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67" r:id="rId2"/>
    <p:sldId id="378" r:id="rId3"/>
    <p:sldId id="469" r:id="rId4"/>
    <p:sldId id="312" r:id="rId5"/>
    <p:sldId id="313" r:id="rId6"/>
    <p:sldId id="349" r:id="rId7"/>
    <p:sldId id="478" r:id="rId8"/>
    <p:sldId id="354" r:id="rId9"/>
    <p:sldId id="351" r:id="rId10"/>
    <p:sldId id="482" r:id="rId11"/>
    <p:sldId id="483" r:id="rId12"/>
    <p:sldId id="484" r:id="rId13"/>
    <p:sldId id="485" r:id="rId14"/>
    <p:sldId id="422" r:id="rId15"/>
    <p:sldId id="473" r:id="rId16"/>
    <p:sldId id="456" r:id="rId17"/>
    <p:sldId id="416" r:id="rId18"/>
    <p:sldId id="475" r:id="rId19"/>
    <p:sldId id="418" r:id="rId20"/>
    <p:sldId id="476" r:id="rId21"/>
    <p:sldId id="462" r:id="rId22"/>
    <p:sldId id="464" r:id="rId23"/>
    <p:sldId id="479" r:id="rId24"/>
    <p:sldId id="480" r:id="rId25"/>
    <p:sldId id="481" r:id="rId26"/>
    <p:sldId id="486" r:id="rId27"/>
    <p:sldId id="487" r:id="rId28"/>
    <p:sldId id="420" r:id="rId29"/>
    <p:sldId id="274" r:id="rId30"/>
    <p:sldId id="268" r:id="rId31"/>
    <p:sldId id="275" r:id="rId32"/>
    <p:sldId id="471" r:id="rId33"/>
    <p:sldId id="316" r:id="rId34"/>
    <p:sldId id="269" r:id="rId35"/>
    <p:sldId id="472" r:id="rId36"/>
    <p:sldId id="474" r:id="rId37"/>
    <p:sldId id="470" r:id="rId38"/>
    <p:sldId id="488" r:id="rId39"/>
    <p:sldId id="489" r:id="rId40"/>
    <p:sldId id="277" r:id="rId41"/>
  </p:sldIdLst>
  <p:sldSz cx="12192000" cy="6858000"/>
  <p:notesSz cx="6858000" cy="9144000"/>
  <p:defaultText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F7F"/>
    <a:srgbClr val="FFFFFF"/>
    <a:srgbClr val="BABFBB"/>
    <a:srgbClr val="0099DC"/>
    <a:srgbClr val="BDC2BE"/>
    <a:srgbClr val="78AA89"/>
    <a:srgbClr val="C8CDC9"/>
    <a:srgbClr val="0033CC"/>
    <a:srgbClr val="0070C0"/>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llanmörkt format 2 - Dekorfärg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05" autoAdjust="0"/>
    <p:restoredTop sz="95986" autoAdjust="0"/>
  </p:normalViewPr>
  <p:slideViewPr>
    <p:cSldViewPr snapToGrid="0" snapToObjects="1">
      <p:cViewPr varScale="1">
        <p:scale>
          <a:sx n="123" d="100"/>
          <a:sy n="123" d="100"/>
        </p:scale>
        <p:origin x="824" y="176"/>
      </p:cViewPr>
      <p:guideLst/>
    </p:cSldViewPr>
  </p:slideViewPr>
  <p:outlineViewPr>
    <p:cViewPr>
      <p:scale>
        <a:sx n="33" d="100"/>
        <a:sy n="33" d="100"/>
      </p:scale>
      <p:origin x="0" y="-414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119" d="100"/>
          <a:sy n="119" d="100"/>
        </p:scale>
        <p:origin x="4986"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sidhuvu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Platshållare fö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216F17-FF12-814E-936A-620B3383A43B}" type="datetimeFigureOut">
              <a:rPr lang="sv-SE" smtClean="0"/>
              <a:t>2026-04-13</a:t>
            </a:fld>
            <a:endParaRPr/>
          </a:p>
        </p:txBody>
      </p:sp>
      <p:sp>
        <p:nvSpPr>
          <p:cNvPr id="4" name="Platshållare för bildobjekt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Platshållare för anteckninga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endParaRPr/>
          </a:p>
        </p:txBody>
      </p:sp>
      <p:sp>
        <p:nvSpPr>
          <p:cNvPr id="6" name="Platshållare för sidfo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Platshållare för bild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E5A434-646A-2746-9BDC-885B2382B33E}" type="slidenum">
              <a:rPr lang="sv-SE" smtClean="0"/>
              <a:t>‹#›</a:t>
            </a:fld>
            <a:endParaRPr/>
          </a:p>
        </p:txBody>
      </p:sp>
    </p:spTree>
    <p:extLst>
      <p:ext uri="{BB962C8B-B14F-4D97-AF65-F5344CB8AC3E}">
        <p14:creationId xmlns:p14="http://schemas.microsoft.com/office/powerpoint/2010/main" val="2231822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a:p>
        </p:txBody>
      </p:sp>
      <p:sp>
        <p:nvSpPr>
          <p:cNvPr id="4" name="Platshållare för bildnummer 3"/>
          <p:cNvSpPr>
            <a:spLocks noGrp="1"/>
          </p:cNvSpPr>
          <p:nvPr>
            <p:ph type="sldNum" sz="quarter" idx="5"/>
          </p:nvPr>
        </p:nvSpPr>
        <p:spPr/>
        <p:txBody>
          <a:bodyPr/>
          <a:lstStyle/>
          <a:p>
            <a:fld id="{3AE5A434-646A-2746-9BDC-885B2382B33E}" type="slidenum">
              <a:rPr lang="sv-SE" smtClean="0"/>
              <a:t>2</a:t>
            </a:fld>
            <a:endParaRPr lang="sv-SE"/>
          </a:p>
        </p:txBody>
      </p:sp>
    </p:spTree>
    <p:extLst>
      <p:ext uri="{BB962C8B-B14F-4D97-AF65-F5344CB8AC3E}">
        <p14:creationId xmlns:p14="http://schemas.microsoft.com/office/powerpoint/2010/main" val="2047872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E5A434-646A-2746-9BDC-885B2382B33E}" type="slidenum">
              <a:rPr lang="sv-SE" smtClean="0"/>
              <a:t>5</a:t>
            </a:fld>
            <a:endParaRPr lang="sv-SE"/>
          </a:p>
        </p:txBody>
      </p:sp>
    </p:spTree>
    <p:extLst>
      <p:ext uri="{BB962C8B-B14F-4D97-AF65-F5344CB8AC3E}">
        <p14:creationId xmlns:p14="http://schemas.microsoft.com/office/powerpoint/2010/main" val="318023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E5A434-646A-2746-9BDC-885B2382B33E}" type="slidenum">
              <a:rPr lang="sv-SE" smtClean="0"/>
              <a:t>14</a:t>
            </a:fld>
            <a:endParaRPr lang="sv-SE"/>
          </a:p>
        </p:txBody>
      </p:sp>
    </p:spTree>
    <p:extLst>
      <p:ext uri="{BB962C8B-B14F-4D97-AF65-F5344CB8AC3E}">
        <p14:creationId xmlns:p14="http://schemas.microsoft.com/office/powerpoint/2010/main" val="4226308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0E68F-34FC-69DA-A742-62275BB62A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8AC376-E1E1-F454-F340-37FDC0F88C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B5D77B-9061-24A9-E41B-AD26340520B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17AF4B4-4D61-7C8E-9FBE-4A7C0E42B993}"/>
              </a:ext>
            </a:extLst>
          </p:cNvPr>
          <p:cNvSpPr>
            <a:spLocks noGrp="1"/>
          </p:cNvSpPr>
          <p:nvPr>
            <p:ph type="sldNum" sz="quarter" idx="5"/>
          </p:nvPr>
        </p:nvSpPr>
        <p:spPr/>
        <p:txBody>
          <a:bodyPr/>
          <a:lstStyle/>
          <a:p>
            <a:fld id="{3AE5A434-646A-2746-9BDC-885B2382B33E}" type="slidenum">
              <a:rPr lang="sv-SE" smtClean="0"/>
              <a:t>23</a:t>
            </a:fld>
            <a:endParaRPr lang="sv-SE"/>
          </a:p>
        </p:txBody>
      </p:sp>
    </p:spTree>
    <p:extLst>
      <p:ext uri="{BB962C8B-B14F-4D97-AF65-F5344CB8AC3E}">
        <p14:creationId xmlns:p14="http://schemas.microsoft.com/office/powerpoint/2010/main" val="3507864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523A2-C390-5E08-96CE-E31F86315C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B2C0D1-7E8E-A431-B319-CEB1EA8B53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3A7CEC-5051-61C4-FB55-CC719B2D1BF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898046E-E016-CC3C-A16D-C480B13DE90E}"/>
              </a:ext>
            </a:extLst>
          </p:cNvPr>
          <p:cNvSpPr>
            <a:spLocks noGrp="1"/>
          </p:cNvSpPr>
          <p:nvPr>
            <p:ph type="sldNum" sz="quarter" idx="5"/>
          </p:nvPr>
        </p:nvSpPr>
        <p:spPr/>
        <p:txBody>
          <a:bodyPr/>
          <a:lstStyle/>
          <a:p>
            <a:fld id="{3AE5A434-646A-2746-9BDC-885B2382B33E}" type="slidenum">
              <a:rPr lang="sv-SE" smtClean="0"/>
              <a:t>24</a:t>
            </a:fld>
            <a:endParaRPr lang="sv-SE"/>
          </a:p>
        </p:txBody>
      </p:sp>
    </p:spTree>
    <p:extLst>
      <p:ext uri="{BB962C8B-B14F-4D97-AF65-F5344CB8AC3E}">
        <p14:creationId xmlns:p14="http://schemas.microsoft.com/office/powerpoint/2010/main" val="2772020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AF9E8-4FF3-79BB-B3C6-83B0831A83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EFFE80-7C73-7A60-995F-1BE374BD69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CCCFE8-0437-B091-1BD5-53B2B476E2A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1D66AA0-72EC-9D27-6709-8230A4C5F87C}"/>
              </a:ext>
            </a:extLst>
          </p:cNvPr>
          <p:cNvSpPr>
            <a:spLocks noGrp="1"/>
          </p:cNvSpPr>
          <p:nvPr>
            <p:ph type="sldNum" sz="quarter" idx="5"/>
          </p:nvPr>
        </p:nvSpPr>
        <p:spPr/>
        <p:txBody>
          <a:bodyPr/>
          <a:lstStyle/>
          <a:p>
            <a:fld id="{3AE5A434-646A-2746-9BDC-885B2382B33E}" type="slidenum">
              <a:rPr lang="sv-SE" smtClean="0"/>
              <a:t>25</a:t>
            </a:fld>
            <a:endParaRPr lang="sv-SE"/>
          </a:p>
        </p:txBody>
      </p:sp>
    </p:spTree>
    <p:extLst>
      <p:ext uri="{BB962C8B-B14F-4D97-AF65-F5344CB8AC3E}">
        <p14:creationId xmlns:p14="http://schemas.microsoft.com/office/powerpoint/2010/main" val="1023511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A5313-EF2B-198E-FBC9-FA40F697D8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720B8C-FEF7-C0D8-D0B3-0EE56334CE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FCEBE8-7A7C-AA44-336F-E70F0421CF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E331207-0438-94C3-3434-7F4A0D9D0B79}"/>
              </a:ext>
            </a:extLst>
          </p:cNvPr>
          <p:cNvSpPr>
            <a:spLocks noGrp="1"/>
          </p:cNvSpPr>
          <p:nvPr>
            <p:ph type="sldNum" sz="quarter" idx="5"/>
          </p:nvPr>
        </p:nvSpPr>
        <p:spPr/>
        <p:txBody>
          <a:bodyPr/>
          <a:lstStyle/>
          <a:p>
            <a:fld id="{3AE5A434-646A-2746-9BDC-885B2382B33E}" type="slidenum">
              <a:rPr lang="sv-SE" smtClean="0"/>
              <a:t>26</a:t>
            </a:fld>
            <a:endParaRPr lang="sv-SE"/>
          </a:p>
        </p:txBody>
      </p:sp>
    </p:spTree>
    <p:extLst>
      <p:ext uri="{BB962C8B-B14F-4D97-AF65-F5344CB8AC3E}">
        <p14:creationId xmlns:p14="http://schemas.microsoft.com/office/powerpoint/2010/main" val="1018981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4BC01-8D6A-6A73-3EF3-9BE6C5F62A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6D8A6E-AB6A-3924-9DF0-CBCB41FEDF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B5415B-80EF-79A4-4BB0-E228499F545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2442D14-6778-8EF3-D1B6-1BC30907B70B}"/>
              </a:ext>
            </a:extLst>
          </p:cNvPr>
          <p:cNvSpPr>
            <a:spLocks noGrp="1"/>
          </p:cNvSpPr>
          <p:nvPr>
            <p:ph type="sldNum" sz="quarter" idx="5"/>
          </p:nvPr>
        </p:nvSpPr>
        <p:spPr/>
        <p:txBody>
          <a:bodyPr/>
          <a:lstStyle/>
          <a:p>
            <a:fld id="{3AE5A434-646A-2746-9BDC-885B2382B33E}" type="slidenum">
              <a:rPr lang="sv-SE" smtClean="0"/>
              <a:t>27</a:t>
            </a:fld>
            <a:endParaRPr lang="sv-SE"/>
          </a:p>
        </p:txBody>
      </p:sp>
    </p:spTree>
    <p:extLst>
      <p:ext uri="{BB962C8B-B14F-4D97-AF65-F5344CB8AC3E}">
        <p14:creationId xmlns:p14="http://schemas.microsoft.com/office/powerpoint/2010/main" val="1484753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a:p>
        </p:txBody>
      </p:sp>
      <p:sp>
        <p:nvSpPr>
          <p:cNvPr id="4" name="Platshållare för bildnummer 3"/>
          <p:cNvSpPr>
            <a:spLocks noGrp="1"/>
          </p:cNvSpPr>
          <p:nvPr>
            <p:ph type="sldNum" sz="quarter" idx="5"/>
          </p:nvPr>
        </p:nvSpPr>
        <p:spPr/>
        <p:txBody>
          <a:bodyPr/>
          <a:lstStyle/>
          <a:p>
            <a:fld id="{3AE5A434-646A-2746-9BDC-885B2382B33E}" type="slidenum">
              <a:rPr lang="sv-SE" smtClean="0"/>
              <a:t>31</a:t>
            </a:fld>
            <a:endParaRPr lang="sv-SE"/>
          </a:p>
        </p:txBody>
      </p:sp>
    </p:spTree>
    <p:extLst>
      <p:ext uri="{BB962C8B-B14F-4D97-AF65-F5344CB8AC3E}">
        <p14:creationId xmlns:p14="http://schemas.microsoft.com/office/powerpoint/2010/main" val="4098639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a:p>
        </p:txBody>
      </p:sp>
      <p:sp>
        <p:nvSpPr>
          <p:cNvPr id="4" name="Platshållare för bildnummer 3"/>
          <p:cNvSpPr>
            <a:spLocks noGrp="1"/>
          </p:cNvSpPr>
          <p:nvPr>
            <p:ph type="sldNum" sz="quarter" idx="5"/>
          </p:nvPr>
        </p:nvSpPr>
        <p:spPr/>
        <p:txBody>
          <a:bodyPr/>
          <a:lstStyle/>
          <a:p>
            <a:fld id="{3AE5A434-646A-2746-9BDC-885B2382B33E}" type="slidenum">
              <a:rPr lang="sv-SE" smtClean="0"/>
              <a:t>32</a:t>
            </a:fld>
            <a:endParaRPr lang="sv-SE"/>
          </a:p>
        </p:txBody>
      </p:sp>
    </p:spTree>
    <p:extLst>
      <p:ext uri="{BB962C8B-B14F-4D97-AF65-F5344CB8AC3E}">
        <p14:creationId xmlns:p14="http://schemas.microsoft.com/office/powerpoint/2010/main" val="11535320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First slide">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5105BBA5-0B01-43EB-96EC-725AF28E5A8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6" name="Rektangel 5">
            <a:extLst>
              <a:ext uri="{FF2B5EF4-FFF2-40B4-BE49-F238E27FC236}">
                <a16:creationId xmlns:a16="http://schemas.microsoft.com/office/drawing/2014/main" id="{BB3141B3-566C-47FF-8C29-67289995D2FA}"/>
              </a:ext>
            </a:extLst>
          </p:cNvPr>
          <p:cNvSpPr/>
          <p:nvPr userDrawn="1"/>
        </p:nvSpPr>
        <p:spPr>
          <a:xfrm>
            <a:off x="0" y="447675"/>
            <a:ext cx="292101" cy="64103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7" name="Bildobjekt 6">
            <a:extLst>
              <a:ext uri="{FF2B5EF4-FFF2-40B4-BE49-F238E27FC236}">
                <a16:creationId xmlns:a16="http://schemas.microsoft.com/office/drawing/2014/main" id="{B965145F-CDA4-4965-A7C5-ACBA59393460}"/>
              </a:ext>
            </a:extLst>
          </p:cNvPr>
          <p:cNvPicPr>
            <a:picLocks noChangeAspect="1"/>
          </p:cNvPicPr>
          <p:nvPr userDrawn="1"/>
        </p:nvPicPr>
        <p:blipFill>
          <a:blip r:embed="rId2"/>
          <a:stretch>
            <a:fillRect/>
          </a:stretch>
        </p:blipFill>
        <p:spPr>
          <a:xfrm>
            <a:off x="1703069" y="1048935"/>
            <a:ext cx="8872165" cy="4760129"/>
          </a:xfrm>
          <a:prstGeom prst="rect">
            <a:avLst/>
          </a:prstGeom>
        </p:spPr>
      </p:pic>
    </p:spTree>
    <p:extLst>
      <p:ext uri="{BB962C8B-B14F-4D97-AF65-F5344CB8AC3E}">
        <p14:creationId xmlns:p14="http://schemas.microsoft.com/office/powerpoint/2010/main" val="1287485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BE7B1DDB-F4AA-4E8D-BD07-905FE45A5555}"/>
              </a:ext>
            </a:extLst>
          </p:cNvPr>
          <p:cNvSpPr/>
          <p:nvPr userDrawn="1"/>
        </p:nvSpPr>
        <p:spPr>
          <a:xfrm>
            <a:off x="-2"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Rubrik 1">
            <a:extLst>
              <a:ext uri="{FF2B5EF4-FFF2-40B4-BE49-F238E27FC236}">
                <a16:creationId xmlns:a16="http://schemas.microsoft.com/office/drawing/2014/main" id="{34780BC8-191C-6D4B-93F3-54A06FD4FE76}"/>
              </a:ext>
            </a:extLst>
          </p:cNvPr>
          <p:cNvSpPr>
            <a:spLocks noGrp="1"/>
          </p:cNvSpPr>
          <p:nvPr>
            <p:ph type="ctrTitle"/>
          </p:nvPr>
        </p:nvSpPr>
        <p:spPr>
          <a:xfrm>
            <a:off x="1930395" y="1153621"/>
            <a:ext cx="8640000" cy="2387600"/>
          </a:xfrm>
        </p:spPr>
        <p:txBody>
          <a:bodyPr anchor="b">
            <a:noAutofit/>
          </a:bodyPr>
          <a:lstStyle>
            <a:lvl1pPr algn="l">
              <a:lnSpc>
                <a:spcPct val="100000"/>
              </a:lnSpc>
              <a:defRPr sz="4200">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endParaRPr lang="sv-SE" dirty="0"/>
          </a:p>
        </p:txBody>
      </p:sp>
      <p:sp>
        <p:nvSpPr>
          <p:cNvPr id="3" name="Underrubrik 2">
            <a:extLst>
              <a:ext uri="{FF2B5EF4-FFF2-40B4-BE49-F238E27FC236}">
                <a16:creationId xmlns:a16="http://schemas.microsoft.com/office/drawing/2014/main" id="{81DF3056-F3A8-2949-876C-528413E342C4}"/>
              </a:ext>
            </a:extLst>
          </p:cNvPr>
          <p:cNvSpPr>
            <a:spLocks noGrp="1"/>
          </p:cNvSpPr>
          <p:nvPr>
            <p:ph type="subTitle" idx="1"/>
          </p:nvPr>
        </p:nvSpPr>
        <p:spPr>
          <a:xfrm>
            <a:off x="1930395" y="3883393"/>
            <a:ext cx="8640000" cy="921363"/>
          </a:xfrm>
          <a:prstGeom prst="rect">
            <a:avLst/>
          </a:prstGeom>
        </p:spPr>
        <p:txBody>
          <a:bodyPr lIns="90000">
            <a:noAutofit/>
          </a:bodyPr>
          <a:lstStyle>
            <a:lvl1pPr marL="0" indent="0" algn="l">
              <a:lnSpc>
                <a:spcPct val="100000"/>
              </a:lnSpc>
              <a:spcBef>
                <a:spcPts val="0"/>
              </a:spcBef>
              <a:buNone/>
              <a:defRPr sz="2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sv-SE" dirty="0"/>
          </a:p>
        </p:txBody>
      </p:sp>
      <p:sp>
        <p:nvSpPr>
          <p:cNvPr id="8" name="Rektangel 7">
            <a:extLst>
              <a:ext uri="{FF2B5EF4-FFF2-40B4-BE49-F238E27FC236}">
                <a16:creationId xmlns:a16="http://schemas.microsoft.com/office/drawing/2014/main" id="{EC66F586-F662-4573-A59B-7D4EDD05A153}"/>
              </a:ext>
            </a:extLst>
          </p:cNvPr>
          <p:cNvSpPr/>
          <p:nvPr userDrawn="1"/>
        </p:nvSpPr>
        <p:spPr>
          <a:xfrm>
            <a:off x="-2" y="447675"/>
            <a:ext cx="292101" cy="64103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9" name="Bildobjekt 8">
            <a:extLst>
              <a:ext uri="{FF2B5EF4-FFF2-40B4-BE49-F238E27FC236}">
                <a16:creationId xmlns:a16="http://schemas.microsoft.com/office/drawing/2014/main" id="{3193CED5-E020-4279-918D-055F43A9188C}"/>
              </a:ext>
            </a:extLst>
          </p:cNvPr>
          <p:cNvPicPr>
            <a:picLocks noChangeAspect="1"/>
          </p:cNvPicPr>
          <p:nvPr userDrawn="1"/>
        </p:nvPicPr>
        <p:blipFill>
          <a:blip r:embed="rId2"/>
          <a:stretch>
            <a:fillRect/>
          </a:stretch>
        </p:blipFill>
        <p:spPr>
          <a:xfrm>
            <a:off x="10924611" y="417443"/>
            <a:ext cx="826395" cy="800100"/>
          </a:xfrm>
          <a:prstGeom prst="rect">
            <a:avLst/>
          </a:prstGeom>
        </p:spPr>
      </p:pic>
      <p:sp>
        <p:nvSpPr>
          <p:cNvPr id="15" name="Platshållare för text 14">
            <a:extLst>
              <a:ext uri="{FF2B5EF4-FFF2-40B4-BE49-F238E27FC236}">
                <a16:creationId xmlns:a16="http://schemas.microsoft.com/office/drawing/2014/main" id="{EA5DA2EE-60AD-41D0-96B0-DDF02E0AE545}"/>
              </a:ext>
            </a:extLst>
          </p:cNvPr>
          <p:cNvSpPr>
            <a:spLocks noGrp="1"/>
          </p:cNvSpPr>
          <p:nvPr>
            <p:ph type="body" sz="quarter" idx="10" hasCustomPrompt="1"/>
          </p:nvPr>
        </p:nvSpPr>
        <p:spPr>
          <a:xfrm>
            <a:off x="1930395" y="5605695"/>
            <a:ext cx="6290892" cy="459883"/>
          </a:xfrm>
          <a:prstGeom prst="rect">
            <a:avLst/>
          </a:prstGeom>
        </p:spPr>
        <p:txBody>
          <a:bodyPr lIns="90000" tIns="18000" bIns="36000" anchor="b" anchorCtr="0">
            <a:noAutofit/>
          </a:bodyPr>
          <a:lstStyle>
            <a:lvl1pPr marL="0" indent="0">
              <a:lnSpc>
                <a:spcPct val="100000"/>
              </a:lnSpc>
              <a:spcBef>
                <a:spcPts val="0"/>
              </a:spcBef>
              <a:buFontTx/>
              <a:buNone/>
              <a:defRPr sz="1200" b="1" strike="noStrike" cap="all" spc="120" baseline="0">
                <a:solidFill>
                  <a:schemeClr val="bg1"/>
                </a:solidFill>
              </a:defRPr>
            </a:lvl1pPr>
          </a:lstStyle>
          <a:p>
            <a:pPr lvl="0"/>
            <a:r>
              <a:rPr lang="sv-SE"/>
              <a:t>presented by &lt;name nameson&gt;</a:t>
            </a:r>
          </a:p>
        </p:txBody>
      </p:sp>
      <p:sp>
        <p:nvSpPr>
          <p:cNvPr id="10" name="Platshållare för datum 3">
            <a:extLst>
              <a:ext uri="{FF2B5EF4-FFF2-40B4-BE49-F238E27FC236}">
                <a16:creationId xmlns:a16="http://schemas.microsoft.com/office/drawing/2014/main" id="{5CE429DE-35D4-F144-9881-2C3DD8ABB666}"/>
              </a:ext>
            </a:extLst>
          </p:cNvPr>
          <p:cNvSpPr>
            <a:spLocks noGrp="1"/>
          </p:cNvSpPr>
          <p:nvPr>
            <p:ph type="dt" sz="half" idx="10"/>
          </p:nvPr>
        </p:nvSpPr>
        <p:spPr>
          <a:xfrm>
            <a:off x="1930395" y="6096663"/>
            <a:ext cx="1241068" cy="365125"/>
          </a:xfrm>
        </p:spPr>
        <p:txBody>
          <a:bodyPr/>
          <a:lstStyle>
            <a:lvl1pPr>
              <a:defRPr sz="1200"/>
            </a:lvl1pPr>
          </a:lstStyle>
          <a:p>
            <a:r>
              <a:rPr lang="pt-BR" dirty="0"/>
              <a:t>2026-04-15</a:t>
            </a:r>
            <a:endParaRPr lang="sv-SE" dirty="0"/>
          </a:p>
        </p:txBody>
      </p:sp>
    </p:spTree>
    <p:extLst>
      <p:ext uri="{BB962C8B-B14F-4D97-AF65-F5344CB8AC3E}">
        <p14:creationId xmlns:p14="http://schemas.microsoft.com/office/powerpoint/2010/main" val="1401384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9" name="Rektangel 8">
            <a:extLst>
              <a:ext uri="{FF2B5EF4-FFF2-40B4-BE49-F238E27FC236}">
                <a16:creationId xmlns:a16="http://schemas.microsoft.com/office/drawing/2014/main" id="{9BCCEAFE-E21B-43CF-80C4-FF01C3F9D479}"/>
              </a:ext>
            </a:extLst>
          </p:cNvPr>
          <p:cNvSpPr/>
          <p:nvPr userDrawn="1"/>
        </p:nvSpPr>
        <p:spPr>
          <a:xfrm>
            <a:off x="0" y="16274"/>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103709" y="265373"/>
            <a:ext cx="9360000" cy="657339"/>
          </a:xfrm>
        </p:spPr>
        <p:txBody>
          <a:bodyPr lIns="90000" bIns="18000"/>
          <a:lstStyle>
            <a:lvl1pPr>
              <a:defRPr>
                <a:solidFill>
                  <a:schemeClr val="bg1"/>
                </a:solidFill>
              </a:defRPr>
            </a:lvl1pPr>
          </a:lstStyle>
          <a:p>
            <a:r>
              <a:rPr lang="sv-SE"/>
              <a:t>Headline</a:t>
            </a:r>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053244" y="6475270"/>
            <a:ext cx="4320448" cy="365125"/>
          </a:xfrm>
        </p:spPr>
        <p:txBody>
          <a:bodyPr/>
          <a:lstStyle>
            <a:lvl1pPr>
              <a:defRPr>
                <a:solidFill>
                  <a:schemeClr val="bg1"/>
                </a:solidFill>
              </a:defRPr>
            </a:lvl1pPr>
          </a:lstStyle>
          <a:p>
            <a:r>
              <a:rPr lang="sv-SE" dirty="0"/>
              <a:t>Target </a:t>
            </a:r>
            <a:r>
              <a:rPr lang="sv-SE" dirty="0" err="1"/>
              <a:t>Monitoring</a:t>
            </a:r>
            <a:r>
              <a:rPr lang="sv-SE" dirty="0"/>
              <a:t> System - ICANS Presentation</a:t>
            </a:r>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8735292" y="6475270"/>
            <a:ext cx="2743200" cy="365125"/>
          </a:xfrm>
        </p:spPr>
        <p:txBody>
          <a:bodyPr/>
          <a:lstStyle>
            <a:lvl1pPr>
              <a:defRPr>
                <a:solidFill>
                  <a:schemeClr val="bg1"/>
                </a:solidFill>
              </a:defRPr>
            </a:lvl1pPr>
          </a:lstStyle>
          <a:p>
            <a:fld id="{F7283078-D760-1647-8B80-66BA8B52336D}" type="slidenum">
              <a:rPr lang="sv-SE" smtClean="0"/>
              <a:pPr/>
              <a:t>‹#›</a:t>
            </a:fld>
            <a:endParaRPr lang="sv-SE"/>
          </a:p>
        </p:txBody>
      </p:sp>
      <p:sp>
        <p:nvSpPr>
          <p:cNvPr id="10" name="Rektangel 9">
            <a:extLst>
              <a:ext uri="{FF2B5EF4-FFF2-40B4-BE49-F238E27FC236}">
                <a16:creationId xmlns:a16="http://schemas.microsoft.com/office/drawing/2014/main" id="{A5E954D6-E4D2-47AD-A504-7408EC606D35}"/>
              </a:ext>
            </a:extLst>
          </p:cNvPr>
          <p:cNvSpPr/>
          <p:nvPr userDrawn="1"/>
        </p:nvSpPr>
        <p:spPr>
          <a:xfrm>
            <a:off x="0" y="447675"/>
            <a:ext cx="292101" cy="64103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2" name="Bildobjekt 11">
            <a:extLst>
              <a:ext uri="{FF2B5EF4-FFF2-40B4-BE49-F238E27FC236}">
                <a16:creationId xmlns:a16="http://schemas.microsoft.com/office/drawing/2014/main" id="{6426DF26-09C3-4DAE-B43E-0C11D6A63538}"/>
              </a:ext>
            </a:extLst>
          </p:cNvPr>
          <p:cNvPicPr>
            <a:picLocks noChangeAspect="1"/>
          </p:cNvPicPr>
          <p:nvPr userDrawn="1"/>
        </p:nvPicPr>
        <p:blipFill>
          <a:blip r:embed="rId2"/>
          <a:stretch>
            <a:fillRect/>
          </a:stretch>
        </p:blipFill>
        <p:spPr>
          <a:xfrm>
            <a:off x="10924611" y="417443"/>
            <a:ext cx="826395" cy="800100"/>
          </a:xfrm>
          <a:prstGeom prst="rect">
            <a:avLst/>
          </a:prstGeom>
        </p:spPr>
      </p:pic>
      <p:sp>
        <p:nvSpPr>
          <p:cNvPr id="11" name="Platshållare för text 10">
            <a:extLst>
              <a:ext uri="{FF2B5EF4-FFF2-40B4-BE49-F238E27FC236}">
                <a16:creationId xmlns:a16="http://schemas.microsoft.com/office/drawing/2014/main" id="{5C48DF05-1B09-4DA6-AC56-07304871CCD2}"/>
              </a:ext>
            </a:extLst>
          </p:cNvPr>
          <p:cNvSpPr>
            <a:spLocks noGrp="1"/>
          </p:cNvSpPr>
          <p:nvPr>
            <p:ph type="body" sz="quarter" idx="13"/>
          </p:nvPr>
        </p:nvSpPr>
        <p:spPr>
          <a:xfrm>
            <a:off x="1195647" y="1640719"/>
            <a:ext cx="10042073" cy="4375520"/>
          </a:xfrm>
        </p:spPr>
        <p:txBody>
          <a:bodyPr>
            <a:noAutofit/>
          </a:bodyPr>
          <a:lstStyle>
            <a:lvl1pPr marL="457200" indent="-457200">
              <a:buClr>
                <a:schemeClr val="bg1"/>
              </a:buClr>
              <a:buFont typeface="+mj-lt"/>
              <a:buAutoNum type="arabicPeriod"/>
              <a:defRPr>
                <a:solidFill>
                  <a:schemeClr val="bg1"/>
                </a:solidFill>
              </a:defRPr>
            </a:lvl1pPr>
            <a:lvl2pPr marL="82550" indent="0">
              <a:buNone/>
              <a:defRPr/>
            </a:lvl2pPr>
          </a:lstStyle>
          <a:p>
            <a:pPr lvl="0"/>
            <a:r>
              <a:rPr lang="en-US"/>
              <a:t>Edit Master text styles</a:t>
            </a:r>
          </a:p>
        </p:txBody>
      </p:sp>
      <p:sp>
        <p:nvSpPr>
          <p:cNvPr id="14" name="Platshållare för datum 3">
            <a:extLst>
              <a:ext uri="{FF2B5EF4-FFF2-40B4-BE49-F238E27FC236}">
                <a16:creationId xmlns:a16="http://schemas.microsoft.com/office/drawing/2014/main" id="{04D3287D-3E21-D845-8766-C307E6765306}"/>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spTree>
    <p:extLst>
      <p:ext uri="{BB962C8B-B14F-4D97-AF65-F5344CB8AC3E}">
        <p14:creationId xmlns:p14="http://schemas.microsoft.com/office/powerpoint/2010/main" val="153988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hapter/breaker slide">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250D024A-8F85-4618-9506-0F493B263A92}"/>
              </a:ext>
            </a:extLst>
          </p:cNvPr>
          <p:cNvSpPr/>
          <p:nvPr userDrawn="1"/>
        </p:nvSpPr>
        <p:spPr>
          <a:xfrm>
            <a:off x="0" y="0"/>
            <a:ext cx="647771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ktangel 7">
            <a:extLst>
              <a:ext uri="{FF2B5EF4-FFF2-40B4-BE49-F238E27FC236}">
                <a16:creationId xmlns:a16="http://schemas.microsoft.com/office/drawing/2014/main" id="{628E18C2-A66E-436E-89DA-1C5D481CB4B4}"/>
              </a:ext>
            </a:extLst>
          </p:cNvPr>
          <p:cNvSpPr/>
          <p:nvPr userDrawn="1"/>
        </p:nvSpPr>
        <p:spPr>
          <a:xfrm>
            <a:off x="0" y="447675"/>
            <a:ext cx="292101" cy="64103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6477712" y="0"/>
            <a:ext cx="5714288" cy="6858000"/>
          </a:xfrm>
          <a:solidFill>
            <a:srgbClr val="ECECEC"/>
          </a:solidFill>
        </p:spPr>
        <p:txBody>
          <a:bodyPr>
            <a:normAutofit/>
          </a:bodyPr>
          <a:lstStyle>
            <a:lvl1pPr algn="ctr">
              <a:defRPr sz="800"/>
            </a:lvl1pPr>
          </a:lstStyle>
          <a:p>
            <a:r>
              <a:rPr lang="sv-SE"/>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0924611" y="417443"/>
            <a:ext cx="828000" cy="799200"/>
          </a:xfrm>
          <a:blipFill>
            <a:blip r:embed="rId2"/>
            <a:stretch>
              <a:fillRect/>
            </a:stretch>
          </a:blipFill>
        </p:spPr>
        <p:txBody>
          <a:bodyPr>
            <a:normAutofit/>
          </a:bodyPr>
          <a:lstStyle>
            <a:lvl1pPr marL="0" indent="0">
              <a:buFontTx/>
              <a:buNone/>
              <a:defRPr sz="100">
                <a:noFill/>
              </a:defRPr>
            </a:lvl1pPr>
          </a:lstStyle>
          <a:p>
            <a:pPr lvl="0"/>
            <a:r>
              <a:rPr lang="en-US"/>
              <a:t>Edit Master text styles</a:t>
            </a:r>
          </a:p>
        </p:txBody>
      </p:sp>
      <p:sp>
        <p:nvSpPr>
          <p:cNvPr id="7" name="Platshållare för text 6">
            <a:extLst>
              <a:ext uri="{FF2B5EF4-FFF2-40B4-BE49-F238E27FC236}">
                <a16:creationId xmlns:a16="http://schemas.microsoft.com/office/drawing/2014/main" id="{1848DA8D-03CE-4CA5-A851-F6ABAE67A9B0}"/>
              </a:ext>
            </a:extLst>
          </p:cNvPr>
          <p:cNvSpPr>
            <a:spLocks noGrp="1"/>
          </p:cNvSpPr>
          <p:nvPr>
            <p:ph type="body" sz="quarter" idx="10"/>
          </p:nvPr>
        </p:nvSpPr>
        <p:spPr>
          <a:xfrm>
            <a:off x="0" y="447675"/>
            <a:ext cx="292100" cy="6410325"/>
          </a:xfrm>
          <a:solidFill>
            <a:schemeClr val="bg1"/>
          </a:solidFill>
        </p:spPr>
        <p:txBody>
          <a:bodyPr>
            <a:normAutofit/>
          </a:bodyPr>
          <a:lstStyle>
            <a:lvl1pPr marL="0" indent="0">
              <a:buFontTx/>
              <a:buNone/>
              <a:defRPr sz="100">
                <a:noFill/>
              </a:defRPr>
            </a:lvl1pPr>
          </a:lstStyle>
          <a:p>
            <a:pPr lvl="0"/>
            <a:r>
              <a:rPr lang="en-US"/>
              <a:t>Edit Master text styles</a:t>
            </a:r>
          </a:p>
        </p:txBody>
      </p:sp>
      <p:sp>
        <p:nvSpPr>
          <p:cNvPr id="11" name="Platshållare för text 2">
            <a:extLst>
              <a:ext uri="{FF2B5EF4-FFF2-40B4-BE49-F238E27FC236}">
                <a16:creationId xmlns:a16="http://schemas.microsoft.com/office/drawing/2014/main" id="{1DC53C5B-9DC3-4646-B6B3-DD59404D44D0}"/>
              </a:ext>
            </a:extLst>
          </p:cNvPr>
          <p:cNvSpPr>
            <a:spLocks noGrp="1"/>
          </p:cNvSpPr>
          <p:nvPr>
            <p:ph type="body" sz="quarter" idx="14" hasCustomPrompt="1"/>
          </p:nvPr>
        </p:nvSpPr>
        <p:spPr>
          <a:xfrm>
            <a:off x="1230491" y="2169209"/>
            <a:ext cx="4255909" cy="2462613"/>
          </a:xfrm>
        </p:spPr>
        <p:txBody>
          <a:bodyPr rIns="18000" anchor="t" anchorCtr="0"/>
          <a:lstStyle>
            <a:lvl1pPr marL="0" indent="0">
              <a:spcBef>
                <a:spcPts val="0"/>
              </a:spcBef>
              <a:buFontTx/>
              <a:buNone/>
              <a:defRPr sz="4200">
                <a:solidFill>
                  <a:schemeClr val="bg1"/>
                </a:solidFill>
                <a:latin typeface="Segoe UI Semibold" panose="020B0702040204020203" pitchFamily="34" charset="0"/>
                <a:cs typeface="Segoe UI Semibold" panose="020B0702040204020203" pitchFamily="34" charset="0"/>
              </a:defRPr>
            </a:lvl1pPr>
            <a:lvl2pPr marL="82550" indent="0">
              <a:buNone/>
              <a:defRPr/>
            </a:lvl2pPr>
          </a:lstStyle>
          <a:p>
            <a:pPr lvl="0"/>
            <a:r>
              <a:rPr lang="sv-SE"/>
              <a:t>Headline</a:t>
            </a:r>
          </a:p>
        </p:txBody>
      </p:sp>
    </p:spTree>
    <p:extLst>
      <p:ext uri="{BB962C8B-B14F-4D97-AF65-F5344CB8AC3E}">
        <p14:creationId xmlns:p14="http://schemas.microsoft.com/office/powerpoint/2010/main" val="3254649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103709" y="265373"/>
            <a:ext cx="9360000" cy="657339"/>
          </a:xfrm>
        </p:spPr>
        <p:txBody>
          <a:bodyPr lIns="90000" bIns="18000"/>
          <a:lstStyle>
            <a:lvl1pPr>
              <a:defRPr sz="4000"/>
            </a:lvl1pPr>
          </a:lstStyle>
          <a:p>
            <a:r>
              <a:rPr lang="sv-SE" dirty="0" err="1"/>
              <a:t>Headline</a:t>
            </a:r>
            <a:endParaRPr lang="sv-SE" dirty="0"/>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053244" y="6475270"/>
            <a:ext cx="4320448" cy="365125"/>
          </a:xfrm>
        </p:spPr>
        <p:txBody>
          <a:bodyPr/>
          <a:lstStyle/>
          <a:p>
            <a:r>
              <a:rPr lang="sv-SE" dirty="0"/>
              <a:t>Target </a:t>
            </a:r>
            <a:r>
              <a:rPr lang="sv-SE" dirty="0" err="1"/>
              <a:t>Monitoring</a:t>
            </a:r>
            <a:r>
              <a:rPr lang="sv-SE" dirty="0"/>
              <a:t> System - ICANS Presentation</a:t>
            </a:r>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8735292" y="6475270"/>
            <a:ext cx="2743200" cy="365125"/>
          </a:xfrm>
        </p:spPr>
        <p:txBody>
          <a:bodyPr/>
          <a:lstStyle/>
          <a:p>
            <a:fld id="{F7283078-D760-1647-8B80-66BA8B52336D}" type="slidenum">
              <a:rPr lang="sv-SE" smtClean="0"/>
              <a:t>‹#›</a:t>
            </a:fld>
            <a:endParaRPr lang="sv-SE" dirty="0"/>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103709" y="931026"/>
            <a:ext cx="9360000" cy="507076"/>
          </a:xfrm>
        </p:spPr>
        <p:txBody>
          <a:bodyPr lIns="90000" tIns="18000">
            <a:noAutofit/>
          </a:bodyPr>
          <a:lstStyle>
            <a:lvl1pPr marL="0" indent="0">
              <a:spcBef>
                <a:spcPts val="0"/>
              </a:spcBef>
              <a:buFontTx/>
              <a:buNone/>
              <a:defRPr sz="2000">
                <a:solidFill>
                  <a:schemeClr val="accent1"/>
                </a:solidFill>
              </a:defRPr>
            </a:lvl1pPr>
            <a:lvl2pPr marL="82550" indent="0">
              <a:buNone/>
              <a:defRPr/>
            </a:lvl2pPr>
          </a:lstStyle>
          <a:p>
            <a:pPr lvl="0"/>
            <a:r>
              <a:rPr lang="sv-SE" dirty="0" err="1"/>
              <a:t>Sub-headline</a:t>
            </a:r>
            <a:endParaRPr lang="sv-SE" dirty="0"/>
          </a:p>
        </p:txBody>
      </p:sp>
      <p:sp>
        <p:nvSpPr>
          <p:cNvPr id="10" name="Rektangel 9">
            <a:extLst>
              <a:ext uri="{FF2B5EF4-FFF2-40B4-BE49-F238E27FC236}">
                <a16:creationId xmlns:a16="http://schemas.microsoft.com/office/drawing/2014/main" id="{A5E954D6-E4D2-47AD-A504-7408EC606D35}"/>
              </a:ext>
            </a:extLst>
          </p:cNvPr>
          <p:cNvSpPr/>
          <p:nvPr userDrawn="1"/>
        </p:nvSpPr>
        <p:spPr>
          <a:xfrm>
            <a:off x="0" y="447675"/>
            <a:ext cx="292101" cy="641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Bildobjekt 10">
            <a:extLst>
              <a:ext uri="{FF2B5EF4-FFF2-40B4-BE49-F238E27FC236}">
                <a16:creationId xmlns:a16="http://schemas.microsoft.com/office/drawing/2014/main" id="{6DD4ACE8-21C9-474B-A84B-6E399CB9FBD5}"/>
              </a:ext>
            </a:extLst>
          </p:cNvPr>
          <p:cNvPicPr>
            <a:picLocks noChangeAspect="1"/>
          </p:cNvPicPr>
          <p:nvPr userDrawn="1"/>
        </p:nvPicPr>
        <p:blipFill>
          <a:blip r:embed="rId2"/>
          <a:srcRect/>
          <a:stretch/>
        </p:blipFill>
        <p:spPr>
          <a:xfrm>
            <a:off x="10924611" y="417443"/>
            <a:ext cx="826394" cy="800100"/>
          </a:xfrm>
          <a:prstGeom prst="rect">
            <a:avLst/>
          </a:prstGeom>
        </p:spPr>
      </p:pic>
      <p:sp>
        <p:nvSpPr>
          <p:cNvPr id="12" name="Platshållare för innehåll 2">
            <a:extLst>
              <a:ext uri="{FF2B5EF4-FFF2-40B4-BE49-F238E27FC236}">
                <a16:creationId xmlns:a16="http://schemas.microsoft.com/office/drawing/2014/main" id="{5917406D-4BE3-3B4C-BCFF-41B4F0FAB441}"/>
              </a:ext>
            </a:extLst>
          </p:cNvPr>
          <p:cNvSpPr>
            <a:spLocks noGrp="1"/>
          </p:cNvSpPr>
          <p:nvPr>
            <p:ph idx="1"/>
          </p:nvPr>
        </p:nvSpPr>
        <p:spPr>
          <a:xfrm>
            <a:off x="1094400" y="1562400"/>
            <a:ext cx="9365782" cy="4768062"/>
          </a:xfrm>
        </p:spPr>
        <p:txBody>
          <a:bodyPr lIns="0" rIns="18000"/>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3" name="Platshållare för datum 3">
            <a:extLst>
              <a:ext uri="{FF2B5EF4-FFF2-40B4-BE49-F238E27FC236}">
                <a16:creationId xmlns:a16="http://schemas.microsoft.com/office/drawing/2014/main" id="{3E8E36C4-8565-B94E-A90D-FF5DD7F86A6D}"/>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spTree>
    <p:extLst>
      <p:ext uri="{BB962C8B-B14F-4D97-AF65-F5344CB8AC3E}">
        <p14:creationId xmlns:p14="http://schemas.microsoft.com/office/powerpoint/2010/main" val="1280082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xt in 2 columns">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103709" y="265373"/>
            <a:ext cx="9360000" cy="657339"/>
          </a:xfrm>
        </p:spPr>
        <p:txBody>
          <a:bodyPr lIns="90000" bIns="18000"/>
          <a:lstStyle>
            <a:lvl1pPr>
              <a:defRPr sz="4000"/>
            </a:lvl1pPr>
          </a:lstStyle>
          <a:p>
            <a:r>
              <a:rPr lang="sv-SE" dirty="0" err="1"/>
              <a:t>Headline</a:t>
            </a:r>
            <a:endParaRPr lang="sv-SE" dirty="0"/>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053244" y="6475270"/>
            <a:ext cx="4320448" cy="365125"/>
          </a:xfrm>
        </p:spPr>
        <p:txBody>
          <a:bodyPr/>
          <a:lstStyle/>
          <a:p>
            <a:r>
              <a:rPr lang="sv-SE" dirty="0"/>
              <a:t>Target Wheel </a:t>
            </a:r>
            <a:r>
              <a:rPr lang="sv-SE" dirty="0" err="1"/>
              <a:t>Monitoring</a:t>
            </a:r>
            <a:r>
              <a:rPr lang="sv-SE" dirty="0"/>
              <a:t> – ICANS presentation</a:t>
            </a:r>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8735292" y="6475270"/>
            <a:ext cx="2743200" cy="365125"/>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1094400" y="1562400"/>
            <a:ext cx="4993785" cy="4768062"/>
          </a:xfrm>
        </p:spPr>
        <p:txBody>
          <a:bodyPr lIns="0" rIns="18000"/>
          <a:lstStyle>
            <a:lvl1pPr>
              <a:lnSpc>
                <a:spcPct val="100000"/>
              </a:lnSpc>
              <a:defRPr/>
            </a:lvl1pPr>
            <a:lvl2pPr marL="358775" indent="-215900">
              <a:lnSpc>
                <a:spcPct val="100000"/>
              </a:lnSpc>
              <a:tabLst/>
              <a:defRPr/>
            </a:lvl2pPr>
            <a:lvl3pPr marL="449263" indent="-196850">
              <a:lnSpc>
                <a:spcPct val="100000"/>
              </a:lnSpc>
              <a:tabLst/>
              <a:defRPr/>
            </a:lvl3pPr>
            <a:lvl4pPr marL="541338" indent="-180000">
              <a:lnSpc>
                <a:spcPct val="100000"/>
              </a:lnSpc>
              <a:tabLst/>
              <a:defRPr/>
            </a:lvl4pPr>
            <a:lvl5pPr marL="630000" indent="-162000">
              <a:lnSpc>
                <a:spcPct val="100000"/>
              </a:lnSpc>
              <a:tabLs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sv-SE" dirty="0"/>
          </a:p>
        </p:txBody>
      </p:sp>
      <p:sp>
        <p:nvSpPr>
          <p:cNvPr id="12" name="Platshållare för innehåll 2">
            <a:extLst>
              <a:ext uri="{FF2B5EF4-FFF2-40B4-BE49-F238E27FC236}">
                <a16:creationId xmlns:a16="http://schemas.microsoft.com/office/drawing/2014/main" id="{BA21051E-3C35-41FB-8E6B-797DB8F26971}"/>
              </a:ext>
            </a:extLst>
          </p:cNvPr>
          <p:cNvSpPr>
            <a:spLocks noGrp="1"/>
          </p:cNvSpPr>
          <p:nvPr>
            <p:ph idx="13"/>
          </p:nvPr>
        </p:nvSpPr>
        <p:spPr>
          <a:xfrm>
            <a:off x="6373692" y="1562400"/>
            <a:ext cx="4993785" cy="4768062"/>
          </a:xfrm>
        </p:spPr>
        <p:txBody>
          <a:bodyPr lIns="0" rIns="18000"/>
          <a:lstStyle>
            <a:lvl1pPr>
              <a:lnSpc>
                <a:spcPct val="100000"/>
              </a:lnSpc>
              <a:defRPr/>
            </a:lvl1pPr>
            <a:lvl2pPr marL="360000" indent="-216000">
              <a:lnSpc>
                <a:spcPct val="100000"/>
              </a:lnSpc>
              <a:tabLst/>
              <a:defRPr/>
            </a:lvl2pPr>
            <a:lvl3pPr marL="450000" indent="-198000">
              <a:lnSpc>
                <a:spcPct val="100000"/>
              </a:lnSpc>
              <a:tabLst/>
              <a:defRPr/>
            </a:lvl3pPr>
            <a:lvl4pPr marL="540000" indent="-180000">
              <a:lnSpc>
                <a:spcPct val="100000"/>
              </a:lnSpc>
              <a:tabLst/>
              <a:defRPr/>
            </a:lvl4pPr>
            <a:lvl5pPr marL="628650" indent="-162000">
              <a:lnSpc>
                <a:spcPct val="100000"/>
              </a:lnSpc>
              <a:tabLs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sv-SE" dirty="0"/>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103709" y="931026"/>
            <a:ext cx="9360000" cy="507076"/>
          </a:xfrm>
        </p:spPr>
        <p:txBody>
          <a:bodyPr lIns="90000" tIns="18000">
            <a:noAutofit/>
          </a:bodyPr>
          <a:lstStyle>
            <a:lvl1pPr marL="0" indent="0">
              <a:spcBef>
                <a:spcPts val="0"/>
              </a:spcBef>
              <a:buFontTx/>
              <a:buNone/>
              <a:defRPr sz="2000">
                <a:solidFill>
                  <a:schemeClr val="accent1"/>
                </a:solidFill>
              </a:defRPr>
            </a:lvl1pPr>
            <a:lvl2pPr marL="82550" indent="0">
              <a:buNone/>
              <a:defRPr/>
            </a:lvl2pPr>
          </a:lstStyle>
          <a:p>
            <a:pPr lvl="0"/>
            <a:r>
              <a:rPr lang="sv-SE" dirty="0" err="1"/>
              <a:t>Sub-headline</a:t>
            </a:r>
            <a:endParaRPr lang="sv-SE" dirty="0"/>
          </a:p>
        </p:txBody>
      </p:sp>
      <p:sp>
        <p:nvSpPr>
          <p:cNvPr id="15" name="Rektangel 14">
            <a:extLst>
              <a:ext uri="{FF2B5EF4-FFF2-40B4-BE49-F238E27FC236}">
                <a16:creationId xmlns:a16="http://schemas.microsoft.com/office/drawing/2014/main" id="{87E2C692-2C39-4CA8-AA87-45E0F36B6A0E}"/>
              </a:ext>
            </a:extLst>
          </p:cNvPr>
          <p:cNvSpPr/>
          <p:nvPr userDrawn="1"/>
        </p:nvSpPr>
        <p:spPr>
          <a:xfrm>
            <a:off x="0" y="447675"/>
            <a:ext cx="292101" cy="641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6" name="Bildobjekt 15">
            <a:extLst>
              <a:ext uri="{FF2B5EF4-FFF2-40B4-BE49-F238E27FC236}">
                <a16:creationId xmlns:a16="http://schemas.microsoft.com/office/drawing/2014/main" id="{E327627C-4BB8-4965-8107-0E7E741F8302}"/>
              </a:ext>
            </a:extLst>
          </p:cNvPr>
          <p:cNvPicPr>
            <a:picLocks noChangeAspect="1"/>
          </p:cNvPicPr>
          <p:nvPr userDrawn="1"/>
        </p:nvPicPr>
        <p:blipFill>
          <a:blip r:embed="rId2"/>
          <a:srcRect/>
          <a:stretch/>
        </p:blipFill>
        <p:spPr>
          <a:xfrm>
            <a:off x="10924611" y="417443"/>
            <a:ext cx="826394" cy="800100"/>
          </a:xfrm>
          <a:prstGeom prst="rect">
            <a:avLst/>
          </a:prstGeom>
        </p:spPr>
      </p:pic>
      <p:sp>
        <p:nvSpPr>
          <p:cNvPr id="11" name="Platshållare för datum 3">
            <a:extLst>
              <a:ext uri="{FF2B5EF4-FFF2-40B4-BE49-F238E27FC236}">
                <a16:creationId xmlns:a16="http://schemas.microsoft.com/office/drawing/2014/main" id="{154C1432-4F85-1F42-8016-9B83B89CC804}"/>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spTree>
    <p:extLst>
      <p:ext uri="{BB962C8B-B14F-4D97-AF65-F5344CB8AC3E}">
        <p14:creationId xmlns:p14="http://schemas.microsoft.com/office/powerpoint/2010/main" val="213510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in 3 columns">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103709" y="265373"/>
            <a:ext cx="9360000" cy="657339"/>
          </a:xfrm>
        </p:spPr>
        <p:txBody>
          <a:bodyPr lIns="90000" bIns="18000"/>
          <a:lstStyle>
            <a:lvl1pPr>
              <a:defRPr/>
            </a:lvl1pPr>
          </a:lstStyle>
          <a:p>
            <a:r>
              <a:rPr lang="sv-SE"/>
              <a:t>Headline</a:t>
            </a:r>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053244" y="6475270"/>
            <a:ext cx="4320448" cy="365125"/>
          </a:xfrm>
        </p:spPr>
        <p:txBody>
          <a:bodyPr/>
          <a:lstStyle/>
          <a:p>
            <a:r>
              <a:rPr lang="sv-SE" dirty="0"/>
              <a:t>Target </a:t>
            </a:r>
            <a:r>
              <a:rPr lang="sv-SE" dirty="0" err="1"/>
              <a:t>Monitoring</a:t>
            </a:r>
            <a:r>
              <a:rPr lang="sv-SE" dirty="0"/>
              <a:t> System - ICANS Presentation</a:t>
            </a:r>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8735292" y="6475270"/>
            <a:ext cx="2743200" cy="365125"/>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1094400" y="1562400"/>
            <a:ext cx="3255409" cy="4768062"/>
          </a:xfrm>
        </p:spPr>
        <p:txBody>
          <a:bodyPr lIns="0" rIns="18000"/>
          <a:lstStyle>
            <a:lvl1pPr>
              <a:lnSpc>
                <a:spcPct val="100000"/>
              </a:lnSpc>
              <a:defRPr/>
            </a:lvl1pPr>
            <a:lvl2pPr marL="360000" indent="-216000">
              <a:lnSpc>
                <a:spcPct val="100000"/>
              </a:lnSpc>
              <a:tabLst/>
              <a:defRPr/>
            </a:lvl2pPr>
            <a:lvl3pPr marL="449263" indent="-196850">
              <a:lnSpc>
                <a:spcPct val="100000"/>
              </a:lnSpc>
              <a:tabLst/>
              <a:defRPr/>
            </a:lvl3pPr>
            <a:lvl4pPr marL="541338" indent="-180975">
              <a:lnSpc>
                <a:spcPct val="100000"/>
              </a:lnSpc>
              <a:tabLst/>
              <a:defRPr/>
            </a:lvl4pPr>
            <a:lvl5pPr marL="630000" indent="-162000">
              <a:lnSpc>
                <a:spcPct val="100000"/>
              </a:lnSpc>
              <a:tabLs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sv-SE" dirty="0"/>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103709" y="931026"/>
            <a:ext cx="9360000" cy="507076"/>
          </a:xfrm>
        </p:spPr>
        <p:txBody>
          <a:bodyPr lIns="90000" tIns="18000">
            <a:noAutofit/>
          </a:bodyPr>
          <a:lstStyle>
            <a:lvl1pPr marL="0" indent="0">
              <a:spcBef>
                <a:spcPts val="0"/>
              </a:spcBef>
              <a:buFontTx/>
              <a:buNone/>
              <a:defRPr sz="2200">
                <a:solidFill>
                  <a:schemeClr val="accent1"/>
                </a:solidFill>
              </a:defRPr>
            </a:lvl1pPr>
            <a:lvl2pPr marL="82550" indent="0">
              <a:buNone/>
              <a:defRPr/>
            </a:lvl2pPr>
          </a:lstStyle>
          <a:p>
            <a:pPr lvl="0"/>
            <a:r>
              <a:rPr lang="sv-SE"/>
              <a:t>Sub-headline</a:t>
            </a:r>
          </a:p>
        </p:txBody>
      </p:sp>
      <p:sp>
        <p:nvSpPr>
          <p:cNvPr id="15" name="Rektangel 14">
            <a:extLst>
              <a:ext uri="{FF2B5EF4-FFF2-40B4-BE49-F238E27FC236}">
                <a16:creationId xmlns:a16="http://schemas.microsoft.com/office/drawing/2014/main" id="{87E2C692-2C39-4CA8-AA87-45E0F36B6A0E}"/>
              </a:ext>
            </a:extLst>
          </p:cNvPr>
          <p:cNvSpPr/>
          <p:nvPr userDrawn="1"/>
        </p:nvSpPr>
        <p:spPr>
          <a:xfrm>
            <a:off x="0" y="447675"/>
            <a:ext cx="292101" cy="641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6" name="Bildobjekt 15">
            <a:extLst>
              <a:ext uri="{FF2B5EF4-FFF2-40B4-BE49-F238E27FC236}">
                <a16:creationId xmlns:a16="http://schemas.microsoft.com/office/drawing/2014/main" id="{E327627C-4BB8-4965-8107-0E7E741F8302}"/>
              </a:ext>
            </a:extLst>
          </p:cNvPr>
          <p:cNvPicPr>
            <a:picLocks noChangeAspect="1"/>
          </p:cNvPicPr>
          <p:nvPr userDrawn="1"/>
        </p:nvPicPr>
        <p:blipFill>
          <a:blip r:embed="rId2"/>
          <a:srcRect/>
          <a:stretch/>
        </p:blipFill>
        <p:spPr>
          <a:xfrm>
            <a:off x="10924611" y="417443"/>
            <a:ext cx="826394" cy="800100"/>
          </a:xfrm>
          <a:prstGeom prst="rect">
            <a:avLst/>
          </a:prstGeom>
        </p:spPr>
      </p:pic>
      <p:sp>
        <p:nvSpPr>
          <p:cNvPr id="13" name="Platshållare för innehåll 2">
            <a:extLst>
              <a:ext uri="{FF2B5EF4-FFF2-40B4-BE49-F238E27FC236}">
                <a16:creationId xmlns:a16="http://schemas.microsoft.com/office/drawing/2014/main" id="{B2D0E559-A900-41F3-93C5-387A7764A152}"/>
              </a:ext>
            </a:extLst>
          </p:cNvPr>
          <p:cNvSpPr>
            <a:spLocks noGrp="1"/>
          </p:cNvSpPr>
          <p:nvPr>
            <p:ph idx="15"/>
          </p:nvPr>
        </p:nvSpPr>
        <p:spPr>
          <a:xfrm>
            <a:off x="4605297" y="1562400"/>
            <a:ext cx="3255409" cy="4768062"/>
          </a:xfrm>
        </p:spPr>
        <p:txBody>
          <a:bodyPr lIns="0" rIns="18000"/>
          <a:lstStyle>
            <a:lvl1pPr>
              <a:lnSpc>
                <a:spcPct val="100000"/>
              </a:lnSpc>
              <a:defRPr/>
            </a:lvl1pPr>
            <a:lvl2pPr marL="360000" indent="-216000">
              <a:lnSpc>
                <a:spcPct val="100000"/>
              </a:lnSpc>
              <a:tabLst/>
              <a:defRPr/>
            </a:lvl2pPr>
            <a:lvl3pPr marL="450000" indent="-198000">
              <a:lnSpc>
                <a:spcPct val="100000"/>
              </a:lnSpc>
              <a:tabLst/>
              <a:defRPr/>
            </a:lvl3pPr>
            <a:lvl4pPr marL="539750" indent="-196850">
              <a:lnSpc>
                <a:spcPct val="100000"/>
              </a:lnSpc>
              <a:tabLst/>
              <a:defRPr/>
            </a:lvl4pPr>
            <a:lvl5pPr marL="630000" indent="-162000">
              <a:lnSpc>
                <a:spcPct val="100000"/>
              </a:lnSpc>
              <a:tabLs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sv-SE" dirty="0"/>
          </a:p>
        </p:txBody>
      </p:sp>
      <p:sp>
        <p:nvSpPr>
          <p:cNvPr id="17" name="Platshållare för innehåll 2">
            <a:extLst>
              <a:ext uri="{FF2B5EF4-FFF2-40B4-BE49-F238E27FC236}">
                <a16:creationId xmlns:a16="http://schemas.microsoft.com/office/drawing/2014/main" id="{E4E99B3B-ADB3-4D1A-9A7F-AA1B8528E6C7}"/>
              </a:ext>
            </a:extLst>
          </p:cNvPr>
          <p:cNvSpPr>
            <a:spLocks noGrp="1"/>
          </p:cNvSpPr>
          <p:nvPr>
            <p:ph idx="16"/>
          </p:nvPr>
        </p:nvSpPr>
        <p:spPr>
          <a:xfrm>
            <a:off x="8116194" y="1562400"/>
            <a:ext cx="3255409" cy="4768062"/>
          </a:xfrm>
        </p:spPr>
        <p:txBody>
          <a:bodyPr lIns="0" rIns="18000"/>
          <a:lstStyle>
            <a:lvl1pPr>
              <a:lnSpc>
                <a:spcPct val="100000"/>
              </a:lnSpc>
              <a:defRPr/>
            </a:lvl1pPr>
            <a:lvl2pPr marL="360000" indent="-216000">
              <a:lnSpc>
                <a:spcPct val="100000"/>
              </a:lnSpc>
              <a:tabLst/>
              <a:defRPr/>
            </a:lvl2pPr>
            <a:lvl3pPr marL="450000" indent="-198000">
              <a:lnSpc>
                <a:spcPct val="100000"/>
              </a:lnSpc>
              <a:tabLst/>
              <a:defRPr/>
            </a:lvl3pPr>
            <a:lvl4pPr marL="540000" indent="-180000">
              <a:lnSpc>
                <a:spcPct val="100000"/>
              </a:lnSpc>
              <a:tabLst/>
              <a:defRPr/>
            </a:lvl4pPr>
            <a:lvl5pPr marL="630000" indent="-162000">
              <a:lnSpc>
                <a:spcPct val="100000"/>
              </a:lnSpc>
              <a:tabLs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sv-SE" dirty="0"/>
          </a:p>
        </p:txBody>
      </p:sp>
      <p:sp>
        <p:nvSpPr>
          <p:cNvPr id="12" name="Platshållare för datum 3">
            <a:extLst>
              <a:ext uri="{FF2B5EF4-FFF2-40B4-BE49-F238E27FC236}">
                <a16:creationId xmlns:a16="http://schemas.microsoft.com/office/drawing/2014/main" id="{F91A8E7B-C629-D343-8A83-7EB0ADF6087A}"/>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spTree>
    <p:extLst>
      <p:ext uri="{BB962C8B-B14F-4D97-AF65-F5344CB8AC3E}">
        <p14:creationId xmlns:p14="http://schemas.microsoft.com/office/powerpoint/2010/main" val="2667666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 image">
    <p:spTree>
      <p:nvGrpSpPr>
        <p:cNvPr id="1" name=""/>
        <p:cNvGrpSpPr/>
        <p:nvPr/>
      </p:nvGrpSpPr>
      <p:grpSpPr>
        <a:xfrm>
          <a:off x="0" y="0"/>
          <a:ext cx="0" cy="0"/>
          <a:chOff x="0" y="0"/>
          <a:chExt cx="0" cy="0"/>
        </a:xfrm>
      </p:grpSpPr>
      <p:sp>
        <p:nvSpPr>
          <p:cNvPr id="7" name="Platshållare för bild 6">
            <a:extLst>
              <a:ext uri="{FF2B5EF4-FFF2-40B4-BE49-F238E27FC236}">
                <a16:creationId xmlns:a16="http://schemas.microsoft.com/office/drawing/2014/main" id="{16B191E2-1C71-4B4C-B562-DD793673C24E}"/>
              </a:ext>
            </a:extLst>
          </p:cNvPr>
          <p:cNvSpPr>
            <a:spLocks noGrp="1"/>
          </p:cNvSpPr>
          <p:nvPr>
            <p:ph type="pic" sz="quarter" idx="15" hasCustomPrompt="1"/>
          </p:nvPr>
        </p:nvSpPr>
        <p:spPr>
          <a:xfrm>
            <a:off x="6373813" y="1562100"/>
            <a:ext cx="4994275" cy="4768850"/>
          </a:xfrm>
          <a:solidFill>
            <a:schemeClr val="bg1">
              <a:lumMod val="85000"/>
            </a:schemeClr>
          </a:solidFill>
        </p:spPr>
        <p:txBody>
          <a:bodyPr>
            <a:normAutofit/>
          </a:bodyPr>
          <a:lstStyle>
            <a:lvl1pPr marL="0" indent="0" algn="ctr">
              <a:buFontTx/>
              <a:buNone/>
              <a:defRPr sz="800">
                <a:solidFill>
                  <a:srgbClr val="666666"/>
                </a:solidFill>
              </a:defRPr>
            </a:lvl1pPr>
          </a:lstStyle>
          <a:p>
            <a:r>
              <a:rPr lang="sv-SE"/>
              <a:t>INSERT IMAGE</a:t>
            </a:r>
          </a:p>
        </p:txBody>
      </p:sp>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103709" y="265373"/>
            <a:ext cx="9360000" cy="657339"/>
          </a:xfrm>
        </p:spPr>
        <p:txBody>
          <a:bodyPr lIns="90000" bIns="18000"/>
          <a:lstStyle>
            <a:lvl1pPr>
              <a:defRPr sz="4000"/>
            </a:lvl1pPr>
          </a:lstStyle>
          <a:p>
            <a:r>
              <a:rPr lang="sv-SE" dirty="0" err="1"/>
              <a:t>Headline</a:t>
            </a:r>
            <a:endParaRPr lang="sv-SE" dirty="0"/>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053244" y="6475270"/>
            <a:ext cx="4320448" cy="365125"/>
          </a:xfrm>
        </p:spPr>
        <p:txBody>
          <a:bodyPr/>
          <a:lstStyle/>
          <a:p>
            <a:r>
              <a:rPr lang="sv-SE" dirty="0"/>
              <a:t>Target </a:t>
            </a:r>
            <a:r>
              <a:rPr lang="sv-SE" dirty="0" err="1"/>
              <a:t>Monitoring</a:t>
            </a:r>
            <a:r>
              <a:rPr lang="sv-SE" dirty="0"/>
              <a:t> System - ICANS Presentation</a:t>
            </a:r>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8735292" y="6475270"/>
            <a:ext cx="2743200" cy="365125"/>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1094400" y="1562400"/>
            <a:ext cx="4993785" cy="4768062"/>
          </a:xfrm>
        </p:spPr>
        <p:txBody>
          <a:bodyPr lIns="0" rIns="18000"/>
          <a:lstStyle>
            <a:lvl1pPr>
              <a:lnSpc>
                <a:spcPct val="100000"/>
              </a:lnSpc>
              <a:defRPr/>
            </a:lvl1pPr>
            <a:lvl2pPr marL="360000" indent="-216000">
              <a:lnSpc>
                <a:spcPct val="100000"/>
              </a:lnSpc>
              <a:tabLst/>
              <a:defRPr/>
            </a:lvl2pPr>
            <a:lvl3pPr marL="450000" indent="-198000">
              <a:lnSpc>
                <a:spcPct val="100000"/>
              </a:lnSpc>
              <a:tabLst/>
              <a:defRPr/>
            </a:lvl3pPr>
            <a:lvl4pPr marL="540000" indent="-180000">
              <a:lnSpc>
                <a:spcPct val="100000"/>
              </a:lnSpc>
              <a:tabLst/>
              <a:defRPr/>
            </a:lvl4pPr>
            <a:lvl5pPr marL="630000" indent="-162000">
              <a:lnSpc>
                <a:spcPct val="100000"/>
              </a:lnSpc>
              <a:tabLs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sv-SE" dirty="0"/>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103709" y="931026"/>
            <a:ext cx="9360000" cy="507076"/>
          </a:xfrm>
        </p:spPr>
        <p:txBody>
          <a:bodyPr lIns="90000" tIns="18000">
            <a:noAutofit/>
          </a:bodyPr>
          <a:lstStyle>
            <a:lvl1pPr marL="0" indent="0">
              <a:spcBef>
                <a:spcPts val="0"/>
              </a:spcBef>
              <a:buFontTx/>
              <a:buNone/>
              <a:defRPr sz="2000">
                <a:solidFill>
                  <a:schemeClr val="accent1"/>
                </a:solidFill>
              </a:defRPr>
            </a:lvl1pPr>
            <a:lvl2pPr marL="82550" indent="0">
              <a:buNone/>
              <a:defRPr/>
            </a:lvl2pPr>
          </a:lstStyle>
          <a:p>
            <a:pPr lvl="0"/>
            <a:r>
              <a:rPr lang="sv-SE"/>
              <a:t>Sub-headline</a:t>
            </a:r>
          </a:p>
        </p:txBody>
      </p:sp>
      <p:sp>
        <p:nvSpPr>
          <p:cNvPr id="11" name="Rektangel 10">
            <a:extLst>
              <a:ext uri="{FF2B5EF4-FFF2-40B4-BE49-F238E27FC236}">
                <a16:creationId xmlns:a16="http://schemas.microsoft.com/office/drawing/2014/main" id="{BC4F3A85-66E6-412A-97CD-99D922EFBEE2}"/>
              </a:ext>
            </a:extLst>
          </p:cNvPr>
          <p:cNvSpPr/>
          <p:nvPr userDrawn="1"/>
        </p:nvSpPr>
        <p:spPr>
          <a:xfrm>
            <a:off x="0" y="447675"/>
            <a:ext cx="292101" cy="641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3" name="Bildobjekt 12">
            <a:extLst>
              <a:ext uri="{FF2B5EF4-FFF2-40B4-BE49-F238E27FC236}">
                <a16:creationId xmlns:a16="http://schemas.microsoft.com/office/drawing/2014/main" id="{506E76ED-0FF0-4A03-8EB9-06B57B12EC11}"/>
              </a:ext>
            </a:extLst>
          </p:cNvPr>
          <p:cNvPicPr>
            <a:picLocks noChangeAspect="1"/>
          </p:cNvPicPr>
          <p:nvPr userDrawn="1"/>
        </p:nvPicPr>
        <p:blipFill>
          <a:blip r:embed="rId2"/>
          <a:srcRect/>
          <a:stretch/>
        </p:blipFill>
        <p:spPr>
          <a:xfrm>
            <a:off x="10924611" y="417443"/>
            <a:ext cx="826394" cy="800100"/>
          </a:xfrm>
          <a:prstGeom prst="rect">
            <a:avLst/>
          </a:prstGeom>
        </p:spPr>
      </p:pic>
      <p:sp>
        <p:nvSpPr>
          <p:cNvPr id="12" name="Platshållare för datum 3">
            <a:extLst>
              <a:ext uri="{FF2B5EF4-FFF2-40B4-BE49-F238E27FC236}">
                <a16:creationId xmlns:a16="http://schemas.microsoft.com/office/drawing/2014/main" id="{5D496E45-863B-704B-B14F-5E0F58578D86}"/>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spTree>
    <p:extLst>
      <p:ext uri="{BB962C8B-B14F-4D97-AF65-F5344CB8AC3E}">
        <p14:creationId xmlns:p14="http://schemas.microsoft.com/office/powerpoint/2010/main" val="1066558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age. Full width">
    <p:spTree>
      <p:nvGrpSpPr>
        <p:cNvPr id="1" name=""/>
        <p:cNvGrpSpPr/>
        <p:nvPr/>
      </p:nvGrpSpPr>
      <p:grpSpPr>
        <a:xfrm>
          <a:off x="0" y="0"/>
          <a:ext cx="0" cy="0"/>
          <a:chOff x="0" y="0"/>
          <a:chExt cx="0" cy="0"/>
        </a:xfrm>
      </p:grpSpPr>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0" y="0"/>
            <a:ext cx="12192000" cy="6858000"/>
          </a:xfrm>
          <a:solidFill>
            <a:schemeClr val="bg1">
              <a:lumMod val="85000"/>
            </a:schemeClr>
          </a:solidFill>
        </p:spPr>
        <p:txBody>
          <a:bodyPr>
            <a:normAutofit/>
          </a:bodyPr>
          <a:lstStyle>
            <a:lvl1pPr algn="ctr">
              <a:defRPr sz="800"/>
            </a:lvl1pPr>
          </a:lstStyle>
          <a:p>
            <a:r>
              <a:rPr lang="sv-SE" dirty="0"/>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0924611" y="417443"/>
            <a:ext cx="828000" cy="799200"/>
          </a:xfrm>
          <a:blipFill>
            <a:blip r:embed="rId2"/>
            <a:stretch>
              <a:fillRect/>
            </a:stretch>
          </a:blipFill>
        </p:spPr>
        <p:txBody>
          <a:bodyPr>
            <a:normAutofit/>
          </a:bodyPr>
          <a:lstStyle>
            <a:lvl1pPr marL="0" indent="0">
              <a:buFontTx/>
              <a:buNone/>
              <a:defRPr sz="100">
                <a:noFill/>
              </a:defRPr>
            </a:lvl1pPr>
          </a:lstStyle>
          <a:p>
            <a:pPr lvl="0"/>
            <a:r>
              <a:rPr lang="en-US"/>
              <a:t>Edit Master text styles</a:t>
            </a:r>
          </a:p>
        </p:txBody>
      </p:sp>
      <p:sp>
        <p:nvSpPr>
          <p:cNvPr id="7" name="Platshållare för text 6">
            <a:extLst>
              <a:ext uri="{FF2B5EF4-FFF2-40B4-BE49-F238E27FC236}">
                <a16:creationId xmlns:a16="http://schemas.microsoft.com/office/drawing/2014/main" id="{1848DA8D-03CE-4CA5-A851-F6ABAE67A9B0}"/>
              </a:ext>
            </a:extLst>
          </p:cNvPr>
          <p:cNvSpPr>
            <a:spLocks noGrp="1"/>
          </p:cNvSpPr>
          <p:nvPr>
            <p:ph type="body" sz="quarter" idx="10"/>
          </p:nvPr>
        </p:nvSpPr>
        <p:spPr>
          <a:xfrm>
            <a:off x="0" y="447675"/>
            <a:ext cx="292100" cy="6410325"/>
          </a:xfrm>
          <a:solidFill>
            <a:schemeClr val="bg1"/>
          </a:solidFill>
        </p:spPr>
        <p:txBody>
          <a:bodyPr>
            <a:normAutofit/>
          </a:bodyPr>
          <a:lstStyle>
            <a:lvl1pPr marL="0" indent="0">
              <a:buFontTx/>
              <a:buNone/>
              <a:defRPr sz="100">
                <a:noFill/>
              </a:defRPr>
            </a:lvl1pPr>
          </a:lstStyle>
          <a:p>
            <a:pPr lvl="0"/>
            <a:r>
              <a:rPr lang="en-US"/>
              <a:t>Edit Master text styles</a:t>
            </a:r>
          </a:p>
        </p:txBody>
      </p:sp>
      <p:sp>
        <p:nvSpPr>
          <p:cNvPr id="5" name="Rubrik 1">
            <a:extLst>
              <a:ext uri="{FF2B5EF4-FFF2-40B4-BE49-F238E27FC236}">
                <a16:creationId xmlns:a16="http://schemas.microsoft.com/office/drawing/2014/main" id="{8F5BB748-C0D0-CB4F-BA93-7488E4BA7050}"/>
              </a:ext>
            </a:extLst>
          </p:cNvPr>
          <p:cNvSpPr>
            <a:spLocks noGrp="1"/>
          </p:cNvSpPr>
          <p:nvPr>
            <p:ph type="title" hasCustomPrompt="1"/>
          </p:nvPr>
        </p:nvSpPr>
        <p:spPr>
          <a:xfrm>
            <a:off x="1103709" y="265373"/>
            <a:ext cx="9360000" cy="657339"/>
          </a:xfrm>
        </p:spPr>
        <p:txBody>
          <a:bodyPr lIns="90000" bIns="18000"/>
          <a:lstStyle>
            <a:lvl1pPr>
              <a:defRPr>
                <a:solidFill>
                  <a:schemeClr val="bg1"/>
                </a:solidFill>
              </a:defRPr>
            </a:lvl1pPr>
          </a:lstStyle>
          <a:p>
            <a:r>
              <a:rPr lang="sv-SE" dirty="0"/>
              <a:t>Image </a:t>
            </a:r>
            <a:r>
              <a:rPr lang="sv-SE" dirty="0" err="1"/>
              <a:t>title</a:t>
            </a:r>
            <a:endParaRPr lang="sv-SE" dirty="0"/>
          </a:p>
        </p:txBody>
      </p:sp>
    </p:spTree>
    <p:extLst>
      <p:ext uri="{BB962C8B-B14F-4D97-AF65-F5344CB8AC3E}">
        <p14:creationId xmlns:p14="http://schemas.microsoft.com/office/powerpoint/2010/main" val="53286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Graph">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103709" y="265373"/>
            <a:ext cx="9360000" cy="657339"/>
          </a:xfrm>
        </p:spPr>
        <p:txBody>
          <a:bodyPr lIns="90000" bIns="18000"/>
          <a:lstStyle>
            <a:lvl1pPr>
              <a:defRPr/>
            </a:lvl1pPr>
          </a:lstStyle>
          <a:p>
            <a:r>
              <a:rPr lang="sv-SE"/>
              <a:t>Headline</a:t>
            </a:r>
          </a:p>
        </p:txBody>
      </p:sp>
      <p:sp>
        <p:nvSpPr>
          <p:cNvPr id="4" name="Platshållare för datum 3">
            <a:extLst>
              <a:ext uri="{FF2B5EF4-FFF2-40B4-BE49-F238E27FC236}">
                <a16:creationId xmlns:a16="http://schemas.microsoft.com/office/drawing/2014/main" id="{996A591D-7BEE-2A48-BD08-DCDF3D90DE3E}"/>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053244" y="6475270"/>
            <a:ext cx="4320448" cy="365125"/>
          </a:xfrm>
        </p:spPr>
        <p:txBody>
          <a:bodyPr/>
          <a:lstStyle/>
          <a:p>
            <a:r>
              <a:rPr lang="sv-SE" dirty="0"/>
              <a:t>Target </a:t>
            </a:r>
            <a:r>
              <a:rPr lang="sv-SE" dirty="0" err="1"/>
              <a:t>Monitoring</a:t>
            </a:r>
            <a:r>
              <a:rPr lang="sv-SE" dirty="0"/>
              <a:t> System - ICANS Presentation</a:t>
            </a:r>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8735292" y="6475270"/>
            <a:ext cx="2743200" cy="365125"/>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103709" y="931026"/>
            <a:ext cx="9360000" cy="507076"/>
          </a:xfrm>
        </p:spPr>
        <p:txBody>
          <a:bodyPr lIns="90000" tIns="18000">
            <a:noAutofit/>
          </a:bodyPr>
          <a:lstStyle>
            <a:lvl1pPr marL="0" indent="0">
              <a:spcBef>
                <a:spcPts val="0"/>
              </a:spcBef>
              <a:buFontTx/>
              <a:buNone/>
              <a:defRPr sz="2200">
                <a:solidFill>
                  <a:schemeClr val="accent1"/>
                </a:solidFill>
              </a:defRPr>
            </a:lvl1pPr>
            <a:lvl2pPr marL="82550" indent="0">
              <a:buNone/>
              <a:defRPr/>
            </a:lvl2pPr>
          </a:lstStyle>
          <a:p>
            <a:pPr lvl="0"/>
            <a:r>
              <a:rPr lang="sv-SE"/>
              <a:t>Sub-headline</a:t>
            </a:r>
          </a:p>
        </p:txBody>
      </p:sp>
      <p:sp>
        <p:nvSpPr>
          <p:cNvPr id="10" name="Rektangel 9">
            <a:extLst>
              <a:ext uri="{FF2B5EF4-FFF2-40B4-BE49-F238E27FC236}">
                <a16:creationId xmlns:a16="http://schemas.microsoft.com/office/drawing/2014/main" id="{A5E954D6-E4D2-47AD-A504-7408EC606D35}"/>
              </a:ext>
            </a:extLst>
          </p:cNvPr>
          <p:cNvSpPr/>
          <p:nvPr userDrawn="1"/>
        </p:nvSpPr>
        <p:spPr>
          <a:xfrm>
            <a:off x="0" y="447675"/>
            <a:ext cx="292101" cy="641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Bildobjekt 10">
            <a:extLst>
              <a:ext uri="{FF2B5EF4-FFF2-40B4-BE49-F238E27FC236}">
                <a16:creationId xmlns:a16="http://schemas.microsoft.com/office/drawing/2014/main" id="{6DD4ACE8-21C9-474B-A84B-6E399CB9FBD5}"/>
              </a:ext>
            </a:extLst>
          </p:cNvPr>
          <p:cNvPicPr>
            <a:picLocks noChangeAspect="1"/>
          </p:cNvPicPr>
          <p:nvPr userDrawn="1"/>
        </p:nvPicPr>
        <p:blipFill>
          <a:blip r:embed="rId2"/>
          <a:srcRect/>
          <a:stretch/>
        </p:blipFill>
        <p:spPr>
          <a:xfrm>
            <a:off x="10924611" y="417443"/>
            <a:ext cx="826394" cy="800100"/>
          </a:xfrm>
          <a:prstGeom prst="rect">
            <a:avLst/>
          </a:prstGeom>
        </p:spPr>
      </p:pic>
      <p:sp>
        <p:nvSpPr>
          <p:cNvPr id="7" name="Platshållare för diagram 6">
            <a:extLst>
              <a:ext uri="{FF2B5EF4-FFF2-40B4-BE49-F238E27FC236}">
                <a16:creationId xmlns:a16="http://schemas.microsoft.com/office/drawing/2014/main" id="{FA784AEE-BB11-4271-AB33-DE0774105604}"/>
              </a:ext>
            </a:extLst>
          </p:cNvPr>
          <p:cNvSpPr>
            <a:spLocks noGrp="1"/>
          </p:cNvSpPr>
          <p:nvPr>
            <p:ph type="chart" sz="quarter" idx="15"/>
          </p:nvPr>
        </p:nvSpPr>
        <p:spPr>
          <a:xfrm>
            <a:off x="1103313" y="1657350"/>
            <a:ext cx="7767637" cy="4445000"/>
          </a:xfrm>
        </p:spPr>
        <p:txBody>
          <a:bodyPr/>
          <a:lstStyle>
            <a:lvl1pPr algn="ctr">
              <a:defRPr sz="800" cap="all" baseline="0"/>
            </a:lvl1pPr>
          </a:lstStyle>
          <a:p>
            <a:r>
              <a:rPr lang="en-US"/>
              <a:t>Click icon to add chart</a:t>
            </a:r>
            <a:endParaRPr lang="sv-SE"/>
          </a:p>
        </p:txBody>
      </p:sp>
    </p:spTree>
    <p:extLst>
      <p:ext uri="{BB962C8B-B14F-4D97-AF65-F5344CB8AC3E}">
        <p14:creationId xmlns:p14="http://schemas.microsoft.com/office/powerpoint/2010/main" val="1317552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103709" y="265373"/>
            <a:ext cx="9360000" cy="657339"/>
          </a:xfrm>
        </p:spPr>
        <p:txBody>
          <a:bodyPr lIns="90000" bIns="18000"/>
          <a:lstStyle>
            <a:lvl1pPr>
              <a:defRPr/>
            </a:lvl1pPr>
          </a:lstStyle>
          <a:p>
            <a:r>
              <a:rPr lang="sv-SE"/>
              <a:t>Headline</a:t>
            </a:r>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053244" y="6475270"/>
            <a:ext cx="4320448" cy="365125"/>
          </a:xfrm>
        </p:spPr>
        <p:txBody>
          <a:bodyPr/>
          <a:lstStyle/>
          <a:p>
            <a:r>
              <a:rPr lang="sv-SE" dirty="0"/>
              <a:t>Target </a:t>
            </a:r>
            <a:r>
              <a:rPr lang="sv-SE" dirty="0" err="1"/>
              <a:t>Monitoring</a:t>
            </a:r>
            <a:r>
              <a:rPr lang="sv-SE" dirty="0"/>
              <a:t> System - ICANS Presentation</a:t>
            </a:r>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8735292" y="6475270"/>
            <a:ext cx="2743200" cy="365125"/>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103709" y="931026"/>
            <a:ext cx="9360000" cy="507076"/>
          </a:xfrm>
        </p:spPr>
        <p:txBody>
          <a:bodyPr lIns="90000" tIns="18000">
            <a:noAutofit/>
          </a:bodyPr>
          <a:lstStyle>
            <a:lvl1pPr marL="0" indent="0">
              <a:spcBef>
                <a:spcPts val="0"/>
              </a:spcBef>
              <a:buFontTx/>
              <a:buNone/>
              <a:defRPr sz="2200">
                <a:solidFill>
                  <a:schemeClr val="accent1"/>
                </a:solidFill>
              </a:defRPr>
            </a:lvl1pPr>
            <a:lvl2pPr marL="82550" indent="0">
              <a:buNone/>
              <a:defRPr/>
            </a:lvl2pPr>
          </a:lstStyle>
          <a:p>
            <a:pPr lvl="0"/>
            <a:r>
              <a:rPr lang="sv-SE"/>
              <a:t>Sub-headline</a:t>
            </a:r>
          </a:p>
        </p:txBody>
      </p:sp>
      <p:sp>
        <p:nvSpPr>
          <p:cNvPr id="10" name="Rektangel 9">
            <a:extLst>
              <a:ext uri="{FF2B5EF4-FFF2-40B4-BE49-F238E27FC236}">
                <a16:creationId xmlns:a16="http://schemas.microsoft.com/office/drawing/2014/main" id="{A5E954D6-E4D2-47AD-A504-7408EC606D35}"/>
              </a:ext>
            </a:extLst>
          </p:cNvPr>
          <p:cNvSpPr/>
          <p:nvPr userDrawn="1"/>
        </p:nvSpPr>
        <p:spPr>
          <a:xfrm>
            <a:off x="0" y="447675"/>
            <a:ext cx="292101" cy="641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Bildobjekt 10">
            <a:extLst>
              <a:ext uri="{FF2B5EF4-FFF2-40B4-BE49-F238E27FC236}">
                <a16:creationId xmlns:a16="http://schemas.microsoft.com/office/drawing/2014/main" id="{6DD4ACE8-21C9-474B-A84B-6E399CB9FBD5}"/>
              </a:ext>
            </a:extLst>
          </p:cNvPr>
          <p:cNvPicPr>
            <a:picLocks noChangeAspect="1"/>
          </p:cNvPicPr>
          <p:nvPr userDrawn="1"/>
        </p:nvPicPr>
        <p:blipFill>
          <a:blip r:embed="rId2"/>
          <a:srcRect/>
          <a:stretch/>
        </p:blipFill>
        <p:spPr>
          <a:xfrm>
            <a:off x="10924611" y="417443"/>
            <a:ext cx="826394" cy="800100"/>
          </a:xfrm>
          <a:prstGeom prst="rect">
            <a:avLst/>
          </a:prstGeom>
        </p:spPr>
      </p:pic>
      <p:sp>
        <p:nvSpPr>
          <p:cNvPr id="8" name="Platshållare för tabell 7">
            <a:extLst>
              <a:ext uri="{FF2B5EF4-FFF2-40B4-BE49-F238E27FC236}">
                <a16:creationId xmlns:a16="http://schemas.microsoft.com/office/drawing/2014/main" id="{489D1BD7-202A-4115-BE6C-1B053CFFDE1E}"/>
              </a:ext>
            </a:extLst>
          </p:cNvPr>
          <p:cNvSpPr>
            <a:spLocks noGrp="1"/>
          </p:cNvSpPr>
          <p:nvPr>
            <p:ph type="tbl" sz="quarter" idx="15"/>
          </p:nvPr>
        </p:nvSpPr>
        <p:spPr>
          <a:xfrm>
            <a:off x="1103313" y="1614488"/>
            <a:ext cx="9359900" cy="4406900"/>
          </a:xfrm>
        </p:spPr>
        <p:txBody>
          <a:bodyPr/>
          <a:lstStyle>
            <a:lvl1pPr algn="ctr">
              <a:defRPr sz="800" cap="all" baseline="0"/>
            </a:lvl1pPr>
          </a:lstStyle>
          <a:p>
            <a:r>
              <a:rPr lang="en-US"/>
              <a:t>Click icon to add table</a:t>
            </a:r>
            <a:endParaRPr lang="sv-SE"/>
          </a:p>
        </p:txBody>
      </p:sp>
      <p:sp>
        <p:nvSpPr>
          <p:cNvPr id="12" name="Platshållare för datum 3">
            <a:extLst>
              <a:ext uri="{FF2B5EF4-FFF2-40B4-BE49-F238E27FC236}">
                <a16:creationId xmlns:a16="http://schemas.microsoft.com/office/drawing/2014/main" id="{EF177138-95E5-674B-B010-143A8CD1453A}"/>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spTree>
    <p:extLst>
      <p:ext uri="{BB962C8B-B14F-4D97-AF65-F5344CB8AC3E}">
        <p14:creationId xmlns:p14="http://schemas.microsoft.com/office/powerpoint/2010/main" val="4225189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BE7B1DDB-F4AA-4E8D-BD07-905FE45A5555}"/>
              </a:ext>
            </a:extLst>
          </p:cNvPr>
          <p:cNvSpPr/>
          <p:nvPr userDrawn="1"/>
        </p:nvSpPr>
        <p:spPr>
          <a:xfrm>
            <a:off x="0" y="388593"/>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Rubrik 1">
            <a:extLst>
              <a:ext uri="{FF2B5EF4-FFF2-40B4-BE49-F238E27FC236}">
                <a16:creationId xmlns:a16="http://schemas.microsoft.com/office/drawing/2014/main" id="{34780BC8-191C-6D4B-93F3-54A06FD4FE76}"/>
              </a:ext>
            </a:extLst>
          </p:cNvPr>
          <p:cNvSpPr>
            <a:spLocks noGrp="1"/>
          </p:cNvSpPr>
          <p:nvPr>
            <p:ph type="ctrTitle"/>
          </p:nvPr>
        </p:nvSpPr>
        <p:spPr>
          <a:xfrm>
            <a:off x="1930395" y="1153621"/>
            <a:ext cx="8640000" cy="2387600"/>
          </a:xfrm>
        </p:spPr>
        <p:txBody>
          <a:bodyPr anchor="b">
            <a:noAutofit/>
          </a:bodyPr>
          <a:lstStyle>
            <a:lvl1pPr algn="l">
              <a:lnSpc>
                <a:spcPct val="100000"/>
              </a:lnSpc>
              <a:defRPr sz="4200">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endParaRPr lang="sv-SE" dirty="0"/>
          </a:p>
        </p:txBody>
      </p:sp>
      <p:sp>
        <p:nvSpPr>
          <p:cNvPr id="8" name="Rektangel 7">
            <a:extLst>
              <a:ext uri="{FF2B5EF4-FFF2-40B4-BE49-F238E27FC236}">
                <a16:creationId xmlns:a16="http://schemas.microsoft.com/office/drawing/2014/main" id="{EC66F586-F662-4573-A59B-7D4EDD05A153}"/>
              </a:ext>
            </a:extLst>
          </p:cNvPr>
          <p:cNvSpPr/>
          <p:nvPr userDrawn="1"/>
        </p:nvSpPr>
        <p:spPr>
          <a:xfrm>
            <a:off x="-2" y="447675"/>
            <a:ext cx="292101" cy="64103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9" name="Bildobjekt 8">
            <a:extLst>
              <a:ext uri="{FF2B5EF4-FFF2-40B4-BE49-F238E27FC236}">
                <a16:creationId xmlns:a16="http://schemas.microsoft.com/office/drawing/2014/main" id="{3193CED5-E020-4279-918D-055F43A9188C}"/>
              </a:ext>
            </a:extLst>
          </p:cNvPr>
          <p:cNvPicPr>
            <a:picLocks noChangeAspect="1"/>
          </p:cNvPicPr>
          <p:nvPr userDrawn="1"/>
        </p:nvPicPr>
        <p:blipFill>
          <a:blip r:embed="rId2"/>
          <a:stretch>
            <a:fillRect/>
          </a:stretch>
        </p:blipFill>
        <p:spPr>
          <a:xfrm>
            <a:off x="10924611" y="417443"/>
            <a:ext cx="826395" cy="800100"/>
          </a:xfrm>
          <a:prstGeom prst="rect">
            <a:avLst/>
          </a:prstGeom>
        </p:spPr>
      </p:pic>
    </p:spTree>
    <p:extLst>
      <p:ext uri="{BB962C8B-B14F-4D97-AF65-F5344CB8AC3E}">
        <p14:creationId xmlns:p14="http://schemas.microsoft.com/office/powerpoint/2010/main" val="3949796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ayer Architecture Backround Templa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BD61A1-005B-9349-9560-8B6E4A960A36}"/>
              </a:ext>
            </a:extLst>
          </p:cNvPr>
          <p:cNvSpPr/>
          <p:nvPr userDrawn="1"/>
        </p:nvSpPr>
        <p:spPr>
          <a:xfrm>
            <a:off x="0" y="3927918"/>
            <a:ext cx="12192000" cy="1099308"/>
          </a:xfrm>
          <a:prstGeom prst="rect">
            <a:avLst/>
          </a:prstGeom>
          <a:solidFill>
            <a:srgbClr val="0069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8" name="Rectangle 7">
            <a:extLst>
              <a:ext uri="{FF2B5EF4-FFF2-40B4-BE49-F238E27FC236}">
                <a16:creationId xmlns:a16="http://schemas.microsoft.com/office/drawing/2014/main" id="{0A8653FB-B250-B74B-8079-E8E844E6281E}"/>
              </a:ext>
            </a:extLst>
          </p:cNvPr>
          <p:cNvSpPr/>
          <p:nvPr userDrawn="1"/>
        </p:nvSpPr>
        <p:spPr>
          <a:xfrm>
            <a:off x="-2836" y="0"/>
            <a:ext cx="12194836" cy="997682"/>
          </a:xfrm>
          <a:prstGeom prst="rect">
            <a:avLst/>
          </a:prstGeom>
          <a:solidFill>
            <a:srgbClr val="0094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9" name="Rectangle 8">
            <a:extLst>
              <a:ext uri="{FF2B5EF4-FFF2-40B4-BE49-F238E27FC236}">
                <a16:creationId xmlns:a16="http://schemas.microsoft.com/office/drawing/2014/main" id="{198FFC8F-F4E1-4244-B4EA-0EAA62C78BC2}"/>
              </a:ext>
            </a:extLst>
          </p:cNvPr>
          <p:cNvSpPr/>
          <p:nvPr userDrawn="1"/>
        </p:nvSpPr>
        <p:spPr>
          <a:xfrm>
            <a:off x="0" y="968579"/>
            <a:ext cx="12192000" cy="931223"/>
          </a:xfrm>
          <a:prstGeom prst="rect">
            <a:avLst/>
          </a:prstGeom>
          <a:solidFill>
            <a:srgbClr val="0089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0" name="Rectangle 9">
            <a:extLst>
              <a:ext uri="{FF2B5EF4-FFF2-40B4-BE49-F238E27FC236}">
                <a16:creationId xmlns:a16="http://schemas.microsoft.com/office/drawing/2014/main" id="{C0B7FE8E-DD0B-EB48-A4A8-EA5F915EDDAA}"/>
              </a:ext>
            </a:extLst>
          </p:cNvPr>
          <p:cNvSpPr/>
          <p:nvPr userDrawn="1"/>
        </p:nvSpPr>
        <p:spPr>
          <a:xfrm>
            <a:off x="0" y="1788588"/>
            <a:ext cx="12192000" cy="903473"/>
          </a:xfrm>
          <a:prstGeom prst="rect">
            <a:avLst/>
          </a:prstGeom>
          <a:solidFill>
            <a:srgbClr val="007D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 </a:t>
            </a:r>
          </a:p>
        </p:txBody>
      </p:sp>
      <p:sp>
        <p:nvSpPr>
          <p:cNvPr id="11" name="Rectangle 10">
            <a:extLst>
              <a:ext uri="{FF2B5EF4-FFF2-40B4-BE49-F238E27FC236}">
                <a16:creationId xmlns:a16="http://schemas.microsoft.com/office/drawing/2014/main" id="{4AA1CF25-632D-9544-AE9E-B5EB65DFCD2F}"/>
              </a:ext>
            </a:extLst>
          </p:cNvPr>
          <p:cNvSpPr/>
          <p:nvPr userDrawn="1"/>
        </p:nvSpPr>
        <p:spPr>
          <a:xfrm>
            <a:off x="0" y="2644358"/>
            <a:ext cx="12192000" cy="1285335"/>
          </a:xfrm>
          <a:prstGeom prst="rect">
            <a:avLst/>
          </a:prstGeom>
          <a:solidFill>
            <a:srgbClr val="0072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2" name="Rectangle 11">
            <a:extLst>
              <a:ext uri="{FF2B5EF4-FFF2-40B4-BE49-F238E27FC236}">
                <a16:creationId xmlns:a16="http://schemas.microsoft.com/office/drawing/2014/main" id="{74874E9A-2081-864F-B3D6-C1794B7E1982}"/>
              </a:ext>
            </a:extLst>
          </p:cNvPr>
          <p:cNvSpPr/>
          <p:nvPr userDrawn="1"/>
        </p:nvSpPr>
        <p:spPr>
          <a:xfrm>
            <a:off x="0" y="5014729"/>
            <a:ext cx="12192000" cy="645082"/>
          </a:xfrm>
          <a:prstGeom prst="rect">
            <a:avLst/>
          </a:prstGeom>
          <a:solidFill>
            <a:srgbClr val="005E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3" name="Rectangle 12">
            <a:extLst>
              <a:ext uri="{FF2B5EF4-FFF2-40B4-BE49-F238E27FC236}">
                <a16:creationId xmlns:a16="http://schemas.microsoft.com/office/drawing/2014/main" id="{0196D881-68F6-CD40-BBE1-413CD030367E}"/>
              </a:ext>
            </a:extLst>
          </p:cNvPr>
          <p:cNvSpPr/>
          <p:nvPr userDrawn="1"/>
        </p:nvSpPr>
        <p:spPr>
          <a:xfrm>
            <a:off x="0" y="5657017"/>
            <a:ext cx="12192000" cy="626575"/>
          </a:xfrm>
          <a:prstGeom prst="rect">
            <a:avLst/>
          </a:prstGeom>
          <a:solidFill>
            <a:srgbClr val="0055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 name="Rectangle 13">
            <a:extLst>
              <a:ext uri="{FF2B5EF4-FFF2-40B4-BE49-F238E27FC236}">
                <a16:creationId xmlns:a16="http://schemas.microsoft.com/office/drawing/2014/main" id="{3C8BFD91-D8F4-C74F-9AD9-92D3F3F5EA57}"/>
              </a:ext>
            </a:extLst>
          </p:cNvPr>
          <p:cNvSpPr/>
          <p:nvPr userDrawn="1"/>
        </p:nvSpPr>
        <p:spPr>
          <a:xfrm>
            <a:off x="0" y="6275574"/>
            <a:ext cx="12192000" cy="582427"/>
          </a:xfrm>
          <a:prstGeom prst="rect">
            <a:avLst/>
          </a:prstGeom>
          <a:solidFill>
            <a:srgbClr val="004A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cxnSp>
        <p:nvCxnSpPr>
          <p:cNvPr id="15" name="Straight Connector 14">
            <a:extLst>
              <a:ext uri="{FF2B5EF4-FFF2-40B4-BE49-F238E27FC236}">
                <a16:creationId xmlns:a16="http://schemas.microsoft.com/office/drawing/2014/main" id="{04B5FEE5-9D4C-844D-86CB-71AD3DF266E9}"/>
              </a:ext>
            </a:extLst>
          </p:cNvPr>
          <p:cNvCxnSpPr>
            <a:cxnSpLocks/>
          </p:cNvCxnSpPr>
          <p:nvPr userDrawn="1"/>
        </p:nvCxnSpPr>
        <p:spPr>
          <a:xfrm>
            <a:off x="-2835" y="964519"/>
            <a:ext cx="12194836" cy="0"/>
          </a:xfrm>
          <a:prstGeom prst="line">
            <a:avLst/>
          </a:prstGeom>
          <a:ln w="9525" cap="rnd" cmpd="sng" algn="ctr">
            <a:gradFill>
              <a:gsLst>
                <a:gs pos="0">
                  <a:schemeClr val="bg1">
                    <a:alpha val="78000"/>
                  </a:schemeClr>
                </a:gs>
                <a:gs pos="26000">
                  <a:schemeClr val="bg1">
                    <a:alpha val="30000"/>
                  </a:schemeClr>
                </a:gs>
                <a:gs pos="86000">
                  <a:srgbClr val="FFFFFF">
                    <a:alpha val="17000"/>
                  </a:srgbClr>
                </a:gs>
                <a:gs pos="75000">
                  <a:srgbClr val="FFFFFF">
                    <a:alpha val="43000"/>
                  </a:srgbClr>
                </a:gs>
                <a:gs pos="46000">
                  <a:schemeClr val="bg1">
                    <a:alpha val="14000"/>
                  </a:schemeClr>
                </a:gs>
                <a:gs pos="100000">
                  <a:schemeClr val="bg1">
                    <a:alpha val="63000"/>
                  </a:schemeClr>
                </a:gs>
              </a:gsLst>
              <a:lin ang="0" scaled="0"/>
            </a:gradFill>
            <a:prstDash val="solid"/>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6" name="Straight Connector 15">
            <a:extLst>
              <a:ext uri="{FF2B5EF4-FFF2-40B4-BE49-F238E27FC236}">
                <a16:creationId xmlns:a16="http://schemas.microsoft.com/office/drawing/2014/main" id="{05482A43-F451-DC45-8761-E71F6ACA9161}"/>
              </a:ext>
            </a:extLst>
          </p:cNvPr>
          <p:cNvCxnSpPr>
            <a:cxnSpLocks/>
          </p:cNvCxnSpPr>
          <p:nvPr userDrawn="1"/>
        </p:nvCxnSpPr>
        <p:spPr>
          <a:xfrm>
            <a:off x="-2835" y="1780116"/>
            <a:ext cx="12194836" cy="0"/>
          </a:xfrm>
          <a:prstGeom prst="line">
            <a:avLst/>
          </a:prstGeom>
          <a:ln w="9525" cap="rnd" cmpd="sng" algn="ctr">
            <a:gradFill>
              <a:gsLst>
                <a:gs pos="0">
                  <a:schemeClr val="bg1">
                    <a:alpha val="78000"/>
                  </a:schemeClr>
                </a:gs>
                <a:gs pos="26000">
                  <a:schemeClr val="bg1">
                    <a:alpha val="0"/>
                  </a:schemeClr>
                </a:gs>
                <a:gs pos="86000">
                  <a:srgbClr val="FFFFFF">
                    <a:alpha val="0"/>
                  </a:srgbClr>
                </a:gs>
                <a:gs pos="75000">
                  <a:srgbClr val="FFFFFF">
                    <a:alpha val="63000"/>
                  </a:srgbClr>
                </a:gs>
                <a:gs pos="36000">
                  <a:schemeClr val="bg1">
                    <a:alpha val="30000"/>
                  </a:schemeClr>
                </a:gs>
                <a:gs pos="100000">
                  <a:schemeClr val="bg1">
                    <a:alpha val="63000"/>
                  </a:schemeClr>
                </a:gs>
              </a:gsLst>
              <a:lin ang="0" scaled="0"/>
            </a:gradFill>
            <a:prstDash val="solid"/>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7" name="Straight Connector 16">
            <a:extLst>
              <a:ext uri="{FF2B5EF4-FFF2-40B4-BE49-F238E27FC236}">
                <a16:creationId xmlns:a16="http://schemas.microsoft.com/office/drawing/2014/main" id="{ABE2EB50-8C2F-E44F-B5E9-EEF37183040E}"/>
              </a:ext>
            </a:extLst>
          </p:cNvPr>
          <p:cNvCxnSpPr>
            <a:cxnSpLocks/>
          </p:cNvCxnSpPr>
          <p:nvPr userDrawn="1"/>
        </p:nvCxnSpPr>
        <p:spPr>
          <a:xfrm>
            <a:off x="-2835" y="2635525"/>
            <a:ext cx="12194836" cy="0"/>
          </a:xfrm>
          <a:prstGeom prst="line">
            <a:avLst/>
          </a:prstGeom>
          <a:ln w="9525" cap="rnd" cmpd="sng" algn="ctr">
            <a:gradFill>
              <a:gsLst>
                <a:gs pos="0">
                  <a:schemeClr val="bg1">
                    <a:alpha val="78000"/>
                  </a:schemeClr>
                </a:gs>
                <a:gs pos="30000">
                  <a:srgbClr val="FFFFFF">
                    <a:alpha val="0"/>
                  </a:srgbClr>
                </a:gs>
                <a:gs pos="23000">
                  <a:schemeClr val="bg1">
                    <a:alpha val="0"/>
                  </a:schemeClr>
                </a:gs>
                <a:gs pos="95000">
                  <a:srgbClr val="FFFFFF">
                    <a:alpha val="0"/>
                  </a:srgbClr>
                </a:gs>
                <a:gs pos="78000">
                  <a:srgbClr val="FFFFFF">
                    <a:alpha val="36000"/>
                  </a:srgbClr>
                </a:gs>
                <a:gs pos="40000">
                  <a:schemeClr val="bg1">
                    <a:alpha val="50000"/>
                  </a:schemeClr>
                </a:gs>
                <a:gs pos="100000">
                  <a:schemeClr val="bg1">
                    <a:alpha val="63000"/>
                  </a:schemeClr>
                </a:gs>
              </a:gsLst>
              <a:lin ang="0" scaled="0"/>
            </a:gradFill>
            <a:prstDash val="solid"/>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8" name="Straight Connector 17">
            <a:extLst>
              <a:ext uri="{FF2B5EF4-FFF2-40B4-BE49-F238E27FC236}">
                <a16:creationId xmlns:a16="http://schemas.microsoft.com/office/drawing/2014/main" id="{76FF466B-2972-1749-A871-43742C6ACAFC}"/>
              </a:ext>
            </a:extLst>
          </p:cNvPr>
          <p:cNvCxnSpPr>
            <a:cxnSpLocks/>
          </p:cNvCxnSpPr>
          <p:nvPr userDrawn="1"/>
        </p:nvCxnSpPr>
        <p:spPr>
          <a:xfrm>
            <a:off x="0" y="3921832"/>
            <a:ext cx="12192000" cy="0"/>
          </a:xfrm>
          <a:prstGeom prst="line">
            <a:avLst/>
          </a:prstGeom>
          <a:ln w="9525" cap="rnd" cmpd="sng" algn="ctr">
            <a:gradFill>
              <a:gsLst>
                <a:gs pos="0">
                  <a:schemeClr val="bg1">
                    <a:alpha val="78000"/>
                  </a:schemeClr>
                </a:gs>
                <a:gs pos="27000">
                  <a:srgbClr val="FFFFFF">
                    <a:alpha val="0"/>
                  </a:srgbClr>
                </a:gs>
                <a:gs pos="20000">
                  <a:schemeClr val="bg1">
                    <a:alpha val="0"/>
                  </a:schemeClr>
                </a:gs>
                <a:gs pos="95000">
                  <a:srgbClr val="FFFFFF">
                    <a:alpha val="0"/>
                  </a:srgbClr>
                </a:gs>
                <a:gs pos="78000">
                  <a:srgbClr val="FFFFFF">
                    <a:alpha val="36000"/>
                  </a:srgbClr>
                </a:gs>
                <a:gs pos="40000">
                  <a:schemeClr val="bg1">
                    <a:alpha val="50000"/>
                  </a:schemeClr>
                </a:gs>
                <a:gs pos="100000">
                  <a:schemeClr val="bg1">
                    <a:alpha val="63000"/>
                  </a:schemeClr>
                </a:gs>
              </a:gsLst>
              <a:lin ang="0" scaled="0"/>
            </a:gradFill>
            <a:prstDash val="solid"/>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9" name="Straight Connector 18">
            <a:extLst>
              <a:ext uri="{FF2B5EF4-FFF2-40B4-BE49-F238E27FC236}">
                <a16:creationId xmlns:a16="http://schemas.microsoft.com/office/drawing/2014/main" id="{1F28B33E-98A6-8547-89E2-7F551E2FECDB}"/>
              </a:ext>
            </a:extLst>
          </p:cNvPr>
          <p:cNvCxnSpPr>
            <a:cxnSpLocks/>
          </p:cNvCxnSpPr>
          <p:nvPr userDrawn="1"/>
        </p:nvCxnSpPr>
        <p:spPr>
          <a:xfrm>
            <a:off x="-2835" y="5008528"/>
            <a:ext cx="12194836" cy="0"/>
          </a:xfrm>
          <a:prstGeom prst="line">
            <a:avLst/>
          </a:prstGeom>
          <a:ln w="9525" cap="rnd" cmpd="sng" algn="ctr">
            <a:gradFill>
              <a:gsLst>
                <a:gs pos="0">
                  <a:schemeClr val="bg1">
                    <a:alpha val="78000"/>
                  </a:schemeClr>
                </a:gs>
                <a:gs pos="27000">
                  <a:srgbClr val="FFFFFF">
                    <a:alpha val="3000"/>
                  </a:srgbClr>
                </a:gs>
                <a:gs pos="20000">
                  <a:schemeClr val="bg1">
                    <a:alpha val="0"/>
                  </a:schemeClr>
                </a:gs>
                <a:gs pos="95000">
                  <a:srgbClr val="FFFFFF">
                    <a:alpha val="14000"/>
                  </a:srgbClr>
                </a:gs>
                <a:gs pos="78000">
                  <a:srgbClr val="FFFFFF">
                    <a:alpha val="25000"/>
                  </a:srgbClr>
                </a:gs>
                <a:gs pos="36000">
                  <a:schemeClr val="bg1">
                    <a:alpha val="35000"/>
                  </a:schemeClr>
                </a:gs>
                <a:gs pos="100000">
                  <a:schemeClr val="bg1">
                    <a:alpha val="63000"/>
                  </a:schemeClr>
                </a:gs>
              </a:gsLst>
              <a:lin ang="0" scaled="0"/>
            </a:gradFill>
            <a:prstDash val="solid"/>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0" name="Straight Connector 19">
            <a:extLst>
              <a:ext uri="{FF2B5EF4-FFF2-40B4-BE49-F238E27FC236}">
                <a16:creationId xmlns:a16="http://schemas.microsoft.com/office/drawing/2014/main" id="{ED8C49D7-3C1F-B344-A698-65E9AF2E864B}"/>
              </a:ext>
            </a:extLst>
          </p:cNvPr>
          <p:cNvCxnSpPr>
            <a:cxnSpLocks/>
          </p:cNvCxnSpPr>
          <p:nvPr userDrawn="1"/>
        </p:nvCxnSpPr>
        <p:spPr>
          <a:xfrm>
            <a:off x="-2835" y="5650152"/>
            <a:ext cx="12194836" cy="0"/>
          </a:xfrm>
          <a:prstGeom prst="line">
            <a:avLst/>
          </a:prstGeom>
          <a:ln w="9525" cap="rnd" cmpd="sng" algn="ctr">
            <a:gradFill>
              <a:gsLst>
                <a:gs pos="0">
                  <a:schemeClr val="bg1">
                    <a:alpha val="78000"/>
                  </a:schemeClr>
                </a:gs>
                <a:gs pos="28000">
                  <a:srgbClr val="FFFFFF">
                    <a:alpha val="0"/>
                  </a:srgbClr>
                </a:gs>
                <a:gs pos="21000">
                  <a:schemeClr val="bg1">
                    <a:alpha val="0"/>
                  </a:schemeClr>
                </a:gs>
                <a:gs pos="89000">
                  <a:srgbClr val="FFFFFF">
                    <a:alpha val="14000"/>
                  </a:srgbClr>
                </a:gs>
                <a:gs pos="72000">
                  <a:srgbClr val="FFFFFF">
                    <a:alpha val="25000"/>
                  </a:srgbClr>
                </a:gs>
                <a:gs pos="48000">
                  <a:schemeClr val="bg1">
                    <a:alpha val="35000"/>
                  </a:schemeClr>
                </a:gs>
                <a:gs pos="100000">
                  <a:schemeClr val="bg1">
                    <a:alpha val="63000"/>
                  </a:schemeClr>
                </a:gs>
              </a:gsLst>
              <a:lin ang="0" scaled="0"/>
            </a:gradFill>
            <a:prstDash val="solid"/>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1" name="Straight Connector 20">
            <a:extLst>
              <a:ext uri="{FF2B5EF4-FFF2-40B4-BE49-F238E27FC236}">
                <a16:creationId xmlns:a16="http://schemas.microsoft.com/office/drawing/2014/main" id="{9CEFCE13-E359-5643-A613-22FC2071F063}"/>
              </a:ext>
            </a:extLst>
          </p:cNvPr>
          <p:cNvCxnSpPr>
            <a:cxnSpLocks/>
          </p:cNvCxnSpPr>
          <p:nvPr userDrawn="1"/>
        </p:nvCxnSpPr>
        <p:spPr>
          <a:xfrm>
            <a:off x="0" y="6265718"/>
            <a:ext cx="12192000" cy="0"/>
          </a:xfrm>
          <a:prstGeom prst="line">
            <a:avLst/>
          </a:prstGeom>
          <a:ln w="9525" cap="rnd" cmpd="sng" algn="ctr">
            <a:gradFill>
              <a:gsLst>
                <a:gs pos="0">
                  <a:schemeClr val="bg1">
                    <a:alpha val="78000"/>
                  </a:schemeClr>
                </a:gs>
                <a:gs pos="30000">
                  <a:srgbClr val="FFFFFF">
                    <a:alpha val="0"/>
                  </a:srgbClr>
                </a:gs>
                <a:gs pos="25000">
                  <a:schemeClr val="bg1">
                    <a:alpha val="0"/>
                  </a:schemeClr>
                </a:gs>
                <a:gs pos="85000">
                  <a:srgbClr val="FFFFFF">
                    <a:alpha val="14000"/>
                  </a:srgbClr>
                </a:gs>
                <a:gs pos="72000">
                  <a:srgbClr val="FFFFFF">
                    <a:alpha val="25000"/>
                  </a:srgbClr>
                </a:gs>
                <a:gs pos="48000">
                  <a:schemeClr val="bg1">
                    <a:alpha val="35000"/>
                  </a:schemeClr>
                </a:gs>
                <a:gs pos="100000">
                  <a:schemeClr val="bg1">
                    <a:alpha val="63000"/>
                  </a:schemeClr>
                </a:gs>
              </a:gsLst>
              <a:lin ang="0" scaled="0"/>
            </a:gradFill>
            <a:prstDash val="solid"/>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23" name="TextBox 22">
            <a:extLst>
              <a:ext uri="{FF2B5EF4-FFF2-40B4-BE49-F238E27FC236}">
                <a16:creationId xmlns:a16="http://schemas.microsoft.com/office/drawing/2014/main" id="{7DCC488A-087B-6643-81E4-6BC347BC73F9}"/>
              </a:ext>
            </a:extLst>
          </p:cNvPr>
          <p:cNvSpPr txBox="1"/>
          <p:nvPr userDrawn="1"/>
        </p:nvSpPr>
        <p:spPr>
          <a:xfrm>
            <a:off x="251114" y="1290949"/>
            <a:ext cx="1839598" cy="369332"/>
          </a:xfrm>
          <a:prstGeom prst="rect">
            <a:avLst/>
          </a:prstGeom>
          <a:noFill/>
        </p:spPr>
        <p:txBody>
          <a:bodyPr wrap="square" rtlCol="0">
            <a:spAutoFit/>
          </a:bodyPr>
          <a:lstStyle/>
          <a:p>
            <a:pPr algn="r"/>
            <a:r>
              <a:rPr lang="en-GB" sz="900" b="1" spc="40" baseline="0" dirty="0">
                <a:solidFill>
                  <a:schemeClr val="bg1"/>
                </a:solidFill>
                <a:latin typeface="+mn-lt"/>
              </a:rPr>
              <a:t>engineers, operators,</a:t>
            </a:r>
          </a:p>
          <a:p>
            <a:pPr algn="r"/>
            <a:r>
              <a:rPr lang="en-GB" sz="900" b="1" spc="40" baseline="0" dirty="0">
                <a:solidFill>
                  <a:schemeClr val="bg1"/>
                </a:solidFill>
                <a:latin typeface="+mn-lt"/>
              </a:rPr>
              <a:t>scientists, technicians, ...</a:t>
            </a:r>
          </a:p>
        </p:txBody>
      </p:sp>
      <p:sp>
        <p:nvSpPr>
          <p:cNvPr id="24" name="TextBox 23">
            <a:extLst>
              <a:ext uri="{FF2B5EF4-FFF2-40B4-BE49-F238E27FC236}">
                <a16:creationId xmlns:a16="http://schemas.microsoft.com/office/drawing/2014/main" id="{CFBC42A5-A6DE-114B-B82B-5086D58B1CB3}"/>
              </a:ext>
            </a:extLst>
          </p:cNvPr>
          <p:cNvSpPr txBox="1"/>
          <p:nvPr userDrawn="1"/>
        </p:nvSpPr>
        <p:spPr>
          <a:xfrm>
            <a:off x="220633" y="1031935"/>
            <a:ext cx="1839599" cy="323165"/>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lang="de-DE" sz="1500" dirty="0">
                <a:solidFill>
                  <a:schemeClr val="bg1"/>
                </a:solidFill>
                <a:latin typeface="+mj-lt"/>
              </a:rPr>
              <a:t>Human Users</a:t>
            </a:r>
            <a:endParaRPr lang="en-US" sz="1500" dirty="0">
              <a:solidFill>
                <a:schemeClr val="bg1"/>
              </a:solidFill>
              <a:latin typeface="+mj-lt"/>
            </a:endParaRPr>
          </a:p>
        </p:txBody>
      </p:sp>
      <p:sp>
        <p:nvSpPr>
          <p:cNvPr id="25" name="TextBox 24">
            <a:extLst>
              <a:ext uri="{FF2B5EF4-FFF2-40B4-BE49-F238E27FC236}">
                <a16:creationId xmlns:a16="http://schemas.microsoft.com/office/drawing/2014/main" id="{961A9D6B-0B5C-6A45-BA7E-A1F0CFE986CD}"/>
              </a:ext>
            </a:extLst>
          </p:cNvPr>
          <p:cNvSpPr txBox="1"/>
          <p:nvPr userDrawn="1"/>
        </p:nvSpPr>
        <p:spPr>
          <a:xfrm>
            <a:off x="182881" y="2087675"/>
            <a:ext cx="1907832" cy="507831"/>
          </a:xfrm>
          <a:prstGeom prst="rect">
            <a:avLst/>
          </a:prstGeom>
          <a:noFill/>
        </p:spPr>
        <p:txBody>
          <a:bodyPr wrap="square" rtlCol="0">
            <a:spAutoFit/>
          </a:bodyPr>
          <a:lstStyle/>
          <a:p>
            <a:pPr algn="r"/>
            <a:r>
              <a:rPr lang="en-GB" sz="900" b="1" spc="30" dirty="0">
                <a:solidFill>
                  <a:schemeClr val="bg1"/>
                </a:solidFill>
                <a:latin typeface="+mn-lt"/>
              </a:rPr>
              <a:t>GUIs for data analysis,</a:t>
            </a:r>
          </a:p>
          <a:p>
            <a:pPr algn="r"/>
            <a:r>
              <a:rPr lang="en-GB" sz="900" b="1" spc="30" dirty="0">
                <a:solidFill>
                  <a:schemeClr val="bg1"/>
                </a:solidFill>
                <a:latin typeface="+mn-lt"/>
              </a:rPr>
              <a:t> processing and </a:t>
            </a:r>
            <a:r>
              <a:rPr lang="en-GB" sz="900" b="1" spc="30" baseline="0" dirty="0">
                <a:solidFill>
                  <a:schemeClr val="bg1"/>
                </a:solidFill>
                <a:latin typeface="+mn-lt"/>
              </a:rPr>
              <a:t>archiving</a:t>
            </a:r>
            <a:r>
              <a:rPr lang="en-GB" sz="900" b="1" spc="30" dirty="0">
                <a:solidFill>
                  <a:schemeClr val="bg1"/>
                </a:solidFill>
                <a:latin typeface="+mn-lt"/>
              </a:rPr>
              <a:t> services, system configuration, ...</a:t>
            </a:r>
          </a:p>
        </p:txBody>
      </p:sp>
      <p:sp>
        <p:nvSpPr>
          <p:cNvPr id="26" name="TextBox 25">
            <a:extLst>
              <a:ext uri="{FF2B5EF4-FFF2-40B4-BE49-F238E27FC236}">
                <a16:creationId xmlns:a16="http://schemas.microsoft.com/office/drawing/2014/main" id="{82ACA9FA-E617-DA41-B950-90B4DEEA4E51}"/>
              </a:ext>
            </a:extLst>
          </p:cNvPr>
          <p:cNvSpPr txBox="1"/>
          <p:nvPr userDrawn="1"/>
        </p:nvSpPr>
        <p:spPr>
          <a:xfrm>
            <a:off x="367182" y="1808690"/>
            <a:ext cx="1723530" cy="323165"/>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lang="de-DE" sz="1500" dirty="0">
                <a:solidFill>
                  <a:schemeClr val="bg1"/>
                </a:solidFill>
                <a:latin typeface="+mj-lt"/>
              </a:rPr>
              <a:t>Applications</a:t>
            </a:r>
            <a:endParaRPr lang="en-US" sz="1500" dirty="0">
              <a:solidFill>
                <a:schemeClr val="bg1"/>
              </a:solidFill>
              <a:latin typeface="+mj-lt"/>
            </a:endParaRPr>
          </a:p>
        </p:txBody>
      </p:sp>
      <p:sp>
        <p:nvSpPr>
          <p:cNvPr id="27" name="TextBox 26">
            <a:extLst>
              <a:ext uri="{FF2B5EF4-FFF2-40B4-BE49-F238E27FC236}">
                <a16:creationId xmlns:a16="http://schemas.microsoft.com/office/drawing/2014/main" id="{2E747AA5-6BEA-904A-9E94-B3434F9D2F02}"/>
              </a:ext>
            </a:extLst>
          </p:cNvPr>
          <p:cNvSpPr txBox="1"/>
          <p:nvPr userDrawn="1"/>
        </p:nvSpPr>
        <p:spPr>
          <a:xfrm>
            <a:off x="251114" y="3094127"/>
            <a:ext cx="1839598" cy="507831"/>
          </a:xfrm>
          <a:prstGeom prst="rect">
            <a:avLst/>
          </a:prstGeom>
          <a:noFill/>
        </p:spPr>
        <p:txBody>
          <a:bodyPr wrap="square" rtlCol="0">
            <a:spAutoFit/>
          </a:bodyPr>
          <a:lstStyle/>
          <a:p>
            <a:pPr algn="r"/>
            <a:r>
              <a:rPr lang="en-GB" sz="900" b="1" spc="40" baseline="0" dirty="0">
                <a:solidFill>
                  <a:schemeClr val="bg1"/>
                </a:solidFill>
                <a:latin typeface="+mn-lt"/>
              </a:rPr>
              <a:t>runtime &amp; historical data,</a:t>
            </a:r>
          </a:p>
          <a:p>
            <a:pPr algn="r"/>
            <a:r>
              <a:rPr lang="en-GB" sz="900" b="1" spc="40" baseline="0" dirty="0">
                <a:solidFill>
                  <a:schemeClr val="bg1"/>
                </a:solidFill>
                <a:latin typeface="+mn-lt"/>
              </a:rPr>
              <a:t>complex control functions,</a:t>
            </a:r>
          </a:p>
          <a:p>
            <a:pPr algn="r"/>
            <a:r>
              <a:rPr lang="en-GB" sz="900" b="1" spc="40" baseline="0" dirty="0">
                <a:solidFill>
                  <a:schemeClr val="bg1"/>
                </a:solidFill>
                <a:latin typeface="+mn-lt"/>
              </a:rPr>
              <a:t>configuration databases</a:t>
            </a:r>
          </a:p>
        </p:txBody>
      </p:sp>
      <p:sp>
        <p:nvSpPr>
          <p:cNvPr id="28" name="TextBox 27">
            <a:extLst>
              <a:ext uri="{FF2B5EF4-FFF2-40B4-BE49-F238E27FC236}">
                <a16:creationId xmlns:a16="http://schemas.microsoft.com/office/drawing/2014/main" id="{ABF82DE3-8FE7-8E49-ADC7-A5D349AD19C6}"/>
              </a:ext>
            </a:extLst>
          </p:cNvPr>
          <p:cNvSpPr txBox="1"/>
          <p:nvPr userDrawn="1"/>
        </p:nvSpPr>
        <p:spPr>
          <a:xfrm>
            <a:off x="251115" y="2813040"/>
            <a:ext cx="1839597" cy="323165"/>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lang="de-DE" sz="1500" dirty="0">
                <a:solidFill>
                  <a:schemeClr val="bg1"/>
                </a:solidFill>
                <a:latin typeface="+mj-lt"/>
              </a:rPr>
              <a:t>Facility Integration</a:t>
            </a:r>
            <a:endParaRPr lang="en-US" sz="1500" dirty="0">
              <a:solidFill>
                <a:schemeClr val="bg1"/>
              </a:solidFill>
              <a:latin typeface="+mj-lt"/>
            </a:endParaRPr>
          </a:p>
        </p:txBody>
      </p:sp>
      <p:sp>
        <p:nvSpPr>
          <p:cNvPr id="29" name="TextBox 28">
            <a:extLst>
              <a:ext uri="{FF2B5EF4-FFF2-40B4-BE49-F238E27FC236}">
                <a16:creationId xmlns:a16="http://schemas.microsoft.com/office/drawing/2014/main" id="{51207A60-29BD-2541-AFFD-8AC1D019424C}"/>
              </a:ext>
            </a:extLst>
          </p:cNvPr>
          <p:cNvSpPr txBox="1"/>
          <p:nvPr userDrawn="1"/>
        </p:nvSpPr>
        <p:spPr>
          <a:xfrm>
            <a:off x="251115" y="4304737"/>
            <a:ext cx="1839598" cy="646331"/>
          </a:xfrm>
          <a:prstGeom prst="rect">
            <a:avLst/>
          </a:prstGeom>
          <a:noFill/>
        </p:spPr>
        <p:txBody>
          <a:bodyPr wrap="square" rtlCol="0">
            <a:spAutoFit/>
          </a:bodyPr>
          <a:lstStyle/>
          <a:p>
            <a:pPr algn="r"/>
            <a:r>
              <a:rPr lang="en-GB" sz="900" b="1" spc="40" baseline="0" dirty="0">
                <a:solidFill>
                  <a:schemeClr val="bg1"/>
                </a:solidFill>
                <a:latin typeface="+mn-lt"/>
              </a:rPr>
              <a:t>process and device control,</a:t>
            </a:r>
          </a:p>
          <a:p>
            <a:pPr algn="r"/>
            <a:r>
              <a:rPr lang="en-GB" sz="900" b="1" spc="40" baseline="0" dirty="0">
                <a:solidFill>
                  <a:schemeClr val="bg1"/>
                </a:solidFill>
                <a:latin typeface="+mn-lt"/>
              </a:rPr>
              <a:t>high dependability,</a:t>
            </a:r>
          </a:p>
          <a:p>
            <a:pPr algn="r"/>
            <a:r>
              <a:rPr lang="en-GB" sz="900" b="1" spc="40" baseline="0" dirty="0">
                <a:solidFill>
                  <a:schemeClr val="bg1"/>
                </a:solidFill>
                <a:latin typeface="+mn-lt"/>
              </a:rPr>
              <a:t>executes local control functions</a:t>
            </a:r>
          </a:p>
        </p:txBody>
      </p:sp>
      <p:sp>
        <p:nvSpPr>
          <p:cNvPr id="30" name="TextBox 29">
            <a:extLst>
              <a:ext uri="{FF2B5EF4-FFF2-40B4-BE49-F238E27FC236}">
                <a16:creationId xmlns:a16="http://schemas.microsoft.com/office/drawing/2014/main" id="{27FE678F-F792-7B47-B698-E1F67107705E}"/>
              </a:ext>
            </a:extLst>
          </p:cNvPr>
          <p:cNvSpPr txBox="1"/>
          <p:nvPr userDrawn="1"/>
        </p:nvSpPr>
        <p:spPr>
          <a:xfrm>
            <a:off x="0" y="4031889"/>
            <a:ext cx="2090713" cy="323165"/>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lang="de-DE" sz="1500" dirty="0">
                <a:solidFill>
                  <a:schemeClr val="bg1"/>
                </a:solidFill>
                <a:latin typeface="+mj-lt"/>
              </a:rPr>
              <a:t>Local System Control</a:t>
            </a:r>
            <a:endParaRPr lang="en-US" sz="1500" dirty="0">
              <a:solidFill>
                <a:schemeClr val="bg1"/>
              </a:solidFill>
              <a:latin typeface="+mj-lt"/>
            </a:endParaRPr>
          </a:p>
        </p:txBody>
      </p:sp>
      <p:sp>
        <p:nvSpPr>
          <p:cNvPr id="31" name="TextBox 30">
            <a:extLst>
              <a:ext uri="{FF2B5EF4-FFF2-40B4-BE49-F238E27FC236}">
                <a16:creationId xmlns:a16="http://schemas.microsoft.com/office/drawing/2014/main" id="{F4A57D3A-95A9-3E44-9B58-625F72B8357A}"/>
              </a:ext>
            </a:extLst>
          </p:cNvPr>
          <p:cNvSpPr txBox="1"/>
          <p:nvPr userDrawn="1"/>
        </p:nvSpPr>
        <p:spPr>
          <a:xfrm>
            <a:off x="251115" y="4982364"/>
            <a:ext cx="1839598" cy="523220"/>
          </a:xfrm>
          <a:prstGeom prst="rect">
            <a:avLst/>
          </a:prstGeom>
          <a:noFill/>
        </p:spPr>
        <p:txBody>
          <a:bodyPr wrap="square" rtlCol="0">
            <a:spAutoFit/>
          </a:bodyPr>
          <a:lstStyle/>
          <a:p>
            <a:pPr algn="r"/>
            <a:r>
              <a:rPr lang="en-GB" sz="1400" dirty="0">
                <a:solidFill>
                  <a:schemeClr val="bg1"/>
                </a:solidFill>
                <a:latin typeface="+mj-lt"/>
              </a:rPr>
              <a:t>Signal Conditioning</a:t>
            </a:r>
          </a:p>
          <a:p>
            <a:pPr algn="r"/>
            <a:r>
              <a:rPr lang="en-GB" sz="1400" dirty="0">
                <a:solidFill>
                  <a:schemeClr val="bg1"/>
                </a:solidFill>
                <a:latin typeface="+mj-lt"/>
              </a:rPr>
              <a:t>(a/d ) and Electronics</a:t>
            </a:r>
          </a:p>
        </p:txBody>
      </p:sp>
      <p:sp>
        <p:nvSpPr>
          <p:cNvPr id="32" name="TextBox 31">
            <a:extLst>
              <a:ext uri="{FF2B5EF4-FFF2-40B4-BE49-F238E27FC236}">
                <a16:creationId xmlns:a16="http://schemas.microsoft.com/office/drawing/2014/main" id="{3DDB6779-D74A-6143-97F2-94CEF046BC0B}"/>
              </a:ext>
            </a:extLst>
          </p:cNvPr>
          <p:cNvSpPr txBox="1"/>
          <p:nvPr userDrawn="1"/>
        </p:nvSpPr>
        <p:spPr>
          <a:xfrm>
            <a:off x="251115" y="5730506"/>
            <a:ext cx="1839598" cy="323165"/>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lang="de-DE" sz="1500" dirty="0">
                <a:solidFill>
                  <a:schemeClr val="bg1"/>
                </a:solidFill>
                <a:latin typeface="+mj-lt"/>
              </a:rPr>
              <a:t>Physical Equipment</a:t>
            </a:r>
            <a:endParaRPr lang="en-US" sz="1500" dirty="0">
              <a:solidFill>
                <a:schemeClr val="bg1"/>
              </a:solidFill>
              <a:latin typeface="+mj-lt"/>
            </a:endParaRPr>
          </a:p>
        </p:txBody>
      </p:sp>
      <p:sp>
        <p:nvSpPr>
          <p:cNvPr id="33" name="TextBox 32">
            <a:extLst>
              <a:ext uri="{FF2B5EF4-FFF2-40B4-BE49-F238E27FC236}">
                <a16:creationId xmlns:a16="http://schemas.microsoft.com/office/drawing/2014/main" id="{3A6B0A83-38E6-3B4E-8E64-99B9C01E55D3}"/>
              </a:ext>
            </a:extLst>
          </p:cNvPr>
          <p:cNvSpPr txBox="1"/>
          <p:nvPr userDrawn="1"/>
        </p:nvSpPr>
        <p:spPr>
          <a:xfrm>
            <a:off x="251115" y="6355826"/>
            <a:ext cx="1839598" cy="323165"/>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lang="de-DE" sz="1500" dirty="0">
                <a:solidFill>
                  <a:schemeClr val="bg1"/>
                </a:solidFill>
                <a:latin typeface="+mj-lt"/>
              </a:rPr>
              <a:t>Physical Processes</a:t>
            </a:r>
            <a:endParaRPr lang="en-US" sz="1500" dirty="0">
              <a:solidFill>
                <a:schemeClr val="bg1"/>
              </a:solidFill>
              <a:latin typeface="+mj-lt"/>
            </a:endParaRPr>
          </a:p>
        </p:txBody>
      </p:sp>
      <p:sp>
        <p:nvSpPr>
          <p:cNvPr id="34" name="TextBox 33">
            <a:extLst>
              <a:ext uri="{FF2B5EF4-FFF2-40B4-BE49-F238E27FC236}">
                <a16:creationId xmlns:a16="http://schemas.microsoft.com/office/drawing/2014/main" id="{1424291D-C427-B14D-B602-A7ECFD202BA0}"/>
              </a:ext>
            </a:extLst>
          </p:cNvPr>
          <p:cNvSpPr txBox="1"/>
          <p:nvPr userDrawn="1"/>
        </p:nvSpPr>
        <p:spPr>
          <a:xfrm>
            <a:off x="251114" y="6000540"/>
            <a:ext cx="1839598" cy="230832"/>
          </a:xfrm>
          <a:prstGeom prst="rect">
            <a:avLst/>
          </a:prstGeom>
          <a:noFill/>
        </p:spPr>
        <p:txBody>
          <a:bodyPr wrap="square" rtlCol="0">
            <a:spAutoFit/>
          </a:bodyPr>
          <a:lstStyle/>
          <a:p>
            <a:pPr algn="r"/>
            <a:r>
              <a:rPr lang="en-GB" sz="900" b="1" spc="40" baseline="0" dirty="0">
                <a:solidFill>
                  <a:schemeClr val="bg1"/>
                </a:solidFill>
                <a:latin typeface="+mn-lt"/>
              </a:rPr>
              <a:t>machinery, sensors, actuators</a:t>
            </a:r>
          </a:p>
        </p:txBody>
      </p:sp>
      <p:pic>
        <p:nvPicPr>
          <p:cNvPr id="35" name="Picture 34">
            <a:extLst>
              <a:ext uri="{FF2B5EF4-FFF2-40B4-BE49-F238E27FC236}">
                <a16:creationId xmlns:a16="http://schemas.microsoft.com/office/drawing/2014/main" id="{2A352A22-A50C-F74E-897C-26E4A18151A3}"/>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183347" y="2489471"/>
            <a:ext cx="129560" cy="316376"/>
          </a:xfrm>
          <a:prstGeom prst="rect">
            <a:avLst/>
          </a:prstGeom>
          <a:effectLst>
            <a:outerShdw blurRad="76200" dist="50800" dir="2700000" algn="tl" rotWithShape="0">
              <a:srgbClr val="00112B">
                <a:alpha val="49804"/>
              </a:srgbClr>
            </a:outerShdw>
          </a:effectLst>
        </p:spPr>
      </p:pic>
      <p:sp>
        <p:nvSpPr>
          <p:cNvPr id="36" name="TextBox 35">
            <a:extLst>
              <a:ext uri="{FF2B5EF4-FFF2-40B4-BE49-F238E27FC236}">
                <a16:creationId xmlns:a16="http://schemas.microsoft.com/office/drawing/2014/main" id="{1FA3A0BB-5D35-9D49-A1A4-3314B7AC5140}"/>
              </a:ext>
            </a:extLst>
          </p:cNvPr>
          <p:cNvSpPr txBox="1"/>
          <p:nvPr userDrawn="1"/>
        </p:nvSpPr>
        <p:spPr>
          <a:xfrm>
            <a:off x="2283427" y="2463607"/>
            <a:ext cx="878126" cy="338554"/>
          </a:xfrm>
          <a:prstGeom prst="rect">
            <a:avLst/>
          </a:prstGeom>
          <a:noFill/>
        </p:spPr>
        <p:txBody>
          <a:bodyPr wrap="none" rtlCol="0">
            <a:spAutoFit/>
          </a:bodyPr>
          <a:lstStyle/>
          <a:p>
            <a:r>
              <a:rPr lang="en-GB" sz="800" b="1" i="1" spc="40" baseline="0" dirty="0">
                <a:solidFill>
                  <a:schemeClr val="bg1"/>
                </a:solidFill>
                <a:latin typeface="+mn-lt"/>
              </a:rPr>
              <a:t>ESS facility</a:t>
            </a:r>
          </a:p>
          <a:p>
            <a:r>
              <a:rPr lang="en-GB" sz="800" b="1" i="1" spc="40" baseline="0" dirty="0">
                <a:solidFill>
                  <a:schemeClr val="bg1"/>
                </a:solidFill>
                <a:latin typeface="+mn-lt"/>
              </a:rPr>
              <a:t>data exchange</a:t>
            </a:r>
          </a:p>
        </p:txBody>
      </p:sp>
      <p:pic>
        <p:nvPicPr>
          <p:cNvPr id="37" name="Picture 36">
            <a:extLst>
              <a:ext uri="{FF2B5EF4-FFF2-40B4-BE49-F238E27FC236}">
                <a16:creationId xmlns:a16="http://schemas.microsoft.com/office/drawing/2014/main" id="{9BB43473-E698-E54E-A5DF-DFDF68616327}"/>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186119" y="3780184"/>
            <a:ext cx="126788" cy="309607"/>
          </a:xfrm>
          <a:prstGeom prst="rect">
            <a:avLst/>
          </a:prstGeom>
          <a:effectLst>
            <a:outerShdw blurRad="76200" dist="50800" dir="2700000" algn="tl" rotWithShape="0">
              <a:srgbClr val="00112B">
                <a:alpha val="49804"/>
              </a:srgbClr>
            </a:outerShdw>
          </a:effectLst>
        </p:spPr>
      </p:pic>
      <p:sp>
        <p:nvSpPr>
          <p:cNvPr id="38" name="TextBox 37">
            <a:extLst>
              <a:ext uri="{FF2B5EF4-FFF2-40B4-BE49-F238E27FC236}">
                <a16:creationId xmlns:a16="http://schemas.microsoft.com/office/drawing/2014/main" id="{62E5EB82-23AB-7144-9C3B-F93202CCBC66}"/>
              </a:ext>
            </a:extLst>
          </p:cNvPr>
          <p:cNvSpPr txBox="1"/>
          <p:nvPr userDrawn="1"/>
        </p:nvSpPr>
        <p:spPr>
          <a:xfrm>
            <a:off x="2278580" y="3747202"/>
            <a:ext cx="917559" cy="338554"/>
          </a:xfrm>
          <a:prstGeom prst="rect">
            <a:avLst/>
          </a:prstGeom>
          <a:noFill/>
        </p:spPr>
        <p:txBody>
          <a:bodyPr wrap="none" rtlCol="0">
            <a:spAutoFit/>
          </a:bodyPr>
          <a:lstStyle/>
          <a:p>
            <a:r>
              <a:rPr lang="en-GB" sz="800" b="1" i="1" spc="40" baseline="0" dirty="0">
                <a:solidFill>
                  <a:schemeClr val="bg1"/>
                </a:solidFill>
                <a:latin typeface="+mn-lt"/>
              </a:rPr>
              <a:t>system specific </a:t>
            </a:r>
          </a:p>
          <a:p>
            <a:r>
              <a:rPr lang="en-GB" sz="800" b="1" i="1" spc="40" baseline="0" dirty="0">
                <a:solidFill>
                  <a:schemeClr val="bg1"/>
                </a:solidFill>
                <a:latin typeface="+mn-lt"/>
              </a:rPr>
              <a:t>data exchange</a:t>
            </a:r>
          </a:p>
        </p:txBody>
      </p:sp>
      <p:pic>
        <p:nvPicPr>
          <p:cNvPr id="39" name="Picture 38">
            <a:extLst>
              <a:ext uri="{FF2B5EF4-FFF2-40B4-BE49-F238E27FC236}">
                <a16:creationId xmlns:a16="http://schemas.microsoft.com/office/drawing/2014/main" id="{A170D763-A1CF-8D42-80F9-B1A8AA998AA3}"/>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190437" y="4863813"/>
            <a:ext cx="129560" cy="316376"/>
          </a:xfrm>
          <a:prstGeom prst="rect">
            <a:avLst/>
          </a:prstGeom>
          <a:effectLst>
            <a:outerShdw blurRad="76200" dist="50800" dir="2700000" algn="tl" rotWithShape="0">
              <a:srgbClr val="00112B">
                <a:alpha val="49804"/>
              </a:srgbClr>
            </a:outerShdw>
          </a:effectLst>
        </p:spPr>
      </p:pic>
      <p:sp>
        <p:nvSpPr>
          <p:cNvPr id="40" name="TextBox 39">
            <a:extLst>
              <a:ext uri="{FF2B5EF4-FFF2-40B4-BE49-F238E27FC236}">
                <a16:creationId xmlns:a16="http://schemas.microsoft.com/office/drawing/2014/main" id="{0DB08347-14EC-4749-9E2E-D5992E81C614}"/>
              </a:ext>
            </a:extLst>
          </p:cNvPr>
          <p:cNvSpPr txBox="1"/>
          <p:nvPr userDrawn="1"/>
        </p:nvSpPr>
        <p:spPr>
          <a:xfrm>
            <a:off x="2278916" y="4835464"/>
            <a:ext cx="842859" cy="338554"/>
          </a:xfrm>
          <a:prstGeom prst="rect">
            <a:avLst/>
          </a:prstGeom>
          <a:noFill/>
        </p:spPr>
        <p:txBody>
          <a:bodyPr wrap="none" rtlCol="0">
            <a:spAutoFit/>
          </a:bodyPr>
          <a:lstStyle/>
          <a:p>
            <a:r>
              <a:rPr lang="en-GB" sz="800" b="1" i="1" spc="40" baseline="0" dirty="0">
                <a:solidFill>
                  <a:schemeClr val="bg1"/>
                </a:solidFill>
                <a:latin typeface="+mn-lt"/>
              </a:rPr>
              <a:t>local control,</a:t>
            </a:r>
          </a:p>
          <a:p>
            <a:r>
              <a:rPr lang="en-GB" sz="800" b="1" i="1" spc="40" baseline="0" dirty="0">
                <a:solidFill>
                  <a:schemeClr val="bg1"/>
                </a:solidFill>
                <a:latin typeface="+mn-lt"/>
              </a:rPr>
              <a:t>run-time data</a:t>
            </a:r>
          </a:p>
        </p:txBody>
      </p:sp>
      <p:pic>
        <p:nvPicPr>
          <p:cNvPr id="41" name="Picture 40">
            <a:extLst>
              <a:ext uri="{FF2B5EF4-FFF2-40B4-BE49-F238E27FC236}">
                <a16:creationId xmlns:a16="http://schemas.microsoft.com/office/drawing/2014/main" id="{97B72ADD-4486-1149-A4DA-7A50AC6ECFEA}"/>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190437" y="5505854"/>
            <a:ext cx="129560" cy="316376"/>
          </a:xfrm>
          <a:prstGeom prst="rect">
            <a:avLst/>
          </a:prstGeom>
          <a:effectLst>
            <a:outerShdw blurRad="76200" dist="50800" dir="2700000" algn="tl" rotWithShape="0">
              <a:srgbClr val="00112B">
                <a:alpha val="49804"/>
              </a:srgbClr>
            </a:outerShdw>
          </a:effectLst>
        </p:spPr>
      </p:pic>
      <p:sp>
        <p:nvSpPr>
          <p:cNvPr id="42" name="TextBox 41">
            <a:extLst>
              <a:ext uri="{FF2B5EF4-FFF2-40B4-BE49-F238E27FC236}">
                <a16:creationId xmlns:a16="http://schemas.microsoft.com/office/drawing/2014/main" id="{F2B48685-3A78-4A4A-BA0E-FD7E36D4B636}"/>
              </a:ext>
            </a:extLst>
          </p:cNvPr>
          <p:cNvSpPr txBox="1"/>
          <p:nvPr userDrawn="1"/>
        </p:nvSpPr>
        <p:spPr>
          <a:xfrm>
            <a:off x="2274397" y="5478292"/>
            <a:ext cx="864339" cy="338554"/>
          </a:xfrm>
          <a:prstGeom prst="rect">
            <a:avLst/>
          </a:prstGeom>
          <a:noFill/>
        </p:spPr>
        <p:txBody>
          <a:bodyPr wrap="none" rtlCol="0">
            <a:spAutoFit/>
          </a:bodyPr>
          <a:lstStyle/>
          <a:p>
            <a:r>
              <a:rPr lang="en-GB" sz="800" b="1" i="1" spc="40" baseline="0" dirty="0">
                <a:solidFill>
                  <a:schemeClr val="bg1"/>
                </a:solidFill>
                <a:latin typeface="+mn-lt"/>
              </a:rPr>
              <a:t>device specific</a:t>
            </a:r>
          </a:p>
          <a:p>
            <a:r>
              <a:rPr lang="en-GB" sz="800" b="1" i="1" spc="40" baseline="0" dirty="0">
                <a:solidFill>
                  <a:schemeClr val="bg1"/>
                </a:solidFill>
                <a:latin typeface="+mn-lt"/>
              </a:rPr>
              <a:t>signals</a:t>
            </a:r>
          </a:p>
        </p:txBody>
      </p:sp>
      <p:pic>
        <p:nvPicPr>
          <p:cNvPr id="43" name="Picture 42">
            <a:extLst>
              <a:ext uri="{FF2B5EF4-FFF2-40B4-BE49-F238E27FC236}">
                <a16:creationId xmlns:a16="http://schemas.microsoft.com/office/drawing/2014/main" id="{B860D8E7-5131-E242-ACDC-B604AE917650}"/>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190437" y="6120013"/>
            <a:ext cx="129560" cy="316376"/>
          </a:xfrm>
          <a:prstGeom prst="rect">
            <a:avLst/>
          </a:prstGeom>
          <a:effectLst>
            <a:outerShdw blurRad="76200" dist="50800" dir="2700000" algn="tl" rotWithShape="0">
              <a:srgbClr val="00112B">
                <a:alpha val="49804"/>
              </a:srgbClr>
            </a:outerShdw>
          </a:effectLst>
        </p:spPr>
      </p:pic>
      <p:sp>
        <p:nvSpPr>
          <p:cNvPr id="44" name="TextBox 43">
            <a:extLst>
              <a:ext uri="{FF2B5EF4-FFF2-40B4-BE49-F238E27FC236}">
                <a16:creationId xmlns:a16="http://schemas.microsoft.com/office/drawing/2014/main" id="{E0EA7091-5438-3746-9761-E053DB6D94E8}"/>
              </a:ext>
            </a:extLst>
          </p:cNvPr>
          <p:cNvSpPr txBox="1"/>
          <p:nvPr userDrawn="1"/>
        </p:nvSpPr>
        <p:spPr>
          <a:xfrm>
            <a:off x="2276949" y="6150022"/>
            <a:ext cx="1116972" cy="215444"/>
          </a:xfrm>
          <a:prstGeom prst="rect">
            <a:avLst/>
          </a:prstGeom>
          <a:noFill/>
        </p:spPr>
        <p:txBody>
          <a:bodyPr wrap="none" rtlCol="0">
            <a:spAutoFit/>
          </a:bodyPr>
          <a:lstStyle/>
          <a:p>
            <a:r>
              <a:rPr lang="en-GB" sz="800" b="1" i="1" spc="40" baseline="0" dirty="0">
                <a:solidFill>
                  <a:schemeClr val="bg1"/>
                </a:solidFill>
                <a:latin typeface="+mn-lt"/>
              </a:rPr>
              <a:t>measure and adjust</a:t>
            </a:r>
          </a:p>
        </p:txBody>
      </p:sp>
      <p:pic>
        <p:nvPicPr>
          <p:cNvPr id="45" name="Picture 44">
            <a:extLst>
              <a:ext uri="{FF2B5EF4-FFF2-40B4-BE49-F238E27FC236}">
                <a16:creationId xmlns:a16="http://schemas.microsoft.com/office/drawing/2014/main" id="{34F82017-A8AF-6F4E-AA6A-B87947A9EF9A}"/>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190437" y="1633755"/>
            <a:ext cx="129560" cy="316376"/>
          </a:xfrm>
          <a:prstGeom prst="rect">
            <a:avLst/>
          </a:prstGeom>
          <a:effectLst>
            <a:outerShdw blurRad="76200" dist="50800" dir="2700000" algn="tl" rotWithShape="0">
              <a:srgbClr val="00112B">
                <a:alpha val="49804"/>
              </a:srgbClr>
            </a:outerShdw>
          </a:effectLst>
        </p:spPr>
      </p:pic>
      <p:sp>
        <p:nvSpPr>
          <p:cNvPr id="46" name="TextBox 45">
            <a:extLst>
              <a:ext uri="{FF2B5EF4-FFF2-40B4-BE49-F238E27FC236}">
                <a16:creationId xmlns:a16="http://schemas.microsoft.com/office/drawing/2014/main" id="{0F70CA33-2A1D-2148-A5B5-B87FCBF100C5}"/>
              </a:ext>
            </a:extLst>
          </p:cNvPr>
          <p:cNvSpPr txBox="1"/>
          <p:nvPr userDrawn="1"/>
        </p:nvSpPr>
        <p:spPr>
          <a:xfrm>
            <a:off x="2281637" y="1603452"/>
            <a:ext cx="1149674" cy="338554"/>
          </a:xfrm>
          <a:prstGeom prst="rect">
            <a:avLst/>
          </a:prstGeom>
          <a:noFill/>
        </p:spPr>
        <p:txBody>
          <a:bodyPr wrap="none" rtlCol="0">
            <a:spAutoFit/>
          </a:bodyPr>
          <a:lstStyle/>
          <a:p>
            <a:r>
              <a:rPr lang="en-GB" sz="800" b="1" i="1" spc="40" baseline="0" dirty="0">
                <a:solidFill>
                  <a:schemeClr val="bg1"/>
                </a:solidFill>
                <a:latin typeface="+mn-lt"/>
              </a:rPr>
              <a:t>display ESS facility</a:t>
            </a:r>
          </a:p>
          <a:p>
            <a:r>
              <a:rPr lang="en-GB" sz="800" b="1" i="1" spc="40" baseline="0" dirty="0">
                <a:solidFill>
                  <a:schemeClr val="bg1"/>
                </a:solidFill>
                <a:latin typeface="+mn-lt"/>
              </a:rPr>
              <a:t>data, task execution</a:t>
            </a:r>
          </a:p>
        </p:txBody>
      </p:sp>
      <p:sp>
        <p:nvSpPr>
          <p:cNvPr id="47" name="TextBox 46">
            <a:extLst>
              <a:ext uri="{FF2B5EF4-FFF2-40B4-BE49-F238E27FC236}">
                <a16:creationId xmlns:a16="http://schemas.microsoft.com/office/drawing/2014/main" id="{F2442ADF-7592-D94F-9F0A-E39B77BE69AA}"/>
              </a:ext>
            </a:extLst>
          </p:cNvPr>
          <p:cNvSpPr txBox="1"/>
          <p:nvPr userDrawn="1"/>
        </p:nvSpPr>
        <p:spPr>
          <a:xfrm>
            <a:off x="251114" y="5434884"/>
            <a:ext cx="1839598" cy="230832"/>
          </a:xfrm>
          <a:prstGeom prst="rect">
            <a:avLst/>
          </a:prstGeom>
          <a:noFill/>
        </p:spPr>
        <p:txBody>
          <a:bodyPr wrap="square" rtlCol="0">
            <a:spAutoFit/>
          </a:bodyPr>
          <a:lstStyle/>
          <a:p>
            <a:pPr algn="r"/>
            <a:r>
              <a:rPr lang="en-GB" sz="900" b="1" spc="30" baseline="0" dirty="0">
                <a:solidFill>
                  <a:schemeClr val="bg1"/>
                </a:solidFill>
                <a:latin typeface="+mn-lt"/>
              </a:rPr>
              <a:t>Analogue and digital signals</a:t>
            </a:r>
          </a:p>
        </p:txBody>
      </p:sp>
      <p:pic>
        <p:nvPicPr>
          <p:cNvPr id="48" name="Grafik 47"/>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744170" y="168700"/>
            <a:ext cx="1193524" cy="639020"/>
          </a:xfrm>
          <a:prstGeom prst="rect">
            <a:avLst/>
          </a:prstGeom>
        </p:spPr>
      </p:pic>
    </p:spTree>
    <p:extLst>
      <p:ext uri="{BB962C8B-B14F-4D97-AF65-F5344CB8AC3E}">
        <p14:creationId xmlns:p14="http://schemas.microsoft.com/office/powerpoint/2010/main" val="1254300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hapter/breaker slide">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250D024A-8F85-4618-9506-0F493B263A92}"/>
              </a:ext>
            </a:extLst>
          </p:cNvPr>
          <p:cNvSpPr/>
          <p:nvPr userDrawn="1"/>
        </p:nvSpPr>
        <p:spPr>
          <a:xfrm>
            <a:off x="0" y="0"/>
            <a:ext cx="647771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ktangel 7">
            <a:extLst>
              <a:ext uri="{FF2B5EF4-FFF2-40B4-BE49-F238E27FC236}">
                <a16:creationId xmlns:a16="http://schemas.microsoft.com/office/drawing/2014/main" id="{628E18C2-A66E-436E-89DA-1C5D481CB4B4}"/>
              </a:ext>
            </a:extLst>
          </p:cNvPr>
          <p:cNvSpPr/>
          <p:nvPr userDrawn="1"/>
        </p:nvSpPr>
        <p:spPr>
          <a:xfrm>
            <a:off x="0" y="447675"/>
            <a:ext cx="292101" cy="64103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6477712" y="0"/>
            <a:ext cx="5714288" cy="6858000"/>
          </a:xfrm>
          <a:solidFill>
            <a:srgbClr val="ECECEC"/>
          </a:solidFill>
        </p:spPr>
        <p:txBody>
          <a:bodyPr>
            <a:normAutofit/>
          </a:bodyPr>
          <a:lstStyle>
            <a:lvl1pPr algn="ctr">
              <a:defRPr sz="800"/>
            </a:lvl1pPr>
          </a:lstStyle>
          <a:p>
            <a:r>
              <a:rPr lang="sv-SE"/>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0924611" y="417443"/>
            <a:ext cx="828000" cy="799200"/>
          </a:xfrm>
          <a:blipFill>
            <a:blip r:embed="rId2"/>
            <a:stretch>
              <a:fillRect/>
            </a:stretch>
          </a:blipFill>
        </p:spPr>
        <p:txBody>
          <a:bodyPr>
            <a:normAutofit/>
          </a:bodyPr>
          <a:lstStyle>
            <a:lvl1pPr marL="0" indent="0">
              <a:buFontTx/>
              <a:buNone/>
              <a:defRPr sz="100">
                <a:noFill/>
              </a:defRPr>
            </a:lvl1pPr>
          </a:lstStyle>
          <a:p>
            <a:pPr lvl="0"/>
            <a:r>
              <a:rPr lang="en-GB"/>
              <a:t>Click to edit Master text styles</a:t>
            </a:r>
          </a:p>
        </p:txBody>
      </p:sp>
      <p:sp>
        <p:nvSpPr>
          <p:cNvPr id="7" name="Platshållare för text 6">
            <a:extLst>
              <a:ext uri="{FF2B5EF4-FFF2-40B4-BE49-F238E27FC236}">
                <a16:creationId xmlns:a16="http://schemas.microsoft.com/office/drawing/2014/main" id="{1848DA8D-03CE-4CA5-A851-F6ABAE67A9B0}"/>
              </a:ext>
            </a:extLst>
          </p:cNvPr>
          <p:cNvSpPr>
            <a:spLocks noGrp="1"/>
          </p:cNvSpPr>
          <p:nvPr>
            <p:ph type="body" sz="quarter" idx="10"/>
          </p:nvPr>
        </p:nvSpPr>
        <p:spPr>
          <a:xfrm>
            <a:off x="0" y="447675"/>
            <a:ext cx="292100" cy="6410325"/>
          </a:xfrm>
          <a:solidFill>
            <a:schemeClr val="bg1"/>
          </a:solidFill>
        </p:spPr>
        <p:txBody>
          <a:bodyPr>
            <a:normAutofit/>
          </a:bodyPr>
          <a:lstStyle>
            <a:lvl1pPr marL="0" indent="0">
              <a:buFontTx/>
              <a:buNone/>
              <a:defRPr sz="100">
                <a:noFill/>
              </a:defRPr>
            </a:lvl1pPr>
          </a:lstStyle>
          <a:p>
            <a:pPr lvl="0"/>
            <a:r>
              <a:rPr lang="en-GB"/>
              <a:t>Click to edit Master text styles</a:t>
            </a:r>
          </a:p>
        </p:txBody>
      </p:sp>
      <p:sp>
        <p:nvSpPr>
          <p:cNvPr id="3" name="Platshållare för text 2">
            <a:extLst>
              <a:ext uri="{FF2B5EF4-FFF2-40B4-BE49-F238E27FC236}">
                <a16:creationId xmlns:a16="http://schemas.microsoft.com/office/drawing/2014/main" id="{F55DE042-7DE8-4583-986C-40823753078B}"/>
              </a:ext>
            </a:extLst>
          </p:cNvPr>
          <p:cNvSpPr>
            <a:spLocks noGrp="1"/>
          </p:cNvSpPr>
          <p:nvPr>
            <p:ph type="body" sz="quarter" idx="13" hasCustomPrompt="1"/>
          </p:nvPr>
        </p:nvSpPr>
        <p:spPr>
          <a:xfrm>
            <a:off x="1230491" y="1051132"/>
            <a:ext cx="4255909" cy="829149"/>
          </a:xfrm>
        </p:spPr>
        <p:txBody>
          <a:bodyPr rIns="18000" anchor="b" anchorCtr="0"/>
          <a:lstStyle>
            <a:lvl1pPr marL="0" indent="0">
              <a:buFontTx/>
              <a:buNone/>
              <a:defRPr sz="4800">
                <a:solidFill>
                  <a:schemeClr val="bg1"/>
                </a:solidFill>
                <a:latin typeface="+mn-lt"/>
              </a:defRPr>
            </a:lvl1pPr>
            <a:lvl2pPr marL="82550" indent="0">
              <a:buNone/>
              <a:defRPr/>
            </a:lvl2pPr>
          </a:lstStyle>
          <a:p>
            <a:pPr lvl="0"/>
            <a:r>
              <a:rPr lang="sv-SE"/>
              <a:t># (chapter)</a:t>
            </a:r>
          </a:p>
        </p:txBody>
      </p:sp>
      <p:sp>
        <p:nvSpPr>
          <p:cNvPr id="11" name="Platshållare för text 2">
            <a:extLst>
              <a:ext uri="{FF2B5EF4-FFF2-40B4-BE49-F238E27FC236}">
                <a16:creationId xmlns:a16="http://schemas.microsoft.com/office/drawing/2014/main" id="{1DC53C5B-9DC3-4646-B6B3-DD59404D44D0}"/>
              </a:ext>
            </a:extLst>
          </p:cNvPr>
          <p:cNvSpPr>
            <a:spLocks noGrp="1"/>
          </p:cNvSpPr>
          <p:nvPr>
            <p:ph type="body" sz="quarter" idx="14" hasCustomPrompt="1"/>
          </p:nvPr>
        </p:nvSpPr>
        <p:spPr>
          <a:xfrm>
            <a:off x="1230491" y="2169209"/>
            <a:ext cx="4255909" cy="2462613"/>
          </a:xfrm>
        </p:spPr>
        <p:txBody>
          <a:bodyPr rIns="18000" anchor="t" anchorCtr="0"/>
          <a:lstStyle>
            <a:lvl1pPr marL="0" indent="0">
              <a:spcBef>
                <a:spcPts val="0"/>
              </a:spcBef>
              <a:buFontTx/>
              <a:buNone/>
              <a:defRPr sz="4200">
                <a:solidFill>
                  <a:schemeClr val="bg1"/>
                </a:solidFill>
                <a:latin typeface="Segoe UI Semibold" panose="020B0702040204020203" pitchFamily="34" charset="0"/>
                <a:cs typeface="Segoe UI Semibold" panose="020B0702040204020203" pitchFamily="34" charset="0"/>
              </a:defRPr>
            </a:lvl1pPr>
            <a:lvl2pPr marL="82550" indent="0">
              <a:buNone/>
              <a:defRPr/>
            </a:lvl2pPr>
          </a:lstStyle>
          <a:p>
            <a:pPr lvl="0"/>
            <a:r>
              <a:rPr lang="sv-SE"/>
              <a:t>Headline</a:t>
            </a:r>
          </a:p>
        </p:txBody>
      </p:sp>
    </p:spTree>
    <p:extLst>
      <p:ext uri="{BB962C8B-B14F-4D97-AF65-F5344CB8AC3E}">
        <p14:creationId xmlns:p14="http://schemas.microsoft.com/office/powerpoint/2010/main" val="1638883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Rubrik och innehåll">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76DC40F-55C4-384F-A14E-20FF4C53AB90}"/>
              </a:ext>
            </a:extLst>
          </p:cNvPr>
          <p:cNvSpPr/>
          <p:nvPr userDrawn="1"/>
        </p:nvSpPr>
        <p:spPr>
          <a:xfrm>
            <a:off x="0" y="0"/>
            <a:ext cx="12192000" cy="1434354"/>
          </a:xfrm>
          <a:prstGeom prst="rect">
            <a:avLst/>
          </a:prstGeom>
          <a:solidFill>
            <a:srgbClr val="13A0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dirty="0"/>
          </a:p>
        </p:txBody>
      </p:sp>
      <p:pic>
        <p:nvPicPr>
          <p:cNvPr id="9" name="Picture 8">
            <a:extLst>
              <a:ext uri="{FF2B5EF4-FFF2-40B4-BE49-F238E27FC236}">
                <a16:creationId xmlns:a16="http://schemas.microsoft.com/office/drawing/2014/main" id="{C7D684BB-AC49-4844-95DA-6540E04D6DE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t="13375" b="16409"/>
          <a:stretch/>
        </p:blipFill>
        <p:spPr>
          <a:xfrm>
            <a:off x="10128448" y="256034"/>
            <a:ext cx="2018336" cy="894048"/>
          </a:xfrm>
          <a:prstGeom prst="rect">
            <a:avLst/>
          </a:prstGeom>
          <a:solidFill>
            <a:srgbClr val="0094CA"/>
          </a:solidFill>
        </p:spPr>
      </p:pic>
      <p:sp>
        <p:nvSpPr>
          <p:cNvPr id="2" name="Title 1"/>
          <p:cNvSpPr>
            <a:spLocks noGrp="1"/>
          </p:cNvSpPr>
          <p:nvPr>
            <p:ph type="title" hasCustomPrompt="1"/>
          </p:nvPr>
        </p:nvSpPr>
        <p:spPr>
          <a:xfrm>
            <a:off x="609600" y="346646"/>
            <a:ext cx="9518848" cy="562074"/>
          </a:xfrm>
        </p:spPr>
        <p:txBody>
          <a:bodyPr lIns="90000" anchor="b">
            <a:noAutofit/>
          </a:bodyPr>
          <a:lstStyle>
            <a:lvl1pPr algn="l">
              <a:defRPr sz="3200" b="1" baseline="0"/>
            </a:lvl1pPr>
          </a:lstStyle>
          <a:p>
            <a:r>
              <a:rPr lang="sv-SE" noProof="0" dirty="0" err="1"/>
              <a:t>Headline</a:t>
            </a:r>
            <a:r>
              <a:rPr lang="sv-SE" noProof="0" dirty="0"/>
              <a:t>, </a:t>
            </a:r>
            <a:r>
              <a:rPr lang="sv-SE" noProof="0" dirty="0" err="1"/>
              <a:t>type</a:t>
            </a:r>
            <a:r>
              <a:rPr lang="sv-SE" noProof="0" dirty="0"/>
              <a:t> </a:t>
            </a:r>
            <a:r>
              <a:rPr lang="sv-SE" noProof="0" dirty="0" err="1"/>
              <a:t>Calibri</a:t>
            </a:r>
            <a:r>
              <a:rPr lang="sv-SE" noProof="0" dirty="0"/>
              <a:t>, </a:t>
            </a:r>
            <a:r>
              <a:rPr lang="sv-SE" noProof="0" dirty="0" err="1"/>
              <a:t>Size</a:t>
            </a:r>
            <a:r>
              <a:rPr lang="sv-SE" noProof="0" dirty="0"/>
              <a:t> 32</a:t>
            </a:r>
            <a:endParaRPr lang="en-GB" noProof="0" dirty="0"/>
          </a:p>
        </p:txBody>
      </p:sp>
      <p:sp>
        <p:nvSpPr>
          <p:cNvPr id="3" name="Content Placeholder 2"/>
          <p:cNvSpPr>
            <a:spLocks noGrp="1"/>
          </p:cNvSpPr>
          <p:nvPr>
            <p:ph idx="1" hasCustomPrompt="1"/>
          </p:nvPr>
        </p:nvSpPr>
        <p:spPr>
          <a:xfrm>
            <a:off x="609600" y="1781000"/>
            <a:ext cx="10972800" cy="4345166"/>
          </a:xfrm>
        </p:spPr>
        <p:txBody>
          <a:bodyPr lIns="90000">
            <a:noAutofit/>
          </a:bodyPr>
          <a:lstStyle>
            <a:lvl1pPr marL="342900" indent="-342900">
              <a:buFont typeface="Arial" panose="020B0604020202020204" pitchFamily="34" charset="0"/>
              <a:buChar char="•"/>
              <a:defRPr/>
            </a:lvl1pPr>
          </a:lstStyle>
          <a:p>
            <a:pPr lvl="0"/>
            <a:r>
              <a:rPr lang="en-US" noProof="0" dirty="0"/>
              <a:t>Avoid text less than 16 points.  Always use Calibri font</a:t>
            </a:r>
          </a:p>
        </p:txBody>
      </p:sp>
      <p:sp>
        <p:nvSpPr>
          <p:cNvPr id="5" name="Footer Placeholder 4"/>
          <p:cNvSpPr>
            <a:spLocks noGrp="1"/>
          </p:cNvSpPr>
          <p:nvPr>
            <p:ph type="ftr" sz="quarter" idx="11"/>
          </p:nvPr>
        </p:nvSpPr>
        <p:spPr>
          <a:xfrm>
            <a:off x="4165600" y="6453336"/>
            <a:ext cx="3860800" cy="365125"/>
          </a:xfrm>
        </p:spPr>
        <p:txBody>
          <a:bodyPr anchor="b"/>
          <a:lstStyle>
            <a:lvl1pPr>
              <a:defRPr>
                <a:solidFill>
                  <a:schemeClr val="tx1">
                    <a:lumMod val="65000"/>
                    <a:lumOff val="35000"/>
                  </a:schemeClr>
                </a:solidFill>
              </a:defRPr>
            </a:lvl1pPr>
          </a:lstStyle>
          <a:p>
            <a:r>
              <a:rPr lang="en-GB"/>
              <a:t>© European Spallation Source ERIC</a:t>
            </a:r>
            <a:endParaRPr lang="en-GB" dirty="0"/>
          </a:p>
        </p:txBody>
      </p:sp>
      <p:sp>
        <p:nvSpPr>
          <p:cNvPr id="6" name="Slide Number Placeholder 5"/>
          <p:cNvSpPr>
            <a:spLocks noGrp="1"/>
          </p:cNvSpPr>
          <p:nvPr>
            <p:ph type="sldNum" sz="quarter" idx="12"/>
          </p:nvPr>
        </p:nvSpPr>
        <p:spPr>
          <a:xfrm>
            <a:off x="8737600" y="6453336"/>
            <a:ext cx="2844800" cy="365125"/>
          </a:xfrm>
        </p:spPr>
        <p:txBody>
          <a:bodyPr anchor="b"/>
          <a:lstStyle>
            <a:lvl1pPr>
              <a:defRPr>
                <a:solidFill>
                  <a:schemeClr val="tx1">
                    <a:lumMod val="65000"/>
                    <a:lumOff val="35000"/>
                  </a:schemeClr>
                </a:solidFill>
              </a:defRPr>
            </a:lvl1pPr>
          </a:lstStyle>
          <a:p>
            <a:fld id="{551115BC-487E-4422-894C-CB7CD3E79223}" type="slidenum">
              <a:rPr lang="en-GB" smtClean="0"/>
              <a:pPr/>
              <a:t>‹#›</a:t>
            </a:fld>
            <a:endParaRPr lang="en-GB"/>
          </a:p>
        </p:txBody>
      </p:sp>
      <p:sp>
        <p:nvSpPr>
          <p:cNvPr id="17" name="Text Placeholder 16">
            <a:extLst>
              <a:ext uri="{FF2B5EF4-FFF2-40B4-BE49-F238E27FC236}">
                <a16:creationId xmlns:a16="http://schemas.microsoft.com/office/drawing/2014/main" id="{38011E48-F5AC-104B-BB7F-6322AAB1F2D8}"/>
              </a:ext>
            </a:extLst>
          </p:cNvPr>
          <p:cNvSpPr>
            <a:spLocks noGrp="1"/>
          </p:cNvSpPr>
          <p:nvPr>
            <p:ph type="body" sz="quarter" idx="13" hasCustomPrompt="1"/>
          </p:nvPr>
        </p:nvSpPr>
        <p:spPr>
          <a:xfrm>
            <a:off x="609600" y="797780"/>
            <a:ext cx="9518848" cy="590550"/>
          </a:xfrm>
        </p:spPr>
        <p:txBody>
          <a:bodyPr lIns="90000">
            <a:noAutofit/>
          </a:bodyPr>
          <a:lstStyle>
            <a:lvl1pPr marL="0" indent="0">
              <a:buNone/>
              <a:defRPr lang="sv-SE" sz="2400" kern="1200" baseline="0" dirty="0">
                <a:solidFill>
                  <a:schemeClr val="bg1"/>
                </a:solidFill>
                <a:latin typeface="+mj-lt"/>
                <a:ea typeface="+mj-ea"/>
                <a:cs typeface="+mj-cs"/>
              </a:defRPr>
            </a:lvl1pPr>
          </a:lstStyle>
          <a:p>
            <a:pPr lvl="0"/>
            <a:r>
              <a:rPr lang="sv-SE" dirty="0" err="1"/>
              <a:t>Sub</a:t>
            </a:r>
            <a:r>
              <a:rPr lang="sv-SE" dirty="0"/>
              <a:t> </a:t>
            </a:r>
            <a:r>
              <a:rPr lang="sv-SE" dirty="0" err="1"/>
              <a:t>headline</a:t>
            </a:r>
            <a:r>
              <a:rPr lang="sv-SE" dirty="0"/>
              <a:t>, </a:t>
            </a:r>
            <a:r>
              <a:rPr lang="sv-SE" dirty="0" err="1"/>
              <a:t>type</a:t>
            </a:r>
            <a:r>
              <a:rPr lang="sv-SE" dirty="0"/>
              <a:t> </a:t>
            </a:r>
            <a:r>
              <a:rPr lang="sv-SE" dirty="0" err="1"/>
              <a:t>Calibri</a:t>
            </a:r>
            <a:r>
              <a:rPr lang="sv-SE" dirty="0"/>
              <a:t>, </a:t>
            </a:r>
            <a:r>
              <a:rPr lang="sv-SE" dirty="0" err="1"/>
              <a:t>Size</a:t>
            </a:r>
            <a:r>
              <a:rPr lang="sv-SE" dirty="0"/>
              <a:t> 24</a:t>
            </a:r>
          </a:p>
        </p:txBody>
      </p:sp>
    </p:spTree>
    <p:extLst>
      <p:ext uri="{BB962C8B-B14F-4D97-AF65-F5344CB8AC3E}">
        <p14:creationId xmlns:p14="http://schemas.microsoft.com/office/powerpoint/2010/main" val="1198079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tshållare för rubrik 1">
            <a:extLst>
              <a:ext uri="{FF2B5EF4-FFF2-40B4-BE49-F238E27FC236}">
                <a16:creationId xmlns:a16="http://schemas.microsoft.com/office/drawing/2014/main" id="{81532B06-EA3A-AA45-A1FA-C8E1873FD090}"/>
              </a:ext>
            </a:extLst>
          </p:cNvPr>
          <p:cNvSpPr>
            <a:spLocks noGrp="1"/>
          </p:cNvSpPr>
          <p:nvPr>
            <p:ph type="title"/>
          </p:nvPr>
        </p:nvSpPr>
        <p:spPr>
          <a:xfrm>
            <a:off x="1103709" y="281999"/>
            <a:ext cx="9478393" cy="657340"/>
          </a:xfrm>
          <a:prstGeom prst="rect">
            <a:avLst/>
          </a:prstGeom>
        </p:spPr>
        <p:txBody>
          <a:bodyPr vert="horz" lIns="90000" tIns="45720" rIns="91440" bIns="45720" rtlCol="0" anchor="t" anchorCtr="0">
            <a:noAutofit/>
          </a:bodyPr>
          <a:lstStyle/>
          <a:p>
            <a:r>
              <a:rPr lang="sv-SE"/>
              <a:t>Klicka här för att ändra mall för rubrikformat</a:t>
            </a:r>
          </a:p>
        </p:txBody>
      </p:sp>
      <p:sp>
        <p:nvSpPr>
          <p:cNvPr id="4" name="Platshållare för datum 3">
            <a:extLst>
              <a:ext uri="{FF2B5EF4-FFF2-40B4-BE49-F238E27FC236}">
                <a16:creationId xmlns:a16="http://schemas.microsoft.com/office/drawing/2014/main" id="{66E4D6F2-5CFB-9D4E-AED8-120937FE2576}"/>
              </a:ext>
            </a:extLst>
          </p:cNvPr>
          <p:cNvSpPr>
            <a:spLocks noGrp="1"/>
          </p:cNvSpPr>
          <p:nvPr>
            <p:ph type="dt" sz="half" idx="2"/>
          </p:nvPr>
        </p:nvSpPr>
        <p:spPr>
          <a:xfrm>
            <a:off x="1195647" y="6483583"/>
            <a:ext cx="832658" cy="365125"/>
          </a:xfrm>
          <a:prstGeom prst="rect">
            <a:avLst/>
          </a:prstGeom>
        </p:spPr>
        <p:txBody>
          <a:bodyPr vert="horz" lIns="91440" tIns="45720" rIns="91440" bIns="45720" rtlCol="0" anchor="ctr"/>
          <a:lstStyle>
            <a:lvl1pPr algn="l">
              <a:defRPr sz="800" spc="80" baseline="0">
                <a:solidFill>
                  <a:srgbClr val="CCCCCC"/>
                </a:solidFill>
              </a:defRPr>
            </a:lvl1pPr>
          </a:lstStyle>
          <a:p>
            <a:r>
              <a:rPr lang="pt-BR" dirty="0"/>
              <a:t>2026-04-15</a:t>
            </a:r>
            <a:endParaRPr lang="sv-SE" dirty="0"/>
          </a:p>
        </p:txBody>
      </p:sp>
      <p:sp>
        <p:nvSpPr>
          <p:cNvPr id="5" name="Platshållare för sidfot 4">
            <a:extLst>
              <a:ext uri="{FF2B5EF4-FFF2-40B4-BE49-F238E27FC236}">
                <a16:creationId xmlns:a16="http://schemas.microsoft.com/office/drawing/2014/main" id="{515FD9D7-4C35-3343-B008-A413FF500A93}"/>
              </a:ext>
            </a:extLst>
          </p:cNvPr>
          <p:cNvSpPr>
            <a:spLocks noGrp="1"/>
          </p:cNvSpPr>
          <p:nvPr>
            <p:ph type="ftr" sz="quarter" idx="3"/>
          </p:nvPr>
        </p:nvSpPr>
        <p:spPr>
          <a:xfrm>
            <a:off x="2053244" y="6483583"/>
            <a:ext cx="4114800" cy="365125"/>
          </a:xfrm>
          <a:prstGeom prst="rect">
            <a:avLst/>
          </a:prstGeom>
        </p:spPr>
        <p:txBody>
          <a:bodyPr vert="horz" lIns="91440" tIns="45720" rIns="91440" bIns="45720" rtlCol="0" anchor="ctr"/>
          <a:lstStyle>
            <a:lvl1pPr algn="l">
              <a:defRPr sz="800" cap="all" spc="80" baseline="0">
                <a:solidFill>
                  <a:srgbClr val="CCCCCC"/>
                </a:solidFill>
              </a:defRPr>
            </a:lvl1pPr>
          </a:lstStyle>
          <a:p>
            <a:r>
              <a:rPr lang="sv-SE" dirty="0"/>
              <a:t>Target </a:t>
            </a:r>
            <a:r>
              <a:rPr lang="sv-SE" dirty="0" err="1"/>
              <a:t>Monitoring</a:t>
            </a:r>
            <a:r>
              <a:rPr lang="sv-SE" dirty="0"/>
              <a:t> System - ICANS Presentation</a:t>
            </a:r>
          </a:p>
        </p:txBody>
      </p:sp>
      <p:sp>
        <p:nvSpPr>
          <p:cNvPr id="6" name="Platshållare för bildnummer 5">
            <a:extLst>
              <a:ext uri="{FF2B5EF4-FFF2-40B4-BE49-F238E27FC236}">
                <a16:creationId xmlns:a16="http://schemas.microsoft.com/office/drawing/2014/main" id="{AF6B396D-270A-E047-8DAD-6D51B53CAD64}"/>
              </a:ext>
            </a:extLst>
          </p:cNvPr>
          <p:cNvSpPr>
            <a:spLocks noGrp="1"/>
          </p:cNvSpPr>
          <p:nvPr>
            <p:ph type="sldNum" sz="quarter" idx="4"/>
          </p:nvPr>
        </p:nvSpPr>
        <p:spPr>
          <a:xfrm>
            <a:off x="8735292" y="6483583"/>
            <a:ext cx="2743200" cy="365125"/>
          </a:xfrm>
          <a:prstGeom prst="rect">
            <a:avLst/>
          </a:prstGeom>
        </p:spPr>
        <p:txBody>
          <a:bodyPr vert="horz" lIns="91440" tIns="45720" rIns="91440" bIns="45720" rtlCol="0" anchor="ctr"/>
          <a:lstStyle>
            <a:lvl1pPr algn="r">
              <a:defRPr sz="800" b="1">
                <a:solidFill>
                  <a:schemeClr val="accent1"/>
                </a:solidFill>
              </a:defRPr>
            </a:lvl1pPr>
          </a:lstStyle>
          <a:p>
            <a:fld id="{F7283078-D760-1647-8B80-66BA8B52336D}" type="slidenum">
              <a:rPr lang="sv-SE" smtClean="0"/>
              <a:pPr/>
              <a:t>‹#›</a:t>
            </a:fld>
            <a:endParaRPr lang="sv-SE"/>
          </a:p>
        </p:txBody>
      </p:sp>
      <p:sp>
        <p:nvSpPr>
          <p:cNvPr id="11" name="Platshållare för text 2">
            <a:extLst>
              <a:ext uri="{FF2B5EF4-FFF2-40B4-BE49-F238E27FC236}">
                <a16:creationId xmlns:a16="http://schemas.microsoft.com/office/drawing/2014/main" id="{CD0A89FF-22DC-4B6A-B9ED-60B2F32ED89E}"/>
              </a:ext>
            </a:extLst>
          </p:cNvPr>
          <p:cNvSpPr>
            <a:spLocks noGrp="1"/>
          </p:cNvSpPr>
          <p:nvPr>
            <p:ph type="body" idx="1"/>
          </p:nvPr>
        </p:nvSpPr>
        <p:spPr>
          <a:xfrm>
            <a:off x="1095894" y="1561865"/>
            <a:ext cx="9561022" cy="4565397"/>
          </a:xfrm>
          <a:prstGeom prst="rect">
            <a:avLst/>
          </a:prstGeom>
        </p:spPr>
        <p:txBody>
          <a:bodyPr vert="horz" lIns="0" tIns="45720" rIns="91440" bIns="45720" rtlCol="0">
            <a:noAutofit/>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Tree>
    <p:extLst>
      <p:ext uri="{BB962C8B-B14F-4D97-AF65-F5344CB8AC3E}">
        <p14:creationId xmlns:p14="http://schemas.microsoft.com/office/powerpoint/2010/main" val="825848757"/>
      </p:ext>
    </p:extLst>
  </p:cSld>
  <p:clrMap bg1="lt1" tx1="dk1" bg2="lt2" tx2="dk2" accent1="accent1" accent2="accent2" accent3="accent3" accent4="accent4" accent5="accent5" accent6="accent6" hlink="hlink" folHlink="folHlink"/>
  <p:sldLayoutIdLst>
    <p:sldLayoutId id="2147483655" r:id="rId1"/>
    <p:sldLayoutId id="2147483649" r:id="rId2"/>
    <p:sldLayoutId id="2147483665" r:id="rId3"/>
    <p:sldLayoutId id="2147483667" r:id="rId4"/>
    <p:sldLayoutId id="2147483669" r:id="rId5"/>
    <p:sldLayoutId id="2147483650" r:id="rId6"/>
    <p:sldLayoutId id="2147483668" r:id="rId7"/>
    <p:sldLayoutId id="2147483662" r:id="rId8"/>
    <p:sldLayoutId id="2147483664" r:id="rId9"/>
    <p:sldLayoutId id="2147483663" r:id="rId10"/>
    <p:sldLayoutId id="2147483666" r:id="rId11"/>
    <p:sldLayoutId id="2147483670" r:id="rId12"/>
    <p:sldLayoutId id="2147483671" r:id="rId13"/>
    <p:sldLayoutId id="2147483672" r:id="rId14"/>
    <p:sldLayoutId id="2147483673"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lnSpc>
          <a:spcPct val="90000"/>
        </a:lnSpc>
        <a:spcBef>
          <a:spcPct val="0"/>
        </a:spcBef>
        <a:buNone/>
        <a:defRPr sz="4200" kern="1200">
          <a:solidFill>
            <a:srgbClr val="666666"/>
          </a:solidFill>
          <a:latin typeface="+mj-lt"/>
          <a:ea typeface="+mj-ea"/>
          <a:cs typeface="+mj-cs"/>
        </a:defRPr>
      </a:lvl1pPr>
    </p:titleStyle>
    <p:bodyStyle>
      <a:lvl1pPr marL="101600" indent="-101600" algn="l" defTabSz="914400" rtl="0" eaLnBrk="1" latinLnBrk="0" hangingPunct="1">
        <a:lnSpc>
          <a:spcPct val="100000"/>
        </a:lnSpc>
        <a:spcBef>
          <a:spcPts val="1000"/>
        </a:spcBef>
        <a:buClr>
          <a:srgbClr val="666666"/>
        </a:buClr>
        <a:buFont typeface="Segoe UI" panose="020B0502040204020203" pitchFamily="34" charset="0"/>
        <a:buChar char=" "/>
        <a:defRPr sz="2000" kern="1200">
          <a:solidFill>
            <a:srgbClr val="666666"/>
          </a:solidFill>
          <a:latin typeface="+mn-lt"/>
          <a:ea typeface="+mn-ea"/>
          <a:cs typeface="+mn-cs"/>
        </a:defRPr>
      </a:lvl1pPr>
      <a:lvl2pPr marL="315913" indent="-233363" algn="l" defTabSz="914400" rtl="0" eaLnBrk="1" latinLnBrk="0" hangingPunct="1">
        <a:lnSpc>
          <a:spcPct val="100000"/>
        </a:lnSpc>
        <a:spcBef>
          <a:spcPts val="1000"/>
        </a:spcBef>
        <a:buClr>
          <a:srgbClr val="666666"/>
        </a:buClr>
        <a:buFont typeface="Wingdings" panose="05000000000000000000" pitchFamily="2" charset="2"/>
        <a:buChar char=""/>
        <a:defRPr sz="2000" kern="1200">
          <a:solidFill>
            <a:srgbClr val="666666"/>
          </a:solidFill>
          <a:latin typeface="+mn-lt"/>
          <a:ea typeface="+mn-ea"/>
          <a:cs typeface="+mn-cs"/>
        </a:defRPr>
      </a:lvl2pPr>
      <a:lvl3pPr marL="582613" indent="-250825" algn="l" defTabSz="914400" rtl="0" eaLnBrk="1" latinLnBrk="0" hangingPunct="1">
        <a:lnSpc>
          <a:spcPct val="100000"/>
        </a:lnSpc>
        <a:spcBef>
          <a:spcPts val="1000"/>
        </a:spcBef>
        <a:buClr>
          <a:srgbClr val="666666"/>
        </a:buClr>
        <a:buFont typeface="Arial" panose="020B0604020202020204" pitchFamily="34" charset="0"/>
        <a:buChar char="−"/>
        <a:defRPr sz="1800" kern="1200">
          <a:solidFill>
            <a:srgbClr val="666666"/>
          </a:solidFill>
          <a:latin typeface="+mn-lt"/>
          <a:ea typeface="+mn-ea"/>
          <a:cs typeface="+mn-cs"/>
        </a:defRPr>
      </a:lvl3pPr>
      <a:lvl4pPr marL="839788" indent="-233363" algn="l" defTabSz="914400" rtl="0" eaLnBrk="1" latinLnBrk="0" hangingPunct="1">
        <a:lnSpc>
          <a:spcPct val="100000"/>
        </a:lnSpc>
        <a:spcBef>
          <a:spcPts val="1000"/>
        </a:spcBef>
        <a:buClr>
          <a:srgbClr val="666666"/>
        </a:buClr>
        <a:buFont typeface="Arial" panose="020B0604020202020204" pitchFamily="34" charset="0"/>
        <a:buChar char="−"/>
        <a:defRPr sz="1600" kern="1200">
          <a:solidFill>
            <a:srgbClr val="666666"/>
          </a:solidFill>
          <a:latin typeface="+mn-lt"/>
          <a:ea typeface="+mn-ea"/>
          <a:cs typeface="+mn-cs"/>
        </a:defRPr>
      </a:lvl4pPr>
      <a:lvl5pPr marL="1055688" indent="-200025" algn="l" defTabSz="914400" rtl="0" eaLnBrk="1" latinLnBrk="0" hangingPunct="1">
        <a:lnSpc>
          <a:spcPct val="100000"/>
        </a:lnSpc>
        <a:spcBef>
          <a:spcPts val="1000"/>
        </a:spcBef>
        <a:buClr>
          <a:srgbClr val="666666"/>
        </a:buClr>
        <a:buFont typeface="Arial" panose="020B0604020202020204" pitchFamily="34" charset="0"/>
        <a:buChar char="−"/>
        <a:defRPr sz="1400" kern="1200">
          <a:solidFill>
            <a:srgbClr val="66666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file:///C:\Users\evanfoy\Nextcloud\Documents\FBS\TS\SSS\E01\K01\Documentation\08_Instructiuon%20Manuals\00%20Main%20doc\Pictures\Target%20Function%20Diagram%20with%20annotation.png" TargetMode="External"/><Relationship Id="rId2" Type="http://schemas.openxmlformats.org/officeDocument/2006/relationships/image" Target="../media/image8.png"/><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file:///C:\Users\evanfoy\Nextcloud\Documents\FBS\TS\SSS\E01\K01\Documentation\08_Instructiuon%20Manuals\00%20Main%20doc\Pictures\CAD_mode_TargetSystem.png" TargetMode="Externa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emf"/><Relationship Id="rId7" Type="http://schemas.openxmlformats.org/officeDocument/2006/relationships/image" Target="../media/image16.emf"/><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15.emf"/><Relationship Id="rId5" Type="http://schemas.openxmlformats.org/officeDocument/2006/relationships/image" Target="../media/image14.emf"/><Relationship Id="rId4" Type="http://schemas.openxmlformats.org/officeDocument/2006/relationships/image" Target="../media/image13.emf"/></Relationships>
</file>

<file path=ppt/slides/_rels/slide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hyperlink" Target="https://infosys.beckhoff.com/content/1033/tf3600_tc3_condition_monitoring/3394628107.html?id=7579635589471834885" TargetMode="External"/><Relationship Id="rId2" Type="http://schemas.openxmlformats.org/officeDocument/2006/relationships/image" Target="../media/image26.png"/><Relationship Id="rId1" Type="http://schemas.openxmlformats.org/officeDocument/2006/relationships/slideLayout" Target="../slideLayouts/slideLayout6.xml"/><Relationship Id="rId6" Type="http://schemas.openxmlformats.org/officeDocument/2006/relationships/hyperlink" Target="https://infosys.beckhoff.com/content/1033/tf3600_tc3_condition_monitoring/1162591755.html?id=5975245238015671744" TargetMode="External"/><Relationship Id="rId5" Type="http://schemas.openxmlformats.org/officeDocument/2006/relationships/hyperlink" Target="https://infosys.beckhoff.com/content/1033/tf3600_tc3_condition_monitoring/1162590219.html?id=3617005803272190732" TargetMode="External"/><Relationship Id="rId4" Type="http://schemas.openxmlformats.org/officeDocument/2006/relationships/hyperlink" Target="https://infosys.beckhoff.com/content/1033/tf3600_tc3_condition_monitoring/8244384779.html?id=331362825540835287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file:///C:\Users\evanfoy\Documents\ESS\TS\SSS\Target%20System\Docs\ICS\09_Test%20Reports\Vibration%20Monitoring%20Control%20System%20-%20Unit%20Test%20Report\Figures\PXL_20230504_131519697%20(Small).jpg" TargetMode="External"/><Relationship Id="rId2" Type="http://schemas.openxmlformats.org/officeDocument/2006/relationships/image" Target="../media/image28.jpeg"/><Relationship Id="rId1" Type="http://schemas.openxmlformats.org/officeDocument/2006/relationships/slideLayout" Target="../slideLayouts/slideLayout6.xml"/><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file:///C:\Users\evanfoy\Nextcloud\Documents\FBS\TS\SSS\E01\K01\Documentation\08_Instructiuon%20Manuals\00%20Main%20doc\OPI%20Screenshots\05_01_BearingTemps_Overview.png" TargetMode="External"/><Relationship Id="rId2" Type="http://schemas.openxmlformats.org/officeDocument/2006/relationships/image" Target="../media/image39.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2.png"/><Relationship Id="rId7" Type="http://schemas.openxmlformats.org/officeDocument/2006/relationships/image" Target="../media/image36.png"/><Relationship Id="rId2" Type="http://schemas.openxmlformats.org/officeDocument/2006/relationships/image" Target="../media/image41.png"/><Relationship Id="rId1" Type="http://schemas.openxmlformats.org/officeDocument/2006/relationships/slideLayout" Target="../slideLayouts/slideLayout6.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file:///C:\Users\evanfoy\Nextcloud\Documents\FBS\TS\SSS\E01\K01\Documentation\08_Instructiuon%20Manuals\00%20Main%20doc\OPI%20Screenshots\06_04_TMS_XY_Trace.png" TargetMode="External"/><Relationship Id="rId2" Type="http://schemas.openxmlformats.org/officeDocument/2006/relationships/image" Target="../media/image46.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6.xml"/><Relationship Id="rId6" Type="http://schemas.openxmlformats.org/officeDocument/2006/relationships/image" Target="../media/image47.png"/><Relationship Id="rId5" Type="http://schemas.openxmlformats.org/officeDocument/2006/relationships/image" Target="../media/image36.png"/><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file:///C:\Users\evanfoy\Nextcloud\Documents\FBS\TS\SSS\E01\K01\Documentation\08_Instructiuon%20Manuals\00%20Main%20doc\OPI%20Screenshots\06_03_TMS_Z_Measurment.png" TargetMode="External"/><Relationship Id="rId2" Type="http://schemas.openxmlformats.org/officeDocument/2006/relationships/image" Target="../media/image48.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8" Type="http://schemas.openxmlformats.org/officeDocument/2006/relationships/image" Target="../media/image53.jpg"/><Relationship Id="rId3" Type="http://schemas.openxmlformats.org/officeDocument/2006/relationships/image" Target="../media/image35.png"/><Relationship Id="rId7" Type="http://schemas.openxmlformats.org/officeDocument/2006/relationships/image" Target="../media/image52.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51.gif"/><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54.png"/></Relationships>
</file>

<file path=ppt/slides/_rels/slide2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35.png"/><Relationship Id="rId7" Type="http://schemas.openxmlformats.org/officeDocument/2006/relationships/image" Target="../media/image52.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51.gif"/><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53.jpg"/></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52.png"/><Relationship Id="rId5" Type="http://schemas.openxmlformats.org/officeDocument/2006/relationships/image" Target="../media/image37.png"/><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58.png"/><Relationship Id="rId2" Type="http://schemas.openxmlformats.org/officeDocument/2006/relationships/image" Target="../media/image41.png"/><Relationship Id="rId1" Type="http://schemas.openxmlformats.org/officeDocument/2006/relationships/slideLayout" Target="../slideLayouts/slideLayout6.xml"/><Relationship Id="rId6" Type="http://schemas.openxmlformats.org/officeDocument/2006/relationships/image" Target="../media/image57.png"/><Relationship Id="rId5" Type="http://schemas.openxmlformats.org/officeDocument/2006/relationships/image" Target="../media/image36.png"/><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image" Target="../media/image59.emf"/><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8" Type="http://schemas.openxmlformats.org/officeDocument/2006/relationships/notesSlide" Target="../notesSlides/notesSlide9.xml"/><Relationship Id="rId3" Type="http://schemas.microsoft.com/office/2007/relationships/media" Target="../media/media2.mp4"/><Relationship Id="rId7" Type="http://schemas.openxmlformats.org/officeDocument/2006/relationships/slideLayout" Target="../slideLayouts/slideLayout7.xml"/><Relationship Id="rId12" Type="http://schemas.openxmlformats.org/officeDocument/2006/relationships/image" Target="../media/image64.emf"/><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audio" Target="../media/media3.wav"/><Relationship Id="rId11" Type="http://schemas.openxmlformats.org/officeDocument/2006/relationships/image" Target="../media/image63.png"/><Relationship Id="rId5" Type="http://schemas.microsoft.com/office/2007/relationships/media" Target="../media/media3.wav"/><Relationship Id="rId10" Type="http://schemas.openxmlformats.org/officeDocument/2006/relationships/image" Target="../media/image62.png"/><Relationship Id="rId4" Type="http://schemas.openxmlformats.org/officeDocument/2006/relationships/video" Target="../media/media2.mp4"/><Relationship Id="rId9" Type="http://schemas.openxmlformats.org/officeDocument/2006/relationships/image" Target="../media/image61.png"/></Relationships>
</file>

<file path=ppt/slides/_rels/slide32.xml.rels><?xml version="1.0" encoding="UTF-8" standalone="yes"?>
<Relationships xmlns="http://schemas.openxmlformats.org/package/2006/relationships"><Relationship Id="rId8" Type="http://schemas.openxmlformats.org/officeDocument/2006/relationships/image" Target="../media/image66.png"/><Relationship Id="rId3" Type="http://schemas.microsoft.com/office/2007/relationships/media" Target="../media/media5.mp4"/><Relationship Id="rId7" Type="http://schemas.openxmlformats.org/officeDocument/2006/relationships/image" Target="../media/image65.png"/><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notesSlide" Target="../notesSlides/notesSlide10.xml"/><Relationship Id="rId5" Type="http://schemas.openxmlformats.org/officeDocument/2006/relationships/slideLayout" Target="../slideLayouts/slideLayout7.xml"/><Relationship Id="rId4" Type="http://schemas.openxmlformats.org/officeDocument/2006/relationships/video" Target="../media/media5.mp4"/><Relationship Id="rId9" Type="http://schemas.openxmlformats.org/officeDocument/2006/relationships/image" Target="../media/image67.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image" Target="../media/image68.png"/><Relationship Id="rId1" Type="http://schemas.openxmlformats.org/officeDocument/2006/relationships/slideLayout" Target="../slideLayouts/slideLayout8.xml"/><Relationship Id="rId4" Type="http://schemas.openxmlformats.org/officeDocument/2006/relationships/image" Target="../media/image70.emf"/></Relationships>
</file>

<file path=ppt/slides/_rels/slide35.xml.rels><?xml version="1.0" encoding="UTF-8" standalone="yes"?>
<Relationships xmlns="http://schemas.openxmlformats.org/package/2006/relationships"><Relationship Id="rId3" Type="http://schemas.openxmlformats.org/officeDocument/2006/relationships/image" Target="../media/image72.png"/><Relationship Id="rId7" Type="http://schemas.openxmlformats.org/officeDocument/2006/relationships/image" Target="../media/image76.emf"/><Relationship Id="rId2" Type="http://schemas.openxmlformats.org/officeDocument/2006/relationships/image" Target="../media/image71.emf"/><Relationship Id="rId1" Type="http://schemas.openxmlformats.org/officeDocument/2006/relationships/slideLayout" Target="../slideLayouts/slideLayout8.xml"/><Relationship Id="rId6" Type="http://schemas.openxmlformats.org/officeDocument/2006/relationships/image" Target="../media/image75.emf"/><Relationship Id="rId5" Type="http://schemas.openxmlformats.org/officeDocument/2006/relationships/image" Target="../media/image74.emf"/><Relationship Id="rId4" Type="http://schemas.openxmlformats.org/officeDocument/2006/relationships/image" Target="../media/image73.emf"/></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63.png"/><Relationship Id="rId5" Type="http://schemas.openxmlformats.org/officeDocument/2006/relationships/image" Target="../media/image78.emf"/><Relationship Id="rId4" Type="http://schemas.openxmlformats.org/officeDocument/2006/relationships/image" Target="../media/image77.emf"/></Relationships>
</file>

<file path=ppt/slides/_rels/slide3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60.emf"/><Relationship Id="rId1" Type="http://schemas.openxmlformats.org/officeDocument/2006/relationships/slideLayout" Target="../slideLayouts/slideLayout15.xml"/><Relationship Id="rId6" Type="http://schemas.openxmlformats.org/officeDocument/2006/relationships/image" Target="../media/image82.jpeg"/><Relationship Id="rId5" Type="http://schemas.openxmlformats.org/officeDocument/2006/relationships/image" Target="../media/image81.jpeg"/><Relationship Id="rId4" Type="http://schemas.openxmlformats.org/officeDocument/2006/relationships/image" Target="../media/image80.jpeg"/></Relationships>
</file>

<file path=ppt/slides/_rels/slide38.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83145CF3-C12C-4347-8E68-43E7983404D2}"/>
              </a:ext>
            </a:extLst>
          </p:cNvPr>
          <p:cNvSpPr>
            <a:spLocks noGrp="1"/>
          </p:cNvSpPr>
          <p:nvPr>
            <p:ph type="ctrTitle"/>
          </p:nvPr>
        </p:nvSpPr>
        <p:spPr/>
        <p:txBody>
          <a:bodyPr/>
          <a:lstStyle/>
          <a:p>
            <a:r>
              <a:rPr lang="en-GB" dirty="0"/>
              <a:t>ESS Target Monitoring System</a:t>
            </a:r>
          </a:p>
        </p:txBody>
      </p:sp>
      <p:sp>
        <p:nvSpPr>
          <p:cNvPr id="3" name="Underrubrik 2">
            <a:extLst>
              <a:ext uri="{FF2B5EF4-FFF2-40B4-BE49-F238E27FC236}">
                <a16:creationId xmlns:a16="http://schemas.microsoft.com/office/drawing/2014/main" id="{9D51EF2D-F832-4781-89C3-3F5E4843BF42}"/>
              </a:ext>
            </a:extLst>
          </p:cNvPr>
          <p:cNvSpPr>
            <a:spLocks noGrp="1"/>
          </p:cNvSpPr>
          <p:nvPr>
            <p:ph type="subTitle" idx="1"/>
          </p:nvPr>
        </p:nvSpPr>
        <p:spPr/>
        <p:txBody>
          <a:bodyPr/>
          <a:lstStyle/>
          <a:p>
            <a:r>
              <a:rPr lang="en-GB" dirty="0"/>
              <a:t>ICANS Presentation</a:t>
            </a:r>
          </a:p>
        </p:txBody>
      </p:sp>
      <p:sp>
        <p:nvSpPr>
          <p:cNvPr id="4" name="Platshållare för text 3">
            <a:extLst>
              <a:ext uri="{FF2B5EF4-FFF2-40B4-BE49-F238E27FC236}">
                <a16:creationId xmlns:a16="http://schemas.microsoft.com/office/drawing/2014/main" id="{D26DA0E2-82BB-493E-9B68-2D93A245C5B3}"/>
              </a:ext>
            </a:extLst>
          </p:cNvPr>
          <p:cNvSpPr>
            <a:spLocks noGrp="1"/>
          </p:cNvSpPr>
          <p:nvPr>
            <p:ph type="body" sz="quarter" idx="10"/>
          </p:nvPr>
        </p:nvSpPr>
        <p:spPr/>
        <p:txBody>
          <a:bodyPr/>
          <a:lstStyle/>
          <a:p>
            <a:r>
              <a:rPr lang="en-GB" dirty="0"/>
              <a:t>PRESENTED BY Evan Foy and Kristoffer Sjögreen</a:t>
            </a:r>
          </a:p>
        </p:txBody>
      </p:sp>
      <p:sp>
        <p:nvSpPr>
          <p:cNvPr id="5" name="Platshållare för datum 4">
            <a:extLst>
              <a:ext uri="{FF2B5EF4-FFF2-40B4-BE49-F238E27FC236}">
                <a16:creationId xmlns:a16="http://schemas.microsoft.com/office/drawing/2014/main" id="{30E777A6-9513-43F3-BB24-ED0539ADDD88}"/>
              </a:ext>
            </a:extLst>
          </p:cNvPr>
          <p:cNvSpPr>
            <a:spLocks noGrp="1"/>
          </p:cNvSpPr>
          <p:nvPr>
            <p:ph type="dt" sz="half" idx="11"/>
          </p:nvPr>
        </p:nvSpPr>
        <p:spPr>
          <a:xfrm>
            <a:off x="1930395" y="6117873"/>
            <a:ext cx="3215183" cy="459883"/>
          </a:xfrm>
        </p:spPr>
        <p:txBody>
          <a:bodyPr/>
          <a:lstStyle/>
          <a:p>
            <a:r>
              <a:rPr lang="pt-BR" sz="1200" b="1" dirty="0">
                <a:solidFill>
                  <a:schemeClr val="bg1"/>
                </a:solidFill>
              </a:rPr>
              <a:t>2026-04-15</a:t>
            </a:r>
            <a:endParaRPr lang="en-GB" sz="1200" b="1" dirty="0">
              <a:solidFill>
                <a:schemeClr val="bg1"/>
              </a:solidFill>
            </a:endParaRPr>
          </a:p>
        </p:txBody>
      </p:sp>
    </p:spTree>
    <p:extLst>
      <p:ext uri="{BB962C8B-B14F-4D97-AF65-F5344CB8AC3E}">
        <p14:creationId xmlns:p14="http://schemas.microsoft.com/office/powerpoint/2010/main" val="21419964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83515B4B-3ADD-418D-A61D-2099706C28A1}"/>
              </a:ext>
            </a:extLst>
          </p:cNvPr>
          <p:cNvSpPr>
            <a:spLocks noGrp="1"/>
          </p:cNvSpPr>
          <p:nvPr>
            <p:ph type="title"/>
          </p:nvPr>
        </p:nvSpPr>
        <p:spPr/>
        <p:txBody>
          <a:bodyPr/>
          <a:lstStyle/>
          <a:p>
            <a:r>
              <a:rPr lang="en-GB" dirty="0"/>
              <a:t>Agenda</a:t>
            </a:r>
          </a:p>
        </p:txBody>
      </p:sp>
      <p:sp>
        <p:nvSpPr>
          <p:cNvPr id="5" name="Platshållare för bildnummer 4">
            <a:extLst>
              <a:ext uri="{FF2B5EF4-FFF2-40B4-BE49-F238E27FC236}">
                <a16:creationId xmlns:a16="http://schemas.microsoft.com/office/drawing/2014/main" id="{134CE1B4-62B3-438D-AEBF-F359667A072F}"/>
              </a:ext>
            </a:extLst>
          </p:cNvPr>
          <p:cNvSpPr>
            <a:spLocks noGrp="1"/>
          </p:cNvSpPr>
          <p:nvPr>
            <p:ph type="sldNum" sz="quarter" idx="12"/>
          </p:nvPr>
        </p:nvSpPr>
        <p:spPr/>
        <p:txBody>
          <a:bodyPr/>
          <a:lstStyle/>
          <a:p>
            <a:fld id="{F7283078-D760-1647-8B80-66BA8B52336D}" type="slidenum">
              <a:rPr lang="sv-SE" smtClean="0"/>
              <a:pPr/>
              <a:t>2</a:t>
            </a:fld>
            <a:endParaRPr lang="sv-SE"/>
          </a:p>
        </p:txBody>
      </p:sp>
      <p:graphicFrame>
        <p:nvGraphicFramePr>
          <p:cNvPr id="8" name="Tabell 8">
            <a:extLst>
              <a:ext uri="{FF2B5EF4-FFF2-40B4-BE49-F238E27FC236}">
                <a16:creationId xmlns:a16="http://schemas.microsoft.com/office/drawing/2014/main" id="{6785EE1E-4A1C-4346-83D0-84014F8F230F}"/>
              </a:ext>
            </a:extLst>
          </p:cNvPr>
          <p:cNvGraphicFramePr>
            <a:graphicFrameLocks noGrp="1"/>
          </p:cNvGraphicFramePr>
          <p:nvPr>
            <p:extLst>
              <p:ext uri="{D42A27DB-BD31-4B8C-83A1-F6EECF244321}">
                <p14:modId xmlns:p14="http://schemas.microsoft.com/office/powerpoint/2010/main" val="3019722003"/>
              </p:ext>
            </p:extLst>
          </p:nvPr>
        </p:nvGraphicFramePr>
        <p:xfrm>
          <a:off x="1195647" y="1633448"/>
          <a:ext cx="10134600" cy="1831176"/>
        </p:xfrm>
        <a:graphic>
          <a:graphicData uri="http://schemas.openxmlformats.org/drawingml/2006/table">
            <a:tbl>
              <a:tblPr firstRow="1" bandRow="1">
                <a:tableStyleId>{5C22544A-7EE6-4342-B048-85BDC9FD1C3A}</a:tableStyleId>
              </a:tblPr>
              <a:tblGrid>
                <a:gridCol w="10134600">
                  <a:extLst>
                    <a:ext uri="{9D8B030D-6E8A-4147-A177-3AD203B41FA5}">
                      <a16:colId xmlns:a16="http://schemas.microsoft.com/office/drawing/2014/main" val="1887023439"/>
                    </a:ext>
                  </a:extLst>
                </a:gridCol>
              </a:tblGrid>
              <a:tr h="457794">
                <a:tc>
                  <a:txBody>
                    <a:bodyPr/>
                    <a:lstStyle/>
                    <a:p>
                      <a:pPr marL="0" indent="0">
                        <a:buNone/>
                        <a:tabLst>
                          <a:tab pos="357188" algn="l"/>
                        </a:tabLst>
                      </a:pPr>
                      <a:r>
                        <a:rPr lang="en-GB" sz="2000" b="0" noProof="0" dirty="0">
                          <a:solidFill>
                            <a:schemeClr val="bg1"/>
                          </a:solidFill>
                        </a:rPr>
                        <a:t>1  ESS Target Wheel monitoring functions (Evan)</a:t>
                      </a:r>
                    </a:p>
                  </a:txBody>
                  <a:tcPr anchor="ctr">
                    <a:lnL w="12700" cmpd="sng">
                      <a:noFill/>
                    </a:lnL>
                    <a:lnR w="12700" cmpd="sng">
                      <a:noFill/>
                    </a:lnR>
                    <a:lnT w="9525" cap="flat" cmpd="sng" algn="ctr">
                      <a:noFill/>
                      <a:prstDash val="solid"/>
                      <a:round/>
                      <a:headEnd type="none" w="med" len="med"/>
                      <a:tailEnd type="none" w="med" len="med"/>
                    </a:lnT>
                    <a:lnB w="9525" cap="flat" cmpd="sng" algn="ctr">
                      <a:solidFill>
                        <a:schemeClr val="accent1">
                          <a:lumMod val="60000"/>
                          <a:lumOff val="40000"/>
                        </a:schemeClr>
                      </a:solidFill>
                      <a:prstDash val="solid"/>
                      <a:round/>
                      <a:headEnd type="none" w="med" len="med"/>
                      <a:tailEnd type="none" w="med" len="med"/>
                    </a:lnB>
                    <a:noFill/>
                  </a:tcPr>
                </a:tc>
                <a:extLst>
                  <a:ext uri="{0D108BD9-81ED-4DB2-BD59-A6C34878D82A}">
                    <a16:rowId xmlns:a16="http://schemas.microsoft.com/office/drawing/2014/main" val="3865739561"/>
                  </a:ext>
                </a:extLst>
              </a:tr>
              <a:tr h="457794">
                <a:tc>
                  <a:txBody>
                    <a:bodyPr/>
                    <a:lstStyle/>
                    <a:p>
                      <a:pPr>
                        <a:tabLst>
                          <a:tab pos="357188" algn="l"/>
                        </a:tabLst>
                      </a:pPr>
                      <a:r>
                        <a:rPr lang="en-GB" sz="2000" b="0" noProof="0" dirty="0">
                          <a:solidFill>
                            <a:schemeClr val="bg1"/>
                          </a:solidFill>
                        </a:rPr>
                        <a:t>2  Instrumentation and control technology (Evan)</a:t>
                      </a:r>
                    </a:p>
                  </a:txBody>
                  <a:tcPr anchor="ctr">
                    <a:lnL w="12700" cmpd="sng">
                      <a:noFill/>
                    </a:lnL>
                    <a:lnR w="12700" cmpd="sng">
                      <a:noFill/>
                    </a:lnR>
                    <a:lnT w="9525" cap="flat" cmpd="sng" algn="ctr">
                      <a:solidFill>
                        <a:schemeClr val="accent1">
                          <a:lumMod val="60000"/>
                          <a:lumOff val="40000"/>
                        </a:schemeClr>
                      </a:solidFill>
                      <a:prstDash val="solid"/>
                      <a:round/>
                      <a:headEnd type="none" w="med" len="med"/>
                      <a:tailEnd type="none" w="med" len="med"/>
                    </a:lnT>
                    <a:lnB w="9525" cap="flat" cmpd="sng" algn="ctr">
                      <a:solidFill>
                        <a:schemeClr val="accent1">
                          <a:lumMod val="60000"/>
                          <a:lumOff val="40000"/>
                        </a:schemeClr>
                      </a:solidFill>
                      <a:prstDash val="solid"/>
                      <a:round/>
                      <a:headEnd type="none" w="med" len="med"/>
                      <a:tailEnd type="none" w="med" len="med"/>
                    </a:lnB>
                    <a:noFill/>
                  </a:tcPr>
                </a:tc>
                <a:extLst>
                  <a:ext uri="{0D108BD9-81ED-4DB2-BD59-A6C34878D82A}">
                    <a16:rowId xmlns:a16="http://schemas.microsoft.com/office/drawing/2014/main" val="3022991455"/>
                  </a:ext>
                </a:extLst>
              </a:tr>
              <a:tr h="457794">
                <a:tc>
                  <a:txBody>
                    <a:bodyPr/>
                    <a:lstStyle/>
                    <a:p>
                      <a:pPr marL="0" marR="0" lvl="0" indent="0" algn="l" defTabSz="914400" rtl="0" eaLnBrk="1" fontAlgn="auto" latinLnBrk="0" hangingPunct="1">
                        <a:lnSpc>
                          <a:spcPct val="100000"/>
                        </a:lnSpc>
                        <a:spcBef>
                          <a:spcPts val="0"/>
                        </a:spcBef>
                        <a:spcAft>
                          <a:spcPts val="1200"/>
                        </a:spcAft>
                        <a:buClrTx/>
                        <a:buSzTx/>
                        <a:buFontTx/>
                        <a:buNone/>
                        <a:tabLst>
                          <a:tab pos="357188" algn="l"/>
                        </a:tabLst>
                        <a:defRPr/>
                      </a:pPr>
                      <a:r>
                        <a:rPr lang="en-GB" sz="2000" b="0" noProof="0" dirty="0">
                          <a:solidFill>
                            <a:schemeClr val="bg1"/>
                          </a:solidFill>
                        </a:rPr>
                        <a:t>3  Examples of mechanical issues that demand monitoring (Kristoffer)</a:t>
                      </a:r>
                    </a:p>
                  </a:txBody>
                  <a:tcPr anchor="ctr">
                    <a:lnL w="12700" cmpd="sng">
                      <a:noFill/>
                    </a:lnL>
                    <a:lnR w="12700" cmpd="sng">
                      <a:noFill/>
                    </a:lnR>
                    <a:lnT w="9525" cap="flat" cmpd="sng" algn="ctr">
                      <a:solidFill>
                        <a:schemeClr val="accent1">
                          <a:lumMod val="60000"/>
                          <a:lumOff val="40000"/>
                        </a:schemeClr>
                      </a:solidFill>
                      <a:prstDash val="solid"/>
                      <a:round/>
                      <a:headEnd type="none" w="med" len="med"/>
                      <a:tailEnd type="none" w="med" len="med"/>
                    </a:lnT>
                    <a:lnB w="9525" cap="flat" cmpd="sng" algn="ctr">
                      <a:solidFill>
                        <a:schemeClr val="accent1">
                          <a:lumMod val="60000"/>
                          <a:lumOff val="40000"/>
                        </a:schemeClr>
                      </a:solidFill>
                      <a:prstDash val="solid"/>
                      <a:round/>
                      <a:headEnd type="none" w="med" len="med"/>
                      <a:tailEnd type="none" w="med" len="med"/>
                    </a:lnB>
                    <a:noFill/>
                  </a:tcPr>
                </a:tc>
                <a:extLst>
                  <a:ext uri="{0D108BD9-81ED-4DB2-BD59-A6C34878D82A}">
                    <a16:rowId xmlns:a16="http://schemas.microsoft.com/office/drawing/2014/main" val="2846703693"/>
                  </a:ext>
                </a:extLst>
              </a:tr>
              <a:tr h="457794">
                <a:tc>
                  <a:txBody>
                    <a:bodyPr/>
                    <a:lstStyle/>
                    <a:p>
                      <a:pPr marL="0" marR="0" lvl="0" indent="0" algn="l" defTabSz="914400" rtl="0" eaLnBrk="1" fontAlgn="auto" latinLnBrk="0" hangingPunct="1">
                        <a:lnSpc>
                          <a:spcPct val="100000"/>
                        </a:lnSpc>
                        <a:spcBef>
                          <a:spcPts val="0"/>
                        </a:spcBef>
                        <a:spcAft>
                          <a:spcPts val="1200"/>
                        </a:spcAft>
                        <a:buClrTx/>
                        <a:buSzTx/>
                        <a:buFontTx/>
                        <a:buNone/>
                        <a:tabLst>
                          <a:tab pos="357188" algn="l"/>
                        </a:tabLst>
                        <a:defRPr/>
                      </a:pPr>
                      <a:r>
                        <a:rPr lang="en-GB" sz="2000" b="0" noProof="0" dirty="0">
                          <a:solidFill>
                            <a:schemeClr val="bg1"/>
                          </a:solidFill>
                        </a:rPr>
                        <a:t>4  Future work to improve remote monitoring (Kristoffer)</a:t>
                      </a:r>
                    </a:p>
                  </a:txBody>
                  <a:tcPr anchor="ctr">
                    <a:lnL w="12700" cmpd="sng">
                      <a:noFill/>
                    </a:lnL>
                    <a:lnR w="12700" cmpd="sng">
                      <a:noFill/>
                    </a:lnR>
                    <a:lnT w="9525" cap="flat" cmpd="sng" algn="ctr">
                      <a:solidFill>
                        <a:schemeClr val="accent1">
                          <a:lumMod val="60000"/>
                          <a:lumOff val="40000"/>
                        </a:schemeClr>
                      </a:solidFill>
                      <a:prstDash val="solid"/>
                      <a:round/>
                      <a:headEnd type="none" w="med" len="med"/>
                      <a:tailEnd type="none" w="med" len="med"/>
                    </a:lnT>
                    <a:lnB w="9525" cap="flat" cmpd="sng" algn="ctr">
                      <a:solidFill>
                        <a:schemeClr val="accent1">
                          <a:lumMod val="60000"/>
                          <a:lumOff val="40000"/>
                        </a:schemeClr>
                      </a:solidFill>
                      <a:prstDash val="solid"/>
                      <a:round/>
                      <a:headEnd type="none" w="med" len="med"/>
                      <a:tailEnd type="none" w="med" len="med"/>
                    </a:lnB>
                    <a:noFill/>
                  </a:tcPr>
                </a:tc>
                <a:extLst>
                  <a:ext uri="{0D108BD9-81ED-4DB2-BD59-A6C34878D82A}">
                    <a16:rowId xmlns:a16="http://schemas.microsoft.com/office/drawing/2014/main" val="1660362653"/>
                  </a:ext>
                </a:extLst>
              </a:tr>
            </a:tbl>
          </a:graphicData>
        </a:graphic>
      </p:graphicFrame>
      <p:sp>
        <p:nvSpPr>
          <p:cNvPr id="6" name="Platshållare för sidfot 5">
            <a:extLst>
              <a:ext uri="{FF2B5EF4-FFF2-40B4-BE49-F238E27FC236}">
                <a16:creationId xmlns:a16="http://schemas.microsoft.com/office/drawing/2014/main" id="{8A59AED1-4BAA-47FE-A233-9C2F413DB688}"/>
              </a:ext>
            </a:extLst>
          </p:cNvPr>
          <p:cNvSpPr>
            <a:spLocks noGrp="1"/>
          </p:cNvSpPr>
          <p:nvPr>
            <p:ph type="ftr" sz="quarter" idx="11"/>
          </p:nvPr>
        </p:nvSpPr>
        <p:spPr/>
        <p:txBody>
          <a:bodyPr/>
          <a:lstStyle/>
          <a:p>
            <a:r>
              <a:rPr lang="en-GB" dirty="0"/>
              <a:t>Target Monitoring System - ICANS Presentation</a:t>
            </a:r>
          </a:p>
        </p:txBody>
      </p:sp>
      <p:sp>
        <p:nvSpPr>
          <p:cNvPr id="7" name="Platshållare för datum 3">
            <a:extLst>
              <a:ext uri="{FF2B5EF4-FFF2-40B4-BE49-F238E27FC236}">
                <a16:creationId xmlns:a16="http://schemas.microsoft.com/office/drawing/2014/main" id="{78972905-E434-5D47-AFD2-FA25DA38A1E7}"/>
              </a:ext>
            </a:extLst>
          </p:cNvPr>
          <p:cNvSpPr>
            <a:spLocks noGrp="1"/>
          </p:cNvSpPr>
          <p:nvPr>
            <p:ph type="dt" sz="half" idx="10"/>
          </p:nvPr>
        </p:nvSpPr>
        <p:spPr>
          <a:xfrm>
            <a:off x="1195647" y="6475270"/>
            <a:ext cx="832658" cy="365125"/>
          </a:xfrm>
        </p:spPr>
        <p:txBody>
          <a:bodyPr/>
          <a:lstStyle/>
          <a:p>
            <a:r>
              <a:rPr lang="pt-BR" dirty="0">
                <a:solidFill>
                  <a:schemeClr val="bg1"/>
                </a:solidFill>
              </a:rPr>
              <a:t>2026-04-15</a:t>
            </a:r>
            <a:endParaRPr lang="sv-SE" dirty="0">
              <a:solidFill>
                <a:schemeClr val="bg1"/>
              </a:solidFill>
            </a:endParaRPr>
          </a:p>
        </p:txBody>
      </p:sp>
    </p:spTree>
    <p:extLst>
      <p:ext uri="{BB962C8B-B14F-4D97-AF65-F5344CB8AC3E}">
        <p14:creationId xmlns:p14="http://schemas.microsoft.com/office/powerpoint/2010/main" val="36566676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230F8FD-4C8E-6ABC-4501-C8876E3B2567}"/>
              </a:ext>
            </a:extLst>
          </p:cNvPr>
          <p:cNvSpPr>
            <a:spLocks noGrp="1"/>
          </p:cNvSpPr>
          <p:nvPr>
            <p:ph type="title"/>
          </p:nvPr>
        </p:nvSpPr>
        <p:spPr/>
        <p:txBody>
          <a:bodyPr/>
          <a:lstStyle/>
          <a:p>
            <a:r>
              <a:rPr lang="en-GB" sz="4000" dirty="0"/>
              <a:t>Target System</a:t>
            </a:r>
          </a:p>
        </p:txBody>
      </p:sp>
      <p:sp>
        <p:nvSpPr>
          <p:cNvPr id="3" name="Footer Placeholder 2">
            <a:extLst>
              <a:ext uri="{FF2B5EF4-FFF2-40B4-BE49-F238E27FC236}">
                <a16:creationId xmlns:a16="http://schemas.microsoft.com/office/drawing/2014/main" id="{7AD95FF0-DDF1-1669-9E21-7F335AD57448}"/>
              </a:ext>
            </a:extLst>
          </p:cNvPr>
          <p:cNvSpPr>
            <a:spLocks noGrp="1"/>
          </p:cNvSpPr>
          <p:nvPr>
            <p:ph type="ftr" sz="quarter" idx="11"/>
          </p:nvPr>
        </p:nvSpPr>
        <p:spPr/>
        <p:txBody>
          <a:bodyPr/>
          <a:lstStyle/>
          <a:p>
            <a:r>
              <a:rPr lang="sv-SE" dirty="0"/>
              <a:t>Target </a:t>
            </a:r>
            <a:r>
              <a:rPr lang="sv-SE" dirty="0" err="1"/>
              <a:t>Monitoring</a:t>
            </a:r>
            <a:r>
              <a:rPr lang="sv-SE" dirty="0"/>
              <a:t> System - ICANS Presentation</a:t>
            </a:r>
          </a:p>
        </p:txBody>
      </p:sp>
      <p:sp>
        <p:nvSpPr>
          <p:cNvPr id="4" name="Slide Number Placeholder 3">
            <a:extLst>
              <a:ext uri="{FF2B5EF4-FFF2-40B4-BE49-F238E27FC236}">
                <a16:creationId xmlns:a16="http://schemas.microsoft.com/office/drawing/2014/main" id="{7784F48A-F1F3-3E26-E474-FCF424AB6728}"/>
              </a:ext>
            </a:extLst>
          </p:cNvPr>
          <p:cNvSpPr>
            <a:spLocks noGrp="1"/>
          </p:cNvSpPr>
          <p:nvPr>
            <p:ph type="sldNum" sz="quarter" idx="12"/>
          </p:nvPr>
        </p:nvSpPr>
        <p:spPr/>
        <p:txBody>
          <a:bodyPr/>
          <a:lstStyle/>
          <a:p>
            <a:fld id="{F7283078-D760-1647-8B80-66BA8B52336D}" type="slidenum">
              <a:rPr lang="sv-SE" smtClean="0"/>
              <a:t>3</a:t>
            </a:fld>
            <a:endParaRPr lang="sv-SE"/>
          </a:p>
        </p:txBody>
      </p:sp>
      <p:sp>
        <p:nvSpPr>
          <p:cNvPr id="8" name="Date Placeholder 7">
            <a:extLst>
              <a:ext uri="{FF2B5EF4-FFF2-40B4-BE49-F238E27FC236}">
                <a16:creationId xmlns:a16="http://schemas.microsoft.com/office/drawing/2014/main" id="{5BF5A201-F181-B639-6614-BC2BAD3A3A1C}"/>
              </a:ext>
            </a:extLst>
          </p:cNvPr>
          <p:cNvSpPr>
            <a:spLocks noGrp="1"/>
          </p:cNvSpPr>
          <p:nvPr>
            <p:ph type="dt" sz="half" idx="10"/>
          </p:nvPr>
        </p:nvSpPr>
        <p:spPr/>
        <p:txBody>
          <a:bodyPr/>
          <a:lstStyle/>
          <a:p>
            <a:r>
              <a:rPr lang="pt-BR" dirty="0"/>
              <a:t>2026-04-15</a:t>
            </a:r>
            <a:endParaRPr lang="sv-SE" dirty="0"/>
          </a:p>
        </p:txBody>
      </p:sp>
      <p:pic>
        <p:nvPicPr>
          <p:cNvPr id="12" name="Target Function Diagram with annotation.png" descr="A diagram of a cooling system&#10;&#10;AI-generated content may be incorrect.">
            <a:extLst>
              <a:ext uri="{FF2B5EF4-FFF2-40B4-BE49-F238E27FC236}">
                <a16:creationId xmlns:a16="http://schemas.microsoft.com/office/drawing/2014/main" id="{B9782D11-A24F-2844-579A-68F7E9E6A10A}"/>
              </a:ext>
            </a:extLst>
          </p:cNvPr>
          <p:cNvPicPr>
            <a:picLocks noGrp="1" noChangeAspect="1"/>
          </p:cNvPicPr>
          <p:nvPr>
            <p:ph idx="1"/>
          </p:nvPr>
        </p:nvPicPr>
        <p:blipFill>
          <a:blip r:embed="rId2" r:link="rId3"/>
          <a:stretch>
            <a:fillRect/>
          </a:stretch>
        </p:blipFill>
        <p:spPr>
          <a:xfrm>
            <a:off x="479390" y="1498583"/>
            <a:ext cx="6341522" cy="4689894"/>
          </a:xfrm>
          <a:prstGeom prst="rect">
            <a:avLst/>
          </a:prstGeom>
        </p:spPr>
      </p:pic>
      <p:pic>
        <p:nvPicPr>
          <p:cNvPr id="2" name="Target System.png">
            <a:extLst>
              <a:ext uri="{FF2B5EF4-FFF2-40B4-BE49-F238E27FC236}">
                <a16:creationId xmlns:a16="http://schemas.microsoft.com/office/drawing/2014/main" id="{DBCAA611-7AC8-0D12-233A-794A4D2925C8}"/>
              </a:ext>
            </a:extLst>
          </p:cNvPr>
          <p:cNvPicPr>
            <a:picLocks noChangeAspect="1"/>
          </p:cNvPicPr>
          <p:nvPr/>
        </p:nvPicPr>
        <p:blipFill>
          <a:blip r:embed="rId4" r:link="rId5"/>
          <a:stretch>
            <a:fillRect/>
          </a:stretch>
        </p:blipFill>
        <p:spPr>
          <a:xfrm>
            <a:off x="7124996" y="1483825"/>
            <a:ext cx="4689836" cy="4668914"/>
          </a:xfrm>
          <a:prstGeom prst="rect">
            <a:avLst/>
          </a:prstGeom>
        </p:spPr>
      </p:pic>
      <p:sp>
        <p:nvSpPr>
          <p:cNvPr id="5" name="Platshållare för text 7">
            <a:extLst>
              <a:ext uri="{FF2B5EF4-FFF2-40B4-BE49-F238E27FC236}">
                <a16:creationId xmlns:a16="http://schemas.microsoft.com/office/drawing/2014/main" id="{DDA6631A-2FA8-F215-D26B-7FB9073A6661}"/>
              </a:ext>
            </a:extLst>
          </p:cNvPr>
          <p:cNvSpPr>
            <a:spLocks noGrp="1"/>
          </p:cNvSpPr>
          <p:nvPr>
            <p:ph type="body" sz="quarter" idx="14"/>
          </p:nvPr>
        </p:nvSpPr>
        <p:spPr>
          <a:xfrm>
            <a:off x="1103709" y="931026"/>
            <a:ext cx="9360000" cy="472324"/>
          </a:xfrm>
        </p:spPr>
        <p:txBody>
          <a:bodyPr numCol="2"/>
          <a:lstStyle/>
          <a:p>
            <a:r>
              <a:rPr lang="en-US" dirty="0"/>
              <a:t>Logical view	</a:t>
            </a:r>
          </a:p>
          <a:p>
            <a:r>
              <a:rPr lang="en-US" dirty="0"/>
              <a:t>		Physical view</a:t>
            </a:r>
            <a:endParaRPr lang="en-GB" sz="1800" dirty="0"/>
          </a:p>
        </p:txBody>
      </p:sp>
      <p:pic>
        <p:nvPicPr>
          <p:cNvPr id="6" name="Picture 5">
            <a:extLst>
              <a:ext uri="{FF2B5EF4-FFF2-40B4-BE49-F238E27FC236}">
                <a16:creationId xmlns:a16="http://schemas.microsoft.com/office/drawing/2014/main" id="{77CCF3B1-EBC9-AB15-4332-B7BB5040FBB7}"/>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8281882" y="2190749"/>
            <a:ext cx="328718" cy="818485"/>
          </a:xfrm>
          <a:prstGeom prst="rect">
            <a:avLst/>
          </a:prstGeom>
          <a:noFill/>
        </p:spPr>
      </p:pic>
    </p:spTree>
    <p:extLst>
      <p:ext uri="{BB962C8B-B14F-4D97-AF65-F5344CB8AC3E}">
        <p14:creationId xmlns:p14="http://schemas.microsoft.com/office/powerpoint/2010/main" val="35453618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0FB8EB-1974-4F1B-9F83-4FDD9AB6C8B2}"/>
              </a:ext>
            </a:extLst>
          </p:cNvPr>
          <p:cNvSpPr>
            <a:spLocks noGrp="1"/>
          </p:cNvSpPr>
          <p:nvPr>
            <p:ph type="title"/>
          </p:nvPr>
        </p:nvSpPr>
        <p:spPr/>
        <p:txBody>
          <a:bodyPr/>
          <a:lstStyle/>
          <a:p>
            <a:r>
              <a:rPr lang="en-GB" sz="4000" dirty="0"/>
              <a:t>Target System</a:t>
            </a:r>
            <a:endParaRPr lang="en-GB" dirty="0"/>
          </a:p>
        </p:txBody>
      </p:sp>
      <p:sp>
        <p:nvSpPr>
          <p:cNvPr id="4" name="Platshållare för sidfot 3">
            <a:extLst>
              <a:ext uri="{FF2B5EF4-FFF2-40B4-BE49-F238E27FC236}">
                <a16:creationId xmlns:a16="http://schemas.microsoft.com/office/drawing/2014/main" id="{BCE7790D-E878-42AC-AA2D-8A369B3D74BF}"/>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4B78B478-BF6B-4F13-BEDC-210D18337E98}"/>
              </a:ext>
            </a:extLst>
          </p:cNvPr>
          <p:cNvSpPr>
            <a:spLocks noGrp="1"/>
          </p:cNvSpPr>
          <p:nvPr>
            <p:ph type="sldNum" sz="quarter" idx="12"/>
          </p:nvPr>
        </p:nvSpPr>
        <p:spPr/>
        <p:txBody>
          <a:bodyPr/>
          <a:lstStyle/>
          <a:p>
            <a:fld id="{F7283078-D760-1647-8B80-66BA8B52336D}" type="slidenum">
              <a:rPr lang="sv-SE" smtClean="0">
                <a:solidFill>
                  <a:srgbClr val="CCCCCC"/>
                </a:solidFill>
              </a:rPr>
              <a:t>4</a:t>
            </a:fld>
            <a:endParaRPr lang="sv-SE" dirty="0">
              <a:solidFill>
                <a:srgbClr val="CCCCCC"/>
              </a:solidFill>
            </a:endParaRPr>
          </a:p>
        </p:txBody>
      </p:sp>
      <p:sp>
        <p:nvSpPr>
          <p:cNvPr id="6" name="Platshållare för innehåll 5">
            <a:extLst>
              <a:ext uri="{FF2B5EF4-FFF2-40B4-BE49-F238E27FC236}">
                <a16:creationId xmlns:a16="http://schemas.microsoft.com/office/drawing/2014/main" id="{CFEF36EF-EA79-48B1-8977-F8AA6F2C6BC7}"/>
              </a:ext>
            </a:extLst>
          </p:cNvPr>
          <p:cNvSpPr>
            <a:spLocks noGrp="1"/>
          </p:cNvSpPr>
          <p:nvPr>
            <p:ph idx="1"/>
          </p:nvPr>
        </p:nvSpPr>
        <p:spPr>
          <a:xfrm>
            <a:off x="1094400" y="1562400"/>
            <a:ext cx="6704499" cy="4768062"/>
          </a:xfrm>
        </p:spPr>
        <p:txBody>
          <a:bodyPr/>
          <a:lstStyle/>
          <a:p>
            <a:pPr marL="457200" indent="-457200">
              <a:spcBef>
                <a:spcPts val="600"/>
              </a:spcBef>
              <a:spcAft>
                <a:spcPts val="600"/>
              </a:spcAft>
              <a:buFont typeface="+mj-lt"/>
              <a:buAutoNum type="arabicPeriod"/>
            </a:pPr>
            <a:r>
              <a:rPr lang="en-US" dirty="0">
                <a:solidFill>
                  <a:schemeClr val="tx1">
                    <a:lumMod val="75000"/>
                    <a:lumOff val="25000"/>
                  </a:schemeClr>
                </a:solidFill>
              </a:rPr>
              <a:t>Bearing vibrations</a:t>
            </a:r>
          </a:p>
          <a:p>
            <a:pPr marL="457200" indent="-457200">
              <a:spcBef>
                <a:spcPts val="600"/>
              </a:spcBef>
              <a:spcAft>
                <a:spcPts val="600"/>
              </a:spcAft>
              <a:buFont typeface="+mj-lt"/>
              <a:buAutoNum type="arabicPeriod"/>
            </a:pPr>
            <a:r>
              <a:rPr lang="en-US" dirty="0">
                <a:solidFill>
                  <a:schemeClr val="tx1">
                    <a:lumMod val="75000"/>
                    <a:lumOff val="25000"/>
                  </a:schemeClr>
                </a:solidFill>
              </a:rPr>
              <a:t>Bearing and motor temperatures</a:t>
            </a:r>
          </a:p>
          <a:p>
            <a:pPr marL="457200" indent="-457200">
              <a:spcBef>
                <a:spcPts val="600"/>
              </a:spcBef>
              <a:spcAft>
                <a:spcPts val="600"/>
              </a:spcAft>
              <a:buFont typeface="+mj-lt"/>
              <a:buAutoNum type="arabicPeriod"/>
            </a:pPr>
            <a:r>
              <a:rPr lang="en-US" dirty="0">
                <a:solidFill>
                  <a:schemeClr val="tx1">
                    <a:lumMod val="75000"/>
                    <a:lumOff val="25000"/>
                  </a:schemeClr>
                </a:solidFill>
              </a:rPr>
              <a:t>Rotor position (x-y)</a:t>
            </a:r>
          </a:p>
          <a:p>
            <a:pPr marL="457200" indent="-457200">
              <a:spcBef>
                <a:spcPts val="600"/>
              </a:spcBef>
              <a:spcAft>
                <a:spcPts val="600"/>
              </a:spcAft>
              <a:buFont typeface="+mj-lt"/>
              <a:buAutoNum type="arabicPeriod"/>
            </a:pPr>
            <a:r>
              <a:rPr lang="en-US" dirty="0">
                <a:solidFill>
                  <a:schemeClr val="tx1">
                    <a:lumMod val="75000"/>
                    <a:lumOff val="25000"/>
                  </a:schemeClr>
                </a:solidFill>
              </a:rPr>
              <a:t>Target wheel position (z)</a:t>
            </a:r>
          </a:p>
          <a:p>
            <a:pPr marL="457200" indent="-457200">
              <a:spcBef>
                <a:spcPts val="600"/>
              </a:spcBef>
              <a:spcAft>
                <a:spcPts val="600"/>
              </a:spcAft>
              <a:buFont typeface="+mj-lt"/>
              <a:buAutoNum type="arabicPeriod"/>
            </a:pPr>
            <a:r>
              <a:rPr lang="en-US" dirty="0">
                <a:solidFill>
                  <a:schemeClr val="tx1">
                    <a:lumMod val="75000"/>
                    <a:lumOff val="25000"/>
                  </a:schemeClr>
                </a:solidFill>
              </a:rPr>
              <a:t>HRU displacement (x-y-z)</a:t>
            </a:r>
          </a:p>
          <a:p>
            <a:pPr marL="457200" indent="-457200">
              <a:spcBef>
                <a:spcPts val="600"/>
              </a:spcBef>
              <a:spcAft>
                <a:spcPts val="600"/>
              </a:spcAft>
              <a:buFont typeface="+mj-lt"/>
              <a:buAutoNum type="arabicPeriod"/>
            </a:pPr>
            <a:r>
              <a:rPr lang="en-US" dirty="0">
                <a:solidFill>
                  <a:schemeClr val="tx1">
                    <a:lumMod val="75000"/>
                    <a:lumOff val="25000"/>
                  </a:schemeClr>
                </a:solidFill>
              </a:rPr>
              <a:t>Rotor-to-HRU torque transfer</a:t>
            </a:r>
          </a:p>
          <a:p>
            <a:pPr marL="457200" indent="-457200">
              <a:spcBef>
                <a:spcPts val="600"/>
              </a:spcBef>
              <a:spcAft>
                <a:spcPts val="600"/>
              </a:spcAft>
              <a:buFont typeface="+mj-lt"/>
              <a:buAutoNum type="arabicPeriod"/>
            </a:pPr>
            <a:r>
              <a:rPr lang="en-US" dirty="0">
                <a:solidFill>
                  <a:schemeClr val="tx1">
                    <a:lumMod val="75000"/>
                    <a:lumOff val="25000"/>
                  </a:schemeClr>
                </a:solidFill>
              </a:rPr>
              <a:t>HRU helium outlet pipe torsional strain</a:t>
            </a:r>
          </a:p>
          <a:p>
            <a:pPr marL="457200" indent="-457200">
              <a:spcBef>
                <a:spcPts val="600"/>
              </a:spcBef>
              <a:spcAft>
                <a:spcPts val="600"/>
              </a:spcAft>
              <a:buFont typeface="+mj-lt"/>
              <a:buAutoNum type="arabicPeriod"/>
            </a:pPr>
            <a:r>
              <a:rPr lang="en-US" dirty="0">
                <a:solidFill>
                  <a:schemeClr val="tx1">
                    <a:lumMod val="75000"/>
                    <a:lumOff val="25000"/>
                  </a:schemeClr>
                </a:solidFill>
              </a:rPr>
              <a:t>Wheel temperature monitoring (individual sectors)</a:t>
            </a:r>
          </a:p>
          <a:p>
            <a:pPr marL="457200" indent="-457200">
              <a:spcBef>
                <a:spcPts val="600"/>
              </a:spcBef>
              <a:spcAft>
                <a:spcPts val="600"/>
              </a:spcAft>
              <a:buFont typeface="+mj-lt"/>
              <a:buAutoNum type="arabicPeriod"/>
            </a:pPr>
            <a:r>
              <a:rPr lang="en-US" dirty="0">
                <a:solidFill>
                  <a:schemeClr val="tx1">
                    <a:lumMod val="75000"/>
                    <a:lumOff val="25000"/>
                  </a:schemeClr>
                </a:solidFill>
              </a:rPr>
              <a:t>..</a:t>
            </a:r>
          </a:p>
        </p:txBody>
      </p:sp>
      <p:sp>
        <p:nvSpPr>
          <p:cNvPr id="8" name="Platshållare för text 7">
            <a:extLst>
              <a:ext uri="{FF2B5EF4-FFF2-40B4-BE49-F238E27FC236}">
                <a16:creationId xmlns:a16="http://schemas.microsoft.com/office/drawing/2014/main" id="{F9694C8D-3712-49FB-B071-2180F2DC8118}"/>
              </a:ext>
            </a:extLst>
          </p:cNvPr>
          <p:cNvSpPr>
            <a:spLocks noGrp="1"/>
          </p:cNvSpPr>
          <p:nvPr>
            <p:ph type="body" sz="quarter" idx="14"/>
          </p:nvPr>
        </p:nvSpPr>
        <p:spPr/>
        <p:txBody>
          <a:bodyPr/>
          <a:lstStyle/>
          <a:p>
            <a:r>
              <a:rPr lang="en-GB" dirty="0"/>
              <a:t>Mechanical monitoring functions</a:t>
            </a:r>
          </a:p>
        </p:txBody>
      </p:sp>
      <p:sp>
        <p:nvSpPr>
          <p:cNvPr id="10" name="Platshållare för datum 3">
            <a:extLst>
              <a:ext uri="{FF2B5EF4-FFF2-40B4-BE49-F238E27FC236}">
                <a16:creationId xmlns:a16="http://schemas.microsoft.com/office/drawing/2014/main" id="{38A5AF1C-CD2B-3242-88CF-04FA26AED57A}"/>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49" name="Content Placeholder 49"/>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8223550" y="1291771"/>
            <a:ext cx="2597042" cy="5033548"/>
          </a:xfrm>
          <a:prstGeom prst="rect">
            <a:avLst/>
          </a:prstGeom>
        </p:spPr>
      </p:pic>
    </p:spTree>
    <p:extLst>
      <p:ext uri="{BB962C8B-B14F-4D97-AF65-F5344CB8AC3E}">
        <p14:creationId xmlns:p14="http://schemas.microsoft.com/office/powerpoint/2010/main" val="11193783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2" name="Straight Connector 41">
            <a:extLst>
              <a:ext uri="{FF2B5EF4-FFF2-40B4-BE49-F238E27FC236}">
                <a16:creationId xmlns:a16="http://schemas.microsoft.com/office/drawing/2014/main" id="{A5B41961-5E96-6304-429B-90C9EAA88AE7}"/>
              </a:ext>
            </a:extLst>
          </p:cNvPr>
          <p:cNvCxnSpPr>
            <a:cxnSpLocks/>
          </p:cNvCxnSpPr>
          <p:nvPr/>
        </p:nvCxnSpPr>
        <p:spPr>
          <a:xfrm>
            <a:off x="11638311" y="2534291"/>
            <a:ext cx="0" cy="191479"/>
          </a:xfrm>
          <a:prstGeom prst="line">
            <a:avLst/>
          </a:prstGeom>
          <a:ln w="34925" cap="sq">
            <a:solidFill>
              <a:srgbClr val="AEBA00">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E915B600-1255-554D-93D4-55803D66073F}"/>
              </a:ext>
            </a:extLst>
          </p:cNvPr>
          <p:cNvCxnSpPr>
            <a:cxnSpLocks/>
          </p:cNvCxnSpPr>
          <p:nvPr/>
        </p:nvCxnSpPr>
        <p:spPr>
          <a:xfrm>
            <a:off x="8877684" y="2534291"/>
            <a:ext cx="0" cy="191479"/>
          </a:xfrm>
          <a:prstGeom prst="line">
            <a:avLst/>
          </a:prstGeom>
          <a:ln w="34925" cap="sq">
            <a:solidFill>
              <a:srgbClr val="AEBA00">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462" name="Rounded Rectangle 461"/>
          <p:cNvSpPr/>
          <p:nvPr/>
        </p:nvSpPr>
        <p:spPr>
          <a:xfrm>
            <a:off x="4873088" y="2857542"/>
            <a:ext cx="3277566" cy="685077"/>
          </a:xfrm>
          <a:prstGeom prst="roundRect">
            <a:avLst>
              <a:gd name="adj" fmla="val 8113"/>
            </a:avLst>
          </a:prstGeom>
          <a:solidFill>
            <a:srgbClr val="00698C"/>
          </a:solidFill>
          <a:ln w="25400">
            <a:solidFill>
              <a:srgbClr val="004A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F15EE94C-6E1A-CF47-91E8-49D0C7C2D695}"/>
              </a:ext>
            </a:extLst>
          </p:cNvPr>
          <p:cNvSpPr txBox="1"/>
          <p:nvPr/>
        </p:nvSpPr>
        <p:spPr>
          <a:xfrm>
            <a:off x="157994" y="200103"/>
            <a:ext cx="8471656" cy="538609"/>
          </a:xfrm>
          <a:prstGeom prst="rect">
            <a:avLst/>
          </a:prstGeom>
          <a:noFill/>
        </p:spPr>
        <p:txBody>
          <a:bodyPr wrap="square" rtlCol="0">
            <a:spAutoFit/>
          </a:bodyPr>
          <a:lstStyle/>
          <a:p>
            <a:r>
              <a:rPr lang="de-DE" sz="2900" dirty="0">
                <a:solidFill>
                  <a:schemeClr val="bg1"/>
                </a:solidFill>
                <a:latin typeface="+mj-lt"/>
              </a:rPr>
              <a:t>Layer </a:t>
            </a:r>
            <a:r>
              <a:rPr lang="de-DE" sz="2900" dirty="0" err="1">
                <a:solidFill>
                  <a:schemeClr val="bg1"/>
                </a:solidFill>
                <a:latin typeface="+mj-lt"/>
              </a:rPr>
              <a:t>architecture</a:t>
            </a:r>
            <a:r>
              <a:rPr lang="de-DE" sz="2900" dirty="0">
                <a:solidFill>
                  <a:schemeClr val="bg1"/>
                </a:solidFill>
                <a:latin typeface="+mj-lt"/>
              </a:rPr>
              <a:t> </a:t>
            </a:r>
            <a:r>
              <a:rPr lang="de-DE" sz="2900" dirty="0" err="1">
                <a:solidFill>
                  <a:schemeClr val="bg1"/>
                </a:solidFill>
                <a:latin typeface="+mj-lt"/>
              </a:rPr>
              <a:t>of</a:t>
            </a:r>
            <a:r>
              <a:rPr lang="de-DE" sz="2900" dirty="0">
                <a:solidFill>
                  <a:schemeClr val="bg1"/>
                </a:solidFill>
                <a:latin typeface="+mj-lt"/>
              </a:rPr>
              <a:t> </a:t>
            </a:r>
            <a:r>
              <a:rPr lang="de-DE" sz="2900" dirty="0" err="1">
                <a:solidFill>
                  <a:schemeClr val="bg1"/>
                </a:solidFill>
                <a:latin typeface="+mj-lt"/>
              </a:rPr>
              <a:t>control</a:t>
            </a:r>
            <a:r>
              <a:rPr lang="de-DE" sz="2900" dirty="0">
                <a:solidFill>
                  <a:schemeClr val="bg1"/>
                </a:solidFill>
                <a:latin typeface="+mj-lt"/>
              </a:rPr>
              <a:t> </a:t>
            </a:r>
            <a:r>
              <a:rPr lang="de-DE" sz="2900" dirty="0" err="1">
                <a:solidFill>
                  <a:schemeClr val="bg1"/>
                </a:solidFill>
                <a:latin typeface="+mj-lt"/>
              </a:rPr>
              <a:t>system</a:t>
            </a:r>
            <a:endParaRPr lang="en-US" sz="2900" dirty="0">
              <a:solidFill>
                <a:schemeClr val="bg1"/>
              </a:solidFill>
              <a:latin typeface="+mj-lt"/>
            </a:endParaRPr>
          </a:p>
        </p:txBody>
      </p:sp>
      <p:grpSp>
        <p:nvGrpSpPr>
          <p:cNvPr id="276" name="Group 275">
            <a:extLst>
              <a:ext uri="{FF2B5EF4-FFF2-40B4-BE49-F238E27FC236}">
                <a16:creationId xmlns:a16="http://schemas.microsoft.com/office/drawing/2014/main" id="{77DC2BAE-80B1-0D42-8D05-912B2CED4CFE}"/>
              </a:ext>
            </a:extLst>
          </p:cNvPr>
          <p:cNvGrpSpPr/>
          <p:nvPr/>
        </p:nvGrpSpPr>
        <p:grpSpPr>
          <a:xfrm>
            <a:off x="8621251" y="1085102"/>
            <a:ext cx="1384466" cy="691341"/>
            <a:chOff x="3636108" y="1091925"/>
            <a:chExt cx="1384466" cy="691341"/>
          </a:xfrm>
        </p:grpSpPr>
        <p:pic>
          <p:nvPicPr>
            <p:cNvPr id="12" name="Picture 11">
              <a:extLst>
                <a:ext uri="{FF2B5EF4-FFF2-40B4-BE49-F238E27FC236}">
                  <a16:creationId xmlns:a16="http://schemas.microsoft.com/office/drawing/2014/main" id="{71E53CE2-D669-F046-9B2A-DC30E2CE3C7C}"/>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3965257" y="1091925"/>
              <a:ext cx="726168" cy="493077"/>
            </a:xfrm>
            <a:prstGeom prst="rect">
              <a:avLst/>
            </a:prstGeom>
          </p:spPr>
        </p:pic>
        <p:sp>
          <p:nvSpPr>
            <p:cNvPr id="14" name="TextBox 13">
              <a:extLst>
                <a:ext uri="{FF2B5EF4-FFF2-40B4-BE49-F238E27FC236}">
                  <a16:creationId xmlns:a16="http://schemas.microsoft.com/office/drawing/2014/main" id="{A6F4BA7D-C500-E044-9E6A-11BBEC4C09A1}"/>
                </a:ext>
              </a:extLst>
            </p:cNvPr>
            <p:cNvSpPr txBox="1"/>
            <p:nvPr/>
          </p:nvSpPr>
          <p:spPr>
            <a:xfrm>
              <a:off x="3636108" y="1552434"/>
              <a:ext cx="1384466" cy="230832"/>
            </a:xfrm>
            <a:prstGeom prst="rect">
              <a:avLst/>
            </a:prstGeom>
            <a:noFill/>
          </p:spPr>
          <p:txBody>
            <a:bodyPr wrap="square" rtlCol="0">
              <a:spAutoFit/>
            </a:bodyPr>
            <a:lstStyle/>
            <a:p>
              <a:pPr algn="ctr"/>
              <a:r>
                <a:rPr lang="en-GB" sz="900" b="1" dirty="0">
                  <a:solidFill>
                    <a:schemeClr val="bg1"/>
                  </a:solidFill>
                  <a:latin typeface="Calibri" panose="020F0502020204030204" pitchFamily="34" charset="0"/>
                  <a:cs typeface="Calibri" panose="020F0502020204030204" pitchFamily="34" charset="0"/>
                </a:rPr>
                <a:t>ESS Main Control Room</a:t>
              </a:r>
            </a:p>
          </p:txBody>
        </p:sp>
      </p:grpSp>
      <p:sp>
        <p:nvSpPr>
          <p:cNvPr id="173" name="Rectangle 172">
            <a:extLst>
              <a:ext uri="{FF2B5EF4-FFF2-40B4-BE49-F238E27FC236}">
                <a16:creationId xmlns:a16="http://schemas.microsoft.com/office/drawing/2014/main" id="{3FABC1EF-8A43-454C-B6D6-7C0DAB948D27}"/>
              </a:ext>
            </a:extLst>
          </p:cNvPr>
          <p:cNvSpPr/>
          <p:nvPr/>
        </p:nvSpPr>
        <p:spPr>
          <a:xfrm>
            <a:off x="8606822" y="1924719"/>
            <a:ext cx="541724" cy="609572"/>
          </a:xfrm>
          <a:prstGeom prst="rect">
            <a:avLst/>
          </a:prstGeom>
          <a:solidFill>
            <a:srgbClr val="AEBA00"/>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b"/>
          <a:lstStyle/>
          <a:p>
            <a:pPr algn="ctr"/>
            <a:endParaRPr lang="en-GB" sz="1000" b="1" dirty="0">
              <a:solidFill>
                <a:schemeClr val="tx1"/>
              </a:solidFill>
              <a:effectLst/>
              <a:latin typeface="Calibri" panose="020F0502020204030204" pitchFamily="34" charset="0"/>
              <a:cs typeface="Calibri" panose="020F0502020204030204" pitchFamily="34" charset="0"/>
            </a:endParaRPr>
          </a:p>
          <a:p>
            <a:pPr algn="ctr"/>
            <a:r>
              <a:rPr lang="en-GB" sz="1000" b="1" dirty="0">
                <a:solidFill>
                  <a:schemeClr val="tx1"/>
                </a:solidFill>
                <a:effectLst/>
                <a:latin typeface="Calibri" panose="020F0502020204030204" pitchFamily="34" charset="0"/>
                <a:cs typeface="Calibri" panose="020F0502020204030204" pitchFamily="34" charset="0"/>
              </a:rPr>
              <a:t>Phoebus</a:t>
            </a:r>
            <a:br>
              <a:rPr lang="en-GB" sz="1000" b="1" dirty="0">
                <a:solidFill>
                  <a:schemeClr val="tx1"/>
                </a:solidFill>
                <a:effectLst/>
                <a:latin typeface="Calibri" panose="020F0502020204030204" pitchFamily="34" charset="0"/>
                <a:cs typeface="Calibri" panose="020F0502020204030204" pitchFamily="34" charset="0"/>
              </a:rPr>
            </a:br>
            <a:r>
              <a:rPr lang="en-GB" sz="1000" b="1" dirty="0">
                <a:solidFill>
                  <a:schemeClr val="tx1"/>
                </a:solidFill>
                <a:effectLst/>
                <a:latin typeface="Calibri" panose="020F0502020204030204" pitchFamily="34" charset="0"/>
                <a:cs typeface="Calibri" panose="020F0502020204030204" pitchFamily="34" charset="0"/>
              </a:rPr>
              <a:t>GUIs</a:t>
            </a:r>
          </a:p>
        </p:txBody>
      </p:sp>
      <p:pic>
        <p:nvPicPr>
          <p:cNvPr id="174" name="Picture 173">
            <a:extLst>
              <a:ext uri="{FF2B5EF4-FFF2-40B4-BE49-F238E27FC236}">
                <a16:creationId xmlns:a16="http://schemas.microsoft.com/office/drawing/2014/main" id="{AE54A79C-80BD-4A48-96AE-8BD94E6AD739}"/>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8718322" y="1964043"/>
            <a:ext cx="326510" cy="230641"/>
          </a:xfrm>
          <a:prstGeom prst="rect">
            <a:avLst/>
          </a:prstGeom>
          <a:effectLst/>
        </p:spPr>
      </p:pic>
      <p:sp>
        <p:nvSpPr>
          <p:cNvPr id="463" name="TextBox 462">
            <a:extLst>
              <a:ext uri="{FF2B5EF4-FFF2-40B4-BE49-F238E27FC236}">
                <a16:creationId xmlns:a16="http://schemas.microsoft.com/office/drawing/2014/main" id="{D56817E3-31AD-6B49-90D1-9EA11650B213}"/>
              </a:ext>
            </a:extLst>
          </p:cNvPr>
          <p:cNvSpPr txBox="1"/>
          <p:nvPr/>
        </p:nvSpPr>
        <p:spPr>
          <a:xfrm>
            <a:off x="6381606" y="2900278"/>
            <a:ext cx="402354" cy="138499"/>
          </a:xfrm>
          <a:prstGeom prst="rect">
            <a:avLst/>
          </a:prstGeom>
          <a:noFill/>
          <a:effectLst>
            <a:outerShdw blurRad="50800" dist="25400" dir="2700000" algn="ctr" rotWithShape="0">
              <a:srgbClr val="06141B">
                <a:alpha val="56000"/>
              </a:srgbClr>
            </a:outerShdw>
          </a:effectLst>
        </p:spPr>
        <p:txBody>
          <a:bodyPr wrap="none" lIns="0" tIns="0" rIns="0" bIns="0" rtlCol="0">
            <a:spAutoFit/>
          </a:bodyPr>
          <a:lstStyle/>
          <a:p>
            <a:r>
              <a:rPr lang="en-GB" sz="900" dirty="0">
                <a:solidFill>
                  <a:schemeClr val="bg1"/>
                </a:solidFill>
                <a:latin typeface="Calibri" panose="020F0502020204030204" pitchFamily="34" charset="0"/>
                <a:cs typeface="Calibri" panose="020F0502020204030204" pitchFamily="34" charset="0"/>
              </a:rPr>
              <a:t>IOCs VM</a:t>
            </a:r>
          </a:p>
        </p:txBody>
      </p:sp>
      <p:cxnSp>
        <p:nvCxnSpPr>
          <p:cNvPr id="4" name="Straight Connector 3">
            <a:extLst>
              <a:ext uri="{FF2B5EF4-FFF2-40B4-BE49-F238E27FC236}">
                <a16:creationId xmlns:a16="http://schemas.microsoft.com/office/drawing/2014/main" id="{9CAAB99E-CAB6-7FD5-922E-1E7F837E00AE}"/>
              </a:ext>
            </a:extLst>
          </p:cNvPr>
          <p:cNvCxnSpPr>
            <a:cxnSpLocks/>
          </p:cNvCxnSpPr>
          <p:nvPr/>
        </p:nvCxnSpPr>
        <p:spPr>
          <a:xfrm>
            <a:off x="3346450" y="3396444"/>
            <a:ext cx="491365" cy="0"/>
          </a:xfrm>
          <a:prstGeom prst="line">
            <a:avLst/>
          </a:prstGeom>
          <a:ln w="63500" cap="sq">
            <a:solidFill>
              <a:srgbClr val="42BAE6"/>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5" name="Alternate Process 141">
            <a:extLst>
              <a:ext uri="{FF2B5EF4-FFF2-40B4-BE49-F238E27FC236}">
                <a16:creationId xmlns:a16="http://schemas.microsoft.com/office/drawing/2014/main" id="{2A3E8C25-2C33-6159-B6C9-2966551DB70D}"/>
              </a:ext>
            </a:extLst>
          </p:cNvPr>
          <p:cNvSpPr/>
          <p:nvPr/>
        </p:nvSpPr>
        <p:spPr>
          <a:xfrm>
            <a:off x="2199373" y="3232649"/>
            <a:ext cx="1244391" cy="325100"/>
          </a:xfrm>
          <a:prstGeom prst="flowChartAlternateProcess">
            <a:avLst/>
          </a:prstGeom>
          <a:solidFill>
            <a:srgbClr val="43BBE8"/>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900" b="1" spc="30" noProof="0" dirty="0">
                <a:effectLst>
                  <a:glow rad="25400">
                    <a:srgbClr val="001A26">
                      <a:alpha val="20000"/>
                    </a:srgbClr>
                  </a:glow>
                  <a:outerShdw blurRad="63500" sx="102000" sy="102000" algn="ctr" rotWithShape="0">
                    <a:prstClr val="black">
                      <a:alpha val="40000"/>
                    </a:prstClr>
                  </a:outerShdw>
                </a:effectLst>
              </a:rPr>
              <a:t>Timing </a:t>
            </a:r>
          </a:p>
          <a:p>
            <a:pPr algn="ctr"/>
            <a:r>
              <a:rPr lang="en-GB" sz="900" b="1" spc="30" noProof="0" dirty="0">
                <a:effectLst>
                  <a:glow rad="25400">
                    <a:srgbClr val="001A26">
                      <a:alpha val="20000"/>
                    </a:srgbClr>
                  </a:glow>
                  <a:outerShdw blurRad="63500" sx="102000" sy="102000" algn="ctr" rotWithShape="0">
                    <a:prstClr val="black">
                      <a:alpha val="40000"/>
                    </a:prstClr>
                  </a:outerShdw>
                </a:effectLst>
              </a:rPr>
              <a:t>Distribution System</a:t>
            </a:r>
          </a:p>
        </p:txBody>
      </p:sp>
      <p:cxnSp>
        <p:nvCxnSpPr>
          <p:cNvPr id="8" name="Straight Connector 7">
            <a:extLst>
              <a:ext uri="{FF2B5EF4-FFF2-40B4-BE49-F238E27FC236}">
                <a16:creationId xmlns:a16="http://schemas.microsoft.com/office/drawing/2014/main" id="{19229BEE-464E-5A6C-4568-5CF3C833C457}"/>
              </a:ext>
            </a:extLst>
          </p:cNvPr>
          <p:cNvCxnSpPr>
            <a:cxnSpLocks/>
          </p:cNvCxnSpPr>
          <p:nvPr/>
        </p:nvCxnSpPr>
        <p:spPr>
          <a:xfrm>
            <a:off x="3767999" y="3425008"/>
            <a:ext cx="0" cy="694555"/>
          </a:xfrm>
          <a:prstGeom prst="line">
            <a:avLst/>
          </a:prstGeom>
          <a:ln w="34925" cap="sq">
            <a:solidFill>
              <a:srgbClr val="43BBE8">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85EDB43-675D-693A-12A4-B3052815D242}"/>
              </a:ext>
            </a:extLst>
          </p:cNvPr>
          <p:cNvCxnSpPr>
            <a:cxnSpLocks/>
          </p:cNvCxnSpPr>
          <p:nvPr/>
        </p:nvCxnSpPr>
        <p:spPr>
          <a:xfrm>
            <a:off x="4369089" y="2725770"/>
            <a:ext cx="0" cy="1321431"/>
          </a:xfrm>
          <a:prstGeom prst="line">
            <a:avLst/>
          </a:prstGeom>
          <a:ln w="34925" cap="sq">
            <a:solidFill>
              <a:srgbClr val="AEBA00">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id="{6A59535F-BDDE-8A49-AB20-1AB332A6520C}"/>
              </a:ext>
            </a:extLst>
          </p:cNvPr>
          <p:cNvSpPr/>
          <p:nvPr/>
        </p:nvSpPr>
        <p:spPr>
          <a:xfrm>
            <a:off x="4117089" y="3088520"/>
            <a:ext cx="504000" cy="360000"/>
          </a:xfrm>
          <a:prstGeom prst="rect">
            <a:avLst/>
          </a:prstGeom>
          <a:solidFill>
            <a:srgbClr val="AEBA00"/>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solidFill>
                  <a:schemeClr val="tx1"/>
                </a:solidFill>
                <a:effectLst/>
                <a:latin typeface="Calibri" panose="020F0502020204030204" pitchFamily="34" charset="0"/>
                <a:cs typeface="Calibri" panose="020F0502020204030204" pitchFamily="34" charset="0"/>
              </a:rPr>
              <a:t>Timing</a:t>
            </a:r>
          </a:p>
          <a:p>
            <a:pPr algn="ctr"/>
            <a:r>
              <a:rPr lang="en-GB" sz="1000" b="1" dirty="0">
                <a:solidFill>
                  <a:schemeClr val="tx1"/>
                </a:solidFill>
                <a:effectLst/>
                <a:latin typeface="Calibri" panose="020F0502020204030204" pitchFamily="34" charset="0"/>
                <a:cs typeface="Calibri" panose="020F0502020204030204" pitchFamily="34" charset="0"/>
              </a:rPr>
              <a:t>IOC</a:t>
            </a:r>
          </a:p>
        </p:txBody>
      </p:sp>
      <p:sp>
        <p:nvSpPr>
          <p:cNvPr id="9" name="Rectangle 8">
            <a:extLst>
              <a:ext uri="{FF2B5EF4-FFF2-40B4-BE49-F238E27FC236}">
                <a16:creationId xmlns:a16="http://schemas.microsoft.com/office/drawing/2014/main" id="{1BA5801B-2308-4882-A9BE-202493DBF899}"/>
              </a:ext>
            </a:extLst>
          </p:cNvPr>
          <p:cNvSpPr/>
          <p:nvPr/>
        </p:nvSpPr>
        <p:spPr>
          <a:xfrm>
            <a:off x="4117089" y="4047201"/>
            <a:ext cx="504000" cy="360000"/>
          </a:xfrm>
          <a:prstGeom prst="rect">
            <a:avLst/>
          </a:prstGeom>
          <a:solidFill>
            <a:srgbClr val="43BBE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800" b="1" noProof="0" dirty="0">
                <a:effectLst>
                  <a:glow rad="25400">
                    <a:srgbClr val="001A26">
                      <a:alpha val="20000"/>
                    </a:srgbClr>
                  </a:glow>
                </a:effectLst>
              </a:rPr>
              <a:t>EVR</a:t>
            </a:r>
          </a:p>
        </p:txBody>
      </p:sp>
      <p:cxnSp>
        <p:nvCxnSpPr>
          <p:cNvPr id="41" name="Straight Connector 40">
            <a:extLst>
              <a:ext uri="{FF2B5EF4-FFF2-40B4-BE49-F238E27FC236}">
                <a16:creationId xmlns:a16="http://schemas.microsoft.com/office/drawing/2014/main" id="{F13FCDFF-BA98-7CAB-390E-9DDA76840E70}"/>
              </a:ext>
            </a:extLst>
          </p:cNvPr>
          <p:cNvCxnSpPr>
            <a:cxnSpLocks/>
          </p:cNvCxnSpPr>
          <p:nvPr/>
        </p:nvCxnSpPr>
        <p:spPr>
          <a:xfrm>
            <a:off x="7782619" y="2725770"/>
            <a:ext cx="0" cy="1321431"/>
          </a:xfrm>
          <a:prstGeom prst="line">
            <a:avLst/>
          </a:prstGeom>
          <a:ln w="34925" cap="sq">
            <a:solidFill>
              <a:srgbClr val="AEBA00">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85" name="Rectangle 84">
            <a:extLst>
              <a:ext uri="{FF2B5EF4-FFF2-40B4-BE49-F238E27FC236}">
                <a16:creationId xmlns:a16="http://schemas.microsoft.com/office/drawing/2014/main" id="{EA8CEC3E-87D9-4C40-9800-365AC83F3A48}"/>
              </a:ext>
            </a:extLst>
          </p:cNvPr>
          <p:cNvSpPr/>
          <p:nvPr/>
        </p:nvSpPr>
        <p:spPr>
          <a:xfrm>
            <a:off x="7530619" y="3088520"/>
            <a:ext cx="504000" cy="360000"/>
          </a:xfrm>
          <a:prstGeom prst="rect">
            <a:avLst/>
          </a:prstGeom>
          <a:solidFill>
            <a:srgbClr val="AEBA00"/>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solidFill>
                  <a:schemeClr val="tx1"/>
                </a:solidFill>
                <a:effectLst/>
                <a:latin typeface="Calibri" panose="020F0502020204030204" pitchFamily="34" charset="0"/>
                <a:cs typeface="Calibri" panose="020F0502020204030204" pitchFamily="34" charset="0"/>
              </a:rPr>
              <a:t>VIBR</a:t>
            </a:r>
          </a:p>
          <a:p>
            <a:pPr algn="ctr"/>
            <a:r>
              <a:rPr lang="en-GB" sz="1000" b="1" dirty="0">
                <a:solidFill>
                  <a:schemeClr val="tx1"/>
                </a:solidFill>
                <a:effectLst/>
                <a:latin typeface="Calibri" panose="020F0502020204030204" pitchFamily="34" charset="0"/>
                <a:cs typeface="Calibri" panose="020F0502020204030204" pitchFamily="34" charset="0"/>
              </a:rPr>
              <a:t>IOC</a:t>
            </a:r>
          </a:p>
        </p:txBody>
      </p:sp>
      <p:sp>
        <p:nvSpPr>
          <p:cNvPr id="96" name="Rectangle 95">
            <a:extLst>
              <a:ext uri="{FF2B5EF4-FFF2-40B4-BE49-F238E27FC236}">
                <a16:creationId xmlns:a16="http://schemas.microsoft.com/office/drawing/2014/main" id="{66123166-9FB0-774D-8A4C-425EFD862B14}"/>
              </a:ext>
            </a:extLst>
          </p:cNvPr>
          <p:cNvSpPr/>
          <p:nvPr/>
        </p:nvSpPr>
        <p:spPr>
          <a:xfrm>
            <a:off x="7530619" y="4047201"/>
            <a:ext cx="504000" cy="360000"/>
          </a:xfrm>
          <a:prstGeom prst="rect">
            <a:avLst/>
          </a:prstGeom>
          <a:solidFill>
            <a:srgbClr val="CC402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effectLst>
                  <a:glow rad="25400">
                    <a:srgbClr val="001A26">
                      <a:alpha val="20000"/>
                    </a:srgbClr>
                  </a:glow>
                  <a:outerShdw blurRad="63500" sx="102000" sy="102000" algn="ctr" rotWithShape="0">
                    <a:prstClr val="black">
                      <a:alpha val="40000"/>
                    </a:prstClr>
                  </a:outerShdw>
                </a:effectLst>
              </a:rPr>
              <a:t>VIBR</a:t>
            </a:r>
          </a:p>
          <a:p>
            <a:pPr algn="ctr"/>
            <a:r>
              <a:rPr lang="en-GB" sz="1000" b="1" dirty="0">
                <a:effectLst>
                  <a:glow rad="25400">
                    <a:srgbClr val="001A26">
                      <a:alpha val="20000"/>
                    </a:srgbClr>
                  </a:glow>
                  <a:outerShdw blurRad="63500" sx="102000" sy="102000" algn="ctr" rotWithShape="0">
                    <a:prstClr val="black">
                      <a:alpha val="40000"/>
                    </a:prstClr>
                  </a:outerShdw>
                </a:effectLst>
              </a:rPr>
              <a:t>PLC</a:t>
            </a:r>
          </a:p>
        </p:txBody>
      </p:sp>
      <p:cxnSp>
        <p:nvCxnSpPr>
          <p:cNvPr id="37" name="Straight Connector 36">
            <a:extLst>
              <a:ext uri="{FF2B5EF4-FFF2-40B4-BE49-F238E27FC236}">
                <a16:creationId xmlns:a16="http://schemas.microsoft.com/office/drawing/2014/main" id="{9D8D50B5-30BA-DD4F-306A-98EB7A3ECDC8}"/>
              </a:ext>
            </a:extLst>
          </p:cNvPr>
          <p:cNvCxnSpPr>
            <a:cxnSpLocks/>
          </p:cNvCxnSpPr>
          <p:nvPr/>
        </p:nvCxnSpPr>
        <p:spPr>
          <a:xfrm>
            <a:off x="6107422" y="2725770"/>
            <a:ext cx="0" cy="1321431"/>
          </a:xfrm>
          <a:prstGeom prst="line">
            <a:avLst/>
          </a:prstGeom>
          <a:ln w="34925" cap="sq">
            <a:solidFill>
              <a:srgbClr val="AEBA00">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1C9529AF-80F9-0241-89A6-9D262C1D50D1}"/>
              </a:ext>
            </a:extLst>
          </p:cNvPr>
          <p:cNvSpPr/>
          <p:nvPr/>
        </p:nvSpPr>
        <p:spPr>
          <a:xfrm>
            <a:off x="5855422" y="4047201"/>
            <a:ext cx="504000" cy="360000"/>
          </a:xfrm>
          <a:prstGeom prst="rect">
            <a:avLst/>
          </a:prstGeom>
          <a:solidFill>
            <a:srgbClr val="CC402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effectLst>
                  <a:glow rad="25400">
                    <a:srgbClr val="001A26">
                      <a:alpha val="20000"/>
                    </a:srgbClr>
                  </a:glow>
                  <a:outerShdw blurRad="63500" sx="102000" sy="102000" algn="ctr" rotWithShape="0">
                    <a:prstClr val="black">
                      <a:alpha val="40000"/>
                    </a:prstClr>
                  </a:outerShdw>
                </a:effectLst>
              </a:rPr>
              <a:t>LUBE</a:t>
            </a:r>
          </a:p>
          <a:p>
            <a:pPr algn="ctr"/>
            <a:r>
              <a:rPr lang="en-GB" sz="1000" b="1" dirty="0">
                <a:effectLst>
                  <a:glow rad="25400">
                    <a:srgbClr val="001A26">
                      <a:alpha val="20000"/>
                    </a:srgbClr>
                  </a:glow>
                  <a:outerShdw blurRad="63500" sx="102000" sy="102000" algn="ctr" rotWithShape="0">
                    <a:prstClr val="black">
                      <a:alpha val="40000"/>
                    </a:prstClr>
                  </a:outerShdw>
                </a:effectLst>
              </a:rPr>
              <a:t>PLC</a:t>
            </a:r>
          </a:p>
        </p:txBody>
      </p:sp>
      <p:sp>
        <p:nvSpPr>
          <p:cNvPr id="81" name="Rectangle 80">
            <a:extLst>
              <a:ext uri="{FF2B5EF4-FFF2-40B4-BE49-F238E27FC236}">
                <a16:creationId xmlns:a16="http://schemas.microsoft.com/office/drawing/2014/main" id="{14FC3DFB-F79D-3642-83E1-EA2A99037A88}"/>
              </a:ext>
            </a:extLst>
          </p:cNvPr>
          <p:cNvSpPr/>
          <p:nvPr/>
        </p:nvSpPr>
        <p:spPr>
          <a:xfrm>
            <a:off x="5855422" y="3088521"/>
            <a:ext cx="504000" cy="360000"/>
          </a:xfrm>
          <a:prstGeom prst="rect">
            <a:avLst/>
          </a:prstGeom>
          <a:solidFill>
            <a:srgbClr val="AEBA00"/>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solidFill>
                  <a:schemeClr val="tx1"/>
                </a:solidFill>
                <a:effectLst/>
                <a:latin typeface="Calibri" panose="020F0502020204030204" pitchFamily="34" charset="0"/>
                <a:cs typeface="Calibri" panose="020F0502020204030204" pitchFamily="34" charset="0"/>
              </a:rPr>
              <a:t>LUBE</a:t>
            </a:r>
          </a:p>
          <a:p>
            <a:pPr algn="ctr"/>
            <a:r>
              <a:rPr lang="en-GB" sz="1000" b="1" dirty="0">
                <a:solidFill>
                  <a:schemeClr val="tx1"/>
                </a:solidFill>
                <a:effectLst/>
                <a:latin typeface="Calibri" panose="020F0502020204030204" pitchFamily="34" charset="0"/>
                <a:cs typeface="Calibri" panose="020F0502020204030204" pitchFamily="34" charset="0"/>
              </a:rPr>
              <a:t>IOC</a:t>
            </a:r>
          </a:p>
        </p:txBody>
      </p:sp>
      <p:cxnSp>
        <p:nvCxnSpPr>
          <p:cNvPr id="68" name="Straight Connector 67">
            <a:extLst>
              <a:ext uri="{FF2B5EF4-FFF2-40B4-BE49-F238E27FC236}">
                <a16:creationId xmlns:a16="http://schemas.microsoft.com/office/drawing/2014/main" id="{702DB910-16F9-ED4B-8BB3-542660205AD0}"/>
              </a:ext>
            </a:extLst>
          </p:cNvPr>
          <p:cNvCxnSpPr>
            <a:cxnSpLocks/>
          </p:cNvCxnSpPr>
          <p:nvPr/>
        </p:nvCxnSpPr>
        <p:spPr>
          <a:xfrm>
            <a:off x="5269823" y="2725770"/>
            <a:ext cx="0" cy="1321431"/>
          </a:xfrm>
          <a:prstGeom prst="line">
            <a:avLst/>
          </a:prstGeom>
          <a:ln w="34925" cap="sq">
            <a:solidFill>
              <a:srgbClr val="AEBA00">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95" name="Rectangle 94">
            <a:extLst>
              <a:ext uri="{FF2B5EF4-FFF2-40B4-BE49-F238E27FC236}">
                <a16:creationId xmlns:a16="http://schemas.microsoft.com/office/drawing/2014/main" id="{17B4AAFD-D564-AD44-894C-73A49D8E7CEF}"/>
              </a:ext>
            </a:extLst>
          </p:cNvPr>
          <p:cNvSpPr/>
          <p:nvPr/>
        </p:nvSpPr>
        <p:spPr>
          <a:xfrm>
            <a:off x="5017823" y="4047201"/>
            <a:ext cx="504000" cy="360000"/>
          </a:xfrm>
          <a:prstGeom prst="rect">
            <a:avLst/>
          </a:prstGeom>
          <a:solidFill>
            <a:srgbClr val="CC402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effectLst>
                  <a:glow rad="25400">
                    <a:srgbClr val="001A26">
                      <a:alpha val="20000"/>
                    </a:srgbClr>
                  </a:glow>
                  <a:outerShdw blurRad="63500" sx="102000" sy="102000" algn="ctr" rotWithShape="0">
                    <a:prstClr val="black">
                      <a:alpha val="40000"/>
                    </a:prstClr>
                  </a:outerShdw>
                </a:effectLst>
              </a:rPr>
              <a:t>TDU</a:t>
            </a:r>
          </a:p>
          <a:p>
            <a:pPr algn="ctr"/>
            <a:r>
              <a:rPr lang="en-GB" sz="1000" b="1" dirty="0">
                <a:effectLst>
                  <a:glow rad="25400">
                    <a:srgbClr val="001A26">
                      <a:alpha val="20000"/>
                    </a:srgbClr>
                  </a:glow>
                  <a:outerShdw blurRad="63500" sx="102000" sy="102000" algn="ctr" rotWithShape="0">
                    <a:prstClr val="black">
                      <a:alpha val="40000"/>
                    </a:prstClr>
                  </a:outerShdw>
                </a:effectLst>
              </a:rPr>
              <a:t>PLC</a:t>
            </a:r>
          </a:p>
        </p:txBody>
      </p:sp>
      <p:sp>
        <p:nvSpPr>
          <p:cNvPr id="123" name="Rectangle 122">
            <a:extLst>
              <a:ext uri="{FF2B5EF4-FFF2-40B4-BE49-F238E27FC236}">
                <a16:creationId xmlns:a16="http://schemas.microsoft.com/office/drawing/2014/main" id="{7B490F84-3DE9-7C4E-869D-50A860482B31}"/>
              </a:ext>
            </a:extLst>
          </p:cNvPr>
          <p:cNvSpPr/>
          <p:nvPr/>
        </p:nvSpPr>
        <p:spPr>
          <a:xfrm>
            <a:off x="5017823" y="3091106"/>
            <a:ext cx="504000" cy="360000"/>
          </a:xfrm>
          <a:prstGeom prst="rect">
            <a:avLst/>
          </a:prstGeom>
          <a:solidFill>
            <a:srgbClr val="AEBA00"/>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solidFill>
                  <a:schemeClr val="tx1"/>
                </a:solidFill>
                <a:effectLst/>
                <a:latin typeface="Calibri" panose="020F0502020204030204" pitchFamily="34" charset="0"/>
                <a:cs typeface="Calibri" panose="020F0502020204030204" pitchFamily="34" charset="0"/>
              </a:rPr>
              <a:t>TDU</a:t>
            </a:r>
          </a:p>
          <a:p>
            <a:pPr algn="ctr"/>
            <a:r>
              <a:rPr lang="en-GB" sz="1000" b="1" dirty="0">
                <a:solidFill>
                  <a:schemeClr val="tx1"/>
                </a:solidFill>
                <a:effectLst/>
                <a:latin typeface="Calibri" panose="020F0502020204030204" pitchFamily="34" charset="0"/>
                <a:cs typeface="Calibri" panose="020F0502020204030204" pitchFamily="34" charset="0"/>
              </a:rPr>
              <a:t>IOC</a:t>
            </a:r>
          </a:p>
        </p:txBody>
      </p:sp>
      <p:cxnSp>
        <p:nvCxnSpPr>
          <p:cNvPr id="39" name="Straight Connector 38">
            <a:extLst>
              <a:ext uri="{FF2B5EF4-FFF2-40B4-BE49-F238E27FC236}">
                <a16:creationId xmlns:a16="http://schemas.microsoft.com/office/drawing/2014/main" id="{5E577C6B-13AD-FA0D-6AAF-67E5EB833270}"/>
              </a:ext>
            </a:extLst>
          </p:cNvPr>
          <p:cNvCxnSpPr>
            <a:cxnSpLocks/>
          </p:cNvCxnSpPr>
          <p:nvPr/>
        </p:nvCxnSpPr>
        <p:spPr>
          <a:xfrm>
            <a:off x="6945021" y="2725770"/>
            <a:ext cx="0" cy="1321431"/>
          </a:xfrm>
          <a:prstGeom prst="line">
            <a:avLst/>
          </a:prstGeom>
          <a:ln w="34925" cap="sq">
            <a:solidFill>
              <a:srgbClr val="AEBA00">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93" name="Rectangle 92">
            <a:extLst>
              <a:ext uri="{FF2B5EF4-FFF2-40B4-BE49-F238E27FC236}">
                <a16:creationId xmlns:a16="http://schemas.microsoft.com/office/drawing/2014/main" id="{BB05490F-93C0-C148-A7AB-3CDD7B56559C}"/>
              </a:ext>
            </a:extLst>
          </p:cNvPr>
          <p:cNvSpPr/>
          <p:nvPr/>
        </p:nvSpPr>
        <p:spPr>
          <a:xfrm>
            <a:off x="6693021" y="4047201"/>
            <a:ext cx="504000" cy="360000"/>
          </a:xfrm>
          <a:prstGeom prst="rect">
            <a:avLst/>
          </a:prstGeom>
          <a:solidFill>
            <a:srgbClr val="CC402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effectLst>
                  <a:glow rad="25400">
                    <a:srgbClr val="001A26">
                      <a:alpha val="20000"/>
                    </a:srgbClr>
                  </a:glow>
                  <a:outerShdw blurRad="63500" sx="102000" sy="102000" algn="ctr" rotWithShape="0">
                    <a:prstClr val="black">
                      <a:alpha val="40000"/>
                    </a:prstClr>
                  </a:outerShdw>
                </a:effectLst>
              </a:rPr>
              <a:t>TMS</a:t>
            </a:r>
          </a:p>
          <a:p>
            <a:pPr algn="ctr"/>
            <a:r>
              <a:rPr lang="en-GB" sz="1000" b="1" dirty="0">
                <a:effectLst>
                  <a:glow rad="25400">
                    <a:srgbClr val="001A26">
                      <a:alpha val="20000"/>
                    </a:srgbClr>
                  </a:glow>
                  <a:outerShdw blurRad="63500" sx="102000" sy="102000" algn="ctr" rotWithShape="0">
                    <a:prstClr val="black">
                      <a:alpha val="40000"/>
                    </a:prstClr>
                  </a:outerShdw>
                </a:effectLst>
              </a:rPr>
              <a:t>PLC</a:t>
            </a:r>
          </a:p>
        </p:txBody>
      </p:sp>
      <p:sp>
        <p:nvSpPr>
          <p:cNvPr id="82" name="Rectangle 81">
            <a:extLst>
              <a:ext uri="{FF2B5EF4-FFF2-40B4-BE49-F238E27FC236}">
                <a16:creationId xmlns:a16="http://schemas.microsoft.com/office/drawing/2014/main" id="{E25B73FF-4589-2546-8017-D30EA6B16561}"/>
              </a:ext>
            </a:extLst>
          </p:cNvPr>
          <p:cNvSpPr/>
          <p:nvPr/>
        </p:nvSpPr>
        <p:spPr>
          <a:xfrm>
            <a:off x="6693021" y="3085422"/>
            <a:ext cx="504000" cy="360000"/>
          </a:xfrm>
          <a:prstGeom prst="rect">
            <a:avLst/>
          </a:prstGeom>
          <a:solidFill>
            <a:srgbClr val="AEBA00"/>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1000" b="1" dirty="0">
                <a:solidFill>
                  <a:schemeClr val="tx1"/>
                </a:solidFill>
                <a:effectLst/>
                <a:latin typeface="Calibri" panose="020F0502020204030204" pitchFamily="34" charset="0"/>
                <a:cs typeface="Calibri" panose="020F0502020204030204" pitchFamily="34" charset="0"/>
              </a:rPr>
              <a:t>TMS</a:t>
            </a:r>
          </a:p>
          <a:p>
            <a:pPr algn="ctr"/>
            <a:r>
              <a:rPr lang="en-GB" sz="1000" b="1" dirty="0">
                <a:solidFill>
                  <a:schemeClr val="tx1"/>
                </a:solidFill>
                <a:effectLst/>
                <a:latin typeface="Calibri" panose="020F0502020204030204" pitchFamily="34" charset="0"/>
                <a:cs typeface="Calibri" panose="020F0502020204030204" pitchFamily="34" charset="0"/>
              </a:rPr>
              <a:t>IOC</a:t>
            </a:r>
          </a:p>
        </p:txBody>
      </p:sp>
      <p:grpSp>
        <p:nvGrpSpPr>
          <p:cNvPr id="21" name="Group 20">
            <a:extLst>
              <a:ext uri="{FF2B5EF4-FFF2-40B4-BE49-F238E27FC236}">
                <a16:creationId xmlns:a16="http://schemas.microsoft.com/office/drawing/2014/main" id="{BFF17257-D449-B4C7-7946-C7F6E2B24EB9}"/>
              </a:ext>
            </a:extLst>
          </p:cNvPr>
          <p:cNvGrpSpPr/>
          <p:nvPr/>
        </p:nvGrpSpPr>
        <p:grpSpPr>
          <a:xfrm>
            <a:off x="10768655" y="1172689"/>
            <a:ext cx="1367360" cy="468795"/>
            <a:chOff x="7604186" y="1312781"/>
            <a:chExt cx="1367360" cy="468795"/>
          </a:xfrm>
        </p:grpSpPr>
        <p:pic>
          <p:nvPicPr>
            <p:cNvPr id="25" name="Picture 24">
              <a:extLst>
                <a:ext uri="{FF2B5EF4-FFF2-40B4-BE49-F238E27FC236}">
                  <a16:creationId xmlns:a16="http://schemas.microsoft.com/office/drawing/2014/main" id="{AB1A5EF7-1091-266D-D562-85FD1C2E81F5}"/>
                </a:ext>
              </a:extLst>
            </p:cNvPr>
            <p:cNvPicPr>
              <a:picLocks noChangeAspect="1"/>
            </p:cNvPicPr>
            <p:nvPr/>
          </p:nvPicPr>
          <p:blipFill>
            <a:blip r:embed="rId5"/>
            <a:stretch>
              <a:fillRect/>
            </a:stretch>
          </p:blipFill>
          <p:spPr>
            <a:xfrm>
              <a:off x="7923402" y="1312781"/>
              <a:ext cx="728926" cy="273529"/>
            </a:xfrm>
            <a:prstGeom prst="rect">
              <a:avLst/>
            </a:prstGeom>
          </p:spPr>
        </p:pic>
        <p:sp>
          <p:nvSpPr>
            <p:cNvPr id="26" name="TextBox 25">
              <a:extLst>
                <a:ext uri="{FF2B5EF4-FFF2-40B4-BE49-F238E27FC236}">
                  <a16:creationId xmlns:a16="http://schemas.microsoft.com/office/drawing/2014/main" id="{15B624E5-79AC-0300-A870-63398BD54639}"/>
                </a:ext>
              </a:extLst>
            </p:cNvPr>
            <p:cNvSpPr txBox="1"/>
            <p:nvPr/>
          </p:nvSpPr>
          <p:spPr>
            <a:xfrm>
              <a:off x="7604186" y="1550744"/>
              <a:ext cx="1367360" cy="230832"/>
            </a:xfrm>
            <a:prstGeom prst="rect">
              <a:avLst/>
            </a:prstGeom>
            <a:noFill/>
          </p:spPr>
          <p:txBody>
            <a:bodyPr wrap="square" rtlCol="0">
              <a:spAutoFit/>
            </a:bodyPr>
            <a:lstStyle/>
            <a:p>
              <a:pPr algn="ctr"/>
              <a:r>
                <a:rPr lang="en-GB" sz="900" b="1" noProof="0" dirty="0">
                  <a:solidFill>
                    <a:schemeClr val="bg1"/>
                  </a:solidFill>
                </a:rPr>
                <a:t>other human interfaces</a:t>
              </a:r>
            </a:p>
          </p:txBody>
        </p:sp>
      </p:grpSp>
      <p:sp>
        <p:nvSpPr>
          <p:cNvPr id="27" name="Rectangle 26">
            <a:extLst>
              <a:ext uri="{FF2B5EF4-FFF2-40B4-BE49-F238E27FC236}">
                <a16:creationId xmlns:a16="http://schemas.microsoft.com/office/drawing/2014/main" id="{7F1C45DE-BCAA-5CF3-C5CD-CBF433B0D7F3}"/>
              </a:ext>
            </a:extLst>
          </p:cNvPr>
          <p:cNvSpPr/>
          <p:nvPr/>
        </p:nvSpPr>
        <p:spPr>
          <a:xfrm>
            <a:off x="11229062" y="1921643"/>
            <a:ext cx="808284" cy="612000"/>
          </a:xfrm>
          <a:prstGeom prst="rect">
            <a:avLst/>
          </a:prstGeom>
          <a:solidFill>
            <a:srgbClr val="AEBA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900" b="1" dirty="0">
                <a:solidFill>
                  <a:schemeClr val="tx1"/>
                </a:solidFill>
                <a:effectLst/>
                <a:latin typeface="Calibri" panose="020F0502020204030204" pitchFamily="34" charset="0"/>
                <a:cs typeface="Calibri" panose="020F0502020204030204" pitchFamily="34" charset="0"/>
              </a:rPr>
              <a:t>CS Infra IDMZ  </a:t>
            </a:r>
          </a:p>
          <a:p>
            <a:pPr algn="ctr"/>
            <a:r>
              <a:rPr lang="en-GB" sz="900" b="1" dirty="0">
                <a:solidFill>
                  <a:schemeClr val="tx1"/>
                </a:solidFill>
                <a:effectLst/>
                <a:latin typeface="Calibri" panose="020F0502020204030204" pitchFamily="34" charset="0"/>
                <a:cs typeface="Calibri" panose="020F0502020204030204" pitchFamily="34" charset="0"/>
              </a:rPr>
              <a:t>Read-Only</a:t>
            </a:r>
          </a:p>
          <a:p>
            <a:pPr algn="ctr"/>
            <a:r>
              <a:rPr lang="en-GB" sz="900" b="1" dirty="0">
                <a:solidFill>
                  <a:schemeClr val="tx1"/>
                </a:solidFill>
                <a:effectLst/>
                <a:latin typeface="Calibri" panose="020F0502020204030204" pitchFamily="34" charset="0"/>
                <a:cs typeface="Calibri" panose="020F0502020204030204" pitchFamily="34" charset="0"/>
              </a:rPr>
              <a:t>EPICS Gateway</a:t>
            </a:r>
          </a:p>
        </p:txBody>
      </p:sp>
      <p:sp>
        <p:nvSpPr>
          <p:cNvPr id="43" name="Rectangle 42">
            <a:extLst>
              <a:ext uri="{FF2B5EF4-FFF2-40B4-BE49-F238E27FC236}">
                <a16:creationId xmlns:a16="http://schemas.microsoft.com/office/drawing/2014/main" id="{4CDF6449-7F21-2902-090D-C01055826A2F}"/>
              </a:ext>
            </a:extLst>
          </p:cNvPr>
          <p:cNvSpPr/>
          <p:nvPr/>
        </p:nvSpPr>
        <p:spPr>
          <a:xfrm>
            <a:off x="9456092" y="1924719"/>
            <a:ext cx="540000" cy="609572"/>
          </a:xfrm>
          <a:prstGeom prst="rect">
            <a:avLst/>
          </a:prstGeom>
          <a:solidFill>
            <a:srgbClr val="AEBA00"/>
          </a:solidFill>
          <a:ln>
            <a:noFill/>
          </a:ln>
          <a:effectLst>
            <a:outerShdw blurRad="50800" dist="25400" dir="2700000" algn="ctr" rotWithShape="0">
              <a:srgbClr val="06141B">
                <a:alpha val="5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b"/>
          <a:lstStyle/>
          <a:p>
            <a:pPr algn="ctr"/>
            <a:r>
              <a:rPr lang="en-GB" sz="900" b="1" noProof="0" dirty="0">
                <a:solidFill>
                  <a:schemeClr val="tx1"/>
                </a:solidFill>
                <a:effectLst/>
                <a:latin typeface="Calibri" panose="020F0502020204030204" pitchFamily="34" charset="0"/>
                <a:cs typeface="Calibri" panose="020F0502020204030204" pitchFamily="34" charset="0"/>
              </a:rPr>
              <a:t>Phoebus</a:t>
            </a:r>
          </a:p>
          <a:p>
            <a:pPr algn="ctr"/>
            <a:r>
              <a:rPr lang="en-GB" sz="900" b="1" noProof="0" dirty="0">
                <a:solidFill>
                  <a:schemeClr val="tx1"/>
                </a:solidFill>
                <a:effectLst/>
                <a:latin typeface="Calibri" panose="020F0502020204030204" pitchFamily="34" charset="0"/>
                <a:cs typeface="Calibri" panose="020F0502020204030204" pitchFamily="34" charset="0"/>
              </a:rPr>
              <a:t>Alarms</a:t>
            </a:r>
          </a:p>
        </p:txBody>
      </p:sp>
      <p:pic>
        <p:nvPicPr>
          <p:cNvPr id="44" name="Picture 43">
            <a:extLst>
              <a:ext uri="{FF2B5EF4-FFF2-40B4-BE49-F238E27FC236}">
                <a16:creationId xmlns:a16="http://schemas.microsoft.com/office/drawing/2014/main" id="{3F77A044-980C-D74F-4B13-2DDC5184B502}"/>
              </a:ext>
            </a:extLst>
          </p:cNvPr>
          <p:cNvPicPr>
            <a:picLocks noChangeAspect="1"/>
          </p:cNvPicPr>
          <p:nvPr/>
        </p:nvPicPr>
        <p:blipFill>
          <a:blip r:embed="rId4"/>
          <a:stretch>
            <a:fillRect/>
          </a:stretch>
        </p:blipFill>
        <p:spPr>
          <a:xfrm>
            <a:off x="9589600" y="1964043"/>
            <a:ext cx="272984" cy="230641"/>
          </a:xfrm>
          <a:prstGeom prst="rect">
            <a:avLst/>
          </a:prstGeom>
          <a:effectLst/>
        </p:spPr>
      </p:pic>
      <p:sp>
        <p:nvSpPr>
          <p:cNvPr id="46" name="Rectangle 45">
            <a:extLst>
              <a:ext uri="{FF2B5EF4-FFF2-40B4-BE49-F238E27FC236}">
                <a16:creationId xmlns:a16="http://schemas.microsoft.com/office/drawing/2014/main" id="{D3D10D3F-BDCA-1FF4-32F0-36F328F63BB2}"/>
              </a:ext>
            </a:extLst>
          </p:cNvPr>
          <p:cNvSpPr/>
          <p:nvPr/>
        </p:nvSpPr>
        <p:spPr>
          <a:xfrm>
            <a:off x="10288393" y="1921643"/>
            <a:ext cx="684000" cy="608989"/>
          </a:xfrm>
          <a:prstGeom prst="rect">
            <a:avLst/>
          </a:prstGeom>
          <a:solidFill>
            <a:srgbClr val="AEBA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b"/>
          <a:lstStyle/>
          <a:p>
            <a:pPr algn="ctr"/>
            <a:r>
              <a:rPr lang="en-GB" sz="900" b="1" noProof="0" dirty="0">
                <a:solidFill>
                  <a:schemeClr val="tx1"/>
                </a:solidFill>
                <a:effectLst/>
                <a:latin typeface="Calibri" panose="020F0502020204030204" pitchFamily="34" charset="0"/>
                <a:cs typeface="Calibri" panose="020F0502020204030204" pitchFamily="34" charset="0"/>
              </a:rPr>
              <a:t>Phoebus</a:t>
            </a:r>
          </a:p>
          <a:p>
            <a:pPr algn="ctr"/>
            <a:r>
              <a:rPr lang="en-GB" sz="900" b="1" noProof="0" dirty="0">
                <a:solidFill>
                  <a:schemeClr val="tx1"/>
                </a:solidFill>
                <a:effectLst/>
                <a:latin typeface="Calibri" panose="020F0502020204030204" pitchFamily="34" charset="0"/>
                <a:cs typeface="Calibri" panose="020F0502020204030204" pitchFamily="34" charset="0"/>
              </a:rPr>
              <a:t>Data Browser</a:t>
            </a:r>
          </a:p>
        </p:txBody>
      </p:sp>
      <p:pic>
        <p:nvPicPr>
          <p:cNvPr id="48" name="Picture 47">
            <a:extLst>
              <a:ext uri="{FF2B5EF4-FFF2-40B4-BE49-F238E27FC236}">
                <a16:creationId xmlns:a16="http://schemas.microsoft.com/office/drawing/2014/main" id="{D8E732B7-E977-8A75-94E6-6073ED029286}"/>
              </a:ext>
            </a:extLst>
          </p:cNvPr>
          <p:cNvPicPr>
            <a:picLocks noChangeAspect="1"/>
          </p:cNvPicPr>
          <p:nvPr/>
        </p:nvPicPr>
        <p:blipFill>
          <a:blip r:embed="rId6"/>
          <a:stretch>
            <a:fillRect/>
          </a:stretch>
        </p:blipFill>
        <p:spPr>
          <a:xfrm>
            <a:off x="10492131" y="1951372"/>
            <a:ext cx="276524" cy="242370"/>
          </a:xfrm>
          <a:prstGeom prst="rect">
            <a:avLst/>
          </a:prstGeom>
        </p:spPr>
      </p:pic>
      <p:sp>
        <p:nvSpPr>
          <p:cNvPr id="51" name="Rectangle 50">
            <a:extLst>
              <a:ext uri="{FF2B5EF4-FFF2-40B4-BE49-F238E27FC236}">
                <a16:creationId xmlns:a16="http://schemas.microsoft.com/office/drawing/2014/main" id="{E50830C9-AFBD-B0D8-F57B-CCAFD49E1D18}"/>
              </a:ext>
            </a:extLst>
          </p:cNvPr>
          <p:cNvSpPr/>
          <p:nvPr/>
        </p:nvSpPr>
        <p:spPr>
          <a:xfrm>
            <a:off x="9334791" y="2873511"/>
            <a:ext cx="540000" cy="360000"/>
          </a:xfrm>
          <a:prstGeom prst="rect">
            <a:avLst/>
          </a:prstGeom>
          <a:solidFill>
            <a:srgbClr val="AEBA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800" b="1" noProof="0" dirty="0">
                <a:solidFill>
                  <a:schemeClr val="tx1"/>
                </a:solidFill>
                <a:effectLst/>
              </a:rPr>
              <a:t>Alarm </a:t>
            </a:r>
            <a:br>
              <a:rPr lang="en-GB" sz="800" b="1" noProof="0" dirty="0">
                <a:solidFill>
                  <a:schemeClr val="tx1"/>
                </a:solidFill>
                <a:effectLst/>
              </a:rPr>
            </a:br>
            <a:r>
              <a:rPr lang="en-GB" sz="800" b="1" noProof="0" dirty="0">
                <a:solidFill>
                  <a:schemeClr val="tx1"/>
                </a:solidFill>
                <a:effectLst/>
              </a:rPr>
              <a:t>Server</a:t>
            </a:r>
          </a:p>
        </p:txBody>
      </p:sp>
      <p:grpSp>
        <p:nvGrpSpPr>
          <p:cNvPr id="54" name="Group 53">
            <a:extLst>
              <a:ext uri="{FF2B5EF4-FFF2-40B4-BE49-F238E27FC236}">
                <a16:creationId xmlns:a16="http://schemas.microsoft.com/office/drawing/2014/main" id="{0FC7FEA7-E342-44AD-45D2-404423D2E24D}"/>
              </a:ext>
            </a:extLst>
          </p:cNvPr>
          <p:cNvGrpSpPr/>
          <p:nvPr/>
        </p:nvGrpSpPr>
        <p:grpSpPr>
          <a:xfrm>
            <a:off x="9865393" y="2873511"/>
            <a:ext cx="252000" cy="360000"/>
            <a:chOff x="10819600" y="2831791"/>
            <a:chExt cx="252000" cy="360000"/>
          </a:xfrm>
        </p:grpSpPr>
        <p:sp>
          <p:nvSpPr>
            <p:cNvPr id="56" name="Rectangle 139">
              <a:extLst>
                <a:ext uri="{FF2B5EF4-FFF2-40B4-BE49-F238E27FC236}">
                  <a16:creationId xmlns:a16="http://schemas.microsoft.com/office/drawing/2014/main" id="{1BF08471-23EB-CBA8-FD36-F351683B6D0D}"/>
                </a:ext>
              </a:extLst>
            </p:cNvPr>
            <p:cNvSpPr/>
            <p:nvPr/>
          </p:nvSpPr>
          <p:spPr>
            <a:xfrm>
              <a:off x="10819600" y="2831791"/>
              <a:ext cx="252000" cy="360000"/>
            </a:xfrm>
            <a:prstGeom prst="rect">
              <a:avLst/>
            </a:prstGeom>
            <a:solidFill>
              <a:srgbClr val="AEBA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lang="en-GB" sz="800" b="1" noProof="0" dirty="0">
                <a:effectLst>
                  <a:glow rad="25400">
                    <a:srgbClr val="001A26">
                      <a:alpha val="20000"/>
                    </a:srgbClr>
                  </a:glow>
                  <a:outerShdw blurRad="63500" sx="102000" sy="102000" algn="ctr" rotWithShape="0">
                    <a:prstClr val="black">
                      <a:alpha val="40000"/>
                    </a:prstClr>
                  </a:outerShdw>
                </a:effectLst>
              </a:endParaRPr>
            </a:p>
          </p:txBody>
        </p:sp>
        <p:pic>
          <p:nvPicPr>
            <p:cNvPr id="59" name="Picture 168">
              <a:extLst>
                <a:ext uri="{FF2B5EF4-FFF2-40B4-BE49-F238E27FC236}">
                  <a16:creationId xmlns:a16="http://schemas.microsoft.com/office/drawing/2014/main" id="{CA64684D-3F69-5718-5032-FE6F2ECBDA2E}"/>
                </a:ext>
              </a:extLst>
            </p:cNvPr>
            <p:cNvPicPr>
              <a:picLocks noChangeAspect="1"/>
            </p:cNvPicPr>
            <p:nvPr/>
          </p:nvPicPr>
          <p:blipFill>
            <a:blip r:embed="rId7" cstate="hqprint">
              <a:lum bright="100000"/>
              <a:extLst>
                <a:ext uri="{28A0092B-C50C-407E-A947-70E740481C1C}">
                  <a14:useLocalDpi xmlns:a14="http://schemas.microsoft.com/office/drawing/2010/main" val="0"/>
                </a:ext>
              </a:extLst>
            </a:blip>
            <a:stretch>
              <a:fillRect/>
            </a:stretch>
          </p:blipFill>
          <p:spPr>
            <a:xfrm>
              <a:off x="10853912" y="2894641"/>
              <a:ext cx="183376" cy="218154"/>
            </a:xfrm>
            <a:prstGeom prst="rect">
              <a:avLst/>
            </a:prstGeom>
            <a:noFill/>
            <a:effectLst>
              <a:outerShdw blurRad="12700" sx="102000" sy="102000" algn="ctr" rotWithShape="0">
                <a:prstClr val="black">
                  <a:alpha val="40000"/>
                </a:prstClr>
              </a:outerShdw>
            </a:effectLst>
          </p:spPr>
        </p:pic>
      </p:grpSp>
      <p:sp>
        <p:nvSpPr>
          <p:cNvPr id="62" name="Rectangle 61">
            <a:extLst>
              <a:ext uri="{FF2B5EF4-FFF2-40B4-BE49-F238E27FC236}">
                <a16:creationId xmlns:a16="http://schemas.microsoft.com/office/drawing/2014/main" id="{C31DCA5D-ACDC-4263-D5F2-E2B12100CBD6}"/>
              </a:ext>
            </a:extLst>
          </p:cNvPr>
          <p:cNvSpPr/>
          <p:nvPr/>
        </p:nvSpPr>
        <p:spPr>
          <a:xfrm>
            <a:off x="10239092" y="2873511"/>
            <a:ext cx="540000" cy="360000"/>
          </a:xfrm>
          <a:prstGeom prst="rect">
            <a:avLst/>
          </a:prstGeom>
          <a:solidFill>
            <a:srgbClr val="AEBA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GB" sz="800" b="1" noProof="0" dirty="0">
                <a:solidFill>
                  <a:schemeClr val="tx1"/>
                </a:solidFill>
                <a:effectLst/>
              </a:rPr>
              <a:t>Archiver </a:t>
            </a:r>
          </a:p>
          <a:p>
            <a:pPr algn="ctr"/>
            <a:r>
              <a:rPr lang="en-GB" sz="800" b="1" noProof="0" dirty="0">
                <a:solidFill>
                  <a:schemeClr val="tx1"/>
                </a:solidFill>
                <a:effectLst/>
              </a:rPr>
              <a:t>Appliance</a:t>
            </a:r>
          </a:p>
        </p:txBody>
      </p:sp>
      <p:grpSp>
        <p:nvGrpSpPr>
          <p:cNvPr id="63" name="Group 62">
            <a:extLst>
              <a:ext uri="{FF2B5EF4-FFF2-40B4-BE49-F238E27FC236}">
                <a16:creationId xmlns:a16="http://schemas.microsoft.com/office/drawing/2014/main" id="{23CB9CE5-4F8B-92A0-E398-4B5CB7F48D6D}"/>
              </a:ext>
            </a:extLst>
          </p:cNvPr>
          <p:cNvGrpSpPr/>
          <p:nvPr/>
        </p:nvGrpSpPr>
        <p:grpSpPr>
          <a:xfrm>
            <a:off x="10769694" y="2873511"/>
            <a:ext cx="252000" cy="360000"/>
            <a:chOff x="10819600" y="2831791"/>
            <a:chExt cx="252000" cy="360000"/>
          </a:xfrm>
        </p:grpSpPr>
        <p:sp>
          <p:nvSpPr>
            <p:cNvPr id="448" name="Rectangle 139">
              <a:extLst>
                <a:ext uri="{FF2B5EF4-FFF2-40B4-BE49-F238E27FC236}">
                  <a16:creationId xmlns:a16="http://schemas.microsoft.com/office/drawing/2014/main" id="{9E37F3CA-6AFC-771B-81F2-CF009A846C4F}"/>
                </a:ext>
              </a:extLst>
            </p:cNvPr>
            <p:cNvSpPr/>
            <p:nvPr/>
          </p:nvSpPr>
          <p:spPr>
            <a:xfrm>
              <a:off x="10819600" y="2831791"/>
              <a:ext cx="252000" cy="360000"/>
            </a:xfrm>
            <a:prstGeom prst="rect">
              <a:avLst/>
            </a:prstGeom>
            <a:solidFill>
              <a:srgbClr val="AEBA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lang="en-GB" sz="800" b="1" noProof="0" dirty="0">
                <a:effectLst>
                  <a:glow rad="25400">
                    <a:srgbClr val="001A26">
                      <a:alpha val="20000"/>
                    </a:srgbClr>
                  </a:glow>
                  <a:outerShdw blurRad="63500" sx="102000" sy="102000" algn="ctr" rotWithShape="0">
                    <a:prstClr val="black">
                      <a:alpha val="40000"/>
                    </a:prstClr>
                  </a:outerShdw>
                </a:effectLst>
              </a:endParaRPr>
            </a:p>
          </p:txBody>
        </p:sp>
        <p:pic>
          <p:nvPicPr>
            <p:cNvPr id="449" name="Picture 168">
              <a:extLst>
                <a:ext uri="{FF2B5EF4-FFF2-40B4-BE49-F238E27FC236}">
                  <a16:creationId xmlns:a16="http://schemas.microsoft.com/office/drawing/2014/main" id="{05FC3921-38A3-EDB1-50D1-A4FC87BE0D0F}"/>
                </a:ext>
              </a:extLst>
            </p:cNvPr>
            <p:cNvPicPr>
              <a:picLocks noChangeAspect="1"/>
            </p:cNvPicPr>
            <p:nvPr/>
          </p:nvPicPr>
          <p:blipFill>
            <a:blip r:embed="rId7" cstate="hqprint">
              <a:lum bright="100000"/>
              <a:extLst>
                <a:ext uri="{28A0092B-C50C-407E-A947-70E740481C1C}">
                  <a14:useLocalDpi xmlns:a14="http://schemas.microsoft.com/office/drawing/2010/main" val="0"/>
                </a:ext>
              </a:extLst>
            </a:blip>
            <a:stretch>
              <a:fillRect/>
            </a:stretch>
          </p:blipFill>
          <p:spPr>
            <a:xfrm>
              <a:off x="10853912" y="2894641"/>
              <a:ext cx="183376" cy="218154"/>
            </a:xfrm>
            <a:prstGeom prst="rect">
              <a:avLst/>
            </a:prstGeom>
            <a:noFill/>
            <a:effectLst>
              <a:outerShdw blurRad="12700" sx="102000" sy="102000" algn="ctr" rotWithShape="0">
                <a:prstClr val="black">
                  <a:alpha val="40000"/>
                </a:prstClr>
              </a:outerShdw>
            </a:effectLst>
          </p:spPr>
        </p:pic>
      </p:grpSp>
      <p:cxnSp>
        <p:nvCxnSpPr>
          <p:cNvPr id="450" name="Straight Connector 449">
            <a:extLst>
              <a:ext uri="{FF2B5EF4-FFF2-40B4-BE49-F238E27FC236}">
                <a16:creationId xmlns:a16="http://schemas.microsoft.com/office/drawing/2014/main" id="{65409191-C799-B4ED-A514-0BEEF0ABBD7B}"/>
              </a:ext>
            </a:extLst>
          </p:cNvPr>
          <p:cNvCxnSpPr>
            <a:cxnSpLocks/>
          </p:cNvCxnSpPr>
          <p:nvPr/>
        </p:nvCxnSpPr>
        <p:spPr>
          <a:xfrm flipV="1">
            <a:off x="10630393" y="2503508"/>
            <a:ext cx="0" cy="370003"/>
          </a:xfrm>
          <a:prstGeom prst="line">
            <a:avLst/>
          </a:prstGeom>
          <a:ln w="34925" cap="sq">
            <a:solidFill>
              <a:srgbClr val="AEBA00">
                <a:alpha val="96000"/>
              </a:srgbClr>
            </a:solidFill>
            <a:miter lim="800000"/>
          </a:ln>
          <a:effectLst/>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8810B2E8-C0F2-B6B2-0667-3D39570BBA1D}"/>
              </a:ext>
            </a:extLst>
          </p:cNvPr>
          <p:cNvCxnSpPr>
            <a:cxnSpLocks/>
          </p:cNvCxnSpPr>
          <p:nvPr/>
        </p:nvCxnSpPr>
        <p:spPr>
          <a:xfrm flipV="1">
            <a:off x="9726092" y="2503508"/>
            <a:ext cx="0" cy="370003"/>
          </a:xfrm>
          <a:prstGeom prst="line">
            <a:avLst/>
          </a:prstGeom>
          <a:ln w="34925" cap="sq">
            <a:solidFill>
              <a:srgbClr val="AEBA00">
                <a:alpha val="96000"/>
              </a:srgbClr>
            </a:solidFill>
            <a:miter lim="800000"/>
          </a:ln>
          <a:effectLst/>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E7714746-6FD0-3F90-68E9-511BDE97F63E}"/>
              </a:ext>
            </a:extLst>
          </p:cNvPr>
          <p:cNvCxnSpPr>
            <a:cxnSpLocks/>
          </p:cNvCxnSpPr>
          <p:nvPr/>
        </p:nvCxnSpPr>
        <p:spPr>
          <a:xfrm>
            <a:off x="3346450" y="2725770"/>
            <a:ext cx="8534060" cy="0"/>
          </a:xfrm>
          <a:prstGeom prst="line">
            <a:avLst/>
          </a:prstGeom>
          <a:ln w="63500" cap="sq">
            <a:solidFill>
              <a:srgbClr val="AEBA00"/>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456" name="Cylinder 455">
            <a:extLst>
              <a:ext uri="{FF2B5EF4-FFF2-40B4-BE49-F238E27FC236}">
                <a16:creationId xmlns:a16="http://schemas.microsoft.com/office/drawing/2014/main" id="{BF8DE78D-C4F7-0833-F892-4086DFA6AE9A}"/>
              </a:ext>
            </a:extLst>
          </p:cNvPr>
          <p:cNvSpPr/>
          <p:nvPr/>
        </p:nvSpPr>
        <p:spPr>
          <a:xfrm>
            <a:off x="4522529" y="6311551"/>
            <a:ext cx="1183863" cy="244656"/>
          </a:xfrm>
          <a:prstGeom prst="can">
            <a:avLst>
              <a:gd name="adj" fmla="val 50000"/>
            </a:avLst>
          </a:prstGeom>
          <a:gradFill flip="none" rotWithShape="1">
            <a:gsLst>
              <a:gs pos="0">
                <a:schemeClr val="tx1"/>
              </a:gs>
              <a:gs pos="74000">
                <a:schemeClr val="accent1">
                  <a:lumMod val="45000"/>
                  <a:lumOff val="55000"/>
                </a:schemeClr>
              </a:gs>
              <a:gs pos="83000">
                <a:schemeClr val="accent1">
                  <a:lumMod val="45000"/>
                  <a:lumOff val="55000"/>
                </a:schemeClr>
              </a:gs>
              <a:gs pos="100000">
                <a:schemeClr val="accent1">
                  <a:lumMod val="30000"/>
                  <a:lumOff val="70000"/>
                </a:schemeClr>
              </a:gs>
            </a:gsLst>
            <a:lin ang="10800000" scaled="1"/>
            <a:tileRect/>
          </a:gra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7" name="Cylinder 456">
            <a:extLst>
              <a:ext uri="{FF2B5EF4-FFF2-40B4-BE49-F238E27FC236}">
                <a16:creationId xmlns:a16="http://schemas.microsoft.com/office/drawing/2014/main" id="{BE738931-5E11-5996-D10F-BB2744DBA784}"/>
              </a:ext>
            </a:extLst>
          </p:cNvPr>
          <p:cNvSpPr/>
          <p:nvPr/>
        </p:nvSpPr>
        <p:spPr>
          <a:xfrm>
            <a:off x="5033216" y="4971581"/>
            <a:ext cx="162489" cy="1423301"/>
          </a:xfrm>
          <a:prstGeom prst="can">
            <a:avLst>
              <a:gd name="adj" fmla="val 32415"/>
            </a:avLst>
          </a:prstGeom>
          <a:gradFill flip="none" rotWithShape="1">
            <a:gsLst>
              <a:gs pos="0">
                <a:schemeClr val="tx1"/>
              </a:gs>
              <a:gs pos="74000">
                <a:schemeClr val="accent1">
                  <a:lumMod val="45000"/>
                  <a:lumOff val="55000"/>
                </a:schemeClr>
              </a:gs>
              <a:gs pos="83000">
                <a:schemeClr val="accent1">
                  <a:lumMod val="45000"/>
                  <a:lumOff val="55000"/>
                </a:schemeClr>
              </a:gs>
              <a:gs pos="100000">
                <a:schemeClr val="accent1">
                  <a:lumMod val="30000"/>
                  <a:lumOff val="70000"/>
                </a:schemeClr>
              </a:gs>
            </a:gsLst>
            <a:lin ang="10800000" scaled="1"/>
            <a:tileRect/>
          </a:gra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8" name="Arc 457">
            <a:extLst>
              <a:ext uri="{FF2B5EF4-FFF2-40B4-BE49-F238E27FC236}">
                <a16:creationId xmlns:a16="http://schemas.microsoft.com/office/drawing/2014/main" id="{6FE22DE0-42C2-6719-AF15-ABE05FC1067B}"/>
              </a:ext>
            </a:extLst>
          </p:cNvPr>
          <p:cNvSpPr/>
          <p:nvPr/>
        </p:nvSpPr>
        <p:spPr>
          <a:xfrm>
            <a:off x="4920076" y="6249364"/>
            <a:ext cx="388768" cy="59697"/>
          </a:xfrm>
          <a:prstGeom prst="arc">
            <a:avLst>
              <a:gd name="adj1" fmla="val 21192881"/>
              <a:gd name="adj2" fmla="val 11768041"/>
            </a:avLst>
          </a:prstGeom>
          <a:ln>
            <a:solidFill>
              <a:srgbClr val="33CCCC"/>
            </a:solidFill>
            <a:tailEnd type="triangle" w="sm" len="sm"/>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9" name="TextBox 458">
            <a:extLst>
              <a:ext uri="{FF2B5EF4-FFF2-40B4-BE49-F238E27FC236}">
                <a16:creationId xmlns:a16="http://schemas.microsoft.com/office/drawing/2014/main" id="{EA5D3FE7-6541-EA73-A52F-56FFDFFBC784}"/>
              </a:ext>
            </a:extLst>
          </p:cNvPr>
          <p:cNvSpPr txBox="1"/>
          <p:nvPr/>
        </p:nvSpPr>
        <p:spPr>
          <a:xfrm>
            <a:off x="4601039" y="6618380"/>
            <a:ext cx="1002046" cy="153888"/>
          </a:xfrm>
          <a:prstGeom prst="rect">
            <a:avLst/>
          </a:prstGeom>
          <a:noFill/>
          <a:effectLst>
            <a:outerShdw blurRad="12700" dir="5400000" algn="t" rotWithShape="0">
              <a:srgbClr val="001A26"/>
            </a:outerShdw>
          </a:effectLst>
        </p:spPr>
        <p:txBody>
          <a:bodyPr wrap="square" lIns="0" tIns="0" rIns="0" bIns="0" rtlCol="0">
            <a:spAutoFit/>
          </a:bodyPr>
          <a:lstStyle/>
          <a:p>
            <a:pPr algn="ctr"/>
            <a:r>
              <a:rPr lang="en-GB" sz="1000" b="1" dirty="0">
                <a:solidFill>
                  <a:schemeClr val="bg1"/>
                </a:solidFill>
              </a:rPr>
              <a:t>Target Wheel</a:t>
            </a:r>
          </a:p>
        </p:txBody>
      </p:sp>
      <p:sp>
        <p:nvSpPr>
          <p:cNvPr id="460" name="TextBox 459">
            <a:extLst>
              <a:ext uri="{FF2B5EF4-FFF2-40B4-BE49-F238E27FC236}">
                <a16:creationId xmlns:a16="http://schemas.microsoft.com/office/drawing/2014/main" id="{78986AD6-92D7-986B-B14D-04CDD5BC6C36}"/>
              </a:ext>
            </a:extLst>
          </p:cNvPr>
          <p:cNvSpPr txBox="1"/>
          <p:nvPr/>
        </p:nvSpPr>
        <p:spPr>
          <a:xfrm>
            <a:off x="5345250" y="6114773"/>
            <a:ext cx="70532" cy="153888"/>
          </a:xfrm>
          <a:prstGeom prst="rect">
            <a:avLst/>
          </a:prstGeom>
          <a:noFill/>
          <a:effectLst>
            <a:outerShdw blurRad="12700" dir="5400000" algn="t" rotWithShape="0">
              <a:srgbClr val="001A26"/>
            </a:outerShdw>
          </a:effectLst>
        </p:spPr>
        <p:txBody>
          <a:bodyPr wrap="square" lIns="0" tIns="0" rIns="0" bIns="0" rtlCol="0">
            <a:spAutoFit/>
          </a:bodyPr>
          <a:lstStyle/>
          <a:p>
            <a:pPr algn="ctr"/>
            <a:r>
              <a:rPr lang="en-GB" sz="1000" dirty="0">
                <a:solidFill>
                  <a:schemeClr val="bg1"/>
                </a:solidFill>
                <a:sym typeface="Symbol" panose="05050102010706020507" pitchFamily="18" charset="2"/>
              </a:rPr>
              <a:t></a:t>
            </a:r>
            <a:endParaRPr lang="en-GB" sz="1000" dirty="0">
              <a:solidFill>
                <a:schemeClr val="bg1"/>
              </a:solidFill>
            </a:endParaRPr>
          </a:p>
        </p:txBody>
      </p:sp>
      <p:cxnSp>
        <p:nvCxnSpPr>
          <p:cNvPr id="467" name="Straight Connector 466">
            <a:extLst>
              <a:ext uri="{FF2B5EF4-FFF2-40B4-BE49-F238E27FC236}">
                <a16:creationId xmlns:a16="http://schemas.microsoft.com/office/drawing/2014/main" id="{E17F07AA-1E16-CF6D-594E-4D49DDEEB36D}"/>
              </a:ext>
            </a:extLst>
          </p:cNvPr>
          <p:cNvCxnSpPr>
            <a:cxnSpLocks/>
          </p:cNvCxnSpPr>
          <p:nvPr/>
        </p:nvCxnSpPr>
        <p:spPr>
          <a:xfrm flipH="1">
            <a:off x="3767999" y="4119563"/>
            <a:ext cx="321910" cy="0"/>
          </a:xfrm>
          <a:prstGeom prst="line">
            <a:avLst/>
          </a:prstGeom>
          <a:ln w="34925" cap="sq">
            <a:solidFill>
              <a:srgbClr val="43BBE8">
                <a:alpha val="96000"/>
              </a:srgbClr>
            </a:solidFill>
            <a:miter lim="800000"/>
          </a:ln>
          <a:effectLst>
            <a:outerShdw blurRad="50800" dist="25400" dir="2700000" algn="ctr" rotWithShape="0">
              <a:srgbClr val="06141B">
                <a:alpha val="56000"/>
              </a:srgbClr>
            </a:outerShdw>
          </a:effectLst>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70E98447-6973-1E8E-01BC-30C62D62902B}"/>
              </a:ext>
            </a:extLst>
          </p:cNvPr>
          <p:cNvSpPr/>
          <p:nvPr/>
        </p:nvSpPr>
        <p:spPr>
          <a:xfrm>
            <a:off x="4078232" y="4095272"/>
            <a:ext cx="54864" cy="54864"/>
          </a:xfrm>
          <a:prstGeom prst="rect">
            <a:avLst/>
          </a:prstGeom>
          <a:solidFill>
            <a:srgbClr val="43BBE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lang="en-GB" sz="800" b="1" noProof="0" dirty="0">
              <a:effectLst>
                <a:glow rad="25400">
                  <a:srgbClr val="001A26">
                    <a:alpha val="20000"/>
                  </a:srgbClr>
                </a:glow>
              </a:effectLst>
            </a:endParaRPr>
          </a:p>
        </p:txBody>
      </p:sp>
      <p:grpSp>
        <p:nvGrpSpPr>
          <p:cNvPr id="65" name="Group 64">
            <a:extLst>
              <a:ext uri="{FF2B5EF4-FFF2-40B4-BE49-F238E27FC236}">
                <a16:creationId xmlns:a16="http://schemas.microsoft.com/office/drawing/2014/main" id="{7280528D-9751-84DE-F9CF-4C972BD7EDFE}"/>
              </a:ext>
            </a:extLst>
          </p:cNvPr>
          <p:cNvGrpSpPr/>
          <p:nvPr/>
        </p:nvGrpSpPr>
        <p:grpSpPr>
          <a:xfrm>
            <a:off x="6541062" y="4915095"/>
            <a:ext cx="1431219" cy="1899867"/>
            <a:chOff x="4357957" y="4915095"/>
            <a:chExt cx="1431219" cy="1899867"/>
          </a:xfrm>
        </p:grpSpPr>
        <p:sp>
          <p:nvSpPr>
            <p:cNvPr id="77" name="Rectangle 76">
              <a:extLst>
                <a:ext uri="{FF2B5EF4-FFF2-40B4-BE49-F238E27FC236}">
                  <a16:creationId xmlns:a16="http://schemas.microsoft.com/office/drawing/2014/main" id="{21ABB57E-2EF4-0107-8F97-0D26609853C2}"/>
                </a:ext>
              </a:extLst>
            </p:cNvPr>
            <p:cNvSpPr/>
            <p:nvPr/>
          </p:nvSpPr>
          <p:spPr>
            <a:xfrm>
              <a:off x="4930445" y="5688010"/>
              <a:ext cx="286244" cy="1126952"/>
            </a:xfrm>
            <a:prstGeom prst="rect">
              <a:avLst/>
            </a:prstGeom>
            <a:gradFill flip="none" rotWithShape="1">
              <a:gsLst>
                <a:gs pos="0">
                  <a:schemeClr val="tx1"/>
                </a:gs>
                <a:gs pos="74000">
                  <a:schemeClr val="accent1">
                    <a:lumMod val="45000"/>
                    <a:lumOff val="55000"/>
                  </a:schemeClr>
                </a:gs>
                <a:gs pos="83000">
                  <a:schemeClr val="accent1">
                    <a:lumMod val="45000"/>
                    <a:lumOff val="55000"/>
                  </a:schemeClr>
                </a:gs>
                <a:gs pos="100000">
                  <a:schemeClr val="accent1">
                    <a:lumMod val="30000"/>
                    <a:lumOff val="70000"/>
                  </a:schemeClr>
                </a:gs>
              </a:gsLst>
              <a:lin ang="10800000" scaled="1"/>
              <a:tileRect/>
            </a:gra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8" name="Group 77">
              <a:extLst>
                <a:ext uri="{FF2B5EF4-FFF2-40B4-BE49-F238E27FC236}">
                  <a16:creationId xmlns:a16="http://schemas.microsoft.com/office/drawing/2014/main" id="{8E37EAB5-E9F0-3250-541F-C11709F80DAD}"/>
                </a:ext>
              </a:extLst>
            </p:cNvPr>
            <p:cNvGrpSpPr/>
            <p:nvPr/>
          </p:nvGrpSpPr>
          <p:grpSpPr>
            <a:xfrm>
              <a:off x="4357957" y="6405567"/>
              <a:ext cx="1431219" cy="299781"/>
              <a:chOff x="4895906" y="3283044"/>
              <a:chExt cx="1440000" cy="301620"/>
            </a:xfrm>
          </p:grpSpPr>
          <p:sp>
            <p:nvSpPr>
              <p:cNvPr id="146" name="Rectangle 145">
                <a:extLst>
                  <a:ext uri="{FF2B5EF4-FFF2-40B4-BE49-F238E27FC236}">
                    <a16:creationId xmlns:a16="http://schemas.microsoft.com/office/drawing/2014/main" id="{8ECA86CA-796F-E090-3490-080FA62DC8A6}"/>
                  </a:ext>
                </a:extLst>
              </p:cNvPr>
              <p:cNvSpPr/>
              <p:nvPr/>
            </p:nvSpPr>
            <p:spPr>
              <a:xfrm>
                <a:off x="4895906" y="3476664"/>
                <a:ext cx="1440000" cy="10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7" name="Rectangle 146">
                <a:extLst>
                  <a:ext uri="{FF2B5EF4-FFF2-40B4-BE49-F238E27FC236}">
                    <a16:creationId xmlns:a16="http://schemas.microsoft.com/office/drawing/2014/main" id="{F9DEBB6F-CE8E-062F-6802-0CB3BB42AF7B}"/>
                  </a:ext>
                </a:extLst>
              </p:cNvPr>
              <p:cNvSpPr/>
              <p:nvPr/>
            </p:nvSpPr>
            <p:spPr>
              <a:xfrm>
                <a:off x="4895906" y="3379854"/>
                <a:ext cx="1440000" cy="10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8" name="Rectangle 147">
                <a:extLst>
                  <a:ext uri="{FF2B5EF4-FFF2-40B4-BE49-F238E27FC236}">
                    <a16:creationId xmlns:a16="http://schemas.microsoft.com/office/drawing/2014/main" id="{0FB3A997-C5FC-185B-3159-C845C9B7EF15}"/>
                  </a:ext>
                </a:extLst>
              </p:cNvPr>
              <p:cNvSpPr/>
              <p:nvPr/>
            </p:nvSpPr>
            <p:spPr>
              <a:xfrm>
                <a:off x="4895906" y="3283044"/>
                <a:ext cx="1440000" cy="10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3" name="Rectangle 82">
              <a:extLst>
                <a:ext uri="{FF2B5EF4-FFF2-40B4-BE49-F238E27FC236}">
                  <a16:creationId xmlns:a16="http://schemas.microsoft.com/office/drawing/2014/main" id="{1A4161D6-4319-9CFE-82AF-197D3CBC254C}"/>
                </a:ext>
              </a:extLst>
            </p:cNvPr>
            <p:cNvSpPr/>
            <p:nvPr/>
          </p:nvSpPr>
          <p:spPr>
            <a:xfrm>
              <a:off x="4429518" y="5790047"/>
              <a:ext cx="1288098" cy="71561"/>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Rectangle 86">
              <a:extLst>
                <a:ext uri="{FF2B5EF4-FFF2-40B4-BE49-F238E27FC236}">
                  <a16:creationId xmlns:a16="http://schemas.microsoft.com/office/drawing/2014/main" id="{914FE328-079D-80CD-EC34-D2075DD8644F}"/>
                </a:ext>
              </a:extLst>
            </p:cNvPr>
            <p:cNvSpPr/>
            <p:nvPr/>
          </p:nvSpPr>
          <p:spPr>
            <a:xfrm>
              <a:off x="4429518" y="5860499"/>
              <a:ext cx="190203" cy="536707"/>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 name="Rectangle 87">
              <a:extLst>
                <a:ext uri="{FF2B5EF4-FFF2-40B4-BE49-F238E27FC236}">
                  <a16:creationId xmlns:a16="http://schemas.microsoft.com/office/drawing/2014/main" id="{63A607C7-BAFA-F225-2D6B-A61F057BD2DC}"/>
                </a:ext>
              </a:extLst>
            </p:cNvPr>
            <p:cNvSpPr/>
            <p:nvPr/>
          </p:nvSpPr>
          <p:spPr>
            <a:xfrm>
              <a:off x="5527413" y="5860499"/>
              <a:ext cx="190203" cy="536707"/>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Rectangle 88">
              <a:extLst>
                <a:ext uri="{FF2B5EF4-FFF2-40B4-BE49-F238E27FC236}">
                  <a16:creationId xmlns:a16="http://schemas.microsoft.com/office/drawing/2014/main" id="{257F18D6-4473-A4AF-B3F0-D9EEA550BAA8}"/>
                </a:ext>
              </a:extLst>
            </p:cNvPr>
            <p:cNvSpPr/>
            <p:nvPr/>
          </p:nvSpPr>
          <p:spPr>
            <a:xfrm>
              <a:off x="4679981" y="5896280"/>
              <a:ext cx="787170" cy="5009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1" name="Group 90">
              <a:extLst>
                <a:ext uri="{FF2B5EF4-FFF2-40B4-BE49-F238E27FC236}">
                  <a16:creationId xmlns:a16="http://schemas.microsoft.com/office/drawing/2014/main" id="{57EB2B6A-9F4F-66FC-80F8-FF9D3B401BD2}"/>
                </a:ext>
              </a:extLst>
            </p:cNvPr>
            <p:cNvGrpSpPr/>
            <p:nvPr/>
          </p:nvGrpSpPr>
          <p:grpSpPr>
            <a:xfrm>
              <a:off x="4756426" y="5985750"/>
              <a:ext cx="634284" cy="417870"/>
              <a:chOff x="5271124" y="2838369"/>
              <a:chExt cx="638175" cy="420433"/>
            </a:xfrm>
          </p:grpSpPr>
          <p:grpSp>
            <p:nvGrpSpPr>
              <p:cNvPr id="113" name="Group 112">
                <a:extLst>
                  <a:ext uri="{FF2B5EF4-FFF2-40B4-BE49-F238E27FC236}">
                    <a16:creationId xmlns:a16="http://schemas.microsoft.com/office/drawing/2014/main" id="{E555E77D-E686-F955-2D9E-CEF0AC0291A6}"/>
                  </a:ext>
                </a:extLst>
              </p:cNvPr>
              <p:cNvGrpSpPr/>
              <p:nvPr/>
            </p:nvGrpSpPr>
            <p:grpSpPr>
              <a:xfrm>
                <a:off x="5377487" y="2838369"/>
                <a:ext cx="0" cy="420433"/>
                <a:chOff x="5347324" y="2838369"/>
                <a:chExt cx="0" cy="420433"/>
              </a:xfrm>
            </p:grpSpPr>
            <p:cxnSp>
              <p:nvCxnSpPr>
                <p:cNvPr id="144" name="Straight Connector 143">
                  <a:extLst>
                    <a:ext uri="{FF2B5EF4-FFF2-40B4-BE49-F238E27FC236}">
                      <a16:creationId xmlns:a16="http://schemas.microsoft.com/office/drawing/2014/main" id="{8F03F2E5-937F-5278-C5AC-DD2B1758AB0D}"/>
                    </a:ext>
                  </a:extLst>
                </p:cNvPr>
                <p:cNvCxnSpPr>
                  <a:cxnSpLocks/>
                </p:cNvCxnSpPr>
                <p:nvPr/>
              </p:nvCxnSpPr>
              <p:spPr>
                <a:xfrm>
                  <a:off x="5347324" y="2838369"/>
                  <a:ext cx="0" cy="252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08C7015-F525-4CF3-4538-7F96C02476D8}"/>
                    </a:ext>
                  </a:extLst>
                </p:cNvPr>
                <p:cNvCxnSpPr>
                  <a:cxnSpLocks/>
                </p:cNvCxnSpPr>
                <p:nvPr/>
              </p:nvCxnSpPr>
              <p:spPr>
                <a:xfrm>
                  <a:off x="5347324" y="3150802"/>
                  <a:ext cx="0" cy="108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114" name="Group 113">
                <a:extLst>
                  <a:ext uri="{FF2B5EF4-FFF2-40B4-BE49-F238E27FC236}">
                    <a16:creationId xmlns:a16="http://schemas.microsoft.com/office/drawing/2014/main" id="{3E916737-E6A5-8742-5BAB-633438FB238F}"/>
                  </a:ext>
                </a:extLst>
              </p:cNvPr>
              <p:cNvGrpSpPr/>
              <p:nvPr/>
            </p:nvGrpSpPr>
            <p:grpSpPr>
              <a:xfrm>
                <a:off x="5483850" y="2838369"/>
                <a:ext cx="0" cy="420433"/>
                <a:chOff x="5347324" y="2838369"/>
                <a:chExt cx="0" cy="420433"/>
              </a:xfrm>
            </p:grpSpPr>
            <p:cxnSp>
              <p:nvCxnSpPr>
                <p:cNvPr id="142" name="Straight Connector 141">
                  <a:extLst>
                    <a:ext uri="{FF2B5EF4-FFF2-40B4-BE49-F238E27FC236}">
                      <a16:creationId xmlns:a16="http://schemas.microsoft.com/office/drawing/2014/main" id="{B44759B6-A85A-CA1E-EF9F-636D9327F32D}"/>
                    </a:ext>
                  </a:extLst>
                </p:cNvPr>
                <p:cNvCxnSpPr>
                  <a:cxnSpLocks/>
                </p:cNvCxnSpPr>
                <p:nvPr/>
              </p:nvCxnSpPr>
              <p:spPr>
                <a:xfrm>
                  <a:off x="5347324" y="2838369"/>
                  <a:ext cx="0" cy="252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6465D059-8F0E-D0A2-B838-D1FD2E79E8F5}"/>
                    </a:ext>
                  </a:extLst>
                </p:cNvPr>
                <p:cNvCxnSpPr>
                  <a:cxnSpLocks/>
                </p:cNvCxnSpPr>
                <p:nvPr/>
              </p:nvCxnSpPr>
              <p:spPr>
                <a:xfrm>
                  <a:off x="5347324" y="3150802"/>
                  <a:ext cx="0" cy="108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115" name="Group 114">
                <a:extLst>
                  <a:ext uri="{FF2B5EF4-FFF2-40B4-BE49-F238E27FC236}">
                    <a16:creationId xmlns:a16="http://schemas.microsoft.com/office/drawing/2014/main" id="{75DE6C7A-98FC-66FE-1FFE-253CB521C8B4}"/>
                  </a:ext>
                </a:extLst>
              </p:cNvPr>
              <p:cNvGrpSpPr/>
              <p:nvPr/>
            </p:nvGrpSpPr>
            <p:grpSpPr>
              <a:xfrm>
                <a:off x="5590213" y="2838369"/>
                <a:ext cx="0" cy="420433"/>
                <a:chOff x="5347324" y="2838369"/>
                <a:chExt cx="0" cy="420433"/>
              </a:xfrm>
            </p:grpSpPr>
            <p:cxnSp>
              <p:nvCxnSpPr>
                <p:cNvPr id="137" name="Straight Connector 136">
                  <a:extLst>
                    <a:ext uri="{FF2B5EF4-FFF2-40B4-BE49-F238E27FC236}">
                      <a16:creationId xmlns:a16="http://schemas.microsoft.com/office/drawing/2014/main" id="{5B2081A8-2F5D-CA4E-4941-C1A2F0A638A9}"/>
                    </a:ext>
                  </a:extLst>
                </p:cNvPr>
                <p:cNvCxnSpPr>
                  <a:cxnSpLocks/>
                </p:cNvCxnSpPr>
                <p:nvPr/>
              </p:nvCxnSpPr>
              <p:spPr>
                <a:xfrm>
                  <a:off x="5347324" y="2838369"/>
                  <a:ext cx="0" cy="252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4B4A8D06-9247-5057-AFE2-7823389245BE}"/>
                    </a:ext>
                  </a:extLst>
                </p:cNvPr>
                <p:cNvCxnSpPr>
                  <a:cxnSpLocks/>
                </p:cNvCxnSpPr>
                <p:nvPr/>
              </p:nvCxnSpPr>
              <p:spPr>
                <a:xfrm>
                  <a:off x="5347324" y="3150802"/>
                  <a:ext cx="0" cy="108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116" name="Group 115">
                <a:extLst>
                  <a:ext uri="{FF2B5EF4-FFF2-40B4-BE49-F238E27FC236}">
                    <a16:creationId xmlns:a16="http://schemas.microsoft.com/office/drawing/2014/main" id="{02132059-92A6-E1C8-0B0D-737CBFC2D213}"/>
                  </a:ext>
                </a:extLst>
              </p:cNvPr>
              <p:cNvGrpSpPr/>
              <p:nvPr/>
            </p:nvGrpSpPr>
            <p:grpSpPr>
              <a:xfrm>
                <a:off x="5696576" y="2838369"/>
                <a:ext cx="0" cy="420433"/>
                <a:chOff x="5347324" y="2838369"/>
                <a:chExt cx="0" cy="420433"/>
              </a:xfrm>
            </p:grpSpPr>
            <p:cxnSp>
              <p:nvCxnSpPr>
                <p:cNvPr id="133" name="Straight Connector 132">
                  <a:extLst>
                    <a:ext uri="{FF2B5EF4-FFF2-40B4-BE49-F238E27FC236}">
                      <a16:creationId xmlns:a16="http://schemas.microsoft.com/office/drawing/2014/main" id="{44180C4B-526A-8A49-8663-A0137A3DFD2A}"/>
                    </a:ext>
                  </a:extLst>
                </p:cNvPr>
                <p:cNvCxnSpPr>
                  <a:cxnSpLocks/>
                </p:cNvCxnSpPr>
                <p:nvPr/>
              </p:nvCxnSpPr>
              <p:spPr>
                <a:xfrm>
                  <a:off x="5347324" y="2838369"/>
                  <a:ext cx="0" cy="252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0C8AE106-5DB6-E7AB-DE1C-D555C011A76A}"/>
                    </a:ext>
                  </a:extLst>
                </p:cNvPr>
                <p:cNvCxnSpPr>
                  <a:cxnSpLocks/>
                </p:cNvCxnSpPr>
                <p:nvPr/>
              </p:nvCxnSpPr>
              <p:spPr>
                <a:xfrm>
                  <a:off x="5347324" y="3150802"/>
                  <a:ext cx="0" cy="108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118" name="Group 117">
                <a:extLst>
                  <a:ext uri="{FF2B5EF4-FFF2-40B4-BE49-F238E27FC236}">
                    <a16:creationId xmlns:a16="http://schemas.microsoft.com/office/drawing/2014/main" id="{96A019F8-F474-BB1B-3521-E27F1EBA8381}"/>
                  </a:ext>
                </a:extLst>
              </p:cNvPr>
              <p:cNvGrpSpPr/>
              <p:nvPr/>
            </p:nvGrpSpPr>
            <p:grpSpPr>
              <a:xfrm>
                <a:off x="5802939" y="2838369"/>
                <a:ext cx="0" cy="420433"/>
                <a:chOff x="5347324" y="2838369"/>
                <a:chExt cx="0" cy="420433"/>
              </a:xfrm>
            </p:grpSpPr>
            <p:cxnSp>
              <p:nvCxnSpPr>
                <p:cNvPr id="130" name="Straight Connector 129">
                  <a:extLst>
                    <a:ext uri="{FF2B5EF4-FFF2-40B4-BE49-F238E27FC236}">
                      <a16:creationId xmlns:a16="http://schemas.microsoft.com/office/drawing/2014/main" id="{87BFC541-859B-1758-B617-9CF49C19D384}"/>
                    </a:ext>
                  </a:extLst>
                </p:cNvPr>
                <p:cNvCxnSpPr>
                  <a:cxnSpLocks/>
                </p:cNvCxnSpPr>
                <p:nvPr/>
              </p:nvCxnSpPr>
              <p:spPr>
                <a:xfrm>
                  <a:off x="5347324" y="2838369"/>
                  <a:ext cx="0" cy="252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A52ECC4-BD3D-8EF2-6ECD-E5EB7A405EC3}"/>
                    </a:ext>
                  </a:extLst>
                </p:cNvPr>
                <p:cNvCxnSpPr>
                  <a:cxnSpLocks/>
                </p:cNvCxnSpPr>
                <p:nvPr/>
              </p:nvCxnSpPr>
              <p:spPr>
                <a:xfrm>
                  <a:off x="5347324" y="3150802"/>
                  <a:ext cx="0" cy="108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119" name="Group 118">
                <a:extLst>
                  <a:ext uri="{FF2B5EF4-FFF2-40B4-BE49-F238E27FC236}">
                    <a16:creationId xmlns:a16="http://schemas.microsoft.com/office/drawing/2014/main" id="{36B4647E-E476-0395-7F96-F4244B6ABB6D}"/>
                  </a:ext>
                </a:extLst>
              </p:cNvPr>
              <p:cNvGrpSpPr/>
              <p:nvPr/>
            </p:nvGrpSpPr>
            <p:grpSpPr>
              <a:xfrm>
                <a:off x="5271124" y="2838369"/>
                <a:ext cx="0" cy="420433"/>
                <a:chOff x="5347324" y="2838369"/>
                <a:chExt cx="0" cy="420433"/>
              </a:xfrm>
            </p:grpSpPr>
            <p:cxnSp>
              <p:nvCxnSpPr>
                <p:cNvPr id="125" name="Straight Connector 124">
                  <a:extLst>
                    <a:ext uri="{FF2B5EF4-FFF2-40B4-BE49-F238E27FC236}">
                      <a16:creationId xmlns:a16="http://schemas.microsoft.com/office/drawing/2014/main" id="{937773DD-6414-0813-09F0-9956A798EA4F}"/>
                    </a:ext>
                  </a:extLst>
                </p:cNvPr>
                <p:cNvCxnSpPr>
                  <a:cxnSpLocks/>
                </p:cNvCxnSpPr>
                <p:nvPr/>
              </p:nvCxnSpPr>
              <p:spPr>
                <a:xfrm>
                  <a:off x="5347324" y="2838369"/>
                  <a:ext cx="0" cy="252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32D73F7-07EE-6F25-24C5-49CA2D41F57E}"/>
                    </a:ext>
                  </a:extLst>
                </p:cNvPr>
                <p:cNvCxnSpPr>
                  <a:cxnSpLocks/>
                </p:cNvCxnSpPr>
                <p:nvPr/>
              </p:nvCxnSpPr>
              <p:spPr>
                <a:xfrm>
                  <a:off x="5347324" y="3150802"/>
                  <a:ext cx="0" cy="108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120" name="Group 119">
                <a:extLst>
                  <a:ext uri="{FF2B5EF4-FFF2-40B4-BE49-F238E27FC236}">
                    <a16:creationId xmlns:a16="http://schemas.microsoft.com/office/drawing/2014/main" id="{76AEFA48-E6D5-0386-F210-86487EC0F222}"/>
                  </a:ext>
                </a:extLst>
              </p:cNvPr>
              <p:cNvGrpSpPr/>
              <p:nvPr/>
            </p:nvGrpSpPr>
            <p:grpSpPr>
              <a:xfrm>
                <a:off x="5909299" y="2838369"/>
                <a:ext cx="0" cy="420433"/>
                <a:chOff x="5347324" y="2838369"/>
                <a:chExt cx="0" cy="420433"/>
              </a:xfrm>
            </p:grpSpPr>
            <p:cxnSp>
              <p:nvCxnSpPr>
                <p:cNvPr id="121" name="Straight Connector 120">
                  <a:extLst>
                    <a:ext uri="{FF2B5EF4-FFF2-40B4-BE49-F238E27FC236}">
                      <a16:creationId xmlns:a16="http://schemas.microsoft.com/office/drawing/2014/main" id="{6A58897A-65DE-DC1A-E366-AC699C0741FB}"/>
                    </a:ext>
                  </a:extLst>
                </p:cNvPr>
                <p:cNvCxnSpPr>
                  <a:cxnSpLocks/>
                </p:cNvCxnSpPr>
                <p:nvPr/>
              </p:nvCxnSpPr>
              <p:spPr>
                <a:xfrm>
                  <a:off x="5347324" y="2838369"/>
                  <a:ext cx="0" cy="252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74A881BC-6864-6C38-81BC-F1F88B454666}"/>
                    </a:ext>
                  </a:extLst>
                </p:cNvPr>
                <p:cNvCxnSpPr>
                  <a:cxnSpLocks/>
                </p:cNvCxnSpPr>
                <p:nvPr/>
              </p:nvCxnSpPr>
              <p:spPr>
                <a:xfrm>
                  <a:off x="5347324" y="3150802"/>
                  <a:ext cx="0" cy="108000"/>
                </a:xfrm>
                <a:prstGeom prst="line">
                  <a:avLst/>
                </a:prstGeom>
                <a:ln w="317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sp>
          <p:nvSpPr>
            <p:cNvPr id="92" name="Rectangle 91">
              <a:extLst>
                <a:ext uri="{FF2B5EF4-FFF2-40B4-BE49-F238E27FC236}">
                  <a16:creationId xmlns:a16="http://schemas.microsoft.com/office/drawing/2014/main" id="{F7CDC957-AF22-B264-6A4D-EB2222A34159}"/>
                </a:ext>
              </a:extLst>
            </p:cNvPr>
            <p:cNvSpPr/>
            <p:nvPr/>
          </p:nvSpPr>
          <p:spPr>
            <a:xfrm>
              <a:off x="4848043" y="5483358"/>
              <a:ext cx="449654" cy="201804"/>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7" name="Rectangle 96">
              <a:extLst>
                <a:ext uri="{FF2B5EF4-FFF2-40B4-BE49-F238E27FC236}">
                  <a16:creationId xmlns:a16="http://schemas.microsoft.com/office/drawing/2014/main" id="{13C3E650-C557-B835-D0DF-800D8B2ED380}"/>
                </a:ext>
              </a:extLst>
            </p:cNvPr>
            <p:cNvSpPr/>
            <p:nvPr/>
          </p:nvSpPr>
          <p:spPr>
            <a:xfrm>
              <a:off x="4848043" y="4915095"/>
              <a:ext cx="449654" cy="472043"/>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Rectangle 99">
              <a:extLst>
                <a:ext uri="{FF2B5EF4-FFF2-40B4-BE49-F238E27FC236}">
                  <a16:creationId xmlns:a16="http://schemas.microsoft.com/office/drawing/2014/main" id="{93A10A47-DDEC-AA7E-ADCE-9D50211ACFEB}"/>
                </a:ext>
              </a:extLst>
            </p:cNvPr>
            <p:cNvSpPr/>
            <p:nvPr/>
          </p:nvSpPr>
          <p:spPr>
            <a:xfrm>
              <a:off x="4875041" y="5387138"/>
              <a:ext cx="395659" cy="96220"/>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03" name="Group 102">
              <a:extLst>
                <a:ext uri="{FF2B5EF4-FFF2-40B4-BE49-F238E27FC236}">
                  <a16:creationId xmlns:a16="http://schemas.microsoft.com/office/drawing/2014/main" id="{6784EE49-F639-CA87-F464-68F47D93B764}"/>
                </a:ext>
              </a:extLst>
            </p:cNvPr>
            <p:cNvGrpSpPr/>
            <p:nvPr/>
          </p:nvGrpSpPr>
          <p:grpSpPr>
            <a:xfrm>
              <a:off x="5297874" y="5017923"/>
              <a:ext cx="89806" cy="228166"/>
              <a:chOff x="5297873" y="5017923"/>
              <a:chExt cx="135525" cy="228166"/>
            </a:xfrm>
          </p:grpSpPr>
          <p:sp>
            <p:nvSpPr>
              <p:cNvPr id="106" name="Rectangle 105">
                <a:extLst>
                  <a:ext uri="{FF2B5EF4-FFF2-40B4-BE49-F238E27FC236}">
                    <a16:creationId xmlns:a16="http://schemas.microsoft.com/office/drawing/2014/main" id="{D905B9A1-91E3-A5E7-989F-1142A2F4C951}"/>
                  </a:ext>
                </a:extLst>
              </p:cNvPr>
              <p:cNvSpPr/>
              <p:nvPr/>
            </p:nvSpPr>
            <p:spPr>
              <a:xfrm>
                <a:off x="5297873" y="5046867"/>
                <a:ext cx="89806" cy="170279"/>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 name="Rectangle 111">
                <a:extLst>
                  <a:ext uri="{FF2B5EF4-FFF2-40B4-BE49-F238E27FC236}">
                    <a16:creationId xmlns:a16="http://schemas.microsoft.com/office/drawing/2014/main" id="{E43238CF-D0F9-353E-2710-B05A422252B0}"/>
                  </a:ext>
                </a:extLst>
              </p:cNvPr>
              <p:cNvSpPr/>
              <p:nvPr/>
            </p:nvSpPr>
            <p:spPr>
              <a:xfrm>
                <a:off x="5387679" y="5017923"/>
                <a:ext cx="45719" cy="228166"/>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154" name="TextBox 153">
            <a:extLst>
              <a:ext uri="{FF2B5EF4-FFF2-40B4-BE49-F238E27FC236}">
                <a16:creationId xmlns:a16="http://schemas.microsoft.com/office/drawing/2014/main" id="{42C48D00-C206-1B87-479F-2B6B2BDC9D6D}"/>
              </a:ext>
            </a:extLst>
          </p:cNvPr>
          <p:cNvSpPr txBox="1"/>
          <p:nvPr/>
        </p:nvSpPr>
        <p:spPr>
          <a:xfrm>
            <a:off x="6259916" y="4641715"/>
            <a:ext cx="503910" cy="153888"/>
          </a:xfrm>
          <a:prstGeom prst="rect">
            <a:avLst/>
          </a:prstGeom>
          <a:noFill/>
          <a:effectLst/>
        </p:spPr>
        <p:txBody>
          <a:bodyPr wrap="none" lIns="36000" tIns="0" rIns="36000" bIns="0" rtlCol="0">
            <a:spAutoFit/>
          </a:bodyPr>
          <a:lstStyle/>
          <a:p>
            <a:pPr algn="ctr"/>
            <a:r>
              <a:rPr lang="en-GB" sz="1000" noProof="0" dirty="0">
                <a:solidFill>
                  <a:schemeClr val="bg1"/>
                </a:solidFill>
              </a:rPr>
              <a:t>4x PLCs</a:t>
            </a:r>
          </a:p>
        </p:txBody>
      </p:sp>
      <p:sp>
        <p:nvSpPr>
          <p:cNvPr id="7" name="TextBox 6">
            <a:extLst>
              <a:ext uri="{FF2B5EF4-FFF2-40B4-BE49-F238E27FC236}">
                <a16:creationId xmlns:a16="http://schemas.microsoft.com/office/drawing/2014/main" id="{B728215F-5BE6-54C1-475C-1FFA1A8541B9}"/>
              </a:ext>
            </a:extLst>
          </p:cNvPr>
          <p:cNvSpPr txBox="1"/>
          <p:nvPr/>
        </p:nvSpPr>
        <p:spPr>
          <a:xfrm>
            <a:off x="3944697" y="4641715"/>
            <a:ext cx="898250" cy="153888"/>
          </a:xfrm>
          <a:prstGeom prst="rect">
            <a:avLst/>
          </a:prstGeom>
          <a:noFill/>
          <a:effectLst/>
        </p:spPr>
        <p:txBody>
          <a:bodyPr wrap="none" lIns="36000" tIns="0" rIns="36000" bIns="0" rtlCol="0">
            <a:spAutoFit/>
          </a:bodyPr>
          <a:lstStyle/>
          <a:p>
            <a:pPr algn="ctr"/>
            <a:r>
              <a:rPr lang="en-GB" sz="1000" noProof="0" dirty="0">
                <a:solidFill>
                  <a:schemeClr val="bg1"/>
                </a:solidFill>
              </a:rPr>
              <a:t>1x MTCA crate</a:t>
            </a:r>
          </a:p>
        </p:txBody>
      </p:sp>
      <p:sp>
        <p:nvSpPr>
          <p:cNvPr id="11" name="Right Brace 10">
            <a:extLst>
              <a:ext uri="{FF2B5EF4-FFF2-40B4-BE49-F238E27FC236}">
                <a16:creationId xmlns:a16="http://schemas.microsoft.com/office/drawing/2014/main" id="{B7847436-1727-FF6C-E582-A4CDA5BDB959}"/>
              </a:ext>
            </a:extLst>
          </p:cNvPr>
          <p:cNvSpPr/>
          <p:nvPr/>
        </p:nvSpPr>
        <p:spPr>
          <a:xfrm rot="5400000">
            <a:off x="4291364" y="4175848"/>
            <a:ext cx="155448" cy="738765"/>
          </a:xfrm>
          <a:prstGeom prst="rightBrace">
            <a:avLst/>
          </a:prstGeom>
          <a:ln>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Right Brace 12">
            <a:extLst>
              <a:ext uri="{FF2B5EF4-FFF2-40B4-BE49-F238E27FC236}">
                <a16:creationId xmlns:a16="http://schemas.microsoft.com/office/drawing/2014/main" id="{AA93AA97-B122-0A74-36AB-6A0DD4F70176}"/>
              </a:ext>
            </a:extLst>
          </p:cNvPr>
          <p:cNvSpPr/>
          <p:nvPr/>
        </p:nvSpPr>
        <p:spPr>
          <a:xfrm rot="5400000">
            <a:off x="6427687" y="3016025"/>
            <a:ext cx="155448" cy="3058414"/>
          </a:xfrm>
          <a:prstGeom prst="rightBrace">
            <a:avLst/>
          </a:prstGeom>
          <a:ln>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TextBox 14">
            <a:extLst>
              <a:ext uri="{FF2B5EF4-FFF2-40B4-BE49-F238E27FC236}">
                <a16:creationId xmlns:a16="http://schemas.microsoft.com/office/drawing/2014/main" id="{E1AA8AF4-F1E2-7CD4-4D84-9BBDEF1167C1}"/>
              </a:ext>
            </a:extLst>
          </p:cNvPr>
          <p:cNvSpPr txBox="1"/>
          <p:nvPr/>
        </p:nvSpPr>
        <p:spPr>
          <a:xfrm>
            <a:off x="6120433" y="5869969"/>
            <a:ext cx="450989" cy="153888"/>
          </a:xfrm>
          <a:prstGeom prst="rect">
            <a:avLst/>
          </a:prstGeom>
          <a:noFill/>
          <a:effectLst>
            <a:outerShdw blurRad="12700" dir="5400000" algn="t" rotWithShape="0">
              <a:srgbClr val="001A26"/>
            </a:outerShdw>
          </a:effectLst>
        </p:spPr>
        <p:txBody>
          <a:bodyPr wrap="square" lIns="0" tIns="0" rIns="0" bIns="0" rtlCol="0">
            <a:spAutoFit/>
          </a:bodyPr>
          <a:lstStyle/>
          <a:p>
            <a:pPr algn="ctr"/>
            <a:r>
              <a:rPr lang="en-GB" sz="1000" b="1" dirty="0">
                <a:solidFill>
                  <a:schemeClr val="bg1"/>
                </a:solidFill>
              </a:rPr>
              <a:t>TDU</a:t>
            </a:r>
          </a:p>
        </p:txBody>
      </p:sp>
      <p:sp>
        <p:nvSpPr>
          <p:cNvPr id="16" name="TextBox 15">
            <a:extLst>
              <a:ext uri="{FF2B5EF4-FFF2-40B4-BE49-F238E27FC236}">
                <a16:creationId xmlns:a16="http://schemas.microsoft.com/office/drawing/2014/main" id="{A0CC20AA-14DA-463D-3C21-D3A79A8149B5}"/>
              </a:ext>
            </a:extLst>
          </p:cNvPr>
          <p:cNvSpPr txBox="1"/>
          <p:nvPr/>
        </p:nvSpPr>
        <p:spPr>
          <a:xfrm>
            <a:off x="7654013" y="5357688"/>
            <a:ext cx="487285" cy="153888"/>
          </a:xfrm>
          <a:prstGeom prst="rect">
            <a:avLst/>
          </a:prstGeom>
          <a:noFill/>
          <a:effectLst>
            <a:outerShdw blurRad="12700" dir="5400000" algn="t" rotWithShape="0">
              <a:srgbClr val="001A26"/>
            </a:outerShdw>
          </a:effectLst>
        </p:spPr>
        <p:txBody>
          <a:bodyPr wrap="square" lIns="0" tIns="0" rIns="0" bIns="0" rtlCol="0">
            <a:spAutoFit/>
          </a:bodyPr>
          <a:lstStyle/>
          <a:p>
            <a:r>
              <a:rPr lang="en-GB" sz="1000" b="1" dirty="0">
                <a:solidFill>
                  <a:schemeClr val="bg1"/>
                </a:solidFill>
              </a:rPr>
              <a:t>HRU</a:t>
            </a:r>
          </a:p>
        </p:txBody>
      </p:sp>
      <p:pic>
        <p:nvPicPr>
          <p:cNvPr id="480" name="Graphic 479">
            <a:extLst>
              <a:ext uri="{FF2B5EF4-FFF2-40B4-BE49-F238E27FC236}">
                <a16:creationId xmlns:a16="http://schemas.microsoft.com/office/drawing/2014/main" id="{4C7D26C5-EE5B-2CF4-1F11-F391011E75D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362389" y="2037109"/>
            <a:ext cx="851331" cy="449723"/>
          </a:xfrm>
          <a:prstGeom prst="rect">
            <a:avLst/>
          </a:prstGeom>
        </p:spPr>
      </p:pic>
      <p:sp>
        <p:nvSpPr>
          <p:cNvPr id="483" name="TextBox 482">
            <a:extLst>
              <a:ext uri="{FF2B5EF4-FFF2-40B4-BE49-F238E27FC236}">
                <a16:creationId xmlns:a16="http://schemas.microsoft.com/office/drawing/2014/main" id="{9712E82B-0DED-5C02-68FD-CB93DEC02DC4}"/>
              </a:ext>
            </a:extLst>
          </p:cNvPr>
          <p:cNvSpPr txBox="1"/>
          <p:nvPr/>
        </p:nvSpPr>
        <p:spPr>
          <a:xfrm>
            <a:off x="8390079" y="4058631"/>
            <a:ext cx="1564701" cy="400110"/>
          </a:xfrm>
          <a:prstGeom prst="rect">
            <a:avLst/>
          </a:prstGeom>
          <a:noFill/>
          <a:effectLst>
            <a:outerShdw blurRad="50800" dist="25400" dir="2700000" algn="ctr" rotWithShape="0">
              <a:srgbClr val="06141B">
                <a:alpha val="56000"/>
              </a:srgbClr>
            </a:outerShdw>
          </a:effectLst>
        </p:spPr>
        <p:txBody>
          <a:bodyPr wrap="square" rtlCol="0" anchor="t">
            <a:spAutoFit/>
          </a:bodyPr>
          <a:lstStyle/>
          <a:p>
            <a:r>
              <a:rPr lang="en-GB" sz="1000" dirty="0" err="1">
                <a:solidFill>
                  <a:schemeClr val="bg1"/>
                </a:solidFill>
                <a:cs typeface="Calibri" panose="020F0502020204030204"/>
              </a:rPr>
              <a:t>Ethercat</a:t>
            </a:r>
            <a:r>
              <a:rPr lang="en-GB" sz="1000" dirty="0">
                <a:solidFill>
                  <a:schemeClr val="bg1"/>
                </a:solidFill>
                <a:cs typeface="Calibri" panose="020F0502020204030204"/>
              </a:rPr>
              <a:t> PLCs, interlinked with </a:t>
            </a:r>
            <a:r>
              <a:rPr lang="en-GB" sz="1000" dirty="0" err="1">
                <a:solidFill>
                  <a:schemeClr val="bg1"/>
                </a:solidFill>
                <a:cs typeface="Calibri" panose="020F0502020204030204"/>
              </a:rPr>
              <a:t>Ethercat</a:t>
            </a:r>
            <a:endParaRPr lang="en-US" sz="1000" dirty="0">
              <a:solidFill>
                <a:schemeClr val="bg1"/>
              </a:solidFill>
              <a:cs typeface="Calibri" panose="020F0502020204030204"/>
            </a:endParaRPr>
          </a:p>
        </p:txBody>
      </p:sp>
    </p:spTree>
    <p:extLst>
      <p:ext uri="{BB962C8B-B14F-4D97-AF65-F5344CB8AC3E}">
        <p14:creationId xmlns:p14="http://schemas.microsoft.com/office/powerpoint/2010/main" val="11846850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FCE32-DEDD-4A55-8A42-0DE5B95EC915}"/>
              </a:ext>
            </a:extLst>
          </p:cNvPr>
          <p:cNvSpPr>
            <a:spLocks noGrp="1"/>
          </p:cNvSpPr>
          <p:nvPr>
            <p:ph type="title"/>
          </p:nvPr>
        </p:nvSpPr>
        <p:spPr/>
        <p:txBody>
          <a:bodyPr/>
          <a:lstStyle/>
          <a:p>
            <a:r>
              <a:rPr lang="en-US" sz="4000" dirty="0"/>
              <a:t>Vibration Monitoring</a:t>
            </a:r>
            <a:endParaRPr lang="en-GB" sz="4000" dirty="0"/>
          </a:p>
        </p:txBody>
      </p:sp>
      <p:sp>
        <p:nvSpPr>
          <p:cNvPr id="3" name="Footer Placeholder 2">
            <a:extLst>
              <a:ext uri="{FF2B5EF4-FFF2-40B4-BE49-F238E27FC236}">
                <a16:creationId xmlns:a16="http://schemas.microsoft.com/office/drawing/2014/main" id="{233563D6-3610-49C7-8FAE-3EB29EC2DEE4}"/>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216CB6A8-2EB9-410E-AB29-28595D89F7B8}"/>
              </a:ext>
            </a:extLst>
          </p:cNvPr>
          <p:cNvSpPr>
            <a:spLocks noGrp="1"/>
          </p:cNvSpPr>
          <p:nvPr>
            <p:ph type="sldNum" sz="quarter" idx="12"/>
          </p:nvPr>
        </p:nvSpPr>
        <p:spPr/>
        <p:txBody>
          <a:bodyPr/>
          <a:lstStyle/>
          <a:p>
            <a:fld id="{F7283078-D760-1647-8B80-66BA8B52336D}" type="slidenum">
              <a:rPr lang="sv-SE" smtClean="0"/>
              <a:t>6</a:t>
            </a:fld>
            <a:endParaRPr lang="sv-SE"/>
          </a:p>
        </p:txBody>
      </p:sp>
      <p:sp>
        <p:nvSpPr>
          <p:cNvPr id="5" name="Content Placeholder 4">
            <a:extLst>
              <a:ext uri="{FF2B5EF4-FFF2-40B4-BE49-F238E27FC236}">
                <a16:creationId xmlns:a16="http://schemas.microsoft.com/office/drawing/2014/main" id="{8324F7EE-1946-4F34-B739-E28A6B7065E2}"/>
              </a:ext>
            </a:extLst>
          </p:cNvPr>
          <p:cNvSpPr>
            <a:spLocks noGrp="1"/>
          </p:cNvSpPr>
          <p:nvPr>
            <p:ph idx="1"/>
          </p:nvPr>
        </p:nvSpPr>
        <p:spPr/>
        <p:txBody>
          <a:bodyPr/>
          <a:lstStyle/>
          <a:p>
            <a:pPr marL="0" indent="0" algn="ctr">
              <a:buNone/>
            </a:pPr>
            <a:endParaRPr lang="sv-SE" sz="2800" dirty="0"/>
          </a:p>
          <a:p>
            <a:pPr algn="ctr"/>
            <a:r>
              <a:rPr lang="sv-SE" sz="2800"/>
              <a:t>~9</a:t>
            </a:r>
            <a:r>
              <a:rPr lang="en-GB" sz="2800"/>
              <a:t>0 kEUR</a:t>
            </a:r>
            <a:endParaRPr lang="en-GB" sz="2800" dirty="0"/>
          </a:p>
        </p:txBody>
      </p:sp>
      <p:sp>
        <p:nvSpPr>
          <p:cNvPr id="6" name="Content Placeholder 5">
            <a:extLst>
              <a:ext uri="{FF2B5EF4-FFF2-40B4-BE49-F238E27FC236}">
                <a16:creationId xmlns:a16="http://schemas.microsoft.com/office/drawing/2014/main" id="{19E0268F-27D2-4F03-9886-2D482CA6703E}"/>
              </a:ext>
            </a:extLst>
          </p:cNvPr>
          <p:cNvSpPr>
            <a:spLocks noGrp="1"/>
          </p:cNvSpPr>
          <p:nvPr>
            <p:ph idx="13"/>
          </p:nvPr>
        </p:nvSpPr>
        <p:spPr/>
        <p:txBody>
          <a:bodyPr/>
          <a:lstStyle/>
          <a:p>
            <a:pPr marL="0" indent="0" algn="ctr">
              <a:buNone/>
            </a:pPr>
            <a:endParaRPr lang="sv-SE" sz="2800" dirty="0"/>
          </a:p>
          <a:p>
            <a:pPr algn="ctr"/>
            <a:r>
              <a:rPr lang="sv-SE" sz="2800"/>
              <a:t>~6 kEUR</a:t>
            </a:r>
            <a:endParaRPr lang="en-GB" sz="2800"/>
          </a:p>
        </p:txBody>
      </p:sp>
      <p:sp>
        <p:nvSpPr>
          <p:cNvPr id="7" name="Text Placeholder 6">
            <a:extLst>
              <a:ext uri="{FF2B5EF4-FFF2-40B4-BE49-F238E27FC236}">
                <a16:creationId xmlns:a16="http://schemas.microsoft.com/office/drawing/2014/main" id="{AF3264FD-DC60-4222-8A69-B914EA969C49}"/>
              </a:ext>
            </a:extLst>
          </p:cNvPr>
          <p:cNvSpPr>
            <a:spLocks noGrp="1"/>
          </p:cNvSpPr>
          <p:nvPr>
            <p:ph type="body" sz="quarter" idx="14"/>
          </p:nvPr>
        </p:nvSpPr>
        <p:spPr/>
        <p:txBody>
          <a:bodyPr/>
          <a:lstStyle/>
          <a:p>
            <a:r>
              <a:rPr lang="en-US" dirty="0"/>
              <a:t>Instrumentation and Control</a:t>
            </a:r>
            <a:endParaRPr lang="en-GB" dirty="0"/>
          </a:p>
        </p:txBody>
      </p:sp>
      <p:sp>
        <p:nvSpPr>
          <p:cNvPr id="8" name="Date Placeholder 7">
            <a:extLst>
              <a:ext uri="{FF2B5EF4-FFF2-40B4-BE49-F238E27FC236}">
                <a16:creationId xmlns:a16="http://schemas.microsoft.com/office/drawing/2014/main" id="{17881AFE-654E-4A27-9E4B-FF2A34104217}"/>
              </a:ext>
            </a:extLst>
          </p:cNvPr>
          <p:cNvSpPr>
            <a:spLocks noGrp="1"/>
          </p:cNvSpPr>
          <p:nvPr>
            <p:ph type="dt" sz="half" idx="10"/>
          </p:nvPr>
        </p:nvSpPr>
        <p:spPr/>
        <p:txBody>
          <a:bodyPr/>
          <a:lstStyle/>
          <a:p>
            <a:fld id="{18896B66-0B3A-474C-9C9C-E4F07B1F5DAD}" type="datetime1">
              <a:rPr lang="sv-SE" smtClean="0"/>
              <a:t>2026-04-13</a:t>
            </a:fld>
            <a:endParaRPr lang="sv-SE" dirty="0"/>
          </a:p>
        </p:txBody>
      </p:sp>
      <p:pic>
        <p:nvPicPr>
          <p:cNvPr id="10" name="Picture 9">
            <a:extLst>
              <a:ext uri="{FF2B5EF4-FFF2-40B4-BE49-F238E27FC236}">
                <a16:creationId xmlns:a16="http://schemas.microsoft.com/office/drawing/2014/main" id="{1608027D-3CC0-48C5-9A92-AED0EEC1CAAD}"/>
              </a:ext>
            </a:extLst>
          </p:cNvPr>
          <p:cNvPicPr>
            <a:picLocks noChangeAspect="1"/>
          </p:cNvPicPr>
          <p:nvPr/>
        </p:nvPicPr>
        <p:blipFill>
          <a:blip r:embed="rId2"/>
          <a:stretch>
            <a:fillRect/>
          </a:stretch>
        </p:blipFill>
        <p:spPr>
          <a:xfrm>
            <a:off x="6373692" y="1562400"/>
            <a:ext cx="1304925" cy="333375"/>
          </a:xfrm>
          <a:prstGeom prst="rect">
            <a:avLst/>
          </a:prstGeom>
        </p:spPr>
      </p:pic>
      <p:pic>
        <p:nvPicPr>
          <p:cNvPr id="11" name="Picture 10">
            <a:extLst>
              <a:ext uri="{FF2B5EF4-FFF2-40B4-BE49-F238E27FC236}">
                <a16:creationId xmlns:a16="http://schemas.microsoft.com/office/drawing/2014/main" id="{F543A4C6-A696-42F7-9272-A2E41863159A}"/>
              </a:ext>
            </a:extLst>
          </p:cNvPr>
          <p:cNvPicPr>
            <a:picLocks noChangeAspect="1"/>
          </p:cNvPicPr>
          <p:nvPr/>
        </p:nvPicPr>
        <p:blipFill>
          <a:blip r:embed="rId3"/>
          <a:stretch>
            <a:fillRect/>
          </a:stretch>
        </p:blipFill>
        <p:spPr>
          <a:xfrm>
            <a:off x="1103709" y="1582910"/>
            <a:ext cx="2676525" cy="409575"/>
          </a:xfrm>
          <a:prstGeom prst="rect">
            <a:avLst/>
          </a:prstGeom>
        </p:spPr>
      </p:pic>
      <p:pic>
        <p:nvPicPr>
          <p:cNvPr id="12" name="Picture 11">
            <a:extLst>
              <a:ext uri="{FF2B5EF4-FFF2-40B4-BE49-F238E27FC236}">
                <a16:creationId xmlns:a16="http://schemas.microsoft.com/office/drawing/2014/main" id="{AF74F44C-6833-4F02-B730-D9019946648C}"/>
              </a:ext>
            </a:extLst>
          </p:cNvPr>
          <p:cNvPicPr>
            <a:picLocks noChangeAspect="1"/>
          </p:cNvPicPr>
          <p:nvPr/>
        </p:nvPicPr>
        <p:blipFill>
          <a:blip r:embed="rId4"/>
          <a:stretch>
            <a:fillRect/>
          </a:stretch>
        </p:blipFill>
        <p:spPr>
          <a:xfrm>
            <a:off x="6373692" y="3234971"/>
            <a:ext cx="1317844" cy="2111930"/>
          </a:xfrm>
          <a:prstGeom prst="rect">
            <a:avLst/>
          </a:prstGeom>
        </p:spPr>
      </p:pic>
      <p:pic>
        <p:nvPicPr>
          <p:cNvPr id="13" name="Picture 12">
            <a:extLst>
              <a:ext uri="{FF2B5EF4-FFF2-40B4-BE49-F238E27FC236}">
                <a16:creationId xmlns:a16="http://schemas.microsoft.com/office/drawing/2014/main" id="{C268E620-F3D8-4E9B-BB92-3FDA051B7C25}"/>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8074103" y="3366088"/>
            <a:ext cx="520751" cy="1620000"/>
          </a:xfrm>
          <a:prstGeom prst="rect">
            <a:avLst/>
          </a:prstGeom>
        </p:spPr>
      </p:pic>
      <p:pic>
        <p:nvPicPr>
          <p:cNvPr id="14" name="Picture 13">
            <a:extLst>
              <a:ext uri="{FF2B5EF4-FFF2-40B4-BE49-F238E27FC236}">
                <a16:creationId xmlns:a16="http://schemas.microsoft.com/office/drawing/2014/main" id="{0DB57160-452B-4C40-9E5F-44038C6957E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94854" y="3366088"/>
            <a:ext cx="488793" cy="1620000"/>
          </a:xfrm>
          <a:prstGeom prst="rect">
            <a:avLst/>
          </a:prstGeom>
        </p:spPr>
      </p:pic>
      <p:pic>
        <p:nvPicPr>
          <p:cNvPr id="15" name="Picture 14">
            <a:extLst>
              <a:ext uri="{FF2B5EF4-FFF2-40B4-BE49-F238E27FC236}">
                <a16:creationId xmlns:a16="http://schemas.microsoft.com/office/drawing/2014/main" id="{6DD75046-16FA-41F7-8A3E-F42C7CA4762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83647" y="3366088"/>
            <a:ext cx="488793" cy="1620000"/>
          </a:xfrm>
          <a:prstGeom prst="rect">
            <a:avLst/>
          </a:prstGeom>
        </p:spPr>
      </p:pic>
      <p:pic>
        <p:nvPicPr>
          <p:cNvPr id="16" name="Picture 15">
            <a:extLst>
              <a:ext uri="{FF2B5EF4-FFF2-40B4-BE49-F238E27FC236}">
                <a16:creationId xmlns:a16="http://schemas.microsoft.com/office/drawing/2014/main" id="{0767B5E6-1BD0-45E8-9118-0E1B1B9A99D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72440" y="3366088"/>
            <a:ext cx="488793" cy="1620000"/>
          </a:xfrm>
          <a:prstGeom prst="rect">
            <a:avLst/>
          </a:prstGeom>
        </p:spPr>
      </p:pic>
      <p:pic>
        <p:nvPicPr>
          <p:cNvPr id="17" name="Picture 16">
            <a:extLst>
              <a:ext uri="{FF2B5EF4-FFF2-40B4-BE49-F238E27FC236}">
                <a16:creationId xmlns:a16="http://schemas.microsoft.com/office/drawing/2014/main" id="{9ED03E19-AC17-43C2-9D47-5596234F6AF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61233" y="3366088"/>
            <a:ext cx="488793" cy="1620000"/>
          </a:xfrm>
          <a:prstGeom prst="rect">
            <a:avLst/>
          </a:prstGeom>
        </p:spPr>
      </p:pic>
      <p:pic>
        <p:nvPicPr>
          <p:cNvPr id="18" name="Picture 17">
            <a:extLst>
              <a:ext uri="{FF2B5EF4-FFF2-40B4-BE49-F238E27FC236}">
                <a16:creationId xmlns:a16="http://schemas.microsoft.com/office/drawing/2014/main" id="{D89F787A-2B1D-424D-9F4D-D424231CF9C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025230" y="3366088"/>
            <a:ext cx="488793" cy="1620000"/>
          </a:xfrm>
          <a:prstGeom prst="rect">
            <a:avLst/>
          </a:prstGeom>
        </p:spPr>
      </p:pic>
      <p:pic>
        <p:nvPicPr>
          <p:cNvPr id="19" name="Picture 18">
            <a:extLst>
              <a:ext uri="{FF2B5EF4-FFF2-40B4-BE49-F238E27FC236}">
                <a16:creationId xmlns:a16="http://schemas.microsoft.com/office/drawing/2014/main" id="{8F350217-7F21-4524-845F-88BCF83E06A1}"/>
              </a:ext>
            </a:extLst>
          </p:cNvPr>
          <p:cNvPicPr>
            <a:picLocks noChangeAspect="1"/>
          </p:cNvPicPr>
          <p:nvPr/>
        </p:nvPicPr>
        <p:blipFill>
          <a:blip r:embed="rId7"/>
          <a:stretch>
            <a:fillRect/>
          </a:stretch>
        </p:blipFill>
        <p:spPr>
          <a:xfrm>
            <a:off x="10515013" y="3366088"/>
            <a:ext cx="540343" cy="1637207"/>
          </a:xfrm>
          <a:prstGeom prst="rect">
            <a:avLst/>
          </a:prstGeom>
        </p:spPr>
      </p:pic>
      <p:pic>
        <p:nvPicPr>
          <p:cNvPr id="20" name="Content Placeholder 8">
            <a:extLst>
              <a:ext uri="{FF2B5EF4-FFF2-40B4-BE49-F238E27FC236}">
                <a16:creationId xmlns:a16="http://schemas.microsoft.com/office/drawing/2014/main" id="{ECC06A68-9194-4DDC-B199-1192367331A6}"/>
              </a:ext>
            </a:extLst>
          </p:cNvPr>
          <p:cNvPicPr>
            <a:picLocks noChangeAspect="1"/>
          </p:cNvPicPr>
          <p:nvPr/>
        </p:nvPicPr>
        <p:blipFill>
          <a:blip r:embed="rId8"/>
          <a:stretch>
            <a:fillRect/>
          </a:stretch>
        </p:blipFill>
        <p:spPr>
          <a:xfrm>
            <a:off x="2177616" y="4176088"/>
            <a:ext cx="3497262" cy="2119202"/>
          </a:xfrm>
          <a:prstGeom prst="rect">
            <a:avLst/>
          </a:prstGeom>
        </p:spPr>
      </p:pic>
      <p:pic>
        <p:nvPicPr>
          <p:cNvPr id="21" name="Picture 20">
            <a:extLst>
              <a:ext uri="{FF2B5EF4-FFF2-40B4-BE49-F238E27FC236}">
                <a16:creationId xmlns:a16="http://schemas.microsoft.com/office/drawing/2014/main" id="{5720FD87-4591-4B0D-B940-839237871103}"/>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1417797" y="2893992"/>
            <a:ext cx="625507" cy="625507"/>
          </a:xfrm>
          <a:prstGeom prst="rect">
            <a:avLst/>
          </a:prstGeom>
        </p:spPr>
      </p:pic>
      <p:pic>
        <p:nvPicPr>
          <p:cNvPr id="22" name="Picture 21">
            <a:extLst>
              <a:ext uri="{FF2B5EF4-FFF2-40B4-BE49-F238E27FC236}">
                <a16:creationId xmlns:a16="http://schemas.microsoft.com/office/drawing/2014/main" id="{CA8BD7D7-9342-4C2B-8CC8-B932CB7CF36F}"/>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2085548" y="2911578"/>
            <a:ext cx="625507" cy="625507"/>
          </a:xfrm>
          <a:prstGeom prst="rect">
            <a:avLst/>
          </a:prstGeom>
        </p:spPr>
      </p:pic>
      <p:pic>
        <p:nvPicPr>
          <p:cNvPr id="23" name="Picture 22">
            <a:extLst>
              <a:ext uri="{FF2B5EF4-FFF2-40B4-BE49-F238E27FC236}">
                <a16:creationId xmlns:a16="http://schemas.microsoft.com/office/drawing/2014/main" id="{23CF48C5-61CC-401B-BAB8-40A8F4147F64}"/>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2777437" y="2893992"/>
            <a:ext cx="625507" cy="625507"/>
          </a:xfrm>
          <a:prstGeom prst="rect">
            <a:avLst/>
          </a:prstGeom>
        </p:spPr>
      </p:pic>
      <p:pic>
        <p:nvPicPr>
          <p:cNvPr id="24" name="Picture 23">
            <a:extLst>
              <a:ext uri="{FF2B5EF4-FFF2-40B4-BE49-F238E27FC236}">
                <a16:creationId xmlns:a16="http://schemas.microsoft.com/office/drawing/2014/main" id="{18CAF0D0-8C57-44C1-A177-6BC448ED5DB5}"/>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3445188" y="2911578"/>
            <a:ext cx="625507" cy="625507"/>
          </a:xfrm>
          <a:prstGeom prst="rect">
            <a:avLst/>
          </a:prstGeom>
        </p:spPr>
      </p:pic>
      <p:pic>
        <p:nvPicPr>
          <p:cNvPr id="25" name="Picture 24">
            <a:extLst>
              <a:ext uri="{FF2B5EF4-FFF2-40B4-BE49-F238E27FC236}">
                <a16:creationId xmlns:a16="http://schemas.microsoft.com/office/drawing/2014/main" id="{B303822D-CF43-492C-915B-5ECA7BE97010}"/>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1408489" y="3541598"/>
            <a:ext cx="625507" cy="625507"/>
          </a:xfrm>
          <a:prstGeom prst="rect">
            <a:avLst/>
          </a:prstGeom>
        </p:spPr>
      </p:pic>
      <p:pic>
        <p:nvPicPr>
          <p:cNvPr id="26" name="Picture 25">
            <a:extLst>
              <a:ext uri="{FF2B5EF4-FFF2-40B4-BE49-F238E27FC236}">
                <a16:creationId xmlns:a16="http://schemas.microsoft.com/office/drawing/2014/main" id="{FEDE362D-A1E6-4737-A035-EEB9667722D6}"/>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2076240" y="3559184"/>
            <a:ext cx="625507" cy="625507"/>
          </a:xfrm>
          <a:prstGeom prst="rect">
            <a:avLst/>
          </a:prstGeom>
        </p:spPr>
      </p:pic>
      <p:pic>
        <p:nvPicPr>
          <p:cNvPr id="27" name="Picture 26">
            <a:extLst>
              <a:ext uri="{FF2B5EF4-FFF2-40B4-BE49-F238E27FC236}">
                <a16:creationId xmlns:a16="http://schemas.microsoft.com/office/drawing/2014/main" id="{34F6555C-25D7-4E9D-8FD8-97D2E5F3A654}"/>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2768129" y="3541598"/>
            <a:ext cx="625507" cy="625507"/>
          </a:xfrm>
          <a:prstGeom prst="rect">
            <a:avLst/>
          </a:prstGeom>
        </p:spPr>
      </p:pic>
      <p:pic>
        <p:nvPicPr>
          <p:cNvPr id="28" name="Picture 27">
            <a:extLst>
              <a:ext uri="{FF2B5EF4-FFF2-40B4-BE49-F238E27FC236}">
                <a16:creationId xmlns:a16="http://schemas.microsoft.com/office/drawing/2014/main" id="{40D17B1F-23C9-414D-A4A5-7DD2EBF39564}"/>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3435880" y="3559184"/>
            <a:ext cx="625507" cy="625507"/>
          </a:xfrm>
          <a:prstGeom prst="rect">
            <a:avLst/>
          </a:prstGeom>
        </p:spPr>
      </p:pic>
      <p:pic>
        <p:nvPicPr>
          <p:cNvPr id="29" name="Picture 28">
            <a:extLst>
              <a:ext uri="{FF2B5EF4-FFF2-40B4-BE49-F238E27FC236}">
                <a16:creationId xmlns:a16="http://schemas.microsoft.com/office/drawing/2014/main" id="{5668E0F8-86A9-4947-86EE-7E1CDF0A57F8}"/>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flipH="1">
            <a:off x="4112939" y="2893991"/>
            <a:ext cx="625507" cy="625507"/>
          </a:xfrm>
          <a:prstGeom prst="rect">
            <a:avLst/>
          </a:prstGeom>
        </p:spPr>
      </p:pic>
      <p:sp>
        <p:nvSpPr>
          <p:cNvPr id="9" name="TextBox 8">
            <a:extLst>
              <a:ext uri="{FF2B5EF4-FFF2-40B4-BE49-F238E27FC236}">
                <a16:creationId xmlns:a16="http://schemas.microsoft.com/office/drawing/2014/main" id="{2E764CE1-0F08-3F10-657F-7EEDC4DD7AC6}"/>
              </a:ext>
            </a:extLst>
          </p:cNvPr>
          <p:cNvSpPr txBox="1"/>
          <p:nvPr/>
        </p:nvSpPr>
        <p:spPr>
          <a:xfrm>
            <a:off x="8235672" y="5383441"/>
            <a:ext cx="3033954" cy="576293"/>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Beckhoff ELM3602-0002 AI </a:t>
            </a:r>
            <a:r>
              <a:rPr lang="sv-SE" dirty="0" err="1"/>
              <a:t>modules</a:t>
            </a:r>
            <a:endParaRPr lang="sv-SE" dirty="0"/>
          </a:p>
          <a:p>
            <a:r>
              <a:rPr lang="sv-SE" dirty="0"/>
              <a:t>24bit, 50ksps, BNC</a:t>
            </a:r>
            <a:endParaRPr lang="en-US" dirty="0"/>
          </a:p>
        </p:txBody>
      </p:sp>
      <p:sp>
        <p:nvSpPr>
          <p:cNvPr id="30" name="TextBox 29">
            <a:extLst>
              <a:ext uri="{FF2B5EF4-FFF2-40B4-BE49-F238E27FC236}">
                <a16:creationId xmlns:a16="http://schemas.microsoft.com/office/drawing/2014/main" id="{7556FD68-AA61-F1A5-CD47-0A2B463DF464}"/>
              </a:ext>
            </a:extLst>
          </p:cNvPr>
          <p:cNvSpPr txBox="1"/>
          <p:nvPr/>
        </p:nvSpPr>
        <p:spPr>
          <a:xfrm>
            <a:off x="6373692" y="5383441"/>
            <a:ext cx="1685828" cy="576293"/>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Beckhoff </a:t>
            </a:r>
            <a:r>
              <a:rPr lang="en-GB" dirty="0"/>
              <a:t>C6030 IPC</a:t>
            </a:r>
          </a:p>
          <a:p>
            <a:r>
              <a:rPr lang="en-GB" dirty="0"/>
              <a:t>4 cores</a:t>
            </a:r>
            <a:endParaRPr lang="en-US" dirty="0"/>
          </a:p>
        </p:txBody>
      </p:sp>
    </p:spTree>
    <p:extLst>
      <p:ext uri="{BB962C8B-B14F-4D97-AF65-F5344CB8AC3E}">
        <p14:creationId xmlns:p14="http://schemas.microsoft.com/office/powerpoint/2010/main" val="3326343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9928D-D00D-4B81-B3F8-5394B7D474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89282E-4BA0-1BA3-D2D0-A97D0493C82C}"/>
              </a:ext>
            </a:extLst>
          </p:cNvPr>
          <p:cNvSpPr>
            <a:spLocks noGrp="1"/>
          </p:cNvSpPr>
          <p:nvPr>
            <p:ph type="title"/>
          </p:nvPr>
        </p:nvSpPr>
        <p:spPr/>
        <p:txBody>
          <a:bodyPr/>
          <a:lstStyle/>
          <a:p>
            <a:r>
              <a:rPr lang="en-US" sz="4000" dirty="0"/>
              <a:t>Vibration Monitoring</a:t>
            </a:r>
            <a:endParaRPr lang="en-GB" dirty="0"/>
          </a:p>
        </p:txBody>
      </p:sp>
      <p:sp>
        <p:nvSpPr>
          <p:cNvPr id="3" name="Footer Placeholder 2">
            <a:extLst>
              <a:ext uri="{FF2B5EF4-FFF2-40B4-BE49-F238E27FC236}">
                <a16:creationId xmlns:a16="http://schemas.microsoft.com/office/drawing/2014/main" id="{3CB7474B-6257-BE58-CCEE-297BF7FE65CA}"/>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3A18B10E-CE6E-8DCD-E7AC-8FFFD35547E2}"/>
              </a:ext>
            </a:extLst>
          </p:cNvPr>
          <p:cNvSpPr>
            <a:spLocks noGrp="1"/>
          </p:cNvSpPr>
          <p:nvPr>
            <p:ph type="sldNum" sz="quarter" idx="12"/>
          </p:nvPr>
        </p:nvSpPr>
        <p:spPr/>
        <p:txBody>
          <a:bodyPr/>
          <a:lstStyle/>
          <a:p>
            <a:fld id="{F7283078-D760-1647-8B80-66BA8B52336D}" type="slidenum">
              <a:rPr lang="sv-SE" smtClean="0"/>
              <a:t>7</a:t>
            </a:fld>
            <a:endParaRPr lang="sv-SE"/>
          </a:p>
        </p:txBody>
      </p:sp>
      <p:pic>
        <p:nvPicPr>
          <p:cNvPr id="16" name="Content Placeholder 15">
            <a:extLst>
              <a:ext uri="{FF2B5EF4-FFF2-40B4-BE49-F238E27FC236}">
                <a16:creationId xmlns:a16="http://schemas.microsoft.com/office/drawing/2014/main" id="{9ECA0F99-463C-DCC4-C1F1-2E63B46155D7}"/>
              </a:ext>
            </a:extLst>
          </p:cNvPr>
          <p:cNvPicPr>
            <a:picLocks noGrp="1" noChangeAspect="1"/>
          </p:cNvPicPr>
          <p:nvPr>
            <p:ph idx="1"/>
          </p:nvPr>
        </p:nvPicPr>
        <p:blipFill>
          <a:blip r:embed="rId2"/>
          <a:stretch>
            <a:fillRect/>
          </a:stretch>
        </p:blipFill>
        <p:spPr>
          <a:xfrm>
            <a:off x="1399269" y="1562100"/>
            <a:ext cx="4383312" cy="4768850"/>
          </a:xfrm>
          <a:prstGeom prst="rect">
            <a:avLst/>
          </a:prstGeom>
        </p:spPr>
      </p:pic>
      <p:sp>
        <p:nvSpPr>
          <p:cNvPr id="7" name="Text Placeholder 6">
            <a:extLst>
              <a:ext uri="{FF2B5EF4-FFF2-40B4-BE49-F238E27FC236}">
                <a16:creationId xmlns:a16="http://schemas.microsoft.com/office/drawing/2014/main" id="{832E05B2-8113-4258-70A8-C934D668CF6C}"/>
              </a:ext>
            </a:extLst>
          </p:cNvPr>
          <p:cNvSpPr>
            <a:spLocks noGrp="1"/>
          </p:cNvSpPr>
          <p:nvPr>
            <p:ph type="body" sz="quarter" idx="14"/>
          </p:nvPr>
        </p:nvSpPr>
        <p:spPr/>
        <p:txBody>
          <a:bodyPr/>
          <a:lstStyle/>
          <a:p>
            <a:r>
              <a:rPr lang="en-US" dirty="0"/>
              <a:t>Beckhoff </a:t>
            </a:r>
            <a:r>
              <a:rPr lang="en-US" dirty="0" err="1"/>
              <a:t>Twincat</a:t>
            </a:r>
            <a:r>
              <a:rPr lang="en-US" dirty="0"/>
              <a:t> – TF3600 / Condition Monitoring Function</a:t>
            </a:r>
            <a:endParaRPr lang="en-GB" dirty="0"/>
          </a:p>
        </p:txBody>
      </p:sp>
      <p:sp>
        <p:nvSpPr>
          <p:cNvPr id="8" name="Date Placeholder 7">
            <a:extLst>
              <a:ext uri="{FF2B5EF4-FFF2-40B4-BE49-F238E27FC236}">
                <a16:creationId xmlns:a16="http://schemas.microsoft.com/office/drawing/2014/main" id="{980C97BD-B17D-2E82-6911-52F8D7F30AC3}"/>
              </a:ext>
            </a:extLst>
          </p:cNvPr>
          <p:cNvSpPr>
            <a:spLocks noGrp="1"/>
          </p:cNvSpPr>
          <p:nvPr>
            <p:ph type="dt" sz="half" idx="10"/>
          </p:nvPr>
        </p:nvSpPr>
        <p:spPr/>
        <p:txBody>
          <a:bodyPr/>
          <a:lstStyle/>
          <a:p>
            <a:fld id="{18896B66-0B3A-474C-9C9C-E4F07B1F5DAD}" type="datetime1">
              <a:rPr lang="sv-SE" smtClean="0"/>
              <a:t>2026-04-13</a:t>
            </a:fld>
            <a:endParaRPr lang="sv-SE" dirty="0"/>
          </a:p>
        </p:txBody>
      </p:sp>
      <p:sp>
        <p:nvSpPr>
          <p:cNvPr id="19" name="Rectangle 18">
            <a:extLst>
              <a:ext uri="{FF2B5EF4-FFF2-40B4-BE49-F238E27FC236}">
                <a16:creationId xmlns:a16="http://schemas.microsoft.com/office/drawing/2014/main" id="{A648C17D-90FF-78F0-A0DA-53D6629B261D}"/>
              </a:ext>
            </a:extLst>
          </p:cNvPr>
          <p:cNvSpPr/>
          <p:nvPr/>
        </p:nvSpPr>
        <p:spPr>
          <a:xfrm>
            <a:off x="1399269" y="3242930"/>
            <a:ext cx="1610631" cy="1581483"/>
          </a:xfrm>
          <a:prstGeom prst="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6000" tIns="36000" rIns="36000" bIns="36000" numCol="1" spcCol="0" rtlCol="0" fromWordArt="0" anchor="t" anchorCtr="0" forceAA="0" compatLnSpc="1">
            <a:prstTxWarp prst="textNoShape">
              <a:avLst/>
            </a:prstTxWarp>
            <a:noAutofit/>
          </a:bodyPr>
          <a:lstStyle/>
          <a:p>
            <a:pPr algn="ctr"/>
            <a:endParaRPr lang="en-GB" sz="1200" dirty="0">
              <a:solidFill>
                <a:schemeClr val="bg1">
                  <a:lumMod val="50000"/>
                </a:schemeClr>
              </a:solidFill>
            </a:endParaRPr>
          </a:p>
        </p:txBody>
      </p:sp>
      <p:pic>
        <p:nvPicPr>
          <p:cNvPr id="9" name="Content Placeholder 12">
            <a:extLst>
              <a:ext uri="{FF2B5EF4-FFF2-40B4-BE49-F238E27FC236}">
                <a16:creationId xmlns:a16="http://schemas.microsoft.com/office/drawing/2014/main" id="{29258EC5-5E2D-E147-A523-23CC32CCEA43}"/>
              </a:ext>
            </a:extLst>
          </p:cNvPr>
          <p:cNvPicPr>
            <a:picLocks noGrp="1" noChangeAspect="1"/>
          </p:cNvPicPr>
          <p:nvPr>
            <p:ph idx="13"/>
          </p:nvPr>
        </p:nvPicPr>
        <p:blipFill>
          <a:blip r:embed="rId3"/>
          <a:stretch>
            <a:fillRect/>
          </a:stretch>
        </p:blipFill>
        <p:spPr>
          <a:xfrm>
            <a:off x="6562938" y="1562100"/>
            <a:ext cx="4616024" cy="4768850"/>
          </a:xfrm>
          <a:prstGeom prst="rect">
            <a:avLst/>
          </a:prstGeom>
        </p:spPr>
      </p:pic>
      <p:sp>
        <p:nvSpPr>
          <p:cNvPr id="10" name="Content Placeholder 26">
            <a:extLst>
              <a:ext uri="{FF2B5EF4-FFF2-40B4-BE49-F238E27FC236}">
                <a16:creationId xmlns:a16="http://schemas.microsoft.com/office/drawing/2014/main" id="{D462B700-4168-BC7B-4745-1D9F5859DC85}"/>
              </a:ext>
            </a:extLst>
          </p:cNvPr>
          <p:cNvSpPr txBox="1">
            <a:spLocks/>
          </p:cNvSpPr>
          <p:nvPr/>
        </p:nvSpPr>
        <p:spPr>
          <a:xfrm>
            <a:off x="4495800" y="5846621"/>
            <a:ext cx="1877892" cy="628649"/>
          </a:xfrm>
          <a:prstGeom prst="foldedCorner">
            <a:avLst>
              <a:gd name="adj" fmla="val 24323"/>
            </a:avLst>
          </a:prstGeom>
          <a:solidFill>
            <a:srgbClr val="FFFFCC"/>
          </a:solidFill>
          <a:ln w="6350" cap="flat" cmpd="sng" algn="ctr">
            <a:solidFill>
              <a:schemeClr val="accent1">
                <a:shade val="50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lvl1pPr marL="101600" indent="-101600" algn="l" defTabSz="914400" rtl="0" eaLnBrk="1" latinLnBrk="0" hangingPunct="1">
              <a:lnSpc>
                <a:spcPct val="100000"/>
              </a:lnSpc>
              <a:spcBef>
                <a:spcPts val="1000"/>
              </a:spcBef>
              <a:buClr>
                <a:srgbClr val="666666"/>
              </a:buClr>
              <a:buFont typeface="Segoe UI" panose="020B0502040204020203" pitchFamily="34" charset="0"/>
              <a:buChar char=" "/>
              <a:defRPr sz="2000" kern="1200">
                <a:solidFill>
                  <a:schemeClr val="lt1"/>
                </a:solidFill>
                <a:latin typeface="+mn-lt"/>
                <a:ea typeface="+mn-ea"/>
                <a:cs typeface="+mn-cs"/>
              </a:defRPr>
            </a:lvl1pPr>
            <a:lvl2pPr marL="360000" indent="-216000" algn="l" defTabSz="914400" rtl="0" eaLnBrk="1" latinLnBrk="0" hangingPunct="1">
              <a:lnSpc>
                <a:spcPct val="100000"/>
              </a:lnSpc>
              <a:spcBef>
                <a:spcPts val="1000"/>
              </a:spcBef>
              <a:buClr>
                <a:srgbClr val="666666"/>
              </a:buClr>
              <a:buFont typeface="Wingdings" panose="05000000000000000000" pitchFamily="2" charset="2"/>
              <a:buChar char=""/>
              <a:tabLst/>
              <a:defRPr sz="2000" kern="1200">
                <a:solidFill>
                  <a:schemeClr val="lt1"/>
                </a:solidFill>
                <a:latin typeface="+mn-lt"/>
                <a:ea typeface="+mn-ea"/>
                <a:cs typeface="+mn-cs"/>
              </a:defRPr>
            </a:lvl2pPr>
            <a:lvl3pPr marL="450000" indent="-198000" algn="l" defTabSz="914400" rtl="0" eaLnBrk="1" latinLnBrk="0" hangingPunct="1">
              <a:lnSpc>
                <a:spcPct val="100000"/>
              </a:lnSpc>
              <a:spcBef>
                <a:spcPts val="1000"/>
              </a:spcBef>
              <a:buClr>
                <a:srgbClr val="666666"/>
              </a:buClr>
              <a:buFont typeface="Arial" panose="020B0604020202020204" pitchFamily="34" charset="0"/>
              <a:buChar char="−"/>
              <a:tabLst/>
              <a:defRPr sz="1800" kern="1200">
                <a:solidFill>
                  <a:schemeClr val="lt1"/>
                </a:solidFill>
                <a:latin typeface="+mn-lt"/>
                <a:ea typeface="+mn-ea"/>
                <a:cs typeface="+mn-cs"/>
              </a:defRPr>
            </a:lvl3pPr>
            <a:lvl4pPr marL="540000" indent="-180000" algn="l" defTabSz="914400" rtl="0" eaLnBrk="1" latinLnBrk="0" hangingPunct="1">
              <a:lnSpc>
                <a:spcPct val="100000"/>
              </a:lnSpc>
              <a:spcBef>
                <a:spcPts val="1000"/>
              </a:spcBef>
              <a:buClr>
                <a:srgbClr val="666666"/>
              </a:buClr>
              <a:buFont typeface="Arial" panose="020B0604020202020204" pitchFamily="34" charset="0"/>
              <a:buChar char="−"/>
              <a:tabLst/>
              <a:defRPr sz="1600" kern="1200">
                <a:solidFill>
                  <a:schemeClr val="lt1"/>
                </a:solidFill>
                <a:latin typeface="+mn-lt"/>
                <a:ea typeface="+mn-ea"/>
                <a:cs typeface="+mn-cs"/>
              </a:defRPr>
            </a:lvl4pPr>
            <a:lvl5pPr marL="628650" indent="-162000" algn="l" defTabSz="914400" rtl="0" eaLnBrk="1" latinLnBrk="0" hangingPunct="1">
              <a:lnSpc>
                <a:spcPct val="100000"/>
              </a:lnSpc>
              <a:spcBef>
                <a:spcPts val="1000"/>
              </a:spcBef>
              <a:buClr>
                <a:srgbClr val="666666"/>
              </a:buClr>
              <a:buFont typeface="Arial" panose="020B0604020202020204" pitchFamily="34" charset="0"/>
              <a:buChar char="−"/>
              <a:tabLst/>
              <a:defRPr sz="14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92075" lvl="1" indent="0">
              <a:spcBef>
                <a:spcPts val="600"/>
              </a:spcBef>
              <a:spcAft>
                <a:spcPts val="600"/>
              </a:spcAft>
              <a:buNone/>
            </a:pPr>
            <a:r>
              <a:rPr lang="en-US" sz="1200" dirty="0">
                <a:solidFill>
                  <a:srgbClr val="666666"/>
                </a:solidFill>
              </a:rPr>
              <a:t>Helpful documentation from Beckhoff!</a:t>
            </a:r>
          </a:p>
        </p:txBody>
      </p:sp>
      <p:sp>
        <p:nvSpPr>
          <p:cNvPr id="11" name="Content Placeholder 26">
            <a:extLst>
              <a:ext uri="{FF2B5EF4-FFF2-40B4-BE49-F238E27FC236}">
                <a16:creationId xmlns:a16="http://schemas.microsoft.com/office/drawing/2014/main" id="{65A0F6AF-A3A6-733F-79CA-A8280025E161}"/>
              </a:ext>
            </a:extLst>
          </p:cNvPr>
          <p:cNvSpPr txBox="1">
            <a:spLocks/>
          </p:cNvSpPr>
          <p:nvPr/>
        </p:nvSpPr>
        <p:spPr>
          <a:xfrm>
            <a:off x="9963149" y="4676775"/>
            <a:ext cx="2095501" cy="1798495"/>
          </a:xfrm>
          <a:prstGeom prst="foldedCorner">
            <a:avLst>
              <a:gd name="adj" fmla="val 6605"/>
            </a:avLst>
          </a:prstGeom>
          <a:solidFill>
            <a:srgbClr val="FFFFCC"/>
          </a:solidFill>
          <a:ln w="6350" cap="flat" cmpd="sng" algn="ctr">
            <a:solidFill>
              <a:schemeClr val="accent1">
                <a:shade val="50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lvl1pPr marL="101600" indent="-101600" algn="l" defTabSz="914400" rtl="0" eaLnBrk="1" latinLnBrk="0" hangingPunct="1">
              <a:lnSpc>
                <a:spcPct val="100000"/>
              </a:lnSpc>
              <a:spcBef>
                <a:spcPts val="1000"/>
              </a:spcBef>
              <a:buClr>
                <a:srgbClr val="666666"/>
              </a:buClr>
              <a:buFont typeface="Segoe UI" panose="020B0502040204020203" pitchFamily="34" charset="0"/>
              <a:buChar char=" "/>
              <a:defRPr sz="2000" kern="1200">
                <a:solidFill>
                  <a:schemeClr val="lt1"/>
                </a:solidFill>
                <a:latin typeface="+mn-lt"/>
                <a:ea typeface="+mn-ea"/>
                <a:cs typeface="+mn-cs"/>
              </a:defRPr>
            </a:lvl1pPr>
            <a:lvl2pPr marL="360000" indent="-216000" algn="l" defTabSz="914400" rtl="0" eaLnBrk="1" latinLnBrk="0" hangingPunct="1">
              <a:lnSpc>
                <a:spcPct val="100000"/>
              </a:lnSpc>
              <a:spcBef>
                <a:spcPts val="1000"/>
              </a:spcBef>
              <a:buClr>
                <a:srgbClr val="666666"/>
              </a:buClr>
              <a:buFont typeface="Wingdings" panose="05000000000000000000" pitchFamily="2" charset="2"/>
              <a:buChar char=""/>
              <a:tabLst/>
              <a:defRPr sz="2000" kern="1200">
                <a:solidFill>
                  <a:schemeClr val="lt1"/>
                </a:solidFill>
                <a:latin typeface="+mn-lt"/>
                <a:ea typeface="+mn-ea"/>
                <a:cs typeface="+mn-cs"/>
              </a:defRPr>
            </a:lvl2pPr>
            <a:lvl3pPr marL="450000" indent="-198000" algn="l" defTabSz="914400" rtl="0" eaLnBrk="1" latinLnBrk="0" hangingPunct="1">
              <a:lnSpc>
                <a:spcPct val="100000"/>
              </a:lnSpc>
              <a:spcBef>
                <a:spcPts val="1000"/>
              </a:spcBef>
              <a:buClr>
                <a:srgbClr val="666666"/>
              </a:buClr>
              <a:buFont typeface="Arial" panose="020B0604020202020204" pitchFamily="34" charset="0"/>
              <a:buChar char="−"/>
              <a:tabLst/>
              <a:defRPr sz="1800" kern="1200">
                <a:solidFill>
                  <a:schemeClr val="lt1"/>
                </a:solidFill>
                <a:latin typeface="+mn-lt"/>
                <a:ea typeface="+mn-ea"/>
                <a:cs typeface="+mn-cs"/>
              </a:defRPr>
            </a:lvl3pPr>
            <a:lvl4pPr marL="540000" indent="-180000" algn="l" defTabSz="914400" rtl="0" eaLnBrk="1" latinLnBrk="0" hangingPunct="1">
              <a:lnSpc>
                <a:spcPct val="100000"/>
              </a:lnSpc>
              <a:spcBef>
                <a:spcPts val="1000"/>
              </a:spcBef>
              <a:buClr>
                <a:srgbClr val="666666"/>
              </a:buClr>
              <a:buFont typeface="Arial" panose="020B0604020202020204" pitchFamily="34" charset="0"/>
              <a:buChar char="−"/>
              <a:tabLst/>
              <a:defRPr sz="1600" kern="1200">
                <a:solidFill>
                  <a:schemeClr val="lt1"/>
                </a:solidFill>
                <a:latin typeface="+mn-lt"/>
                <a:ea typeface="+mn-ea"/>
                <a:cs typeface="+mn-cs"/>
              </a:defRPr>
            </a:lvl4pPr>
            <a:lvl5pPr marL="628650" indent="-162000" algn="l" defTabSz="914400" rtl="0" eaLnBrk="1" latinLnBrk="0" hangingPunct="1">
              <a:lnSpc>
                <a:spcPct val="100000"/>
              </a:lnSpc>
              <a:spcBef>
                <a:spcPts val="1000"/>
              </a:spcBef>
              <a:buClr>
                <a:srgbClr val="666666"/>
              </a:buClr>
              <a:buFont typeface="Arial" panose="020B0604020202020204" pitchFamily="34" charset="0"/>
              <a:buChar char="−"/>
              <a:tabLst/>
              <a:defRPr sz="14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92075" lvl="1" indent="0">
              <a:spcBef>
                <a:spcPts val="600"/>
              </a:spcBef>
              <a:spcAft>
                <a:spcPts val="600"/>
              </a:spcAft>
              <a:buNone/>
            </a:pPr>
            <a:r>
              <a:rPr lang="en-US" sz="1200" dirty="0">
                <a:solidFill>
                  <a:srgbClr val="666666"/>
                </a:solidFill>
              </a:rPr>
              <a:t>Sample projects</a:t>
            </a:r>
          </a:p>
          <a:p>
            <a:pPr marL="367563" indent="-269875">
              <a:spcBef>
                <a:spcPts val="600"/>
              </a:spcBef>
              <a:spcAft>
                <a:spcPts val="600"/>
              </a:spcAft>
              <a:buFont typeface="Wingdings" panose="05000000000000000000" pitchFamily="2" charset="2"/>
              <a:buChar char="§"/>
            </a:pPr>
            <a:r>
              <a:rPr lang="en-US" sz="1200" dirty="0">
                <a:solidFill>
                  <a:srgbClr val="666666"/>
                </a:solidFill>
                <a:hlinkClick r:id="rId4"/>
              </a:rPr>
              <a:t>Vibration assessment</a:t>
            </a:r>
            <a:endParaRPr lang="en-US" sz="1200" dirty="0">
              <a:solidFill>
                <a:srgbClr val="666666"/>
              </a:solidFill>
            </a:endParaRPr>
          </a:p>
          <a:p>
            <a:pPr marL="367563" indent="-269875">
              <a:spcBef>
                <a:spcPts val="600"/>
              </a:spcBef>
              <a:spcAft>
                <a:spcPts val="600"/>
              </a:spcAft>
              <a:buFont typeface="Wingdings" panose="05000000000000000000" pitchFamily="2" charset="2"/>
              <a:buChar char="§"/>
            </a:pPr>
            <a:r>
              <a:rPr lang="en-US" sz="1200" dirty="0">
                <a:solidFill>
                  <a:srgbClr val="666666"/>
                </a:solidFill>
                <a:hlinkClick r:id="rId5"/>
              </a:rPr>
              <a:t>Crest Factor</a:t>
            </a:r>
            <a:endParaRPr lang="en-US" sz="1200" dirty="0">
              <a:solidFill>
                <a:srgbClr val="666666"/>
              </a:solidFill>
            </a:endParaRPr>
          </a:p>
          <a:p>
            <a:pPr marL="367563" indent="-269875">
              <a:spcBef>
                <a:spcPts val="600"/>
              </a:spcBef>
              <a:spcAft>
                <a:spcPts val="600"/>
              </a:spcAft>
              <a:buFont typeface="Wingdings" panose="05000000000000000000" pitchFamily="2" charset="2"/>
              <a:buChar char="§"/>
            </a:pPr>
            <a:r>
              <a:rPr lang="en-US" sz="1200" dirty="0">
                <a:solidFill>
                  <a:srgbClr val="666666"/>
                </a:solidFill>
                <a:hlinkClick r:id="rId6"/>
              </a:rPr>
              <a:t>Magnitude spectrum</a:t>
            </a:r>
            <a:endParaRPr lang="en-US" sz="1200" dirty="0">
              <a:solidFill>
                <a:srgbClr val="666666"/>
              </a:solidFill>
            </a:endParaRPr>
          </a:p>
          <a:p>
            <a:pPr marL="367563" indent="-269875">
              <a:spcBef>
                <a:spcPts val="600"/>
              </a:spcBef>
              <a:spcAft>
                <a:spcPts val="600"/>
              </a:spcAft>
              <a:buFont typeface="Wingdings" panose="05000000000000000000" pitchFamily="2" charset="2"/>
              <a:buChar char="§"/>
            </a:pPr>
            <a:r>
              <a:rPr lang="en-US" sz="1200" dirty="0">
                <a:solidFill>
                  <a:srgbClr val="666666"/>
                </a:solidFill>
                <a:hlinkClick r:id="rId7"/>
              </a:rPr>
              <a:t>Envelope spectrum</a:t>
            </a:r>
            <a:endParaRPr lang="en-US" sz="1200" dirty="0">
              <a:solidFill>
                <a:srgbClr val="666666"/>
              </a:solidFill>
            </a:endParaRPr>
          </a:p>
        </p:txBody>
      </p:sp>
    </p:spTree>
    <p:extLst>
      <p:ext uri="{BB962C8B-B14F-4D97-AF65-F5344CB8AC3E}">
        <p14:creationId xmlns:p14="http://schemas.microsoft.com/office/powerpoint/2010/main" val="368840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4998C-50E1-4E9D-B8D9-2290423EB672}"/>
              </a:ext>
            </a:extLst>
          </p:cNvPr>
          <p:cNvSpPr>
            <a:spLocks noGrp="1"/>
          </p:cNvSpPr>
          <p:nvPr>
            <p:ph type="title"/>
          </p:nvPr>
        </p:nvSpPr>
        <p:spPr/>
        <p:txBody>
          <a:bodyPr/>
          <a:lstStyle/>
          <a:p>
            <a:r>
              <a:rPr lang="en-US" sz="4000" dirty="0"/>
              <a:t>Vibration Monitoring</a:t>
            </a:r>
            <a:endParaRPr lang="en-GB" dirty="0"/>
          </a:p>
        </p:txBody>
      </p:sp>
      <p:sp>
        <p:nvSpPr>
          <p:cNvPr id="3" name="Footer Placeholder 2">
            <a:extLst>
              <a:ext uri="{FF2B5EF4-FFF2-40B4-BE49-F238E27FC236}">
                <a16:creationId xmlns:a16="http://schemas.microsoft.com/office/drawing/2014/main" id="{890C02DE-CC39-401E-8883-810AA8800EA8}"/>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D4E00531-0888-4626-81BE-6A537E872ABB}"/>
              </a:ext>
            </a:extLst>
          </p:cNvPr>
          <p:cNvSpPr>
            <a:spLocks noGrp="1"/>
          </p:cNvSpPr>
          <p:nvPr>
            <p:ph type="sldNum" sz="quarter" idx="12"/>
          </p:nvPr>
        </p:nvSpPr>
        <p:spPr/>
        <p:txBody>
          <a:bodyPr/>
          <a:lstStyle/>
          <a:p>
            <a:fld id="{F7283078-D760-1647-8B80-66BA8B52336D}" type="slidenum">
              <a:rPr lang="sv-SE" smtClean="0"/>
              <a:t>8</a:t>
            </a:fld>
            <a:endParaRPr lang="sv-SE" dirty="0"/>
          </a:p>
        </p:txBody>
      </p:sp>
      <p:sp>
        <p:nvSpPr>
          <p:cNvPr id="9" name="Content Placeholder 8">
            <a:extLst>
              <a:ext uri="{FF2B5EF4-FFF2-40B4-BE49-F238E27FC236}">
                <a16:creationId xmlns:a16="http://schemas.microsoft.com/office/drawing/2014/main" id="{B720DA92-A2EC-46CA-BDD9-AA2FC1D8C50A}"/>
              </a:ext>
            </a:extLst>
          </p:cNvPr>
          <p:cNvSpPr>
            <a:spLocks noGrp="1"/>
          </p:cNvSpPr>
          <p:nvPr>
            <p:ph idx="13"/>
          </p:nvPr>
        </p:nvSpPr>
        <p:spPr>
          <a:xfrm>
            <a:off x="6373692" y="1562400"/>
            <a:ext cx="4993785" cy="4768062"/>
          </a:xfrm>
        </p:spPr>
        <p:txBody>
          <a:bodyPr/>
          <a:lstStyle/>
          <a:p>
            <a:pPr lvl="1"/>
            <a:r>
              <a:rPr lang="sv-SE" dirty="0" err="1"/>
              <a:t>Function</a:t>
            </a:r>
            <a:r>
              <a:rPr lang="sv-SE" dirty="0"/>
              <a:t> is </a:t>
            </a:r>
            <a:r>
              <a:rPr lang="sv-SE" dirty="0" err="1"/>
              <a:t>verified</a:t>
            </a:r>
            <a:r>
              <a:rPr lang="sv-SE" dirty="0"/>
              <a:t> </a:t>
            </a:r>
            <a:r>
              <a:rPr lang="sv-SE" dirty="0" err="1"/>
              <a:t>using</a:t>
            </a:r>
            <a:r>
              <a:rPr lang="sv-SE" dirty="0"/>
              <a:t> a </a:t>
            </a:r>
            <a:r>
              <a:rPr lang="sv-SE" dirty="0" err="1"/>
              <a:t>handheld</a:t>
            </a:r>
            <a:r>
              <a:rPr lang="sv-SE" dirty="0"/>
              <a:t> B&amp;K </a:t>
            </a:r>
            <a:r>
              <a:rPr lang="sv-SE" dirty="0" err="1"/>
              <a:t>Calibration</a:t>
            </a:r>
            <a:r>
              <a:rPr lang="sv-SE" dirty="0"/>
              <a:t> </a:t>
            </a:r>
            <a:r>
              <a:rPr lang="sv-SE" dirty="0" err="1"/>
              <a:t>Exciter</a:t>
            </a:r>
            <a:r>
              <a:rPr lang="sv-SE" dirty="0"/>
              <a:t>.</a:t>
            </a:r>
          </a:p>
          <a:p>
            <a:pPr lvl="1"/>
            <a:r>
              <a:rPr lang="sv-SE" dirty="0"/>
              <a:t>A </a:t>
            </a:r>
            <a:r>
              <a:rPr lang="sv-SE" dirty="0" err="1"/>
              <a:t>spare</a:t>
            </a:r>
            <a:r>
              <a:rPr lang="sv-SE" dirty="0"/>
              <a:t> accelerometer and </a:t>
            </a:r>
            <a:r>
              <a:rPr lang="sv-SE" dirty="0" err="1"/>
              <a:t>cable</a:t>
            </a:r>
            <a:r>
              <a:rPr lang="sv-SE" dirty="0"/>
              <a:t> is </a:t>
            </a:r>
            <a:r>
              <a:rPr lang="sv-SE" dirty="0" err="1"/>
              <a:t>used</a:t>
            </a:r>
            <a:r>
              <a:rPr lang="sv-SE" dirty="0"/>
              <a:t> to </a:t>
            </a:r>
            <a:r>
              <a:rPr lang="sv-SE" dirty="0" err="1"/>
              <a:t>connect</a:t>
            </a:r>
            <a:r>
              <a:rPr lang="sv-SE" dirty="0"/>
              <a:t> the </a:t>
            </a:r>
            <a:r>
              <a:rPr lang="sv-SE" dirty="0" err="1"/>
              <a:t>exciter</a:t>
            </a:r>
            <a:r>
              <a:rPr lang="sv-SE" dirty="0"/>
              <a:t> to </a:t>
            </a:r>
            <a:r>
              <a:rPr lang="sv-SE" dirty="0" err="1"/>
              <a:t>each</a:t>
            </a:r>
            <a:r>
              <a:rPr lang="sv-SE" dirty="0"/>
              <a:t> analog input </a:t>
            </a:r>
            <a:r>
              <a:rPr lang="sv-SE" dirty="0" err="1"/>
              <a:t>channel</a:t>
            </a:r>
            <a:r>
              <a:rPr lang="sv-SE" dirty="0"/>
              <a:t> </a:t>
            </a:r>
            <a:r>
              <a:rPr lang="sv-SE" dirty="0" err="1"/>
              <a:t>of</a:t>
            </a:r>
            <a:r>
              <a:rPr lang="sv-SE" dirty="0"/>
              <a:t> the </a:t>
            </a:r>
            <a:r>
              <a:rPr lang="sv-SE" dirty="0" err="1"/>
              <a:t>Beckhoff</a:t>
            </a:r>
            <a:r>
              <a:rPr lang="sv-SE" dirty="0"/>
              <a:t> data </a:t>
            </a:r>
            <a:r>
              <a:rPr lang="sv-SE" dirty="0" err="1"/>
              <a:t>acquisition</a:t>
            </a:r>
            <a:r>
              <a:rPr lang="sv-SE" dirty="0"/>
              <a:t> system.</a:t>
            </a:r>
          </a:p>
          <a:p>
            <a:pPr lvl="1"/>
            <a:r>
              <a:rPr lang="sv-SE" dirty="0"/>
              <a:t>When the </a:t>
            </a:r>
            <a:r>
              <a:rPr lang="sv-SE" dirty="0" err="1"/>
              <a:t>exciter</a:t>
            </a:r>
            <a:r>
              <a:rPr lang="sv-SE" dirty="0"/>
              <a:t> is </a:t>
            </a:r>
            <a:r>
              <a:rPr lang="sv-SE" dirty="0" err="1"/>
              <a:t>switched</a:t>
            </a:r>
            <a:r>
              <a:rPr lang="sv-SE" dirty="0"/>
              <a:t> on </a:t>
            </a:r>
            <a:r>
              <a:rPr lang="sv-SE" dirty="0" err="1"/>
              <a:t>we</a:t>
            </a:r>
            <a:r>
              <a:rPr lang="sv-SE" dirty="0"/>
              <a:t> </a:t>
            </a:r>
            <a:r>
              <a:rPr lang="sv-SE" dirty="0" err="1"/>
              <a:t>expect</a:t>
            </a:r>
            <a:r>
              <a:rPr lang="sv-SE" dirty="0"/>
              <a:t> the </a:t>
            </a:r>
            <a:r>
              <a:rPr lang="sv-SE" dirty="0" err="1"/>
              <a:t>following</a:t>
            </a:r>
            <a:r>
              <a:rPr lang="sv-SE" dirty="0"/>
              <a:t> </a:t>
            </a:r>
            <a:r>
              <a:rPr lang="sv-SE" dirty="0" err="1"/>
              <a:t>results</a:t>
            </a:r>
            <a:r>
              <a:rPr lang="sv-SE" dirty="0"/>
              <a:t>:</a:t>
            </a:r>
          </a:p>
          <a:p>
            <a:pPr lvl="2"/>
            <a:r>
              <a:rPr lang="sv-SE" dirty="0"/>
              <a:t>10 m/s</a:t>
            </a:r>
            <a:r>
              <a:rPr lang="sv-SE" baseline="30000" dirty="0"/>
              <a:t>2</a:t>
            </a:r>
            <a:r>
              <a:rPr lang="sv-SE" dirty="0"/>
              <a:t> Acceleration RMS</a:t>
            </a:r>
          </a:p>
          <a:p>
            <a:pPr lvl="2"/>
            <a:r>
              <a:rPr lang="sv-SE" dirty="0"/>
              <a:t>10 mm/s </a:t>
            </a:r>
            <a:r>
              <a:rPr lang="sv-SE" dirty="0" err="1"/>
              <a:t>Velocity</a:t>
            </a:r>
            <a:r>
              <a:rPr lang="sv-SE" dirty="0"/>
              <a:t> RMS</a:t>
            </a:r>
          </a:p>
          <a:p>
            <a:pPr lvl="2"/>
            <a:r>
              <a:rPr lang="sv-SE" dirty="0"/>
              <a:t>10 </a:t>
            </a:r>
            <a:r>
              <a:rPr lang="sv-SE" dirty="0" err="1"/>
              <a:t>um</a:t>
            </a:r>
            <a:r>
              <a:rPr lang="sv-SE" dirty="0"/>
              <a:t> </a:t>
            </a:r>
            <a:r>
              <a:rPr lang="sv-SE" dirty="0" err="1"/>
              <a:t>Displacement</a:t>
            </a:r>
            <a:r>
              <a:rPr lang="sv-SE" dirty="0"/>
              <a:t> RMS</a:t>
            </a:r>
          </a:p>
          <a:p>
            <a:pPr lvl="2"/>
            <a:r>
              <a:rPr lang="sv-SE" dirty="0"/>
              <a:t>Vibration </a:t>
            </a:r>
            <a:r>
              <a:rPr lang="sv-SE" dirty="0" err="1"/>
              <a:t>peak</a:t>
            </a:r>
            <a:r>
              <a:rPr lang="sv-SE" dirty="0"/>
              <a:t> at 159.2 Hz on the FFT</a:t>
            </a:r>
            <a:endParaRPr lang="en-GB" dirty="0"/>
          </a:p>
        </p:txBody>
      </p:sp>
      <p:sp>
        <p:nvSpPr>
          <p:cNvPr id="5" name="Text Placeholder 4">
            <a:extLst>
              <a:ext uri="{FF2B5EF4-FFF2-40B4-BE49-F238E27FC236}">
                <a16:creationId xmlns:a16="http://schemas.microsoft.com/office/drawing/2014/main" id="{95A6C16B-113E-44F8-9E10-D361CFD34007}"/>
              </a:ext>
            </a:extLst>
          </p:cNvPr>
          <p:cNvSpPr>
            <a:spLocks noGrp="1"/>
          </p:cNvSpPr>
          <p:nvPr>
            <p:ph type="body" sz="quarter" idx="14"/>
          </p:nvPr>
        </p:nvSpPr>
        <p:spPr/>
        <p:txBody>
          <a:bodyPr/>
          <a:lstStyle/>
          <a:p>
            <a:r>
              <a:rPr lang="sv-SE" dirty="0"/>
              <a:t>FAT / SAT</a:t>
            </a:r>
            <a:endParaRPr lang="en-GB" dirty="0"/>
          </a:p>
        </p:txBody>
      </p:sp>
      <p:sp>
        <p:nvSpPr>
          <p:cNvPr id="7" name="Date Placeholder 6">
            <a:extLst>
              <a:ext uri="{FF2B5EF4-FFF2-40B4-BE49-F238E27FC236}">
                <a16:creationId xmlns:a16="http://schemas.microsoft.com/office/drawing/2014/main" id="{65664F7A-4F6A-470A-AF74-D054D7141B88}"/>
              </a:ext>
            </a:extLst>
          </p:cNvPr>
          <p:cNvSpPr>
            <a:spLocks noGrp="1"/>
          </p:cNvSpPr>
          <p:nvPr>
            <p:ph type="dt" sz="half" idx="10"/>
          </p:nvPr>
        </p:nvSpPr>
        <p:spPr/>
        <p:txBody>
          <a:bodyPr/>
          <a:lstStyle/>
          <a:p>
            <a:fld id="{18896B66-0B3A-474C-9C9C-E4F07B1F5DAD}" type="datetime1">
              <a:rPr lang="sv-SE" smtClean="0"/>
              <a:t>2026-04-13</a:t>
            </a:fld>
            <a:endParaRPr lang="sv-SE" dirty="0"/>
          </a:p>
        </p:txBody>
      </p:sp>
      <p:pic>
        <p:nvPicPr>
          <p:cNvPr id="14" name="PXL_20230504_131519697 (Small).jpg">
            <a:extLst>
              <a:ext uri="{FF2B5EF4-FFF2-40B4-BE49-F238E27FC236}">
                <a16:creationId xmlns:a16="http://schemas.microsoft.com/office/drawing/2014/main" id="{B30FC224-91EF-4965-8685-046ED065E4DC}"/>
              </a:ext>
            </a:extLst>
          </p:cNvPr>
          <p:cNvPicPr/>
          <p:nvPr/>
        </p:nvPicPr>
        <p:blipFill>
          <a:blip r:embed="rId2" r:link="rId3">
            <a:extLst>
              <a:ext uri="{28A0092B-C50C-407E-A947-70E740481C1C}">
                <a14:useLocalDpi xmlns:a14="http://schemas.microsoft.com/office/drawing/2010/main" val="0"/>
              </a:ext>
            </a:extLst>
          </a:blip>
          <a:stretch>
            <a:fillRect/>
          </a:stretch>
        </p:blipFill>
        <p:spPr>
          <a:xfrm>
            <a:off x="1252486" y="1562400"/>
            <a:ext cx="2960982" cy="3947976"/>
          </a:xfrm>
          <a:prstGeom prst="rect">
            <a:avLst/>
          </a:prstGeom>
        </p:spPr>
      </p:pic>
      <p:pic>
        <p:nvPicPr>
          <p:cNvPr id="13" name="Picture 12">
            <a:extLst>
              <a:ext uri="{FF2B5EF4-FFF2-40B4-BE49-F238E27FC236}">
                <a16:creationId xmlns:a16="http://schemas.microsoft.com/office/drawing/2014/main" id="{BC07A4CF-4BA0-476F-8E69-0C2631AB2A6A}"/>
              </a:ext>
            </a:extLst>
          </p:cNvPr>
          <p:cNvPicPr/>
          <p:nvPr/>
        </p:nvPicPr>
        <p:blipFill rotWithShape="1">
          <a:blip r:embed="rId4">
            <a:extLst>
              <a:ext uri="{28A0092B-C50C-407E-A947-70E740481C1C}">
                <a14:useLocalDpi xmlns:a14="http://schemas.microsoft.com/office/drawing/2010/main" val="0"/>
              </a:ext>
            </a:extLst>
          </a:blip>
          <a:srcRect/>
          <a:stretch/>
        </p:blipFill>
        <p:spPr bwMode="auto">
          <a:xfrm rot="5400000">
            <a:off x="3528713" y="3946185"/>
            <a:ext cx="2321244" cy="232173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6157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CE959-B002-4733-85E3-2DA499C6A96D}"/>
              </a:ext>
            </a:extLst>
          </p:cNvPr>
          <p:cNvSpPr>
            <a:spLocks noGrp="1"/>
          </p:cNvSpPr>
          <p:nvPr>
            <p:ph type="title"/>
          </p:nvPr>
        </p:nvSpPr>
        <p:spPr/>
        <p:txBody>
          <a:bodyPr/>
          <a:lstStyle/>
          <a:p>
            <a:r>
              <a:rPr lang="en-US" sz="4000" dirty="0"/>
              <a:t>Vibration Monitoring</a:t>
            </a:r>
            <a:endParaRPr lang="en-GB" sz="4000" dirty="0"/>
          </a:p>
        </p:txBody>
      </p:sp>
      <p:sp>
        <p:nvSpPr>
          <p:cNvPr id="3" name="Footer Placeholder 2">
            <a:extLst>
              <a:ext uri="{FF2B5EF4-FFF2-40B4-BE49-F238E27FC236}">
                <a16:creationId xmlns:a16="http://schemas.microsoft.com/office/drawing/2014/main" id="{0C0F5DBF-BAFB-4664-9596-2986CC5841CF}"/>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9104BA3D-43A6-4D58-80F6-4124ED3120EA}"/>
              </a:ext>
            </a:extLst>
          </p:cNvPr>
          <p:cNvSpPr>
            <a:spLocks noGrp="1"/>
          </p:cNvSpPr>
          <p:nvPr>
            <p:ph type="sldNum" sz="quarter" idx="12"/>
          </p:nvPr>
        </p:nvSpPr>
        <p:spPr/>
        <p:txBody>
          <a:bodyPr/>
          <a:lstStyle/>
          <a:p>
            <a:fld id="{F7283078-D760-1647-8B80-66BA8B52336D}" type="slidenum">
              <a:rPr lang="sv-SE" smtClean="0"/>
              <a:t>9</a:t>
            </a:fld>
            <a:endParaRPr lang="sv-SE"/>
          </a:p>
        </p:txBody>
      </p:sp>
      <p:sp>
        <p:nvSpPr>
          <p:cNvPr id="7" name="Text Placeholder 6">
            <a:extLst>
              <a:ext uri="{FF2B5EF4-FFF2-40B4-BE49-F238E27FC236}">
                <a16:creationId xmlns:a16="http://schemas.microsoft.com/office/drawing/2014/main" id="{299541F1-07F7-4F97-B45A-5A5A3605FDB2}"/>
              </a:ext>
            </a:extLst>
          </p:cNvPr>
          <p:cNvSpPr>
            <a:spLocks noGrp="1"/>
          </p:cNvSpPr>
          <p:nvPr>
            <p:ph type="body" sz="quarter" idx="14"/>
          </p:nvPr>
        </p:nvSpPr>
        <p:spPr/>
        <p:txBody>
          <a:bodyPr/>
          <a:lstStyle/>
          <a:p>
            <a:r>
              <a:rPr lang="sv-SE" dirty="0"/>
              <a:t>EPICS Integration</a:t>
            </a:r>
            <a:endParaRPr lang="en-GB" dirty="0"/>
          </a:p>
        </p:txBody>
      </p:sp>
      <p:sp>
        <p:nvSpPr>
          <p:cNvPr id="8" name="Date Placeholder 7">
            <a:extLst>
              <a:ext uri="{FF2B5EF4-FFF2-40B4-BE49-F238E27FC236}">
                <a16:creationId xmlns:a16="http://schemas.microsoft.com/office/drawing/2014/main" id="{CF2CA471-3A6E-4C80-9C1B-56BC3219ECA4}"/>
              </a:ext>
            </a:extLst>
          </p:cNvPr>
          <p:cNvSpPr>
            <a:spLocks noGrp="1"/>
          </p:cNvSpPr>
          <p:nvPr>
            <p:ph type="dt" sz="half" idx="10"/>
          </p:nvPr>
        </p:nvSpPr>
        <p:spPr/>
        <p:txBody>
          <a:bodyPr/>
          <a:lstStyle/>
          <a:p>
            <a:fld id="{18896B66-0B3A-474C-9C9C-E4F07B1F5DAD}" type="datetime1">
              <a:rPr lang="sv-SE" smtClean="0"/>
              <a:t>2026-04-13</a:t>
            </a:fld>
            <a:endParaRPr lang="sv-SE" dirty="0"/>
          </a:p>
        </p:txBody>
      </p:sp>
      <p:pic>
        <p:nvPicPr>
          <p:cNvPr id="12" name="Content Placeholder 11">
            <a:extLst>
              <a:ext uri="{FF2B5EF4-FFF2-40B4-BE49-F238E27FC236}">
                <a16:creationId xmlns:a16="http://schemas.microsoft.com/office/drawing/2014/main" id="{E75BCE0B-72DB-EA6C-B7FC-56E3CC49BE9D}"/>
              </a:ext>
            </a:extLst>
          </p:cNvPr>
          <p:cNvPicPr>
            <a:picLocks noGrp="1" noChangeAspect="1"/>
          </p:cNvPicPr>
          <p:nvPr>
            <p:ph idx="1"/>
          </p:nvPr>
        </p:nvPicPr>
        <p:blipFill>
          <a:blip r:embed="rId2"/>
          <a:stretch>
            <a:fillRect/>
          </a:stretch>
        </p:blipFill>
        <p:spPr>
          <a:xfrm>
            <a:off x="1093788" y="1584824"/>
            <a:ext cx="9366250" cy="4723402"/>
          </a:xfrm>
          <a:prstGeom prst="rect">
            <a:avLst/>
          </a:prstGeom>
        </p:spPr>
      </p:pic>
    </p:spTree>
    <p:extLst>
      <p:ext uri="{BB962C8B-B14F-4D97-AF65-F5344CB8AC3E}">
        <p14:creationId xmlns:p14="http://schemas.microsoft.com/office/powerpoint/2010/main" val="3576625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53A05-7BD6-66A7-5AEE-93D0FFD391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E7062-8892-9708-C59C-D57726767D87}"/>
              </a:ext>
            </a:extLst>
          </p:cNvPr>
          <p:cNvSpPr>
            <a:spLocks noGrp="1"/>
          </p:cNvSpPr>
          <p:nvPr>
            <p:ph type="title"/>
          </p:nvPr>
        </p:nvSpPr>
        <p:spPr/>
        <p:txBody>
          <a:bodyPr/>
          <a:lstStyle/>
          <a:p>
            <a:r>
              <a:rPr lang="en-US" sz="4000" dirty="0"/>
              <a:t>Vibration Monitoring</a:t>
            </a:r>
            <a:endParaRPr lang="en-GB" sz="4000" dirty="0"/>
          </a:p>
        </p:txBody>
      </p:sp>
      <p:sp>
        <p:nvSpPr>
          <p:cNvPr id="3" name="Footer Placeholder 2">
            <a:extLst>
              <a:ext uri="{FF2B5EF4-FFF2-40B4-BE49-F238E27FC236}">
                <a16:creationId xmlns:a16="http://schemas.microsoft.com/office/drawing/2014/main" id="{F71D5993-ACB8-EFEB-595A-CF80598FDC1E}"/>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181D1486-916E-B18D-D90A-56BF2A8A3731}"/>
              </a:ext>
            </a:extLst>
          </p:cNvPr>
          <p:cNvSpPr>
            <a:spLocks noGrp="1"/>
          </p:cNvSpPr>
          <p:nvPr>
            <p:ph type="sldNum" sz="quarter" idx="12"/>
          </p:nvPr>
        </p:nvSpPr>
        <p:spPr/>
        <p:txBody>
          <a:bodyPr/>
          <a:lstStyle/>
          <a:p>
            <a:fld id="{F7283078-D760-1647-8B80-66BA8B52336D}" type="slidenum">
              <a:rPr lang="sv-SE" smtClean="0"/>
              <a:t>10</a:t>
            </a:fld>
            <a:endParaRPr lang="sv-SE"/>
          </a:p>
        </p:txBody>
      </p:sp>
      <p:sp>
        <p:nvSpPr>
          <p:cNvPr id="7" name="Text Placeholder 6">
            <a:extLst>
              <a:ext uri="{FF2B5EF4-FFF2-40B4-BE49-F238E27FC236}">
                <a16:creationId xmlns:a16="http://schemas.microsoft.com/office/drawing/2014/main" id="{4E4A197C-4525-8917-DE33-FBBDC6B837B2}"/>
              </a:ext>
            </a:extLst>
          </p:cNvPr>
          <p:cNvSpPr>
            <a:spLocks noGrp="1"/>
          </p:cNvSpPr>
          <p:nvPr>
            <p:ph type="body" sz="quarter" idx="14"/>
          </p:nvPr>
        </p:nvSpPr>
        <p:spPr/>
        <p:txBody>
          <a:bodyPr/>
          <a:lstStyle/>
          <a:p>
            <a:r>
              <a:rPr lang="sv-SE" dirty="0"/>
              <a:t>EPICS Integration</a:t>
            </a:r>
            <a:endParaRPr lang="en-GB" dirty="0"/>
          </a:p>
        </p:txBody>
      </p:sp>
      <p:sp>
        <p:nvSpPr>
          <p:cNvPr id="8" name="Date Placeholder 7">
            <a:extLst>
              <a:ext uri="{FF2B5EF4-FFF2-40B4-BE49-F238E27FC236}">
                <a16:creationId xmlns:a16="http://schemas.microsoft.com/office/drawing/2014/main" id="{492648E9-2D89-D292-498F-DEC542E681BA}"/>
              </a:ext>
            </a:extLst>
          </p:cNvPr>
          <p:cNvSpPr>
            <a:spLocks noGrp="1"/>
          </p:cNvSpPr>
          <p:nvPr>
            <p:ph type="dt" sz="half" idx="10"/>
          </p:nvPr>
        </p:nvSpPr>
        <p:spPr/>
        <p:txBody>
          <a:bodyPr/>
          <a:lstStyle/>
          <a:p>
            <a:fld id="{18896B66-0B3A-474C-9C9C-E4F07B1F5DAD}" type="datetime1">
              <a:rPr lang="sv-SE" smtClean="0"/>
              <a:t>2026-04-13</a:t>
            </a:fld>
            <a:endParaRPr lang="sv-SE" dirty="0"/>
          </a:p>
        </p:txBody>
      </p:sp>
      <p:pic>
        <p:nvPicPr>
          <p:cNvPr id="13" name="Content Placeholder 12">
            <a:extLst>
              <a:ext uri="{FF2B5EF4-FFF2-40B4-BE49-F238E27FC236}">
                <a16:creationId xmlns:a16="http://schemas.microsoft.com/office/drawing/2014/main" id="{3DCB8F25-ADAE-0712-A205-3134D5DC13EE}"/>
              </a:ext>
            </a:extLst>
          </p:cNvPr>
          <p:cNvPicPr>
            <a:picLocks noGrp="1" noChangeAspect="1"/>
          </p:cNvPicPr>
          <p:nvPr>
            <p:ph idx="1"/>
          </p:nvPr>
        </p:nvPicPr>
        <p:blipFill>
          <a:blip r:embed="rId2"/>
          <a:stretch>
            <a:fillRect/>
          </a:stretch>
        </p:blipFill>
        <p:spPr>
          <a:xfrm>
            <a:off x="1093788" y="1584824"/>
            <a:ext cx="9366250" cy="4723402"/>
          </a:xfrm>
          <a:prstGeom prst="rect">
            <a:avLst/>
          </a:prstGeom>
        </p:spPr>
      </p:pic>
    </p:spTree>
    <p:extLst>
      <p:ext uri="{BB962C8B-B14F-4D97-AF65-F5344CB8AC3E}">
        <p14:creationId xmlns:p14="http://schemas.microsoft.com/office/powerpoint/2010/main" val="2669847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1C176-C7B4-D27B-070D-6CB7572928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FF5D96-A542-4AD0-965F-226C05B48488}"/>
              </a:ext>
            </a:extLst>
          </p:cNvPr>
          <p:cNvSpPr>
            <a:spLocks noGrp="1"/>
          </p:cNvSpPr>
          <p:nvPr>
            <p:ph type="title"/>
          </p:nvPr>
        </p:nvSpPr>
        <p:spPr/>
        <p:txBody>
          <a:bodyPr/>
          <a:lstStyle/>
          <a:p>
            <a:r>
              <a:rPr lang="en-US" sz="4000" dirty="0"/>
              <a:t>Vibration Monitoring</a:t>
            </a:r>
            <a:endParaRPr lang="en-GB" sz="4000" dirty="0"/>
          </a:p>
        </p:txBody>
      </p:sp>
      <p:sp>
        <p:nvSpPr>
          <p:cNvPr id="3" name="Footer Placeholder 2">
            <a:extLst>
              <a:ext uri="{FF2B5EF4-FFF2-40B4-BE49-F238E27FC236}">
                <a16:creationId xmlns:a16="http://schemas.microsoft.com/office/drawing/2014/main" id="{FAC47504-F33D-8F0C-69AB-AA6C7829D490}"/>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2929E61B-70CE-886C-7202-55CEA6CF4B07}"/>
              </a:ext>
            </a:extLst>
          </p:cNvPr>
          <p:cNvSpPr>
            <a:spLocks noGrp="1"/>
          </p:cNvSpPr>
          <p:nvPr>
            <p:ph type="sldNum" sz="quarter" idx="12"/>
          </p:nvPr>
        </p:nvSpPr>
        <p:spPr/>
        <p:txBody>
          <a:bodyPr/>
          <a:lstStyle/>
          <a:p>
            <a:fld id="{F7283078-D760-1647-8B80-66BA8B52336D}" type="slidenum">
              <a:rPr lang="sv-SE" smtClean="0"/>
              <a:t>11</a:t>
            </a:fld>
            <a:endParaRPr lang="sv-SE"/>
          </a:p>
        </p:txBody>
      </p:sp>
      <p:sp>
        <p:nvSpPr>
          <p:cNvPr id="7" name="Text Placeholder 6">
            <a:extLst>
              <a:ext uri="{FF2B5EF4-FFF2-40B4-BE49-F238E27FC236}">
                <a16:creationId xmlns:a16="http://schemas.microsoft.com/office/drawing/2014/main" id="{868867BD-85B7-BE65-7654-D1CF1080A4A9}"/>
              </a:ext>
            </a:extLst>
          </p:cNvPr>
          <p:cNvSpPr>
            <a:spLocks noGrp="1"/>
          </p:cNvSpPr>
          <p:nvPr>
            <p:ph type="body" sz="quarter" idx="14"/>
          </p:nvPr>
        </p:nvSpPr>
        <p:spPr/>
        <p:txBody>
          <a:bodyPr/>
          <a:lstStyle/>
          <a:p>
            <a:r>
              <a:rPr lang="sv-SE" dirty="0"/>
              <a:t>EPICS Integration</a:t>
            </a:r>
            <a:endParaRPr lang="en-GB" dirty="0"/>
          </a:p>
        </p:txBody>
      </p:sp>
      <p:sp>
        <p:nvSpPr>
          <p:cNvPr id="8" name="Date Placeholder 7">
            <a:extLst>
              <a:ext uri="{FF2B5EF4-FFF2-40B4-BE49-F238E27FC236}">
                <a16:creationId xmlns:a16="http://schemas.microsoft.com/office/drawing/2014/main" id="{91366C9C-FB94-44F8-3EFD-9AEDB9C87A66}"/>
              </a:ext>
            </a:extLst>
          </p:cNvPr>
          <p:cNvSpPr>
            <a:spLocks noGrp="1"/>
          </p:cNvSpPr>
          <p:nvPr>
            <p:ph type="dt" sz="half" idx="10"/>
          </p:nvPr>
        </p:nvSpPr>
        <p:spPr/>
        <p:txBody>
          <a:bodyPr/>
          <a:lstStyle/>
          <a:p>
            <a:fld id="{18896B66-0B3A-474C-9C9C-E4F07B1F5DAD}" type="datetime1">
              <a:rPr lang="sv-SE" smtClean="0"/>
              <a:t>2026-04-13</a:t>
            </a:fld>
            <a:endParaRPr lang="sv-SE" dirty="0"/>
          </a:p>
        </p:txBody>
      </p:sp>
      <p:pic>
        <p:nvPicPr>
          <p:cNvPr id="10" name="Content Placeholder 9">
            <a:extLst>
              <a:ext uri="{FF2B5EF4-FFF2-40B4-BE49-F238E27FC236}">
                <a16:creationId xmlns:a16="http://schemas.microsoft.com/office/drawing/2014/main" id="{E877228D-7B46-FBA7-4ED9-AFDF458D80A3}"/>
              </a:ext>
            </a:extLst>
          </p:cNvPr>
          <p:cNvPicPr>
            <a:picLocks noGrp="1" noChangeAspect="1"/>
          </p:cNvPicPr>
          <p:nvPr>
            <p:ph idx="1"/>
          </p:nvPr>
        </p:nvPicPr>
        <p:blipFill>
          <a:blip r:embed="rId2"/>
          <a:stretch>
            <a:fillRect/>
          </a:stretch>
        </p:blipFill>
        <p:spPr>
          <a:xfrm>
            <a:off x="1093788" y="1584824"/>
            <a:ext cx="9366250" cy="4723402"/>
          </a:xfrm>
          <a:prstGeom prst="rect">
            <a:avLst/>
          </a:prstGeom>
        </p:spPr>
      </p:pic>
    </p:spTree>
    <p:extLst>
      <p:ext uri="{BB962C8B-B14F-4D97-AF65-F5344CB8AC3E}">
        <p14:creationId xmlns:p14="http://schemas.microsoft.com/office/powerpoint/2010/main" val="137310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4632A-C8CC-50BE-4321-10363A80AD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45D39-0775-3BF0-EEF4-7564CB6E47AD}"/>
              </a:ext>
            </a:extLst>
          </p:cNvPr>
          <p:cNvSpPr>
            <a:spLocks noGrp="1"/>
          </p:cNvSpPr>
          <p:nvPr>
            <p:ph type="title"/>
          </p:nvPr>
        </p:nvSpPr>
        <p:spPr/>
        <p:txBody>
          <a:bodyPr/>
          <a:lstStyle/>
          <a:p>
            <a:r>
              <a:rPr lang="en-US" sz="4000" dirty="0"/>
              <a:t>Vibration Monitoring</a:t>
            </a:r>
            <a:endParaRPr lang="en-GB" sz="4000" dirty="0"/>
          </a:p>
        </p:txBody>
      </p:sp>
      <p:sp>
        <p:nvSpPr>
          <p:cNvPr id="3" name="Footer Placeholder 2">
            <a:extLst>
              <a:ext uri="{FF2B5EF4-FFF2-40B4-BE49-F238E27FC236}">
                <a16:creationId xmlns:a16="http://schemas.microsoft.com/office/drawing/2014/main" id="{8FF0B4BE-52F0-BA18-3E2D-FB2F9E4CFB34}"/>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CAD51E7B-F594-9F85-A7A2-6A2383C18D7C}"/>
              </a:ext>
            </a:extLst>
          </p:cNvPr>
          <p:cNvSpPr>
            <a:spLocks noGrp="1"/>
          </p:cNvSpPr>
          <p:nvPr>
            <p:ph type="sldNum" sz="quarter" idx="12"/>
          </p:nvPr>
        </p:nvSpPr>
        <p:spPr/>
        <p:txBody>
          <a:bodyPr/>
          <a:lstStyle/>
          <a:p>
            <a:fld id="{F7283078-D760-1647-8B80-66BA8B52336D}" type="slidenum">
              <a:rPr lang="sv-SE" smtClean="0"/>
              <a:t>12</a:t>
            </a:fld>
            <a:endParaRPr lang="sv-SE"/>
          </a:p>
        </p:txBody>
      </p:sp>
      <p:sp>
        <p:nvSpPr>
          <p:cNvPr id="7" name="Text Placeholder 6">
            <a:extLst>
              <a:ext uri="{FF2B5EF4-FFF2-40B4-BE49-F238E27FC236}">
                <a16:creationId xmlns:a16="http://schemas.microsoft.com/office/drawing/2014/main" id="{89179B1A-B31B-E8C0-75B3-690A9339CF14}"/>
              </a:ext>
            </a:extLst>
          </p:cNvPr>
          <p:cNvSpPr>
            <a:spLocks noGrp="1"/>
          </p:cNvSpPr>
          <p:nvPr>
            <p:ph type="body" sz="quarter" idx="14"/>
          </p:nvPr>
        </p:nvSpPr>
        <p:spPr/>
        <p:txBody>
          <a:bodyPr/>
          <a:lstStyle/>
          <a:p>
            <a:r>
              <a:rPr lang="sv-SE" dirty="0"/>
              <a:t>EPICS Integration</a:t>
            </a:r>
            <a:endParaRPr lang="en-GB" dirty="0"/>
          </a:p>
        </p:txBody>
      </p:sp>
      <p:sp>
        <p:nvSpPr>
          <p:cNvPr id="8" name="Date Placeholder 7">
            <a:extLst>
              <a:ext uri="{FF2B5EF4-FFF2-40B4-BE49-F238E27FC236}">
                <a16:creationId xmlns:a16="http://schemas.microsoft.com/office/drawing/2014/main" id="{499E0979-CE84-A3F4-890C-9A259C568D8C}"/>
              </a:ext>
            </a:extLst>
          </p:cNvPr>
          <p:cNvSpPr>
            <a:spLocks noGrp="1"/>
          </p:cNvSpPr>
          <p:nvPr>
            <p:ph type="dt" sz="half" idx="10"/>
          </p:nvPr>
        </p:nvSpPr>
        <p:spPr/>
        <p:txBody>
          <a:bodyPr/>
          <a:lstStyle/>
          <a:p>
            <a:fld id="{18896B66-0B3A-474C-9C9C-E4F07B1F5DAD}" type="datetime1">
              <a:rPr lang="sv-SE" smtClean="0"/>
              <a:t>2026-04-13</a:t>
            </a:fld>
            <a:endParaRPr lang="sv-SE" dirty="0"/>
          </a:p>
        </p:txBody>
      </p:sp>
      <p:pic>
        <p:nvPicPr>
          <p:cNvPr id="11" name="Content Placeholder 10">
            <a:extLst>
              <a:ext uri="{FF2B5EF4-FFF2-40B4-BE49-F238E27FC236}">
                <a16:creationId xmlns:a16="http://schemas.microsoft.com/office/drawing/2014/main" id="{D17DC581-A214-7520-E050-BAA2A7F837D8}"/>
              </a:ext>
            </a:extLst>
          </p:cNvPr>
          <p:cNvPicPr>
            <a:picLocks noGrp="1" noChangeAspect="1"/>
          </p:cNvPicPr>
          <p:nvPr>
            <p:ph idx="1"/>
          </p:nvPr>
        </p:nvPicPr>
        <p:blipFill>
          <a:blip r:embed="rId2"/>
          <a:stretch>
            <a:fillRect/>
          </a:stretch>
        </p:blipFill>
        <p:spPr>
          <a:xfrm>
            <a:off x="1093788" y="1584824"/>
            <a:ext cx="9366250" cy="4723402"/>
          </a:xfrm>
          <a:prstGeom prst="rect">
            <a:avLst/>
          </a:prstGeom>
        </p:spPr>
      </p:pic>
    </p:spTree>
    <p:extLst>
      <p:ext uri="{BB962C8B-B14F-4D97-AF65-F5344CB8AC3E}">
        <p14:creationId xmlns:p14="http://schemas.microsoft.com/office/powerpoint/2010/main" val="213120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1E1FD-7A5C-084B-F975-4C2957AD37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5448D9-2074-54F8-135E-934858FC5262}"/>
              </a:ext>
            </a:extLst>
          </p:cNvPr>
          <p:cNvSpPr>
            <a:spLocks noGrp="1"/>
          </p:cNvSpPr>
          <p:nvPr>
            <p:ph type="title"/>
          </p:nvPr>
        </p:nvSpPr>
        <p:spPr/>
        <p:txBody>
          <a:bodyPr/>
          <a:lstStyle/>
          <a:p>
            <a:r>
              <a:rPr lang="en-US" sz="4000" dirty="0"/>
              <a:t>Vibration Monitoring</a:t>
            </a:r>
            <a:endParaRPr lang="en-GB" sz="4000" dirty="0"/>
          </a:p>
        </p:txBody>
      </p:sp>
      <p:sp>
        <p:nvSpPr>
          <p:cNvPr id="3" name="Footer Placeholder 2">
            <a:extLst>
              <a:ext uri="{FF2B5EF4-FFF2-40B4-BE49-F238E27FC236}">
                <a16:creationId xmlns:a16="http://schemas.microsoft.com/office/drawing/2014/main" id="{0B3819B2-44B7-F4CD-4477-CD8DE524C791}"/>
              </a:ext>
            </a:extLst>
          </p:cNvPr>
          <p:cNvSpPr>
            <a:spLocks noGrp="1"/>
          </p:cNvSpPr>
          <p:nvPr>
            <p:ph type="ftr" sz="quarter" idx="11"/>
          </p:nvPr>
        </p:nvSpPr>
        <p:spPr/>
        <p:txBody>
          <a:bodyPr/>
          <a:lstStyle/>
          <a:p>
            <a:r>
              <a:rPr lang="sv-SE"/>
              <a:t>PRESENTATION TITLE/FOOTER</a:t>
            </a:r>
            <a:endParaRPr lang="sv-SE" dirty="0"/>
          </a:p>
        </p:txBody>
      </p:sp>
      <p:sp>
        <p:nvSpPr>
          <p:cNvPr id="4" name="Slide Number Placeholder 3">
            <a:extLst>
              <a:ext uri="{FF2B5EF4-FFF2-40B4-BE49-F238E27FC236}">
                <a16:creationId xmlns:a16="http://schemas.microsoft.com/office/drawing/2014/main" id="{08A38D11-39F7-314E-09D5-F96FB8AD07E2}"/>
              </a:ext>
            </a:extLst>
          </p:cNvPr>
          <p:cNvSpPr>
            <a:spLocks noGrp="1"/>
          </p:cNvSpPr>
          <p:nvPr>
            <p:ph type="sldNum" sz="quarter" idx="12"/>
          </p:nvPr>
        </p:nvSpPr>
        <p:spPr/>
        <p:txBody>
          <a:bodyPr/>
          <a:lstStyle/>
          <a:p>
            <a:fld id="{F7283078-D760-1647-8B80-66BA8B52336D}" type="slidenum">
              <a:rPr lang="sv-SE" smtClean="0"/>
              <a:t>13</a:t>
            </a:fld>
            <a:endParaRPr lang="sv-SE"/>
          </a:p>
        </p:txBody>
      </p:sp>
      <p:sp>
        <p:nvSpPr>
          <p:cNvPr id="7" name="Text Placeholder 6">
            <a:extLst>
              <a:ext uri="{FF2B5EF4-FFF2-40B4-BE49-F238E27FC236}">
                <a16:creationId xmlns:a16="http://schemas.microsoft.com/office/drawing/2014/main" id="{8678EB4D-A3EB-82FD-2EF6-42ED9AC0E7E8}"/>
              </a:ext>
            </a:extLst>
          </p:cNvPr>
          <p:cNvSpPr>
            <a:spLocks noGrp="1"/>
          </p:cNvSpPr>
          <p:nvPr>
            <p:ph type="body" sz="quarter" idx="14"/>
          </p:nvPr>
        </p:nvSpPr>
        <p:spPr/>
        <p:txBody>
          <a:bodyPr/>
          <a:lstStyle/>
          <a:p>
            <a:r>
              <a:rPr lang="sv-SE" dirty="0"/>
              <a:t>EPICS Integration</a:t>
            </a:r>
            <a:endParaRPr lang="en-GB" dirty="0"/>
          </a:p>
        </p:txBody>
      </p:sp>
      <p:sp>
        <p:nvSpPr>
          <p:cNvPr id="8" name="Date Placeholder 7">
            <a:extLst>
              <a:ext uri="{FF2B5EF4-FFF2-40B4-BE49-F238E27FC236}">
                <a16:creationId xmlns:a16="http://schemas.microsoft.com/office/drawing/2014/main" id="{A1B0A29C-FD99-87AA-BA7F-54C1F580680F}"/>
              </a:ext>
            </a:extLst>
          </p:cNvPr>
          <p:cNvSpPr>
            <a:spLocks noGrp="1"/>
          </p:cNvSpPr>
          <p:nvPr>
            <p:ph type="dt" sz="half" idx="10"/>
          </p:nvPr>
        </p:nvSpPr>
        <p:spPr/>
        <p:txBody>
          <a:bodyPr/>
          <a:lstStyle/>
          <a:p>
            <a:fld id="{18896B66-0B3A-474C-9C9C-E4F07B1F5DAD}" type="datetime1">
              <a:rPr lang="sv-SE" smtClean="0"/>
              <a:t>2026-04-13</a:t>
            </a:fld>
            <a:endParaRPr lang="sv-SE" dirty="0"/>
          </a:p>
        </p:txBody>
      </p:sp>
      <p:pic>
        <p:nvPicPr>
          <p:cNvPr id="10" name="Content Placeholder 9">
            <a:extLst>
              <a:ext uri="{FF2B5EF4-FFF2-40B4-BE49-F238E27FC236}">
                <a16:creationId xmlns:a16="http://schemas.microsoft.com/office/drawing/2014/main" id="{F45229E4-7D46-2243-D7DD-33853E6845D3}"/>
              </a:ext>
            </a:extLst>
          </p:cNvPr>
          <p:cNvPicPr>
            <a:picLocks noGrp="1" noChangeAspect="1"/>
          </p:cNvPicPr>
          <p:nvPr>
            <p:ph idx="1"/>
          </p:nvPr>
        </p:nvPicPr>
        <p:blipFill>
          <a:blip r:embed="rId2"/>
          <a:stretch>
            <a:fillRect/>
          </a:stretch>
        </p:blipFill>
        <p:spPr>
          <a:xfrm>
            <a:off x="1093788" y="1584824"/>
            <a:ext cx="9366250" cy="4723402"/>
          </a:xfrm>
          <a:prstGeom prst="rect">
            <a:avLst/>
          </a:prstGeom>
        </p:spPr>
      </p:pic>
    </p:spTree>
    <p:extLst>
      <p:ext uri="{BB962C8B-B14F-4D97-AF65-F5344CB8AC3E}">
        <p14:creationId xmlns:p14="http://schemas.microsoft.com/office/powerpoint/2010/main" val="791564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0FB8EB-1974-4F1B-9F83-4FDD9AB6C8B2}"/>
              </a:ext>
            </a:extLst>
          </p:cNvPr>
          <p:cNvSpPr>
            <a:spLocks noGrp="1"/>
          </p:cNvSpPr>
          <p:nvPr>
            <p:ph type="title"/>
          </p:nvPr>
        </p:nvSpPr>
        <p:spPr/>
        <p:txBody>
          <a:bodyPr/>
          <a:lstStyle/>
          <a:p>
            <a:r>
              <a:rPr lang="en-GB" sz="4000" dirty="0"/>
              <a:t>Temperature Monitoring</a:t>
            </a:r>
          </a:p>
        </p:txBody>
      </p:sp>
      <p:sp>
        <p:nvSpPr>
          <p:cNvPr id="4" name="Platshållare för sidfot 3">
            <a:extLst>
              <a:ext uri="{FF2B5EF4-FFF2-40B4-BE49-F238E27FC236}">
                <a16:creationId xmlns:a16="http://schemas.microsoft.com/office/drawing/2014/main" id="{BCE7790D-E878-42AC-AA2D-8A369B3D74BF}"/>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4B78B478-BF6B-4F13-BEDC-210D18337E98}"/>
              </a:ext>
            </a:extLst>
          </p:cNvPr>
          <p:cNvSpPr>
            <a:spLocks noGrp="1"/>
          </p:cNvSpPr>
          <p:nvPr>
            <p:ph type="sldNum" sz="quarter" idx="12"/>
          </p:nvPr>
        </p:nvSpPr>
        <p:spPr/>
        <p:txBody>
          <a:bodyPr/>
          <a:lstStyle/>
          <a:p>
            <a:fld id="{F7283078-D760-1647-8B80-66BA8B52336D}" type="slidenum">
              <a:rPr lang="sv-SE" smtClean="0">
                <a:solidFill>
                  <a:srgbClr val="CCCCCC"/>
                </a:solidFill>
              </a:rPr>
              <a:t>14</a:t>
            </a:fld>
            <a:endParaRPr lang="sv-SE" dirty="0">
              <a:solidFill>
                <a:srgbClr val="CCCCCC"/>
              </a:solidFill>
            </a:endParaRPr>
          </a:p>
        </p:txBody>
      </p:sp>
      <p:sp>
        <p:nvSpPr>
          <p:cNvPr id="8" name="Platshållare för text 7">
            <a:extLst>
              <a:ext uri="{FF2B5EF4-FFF2-40B4-BE49-F238E27FC236}">
                <a16:creationId xmlns:a16="http://schemas.microsoft.com/office/drawing/2014/main" id="{F9694C8D-3712-49FB-B071-2180F2DC8118}"/>
              </a:ext>
            </a:extLst>
          </p:cNvPr>
          <p:cNvSpPr>
            <a:spLocks noGrp="1"/>
          </p:cNvSpPr>
          <p:nvPr>
            <p:ph type="body" sz="quarter" idx="14"/>
          </p:nvPr>
        </p:nvSpPr>
        <p:spPr/>
        <p:txBody>
          <a:bodyPr/>
          <a:lstStyle/>
          <a:p>
            <a:r>
              <a:rPr lang="en-US" dirty="0"/>
              <a:t>Instrumentation and Control</a:t>
            </a:r>
            <a:endParaRPr lang="en-GB" dirty="0"/>
          </a:p>
        </p:txBody>
      </p:sp>
      <p:sp>
        <p:nvSpPr>
          <p:cNvPr id="10" name="Platshållare för datum 3">
            <a:extLst>
              <a:ext uri="{FF2B5EF4-FFF2-40B4-BE49-F238E27FC236}">
                <a16:creationId xmlns:a16="http://schemas.microsoft.com/office/drawing/2014/main" id="{38A5AF1C-CD2B-3242-88CF-04FA26AED57A}"/>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9" name="Content Placeholder 8"/>
          <p:cNvPicPr>
            <a:picLocks noGrp="1" noChangeAspect="1"/>
          </p:cNvPicPr>
          <p:nvPr>
            <p:ph idx="1"/>
          </p:nvPr>
        </p:nvPicPr>
        <p:blipFill>
          <a:blip r:embed="rId3" cstate="screen">
            <a:extLst>
              <a:ext uri="{28A0092B-C50C-407E-A947-70E740481C1C}">
                <a14:useLocalDpi xmlns:a14="http://schemas.microsoft.com/office/drawing/2010/main" val="0"/>
              </a:ext>
            </a:extLst>
          </a:blip>
          <a:stretch>
            <a:fillRect/>
          </a:stretch>
        </p:blipFill>
        <p:spPr>
          <a:xfrm>
            <a:off x="360000" y="1562100"/>
            <a:ext cx="2453874" cy="4768850"/>
          </a:xfrm>
        </p:spPr>
      </p:pic>
      <p:sp>
        <p:nvSpPr>
          <p:cNvPr id="11" name="Content Placeholder 26"/>
          <p:cNvSpPr>
            <a:spLocks noGrp="1"/>
          </p:cNvSpPr>
          <p:nvPr>
            <p:ph idx="13"/>
          </p:nvPr>
        </p:nvSpPr>
        <p:spPr>
          <a:xfrm>
            <a:off x="6373692" y="1562400"/>
            <a:ext cx="4993785" cy="1904700"/>
          </a:xfrm>
          <a:prstGeom prst="foldedCorner">
            <a:avLst>
              <a:gd name="adj" fmla="val 10938"/>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358775" lvl="1" indent="-266700">
              <a:spcBef>
                <a:spcPts val="600"/>
              </a:spcBef>
              <a:spcAft>
                <a:spcPts val="600"/>
              </a:spcAft>
              <a:buFont typeface="Wingdings" panose="05000000000000000000" pitchFamily="2" charset="2"/>
              <a:buChar char="§"/>
            </a:pPr>
            <a:r>
              <a:rPr lang="en-US" sz="1400" dirty="0">
                <a:solidFill>
                  <a:srgbClr val="666666"/>
                </a:solidFill>
              </a:rPr>
              <a:t>Sensors are interfaced to Beckhoff EL3214 AI modules</a:t>
            </a:r>
          </a:p>
          <a:p>
            <a:pPr marL="358775" lvl="1" indent="-266700">
              <a:spcBef>
                <a:spcPts val="600"/>
              </a:spcBef>
              <a:spcAft>
                <a:spcPts val="600"/>
              </a:spcAft>
              <a:buFont typeface="Wingdings" panose="05000000000000000000" pitchFamily="2" charset="2"/>
              <a:buChar char="§"/>
            </a:pPr>
            <a:r>
              <a:rPr lang="en-US" sz="1400" dirty="0">
                <a:solidFill>
                  <a:srgbClr val="666666"/>
                </a:solidFill>
              </a:rPr>
              <a:t>PLC logic monitors each measurement and determines a “rotation permit” condition.</a:t>
            </a:r>
          </a:p>
          <a:p>
            <a:pPr marL="358775" lvl="1" indent="-266700">
              <a:spcBef>
                <a:spcPts val="600"/>
              </a:spcBef>
              <a:spcAft>
                <a:spcPts val="600"/>
              </a:spcAft>
              <a:buFont typeface="Wingdings" panose="05000000000000000000" pitchFamily="2" charset="2"/>
              <a:buChar char="§"/>
            </a:pPr>
            <a:r>
              <a:rPr lang="en-US" sz="1400" dirty="0">
                <a:solidFill>
                  <a:srgbClr val="666666"/>
                </a:solidFill>
              </a:rPr>
              <a:t>Status is monitored by separate drive control PLC, which interlocks rotation in case any “rotation permit” condition is False.</a:t>
            </a:r>
          </a:p>
        </p:txBody>
      </p:sp>
      <p:sp>
        <p:nvSpPr>
          <p:cNvPr id="16" name="TextBox 15"/>
          <p:cNvSpPr txBox="1"/>
          <p:nvPr/>
        </p:nvSpPr>
        <p:spPr>
          <a:xfrm>
            <a:off x="2880000" y="5015486"/>
            <a:ext cx="690427" cy="514738"/>
          </a:xfrm>
          <a:prstGeom prst="rect">
            <a:avLst/>
          </a:prstGeom>
          <a:solidFill>
            <a:schemeClr val="bg1"/>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TE-023, </a:t>
            </a:r>
          </a:p>
          <a:p>
            <a:pPr marL="982663" indent="-982663">
              <a:spcBef>
                <a:spcPts val="0"/>
              </a:spcBef>
              <a:spcAft>
                <a:spcPts val="0"/>
              </a:spcAft>
              <a:buNone/>
              <a:tabLst>
                <a:tab pos="1074738" algn="l"/>
                <a:tab pos="2424113" algn="l"/>
              </a:tabLst>
            </a:pPr>
            <a:r>
              <a:rPr lang="sv-SE" dirty="0"/>
              <a:t>TE-024</a:t>
            </a:r>
            <a:endParaRPr lang="en-GB" dirty="0"/>
          </a:p>
        </p:txBody>
      </p:sp>
      <p:sp>
        <p:nvSpPr>
          <p:cNvPr id="17" name="TextBox 16"/>
          <p:cNvSpPr txBox="1"/>
          <p:nvPr/>
        </p:nvSpPr>
        <p:spPr>
          <a:xfrm>
            <a:off x="2880000" y="2316210"/>
            <a:ext cx="648749" cy="514738"/>
          </a:xfrm>
          <a:prstGeom prst="rect">
            <a:avLst/>
          </a:prstGeom>
          <a:solidFill>
            <a:schemeClr val="bg1"/>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TE-021,</a:t>
            </a:r>
          </a:p>
          <a:p>
            <a:pPr marL="982663" indent="-982663">
              <a:spcBef>
                <a:spcPts val="0"/>
              </a:spcBef>
              <a:spcAft>
                <a:spcPts val="0"/>
              </a:spcAft>
              <a:buNone/>
              <a:tabLst>
                <a:tab pos="1074738" algn="l"/>
                <a:tab pos="2424113" algn="l"/>
              </a:tabLst>
            </a:pPr>
            <a:r>
              <a:rPr lang="sv-SE" dirty="0"/>
              <a:t>TE-022</a:t>
            </a:r>
            <a:endParaRPr lang="en-GB" dirty="0"/>
          </a:p>
        </p:txBody>
      </p:sp>
      <p:sp>
        <p:nvSpPr>
          <p:cNvPr id="19" name="TextBox 18"/>
          <p:cNvSpPr txBox="1"/>
          <p:nvPr/>
        </p:nvSpPr>
        <p:spPr>
          <a:xfrm>
            <a:off x="2880000" y="3721535"/>
            <a:ext cx="690427" cy="514738"/>
          </a:xfrm>
          <a:prstGeom prst="rect">
            <a:avLst/>
          </a:prstGeom>
          <a:solidFill>
            <a:schemeClr val="bg1"/>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TE-011, </a:t>
            </a:r>
          </a:p>
          <a:p>
            <a:pPr marL="982663" indent="-982663">
              <a:spcBef>
                <a:spcPts val="0"/>
              </a:spcBef>
              <a:spcAft>
                <a:spcPts val="0"/>
              </a:spcAft>
              <a:buNone/>
              <a:tabLst>
                <a:tab pos="1074738" algn="l"/>
                <a:tab pos="2424113" algn="l"/>
              </a:tabLst>
            </a:pPr>
            <a:r>
              <a:rPr lang="sv-SE" dirty="0"/>
              <a:t>TE-012</a:t>
            </a:r>
            <a:endParaRPr lang="en-GB" dirty="0"/>
          </a:p>
        </p:txBody>
      </p:sp>
      <p:sp>
        <p:nvSpPr>
          <p:cNvPr id="28" name="TextBox 27"/>
          <p:cNvSpPr txBox="1"/>
          <p:nvPr/>
        </p:nvSpPr>
        <p:spPr>
          <a:xfrm>
            <a:off x="6343073" y="3730427"/>
            <a:ext cx="1020967" cy="330072"/>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dirty="0"/>
              <a:t>Beckhoff PLC</a:t>
            </a:r>
            <a:endParaRPr lang="en-GB" dirty="0"/>
          </a:p>
        </p:txBody>
      </p:sp>
      <p:pic>
        <p:nvPicPr>
          <p:cNvPr id="29" name="Picture 28"/>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6343073" y="4298474"/>
            <a:ext cx="2745892" cy="1928879"/>
          </a:xfrm>
          <a:prstGeom prst="rect">
            <a:avLst/>
          </a:prstGeom>
        </p:spPr>
      </p:pic>
      <p:pic>
        <p:nvPicPr>
          <p:cNvPr id="30" name="Picture 29"/>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9088965" y="4300034"/>
            <a:ext cx="318109" cy="1926571"/>
          </a:xfrm>
          <a:prstGeom prst="rect">
            <a:avLst/>
          </a:prstGeom>
        </p:spPr>
      </p:pic>
      <p:pic>
        <p:nvPicPr>
          <p:cNvPr id="31" name="Picture 30"/>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9407074" y="4300034"/>
            <a:ext cx="318109" cy="1926571"/>
          </a:xfrm>
          <a:prstGeom prst="rect">
            <a:avLst/>
          </a:prstGeom>
        </p:spPr>
      </p:pic>
      <p:pic>
        <p:nvPicPr>
          <p:cNvPr id="32" name="Picture 31"/>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9726054" y="4300034"/>
            <a:ext cx="318109" cy="1926571"/>
          </a:xfrm>
          <a:prstGeom prst="rect">
            <a:avLst/>
          </a:prstGeom>
        </p:spPr>
      </p:pic>
      <p:sp>
        <p:nvSpPr>
          <p:cNvPr id="33" name="TextBox 32"/>
          <p:cNvSpPr txBox="1"/>
          <p:nvPr/>
        </p:nvSpPr>
        <p:spPr>
          <a:xfrm>
            <a:off x="8998972" y="3730427"/>
            <a:ext cx="2030483" cy="442035"/>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Beckhoff EL3214 AI </a:t>
            </a:r>
            <a:r>
              <a:rPr lang="sv-SE" dirty="0"/>
              <a:t>terminals</a:t>
            </a:r>
            <a:endParaRPr lang="en-US" dirty="0"/>
          </a:p>
          <a:p>
            <a:r>
              <a:rPr lang="en-US" dirty="0"/>
              <a:t>RTD/PT100 (3-wire),</a:t>
            </a:r>
            <a:r>
              <a:rPr lang="sv-SE" dirty="0"/>
              <a:t> </a:t>
            </a:r>
            <a:r>
              <a:rPr lang="en-US" dirty="0"/>
              <a:t>4 </a:t>
            </a:r>
            <a:r>
              <a:rPr lang="en-US" dirty="0" err="1"/>
              <a:t>ch.</a:t>
            </a:r>
            <a:endParaRPr lang="en-US" dirty="0"/>
          </a:p>
        </p:txBody>
      </p:sp>
      <p:sp>
        <p:nvSpPr>
          <p:cNvPr id="87" name="TextBox 86"/>
          <p:cNvSpPr txBox="1"/>
          <p:nvPr/>
        </p:nvSpPr>
        <p:spPr>
          <a:xfrm>
            <a:off x="4031513" y="2436501"/>
            <a:ext cx="823477" cy="330072"/>
          </a:xfrm>
          <a:prstGeom prst="rect">
            <a:avLst/>
          </a:prstGeom>
          <a:solidFill>
            <a:schemeClr val="bg1"/>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6x PT100s</a:t>
            </a:r>
            <a:endParaRPr lang="en-GB" dirty="0"/>
          </a:p>
        </p:txBody>
      </p:sp>
      <p:cxnSp>
        <p:nvCxnSpPr>
          <p:cNvPr id="90" name="Straight Connector 89"/>
          <p:cNvCxnSpPr/>
          <p:nvPr/>
        </p:nvCxnSpPr>
        <p:spPr>
          <a:xfrm flipH="1">
            <a:off x="2217420" y="2637160"/>
            <a:ext cx="673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flipH="1">
            <a:off x="2669239" y="3978904"/>
            <a:ext cx="22195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flipH="1" flipV="1">
            <a:off x="2217420" y="4671060"/>
            <a:ext cx="673774" cy="6017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98" name="Picture 97"/>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rot="5400000">
            <a:off x="4511471" y="2342544"/>
            <a:ext cx="250138" cy="1087950"/>
          </a:xfrm>
          <a:prstGeom prst="rect">
            <a:avLst/>
          </a:prstGeom>
        </p:spPr>
      </p:pic>
      <p:pic>
        <p:nvPicPr>
          <p:cNvPr id="101" name="Picture 100"/>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rot="5400000">
            <a:off x="4689200" y="2550435"/>
            <a:ext cx="250138" cy="1087950"/>
          </a:xfrm>
          <a:prstGeom prst="rect">
            <a:avLst/>
          </a:prstGeom>
        </p:spPr>
      </p:pic>
      <p:pic>
        <p:nvPicPr>
          <p:cNvPr id="102" name="Picture 101"/>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rot="5400000">
            <a:off x="4866928" y="2758325"/>
            <a:ext cx="250138" cy="1087950"/>
          </a:xfrm>
          <a:prstGeom prst="rect">
            <a:avLst/>
          </a:prstGeom>
        </p:spPr>
      </p:pic>
    </p:spTree>
    <p:extLst>
      <p:ext uri="{BB962C8B-B14F-4D97-AF65-F5344CB8AC3E}">
        <p14:creationId xmlns:p14="http://schemas.microsoft.com/office/powerpoint/2010/main" val="21100791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D8C2F-767D-E3EB-44E8-CB4D77545CE8}"/>
            </a:ext>
          </a:extLst>
        </p:cNvPr>
        <p:cNvGrpSpPr/>
        <p:nvPr/>
      </p:nvGrpSpPr>
      <p:grpSpPr>
        <a:xfrm>
          <a:off x="0" y="0"/>
          <a:ext cx="0" cy="0"/>
          <a:chOff x="0" y="0"/>
          <a:chExt cx="0" cy="0"/>
        </a:xfrm>
      </p:grpSpPr>
      <p:pic>
        <p:nvPicPr>
          <p:cNvPr id="7" name="05_01_BearingTemps_Overview.png">
            <a:extLst>
              <a:ext uri="{FF2B5EF4-FFF2-40B4-BE49-F238E27FC236}">
                <a16:creationId xmlns:a16="http://schemas.microsoft.com/office/drawing/2014/main" id="{D5E9F877-03E7-2F45-127F-5F947AAF29FA}"/>
              </a:ext>
            </a:extLst>
          </p:cNvPr>
          <p:cNvPicPr>
            <a:picLocks noChangeAspect="1"/>
          </p:cNvPicPr>
          <p:nvPr/>
        </p:nvPicPr>
        <p:blipFill>
          <a:blip r:embed="rId2" r:link="rId3"/>
          <a:stretch>
            <a:fillRect/>
          </a:stretch>
        </p:blipFill>
        <p:spPr>
          <a:xfrm>
            <a:off x="1022280" y="1429788"/>
            <a:ext cx="10147438" cy="5038953"/>
          </a:xfrm>
          <a:prstGeom prst="rect">
            <a:avLst/>
          </a:prstGeom>
        </p:spPr>
      </p:pic>
      <p:sp>
        <p:nvSpPr>
          <p:cNvPr id="2" name="Rubrik 1">
            <a:extLst>
              <a:ext uri="{FF2B5EF4-FFF2-40B4-BE49-F238E27FC236}">
                <a16:creationId xmlns:a16="http://schemas.microsoft.com/office/drawing/2014/main" id="{7B8F2934-0ED0-42FD-CEC5-3F12250FA80F}"/>
              </a:ext>
            </a:extLst>
          </p:cNvPr>
          <p:cNvSpPr>
            <a:spLocks noGrp="1"/>
          </p:cNvSpPr>
          <p:nvPr>
            <p:ph type="title"/>
          </p:nvPr>
        </p:nvSpPr>
        <p:spPr/>
        <p:txBody>
          <a:bodyPr/>
          <a:lstStyle/>
          <a:p>
            <a:r>
              <a:rPr lang="en-GB" sz="4000" dirty="0"/>
              <a:t>Temperature Monitoring</a:t>
            </a:r>
            <a:endParaRPr lang="en-US" sz="4000" dirty="0"/>
          </a:p>
        </p:txBody>
      </p:sp>
      <p:sp>
        <p:nvSpPr>
          <p:cNvPr id="3" name="Espaço Reservado para Rodapé 2">
            <a:extLst>
              <a:ext uri="{FF2B5EF4-FFF2-40B4-BE49-F238E27FC236}">
                <a16:creationId xmlns:a16="http://schemas.microsoft.com/office/drawing/2014/main" id="{6551877C-4EA4-86AA-B5AC-BA4CE88C2F2D}"/>
              </a:ext>
            </a:extLst>
          </p:cNvPr>
          <p:cNvSpPr>
            <a:spLocks noGrp="1"/>
          </p:cNvSpPr>
          <p:nvPr>
            <p:ph type="ftr" sz="quarter" idx="11"/>
          </p:nvPr>
        </p:nvSpPr>
        <p:spPr/>
        <p:txBody>
          <a:bodyPr/>
          <a:lstStyle/>
          <a:p>
            <a:r>
              <a:rPr lang="sv-SE" dirty="0"/>
              <a:t>Target </a:t>
            </a:r>
            <a:r>
              <a:rPr lang="sv-SE" dirty="0" err="1"/>
              <a:t>Monitoring</a:t>
            </a:r>
            <a:r>
              <a:rPr lang="sv-SE" dirty="0"/>
              <a:t> System - ICANS Presentation</a:t>
            </a:r>
          </a:p>
        </p:txBody>
      </p:sp>
      <p:sp>
        <p:nvSpPr>
          <p:cNvPr id="5" name="Platshållare för bildnummer 4">
            <a:extLst>
              <a:ext uri="{FF2B5EF4-FFF2-40B4-BE49-F238E27FC236}">
                <a16:creationId xmlns:a16="http://schemas.microsoft.com/office/drawing/2014/main" id="{5A840709-207C-918C-1FEA-AB3E14B02B3C}"/>
              </a:ext>
            </a:extLst>
          </p:cNvPr>
          <p:cNvSpPr>
            <a:spLocks noGrp="1"/>
          </p:cNvSpPr>
          <p:nvPr>
            <p:ph type="sldNum" sz="quarter" idx="12"/>
          </p:nvPr>
        </p:nvSpPr>
        <p:spPr/>
        <p:txBody>
          <a:bodyPr/>
          <a:lstStyle/>
          <a:p>
            <a:fld id="{F7283078-D760-1647-8B80-66BA8B52336D}" type="slidenum">
              <a:rPr lang="sv-SE" smtClean="0">
                <a:solidFill>
                  <a:srgbClr val="CCCCCC"/>
                </a:solidFill>
              </a:rPr>
              <a:t>15</a:t>
            </a:fld>
            <a:endParaRPr lang="sv-SE" dirty="0">
              <a:solidFill>
                <a:srgbClr val="CCCCCC"/>
              </a:solidFill>
            </a:endParaRPr>
          </a:p>
        </p:txBody>
      </p:sp>
      <p:sp>
        <p:nvSpPr>
          <p:cNvPr id="8" name="Platshållare för text 7">
            <a:extLst>
              <a:ext uri="{FF2B5EF4-FFF2-40B4-BE49-F238E27FC236}">
                <a16:creationId xmlns:a16="http://schemas.microsoft.com/office/drawing/2014/main" id="{FA76AC29-0850-C495-7AB1-976ADC0CF4BB}"/>
              </a:ext>
            </a:extLst>
          </p:cNvPr>
          <p:cNvSpPr>
            <a:spLocks noGrp="1"/>
          </p:cNvSpPr>
          <p:nvPr>
            <p:ph type="body" sz="quarter" idx="14"/>
          </p:nvPr>
        </p:nvSpPr>
        <p:spPr/>
        <p:txBody>
          <a:bodyPr/>
          <a:lstStyle/>
          <a:p>
            <a:r>
              <a:rPr lang="sv-SE" dirty="0"/>
              <a:t>EPICS Integration</a:t>
            </a:r>
            <a:endParaRPr lang="en-GB" dirty="0"/>
          </a:p>
        </p:txBody>
      </p:sp>
      <p:sp>
        <p:nvSpPr>
          <p:cNvPr id="10" name="Platshållare för datum 3">
            <a:extLst>
              <a:ext uri="{FF2B5EF4-FFF2-40B4-BE49-F238E27FC236}">
                <a16:creationId xmlns:a16="http://schemas.microsoft.com/office/drawing/2014/main" id="{2A366CD5-3763-424B-B73C-72022626E6E9}"/>
              </a:ext>
            </a:extLst>
          </p:cNvPr>
          <p:cNvSpPr>
            <a:spLocks noGrp="1"/>
          </p:cNvSpPr>
          <p:nvPr>
            <p:ph type="dt" sz="half" idx="10"/>
          </p:nvPr>
        </p:nvSpPr>
        <p:spPr/>
        <p:txBody>
          <a:bodyPr/>
          <a:lstStyle/>
          <a:p>
            <a:r>
              <a:rPr lang="pt-BR" dirty="0"/>
              <a:t>2026-04-15</a:t>
            </a:r>
            <a:endParaRPr lang="sv-SE" dirty="0"/>
          </a:p>
        </p:txBody>
      </p:sp>
    </p:spTree>
    <p:extLst>
      <p:ext uri="{BB962C8B-B14F-4D97-AF65-F5344CB8AC3E}">
        <p14:creationId xmlns:p14="http://schemas.microsoft.com/office/powerpoint/2010/main" val="21597314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C8925-C35D-9F29-A753-EF62F1EFDAA4}"/>
              </a:ext>
            </a:extLst>
          </p:cNvPr>
          <p:cNvSpPr>
            <a:spLocks noGrp="1"/>
          </p:cNvSpPr>
          <p:nvPr>
            <p:ph type="title"/>
          </p:nvPr>
        </p:nvSpPr>
        <p:spPr>
          <a:xfrm>
            <a:off x="1103709" y="265373"/>
            <a:ext cx="9360000" cy="657339"/>
          </a:xfrm>
        </p:spPr>
        <p:txBody>
          <a:bodyPr anchor="t">
            <a:normAutofit/>
          </a:bodyPr>
          <a:lstStyle/>
          <a:p>
            <a:r>
              <a:rPr lang="en-GB" sz="4000" dirty="0"/>
              <a:t>Temperature Monitoring</a:t>
            </a:r>
          </a:p>
        </p:txBody>
      </p:sp>
      <p:sp>
        <p:nvSpPr>
          <p:cNvPr id="10" name="Footer Placeholder 2">
            <a:extLst>
              <a:ext uri="{FF2B5EF4-FFF2-40B4-BE49-F238E27FC236}">
                <a16:creationId xmlns:a16="http://schemas.microsoft.com/office/drawing/2014/main" id="{0D76F030-AF3D-4210-1F15-5078B5B162B1}"/>
              </a:ext>
            </a:extLst>
          </p:cNvPr>
          <p:cNvSpPr>
            <a:spLocks noGrp="1"/>
          </p:cNvSpPr>
          <p:nvPr>
            <p:ph type="ftr" sz="quarter" idx="11"/>
          </p:nvPr>
        </p:nvSpPr>
        <p:spPr>
          <a:xfrm>
            <a:off x="2053244" y="6475270"/>
            <a:ext cx="4320448" cy="365125"/>
          </a:xfrm>
        </p:spPr>
        <p:txBody>
          <a:bodyPr/>
          <a:lstStyle/>
          <a:p>
            <a:pPr>
              <a:spcAft>
                <a:spcPts val="600"/>
              </a:spcAft>
            </a:pPr>
            <a:r>
              <a:rPr lang="sv-SE" dirty="0"/>
              <a:t>Target </a:t>
            </a:r>
            <a:r>
              <a:rPr lang="sv-SE" dirty="0" err="1"/>
              <a:t>Monitoring</a:t>
            </a:r>
            <a:r>
              <a:rPr lang="sv-SE" dirty="0"/>
              <a:t> System - ICANS Presentation</a:t>
            </a:r>
          </a:p>
        </p:txBody>
      </p:sp>
      <p:sp>
        <p:nvSpPr>
          <p:cNvPr id="12" name="Slide Number Placeholder 3">
            <a:extLst>
              <a:ext uri="{FF2B5EF4-FFF2-40B4-BE49-F238E27FC236}">
                <a16:creationId xmlns:a16="http://schemas.microsoft.com/office/drawing/2014/main" id="{E633AADB-7D5D-CC80-E343-3BE669962BA6}"/>
              </a:ext>
            </a:extLst>
          </p:cNvPr>
          <p:cNvSpPr>
            <a:spLocks noGrp="1"/>
          </p:cNvSpPr>
          <p:nvPr>
            <p:ph type="sldNum" sz="quarter" idx="12"/>
          </p:nvPr>
        </p:nvSpPr>
        <p:spPr>
          <a:xfrm>
            <a:off x="8735292" y="6475270"/>
            <a:ext cx="2743200" cy="365125"/>
          </a:xfrm>
        </p:spPr>
        <p:txBody>
          <a:bodyPr/>
          <a:lstStyle/>
          <a:p>
            <a:pPr>
              <a:spcAft>
                <a:spcPts val="600"/>
              </a:spcAft>
            </a:pPr>
            <a:fld id="{F7283078-D760-1647-8B80-66BA8B52336D}" type="slidenum">
              <a:rPr lang="sv-SE" smtClean="0"/>
              <a:pPr>
                <a:spcAft>
                  <a:spcPts val="600"/>
                </a:spcAft>
              </a:pPr>
              <a:t>16</a:t>
            </a:fld>
            <a:endParaRPr lang="sv-SE"/>
          </a:p>
        </p:txBody>
      </p:sp>
      <p:sp>
        <p:nvSpPr>
          <p:cNvPr id="14" name="Text Placeholder 4">
            <a:extLst>
              <a:ext uri="{FF2B5EF4-FFF2-40B4-BE49-F238E27FC236}">
                <a16:creationId xmlns:a16="http://schemas.microsoft.com/office/drawing/2014/main" id="{10EBCD08-B96A-9E08-BE0B-E1B0A9356AF5}"/>
              </a:ext>
            </a:extLst>
          </p:cNvPr>
          <p:cNvSpPr>
            <a:spLocks noGrp="1"/>
          </p:cNvSpPr>
          <p:nvPr>
            <p:ph type="body" sz="quarter" idx="14"/>
          </p:nvPr>
        </p:nvSpPr>
        <p:spPr>
          <a:xfrm>
            <a:off x="1103709" y="931026"/>
            <a:ext cx="9360000" cy="507076"/>
          </a:xfrm>
        </p:spPr>
        <p:txBody>
          <a:bodyPr/>
          <a:lstStyle/>
          <a:p>
            <a:r>
              <a:rPr lang="en-US" dirty="0" err="1"/>
              <a:t>Behaviour</a:t>
            </a:r>
            <a:endParaRPr lang="en-US" dirty="0"/>
          </a:p>
        </p:txBody>
      </p:sp>
      <p:pic>
        <p:nvPicPr>
          <p:cNvPr id="5" name="Content Placeholder 4">
            <a:extLst>
              <a:ext uri="{FF2B5EF4-FFF2-40B4-BE49-F238E27FC236}">
                <a16:creationId xmlns:a16="http://schemas.microsoft.com/office/drawing/2014/main" id="{20D83327-B313-4DFA-5417-33EA8B7686ED}"/>
              </a:ext>
            </a:extLst>
          </p:cNvPr>
          <p:cNvPicPr>
            <a:picLocks noGrp="1" noChangeAspect="1"/>
          </p:cNvPicPr>
          <p:nvPr>
            <p:ph idx="1"/>
          </p:nvPr>
        </p:nvPicPr>
        <p:blipFill>
          <a:blip r:embed="rId2"/>
          <a:stretch>
            <a:fillRect/>
          </a:stretch>
        </p:blipFill>
        <p:spPr>
          <a:xfrm>
            <a:off x="1993115" y="1562400"/>
            <a:ext cx="7568352" cy="4768062"/>
          </a:xfrm>
          <a:prstGeom prst="rect">
            <a:avLst/>
          </a:prstGeom>
          <a:noFill/>
        </p:spPr>
      </p:pic>
      <p:sp>
        <p:nvSpPr>
          <p:cNvPr id="16" name="Date Placeholder 6">
            <a:extLst>
              <a:ext uri="{FF2B5EF4-FFF2-40B4-BE49-F238E27FC236}">
                <a16:creationId xmlns:a16="http://schemas.microsoft.com/office/drawing/2014/main" id="{47FA03C6-006E-0DD3-BC47-47E430EEB74D}"/>
              </a:ext>
            </a:extLst>
          </p:cNvPr>
          <p:cNvSpPr>
            <a:spLocks noGrp="1"/>
          </p:cNvSpPr>
          <p:nvPr>
            <p:ph type="dt" sz="half" idx="10"/>
          </p:nvPr>
        </p:nvSpPr>
        <p:spPr>
          <a:xfrm>
            <a:off x="1195647" y="6475270"/>
            <a:ext cx="832658" cy="365125"/>
          </a:xfrm>
        </p:spPr>
        <p:txBody>
          <a:bodyPr/>
          <a:lstStyle/>
          <a:p>
            <a:pPr>
              <a:spcAft>
                <a:spcPts val="600"/>
              </a:spcAft>
            </a:pPr>
            <a:r>
              <a:rPr lang="pt-BR" dirty="0"/>
              <a:t>2026-04-15</a:t>
            </a:r>
            <a:endParaRPr lang="sv-SE" dirty="0"/>
          </a:p>
        </p:txBody>
      </p:sp>
    </p:spTree>
    <p:extLst>
      <p:ext uri="{BB962C8B-B14F-4D97-AF65-F5344CB8AC3E}">
        <p14:creationId xmlns:p14="http://schemas.microsoft.com/office/powerpoint/2010/main" val="36243892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0FB8EB-1974-4F1B-9F83-4FDD9AB6C8B2}"/>
              </a:ext>
            </a:extLst>
          </p:cNvPr>
          <p:cNvSpPr>
            <a:spLocks noGrp="1"/>
          </p:cNvSpPr>
          <p:nvPr>
            <p:ph type="title"/>
          </p:nvPr>
        </p:nvSpPr>
        <p:spPr/>
        <p:txBody>
          <a:bodyPr/>
          <a:lstStyle/>
          <a:p>
            <a:r>
              <a:rPr lang="en-US" sz="4000" dirty="0"/>
              <a:t>Rotor XY Position Monitoring</a:t>
            </a:r>
            <a:endParaRPr lang="en-GB" sz="4000" dirty="0"/>
          </a:p>
        </p:txBody>
      </p:sp>
      <p:sp>
        <p:nvSpPr>
          <p:cNvPr id="4" name="Platshållare för sidfot 3">
            <a:extLst>
              <a:ext uri="{FF2B5EF4-FFF2-40B4-BE49-F238E27FC236}">
                <a16:creationId xmlns:a16="http://schemas.microsoft.com/office/drawing/2014/main" id="{BCE7790D-E878-42AC-AA2D-8A369B3D74BF}"/>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4B78B478-BF6B-4F13-BEDC-210D18337E98}"/>
              </a:ext>
            </a:extLst>
          </p:cNvPr>
          <p:cNvSpPr>
            <a:spLocks noGrp="1"/>
          </p:cNvSpPr>
          <p:nvPr>
            <p:ph type="sldNum" sz="quarter" idx="12"/>
          </p:nvPr>
        </p:nvSpPr>
        <p:spPr/>
        <p:txBody>
          <a:bodyPr/>
          <a:lstStyle/>
          <a:p>
            <a:fld id="{F7283078-D760-1647-8B80-66BA8B52336D}" type="slidenum">
              <a:rPr lang="sv-SE" smtClean="0">
                <a:solidFill>
                  <a:srgbClr val="CCCCCC"/>
                </a:solidFill>
              </a:rPr>
              <a:t>17</a:t>
            </a:fld>
            <a:endParaRPr lang="sv-SE" dirty="0">
              <a:solidFill>
                <a:srgbClr val="CCCCCC"/>
              </a:solidFill>
            </a:endParaRPr>
          </a:p>
        </p:txBody>
      </p:sp>
      <p:sp>
        <p:nvSpPr>
          <p:cNvPr id="8" name="Platshållare för text 7">
            <a:extLst>
              <a:ext uri="{FF2B5EF4-FFF2-40B4-BE49-F238E27FC236}">
                <a16:creationId xmlns:a16="http://schemas.microsoft.com/office/drawing/2014/main" id="{F9694C8D-3712-49FB-B071-2180F2DC8118}"/>
              </a:ext>
            </a:extLst>
          </p:cNvPr>
          <p:cNvSpPr>
            <a:spLocks noGrp="1"/>
          </p:cNvSpPr>
          <p:nvPr>
            <p:ph type="body" sz="quarter" idx="14"/>
          </p:nvPr>
        </p:nvSpPr>
        <p:spPr/>
        <p:txBody>
          <a:bodyPr/>
          <a:lstStyle/>
          <a:p>
            <a:r>
              <a:rPr lang="en-US" dirty="0"/>
              <a:t>Instrumentation and Control</a:t>
            </a:r>
            <a:endParaRPr lang="en-GB" dirty="0"/>
          </a:p>
        </p:txBody>
      </p:sp>
      <p:sp>
        <p:nvSpPr>
          <p:cNvPr id="10" name="Platshållare för datum 3">
            <a:extLst>
              <a:ext uri="{FF2B5EF4-FFF2-40B4-BE49-F238E27FC236}">
                <a16:creationId xmlns:a16="http://schemas.microsoft.com/office/drawing/2014/main" id="{38A5AF1C-CD2B-3242-88CF-04FA26AED57A}"/>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12" name="Content Placeholder 11"/>
          <p:cNvPicPr>
            <a:picLocks noGrp="1" noChangeAspect="1"/>
          </p:cNvPicPr>
          <p:nvPr>
            <p:ph idx="1"/>
          </p:nvPr>
        </p:nvPicPr>
        <p:blipFill rotWithShape="1">
          <a:blip r:embed="rId2" cstate="screen">
            <a:extLst>
              <a:ext uri="{28A0092B-C50C-407E-A947-70E740481C1C}">
                <a14:useLocalDpi xmlns:a14="http://schemas.microsoft.com/office/drawing/2010/main" val="0"/>
              </a:ext>
            </a:extLst>
          </a:blip>
          <a:srcRect l="-2"/>
          <a:stretch/>
        </p:blipFill>
        <p:spPr>
          <a:xfrm>
            <a:off x="3341558" y="1582910"/>
            <a:ext cx="2457486" cy="2794602"/>
          </a:xfrm>
        </p:spPr>
      </p:pic>
      <p:pic>
        <p:nvPicPr>
          <p:cNvPr id="16" name="Content Placeholder 11"/>
          <p:cNvPicPr>
            <a:picLocks noChangeAspect="1"/>
          </p:cNvPicPr>
          <p:nvPr/>
        </p:nvPicPr>
        <p:blipFill rotWithShape="1">
          <a:blip r:embed="rId3" cstate="hqprint">
            <a:extLst>
              <a:ext uri="{28A0092B-C50C-407E-A947-70E740481C1C}">
                <a14:useLocalDpi xmlns:a14="http://schemas.microsoft.com/office/drawing/2010/main" val="0"/>
              </a:ext>
            </a:extLst>
          </a:blip>
          <a:srcRect/>
          <a:stretch/>
        </p:blipFill>
        <p:spPr>
          <a:xfrm>
            <a:off x="1195647" y="1746514"/>
            <a:ext cx="1951890" cy="3261422"/>
          </a:xfrm>
          <a:prstGeom prst="rect">
            <a:avLst/>
          </a:prstGeom>
        </p:spPr>
      </p:pic>
      <p:pic>
        <p:nvPicPr>
          <p:cNvPr id="17" name="Picture 16"/>
          <p:cNvPicPr>
            <a:picLocks noChangeAspect="1"/>
          </p:cNvPicPr>
          <p:nvPr/>
        </p:nvPicPr>
        <p:blipFill>
          <a:blip r:embed="rId4" cstate="screen">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148727" y="2828260"/>
            <a:ext cx="572958" cy="1426626"/>
          </a:xfrm>
          <a:prstGeom prst="rect">
            <a:avLst/>
          </a:prstGeom>
        </p:spPr>
      </p:pic>
      <p:sp>
        <p:nvSpPr>
          <p:cNvPr id="18" name="Rectangle 17"/>
          <p:cNvSpPr/>
          <p:nvPr/>
        </p:nvSpPr>
        <p:spPr>
          <a:xfrm>
            <a:off x="3438001" y="2978150"/>
            <a:ext cx="918098" cy="301625"/>
          </a:xfrm>
          <a:prstGeom prst="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p:cNvSpPr/>
          <p:nvPr/>
        </p:nvSpPr>
        <p:spPr>
          <a:xfrm>
            <a:off x="4401849" y="2905436"/>
            <a:ext cx="373351" cy="320675"/>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Connector 20"/>
          <p:cNvCxnSpPr>
            <a:stCxn id="18" idx="3"/>
            <a:endCxn id="19" idx="2"/>
          </p:cNvCxnSpPr>
          <p:nvPr/>
        </p:nvCxnSpPr>
        <p:spPr>
          <a:xfrm flipV="1">
            <a:off x="4356099" y="3065774"/>
            <a:ext cx="45750" cy="63189"/>
          </a:xfrm>
          <a:prstGeom prst="lin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cxnSp>
      <p:pic>
        <p:nvPicPr>
          <p:cNvPr id="24" name="Picture 23"/>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2853825" y="5156610"/>
            <a:ext cx="1444556" cy="340550"/>
          </a:xfrm>
          <a:prstGeom prst="rect">
            <a:avLst/>
          </a:prstGeom>
        </p:spPr>
      </p:pic>
      <p:pic>
        <p:nvPicPr>
          <p:cNvPr id="25" name="Picture 24"/>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2825094" y="5569564"/>
            <a:ext cx="1444556" cy="340550"/>
          </a:xfrm>
          <a:prstGeom prst="rect">
            <a:avLst/>
          </a:prstGeom>
        </p:spPr>
      </p:pic>
      <p:pic>
        <p:nvPicPr>
          <p:cNvPr id="27" name="Picture 2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06144" y="4863024"/>
            <a:ext cx="1922710" cy="1027655"/>
          </a:xfrm>
          <a:prstGeom prst="rect">
            <a:avLst/>
          </a:prstGeom>
        </p:spPr>
      </p:pic>
      <p:pic>
        <p:nvPicPr>
          <p:cNvPr id="26" name="Picture 25"/>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8690488" y="4724471"/>
            <a:ext cx="1857417" cy="1304761"/>
          </a:xfrm>
          <a:prstGeom prst="rect">
            <a:avLst/>
          </a:prstGeom>
        </p:spPr>
      </p:pic>
      <p:cxnSp>
        <p:nvCxnSpPr>
          <p:cNvPr id="30" name="Elbow Connector 29"/>
          <p:cNvCxnSpPr>
            <a:cxnSpLocks/>
            <a:stCxn id="27" idx="3"/>
            <a:endCxn id="26" idx="1"/>
          </p:cNvCxnSpPr>
          <p:nvPr/>
        </p:nvCxnSpPr>
        <p:spPr>
          <a:xfrm>
            <a:off x="7528854" y="5376852"/>
            <a:ext cx="1161634" cy="0"/>
          </a:xfrm>
          <a:prstGeom prst="straightConnector1">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5" name="Content Placeholder 26"/>
          <p:cNvSpPr>
            <a:spLocks noGrp="1"/>
          </p:cNvSpPr>
          <p:nvPr>
            <p:ph idx="13"/>
          </p:nvPr>
        </p:nvSpPr>
        <p:spPr>
          <a:xfrm>
            <a:off x="6373692" y="1562399"/>
            <a:ext cx="4993785" cy="2232412"/>
          </a:xfrm>
          <a:prstGeom prst="foldedCorner">
            <a:avLst>
              <a:gd name="adj" fmla="val 10837"/>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358775" lvl="1" indent="-266700">
              <a:spcBef>
                <a:spcPts val="600"/>
              </a:spcBef>
              <a:spcAft>
                <a:spcPts val="600"/>
              </a:spcAft>
              <a:buFont typeface="Wingdings" panose="05000000000000000000" pitchFamily="2" charset="2"/>
              <a:buChar char="§"/>
            </a:pPr>
            <a:r>
              <a:rPr lang="en-US" sz="1400" dirty="0">
                <a:solidFill>
                  <a:srgbClr val="666666"/>
                </a:solidFill>
              </a:rPr>
              <a:t>Rotor position measurement is based on two </a:t>
            </a:r>
            <a:r>
              <a:rPr lang="en-US" sz="1400" dirty="0" err="1">
                <a:solidFill>
                  <a:srgbClr val="666666"/>
                </a:solidFill>
              </a:rPr>
              <a:t>Precitec</a:t>
            </a:r>
            <a:r>
              <a:rPr lang="en-US" sz="1400" dirty="0">
                <a:solidFill>
                  <a:srgbClr val="666666"/>
                </a:solidFill>
              </a:rPr>
              <a:t> Chromatic confocal optical heads mounted in the Target Monitoring Plug (TMP) inside the Monolith vacuum vessel. The optical heads are connected to an external controller via optic fibers.</a:t>
            </a:r>
          </a:p>
          <a:p>
            <a:pPr marL="358775" lvl="1" indent="-266700">
              <a:spcBef>
                <a:spcPts val="600"/>
              </a:spcBef>
              <a:spcAft>
                <a:spcPts val="600"/>
              </a:spcAft>
              <a:buFont typeface="Wingdings" panose="05000000000000000000" pitchFamily="2" charset="2"/>
              <a:buChar char="§"/>
            </a:pPr>
            <a:r>
              <a:rPr lang="en-US" sz="1400" dirty="0">
                <a:solidFill>
                  <a:srgbClr val="666666"/>
                </a:solidFill>
              </a:rPr>
              <a:t>The instrumentation measures raw distances to the rotor surface. The control system calculates the </a:t>
            </a:r>
            <a:r>
              <a:rPr lang="en-US" sz="1400" dirty="0" err="1">
                <a:solidFill>
                  <a:srgbClr val="666666"/>
                </a:solidFill>
              </a:rPr>
              <a:t>x,y</a:t>
            </a:r>
            <a:r>
              <a:rPr lang="en-US" sz="1400" dirty="0">
                <a:solidFill>
                  <a:srgbClr val="666666"/>
                </a:solidFill>
              </a:rPr>
              <a:t> coordinates of the rotor center, and correlates the values with the rotor angle in real time.</a:t>
            </a:r>
          </a:p>
        </p:txBody>
      </p:sp>
      <p:cxnSp>
        <p:nvCxnSpPr>
          <p:cNvPr id="40" name="Straight Connector 15"/>
          <p:cNvCxnSpPr>
            <a:stCxn id="41" idx="3"/>
            <a:endCxn id="42" idx="1"/>
          </p:cNvCxnSpPr>
          <p:nvPr/>
        </p:nvCxnSpPr>
        <p:spPr>
          <a:xfrm>
            <a:off x="4305167" y="5332744"/>
            <a:ext cx="1246387"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Rectangle 40"/>
          <p:cNvSpPr/>
          <p:nvPr/>
        </p:nvSpPr>
        <p:spPr>
          <a:xfrm>
            <a:off x="4305166" y="5332743"/>
            <a:ext cx="0" cy="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5551554" y="5332743"/>
            <a:ext cx="0" cy="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6" name="Straight Connector 15"/>
          <p:cNvCxnSpPr>
            <a:stCxn id="47" idx="3"/>
            <a:endCxn id="48" idx="1"/>
          </p:cNvCxnSpPr>
          <p:nvPr/>
        </p:nvCxnSpPr>
        <p:spPr>
          <a:xfrm>
            <a:off x="4305167" y="5744224"/>
            <a:ext cx="1246387"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7" name="Rectangle 46"/>
          <p:cNvSpPr/>
          <p:nvPr/>
        </p:nvSpPr>
        <p:spPr>
          <a:xfrm>
            <a:off x="4305166" y="5744223"/>
            <a:ext cx="0" cy="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5551554" y="5744223"/>
            <a:ext cx="0" cy="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9" name="Picture 48"/>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726806" y="4941910"/>
            <a:ext cx="1974750" cy="1673261"/>
          </a:xfrm>
          <a:prstGeom prst="rect">
            <a:avLst/>
          </a:prstGeom>
        </p:spPr>
      </p:pic>
      <p:sp>
        <p:nvSpPr>
          <p:cNvPr id="50" name="TextBox 49"/>
          <p:cNvSpPr txBox="1"/>
          <p:nvPr/>
        </p:nvSpPr>
        <p:spPr>
          <a:xfrm>
            <a:off x="8680728" y="6115987"/>
            <a:ext cx="1171906"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sz="1400" dirty="0"/>
              <a:t>Beckhoff PLC</a:t>
            </a:r>
            <a:endParaRPr lang="en-GB" sz="1400" dirty="0"/>
          </a:p>
        </p:txBody>
      </p:sp>
      <p:sp>
        <p:nvSpPr>
          <p:cNvPr id="3" name="TextBox 2">
            <a:extLst>
              <a:ext uri="{FF2B5EF4-FFF2-40B4-BE49-F238E27FC236}">
                <a16:creationId xmlns:a16="http://schemas.microsoft.com/office/drawing/2014/main" id="{A912B157-780B-54AA-8EC9-68F59C8BD060}"/>
              </a:ext>
            </a:extLst>
          </p:cNvPr>
          <p:cNvSpPr txBox="1"/>
          <p:nvPr/>
        </p:nvSpPr>
        <p:spPr>
          <a:xfrm>
            <a:off x="2853825" y="6071135"/>
            <a:ext cx="3522228" cy="330072"/>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a:t>Precitec</a:t>
            </a:r>
            <a:r>
              <a:rPr lang="en-US" dirty="0"/>
              <a:t> </a:t>
            </a:r>
            <a:r>
              <a:rPr lang="en-US"/>
              <a:t>Chromatic </a:t>
            </a:r>
            <a:r>
              <a:rPr lang="en-US" dirty="0"/>
              <a:t>confocal sensor technology</a:t>
            </a:r>
            <a:endParaRPr lang="en-GB" dirty="0"/>
          </a:p>
        </p:txBody>
      </p:sp>
      <p:sp>
        <p:nvSpPr>
          <p:cNvPr id="9" name="TextBox 8">
            <a:extLst>
              <a:ext uri="{FF2B5EF4-FFF2-40B4-BE49-F238E27FC236}">
                <a16:creationId xmlns:a16="http://schemas.microsoft.com/office/drawing/2014/main" id="{089E9426-D5A7-8D65-BA92-4E1C849B5177}"/>
              </a:ext>
            </a:extLst>
          </p:cNvPr>
          <p:cNvSpPr txBox="1"/>
          <p:nvPr/>
        </p:nvSpPr>
        <p:spPr>
          <a:xfrm>
            <a:off x="5606144" y="4370976"/>
            <a:ext cx="1959429" cy="391628"/>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dirty="0" err="1"/>
              <a:t>Precitec</a:t>
            </a:r>
            <a:r>
              <a:rPr lang="sv-SE" dirty="0"/>
              <a:t> </a:t>
            </a:r>
            <a:r>
              <a:rPr lang="sv-SE" dirty="0" err="1"/>
              <a:t>CHRocodile</a:t>
            </a:r>
            <a:endParaRPr lang="sv-SE" dirty="0"/>
          </a:p>
        </p:txBody>
      </p:sp>
    </p:spTree>
    <p:extLst>
      <p:ext uri="{BB962C8B-B14F-4D97-AF65-F5344CB8AC3E}">
        <p14:creationId xmlns:p14="http://schemas.microsoft.com/office/powerpoint/2010/main" val="41326244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9FC65-B829-2B17-25E2-019420D002C9}"/>
            </a:ext>
          </a:extLst>
        </p:cNvPr>
        <p:cNvGrpSpPr/>
        <p:nvPr/>
      </p:nvGrpSpPr>
      <p:grpSpPr>
        <a:xfrm>
          <a:off x="0" y="0"/>
          <a:ext cx="0" cy="0"/>
          <a:chOff x="0" y="0"/>
          <a:chExt cx="0" cy="0"/>
        </a:xfrm>
      </p:grpSpPr>
      <p:pic>
        <p:nvPicPr>
          <p:cNvPr id="6" name="06_04_TMS_XY_Trace.png">
            <a:extLst>
              <a:ext uri="{FF2B5EF4-FFF2-40B4-BE49-F238E27FC236}">
                <a16:creationId xmlns:a16="http://schemas.microsoft.com/office/drawing/2014/main" id="{B77D0CA9-D788-1F86-5C5F-E6B60F84CDE6}"/>
              </a:ext>
            </a:extLst>
          </p:cNvPr>
          <p:cNvPicPr>
            <a:picLocks noChangeAspect="1"/>
          </p:cNvPicPr>
          <p:nvPr/>
        </p:nvPicPr>
        <p:blipFill>
          <a:blip r:embed="rId2" r:link="rId3"/>
          <a:stretch>
            <a:fillRect/>
          </a:stretch>
        </p:blipFill>
        <p:spPr>
          <a:xfrm>
            <a:off x="1022279" y="1444630"/>
            <a:ext cx="10147438" cy="5038953"/>
          </a:xfrm>
          <a:prstGeom prst="rect">
            <a:avLst/>
          </a:prstGeom>
        </p:spPr>
      </p:pic>
      <p:sp>
        <p:nvSpPr>
          <p:cNvPr id="2" name="Rubrik 1">
            <a:extLst>
              <a:ext uri="{FF2B5EF4-FFF2-40B4-BE49-F238E27FC236}">
                <a16:creationId xmlns:a16="http://schemas.microsoft.com/office/drawing/2014/main" id="{A72B9BE0-1BD3-84F3-DD59-B2E40077CE00}"/>
              </a:ext>
            </a:extLst>
          </p:cNvPr>
          <p:cNvSpPr>
            <a:spLocks noGrp="1"/>
          </p:cNvSpPr>
          <p:nvPr>
            <p:ph type="title"/>
          </p:nvPr>
        </p:nvSpPr>
        <p:spPr/>
        <p:txBody>
          <a:bodyPr/>
          <a:lstStyle/>
          <a:p>
            <a:r>
              <a:rPr lang="en-US" sz="4000" dirty="0"/>
              <a:t>Rotor XY Position Monitoring</a:t>
            </a:r>
            <a:endParaRPr lang="en-US" dirty="0"/>
          </a:p>
        </p:txBody>
      </p:sp>
      <p:sp>
        <p:nvSpPr>
          <p:cNvPr id="3" name="Espaço Reservado para Rodapé 2">
            <a:extLst>
              <a:ext uri="{FF2B5EF4-FFF2-40B4-BE49-F238E27FC236}">
                <a16:creationId xmlns:a16="http://schemas.microsoft.com/office/drawing/2014/main" id="{ECC0920B-CFE5-76E7-C413-AF984ACB643B}"/>
              </a:ext>
            </a:extLst>
          </p:cNvPr>
          <p:cNvSpPr>
            <a:spLocks noGrp="1"/>
          </p:cNvSpPr>
          <p:nvPr>
            <p:ph type="ftr" sz="quarter" idx="11"/>
          </p:nvPr>
        </p:nvSpPr>
        <p:spPr/>
        <p:txBody>
          <a:bodyPr/>
          <a:lstStyle/>
          <a:p>
            <a:r>
              <a:rPr lang="sv-SE" dirty="0"/>
              <a:t>Target </a:t>
            </a:r>
            <a:r>
              <a:rPr lang="sv-SE" dirty="0" err="1"/>
              <a:t>Monitoring</a:t>
            </a:r>
            <a:r>
              <a:rPr lang="sv-SE" dirty="0"/>
              <a:t> System - ICANS Presentation</a:t>
            </a:r>
          </a:p>
        </p:txBody>
      </p:sp>
      <p:sp>
        <p:nvSpPr>
          <p:cNvPr id="5" name="Platshållare för bildnummer 4">
            <a:extLst>
              <a:ext uri="{FF2B5EF4-FFF2-40B4-BE49-F238E27FC236}">
                <a16:creationId xmlns:a16="http://schemas.microsoft.com/office/drawing/2014/main" id="{D1519066-5BF6-3033-89D4-E594E12E9157}"/>
              </a:ext>
            </a:extLst>
          </p:cNvPr>
          <p:cNvSpPr>
            <a:spLocks noGrp="1"/>
          </p:cNvSpPr>
          <p:nvPr>
            <p:ph type="sldNum" sz="quarter" idx="12"/>
          </p:nvPr>
        </p:nvSpPr>
        <p:spPr/>
        <p:txBody>
          <a:bodyPr/>
          <a:lstStyle/>
          <a:p>
            <a:fld id="{F7283078-D760-1647-8B80-66BA8B52336D}" type="slidenum">
              <a:rPr lang="sv-SE" smtClean="0">
                <a:solidFill>
                  <a:srgbClr val="CCCCCC"/>
                </a:solidFill>
              </a:rPr>
              <a:t>18</a:t>
            </a:fld>
            <a:endParaRPr lang="sv-SE" dirty="0">
              <a:solidFill>
                <a:srgbClr val="CCCCCC"/>
              </a:solidFill>
            </a:endParaRPr>
          </a:p>
        </p:txBody>
      </p:sp>
      <p:sp>
        <p:nvSpPr>
          <p:cNvPr id="8" name="Platshållare för text 7">
            <a:extLst>
              <a:ext uri="{FF2B5EF4-FFF2-40B4-BE49-F238E27FC236}">
                <a16:creationId xmlns:a16="http://schemas.microsoft.com/office/drawing/2014/main" id="{8372FAD1-349B-1BAB-6225-CB696B5C66C8}"/>
              </a:ext>
            </a:extLst>
          </p:cNvPr>
          <p:cNvSpPr>
            <a:spLocks noGrp="1"/>
          </p:cNvSpPr>
          <p:nvPr>
            <p:ph type="body" sz="quarter" idx="14"/>
          </p:nvPr>
        </p:nvSpPr>
        <p:spPr/>
        <p:txBody>
          <a:bodyPr/>
          <a:lstStyle/>
          <a:p>
            <a:r>
              <a:rPr lang="sv-SE" dirty="0"/>
              <a:t>EPICS Integration</a:t>
            </a:r>
            <a:endParaRPr lang="en-GB" dirty="0"/>
          </a:p>
        </p:txBody>
      </p:sp>
      <p:sp>
        <p:nvSpPr>
          <p:cNvPr id="10" name="Platshållare för datum 3">
            <a:extLst>
              <a:ext uri="{FF2B5EF4-FFF2-40B4-BE49-F238E27FC236}">
                <a16:creationId xmlns:a16="http://schemas.microsoft.com/office/drawing/2014/main" id="{5384BCCC-AAE6-0C4E-C9FE-630B6A52B558}"/>
              </a:ext>
            </a:extLst>
          </p:cNvPr>
          <p:cNvSpPr>
            <a:spLocks noGrp="1"/>
          </p:cNvSpPr>
          <p:nvPr>
            <p:ph type="dt" sz="half" idx="10"/>
          </p:nvPr>
        </p:nvSpPr>
        <p:spPr/>
        <p:txBody>
          <a:bodyPr/>
          <a:lstStyle/>
          <a:p>
            <a:r>
              <a:rPr lang="pt-BR" dirty="0"/>
              <a:t>2026-04-15</a:t>
            </a:r>
            <a:endParaRPr lang="sv-SE" dirty="0"/>
          </a:p>
        </p:txBody>
      </p:sp>
    </p:spTree>
    <p:extLst>
      <p:ext uri="{BB962C8B-B14F-4D97-AF65-F5344CB8AC3E}">
        <p14:creationId xmlns:p14="http://schemas.microsoft.com/office/powerpoint/2010/main" val="8269151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0FB8EB-1974-4F1B-9F83-4FDD9AB6C8B2}"/>
              </a:ext>
            </a:extLst>
          </p:cNvPr>
          <p:cNvSpPr>
            <a:spLocks noGrp="1"/>
          </p:cNvSpPr>
          <p:nvPr>
            <p:ph type="title"/>
          </p:nvPr>
        </p:nvSpPr>
        <p:spPr/>
        <p:txBody>
          <a:bodyPr/>
          <a:lstStyle/>
          <a:p>
            <a:r>
              <a:rPr lang="en-US" sz="4000" dirty="0"/>
              <a:t>Wheel Z Position Monitoring</a:t>
            </a:r>
            <a:endParaRPr lang="en-GB" sz="4000" dirty="0"/>
          </a:p>
        </p:txBody>
      </p:sp>
      <p:sp>
        <p:nvSpPr>
          <p:cNvPr id="4" name="Platshållare för sidfot 3">
            <a:extLst>
              <a:ext uri="{FF2B5EF4-FFF2-40B4-BE49-F238E27FC236}">
                <a16:creationId xmlns:a16="http://schemas.microsoft.com/office/drawing/2014/main" id="{BCE7790D-E878-42AC-AA2D-8A369B3D74BF}"/>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4B78B478-BF6B-4F13-BEDC-210D18337E98}"/>
              </a:ext>
            </a:extLst>
          </p:cNvPr>
          <p:cNvSpPr>
            <a:spLocks noGrp="1"/>
          </p:cNvSpPr>
          <p:nvPr>
            <p:ph type="sldNum" sz="quarter" idx="12"/>
          </p:nvPr>
        </p:nvSpPr>
        <p:spPr/>
        <p:txBody>
          <a:bodyPr/>
          <a:lstStyle/>
          <a:p>
            <a:fld id="{F7283078-D760-1647-8B80-66BA8B52336D}" type="slidenum">
              <a:rPr lang="sv-SE" smtClean="0">
                <a:solidFill>
                  <a:srgbClr val="CCCCCC"/>
                </a:solidFill>
              </a:rPr>
              <a:t>19</a:t>
            </a:fld>
            <a:endParaRPr lang="sv-SE" dirty="0">
              <a:solidFill>
                <a:srgbClr val="CCCCCC"/>
              </a:solidFill>
            </a:endParaRPr>
          </a:p>
        </p:txBody>
      </p:sp>
      <p:sp>
        <p:nvSpPr>
          <p:cNvPr id="8" name="Platshållare för text 7">
            <a:extLst>
              <a:ext uri="{FF2B5EF4-FFF2-40B4-BE49-F238E27FC236}">
                <a16:creationId xmlns:a16="http://schemas.microsoft.com/office/drawing/2014/main" id="{F9694C8D-3712-49FB-B071-2180F2DC8118}"/>
              </a:ext>
            </a:extLst>
          </p:cNvPr>
          <p:cNvSpPr>
            <a:spLocks noGrp="1"/>
          </p:cNvSpPr>
          <p:nvPr>
            <p:ph type="body" sz="quarter" idx="14"/>
          </p:nvPr>
        </p:nvSpPr>
        <p:spPr/>
        <p:txBody>
          <a:bodyPr/>
          <a:lstStyle/>
          <a:p>
            <a:r>
              <a:rPr lang="en-US" dirty="0"/>
              <a:t>Instrumentation and Control</a:t>
            </a:r>
            <a:endParaRPr lang="en-GB" dirty="0"/>
          </a:p>
        </p:txBody>
      </p:sp>
      <p:sp>
        <p:nvSpPr>
          <p:cNvPr id="10" name="Platshållare för datum 3">
            <a:extLst>
              <a:ext uri="{FF2B5EF4-FFF2-40B4-BE49-F238E27FC236}">
                <a16:creationId xmlns:a16="http://schemas.microsoft.com/office/drawing/2014/main" id="{38A5AF1C-CD2B-3242-88CF-04FA26AED57A}"/>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11" name="Content Placeholder 11"/>
          <p:cNvPicPr>
            <a:picLocks noGrp="1" noChangeAspect="1"/>
          </p:cNvPicPr>
          <p:nvPr>
            <p:ph idx="1"/>
          </p:nvPr>
        </p:nvPicPr>
        <p:blipFill rotWithShape="1">
          <a:blip r:embed="rId2" cstate="screen">
            <a:extLst>
              <a:ext uri="{28A0092B-C50C-407E-A947-70E740481C1C}">
                <a14:useLocalDpi xmlns:a14="http://schemas.microsoft.com/office/drawing/2010/main" val="0"/>
              </a:ext>
            </a:extLst>
          </a:blip>
          <a:srcRect l="-2"/>
          <a:stretch/>
        </p:blipFill>
        <p:spPr>
          <a:xfrm>
            <a:off x="3456709" y="3614794"/>
            <a:ext cx="2726447" cy="3100459"/>
          </a:xfrm>
        </p:spPr>
      </p:pic>
      <p:pic>
        <p:nvPicPr>
          <p:cNvPr id="12" name="Content Placeholder 11"/>
          <p:cNvPicPr>
            <a:picLocks noChangeAspect="1"/>
          </p:cNvPicPr>
          <p:nvPr/>
        </p:nvPicPr>
        <p:blipFill rotWithShape="1">
          <a:blip r:embed="rId3" cstate="hqprint">
            <a:extLst>
              <a:ext uri="{28A0092B-C50C-407E-A947-70E740481C1C}">
                <a14:useLocalDpi xmlns:a14="http://schemas.microsoft.com/office/drawing/2010/main" val="0"/>
              </a:ext>
            </a:extLst>
          </a:blip>
          <a:srcRect/>
          <a:stretch/>
        </p:blipFill>
        <p:spPr>
          <a:xfrm>
            <a:off x="1195647" y="3150459"/>
            <a:ext cx="1951890" cy="3261422"/>
          </a:xfrm>
          <a:prstGeom prst="rect">
            <a:avLst/>
          </a:prstGeom>
        </p:spPr>
      </p:pic>
      <p:pic>
        <p:nvPicPr>
          <p:cNvPr id="13" name="Picture 12"/>
          <p:cNvPicPr>
            <a:picLocks noChangeAspect="1"/>
          </p:cNvPicPr>
          <p:nvPr/>
        </p:nvPicPr>
        <p:blipFill>
          <a:blip r:embed="rId4" cstate="screen">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470131" y="5009862"/>
            <a:ext cx="635666" cy="1582765"/>
          </a:xfrm>
          <a:prstGeom prst="rect">
            <a:avLst/>
          </a:prstGeom>
        </p:spPr>
      </p:pic>
      <p:sp>
        <p:nvSpPr>
          <p:cNvPr id="14" name="Rectangle 13"/>
          <p:cNvSpPr/>
          <p:nvPr/>
        </p:nvSpPr>
        <p:spPr>
          <a:xfrm>
            <a:off x="3721631" y="3625559"/>
            <a:ext cx="1018580" cy="334637"/>
          </a:xfrm>
          <a:prstGeom prst="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4842276" y="3807590"/>
            <a:ext cx="414213" cy="355772"/>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Connector 15"/>
          <p:cNvCxnSpPr>
            <a:stCxn id="14" idx="3"/>
            <a:endCxn id="15" idx="1"/>
          </p:cNvCxnSpPr>
          <p:nvPr/>
        </p:nvCxnSpPr>
        <p:spPr>
          <a:xfrm>
            <a:off x="4740211" y="3792878"/>
            <a:ext cx="162725" cy="66814"/>
          </a:xfrm>
          <a:prstGeom prst="lin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cxnSp>
      <p:pic>
        <p:nvPicPr>
          <p:cNvPr id="20" name="Picture 19"/>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4926363" y="1575591"/>
            <a:ext cx="1179434" cy="828505"/>
          </a:xfrm>
          <a:prstGeom prst="rect">
            <a:avLst/>
          </a:prstGeom>
        </p:spPr>
      </p:pic>
      <p:cxnSp>
        <p:nvCxnSpPr>
          <p:cNvPr id="21" name="Elbow Connector 20"/>
          <p:cNvCxnSpPr>
            <a:cxnSpLocks/>
            <a:stCxn id="31" idx="0"/>
            <a:endCxn id="20" idx="1"/>
          </p:cNvCxnSpPr>
          <p:nvPr/>
        </p:nvCxnSpPr>
        <p:spPr>
          <a:xfrm rot="5400000" flipH="1" flipV="1">
            <a:off x="3777691" y="951119"/>
            <a:ext cx="109946" cy="2187397"/>
          </a:xfrm>
          <a:prstGeom prst="bentConnector2">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 name="Content Placeholder 26"/>
          <p:cNvSpPr>
            <a:spLocks noGrp="1"/>
          </p:cNvSpPr>
          <p:nvPr>
            <p:ph idx="13"/>
          </p:nvPr>
        </p:nvSpPr>
        <p:spPr>
          <a:xfrm>
            <a:off x="6373692" y="1562399"/>
            <a:ext cx="4993785" cy="1865867"/>
          </a:xfrm>
          <a:prstGeom prst="foldedCorner">
            <a:avLst>
              <a:gd name="adj" fmla="val 10837"/>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358775" lvl="1" indent="-266700">
              <a:spcBef>
                <a:spcPts val="600"/>
              </a:spcBef>
              <a:spcAft>
                <a:spcPts val="600"/>
              </a:spcAft>
              <a:buFont typeface="Wingdings" panose="05000000000000000000" pitchFamily="2" charset="2"/>
              <a:buChar char="§"/>
            </a:pPr>
            <a:r>
              <a:rPr lang="en-US" sz="1400" dirty="0">
                <a:solidFill>
                  <a:srgbClr val="666666"/>
                </a:solidFill>
              </a:rPr>
              <a:t>Target Wheel vertical position (z) is measured using a </a:t>
            </a:r>
            <a:r>
              <a:rPr lang="en-US" sz="1400" dirty="0" err="1">
                <a:solidFill>
                  <a:srgbClr val="666666"/>
                </a:solidFill>
              </a:rPr>
              <a:t>Microepsilon</a:t>
            </a:r>
            <a:r>
              <a:rPr lang="en-US" sz="1400" dirty="0">
                <a:solidFill>
                  <a:srgbClr val="666666"/>
                </a:solidFill>
              </a:rPr>
              <a:t> laser time-of-flight instrument. </a:t>
            </a:r>
          </a:p>
          <a:p>
            <a:pPr marL="358775" lvl="1" indent="-266700">
              <a:spcBef>
                <a:spcPts val="600"/>
              </a:spcBef>
              <a:spcAft>
                <a:spcPts val="600"/>
              </a:spcAft>
              <a:buFont typeface="Wingdings" panose="05000000000000000000" pitchFamily="2" charset="2"/>
              <a:buChar char="§"/>
            </a:pPr>
            <a:r>
              <a:rPr lang="en-US" sz="1400" dirty="0">
                <a:solidFill>
                  <a:srgbClr val="666666"/>
                </a:solidFill>
              </a:rPr>
              <a:t>The instrument is mounted outside the Monolith vacuum vessel. It directs a laser downwards through a </a:t>
            </a:r>
            <a:r>
              <a:rPr lang="en-US" sz="1400" dirty="0" err="1">
                <a:solidFill>
                  <a:srgbClr val="666666"/>
                </a:solidFill>
              </a:rPr>
              <a:t>sightglass</a:t>
            </a:r>
            <a:r>
              <a:rPr lang="en-US" sz="1400" dirty="0">
                <a:solidFill>
                  <a:srgbClr val="666666"/>
                </a:solidFill>
              </a:rPr>
              <a:t>,  through the Target Monitoring Plug via mirrors to the surface of the Target Wheel.</a:t>
            </a:r>
          </a:p>
        </p:txBody>
      </p:sp>
      <p:pic>
        <p:nvPicPr>
          <p:cNvPr id="31" name="Picture 30"/>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2451637" y="2099790"/>
            <a:ext cx="574657" cy="1195571"/>
          </a:xfrm>
          <a:prstGeom prst="rect">
            <a:avLst/>
          </a:prstGeom>
        </p:spPr>
      </p:pic>
      <p:sp>
        <p:nvSpPr>
          <p:cNvPr id="35" name="TextBox 34"/>
          <p:cNvSpPr txBox="1"/>
          <p:nvPr/>
        </p:nvSpPr>
        <p:spPr>
          <a:xfrm>
            <a:off x="4892671" y="2490462"/>
            <a:ext cx="1171906"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sz="1400" dirty="0"/>
              <a:t>Beckhoff PLC</a:t>
            </a:r>
            <a:endParaRPr lang="en-GB" sz="1400" dirty="0"/>
          </a:p>
        </p:txBody>
      </p:sp>
      <p:sp>
        <p:nvSpPr>
          <p:cNvPr id="6" name="TextBox 5">
            <a:extLst>
              <a:ext uri="{FF2B5EF4-FFF2-40B4-BE49-F238E27FC236}">
                <a16:creationId xmlns:a16="http://schemas.microsoft.com/office/drawing/2014/main" id="{964DE0D5-4E16-1AD1-9E8E-02066E68325F}"/>
              </a:ext>
            </a:extLst>
          </p:cNvPr>
          <p:cNvSpPr txBox="1"/>
          <p:nvPr/>
        </p:nvSpPr>
        <p:spPr>
          <a:xfrm>
            <a:off x="1103709" y="1334123"/>
            <a:ext cx="3492476" cy="637849"/>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marL="982663"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a:r>
              <a:rPr lang="sv-SE" dirty="0"/>
              <a:t>Microepsilon ILR Laser </a:t>
            </a:r>
            <a:r>
              <a:rPr lang="sv-SE" dirty="0" err="1"/>
              <a:t>time</a:t>
            </a:r>
            <a:r>
              <a:rPr lang="sv-SE" dirty="0"/>
              <a:t>-</a:t>
            </a:r>
            <a:r>
              <a:rPr lang="sv-SE" dirty="0" err="1"/>
              <a:t>of</a:t>
            </a:r>
            <a:r>
              <a:rPr lang="sv-SE" dirty="0"/>
              <a:t>-flight </a:t>
            </a:r>
            <a:br>
              <a:rPr lang="sv-SE" dirty="0"/>
            </a:br>
            <a:r>
              <a:rPr lang="sv-SE" dirty="0" err="1"/>
              <a:t>distance</a:t>
            </a:r>
            <a:r>
              <a:rPr lang="sv-SE" dirty="0"/>
              <a:t> instrument</a:t>
            </a:r>
          </a:p>
        </p:txBody>
      </p:sp>
      <p:sp>
        <p:nvSpPr>
          <p:cNvPr id="29" name="Freeform: Shape 28">
            <a:extLst>
              <a:ext uri="{FF2B5EF4-FFF2-40B4-BE49-F238E27FC236}">
                <a16:creationId xmlns:a16="http://schemas.microsoft.com/office/drawing/2014/main" id="{91DBCBD0-9F76-3E87-EEA3-5776C39F4C9C}"/>
              </a:ext>
            </a:extLst>
          </p:cNvPr>
          <p:cNvSpPr/>
          <p:nvPr/>
        </p:nvSpPr>
        <p:spPr>
          <a:xfrm>
            <a:off x="2533650" y="3286125"/>
            <a:ext cx="247650" cy="2724150"/>
          </a:xfrm>
          <a:custGeom>
            <a:avLst/>
            <a:gdLst>
              <a:gd name="csX0" fmla="*/ 247650 w 247650"/>
              <a:gd name="csY0" fmla="*/ 0 h 2724150"/>
              <a:gd name="csX1" fmla="*/ 247650 w 247650"/>
              <a:gd name="csY1" fmla="*/ 1257300 h 2724150"/>
              <a:gd name="csX2" fmla="*/ 0 w 247650"/>
              <a:gd name="csY2" fmla="*/ 1257300 h 2724150"/>
              <a:gd name="csX3" fmla="*/ 0 w 247650"/>
              <a:gd name="csY3" fmla="*/ 2724150 h 2724150"/>
              <a:gd name="csX0" fmla="*/ 247650 w 247650"/>
              <a:gd name="csY0" fmla="*/ 0 h 2724150"/>
              <a:gd name="csX1" fmla="*/ 247650 w 247650"/>
              <a:gd name="csY1" fmla="*/ 1257300 h 2724150"/>
              <a:gd name="csX2" fmla="*/ 0 w 247650"/>
              <a:gd name="csY2" fmla="*/ 1176337 h 2724150"/>
              <a:gd name="csX3" fmla="*/ 0 w 247650"/>
              <a:gd name="csY3" fmla="*/ 2724150 h 2724150"/>
            </a:gdLst>
            <a:ahLst/>
            <a:cxnLst>
              <a:cxn ang="0">
                <a:pos x="csX0" y="csY0"/>
              </a:cxn>
              <a:cxn ang="0">
                <a:pos x="csX1" y="csY1"/>
              </a:cxn>
              <a:cxn ang="0">
                <a:pos x="csX2" y="csY2"/>
              </a:cxn>
              <a:cxn ang="0">
                <a:pos x="csX3" y="csY3"/>
              </a:cxn>
            </a:cxnLst>
            <a:rect l="l" t="t" r="r" b="b"/>
            <a:pathLst>
              <a:path w="247650" h="2724150">
                <a:moveTo>
                  <a:pt x="247650" y="0"/>
                </a:moveTo>
                <a:lnTo>
                  <a:pt x="247650" y="1257300"/>
                </a:lnTo>
                <a:lnTo>
                  <a:pt x="0" y="1176337"/>
                </a:lnTo>
                <a:lnTo>
                  <a:pt x="0" y="2724150"/>
                </a:lnTo>
              </a:path>
            </a:pathLst>
          </a:cu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CFB2734C-86ED-9354-6C10-8B828B0058D7}"/>
              </a:ext>
            </a:extLst>
          </p:cNvPr>
          <p:cNvSpPr/>
          <p:nvPr/>
        </p:nvSpPr>
        <p:spPr>
          <a:xfrm>
            <a:off x="5536425" y="3750010"/>
            <a:ext cx="635666" cy="291941"/>
          </a:xfrm>
          <a:prstGeom prst="rect">
            <a:avLst/>
          </a:prstGeom>
          <a:solidFill>
            <a:schemeClr val="bg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5A5BAC53-8FA1-224C-CB70-24997372A4F0}"/>
              </a:ext>
            </a:extLst>
          </p:cNvPr>
          <p:cNvSpPr/>
          <p:nvPr/>
        </p:nvSpPr>
        <p:spPr>
          <a:xfrm>
            <a:off x="3574038" y="5877635"/>
            <a:ext cx="1220684" cy="291941"/>
          </a:xfrm>
          <a:prstGeom prst="rect">
            <a:avLst/>
          </a:prstGeom>
          <a:solidFill>
            <a:schemeClr val="bg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4F87C1EF-DF82-9C0C-21DE-7888A5161192}"/>
              </a:ext>
            </a:extLst>
          </p:cNvPr>
          <p:cNvSpPr txBox="1"/>
          <p:nvPr/>
        </p:nvSpPr>
        <p:spPr>
          <a:xfrm>
            <a:off x="3463044" y="2114914"/>
            <a:ext cx="658367" cy="314683"/>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marL="982663"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sz="1100" dirty="0" err="1"/>
              <a:t>Profibus</a:t>
            </a:r>
            <a:endParaRPr lang="en-GB" sz="1100" dirty="0"/>
          </a:p>
        </p:txBody>
      </p:sp>
    </p:spTree>
    <p:extLst>
      <p:ext uri="{BB962C8B-B14F-4D97-AF65-F5344CB8AC3E}">
        <p14:creationId xmlns:p14="http://schemas.microsoft.com/office/powerpoint/2010/main" val="34882766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06C06-E9C0-C18E-5CD5-37A6D6818037}"/>
            </a:ext>
          </a:extLst>
        </p:cNvPr>
        <p:cNvGrpSpPr/>
        <p:nvPr/>
      </p:nvGrpSpPr>
      <p:grpSpPr>
        <a:xfrm>
          <a:off x="0" y="0"/>
          <a:ext cx="0" cy="0"/>
          <a:chOff x="0" y="0"/>
          <a:chExt cx="0" cy="0"/>
        </a:xfrm>
      </p:grpSpPr>
      <p:pic>
        <p:nvPicPr>
          <p:cNvPr id="4" name="06_03_TMS_Z_Measurment.png">
            <a:extLst>
              <a:ext uri="{FF2B5EF4-FFF2-40B4-BE49-F238E27FC236}">
                <a16:creationId xmlns:a16="http://schemas.microsoft.com/office/drawing/2014/main" id="{FA5DA18A-3871-5214-D97C-9F36434AF791}"/>
              </a:ext>
            </a:extLst>
          </p:cNvPr>
          <p:cNvPicPr>
            <a:picLocks noChangeAspect="1"/>
          </p:cNvPicPr>
          <p:nvPr/>
        </p:nvPicPr>
        <p:blipFill>
          <a:blip r:embed="rId2" r:link="rId3"/>
          <a:stretch>
            <a:fillRect/>
          </a:stretch>
        </p:blipFill>
        <p:spPr>
          <a:xfrm>
            <a:off x="1022279" y="1438102"/>
            <a:ext cx="10147438" cy="5038953"/>
          </a:xfrm>
          <a:prstGeom prst="rect">
            <a:avLst/>
          </a:prstGeom>
        </p:spPr>
      </p:pic>
      <p:sp>
        <p:nvSpPr>
          <p:cNvPr id="2" name="Rubrik 1">
            <a:extLst>
              <a:ext uri="{FF2B5EF4-FFF2-40B4-BE49-F238E27FC236}">
                <a16:creationId xmlns:a16="http://schemas.microsoft.com/office/drawing/2014/main" id="{0B9A77A5-69D4-9BD3-E866-515AE9A70296}"/>
              </a:ext>
            </a:extLst>
          </p:cNvPr>
          <p:cNvSpPr>
            <a:spLocks noGrp="1"/>
          </p:cNvSpPr>
          <p:nvPr>
            <p:ph type="title"/>
          </p:nvPr>
        </p:nvSpPr>
        <p:spPr/>
        <p:txBody>
          <a:bodyPr/>
          <a:lstStyle/>
          <a:p>
            <a:r>
              <a:rPr lang="en-US" sz="4000" dirty="0"/>
              <a:t>Wheel Z Position Monitoring</a:t>
            </a:r>
          </a:p>
        </p:txBody>
      </p:sp>
      <p:sp>
        <p:nvSpPr>
          <p:cNvPr id="3" name="Espaço Reservado para Rodapé 2">
            <a:extLst>
              <a:ext uri="{FF2B5EF4-FFF2-40B4-BE49-F238E27FC236}">
                <a16:creationId xmlns:a16="http://schemas.microsoft.com/office/drawing/2014/main" id="{4F945542-70CA-C5DB-0DAF-472216B171F0}"/>
              </a:ext>
            </a:extLst>
          </p:cNvPr>
          <p:cNvSpPr>
            <a:spLocks noGrp="1"/>
          </p:cNvSpPr>
          <p:nvPr>
            <p:ph type="ftr" sz="quarter" idx="11"/>
          </p:nvPr>
        </p:nvSpPr>
        <p:spPr/>
        <p:txBody>
          <a:bodyPr/>
          <a:lstStyle/>
          <a:p>
            <a:r>
              <a:rPr lang="sv-SE" dirty="0"/>
              <a:t>Target </a:t>
            </a:r>
            <a:r>
              <a:rPr lang="sv-SE" dirty="0" err="1"/>
              <a:t>Monitoring</a:t>
            </a:r>
            <a:r>
              <a:rPr lang="sv-SE" dirty="0"/>
              <a:t> System - ICANS Presentation</a:t>
            </a:r>
          </a:p>
        </p:txBody>
      </p:sp>
      <p:sp>
        <p:nvSpPr>
          <p:cNvPr id="5" name="Platshållare för bildnummer 4">
            <a:extLst>
              <a:ext uri="{FF2B5EF4-FFF2-40B4-BE49-F238E27FC236}">
                <a16:creationId xmlns:a16="http://schemas.microsoft.com/office/drawing/2014/main" id="{69BA6323-F7AA-E210-515A-BBEDB2581793}"/>
              </a:ext>
            </a:extLst>
          </p:cNvPr>
          <p:cNvSpPr>
            <a:spLocks noGrp="1"/>
          </p:cNvSpPr>
          <p:nvPr>
            <p:ph type="sldNum" sz="quarter" idx="12"/>
          </p:nvPr>
        </p:nvSpPr>
        <p:spPr/>
        <p:txBody>
          <a:bodyPr/>
          <a:lstStyle/>
          <a:p>
            <a:fld id="{F7283078-D760-1647-8B80-66BA8B52336D}" type="slidenum">
              <a:rPr lang="sv-SE" smtClean="0">
                <a:solidFill>
                  <a:srgbClr val="CCCCCC"/>
                </a:solidFill>
              </a:rPr>
              <a:t>20</a:t>
            </a:fld>
            <a:endParaRPr lang="sv-SE" dirty="0">
              <a:solidFill>
                <a:srgbClr val="CCCCCC"/>
              </a:solidFill>
            </a:endParaRPr>
          </a:p>
        </p:txBody>
      </p:sp>
      <p:sp>
        <p:nvSpPr>
          <p:cNvPr id="8" name="Platshållare för text 7">
            <a:extLst>
              <a:ext uri="{FF2B5EF4-FFF2-40B4-BE49-F238E27FC236}">
                <a16:creationId xmlns:a16="http://schemas.microsoft.com/office/drawing/2014/main" id="{EDA2FB23-3A90-9B0C-12BB-C43F50FC4C10}"/>
              </a:ext>
            </a:extLst>
          </p:cNvPr>
          <p:cNvSpPr>
            <a:spLocks noGrp="1"/>
          </p:cNvSpPr>
          <p:nvPr>
            <p:ph type="body" sz="quarter" idx="14"/>
          </p:nvPr>
        </p:nvSpPr>
        <p:spPr/>
        <p:txBody>
          <a:bodyPr/>
          <a:lstStyle/>
          <a:p>
            <a:r>
              <a:rPr lang="sv-SE" sz="2000" dirty="0"/>
              <a:t>EPICS Integration</a:t>
            </a:r>
            <a:endParaRPr lang="en-GB" sz="2000" dirty="0"/>
          </a:p>
        </p:txBody>
      </p:sp>
      <p:sp>
        <p:nvSpPr>
          <p:cNvPr id="10" name="Platshållare för datum 3">
            <a:extLst>
              <a:ext uri="{FF2B5EF4-FFF2-40B4-BE49-F238E27FC236}">
                <a16:creationId xmlns:a16="http://schemas.microsoft.com/office/drawing/2014/main" id="{2CDCB59F-36EB-9AF0-AD5C-F7207525A91C}"/>
              </a:ext>
            </a:extLst>
          </p:cNvPr>
          <p:cNvSpPr>
            <a:spLocks noGrp="1"/>
          </p:cNvSpPr>
          <p:nvPr>
            <p:ph type="dt" sz="half" idx="10"/>
          </p:nvPr>
        </p:nvSpPr>
        <p:spPr/>
        <p:txBody>
          <a:bodyPr/>
          <a:lstStyle/>
          <a:p>
            <a:r>
              <a:rPr lang="pt-BR" dirty="0"/>
              <a:t>2026-04-15</a:t>
            </a:r>
            <a:endParaRPr lang="sv-SE" dirty="0"/>
          </a:p>
        </p:txBody>
      </p:sp>
    </p:spTree>
    <p:extLst>
      <p:ext uri="{BB962C8B-B14F-4D97-AF65-F5344CB8AC3E}">
        <p14:creationId xmlns:p14="http://schemas.microsoft.com/office/powerpoint/2010/main" val="959674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D00C3-5119-FDBB-97CA-AD70BBDCC280}"/>
              </a:ext>
            </a:extLst>
          </p:cNvPr>
          <p:cNvSpPr>
            <a:spLocks noGrp="1"/>
          </p:cNvSpPr>
          <p:nvPr>
            <p:ph type="title"/>
          </p:nvPr>
        </p:nvSpPr>
        <p:spPr/>
        <p:txBody>
          <a:bodyPr/>
          <a:lstStyle/>
          <a:p>
            <a:r>
              <a:rPr lang="en-US" sz="4000" dirty="0"/>
              <a:t>Wheel Z Position Monitoring</a:t>
            </a:r>
            <a:endParaRPr lang="en-GB" dirty="0"/>
          </a:p>
        </p:txBody>
      </p:sp>
      <p:sp>
        <p:nvSpPr>
          <p:cNvPr id="4" name="Text Placeholder 3">
            <a:extLst>
              <a:ext uri="{FF2B5EF4-FFF2-40B4-BE49-F238E27FC236}">
                <a16:creationId xmlns:a16="http://schemas.microsoft.com/office/drawing/2014/main" id="{903B64F1-AC46-6A62-B4F6-4204180A9E57}"/>
              </a:ext>
            </a:extLst>
          </p:cNvPr>
          <p:cNvSpPr>
            <a:spLocks noGrp="1"/>
          </p:cNvSpPr>
          <p:nvPr>
            <p:ph type="body" sz="quarter" idx="14"/>
          </p:nvPr>
        </p:nvSpPr>
        <p:spPr/>
        <p:txBody>
          <a:bodyPr/>
          <a:lstStyle/>
          <a:p>
            <a:r>
              <a:rPr lang="en-GB" dirty="0"/>
              <a:t>FAT / SAT tests</a:t>
            </a:r>
          </a:p>
        </p:txBody>
      </p:sp>
      <p:pic>
        <p:nvPicPr>
          <p:cNvPr id="5" name="Content Placeholder 4" descr="A graph with a line&#10;&#10;AI-generated content may be incorrect.">
            <a:extLst>
              <a:ext uri="{FF2B5EF4-FFF2-40B4-BE49-F238E27FC236}">
                <a16:creationId xmlns:a16="http://schemas.microsoft.com/office/drawing/2014/main" id="{F9732164-A581-97BD-D4B4-EBEB7C66E9A5}"/>
              </a:ext>
            </a:extLst>
          </p:cNvPr>
          <p:cNvPicPr>
            <a:picLocks noGrp="1" noChangeAspect="1"/>
          </p:cNvPicPr>
          <p:nvPr>
            <p:ph idx="1"/>
          </p:nvPr>
        </p:nvPicPr>
        <p:blipFill>
          <a:blip r:embed="rId2"/>
          <a:stretch>
            <a:fillRect/>
          </a:stretch>
        </p:blipFill>
        <p:spPr>
          <a:xfrm>
            <a:off x="1521679" y="1562100"/>
            <a:ext cx="8510467" cy="4768850"/>
          </a:xfrm>
          <a:prstGeom prst="rect">
            <a:avLst/>
          </a:prstGeom>
        </p:spPr>
      </p:pic>
      <p:sp>
        <p:nvSpPr>
          <p:cNvPr id="3" name="Espaço Reservado para Data 2">
            <a:extLst>
              <a:ext uri="{FF2B5EF4-FFF2-40B4-BE49-F238E27FC236}">
                <a16:creationId xmlns:a16="http://schemas.microsoft.com/office/drawing/2014/main" id="{1967E867-B19D-2F6C-0C1B-9C246A1179B1}"/>
              </a:ext>
            </a:extLst>
          </p:cNvPr>
          <p:cNvSpPr>
            <a:spLocks noGrp="1"/>
          </p:cNvSpPr>
          <p:nvPr>
            <p:ph type="dt" sz="half" idx="10"/>
          </p:nvPr>
        </p:nvSpPr>
        <p:spPr/>
        <p:txBody>
          <a:bodyPr/>
          <a:lstStyle/>
          <a:p>
            <a:r>
              <a:rPr lang="pt-BR" dirty="0"/>
              <a:t>2026-04-15</a:t>
            </a:r>
            <a:endParaRPr lang="sv-SE" dirty="0"/>
          </a:p>
        </p:txBody>
      </p:sp>
      <p:sp>
        <p:nvSpPr>
          <p:cNvPr id="6" name="Espaço Reservado para Rodapé 5">
            <a:extLst>
              <a:ext uri="{FF2B5EF4-FFF2-40B4-BE49-F238E27FC236}">
                <a16:creationId xmlns:a16="http://schemas.microsoft.com/office/drawing/2014/main" id="{47546232-7A7C-9D5F-175A-DDA3845BDA34}"/>
              </a:ext>
            </a:extLst>
          </p:cNvPr>
          <p:cNvSpPr>
            <a:spLocks noGrp="1"/>
          </p:cNvSpPr>
          <p:nvPr>
            <p:ph type="ftr" sz="quarter" idx="11"/>
          </p:nvPr>
        </p:nvSpPr>
        <p:spPr/>
        <p:txBody>
          <a:bodyPr/>
          <a:lstStyle/>
          <a:p>
            <a:r>
              <a:rPr lang="sv-SE" dirty="0"/>
              <a:t>Target </a:t>
            </a:r>
            <a:r>
              <a:rPr lang="sv-SE" dirty="0" err="1"/>
              <a:t>Monitoring</a:t>
            </a:r>
            <a:r>
              <a:rPr lang="sv-SE" dirty="0"/>
              <a:t> System - ICANS Presentation</a:t>
            </a:r>
          </a:p>
        </p:txBody>
      </p:sp>
      <p:sp>
        <p:nvSpPr>
          <p:cNvPr id="7" name="Espaço Reservado para Número de Slide 6">
            <a:extLst>
              <a:ext uri="{FF2B5EF4-FFF2-40B4-BE49-F238E27FC236}">
                <a16:creationId xmlns:a16="http://schemas.microsoft.com/office/drawing/2014/main" id="{C8DE0F59-08DF-2FB3-D1F9-0EB15898A3F2}"/>
              </a:ext>
            </a:extLst>
          </p:cNvPr>
          <p:cNvSpPr>
            <a:spLocks noGrp="1"/>
          </p:cNvSpPr>
          <p:nvPr>
            <p:ph type="sldNum" sz="quarter" idx="12"/>
          </p:nvPr>
        </p:nvSpPr>
        <p:spPr/>
        <p:txBody>
          <a:bodyPr/>
          <a:lstStyle/>
          <a:p>
            <a:fld id="{F7283078-D760-1647-8B80-66BA8B52336D}" type="slidenum">
              <a:rPr lang="sv-SE" smtClean="0"/>
              <a:t>21</a:t>
            </a:fld>
            <a:endParaRPr lang="sv-SE" dirty="0"/>
          </a:p>
        </p:txBody>
      </p:sp>
    </p:spTree>
    <p:extLst>
      <p:ext uri="{BB962C8B-B14F-4D97-AF65-F5344CB8AC3E}">
        <p14:creationId xmlns:p14="http://schemas.microsoft.com/office/powerpoint/2010/main" val="37526539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50006-4722-A9BB-E621-B34F61A457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6C470E-9C02-C1D9-33B6-DC52D11386C7}"/>
              </a:ext>
            </a:extLst>
          </p:cNvPr>
          <p:cNvSpPr>
            <a:spLocks noGrp="1"/>
          </p:cNvSpPr>
          <p:nvPr>
            <p:ph type="title"/>
          </p:nvPr>
        </p:nvSpPr>
        <p:spPr/>
        <p:txBody>
          <a:bodyPr/>
          <a:lstStyle/>
          <a:p>
            <a:r>
              <a:rPr lang="en-US" sz="4000" dirty="0"/>
              <a:t>Wheel Z Position Monitoring</a:t>
            </a:r>
            <a:endParaRPr lang="en-GB" dirty="0"/>
          </a:p>
        </p:txBody>
      </p:sp>
      <p:sp>
        <p:nvSpPr>
          <p:cNvPr id="4" name="Text Placeholder 3">
            <a:extLst>
              <a:ext uri="{FF2B5EF4-FFF2-40B4-BE49-F238E27FC236}">
                <a16:creationId xmlns:a16="http://schemas.microsoft.com/office/drawing/2014/main" id="{6FC7EB0F-1872-3508-7C60-7ED8B1BB07C3}"/>
              </a:ext>
            </a:extLst>
          </p:cNvPr>
          <p:cNvSpPr>
            <a:spLocks noGrp="1"/>
          </p:cNvSpPr>
          <p:nvPr>
            <p:ph type="body" sz="quarter" idx="14"/>
          </p:nvPr>
        </p:nvSpPr>
        <p:spPr/>
        <p:txBody>
          <a:bodyPr/>
          <a:lstStyle/>
          <a:p>
            <a:r>
              <a:rPr lang="en-GB" sz="2000" dirty="0"/>
              <a:t>FAT / SAT tests</a:t>
            </a:r>
          </a:p>
        </p:txBody>
      </p:sp>
      <p:pic>
        <p:nvPicPr>
          <p:cNvPr id="6" name="Content Placeholder 5" descr="A graph with a line&#10;&#10;AI-generated content may be incorrect.">
            <a:extLst>
              <a:ext uri="{FF2B5EF4-FFF2-40B4-BE49-F238E27FC236}">
                <a16:creationId xmlns:a16="http://schemas.microsoft.com/office/drawing/2014/main" id="{67D82841-F4B7-C9A5-2E67-5D81E1F81C70}"/>
              </a:ext>
            </a:extLst>
          </p:cNvPr>
          <p:cNvPicPr>
            <a:picLocks noGrp="1" noChangeAspect="1"/>
          </p:cNvPicPr>
          <p:nvPr>
            <p:ph idx="1"/>
          </p:nvPr>
        </p:nvPicPr>
        <p:blipFill>
          <a:blip r:embed="rId2"/>
          <a:stretch>
            <a:fillRect/>
          </a:stretch>
        </p:blipFill>
        <p:spPr>
          <a:xfrm>
            <a:off x="1554926" y="1562100"/>
            <a:ext cx="8443974" cy="4768850"/>
          </a:xfrm>
          <a:prstGeom prst="rect">
            <a:avLst/>
          </a:prstGeom>
        </p:spPr>
      </p:pic>
      <p:sp>
        <p:nvSpPr>
          <p:cNvPr id="3" name="Espaço Reservado para Data 2">
            <a:extLst>
              <a:ext uri="{FF2B5EF4-FFF2-40B4-BE49-F238E27FC236}">
                <a16:creationId xmlns:a16="http://schemas.microsoft.com/office/drawing/2014/main" id="{1766B59D-2B96-7770-B2F9-0681EEEE65E3}"/>
              </a:ext>
            </a:extLst>
          </p:cNvPr>
          <p:cNvSpPr>
            <a:spLocks noGrp="1"/>
          </p:cNvSpPr>
          <p:nvPr>
            <p:ph type="dt" sz="half" idx="10"/>
          </p:nvPr>
        </p:nvSpPr>
        <p:spPr/>
        <p:txBody>
          <a:bodyPr/>
          <a:lstStyle/>
          <a:p>
            <a:r>
              <a:rPr lang="pt-BR" dirty="0"/>
              <a:t>2026-04-15</a:t>
            </a:r>
            <a:endParaRPr lang="sv-SE" dirty="0"/>
          </a:p>
        </p:txBody>
      </p:sp>
      <p:sp>
        <p:nvSpPr>
          <p:cNvPr id="5" name="Espaço Reservado para Rodapé 4">
            <a:extLst>
              <a:ext uri="{FF2B5EF4-FFF2-40B4-BE49-F238E27FC236}">
                <a16:creationId xmlns:a16="http://schemas.microsoft.com/office/drawing/2014/main" id="{B3A602A7-542D-D6DF-58D9-318645C98551}"/>
              </a:ext>
            </a:extLst>
          </p:cNvPr>
          <p:cNvSpPr>
            <a:spLocks noGrp="1"/>
          </p:cNvSpPr>
          <p:nvPr>
            <p:ph type="ftr" sz="quarter" idx="11"/>
          </p:nvPr>
        </p:nvSpPr>
        <p:spPr/>
        <p:txBody>
          <a:bodyPr/>
          <a:lstStyle/>
          <a:p>
            <a:r>
              <a:rPr lang="sv-SE" dirty="0"/>
              <a:t>Target </a:t>
            </a:r>
            <a:r>
              <a:rPr lang="sv-SE" dirty="0" err="1"/>
              <a:t>Monitoring</a:t>
            </a:r>
            <a:r>
              <a:rPr lang="sv-SE" dirty="0"/>
              <a:t> System - ICANS Presentation</a:t>
            </a:r>
          </a:p>
        </p:txBody>
      </p:sp>
      <p:sp>
        <p:nvSpPr>
          <p:cNvPr id="7" name="Espaço Reservado para Número de Slide 6">
            <a:extLst>
              <a:ext uri="{FF2B5EF4-FFF2-40B4-BE49-F238E27FC236}">
                <a16:creationId xmlns:a16="http://schemas.microsoft.com/office/drawing/2014/main" id="{99C2E5BB-C694-1DC7-0547-72F761EAB917}"/>
              </a:ext>
            </a:extLst>
          </p:cNvPr>
          <p:cNvSpPr>
            <a:spLocks noGrp="1"/>
          </p:cNvSpPr>
          <p:nvPr>
            <p:ph type="sldNum" sz="quarter" idx="12"/>
          </p:nvPr>
        </p:nvSpPr>
        <p:spPr/>
        <p:txBody>
          <a:bodyPr/>
          <a:lstStyle/>
          <a:p>
            <a:fld id="{F7283078-D760-1647-8B80-66BA8B52336D}" type="slidenum">
              <a:rPr lang="sv-SE" smtClean="0"/>
              <a:t>22</a:t>
            </a:fld>
            <a:endParaRPr lang="sv-SE" dirty="0"/>
          </a:p>
        </p:txBody>
      </p:sp>
    </p:spTree>
    <p:extLst>
      <p:ext uri="{BB962C8B-B14F-4D97-AF65-F5344CB8AC3E}">
        <p14:creationId xmlns:p14="http://schemas.microsoft.com/office/powerpoint/2010/main" val="13758922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A26C9-41E7-511A-C836-AF8A61153E34}"/>
            </a:ext>
          </a:extLst>
        </p:cNvPr>
        <p:cNvGrpSpPr/>
        <p:nvPr/>
      </p:nvGrpSpPr>
      <p:grpSpPr>
        <a:xfrm>
          <a:off x="0" y="0"/>
          <a:ext cx="0" cy="0"/>
          <a:chOff x="0" y="0"/>
          <a:chExt cx="0" cy="0"/>
        </a:xfrm>
      </p:grpSpPr>
      <p:sp>
        <p:nvSpPr>
          <p:cNvPr id="2" name="Rubrik 1">
            <a:extLst>
              <a:ext uri="{FF2B5EF4-FFF2-40B4-BE49-F238E27FC236}">
                <a16:creationId xmlns:a16="http://schemas.microsoft.com/office/drawing/2014/main" id="{2BEE77C5-BC91-1C8F-A1CD-0FFF04DD5837}"/>
              </a:ext>
            </a:extLst>
          </p:cNvPr>
          <p:cNvSpPr>
            <a:spLocks noGrp="1"/>
          </p:cNvSpPr>
          <p:nvPr>
            <p:ph type="title"/>
          </p:nvPr>
        </p:nvSpPr>
        <p:spPr/>
        <p:txBody>
          <a:bodyPr/>
          <a:lstStyle/>
          <a:p>
            <a:r>
              <a:rPr lang="en-GB" sz="4000" dirty="0"/>
              <a:t>HRU </a:t>
            </a:r>
            <a:r>
              <a:rPr lang="en-GB" dirty="0"/>
              <a:t>X-Y-Z </a:t>
            </a:r>
            <a:r>
              <a:rPr lang="en-GB" sz="4000" dirty="0"/>
              <a:t>Displacement Monitoring</a:t>
            </a:r>
          </a:p>
        </p:txBody>
      </p:sp>
      <p:sp>
        <p:nvSpPr>
          <p:cNvPr id="4" name="Platshållare för sidfot 3">
            <a:extLst>
              <a:ext uri="{FF2B5EF4-FFF2-40B4-BE49-F238E27FC236}">
                <a16:creationId xmlns:a16="http://schemas.microsoft.com/office/drawing/2014/main" id="{F18D70CB-BCE3-9B55-B127-F8715101041D}"/>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17551153-271A-31F5-D7CA-8B7DA62E2B4B}"/>
              </a:ext>
            </a:extLst>
          </p:cNvPr>
          <p:cNvSpPr>
            <a:spLocks noGrp="1"/>
          </p:cNvSpPr>
          <p:nvPr>
            <p:ph type="sldNum" sz="quarter" idx="12"/>
          </p:nvPr>
        </p:nvSpPr>
        <p:spPr/>
        <p:txBody>
          <a:bodyPr/>
          <a:lstStyle/>
          <a:p>
            <a:fld id="{F7283078-D760-1647-8B80-66BA8B52336D}" type="slidenum">
              <a:rPr lang="sv-SE" smtClean="0">
                <a:solidFill>
                  <a:srgbClr val="CCCCCC"/>
                </a:solidFill>
              </a:rPr>
              <a:t>23</a:t>
            </a:fld>
            <a:endParaRPr lang="sv-SE" dirty="0">
              <a:solidFill>
                <a:srgbClr val="CCCCCC"/>
              </a:solidFill>
            </a:endParaRPr>
          </a:p>
        </p:txBody>
      </p:sp>
      <p:sp>
        <p:nvSpPr>
          <p:cNvPr id="8" name="Platshållare för text 7">
            <a:extLst>
              <a:ext uri="{FF2B5EF4-FFF2-40B4-BE49-F238E27FC236}">
                <a16:creationId xmlns:a16="http://schemas.microsoft.com/office/drawing/2014/main" id="{5F6BF9A4-5045-9693-1C72-B63E43906CB4}"/>
              </a:ext>
            </a:extLst>
          </p:cNvPr>
          <p:cNvSpPr>
            <a:spLocks noGrp="1"/>
          </p:cNvSpPr>
          <p:nvPr>
            <p:ph type="body" sz="quarter" idx="14"/>
          </p:nvPr>
        </p:nvSpPr>
        <p:spPr/>
        <p:txBody>
          <a:bodyPr/>
          <a:lstStyle/>
          <a:p>
            <a:r>
              <a:rPr lang="en-US" dirty="0"/>
              <a:t>Instrumentation and Control</a:t>
            </a:r>
            <a:endParaRPr lang="en-GB" dirty="0"/>
          </a:p>
        </p:txBody>
      </p:sp>
      <p:sp>
        <p:nvSpPr>
          <p:cNvPr id="10" name="Platshållare för datum 3">
            <a:extLst>
              <a:ext uri="{FF2B5EF4-FFF2-40B4-BE49-F238E27FC236}">
                <a16:creationId xmlns:a16="http://schemas.microsoft.com/office/drawing/2014/main" id="{59F9F52D-7249-A8C0-C029-A2F6C7EFA46C}"/>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9" name="Content Placeholder 8">
            <a:extLst>
              <a:ext uri="{FF2B5EF4-FFF2-40B4-BE49-F238E27FC236}">
                <a16:creationId xmlns:a16="http://schemas.microsoft.com/office/drawing/2014/main" id="{EF3CFB5F-980E-6E3D-F56C-6A9B162CD4F7}"/>
              </a:ext>
            </a:extLst>
          </p:cNvPr>
          <p:cNvPicPr>
            <a:picLocks noGrp="1" noChangeAspect="1"/>
          </p:cNvPicPr>
          <p:nvPr>
            <p:ph idx="1"/>
          </p:nvPr>
        </p:nvPicPr>
        <p:blipFill>
          <a:blip r:embed="rId3" cstate="screen">
            <a:extLst>
              <a:ext uri="{28A0092B-C50C-407E-A947-70E740481C1C}">
                <a14:useLocalDpi xmlns:a14="http://schemas.microsoft.com/office/drawing/2010/main" val="0"/>
              </a:ext>
            </a:extLst>
          </a:blip>
          <a:srcRect b="22903"/>
          <a:stretch>
            <a:fillRect/>
          </a:stretch>
        </p:blipFill>
        <p:spPr>
          <a:xfrm>
            <a:off x="360000" y="2858827"/>
            <a:ext cx="2453874" cy="3676650"/>
          </a:xfrm>
        </p:spPr>
      </p:pic>
      <p:sp>
        <p:nvSpPr>
          <p:cNvPr id="11" name="Content Placeholder 26">
            <a:extLst>
              <a:ext uri="{FF2B5EF4-FFF2-40B4-BE49-F238E27FC236}">
                <a16:creationId xmlns:a16="http://schemas.microsoft.com/office/drawing/2014/main" id="{E971CBA2-A742-2368-CFF2-B36FB8BB9B50}"/>
              </a:ext>
            </a:extLst>
          </p:cNvPr>
          <p:cNvSpPr>
            <a:spLocks noGrp="1"/>
          </p:cNvSpPr>
          <p:nvPr>
            <p:ph idx="13"/>
          </p:nvPr>
        </p:nvSpPr>
        <p:spPr>
          <a:xfrm>
            <a:off x="6373692" y="1562400"/>
            <a:ext cx="5323008" cy="1904700"/>
          </a:xfrm>
          <a:prstGeom prst="foldedCorner">
            <a:avLst>
              <a:gd name="adj" fmla="val 10938"/>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358775" lvl="1" indent="-266700">
              <a:spcBef>
                <a:spcPts val="600"/>
              </a:spcBef>
              <a:spcAft>
                <a:spcPts val="600"/>
              </a:spcAft>
              <a:buFont typeface="Wingdings" panose="05000000000000000000" pitchFamily="2" charset="2"/>
              <a:buChar char="§"/>
            </a:pPr>
            <a:r>
              <a:rPr lang="en-US" sz="1400" dirty="0">
                <a:solidFill>
                  <a:srgbClr val="666666"/>
                </a:solidFill>
              </a:rPr>
              <a:t>Three high-sensitivity eddy current sensors from </a:t>
            </a:r>
            <a:r>
              <a:rPr lang="en-US" sz="1400" dirty="0" err="1">
                <a:solidFill>
                  <a:srgbClr val="666666"/>
                </a:solidFill>
              </a:rPr>
              <a:t>Telemess</a:t>
            </a:r>
            <a:r>
              <a:rPr lang="en-US" sz="1400" dirty="0">
                <a:solidFill>
                  <a:srgbClr val="666666"/>
                </a:solidFill>
              </a:rPr>
              <a:t> are mounted at various positions around the HRU to measure the displacement in x, y and z directions.</a:t>
            </a:r>
          </a:p>
          <a:p>
            <a:pPr marL="358775" lvl="1" indent="-266700">
              <a:spcBef>
                <a:spcPts val="600"/>
              </a:spcBef>
              <a:spcAft>
                <a:spcPts val="600"/>
              </a:spcAft>
              <a:buFont typeface="Wingdings" panose="05000000000000000000" pitchFamily="2" charset="2"/>
              <a:buChar char="§"/>
            </a:pPr>
            <a:r>
              <a:rPr lang="en-US" sz="1400" dirty="0">
                <a:solidFill>
                  <a:srgbClr val="666666"/>
                </a:solidFill>
              </a:rPr>
              <a:t>A PLC monitors each measurement and determines a “rotation permit” condition. Status is monitored by separate PLC for drive control, which interlocks rotation in case any “rotation permit” condition is False.</a:t>
            </a:r>
          </a:p>
        </p:txBody>
      </p:sp>
      <p:sp>
        <p:nvSpPr>
          <p:cNvPr id="28" name="TextBox 27">
            <a:extLst>
              <a:ext uri="{FF2B5EF4-FFF2-40B4-BE49-F238E27FC236}">
                <a16:creationId xmlns:a16="http://schemas.microsoft.com/office/drawing/2014/main" id="{F0711F25-FA28-2DEC-1C6B-1857810E0D1D}"/>
              </a:ext>
            </a:extLst>
          </p:cNvPr>
          <p:cNvSpPr txBox="1"/>
          <p:nvPr/>
        </p:nvSpPr>
        <p:spPr>
          <a:xfrm>
            <a:off x="8134350" y="3730427"/>
            <a:ext cx="1171906"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marL="982663"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sz="1400" dirty="0"/>
              <a:t>Beckhoff PLC</a:t>
            </a:r>
            <a:endParaRPr lang="en-GB" sz="1400" dirty="0"/>
          </a:p>
        </p:txBody>
      </p:sp>
      <p:pic>
        <p:nvPicPr>
          <p:cNvPr id="29" name="Picture 28">
            <a:extLst>
              <a:ext uri="{FF2B5EF4-FFF2-40B4-BE49-F238E27FC236}">
                <a16:creationId xmlns:a16="http://schemas.microsoft.com/office/drawing/2014/main" id="{9DC45D7F-E3EE-9DBE-2A79-00FCE0F232CA}"/>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7187716" y="4298474"/>
            <a:ext cx="2745892" cy="1928879"/>
          </a:xfrm>
          <a:prstGeom prst="rect">
            <a:avLst/>
          </a:prstGeom>
        </p:spPr>
      </p:pic>
      <p:pic>
        <p:nvPicPr>
          <p:cNvPr id="30" name="Picture 29">
            <a:extLst>
              <a:ext uri="{FF2B5EF4-FFF2-40B4-BE49-F238E27FC236}">
                <a16:creationId xmlns:a16="http://schemas.microsoft.com/office/drawing/2014/main" id="{80EBFBD6-BEB4-D664-1B08-1D29C8F4C403}"/>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9933608" y="4300034"/>
            <a:ext cx="318109" cy="1926571"/>
          </a:xfrm>
          <a:prstGeom prst="rect">
            <a:avLst/>
          </a:prstGeom>
        </p:spPr>
      </p:pic>
      <p:pic>
        <p:nvPicPr>
          <p:cNvPr id="31" name="Picture 30">
            <a:extLst>
              <a:ext uri="{FF2B5EF4-FFF2-40B4-BE49-F238E27FC236}">
                <a16:creationId xmlns:a16="http://schemas.microsoft.com/office/drawing/2014/main" id="{96CC3AC1-2DD6-6154-BF28-2373B947BFDB}"/>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0251717" y="4300034"/>
            <a:ext cx="318109" cy="1926571"/>
          </a:xfrm>
          <a:prstGeom prst="rect">
            <a:avLst/>
          </a:prstGeom>
        </p:spPr>
      </p:pic>
      <p:pic>
        <p:nvPicPr>
          <p:cNvPr id="32" name="Picture 31">
            <a:extLst>
              <a:ext uri="{FF2B5EF4-FFF2-40B4-BE49-F238E27FC236}">
                <a16:creationId xmlns:a16="http://schemas.microsoft.com/office/drawing/2014/main" id="{CF357230-CECC-749F-7D1A-8553983AAF23}"/>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0570697" y="4300034"/>
            <a:ext cx="318109" cy="1926571"/>
          </a:xfrm>
          <a:prstGeom prst="rect">
            <a:avLst/>
          </a:prstGeom>
        </p:spPr>
      </p:pic>
      <p:sp>
        <p:nvSpPr>
          <p:cNvPr id="33" name="TextBox 32">
            <a:extLst>
              <a:ext uri="{FF2B5EF4-FFF2-40B4-BE49-F238E27FC236}">
                <a16:creationId xmlns:a16="http://schemas.microsoft.com/office/drawing/2014/main" id="{39000718-E9CE-AEED-A07B-8DEB17739D2D}"/>
              </a:ext>
            </a:extLst>
          </p:cNvPr>
          <p:cNvSpPr txBox="1"/>
          <p:nvPr/>
        </p:nvSpPr>
        <p:spPr>
          <a:xfrm>
            <a:off x="9827865" y="3730427"/>
            <a:ext cx="1650627"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marL="982663"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1400" dirty="0"/>
              <a:t>EL3174 AI </a:t>
            </a:r>
            <a:r>
              <a:rPr lang="sv-SE" sz="1400" dirty="0" err="1"/>
              <a:t>modules</a:t>
            </a:r>
            <a:endParaRPr lang="en-US" sz="1400" dirty="0"/>
          </a:p>
        </p:txBody>
      </p:sp>
      <p:pic>
        <p:nvPicPr>
          <p:cNvPr id="6" name="Picture 5">
            <a:extLst>
              <a:ext uri="{FF2B5EF4-FFF2-40B4-BE49-F238E27FC236}">
                <a16:creationId xmlns:a16="http://schemas.microsoft.com/office/drawing/2014/main" id="{C4604DEF-5B0A-AF75-7F32-164454613894}"/>
              </a:ext>
            </a:extLst>
          </p:cNvPr>
          <p:cNvPicPr>
            <a:picLocks noChangeAspect="1"/>
          </p:cNvPicPr>
          <p:nvPr/>
        </p:nvPicPr>
        <p:blipFill>
          <a:blip r:embed="rId6"/>
          <a:srcRect l="52073"/>
          <a:stretch>
            <a:fillRect/>
          </a:stretch>
        </p:blipFill>
        <p:spPr>
          <a:xfrm rot="16200000">
            <a:off x="2247968" y="2007993"/>
            <a:ext cx="1141258" cy="1162050"/>
          </a:xfrm>
          <a:prstGeom prst="rect">
            <a:avLst/>
          </a:prstGeom>
        </p:spPr>
      </p:pic>
      <p:pic>
        <p:nvPicPr>
          <p:cNvPr id="15" name="Picture 14">
            <a:extLst>
              <a:ext uri="{FF2B5EF4-FFF2-40B4-BE49-F238E27FC236}">
                <a16:creationId xmlns:a16="http://schemas.microsoft.com/office/drawing/2014/main" id="{930396AC-9D0F-B8A3-C405-492EBC46085B}"/>
              </a:ext>
            </a:extLst>
          </p:cNvPr>
          <p:cNvPicPr>
            <a:picLocks noChangeAspect="1"/>
          </p:cNvPicPr>
          <p:nvPr/>
        </p:nvPicPr>
        <p:blipFill>
          <a:blip r:embed="rId7"/>
          <a:stretch>
            <a:fillRect/>
          </a:stretch>
        </p:blipFill>
        <p:spPr>
          <a:xfrm>
            <a:off x="360000" y="1562400"/>
            <a:ext cx="923925" cy="1057275"/>
          </a:xfrm>
          <a:prstGeom prst="rect">
            <a:avLst/>
          </a:prstGeom>
        </p:spPr>
      </p:pic>
      <p:sp>
        <p:nvSpPr>
          <p:cNvPr id="18" name="TextBox 17">
            <a:extLst>
              <a:ext uri="{FF2B5EF4-FFF2-40B4-BE49-F238E27FC236}">
                <a16:creationId xmlns:a16="http://schemas.microsoft.com/office/drawing/2014/main" id="{56479289-E85B-C8D0-0326-3D65990AF632}"/>
              </a:ext>
            </a:extLst>
          </p:cNvPr>
          <p:cNvSpPr txBox="1"/>
          <p:nvPr/>
        </p:nvSpPr>
        <p:spPr>
          <a:xfrm>
            <a:off x="1379005" y="1568281"/>
            <a:ext cx="4281154" cy="391628"/>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en-US" sz="1600" dirty="0" err="1"/>
              <a:t>Telemess</a:t>
            </a:r>
            <a:r>
              <a:rPr lang="en-US" sz="1600" dirty="0"/>
              <a:t> high sensitivity eddy current sensors</a:t>
            </a:r>
            <a:endParaRPr lang="en-GB" sz="1600" dirty="0"/>
          </a:p>
        </p:txBody>
      </p:sp>
      <p:pic>
        <p:nvPicPr>
          <p:cNvPr id="21" name="Picture 20">
            <a:extLst>
              <a:ext uri="{FF2B5EF4-FFF2-40B4-BE49-F238E27FC236}">
                <a16:creationId xmlns:a16="http://schemas.microsoft.com/office/drawing/2014/main" id="{2229F3D1-5385-B3CF-7C30-BE1D0C3884B4}"/>
              </a:ext>
            </a:extLst>
          </p:cNvPr>
          <p:cNvPicPr>
            <a:picLocks noChangeAspect="1"/>
          </p:cNvPicPr>
          <p:nvPr/>
        </p:nvPicPr>
        <p:blipFill>
          <a:blip r:embed="rId8"/>
          <a:srcRect t="24195" b="35665"/>
          <a:stretch>
            <a:fillRect/>
          </a:stretch>
        </p:blipFill>
        <p:spPr>
          <a:xfrm>
            <a:off x="2237572" y="3168229"/>
            <a:ext cx="1530854" cy="471913"/>
          </a:xfrm>
          <a:prstGeom prst="rect">
            <a:avLst/>
          </a:prstGeom>
        </p:spPr>
      </p:pic>
      <p:pic>
        <p:nvPicPr>
          <p:cNvPr id="23" name="Picture 22">
            <a:extLst>
              <a:ext uri="{FF2B5EF4-FFF2-40B4-BE49-F238E27FC236}">
                <a16:creationId xmlns:a16="http://schemas.microsoft.com/office/drawing/2014/main" id="{75831AE6-E7E0-304C-5D0E-EAB8330DAFC2}"/>
              </a:ext>
            </a:extLst>
          </p:cNvPr>
          <p:cNvPicPr>
            <a:picLocks noChangeAspect="1"/>
          </p:cNvPicPr>
          <p:nvPr/>
        </p:nvPicPr>
        <p:blipFill>
          <a:blip r:embed="rId9"/>
          <a:stretch>
            <a:fillRect/>
          </a:stretch>
        </p:blipFill>
        <p:spPr>
          <a:xfrm>
            <a:off x="3559926" y="4382690"/>
            <a:ext cx="911297" cy="1657901"/>
          </a:xfrm>
          <a:prstGeom prst="rect">
            <a:avLst/>
          </a:prstGeom>
        </p:spPr>
      </p:pic>
      <p:pic>
        <p:nvPicPr>
          <p:cNvPr id="24" name="Picture 23">
            <a:extLst>
              <a:ext uri="{FF2B5EF4-FFF2-40B4-BE49-F238E27FC236}">
                <a16:creationId xmlns:a16="http://schemas.microsoft.com/office/drawing/2014/main" id="{27F93A41-7F02-601A-24C0-630D9C94FEDD}"/>
              </a:ext>
            </a:extLst>
          </p:cNvPr>
          <p:cNvPicPr>
            <a:picLocks noChangeAspect="1"/>
          </p:cNvPicPr>
          <p:nvPr/>
        </p:nvPicPr>
        <p:blipFill>
          <a:blip r:embed="rId9"/>
          <a:stretch>
            <a:fillRect/>
          </a:stretch>
        </p:blipFill>
        <p:spPr>
          <a:xfrm>
            <a:off x="4269325" y="4382690"/>
            <a:ext cx="911297" cy="1657901"/>
          </a:xfrm>
          <a:prstGeom prst="rect">
            <a:avLst/>
          </a:prstGeom>
        </p:spPr>
      </p:pic>
      <p:pic>
        <p:nvPicPr>
          <p:cNvPr id="25" name="Picture 24">
            <a:extLst>
              <a:ext uri="{FF2B5EF4-FFF2-40B4-BE49-F238E27FC236}">
                <a16:creationId xmlns:a16="http://schemas.microsoft.com/office/drawing/2014/main" id="{4FA52D3E-D815-D34B-B491-64AA6F538AD9}"/>
              </a:ext>
            </a:extLst>
          </p:cNvPr>
          <p:cNvPicPr>
            <a:picLocks noChangeAspect="1"/>
          </p:cNvPicPr>
          <p:nvPr/>
        </p:nvPicPr>
        <p:blipFill>
          <a:blip r:embed="rId9"/>
          <a:stretch>
            <a:fillRect/>
          </a:stretch>
        </p:blipFill>
        <p:spPr>
          <a:xfrm>
            <a:off x="5004285" y="4382690"/>
            <a:ext cx="911297" cy="1657901"/>
          </a:xfrm>
          <a:prstGeom prst="rect">
            <a:avLst/>
          </a:prstGeom>
        </p:spPr>
      </p:pic>
      <p:sp>
        <p:nvSpPr>
          <p:cNvPr id="27" name="Freeform: Shape 26">
            <a:extLst>
              <a:ext uri="{FF2B5EF4-FFF2-40B4-BE49-F238E27FC236}">
                <a16:creationId xmlns:a16="http://schemas.microsoft.com/office/drawing/2014/main" id="{69F3DEB4-62C6-D1C0-604C-D53D81886B38}"/>
              </a:ext>
            </a:extLst>
          </p:cNvPr>
          <p:cNvSpPr/>
          <p:nvPr/>
        </p:nvSpPr>
        <p:spPr>
          <a:xfrm>
            <a:off x="3162904" y="3381375"/>
            <a:ext cx="995591" cy="2368092"/>
          </a:xfrm>
          <a:custGeom>
            <a:avLst/>
            <a:gdLst>
              <a:gd name="csX0" fmla="*/ 814900 w 1165653"/>
              <a:gd name="csY0" fmla="*/ 0 h 3456247"/>
              <a:gd name="csX1" fmla="*/ 1110175 w 1165653"/>
              <a:gd name="csY1" fmla="*/ 342900 h 3456247"/>
              <a:gd name="csX2" fmla="*/ 1081600 w 1165653"/>
              <a:gd name="csY2" fmla="*/ 1590675 h 3456247"/>
              <a:gd name="csX3" fmla="*/ 271975 w 1165653"/>
              <a:gd name="csY3" fmla="*/ 2114550 h 3456247"/>
              <a:gd name="csX4" fmla="*/ 14800 w 1165653"/>
              <a:gd name="csY4" fmla="*/ 3257550 h 3456247"/>
              <a:gd name="csX5" fmla="*/ 643450 w 1165653"/>
              <a:gd name="csY5" fmla="*/ 3448050 h 3456247"/>
              <a:gd name="csX0" fmla="*/ 535500 w 1182435"/>
              <a:gd name="csY0" fmla="*/ 0 h 3527698"/>
              <a:gd name="csX1" fmla="*/ 1110175 w 1182435"/>
              <a:gd name="csY1" fmla="*/ 414351 h 3527698"/>
              <a:gd name="csX2" fmla="*/ 1081600 w 1182435"/>
              <a:gd name="csY2" fmla="*/ 1662126 h 3527698"/>
              <a:gd name="csX3" fmla="*/ 271975 w 1182435"/>
              <a:gd name="csY3" fmla="*/ 2186001 h 3527698"/>
              <a:gd name="csX4" fmla="*/ 14800 w 1182435"/>
              <a:gd name="csY4" fmla="*/ 3329001 h 3527698"/>
              <a:gd name="csX5" fmla="*/ 643450 w 1182435"/>
              <a:gd name="csY5" fmla="*/ 3519501 h 3527698"/>
              <a:gd name="csX0" fmla="*/ 535500 w 1117702"/>
              <a:gd name="csY0" fmla="*/ 0 h 3527698"/>
              <a:gd name="csX1" fmla="*/ 932375 w 1117702"/>
              <a:gd name="csY1" fmla="*/ 257158 h 3527698"/>
              <a:gd name="csX2" fmla="*/ 1081600 w 1117702"/>
              <a:gd name="csY2" fmla="*/ 1662126 h 3527698"/>
              <a:gd name="csX3" fmla="*/ 271975 w 1117702"/>
              <a:gd name="csY3" fmla="*/ 2186001 h 3527698"/>
              <a:gd name="csX4" fmla="*/ 14800 w 1117702"/>
              <a:gd name="csY4" fmla="*/ 3329001 h 3527698"/>
              <a:gd name="csX5" fmla="*/ 643450 w 1117702"/>
              <a:gd name="csY5" fmla="*/ 3519501 h 3527698"/>
              <a:gd name="csX0" fmla="*/ 533394 w 962381"/>
              <a:gd name="csY0" fmla="*/ 0 h 3527698"/>
              <a:gd name="csX1" fmla="*/ 930269 w 962381"/>
              <a:gd name="csY1" fmla="*/ 257158 h 3527698"/>
              <a:gd name="csX2" fmla="*/ 863594 w 962381"/>
              <a:gd name="csY2" fmla="*/ 847582 h 3527698"/>
              <a:gd name="csX3" fmla="*/ 269869 w 962381"/>
              <a:gd name="csY3" fmla="*/ 2186001 h 3527698"/>
              <a:gd name="csX4" fmla="*/ 12694 w 962381"/>
              <a:gd name="csY4" fmla="*/ 3329001 h 3527698"/>
              <a:gd name="csX5" fmla="*/ 641344 w 962381"/>
              <a:gd name="csY5" fmla="*/ 3519501 h 3527698"/>
              <a:gd name="csX0" fmla="*/ 533394 w 993440"/>
              <a:gd name="csY0" fmla="*/ 0 h 3527698"/>
              <a:gd name="csX1" fmla="*/ 930269 w 993440"/>
              <a:gd name="csY1" fmla="*/ 257158 h 3527698"/>
              <a:gd name="csX2" fmla="*/ 863594 w 993440"/>
              <a:gd name="csY2" fmla="*/ 847582 h 3527698"/>
              <a:gd name="csX3" fmla="*/ 269869 w 993440"/>
              <a:gd name="csY3" fmla="*/ 2186001 h 3527698"/>
              <a:gd name="csX4" fmla="*/ 12694 w 993440"/>
              <a:gd name="csY4" fmla="*/ 3329001 h 3527698"/>
              <a:gd name="csX5" fmla="*/ 641344 w 993440"/>
              <a:gd name="csY5" fmla="*/ 3519501 h 3527698"/>
              <a:gd name="csX0" fmla="*/ 558195 w 995591"/>
              <a:gd name="csY0" fmla="*/ 0 h 3527698"/>
              <a:gd name="csX1" fmla="*/ 955070 w 995591"/>
              <a:gd name="csY1" fmla="*/ 257158 h 3527698"/>
              <a:gd name="csX2" fmla="*/ 888395 w 995591"/>
              <a:gd name="csY2" fmla="*/ 847582 h 3527698"/>
              <a:gd name="csX3" fmla="*/ 123220 w 995591"/>
              <a:gd name="csY3" fmla="*/ 1209501 h 3527698"/>
              <a:gd name="csX4" fmla="*/ 37495 w 995591"/>
              <a:gd name="csY4" fmla="*/ 3329001 h 3527698"/>
              <a:gd name="csX5" fmla="*/ 666145 w 995591"/>
              <a:gd name="csY5" fmla="*/ 3519501 h 3527698"/>
              <a:gd name="csX0" fmla="*/ 558195 w 995591"/>
              <a:gd name="csY0" fmla="*/ 0 h 3527698"/>
              <a:gd name="csX1" fmla="*/ 955070 w 995591"/>
              <a:gd name="csY1" fmla="*/ 157127 h 3527698"/>
              <a:gd name="csX2" fmla="*/ 888395 w 995591"/>
              <a:gd name="csY2" fmla="*/ 847582 h 3527698"/>
              <a:gd name="csX3" fmla="*/ 123220 w 995591"/>
              <a:gd name="csY3" fmla="*/ 1209501 h 3527698"/>
              <a:gd name="csX4" fmla="*/ 37495 w 995591"/>
              <a:gd name="csY4" fmla="*/ 3329001 h 3527698"/>
              <a:gd name="csX5" fmla="*/ 666145 w 995591"/>
              <a:gd name="csY5" fmla="*/ 3519501 h 3527698"/>
              <a:gd name="csX0" fmla="*/ 558195 w 995591"/>
              <a:gd name="csY0" fmla="*/ 0 h 3552820"/>
              <a:gd name="csX1" fmla="*/ 955070 w 995591"/>
              <a:gd name="csY1" fmla="*/ 157127 h 3552820"/>
              <a:gd name="csX2" fmla="*/ 888395 w 995591"/>
              <a:gd name="csY2" fmla="*/ 847582 h 3552820"/>
              <a:gd name="csX3" fmla="*/ 123220 w 995591"/>
              <a:gd name="csY3" fmla="*/ 1209501 h 3552820"/>
              <a:gd name="csX4" fmla="*/ 37495 w 995591"/>
              <a:gd name="csY4" fmla="*/ 3329001 h 3552820"/>
              <a:gd name="csX5" fmla="*/ 583595 w 995591"/>
              <a:gd name="csY5" fmla="*/ 3548082 h 3552820"/>
            </a:gdLst>
            <a:ahLst/>
            <a:cxnLst>
              <a:cxn ang="0">
                <a:pos x="csX0" y="csY0"/>
              </a:cxn>
              <a:cxn ang="0">
                <a:pos x="csX1" y="csY1"/>
              </a:cxn>
              <a:cxn ang="0">
                <a:pos x="csX2" y="csY2"/>
              </a:cxn>
              <a:cxn ang="0">
                <a:pos x="csX3" y="csY3"/>
              </a:cxn>
              <a:cxn ang="0">
                <a:pos x="csX4" y="csY4"/>
              </a:cxn>
              <a:cxn ang="0">
                <a:pos x="csX5" y="csY5"/>
              </a:cxn>
            </a:cxnLst>
            <a:rect l="l" t="t" r="r" b="b"/>
            <a:pathLst>
              <a:path w="995591" h="3552820">
                <a:moveTo>
                  <a:pt x="558195" y="0"/>
                </a:moveTo>
                <a:cubicBezTo>
                  <a:pt x="683607" y="38894"/>
                  <a:pt x="900037" y="15863"/>
                  <a:pt x="955070" y="157127"/>
                </a:cubicBezTo>
                <a:cubicBezTo>
                  <a:pt x="1010103" y="298391"/>
                  <a:pt x="1027037" y="672186"/>
                  <a:pt x="888395" y="847582"/>
                </a:cubicBezTo>
                <a:cubicBezTo>
                  <a:pt x="749753" y="1022978"/>
                  <a:pt x="265037" y="795931"/>
                  <a:pt x="123220" y="1209501"/>
                </a:cubicBezTo>
                <a:cubicBezTo>
                  <a:pt x="-18597" y="1623071"/>
                  <a:pt x="-24417" y="3106751"/>
                  <a:pt x="37495" y="3329001"/>
                </a:cubicBezTo>
                <a:cubicBezTo>
                  <a:pt x="99407" y="3551251"/>
                  <a:pt x="300226" y="3563957"/>
                  <a:pt x="583595" y="3548082"/>
                </a:cubicBezTo>
              </a:path>
            </a:pathLst>
          </a:custGeom>
          <a:noFill/>
          <a:ln w="41275" cmpd="sng">
            <a:solidFill>
              <a:schemeClr val="bg1">
                <a:lumMod val="9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6D681B69-ABC5-FAF1-1DF6-21C2A25CEE49}"/>
              </a:ext>
            </a:extLst>
          </p:cNvPr>
          <p:cNvSpPr/>
          <p:nvPr/>
        </p:nvSpPr>
        <p:spPr>
          <a:xfrm>
            <a:off x="6028917" y="4905375"/>
            <a:ext cx="133758" cy="676275"/>
          </a:xfrm>
          <a:prstGeom prst="rect">
            <a:avLst/>
          </a:prstGeom>
          <a:solidFill>
            <a:srgbClr val="78AA89"/>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FBA4D568-BA6D-A62E-37ED-20F1F5709883}"/>
              </a:ext>
            </a:extLst>
          </p:cNvPr>
          <p:cNvSpPr/>
          <p:nvPr/>
        </p:nvSpPr>
        <p:spPr>
          <a:xfrm>
            <a:off x="6153150" y="5248276"/>
            <a:ext cx="3962400" cy="1209830"/>
          </a:xfrm>
          <a:custGeom>
            <a:avLst/>
            <a:gdLst>
              <a:gd name="csX0" fmla="*/ 0 w 4001053"/>
              <a:gd name="csY0" fmla="*/ 0 h 1200150"/>
              <a:gd name="csX1" fmla="*/ 276225 w 4001053"/>
              <a:gd name="csY1" fmla="*/ 190500 h 1200150"/>
              <a:gd name="csX2" fmla="*/ 266700 w 4001053"/>
              <a:gd name="csY2" fmla="*/ 828675 h 1200150"/>
              <a:gd name="csX3" fmla="*/ 438150 w 4001053"/>
              <a:gd name="csY3" fmla="*/ 1095375 h 1200150"/>
              <a:gd name="csX4" fmla="*/ 781050 w 4001053"/>
              <a:gd name="csY4" fmla="*/ 1171575 h 1200150"/>
              <a:gd name="csX5" fmla="*/ 2343150 w 4001053"/>
              <a:gd name="csY5" fmla="*/ 1200150 h 1200150"/>
              <a:gd name="csX6" fmla="*/ 3790950 w 4001053"/>
              <a:gd name="csY6" fmla="*/ 1181100 h 1200150"/>
              <a:gd name="csX7" fmla="*/ 3962400 w 4001053"/>
              <a:gd name="csY7" fmla="*/ 971550 h 1200150"/>
              <a:gd name="csX0" fmla="*/ 0 w 3974259"/>
              <a:gd name="csY0" fmla="*/ 0 h 1200150"/>
              <a:gd name="csX1" fmla="*/ 276225 w 3974259"/>
              <a:gd name="csY1" fmla="*/ 190500 h 1200150"/>
              <a:gd name="csX2" fmla="*/ 266700 w 3974259"/>
              <a:gd name="csY2" fmla="*/ 828675 h 1200150"/>
              <a:gd name="csX3" fmla="*/ 438150 w 3974259"/>
              <a:gd name="csY3" fmla="*/ 1095375 h 1200150"/>
              <a:gd name="csX4" fmla="*/ 781050 w 3974259"/>
              <a:gd name="csY4" fmla="*/ 1171575 h 1200150"/>
              <a:gd name="csX5" fmla="*/ 2343150 w 3974259"/>
              <a:gd name="csY5" fmla="*/ 1200150 h 1200150"/>
              <a:gd name="csX6" fmla="*/ 3638550 w 3974259"/>
              <a:gd name="csY6" fmla="*/ 1185863 h 1200150"/>
              <a:gd name="csX7" fmla="*/ 3962400 w 3974259"/>
              <a:gd name="csY7" fmla="*/ 971550 h 1200150"/>
              <a:gd name="csX0" fmla="*/ 0 w 3971340"/>
              <a:gd name="csY0" fmla="*/ 0 h 1200150"/>
              <a:gd name="csX1" fmla="*/ 276225 w 3971340"/>
              <a:gd name="csY1" fmla="*/ 190500 h 1200150"/>
              <a:gd name="csX2" fmla="*/ 266700 w 3971340"/>
              <a:gd name="csY2" fmla="*/ 828675 h 1200150"/>
              <a:gd name="csX3" fmla="*/ 438150 w 3971340"/>
              <a:gd name="csY3" fmla="*/ 1095375 h 1200150"/>
              <a:gd name="csX4" fmla="*/ 781050 w 3971340"/>
              <a:gd name="csY4" fmla="*/ 1171575 h 1200150"/>
              <a:gd name="csX5" fmla="*/ 2343150 w 3971340"/>
              <a:gd name="csY5" fmla="*/ 1200150 h 1200150"/>
              <a:gd name="csX6" fmla="*/ 3638550 w 3971340"/>
              <a:gd name="csY6" fmla="*/ 1185863 h 1200150"/>
              <a:gd name="csX7" fmla="*/ 3962400 w 3971340"/>
              <a:gd name="csY7" fmla="*/ 971550 h 1200150"/>
              <a:gd name="csX0" fmla="*/ 0 w 3962400"/>
              <a:gd name="csY0" fmla="*/ 0 h 1200150"/>
              <a:gd name="csX1" fmla="*/ 276225 w 3962400"/>
              <a:gd name="csY1" fmla="*/ 190500 h 1200150"/>
              <a:gd name="csX2" fmla="*/ 266700 w 3962400"/>
              <a:gd name="csY2" fmla="*/ 828675 h 1200150"/>
              <a:gd name="csX3" fmla="*/ 438150 w 3962400"/>
              <a:gd name="csY3" fmla="*/ 1095375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438150 w 3962400"/>
              <a:gd name="csY3" fmla="*/ 1095375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381000 w 3962400"/>
              <a:gd name="csY3" fmla="*/ 1147762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381000 w 3962400"/>
              <a:gd name="csY3" fmla="*/ 1147762 h 1200150"/>
              <a:gd name="csX4" fmla="*/ 2343150 w 3962400"/>
              <a:gd name="csY4" fmla="*/ 1200150 h 1200150"/>
              <a:gd name="csX5" fmla="*/ 3638550 w 3962400"/>
              <a:gd name="csY5" fmla="*/ 1185863 h 1200150"/>
              <a:gd name="csX6" fmla="*/ 3962400 w 3962400"/>
              <a:gd name="csY6" fmla="*/ 971550 h 1200150"/>
              <a:gd name="csX0" fmla="*/ 0 w 3962400"/>
              <a:gd name="csY0" fmla="*/ 0 h 1203924"/>
              <a:gd name="csX1" fmla="*/ 276225 w 3962400"/>
              <a:gd name="csY1" fmla="*/ 190500 h 1203924"/>
              <a:gd name="csX2" fmla="*/ 266700 w 3962400"/>
              <a:gd name="csY2" fmla="*/ 828675 h 1203924"/>
              <a:gd name="csX3" fmla="*/ 381000 w 3962400"/>
              <a:gd name="csY3" fmla="*/ 1147762 h 1203924"/>
              <a:gd name="csX4" fmla="*/ 2343150 w 3962400"/>
              <a:gd name="csY4" fmla="*/ 1200150 h 1203924"/>
              <a:gd name="csX5" fmla="*/ 3638550 w 3962400"/>
              <a:gd name="csY5" fmla="*/ 1185863 h 1203924"/>
              <a:gd name="csX6" fmla="*/ 3962400 w 3962400"/>
              <a:gd name="csY6" fmla="*/ 971550 h 1203924"/>
              <a:gd name="csX0" fmla="*/ 0 w 3962400"/>
              <a:gd name="csY0" fmla="*/ 0 h 1216075"/>
              <a:gd name="csX1" fmla="*/ 276225 w 3962400"/>
              <a:gd name="csY1" fmla="*/ 190500 h 1216075"/>
              <a:gd name="csX2" fmla="*/ 285750 w 3962400"/>
              <a:gd name="csY2" fmla="*/ 492918 h 1216075"/>
              <a:gd name="csX3" fmla="*/ 381000 w 3962400"/>
              <a:gd name="csY3" fmla="*/ 1147762 h 1216075"/>
              <a:gd name="csX4" fmla="*/ 2343150 w 3962400"/>
              <a:gd name="csY4" fmla="*/ 1200150 h 1216075"/>
              <a:gd name="csX5" fmla="*/ 3638550 w 3962400"/>
              <a:gd name="csY5" fmla="*/ 1185863 h 1216075"/>
              <a:gd name="csX6" fmla="*/ 3962400 w 3962400"/>
              <a:gd name="csY6" fmla="*/ 971550 h 1216075"/>
              <a:gd name="csX0" fmla="*/ 0 w 3962400"/>
              <a:gd name="csY0" fmla="*/ 0 h 1216075"/>
              <a:gd name="csX1" fmla="*/ 276225 w 3962400"/>
              <a:gd name="csY1" fmla="*/ 190500 h 1216075"/>
              <a:gd name="csX2" fmla="*/ 285750 w 3962400"/>
              <a:gd name="csY2" fmla="*/ 492918 h 1216075"/>
              <a:gd name="csX3" fmla="*/ 381000 w 3962400"/>
              <a:gd name="csY3" fmla="*/ 1147762 h 1216075"/>
              <a:gd name="csX4" fmla="*/ 2343150 w 3962400"/>
              <a:gd name="csY4" fmla="*/ 1200150 h 1216075"/>
              <a:gd name="csX5" fmla="*/ 3638550 w 3962400"/>
              <a:gd name="csY5" fmla="*/ 1185863 h 1216075"/>
              <a:gd name="csX6" fmla="*/ 3962400 w 3962400"/>
              <a:gd name="csY6" fmla="*/ 971550 h 1216075"/>
              <a:gd name="csX0" fmla="*/ 0 w 3962400"/>
              <a:gd name="csY0" fmla="*/ 0 h 1213475"/>
              <a:gd name="csX1" fmla="*/ 276225 w 3962400"/>
              <a:gd name="csY1" fmla="*/ 190500 h 1213475"/>
              <a:gd name="csX2" fmla="*/ 285750 w 3962400"/>
              <a:gd name="csY2" fmla="*/ 492918 h 1213475"/>
              <a:gd name="csX3" fmla="*/ 511969 w 3962400"/>
              <a:gd name="csY3" fmla="*/ 1142999 h 1213475"/>
              <a:gd name="csX4" fmla="*/ 2343150 w 3962400"/>
              <a:gd name="csY4" fmla="*/ 1200150 h 1213475"/>
              <a:gd name="csX5" fmla="*/ 3638550 w 3962400"/>
              <a:gd name="csY5" fmla="*/ 1185863 h 1213475"/>
              <a:gd name="csX6" fmla="*/ 3962400 w 3962400"/>
              <a:gd name="csY6" fmla="*/ 971550 h 1213475"/>
              <a:gd name="csX0" fmla="*/ 0 w 3962400"/>
              <a:gd name="csY0" fmla="*/ 0 h 1211013"/>
              <a:gd name="csX1" fmla="*/ 276225 w 3962400"/>
              <a:gd name="csY1" fmla="*/ 190500 h 1211013"/>
              <a:gd name="csX2" fmla="*/ 285750 w 3962400"/>
              <a:gd name="csY2" fmla="*/ 492918 h 1211013"/>
              <a:gd name="csX3" fmla="*/ 502444 w 3962400"/>
              <a:gd name="csY3" fmla="*/ 1138236 h 1211013"/>
              <a:gd name="csX4" fmla="*/ 2343150 w 3962400"/>
              <a:gd name="csY4" fmla="*/ 1200150 h 1211013"/>
              <a:gd name="csX5" fmla="*/ 3638550 w 3962400"/>
              <a:gd name="csY5" fmla="*/ 1185863 h 1211013"/>
              <a:gd name="csX6" fmla="*/ 3962400 w 3962400"/>
              <a:gd name="csY6" fmla="*/ 971550 h 1211013"/>
              <a:gd name="csX0" fmla="*/ 0 w 3962400"/>
              <a:gd name="csY0" fmla="*/ 0 h 1207611"/>
              <a:gd name="csX1" fmla="*/ 276225 w 3962400"/>
              <a:gd name="csY1" fmla="*/ 190500 h 1207611"/>
              <a:gd name="csX2" fmla="*/ 285750 w 3962400"/>
              <a:gd name="csY2" fmla="*/ 492918 h 1207611"/>
              <a:gd name="csX3" fmla="*/ 507206 w 3962400"/>
              <a:gd name="csY3" fmla="*/ 1131092 h 1207611"/>
              <a:gd name="csX4" fmla="*/ 2343150 w 3962400"/>
              <a:gd name="csY4" fmla="*/ 1200150 h 1207611"/>
              <a:gd name="csX5" fmla="*/ 3638550 w 3962400"/>
              <a:gd name="csY5" fmla="*/ 1185863 h 1207611"/>
              <a:gd name="csX6" fmla="*/ 3962400 w 3962400"/>
              <a:gd name="csY6" fmla="*/ 971550 h 1207611"/>
              <a:gd name="csX0" fmla="*/ 0 w 3962400"/>
              <a:gd name="csY0" fmla="*/ 0 h 1214758"/>
              <a:gd name="csX1" fmla="*/ 276225 w 3962400"/>
              <a:gd name="csY1" fmla="*/ 190500 h 1214758"/>
              <a:gd name="csX2" fmla="*/ 285750 w 3962400"/>
              <a:gd name="csY2" fmla="*/ 492918 h 1214758"/>
              <a:gd name="csX3" fmla="*/ 504824 w 3962400"/>
              <a:gd name="csY3" fmla="*/ 1145380 h 1214758"/>
              <a:gd name="csX4" fmla="*/ 2343150 w 3962400"/>
              <a:gd name="csY4" fmla="*/ 1200150 h 1214758"/>
              <a:gd name="csX5" fmla="*/ 3638550 w 3962400"/>
              <a:gd name="csY5" fmla="*/ 1185863 h 1214758"/>
              <a:gd name="csX6" fmla="*/ 3962400 w 3962400"/>
              <a:gd name="csY6" fmla="*/ 971550 h 1214758"/>
              <a:gd name="csX0" fmla="*/ 0 w 3962400"/>
              <a:gd name="csY0" fmla="*/ 0 h 1211014"/>
              <a:gd name="csX1" fmla="*/ 276225 w 3962400"/>
              <a:gd name="csY1" fmla="*/ 190500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11014"/>
              <a:gd name="csX1" fmla="*/ 276225 w 3962400"/>
              <a:gd name="csY1" fmla="*/ 190500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11014"/>
              <a:gd name="csX1" fmla="*/ 257175 w 3962400"/>
              <a:gd name="csY1" fmla="*/ 78582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09830"/>
              <a:gd name="csX1" fmla="*/ 257175 w 3962400"/>
              <a:gd name="csY1" fmla="*/ 78582 h 1209830"/>
              <a:gd name="csX2" fmla="*/ 269081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3962400"/>
              <a:gd name="csY0" fmla="*/ 0 h 1209830"/>
              <a:gd name="csX1" fmla="*/ 257175 w 3962400"/>
              <a:gd name="csY1" fmla="*/ 78582 h 1209830"/>
              <a:gd name="csX2" fmla="*/ 269081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3962400"/>
              <a:gd name="csY0" fmla="*/ 0 h 1209830"/>
              <a:gd name="csX1" fmla="*/ 257175 w 3962400"/>
              <a:gd name="csY1" fmla="*/ 78582 h 1209830"/>
              <a:gd name="csX2" fmla="*/ 280987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62400" h="1209830">
                <a:moveTo>
                  <a:pt x="0" y="0"/>
                </a:moveTo>
                <a:cubicBezTo>
                  <a:pt x="115887" y="26194"/>
                  <a:pt x="210344" y="-6746"/>
                  <a:pt x="257175" y="78582"/>
                </a:cubicBezTo>
                <a:cubicBezTo>
                  <a:pt x="304006" y="163910"/>
                  <a:pt x="271462" y="323453"/>
                  <a:pt x="280987" y="511968"/>
                </a:cubicBezTo>
                <a:cubicBezTo>
                  <a:pt x="290512" y="700483"/>
                  <a:pt x="170655" y="1023540"/>
                  <a:pt x="514349" y="1138237"/>
                </a:cubicBezTo>
                <a:cubicBezTo>
                  <a:pt x="858043" y="1252934"/>
                  <a:pt x="1800225" y="1193800"/>
                  <a:pt x="2343150" y="1200150"/>
                </a:cubicBezTo>
                <a:lnTo>
                  <a:pt x="3638550" y="1185863"/>
                </a:lnTo>
                <a:cubicBezTo>
                  <a:pt x="3860800" y="1185863"/>
                  <a:pt x="3959225" y="1069181"/>
                  <a:pt x="3962400" y="971550"/>
                </a:cubicBezTo>
              </a:path>
            </a:pathLst>
          </a:custGeom>
          <a:noFill/>
          <a:ln w="38100">
            <a:solidFill>
              <a:schemeClr val="bg1">
                <a:lumMod val="50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TextBox 35">
            <a:extLst>
              <a:ext uri="{FF2B5EF4-FFF2-40B4-BE49-F238E27FC236}">
                <a16:creationId xmlns:a16="http://schemas.microsoft.com/office/drawing/2014/main" id="{0EBA1FF7-3F7C-FEE6-42DE-DF168AF09BE9}"/>
              </a:ext>
            </a:extLst>
          </p:cNvPr>
          <p:cNvSpPr txBox="1"/>
          <p:nvPr/>
        </p:nvSpPr>
        <p:spPr>
          <a:xfrm>
            <a:off x="4292935" y="3740292"/>
            <a:ext cx="2850442"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defPPr>
              <a:defRPr lang="sv-SE"/>
            </a:defPPr>
            <a:lvl1pPr marL="982663"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6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sz="1400" dirty="0"/>
              <a:t>Telemess signal conditioning </a:t>
            </a:r>
            <a:r>
              <a:rPr lang="sv-SE" sz="1400" dirty="0" err="1"/>
              <a:t>units</a:t>
            </a:r>
            <a:endParaRPr lang="en-GB" sz="1400" dirty="0"/>
          </a:p>
        </p:txBody>
      </p:sp>
    </p:spTree>
    <p:extLst>
      <p:ext uri="{BB962C8B-B14F-4D97-AF65-F5344CB8AC3E}">
        <p14:creationId xmlns:p14="http://schemas.microsoft.com/office/powerpoint/2010/main" val="24668447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751E0-8DEE-9BA5-EE85-7D237E6BEED6}"/>
            </a:ext>
          </a:extLst>
        </p:cNvPr>
        <p:cNvGrpSpPr/>
        <p:nvPr/>
      </p:nvGrpSpPr>
      <p:grpSpPr>
        <a:xfrm>
          <a:off x="0" y="0"/>
          <a:ext cx="0" cy="0"/>
          <a:chOff x="0" y="0"/>
          <a:chExt cx="0" cy="0"/>
        </a:xfrm>
      </p:grpSpPr>
      <p:sp>
        <p:nvSpPr>
          <p:cNvPr id="2" name="Rubrik 1">
            <a:extLst>
              <a:ext uri="{FF2B5EF4-FFF2-40B4-BE49-F238E27FC236}">
                <a16:creationId xmlns:a16="http://schemas.microsoft.com/office/drawing/2014/main" id="{641D3B02-C30D-D6A6-EB82-146C2C78AEC7}"/>
              </a:ext>
            </a:extLst>
          </p:cNvPr>
          <p:cNvSpPr>
            <a:spLocks noGrp="1"/>
          </p:cNvSpPr>
          <p:nvPr>
            <p:ph type="title"/>
          </p:nvPr>
        </p:nvSpPr>
        <p:spPr/>
        <p:txBody>
          <a:bodyPr/>
          <a:lstStyle/>
          <a:p>
            <a:r>
              <a:rPr lang="en-GB" sz="4000" dirty="0"/>
              <a:t>HRU </a:t>
            </a:r>
            <a:r>
              <a:rPr lang="en-GB" dirty="0"/>
              <a:t>Helium outlet pipe torsional strain</a:t>
            </a:r>
            <a:endParaRPr lang="en-GB" sz="4000" dirty="0"/>
          </a:p>
        </p:txBody>
      </p:sp>
      <p:sp>
        <p:nvSpPr>
          <p:cNvPr id="4" name="Platshållare för sidfot 3">
            <a:extLst>
              <a:ext uri="{FF2B5EF4-FFF2-40B4-BE49-F238E27FC236}">
                <a16:creationId xmlns:a16="http://schemas.microsoft.com/office/drawing/2014/main" id="{DAD45C84-2CD2-E1CF-2C23-6CB015E4F36A}"/>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8FCC2199-6F27-B10A-0807-0E0C30A0FD13}"/>
              </a:ext>
            </a:extLst>
          </p:cNvPr>
          <p:cNvSpPr>
            <a:spLocks noGrp="1"/>
          </p:cNvSpPr>
          <p:nvPr>
            <p:ph type="sldNum" sz="quarter" idx="12"/>
          </p:nvPr>
        </p:nvSpPr>
        <p:spPr/>
        <p:txBody>
          <a:bodyPr/>
          <a:lstStyle/>
          <a:p>
            <a:fld id="{F7283078-D760-1647-8B80-66BA8B52336D}" type="slidenum">
              <a:rPr lang="sv-SE" smtClean="0">
                <a:solidFill>
                  <a:srgbClr val="CCCCCC"/>
                </a:solidFill>
              </a:rPr>
              <a:t>24</a:t>
            </a:fld>
            <a:endParaRPr lang="sv-SE" dirty="0">
              <a:solidFill>
                <a:srgbClr val="CCCCCC"/>
              </a:solidFill>
            </a:endParaRPr>
          </a:p>
        </p:txBody>
      </p:sp>
      <p:sp>
        <p:nvSpPr>
          <p:cNvPr id="8" name="Platshållare för text 7">
            <a:extLst>
              <a:ext uri="{FF2B5EF4-FFF2-40B4-BE49-F238E27FC236}">
                <a16:creationId xmlns:a16="http://schemas.microsoft.com/office/drawing/2014/main" id="{12C94612-2C27-24CF-38B9-F5519243D684}"/>
              </a:ext>
            </a:extLst>
          </p:cNvPr>
          <p:cNvSpPr>
            <a:spLocks noGrp="1"/>
          </p:cNvSpPr>
          <p:nvPr>
            <p:ph type="body" sz="quarter" idx="14"/>
          </p:nvPr>
        </p:nvSpPr>
        <p:spPr/>
        <p:txBody>
          <a:bodyPr/>
          <a:lstStyle/>
          <a:p>
            <a:r>
              <a:rPr lang="en-US" dirty="0"/>
              <a:t>Instrumentation and Control</a:t>
            </a:r>
            <a:endParaRPr lang="en-GB" dirty="0"/>
          </a:p>
        </p:txBody>
      </p:sp>
      <p:sp>
        <p:nvSpPr>
          <p:cNvPr id="10" name="Platshållare för datum 3">
            <a:extLst>
              <a:ext uri="{FF2B5EF4-FFF2-40B4-BE49-F238E27FC236}">
                <a16:creationId xmlns:a16="http://schemas.microsoft.com/office/drawing/2014/main" id="{3A79A97E-A4A2-0A21-BDEC-6119A9B8DCBC}"/>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9" name="Content Placeholder 8">
            <a:extLst>
              <a:ext uri="{FF2B5EF4-FFF2-40B4-BE49-F238E27FC236}">
                <a16:creationId xmlns:a16="http://schemas.microsoft.com/office/drawing/2014/main" id="{F0CCEE8B-859D-9079-C35C-44069CF394D5}"/>
              </a:ext>
            </a:extLst>
          </p:cNvPr>
          <p:cNvPicPr>
            <a:picLocks noGrp="1" noChangeAspect="1"/>
          </p:cNvPicPr>
          <p:nvPr>
            <p:ph idx="1"/>
          </p:nvPr>
        </p:nvPicPr>
        <p:blipFill>
          <a:blip r:embed="rId3" cstate="screen">
            <a:extLst>
              <a:ext uri="{28A0092B-C50C-407E-A947-70E740481C1C}">
                <a14:useLocalDpi xmlns:a14="http://schemas.microsoft.com/office/drawing/2010/main" val="0"/>
              </a:ext>
            </a:extLst>
          </a:blip>
          <a:srcRect b="22903"/>
          <a:stretch>
            <a:fillRect/>
          </a:stretch>
        </p:blipFill>
        <p:spPr>
          <a:xfrm>
            <a:off x="360000" y="2858827"/>
            <a:ext cx="2453874" cy="3676650"/>
          </a:xfrm>
        </p:spPr>
      </p:pic>
      <p:sp>
        <p:nvSpPr>
          <p:cNvPr id="11" name="Content Placeholder 26">
            <a:extLst>
              <a:ext uri="{FF2B5EF4-FFF2-40B4-BE49-F238E27FC236}">
                <a16:creationId xmlns:a16="http://schemas.microsoft.com/office/drawing/2014/main" id="{A8E11859-62C2-36DE-9F03-1E589C9A9212}"/>
              </a:ext>
            </a:extLst>
          </p:cNvPr>
          <p:cNvSpPr>
            <a:spLocks noGrp="1"/>
          </p:cNvSpPr>
          <p:nvPr>
            <p:ph idx="13"/>
          </p:nvPr>
        </p:nvSpPr>
        <p:spPr>
          <a:xfrm>
            <a:off x="6373692" y="1562400"/>
            <a:ext cx="5323008" cy="1904700"/>
          </a:xfrm>
          <a:prstGeom prst="foldedCorner">
            <a:avLst>
              <a:gd name="adj" fmla="val 10938"/>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358775" lvl="1" indent="-266700">
              <a:spcBef>
                <a:spcPts val="600"/>
              </a:spcBef>
              <a:spcAft>
                <a:spcPts val="600"/>
              </a:spcAft>
              <a:buFont typeface="Wingdings" panose="05000000000000000000" pitchFamily="2" charset="2"/>
              <a:buChar char="§"/>
            </a:pPr>
            <a:r>
              <a:rPr lang="en-US" sz="1400" dirty="0">
                <a:solidFill>
                  <a:srgbClr val="666666"/>
                </a:solidFill>
              </a:rPr>
              <a:t>A high-sensitivity eddy current sensor is used to measure the gap between a pair of brackets mounted on the helium outlet pipe. The gap indicates the torsional strain experienced by the pipe.</a:t>
            </a:r>
          </a:p>
          <a:p>
            <a:pPr marL="358775" lvl="1" indent="-266700">
              <a:spcBef>
                <a:spcPts val="600"/>
              </a:spcBef>
              <a:spcAft>
                <a:spcPts val="600"/>
              </a:spcAft>
              <a:buFont typeface="Wingdings" panose="05000000000000000000" pitchFamily="2" charset="2"/>
              <a:buChar char="§"/>
            </a:pPr>
            <a:r>
              <a:rPr lang="en-US" sz="1400" dirty="0">
                <a:solidFill>
                  <a:srgbClr val="666666"/>
                </a:solidFill>
              </a:rPr>
              <a:t>A graphical user interface displays the value and indicates MINOR / MAJOR alarms when the value exceeds predefined limits.</a:t>
            </a:r>
          </a:p>
        </p:txBody>
      </p:sp>
      <p:sp>
        <p:nvSpPr>
          <p:cNvPr id="28" name="TextBox 27">
            <a:extLst>
              <a:ext uri="{FF2B5EF4-FFF2-40B4-BE49-F238E27FC236}">
                <a16:creationId xmlns:a16="http://schemas.microsoft.com/office/drawing/2014/main" id="{59495804-31CA-3A32-97F8-1FDCCCA9EDDE}"/>
              </a:ext>
            </a:extLst>
          </p:cNvPr>
          <p:cNvSpPr txBox="1"/>
          <p:nvPr/>
        </p:nvSpPr>
        <p:spPr>
          <a:xfrm>
            <a:off x="7187716" y="3730427"/>
            <a:ext cx="1020967" cy="330072"/>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a:t>Beckhoff </a:t>
            </a:r>
            <a:r>
              <a:rPr lang="sv-SE" dirty="0"/>
              <a:t>PLC</a:t>
            </a:r>
            <a:endParaRPr lang="en-GB" dirty="0"/>
          </a:p>
        </p:txBody>
      </p:sp>
      <p:pic>
        <p:nvPicPr>
          <p:cNvPr id="29" name="Picture 28">
            <a:extLst>
              <a:ext uri="{FF2B5EF4-FFF2-40B4-BE49-F238E27FC236}">
                <a16:creationId xmlns:a16="http://schemas.microsoft.com/office/drawing/2014/main" id="{BC5F82D1-42E0-6CFD-1555-3254374F6CEB}"/>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7187716" y="4298474"/>
            <a:ext cx="2745892" cy="1928879"/>
          </a:xfrm>
          <a:prstGeom prst="rect">
            <a:avLst/>
          </a:prstGeom>
        </p:spPr>
      </p:pic>
      <p:pic>
        <p:nvPicPr>
          <p:cNvPr id="30" name="Picture 29">
            <a:extLst>
              <a:ext uri="{FF2B5EF4-FFF2-40B4-BE49-F238E27FC236}">
                <a16:creationId xmlns:a16="http://schemas.microsoft.com/office/drawing/2014/main" id="{BF512669-4D49-9923-9887-185B25CFD98C}"/>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9933608" y="4300034"/>
            <a:ext cx="318109" cy="1926571"/>
          </a:xfrm>
          <a:prstGeom prst="rect">
            <a:avLst/>
          </a:prstGeom>
        </p:spPr>
      </p:pic>
      <p:pic>
        <p:nvPicPr>
          <p:cNvPr id="31" name="Picture 30">
            <a:extLst>
              <a:ext uri="{FF2B5EF4-FFF2-40B4-BE49-F238E27FC236}">
                <a16:creationId xmlns:a16="http://schemas.microsoft.com/office/drawing/2014/main" id="{A1349884-FCDD-1A93-B509-EA5B6152ECCE}"/>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0251717" y="4300034"/>
            <a:ext cx="318109" cy="1926571"/>
          </a:xfrm>
          <a:prstGeom prst="rect">
            <a:avLst/>
          </a:prstGeom>
        </p:spPr>
      </p:pic>
      <p:pic>
        <p:nvPicPr>
          <p:cNvPr id="32" name="Picture 31">
            <a:extLst>
              <a:ext uri="{FF2B5EF4-FFF2-40B4-BE49-F238E27FC236}">
                <a16:creationId xmlns:a16="http://schemas.microsoft.com/office/drawing/2014/main" id="{ED8984A6-118C-1F01-D999-0919C073762F}"/>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0570697" y="4300034"/>
            <a:ext cx="318109" cy="1926571"/>
          </a:xfrm>
          <a:prstGeom prst="rect">
            <a:avLst/>
          </a:prstGeom>
        </p:spPr>
      </p:pic>
      <p:sp>
        <p:nvSpPr>
          <p:cNvPr id="33" name="TextBox 32">
            <a:extLst>
              <a:ext uri="{FF2B5EF4-FFF2-40B4-BE49-F238E27FC236}">
                <a16:creationId xmlns:a16="http://schemas.microsoft.com/office/drawing/2014/main" id="{D3268562-E770-23E6-DEE0-232C8FD03A2C}"/>
              </a:ext>
            </a:extLst>
          </p:cNvPr>
          <p:cNvSpPr txBox="1"/>
          <p:nvPr/>
        </p:nvSpPr>
        <p:spPr>
          <a:xfrm>
            <a:off x="9628695" y="3730427"/>
            <a:ext cx="2520222"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Beckhoff EL3174 AI </a:t>
            </a:r>
            <a:r>
              <a:rPr lang="sv-SE" dirty="0" err="1"/>
              <a:t>module</a:t>
            </a:r>
            <a:endParaRPr lang="en-US" dirty="0"/>
          </a:p>
        </p:txBody>
      </p:sp>
      <p:pic>
        <p:nvPicPr>
          <p:cNvPr id="6" name="Picture 5">
            <a:extLst>
              <a:ext uri="{FF2B5EF4-FFF2-40B4-BE49-F238E27FC236}">
                <a16:creationId xmlns:a16="http://schemas.microsoft.com/office/drawing/2014/main" id="{E8634CFC-743F-1B7E-0374-73C59B6AA53D}"/>
              </a:ext>
            </a:extLst>
          </p:cNvPr>
          <p:cNvPicPr>
            <a:picLocks noChangeAspect="1"/>
          </p:cNvPicPr>
          <p:nvPr/>
        </p:nvPicPr>
        <p:blipFill>
          <a:blip r:embed="rId6"/>
          <a:srcRect l="52073"/>
          <a:stretch>
            <a:fillRect/>
          </a:stretch>
        </p:blipFill>
        <p:spPr>
          <a:xfrm>
            <a:off x="4050156" y="2507415"/>
            <a:ext cx="1141258" cy="1162050"/>
          </a:xfrm>
          <a:prstGeom prst="rect">
            <a:avLst/>
          </a:prstGeom>
        </p:spPr>
      </p:pic>
      <p:pic>
        <p:nvPicPr>
          <p:cNvPr id="15" name="Picture 14">
            <a:extLst>
              <a:ext uri="{FF2B5EF4-FFF2-40B4-BE49-F238E27FC236}">
                <a16:creationId xmlns:a16="http://schemas.microsoft.com/office/drawing/2014/main" id="{EB7545AD-A7E8-2514-7C09-8B844A0C336F}"/>
              </a:ext>
            </a:extLst>
          </p:cNvPr>
          <p:cNvPicPr>
            <a:picLocks noChangeAspect="1"/>
          </p:cNvPicPr>
          <p:nvPr/>
        </p:nvPicPr>
        <p:blipFill>
          <a:blip r:embed="rId7"/>
          <a:stretch>
            <a:fillRect/>
          </a:stretch>
        </p:blipFill>
        <p:spPr>
          <a:xfrm>
            <a:off x="360000" y="1562400"/>
            <a:ext cx="923925" cy="1057275"/>
          </a:xfrm>
          <a:prstGeom prst="rect">
            <a:avLst/>
          </a:prstGeom>
        </p:spPr>
      </p:pic>
      <p:sp>
        <p:nvSpPr>
          <p:cNvPr id="18" name="TextBox 17">
            <a:extLst>
              <a:ext uri="{FF2B5EF4-FFF2-40B4-BE49-F238E27FC236}">
                <a16:creationId xmlns:a16="http://schemas.microsoft.com/office/drawing/2014/main" id="{DF32D3B8-3ED1-15ED-E4A9-F24DE88AF1EA}"/>
              </a:ext>
            </a:extLst>
          </p:cNvPr>
          <p:cNvSpPr txBox="1"/>
          <p:nvPr/>
        </p:nvSpPr>
        <p:spPr>
          <a:xfrm>
            <a:off x="3981713" y="3688083"/>
            <a:ext cx="2228192" cy="576293"/>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0" indent="-982663">
              <a:spcBef>
                <a:spcPts val="0"/>
              </a:spcBef>
              <a:spcAft>
                <a:spcPts val="0"/>
              </a:spcAft>
              <a:buNone/>
              <a:tabLst>
                <a:tab pos="1074738" algn="l"/>
                <a:tab pos="2424113" algn="l"/>
              </a:tabLst>
            </a:pPr>
            <a:r>
              <a:rPr lang="en-US" sz="1400" dirty="0" err="1"/>
              <a:t>Telemess</a:t>
            </a:r>
            <a:r>
              <a:rPr lang="en-US" sz="1400" dirty="0"/>
              <a:t> high sensitivity eddy current sensor</a:t>
            </a:r>
            <a:endParaRPr lang="en-GB" sz="1400" dirty="0"/>
          </a:p>
        </p:txBody>
      </p:sp>
      <p:pic>
        <p:nvPicPr>
          <p:cNvPr id="23" name="Picture 22">
            <a:extLst>
              <a:ext uri="{FF2B5EF4-FFF2-40B4-BE49-F238E27FC236}">
                <a16:creationId xmlns:a16="http://schemas.microsoft.com/office/drawing/2014/main" id="{DBF9C9F2-43E8-7C12-4F71-D3CE5E8CCE0F}"/>
              </a:ext>
            </a:extLst>
          </p:cNvPr>
          <p:cNvPicPr>
            <a:picLocks noChangeAspect="1"/>
          </p:cNvPicPr>
          <p:nvPr/>
        </p:nvPicPr>
        <p:blipFill>
          <a:blip r:embed="rId8"/>
          <a:stretch>
            <a:fillRect/>
          </a:stretch>
        </p:blipFill>
        <p:spPr>
          <a:xfrm>
            <a:off x="3559926" y="4382690"/>
            <a:ext cx="911297" cy="1657901"/>
          </a:xfrm>
          <a:prstGeom prst="rect">
            <a:avLst/>
          </a:prstGeom>
        </p:spPr>
      </p:pic>
      <p:sp>
        <p:nvSpPr>
          <p:cNvPr id="34" name="Rectangle 33">
            <a:extLst>
              <a:ext uri="{FF2B5EF4-FFF2-40B4-BE49-F238E27FC236}">
                <a16:creationId xmlns:a16="http://schemas.microsoft.com/office/drawing/2014/main" id="{FBA25973-8048-E864-2A17-6F6CD45E1A34}"/>
              </a:ext>
            </a:extLst>
          </p:cNvPr>
          <p:cNvSpPr/>
          <p:nvPr/>
        </p:nvSpPr>
        <p:spPr>
          <a:xfrm>
            <a:off x="4337901" y="4905375"/>
            <a:ext cx="133758" cy="676275"/>
          </a:xfrm>
          <a:prstGeom prst="rect">
            <a:avLst/>
          </a:prstGeom>
          <a:solidFill>
            <a:srgbClr val="78AA89"/>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88A8FB6A-CD57-A75F-723F-635776C0FE5D}"/>
              </a:ext>
            </a:extLst>
          </p:cNvPr>
          <p:cNvSpPr/>
          <p:nvPr/>
        </p:nvSpPr>
        <p:spPr>
          <a:xfrm>
            <a:off x="4352924" y="5234974"/>
            <a:ext cx="5762625" cy="1223131"/>
          </a:xfrm>
          <a:custGeom>
            <a:avLst/>
            <a:gdLst>
              <a:gd name="csX0" fmla="*/ 0 w 4001053"/>
              <a:gd name="csY0" fmla="*/ 0 h 1200150"/>
              <a:gd name="csX1" fmla="*/ 276225 w 4001053"/>
              <a:gd name="csY1" fmla="*/ 190500 h 1200150"/>
              <a:gd name="csX2" fmla="*/ 266700 w 4001053"/>
              <a:gd name="csY2" fmla="*/ 828675 h 1200150"/>
              <a:gd name="csX3" fmla="*/ 438150 w 4001053"/>
              <a:gd name="csY3" fmla="*/ 1095375 h 1200150"/>
              <a:gd name="csX4" fmla="*/ 781050 w 4001053"/>
              <a:gd name="csY4" fmla="*/ 1171575 h 1200150"/>
              <a:gd name="csX5" fmla="*/ 2343150 w 4001053"/>
              <a:gd name="csY5" fmla="*/ 1200150 h 1200150"/>
              <a:gd name="csX6" fmla="*/ 3790950 w 4001053"/>
              <a:gd name="csY6" fmla="*/ 1181100 h 1200150"/>
              <a:gd name="csX7" fmla="*/ 3962400 w 4001053"/>
              <a:gd name="csY7" fmla="*/ 971550 h 1200150"/>
              <a:gd name="csX0" fmla="*/ 0 w 3974259"/>
              <a:gd name="csY0" fmla="*/ 0 h 1200150"/>
              <a:gd name="csX1" fmla="*/ 276225 w 3974259"/>
              <a:gd name="csY1" fmla="*/ 190500 h 1200150"/>
              <a:gd name="csX2" fmla="*/ 266700 w 3974259"/>
              <a:gd name="csY2" fmla="*/ 828675 h 1200150"/>
              <a:gd name="csX3" fmla="*/ 438150 w 3974259"/>
              <a:gd name="csY3" fmla="*/ 1095375 h 1200150"/>
              <a:gd name="csX4" fmla="*/ 781050 w 3974259"/>
              <a:gd name="csY4" fmla="*/ 1171575 h 1200150"/>
              <a:gd name="csX5" fmla="*/ 2343150 w 3974259"/>
              <a:gd name="csY5" fmla="*/ 1200150 h 1200150"/>
              <a:gd name="csX6" fmla="*/ 3638550 w 3974259"/>
              <a:gd name="csY6" fmla="*/ 1185863 h 1200150"/>
              <a:gd name="csX7" fmla="*/ 3962400 w 3974259"/>
              <a:gd name="csY7" fmla="*/ 971550 h 1200150"/>
              <a:gd name="csX0" fmla="*/ 0 w 3971340"/>
              <a:gd name="csY0" fmla="*/ 0 h 1200150"/>
              <a:gd name="csX1" fmla="*/ 276225 w 3971340"/>
              <a:gd name="csY1" fmla="*/ 190500 h 1200150"/>
              <a:gd name="csX2" fmla="*/ 266700 w 3971340"/>
              <a:gd name="csY2" fmla="*/ 828675 h 1200150"/>
              <a:gd name="csX3" fmla="*/ 438150 w 3971340"/>
              <a:gd name="csY3" fmla="*/ 1095375 h 1200150"/>
              <a:gd name="csX4" fmla="*/ 781050 w 3971340"/>
              <a:gd name="csY4" fmla="*/ 1171575 h 1200150"/>
              <a:gd name="csX5" fmla="*/ 2343150 w 3971340"/>
              <a:gd name="csY5" fmla="*/ 1200150 h 1200150"/>
              <a:gd name="csX6" fmla="*/ 3638550 w 3971340"/>
              <a:gd name="csY6" fmla="*/ 1185863 h 1200150"/>
              <a:gd name="csX7" fmla="*/ 3962400 w 3971340"/>
              <a:gd name="csY7" fmla="*/ 971550 h 1200150"/>
              <a:gd name="csX0" fmla="*/ 0 w 3962400"/>
              <a:gd name="csY0" fmla="*/ 0 h 1200150"/>
              <a:gd name="csX1" fmla="*/ 276225 w 3962400"/>
              <a:gd name="csY1" fmla="*/ 190500 h 1200150"/>
              <a:gd name="csX2" fmla="*/ 266700 w 3962400"/>
              <a:gd name="csY2" fmla="*/ 828675 h 1200150"/>
              <a:gd name="csX3" fmla="*/ 438150 w 3962400"/>
              <a:gd name="csY3" fmla="*/ 1095375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438150 w 3962400"/>
              <a:gd name="csY3" fmla="*/ 1095375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381000 w 3962400"/>
              <a:gd name="csY3" fmla="*/ 1147762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381000 w 3962400"/>
              <a:gd name="csY3" fmla="*/ 1147762 h 1200150"/>
              <a:gd name="csX4" fmla="*/ 2343150 w 3962400"/>
              <a:gd name="csY4" fmla="*/ 1200150 h 1200150"/>
              <a:gd name="csX5" fmla="*/ 3638550 w 3962400"/>
              <a:gd name="csY5" fmla="*/ 1185863 h 1200150"/>
              <a:gd name="csX6" fmla="*/ 3962400 w 3962400"/>
              <a:gd name="csY6" fmla="*/ 971550 h 1200150"/>
              <a:gd name="csX0" fmla="*/ 0 w 3962400"/>
              <a:gd name="csY0" fmla="*/ 0 h 1203924"/>
              <a:gd name="csX1" fmla="*/ 276225 w 3962400"/>
              <a:gd name="csY1" fmla="*/ 190500 h 1203924"/>
              <a:gd name="csX2" fmla="*/ 266700 w 3962400"/>
              <a:gd name="csY2" fmla="*/ 828675 h 1203924"/>
              <a:gd name="csX3" fmla="*/ 381000 w 3962400"/>
              <a:gd name="csY3" fmla="*/ 1147762 h 1203924"/>
              <a:gd name="csX4" fmla="*/ 2343150 w 3962400"/>
              <a:gd name="csY4" fmla="*/ 1200150 h 1203924"/>
              <a:gd name="csX5" fmla="*/ 3638550 w 3962400"/>
              <a:gd name="csY5" fmla="*/ 1185863 h 1203924"/>
              <a:gd name="csX6" fmla="*/ 3962400 w 3962400"/>
              <a:gd name="csY6" fmla="*/ 971550 h 1203924"/>
              <a:gd name="csX0" fmla="*/ 0 w 3962400"/>
              <a:gd name="csY0" fmla="*/ 0 h 1216075"/>
              <a:gd name="csX1" fmla="*/ 276225 w 3962400"/>
              <a:gd name="csY1" fmla="*/ 190500 h 1216075"/>
              <a:gd name="csX2" fmla="*/ 285750 w 3962400"/>
              <a:gd name="csY2" fmla="*/ 492918 h 1216075"/>
              <a:gd name="csX3" fmla="*/ 381000 w 3962400"/>
              <a:gd name="csY3" fmla="*/ 1147762 h 1216075"/>
              <a:gd name="csX4" fmla="*/ 2343150 w 3962400"/>
              <a:gd name="csY4" fmla="*/ 1200150 h 1216075"/>
              <a:gd name="csX5" fmla="*/ 3638550 w 3962400"/>
              <a:gd name="csY5" fmla="*/ 1185863 h 1216075"/>
              <a:gd name="csX6" fmla="*/ 3962400 w 3962400"/>
              <a:gd name="csY6" fmla="*/ 971550 h 1216075"/>
              <a:gd name="csX0" fmla="*/ 0 w 3962400"/>
              <a:gd name="csY0" fmla="*/ 0 h 1216075"/>
              <a:gd name="csX1" fmla="*/ 276225 w 3962400"/>
              <a:gd name="csY1" fmla="*/ 190500 h 1216075"/>
              <a:gd name="csX2" fmla="*/ 285750 w 3962400"/>
              <a:gd name="csY2" fmla="*/ 492918 h 1216075"/>
              <a:gd name="csX3" fmla="*/ 381000 w 3962400"/>
              <a:gd name="csY3" fmla="*/ 1147762 h 1216075"/>
              <a:gd name="csX4" fmla="*/ 2343150 w 3962400"/>
              <a:gd name="csY4" fmla="*/ 1200150 h 1216075"/>
              <a:gd name="csX5" fmla="*/ 3638550 w 3962400"/>
              <a:gd name="csY5" fmla="*/ 1185863 h 1216075"/>
              <a:gd name="csX6" fmla="*/ 3962400 w 3962400"/>
              <a:gd name="csY6" fmla="*/ 971550 h 1216075"/>
              <a:gd name="csX0" fmla="*/ 0 w 3962400"/>
              <a:gd name="csY0" fmla="*/ 0 h 1213475"/>
              <a:gd name="csX1" fmla="*/ 276225 w 3962400"/>
              <a:gd name="csY1" fmla="*/ 190500 h 1213475"/>
              <a:gd name="csX2" fmla="*/ 285750 w 3962400"/>
              <a:gd name="csY2" fmla="*/ 492918 h 1213475"/>
              <a:gd name="csX3" fmla="*/ 511969 w 3962400"/>
              <a:gd name="csY3" fmla="*/ 1142999 h 1213475"/>
              <a:gd name="csX4" fmla="*/ 2343150 w 3962400"/>
              <a:gd name="csY4" fmla="*/ 1200150 h 1213475"/>
              <a:gd name="csX5" fmla="*/ 3638550 w 3962400"/>
              <a:gd name="csY5" fmla="*/ 1185863 h 1213475"/>
              <a:gd name="csX6" fmla="*/ 3962400 w 3962400"/>
              <a:gd name="csY6" fmla="*/ 971550 h 1213475"/>
              <a:gd name="csX0" fmla="*/ 0 w 3962400"/>
              <a:gd name="csY0" fmla="*/ 0 h 1211013"/>
              <a:gd name="csX1" fmla="*/ 276225 w 3962400"/>
              <a:gd name="csY1" fmla="*/ 190500 h 1211013"/>
              <a:gd name="csX2" fmla="*/ 285750 w 3962400"/>
              <a:gd name="csY2" fmla="*/ 492918 h 1211013"/>
              <a:gd name="csX3" fmla="*/ 502444 w 3962400"/>
              <a:gd name="csY3" fmla="*/ 1138236 h 1211013"/>
              <a:gd name="csX4" fmla="*/ 2343150 w 3962400"/>
              <a:gd name="csY4" fmla="*/ 1200150 h 1211013"/>
              <a:gd name="csX5" fmla="*/ 3638550 w 3962400"/>
              <a:gd name="csY5" fmla="*/ 1185863 h 1211013"/>
              <a:gd name="csX6" fmla="*/ 3962400 w 3962400"/>
              <a:gd name="csY6" fmla="*/ 971550 h 1211013"/>
              <a:gd name="csX0" fmla="*/ 0 w 3962400"/>
              <a:gd name="csY0" fmla="*/ 0 h 1207611"/>
              <a:gd name="csX1" fmla="*/ 276225 w 3962400"/>
              <a:gd name="csY1" fmla="*/ 190500 h 1207611"/>
              <a:gd name="csX2" fmla="*/ 285750 w 3962400"/>
              <a:gd name="csY2" fmla="*/ 492918 h 1207611"/>
              <a:gd name="csX3" fmla="*/ 507206 w 3962400"/>
              <a:gd name="csY3" fmla="*/ 1131092 h 1207611"/>
              <a:gd name="csX4" fmla="*/ 2343150 w 3962400"/>
              <a:gd name="csY4" fmla="*/ 1200150 h 1207611"/>
              <a:gd name="csX5" fmla="*/ 3638550 w 3962400"/>
              <a:gd name="csY5" fmla="*/ 1185863 h 1207611"/>
              <a:gd name="csX6" fmla="*/ 3962400 w 3962400"/>
              <a:gd name="csY6" fmla="*/ 971550 h 1207611"/>
              <a:gd name="csX0" fmla="*/ 0 w 3962400"/>
              <a:gd name="csY0" fmla="*/ 0 h 1214758"/>
              <a:gd name="csX1" fmla="*/ 276225 w 3962400"/>
              <a:gd name="csY1" fmla="*/ 190500 h 1214758"/>
              <a:gd name="csX2" fmla="*/ 285750 w 3962400"/>
              <a:gd name="csY2" fmla="*/ 492918 h 1214758"/>
              <a:gd name="csX3" fmla="*/ 504824 w 3962400"/>
              <a:gd name="csY3" fmla="*/ 1145380 h 1214758"/>
              <a:gd name="csX4" fmla="*/ 2343150 w 3962400"/>
              <a:gd name="csY4" fmla="*/ 1200150 h 1214758"/>
              <a:gd name="csX5" fmla="*/ 3638550 w 3962400"/>
              <a:gd name="csY5" fmla="*/ 1185863 h 1214758"/>
              <a:gd name="csX6" fmla="*/ 3962400 w 3962400"/>
              <a:gd name="csY6" fmla="*/ 971550 h 1214758"/>
              <a:gd name="csX0" fmla="*/ 0 w 3962400"/>
              <a:gd name="csY0" fmla="*/ 0 h 1211014"/>
              <a:gd name="csX1" fmla="*/ 276225 w 3962400"/>
              <a:gd name="csY1" fmla="*/ 190500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11014"/>
              <a:gd name="csX1" fmla="*/ 276225 w 3962400"/>
              <a:gd name="csY1" fmla="*/ 190500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11014"/>
              <a:gd name="csX1" fmla="*/ 257175 w 3962400"/>
              <a:gd name="csY1" fmla="*/ 78582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09830"/>
              <a:gd name="csX1" fmla="*/ 257175 w 3962400"/>
              <a:gd name="csY1" fmla="*/ 78582 h 1209830"/>
              <a:gd name="csX2" fmla="*/ 269081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3962400"/>
              <a:gd name="csY0" fmla="*/ 0 h 1209830"/>
              <a:gd name="csX1" fmla="*/ 257175 w 3962400"/>
              <a:gd name="csY1" fmla="*/ 78582 h 1209830"/>
              <a:gd name="csX2" fmla="*/ 269081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3962400"/>
              <a:gd name="csY0" fmla="*/ 0 h 1209830"/>
              <a:gd name="csX1" fmla="*/ 257175 w 3962400"/>
              <a:gd name="csY1" fmla="*/ 78582 h 1209830"/>
              <a:gd name="csX2" fmla="*/ 280987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5762625"/>
              <a:gd name="csY0" fmla="*/ 0 h 1219355"/>
              <a:gd name="csX1" fmla="*/ 2057400 w 5762625"/>
              <a:gd name="csY1" fmla="*/ 88107 h 1219355"/>
              <a:gd name="csX2" fmla="*/ 2081212 w 5762625"/>
              <a:gd name="csY2" fmla="*/ 521493 h 1219355"/>
              <a:gd name="csX3" fmla="*/ 2314574 w 5762625"/>
              <a:gd name="csY3" fmla="*/ 1147762 h 1219355"/>
              <a:gd name="csX4" fmla="*/ 4143375 w 5762625"/>
              <a:gd name="csY4" fmla="*/ 1209675 h 1219355"/>
              <a:gd name="csX5" fmla="*/ 5438775 w 5762625"/>
              <a:gd name="csY5" fmla="*/ 1195388 h 1219355"/>
              <a:gd name="csX6" fmla="*/ 5762625 w 5762625"/>
              <a:gd name="csY6" fmla="*/ 981075 h 1219355"/>
              <a:gd name="csX0" fmla="*/ 0 w 5762625"/>
              <a:gd name="csY0" fmla="*/ 3776 h 1223131"/>
              <a:gd name="csX1" fmla="*/ 1695450 w 5762625"/>
              <a:gd name="csY1" fmla="*/ 44258 h 1223131"/>
              <a:gd name="csX2" fmla="*/ 2081212 w 5762625"/>
              <a:gd name="csY2" fmla="*/ 525269 h 1223131"/>
              <a:gd name="csX3" fmla="*/ 2314574 w 5762625"/>
              <a:gd name="csY3" fmla="*/ 1151538 h 1223131"/>
              <a:gd name="csX4" fmla="*/ 4143375 w 5762625"/>
              <a:gd name="csY4" fmla="*/ 1213451 h 1223131"/>
              <a:gd name="csX5" fmla="*/ 5438775 w 5762625"/>
              <a:gd name="csY5" fmla="*/ 1199164 h 1223131"/>
              <a:gd name="csX6" fmla="*/ 5762625 w 5762625"/>
              <a:gd name="csY6" fmla="*/ 984851 h 1223131"/>
              <a:gd name="csX0" fmla="*/ 0 w 5762625"/>
              <a:gd name="csY0" fmla="*/ 3776 h 1223131"/>
              <a:gd name="csX1" fmla="*/ 1695450 w 5762625"/>
              <a:gd name="csY1" fmla="*/ 44258 h 1223131"/>
              <a:gd name="csX2" fmla="*/ 2081212 w 5762625"/>
              <a:gd name="csY2" fmla="*/ 525269 h 1223131"/>
              <a:gd name="csX3" fmla="*/ 2314574 w 5762625"/>
              <a:gd name="csY3" fmla="*/ 1151538 h 1223131"/>
              <a:gd name="csX4" fmla="*/ 4143375 w 5762625"/>
              <a:gd name="csY4" fmla="*/ 1213451 h 1223131"/>
              <a:gd name="csX5" fmla="*/ 5438775 w 5762625"/>
              <a:gd name="csY5" fmla="*/ 1199164 h 1223131"/>
              <a:gd name="csX6" fmla="*/ 5762625 w 5762625"/>
              <a:gd name="csY6" fmla="*/ 984851 h 1223131"/>
              <a:gd name="csX0" fmla="*/ 0 w 5762625"/>
              <a:gd name="csY0" fmla="*/ 3776 h 1223131"/>
              <a:gd name="csX1" fmla="*/ 1695450 w 5762625"/>
              <a:gd name="csY1" fmla="*/ 44258 h 1223131"/>
              <a:gd name="csX2" fmla="*/ 2081212 w 5762625"/>
              <a:gd name="csY2" fmla="*/ 525269 h 1223131"/>
              <a:gd name="csX3" fmla="*/ 2314574 w 5762625"/>
              <a:gd name="csY3" fmla="*/ 1151538 h 1223131"/>
              <a:gd name="csX4" fmla="*/ 4143375 w 5762625"/>
              <a:gd name="csY4" fmla="*/ 1213451 h 1223131"/>
              <a:gd name="csX5" fmla="*/ 5438775 w 5762625"/>
              <a:gd name="csY5" fmla="*/ 1199164 h 1223131"/>
              <a:gd name="csX6" fmla="*/ 5762625 w 5762625"/>
              <a:gd name="csY6" fmla="*/ 984851 h 122313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5762625" h="1223131">
                <a:moveTo>
                  <a:pt x="0" y="3776"/>
                </a:moveTo>
                <a:cubicBezTo>
                  <a:pt x="115887" y="29970"/>
                  <a:pt x="1348581" y="-42658"/>
                  <a:pt x="1695450" y="44258"/>
                </a:cubicBezTo>
                <a:cubicBezTo>
                  <a:pt x="2042319" y="131174"/>
                  <a:pt x="2044700" y="321672"/>
                  <a:pt x="2081212" y="525269"/>
                </a:cubicBezTo>
                <a:cubicBezTo>
                  <a:pt x="2117724" y="728866"/>
                  <a:pt x="1970880" y="1036841"/>
                  <a:pt x="2314574" y="1151538"/>
                </a:cubicBezTo>
                <a:cubicBezTo>
                  <a:pt x="2658268" y="1266235"/>
                  <a:pt x="3600450" y="1207101"/>
                  <a:pt x="4143375" y="1213451"/>
                </a:cubicBezTo>
                <a:lnTo>
                  <a:pt x="5438775" y="1199164"/>
                </a:lnTo>
                <a:cubicBezTo>
                  <a:pt x="5661025" y="1199164"/>
                  <a:pt x="5759450" y="1082482"/>
                  <a:pt x="5762625" y="984851"/>
                </a:cubicBezTo>
              </a:path>
            </a:pathLst>
          </a:custGeom>
          <a:noFill/>
          <a:ln w="38100">
            <a:solidFill>
              <a:schemeClr val="bg1">
                <a:lumMod val="50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TextBox 35">
            <a:extLst>
              <a:ext uri="{FF2B5EF4-FFF2-40B4-BE49-F238E27FC236}">
                <a16:creationId xmlns:a16="http://schemas.microsoft.com/office/drawing/2014/main" id="{422BF584-80B8-6161-DBCC-49D8DC2909EB}"/>
              </a:ext>
            </a:extLst>
          </p:cNvPr>
          <p:cNvSpPr txBox="1"/>
          <p:nvPr/>
        </p:nvSpPr>
        <p:spPr>
          <a:xfrm>
            <a:off x="3572815" y="6128034"/>
            <a:ext cx="1825353" cy="330072"/>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dirty="0"/>
              <a:t>Signal conditioning </a:t>
            </a:r>
            <a:r>
              <a:rPr lang="sv-SE" dirty="0" err="1"/>
              <a:t>units</a:t>
            </a:r>
            <a:endParaRPr lang="en-GB" dirty="0"/>
          </a:p>
        </p:txBody>
      </p:sp>
      <p:sp>
        <p:nvSpPr>
          <p:cNvPr id="13" name="Rectangle 12">
            <a:extLst>
              <a:ext uri="{FF2B5EF4-FFF2-40B4-BE49-F238E27FC236}">
                <a16:creationId xmlns:a16="http://schemas.microsoft.com/office/drawing/2014/main" id="{A724665F-A102-9CAF-8067-473229DF5119}"/>
              </a:ext>
            </a:extLst>
          </p:cNvPr>
          <p:cNvSpPr/>
          <p:nvPr/>
        </p:nvSpPr>
        <p:spPr>
          <a:xfrm>
            <a:off x="1714500" y="2429685"/>
            <a:ext cx="338744" cy="465914"/>
          </a:xfrm>
          <a:prstGeom prst="rect">
            <a:avLst/>
          </a:prstGeom>
          <a:gradFill flip="none" rotWithShape="1">
            <a:gsLst>
              <a:gs pos="0">
                <a:schemeClr val="accent1">
                  <a:lumMod val="5000"/>
                  <a:lumOff val="95000"/>
                </a:schemeClr>
              </a:gs>
              <a:gs pos="74000">
                <a:schemeClr val="bg1">
                  <a:lumMod val="50000"/>
                </a:schemeClr>
              </a:gs>
              <a:gs pos="83000">
                <a:schemeClr val="bg1">
                  <a:lumMod val="65000"/>
                </a:schemeClr>
              </a:gs>
              <a:gs pos="100000">
                <a:schemeClr val="bg1">
                  <a:lumMod val="50000"/>
                </a:schemeClr>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553A69D3-5E89-027C-BAD8-0A966B607E8B}"/>
              </a:ext>
            </a:extLst>
          </p:cNvPr>
          <p:cNvSpPr/>
          <p:nvPr/>
        </p:nvSpPr>
        <p:spPr>
          <a:xfrm rot="5400000">
            <a:off x="3328426" y="823040"/>
            <a:ext cx="338744" cy="2449100"/>
          </a:xfrm>
          <a:prstGeom prst="rect">
            <a:avLst/>
          </a:prstGeom>
          <a:gradFill flip="none" rotWithShape="1">
            <a:gsLst>
              <a:gs pos="0">
                <a:schemeClr val="accent1">
                  <a:lumMod val="5000"/>
                  <a:lumOff val="95000"/>
                </a:schemeClr>
              </a:gs>
              <a:gs pos="74000">
                <a:schemeClr val="bg1">
                  <a:lumMod val="50000"/>
                </a:schemeClr>
              </a:gs>
              <a:gs pos="83000">
                <a:schemeClr val="bg1">
                  <a:lumMod val="65000"/>
                </a:schemeClr>
              </a:gs>
              <a:gs pos="100000">
                <a:schemeClr val="bg1">
                  <a:lumMod val="50000"/>
                </a:schemeClr>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Block Arc 18">
            <a:extLst>
              <a:ext uri="{FF2B5EF4-FFF2-40B4-BE49-F238E27FC236}">
                <a16:creationId xmlns:a16="http://schemas.microsoft.com/office/drawing/2014/main" id="{CC9C6B8C-3560-417F-CD36-05A4B1CA9BFA}"/>
              </a:ext>
            </a:extLst>
          </p:cNvPr>
          <p:cNvSpPr/>
          <p:nvPr/>
        </p:nvSpPr>
        <p:spPr>
          <a:xfrm>
            <a:off x="1718993" y="1867244"/>
            <a:ext cx="1186056" cy="1186056"/>
          </a:xfrm>
          <a:prstGeom prst="blockArc">
            <a:avLst>
              <a:gd name="adj1" fmla="val 10858798"/>
              <a:gd name="adj2" fmla="val 16133676"/>
              <a:gd name="adj3" fmla="val 28529"/>
            </a:avLst>
          </a:prstGeom>
          <a:gradFill flip="none" rotWithShape="1">
            <a:gsLst>
              <a:gs pos="21000">
                <a:schemeClr val="accent1">
                  <a:lumMod val="5000"/>
                  <a:lumOff val="95000"/>
                </a:schemeClr>
              </a:gs>
              <a:gs pos="60000">
                <a:schemeClr val="bg1">
                  <a:lumMod val="50000"/>
                </a:schemeClr>
              </a:gs>
              <a:gs pos="97000">
                <a:schemeClr val="bg1">
                  <a:lumMod val="65000"/>
                </a:schemeClr>
              </a:gs>
              <a:gs pos="100000">
                <a:schemeClr val="bg1">
                  <a:lumMod val="5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9736B12F-71FC-8046-CC41-2A1B7B23CDCE}"/>
              </a:ext>
            </a:extLst>
          </p:cNvPr>
          <p:cNvPicPr>
            <a:picLocks noChangeAspect="1"/>
          </p:cNvPicPr>
          <p:nvPr/>
        </p:nvPicPr>
        <p:blipFill>
          <a:blip r:embed="rId9">
            <a:alphaModFix/>
          </a:blip>
          <a:srcRect t="24195" b="35665"/>
          <a:stretch>
            <a:fillRect/>
          </a:stretch>
        </p:blipFill>
        <p:spPr>
          <a:xfrm rot="5400000">
            <a:off x="3206290" y="2357216"/>
            <a:ext cx="957613" cy="295201"/>
          </a:xfrm>
          <a:prstGeom prst="rect">
            <a:avLst/>
          </a:prstGeom>
        </p:spPr>
      </p:pic>
      <p:sp>
        <p:nvSpPr>
          <p:cNvPr id="17" name="Rectangle 16">
            <a:extLst>
              <a:ext uri="{FF2B5EF4-FFF2-40B4-BE49-F238E27FC236}">
                <a16:creationId xmlns:a16="http://schemas.microsoft.com/office/drawing/2014/main" id="{4D31A9B2-CF4A-7755-C87B-E017D68E5BA1}"/>
              </a:ext>
            </a:extLst>
          </p:cNvPr>
          <p:cNvSpPr/>
          <p:nvPr/>
        </p:nvSpPr>
        <p:spPr>
          <a:xfrm>
            <a:off x="2250845" y="1767072"/>
            <a:ext cx="340024" cy="509792"/>
          </a:xfrm>
          <a:prstGeom prst="rect">
            <a:avLst/>
          </a:prstGeom>
          <a:pattFill prst="wdDnDiag">
            <a:fgClr>
              <a:schemeClr val="bg1">
                <a:lumMod val="75000"/>
              </a:schemeClr>
            </a:fgClr>
            <a:bgClr>
              <a:schemeClr val="bg1"/>
            </a:bgClr>
          </a:pattFill>
          <a:ln w="25400">
            <a:solidFill>
              <a:schemeClr val="tx1">
                <a:lumMod val="50000"/>
                <a:lumOff val="50000"/>
              </a:schemeClr>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c 19">
            <a:extLst>
              <a:ext uri="{FF2B5EF4-FFF2-40B4-BE49-F238E27FC236}">
                <a16:creationId xmlns:a16="http://schemas.microsoft.com/office/drawing/2014/main" id="{7700883E-4BAD-2744-A15B-470DB28830F5}"/>
              </a:ext>
            </a:extLst>
          </p:cNvPr>
          <p:cNvSpPr/>
          <p:nvPr/>
        </p:nvSpPr>
        <p:spPr>
          <a:xfrm>
            <a:off x="3424355" y="1600350"/>
            <a:ext cx="184778" cy="914400"/>
          </a:xfrm>
          <a:prstGeom prst="arc">
            <a:avLst>
              <a:gd name="adj1" fmla="val 14851955"/>
              <a:gd name="adj2" fmla="val 21465526"/>
            </a:avLst>
          </a:prstGeom>
          <a:ln w="1905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TextBox 21">
            <a:extLst>
              <a:ext uri="{FF2B5EF4-FFF2-40B4-BE49-F238E27FC236}">
                <a16:creationId xmlns:a16="http://schemas.microsoft.com/office/drawing/2014/main" id="{5ED6142A-2628-563A-0ACB-F73B1285D79E}"/>
              </a:ext>
            </a:extLst>
          </p:cNvPr>
          <p:cNvSpPr txBox="1"/>
          <p:nvPr/>
        </p:nvSpPr>
        <p:spPr>
          <a:xfrm>
            <a:off x="3704587" y="1466065"/>
            <a:ext cx="1017761" cy="330072"/>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b="1" dirty="0" err="1">
                <a:solidFill>
                  <a:srgbClr val="0099DC"/>
                </a:solidFill>
              </a:rPr>
              <a:t>Pipe</a:t>
            </a:r>
            <a:r>
              <a:rPr lang="sv-SE" b="1" dirty="0">
                <a:solidFill>
                  <a:srgbClr val="0099DC"/>
                </a:solidFill>
              </a:rPr>
              <a:t> torsion</a:t>
            </a:r>
            <a:endParaRPr lang="en-GB" b="1" dirty="0">
              <a:solidFill>
                <a:srgbClr val="0099DC"/>
              </a:solidFill>
            </a:endParaRPr>
          </a:p>
        </p:txBody>
      </p:sp>
      <p:sp>
        <p:nvSpPr>
          <p:cNvPr id="26" name="TextBox 25">
            <a:extLst>
              <a:ext uri="{FF2B5EF4-FFF2-40B4-BE49-F238E27FC236}">
                <a16:creationId xmlns:a16="http://schemas.microsoft.com/office/drawing/2014/main" id="{48F77272-26DE-A514-45EC-41904B1D178E}"/>
              </a:ext>
            </a:extLst>
          </p:cNvPr>
          <p:cNvSpPr txBox="1"/>
          <p:nvPr/>
        </p:nvSpPr>
        <p:spPr>
          <a:xfrm>
            <a:off x="2185935" y="2289603"/>
            <a:ext cx="950114" cy="514738"/>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err="1">
                <a:solidFill>
                  <a:schemeClr val="tx1">
                    <a:lumMod val="65000"/>
                    <a:lumOff val="35000"/>
                  </a:schemeClr>
                </a:solidFill>
              </a:rPr>
              <a:t>Mechanical</a:t>
            </a:r>
            <a:r>
              <a:rPr lang="sv-SE" dirty="0">
                <a:solidFill>
                  <a:schemeClr val="tx1">
                    <a:lumMod val="65000"/>
                    <a:lumOff val="35000"/>
                  </a:schemeClr>
                </a:solidFill>
              </a:rPr>
              <a:t> </a:t>
            </a:r>
          </a:p>
          <a:p>
            <a:pPr marL="982663" indent="-982663">
              <a:spcBef>
                <a:spcPts val="0"/>
              </a:spcBef>
              <a:spcAft>
                <a:spcPts val="0"/>
              </a:spcAft>
              <a:buNone/>
              <a:tabLst>
                <a:tab pos="1074738" algn="l"/>
                <a:tab pos="2424113" algn="l"/>
              </a:tabLst>
            </a:pPr>
            <a:r>
              <a:rPr lang="sv-SE" dirty="0" err="1">
                <a:solidFill>
                  <a:schemeClr val="tx1">
                    <a:lumMod val="65000"/>
                    <a:lumOff val="35000"/>
                  </a:schemeClr>
                </a:solidFill>
              </a:rPr>
              <a:t>bellow</a:t>
            </a:r>
            <a:endParaRPr lang="en-GB" dirty="0">
              <a:solidFill>
                <a:schemeClr val="tx1">
                  <a:lumMod val="65000"/>
                  <a:lumOff val="35000"/>
                </a:schemeClr>
              </a:solidFill>
            </a:endParaRPr>
          </a:p>
        </p:txBody>
      </p:sp>
      <p:cxnSp>
        <p:nvCxnSpPr>
          <p:cNvPr id="38" name="Straight Connector 37">
            <a:extLst>
              <a:ext uri="{FF2B5EF4-FFF2-40B4-BE49-F238E27FC236}">
                <a16:creationId xmlns:a16="http://schemas.microsoft.com/office/drawing/2014/main" id="{86C56EC5-06A6-4087-9397-0088A4A976CA}"/>
              </a:ext>
            </a:extLst>
          </p:cNvPr>
          <p:cNvCxnSpPr>
            <a:cxnSpLocks/>
          </p:cNvCxnSpPr>
          <p:nvPr/>
        </p:nvCxnSpPr>
        <p:spPr>
          <a:xfrm>
            <a:off x="3280249" y="2047231"/>
            <a:ext cx="460756"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3A901A0-F296-8A2E-5F07-D11DA5CF7B19}"/>
              </a:ext>
            </a:extLst>
          </p:cNvPr>
          <p:cNvCxnSpPr>
            <a:cxnSpLocks/>
          </p:cNvCxnSpPr>
          <p:nvPr/>
        </p:nvCxnSpPr>
        <p:spPr>
          <a:xfrm>
            <a:off x="3661948" y="2092338"/>
            <a:ext cx="460756"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44" name="Group 43">
            <a:extLst>
              <a:ext uri="{FF2B5EF4-FFF2-40B4-BE49-F238E27FC236}">
                <a16:creationId xmlns:a16="http://schemas.microsoft.com/office/drawing/2014/main" id="{75363CEB-1DCA-F0CC-BAFB-C2EC92868373}"/>
              </a:ext>
            </a:extLst>
          </p:cNvPr>
          <p:cNvGrpSpPr/>
          <p:nvPr/>
        </p:nvGrpSpPr>
        <p:grpSpPr>
          <a:xfrm>
            <a:off x="3283300" y="1883580"/>
            <a:ext cx="837922" cy="333382"/>
            <a:chOff x="3283300" y="1878217"/>
            <a:chExt cx="837922" cy="349717"/>
          </a:xfrm>
        </p:grpSpPr>
        <p:sp>
          <p:nvSpPr>
            <p:cNvPr id="40" name="Rectangle 39">
              <a:extLst>
                <a:ext uri="{FF2B5EF4-FFF2-40B4-BE49-F238E27FC236}">
                  <a16:creationId xmlns:a16="http://schemas.microsoft.com/office/drawing/2014/main" id="{9CF5C2AF-FFD7-A98B-2C20-931716D5DD1F}"/>
                </a:ext>
              </a:extLst>
            </p:cNvPr>
            <p:cNvSpPr/>
            <p:nvPr/>
          </p:nvSpPr>
          <p:spPr>
            <a:xfrm>
              <a:off x="3283300" y="1878217"/>
              <a:ext cx="45719" cy="349717"/>
            </a:xfrm>
            <a:prstGeom prst="rect">
              <a:avLst/>
            </a:prstGeom>
            <a:solidFill>
              <a:srgbClr val="BABFBB"/>
            </a:solidFill>
            <a:ln w="3175">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5AA6DF3B-6351-E13C-B515-7FEAF78A69DB}"/>
                </a:ext>
              </a:extLst>
            </p:cNvPr>
            <p:cNvSpPr/>
            <p:nvPr/>
          </p:nvSpPr>
          <p:spPr>
            <a:xfrm>
              <a:off x="4075503" y="1878217"/>
              <a:ext cx="45719" cy="349717"/>
            </a:xfrm>
            <a:prstGeom prst="rect">
              <a:avLst/>
            </a:prstGeom>
            <a:solidFill>
              <a:srgbClr val="BABFBB"/>
            </a:solidFill>
            <a:ln w="3175">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5" name="Arc 44">
            <a:extLst>
              <a:ext uri="{FF2B5EF4-FFF2-40B4-BE49-F238E27FC236}">
                <a16:creationId xmlns:a16="http://schemas.microsoft.com/office/drawing/2014/main" id="{118003BE-E141-F055-4D38-0E6E5D414ED0}"/>
              </a:ext>
            </a:extLst>
          </p:cNvPr>
          <p:cNvSpPr/>
          <p:nvPr/>
        </p:nvSpPr>
        <p:spPr>
          <a:xfrm>
            <a:off x="3842858" y="1600350"/>
            <a:ext cx="184778" cy="914400"/>
          </a:xfrm>
          <a:prstGeom prst="arc">
            <a:avLst>
              <a:gd name="adj1" fmla="val 3715168"/>
              <a:gd name="adj2" fmla="val 9254276"/>
            </a:avLst>
          </a:prstGeom>
          <a:ln w="1905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6" name="TextBox 45">
            <a:extLst>
              <a:ext uri="{FF2B5EF4-FFF2-40B4-BE49-F238E27FC236}">
                <a16:creationId xmlns:a16="http://schemas.microsoft.com/office/drawing/2014/main" id="{E609A6FB-5908-BAE6-BAD4-0C107AF8418F}"/>
              </a:ext>
            </a:extLst>
          </p:cNvPr>
          <p:cNvSpPr txBox="1"/>
          <p:nvPr/>
        </p:nvSpPr>
        <p:spPr>
          <a:xfrm>
            <a:off x="4792353" y="1886890"/>
            <a:ext cx="1448648" cy="330072"/>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en-GB" dirty="0">
                <a:solidFill>
                  <a:schemeClr val="tx1">
                    <a:lumMod val="65000"/>
                    <a:lumOff val="35000"/>
                  </a:schemeClr>
                </a:solidFill>
              </a:rPr>
              <a:t>Helium outlet pipe </a:t>
            </a:r>
          </a:p>
        </p:txBody>
      </p:sp>
      <p:sp>
        <p:nvSpPr>
          <p:cNvPr id="47" name="Isosceles Triangle 46">
            <a:extLst>
              <a:ext uri="{FF2B5EF4-FFF2-40B4-BE49-F238E27FC236}">
                <a16:creationId xmlns:a16="http://schemas.microsoft.com/office/drawing/2014/main" id="{D8F8679A-67C8-3B81-43B8-C2817C1B230F}"/>
              </a:ext>
            </a:extLst>
          </p:cNvPr>
          <p:cNvSpPr/>
          <p:nvPr/>
        </p:nvSpPr>
        <p:spPr>
          <a:xfrm rot="16200000" flipH="1">
            <a:off x="2268148" y="1945131"/>
            <a:ext cx="480900" cy="148450"/>
          </a:xfrm>
          <a:prstGeom prst="triangle">
            <a:avLst/>
          </a:prstGeom>
          <a:pattFill prst="wdDnDiag">
            <a:fgClr>
              <a:schemeClr val="bg1">
                <a:lumMod val="75000"/>
              </a:schemeClr>
            </a:fgClr>
            <a:bgClr>
              <a:schemeClr val="bg1"/>
            </a:bgClr>
          </a:pattFill>
          <a:ln w="25400">
            <a:solidFill>
              <a:schemeClr val="tx1">
                <a:lumMod val="50000"/>
                <a:lumOff val="50000"/>
              </a:schemeClr>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Isosceles Triangle 47">
            <a:extLst>
              <a:ext uri="{FF2B5EF4-FFF2-40B4-BE49-F238E27FC236}">
                <a16:creationId xmlns:a16="http://schemas.microsoft.com/office/drawing/2014/main" id="{9C4139B3-F06D-441C-A485-FE25DCFE7C89}"/>
              </a:ext>
            </a:extLst>
          </p:cNvPr>
          <p:cNvSpPr/>
          <p:nvPr/>
        </p:nvSpPr>
        <p:spPr>
          <a:xfrm rot="5400000">
            <a:off x="2102159" y="1945131"/>
            <a:ext cx="480900" cy="148450"/>
          </a:xfrm>
          <a:prstGeom prst="triangle">
            <a:avLst/>
          </a:prstGeom>
          <a:pattFill prst="wdDnDiag">
            <a:fgClr>
              <a:schemeClr val="bg1">
                <a:lumMod val="75000"/>
              </a:schemeClr>
            </a:fgClr>
            <a:bgClr>
              <a:schemeClr val="bg1"/>
            </a:bgClr>
          </a:pattFill>
          <a:ln w="25400">
            <a:solidFill>
              <a:schemeClr val="tx1">
                <a:lumMod val="50000"/>
                <a:lumOff val="50000"/>
              </a:schemeClr>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9C5348C2-8228-63FD-A19D-B0F357ABAFD3}"/>
              </a:ext>
            </a:extLst>
          </p:cNvPr>
          <p:cNvSpPr/>
          <p:nvPr/>
        </p:nvSpPr>
        <p:spPr>
          <a:xfrm>
            <a:off x="2379200" y="1982509"/>
            <a:ext cx="87003" cy="87003"/>
          </a:xfrm>
          <a:prstGeom prst="rect">
            <a:avLst/>
          </a:prstGeom>
          <a:solidFill>
            <a:srgbClr val="7F7F7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186009DF-E9F4-D13D-C492-82CDEF60098E}"/>
              </a:ext>
            </a:extLst>
          </p:cNvPr>
          <p:cNvSpPr/>
          <p:nvPr/>
        </p:nvSpPr>
        <p:spPr>
          <a:xfrm>
            <a:off x="3164056" y="2940292"/>
            <a:ext cx="551779" cy="2809176"/>
          </a:xfrm>
          <a:custGeom>
            <a:avLst/>
            <a:gdLst>
              <a:gd name="csX0" fmla="*/ 814900 w 1165653"/>
              <a:gd name="csY0" fmla="*/ 0 h 3456247"/>
              <a:gd name="csX1" fmla="*/ 1110175 w 1165653"/>
              <a:gd name="csY1" fmla="*/ 342900 h 3456247"/>
              <a:gd name="csX2" fmla="*/ 1081600 w 1165653"/>
              <a:gd name="csY2" fmla="*/ 1590675 h 3456247"/>
              <a:gd name="csX3" fmla="*/ 271975 w 1165653"/>
              <a:gd name="csY3" fmla="*/ 2114550 h 3456247"/>
              <a:gd name="csX4" fmla="*/ 14800 w 1165653"/>
              <a:gd name="csY4" fmla="*/ 3257550 h 3456247"/>
              <a:gd name="csX5" fmla="*/ 643450 w 1165653"/>
              <a:gd name="csY5" fmla="*/ 3448050 h 3456247"/>
              <a:gd name="csX0" fmla="*/ 535500 w 1182435"/>
              <a:gd name="csY0" fmla="*/ 0 h 3527698"/>
              <a:gd name="csX1" fmla="*/ 1110175 w 1182435"/>
              <a:gd name="csY1" fmla="*/ 414351 h 3527698"/>
              <a:gd name="csX2" fmla="*/ 1081600 w 1182435"/>
              <a:gd name="csY2" fmla="*/ 1662126 h 3527698"/>
              <a:gd name="csX3" fmla="*/ 271975 w 1182435"/>
              <a:gd name="csY3" fmla="*/ 2186001 h 3527698"/>
              <a:gd name="csX4" fmla="*/ 14800 w 1182435"/>
              <a:gd name="csY4" fmla="*/ 3329001 h 3527698"/>
              <a:gd name="csX5" fmla="*/ 643450 w 1182435"/>
              <a:gd name="csY5" fmla="*/ 3519501 h 3527698"/>
              <a:gd name="csX0" fmla="*/ 535500 w 1117702"/>
              <a:gd name="csY0" fmla="*/ 0 h 3527698"/>
              <a:gd name="csX1" fmla="*/ 932375 w 1117702"/>
              <a:gd name="csY1" fmla="*/ 257158 h 3527698"/>
              <a:gd name="csX2" fmla="*/ 1081600 w 1117702"/>
              <a:gd name="csY2" fmla="*/ 1662126 h 3527698"/>
              <a:gd name="csX3" fmla="*/ 271975 w 1117702"/>
              <a:gd name="csY3" fmla="*/ 2186001 h 3527698"/>
              <a:gd name="csX4" fmla="*/ 14800 w 1117702"/>
              <a:gd name="csY4" fmla="*/ 3329001 h 3527698"/>
              <a:gd name="csX5" fmla="*/ 643450 w 1117702"/>
              <a:gd name="csY5" fmla="*/ 3519501 h 3527698"/>
              <a:gd name="csX0" fmla="*/ 533394 w 962381"/>
              <a:gd name="csY0" fmla="*/ 0 h 3527698"/>
              <a:gd name="csX1" fmla="*/ 930269 w 962381"/>
              <a:gd name="csY1" fmla="*/ 257158 h 3527698"/>
              <a:gd name="csX2" fmla="*/ 863594 w 962381"/>
              <a:gd name="csY2" fmla="*/ 847582 h 3527698"/>
              <a:gd name="csX3" fmla="*/ 269869 w 962381"/>
              <a:gd name="csY3" fmla="*/ 2186001 h 3527698"/>
              <a:gd name="csX4" fmla="*/ 12694 w 962381"/>
              <a:gd name="csY4" fmla="*/ 3329001 h 3527698"/>
              <a:gd name="csX5" fmla="*/ 641344 w 962381"/>
              <a:gd name="csY5" fmla="*/ 3519501 h 3527698"/>
              <a:gd name="csX0" fmla="*/ 533394 w 993440"/>
              <a:gd name="csY0" fmla="*/ 0 h 3527698"/>
              <a:gd name="csX1" fmla="*/ 930269 w 993440"/>
              <a:gd name="csY1" fmla="*/ 257158 h 3527698"/>
              <a:gd name="csX2" fmla="*/ 863594 w 993440"/>
              <a:gd name="csY2" fmla="*/ 847582 h 3527698"/>
              <a:gd name="csX3" fmla="*/ 269869 w 993440"/>
              <a:gd name="csY3" fmla="*/ 2186001 h 3527698"/>
              <a:gd name="csX4" fmla="*/ 12694 w 993440"/>
              <a:gd name="csY4" fmla="*/ 3329001 h 3527698"/>
              <a:gd name="csX5" fmla="*/ 641344 w 993440"/>
              <a:gd name="csY5" fmla="*/ 3519501 h 3527698"/>
              <a:gd name="csX0" fmla="*/ 558195 w 995591"/>
              <a:gd name="csY0" fmla="*/ 0 h 3527698"/>
              <a:gd name="csX1" fmla="*/ 955070 w 995591"/>
              <a:gd name="csY1" fmla="*/ 257158 h 3527698"/>
              <a:gd name="csX2" fmla="*/ 888395 w 995591"/>
              <a:gd name="csY2" fmla="*/ 847582 h 3527698"/>
              <a:gd name="csX3" fmla="*/ 123220 w 995591"/>
              <a:gd name="csY3" fmla="*/ 1209501 h 3527698"/>
              <a:gd name="csX4" fmla="*/ 37495 w 995591"/>
              <a:gd name="csY4" fmla="*/ 3329001 h 3527698"/>
              <a:gd name="csX5" fmla="*/ 666145 w 995591"/>
              <a:gd name="csY5" fmla="*/ 3519501 h 3527698"/>
              <a:gd name="csX0" fmla="*/ 558195 w 995591"/>
              <a:gd name="csY0" fmla="*/ 0 h 3527698"/>
              <a:gd name="csX1" fmla="*/ 955070 w 995591"/>
              <a:gd name="csY1" fmla="*/ 157127 h 3527698"/>
              <a:gd name="csX2" fmla="*/ 888395 w 995591"/>
              <a:gd name="csY2" fmla="*/ 847582 h 3527698"/>
              <a:gd name="csX3" fmla="*/ 123220 w 995591"/>
              <a:gd name="csY3" fmla="*/ 1209501 h 3527698"/>
              <a:gd name="csX4" fmla="*/ 37495 w 995591"/>
              <a:gd name="csY4" fmla="*/ 3329001 h 3527698"/>
              <a:gd name="csX5" fmla="*/ 666145 w 995591"/>
              <a:gd name="csY5" fmla="*/ 3519501 h 3527698"/>
              <a:gd name="csX0" fmla="*/ 558195 w 995591"/>
              <a:gd name="csY0" fmla="*/ 0 h 3552820"/>
              <a:gd name="csX1" fmla="*/ 955070 w 995591"/>
              <a:gd name="csY1" fmla="*/ 157127 h 3552820"/>
              <a:gd name="csX2" fmla="*/ 888395 w 995591"/>
              <a:gd name="csY2" fmla="*/ 847582 h 3552820"/>
              <a:gd name="csX3" fmla="*/ 123220 w 995591"/>
              <a:gd name="csY3" fmla="*/ 1209501 h 3552820"/>
              <a:gd name="csX4" fmla="*/ 37495 w 995591"/>
              <a:gd name="csY4" fmla="*/ 3329001 h 3552820"/>
              <a:gd name="csX5" fmla="*/ 583595 w 995591"/>
              <a:gd name="csY5" fmla="*/ 3548082 h 3552820"/>
              <a:gd name="csX0" fmla="*/ 543907 w 996587"/>
              <a:gd name="csY0" fmla="*/ 0 h 4681751"/>
              <a:gd name="csX1" fmla="*/ 955070 w 996587"/>
              <a:gd name="csY1" fmla="*/ 1286056 h 4681751"/>
              <a:gd name="csX2" fmla="*/ 888395 w 996587"/>
              <a:gd name="csY2" fmla="*/ 1976511 h 4681751"/>
              <a:gd name="csX3" fmla="*/ 123220 w 996587"/>
              <a:gd name="csY3" fmla="*/ 2338430 h 4681751"/>
              <a:gd name="csX4" fmla="*/ 37495 w 996587"/>
              <a:gd name="csY4" fmla="*/ 4457930 h 4681751"/>
              <a:gd name="csX5" fmla="*/ 583595 w 996587"/>
              <a:gd name="csY5" fmla="*/ 4677011 h 4681751"/>
              <a:gd name="csX0" fmla="*/ 531044 w 942211"/>
              <a:gd name="csY0" fmla="*/ 0 h 4681749"/>
              <a:gd name="csX1" fmla="*/ 942207 w 942211"/>
              <a:gd name="csY1" fmla="*/ 1286056 h 4681749"/>
              <a:gd name="csX2" fmla="*/ 523107 w 942211"/>
              <a:gd name="csY2" fmla="*/ 2026528 h 4681749"/>
              <a:gd name="csX3" fmla="*/ 110357 w 942211"/>
              <a:gd name="csY3" fmla="*/ 2338430 h 4681749"/>
              <a:gd name="csX4" fmla="*/ 24632 w 942211"/>
              <a:gd name="csY4" fmla="*/ 4457930 h 4681749"/>
              <a:gd name="csX5" fmla="*/ 570732 w 942211"/>
              <a:gd name="csY5" fmla="*/ 4677011 h 4681749"/>
              <a:gd name="csX0" fmla="*/ 531044 w 605742"/>
              <a:gd name="csY0" fmla="*/ 0 h 4681751"/>
              <a:gd name="csX1" fmla="*/ 585020 w 605742"/>
              <a:gd name="csY1" fmla="*/ 1207460 h 4681751"/>
              <a:gd name="csX2" fmla="*/ 523107 w 605742"/>
              <a:gd name="csY2" fmla="*/ 2026528 h 4681751"/>
              <a:gd name="csX3" fmla="*/ 110357 w 605742"/>
              <a:gd name="csY3" fmla="*/ 2338430 h 4681751"/>
              <a:gd name="csX4" fmla="*/ 24632 w 605742"/>
              <a:gd name="csY4" fmla="*/ 4457930 h 4681751"/>
              <a:gd name="csX5" fmla="*/ 570732 w 605742"/>
              <a:gd name="csY5" fmla="*/ 4677011 h 4681751"/>
              <a:gd name="csX0" fmla="*/ 531044 w 586015"/>
              <a:gd name="csY0" fmla="*/ 0 h 4681749"/>
              <a:gd name="csX1" fmla="*/ 585020 w 586015"/>
              <a:gd name="csY1" fmla="*/ 1207460 h 4681749"/>
              <a:gd name="csX2" fmla="*/ 523107 w 586015"/>
              <a:gd name="csY2" fmla="*/ 2026528 h 4681749"/>
              <a:gd name="csX3" fmla="*/ 110357 w 586015"/>
              <a:gd name="csY3" fmla="*/ 2338430 h 4681749"/>
              <a:gd name="csX4" fmla="*/ 24632 w 586015"/>
              <a:gd name="csY4" fmla="*/ 4457930 h 4681749"/>
              <a:gd name="csX5" fmla="*/ 570732 w 586015"/>
              <a:gd name="csY5" fmla="*/ 4677011 h 4681749"/>
              <a:gd name="csX0" fmla="*/ 558489 w 616770"/>
              <a:gd name="csY0" fmla="*/ 0 h 4681751"/>
              <a:gd name="csX1" fmla="*/ 612465 w 616770"/>
              <a:gd name="csY1" fmla="*/ 1207460 h 4681751"/>
              <a:gd name="csX2" fmla="*/ 550552 w 616770"/>
              <a:gd name="csY2" fmla="*/ 2026528 h 4681751"/>
              <a:gd name="csX3" fmla="*/ 56839 w 616770"/>
              <a:gd name="csY3" fmla="*/ 2309849 h 4681751"/>
              <a:gd name="csX4" fmla="*/ 52077 w 616770"/>
              <a:gd name="csY4" fmla="*/ 4457930 h 4681751"/>
              <a:gd name="csX5" fmla="*/ 598177 w 616770"/>
              <a:gd name="csY5" fmla="*/ 4677011 h 4681751"/>
              <a:gd name="csX0" fmla="*/ 558182 w 614563"/>
              <a:gd name="csY0" fmla="*/ 0 h 4681749"/>
              <a:gd name="csX1" fmla="*/ 612158 w 614563"/>
              <a:gd name="csY1" fmla="*/ 1207460 h 4681749"/>
              <a:gd name="csX2" fmla="*/ 545483 w 614563"/>
              <a:gd name="csY2" fmla="*/ 1940786 h 4681749"/>
              <a:gd name="csX3" fmla="*/ 56532 w 614563"/>
              <a:gd name="csY3" fmla="*/ 2309849 h 4681749"/>
              <a:gd name="csX4" fmla="*/ 51770 w 614563"/>
              <a:gd name="csY4" fmla="*/ 4457930 h 4681749"/>
              <a:gd name="csX5" fmla="*/ 597870 w 614563"/>
              <a:gd name="csY5" fmla="*/ 4677011 h 4681749"/>
              <a:gd name="csX0" fmla="*/ 558182 w 612218"/>
              <a:gd name="csY0" fmla="*/ 0 h 4681751"/>
              <a:gd name="csX1" fmla="*/ 612158 w 612218"/>
              <a:gd name="csY1" fmla="*/ 1207460 h 4681751"/>
              <a:gd name="csX2" fmla="*/ 545483 w 612218"/>
              <a:gd name="csY2" fmla="*/ 1940786 h 4681751"/>
              <a:gd name="csX3" fmla="*/ 56532 w 612218"/>
              <a:gd name="csY3" fmla="*/ 2309849 h 4681751"/>
              <a:gd name="csX4" fmla="*/ 51770 w 612218"/>
              <a:gd name="csY4" fmla="*/ 4457930 h 4681751"/>
              <a:gd name="csX5" fmla="*/ 597870 w 612218"/>
              <a:gd name="csY5" fmla="*/ 4677011 h 4681751"/>
              <a:gd name="csX0" fmla="*/ 558182 w 597870"/>
              <a:gd name="csY0" fmla="*/ 0 h 4681749"/>
              <a:gd name="csX1" fmla="*/ 569296 w 597870"/>
              <a:gd name="csY1" fmla="*/ 1221751 h 4681749"/>
              <a:gd name="csX2" fmla="*/ 545483 w 597870"/>
              <a:gd name="csY2" fmla="*/ 1940786 h 4681749"/>
              <a:gd name="csX3" fmla="*/ 56532 w 597870"/>
              <a:gd name="csY3" fmla="*/ 2309849 h 4681749"/>
              <a:gd name="csX4" fmla="*/ 51770 w 597870"/>
              <a:gd name="csY4" fmla="*/ 4457930 h 4681749"/>
              <a:gd name="csX5" fmla="*/ 597870 w 597870"/>
              <a:gd name="csY5" fmla="*/ 4677011 h 4681749"/>
              <a:gd name="csX0" fmla="*/ 558182 w 597870"/>
              <a:gd name="csY0" fmla="*/ 0 h 4681751"/>
              <a:gd name="csX1" fmla="*/ 583583 w 597870"/>
              <a:gd name="csY1" fmla="*/ 1228895 h 4681751"/>
              <a:gd name="csX2" fmla="*/ 545483 w 597870"/>
              <a:gd name="csY2" fmla="*/ 1940786 h 4681751"/>
              <a:gd name="csX3" fmla="*/ 56532 w 597870"/>
              <a:gd name="csY3" fmla="*/ 2309849 h 4681751"/>
              <a:gd name="csX4" fmla="*/ 51770 w 597870"/>
              <a:gd name="csY4" fmla="*/ 4457930 h 4681751"/>
              <a:gd name="csX5" fmla="*/ 597870 w 597870"/>
              <a:gd name="csY5" fmla="*/ 4677011 h 4681751"/>
              <a:gd name="csX0" fmla="*/ 558182 w 597870"/>
              <a:gd name="csY0" fmla="*/ 0 h 4681749"/>
              <a:gd name="csX1" fmla="*/ 564533 w 597870"/>
              <a:gd name="csY1" fmla="*/ 1236039 h 4681749"/>
              <a:gd name="csX2" fmla="*/ 545483 w 597870"/>
              <a:gd name="csY2" fmla="*/ 1940786 h 4681749"/>
              <a:gd name="csX3" fmla="*/ 56532 w 597870"/>
              <a:gd name="csY3" fmla="*/ 2309849 h 4681749"/>
              <a:gd name="csX4" fmla="*/ 51770 w 597870"/>
              <a:gd name="csY4" fmla="*/ 4457930 h 4681749"/>
              <a:gd name="csX5" fmla="*/ 597870 w 597870"/>
              <a:gd name="csY5" fmla="*/ 4677011 h 4681749"/>
              <a:gd name="csX0" fmla="*/ 558182 w 597870"/>
              <a:gd name="csY0" fmla="*/ 0 h 4681751"/>
              <a:gd name="csX1" fmla="*/ 550246 w 597870"/>
              <a:gd name="csY1" fmla="*/ 1243185 h 4681751"/>
              <a:gd name="csX2" fmla="*/ 545483 w 597870"/>
              <a:gd name="csY2" fmla="*/ 1940786 h 4681751"/>
              <a:gd name="csX3" fmla="*/ 56532 w 597870"/>
              <a:gd name="csY3" fmla="*/ 2309849 h 4681751"/>
              <a:gd name="csX4" fmla="*/ 51770 w 597870"/>
              <a:gd name="csY4" fmla="*/ 4457930 h 4681751"/>
              <a:gd name="csX5" fmla="*/ 597870 w 597870"/>
              <a:gd name="csY5" fmla="*/ 4677011 h 4681751"/>
              <a:gd name="csX0" fmla="*/ 558182 w 597870"/>
              <a:gd name="csY0" fmla="*/ 0 h 4681749"/>
              <a:gd name="csX1" fmla="*/ 569296 w 597870"/>
              <a:gd name="csY1" fmla="*/ 1243185 h 4681749"/>
              <a:gd name="csX2" fmla="*/ 545483 w 597870"/>
              <a:gd name="csY2" fmla="*/ 1940786 h 4681749"/>
              <a:gd name="csX3" fmla="*/ 56532 w 597870"/>
              <a:gd name="csY3" fmla="*/ 2309849 h 4681749"/>
              <a:gd name="csX4" fmla="*/ 51770 w 597870"/>
              <a:gd name="csY4" fmla="*/ 4457930 h 4681749"/>
              <a:gd name="csX5" fmla="*/ 597870 w 597870"/>
              <a:gd name="csY5" fmla="*/ 4677011 h 4681749"/>
              <a:gd name="csX0" fmla="*/ 558182 w 597870"/>
              <a:gd name="csY0" fmla="*/ 0 h 4681751"/>
              <a:gd name="csX1" fmla="*/ 555009 w 597870"/>
              <a:gd name="csY1" fmla="*/ 1243185 h 4681751"/>
              <a:gd name="csX2" fmla="*/ 545483 w 597870"/>
              <a:gd name="csY2" fmla="*/ 1940786 h 4681751"/>
              <a:gd name="csX3" fmla="*/ 56532 w 597870"/>
              <a:gd name="csY3" fmla="*/ 2309849 h 4681751"/>
              <a:gd name="csX4" fmla="*/ 51770 w 597870"/>
              <a:gd name="csY4" fmla="*/ 4457930 h 4681751"/>
              <a:gd name="csX5" fmla="*/ 597870 w 597870"/>
              <a:gd name="csY5" fmla="*/ 4677011 h 4681751"/>
              <a:gd name="csX0" fmla="*/ 553051 w 592739"/>
              <a:gd name="csY0" fmla="*/ 0 h 4681749"/>
              <a:gd name="csX1" fmla="*/ 549878 w 592739"/>
              <a:gd name="csY1" fmla="*/ 1243185 h 4681749"/>
              <a:gd name="csX2" fmla="*/ 459390 w 592739"/>
              <a:gd name="csY2" fmla="*/ 1947932 h 4681749"/>
              <a:gd name="csX3" fmla="*/ 51401 w 592739"/>
              <a:gd name="csY3" fmla="*/ 2309849 h 4681749"/>
              <a:gd name="csX4" fmla="*/ 46639 w 592739"/>
              <a:gd name="csY4" fmla="*/ 4457930 h 4681749"/>
              <a:gd name="csX5" fmla="*/ 592739 w 592739"/>
              <a:gd name="csY5" fmla="*/ 4677011 h 4681749"/>
              <a:gd name="csX0" fmla="*/ 555459 w 595147"/>
              <a:gd name="csY0" fmla="*/ 0 h 4681751"/>
              <a:gd name="csX1" fmla="*/ 552286 w 595147"/>
              <a:gd name="csY1" fmla="*/ 1243185 h 4681751"/>
              <a:gd name="csX2" fmla="*/ 461798 w 595147"/>
              <a:gd name="csY2" fmla="*/ 1947932 h 4681751"/>
              <a:gd name="csX3" fmla="*/ 49047 w 595147"/>
              <a:gd name="csY3" fmla="*/ 2481332 h 4681751"/>
              <a:gd name="csX4" fmla="*/ 49047 w 595147"/>
              <a:gd name="csY4" fmla="*/ 4457930 h 4681751"/>
              <a:gd name="csX5" fmla="*/ 595147 w 595147"/>
              <a:gd name="csY5" fmla="*/ 4677011 h 4681751"/>
            </a:gdLst>
            <a:ahLst/>
            <a:cxnLst>
              <a:cxn ang="0">
                <a:pos x="csX0" y="csY0"/>
              </a:cxn>
              <a:cxn ang="0">
                <a:pos x="csX1" y="csY1"/>
              </a:cxn>
              <a:cxn ang="0">
                <a:pos x="csX2" y="csY2"/>
              </a:cxn>
              <a:cxn ang="0">
                <a:pos x="csX3" y="csY3"/>
              </a:cxn>
              <a:cxn ang="0">
                <a:pos x="csX4" y="csY4"/>
              </a:cxn>
              <a:cxn ang="0">
                <a:pos x="csX5" y="csY5"/>
              </a:cxn>
            </a:cxnLst>
            <a:rect l="l" t="t" r="r" b="b"/>
            <a:pathLst>
              <a:path w="595147" h="4681751">
                <a:moveTo>
                  <a:pt x="555459" y="0"/>
                </a:moveTo>
                <a:cubicBezTo>
                  <a:pt x="557046" y="267537"/>
                  <a:pt x="567896" y="918530"/>
                  <a:pt x="552286" y="1243185"/>
                </a:cubicBezTo>
                <a:cubicBezTo>
                  <a:pt x="536676" y="1567840"/>
                  <a:pt x="545671" y="1741574"/>
                  <a:pt x="461798" y="1947932"/>
                </a:cubicBezTo>
                <a:cubicBezTo>
                  <a:pt x="377925" y="2154290"/>
                  <a:pt x="117839" y="2062999"/>
                  <a:pt x="49047" y="2481332"/>
                </a:cubicBezTo>
                <a:cubicBezTo>
                  <a:pt x="-19745" y="2899665"/>
                  <a:pt x="-12865" y="4235680"/>
                  <a:pt x="49047" y="4457930"/>
                </a:cubicBezTo>
                <a:cubicBezTo>
                  <a:pt x="110959" y="4680180"/>
                  <a:pt x="311778" y="4692886"/>
                  <a:pt x="595147" y="4677011"/>
                </a:cubicBezTo>
              </a:path>
            </a:pathLst>
          </a:custGeom>
          <a:noFill/>
          <a:ln w="41275" cmpd="sng">
            <a:solidFill>
              <a:schemeClr val="bg1">
                <a:lumMod val="9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2407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01BF0-1E0F-B124-C240-7BB9662F53B3}"/>
            </a:ext>
          </a:extLst>
        </p:cNvPr>
        <p:cNvGrpSpPr/>
        <p:nvPr/>
      </p:nvGrpSpPr>
      <p:grpSpPr>
        <a:xfrm>
          <a:off x="0" y="0"/>
          <a:ext cx="0" cy="0"/>
          <a:chOff x="0" y="0"/>
          <a:chExt cx="0" cy="0"/>
        </a:xfrm>
      </p:grpSpPr>
      <p:sp>
        <p:nvSpPr>
          <p:cNvPr id="2" name="Rubrik 1">
            <a:extLst>
              <a:ext uri="{FF2B5EF4-FFF2-40B4-BE49-F238E27FC236}">
                <a16:creationId xmlns:a16="http://schemas.microsoft.com/office/drawing/2014/main" id="{44669192-9791-067A-4FA3-99E3B7C2D37F}"/>
              </a:ext>
            </a:extLst>
          </p:cNvPr>
          <p:cNvSpPr>
            <a:spLocks noGrp="1"/>
          </p:cNvSpPr>
          <p:nvPr>
            <p:ph type="title"/>
          </p:nvPr>
        </p:nvSpPr>
        <p:spPr/>
        <p:txBody>
          <a:bodyPr/>
          <a:lstStyle/>
          <a:p>
            <a:r>
              <a:rPr lang="en-GB" sz="4000" dirty="0"/>
              <a:t>Rotor-to-HRU torque monitor</a:t>
            </a:r>
          </a:p>
        </p:txBody>
      </p:sp>
      <p:sp>
        <p:nvSpPr>
          <p:cNvPr id="4" name="Platshållare för sidfot 3">
            <a:extLst>
              <a:ext uri="{FF2B5EF4-FFF2-40B4-BE49-F238E27FC236}">
                <a16:creationId xmlns:a16="http://schemas.microsoft.com/office/drawing/2014/main" id="{9B4D4DA8-0C75-9E57-ABF2-0A846223C7AA}"/>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723817ED-89B2-54BD-BAAC-4DF52CC487F7}"/>
              </a:ext>
            </a:extLst>
          </p:cNvPr>
          <p:cNvSpPr>
            <a:spLocks noGrp="1"/>
          </p:cNvSpPr>
          <p:nvPr>
            <p:ph type="sldNum" sz="quarter" idx="12"/>
          </p:nvPr>
        </p:nvSpPr>
        <p:spPr/>
        <p:txBody>
          <a:bodyPr/>
          <a:lstStyle/>
          <a:p>
            <a:fld id="{F7283078-D760-1647-8B80-66BA8B52336D}" type="slidenum">
              <a:rPr lang="sv-SE" smtClean="0">
                <a:solidFill>
                  <a:srgbClr val="CCCCCC"/>
                </a:solidFill>
              </a:rPr>
              <a:t>25</a:t>
            </a:fld>
            <a:endParaRPr lang="sv-SE" dirty="0">
              <a:solidFill>
                <a:srgbClr val="CCCCCC"/>
              </a:solidFill>
            </a:endParaRPr>
          </a:p>
        </p:txBody>
      </p:sp>
      <p:sp>
        <p:nvSpPr>
          <p:cNvPr id="8" name="Platshållare för text 7">
            <a:extLst>
              <a:ext uri="{FF2B5EF4-FFF2-40B4-BE49-F238E27FC236}">
                <a16:creationId xmlns:a16="http://schemas.microsoft.com/office/drawing/2014/main" id="{BDB91F7A-42E1-755D-5C9D-8947F1545214}"/>
              </a:ext>
            </a:extLst>
          </p:cNvPr>
          <p:cNvSpPr>
            <a:spLocks noGrp="1"/>
          </p:cNvSpPr>
          <p:nvPr>
            <p:ph type="body" sz="quarter" idx="14"/>
          </p:nvPr>
        </p:nvSpPr>
        <p:spPr/>
        <p:txBody>
          <a:bodyPr/>
          <a:lstStyle/>
          <a:p>
            <a:r>
              <a:rPr lang="en-US" dirty="0"/>
              <a:t>Instrumentation and Control</a:t>
            </a:r>
            <a:endParaRPr lang="en-GB" dirty="0"/>
          </a:p>
        </p:txBody>
      </p:sp>
      <p:sp>
        <p:nvSpPr>
          <p:cNvPr id="10" name="Platshållare för datum 3">
            <a:extLst>
              <a:ext uri="{FF2B5EF4-FFF2-40B4-BE49-F238E27FC236}">
                <a16:creationId xmlns:a16="http://schemas.microsoft.com/office/drawing/2014/main" id="{A3E511EA-DC4F-0E82-6554-29C850575337}"/>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9" name="Content Placeholder 8">
            <a:extLst>
              <a:ext uri="{FF2B5EF4-FFF2-40B4-BE49-F238E27FC236}">
                <a16:creationId xmlns:a16="http://schemas.microsoft.com/office/drawing/2014/main" id="{50632898-4C3C-65E5-2AAB-74D18CE7D241}"/>
              </a:ext>
            </a:extLst>
          </p:cNvPr>
          <p:cNvPicPr>
            <a:picLocks noGrp="1" noChangeAspect="1"/>
          </p:cNvPicPr>
          <p:nvPr>
            <p:ph idx="1"/>
          </p:nvPr>
        </p:nvPicPr>
        <p:blipFill>
          <a:blip r:embed="rId3" cstate="screen">
            <a:extLst>
              <a:ext uri="{28A0092B-C50C-407E-A947-70E740481C1C}">
                <a14:useLocalDpi xmlns:a14="http://schemas.microsoft.com/office/drawing/2010/main" val="0"/>
              </a:ext>
            </a:extLst>
          </a:blip>
          <a:srcRect b="22903"/>
          <a:stretch>
            <a:fillRect/>
          </a:stretch>
        </p:blipFill>
        <p:spPr>
          <a:xfrm>
            <a:off x="360000" y="2858827"/>
            <a:ext cx="2453874" cy="3676650"/>
          </a:xfrm>
        </p:spPr>
      </p:pic>
      <p:sp>
        <p:nvSpPr>
          <p:cNvPr id="11" name="Content Placeholder 26">
            <a:extLst>
              <a:ext uri="{FF2B5EF4-FFF2-40B4-BE49-F238E27FC236}">
                <a16:creationId xmlns:a16="http://schemas.microsoft.com/office/drawing/2014/main" id="{B49CA226-C694-7B7C-0AEB-E15A67E99CB2}"/>
              </a:ext>
            </a:extLst>
          </p:cNvPr>
          <p:cNvSpPr>
            <a:spLocks noGrp="1"/>
          </p:cNvSpPr>
          <p:nvPr>
            <p:ph idx="13"/>
          </p:nvPr>
        </p:nvSpPr>
        <p:spPr>
          <a:xfrm>
            <a:off x="6373692" y="1562400"/>
            <a:ext cx="5323008" cy="1904700"/>
          </a:xfrm>
          <a:prstGeom prst="foldedCorner">
            <a:avLst>
              <a:gd name="adj" fmla="val 10938"/>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358775" lvl="1" indent="-266700">
              <a:spcBef>
                <a:spcPts val="600"/>
              </a:spcBef>
              <a:spcAft>
                <a:spcPts val="600"/>
              </a:spcAft>
              <a:buFont typeface="Wingdings" panose="05000000000000000000" pitchFamily="2" charset="2"/>
              <a:buChar char="§"/>
            </a:pPr>
            <a:r>
              <a:rPr lang="en-US" sz="1400" dirty="0">
                <a:solidFill>
                  <a:srgbClr val="666666"/>
                </a:solidFill>
              </a:rPr>
              <a:t>A high-sensitivity eddy current sensor is used to measure the gap between a pair of brackets mounted on the helium outlet pipe. The gap indicates the torsional strain experienced by the pipe.</a:t>
            </a:r>
          </a:p>
          <a:p>
            <a:pPr marL="358775" lvl="1" indent="-266700">
              <a:spcBef>
                <a:spcPts val="600"/>
              </a:spcBef>
              <a:spcAft>
                <a:spcPts val="600"/>
              </a:spcAft>
              <a:buFont typeface="Wingdings" panose="05000000000000000000" pitchFamily="2" charset="2"/>
              <a:buChar char="§"/>
            </a:pPr>
            <a:r>
              <a:rPr lang="en-US" sz="1400" dirty="0">
                <a:solidFill>
                  <a:srgbClr val="666666"/>
                </a:solidFill>
              </a:rPr>
              <a:t>A graphical user interface displays the value and indicates MINOR / MAJOR alarms when the value exceeds predefined limits.</a:t>
            </a:r>
          </a:p>
        </p:txBody>
      </p:sp>
      <p:sp>
        <p:nvSpPr>
          <p:cNvPr id="28" name="TextBox 27">
            <a:extLst>
              <a:ext uri="{FF2B5EF4-FFF2-40B4-BE49-F238E27FC236}">
                <a16:creationId xmlns:a16="http://schemas.microsoft.com/office/drawing/2014/main" id="{7FCED589-5B4D-364C-5A52-7EBBE8D8C17B}"/>
              </a:ext>
            </a:extLst>
          </p:cNvPr>
          <p:cNvSpPr txBox="1"/>
          <p:nvPr/>
        </p:nvSpPr>
        <p:spPr>
          <a:xfrm>
            <a:off x="7187716" y="3730427"/>
            <a:ext cx="1020967" cy="330072"/>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sv-SE" dirty="0"/>
              <a:t>Beckhoff PLC</a:t>
            </a:r>
            <a:endParaRPr lang="en-GB" dirty="0"/>
          </a:p>
        </p:txBody>
      </p:sp>
      <p:pic>
        <p:nvPicPr>
          <p:cNvPr id="29" name="Picture 28">
            <a:extLst>
              <a:ext uri="{FF2B5EF4-FFF2-40B4-BE49-F238E27FC236}">
                <a16:creationId xmlns:a16="http://schemas.microsoft.com/office/drawing/2014/main" id="{92A786E2-46EE-CC1E-1F01-79D183C08849}"/>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7187716" y="4298474"/>
            <a:ext cx="2745892" cy="1928879"/>
          </a:xfrm>
          <a:prstGeom prst="rect">
            <a:avLst/>
          </a:prstGeom>
        </p:spPr>
      </p:pic>
      <p:pic>
        <p:nvPicPr>
          <p:cNvPr id="30" name="Picture 29">
            <a:extLst>
              <a:ext uri="{FF2B5EF4-FFF2-40B4-BE49-F238E27FC236}">
                <a16:creationId xmlns:a16="http://schemas.microsoft.com/office/drawing/2014/main" id="{DBFD94D0-AE11-3C8B-9CEC-75E1E94D6695}"/>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9933608" y="4300034"/>
            <a:ext cx="318109" cy="1926571"/>
          </a:xfrm>
          <a:prstGeom prst="rect">
            <a:avLst/>
          </a:prstGeom>
        </p:spPr>
      </p:pic>
      <p:sp>
        <p:nvSpPr>
          <p:cNvPr id="33" name="TextBox 32">
            <a:extLst>
              <a:ext uri="{FF2B5EF4-FFF2-40B4-BE49-F238E27FC236}">
                <a16:creationId xmlns:a16="http://schemas.microsoft.com/office/drawing/2014/main" id="{5C79E1F5-3725-62FB-8F4F-6F47140FBAA9}"/>
              </a:ext>
            </a:extLst>
          </p:cNvPr>
          <p:cNvSpPr txBox="1"/>
          <p:nvPr/>
        </p:nvSpPr>
        <p:spPr>
          <a:xfrm>
            <a:off x="9742015" y="3730427"/>
            <a:ext cx="2449985"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defPPr>
              <a:defRPr lang="sv-SE"/>
            </a:defPPr>
            <a:lvl1pPr indent="-982663">
              <a:lnSpc>
                <a:spcPct val="100000"/>
              </a:lnSpc>
              <a:spcBef>
                <a:spcPts val="0"/>
              </a:spcBef>
              <a:spcAft>
                <a:spcPts val="0"/>
              </a:spcAft>
              <a:buClr>
                <a:srgbClr val="666666"/>
              </a:buClr>
              <a:buFont typeface="Wingdings" panose="05000000000000000000" pitchFamily="2" charset="2"/>
              <a:buNone/>
              <a:tabLst>
                <a:tab pos="1074738" algn="l"/>
                <a:tab pos="2424113" algn="l"/>
              </a:tabLst>
              <a:defRPr sz="14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lvl3pPr>
            <a:lvl4pPr marL="540000" indent="-180000">
              <a:lnSpc>
                <a:spcPct val="100000"/>
              </a:lnSpc>
              <a:spcBef>
                <a:spcPts val="1000"/>
              </a:spcBef>
              <a:buClr>
                <a:srgbClr val="666666"/>
              </a:buClr>
              <a:buFont typeface="Arial" panose="020B0604020202020204" pitchFamily="34" charset="0"/>
              <a:buChar char="−"/>
              <a:tabLst/>
              <a:defRPr sz="1600"/>
            </a:lvl4pPr>
            <a:lvl5pPr marL="628650" indent="-162000">
              <a:lnSpc>
                <a:spcPct val="100000"/>
              </a:lnSpc>
              <a:spcBef>
                <a:spcPts val="1000"/>
              </a:spcBef>
              <a:buClr>
                <a:srgbClr val="666666"/>
              </a:buClr>
              <a:buFont typeface="Arial" panose="020B0604020202020204" pitchFamily="34" charset="0"/>
              <a:buChar char="−"/>
              <a:tabLst/>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Beckhoff EL3174 AI </a:t>
            </a:r>
            <a:r>
              <a:rPr lang="sv-SE" dirty="0" err="1"/>
              <a:t>module</a:t>
            </a:r>
            <a:endParaRPr lang="en-US" dirty="0"/>
          </a:p>
        </p:txBody>
      </p:sp>
      <p:pic>
        <p:nvPicPr>
          <p:cNvPr id="15" name="Picture 14">
            <a:extLst>
              <a:ext uri="{FF2B5EF4-FFF2-40B4-BE49-F238E27FC236}">
                <a16:creationId xmlns:a16="http://schemas.microsoft.com/office/drawing/2014/main" id="{68CAEFD5-A3B5-D69B-4B05-04B9081280EE}"/>
              </a:ext>
            </a:extLst>
          </p:cNvPr>
          <p:cNvPicPr>
            <a:picLocks noChangeAspect="1"/>
          </p:cNvPicPr>
          <p:nvPr/>
        </p:nvPicPr>
        <p:blipFill>
          <a:blip r:embed="rId6"/>
          <a:stretch>
            <a:fillRect/>
          </a:stretch>
        </p:blipFill>
        <p:spPr>
          <a:xfrm>
            <a:off x="360000" y="1562400"/>
            <a:ext cx="923925" cy="1057275"/>
          </a:xfrm>
          <a:prstGeom prst="rect">
            <a:avLst/>
          </a:prstGeom>
        </p:spPr>
      </p:pic>
      <p:sp>
        <p:nvSpPr>
          <p:cNvPr id="35" name="Freeform: Shape 34">
            <a:extLst>
              <a:ext uri="{FF2B5EF4-FFF2-40B4-BE49-F238E27FC236}">
                <a16:creationId xmlns:a16="http://schemas.microsoft.com/office/drawing/2014/main" id="{59053E4B-7413-02AA-A89D-5B718358C8C5}"/>
              </a:ext>
            </a:extLst>
          </p:cNvPr>
          <p:cNvSpPr/>
          <p:nvPr/>
        </p:nvSpPr>
        <p:spPr>
          <a:xfrm>
            <a:off x="4352924" y="5234974"/>
            <a:ext cx="5762625" cy="1223131"/>
          </a:xfrm>
          <a:custGeom>
            <a:avLst/>
            <a:gdLst>
              <a:gd name="csX0" fmla="*/ 0 w 4001053"/>
              <a:gd name="csY0" fmla="*/ 0 h 1200150"/>
              <a:gd name="csX1" fmla="*/ 276225 w 4001053"/>
              <a:gd name="csY1" fmla="*/ 190500 h 1200150"/>
              <a:gd name="csX2" fmla="*/ 266700 w 4001053"/>
              <a:gd name="csY2" fmla="*/ 828675 h 1200150"/>
              <a:gd name="csX3" fmla="*/ 438150 w 4001053"/>
              <a:gd name="csY3" fmla="*/ 1095375 h 1200150"/>
              <a:gd name="csX4" fmla="*/ 781050 w 4001053"/>
              <a:gd name="csY4" fmla="*/ 1171575 h 1200150"/>
              <a:gd name="csX5" fmla="*/ 2343150 w 4001053"/>
              <a:gd name="csY5" fmla="*/ 1200150 h 1200150"/>
              <a:gd name="csX6" fmla="*/ 3790950 w 4001053"/>
              <a:gd name="csY6" fmla="*/ 1181100 h 1200150"/>
              <a:gd name="csX7" fmla="*/ 3962400 w 4001053"/>
              <a:gd name="csY7" fmla="*/ 971550 h 1200150"/>
              <a:gd name="csX0" fmla="*/ 0 w 3974259"/>
              <a:gd name="csY0" fmla="*/ 0 h 1200150"/>
              <a:gd name="csX1" fmla="*/ 276225 w 3974259"/>
              <a:gd name="csY1" fmla="*/ 190500 h 1200150"/>
              <a:gd name="csX2" fmla="*/ 266700 w 3974259"/>
              <a:gd name="csY2" fmla="*/ 828675 h 1200150"/>
              <a:gd name="csX3" fmla="*/ 438150 w 3974259"/>
              <a:gd name="csY3" fmla="*/ 1095375 h 1200150"/>
              <a:gd name="csX4" fmla="*/ 781050 w 3974259"/>
              <a:gd name="csY4" fmla="*/ 1171575 h 1200150"/>
              <a:gd name="csX5" fmla="*/ 2343150 w 3974259"/>
              <a:gd name="csY5" fmla="*/ 1200150 h 1200150"/>
              <a:gd name="csX6" fmla="*/ 3638550 w 3974259"/>
              <a:gd name="csY6" fmla="*/ 1185863 h 1200150"/>
              <a:gd name="csX7" fmla="*/ 3962400 w 3974259"/>
              <a:gd name="csY7" fmla="*/ 971550 h 1200150"/>
              <a:gd name="csX0" fmla="*/ 0 w 3971340"/>
              <a:gd name="csY0" fmla="*/ 0 h 1200150"/>
              <a:gd name="csX1" fmla="*/ 276225 w 3971340"/>
              <a:gd name="csY1" fmla="*/ 190500 h 1200150"/>
              <a:gd name="csX2" fmla="*/ 266700 w 3971340"/>
              <a:gd name="csY2" fmla="*/ 828675 h 1200150"/>
              <a:gd name="csX3" fmla="*/ 438150 w 3971340"/>
              <a:gd name="csY3" fmla="*/ 1095375 h 1200150"/>
              <a:gd name="csX4" fmla="*/ 781050 w 3971340"/>
              <a:gd name="csY4" fmla="*/ 1171575 h 1200150"/>
              <a:gd name="csX5" fmla="*/ 2343150 w 3971340"/>
              <a:gd name="csY5" fmla="*/ 1200150 h 1200150"/>
              <a:gd name="csX6" fmla="*/ 3638550 w 3971340"/>
              <a:gd name="csY6" fmla="*/ 1185863 h 1200150"/>
              <a:gd name="csX7" fmla="*/ 3962400 w 3971340"/>
              <a:gd name="csY7" fmla="*/ 971550 h 1200150"/>
              <a:gd name="csX0" fmla="*/ 0 w 3962400"/>
              <a:gd name="csY0" fmla="*/ 0 h 1200150"/>
              <a:gd name="csX1" fmla="*/ 276225 w 3962400"/>
              <a:gd name="csY1" fmla="*/ 190500 h 1200150"/>
              <a:gd name="csX2" fmla="*/ 266700 w 3962400"/>
              <a:gd name="csY2" fmla="*/ 828675 h 1200150"/>
              <a:gd name="csX3" fmla="*/ 438150 w 3962400"/>
              <a:gd name="csY3" fmla="*/ 1095375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438150 w 3962400"/>
              <a:gd name="csY3" fmla="*/ 1095375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381000 w 3962400"/>
              <a:gd name="csY3" fmla="*/ 1147762 h 1200150"/>
              <a:gd name="csX4" fmla="*/ 781050 w 3962400"/>
              <a:gd name="csY4" fmla="*/ 1171575 h 1200150"/>
              <a:gd name="csX5" fmla="*/ 2343150 w 3962400"/>
              <a:gd name="csY5" fmla="*/ 1200150 h 1200150"/>
              <a:gd name="csX6" fmla="*/ 3638550 w 3962400"/>
              <a:gd name="csY6" fmla="*/ 1185863 h 1200150"/>
              <a:gd name="csX7" fmla="*/ 3962400 w 3962400"/>
              <a:gd name="csY7" fmla="*/ 971550 h 1200150"/>
              <a:gd name="csX0" fmla="*/ 0 w 3962400"/>
              <a:gd name="csY0" fmla="*/ 0 h 1200150"/>
              <a:gd name="csX1" fmla="*/ 276225 w 3962400"/>
              <a:gd name="csY1" fmla="*/ 190500 h 1200150"/>
              <a:gd name="csX2" fmla="*/ 266700 w 3962400"/>
              <a:gd name="csY2" fmla="*/ 828675 h 1200150"/>
              <a:gd name="csX3" fmla="*/ 381000 w 3962400"/>
              <a:gd name="csY3" fmla="*/ 1147762 h 1200150"/>
              <a:gd name="csX4" fmla="*/ 2343150 w 3962400"/>
              <a:gd name="csY4" fmla="*/ 1200150 h 1200150"/>
              <a:gd name="csX5" fmla="*/ 3638550 w 3962400"/>
              <a:gd name="csY5" fmla="*/ 1185863 h 1200150"/>
              <a:gd name="csX6" fmla="*/ 3962400 w 3962400"/>
              <a:gd name="csY6" fmla="*/ 971550 h 1200150"/>
              <a:gd name="csX0" fmla="*/ 0 w 3962400"/>
              <a:gd name="csY0" fmla="*/ 0 h 1203924"/>
              <a:gd name="csX1" fmla="*/ 276225 w 3962400"/>
              <a:gd name="csY1" fmla="*/ 190500 h 1203924"/>
              <a:gd name="csX2" fmla="*/ 266700 w 3962400"/>
              <a:gd name="csY2" fmla="*/ 828675 h 1203924"/>
              <a:gd name="csX3" fmla="*/ 381000 w 3962400"/>
              <a:gd name="csY3" fmla="*/ 1147762 h 1203924"/>
              <a:gd name="csX4" fmla="*/ 2343150 w 3962400"/>
              <a:gd name="csY4" fmla="*/ 1200150 h 1203924"/>
              <a:gd name="csX5" fmla="*/ 3638550 w 3962400"/>
              <a:gd name="csY5" fmla="*/ 1185863 h 1203924"/>
              <a:gd name="csX6" fmla="*/ 3962400 w 3962400"/>
              <a:gd name="csY6" fmla="*/ 971550 h 1203924"/>
              <a:gd name="csX0" fmla="*/ 0 w 3962400"/>
              <a:gd name="csY0" fmla="*/ 0 h 1216075"/>
              <a:gd name="csX1" fmla="*/ 276225 w 3962400"/>
              <a:gd name="csY1" fmla="*/ 190500 h 1216075"/>
              <a:gd name="csX2" fmla="*/ 285750 w 3962400"/>
              <a:gd name="csY2" fmla="*/ 492918 h 1216075"/>
              <a:gd name="csX3" fmla="*/ 381000 w 3962400"/>
              <a:gd name="csY3" fmla="*/ 1147762 h 1216075"/>
              <a:gd name="csX4" fmla="*/ 2343150 w 3962400"/>
              <a:gd name="csY4" fmla="*/ 1200150 h 1216075"/>
              <a:gd name="csX5" fmla="*/ 3638550 w 3962400"/>
              <a:gd name="csY5" fmla="*/ 1185863 h 1216075"/>
              <a:gd name="csX6" fmla="*/ 3962400 w 3962400"/>
              <a:gd name="csY6" fmla="*/ 971550 h 1216075"/>
              <a:gd name="csX0" fmla="*/ 0 w 3962400"/>
              <a:gd name="csY0" fmla="*/ 0 h 1216075"/>
              <a:gd name="csX1" fmla="*/ 276225 w 3962400"/>
              <a:gd name="csY1" fmla="*/ 190500 h 1216075"/>
              <a:gd name="csX2" fmla="*/ 285750 w 3962400"/>
              <a:gd name="csY2" fmla="*/ 492918 h 1216075"/>
              <a:gd name="csX3" fmla="*/ 381000 w 3962400"/>
              <a:gd name="csY3" fmla="*/ 1147762 h 1216075"/>
              <a:gd name="csX4" fmla="*/ 2343150 w 3962400"/>
              <a:gd name="csY4" fmla="*/ 1200150 h 1216075"/>
              <a:gd name="csX5" fmla="*/ 3638550 w 3962400"/>
              <a:gd name="csY5" fmla="*/ 1185863 h 1216075"/>
              <a:gd name="csX6" fmla="*/ 3962400 w 3962400"/>
              <a:gd name="csY6" fmla="*/ 971550 h 1216075"/>
              <a:gd name="csX0" fmla="*/ 0 w 3962400"/>
              <a:gd name="csY0" fmla="*/ 0 h 1213475"/>
              <a:gd name="csX1" fmla="*/ 276225 w 3962400"/>
              <a:gd name="csY1" fmla="*/ 190500 h 1213475"/>
              <a:gd name="csX2" fmla="*/ 285750 w 3962400"/>
              <a:gd name="csY2" fmla="*/ 492918 h 1213475"/>
              <a:gd name="csX3" fmla="*/ 511969 w 3962400"/>
              <a:gd name="csY3" fmla="*/ 1142999 h 1213475"/>
              <a:gd name="csX4" fmla="*/ 2343150 w 3962400"/>
              <a:gd name="csY4" fmla="*/ 1200150 h 1213475"/>
              <a:gd name="csX5" fmla="*/ 3638550 w 3962400"/>
              <a:gd name="csY5" fmla="*/ 1185863 h 1213475"/>
              <a:gd name="csX6" fmla="*/ 3962400 w 3962400"/>
              <a:gd name="csY6" fmla="*/ 971550 h 1213475"/>
              <a:gd name="csX0" fmla="*/ 0 w 3962400"/>
              <a:gd name="csY0" fmla="*/ 0 h 1211013"/>
              <a:gd name="csX1" fmla="*/ 276225 w 3962400"/>
              <a:gd name="csY1" fmla="*/ 190500 h 1211013"/>
              <a:gd name="csX2" fmla="*/ 285750 w 3962400"/>
              <a:gd name="csY2" fmla="*/ 492918 h 1211013"/>
              <a:gd name="csX3" fmla="*/ 502444 w 3962400"/>
              <a:gd name="csY3" fmla="*/ 1138236 h 1211013"/>
              <a:gd name="csX4" fmla="*/ 2343150 w 3962400"/>
              <a:gd name="csY4" fmla="*/ 1200150 h 1211013"/>
              <a:gd name="csX5" fmla="*/ 3638550 w 3962400"/>
              <a:gd name="csY5" fmla="*/ 1185863 h 1211013"/>
              <a:gd name="csX6" fmla="*/ 3962400 w 3962400"/>
              <a:gd name="csY6" fmla="*/ 971550 h 1211013"/>
              <a:gd name="csX0" fmla="*/ 0 w 3962400"/>
              <a:gd name="csY0" fmla="*/ 0 h 1207611"/>
              <a:gd name="csX1" fmla="*/ 276225 w 3962400"/>
              <a:gd name="csY1" fmla="*/ 190500 h 1207611"/>
              <a:gd name="csX2" fmla="*/ 285750 w 3962400"/>
              <a:gd name="csY2" fmla="*/ 492918 h 1207611"/>
              <a:gd name="csX3" fmla="*/ 507206 w 3962400"/>
              <a:gd name="csY3" fmla="*/ 1131092 h 1207611"/>
              <a:gd name="csX4" fmla="*/ 2343150 w 3962400"/>
              <a:gd name="csY4" fmla="*/ 1200150 h 1207611"/>
              <a:gd name="csX5" fmla="*/ 3638550 w 3962400"/>
              <a:gd name="csY5" fmla="*/ 1185863 h 1207611"/>
              <a:gd name="csX6" fmla="*/ 3962400 w 3962400"/>
              <a:gd name="csY6" fmla="*/ 971550 h 1207611"/>
              <a:gd name="csX0" fmla="*/ 0 w 3962400"/>
              <a:gd name="csY0" fmla="*/ 0 h 1214758"/>
              <a:gd name="csX1" fmla="*/ 276225 w 3962400"/>
              <a:gd name="csY1" fmla="*/ 190500 h 1214758"/>
              <a:gd name="csX2" fmla="*/ 285750 w 3962400"/>
              <a:gd name="csY2" fmla="*/ 492918 h 1214758"/>
              <a:gd name="csX3" fmla="*/ 504824 w 3962400"/>
              <a:gd name="csY3" fmla="*/ 1145380 h 1214758"/>
              <a:gd name="csX4" fmla="*/ 2343150 w 3962400"/>
              <a:gd name="csY4" fmla="*/ 1200150 h 1214758"/>
              <a:gd name="csX5" fmla="*/ 3638550 w 3962400"/>
              <a:gd name="csY5" fmla="*/ 1185863 h 1214758"/>
              <a:gd name="csX6" fmla="*/ 3962400 w 3962400"/>
              <a:gd name="csY6" fmla="*/ 971550 h 1214758"/>
              <a:gd name="csX0" fmla="*/ 0 w 3962400"/>
              <a:gd name="csY0" fmla="*/ 0 h 1211014"/>
              <a:gd name="csX1" fmla="*/ 276225 w 3962400"/>
              <a:gd name="csY1" fmla="*/ 190500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11014"/>
              <a:gd name="csX1" fmla="*/ 276225 w 3962400"/>
              <a:gd name="csY1" fmla="*/ 190500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11014"/>
              <a:gd name="csX1" fmla="*/ 257175 w 3962400"/>
              <a:gd name="csY1" fmla="*/ 78582 h 1211014"/>
              <a:gd name="csX2" fmla="*/ 285750 w 3962400"/>
              <a:gd name="csY2" fmla="*/ 492918 h 1211014"/>
              <a:gd name="csX3" fmla="*/ 514349 w 3962400"/>
              <a:gd name="csY3" fmla="*/ 1138237 h 1211014"/>
              <a:gd name="csX4" fmla="*/ 2343150 w 3962400"/>
              <a:gd name="csY4" fmla="*/ 1200150 h 1211014"/>
              <a:gd name="csX5" fmla="*/ 3638550 w 3962400"/>
              <a:gd name="csY5" fmla="*/ 1185863 h 1211014"/>
              <a:gd name="csX6" fmla="*/ 3962400 w 3962400"/>
              <a:gd name="csY6" fmla="*/ 971550 h 1211014"/>
              <a:gd name="csX0" fmla="*/ 0 w 3962400"/>
              <a:gd name="csY0" fmla="*/ 0 h 1209830"/>
              <a:gd name="csX1" fmla="*/ 257175 w 3962400"/>
              <a:gd name="csY1" fmla="*/ 78582 h 1209830"/>
              <a:gd name="csX2" fmla="*/ 269081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3962400"/>
              <a:gd name="csY0" fmla="*/ 0 h 1209830"/>
              <a:gd name="csX1" fmla="*/ 257175 w 3962400"/>
              <a:gd name="csY1" fmla="*/ 78582 h 1209830"/>
              <a:gd name="csX2" fmla="*/ 269081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3962400"/>
              <a:gd name="csY0" fmla="*/ 0 h 1209830"/>
              <a:gd name="csX1" fmla="*/ 257175 w 3962400"/>
              <a:gd name="csY1" fmla="*/ 78582 h 1209830"/>
              <a:gd name="csX2" fmla="*/ 280987 w 3962400"/>
              <a:gd name="csY2" fmla="*/ 511968 h 1209830"/>
              <a:gd name="csX3" fmla="*/ 514349 w 3962400"/>
              <a:gd name="csY3" fmla="*/ 1138237 h 1209830"/>
              <a:gd name="csX4" fmla="*/ 2343150 w 3962400"/>
              <a:gd name="csY4" fmla="*/ 1200150 h 1209830"/>
              <a:gd name="csX5" fmla="*/ 3638550 w 3962400"/>
              <a:gd name="csY5" fmla="*/ 1185863 h 1209830"/>
              <a:gd name="csX6" fmla="*/ 3962400 w 3962400"/>
              <a:gd name="csY6" fmla="*/ 971550 h 1209830"/>
              <a:gd name="csX0" fmla="*/ 0 w 5762625"/>
              <a:gd name="csY0" fmla="*/ 0 h 1219355"/>
              <a:gd name="csX1" fmla="*/ 2057400 w 5762625"/>
              <a:gd name="csY1" fmla="*/ 88107 h 1219355"/>
              <a:gd name="csX2" fmla="*/ 2081212 w 5762625"/>
              <a:gd name="csY2" fmla="*/ 521493 h 1219355"/>
              <a:gd name="csX3" fmla="*/ 2314574 w 5762625"/>
              <a:gd name="csY3" fmla="*/ 1147762 h 1219355"/>
              <a:gd name="csX4" fmla="*/ 4143375 w 5762625"/>
              <a:gd name="csY4" fmla="*/ 1209675 h 1219355"/>
              <a:gd name="csX5" fmla="*/ 5438775 w 5762625"/>
              <a:gd name="csY5" fmla="*/ 1195388 h 1219355"/>
              <a:gd name="csX6" fmla="*/ 5762625 w 5762625"/>
              <a:gd name="csY6" fmla="*/ 981075 h 1219355"/>
              <a:gd name="csX0" fmla="*/ 0 w 5762625"/>
              <a:gd name="csY0" fmla="*/ 3776 h 1223131"/>
              <a:gd name="csX1" fmla="*/ 1695450 w 5762625"/>
              <a:gd name="csY1" fmla="*/ 44258 h 1223131"/>
              <a:gd name="csX2" fmla="*/ 2081212 w 5762625"/>
              <a:gd name="csY2" fmla="*/ 525269 h 1223131"/>
              <a:gd name="csX3" fmla="*/ 2314574 w 5762625"/>
              <a:gd name="csY3" fmla="*/ 1151538 h 1223131"/>
              <a:gd name="csX4" fmla="*/ 4143375 w 5762625"/>
              <a:gd name="csY4" fmla="*/ 1213451 h 1223131"/>
              <a:gd name="csX5" fmla="*/ 5438775 w 5762625"/>
              <a:gd name="csY5" fmla="*/ 1199164 h 1223131"/>
              <a:gd name="csX6" fmla="*/ 5762625 w 5762625"/>
              <a:gd name="csY6" fmla="*/ 984851 h 1223131"/>
              <a:gd name="csX0" fmla="*/ 0 w 5762625"/>
              <a:gd name="csY0" fmla="*/ 3776 h 1223131"/>
              <a:gd name="csX1" fmla="*/ 1695450 w 5762625"/>
              <a:gd name="csY1" fmla="*/ 44258 h 1223131"/>
              <a:gd name="csX2" fmla="*/ 2081212 w 5762625"/>
              <a:gd name="csY2" fmla="*/ 525269 h 1223131"/>
              <a:gd name="csX3" fmla="*/ 2314574 w 5762625"/>
              <a:gd name="csY3" fmla="*/ 1151538 h 1223131"/>
              <a:gd name="csX4" fmla="*/ 4143375 w 5762625"/>
              <a:gd name="csY4" fmla="*/ 1213451 h 1223131"/>
              <a:gd name="csX5" fmla="*/ 5438775 w 5762625"/>
              <a:gd name="csY5" fmla="*/ 1199164 h 1223131"/>
              <a:gd name="csX6" fmla="*/ 5762625 w 5762625"/>
              <a:gd name="csY6" fmla="*/ 984851 h 1223131"/>
              <a:gd name="csX0" fmla="*/ 0 w 5762625"/>
              <a:gd name="csY0" fmla="*/ 3776 h 1223131"/>
              <a:gd name="csX1" fmla="*/ 1695450 w 5762625"/>
              <a:gd name="csY1" fmla="*/ 44258 h 1223131"/>
              <a:gd name="csX2" fmla="*/ 2081212 w 5762625"/>
              <a:gd name="csY2" fmla="*/ 525269 h 1223131"/>
              <a:gd name="csX3" fmla="*/ 2314574 w 5762625"/>
              <a:gd name="csY3" fmla="*/ 1151538 h 1223131"/>
              <a:gd name="csX4" fmla="*/ 4143375 w 5762625"/>
              <a:gd name="csY4" fmla="*/ 1213451 h 1223131"/>
              <a:gd name="csX5" fmla="*/ 5438775 w 5762625"/>
              <a:gd name="csY5" fmla="*/ 1199164 h 1223131"/>
              <a:gd name="csX6" fmla="*/ 5762625 w 5762625"/>
              <a:gd name="csY6" fmla="*/ 984851 h 122313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5762625" h="1223131">
                <a:moveTo>
                  <a:pt x="0" y="3776"/>
                </a:moveTo>
                <a:cubicBezTo>
                  <a:pt x="115887" y="29970"/>
                  <a:pt x="1348581" y="-42658"/>
                  <a:pt x="1695450" y="44258"/>
                </a:cubicBezTo>
                <a:cubicBezTo>
                  <a:pt x="2042319" y="131174"/>
                  <a:pt x="2044700" y="321672"/>
                  <a:pt x="2081212" y="525269"/>
                </a:cubicBezTo>
                <a:cubicBezTo>
                  <a:pt x="2117724" y="728866"/>
                  <a:pt x="1970880" y="1036841"/>
                  <a:pt x="2314574" y="1151538"/>
                </a:cubicBezTo>
                <a:cubicBezTo>
                  <a:pt x="2658268" y="1266235"/>
                  <a:pt x="3600450" y="1207101"/>
                  <a:pt x="4143375" y="1213451"/>
                </a:cubicBezTo>
                <a:lnTo>
                  <a:pt x="5438775" y="1199164"/>
                </a:lnTo>
                <a:cubicBezTo>
                  <a:pt x="5661025" y="1199164"/>
                  <a:pt x="5759450" y="1082482"/>
                  <a:pt x="5762625" y="984851"/>
                </a:cubicBezTo>
              </a:path>
            </a:pathLst>
          </a:custGeom>
          <a:noFill/>
          <a:ln w="38100">
            <a:solidFill>
              <a:schemeClr val="bg1">
                <a:lumMod val="50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54FDEAE9-83D8-F108-7351-8F07C4D94A30}"/>
              </a:ext>
            </a:extLst>
          </p:cNvPr>
          <p:cNvSpPr/>
          <p:nvPr/>
        </p:nvSpPr>
        <p:spPr>
          <a:xfrm>
            <a:off x="2327275" y="4032250"/>
            <a:ext cx="146050" cy="434971"/>
          </a:xfrm>
          <a:prstGeom prst="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D722529F-F7D4-16D4-82A3-D160D8AFD341}"/>
              </a:ext>
            </a:extLst>
          </p:cNvPr>
          <p:cNvSpPr/>
          <p:nvPr/>
        </p:nvSpPr>
        <p:spPr>
          <a:xfrm>
            <a:off x="1795834" y="4032251"/>
            <a:ext cx="677491" cy="121288"/>
          </a:xfrm>
          <a:custGeom>
            <a:avLst/>
            <a:gdLst>
              <a:gd name="csX0" fmla="*/ 0 w 1435100"/>
              <a:gd name="csY0" fmla="*/ 0 h 307975"/>
              <a:gd name="csX1" fmla="*/ 339725 w 1435100"/>
              <a:gd name="csY1" fmla="*/ 0 h 307975"/>
              <a:gd name="csX2" fmla="*/ 371475 w 1435100"/>
              <a:gd name="csY2" fmla="*/ 38100 h 307975"/>
              <a:gd name="csX3" fmla="*/ 428625 w 1435100"/>
              <a:gd name="csY3" fmla="*/ 57150 h 307975"/>
              <a:gd name="csX4" fmla="*/ 1022350 w 1435100"/>
              <a:gd name="csY4" fmla="*/ 57150 h 307975"/>
              <a:gd name="csX5" fmla="*/ 1076325 w 1435100"/>
              <a:gd name="csY5" fmla="*/ 38100 h 307975"/>
              <a:gd name="csX6" fmla="*/ 1095375 w 1435100"/>
              <a:gd name="csY6" fmla="*/ 6350 h 307975"/>
              <a:gd name="csX7" fmla="*/ 1435100 w 1435100"/>
              <a:gd name="csY7" fmla="*/ 6350 h 307975"/>
              <a:gd name="csX8" fmla="*/ 1435100 w 1435100"/>
              <a:gd name="csY8" fmla="*/ 304800 h 307975"/>
              <a:gd name="csX9" fmla="*/ 1092200 w 1435100"/>
              <a:gd name="csY9" fmla="*/ 304800 h 307975"/>
              <a:gd name="csX10" fmla="*/ 1076325 w 1435100"/>
              <a:gd name="csY10" fmla="*/ 273050 h 307975"/>
              <a:gd name="csX11" fmla="*/ 1028700 w 1435100"/>
              <a:gd name="csY11" fmla="*/ 241300 h 307975"/>
              <a:gd name="csX12" fmla="*/ 450850 w 1435100"/>
              <a:gd name="csY12" fmla="*/ 241300 h 307975"/>
              <a:gd name="csX13" fmla="*/ 365125 w 1435100"/>
              <a:gd name="csY13" fmla="*/ 266700 h 307975"/>
              <a:gd name="csX14" fmla="*/ 346075 w 1435100"/>
              <a:gd name="csY14" fmla="*/ 307975 h 307975"/>
              <a:gd name="csX15" fmla="*/ 3175 w 1435100"/>
              <a:gd name="csY15" fmla="*/ 307975 h 307975"/>
              <a:gd name="csX16" fmla="*/ 0 w 1435100"/>
              <a:gd name="csY16" fmla="*/ 0 h 3079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435100" h="307975">
                <a:moveTo>
                  <a:pt x="0" y="0"/>
                </a:moveTo>
                <a:lnTo>
                  <a:pt x="339725" y="0"/>
                </a:lnTo>
                <a:lnTo>
                  <a:pt x="371475" y="38100"/>
                </a:lnTo>
                <a:lnTo>
                  <a:pt x="428625" y="57150"/>
                </a:lnTo>
                <a:lnTo>
                  <a:pt x="1022350" y="57150"/>
                </a:lnTo>
                <a:lnTo>
                  <a:pt x="1076325" y="38100"/>
                </a:lnTo>
                <a:lnTo>
                  <a:pt x="1095375" y="6350"/>
                </a:lnTo>
                <a:lnTo>
                  <a:pt x="1435100" y="6350"/>
                </a:lnTo>
                <a:lnTo>
                  <a:pt x="1435100" y="304800"/>
                </a:lnTo>
                <a:lnTo>
                  <a:pt x="1092200" y="304800"/>
                </a:lnTo>
                <a:lnTo>
                  <a:pt x="1076325" y="273050"/>
                </a:lnTo>
                <a:lnTo>
                  <a:pt x="1028700" y="241300"/>
                </a:lnTo>
                <a:lnTo>
                  <a:pt x="450850" y="241300"/>
                </a:lnTo>
                <a:lnTo>
                  <a:pt x="365125" y="266700"/>
                </a:lnTo>
                <a:lnTo>
                  <a:pt x="346075" y="307975"/>
                </a:lnTo>
                <a:lnTo>
                  <a:pt x="3175" y="307975"/>
                </a:lnTo>
                <a:cubicBezTo>
                  <a:pt x="2117" y="205317"/>
                  <a:pt x="1058" y="102658"/>
                  <a:pt x="0" y="0"/>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A768E751-BFDD-2FC3-1380-946D91C1A164}"/>
              </a:ext>
            </a:extLst>
          </p:cNvPr>
          <p:cNvSpPr/>
          <p:nvPr/>
        </p:nvSpPr>
        <p:spPr>
          <a:xfrm>
            <a:off x="1854200" y="4064950"/>
            <a:ext cx="45719" cy="4571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0E815899-3272-6AE6-D554-A257D752E2C0}"/>
              </a:ext>
            </a:extLst>
          </p:cNvPr>
          <p:cNvSpPr/>
          <p:nvPr/>
        </p:nvSpPr>
        <p:spPr>
          <a:xfrm>
            <a:off x="2382519" y="4064950"/>
            <a:ext cx="45719" cy="4571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26BD9C90-1F21-90E9-3CB4-1AFF49CF8B67}"/>
              </a:ext>
            </a:extLst>
          </p:cNvPr>
          <p:cNvSpPr/>
          <p:nvPr/>
        </p:nvSpPr>
        <p:spPr>
          <a:xfrm>
            <a:off x="2061554" y="4063673"/>
            <a:ext cx="146050" cy="53345"/>
          </a:xfrm>
          <a:prstGeom prst="rect">
            <a:avLst/>
          </a:prstGeom>
          <a:pattFill prst="zigZag">
            <a:fgClr>
              <a:schemeClr val="accent1"/>
            </a:fgClr>
            <a:bgClr>
              <a:schemeClr val="bg1"/>
            </a:bgClr>
          </a:patt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a:extLst>
              <a:ext uri="{FF2B5EF4-FFF2-40B4-BE49-F238E27FC236}">
                <a16:creationId xmlns:a16="http://schemas.microsoft.com/office/drawing/2014/main" id="{07823E41-33A9-4FB7-1C55-21DF1212461A}"/>
              </a:ext>
            </a:extLst>
          </p:cNvPr>
          <p:cNvSpPr txBox="1"/>
          <p:nvPr/>
        </p:nvSpPr>
        <p:spPr>
          <a:xfrm>
            <a:off x="2622733" y="3530984"/>
            <a:ext cx="3104292" cy="576293"/>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0" indent="-982663">
              <a:spcBef>
                <a:spcPts val="0"/>
              </a:spcBef>
              <a:spcAft>
                <a:spcPts val="0"/>
              </a:spcAft>
              <a:buNone/>
              <a:tabLst>
                <a:tab pos="1074738" algn="l"/>
                <a:tab pos="2424113" algn="l"/>
              </a:tabLst>
            </a:pPr>
            <a:r>
              <a:rPr lang="sv-SE" sz="1400" dirty="0"/>
              <a:t>Telemess </a:t>
            </a:r>
            <a:r>
              <a:rPr lang="sv-SE" sz="1400" dirty="0" err="1"/>
              <a:t>strain</a:t>
            </a:r>
            <a:r>
              <a:rPr lang="sv-SE" sz="1400" dirty="0"/>
              <a:t> gauge </a:t>
            </a:r>
            <a:br>
              <a:rPr lang="sv-SE" sz="1400" dirty="0"/>
            </a:br>
            <a:r>
              <a:rPr lang="sv-SE" sz="1400" dirty="0"/>
              <a:t>+ </a:t>
            </a:r>
            <a:r>
              <a:rPr lang="sv-SE" sz="1400" dirty="0" err="1"/>
              <a:t>calibrated</a:t>
            </a:r>
            <a:r>
              <a:rPr lang="sv-SE" sz="1400" dirty="0"/>
              <a:t> signal conditioning </a:t>
            </a:r>
            <a:r>
              <a:rPr lang="sv-SE" sz="1400" dirty="0" err="1"/>
              <a:t>unit</a:t>
            </a:r>
            <a:endParaRPr lang="en-GB" sz="1400" dirty="0"/>
          </a:p>
        </p:txBody>
      </p:sp>
      <p:sp>
        <p:nvSpPr>
          <p:cNvPr id="54" name="Rectangle 53">
            <a:extLst>
              <a:ext uri="{FF2B5EF4-FFF2-40B4-BE49-F238E27FC236}">
                <a16:creationId xmlns:a16="http://schemas.microsoft.com/office/drawing/2014/main" id="{5E27D268-10A9-5818-8D2A-5EC29519EB2A}"/>
              </a:ext>
            </a:extLst>
          </p:cNvPr>
          <p:cNvSpPr/>
          <p:nvPr/>
        </p:nvSpPr>
        <p:spPr>
          <a:xfrm>
            <a:off x="3897777" y="4793247"/>
            <a:ext cx="474310" cy="901700"/>
          </a:xfrm>
          <a:prstGeom prst="rect">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Freeform: Shape 54">
            <a:extLst>
              <a:ext uri="{FF2B5EF4-FFF2-40B4-BE49-F238E27FC236}">
                <a16:creationId xmlns:a16="http://schemas.microsoft.com/office/drawing/2014/main" id="{B05C3BF1-865F-C567-5F16-668142D32502}"/>
              </a:ext>
            </a:extLst>
          </p:cNvPr>
          <p:cNvSpPr/>
          <p:nvPr/>
        </p:nvSpPr>
        <p:spPr>
          <a:xfrm>
            <a:off x="2258392" y="4095750"/>
            <a:ext cx="1881808" cy="704850"/>
          </a:xfrm>
          <a:custGeom>
            <a:avLst/>
            <a:gdLst>
              <a:gd name="csX0" fmla="*/ 0 w 1898650"/>
              <a:gd name="csY0" fmla="*/ 0 h 704850"/>
              <a:gd name="csX1" fmla="*/ 158750 w 1898650"/>
              <a:gd name="csY1" fmla="*/ 114300 h 704850"/>
              <a:gd name="csX2" fmla="*/ 488950 w 1898650"/>
              <a:gd name="csY2" fmla="*/ 127000 h 704850"/>
              <a:gd name="csX3" fmla="*/ 1384300 w 1898650"/>
              <a:gd name="csY3" fmla="*/ 101600 h 704850"/>
              <a:gd name="csX4" fmla="*/ 1689100 w 1898650"/>
              <a:gd name="csY4" fmla="*/ 171450 h 704850"/>
              <a:gd name="csX5" fmla="*/ 1860550 w 1898650"/>
              <a:gd name="csY5" fmla="*/ 488950 h 704850"/>
              <a:gd name="csX6" fmla="*/ 1898650 w 1898650"/>
              <a:gd name="csY6" fmla="*/ 704850 h 704850"/>
              <a:gd name="csX0" fmla="*/ 0 w 1898650"/>
              <a:gd name="csY0" fmla="*/ 0 h 704850"/>
              <a:gd name="csX1" fmla="*/ 158750 w 1898650"/>
              <a:gd name="csY1" fmla="*/ 114300 h 704850"/>
              <a:gd name="csX2" fmla="*/ 488950 w 1898650"/>
              <a:gd name="csY2" fmla="*/ 127000 h 704850"/>
              <a:gd name="csX3" fmla="*/ 1384300 w 1898650"/>
              <a:gd name="csY3" fmla="*/ 101600 h 704850"/>
              <a:gd name="csX4" fmla="*/ 1689100 w 1898650"/>
              <a:gd name="csY4" fmla="*/ 171450 h 704850"/>
              <a:gd name="csX5" fmla="*/ 1866900 w 1898650"/>
              <a:gd name="csY5" fmla="*/ 298450 h 704850"/>
              <a:gd name="csX6" fmla="*/ 1898650 w 1898650"/>
              <a:gd name="csY6" fmla="*/ 704850 h 704850"/>
              <a:gd name="csX0" fmla="*/ 0 w 1898650"/>
              <a:gd name="csY0" fmla="*/ 0 h 704850"/>
              <a:gd name="csX1" fmla="*/ 158750 w 1898650"/>
              <a:gd name="csY1" fmla="*/ 114300 h 704850"/>
              <a:gd name="csX2" fmla="*/ 488950 w 1898650"/>
              <a:gd name="csY2" fmla="*/ 127000 h 704850"/>
              <a:gd name="csX3" fmla="*/ 1384300 w 1898650"/>
              <a:gd name="csY3" fmla="*/ 101600 h 704850"/>
              <a:gd name="csX4" fmla="*/ 1866900 w 1898650"/>
              <a:gd name="csY4" fmla="*/ 298450 h 704850"/>
              <a:gd name="csX5" fmla="*/ 1898650 w 1898650"/>
              <a:gd name="csY5" fmla="*/ 704850 h 704850"/>
              <a:gd name="csX0" fmla="*/ 0 w 1898650"/>
              <a:gd name="csY0" fmla="*/ 0 h 704850"/>
              <a:gd name="csX1" fmla="*/ 158750 w 1898650"/>
              <a:gd name="csY1" fmla="*/ 114300 h 704850"/>
              <a:gd name="csX2" fmla="*/ 488950 w 1898650"/>
              <a:gd name="csY2" fmla="*/ 127000 h 704850"/>
              <a:gd name="csX3" fmla="*/ 1422400 w 1898650"/>
              <a:gd name="csY3" fmla="*/ 139700 h 704850"/>
              <a:gd name="csX4" fmla="*/ 1866900 w 1898650"/>
              <a:gd name="csY4" fmla="*/ 298450 h 704850"/>
              <a:gd name="csX5" fmla="*/ 1898650 w 1898650"/>
              <a:gd name="csY5" fmla="*/ 704850 h 704850"/>
              <a:gd name="csX0" fmla="*/ 0 w 1898650"/>
              <a:gd name="csY0" fmla="*/ 0 h 704850"/>
              <a:gd name="csX1" fmla="*/ 158750 w 1898650"/>
              <a:gd name="csY1" fmla="*/ 114300 h 704850"/>
              <a:gd name="csX2" fmla="*/ 488950 w 1898650"/>
              <a:gd name="csY2" fmla="*/ 127000 h 704850"/>
              <a:gd name="csX3" fmla="*/ 1422400 w 1898650"/>
              <a:gd name="csY3" fmla="*/ 114300 h 704850"/>
              <a:gd name="csX4" fmla="*/ 1866900 w 1898650"/>
              <a:gd name="csY4" fmla="*/ 298450 h 704850"/>
              <a:gd name="csX5" fmla="*/ 1898650 w 1898650"/>
              <a:gd name="csY5" fmla="*/ 704850 h 704850"/>
              <a:gd name="csX0" fmla="*/ 0 w 1898650"/>
              <a:gd name="csY0" fmla="*/ 0 h 704850"/>
              <a:gd name="csX1" fmla="*/ 158750 w 1898650"/>
              <a:gd name="csY1" fmla="*/ 114300 h 704850"/>
              <a:gd name="csX2" fmla="*/ 488950 w 1898650"/>
              <a:gd name="csY2" fmla="*/ 127000 h 704850"/>
              <a:gd name="csX3" fmla="*/ 1530350 w 1898650"/>
              <a:gd name="csY3" fmla="*/ 127000 h 704850"/>
              <a:gd name="csX4" fmla="*/ 1866900 w 1898650"/>
              <a:gd name="csY4" fmla="*/ 298450 h 704850"/>
              <a:gd name="csX5" fmla="*/ 1898650 w 1898650"/>
              <a:gd name="csY5" fmla="*/ 704850 h 704850"/>
              <a:gd name="csX0" fmla="*/ 0 w 1898650"/>
              <a:gd name="csY0" fmla="*/ 0 h 704850"/>
              <a:gd name="csX1" fmla="*/ 158750 w 1898650"/>
              <a:gd name="csY1" fmla="*/ 114300 h 704850"/>
              <a:gd name="csX2" fmla="*/ 488950 w 1898650"/>
              <a:gd name="csY2" fmla="*/ 127000 h 704850"/>
              <a:gd name="csX3" fmla="*/ 1562100 w 1898650"/>
              <a:gd name="csY3" fmla="*/ 120650 h 704850"/>
              <a:gd name="csX4" fmla="*/ 1866900 w 1898650"/>
              <a:gd name="csY4" fmla="*/ 298450 h 704850"/>
              <a:gd name="csX5" fmla="*/ 1898650 w 1898650"/>
              <a:gd name="csY5" fmla="*/ 704850 h 704850"/>
            </a:gdLst>
            <a:ahLst/>
            <a:cxnLst>
              <a:cxn ang="0">
                <a:pos x="csX0" y="csY0"/>
              </a:cxn>
              <a:cxn ang="0">
                <a:pos x="csX1" y="csY1"/>
              </a:cxn>
              <a:cxn ang="0">
                <a:pos x="csX2" y="csY2"/>
              </a:cxn>
              <a:cxn ang="0">
                <a:pos x="csX3" y="csY3"/>
              </a:cxn>
              <a:cxn ang="0">
                <a:pos x="csX4" y="csY4"/>
              </a:cxn>
              <a:cxn ang="0">
                <a:pos x="csX5" y="csY5"/>
              </a:cxn>
            </a:cxnLst>
            <a:rect l="l" t="t" r="r" b="b"/>
            <a:pathLst>
              <a:path w="1898650" h="704850">
                <a:moveTo>
                  <a:pt x="0" y="0"/>
                </a:moveTo>
                <a:cubicBezTo>
                  <a:pt x="38629" y="46566"/>
                  <a:pt x="77258" y="93133"/>
                  <a:pt x="158750" y="114300"/>
                </a:cubicBezTo>
                <a:cubicBezTo>
                  <a:pt x="240242" y="135467"/>
                  <a:pt x="255058" y="125942"/>
                  <a:pt x="488950" y="127000"/>
                </a:cubicBezTo>
                <a:lnTo>
                  <a:pt x="1562100" y="120650"/>
                </a:lnTo>
                <a:cubicBezTo>
                  <a:pt x="1791758" y="149225"/>
                  <a:pt x="1781175" y="197908"/>
                  <a:pt x="1866900" y="298450"/>
                </a:cubicBezTo>
                <a:cubicBezTo>
                  <a:pt x="1901825" y="387350"/>
                  <a:pt x="1897062" y="641350"/>
                  <a:pt x="1898650" y="704850"/>
                </a:cubicBezTo>
              </a:path>
            </a:pathLst>
          </a:custGeom>
          <a:noFill/>
          <a:ln w="41275" cmpd="sng">
            <a:solidFill>
              <a:schemeClr val="bg1">
                <a:lumMod val="6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a:extLst>
              <a:ext uri="{FF2B5EF4-FFF2-40B4-BE49-F238E27FC236}">
                <a16:creationId xmlns:a16="http://schemas.microsoft.com/office/drawing/2014/main" id="{ABF67909-63FA-ECF4-33CB-AC036155F752}"/>
              </a:ext>
            </a:extLst>
          </p:cNvPr>
          <p:cNvSpPr txBox="1"/>
          <p:nvPr/>
        </p:nvSpPr>
        <p:spPr>
          <a:xfrm>
            <a:off x="4543854" y="5371880"/>
            <a:ext cx="713946" cy="360850"/>
          </a:xfrm>
          <a:prstGeom prst="rect">
            <a:avLst/>
          </a:prstGeom>
          <a:no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0" indent="-982663">
              <a:spcBef>
                <a:spcPts val="0"/>
              </a:spcBef>
              <a:spcAft>
                <a:spcPts val="0"/>
              </a:spcAft>
              <a:buNone/>
              <a:tabLst>
                <a:tab pos="1074738" algn="l"/>
                <a:tab pos="2424113" algn="l"/>
              </a:tabLst>
            </a:pPr>
            <a:r>
              <a:rPr lang="sv-SE" sz="1400" dirty="0"/>
              <a:t>+/-30V</a:t>
            </a:r>
            <a:endParaRPr lang="en-GB" sz="1400" dirty="0"/>
          </a:p>
        </p:txBody>
      </p:sp>
    </p:spTree>
    <p:extLst>
      <p:ext uri="{BB962C8B-B14F-4D97-AF65-F5344CB8AC3E}">
        <p14:creationId xmlns:p14="http://schemas.microsoft.com/office/powerpoint/2010/main" val="22259169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66CCF-44D0-2123-D73B-17B104D15510}"/>
            </a:ext>
          </a:extLst>
        </p:cNvPr>
        <p:cNvGrpSpPr/>
        <p:nvPr/>
      </p:nvGrpSpPr>
      <p:grpSpPr>
        <a:xfrm>
          <a:off x="0" y="0"/>
          <a:ext cx="0" cy="0"/>
          <a:chOff x="0" y="0"/>
          <a:chExt cx="0" cy="0"/>
        </a:xfrm>
      </p:grpSpPr>
      <p:sp>
        <p:nvSpPr>
          <p:cNvPr id="2" name="Rubrik 1">
            <a:extLst>
              <a:ext uri="{FF2B5EF4-FFF2-40B4-BE49-F238E27FC236}">
                <a16:creationId xmlns:a16="http://schemas.microsoft.com/office/drawing/2014/main" id="{BB69306C-09A1-D6DC-4BE8-2E55DE117492}"/>
              </a:ext>
            </a:extLst>
          </p:cNvPr>
          <p:cNvSpPr>
            <a:spLocks noGrp="1"/>
          </p:cNvSpPr>
          <p:nvPr>
            <p:ph type="title"/>
          </p:nvPr>
        </p:nvSpPr>
        <p:spPr/>
        <p:txBody>
          <a:bodyPr/>
          <a:lstStyle/>
          <a:p>
            <a:r>
              <a:rPr lang="en-GB" sz="4000" dirty="0"/>
              <a:t>HRU monitoring functions</a:t>
            </a:r>
          </a:p>
        </p:txBody>
      </p:sp>
      <p:sp>
        <p:nvSpPr>
          <p:cNvPr id="4" name="Platshållare för sidfot 3">
            <a:extLst>
              <a:ext uri="{FF2B5EF4-FFF2-40B4-BE49-F238E27FC236}">
                <a16:creationId xmlns:a16="http://schemas.microsoft.com/office/drawing/2014/main" id="{333FA971-63AA-7356-3F5C-FA109B22251C}"/>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C4A3DE6D-422F-A027-AF39-AD0DCE97BB03}"/>
              </a:ext>
            </a:extLst>
          </p:cNvPr>
          <p:cNvSpPr>
            <a:spLocks noGrp="1"/>
          </p:cNvSpPr>
          <p:nvPr>
            <p:ph type="sldNum" sz="quarter" idx="12"/>
          </p:nvPr>
        </p:nvSpPr>
        <p:spPr/>
        <p:txBody>
          <a:bodyPr/>
          <a:lstStyle/>
          <a:p>
            <a:fld id="{F7283078-D760-1647-8B80-66BA8B52336D}" type="slidenum">
              <a:rPr lang="sv-SE" smtClean="0">
                <a:solidFill>
                  <a:srgbClr val="CCCCCC"/>
                </a:solidFill>
              </a:rPr>
              <a:t>26</a:t>
            </a:fld>
            <a:endParaRPr lang="sv-SE" dirty="0">
              <a:solidFill>
                <a:srgbClr val="CCCCCC"/>
              </a:solidFill>
            </a:endParaRPr>
          </a:p>
        </p:txBody>
      </p:sp>
      <p:sp>
        <p:nvSpPr>
          <p:cNvPr id="8" name="Platshållare för text 7">
            <a:extLst>
              <a:ext uri="{FF2B5EF4-FFF2-40B4-BE49-F238E27FC236}">
                <a16:creationId xmlns:a16="http://schemas.microsoft.com/office/drawing/2014/main" id="{72796AB9-29E8-ECCB-2C21-EAA1F35378DE}"/>
              </a:ext>
            </a:extLst>
          </p:cNvPr>
          <p:cNvSpPr>
            <a:spLocks noGrp="1"/>
          </p:cNvSpPr>
          <p:nvPr>
            <p:ph type="body" sz="quarter" idx="14"/>
          </p:nvPr>
        </p:nvSpPr>
        <p:spPr/>
        <p:txBody>
          <a:bodyPr/>
          <a:lstStyle/>
          <a:p>
            <a:r>
              <a:rPr lang="en-US" dirty="0"/>
              <a:t>EPICS integration</a:t>
            </a:r>
            <a:endParaRPr lang="en-GB" dirty="0"/>
          </a:p>
        </p:txBody>
      </p:sp>
      <p:pic>
        <p:nvPicPr>
          <p:cNvPr id="18" name="Content Placeholder 17">
            <a:extLst>
              <a:ext uri="{FF2B5EF4-FFF2-40B4-BE49-F238E27FC236}">
                <a16:creationId xmlns:a16="http://schemas.microsoft.com/office/drawing/2014/main" id="{B40E4233-9B7E-1945-3260-9AAEB6940D69}"/>
              </a:ext>
            </a:extLst>
          </p:cNvPr>
          <p:cNvPicPr>
            <a:picLocks noGrp="1" noChangeAspect="1"/>
          </p:cNvPicPr>
          <p:nvPr>
            <p:ph idx="1"/>
          </p:nvPr>
        </p:nvPicPr>
        <p:blipFill>
          <a:blip r:embed="rId3"/>
          <a:stretch>
            <a:fillRect/>
          </a:stretch>
        </p:blipFill>
        <p:spPr>
          <a:xfrm>
            <a:off x="1093788" y="1584824"/>
            <a:ext cx="9366250" cy="4723402"/>
          </a:xfrm>
          <a:prstGeom prst="rect">
            <a:avLst/>
          </a:prstGeom>
        </p:spPr>
      </p:pic>
      <p:sp>
        <p:nvSpPr>
          <p:cNvPr id="10" name="Platshållare för datum 3">
            <a:extLst>
              <a:ext uri="{FF2B5EF4-FFF2-40B4-BE49-F238E27FC236}">
                <a16:creationId xmlns:a16="http://schemas.microsoft.com/office/drawing/2014/main" id="{14402931-67DA-C2C5-955F-77F6E7E96EE2}"/>
              </a:ext>
            </a:extLst>
          </p:cNvPr>
          <p:cNvSpPr>
            <a:spLocks noGrp="1"/>
          </p:cNvSpPr>
          <p:nvPr>
            <p:ph type="dt" sz="half" idx="10"/>
          </p:nvPr>
        </p:nvSpPr>
        <p:spPr/>
        <p:txBody>
          <a:bodyPr/>
          <a:lstStyle/>
          <a:p>
            <a:r>
              <a:rPr lang="pt-BR" dirty="0"/>
              <a:t>2026-04-15</a:t>
            </a:r>
            <a:endParaRPr lang="sv-SE" dirty="0"/>
          </a:p>
        </p:txBody>
      </p:sp>
    </p:spTree>
    <p:extLst>
      <p:ext uri="{BB962C8B-B14F-4D97-AF65-F5344CB8AC3E}">
        <p14:creationId xmlns:p14="http://schemas.microsoft.com/office/powerpoint/2010/main" val="2325624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877D0-D280-9744-D5EE-8AAD2795292F}"/>
            </a:ext>
          </a:extLst>
        </p:cNvPr>
        <p:cNvGrpSpPr/>
        <p:nvPr/>
      </p:nvGrpSpPr>
      <p:grpSpPr>
        <a:xfrm>
          <a:off x="0" y="0"/>
          <a:ext cx="0" cy="0"/>
          <a:chOff x="0" y="0"/>
          <a:chExt cx="0" cy="0"/>
        </a:xfrm>
      </p:grpSpPr>
      <p:sp>
        <p:nvSpPr>
          <p:cNvPr id="2" name="Rubrik 1">
            <a:extLst>
              <a:ext uri="{FF2B5EF4-FFF2-40B4-BE49-F238E27FC236}">
                <a16:creationId xmlns:a16="http://schemas.microsoft.com/office/drawing/2014/main" id="{602175BA-83BD-A7E5-3AFE-3588053831E5}"/>
              </a:ext>
            </a:extLst>
          </p:cNvPr>
          <p:cNvSpPr>
            <a:spLocks noGrp="1"/>
          </p:cNvSpPr>
          <p:nvPr>
            <p:ph type="title"/>
          </p:nvPr>
        </p:nvSpPr>
        <p:spPr/>
        <p:txBody>
          <a:bodyPr/>
          <a:lstStyle/>
          <a:p>
            <a:r>
              <a:rPr lang="en-GB" sz="4000" dirty="0"/>
              <a:t>HRU monitoring functions</a:t>
            </a:r>
          </a:p>
        </p:txBody>
      </p:sp>
      <p:sp>
        <p:nvSpPr>
          <p:cNvPr id="4" name="Platshållare för sidfot 3">
            <a:extLst>
              <a:ext uri="{FF2B5EF4-FFF2-40B4-BE49-F238E27FC236}">
                <a16:creationId xmlns:a16="http://schemas.microsoft.com/office/drawing/2014/main" id="{8BC2028F-9EFC-C1C3-1627-7F98B432658F}"/>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1207658C-813A-AA70-467E-838002BF333E}"/>
              </a:ext>
            </a:extLst>
          </p:cNvPr>
          <p:cNvSpPr>
            <a:spLocks noGrp="1"/>
          </p:cNvSpPr>
          <p:nvPr>
            <p:ph type="sldNum" sz="quarter" idx="12"/>
          </p:nvPr>
        </p:nvSpPr>
        <p:spPr/>
        <p:txBody>
          <a:bodyPr/>
          <a:lstStyle/>
          <a:p>
            <a:fld id="{F7283078-D760-1647-8B80-66BA8B52336D}" type="slidenum">
              <a:rPr lang="sv-SE" smtClean="0">
                <a:solidFill>
                  <a:srgbClr val="CCCCCC"/>
                </a:solidFill>
              </a:rPr>
              <a:t>27</a:t>
            </a:fld>
            <a:endParaRPr lang="sv-SE" dirty="0">
              <a:solidFill>
                <a:srgbClr val="CCCCCC"/>
              </a:solidFill>
            </a:endParaRPr>
          </a:p>
        </p:txBody>
      </p:sp>
      <p:sp>
        <p:nvSpPr>
          <p:cNvPr id="8" name="Platshållare för text 7">
            <a:extLst>
              <a:ext uri="{FF2B5EF4-FFF2-40B4-BE49-F238E27FC236}">
                <a16:creationId xmlns:a16="http://schemas.microsoft.com/office/drawing/2014/main" id="{3354AF98-7B54-FC03-A5FF-B017D4F3832F}"/>
              </a:ext>
            </a:extLst>
          </p:cNvPr>
          <p:cNvSpPr>
            <a:spLocks noGrp="1"/>
          </p:cNvSpPr>
          <p:nvPr>
            <p:ph type="body" sz="quarter" idx="14"/>
          </p:nvPr>
        </p:nvSpPr>
        <p:spPr/>
        <p:txBody>
          <a:bodyPr/>
          <a:lstStyle/>
          <a:p>
            <a:r>
              <a:rPr lang="en-US" dirty="0"/>
              <a:t>EPICS integration</a:t>
            </a:r>
            <a:endParaRPr lang="en-GB" dirty="0"/>
          </a:p>
        </p:txBody>
      </p:sp>
      <p:sp>
        <p:nvSpPr>
          <p:cNvPr id="10" name="Platshållare för datum 3">
            <a:extLst>
              <a:ext uri="{FF2B5EF4-FFF2-40B4-BE49-F238E27FC236}">
                <a16:creationId xmlns:a16="http://schemas.microsoft.com/office/drawing/2014/main" id="{0CF34956-3279-EEFF-E93E-D01857489274}"/>
              </a:ext>
            </a:extLst>
          </p:cNvPr>
          <p:cNvSpPr>
            <a:spLocks noGrp="1"/>
          </p:cNvSpPr>
          <p:nvPr>
            <p:ph type="dt" sz="half" idx="10"/>
          </p:nvPr>
        </p:nvSpPr>
        <p:spPr/>
        <p:txBody>
          <a:bodyPr/>
          <a:lstStyle/>
          <a:p>
            <a:r>
              <a:rPr lang="pt-BR" dirty="0"/>
              <a:t>2026-04-15</a:t>
            </a:r>
            <a:endParaRPr lang="sv-SE" dirty="0"/>
          </a:p>
        </p:txBody>
      </p:sp>
      <p:pic>
        <p:nvPicPr>
          <p:cNvPr id="9" name="Content Placeholder 8">
            <a:extLst>
              <a:ext uri="{FF2B5EF4-FFF2-40B4-BE49-F238E27FC236}">
                <a16:creationId xmlns:a16="http://schemas.microsoft.com/office/drawing/2014/main" id="{18E48CD7-D370-E94B-A2DF-1992EB9AF664}"/>
              </a:ext>
            </a:extLst>
          </p:cNvPr>
          <p:cNvPicPr>
            <a:picLocks noGrp="1" noChangeAspect="1"/>
          </p:cNvPicPr>
          <p:nvPr>
            <p:ph idx="1"/>
          </p:nvPr>
        </p:nvPicPr>
        <p:blipFill>
          <a:blip r:embed="rId3"/>
          <a:stretch>
            <a:fillRect/>
          </a:stretch>
        </p:blipFill>
        <p:spPr>
          <a:xfrm>
            <a:off x="1110253" y="1562100"/>
            <a:ext cx="9333320" cy="4768850"/>
          </a:xfrm>
          <a:prstGeom prst="rect">
            <a:avLst/>
          </a:prstGeom>
        </p:spPr>
      </p:pic>
    </p:spTree>
    <p:extLst>
      <p:ext uri="{BB962C8B-B14F-4D97-AF65-F5344CB8AC3E}">
        <p14:creationId xmlns:p14="http://schemas.microsoft.com/office/powerpoint/2010/main" val="18648105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0FB8EB-1974-4F1B-9F83-4FDD9AB6C8B2}"/>
              </a:ext>
            </a:extLst>
          </p:cNvPr>
          <p:cNvSpPr>
            <a:spLocks noGrp="1"/>
          </p:cNvSpPr>
          <p:nvPr>
            <p:ph type="title"/>
          </p:nvPr>
        </p:nvSpPr>
        <p:spPr/>
        <p:txBody>
          <a:bodyPr/>
          <a:lstStyle/>
          <a:p>
            <a:r>
              <a:rPr lang="en-US" dirty="0"/>
              <a:t>Target Sector Temperature Monitoring</a:t>
            </a:r>
            <a:endParaRPr lang="en-GB" sz="3600" dirty="0"/>
          </a:p>
        </p:txBody>
      </p:sp>
      <p:sp>
        <p:nvSpPr>
          <p:cNvPr id="4" name="Platshållare för sidfot 3">
            <a:extLst>
              <a:ext uri="{FF2B5EF4-FFF2-40B4-BE49-F238E27FC236}">
                <a16:creationId xmlns:a16="http://schemas.microsoft.com/office/drawing/2014/main" id="{BCE7790D-E878-42AC-AA2D-8A369B3D74BF}"/>
              </a:ext>
            </a:extLst>
          </p:cNvPr>
          <p:cNvSpPr>
            <a:spLocks noGrp="1"/>
          </p:cNvSpPr>
          <p:nvPr>
            <p:ph type="ftr" sz="quarter" idx="11"/>
          </p:nvPr>
        </p:nvSpPr>
        <p:spPr/>
        <p:txBody>
          <a:bodyPr/>
          <a:lstStyle/>
          <a:p>
            <a:r>
              <a:rPr lang="en-GB" dirty="0"/>
              <a:t>Target Monitoring System - ICANS Presentation</a:t>
            </a:r>
          </a:p>
        </p:txBody>
      </p:sp>
      <p:sp>
        <p:nvSpPr>
          <p:cNvPr id="5" name="Platshållare för bildnummer 4">
            <a:extLst>
              <a:ext uri="{FF2B5EF4-FFF2-40B4-BE49-F238E27FC236}">
                <a16:creationId xmlns:a16="http://schemas.microsoft.com/office/drawing/2014/main" id="{4B78B478-BF6B-4F13-BEDC-210D18337E98}"/>
              </a:ext>
            </a:extLst>
          </p:cNvPr>
          <p:cNvSpPr>
            <a:spLocks noGrp="1"/>
          </p:cNvSpPr>
          <p:nvPr>
            <p:ph type="sldNum" sz="quarter" idx="12"/>
          </p:nvPr>
        </p:nvSpPr>
        <p:spPr/>
        <p:txBody>
          <a:bodyPr/>
          <a:lstStyle/>
          <a:p>
            <a:fld id="{F7283078-D760-1647-8B80-66BA8B52336D}" type="slidenum">
              <a:rPr lang="sv-SE" smtClean="0">
                <a:solidFill>
                  <a:srgbClr val="CCCCCC"/>
                </a:solidFill>
              </a:rPr>
              <a:t>28</a:t>
            </a:fld>
            <a:endParaRPr lang="sv-SE" dirty="0">
              <a:solidFill>
                <a:srgbClr val="CCCCCC"/>
              </a:solidFill>
            </a:endParaRPr>
          </a:p>
        </p:txBody>
      </p:sp>
      <p:sp>
        <p:nvSpPr>
          <p:cNvPr id="8" name="Platshållare för text 7">
            <a:extLst>
              <a:ext uri="{FF2B5EF4-FFF2-40B4-BE49-F238E27FC236}">
                <a16:creationId xmlns:a16="http://schemas.microsoft.com/office/drawing/2014/main" id="{F9694C8D-3712-49FB-B071-2180F2DC8118}"/>
              </a:ext>
            </a:extLst>
          </p:cNvPr>
          <p:cNvSpPr>
            <a:spLocks noGrp="1"/>
          </p:cNvSpPr>
          <p:nvPr>
            <p:ph type="body" sz="quarter" idx="14"/>
          </p:nvPr>
        </p:nvSpPr>
        <p:spPr/>
        <p:txBody>
          <a:bodyPr/>
          <a:lstStyle/>
          <a:p>
            <a:r>
              <a:rPr lang="en-US" dirty="0"/>
              <a:t>Instrumentation and Control</a:t>
            </a:r>
            <a:endParaRPr lang="en-GB" dirty="0"/>
          </a:p>
        </p:txBody>
      </p:sp>
      <p:sp>
        <p:nvSpPr>
          <p:cNvPr id="10" name="Platshållare för datum 3">
            <a:extLst>
              <a:ext uri="{FF2B5EF4-FFF2-40B4-BE49-F238E27FC236}">
                <a16:creationId xmlns:a16="http://schemas.microsoft.com/office/drawing/2014/main" id="{38A5AF1C-CD2B-3242-88CF-04FA26AED57A}"/>
              </a:ext>
            </a:extLst>
          </p:cNvPr>
          <p:cNvSpPr>
            <a:spLocks noGrp="1"/>
          </p:cNvSpPr>
          <p:nvPr>
            <p:ph type="dt" sz="half" idx="10"/>
          </p:nvPr>
        </p:nvSpPr>
        <p:spPr>
          <a:xfrm>
            <a:off x="1195647" y="6475270"/>
            <a:ext cx="832658" cy="365125"/>
          </a:xfrm>
        </p:spPr>
        <p:txBody>
          <a:bodyPr/>
          <a:lstStyle/>
          <a:p>
            <a:r>
              <a:rPr lang="pt-BR" dirty="0"/>
              <a:t>2026-04-15</a:t>
            </a:r>
            <a:endParaRPr lang="sv-SE" dirty="0"/>
          </a:p>
        </p:txBody>
      </p:sp>
      <p:pic>
        <p:nvPicPr>
          <p:cNvPr id="11" name="Content Placeholder 11"/>
          <p:cNvPicPr>
            <a:picLocks noGrp="1" noChangeAspect="1"/>
          </p:cNvPicPr>
          <p:nvPr>
            <p:ph idx="1"/>
          </p:nvPr>
        </p:nvPicPr>
        <p:blipFill rotWithShape="1">
          <a:blip r:embed="rId2" cstate="screen">
            <a:extLst>
              <a:ext uri="{28A0092B-C50C-407E-A947-70E740481C1C}">
                <a14:useLocalDpi xmlns:a14="http://schemas.microsoft.com/office/drawing/2010/main" val="0"/>
              </a:ext>
            </a:extLst>
          </a:blip>
          <a:srcRect l="-2"/>
          <a:stretch/>
        </p:blipFill>
        <p:spPr>
          <a:xfrm>
            <a:off x="3341558" y="1582910"/>
            <a:ext cx="2457486" cy="2794602"/>
          </a:xfrm>
        </p:spPr>
      </p:pic>
      <p:pic>
        <p:nvPicPr>
          <p:cNvPr id="12" name="Content Placeholder 11"/>
          <p:cNvPicPr>
            <a:picLocks noChangeAspect="1"/>
          </p:cNvPicPr>
          <p:nvPr/>
        </p:nvPicPr>
        <p:blipFill rotWithShape="1">
          <a:blip r:embed="rId3" cstate="hqprint">
            <a:extLst>
              <a:ext uri="{28A0092B-C50C-407E-A947-70E740481C1C}">
                <a14:useLocalDpi xmlns:a14="http://schemas.microsoft.com/office/drawing/2010/main" val="0"/>
              </a:ext>
            </a:extLst>
          </a:blip>
          <a:srcRect/>
          <a:stretch/>
        </p:blipFill>
        <p:spPr>
          <a:xfrm>
            <a:off x="1195647" y="1746514"/>
            <a:ext cx="1951890" cy="3261422"/>
          </a:xfrm>
          <a:prstGeom prst="rect">
            <a:avLst/>
          </a:prstGeom>
        </p:spPr>
      </p:pic>
      <p:pic>
        <p:nvPicPr>
          <p:cNvPr id="13" name="Picture 12"/>
          <p:cNvPicPr>
            <a:picLocks noChangeAspect="1"/>
          </p:cNvPicPr>
          <p:nvPr/>
        </p:nvPicPr>
        <p:blipFill>
          <a:blip r:embed="rId4" cstate="screen">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148727" y="2828260"/>
            <a:ext cx="572958" cy="1426626"/>
          </a:xfrm>
          <a:prstGeom prst="rect">
            <a:avLst/>
          </a:prstGeom>
        </p:spPr>
      </p:pic>
      <p:sp>
        <p:nvSpPr>
          <p:cNvPr id="14" name="Rectangle 13"/>
          <p:cNvSpPr/>
          <p:nvPr/>
        </p:nvSpPr>
        <p:spPr>
          <a:xfrm>
            <a:off x="5294757" y="2351569"/>
            <a:ext cx="591693" cy="301625"/>
          </a:xfrm>
          <a:prstGeom prst="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4775376" y="1883797"/>
            <a:ext cx="373351" cy="1268978"/>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Connector 15"/>
          <p:cNvCxnSpPr>
            <a:stCxn id="14" idx="1"/>
            <a:endCxn id="15" idx="6"/>
          </p:cNvCxnSpPr>
          <p:nvPr/>
        </p:nvCxnSpPr>
        <p:spPr>
          <a:xfrm flipH="1">
            <a:off x="5148727" y="2502382"/>
            <a:ext cx="146030" cy="15904"/>
          </a:xfrm>
          <a:prstGeom prst="lin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cxnSp>
      <p:pic>
        <p:nvPicPr>
          <p:cNvPr id="17" name="Picture 16"/>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8535867" y="4058420"/>
            <a:ext cx="1857417" cy="1304761"/>
          </a:xfrm>
          <a:prstGeom prst="rect">
            <a:avLst/>
          </a:prstGeom>
        </p:spPr>
      </p:pic>
      <p:sp>
        <p:nvSpPr>
          <p:cNvPr id="19" name="Content Placeholder 26"/>
          <p:cNvSpPr>
            <a:spLocks noGrp="1"/>
          </p:cNvSpPr>
          <p:nvPr>
            <p:ph idx="13"/>
          </p:nvPr>
        </p:nvSpPr>
        <p:spPr>
          <a:xfrm>
            <a:off x="6373692" y="1562399"/>
            <a:ext cx="4993785" cy="1865867"/>
          </a:xfrm>
          <a:prstGeom prst="foldedCorner">
            <a:avLst>
              <a:gd name="adj" fmla="val 10837"/>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358775" lvl="1" indent="-266700">
              <a:spcBef>
                <a:spcPts val="600"/>
              </a:spcBef>
              <a:spcAft>
                <a:spcPts val="600"/>
              </a:spcAft>
              <a:buFont typeface="Wingdings" panose="05000000000000000000" pitchFamily="2" charset="2"/>
              <a:buChar char="§"/>
            </a:pPr>
            <a:r>
              <a:rPr lang="en-US" sz="1200" dirty="0">
                <a:solidFill>
                  <a:srgbClr val="666666"/>
                </a:solidFill>
              </a:rPr>
              <a:t>Target Sector Temperature Monitoring is based on two pyrometer measurements. Temperature is measured using infrared (IR) sensor technology. The pyrometer heads are mounted inside the Target Monitoring Plug (via the IR-insert). IR radiates from the wheel surface to the pyrometer heads via mirrors.</a:t>
            </a:r>
          </a:p>
          <a:p>
            <a:pPr marL="358775" lvl="1" indent="-266700">
              <a:spcBef>
                <a:spcPts val="600"/>
              </a:spcBef>
              <a:spcAft>
                <a:spcPts val="600"/>
              </a:spcAft>
              <a:buFont typeface="Wingdings" panose="05000000000000000000" pitchFamily="2" charset="2"/>
              <a:buChar char="§"/>
            </a:pPr>
            <a:r>
              <a:rPr lang="en-US" sz="1200" dirty="0">
                <a:solidFill>
                  <a:srgbClr val="666666"/>
                </a:solidFill>
              </a:rPr>
              <a:t>The pyrometer devices are interfaced to the TMS PLC. The </a:t>
            </a:r>
            <a:r>
              <a:rPr lang="en-US" sz="1200" dirty="0" err="1">
                <a:solidFill>
                  <a:srgbClr val="666666"/>
                </a:solidFill>
              </a:rPr>
              <a:t>Twincat</a:t>
            </a:r>
            <a:r>
              <a:rPr lang="en-US" sz="1200" dirty="0">
                <a:solidFill>
                  <a:srgbClr val="666666"/>
                </a:solidFill>
              </a:rPr>
              <a:t> project for the TMS PLC is “</a:t>
            </a:r>
            <a:r>
              <a:rPr lang="en-US" sz="1200" dirty="0" err="1">
                <a:solidFill>
                  <a:srgbClr val="666666"/>
                </a:solidFill>
              </a:rPr>
              <a:t>TcProj_TMS</a:t>
            </a:r>
            <a:r>
              <a:rPr lang="en-US" sz="1200" dirty="0">
                <a:solidFill>
                  <a:srgbClr val="666666"/>
                </a:solidFill>
              </a:rPr>
              <a:t>”. The Sector Temperature Monitoring function is handled by “PRG4_SectorTemps”.</a:t>
            </a:r>
          </a:p>
        </p:txBody>
      </p:sp>
      <p:sp>
        <p:nvSpPr>
          <p:cNvPr id="21" name="Rectangle 20"/>
          <p:cNvSpPr/>
          <p:nvPr/>
        </p:nvSpPr>
        <p:spPr>
          <a:xfrm>
            <a:off x="5904697" y="6089318"/>
            <a:ext cx="1295098" cy="276999"/>
          </a:xfrm>
          <a:prstGeom prst="rect">
            <a:avLst/>
          </a:prstGeom>
        </p:spPr>
        <p:txBody>
          <a:bodyPr wrap="none">
            <a:spAutoFit/>
          </a:bodyPr>
          <a:lstStyle/>
          <a:p>
            <a:r>
              <a:rPr lang="en-US" sz="1200" dirty="0">
                <a:solidFill>
                  <a:srgbClr val="666666"/>
                </a:solidFill>
              </a:rPr>
              <a:t>2x Mergenthaler</a:t>
            </a:r>
            <a:endParaRPr lang="en-GB" sz="1200" dirty="0"/>
          </a:p>
        </p:txBody>
      </p:sp>
      <p:pic>
        <p:nvPicPr>
          <p:cNvPr id="34" name="Picture 33"/>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3562563" y="4957438"/>
            <a:ext cx="1440765" cy="893206"/>
          </a:xfrm>
          <a:prstGeom prst="rect">
            <a:avLst/>
          </a:prstGeom>
        </p:spPr>
      </p:pic>
      <p:pic>
        <p:nvPicPr>
          <p:cNvPr id="35" name="Picture 34"/>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4163269" y="4750952"/>
            <a:ext cx="1440765" cy="893206"/>
          </a:xfrm>
          <a:prstGeom prst="rect">
            <a:avLst/>
          </a:prstGeom>
        </p:spPr>
      </p:pic>
      <p:pic>
        <p:nvPicPr>
          <p:cNvPr id="37" name="Picture 36"/>
          <p:cNvPicPr>
            <a:picLocks noChangeAspect="1"/>
          </p:cNvPicPr>
          <p:nvPr/>
        </p:nvPicPr>
        <p:blipFill rotWithShape="1">
          <a:blip r:embed="rId7" cstate="screen">
            <a:extLst>
              <a:ext uri="{28A0092B-C50C-407E-A947-70E740481C1C}">
                <a14:useLocalDpi xmlns:a14="http://schemas.microsoft.com/office/drawing/2010/main" val="0"/>
              </a:ext>
            </a:extLst>
          </a:blip>
          <a:srcRect/>
          <a:stretch/>
        </p:blipFill>
        <p:spPr>
          <a:xfrm>
            <a:off x="5740201" y="4118423"/>
            <a:ext cx="1491601" cy="1184757"/>
          </a:xfrm>
          <a:prstGeom prst="rect">
            <a:avLst/>
          </a:prstGeom>
        </p:spPr>
      </p:pic>
      <p:pic>
        <p:nvPicPr>
          <p:cNvPr id="38" name="Picture 37"/>
          <p:cNvPicPr>
            <a:picLocks noChangeAspect="1"/>
          </p:cNvPicPr>
          <p:nvPr/>
        </p:nvPicPr>
        <p:blipFill rotWithShape="1">
          <a:blip r:embed="rId7" cstate="screen">
            <a:extLst>
              <a:ext uri="{28A0092B-C50C-407E-A947-70E740481C1C}">
                <a14:useLocalDpi xmlns:a14="http://schemas.microsoft.com/office/drawing/2010/main" val="0"/>
              </a:ext>
            </a:extLst>
          </a:blip>
          <a:srcRect/>
          <a:stretch/>
        </p:blipFill>
        <p:spPr>
          <a:xfrm>
            <a:off x="5691109" y="4904561"/>
            <a:ext cx="1491601" cy="1184757"/>
          </a:xfrm>
          <a:prstGeom prst="rect">
            <a:avLst/>
          </a:prstGeom>
        </p:spPr>
      </p:pic>
      <p:sp>
        <p:nvSpPr>
          <p:cNvPr id="39" name="Rectangle 38"/>
          <p:cNvSpPr/>
          <p:nvPr/>
        </p:nvSpPr>
        <p:spPr>
          <a:xfrm>
            <a:off x="4064860" y="6089318"/>
            <a:ext cx="1145826" cy="276999"/>
          </a:xfrm>
          <a:prstGeom prst="rect">
            <a:avLst/>
          </a:prstGeom>
        </p:spPr>
        <p:txBody>
          <a:bodyPr wrap="none">
            <a:spAutoFit/>
          </a:bodyPr>
          <a:lstStyle/>
          <a:p>
            <a:r>
              <a:rPr lang="en-US" sz="1200" dirty="0">
                <a:solidFill>
                  <a:srgbClr val="666666"/>
                </a:solidFill>
              </a:rPr>
              <a:t>2x Pyrometers</a:t>
            </a:r>
            <a:endParaRPr lang="en-GB" sz="1200" dirty="0"/>
          </a:p>
        </p:txBody>
      </p:sp>
      <p:cxnSp>
        <p:nvCxnSpPr>
          <p:cNvPr id="18" name="Elbow Connector 17"/>
          <p:cNvCxnSpPr>
            <a:stCxn id="37" idx="3"/>
            <a:endCxn id="17" idx="1"/>
          </p:cNvCxnSpPr>
          <p:nvPr/>
        </p:nvCxnSpPr>
        <p:spPr>
          <a:xfrm flipV="1">
            <a:off x="7231802" y="4710801"/>
            <a:ext cx="1304065" cy="1"/>
          </a:xfrm>
          <a:prstGeom prst="bentConnector3">
            <a:avLst>
              <a:gd name="adj1" fmla="val 50000"/>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38" idx="3"/>
          </p:cNvCxnSpPr>
          <p:nvPr/>
        </p:nvCxnSpPr>
        <p:spPr>
          <a:xfrm flipV="1">
            <a:off x="7182710" y="4904561"/>
            <a:ext cx="1353157" cy="592379"/>
          </a:xfrm>
          <a:prstGeom prst="bentConnector3">
            <a:avLst>
              <a:gd name="adj1" fmla="val 50000"/>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a:off x="714354" y="4851664"/>
            <a:ext cx="522817" cy="330072"/>
          </a:xfrm>
          <a:prstGeom prst="rect">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”Cup”</a:t>
            </a:r>
            <a:endParaRPr lang="en-GB" dirty="0"/>
          </a:p>
        </p:txBody>
      </p:sp>
      <p:sp>
        <p:nvSpPr>
          <p:cNvPr id="51" name="TextBox 50"/>
          <p:cNvSpPr txBox="1"/>
          <p:nvPr/>
        </p:nvSpPr>
        <p:spPr>
          <a:xfrm>
            <a:off x="714354" y="5294576"/>
            <a:ext cx="747687" cy="330072"/>
          </a:xfrm>
          <a:prstGeom prst="rect">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a:t>
            </a:r>
            <a:r>
              <a:rPr lang="sv-SE" dirty="0" err="1"/>
              <a:t>Shroud</a:t>
            </a:r>
            <a:r>
              <a:rPr lang="sv-SE" dirty="0"/>
              <a:t>”</a:t>
            </a:r>
            <a:endParaRPr lang="en-GB" dirty="0"/>
          </a:p>
        </p:txBody>
      </p:sp>
      <p:sp>
        <p:nvSpPr>
          <p:cNvPr id="52" name="Oval 51"/>
          <p:cNvSpPr/>
          <p:nvPr/>
        </p:nvSpPr>
        <p:spPr>
          <a:xfrm>
            <a:off x="2156352" y="4575968"/>
            <a:ext cx="106680" cy="10668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p>
        </p:txBody>
      </p:sp>
      <p:sp>
        <p:nvSpPr>
          <p:cNvPr id="53" name="Oval 52"/>
          <p:cNvSpPr/>
          <p:nvPr/>
        </p:nvSpPr>
        <p:spPr>
          <a:xfrm>
            <a:off x="2334152" y="4785518"/>
            <a:ext cx="106680" cy="10668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p>
        </p:txBody>
      </p:sp>
      <p:cxnSp>
        <p:nvCxnSpPr>
          <p:cNvPr id="54" name="Straight Connector 53"/>
          <p:cNvCxnSpPr>
            <a:stCxn id="52" idx="3"/>
            <a:endCxn id="50" idx="3"/>
          </p:cNvCxnSpPr>
          <p:nvPr/>
        </p:nvCxnSpPr>
        <p:spPr>
          <a:xfrm flipH="1">
            <a:off x="1237171" y="4667025"/>
            <a:ext cx="934804" cy="349675"/>
          </a:xfrm>
          <a:prstGeom prst="lin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cxnSp>
      <p:cxnSp>
        <p:nvCxnSpPr>
          <p:cNvPr id="57" name="Straight Connector 56"/>
          <p:cNvCxnSpPr>
            <a:stCxn id="53" idx="3"/>
            <a:endCxn id="51" idx="3"/>
          </p:cNvCxnSpPr>
          <p:nvPr/>
        </p:nvCxnSpPr>
        <p:spPr>
          <a:xfrm flipH="1">
            <a:off x="1462041" y="4876575"/>
            <a:ext cx="887734" cy="583037"/>
          </a:xfrm>
          <a:prstGeom prst="lin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cxnSp>
      <p:sp>
        <p:nvSpPr>
          <p:cNvPr id="62" name="TextBox 61"/>
          <p:cNvSpPr txBox="1"/>
          <p:nvPr/>
        </p:nvSpPr>
        <p:spPr>
          <a:xfrm>
            <a:off x="7250318" y="4118423"/>
            <a:ext cx="642337" cy="330072"/>
          </a:xfrm>
          <a:prstGeom prst="rect">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TU-301</a:t>
            </a:r>
            <a:endParaRPr lang="en-GB" dirty="0"/>
          </a:p>
        </p:txBody>
      </p:sp>
      <p:sp>
        <p:nvSpPr>
          <p:cNvPr id="63" name="TextBox 62"/>
          <p:cNvSpPr txBox="1"/>
          <p:nvPr/>
        </p:nvSpPr>
        <p:spPr>
          <a:xfrm>
            <a:off x="7308126" y="5621085"/>
            <a:ext cx="642337" cy="330072"/>
          </a:xfrm>
          <a:prstGeom prst="rect">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TU-302</a:t>
            </a:r>
            <a:endParaRPr lang="en-GB" dirty="0"/>
          </a:p>
        </p:txBody>
      </p:sp>
      <p:sp>
        <p:nvSpPr>
          <p:cNvPr id="64" name="TextBox 63"/>
          <p:cNvSpPr txBox="1"/>
          <p:nvPr/>
        </p:nvSpPr>
        <p:spPr>
          <a:xfrm>
            <a:off x="8535867" y="3711033"/>
            <a:ext cx="735183" cy="330072"/>
          </a:xfrm>
          <a:prstGeom prst="rect">
            <a:avLst/>
          </a:prstGeom>
          <a:solidFill>
            <a:srgbClr val="FFFFCC"/>
          </a:solidFill>
          <a:ln w="6350"/>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72000" tIns="72000" rIns="72000" bIns="72000" numCol="1" spcCol="0" rtlCol="0" fromWordArt="0" anchor="t" anchorCtr="0" forceAA="0" compatLnSpc="1">
            <a:prstTxWarp prst="textNoShape">
              <a:avLst/>
            </a:prstTxWarp>
            <a:spAutoFit/>
          </a:bodyPr>
          <a:lstStyle>
            <a:lvl1pPr marL="542925" indent="180975">
              <a:lnSpc>
                <a:spcPct val="100000"/>
              </a:lnSpc>
              <a:spcBef>
                <a:spcPts val="1000"/>
              </a:spcBef>
              <a:spcAft>
                <a:spcPts val="600"/>
              </a:spcAft>
              <a:buClr>
                <a:srgbClr val="666666"/>
              </a:buClr>
              <a:buFont typeface="Wingdings" panose="05000000000000000000" pitchFamily="2" charset="2"/>
              <a:buChar char="§"/>
              <a:tabLst>
                <a:tab pos="2424113" algn="l"/>
              </a:tabLst>
              <a:defRPr sz="1200">
                <a:solidFill>
                  <a:srgbClr val="666666"/>
                </a:solidFill>
              </a:defRPr>
            </a:lvl1pPr>
            <a:lvl2pPr marL="358775" lvl="1" indent="-266700">
              <a:lnSpc>
                <a:spcPct val="100000"/>
              </a:lnSpc>
              <a:spcBef>
                <a:spcPts val="1000"/>
              </a:spcBef>
              <a:spcAft>
                <a:spcPts val="600"/>
              </a:spcAft>
              <a:buClr>
                <a:srgbClr val="666666"/>
              </a:buClr>
              <a:buFont typeface="Wingdings" panose="05000000000000000000" pitchFamily="2" charset="2"/>
              <a:buChar char="§"/>
              <a:tabLst/>
              <a:defRPr sz="1200">
                <a:solidFill>
                  <a:srgbClr val="666666"/>
                </a:solidFill>
              </a:defRPr>
            </a:lvl2pPr>
            <a:lvl3pPr marL="450000" indent="-198000">
              <a:lnSpc>
                <a:spcPct val="100000"/>
              </a:lnSpc>
              <a:spcBef>
                <a:spcPts val="1000"/>
              </a:spcBef>
              <a:buClr>
                <a:srgbClr val="666666"/>
              </a:buClr>
              <a:buFont typeface="Arial" panose="020B0604020202020204" pitchFamily="34" charset="0"/>
              <a:buChar char="−"/>
              <a:tabLst/>
              <a:defRPr>
                <a:solidFill>
                  <a:schemeClr val="lt1"/>
                </a:solidFill>
              </a:defRPr>
            </a:lvl3pPr>
            <a:lvl4pPr marL="540000" indent="-180000">
              <a:lnSpc>
                <a:spcPct val="100000"/>
              </a:lnSpc>
              <a:spcBef>
                <a:spcPts val="1000"/>
              </a:spcBef>
              <a:buClr>
                <a:srgbClr val="666666"/>
              </a:buClr>
              <a:buFont typeface="Arial" panose="020B0604020202020204" pitchFamily="34" charset="0"/>
              <a:buChar char="−"/>
              <a:tabLst/>
              <a:defRPr sz="1600">
                <a:solidFill>
                  <a:schemeClr val="lt1"/>
                </a:solidFill>
              </a:defRPr>
            </a:lvl4pPr>
            <a:lvl5pPr marL="628650" indent="-162000">
              <a:lnSpc>
                <a:spcPct val="100000"/>
              </a:lnSpc>
              <a:spcBef>
                <a:spcPts val="1000"/>
              </a:spcBef>
              <a:buClr>
                <a:srgbClr val="666666"/>
              </a:buClr>
              <a:buFont typeface="Arial" panose="020B0604020202020204" pitchFamily="34" charset="0"/>
              <a:buChar char="−"/>
              <a:tabLst/>
              <a:defRPr sz="1400">
                <a:solidFill>
                  <a:schemeClr val="lt1"/>
                </a:solidFill>
              </a:defRPr>
            </a:lvl5pPr>
            <a:lvl6pPr marL="2514600" indent="-228600">
              <a:lnSpc>
                <a:spcPct val="90000"/>
              </a:lnSpc>
              <a:spcBef>
                <a:spcPts val="500"/>
              </a:spcBef>
              <a:buFont typeface="Arial" panose="020B0604020202020204" pitchFamily="34" charset="0"/>
              <a:buChar char="•"/>
              <a:defRPr>
                <a:solidFill>
                  <a:schemeClr val="lt1"/>
                </a:solidFill>
              </a:defRPr>
            </a:lvl6pPr>
            <a:lvl7pPr marL="2971800" indent="-228600">
              <a:lnSpc>
                <a:spcPct val="90000"/>
              </a:lnSpc>
              <a:spcBef>
                <a:spcPts val="500"/>
              </a:spcBef>
              <a:buFont typeface="Arial" panose="020B0604020202020204" pitchFamily="34" charset="0"/>
              <a:buChar char="•"/>
              <a:defRPr>
                <a:solidFill>
                  <a:schemeClr val="lt1"/>
                </a:solidFill>
              </a:defRPr>
            </a:lvl7pPr>
            <a:lvl8pPr marL="3429000" indent="-228600">
              <a:lnSpc>
                <a:spcPct val="90000"/>
              </a:lnSpc>
              <a:spcBef>
                <a:spcPts val="500"/>
              </a:spcBef>
              <a:buFont typeface="Arial" panose="020B0604020202020204" pitchFamily="34" charset="0"/>
              <a:buChar char="•"/>
              <a:defRPr>
                <a:solidFill>
                  <a:schemeClr val="lt1"/>
                </a:solidFill>
              </a:defRPr>
            </a:lvl8pPr>
            <a:lvl9pPr marL="3886200" indent="-228600">
              <a:lnSpc>
                <a:spcPct val="90000"/>
              </a:lnSpc>
              <a:spcBef>
                <a:spcPts val="500"/>
              </a:spcBef>
              <a:buFont typeface="Arial" panose="020B0604020202020204" pitchFamily="34" charset="0"/>
              <a:buChar char="•"/>
              <a:defRPr>
                <a:solidFill>
                  <a:schemeClr val="lt1"/>
                </a:solidFill>
              </a:defRPr>
            </a:lvl9pPr>
          </a:lstStyle>
          <a:p>
            <a:pPr marL="982663" indent="-982663">
              <a:spcBef>
                <a:spcPts val="0"/>
              </a:spcBef>
              <a:spcAft>
                <a:spcPts val="0"/>
              </a:spcAft>
              <a:buNone/>
              <a:tabLst>
                <a:tab pos="1074738" algn="l"/>
                <a:tab pos="2424113" algn="l"/>
              </a:tabLst>
            </a:pPr>
            <a:r>
              <a:rPr lang="sv-SE" dirty="0"/>
              <a:t>TMS PLC</a:t>
            </a:r>
            <a:endParaRPr lang="en-GB" dirty="0"/>
          </a:p>
        </p:txBody>
      </p:sp>
    </p:spTree>
    <p:extLst>
      <p:ext uri="{BB962C8B-B14F-4D97-AF65-F5344CB8AC3E}">
        <p14:creationId xmlns:p14="http://schemas.microsoft.com/office/powerpoint/2010/main" val="40224528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latshållare för text 2">
            <a:extLst>
              <a:ext uri="{FF2B5EF4-FFF2-40B4-BE49-F238E27FC236}">
                <a16:creationId xmlns:a16="http://schemas.microsoft.com/office/drawing/2014/main" id="{9F361A0A-2528-42EB-8E6A-DA01C6577F41}"/>
              </a:ext>
            </a:extLst>
          </p:cNvPr>
          <p:cNvSpPr>
            <a:spLocks noGrp="1"/>
          </p:cNvSpPr>
          <p:nvPr>
            <p:ph type="body" sz="quarter" idx="11"/>
          </p:nvPr>
        </p:nvSpPr>
        <p:spPr/>
        <p:txBody>
          <a:bodyPr/>
          <a:lstStyle/>
          <a:p>
            <a:endParaRPr lang="sv-SE"/>
          </a:p>
        </p:txBody>
      </p:sp>
      <p:sp>
        <p:nvSpPr>
          <p:cNvPr id="4" name="Platshållare för text 3">
            <a:extLst>
              <a:ext uri="{FF2B5EF4-FFF2-40B4-BE49-F238E27FC236}">
                <a16:creationId xmlns:a16="http://schemas.microsoft.com/office/drawing/2014/main" id="{8EE8596B-CFC4-494E-833A-CBBEC30781C3}"/>
              </a:ext>
            </a:extLst>
          </p:cNvPr>
          <p:cNvSpPr>
            <a:spLocks noGrp="1"/>
          </p:cNvSpPr>
          <p:nvPr>
            <p:ph type="body" sz="quarter" idx="10"/>
          </p:nvPr>
        </p:nvSpPr>
        <p:spPr/>
        <p:txBody>
          <a:bodyPr/>
          <a:lstStyle/>
          <a:p>
            <a:endParaRPr lang="sv-SE"/>
          </a:p>
        </p:txBody>
      </p:sp>
      <p:sp>
        <p:nvSpPr>
          <p:cNvPr id="10" name="Platshållare för bild 9">
            <a:extLst>
              <a:ext uri="{FF2B5EF4-FFF2-40B4-BE49-F238E27FC236}">
                <a16:creationId xmlns:a16="http://schemas.microsoft.com/office/drawing/2014/main" id="{1CCB1AEE-A06D-4938-95DD-62DEE574A394}"/>
              </a:ext>
            </a:extLst>
          </p:cNvPr>
          <p:cNvSpPr>
            <a:spLocks noGrp="1"/>
          </p:cNvSpPr>
          <p:nvPr>
            <p:ph type="pic" sz="quarter" idx="12"/>
          </p:nvPr>
        </p:nvSpPr>
        <p:spPr/>
        <p:txBody>
          <a:bodyPr/>
          <a:lstStyle/>
          <a:p>
            <a:endParaRPr lang="en-SE"/>
          </a:p>
        </p:txBody>
      </p:sp>
      <p:sp>
        <p:nvSpPr>
          <p:cNvPr id="12" name="Platshållare för text 11">
            <a:extLst>
              <a:ext uri="{FF2B5EF4-FFF2-40B4-BE49-F238E27FC236}">
                <a16:creationId xmlns:a16="http://schemas.microsoft.com/office/drawing/2014/main" id="{D11693FE-8633-4CDA-ABA8-92FAAA0C73FA}"/>
              </a:ext>
            </a:extLst>
          </p:cNvPr>
          <p:cNvSpPr>
            <a:spLocks noGrp="1"/>
          </p:cNvSpPr>
          <p:nvPr>
            <p:ph type="body" sz="quarter" idx="14"/>
          </p:nvPr>
        </p:nvSpPr>
        <p:spPr/>
        <p:txBody>
          <a:bodyPr/>
          <a:lstStyle/>
          <a:p>
            <a:r>
              <a:rPr lang="en-GB" dirty="0"/>
              <a:t>Sound and vibration examples and approach</a:t>
            </a:r>
          </a:p>
        </p:txBody>
      </p:sp>
      <p:sp>
        <p:nvSpPr>
          <p:cNvPr id="14" name="Platshållare för text 13">
            <a:extLst>
              <a:ext uri="{FF2B5EF4-FFF2-40B4-BE49-F238E27FC236}">
                <a16:creationId xmlns:a16="http://schemas.microsoft.com/office/drawing/2014/main" id="{DF2049D6-33EF-411A-8631-A29E54208392}"/>
              </a:ext>
            </a:extLst>
          </p:cNvPr>
          <p:cNvSpPr>
            <a:spLocks noGrp="1"/>
          </p:cNvSpPr>
          <p:nvPr>
            <p:ph type="body" sz="quarter" idx="13"/>
          </p:nvPr>
        </p:nvSpPr>
        <p:spPr/>
        <p:txBody>
          <a:bodyPr/>
          <a:lstStyle/>
          <a:p>
            <a:r>
              <a:rPr lang="sv-SE"/>
              <a:t>2</a:t>
            </a:r>
          </a:p>
        </p:txBody>
      </p:sp>
    </p:spTree>
    <p:extLst>
      <p:ext uri="{BB962C8B-B14F-4D97-AF65-F5344CB8AC3E}">
        <p14:creationId xmlns:p14="http://schemas.microsoft.com/office/powerpoint/2010/main" val="2700340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0FB8EB-1974-4F1B-9F83-4FDD9AB6C8B2}"/>
              </a:ext>
            </a:extLst>
          </p:cNvPr>
          <p:cNvSpPr>
            <a:spLocks noGrp="1"/>
          </p:cNvSpPr>
          <p:nvPr>
            <p:ph type="title"/>
          </p:nvPr>
        </p:nvSpPr>
        <p:spPr/>
        <p:txBody>
          <a:bodyPr/>
          <a:lstStyle/>
          <a:p>
            <a:r>
              <a:rPr lang="en-GB" dirty="0">
                <a:solidFill>
                  <a:schemeClr val="tx1">
                    <a:lumMod val="75000"/>
                    <a:lumOff val="25000"/>
                  </a:schemeClr>
                </a:solidFill>
              </a:rPr>
              <a:t>Introduction</a:t>
            </a:r>
          </a:p>
        </p:txBody>
      </p:sp>
      <p:sp>
        <p:nvSpPr>
          <p:cNvPr id="4" name="Platshållare för sidfot 3">
            <a:extLst>
              <a:ext uri="{FF2B5EF4-FFF2-40B4-BE49-F238E27FC236}">
                <a16:creationId xmlns:a16="http://schemas.microsoft.com/office/drawing/2014/main" id="{BCE7790D-E878-42AC-AA2D-8A369B3D74BF}"/>
              </a:ext>
            </a:extLst>
          </p:cNvPr>
          <p:cNvSpPr>
            <a:spLocks noGrp="1"/>
          </p:cNvSpPr>
          <p:nvPr>
            <p:ph type="ftr" sz="quarter" idx="11"/>
          </p:nvPr>
        </p:nvSpPr>
        <p:spPr/>
        <p:txBody>
          <a:bodyPr/>
          <a:lstStyle/>
          <a:p>
            <a:r>
              <a:rPr lang="en-GB" dirty="0"/>
              <a:t>PRESENTATION TITLE/FOOTER</a:t>
            </a:r>
          </a:p>
        </p:txBody>
      </p:sp>
      <p:sp>
        <p:nvSpPr>
          <p:cNvPr id="5" name="Platshållare för bildnummer 4">
            <a:extLst>
              <a:ext uri="{FF2B5EF4-FFF2-40B4-BE49-F238E27FC236}">
                <a16:creationId xmlns:a16="http://schemas.microsoft.com/office/drawing/2014/main" id="{4B78B478-BF6B-4F13-BEDC-210D18337E98}"/>
              </a:ext>
            </a:extLst>
          </p:cNvPr>
          <p:cNvSpPr>
            <a:spLocks noGrp="1"/>
          </p:cNvSpPr>
          <p:nvPr>
            <p:ph type="sldNum" sz="quarter" idx="12"/>
          </p:nvPr>
        </p:nvSpPr>
        <p:spPr/>
        <p:txBody>
          <a:bodyPr/>
          <a:lstStyle/>
          <a:p>
            <a:fld id="{F7283078-D760-1647-8B80-66BA8B52336D}" type="slidenum">
              <a:rPr lang="sv-SE" smtClean="0">
                <a:solidFill>
                  <a:srgbClr val="CCCCCC"/>
                </a:solidFill>
              </a:rPr>
              <a:t>30</a:t>
            </a:fld>
            <a:endParaRPr lang="sv-SE" dirty="0">
              <a:solidFill>
                <a:srgbClr val="CCCCCC"/>
              </a:solidFill>
            </a:endParaRPr>
          </a:p>
        </p:txBody>
      </p:sp>
      <p:sp>
        <p:nvSpPr>
          <p:cNvPr id="6" name="Platshållare för innehåll 5">
            <a:extLst>
              <a:ext uri="{FF2B5EF4-FFF2-40B4-BE49-F238E27FC236}">
                <a16:creationId xmlns:a16="http://schemas.microsoft.com/office/drawing/2014/main" id="{CFEF36EF-EA79-48B1-8977-F8AA6F2C6BC7}"/>
              </a:ext>
            </a:extLst>
          </p:cNvPr>
          <p:cNvSpPr>
            <a:spLocks noGrp="1"/>
          </p:cNvSpPr>
          <p:nvPr>
            <p:ph idx="1"/>
          </p:nvPr>
        </p:nvSpPr>
        <p:spPr>
          <a:xfrm>
            <a:off x="1094400" y="1562400"/>
            <a:ext cx="4874600" cy="2730200"/>
          </a:xfrm>
        </p:spPr>
        <p:txBody>
          <a:bodyPr/>
          <a:lstStyle/>
          <a:p>
            <a:pPr>
              <a:spcBef>
                <a:spcPts val="600"/>
              </a:spcBef>
              <a:spcAft>
                <a:spcPts val="600"/>
              </a:spcAft>
              <a:buFont typeface="Arial" panose="020B0604020202020204" pitchFamily="34" charset="0"/>
              <a:buChar char="•"/>
            </a:pPr>
            <a:r>
              <a:rPr lang="en-GB" dirty="0">
                <a:solidFill>
                  <a:schemeClr val="tx1">
                    <a:lumMod val="75000"/>
                    <a:lumOff val="25000"/>
                  </a:schemeClr>
                </a:solidFill>
              </a:rPr>
              <a:t>The Target System was installed in the Monolith in May 2024.</a:t>
            </a:r>
          </a:p>
          <a:p>
            <a:pPr>
              <a:spcBef>
                <a:spcPts val="600"/>
              </a:spcBef>
              <a:spcAft>
                <a:spcPts val="600"/>
              </a:spcAft>
              <a:buFont typeface="Arial" panose="020B0604020202020204" pitchFamily="34" charset="0"/>
              <a:buChar char="•"/>
            </a:pPr>
            <a:r>
              <a:rPr lang="en-GB" dirty="0">
                <a:solidFill>
                  <a:schemeClr val="tx1">
                    <a:lumMod val="75000"/>
                    <a:lumOff val="25000"/>
                  </a:schemeClr>
                </a:solidFill>
              </a:rPr>
              <a:t>Up to now, it has been accessible most of the time, and the monitoring of the machinery has been done through inspections in combination with monitoring.</a:t>
            </a:r>
          </a:p>
          <a:p>
            <a:pPr>
              <a:spcBef>
                <a:spcPts val="600"/>
              </a:spcBef>
              <a:spcAft>
                <a:spcPts val="600"/>
              </a:spcAft>
              <a:buFont typeface="Arial" panose="020B0604020202020204" pitchFamily="34" charset="0"/>
              <a:buChar char="•"/>
            </a:pPr>
            <a:r>
              <a:rPr lang="en-GB" dirty="0">
                <a:solidFill>
                  <a:schemeClr val="tx1">
                    <a:lumMod val="75000"/>
                    <a:lumOff val="25000"/>
                  </a:schemeClr>
                </a:solidFill>
              </a:rPr>
              <a:t>Now we approach a point where we will need to rely solely on the monitoring functions</a:t>
            </a:r>
            <a:r>
              <a:rPr lang="en-US" dirty="0">
                <a:solidFill>
                  <a:schemeClr val="tx1">
                    <a:lumMod val="75000"/>
                    <a:lumOff val="25000"/>
                  </a:schemeClr>
                </a:solidFill>
              </a:rPr>
              <a:t>, since the machinery will not be accessible.</a:t>
            </a:r>
          </a:p>
          <a:p>
            <a:pPr>
              <a:spcBef>
                <a:spcPts val="600"/>
              </a:spcBef>
              <a:spcAft>
                <a:spcPts val="600"/>
              </a:spcAft>
              <a:buFont typeface="Arial" panose="020B0604020202020204" pitchFamily="34" charset="0"/>
              <a:buChar char="•"/>
            </a:pPr>
            <a:r>
              <a:rPr lang="en-US" dirty="0">
                <a:solidFill>
                  <a:schemeClr val="tx1">
                    <a:lumMod val="75000"/>
                    <a:lumOff val="25000"/>
                  </a:schemeClr>
                </a:solidFill>
              </a:rPr>
              <a:t>In these few slides, we will go through some experiences with the current monitoring system, and end with some suggestions of how to continue the work.</a:t>
            </a:r>
            <a:endParaRPr lang="en-GB" dirty="0">
              <a:solidFill>
                <a:schemeClr val="tx1">
                  <a:lumMod val="75000"/>
                  <a:lumOff val="25000"/>
                </a:schemeClr>
              </a:solidFill>
            </a:endParaRPr>
          </a:p>
        </p:txBody>
      </p:sp>
      <p:sp>
        <p:nvSpPr>
          <p:cNvPr id="8" name="Platshållare för text 7">
            <a:extLst>
              <a:ext uri="{FF2B5EF4-FFF2-40B4-BE49-F238E27FC236}">
                <a16:creationId xmlns:a16="http://schemas.microsoft.com/office/drawing/2014/main" id="{F9694C8D-3712-49FB-B071-2180F2DC8118}"/>
              </a:ext>
            </a:extLst>
          </p:cNvPr>
          <p:cNvSpPr>
            <a:spLocks noGrp="1"/>
          </p:cNvSpPr>
          <p:nvPr>
            <p:ph type="body" sz="quarter" idx="14"/>
          </p:nvPr>
        </p:nvSpPr>
        <p:spPr/>
        <p:txBody>
          <a:bodyPr/>
          <a:lstStyle/>
          <a:p>
            <a:r>
              <a:rPr lang="en-GB" dirty="0"/>
              <a:t>Sub-headline to strengthen the headline above</a:t>
            </a:r>
          </a:p>
        </p:txBody>
      </p:sp>
      <p:sp>
        <p:nvSpPr>
          <p:cNvPr id="10" name="Platshållare för datum 3">
            <a:extLst>
              <a:ext uri="{FF2B5EF4-FFF2-40B4-BE49-F238E27FC236}">
                <a16:creationId xmlns:a16="http://schemas.microsoft.com/office/drawing/2014/main" id="{38A5AF1C-CD2B-3242-88CF-04FA26AED57A}"/>
              </a:ext>
            </a:extLst>
          </p:cNvPr>
          <p:cNvSpPr>
            <a:spLocks noGrp="1"/>
          </p:cNvSpPr>
          <p:nvPr>
            <p:ph type="dt" sz="half" idx="10"/>
          </p:nvPr>
        </p:nvSpPr>
        <p:spPr>
          <a:xfrm>
            <a:off x="1195647" y="6475270"/>
            <a:ext cx="832658" cy="365125"/>
          </a:xfrm>
        </p:spPr>
        <p:txBody>
          <a:bodyPr/>
          <a:lstStyle/>
          <a:p>
            <a:fld id="{18896B66-0B3A-474C-9C9C-E4F07B1F5DAD}" type="datetime1">
              <a:rPr lang="sv-SE" smtClean="0"/>
              <a:t>2026-04-13</a:t>
            </a:fld>
            <a:endParaRPr lang="sv-SE" dirty="0"/>
          </a:p>
        </p:txBody>
      </p:sp>
      <p:pic>
        <p:nvPicPr>
          <p:cNvPr id="3" name="Picture 2">
            <a:extLst>
              <a:ext uri="{FF2B5EF4-FFF2-40B4-BE49-F238E27FC236}">
                <a16:creationId xmlns:a16="http://schemas.microsoft.com/office/drawing/2014/main" id="{088A943C-BC7B-E989-3AE3-C28BEA0B42AD}"/>
              </a:ext>
            </a:extLst>
          </p:cNvPr>
          <p:cNvPicPr>
            <a:picLocks noChangeAspect="1"/>
          </p:cNvPicPr>
          <p:nvPr/>
        </p:nvPicPr>
        <p:blipFill>
          <a:blip r:embed="rId2"/>
          <a:stretch>
            <a:fillRect/>
          </a:stretch>
        </p:blipFill>
        <p:spPr>
          <a:xfrm>
            <a:off x="9431015" y="4601729"/>
            <a:ext cx="1351754" cy="1990898"/>
          </a:xfrm>
          <a:prstGeom prst="rect">
            <a:avLst/>
          </a:prstGeom>
        </p:spPr>
      </p:pic>
      <p:pic>
        <p:nvPicPr>
          <p:cNvPr id="9" name="Picture 8">
            <a:extLst>
              <a:ext uri="{FF2B5EF4-FFF2-40B4-BE49-F238E27FC236}">
                <a16:creationId xmlns:a16="http://schemas.microsoft.com/office/drawing/2014/main" id="{28DE4FC1-3B7D-894D-9585-6E1A4BBE9E25}"/>
              </a:ext>
            </a:extLst>
          </p:cNvPr>
          <p:cNvPicPr>
            <a:picLocks noChangeAspect="1"/>
          </p:cNvPicPr>
          <p:nvPr/>
        </p:nvPicPr>
        <p:blipFill>
          <a:blip r:embed="rId3"/>
          <a:stretch>
            <a:fillRect/>
          </a:stretch>
        </p:blipFill>
        <p:spPr>
          <a:xfrm>
            <a:off x="5985508" y="1523728"/>
            <a:ext cx="5465918" cy="3078001"/>
          </a:xfrm>
          <a:prstGeom prst="rect">
            <a:avLst/>
          </a:prstGeom>
        </p:spPr>
      </p:pic>
    </p:spTree>
    <p:extLst>
      <p:ext uri="{BB962C8B-B14F-4D97-AF65-F5344CB8AC3E}">
        <p14:creationId xmlns:p14="http://schemas.microsoft.com/office/powerpoint/2010/main" val="1074535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A277C56-3EF8-495F-98AC-A7E8CE6D94BE}"/>
              </a:ext>
            </a:extLst>
          </p:cNvPr>
          <p:cNvSpPr>
            <a:spLocks noGrp="1"/>
          </p:cNvSpPr>
          <p:nvPr>
            <p:ph type="title"/>
          </p:nvPr>
        </p:nvSpPr>
        <p:spPr/>
        <p:txBody>
          <a:bodyPr/>
          <a:lstStyle/>
          <a:p>
            <a:r>
              <a:rPr lang="en-GB" dirty="0">
                <a:solidFill>
                  <a:schemeClr val="tx1">
                    <a:lumMod val="75000"/>
                    <a:lumOff val="25000"/>
                  </a:schemeClr>
                </a:solidFill>
              </a:rPr>
              <a:t>Sound</a:t>
            </a:r>
          </a:p>
        </p:txBody>
      </p:sp>
      <p:sp>
        <p:nvSpPr>
          <p:cNvPr id="4" name="Platshållare för sidfot 3">
            <a:extLst>
              <a:ext uri="{FF2B5EF4-FFF2-40B4-BE49-F238E27FC236}">
                <a16:creationId xmlns:a16="http://schemas.microsoft.com/office/drawing/2014/main" id="{5F5D470B-BE7E-49E6-B723-2EFD0840BBB1}"/>
              </a:ext>
            </a:extLst>
          </p:cNvPr>
          <p:cNvSpPr>
            <a:spLocks noGrp="1"/>
          </p:cNvSpPr>
          <p:nvPr>
            <p:ph type="ftr" sz="quarter" idx="11"/>
          </p:nvPr>
        </p:nvSpPr>
        <p:spPr/>
        <p:txBody>
          <a:bodyPr/>
          <a:lstStyle/>
          <a:p>
            <a:r>
              <a:rPr lang="en-GB" dirty="0"/>
              <a:t>PRESENTATION TITLE/FOOTER</a:t>
            </a:r>
          </a:p>
        </p:txBody>
      </p:sp>
      <p:sp>
        <p:nvSpPr>
          <p:cNvPr id="5" name="Platshållare för bildnummer 4">
            <a:extLst>
              <a:ext uri="{FF2B5EF4-FFF2-40B4-BE49-F238E27FC236}">
                <a16:creationId xmlns:a16="http://schemas.microsoft.com/office/drawing/2014/main" id="{20756E12-8A7A-4F8A-8D1C-AE175B1133AF}"/>
              </a:ext>
            </a:extLst>
          </p:cNvPr>
          <p:cNvSpPr>
            <a:spLocks noGrp="1"/>
          </p:cNvSpPr>
          <p:nvPr>
            <p:ph type="sldNum" sz="quarter" idx="12"/>
          </p:nvPr>
        </p:nvSpPr>
        <p:spPr/>
        <p:txBody>
          <a:bodyPr/>
          <a:lstStyle/>
          <a:p>
            <a:fld id="{F7283078-D760-1647-8B80-66BA8B52336D}" type="slidenum">
              <a:rPr lang="sv-SE" smtClean="0">
                <a:solidFill>
                  <a:srgbClr val="CCCCCC"/>
                </a:solidFill>
              </a:rPr>
              <a:t>31</a:t>
            </a:fld>
            <a:endParaRPr lang="sv-SE" dirty="0">
              <a:solidFill>
                <a:srgbClr val="CCCCCC"/>
              </a:solidFill>
            </a:endParaRPr>
          </a:p>
        </p:txBody>
      </p:sp>
      <p:sp>
        <p:nvSpPr>
          <p:cNvPr id="7" name="Platshållare för text 6">
            <a:extLst>
              <a:ext uri="{FF2B5EF4-FFF2-40B4-BE49-F238E27FC236}">
                <a16:creationId xmlns:a16="http://schemas.microsoft.com/office/drawing/2014/main" id="{0B57A266-1EA8-4A09-8126-11EA28233D31}"/>
              </a:ext>
            </a:extLst>
          </p:cNvPr>
          <p:cNvSpPr>
            <a:spLocks noGrp="1"/>
          </p:cNvSpPr>
          <p:nvPr>
            <p:ph type="body" sz="quarter" idx="14"/>
          </p:nvPr>
        </p:nvSpPr>
        <p:spPr>
          <a:xfrm>
            <a:off x="758501" y="921211"/>
            <a:ext cx="9360000" cy="507076"/>
          </a:xfrm>
        </p:spPr>
        <p:txBody>
          <a:bodyPr/>
          <a:lstStyle/>
          <a:p>
            <a:r>
              <a:rPr lang="en-GB" dirty="0"/>
              <a:t>Examples from the testing</a:t>
            </a:r>
          </a:p>
          <a:p>
            <a:endParaRPr lang="sv-SE" dirty="0"/>
          </a:p>
        </p:txBody>
      </p:sp>
      <p:sp>
        <p:nvSpPr>
          <p:cNvPr id="10" name="Platshållare för datum 3">
            <a:extLst>
              <a:ext uri="{FF2B5EF4-FFF2-40B4-BE49-F238E27FC236}">
                <a16:creationId xmlns:a16="http://schemas.microsoft.com/office/drawing/2014/main" id="{FB21B05D-41C5-3F45-94B7-7EEA5B44AB23}"/>
              </a:ext>
            </a:extLst>
          </p:cNvPr>
          <p:cNvSpPr>
            <a:spLocks noGrp="1"/>
          </p:cNvSpPr>
          <p:nvPr>
            <p:ph type="dt" sz="half" idx="10"/>
          </p:nvPr>
        </p:nvSpPr>
        <p:spPr>
          <a:xfrm>
            <a:off x="1195647" y="6475270"/>
            <a:ext cx="832658" cy="365125"/>
          </a:xfrm>
        </p:spPr>
        <p:txBody>
          <a:bodyPr/>
          <a:lstStyle/>
          <a:p>
            <a:fld id="{18896B66-0B3A-474C-9C9C-E4F07B1F5DAD}" type="datetime1">
              <a:rPr lang="sv-SE" smtClean="0"/>
              <a:t>2026-04-13</a:t>
            </a:fld>
            <a:endParaRPr lang="sv-SE" dirty="0"/>
          </a:p>
        </p:txBody>
      </p:sp>
      <p:pic>
        <p:nvPicPr>
          <p:cNvPr id="12" name="IMG_0743.contact_DF253C76-9495-4F4B-9B40-893DA1E449A0.mp4">
            <a:hlinkClick r:id="" action="ppaction://media"/>
            <a:extLst>
              <a:ext uri="{FF2B5EF4-FFF2-40B4-BE49-F238E27FC236}">
                <a16:creationId xmlns:a16="http://schemas.microsoft.com/office/drawing/2014/main" id="{23225BF6-710E-6712-EAEF-DAB7FE711ED3}"/>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195647" y="1438102"/>
            <a:ext cx="2199255" cy="3909786"/>
          </a:xfrm>
          <a:prstGeom prst="rect">
            <a:avLst/>
          </a:prstGeom>
        </p:spPr>
      </p:pic>
      <p:pic>
        <p:nvPicPr>
          <p:cNvPr id="13" name="IMG_1459_minimum load_3D64F948-A644-4313-898E-698209189F92.mp4">
            <a:hlinkClick r:id="" action="ppaction://media"/>
            <a:extLst>
              <a:ext uri="{FF2B5EF4-FFF2-40B4-BE49-F238E27FC236}">
                <a16:creationId xmlns:a16="http://schemas.microsoft.com/office/drawing/2014/main" id="{9222EC05-03AC-B3BD-8211-5A5B7149106C}"/>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3735212" y="1446416"/>
            <a:ext cx="2711794" cy="1525384"/>
          </a:xfrm>
          <a:prstGeom prst="rect">
            <a:avLst/>
          </a:prstGeom>
        </p:spPr>
      </p:pic>
      <p:sp>
        <p:nvSpPr>
          <p:cNvPr id="16" name="TextBox 15">
            <a:extLst>
              <a:ext uri="{FF2B5EF4-FFF2-40B4-BE49-F238E27FC236}">
                <a16:creationId xmlns:a16="http://schemas.microsoft.com/office/drawing/2014/main" id="{2612094B-B30B-CF5B-566B-5B5741F7BD04}"/>
              </a:ext>
            </a:extLst>
          </p:cNvPr>
          <p:cNvSpPr txBox="1"/>
          <p:nvPr/>
        </p:nvSpPr>
        <p:spPr>
          <a:xfrm>
            <a:off x="1013791" y="5635487"/>
            <a:ext cx="2554357" cy="369332"/>
          </a:xfrm>
          <a:prstGeom prst="rect">
            <a:avLst/>
          </a:prstGeom>
          <a:noFill/>
        </p:spPr>
        <p:txBody>
          <a:bodyPr wrap="square" rtlCol="0">
            <a:spAutoFit/>
          </a:bodyPr>
          <a:lstStyle/>
          <a:p>
            <a:pPr algn="l"/>
            <a:r>
              <a:rPr lang="en-SE" dirty="0">
                <a:solidFill>
                  <a:srgbClr val="666666"/>
                </a:solidFill>
              </a:rPr>
              <a:t>Contact in a labyrinth</a:t>
            </a:r>
          </a:p>
        </p:txBody>
      </p:sp>
      <p:sp>
        <p:nvSpPr>
          <p:cNvPr id="17" name="TextBox 16">
            <a:extLst>
              <a:ext uri="{FF2B5EF4-FFF2-40B4-BE49-F238E27FC236}">
                <a16:creationId xmlns:a16="http://schemas.microsoft.com/office/drawing/2014/main" id="{2FD95E01-D2F9-F860-6CBA-D731CB98B71A}"/>
              </a:ext>
            </a:extLst>
          </p:cNvPr>
          <p:cNvSpPr txBox="1"/>
          <p:nvPr/>
        </p:nvSpPr>
        <p:spPr>
          <a:xfrm>
            <a:off x="3813930" y="3256015"/>
            <a:ext cx="2554357" cy="646331"/>
          </a:xfrm>
          <a:prstGeom prst="rect">
            <a:avLst/>
          </a:prstGeom>
          <a:noFill/>
        </p:spPr>
        <p:txBody>
          <a:bodyPr wrap="square" rtlCol="0">
            <a:spAutoFit/>
          </a:bodyPr>
          <a:lstStyle/>
          <a:p>
            <a:pPr algn="l"/>
            <a:r>
              <a:rPr lang="en-SE" dirty="0">
                <a:solidFill>
                  <a:srgbClr val="666666"/>
                </a:solidFill>
              </a:rPr>
              <a:t>Too low load on a bearing</a:t>
            </a:r>
          </a:p>
        </p:txBody>
      </p:sp>
      <p:pic>
        <p:nvPicPr>
          <p:cNvPr id="20" name="Tgt-TMS1063_Proc-BA-025_RingBuffer_2025-09-19_11-29-00_misaligned encoder">
            <a:hlinkClick r:id="" action="ppaction://media"/>
            <a:extLst>
              <a:ext uri="{FF2B5EF4-FFF2-40B4-BE49-F238E27FC236}">
                <a16:creationId xmlns:a16="http://schemas.microsoft.com/office/drawing/2014/main" id="{C1222892-997E-AE54-7E58-8F77BA6AC7B9}"/>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9278471" y="1311418"/>
            <a:ext cx="1396626" cy="1396626"/>
          </a:xfrm>
          <a:prstGeom prst="rect">
            <a:avLst/>
          </a:prstGeom>
        </p:spPr>
      </p:pic>
      <p:sp>
        <p:nvSpPr>
          <p:cNvPr id="21" name="TextBox 20">
            <a:extLst>
              <a:ext uri="{FF2B5EF4-FFF2-40B4-BE49-F238E27FC236}">
                <a16:creationId xmlns:a16="http://schemas.microsoft.com/office/drawing/2014/main" id="{3BB92556-3529-F602-2910-8C694CC1D0CE}"/>
              </a:ext>
            </a:extLst>
          </p:cNvPr>
          <p:cNvSpPr txBox="1"/>
          <p:nvPr/>
        </p:nvSpPr>
        <p:spPr>
          <a:xfrm>
            <a:off x="9278471" y="3533014"/>
            <a:ext cx="2554357" cy="369332"/>
          </a:xfrm>
          <a:prstGeom prst="rect">
            <a:avLst/>
          </a:prstGeom>
          <a:noFill/>
        </p:spPr>
        <p:txBody>
          <a:bodyPr wrap="square" rtlCol="0">
            <a:spAutoFit/>
          </a:bodyPr>
          <a:lstStyle/>
          <a:p>
            <a:pPr algn="l"/>
            <a:r>
              <a:rPr lang="en-GB" dirty="0">
                <a:solidFill>
                  <a:srgbClr val="666666"/>
                </a:solidFill>
              </a:rPr>
              <a:t>M</a:t>
            </a:r>
            <a:r>
              <a:rPr lang="en-SE" dirty="0">
                <a:solidFill>
                  <a:srgbClr val="666666"/>
                </a:solidFill>
              </a:rPr>
              <a:t>isaligned encoder</a:t>
            </a:r>
          </a:p>
        </p:txBody>
      </p:sp>
      <p:pic>
        <p:nvPicPr>
          <p:cNvPr id="25" name="Picture 24">
            <a:extLst>
              <a:ext uri="{FF2B5EF4-FFF2-40B4-BE49-F238E27FC236}">
                <a16:creationId xmlns:a16="http://schemas.microsoft.com/office/drawing/2014/main" id="{64A03209-880F-1DE1-EB69-5846C4DDFFE5}"/>
              </a:ext>
            </a:extLst>
          </p:cNvPr>
          <p:cNvPicPr>
            <a:picLocks noChangeAspect="1"/>
          </p:cNvPicPr>
          <p:nvPr/>
        </p:nvPicPr>
        <p:blipFill>
          <a:blip r:embed="rId12"/>
          <a:srcRect l="2130" t="33684" r="30719" b="-2807"/>
          <a:stretch>
            <a:fillRect/>
          </a:stretch>
        </p:blipFill>
        <p:spPr>
          <a:xfrm>
            <a:off x="7003602" y="1365907"/>
            <a:ext cx="2023142" cy="2959597"/>
          </a:xfrm>
          <a:prstGeom prst="rect">
            <a:avLst/>
          </a:prstGeom>
        </p:spPr>
      </p:pic>
    </p:spTree>
    <p:extLst>
      <p:ext uri="{BB962C8B-B14F-4D97-AF65-F5344CB8AC3E}">
        <p14:creationId xmlns:p14="http://schemas.microsoft.com/office/powerpoint/2010/main" val="870759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118"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465" fill="hold"/>
                                        <p:tgtEl>
                                          <p:spTgt spid="1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0000"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2"/>
                </p:tgtEl>
              </p:cMediaNode>
            </p:video>
            <p:seq concurrent="1" nextAc="seek">
              <p:cTn id="16" restart="whenNotActive" fill="hold" evtFilter="cancelBubble" nodeType="interactiveSeq">
                <p:stCondLst>
                  <p:cond evt="onClick" delay="0">
                    <p:tgtEl>
                      <p:spTgt spid="1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2"/>
                                        </p:tgtEl>
                                      </p:cBhvr>
                                    </p:cmd>
                                  </p:childTnLst>
                                </p:cTn>
                              </p:par>
                            </p:childTnLst>
                          </p:cTn>
                        </p:par>
                      </p:childTnLst>
                    </p:cTn>
                  </p:par>
                </p:childTnLst>
              </p:cTn>
              <p:nextCondLst>
                <p:cond evt="onClick" delay="0">
                  <p:tgtEl>
                    <p:spTgt spid="12"/>
                  </p:tgtEl>
                </p:cond>
              </p:nextCondLst>
            </p:seq>
            <p:video>
              <p:cMediaNode vol="80000">
                <p:cTn id="21" fill="hold" display="0">
                  <p:stCondLst>
                    <p:cond delay="indefinite"/>
                  </p:stCondLst>
                </p:cTn>
                <p:tgtEl>
                  <p:spTgt spid="13"/>
                </p:tgtEl>
              </p:cMediaNode>
            </p:video>
            <p:seq concurrent="1" nextAc="seek">
              <p:cTn id="22" restart="whenNotActive" fill="hold" evtFilter="cancelBubble" nodeType="interactiveSeq">
                <p:stCondLst>
                  <p:cond evt="onClick" delay="0">
                    <p:tgtEl>
                      <p:spTgt spid="1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3"/>
                                        </p:tgtEl>
                                      </p:cBhvr>
                                    </p:cmd>
                                  </p:childTnLst>
                                </p:cTn>
                              </p:par>
                            </p:childTnLst>
                          </p:cTn>
                        </p:par>
                      </p:childTnLst>
                    </p:cTn>
                  </p:par>
                </p:childTnLst>
              </p:cTn>
              <p:nextCondLst>
                <p:cond evt="onClick" delay="0">
                  <p:tgtEl>
                    <p:spTgt spid="13"/>
                  </p:tgtEl>
                </p:cond>
              </p:nextCondLst>
            </p:seq>
            <p:audio>
              <p:cMediaNode vol="80000">
                <p:cTn id="27" fill="hold" display="0">
                  <p:stCondLst>
                    <p:cond delay="indefinite"/>
                  </p:stCondLst>
                  <p:endCondLst>
                    <p:cond evt="onStopAudio" delay="0">
                      <p:tgtEl>
                        <p:sldTgt/>
                      </p:tgtEl>
                    </p:cond>
                  </p:endCondLst>
                </p:cTn>
                <p:tgtEl>
                  <p:spTgt spid="2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A277C56-3EF8-495F-98AC-A7E8CE6D94BE}"/>
              </a:ext>
            </a:extLst>
          </p:cNvPr>
          <p:cNvSpPr>
            <a:spLocks noGrp="1"/>
          </p:cNvSpPr>
          <p:nvPr>
            <p:ph type="title"/>
          </p:nvPr>
        </p:nvSpPr>
        <p:spPr/>
        <p:txBody>
          <a:bodyPr/>
          <a:lstStyle/>
          <a:p>
            <a:r>
              <a:rPr lang="en-GB" dirty="0">
                <a:solidFill>
                  <a:schemeClr val="tx1">
                    <a:lumMod val="75000"/>
                    <a:lumOff val="25000"/>
                  </a:schemeClr>
                </a:solidFill>
              </a:rPr>
              <a:t>Sound</a:t>
            </a:r>
          </a:p>
        </p:txBody>
      </p:sp>
      <p:sp>
        <p:nvSpPr>
          <p:cNvPr id="4" name="Platshållare för sidfot 3">
            <a:extLst>
              <a:ext uri="{FF2B5EF4-FFF2-40B4-BE49-F238E27FC236}">
                <a16:creationId xmlns:a16="http://schemas.microsoft.com/office/drawing/2014/main" id="{5F5D470B-BE7E-49E6-B723-2EFD0840BBB1}"/>
              </a:ext>
            </a:extLst>
          </p:cNvPr>
          <p:cNvSpPr>
            <a:spLocks noGrp="1"/>
          </p:cNvSpPr>
          <p:nvPr>
            <p:ph type="ftr" sz="quarter" idx="11"/>
          </p:nvPr>
        </p:nvSpPr>
        <p:spPr/>
        <p:txBody>
          <a:bodyPr/>
          <a:lstStyle/>
          <a:p>
            <a:r>
              <a:rPr lang="en-GB" dirty="0"/>
              <a:t>PRESENTATION TITLE/FOOTER</a:t>
            </a:r>
          </a:p>
        </p:txBody>
      </p:sp>
      <p:sp>
        <p:nvSpPr>
          <p:cNvPr id="5" name="Platshållare för bildnummer 4">
            <a:extLst>
              <a:ext uri="{FF2B5EF4-FFF2-40B4-BE49-F238E27FC236}">
                <a16:creationId xmlns:a16="http://schemas.microsoft.com/office/drawing/2014/main" id="{20756E12-8A7A-4F8A-8D1C-AE175B1133AF}"/>
              </a:ext>
            </a:extLst>
          </p:cNvPr>
          <p:cNvSpPr>
            <a:spLocks noGrp="1"/>
          </p:cNvSpPr>
          <p:nvPr>
            <p:ph type="sldNum" sz="quarter" idx="12"/>
          </p:nvPr>
        </p:nvSpPr>
        <p:spPr/>
        <p:txBody>
          <a:bodyPr/>
          <a:lstStyle/>
          <a:p>
            <a:fld id="{F7283078-D760-1647-8B80-66BA8B52336D}" type="slidenum">
              <a:rPr lang="sv-SE" smtClean="0">
                <a:solidFill>
                  <a:srgbClr val="CCCCCC"/>
                </a:solidFill>
              </a:rPr>
              <a:t>32</a:t>
            </a:fld>
            <a:endParaRPr lang="sv-SE" dirty="0">
              <a:solidFill>
                <a:srgbClr val="CCCCCC"/>
              </a:solidFill>
            </a:endParaRPr>
          </a:p>
        </p:txBody>
      </p:sp>
      <p:sp>
        <p:nvSpPr>
          <p:cNvPr id="7" name="Platshållare för text 6">
            <a:extLst>
              <a:ext uri="{FF2B5EF4-FFF2-40B4-BE49-F238E27FC236}">
                <a16:creationId xmlns:a16="http://schemas.microsoft.com/office/drawing/2014/main" id="{0B57A266-1EA8-4A09-8126-11EA28233D31}"/>
              </a:ext>
            </a:extLst>
          </p:cNvPr>
          <p:cNvSpPr>
            <a:spLocks noGrp="1"/>
          </p:cNvSpPr>
          <p:nvPr>
            <p:ph type="body" sz="quarter" idx="14"/>
          </p:nvPr>
        </p:nvSpPr>
        <p:spPr>
          <a:xfrm>
            <a:off x="758501" y="921211"/>
            <a:ext cx="9360000" cy="507076"/>
          </a:xfrm>
        </p:spPr>
        <p:txBody>
          <a:bodyPr/>
          <a:lstStyle/>
          <a:p>
            <a:r>
              <a:rPr lang="en-GB" dirty="0"/>
              <a:t>Examples from the testing</a:t>
            </a:r>
          </a:p>
          <a:p>
            <a:endParaRPr lang="sv-SE" dirty="0"/>
          </a:p>
        </p:txBody>
      </p:sp>
      <p:sp>
        <p:nvSpPr>
          <p:cNvPr id="10" name="Platshållare för datum 3">
            <a:extLst>
              <a:ext uri="{FF2B5EF4-FFF2-40B4-BE49-F238E27FC236}">
                <a16:creationId xmlns:a16="http://schemas.microsoft.com/office/drawing/2014/main" id="{FB21B05D-41C5-3F45-94B7-7EEA5B44AB23}"/>
              </a:ext>
            </a:extLst>
          </p:cNvPr>
          <p:cNvSpPr>
            <a:spLocks noGrp="1"/>
          </p:cNvSpPr>
          <p:nvPr>
            <p:ph type="dt" sz="half" idx="10"/>
          </p:nvPr>
        </p:nvSpPr>
        <p:spPr>
          <a:xfrm>
            <a:off x="1195647" y="6475270"/>
            <a:ext cx="832658" cy="365125"/>
          </a:xfrm>
        </p:spPr>
        <p:txBody>
          <a:bodyPr/>
          <a:lstStyle/>
          <a:p>
            <a:fld id="{18896B66-0B3A-474C-9C9C-E4F07B1F5DAD}" type="datetime1">
              <a:rPr lang="sv-SE" smtClean="0"/>
              <a:t>2026-04-13</a:t>
            </a:fld>
            <a:endParaRPr lang="sv-SE" dirty="0"/>
          </a:p>
        </p:txBody>
      </p:sp>
      <p:pic>
        <p:nvPicPr>
          <p:cNvPr id="3" name="IMG_2030_hru failure">
            <a:hlinkClick r:id="" action="ppaction://media"/>
            <a:extLst>
              <a:ext uri="{FF2B5EF4-FFF2-40B4-BE49-F238E27FC236}">
                <a16:creationId xmlns:a16="http://schemas.microsoft.com/office/drawing/2014/main" id="{0D69FF7E-4BE0-EC92-1C8C-987DD39F6F1C}"/>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549346" y="1578550"/>
            <a:ext cx="2143125" cy="3898470"/>
          </a:xfrm>
          <a:prstGeom prst="rect">
            <a:avLst/>
          </a:prstGeom>
        </p:spPr>
      </p:pic>
      <p:pic>
        <p:nvPicPr>
          <p:cNvPr id="6" name="IMG_7440 2_clicks from the cartridge_79CA4045-6AFD-41D1-B7D0-7FE09B3F8746.mp4">
            <a:hlinkClick r:id="" action="ppaction://media"/>
            <a:extLst>
              <a:ext uri="{FF2B5EF4-FFF2-40B4-BE49-F238E27FC236}">
                <a16:creationId xmlns:a16="http://schemas.microsoft.com/office/drawing/2014/main" id="{BC749571-4ED6-CE4C-DBD7-70320A917B21}"/>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4032780" y="1614920"/>
            <a:ext cx="1928813" cy="3909786"/>
          </a:xfrm>
          <a:prstGeom prst="rect">
            <a:avLst/>
          </a:prstGeom>
        </p:spPr>
      </p:pic>
      <p:sp>
        <p:nvSpPr>
          <p:cNvPr id="8" name="TextBox 7">
            <a:extLst>
              <a:ext uri="{FF2B5EF4-FFF2-40B4-BE49-F238E27FC236}">
                <a16:creationId xmlns:a16="http://schemas.microsoft.com/office/drawing/2014/main" id="{B3DF11AE-AD5D-4AD6-120D-671A48618B4A}"/>
              </a:ext>
            </a:extLst>
          </p:cNvPr>
          <p:cNvSpPr txBox="1"/>
          <p:nvPr/>
        </p:nvSpPr>
        <p:spPr>
          <a:xfrm>
            <a:off x="1549346" y="5775661"/>
            <a:ext cx="2554357" cy="646331"/>
          </a:xfrm>
          <a:prstGeom prst="rect">
            <a:avLst/>
          </a:prstGeom>
          <a:noFill/>
        </p:spPr>
        <p:txBody>
          <a:bodyPr wrap="square" rtlCol="0">
            <a:spAutoFit/>
          </a:bodyPr>
          <a:lstStyle/>
          <a:p>
            <a:pPr algn="l"/>
            <a:r>
              <a:rPr lang="en-SE" dirty="0">
                <a:solidFill>
                  <a:srgbClr val="666666"/>
                </a:solidFill>
              </a:rPr>
              <a:t>Internal movement</a:t>
            </a:r>
          </a:p>
          <a:p>
            <a:pPr algn="l"/>
            <a:r>
              <a:rPr lang="en-SE" dirty="0">
                <a:solidFill>
                  <a:srgbClr val="666666"/>
                </a:solidFill>
              </a:rPr>
              <a:t>(Shaft sleeve)</a:t>
            </a:r>
          </a:p>
        </p:txBody>
      </p:sp>
      <p:sp>
        <p:nvSpPr>
          <p:cNvPr id="9" name="TextBox 8">
            <a:extLst>
              <a:ext uri="{FF2B5EF4-FFF2-40B4-BE49-F238E27FC236}">
                <a16:creationId xmlns:a16="http://schemas.microsoft.com/office/drawing/2014/main" id="{21D6B36F-23AB-AF33-0FFB-A9AE3DCDE65F}"/>
              </a:ext>
            </a:extLst>
          </p:cNvPr>
          <p:cNvSpPr txBox="1"/>
          <p:nvPr/>
        </p:nvSpPr>
        <p:spPr>
          <a:xfrm>
            <a:off x="3923018" y="5764619"/>
            <a:ext cx="2554357" cy="646331"/>
          </a:xfrm>
          <a:prstGeom prst="rect">
            <a:avLst/>
          </a:prstGeom>
          <a:noFill/>
        </p:spPr>
        <p:txBody>
          <a:bodyPr wrap="square" rtlCol="0">
            <a:spAutoFit/>
          </a:bodyPr>
          <a:lstStyle/>
          <a:p>
            <a:pPr algn="l"/>
            <a:r>
              <a:rPr lang="en-SE" dirty="0">
                <a:solidFill>
                  <a:srgbClr val="666666"/>
                </a:solidFill>
              </a:rPr>
              <a:t>Internal movement</a:t>
            </a:r>
          </a:p>
          <a:p>
            <a:pPr algn="l"/>
            <a:r>
              <a:rPr lang="en-SE" dirty="0">
                <a:solidFill>
                  <a:srgbClr val="666666"/>
                </a:solidFill>
              </a:rPr>
              <a:t>(cartridge)</a:t>
            </a:r>
          </a:p>
        </p:txBody>
      </p:sp>
      <p:pic>
        <p:nvPicPr>
          <p:cNvPr id="11" name="Picture 10" descr="A close up of a computer screen&#10;&#10;AI-generated content may be incorrect.">
            <a:extLst>
              <a:ext uri="{FF2B5EF4-FFF2-40B4-BE49-F238E27FC236}">
                <a16:creationId xmlns:a16="http://schemas.microsoft.com/office/drawing/2014/main" id="{AABB9923-A68E-A9A3-E3B8-58758C0E7595}"/>
              </a:ext>
            </a:extLst>
          </p:cNvPr>
          <p:cNvPicPr>
            <a:picLocks noChangeAspect="1"/>
          </p:cNvPicPr>
          <p:nvPr/>
        </p:nvPicPr>
        <p:blipFill>
          <a:blip r:embed="rId9"/>
          <a:stretch>
            <a:fillRect/>
          </a:stretch>
        </p:blipFill>
        <p:spPr>
          <a:xfrm>
            <a:off x="7582272" y="1659036"/>
            <a:ext cx="3060382" cy="1721167"/>
          </a:xfrm>
          <a:prstGeom prst="rect">
            <a:avLst/>
          </a:prstGeom>
        </p:spPr>
      </p:pic>
      <p:sp>
        <p:nvSpPr>
          <p:cNvPr id="20" name="TextBox 19">
            <a:extLst>
              <a:ext uri="{FF2B5EF4-FFF2-40B4-BE49-F238E27FC236}">
                <a16:creationId xmlns:a16="http://schemas.microsoft.com/office/drawing/2014/main" id="{423BAA85-2452-6048-3E4A-46730FD8ED59}"/>
              </a:ext>
            </a:extLst>
          </p:cNvPr>
          <p:cNvSpPr txBox="1"/>
          <p:nvPr/>
        </p:nvSpPr>
        <p:spPr>
          <a:xfrm>
            <a:off x="7582272" y="3569813"/>
            <a:ext cx="3060382" cy="646331"/>
          </a:xfrm>
          <a:prstGeom prst="rect">
            <a:avLst/>
          </a:prstGeom>
          <a:noFill/>
        </p:spPr>
        <p:txBody>
          <a:bodyPr wrap="square" rtlCol="0">
            <a:spAutoFit/>
          </a:bodyPr>
          <a:lstStyle/>
          <a:p>
            <a:pPr algn="l"/>
            <a:r>
              <a:rPr lang="en-SE" dirty="0">
                <a:solidFill>
                  <a:srgbClr val="666666"/>
                </a:solidFill>
              </a:rPr>
              <a:t>Microscopy of shims beneath the cartridge</a:t>
            </a:r>
          </a:p>
        </p:txBody>
      </p:sp>
    </p:spTree>
    <p:extLst>
      <p:ext uri="{BB962C8B-B14F-4D97-AF65-F5344CB8AC3E}">
        <p14:creationId xmlns:p14="http://schemas.microsoft.com/office/powerpoint/2010/main" val="290890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63"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42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video>
              <p:cMediaNode vol="80000">
                <p:cTn id="21" fill="hold" display="0">
                  <p:stCondLst>
                    <p:cond delay="indefinite"/>
                  </p:stCondLst>
                </p:cTn>
                <p:tgtEl>
                  <p:spTgt spid="3"/>
                </p:tgtEl>
              </p:cMediaNode>
            </p:video>
            <p:video>
              <p:cMediaNode vol="80000">
                <p:cTn id="22" fill="hold" display="0">
                  <p:stCondLst>
                    <p:cond delay="indefinite"/>
                  </p:stCondLst>
                </p:cTn>
                <p:tgtEl>
                  <p:spTgt spid="6"/>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79DDF04-0DEE-AC60-1D51-2E8D11F489D3}"/>
            </a:ext>
          </a:extLst>
        </p:cNvPr>
        <p:cNvGrpSpPr/>
        <p:nvPr/>
      </p:nvGrpSpPr>
      <p:grpSpPr>
        <a:xfrm>
          <a:off x="0" y="0"/>
          <a:ext cx="0" cy="0"/>
          <a:chOff x="0" y="0"/>
          <a:chExt cx="0" cy="0"/>
        </a:xfrm>
      </p:grpSpPr>
      <p:sp>
        <p:nvSpPr>
          <p:cNvPr id="4" name="Doughnut 3">
            <a:extLst>
              <a:ext uri="{FF2B5EF4-FFF2-40B4-BE49-F238E27FC236}">
                <a16:creationId xmlns:a16="http://schemas.microsoft.com/office/drawing/2014/main" id="{8DDCCED0-8E49-4EDC-C171-6DA78941E5C7}"/>
              </a:ext>
            </a:extLst>
          </p:cNvPr>
          <p:cNvSpPr>
            <a:spLocks/>
          </p:cNvSpPr>
          <p:nvPr/>
        </p:nvSpPr>
        <p:spPr>
          <a:xfrm>
            <a:off x="3549568" y="2533664"/>
            <a:ext cx="2057143" cy="2057143"/>
          </a:xfrm>
          <a:prstGeom prst="donut">
            <a:avLst>
              <a:gd name="adj" fmla="val 9483"/>
            </a:avLst>
          </a:prstGeom>
          <a:pattFill prst="lgGrid">
            <a:fgClr>
              <a:schemeClr val="tx1"/>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SE" sz="1286">
              <a:solidFill>
                <a:schemeClr val="tx1"/>
              </a:solidFill>
            </a:endParaRPr>
          </a:p>
        </p:txBody>
      </p:sp>
      <p:sp>
        <p:nvSpPr>
          <p:cNvPr id="5" name="Doughnut 4">
            <a:extLst>
              <a:ext uri="{FF2B5EF4-FFF2-40B4-BE49-F238E27FC236}">
                <a16:creationId xmlns:a16="http://schemas.microsoft.com/office/drawing/2014/main" id="{F102222D-7A9D-B437-B659-BD35C354D47F}"/>
              </a:ext>
            </a:extLst>
          </p:cNvPr>
          <p:cNvSpPr>
            <a:spLocks/>
          </p:cNvSpPr>
          <p:nvPr/>
        </p:nvSpPr>
        <p:spPr>
          <a:xfrm>
            <a:off x="2418139" y="1042236"/>
            <a:ext cx="4371429" cy="4371429"/>
          </a:xfrm>
          <a:prstGeom prst="donut">
            <a:avLst>
              <a:gd name="adj" fmla="val 4972"/>
            </a:avLst>
          </a:prstGeom>
          <a:pattFill prst="lgGrid">
            <a:fgClr>
              <a:schemeClr val="accent1"/>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SE" sz="1286" dirty="0">
              <a:solidFill>
                <a:schemeClr val="tx1"/>
              </a:solidFill>
            </a:endParaRPr>
          </a:p>
        </p:txBody>
      </p:sp>
      <p:sp>
        <p:nvSpPr>
          <p:cNvPr id="6" name="Doughnut 5">
            <a:extLst>
              <a:ext uri="{FF2B5EF4-FFF2-40B4-BE49-F238E27FC236}">
                <a16:creationId xmlns:a16="http://schemas.microsoft.com/office/drawing/2014/main" id="{592605AD-1759-C88F-EFFC-34E3AB84D049}"/>
              </a:ext>
            </a:extLst>
          </p:cNvPr>
          <p:cNvSpPr>
            <a:spLocks/>
          </p:cNvSpPr>
          <p:nvPr/>
        </p:nvSpPr>
        <p:spPr>
          <a:xfrm>
            <a:off x="3035282" y="1659379"/>
            <a:ext cx="3085714" cy="3085714"/>
          </a:xfrm>
          <a:prstGeom prst="donut">
            <a:avLst>
              <a:gd name="adj" fmla="val 4972"/>
            </a:avLst>
          </a:prstGeom>
          <a:pattFill prst="lgGrid">
            <a:fgClr>
              <a:srgbClr val="FF0000"/>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SE" sz="1286">
              <a:solidFill>
                <a:schemeClr val="tx1"/>
              </a:solidFill>
            </a:endParaRPr>
          </a:p>
        </p:txBody>
      </p:sp>
      <p:sp>
        <p:nvSpPr>
          <p:cNvPr id="2" name="Doughnut 1">
            <a:extLst>
              <a:ext uri="{FF2B5EF4-FFF2-40B4-BE49-F238E27FC236}">
                <a16:creationId xmlns:a16="http://schemas.microsoft.com/office/drawing/2014/main" id="{42ED7743-5443-68DF-836F-67C910B1F158}"/>
              </a:ext>
            </a:extLst>
          </p:cNvPr>
          <p:cNvSpPr>
            <a:spLocks/>
          </p:cNvSpPr>
          <p:nvPr/>
        </p:nvSpPr>
        <p:spPr>
          <a:xfrm>
            <a:off x="2880996" y="1505093"/>
            <a:ext cx="3394286" cy="3394286"/>
          </a:xfrm>
          <a:prstGeom prst="donut">
            <a:avLst>
              <a:gd name="adj" fmla="val 4972"/>
            </a:avLst>
          </a:prstGeom>
          <a:pattFill prst="dkHorz">
            <a:fgClr>
              <a:schemeClr val="accent1"/>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SE" sz="1286" dirty="0">
              <a:solidFill>
                <a:schemeClr val="tx1"/>
              </a:solidFill>
            </a:endParaRPr>
          </a:p>
        </p:txBody>
      </p:sp>
      <p:cxnSp>
        <p:nvCxnSpPr>
          <p:cNvPr id="9" name="Straight Arrow Connector 8">
            <a:extLst>
              <a:ext uri="{FF2B5EF4-FFF2-40B4-BE49-F238E27FC236}">
                <a16:creationId xmlns:a16="http://schemas.microsoft.com/office/drawing/2014/main" id="{43CCD6B8-EA05-5975-0206-EE0933BC9F87}"/>
              </a:ext>
            </a:extLst>
          </p:cNvPr>
          <p:cNvCxnSpPr>
            <a:cxnSpLocks/>
          </p:cNvCxnSpPr>
          <p:nvPr/>
        </p:nvCxnSpPr>
        <p:spPr>
          <a:xfrm flipH="1" flipV="1">
            <a:off x="4603853" y="5465092"/>
            <a:ext cx="44491" cy="1209139"/>
          </a:xfrm>
          <a:prstGeom prst="straightConnector1">
            <a:avLst/>
          </a:prstGeom>
          <a:ln>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A0565CC-0F45-2B2D-BB97-5E9A2CD32E24}"/>
              </a:ext>
            </a:extLst>
          </p:cNvPr>
          <p:cNvSpPr txBox="1"/>
          <p:nvPr/>
        </p:nvSpPr>
        <p:spPr>
          <a:xfrm>
            <a:off x="7786207" y="604144"/>
            <a:ext cx="2323974" cy="2466829"/>
          </a:xfrm>
          <a:prstGeom prst="rect">
            <a:avLst/>
          </a:prstGeom>
          <a:noFill/>
        </p:spPr>
        <p:txBody>
          <a:bodyPr wrap="square" rtlCol="0">
            <a:spAutoFit/>
          </a:bodyPr>
          <a:lstStyle/>
          <a:p>
            <a:pPr marL="244933" indent="-244933">
              <a:buAutoNum type="arabicPeriod"/>
            </a:pPr>
            <a:endParaRPr lang="en-SE" sz="1286" dirty="0"/>
          </a:p>
          <a:p>
            <a:pPr marL="244933" indent="-244933">
              <a:buAutoNum type="arabicPeriod"/>
            </a:pPr>
            <a:r>
              <a:rPr lang="en-SE" sz="1286" dirty="0"/>
              <a:t>The shaft and the sleeve are constrained to the same rotational velocity, and a force is applied on the sleeve, forcing it into contact with the shaft. Since it is not possible to have different rotating speeds, the shaft will try to slow down the sleeve</a:t>
            </a:r>
          </a:p>
          <a:p>
            <a:pPr marL="244933" indent="-244933">
              <a:buAutoNum type="arabicPeriod"/>
            </a:pPr>
            <a:endParaRPr lang="en-SE" sz="1286" dirty="0"/>
          </a:p>
        </p:txBody>
      </p:sp>
      <p:sp>
        <p:nvSpPr>
          <p:cNvPr id="3" name="TextBox 2">
            <a:extLst>
              <a:ext uri="{FF2B5EF4-FFF2-40B4-BE49-F238E27FC236}">
                <a16:creationId xmlns:a16="http://schemas.microsoft.com/office/drawing/2014/main" id="{618D922A-A64E-D01F-A4B0-EECFBA3F6BAE}"/>
              </a:ext>
            </a:extLst>
          </p:cNvPr>
          <p:cNvSpPr txBox="1"/>
          <p:nvPr/>
        </p:nvSpPr>
        <p:spPr>
          <a:xfrm>
            <a:off x="464949" y="325464"/>
            <a:ext cx="2696705" cy="954107"/>
          </a:xfrm>
          <a:prstGeom prst="rect">
            <a:avLst/>
          </a:prstGeom>
          <a:noFill/>
        </p:spPr>
        <p:txBody>
          <a:bodyPr wrap="square" rtlCol="0">
            <a:spAutoFit/>
          </a:bodyPr>
          <a:lstStyle/>
          <a:p>
            <a:pPr algn="l"/>
            <a:r>
              <a:rPr lang="en-SE" sz="2800" dirty="0">
                <a:solidFill>
                  <a:srgbClr val="666666"/>
                </a:solidFill>
              </a:rPr>
              <a:t>Gradual internal movement</a:t>
            </a:r>
          </a:p>
        </p:txBody>
      </p:sp>
    </p:spTree>
    <p:extLst>
      <p:ext uri="{BB962C8B-B14F-4D97-AF65-F5344CB8AC3E}">
        <p14:creationId xmlns:p14="http://schemas.microsoft.com/office/powerpoint/2010/main" val="915498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repeatCount="0" fill="hold" grpId="0" nodeType="clickEffect">
                                  <p:stCondLst>
                                    <p:cond delay="0"/>
                                  </p:stCondLst>
                                  <p:childTnLst>
                                    <p:animRot by="-21600000">
                                      <p:cBhvr>
                                        <p:cTn id="6" dur="20000" fill="hold"/>
                                        <p:tgtEl>
                                          <p:spTgt spid="2"/>
                                        </p:tgtEl>
                                        <p:attrNameLst>
                                          <p:attrName>r</p:attrName>
                                        </p:attrNameLst>
                                      </p:cBhvr>
                                    </p:animRot>
                                  </p:childTnLst>
                                </p:cTn>
                              </p:par>
                              <p:par>
                                <p:cTn id="7" presetID="8" presetClass="emph" presetSubtype="0" fill="hold" grpId="0" nodeType="withEffect">
                                  <p:stCondLst>
                                    <p:cond delay="0"/>
                                  </p:stCondLst>
                                  <p:childTnLst>
                                    <p:animRot by="-21600000">
                                      <p:cBhvr>
                                        <p:cTn id="8" dur="20000" fill="hold"/>
                                        <p:tgtEl>
                                          <p:spTgt spid="6"/>
                                        </p:tgtEl>
                                        <p:attrNameLst>
                                          <p:attrName>r</p:attrName>
                                        </p:attrNameLst>
                                      </p:cBhvr>
                                    </p:animRot>
                                  </p:childTnLst>
                                </p:cTn>
                              </p:par>
                              <p:par>
                                <p:cTn id="9" presetID="8" presetClass="emph" presetSubtype="0" fill="hold" grpId="0" nodeType="withEffect">
                                  <p:stCondLst>
                                    <p:cond delay="0"/>
                                  </p:stCondLst>
                                  <p:childTnLst>
                                    <p:animRot by="-21600000">
                                      <p:cBhvr>
                                        <p:cTn id="10" dur="20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ubrik 2">
            <a:extLst>
              <a:ext uri="{FF2B5EF4-FFF2-40B4-BE49-F238E27FC236}">
                <a16:creationId xmlns:a16="http://schemas.microsoft.com/office/drawing/2014/main" id="{46839E1E-756B-40C0-9051-B6C149B2DDF8}"/>
              </a:ext>
            </a:extLst>
          </p:cNvPr>
          <p:cNvSpPr>
            <a:spLocks noGrp="1"/>
          </p:cNvSpPr>
          <p:nvPr>
            <p:ph type="title"/>
          </p:nvPr>
        </p:nvSpPr>
        <p:spPr/>
        <p:txBody>
          <a:bodyPr/>
          <a:lstStyle/>
          <a:p>
            <a:r>
              <a:rPr lang="en-GB" dirty="0">
                <a:solidFill>
                  <a:schemeClr val="tx1">
                    <a:lumMod val="75000"/>
                    <a:lumOff val="25000"/>
                  </a:schemeClr>
                </a:solidFill>
              </a:rPr>
              <a:t>Vibration monitoring- online</a:t>
            </a:r>
          </a:p>
        </p:txBody>
      </p:sp>
      <p:sp>
        <p:nvSpPr>
          <p:cNvPr id="5" name="Platshållare för sidfot 4">
            <a:extLst>
              <a:ext uri="{FF2B5EF4-FFF2-40B4-BE49-F238E27FC236}">
                <a16:creationId xmlns:a16="http://schemas.microsoft.com/office/drawing/2014/main" id="{5CF2C8D0-2448-45AB-9FE2-D6C1EBCEBC5B}"/>
              </a:ext>
            </a:extLst>
          </p:cNvPr>
          <p:cNvSpPr>
            <a:spLocks noGrp="1"/>
          </p:cNvSpPr>
          <p:nvPr>
            <p:ph type="ftr" sz="quarter" idx="11"/>
          </p:nvPr>
        </p:nvSpPr>
        <p:spPr/>
        <p:txBody>
          <a:bodyPr/>
          <a:lstStyle/>
          <a:p>
            <a:r>
              <a:rPr lang="en-GB" dirty="0"/>
              <a:t>PRESENTATION TITLE/FOOTER</a:t>
            </a:r>
          </a:p>
        </p:txBody>
      </p:sp>
      <p:sp>
        <p:nvSpPr>
          <p:cNvPr id="6" name="Platshållare för bildnummer 5">
            <a:extLst>
              <a:ext uri="{FF2B5EF4-FFF2-40B4-BE49-F238E27FC236}">
                <a16:creationId xmlns:a16="http://schemas.microsoft.com/office/drawing/2014/main" id="{8481AAF7-AA82-4AB8-A7E4-9963AD32038C}"/>
              </a:ext>
            </a:extLst>
          </p:cNvPr>
          <p:cNvSpPr>
            <a:spLocks noGrp="1"/>
          </p:cNvSpPr>
          <p:nvPr>
            <p:ph type="sldNum" sz="quarter" idx="12"/>
          </p:nvPr>
        </p:nvSpPr>
        <p:spPr/>
        <p:txBody>
          <a:bodyPr/>
          <a:lstStyle/>
          <a:p>
            <a:fld id="{F7283078-D760-1647-8B80-66BA8B52336D}" type="slidenum">
              <a:rPr lang="sv-SE" smtClean="0">
                <a:solidFill>
                  <a:srgbClr val="CCCCCC"/>
                </a:solidFill>
              </a:rPr>
              <a:t>34</a:t>
            </a:fld>
            <a:endParaRPr lang="sv-SE" dirty="0">
              <a:solidFill>
                <a:srgbClr val="CCCCCC"/>
              </a:solidFill>
            </a:endParaRPr>
          </a:p>
        </p:txBody>
      </p:sp>
      <p:sp>
        <p:nvSpPr>
          <p:cNvPr id="8" name="Platshållare för text 7">
            <a:extLst>
              <a:ext uri="{FF2B5EF4-FFF2-40B4-BE49-F238E27FC236}">
                <a16:creationId xmlns:a16="http://schemas.microsoft.com/office/drawing/2014/main" id="{4C2AF575-E0B9-46E1-9056-42B34ED44057}"/>
              </a:ext>
            </a:extLst>
          </p:cNvPr>
          <p:cNvSpPr>
            <a:spLocks noGrp="1"/>
          </p:cNvSpPr>
          <p:nvPr>
            <p:ph type="body" sz="quarter" idx="14"/>
          </p:nvPr>
        </p:nvSpPr>
        <p:spPr/>
        <p:txBody>
          <a:bodyPr/>
          <a:lstStyle/>
          <a:p>
            <a:endParaRPr lang="en-GB" dirty="0"/>
          </a:p>
          <a:p>
            <a:endParaRPr lang="sv-SE" dirty="0"/>
          </a:p>
        </p:txBody>
      </p:sp>
      <p:sp>
        <p:nvSpPr>
          <p:cNvPr id="9" name="Platshållare för datum 3">
            <a:extLst>
              <a:ext uri="{FF2B5EF4-FFF2-40B4-BE49-F238E27FC236}">
                <a16:creationId xmlns:a16="http://schemas.microsoft.com/office/drawing/2014/main" id="{EC41C35A-EE84-D947-9DE3-983A77690536}"/>
              </a:ext>
            </a:extLst>
          </p:cNvPr>
          <p:cNvSpPr>
            <a:spLocks noGrp="1"/>
          </p:cNvSpPr>
          <p:nvPr>
            <p:ph type="dt" sz="half" idx="10"/>
          </p:nvPr>
        </p:nvSpPr>
        <p:spPr>
          <a:xfrm>
            <a:off x="1195647" y="6475270"/>
            <a:ext cx="832658" cy="365125"/>
          </a:xfrm>
        </p:spPr>
        <p:txBody>
          <a:bodyPr/>
          <a:lstStyle/>
          <a:p>
            <a:fld id="{18896B66-0B3A-474C-9C9C-E4F07B1F5DAD}" type="datetime1">
              <a:rPr lang="sv-SE" smtClean="0"/>
              <a:t>2026-04-13</a:t>
            </a:fld>
            <a:endParaRPr lang="sv-SE" dirty="0"/>
          </a:p>
        </p:txBody>
      </p:sp>
      <p:sp>
        <p:nvSpPr>
          <p:cNvPr id="4" name="TextBox 3">
            <a:extLst>
              <a:ext uri="{FF2B5EF4-FFF2-40B4-BE49-F238E27FC236}">
                <a16:creationId xmlns:a16="http://schemas.microsoft.com/office/drawing/2014/main" id="{0F3EF806-BF14-5D59-B765-29B417EB047E}"/>
              </a:ext>
            </a:extLst>
          </p:cNvPr>
          <p:cNvSpPr txBox="1"/>
          <p:nvPr/>
        </p:nvSpPr>
        <p:spPr>
          <a:xfrm>
            <a:off x="1103709" y="1123250"/>
            <a:ext cx="5076233" cy="646331"/>
          </a:xfrm>
          <a:prstGeom prst="rect">
            <a:avLst/>
          </a:prstGeom>
          <a:noFill/>
        </p:spPr>
        <p:txBody>
          <a:bodyPr wrap="square" rtlCol="0">
            <a:spAutoFit/>
          </a:bodyPr>
          <a:lstStyle/>
          <a:p>
            <a:pPr algn="l"/>
            <a:r>
              <a:rPr lang="en-SE" dirty="0">
                <a:solidFill>
                  <a:srgbClr val="666666"/>
                </a:solidFill>
              </a:rPr>
              <a:t>Acceleration, velocity and displacement as well as Crest factor is monitored for all bearings</a:t>
            </a:r>
          </a:p>
        </p:txBody>
      </p:sp>
      <p:pic>
        <p:nvPicPr>
          <p:cNvPr id="11" name="Picture 10">
            <a:extLst>
              <a:ext uri="{FF2B5EF4-FFF2-40B4-BE49-F238E27FC236}">
                <a16:creationId xmlns:a16="http://schemas.microsoft.com/office/drawing/2014/main" id="{B69B8927-89A1-8AC0-5E90-8AD677D706EE}"/>
              </a:ext>
            </a:extLst>
          </p:cNvPr>
          <p:cNvPicPr>
            <a:picLocks noChangeAspect="1"/>
          </p:cNvPicPr>
          <p:nvPr/>
        </p:nvPicPr>
        <p:blipFill>
          <a:blip r:embed="rId2"/>
          <a:stretch>
            <a:fillRect/>
          </a:stretch>
        </p:blipFill>
        <p:spPr>
          <a:xfrm>
            <a:off x="1103709" y="1961805"/>
            <a:ext cx="4061415" cy="2399654"/>
          </a:xfrm>
          <a:prstGeom prst="rect">
            <a:avLst/>
          </a:prstGeom>
        </p:spPr>
      </p:pic>
      <p:sp>
        <p:nvSpPr>
          <p:cNvPr id="12" name="TextBox 11">
            <a:extLst>
              <a:ext uri="{FF2B5EF4-FFF2-40B4-BE49-F238E27FC236}">
                <a16:creationId xmlns:a16="http://schemas.microsoft.com/office/drawing/2014/main" id="{E9516608-3308-A4F4-2B5D-3065A75671C6}"/>
              </a:ext>
            </a:extLst>
          </p:cNvPr>
          <p:cNvSpPr txBox="1"/>
          <p:nvPr/>
        </p:nvSpPr>
        <p:spPr>
          <a:xfrm>
            <a:off x="1103709" y="4553683"/>
            <a:ext cx="2679619" cy="923330"/>
          </a:xfrm>
          <a:prstGeom prst="rect">
            <a:avLst/>
          </a:prstGeom>
          <a:noFill/>
        </p:spPr>
        <p:txBody>
          <a:bodyPr wrap="square" rtlCol="0">
            <a:spAutoFit/>
          </a:bodyPr>
          <a:lstStyle/>
          <a:p>
            <a:pPr algn="l"/>
            <a:r>
              <a:rPr lang="en-SE" dirty="0">
                <a:solidFill>
                  <a:srgbClr val="666666"/>
                </a:solidFill>
              </a:rPr>
              <a:t>Vibration vs flow rate, for the Vacuum feedthrough</a:t>
            </a:r>
          </a:p>
        </p:txBody>
      </p:sp>
      <p:pic>
        <p:nvPicPr>
          <p:cNvPr id="13" name="Picture 12">
            <a:extLst>
              <a:ext uri="{FF2B5EF4-FFF2-40B4-BE49-F238E27FC236}">
                <a16:creationId xmlns:a16="http://schemas.microsoft.com/office/drawing/2014/main" id="{D1420C10-7A8F-9332-1E45-F3E91E112D3B}"/>
              </a:ext>
            </a:extLst>
          </p:cNvPr>
          <p:cNvPicPr>
            <a:picLocks noChangeAspect="1"/>
          </p:cNvPicPr>
          <p:nvPr/>
        </p:nvPicPr>
        <p:blipFill>
          <a:blip r:embed="rId3"/>
          <a:stretch>
            <a:fillRect/>
          </a:stretch>
        </p:blipFill>
        <p:spPr>
          <a:xfrm>
            <a:off x="6942098" y="1118161"/>
            <a:ext cx="3912978" cy="2249028"/>
          </a:xfrm>
          <a:prstGeom prst="rect">
            <a:avLst/>
          </a:prstGeom>
        </p:spPr>
      </p:pic>
      <p:sp>
        <p:nvSpPr>
          <p:cNvPr id="14" name="TextBox 13">
            <a:extLst>
              <a:ext uri="{FF2B5EF4-FFF2-40B4-BE49-F238E27FC236}">
                <a16:creationId xmlns:a16="http://schemas.microsoft.com/office/drawing/2014/main" id="{12E7DA6A-5ED9-DB53-9C8F-231063B859FC}"/>
              </a:ext>
            </a:extLst>
          </p:cNvPr>
          <p:cNvSpPr txBox="1"/>
          <p:nvPr/>
        </p:nvSpPr>
        <p:spPr>
          <a:xfrm>
            <a:off x="8264713" y="3710234"/>
            <a:ext cx="3213779" cy="1200329"/>
          </a:xfrm>
          <a:prstGeom prst="rect">
            <a:avLst/>
          </a:prstGeom>
          <a:noFill/>
        </p:spPr>
        <p:txBody>
          <a:bodyPr wrap="square" rtlCol="0">
            <a:spAutoFit/>
          </a:bodyPr>
          <a:lstStyle/>
          <a:p>
            <a:pPr algn="l"/>
            <a:r>
              <a:rPr lang="en-SE" dirty="0">
                <a:solidFill>
                  <a:srgbClr val="666666"/>
                </a:solidFill>
              </a:rPr>
              <a:t>Vibrations in drive unit (BA-011y) as well as the HRU (BA-021 and BA-022) during last run before HRU failure</a:t>
            </a:r>
          </a:p>
        </p:txBody>
      </p:sp>
      <p:pic>
        <p:nvPicPr>
          <p:cNvPr id="15" name="Picture 14">
            <a:extLst>
              <a:ext uri="{FF2B5EF4-FFF2-40B4-BE49-F238E27FC236}">
                <a16:creationId xmlns:a16="http://schemas.microsoft.com/office/drawing/2014/main" id="{D50962D8-6E7E-F1DE-2D44-166927664630}"/>
              </a:ext>
            </a:extLst>
          </p:cNvPr>
          <p:cNvPicPr>
            <a:picLocks noChangeAspect="1"/>
          </p:cNvPicPr>
          <p:nvPr/>
        </p:nvPicPr>
        <p:blipFill>
          <a:blip r:embed="rId4"/>
          <a:stretch>
            <a:fillRect/>
          </a:stretch>
        </p:blipFill>
        <p:spPr>
          <a:xfrm>
            <a:off x="4424091" y="4114800"/>
            <a:ext cx="3840622" cy="2494225"/>
          </a:xfrm>
          <a:prstGeom prst="rect">
            <a:avLst/>
          </a:prstGeom>
        </p:spPr>
      </p:pic>
      <p:sp>
        <p:nvSpPr>
          <p:cNvPr id="16" name="TextBox 15">
            <a:extLst>
              <a:ext uri="{FF2B5EF4-FFF2-40B4-BE49-F238E27FC236}">
                <a16:creationId xmlns:a16="http://schemas.microsoft.com/office/drawing/2014/main" id="{71EB1EE1-D7BA-AD4B-929C-A50BC1A7EEA7}"/>
              </a:ext>
            </a:extLst>
          </p:cNvPr>
          <p:cNvSpPr txBox="1"/>
          <p:nvPr/>
        </p:nvSpPr>
        <p:spPr>
          <a:xfrm>
            <a:off x="8365523" y="5477013"/>
            <a:ext cx="1902941" cy="1200329"/>
          </a:xfrm>
          <a:prstGeom prst="rect">
            <a:avLst/>
          </a:prstGeom>
          <a:noFill/>
        </p:spPr>
        <p:txBody>
          <a:bodyPr wrap="square" rtlCol="0">
            <a:spAutoFit/>
          </a:bodyPr>
          <a:lstStyle/>
          <a:p>
            <a:pPr algn="l"/>
            <a:r>
              <a:rPr lang="en-SE" dirty="0">
                <a:solidFill>
                  <a:srgbClr val="666666"/>
                </a:solidFill>
              </a:rPr>
              <a:t>Periodic vibration, corresponding to the sound</a:t>
            </a:r>
          </a:p>
        </p:txBody>
      </p:sp>
    </p:spTree>
    <p:extLst>
      <p:ext uri="{BB962C8B-B14F-4D97-AF65-F5344CB8AC3E}">
        <p14:creationId xmlns:p14="http://schemas.microsoft.com/office/powerpoint/2010/main" val="1574209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D2B8C-5993-DB8B-893E-F0FAC576C706}"/>
            </a:ext>
          </a:extLst>
        </p:cNvPr>
        <p:cNvGrpSpPr/>
        <p:nvPr/>
      </p:nvGrpSpPr>
      <p:grpSpPr>
        <a:xfrm>
          <a:off x="0" y="0"/>
          <a:ext cx="0" cy="0"/>
          <a:chOff x="0" y="0"/>
          <a:chExt cx="0" cy="0"/>
        </a:xfrm>
      </p:grpSpPr>
      <p:sp>
        <p:nvSpPr>
          <p:cNvPr id="3" name="Rubrik 2">
            <a:extLst>
              <a:ext uri="{FF2B5EF4-FFF2-40B4-BE49-F238E27FC236}">
                <a16:creationId xmlns:a16="http://schemas.microsoft.com/office/drawing/2014/main" id="{0F7D3361-A581-2970-5EB0-FA2FE872B6DA}"/>
              </a:ext>
            </a:extLst>
          </p:cNvPr>
          <p:cNvSpPr>
            <a:spLocks noGrp="1"/>
          </p:cNvSpPr>
          <p:nvPr>
            <p:ph type="title"/>
          </p:nvPr>
        </p:nvSpPr>
        <p:spPr/>
        <p:txBody>
          <a:bodyPr/>
          <a:lstStyle/>
          <a:p>
            <a:r>
              <a:rPr lang="en-GB" dirty="0">
                <a:solidFill>
                  <a:schemeClr val="tx1">
                    <a:lumMod val="75000"/>
                    <a:lumOff val="25000"/>
                  </a:schemeClr>
                </a:solidFill>
              </a:rPr>
              <a:t>Vibration monitoring- offline</a:t>
            </a:r>
          </a:p>
        </p:txBody>
      </p:sp>
      <p:sp>
        <p:nvSpPr>
          <p:cNvPr id="5" name="Platshållare för sidfot 4">
            <a:extLst>
              <a:ext uri="{FF2B5EF4-FFF2-40B4-BE49-F238E27FC236}">
                <a16:creationId xmlns:a16="http://schemas.microsoft.com/office/drawing/2014/main" id="{9CC42FE1-77BA-0122-12D0-258CA9A391F3}"/>
              </a:ext>
            </a:extLst>
          </p:cNvPr>
          <p:cNvSpPr>
            <a:spLocks noGrp="1"/>
          </p:cNvSpPr>
          <p:nvPr>
            <p:ph type="ftr" sz="quarter" idx="11"/>
          </p:nvPr>
        </p:nvSpPr>
        <p:spPr/>
        <p:txBody>
          <a:bodyPr/>
          <a:lstStyle/>
          <a:p>
            <a:r>
              <a:rPr lang="en-GB" dirty="0"/>
              <a:t>PRESENTATION TITLE/FOOTER</a:t>
            </a:r>
          </a:p>
        </p:txBody>
      </p:sp>
      <p:sp>
        <p:nvSpPr>
          <p:cNvPr id="6" name="Platshållare för bildnummer 5">
            <a:extLst>
              <a:ext uri="{FF2B5EF4-FFF2-40B4-BE49-F238E27FC236}">
                <a16:creationId xmlns:a16="http://schemas.microsoft.com/office/drawing/2014/main" id="{EADD3DFE-A89A-6899-ADBE-D2AF48AD7ED0}"/>
              </a:ext>
            </a:extLst>
          </p:cNvPr>
          <p:cNvSpPr>
            <a:spLocks noGrp="1"/>
          </p:cNvSpPr>
          <p:nvPr>
            <p:ph type="sldNum" sz="quarter" idx="12"/>
          </p:nvPr>
        </p:nvSpPr>
        <p:spPr/>
        <p:txBody>
          <a:bodyPr/>
          <a:lstStyle/>
          <a:p>
            <a:fld id="{F7283078-D760-1647-8B80-66BA8B52336D}" type="slidenum">
              <a:rPr lang="sv-SE" smtClean="0">
                <a:solidFill>
                  <a:srgbClr val="CCCCCC"/>
                </a:solidFill>
              </a:rPr>
              <a:t>35</a:t>
            </a:fld>
            <a:endParaRPr lang="sv-SE" dirty="0">
              <a:solidFill>
                <a:srgbClr val="CCCCCC"/>
              </a:solidFill>
            </a:endParaRPr>
          </a:p>
        </p:txBody>
      </p:sp>
      <p:sp>
        <p:nvSpPr>
          <p:cNvPr id="8" name="Platshållare för text 7">
            <a:extLst>
              <a:ext uri="{FF2B5EF4-FFF2-40B4-BE49-F238E27FC236}">
                <a16:creationId xmlns:a16="http://schemas.microsoft.com/office/drawing/2014/main" id="{B8DFE132-0821-374C-F767-40A96F3EDADA}"/>
              </a:ext>
            </a:extLst>
          </p:cNvPr>
          <p:cNvSpPr>
            <a:spLocks noGrp="1"/>
          </p:cNvSpPr>
          <p:nvPr>
            <p:ph type="body" sz="quarter" idx="14"/>
          </p:nvPr>
        </p:nvSpPr>
        <p:spPr/>
        <p:txBody>
          <a:bodyPr/>
          <a:lstStyle/>
          <a:p>
            <a:endParaRPr lang="en-GB" dirty="0"/>
          </a:p>
          <a:p>
            <a:endParaRPr lang="sv-SE" dirty="0"/>
          </a:p>
        </p:txBody>
      </p:sp>
      <p:sp>
        <p:nvSpPr>
          <p:cNvPr id="9" name="Platshållare för datum 3">
            <a:extLst>
              <a:ext uri="{FF2B5EF4-FFF2-40B4-BE49-F238E27FC236}">
                <a16:creationId xmlns:a16="http://schemas.microsoft.com/office/drawing/2014/main" id="{CFC359EB-9A18-9DA2-FA5F-01437ECF7C1E}"/>
              </a:ext>
            </a:extLst>
          </p:cNvPr>
          <p:cNvSpPr>
            <a:spLocks noGrp="1"/>
          </p:cNvSpPr>
          <p:nvPr>
            <p:ph type="dt" sz="half" idx="10"/>
          </p:nvPr>
        </p:nvSpPr>
        <p:spPr>
          <a:xfrm>
            <a:off x="1195647" y="6475270"/>
            <a:ext cx="832658" cy="365125"/>
          </a:xfrm>
        </p:spPr>
        <p:txBody>
          <a:bodyPr/>
          <a:lstStyle/>
          <a:p>
            <a:fld id="{18896B66-0B3A-474C-9C9C-E4F07B1F5DAD}" type="datetime1">
              <a:rPr lang="sv-SE" smtClean="0"/>
              <a:t>2026-04-13</a:t>
            </a:fld>
            <a:endParaRPr lang="sv-SE" dirty="0"/>
          </a:p>
        </p:txBody>
      </p:sp>
      <p:pic>
        <p:nvPicPr>
          <p:cNvPr id="2" name="Picture 1">
            <a:extLst>
              <a:ext uri="{FF2B5EF4-FFF2-40B4-BE49-F238E27FC236}">
                <a16:creationId xmlns:a16="http://schemas.microsoft.com/office/drawing/2014/main" id="{2DDE968C-4489-2973-A590-D842CDA3FA91}"/>
              </a:ext>
            </a:extLst>
          </p:cNvPr>
          <p:cNvPicPr>
            <a:picLocks noChangeAspect="1"/>
          </p:cNvPicPr>
          <p:nvPr/>
        </p:nvPicPr>
        <p:blipFill>
          <a:blip r:embed="rId2"/>
          <a:stretch>
            <a:fillRect/>
          </a:stretch>
        </p:blipFill>
        <p:spPr>
          <a:xfrm>
            <a:off x="898768" y="2574611"/>
            <a:ext cx="5625600" cy="1325572"/>
          </a:xfrm>
          <a:prstGeom prst="rect">
            <a:avLst/>
          </a:prstGeom>
        </p:spPr>
      </p:pic>
      <p:sp>
        <p:nvSpPr>
          <p:cNvPr id="7" name="TextBox 6">
            <a:extLst>
              <a:ext uri="{FF2B5EF4-FFF2-40B4-BE49-F238E27FC236}">
                <a16:creationId xmlns:a16="http://schemas.microsoft.com/office/drawing/2014/main" id="{A914B6D1-2599-EDEB-F25F-39926CEB5BE1}"/>
              </a:ext>
            </a:extLst>
          </p:cNvPr>
          <p:cNvSpPr txBox="1"/>
          <p:nvPr/>
        </p:nvSpPr>
        <p:spPr>
          <a:xfrm>
            <a:off x="952499" y="1148984"/>
            <a:ext cx="2187009" cy="369332"/>
          </a:xfrm>
          <a:prstGeom prst="rect">
            <a:avLst/>
          </a:prstGeom>
          <a:noFill/>
        </p:spPr>
        <p:txBody>
          <a:bodyPr wrap="none" rtlCol="0">
            <a:spAutoFit/>
          </a:bodyPr>
          <a:lstStyle/>
          <a:p>
            <a:pPr algn="l"/>
            <a:r>
              <a:rPr lang="en-SE" dirty="0">
                <a:solidFill>
                  <a:srgbClr val="666666"/>
                </a:solidFill>
              </a:rPr>
              <a:t>Bearing frequencies</a:t>
            </a:r>
          </a:p>
        </p:txBody>
      </p:sp>
      <p:sp>
        <p:nvSpPr>
          <p:cNvPr id="10" name="TextBox 9">
            <a:extLst>
              <a:ext uri="{FF2B5EF4-FFF2-40B4-BE49-F238E27FC236}">
                <a16:creationId xmlns:a16="http://schemas.microsoft.com/office/drawing/2014/main" id="{8958EB45-53A4-6BEB-C412-45865D5A4FC0}"/>
              </a:ext>
            </a:extLst>
          </p:cNvPr>
          <p:cNvSpPr txBox="1"/>
          <p:nvPr/>
        </p:nvSpPr>
        <p:spPr>
          <a:xfrm>
            <a:off x="952500" y="1683191"/>
            <a:ext cx="5256712" cy="646331"/>
          </a:xfrm>
          <a:prstGeom prst="rect">
            <a:avLst/>
          </a:prstGeom>
          <a:noFill/>
        </p:spPr>
        <p:txBody>
          <a:bodyPr wrap="square" rtlCol="0">
            <a:spAutoFit/>
          </a:bodyPr>
          <a:lstStyle/>
          <a:p>
            <a:pPr algn="l"/>
            <a:r>
              <a:rPr lang="en-SE" dirty="0">
                <a:solidFill>
                  <a:srgbClr val="666666"/>
                </a:solidFill>
              </a:rPr>
              <a:t>It is challenging to try to keep track of bearing damage for a very slow rotor like the target.</a:t>
            </a:r>
          </a:p>
        </p:txBody>
      </p:sp>
      <p:pic>
        <p:nvPicPr>
          <p:cNvPr id="15" name="Picture 14">
            <a:extLst>
              <a:ext uri="{FF2B5EF4-FFF2-40B4-BE49-F238E27FC236}">
                <a16:creationId xmlns:a16="http://schemas.microsoft.com/office/drawing/2014/main" id="{371FE167-13F9-57A4-5585-C9AAF1494D37}"/>
              </a:ext>
            </a:extLst>
          </p:cNvPr>
          <p:cNvPicPr>
            <a:picLocks noChangeAspect="1"/>
          </p:cNvPicPr>
          <p:nvPr/>
        </p:nvPicPr>
        <p:blipFill>
          <a:blip r:embed="rId3"/>
          <a:stretch>
            <a:fillRect/>
          </a:stretch>
        </p:blipFill>
        <p:spPr>
          <a:xfrm>
            <a:off x="6749248" y="1263694"/>
            <a:ext cx="4477264" cy="2518461"/>
          </a:xfrm>
          <a:prstGeom prst="rect">
            <a:avLst/>
          </a:prstGeom>
        </p:spPr>
      </p:pic>
      <p:sp>
        <p:nvSpPr>
          <p:cNvPr id="16" name="TextBox 15">
            <a:extLst>
              <a:ext uri="{FF2B5EF4-FFF2-40B4-BE49-F238E27FC236}">
                <a16:creationId xmlns:a16="http://schemas.microsoft.com/office/drawing/2014/main" id="{096EC74D-49A5-F733-57F9-6EFB8703F8F5}"/>
              </a:ext>
            </a:extLst>
          </p:cNvPr>
          <p:cNvSpPr txBox="1"/>
          <p:nvPr/>
        </p:nvSpPr>
        <p:spPr>
          <a:xfrm>
            <a:off x="6749248" y="3900183"/>
            <a:ext cx="4265929" cy="923330"/>
          </a:xfrm>
          <a:prstGeom prst="rect">
            <a:avLst/>
          </a:prstGeom>
          <a:noFill/>
        </p:spPr>
        <p:txBody>
          <a:bodyPr wrap="square" rtlCol="0">
            <a:spAutoFit/>
          </a:bodyPr>
          <a:lstStyle/>
          <a:p>
            <a:pPr algn="l"/>
            <a:r>
              <a:rPr lang="en-SE" dirty="0">
                <a:solidFill>
                  <a:srgbClr val="666666"/>
                </a:solidFill>
              </a:rPr>
              <a:t>To enable offline analysis, periods of 30 seconds of data are logged in EPICS with an interval of three hours</a:t>
            </a:r>
          </a:p>
        </p:txBody>
      </p:sp>
      <p:sp>
        <p:nvSpPr>
          <p:cNvPr id="4" name="TextBox 3">
            <a:extLst>
              <a:ext uri="{FF2B5EF4-FFF2-40B4-BE49-F238E27FC236}">
                <a16:creationId xmlns:a16="http://schemas.microsoft.com/office/drawing/2014/main" id="{097539FA-5508-25ED-85B8-96BF18C74FC2}"/>
              </a:ext>
            </a:extLst>
          </p:cNvPr>
          <p:cNvSpPr txBox="1"/>
          <p:nvPr/>
        </p:nvSpPr>
        <p:spPr>
          <a:xfrm>
            <a:off x="952499" y="4625595"/>
            <a:ext cx="3023448" cy="646331"/>
          </a:xfrm>
          <a:prstGeom prst="rect">
            <a:avLst/>
          </a:prstGeom>
          <a:noFill/>
        </p:spPr>
        <p:txBody>
          <a:bodyPr wrap="square" rtlCol="0">
            <a:spAutoFit/>
          </a:bodyPr>
          <a:lstStyle/>
          <a:p>
            <a:pPr algn="l"/>
            <a:r>
              <a:rPr lang="en-SE" dirty="0">
                <a:solidFill>
                  <a:srgbClr val="666666"/>
                </a:solidFill>
              </a:rPr>
              <a:t>Various techniques commonly used</a:t>
            </a:r>
          </a:p>
        </p:txBody>
      </p:sp>
      <p:pic>
        <p:nvPicPr>
          <p:cNvPr id="11" name="Picture 10">
            <a:extLst>
              <a:ext uri="{FF2B5EF4-FFF2-40B4-BE49-F238E27FC236}">
                <a16:creationId xmlns:a16="http://schemas.microsoft.com/office/drawing/2014/main" id="{7B0B1F62-E86E-BAAC-4B00-8AC8A28735CC}"/>
              </a:ext>
            </a:extLst>
          </p:cNvPr>
          <p:cNvPicPr>
            <a:picLocks noChangeAspect="1"/>
          </p:cNvPicPr>
          <p:nvPr/>
        </p:nvPicPr>
        <p:blipFill>
          <a:blip r:embed="rId4"/>
          <a:stretch>
            <a:fillRect/>
          </a:stretch>
        </p:blipFill>
        <p:spPr>
          <a:xfrm>
            <a:off x="1044437" y="5417846"/>
            <a:ext cx="1968500" cy="838200"/>
          </a:xfrm>
          <a:prstGeom prst="rect">
            <a:avLst/>
          </a:prstGeom>
        </p:spPr>
      </p:pic>
      <p:pic>
        <p:nvPicPr>
          <p:cNvPr id="12" name="Picture 11">
            <a:extLst>
              <a:ext uri="{FF2B5EF4-FFF2-40B4-BE49-F238E27FC236}">
                <a16:creationId xmlns:a16="http://schemas.microsoft.com/office/drawing/2014/main" id="{8E5DFCC2-2F15-A809-C955-56E6B4127DC4}"/>
              </a:ext>
            </a:extLst>
          </p:cNvPr>
          <p:cNvPicPr>
            <a:picLocks noChangeAspect="1"/>
          </p:cNvPicPr>
          <p:nvPr/>
        </p:nvPicPr>
        <p:blipFill>
          <a:blip r:embed="rId5"/>
          <a:stretch>
            <a:fillRect/>
          </a:stretch>
        </p:blipFill>
        <p:spPr>
          <a:xfrm>
            <a:off x="3560358" y="5455946"/>
            <a:ext cx="2209800" cy="762000"/>
          </a:xfrm>
          <a:prstGeom prst="rect">
            <a:avLst/>
          </a:prstGeom>
        </p:spPr>
      </p:pic>
      <p:pic>
        <p:nvPicPr>
          <p:cNvPr id="13" name="Picture 12">
            <a:extLst>
              <a:ext uri="{FF2B5EF4-FFF2-40B4-BE49-F238E27FC236}">
                <a16:creationId xmlns:a16="http://schemas.microsoft.com/office/drawing/2014/main" id="{0E40E0D0-EADD-BC49-1218-9CF01DBA7181}"/>
              </a:ext>
            </a:extLst>
          </p:cNvPr>
          <p:cNvPicPr>
            <a:picLocks noChangeAspect="1"/>
          </p:cNvPicPr>
          <p:nvPr/>
        </p:nvPicPr>
        <p:blipFill>
          <a:blip r:embed="rId6"/>
          <a:stretch>
            <a:fillRect/>
          </a:stretch>
        </p:blipFill>
        <p:spPr>
          <a:xfrm>
            <a:off x="6317579" y="5500396"/>
            <a:ext cx="1511300" cy="673100"/>
          </a:xfrm>
          <a:prstGeom prst="rect">
            <a:avLst/>
          </a:prstGeom>
        </p:spPr>
      </p:pic>
      <p:pic>
        <p:nvPicPr>
          <p:cNvPr id="14" name="Picture 13">
            <a:extLst>
              <a:ext uri="{FF2B5EF4-FFF2-40B4-BE49-F238E27FC236}">
                <a16:creationId xmlns:a16="http://schemas.microsoft.com/office/drawing/2014/main" id="{74C27838-30F7-2CA7-4136-9B3439550F17}"/>
              </a:ext>
            </a:extLst>
          </p:cNvPr>
          <p:cNvPicPr>
            <a:picLocks noChangeAspect="1"/>
          </p:cNvPicPr>
          <p:nvPr/>
        </p:nvPicPr>
        <p:blipFill>
          <a:blip r:embed="rId7"/>
          <a:stretch>
            <a:fillRect/>
          </a:stretch>
        </p:blipFill>
        <p:spPr>
          <a:xfrm>
            <a:off x="8584082" y="5271926"/>
            <a:ext cx="2540000" cy="889000"/>
          </a:xfrm>
          <a:prstGeom prst="rect">
            <a:avLst/>
          </a:prstGeom>
        </p:spPr>
      </p:pic>
    </p:spTree>
    <p:extLst>
      <p:ext uri="{BB962C8B-B14F-4D97-AF65-F5344CB8AC3E}">
        <p14:creationId xmlns:p14="http://schemas.microsoft.com/office/powerpoint/2010/main" val="860883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5945A-0F41-4AC2-80B6-934FBD898AF5}"/>
            </a:ext>
          </a:extLst>
        </p:cNvPr>
        <p:cNvGrpSpPr/>
        <p:nvPr/>
      </p:nvGrpSpPr>
      <p:grpSpPr>
        <a:xfrm>
          <a:off x="0" y="0"/>
          <a:ext cx="0" cy="0"/>
          <a:chOff x="0" y="0"/>
          <a:chExt cx="0" cy="0"/>
        </a:xfrm>
      </p:grpSpPr>
      <p:sp>
        <p:nvSpPr>
          <p:cNvPr id="3" name="Rubrik 2">
            <a:extLst>
              <a:ext uri="{FF2B5EF4-FFF2-40B4-BE49-F238E27FC236}">
                <a16:creationId xmlns:a16="http://schemas.microsoft.com/office/drawing/2014/main" id="{D9BCBD8A-C1E7-6D10-E7BF-E7C003D68BDF}"/>
              </a:ext>
            </a:extLst>
          </p:cNvPr>
          <p:cNvSpPr>
            <a:spLocks noGrp="1"/>
          </p:cNvSpPr>
          <p:nvPr>
            <p:ph type="title"/>
          </p:nvPr>
        </p:nvSpPr>
        <p:spPr/>
        <p:txBody>
          <a:bodyPr/>
          <a:lstStyle/>
          <a:p>
            <a:r>
              <a:rPr lang="en-GB" dirty="0">
                <a:solidFill>
                  <a:schemeClr val="tx1">
                    <a:lumMod val="75000"/>
                    <a:lumOff val="25000"/>
                  </a:schemeClr>
                </a:solidFill>
              </a:rPr>
              <a:t>Vibration monitoring- offline</a:t>
            </a:r>
          </a:p>
        </p:txBody>
      </p:sp>
      <p:sp>
        <p:nvSpPr>
          <p:cNvPr id="5" name="Platshållare för sidfot 4">
            <a:extLst>
              <a:ext uri="{FF2B5EF4-FFF2-40B4-BE49-F238E27FC236}">
                <a16:creationId xmlns:a16="http://schemas.microsoft.com/office/drawing/2014/main" id="{622922EF-107E-6AAB-8C7E-C95EC73C939D}"/>
              </a:ext>
            </a:extLst>
          </p:cNvPr>
          <p:cNvSpPr>
            <a:spLocks noGrp="1"/>
          </p:cNvSpPr>
          <p:nvPr>
            <p:ph type="ftr" sz="quarter" idx="11"/>
          </p:nvPr>
        </p:nvSpPr>
        <p:spPr/>
        <p:txBody>
          <a:bodyPr/>
          <a:lstStyle/>
          <a:p>
            <a:r>
              <a:rPr lang="en-GB" dirty="0"/>
              <a:t>PRESENTATION TITLE/FOOTER</a:t>
            </a:r>
          </a:p>
        </p:txBody>
      </p:sp>
      <p:sp>
        <p:nvSpPr>
          <p:cNvPr id="6" name="Platshållare för bildnummer 5">
            <a:extLst>
              <a:ext uri="{FF2B5EF4-FFF2-40B4-BE49-F238E27FC236}">
                <a16:creationId xmlns:a16="http://schemas.microsoft.com/office/drawing/2014/main" id="{ACD25289-25DE-1752-D8D2-51CD144CEBA1}"/>
              </a:ext>
            </a:extLst>
          </p:cNvPr>
          <p:cNvSpPr>
            <a:spLocks noGrp="1"/>
          </p:cNvSpPr>
          <p:nvPr>
            <p:ph type="sldNum" sz="quarter" idx="12"/>
          </p:nvPr>
        </p:nvSpPr>
        <p:spPr/>
        <p:txBody>
          <a:bodyPr/>
          <a:lstStyle/>
          <a:p>
            <a:fld id="{F7283078-D760-1647-8B80-66BA8B52336D}" type="slidenum">
              <a:rPr lang="sv-SE" smtClean="0">
                <a:solidFill>
                  <a:srgbClr val="CCCCCC"/>
                </a:solidFill>
              </a:rPr>
              <a:t>36</a:t>
            </a:fld>
            <a:endParaRPr lang="sv-SE" dirty="0">
              <a:solidFill>
                <a:srgbClr val="CCCCCC"/>
              </a:solidFill>
            </a:endParaRPr>
          </a:p>
        </p:txBody>
      </p:sp>
      <p:sp>
        <p:nvSpPr>
          <p:cNvPr id="8" name="Platshållare för text 7">
            <a:extLst>
              <a:ext uri="{FF2B5EF4-FFF2-40B4-BE49-F238E27FC236}">
                <a16:creationId xmlns:a16="http://schemas.microsoft.com/office/drawing/2014/main" id="{576D2C35-D1EE-E4FF-BB19-A66F54783A28}"/>
              </a:ext>
            </a:extLst>
          </p:cNvPr>
          <p:cNvSpPr>
            <a:spLocks noGrp="1"/>
          </p:cNvSpPr>
          <p:nvPr>
            <p:ph type="body" sz="quarter" idx="14"/>
          </p:nvPr>
        </p:nvSpPr>
        <p:spPr/>
        <p:txBody>
          <a:bodyPr/>
          <a:lstStyle/>
          <a:p>
            <a:endParaRPr lang="en-GB" dirty="0"/>
          </a:p>
          <a:p>
            <a:endParaRPr lang="sv-SE" dirty="0"/>
          </a:p>
        </p:txBody>
      </p:sp>
      <p:sp>
        <p:nvSpPr>
          <p:cNvPr id="9" name="Platshållare för datum 3">
            <a:extLst>
              <a:ext uri="{FF2B5EF4-FFF2-40B4-BE49-F238E27FC236}">
                <a16:creationId xmlns:a16="http://schemas.microsoft.com/office/drawing/2014/main" id="{A7B55CC6-BB91-549E-6389-51B744B79785}"/>
              </a:ext>
            </a:extLst>
          </p:cNvPr>
          <p:cNvSpPr>
            <a:spLocks noGrp="1"/>
          </p:cNvSpPr>
          <p:nvPr>
            <p:ph type="dt" sz="half" idx="10"/>
          </p:nvPr>
        </p:nvSpPr>
        <p:spPr>
          <a:xfrm>
            <a:off x="1195647" y="6475270"/>
            <a:ext cx="832658" cy="365125"/>
          </a:xfrm>
        </p:spPr>
        <p:txBody>
          <a:bodyPr/>
          <a:lstStyle/>
          <a:p>
            <a:fld id="{18896B66-0B3A-474C-9C9C-E4F07B1F5DAD}" type="datetime1">
              <a:rPr lang="sv-SE" smtClean="0"/>
              <a:t>2026-04-13</a:t>
            </a:fld>
            <a:endParaRPr lang="sv-SE" dirty="0"/>
          </a:p>
        </p:txBody>
      </p:sp>
      <p:pic>
        <p:nvPicPr>
          <p:cNvPr id="11" name="Picture 10">
            <a:extLst>
              <a:ext uri="{FF2B5EF4-FFF2-40B4-BE49-F238E27FC236}">
                <a16:creationId xmlns:a16="http://schemas.microsoft.com/office/drawing/2014/main" id="{F82E1BB6-0290-07A4-8187-05D99F086825}"/>
              </a:ext>
            </a:extLst>
          </p:cNvPr>
          <p:cNvPicPr>
            <a:picLocks noChangeAspect="1"/>
          </p:cNvPicPr>
          <p:nvPr/>
        </p:nvPicPr>
        <p:blipFill>
          <a:blip r:embed="rId4"/>
          <a:stretch>
            <a:fillRect/>
          </a:stretch>
        </p:blipFill>
        <p:spPr>
          <a:xfrm>
            <a:off x="2028305" y="1276863"/>
            <a:ext cx="6821091" cy="2898232"/>
          </a:xfrm>
          <a:prstGeom prst="rect">
            <a:avLst/>
          </a:prstGeom>
        </p:spPr>
      </p:pic>
      <p:sp>
        <p:nvSpPr>
          <p:cNvPr id="15" name="TextBox 14">
            <a:extLst>
              <a:ext uri="{FF2B5EF4-FFF2-40B4-BE49-F238E27FC236}">
                <a16:creationId xmlns:a16="http://schemas.microsoft.com/office/drawing/2014/main" id="{719DF884-0B55-7074-D013-256206997F83}"/>
              </a:ext>
            </a:extLst>
          </p:cNvPr>
          <p:cNvSpPr txBox="1"/>
          <p:nvPr/>
        </p:nvSpPr>
        <p:spPr>
          <a:xfrm>
            <a:off x="1028501" y="4197766"/>
            <a:ext cx="5511636" cy="646331"/>
          </a:xfrm>
          <a:prstGeom prst="rect">
            <a:avLst/>
          </a:prstGeom>
          <a:noFill/>
        </p:spPr>
        <p:txBody>
          <a:bodyPr wrap="square" rtlCol="0">
            <a:spAutoFit/>
          </a:bodyPr>
          <a:lstStyle/>
          <a:p>
            <a:pPr algn="l"/>
            <a:r>
              <a:rPr lang="en-SE" dirty="0">
                <a:solidFill>
                  <a:srgbClr val="666666"/>
                </a:solidFill>
              </a:rPr>
              <a:t>Test magnitude spectra for one of the drive unit main bearings</a:t>
            </a:r>
          </a:p>
        </p:txBody>
      </p:sp>
      <p:pic>
        <p:nvPicPr>
          <p:cNvPr id="18" name="Picture 17">
            <a:extLst>
              <a:ext uri="{FF2B5EF4-FFF2-40B4-BE49-F238E27FC236}">
                <a16:creationId xmlns:a16="http://schemas.microsoft.com/office/drawing/2014/main" id="{17D12DC4-D71C-25A8-A5EA-24AE878182FE}"/>
              </a:ext>
            </a:extLst>
          </p:cNvPr>
          <p:cNvPicPr>
            <a:picLocks noChangeAspect="1"/>
          </p:cNvPicPr>
          <p:nvPr/>
        </p:nvPicPr>
        <p:blipFill>
          <a:blip r:embed="rId5"/>
          <a:stretch>
            <a:fillRect/>
          </a:stretch>
        </p:blipFill>
        <p:spPr>
          <a:xfrm>
            <a:off x="7277958" y="5729123"/>
            <a:ext cx="3517900" cy="431800"/>
          </a:xfrm>
          <a:prstGeom prst="rect">
            <a:avLst/>
          </a:prstGeom>
        </p:spPr>
      </p:pic>
      <p:sp>
        <p:nvSpPr>
          <p:cNvPr id="19" name="TextBox 18">
            <a:extLst>
              <a:ext uri="{FF2B5EF4-FFF2-40B4-BE49-F238E27FC236}">
                <a16:creationId xmlns:a16="http://schemas.microsoft.com/office/drawing/2014/main" id="{656F2B39-72FC-CD73-A938-4C6862A06CA2}"/>
              </a:ext>
            </a:extLst>
          </p:cNvPr>
          <p:cNvSpPr txBox="1"/>
          <p:nvPr/>
        </p:nvSpPr>
        <p:spPr>
          <a:xfrm>
            <a:off x="6696891" y="4658995"/>
            <a:ext cx="4142509" cy="923330"/>
          </a:xfrm>
          <a:prstGeom prst="rect">
            <a:avLst/>
          </a:prstGeom>
          <a:noFill/>
        </p:spPr>
        <p:txBody>
          <a:bodyPr wrap="square" rtlCol="0">
            <a:spAutoFit/>
          </a:bodyPr>
          <a:lstStyle/>
          <a:p>
            <a:pPr algn="l"/>
            <a:r>
              <a:rPr lang="en-SE" dirty="0">
                <a:solidFill>
                  <a:srgbClr val="666666"/>
                </a:solidFill>
              </a:rPr>
              <a:t>It is possible to listen to the accelerometers by converting raw data to sound files</a:t>
            </a:r>
          </a:p>
        </p:txBody>
      </p:sp>
      <p:pic>
        <p:nvPicPr>
          <p:cNvPr id="20" name="testwav[27]">
            <a:hlinkClick r:id="" action="ppaction://media"/>
            <a:extLst>
              <a:ext uri="{FF2B5EF4-FFF2-40B4-BE49-F238E27FC236}">
                <a16:creationId xmlns:a16="http://schemas.microsoft.com/office/drawing/2014/main" id="{2B7ECB15-992C-746D-07CA-D7BCAD97F6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377309" y="5375533"/>
            <a:ext cx="812800" cy="812800"/>
          </a:xfrm>
          <a:prstGeom prst="rect">
            <a:avLst/>
          </a:prstGeom>
        </p:spPr>
      </p:pic>
    </p:spTree>
    <p:extLst>
      <p:ext uri="{BB962C8B-B14F-4D97-AF65-F5344CB8AC3E}">
        <p14:creationId xmlns:p14="http://schemas.microsoft.com/office/powerpoint/2010/main" val="3489250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75"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0"/>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3FC4B-5183-D16F-FD6D-B807360E3C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F37816-57DF-C782-5E6C-7166C30600A6}"/>
              </a:ext>
            </a:extLst>
          </p:cNvPr>
          <p:cNvSpPr>
            <a:spLocks noGrp="1"/>
          </p:cNvSpPr>
          <p:nvPr>
            <p:ph type="title"/>
          </p:nvPr>
        </p:nvSpPr>
        <p:spPr/>
        <p:txBody>
          <a:bodyPr/>
          <a:lstStyle/>
          <a:p>
            <a:r>
              <a:rPr lang="en-SE" sz="2400" dirty="0"/>
              <a:t>Helium rotary union instrumentation</a:t>
            </a:r>
          </a:p>
        </p:txBody>
      </p:sp>
      <p:sp>
        <p:nvSpPr>
          <p:cNvPr id="4" name="Footer Placeholder 3">
            <a:extLst>
              <a:ext uri="{FF2B5EF4-FFF2-40B4-BE49-F238E27FC236}">
                <a16:creationId xmlns:a16="http://schemas.microsoft.com/office/drawing/2014/main" id="{CBF9C020-E341-53D5-C0B2-5DA2BB540A8E}"/>
              </a:ext>
            </a:extLst>
          </p:cNvPr>
          <p:cNvSpPr>
            <a:spLocks noGrp="1"/>
          </p:cNvSpPr>
          <p:nvPr>
            <p:ph type="ftr" sz="quarter" idx="11"/>
          </p:nvPr>
        </p:nvSpPr>
        <p:spPr/>
        <p:txBody>
          <a:bodyPr/>
          <a:lstStyle/>
          <a:p>
            <a:r>
              <a:rPr lang="en-GB"/>
              <a:t>© European Spallation Source ERIC</a:t>
            </a:r>
            <a:endParaRPr lang="en-GB" dirty="0"/>
          </a:p>
        </p:txBody>
      </p:sp>
      <p:sp>
        <p:nvSpPr>
          <p:cNvPr id="5" name="Slide Number Placeholder 4">
            <a:extLst>
              <a:ext uri="{FF2B5EF4-FFF2-40B4-BE49-F238E27FC236}">
                <a16:creationId xmlns:a16="http://schemas.microsoft.com/office/drawing/2014/main" id="{807C947C-436C-8DE1-AFC9-6AC74EF11ECF}"/>
              </a:ext>
            </a:extLst>
          </p:cNvPr>
          <p:cNvSpPr>
            <a:spLocks noGrp="1"/>
          </p:cNvSpPr>
          <p:nvPr>
            <p:ph type="sldNum" sz="quarter" idx="12"/>
          </p:nvPr>
        </p:nvSpPr>
        <p:spPr/>
        <p:txBody>
          <a:bodyPr/>
          <a:lstStyle/>
          <a:p>
            <a:fld id="{551115BC-487E-4422-894C-CB7CD3E79223}" type="slidenum">
              <a:rPr lang="en-GB" smtClean="0"/>
              <a:pPr/>
              <a:t>37</a:t>
            </a:fld>
            <a:endParaRPr lang="en-GB"/>
          </a:p>
        </p:txBody>
      </p:sp>
      <p:pic>
        <p:nvPicPr>
          <p:cNvPr id="7" name="Picture 6">
            <a:extLst>
              <a:ext uri="{FF2B5EF4-FFF2-40B4-BE49-F238E27FC236}">
                <a16:creationId xmlns:a16="http://schemas.microsoft.com/office/drawing/2014/main" id="{F55BFAD2-6A67-3C85-B55F-F5EC7EA83082}"/>
              </a:ext>
            </a:extLst>
          </p:cNvPr>
          <p:cNvPicPr>
            <a:picLocks noChangeAspect="1"/>
          </p:cNvPicPr>
          <p:nvPr/>
        </p:nvPicPr>
        <p:blipFill>
          <a:blip r:embed="rId2"/>
          <a:stretch>
            <a:fillRect/>
          </a:stretch>
        </p:blipFill>
        <p:spPr>
          <a:xfrm>
            <a:off x="320842" y="1769148"/>
            <a:ext cx="4227095" cy="2380388"/>
          </a:xfrm>
          <a:prstGeom prst="rect">
            <a:avLst/>
          </a:prstGeom>
        </p:spPr>
      </p:pic>
      <p:pic>
        <p:nvPicPr>
          <p:cNvPr id="6" name="Picture 5">
            <a:extLst>
              <a:ext uri="{FF2B5EF4-FFF2-40B4-BE49-F238E27FC236}">
                <a16:creationId xmlns:a16="http://schemas.microsoft.com/office/drawing/2014/main" id="{C7DBCC23-38B4-52A9-EA39-2201A8BC5476}"/>
              </a:ext>
            </a:extLst>
          </p:cNvPr>
          <p:cNvPicPr>
            <a:picLocks noChangeAspect="1"/>
          </p:cNvPicPr>
          <p:nvPr/>
        </p:nvPicPr>
        <p:blipFill>
          <a:blip r:embed="rId3"/>
          <a:stretch>
            <a:fillRect/>
          </a:stretch>
        </p:blipFill>
        <p:spPr>
          <a:xfrm>
            <a:off x="7140832" y="2070875"/>
            <a:ext cx="3019168" cy="2264376"/>
          </a:xfrm>
          <a:prstGeom prst="rect">
            <a:avLst/>
          </a:prstGeom>
        </p:spPr>
      </p:pic>
      <p:pic>
        <p:nvPicPr>
          <p:cNvPr id="12" name="Picture 11">
            <a:extLst>
              <a:ext uri="{FF2B5EF4-FFF2-40B4-BE49-F238E27FC236}">
                <a16:creationId xmlns:a16="http://schemas.microsoft.com/office/drawing/2014/main" id="{71E37DB5-4336-BE07-F5EA-63474E281AFD}"/>
              </a:ext>
            </a:extLst>
          </p:cNvPr>
          <p:cNvPicPr>
            <a:picLocks noChangeAspect="1"/>
          </p:cNvPicPr>
          <p:nvPr/>
        </p:nvPicPr>
        <p:blipFill>
          <a:blip r:embed="rId4"/>
          <a:stretch>
            <a:fillRect/>
          </a:stretch>
        </p:blipFill>
        <p:spPr>
          <a:xfrm rot="5400000">
            <a:off x="4471086" y="2381854"/>
            <a:ext cx="2487827" cy="1865870"/>
          </a:xfrm>
          <a:prstGeom prst="rect">
            <a:avLst/>
          </a:prstGeom>
        </p:spPr>
      </p:pic>
      <p:pic>
        <p:nvPicPr>
          <p:cNvPr id="15" name="Picture 14">
            <a:extLst>
              <a:ext uri="{FF2B5EF4-FFF2-40B4-BE49-F238E27FC236}">
                <a16:creationId xmlns:a16="http://schemas.microsoft.com/office/drawing/2014/main" id="{305B302F-44A8-5C8C-1C8B-C1C9A13CD4D2}"/>
              </a:ext>
            </a:extLst>
          </p:cNvPr>
          <p:cNvPicPr>
            <a:picLocks noChangeAspect="1"/>
          </p:cNvPicPr>
          <p:nvPr/>
        </p:nvPicPr>
        <p:blipFill>
          <a:blip r:embed="rId5"/>
          <a:stretch>
            <a:fillRect/>
          </a:stretch>
        </p:blipFill>
        <p:spPr>
          <a:xfrm rot="5400000">
            <a:off x="230423" y="4741412"/>
            <a:ext cx="1956485" cy="1467364"/>
          </a:xfrm>
          <a:prstGeom prst="rect">
            <a:avLst/>
          </a:prstGeom>
        </p:spPr>
      </p:pic>
      <p:pic>
        <p:nvPicPr>
          <p:cNvPr id="17" name="Picture 16">
            <a:extLst>
              <a:ext uri="{FF2B5EF4-FFF2-40B4-BE49-F238E27FC236}">
                <a16:creationId xmlns:a16="http://schemas.microsoft.com/office/drawing/2014/main" id="{479CAD01-7B32-3FD4-203A-9448B7EC1154}"/>
              </a:ext>
            </a:extLst>
          </p:cNvPr>
          <p:cNvPicPr>
            <a:picLocks noChangeAspect="1"/>
          </p:cNvPicPr>
          <p:nvPr/>
        </p:nvPicPr>
        <p:blipFill>
          <a:blip r:embed="rId6"/>
          <a:stretch>
            <a:fillRect/>
          </a:stretch>
        </p:blipFill>
        <p:spPr>
          <a:xfrm>
            <a:off x="2653548" y="4707945"/>
            <a:ext cx="2327188" cy="1745391"/>
          </a:xfrm>
          <a:prstGeom prst="rect">
            <a:avLst/>
          </a:prstGeom>
        </p:spPr>
      </p:pic>
      <p:sp>
        <p:nvSpPr>
          <p:cNvPr id="18" name="TextBox 17">
            <a:extLst>
              <a:ext uri="{FF2B5EF4-FFF2-40B4-BE49-F238E27FC236}">
                <a16:creationId xmlns:a16="http://schemas.microsoft.com/office/drawing/2014/main" id="{39A393EA-E77E-A031-4B2A-0696938E4417}"/>
              </a:ext>
            </a:extLst>
          </p:cNvPr>
          <p:cNvSpPr txBox="1"/>
          <p:nvPr/>
        </p:nvSpPr>
        <p:spPr>
          <a:xfrm>
            <a:off x="7140832" y="4707945"/>
            <a:ext cx="3906109" cy="1477328"/>
          </a:xfrm>
          <a:prstGeom prst="rect">
            <a:avLst/>
          </a:prstGeom>
          <a:noFill/>
        </p:spPr>
        <p:txBody>
          <a:bodyPr wrap="square" rtlCol="0">
            <a:spAutoFit/>
          </a:bodyPr>
          <a:lstStyle/>
          <a:p>
            <a:pPr algn="l"/>
            <a:r>
              <a:rPr lang="en-SE" dirty="0">
                <a:solidFill>
                  <a:srgbClr val="666666"/>
                </a:solidFill>
              </a:rPr>
              <a:t>Measurements on resulting moment from the pipe on the HRU</a:t>
            </a:r>
          </a:p>
          <a:p>
            <a:pPr algn="l"/>
            <a:r>
              <a:rPr lang="en-SE" dirty="0">
                <a:solidFill>
                  <a:srgbClr val="666666"/>
                </a:solidFill>
              </a:rPr>
              <a:t>Measurements of the horizontal and vertical displacement</a:t>
            </a:r>
          </a:p>
          <a:p>
            <a:pPr algn="l"/>
            <a:r>
              <a:rPr lang="en-SE" dirty="0">
                <a:solidFill>
                  <a:srgbClr val="666666"/>
                </a:solidFill>
              </a:rPr>
              <a:t>Measurement of the rotating torque</a:t>
            </a:r>
          </a:p>
        </p:txBody>
      </p:sp>
    </p:spTree>
    <p:extLst>
      <p:ext uri="{BB962C8B-B14F-4D97-AF65-F5344CB8AC3E}">
        <p14:creationId xmlns:p14="http://schemas.microsoft.com/office/powerpoint/2010/main" val="77065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B0CE3-2D13-525F-FAE5-222FF8630D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FDC6C3-36FA-D869-3FAD-A743E297ECC1}"/>
              </a:ext>
            </a:extLst>
          </p:cNvPr>
          <p:cNvSpPr>
            <a:spLocks noGrp="1"/>
          </p:cNvSpPr>
          <p:nvPr>
            <p:ph type="title"/>
          </p:nvPr>
        </p:nvSpPr>
        <p:spPr/>
        <p:txBody>
          <a:bodyPr/>
          <a:lstStyle/>
          <a:p>
            <a:r>
              <a:rPr lang="en-SE" sz="2400" dirty="0"/>
              <a:t>Helium rotary union instrumentation</a:t>
            </a:r>
          </a:p>
        </p:txBody>
      </p:sp>
      <p:sp>
        <p:nvSpPr>
          <p:cNvPr id="4" name="Footer Placeholder 3">
            <a:extLst>
              <a:ext uri="{FF2B5EF4-FFF2-40B4-BE49-F238E27FC236}">
                <a16:creationId xmlns:a16="http://schemas.microsoft.com/office/drawing/2014/main" id="{10BAB5EB-B16A-837B-F08A-8CDA5A84CF0A}"/>
              </a:ext>
            </a:extLst>
          </p:cNvPr>
          <p:cNvSpPr>
            <a:spLocks noGrp="1"/>
          </p:cNvSpPr>
          <p:nvPr>
            <p:ph type="ftr" sz="quarter" idx="11"/>
          </p:nvPr>
        </p:nvSpPr>
        <p:spPr/>
        <p:txBody>
          <a:bodyPr/>
          <a:lstStyle/>
          <a:p>
            <a:r>
              <a:rPr lang="en-GB"/>
              <a:t>© European Spallation Source ERIC</a:t>
            </a:r>
            <a:endParaRPr lang="en-GB" dirty="0"/>
          </a:p>
        </p:txBody>
      </p:sp>
      <p:sp>
        <p:nvSpPr>
          <p:cNvPr id="5" name="Slide Number Placeholder 4">
            <a:extLst>
              <a:ext uri="{FF2B5EF4-FFF2-40B4-BE49-F238E27FC236}">
                <a16:creationId xmlns:a16="http://schemas.microsoft.com/office/drawing/2014/main" id="{C326F7D1-CF2D-9310-DF30-61FA949ADF3B}"/>
              </a:ext>
            </a:extLst>
          </p:cNvPr>
          <p:cNvSpPr>
            <a:spLocks noGrp="1"/>
          </p:cNvSpPr>
          <p:nvPr>
            <p:ph type="sldNum" sz="quarter" idx="12"/>
          </p:nvPr>
        </p:nvSpPr>
        <p:spPr/>
        <p:txBody>
          <a:bodyPr/>
          <a:lstStyle/>
          <a:p>
            <a:fld id="{551115BC-487E-4422-894C-CB7CD3E79223}" type="slidenum">
              <a:rPr lang="en-GB" smtClean="0"/>
              <a:pPr/>
              <a:t>38</a:t>
            </a:fld>
            <a:endParaRPr lang="en-GB"/>
          </a:p>
        </p:txBody>
      </p:sp>
      <p:sp>
        <p:nvSpPr>
          <p:cNvPr id="18" name="TextBox 17">
            <a:extLst>
              <a:ext uri="{FF2B5EF4-FFF2-40B4-BE49-F238E27FC236}">
                <a16:creationId xmlns:a16="http://schemas.microsoft.com/office/drawing/2014/main" id="{24E449FD-9CE5-2D14-B6CD-1F91067CFD38}"/>
              </a:ext>
            </a:extLst>
          </p:cNvPr>
          <p:cNvSpPr txBox="1"/>
          <p:nvPr/>
        </p:nvSpPr>
        <p:spPr>
          <a:xfrm>
            <a:off x="592669" y="4689807"/>
            <a:ext cx="3906109" cy="1477328"/>
          </a:xfrm>
          <a:prstGeom prst="rect">
            <a:avLst/>
          </a:prstGeom>
          <a:noFill/>
        </p:spPr>
        <p:txBody>
          <a:bodyPr wrap="square" rtlCol="0">
            <a:spAutoFit/>
          </a:bodyPr>
          <a:lstStyle/>
          <a:p>
            <a:pPr algn="l"/>
            <a:r>
              <a:rPr lang="en-SE" dirty="0">
                <a:solidFill>
                  <a:srgbClr val="666666"/>
                </a:solidFill>
              </a:rPr>
              <a:t>Measurements on resulting moment from the pipe on the HRU</a:t>
            </a:r>
          </a:p>
          <a:p>
            <a:pPr algn="l"/>
            <a:r>
              <a:rPr lang="en-SE" dirty="0">
                <a:solidFill>
                  <a:srgbClr val="666666"/>
                </a:solidFill>
              </a:rPr>
              <a:t>Measurements of the horizontal and vertical displacement</a:t>
            </a:r>
          </a:p>
          <a:p>
            <a:pPr algn="l"/>
            <a:r>
              <a:rPr lang="en-SE" dirty="0">
                <a:solidFill>
                  <a:srgbClr val="666666"/>
                </a:solidFill>
              </a:rPr>
              <a:t>Measurement of the rotating torque</a:t>
            </a:r>
          </a:p>
        </p:txBody>
      </p:sp>
      <p:pic>
        <p:nvPicPr>
          <p:cNvPr id="3" name="Picture 2" descr="A graph of a graph&#10;&#10;AI-generated content may be incorrect.">
            <a:extLst>
              <a:ext uri="{FF2B5EF4-FFF2-40B4-BE49-F238E27FC236}">
                <a16:creationId xmlns:a16="http://schemas.microsoft.com/office/drawing/2014/main" id="{4FCADAE1-FBBD-70E7-C358-FFEB11E91386}"/>
              </a:ext>
            </a:extLst>
          </p:cNvPr>
          <p:cNvPicPr>
            <a:picLocks noChangeAspect="1"/>
          </p:cNvPicPr>
          <p:nvPr/>
        </p:nvPicPr>
        <p:blipFill>
          <a:blip r:embed="rId2"/>
          <a:stretch>
            <a:fillRect/>
          </a:stretch>
        </p:blipFill>
        <p:spPr>
          <a:xfrm>
            <a:off x="255348" y="1890584"/>
            <a:ext cx="4580752" cy="2513022"/>
          </a:xfrm>
          <a:prstGeom prst="rect">
            <a:avLst/>
          </a:prstGeom>
        </p:spPr>
      </p:pic>
      <p:graphicFrame>
        <p:nvGraphicFramePr>
          <p:cNvPr id="10" name="Table 9">
            <a:extLst>
              <a:ext uri="{FF2B5EF4-FFF2-40B4-BE49-F238E27FC236}">
                <a16:creationId xmlns:a16="http://schemas.microsoft.com/office/drawing/2014/main" id="{D2539C2E-E829-211A-6F3B-B92AA4DAB817}"/>
              </a:ext>
            </a:extLst>
          </p:cNvPr>
          <p:cNvGraphicFramePr>
            <a:graphicFrameLocks noGrp="1"/>
          </p:cNvGraphicFramePr>
          <p:nvPr/>
        </p:nvGraphicFramePr>
        <p:xfrm>
          <a:off x="5051169" y="1752600"/>
          <a:ext cx="6205835" cy="3733800"/>
        </p:xfrm>
        <a:graphic>
          <a:graphicData uri="http://schemas.openxmlformats.org/drawingml/2006/table">
            <a:tbl>
              <a:tblPr firstRow="1" firstCol="1" bandRow="1">
                <a:tableStyleId>{5C22544A-7EE6-4342-B048-85BDC9FD1C3A}</a:tableStyleId>
              </a:tblPr>
              <a:tblGrid>
                <a:gridCol w="951918">
                  <a:extLst>
                    <a:ext uri="{9D8B030D-6E8A-4147-A177-3AD203B41FA5}">
                      <a16:colId xmlns:a16="http://schemas.microsoft.com/office/drawing/2014/main" val="2960186479"/>
                    </a:ext>
                  </a:extLst>
                </a:gridCol>
                <a:gridCol w="882313">
                  <a:extLst>
                    <a:ext uri="{9D8B030D-6E8A-4147-A177-3AD203B41FA5}">
                      <a16:colId xmlns:a16="http://schemas.microsoft.com/office/drawing/2014/main" val="1441500480"/>
                    </a:ext>
                  </a:extLst>
                </a:gridCol>
                <a:gridCol w="911315">
                  <a:extLst>
                    <a:ext uri="{9D8B030D-6E8A-4147-A177-3AD203B41FA5}">
                      <a16:colId xmlns:a16="http://schemas.microsoft.com/office/drawing/2014/main" val="1733403755"/>
                    </a:ext>
                  </a:extLst>
                </a:gridCol>
                <a:gridCol w="920982">
                  <a:extLst>
                    <a:ext uri="{9D8B030D-6E8A-4147-A177-3AD203B41FA5}">
                      <a16:colId xmlns:a16="http://schemas.microsoft.com/office/drawing/2014/main" val="4017108192"/>
                    </a:ext>
                  </a:extLst>
                </a:gridCol>
                <a:gridCol w="920982">
                  <a:extLst>
                    <a:ext uri="{9D8B030D-6E8A-4147-A177-3AD203B41FA5}">
                      <a16:colId xmlns:a16="http://schemas.microsoft.com/office/drawing/2014/main" val="1116165890"/>
                    </a:ext>
                  </a:extLst>
                </a:gridCol>
                <a:gridCol w="861044">
                  <a:extLst>
                    <a:ext uri="{9D8B030D-6E8A-4147-A177-3AD203B41FA5}">
                      <a16:colId xmlns:a16="http://schemas.microsoft.com/office/drawing/2014/main" val="1222239940"/>
                    </a:ext>
                  </a:extLst>
                </a:gridCol>
                <a:gridCol w="757281">
                  <a:extLst>
                    <a:ext uri="{9D8B030D-6E8A-4147-A177-3AD203B41FA5}">
                      <a16:colId xmlns:a16="http://schemas.microsoft.com/office/drawing/2014/main" val="471125113"/>
                    </a:ext>
                  </a:extLst>
                </a:gridCol>
              </a:tblGrid>
              <a:tr h="1120140">
                <a:tc>
                  <a:txBody>
                    <a:bodyPr/>
                    <a:lstStyle/>
                    <a:p>
                      <a:pPr>
                        <a:spcAft>
                          <a:spcPts val="600"/>
                        </a:spcAft>
                        <a:buNone/>
                      </a:pPr>
                      <a:r>
                        <a:rPr lang="en-GB" sz="1100">
                          <a:effectLst/>
                        </a:rPr>
                        <a:t> </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Before start</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With rotation</a:t>
                      </a:r>
                      <a:endParaRPr lang="en-SE" sz="1100">
                        <a:effectLst/>
                      </a:endParaRPr>
                    </a:p>
                    <a:p>
                      <a:pPr>
                        <a:spcAft>
                          <a:spcPts val="600"/>
                        </a:spcAft>
                        <a:buNone/>
                      </a:pPr>
                      <a:r>
                        <a:rPr lang="en-GB" sz="1100">
                          <a:effectLst/>
                        </a:rPr>
                        <a:t>(23.3 rpm)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Buffer pressure</a:t>
                      </a:r>
                      <a:endParaRPr lang="en-SE" sz="1100">
                        <a:effectLst/>
                      </a:endParaRPr>
                    </a:p>
                    <a:p>
                      <a:pPr>
                        <a:spcAft>
                          <a:spcPts val="600"/>
                        </a:spcAft>
                        <a:buNone/>
                      </a:pPr>
                      <a:r>
                        <a:rPr lang="en-GB" sz="1100">
                          <a:effectLst/>
                        </a:rPr>
                        <a:t>(11 bar g)</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Vessel pressure</a:t>
                      </a:r>
                      <a:endParaRPr lang="en-SE" sz="1100">
                        <a:effectLst/>
                      </a:endParaRPr>
                    </a:p>
                    <a:p>
                      <a:pPr>
                        <a:spcAft>
                          <a:spcPts val="600"/>
                        </a:spcAft>
                        <a:buNone/>
                      </a:pPr>
                      <a:r>
                        <a:rPr lang="en-GB" sz="1100">
                          <a:effectLst/>
                        </a:rPr>
                        <a:t>(8 bar g)</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dirty="0">
                          <a:effectLst/>
                        </a:rPr>
                        <a:t>Stop</a:t>
                      </a:r>
                      <a:endParaRPr lang="en-SE" sz="1100" dirty="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dirty="0">
                          <a:effectLst/>
                        </a:rPr>
                        <a:t>Lifting due to pressurization of the vessel</a:t>
                      </a:r>
                      <a:endParaRPr lang="en-SE" sz="1100" dirty="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148531369"/>
                  </a:ext>
                </a:extLst>
              </a:tr>
              <a:tr h="373380">
                <a:tc>
                  <a:txBody>
                    <a:bodyPr/>
                    <a:lstStyle/>
                    <a:p>
                      <a:pPr>
                        <a:spcAft>
                          <a:spcPts val="600"/>
                        </a:spcAft>
                        <a:buNone/>
                      </a:pPr>
                      <a:r>
                        <a:rPr lang="en-GB" sz="1100">
                          <a:effectLst/>
                        </a:rPr>
                        <a:t>Absolute vertical 1</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22.40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22.61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22.67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23.45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23.85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0.78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497876455"/>
                  </a:ext>
                </a:extLst>
              </a:tr>
              <a:tr h="373380">
                <a:tc>
                  <a:txBody>
                    <a:bodyPr/>
                    <a:lstStyle/>
                    <a:p>
                      <a:pPr>
                        <a:spcAft>
                          <a:spcPts val="600"/>
                        </a:spcAft>
                        <a:buNone/>
                      </a:pPr>
                      <a:r>
                        <a:rPr lang="en-GB" sz="1100">
                          <a:effectLst/>
                        </a:rPr>
                        <a:t>Absolute vertical 2</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14.34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14.39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15.00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15.40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0.61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212278595"/>
                  </a:ext>
                </a:extLst>
              </a:tr>
              <a:tr h="373380">
                <a:tc>
                  <a:txBody>
                    <a:bodyPr/>
                    <a:lstStyle/>
                    <a:p>
                      <a:pPr>
                        <a:spcAft>
                          <a:spcPts val="600"/>
                        </a:spcAft>
                        <a:buNone/>
                      </a:pPr>
                      <a:r>
                        <a:rPr lang="en-GB" sz="1100">
                          <a:effectLst/>
                        </a:rPr>
                        <a:t>Relative vertical</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3.79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3.94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3.93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4.56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4.64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0.63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585996006"/>
                  </a:ext>
                </a:extLst>
              </a:tr>
              <a:tr h="373380">
                <a:tc>
                  <a:txBody>
                    <a:bodyPr/>
                    <a:lstStyle/>
                    <a:p>
                      <a:pPr>
                        <a:spcAft>
                          <a:spcPts val="600"/>
                        </a:spcAft>
                        <a:buNone/>
                      </a:pPr>
                      <a:r>
                        <a:rPr lang="en-GB" sz="1100">
                          <a:effectLst/>
                        </a:rPr>
                        <a:t>X- direction absolute</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3.85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3.84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3.85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3.88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3.81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0.03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416516066"/>
                  </a:ext>
                </a:extLst>
              </a:tr>
              <a:tr h="373380">
                <a:tc>
                  <a:txBody>
                    <a:bodyPr/>
                    <a:lstStyle/>
                    <a:p>
                      <a:pPr>
                        <a:spcAft>
                          <a:spcPts val="600"/>
                        </a:spcAft>
                        <a:buNone/>
                      </a:pPr>
                      <a:r>
                        <a:rPr lang="en-GB" sz="1100">
                          <a:effectLst/>
                        </a:rPr>
                        <a:t>Y- direction absolute</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6.68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dirty="0">
                          <a:effectLst/>
                        </a:rPr>
                        <a:t>5.70 mm</a:t>
                      </a:r>
                      <a:endParaRPr lang="en-SE" sz="1100" dirty="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5.69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5.75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5.73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0.06 mm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535222020"/>
                  </a:ext>
                </a:extLst>
              </a:tr>
              <a:tr h="373380">
                <a:tc>
                  <a:txBody>
                    <a:bodyPr/>
                    <a:lstStyle/>
                    <a:p>
                      <a:pPr>
                        <a:spcAft>
                          <a:spcPts val="600"/>
                        </a:spcAft>
                        <a:buNone/>
                      </a:pPr>
                      <a:r>
                        <a:rPr lang="en-GB" sz="1100">
                          <a:effectLst/>
                        </a:rPr>
                        <a:t>Relative horizontal</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 </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 </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 </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 </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 </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72382714"/>
                  </a:ext>
                </a:extLst>
              </a:tr>
              <a:tr h="373380">
                <a:tc>
                  <a:txBody>
                    <a:bodyPr/>
                    <a:lstStyle/>
                    <a:p>
                      <a:pPr>
                        <a:spcAft>
                          <a:spcPts val="600"/>
                        </a:spcAft>
                        <a:buNone/>
                      </a:pPr>
                      <a:r>
                        <a:rPr lang="en-GB" sz="1100">
                          <a:effectLst/>
                        </a:rPr>
                        <a:t>Torque arm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8 N/2 Nm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451 N/121 Nm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dirty="0">
                          <a:effectLst/>
                        </a:rPr>
                        <a:t>658 N/ 177 Nm</a:t>
                      </a:r>
                      <a:endParaRPr lang="en-SE" sz="1100" dirty="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629 N/169 Nm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a:effectLst/>
                        </a:rPr>
                        <a:t>516 N/ 139 Nm</a:t>
                      </a:r>
                      <a:endParaRPr lang="en-SE" sz="110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spcAft>
                          <a:spcPts val="600"/>
                        </a:spcAft>
                        <a:buNone/>
                      </a:pPr>
                      <a:r>
                        <a:rPr lang="en-GB" sz="1100" dirty="0">
                          <a:effectLst/>
                        </a:rPr>
                        <a:t>-</a:t>
                      </a:r>
                      <a:endParaRPr lang="en-SE" sz="1100" dirty="0">
                        <a:effectLst/>
                        <a:latin typeface="Segoe UI Historic" panose="020B0502040204020203"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691730494"/>
                  </a:ext>
                </a:extLst>
              </a:tr>
            </a:tbl>
          </a:graphicData>
        </a:graphic>
      </p:graphicFrame>
    </p:spTree>
    <p:extLst>
      <p:ext uri="{BB962C8B-B14F-4D97-AF65-F5344CB8AC3E}">
        <p14:creationId xmlns:p14="http://schemas.microsoft.com/office/powerpoint/2010/main" val="21344881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5C78A-FAD2-2130-EED8-747C38ED81EC}"/>
              </a:ext>
            </a:extLst>
          </p:cNvPr>
          <p:cNvSpPr>
            <a:spLocks noGrp="1"/>
          </p:cNvSpPr>
          <p:nvPr>
            <p:ph type="title"/>
          </p:nvPr>
        </p:nvSpPr>
        <p:spPr/>
        <p:txBody>
          <a:bodyPr/>
          <a:lstStyle/>
          <a:p>
            <a:r>
              <a:rPr lang="en-SE" dirty="0"/>
              <a:t>Conclusions</a:t>
            </a:r>
          </a:p>
        </p:txBody>
      </p:sp>
      <p:sp>
        <p:nvSpPr>
          <p:cNvPr id="3" name="Content Placeholder 2">
            <a:extLst>
              <a:ext uri="{FF2B5EF4-FFF2-40B4-BE49-F238E27FC236}">
                <a16:creationId xmlns:a16="http://schemas.microsoft.com/office/drawing/2014/main" id="{66EC02E9-F551-35E0-76DC-EB5CAADB3B19}"/>
              </a:ext>
            </a:extLst>
          </p:cNvPr>
          <p:cNvSpPr>
            <a:spLocks noGrp="1"/>
          </p:cNvSpPr>
          <p:nvPr>
            <p:ph idx="1"/>
          </p:nvPr>
        </p:nvSpPr>
        <p:spPr/>
        <p:txBody>
          <a:bodyPr/>
          <a:lstStyle/>
          <a:p>
            <a:r>
              <a:rPr lang="en-SE" dirty="0"/>
              <a:t>The vibrations in the Target systems are dominated by broadband vibrations from the helium flow. In addition there are deterministic vibrations from the rotation.</a:t>
            </a:r>
          </a:p>
          <a:p>
            <a:r>
              <a:rPr lang="en-SE" dirty="0"/>
              <a:t>The current online vibration system works well in predicting the average vibration level and protecting the system from damage.</a:t>
            </a:r>
          </a:p>
          <a:p>
            <a:r>
              <a:rPr lang="en-SE" dirty="0"/>
              <a:t>The soundfile conversion of accelerometer data helps in understanding sound phenomena.</a:t>
            </a:r>
          </a:p>
          <a:p>
            <a:r>
              <a:rPr lang="en-SE" dirty="0"/>
              <a:t>It is recommended to continue developing the analysis toolbox for vibration, to be able to develop the current system towards a proven condition monitoring system, especially </a:t>
            </a:r>
            <a:r>
              <a:rPr lang="en-SE"/>
              <a:t>to characterize </a:t>
            </a:r>
            <a:r>
              <a:rPr lang="en-SE" dirty="0"/>
              <a:t>damage frequencies of the rotor.</a:t>
            </a:r>
          </a:p>
          <a:p>
            <a:r>
              <a:rPr lang="en-SE" dirty="0"/>
              <a:t>The additional sensors installed to monitor the movement of the HRU, the torque and the forces from the piping system have been proven useful to validate calculations.</a:t>
            </a:r>
          </a:p>
        </p:txBody>
      </p:sp>
      <p:sp>
        <p:nvSpPr>
          <p:cNvPr id="4" name="Footer Placeholder 3">
            <a:extLst>
              <a:ext uri="{FF2B5EF4-FFF2-40B4-BE49-F238E27FC236}">
                <a16:creationId xmlns:a16="http://schemas.microsoft.com/office/drawing/2014/main" id="{0B6552A5-B22D-3E7C-8ED0-BB47B2B37EBF}"/>
              </a:ext>
            </a:extLst>
          </p:cNvPr>
          <p:cNvSpPr>
            <a:spLocks noGrp="1"/>
          </p:cNvSpPr>
          <p:nvPr>
            <p:ph type="ftr" sz="quarter" idx="11"/>
          </p:nvPr>
        </p:nvSpPr>
        <p:spPr/>
        <p:txBody>
          <a:bodyPr/>
          <a:lstStyle/>
          <a:p>
            <a:r>
              <a:rPr lang="en-GB"/>
              <a:t>© European Spallation Source ERIC</a:t>
            </a:r>
            <a:endParaRPr lang="en-GB" dirty="0"/>
          </a:p>
        </p:txBody>
      </p:sp>
      <p:sp>
        <p:nvSpPr>
          <p:cNvPr id="5" name="Slide Number Placeholder 4">
            <a:extLst>
              <a:ext uri="{FF2B5EF4-FFF2-40B4-BE49-F238E27FC236}">
                <a16:creationId xmlns:a16="http://schemas.microsoft.com/office/drawing/2014/main" id="{313AA1FC-2F49-205D-B41E-F5C9BD9ED208}"/>
              </a:ext>
            </a:extLst>
          </p:cNvPr>
          <p:cNvSpPr>
            <a:spLocks noGrp="1"/>
          </p:cNvSpPr>
          <p:nvPr>
            <p:ph type="sldNum" sz="quarter" idx="12"/>
          </p:nvPr>
        </p:nvSpPr>
        <p:spPr/>
        <p:txBody>
          <a:bodyPr/>
          <a:lstStyle/>
          <a:p>
            <a:fld id="{551115BC-487E-4422-894C-CB7CD3E79223}" type="slidenum">
              <a:rPr lang="en-GB" smtClean="0"/>
              <a:pPr/>
              <a:t>39</a:t>
            </a:fld>
            <a:endParaRPr lang="en-GB"/>
          </a:p>
        </p:txBody>
      </p:sp>
      <p:sp>
        <p:nvSpPr>
          <p:cNvPr id="6" name="Text Placeholder 5">
            <a:extLst>
              <a:ext uri="{FF2B5EF4-FFF2-40B4-BE49-F238E27FC236}">
                <a16:creationId xmlns:a16="http://schemas.microsoft.com/office/drawing/2014/main" id="{264B635A-ED0C-5E24-D1D6-B6EA3524AFC4}"/>
              </a:ext>
            </a:extLst>
          </p:cNvPr>
          <p:cNvSpPr>
            <a:spLocks noGrp="1"/>
          </p:cNvSpPr>
          <p:nvPr>
            <p:ph type="body" sz="quarter" idx="13"/>
          </p:nvPr>
        </p:nvSpPr>
        <p:spPr/>
        <p:txBody>
          <a:bodyPr/>
          <a:lstStyle/>
          <a:p>
            <a:endParaRPr lang="en-SE"/>
          </a:p>
        </p:txBody>
      </p:sp>
    </p:spTree>
    <p:extLst>
      <p:ext uri="{BB962C8B-B14F-4D97-AF65-F5344CB8AC3E}">
        <p14:creationId xmlns:p14="http://schemas.microsoft.com/office/powerpoint/2010/main" val="2880014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83145CF3-C12C-4347-8E68-43E7983404D2}"/>
              </a:ext>
            </a:extLst>
          </p:cNvPr>
          <p:cNvSpPr>
            <a:spLocks noGrp="1"/>
          </p:cNvSpPr>
          <p:nvPr>
            <p:ph type="ctrTitle"/>
          </p:nvPr>
        </p:nvSpPr>
        <p:spPr/>
        <p:txBody>
          <a:bodyPr/>
          <a:lstStyle/>
          <a:p>
            <a:r>
              <a:rPr lang="en-GB" dirty="0"/>
              <a:t>Finish presentation</a:t>
            </a:r>
          </a:p>
        </p:txBody>
      </p:sp>
    </p:spTree>
    <p:extLst>
      <p:ext uri="{BB962C8B-B14F-4D97-AF65-F5344CB8AC3E}">
        <p14:creationId xmlns:p14="http://schemas.microsoft.com/office/powerpoint/2010/main" val="1209966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tema">
  <a:themeElements>
    <a:clrScheme name="ESS 1">
      <a:dk1>
        <a:srgbClr val="000000"/>
      </a:dk1>
      <a:lt1>
        <a:srgbClr val="FFFFFF"/>
      </a:lt1>
      <a:dk2>
        <a:srgbClr val="000000"/>
      </a:dk2>
      <a:lt2>
        <a:srgbClr val="FFFFFF"/>
      </a:lt2>
      <a:accent1>
        <a:srgbClr val="0099DC"/>
      </a:accent1>
      <a:accent2>
        <a:srgbClr val="003366"/>
      </a:accent2>
      <a:accent3>
        <a:srgbClr val="99BE00"/>
      </a:accent3>
      <a:accent4>
        <a:srgbClr val="006646"/>
      </a:accent4>
      <a:accent5>
        <a:srgbClr val="FF7D00"/>
      </a:accent5>
      <a:accent6>
        <a:srgbClr val="821482"/>
      </a:accent6>
      <a:hlink>
        <a:srgbClr val="0099DC"/>
      </a:hlink>
      <a:folHlink>
        <a:srgbClr val="0099DC"/>
      </a:folHlink>
    </a:clrScheme>
    <a:fontScheme name="ESS">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mtClean="0">
            <a:solidFill>
              <a:srgbClr val="666666"/>
            </a:solidFill>
          </a:defRPr>
        </a:defPPr>
      </a:lstStyle>
    </a:txDef>
  </a:objectDefaults>
  <a:extraClrSchemeLst/>
  <a:extLst>
    <a:ext uri="{05A4C25C-085E-4340-85A3-A5531E510DB2}">
      <thm15:themeFamily xmlns:thm15="http://schemas.microsoft.com/office/thememl/2012/main" name="ESS0013_ESS_191217" id="{25A5AE2A-28F6-4104-8C72-7304B1F48254}" vid="{320E9B42-7F55-4E52-AA64-0C45CA88F265}"/>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Office-tema</Template>
  <TotalTime>6077</TotalTime>
  <Words>1872</Words>
  <Application>Microsoft Macintosh PowerPoint</Application>
  <PresentationFormat>Widescreen</PresentationFormat>
  <Paragraphs>410</Paragraphs>
  <Slides>40</Slides>
  <Notes>10</Notes>
  <HiddenSlides>0</HiddenSlides>
  <MMClips>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Segoe UI</vt:lpstr>
      <vt:lpstr>Segoe UI Historic</vt:lpstr>
      <vt:lpstr>Segoe UI Light</vt:lpstr>
      <vt:lpstr>Segoe UI Semibold</vt:lpstr>
      <vt:lpstr>Symbol</vt:lpstr>
      <vt:lpstr>Wingdings</vt:lpstr>
      <vt:lpstr>Office-tema</vt:lpstr>
      <vt:lpstr>ESS Target Monitoring System</vt:lpstr>
      <vt:lpstr>Agenda</vt:lpstr>
      <vt:lpstr>Target System</vt:lpstr>
      <vt:lpstr>Target System</vt:lpstr>
      <vt:lpstr>PowerPoint Presentation</vt:lpstr>
      <vt:lpstr>Vibration Monitoring</vt:lpstr>
      <vt:lpstr>Vibration Monitoring</vt:lpstr>
      <vt:lpstr>Vibration Monitoring</vt:lpstr>
      <vt:lpstr>Vibration Monitoring</vt:lpstr>
      <vt:lpstr>Vibration Monitoring</vt:lpstr>
      <vt:lpstr>Vibration Monitoring</vt:lpstr>
      <vt:lpstr>Vibration Monitoring</vt:lpstr>
      <vt:lpstr>Vibration Monitoring</vt:lpstr>
      <vt:lpstr>Temperature Monitoring</vt:lpstr>
      <vt:lpstr>Temperature Monitoring</vt:lpstr>
      <vt:lpstr>Temperature Monitoring</vt:lpstr>
      <vt:lpstr>Rotor XY Position Monitoring</vt:lpstr>
      <vt:lpstr>Rotor XY Position Monitoring</vt:lpstr>
      <vt:lpstr>Wheel Z Position Monitoring</vt:lpstr>
      <vt:lpstr>Wheel Z Position Monitoring</vt:lpstr>
      <vt:lpstr>Wheel Z Position Monitoring</vt:lpstr>
      <vt:lpstr>Wheel Z Position Monitoring</vt:lpstr>
      <vt:lpstr>HRU X-Y-Z Displacement Monitoring</vt:lpstr>
      <vt:lpstr>HRU Helium outlet pipe torsional strain</vt:lpstr>
      <vt:lpstr>Rotor-to-HRU torque monitor</vt:lpstr>
      <vt:lpstr>HRU monitoring functions</vt:lpstr>
      <vt:lpstr>HRU monitoring functions</vt:lpstr>
      <vt:lpstr>Target Sector Temperature Monitoring</vt:lpstr>
      <vt:lpstr>PowerPoint Presentation</vt:lpstr>
      <vt:lpstr>Introduction</vt:lpstr>
      <vt:lpstr>Sound</vt:lpstr>
      <vt:lpstr>Sound</vt:lpstr>
      <vt:lpstr>PowerPoint Presentation</vt:lpstr>
      <vt:lpstr>Vibration monitoring- online</vt:lpstr>
      <vt:lpstr>Vibration monitoring- offline</vt:lpstr>
      <vt:lpstr>Vibration monitoring- offline</vt:lpstr>
      <vt:lpstr>Helium rotary union instrumentation</vt:lpstr>
      <vt:lpstr>Helium rotary union instrumentation</vt:lpstr>
      <vt:lpstr>Conclusions</vt:lpstr>
      <vt:lpstr>Finish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martin.sjostrand@esss.se</dc:creator>
  <cp:lastModifiedBy>Kristoffer Sjögreen</cp:lastModifiedBy>
  <cp:revision>47</cp:revision>
  <cp:lastPrinted>2019-03-08T10:27:30Z</cp:lastPrinted>
  <dcterms:created xsi:type="dcterms:W3CDTF">2020-01-21T09:56:49Z</dcterms:created>
  <dcterms:modified xsi:type="dcterms:W3CDTF">2026-04-13T11:27:12Z</dcterms:modified>
</cp:coreProperties>
</file>