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1A_E76D1AB4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21_98CB46C7.xml" ContentType="application/vnd.ms-powerpoint.comments+xml"/>
  <Override PartName="/ppt/comments/modernComment_124_8947B799.xml" ContentType="application/vnd.ms-powerpoint.comments+xml"/>
  <Override PartName="/ppt/comments/modernComment_103_432DE465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2" r:id="rId2"/>
    <p:sldId id="267" r:id="rId3"/>
    <p:sldId id="272" r:id="rId4"/>
    <p:sldId id="274" r:id="rId5"/>
    <p:sldId id="295" r:id="rId6"/>
    <p:sldId id="268" r:id="rId7"/>
    <p:sldId id="279" r:id="rId8"/>
    <p:sldId id="283" r:id="rId9"/>
    <p:sldId id="280" r:id="rId10"/>
    <p:sldId id="281" r:id="rId11"/>
    <p:sldId id="282" r:id="rId12"/>
    <p:sldId id="285" r:id="rId13"/>
    <p:sldId id="287" r:id="rId14"/>
    <p:sldId id="269" r:id="rId15"/>
    <p:sldId id="290" r:id="rId16"/>
    <p:sldId id="286" r:id="rId17"/>
    <p:sldId id="291" r:id="rId18"/>
    <p:sldId id="289" r:id="rId19"/>
    <p:sldId id="292" r:id="rId20"/>
    <p:sldId id="259" r:id="rId21"/>
    <p:sldId id="277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E8F14B-5F1E-AA79-F447-84727EFF9ABF}" name="Kazim Raza Syed" initials="KRS" userId="Kazim Raza Sye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81" autoAdjust="0"/>
  </p:normalViewPr>
  <p:slideViewPr>
    <p:cSldViewPr snapToGrid="0" snapToObjects="1">
      <p:cViewPr varScale="1">
        <p:scale>
          <a:sx n="159" d="100"/>
          <a:sy n="159" d="100"/>
        </p:scale>
        <p:origin x="21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omments/modernComment_103_432DE4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0C4A4EF-B949-4607-930B-64610D2B8DD0}" authorId="{07E8F14B-5F1E-AA79-F447-84727EFF9ABF}" created="2026-04-13T11:26:05.98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27081061" sldId="259"/>
      <ac:spMk id="6" creationId="{8F582B1A-1CC8-43F5-8893-3D96B6DDCC33}"/>
    </ac:deMkLst>
    <p188:txBody>
      <a:bodyPr/>
      <a:lstStyle/>
      <a:p>
        <a:r>
          <a:rPr lang="en-GB"/>
          <a:t>Since only the lower speed is discussed, perhaps we can remove this slide? Keep as a back-up slide. </a:t>
        </a:r>
      </a:p>
    </p188:txBody>
  </p188:cm>
</p188:cmLst>
</file>

<file path=ppt/comments/modernComment_11A_E76D1AB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B381794-0B42-4334-9013-8B4CB5751027}" authorId="{07E8F14B-5F1E-AA79-F447-84727EFF9ABF}" created="2026-04-13T11:19:30.574">
    <pc:sldMkLst xmlns:pc="http://schemas.microsoft.com/office/powerpoint/2013/main/command">
      <pc:docMk/>
      <pc:sldMk cId="3882687156" sldId="282"/>
    </pc:sldMkLst>
    <p188:txBody>
      <a:bodyPr/>
      <a:lstStyle/>
      <a:p>
        <a:r>
          <a:rPr lang="en-GB"/>
          <a:t>RE-WORK. Simplify the slide to show only relevant items, perhaps not all the calculations. </a:t>
        </a:r>
      </a:p>
    </p188:txBody>
  </p188:cm>
</p188:cmLst>
</file>

<file path=ppt/comments/modernComment_121_98CB46C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329E57-9715-48D1-B527-AAFC6929120F}" authorId="{07E8F14B-5F1E-AA79-F447-84727EFF9ABF}" created="2026-04-13T11:23:22.716">
    <pc:sldMkLst xmlns:pc="http://schemas.microsoft.com/office/powerpoint/2013/main/command">
      <pc:docMk/>
      <pc:sldMk cId="2563458759" sldId="289"/>
    </pc:sldMkLst>
    <p188:replyLst>
      <p188:reply id="{8CBED73E-9768-40DB-91F3-CB9961B46647}" authorId="{07E8F14B-5F1E-AA79-F447-84727EFF9ABF}" created="2026-04-13T11:27:52.569">
        <p188:txBody>
          <a:bodyPr/>
          <a:lstStyle/>
          <a:p>
            <a:r>
              <a:rPr lang="en-GB"/>
              <a:t>Study this particular topic more to explain all the terms </a:t>
            </a:r>
          </a:p>
        </p188:txBody>
      </p188:reply>
    </p188:replyLst>
    <p188:txBody>
      <a:bodyPr/>
      <a:lstStyle/>
      <a:p>
        <a:r>
          <a:rPr lang="en-GB"/>
          <a:t>RE-WORK. Perhaps include this slide and its relevance to the operating conditions monitoring. </a:t>
        </a:r>
      </a:p>
    </p188:txBody>
  </p188:cm>
</p188:cmLst>
</file>

<file path=ppt/comments/modernComment_124_8947B7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A3FC928-26DE-4089-8AA1-B334B0606284}" authorId="{07E8F14B-5F1E-AA79-F447-84727EFF9ABF}" created="2026-04-13T11:24:00.161">
    <pc:sldMkLst xmlns:pc="http://schemas.microsoft.com/office/powerpoint/2013/main/command">
      <pc:docMk/>
      <pc:sldMk cId="2303178649" sldId="292"/>
    </pc:sldMkLst>
    <p188:txBody>
      <a:bodyPr/>
      <a:lstStyle/>
      <a:p>
        <a:r>
          <a:rPr lang="en-GB"/>
          <a:t>Can be removed and combined with next slide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2026-04-15</a:t>
            </a:fld>
            <a:endParaRPr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A8C03-467E-50B3-FE66-6B9929BE5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2BF12E0-2901-F31A-A3EC-2B8DD25D3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2687EB7-3F48-87C9-BC90-9D5653645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DE694ED-18B8-5D34-E820-CAF548B21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2597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15E4E-F0AB-1579-96F1-B81C9B22E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9651DF8-1B8F-ED3D-2BB1-69441D861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4CF14BC-936B-56E5-4F17-17182C549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3C914A8-75DD-40C2-B797-C0475C03D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013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DEBD0-D88D-8688-8F96-7752BCA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2BB0F93-BF13-6C2D-8F85-2932B1F64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B87623F-DF14-6E28-4A29-6433C5368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03A1B8C-2F5A-808C-FAFF-E1E9A2779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27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F914C-2234-3753-983E-4CED266C3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3F5538D-9979-CDAB-4C38-76B74B438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F77F6CE-30F9-B485-A228-E3B5055C1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F26BA40-ED3E-C615-7092-6FFC3BFF3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2384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59DFD-22F8-AB68-BCA8-2A9DC002E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3EA6879-5C7C-288C-2D1A-0CA2A8A96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4407727-3C34-1646-8DB2-D32751626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CCEB58F-07A0-E797-F595-06B9768E6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7757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12C9C-8FC7-B810-8708-E94A431CC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AA8F106-EF17-4EDE-15DC-0A094A5B7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8D11CD8-EC4D-3FA0-DE45-3DC952B3B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A17AA2E-4735-A0D9-1E3A-7D0D74068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822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 dirty="0"/>
              <a:t>Click icon to add chart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 dirty="0"/>
              <a:t>Click icon to add table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TITLe/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 dirty="0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18/10/relationships/comments" Target="../comments/modernComment_11A_E76D1AB4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8/10/relationships/comments" Target="../comments/modernComment_121_98CB46C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8/10/relationships/comments" Target="../comments/modernComment_124_8947B79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microsoft.com/office/2018/10/relationships/comments" Target="../comments/modernComment_103_432DE465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CD33A-CC21-CDC6-B4EA-DB5446815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F90CA91-D4A7-8096-C4E3-C08BF99483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8683904-A619-7AAB-42E5-C74819C3DD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84C48EF-5686-0EE0-89FC-4DFF6CC25B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B3B3A788-7396-AFFA-585A-677D5A44EE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Correlating TW rotation with beam footprint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B4A234DD-4CFE-6F0E-4DAA-EA77786D8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444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09560-35D4-973E-64B4-A62D4D325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53B4DA-D907-4CF0-C8A5-5059E192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86" y="139633"/>
            <a:ext cx="9360000" cy="657339"/>
          </a:xfrm>
        </p:spPr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rotation to beam shift model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D4B15AE-258C-74F9-933A-8DB5188D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271B780-3822-7330-0AAD-7F4CCFA9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11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D8982D9-2B42-C8E4-C1C8-E66F3D6262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9E671DE7-EEE4-FA78-CB8E-7722F1FFBAB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07619" y="3373673"/>
            <a:ext cx="4337511" cy="909981"/>
          </a:xfrm>
        </p:spPr>
        <p:txBody>
          <a:bodyPr/>
          <a:lstStyle/>
          <a:p>
            <a:r>
              <a:rPr lang="en-US" sz="1200" noProof="0" dirty="0">
                <a:solidFill>
                  <a:srgbClr val="0070C0"/>
                </a:solidFill>
              </a:rPr>
              <a:t>Pulse Beam repetition rate = 14 Hz; Number of sectors = 36</a:t>
            </a:r>
          </a:p>
          <a:p>
            <a:r>
              <a:rPr lang="en-US" sz="1200" noProof="0" dirty="0">
                <a:solidFill>
                  <a:srgbClr val="0070C0"/>
                </a:solidFill>
              </a:rPr>
              <a:t>Expected Normal operations speed = </a:t>
            </a:r>
            <a:r>
              <a:rPr lang="en-US" sz="1200" b="1" i="1" noProof="0" dirty="0">
                <a:solidFill>
                  <a:srgbClr val="00B050"/>
                </a:solidFill>
              </a:rPr>
              <a:t>23.33</a:t>
            </a:r>
            <a:r>
              <a:rPr lang="en-US" sz="1200" noProof="0" dirty="0">
                <a:solidFill>
                  <a:srgbClr val="0070C0"/>
                </a:solidFill>
              </a:rPr>
              <a:t> rpm</a:t>
            </a:r>
          </a:p>
          <a:p>
            <a:r>
              <a:rPr lang="en-US" sz="1200" noProof="0" dirty="0">
                <a:solidFill>
                  <a:srgbClr val="0070C0"/>
                </a:solidFill>
              </a:rPr>
              <a:t>Time difference between two pulses t</a:t>
            </a:r>
            <a:r>
              <a:rPr lang="en-US" sz="1200" baseline="-25000" noProof="0" dirty="0">
                <a:solidFill>
                  <a:srgbClr val="0070C0"/>
                </a:solidFill>
              </a:rPr>
              <a:t>p</a:t>
            </a:r>
            <a:r>
              <a:rPr lang="en-US" sz="1200" noProof="0" dirty="0">
                <a:solidFill>
                  <a:srgbClr val="0070C0"/>
                </a:solidFill>
              </a:rPr>
              <a:t>= </a:t>
            </a:r>
            <a:r>
              <a:rPr lang="en-US" sz="1200" noProof="0" dirty="0">
                <a:solidFill>
                  <a:srgbClr val="00B050"/>
                </a:solidFill>
              </a:rPr>
              <a:t>71.43</a:t>
            </a:r>
            <a:r>
              <a:rPr lang="en-US" sz="1200" noProof="0" dirty="0">
                <a:solidFill>
                  <a:srgbClr val="0070C0"/>
                </a:solidFill>
              </a:rPr>
              <a:t> ms</a:t>
            </a:r>
            <a:endParaRPr lang="en-US" sz="1800" noProof="0" dirty="0">
              <a:solidFill>
                <a:srgbClr val="0070C0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C5D7CEC-991D-0C57-6E85-529EB536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tshållare för innehåll 8">
                <a:extLst>
                  <a:ext uri="{FF2B5EF4-FFF2-40B4-BE49-F238E27FC236}">
                    <a16:creationId xmlns:a16="http://schemas.microsoft.com/office/drawing/2014/main" id="{4B6DD18A-8705-E616-C217-45339E7652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5904" y="4449584"/>
                <a:ext cx="8486145" cy="2135366"/>
              </a:xfrm>
              <a:prstGeom prst="rect">
                <a:avLst/>
              </a:prstGeom>
            </p:spPr>
            <p:txBody>
              <a:bodyPr vert="horz" lIns="0" tIns="45720" rIns="18000" bIns="45720" rtlCol="0">
                <a:noAutofit/>
              </a:bodyPr>
              <a:lstStyle>
                <a:lvl1pPr marL="101600" indent="-101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Segoe UI" panose="020B0502040204020203" pitchFamily="34" charset="0"/>
                  <a:buChar char=" "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360000" indent="-216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Wingdings" panose="05000000000000000000" pitchFamily="2" charset="2"/>
                  <a:buChar char=""/>
                  <a:tabLst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450000" indent="-198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8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630000" indent="-162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4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noProof="0" dirty="0">
                    <a:solidFill>
                      <a:srgbClr val="0070C0"/>
                    </a:solidFill>
                  </a:rPr>
                  <a:t>From the figures we can derive an ”approximate” model for this calculation. </a:t>
                </a:r>
              </a:p>
              <a:p>
                <a:r>
                  <a:rPr lang="en-US" sz="1200" noProof="0" dirty="0">
                    <a:solidFill>
                      <a:srgbClr val="0070C0"/>
                    </a:solidFill>
                  </a:rPr>
                  <a:t>Radius of 1</a:t>
                </a:r>
                <a:r>
                  <a:rPr lang="en-US" sz="1200" baseline="30000" noProof="0" dirty="0">
                    <a:solidFill>
                      <a:srgbClr val="0070C0"/>
                    </a:solidFill>
                  </a:rPr>
                  <a:t>st</a:t>
                </a:r>
                <a:r>
                  <a:rPr lang="en-US" sz="1200" noProof="0" dirty="0">
                    <a:solidFill>
                      <a:srgbClr val="0070C0"/>
                    </a:solidFill>
                  </a:rPr>
                  <a:t> row tungsten brick ‘r’= </a:t>
                </a:r>
                <a:r>
                  <a:rPr lang="en-US" sz="1200" noProof="0" dirty="0">
                    <a:solidFill>
                      <a:srgbClr val="00B050"/>
                    </a:solidFill>
                  </a:rPr>
                  <a:t>1250</a:t>
                </a:r>
                <a:r>
                  <a:rPr lang="en-US" sz="1200" noProof="0" dirty="0">
                    <a:solidFill>
                      <a:srgbClr val="0070C0"/>
                    </a:solidFill>
                  </a:rPr>
                  <a:t> mm</a:t>
                </a:r>
              </a:p>
              <a:p>
                <a:r>
                  <a:rPr lang="en-US" sz="1200" noProof="0" dirty="0">
                    <a:solidFill>
                      <a:srgbClr val="0070C0"/>
                    </a:solidFill>
                  </a:rPr>
                  <a:t>Total “circumferential distance” travelled before next pulse ‘C’ = 81*2+24*2+8 = </a:t>
                </a:r>
                <a:r>
                  <a:rPr lang="en-US" sz="1200" noProof="0" dirty="0">
                    <a:solidFill>
                      <a:srgbClr val="00B050"/>
                    </a:solidFill>
                  </a:rPr>
                  <a:t>218</a:t>
                </a:r>
                <a:r>
                  <a:rPr lang="en-US" sz="1200" noProof="0" dirty="0">
                    <a:solidFill>
                      <a:srgbClr val="0070C0"/>
                    </a:solidFill>
                  </a:rPr>
                  <a:t> mm</a:t>
                </a:r>
              </a:p>
              <a:p>
                <a:r>
                  <a:rPr lang="en-US" sz="1200" noProof="0" dirty="0">
                    <a:solidFill>
                      <a:srgbClr val="0070C0"/>
                    </a:solidFill>
                  </a:rPr>
                  <a:t>Estimated RPM time to travel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200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200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𝑒𝑠𝑡</m:t>
                        </m:r>
                      </m:sub>
                    </m:sSub>
                    <m:r>
                      <a:rPr lang="en-US" sz="12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f>
                          <m:fPr>
                            <m:ctrlP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num>
                          <m:den>
                            <m:r>
                              <a:rPr lang="en-US" sz="12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  <m:r>
                          <a:rPr lang="en-US" sz="12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2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×0.001</m:t>
                        </m:r>
                      </m:den>
                    </m:f>
                  </m:oMath>
                </a14:m>
                <a:r>
                  <a:rPr lang="en-US" sz="1200" noProof="0" dirty="0">
                    <a:solidFill>
                      <a:srgbClr val="0070C0"/>
                    </a:solidFill>
                  </a:rPr>
                  <a:t>= </a:t>
                </a:r>
                <a:r>
                  <a:rPr lang="en-US" sz="1200" noProof="0" dirty="0">
                    <a:solidFill>
                      <a:srgbClr val="C00000"/>
                    </a:solidFill>
                  </a:rPr>
                  <a:t>23.316</a:t>
                </a:r>
                <a:r>
                  <a:rPr lang="en-US" sz="1200" noProof="0" dirty="0">
                    <a:solidFill>
                      <a:srgbClr val="0070C0"/>
                    </a:solidFill>
                  </a:rPr>
                  <a:t> rpm</a:t>
                </a:r>
              </a:p>
              <a:p>
                <a:r>
                  <a:rPr lang="en-US" sz="1200" noProof="0" dirty="0">
                    <a:solidFill>
                      <a:srgbClr val="0070C0"/>
                    </a:solidFill>
                  </a:rPr>
                  <a:t>Including a geometric correction factor ‘F</a:t>
                </a:r>
                <a:r>
                  <a:rPr lang="en-US" sz="1200" baseline="-25000" noProof="0" dirty="0">
                    <a:solidFill>
                      <a:srgbClr val="0070C0"/>
                    </a:solidFill>
                  </a:rPr>
                  <a:t>geo</a:t>
                </a:r>
                <a:r>
                  <a:rPr lang="en-US" sz="1200" noProof="0" dirty="0">
                    <a:solidFill>
                      <a:srgbClr val="0070C0"/>
                    </a:solidFill>
                  </a:rPr>
                  <a:t>’ = 0.0762% on the radius, we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200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200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𝑚𝑜𝑑𝑒𝑙</m:t>
                        </m:r>
                      </m:sub>
                    </m:sSub>
                    <m:r>
                      <a:rPr lang="en-US" sz="1200" b="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2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f>
                          <m:fPr>
                            <m:ctrlP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num>
                          <m:den>
                            <m:r>
                              <a:rPr lang="en-US" sz="12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  <m:r>
                          <a:rPr lang="en-US" sz="12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2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2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×0.001×</m:t>
                        </m:r>
                        <m:r>
                          <a:rPr lang="en-US" sz="1200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(1+</m:t>
                        </m:r>
                        <m:sSub>
                          <m:sSubPr>
                            <m:ctrlPr>
                              <a:rPr lang="en-US" sz="12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200" b="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𝑔𝑒𝑜</m:t>
                            </m:r>
                          </m:sub>
                        </m:sSub>
                        <m:r>
                          <a:rPr lang="en-US" sz="1200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1200" noProof="0" dirty="0">
                    <a:solidFill>
                      <a:srgbClr val="0070C0"/>
                    </a:solidFill>
                  </a:rPr>
                  <a:t> = </a:t>
                </a:r>
                <a:r>
                  <a:rPr lang="en-US" sz="1200" b="1" noProof="0" dirty="0">
                    <a:solidFill>
                      <a:srgbClr val="00B050"/>
                    </a:solidFill>
                  </a:rPr>
                  <a:t>23.333</a:t>
                </a:r>
                <a:r>
                  <a:rPr lang="en-US" sz="1200" noProof="0" dirty="0">
                    <a:solidFill>
                      <a:srgbClr val="0070C0"/>
                    </a:solidFill>
                  </a:rPr>
                  <a:t> rpm</a:t>
                </a:r>
              </a:p>
            </p:txBody>
          </p:sp>
        </mc:Choice>
        <mc:Fallback xmlns="">
          <p:sp>
            <p:nvSpPr>
              <p:cNvPr id="14" name="Platshållare för innehåll 8">
                <a:extLst>
                  <a:ext uri="{FF2B5EF4-FFF2-40B4-BE49-F238E27FC236}">
                    <a16:creationId xmlns:a16="http://schemas.microsoft.com/office/drawing/2014/main" id="{4B6DD18A-8705-E616-C217-45339E765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04" y="4449584"/>
                <a:ext cx="8486145" cy="2135366"/>
              </a:xfrm>
              <a:prstGeom prst="rect">
                <a:avLst/>
              </a:prstGeom>
              <a:blipFill>
                <a:blip r:embed="rId4"/>
                <a:stretch>
                  <a:fillRect l="-503" t="-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820CF9B-8AB3-E802-D56E-A81F5CC38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173" y="739495"/>
            <a:ext cx="3829058" cy="3623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622BEC-9C93-DC30-BF29-E59D77BD8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8062" y="841657"/>
            <a:ext cx="3449996" cy="20301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26E7B2-C751-6CB6-E57D-49CAF7999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2283" y="2961201"/>
            <a:ext cx="3445775" cy="13155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93DD63-F88B-0AE2-4612-1114DCD9AC7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380"/>
          <a:stretch>
            <a:fillRect/>
          </a:stretch>
        </p:blipFill>
        <p:spPr>
          <a:xfrm>
            <a:off x="417486" y="841657"/>
            <a:ext cx="3748087" cy="20699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EA0C24-96BF-E18A-605F-11346EE44E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5292" y="4523176"/>
            <a:ext cx="3456708" cy="17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F8F9B-00D5-012C-0949-E3CFAA64D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770CA2-E969-8CC9-5B30-7A0B86CE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86" y="139633"/>
            <a:ext cx="9360000" cy="657339"/>
          </a:xfrm>
        </p:spPr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 of wheel rotation &amp; TSS on ‘C’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E7525D7-6E19-A322-2BFB-E90441BF9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3F08874-E032-6DBD-7C1D-C4221ACF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12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139B574-9D75-814A-2445-AC2E1D8D9A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103DA303-DCEA-7DC3-B64B-2E55FA02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p:sp>
        <p:nvSpPr>
          <p:cNvPr id="20" name="Platshållare för innehåll 8">
            <a:extLst>
              <a:ext uri="{FF2B5EF4-FFF2-40B4-BE49-F238E27FC236}">
                <a16:creationId xmlns:a16="http://schemas.microsoft.com/office/drawing/2014/main" id="{8DBD71E4-1FA5-7049-3BA5-236A9DD7854D}"/>
              </a:ext>
            </a:extLst>
          </p:cNvPr>
          <p:cNvSpPr txBox="1">
            <a:spLocks/>
          </p:cNvSpPr>
          <p:nvPr/>
        </p:nvSpPr>
        <p:spPr>
          <a:xfrm>
            <a:off x="515824" y="1290885"/>
            <a:ext cx="5973876" cy="397961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noProof="0" dirty="0">
                <a:solidFill>
                  <a:srgbClr val="0070C0"/>
                </a:solidFill>
              </a:rPr>
              <a:t>Targe Wheel coast down rate </a:t>
            </a:r>
          </a:p>
          <a:p>
            <a:r>
              <a:rPr lang="en-US" sz="1000" noProof="0" dirty="0">
                <a:solidFill>
                  <a:srgbClr val="0070C0"/>
                </a:solidFill>
              </a:rPr>
              <a:t>From experiments on Mock-up and Test stand</a:t>
            </a:r>
          </a:p>
          <a:p>
            <a:r>
              <a:rPr lang="en-US" sz="1000" noProof="0" dirty="0">
                <a:solidFill>
                  <a:srgbClr val="0070C0"/>
                </a:solidFill>
              </a:rPr>
              <a:t>Average rpm reduction rate = 0.469 rpm/s (Angular deceleration = 0.0492 rad/s</a:t>
            </a:r>
            <a:r>
              <a:rPr lang="en-US" sz="1000" baseline="30000" noProof="0" dirty="0">
                <a:solidFill>
                  <a:srgbClr val="0070C0"/>
                </a:solidFill>
              </a:rPr>
              <a:t>2</a:t>
            </a:r>
            <a:r>
              <a:rPr lang="en-US" sz="1000" noProof="0" dirty="0">
                <a:solidFill>
                  <a:srgbClr val="0070C0"/>
                </a:solidFill>
              </a:rPr>
              <a:t>)</a:t>
            </a:r>
          </a:p>
          <a:p>
            <a:endParaRPr lang="en-US" sz="1000" i="1" noProof="0" dirty="0">
              <a:solidFill>
                <a:srgbClr val="0070C0"/>
              </a:solidFill>
            </a:endParaRPr>
          </a:p>
        </p:txBody>
      </p:sp>
      <p:sp>
        <p:nvSpPr>
          <p:cNvPr id="46" name="Platshållare för innehåll 8">
            <a:extLst>
              <a:ext uri="{FF2B5EF4-FFF2-40B4-BE49-F238E27FC236}">
                <a16:creationId xmlns:a16="http://schemas.microsoft.com/office/drawing/2014/main" id="{E926B425-8ADD-C392-DF7F-E383D0A851CC}"/>
              </a:ext>
            </a:extLst>
          </p:cNvPr>
          <p:cNvSpPr txBox="1">
            <a:spLocks/>
          </p:cNvSpPr>
          <p:nvPr/>
        </p:nvSpPr>
        <p:spPr>
          <a:xfrm>
            <a:off x="920539" y="4038166"/>
            <a:ext cx="7930761" cy="2194646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0" dirty="0">
                <a:solidFill>
                  <a:srgbClr val="0070C0"/>
                </a:solidFill>
              </a:rPr>
              <a:t>We can derive the corresponding criteria for trip condition using above model</a:t>
            </a:r>
          </a:p>
          <a:p>
            <a:endParaRPr lang="en-US" sz="1200" noProof="0" dirty="0">
              <a:solidFill>
                <a:srgbClr val="0070C0"/>
              </a:solidFill>
            </a:endParaRPr>
          </a:p>
          <a:p>
            <a:endParaRPr lang="en-US" sz="1000" noProof="0" dirty="0">
              <a:solidFill>
                <a:srgbClr val="0070C0"/>
              </a:solidFill>
            </a:endParaRPr>
          </a:p>
          <a:p>
            <a:endParaRPr lang="en-US" sz="1000" noProof="0" dirty="0">
              <a:solidFill>
                <a:srgbClr val="0070C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AB64EC-5952-9691-9D97-ED2824DE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1438102"/>
            <a:ext cx="5618075" cy="2305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D42A48-4804-0567-0FB8-D03C156C1F4E}"/>
                  </a:ext>
                </a:extLst>
              </p:cNvPr>
              <p:cNvSpPr txBox="1"/>
              <p:nvPr/>
            </p:nvSpPr>
            <p:spPr>
              <a:xfrm>
                <a:off x="194400" y="2642872"/>
                <a:ext cx="6096000" cy="1143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noProof="0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1800" i="1" noProof="0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60</m:t>
                          </m:r>
                          <m:d>
                            <m:dPr>
                              <m:ctrlPr>
                                <a:rPr lang="en-US" sz="1800" i="1" noProof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noProof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sz="1800" i="1" noProof="0" smtClean="0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noProof="0" smtClean="0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800" i="1" noProof="0" smtClean="0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𝑔𝑒𝑜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d>
                        <m:dPr>
                          <m:ctrlP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 noProof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noProof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1" noProof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−0.5</m:t>
                          </m:r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1800" i="1" noProof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noProof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800" i="1" noProof="0" smtClean="0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800" i="1" noProof="0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……</m:t>
                      </m:r>
                      <m:r>
                        <a:rPr lang="en-US" sz="1800" i="1" noProof="0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𝐸𝑞</m:t>
                      </m:r>
                      <m:d>
                        <m:dPr>
                          <m:ctrlP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1800" noProof="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marL="0" marR="0"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i="1" noProof="0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i="1" noProof="0" smtClean="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 noProof="0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a:rPr lang="en-US" sz="1800" i="1" noProof="0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1800" i="1" noProof="0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800" i="1" noProof="0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……</m:t>
                      </m:r>
                      <m:r>
                        <a:rPr lang="en-US" sz="1800" i="1" noProof="0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𝐸𝑞</m:t>
                      </m:r>
                      <m:r>
                        <a:rPr lang="en-US" sz="1800" i="1" noProof="0" smtClean="0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(2)</m:t>
                      </m:r>
                    </m:oMath>
                  </m:oMathPara>
                </a14:m>
                <a:endParaRPr lang="en-US" sz="1800" noProof="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D42A48-4804-0567-0FB8-D03C156C1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00" y="2642872"/>
                <a:ext cx="6096000" cy="11438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5F705F6-8243-71BB-3ACC-BEF8EFFB8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762283"/>
              </p:ext>
            </p:extLst>
          </p:nvPr>
        </p:nvGraphicFramePr>
        <p:xfrm>
          <a:off x="847724" y="4400550"/>
          <a:ext cx="9960643" cy="2159386"/>
        </p:xfrm>
        <a:graphic>
          <a:graphicData uri="http://schemas.openxmlformats.org/drawingml/2006/table">
            <a:tbl>
              <a:tblPr/>
              <a:tblGrid>
                <a:gridCol w="2292518">
                  <a:extLst>
                    <a:ext uri="{9D8B030D-6E8A-4147-A177-3AD203B41FA5}">
                      <a16:colId xmlns:a16="http://schemas.microsoft.com/office/drawing/2014/main" val="2663292053"/>
                    </a:ext>
                  </a:extLst>
                </a:gridCol>
                <a:gridCol w="7668125">
                  <a:extLst>
                    <a:ext uri="{9D8B030D-6E8A-4147-A177-3AD203B41FA5}">
                      <a16:colId xmlns:a16="http://schemas.microsoft.com/office/drawing/2014/main" val="2126932181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b="1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 Condition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b="1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in model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912719"/>
                  </a:ext>
                </a:extLst>
              </a:tr>
              <a:tr h="373904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Contact rib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beam footprint shift exceeds +24 mm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166430"/>
                  </a:ext>
                </a:extLst>
              </a:tr>
              <a:tr h="200220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Contact last pulse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distance between footprints of consecutive pulses reaches zero. 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136964"/>
                  </a:ext>
                </a:extLst>
              </a:tr>
              <a:tr h="373904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Overlap 1 RMS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distance between footprints of consecutive pulses reduces below -13.5 mm.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840447"/>
                  </a:ext>
                </a:extLst>
              </a:tr>
              <a:tr h="373904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Overlap 2 RMS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distance between footprints of consecutive pulses reduces below -27 mm.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6555469"/>
                  </a:ext>
                </a:extLst>
              </a:tr>
              <a:tr h="373904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Overlap 3 RMS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distance between footprints of consecutive pulses reduces below -40.5 mm.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5644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70197-6FC1-26E7-23CD-4F885F28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A0A045D-6EC8-9603-AA9D-A75C1A43D5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DEDAFD-4067-7764-ABF8-F96BFECB4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850CE499-E491-0CB3-D10C-075D5200E0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9599B8CB-4D7C-F8C4-4D0E-304295B30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Calculated Analytical Limits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6DE7BDD-1C63-0606-24DC-999C82A5E9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823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Analytical Limit – Target wheel shroud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14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Operational Group trip condition – Contact rib</a:t>
            </a:r>
          </a:p>
          <a:p>
            <a:endParaRPr lang="en-US" noProof="0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6F54E8D-3F5E-8D22-765E-2D8DB1550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38" y="1772598"/>
            <a:ext cx="6524770" cy="4552002"/>
          </a:xfrm>
          <a:prstGeom prst="rect">
            <a:avLst/>
          </a:prstGeom>
        </p:spPr>
      </p:pic>
      <p:sp>
        <p:nvSpPr>
          <p:cNvPr id="17" name="Platshållare för innehåll 5">
            <a:extLst>
              <a:ext uri="{FF2B5EF4-FFF2-40B4-BE49-F238E27FC236}">
                <a16:creationId xmlns:a16="http://schemas.microsoft.com/office/drawing/2014/main" id="{54662649-5C78-A018-92FD-C0D36514AA3D}"/>
              </a:ext>
            </a:extLst>
          </p:cNvPr>
          <p:cNvSpPr txBox="1">
            <a:spLocks/>
          </p:cNvSpPr>
          <p:nvPr/>
        </p:nvSpPr>
        <p:spPr>
          <a:xfrm>
            <a:off x="7361849" y="1720208"/>
            <a:ext cx="4512651" cy="163259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i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Kristoffer Sjögreen, “Target wheel, drive and shaft description of operational limits” </a:t>
            </a: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highlights machine tolerances for the Target Wheel during operation.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Additional ±13 mm tolerance should be included here, since we are estimating absolute shift of the beam footprint.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Rib 2</a:t>
            </a:r>
            <a:r>
              <a:rPr lang="en-US" sz="1400" baseline="300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pulse occurs on the 39</a:t>
            </a:r>
            <a:r>
              <a:rPr lang="en-US" sz="1400" baseline="300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Pulse = </a:t>
            </a:r>
            <a:r>
              <a:rPr lang="en-US" sz="1400" noProof="0" dirty="0">
                <a:solidFill>
                  <a:srgbClr val="0070C0"/>
                </a:solidFill>
              </a:rPr>
              <a:t>22.03 </a:t>
            </a: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rpm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1400" i="1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sz="1400" noProof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B833AE-DF2B-2886-876F-B54113E0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162"/>
          <a:stretch>
            <a:fillRect/>
          </a:stretch>
        </p:blipFill>
        <p:spPr>
          <a:xfrm>
            <a:off x="7192647" y="3755882"/>
            <a:ext cx="4875055" cy="217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2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35DFB-2797-34F5-2204-F09507C0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4FEEF29-DCBD-9539-AA6F-7E910F3F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Analytical Limit – Tungsten bricks 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8B3A74-DC4B-BBA1-4ADE-2913A5FEC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4D875AB-B672-8AB5-A5F3-BA173395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15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2BA178-4626-4890-5C20-7BB6293EC4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TSS trip conditions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12E9B072-316D-6A79-EC85-E209614C2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p:sp>
        <p:nvSpPr>
          <p:cNvPr id="17" name="Platshållare för innehåll 5">
            <a:extLst>
              <a:ext uri="{FF2B5EF4-FFF2-40B4-BE49-F238E27FC236}">
                <a16:creationId xmlns:a16="http://schemas.microsoft.com/office/drawing/2014/main" id="{D4A52B6A-FCA9-0A0C-4206-437FAACBC784}"/>
              </a:ext>
            </a:extLst>
          </p:cNvPr>
          <p:cNvSpPr txBox="1">
            <a:spLocks/>
          </p:cNvSpPr>
          <p:nvPr/>
        </p:nvSpPr>
        <p:spPr>
          <a:xfrm>
            <a:off x="8350250" y="1720208"/>
            <a:ext cx="3524250" cy="298514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Relative distance (or shift) between two consecutive beam pulses.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Note: These are the analytical limits and not the final trip points.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Choice of analytical limit is dependent on the temperature of the tungsten during the event.  </a:t>
            </a:r>
          </a:p>
          <a:p>
            <a:pPr lvl="2"/>
            <a:endParaRPr lang="en-US" sz="1200" noProof="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103F25-8032-C98F-13C5-B28C3237B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010" y="1328287"/>
            <a:ext cx="7921240" cy="532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8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16232-BFF3-B921-C424-138FB69F3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EC9902-221C-C723-2827-AFA523DFF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86" y="139633"/>
            <a:ext cx="9360000" cy="657339"/>
          </a:xfrm>
        </p:spPr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 of TSS SIF response time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55FF660-176B-6EC6-F032-101D6558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591A904-1EDF-97CA-E0A2-67D0EB22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16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3EEF5EB-2BBC-5E84-2C45-6DF0922B3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CEFD12C-D5C9-88BE-501E-F28BC4E6B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p:sp>
        <p:nvSpPr>
          <p:cNvPr id="20" name="Platshållare för innehåll 8">
            <a:extLst>
              <a:ext uri="{FF2B5EF4-FFF2-40B4-BE49-F238E27FC236}">
                <a16:creationId xmlns:a16="http://schemas.microsoft.com/office/drawing/2014/main" id="{CC4B1B48-18D4-76A1-193C-A8854507E291}"/>
              </a:ext>
            </a:extLst>
          </p:cNvPr>
          <p:cNvSpPr txBox="1">
            <a:spLocks/>
          </p:cNvSpPr>
          <p:nvPr/>
        </p:nvSpPr>
        <p:spPr>
          <a:xfrm>
            <a:off x="471374" y="796972"/>
            <a:ext cx="5973876" cy="142056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noProof="0" dirty="0">
                <a:solidFill>
                  <a:srgbClr val="0070C0"/>
                </a:solidFill>
              </a:rPr>
              <a:t>TSS “SIF Response Time” = 765 ms</a:t>
            </a:r>
          </a:p>
          <a:p>
            <a:r>
              <a:rPr lang="en-US" sz="1000" i="1" noProof="0" dirty="0">
                <a:solidFill>
                  <a:srgbClr val="0070C0"/>
                </a:solidFill>
              </a:rPr>
              <a:t>O. Jansen, "TSS Site Acceptance Test1 (SAT1) Report“ (ESS Internal report) </a:t>
            </a:r>
            <a:r>
              <a:rPr lang="en-US" sz="1000" noProof="0" dirty="0">
                <a:solidFill>
                  <a:srgbClr val="0070C0"/>
                </a:solidFill>
              </a:rPr>
              <a:t>gives max time of 265 ms for sensor detection</a:t>
            </a:r>
            <a:r>
              <a:rPr lang="en-US" sz="1000" i="1" noProof="0" dirty="0">
                <a:solidFill>
                  <a:srgbClr val="0070C0"/>
                </a:solidFill>
              </a:rPr>
              <a:t>.</a:t>
            </a:r>
          </a:p>
          <a:p>
            <a:r>
              <a:rPr lang="en-US" sz="1000" i="1" noProof="0" dirty="0">
                <a:solidFill>
                  <a:srgbClr val="0070C0"/>
                </a:solidFill>
              </a:rPr>
              <a:t>A. Ponton, "Response time to shut off completely the beam production at the IS and RFQ after TSS contactors have been opened“ (ESS Internal report) </a:t>
            </a:r>
            <a:r>
              <a:rPr lang="en-US" sz="1000" noProof="0" dirty="0">
                <a:solidFill>
                  <a:srgbClr val="0070C0"/>
                </a:solidFill>
              </a:rPr>
              <a:t>gives max time of 500 ms for the actuator</a:t>
            </a:r>
            <a:r>
              <a:rPr lang="en-US" sz="1000" i="1" noProof="0" dirty="0">
                <a:solidFill>
                  <a:srgbClr val="0070C0"/>
                </a:solidFill>
              </a:rPr>
              <a:t>.</a:t>
            </a:r>
          </a:p>
          <a:p>
            <a:r>
              <a:rPr lang="en-US" sz="1400" b="1" noProof="0" dirty="0">
                <a:solidFill>
                  <a:srgbClr val="0070C0"/>
                </a:solidFill>
              </a:rPr>
              <a:t>Analytical Limits are modified to include the TSS SIF response time </a:t>
            </a:r>
            <a:endParaRPr lang="en-US" sz="1600" b="1" noProof="0" dirty="0">
              <a:solidFill>
                <a:srgbClr val="0070C0"/>
              </a:solidFill>
            </a:endParaRPr>
          </a:p>
          <a:p>
            <a:endParaRPr lang="en-US" b="1" noProof="0" dirty="0">
              <a:solidFill>
                <a:srgbClr val="0070C0"/>
              </a:solidFill>
            </a:endParaRPr>
          </a:p>
          <a:p>
            <a:endParaRPr lang="en-US" sz="1000" i="1" noProof="0" dirty="0">
              <a:solidFill>
                <a:srgbClr val="0070C0"/>
              </a:solidFill>
            </a:endParaRPr>
          </a:p>
        </p:txBody>
      </p:sp>
      <p:sp>
        <p:nvSpPr>
          <p:cNvPr id="46" name="Platshållare för innehåll 8">
            <a:extLst>
              <a:ext uri="{FF2B5EF4-FFF2-40B4-BE49-F238E27FC236}">
                <a16:creationId xmlns:a16="http://schemas.microsoft.com/office/drawing/2014/main" id="{E037F438-99A4-4F36-BC93-01B11DCB8DEA}"/>
              </a:ext>
            </a:extLst>
          </p:cNvPr>
          <p:cNvSpPr txBox="1">
            <a:spLocks/>
          </p:cNvSpPr>
          <p:nvPr/>
        </p:nvSpPr>
        <p:spPr>
          <a:xfrm>
            <a:off x="515824" y="4501802"/>
            <a:ext cx="5453153" cy="91405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noProof="0" dirty="0">
              <a:solidFill>
                <a:srgbClr val="0070C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1562EA-D1A7-10B2-1BC7-F7D59E78A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111" y="753947"/>
            <a:ext cx="4138525" cy="1698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0389DA-9F07-FDED-04DF-B0BB06704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896" y="2452177"/>
            <a:ext cx="7505896" cy="42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8B03D-4795-B045-8641-5E20806F4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A24C947-2833-F37F-879C-DE3AB394F3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CCDDFF9-1885-A1D9-E3C9-94D00D7D00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982BB06A-4D1A-069C-BAC4-BC4C8581DF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FE625DAB-DFB8-B7B8-4B1B-F4C81AA881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Setting the TSS trip point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0EA5DFB-10AA-9B52-9D04-8E2C5000D5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764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1217A-4DC5-3907-48E2-3E19F87A6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3003B76-7D54-90C8-9C0D-1E3E38A4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TSS channel uncertainties 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FB8AA4A-B835-FA3E-8E6A-DA628C13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ABE0C22-BBD1-868A-8B8A-78268DF31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18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FB1D072-ABC9-8A47-3874-DF723E439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Channel uncertainties – Components of Tolerance (COT) and nCOT</a:t>
            </a:r>
          </a:p>
          <a:p>
            <a:endParaRPr lang="en-US" noProof="0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6735BCDB-E64E-3FCE-929A-74A652ED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latshållare för innehåll 5">
                <a:extLst>
                  <a:ext uri="{FF2B5EF4-FFF2-40B4-BE49-F238E27FC236}">
                    <a16:creationId xmlns:a16="http://schemas.microsoft.com/office/drawing/2014/main" id="{EE266292-B441-722D-BC25-1BBD406DAD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508" y="4842678"/>
                <a:ext cx="6805001" cy="163259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vert="horz" lIns="0" tIns="45720" rIns="18000" bIns="45720" rtlCol="0">
                <a:noAutofit/>
              </a:bodyPr>
              <a:lstStyle>
                <a:lvl1pPr marL="101600" indent="-101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Segoe UI" panose="020B0502040204020203" pitchFamily="34" charset="0"/>
                  <a:buChar char=" "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360000" indent="-216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Wingdings" panose="05000000000000000000" pitchFamily="2" charset="2"/>
                  <a:buChar char=""/>
                  <a:tabLst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450000" indent="-198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8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540000" indent="-180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630000" indent="-162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4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44000" lvl="1" indent="0">
                  <a:buNone/>
                </a:pPr>
                <a:r>
                  <a:rPr lang="en-US" sz="1400" noProof="0" dirty="0"/>
                  <a:t>Total Loop Uncertainty (TLU)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noProof="0" smtClean="0">
                        <a:latin typeface="Cambria Math" panose="02040503050406030204" pitchFamily="18" charset="0"/>
                      </a:rPr>
                      <m:t>TLU</m:t>
                    </m:r>
                    <m:r>
                      <a:rPr lang="en-US" sz="1400" i="1" noProof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400" i="1" noProof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noProof="0" smtClean="0">
                                <a:latin typeface="Cambria Math" panose="02040503050406030204" pitchFamily="18" charset="0"/>
                              </a:rPr>
                              <m:t>𝐶𝑂𝑇</m:t>
                            </m:r>
                          </m:e>
                          <m:sup>
                            <m:r>
                              <a:rPr lang="en-US" sz="1400" b="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400" i="1" noProof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noProof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400" i="1" noProof="0" smtClean="0">
                                <a:latin typeface="Cambria Math" panose="02040503050406030204" pitchFamily="18" charset="0"/>
                              </a:rPr>
                              <m:t>𝐶𝑂𝑇</m:t>
                            </m:r>
                          </m:e>
                          <m:sup>
                            <m:r>
                              <a:rPr lang="en-US" sz="140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b="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en-US" sz="1400" i="1" noProof="0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</a:rPr>
                      <m:t>𝐵𝑖𝑎𝑠</m:t>
                    </m:r>
                  </m:oMath>
                </a14:m>
                <a:endParaRPr lang="en-US" sz="1400" b="0" noProof="0" dirty="0"/>
              </a:p>
              <a:p>
                <a:pPr marL="144000" lvl="1" indent="0">
                  <a:buNone/>
                </a:pPr>
                <a:r>
                  <a:rPr lang="en-US" sz="1400" noProof="0" dirty="0"/>
                  <a:t>COT: Linearity (</a:t>
                </a:r>
                <a:r>
                  <a:rPr lang="en-US" sz="1400" noProof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≤ </a:t>
                </a:r>
                <a:r>
                  <a:rPr lang="en-US" sz="1400" noProof="0" dirty="0"/>
                  <a:t>2%), Resolution and Accuracy (</a:t>
                </a:r>
                <a:r>
                  <a:rPr lang="en-US" sz="1400" noProof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≤ </a:t>
                </a:r>
                <a:r>
                  <a:rPr lang="en-US" sz="1400" noProof="0" dirty="0"/>
                  <a:t>1%), random errors from testing</a:t>
                </a:r>
              </a:p>
              <a:p>
                <a:pPr marL="144000" lvl="1" indent="0">
                  <a:buNone/>
                </a:pPr>
                <a:r>
                  <a:rPr lang="en-US" sz="1400" noProof="0" dirty="0"/>
                  <a:t>nCOT: Unknown, assumption </a:t>
                </a:r>
                <a:r>
                  <a:rPr lang="en-US" sz="1400" noProof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≤ 2</a:t>
                </a:r>
                <a:r>
                  <a:rPr lang="en-US" sz="1400" noProof="0" dirty="0"/>
                  <a:t>%</a:t>
                </a:r>
              </a:p>
              <a:p>
                <a:pPr marL="144000" lvl="1" indent="0">
                  <a:buNone/>
                </a:pPr>
                <a:r>
                  <a:rPr lang="en-US" sz="1400" noProof="0" dirty="0"/>
                  <a:t>Full scale = 0-30 rpm</a:t>
                </a:r>
              </a:p>
            </p:txBody>
          </p:sp>
        </mc:Choice>
        <mc:Fallback xmlns="">
          <p:sp>
            <p:nvSpPr>
              <p:cNvPr id="17" name="Platshållare för innehåll 5">
                <a:extLst>
                  <a:ext uri="{FF2B5EF4-FFF2-40B4-BE49-F238E27FC236}">
                    <a16:creationId xmlns:a16="http://schemas.microsoft.com/office/drawing/2014/main" id="{EE266292-B441-722D-BC25-1BBD406DA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08" y="4842678"/>
                <a:ext cx="6805001" cy="1632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18C46-5920-E7BF-AAAA-EE4EEA6D2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50" y="1550397"/>
            <a:ext cx="4993785" cy="3238200"/>
          </a:xfrm>
        </p:spPr>
        <p:txBody>
          <a:bodyPr/>
          <a:lstStyle/>
          <a:p>
            <a:pPr lvl="1"/>
            <a:r>
              <a:rPr lang="en-US" sz="1400" noProof="0" dirty="0"/>
              <a:t>COT – Component of Tolerance are uncertainty components that are addressed in the channel operation tests (surveillance testing). </a:t>
            </a:r>
          </a:p>
          <a:p>
            <a:pPr lvl="2"/>
            <a:r>
              <a:rPr lang="en-US" sz="1200" noProof="0" dirty="0"/>
              <a:t>Drift over entire test interval</a:t>
            </a:r>
          </a:p>
          <a:p>
            <a:pPr lvl="2"/>
            <a:r>
              <a:rPr lang="en-US" sz="1200" noProof="0" dirty="0"/>
              <a:t>Test instrument uncertainties </a:t>
            </a:r>
          </a:p>
          <a:p>
            <a:pPr lvl="2"/>
            <a:r>
              <a:rPr lang="en-US" sz="1200" noProof="0" dirty="0"/>
              <a:t>Setting tolerances </a:t>
            </a:r>
          </a:p>
          <a:p>
            <a:pPr lvl="1"/>
            <a:r>
              <a:rPr lang="en-US" sz="1400" noProof="0" dirty="0"/>
              <a:t>nCOT – uncertainty components that are not addressed in the channel operation test. </a:t>
            </a:r>
          </a:p>
          <a:p>
            <a:pPr lvl="2"/>
            <a:r>
              <a:rPr lang="en-US" sz="1200" noProof="0" dirty="0"/>
              <a:t>Devices excluded in the test</a:t>
            </a:r>
          </a:p>
          <a:p>
            <a:pPr lvl="2"/>
            <a:r>
              <a:rPr lang="en-US" sz="1200" noProof="0" dirty="0"/>
              <a:t>Effects of change in operating environment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FF6BF-1CCD-D1A7-0F1D-04DFA7968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9" y="1344473"/>
            <a:ext cx="6049351" cy="316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28BEC-F16E-9E18-B38F-779D17787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92B59841-A479-3B24-422F-02FB85CD7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TSS trip points 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4FD2A19-20CD-924D-DEBE-59A6E76D9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7FA082B-15E3-A7F4-931A-E9FFB69E1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19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D46782C-F8E8-E363-816D-09DA9F5436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Estimated from calculated analytical limits </a:t>
            </a:r>
          </a:p>
          <a:p>
            <a:endParaRPr lang="en-US" noProof="0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284C94A1-B941-5987-D062-E9D22ADA8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B87C0E-6BD9-D4BA-EC9B-C2239DA28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865" y="1313024"/>
            <a:ext cx="3949724" cy="4462133"/>
          </a:xfrm>
        </p:spPr>
        <p:txBody>
          <a:bodyPr/>
          <a:lstStyle/>
          <a:p>
            <a:pPr lvl="1"/>
            <a:r>
              <a:rPr lang="en-US" sz="1400" noProof="0" dirty="0"/>
              <a:t>Trip setpoints are shifted up to include the channel uncertainties. </a:t>
            </a:r>
          </a:p>
          <a:p>
            <a:pPr lvl="1"/>
            <a:r>
              <a:rPr lang="en-US" sz="1400" noProof="0" dirty="0"/>
              <a:t>Trip condition (analytical limit) with overlap of 3 RMS (or less) is considered for the TSS. </a:t>
            </a:r>
          </a:p>
          <a:p>
            <a:pPr lvl="2"/>
            <a:r>
              <a:rPr lang="en-US" sz="1200" noProof="0" dirty="0"/>
              <a:t>At 3 RMS overlap, the heat generation in the tungsten brick at the extremes reaches almost similar value as the last pulse.  </a:t>
            </a:r>
          </a:p>
          <a:p>
            <a:pPr lvl="2"/>
            <a:endParaRPr lang="en-US" sz="1200" noProof="0" dirty="0"/>
          </a:p>
          <a:p>
            <a:pPr lvl="2"/>
            <a:endParaRPr lang="en-US" sz="1200" noProof="0" dirty="0"/>
          </a:p>
          <a:p>
            <a:pPr lvl="2"/>
            <a:r>
              <a:rPr lang="en-US" sz="1200" noProof="0" dirty="0"/>
              <a:t>CFD calculations from ESS Bilbao, J. Aguilar, 2021 “</a:t>
            </a:r>
            <a:r>
              <a:rPr lang="en-US" sz="1200" i="1" noProof="0" dirty="0"/>
              <a:t>Design Report Target Vessel</a:t>
            </a:r>
            <a:r>
              <a:rPr lang="en-US" sz="1200" noProof="0" dirty="0"/>
              <a:t>” have shown that the peak temperature in the tungsten bricks at the extremes remains below 300</a:t>
            </a:r>
            <a:r>
              <a:rPr lang="en-US" sz="1200" noProof="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°C. </a:t>
            </a:r>
          </a:p>
          <a:p>
            <a:pPr marL="252000" lvl="2" indent="0">
              <a:buNone/>
            </a:pPr>
            <a:endParaRPr lang="en-US" sz="1200" b="1" noProof="0" dirty="0"/>
          </a:p>
          <a:p>
            <a:pPr lvl="2"/>
            <a:endParaRPr lang="en-US" sz="1200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  <a:p>
            <a:pPr lvl="1"/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035C5-90D4-6D1A-747E-93E707999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97" y="1446416"/>
            <a:ext cx="6400942" cy="3689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9965E8-1E6C-75B2-715A-A7FAC164D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458" y="3014205"/>
            <a:ext cx="3333034" cy="6518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C7DEE9-9219-A16B-69CC-C2199844A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246" y="4366194"/>
            <a:ext cx="1114926" cy="23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7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noProof="0" dirty="0"/>
              <a:t>Derivation of safety trip point for ESS target wheel rotation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000" i="1" dirty="0"/>
              <a:t>- </a:t>
            </a:r>
            <a:r>
              <a:rPr lang="en-US" sz="2000" i="1" noProof="0" dirty="0"/>
              <a:t>Kazim Raza Syed and Linda Coney, ICANS XXV, 2026</a:t>
            </a:r>
            <a:endParaRPr lang="en-US" i="1" noProof="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noProof="0" dirty="0"/>
              <a:t>PRESENTED BY Kazim Raza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en-US" sz="1200" b="1" noProof="0" smtClean="0">
                <a:solidFill>
                  <a:schemeClr val="bg1"/>
                </a:solidFill>
              </a:rPr>
              <a:pPr/>
              <a:t>2026-04-15</a:t>
            </a:fld>
            <a:endParaRPr lang="en-US" sz="12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>
            <a:extLst>
              <a:ext uri="{FF2B5EF4-FFF2-40B4-BE49-F238E27FC236}">
                <a16:creationId xmlns:a16="http://schemas.microsoft.com/office/drawing/2014/main" id="{0452FAA5-FC34-4228-A2D3-B27D03D2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888BAD2-760C-4CF6-86EF-762B6EA8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pPr/>
              <a:t>20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D3F734BD-2E05-A340-95EF-D9DAE90B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582B1A-1CC8-43F5-8893-3D96B6DDCC33}"/>
              </a:ext>
            </a:extLst>
          </p:cNvPr>
          <p:cNvSpPr txBox="1">
            <a:spLocks/>
          </p:cNvSpPr>
          <p:nvPr/>
        </p:nvSpPr>
        <p:spPr>
          <a:xfrm>
            <a:off x="641989" y="1319305"/>
            <a:ext cx="6628935" cy="3838232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noProof="0" dirty="0"/>
              <a:t>In this work, a methodology to connect the ESS NF safety case with the trip points has been developed for the target wheel rotation. </a:t>
            </a:r>
          </a:p>
          <a:p>
            <a:pPr lvl="1"/>
            <a:r>
              <a:rPr lang="en-US" sz="1600" noProof="0" dirty="0"/>
              <a:t>Results from the on-going commissioning tests of the target systems are included to improve the calculations. </a:t>
            </a:r>
          </a:p>
          <a:p>
            <a:pPr lvl="1"/>
            <a:r>
              <a:rPr lang="en-US" sz="1600" noProof="0" dirty="0"/>
              <a:t>Although not comprehensive, but we have gained understanding of our safety margins at this stage. </a:t>
            </a:r>
          </a:p>
          <a:p>
            <a:pPr lvl="1"/>
            <a:r>
              <a:rPr lang="en-US" sz="1600" noProof="0" dirty="0"/>
              <a:t>Future expansion – </a:t>
            </a:r>
          </a:p>
          <a:p>
            <a:pPr lvl="2"/>
            <a:r>
              <a:rPr lang="en-US" sz="1400" noProof="0" dirty="0"/>
              <a:t>Connect with a standardized thermal model of the tungsten cooling during events. </a:t>
            </a:r>
          </a:p>
          <a:p>
            <a:pPr lvl="2"/>
            <a:r>
              <a:rPr lang="en-US" sz="1400" noProof="0" dirty="0"/>
              <a:t>Improve assumptions on the uncertainties in the sensor behavior under thermal and high radiation environment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946913-6687-566A-C24E-C6688301D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276" y="1626078"/>
            <a:ext cx="4500920" cy="3375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A93341-3DD4-D63C-FB86-4A7955A30387}"/>
              </a:ext>
            </a:extLst>
          </p:cNvPr>
          <p:cNvSpPr txBox="1"/>
          <p:nvPr/>
        </p:nvSpPr>
        <p:spPr>
          <a:xfrm>
            <a:off x="7997691" y="5007455"/>
            <a:ext cx="35125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i="1" noProof="0" dirty="0">
                <a:solidFill>
                  <a:srgbClr val="666666"/>
                </a:solidFill>
              </a:rPr>
              <a:t>Photo of the notched wheel on top of the target wheel shaft </a:t>
            </a:r>
          </a:p>
        </p:txBody>
      </p:sp>
    </p:spTree>
    <p:extLst>
      <p:ext uri="{BB962C8B-B14F-4D97-AF65-F5344CB8AC3E}">
        <p14:creationId xmlns:p14="http://schemas.microsoft.com/office/powerpoint/2010/main" val="11270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4300" y="2027916"/>
            <a:ext cx="8640000" cy="2387600"/>
          </a:xfrm>
        </p:spPr>
        <p:txBody>
          <a:bodyPr/>
          <a:lstStyle/>
          <a:p>
            <a:pPr algn="ctr"/>
            <a:br>
              <a:rPr lang="en-US" noProof="0" dirty="0"/>
            </a:br>
            <a:r>
              <a:rPr lang="en-US" sz="3200" noProof="0" dirty="0"/>
              <a:t>Thank you for your attention!</a:t>
            </a:r>
            <a:br>
              <a:rPr lang="en-US" sz="3200" noProof="0" dirty="0"/>
            </a:br>
            <a:br>
              <a:rPr lang="en-US" sz="3200" noProof="0" dirty="0"/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“All models are wrong, but some are useful.”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— George Box,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(1919–2013) British statistician renowned for shaping modern industrial statistics and experimental design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/>
              <a:pPr/>
              <a:t>3</a:t>
            </a:fld>
            <a:endParaRPr lang="en-US" noProof="0" dirty="0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495567"/>
              </p:ext>
            </p:extLst>
          </p:nvPr>
        </p:nvGraphicFramePr>
        <p:xfrm>
          <a:off x="1195647" y="1633448"/>
          <a:ext cx="10134600" cy="32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US" sz="2000" b="0" noProof="0" dirty="0">
                          <a:solidFill>
                            <a:schemeClr val="bg1"/>
                          </a:solidFill>
                        </a:rPr>
                        <a:t>1	Basis for Setpoint Analysis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US" sz="2000" b="0" noProof="0" dirty="0">
                          <a:solidFill>
                            <a:schemeClr val="bg1"/>
                          </a:solidFill>
                        </a:rPr>
                        <a:t>2	Correlating TW rotation with Beam footprint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US" sz="2000" b="0" noProof="0" dirty="0">
                          <a:solidFill>
                            <a:schemeClr val="bg1"/>
                          </a:solidFill>
                        </a:rPr>
                        <a:t>3	Calculating Analytical Limit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US" sz="2000" b="0" noProof="0" dirty="0">
                          <a:solidFill>
                            <a:schemeClr val="bg1"/>
                          </a:solidFill>
                        </a:rPr>
                        <a:t>4	Setting TSS trip limit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US" sz="2000" b="0" noProof="0" dirty="0">
                          <a:solidFill>
                            <a:schemeClr val="bg1"/>
                          </a:solidFill>
                        </a:rPr>
                        <a:t>5	Summary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US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US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>
                <a:solidFill>
                  <a:schemeClr val="bg1"/>
                </a:solidFill>
              </a:rPr>
              <a:t>2026-04-15</a:t>
            </a:fld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Basis for Setpoint Analysis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7040A-1FBC-D995-DE07-D7257808A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9BC085-BEEE-4509-C131-808BB2D5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Barriers in NF and Target Safety System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7D2568D-4280-3CA6-9D95-778B3A5D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47B52F8-7EB6-F9CB-62E7-DBA242D11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5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0DB85D0-29BD-825F-0EFE-5387A3D43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31" y="1562400"/>
            <a:ext cx="4323822" cy="2963184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 of 7-step approach on the Target Neutron Factory has resulted in identification of a classified Target Safety System (TSS) acting in the 3</a:t>
            </a:r>
            <a:r>
              <a:rPr lang="en-US" sz="1400" baseline="300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rd</a:t>
            </a: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DID level for public.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wheel rotation speed is identified as one of the parameters to be monitored by TSS for protection of Barrier-T-1 (tungsten bricks).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sz="1400" noProof="0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931E4F6-BBA0-CE75-1CC1-08B9143512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8BE1C98-E5D2-55E4-9CAD-B2150D11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5BC9C-88D0-5288-19A5-69FD550AA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75" y="1533831"/>
            <a:ext cx="7130573" cy="3814930"/>
          </a:xfrm>
          <a:prstGeom prst="rect">
            <a:avLst/>
          </a:prstGeom>
          <a:noFill/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4512CD7-82B5-3848-F847-B5142C79E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119" y="4982091"/>
            <a:ext cx="5401426" cy="185830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DA98D30-91F4-624D-6A63-FC56F4D5EDAE}"/>
              </a:ext>
            </a:extLst>
          </p:cNvPr>
          <p:cNvSpPr txBox="1"/>
          <p:nvPr/>
        </p:nvSpPr>
        <p:spPr>
          <a:xfrm>
            <a:off x="1286312" y="4949216"/>
            <a:ext cx="6096000" cy="279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  <a:spcAft>
                <a:spcPts val="1200"/>
              </a:spcAft>
              <a:buNone/>
            </a:pPr>
            <a:r>
              <a:rPr lang="en-US" sz="1800" b="1" noProof="0" dirty="0">
                <a:solidFill>
                  <a:srgbClr val="0070C0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TSS architecture</a:t>
            </a:r>
            <a:endParaRPr lang="en-US" sz="2400" b="1" noProof="0" dirty="0">
              <a:solidFill>
                <a:srgbClr val="0070C0"/>
              </a:solidFill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1" y="171233"/>
            <a:ext cx="9360000" cy="657339"/>
          </a:xfrm>
        </p:spPr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 rotation setpoint relationship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6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573" y="780890"/>
            <a:ext cx="9360000" cy="507076"/>
          </a:xfrm>
        </p:spPr>
        <p:txBody>
          <a:bodyPr/>
          <a:lstStyle/>
          <a:p>
            <a:r>
              <a:rPr lang="en-US" noProof="0" dirty="0"/>
              <a:t>Connecting to safety case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C96C911-09E7-3C0D-CB9F-79A859E40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74" y="1183743"/>
            <a:ext cx="4707118" cy="5545886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D4379FE-EBE4-2FAE-04D0-14C60B8A0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768120"/>
              </p:ext>
            </p:extLst>
          </p:nvPr>
        </p:nvGraphicFramePr>
        <p:xfrm>
          <a:off x="6265407" y="1009118"/>
          <a:ext cx="5423217" cy="2404186"/>
        </p:xfrm>
        <a:graphic>
          <a:graphicData uri="http://schemas.openxmlformats.org/drawingml/2006/table">
            <a:tbl>
              <a:tblPr/>
              <a:tblGrid>
                <a:gridCol w="506547">
                  <a:extLst>
                    <a:ext uri="{9D8B030D-6E8A-4147-A177-3AD203B41FA5}">
                      <a16:colId xmlns:a16="http://schemas.microsoft.com/office/drawing/2014/main" val="2374334829"/>
                    </a:ext>
                  </a:extLst>
                </a:gridCol>
                <a:gridCol w="1318138">
                  <a:extLst>
                    <a:ext uri="{9D8B030D-6E8A-4147-A177-3AD203B41FA5}">
                      <a16:colId xmlns:a16="http://schemas.microsoft.com/office/drawing/2014/main" val="3898637918"/>
                    </a:ext>
                  </a:extLst>
                </a:gridCol>
                <a:gridCol w="1251798">
                  <a:extLst>
                    <a:ext uri="{9D8B030D-6E8A-4147-A177-3AD203B41FA5}">
                      <a16:colId xmlns:a16="http://schemas.microsoft.com/office/drawing/2014/main" val="3546557684"/>
                    </a:ext>
                  </a:extLst>
                </a:gridCol>
                <a:gridCol w="2346734">
                  <a:extLst>
                    <a:ext uri="{9D8B030D-6E8A-4147-A177-3AD203B41FA5}">
                      <a16:colId xmlns:a16="http://schemas.microsoft.com/office/drawing/2014/main" val="1771378459"/>
                    </a:ext>
                  </a:extLst>
                </a:gridCol>
              </a:tblGrid>
              <a:tr h="207600">
                <a:tc gridSpan="4">
                  <a:txBody>
                    <a:bodyPr/>
                    <a:lstStyle/>
                    <a:p>
                      <a:pPr marL="896620" marR="0" indent="-89662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  <a:tabLst>
                          <a:tab pos="896620" algn="l"/>
                        </a:tabLst>
                      </a:pPr>
                      <a:endParaRPr lang="en-US" sz="500" b="1" i="1" noProof="0" dirty="0">
                        <a:effectLst/>
                        <a:latin typeface="Segoe UI Historic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21" marR="3582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248745"/>
                  </a:ext>
                </a:extLst>
              </a:tr>
              <a:tr h="187156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b="1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Class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b="1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b="1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(/y)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b="1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Dose consequences 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232973"/>
                  </a:ext>
                </a:extLst>
              </a:tr>
              <a:tr h="338837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H1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Normal Operation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Dose constraint ≤ 0.1 mSv/year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143492"/>
                  </a:ext>
                </a:extLst>
              </a:tr>
              <a:tr h="338837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H2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Anticipated events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900" noProof="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a:t>≥</a:t>
                      </a: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en-US" sz="900" baseline="30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US" sz="900" noProof="0" dirty="0">
                        <a:effectLst/>
                        <a:latin typeface="Segoe UI Historic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criteria </a:t>
                      </a:r>
                      <a:r>
                        <a:rPr lang="en-US" sz="1000" noProof="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a:t>≤</a:t>
                      </a:r>
                      <a:r>
                        <a:rPr lang="en-US" sz="1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0.1 mSv/event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361237"/>
                  </a:ext>
                </a:extLst>
              </a:tr>
              <a:tr h="338837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H3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Unanticipated events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900" baseline="30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&gt; F </a:t>
                      </a:r>
                      <a:r>
                        <a:rPr lang="en-US" sz="900" noProof="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a:t>≥</a:t>
                      </a: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en-US" sz="900" baseline="30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</a:t>
                      </a:r>
                      <a:endParaRPr lang="en-US" sz="900" noProof="0" dirty="0">
                        <a:effectLst/>
                        <a:latin typeface="Segoe UI Historic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criteria </a:t>
                      </a:r>
                      <a:r>
                        <a:rPr lang="en-US" sz="1000" noProof="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a:t>≤</a:t>
                      </a:r>
                      <a:r>
                        <a:rPr lang="en-US" sz="1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mSv/event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967005"/>
                  </a:ext>
                </a:extLst>
              </a:tr>
              <a:tr h="176670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H4A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Improbable events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900" baseline="30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</a:t>
                      </a: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&gt; F </a:t>
                      </a:r>
                      <a:r>
                        <a:rPr lang="en-US" sz="900" noProof="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a:t>≥</a:t>
                      </a: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en-US" sz="900" baseline="30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</a:t>
                      </a:r>
                      <a:endParaRPr lang="en-US" sz="900" noProof="0" dirty="0">
                        <a:effectLst/>
                        <a:latin typeface="Segoe UI Historic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criteria </a:t>
                      </a:r>
                      <a:r>
                        <a:rPr lang="en-US" sz="1000" noProof="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a:t>≤</a:t>
                      </a:r>
                      <a:r>
                        <a:rPr lang="en-US" sz="1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 mSv/event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509355"/>
                  </a:ext>
                </a:extLst>
              </a:tr>
              <a:tr h="339186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H4B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H2-H3 events combined with multiple failures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 &gt; 10</a:t>
                      </a:r>
                      <a:r>
                        <a:rPr lang="en-US" sz="900" baseline="30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</a:t>
                      </a:r>
                      <a:endParaRPr lang="en-US" sz="900" noProof="0" dirty="0">
                        <a:effectLst/>
                        <a:latin typeface="Segoe UI Historic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criteria </a:t>
                      </a:r>
                      <a:r>
                        <a:rPr lang="en-US" sz="1000" noProof="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a:t>≤</a:t>
                      </a:r>
                      <a:r>
                        <a:rPr lang="en-US" sz="1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 mSv/event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645642"/>
                  </a:ext>
                </a:extLst>
              </a:tr>
              <a:tr h="477063"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H5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Highly improbable events</a:t>
                      </a: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900" baseline="30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</a:t>
                      </a: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&gt; F </a:t>
                      </a:r>
                      <a:r>
                        <a:rPr lang="en-US" sz="900" noProof="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a:t>≥</a:t>
                      </a:r>
                      <a:r>
                        <a:rPr lang="en-US" sz="9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en-US" sz="900" baseline="30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</a:t>
                      </a:r>
                      <a:endParaRPr lang="en-US" sz="900" noProof="0" dirty="0">
                        <a:effectLst/>
                        <a:latin typeface="Segoe UI Historic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21" marR="358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criteria </a:t>
                      </a:r>
                      <a:r>
                        <a:rPr lang="en-US" sz="1000" noProof="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a:t>≤</a:t>
                      </a:r>
                      <a:r>
                        <a:rPr lang="en-US" sz="1000" noProof="0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100 mSv/event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096666"/>
                  </a:ext>
                </a:extLst>
              </a:tr>
            </a:tbl>
          </a:graphicData>
        </a:graphic>
      </p:graphicFrame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550777E7-42E9-2634-B637-83A2352E5E96}"/>
              </a:ext>
            </a:extLst>
          </p:cNvPr>
          <p:cNvSpPr txBox="1">
            <a:spLocks/>
          </p:cNvSpPr>
          <p:nvPr/>
        </p:nvSpPr>
        <p:spPr>
          <a:xfrm>
            <a:off x="6151673" y="3877211"/>
            <a:ext cx="5423216" cy="2199899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AA1 (loss of wheel rotation) and AA3 (loss of coolant) during proton beam on target event are H3 event class.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Correlating dose criterion to corresponding process parameter is the key requirement.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Critical to find the balance between normal operating margin and safety margin.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sz="1400" noProof="0" dirty="0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1A574-6796-1E89-05BD-7ECA5C0ED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2E6727-6F9A-8CD4-C18B-1A4E38B92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Analytical limit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E21F05D-D569-B197-5514-E0A3D352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4610-FB9E-51E6-D4CD-A869ED36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7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FE1DF23-A3B8-F435-5D7C-4DD1409E87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Acceptance criteria for the barriers</a:t>
            </a:r>
          </a:p>
          <a:p>
            <a:endParaRPr lang="en-US" noProof="0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EC3FD11-C5AA-5A89-1647-8831B516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7C21A3B-4C18-4BFB-7532-4B5BF5B06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9185"/>
          <a:stretch>
            <a:fillRect/>
          </a:stretch>
        </p:blipFill>
        <p:spPr>
          <a:xfrm>
            <a:off x="940365" y="1446416"/>
            <a:ext cx="5626132" cy="3680729"/>
          </a:xfrm>
          <a:prstGeom prst="rect">
            <a:avLst/>
          </a:prstGeom>
        </p:spPr>
      </p:pic>
      <p:sp>
        <p:nvSpPr>
          <p:cNvPr id="11" name="Platshållare för innehåll 8">
            <a:extLst>
              <a:ext uri="{FF2B5EF4-FFF2-40B4-BE49-F238E27FC236}">
                <a16:creationId xmlns:a16="http://schemas.microsoft.com/office/drawing/2014/main" id="{38108ACE-7248-3C0C-C5DA-2DEB398EAF5F}"/>
              </a:ext>
            </a:extLst>
          </p:cNvPr>
          <p:cNvSpPr txBox="1">
            <a:spLocks/>
          </p:cNvSpPr>
          <p:nvPr/>
        </p:nvSpPr>
        <p:spPr>
          <a:xfrm>
            <a:off x="6738847" y="1985057"/>
            <a:ext cx="5453153" cy="507076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i="1" noProof="0" dirty="0">
              <a:solidFill>
                <a:srgbClr val="0070C0"/>
              </a:solidFill>
            </a:endParaRP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54C1D587-CDDB-37B9-4758-FD97E18EC539}"/>
              </a:ext>
            </a:extLst>
          </p:cNvPr>
          <p:cNvSpPr txBox="1">
            <a:spLocks/>
          </p:cNvSpPr>
          <p:nvPr/>
        </p:nvSpPr>
        <p:spPr>
          <a:xfrm>
            <a:off x="6773160" y="2454528"/>
            <a:ext cx="5423216" cy="2199899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Tungsten surface temperature shall remain below 500</a:t>
            </a: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°</a:t>
            </a:r>
            <a:r>
              <a:rPr lang="en-US" sz="1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 for reducing risk of non-adhesive tungsten oxide layer. </a:t>
            </a: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i="1" noProof="0" dirty="0">
                <a:solidFill>
                  <a:srgbClr val="0070C0"/>
                </a:solidFill>
              </a:rPr>
              <a:t>	Reference: Y. Lee, 2019, “Requirements for maximum stress and maximum temperature in proton-irradiated tungsten”, ESS internal report. </a:t>
            </a: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i="1" noProof="0" dirty="0">
              <a:solidFill>
                <a:srgbClr val="0070C0"/>
              </a:solidFill>
            </a:endParaRP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050" i="1" noProof="0" dirty="0">
              <a:solidFill>
                <a:srgbClr val="0070C0"/>
              </a:solidFill>
            </a:endParaRP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sz="1400" noProof="0" dirty="0"/>
          </a:p>
        </p:txBody>
      </p:sp>
    </p:spTree>
    <p:extLst>
      <p:ext uri="{BB962C8B-B14F-4D97-AF65-F5344CB8AC3E}">
        <p14:creationId xmlns:p14="http://schemas.microsoft.com/office/powerpoint/2010/main" val="19009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D9BDB-89E5-4DE7-0B3E-18F89D778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E167C8-F8A4-BC6B-1D10-1FD92E06B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86" y="139633"/>
            <a:ext cx="9360000" cy="657339"/>
          </a:xfrm>
        </p:spPr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 of reduced wheel rotation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F17823E-A9A9-AEB3-702E-3C6B7F370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1372" y="6464561"/>
            <a:ext cx="4320448" cy="365125"/>
          </a:xfrm>
        </p:spPr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9D1C1E2-35FA-0F48-8221-2F9BFDA7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8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9910F82-61D2-6C7F-FD3A-6034AC4FFB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5956"/>
            <a:ext cx="9360000" cy="507076"/>
          </a:xfrm>
        </p:spPr>
        <p:txBody>
          <a:bodyPr/>
          <a:lstStyle/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9577CBE-AC3E-7EC3-6592-6422C52D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40BBFC-1258-CE94-3BFD-22E72DE1B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787" b="32726"/>
          <a:stretch>
            <a:fillRect/>
          </a:stretch>
        </p:blipFill>
        <p:spPr>
          <a:xfrm>
            <a:off x="1680345" y="1785818"/>
            <a:ext cx="3348856" cy="78972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6DF8157-6848-B19D-9592-96601D6F51A0}"/>
              </a:ext>
            </a:extLst>
          </p:cNvPr>
          <p:cNvGrpSpPr/>
          <p:nvPr/>
        </p:nvGrpSpPr>
        <p:grpSpPr>
          <a:xfrm>
            <a:off x="628197" y="2986703"/>
            <a:ext cx="5453152" cy="2395424"/>
            <a:chOff x="1117600" y="1327992"/>
            <a:chExt cx="9620250" cy="40489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EDCFBBF-142A-E1C2-41A7-A4A1CF619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600" y="1327992"/>
              <a:ext cx="9417050" cy="404892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D4D7CD-5B91-07FD-DEDA-ECA4DFFC7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7162" y="1819897"/>
              <a:ext cx="8520688" cy="2206954"/>
            </a:xfrm>
            <a:prstGeom prst="rect">
              <a:avLst/>
            </a:prstGeom>
          </p:spPr>
        </p:pic>
      </p:grpSp>
      <p:sp>
        <p:nvSpPr>
          <p:cNvPr id="20" name="Platshållare för innehåll 8">
            <a:extLst>
              <a:ext uri="{FF2B5EF4-FFF2-40B4-BE49-F238E27FC236}">
                <a16:creationId xmlns:a16="http://schemas.microsoft.com/office/drawing/2014/main" id="{E7D47E38-E0F2-24E4-5222-8931082A5EA6}"/>
              </a:ext>
            </a:extLst>
          </p:cNvPr>
          <p:cNvSpPr txBox="1">
            <a:spLocks/>
          </p:cNvSpPr>
          <p:nvPr/>
        </p:nvSpPr>
        <p:spPr>
          <a:xfrm>
            <a:off x="515824" y="1290886"/>
            <a:ext cx="5453153" cy="507076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noProof="0" dirty="0">
                <a:solidFill>
                  <a:srgbClr val="0070C0"/>
                </a:solidFill>
              </a:rPr>
              <a:t>Reference: R. Miyamoto and </a:t>
            </a:r>
            <a:r>
              <a:rPr lang="en-US" sz="1200" i="1" noProof="0" dirty="0" err="1">
                <a:solidFill>
                  <a:srgbClr val="0070C0"/>
                </a:solidFill>
              </a:rPr>
              <a:t>H.D.Thomsen</a:t>
            </a:r>
            <a:r>
              <a:rPr lang="en-US" sz="1200" i="1" noProof="0" dirty="0">
                <a:solidFill>
                  <a:srgbClr val="0070C0"/>
                </a:solidFill>
              </a:rPr>
              <a:t>, IPAC 2018, “Parametric study of the beam footprint characteristics on the ESS Target”</a:t>
            </a:r>
            <a:endParaRPr lang="en-US" sz="1000" i="1" noProof="0" dirty="0">
              <a:solidFill>
                <a:srgbClr val="0070C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2B92B6-ED6F-F6C0-BF77-5788867F3CBE}"/>
              </a:ext>
            </a:extLst>
          </p:cNvPr>
          <p:cNvGrpSpPr>
            <a:grpSpLocks noChangeAspect="1"/>
          </p:cNvGrpSpPr>
          <p:nvPr/>
        </p:nvGrpSpPr>
        <p:grpSpPr>
          <a:xfrm>
            <a:off x="7741216" y="935956"/>
            <a:ext cx="1960247" cy="2660525"/>
            <a:chOff x="7981595" y="257335"/>
            <a:chExt cx="2855127" cy="38750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37F50EE-7F24-153B-A038-5AE4F89E1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1595" y="2570565"/>
              <a:ext cx="2855126" cy="15618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2D263E1-1F7D-38A4-4DDD-85B7971C4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1595" y="1592382"/>
              <a:ext cx="2855127" cy="15618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CACD0F8-846C-135E-AE83-C35D2AC85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81597" y="257335"/>
              <a:ext cx="2855125" cy="197607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D737BC1-D250-EC8F-58DC-B83FE4826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3692" y="3689315"/>
            <a:ext cx="5066365" cy="22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8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DFF40-C507-DAD6-6C07-CDB7639A0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C60962-69B4-04FD-0EE4-80A28CED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Understanding the terms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6CF5B33-984C-D538-FBAD-18E69E5D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FC02696-924B-FD1D-CD1A-721BB502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US" noProof="0" smtClean="0">
                <a:solidFill>
                  <a:srgbClr val="CCCCCC"/>
                </a:solidFill>
              </a:rPr>
              <a:t>9</a:t>
            </a:fld>
            <a:endParaRPr lang="en-US" noProof="0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CC0E8AB-EFB4-AF3C-FE42-51E6E4DF33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Setpoint vs Trip point</a:t>
            </a:r>
          </a:p>
          <a:p>
            <a:endParaRPr lang="en-US" noProof="0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EA555C7-0ABE-BEAE-CBD3-13B8B0B1D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US" noProof="0" smtClean="0"/>
              <a:t>2026-04-15</a:t>
            </a:fld>
            <a:endParaRPr lang="en-US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5865C2-93FF-7CC9-CA1B-AFB9FD883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683" y="1234045"/>
            <a:ext cx="5327224" cy="3404730"/>
          </a:xfrm>
        </p:spPr>
        <p:txBody>
          <a:bodyPr/>
          <a:lstStyle/>
          <a:p>
            <a:r>
              <a:rPr lang="en-US" sz="1600" noProof="0" dirty="0"/>
              <a:t>Setpoint is the value of the PV at which the channel trip is expected. </a:t>
            </a:r>
          </a:p>
          <a:p>
            <a:pPr lvl="1"/>
            <a:r>
              <a:rPr lang="en-US" sz="1600" noProof="0" dirty="0"/>
              <a:t>Specific number (deterministic)</a:t>
            </a:r>
          </a:p>
          <a:p>
            <a:pPr lvl="1"/>
            <a:r>
              <a:rPr lang="en-US" sz="1600" noProof="0" dirty="0"/>
              <a:t>Measure of expected channel behavior</a:t>
            </a:r>
          </a:p>
          <a:p>
            <a:endParaRPr lang="en-US" sz="1600" noProof="0" dirty="0"/>
          </a:p>
          <a:p>
            <a:r>
              <a:rPr lang="en-US" sz="1600" noProof="0" dirty="0"/>
              <a:t>Trip point is the actual value of the PV at which the trip does occur. </a:t>
            </a:r>
          </a:p>
          <a:p>
            <a:pPr lvl="1"/>
            <a:r>
              <a:rPr lang="en-US" sz="1600" noProof="0" dirty="0"/>
              <a:t>Physical realization of the setpoint</a:t>
            </a:r>
          </a:p>
          <a:p>
            <a:pPr lvl="1"/>
            <a:r>
              <a:rPr lang="en-US" sz="1600" noProof="0" dirty="0"/>
              <a:t>Random variable</a:t>
            </a:r>
          </a:p>
          <a:p>
            <a:pPr lvl="1"/>
            <a:r>
              <a:rPr lang="en-US" sz="1600" noProof="0" dirty="0"/>
              <a:t>Measure of channel performance</a:t>
            </a:r>
          </a:p>
          <a:p>
            <a:pPr lvl="1"/>
            <a:endParaRPr lang="en-US" sz="1600" noProof="0" dirty="0"/>
          </a:p>
          <a:p>
            <a:pPr lvl="1"/>
            <a:endParaRPr lang="en-US" sz="1600" noProof="0" dirty="0"/>
          </a:p>
        </p:txBody>
      </p:sp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91A5624B-D0A4-9AF7-AD17-37691F009493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3"/>
          <a:stretch>
            <a:fillRect/>
          </a:stretch>
        </p:blipFill>
        <p:spPr>
          <a:xfrm>
            <a:off x="6411683" y="2489083"/>
            <a:ext cx="5480196" cy="1904425"/>
          </a:xfrm>
          <a:prstGeom prst="rect">
            <a:avLst/>
          </a:prstGeom>
        </p:spPr>
      </p:pic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A838D82F-340E-762C-0978-E62AC016E8F2}"/>
              </a:ext>
            </a:extLst>
          </p:cNvPr>
          <p:cNvSpPr txBox="1">
            <a:spLocks/>
          </p:cNvSpPr>
          <p:nvPr/>
        </p:nvSpPr>
        <p:spPr>
          <a:xfrm>
            <a:off x="794085" y="5075345"/>
            <a:ext cx="5370822" cy="152186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noProof="0" dirty="0"/>
              <a:t>Allowable Value is a criterion for surveillance testing. </a:t>
            </a:r>
          </a:p>
          <a:p>
            <a:pPr lvl="1"/>
            <a:r>
              <a:rPr lang="en-US" sz="1600" noProof="0" dirty="0"/>
              <a:t>Non-compliance implies that the channel performance is degraded. Remedial measures (recalibrate, replace, etc.) are recommended. </a:t>
            </a:r>
          </a:p>
          <a:p>
            <a:pPr lvl="1"/>
            <a:endParaRPr lang="en-US" sz="1600" noProof="0" dirty="0"/>
          </a:p>
        </p:txBody>
      </p:sp>
    </p:spTree>
    <p:extLst>
      <p:ext uri="{BB962C8B-B14F-4D97-AF65-F5344CB8AC3E}">
        <p14:creationId xmlns:p14="http://schemas.microsoft.com/office/powerpoint/2010/main" val="15033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4144</TotalTime>
  <Words>1387</Words>
  <Application>Microsoft Office PowerPoint</Application>
  <PresentationFormat>Widescreen</PresentationFormat>
  <Paragraphs>205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Segoe UI</vt:lpstr>
      <vt:lpstr>Segoe UI Historic</vt:lpstr>
      <vt:lpstr>Segoe UI Light</vt:lpstr>
      <vt:lpstr>Segoe UI Semibold</vt:lpstr>
      <vt:lpstr>Times New Roman</vt:lpstr>
      <vt:lpstr>Wingdings</vt:lpstr>
      <vt:lpstr>Office-tema</vt:lpstr>
      <vt:lpstr>PowerPoint Presentation</vt:lpstr>
      <vt:lpstr>Derivation of safety trip point for ESS target wheel rotation </vt:lpstr>
      <vt:lpstr>Agenda</vt:lpstr>
      <vt:lpstr>PowerPoint Presentation</vt:lpstr>
      <vt:lpstr>Barriers in NF and Target Safety System</vt:lpstr>
      <vt:lpstr>TW rotation setpoint relationship</vt:lpstr>
      <vt:lpstr>Analytical limit</vt:lpstr>
      <vt:lpstr>Impact of reduced wheel rotation </vt:lpstr>
      <vt:lpstr>Understanding the terms </vt:lpstr>
      <vt:lpstr>PowerPoint Presentation</vt:lpstr>
      <vt:lpstr>Wheel rotation to beam shift model </vt:lpstr>
      <vt:lpstr>Impact of wheel rotation &amp; TSS on ‘C’</vt:lpstr>
      <vt:lpstr>PowerPoint Presentation</vt:lpstr>
      <vt:lpstr>Analytical Limit – Target wheel shroud</vt:lpstr>
      <vt:lpstr>Analytical Limit – Tungsten bricks </vt:lpstr>
      <vt:lpstr>Impact of TSS SIF response time</vt:lpstr>
      <vt:lpstr>PowerPoint Presentation</vt:lpstr>
      <vt:lpstr>TSS channel uncertainties </vt:lpstr>
      <vt:lpstr>TSS trip points </vt:lpstr>
      <vt:lpstr>Summary</vt:lpstr>
      <vt:lpstr> Thank you for your attention!  “All models are wrong, but some are useful.”— George Box, (1919–2013) British statistician renowned for shaping modern industrial statistics and experimental design 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Kazim Raza Syed</dc:creator>
  <cp:lastModifiedBy>Kazim Raza Syed</cp:lastModifiedBy>
  <cp:revision>302</cp:revision>
  <cp:lastPrinted>2019-03-08T10:27:30Z</cp:lastPrinted>
  <dcterms:created xsi:type="dcterms:W3CDTF">2025-06-30T07:20:09Z</dcterms:created>
  <dcterms:modified xsi:type="dcterms:W3CDTF">2026-04-15T07:44:38Z</dcterms:modified>
</cp:coreProperties>
</file>