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7" r:id="rId5"/>
    <p:sldId id="3303" r:id="rId6"/>
    <p:sldId id="3339" r:id="rId7"/>
    <p:sldId id="3328" r:id="rId8"/>
    <p:sldId id="3351" r:id="rId9"/>
    <p:sldId id="3311" r:id="rId10"/>
    <p:sldId id="3352" r:id="rId11"/>
    <p:sldId id="3354" r:id="rId12"/>
    <p:sldId id="3363" r:id="rId13"/>
    <p:sldId id="3349" r:id="rId14"/>
    <p:sldId id="3376" r:id="rId15"/>
    <p:sldId id="3371" r:id="rId16"/>
    <p:sldId id="3331" r:id="rId17"/>
    <p:sldId id="3359" r:id="rId18"/>
    <p:sldId id="3360" r:id="rId19"/>
    <p:sldId id="3348" r:id="rId20"/>
    <p:sldId id="3324" r:id="rId21"/>
    <p:sldId id="3358" r:id="rId22"/>
    <p:sldId id="3372" r:id="rId23"/>
    <p:sldId id="3375" r:id="rId24"/>
    <p:sldId id="3365" r:id="rId25"/>
    <p:sldId id="3373" r:id="rId26"/>
    <p:sldId id="3367" r:id="rId27"/>
    <p:sldId id="3369" r:id="rId28"/>
    <p:sldId id="3374" r:id="rId29"/>
    <p:sldId id="3366" r:id="rId30"/>
    <p:sldId id="3377" r:id="rId31"/>
    <p:sldId id="3378" r:id="rId32"/>
    <p:sldId id="3362" r:id="rId33"/>
    <p:sldId id="30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9300"/>
    <a:srgbClr val="008F00"/>
    <a:srgbClr val="0432FF"/>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23" autoAdjust="0"/>
    <p:restoredTop sz="93800"/>
  </p:normalViewPr>
  <p:slideViewPr>
    <p:cSldViewPr snapToGrid="0">
      <p:cViewPr varScale="1">
        <p:scale>
          <a:sx n="101" d="100"/>
          <a:sy n="101" d="100"/>
        </p:scale>
        <p:origin x="5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Total</c:v>
                </c:pt>
              </c:strCache>
            </c:strRef>
          </c:tx>
          <c:explosion val="1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42F-EA42-A144-B7B6FACA386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42F-EA42-A144-B7B6FACA386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42F-EA42-A144-B7B6FACA3862}"/>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542F-EA42-A144-B7B6FACA3862}"/>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42F-EA42-A144-B7B6FACA3862}"/>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542F-EA42-A144-B7B6FACA3862}"/>
              </c:ext>
            </c:extLst>
          </c:dPt>
          <c:dLbls>
            <c:dLbl>
              <c:idx val="0"/>
              <c:layout>
                <c:manualLayout>
                  <c:x val="-7.2346249977410307E-2"/>
                  <c:y val="-4.3452946788388139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42F-EA42-A144-B7B6FACA3862}"/>
                </c:ext>
              </c:extLst>
            </c:dLbl>
            <c:dLbl>
              <c:idx val="1"/>
              <c:layout>
                <c:manualLayout>
                  <c:x val="0.10976672410365687"/>
                  <c:y val="-3.258971009129110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42F-EA42-A144-B7B6FACA3862}"/>
                </c:ext>
              </c:extLst>
            </c:dLbl>
            <c:dLbl>
              <c:idx val="2"/>
              <c:layout>
                <c:manualLayout>
                  <c:x val="2.7441681025914218E-2"/>
                  <c:y val="3.258971009129097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2F-EA42-A144-B7B6FACA3862}"/>
                </c:ext>
              </c:extLst>
            </c:dLbl>
            <c:dLbl>
              <c:idx val="3"/>
              <c:layout>
                <c:manualLayout>
                  <c:x val="9.0603821922899406E-8"/>
                  <c:y val="-7.058268523259639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271409029157715"/>
                      <c:h val="0.20611181093292105"/>
                    </c:manualLayout>
                  </c15:layout>
                </c:ext>
                <c:ext xmlns:c16="http://schemas.microsoft.com/office/drawing/2014/chart" uri="{C3380CC4-5D6E-409C-BE32-E72D297353CC}">
                  <c16:uniqueId val="{00000004-542F-EA42-A144-B7B6FACA3862}"/>
                </c:ext>
              </c:extLst>
            </c:dLbl>
            <c:dLbl>
              <c:idx val="4"/>
              <c:layout>
                <c:manualLayout>
                  <c:x val="6.0164561909682127E-2"/>
                  <c:y val="-9.9399811069011995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42F-EA42-A144-B7B6FACA3862}"/>
                </c:ext>
              </c:extLst>
            </c:dLbl>
            <c:dLbl>
              <c:idx val="5"/>
              <c:layout>
                <c:manualLayout>
                  <c:x val="0.21282276025993149"/>
                  <c:y val="2.906982732751463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542F-EA42-A144-B7B6FACA386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Quasi-Elastic &amp; Inelastic</c:v>
                </c:pt>
                <c:pt idx="1">
                  <c:v>Diffraction</c:v>
                </c:pt>
                <c:pt idx="2">
                  <c:v>Imaging</c:v>
                </c:pt>
                <c:pt idx="3">
                  <c:v>SANS &amp; Reflectometers</c:v>
                </c:pt>
                <c:pt idx="4">
                  <c:v>Neutron-Nuclear Reaction</c:v>
                </c:pt>
                <c:pt idx="5">
                  <c:v>Fundamental Physics &amp; Neutron Developments</c:v>
                </c:pt>
              </c:strCache>
            </c:strRef>
          </c:cat>
          <c:val>
            <c:numRef>
              <c:f>Sheet1!$B$2:$B$7</c:f>
              <c:numCache>
                <c:formatCode>General</c:formatCode>
                <c:ptCount val="6"/>
                <c:pt idx="0">
                  <c:v>6</c:v>
                </c:pt>
                <c:pt idx="1">
                  <c:v>8</c:v>
                </c:pt>
                <c:pt idx="2">
                  <c:v>1</c:v>
                </c:pt>
                <c:pt idx="3">
                  <c:v>3</c:v>
                </c:pt>
                <c:pt idx="4">
                  <c:v>1</c:v>
                </c:pt>
                <c:pt idx="5">
                  <c:v>2</c:v>
                </c:pt>
              </c:numCache>
            </c:numRef>
          </c:val>
          <c:extLst>
            <c:ext xmlns:c16="http://schemas.microsoft.com/office/drawing/2014/chart" uri="{C3380CC4-5D6E-409C-BE32-E72D297353CC}">
              <c16:uniqueId val="{00000000-542F-EA42-A144-B7B6FACA3862}"/>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23ACE-9948-4078-A478-11DAF0A8E2B3}"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691FF-77A4-43C2-9720-20B55966A7A4}" type="slidenum">
              <a:rPr lang="en-US" smtClean="0"/>
              <a:t>‹#›</a:t>
            </a:fld>
            <a:endParaRPr lang="en-US"/>
          </a:p>
        </p:txBody>
      </p:sp>
    </p:spTree>
    <p:extLst>
      <p:ext uri="{BB962C8B-B14F-4D97-AF65-F5344CB8AC3E}">
        <p14:creationId xmlns:p14="http://schemas.microsoft.com/office/powerpoint/2010/main" val="3157401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269683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begs the question: Why don’t we construct a virtual neutron scattering facility where we can create, optimize, test and compare our instruments ?</a:t>
            </a:r>
          </a:p>
          <a:p>
            <a:r>
              <a:rPr lang="en-US" dirty="0"/>
              <a:t>In other words, why do we need a virtual twin ?</a:t>
            </a:r>
          </a:p>
        </p:txBody>
      </p:sp>
      <p:sp>
        <p:nvSpPr>
          <p:cNvPr id="4" name="Slide Number Placeholder 3"/>
          <p:cNvSpPr>
            <a:spLocks noGrp="1"/>
          </p:cNvSpPr>
          <p:nvPr>
            <p:ph type="sldNum" sz="quarter" idx="5"/>
          </p:nvPr>
        </p:nvSpPr>
        <p:spPr/>
        <p:txBody>
          <a:bodyPr/>
          <a:lstStyle/>
          <a:p>
            <a:fld id="{1C8691FF-77A4-43C2-9720-20B55966A7A4}" type="slidenum">
              <a:rPr lang="en-US" smtClean="0"/>
              <a:t>3</a:t>
            </a:fld>
            <a:endParaRPr lang="en-US"/>
          </a:p>
        </p:txBody>
      </p:sp>
    </p:spTree>
    <p:extLst>
      <p:ext uri="{BB962C8B-B14F-4D97-AF65-F5344CB8AC3E}">
        <p14:creationId xmlns:p14="http://schemas.microsoft.com/office/powerpoint/2010/main" val="381729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only natural that with such a rich and diverse ensemble of instruments, we first want to get a solid baseline to develop future capabilities for TS2.</a:t>
            </a:r>
          </a:p>
        </p:txBody>
      </p:sp>
      <p:sp>
        <p:nvSpPr>
          <p:cNvPr id="4" name="Slide Number Placeholder 3"/>
          <p:cNvSpPr>
            <a:spLocks noGrp="1"/>
          </p:cNvSpPr>
          <p:nvPr>
            <p:ph type="sldNum" sz="quarter" idx="5"/>
          </p:nvPr>
        </p:nvSpPr>
        <p:spPr/>
        <p:txBody>
          <a:bodyPr/>
          <a:lstStyle/>
          <a:p>
            <a:fld id="{1C8691FF-77A4-43C2-9720-20B55966A7A4}" type="slidenum">
              <a:rPr lang="en-US" smtClean="0"/>
              <a:t>6</a:t>
            </a:fld>
            <a:endParaRPr lang="en-US"/>
          </a:p>
        </p:txBody>
      </p:sp>
    </p:spTree>
    <p:extLst>
      <p:ext uri="{BB962C8B-B14F-4D97-AF65-F5344CB8AC3E}">
        <p14:creationId xmlns:p14="http://schemas.microsoft.com/office/powerpoint/2010/main" val="2114349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C64D2-726F-0A29-3F90-BBFB12AE7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089A3-307F-91F5-DE6E-3182FF5FA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C15CB-3312-12E2-9D3F-8648E42B27AD}"/>
              </a:ext>
            </a:extLst>
          </p:cNvPr>
          <p:cNvSpPr>
            <a:spLocks noGrp="1"/>
          </p:cNvSpPr>
          <p:nvPr>
            <p:ph type="body" idx="1"/>
          </p:nvPr>
        </p:nvSpPr>
        <p:spPr/>
        <p:txBody>
          <a:bodyPr/>
          <a:lstStyle/>
          <a:p>
            <a:r>
              <a:rPr lang="en-US" dirty="0"/>
              <a:t>Thanks to the help and support of all my colleagues and all engineers who shared all blueprints and info. Current total is 11 out of 15 instrument simulated at different level stage.</a:t>
            </a:r>
          </a:p>
        </p:txBody>
      </p:sp>
      <p:sp>
        <p:nvSpPr>
          <p:cNvPr id="4" name="Slide Number Placeholder 3">
            <a:extLst>
              <a:ext uri="{FF2B5EF4-FFF2-40B4-BE49-F238E27FC236}">
                <a16:creationId xmlns:a16="http://schemas.microsoft.com/office/drawing/2014/main" id="{10C391E5-6A7D-A29E-294B-1F10AE3B586D}"/>
              </a:ext>
            </a:extLst>
          </p:cNvPr>
          <p:cNvSpPr>
            <a:spLocks noGrp="1"/>
          </p:cNvSpPr>
          <p:nvPr>
            <p:ph type="sldNum" sz="quarter" idx="5"/>
          </p:nvPr>
        </p:nvSpPr>
        <p:spPr/>
        <p:txBody>
          <a:bodyPr/>
          <a:lstStyle/>
          <a:p>
            <a:fld id="{1C8691FF-77A4-43C2-9720-20B55966A7A4}" type="slidenum">
              <a:rPr lang="en-US" smtClean="0"/>
              <a:t>7</a:t>
            </a:fld>
            <a:endParaRPr lang="en-US"/>
          </a:p>
        </p:txBody>
      </p:sp>
    </p:spTree>
    <p:extLst>
      <p:ext uri="{BB962C8B-B14F-4D97-AF65-F5344CB8AC3E}">
        <p14:creationId xmlns:p14="http://schemas.microsoft.com/office/powerpoint/2010/main" val="133924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very proud of the strong support I received from all the J-PARC divisions: MLF, KEK and CROSS in providing me all the info to build the Monte Carlo Instrument files.</a:t>
            </a:r>
          </a:p>
        </p:txBody>
      </p:sp>
      <p:sp>
        <p:nvSpPr>
          <p:cNvPr id="4" name="Slide Number Placeholder 3"/>
          <p:cNvSpPr>
            <a:spLocks noGrp="1"/>
          </p:cNvSpPr>
          <p:nvPr>
            <p:ph type="sldNum" sz="quarter" idx="5"/>
          </p:nvPr>
        </p:nvSpPr>
        <p:spPr/>
        <p:txBody>
          <a:bodyPr/>
          <a:lstStyle/>
          <a:p>
            <a:fld id="{1C8691FF-77A4-43C2-9720-20B55966A7A4}" type="slidenum">
              <a:rPr lang="en-US" smtClean="0"/>
              <a:t>8</a:t>
            </a:fld>
            <a:endParaRPr lang="en-US"/>
          </a:p>
        </p:txBody>
      </p:sp>
    </p:spTree>
    <p:extLst>
      <p:ext uri="{BB962C8B-B14F-4D97-AF65-F5344CB8AC3E}">
        <p14:creationId xmlns:p14="http://schemas.microsoft.com/office/powerpoint/2010/main" val="3141675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208104-73A9-181F-03CF-C3241F60D444}"/>
              </a:ext>
            </a:extLst>
          </p:cNvPr>
          <p:cNvPicPr>
            <a:picLocks noChangeAspect="1"/>
          </p:cNvPicPr>
          <p:nvPr userDrawn="1"/>
        </p:nvPicPr>
        <p:blipFill>
          <a:blip r:embed="rId2"/>
          <a:stretch>
            <a:fillRect/>
          </a:stretch>
        </p:blipFill>
        <p:spPr>
          <a:xfrm>
            <a:off x="271464" y="1079931"/>
            <a:ext cx="11337439" cy="4227734"/>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bg2">
              <a:lumMod val="9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90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userDrawn="1">
            <p:ph type="ctrTitle" hasCustomPrompt="1"/>
          </p:nvPr>
        </p:nvSpPr>
        <p:spPr>
          <a:xfrm>
            <a:off x="428736" y="1388962"/>
            <a:ext cx="8678194" cy="978729"/>
          </a:xfrm>
          <a:prstGeom prst="rect">
            <a:avLst/>
          </a:prstGeo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30" name="Picture 6" descr="Japanese Government (MEXT) Scholarship Program for U.S. Citizens | Embassy  of Japan in the United States of America">
            <a:extLst>
              <a:ext uri="{FF2B5EF4-FFF2-40B4-BE49-F238E27FC236}">
                <a16:creationId xmlns:a16="http://schemas.microsoft.com/office/drawing/2014/main" id="{185D102D-7D07-913C-12D1-2262D5B5F714}"/>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20813"/>
          <a:stretch/>
        </p:blipFill>
        <p:spPr bwMode="auto">
          <a:xfrm>
            <a:off x="10551708" y="5307665"/>
            <a:ext cx="1057195" cy="1394716"/>
          </a:xfrm>
          <a:prstGeom prst="rect">
            <a:avLst/>
          </a:prstGeom>
          <a:noFill/>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Access｜J-PARC｜Japan Proton Accelerator Research Complex｜J-PARC｜Japan Proton  Accelerator Research Complex">
            <a:extLst>
              <a:ext uri="{FF2B5EF4-FFF2-40B4-BE49-F238E27FC236}">
                <a16:creationId xmlns:a16="http://schemas.microsoft.com/office/drawing/2014/main" id="{2BE4C8AA-CDA2-EDA4-D843-9AB654191C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860" y="336727"/>
            <a:ext cx="993591" cy="49422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89683"/>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a:prstGeom prst="rect">
            <a:avLst/>
          </a:prstGeo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pic>
        <p:nvPicPr>
          <p:cNvPr id="3" name="Picture 2" descr="J-PARC Symposium 2019">
            <a:extLst>
              <a:ext uri="{FF2B5EF4-FFF2-40B4-BE49-F238E27FC236}">
                <a16:creationId xmlns:a16="http://schemas.microsoft.com/office/drawing/2014/main" id="{67A057E5-7540-A095-58FC-5FB9359FED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325" y="385413"/>
            <a:ext cx="918398" cy="3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46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a:prstGeom prst="rect">
            <a:avLst/>
          </a:prstGeo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pic>
        <p:nvPicPr>
          <p:cNvPr id="3" name="Picture 2" descr="J-PARC Symposium 2019">
            <a:extLst>
              <a:ext uri="{FF2B5EF4-FFF2-40B4-BE49-F238E27FC236}">
                <a16:creationId xmlns:a16="http://schemas.microsoft.com/office/drawing/2014/main" id="{23E79A75-CEDB-E68D-585F-F8164F3B0A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325" y="385413"/>
            <a:ext cx="918398" cy="3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a:prstGeom prst="rect">
            <a:avLst/>
          </a:prstGeo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pic>
        <p:nvPicPr>
          <p:cNvPr id="3" name="Picture 2" descr="J-PARC Symposium 2019">
            <a:extLst>
              <a:ext uri="{FF2B5EF4-FFF2-40B4-BE49-F238E27FC236}">
                <a16:creationId xmlns:a16="http://schemas.microsoft.com/office/drawing/2014/main" id="{830647FE-9668-68B1-E5F9-4AD21B21C0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325" y="385413"/>
            <a:ext cx="918398" cy="3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37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a:prstGeom prst="rect">
            <a:avLst/>
          </a:prstGeo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grpSp>
        <p:nvGrpSpPr>
          <p:cNvPr id="3" name="Group 2">
            <a:extLst>
              <a:ext uri="{FF2B5EF4-FFF2-40B4-BE49-F238E27FC236}">
                <a16:creationId xmlns:a16="http://schemas.microsoft.com/office/drawing/2014/main" id="{8F749D99-9A90-E1AB-5205-77E8D109D255}"/>
              </a:ext>
            </a:extLst>
          </p:cNvPr>
          <p:cNvGrpSpPr/>
          <p:nvPr userDrawn="1"/>
        </p:nvGrpSpPr>
        <p:grpSpPr>
          <a:xfrm>
            <a:off x="376125" y="6504481"/>
            <a:ext cx="1130554" cy="304990"/>
            <a:chOff x="376125" y="6504481"/>
            <a:chExt cx="1130554" cy="304990"/>
          </a:xfrm>
        </p:grpSpPr>
        <p:pic>
          <p:nvPicPr>
            <p:cNvPr id="4" name="Picture 2" descr="Inside MLF - J-PARC MLF">
              <a:extLst>
                <a:ext uri="{FF2B5EF4-FFF2-40B4-BE49-F238E27FC236}">
                  <a16:creationId xmlns:a16="http://schemas.microsoft.com/office/drawing/2014/main" id="{16211397-AF65-848A-7C8D-3A77EF0D2B4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6563"/>
            <a:stretch/>
          </p:blipFill>
          <p:spPr bwMode="auto">
            <a:xfrm>
              <a:off x="1202405" y="6504481"/>
              <a:ext cx="304274" cy="304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J-PARC Symposium 2019">
              <a:extLst>
                <a:ext uri="{FF2B5EF4-FFF2-40B4-BE49-F238E27FC236}">
                  <a16:creationId xmlns:a16="http://schemas.microsoft.com/office/drawing/2014/main" id="{6C754463-CA95-CE4C-DEDD-900703C3F4D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6125" y="6504481"/>
              <a:ext cx="726165" cy="3049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9461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a:prstGeom prst="rect">
            <a:avLst/>
          </a:prstGeo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 name="Picture 2" descr="J-PARC Symposium 2019">
            <a:extLst>
              <a:ext uri="{FF2B5EF4-FFF2-40B4-BE49-F238E27FC236}">
                <a16:creationId xmlns:a16="http://schemas.microsoft.com/office/drawing/2014/main" id="{DC33A2B0-3F6D-D51E-45E1-4D4AE45DD1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325" y="385413"/>
            <a:ext cx="918398" cy="3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88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a:prstGeom prst="rect">
            <a:avLst/>
          </a:prstGeo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 name="Picture 2" descr="J-PARC Symposium 2019">
            <a:extLst>
              <a:ext uri="{FF2B5EF4-FFF2-40B4-BE49-F238E27FC236}">
                <a16:creationId xmlns:a16="http://schemas.microsoft.com/office/drawing/2014/main" id="{A7FE54F8-A56D-BB51-5B56-2BDD36396B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325" y="385413"/>
            <a:ext cx="918398" cy="3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568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a:prstGeom prst="rect">
            <a:avLst/>
          </a:prstGeo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2" descr="J-PARC Symposium 2019">
            <a:extLst>
              <a:ext uri="{FF2B5EF4-FFF2-40B4-BE49-F238E27FC236}">
                <a16:creationId xmlns:a16="http://schemas.microsoft.com/office/drawing/2014/main" id="{3032D214-66E5-B017-69BA-9B874F7A78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325" y="385413"/>
            <a:ext cx="918398" cy="3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4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512F1D-4163-57D3-638D-82DF147CB34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A4543A6-724D-E98B-4E6E-700724523B21}"/>
              </a:ext>
            </a:extLst>
          </p:cNvPr>
          <p:cNvSpPr>
            <a:spLocks noGrp="1"/>
          </p:cNvSpPr>
          <p:nvPr>
            <p:ph type="dt" sz="half" idx="10"/>
          </p:nvPr>
        </p:nvSpPr>
        <p:spPr/>
        <p:txBody>
          <a:bodyPr/>
          <a:lstStyle/>
          <a:p>
            <a:fld id="{10B5C068-FD7A-415C-A565-40516FBBE544}" type="datetimeFigureOut">
              <a:rPr kumimoji="1" lang="ja-JP" altLang="en-US" smtClean="0"/>
              <a:t>2026/4/15</a:t>
            </a:fld>
            <a:endParaRPr kumimoji="1" lang="ja-JP" altLang="en-US"/>
          </a:p>
        </p:txBody>
      </p:sp>
      <p:sp>
        <p:nvSpPr>
          <p:cNvPr id="4" name="フッター プレースホルダー 3">
            <a:extLst>
              <a:ext uri="{FF2B5EF4-FFF2-40B4-BE49-F238E27FC236}">
                <a16:creationId xmlns:a16="http://schemas.microsoft.com/office/drawing/2014/main" id="{255800F4-6347-FB8E-9F7A-67DA738495D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01AC0DD-32B4-F1D8-02CC-EAB3D8F0CE6B}"/>
              </a:ext>
            </a:extLst>
          </p:cNvPr>
          <p:cNvSpPr>
            <a:spLocks noGrp="1"/>
          </p:cNvSpPr>
          <p:nvPr>
            <p:ph type="sldNum" sz="quarter" idx="12"/>
          </p:nvPr>
        </p:nvSpPr>
        <p:spPr/>
        <p:txBody>
          <a:bodyPr/>
          <a:lstStyle/>
          <a:p>
            <a:fld id="{E0AF6FBF-52DC-4CB8-81B7-9FDB75BAAEB6}" type="slidenum">
              <a:rPr kumimoji="1" lang="ja-JP" altLang="en-US" smtClean="0"/>
              <a:t>‹#›</a:t>
            </a:fld>
            <a:endParaRPr kumimoji="1" lang="ja-JP" altLang="en-US"/>
          </a:p>
        </p:txBody>
      </p:sp>
    </p:spTree>
    <p:extLst>
      <p:ext uri="{BB962C8B-B14F-4D97-AF65-F5344CB8AC3E}">
        <p14:creationId xmlns:p14="http://schemas.microsoft.com/office/powerpoint/2010/main" val="45466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a:prstGeom prst="rect">
            <a:avLst/>
          </a:prstGeo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8671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C3D0E2-4CB4-5B23-ADB8-647F86B91124}"/>
              </a:ext>
            </a:extLst>
          </p:cNvPr>
          <p:cNvPicPr>
            <a:picLocks noChangeAspect="1"/>
          </p:cNvPicPr>
          <p:nvPr userDrawn="1"/>
        </p:nvPicPr>
        <p:blipFill>
          <a:blip r:embed="rId2"/>
          <a:stretch>
            <a:fillRect/>
          </a:stretch>
        </p:blipFill>
        <p:spPr>
          <a:xfrm>
            <a:off x="271464" y="1079931"/>
            <a:ext cx="11337439" cy="4227734"/>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a:prstGeom prst="rect">
            <a:avLst/>
          </a:prstGeo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pic>
        <p:nvPicPr>
          <p:cNvPr id="4" name="Picture 2" descr="J-PARC Symposium 2019">
            <a:extLst>
              <a:ext uri="{FF2B5EF4-FFF2-40B4-BE49-F238E27FC236}">
                <a16:creationId xmlns:a16="http://schemas.microsoft.com/office/drawing/2014/main" id="{89B70345-0B69-080D-3651-6AEA2925F4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325" y="385413"/>
            <a:ext cx="918398" cy="3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77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a:prstGeom prst="rect">
            <a:avLst/>
          </a:prstGeo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953156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a:prstGeom prst="rect">
            <a:avLst/>
          </a:prstGeo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724669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a:prstGeom prst="rect">
            <a:avLst/>
          </a:prstGeo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62423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291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a:prstGeom prst="rect">
            <a:avLst/>
          </a:prstGeo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343040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a:prstGeom prst="rect">
            <a:avLst/>
          </a:prstGeo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595916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grpSp>
        <p:nvGrpSpPr>
          <p:cNvPr id="3" name="Group 2">
            <a:extLst>
              <a:ext uri="{FF2B5EF4-FFF2-40B4-BE49-F238E27FC236}">
                <a16:creationId xmlns:a16="http://schemas.microsoft.com/office/drawing/2014/main" id="{FF5B1256-6DBB-D64D-3F70-878EF4B41A9A}"/>
              </a:ext>
            </a:extLst>
          </p:cNvPr>
          <p:cNvGrpSpPr/>
          <p:nvPr userDrawn="1"/>
        </p:nvGrpSpPr>
        <p:grpSpPr>
          <a:xfrm>
            <a:off x="376125" y="6504481"/>
            <a:ext cx="1130554" cy="304990"/>
            <a:chOff x="376125" y="6504481"/>
            <a:chExt cx="1130554" cy="304990"/>
          </a:xfrm>
        </p:grpSpPr>
        <p:pic>
          <p:nvPicPr>
            <p:cNvPr id="9218" name="Picture 2" descr="Inside MLF - J-PARC MLF">
              <a:extLst>
                <a:ext uri="{FF2B5EF4-FFF2-40B4-BE49-F238E27FC236}">
                  <a16:creationId xmlns:a16="http://schemas.microsoft.com/office/drawing/2014/main" id="{8C623BAE-1C26-C03A-08FF-31A45F9CF14C}"/>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b="16563"/>
            <a:stretch/>
          </p:blipFill>
          <p:spPr bwMode="auto">
            <a:xfrm>
              <a:off x="1202405" y="6504481"/>
              <a:ext cx="304274" cy="304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PARC Symposium 2019">
              <a:extLst>
                <a:ext uri="{FF2B5EF4-FFF2-40B4-BE49-F238E27FC236}">
                  <a16:creationId xmlns:a16="http://schemas.microsoft.com/office/drawing/2014/main" id="{96A578B0-7E83-239E-F241-2BCC81762AC7}"/>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6125" y="6504481"/>
              <a:ext cx="726165" cy="3049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3285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2CF0-83B5-F7D0-F5CB-D8CE1F2B97BB}"/>
              </a:ext>
            </a:extLst>
          </p:cNvPr>
          <p:cNvSpPr txBox="1">
            <a:spLocks/>
          </p:cNvSpPr>
          <p:nvPr/>
        </p:nvSpPr>
        <p:spPr>
          <a:xfrm>
            <a:off x="428736" y="3897325"/>
            <a:ext cx="5532882" cy="1278442"/>
          </a:xfrm>
          <a:prstGeom prst="rect">
            <a:avLst/>
          </a:prstGeom>
        </p:spPr>
        <p:txBody>
          <a:bodyPr/>
          <a:lstStyle>
            <a:lvl1pPr algn="l" rtl="0" eaLnBrk="1" fontAlgn="base" hangingPunct="1">
              <a:lnSpc>
                <a:spcPct val="90000"/>
              </a:lnSpc>
              <a:spcBef>
                <a:spcPct val="0"/>
              </a:spcBef>
              <a:spcAft>
                <a:spcPct val="0"/>
              </a:spcAft>
              <a:defRPr sz="3200" b="0" kern="1200" baseline="0">
                <a:solidFill>
                  <a:schemeClr val="bg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dirty="0"/>
              <a:t>Dr. Gabriele Sala</a:t>
            </a:r>
            <a:br>
              <a:rPr lang="en-US" sz="2000" dirty="0"/>
            </a:br>
            <a:r>
              <a:rPr lang="en-US" sz="1600" dirty="0"/>
              <a:t>- </a:t>
            </a:r>
            <a:r>
              <a:rPr lang="en-US" sz="1600" i="1" dirty="0" err="1"/>
              <a:t>gsala@post.j-parc.jp</a:t>
            </a:r>
            <a:r>
              <a:rPr lang="en-US" sz="1600" i="1" dirty="0"/>
              <a:t> </a:t>
            </a:r>
            <a:r>
              <a:rPr lang="en-US" sz="1600" dirty="0"/>
              <a:t>-</a:t>
            </a:r>
          </a:p>
          <a:p>
            <a:endParaRPr lang="en-US" sz="2000" dirty="0"/>
          </a:p>
          <a:p>
            <a:r>
              <a:rPr lang="en-US" sz="2000" dirty="0"/>
              <a:t>16</a:t>
            </a:r>
            <a:r>
              <a:rPr lang="en-US" sz="2000" baseline="30000" dirty="0"/>
              <a:t>th </a:t>
            </a:r>
            <a:r>
              <a:rPr lang="en-US" sz="2000" dirty="0"/>
              <a:t>April 2026</a:t>
            </a:r>
          </a:p>
        </p:txBody>
      </p:sp>
      <p:sp>
        <p:nvSpPr>
          <p:cNvPr id="4" name="Title 3">
            <a:extLst>
              <a:ext uri="{FF2B5EF4-FFF2-40B4-BE49-F238E27FC236}">
                <a16:creationId xmlns:a16="http://schemas.microsoft.com/office/drawing/2014/main" id="{54FB0147-1FD5-102F-1DD0-E2D62F89A675}"/>
              </a:ext>
            </a:extLst>
          </p:cNvPr>
          <p:cNvSpPr>
            <a:spLocks noGrp="1"/>
          </p:cNvSpPr>
          <p:nvPr>
            <p:ph type="ctrTitle"/>
          </p:nvPr>
        </p:nvSpPr>
        <p:spPr>
          <a:xfrm>
            <a:off x="428736" y="1388962"/>
            <a:ext cx="10048764" cy="978729"/>
          </a:xfrm>
        </p:spPr>
        <p:txBody>
          <a:bodyPr/>
          <a:lstStyle/>
          <a:p>
            <a:r>
              <a:rPr lang="en-US" dirty="0"/>
              <a:t>Towards a Comprehensive Digital Twin Framework for the J-PARC Neutron Instrument Suite</a:t>
            </a:r>
          </a:p>
        </p:txBody>
      </p:sp>
      <p:sp>
        <p:nvSpPr>
          <p:cNvPr id="5" name="TextBox 4">
            <a:extLst>
              <a:ext uri="{FF2B5EF4-FFF2-40B4-BE49-F238E27FC236}">
                <a16:creationId xmlns:a16="http://schemas.microsoft.com/office/drawing/2014/main" id="{262E49E1-3824-6C9B-5C71-9FF17C2670CF}"/>
              </a:ext>
            </a:extLst>
          </p:cNvPr>
          <p:cNvSpPr txBox="1"/>
          <p:nvPr/>
        </p:nvSpPr>
        <p:spPr>
          <a:xfrm>
            <a:off x="428736" y="2591344"/>
            <a:ext cx="4130564" cy="369332"/>
          </a:xfrm>
          <a:prstGeom prst="rect">
            <a:avLst/>
          </a:prstGeom>
          <a:noFill/>
        </p:spPr>
        <p:txBody>
          <a:bodyPr wrap="square" rtlCol="0">
            <a:spAutoFit/>
          </a:bodyPr>
          <a:lstStyle/>
          <a:p>
            <a:pPr algn="l">
              <a:lnSpc>
                <a:spcPct val="90000"/>
              </a:lnSpc>
            </a:pPr>
            <a:r>
              <a:rPr lang="en-US" sz="2000" dirty="0">
                <a:solidFill>
                  <a:schemeClr val="bg1"/>
                </a:solidFill>
                <a:latin typeface="+mn-lt"/>
              </a:rPr>
              <a:t>ICANS XXV, Malmö, Sweden </a:t>
            </a:r>
          </a:p>
        </p:txBody>
      </p:sp>
    </p:spTree>
    <p:extLst>
      <p:ext uri="{BB962C8B-B14F-4D97-AF65-F5344CB8AC3E}">
        <p14:creationId xmlns:p14="http://schemas.microsoft.com/office/powerpoint/2010/main" val="45441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82FE-E0B3-3DBF-2084-28343A770F9E}"/>
              </a:ext>
            </a:extLst>
          </p:cNvPr>
          <p:cNvSpPr>
            <a:spLocks noGrp="1"/>
          </p:cNvSpPr>
          <p:nvPr>
            <p:ph type="title"/>
          </p:nvPr>
        </p:nvSpPr>
        <p:spPr/>
        <p:txBody>
          <a:bodyPr/>
          <a:lstStyle/>
          <a:p>
            <a:r>
              <a:rPr lang="en-US" dirty="0"/>
              <a:t>Optimization of Sample Environment </a:t>
            </a:r>
            <a:r>
              <a:rPr lang="en-US" dirty="0">
                <a:sym typeface="Wingdings" pitchFamily="2" charset="2"/>
              </a:rPr>
              <a:t> BKG Simulations</a:t>
            </a:r>
            <a:endParaRPr lang="en-US" dirty="0"/>
          </a:p>
        </p:txBody>
      </p:sp>
      <p:pic>
        <p:nvPicPr>
          <p:cNvPr id="4" name="Picture 3" descr="A blueprint of a diagram of a tower&#10;&#10;Description automatically generated with medium confidence">
            <a:extLst>
              <a:ext uri="{FF2B5EF4-FFF2-40B4-BE49-F238E27FC236}">
                <a16:creationId xmlns:a16="http://schemas.microsoft.com/office/drawing/2014/main" id="{B3B1B3F6-D13F-4B59-6F52-18165AE3F28F}"/>
              </a:ext>
            </a:extLst>
          </p:cNvPr>
          <p:cNvPicPr>
            <a:picLocks noChangeAspect="1"/>
          </p:cNvPicPr>
          <p:nvPr/>
        </p:nvPicPr>
        <p:blipFill>
          <a:blip r:embed="rId2">
            <a:extLst>
              <a:ext uri="{28A0092B-C50C-407E-A947-70E740481C1C}">
                <a14:useLocalDpi xmlns:a14="http://schemas.microsoft.com/office/drawing/2010/main" val="0"/>
              </a:ext>
            </a:extLst>
          </a:blip>
          <a:srcRect t="1724" r="7899"/>
          <a:stretch/>
        </p:blipFill>
        <p:spPr>
          <a:xfrm>
            <a:off x="336996" y="901699"/>
            <a:ext cx="7359204" cy="5235039"/>
          </a:xfrm>
          <a:prstGeom prst="rect">
            <a:avLst/>
          </a:prstGeom>
          <a:ln>
            <a:solidFill>
              <a:schemeClr val="tx1"/>
            </a:solidFill>
          </a:ln>
          <a:effectLst>
            <a:outerShdw blurRad="50800" dist="63500" dir="2700000" algn="tl" rotWithShape="0">
              <a:prstClr val="black">
                <a:alpha val="40000"/>
              </a:prstClr>
            </a:outerShdw>
          </a:effectLst>
        </p:spPr>
      </p:pic>
      <p:sp>
        <p:nvSpPr>
          <p:cNvPr id="7" name="TextBox 6">
            <a:extLst>
              <a:ext uri="{FF2B5EF4-FFF2-40B4-BE49-F238E27FC236}">
                <a16:creationId xmlns:a16="http://schemas.microsoft.com/office/drawing/2014/main" id="{73DF93C9-5738-D710-3848-EC2AC4238C3A}"/>
              </a:ext>
            </a:extLst>
          </p:cNvPr>
          <p:cNvSpPr txBox="1"/>
          <p:nvPr/>
        </p:nvSpPr>
        <p:spPr>
          <a:xfrm>
            <a:off x="7982467" y="1762390"/>
            <a:ext cx="3983750" cy="3333220"/>
          </a:xfrm>
          <a:prstGeom prst="rect">
            <a:avLst/>
          </a:prstGeom>
          <a:noFill/>
        </p:spPr>
        <p:txBody>
          <a:bodyPr wrap="square" rtlCol="0">
            <a:spAutoFit/>
          </a:bodyPr>
          <a:lstStyle/>
          <a:p>
            <a:pPr algn="ctr">
              <a:lnSpc>
                <a:spcPct val="90000"/>
              </a:lnSpc>
            </a:pPr>
            <a:r>
              <a:rPr lang="en-US" sz="2000" u="sng" dirty="0">
                <a:latin typeface="+mn-lt"/>
              </a:rPr>
              <a:t>Visualizing neutron interactions inside realistic SE:</a:t>
            </a:r>
          </a:p>
          <a:p>
            <a:pPr algn="ctr">
              <a:lnSpc>
                <a:spcPct val="90000"/>
              </a:lnSpc>
            </a:pPr>
            <a:endParaRPr lang="en-US" dirty="0"/>
          </a:p>
          <a:p>
            <a:pPr marL="285750" indent="-285750" algn="just">
              <a:lnSpc>
                <a:spcPct val="90000"/>
              </a:lnSpc>
              <a:buFont typeface="Arial" panose="020B0604020202020204" pitchFamily="34" charset="0"/>
              <a:buChar char="•"/>
            </a:pPr>
            <a:r>
              <a:rPr lang="en-US" sz="1600" dirty="0">
                <a:latin typeface="+mn-lt"/>
              </a:rPr>
              <a:t>Reconstruction of the Origin of Artifacts in the data-set</a:t>
            </a:r>
          </a:p>
          <a:p>
            <a:pPr algn="just">
              <a:lnSpc>
                <a:spcPct val="90000"/>
              </a:lnSpc>
            </a:pPr>
            <a:endParaRPr lang="en-US" sz="1600" dirty="0"/>
          </a:p>
          <a:p>
            <a:pPr marL="285750" indent="-285750" algn="just">
              <a:lnSpc>
                <a:spcPct val="90000"/>
              </a:lnSpc>
              <a:buFont typeface="Arial" panose="020B0604020202020204" pitchFamily="34" charset="0"/>
              <a:buChar char="•"/>
            </a:pPr>
            <a:r>
              <a:rPr lang="en-US" sz="1600" dirty="0">
                <a:latin typeface="+mn-lt"/>
              </a:rPr>
              <a:t>Optimization of BKG shields</a:t>
            </a:r>
          </a:p>
          <a:p>
            <a:pPr marL="285750" indent="-285750" algn="just">
              <a:lnSpc>
                <a:spcPct val="90000"/>
              </a:lnSpc>
              <a:buFont typeface="Arial" panose="020B0604020202020204" pitchFamily="34" charset="0"/>
              <a:buChar char="•"/>
            </a:pPr>
            <a:endParaRPr lang="en-US" sz="1600" dirty="0"/>
          </a:p>
          <a:p>
            <a:pPr marL="285750" indent="-285750" algn="just">
              <a:lnSpc>
                <a:spcPct val="90000"/>
              </a:lnSpc>
              <a:buFont typeface="Arial" panose="020B0604020202020204" pitchFamily="34" charset="0"/>
              <a:buChar char="•"/>
            </a:pPr>
            <a:r>
              <a:rPr lang="en-US" sz="1600" dirty="0">
                <a:latin typeface="+mn-lt"/>
              </a:rPr>
              <a:t>Optimization of SE geometry</a:t>
            </a:r>
          </a:p>
          <a:p>
            <a:pPr marL="742950" lvl="1" indent="-285750" algn="just">
              <a:lnSpc>
                <a:spcPct val="90000"/>
              </a:lnSpc>
              <a:buFont typeface="Courier New" panose="02070309020205020404" pitchFamily="49" charset="0"/>
              <a:buChar char="o"/>
            </a:pPr>
            <a:r>
              <a:rPr lang="en-US" sz="1600" dirty="0">
                <a:latin typeface="+mn-lt"/>
              </a:rPr>
              <a:t>Multiple-Scattering effects</a:t>
            </a:r>
          </a:p>
          <a:p>
            <a:pPr marL="742950" lvl="1" indent="-285750" algn="just">
              <a:lnSpc>
                <a:spcPct val="90000"/>
              </a:lnSpc>
              <a:buFont typeface="Courier New" panose="02070309020205020404" pitchFamily="49" charset="0"/>
              <a:buChar char="o"/>
            </a:pPr>
            <a:endParaRPr lang="en-US" sz="1600" dirty="0"/>
          </a:p>
          <a:p>
            <a:pPr marL="285750" indent="-285750" algn="just">
              <a:lnSpc>
                <a:spcPct val="90000"/>
              </a:lnSpc>
              <a:buFont typeface="Arial" panose="020B0604020202020204" pitchFamily="34" charset="0"/>
              <a:buChar char="•"/>
            </a:pPr>
            <a:r>
              <a:rPr lang="en-US" sz="1600" dirty="0">
                <a:latin typeface="+mn-lt"/>
              </a:rPr>
              <a:t>Optimization of Radial Collimator</a:t>
            </a:r>
          </a:p>
          <a:p>
            <a:pPr marL="285750" indent="-285750" algn="just">
              <a:lnSpc>
                <a:spcPct val="90000"/>
              </a:lnSpc>
              <a:buFont typeface="Arial" panose="020B0604020202020204" pitchFamily="34" charset="0"/>
              <a:buChar char="•"/>
            </a:pPr>
            <a:endParaRPr lang="en-US" sz="1600" dirty="0"/>
          </a:p>
          <a:p>
            <a:pPr marL="285750" indent="-285750" algn="just">
              <a:lnSpc>
                <a:spcPct val="90000"/>
              </a:lnSpc>
              <a:buFont typeface="Arial" panose="020B0604020202020204" pitchFamily="34" charset="0"/>
              <a:buChar char="•"/>
            </a:pPr>
            <a:r>
              <a:rPr lang="en-US" sz="1600" dirty="0">
                <a:latin typeface="+mn-lt"/>
              </a:rPr>
              <a:t>Design Better Sample Environments</a:t>
            </a:r>
          </a:p>
        </p:txBody>
      </p:sp>
    </p:spTree>
    <p:extLst>
      <p:ext uri="{BB962C8B-B14F-4D97-AF65-F5344CB8AC3E}">
        <p14:creationId xmlns:p14="http://schemas.microsoft.com/office/powerpoint/2010/main" val="2833153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A584E-2E0A-6BEB-C819-84C3AF4FD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2BB74-3D8D-5A7A-19DB-F55DE1ACC286}"/>
              </a:ext>
            </a:extLst>
          </p:cNvPr>
          <p:cNvSpPr>
            <a:spLocks noGrp="1"/>
          </p:cNvSpPr>
          <p:nvPr>
            <p:ph type="title"/>
          </p:nvPr>
        </p:nvSpPr>
        <p:spPr/>
        <p:txBody>
          <a:bodyPr/>
          <a:lstStyle/>
          <a:p>
            <a:r>
              <a:rPr lang="en-US" dirty="0">
                <a:sym typeface="Wingdings" pitchFamily="2" charset="2"/>
              </a:rPr>
              <a:t>BKG Simulations: No Shields VS Shields</a:t>
            </a:r>
            <a:endParaRPr lang="en-US" dirty="0"/>
          </a:p>
        </p:txBody>
      </p:sp>
      <p:grpSp>
        <p:nvGrpSpPr>
          <p:cNvPr id="3" name="Group 2">
            <a:extLst>
              <a:ext uri="{FF2B5EF4-FFF2-40B4-BE49-F238E27FC236}">
                <a16:creationId xmlns:a16="http://schemas.microsoft.com/office/drawing/2014/main" id="{75691BEE-E0D3-B08F-9691-8824234428C5}"/>
              </a:ext>
            </a:extLst>
          </p:cNvPr>
          <p:cNvGrpSpPr/>
          <p:nvPr/>
        </p:nvGrpSpPr>
        <p:grpSpPr>
          <a:xfrm>
            <a:off x="429768" y="809849"/>
            <a:ext cx="5512620" cy="5512620"/>
            <a:chOff x="429768" y="809849"/>
            <a:chExt cx="5512620" cy="5512620"/>
          </a:xfrm>
        </p:grpSpPr>
        <p:pic>
          <p:nvPicPr>
            <p:cNvPr id="10" name="Picture 9">
              <a:extLst>
                <a:ext uri="{FF2B5EF4-FFF2-40B4-BE49-F238E27FC236}">
                  <a16:creationId xmlns:a16="http://schemas.microsoft.com/office/drawing/2014/main" id="{272E89F7-10F2-E4C3-C43E-B5217E9A4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809849"/>
              <a:ext cx="5512620" cy="5512620"/>
            </a:xfrm>
            <a:prstGeom prst="rect">
              <a:avLst/>
            </a:prstGeom>
            <a:ln>
              <a:solidFill>
                <a:schemeClr val="tx1"/>
              </a:solidFill>
            </a:ln>
            <a:effectLst>
              <a:outerShdw blurRad="50800" dist="63500" dir="5400000" algn="t" rotWithShape="0">
                <a:prstClr val="black">
                  <a:alpha val="40000"/>
                </a:prstClr>
              </a:outerShdw>
            </a:effectLst>
          </p:spPr>
        </p:pic>
        <p:sp>
          <p:nvSpPr>
            <p:cNvPr id="13" name="TextBox 12">
              <a:extLst>
                <a:ext uri="{FF2B5EF4-FFF2-40B4-BE49-F238E27FC236}">
                  <a16:creationId xmlns:a16="http://schemas.microsoft.com/office/drawing/2014/main" id="{1DFBD3A8-CE7B-DFA6-BF6A-0B7BE165F2B2}"/>
                </a:ext>
              </a:extLst>
            </p:cNvPr>
            <p:cNvSpPr txBox="1"/>
            <p:nvPr/>
          </p:nvSpPr>
          <p:spPr>
            <a:xfrm>
              <a:off x="3554360" y="5964293"/>
              <a:ext cx="2315497" cy="313932"/>
            </a:xfrm>
            <a:prstGeom prst="rect">
              <a:avLst/>
            </a:prstGeom>
            <a:noFill/>
          </p:spPr>
          <p:txBody>
            <a:bodyPr wrap="square" rtlCol="0">
              <a:spAutoFit/>
            </a:bodyPr>
            <a:lstStyle/>
            <a:p>
              <a:pPr algn="ctr">
                <a:lnSpc>
                  <a:spcPct val="90000"/>
                </a:lnSpc>
              </a:pPr>
              <a:r>
                <a:rPr lang="en-US" sz="1600" dirty="0">
                  <a:solidFill>
                    <a:srgbClr val="FF0000"/>
                  </a:solidFill>
                  <a:latin typeface="+mn-lt"/>
                </a:rPr>
                <a:t>No Shields</a:t>
              </a:r>
            </a:p>
          </p:txBody>
        </p:sp>
      </p:grpSp>
      <p:grpSp>
        <p:nvGrpSpPr>
          <p:cNvPr id="5" name="Group 4">
            <a:extLst>
              <a:ext uri="{FF2B5EF4-FFF2-40B4-BE49-F238E27FC236}">
                <a16:creationId xmlns:a16="http://schemas.microsoft.com/office/drawing/2014/main" id="{CD5395B8-5027-7B7C-0CFC-23F36D1D4BEC}"/>
              </a:ext>
            </a:extLst>
          </p:cNvPr>
          <p:cNvGrpSpPr/>
          <p:nvPr/>
        </p:nvGrpSpPr>
        <p:grpSpPr>
          <a:xfrm>
            <a:off x="6249612" y="809849"/>
            <a:ext cx="5512620" cy="5512620"/>
            <a:chOff x="6249612" y="809849"/>
            <a:chExt cx="5512620" cy="5512620"/>
          </a:xfrm>
        </p:grpSpPr>
        <p:pic>
          <p:nvPicPr>
            <p:cNvPr id="12" name="Picture 11">
              <a:extLst>
                <a:ext uri="{FF2B5EF4-FFF2-40B4-BE49-F238E27FC236}">
                  <a16:creationId xmlns:a16="http://schemas.microsoft.com/office/drawing/2014/main" id="{1F697136-6C09-0DD3-5225-D7E10EF9F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612" y="809849"/>
              <a:ext cx="5512620" cy="5512620"/>
            </a:xfrm>
            <a:prstGeom prst="rect">
              <a:avLst/>
            </a:prstGeom>
            <a:ln>
              <a:solidFill>
                <a:schemeClr val="tx1"/>
              </a:solidFill>
            </a:ln>
            <a:effectLst>
              <a:outerShdw blurRad="50800" dist="63500" dir="5400000" algn="t" rotWithShape="0">
                <a:prstClr val="black">
                  <a:alpha val="40000"/>
                </a:prstClr>
              </a:outerShdw>
            </a:effectLst>
          </p:spPr>
        </p:pic>
        <p:sp>
          <p:nvSpPr>
            <p:cNvPr id="14" name="TextBox 13">
              <a:extLst>
                <a:ext uri="{FF2B5EF4-FFF2-40B4-BE49-F238E27FC236}">
                  <a16:creationId xmlns:a16="http://schemas.microsoft.com/office/drawing/2014/main" id="{1958705C-DD59-B64A-5980-A735CD55C643}"/>
                </a:ext>
              </a:extLst>
            </p:cNvPr>
            <p:cNvSpPr txBox="1"/>
            <p:nvPr/>
          </p:nvSpPr>
          <p:spPr>
            <a:xfrm>
              <a:off x="9372995" y="5964293"/>
              <a:ext cx="2315497" cy="313932"/>
            </a:xfrm>
            <a:prstGeom prst="rect">
              <a:avLst/>
            </a:prstGeom>
            <a:noFill/>
          </p:spPr>
          <p:txBody>
            <a:bodyPr wrap="square" rtlCol="0">
              <a:spAutoFit/>
            </a:bodyPr>
            <a:lstStyle/>
            <a:p>
              <a:pPr algn="ctr">
                <a:lnSpc>
                  <a:spcPct val="90000"/>
                </a:lnSpc>
              </a:pPr>
              <a:r>
                <a:rPr lang="en-US" sz="1600" dirty="0">
                  <a:solidFill>
                    <a:srgbClr val="FF0000"/>
                  </a:solidFill>
                  <a:latin typeface="+mn-lt"/>
                </a:rPr>
                <a:t>Shielded</a:t>
              </a:r>
            </a:p>
          </p:txBody>
        </p:sp>
      </p:grpSp>
      <p:sp>
        <p:nvSpPr>
          <p:cNvPr id="4" name="Rounded Rectangle 3">
            <a:extLst>
              <a:ext uri="{FF2B5EF4-FFF2-40B4-BE49-F238E27FC236}">
                <a16:creationId xmlns:a16="http://schemas.microsoft.com/office/drawing/2014/main" id="{F5098FBB-09E5-E762-638A-A5648CC39F50}"/>
              </a:ext>
            </a:extLst>
          </p:cNvPr>
          <p:cNvSpPr/>
          <p:nvPr/>
        </p:nvSpPr>
        <p:spPr>
          <a:xfrm>
            <a:off x="6832600" y="4627033"/>
            <a:ext cx="2133600" cy="45719"/>
          </a:xfrm>
          <a:prstGeom prst="roundRect">
            <a:avLst/>
          </a:prstGeom>
          <a:solidFill>
            <a:srgbClr val="FF40FF">
              <a:alpha val="5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ounded Rectangle 5">
            <a:extLst>
              <a:ext uri="{FF2B5EF4-FFF2-40B4-BE49-F238E27FC236}">
                <a16:creationId xmlns:a16="http://schemas.microsoft.com/office/drawing/2014/main" id="{E23F5328-1586-C875-EB4B-A2E730294FAD}"/>
              </a:ext>
            </a:extLst>
          </p:cNvPr>
          <p:cNvSpPr/>
          <p:nvPr/>
        </p:nvSpPr>
        <p:spPr>
          <a:xfrm>
            <a:off x="7239395" y="5686369"/>
            <a:ext cx="1282305" cy="45719"/>
          </a:xfrm>
          <a:prstGeom prst="roundRect">
            <a:avLst/>
          </a:prstGeom>
          <a:solidFill>
            <a:srgbClr val="FF40FF">
              <a:alpha val="5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4194346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0992-142A-6EC5-3720-58979B2C3165}"/>
              </a:ext>
            </a:extLst>
          </p:cNvPr>
          <p:cNvSpPr>
            <a:spLocks noGrp="1"/>
          </p:cNvSpPr>
          <p:nvPr>
            <p:ph type="title"/>
          </p:nvPr>
        </p:nvSpPr>
        <p:spPr/>
        <p:txBody>
          <a:bodyPr/>
          <a:lstStyle/>
          <a:p>
            <a:r>
              <a:rPr lang="en-US" dirty="0"/>
              <a:t>Diffractometers</a:t>
            </a:r>
          </a:p>
        </p:txBody>
      </p:sp>
      <p:sp>
        <p:nvSpPr>
          <p:cNvPr id="3" name="Content Placeholder 2">
            <a:extLst>
              <a:ext uri="{FF2B5EF4-FFF2-40B4-BE49-F238E27FC236}">
                <a16:creationId xmlns:a16="http://schemas.microsoft.com/office/drawing/2014/main" id="{5F7261E3-A643-F30C-7B21-0D0FA817490E}"/>
              </a:ext>
            </a:extLst>
          </p:cNvPr>
          <p:cNvSpPr>
            <a:spLocks noGrp="1"/>
          </p:cNvSpPr>
          <p:nvPr>
            <p:ph sz="quarter" idx="4"/>
          </p:nvPr>
        </p:nvSpPr>
        <p:spPr>
          <a:xfrm>
            <a:off x="420991" y="2302727"/>
            <a:ext cx="5431021" cy="2252546"/>
          </a:xfrm>
        </p:spPr>
        <p:txBody>
          <a:bodyPr/>
          <a:lstStyle/>
          <a:p>
            <a:r>
              <a:rPr lang="en-US" dirty="0"/>
              <a:t>SENJU BL18</a:t>
            </a:r>
          </a:p>
          <a:p>
            <a:r>
              <a:rPr lang="en-US" dirty="0" err="1"/>
              <a:t>SuperHRPD</a:t>
            </a:r>
            <a:r>
              <a:rPr lang="en-US" dirty="0"/>
              <a:t> BL08 / NOVA BL21</a:t>
            </a:r>
          </a:p>
          <a:p>
            <a:r>
              <a:rPr lang="en-US" dirty="0"/>
              <a:t>PLANET BL11</a:t>
            </a:r>
          </a:p>
          <a:p>
            <a:endParaRPr lang="en-US" dirty="0"/>
          </a:p>
        </p:txBody>
      </p:sp>
    </p:spTree>
    <p:extLst>
      <p:ext uri="{BB962C8B-B14F-4D97-AF65-F5344CB8AC3E}">
        <p14:creationId xmlns:p14="http://schemas.microsoft.com/office/powerpoint/2010/main" val="3551691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77C8-F25E-BDBE-DEAD-4B89F94B8450}"/>
              </a:ext>
            </a:extLst>
          </p:cNvPr>
          <p:cNvSpPr>
            <a:spLocks noGrp="1"/>
          </p:cNvSpPr>
          <p:nvPr>
            <p:ph type="title"/>
          </p:nvPr>
        </p:nvSpPr>
        <p:spPr/>
        <p:txBody>
          <a:bodyPr/>
          <a:lstStyle/>
          <a:p>
            <a:r>
              <a:rPr lang="en-US" dirty="0"/>
              <a:t>Diffractometers:  BL08 / BL11 / BL18 / BL19 / BL21</a:t>
            </a:r>
          </a:p>
        </p:txBody>
      </p:sp>
      <p:sp>
        <p:nvSpPr>
          <p:cNvPr id="3" name="TextBox 2">
            <a:extLst>
              <a:ext uri="{FF2B5EF4-FFF2-40B4-BE49-F238E27FC236}">
                <a16:creationId xmlns:a16="http://schemas.microsoft.com/office/drawing/2014/main" id="{E34D9BCE-5803-94CF-8284-BB157FFE0F07}"/>
              </a:ext>
            </a:extLst>
          </p:cNvPr>
          <p:cNvSpPr txBox="1"/>
          <p:nvPr/>
        </p:nvSpPr>
        <p:spPr>
          <a:xfrm>
            <a:off x="1261984" y="5393623"/>
            <a:ext cx="9311537" cy="1034129"/>
          </a:xfrm>
          <a:prstGeom prst="rect">
            <a:avLst/>
          </a:prstGeom>
          <a:noFill/>
        </p:spPr>
        <p:txBody>
          <a:bodyPr wrap="square" rtlCol="0">
            <a:spAutoFit/>
          </a:bodyPr>
          <a:lstStyle/>
          <a:p>
            <a:pPr algn="ctr">
              <a:lnSpc>
                <a:spcPct val="90000"/>
              </a:lnSpc>
            </a:pPr>
            <a:r>
              <a:rPr lang="en-US" dirty="0">
                <a:latin typeface="+mn-lt"/>
              </a:rPr>
              <a:t>Total Pixel: 192512</a:t>
            </a:r>
            <a:br>
              <a:rPr lang="en-US" dirty="0">
                <a:latin typeface="+mn-lt"/>
              </a:rPr>
            </a:br>
            <a:endParaRPr lang="en-US" sz="1600" dirty="0">
              <a:latin typeface="+mn-lt"/>
            </a:endParaRPr>
          </a:p>
          <a:p>
            <a:pPr marL="285750" indent="-285750" algn="just">
              <a:lnSpc>
                <a:spcPct val="90000"/>
              </a:lnSpc>
              <a:buFont typeface="Arial" panose="020B0604020202020204" pitchFamily="34" charset="0"/>
              <a:buChar char="•"/>
            </a:pPr>
            <a:r>
              <a:rPr lang="en-US" sz="1600" dirty="0"/>
              <a:t>Measured Scintillator dimensions, pixel size and detector tilts are used to generate the IDF.</a:t>
            </a:r>
          </a:p>
          <a:p>
            <a:pPr marL="285750" indent="-285750" algn="just">
              <a:lnSpc>
                <a:spcPct val="90000"/>
              </a:lnSpc>
              <a:buFont typeface="Arial" panose="020B0604020202020204" pitchFamily="34" charset="0"/>
              <a:buChar char="•"/>
            </a:pPr>
            <a:r>
              <a:rPr lang="en-US" sz="1600" dirty="0">
                <a:solidFill>
                  <a:schemeClr val="accent2"/>
                </a:solidFill>
              </a:rPr>
              <a:t>**Possibility to add </a:t>
            </a:r>
            <a:r>
              <a:rPr lang="en-US" sz="1600" dirty="0" err="1">
                <a:solidFill>
                  <a:schemeClr val="accent2"/>
                </a:solidFill>
              </a:rPr>
              <a:t>TimePix</a:t>
            </a:r>
            <a:r>
              <a:rPr lang="en-US" sz="1600" dirty="0">
                <a:solidFill>
                  <a:schemeClr val="accent2"/>
                </a:solidFill>
              </a:rPr>
              <a:t> detectors as further upgrade to </a:t>
            </a:r>
            <a:r>
              <a:rPr lang="en-US" sz="1600" dirty="0" err="1">
                <a:solidFill>
                  <a:schemeClr val="accent2"/>
                </a:solidFill>
              </a:rPr>
              <a:t>McStas</a:t>
            </a:r>
            <a:r>
              <a:rPr lang="en-US" sz="1600" dirty="0">
                <a:solidFill>
                  <a:schemeClr val="accent2"/>
                </a:solidFill>
              </a:rPr>
              <a:t>.</a:t>
            </a:r>
            <a:r>
              <a:rPr lang="en-US" sz="1600" dirty="0">
                <a:solidFill>
                  <a:schemeClr val="accent2"/>
                </a:solidFill>
                <a:latin typeface="+mn-lt"/>
              </a:rPr>
              <a:t> </a:t>
            </a:r>
          </a:p>
        </p:txBody>
      </p:sp>
      <p:pic>
        <p:nvPicPr>
          <p:cNvPr id="5" name="Picture 4" descr="A screenshot of a computer&#10;&#10;Description automatically generated">
            <a:extLst>
              <a:ext uri="{FF2B5EF4-FFF2-40B4-BE49-F238E27FC236}">
                <a16:creationId xmlns:a16="http://schemas.microsoft.com/office/drawing/2014/main" id="{1FD9B5EA-0BC7-9239-FE0C-F489C52746EC}"/>
              </a:ext>
            </a:extLst>
          </p:cNvPr>
          <p:cNvPicPr>
            <a:picLocks noChangeAspect="1"/>
          </p:cNvPicPr>
          <p:nvPr/>
        </p:nvPicPr>
        <p:blipFill>
          <a:blip r:embed="rId2">
            <a:extLst>
              <a:ext uri="{28A0092B-C50C-407E-A947-70E740481C1C}">
                <a14:useLocalDpi xmlns:a14="http://schemas.microsoft.com/office/drawing/2010/main" val="0"/>
              </a:ext>
            </a:extLst>
          </a:blip>
          <a:srcRect l="30027" t="7602" r="2363" b="19367"/>
          <a:stretch/>
        </p:blipFill>
        <p:spPr>
          <a:xfrm>
            <a:off x="429768" y="1594412"/>
            <a:ext cx="5254907" cy="3669175"/>
          </a:xfrm>
          <a:prstGeom prst="rect">
            <a:avLst/>
          </a:prstGeom>
          <a:effectLst>
            <a:outerShdw blurRad="50800" dist="63500" dir="5400000" algn="t"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44705BE3-A7F2-4038-6C7F-231D9A970E3C}"/>
              </a:ext>
            </a:extLst>
          </p:cNvPr>
          <p:cNvPicPr>
            <a:picLocks noChangeAspect="1"/>
          </p:cNvPicPr>
          <p:nvPr/>
        </p:nvPicPr>
        <p:blipFill>
          <a:blip r:embed="rId3">
            <a:extLst>
              <a:ext uri="{28A0092B-C50C-407E-A947-70E740481C1C}">
                <a14:useLocalDpi xmlns:a14="http://schemas.microsoft.com/office/drawing/2010/main" val="0"/>
              </a:ext>
            </a:extLst>
          </a:blip>
          <a:srcRect l="29879" t="7602" r="2512" b="19367"/>
          <a:stretch/>
        </p:blipFill>
        <p:spPr>
          <a:xfrm>
            <a:off x="6142386" y="1594412"/>
            <a:ext cx="5254907" cy="3669175"/>
          </a:xfrm>
          <a:prstGeom prst="rect">
            <a:avLst/>
          </a:prstGeom>
          <a:effectLst>
            <a:outerShdw blurRad="50800" dist="63500" dir="5400000" algn="t" rotWithShape="0">
              <a:prstClr val="black">
                <a:alpha val="40000"/>
              </a:prstClr>
            </a:outerShdw>
          </a:effectLst>
        </p:spPr>
      </p:pic>
      <p:sp>
        <p:nvSpPr>
          <p:cNvPr id="8" name="TextBox 7">
            <a:extLst>
              <a:ext uri="{FF2B5EF4-FFF2-40B4-BE49-F238E27FC236}">
                <a16:creationId xmlns:a16="http://schemas.microsoft.com/office/drawing/2014/main" id="{07886B0C-4563-AA80-4EA0-0D0E063D38F8}"/>
              </a:ext>
            </a:extLst>
          </p:cNvPr>
          <p:cNvSpPr txBox="1"/>
          <p:nvPr/>
        </p:nvSpPr>
        <p:spPr>
          <a:xfrm>
            <a:off x="694481" y="1122744"/>
            <a:ext cx="4722471" cy="341632"/>
          </a:xfrm>
          <a:prstGeom prst="rect">
            <a:avLst/>
          </a:prstGeom>
          <a:noFill/>
        </p:spPr>
        <p:txBody>
          <a:bodyPr wrap="square" rtlCol="0">
            <a:spAutoFit/>
          </a:bodyPr>
          <a:lstStyle/>
          <a:p>
            <a:pPr algn="ctr">
              <a:lnSpc>
                <a:spcPct val="90000"/>
              </a:lnSpc>
            </a:pPr>
            <a:r>
              <a:rPr lang="en-US" dirty="0">
                <a:latin typeface="+mn-lt"/>
              </a:rPr>
              <a:t>Spherical-Z view along beam direction</a:t>
            </a:r>
          </a:p>
        </p:txBody>
      </p:sp>
      <p:sp>
        <p:nvSpPr>
          <p:cNvPr id="9" name="Down Arrow 8">
            <a:extLst>
              <a:ext uri="{FF2B5EF4-FFF2-40B4-BE49-F238E27FC236}">
                <a16:creationId xmlns:a16="http://schemas.microsoft.com/office/drawing/2014/main" id="{DCB3617C-C46D-8EBC-443E-2D4D8598AC1F}"/>
              </a:ext>
            </a:extLst>
          </p:cNvPr>
          <p:cNvSpPr/>
          <p:nvPr/>
        </p:nvSpPr>
        <p:spPr>
          <a:xfrm rot="10800000">
            <a:off x="2864734" y="4357690"/>
            <a:ext cx="381964" cy="1128710"/>
          </a:xfrm>
          <a:prstGeom prst="downArrow">
            <a:avLst/>
          </a:prstGeom>
          <a:solidFill>
            <a:srgbClr val="FF0000"/>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TextBox 9">
            <a:extLst>
              <a:ext uri="{FF2B5EF4-FFF2-40B4-BE49-F238E27FC236}">
                <a16:creationId xmlns:a16="http://schemas.microsoft.com/office/drawing/2014/main" id="{921F3F68-841B-562E-B96C-5EFE2414471C}"/>
              </a:ext>
            </a:extLst>
          </p:cNvPr>
          <p:cNvSpPr txBox="1"/>
          <p:nvPr/>
        </p:nvSpPr>
        <p:spPr>
          <a:xfrm>
            <a:off x="6408603" y="1166238"/>
            <a:ext cx="4722471" cy="341632"/>
          </a:xfrm>
          <a:prstGeom prst="rect">
            <a:avLst/>
          </a:prstGeom>
          <a:noFill/>
        </p:spPr>
        <p:txBody>
          <a:bodyPr wrap="square" rtlCol="0">
            <a:spAutoFit/>
          </a:bodyPr>
          <a:lstStyle/>
          <a:p>
            <a:pPr algn="ctr">
              <a:lnSpc>
                <a:spcPct val="90000"/>
              </a:lnSpc>
            </a:pPr>
            <a:r>
              <a:rPr lang="en-US" dirty="0">
                <a:latin typeface="+mn-lt"/>
              </a:rPr>
              <a:t>3D-view along beam direction</a:t>
            </a:r>
          </a:p>
        </p:txBody>
      </p:sp>
      <p:sp>
        <p:nvSpPr>
          <p:cNvPr id="11" name="Down Arrow 10">
            <a:extLst>
              <a:ext uri="{FF2B5EF4-FFF2-40B4-BE49-F238E27FC236}">
                <a16:creationId xmlns:a16="http://schemas.microsoft.com/office/drawing/2014/main" id="{DA53BCAD-0C84-967A-D8FE-3CCFDBF95F5B}"/>
              </a:ext>
            </a:extLst>
          </p:cNvPr>
          <p:cNvSpPr/>
          <p:nvPr/>
        </p:nvSpPr>
        <p:spPr>
          <a:xfrm rot="14581028">
            <a:off x="6316345" y="3211886"/>
            <a:ext cx="381964" cy="1128710"/>
          </a:xfrm>
          <a:prstGeom prst="downArrow">
            <a:avLst/>
          </a:prstGeom>
          <a:solidFill>
            <a:srgbClr val="FF0000"/>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extBox 3">
            <a:extLst>
              <a:ext uri="{FF2B5EF4-FFF2-40B4-BE49-F238E27FC236}">
                <a16:creationId xmlns:a16="http://schemas.microsoft.com/office/drawing/2014/main" id="{788A9B91-5BFD-5D9B-AF51-503844271D3F}"/>
              </a:ext>
            </a:extLst>
          </p:cNvPr>
          <p:cNvSpPr txBox="1"/>
          <p:nvPr/>
        </p:nvSpPr>
        <p:spPr>
          <a:xfrm>
            <a:off x="3179206" y="4794410"/>
            <a:ext cx="678809" cy="424732"/>
          </a:xfrm>
          <a:prstGeom prst="rect">
            <a:avLst/>
          </a:prstGeom>
          <a:noFill/>
        </p:spPr>
        <p:txBody>
          <a:bodyPr wrap="square" rtlCol="0">
            <a:spAutoFit/>
          </a:bodyPr>
          <a:lstStyle/>
          <a:p>
            <a:pPr algn="l">
              <a:lnSpc>
                <a:spcPct val="90000"/>
              </a:lnSpc>
            </a:pPr>
            <a:r>
              <a:rPr lang="en-US" sz="2400" b="1" i="1" dirty="0">
                <a:solidFill>
                  <a:srgbClr val="FF0000"/>
                </a:solidFill>
                <a:latin typeface="+mn-lt"/>
              </a:rPr>
              <a:t>n</a:t>
            </a:r>
            <a:r>
              <a:rPr lang="en-US" sz="2400" b="1" i="1" baseline="30000" dirty="0">
                <a:solidFill>
                  <a:srgbClr val="FF0000"/>
                </a:solidFill>
                <a:latin typeface="+mn-lt"/>
              </a:rPr>
              <a:t>0</a:t>
            </a:r>
          </a:p>
        </p:txBody>
      </p:sp>
      <p:sp>
        <p:nvSpPr>
          <p:cNvPr id="6" name="TextBox 5">
            <a:extLst>
              <a:ext uri="{FF2B5EF4-FFF2-40B4-BE49-F238E27FC236}">
                <a16:creationId xmlns:a16="http://schemas.microsoft.com/office/drawing/2014/main" id="{9700A372-2333-0BF5-5CF3-183E9474173B}"/>
              </a:ext>
            </a:extLst>
          </p:cNvPr>
          <p:cNvSpPr txBox="1"/>
          <p:nvPr/>
        </p:nvSpPr>
        <p:spPr>
          <a:xfrm>
            <a:off x="6209501" y="3288845"/>
            <a:ext cx="617183" cy="424732"/>
          </a:xfrm>
          <a:prstGeom prst="rect">
            <a:avLst/>
          </a:prstGeom>
          <a:noFill/>
        </p:spPr>
        <p:txBody>
          <a:bodyPr wrap="square" rtlCol="0">
            <a:spAutoFit/>
          </a:bodyPr>
          <a:lstStyle/>
          <a:p>
            <a:pPr algn="l">
              <a:lnSpc>
                <a:spcPct val="90000"/>
              </a:lnSpc>
            </a:pPr>
            <a:r>
              <a:rPr lang="en-US" sz="2400" b="1" i="1" dirty="0">
                <a:solidFill>
                  <a:srgbClr val="FF0000"/>
                </a:solidFill>
                <a:latin typeface="+mn-lt"/>
              </a:rPr>
              <a:t>n</a:t>
            </a:r>
            <a:r>
              <a:rPr lang="en-US" sz="2400" b="1" i="1" baseline="30000" dirty="0">
                <a:solidFill>
                  <a:srgbClr val="FF0000"/>
                </a:solidFill>
                <a:latin typeface="+mn-lt"/>
              </a:rPr>
              <a:t>0</a:t>
            </a:r>
          </a:p>
        </p:txBody>
      </p:sp>
    </p:spTree>
    <p:extLst>
      <p:ext uri="{BB962C8B-B14F-4D97-AF65-F5344CB8AC3E}">
        <p14:creationId xmlns:p14="http://schemas.microsoft.com/office/powerpoint/2010/main" val="3435138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D2A7-BE46-9446-2764-BE6692DC7343}"/>
              </a:ext>
            </a:extLst>
          </p:cNvPr>
          <p:cNvSpPr>
            <a:spLocks noGrp="1"/>
          </p:cNvSpPr>
          <p:nvPr>
            <p:ph type="title"/>
          </p:nvPr>
        </p:nvSpPr>
        <p:spPr/>
        <p:txBody>
          <a:bodyPr/>
          <a:lstStyle/>
          <a:p>
            <a:r>
              <a:rPr lang="en-US" dirty="0"/>
              <a:t>We can handle more Complex Detector Geometries</a:t>
            </a:r>
          </a:p>
        </p:txBody>
      </p:sp>
      <p:grpSp>
        <p:nvGrpSpPr>
          <p:cNvPr id="10" name="Group 9">
            <a:extLst>
              <a:ext uri="{FF2B5EF4-FFF2-40B4-BE49-F238E27FC236}">
                <a16:creationId xmlns:a16="http://schemas.microsoft.com/office/drawing/2014/main" id="{6193A697-D687-6AFF-F8C1-72E27BA7DE62}"/>
              </a:ext>
            </a:extLst>
          </p:cNvPr>
          <p:cNvGrpSpPr/>
          <p:nvPr/>
        </p:nvGrpSpPr>
        <p:grpSpPr>
          <a:xfrm>
            <a:off x="6260780" y="967146"/>
            <a:ext cx="5594224" cy="4307628"/>
            <a:chOff x="429768" y="1017946"/>
            <a:chExt cx="5594224" cy="4307628"/>
          </a:xfrm>
          <a:effectLst>
            <a:outerShdw blurRad="50800" dist="63500" dir="2700000" algn="tl" rotWithShape="0">
              <a:prstClr val="black">
                <a:alpha val="40000"/>
              </a:prstClr>
            </a:outerShdw>
          </a:effectLst>
        </p:grpSpPr>
        <p:pic>
          <p:nvPicPr>
            <p:cNvPr id="4" name="Picture 3" descr="A group of blue and green squares&#10;&#10;AI-generated content may be incorrect.">
              <a:extLst>
                <a:ext uri="{FF2B5EF4-FFF2-40B4-BE49-F238E27FC236}">
                  <a16:creationId xmlns:a16="http://schemas.microsoft.com/office/drawing/2014/main" id="{EBF69262-2D92-EE67-0AF6-1EA14DF1C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1017946"/>
              <a:ext cx="5594224" cy="3757901"/>
            </a:xfrm>
            <a:prstGeom prst="rect">
              <a:avLst/>
            </a:prstGeom>
          </p:spPr>
        </p:pic>
        <p:sp>
          <p:nvSpPr>
            <p:cNvPr id="7" name="TextBox 6">
              <a:extLst>
                <a:ext uri="{FF2B5EF4-FFF2-40B4-BE49-F238E27FC236}">
                  <a16:creationId xmlns:a16="http://schemas.microsoft.com/office/drawing/2014/main" id="{D279D907-F476-45A3-E06E-66F3EB7C358E}"/>
                </a:ext>
              </a:extLst>
            </p:cNvPr>
            <p:cNvSpPr txBox="1"/>
            <p:nvPr/>
          </p:nvSpPr>
          <p:spPr>
            <a:xfrm>
              <a:off x="2452180" y="4983942"/>
              <a:ext cx="1549400" cy="341632"/>
            </a:xfrm>
            <a:prstGeom prst="rect">
              <a:avLst/>
            </a:prstGeom>
            <a:noFill/>
          </p:spPr>
          <p:txBody>
            <a:bodyPr wrap="square" rtlCol="0">
              <a:spAutoFit/>
            </a:bodyPr>
            <a:lstStyle/>
            <a:p>
              <a:pPr algn="ctr">
                <a:lnSpc>
                  <a:spcPct val="90000"/>
                </a:lnSpc>
              </a:pPr>
              <a:r>
                <a:rPr lang="en-US" dirty="0">
                  <a:latin typeface="+mn-lt"/>
                </a:rPr>
                <a:t>BL21 NOVA</a:t>
              </a:r>
            </a:p>
          </p:txBody>
        </p:sp>
      </p:grpSp>
      <p:grpSp>
        <p:nvGrpSpPr>
          <p:cNvPr id="9" name="Group 8">
            <a:extLst>
              <a:ext uri="{FF2B5EF4-FFF2-40B4-BE49-F238E27FC236}">
                <a16:creationId xmlns:a16="http://schemas.microsoft.com/office/drawing/2014/main" id="{99689E89-178A-C400-3813-1F5EE6333DEE}"/>
              </a:ext>
            </a:extLst>
          </p:cNvPr>
          <p:cNvGrpSpPr/>
          <p:nvPr/>
        </p:nvGrpSpPr>
        <p:grpSpPr>
          <a:xfrm>
            <a:off x="429768" y="967146"/>
            <a:ext cx="5385528" cy="4307628"/>
            <a:chOff x="6397468" y="1017946"/>
            <a:chExt cx="5385528" cy="4307628"/>
          </a:xfrm>
          <a:effectLst>
            <a:outerShdw blurRad="50800" dist="63500" dir="8100000" algn="tr" rotWithShape="0">
              <a:prstClr val="black">
                <a:alpha val="40000"/>
              </a:prstClr>
            </a:outerShdw>
          </a:effectLst>
        </p:grpSpPr>
        <p:pic>
          <p:nvPicPr>
            <p:cNvPr id="6" name="Picture 5" descr="A blue and yellow grids on a black background&#10;&#10;AI-generated content may be incorrect.">
              <a:extLst>
                <a:ext uri="{FF2B5EF4-FFF2-40B4-BE49-F238E27FC236}">
                  <a16:creationId xmlns:a16="http://schemas.microsoft.com/office/drawing/2014/main" id="{ED58C008-90B4-D3E6-1B0C-7AF18C157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468" y="1017946"/>
              <a:ext cx="5385528" cy="3757901"/>
            </a:xfrm>
            <a:prstGeom prst="rect">
              <a:avLst/>
            </a:prstGeom>
          </p:spPr>
        </p:pic>
        <p:sp>
          <p:nvSpPr>
            <p:cNvPr id="8" name="TextBox 7">
              <a:extLst>
                <a:ext uri="{FF2B5EF4-FFF2-40B4-BE49-F238E27FC236}">
                  <a16:creationId xmlns:a16="http://schemas.microsoft.com/office/drawing/2014/main" id="{464E6CA7-733E-2FB2-7B26-5493A5B0BB8E}"/>
                </a:ext>
              </a:extLst>
            </p:cNvPr>
            <p:cNvSpPr txBox="1"/>
            <p:nvPr/>
          </p:nvSpPr>
          <p:spPr>
            <a:xfrm>
              <a:off x="7964798" y="4983942"/>
              <a:ext cx="2250868" cy="341632"/>
            </a:xfrm>
            <a:prstGeom prst="rect">
              <a:avLst/>
            </a:prstGeom>
            <a:noFill/>
          </p:spPr>
          <p:txBody>
            <a:bodyPr wrap="square" rtlCol="0">
              <a:spAutoFit/>
            </a:bodyPr>
            <a:lstStyle/>
            <a:p>
              <a:pPr algn="ctr">
                <a:lnSpc>
                  <a:spcPct val="90000"/>
                </a:lnSpc>
              </a:pPr>
              <a:r>
                <a:rPr lang="en-US" dirty="0">
                  <a:latin typeface="+mn-lt"/>
                </a:rPr>
                <a:t>BL08 </a:t>
              </a:r>
              <a:r>
                <a:rPr lang="en-US" dirty="0" err="1">
                  <a:latin typeface="+mn-lt"/>
                </a:rPr>
                <a:t>SuperHRPD</a:t>
              </a:r>
              <a:endParaRPr lang="en-US" dirty="0">
                <a:latin typeface="+mn-lt"/>
              </a:endParaRPr>
            </a:p>
          </p:txBody>
        </p:sp>
      </p:grpSp>
      <p:sp>
        <p:nvSpPr>
          <p:cNvPr id="11" name="TextBox 10">
            <a:extLst>
              <a:ext uri="{FF2B5EF4-FFF2-40B4-BE49-F238E27FC236}">
                <a16:creationId xmlns:a16="http://schemas.microsoft.com/office/drawing/2014/main" id="{8BAF542E-C25D-E5CD-DB2C-4701DBF02E01}"/>
              </a:ext>
            </a:extLst>
          </p:cNvPr>
          <p:cNvSpPr txBox="1"/>
          <p:nvPr/>
        </p:nvSpPr>
        <p:spPr>
          <a:xfrm>
            <a:off x="1162050" y="5304448"/>
            <a:ext cx="9867900" cy="978729"/>
          </a:xfrm>
          <a:prstGeom prst="rect">
            <a:avLst/>
          </a:prstGeom>
          <a:noFill/>
        </p:spPr>
        <p:txBody>
          <a:bodyPr wrap="square" rtlCol="0">
            <a:spAutoFit/>
          </a:bodyPr>
          <a:lstStyle/>
          <a:p>
            <a:pPr algn="ctr">
              <a:lnSpc>
                <a:spcPct val="90000"/>
              </a:lnSpc>
            </a:pPr>
            <a:endParaRPr lang="en-US" sz="1600" dirty="0">
              <a:latin typeface="+mn-lt"/>
            </a:endParaRPr>
          </a:p>
          <a:p>
            <a:pPr marL="285750" indent="-285750" algn="just">
              <a:lnSpc>
                <a:spcPct val="90000"/>
              </a:lnSpc>
              <a:buFont typeface="Arial" panose="020B0604020202020204" pitchFamily="34" charset="0"/>
              <a:buChar char="•"/>
            </a:pPr>
            <a:r>
              <a:rPr lang="en-US" sz="1600" baseline="30000" dirty="0"/>
              <a:t>3</a:t>
            </a:r>
            <a:r>
              <a:rPr lang="en-US" sz="1600" dirty="0"/>
              <a:t>He LPSD geometries are reproduced directly from the blue-prints, including missing detectors.</a:t>
            </a:r>
          </a:p>
          <a:p>
            <a:pPr marL="285750" indent="-285750" algn="just">
              <a:lnSpc>
                <a:spcPct val="90000"/>
              </a:lnSpc>
              <a:buFont typeface="Arial" panose="020B0604020202020204" pitchFamily="34" charset="0"/>
              <a:buChar char="•"/>
            </a:pPr>
            <a:r>
              <a:rPr lang="en-US" sz="1600" dirty="0">
                <a:latin typeface="+mn-lt"/>
              </a:rPr>
              <a:t>Orientations (including tilts) matches calibration data (can be used for misalignments).</a:t>
            </a:r>
          </a:p>
          <a:p>
            <a:pPr marL="285750" indent="-285750" algn="just">
              <a:lnSpc>
                <a:spcPct val="90000"/>
              </a:lnSpc>
              <a:buFont typeface="Arial" panose="020B0604020202020204" pitchFamily="34" charset="0"/>
              <a:buChar char="•"/>
            </a:pPr>
            <a:r>
              <a:rPr lang="en-US" sz="1600" dirty="0"/>
              <a:t>IDF files can be fully used in Mantid for direct visualizations and Data-Analysis.</a:t>
            </a:r>
            <a:endParaRPr lang="en-US" sz="1600" dirty="0">
              <a:latin typeface="+mn-lt"/>
            </a:endParaRPr>
          </a:p>
        </p:txBody>
      </p:sp>
      <p:sp>
        <p:nvSpPr>
          <p:cNvPr id="3" name="Down Arrow 2">
            <a:extLst>
              <a:ext uri="{FF2B5EF4-FFF2-40B4-BE49-F238E27FC236}">
                <a16:creationId xmlns:a16="http://schemas.microsoft.com/office/drawing/2014/main" id="{CFBA9CF8-CBD1-B4FF-5A36-520FFECAEF58}"/>
              </a:ext>
            </a:extLst>
          </p:cNvPr>
          <p:cNvSpPr/>
          <p:nvPr/>
        </p:nvSpPr>
        <p:spPr>
          <a:xfrm rot="14581028">
            <a:off x="6445450" y="3215875"/>
            <a:ext cx="381964" cy="1128710"/>
          </a:xfrm>
          <a:prstGeom prst="downArrow">
            <a:avLst/>
          </a:prstGeom>
          <a:solidFill>
            <a:srgbClr val="FF0000"/>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B835C8CF-BC27-F45C-8358-108B741CF8B4}"/>
              </a:ext>
            </a:extLst>
          </p:cNvPr>
          <p:cNvSpPr txBox="1"/>
          <p:nvPr/>
        </p:nvSpPr>
        <p:spPr>
          <a:xfrm>
            <a:off x="6338606" y="3292834"/>
            <a:ext cx="617183" cy="424732"/>
          </a:xfrm>
          <a:prstGeom prst="rect">
            <a:avLst/>
          </a:prstGeom>
          <a:noFill/>
        </p:spPr>
        <p:txBody>
          <a:bodyPr wrap="square" rtlCol="0">
            <a:spAutoFit/>
          </a:bodyPr>
          <a:lstStyle/>
          <a:p>
            <a:pPr algn="l">
              <a:lnSpc>
                <a:spcPct val="90000"/>
              </a:lnSpc>
            </a:pPr>
            <a:r>
              <a:rPr lang="en-US" sz="2400" b="1" i="1" dirty="0">
                <a:solidFill>
                  <a:srgbClr val="FF0000"/>
                </a:solidFill>
                <a:latin typeface="+mn-lt"/>
              </a:rPr>
              <a:t>n</a:t>
            </a:r>
            <a:r>
              <a:rPr lang="en-US" sz="2400" b="1" i="1" baseline="30000" dirty="0">
                <a:solidFill>
                  <a:srgbClr val="FF0000"/>
                </a:solidFill>
                <a:latin typeface="+mn-lt"/>
              </a:rPr>
              <a:t>0</a:t>
            </a:r>
          </a:p>
        </p:txBody>
      </p:sp>
      <p:sp>
        <p:nvSpPr>
          <p:cNvPr id="12" name="Down Arrow 11">
            <a:extLst>
              <a:ext uri="{FF2B5EF4-FFF2-40B4-BE49-F238E27FC236}">
                <a16:creationId xmlns:a16="http://schemas.microsoft.com/office/drawing/2014/main" id="{D2F3A471-491D-BA17-45EC-8C89E1A24C9E}"/>
              </a:ext>
            </a:extLst>
          </p:cNvPr>
          <p:cNvSpPr/>
          <p:nvPr/>
        </p:nvSpPr>
        <p:spPr>
          <a:xfrm rot="14581028">
            <a:off x="735588" y="3215874"/>
            <a:ext cx="381964" cy="1128710"/>
          </a:xfrm>
          <a:prstGeom prst="downArrow">
            <a:avLst/>
          </a:prstGeom>
          <a:solidFill>
            <a:srgbClr val="FF0000"/>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TextBox 12">
            <a:extLst>
              <a:ext uri="{FF2B5EF4-FFF2-40B4-BE49-F238E27FC236}">
                <a16:creationId xmlns:a16="http://schemas.microsoft.com/office/drawing/2014/main" id="{A7413925-EB9C-F4D4-EC1C-641800B54487}"/>
              </a:ext>
            </a:extLst>
          </p:cNvPr>
          <p:cNvSpPr txBox="1"/>
          <p:nvPr/>
        </p:nvSpPr>
        <p:spPr>
          <a:xfrm>
            <a:off x="628744" y="3292833"/>
            <a:ext cx="617183" cy="424732"/>
          </a:xfrm>
          <a:prstGeom prst="rect">
            <a:avLst/>
          </a:prstGeom>
          <a:noFill/>
        </p:spPr>
        <p:txBody>
          <a:bodyPr wrap="square" rtlCol="0">
            <a:spAutoFit/>
          </a:bodyPr>
          <a:lstStyle/>
          <a:p>
            <a:pPr algn="l">
              <a:lnSpc>
                <a:spcPct val="90000"/>
              </a:lnSpc>
            </a:pPr>
            <a:r>
              <a:rPr lang="en-US" sz="2400" b="1" i="1" dirty="0">
                <a:solidFill>
                  <a:srgbClr val="FF0000"/>
                </a:solidFill>
                <a:latin typeface="+mn-lt"/>
              </a:rPr>
              <a:t>n</a:t>
            </a:r>
            <a:r>
              <a:rPr lang="en-US" sz="2400" b="1" i="1" baseline="30000" dirty="0">
                <a:solidFill>
                  <a:srgbClr val="FF0000"/>
                </a:solidFill>
                <a:latin typeface="+mn-lt"/>
              </a:rPr>
              <a:t>0</a:t>
            </a:r>
          </a:p>
        </p:txBody>
      </p:sp>
    </p:spTree>
    <p:extLst>
      <p:ext uri="{BB962C8B-B14F-4D97-AF65-F5344CB8AC3E}">
        <p14:creationId xmlns:p14="http://schemas.microsoft.com/office/powerpoint/2010/main" val="3664542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D12CC-94A8-7A21-4DB8-33404FF95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B0FE4-E1F1-2ACB-B320-F04372B251FD}"/>
              </a:ext>
            </a:extLst>
          </p:cNvPr>
          <p:cNvSpPr>
            <a:spLocks noGrp="1"/>
          </p:cNvSpPr>
          <p:nvPr>
            <p:ph type="title"/>
          </p:nvPr>
        </p:nvSpPr>
        <p:spPr/>
        <p:txBody>
          <a:bodyPr/>
          <a:lstStyle/>
          <a:p>
            <a:r>
              <a:rPr lang="en-US" dirty="0"/>
              <a:t>Virtual Experiment and Benchmarking</a:t>
            </a:r>
          </a:p>
        </p:txBody>
      </p:sp>
      <p:pic>
        <p:nvPicPr>
          <p:cNvPr id="8" name="Picture 7" descr="A computer screen shot of a computer screen&#10;&#10;Description automatically generated">
            <a:extLst>
              <a:ext uri="{FF2B5EF4-FFF2-40B4-BE49-F238E27FC236}">
                <a16:creationId xmlns:a16="http://schemas.microsoft.com/office/drawing/2014/main" id="{261E8CAF-8B19-8405-DA3B-1C418FF26985}"/>
              </a:ext>
            </a:extLst>
          </p:cNvPr>
          <p:cNvPicPr>
            <a:picLocks noChangeAspect="1"/>
          </p:cNvPicPr>
          <p:nvPr/>
        </p:nvPicPr>
        <p:blipFill>
          <a:blip r:embed="rId2">
            <a:extLst>
              <a:ext uri="{28A0092B-C50C-407E-A947-70E740481C1C}">
                <a14:useLocalDpi xmlns:a14="http://schemas.microsoft.com/office/drawing/2010/main" val="0"/>
              </a:ext>
            </a:extLst>
          </a:blip>
          <a:srcRect l="31117" t="17710" r="3204" b="29954"/>
          <a:stretch/>
        </p:blipFill>
        <p:spPr>
          <a:xfrm>
            <a:off x="343469" y="1788485"/>
            <a:ext cx="5752617" cy="2963119"/>
          </a:xfrm>
          <a:prstGeom prst="rect">
            <a:avLst/>
          </a:prstGeom>
          <a:effectLst>
            <a:outerShdw blurRad="50800" dist="63500" dir="5400000" algn="t" rotWithShape="0">
              <a:prstClr val="black">
                <a:alpha val="40000"/>
              </a:prstClr>
            </a:outerShdw>
          </a:effectLst>
        </p:spPr>
      </p:pic>
      <p:pic>
        <p:nvPicPr>
          <p:cNvPr id="10" name="Picture 9" descr="A screen shot of a graph&#10;&#10;Description automatically generated">
            <a:extLst>
              <a:ext uri="{FF2B5EF4-FFF2-40B4-BE49-F238E27FC236}">
                <a16:creationId xmlns:a16="http://schemas.microsoft.com/office/drawing/2014/main" id="{C33B85EC-5AB8-684C-DDE7-0431330B85CB}"/>
              </a:ext>
            </a:extLst>
          </p:cNvPr>
          <p:cNvPicPr>
            <a:picLocks noChangeAspect="1"/>
          </p:cNvPicPr>
          <p:nvPr/>
        </p:nvPicPr>
        <p:blipFill>
          <a:blip r:embed="rId3">
            <a:extLst>
              <a:ext uri="{28A0092B-C50C-407E-A947-70E740481C1C}">
                <a14:useLocalDpi xmlns:a14="http://schemas.microsoft.com/office/drawing/2010/main" val="0"/>
              </a:ext>
            </a:extLst>
          </a:blip>
          <a:srcRect l="9675" t="14284" r="13234" b="22363"/>
          <a:stretch/>
        </p:blipFill>
        <p:spPr>
          <a:xfrm>
            <a:off x="6196314" y="1788485"/>
            <a:ext cx="5752617" cy="3055961"/>
          </a:xfrm>
          <a:prstGeom prst="rect">
            <a:avLst/>
          </a:prstGeom>
          <a:effectLst>
            <a:outerShdw blurRad="50800" dist="63500" dir="5400000" algn="t" rotWithShape="0">
              <a:prstClr val="black">
                <a:alpha val="40000"/>
              </a:prstClr>
            </a:outerShdw>
          </a:effectLst>
        </p:spPr>
      </p:pic>
      <p:sp>
        <p:nvSpPr>
          <p:cNvPr id="11" name="TextBox 10">
            <a:extLst>
              <a:ext uri="{FF2B5EF4-FFF2-40B4-BE49-F238E27FC236}">
                <a16:creationId xmlns:a16="http://schemas.microsoft.com/office/drawing/2014/main" id="{E3E05020-2EF2-D75D-A6D3-7C17F780A2E7}"/>
              </a:ext>
            </a:extLst>
          </p:cNvPr>
          <p:cNvSpPr txBox="1"/>
          <p:nvPr/>
        </p:nvSpPr>
        <p:spPr>
          <a:xfrm>
            <a:off x="2466856" y="1186424"/>
            <a:ext cx="7258288" cy="341632"/>
          </a:xfrm>
          <a:prstGeom prst="rect">
            <a:avLst/>
          </a:prstGeom>
          <a:noFill/>
          <a:ln>
            <a:solidFill>
              <a:srgbClr val="FF0000"/>
            </a:solidFill>
          </a:ln>
        </p:spPr>
        <p:txBody>
          <a:bodyPr wrap="square" rtlCol="0">
            <a:spAutoFit/>
          </a:bodyPr>
          <a:lstStyle/>
          <a:p>
            <a:pPr algn="ctr">
              <a:lnSpc>
                <a:spcPct val="90000"/>
              </a:lnSpc>
            </a:pPr>
            <a:r>
              <a:rPr lang="en-US" dirty="0"/>
              <a:t>Single Crystal sample of </a:t>
            </a:r>
            <a:r>
              <a:rPr lang="en-US" i="1" dirty="0"/>
              <a:t>MnF</a:t>
            </a:r>
            <a:r>
              <a:rPr lang="en-US" i="1" baseline="-25000" dirty="0"/>
              <a:t>2</a:t>
            </a:r>
            <a:r>
              <a:rPr lang="en-US" baseline="-25000" dirty="0"/>
              <a:t> </a:t>
            </a:r>
            <a:r>
              <a:rPr lang="en-US" dirty="0"/>
              <a:t>from figure 10 of SENJU paper</a:t>
            </a:r>
            <a:endParaRPr lang="en-US" dirty="0">
              <a:latin typeface="+mn-lt"/>
            </a:endParaRPr>
          </a:p>
        </p:txBody>
      </p:sp>
      <p:sp>
        <p:nvSpPr>
          <p:cNvPr id="12" name="TextBox 11">
            <a:extLst>
              <a:ext uri="{FF2B5EF4-FFF2-40B4-BE49-F238E27FC236}">
                <a16:creationId xmlns:a16="http://schemas.microsoft.com/office/drawing/2014/main" id="{5771CC87-D392-3728-91CA-46A51F1578EC}"/>
              </a:ext>
            </a:extLst>
          </p:cNvPr>
          <p:cNvSpPr txBox="1"/>
          <p:nvPr/>
        </p:nvSpPr>
        <p:spPr>
          <a:xfrm>
            <a:off x="1765822" y="5182211"/>
            <a:ext cx="8660355" cy="978729"/>
          </a:xfrm>
          <a:prstGeom prst="rect">
            <a:avLst/>
          </a:prstGeom>
          <a:noFill/>
        </p:spPr>
        <p:txBody>
          <a:bodyPr wrap="square" rtlCol="0">
            <a:spAutoFit/>
          </a:bodyPr>
          <a:lstStyle/>
          <a:p>
            <a:pPr marL="285750" indent="-285750" algn="just">
              <a:lnSpc>
                <a:spcPct val="90000"/>
              </a:lnSpc>
              <a:buFont typeface="Arial" panose="020B0604020202020204" pitchFamily="34" charset="0"/>
              <a:buChar char="•"/>
            </a:pPr>
            <a:r>
              <a:rPr lang="en-US" sz="1600" dirty="0">
                <a:latin typeface="+mn-lt"/>
              </a:rPr>
              <a:t>A 2x2x2 mm single crystal </a:t>
            </a:r>
            <a:r>
              <a:rPr lang="en-US" sz="1600" i="1" dirty="0">
                <a:latin typeface="+mn-lt"/>
              </a:rPr>
              <a:t>MnF</a:t>
            </a:r>
            <a:r>
              <a:rPr lang="en-US" sz="1600" i="1" baseline="-25000" dirty="0">
                <a:latin typeface="+mn-lt"/>
              </a:rPr>
              <a:t>2</a:t>
            </a:r>
            <a:r>
              <a:rPr lang="en-US" sz="1600" dirty="0">
                <a:latin typeface="+mn-lt"/>
              </a:rPr>
              <a:t> (no incoherent scattering or background included).</a:t>
            </a:r>
          </a:p>
          <a:p>
            <a:pPr marL="285750" indent="-285750" algn="just">
              <a:lnSpc>
                <a:spcPct val="90000"/>
              </a:lnSpc>
              <a:buFont typeface="Arial" panose="020B0604020202020204" pitchFamily="34" charset="0"/>
              <a:buChar char="•"/>
            </a:pPr>
            <a:r>
              <a:rPr lang="en-US" sz="1600" dirty="0"/>
              <a:t>Peaks have been integrated and converted in Q-space (or d-space).</a:t>
            </a:r>
          </a:p>
          <a:p>
            <a:pPr marL="285750" indent="-285750" algn="just">
              <a:lnSpc>
                <a:spcPct val="90000"/>
              </a:lnSpc>
              <a:buFont typeface="Arial" panose="020B0604020202020204" pitchFamily="34" charset="0"/>
              <a:buChar char="•"/>
            </a:pPr>
            <a:r>
              <a:rPr lang="en-US" sz="1600" dirty="0"/>
              <a:t>Simulation can use any .</a:t>
            </a:r>
            <a:r>
              <a:rPr lang="en-US" sz="1600" dirty="0" err="1"/>
              <a:t>cif</a:t>
            </a:r>
            <a:r>
              <a:rPr lang="en-US" sz="1600" dirty="0"/>
              <a:t> file from </a:t>
            </a:r>
            <a:r>
              <a:rPr lang="en-US" sz="1600" i="1" dirty="0"/>
              <a:t>COD</a:t>
            </a:r>
            <a:r>
              <a:rPr lang="en-US" sz="1600" dirty="0"/>
              <a:t> or </a:t>
            </a:r>
            <a:r>
              <a:rPr lang="en-US" sz="1600" i="1" dirty="0"/>
              <a:t>ICSD, </a:t>
            </a:r>
            <a:r>
              <a:rPr lang="en-US" sz="1600" i="1" dirty="0" err="1"/>
              <a:t>McStas</a:t>
            </a:r>
            <a:r>
              <a:rPr lang="en-US" sz="1600" i="1" dirty="0"/>
              <a:t> </a:t>
            </a:r>
            <a:r>
              <a:rPr lang="en-US" sz="1600" dirty="0"/>
              <a:t>will translate them.</a:t>
            </a:r>
          </a:p>
          <a:p>
            <a:pPr marL="285750" indent="-285750" algn="just">
              <a:lnSpc>
                <a:spcPct val="90000"/>
              </a:lnSpc>
              <a:buFont typeface="Arial" panose="020B0604020202020204" pitchFamily="34" charset="0"/>
              <a:buChar char="•"/>
            </a:pPr>
            <a:r>
              <a:rPr lang="en-US" sz="1600" dirty="0"/>
              <a:t>Simulations can be used to refined UB-matrix for further Analysis / Studies.</a:t>
            </a:r>
          </a:p>
        </p:txBody>
      </p:sp>
    </p:spTree>
    <p:extLst>
      <p:ext uri="{BB962C8B-B14F-4D97-AF65-F5344CB8AC3E}">
        <p14:creationId xmlns:p14="http://schemas.microsoft.com/office/powerpoint/2010/main" val="89040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E8DE2-D2B0-A6A5-E988-69C1621FD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75220-77DE-3C80-5F16-39FFB2F91D5B}"/>
              </a:ext>
            </a:extLst>
          </p:cNvPr>
          <p:cNvSpPr>
            <a:spLocks noGrp="1"/>
          </p:cNvSpPr>
          <p:nvPr>
            <p:ph type="title"/>
          </p:nvPr>
        </p:nvSpPr>
        <p:spPr/>
        <p:txBody>
          <a:bodyPr/>
          <a:lstStyle/>
          <a:p>
            <a:r>
              <a:rPr lang="en-US" dirty="0"/>
              <a:t>Benchmarking Q-Resolution</a:t>
            </a:r>
          </a:p>
        </p:txBody>
      </p:sp>
      <p:pic>
        <p:nvPicPr>
          <p:cNvPr id="4" name="Picture 3" descr="A graph with numbers and lines&#10;&#10;AI-generated content may be incorrect.">
            <a:extLst>
              <a:ext uri="{FF2B5EF4-FFF2-40B4-BE49-F238E27FC236}">
                <a16:creationId xmlns:a16="http://schemas.microsoft.com/office/drawing/2014/main" id="{ED2C7EB7-585D-099F-76D1-F2C0FAAB3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583" y="1087958"/>
            <a:ext cx="6078834" cy="3799271"/>
          </a:xfrm>
          <a:prstGeom prst="rect">
            <a:avLst/>
          </a:prstGeom>
          <a:ln>
            <a:solidFill>
              <a:schemeClr val="tx1"/>
            </a:solidFill>
          </a:ln>
          <a:effectLst>
            <a:outerShdw blurRad="50800" dist="63500" dir="5400000" algn="t" rotWithShape="0">
              <a:prstClr val="black">
                <a:alpha val="40000"/>
              </a:prstClr>
            </a:outerShdw>
          </a:effectLst>
        </p:spPr>
      </p:pic>
      <p:sp>
        <p:nvSpPr>
          <p:cNvPr id="7" name="TextBox 6">
            <a:extLst>
              <a:ext uri="{FF2B5EF4-FFF2-40B4-BE49-F238E27FC236}">
                <a16:creationId xmlns:a16="http://schemas.microsoft.com/office/drawing/2014/main" id="{4F669BFF-180A-42EC-D7A8-6FBA8FA83F7E}"/>
              </a:ext>
            </a:extLst>
          </p:cNvPr>
          <p:cNvSpPr txBox="1"/>
          <p:nvPr/>
        </p:nvSpPr>
        <p:spPr>
          <a:xfrm>
            <a:off x="1169043" y="5165336"/>
            <a:ext cx="9853914" cy="1228028"/>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1600" dirty="0">
                <a:latin typeface="+mn-lt"/>
              </a:rPr>
              <a:t>Spherica</a:t>
            </a:r>
            <a:r>
              <a:rPr lang="en-US" sz="1600" dirty="0"/>
              <a:t>l sample of </a:t>
            </a:r>
            <a:r>
              <a:rPr lang="en-US" sz="1600" i="1" dirty="0"/>
              <a:t>C</a:t>
            </a:r>
            <a:r>
              <a:rPr lang="en-US" sz="1600" i="1" baseline="-25000" dirty="0"/>
              <a:t>60</a:t>
            </a:r>
            <a:r>
              <a:rPr lang="en-US" sz="1600" dirty="0"/>
              <a:t> 1 cm diameter with multiples of &lt;111&gt; Bragg peaks.</a:t>
            </a:r>
          </a:p>
          <a:p>
            <a:pPr marL="285750" indent="-285750" algn="l">
              <a:lnSpc>
                <a:spcPct val="90000"/>
              </a:lnSpc>
              <a:buFont typeface="Arial" panose="020B0604020202020204" pitchFamily="34" charset="0"/>
              <a:buChar char="•"/>
            </a:pPr>
            <a:r>
              <a:rPr lang="en-US" sz="1600" dirty="0">
                <a:latin typeface="+mn-lt"/>
              </a:rPr>
              <a:t>Data analyzed in MANTID: converted in Q-space and saved with appropriate binning for fitting.</a:t>
            </a:r>
          </a:p>
          <a:p>
            <a:pPr marL="285750" indent="-285750" algn="l">
              <a:lnSpc>
                <a:spcPct val="90000"/>
              </a:lnSpc>
              <a:buFont typeface="Arial" panose="020B0604020202020204" pitchFamily="34" charset="0"/>
              <a:buChar char="•"/>
            </a:pPr>
            <a:r>
              <a:rPr lang="en-US" sz="1600" dirty="0" err="1"/>
              <a:t>Scipy</a:t>
            </a:r>
            <a:r>
              <a:rPr lang="en-US" sz="1600" dirty="0"/>
              <a:t> </a:t>
            </a:r>
            <a:r>
              <a:rPr lang="en-US" sz="1600" dirty="0" err="1"/>
              <a:t>curve_fit</a:t>
            </a:r>
            <a:r>
              <a:rPr lang="en-US" sz="1600" dirty="0"/>
              <a:t> used to fit Gaussian curves to every single Bragg peak.</a:t>
            </a:r>
          </a:p>
          <a:p>
            <a:pPr marL="285750" indent="-285750" algn="l">
              <a:lnSpc>
                <a:spcPct val="90000"/>
              </a:lnSpc>
              <a:buFont typeface="Arial" panose="020B0604020202020204" pitchFamily="34" charset="0"/>
              <a:buChar char="•"/>
            </a:pPr>
            <a:r>
              <a:rPr lang="en-US" sz="1600" dirty="0">
                <a:latin typeface="+mn-lt"/>
              </a:rPr>
              <a:t>Calculated FWHM is then plotted as function of angular range and compared to data.</a:t>
            </a:r>
          </a:p>
          <a:p>
            <a:pPr marL="285750" indent="-285750" algn="l">
              <a:lnSpc>
                <a:spcPct val="90000"/>
              </a:lnSpc>
              <a:buFont typeface="Arial" panose="020B0604020202020204" pitchFamily="34" charset="0"/>
              <a:buChar char="•"/>
            </a:pPr>
            <a:r>
              <a:rPr lang="en-US" sz="1600" dirty="0"/>
              <a:t>An independent fit to each point is performed using a simple cotangent curve.</a:t>
            </a:r>
            <a:endParaRPr lang="en-US" sz="1600" dirty="0">
              <a:latin typeface="+mn-lt"/>
            </a:endParaRPr>
          </a:p>
        </p:txBody>
      </p:sp>
    </p:spTree>
    <p:extLst>
      <p:ext uri="{BB962C8B-B14F-4D97-AF65-F5344CB8AC3E}">
        <p14:creationId xmlns:p14="http://schemas.microsoft.com/office/powerpoint/2010/main" val="1814747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BC904-BE9D-8944-2262-6042C620A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3AB95-5D76-DB97-288D-E0F852D704C9}"/>
              </a:ext>
            </a:extLst>
          </p:cNvPr>
          <p:cNvSpPr>
            <a:spLocks noGrp="1"/>
          </p:cNvSpPr>
          <p:nvPr>
            <p:ph type="title"/>
          </p:nvPr>
        </p:nvSpPr>
        <p:spPr/>
        <p:txBody>
          <a:bodyPr/>
          <a:lstStyle/>
          <a:p>
            <a:r>
              <a:rPr lang="en-US" dirty="0"/>
              <a:t>High Pressure System ATSUHIME Real-Model</a:t>
            </a:r>
          </a:p>
        </p:txBody>
      </p:sp>
      <p:pic>
        <p:nvPicPr>
          <p:cNvPr id="2050" name="Picture 2" descr="ニュース2014.04">
            <a:extLst>
              <a:ext uri="{FF2B5EF4-FFF2-40B4-BE49-F238E27FC236}">
                <a16:creationId xmlns:a16="http://schemas.microsoft.com/office/drawing/2014/main" id="{70A08DC2-0F0E-D258-FB25-705B64C9C1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b="7708"/>
          <a:stretch>
            <a:fillRect/>
          </a:stretch>
        </p:blipFill>
        <p:spPr bwMode="auto">
          <a:xfrm>
            <a:off x="442816" y="1550194"/>
            <a:ext cx="11307798" cy="3757612"/>
          </a:xfrm>
          <a:prstGeom prst="rect">
            <a:avLst/>
          </a:prstGeom>
          <a:noFill/>
          <a:ln>
            <a:solidFill>
              <a:schemeClr val="tx1"/>
            </a:solidFill>
          </a:ln>
          <a:effectLst>
            <a:outerShdw blurRad="50800" dist="635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E074FE1C-32F8-2B31-3C67-FA3C3CFBD67F}"/>
              </a:ext>
            </a:extLst>
          </p:cNvPr>
          <p:cNvCxnSpPr/>
          <p:nvPr/>
        </p:nvCxnSpPr>
        <p:spPr>
          <a:xfrm flipV="1">
            <a:off x="7072132" y="4282633"/>
            <a:ext cx="787078" cy="1435261"/>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F9FB214-40BE-1F09-8276-6DB9EC6E8150}"/>
              </a:ext>
            </a:extLst>
          </p:cNvPr>
          <p:cNvCxnSpPr>
            <a:cxnSpLocks/>
          </p:cNvCxnSpPr>
          <p:nvPr/>
        </p:nvCxnSpPr>
        <p:spPr>
          <a:xfrm flipH="1" flipV="1">
            <a:off x="9088056" y="3231266"/>
            <a:ext cx="1572228" cy="2382456"/>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8E3BD1E-7326-1A61-F3AB-553F5622EEE7}"/>
              </a:ext>
            </a:extLst>
          </p:cNvPr>
          <p:cNvCxnSpPr>
            <a:cxnSpLocks/>
          </p:cNvCxnSpPr>
          <p:nvPr/>
        </p:nvCxnSpPr>
        <p:spPr>
          <a:xfrm flipH="1" flipV="1">
            <a:off x="2781783" y="4396858"/>
            <a:ext cx="322162" cy="1321036"/>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56B04D3-974F-AAD3-9D2C-72C886298FCE}"/>
              </a:ext>
            </a:extLst>
          </p:cNvPr>
          <p:cNvCxnSpPr>
            <a:cxnSpLocks/>
          </p:cNvCxnSpPr>
          <p:nvPr/>
        </p:nvCxnSpPr>
        <p:spPr>
          <a:xfrm flipV="1">
            <a:off x="8765894" y="3429000"/>
            <a:ext cx="0" cy="2288894"/>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9C5607-8D60-539B-0CEB-93E47BAD9DA5}"/>
              </a:ext>
            </a:extLst>
          </p:cNvPr>
          <p:cNvSpPr txBox="1"/>
          <p:nvPr/>
        </p:nvSpPr>
        <p:spPr>
          <a:xfrm>
            <a:off x="2125179" y="5717894"/>
            <a:ext cx="1874134" cy="535531"/>
          </a:xfrm>
          <a:prstGeom prst="rect">
            <a:avLst/>
          </a:prstGeom>
          <a:noFill/>
        </p:spPr>
        <p:txBody>
          <a:bodyPr wrap="square" rtlCol="0">
            <a:spAutoFit/>
          </a:bodyPr>
          <a:lstStyle/>
          <a:p>
            <a:pPr algn="ctr">
              <a:lnSpc>
                <a:spcPct val="90000"/>
              </a:lnSpc>
            </a:pPr>
            <a:r>
              <a:rPr lang="en-US" sz="1600" b="1" dirty="0">
                <a:solidFill>
                  <a:srgbClr val="FF0000"/>
                </a:solidFill>
              </a:rPr>
              <a:t>Support Structure-Frame</a:t>
            </a:r>
            <a:endParaRPr lang="en-US" sz="1600" b="1" dirty="0">
              <a:solidFill>
                <a:srgbClr val="FF0000"/>
              </a:solidFill>
              <a:latin typeface="+mn-lt"/>
            </a:endParaRPr>
          </a:p>
        </p:txBody>
      </p:sp>
      <p:sp>
        <p:nvSpPr>
          <p:cNvPr id="31" name="TextBox 30">
            <a:extLst>
              <a:ext uri="{FF2B5EF4-FFF2-40B4-BE49-F238E27FC236}">
                <a16:creationId xmlns:a16="http://schemas.microsoft.com/office/drawing/2014/main" id="{8CAADED1-DC51-41D3-1D47-4682019D6405}"/>
              </a:ext>
            </a:extLst>
          </p:cNvPr>
          <p:cNvSpPr txBox="1"/>
          <p:nvPr/>
        </p:nvSpPr>
        <p:spPr>
          <a:xfrm>
            <a:off x="6142386" y="5717894"/>
            <a:ext cx="1551971" cy="313932"/>
          </a:xfrm>
          <a:prstGeom prst="rect">
            <a:avLst/>
          </a:prstGeom>
          <a:noFill/>
        </p:spPr>
        <p:txBody>
          <a:bodyPr wrap="square" rtlCol="0">
            <a:spAutoFit/>
          </a:bodyPr>
          <a:lstStyle/>
          <a:p>
            <a:pPr algn="ctr">
              <a:lnSpc>
                <a:spcPct val="90000"/>
              </a:lnSpc>
            </a:pPr>
            <a:r>
              <a:rPr lang="en-US" sz="1600" b="1" dirty="0">
                <a:solidFill>
                  <a:srgbClr val="FF0000"/>
                </a:solidFill>
              </a:rPr>
              <a:t>6 Pistons</a:t>
            </a:r>
            <a:endParaRPr lang="en-US" sz="1600" b="1" dirty="0">
              <a:solidFill>
                <a:srgbClr val="FF0000"/>
              </a:solidFill>
              <a:latin typeface="+mn-lt"/>
            </a:endParaRPr>
          </a:p>
        </p:txBody>
      </p:sp>
      <p:sp>
        <p:nvSpPr>
          <p:cNvPr id="32" name="TextBox 31">
            <a:extLst>
              <a:ext uri="{FF2B5EF4-FFF2-40B4-BE49-F238E27FC236}">
                <a16:creationId xmlns:a16="http://schemas.microsoft.com/office/drawing/2014/main" id="{C262F2E8-8601-2C4B-F5D3-73D46C0A7FB1}"/>
              </a:ext>
            </a:extLst>
          </p:cNvPr>
          <p:cNvSpPr txBox="1"/>
          <p:nvPr/>
        </p:nvSpPr>
        <p:spPr>
          <a:xfrm>
            <a:off x="7989908" y="5732696"/>
            <a:ext cx="1551971" cy="313932"/>
          </a:xfrm>
          <a:prstGeom prst="rect">
            <a:avLst/>
          </a:prstGeom>
          <a:noFill/>
        </p:spPr>
        <p:txBody>
          <a:bodyPr wrap="square" rtlCol="0">
            <a:spAutoFit/>
          </a:bodyPr>
          <a:lstStyle/>
          <a:p>
            <a:pPr algn="ctr">
              <a:lnSpc>
                <a:spcPct val="90000"/>
              </a:lnSpc>
            </a:pPr>
            <a:r>
              <a:rPr lang="en-US" sz="1600" b="1" dirty="0">
                <a:solidFill>
                  <a:srgbClr val="FF0000"/>
                </a:solidFill>
              </a:rPr>
              <a:t>WC Heads</a:t>
            </a:r>
            <a:endParaRPr lang="en-US" sz="1600" b="1" dirty="0">
              <a:solidFill>
                <a:srgbClr val="FF0000"/>
              </a:solidFill>
              <a:latin typeface="+mn-lt"/>
            </a:endParaRPr>
          </a:p>
        </p:txBody>
      </p:sp>
      <p:sp>
        <p:nvSpPr>
          <p:cNvPr id="33" name="TextBox 32">
            <a:extLst>
              <a:ext uri="{FF2B5EF4-FFF2-40B4-BE49-F238E27FC236}">
                <a16:creationId xmlns:a16="http://schemas.microsoft.com/office/drawing/2014/main" id="{DB9EAA1F-6325-91E4-D060-9B0CD4837C7F}"/>
              </a:ext>
            </a:extLst>
          </p:cNvPr>
          <p:cNvSpPr txBox="1"/>
          <p:nvPr/>
        </p:nvSpPr>
        <p:spPr>
          <a:xfrm>
            <a:off x="9837430" y="5613722"/>
            <a:ext cx="1793797" cy="535531"/>
          </a:xfrm>
          <a:prstGeom prst="rect">
            <a:avLst/>
          </a:prstGeom>
          <a:noFill/>
        </p:spPr>
        <p:txBody>
          <a:bodyPr wrap="square" rtlCol="0">
            <a:spAutoFit/>
          </a:bodyPr>
          <a:lstStyle/>
          <a:p>
            <a:pPr algn="ctr">
              <a:lnSpc>
                <a:spcPct val="90000"/>
              </a:lnSpc>
            </a:pPr>
            <a:r>
              <a:rPr lang="en-US" sz="1600" b="1" dirty="0">
                <a:solidFill>
                  <a:srgbClr val="FF0000"/>
                </a:solidFill>
              </a:rPr>
              <a:t>Sample Position</a:t>
            </a:r>
            <a:br>
              <a:rPr lang="en-US" sz="1600" b="1" dirty="0">
                <a:solidFill>
                  <a:srgbClr val="FF0000"/>
                </a:solidFill>
              </a:rPr>
            </a:br>
            <a:r>
              <a:rPr lang="en-US" sz="1600" b="1" dirty="0">
                <a:solidFill>
                  <a:srgbClr val="FF0000"/>
                </a:solidFill>
              </a:rPr>
              <a:t>+ Extra SE</a:t>
            </a:r>
            <a:endParaRPr lang="en-US" sz="1600" b="1" dirty="0">
              <a:solidFill>
                <a:srgbClr val="FF0000"/>
              </a:solidFill>
              <a:latin typeface="+mn-lt"/>
            </a:endParaRPr>
          </a:p>
        </p:txBody>
      </p:sp>
      <p:grpSp>
        <p:nvGrpSpPr>
          <p:cNvPr id="37" name="Group 36">
            <a:extLst>
              <a:ext uri="{FF2B5EF4-FFF2-40B4-BE49-F238E27FC236}">
                <a16:creationId xmlns:a16="http://schemas.microsoft.com/office/drawing/2014/main" id="{799A81F6-19AF-CE98-FD45-6086385B09A5}"/>
              </a:ext>
            </a:extLst>
          </p:cNvPr>
          <p:cNvGrpSpPr/>
          <p:nvPr/>
        </p:nvGrpSpPr>
        <p:grpSpPr>
          <a:xfrm>
            <a:off x="6150322" y="809851"/>
            <a:ext cx="5616250" cy="5949764"/>
            <a:chOff x="6238754" y="809851"/>
            <a:chExt cx="5616250" cy="5949764"/>
          </a:xfrm>
          <a:effectLst>
            <a:outerShdw blurRad="50800" dist="63500" dir="2700000" algn="tl" rotWithShape="0">
              <a:prstClr val="black">
                <a:alpha val="40000"/>
              </a:prstClr>
            </a:outerShdw>
          </a:effectLst>
        </p:grpSpPr>
        <p:sp>
          <p:nvSpPr>
            <p:cNvPr id="36" name="Rectangle 35">
              <a:extLst>
                <a:ext uri="{FF2B5EF4-FFF2-40B4-BE49-F238E27FC236}">
                  <a16:creationId xmlns:a16="http://schemas.microsoft.com/office/drawing/2014/main" id="{F59B3981-53C9-0D84-4E8B-8178418B7BF8}"/>
                </a:ext>
              </a:extLst>
            </p:cNvPr>
            <p:cNvSpPr/>
            <p:nvPr/>
          </p:nvSpPr>
          <p:spPr>
            <a:xfrm>
              <a:off x="6238754" y="809851"/>
              <a:ext cx="5616250" cy="5949764"/>
            </a:xfrm>
            <a:prstGeom prst="rect">
              <a:avLst/>
            </a:prstGeom>
            <a:solidFill>
              <a:schemeClr val="bg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35" name="Picture 34" descr="A computer generated image of a colorful object&#10;&#10;AI-generated content may be incorrect.">
              <a:extLst>
                <a:ext uri="{FF2B5EF4-FFF2-40B4-BE49-F238E27FC236}">
                  <a16:creationId xmlns:a16="http://schemas.microsoft.com/office/drawing/2014/main" id="{DE47806C-A485-A13D-DC57-5F6B5C7AB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440" y="809851"/>
              <a:ext cx="4615231" cy="5943600"/>
            </a:xfrm>
            <a:prstGeom prst="rect">
              <a:avLst/>
            </a:prstGeom>
            <a:ln>
              <a:solidFill>
                <a:schemeClr val="tx1"/>
              </a:solidFill>
            </a:ln>
          </p:spPr>
        </p:pic>
      </p:grpSp>
      <p:sp>
        <p:nvSpPr>
          <p:cNvPr id="38" name="TextBox 37">
            <a:extLst>
              <a:ext uri="{FF2B5EF4-FFF2-40B4-BE49-F238E27FC236}">
                <a16:creationId xmlns:a16="http://schemas.microsoft.com/office/drawing/2014/main" id="{2446D4F1-46B9-2804-091F-523E0F367B51}"/>
              </a:ext>
            </a:extLst>
          </p:cNvPr>
          <p:cNvSpPr txBox="1"/>
          <p:nvPr/>
        </p:nvSpPr>
        <p:spPr>
          <a:xfrm>
            <a:off x="563720" y="1174334"/>
            <a:ext cx="5382228" cy="341632"/>
          </a:xfrm>
          <a:prstGeom prst="rect">
            <a:avLst/>
          </a:prstGeom>
          <a:noFill/>
        </p:spPr>
        <p:txBody>
          <a:bodyPr wrap="square" rtlCol="0">
            <a:spAutoFit/>
          </a:bodyPr>
          <a:lstStyle/>
          <a:p>
            <a:pPr algn="ctr">
              <a:lnSpc>
                <a:spcPct val="90000"/>
              </a:lnSpc>
            </a:pPr>
            <a:r>
              <a:rPr lang="en-US" dirty="0">
                <a:latin typeface="+mn-lt"/>
              </a:rPr>
              <a:t>Number of Union Elements Included: 80</a:t>
            </a:r>
          </a:p>
        </p:txBody>
      </p:sp>
    </p:spTree>
    <p:extLst>
      <p:ext uri="{BB962C8B-B14F-4D97-AF65-F5344CB8AC3E}">
        <p14:creationId xmlns:p14="http://schemas.microsoft.com/office/powerpoint/2010/main" val="221184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EA3AA-5A23-D47E-C18D-DE52BCBFF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E8010B-0E69-23F7-DA3B-116637333D3D}"/>
              </a:ext>
            </a:extLst>
          </p:cNvPr>
          <p:cNvSpPr>
            <a:spLocks noGrp="1"/>
          </p:cNvSpPr>
          <p:nvPr>
            <p:ph type="title"/>
          </p:nvPr>
        </p:nvSpPr>
        <p:spPr/>
        <p:txBody>
          <a:bodyPr/>
          <a:lstStyle/>
          <a:p>
            <a:r>
              <a:rPr lang="en-US" dirty="0"/>
              <a:t>High Pressure System ATSUHIME </a:t>
            </a:r>
            <a:r>
              <a:rPr lang="en-US" dirty="0" err="1"/>
              <a:t>McStas</a:t>
            </a:r>
            <a:r>
              <a:rPr lang="en-US" dirty="0"/>
              <a:t>-Model</a:t>
            </a:r>
          </a:p>
        </p:txBody>
      </p:sp>
      <p:pic>
        <p:nvPicPr>
          <p:cNvPr id="9" name="Picture 8" descr="A colorful lines on a black background&#10;&#10;AI-generated content may be incorrect.">
            <a:extLst>
              <a:ext uri="{FF2B5EF4-FFF2-40B4-BE49-F238E27FC236}">
                <a16:creationId xmlns:a16="http://schemas.microsoft.com/office/drawing/2014/main" id="{7D14C457-FFC1-3E36-BDE9-AE73E81BADD8}"/>
              </a:ext>
            </a:extLst>
          </p:cNvPr>
          <p:cNvPicPr>
            <a:picLocks noChangeAspect="1"/>
          </p:cNvPicPr>
          <p:nvPr/>
        </p:nvPicPr>
        <p:blipFill>
          <a:blip r:embed="rId2">
            <a:extLst>
              <a:ext uri="{28A0092B-C50C-407E-A947-70E740481C1C}">
                <a14:useLocalDpi xmlns:a14="http://schemas.microsoft.com/office/drawing/2010/main" val="0"/>
              </a:ext>
            </a:extLst>
          </a:blip>
          <a:srcRect l="15143" r="4061"/>
          <a:stretch>
            <a:fillRect/>
          </a:stretch>
        </p:blipFill>
        <p:spPr>
          <a:xfrm>
            <a:off x="429766" y="905752"/>
            <a:ext cx="7314057" cy="5046496"/>
          </a:xfrm>
          <a:prstGeom prst="rect">
            <a:avLst/>
          </a:prstGeom>
          <a:effectLst>
            <a:outerShdw blurRad="50800" dist="63500" dir="8100000" algn="tr" rotWithShape="0">
              <a:prstClr val="black">
                <a:alpha val="40000"/>
              </a:prstClr>
            </a:outerShdw>
          </a:effectLst>
        </p:spPr>
      </p:pic>
      <p:sp>
        <p:nvSpPr>
          <p:cNvPr id="11" name="TextBox 10">
            <a:extLst>
              <a:ext uri="{FF2B5EF4-FFF2-40B4-BE49-F238E27FC236}">
                <a16:creationId xmlns:a16="http://schemas.microsoft.com/office/drawing/2014/main" id="{7531AD30-E4B9-F3E4-4933-AD3C03456430}"/>
              </a:ext>
            </a:extLst>
          </p:cNvPr>
          <p:cNvSpPr txBox="1"/>
          <p:nvPr/>
        </p:nvSpPr>
        <p:spPr>
          <a:xfrm>
            <a:off x="2965227" y="6048149"/>
            <a:ext cx="2243137" cy="341632"/>
          </a:xfrm>
          <a:prstGeom prst="rect">
            <a:avLst/>
          </a:prstGeom>
          <a:noFill/>
        </p:spPr>
        <p:txBody>
          <a:bodyPr wrap="square" rtlCol="0">
            <a:spAutoFit/>
          </a:bodyPr>
          <a:lstStyle/>
          <a:p>
            <a:pPr algn="ctr">
              <a:lnSpc>
                <a:spcPct val="90000"/>
              </a:lnSpc>
            </a:pPr>
            <a:r>
              <a:rPr lang="en-US" dirty="0">
                <a:latin typeface="+mn-lt"/>
              </a:rPr>
              <a:t>Side View</a:t>
            </a:r>
          </a:p>
        </p:txBody>
      </p:sp>
      <p:sp>
        <p:nvSpPr>
          <p:cNvPr id="12" name="TextBox 11">
            <a:extLst>
              <a:ext uri="{FF2B5EF4-FFF2-40B4-BE49-F238E27FC236}">
                <a16:creationId xmlns:a16="http://schemas.microsoft.com/office/drawing/2014/main" id="{3F6A1EDD-EB55-F633-86A4-8DBF15EDDEB8}"/>
              </a:ext>
            </a:extLst>
          </p:cNvPr>
          <p:cNvSpPr txBox="1"/>
          <p:nvPr/>
        </p:nvSpPr>
        <p:spPr>
          <a:xfrm>
            <a:off x="8072198" y="1346891"/>
            <a:ext cx="3673033" cy="4164217"/>
          </a:xfrm>
          <a:prstGeom prst="rect">
            <a:avLst/>
          </a:prstGeom>
          <a:noFill/>
        </p:spPr>
        <p:txBody>
          <a:bodyPr wrap="square" rtlCol="0">
            <a:spAutoFit/>
          </a:bodyPr>
          <a:lstStyle/>
          <a:p>
            <a:pPr algn="ctr">
              <a:lnSpc>
                <a:spcPct val="90000"/>
              </a:lnSpc>
            </a:pPr>
            <a:r>
              <a:rPr lang="en-US" sz="1600" dirty="0"/>
              <a:t>High Pressure System generated with </a:t>
            </a:r>
            <a:r>
              <a:rPr lang="en-US" sz="1600" u="sng" dirty="0">
                <a:solidFill>
                  <a:srgbClr val="FF0000"/>
                </a:solidFill>
              </a:rPr>
              <a:t>80 Union components</a:t>
            </a:r>
            <a:r>
              <a:rPr lang="en-US" sz="1600" dirty="0"/>
              <a:t>:</a:t>
            </a:r>
          </a:p>
          <a:p>
            <a:pPr algn="just">
              <a:lnSpc>
                <a:spcPct val="90000"/>
              </a:lnSpc>
            </a:pPr>
            <a:endParaRPr lang="en-US" sz="1600" dirty="0">
              <a:latin typeface="+mn-lt"/>
            </a:endParaRPr>
          </a:p>
          <a:p>
            <a:pPr marL="285750" indent="-285750" algn="just">
              <a:lnSpc>
                <a:spcPct val="90000"/>
              </a:lnSpc>
              <a:buFont typeface="Arial" panose="020B0604020202020204" pitchFamily="34" charset="0"/>
              <a:buChar char="•"/>
            </a:pPr>
            <a:r>
              <a:rPr lang="en-US" sz="1600" dirty="0"/>
              <a:t>6 piston tips modelled in WC.</a:t>
            </a:r>
          </a:p>
          <a:p>
            <a:pPr marL="285750" indent="-285750" algn="just">
              <a:lnSpc>
                <a:spcPct val="90000"/>
              </a:lnSpc>
              <a:buFont typeface="Arial" panose="020B0604020202020204" pitchFamily="34" charset="0"/>
              <a:buChar char="•"/>
            </a:pPr>
            <a:r>
              <a:rPr lang="en-US" sz="1600" dirty="0">
                <a:latin typeface="+mn-lt"/>
              </a:rPr>
              <a:t>6 pistons can move </a:t>
            </a:r>
            <a:r>
              <a:rPr lang="en-US" sz="1600" dirty="0"/>
              <a:t>in/out with same excursion as real ones.</a:t>
            </a:r>
          </a:p>
          <a:p>
            <a:pPr marL="285750" indent="-285750" algn="just">
              <a:lnSpc>
                <a:spcPct val="90000"/>
              </a:lnSpc>
              <a:buFont typeface="Arial" panose="020B0604020202020204" pitchFamily="34" charset="0"/>
              <a:buChar char="•"/>
            </a:pPr>
            <a:r>
              <a:rPr lang="en-US" sz="1600" dirty="0">
                <a:latin typeface="+mn-lt"/>
              </a:rPr>
              <a:t>Simplified support structure-frame to avoid </a:t>
            </a:r>
            <a:r>
              <a:rPr lang="en-US" sz="1600" dirty="0"/>
              <a:t>anomalies in the simulations.</a:t>
            </a:r>
          </a:p>
          <a:p>
            <a:pPr marL="285750" indent="-285750" algn="just">
              <a:lnSpc>
                <a:spcPct val="90000"/>
              </a:lnSpc>
              <a:buFont typeface="Arial" panose="020B0604020202020204" pitchFamily="34" charset="0"/>
              <a:buChar char="•"/>
            </a:pPr>
            <a:r>
              <a:rPr lang="en-US" sz="1600" dirty="0"/>
              <a:t>Each of the three collimators are automatically rendered.</a:t>
            </a:r>
          </a:p>
          <a:p>
            <a:pPr marL="285750" indent="-285750" algn="just">
              <a:lnSpc>
                <a:spcPct val="90000"/>
              </a:lnSpc>
              <a:buFont typeface="Arial" panose="020B0604020202020204" pitchFamily="34" charset="0"/>
              <a:buChar char="•"/>
            </a:pPr>
            <a:r>
              <a:rPr lang="en-US" sz="1600" dirty="0">
                <a:latin typeface="+mn-lt"/>
              </a:rPr>
              <a:t>4 absorbing panels included t</a:t>
            </a:r>
            <a:r>
              <a:rPr lang="en-US" sz="1600" dirty="0"/>
              <a:t>o mimic the real shields.</a:t>
            </a:r>
          </a:p>
          <a:p>
            <a:pPr marL="285750" indent="-285750" algn="just">
              <a:lnSpc>
                <a:spcPct val="90000"/>
              </a:lnSpc>
              <a:buFont typeface="Arial" panose="020B0604020202020204" pitchFamily="34" charset="0"/>
              <a:buChar char="•"/>
            </a:pPr>
            <a:r>
              <a:rPr lang="en-US" sz="1600" dirty="0">
                <a:latin typeface="+mn-lt"/>
              </a:rPr>
              <a:t>Detector positions and pixel locations match the real ones.</a:t>
            </a:r>
          </a:p>
          <a:p>
            <a:pPr marL="285750" indent="-285750" algn="just">
              <a:lnSpc>
                <a:spcPct val="90000"/>
              </a:lnSpc>
              <a:buFont typeface="Arial" panose="020B0604020202020204" pitchFamily="34" charset="0"/>
              <a:buChar char="•"/>
            </a:pPr>
            <a:endParaRPr lang="en-US" sz="1600" dirty="0">
              <a:latin typeface="+mn-lt"/>
            </a:endParaRPr>
          </a:p>
          <a:p>
            <a:pPr marL="285750" indent="-285750" algn="just">
              <a:lnSpc>
                <a:spcPct val="90000"/>
              </a:lnSpc>
              <a:buFont typeface="Arial" panose="020B0604020202020204" pitchFamily="34" charset="0"/>
              <a:buChar char="•"/>
            </a:pPr>
            <a:r>
              <a:rPr lang="en-US" sz="1600" dirty="0">
                <a:solidFill>
                  <a:schemeClr val="accent2"/>
                </a:solidFill>
              </a:rPr>
              <a:t>*Possibility to add extra shields in the simulation for BKG Analysis.</a:t>
            </a:r>
            <a:endParaRPr lang="en-US" sz="1600" dirty="0">
              <a:solidFill>
                <a:schemeClr val="accent2"/>
              </a:solidFill>
              <a:latin typeface="+mn-lt"/>
            </a:endParaRPr>
          </a:p>
        </p:txBody>
      </p:sp>
      <p:cxnSp>
        <p:nvCxnSpPr>
          <p:cNvPr id="14" name="Straight Arrow Connector 13">
            <a:extLst>
              <a:ext uri="{FF2B5EF4-FFF2-40B4-BE49-F238E27FC236}">
                <a16:creationId xmlns:a16="http://schemas.microsoft.com/office/drawing/2014/main" id="{AA98A19A-614D-4C52-8AA8-0ACC4106D24D}"/>
              </a:ext>
            </a:extLst>
          </p:cNvPr>
          <p:cNvCxnSpPr/>
          <p:nvPr/>
        </p:nvCxnSpPr>
        <p:spPr>
          <a:xfrm>
            <a:off x="578734" y="3183038"/>
            <a:ext cx="960699" cy="0"/>
          </a:xfrm>
          <a:prstGeom prst="straightConnector1">
            <a:avLst/>
          </a:prstGeom>
          <a:ln w="571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66988EC-AF9A-5863-0089-41509547E6B3}"/>
              </a:ext>
            </a:extLst>
          </p:cNvPr>
          <p:cNvSpPr txBox="1"/>
          <p:nvPr/>
        </p:nvSpPr>
        <p:spPr>
          <a:xfrm>
            <a:off x="758141" y="2869106"/>
            <a:ext cx="601884" cy="313932"/>
          </a:xfrm>
          <a:prstGeom prst="rect">
            <a:avLst/>
          </a:prstGeom>
          <a:noFill/>
        </p:spPr>
        <p:txBody>
          <a:bodyPr wrap="square" rtlCol="0">
            <a:spAutoFit/>
          </a:bodyPr>
          <a:lstStyle/>
          <a:p>
            <a:pPr algn="l">
              <a:lnSpc>
                <a:spcPct val="90000"/>
              </a:lnSpc>
            </a:pPr>
            <a:r>
              <a:rPr lang="en-US" sz="1600" b="1" dirty="0">
                <a:solidFill>
                  <a:srgbClr val="FF0000"/>
                </a:solidFill>
                <a:latin typeface="+mn-lt"/>
              </a:rPr>
              <a:t>n</a:t>
            </a:r>
            <a:r>
              <a:rPr lang="en-US" sz="1600" b="1" baseline="30000" dirty="0">
                <a:solidFill>
                  <a:srgbClr val="FF0000"/>
                </a:solidFill>
                <a:latin typeface="+mn-lt"/>
              </a:rPr>
              <a:t>0</a:t>
            </a:r>
          </a:p>
        </p:txBody>
      </p:sp>
    </p:spTree>
    <p:extLst>
      <p:ext uri="{BB962C8B-B14F-4D97-AF65-F5344CB8AC3E}">
        <p14:creationId xmlns:p14="http://schemas.microsoft.com/office/powerpoint/2010/main" val="1705297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D4224-B824-D0AF-4801-88527BF25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F3142-1960-5414-C453-0C8473EF9FEB}"/>
              </a:ext>
            </a:extLst>
          </p:cNvPr>
          <p:cNvSpPr>
            <a:spLocks noGrp="1"/>
          </p:cNvSpPr>
          <p:nvPr>
            <p:ph type="title"/>
          </p:nvPr>
        </p:nvSpPr>
        <p:spPr/>
        <p:txBody>
          <a:bodyPr/>
          <a:lstStyle/>
          <a:p>
            <a:r>
              <a:rPr lang="en-US" dirty="0"/>
              <a:t>Reflectometers</a:t>
            </a:r>
          </a:p>
        </p:txBody>
      </p:sp>
      <p:sp>
        <p:nvSpPr>
          <p:cNvPr id="3" name="Content Placeholder 2">
            <a:extLst>
              <a:ext uri="{FF2B5EF4-FFF2-40B4-BE49-F238E27FC236}">
                <a16:creationId xmlns:a16="http://schemas.microsoft.com/office/drawing/2014/main" id="{E7A23470-75CA-122B-9660-098F9988B91B}"/>
              </a:ext>
            </a:extLst>
          </p:cNvPr>
          <p:cNvSpPr>
            <a:spLocks noGrp="1"/>
          </p:cNvSpPr>
          <p:nvPr>
            <p:ph sz="quarter" idx="4"/>
          </p:nvPr>
        </p:nvSpPr>
        <p:spPr>
          <a:xfrm>
            <a:off x="420991" y="2302727"/>
            <a:ext cx="5431021" cy="2252546"/>
          </a:xfrm>
        </p:spPr>
        <p:txBody>
          <a:bodyPr/>
          <a:lstStyle/>
          <a:p>
            <a:r>
              <a:rPr lang="en-US" dirty="0"/>
              <a:t>SOFIA BL16</a:t>
            </a:r>
          </a:p>
          <a:p>
            <a:endParaRPr lang="en-US" dirty="0"/>
          </a:p>
        </p:txBody>
      </p:sp>
    </p:spTree>
    <p:extLst>
      <p:ext uri="{BB962C8B-B14F-4D97-AF65-F5344CB8AC3E}">
        <p14:creationId xmlns:p14="http://schemas.microsoft.com/office/powerpoint/2010/main" val="2046595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123BA7E-E53C-C800-F03D-C2C936857F2D}"/>
              </a:ext>
            </a:extLst>
          </p:cNvPr>
          <p:cNvSpPr>
            <a:spLocks noGrp="1"/>
          </p:cNvSpPr>
          <p:nvPr>
            <p:ph type="title"/>
          </p:nvPr>
        </p:nvSpPr>
        <p:spPr/>
        <p:txBody>
          <a:bodyPr/>
          <a:lstStyle/>
          <a:p>
            <a:r>
              <a:rPr lang="en-US" dirty="0"/>
              <a:t>Contents:</a:t>
            </a:r>
          </a:p>
        </p:txBody>
      </p:sp>
      <p:sp>
        <p:nvSpPr>
          <p:cNvPr id="2" name="Content Placeholder 1">
            <a:extLst>
              <a:ext uri="{FF2B5EF4-FFF2-40B4-BE49-F238E27FC236}">
                <a16:creationId xmlns:a16="http://schemas.microsoft.com/office/drawing/2014/main" id="{FD888006-F20E-3460-C799-3361E5F5E67B}"/>
              </a:ext>
            </a:extLst>
          </p:cNvPr>
          <p:cNvSpPr>
            <a:spLocks noGrp="1"/>
          </p:cNvSpPr>
          <p:nvPr>
            <p:ph idx="1"/>
          </p:nvPr>
        </p:nvSpPr>
        <p:spPr>
          <a:xfrm>
            <a:off x="429767" y="1031230"/>
            <a:ext cx="11430000" cy="4047778"/>
          </a:xfrm>
        </p:spPr>
        <p:txBody>
          <a:bodyPr/>
          <a:lstStyle/>
          <a:p>
            <a:r>
              <a:rPr lang="en-US" sz="2400" dirty="0"/>
              <a:t>Why do we need Virtual Twins at TS1 ?</a:t>
            </a:r>
          </a:p>
          <a:p>
            <a:pPr lvl="1"/>
            <a:r>
              <a:rPr lang="en-US" sz="1600" dirty="0"/>
              <a:t>What can we achieve with them ?</a:t>
            </a:r>
          </a:p>
          <a:p>
            <a:r>
              <a:rPr lang="en-US" sz="2400" dirty="0"/>
              <a:t>Virtual Twin Instruments at TS1</a:t>
            </a:r>
          </a:p>
          <a:p>
            <a:pPr lvl="1"/>
            <a:r>
              <a:rPr lang="en-US" sz="1600" dirty="0"/>
              <a:t>Spectrometers</a:t>
            </a:r>
          </a:p>
          <a:p>
            <a:pPr lvl="1"/>
            <a:r>
              <a:rPr lang="en-US" sz="1600" dirty="0"/>
              <a:t>Diffractometers</a:t>
            </a:r>
          </a:p>
          <a:p>
            <a:pPr lvl="1"/>
            <a:r>
              <a:rPr lang="en-US" sz="1600" dirty="0"/>
              <a:t>Reflectometers</a:t>
            </a:r>
          </a:p>
          <a:p>
            <a:pPr lvl="1"/>
            <a:r>
              <a:rPr lang="en-US" sz="1600" dirty="0"/>
              <a:t>WANS / SANS</a:t>
            </a:r>
          </a:p>
          <a:p>
            <a:pPr lvl="1"/>
            <a:r>
              <a:rPr lang="en-US" sz="1600" dirty="0"/>
              <a:t>Neutron Imaging</a:t>
            </a:r>
          </a:p>
          <a:p>
            <a:r>
              <a:rPr lang="en-US" sz="2400" dirty="0"/>
              <a:t>Conclusion</a:t>
            </a:r>
          </a:p>
        </p:txBody>
      </p:sp>
      <p:pic>
        <p:nvPicPr>
          <p:cNvPr id="3" name="Picture 2" descr="J-PARCセンターとは｜J-PARC｜大強度陽子加速器施設｜J-PARC｜大強度陽子加速器施設">
            <a:extLst>
              <a:ext uri="{FF2B5EF4-FFF2-40B4-BE49-F238E27FC236}">
                <a16:creationId xmlns:a16="http://schemas.microsoft.com/office/drawing/2014/main" id="{A1539E65-715C-FF48-BFD6-AAC8ECAD08DC}"/>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a:stretch>
            <a:fillRect/>
          </a:stretch>
        </p:blipFill>
        <p:spPr bwMode="auto">
          <a:xfrm>
            <a:off x="6832600" y="3055119"/>
            <a:ext cx="5022404" cy="34114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7th AONSA Neutron School/The 3rd MLF School">
            <a:extLst>
              <a:ext uri="{FF2B5EF4-FFF2-40B4-BE49-F238E27FC236}">
                <a16:creationId xmlns:a16="http://schemas.microsoft.com/office/drawing/2014/main" id="{73B89C0F-E898-B60E-3D6F-11E14D3A42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36" t="5698" r="3328" b="54816"/>
          <a:stretch>
            <a:fillRect/>
          </a:stretch>
        </p:blipFill>
        <p:spPr bwMode="auto">
          <a:xfrm>
            <a:off x="1389439" y="5257745"/>
            <a:ext cx="4566617" cy="106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411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vel neutron reflectometer SOFIA at J-PARC/MLF for in-situ soft-interface  characterization | Polymer Journal">
            <a:extLst>
              <a:ext uri="{FF2B5EF4-FFF2-40B4-BE49-F238E27FC236}">
                <a16:creationId xmlns:a16="http://schemas.microsoft.com/office/drawing/2014/main" id="{6619D132-83A6-A724-4A1B-BD377ABF1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68" y="1485296"/>
            <a:ext cx="5577333" cy="1641966"/>
          </a:xfrm>
          <a:prstGeom prst="rect">
            <a:avLst/>
          </a:prstGeom>
          <a:noFill/>
          <a:ln>
            <a:solidFill>
              <a:schemeClr val="tx1"/>
            </a:solidFill>
          </a:ln>
          <a:effectLst>
            <a:outerShdw blurRad="50800" dist="635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Novel neutron reflectometer SOFIA at J-PARC/MLF for in-situ soft ...">
            <a:extLst>
              <a:ext uri="{FF2B5EF4-FFF2-40B4-BE49-F238E27FC236}">
                <a16:creationId xmlns:a16="http://schemas.microsoft.com/office/drawing/2014/main" id="{D8787305-1252-BD47-5B82-917140BD6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901" y="1199844"/>
            <a:ext cx="5670104" cy="4458311"/>
          </a:xfrm>
          <a:prstGeom prst="rect">
            <a:avLst/>
          </a:prstGeom>
          <a:noFill/>
          <a:ln>
            <a:solidFill>
              <a:schemeClr val="tx1"/>
            </a:solidFill>
          </a:ln>
          <a:effectLst>
            <a:outerShdw blurRad="50800" dist="635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0D235E-F3D9-5542-4E51-25FC417C43AB}"/>
              </a:ext>
            </a:extLst>
          </p:cNvPr>
          <p:cNvSpPr>
            <a:spLocks noGrp="1"/>
          </p:cNvSpPr>
          <p:nvPr>
            <p:ph type="title"/>
          </p:nvPr>
        </p:nvSpPr>
        <p:spPr/>
        <p:txBody>
          <a:bodyPr/>
          <a:lstStyle/>
          <a:p>
            <a:r>
              <a:rPr lang="en-US" dirty="0"/>
              <a:t>Reflectometer: BL16</a:t>
            </a:r>
          </a:p>
        </p:txBody>
      </p:sp>
      <p:sp>
        <p:nvSpPr>
          <p:cNvPr id="3" name="TextBox 2">
            <a:extLst>
              <a:ext uri="{FF2B5EF4-FFF2-40B4-BE49-F238E27FC236}">
                <a16:creationId xmlns:a16="http://schemas.microsoft.com/office/drawing/2014/main" id="{EE6B3083-FE95-2445-13F4-52EEA23DCF92}"/>
              </a:ext>
            </a:extLst>
          </p:cNvPr>
          <p:cNvSpPr txBox="1"/>
          <p:nvPr/>
        </p:nvSpPr>
        <p:spPr>
          <a:xfrm>
            <a:off x="1643634" y="1093678"/>
            <a:ext cx="3149600" cy="313932"/>
          </a:xfrm>
          <a:prstGeom prst="rect">
            <a:avLst/>
          </a:prstGeom>
          <a:noFill/>
        </p:spPr>
        <p:txBody>
          <a:bodyPr wrap="square" rtlCol="0">
            <a:spAutoFit/>
          </a:bodyPr>
          <a:lstStyle/>
          <a:p>
            <a:pPr algn="ctr">
              <a:lnSpc>
                <a:spcPct val="90000"/>
              </a:lnSpc>
            </a:pPr>
            <a:r>
              <a:rPr lang="en-US" sz="1600" u="sng" dirty="0">
                <a:latin typeface="+mn-lt"/>
              </a:rPr>
              <a:t>Double-Beam-Port</a:t>
            </a:r>
          </a:p>
        </p:txBody>
      </p:sp>
      <p:sp>
        <p:nvSpPr>
          <p:cNvPr id="4" name="TextBox 3">
            <a:extLst>
              <a:ext uri="{FF2B5EF4-FFF2-40B4-BE49-F238E27FC236}">
                <a16:creationId xmlns:a16="http://schemas.microsoft.com/office/drawing/2014/main" id="{10038C5B-4C46-C5A9-B34A-03256DA8F093}"/>
              </a:ext>
            </a:extLst>
          </p:cNvPr>
          <p:cNvSpPr txBox="1"/>
          <p:nvPr/>
        </p:nvSpPr>
        <p:spPr>
          <a:xfrm>
            <a:off x="429768" y="3708400"/>
            <a:ext cx="5577333" cy="1643527"/>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1600" dirty="0">
                <a:latin typeface="+mn-lt"/>
              </a:rPr>
              <a:t>Highly Versatile Neutron optics.</a:t>
            </a:r>
          </a:p>
          <a:p>
            <a:pPr marL="285750" indent="-285750" algn="l">
              <a:lnSpc>
                <a:spcPct val="90000"/>
              </a:lnSpc>
              <a:buFont typeface="Arial" panose="020B0604020202020204" pitchFamily="34" charset="0"/>
              <a:buChar char="•"/>
            </a:pPr>
            <a:r>
              <a:rPr lang="en-US" sz="1600" dirty="0" err="1"/>
              <a:t>McStas</a:t>
            </a:r>
            <a:r>
              <a:rPr lang="en-US" sz="1600" dirty="0"/>
              <a:t> is set up to simulate alternatively both sources with inclinations of -2.2° and -5.7°.</a:t>
            </a:r>
          </a:p>
          <a:p>
            <a:pPr marL="285750" indent="-285750" algn="l">
              <a:lnSpc>
                <a:spcPct val="90000"/>
              </a:lnSpc>
              <a:buFont typeface="Arial" panose="020B0604020202020204" pitchFamily="34" charset="0"/>
              <a:buChar char="•"/>
            </a:pPr>
            <a:r>
              <a:rPr lang="en-US" sz="1600" dirty="0">
                <a:latin typeface="+mn-lt"/>
              </a:rPr>
              <a:t>Pos</a:t>
            </a:r>
            <a:r>
              <a:rPr lang="en-US" sz="1600" dirty="0"/>
              <a:t>sibility to use a Single-Frame or Double-Frame mode included.</a:t>
            </a:r>
          </a:p>
          <a:p>
            <a:pPr marL="285750" indent="-285750" algn="l">
              <a:lnSpc>
                <a:spcPct val="90000"/>
              </a:lnSpc>
              <a:buFont typeface="Arial" panose="020B0604020202020204" pitchFamily="34" charset="0"/>
              <a:buChar char="•"/>
            </a:pPr>
            <a:r>
              <a:rPr lang="en-US" sz="1600" dirty="0">
                <a:latin typeface="+mn-lt"/>
              </a:rPr>
              <a:t>Currently developing new set of </a:t>
            </a:r>
            <a:r>
              <a:rPr lang="en-US" sz="1600">
                <a:latin typeface="+mn-lt"/>
              </a:rPr>
              <a:t>Reflectivity kernels </a:t>
            </a:r>
            <a:r>
              <a:rPr lang="en-US" sz="1600" dirty="0">
                <a:latin typeface="+mn-lt"/>
              </a:rPr>
              <a:t>for best Instrument Comparison.</a:t>
            </a:r>
          </a:p>
        </p:txBody>
      </p:sp>
      <p:sp>
        <p:nvSpPr>
          <p:cNvPr id="5" name="TextBox 4">
            <a:extLst>
              <a:ext uri="{FF2B5EF4-FFF2-40B4-BE49-F238E27FC236}">
                <a16:creationId xmlns:a16="http://schemas.microsoft.com/office/drawing/2014/main" id="{AE274B9C-7A29-66CD-D478-D85DBAC2FD3A}"/>
              </a:ext>
            </a:extLst>
          </p:cNvPr>
          <p:cNvSpPr txBox="1"/>
          <p:nvPr/>
        </p:nvSpPr>
        <p:spPr>
          <a:xfrm>
            <a:off x="7225877" y="5905032"/>
            <a:ext cx="3588152" cy="286232"/>
          </a:xfrm>
          <a:prstGeom prst="rect">
            <a:avLst/>
          </a:prstGeom>
          <a:noFill/>
        </p:spPr>
        <p:txBody>
          <a:bodyPr wrap="square" rtlCol="0">
            <a:spAutoFit/>
          </a:bodyPr>
          <a:lstStyle/>
          <a:p>
            <a:pPr algn="ctr">
              <a:lnSpc>
                <a:spcPct val="90000"/>
              </a:lnSpc>
            </a:pPr>
            <a:r>
              <a:rPr lang="en-US" sz="1400" i="1" dirty="0"/>
              <a:t>*Polymer Journal </a:t>
            </a:r>
            <a:r>
              <a:rPr lang="en-US" sz="1400" b="1" i="1" dirty="0"/>
              <a:t>45</a:t>
            </a:r>
            <a:r>
              <a:rPr lang="en-US" sz="1400" i="1" dirty="0"/>
              <a:t>, 100-108 (2013)</a:t>
            </a:r>
            <a:endParaRPr lang="en-US" sz="1400" i="1" dirty="0">
              <a:latin typeface="+mn-lt"/>
            </a:endParaRPr>
          </a:p>
        </p:txBody>
      </p:sp>
    </p:spTree>
    <p:extLst>
      <p:ext uri="{BB962C8B-B14F-4D97-AF65-F5344CB8AC3E}">
        <p14:creationId xmlns:p14="http://schemas.microsoft.com/office/powerpoint/2010/main" val="3555276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AAD3-5FD9-ABB5-61A6-3BE9668D0CAB}"/>
              </a:ext>
            </a:extLst>
          </p:cNvPr>
          <p:cNvSpPr>
            <a:spLocks noGrp="1"/>
          </p:cNvSpPr>
          <p:nvPr>
            <p:ph type="title"/>
          </p:nvPr>
        </p:nvSpPr>
        <p:spPr/>
        <p:txBody>
          <a:bodyPr/>
          <a:lstStyle/>
          <a:p>
            <a:r>
              <a:rPr lang="en-US" dirty="0"/>
              <a:t>Reflectometer: BL16</a:t>
            </a:r>
          </a:p>
        </p:txBody>
      </p:sp>
      <p:pic>
        <p:nvPicPr>
          <p:cNvPr id="6" name="Picture 5" descr="A graph of different colors&#10;&#10;AI-generated content may be incorrect.">
            <a:extLst>
              <a:ext uri="{FF2B5EF4-FFF2-40B4-BE49-F238E27FC236}">
                <a16:creationId xmlns:a16="http://schemas.microsoft.com/office/drawing/2014/main" id="{4506DD72-36A3-CB6A-FA86-CC0467250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844" y="1065024"/>
            <a:ext cx="8824311" cy="4573776"/>
          </a:xfrm>
          <a:prstGeom prst="rect">
            <a:avLst/>
          </a:prstGeom>
          <a:ln>
            <a:solidFill>
              <a:schemeClr val="tx1"/>
            </a:solidFill>
          </a:ln>
          <a:effectLst>
            <a:outerShdw blurRad="50800" dist="63500" dir="5400000" algn="t" rotWithShape="0">
              <a:prstClr val="black">
                <a:alpha val="40000"/>
              </a:prstClr>
            </a:outerShdw>
          </a:effectLst>
        </p:spPr>
      </p:pic>
      <p:sp>
        <p:nvSpPr>
          <p:cNvPr id="8" name="TextBox 7">
            <a:extLst>
              <a:ext uri="{FF2B5EF4-FFF2-40B4-BE49-F238E27FC236}">
                <a16:creationId xmlns:a16="http://schemas.microsoft.com/office/drawing/2014/main" id="{A4723406-5075-BC39-07CA-C8F46F7CE36D}"/>
              </a:ext>
            </a:extLst>
          </p:cNvPr>
          <p:cNvSpPr txBox="1"/>
          <p:nvPr/>
        </p:nvSpPr>
        <p:spPr>
          <a:xfrm>
            <a:off x="1511661" y="5893973"/>
            <a:ext cx="9168676" cy="535531"/>
          </a:xfrm>
          <a:prstGeom prst="rect">
            <a:avLst/>
          </a:prstGeom>
          <a:noFill/>
        </p:spPr>
        <p:txBody>
          <a:bodyPr wrap="square" rtlCol="0">
            <a:spAutoFit/>
          </a:bodyPr>
          <a:lstStyle/>
          <a:p>
            <a:pPr marL="285750" indent="-285750" algn="just">
              <a:lnSpc>
                <a:spcPct val="90000"/>
              </a:lnSpc>
              <a:buFont typeface="Arial" panose="020B0604020202020204" pitchFamily="34" charset="0"/>
              <a:buChar char="•"/>
            </a:pPr>
            <a:r>
              <a:rPr lang="en-US" sz="1600" dirty="0">
                <a:latin typeface="+mn-lt"/>
              </a:rPr>
              <a:t>Possibility to simulate </a:t>
            </a:r>
            <a:r>
              <a:rPr lang="en-US" sz="1600" dirty="0"/>
              <a:t>different “thin-film sample” kernels for reflectometer optimizations.</a:t>
            </a:r>
          </a:p>
          <a:p>
            <a:pPr marL="285750" indent="-285750" algn="just">
              <a:lnSpc>
                <a:spcPct val="90000"/>
              </a:lnSpc>
              <a:buFont typeface="Arial" panose="020B0604020202020204" pitchFamily="34" charset="0"/>
              <a:buChar char="•"/>
            </a:pPr>
            <a:r>
              <a:rPr lang="en-US" sz="1600" dirty="0">
                <a:latin typeface="+mn-lt"/>
              </a:rPr>
              <a:t>Analysis of background features, resolution and detector coverage in progress.</a:t>
            </a:r>
          </a:p>
        </p:txBody>
      </p:sp>
    </p:spTree>
    <p:extLst>
      <p:ext uri="{BB962C8B-B14F-4D97-AF65-F5344CB8AC3E}">
        <p14:creationId xmlns:p14="http://schemas.microsoft.com/office/powerpoint/2010/main" val="1675759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F6041-F1D1-5D8A-92FA-9DF270463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9BFE9-76A3-613D-54FF-0EA47D7454D6}"/>
              </a:ext>
            </a:extLst>
          </p:cNvPr>
          <p:cNvSpPr>
            <a:spLocks noGrp="1"/>
          </p:cNvSpPr>
          <p:nvPr>
            <p:ph type="title"/>
          </p:nvPr>
        </p:nvSpPr>
        <p:spPr/>
        <p:txBody>
          <a:bodyPr/>
          <a:lstStyle/>
          <a:p>
            <a:r>
              <a:rPr lang="en-US" dirty="0"/>
              <a:t>WANS / SANS</a:t>
            </a:r>
          </a:p>
        </p:txBody>
      </p:sp>
      <p:sp>
        <p:nvSpPr>
          <p:cNvPr id="3" name="Content Placeholder 2">
            <a:extLst>
              <a:ext uri="{FF2B5EF4-FFF2-40B4-BE49-F238E27FC236}">
                <a16:creationId xmlns:a16="http://schemas.microsoft.com/office/drawing/2014/main" id="{CCF5938C-EDA2-174D-4F98-7273AC15E75E}"/>
              </a:ext>
            </a:extLst>
          </p:cNvPr>
          <p:cNvSpPr>
            <a:spLocks noGrp="1"/>
          </p:cNvSpPr>
          <p:nvPr>
            <p:ph sz="quarter" idx="4"/>
          </p:nvPr>
        </p:nvSpPr>
        <p:spPr>
          <a:xfrm>
            <a:off x="420991" y="2302727"/>
            <a:ext cx="5431021" cy="2252546"/>
          </a:xfrm>
        </p:spPr>
        <p:txBody>
          <a:bodyPr/>
          <a:lstStyle/>
          <a:p>
            <a:r>
              <a:rPr lang="en-US" dirty="0"/>
              <a:t>TAIKAN BL15</a:t>
            </a:r>
          </a:p>
          <a:p>
            <a:endParaRPr lang="en-US" dirty="0"/>
          </a:p>
        </p:txBody>
      </p:sp>
    </p:spTree>
    <p:extLst>
      <p:ext uri="{BB962C8B-B14F-4D97-AF65-F5344CB8AC3E}">
        <p14:creationId xmlns:p14="http://schemas.microsoft.com/office/powerpoint/2010/main" val="1289906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1ED19-7C73-C7E2-3DA5-8D952B255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3832A4-67FB-902A-02A1-492D78680191}"/>
              </a:ext>
            </a:extLst>
          </p:cNvPr>
          <p:cNvSpPr>
            <a:spLocks noGrp="1"/>
          </p:cNvSpPr>
          <p:nvPr>
            <p:ph type="title"/>
          </p:nvPr>
        </p:nvSpPr>
        <p:spPr/>
        <p:txBody>
          <a:bodyPr/>
          <a:lstStyle/>
          <a:p>
            <a:r>
              <a:rPr lang="en-US" dirty="0"/>
              <a:t>WANS - SANS: BL15</a:t>
            </a:r>
          </a:p>
        </p:txBody>
      </p:sp>
      <p:pic>
        <p:nvPicPr>
          <p:cNvPr id="4" name="Picture 3" descr="A comparison of a graph with a diagram&#10;&#10;AI-generated content may be incorrect.">
            <a:extLst>
              <a:ext uri="{FF2B5EF4-FFF2-40B4-BE49-F238E27FC236}">
                <a16:creationId xmlns:a16="http://schemas.microsoft.com/office/drawing/2014/main" id="{C98EE6BC-81A8-2AB3-F027-90F5DEB67017}"/>
              </a:ext>
            </a:extLst>
          </p:cNvPr>
          <p:cNvPicPr>
            <a:picLocks noChangeAspect="1"/>
          </p:cNvPicPr>
          <p:nvPr/>
        </p:nvPicPr>
        <p:blipFill>
          <a:blip r:embed="rId2">
            <a:extLst>
              <a:ext uri="{28A0092B-C50C-407E-A947-70E740481C1C}">
                <a14:useLocalDpi xmlns:a14="http://schemas.microsoft.com/office/drawing/2010/main" val="0"/>
              </a:ext>
            </a:extLst>
          </a:blip>
          <a:srcRect r="50607"/>
          <a:stretch>
            <a:fillRect/>
          </a:stretch>
        </p:blipFill>
        <p:spPr>
          <a:xfrm>
            <a:off x="1090490" y="1077616"/>
            <a:ext cx="4490181" cy="3787815"/>
          </a:xfrm>
          <a:prstGeom prst="rect">
            <a:avLst/>
          </a:prstGeom>
          <a:ln>
            <a:solidFill>
              <a:schemeClr val="tx1"/>
            </a:solidFill>
          </a:ln>
          <a:effectLst>
            <a:outerShdw blurRad="50800" dist="63500" dir="5400000" algn="t" rotWithShape="0">
              <a:prstClr val="black">
                <a:alpha val="40000"/>
              </a:prstClr>
            </a:outerShdw>
          </a:effectLst>
        </p:spPr>
      </p:pic>
      <p:sp>
        <p:nvSpPr>
          <p:cNvPr id="9" name="TextBox 8">
            <a:extLst>
              <a:ext uri="{FF2B5EF4-FFF2-40B4-BE49-F238E27FC236}">
                <a16:creationId xmlns:a16="http://schemas.microsoft.com/office/drawing/2014/main" id="{8510EA4D-2E1E-1450-EA80-044013A9675B}"/>
              </a:ext>
            </a:extLst>
          </p:cNvPr>
          <p:cNvSpPr txBox="1"/>
          <p:nvPr/>
        </p:nvSpPr>
        <p:spPr>
          <a:xfrm>
            <a:off x="1357334" y="5180219"/>
            <a:ext cx="9477332" cy="1200329"/>
          </a:xfrm>
          <a:prstGeom prst="rect">
            <a:avLst/>
          </a:prstGeom>
          <a:noFill/>
        </p:spPr>
        <p:txBody>
          <a:bodyPr wrap="square" rtlCol="0">
            <a:spAutoFit/>
          </a:bodyPr>
          <a:lstStyle/>
          <a:p>
            <a:pPr marL="285750" indent="-285750" algn="just">
              <a:lnSpc>
                <a:spcPct val="90000"/>
              </a:lnSpc>
              <a:buFont typeface="Arial" panose="020B0604020202020204" pitchFamily="34" charset="0"/>
              <a:buChar char="•"/>
            </a:pPr>
            <a:r>
              <a:rPr lang="en-US" sz="1600" dirty="0"/>
              <a:t>Monte Carlo simulation of a Multi-Domain </a:t>
            </a:r>
            <a:r>
              <a:rPr lang="en-US" sz="1600" dirty="0" err="1"/>
              <a:t>Skyrmion</a:t>
            </a:r>
            <a:r>
              <a:rPr lang="en-US" sz="1600" dirty="0"/>
              <a:t> kernel (</a:t>
            </a:r>
            <a:r>
              <a:rPr lang="en-US" sz="1600" i="1" dirty="0"/>
              <a:t>model Ref. Nat. Comm.</a:t>
            </a:r>
            <a:r>
              <a:rPr lang="en-US" sz="1600" b="1" i="1" dirty="0"/>
              <a:t> 6</a:t>
            </a:r>
            <a:r>
              <a:rPr lang="en-US" sz="1600" i="1" dirty="0"/>
              <a:t>, 7638</a:t>
            </a:r>
            <a:r>
              <a:rPr lang="en-US" sz="1600" dirty="0"/>
              <a:t>).</a:t>
            </a:r>
          </a:p>
          <a:p>
            <a:pPr marL="285750" indent="-285750" algn="just">
              <a:lnSpc>
                <a:spcPct val="90000"/>
              </a:lnSpc>
              <a:buFont typeface="Arial" panose="020B0604020202020204" pitchFamily="34" charset="0"/>
              <a:buChar char="•"/>
            </a:pPr>
            <a:r>
              <a:rPr lang="en-US" sz="1600" dirty="0"/>
              <a:t>A set of Bragg reflections forming 3-concentric rings with 𝜋/3 periodicity have been created and randomly rotated in </a:t>
            </a:r>
            <a:r>
              <a:rPr lang="en-US" sz="1600" dirty="0" err="1"/>
              <a:t>McStas</a:t>
            </a:r>
            <a:r>
              <a:rPr lang="en-US" sz="1600" dirty="0"/>
              <a:t> to produce the Multi-Domain kernel.</a:t>
            </a:r>
          </a:p>
          <a:p>
            <a:pPr marL="285750" indent="-285750" algn="just">
              <a:lnSpc>
                <a:spcPct val="90000"/>
              </a:lnSpc>
              <a:buFont typeface="Arial" panose="020B0604020202020204" pitchFamily="34" charset="0"/>
              <a:buChar char="•"/>
            </a:pPr>
            <a:r>
              <a:rPr lang="en-US" sz="1600" dirty="0"/>
              <a:t>Lattice constants were chosen to match TAIKAN lowest-detector-banks.</a:t>
            </a:r>
          </a:p>
          <a:p>
            <a:pPr marL="285750" indent="-285750" algn="just">
              <a:lnSpc>
                <a:spcPct val="90000"/>
              </a:lnSpc>
              <a:buFont typeface="Arial" panose="020B0604020202020204" pitchFamily="34" charset="0"/>
              <a:buChar char="•"/>
            </a:pPr>
            <a:r>
              <a:rPr lang="en-US" sz="1600" dirty="0"/>
              <a:t>Simulations saved in Nexus format and data reconstructed / Analyzed directly in Mantid.</a:t>
            </a:r>
          </a:p>
        </p:txBody>
      </p:sp>
      <p:pic>
        <p:nvPicPr>
          <p:cNvPr id="1026" name="Picture 2">
            <a:extLst>
              <a:ext uri="{FF2B5EF4-FFF2-40B4-BE49-F238E27FC236}">
                <a16:creationId xmlns:a16="http://schemas.microsoft.com/office/drawing/2014/main" id="{635DABED-6F48-6E3C-E4B5-E28845B6A3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77" b="50000"/>
          <a:stretch>
            <a:fillRect/>
          </a:stretch>
        </p:blipFill>
        <p:spPr bwMode="auto">
          <a:xfrm>
            <a:off x="6327364" y="1077616"/>
            <a:ext cx="4676775" cy="3429000"/>
          </a:xfrm>
          <a:prstGeom prst="rect">
            <a:avLst/>
          </a:prstGeom>
          <a:noFill/>
          <a:ln>
            <a:solidFill>
              <a:schemeClr val="tx1"/>
            </a:solidFill>
          </a:ln>
          <a:effectLst>
            <a:outerShdw blurRad="50800" dist="635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5A210-6479-6CF4-7B8C-87F3CF23890E}"/>
              </a:ext>
            </a:extLst>
          </p:cNvPr>
          <p:cNvSpPr txBox="1"/>
          <p:nvPr/>
        </p:nvSpPr>
        <p:spPr>
          <a:xfrm>
            <a:off x="6871675" y="4676790"/>
            <a:ext cx="3588152" cy="286232"/>
          </a:xfrm>
          <a:prstGeom prst="rect">
            <a:avLst/>
          </a:prstGeom>
          <a:noFill/>
        </p:spPr>
        <p:txBody>
          <a:bodyPr wrap="square" rtlCol="0">
            <a:spAutoFit/>
          </a:bodyPr>
          <a:lstStyle/>
          <a:p>
            <a:pPr algn="ctr">
              <a:lnSpc>
                <a:spcPct val="90000"/>
              </a:lnSpc>
            </a:pPr>
            <a:r>
              <a:rPr lang="en-US" sz="1400" i="1" dirty="0"/>
              <a:t>*Nat. Comm. </a:t>
            </a:r>
            <a:r>
              <a:rPr lang="en-US" sz="1400" b="1" i="1" dirty="0"/>
              <a:t>6</a:t>
            </a:r>
            <a:r>
              <a:rPr lang="en-US" sz="1400" i="1" dirty="0"/>
              <a:t>, 7638 (2015)</a:t>
            </a:r>
            <a:endParaRPr lang="en-US" sz="1400" i="1" dirty="0">
              <a:latin typeface="+mn-lt"/>
            </a:endParaRPr>
          </a:p>
        </p:txBody>
      </p:sp>
    </p:spTree>
    <p:extLst>
      <p:ext uri="{BB962C8B-B14F-4D97-AF65-F5344CB8AC3E}">
        <p14:creationId xmlns:p14="http://schemas.microsoft.com/office/powerpoint/2010/main" val="131838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779A8-8B69-0FDC-A333-CDA8D111820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DE2E464-E574-4606-2088-93E62610C296}"/>
              </a:ext>
            </a:extLst>
          </p:cNvPr>
          <p:cNvGrpSpPr/>
          <p:nvPr/>
        </p:nvGrpSpPr>
        <p:grpSpPr>
          <a:xfrm>
            <a:off x="667738" y="809851"/>
            <a:ext cx="3564202" cy="5590948"/>
            <a:chOff x="667738" y="809851"/>
            <a:chExt cx="3564202" cy="5590948"/>
          </a:xfrm>
          <a:effectLst>
            <a:outerShdw blurRad="50800" dist="63500" dir="8100000" algn="tr" rotWithShape="0">
              <a:prstClr val="black">
                <a:alpha val="40000"/>
              </a:prstClr>
            </a:outerShdw>
          </a:effectLst>
        </p:grpSpPr>
        <p:pic>
          <p:nvPicPr>
            <p:cNvPr id="8" name="Picture 7" descr="A comparison of a graph with a number of colors&#10;&#10;AI-generated content may be incorrect.">
              <a:extLst>
                <a:ext uri="{FF2B5EF4-FFF2-40B4-BE49-F238E27FC236}">
                  <a16:creationId xmlns:a16="http://schemas.microsoft.com/office/drawing/2014/main" id="{3EECD67C-1E5B-1BA4-0119-01E408664E2D}"/>
                </a:ext>
              </a:extLst>
            </p:cNvPr>
            <p:cNvPicPr>
              <a:picLocks noChangeAspect="1"/>
            </p:cNvPicPr>
            <p:nvPr/>
          </p:nvPicPr>
          <p:blipFill>
            <a:blip r:embed="rId2">
              <a:extLst>
                <a:ext uri="{28A0092B-C50C-407E-A947-70E740481C1C}">
                  <a14:useLocalDpi xmlns:a14="http://schemas.microsoft.com/office/drawing/2010/main" val="0"/>
                </a:ext>
              </a:extLst>
            </a:blip>
            <a:srcRect l="875" r="51323"/>
            <a:stretch>
              <a:fillRect/>
            </a:stretch>
          </p:blipFill>
          <p:spPr>
            <a:xfrm>
              <a:off x="667738" y="809851"/>
              <a:ext cx="3564201" cy="3070494"/>
            </a:xfrm>
            <a:prstGeom prst="rect">
              <a:avLst/>
            </a:prstGeom>
            <a:ln>
              <a:solidFill>
                <a:schemeClr val="tx1"/>
              </a:solidFill>
            </a:ln>
            <a:effectLst/>
          </p:spPr>
        </p:pic>
        <p:pic>
          <p:nvPicPr>
            <p:cNvPr id="2050" name="Picture 2">
              <a:extLst>
                <a:ext uri="{FF2B5EF4-FFF2-40B4-BE49-F238E27FC236}">
                  <a16:creationId xmlns:a16="http://schemas.microsoft.com/office/drawing/2014/main" id="{F72A201C-DEA4-711B-9E96-B969887A7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70" t="50000"/>
            <a:stretch>
              <a:fillRect/>
            </a:stretch>
          </p:blipFill>
          <p:spPr bwMode="auto">
            <a:xfrm>
              <a:off x="667738" y="3738998"/>
              <a:ext cx="3564202" cy="2661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757E210E-57B2-A7CE-8998-6D730E705FB1}"/>
              </a:ext>
            </a:extLst>
          </p:cNvPr>
          <p:cNvSpPr>
            <a:spLocks noGrp="1"/>
          </p:cNvSpPr>
          <p:nvPr>
            <p:ph type="title"/>
          </p:nvPr>
        </p:nvSpPr>
        <p:spPr/>
        <p:txBody>
          <a:bodyPr/>
          <a:lstStyle/>
          <a:p>
            <a:r>
              <a:rPr lang="en-US" dirty="0"/>
              <a:t>WANS - SANS: BL15</a:t>
            </a:r>
          </a:p>
        </p:txBody>
      </p:sp>
      <p:pic>
        <p:nvPicPr>
          <p:cNvPr id="6" name="Picture 5" descr="A graph showing a line of a graph&#10;&#10;AI-generated content may be incorrect.">
            <a:extLst>
              <a:ext uri="{FF2B5EF4-FFF2-40B4-BE49-F238E27FC236}">
                <a16:creationId xmlns:a16="http://schemas.microsoft.com/office/drawing/2014/main" id="{F75A451C-4931-2FB3-4530-FA7A70580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763" y="1077616"/>
            <a:ext cx="6176598" cy="3088299"/>
          </a:xfrm>
          <a:prstGeom prst="rect">
            <a:avLst/>
          </a:prstGeom>
          <a:ln>
            <a:solidFill>
              <a:schemeClr val="tx1"/>
            </a:solidFill>
          </a:ln>
          <a:effectLst>
            <a:outerShdw blurRad="50800" dist="63500" dir="2700000" algn="tl" rotWithShape="0">
              <a:prstClr val="black">
                <a:alpha val="40000"/>
              </a:prstClr>
            </a:outerShdw>
          </a:effectLst>
        </p:spPr>
      </p:pic>
      <p:sp>
        <p:nvSpPr>
          <p:cNvPr id="9" name="TextBox 8">
            <a:extLst>
              <a:ext uri="{FF2B5EF4-FFF2-40B4-BE49-F238E27FC236}">
                <a16:creationId xmlns:a16="http://schemas.microsoft.com/office/drawing/2014/main" id="{ED8A18C0-F034-8A4E-C8B4-3781B92C1C2E}"/>
              </a:ext>
            </a:extLst>
          </p:cNvPr>
          <p:cNvSpPr txBox="1"/>
          <p:nvPr/>
        </p:nvSpPr>
        <p:spPr>
          <a:xfrm>
            <a:off x="4681116" y="4566497"/>
            <a:ext cx="6557891" cy="1643527"/>
          </a:xfrm>
          <a:prstGeom prst="rect">
            <a:avLst/>
          </a:prstGeom>
          <a:noFill/>
        </p:spPr>
        <p:txBody>
          <a:bodyPr wrap="square" rtlCol="0">
            <a:spAutoFit/>
          </a:bodyPr>
          <a:lstStyle/>
          <a:p>
            <a:pPr marL="285750" indent="-285750" algn="just">
              <a:lnSpc>
                <a:spcPct val="90000"/>
              </a:lnSpc>
              <a:buFont typeface="Arial" panose="020B0604020202020204" pitchFamily="34" charset="0"/>
              <a:buChar char="•"/>
            </a:pPr>
            <a:r>
              <a:rPr lang="en-US" sz="1600" dirty="0"/>
              <a:t>Monte Carlo simulation of a Single-Domain </a:t>
            </a:r>
            <a:r>
              <a:rPr lang="en-US" sz="1600" dirty="0" err="1"/>
              <a:t>Skyrmion</a:t>
            </a:r>
            <a:r>
              <a:rPr lang="en-US" sz="1600" dirty="0"/>
              <a:t> kernel</a:t>
            </a:r>
            <a:r>
              <a:rPr lang="en-US" sz="1600" dirty="0">
                <a:latin typeface="+mn-lt"/>
              </a:rPr>
              <a:t>.</a:t>
            </a:r>
          </a:p>
          <a:p>
            <a:pPr marL="285750" indent="-285750" algn="just">
              <a:lnSpc>
                <a:spcPct val="90000"/>
              </a:lnSpc>
              <a:buFont typeface="Arial" panose="020B0604020202020204" pitchFamily="34" charset="0"/>
              <a:buChar char="•"/>
            </a:pPr>
            <a:r>
              <a:rPr lang="en-US" sz="1600" dirty="0"/>
              <a:t>A set of Bragg reflections forming 3-order of peaks with 𝜋/3 periodicity have been created in </a:t>
            </a:r>
            <a:r>
              <a:rPr lang="en-US" sz="1600" dirty="0" err="1"/>
              <a:t>McStas</a:t>
            </a:r>
            <a:r>
              <a:rPr lang="en-US" sz="1600" dirty="0"/>
              <a:t>.</a:t>
            </a:r>
          </a:p>
          <a:p>
            <a:pPr marL="285750" indent="-285750" algn="just">
              <a:lnSpc>
                <a:spcPct val="90000"/>
              </a:lnSpc>
              <a:buFont typeface="Arial" panose="020B0604020202020204" pitchFamily="34" charset="0"/>
              <a:buChar char="•"/>
            </a:pPr>
            <a:r>
              <a:rPr lang="en-US" sz="1600" dirty="0"/>
              <a:t>Simulations saved in Nexus format and data reconstructed / Analyzed directly in Mantid.</a:t>
            </a:r>
          </a:p>
          <a:p>
            <a:pPr marL="285750" indent="-285750" algn="just">
              <a:lnSpc>
                <a:spcPct val="90000"/>
              </a:lnSpc>
              <a:buFont typeface="Arial" panose="020B0604020202020204" pitchFamily="34" charset="0"/>
              <a:buChar char="•"/>
            </a:pPr>
            <a:r>
              <a:rPr lang="en-US" sz="1600" dirty="0">
                <a:solidFill>
                  <a:srgbClr val="FF40FF"/>
                </a:solidFill>
                <a:latin typeface="+mn-lt"/>
              </a:rPr>
              <a:t>An Annular ring integration can be used to highlight the 6 </a:t>
            </a:r>
            <a:r>
              <a:rPr lang="en-US" sz="1600" dirty="0">
                <a:solidFill>
                  <a:srgbClr val="FF40FF"/>
                </a:solidFill>
              </a:rPr>
              <a:t>Bragg peaks angular location in the data set.</a:t>
            </a:r>
            <a:endParaRPr lang="en-US" sz="1600" dirty="0">
              <a:solidFill>
                <a:srgbClr val="FF40FF"/>
              </a:solidFill>
              <a:latin typeface="+mn-lt"/>
            </a:endParaRPr>
          </a:p>
        </p:txBody>
      </p:sp>
      <p:grpSp>
        <p:nvGrpSpPr>
          <p:cNvPr id="12" name="Group 11">
            <a:extLst>
              <a:ext uri="{FF2B5EF4-FFF2-40B4-BE49-F238E27FC236}">
                <a16:creationId xmlns:a16="http://schemas.microsoft.com/office/drawing/2014/main" id="{DCEAB8B9-2B39-CCEA-207B-EEB9D05E032B}"/>
              </a:ext>
            </a:extLst>
          </p:cNvPr>
          <p:cNvGrpSpPr/>
          <p:nvPr/>
        </p:nvGrpSpPr>
        <p:grpSpPr>
          <a:xfrm>
            <a:off x="2052649" y="1863524"/>
            <a:ext cx="2901316" cy="763929"/>
            <a:chOff x="2052649" y="1863524"/>
            <a:chExt cx="2901316" cy="763929"/>
          </a:xfrm>
        </p:grpSpPr>
        <p:sp>
          <p:nvSpPr>
            <p:cNvPr id="7" name="Block Arc 6">
              <a:extLst>
                <a:ext uri="{FF2B5EF4-FFF2-40B4-BE49-F238E27FC236}">
                  <a16:creationId xmlns:a16="http://schemas.microsoft.com/office/drawing/2014/main" id="{3A7D238A-D706-F9F9-D4D6-C34B8E54B912}"/>
                </a:ext>
              </a:extLst>
            </p:cNvPr>
            <p:cNvSpPr/>
            <p:nvPr/>
          </p:nvSpPr>
          <p:spPr>
            <a:xfrm>
              <a:off x="2052649" y="1863524"/>
              <a:ext cx="748425" cy="763929"/>
            </a:xfrm>
            <a:prstGeom prst="blockArc">
              <a:avLst>
                <a:gd name="adj1" fmla="val 48078"/>
                <a:gd name="adj2" fmla="val 0"/>
                <a:gd name="adj3" fmla="val 25000"/>
              </a:avLst>
            </a:prstGeom>
            <a:solidFill>
              <a:srgbClr val="FF40FF">
                <a:alpha val="40000"/>
              </a:srgbClr>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1" name="Straight Arrow Connector 10">
              <a:extLst>
                <a:ext uri="{FF2B5EF4-FFF2-40B4-BE49-F238E27FC236}">
                  <a16:creationId xmlns:a16="http://schemas.microsoft.com/office/drawing/2014/main" id="{7C5CDC7A-DC9F-5E5E-EBD5-5AEC7C298C5A}"/>
                </a:ext>
              </a:extLst>
            </p:cNvPr>
            <p:cNvCxnSpPr/>
            <p:nvPr/>
          </p:nvCxnSpPr>
          <p:spPr>
            <a:xfrm flipV="1">
              <a:off x="2928395" y="1921397"/>
              <a:ext cx="2025570" cy="104173"/>
            </a:xfrm>
            <a:prstGeom prst="straightConnector1">
              <a:avLst/>
            </a:prstGeom>
            <a:ln w="28575">
              <a:solidFill>
                <a:srgbClr val="FF40FF"/>
              </a:solidFill>
              <a:miter lim="800000"/>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F886ABE-32E5-68BC-8C31-91A5DCC8838A}"/>
              </a:ext>
            </a:extLst>
          </p:cNvPr>
          <p:cNvSpPr txBox="1"/>
          <p:nvPr/>
        </p:nvSpPr>
        <p:spPr>
          <a:xfrm>
            <a:off x="1628926" y="6486864"/>
            <a:ext cx="2807288" cy="286232"/>
          </a:xfrm>
          <a:prstGeom prst="rect">
            <a:avLst/>
          </a:prstGeom>
          <a:noFill/>
        </p:spPr>
        <p:txBody>
          <a:bodyPr wrap="square" rtlCol="0">
            <a:spAutoFit/>
          </a:bodyPr>
          <a:lstStyle/>
          <a:p>
            <a:pPr algn="ctr">
              <a:lnSpc>
                <a:spcPct val="90000"/>
              </a:lnSpc>
            </a:pPr>
            <a:r>
              <a:rPr lang="en-US" sz="1400" i="1" dirty="0"/>
              <a:t>*Nat. Comm. </a:t>
            </a:r>
            <a:r>
              <a:rPr lang="en-US" sz="1400" b="1" i="1" dirty="0"/>
              <a:t>6</a:t>
            </a:r>
            <a:r>
              <a:rPr lang="en-US" sz="1400" i="1" dirty="0"/>
              <a:t>, 7638 (2015)</a:t>
            </a:r>
            <a:endParaRPr lang="en-US" sz="1400" i="1" dirty="0">
              <a:latin typeface="+mn-lt"/>
            </a:endParaRPr>
          </a:p>
        </p:txBody>
      </p:sp>
    </p:spTree>
    <p:extLst>
      <p:ext uri="{BB962C8B-B14F-4D97-AF65-F5344CB8AC3E}">
        <p14:creationId xmlns:p14="http://schemas.microsoft.com/office/powerpoint/2010/main" val="345517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1FB66-0B72-32EE-E021-36D4437FC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92FB7-5A2A-0C17-0534-C3ACC4D8EEBD}"/>
              </a:ext>
            </a:extLst>
          </p:cNvPr>
          <p:cNvSpPr>
            <a:spLocks noGrp="1"/>
          </p:cNvSpPr>
          <p:nvPr>
            <p:ph type="title"/>
          </p:nvPr>
        </p:nvSpPr>
        <p:spPr/>
        <p:txBody>
          <a:bodyPr/>
          <a:lstStyle/>
          <a:p>
            <a:r>
              <a:rPr lang="en-US" dirty="0"/>
              <a:t>Neutron Imaging</a:t>
            </a:r>
          </a:p>
        </p:txBody>
      </p:sp>
      <p:sp>
        <p:nvSpPr>
          <p:cNvPr id="3" name="Content Placeholder 2">
            <a:extLst>
              <a:ext uri="{FF2B5EF4-FFF2-40B4-BE49-F238E27FC236}">
                <a16:creationId xmlns:a16="http://schemas.microsoft.com/office/drawing/2014/main" id="{355C3023-E02E-C77A-940D-1F86D97D4C83}"/>
              </a:ext>
            </a:extLst>
          </p:cNvPr>
          <p:cNvSpPr>
            <a:spLocks noGrp="1"/>
          </p:cNvSpPr>
          <p:nvPr>
            <p:ph sz="quarter" idx="4"/>
          </p:nvPr>
        </p:nvSpPr>
        <p:spPr>
          <a:xfrm>
            <a:off x="420991" y="2302727"/>
            <a:ext cx="5431021" cy="2252546"/>
          </a:xfrm>
        </p:spPr>
        <p:txBody>
          <a:bodyPr/>
          <a:lstStyle/>
          <a:p>
            <a:r>
              <a:rPr lang="en-US" dirty="0"/>
              <a:t>RADEN BL22</a:t>
            </a:r>
          </a:p>
          <a:p>
            <a:endParaRPr lang="en-US" dirty="0"/>
          </a:p>
        </p:txBody>
      </p:sp>
    </p:spTree>
    <p:extLst>
      <p:ext uri="{BB962C8B-B14F-4D97-AF65-F5344CB8AC3E}">
        <p14:creationId xmlns:p14="http://schemas.microsoft.com/office/powerpoint/2010/main" val="2695533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7B8C0-8F94-C71C-B710-43F0E9B54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3A8D8A-AA11-4F95-21DD-D71C635B82C3}"/>
              </a:ext>
            </a:extLst>
          </p:cNvPr>
          <p:cNvSpPr>
            <a:spLocks noGrp="1"/>
          </p:cNvSpPr>
          <p:nvPr>
            <p:ph type="title"/>
          </p:nvPr>
        </p:nvSpPr>
        <p:spPr/>
        <p:txBody>
          <a:bodyPr/>
          <a:lstStyle/>
          <a:p>
            <a:r>
              <a:rPr lang="en-US" dirty="0"/>
              <a:t>Neutron Imaging: BL22</a:t>
            </a:r>
          </a:p>
        </p:txBody>
      </p:sp>
      <p:sp>
        <p:nvSpPr>
          <p:cNvPr id="7" name="Right Arrow 6">
            <a:extLst>
              <a:ext uri="{FF2B5EF4-FFF2-40B4-BE49-F238E27FC236}">
                <a16:creationId xmlns:a16="http://schemas.microsoft.com/office/drawing/2014/main" id="{DDE6CD0C-D221-9AB0-B768-683B9A9E7855}"/>
              </a:ext>
            </a:extLst>
          </p:cNvPr>
          <p:cNvSpPr/>
          <p:nvPr/>
        </p:nvSpPr>
        <p:spPr>
          <a:xfrm>
            <a:off x="5145217" y="2898147"/>
            <a:ext cx="1168400" cy="584200"/>
          </a:xfrm>
          <a:prstGeom prst="rightArrow">
            <a:avLst/>
          </a:prstGeom>
          <a:solidFill>
            <a:srgbClr val="002060"/>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TextBox 7">
            <a:extLst>
              <a:ext uri="{FF2B5EF4-FFF2-40B4-BE49-F238E27FC236}">
                <a16:creationId xmlns:a16="http://schemas.microsoft.com/office/drawing/2014/main" id="{F0AF62EB-2602-B665-ED3B-8FB73B5B6398}"/>
              </a:ext>
            </a:extLst>
          </p:cNvPr>
          <p:cNvSpPr txBox="1"/>
          <p:nvPr/>
        </p:nvSpPr>
        <p:spPr>
          <a:xfrm>
            <a:off x="889000" y="5445473"/>
            <a:ext cx="10414000" cy="840230"/>
          </a:xfrm>
          <a:prstGeom prst="rect">
            <a:avLst/>
          </a:prstGeom>
          <a:noFill/>
        </p:spPr>
        <p:txBody>
          <a:bodyPr wrap="square" rtlCol="0">
            <a:spAutoFit/>
          </a:bodyPr>
          <a:lstStyle/>
          <a:p>
            <a:pPr marL="285750" indent="-285750" algn="just">
              <a:lnSpc>
                <a:spcPct val="90000"/>
              </a:lnSpc>
              <a:buFont typeface="Arial" panose="020B0604020202020204" pitchFamily="34" charset="0"/>
              <a:buChar char="•"/>
            </a:pPr>
            <a:r>
              <a:rPr lang="en-US" dirty="0"/>
              <a:t>Monte Carlo simulation of a </a:t>
            </a:r>
            <a:r>
              <a:rPr lang="en-US" i="1" dirty="0" err="1"/>
              <a:t>CuTi</a:t>
            </a:r>
            <a:r>
              <a:rPr lang="en-US" dirty="0"/>
              <a:t>-Gear assuming 3 ≤ 𝜆 ≤ 6 </a:t>
            </a:r>
            <a:r>
              <a:rPr lang="en-US" dirty="0" err="1"/>
              <a:t>Å</a:t>
            </a:r>
            <a:r>
              <a:rPr lang="en-US" dirty="0"/>
              <a:t>, </a:t>
            </a:r>
            <a:r>
              <a:rPr lang="en-US" dirty="0" err="1"/>
              <a:t>ratated</a:t>
            </a:r>
            <a:r>
              <a:rPr lang="en-US" dirty="0"/>
              <a:t> 0° ≤ </a:t>
            </a:r>
            <a:r>
              <a:rPr lang="en-US" dirty="0" err="1"/>
              <a:t>ω</a:t>
            </a:r>
            <a:r>
              <a:rPr lang="en-US" dirty="0"/>
              <a:t> ≤ 180°, 1° step.</a:t>
            </a:r>
          </a:p>
          <a:p>
            <a:pPr marL="285750" indent="-285750" algn="just">
              <a:lnSpc>
                <a:spcPct val="90000"/>
              </a:lnSpc>
              <a:buFont typeface="Arial" panose="020B0604020202020204" pitchFamily="34" charset="0"/>
              <a:buChar char="•"/>
            </a:pPr>
            <a:r>
              <a:rPr lang="en-US" dirty="0">
                <a:latin typeface="+mn-lt"/>
              </a:rPr>
              <a:t>Tomographic Reconstruction</a:t>
            </a:r>
            <a:r>
              <a:rPr lang="en-US" dirty="0"/>
              <a:t> uses the SART algorithm and </a:t>
            </a:r>
            <a:r>
              <a:rPr lang="en-US" i="1" dirty="0" err="1"/>
              <a:t>PyVista</a:t>
            </a:r>
            <a:r>
              <a:rPr lang="en-US" dirty="0"/>
              <a:t> for 3D-Rendering.</a:t>
            </a:r>
          </a:p>
          <a:p>
            <a:pPr marL="285750" indent="-285750" algn="just">
              <a:lnSpc>
                <a:spcPct val="90000"/>
              </a:lnSpc>
              <a:buFont typeface="Arial" panose="020B0604020202020204" pitchFamily="34" charset="0"/>
              <a:buChar char="•"/>
            </a:pPr>
            <a:r>
              <a:rPr lang="en-US" dirty="0">
                <a:latin typeface="+mn-lt"/>
              </a:rPr>
              <a:t>Possibility to simulate Texture and Strain in Material</a:t>
            </a:r>
            <a:r>
              <a:rPr lang="en-US" dirty="0"/>
              <a:t> </a:t>
            </a:r>
            <a:r>
              <a:rPr lang="en-US" dirty="0">
                <a:latin typeface="+mn-lt"/>
              </a:rPr>
              <a:t>is under evaluation.</a:t>
            </a:r>
          </a:p>
        </p:txBody>
      </p:sp>
      <p:sp>
        <p:nvSpPr>
          <p:cNvPr id="9" name="TextBox 8">
            <a:extLst>
              <a:ext uri="{FF2B5EF4-FFF2-40B4-BE49-F238E27FC236}">
                <a16:creationId xmlns:a16="http://schemas.microsoft.com/office/drawing/2014/main" id="{AC33096A-82B3-89DD-0D9D-368CBADBE7D4}"/>
              </a:ext>
            </a:extLst>
          </p:cNvPr>
          <p:cNvSpPr txBox="1"/>
          <p:nvPr/>
        </p:nvSpPr>
        <p:spPr>
          <a:xfrm>
            <a:off x="1432741" y="1092888"/>
            <a:ext cx="3299841" cy="313932"/>
          </a:xfrm>
          <a:prstGeom prst="rect">
            <a:avLst/>
          </a:prstGeom>
          <a:noFill/>
          <a:ln>
            <a:solidFill>
              <a:schemeClr val="tx1"/>
            </a:solidFill>
          </a:ln>
        </p:spPr>
        <p:txBody>
          <a:bodyPr wrap="square" rtlCol="0">
            <a:spAutoFit/>
          </a:bodyPr>
          <a:lstStyle/>
          <a:p>
            <a:pPr algn="ctr">
              <a:lnSpc>
                <a:spcPct val="90000"/>
              </a:lnSpc>
            </a:pPr>
            <a:r>
              <a:rPr lang="en-US" sz="1600" i="1" dirty="0" err="1"/>
              <a:t>McStas</a:t>
            </a:r>
            <a:r>
              <a:rPr lang="en-US" sz="1600" dirty="0"/>
              <a:t> 16 Teeth-Gear Model</a:t>
            </a:r>
            <a:endParaRPr lang="en-US" sz="1600" dirty="0">
              <a:latin typeface="+mn-lt"/>
            </a:endParaRPr>
          </a:p>
        </p:txBody>
      </p:sp>
      <p:pic>
        <p:nvPicPr>
          <p:cNvPr id="11" name="Picture 10" descr="A rainbow colored gear on a grid&#10;&#10;AI-generated content may be incorrect.">
            <a:extLst>
              <a:ext uri="{FF2B5EF4-FFF2-40B4-BE49-F238E27FC236}">
                <a16:creationId xmlns:a16="http://schemas.microsoft.com/office/drawing/2014/main" id="{682F70CD-5634-5AF7-99B5-708B7FEE4499}"/>
              </a:ext>
            </a:extLst>
          </p:cNvPr>
          <p:cNvPicPr>
            <a:picLocks noChangeAspect="1"/>
          </p:cNvPicPr>
          <p:nvPr/>
        </p:nvPicPr>
        <p:blipFill>
          <a:blip r:embed="rId2">
            <a:extLst>
              <a:ext uri="{28A0092B-C50C-407E-A947-70E740481C1C}">
                <a14:useLocalDpi xmlns:a14="http://schemas.microsoft.com/office/drawing/2010/main" val="0"/>
              </a:ext>
            </a:extLst>
          </a:blip>
          <a:srcRect t="7516" b="3720"/>
          <a:stretch>
            <a:fillRect/>
          </a:stretch>
        </p:blipFill>
        <p:spPr>
          <a:xfrm>
            <a:off x="6775971" y="1050838"/>
            <a:ext cx="4679428" cy="4153647"/>
          </a:xfrm>
          <a:prstGeom prst="rect">
            <a:avLst/>
          </a:prstGeom>
          <a:ln>
            <a:solidFill>
              <a:schemeClr val="tx1"/>
            </a:solidFill>
          </a:ln>
          <a:effectLst>
            <a:outerShdw blurRad="50800" dist="63500" dir="5400000" algn="t" rotWithShape="0">
              <a:prstClr val="black">
                <a:alpha val="40000"/>
              </a:prstClr>
            </a:outerShdw>
          </a:effectLst>
        </p:spPr>
      </p:pic>
      <p:pic>
        <p:nvPicPr>
          <p:cNvPr id="4" name="Picture 3" descr="A rainbow colored gear wheel&#10;&#10;AI-generated content may be incorrect.">
            <a:extLst>
              <a:ext uri="{FF2B5EF4-FFF2-40B4-BE49-F238E27FC236}">
                <a16:creationId xmlns:a16="http://schemas.microsoft.com/office/drawing/2014/main" id="{6DBDE0FF-764F-FCFC-B35C-3A2181EE0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262" y="1475747"/>
            <a:ext cx="3520800" cy="3429000"/>
          </a:xfrm>
          <a:prstGeom prst="rect">
            <a:avLst/>
          </a:prstGeom>
        </p:spPr>
      </p:pic>
      <p:cxnSp>
        <p:nvCxnSpPr>
          <p:cNvPr id="5" name="Straight Arrow Connector 4">
            <a:extLst>
              <a:ext uri="{FF2B5EF4-FFF2-40B4-BE49-F238E27FC236}">
                <a16:creationId xmlns:a16="http://schemas.microsoft.com/office/drawing/2014/main" id="{7334DEF6-CAA7-16D2-2A82-A4678FA4838F}"/>
              </a:ext>
            </a:extLst>
          </p:cNvPr>
          <p:cNvCxnSpPr>
            <a:cxnSpLocks/>
          </p:cNvCxnSpPr>
          <p:nvPr/>
        </p:nvCxnSpPr>
        <p:spPr>
          <a:xfrm flipV="1">
            <a:off x="1238331" y="3773026"/>
            <a:ext cx="721098" cy="410865"/>
          </a:xfrm>
          <a:prstGeom prst="straightConnector1">
            <a:avLst/>
          </a:prstGeom>
          <a:ln w="31750">
            <a:solidFill>
              <a:schemeClr val="tx1">
                <a:alpha val="50000"/>
              </a:schemeClr>
            </a:solidFill>
            <a:miter lim="800000"/>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7F1AC30-C9CC-30D3-840B-B5DD8231F686}"/>
              </a:ext>
            </a:extLst>
          </p:cNvPr>
          <p:cNvCxnSpPr>
            <a:cxnSpLocks/>
          </p:cNvCxnSpPr>
          <p:nvPr/>
        </p:nvCxnSpPr>
        <p:spPr>
          <a:xfrm>
            <a:off x="1103872" y="2155278"/>
            <a:ext cx="815098" cy="182452"/>
          </a:xfrm>
          <a:prstGeom prst="straightConnector1">
            <a:avLst/>
          </a:prstGeom>
          <a:ln w="31750">
            <a:solidFill>
              <a:schemeClr val="tx1">
                <a:alpha val="50000"/>
              </a:schemeClr>
            </a:solidFill>
            <a:miter lim="800000"/>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D508CE-E02B-0119-CE2D-240FB1E416D5}"/>
              </a:ext>
            </a:extLst>
          </p:cNvPr>
          <p:cNvSpPr txBox="1"/>
          <p:nvPr/>
        </p:nvSpPr>
        <p:spPr>
          <a:xfrm>
            <a:off x="436199" y="1832161"/>
            <a:ext cx="972458" cy="286232"/>
          </a:xfrm>
          <a:prstGeom prst="rect">
            <a:avLst/>
          </a:prstGeom>
          <a:noFill/>
        </p:spPr>
        <p:txBody>
          <a:bodyPr wrap="square" rtlCol="0">
            <a:spAutoFit/>
          </a:bodyPr>
          <a:lstStyle/>
          <a:p>
            <a:pPr algn="ctr">
              <a:lnSpc>
                <a:spcPct val="90000"/>
              </a:lnSpc>
            </a:pPr>
            <a:r>
              <a:rPr lang="en-US" sz="1400" i="1" dirty="0">
                <a:latin typeface="+mn-lt"/>
              </a:rPr>
              <a:t>Ti Teeth</a:t>
            </a:r>
          </a:p>
        </p:txBody>
      </p:sp>
      <p:sp>
        <p:nvSpPr>
          <p:cNvPr id="13" name="TextBox 12">
            <a:extLst>
              <a:ext uri="{FF2B5EF4-FFF2-40B4-BE49-F238E27FC236}">
                <a16:creationId xmlns:a16="http://schemas.microsoft.com/office/drawing/2014/main" id="{2D1CF91F-3C8A-0DBB-16E7-E0CE252CEC0E}"/>
              </a:ext>
            </a:extLst>
          </p:cNvPr>
          <p:cNvSpPr txBox="1"/>
          <p:nvPr/>
        </p:nvSpPr>
        <p:spPr>
          <a:xfrm>
            <a:off x="429768" y="4179958"/>
            <a:ext cx="1145345" cy="286232"/>
          </a:xfrm>
          <a:prstGeom prst="rect">
            <a:avLst/>
          </a:prstGeom>
          <a:noFill/>
        </p:spPr>
        <p:txBody>
          <a:bodyPr wrap="square" rtlCol="0">
            <a:spAutoFit/>
          </a:bodyPr>
          <a:lstStyle/>
          <a:p>
            <a:pPr algn="ctr">
              <a:lnSpc>
                <a:spcPct val="90000"/>
              </a:lnSpc>
            </a:pPr>
            <a:r>
              <a:rPr lang="en-US" sz="1400" i="1" dirty="0"/>
              <a:t>Cu Ring</a:t>
            </a:r>
            <a:endParaRPr lang="en-US" sz="1400" i="1" dirty="0">
              <a:latin typeface="+mn-lt"/>
            </a:endParaRPr>
          </a:p>
        </p:txBody>
      </p:sp>
    </p:spTree>
    <p:extLst>
      <p:ext uri="{BB962C8B-B14F-4D97-AF65-F5344CB8AC3E}">
        <p14:creationId xmlns:p14="http://schemas.microsoft.com/office/powerpoint/2010/main" val="390822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0D5B-AC48-7E7A-56B4-2194035EF225}"/>
              </a:ext>
            </a:extLst>
          </p:cNvPr>
          <p:cNvSpPr>
            <a:spLocks noGrp="1"/>
          </p:cNvSpPr>
          <p:nvPr>
            <p:ph type="title"/>
          </p:nvPr>
        </p:nvSpPr>
        <p:spPr/>
        <p:txBody>
          <a:bodyPr/>
          <a:lstStyle/>
          <a:p>
            <a:r>
              <a:rPr lang="en-US" dirty="0"/>
              <a:t>Neutron Imaging: BL22</a:t>
            </a:r>
          </a:p>
        </p:txBody>
      </p:sp>
      <p:pic>
        <p:nvPicPr>
          <p:cNvPr id="5" name="Picture 4">
            <a:extLst>
              <a:ext uri="{FF2B5EF4-FFF2-40B4-BE49-F238E27FC236}">
                <a16:creationId xmlns:a16="http://schemas.microsoft.com/office/drawing/2014/main" id="{5D1C0B8F-F30A-6562-B236-70DF338D8BBB}"/>
              </a:ext>
            </a:extLst>
          </p:cNvPr>
          <p:cNvPicPr>
            <a:picLocks noChangeAspect="1"/>
          </p:cNvPicPr>
          <p:nvPr/>
        </p:nvPicPr>
        <p:blipFill>
          <a:blip r:embed="rId2"/>
          <a:stretch>
            <a:fillRect/>
          </a:stretch>
        </p:blipFill>
        <p:spPr>
          <a:xfrm>
            <a:off x="1085522" y="1533849"/>
            <a:ext cx="3063941" cy="2953859"/>
          </a:xfrm>
          <a:prstGeom prst="rect">
            <a:avLst/>
          </a:prstGeom>
        </p:spPr>
      </p:pic>
      <p:sp>
        <p:nvSpPr>
          <p:cNvPr id="6" name="TextBox 5">
            <a:extLst>
              <a:ext uri="{FF2B5EF4-FFF2-40B4-BE49-F238E27FC236}">
                <a16:creationId xmlns:a16="http://schemas.microsoft.com/office/drawing/2014/main" id="{7ACAF303-8C54-80E6-7454-1E1D160B40D5}"/>
              </a:ext>
            </a:extLst>
          </p:cNvPr>
          <p:cNvSpPr txBox="1"/>
          <p:nvPr/>
        </p:nvSpPr>
        <p:spPr>
          <a:xfrm>
            <a:off x="967571" y="1145985"/>
            <a:ext cx="3299841" cy="313932"/>
          </a:xfrm>
          <a:prstGeom prst="rect">
            <a:avLst/>
          </a:prstGeom>
          <a:noFill/>
          <a:ln>
            <a:solidFill>
              <a:schemeClr val="tx1"/>
            </a:solidFill>
          </a:ln>
        </p:spPr>
        <p:txBody>
          <a:bodyPr wrap="square" rtlCol="0">
            <a:spAutoFit/>
          </a:bodyPr>
          <a:lstStyle/>
          <a:p>
            <a:pPr algn="ctr">
              <a:lnSpc>
                <a:spcPct val="90000"/>
              </a:lnSpc>
            </a:pPr>
            <a:r>
              <a:rPr lang="en-US" sz="1600" i="1" dirty="0" err="1"/>
              <a:t>McStas</a:t>
            </a:r>
            <a:r>
              <a:rPr lang="en-US" sz="1600" dirty="0"/>
              <a:t> Ball-Bearing Model</a:t>
            </a:r>
            <a:endParaRPr lang="en-US" sz="1600" dirty="0">
              <a:latin typeface="+mn-lt"/>
            </a:endParaRPr>
          </a:p>
        </p:txBody>
      </p:sp>
      <p:sp>
        <p:nvSpPr>
          <p:cNvPr id="8" name="TextBox 7">
            <a:extLst>
              <a:ext uri="{FF2B5EF4-FFF2-40B4-BE49-F238E27FC236}">
                <a16:creationId xmlns:a16="http://schemas.microsoft.com/office/drawing/2014/main" id="{E652E34F-C4ED-FCDD-1653-F9E86BAF8C12}"/>
              </a:ext>
            </a:extLst>
          </p:cNvPr>
          <p:cNvSpPr txBox="1"/>
          <p:nvPr/>
        </p:nvSpPr>
        <p:spPr>
          <a:xfrm>
            <a:off x="228867" y="1878646"/>
            <a:ext cx="1145345" cy="286232"/>
          </a:xfrm>
          <a:prstGeom prst="rect">
            <a:avLst/>
          </a:prstGeom>
          <a:noFill/>
        </p:spPr>
        <p:txBody>
          <a:bodyPr wrap="square" rtlCol="0">
            <a:spAutoFit/>
          </a:bodyPr>
          <a:lstStyle/>
          <a:p>
            <a:pPr algn="ctr">
              <a:lnSpc>
                <a:spcPct val="90000"/>
              </a:lnSpc>
            </a:pPr>
            <a:r>
              <a:rPr lang="en-US" sz="1400" i="1" dirty="0"/>
              <a:t>Cu Ring</a:t>
            </a:r>
            <a:endParaRPr lang="en-US" sz="1400" i="1" dirty="0">
              <a:latin typeface="+mn-lt"/>
            </a:endParaRPr>
          </a:p>
        </p:txBody>
      </p:sp>
      <p:sp>
        <p:nvSpPr>
          <p:cNvPr id="9" name="TextBox 8">
            <a:extLst>
              <a:ext uri="{FF2B5EF4-FFF2-40B4-BE49-F238E27FC236}">
                <a16:creationId xmlns:a16="http://schemas.microsoft.com/office/drawing/2014/main" id="{6E32834E-27B1-29DE-F4AF-5BEB9DB08E45}"/>
              </a:ext>
            </a:extLst>
          </p:cNvPr>
          <p:cNvSpPr txBox="1"/>
          <p:nvPr/>
        </p:nvSpPr>
        <p:spPr>
          <a:xfrm>
            <a:off x="152666" y="2934741"/>
            <a:ext cx="1145345" cy="286232"/>
          </a:xfrm>
          <a:prstGeom prst="rect">
            <a:avLst/>
          </a:prstGeom>
          <a:noFill/>
        </p:spPr>
        <p:txBody>
          <a:bodyPr wrap="square" rtlCol="0">
            <a:spAutoFit/>
          </a:bodyPr>
          <a:lstStyle/>
          <a:p>
            <a:pPr algn="ctr">
              <a:lnSpc>
                <a:spcPct val="90000"/>
              </a:lnSpc>
            </a:pPr>
            <a:r>
              <a:rPr lang="en-US" sz="1400" i="1" dirty="0"/>
              <a:t>Cu Ring</a:t>
            </a:r>
            <a:endParaRPr lang="en-US" sz="1400" i="1" dirty="0">
              <a:latin typeface="+mn-lt"/>
            </a:endParaRPr>
          </a:p>
        </p:txBody>
      </p:sp>
      <p:sp>
        <p:nvSpPr>
          <p:cNvPr id="10" name="TextBox 9">
            <a:extLst>
              <a:ext uri="{FF2B5EF4-FFF2-40B4-BE49-F238E27FC236}">
                <a16:creationId xmlns:a16="http://schemas.microsoft.com/office/drawing/2014/main" id="{78E3CD65-7BE0-2F85-7768-453F6A0764CE}"/>
              </a:ext>
            </a:extLst>
          </p:cNvPr>
          <p:cNvSpPr txBox="1"/>
          <p:nvPr/>
        </p:nvSpPr>
        <p:spPr>
          <a:xfrm>
            <a:off x="3657629" y="1823357"/>
            <a:ext cx="1145345" cy="286232"/>
          </a:xfrm>
          <a:prstGeom prst="rect">
            <a:avLst/>
          </a:prstGeom>
          <a:noFill/>
        </p:spPr>
        <p:txBody>
          <a:bodyPr wrap="square" rtlCol="0">
            <a:spAutoFit/>
          </a:bodyPr>
          <a:lstStyle/>
          <a:p>
            <a:pPr algn="ctr">
              <a:lnSpc>
                <a:spcPct val="90000"/>
              </a:lnSpc>
            </a:pPr>
            <a:r>
              <a:rPr lang="en-US" sz="1400" i="1" dirty="0"/>
              <a:t>Zr Cage</a:t>
            </a:r>
            <a:endParaRPr lang="en-US" sz="1400" i="1" dirty="0">
              <a:latin typeface="+mn-lt"/>
            </a:endParaRPr>
          </a:p>
        </p:txBody>
      </p:sp>
      <p:sp>
        <p:nvSpPr>
          <p:cNvPr id="11" name="TextBox 10">
            <a:extLst>
              <a:ext uri="{FF2B5EF4-FFF2-40B4-BE49-F238E27FC236}">
                <a16:creationId xmlns:a16="http://schemas.microsoft.com/office/drawing/2014/main" id="{64020CDF-CB25-832D-4FFE-3C4AA4432471}"/>
              </a:ext>
            </a:extLst>
          </p:cNvPr>
          <p:cNvSpPr txBox="1"/>
          <p:nvPr/>
        </p:nvSpPr>
        <p:spPr>
          <a:xfrm>
            <a:off x="3724743" y="2720075"/>
            <a:ext cx="1145345" cy="480131"/>
          </a:xfrm>
          <a:prstGeom prst="rect">
            <a:avLst/>
          </a:prstGeom>
          <a:noFill/>
        </p:spPr>
        <p:txBody>
          <a:bodyPr wrap="square" rtlCol="0">
            <a:spAutoFit/>
          </a:bodyPr>
          <a:lstStyle/>
          <a:p>
            <a:pPr algn="ctr">
              <a:lnSpc>
                <a:spcPct val="90000"/>
              </a:lnSpc>
            </a:pPr>
            <a:r>
              <a:rPr lang="en-US" sz="1400" i="1" dirty="0"/>
              <a:t>Pb </a:t>
            </a:r>
            <a:br>
              <a:rPr lang="en-US" sz="1400" i="1" dirty="0"/>
            </a:br>
            <a:r>
              <a:rPr lang="en-US" sz="1400" i="1" dirty="0"/>
              <a:t>Spheres</a:t>
            </a:r>
            <a:endParaRPr lang="en-US" sz="1400" i="1" dirty="0">
              <a:latin typeface="+mn-lt"/>
            </a:endParaRPr>
          </a:p>
        </p:txBody>
      </p:sp>
      <p:pic>
        <p:nvPicPr>
          <p:cNvPr id="14" name="Picture 13">
            <a:extLst>
              <a:ext uri="{FF2B5EF4-FFF2-40B4-BE49-F238E27FC236}">
                <a16:creationId xmlns:a16="http://schemas.microsoft.com/office/drawing/2014/main" id="{3BE9A25A-73A4-7191-EAC5-607968DD7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597" y="4136709"/>
            <a:ext cx="6710407" cy="2318989"/>
          </a:xfrm>
          <a:prstGeom prst="rect">
            <a:avLst/>
          </a:prstGeom>
          <a:ln>
            <a:solidFill>
              <a:schemeClr val="tx1"/>
            </a:solidFill>
          </a:ln>
          <a:effectLst>
            <a:outerShdw blurRad="50800" dist="63500" dir="5400000" algn="t" rotWithShape="0">
              <a:prstClr val="black">
                <a:alpha val="40000"/>
              </a:prstClr>
            </a:outerShdw>
          </a:effectLst>
        </p:spPr>
      </p:pic>
      <p:pic>
        <p:nvPicPr>
          <p:cNvPr id="16" name="Picture 15">
            <a:extLst>
              <a:ext uri="{FF2B5EF4-FFF2-40B4-BE49-F238E27FC236}">
                <a16:creationId xmlns:a16="http://schemas.microsoft.com/office/drawing/2014/main" id="{8A976816-BFA7-D34D-C026-8E094C978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597" y="694785"/>
            <a:ext cx="6710407" cy="3211843"/>
          </a:xfrm>
          <a:prstGeom prst="rect">
            <a:avLst/>
          </a:prstGeom>
          <a:ln>
            <a:solidFill>
              <a:schemeClr val="tx1"/>
            </a:solidFill>
          </a:ln>
          <a:effectLst>
            <a:outerShdw blurRad="50800" dist="63500" dir="5400000" algn="t" rotWithShape="0">
              <a:prstClr val="black">
                <a:alpha val="40000"/>
              </a:prstClr>
            </a:outerShdw>
          </a:effectLst>
        </p:spPr>
      </p:pic>
      <p:sp>
        <p:nvSpPr>
          <p:cNvPr id="18" name="TextBox 17">
            <a:extLst>
              <a:ext uri="{FF2B5EF4-FFF2-40B4-BE49-F238E27FC236}">
                <a16:creationId xmlns:a16="http://schemas.microsoft.com/office/drawing/2014/main" id="{819A98B9-E0E3-53D0-51D5-658F97CE1652}"/>
              </a:ext>
            </a:extLst>
          </p:cNvPr>
          <p:cNvSpPr txBox="1"/>
          <p:nvPr/>
        </p:nvSpPr>
        <p:spPr>
          <a:xfrm>
            <a:off x="307982" y="4851148"/>
            <a:ext cx="4600206" cy="1338828"/>
          </a:xfrm>
          <a:prstGeom prst="rect">
            <a:avLst/>
          </a:prstGeom>
          <a:noFill/>
        </p:spPr>
        <p:txBody>
          <a:bodyPr wrap="square" rtlCol="0">
            <a:spAutoFit/>
          </a:bodyPr>
          <a:lstStyle/>
          <a:p>
            <a:pPr marL="285750" indent="-285750" algn="just">
              <a:lnSpc>
                <a:spcPct val="90000"/>
              </a:lnSpc>
              <a:buFont typeface="Arial" panose="020B0604020202020204" pitchFamily="34" charset="0"/>
              <a:buChar char="•"/>
            </a:pPr>
            <a:r>
              <a:rPr lang="en-US" dirty="0"/>
              <a:t>MC simulation of a </a:t>
            </a:r>
            <a:r>
              <a:rPr lang="en-US" dirty="0" err="1"/>
              <a:t>Pb</a:t>
            </a:r>
            <a:r>
              <a:rPr lang="en-US" i="1" dirty="0" err="1"/>
              <a:t>CuZr</a:t>
            </a:r>
            <a:r>
              <a:rPr lang="en-US" i="1" dirty="0"/>
              <a:t> </a:t>
            </a:r>
            <a:r>
              <a:rPr lang="en-US" dirty="0"/>
              <a:t>Ball-Bearing assuming 3 ≤ 𝜆 ≤ 6 </a:t>
            </a:r>
            <a:r>
              <a:rPr lang="en-US" dirty="0" err="1"/>
              <a:t>Å</a:t>
            </a:r>
            <a:r>
              <a:rPr lang="en-US" dirty="0"/>
              <a:t>, rotated 0° ≤ </a:t>
            </a:r>
            <a:r>
              <a:rPr lang="en-US" dirty="0" err="1"/>
              <a:t>ω</a:t>
            </a:r>
            <a:r>
              <a:rPr lang="en-US" dirty="0"/>
              <a:t> ≤ 360°, 1° step.</a:t>
            </a:r>
          </a:p>
          <a:p>
            <a:pPr marL="285750" indent="-285750" algn="just">
              <a:lnSpc>
                <a:spcPct val="90000"/>
              </a:lnSpc>
              <a:buFont typeface="Arial" panose="020B0604020202020204" pitchFamily="34" charset="0"/>
              <a:buChar char="•"/>
            </a:pPr>
            <a:r>
              <a:rPr lang="en-US" dirty="0">
                <a:latin typeface="+mn-lt"/>
              </a:rPr>
              <a:t>Bragg-Edge Tomography separates the different materials in the kernel</a:t>
            </a:r>
            <a:r>
              <a:rPr lang="en-US" dirty="0"/>
              <a:t>.</a:t>
            </a:r>
          </a:p>
        </p:txBody>
      </p:sp>
    </p:spTree>
    <p:extLst>
      <p:ext uri="{BB962C8B-B14F-4D97-AF65-F5344CB8AC3E}">
        <p14:creationId xmlns:p14="http://schemas.microsoft.com/office/powerpoint/2010/main" val="824260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F32F6-392F-D4B6-F3EC-7844CA78A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0B188-F29A-BDE8-823A-E009B473E000}"/>
              </a:ext>
            </a:extLst>
          </p:cNvPr>
          <p:cNvSpPr>
            <a:spLocks noGrp="1"/>
          </p:cNvSpPr>
          <p:nvPr>
            <p:ph type="title"/>
          </p:nvPr>
        </p:nvSpPr>
        <p:spPr/>
        <p:txBody>
          <a:bodyPr/>
          <a:lstStyle/>
          <a:p>
            <a:r>
              <a:rPr lang="en-US" dirty="0"/>
              <a:t>Neutron Imaging: BL22</a:t>
            </a:r>
          </a:p>
        </p:txBody>
      </p:sp>
      <p:pic>
        <p:nvPicPr>
          <p:cNvPr id="4" name="Picture 3">
            <a:extLst>
              <a:ext uri="{FF2B5EF4-FFF2-40B4-BE49-F238E27FC236}">
                <a16:creationId xmlns:a16="http://schemas.microsoft.com/office/drawing/2014/main" id="{9CC03C92-431B-459C-4F9D-E6517F2B64B8}"/>
              </a:ext>
            </a:extLst>
          </p:cNvPr>
          <p:cNvPicPr>
            <a:picLocks noChangeAspect="1"/>
          </p:cNvPicPr>
          <p:nvPr/>
        </p:nvPicPr>
        <p:blipFill>
          <a:blip r:embed="rId2">
            <a:extLst>
              <a:ext uri="{28A0092B-C50C-407E-A947-70E740481C1C}">
                <a14:useLocalDpi xmlns:a14="http://schemas.microsoft.com/office/drawing/2010/main" val="0"/>
              </a:ext>
            </a:extLst>
          </a:blip>
          <a:srcRect t="7127" r="7239" b="3685"/>
          <a:stretch>
            <a:fillRect/>
          </a:stretch>
        </p:blipFill>
        <p:spPr>
          <a:xfrm>
            <a:off x="429768" y="1791956"/>
            <a:ext cx="4398796" cy="4229343"/>
          </a:xfrm>
          <a:prstGeom prst="rect">
            <a:avLst/>
          </a:prstGeom>
          <a:ln>
            <a:solidFill>
              <a:schemeClr val="tx1"/>
            </a:solidFill>
          </a:ln>
          <a:effectLst>
            <a:outerShdw blurRad="50800" dist="63500" dir="8100000" algn="tr" rotWithShape="0">
              <a:prstClr val="black">
                <a:alpha val="40000"/>
              </a:prstClr>
            </a:outerShdw>
          </a:effectLst>
        </p:spPr>
      </p:pic>
      <p:pic>
        <p:nvPicPr>
          <p:cNvPr id="7" name="Picture 6">
            <a:extLst>
              <a:ext uri="{FF2B5EF4-FFF2-40B4-BE49-F238E27FC236}">
                <a16:creationId xmlns:a16="http://schemas.microsoft.com/office/drawing/2014/main" id="{0D453364-2502-D584-CBE1-8530319D6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597" y="4136709"/>
            <a:ext cx="6710407" cy="2318989"/>
          </a:xfrm>
          <a:prstGeom prst="rect">
            <a:avLst/>
          </a:prstGeom>
          <a:ln>
            <a:solidFill>
              <a:schemeClr val="tx1"/>
            </a:solidFill>
          </a:ln>
          <a:effectLst>
            <a:outerShdw blurRad="50800" dist="63500" dir="5400000" algn="t" rotWithShape="0">
              <a:prstClr val="black">
                <a:alpha val="40000"/>
              </a:prstClr>
            </a:outerShdw>
          </a:effectLst>
        </p:spPr>
      </p:pic>
      <p:pic>
        <p:nvPicPr>
          <p:cNvPr id="13" name="Picture 12">
            <a:extLst>
              <a:ext uri="{FF2B5EF4-FFF2-40B4-BE49-F238E27FC236}">
                <a16:creationId xmlns:a16="http://schemas.microsoft.com/office/drawing/2014/main" id="{CD9F3D77-6C4F-10BF-5384-6BB67132A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597" y="694785"/>
            <a:ext cx="6710407" cy="3211843"/>
          </a:xfrm>
          <a:prstGeom prst="rect">
            <a:avLst/>
          </a:prstGeom>
          <a:ln>
            <a:solidFill>
              <a:schemeClr val="tx1"/>
            </a:solidFill>
          </a:ln>
          <a:effectLst>
            <a:outerShdw blurRad="50800" dist="63500" dir="5400000" algn="t" rotWithShape="0">
              <a:prstClr val="black">
                <a:alpha val="40000"/>
              </a:prstClr>
            </a:outerShdw>
          </a:effectLst>
        </p:spPr>
      </p:pic>
      <p:sp>
        <p:nvSpPr>
          <p:cNvPr id="15" name="TextBox 14">
            <a:extLst>
              <a:ext uri="{FF2B5EF4-FFF2-40B4-BE49-F238E27FC236}">
                <a16:creationId xmlns:a16="http://schemas.microsoft.com/office/drawing/2014/main" id="{B045AEF3-261D-BA8D-04AB-48F119F74892}"/>
              </a:ext>
            </a:extLst>
          </p:cNvPr>
          <p:cNvSpPr txBox="1"/>
          <p:nvPr/>
        </p:nvSpPr>
        <p:spPr>
          <a:xfrm>
            <a:off x="967571" y="1145985"/>
            <a:ext cx="3299841" cy="313932"/>
          </a:xfrm>
          <a:prstGeom prst="rect">
            <a:avLst/>
          </a:prstGeom>
          <a:noFill/>
          <a:ln>
            <a:solidFill>
              <a:schemeClr val="tx1"/>
            </a:solidFill>
          </a:ln>
        </p:spPr>
        <p:txBody>
          <a:bodyPr wrap="square" rtlCol="0">
            <a:spAutoFit/>
          </a:bodyPr>
          <a:lstStyle/>
          <a:p>
            <a:pPr algn="ctr">
              <a:lnSpc>
                <a:spcPct val="90000"/>
              </a:lnSpc>
            </a:pPr>
            <a:r>
              <a:rPr lang="en-US" sz="1600" i="1" dirty="0" err="1"/>
              <a:t>McStas</a:t>
            </a:r>
            <a:r>
              <a:rPr lang="en-US" sz="1600" dirty="0"/>
              <a:t> Ball-Bearing Model</a:t>
            </a:r>
            <a:endParaRPr lang="en-US" sz="1600" dirty="0">
              <a:latin typeface="+mn-lt"/>
            </a:endParaRPr>
          </a:p>
        </p:txBody>
      </p:sp>
      <p:pic>
        <p:nvPicPr>
          <p:cNvPr id="12" name="Picture 11">
            <a:extLst>
              <a:ext uri="{FF2B5EF4-FFF2-40B4-BE49-F238E27FC236}">
                <a16:creationId xmlns:a16="http://schemas.microsoft.com/office/drawing/2014/main" id="{5F6414E0-789E-AE08-F505-439D51D1E6BD}"/>
              </a:ext>
            </a:extLst>
          </p:cNvPr>
          <p:cNvPicPr>
            <a:picLocks noChangeAspect="1"/>
          </p:cNvPicPr>
          <p:nvPr/>
        </p:nvPicPr>
        <p:blipFill>
          <a:blip r:embed="rId5">
            <a:extLst>
              <a:ext uri="{28A0092B-C50C-407E-A947-70E740481C1C}">
                <a14:useLocalDpi xmlns:a14="http://schemas.microsoft.com/office/drawing/2010/main" val="0"/>
              </a:ext>
            </a:extLst>
          </a:blip>
          <a:srcRect t="8078"/>
          <a:stretch>
            <a:fillRect/>
          </a:stretch>
        </p:blipFill>
        <p:spPr>
          <a:xfrm>
            <a:off x="531178" y="2019300"/>
            <a:ext cx="4229342" cy="4001998"/>
          </a:xfrm>
          <a:prstGeom prst="rect">
            <a:avLst/>
          </a:prstGeom>
        </p:spPr>
      </p:pic>
    </p:spTree>
    <p:extLst>
      <p:ext uri="{BB962C8B-B14F-4D97-AF65-F5344CB8AC3E}">
        <p14:creationId xmlns:p14="http://schemas.microsoft.com/office/powerpoint/2010/main" val="97612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D45DA-4523-0280-8141-F4ACCCD75895}"/>
              </a:ext>
            </a:extLst>
          </p:cNvPr>
          <p:cNvSpPr>
            <a:spLocks noGrp="1"/>
          </p:cNvSpPr>
          <p:nvPr>
            <p:ph type="title"/>
          </p:nvPr>
        </p:nvSpPr>
        <p:spPr/>
        <p:txBody>
          <a:bodyPr/>
          <a:lstStyle/>
          <a:p>
            <a:r>
              <a:rPr lang="en-US" dirty="0"/>
              <a:t>Conclusions and Outlook</a:t>
            </a:r>
          </a:p>
        </p:txBody>
      </p:sp>
      <p:sp>
        <p:nvSpPr>
          <p:cNvPr id="5" name="Content Placeholder 4">
            <a:extLst>
              <a:ext uri="{FF2B5EF4-FFF2-40B4-BE49-F238E27FC236}">
                <a16:creationId xmlns:a16="http://schemas.microsoft.com/office/drawing/2014/main" id="{1199CEF0-9E2B-379F-C264-F56CAE60686F}"/>
              </a:ext>
            </a:extLst>
          </p:cNvPr>
          <p:cNvSpPr>
            <a:spLocks noGrp="1"/>
          </p:cNvSpPr>
          <p:nvPr>
            <p:ph idx="1"/>
          </p:nvPr>
        </p:nvSpPr>
        <p:spPr>
          <a:xfrm>
            <a:off x="381000" y="986010"/>
            <a:ext cx="11430000" cy="5148090"/>
          </a:xfrm>
        </p:spPr>
        <p:txBody>
          <a:bodyPr/>
          <a:lstStyle/>
          <a:p>
            <a:r>
              <a:rPr lang="en-US" sz="2200" dirty="0"/>
              <a:t>Digital Twins are powerful tools to quickly </a:t>
            </a:r>
            <a:r>
              <a:rPr lang="en-US" sz="2200" u="sng" dirty="0"/>
              <a:t>study and resolve</a:t>
            </a:r>
            <a:r>
              <a:rPr lang="en-US" sz="2200" dirty="0"/>
              <a:t> Instrument issues.</a:t>
            </a:r>
          </a:p>
          <a:p>
            <a:pPr lvl="1"/>
            <a:r>
              <a:rPr lang="en-US" sz="1800" dirty="0"/>
              <a:t>Can be built directly from blueprints, easily updated and maintained.</a:t>
            </a:r>
          </a:p>
          <a:p>
            <a:pPr lvl="1"/>
            <a:r>
              <a:rPr lang="en-US" sz="1800" dirty="0"/>
              <a:t>User-friendly to code and remarkably useful for Instrument Upgrade, Debugging, Teaching etc.</a:t>
            </a:r>
          </a:p>
          <a:p>
            <a:r>
              <a:rPr lang="en-US" sz="2200" dirty="0"/>
              <a:t>MC Simulations are strong-reliable baselines to predict Instrument Performance:</a:t>
            </a:r>
          </a:p>
          <a:p>
            <a:pPr lvl="1"/>
            <a:r>
              <a:rPr lang="en-US" sz="1800" dirty="0"/>
              <a:t>Flux and Resolution can be directly compared with real measurements.</a:t>
            </a:r>
          </a:p>
          <a:p>
            <a:pPr lvl="1"/>
            <a:r>
              <a:rPr lang="en-US" sz="1800" dirty="0"/>
              <a:t>Instrument Upgrades can be optimized and verified “a posteriori” after installation.</a:t>
            </a:r>
          </a:p>
          <a:p>
            <a:pPr lvl="1"/>
            <a:r>
              <a:rPr lang="en-US" sz="1800" dirty="0"/>
              <a:t>SE Background can be simulated to optimize shields or study artifacts.</a:t>
            </a:r>
          </a:p>
          <a:p>
            <a:pPr lvl="1"/>
            <a:r>
              <a:rPr lang="en-US" sz="1800" dirty="0"/>
              <a:t>Sample kernels can be tailor-made for any Instrument for optimizations, debugging, studies etc.</a:t>
            </a:r>
          </a:p>
          <a:p>
            <a:pPr lvl="1"/>
            <a:r>
              <a:rPr lang="en-US" sz="1800" dirty="0"/>
              <a:t>New Users can employ these tools as learning/training materials.</a:t>
            </a:r>
          </a:p>
          <a:p>
            <a:r>
              <a:rPr lang="en-US" sz="2200" dirty="0"/>
              <a:t>All these </a:t>
            </a:r>
            <a:r>
              <a:rPr lang="en-US" sz="2200" dirty="0" err="1"/>
              <a:t>McStas</a:t>
            </a:r>
            <a:r>
              <a:rPr lang="en-US" sz="2200" dirty="0"/>
              <a:t> J-PARC Instruments and SEs will be shared with the world-wide community.</a:t>
            </a:r>
          </a:p>
          <a:p>
            <a:r>
              <a:rPr lang="en-US" sz="2200" dirty="0"/>
              <a:t>Once a solid base is established for TS1, these Simulations will lay the foundations for the future TS2 Instrument Suite at J-PARC.</a:t>
            </a:r>
          </a:p>
        </p:txBody>
      </p:sp>
    </p:spTree>
    <p:extLst>
      <p:ext uri="{BB962C8B-B14F-4D97-AF65-F5344CB8AC3E}">
        <p14:creationId xmlns:p14="http://schemas.microsoft.com/office/powerpoint/2010/main" val="2468283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6B07-41C7-288D-4E56-217D1A9E4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CF8C6-79A4-FC8D-6A80-D93C414F3A10}"/>
              </a:ext>
            </a:extLst>
          </p:cNvPr>
          <p:cNvSpPr>
            <a:spLocks noGrp="1"/>
          </p:cNvSpPr>
          <p:nvPr>
            <p:ph type="title"/>
          </p:nvPr>
        </p:nvSpPr>
        <p:spPr/>
        <p:txBody>
          <a:bodyPr/>
          <a:lstStyle/>
          <a:p>
            <a:r>
              <a:rPr lang="en-US" dirty="0"/>
              <a:t>Introduction</a:t>
            </a:r>
          </a:p>
        </p:txBody>
      </p:sp>
      <p:grpSp>
        <p:nvGrpSpPr>
          <p:cNvPr id="14" name="Group 13">
            <a:extLst>
              <a:ext uri="{FF2B5EF4-FFF2-40B4-BE49-F238E27FC236}">
                <a16:creationId xmlns:a16="http://schemas.microsoft.com/office/drawing/2014/main" id="{88D5ECB9-3996-E043-A4BF-7C390E28E938}"/>
              </a:ext>
            </a:extLst>
          </p:cNvPr>
          <p:cNvGrpSpPr/>
          <p:nvPr/>
        </p:nvGrpSpPr>
        <p:grpSpPr>
          <a:xfrm>
            <a:off x="429768" y="1330108"/>
            <a:ext cx="3175000" cy="5309688"/>
            <a:chOff x="429768" y="987203"/>
            <a:chExt cx="3175000" cy="5309688"/>
          </a:xfrm>
          <a:effectLst>
            <a:outerShdw blurRad="50800" dist="63500" dir="2700000" algn="tl" rotWithShape="0">
              <a:prstClr val="black">
                <a:alpha val="40000"/>
              </a:prstClr>
            </a:outerShdw>
          </a:effectLst>
        </p:grpSpPr>
        <p:pic>
          <p:nvPicPr>
            <p:cNvPr id="1026" name="Picture 2" descr="Tron - Wikipedia">
              <a:extLst>
                <a:ext uri="{FF2B5EF4-FFF2-40B4-BE49-F238E27FC236}">
                  <a16:creationId xmlns:a16="http://schemas.microsoft.com/office/drawing/2014/main" id="{B379396D-0850-BFE3-4C2E-0D5F4D476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8" y="987203"/>
              <a:ext cx="3175000" cy="4787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087E68-860E-5100-F3DF-E3A55EF2AE2A}"/>
                </a:ext>
              </a:extLst>
            </p:cNvPr>
            <p:cNvSpPr txBox="1"/>
            <p:nvPr/>
          </p:nvSpPr>
          <p:spPr>
            <a:xfrm>
              <a:off x="652811" y="5872159"/>
              <a:ext cx="2728913" cy="424732"/>
            </a:xfrm>
            <a:prstGeom prst="rect">
              <a:avLst/>
            </a:prstGeom>
            <a:noFill/>
          </p:spPr>
          <p:txBody>
            <a:bodyPr wrap="square" rtlCol="0">
              <a:spAutoFit/>
            </a:bodyPr>
            <a:lstStyle/>
            <a:p>
              <a:pPr algn="ctr">
                <a:lnSpc>
                  <a:spcPct val="90000"/>
                </a:lnSpc>
              </a:pPr>
              <a:r>
                <a:rPr lang="en-US" sz="2400" dirty="0">
                  <a:latin typeface="+mn-lt"/>
                </a:rPr>
                <a:t>1982</a:t>
              </a:r>
            </a:p>
          </p:txBody>
        </p:sp>
      </p:grpSp>
      <p:grpSp>
        <p:nvGrpSpPr>
          <p:cNvPr id="15" name="Group 14">
            <a:extLst>
              <a:ext uri="{FF2B5EF4-FFF2-40B4-BE49-F238E27FC236}">
                <a16:creationId xmlns:a16="http://schemas.microsoft.com/office/drawing/2014/main" id="{406FC24D-8229-AAB3-3981-AE44E809F4A0}"/>
              </a:ext>
            </a:extLst>
          </p:cNvPr>
          <p:cNvGrpSpPr/>
          <p:nvPr/>
        </p:nvGrpSpPr>
        <p:grpSpPr>
          <a:xfrm>
            <a:off x="1794224" y="1375500"/>
            <a:ext cx="3175000" cy="5217392"/>
            <a:chOff x="3787844" y="1079499"/>
            <a:chExt cx="3175000" cy="5217392"/>
          </a:xfrm>
          <a:effectLst>
            <a:outerShdw blurRad="50800" dist="63500" dir="2700000" algn="tl" rotWithShape="0">
              <a:prstClr val="black">
                <a:alpha val="40000"/>
              </a:prstClr>
            </a:outerShdw>
          </a:effectLst>
        </p:grpSpPr>
        <p:pic>
          <p:nvPicPr>
            <p:cNvPr id="1032" name="Picture 8" descr="The Matrix - Wikipedia">
              <a:extLst>
                <a:ext uri="{FF2B5EF4-FFF2-40B4-BE49-F238E27FC236}">
                  <a16:creationId xmlns:a16="http://schemas.microsoft.com/office/drawing/2014/main" id="{1EC47BE6-027F-FEE4-15E8-4F63F0B83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844" y="1079499"/>
              <a:ext cx="3175000" cy="4699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D610F4B-D459-2618-BC7B-E3CEFEBBC179}"/>
                </a:ext>
              </a:extLst>
            </p:cNvPr>
            <p:cNvSpPr txBox="1"/>
            <p:nvPr/>
          </p:nvSpPr>
          <p:spPr>
            <a:xfrm>
              <a:off x="4010887" y="5872159"/>
              <a:ext cx="2728913" cy="424732"/>
            </a:xfrm>
            <a:prstGeom prst="rect">
              <a:avLst/>
            </a:prstGeom>
            <a:noFill/>
          </p:spPr>
          <p:txBody>
            <a:bodyPr wrap="square" rtlCol="0">
              <a:spAutoFit/>
            </a:bodyPr>
            <a:lstStyle/>
            <a:p>
              <a:pPr algn="ctr">
                <a:lnSpc>
                  <a:spcPct val="90000"/>
                </a:lnSpc>
              </a:pPr>
              <a:r>
                <a:rPr lang="en-US" sz="2400" dirty="0">
                  <a:latin typeface="+mn-lt"/>
                </a:rPr>
                <a:t>1999</a:t>
              </a:r>
            </a:p>
          </p:txBody>
        </p:sp>
      </p:grpSp>
      <p:grpSp>
        <p:nvGrpSpPr>
          <p:cNvPr id="16" name="Group 15">
            <a:extLst>
              <a:ext uri="{FF2B5EF4-FFF2-40B4-BE49-F238E27FC236}">
                <a16:creationId xmlns:a16="http://schemas.microsoft.com/office/drawing/2014/main" id="{C921A476-B28B-DDFA-1653-743AB00B710D}"/>
              </a:ext>
            </a:extLst>
          </p:cNvPr>
          <p:cNvGrpSpPr/>
          <p:nvPr/>
        </p:nvGrpSpPr>
        <p:grpSpPr>
          <a:xfrm>
            <a:off x="3294147" y="1375500"/>
            <a:ext cx="3132667" cy="5227920"/>
            <a:chOff x="3878427" y="1032023"/>
            <a:chExt cx="3132667" cy="5227920"/>
          </a:xfrm>
          <a:effectLst>
            <a:outerShdw blurRad="50800" dist="63500" dir="2700000" algn="tl" rotWithShape="0">
              <a:prstClr val="black">
                <a:alpha val="40000"/>
              </a:prstClr>
            </a:outerShdw>
          </a:effectLst>
        </p:grpSpPr>
        <p:pic>
          <p:nvPicPr>
            <p:cNvPr id="1034" name="Picture 10" descr="The Matrix Reloaded (2003) - IMDb">
              <a:extLst>
                <a:ext uri="{FF2B5EF4-FFF2-40B4-BE49-F238E27FC236}">
                  <a16:creationId xmlns:a16="http://schemas.microsoft.com/office/drawing/2014/main" id="{C88061FD-C06A-5808-82A1-071FE2A289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427" y="1032023"/>
              <a:ext cx="3132667" cy="46990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47B0B98-E03A-55C6-AF2B-591DBAF8BB42}"/>
                </a:ext>
              </a:extLst>
            </p:cNvPr>
            <p:cNvSpPr txBox="1"/>
            <p:nvPr/>
          </p:nvSpPr>
          <p:spPr>
            <a:xfrm>
              <a:off x="4080303" y="5835211"/>
              <a:ext cx="2728913" cy="424732"/>
            </a:xfrm>
            <a:prstGeom prst="rect">
              <a:avLst/>
            </a:prstGeom>
            <a:noFill/>
          </p:spPr>
          <p:txBody>
            <a:bodyPr wrap="square" rtlCol="0">
              <a:spAutoFit/>
            </a:bodyPr>
            <a:lstStyle/>
            <a:p>
              <a:pPr algn="ctr">
                <a:lnSpc>
                  <a:spcPct val="90000"/>
                </a:lnSpc>
              </a:pPr>
              <a:r>
                <a:rPr lang="en-US" sz="2400" dirty="0"/>
                <a:t>2003</a:t>
              </a:r>
              <a:endParaRPr lang="en-US" sz="2400" dirty="0">
                <a:latin typeface="+mn-lt"/>
              </a:endParaRPr>
            </a:p>
          </p:txBody>
        </p:sp>
      </p:grpSp>
      <p:grpSp>
        <p:nvGrpSpPr>
          <p:cNvPr id="13" name="Group 12">
            <a:extLst>
              <a:ext uri="{FF2B5EF4-FFF2-40B4-BE49-F238E27FC236}">
                <a16:creationId xmlns:a16="http://schemas.microsoft.com/office/drawing/2014/main" id="{1C46E0D4-DD7F-180B-BBCC-8B79E64FFB6B}"/>
              </a:ext>
            </a:extLst>
          </p:cNvPr>
          <p:cNvGrpSpPr/>
          <p:nvPr/>
        </p:nvGrpSpPr>
        <p:grpSpPr>
          <a:xfrm>
            <a:off x="4862596" y="1390658"/>
            <a:ext cx="3128436" cy="5212762"/>
            <a:chOff x="5697538" y="1123942"/>
            <a:chExt cx="3128436" cy="5212762"/>
          </a:xfrm>
          <a:effectLst>
            <a:outerShdw blurRad="50800" dist="63500" dir="2700000" algn="tl" rotWithShape="0">
              <a:prstClr val="black">
                <a:alpha val="40000"/>
              </a:prstClr>
            </a:outerShdw>
          </a:effectLst>
        </p:grpSpPr>
        <p:pic>
          <p:nvPicPr>
            <p:cNvPr id="1036" name="Picture 12" descr="The Matrix Revolutions – The Brattle">
              <a:extLst>
                <a:ext uri="{FF2B5EF4-FFF2-40B4-BE49-F238E27FC236}">
                  <a16:creationId xmlns:a16="http://schemas.microsoft.com/office/drawing/2014/main" id="{F031D9ED-31FC-938E-AF15-838E7E3CD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7538" y="1123942"/>
              <a:ext cx="3128436" cy="46926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68D3E4B-79D3-3ACC-F37E-49A4224950B6}"/>
                </a:ext>
              </a:extLst>
            </p:cNvPr>
            <p:cNvSpPr txBox="1"/>
            <p:nvPr/>
          </p:nvSpPr>
          <p:spPr>
            <a:xfrm>
              <a:off x="5926932" y="5911972"/>
              <a:ext cx="2728913" cy="424732"/>
            </a:xfrm>
            <a:prstGeom prst="rect">
              <a:avLst/>
            </a:prstGeom>
            <a:noFill/>
          </p:spPr>
          <p:txBody>
            <a:bodyPr wrap="square" rtlCol="0">
              <a:spAutoFit/>
            </a:bodyPr>
            <a:lstStyle/>
            <a:p>
              <a:pPr algn="ctr">
                <a:lnSpc>
                  <a:spcPct val="90000"/>
                </a:lnSpc>
              </a:pPr>
              <a:r>
                <a:rPr lang="en-US" sz="2400" dirty="0"/>
                <a:t>2003</a:t>
              </a:r>
              <a:endParaRPr lang="en-US" sz="2400" dirty="0">
                <a:latin typeface="+mn-lt"/>
              </a:endParaRPr>
            </a:p>
          </p:txBody>
        </p:sp>
      </p:grpSp>
      <p:grpSp>
        <p:nvGrpSpPr>
          <p:cNvPr id="17" name="Group 16">
            <a:extLst>
              <a:ext uri="{FF2B5EF4-FFF2-40B4-BE49-F238E27FC236}">
                <a16:creationId xmlns:a16="http://schemas.microsoft.com/office/drawing/2014/main" id="{56DF47C0-58B4-880C-73CB-17F65030F3E1}"/>
              </a:ext>
            </a:extLst>
          </p:cNvPr>
          <p:cNvGrpSpPr/>
          <p:nvPr/>
        </p:nvGrpSpPr>
        <p:grpSpPr>
          <a:xfrm>
            <a:off x="6646418" y="1390658"/>
            <a:ext cx="3175000" cy="5210446"/>
            <a:chOff x="6142386" y="1028565"/>
            <a:chExt cx="3175000" cy="5210446"/>
          </a:xfrm>
          <a:effectLst>
            <a:outerShdw blurRad="50800" dist="63500" dir="2700000" algn="tl" rotWithShape="0">
              <a:prstClr val="black">
                <a:alpha val="40000"/>
              </a:prstClr>
            </a:outerShdw>
          </a:effectLst>
        </p:grpSpPr>
        <p:sp>
          <p:nvSpPr>
            <p:cNvPr id="4" name="TextBox 3">
              <a:extLst>
                <a:ext uri="{FF2B5EF4-FFF2-40B4-BE49-F238E27FC236}">
                  <a16:creationId xmlns:a16="http://schemas.microsoft.com/office/drawing/2014/main" id="{DF7F7896-E3E0-0224-5A37-0A01CC9566CC}"/>
                </a:ext>
              </a:extLst>
            </p:cNvPr>
            <p:cNvSpPr txBox="1"/>
            <p:nvPr/>
          </p:nvSpPr>
          <p:spPr>
            <a:xfrm>
              <a:off x="6365429" y="5814279"/>
              <a:ext cx="2728913" cy="424732"/>
            </a:xfrm>
            <a:prstGeom prst="rect">
              <a:avLst/>
            </a:prstGeom>
            <a:noFill/>
          </p:spPr>
          <p:txBody>
            <a:bodyPr wrap="square" rtlCol="0">
              <a:spAutoFit/>
            </a:bodyPr>
            <a:lstStyle/>
            <a:p>
              <a:pPr algn="ctr">
                <a:lnSpc>
                  <a:spcPct val="90000"/>
                </a:lnSpc>
              </a:pPr>
              <a:r>
                <a:rPr lang="en-US" sz="2400" dirty="0"/>
                <a:t>2010</a:t>
              </a:r>
              <a:endParaRPr lang="en-US" sz="2400" dirty="0">
                <a:latin typeface="+mn-lt"/>
              </a:endParaRPr>
            </a:p>
          </p:txBody>
        </p:sp>
        <p:pic>
          <p:nvPicPr>
            <p:cNvPr id="1028" name="Picture 4" descr="Tron: Legacy - Wikipedia">
              <a:extLst>
                <a:ext uri="{FF2B5EF4-FFF2-40B4-BE49-F238E27FC236}">
                  <a16:creationId xmlns:a16="http://schemas.microsoft.com/office/drawing/2014/main" id="{1B12ED71-1B20-8FBE-A918-B83A881CF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2386" y="1028565"/>
              <a:ext cx="3175000" cy="4699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6B8872D-EBA8-CCEB-C6B2-7688EA3A0838}"/>
              </a:ext>
            </a:extLst>
          </p:cNvPr>
          <p:cNvGrpSpPr/>
          <p:nvPr/>
        </p:nvGrpSpPr>
        <p:grpSpPr>
          <a:xfrm>
            <a:off x="8680006" y="1330108"/>
            <a:ext cx="3174998" cy="5263790"/>
            <a:chOff x="8680006" y="987203"/>
            <a:chExt cx="3174998" cy="5263790"/>
          </a:xfrm>
          <a:effectLst>
            <a:outerShdw blurRad="50800" dist="63500" dir="2700000" algn="tl" rotWithShape="0">
              <a:prstClr val="black">
                <a:alpha val="40000"/>
              </a:prstClr>
            </a:outerShdw>
          </a:effectLst>
        </p:grpSpPr>
        <p:pic>
          <p:nvPicPr>
            <p:cNvPr id="1030" name="Picture 6" descr="Tron: Ares | Disney Movies">
              <a:extLst>
                <a:ext uri="{FF2B5EF4-FFF2-40B4-BE49-F238E27FC236}">
                  <a16:creationId xmlns:a16="http://schemas.microsoft.com/office/drawing/2014/main" id="{DAFF8B82-AB86-917D-E003-CB26AD29B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0006" y="987203"/>
              <a:ext cx="3174998" cy="47624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6E2388-C77F-A962-BBFA-21217B6A0448}"/>
                </a:ext>
              </a:extLst>
            </p:cNvPr>
            <p:cNvSpPr txBox="1"/>
            <p:nvPr/>
          </p:nvSpPr>
          <p:spPr>
            <a:xfrm>
              <a:off x="8903048" y="5826261"/>
              <a:ext cx="2728913" cy="424732"/>
            </a:xfrm>
            <a:prstGeom prst="rect">
              <a:avLst/>
            </a:prstGeom>
            <a:noFill/>
          </p:spPr>
          <p:txBody>
            <a:bodyPr wrap="square" rtlCol="0">
              <a:spAutoFit/>
            </a:bodyPr>
            <a:lstStyle/>
            <a:p>
              <a:pPr algn="ctr">
                <a:lnSpc>
                  <a:spcPct val="90000"/>
                </a:lnSpc>
              </a:pPr>
              <a:r>
                <a:rPr lang="en-US" sz="2400" dirty="0"/>
                <a:t>20</a:t>
              </a:r>
              <a:r>
                <a:rPr lang="en-US" sz="2400" dirty="0">
                  <a:latin typeface="+mn-lt"/>
                </a:rPr>
                <a:t>25</a:t>
              </a:r>
            </a:p>
          </p:txBody>
        </p:sp>
      </p:grpSp>
      <p:sp>
        <p:nvSpPr>
          <p:cNvPr id="19" name="TextBox 18">
            <a:extLst>
              <a:ext uri="{FF2B5EF4-FFF2-40B4-BE49-F238E27FC236}">
                <a16:creationId xmlns:a16="http://schemas.microsoft.com/office/drawing/2014/main" id="{89326AEA-5302-4C66-A049-18969377B107}"/>
              </a:ext>
            </a:extLst>
          </p:cNvPr>
          <p:cNvSpPr txBox="1"/>
          <p:nvPr/>
        </p:nvSpPr>
        <p:spPr>
          <a:xfrm>
            <a:off x="1633357" y="853585"/>
            <a:ext cx="9586913" cy="369332"/>
          </a:xfrm>
          <a:prstGeom prst="rect">
            <a:avLst/>
          </a:prstGeom>
          <a:noFill/>
        </p:spPr>
        <p:txBody>
          <a:bodyPr wrap="square" rtlCol="0">
            <a:spAutoFit/>
          </a:bodyPr>
          <a:lstStyle/>
          <a:p>
            <a:pPr algn="ctr">
              <a:lnSpc>
                <a:spcPct val="90000"/>
              </a:lnSpc>
            </a:pPr>
            <a:r>
              <a:rPr lang="en-US" sz="2000" dirty="0">
                <a:latin typeface="+mn-lt"/>
              </a:rPr>
              <a:t>What </a:t>
            </a:r>
            <a:r>
              <a:rPr lang="en-US" sz="2000" dirty="0"/>
              <a:t>do all these movies have in common? ( Besides amazing CGI )</a:t>
            </a:r>
            <a:endParaRPr lang="en-US" sz="2000" dirty="0">
              <a:latin typeface="+mn-lt"/>
            </a:endParaRPr>
          </a:p>
        </p:txBody>
      </p:sp>
      <p:sp>
        <p:nvSpPr>
          <p:cNvPr id="20" name="TextBox 19">
            <a:extLst>
              <a:ext uri="{FF2B5EF4-FFF2-40B4-BE49-F238E27FC236}">
                <a16:creationId xmlns:a16="http://schemas.microsoft.com/office/drawing/2014/main" id="{5F84A3AA-9A3B-B8B7-9AE3-B95CB5AF34C0}"/>
              </a:ext>
            </a:extLst>
          </p:cNvPr>
          <p:cNvSpPr txBox="1"/>
          <p:nvPr/>
        </p:nvSpPr>
        <p:spPr>
          <a:xfrm>
            <a:off x="1400175" y="2814637"/>
            <a:ext cx="9820095" cy="424732"/>
          </a:xfrm>
          <a:prstGeom prst="rect">
            <a:avLst/>
          </a:prstGeom>
          <a:solidFill>
            <a:schemeClr val="bg2">
              <a:alpha val="80045"/>
            </a:schemeClr>
          </a:solidFill>
          <a:ln>
            <a:solidFill>
              <a:srgbClr val="FF0000"/>
            </a:solidFill>
          </a:ln>
          <a:effectLst>
            <a:outerShdw blurRad="50800" dist="76200" dir="5400000" algn="t" rotWithShape="0">
              <a:prstClr val="black">
                <a:alpha val="40000"/>
              </a:prstClr>
            </a:outerShdw>
          </a:effectLst>
        </p:spPr>
        <p:txBody>
          <a:bodyPr wrap="square" rtlCol="0">
            <a:spAutoFit/>
          </a:bodyPr>
          <a:lstStyle/>
          <a:p>
            <a:pPr algn="ctr">
              <a:lnSpc>
                <a:spcPct val="90000"/>
              </a:lnSpc>
            </a:pPr>
            <a:r>
              <a:rPr lang="en-US" sz="2400" b="1" dirty="0">
                <a:solidFill>
                  <a:srgbClr val="FF0000"/>
                </a:solidFill>
                <a:latin typeface="+mn-lt"/>
              </a:rPr>
              <a:t>They ALL show Endless </a:t>
            </a:r>
            <a:r>
              <a:rPr lang="en-US" sz="2400" b="1" dirty="0">
                <a:solidFill>
                  <a:srgbClr val="FF0000"/>
                </a:solidFill>
              </a:rPr>
              <a:t>P</a:t>
            </a:r>
            <a:r>
              <a:rPr lang="en-US" sz="2400" b="1" dirty="0">
                <a:solidFill>
                  <a:srgbClr val="FF0000"/>
                </a:solidFill>
                <a:latin typeface="+mn-lt"/>
              </a:rPr>
              <a:t>ossibilities in the Virtual Reality World</a:t>
            </a:r>
          </a:p>
        </p:txBody>
      </p:sp>
    </p:spTree>
    <p:extLst>
      <p:ext uri="{BB962C8B-B14F-4D97-AF65-F5344CB8AC3E}">
        <p14:creationId xmlns:p14="http://schemas.microsoft.com/office/powerpoint/2010/main" val="288908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5A49-9B14-5E7E-4C6D-5CD4B5C90B30}"/>
              </a:ext>
            </a:extLst>
          </p:cNvPr>
          <p:cNvSpPr>
            <a:spLocks noGrp="1"/>
          </p:cNvSpPr>
          <p:nvPr>
            <p:ph type="ctrTitle"/>
          </p:nvPr>
        </p:nvSpPr>
        <p:spPr>
          <a:xfrm>
            <a:off x="453113" y="1615687"/>
            <a:ext cx="8678194" cy="1813313"/>
          </a:xfrm>
        </p:spPr>
        <p:txBody>
          <a:bodyPr/>
          <a:lstStyle/>
          <a:p>
            <a:r>
              <a:rPr lang="ja-JP" altLang="en-US"/>
              <a:t>お時間をいただきありがとうございました</a:t>
            </a:r>
            <a:br>
              <a:rPr lang="en-US" altLang="ja-JP" dirty="0"/>
            </a:br>
            <a:br>
              <a:rPr lang="en-US" altLang="ja-JP" dirty="0"/>
            </a:br>
            <a:r>
              <a:rPr lang="en-US" dirty="0"/>
              <a:t>Thank you for your time</a:t>
            </a:r>
          </a:p>
        </p:txBody>
      </p:sp>
    </p:spTree>
    <p:extLst>
      <p:ext uri="{BB962C8B-B14F-4D97-AF65-F5344CB8AC3E}">
        <p14:creationId xmlns:p14="http://schemas.microsoft.com/office/powerpoint/2010/main" val="107317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81D93-20AC-F3DF-5C4F-4DDEC42DDDC4}"/>
              </a:ext>
            </a:extLst>
          </p:cNvPr>
          <p:cNvSpPr>
            <a:spLocks noGrp="1"/>
          </p:cNvSpPr>
          <p:nvPr>
            <p:ph type="title"/>
          </p:nvPr>
        </p:nvSpPr>
        <p:spPr>
          <a:xfrm>
            <a:off x="429768" y="274320"/>
            <a:ext cx="11504904" cy="535531"/>
          </a:xfrm>
        </p:spPr>
        <p:txBody>
          <a:bodyPr>
            <a:normAutofit/>
          </a:bodyPr>
          <a:lstStyle/>
          <a:p>
            <a:r>
              <a:rPr lang="en-US" dirty="0"/>
              <a:t>Why do we need a virtual-twin?</a:t>
            </a:r>
          </a:p>
        </p:txBody>
      </p:sp>
      <p:sp>
        <p:nvSpPr>
          <p:cNvPr id="3" name="Content Placeholder 2">
            <a:extLst>
              <a:ext uri="{FF2B5EF4-FFF2-40B4-BE49-F238E27FC236}">
                <a16:creationId xmlns:a16="http://schemas.microsoft.com/office/drawing/2014/main" id="{B6CF49A8-60D3-DEA6-5631-4E15F1C42A8E}"/>
              </a:ext>
            </a:extLst>
          </p:cNvPr>
          <p:cNvSpPr>
            <a:spLocks noGrp="1"/>
          </p:cNvSpPr>
          <p:nvPr>
            <p:ph sz="half" idx="2"/>
          </p:nvPr>
        </p:nvSpPr>
        <p:spPr>
          <a:xfrm>
            <a:off x="586934" y="1118683"/>
            <a:ext cx="11190572" cy="4203944"/>
          </a:xfrm>
        </p:spPr>
        <p:txBody>
          <a:bodyPr wrap="square" anchor="t">
            <a:normAutofit/>
          </a:bodyPr>
          <a:lstStyle/>
          <a:p>
            <a:r>
              <a:rPr lang="en-US" dirty="0"/>
              <a:t>Quick debugging of real hardware issues and perform background noise studies.</a:t>
            </a:r>
          </a:p>
          <a:p>
            <a:r>
              <a:rPr lang="en-US" dirty="0"/>
              <a:t>More complete data analysis including Instrument Resolution.</a:t>
            </a:r>
          </a:p>
          <a:p>
            <a:r>
              <a:rPr lang="en-US" dirty="0"/>
              <a:t>Didactic tool for new/old users (especially for Neutron School).</a:t>
            </a:r>
          </a:p>
          <a:p>
            <a:r>
              <a:rPr lang="en-US" dirty="0"/>
              <a:t>World-Wide support from the </a:t>
            </a:r>
            <a:r>
              <a:rPr lang="en-US" dirty="0" err="1"/>
              <a:t>McStas</a:t>
            </a:r>
            <a:r>
              <a:rPr lang="en-US" dirty="0"/>
              <a:t> community.</a:t>
            </a:r>
          </a:p>
          <a:p>
            <a:r>
              <a:rPr lang="en-US" dirty="0"/>
              <a:t>Easy to code and remarkably useful for Instrument Upgrades.</a:t>
            </a:r>
          </a:p>
        </p:txBody>
      </p:sp>
      <p:pic>
        <p:nvPicPr>
          <p:cNvPr id="1026" name="Picture 2" descr="Digital twins: what are they and how they can help you - Eurotech">
            <a:extLst>
              <a:ext uri="{FF2B5EF4-FFF2-40B4-BE49-F238E27FC236}">
                <a16:creationId xmlns:a16="http://schemas.microsoft.com/office/drawing/2014/main" id="{DDADF4B6-1167-1813-ED7E-1A375DF33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142" y="3579878"/>
            <a:ext cx="6103716" cy="2726009"/>
          </a:xfrm>
          <a:prstGeom prst="rect">
            <a:avLst/>
          </a:prstGeom>
          <a:noFill/>
          <a:ln w="12700">
            <a:solidFill>
              <a:schemeClr val="tx1"/>
            </a:solidFill>
          </a:ln>
          <a:effectLst>
            <a:outerShdw blurRad="50800" dist="635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79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957D-50EA-94F9-91F3-A74AD3F31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1F2B7-5095-9BC9-64F9-4B212DACEB42}"/>
              </a:ext>
            </a:extLst>
          </p:cNvPr>
          <p:cNvSpPr>
            <a:spLocks noGrp="1"/>
          </p:cNvSpPr>
          <p:nvPr>
            <p:ph type="title"/>
          </p:nvPr>
        </p:nvSpPr>
        <p:spPr/>
        <p:txBody>
          <a:bodyPr/>
          <a:lstStyle/>
          <a:p>
            <a:r>
              <a:rPr lang="en-US" dirty="0"/>
              <a:t>Current Status of Target Station One (TS1)</a:t>
            </a:r>
          </a:p>
        </p:txBody>
      </p:sp>
      <p:sp>
        <p:nvSpPr>
          <p:cNvPr id="3" name="Content Placeholder 2">
            <a:extLst>
              <a:ext uri="{FF2B5EF4-FFF2-40B4-BE49-F238E27FC236}">
                <a16:creationId xmlns:a16="http://schemas.microsoft.com/office/drawing/2014/main" id="{8C561143-94A3-5E02-4BF7-1845D9CA2186}"/>
              </a:ext>
            </a:extLst>
          </p:cNvPr>
          <p:cNvSpPr>
            <a:spLocks noGrp="1"/>
          </p:cNvSpPr>
          <p:nvPr>
            <p:ph sz="quarter" idx="4"/>
          </p:nvPr>
        </p:nvSpPr>
        <p:spPr>
          <a:xfrm>
            <a:off x="412216" y="2743200"/>
            <a:ext cx="5431021" cy="2146586"/>
          </a:xfrm>
        </p:spPr>
        <p:txBody>
          <a:bodyPr/>
          <a:lstStyle/>
          <a:p>
            <a:r>
              <a:rPr lang="en-US" dirty="0"/>
              <a:t>Overview of the current TS1 </a:t>
            </a:r>
          </a:p>
        </p:txBody>
      </p:sp>
      <p:sp>
        <p:nvSpPr>
          <p:cNvPr id="4" name="TextBox 3">
            <a:extLst>
              <a:ext uri="{FF2B5EF4-FFF2-40B4-BE49-F238E27FC236}">
                <a16:creationId xmlns:a16="http://schemas.microsoft.com/office/drawing/2014/main" id="{17000BE1-A8F8-ABE4-6B38-FD945CCB4083}"/>
              </a:ext>
            </a:extLst>
          </p:cNvPr>
          <p:cNvSpPr txBox="1"/>
          <p:nvPr/>
        </p:nvSpPr>
        <p:spPr>
          <a:xfrm rot="20919031">
            <a:off x="371781" y="3595981"/>
            <a:ext cx="5529443" cy="757130"/>
          </a:xfrm>
          <a:prstGeom prst="rect">
            <a:avLst/>
          </a:prstGeom>
          <a:noFill/>
          <a:effectLst>
            <a:outerShdw blurRad="50800" dist="63500" dir="2700000" algn="tl" rotWithShape="0">
              <a:prstClr val="black">
                <a:alpha val="40000"/>
              </a:prstClr>
            </a:outerShdw>
          </a:effectLst>
        </p:spPr>
        <p:txBody>
          <a:bodyPr wrap="square" rtlCol="0">
            <a:spAutoFit/>
          </a:bodyPr>
          <a:lstStyle/>
          <a:p>
            <a:pPr algn="ctr">
              <a:lnSpc>
                <a:spcPct val="90000"/>
              </a:lnSpc>
            </a:pPr>
            <a:r>
              <a:rPr lang="en-US" sz="2400" b="1" dirty="0">
                <a:solidFill>
                  <a:srgbClr val="FF0000"/>
                </a:solidFill>
                <a:latin typeface="+mn-lt"/>
              </a:rPr>
              <a:t>PRELIMINARY RESULTS</a:t>
            </a:r>
          </a:p>
          <a:p>
            <a:pPr algn="ctr">
              <a:lnSpc>
                <a:spcPct val="90000"/>
              </a:lnSpc>
            </a:pPr>
            <a:r>
              <a:rPr lang="en-US" sz="2400" b="1" dirty="0">
                <a:solidFill>
                  <a:srgbClr val="FF0000"/>
                </a:solidFill>
              </a:rPr>
              <a:t>MORE SIMULATIONS ARE RUNNING…</a:t>
            </a:r>
            <a:endParaRPr lang="en-US" sz="2400" b="1" dirty="0">
              <a:solidFill>
                <a:srgbClr val="FF0000"/>
              </a:solidFill>
              <a:latin typeface="+mn-lt"/>
            </a:endParaRPr>
          </a:p>
        </p:txBody>
      </p:sp>
    </p:spTree>
    <p:extLst>
      <p:ext uri="{BB962C8B-B14F-4D97-AF65-F5344CB8AC3E}">
        <p14:creationId xmlns:p14="http://schemas.microsoft.com/office/powerpoint/2010/main" val="3480551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191A7-595F-9637-3B36-D86E15BE0037}"/>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22CE524D-91A4-FDBC-081A-88ADE67A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01" y="943314"/>
            <a:ext cx="5518532" cy="5274349"/>
          </a:xfrm>
          <a:prstGeom prst="rect">
            <a:avLst/>
          </a:prstGeom>
          <a:noFill/>
          <a:ln>
            <a:solidFill>
              <a:schemeClr val="tx1"/>
            </a:solid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08A52E-8B46-E342-8106-46B0AA465B71}"/>
              </a:ext>
            </a:extLst>
          </p:cNvPr>
          <p:cNvSpPr>
            <a:spLocks noGrp="1"/>
          </p:cNvSpPr>
          <p:nvPr>
            <p:ph type="title"/>
          </p:nvPr>
        </p:nvSpPr>
        <p:spPr>
          <a:xfrm>
            <a:off x="429767" y="274320"/>
            <a:ext cx="11430000" cy="539496"/>
          </a:xfrm>
        </p:spPr>
        <p:txBody>
          <a:bodyPr>
            <a:normAutofit/>
          </a:bodyPr>
          <a:lstStyle/>
          <a:p>
            <a:r>
              <a:rPr lang="en-US" dirty="0"/>
              <a:t>Overview of the Current TS1:</a:t>
            </a:r>
          </a:p>
        </p:txBody>
      </p:sp>
      <p:sp>
        <p:nvSpPr>
          <p:cNvPr id="4" name="TextBox 3">
            <a:extLst>
              <a:ext uri="{FF2B5EF4-FFF2-40B4-BE49-F238E27FC236}">
                <a16:creationId xmlns:a16="http://schemas.microsoft.com/office/drawing/2014/main" id="{977089C6-AF4E-C9B7-CBEF-CDE2774892C5}"/>
              </a:ext>
            </a:extLst>
          </p:cNvPr>
          <p:cNvSpPr txBox="1"/>
          <p:nvPr/>
        </p:nvSpPr>
        <p:spPr>
          <a:xfrm>
            <a:off x="993549" y="943314"/>
            <a:ext cx="4093465" cy="2003625"/>
          </a:xfrm>
          <a:prstGeom prst="rect">
            <a:avLst/>
          </a:prstGeom>
          <a:noFill/>
        </p:spPr>
        <p:txBody>
          <a:bodyPr wrap="square" rtlCol="0">
            <a:spAutoFit/>
          </a:bodyPr>
          <a:lstStyle/>
          <a:p>
            <a:pPr algn="ctr">
              <a:lnSpc>
                <a:spcPct val="90000"/>
              </a:lnSpc>
            </a:pPr>
            <a:r>
              <a:rPr lang="en-US" sz="2000" u="sng" dirty="0">
                <a:latin typeface="+mj-lt"/>
                <a:cs typeface="Times New Roman" panose="02020603050405020304" pitchFamily="18" charset="0"/>
              </a:rPr>
              <a:t>Characteristics:</a:t>
            </a:r>
          </a:p>
          <a:p>
            <a:pPr algn="ctr">
              <a:lnSpc>
                <a:spcPct val="90000"/>
              </a:lnSpc>
            </a:pPr>
            <a:endParaRPr lang="en-US" dirty="0">
              <a:latin typeface="+mj-lt"/>
              <a:cs typeface="Times New Roman" panose="02020603050405020304" pitchFamily="18" charset="0"/>
            </a:endParaRPr>
          </a:p>
          <a:p>
            <a:pPr marL="285750" indent="-285750" algn="l">
              <a:buFont typeface="Arial" panose="020B0604020202020204" pitchFamily="34" charset="0"/>
              <a:buChar char="•"/>
            </a:pPr>
            <a:r>
              <a:rPr lang="en-US" i="1" dirty="0" err="1">
                <a:latin typeface="Times New Roman" panose="02020603050405020304" pitchFamily="18" charset="0"/>
                <a:cs typeface="Times New Roman" panose="02020603050405020304" pitchFamily="18" charset="0"/>
              </a:rPr>
              <a:t>f</a:t>
            </a:r>
            <a:r>
              <a:rPr lang="en-US" i="1" baseline="-25000" dirty="0" err="1">
                <a:latin typeface="Times New Roman" panose="02020603050405020304" pitchFamily="18" charset="0"/>
                <a:cs typeface="Times New Roman" panose="02020603050405020304" pitchFamily="18" charset="0"/>
              </a:rPr>
              <a:t>S</a:t>
            </a:r>
            <a:r>
              <a:rPr lang="en-US" i="1" dirty="0">
                <a:latin typeface="+mj-lt"/>
                <a:cs typeface="Times New Roman" panose="02020603050405020304" pitchFamily="18" charset="0"/>
              </a:rPr>
              <a:t> </a:t>
            </a:r>
            <a:r>
              <a:rPr lang="en-US" dirty="0">
                <a:latin typeface="+mj-lt"/>
                <a:cs typeface="Times New Roman" panose="02020603050405020304" pitchFamily="18" charset="0"/>
              </a:rPr>
              <a:t>= 25 Hz  at  ~ 1 MW</a:t>
            </a:r>
          </a:p>
          <a:p>
            <a:pPr marL="285750" indent="-285750" algn="l">
              <a:buFont typeface="Arial" panose="020B0604020202020204" pitchFamily="34" charset="0"/>
              <a:buChar char="•"/>
            </a:pPr>
            <a:r>
              <a:rPr lang="en-US" dirty="0">
                <a:latin typeface="+mj-lt"/>
                <a:cs typeface="Times New Roman" panose="02020603050405020304" pitchFamily="18" charset="0"/>
              </a:rPr>
              <a:t>Total 23 beam-ports</a:t>
            </a:r>
          </a:p>
          <a:p>
            <a:pPr marL="285750" indent="-285750" algn="l">
              <a:buFont typeface="Arial" panose="020B0604020202020204" pitchFamily="34" charset="0"/>
              <a:buChar char="•"/>
            </a:pPr>
            <a:r>
              <a:rPr lang="en-US" dirty="0">
                <a:latin typeface="+mj-lt"/>
                <a:cs typeface="Times New Roman" panose="02020603050405020304" pitchFamily="18" charset="0"/>
              </a:rPr>
              <a:t>Total 21 Instruments built</a:t>
            </a:r>
          </a:p>
          <a:p>
            <a:pPr marL="285750" indent="-285750" algn="l">
              <a:buFont typeface="Arial" panose="020B0604020202020204" pitchFamily="34" charset="0"/>
              <a:buChar char="•"/>
            </a:pPr>
            <a:r>
              <a:rPr lang="en-US" dirty="0">
                <a:latin typeface="+mj-lt"/>
                <a:cs typeface="Times New Roman" panose="02020603050405020304" pitchFamily="18" charset="0"/>
              </a:rPr>
              <a:t>BL07 Empty</a:t>
            </a:r>
          </a:p>
          <a:p>
            <a:pPr marL="285750" indent="-285750" algn="l">
              <a:buFont typeface="Arial" panose="020B0604020202020204" pitchFamily="34" charset="0"/>
              <a:buChar char="•"/>
            </a:pPr>
            <a:r>
              <a:rPr lang="en-US" dirty="0">
                <a:solidFill>
                  <a:srgbClr val="FF0000"/>
                </a:solidFill>
                <a:latin typeface="+mj-lt"/>
                <a:cs typeface="Times New Roman" panose="02020603050405020304" pitchFamily="18" charset="0"/>
              </a:rPr>
              <a:t>BL13 Future Instrument Plans</a:t>
            </a:r>
          </a:p>
        </p:txBody>
      </p:sp>
      <p:graphicFrame>
        <p:nvGraphicFramePr>
          <p:cNvPr id="6" name="Chart 5">
            <a:extLst>
              <a:ext uri="{FF2B5EF4-FFF2-40B4-BE49-F238E27FC236}">
                <a16:creationId xmlns:a16="http://schemas.microsoft.com/office/drawing/2014/main" id="{17328381-9993-0295-538D-ACE613324EF7}"/>
              </a:ext>
            </a:extLst>
          </p:cNvPr>
          <p:cNvGraphicFramePr/>
          <p:nvPr/>
        </p:nvGraphicFramePr>
        <p:xfrm>
          <a:off x="482684" y="3149590"/>
          <a:ext cx="5518531" cy="43687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68608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DFC2-4494-BD8D-5990-61EC224B92CB}"/>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011A8B52-AF02-AA72-335F-9EF830B0E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813816"/>
            <a:ext cx="6072633" cy="5803932"/>
          </a:xfrm>
          <a:prstGeom prst="rect">
            <a:avLst/>
          </a:prstGeom>
          <a:noFill/>
          <a:ln>
            <a:solidFill>
              <a:schemeClr val="tx1"/>
            </a:solid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18FC4F-233B-89A4-228C-2456419CDCF2}"/>
              </a:ext>
            </a:extLst>
          </p:cNvPr>
          <p:cNvSpPr>
            <a:spLocks noGrp="1"/>
          </p:cNvSpPr>
          <p:nvPr>
            <p:ph type="title"/>
          </p:nvPr>
        </p:nvSpPr>
        <p:spPr>
          <a:xfrm>
            <a:off x="429767" y="274320"/>
            <a:ext cx="11430000" cy="539496"/>
          </a:xfrm>
        </p:spPr>
        <p:txBody>
          <a:bodyPr>
            <a:normAutofit/>
          </a:bodyPr>
          <a:lstStyle/>
          <a:p>
            <a:r>
              <a:rPr lang="en-US" dirty="0"/>
              <a:t>Overview of the Current TS1:</a:t>
            </a:r>
          </a:p>
        </p:txBody>
      </p:sp>
      <p:sp>
        <p:nvSpPr>
          <p:cNvPr id="4" name="TextBox 3">
            <a:extLst>
              <a:ext uri="{FF2B5EF4-FFF2-40B4-BE49-F238E27FC236}">
                <a16:creationId xmlns:a16="http://schemas.microsoft.com/office/drawing/2014/main" id="{03111113-EAAD-8360-5763-B6758C56DACB}"/>
              </a:ext>
            </a:extLst>
          </p:cNvPr>
          <p:cNvSpPr txBox="1"/>
          <p:nvPr/>
        </p:nvSpPr>
        <p:spPr>
          <a:xfrm>
            <a:off x="429767" y="1121114"/>
            <a:ext cx="5122715" cy="4358116"/>
          </a:xfrm>
          <a:prstGeom prst="rect">
            <a:avLst/>
          </a:prstGeom>
          <a:noFill/>
        </p:spPr>
        <p:txBody>
          <a:bodyPr wrap="square" rtlCol="0">
            <a:spAutoFit/>
          </a:bodyPr>
          <a:lstStyle/>
          <a:p>
            <a:pPr algn="ctr">
              <a:lnSpc>
                <a:spcPct val="90000"/>
              </a:lnSpc>
            </a:pPr>
            <a:r>
              <a:rPr lang="en-US" sz="2000" u="sng" dirty="0" err="1">
                <a:latin typeface="+mj-lt"/>
                <a:cs typeface="Times New Roman" panose="02020603050405020304" pitchFamily="18" charset="0"/>
              </a:rPr>
              <a:t>McStas</a:t>
            </a:r>
            <a:r>
              <a:rPr lang="en-US" sz="2000" u="sng" dirty="0">
                <a:latin typeface="+mj-lt"/>
                <a:cs typeface="Times New Roman" panose="02020603050405020304" pitchFamily="18" charset="0"/>
              </a:rPr>
              <a:t> Instrument Headcount</a:t>
            </a:r>
          </a:p>
          <a:p>
            <a:pPr algn="ctr">
              <a:lnSpc>
                <a:spcPct val="90000"/>
              </a:lnSpc>
            </a:pPr>
            <a:endParaRPr lang="en-US" dirty="0">
              <a:latin typeface="+mj-lt"/>
              <a:cs typeface="Times New Roman" panose="02020603050405020304" pitchFamily="18" charset="0"/>
            </a:endParaRPr>
          </a:p>
          <a:p>
            <a:pPr marL="285750" indent="-285750" algn="just">
              <a:lnSpc>
                <a:spcPct val="90000"/>
              </a:lnSpc>
              <a:buFont typeface="Arial" panose="020B0604020202020204" pitchFamily="34" charset="0"/>
              <a:buChar char="•"/>
            </a:pPr>
            <a:r>
              <a:rPr lang="en-US" dirty="0">
                <a:latin typeface="+mj-lt"/>
                <a:cs typeface="Times New Roman" panose="02020603050405020304" pitchFamily="18" charset="0"/>
              </a:rPr>
              <a:t>Instruments that cannot be simulated:</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BL04 ANNRI</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BL05 NOP</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BL06 VIN ROSE</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BL10 NOBORU</a:t>
            </a:r>
          </a:p>
          <a:p>
            <a:pPr marL="285750" indent="-285750" algn="just">
              <a:lnSpc>
                <a:spcPct val="90000"/>
              </a:lnSpc>
              <a:buFont typeface="Arial" panose="020B0604020202020204" pitchFamily="34" charset="0"/>
              <a:buChar char="•"/>
            </a:pPr>
            <a:endParaRPr lang="en-US" dirty="0">
              <a:latin typeface="+mj-lt"/>
              <a:cs typeface="Times New Roman" panose="02020603050405020304" pitchFamily="18" charset="0"/>
            </a:endParaRPr>
          </a:p>
          <a:p>
            <a:pPr marL="285750" indent="-285750" algn="just">
              <a:lnSpc>
                <a:spcPct val="90000"/>
              </a:lnSpc>
              <a:buFont typeface="Arial" panose="020B0604020202020204" pitchFamily="34" charset="0"/>
              <a:buChar char="•"/>
            </a:pPr>
            <a:r>
              <a:rPr lang="en-US" dirty="0">
                <a:latin typeface="+mj-lt"/>
                <a:cs typeface="Times New Roman" panose="02020603050405020304" pitchFamily="18" charset="0"/>
              </a:rPr>
              <a:t>Instruments that do not belong to MLF:</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BL03 </a:t>
            </a:r>
            <a:r>
              <a:rPr lang="en-US" dirty="0" err="1">
                <a:latin typeface="+mj-lt"/>
                <a:cs typeface="Times New Roman" panose="02020603050405020304" pitchFamily="18" charset="0"/>
              </a:rPr>
              <a:t>iBIX</a:t>
            </a:r>
            <a:endParaRPr lang="en-US" dirty="0">
              <a:latin typeface="+mj-lt"/>
              <a:cs typeface="Times New Roman" panose="02020603050405020304" pitchFamily="18" charset="0"/>
            </a:endParaRP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BL20 </a:t>
            </a:r>
            <a:r>
              <a:rPr lang="en-US" dirty="0" err="1">
                <a:latin typeface="+mj-lt"/>
                <a:cs typeface="Times New Roman" panose="02020603050405020304" pitchFamily="18" charset="0"/>
              </a:rPr>
              <a:t>iMATERIA</a:t>
            </a:r>
            <a:endParaRPr lang="en-US" dirty="0">
              <a:latin typeface="+mj-lt"/>
              <a:cs typeface="Times New Roman" panose="02020603050405020304" pitchFamily="18" charset="0"/>
            </a:endParaRPr>
          </a:p>
          <a:p>
            <a:pPr marL="285750" indent="-285750" algn="just">
              <a:lnSpc>
                <a:spcPct val="90000"/>
              </a:lnSpc>
              <a:buFont typeface="Arial" panose="020B0604020202020204" pitchFamily="34" charset="0"/>
              <a:buChar char="•"/>
            </a:pPr>
            <a:endParaRPr lang="en-US" dirty="0">
              <a:latin typeface="+mj-lt"/>
              <a:cs typeface="Times New Roman" panose="02020603050405020304" pitchFamily="18" charset="0"/>
            </a:endParaRPr>
          </a:p>
          <a:p>
            <a:pPr marL="285750" indent="-285750" algn="just">
              <a:lnSpc>
                <a:spcPct val="90000"/>
              </a:lnSpc>
              <a:buFont typeface="Arial" panose="020B0604020202020204" pitchFamily="34" charset="0"/>
              <a:buChar char="•"/>
            </a:pPr>
            <a:r>
              <a:rPr lang="en-US" dirty="0">
                <a:latin typeface="+mj-lt"/>
                <a:cs typeface="Times New Roman" panose="02020603050405020304" pitchFamily="18" charset="0"/>
              </a:rPr>
              <a:t>To Do:</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BL09 SPICA</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BL12 HRC</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BL17 SHARAKU</a:t>
            </a:r>
          </a:p>
          <a:p>
            <a:pPr marL="742950" lvl="1" indent="-285750" algn="just">
              <a:lnSpc>
                <a:spcPct val="90000"/>
              </a:lnSpc>
              <a:buFont typeface="Wingdings" pitchFamily="2" charset="2"/>
              <a:buChar char="Ø"/>
            </a:pPr>
            <a:r>
              <a:rPr lang="en-US" dirty="0">
                <a:latin typeface="+mj-lt"/>
                <a:cs typeface="Times New Roman" panose="02020603050405020304" pitchFamily="18" charset="0"/>
              </a:rPr>
              <a:t>BL20 POLANO</a:t>
            </a:r>
          </a:p>
        </p:txBody>
      </p:sp>
      <p:grpSp>
        <p:nvGrpSpPr>
          <p:cNvPr id="29" name="Group 28">
            <a:extLst>
              <a:ext uri="{FF2B5EF4-FFF2-40B4-BE49-F238E27FC236}">
                <a16:creationId xmlns:a16="http://schemas.microsoft.com/office/drawing/2014/main" id="{CB859E12-D658-12F9-8AB6-2E49574790EA}"/>
              </a:ext>
            </a:extLst>
          </p:cNvPr>
          <p:cNvGrpSpPr/>
          <p:nvPr/>
        </p:nvGrpSpPr>
        <p:grpSpPr>
          <a:xfrm>
            <a:off x="6007100" y="1651000"/>
            <a:ext cx="5397500" cy="4981583"/>
            <a:chOff x="6007100" y="1651000"/>
            <a:chExt cx="5397500" cy="4981583"/>
          </a:xfrm>
        </p:grpSpPr>
        <p:sp>
          <p:nvSpPr>
            <p:cNvPr id="3" name="Rounded Rectangle 2">
              <a:extLst>
                <a:ext uri="{FF2B5EF4-FFF2-40B4-BE49-F238E27FC236}">
                  <a16:creationId xmlns:a16="http://schemas.microsoft.com/office/drawing/2014/main" id="{C422D9BC-9D18-FD07-B041-35A611208187}"/>
                </a:ext>
              </a:extLst>
            </p:cNvPr>
            <p:cNvSpPr/>
            <p:nvPr/>
          </p:nvSpPr>
          <p:spPr>
            <a:xfrm>
              <a:off x="6642100" y="1651000"/>
              <a:ext cx="16002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ounded Rectangle 4">
              <a:extLst>
                <a:ext uri="{FF2B5EF4-FFF2-40B4-BE49-F238E27FC236}">
                  <a16:creationId xmlns:a16="http://schemas.microsoft.com/office/drawing/2014/main" id="{2C55F557-8608-F0FA-3F43-61FECC5740DD}"/>
                </a:ext>
              </a:extLst>
            </p:cNvPr>
            <p:cNvSpPr/>
            <p:nvPr/>
          </p:nvSpPr>
          <p:spPr>
            <a:xfrm>
              <a:off x="6642100" y="2695273"/>
              <a:ext cx="13716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ounded Rectangle 6">
              <a:extLst>
                <a:ext uri="{FF2B5EF4-FFF2-40B4-BE49-F238E27FC236}">
                  <a16:creationId xmlns:a16="http://schemas.microsoft.com/office/drawing/2014/main" id="{9CC9644C-9B71-6D96-660C-532C0EC50650}"/>
                </a:ext>
              </a:extLst>
            </p:cNvPr>
            <p:cNvSpPr/>
            <p:nvPr/>
          </p:nvSpPr>
          <p:spPr>
            <a:xfrm>
              <a:off x="6007100" y="5207000"/>
              <a:ext cx="16002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ounded Rectangle 7">
              <a:extLst>
                <a:ext uri="{FF2B5EF4-FFF2-40B4-BE49-F238E27FC236}">
                  <a16:creationId xmlns:a16="http://schemas.microsoft.com/office/drawing/2014/main" id="{09F82C59-809B-B4C9-055D-F283DB9884E1}"/>
                </a:ext>
              </a:extLst>
            </p:cNvPr>
            <p:cNvSpPr/>
            <p:nvPr/>
          </p:nvSpPr>
          <p:spPr>
            <a:xfrm>
              <a:off x="6527800" y="5556774"/>
              <a:ext cx="13843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ounded Rectangle 8">
              <a:extLst>
                <a:ext uri="{FF2B5EF4-FFF2-40B4-BE49-F238E27FC236}">
                  <a16:creationId xmlns:a16="http://schemas.microsoft.com/office/drawing/2014/main" id="{54E6C3EB-5EB2-1591-F36E-88FA57D0E79D}"/>
                </a:ext>
              </a:extLst>
            </p:cNvPr>
            <p:cNvSpPr/>
            <p:nvPr/>
          </p:nvSpPr>
          <p:spPr>
            <a:xfrm>
              <a:off x="6896100" y="5924296"/>
              <a:ext cx="12065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ounded Rectangle 10">
              <a:extLst>
                <a:ext uri="{FF2B5EF4-FFF2-40B4-BE49-F238E27FC236}">
                  <a16:creationId xmlns:a16="http://schemas.microsoft.com/office/drawing/2014/main" id="{E7BE8F56-FC13-C41A-2D15-77E2C886FB67}"/>
                </a:ext>
              </a:extLst>
            </p:cNvPr>
            <p:cNvSpPr/>
            <p:nvPr/>
          </p:nvSpPr>
          <p:spPr>
            <a:xfrm>
              <a:off x="8897366" y="6276983"/>
              <a:ext cx="12065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Rounded Rectangle 11">
              <a:extLst>
                <a:ext uri="{FF2B5EF4-FFF2-40B4-BE49-F238E27FC236}">
                  <a16:creationId xmlns:a16="http://schemas.microsoft.com/office/drawing/2014/main" id="{440DACD7-EAE0-D918-7E81-72533A8D4CA9}"/>
                </a:ext>
              </a:extLst>
            </p:cNvPr>
            <p:cNvSpPr/>
            <p:nvPr/>
          </p:nvSpPr>
          <p:spPr>
            <a:xfrm>
              <a:off x="9283700" y="5921383"/>
              <a:ext cx="12954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Rounded Rectangle 12">
              <a:extLst>
                <a:ext uri="{FF2B5EF4-FFF2-40B4-BE49-F238E27FC236}">
                  <a16:creationId xmlns:a16="http://schemas.microsoft.com/office/drawing/2014/main" id="{EC569F51-2DD0-5471-40D2-C44B6A355B98}"/>
                </a:ext>
              </a:extLst>
            </p:cNvPr>
            <p:cNvSpPr/>
            <p:nvPr/>
          </p:nvSpPr>
          <p:spPr>
            <a:xfrm>
              <a:off x="9779000" y="5225018"/>
              <a:ext cx="11430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Rounded Rectangle 13">
              <a:extLst>
                <a:ext uri="{FF2B5EF4-FFF2-40B4-BE49-F238E27FC236}">
                  <a16:creationId xmlns:a16="http://schemas.microsoft.com/office/drawing/2014/main" id="{8E0942BD-BFEE-56CE-1C7F-A702F8072983}"/>
                </a:ext>
              </a:extLst>
            </p:cNvPr>
            <p:cNvSpPr/>
            <p:nvPr/>
          </p:nvSpPr>
          <p:spPr>
            <a:xfrm>
              <a:off x="9782050" y="4884253"/>
              <a:ext cx="1277068"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Rounded Rectangle 14">
              <a:extLst>
                <a:ext uri="{FF2B5EF4-FFF2-40B4-BE49-F238E27FC236}">
                  <a16:creationId xmlns:a16="http://schemas.microsoft.com/office/drawing/2014/main" id="{607FE988-8244-E4C5-EF67-664464BBC1DA}"/>
                </a:ext>
              </a:extLst>
            </p:cNvPr>
            <p:cNvSpPr/>
            <p:nvPr/>
          </p:nvSpPr>
          <p:spPr>
            <a:xfrm>
              <a:off x="9880600" y="3429000"/>
              <a:ext cx="1524000"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Rounded Rectangle 15">
              <a:extLst>
                <a:ext uri="{FF2B5EF4-FFF2-40B4-BE49-F238E27FC236}">
                  <a16:creationId xmlns:a16="http://schemas.microsoft.com/office/drawing/2014/main" id="{09C1835B-4B6D-91BB-85C3-CC60B2D553C9}"/>
                </a:ext>
              </a:extLst>
            </p:cNvPr>
            <p:cNvSpPr/>
            <p:nvPr/>
          </p:nvSpPr>
          <p:spPr>
            <a:xfrm>
              <a:off x="10180066" y="3050873"/>
              <a:ext cx="1034034" cy="355600"/>
            </a:xfrm>
            <a:prstGeom prst="roundRect">
              <a:avLst/>
            </a:prstGeom>
            <a:noFill/>
            <a:ln w="38100">
              <a:solidFill>
                <a:srgbClr val="FF93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21" name="TextBox 20">
            <a:extLst>
              <a:ext uri="{FF2B5EF4-FFF2-40B4-BE49-F238E27FC236}">
                <a16:creationId xmlns:a16="http://schemas.microsoft.com/office/drawing/2014/main" id="{64AF8B9A-FBC5-22C7-B446-DA97A8D9A9D3}"/>
              </a:ext>
            </a:extLst>
          </p:cNvPr>
          <p:cNvSpPr txBox="1"/>
          <p:nvPr/>
        </p:nvSpPr>
        <p:spPr>
          <a:xfrm>
            <a:off x="1206774" y="5722429"/>
            <a:ext cx="3454126" cy="341632"/>
          </a:xfrm>
          <a:prstGeom prst="rect">
            <a:avLst/>
          </a:prstGeom>
          <a:noFill/>
          <a:ln>
            <a:solidFill>
              <a:srgbClr val="FF0000"/>
            </a:solidFill>
          </a:ln>
          <a:effectLst>
            <a:outerShdw blurRad="50800" dist="63500" dir="5400000" algn="t" rotWithShape="0">
              <a:prstClr val="black">
                <a:alpha val="40000"/>
              </a:prstClr>
            </a:outerShdw>
          </a:effectLst>
        </p:spPr>
        <p:txBody>
          <a:bodyPr wrap="square" rtlCol="0">
            <a:spAutoFit/>
          </a:bodyPr>
          <a:lstStyle/>
          <a:p>
            <a:pPr algn="ctr">
              <a:lnSpc>
                <a:spcPct val="90000"/>
              </a:lnSpc>
            </a:pPr>
            <a:r>
              <a:rPr lang="en-US" b="1" dirty="0">
                <a:solidFill>
                  <a:srgbClr val="FF0000"/>
                </a:solidFill>
                <a:latin typeface="+mn-lt"/>
              </a:rPr>
              <a:t>Total of 11 / 15 Instruments</a:t>
            </a:r>
          </a:p>
        </p:txBody>
      </p:sp>
      <p:grpSp>
        <p:nvGrpSpPr>
          <p:cNvPr id="20" name="Group 19">
            <a:extLst>
              <a:ext uri="{FF2B5EF4-FFF2-40B4-BE49-F238E27FC236}">
                <a16:creationId xmlns:a16="http://schemas.microsoft.com/office/drawing/2014/main" id="{5EA286F9-6932-D553-9A43-BE35E83A18A2}"/>
              </a:ext>
            </a:extLst>
          </p:cNvPr>
          <p:cNvGrpSpPr/>
          <p:nvPr/>
        </p:nvGrpSpPr>
        <p:grpSpPr>
          <a:xfrm>
            <a:off x="6667500" y="2018522"/>
            <a:ext cx="4546600" cy="4595380"/>
            <a:chOff x="6667500" y="2018522"/>
            <a:chExt cx="4546600" cy="4595380"/>
          </a:xfrm>
        </p:grpSpPr>
        <p:sp>
          <p:nvSpPr>
            <p:cNvPr id="17" name="Rounded Rectangle 16">
              <a:extLst>
                <a:ext uri="{FF2B5EF4-FFF2-40B4-BE49-F238E27FC236}">
                  <a16:creationId xmlns:a16="http://schemas.microsoft.com/office/drawing/2014/main" id="{66A0BFC7-DC83-20F3-3ABF-B07205C06262}"/>
                </a:ext>
              </a:extLst>
            </p:cNvPr>
            <p:cNvSpPr/>
            <p:nvPr/>
          </p:nvSpPr>
          <p:spPr>
            <a:xfrm>
              <a:off x="6908800" y="2018522"/>
              <a:ext cx="1104900" cy="324064"/>
            </a:xfrm>
            <a:prstGeom prst="roundRect">
              <a:avLst/>
            </a:prstGeom>
            <a:noFill/>
            <a:ln w="38100">
              <a:solidFill>
                <a:schemeClr val="accent2"/>
              </a:solidFill>
              <a:prstDash val="dashDot"/>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ounded Rectangle 17">
              <a:extLst>
                <a:ext uri="{FF2B5EF4-FFF2-40B4-BE49-F238E27FC236}">
                  <a16:creationId xmlns:a16="http://schemas.microsoft.com/office/drawing/2014/main" id="{BC15A95E-1204-2846-2632-C2851E5C1519}"/>
                </a:ext>
              </a:extLst>
            </p:cNvPr>
            <p:cNvSpPr/>
            <p:nvPr/>
          </p:nvSpPr>
          <p:spPr>
            <a:xfrm>
              <a:off x="6667500" y="3059303"/>
              <a:ext cx="1034034" cy="324064"/>
            </a:xfrm>
            <a:prstGeom prst="roundRect">
              <a:avLst/>
            </a:prstGeom>
            <a:noFill/>
            <a:ln w="38100">
              <a:solidFill>
                <a:schemeClr val="accent2"/>
              </a:solidFill>
              <a:prstDash val="dashDot"/>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Rounded Rectangle 18">
              <a:extLst>
                <a:ext uri="{FF2B5EF4-FFF2-40B4-BE49-F238E27FC236}">
                  <a16:creationId xmlns:a16="http://schemas.microsoft.com/office/drawing/2014/main" id="{5ADC6990-C3AF-1CDE-D9EC-AD619C7B1A6E}"/>
                </a:ext>
              </a:extLst>
            </p:cNvPr>
            <p:cNvSpPr/>
            <p:nvPr/>
          </p:nvSpPr>
          <p:spPr>
            <a:xfrm>
              <a:off x="9887966" y="4560189"/>
              <a:ext cx="1326134" cy="324064"/>
            </a:xfrm>
            <a:prstGeom prst="roundRect">
              <a:avLst/>
            </a:prstGeom>
            <a:noFill/>
            <a:ln w="38100">
              <a:solidFill>
                <a:schemeClr val="accent2"/>
              </a:solidFill>
              <a:prstDash val="dashDot"/>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ounded Rectangle 5">
              <a:extLst>
                <a:ext uri="{FF2B5EF4-FFF2-40B4-BE49-F238E27FC236}">
                  <a16:creationId xmlns:a16="http://schemas.microsoft.com/office/drawing/2014/main" id="{2EB0830B-62FC-A171-BF78-FBD6D75D6874}"/>
                </a:ext>
              </a:extLst>
            </p:cNvPr>
            <p:cNvSpPr/>
            <p:nvPr/>
          </p:nvSpPr>
          <p:spPr>
            <a:xfrm>
              <a:off x="6948932" y="6289838"/>
              <a:ext cx="1473200" cy="324064"/>
            </a:xfrm>
            <a:prstGeom prst="roundRect">
              <a:avLst/>
            </a:prstGeom>
            <a:noFill/>
            <a:ln w="38100">
              <a:solidFill>
                <a:schemeClr val="accent2"/>
              </a:solidFill>
              <a:prstDash val="dashDot"/>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28" name="Group 27">
            <a:extLst>
              <a:ext uri="{FF2B5EF4-FFF2-40B4-BE49-F238E27FC236}">
                <a16:creationId xmlns:a16="http://schemas.microsoft.com/office/drawing/2014/main" id="{520E6FB1-7CDD-11A9-97FB-AF31E74C89C3}"/>
              </a:ext>
            </a:extLst>
          </p:cNvPr>
          <p:cNvGrpSpPr/>
          <p:nvPr/>
        </p:nvGrpSpPr>
        <p:grpSpPr>
          <a:xfrm>
            <a:off x="6731000" y="1618147"/>
            <a:ext cx="4191000" cy="1077126"/>
            <a:chOff x="6731000" y="1618147"/>
            <a:chExt cx="4191000" cy="1077126"/>
          </a:xfrm>
        </p:grpSpPr>
        <p:sp>
          <p:nvSpPr>
            <p:cNvPr id="22" name="Rounded Rectangle 21">
              <a:extLst>
                <a:ext uri="{FF2B5EF4-FFF2-40B4-BE49-F238E27FC236}">
                  <a16:creationId xmlns:a16="http://schemas.microsoft.com/office/drawing/2014/main" id="{A1DF095E-9C46-74FF-7BBD-FF1276048C9C}"/>
                </a:ext>
              </a:extLst>
            </p:cNvPr>
            <p:cNvSpPr/>
            <p:nvPr/>
          </p:nvSpPr>
          <p:spPr>
            <a:xfrm>
              <a:off x="6731000" y="2371209"/>
              <a:ext cx="1371600" cy="324064"/>
            </a:xfrm>
            <a:prstGeom prst="roundRect">
              <a:avLst/>
            </a:prstGeom>
            <a:solidFill>
              <a:srgbClr val="FF0000">
                <a:alpha val="4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Rounded Rectangle 22">
              <a:extLst>
                <a:ext uri="{FF2B5EF4-FFF2-40B4-BE49-F238E27FC236}">
                  <a16:creationId xmlns:a16="http://schemas.microsoft.com/office/drawing/2014/main" id="{DE0A922F-F4C4-E6E2-1662-6B36CBF4C2E6}"/>
                </a:ext>
              </a:extLst>
            </p:cNvPr>
            <p:cNvSpPr/>
            <p:nvPr/>
          </p:nvSpPr>
          <p:spPr>
            <a:xfrm>
              <a:off x="9500616" y="1618147"/>
              <a:ext cx="1371600" cy="324064"/>
            </a:xfrm>
            <a:prstGeom prst="roundRect">
              <a:avLst/>
            </a:prstGeom>
            <a:solidFill>
              <a:srgbClr val="FF0000">
                <a:alpha val="4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Rounded Rectangle 23">
              <a:extLst>
                <a:ext uri="{FF2B5EF4-FFF2-40B4-BE49-F238E27FC236}">
                  <a16:creationId xmlns:a16="http://schemas.microsoft.com/office/drawing/2014/main" id="{1C8F5129-576A-370F-B17A-8AA96A0FDF12}"/>
                </a:ext>
              </a:extLst>
            </p:cNvPr>
            <p:cNvSpPr/>
            <p:nvPr/>
          </p:nvSpPr>
          <p:spPr>
            <a:xfrm>
              <a:off x="9550400" y="2005283"/>
              <a:ext cx="1028700" cy="324064"/>
            </a:xfrm>
            <a:prstGeom prst="roundRect">
              <a:avLst/>
            </a:prstGeom>
            <a:solidFill>
              <a:srgbClr val="FF0000">
                <a:alpha val="4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Rounded Rectangle 24">
              <a:extLst>
                <a:ext uri="{FF2B5EF4-FFF2-40B4-BE49-F238E27FC236}">
                  <a16:creationId xmlns:a16="http://schemas.microsoft.com/office/drawing/2014/main" id="{7ADDF94C-1CBF-A15C-DDC2-BDD81461A3EA}"/>
                </a:ext>
              </a:extLst>
            </p:cNvPr>
            <p:cNvSpPr/>
            <p:nvPr/>
          </p:nvSpPr>
          <p:spPr>
            <a:xfrm>
              <a:off x="9779000" y="2371209"/>
              <a:ext cx="1143000" cy="324064"/>
            </a:xfrm>
            <a:prstGeom prst="roundRect">
              <a:avLst/>
            </a:prstGeom>
            <a:solidFill>
              <a:srgbClr val="FF0000">
                <a:alpha val="40000"/>
              </a:srgb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Tree>
    <p:extLst>
      <p:ext uri="{BB962C8B-B14F-4D97-AF65-F5344CB8AC3E}">
        <p14:creationId xmlns:p14="http://schemas.microsoft.com/office/powerpoint/2010/main" val="40002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395F1-9842-D16A-02C6-6F326078C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7D39E-B63F-2C34-58F9-C7CD2DAFD4D6}"/>
              </a:ext>
            </a:extLst>
          </p:cNvPr>
          <p:cNvSpPr>
            <a:spLocks noGrp="1"/>
          </p:cNvSpPr>
          <p:nvPr>
            <p:ph type="title"/>
          </p:nvPr>
        </p:nvSpPr>
        <p:spPr/>
        <p:txBody>
          <a:bodyPr/>
          <a:lstStyle/>
          <a:p>
            <a:r>
              <a:rPr lang="en-US" dirty="0"/>
              <a:t>Current Status of Monte Carlo Simulations for TS1</a:t>
            </a:r>
          </a:p>
        </p:txBody>
      </p:sp>
      <p:sp>
        <p:nvSpPr>
          <p:cNvPr id="3" name="Content Placeholder 2">
            <a:extLst>
              <a:ext uri="{FF2B5EF4-FFF2-40B4-BE49-F238E27FC236}">
                <a16:creationId xmlns:a16="http://schemas.microsoft.com/office/drawing/2014/main" id="{37C06F42-65A4-CD22-2405-C1053A68E189}"/>
              </a:ext>
            </a:extLst>
          </p:cNvPr>
          <p:cNvSpPr>
            <a:spLocks noGrp="1"/>
          </p:cNvSpPr>
          <p:nvPr>
            <p:ph sz="quarter" idx="4"/>
          </p:nvPr>
        </p:nvSpPr>
        <p:spPr>
          <a:xfrm>
            <a:off x="420991" y="2553484"/>
            <a:ext cx="5431021" cy="2252546"/>
          </a:xfrm>
        </p:spPr>
        <p:txBody>
          <a:bodyPr/>
          <a:lstStyle/>
          <a:p>
            <a:r>
              <a:rPr lang="en-US" dirty="0"/>
              <a:t>Spectrometers</a:t>
            </a:r>
          </a:p>
          <a:p>
            <a:r>
              <a:rPr lang="en-US" dirty="0"/>
              <a:t>Diffractometers</a:t>
            </a:r>
          </a:p>
          <a:p>
            <a:r>
              <a:rPr lang="en-US" dirty="0"/>
              <a:t>Reflectometers</a:t>
            </a:r>
          </a:p>
          <a:p>
            <a:r>
              <a:rPr lang="en-US" dirty="0"/>
              <a:t>WANS / SANS</a:t>
            </a:r>
          </a:p>
          <a:p>
            <a:r>
              <a:rPr lang="en-US" dirty="0"/>
              <a:t>Neutron Imaging</a:t>
            </a:r>
          </a:p>
        </p:txBody>
      </p:sp>
      <p:pic>
        <p:nvPicPr>
          <p:cNvPr id="1026" name="Picture 2" descr="7th AONSA Neutron School/The 3rd MLF School">
            <a:extLst>
              <a:ext uri="{FF2B5EF4-FFF2-40B4-BE49-F238E27FC236}">
                <a16:creationId xmlns:a16="http://schemas.microsoft.com/office/drawing/2014/main" id="{49BAF4F6-0BE0-F713-9E21-56AF36E6E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36" t="5698" r="3328" b="54816"/>
          <a:stretch>
            <a:fillRect/>
          </a:stretch>
        </p:blipFill>
        <p:spPr bwMode="auto">
          <a:xfrm>
            <a:off x="429768" y="5328541"/>
            <a:ext cx="5302729" cy="123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29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E2AA-9EF6-CD0D-824F-CEF1F28F40F6}"/>
              </a:ext>
            </a:extLst>
          </p:cNvPr>
          <p:cNvSpPr>
            <a:spLocks noGrp="1"/>
          </p:cNvSpPr>
          <p:nvPr>
            <p:ph type="title"/>
          </p:nvPr>
        </p:nvSpPr>
        <p:spPr/>
        <p:txBody>
          <a:bodyPr/>
          <a:lstStyle/>
          <a:p>
            <a:r>
              <a:rPr lang="en-US" dirty="0"/>
              <a:t>Spectrometers:  BL01 / BL02 / BL14</a:t>
            </a:r>
          </a:p>
        </p:txBody>
      </p:sp>
      <p:grpSp>
        <p:nvGrpSpPr>
          <p:cNvPr id="15" name="Group 14">
            <a:extLst>
              <a:ext uri="{FF2B5EF4-FFF2-40B4-BE49-F238E27FC236}">
                <a16:creationId xmlns:a16="http://schemas.microsoft.com/office/drawing/2014/main" id="{68B1F6D2-4964-BF39-E515-A9D808CDFA97}"/>
              </a:ext>
            </a:extLst>
          </p:cNvPr>
          <p:cNvGrpSpPr/>
          <p:nvPr/>
        </p:nvGrpSpPr>
        <p:grpSpPr>
          <a:xfrm>
            <a:off x="714524" y="914023"/>
            <a:ext cx="10762951" cy="3993643"/>
            <a:chOff x="429768" y="809851"/>
            <a:chExt cx="8875123" cy="3383291"/>
          </a:xfrm>
          <a:effectLst>
            <a:outerShdw blurRad="50800" dist="63500" dir="8100000" algn="tr" rotWithShape="0">
              <a:prstClr val="black">
                <a:alpha val="40000"/>
              </a:prstClr>
            </a:outerShdw>
          </a:effectLst>
        </p:grpSpPr>
        <p:pic>
          <p:nvPicPr>
            <p:cNvPr id="4" name="Picture 3" descr="A graph of a graph&#10;&#10;AI-generated content may be incorrect.">
              <a:extLst>
                <a:ext uri="{FF2B5EF4-FFF2-40B4-BE49-F238E27FC236}">
                  <a16:creationId xmlns:a16="http://schemas.microsoft.com/office/drawing/2014/main" id="{D6658713-382A-44C2-C531-1EF9462BC396}"/>
                </a:ext>
              </a:extLst>
            </p:cNvPr>
            <p:cNvPicPr>
              <a:picLocks noChangeAspect="1"/>
            </p:cNvPicPr>
            <p:nvPr/>
          </p:nvPicPr>
          <p:blipFill>
            <a:blip r:embed="rId2">
              <a:extLst>
                <a:ext uri="{28A0092B-C50C-407E-A947-70E740481C1C}">
                  <a14:useLocalDpi xmlns:a14="http://schemas.microsoft.com/office/drawing/2010/main" val="0"/>
                </a:ext>
              </a:extLst>
            </a:blip>
            <a:srcRect r="30604"/>
            <a:stretch>
              <a:fillRect/>
            </a:stretch>
          </p:blipFill>
          <p:spPr>
            <a:xfrm>
              <a:off x="429768" y="809851"/>
              <a:ext cx="4304452" cy="3383290"/>
            </a:xfrm>
            <a:prstGeom prst="rect">
              <a:avLst/>
            </a:prstGeom>
            <a:ln>
              <a:solidFill>
                <a:schemeClr val="tx1"/>
              </a:solidFill>
            </a:ln>
          </p:spPr>
        </p:pic>
        <p:pic>
          <p:nvPicPr>
            <p:cNvPr id="10" name="Picture 9" descr="A graph of a graph with a number of different colored lines&#10;&#10;AI-generated content may be incorrect.">
              <a:extLst>
                <a:ext uri="{FF2B5EF4-FFF2-40B4-BE49-F238E27FC236}">
                  <a16:creationId xmlns:a16="http://schemas.microsoft.com/office/drawing/2014/main" id="{EFC21E8E-CF55-D196-DD3E-3F8164EF13D1}"/>
                </a:ext>
              </a:extLst>
            </p:cNvPr>
            <p:cNvPicPr>
              <a:picLocks noChangeAspect="1"/>
            </p:cNvPicPr>
            <p:nvPr/>
          </p:nvPicPr>
          <p:blipFill>
            <a:blip r:embed="rId3">
              <a:extLst>
                <a:ext uri="{28A0092B-C50C-407E-A947-70E740481C1C}">
                  <a14:useLocalDpi xmlns:a14="http://schemas.microsoft.com/office/drawing/2010/main" val="0"/>
                </a:ext>
              </a:extLst>
            </a:blip>
            <a:srcRect r="30604"/>
            <a:stretch>
              <a:fillRect/>
            </a:stretch>
          </p:blipFill>
          <p:spPr>
            <a:xfrm>
              <a:off x="5000438" y="809851"/>
              <a:ext cx="4304453" cy="3383291"/>
            </a:xfrm>
            <a:prstGeom prst="rect">
              <a:avLst/>
            </a:prstGeom>
            <a:ln>
              <a:solidFill>
                <a:schemeClr val="tx1"/>
              </a:solidFill>
            </a:ln>
          </p:spPr>
        </p:pic>
        <p:pic>
          <p:nvPicPr>
            <p:cNvPr id="12" name="Picture 11" descr="A graph of a graph with a number of different colored lines&#10;&#10;AI-generated content may be incorrect.">
              <a:extLst>
                <a:ext uri="{FF2B5EF4-FFF2-40B4-BE49-F238E27FC236}">
                  <a16:creationId xmlns:a16="http://schemas.microsoft.com/office/drawing/2014/main" id="{5D6FE805-7920-EFEF-F0F9-AAF7837B2B75}"/>
                </a:ext>
              </a:extLst>
            </p:cNvPr>
            <p:cNvPicPr>
              <a:picLocks noChangeAspect="1"/>
            </p:cNvPicPr>
            <p:nvPr/>
          </p:nvPicPr>
          <p:blipFill>
            <a:blip r:embed="rId3">
              <a:extLst>
                <a:ext uri="{28A0092B-C50C-407E-A947-70E740481C1C}">
                  <a14:useLocalDpi xmlns:a14="http://schemas.microsoft.com/office/drawing/2010/main" val="0"/>
                </a:ext>
              </a:extLst>
            </a:blip>
            <a:srcRect l="70507" t="16912" r="1876" b="56745"/>
            <a:stretch>
              <a:fillRect/>
            </a:stretch>
          </p:blipFill>
          <p:spPr>
            <a:xfrm>
              <a:off x="2870521" y="2846406"/>
              <a:ext cx="1713054" cy="891251"/>
            </a:xfrm>
            <a:prstGeom prst="rect">
              <a:avLst/>
            </a:prstGeom>
            <a:ln>
              <a:solidFill>
                <a:schemeClr val="tx1"/>
              </a:solidFill>
            </a:ln>
          </p:spPr>
        </p:pic>
        <p:pic>
          <p:nvPicPr>
            <p:cNvPr id="13" name="Picture 12" descr="A graph of a graph with a number of different colored lines&#10;&#10;AI-generated content may be incorrect.">
              <a:extLst>
                <a:ext uri="{FF2B5EF4-FFF2-40B4-BE49-F238E27FC236}">
                  <a16:creationId xmlns:a16="http://schemas.microsoft.com/office/drawing/2014/main" id="{9F18AD82-275C-E10F-EEE2-B5EAE99FE698}"/>
                </a:ext>
              </a:extLst>
            </p:cNvPr>
            <p:cNvPicPr>
              <a:picLocks noChangeAspect="1"/>
            </p:cNvPicPr>
            <p:nvPr/>
          </p:nvPicPr>
          <p:blipFill>
            <a:blip r:embed="rId3">
              <a:extLst>
                <a:ext uri="{28A0092B-C50C-407E-A947-70E740481C1C}">
                  <a14:useLocalDpi xmlns:a14="http://schemas.microsoft.com/office/drawing/2010/main" val="0"/>
                </a:ext>
              </a:extLst>
            </a:blip>
            <a:srcRect l="70507" t="16912" r="1876" b="56745"/>
            <a:stretch>
              <a:fillRect/>
            </a:stretch>
          </p:blipFill>
          <p:spPr>
            <a:xfrm>
              <a:off x="7441192" y="2846407"/>
              <a:ext cx="1713054" cy="891251"/>
            </a:xfrm>
            <a:prstGeom prst="rect">
              <a:avLst/>
            </a:prstGeom>
            <a:ln>
              <a:solidFill>
                <a:schemeClr val="tx1"/>
              </a:solidFill>
            </a:ln>
          </p:spPr>
        </p:pic>
      </p:grpSp>
      <p:sp>
        <p:nvSpPr>
          <p:cNvPr id="16" name="TextBox 15">
            <a:extLst>
              <a:ext uri="{FF2B5EF4-FFF2-40B4-BE49-F238E27FC236}">
                <a16:creationId xmlns:a16="http://schemas.microsoft.com/office/drawing/2014/main" id="{991B27D6-4391-8D63-BFCC-799B4C8609CD}"/>
              </a:ext>
            </a:extLst>
          </p:cNvPr>
          <p:cNvSpPr txBox="1"/>
          <p:nvPr/>
        </p:nvSpPr>
        <p:spPr>
          <a:xfrm>
            <a:off x="714524" y="5156147"/>
            <a:ext cx="10762951" cy="1200329"/>
          </a:xfrm>
          <a:prstGeom prst="rect">
            <a:avLst/>
          </a:prstGeom>
          <a:noFill/>
        </p:spPr>
        <p:txBody>
          <a:bodyPr wrap="square" rtlCol="0">
            <a:spAutoFit/>
          </a:bodyPr>
          <a:lstStyle/>
          <a:p>
            <a:pPr marL="285750" indent="-285750" algn="just">
              <a:lnSpc>
                <a:spcPct val="90000"/>
              </a:lnSpc>
              <a:buFont typeface="Arial" panose="020B0604020202020204" pitchFamily="34" charset="0"/>
              <a:buChar char="•"/>
            </a:pPr>
            <a:r>
              <a:rPr lang="en-US" sz="1600" dirty="0">
                <a:latin typeface="+mn-lt"/>
              </a:rPr>
              <a:t>MC Simulations performed on AMATERAS show a remarkable agreement with the measurements.</a:t>
            </a:r>
          </a:p>
          <a:p>
            <a:pPr marL="285750" indent="-285750" algn="just">
              <a:lnSpc>
                <a:spcPct val="90000"/>
              </a:lnSpc>
              <a:buFont typeface="Arial" panose="020B0604020202020204" pitchFamily="34" charset="0"/>
              <a:buChar char="•"/>
            </a:pPr>
            <a:r>
              <a:rPr lang="en-US" sz="1600" dirty="0"/>
              <a:t>Flux prediction are within 8% from the real data set, discrepancies due to chopper phases / delays.</a:t>
            </a:r>
          </a:p>
          <a:p>
            <a:pPr marL="285750" indent="-285750" algn="just">
              <a:lnSpc>
                <a:spcPct val="90000"/>
              </a:lnSpc>
              <a:buFont typeface="Arial" panose="020B0604020202020204" pitchFamily="34" charset="0"/>
              <a:buChar char="•"/>
            </a:pPr>
            <a:r>
              <a:rPr lang="en-US" sz="1600" dirty="0"/>
              <a:t>Elastic Resolution is within 2-5% from the real data set, discrepancies due to chopper phases / delays.</a:t>
            </a:r>
          </a:p>
          <a:p>
            <a:pPr marL="285750" indent="-285750" algn="just">
              <a:lnSpc>
                <a:spcPct val="90000"/>
              </a:lnSpc>
              <a:buFont typeface="Arial" panose="020B0604020202020204" pitchFamily="34" charset="0"/>
              <a:buChar char="•"/>
            </a:pPr>
            <a:r>
              <a:rPr lang="en-US" sz="1600" dirty="0">
                <a:latin typeface="+mn-lt"/>
              </a:rPr>
              <a:t>Powerful tool </a:t>
            </a:r>
            <a:r>
              <a:rPr lang="en-US" sz="1600" dirty="0"/>
              <a:t>to refine Chopper settings on the real instrument, analyze leaking energies and potential hardware upgrades.</a:t>
            </a:r>
            <a:endParaRPr lang="en-US" sz="1600" dirty="0">
              <a:latin typeface="+mn-lt"/>
            </a:endParaRPr>
          </a:p>
        </p:txBody>
      </p:sp>
    </p:spTree>
    <p:extLst>
      <p:ext uri="{BB962C8B-B14F-4D97-AF65-F5344CB8AC3E}">
        <p14:creationId xmlns:p14="http://schemas.microsoft.com/office/powerpoint/2010/main" val="2150754419"/>
      </p:ext>
    </p:extLst>
  </p:cSld>
  <p:clrMapOvr>
    <a:masterClrMapping/>
  </p:clrMapOvr>
</p:sld>
</file>

<file path=ppt/theme/theme1.xml><?xml version="1.0" encoding="utf-8"?>
<a:theme xmlns:a="http://schemas.openxmlformats.org/drawingml/2006/main" name="J-PARC-May-2025">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76337305588D45ABECA6F617762C6F" ma:contentTypeVersion="7" ma:contentTypeDescription="Create a new document." ma:contentTypeScope="" ma:versionID="a496c996e1e8a1947239958955201df3">
  <xsd:schema xmlns:xsd="http://www.w3.org/2001/XMLSchema" xmlns:xs="http://www.w3.org/2001/XMLSchema" xmlns:p="http://schemas.microsoft.com/office/2006/metadata/properties" xmlns:ns1="http://schemas.microsoft.com/sharepoint/v3" xmlns:ns2="c0ae1526-a413-44b3-a9f1-197380d7ad63" xmlns:ns3="e4a3cf16-f000-411a-8b9f-ac8de5bd4628" targetNamespace="http://schemas.microsoft.com/office/2006/metadata/properties" ma:root="true" ma:fieldsID="0a8510c01a7abdae4beac4307b085591" ns1:_="" ns2:_="" ns3:_="">
    <xsd:import namespace="http://schemas.microsoft.com/sharepoint/v3"/>
    <xsd:import namespace="c0ae1526-a413-44b3-a9f1-197380d7ad63"/>
    <xsd:import namespace="e4a3cf16-f000-411a-8b9f-ac8de5bd46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PublishingStartDate" minOccurs="0"/>
                <xsd:element ref="ns1:PublishingExpirationDat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ae1526-a413-44b3-a9f1-197380d7ad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a3cf16-f000-411a-8b9f-ac8de5bd46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6F94BC-F9DB-4197-943E-D9310A219630}">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9268B7FE-14A7-4382-A10A-C95F6E3AE5CC}">
  <ds:schemaRefs>
    <ds:schemaRef ds:uri="http://schemas.microsoft.com/sharepoint/v3/contenttype/forms"/>
  </ds:schemaRefs>
</ds:datastoreItem>
</file>

<file path=customXml/itemProps3.xml><?xml version="1.0" encoding="utf-8"?>
<ds:datastoreItem xmlns:ds="http://schemas.openxmlformats.org/officeDocument/2006/customXml" ds:itemID="{FF20A885-B45B-476B-A720-6425FEB345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ae1526-a413-44b3-a9f1-197380d7ad63"/>
    <ds:schemaRef ds:uri="e4a3cf16-f000-411a-8b9f-ac8de5bd46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70587</TotalTime>
  <Words>1486</Words>
  <Application>Microsoft Office PowerPoint</Application>
  <PresentationFormat>Widescreen</PresentationFormat>
  <Paragraphs>208</Paragraphs>
  <Slides>30</Slides>
  <Notes>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J-PARC-May-2025</vt:lpstr>
      <vt:lpstr>Towards a Comprehensive Digital Twin Framework for the J-PARC Neutron Instrument Suite</vt:lpstr>
      <vt:lpstr>Contents:</vt:lpstr>
      <vt:lpstr>Introduction</vt:lpstr>
      <vt:lpstr>Why do we need a virtual-twin?</vt:lpstr>
      <vt:lpstr>Current Status of Target Station One (TS1)</vt:lpstr>
      <vt:lpstr>Overview of the Current TS1:</vt:lpstr>
      <vt:lpstr>Overview of the Current TS1:</vt:lpstr>
      <vt:lpstr>Current Status of Monte Carlo Simulations for TS1</vt:lpstr>
      <vt:lpstr>Spectrometers:  BL01 / BL02 / BL14</vt:lpstr>
      <vt:lpstr>Optimization of Sample Environment  BKG Simulations</vt:lpstr>
      <vt:lpstr>BKG Simulations: No Shields VS Shields</vt:lpstr>
      <vt:lpstr>Diffractometers</vt:lpstr>
      <vt:lpstr>Diffractometers:  BL08 / BL11 / BL18 / BL19 / BL21</vt:lpstr>
      <vt:lpstr>We can handle more Complex Detector Geometries</vt:lpstr>
      <vt:lpstr>Virtual Experiment and Benchmarking</vt:lpstr>
      <vt:lpstr>Benchmarking Q-Resolution</vt:lpstr>
      <vt:lpstr>High Pressure System ATSUHIME Real-Model</vt:lpstr>
      <vt:lpstr>High Pressure System ATSUHIME McStas-Model</vt:lpstr>
      <vt:lpstr>Reflectometers</vt:lpstr>
      <vt:lpstr>Reflectometer: BL16</vt:lpstr>
      <vt:lpstr>Reflectometer: BL16</vt:lpstr>
      <vt:lpstr>WANS / SANS</vt:lpstr>
      <vt:lpstr>WANS - SANS: BL15</vt:lpstr>
      <vt:lpstr>WANS - SANS: BL15</vt:lpstr>
      <vt:lpstr>Neutron Imaging</vt:lpstr>
      <vt:lpstr>Neutron Imaging: BL22</vt:lpstr>
      <vt:lpstr>Neutron Imaging: BL22</vt:lpstr>
      <vt:lpstr>Neutron Imaging: BL22</vt:lpstr>
      <vt:lpstr>Conclusions and Outlook</vt:lpstr>
      <vt:lpstr>お時間をいただきありがとうございました  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CHESS - Monthly Review</dc:title>
  <dc:creator>Boone, Cristina</dc:creator>
  <cp:lastModifiedBy>Gabriele Sala</cp:lastModifiedBy>
  <cp:revision>1466</cp:revision>
  <cp:lastPrinted>2024-09-11T14:43:09Z</cp:lastPrinted>
  <dcterms:created xsi:type="dcterms:W3CDTF">2021-12-07T13:17:44Z</dcterms:created>
  <dcterms:modified xsi:type="dcterms:W3CDTF">2026-04-16T06:37:15Z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0x010100B076337305588D45ABECA6F617762C6F</vt:lpwstr>
  </property>
</Properties>
</file>