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479" r:id="rId3"/>
    <p:sldId id="480" r:id="rId4"/>
    <p:sldId id="329" r:id="rId5"/>
    <p:sldId id="295" r:id="rId6"/>
    <p:sldId id="368" r:id="rId7"/>
    <p:sldId id="483" r:id="rId8"/>
    <p:sldId id="366" r:id="rId9"/>
    <p:sldId id="342" r:id="rId10"/>
    <p:sldId id="485" r:id="rId11"/>
    <p:sldId id="377" r:id="rId12"/>
    <p:sldId id="384" r:id="rId13"/>
    <p:sldId id="371" r:id="rId14"/>
    <p:sldId id="1057" r:id="rId15"/>
    <p:sldId id="300" r:id="rId16"/>
    <p:sldId id="1058" r:id="rId17"/>
    <p:sldId id="1061" r:id="rId18"/>
    <p:sldId id="486" r:id="rId19"/>
    <p:sldId id="484" r:id="rId20"/>
    <p:sldId id="487" r:id="rId21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8">
          <p15:clr>
            <a:srgbClr val="A4A3A4"/>
          </p15:clr>
        </p15:guide>
        <p15:guide id="2" pos="30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6A"/>
    <a:srgbClr val="E4E4E4"/>
    <a:srgbClr val="004884"/>
    <a:srgbClr val="2D79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61" autoAdjust="0"/>
    <p:restoredTop sz="94761" autoAdjust="0"/>
  </p:normalViewPr>
  <p:slideViewPr>
    <p:cSldViewPr snapToGrid="0" snapToObjects="1" showGuides="1">
      <p:cViewPr varScale="1">
        <p:scale>
          <a:sx n="84" d="100"/>
          <a:sy n="84" d="100"/>
        </p:scale>
        <p:origin x="404" y="56"/>
      </p:cViewPr>
      <p:guideLst>
        <p:guide orient="horz" pos="2958"/>
        <p:guide pos="30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328BB-3E7D-1545-8629-739FE7FE78CD}" type="datetimeFigureOut">
              <a:rPr lang="it-IT" smtClean="0"/>
              <a:pPr/>
              <a:t>15/04/2026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625A-8487-0243-9438-3D7ABEA720F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6677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0:03:22.38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511 256 19328,'0'10'0,"-1"0"0,0 0 0,0-1 0,-1 1 0,0 0 0,-1 0 0,0-1 0,0 1 0,0-1 0,-1 0 0,-1 0 0,0 0 0,0 0 0,0-1 0,-1 1 0,0-1 0,0-1 0,-1 1 0,0-1 0,0 0 0,-1 0 0,1-1 0,-1 0 0,-1 0 0,1-1 0,-1 0 0,0 0 0,0 0 0,0-1 0,0-1 0,-1 0 0,1 0 0,-1 0 0,0-1 0,0 0 0,1-1 0,-1 0 0,0 0 0,0-1 0,-1 0 0,1-1 0,0 0 0,1 0 0,-1-1 0,0 0 0,0-1 0,1 0 0,-1 0 0,1 0 0,0-1 0,0-1 0,0 0 0,0 0 0,1 0 0,-1-1 0,1 0 0,1 0 0,-1-1 0,1 0 0,0 0 0,0-1 0,1 1 0,0-1 0,0-1 0,1 1 0,0-1 0,0 0 0,0 0 0,1 0 0,1 0 0,0-1 0,0 1 0,0-1 0,1 0 0,0 0 0,1 1 0,0-1 0,0 0 0,1 0 0,0-1 0,1 1 0,0 0 0,0 1 0,1-1 0,0 0 0,1 0 0,0 1 0,0-1 0,0 1 0,1 0 0,1 0 0,0 0 0,0 0 0,0 1 0,1-1 0,0 1 0,0 1 0,1-1 0,0 1 0,0 0 0,1 0 0,-1 1 0,1 0 0,1 0 0,-1 1 0,1 0 0,0 0 0,0 0 0,0 1 0,0 1 0,1 0 0,-1 0 0,1 0 0,0 1 0,0 0 0,-1 1 0,1 0 0,0 0 0,1 1 0,-1 0 0,0 1 0,0 0 0,-1 0 0,1 1 0,0 0 0,0 1 0,-1 0 0,1 0 0,-1 0 0,0 1 0,0 1 0,0 0 0,0 0 0,-1 0 0,1 1 0,-1 0 0,-1 0 0,1 1 0,-1 0 0,0 0 0,0 1 0,-1-1 0,0 1 0,0 1 0,-1-1 0,0 1 0,0 0 0,0 0 0,-1 0 0,-1 0 0,0 1 0,0-1 0,0 1 0,-1 0 0,0 0 0,-1-1 0,0 1 0,0 0 0,-1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0:03:49.25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 8192,'0'0'0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4T16:41:06.52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666 1259 18294,'-1'49'0,"1"1"0,-2-1 0,1 0 0,-2-1 0,0 1 0,0-2 0,-1 1 0,0-2 0,-1 0 0,0 0 0,-1-2 0,0 0 0,0-2 0,-1 0 0,-1-2 0,0 0 0,0-2 0,-1-1 0,0-2 0,0 0 0,-1-2 0,0-2 0,-1-1 0,1-2 0,-1-1 0,-1-2 0,1-2 0,-1-2 0,0-1 0,0-2 0,0-2 0,-1-1 0,1-3 0,-1-1 0,0-2 0,0-3 0,0-1 0,0-2 0,0-2 0,0-2 0,0-2 0,0-2 0,0-1 0,0-3 0,0-2 0,1-1 0,-1-3 0,1-1 0,0-2 0,0-2 0,0-1 0,0-2 0,1-2 0,0-2 0,0-1 0,1-2 0,0-1 0,0-2 0,1-2 0,0 0 0,0-2 0,1-1 0,0-2 0,0 0 0,1-2 0,1 0 0,0-2 0,0 0 0,1-2 0,0 0 0,1 0 0,0-2 0,0 1 0,2-2 0,-1 1 0,2-1 0,-1 0 0,2-1 0,-1 1 0,2-1 0,-1 1 0,2 0 0,-1 0 0,2 0 0,-1 1 0,2 0 0,0 1 0,0 0 0,1 1 0,0 1 0,1 1 0,0 0 0,0 1 0,1 2 0,1 0 0,0 2 0,0 1 0,1 1 0,0 1 0,0 2 0,1 1 0,0 2 0,0 1 0,1 2 0,0 1 0,0 2 0,1 2 0,0 1 0,0 2 0,0 2 0,0 2 0,1 2 0,-1 1 0,1 3 0,0 1 0,0 2 0,0 2 0,0 3 0,0 1 0,0 2 0,0 1 0,0 3 0,0 2 0,0 2 0,0 1 0,-1 3 0,1 1 0,-1 2 0,0 2 0,0 2 0,0 2 0,-1 1 0,1 2 0,-1 2 0,-1 1 0,1 2 0,-1 1 0,0 2 0,-1 1 0,0 2 0,0 1 0,-1 1 0,0 1 0,0 2 0,-1 0 0,-1 2 0,0 1 0,0 0 0,-1 1 0,0 1 0,-1 1 0,0 0 0,-1 1 0,0 0 0,0 1 0,-2 0 0,1 0 0,-2 0 0,1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9:06:03.9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3:47:21.76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4296 682 16026,'-2'26'0,"-3"1"0,-3 0 0,-3-1 0,-4 0 0,-3 1 0,-4-2 0,-2 1 0,-4-1 0,-3 0 0,-2 0 0,-4-1 0,-3-1 0,-3 1 0,-2-2 0,-3 0 0,-3-1 0,-3 0 0,-2-1 0,-2-1 0,-3 0 0,-2-1 0,-2-1 0,-2-1 0,-3-1 0,-1 0 0,-1-2 0,-3 0 0,-1-2 0,-1 0 0,-2-1 0,0-1 0,-2-2 0,-1 0 0,0-1 0,-1-1 0,-1-2 0,1 0 0,-2-2 0,1 0 0,0-2 0,-1 0 0,2-2 0,-1 0 0,1-2 0,1-1 0,0-1 0,1 0 0,2-2 0,0-1 0,2-1 0,1 0 0,1-2 0,3 0 0,1-2 0,1 0 0,3-1 0,2-1 0,2-1 0,2-1 0,3 0 0,2-1 0,2-1 0,3 0 0,3-1 0,3 0 0,2-2 0,3 1 0,3-1 0,4-1 0,2 0 0,3 0 0,4-1 0,2 1 0,4-2 0,3 1 0,4 0 0,3-1 0,3 0 0,3 1 0,4-1 0,3 0 0,3 0 0,3 1 0,4 0 0,3-1 0,4 2 0,2-1 0,4 1 0,3 0 0,2 0 0,4 1 0,3 1 0,3-1 0,2 2 0,3 0 0,3 1 0,3 0 0,2 1 0,2 1 0,3 0 0,2 1 0,2 1 0,2 1 0,3 1 0,1 0 0,1 2 0,3 0 0,1 2 0,1 0 0,2 1 0,0 1 0,2 2 0,1 0 0,0 1 0,1 1 0,1 2 0,-1 0 0,2 2 0,-1 0 0,0 2 0,1 0 0,-2 2 0,1 0 0,-1 2 0,-1 1 0,0 1 0,-1 0 0,-2 2 0,0 1 0,-2 1 0,-1 0 0,-1 2 0,-3 0 0,-1 2 0,-1 0 0,-3 1 0,-2 1 0,-2 1 0,-2 1 0,-3 0 0,-2 1 0,-2 1 0,-3 0 0,-3 1 0,-3 0 0,-2 2 0,-3-1 0,-3 1 0,-4 1 0,-2 0 0,-3 0 0,-4 1 0,-2-1 0,-4 2 0,-3-1 0,-4 0 0,-3 1 0,-3 0 0,-3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3:48:06.07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0 20971,'4488'3916'0,"-4613"-4218"0,250 604 0,-441-384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9:06:03.9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52F6F-5890-184D-BFAC-2DB3B24676C1}" type="datetimeFigureOut">
              <a:rPr lang="it-IT" smtClean="0"/>
              <a:pPr/>
              <a:t>15/04/2026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67DBE-D3BB-F74E-84C1-4CEDFE403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745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5977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5231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inizi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872" y="1297581"/>
            <a:ext cx="9165896" cy="280916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 userDrawn="1"/>
        </p:nvSpPr>
        <p:spPr>
          <a:xfrm>
            <a:off x="0" y="4929294"/>
            <a:ext cx="9165896" cy="228758"/>
          </a:xfrm>
          <a:prstGeom prst="rect">
            <a:avLst/>
          </a:prstGeom>
          <a:solidFill>
            <a:srgbClr val="2D7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 userDrawn="1"/>
        </p:nvSpPr>
        <p:spPr>
          <a:xfrm>
            <a:off x="872" y="3791060"/>
            <a:ext cx="9165896" cy="546917"/>
          </a:xfrm>
          <a:prstGeom prst="rect">
            <a:avLst/>
          </a:prstGeom>
          <a:solidFill>
            <a:srgbClr val="0048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0" y="0"/>
            <a:ext cx="9144000" cy="13056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14334" y="2364002"/>
            <a:ext cx="8440819" cy="430887"/>
          </a:xfr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2800" b="0" i="0" baseline="0">
                <a:ln>
                  <a:noFill/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Sottotitolo della presentazione – </a:t>
            </a:r>
            <a:r>
              <a:rPr lang="it-IT" dirty="0" err="1"/>
              <a:t>Arial</a:t>
            </a:r>
            <a:r>
              <a:rPr lang="it-IT" dirty="0"/>
              <a:t> 30pt</a:t>
            </a:r>
          </a:p>
        </p:txBody>
      </p:sp>
      <p:sp>
        <p:nvSpPr>
          <p:cNvPr id="5" name="Segnaposto testo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4334" y="3862373"/>
            <a:ext cx="8440818" cy="369332"/>
          </a:xfrm>
        </p:spPr>
        <p:txBody>
          <a:bodyPr wrap="square" l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 b="1" i="0" baseline="0">
                <a:solidFill>
                  <a:schemeClr val="bg1"/>
                </a:solidFill>
                <a:latin typeface="+mj-lt"/>
              </a:defRPr>
            </a:lvl1pPr>
            <a:lvl2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2pPr>
            <a:lvl3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3pPr>
            <a:lvl4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4pPr>
            <a:lvl5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it-IT" dirty="0"/>
              <a:t>Autore Dipartimento/Unità – </a:t>
            </a:r>
            <a:r>
              <a:rPr lang="it-IT" dirty="0" err="1"/>
              <a:t>Arial</a:t>
            </a:r>
            <a:r>
              <a:rPr lang="it-IT" dirty="0"/>
              <a:t> 18 </a:t>
            </a:r>
            <a:r>
              <a:rPr lang="it-IT" dirty="0" err="1"/>
              <a:t>pt</a:t>
            </a:r>
            <a:endParaRPr lang="it-IT" dirty="0"/>
          </a:p>
        </p:txBody>
      </p:sp>
      <p:sp>
        <p:nvSpPr>
          <p:cNvPr id="9" name="Titolo 8"/>
          <p:cNvSpPr>
            <a:spLocks noGrp="1"/>
          </p:cNvSpPr>
          <p:nvPr userDrawn="1">
            <p:ph type="title" hasCustomPrompt="1"/>
          </p:nvPr>
        </p:nvSpPr>
        <p:spPr>
          <a:xfrm>
            <a:off x="514334" y="1609751"/>
            <a:ext cx="8440819" cy="492443"/>
          </a:xfrm>
        </p:spPr>
        <p:txBody>
          <a:bodyPr lIns="0"/>
          <a:lstStyle>
            <a:lvl1pPr>
              <a:defRPr sz="3200" baseline="0">
                <a:ln>
                  <a:noFill/>
                </a:ln>
              </a:defRPr>
            </a:lvl1pPr>
          </a:lstStyle>
          <a:p>
            <a:r>
              <a:rPr lang="it-IT" dirty="0"/>
              <a:t>Titolo della presentazione – </a:t>
            </a:r>
            <a:r>
              <a:rPr lang="it-IT" dirty="0" err="1"/>
              <a:t>Arial</a:t>
            </a:r>
            <a:r>
              <a:rPr lang="it-IT" dirty="0"/>
              <a:t> 30pt</a:t>
            </a:r>
          </a:p>
        </p:txBody>
      </p:sp>
      <p:pic>
        <p:nvPicPr>
          <p:cNvPr id="6" name="Immagine 5" descr="LogoENEAVettorialeneroVertica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34" y="147081"/>
            <a:ext cx="2784516" cy="848361"/>
          </a:xfrm>
          <a:prstGeom prst="rect">
            <a:avLst/>
          </a:prstGeom>
        </p:spPr>
      </p:pic>
      <p:pic>
        <p:nvPicPr>
          <p:cNvPr id="2" name="Immagine 1" descr="BANN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54469"/>
            <a:ext cx="9144000" cy="579120"/>
          </a:xfrm>
          <a:prstGeom prst="rect">
            <a:avLst/>
          </a:prstGeom>
        </p:spPr>
      </p:pic>
      <p:sp>
        <p:nvSpPr>
          <p:cNvPr id="10" name="Segnaposto testo 9"/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3161098"/>
            <a:ext cx="8440738" cy="400110"/>
          </a:xfrm>
        </p:spPr>
        <p:txBody>
          <a:bodyPr lIns="0" anchor="t" anchorCtr="0">
            <a:spAutoFit/>
          </a:bodyPr>
          <a:lstStyle>
            <a:lvl1pPr marL="0" indent="0">
              <a:buNone/>
              <a:defRPr sz="2000" i="1" baseline="0">
                <a:solidFill>
                  <a:schemeClr val="bg1"/>
                </a:solidFill>
              </a:defRPr>
            </a:lvl1pPr>
            <a:lvl2pPr>
              <a:defRPr sz="1800" i="1">
                <a:solidFill>
                  <a:schemeClr val="bg1"/>
                </a:solidFill>
              </a:defRPr>
            </a:lvl2pPr>
            <a:lvl3pPr>
              <a:defRPr sz="1800" i="1">
                <a:solidFill>
                  <a:schemeClr val="bg1"/>
                </a:solidFill>
              </a:defRPr>
            </a:lvl3pPr>
            <a:lvl4pPr>
              <a:defRPr sz="1800" i="1">
                <a:solidFill>
                  <a:schemeClr val="bg1"/>
                </a:solidFill>
              </a:defRPr>
            </a:lvl4pPr>
            <a:lvl5pPr>
              <a:defRPr sz="18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Luogo e data – </a:t>
            </a:r>
            <a:r>
              <a:rPr lang="it-IT" dirty="0" err="1"/>
              <a:t>Arial</a:t>
            </a:r>
            <a:r>
              <a:rPr lang="it-IT" dirty="0"/>
              <a:t> 20pt </a:t>
            </a:r>
          </a:p>
        </p:txBody>
      </p:sp>
    </p:spTree>
    <p:extLst>
      <p:ext uri="{BB962C8B-B14F-4D97-AF65-F5344CB8AC3E}">
        <p14:creationId xmlns:p14="http://schemas.microsoft.com/office/powerpoint/2010/main" val="994971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 userDrawn="1"/>
        </p:nvSpPr>
        <p:spPr>
          <a:xfrm>
            <a:off x="3087476" y="566673"/>
            <a:ext cx="3240000" cy="3240000"/>
          </a:xfrm>
          <a:prstGeom prst="ellipse">
            <a:avLst/>
          </a:prstGeom>
          <a:solidFill>
            <a:srgbClr val="0048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 userDrawn="1"/>
        </p:nvSpPr>
        <p:spPr>
          <a:xfrm>
            <a:off x="0" y="2471650"/>
            <a:ext cx="9144000" cy="682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2857328" y="1108473"/>
            <a:ext cx="3700296" cy="1354931"/>
          </a:xfrm>
          <a:ln>
            <a:noFill/>
          </a:ln>
        </p:spPr>
        <p:txBody>
          <a:bodyPr anchor="b" anchorCtr="1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GRAZIE PER L’ATTENZIONE</a:t>
            </a:r>
          </a:p>
        </p:txBody>
      </p:sp>
      <p:pic>
        <p:nvPicPr>
          <p:cNvPr id="3" name="Immagine 2" descr="BA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8926"/>
            <a:ext cx="9144000" cy="579120"/>
          </a:xfrm>
          <a:prstGeom prst="rect">
            <a:avLst/>
          </a:prstGeom>
        </p:spPr>
      </p:pic>
      <p:sp>
        <p:nvSpPr>
          <p:cNvPr id="7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94661" y="4767263"/>
            <a:ext cx="737827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S. Fiore - The Frascati Neutron Generator FNG - RADECS 2018, Goteborg, Sep. 17-21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1105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9144000" cy="78830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177838"/>
            <a:ext cx="8229600" cy="400110"/>
          </a:xfrm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377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9144000" cy="78830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177838"/>
            <a:ext cx="8229600" cy="400110"/>
          </a:xfrm>
        </p:spPr>
        <p:txBody>
          <a:bodyPr/>
          <a:lstStyle>
            <a:lvl1pPr>
              <a:defRPr sz="2600"/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413414" y="939800"/>
            <a:ext cx="8229600" cy="400110"/>
          </a:xfrm>
        </p:spPr>
        <p:txBody>
          <a:bodyPr>
            <a:spAutoFit/>
          </a:bodyPr>
          <a:lstStyle>
            <a:lvl1pPr marL="0" indent="0">
              <a:buNone/>
              <a:defRPr sz="2000" b="1" baseline="0">
                <a:solidFill>
                  <a:srgbClr val="7F7F7F"/>
                </a:solidFill>
              </a:defRPr>
            </a:lvl1pPr>
            <a:lvl2pPr>
              <a:defRPr sz="2000" b="1">
                <a:solidFill>
                  <a:srgbClr val="7F7F7F"/>
                </a:solidFill>
              </a:defRPr>
            </a:lvl2pPr>
            <a:lvl3pPr>
              <a:defRPr sz="2000" b="1">
                <a:solidFill>
                  <a:srgbClr val="7F7F7F"/>
                </a:solidFill>
              </a:defRPr>
            </a:lvl3pPr>
            <a:lvl4pPr>
              <a:defRPr sz="2000" b="1">
                <a:solidFill>
                  <a:srgbClr val="7F7F7F"/>
                </a:solidFill>
              </a:defRPr>
            </a:lvl4pPr>
            <a:lvl5pPr>
              <a:defRPr sz="2000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413413" y="1513047"/>
            <a:ext cx="8229599" cy="769441"/>
          </a:xfrm>
        </p:spPr>
        <p:txBody>
          <a:bodyPr wrap="square">
            <a:spAutoFit/>
          </a:bodyPr>
          <a:lstStyle>
            <a:lvl1pPr marL="457200" indent="-457200">
              <a:buFont typeface="+mj-lt"/>
              <a:buAutoNum type="arabicPeriod"/>
              <a:defRPr sz="2000" baseline="0"/>
            </a:lvl1pPr>
            <a:lvl2pPr marL="457200" indent="0">
              <a:buNone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413413" y="2556815"/>
            <a:ext cx="8229599" cy="929485"/>
          </a:xfrm>
        </p:spPr>
        <p:txBody>
          <a:bodyPr wrap="square">
            <a:spAutoFit/>
          </a:bodyPr>
          <a:lstStyle>
            <a:lvl1pPr>
              <a:defRPr sz="16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94661" y="4767263"/>
            <a:ext cx="497644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/>
              <a:t>The Frascati </a:t>
            </a:r>
            <a:r>
              <a:rPr lang="it-IT" dirty="0" err="1"/>
              <a:t>Neutron</a:t>
            </a:r>
            <a:r>
              <a:rPr lang="it-IT" dirty="0"/>
              <a:t> Generator FNG</a:t>
            </a:r>
          </a:p>
        </p:txBody>
      </p:sp>
    </p:spTree>
    <p:extLst>
      <p:ext uri="{BB962C8B-B14F-4D97-AF65-F5344CB8AC3E}">
        <p14:creationId xmlns:p14="http://schemas.microsoft.com/office/powerpoint/2010/main" val="140956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9144000" cy="78830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177838"/>
            <a:ext cx="8229600" cy="400110"/>
          </a:xfrm>
        </p:spPr>
        <p:txBody>
          <a:bodyPr/>
          <a:lstStyle/>
          <a:p>
            <a:r>
              <a:rPr lang="it-IT" dirty="0"/>
              <a:t>Titolo della slide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515036"/>
          </a:xfrm>
        </p:spPr>
        <p:txBody>
          <a:bodyPr>
            <a:no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it-IT" dirty="0"/>
              <a:t>Testo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5" name="Segnaposto tabella 4"/>
          <p:cNvSpPr>
            <a:spLocks noGrp="1"/>
          </p:cNvSpPr>
          <p:nvPr>
            <p:ph type="tbl" sz="quarter" idx="13" hasCustomPrompt="1"/>
          </p:nvPr>
        </p:nvSpPr>
        <p:spPr>
          <a:xfrm>
            <a:off x="457200" y="1871663"/>
            <a:ext cx="8185150" cy="2441575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it-IT" dirty="0"/>
              <a:t>Cliccare sull’icona per inserire la tabella</a:t>
            </a: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94661" y="4767263"/>
            <a:ext cx="497644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S. Fiore - The Frascati Neutron Generator FNG - RADECS 2018, Goteborg, Sep. 17-21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874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base S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9144000" cy="78830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177838"/>
            <a:ext cx="8229600" cy="400110"/>
          </a:xfrm>
        </p:spPr>
        <p:txBody>
          <a:bodyPr/>
          <a:lstStyle/>
          <a:p>
            <a:r>
              <a:rPr lang="it-IT" dirty="0"/>
              <a:t>Titolo della slide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203981" y="932860"/>
            <a:ext cx="8693833" cy="3624044"/>
          </a:xfrm>
        </p:spPr>
        <p:txBody>
          <a:bodyPr>
            <a:noAutofit/>
          </a:bodyPr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it-IT" dirty="0"/>
              <a:t>Testo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257734" y="4767263"/>
            <a:ext cx="64008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94660" y="4767263"/>
            <a:ext cx="663646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S. Fiore - The Frascati Neutron Generator FNG - RADECS 2018, Goteborg, Sep. 17-21</a:t>
            </a:r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0" y="1"/>
            <a:ext cx="9144000" cy="78830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134549"/>
            <a:ext cx="8229600" cy="400110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  <a:solidFill>
            <a:srgbClr val="004884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Titolo box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1975926"/>
          </a:xfrm>
          <a:ln>
            <a:solidFill>
              <a:srgbClr val="E4E4E4"/>
            </a:solidFill>
          </a:ln>
        </p:spPr>
        <p:txBody>
          <a:bodyPr>
            <a:sp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8" y="1151335"/>
            <a:ext cx="4041775" cy="479822"/>
          </a:xfrm>
          <a:solidFill>
            <a:srgbClr val="004884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Titolo box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1975926"/>
          </a:xfrm>
          <a:ln>
            <a:solidFill>
              <a:srgbClr val="E4E4E4"/>
            </a:solidFill>
          </a:ln>
        </p:spPr>
        <p:txBody>
          <a:bodyPr>
            <a:sp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3"/>
          </p:nvPr>
        </p:nvSpPr>
        <p:spPr>
          <a:xfrm>
            <a:off x="1494661" y="4767263"/>
            <a:ext cx="497644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S. Fiore - The Frascati Neutron Generator FNG - RADECS 2018, Goteborg, Sep. 17-21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365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olo a sinistra testo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457203" y="204788"/>
            <a:ext cx="3008313" cy="4389834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3" y="768549"/>
            <a:ext cx="3008313" cy="3077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04789"/>
            <a:ext cx="5111750" cy="1877437"/>
          </a:xfrm>
        </p:spPr>
        <p:txBody>
          <a:bodyPr>
            <a:sp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Testo descrittivo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94661" y="4767263"/>
            <a:ext cx="497644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S. Fiore - The Frascati Neutron Generator FNG - RADECS 2018, Goteborg, Sep. 17-21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856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 userDrawn="1"/>
        </p:nvSpPr>
        <p:spPr>
          <a:xfrm>
            <a:off x="0" y="1"/>
            <a:ext cx="9144000" cy="4705209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204788"/>
            <a:ext cx="3008313" cy="4389835"/>
          </a:xfrm>
          <a:ln w="25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Cliccare sull’icona per inserire l’immagine (non utilizzare copia/incolla)</a:t>
            </a:r>
            <a:br>
              <a:rPr lang="it-IT" dirty="0"/>
            </a:br>
            <a:r>
              <a:rPr lang="it-IT" dirty="0"/>
              <a:t>Dimensioni immagine: </a:t>
            </a:r>
            <a:br>
              <a:rPr lang="it-IT" dirty="0"/>
            </a:br>
            <a:r>
              <a:rPr lang="it-IT" dirty="0"/>
              <a:t>Risoluzione a 160dpi</a:t>
            </a:r>
            <a:br>
              <a:rPr lang="it-IT" dirty="0"/>
            </a:br>
            <a:r>
              <a:rPr lang="it-IT" dirty="0"/>
              <a:t>8,57 cm (540px) per 14,29cm (900px)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804731"/>
            <a:ext cx="5111750" cy="1877437"/>
          </a:xfrm>
        </p:spPr>
        <p:txBody>
          <a:bodyPr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2000">
                <a:solidFill>
                  <a:srgbClr val="FFFFFF"/>
                </a:solidFill>
              </a:defRPr>
            </a:lvl4pPr>
            <a:lvl5pPr>
              <a:defRPr sz="2000">
                <a:solidFill>
                  <a:srgbClr val="FFFFF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Titolo 10"/>
          <p:cNvSpPr>
            <a:spLocks noGrp="1"/>
          </p:cNvSpPr>
          <p:nvPr>
            <p:ph type="title" hasCustomPrompt="1"/>
          </p:nvPr>
        </p:nvSpPr>
        <p:spPr>
          <a:xfrm>
            <a:off x="3575050" y="161414"/>
            <a:ext cx="5067964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94661" y="4767263"/>
            <a:ext cx="497644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S. Fiore - The Frascati Neutron Generator FNG - RADECS 2018, Goteborg, Sep. 17-21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5791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0" y="1"/>
            <a:ext cx="9144000" cy="4705209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3717728"/>
            <a:ext cx="5486400" cy="3077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1792288" y="459581"/>
            <a:ext cx="5486400" cy="3086100"/>
          </a:xfrm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Cliccare sull’icona per inserire l’immagine (non utilizzare copia/incolla)</a:t>
            </a:r>
            <a:br>
              <a:rPr lang="it-IT" dirty="0"/>
            </a:br>
            <a:r>
              <a:rPr lang="it-IT" dirty="0"/>
              <a:t>Dimensioni immagine: </a:t>
            </a:r>
            <a:br>
              <a:rPr lang="it-IT" dirty="0"/>
            </a:br>
            <a:r>
              <a:rPr lang="it-IT" dirty="0"/>
              <a:t>Risoluzione a 160dpi</a:t>
            </a:r>
            <a:br>
              <a:rPr lang="it-IT" dirty="0"/>
            </a:br>
            <a:r>
              <a:rPr lang="it-IT" dirty="0"/>
              <a:t>25,4 cm (1600px) per 14,29cm (900px)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4"/>
            <a:ext cx="5486400" cy="307777"/>
          </a:xfr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Testo descrittivo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94661" y="4767263"/>
            <a:ext cx="497644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S. Fiore - The Frascati Neutron Generator FNG - RADECS 2018, Goteborg, Sep. 17-21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45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testo sfondo 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9414"/>
            <a:ext cx="9144000" cy="4478338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it-IT" dirty="0"/>
              <a:t>Immagine a tutto schermo con box per testo bianco su sfondo scuro</a:t>
            </a:r>
            <a:br>
              <a:rPr lang="it-IT" dirty="0"/>
            </a:br>
            <a:r>
              <a:rPr lang="it-IT" dirty="0"/>
              <a:t>Cliccare sull’icona per inserire l’immagine (non utilizzare copia/incolla)</a:t>
            </a:r>
            <a:br>
              <a:rPr lang="it-IT" dirty="0"/>
            </a:br>
            <a:r>
              <a:rPr lang="it-IT" dirty="0"/>
              <a:t>Dimensioni immagine: </a:t>
            </a:r>
            <a:br>
              <a:rPr lang="it-IT" dirty="0"/>
            </a:br>
            <a:r>
              <a:rPr lang="it-IT" dirty="0"/>
              <a:t>Risoluzione a 160dpi</a:t>
            </a:r>
            <a:br>
              <a:rPr lang="it-IT" dirty="0"/>
            </a:br>
            <a:r>
              <a:rPr lang="it-IT" dirty="0"/>
              <a:t>25,4 cm (1600px) per 14,29cm (900px)</a:t>
            </a:r>
          </a:p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66800" y="3270043"/>
            <a:ext cx="7242444" cy="369332"/>
          </a:xfrm>
          <a:solidFill>
            <a:srgbClr val="003A6A">
              <a:alpha val="79000"/>
            </a:srgbClr>
          </a:solidFill>
        </p:spPr>
        <p:txBody>
          <a:bodyPr>
            <a:sp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Testo descrittivo su sfondo scuro</a:t>
            </a: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94661" y="4767263"/>
            <a:ext cx="497644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S. Fiore - The Frascati Neutron Generator FNG - RADECS 2018, Goteborg, Sep. 17-21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5307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13414" y="284590"/>
            <a:ext cx="8229600" cy="400110"/>
          </a:xfrm>
          <a:prstGeom prst="rect">
            <a:avLst/>
          </a:prstGeom>
        </p:spPr>
        <p:txBody>
          <a:bodyPr vert="horz" lIns="91440" tIns="0" rIns="91440" bIns="0" rtlCol="0" anchor="ctr" anchorCtr="0">
            <a:sp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277614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4" name="Immagine 3" descr="LogoENEA.png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59472"/>
            <a:ext cx="936564" cy="281636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94661" y="4767263"/>
            <a:ext cx="497644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S. Fiore - The Frascati Neutron Generator FNG - RADECS 2018, Goteborg, Sep. 17-21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88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4" r:id="rId4"/>
    <p:sldLayoutId id="2147483653" r:id="rId5"/>
    <p:sldLayoutId id="2147483656" r:id="rId6"/>
    <p:sldLayoutId id="2147483660" r:id="rId7"/>
    <p:sldLayoutId id="2147483657" r:id="rId8"/>
    <p:sldLayoutId id="2147483658" r:id="rId9"/>
    <p:sldLayoutId id="2147483661" r:id="rId10"/>
    <p:sldLayoutId id="2147483666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jp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3" Type="http://schemas.openxmlformats.org/officeDocument/2006/relationships/image" Target="../media/image110.png"/><Relationship Id="rId12" Type="http://schemas.openxmlformats.org/officeDocument/2006/relationships/image" Target="../media/image45.png"/><Relationship Id="rId17" Type="http://schemas.openxmlformats.org/officeDocument/2006/relationships/image" Target="../media/image33.png"/><Relationship Id="rId2" Type="http://schemas.openxmlformats.org/officeDocument/2006/relationships/customXml" Target="../ink/ink4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5.xml"/><Relationship Id="rId15" Type="http://schemas.openxmlformats.org/officeDocument/2006/relationships/image" Target="../media/image29.png"/><Relationship Id="rId4" Type="http://schemas.openxmlformats.org/officeDocument/2006/relationships/image" Target="../media/image30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image" Target="../media/image41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customXml" Target="../ink/ink3.xml"/><Relationship Id="rId4" Type="http://schemas.openxmlformats.org/officeDocument/2006/relationships/customXml" Target="../ink/ink1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D416D-8693-8942-9A8C-849B3DCF7B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031" y="3768773"/>
            <a:ext cx="9149861" cy="1077218"/>
          </a:xfrm>
        </p:spPr>
        <p:txBody>
          <a:bodyPr/>
          <a:lstStyle/>
          <a:p>
            <a:r>
              <a:rPr lang="it-IT" sz="2400" dirty="0"/>
              <a:t>A. Pietropaolo - </a:t>
            </a:r>
            <a:r>
              <a:rPr lang="it-IT" sz="1600" dirty="0"/>
              <a:t>on </a:t>
            </a:r>
            <a:r>
              <a:rPr lang="it-IT" sz="1600" dirty="0" err="1"/>
              <a:t>behalf</a:t>
            </a:r>
            <a:r>
              <a:rPr lang="it-IT" sz="1600" dirty="0"/>
              <a:t> of the SORGENTINA project team</a:t>
            </a:r>
            <a:endParaRPr lang="it-IT" sz="1600" dirty="0">
              <a:solidFill>
                <a:srgbClr val="C00000"/>
              </a:solidFill>
            </a:endParaRPr>
          </a:p>
          <a:p>
            <a:endParaRPr lang="it-IT" sz="1400" dirty="0">
              <a:solidFill>
                <a:srgbClr val="C00000"/>
              </a:solidFill>
            </a:endParaRPr>
          </a:p>
          <a:p>
            <a:r>
              <a:rPr lang="it-IT" sz="1400" dirty="0">
                <a:solidFill>
                  <a:srgbClr val="C00000"/>
                </a:solidFill>
              </a:rPr>
              <a:t>ENEA, </a:t>
            </a:r>
            <a:r>
              <a:rPr lang="it-IT" sz="1400" dirty="0" err="1">
                <a:solidFill>
                  <a:srgbClr val="C00000"/>
                </a:solidFill>
              </a:rPr>
              <a:t>Nuclear</a:t>
            </a:r>
            <a:r>
              <a:rPr lang="it-IT" sz="1400" dirty="0">
                <a:solidFill>
                  <a:srgbClr val="C00000"/>
                </a:solidFill>
              </a:rPr>
              <a:t> Department, Frascati, Italy </a:t>
            </a:r>
          </a:p>
          <a:p>
            <a:r>
              <a:rPr lang="it-IT" sz="1200" dirty="0">
                <a:solidFill>
                  <a:schemeClr val="tx1"/>
                </a:solidFill>
              </a:rPr>
              <a:t>antonino.pietropaolo@enea.it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5A79AC-9605-EF46-8A1A-CB8F29CC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1" y="3513347"/>
            <a:ext cx="3822179" cy="215444"/>
          </a:xfrm>
        </p:spPr>
        <p:txBody>
          <a:bodyPr/>
          <a:lstStyle/>
          <a:p>
            <a:r>
              <a:rPr lang="en-US" sz="1400" dirty="0">
                <a:latin typeface="Arial Narrow" panose="020B0606020202030204" pitchFamily="34" charset="0"/>
              </a:rPr>
              <a:t>ICANS XXV - </a:t>
            </a:r>
            <a:r>
              <a:rPr lang="en-GB" sz="1400" b="0" dirty="0">
                <a:latin typeface="Arial Narrow" panose="020B0606020202030204" pitchFamily="34" charset="0"/>
              </a:rPr>
              <a:t>13–17 </a:t>
            </a:r>
            <a:r>
              <a:rPr lang="en-GB" sz="1400" b="0" dirty="0" err="1">
                <a:latin typeface="Arial Narrow" panose="020B0606020202030204" pitchFamily="34" charset="0"/>
              </a:rPr>
              <a:t>apr</a:t>
            </a:r>
            <a:r>
              <a:rPr lang="en-GB" sz="1400" b="0" dirty="0">
                <a:latin typeface="Arial Narrow" panose="020B0606020202030204" pitchFamily="34" charset="0"/>
              </a:rPr>
              <a:t> 2026, Clarion Hotel Malmö Live</a:t>
            </a:r>
            <a:endParaRPr lang="en-US" sz="1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7640570-5E4E-C122-6509-7D1A3ED18C4C}"/>
              </a:ext>
            </a:extLst>
          </p:cNvPr>
          <p:cNvSpPr txBox="1"/>
          <p:nvPr/>
        </p:nvSpPr>
        <p:spPr>
          <a:xfrm>
            <a:off x="41031" y="1986975"/>
            <a:ext cx="910296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SORGENTINA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a multipurpose accelerator-driven fusion neutron source</a:t>
            </a:r>
            <a:endParaRPr lang="it-IT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07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7A8DA-90F3-1A7C-E656-880F01E23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40F339-AF34-3065-99DA-EDFEBDFBE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6" y="177838"/>
            <a:ext cx="9056594" cy="400110"/>
          </a:xfrm>
        </p:spPr>
        <p:txBody>
          <a:bodyPr/>
          <a:lstStyle/>
          <a:p>
            <a:r>
              <a:rPr lang="it-IT" dirty="0">
                <a:latin typeface="Arial Narrow" panose="020B0606020202030204" pitchFamily="34" charset="0"/>
              </a:rPr>
              <a:t>SORGENTINA	 project </a:t>
            </a:r>
            <a:r>
              <a:rPr lang="it-IT" sz="2400" dirty="0">
                <a:latin typeface="Arial Narrow" panose="020B0606020202030204" pitchFamily="34" charset="0"/>
              </a:rPr>
              <a:t>				   					    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The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rotating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target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prototype</a:t>
            </a:r>
            <a:endParaRPr lang="it-IT" sz="12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Segnaposto numero diapositiva 5">
            <a:extLst>
              <a:ext uri="{FF2B5EF4-FFF2-40B4-BE49-F238E27FC236}">
                <a16:creationId xmlns:a16="http://schemas.microsoft.com/office/drawing/2014/main" id="{31FF33FB-9E8B-06BD-5D15-63CB7385E3B7}"/>
              </a:ext>
            </a:extLst>
          </p:cNvPr>
          <p:cNvSpPr txBox="1">
            <a:spLocks/>
          </p:cNvSpPr>
          <p:nvPr/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11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10AAB857-48C6-0171-7388-FF91B1E41FDC}"/>
              </a:ext>
            </a:extLst>
          </p:cNvPr>
          <p:cNvGrpSpPr/>
          <p:nvPr/>
        </p:nvGrpSpPr>
        <p:grpSpPr>
          <a:xfrm>
            <a:off x="36802" y="1627909"/>
            <a:ext cx="3057782" cy="2860589"/>
            <a:chOff x="1457644" y="861840"/>
            <a:chExt cx="6467678" cy="3848764"/>
          </a:xfrm>
        </p:grpSpPr>
        <p:pic>
          <p:nvPicPr>
            <p:cNvPr id="6" name="Immagine 5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CF882F3B-40BC-235C-8B98-D4816E6BF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530" r="26838" b="2495"/>
            <a:stretch/>
          </p:blipFill>
          <p:spPr>
            <a:xfrm>
              <a:off x="3152671" y="861840"/>
              <a:ext cx="2838657" cy="3848764"/>
            </a:xfrm>
            <a:prstGeom prst="rect">
              <a:avLst/>
            </a:prstGeom>
          </p:spPr>
        </p:pic>
        <p:sp>
          <p:nvSpPr>
            <p:cNvPr id="7" name="Freccia circolare a sinistra 6">
              <a:extLst>
                <a:ext uri="{FF2B5EF4-FFF2-40B4-BE49-F238E27FC236}">
                  <a16:creationId xmlns:a16="http://schemas.microsoft.com/office/drawing/2014/main" id="{B7E4D913-3F33-3897-441B-3DC6AEEB542D}"/>
                </a:ext>
              </a:extLst>
            </p:cNvPr>
            <p:cNvSpPr/>
            <p:nvPr/>
          </p:nvSpPr>
          <p:spPr>
            <a:xfrm>
              <a:off x="4377866" y="4281660"/>
              <a:ext cx="388268" cy="309267"/>
            </a:xfrm>
            <a:prstGeom prst="curvedLef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" name="Freccia circolare a sinistra 7">
              <a:extLst>
                <a:ext uri="{FF2B5EF4-FFF2-40B4-BE49-F238E27FC236}">
                  <a16:creationId xmlns:a16="http://schemas.microsoft.com/office/drawing/2014/main" id="{4D9523DF-F66E-0C89-2D75-808FC49FEA2C}"/>
                </a:ext>
              </a:extLst>
            </p:cNvPr>
            <p:cNvSpPr/>
            <p:nvPr/>
          </p:nvSpPr>
          <p:spPr>
            <a:xfrm rot="10800000">
              <a:off x="3939140" y="4256323"/>
              <a:ext cx="388268" cy="309267"/>
            </a:xfrm>
            <a:prstGeom prst="curvedLef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49018606-FA06-A231-5B96-11D88283F35B}"/>
                </a:ext>
              </a:extLst>
            </p:cNvPr>
            <p:cNvSpPr txBox="1"/>
            <p:nvPr/>
          </p:nvSpPr>
          <p:spPr>
            <a:xfrm>
              <a:off x="1564680" y="3613963"/>
              <a:ext cx="1853094" cy="207048"/>
            </a:xfrm>
            <a:prstGeom prst="rect">
              <a:avLst/>
            </a:prstGeom>
          </p:spPr>
          <p:txBody>
            <a:bodyPr vert="horz" wrap="square" lIns="91440" tIns="0" rIns="91440" bIns="0" rtlCol="0">
              <a:spAutoFit/>
            </a:bodyPr>
            <a:lstStyle/>
            <a:p>
              <a:r>
                <a:rPr lang="it-IT" sz="1000" i="1" dirty="0"/>
                <a:t>Evaporator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A248199E-AC77-029B-BF4F-690C1FAE8305}"/>
                </a:ext>
              </a:extLst>
            </p:cNvPr>
            <p:cNvCxnSpPr>
              <a:cxnSpLocks/>
            </p:cNvCxnSpPr>
            <p:nvPr/>
          </p:nvCxnSpPr>
          <p:spPr>
            <a:xfrm>
              <a:off x="3046231" y="3802765"/>
              <a:ext cx="892908" cy="17888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6D93D99D-F0C8-42FE-37A6-BCDFF14C2772}"/>
                </a:ext>
              </a:extLst>
            </p:cNvPr>
            <p:cNvSpPr txBox="1"/>
            <p:nvPr/>
          </p:nvSpPr>
          <p:spPr>
            <a:xfrm>
              <a:off x="5883089" y="1922813"/>
              <a:ext cx="1803266" cy="207048"/>
            </a:xfrm>
            <a:prstGeom prst="rect">
              <a:avLst/>
            </a:prstGeom>
          </p:spPr>
          <p:txBody>
            <a:bodyPr vert="horz" wrap="square" lIns="91440" tIns="0" rIns="91440" bIns="0" rtlCol="0">
              <a:spAutoFit/>
            </a:bodyPr>
            <a:lstStyle/>
            <a:p>
              <a:r>
                <a:rPr lang="it-IT" sz="1000" i="1" dirty="0" err="1"/>
                <a:t>Condenser</a:t>
              </a:r>
              <a:endParaRPr lang="it-IT" sz="1000" i="1" dirty="0"/>
            </a:p>
          </p:txBody>
        </p: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863E3504-3DE8-6669-92E1-0A23FDD6E1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65823" y="2058646"/>
              <a:ext cx="1417265" cy="18015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7B626BA2-2A0B-42D7-E618-F9197B29F003}"/>
                </a:ext>
              </a:extLst>
            </p:cNvPr>
            <p:cNvSpPr txBox="1"/>
            <p:nvPr/>
          </p:nvSpPr>
          <p:spPr>
            <a:xfrm>
              <a:off x="5883089" y="2687494"/>
              <a:ext cx="1907153" cy="414097"/>
            </a:xfrm>
            <a:prstGeom prst="rect">
              <a:avLst/>
            </a:prstGeom>
          </p:spPr>
          <p:txBody>
            <a:bodyPr vert="horz" wrap="square" lIns="91440" tIns="0" rIns="91440" bIns="0" rtlCol="0">
              <a:spAutoFit/>
            </a:bodyPr>
            <a:lstStyle/>
            <a:p>
              <a:pPr algn="ctr"/>
              <a:r>
                <a:rPr lang="it-IT" sz="1000" i="1" dirty="0" err="1"/>
                <a:t>Rotating</a:t>
              </a:r>
              <a:r>
                <a:rPr lang="it-IT" sz="1000" i="1" dirty="0"/>
                <a:t> target</a:t>
              </a:r>
            </a:p>
          </p:txBody>
        </p: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BE3AB58D-4303-46AC-E99D-9614F118F8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8134" y="2958316"/>
              <a:ext cx="1737478" cy="14103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997F147-69E7-24DE-9239-5B5BD7066C75}"/>
                </a:ext>
              </a:extLst>
            </p:cNvPr>
            <p:cNvSpPr txBox="1"/>
            <p:nvPr/>
          </p:nvSpPr>
          <p:spPr>
            <a:xfrm>
              <a:off x="1553647" y="2823531"/>
              <a:ext cx="1627735" cy="207048"/>
            </a:xfrm>
            <a:prstGeom prst="rect">
              <a:avLst/>
            </a:prstGeom>
          </p:spPr>
          <p:txBody>
            <a:bodyPr vert="horz" wrap="square" lIns="91440" tIns="0" rIns="91440" bIns="0" rtlCol="0">
              <a:spAutoFit/>
            </a:bodyPr>
            <a:lstStyle/>
            <a:p>
              <a:r>
                <a:rPr lang="it-IT" sz="1000" i="1" dirty="0" err="1"/>
                <a:t>Bearings</a:t>
              </a:r>
              <a:endParaRPr lang="it-IT" sz="1000" i="1" dirty="0"/>
            </a:p>
          </p:txBody>
        </p: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CEB40ABB-8E68-96AC-8941-5D272E47FDA4}"/>
                </a:ext>
              </a:extLst>
            </p:cNvPr>
            <p:cNvCxnSpPr>
              <a:cxnSpLocks/>
            </p:cNvCxnSpPr>
            <p:nvPr/>
          </p:nvCxnSpPr>
          <p:spPr>
            <a:xfrm>
              <a:off x="2782077" y="3030578"/>
              <a:ext cx="1463701" cy="45060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47B23D6E-9A5A-F17B-774A-B0BEA369936B}"/>
                </a:ext>
              </a:extLst>
            </p:cNvPr>
            <p:cNvSpPr txBox="1"/>
            <p:nvPr/>
          </p:nvSpPr>
          <p:spPr>
            <a:xfrm>
              <a:off x="2177376" y="1185286"/>
              <a:ext cx="1146214" cy="186510"/>
            </a:xfrm>
            <a:prstGeom prst="rect">
              <a:avLst/>
            </a:prstGeom>
          </p:spPr>
          <p:txBody>
            <a:bodyPr vert="horz" wrap="square" lIns="91440" tIns="0" rIns="91440" bIns="0" rtlCol="0">
              <a:spAutoFit/>
            </a:bodyPr>
            <a:lstStyle/>
            <a:p>
              <a:r>
                <a:rPr lang="it-IT" sz="1000" i="1" dirty="0" err="1"/>
                <a:t>Stator</a:t>
              </a:r>
              <a:endParaRPr lang="it-IT" sz="1000" i="1" dirty="0"/>
            </a:p>
          </p:txBody>
        </p: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6AFFD5D1-DC25-2399-A68D-FD21263B9EF7}"/>
                </a:ext>
              </a:extLst>
            </p:cNvPr>
            <p:cNvCxnSpPr>
              <a:cxnSpLocks/>
            </p:cNvCxnSpPr>
            <p:nvPr/>
          </p:nvCxnSpPr>
          <p:spPr>
            <a:xfrm>
              <a:off x="3079377" y="1406691"/>
              <a:ext cx="728662" cy="2912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4C33420B-8D6F-929B-A4FB-342A57E0D31E}"/>
                </a:ext>
              </a:extLst>
            </p:cNvPr>
            <p:cNvSpPr txBox="1"/>
            <p:nvPr/>
          </p:nvSpPr>
          <p:spPr>
            <a:xfrm>
              <a:off x="1457644" y="1780504"/>
              <a:ext cx="1707751" cy="414097"/>
            </a:xfrm>
            <a:prstGeom prst="rect">
              <a:avLst/>
            </a:prstGeom>
          </p:spPr>
          <p:txBody>
            <a:bodyPr vert="horz" wrap="square" lIns="91440" tIns="0" rIns="91440" bIns="0" rtlCol="0">
              <a:spAutoFit/>
            </a:bodyPr>
            <a:lstStyle/>
            <a:p>
              <a:pPr algn="ctr"/>
              <a:r>
                <a:rPr lang="it-IT" sz="1000" i="1" dirty="0"/>
                <a:t>Spray </a:t>
              </a:r>
              <a:r>
                <a:rPr lang="it-IT" sz="1000" i="1" dirty="0" err="1"/>
                <a:t>manifolds</a:t>
              </a:r>
              <a:endParaRPr lang="it-IT" sz="1000" i="1" dirty="0"/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B0339717-4B4E-F404-F53E-97DFABE14DEF}"/>
                </a:ext>
              </a:extLst>
            </p:cNvPr>
            <p:cNvCxnSpPr>
              <a:cxnSpLocks/>
            </p:cNvCxnSpPr>
            <p:nvPr/>
          </p:nvCxnSpPr>
          <p:spPr>
            <a:xfrm>
              <a:off x="2991179" y="2165959"/>
              <a:ext cx="1104112" cy="16320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AEC28775-6A1C-4F66-608F-CA3FF7C0DA7D}"/>
                </a:ext>
              </a:extLst>
            </p:cNvPr>
            <p:cNvSpPr txBox="1"/>
            <p:nvPr/>
          </p:nvSpPr>
          <p:spPr>
            <a:xfrm>
              <a:off x="5125929" y="906393"/>
              <a:ext cx="2073036" cy="414097"/>
            </a:xfrm>
            <a:prstGeom prst="rect">
              <a:avLst/>
            </a:prstGeom>
          </p:spPr>
          <p:txBody>
            <a:bodyPr vert="horz" wrap="square" lIns="91440" tIns="0" rIns="91440" bIns="0" rtlCol="0">
              <a:spAutoFit/>
            </a:bodyPr>
            <a:lstStyle/>
            <a:p>
              <a:pPr algn="ctr"/>
              <a:r>
                <a:rPr lang="it-IT" sz="1000" i="1" dirty="0"/>
                <a:t>Electric </a:t>
              </a:r>
              <a:r>
                <a:rPr lang="it-IT" sz="1000" i="1" dirty="0" err="1"/>
                <a:t>engine</a:t>
              </a:r>
              <a:endParaRPr lang="it-IT" sz="1000" i="1" dirty="0"/>
            </a:p>
          </p:txBody>
        </p: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3083C7A9-714F-AEA9-3759-80A558966C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3734" y="1120593"/>
              <a:ext cx="1066651" cy="16992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6BECF13A-BA40-2234-E374-C32F791A6B73}"/>
                </a:ext>
              </a:extLst>
            </p:cNvPr>
            <p:cNvSpPr txBox="1"/>
            <p:nvPr/>
          </p:nvSpPr>
          <p:spPr>
            <a:xfrm>
              <a:off x="6125613" y="3485277"/>
              <a:ext cx="1799709" cy="186510"/>
            </a:xfrm>
            <a:prstGeom prst="rect">
              <a:avLst/>
            </a:prstGeom>
          </p:spPr>
          <p:txBody>
            <a:bodyPr vert="horz" wrap="square" lIns="91440" tIns="0" rIns="91440" bIns="0" rtlCol="0">
              <a:spAutoFit/>
            </a:bodyPr>
            <a:lstStyle/>
            <a:p>
              <a:pPr algn="ctr"/>
              <a:r>
                <a:rPr lang="it-IT" sz="1000" i="1" dirty="0"/>
                <a:t>E-M </a:t>
              </a:r>
              <a:r>
                <a:rPr lang="it-IT" sz="1000" i="1" dirty="0" err="1"/>
                <a:t>inductor</a:t>
              </a:r>
              <a:endParaRPr lang="it-IT" sz="1000" i="1" dirty="0"/>
            </a:p>
          </p:txBody>
        </p: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8FA50EC2-4E9D-9CCB-2E42-653968E154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4468" y="3602457"/>
              <a:ext cx="619097" cy="1410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DF68578C-278E-0B79-32C5-2FD86B345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217" y="1489038"/>
            <a:ext cx="1754384" cy="321772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8F9FB34-62AD-408C-246B-2375AF5696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34"/>
          <a:stretch/>
        </p:blipFill>
        <p:spPr>
          <a:xfrm>
            <a:off x="6750109" y="1286640"/>
            <a:ext cx="2357089" cy="370414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736F64-588B-A191-1CA2-3649DFDD93F3}"/>
              </a:ext>
            </a:extLst>
          </p:cNvPr>
          <p:cNvSpPr txBox="1"/>
          <p:nvPr/>
        </p:nvSpPr>
        <p:spPr>
          <a:xfrm>
            <a:off x="877310" y="1045109"/>
            <a:ext cx="2217274" cy="215444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400" b="1" dirty="0" err="1">
                <a:latin typeface="Arial Narrow" panose="020B0606020202030204" pitchFamily="34" charset="0"/>
              </a:rPr>
              <a:t>What</a:t>
            </a:r>
            <a:r>
              <a:rPr lang="it-IT" sz="1400" b="1" dirty="0">
                <a:latin typeface="Arial Narrow" panose="020B0606020202030204" pitchFamily="34" charset="0"/>
              </a:rPr>
              <a:t> </a:t>
            </a:r>
            <a:r>
              <a:rPr lang="it-IT" sz="1400" b="1" dirty="0" err="1">
                <a:latin typeface="Arial Narrow" panose="020B0606020202030204" pitchFamily="34" charset="0"/>
              </a:rPr>
              <a:t>we</a:t>
            </a:r>
            <a:r>
              <a:rPr lang="it-IT" sz="1400" b="1" dirty="0">
                <a:latin typeface="Arial Narrow" panose="020B0606020202030204" pitchFamily="34" charset="0"/>
              </a:rPr>
              <a:t> </a:t>
            </a:r>
            <a:r>
              <a:rPr lang="it-IT" sz="1400" b="1" dirty="0" err="1">
                <a:latin typeface="Arial Narrow" panose="020B0606020202030204" pitchFamily="34" charset="0"/>
              </a:rPr>
              <a:t>were</a:t>
            </a:r>
            <a:r>
              <a:rPr lang="it-IT" sz="1400" b="1" dirty="0">
                <a:latin typeface="Arial Narrow" panose="020B0606020202030204" pitchFamily="34" charset="0"/>
              </a:rPr>
              <a:t> thinking </a:t>
            </a:r>
            <a:r>
              <a:rPr lang="it-IT" sz="1400" b="1" dirty="0" err="1">
                <a:latin typeface="Arial Narrow" panose="020B0606020202030204" pitchFamily="34" charset="0"/>
              </a:rPr>
              <a:t>about</a:t>
            </a:r>
            <a:endParaRPr lang="it-IT" sz="1400" b="1" dirty="0">
              <a:latin typeface="Arial Narrow" panose="020B0606020202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DDDD106-ADFE-407A-BE49-1D332D9F014A}"/>
              </a:ext>
            </a:extLst>
          </p:cNvPr>
          <p:cNvSpPr txBox="1"/>
          <p:nvPr/>
        </p:nvSpPr>
        <p:spPr>
          <a:xfrm>
            <a:off x="6270356" y="1002773"/>
            <a:ext cx="2085827" cy="215444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400" b="1" dirty="0" err="1">
                <a:latin typeface="Arial Narrow" panose="020B0606020202030204" pitchFamily="34" charset="0"/>
              </a:rPr>
              <a:t>What</a:t>
            </a:r>
            <a:r>
              <a:rPr lang="it-IT" sz="1400" b="1" dirty="0">
                <a:latin typeface="Arial Narrow" panose="020B0606020202030204" pitchFamily="34" charset="0"/>
              </a:rPr>
              <a:t> </a:t>
            </a:r>
            <a:r>
              <a:rPr lang="it-IT" sz="1400" b="1" dirty="0" err="1">
                <a:latin typeface="Arial Narrow" panose="020B0606020202030204" pitchFamily="34" charset="0"/>
              </a:rPr>
              <a:t>we</a:t>
            </a:r>
            <a:r>
              <a:rPr lang="it-IT" sz="1400" b="1" dirty="0">
                <a:latin typeface="Arial Narrow" panose="020B0606020202030204" pitchFamily="34" charset="0"/>
              </a:rPr>
              <a:t> have in </a:t>
            </a:r>
            <a:r>
              <a:rPr lang="it-IT" sz="1400" b="1" dirty="0" err="1">
                <a:latin typeface="Arial Narrow" panose="020B0606020202030204" pitchFamily="34" charset="0"/>
              </a:rPr>
              <a:t>our</a:t>
            </a:r>
            <a:r>
              <a:rPr lang="it-IT" sz="1400" b="1" dirty="0">
                <a:latin typeface="Arial Narrow" panose="020B0606020202030204" pitchFamily="34" charset="0"/>
              </a:rPr>
              <a:t> hands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722DAC1-AC5B-8617-2660-554E4502CE2F}"/>
              </a:ext>
            </a:extLst>
          </p:cNvPr>
          <p:cNvSpPr txBox="1"/>
          <p:nvPr/>
        </p:nvSpPr>
        <p:spPr>
          <a:xfrm>
            <a:off x="1393566" y="4681753"/>
            <a:ext cx="2846215" cy="369332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it-IT" sz="1200" b="1" dirty="0">
                <a:latin typeface="Arial Narrow" panose="020B0606020202030204" pitchFamily="34" charset="0"/>
              </a:rPr>
              <a:t>simulate of the </a:t>
            </a:r>
            <a:r>
              <a:rPr lang="it-IT" sz="1200" b="1" dirty="0" err="1">
                <a:latin typeface="Arial Narrow" panose="020B0606020202030204" pitchFamily="34" charset="0"/>
              </a:rPr>
              <a:t>average</a:t>
            </a:r>
            <a:r>
              <a:rPr lang="it-IT" sz="1200" b="1" dirty="0">
                <a:latin typeface="Arial Narrow" panose="020B0606020202030204" pitchFamily="34" charset="0"/>
              </a:rPr>
              <a:t> power from the </a:t>
            </a:r>
            <a:r>
              <a:rPr lang="it-IT" sz="1200" b="1" dirty="0" err="1">
                <a:latin typeface="Arial Narrow" panose="020B0606020202030204" pitchFamily="34" charset="0"/>
              </a:rPr>
              <a:t>ion</a:t>
            </a:r>
            <a:r>
              <a:rPr lang="it-IT" sz="1200" b="1" dirty="0">
                <a:latin typeface="Arial Narrow" panose="020B0606020202030204" pitchFamily="34" charset="0"/>
              </a:rPr>
              <a:t> </a:t>
            </a:r>
            <a:r>
              <a:rPr lang="it-IT" sz="1200" b="1" dirty="0" err="1">
                <a:latin typeface="Arial Narrow" panose="020B0606020202030204" pitchFamily="34" charset="0"/>
              </a:rPr>
              <a:t>beam</a:t>
            </a:r>
            <a:r>
              <a:rPr lang="it-IT" sz="1200" b="1" dirty="0">
                <a:latin typeface="Arial Narrow" panose="020B0606020202030204" pitchFamily="34" charset="0"/>
              </a:rPr>
              <a:t> </a:t>
            </a:r>
            <a:r>
              <a:rPr lang="it-IT" sz="1200" b="1" dirty="0" err="1">
                <a:latin typeface="Arial Narrow" panose="020B0606020202030204" pitchFamily="34" charset="0"/>
              </a:rPr>
              <a:t>distributed</a:t>
            </a:r>
            <a:r>
              <a:rPr lang="it-IT" sz="1200" b="1" dirty="0">
                <a:latin typeface="Arial Narrow" panose="020B0606020202030204" pitchFamily="34" charset="0"/>
              </a:rPr>
              <a:t> by the target </a:t>
            </a:r>
            <a:r>
              <a:rPr lang="it-IT" sz="1200" b="1" dirty="0" err="1">
                <a:latin typeface="Arial Narrow" panose="020B0606020202030204" pitchFamily="34" charset="0"/>
              </a:rPr>
              <a:t>rotation</a:t>
            </a:r>
            <a:endParaRPr lang="it-IT" sz="1200" b="1" dirty="0">
              <a:latin typeface="Arial Narrow" panose="020B0606020202030204" pitchFamily="34" charset="0"/>
            </a:endParaRP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84AC0346-B680-02FF-66E5-B8D599DC5D74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2641331" y="3946706"/>
            <a:ext cx="175343" cy="7350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Immagine 23" descr="Immagine che contiene ingegneria, tubo, industria, acciaio&#10;&#10;Descrizione generata automaticamente">
            <a:extLst>
              <a:ext uri="{FF2B5EF4-FFF2-40B4-BE49-F238E27FC236}">
                <a16:creationId xmlns:a16="http://schemas.microsoft.com/office/drawing/2014/main" id="{FA4DB8E5-1D28-A867-6DA9-1E376AA0A4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31" r="18744" b="28941"/>
          <a:stretch/>
        </p:blipFill>
        <p:spPr>
          <a:xfrm flipH="1">
            <a:off x="5135794" y="1290533"/>
            <a:ext cx="1542022" cy="3675724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9186F7A-1AC2-0190-4C3E-C1CA813425AB}"/>
              </a:ext>
            </a:extLst>
          </p:cNvPr>
          <p:cNvSpPr txBox="1"/>
          <p:nvPr/>
        </p:nvSpPr>
        <p:spPr>
          <a:xfrm>
            <a:off x="2138903" y="3256957"/>
            <a:ext cx="881973" cy="184666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200" i="1" dirty="0" err="1">
                <a:latin typeface="+mj-lt"/>
              </a:rPr>
              <a:t>aluminium</a:t>
            </a:r>
            <a:endParaRPr lang="it-IT" sz="1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820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11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9E5DAF-58FC-7782-ADB1-64FDADA1F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09" b="12412"/>
          <a:stretch/>
        </p:blipFill>
        <p:spPr>
          <a:xfrm>
            <a:off x="52241" y="794460"/>
            <a:ext cx="3022799" cy="393792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43FFFBB-DE59-DB44-526D-E16B85840B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74" r="21102" b="6604"/>
          <a:stretch/>
        </p:blipFill>
        <p:spPr>
          <a:xfrm>
            <a:off x="3082240" y="794460"/>
            <a:ext cx="3075039" cy="393792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8D1108B-134C-0C3A-07D6-A1809E005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76" y="794460"/>
            <a:ext cx="2929084" cy="393792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A26F984-0C83-68F5-F679-69813A450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287" y="4154145"/>
            <a:ext cx="2156250" cy="61311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62B646-1125-DBF2-5B01-8B218403F546}"/>
              </a:ext>
            </a:extLst>
          </p:cNvPr>
          <p:cNvSpPr txBox="1"/>
          <p:nvPr/>
        </p:nvSpPr>
        <p:spPr>
          <a:xfrm>
            <a:off x="7232130" y="2059812"/>
            <a:ext cx="1887245" cy="1077218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Tests</a:t>
            </a: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with EM </a:t>
            </a: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inductor</a:t>
            </a: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limitied</a:t>
            </a: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@ 50 kW </a:t>
            </a:r>
          </a:p>
          <a:p>
            <a:pPr algn="ctr"/>
            <a:endParaRPr lang="it-IT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Mechanical</a:t>
            </a: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problems</a:t>
            </a: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to be </a:t>
            </a: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solved</a:t>
            </a: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as</a:t>
            </a: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soon</a:t>
            </a:r>
            <a:endParaRPr lang="it-IT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650493BB-40F2-D6AC-8817-C0E6E99F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6" y="177838"/>
            <a:ext cx="9056594" cy="400110"/>
          </a:xfrm>
        </p:spPr>
        <p:txBody>
          <a:bodyPr/>
          <a:lstStyle/>
          <a:p>
            <a:r>
              <a:rPr lang="it-IT" dirty="0">
                <a:latin typeface="Arial Narrow" panose="020B0606020202030204" pitchFamily="34" charset="0"/>
              </a:rPr>
              <a:t>SORGENTINA	 project</a:t>
            </a:r>
            <a:r>
              <a:rPr lang="it-IT" sz="2400" dirty="0">
                <a:latin typeface="Arial Narrow" panose="020B0606020202030204" pitchFamily="34" charset="0"/>
              </a:rPr>
              <a:t>				    					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The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rotating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target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prototype</a:t>
            </a:r>
            <a:endParaRPr lang="it-IT" sz="12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2677745-2F05-5699-4E75-77F250DFBF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16" t="9806" r="3715" b="5285"/>
          <a:stretch>
            <a:fillRect/>
          </a:stretch>
        </p:blipFill>
        <p:spPr>
          <a:xfrm>
            <a:off x="0" y="794460"/>
            <a:ext cx="7224930" cy="3937922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26B4335-9112-838F-8484-E813F527CF92}"/>
              </a:ext>
            </a:extLst>
          </p:cNvPr>
          <p:cNvCxnSpPr/>
          <p:nvPr/>
        </p:nvCxnSpPr>
        <p:spPr>
          <a:xfrm flipH="1" flipV="1">
            <a:off x="4838700" y="1219200"/>
            <a:ext cx="2659380" cy="11658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C810417F-5DE0-529D-2B31-AB30B7A2C2D6}"/>
              </a:ext>
            </a:extLst>
          </p:cNvPr>
          <p:cNvCxnSpPr/>
          <p:nvPr/>
        </p:nvCxnSpPr>
        <p:spPr>
          <a:xfrm flipH="1">
            <a:off x="4053840" y="2763421"/>
            <a:ext cx="3276600" cy="1321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06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A3A9767-6A80-CB1F-EBD7-63A75EA35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528F4D4-7DF2-D3DE-C69B-CC3E922094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0918" y="2803785"/>
            <a:ext cx="3747329" cy="898708"/>
          </a:xfrm>
        </p:spPr>
        <p:txBody>
          <a:bodyPr/>
          <a:lstStyle/>
          <a:p>
            <a:pPr marL="0" indent="0" algn="ctr">
              <a:buNone/>
            </a:pP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Is</a:t>
            </a: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there</a:t>
            </a: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a way to </a:t>
            </a: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describe</a:t>
            </a: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what</a:t>
            </a: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is</a:t>
            </a: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a</a:t>
            </a:r>
          </a:p>
          <a:p>
            <a:pPr marL="0" indent="0" algn="ctr">
              <a:buNone/>
            </a:pP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it-IT" sz="1800" b="1" dirty="0">
                <a:solidFill>
                  <a:srgbClr val="C00000"/>
                </a:solidFill>
                <a:latin typeface="Arial Narrow" panose="020B0606020202030204" pitchFamily="34" charset="0"/>
              </a:rPr>
              <a:t>‘’competitive </a:t>
            </a:r>
            <a:r>
              <a:rPr lang="it-IT" sz="18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dialogue</a:t>
            </a:r>
            <a:r>
              <a:rPr lang="it-IT" sz="1800" b="1" dirty="0">
                <a:solidFill>
                  <a:srgbClr val="C00000"/>
                </a:solidFill>
                <a:latin typeface="Arial Narrow" panose="020B0606020202030204" pitchFamily="34" charset="0"/>
              </a:rPr>
              <a:t>’’ </a:t>
            </a:r>
          </a:p>
          <a:p>
            <a:pPr marL="0" indent="0" algn="ctr">
              <a:buNone/>
            </a:pP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as</a:t>
            </a: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a procedure for an international call for tender?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CA8B946-2B68-F991-1D99-ACFAFE4D33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5" t="17525" b="30253"/>
          <a:stretch/>
        </p:blipFill>
        <p:spPr>
          <a:xfrm>
            <a:off x="4082400" y="906462"/>
            <a:ext cx="5061600" cy="3931938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BD723569-0930-F06A-5033-C88E4BC4A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6" y="177838"/>
            <a:ext cx="9056594" cy="400110"/>
          </a:xfrm>
        </p:spPr>
        <p:txBody>
          <a:bodyPr/>
          <a:lstStyle/>
          <a:p>
            <a:r>
              <a:rPr lang="it-IT" dirty="0">
                <a:latin typeface="Arial Narrow" panose="020B0606020202030204" pitchFamily="34" charset="0"/>
              </a:rPr>
              <a:t>SORGENTINA</a:t>
            </a:r>
            <a:r>
              <a:rPr lang="it-IT" sz="2400" dirty="0">
                <a:latin typeface="Arial Narrow" panose="020B0606020202030204" pitchFamily="34" charset="0"/>
              </a:rPr>
              <a:t>	 project					    					  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The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ion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source &amp;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accelerator</a:t>
            </a:r>
            <a:endParaRPr lang="it-IT" sz="12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92530D8-93E4-3DC0-C14F-ECB502645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72" y="793028"/>
            <a:ext cx="2875919" cy="201075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BF83B4-6A29-B3EA-0379-BBA9EFECC832}"/>
              </a:ext>
            </a:extLst>
          </p:cNvPr>
          <p:cNvSpPr txBox="1"/>
          <p:nvPr/>
        </p:nvSpPr>
        <p:spPr>
          <a:xfrm>
            <a:off x="4294414" y="1546641"/>
            <a:ext cx="1749197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Call for tender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1C36FF-872E-93EF-8FD2-CBD96FE5208D}"/>
              </a:ext>
            </a:extLst>
          </p:cNvPr>
          <p:cNvSpPr txBox="1"/>
          <p:nvPr/>
        </p:nvSpPr>
        <p:spPr>
          <a:xfrm>
            <a:off x="6320507" y="996948"/>
            <a:ext cx="2595582" cy="553998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it-IT" b="1" dirty="0" err="1">
                <a:solidFill>
                  <a:srgbClr val="002060"/>
                </a:solidFill>
              </a:rPr>
              <a:t>Participants</a:t>
            </a:r>
            <a:r>
              <a:rPr lang="it-IT" b="1" dirty="0">
                <a:solidFill>
                  <a:srgbClr val="002060"/>
                </a:solidFill>
              </a:rPr>
              <a:t> &amp;</a:t>
            </a:r>
          </a:p>
          <a:p>
            <a:pPr algn="ctr"/>
            <a:r>
              <a:rPr lang="it-IT" b="1" dirty="0" err="1">
                <a:solidFill>
                  <a:srgbClr val="002060"/>
                </a:solidFill>
              </a:rPr>
              <a:t>Contracting</a:t>
            </a:r>
            <a:r>
              <a:rPr lang="it-IT" b="1" dirty="0">
                <a:solidFill>
                  <a:srgbClr val="002060"/>
                </a:solidFill>
              </a:rPr>
              <a:t> authority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7CDFED2-56E5-0373-6A8B-DCE9A3D94975}"/>
              </a:ext>
            </a:extLst>
          </p:cNvPr>
          <p:cNvSpPr txBox="1"/>
          <p:nvPr/>
        </p:nvSpPr>
        <p:spPr>
          <a:xfrm>
            <a:off x="518372" y="4079013"/>
            <a:ext cx="3529023" cy="276999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MUONS Inc. US </a:t>
            </a:r>
            <a:r>
              <a:rPr lang="it-IT" dirty="0" err="1">
                <a:latin typeface="Arial Narrow" panose="020B0606020202030204" pitchFamily="34" charset="0"/>
              </a:rPr>
              <a:t>had</a:t>
            </a:r>
            <a:r>
              <a:rPr lang="it-IT" dirty="0">
                <a:latin typeface="Arial Narrow" panose="020B0606020202030204" pitchFamily="34" charset="0"/>
              </a:rPr>
              <a:t> the </a:t>
            </a:r>
            <a:r>
              <a:rPr lang="it-IT" dirty="0" err="1">
                <a:latin typeface="Arial Narrow" panose="020B0606020202030204" pitchFamily="34" charset="0"/>
              </a:rPr>
              <a:t>contract</a:t>
            </a:r>
            <a:endParaRPr lang="it-IT" dirty="0">
              <a:latin typeface="Arial Narrow" panose="020B0606020202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9CC041D-B19C-0C01-8A57-6676BD976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582" y="4429870"/>
            <a:ext cx="862918" cy="57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4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13</a:t>
            </a:fld>
            <a:endParaRPr lang="it-IT" dirty="0"/>
          </a:p>
        </p:txBody>
      </p:sp>
      <p:graphicFrame>
        <p:nvGraphicFramePr>
          <p:cNvPr id="7" name="Tabella 7">
            <a:extLst>
              <a:ext uri="{FF2B5EF4-FFF2-40B4-BE49-F238E27FC236}">
                <a16:creationId xmlns:a16="http://schemas.microsoft.com/office/drawing/2014/main" id="{CC126120-C20E-3FA1-01D6-D3F1FDC9FF88}"/>
              </a:ext>
            </a:extLst>
          </p:cNvPr>
          <p:cNvGraphicFramePr>
            <a:graphicFrameLocks noGrp="1"/>
          </p:cNvGraphicFramePr>
          <p:nvPr/>
        </p:nvGraphicFramePr>
        <p:xfrm>
          <a:off x="205831" y="1068610"/>
          <a:ext cx="3417216" cy="2489200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1694645">
                  <a:extLst>
                    <a:ext uri="{9D8B030D-6E8A-4147-A177-3AD203B41FA5}">
                      <a16:colId xmlns:a16="http://schemas.microsoft.com/office/drawing/2014/main" val="4091113585"/>
                    </a:ext>
                  </a:extLst>
                </a:gridCol>
                <a:gridCol w="1722571">
                  <a:extLst>
                    <a:ext uri="{9D8B030D-6E8A-4147-A177-3AD203B41FA5}">
                      <a16:colId xmlns:a16="http://schemas.microsoft.com/office/drawing/2014/main" val="1192781446"/>
                    </a:ext>
                  </a:extLst>
                </a:gridCol>
              </a:tblGrid>
              <a:tr h="331344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Parameter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Value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32446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 Narrow" panose="020B0606020202030204" pitchFamily="34" charset="0"/>
                        </a:rPr>
                        <a:t>Ion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 Narrow" panose="020B0606020202030204" pitchFamily="34" charset="0"/>
                        </a:rPr>
                        <a:t>300 </a:t>
                      </a:r>
                      <a:r>
                        <a:rPr lang="it-IT" dirty="0" err="1">
                          <a:latin typeface="Arial Narrow" panose="020B0606020202030204" pitchFamily="34" charset="0"/>
                        </a:rPr>
                        <a:t>keV</a:t>
                      </a:r>
                      <a:endParaRPr lang="it-IT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36751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 Narrow" panose="020B0606020202030204" pitchFamily="34" charset="0"/>
                        </a:rPr>
                        <a:t>Ion </a:t>
                      </a:r>
                      <a:r>
                        <a:rPr lang="it-IT" dirty="0" err="1">
                          <a:latin typeface="Arial Narrow" panose="020B0606020202030204" pitchFamily="34" charset="0"/>
                        </a:rPr>
                        <a:t>current</a:t>
                      </a:r>
                      <a:endParaRPr lang="it-IT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 Narrow" panose="020B0606020202030204" pitchFamily="34" charset="0"/>
                        </a:rPr>
                        <a:t>830 </a:t>
                      </a:r>
                      <a:r>
                        <a:rPr lang="it-IT" dirty="0" err="1">
                          <a:latin typeface="Arial Narrow" panose="020B0606020202030204" pitchFamily="34" charset="0"/>
                        </a:rPr>
                        <a:t>mA</a:t>
                      </a:r>
                      <a:endParaRPr lang="it-IT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36173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latin typeface="Arial Narrow" panose="020B0606020202030204" pitchFamily="34" charset="0"/>
                        </a:rPr>
                        <a:t>composition</a:t>
                      </a:r>
                      <a:endParaRPr lang="it-IT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 Narrow" panose="020B0606020202030204" pitchFamily="34" charset="0"/>
                        </a:rPr>
                        <a:t>D+/T+ (50/50)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867907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latin typeface="Arial Narrow" panose="020B0606020202030204" pitchFamily="34" charset="0"/>
                        </a:rPr>
                        <a:t>Beam</a:t>
                      </a:r>
                      <a:r>
                        <a:rPr lang="it-IT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dirty="0" err="1">
                          <a:latin typeface="Arial Narrow" panose="020B0606020202030204" pitchFamily="34" charset="0"/>
                        </a:rPr>
                        <a:t>gemetry</a:t>
                      </a:r>
                      <a:endParaRPr lang="it-IT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it-IT" dirty="0" err="1">
                          <a:latin typeface="Arial Narrow" panose="020B0606020202030204" pitchFamily="34" charset="0"/>
                        </a:rPr>
                        <a:t>rectangular</a:t>
                      </a:r>
                      <a:r>
                        <a:rPr lang="it-IT" dirty="0">
                          <a:latin typeface="Arial Narrow" panose="020B0606020202030204" pitchFamily="34" charset="0"/>
                        </a:rPr>
                        <a:t> spot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 Narrow" panose="020B0606020202030204" pitchFamily="34" charset="0"/>
                        </a:rPr>
                        <a:t>20 cm - H</a:t>
                      </a:r>
                    </a:p>
                    <a:p>
                      <a:pPr algn="ctr"/>
                      <a:r>
                        <a:rPr lang="it-IT" dirty="0">
                          <a:latin typeface="Arial Narrow" panose="020B0606020202030204" pitchFamily="34" charset="0"/>
                        </a:rPr>
                        <a:t>8 cm - 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710394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latin typeface="Arial Narrow" panose="020B0606020202030204" pitchFamily="34" charset="0"/>
                        </a:rPr>
                        <a:t>Operation</a:t>
                      </a:r>
                      <a:endParaRPr lang="it-IT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 Narrow" panose="020B0606020202030204" pitchFamily="34" charset="0"/>
                        </a:rPr>
                        <a:t>CW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968262745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C7222C76-FB7A-1522-3158-CB7DC4CA4A3F}"/>
                  </a:ext>
                </a:extLst>
              </p14:cNvPr>
              <p14:cNvContentPartPr/>
              <p14:nvPr/>
            </p14:nvContentPartPr>
            <p14:xfrm>
              <a:off x="4485240" y="3297600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C7222C76-FB7A-1522-3158-CB7DC4CA4A3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80920" y="3292920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Immagine 21">
            <a:extLst>
              <a:ext uri="{FF2B5EF4-FFF2-40B4-BE49-F238E27FC236}">
                <a16:creationId xmlns:a16="http://schemas.microsoft.com/office/drawing/2014/main" id="{793C80B0-658D-EADA-FCA4-A523C2E9A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228" y="836655"/>
            <a:ext cx="641144" cy="4297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68FF9984-2AFA-6EE9-9060-E7CDEF01C20D}"/>
                  </a:ext>
                </a:extLst>
              </p14:cNvPr>
              <p14:cNvContentPartPr/>
              <p14:nvPr/>
            </p14:nvContentPartPr>
            <p14:xfrm>
              <a:off x="1975409" y="2162714"/>
              <a:ext cx="1546920" cy="49104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68FF9984-2AFA-6EE9-9060-E7CDEF01C20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69289" y="2156594"/>
                <a:ext cx="1559160" cy="50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89A39730-31FC-1601-9DD7-BFF73F750662}"/>
                  </a:ext>
                </a:extLst>
              </p14:cNvPr>
              <p14:cNvContentPartPr/>
              <p14:nvPr/>
            </p14:nvContentPartPr>
            <p14:xfrm>
              <a:off x="2769572" y="2653753"/>
              <a:ext cx="1615709" cy="1410107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89A39730-31FC-1601-9DD7-BFF73F7506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63453" y="2647633"/>
                <a:ext cx="1627946" cy="1422347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2B7C4AB-2DA5-7AF9-A7D5-F8CB486E5ADD}"/>
              </a:ext>
            </a:extLst>
          </p:cNvPr>
          <p:cNvSpPr txBox="1"/>
          <p:nvPr/>
        </p:nvSpPr>
        <p:spPr>
          <a:xfrm>
            <a:off x="3842012" y="4111568"/>
            <a:ext cx="4477508" cy="307777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Hydrogen</a:t>
            </a:r>
            <a:r>
              <a:rPr lang="it-IT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it-IT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only</a:t>
            </a:r>
            <a:r>
              <a:rPr lang="it-IT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for </a:t>
            </a:r>
            <a:r>
              <a:rPr lang="it-IT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this</a:t>
            </a:r>
            <a:r>
              <a:rPr lang="it-IT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it-IT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phase</a:t>
            </a:r>
            <a:r>
              <a:rPr lang="it-IT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of the project</a:t>
            </a: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492579E5-B632-6664-08C9-B6B557330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6" y="193227"/>
            <a:ext cx="9056594" cy="369332"/>
          </a:xfrm>
        </p:spPr>
        <p:txBody>
          <a:bodyPr/>
          <a:lstStyle/>
          <a:p>
            <a:r>
              <a:rPr lang="it-IT" sz="2400" dirty="0">
                <a:latin typeface="Arial Narrow" panose="020B0606020202030204" pitchFamily="34" charset="0"/>
              </a:rPr>
              <a:t>SORGENTINA project					    					  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The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ion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source &amp;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accelerator</a:t>
            </a:r>
            <a:endParaRPr lang="it-IT" sz="12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2B53E31-52A2-021C-DA2F-61992B9E1F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97581" y="983985"/>
            <a:ext cx="3744197" cy="261783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479DD93-A1F9-2797-7F9C-98565AB7F5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09696" y="1539536"/>
            <a:ext cx="1561043" cy="1276779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C05D5DD1-FF2C-50DA-62E5-4D082CC2D99B}"/>
              </a:ext>
            </a:extLst>
          </p:cNvPr>
          <p:cNvSpPr/>
          <p:nvPr/>
        </p:nvSpPr>
        <p:spPr>
          <a:xfrm>
            <a:off x="3842012" y="2830003"/>
            <a:ext cx="2410254" cy="6527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C807230-DC56-A91C-0E13-8759F27799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16744" y="2879213"/>
            <a:ext cx="2260790" cy="58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9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63075-0C9B-3D2E-7657-0420C5DE6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2">
            <a:extLst>
              <a:ext uri="{FF2B5EF4-FFF2-40B4-BE49-F238E27FC236}">
                <a16:creationId xmlns:a16="http://schemas.microsoft.com/office/drawing/2014/main" id="{9A619DE5-9419-7F7D-A54C-97F2BE345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6781" y="6467476"/>
            <a:ext cx="661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C7C199-0D0D-7840-A88D-785280B31CF7}" type="slidenum">
              <a:rPr lang="it-IT" smtClean="0"/>
              <a:pPr/>
              <a:t>14</a:t>
            </a:fld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CCBAC97-A139-0333-BB04-BCDD12D92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637" y="785201"/>
            <a:ext cx="1980132" cy="2467985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642D738-D5B0-8F2E-B09B-95EAB0EA4DAF}"/>
              </a:ext>
            </a:extLst>
          </p:cNvPr>
          <p:cNvSpPr txBox="1"/>
          <p:nvPr/>
        </p:nvSpPr>
        <p:spPr>
          <a:xfrm>
            <a:off x="1537630" y="3475835"/>
            <a:ext cx="7351928" cy="157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latin typeface="Arial Narrow" panose="020B0606020202030204" pitchFamily="34" charset="0"/>
                <a:cs typeface="Arial" panose="020B0604020202020204" pitchFamily="34" charset="0"/>
              </a:rPr>
              <a:t>~</a:t>
            </a:r>
            <a:r>
              <a:rPr lang="it-IT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0.9 A</a:t>
            </a:r>
            <a:r>
              <a:rPr lang="it-IT" sz="1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extracted</a:t>
            </a:r>
            <a:r>
              <a:rPr lang="it-IT" sz="1600" dirty="0">
                <a:latin typeface="Arial Narrow" panose="020B0606020202030204" pitchFamily="34" charset="0"/>
                <a:cs typeface="Arial" panose="020B0604020202020204" pitchFamily="34" charset="0"/>
              </a:rPr>
              <a:t> and </a:t>
            </a:r>
            <a:r>
              <a:rPr lang="it-IT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accelerated</a:t>
            </a:r>
            <a:r>
              <a:rPr lang="it-IT" sz="1600" dirty="0">
                <a:latin typeface="Arial Narrow" panose="020B0606020202030204" pitchFamily="34" charset="0"/>
                <a:cs typeface="Arial" panose="020B0604020202020204" pitchFamily="34" charset="0"/>
              </a:rPr>
              <a:t> up to </a:t>
            </a:r>
            <a:r>
              <a:rPr lang="it-IT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50 </a:t>
            </a:r>
            <a:r>
              <a:rPr lang="it-IT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keV</a:t>
            </a:r>
            <a:r>
              <a:rPr lang="it-IT" sz="1600" dirty="0">
                <a:latin typeface="Arial Narrow" panose="020B0606020202030204" pitchFamily="34" charset="0"/>
                <a:cs typeface="Arial" panose="020B0604020202020204" pitchFamily="34" charset="0"/>
              </a:rPr>
              <a:t>;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it-IT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91 </a:t>
            </a:r>
            <a:r>
              <a:rPr lang="it-IT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apertures</a:t>
            </a:r>
            <a:r>
              <a:rPr lang="it-IT" sz="16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 Narrow" panose="020B0606020202030204" pitchFamily="34" charset="0"/>
                <a:cs typeface="Arial" panose="020B0604020202020204" pitchFamily="34" charset="0"/>
              </a:rPr>
              <a:t>4-mm diameter arranged in a </a:t>
            </a:r>
            <a:r>
              <a:rPr lang="en-U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hexagonal pattern </a:t>
            </a:r>
            <a:r>
              <a:rPr lang="en-US" sz="1600" dirty="0">
                <a:latin typeface="Arial Narrow" panose="020B0606020202030204" pitchFamily="34" charset="0"/>
                <a:cs typeface="Arial" panose="020B0604020202020204" pitchFamily="34" charset="0"/>
              </a:rPr>
              <a:t>inside a diameter of 6 cm;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  <a:cs typeface="Arial" panose="020B0604020202020204" pitchFamily="34" charset="0"/>
              </a:rPr>
              <a:t>Electron suppressor grid;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  <a:cs typeface="Arial" panose="020B0604020202020204" pitchFamily="34" charset="0"/>
              </a:rPr>
              <a:t>Grids are made in oxygen free copper with a 10 </a:t>
            </a:r>
            <a:r>
              <a:rPr lang="en-US" sz="16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600" dirty="0">
                <a:latin typeface="Arial Narrow" panose="020B0606020202030204" pitchFamily="34" charset="0"/>
                <a:cs typeface="Arial" panose="020B0604020202020204" pitchFamily="34" charset="0"/>
              </a:rPr>
              <a:t>m layer of Mo;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  <a:cs typeface="Arial" panose="020B0604020202020204" pitchFamily="34" charset="0"/>
              </a:rPr>
              <a:t>Water channels are inside the electrode holders.</a:t>
            </a:r>
            <a:endParaRPr lang="it-IT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3E76EBDE-B612-2D3D-1CD4-C8D154724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261" y="1770040"/>
            <a:ext cx="2166062" cy="1912174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0E711ACF-804E-8ABC-C6D0-E1A8EE828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6" y="193227"/>
            <a:ext cx="9056594" cy="369332"/>
          </a:xfrm>
        </p:spPr>
        <p:txBody>
          <a:bodyPr/>
          <a:lstStyle/>
          <a:p>
            <a:r>
              <a:rPr lang="it-IT" sz="2400" dirty="0">
                <a:latin typeface="Arial Narrow" panose="020B0606020202030204" pitchFamily="34" charset="0"/>
              </a:rPr>
              <a:t>SORGENTINA project         				    					  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The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ion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source &amp;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accelerator</a:t>
            </a:r>
            <a:endParaRPr lang="it-IT" sz="12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854549A-7D34-39D3-00B4-C1739F91E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93" y="785201"/>
            <a:ext cx="2817165" cy="196967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FEB2727-7AFA-1D62-2DFC-E7E16032303B}"/>
              </a:ext>
            </a:extLst>
          </p:cNvPr>
          <p:cNvSpPr/>
          <p:nvPr/>
        </p:nvSpPr>
        <p:spPr>
          <a:xfrm>
            <a:off x="1494845" y="1011165"/>
            <a:ext cx="675861" cy="128755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133609B-28A9-8711-CCA3-AACB32C0F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228" y="836655"/>
            <a:ext cx="641144" cy="4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6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681972-77F9-E096-11C9-69F5D22FE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93" y="785201"/>
            <a:ext cx="2817165" cy="196967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BB7DB8A-939C-2997-8446-0E395F8AEB20}"/>
              </a:ext>
            </a:extLst>
          </p:cNvPr>
          <p:cNvSpPr/>
          <p:nvPr/>
        </p:nvSpPr>
        <p:spPr>
          <a:xfrm>
            <a:off x="2389958" y="1105731"/>
            <a:ext cx="1156376" cy="128755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4DB12FCD-0B42-E9BA-BFA3-E19AE64D1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6781" y="6467476"/>
            <a:ext cx="661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C7C199-0D0D-7840-A88D-785280B31CF7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F9F8BAF-47DA-920D-D01A-6BF9C1D73588}"/>
              </a:ext>
            </a:extLst>
          </p:cNvPr>
          <p:cNvSpPr/>
          <p:nvPr/>
        </p:nvSpPr>
        <p:spPr>
          <a:xfrm>
            <a:off x="2404246" y="1110389"/>
            <a:ext cx="1156376" cy="128755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E40A9DB-6D14-4FA4-5AC7-0B8A98258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069" y="818777"/>
            <a:ext cx="2745632" cy="207668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DF96143-E022-F937-DBFE-B57AF6614963}"/>
              </a:ext>
            </a:extLst>
          </p:cNvPr>
          <p:cNvSpPr txBox="1"/>
          <p:nvPr/>
        </p:nvSpPr>
        <p:spPr>
          <a:xfrm>
            <a:off x="1761153" y="4324723"/>
            <a:ext cx="6215986" cy="618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electrodes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bring the beam energy from </a:t>
            </a: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keV to 300 keV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Ceramic insulators among the electrodes.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3163369-38B6-467B-CE9B-3B3BEDED8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070" y="3014672"/>
            <a:ext cx="5003802" cy="116552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A4FF8DB-8E36-E7D5-BC66-3A29E31E9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228" y="836655"/>
            <a:ext cx="641144" cy="4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9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F705D-3DFE-F91E-714C-7425EC2A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DF0B1AD-9242-9EA0-7514-56605C07A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16</a:t>
            </a:fld>
            <a:endParaRPr lang="it-I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3708E5E2-5105-9AD5-69DC-A858EC969FAA}"/>
                  </a:ext>
                </a:extLst>
              </p14:cNvPr>
              <p14:cNvContentPartPr/>
              <p14:nvPr/>
            </p14:nvContentPartPr>
            <p14:xfrm>
              <a:off x="4485240" y="3297600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3708E5E2-5105-9AD5-69DC-A858EC969F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80920" y="3293280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itolo 1">
            <a:extLst>
              <a:ext uri="{FF2B5EF4-FFF2-40B4-BE49-F238E27FC236}">
                <a16:creationId xmlns:a16="http://schemas.microsoft.com/office/drawing/2014/main" id="{7827832B-8787-95BA-E714-64B4FF9E5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6" y="193227"/>
            <a:ext cx="9056594" cy="369332"/>
          </a:xfrm>
        </p:spPr>
        <p:txBody>
          <a:bodyPr/>
          <a:lstStyle/>
          <a:p>
            <a:r>
              <a:rPr lang="it-IT" sz="2400" dirty="0">
                <a:latin typeface="Arial Narrow" panose="020B0606020202030204" pitchFamily="34" charset="0"/>
              </a:rPr>
              <a:t>SORGENTINA project					    	    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The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ion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source &amp;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accelertator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: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tests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at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Richarson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Lab (US)</a:t>
            </a:r>
          </a:p>
        </p:txBody>
      </p:sp>
      <p:pic>
        <p:nvPicPr>
          <p:cNvPr id="2" name="Picture 5" descr="A machine in a factory&#10;&#10;Description automatically generated">
            <a:extLst>
              <a:ext uri="{FF2B5EF4-FFF2-40B4-BE49-F238E27FC236}">
                <a16:creationId xmlns:a16="http://schemas.microsoft.com/office/drawing/2014/main" id="{7CE3FF9F-475D-CB2D-A9A7-A2A4D6157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25" y="794334"/>
            <a:ext cx="5723417" cy="4309684"/>
          </a:xfrm>
          <a:prstGeom prst="rect">
            <a:avLst/>
          </a:prstGeom>
        </p:spPr>
      </p:pic>
      <p:pic>
        <p:nvPicPr>
          <p:cNvPr id="5" name="Picture 3" descr="A graph of data on a white background&#10;&#10;Description automatically generated">
            <a:extLst>
              <a:ext uri="{FF2B5EF4-FFF2-40B4-BE49-F238E27FC236}">
                <a16:creationId xmlns:a16="http://schemas.microsoft.com/office/drawing/2014/main" id="{1951928E-55ED-F725-C490-D4946E4B8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48"/>
          <a:stretch>
            <a:fillRect/>
          </a:stretch>
        </p:blipFill>
        <p:spPr bwMode="auto">
          <a:xfrm>
            <a:off x="901098" y="794334"/>
            <a:ext cx="7010695" cy="36357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74728E7-493B-E53A-C12C-77467826CAA4}"/>
              </a:ext>
            </a:extLst>
          </p:cNvPr>
          <p:cNvSpPr txBox="1"/>
          <p:nvPr/>
        </p:nvSpPr>
        <p:spPr>
          <a:xfrm>
            <a:off x="1152314" y="4430110"/>
            <a:ext cx="4241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Single Aperture </a:t>
            </a:r>
            <a:r>
              <a:rPr lang="it-IT" sz="12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beam</a:t>
            </a:r>
            <a:r>
              <a:rPr lang="it-IT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measure</a:t>
            </a:r>
            <a:r>
              <a:rPr lang="it-IT" sz="1200" dirty="0" err="1">
                <a:latin typeface="Arial Narrow" panose="020B0606020202030204" pitchFamily="34" charset="0"/>
                <a:cs typeface="Arial" panose="020B0604020202020204" pitchFamily="34" charset="0"/>
              </a:rPr>
              <a:t>me</a:t>
            </a:r>
            <a:r>
              <a:rPr lang="it-IT" sz="12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nt</a:t>
            </a:r>
            <a:r>
              <a:rPr lang="it-IT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 on </a:t>
            </a:r>
            <a:r>
              <a:rPr lang="it-IT" sz="12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September</a:t>
            </a:r>
            <a:r>
              <a:rPr lang="it-IT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 19th,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H+, 16.7 </a:t>
            </a:r>
            <a:r>
              <a:rPr lang="it-IT" sz="12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mA</a:t>
            </a:r>
            <a:r>
              <a:rPr lang="it-IT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 @ 28 kV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634AF06F-A4E0-D68F-BDBF-2AB831AF7EDD}"/>
              </a:ext>
            </a:extLst>
          </p:cNvPr>
          <p:cNvCxnSpPr>
            <a:cxnSpLocks/>
          </p:cNvCxnSpPr>
          <p:nvPr/>
        </p:nvCxnSpPr>
        <p:spPr>
          <a:xfrm flipV="1">
            <a:off x="3932705" y="1152605"/>
            <a:ext cx="3404837" cy="33248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269FE77-C659-8377-BFAD-31496B2C8A0C}"/>
              </a:ext>
            </a:extLst>
          </p:cNvPr>
          <p:cNvSpPr txBox="1"/>
          <p:nvPr/>
        </p:nvSpPr>
        <p:spPr>
          <a:xfrm>
            <a:off x="3878936" y="4759498"/>
            <a:ext cx="5265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More: </a:t>
            </a:r>
            <a:r>
              <a:rPr lang="it-IT" sz="14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February</a:t>
            </a:r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 2025, 91-hole </a:t>
            </a:r>
            <a:r>
              <a:rPr lang="it-IT" sz="14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grids</a:t>
            </a:r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, 100 </a:t>
            </a:r>
            <a:r>
              <a:rPr lang="it-IT" sz="14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mA</a:t>
            </a:r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 of H+ </a:t>
            </a:r>
            <a:r>
              <a:rPr lang="it-IT" sz="14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extracted</a:t>
            </a:r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 @25 kV</a:t>
            </a:r>
          </a:p>
        </p:txBody>
      </p:sp>
      <p:pic>
        <p:nvPicPr>
          <p:cNvPr id="4" name="Picture 7" descr="A close up of a computer screen&#10;&#10;AI-generated content may be incorrect.">
            <a:extLst>
              <a:ext uri="{FF2B5EF4-FFF2-40B4-BE49-F238E27FC236}">
                <a16:creationId xmlns:a16="http://schemas.microsoft.com/office/drawing/2014/main" id="{B6F6AC4C-5F03-7F27-43C6-09E67E237942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r="17505" b="16093"/>
          <a:stretch>
            <a:fillRect/>
          </a:stretch>
        </p:blipFill>
        <p:spPr bwMode="auto">
          <a:xfrm>
            <a:off x="75682" y="813119"/>
            <a:ext cx="4219025" cy="323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AB8BCF8-19AF-E02E-0B98-AFD9BD08129E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1" b="48298"/>
          <a:stretch>
            <a:fillRect/>
          </a:stretch>
        </p:blipFill>
        <p:spPr bwMode="auto">
          <a:xfrm>
            <a:off x="4437263" y="822239"/>
            <a:ext cx="4631055" cy="3205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DC787B1-14CC-9694-20FF-56B29EF4E382}"/>
              </a:ext>
            </a:extLst>
          </p:cNvPr>
          <p:cNvCxnSpPr>
            <a:cxnSpLocks/>
          </p:cNvCxnSpPr>
          <p:nvPr/>
        </p:nvCxnSpPr>
        <p:spPr>
          <a:xfrm flipV="1">
            <a:off x="6553200" y="3760967"/>
            <a:ext cx="60087" cy="99853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7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458B4-2A2A-C75B-BAD0-D567E15FC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EC09CF2E-6DC6-E777-B230-6BF32CFCA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6781" y="6467476"/>
            <a:ext cx="661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C7C199-0D0D-7840-A88D-785280B31CF7}" type="slidenum">
              <a:rPr lang="it-IT" smtClean="0"/>
              <a:pPr/>
              <a:t>17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72A651E-5F2A-F282-38BE-A277E3B35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" y="795773"/>
            <a:ext cx="5364985" cy="3957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1106C57-ED37-B9B1-D8E8-658D08B88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572" y="795773"/>
            <a:ext cx="3736880" cy="39574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CA30C1-84F4-BE35-E406-71F4EDB5E8DA}"/>
              </a:ext>
            </a:extLst>
          </p:cNvPr>
          <p:cNvSpPr txBox="1"/>
          <p:nvPr/>
        </p:nvSpPr>
        <p:spPr>
          <a:xfrm>
            <a:off x="6589943" y="3353221"/>
            <a:ext cx="20986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</a:rPr>
              <a:t>Ion source 300 kV deck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8AC0749-D764-EF9D-868D-395EDE909717}"/>
              </a:ext>
            </a:extLst>
          </p:cNvPr>
          <p:cNvSpPr txBox="1"/>
          <p:nvPr/>
        </p:nvSpPr>
        <p:spPr>
          <a:xfrm>
            <a:off x="6681804" y="1286189"/>
            <a:ext cx="1463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</a:rPr>
              <a:t>Ion </a:t>
            </a:r>
            <a:r>
              <a:rPr lang="it-IT" sz="1350" b="1" dirty="0" err="1">
                <a:solidFill>
                  <a:srgbClr val="FF0000"/>
                </a:solidFill>
              </a:rPr>
              <a:t>beam</a:t>
            </a:r>
            <a:r>
              <a:rPr lang="it-IT" sz="1350" b="1" dirty="0">
                <a:solidFill>
                  <a:srgbClr val="FF0000"/>
                </a:solidFill>
              </a:rPr>
              <a:t> </a:t>
            </a:r>
            <a:r>
              <a:rPr lang="it-IT" sz="1350" b="1" dirty="0" err="1">
                <a:solidFill>
                  <a:srgbClr val="FF0000"/>
                </a:solidFill>
              </a:rPr>
              <a:t>dump</a:t>
            </a:r>
            <a:endParaRPr lang="it-IT" sz="1350" b="1" dirty="0">
              <a:solidFill>
                <a:srgbClr val="FF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EF880E8-912F-7603-DEED-D0226F8B37E9}"/>
              </a:ext>
            </a:extLst>
          </p:cNvPr>
          <p:cNvSpPr txBox="1"/>
          <p:nvPr/>
        </p:nvSpPr>
        <p:spPr>
          <a:xfrm>
            <a:off x="7370791" y="1936668"/>
            <a:ext cx="1136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</a:rPr>
              <a:t>Accelerator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C98C8D1-4A88-1DDE-72D9-4E2A4D459110}"/>
              </a:ext>
            </a:extLst>
          </p:cNvPr>
          <p:cNvSpPr txBox="1"/>
          <p:nvPr/>
        </p:nvSpPr>
        <p:spPr>
          <a:xfrm>
            <a:off x="7370790" y="2381754"/>
            <a:ext cx="1059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</a:rPr>
              <a:t>Ion source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9760594-648B-5ECF-8163-D57BEEEED694}"/>
              </a:ext>
            </a:extLst>
          </p:cNvPr>
          <p:cNvSpPr txBox="1"/>
          <p:nvPr/>
        </p:nvSpPr>
        <p:spPr>
          <a:xfrm>
            <a:off x="3187390" y="1050642"/>
            <a:ext cx="1620259" cy="30008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it-IT" sz="1350" b="1" dirty="0"/>
              <a:t>Ion </a:t>
            </a:r>
            <a:r>
              <a:rPr lang="it-IT" sz="1350" b="1" dirty="0" err="1"/>
              <a:t>beam</a:t>
            </a:r>
            <a:r>
              <a:rPr lang="it-IT" sz="1350" b="1" dirty="0"/>
              <a:t> </a:t>
            </a:r>
            <a:r>
              <a:rPr lang="it-IT" sz="1350" b="1" dirty="0" err="1"/>
              <a:t>dump</a:t>
            </a:r>
            <a:endParaRPr lang="it-IT" sz="1350" b="1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0865947-28A4-A450-9EDD-1B26659F515B}"/>
              </a:ext>
            </a:extLst>
          </p:cNvPr>
          <p:cNvSpPr txBox="1"/>
          <p:nvPr/>
        </p:nvSpPr>
        <p:spPr>
          <a:xfrm>
            <a:off x="131104" y="900654"/>
            <a:ext cx="993943" cy="30008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it-IT" sz="1350" b="1" dirty="0"/>
              <a:t>HV decks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9B5A56DD-8159-36E5-F736-FEF2EF7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6" y="193227"/>
            <a:ext cx="9056594" cy="369332"/>
          </a:xfrm>
        </p:spPr>
        <p:txBody>
          <a:bodyPr/>
          <a:lstStyle/>
          <a:p>
            <a:r>
              <a:rPr lang="it-IT" sz="2400" dirty="0">
                <a:latin typeface="Arial Narrow" panose="020B0606020202030204" pitchFamily="34" charset="0"/>
              </a:rPr>
              <a:t>SORGENTINA project					    	            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Device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installation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at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Brasimone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Research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Centre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06F57279-1DDE-A747-C461-78BF2ADD6D27}"/>
              </a:ext>
            </a:extLst>
          </p:cNvPr>
          <p:cNvCxnSpPr/>
          <p:nvPr/>
        </p:nvCxnSpPr>
        <p:spPr>
          <a:xfrm>
            <a:off x="646304" y="1200736"/>
            <a:ext cx="684603" cy="235494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49176C74-7AF1-DEFA-50C3-C85B384A8766}"/>
              </a:ext>
            </a:extLst>
          </p:cNvPr>
          <p:cNvCxnSpPr>
            <a:cxnSpLocks/>
          </p:cNvCxnSpPr>
          <p:nvPr/>
        </p:nvCxnSpPr>
        <p:spPr>
          <a:xfrm>
            <a:off x="706242" y="1218076"/>
            <a:ext cx="1945735" cy="842395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22715056-1F8B-A561-1989-B1045457F521}"/>
              </a:ext>
            </a:extLst>
          </p:cNvPr>
          <p:cNvCxnSpPr>
            <a:cxnSpLocks/>
          </p:cNvCxnSpPr>
          <p:nvPr/>
        </p:nvCxnSpPr>
        <p:spPr>
          <a:xfrm>
            <a:off x="646304" y="1208619"/>
            <a:ext cx="2642853" cy="1565854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B0D26241-87E9-8149-CFC4-FE851ABA6B49}"/>
              </a:ext>
            </a:extLst>
          </p:cNvPr>
          <p:cNvCxnSpPr/>
          <p:nvPr/>
        </p:nvCxnSpPr>
        <p:spPr>
          <a:xfrm flipH="1">
            <a:off x="3652813" y="1350777"/>
            <a:ext cx="344695" cy="506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BF40ABE3-6AEE-B9F6-5F3A-6AD1A89A609A}"/>
              </a:ext>
            </a:extLst>
          </p:cNvPr>
          <p:cNvCxnSpPr>
            <a:cxnSpLocks/>
          </p:cNvCxnSpPr>
          <p:nvPr/>
        </p:nvCxnSpPr>
        <p:spPr>
          <a:xfrm>
            <a:off x="727661" y="1252133"/>
            <a:ext cx="3559550" cy="233664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CE5E449-0770-440B-0EEE-DDC414B8353C}"/>
              </a:ext>
            </a:extLst>
          </p:cNvPr>
          <p:cNvSpPr txBox="1"/>
          <p:nvPr/>
        </p:nvSpPr>
        <p:spPr>
          <a:xfrm>
            <a:off x="17361" y="3865892"/>
            <a:ext cx="5365544" cy="8883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Six 50 kV 900 mA </a:t>
            </a:r>
            <a:r>
              <a:rPr lang="en-US" sz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power supplies are in series to get 300 kV;</a:t>
            </a:r>
            <a:r>
              <a:rPr lang="en-US" sz="12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solidFill>
                <a:srgbClr val="00000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Individual power taps at </a:t>
            </a:r>
            <a:r>
              <a:rPr lang="en-US" sz="12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ground, 50kV, 100kV, 150kV, 200kV, 250kV, 300 kV</a:t>
            </a:r>
            <a:r>
              <a:rPr lang="en-US" sz="12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sets of supplies are each powered by an </a:t>
            </a:r>
            <a:r>
              <a:rPr lang="en-US" sz="1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alternator</a:t>
            </a:r>
            <a:r>
              <a:rPr lang="en-US" sz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that is </a:t>
            </a:r>
            <a:r>
              <a:rPr lang="en-US" sz="1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driven by an electromotor (3x150 kW, 1x11 kW) </a:t>
            </a:r>
            <a:r>
              <a:rPr lang="en-US" sz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using an isolated drive shaft.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96DBE37C-F3A8-72DB-808E-F10D8D041F79}"/>
              </a:ext>
            </a:extLst>
          </p:cNvPr>
          <p:cNvCxnSpPr>
            <a:cxnSpLocks/>
          </p:cNvCxnSpPr>
          <p:nvPr/>
        </p:nvCxnSpPr>
        <p:spPr>
          <a:xfrm>
            <a:off x="681460" y="1200736"/>
            <a:ext cx="1483776" cy="809028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4BEE6AF-D1EE-4185-B016-241F161D52E4}"/>
              </a:ext>
            </a:extLst>
          </p:cNvPr>
          <p:cNvSpPr txBox="1"/>
          <p:nvPr/>
        </p:nvSpPr>
        <p:spPr>
          <a:xfrm>
            <a:off x="17361" y="2094528"/>
            <a:ext cx="9126639" cy="98719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it-IT" sz="2400" dirty="0">
                <a:latin typeface="Arial Narrow" panose="020B0606020202030204" pitchFamily="34" charset="0"/>
                <a:cs typeface="Arial" panose="020B0604020202020204" pitchFamily="34" charset="0"/>
              </a:rPr>
              <a:t>Vacuum, high </a:t>
            </a:r>
            <a:r>
              <a:rPr lang="it-IT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voltage</a:t>
            </a:r>
            <a:r>
              <a:rPr lang="it-IT" sz="2400" dirty="0">
                <a:latin typeface="Arial Narrow" panose="020B0606020202030204" pitchFamily="34" charset="0"/>
                <a:cs typeface="Arial" panose="020B0604020202020204" pitchFamily="34" charset="0"/>
              </a:rPr>
              <a:t>, control system </a:t>
            </a:r>
            <a:r>
              <a:rPr lang="it-IT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tests</a:t>
            </a:r>
            <a:r>
              <a:rPr lang="it-IT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done</a:t>
            </a:r>
            <a:r>
              <a:rPr lang="it-IT" sz="2400" dirty="0">
                <a:latin typeface="Arial Narrow" panose="020B0606020202030204" pitchFamily="34" charset="0"/>
                <a:cs typeface="Arial" panose="020B0604020202020204" pitchFamily="34" charset="0"/>
              </a:rPr>
              <a:t> in Brasimone in </a:t>
            </a:r>
            <a:r>
              <a:rPr lang="it-IT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February</a:t>
            </a:r>
            <a:r>
              <a:rPr lang="it-IT" sz="2400" dirty="0">
                <a:latin typeface="Arial Narrow" panose="020B0606020202030204" pitchFamily="34" charset="0"/>
                <a:cs typeface="Arial" panose="020B0604020202020204" pitchFamily="34" charset="0"/>
              </a:rPr>
              <a:t> 2026</a:t>
            </a:r>
          </a:p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it-IT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Full test in H+ @ 250 kW 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with beam dump</a:t>
            </a:r>
            <a:r>
              <a:rPr lang="it-IT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@ ENEA Brasimone in </a:t>
            </a:r>
            <a:r>
              <a:rPr lang="it-IT" sz="24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May</a:t>
            </a:r>
            <a:endParaRPr lang="it-IT" sz="24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6A75E2F-CE94-5CBD-01CE-706DC7B8F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4118BAC-537C-FB9D-B504-2B7F54B922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3453" y="838425"/>
            <a:ext cx="8600047" cy="3859518"/>
          </a:xfrm>
        </p:spPr>
        <p:txBody>
          <a:bodyPr/>
          <a:lstStyle/>
          <a:p>
            <a:pPr marL="0" indent="0">
              <a:buNone/>
            </a:pPr>
            <a:r>
              <a:rPr lang="it-IT" sz="1800" b="1" dirty="0">
                <a:latin typeface="Arial Narrow" panose="020B0606020202030204" pitchFamily="34" charset="0"/>
              </a:rPr>
              <a:t>The TMD </a:t>
            </a:r>
            <a:r>
              <a:rPr lang="it-IT" sz="1800" b="1" dirty="0" err="1">
                <a:latin typeface="Arial Narrow" panose="020B0606020202030204" pitchFamily="34" charset="0"/>
              </a:rPr>
              <a:t>phase</a:t>
            </a:r>
            <a:r>
              <a:rPr lang="it-IT" sz="1800" b="1" dirty="0">
                <a:latin typeface="Arial Narrow" panose="020B0606020202030204" pitchFamily="34" charset="0"/>
              </a:rPr>
              <a:t> </a:t>
            </a:r>
            <a:r>
              <a:rPr lang="it-IT" sz="1800" b="1" dirty="0" err="1">
                <a:latin typeface="Arial Narrow" panose="020B0606020202030204" pitchFamily="34" charset="0"/>
              </a:rPr>
              <a:t>will</a:t>
            </a:r>
            <a:r>
              <a:rPr lang="it-IT" sz="1800" b="1" dirty="0">
                <a:latin typeface="Arial Narrow" panose="020B0606020202030204" pitchFamily="34" charset="0"/>
              </a:rPr>
              <a:t> end on </a:t>
            </a:r>
            <a:r>
              <a:rPr lang="it-IT" sz="1800" b="1" dirty="0" err="1">
                <a:latin typeface="Arial Narrow" panose="020B0606020202030204" pitchFamily="34" charset="0"/>
              </a:rPr>
              <a:t>July</a:t>
            </a:r>
            <a:r>
              <a:rPr lang="it-IT" sz="1800" b="1" dirty="0">
                <a:latin typeface="Arial Narrow" panose="020B0606020202030204" pitchFamily="34" charset="0"/>
              </a:rPr>
              <a:t> 2026 (5 M€ </a:t>
            </a:r>
            <a:r>
              <a:rPr lang="it-IT" sz="1800" b="1" dirty="0" err="1">
                <a:latin typeface="Arial Narrow" panose="020B0606020202030204" pitchFamily="34" charset="0"/>
              </a:rPr>
              <a:t>funded</a:t>
            </a:r>
            <a:r>
              <a:rPr lang="it-IT" sz="1800" b="1" dirty="0">
                <a:latin typeface="Arial Narrow" panose="020B0606020202030204" pitchFamily="34" charset="0"/>
              </a:rPr>
              <a:t>).  </a:t>
            </a:r>
            <a:r>
              <a:rPr lang="it-IT" sz="1800" dirty="0">
                <a:latin typeface="Arial Narrow" panose="020B0606020202030204" pitchFamily="34" charset="0"/>
              </a:rPr>
              <a:t>The </a:t>
            </a:r>
            <a:r>
              <a:rPr lang="it-IT" sz="1800" dirty="0" err="1">
                <a:latin typeface="Arial Narrow" panose="020B0606020202030204" pitchFamily="34" charset="0"/>
              </a:rPr>
              <a:t>next</a:t>
            </a:r>
            <a:r>
              <a:rPr lang="it-IT" sz="1800" dirty="0">
                <a:latin typeface="Arial Narrow" panose="020B0606020202030204" pitchFamily="34" charset="0"/>
              </a:rPr>
              <a:t> steps </a:t>
            </a:r>
            <a:r>
              <a:rPr lang="it-IT" sz="1800" dirty="0" err="1">
                <a:latin typeface="Arial Narrow" panose="020B0606020202030204" pitchFamily="34" charset="0"/>
              </a:rPr>
              <a:t>we</a:t>
            </a:r>
            <a:r>
              <a:rPr lang="it-IT" sz="1800" dirty="0">
                <a:latin typeface="Arial Narrow" panose="020B0606020202030204" pitchFamily="34" charset="0"/>
              </a:rPr>
              <a:t> </a:t>
            </a:r>
            <a:r>
              <a:rPr lang="it-IT" sz="1800" dirty="0" err="1">
                <a:latin typeface="Arial Narrow" panose="020B0606020202030204" pitchFamily="34" charset="0"/>
              </a:rPr>
              <a:t>need</a:t>
            </a:r>
            <a:r>
              <a:rPr lang="it-IT" sz="1800" dirty="0">
                <a:latin typeface="Arial Narrow" panose="020B0606020202030204" pitchFamily="34" charset="0"/>
              </a:rPr>
              <a:t> to do are:</a:t>
            </a:r>
          </a:p>
          <a:p>
            <a:pPr marL="0" indent="0">
              <a:buNone/>
            </a:pPr>
            <a:endParaRPr lang="it-IT" sz="1800" dirty="0">
              <a:latin typeface="Arial Narrow" panose="020B0606020202030204" pitchFamily="34" charset="0"/>
            </a:endParaRPr>
          </a:p>
          <a:p>
            <a:r>
              <a:rPr lang="it-IT" sz="1800" dirty="0" err="1">
                <a:latin typeface="Arial Narrow" panose="020B0606020202030204" pitchFamily="34" charset="0"/>
              </a:rPr>
              <a:t>Assessment</a:t>
            </a:r>
            <a:r>
              <a:rPr lang="it-IT" sz="1800" dirty="0">
                <a:latin typeface="Arial Narrow" panose="020B0606020202030204" pitchFamily="34" charset="0"/>
              </a:rPr>
              <a:t> of the </a:t>
            </a:r>
            <a:r>
              <a:rPr lang="it-IT" sz="1800" dirty="0" err="1">
                <a:latin typeface="Arial Narrow" panose="020B0606020202030204" pitchFamily="34" charset="0"/>
              </a:rPr>
              <a:t>primary</a:t>
            </a:r>
            <a:r>
              <a:rPr lang="it-IT" sz="1800" dirty="0">
                <a:latin typeface="Arial Narrow" panose="020B0606020202030204" pitchFamily="34" charset="0"/>
              </a:rPr>
              <a:t> </a:t>
            </a:r>
            <a:r>
              <a:rPr lang="it-IT" sz="1800" dirty="0" err="1">
                <a:latin typeface="Arial Narrow" panose="020B0606020202030204" pitchFamily="34" charset="0"/>
              </a:rPr>
              <a:t>cooling</a:t>
            </a:r>
            <a:r>
              <a:rPr lang="it-IT" sz="1800" dirty="0">
                <a:latin typeface="Arial Narrow" panose="020B0606020202030204" pitchFamily="34" charset="0"/>
              </a:rPr>
              <a:t> system </a:t>
            </a:r>
            <a:r>
              <a:rPr lang="it-IT" sz="1800" dirty="0" err="1">
                <a:latin typeface="Arial Narrow" panose="020B0606020202030204" pitchFamily="34" charset="0"/>
              </a:rPr>
              <a:t>using</a:t>
            </a:r>
            <a:r>
              <a:rPr lang="it-IT" sz="1800" dirty="0">
                <a:latin typeface="Arial Narrow" panose="020B0606020202030204" pitchFamily="34" charset="0"/>
              </a:rPr>
              <a:t> the </a:t>
            </a:r>
            <a:r>
              <a:rPr lang="it-IT" sz="1800" dirty="0" err="1">
                <a:latin typeface="Arial Narrow" panose="020B0606020202030204" pitchFamily="34" charset="0"/>
              </a:rPr>
              <a:t>inductor</a:t>
            </a:r>
            <a:r>
              <a:rPr lang="it-IT" sz="1800" dirty="0">
                <a:latin typeface="Arial Narrow" panose="020B0606020202030204" pitchFamily="34" charset="0"/>
              </a:rPr>
              <a:t> up to 250 kW power;</a:t>
            </a:r>
          </a:p>
          <a:p>
            <a:endParaRPr lang="it-IT" sz="1800" dirty="0">
              <a:latin typeface="Arial Narrow" panose="020B0606020202030204" pitchFamily="34" charset="0"/>
            </a:endParaRPr>
          </a:p>
          <a:p>
            <a:r>
              <a:rPr lang="it-IT" sz="1800" dirty="0">
                <a:latin typeface="Arial Narrow" panose="020B0606020202030204" pitchFamily="34" charset="0"/>
              </a:rPr>
              <a:t>Study </a:t>
            </a:r>
            <a:r>
              <a:rPr lang="it-IT" sz="1800" dirty="0" err="1">
                <a:latin typeface="Arial Narrow" panose="020B0606020202030204" pitchFamily="34" charset="0"/>
              </a:rPr>
              <a:t>about</a:t>
            </a:r>
            <a:r>
              <a:rPr lang="it-IT" sz="1800" dirty="0">
                <a:latin typeface="Arial Narrow" panose="020B0606020202030204" pitchFamily="34" charset="0"/>
              </a:rPr>
              <a:t> </a:t>
            </a:r>
            <a:r>
              <a:rPr lang="it-IT" sz="1800" dirty="0" err="1">
                <a:latin typeface="Arial Narrow" panose="020B0606020202030204" pitchFamily="34" charset="0"/>
              </a:rPr>
              <a:t>rotating</a:t>
            </a:r>
            <a:r>
              <a:rPr lang="it-IT" sz="1800" dirty="0">
                <a:latin typeface="Arial Narrow" panose="020B0606020202030204" pitchFamily="34" charset="0"/>
              </a:rPr>
              <a:t> </a:t>
            </a:r>
            <a:r>
              <a:rPr lang="it-IT" sz="1800" dirty="0" err="1">
                <a:latin typeface="Arial Narrow" panose="020B0606020202030204" pitchFamily="34" charset="0"/>
              </a:rPr>
              <a:t>sealing</a:t>
            </a:r>
            <a:r>
              <a:rPr lang="it-IT" sz="1800" dirty="0">
                <a:latin typeface="Arial Narrow" panose="020B0606020202030204" pitchFamily="34" charset="0"/>
              </a:rPr>
              <a:t> systems: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it-IT" sz="1800" dirty="0">
                <a:latin typeface="Arial Narrow" panose="020B0606020202030204" pitchFamily="34" charset="0"/>
              </a:rPr>
              <a:t> </a:t>
            </a:r>
            <a:r>
              <a:rPr lang="it-IT" sz="16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Ferrofluidic</a:t>
            </a:r>
            <a:endParaRPr lang="it-IT" sz="1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it-IT" sz="1600" b="1" dirty="0">
                <a:latin typeface="Arial Narrow" panose="020B0606020202030204" pitchFamily="34" charset="0"/>
              </a:rPr>
              <a:t> </a:t>
            </a:r>
            <a:r>
              <a:rPr lang="it-IT" sz="16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Polymeric</a:t>
            </a:r>
            <a:endParaRPr lang="it-IT" sz="1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it-IT" sz="1600" dirty="0">
                <a:latin typeface="Arial Narrow" panose="020B0606020202030204" pitchFamily="34" charset="0"/>
              </a:rPr>
              <a:t> </a:t>
            </a:r>
            <a:r>
              <a:rPr lang="it-IT" sz="16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polymeric</a:t>
            </a:r>
            <a:r>
              <a:rPr lang="it-IT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 + </a:t>
            </a:r>
            <a:r>
              <a:rPr lang="it-IT" sz="16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ferrofluidic</a:t>
            </a:r>
            <a:endParaRPr lang="it-IT" sz="1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it-IT" sz="1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it-IT" sz="1800" dirty="0" err="1">
                <a:latin typeface="Arial Narrow" panose="020B0606020202030204" pitchFamily="34" charset="0"/>
              </a:rPr>
              <a:t>Joining</a:t>
            </a:r>
            <a:r>
              <a:rPr lang="it-IT" sz="1800" dirty="0">
                <a:latin typeface="Arial Narrow" panose="020B0606020202030204" pitchFamily="34" charset="0"/>
              </a:rPr>
              <a:t> vacuum </a:t>
            </a:r>
            <a:r>
              <a:rPr lang="it-IT" sz="1800" dirty="0" err="1">
                <a:latin typeface="Arial Narrow" panose="020B0606020202030204" pitchFamily="34" charset="0"/>
              </a:rPr>
              <a:t>chamber</a:t>
            </a:r>
            <a:r>
              <a:rPr lang="it-IT" sz="1800" dirty="0">
                <a:latin typeface="Arial Narrow" panose="020B0606020202030204" pitchFamily="34" charset="0"/>
              </a:rPr>
              <a:t> hosting the </a:t>
            </a:r>
            <a:r>
              <a:rPr lang="it-IT" sz="1800" dirty="0" err="1">
                <a:latin typeface="Arial Narrow" panose="020B0606020202030204" pitchFamily="34" charset="0"/>
              </a:rPr>
              <a:t>rotating</a:t>
            </a:r>
            <a:r>
              <a:rPr lang="it-IT" sz="1800" dirty="0">
                <a:latin typeface="Arial Narrow" panose="020B0606020202030204" pitchFamily="34" charset="0"/>
              </a:rPr>
              <a:t> target with the </a:t>
            </a:r>
            <a:r>
              <a:rPr lang="it-IT" sz="1800" dirty="0" err="1">
                <a:latin typeface="Arial Narrow" panose="020B0606020202030204" pitchFamily="34" charset="0"/>
              </a:rPr>
              <a:t>ion</a:t>
            </a:r>
            <a:r>
              <a:rPr lang="it-IT" sz="1800" dirty="0">
                <a:latin typeface="Arial Narrow" panose="020B0606020202030204" pitchFamily="34" charset="0"/>
              </a:rPr>
              <a:t> source &amp; </a:t>
            </a:r>
            <a:r>
              <a:rPr lang="it-IT" sz="1800" dirty="0" err="1">
                <a:latin typeface="Arial Narrow" panose="020B0606020202030204" pitchFamily="34" charset="0"/>
              </a:rPr>
              <a:t>accelerator</a:t>
            </a:r>
            <a:endParaRPr lang="it-IT" sz="1800" dirty="0">
              <a:latin typeface="Arial Narrow" panose="020B0606020202030204" pitchFamily="34" charset="0"/>
            </a:endParaRPr>
          </a:p>
          <a:p>
            <a:r>
              <a:rPr lang="it-IT" sz="1800" dirty="0">
                <a:latin typeface="Arial Narrow" panose="020B0606020202030204" pitchFamily="34" charset="0"/>
              </a:rPr>
              <a:t>Test in operando of the Ti </a:t>
            </a:r>
            <a:r>
              <a:rPr lang="it-IT" sz="1800" dirty="0" err="1">
                <a:latin typeface="Arial Narrow" panose="020B0606020202030204" pitchFamily="34" charset="0"/>
              </a:rPr>
              <a:t>sputtering</a:t>
            </a:r>
            <a:r>
              <a:rPr lang="it-IT" sz="1800" dirty="0">
                <a:latin typeface="Arial Narrow" panose="020B0606020202030204" pitchFamily="34" charset="0"/>
              </a:rPr>
              <a:t> system (</a:t>
            </a:r>
            <a:r>
              <a:rPr lang="it-IT" sz="1800" dirty="0" err="1">
                <a:latin typeface="Arial Narrow" panose="020B0606020202030204" pitchFamily="34" charset="0"/>
              </a:rPr>
              <a:t>already</a:t>
            </a:r>
            <a:r>
              <a:rPr lang="it-IT" sz="1800" dirty="0">
                <a:latin typeface="Arial Narrow" panose="020B0606020202030204" pitchFamily="34" charset="0"/>
              </a:rPr>
              <a:t> </a:t>
            </a:r>
            <a:r>
              <a:rPr lang="it-IT" sz="1800" dirty="0" err="1">
                <a:latin typeface="Arial Narrow" panose="020B0606020202030204" pitchFamily="34" charset="0"/>
              </a:rPr>
              <a:t>tested</a:t>
            </a:r>
            <a:r>
              <a:rPr lang="it-IT" sz="1800" dirty="0">
                <a:latin typeface="Arial Narrow" panose="020B0606020202030204" pitchFamily="34" charset="0"/>
              </a:rPr>
              <a:t> </a:t>
            </a:r>
            <a:r>
              <a:rPr lang="it-IT" sz="1800" dirty="0" err="1">
                <a:latin typeface="Arial Narrow" panose="020B0606020202030204" pitchFamily="34" charset="0"/>
              </a:rPr>
              <a:t>at</a:t>
            </a:r>
            <a:r>
              <a:rPr lang="it-IT" sz="1800" dirty="0">
                <a:latin typeface="Arial Narrow" panose="020B0606020202030204" pitchFamily="34" charset="0"/>
              </a:rPr>
              <a:t> </a:t>
            </a:r>
            <a:r>
              <a:rPr lang="it-IT" sz="1800" dirty="0" err="1">
                <a:latin typeface="Arial Narrow" panose="020B0606020202030204" pitchFamily="34" charset="0"/>
              </a:rPr>
              <a:t>laboratory</a:t>
            </a:r>
            <a:r>
              <a:rPr lang="it-IT" sz="1800" dirty="0">
                <a:latin typeface="Arial Narrow" panose="020B0606020202030204" pitchFamily="34" charset="0"/>
              </a:rPr>
              <a:t> scale in ENEA) to be </a:t>
            </a:r>
            <a:r>
              <a:rPr lang="it-IT" sz="1800" dirty="0" err="1">
                <a:latin typeface="Arial Narrow" panose="020B0606020202030204" pitchFamily="34" charset="0"/>
              </a:rPr>
              <a:t>hosted</a:t>
            </a:r>
            <a:r>
              <a:rPr lang="it-IT" sz="1800" dirty="0">
                <a:latin typeface="Arial Narrow" panose="020B0606020202030204" pitchFamily="34" charset="0"/>
              </a:rPr>
              <a:t> inside the vacuum </a:t>
            </a:r>
            <a:r>
              <a:rPr lang="it-IT" sz="1800" dirty="0" err="1">
                <a:latin typeface="Arial Narrow" panose="020B0606020202030204" pitchFamily="34" charset="0"/>
              </a:rPr>
              <a:t>chamber</a:t>
            </a:r>
            <a:r>
              <a:rPr lang="it-IT" sz="1800" dirty="0">
                <a:latin typeface="Arial Narrow" panose="020B0606020202030204" pitchFamily="34" charset="0"/>
              </a:rPr>
              <a:t> housing the </a:t>
            </a:r>
            <a:r>
              <a:rPr lang="it-IT" sz="1800" dirty="0" err="1">
                <a:latin typeface="Arial Narrow" panose="020B0606020202030204" pitchFamily="34" charset="0"/>
              </a:rPr>
              <a:t>rotating</a:t>
            </a:r>
            <a:r>
              <a:rPr lang="it-IT" sz="1800" dirty="0">
                <a:latin typeface="Arial Narrow" panose="020B0606020202030204" pitchFamily="34" charset="0"/>
              </a:rPr>
              <a:t> target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E4FAB423-9059-E0B3-0FFA-CEB3C0848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6" y="193227"/>
            <a:ext cx="9056594" cy="369332"/>
          </a:xfrm>
        </p:spPr>
        <p:txBody>
          <a:bodyPr/>
          <a:lstStyle/>
          <a:p>
            <a:r>
              <a:rPr lang="it-IT" sz="2400" dirty="0">
                <a:latin typeface="Arial Narrow" panose="020B0606020202030204" pitchFamily="34" charset="0"/>
              </a:rPr>
              <a:t>SORGENTINA project					    	    							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Next steps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D0F7D41-8F8C-1F2D-0BD7-94E87BB43A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15" r="4047"/>
          <a:stretch>
            <a:fillRect/>
          </a:stretch>
        </p:blipFill>
        <p:spPr>
          <a:xfrm>
            <a:off x="6553200" y="1829154"/>
            <a:ext cx="2269256" cy="188314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9D62F4F-6ECD-6277-D583-13E4B390CBCB}"/>
              </a:ext>
            </a:extLst>
          </p:cNvPr>
          <p:cNvSpPr txBox="1"/>
          <p:nvPr/>
        </p:nvSpPr>
        <p:spPr>
          <a:xfrm>
            <a:off x="4352951" y="2455715"/>
            <a:ext cx="2200249" cy="461665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it-IT" sz="1000" dirty="0" err="1">
                <a:latin typeface="Arial Narrow" panose="020B0606020202030204" pitchFamily="34" charset="0"/>
              </a:rPr>
              <a:t>Titanium</a:t>
            </a:r>
            <a:r>
              <a:rPr lang="it-IT" sz="1000" dirty="0">
                <a:latin typeface="Arial Narrow" panose="020B0606020202030204" pitchFamily="34" charset="0"/>
              </a:rPr>
              <a:t> for H (</a:t>
            </a:r>
            <a:r>
              <a:rPr lang="it-IT" sz="1000" dirty="0" err="1">
                <a:latin typeface="Arial Narrow" panose="020B0606020202030204" pitchFamily="34" charset="0"/>
              </a:rPr>
              <a:t>then</a:t>
            </a:r>
            <a:r>
              <a:rPr lang="it-IT" sz="1000" dirty="0">
                <a:latin typeface="Arial Narrow" panose="020B0606020202030204" pitchFamily="34" charset="0"/>
              </a:rPr>
              <a:t> D/T) </a:t>
            </a:r>
            <a:r>
              <a:rPr lang="it-IT" sz="1000" dirty="0" err="1">
                <a:latin typeface="Arial Narrow" panose="020B0606020202030204" pitchFamily="34" charset="0"/>
              </a:rPr>
              <a:t>implantation</a:t>
            </a:r>
            <a:r>
              <a:rPr lang="it-IT" sz="1000" dirty="0">
                <a:latin typeface="Arial Narrow" panose="020B0606020202030204" pitchFamily="34" charset="0"/>
              </a:rPr>
              <a:t>:</a:t>
            </a:r>
          </a:p>
          <a:p>
            <a:pPr algn="ctr"/>
            <a:r>
              <a:rPr lang="it-IT" sz="1000" dirty="0" err="1">
                <a:latin typeface="Arial Narrow" panose="020B0606020202030204" pitchFamily="34" charset="0"/>
              </a:rPr>
              <a:t>TiD</a:t>
            </a:r>
            <a:r>
              <a:rPr lang="it-IT" sz="1000" baseline="-25000" dirty="0" err="1">
                <a:latin typeface="Arial Narrow" panose="020B0606020202030204" pitchFamily="34" charset="0"/>
              </a:rPr>
              <a:t>x</a:t>
            </a:r>
            <a:r>
              <a:rPr lang="it-IT" sz="1000" dirty="0">
                <a:latin typeface="Arial Narrow" panose="020B0606020202030204" pitchFamily="34" charset="0"/>
              </a:rPr>
              <a:t> (1.4 &lt; x &lt; 1.8) </a:t>
            </a:r>
            <a:r>
              <a:rPr lang="it-IT" sz="1000" dirty="0" err="1">
                <a:latin typeface="Arial Narrow" panose="020B0606020202030204" pitchFamily="34" charset="0"/>
              </a:rPr>
              <a:t>as</a:t>
            </a:r>
            <a:r>
              <a:rPr lang="it-IT" sz="1000" dirty="0">
                <a:latin typeface="Arial Narrow" panose="020B0606020202030204" pitchFamily="34" charset="0"/>
              </a:rPr>
              <a:t> from </a:t>
            </a:r>
            <a:r>
              <a:rPr lang="it-IT" sz="1000" dirty="0" err="1">
                <a:latin typeface="Arial Narrow" panose="020B0606020202030204" pitchFamily="34" charset="0"/>
              </a:rPr>
              <a:t>experimental</a:t>
            </a:r>
            <a:r>
              <a:rPr lang="it-IT" sz="1000" dirty="0">
                <a:latin typeface="Arial Narrow" panose="020B0606020202030204" pitchFamily="34" charset="0"/>
              </a:rPr>
              <a:t> </a:t>
            </a:r>
            <a:r>
              <a:rPr lang="it-IT" sz="1000" dirty="0" err="1">
                <a:latin typeface="Arial Narrow" panose="020B0606020202030204" pitchFamily="34" charset="0"/>
              </a:rPr>
              <a:t>campaing</a:t>
            </a:r>
            <a:r>
              <a:rPr lang="it-IT" sz="1000" dirty="0">
                <a:latin typeface="Arial Narrow" panose="020B0606020202030204" pitchFamily="34" charset="0"/>
              </a:rPr>
              <a:t> on FNG</a:t>
            </a: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CDF07C3C-3EB7-056E-324D-94A8545422B3}"/>
              </a:ext>
            </a:extLst>
          </p:cNvPr>
          <p:cNvSpPr/>
          <p:nvPr/>
        </p:nvSpPr>
        <p:spPr>
          <a:xfrm rot="5400000">
            <a:off x="2816705" y="2866602"/>
            <a:ext cx="1224167" cy="542254"/>
          </a:xfrm>
          <a:prstGeom prst="rightArrow">
            <a:avLst>
              <a:gd name="adj1" fmla="val 47166"/>
              <a:gd name="adj2" fmla="val 627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98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E1F1A5-D30A-2C54-E512-7948C8DA6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C7C199-0D0D-7840-A88D-785280B31CF7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02449FC-EBFB-B205-08E2-9F5D80489B1A}"/>
              </a:ext>
            </a:extLst>
          </p:cNvPr>
          <p:cNvSpPr/>
          <p:nvPr/>
        </p:nvSpPr>
        <p:spPr>
          <a:xfrm>
            <a:off x="3289004" y="1022349"/>
            <a:ext cx="2060707" cy="265578"/>
          </a:xfrm>
          <a:prstGeom prst="rect">
            <a:avLst/>
          </a:prstGeom>
          <a:solidFill>
            <a:srgbClr val="0048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 dirty="0"/>
              <a:t>Scientific Responsible</a:t>
            </a:r>
            <a:endParaRPr lang="it-IT" sz="10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9B7259F-42EE-D704-1999-DBA1B67665AD}"/>
              </a:ext>
            </a:extLst>
          </p:cNvPr>
          <p:cNvSpPr/>
          <p:nvPr/>
        </p:nvSpPr>
        <p:spPr>
          <a:xfrm>
            <a:off x="82289" y="2173296"/>
            <a:ext cx="1223448" cy="446537"/>
          </a:xfrm>
          <a:prstGeom prst="rect">
            <a:avLst/>
          </a:prstGeom>
          <a:solidFill>
            <a:srgbClr val="004884"/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/>
              <a:t>TASK-1: </a:t>
            </a:r>
            <a:r>
              <a:rPr lang="it-IT" sz="800" b="1" dirty="0" err="1"/>
              <a:t>Civil</a:t>
            </a:r>
            <a:r>
              <a:rPr lang="it-IT" sz="800" b="1" dirty="0"/>
              <a:t> works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9A37528F-5A2D-190C-C82A-6978AACD8E6E}"/>
              </a:ext>
            </a:extLst>
          </p:cNvPr>
          <p:cNvSpPr/>
          <p:nvPr/>
        </p:nvSpPr>
        <p:spPr>
          <a:xfrm>
            <a:off x="57759" y="2976471"/>
            <a:ext cx="1223449" cy="461665"/>
          </a:xfrm>
          <a:prstGeom prst="rect">
            <a:avLst/>
          </a:prstGeom>
          <a:solidFill>
            <a:srgbClr val="004884"/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/>
              <a:t>TASK-2: Target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8787F4B5-3963-736A-CF31-AE46E141E459}"/>
              </a:ext>
            </a:extLst>
          </p:cNvPr>
          <p:cNvSpPr/>
          <p:nvPr/>
        </p:nvSpPr>
        <p:spPr>
          <a:xfrm>
            <a:off x="57759" y="3843218"/>
            <a:ext cx="1223449" cy="403074"/>
          </a:xfrm>
          <a:prstGeom prst="rect">
            <a:avLst/>
          </a:prstGeom>
          <a:solidFill>
            <a:srgbClr val="004884"/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/>
              <a:t>TASK-3: Accelerator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C8648C5A-8AF2-657C-4373-59E5B249778B}"/>
              </a:ext>
            </a:extLst>
          </p:cNvPr>
          <p:cNvSpPr/>
          <p:nvPr/>
        </p:nvSpPr>
        <p:spPr>
          <a:xfrm>
            <a:off x="7550051" y="1751444"/>
            <a:ext cx="1517785" cy="395140"/>
          </a:xfrm>
          <a:prstGeom prst="rect">
            <a:avLst/>
          </a:prstGeom>
          <a:solidFill>
            <a:srgbClr val="004884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/>
              <a:t>TASK-4: </a:t>
            </a:r>
            <a:r>
              <a:rPr lang="it-IT" sz="800" b="1" dirty="0" err="1"/>
              <a:t>Neutronics</a:t>
            </a:r>
            <a:endParaRPr lang="it-IT" sz="800" b="1" dirty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F9CA424-F012-CFD1-7E9E-8898721589E7}"/>
              </a:ext>
            </a:extLst>
          </p:cNvPr>
          <p:cNvSpPr/>
          <p:nvPr/>
        </p:nvSpPr>
        <p:spPr>
          <a:xfrm>
            <a:off x="7553730" y="2248626"/>
            <a:ext cx="1507981" cy="348016"/>
          </a:xfrm>
          <a:prstGeom prst="rect">
            <a:avLst/>
          </a:prstGeom>
          <a:solidFill>
            <a:srgbClr val="004884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/>
              <a:t>TASK-5: Tritium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8FD13C6-D8DF-EB8C-2CCC-5984E29288A1}"/>
              </a:ext>
            </a:extLst>
          </p:cNvPr>
          <p:cNvSpPr/>
          <p:nvPr/>
        </p:nvSpPr>
        <p:spPr>
          <a:xfrm>
            <a:off x="7550052" y="3237213"/>
            <a:ext cx="1517784" cy="452357"/>
          </a:xfrm>
          <a:prstGeom prst="rect">
            <a:avLst/>
          </a:prstGeom>
          <a:solidFill>
            <a:srgbClr val="004884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/>
              <a:t>TASK-7: </a:t>
            </a:r>
            <a:r>
              <a:rPr lang="it-IT" sz="800" b="1" dirty="0" err="1"/>
              <a:t>Safety</a:t>
            </a:r>
            <a:endParaRPr lang="it-IT" sz="800" b="1" dirty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30FEDDD4-42A9-926E-96B9-F0D8CD178F14}"/>
              </a:ext>
            </a:extLst>
          </p:cNvPr>
          <p:cNvSpPr/>
          <p:nvPr/>
        </p:nvSpPr>
        <p:spPr>
          <a:xfrm>
            <a:off x="7559854" y="2692604"/>
            <a:ext cx="1507982" cy="452357"/>
          </a:xfrm>
          <a:prstGeom prst="rect">
            <a:avLst/>
          </a:prstGeom>
          <a:solidFill>
            <a:srgbClr val="004884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/>
              <a:t>TASK-6: </a:t>
            </a:r>
            <a:r>
              <a:rPr lang="it-IT" sz="800" b="1" dirty="0" err="1"/>
              <a:t>Radiochemistry</a:t>
            </a:r>
            <a:endParaRPr lang="it-IT" sz="800" b="1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182A97FD-397B-614C-4805-814C7807CE71}"/>
              </a:ext>
            </a:extLst>
          </p:cNvPr>
          <p:cNvSpPr/>
          <p:nvPr/>
        </p:nvSpPr>
        <p:spPr>
          <a:xfrm>
            <a:off x="7550052" y="3784603"/>
            <a:ext cx="1517784" cy="448006"/>
          </a:xfrm>
          <a:prstGeom prst="rect">
            <a:avLst/>
          </a:prstGeom>
          <a:solidFill>
            <a:srgbClr val="004884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/>
              <a:t>TASK-8: </a:t>
            </a:r>
            <a:r>
              <a:rPr lang="it-IT" sz="600" b="1" dirty="0" err="1"/>
              <a:t>Radiation</a:t>
            </a:r>
            <a:r>
              <a:rPr lang="it-IT" sz="600" b="1" dirty="0"/>
              <a:t> </a:t>
            </a:r>
            <a:r>
              <a:rPr lang="it-IT" sz="600" b="1" dirty="0" err="1"/>
              <a:t>Protection</a:t>
            </a:r>
            <a:endParaRPr lang="it-IT" sz="600" b="1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0B921B1F-7283-7A89-CB8D-B54C09383DE7}"/>
              </a:ext>
            </a:extLst>
          </p:cNvPr>
          <p:cNvSpPr/>
          <p:nvPr/>
        </p:nvSpPr>
        <p:spPr>
          <a:xfrm>
            <a:off x="7569655" y="4324511"/>
            <a:ext cx="1517784" cy="460589"/>
          </a:xfrm>
          <a:prstGeom prst="rect">
            <a:avLst/>
          </a:prstGeom>
          <a:solidFill>
            <a:srgbClr val="004884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/>
              <a:t>TASK-9: </a:t>
            </a:r>
            <a:r>
              <a:rPr lang="it-IT" sz="800" b="1" dirty="0" err="1"/>
              <a:t>Titanium</a:t>
            </a:r>
            <a:r>
              <a:rPr lang="it-IT" sz="800" b="1" dirty="0"/>
              <a:t> facility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752B6A8-D622-6486-87B6-C6F608EFE780}"/>
              </a:ext>
            </a:extLst>
          </p:cNvPr>
          <p:cNvSpPr txBox="1"/>
          <p:nvPr/>
        </p:nvSpPr>
        <p:spPr>
          <a:xfrm>
            <a:off x="125040" y="1082376"/>
            <a:ext cx="2526383" cy="153888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it-IT" sz="1000" b="1" dirty="0">
                <a:solidFill>
                  <a:schemeClr val="bg1"/>
                </a:solidFill>
              </a:rPr>
              <a:t>ENEA- RER </a:t>
            </a:r>
            <a:r>
              <a:rPr lang="it-IT" sz="1000" b="1" dirty="0" err="1">
                <a:solidFill>
                  <a:schemeClr val="bg1"/>
                </a:solidFill>
              </a:rPr>
              <a:t>MoU</a:t>
            </a:r>
            <a:r>
              <a:rPr lang="it-IT" sz="1000" b="1" dirty="0">
                <a:solidFill>
                  <a:schemeClr val="bg1"/>
                </a:solidFill>
              </a:rPr>
              <a:t> </a:t>
            </a:r>
            <a:r>
              <a:rPr lang="it-IT" sz="1000" b="1" dirty="0" err="1">
                <a:solidFill>
                  <a:schemeClr val="bg1"/>
                </a:solidFill>
              </a:rPr>
              <a:t>responsible</a:t>
            </a:r>
            <a:endParaRPr lang="it-IT" sz="1000" b="1" dirty="0">
              <a:solidFill>
                <a:schemeClr val="bg1"/>
              </a:solidFill>
            </a:endParaRP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8B43FEDC-FB60-F94D-66C2-AD1E5E53CA6E}"/>
              </a:ext>
            </a:extLst>
          </p:cNvPr>
          <p:cNvCxnSpPr>
            <a:cxnSpLocks/>
            <a:stCxn id="8" idx="1"/>
            <a:endCxn id="30" idx="3"/>
          </p:cNvCxnSpPr>
          <p:nvPr/>
        </p:nvCxnSpPr>
        <p:spPr>
          <a:xfrm flipH="1">
            <a:off x="2651423" y="1155138"/>
            <a:ext cx="637581" cy="4182"/>
          </a:xfrm>
          <a:prstGeom prst="straightConnector1">
            <a:avLst/>
          </a:prstGeom>
          <a:ln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ttangolo 34">
            <a:extLst>
              <a:ext uri="{FF2B5EF4-FFF2-40B4-BE49-F238E27FC236}">
                <a16:creationId xmlns:a16="http://schemas.microsoft.com/office/drawing/2014/main" id="{27B4BAE4-96ED-62B8-DB30-E1298E5F5782}"/>
              </a:ext>
            </a:extLst>
          </p:cNvPr>
          <p:cNvSpPr/>
          <p:nvPr/>
        </p:nvSpPr>
        <p:spPr>
          <a:xfrm>
            <a:off x="6624872" y="1067139"/>
            <a:ext cx="2226897" cy="18436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/>
              <a:t>Planning and </a:t>
            </a:r>
            <a:r>
              <a:rPr lang="it-IT" sz="1000" b="1" dirty="0" err="1"/>
              <a:t>Quaility</a:t>
            </a:r>
            <a:r>
              <a:rPr lang="it-IT" sz="1000" b="1" dirty="0"/>
              <a:t> Manager</a:t>
            </a: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00352E97-6222-BCB9-DA87-4DCEA5FE57FB}"/>
              </a:ext>
            </a:extLst>
          </p:cNvPr>
          <p:cNvCxnSpPr>
            <a:cxnSpLocks/>
            <a:stCxn id="8" idx="2"/>
            <a:endCxn id="8" idx="2"/>
          </p:cNvCxnSpPr>
          <p:nvPr/>
        </p:nvCxnSpPr>
        <p:spPr>
          <a:xfrm>
            <a:off x="4319358" y="1287927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18649FA1-0EB4-343F-829E-2FEC7C6F4C58}"/>
              </a:ext>
            </a:extLst>
          </p:cNvPr>
          <p:cNvCxnSpPr>
            <a:cxnSpLocks/>
            <a:stCxn id="8" idx="2"/>
            <a:endCxn id="10" idx="3"/>
          </p:cNvCxnSpPr>
          <p:nvPr/>
        </p:nvCxnSpPr>
        <p:spPr>
          <a:xfrm flipH="1">
            <a:off x="1305737" y="1287927"/>
            <a:ext cx="3013621" cy="1108638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4B75E6D7-4EA3-7C21-4587-F78560618779}"/>
              </a:ext>
            </a:extLst>
          </p:cNvPr>
          <p:cNvCxnSpPr>
            <a:cxnSpLocks/>
            <a:stCxn id="8" idx="2"/>
            <a:endCxn id="22" idx="3"/>
          </p:cNvCxnSpPr>
          <p:nvPr/>
        </p:nvCxnSpPr>
        <p:spPr>
          <a:xfrm flipH="1">
            <a:off x="1281208" y="1287927"/>
            <a:ext cx="3038150" cy="1919377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33536B7A-DB42-9B5F-5126-5901E47E1A88}"/>
              </a:ext>
            </a:extLst>
          </p:cNvPr>
          <p:cNvCxnSpPr>
            <a:cxnSpLocks/>
            <a:stCxn id="8" idx="2"/>
            <a:endCxn id="23" idx="3"/>
          </p:cNvCxnSpPr>
          <p:nvPr/>
        </p:nvCxnSpPr>
        <p:spPr>
          <a:xfrm flipH="1">
            <a:off x="1281208" y="1287927"/>
            <a:ext cx="3038150" cy="2756828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63CF4637-C74A-FB10-88A6-EEE3C2835250}"/>
              </a:ext>
            </a:extLst>
          </p:cNvPr>
          <p:cNvCxnSpPr>
            <a:cxnSpLocks/>
            <a:stCxn id="8" idx="2"/>
            <a:endCxn id="24" idx="1"/>
          </p:cNvCxnSpPr>
          <p:nvPr/>
        </p:nvCxnSpPr>
        <p:spPr>
          <a:xfrm>
            <a:off x="4319358" y="1287927"/>
            <a:ext cx="3230693" cy="661087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FE774113-308D-B16B-C236-51D7C1B2EACE}"/>
              </a:ext>
            </a:extLst>
          </p:cNvPr>
          <p:cNvCxnSpPr>
            <a:cxnSpLocks/>
            <a:stCxn id="8" idx="2"/>
            <a:endCxn id="25" idx="1"/>
          </p:cNvCxnSpPr>
          <p:nvPr/>
        </p:nvCxnSpPr>
        <p:spPr>
          <a:xfrm>
            <a:off x="4319358" y="1287927"/>
            <a:ext cx="3234372" cy="1134707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309D8D19-CB9B-3A2B-CE9A-56FB6DDCA6E0}"/>
              </a:ext>
            </a:extLst>
          </p:cNvPr>
          <p:cNvCxnSpPr>
            <a:cxnSpLocks/>
            <a:stCxn id="8" idx="2"/>
            <a:endCxn id="26" idx="1"/>
          </p:cNvCxnSpPr>
          <p:nvPr/>
        </p:nvCxnSpPr>
        <p:spPr>
          <a:xfrm>
            <a:off x="4319358" y="1287927"/>
            <a:ext cx="3230694" cy="2175465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6C64172E-6BCE-BD95-D12E-7AA1F502EE1A}"/>
              </a:ext>
            </a:extLst>
          </p:cNvPr>
          <p:cNvCxnSpPr>
            <a:cxnSpLocks/>
            <a:stCxn id="8" idx="2"/>
            <a:endCxn id="27" idx="1"/>
          </p:cNvCxnSpPr>
          <p:nvPr/>
        </p:nvCxnSpPr>
        <p:spPr>
          <a:xfrm>
            <a:off x="4319358" y="1287927"/>
            <a:ext cx="3240496" cy="1630856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C4949DDE-FAC2-210F-F4DA-D893458498BF}"/>
              </a:ext>
            </a:extLst>
          </p:cNvPr>
          <p:cNvCxnSpPr>
            <a:cxnSpLocks/>
            <a:stCxn id="8" idx="2"/>
            <a:endCxn id="28" idx="1"/>
          </p:cNvCxnSpPr>
          <p:nvPr/>
        </p:nvCxnSpPr>
        <p:spPr>
          <a:xfrm>
            <a:off x="4319358" y="1287927"/>
            <a:ext cx="3230694" cy="2720679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11A779A4-F911-7787-B4C2-0970AFBD69D5}"/>
              </a:ext>
            </a:extLst>
          </p:cNvPr>
          <p:cNvCxnSpPr>
            <a:cxnSpLocks/>
            <a:stCxn id="8" idx="2"/>
            <a:endCxn id="29" idx="1"/>
          </p:cNvCxnSpPr>
          <p:nvPr/>
        </p:nvCxnSpPr>
        <p:spPr>
          <a:xfrm>
            <a:off x="4319358" y="1287927"/>
            <a:ext cx="3250297" cy="3266879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C4883290-6768-5725-F66E-B2F1FB531EB9}"/>
              </a:ext>
            </a:extLst>
          </p:cNvPr>
          <p:cNvCxnSpPr>
            <a:cxnSpLocks/>
            <a:stCxn id="8" idx="3"/>
            <a:endCxn id="35" idx="1"/>
          </p:cNvCxnSpPr>
          <p:nvPr/>
        </p:nvCxnSpPr>
        <p:spPr>
          <a:xfrm>
            <a:off x="5349711" y="1155138"/>
            <a:ext cx="1275161" cy="4182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ttangolo 55">
            <a:extLst>
              <a:ext uri="{FF2B5EF4-FFF2-40B4-BE49-F238E27FC236}">
                <a16:creationId xmlns:a16="http://schemas.microsoft.com/office/drawing/2014/main" id="{95F43A44-A3D9-A976-00C1-79BC76B29432}"/>
              </a:ext>
            </a:extLst>
          </p:cNvPr>
          <p:cNvSpPr/>
          <p:nvPr/>
        </p:nvSpPr>
        <p:spPr>
          <a:xfrm>
            <a:off x="2356249" y="3341462"/>
            <a:ext cx="1100138" cy="20092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F4107C01-DA7D-FC17-F135-17EDEB06FD78}"/>
              </a:ext>
            </a:extLst>
          </p:cNvPr>
          <p:cNvSpPr/>
          <p:nvPr/>
        </p:nvSpPr>
        <p:spPr>
          <a:xfrm>
            <a:off x="2356249" y="3869372"/>
            <a:ext cx="1100138" cy="2009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428C3D95-89FB-48B5-F0D8-8491049D24B6}"/>
              </a:ext>
            </a:extLst>
          </p:cNvPr>
          <p:cNvSpPr txBox="1"/>
          <p:nvPr/>
        </p:nvSpPr>
        <p:spPr>
          <a:xfrm>
            <a:off x="3612831" y="3306709"/>
            <a:ext cx="2626040" cy="24622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it-IT" sz="1600" b="1" dirty="0" err="1">
                <a:latin typeface="Arial Narrow" panose="020B0606020202030204" pitchFamily="34" charset="0"/>
              </a:rPr>
              <a:t>Essential</a:t>
            </a:r>
            <a:r>
              <a:rPr lang="it-IT" sz="1600" b="1" dirty="0">
                <a:latin typeface="Arial Narrow" panose="020B0606020202030204" pitchFamily="34" charset="0"/>
              </a:rPr>
              <a:t> for the </a:t>
            </a:r>
            <a:r>
              <a:rPr lang="it-IT" sz="1600" b="1" dirty="0" err="1">
                <a:latin typeface="Arial Narrow" panose="020B0606020202030204" pitchFamily="34" charset="0"/>
              </a:rPr>
              <a:t>funded</a:t>
            </a:r>
            <a:r>
              <a:rPr lang="it-IT" sz="1600" b="1" dirty="0">
                <a:latin typeface="Arial Narrow" panose="020B0606020202030204" pitchFamily="34" charset="0"/>
              </a:rPr>
              <a:t> </a:t>
            </a:r>
            <a:r>
              <a:rPr lang="it-IT" sz="1600" b="1" dirty="0" err="1">
                <a:latin typeface="Arial Narrow" panose="020B0606020202030204" pitchFamily="34" charset="0"/>
              </a:rPr>
              <a:t>phase</a:t>
            </a:r>
            <a:endParaRPr lang="it-IT" sz="1600" b="1" dirty="0">
              <a:latin typeface="Arial Narrow" panose="020B0606020202030204" pitchFamily="34" charset="0"/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EC623163-4410-8C38-09A4-69A6A189408B}"/>
              </a:ext>
            </a:extLst>
          </p:cNvPr>
          <p:cNvSpPr txBox="1"/>
          <p:nvPr/>
        </p:nvSpPr>
        <p:spPr>
          <a:xfrm>
            <a:off x="3612831" y="3851318"/>
            <a:ext cx="2738250" cy="24622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600" b="1" dirty="0">
                <a:latin typeface="Arial Narrow" panose="020B0606020202030204" pitchFamily="34" charset="0"/>
              </a:rPr>
              <a:t>In the </a:t>
            </a:r>
            <a:r>
              <a:rPr lang="it-IT" sz="1600" b="1" dirty="0" err="1">
                <a:latin typeface="Arial Narrow" panose="020B0606020202030204" pitchFamily="34" charset="0"/>
              </a:rPr>
              <a:t>perspective</a:t>
            </a:r>
            <a:r>
              <a:rPr lang="it-IT" sz="1600" b="1" dirty="0">
                <a:latin typeface="Arial Narrow" panose="020B0606020202030204" pitchFamily="34" charset="0"/>
              </a:rPr>
              <a:t> of new funds 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37DB5E91-3BF1-C0B4-354A-47A31F405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6" y="193227"/>
            <a:ext cx="9056594" cy="369332"/>
          </a:xfrm>
        </p:spPr>
        <p:txBody>
          <a:bodyPr/>
          <a:lstStyle/>
          <a:p>
            <a:r>
              <a:rPr lang="it-IT" sz="2400" dirty="0">
                <a:latin typeface="Arial Narrow" panose="020B0606020202030204" pitchFamily="34" charset="0"/>
              </a:rPr>
              <a:t>SORGENTINA project </a:t>
            </a:r>
            <a:endParaRPr lang="it-IT" sz="12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143F018-18CF-C198-B199-C74D7CC5E738}"/>
              </a:ext>
            </a:extLst>
          </p:cNvPr>
          <p:cNvSpPr txBox="1"/>
          <p:nvPr/>
        </p:nvSpPr>
        <p:spPr>
          <a:xfrm>
            <a:off x="0" y="1314852"/>
            <a:ext cx="9136317" cy="3785652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it-IT" sz="2400" b="1" dirty="0">
                <a:latin typeface="Arial Narrow" panose="020B0606020202030204" pitchFamily="34" charset="0"/>
              </a:rPr>
              <a:t>The SORGENTINA project team</a:t>
            </a:r>
          </a:p>
          <a:p>
            <a:pPr algn="ctr"/>
            <a:endParaRPr lang="it-IT" b="1" dirty="0">
              <a:latin typeface="Arial Narrow" panose="020B0606020202030204" pitchFamily="34" charset="0"/>
            </a:endParaRPr>
          </a:p>
          <a:p>
            <a:pPr algn="ctr"/>
            <a:r>
              <a:rPr lang="it-IT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Nadia Voukelatou, Alessia Santucci, Agostina Orefice, Antonietta Rizzo, Marco Lamberti, </a:t>
            </a:r>
          </a:p>
          <a:p>
            <a:pPr algn="ctr"/>
            <a:r>
              <a:rPr lang="it-IT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Nicola Fonnesu, Pietro Zito, Ivan Panov </a:t>
            </a:r>
            <a:r>
              <a:rPr lang="it-IT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Spassovski</a:t>
            </a:r>
            <a:r>
              <a:rPr lang="it-IT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, Fabio Moro, Davide Flammini, Vincenzo Narcisi,</a:t>
            </a:r>
          </a:p>
          <a:p>
            <a:pPr algn="ctr"/>
            <a:r>
              <a:rPr lang="it-IT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Valerio Sermenghi, Salvatore Scaglione, Danilo Zola, Danilo Dongiovanni, Nicholas Terranova, </a:t>
            </a:r>
          </a:p>
          <a:p>
            <a:pPr algn="ctr"/>
            <a:r>
              <a:rPr lang="it-IT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Jean-Francois Ciparisse, Alberto Ubaldini, Camillo Sartorio, Andrea Evangelista, Paolo Del Prete, Pietro Agostini, Demis Santoli, Bruno Mastroianni, Ranieri Marinari, Marco </a:t>
            </a:r>
            <a:r>
              <a:rPr lang="it-IT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Capogni</a:t>
            </a:r>
            <a:r>
              <a:rPr lang="it-IT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, Mauro Capone, Alessandro Del Nevo, </a:t>
            </a:r>
          </a:p>
          <a:p>
            <a:pPr algn="ctr"/>
            <a:r>
              <a:rPr lang="it-IT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Gian Marco Contessa (</a:t>
            </a:r>
            <a:r>
              <a:rPr lang="it-IT" sz="16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now</a:t>
            </a:r>
            <a:r>
              <a:rPr lang="it-IT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 ISS</a:t>
            </a:r>
            <a:r>
              <a:rPr lang="it-IT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), Alessio Del Dotto (</a:t>
            </a:r>
            <a:r>
              <a:rPr lang="it-IT" sz="16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now</a:t>
            </a:r>
            <a:r>
              <a:rPr lang="it-IT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 INFN</a:t>
            </a:r>
            <a:r>
              <a:rPr lang="it-IT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)</a:t>
            </a:r>
          </a:p>
          <a:p>
            <a:pPr algn="ctr"/>
            <a:endParaRPr lang="it-IT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it-IT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Researchers</a:t>
            </a:r>
            <a:r>
              <a:rPr 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/</a:t>
            </a:r>
            <a:r>
              <a:rPr lang="it-IT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technicians</a:t>
            </a:r>
            <a:r>
              <a:rPr 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 &amp; </a:t>
            </a:r>
            <a:r>
              <a:rPr lang="it-IT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adminstrative</a:t>
            </a:r>
            <a:r>
              <a:rPr 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 staff from </a:t>
            </a:r>
            <a:r>
              <a:rPr lang="it-IT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different</a:t>
            </a:r>
            <a:r>
              <a:rPr 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ENEA’s</a:t>
            </a:r>
            <a:r>
              <a:rPr 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Laboratories</a:t>
            </a:r>
            <a:r>
              <a:rPr 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/</a:t>
            </a:r>
            <a:r>
              <a:rPr lang="it-IT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Departments</a:t>
            </a:r>
            <a:r>
              <a:rPr 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and </a:t>
            </a:r>
            <a:r>
              <a:rPr lang="it-IT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thus</a:t>
            </a:r>
            <a:r>
              <a:rPr 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different</a:t>
            </a:r>
            <a:r>
              <a:rPr 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but</a:t>
            </a:r>
            <a:r>
              <a:rPr 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synergic</a:t>
            </a:r>
            <a:r>
              <a:rPr 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competences</a:t>
            </a:r>
            <a:endParaRPr lang="it-IT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/>
            <a:endParaRPr lang="it-IT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it-IT" b="1" dirty="0">
                <a:solidFill>
                  <a:srgbClr val="002060"/>
                </a:solidFill>
                <a:latin typeface="Arial Narrow" panose="020B0606020202030204" pitchFamily="34" charset="0"/>
              </a:rPr>
              <a:t>About 10 </a:t>
            </a:r>
            <a:r>
              <a:rPr lang="it-IT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publications</a:t>
            </a:r>
            <a:r>
              <a:rPr lang="it-IT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about</a:t>
            </a:r>
            <a:r>
              <a:rPr lang="it-IT" b="1" dirty="0">
                <a:solidFill>
                  <a:srgbClr val="002060"/>
                </a:solidFill>
                <a:latin typeface="Arial Narrow" panose="020B0606020202030204" pitchFamily="34" charset="0"/>
              </a:rPr>
              <a:t> the first activities of the project</a:t>
            </a:r>
          </a:p>
          <a:p>
            <a:pPr algn="ctr"/>
            <a:r>
              <a:rPr lang="it-IT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We</a:t>
            </a:r>
            <a:r>
              <a:rPr lang="it-IT" b="1" dirty="0">
                <a:solidFill>
                  <a:srgbClr val="002060"/>
                </a:solidFill>
                <a:latin typeface="Arial Narrow" panose="020B0606020202030204" pitchFamily="34" charset="0"/>
              </a:rPr>
              <a:t> are </a:t>
            </a:r>
            <a:r>
              <a:rPr lang="it-IT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waiting</a:t>
            </a:r>
            <a:r>
              <a:rPr lang="it-IT" b="1" dirty="0">
                <a:solidFill>
                  <a:srgbClr val="002060"/>
                </a:solidFill>
                <a:latin typeface="Arial Narrow" panose="020B0606020202030204" pitchFamily="34" charset="0"/>
              </a:rPr>
              <a:t> to </a:t>
            </a:r>
            <a:r>
              <a:rPr lang="it-IT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finalise</a:t>
            </a:r>
            <a:r>
              <a:rPr lang="it-IT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all</a:t>
            </a:r>
            <a:r>
              <a:rPr lang="it-IT" b="1" dirty="0">
                <a:solidFill>
                  <a:srgbClr val="002060"/>
                </a:solidFill>
                <a:latin typeface="Arial Narrow" panose="020B0606020202030204" pitchFamily="34" charset="0"/>
              </a:rPr>
              <a:t> the </a:t>
            </a:r>
            <a:r>
              <a:rPr lang="it-IT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remaining</a:t>
            </a:r>
            <a:r>
              <a:rPr lang="it-IT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tests</a:t>
            </a:r>
            <a:r>
              <a:rPr lang="it-IT" b="1" dirty="0">
                <a:solidFill>
                  <a:srgbClr val="002060"/>
                </a:solidFill>
                <a:latin typeface="Arial Narrow" panose="020B0606020202030204" pitchFamily="34" charset="0"/>
              </a:rPr>
              <a:t> to </a:t>
            </a:r>
            <a:r>
              <a:rPr lang="it-IT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publish</a:t>
            </a:r>
            <a:r>
              <a:rPr lang="it-IT" b="1" dirty="0">
                <a:solidFill>
                  <a:srgbClr val="002060"/>
                </a:solidFill>
                <a:latin typeface="Arial Narrow" panose="020B0606020202030204" pitchFamily="34" charset="0"/>
              </a:rPr>
              <a:t> more</a:t>
            </a:r>
          </a:p>
        </p:txBody>
      </p:sp>
    </p:spTree>
    <p:extLst>
      <p:ext uri="{BB962C8B-B14F-4D97-AF65-F5344CB8AC3E}">
        <p14:creationId xmlns:p14="http://schemas.microsoft.com/office/powerpoint/2010/main" val="386321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07C5B9-7C9F-E34B-A819-BBE4F08F7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Arial Narrow" panose="020B0606020202030204" pitchFamily="34" charset="0"/>
              </a:rPr>
              <a:t>Overview</a:t>
            </a:r>
            <a:endParaRPr lang="it-IT" dirty="0">
              <a:latin typeface="Arial Narrow" panose="020B0606020202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CBAEA9D-A178-2561-D272-1DC15DAAE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B118C65-E8C6-1115-2DFC-04FD163200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415" y="1297613"/>
            <a:ext cx="8229599" cy="1877437"/>
          </a:xfrm>
        </p:spPr>
        <p:txBody>
          <a:bodyPr/>
          <a:lstStyle/>
          <a:p>
            <a:r>
              <a:rPr lang="en-GB" noProof="0" dirty="0">
                <a:solidFill>
                  <a:srgbClr val="002060"/>
                </a:solidFill>
                <a:latin typeface="Arial Narrow" panose="020B0606020202030204" pitchFamily="34" charset="0"/>
              </a:rPr>
              <a:t>Scientific premises</a:t>
            </a:r>
          </a:p>
          <a:p>
            <a:r>
              <a:rPr lang="en-GB" dirty="0">
                <a:solidFill>
                  <a:srgbClr val="002060"/>
                </a:solidFill>
                <a:latin typeface="Arial Narrow" panose="020B0606020202030204" pitchFamily="34" charset="0"/>
              </a:rPr>
              <a:t>SORGENTINA project</a:t>
            </a:r>
          </a:p>
          <a:p>
            <a:r>
              <a:rPr lang="en-GB" noProof="0" dirty="0">
                <a:solidFill>
                  <a:srgbClr val="002060"/>
                </a:solidFill>
                <a:latin typeface="Arial Narrow" panose="020B0606020202030204" pitchFamily="34" charset="0"/>
              </a:rPr>
              <a:t>The main components of the so-called thermomechanical demonstrator</a:t>
            </a:r>
          </a:p>
          <a:p>
            <a:r>
              <a:rPr lang="en-GB" dirty="0">
                <a:solidFill>
                  <a:srgbClr val="002060"/>
                </a:solidFill>
                <a:latin typeface="Arial Narrow" panose="020B0606020202030204" pitchFamily="34" charset="0"/>
              </a:rPr>
              <a:t>Tests</a:t>
            </a:r>
          </a:p>
          <a:p>
            <a:r>
              <a:rPr lang="en-GB" dirty="0">
                <a:solidFill>
                  <a:srgbClr val="002060"/>
                </a:solidFill>
                <a:latin typeface="Arial Narrow" panose="020B0606020202030204" pitchFamily="34" charset="0"/>
              </a:rPr>
              <a:t>Remarks &amp; Conclusions</a:t>
            </a:r>
          </a:p>
        </p:txBody>
      </p:sp>
    </p:spTree>
    <p:extLst>
      <p:ext uri="{BB962C8B-B14F-4D97-AF65-F5344CB8AC3E}">
        <p14:creationId xmlns:p14="http://schemas.microsoft.com/office/powerpoint/2010/main" val="1840867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5DC4444-BCD8-8F03-391F-45A95EF58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20</a:t>
            </a:fld>
            <a:endParaRPr lang="it-IT"/>
          </a:p>
        </p:txBody>
      </p:sp>
      <p:pic>
        <p:nvPicPr>
          <p:cNvPr id="1026" name="Picture 2" descr="Shatner's Toupee: That's all Folks!">
            <a:extLst>
              <a:ext uri="{FF2B5EF4-FFF2-40B4-BE49-F238E27FC236}">
                <a16:creationId xmlns:a16="http://schemas.microsoft.com/office/drawing/2014/main" id="{E70BB22C-649B-B036-92D0-574E3FD28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01" y="1234355"/>
            <a:ext cx="4556798" cy="353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34D432C8-EF69-4DAA-896B-8A7B2A371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6" y="193227"/>
            <a:ext cx="9056594" cy="369332"/>
          </a:xfrm>
        </p:spPr>
        <p:txBody>
          <a:bodyPr/>
          <a:lstStyle/>
          <a:p>
            <a:r>
              <a:rPr lang="it-IT" sz="2400" dirty="0">
                <a:latin typeface="Arial Narrow" panose="020B0606020202030204" pitchFamily="34" charset="0"/>
              </a:rPr>
              <a:t>SORGENTINA project				    	    							</a:t>
            </a:r>
            <a:endParaRPr lang="it-IT" sz="12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076DA4-5039-A480-1E04-487D8E4C3F63}"/>
              </a:ext>
            </a:extLst>
          </p:cNvPr>
          <p:cNvSpPr txBox="1"/>
          <p:nvPr/>
        </p:nvSpPr>
        <p:spPr>
          <a:xfrm>
            <a:off x="2432115" y="4209411"/>
            <a:ext cx="4182555" cy="369332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2400" b="1" dirty="0"/>
              <a:t>…</a:t>
            </a:r>
            <a:r>
              <a:rPr lang="it-IT" sz="2400" b="1" dirty="0" err="1"/>
              <a:t>hopefully</a:t>
            </a:r>
            <a:r>
              <a:rPr lang="it-IT" sz="2400" b="1" dirty="0"/>
              <a:t> for the moment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0ABF7E-8092-165F-6EFA-85DE5EF6113A}"/>
              </a:ext>
            </a:extLst>
          </p:cNvPr>
          <p:cNvSpPr txBox="1"/>
          <p:nvPr/>
        </p:nvSpPr>
        <p:spPr>
          <a:xfrm>
            <a:off x="6489" y="2571750"/>
            <a:ext cx="9218428" cy="1107996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it-IT" sz="4000" b="1" dirty="0">
                <a:latin typeface="Arial Narrow" panose="020B0606020202030204" pitchFamily="34" charset="0"/>
              </a:rPr>
              <a:t>Thank </a:t>
            </a:r>
            <a:r>
              <a:rPr lang="it-IT" sz="4000" b="1" dirty="0" err="1">
                <a:latin typeface="Arial Narrow" panose="020B0606020202030204" pitchFamily="34" charset="0"/>
              </a:rPr>
              <a:t>you</a:t>
            </a:r>
            <a:r>
              <a:rPr lang="it-IT" sz="4000" b="1" dirty="0">
                <a:latin typeface="Arial Narrow" panose="020B0606020202030204" pitchFamily="34" charset="0"/>
              </a:rPr>
              <a:t> for </a:t>
            </a:r>
            <a:r>
              <a:rPr lang="it-IT" sz="4000" b="1" dirty="0" err="1">
                <a:latin typeface="Arial Narrow" panose="020B0606020202030204" pitchFamily="34" charset="0"/>
              </a:rPr>
              <a:t>attention</a:t>
            </a:r>
            <a:r>
              <a:rPr lang="it-IT" sz="4000" b="1" dirty="0"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it-IT" sz="3200" dirty="0">
                <a:latin typeface="Arial Narrow" panose="020B0606020202030204" pitchFamily="34" charset="0"/>
              </a:rPr>
              <a:t>and </a:t>
            </a:r>
            <a:r>
              <a:rPr lang="it-IT" sz="3200" dirty="0" err="1">
                <a:latin typeface="Arial Narrow" panose="020B0606020202030204" pitchFamily="34" charset="0"/>
              </a:rPr>
              <a:t>possibly</a:t>
            </a:r>
            <a:r>
              <a:rPr lang="it-IT" sz="3200" dirty="0">
                <a:latin typeface="Arial Narrow" panose="020B0606020202030204" pitchFamily="34" charset="0"/>
              </a:rPr>
              <a:t> </a:t>
            </a:r>
            <a:r>
              <a:rPr lang="it-IT" sz="3200" dirty="0" err="1">
                <a:latin typeface="Arial Narrow" panose="020B0606020202030204" pitchFamily="34" charset="0"/>
              </a:rPr>
              <a:t>see</a:t>
            </a:r>
            <a:r>
              <a:rPr lang="it-IT" sz="3200" dirty="0">
                <a:latin typeface="Arial Narrow" panose="020B0606020202030204" pitchFamily="34" charset="0"/>
              </a:rPr>
              <a:t> </a:t>
            </a:r>
            <a:r>
              <a:rPr lang="it-IT" sz="3200" dirty="0" err="1">
                <a:latin typeface="Arial Narrow" panose="020B0606020202030204" pitchFamily="34" charset="0"/>
              </a:rPr>
              <a:t>you</a:t>
            </a:r>
            <a:r>
              <a:rPr lang="it-IT" sz="3200" dirty="0">
                <a:latin typeface="Arial Narrow" panose="020B0606020202030204" pitchFamily="34" charset="0"/>
              </a:rPr>
              <a:t> with more </a:t>
            </a:r>
            <a:r>
              <a:rPr lang="it-IT" sz="3200" dirty="0" err="1">
                <a:latin typeface="Arial Narrow" panose="020B0606020202030204" pitchFamily="34" charset="0"/>
              </a:rPr>
              <a:t>results</a:t>
            </a:r>
            <a:r>
              <a:rPr lang="it-IT" sz="3200" dirty="0">
                <a:latin typeface="Arial Narrow" panose="020B0606020202030204" pitchFamily="34" charset="0"/>
              </a:rPr>
              <a:t> </a:t>
            </a:r>
            <a:r>
              <a:rPr lang="it-IT" sz="3200" dirty="0" err="1">
                <a:latin typeface="Arial Narrow" panose="020B0606020202030204" pitchFamily="34" charset="0"/>
              </a:rPr>
              <a:t>at</a:t>
            </a:r>
            <a:r>
              <a:rPr lang="it-IT" sz="3200" dirty="0">
                <a:latin typeface="Arial Narrow" panose="020B0606020202030204" pitchFamily="34" charset="0"/>
              </a:rPr>
              <a:t> ICANS XXVI</a:t>
            </a:r>
          </a:p>
        </p:txBody>
      </p:sp>
    </p:spTree>
    <p:extLst>
      <p:ext uri="{BB962C8B-B14F-4D97-AF65-F5344CB8AC3E}">
        <p14:creationId xmlns:p14="http://schemas.microsoft.com/office/powerpoint/2010/main" val="241143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B0D8492-97C9-9DD1-4432-FB216588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C0337D-3DF3-8282-F75A-B04F35F529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414" y="939800"/>
            <a:ext cx="8563026" cy="369332"/>
          </a:xfrm>
        </p:spPr>
        <p:txBody>
          <a:bodyPr/>
          <a:lstStyle/>
          <a:p>
            <a:r>
              <a:rPr lang="it-IT" sz="1800" baseline="30000" dirty="0"/>
              <a:t>99m</a:t>
            </a:r>
            <a:r>
              <a:rPr lang="it-IT" sz="1800" dirty="0"/>
              <a:t>Tc </a:t>
            </a:r>
            <a:r>
              <a:rPr lang="it-IT" sz="1800" dirty="0" err="1"/>
              <a:t>radiotracer</a:t>
            </a:r>
            <a:r>
              <a:rPr lang="it-IT" sz="1800" dirty="0"/>
              <a:t> for Single </a:t>
            </a:r>
            <a:r>
              <a:rPr lang="it-IT" sz="1800" dirty="0" err="1"/>
              <a:t>Photon</a:t>
            </a:r>
            <a:r>
              <a:rPr lang="it-IT" sz="1800" dirty="0"/>
              <a:t> </a:t>
            </a:r>
            <a:r>
              <a:rPr lang="it-IT" sz="1800" dirty="0" err="1"/>
              <a:t>Emission</a:t>
            </a:r>
            <a:r>
              <a:rPr lang="it-IT" sz="1800" dirty="0"/>
              <a:t> </a:t>
            </a:r>
            <a:r>
              <a:rPr lang="it-IT" sz="1800" dirty="0" err="1"/>
              <a:t>Computed</a:t>
            </a:r>
            <a:r>
              <a:rPr lang="it-IT" sz="1800" dirty="0"/>
              <a:t> </a:t>
            </a:r>
            <a:r>
              <a:rPr lang="it-IT" sz="1800" dirty="0" err="1"/>
              <a:t>Tomography</a:t>
            </a:r>
            <a:endParaRPr lang="it-IT" sz="1800" dirty="0"/>
          </a:p>
        </p:txBody>
      </p:sp>
      <p:pic>
        <p:nvPicPr>
          <p:cNvPr id="8" name="Picture 4" descr="D:\articoli_2016\Mo99_paper\Mo99decayscheme.tiff">
            <a:extLst>
              <a:ext uri="{FF2B5EF4-FFF2-40B4-BE49-F238E27FC236}">
                <a16:creationId xmlns:a16="http://schemas.microsoft.com/office/drawing/2014/main" id="{AB2BE0BA-DB93-636F-D437-12D772E2E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10722" r="2357" b="7553"/>
          <a:stretch/>
        </p:blipFill>
        <p:spPr bwMode="auto">
          <a:xfrm>
            <a:off x="4572000" y="1554920"/>
            <a:ext cx="4551218" cy="317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7CB05A-5F70-1D8C-8BDB-B83C6425F8E2}"/>
              </a:ext>
            </a:extLst>
          </p:cNvPr>
          <p:cNvSpPr txBox="1"/>
          <p:nvPr/>
        </p:nvSpPr>
        <p:spPr>
          <a:xfrm>
            <a:off x="200373" y="1674921"/>
            <a:ext cx="40604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aseline="300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99m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Tc is effective in imaging diagnostics</a:t>
            </a:r>
          </a:p>
          <a:p>
            <a:pPr algn="just"/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Short Half-Life: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			</a:t>
            </a:r>
            <a:r>
              <a:rPr lang="en-US" sz="16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T</a:t>
            </a:r>
            <a:r>
              <a:rPr lang="en-US" sz="1600" b="1" baseline="-2500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1/2</a:t>
            </a:r>
            <a:r>
              <a:rPr lang="en-US" sz="16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 ~ 6 h </a:t>
            </a:r>
          </a:p>
          <a:p>
            <a:pPr algn="just"/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Optimal </a:t>
            </a:r>
            <a:r>
              <a:rPr lang="en-US" sz="1600" b="1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-ray emission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: 	</a:t>
            </a:r>
            <a:r>
              <a:rPr lang="en-US" sz="1600" b="1" dirty="0" err="1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E</a:t>
            </a:r>
            <a:r>
              <a:rPr lang="en-US" sz="1600" b="1" baseline="-25000" dirty="0" err="1">
                <a:solidFill>
                  <a:srgbClr val="C00000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16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 = 140 keV</a:t>
            </a:r>
          </a:p>
          <a:p>
            <a:pPr algn="just"/>
            <a:endParaRPr lang="it-IT" sz="1600" b="1" dirty="0">
              <a:solidFill>
                <a:srgbClr val="00206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just"/>
            <a:r>
              <a:rPr lang="it-IT" sz="1600" baseline="300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99m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Tc covers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about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85% of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diagnostic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radioisotope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market with more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than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30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million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SPECT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procedures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per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year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worldwide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.</a:t>
            </a:r>
          </a:p>
          <a:p>
            <a:pPr algn="just"/>
            <a:endParaRPr lang="it-IT" sz="1600" dirty="0">
              <a:solidFill>
                <a:srgbClr val="00206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just"/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It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is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mostly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obtained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from the </a:t>
            </a:r>
            <a:r>
              <a:rPr lang="it-IT" sz="1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b</a:t>
            </a:r>
            <a:r>
              <a:rPr lang="it-IT" sz="1600" baseline="300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-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decay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from the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parent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nuclide </a:t>
            </a:r>
            <a:r>
              <a:rPr lang="it-IT" sz="1600" baseline="300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99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Mo (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namely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the ‘’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vector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’’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because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of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its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long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half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-life of </a:t>
            </a:r>
            <a:r>
              <a:rPr lang="it-IT" sz="1600" dirty="0" err="1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about</a:t>
            </a:r>
            <a:r>
              <a:rPr lang="it-IT" sz="16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3 days)</a:t>
            </a:r>
            <a:endParaRPr lang="en-US" sz="1600" dirty="0">
              <a:solidFill>
                <a:srgbClr val="00206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6D77F14-918F-95CD-98CE-873092747294}"/>
              </a:ext>
            </a:extLst>
          </p:cNvPr>
          <p:cNvCxnSpPr/>
          <p:nvPr/>
        </p:nvCxnSpPr>
        <p:spPr>
          <a:xfrm flipV="1">
            <a:off x="4260817" y="3111832"/>
            <a:ext cx="588854" cy="8425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olo 1">
            <a:extLst>
              <a:ext uri="{FF2B5EF4-FFF2-40B4-BE49-F238E27FC236}">
                <a16:creationId xmlns:a16="http://schemas.microsoft.com/office/drawing/2014/main" id="{4F40994F-B2A4-7A8D-3712-D954E9C31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65" y="177838"/>
            <a:ext cx="9000066" cy="400110"/>
          </a:xfrm>
        </p:spPr>
        <p:txBody>
          <a:bodyPr/>
          <a:lstStyle/>
          <a:p>
            <a:r>
              <a:rPr lang="it-IT" dirty="0">
                <a:latin typeface="Arial Narrow" panose="020B0606020202030204" pitchFamily="34" charset="0"/>
              </a:rPr>
              <a:t>Scientific </a:t>
            </a:r>
            <a:r>
              <a:rPr lang="it-IT" dirty="0" err="1">
                <a:latin typeface="Arial Narrow" panose="020B0606020202030204" pitchFamily="34" charset="0"/>
              </a:rPr>
              <a:t>premises</a:t>
            </a:r>
            <a:r>
              <a:rPr lang="it-IT" dirty="0">
                <a:latin typeface="Arial Narrow" panose="020B0606020202030204" pitchFamily="34" charset="0"/>
              </a:rPr>
              <a:t> 					   			      </a:t>
            </a:r>
            <a:r>
              <a:rPr lang="it-IT" sz="1200" baseline="30000" dirty="0">
                <a:solidFill>
                  <a:srgbClr val="FFC000"/>
                </a:solidFill>
                <a:latin typeface="Arial Narrow" panose="020B0606020202030204" pitchFamily="34" charset="0"/>
              </a:rPr>
              <a:t>				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Main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focus</a:t>
            </a:r>
          </a:p>
        </p:txBody>
      </p:sp>
    </p:spTree>
    <p:extLst>
      <p:ext uri="{BB962C8B-B14F-4D97-AF65-F5344CB8AC3E}">
        <p14:creationId xmlns:p14="http://schemas.microsoft.com/office/powerpoint/2010/main" val="31535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4</a:t>
            </a:fld>
            <a:endParaRPr lang="it-IT" dirty="0"/>
          </a:p>
        </p:txBody>
      </p:sp>
      <p:pic>
        <p:nvPicPr>
          <p:cNvPr id="8" name="Picture 5" descr="D:\Progeto_sorgentina_2014\radiosotopes\report\chainTc99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t="10132" r="18589"/>
          <a:stretch/>
        </p:blipFill>
        <p:spPr bwMode="auto">
          <a:xfrm>
            <a:off x="71760" y="971586"/>
            <a:ext cx="7380696" cy="163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109865" y="2977635"/>
            <a:ext cx="2984399" cy="155940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Direct fission to </a:t>
            </a:r>
            <a:r>
              <a:rPr lang="en-US" sz="1100" b="1" baseline="300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99</a:t>
            </a:r>
            <a:r>
              <a:rPr lang="en-US" sz="11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Mo is not very probable</a:t>
            </a:r>
          </a:p>
          <a:p>
            <a:pPr algn="ctr"/>
            <a:r>
              <a:rPr lang="en-US" sz="11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Individual Fission Yield   </a:t>
            </a:r>
            <a:r>
              <a:rPr lang="en-US" sz="11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=  1.8E-3%</a:t>
            </a:r>
          </a:p>
          <a:p>
            <a:pPr algn="just"/>
            <a:r>
              <a:rPr lang="en-US" sz="11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             Cumulative Fission Yield </a:t>
            </a:r>
            <a:r>
              <a:rPr lang="en-US" sz="11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=  6% </a:t>
            </a:r>
          </a:p>
          <a:p>
            <a:pPr algn="just"/>
            <a:endParaRPr lang="en-US" sz="1100" b="1" baseline="30000" dirty="0">
              <a:solidFill>
                <a:srgbClr val="00206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ctr"/>
            <a:r>
              <a:rPr lang="en-US" sz="1100" b="1" baseline="300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99</a:t>
            </a:r>
            <a:r>
              <a:rPr lang="en-US" sz="11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Mo is thus produced by the main reaction paths: </a:t>
            </a:r>
            <a:br>
              <a:rPr lang="en-US" sz="11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</a:br>
            <a:r>
              <a:rPr lang="en-US" sz="1100" b="1" baseline="3000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235</a:t>
            </a:r>
            <a:r>
              <a:rPr lang="en-US" sz="11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U + n </a:t>
            </a:r>
            <a:r>
              <a:rPr lang="en-US" sz="11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100" b="1" baseline="3000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  <a:sym typeface="Wingdings" pitchFamily="2" charset="2"/>
              </a:rPr>
              <a:t>236</a:t>
            </a:r>
            <a:r>
              <a:rPr lang="en-US" sz="11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U </a:t>
            </a:r>
            <a:r>
              <a:rPr lang="en-US" sz="11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1100" b="1" baseline="3000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  <a:sym typeface="Wingdings" pitchFamily="2" charset="2"/>
              </a:rPr>
              <a:t>99</a:t>
            </a:r>
            <a:r>
              <a:rPr lang="en-US" sz="11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Zr + </a:t>
            </a:r>
            <a:r>
              <a:rPr lang="en-US" sz="1100" b="1" baseline="3000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134</a:t>
            </a:r>
            <a:r>
              <a:rPr lang="en-US" sz="11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Te + 3n </a:t>
            </a:r>
          </a:p>
          <a:p>
            <a:pPr algn="ctr"/>
            <a:r>
              <a:rPr lang="en-US" sz="11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and</a:t>
            </a:r>
          </a:p>
          <a:p>
            <a:pPr algn="ctr"/>
            <a:r>
              <a:rPr lang="en-US" sz="1100" b="1" baseline="3000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235</a:t>
            </a:r>
            <a:r>
              <a:rPr lang="en-US" sz="11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U + n </a:t>
            </a:r>
            <a:r>
              <a:rPr lang="en-US" sz="11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1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1100" b="1" baseline="3000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236</a:t>
            </a:r>
            <a:r>
              <a:rPr lang="en-US" sz="11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U </a:t>
            </a:r>
            <a:r>
              <a:rPr lang="en-US" sz="11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1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1100" b="1" baseline="3000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99</a:t>
            </a:r>
            <a:r>
              <a:rPr lang="en-US" sz="11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Y + </a:t>
            </a:r>
            <a:r>
              <a:rPr lang="en-US" sz="1100" b="1" baseline="3000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134</a:t>
            </a:r>
            <a:r>
              <a:rPr lang="en-US" sz="11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I + 3n </a:t>
            </a:r>
            <a:br>
              <a:rPr lang="en-US" sz="11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</a:br>
            <a:r>
              <a:rPr lang="en-US" sz="1100" b="1" baseline="300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99</a:t>
            </a:r>
            <a:r>
              <a:rPr lang="en-US" sz="11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Zr and </a:t>
            </a:r>
            <a:r>
              <a:rPr lang="en-US" sz="1100" b="1" baseline="300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99</a:t>
            </a:r>
            <a:r>
              <a:rPr lang="en-US" sz="11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Y then decay by </a:t>
            </a:r>
            <a:r>
              <a:rPr lang="en-US" sz="1100" b="1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b</a:t>
            </a:r>
            <a:r>
              <a:rPr lang="en-US" sz="11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emission to </a:t>
            </a:r>
            <a:r>
              <a:rPr lang="en-US" sz="1100" b="1" baseline="300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99</a:t>
            </a:r>
            <a:r>
              <a:rPr lang="en-US" sz="11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Mo.</a:t>
            </a:r>
            <a:endParaRPr lang="it-IT" sz="1100" b="1" dirty="0">
              <a:solidFill>
                <a:srgbClr val="00206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109865" y="177838"/>
            <a:ext cx="9000066" cy="400110"/>
          </a:xfrm>
        </p:spPr>
        <p:txBody>
          <a:bodyPr/>
          <a:lstStyle/>
          <a:p>
            <a:r>
              <a:rPr lang="it-IT" dirty="0">
                <a:latin typeface="Arial Narrow" panose="020B0606020202030204" pitchFamily="34" charset="0"/>
              </a:rPr>
              <a:t>Scientific </a:t>
            </a:r>
            <a:r>
              <a:rPr lang="it-IT" dirty="0" err="1">
                <a:latin typeface="Arial Narrow" panose="020B0606020202030204" pitchFamily="34" charset="0"/>
              </a:rPr>
              <a:t>premises</a:t>
            </a:r>
            <a:r>
              <a:rPr lang="it-IT" dirty="0">
                <a:latin typeface="Arial Narrow" panose="020B0606020202030204" pitchFamily="34" charset="0"/>
              </a:rPr>
              <a:t> 					   			      </a:t>
            </a:r>
            <a:r>
              <a:rPr lang="it-IT" sz="1200" baseline="30000" dirty="0">
                <a:solidFill>
                  <a:srgbClr val="FFC000"/>
                </a:solidFill>
                <a:latin typeface="Arial Narrow" panose="020B0606020202030204" pitchFamily="34" charset="0"/>
              </a:rPr>
              <a:t>99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Mo/</a:t>
            </a:r>
            <a:r>
              <a:rPr lang="it-IT" sz="1200" baseline="30000" dirty="0">
                <a:solidFill>
                  <a:srgbClr val="FFC000"/>
                </a:solidFill>
                <a:latin typeface="Arial Narrow" panose="020B0606020202030204" pitchFamily="34" charset="0"/>
              </a:rPr>
              <a:t>99m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Tc supply chain –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gold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standard</a:t>
            </a:r>
          </a:p>
        </p:txBody>
      </p:sp>
      <p:pic>
        <p:nvPicPr>
          <p:cNvPr id="15" name="Picture 2" descr="Risultati immagini per SPECT"/>
          <p:cNvPicPr>
            <a:picLocks noChangeAspect="1" noChangeArrowheads="1"/>
          </p:cNvPicPr>
          <p:nvPr/>
        </p:nvPicPr>
        <p:blipFill rotWithShape="1">
          <a:blip r:embed="rId3"/>
          <a:srcRect l="4267" t="16976" r="17876" b="7639"/>
          <a:stretch/>
        </p:blipFill>
        <p:spPr bwMode="auto">
          <a:xfrm>
            <a:off x="7344048" y="914586"/>
            <a:ext cx="1799952" cy="1437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C94D207-F198-B687-6E4F-4450FB3E1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510" y="2702288"/>
            <a:ext cx="3844312" cy="2338820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31C7C0A6-CF86-8549-6AF6-314429B59D2C}"/>
              </a:ext>
            </a:extLst>
          </p:cNvPr>
          <p:cNvSpPr/>
          <p:nvPr/>
        </p:nvSpPr>
        <p:spPr>
          <a:xfrm>
            <a:off x="7699402" y="4656524"/>
            <a:ext cx="92208" cy="110740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486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C7C199-0D0D-7840-A88D-785280B31CF7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11" name="Picture 2" descr="D:\SISN_2017\Tecnezio_case_Pagina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4" y="848358"/>
            <a:ext cx="2720224" cy="3846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3275348" y="1073621"/>
            <a:ext cx="586865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series of </a:t>
            </a:r>
            <a:r>
              <a:rPr lang="en-US" sz="1400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99m</a:t>
            </a:r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Tc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production methods (direct or by means of </a:t>
            </a:r>
            <a:r>
              <a:rPr lang="en-US" sz="1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99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 precursor) have been identified as short-, mid- and long-term alternative solutions to the reactor based technique: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Thermal neutrons </a:t>
            </a:r>
          </a:p>
          <a:p>
            <a:pPr algn="ctr"/>
            <a:r>
              <a:rPr lang="en-US" sz="1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98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Mo(n,</a:t>
            </a:r>
            <a:r>
              <a:rPr lang="en-US" sz="1400" dirty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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1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99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 </a:t>
            </a:r>
          </a:p>
          <a:p>
            <a:endParaRPr lang="en-US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Fast Neutrons	</a:t>
            </a:r>
          </a:p>
          <a:p>
            <a:pPr algn="ctr"/>
            <a:r>
              <a:rPr lang="en-US" sz="14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100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Mo(n,2n)</a:t>
            </a:r>
            <a:r>
              <a:rPr lang="en-US" sz="14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99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</a:t>
            </a:r>
            <a:endParaRPr lang="en-U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Gamma-ray beam</a:t>
            </a:r>
          </a:p>
          <a:p>
            <a:pPr algn="ctr"/>
            <a:r>
              <a:rPr lang="en-US" sz="1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100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 (</a:t>
            </a:r>
            <a:r>
              <a:rPr lang="en-US" sz="1400" dirty="0" err="1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US" sz="1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,n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1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99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</a:t>
            </a:r>
          </a:p>
          <a:p>
            <a:endParaRPr lang="en-US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Accelerated charged-particle beams  </a:t>
            </a:r>
          </a:p>
          <a:p>
            <a:pPr algn="ctr"/>
            <a:r>
              <a:rPr lang="en-US" sz="1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96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Zr(</a:t>
            </a:r>
            <a:r>
              <a:rPr lang="en-US" sz="1400" dirty="0" err="1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a</a:t>
            </a:r>
            <a:r>
              <a:rPr lang="en-US" sz="1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,n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1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99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 or  </a:t>
            </a:r>
            <a:r>
              <a:rPr lang="en-US" sz="1400" b="1" baseline="300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100</a:t>
            </a:r>
            <a:r>
              <a:rPr lang="en-US" sz="1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Mo(p,2n)</a:t>
            </a:r>
            <a:r>
              <a:rPr lang="en-US" sz="1400" b="1" baseline="300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99m</a:t>
            </a:r>
            <a:r>
              <a:rPr lang="en-US" sz="1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Tc</a:t>
            </a:r>
            <a:endParaRPr lang="en-US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932680" y="2519680"/>
            <a:ext cx="2651760" cy="7010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790569" y="2042144"/>
            <a:ext cx="1200970" cy="461665"/>
          </a:xfrm>
          <a:prstGeom prst="rect">
            <a:avLst/>
          </a:prstGeom>
          <a:noFill/>
          <a:ln w="28575">
            <a:solidFill>
              <a:srgbClr val="2D79AA"/>
            </a:solidFill>
          </a:ln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it-IT" sz="1000" dirty="0">
                <a:latin typeface="Arial Narrow" panose="020B0606020202030204" pitchFamily="34" charset="0"/>
              </a:rPr>
              <a:t>In 2015 </a:t>
            </a:r>
          </a:p>
          <a:p>
            <a:pPr algn="ctr"/>
            <a:r>
              <a:rPr lang="it-IT" sz="1000" dirty="0" err="1">
                <a:latin typeface="Arial Narrow" panose="020B0606020202030204" pitchFamily="34" charset="0"/>
              </a:rPr>
              <a:t>process</a:t>
            </a:r>
            <a:r>
              <a:rPr lang="it-IT" sz="1000" dirty="0">
                <a:latin typeface="Arial Narrow" panose="020B0606020202030204" pitchFamily="34" charset="0"/>
              </a:rPr>
              <a:t> </a:t>
            </a:r>
            <a:r>
              <a:rPr lang="it-IT" sz="1000" dirty="0" err="1">
                <a:latin typeface="Arial Narrow" panose="020B0606020202030204" pitchFamily="34" charset="0"/>
              </a:rPr>
              <a:t>tested</a:t>
            </a:r>
            <a:r>
              <a:rPr lang="it-IT" sz="1000" dirty="0">
                <a:latin typeface="Arial Narrow" panose="020B0606020202030204" pitchFamily="34" charset="0"/>
              </a:rPr>
              <a:t> </a:t>
            </a:r>
            <a:r>
              <a:rPr lang="it-IT" sz="1000" dirty="0" err="1">
                <a:latin typeface="Arial Narrow" panose="020B0606020202030204" pitchFamily="34" charset="0"/>
              </a:rPr>
              <a:t>at</a:t>
            </a:r>
            <a:endParaRPr lang="it-IT" sz="1000" dirty="0">
              <a:latin typeface="Arial Narrow" panose="020B0606020202030204" pitchFamily="34" charset="0"/>
            </a:endParaRPr>
          </a:p>
          <a:p>
            <a:pPr algn="ctr"/>
            <a:r>
              <a:rPr lang="it-IT" sz="1000" dirty="0">
                <a:latin typeface="Arial Narrow" panose="020B0606020202030204" pitchFamily="34" charset="0"/>
              </a:rPr>
              <a:t>FNG (ENEA-Frascati)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A720E78-1B39-A698-5972-753540E34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65" y="177838"/>
            <a:ext cx="9000066" cy="400110"/>
          </a:xfrm>
        </p:spPr>
        <p:txBody>
          <a:bodyPr/>
          <a:lstStyle/>
          <a:p>
            <a:r>
              <a:rPr lang="it-IT" dirty="0">
                <a:latin typeface="Arial Narrow" panose="020B0606020202030204" pitchFamily="34" charset="0"/>
              </a:rPr>
              <a:t>Scientific </a:t>
            </a:r>
            <a:r>
              <a:rPr lang="it-IT" dirty="0" err="1">
                <a:latin typeface="Arial Narrow" panose="020B0606020202030204" pitchFamily="34" charset="0"/>
              </a:rPr>
              <a:t>premises</a:t>
            </a:r>
            <a:r>
              <a:rPr lang="it-IT" dirty="0">
                <a:latin typeface="Arial Narrow" panose="020B0606020202030204" pitchFamily="34" charset="0"/>
              </a:rPr>
              <a:t> 					   			 </a:t>
            </a:r>
            <a:r>
              <a:rPr lang="it-IT" sz="1200" baseline="30000" dirty="0">
                <a:solidFill>
                  <a:srgbClr val="FFC000"/>
                </a:solidFill>
                <a:latin typeface="Arial Narrow" panose="020B0606020202030204" pitchFamily="34" charset="0"/>
              </a:rPr>
              <a:t>99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Mo/</a:t>
            </a:r>
            <a:r>
              <a:rPr lang="it-IT" sz="1200" baseline="30000" dirty="0">
                <a:solidFill>
                  <a:srgbClr val="FFC000"/>
                </a:solidFill>
                <a:latin typeface="Arial Narrow" panose="020B0606020202030204" pitchFamily="34" charset="0"/>
              </a:rPr>
              <a:t>99m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Tc supply chain – alternative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solutions</a:t>
            </a:r>
            <a:endParaRPr lang="it-IT" sz="12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987F692-3C5B-BBA1-135A-EAD6016D2329}"/>
              </a:ext>
            </a:extLst>
          </p:cNvPr>
          <p:cNvCxnSpPr>
            <a:cxnSpLocks/>
            <a:stCxn id="2" idx="3"/>
            <a:endCxn id="3" idx="2"/>
          </p:cNvCxnSpPr>
          <p:nvPr/>
        </p:nvCxnSpPr>
        <p:spPr>
          <a:xfrm flipV="1">
            <a:off x="7584440" y="2503809"/>
            <a:ext cx="806614" cy="3663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A graph of energyAI-generated content may be incorrect.">
            <a:extLst>
              <a:ext uri="{FF2B5EF4-FFF2-40B4-BE49-F238E27FC236}">
                <a16:creationId xmlns:a16="http://schemas.microsoft.com/office/drawing/2014/main" id="{563DAA5A-F25A-8F3B-9569-2882D2AE6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634" y="1708812"/>
            <a:ext cx="4044008" cy="302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BE3A1A9-6D35-4A2E-D4F0-4F3D1BFB78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18" y="1730872"/>
            <a:ext cx="4416955" cy="3312716"/>
          </a:xfrm>
          <a:prstGeom prst="rect">
            <a:avLst/>
          </a:prstGeom>
        </p:spPr>
      </p:pic>
      <p:pic>
        <p:nvPicPr>
          <p:cNvPr id="8" name="Picture 2" descr="A graph of energyAI-generated content may be incorrect.">
            <a:extLst>
              <a:ext uri="{FF2B5EF4-FFF2-40B4-BE49-F238E27FC236}">
                <a16:creationId xmlns:a16="http://schemas.microsoft.com/office/drawing/2014/main" id="{39825508-5B5D-88DC-CD1C-15A92F6D5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38" y="848358"/>
            <a:ext cx="1596552" cy="11937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CBDC6D6-CE2D-B5E5-3871-3865D7ABB237}"/>
              </a:ext>
            </a:extLst>
          </p:cNvPr>
          <p:cNvSpPr txBox="1"/>
          <p:nvPr/>
        </p:nvSpPr>
        <p:spPr>
          <a:xfrm>
            <a:off x="3213667" y="4610579"/>
            <a:ext cx="2218877" cy="430887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it-IT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+ T 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t-IT" sz="1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 +</a:t>
            </a:r>
            <a:r>
              <a:rPr lang="it-IT" sz="1400" b="1" i="1" dirty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 a 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+ 17.1 MeV</a:t>
            </a:r>
          </a:p>
          <a:p>
            <a:pPr algn="ctr"/>
            <a:r>
              <a:rPr lang="it-IT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</a:t>
            </a:r>
            <a:r>
              <a:rPr lang="it-IT" sz="1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14.1 MeV</a:t>
            </a:r>
            <a:endParaRPr lang="it-IT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4A030E2-EE9A-21FD-8B4D-1285E8D09525}"/>
              </a:ext>
            </a:extLst>
          </p:cNvPr>
          <p:cNvCxnSpPr>
            <a:cxnSpLocks/>
          </p:cNvCxnSpPr>
          <p:nvPr/>
        </p:nvCxnSpPr>
        <p:spPr>
          <a:xfrm flipH="1" flipV="1">
            <a:off x="5639223" y="1996156"/>
            <a:ext cx="34415" cy="23145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CFB7CDA-1D7C-C182-A006-2C40EA657A4C}"/>
              </a:ext>
            </a:extLst>
          </p:cNvPr>
          <p:cNvSpPr txBox="1"/>
          <p:nvPr/>
        </p:nvSpPr>
        <p:spPr>
          <a:xfrm>
            <a:off x="7505637" y="3093399"/>
            <a:ext cx="1723549" cy="723275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it-IT" sz="1400" b="1" dirty="0">
                <a:latin typeface="Arial Narrow" panose="020B0606020202030204" pitchFamily="34" charset="0"/>
              </a:rPr>
              <a:t>FNG</a:t>
            </a:r>
          </a:p>
          <a:p>
            <a:pPr algn="ctr"/>
            <a:r>
              <a:rPr lang="it-IT" sz="1100" dirty="0">
                <a:latin typeface="Arial Narrow" panose="020B0606020202030204" pitchFamily="34" charset="0"/>
              </a:rPr>
              <a:t>300 W </a:t>
            </a:r>
            <a:r>
              <a:rPr lang="it-IT" sz="1000" dirty="0" err="1">
                <a:latin typeface="Arial Narrow" panose="020B0606020202030204" pitchFamily="34" charset="0"/>
              </a:rPr>
              <a:t>accelerator-driven</a:t>
            </a:r>
            <a:endParaRPr lang="it-IT" sz="1000" dirty="0">
              <a:latin typeface="Arial Narrow" panose="020B0606020202030204" pitchFamily="34" charset="0"/>
            </a:endParaRPr>
          </a:p>
          <a:p>
            <a:pPr algn="ctr"/>
            <a:r>
              <a:rPr lang="it-IT" sz="1100" dirty="0">
                <a:latin typeface="Arial Narrow" panose="020B0606020202030204" pitchFamily="34" charset="0"/>
              </a:rPr>
              <a:t>14 MeV fusion </a:t>
            </a:r>
            <a:r>
              <a:rPr lang="it-IT" sz="1100" dirty="0" err="1">
                <a:latin typeface="Arial Narrow" panose="020B0606020202030204" pitchFamily="34" charset="0"/>
              </a:rPr>
              <a:t>neutron</a:t>
            </a:r>
            <a:r>
              <a:rPr lang="it-IT" sz="1100" dirty="0">
                <a:latin typeface="Arial Narrow" panose="020B0606020202030204" pitchFamily="34" charset="0"/>
              </a:rPr>
              <a:t> source</a:t>
            </a:r>
          </a:p>
          <a:p>
            <a:pPr algn="ctr"/>
            <a:r>
              <a:rPr lang="it-IT" sz="1100" dirty="0" err="1">
                <a:latin typeface="Arial Narrow" panose="020B0606020202030204" pitchFamily="34" charset="0"/>
              </a:rPr>
              <a:t>Y</a:t>
            </a:r>
            <a:r>
              <a:rPr lang="it-IT" sz="1100" baseline="-25000" dirty="0" err="1">
                <a:latin typeface="Arial Narrow" panose="020B0606020202030204" pitchFamily="34" charset="0"/>
              </a:rPr>
              <a:t>n</a:t>
            </a:r>
            <a:r>
              <a:rPr lang="it-IT" sz="1100" dirty="0">
                <a:latin typeface="Arial Narrow" panose="020B0606020202030204" pitchFamily="34" charset="0"/>
              </a:rPr>
              <a:t> ~ 5×10</a:t>
            </a:r>
            <a:r>
              <a:rPr lang="it-IT" sz="1100" baseline="30000" dirty="0">
                <a:latin typeface="Arial Narrow" panose="020B0606020202030204" pitchFamily="34" charset="0"/>
              </a:rPr>
              <a:t>10</a:t>
            </a:r>
            <a:r>
              <a:rPr lang="it-IT" sz="1100" dirty="0">
                <a:latin typeface="Arial Narrow" panose="020B0606020202030204" pitchFamily="34" charset="0"/>
              </a:rPr>
              <a:t> s</a:t>
            </a:r>
            <a:r>
              <a:rPr lang="it-IT" sz="1100" baseline="30000" dirty="0">
                <a:latin typeface="Arial Narrow" panose="020B0606020202030204" pitchFamily="34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80762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9" grpId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6</a:t>
            </a:fld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964" r="2579" b="2305"/>
          <a:stretch/>
        </p:blipFill>
        <p:spPr>
          <a:xfrm>
            <a:off x="4444329" y="817929"/>
            <a:ext cx="4373786" cy="374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e 3"/>
          <p:cNvSpPr/>
          <p:nvPr/>
        </p:nvSpPr>
        <p:spPr>
          <a:xfrm>
            <a:off x="821184" y="980984"/>
            <a:ext cx="244136" cy="1778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531047" y="838820"/>
            <a:ext cx="415498" cy="1231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800" dirty="0"/>
              <a:t>2017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993058" y="976148"/>
            <a:ext cx="415498" cy="123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800" dirty="0"/>
              <a:t>2025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455069" y="1097244"/>
            <a:ext cx="415498" cy="1231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800" dirty="0"/>
              <a:t>2035</a:t>
            </a:r>
          </a:p>
        </p:txBody>
      </p:sp>
      <p:pic>
        <p:nvPicPr>
          <p:cNvPr id="6" name="Picture 2" descr="D:\SISN_2017\Tecnezio_case_Pagina_01.jpg">
            <a:extLst>
              <a:ext uri="{FF2B5EF4-FFF2-40B4-BE49-F238E27FC236}">
                <a16:creationId xmlns:a16="http://schemas.microsoft.com/office/drawing/2014/main" id="{9A4E8949-BEBE-5A36-CCDE-ECB884D53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4" y="848358"/>
            <a:ext cx="2720224" cy="3846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FFB2F5AC-B13E-74B1-6209-47A285F5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91" y="177838"/>
            <a:ext cx="9000066" cy="400110"/>
          </a:xfrm>
        </p:spPr>
        <p:txBody>
          <a:bodyPr/>
          <a:lstStyle/>
          <a:p>
            <a:r>
              <a:rPr lang="it-IT" dirty="0">
                <a:latin typeface="Arial Narrow" panose="020B0606020202030204" pitchFamily="34" charset="0"/>
              </a:rPr>
              <a:t>Scientific </a:t>
            </a:r>
            <a:r>
              <a:rPr lang="it-IT" dirty="0" err="1">
                <a:latin typeface="Arial Narrow" panose="020B0606020202030204" pitchFamily="34" charset="0"/>
              </a:rPr>
              <a:t>premises</a:t>
            </a:r>
            <a:r>
              <a:rPr lang="it-IT" dirty="0">
                <a:latin typeface="Arial Narrow" panose="020B0606020202030204" pitchFamily="34" charset="0"/>
              </a:rPr>
              <a:t> 					   			 </a:t>
            </a:r>
            <a:r>
              <a:rPr lang="it-IT" sz="1200" baseline="30000" dirty="0">
                <a:solidFill>
                  <a:srgbClr val="FFC000"/>
                </a:solidFill>
                <a:latin typeface="Arial Narrow" panose="020B0606020202030204" pitchFamily="34" charset="0"/>
              </a:rPr>
              <a:t>99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Mo/</a:t>
            </a:r>
            <a:r>
              <a:rPr lang="it-IT" sz="1200" baseline="30000" dirty="0">
                <a:solidFill>
                  <a:srgbClr val="FFC000"/>
                </a:solidFill>
                <a:latin typeface="Arial Narrow" panose="020B0606020202030204" pitchFamily="34" charset="0"/>
              </a:rPr>
              <a:t>99m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Tc supply chain – alternative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solutions</a:t>
            </a:r>
            <a:endParaRPr lang="it-IT" sz="12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9CC0B31F-78E5-1D04-8EE7-722E354FAA63}"/>
                  </a:ext>
                </a:extLst>
              </p14:cNvPr>
              <p14:cNvContentPartPr/>
              <p14:nvPr/>
            </p14:nvContentPartPr>
            <p14:xfrm>
              <a:off x="8385314" y="2270354"/>
              <a:ext cx="184320" cy="18432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9CC0B31F-78E5-1D04-8EE7-722E354FAA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79194" y="2264234"/>
                <a:ext cx="19656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E60DD6F8-6502-400F-B60A-DCD94A6D4B93}"/>
                  </a:ext>
                </a:extLst>
              </p14:cNvPr>
              <p14:cNvContentPartPr/>
              <p14:nvPr/>
            </p14:nvContentPartPr>
            <p14:xfrm>
              <a:off x="8612474" y="3274394"/>
              <a:ext cx="360" cy="36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E60DD6F8-6502-400F-B60A-DCD94A6D4B9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06354" y="3268274"/>
                <a:ext cx="12600" cy="12600"/>
              </a:xfrm>
              <a:prstGeom prst="rect">
                <a:avLst/>
              </a:prstGeom>
            </p:spPr>
          </p:pic>
        </mc:Fallback>
      </mc:AlternateContent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91F77858-34CB-72A4-89D8-D29D91679939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3964035" y="2374568"/>
            <a:ext cx="4421279" cy="24131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3955B92-7992-0B97-5BF8-80C7215B457E}"/>
              </a:ext>
            </a:extLst>
          </p:cNvPr>
          <p:cNvSpPr txBox="1"/>
          <p:nvPr/>
        </p:nvSpPr>
        <p:spPr>
          <a:xfrm>
            <a:off x="3386793" y="4787710"/>
            <a:ext cx="1154483" cy="215444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SORGENTINA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CC1F9520-8C43-4890-58D7-1EB0241AA216}"/>
                  </a:ext>
                </a:extLst>
              </p14:cNvPr>
              <p14:cNvContentPartPr/>
              <p14:nvPr/>
            </p14:nvContentPartPr>
            <p14:xfrm>
              <a:off x="8420820" y="1207680"/>
              <a:ext cx="239718" cy="906324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CC1F9520-8C43-4890-58D7-1EB0241AA21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11822" y="1199038"/>
                <a:ext cx="257355" cy="92396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15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23060" y="815831"/>
            <a:ext cx="5546465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endParaRPr lang="en-GB" altLang="it-IT" b="1" dirty="0">
              <a:solidFill>
                <a:srgbClr val="002060"/>
              </a:solidFill>
              <a:latin typeface="Arial Narrow" panose="020B0606020202030204" pitchFamily="34" charset="0"/>
              <a:ea typeface="ＭＳ Ｐゴシック" pitchFamily="34" charset="-128"/>
              <a:cs typeface="Arial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endParaRPr lang="en-GB" altLang="it-IT" b="1" dirty="0">
              <a:solidFill>
                <a:srgbClr val="002060"/>
              </a:solidFill>
              <a:latin typeface="Arial Narrow" panose="020B0606020202030204" pitchFamily="34" charset="0"/>
              <a:ea typeface="ＭＳ Ｐゴシック" pitchFamily="34" charset="-128"/>
              <a:cs typeface="Arial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en-GB" altLang="it-IT" b="1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Design of a 14 MeV fusion neutron source 250 kW power neutron emission rate of about 10</a:t>
            </a:r>
            <a:r>
              <a:rPr lang="en-GB" altLang="it-IT" b="1" baseline="30000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14</a:t>
            </a:r>
            <a:r>
              <a:rPr lang="en-GB" altLang="it-IT" b="1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 s</a:t>
            </a:r>
            <a:r>
              <a:rPr lang="en-GB" altLang="it-IT" b="1" baseline="30000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-1</a:t>
            </a:r>
            <a:r>
              <a:rPr lang="en-GB" altLang="it-IT" b="1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;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endParaRPr lang="en-GB" altLang="it-IT" b="1" dirty="0">
              <a:solidFill>
                <a:srgbClr val="002060"/>
              </a:solidFill>
              <a:latin typeface="Arial Narrow" panose="020B0606020202030204" pitchFamily="34" charset="0"/>
              <a:ea typeface="ＭＳ Ｐゴシック" pitchFamily="34" charset="-128"/>
              <a:cs typeface="Arial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en-GB" altLang="it-IT" b="1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Production of medical radioisotope (mainly </a:t>
            </a:r>
            <a:r>
              <a:rPr lang="en-GB" altLang="it-IT" b="1" baseline="30000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99</a:t>
            </a:r>
            <a:r>
              <a:rPr lang="en-GB" altLang="it-IT" b="1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Mo and </a:t>
            </a:r>
            <a:r>
              <a:rPr lang="en-GB" altLang="it-IT" b="1" baseline="30000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64</a:t>
            </a:r>
            <a:r>
              <a:rPr lang="en-GB" altLang="it-IT" b="1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Cu) but also other applications with fast and </a:t>
            </a:r>
            <a:r>
              <a:rPr lang="en-GB" altLang="it-IT" b="1" dirty="0">
                <a:solidFill>
                  <a:srgbClr val="C00000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thermalised neutrons </a:t>
            </a:r>
            <a:r>
              <a:rPr lang="en-GB" altLang="it-IT" b="1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for fusion technology and beyond.</a:t>
            </a:r>
          </a:p>
          <a:p>
            <a:pPr lvl="1" algn="just"/>
            <a:endParaRPr lang="en-GB" altLang="it-IT" b="1" dirty="0">
              <a:solidFill>
                <a:srgbClr val="002060"/>
              </a:solidFill>
              <a:latin typeface="Arial Narrow" panose="020B0606020202030204" pitchFamily="34" charset="0"/>
              <a:ea typeface="ＭＳ Ｐゴシック" pitchFamily="34" charset="-128"/>
              <a:cs typeface="Arial" pitchFamily="34" charset="0"/>
            </a:endParaRPr>
          </a:p>
          <a:p>
            <a:pPr lvl="1" algn="just"/>
            <a:endParaRPr lang="en-GB" altLang="it-IT" b="1" dirty="0">
              <a:solidFill>
                <a:srgbClr val="002060"/>
              </a:solidFill>
              <a:latin typeface="Arial Narrow" panose="020B0606020202030204" pitchFamily="34" charset="0"/>
              <a:ea typeface="ＭＳ Ｐゴシック" pitchFamily="34" charset="-128"/>
              <a:cs typeface="Arial" pitchFamily="34" charset="0"/>
            </a:endParaRPr>
          </a:p>
          <a:p>
            <a:pPr lvl="1" algn="ctr"/>
            <a:r>
              <a:rPr lang="en-GB" altLang="it-IT" b="1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Need to proceed step by step as this is a </a:t>
            </a:r>
          </a:p>
          <a:p>
            <a:pPr lvl="1" algn="ctr"/>
            <a:r>
              <a:rPr lang="en-GB" altLang="it-IT" b="1" dirty="0">
                <a:solidFill>
                  <a:srgbClr val="C00000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first of the kind fusion neutron source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946E196-D766-5589-C057-9A082DDA3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862" y="1184399"/>
            <a:ext cx="2450715" cy="245071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6E2DB3-9C46-DA4F-AE08-8ECBDD5D9C14}"/>
              </a:ext>
            </a:extLst>
          </p:cNvPr>
          <p:cNvSpPr txBox="1"/>
          <p:nvPr/>
        </p:nvSpPr>
        <p:spPr>
          <a:xfrm>
            <a:off x="5963442" y="1196556"/>
            <a:ext cx="3087552" cy="246221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600" b="1" dirty="0">
                <a:latin typeface="+mj-lt"/>
                <a:cs typeface="Aldhabi" panose="020F0502020204030204" pitchFamily="2" charset="-78"/>
              </a:rPr>
              <a:t>ENEA </a:t>
            </a:r>
            <a:r>
              <a:rPr lang="it-IT" sz="1600" b="1" dirty="0">
                <a:solidFill>
                  <a:srgbClr val="C00000"/>
                </a:solidFill>
                <a:latin typeface="+mj-lt"/>
                <a:cs typeface="Aldhabi" panose="020F0502020204030204" pitchFamily="2" charset="-78"/>
              </a:rPr>
              <a:t>25%</a:t>
            </a:r>
            <a:r>
              <a:rPr lang="it-IT" sz="1600" b="1" dirty="0">
                <a:latin typeface="+mj-lt"/>
                <a:cs typeface="Aldhabi" panose="020F0502020204030204" pitchFamily="2" charset="-78"/>
              </a:rPr>
              <a:t>              RER </a:t>
            </a:r>
            <a:r>
              <a:rPr lang="it-IT" sz="1600" b="1" dirty="0">
                <a:solidFill>
                  <a:srgbClr val="C00000"/>
                </a:solidFill>
                <a:latin typeface="+mj-lt"/>
                <a:cs typeface="Aldhabi" panose="020F0502020204030204" pitchFamily="2" charset="-78"/>
              </a:rPr>
              <a:t>75% </a:t>
            </a:r>
            <a:endParaRPr lang="it-IT" sz="1600" b="1" dirty="0">
              <a:latin typeface="+mj-lt"/>
              <a:cs typeface="Aldhabi" panose="020F0502020204030204" pitchFamily="2" charset="-78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D021FEBB-616E-20E8-97C5-91FEF3CFB322}"/>
              </a:ext>
            </a:extLst>
          </p:cNvPr>
          <p:cNvCxnSpPr>
            <a:cxnSpLocks/>
          </p:cNvCxnSpPr>
          <p:nvPr/>
        </p:nvCxnSpPr>
        <p:spPr>
          <a:xfrm>
            <a:off x="7345680" y="3418228"/>
            <a:ext cx="0" cy="43377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4DDC07-9B9A-02F0-34C9-CD38C8629ADD}"/>
              </a:ext>
            </a:extLst>
          </p:cNvPr>
          <p:cNvSpPr txBox="1"/>
          <p:nvPr/>
        </p:nvSpPr>
        <p:spPr>
          <a:xfrm>
            <a:off x="6004122" y="3782802"/>
            <a:ext cx="2945038" cy="1046440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  <a:latin typeface="+mj-lt"/>
                <a:cs typeface="Aldhabi" panose="020F0502020204030204" pitchFamily="2" charset="-78"/>
              </a:rPr>
              <a:t>   5 M€</a:t>
            </a:r>
          </a:p>
          <a:p>
            <a:pPr algn="ctr"/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ldhabi" panose="020F0502020204030204" pitchFamily="2" charset="-78"/>
              </a:rPr>
              <a:t>     </a:t>
            </a:r>
            <a:r>
              <a:rPr lang="it-IT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ldhabi" panose="020F0502020204030204" pitchFamily="2" charset="-78"/>
              </a:rPr>
              <a:t>Thermomechanical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ldhabi" panose="020F0502020204030204" pitchFamily="2" charset="-78"/>
              </a:rPr>
              <a:t> </a:t>
            </a:r>
          </a:p>
          <a:p>
            <a:pPr algn="ctr"/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ldhabi" panose="020F0502020204030204" pitchFamily="2" charset="-78"/>
              </a:rPr>
              <a:t>       </a:t>
            </a:r>
            <a:r>
              <a:rPr lang="it-IT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ldhabi" panose="020F0502020204030204" pitchFamily="2" charset="-78"/>
              </a:rPr>
              <a:t>Demonstrator</a:t>
            </a:r>
            <a:endParaRPr lang="it-IT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ldhabi" panose="020F0502020204030204" pitchFamily="2" charset="-78"/>
            </a:endParaRPr>
          </a:p>
        </p:txBody>
      </p:sp>
      <p:sp>
        <p:nvSpPr>
          <p:cNvPr id="10" name="Freccia destra rientrata 9">
            <a:extLst>
              <a:ext uri="{FF2B5EF4-FFF2-40B4-BE49-F238E27FC236}">
                <a16:creationId xmlns:a16="http://schemas.microsoft.com/office/drawing/2014/main" id="{A3EA25BE-9159-0EED-B4E3-C5C43997E780}"/>
              </a:ext>
            </a:extLst>
          </p:cNvPr>
          <p:cNvSpPr/>
          <p:nvPr/>
        </p:nvSpPr>
        <p:spPr>
          <a:xfrm>
            <a:off x="5000067" y="4146552"/>
            <a:ext cx="1189677" cy="30777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D8E095B6-64E2-E33A-2C98-2F9D06136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90" y="177838"/>
            <a:ext cx="8827769" cy="400110"/>
          </a:xfrm>
        </p:spPr>
        <p:txBody>
          <a:bodyPr/>
          <a:lstStyle/>
          <a:p>
            <a:r>
              <a:rPr lang="it-IT" dirty="0">
                <a:latin typeface="Arial Narrow" panose="020B0606020202030204" pitchFamily="34" charset="0"/>
              </a:rPr>
              <a:t>SORGENTINA project								          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Main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goal of the project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F646878-2FC9-2885-52B8-6FA66264EC53}"/>
              </a:ext>
            </a:extLst>
          </p:cNvPr>
          <p:cNvSpPr txBox="1"/>
          <p:nvPr/>
        </p:nvSpPr>
        <p:spPr>
          <a:xfrm>
            <a:off x="6829789" y="809799"/>
            <a:ext cx="1354858" cy="215444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Funding </a:t>
            </a: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scheme</a:t>
            </a:r>
            <a:endParaRPr lang="it-IT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A8ABAC5-E3F0-F34B-7BCD-898F348D9992}"/>
              </a:ext>
            </a:extLst>
          </p:cNvPr>
          <p:cNvSpPr txBox="1"/>
          <p:nvPr/>
        </p:nvSpPr>
        <p:spPr>
          <a:xfrm rot="19884447">
            <a:off x="5478449" y="2524556"/>
            <a:ext cx="3775393" cy="369332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2400" dirty="0">
                <a:latin typeface="Arial Narrow" panose="020B0606020202030204" pitchFamily="34" charset="0"/>
              </a:rPr>
              <a:t>Project </a:t>
            </a:r>
            <a:r>
              <a:rPr lang="it-IT" sz="2400" dirty="0" err="1">
                <a:latin typeface="Arial Narrow" panose="020B0606020202030204" pitchFamily="34" charset="0"/>
              </a:rPr>
              <a:t>started</a:t>
            </a:r>
            <a:r>
              <a:rPr lang="it-IT" sz="2400" dirty="0">
                <a:latin typeface="Arial Narrow" panose="020B0606020202030204" pitchFamily="34" charset="0"/>
              </a:rPr>
              <a:t> on </a:t>
            </a:r>
            <a:r>
              <a:rPr lang="it-IT" sz="2400" dirty="0" err="1">
                <a:latin typeface="Arial Narrow" panose="020B0606020202030204" pitchFamily="34" charset="0"/>
              </a:rPr>
              <a:t>Jenuary</a:t>
            </a:r>
            <a:r>
              <a:rPr lang="it-IT" sz="2400" dirty="0">
                <a:latin typeface="Arial Narrow" panose="020B0606020202030204" pitchFamily="34" charset="0"/>
              </a:rPr>
              <a:t> 2020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1B10EDB-5C5A-DF8F-1B64-31E5E95F2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32" t="8366" r="10596" b="3458"/>
          <a:stretch>
            <a:fillRect/>
          </a:stretch>
        </p:blipFill>
        <p:spPr>
          <a:xfrm>
            <a:off x="5620285" y="1442777"/>
            <a:ext cx="3500012" cy="240922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1CC2E5A-152E-6475-54D2-2D9F6882FDD1}"/>
              </a:ext>
            </a:extLst>
          </p:cNvPr>
          <p:cNvSpPr txBox="1"/>
          <p:nvPr/>
        </p:nvSpPr>
        <p:spPr>
          <a:xfrm>
            <a:off x="5959238" y="1227333"/>
            <a:ext cx="2989921" cy="215444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400" dirty="0" err="1">
                <a:latin typeface="Arial Narrow" panose="020B0606020202030204" pitchFamily="34" charset="0"/>
              </a:rPr>
              <a:t>Experiments</a:t>
            </a:r>
            <a:r>
              <a:rPr lang="it-IT" sz="1400" dirty="0">
                <a:latin typeface="Arial Narrow" panose="020B0606020202030204" pitchFamily="34" charset="0"/>
              </a:rPr>
              <a:t> on </a:t>
            </a:r>
            <a:r>
              <a:rPr lang="it-IT" sz="1400" dirty="0" err="1">
                <a:latin typeface="Arial Narrow" panose="020B0606020202030204" pitchFamily="34" charset="0"/>
              </a:rPr>
              <a:t>moderators</a:t>
            </a:r>
            <a:r>
              <a:rPr lang="it-IT" sz="1400" dirty="0">
                <a:latin typeface="Arial Narrow" panose="020B0606020202030204" pitchFamily="34" charset="0"/>
              </a:rPr>
              <a:t> @ FNG facility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0850C55-20D3-0792-7784-5E00DA732F61}"/>
              </a:ext>
            </a:extLst>
          </p:cNvPr>
          <p:cNvCxnSpPr/>
          <p:nvPr/>
        </p:nvCxnSpPr>
        <p:spPr>
          <a:xfrm flipV="1">
            <a:off x="2857500" y="1996440"/>
            <a:ext cx="3424362" cy="8534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77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 animBg="1"/>
      <p:bldP spid="14" grpId="0"/>
      <p:bldP spid="15" grpId="0" animBg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52099A1-7C69-0B7F-BA53-3C1F41F59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3331BD3-3A59-D7A5-E0B8-737A2A7F6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650"/>
            <a:ext cx="9143999" cy="4366967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6313F109-2537-4C2F-C2C5-F90A3A85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90" y="177838"/>
            <a:ext cx="8827769" cy="400110"/>
          </a:xfrm>
        </p:spPr>
        <p:txBody>
          <a:bodyPr/>
          <a:lstStyle/>
          <a:p>
            <a:r>
              <a:rPr lang="it-IT" dirty="0">
                <a:latin typeface="Arial Narrow" panose="020B0606020202030204" pitchFamily="34" charset="0"/>
              </a:rPr>
              <a:t>SORGENTINA	 project							      	           		    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location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43B48E-8D26-F0BC-E890-D35A350D7306}"/>
              </a:ext>
            </a:extLst>
          </p:cNvPr>
          <p:cNvSpPr txBox="1"/>
          <p:nvPr/>
        </p:nvSpPr>
        <p:spPr>
          <a:xfrm>
            <a:off x="121390" y="852928"/>
            <a:ext cx="3348545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b="1" dirty="0">
                <a:latin typeface="Arial Narrow" panose="020B0606020202030204" pitchFamily="34" charset="0"/>
              </a:rPr>
              <a:t>ENEA Brasimone </a:t>
            </a:r>
            <a:r>
              <a:rPr lang="it-IT" b="1" dirty="0" err="1">
                <a:latin typeface="Arial Narrow" panose="020B0606020202030204" pitchFamily="34" charset="0"/>
              </a:rPr>
              <a:t>Research</a:t>
            </a:r>
            <a:r>
              <a:rPr lang="it-IT" b="1" dirty="0">
                <a:latin typeface="Arial Narrow" panose="020B0606020202030204" pitchFamily="34" charset="0"/>
              </a:rPr>
              <a:t> Centre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7836E4-E031-98BB-5551-DFF8D0630030}"/>
              </a:ext>
            </a:extLst>
          </p:cNvPr>
          <p:cNvSpPr txBox="1"/>
          <p:nvPr/>
        </p:nvSpPr>
        <p:spPr>
          <a:xfrm>
            <a:off x="3469935" y="3187219"/>
            <a:ext cx="1649811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Brasimone Lake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C6D02B6-42EA-81F8-649A-2A2B20203FCD}"/>
              </a:ext>
            </a:extLst>
          </p:cNvPr>
          <p:cNvSpPr txBox="1"/>
          <p:nvPr/>
        </p:nvSpPr>
        <p:spPr>
          <a:xfrm>
            <a:off x="5044797" y="1418271"/>
            <a:ext cx="2983637" cy="307777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SORGENTINA Building</a:t>
            </a:r>
          </a:p>
        </p:txBody>
      </p:sp>
    </p:spTree>
    <p:extLst>
      <p:ext uri="{BB962C8B-B14F-4D97-AF65-F5344CB8AC3E}">
        <p14:creationId xmlns:p14="http://schemas.microsoft.com/office/powerpoint/2010/main" val="68223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406" y="177838"/>
            <a:ext cx="9056594" cy="400110"/>
          </a:xfrm>
        </p:spPr>
        <p:txBody>
          <a:bodyPr/>
          <a:lstStyle/>
          <a:p>
            <a:r>
              <a:rPr lang="it-IT" dirty="0">
                <a:latin typeface="Arial Narrow" panose="020B0606020202030204" pitchFamily="34" charset="0"/>
              </a:rPr>
              <a:t>SORGENTINA	 project</a:t>
            </a:r>
            <a:r>
              <a:rPr lang="it-IT" sz="2400" dirty="0">
                <a:latin typeface="Arial Narrow" panose="020B0606020202030204" pitchFamily="34" charset="0"/>
              </a:rPr>
              <a:t>				    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The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main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components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of the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Termomechanical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Demonstator</a:t>
            </a:r>
            <a:r>
              <a:rPr lang="it-IT" sz="1200" dirty="0">
                <a:solidFill>
                  <a:srgbClr val="FFC000"/>
                </a:solidFill>
                <a:latin typeface="Arial Narrow" panose="020B0606020202030204" pitchFamily="34" charset="0"/>
              </a:rPr>
              <a:t> (TMD)</a:t>
            </a:r>
          </a:p>
        </p:txBody>
      </p:sp>
      <p:sp>
        <p:nvSpPr>
          <p:cNvPr id="20" name="Segnaposto numero diapositiva 5"/>
          <p:cNvSpPr txBox="1">
            <a:spLocks/>
          </p:cNvSpPr>
          <p:nvPr/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11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AB119F-6BE4-3A09-29E7-442E38D4A08B}"/>
              </a:ext>
            </a:extLst>
          </p:cNvPr>
          <p:cNvSpPr txBox="1"/>
          <p:nvPr/>
        </p:nvSpPr>
        <p:spPr>
          <a:xfrm>
            <a:off x="308145" y="877641"/>
            <a:ext cx="2768707" cy="1107996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it-IT" sz="1200" b="1" dirty="0">
                <a:latin typeface="Arial Narrow" panose="020B0606020202030204" pitchFamily="34" charset="0"/>
              </a:rPr>
              <a:t>ROTATINMG TARGET</a:t>
            </a:r>
          </a:p>
          <a:p>
            <a:r>
              <a:rPr lang="it-IT" sz="1200" b="1" dirty="0">
                <a:latin typeface="Arial Narrow" panose="020B0606020202030204" pitchFamily="34" charset="0"/>
              </a:rPr>
              <a:t>2020-2021</a:t>
            </a:r>
            <a:r>
              <a:rPr lang="it-IT" sz="1200" dirty="0">
                <a:latin typeface="Arial Narrow" panose="020B0606020202030204" pitchFamily="34" charset="0"/>
              </a:rPr>
              <a:t> (SARS-COV2): design/</a:t>
            </a:r>
            <a:r>
              <a:rPr lang="it-IT" sz="1200" dirty="0" err="1">
                <a:latin typeface="Arial Narrow" panose="020B0606020202030204" pitchFamily="34" charset="0"/>
              </a:rPr>
              <a:t>discussions</a:t>
            </a:r>
            <a:endParaRPr lang="it-IT" sz="1200" dirty="0">
              <a:latin typeface="Arial Narrow" panose="020B0606020202030204" pitchFamily="34" charset="0"/>
            </a:endParaRPr>
          </a:p>
          <a:p>
            <a:r>
              <a:rPr lang="it-IT" sz="1200" b="1" dirty="0">
                <a:latin typeface="Arial Narrow" panose="020B0606020202030204" pitchFamily="34" charset="0"/>
              </a:rPr>
              <a:t>2022</a:t>
            </a:r>
            <a:r>
              <a:rPr lang="it-IT" sz="1200" dirty="0">
                <a:latin typeface="Arial Narrow" panose="020B0606020202030204" pitchFamily="34" charset="0"/>
              </a:rPr>
              <a:t>: call for tender</a:t>
            </a:r>
          </a:p>
          <a:p>
            <a:r>
              <a:rPr lang="it-IT" sz="1200" b="1" dirty="0">
                <a:latin typeface="Arial Narrow" panose="020B0606020202030204" pitchFamily="34" charset="0"/>
              </a:rPr>
              <a:t>2023</a:t>
            </a:r>
            <a:r>
              <a:rPr lang="it-IT" sz="1200" dirty="0">
                <a:latin typeface="Arial Narrow" panose="020B0606020202030204" pitchFamily="34" charset="0"/>
              </a:rPr>
              <a:t>: </a:t>
            </a:r>
            <a:r>
              <a:rPr lang="it-IT" sz="1200" dirty="0" err="1">
                <a:latin typeface="Arial Narrow" panose="020B0606020202030204" pitchFamily="34" charset="0"/>
              </a:rPr>
              <a:t>contract</a:t>
            </a:r>
            <a:r>
              <a:rPr lang="it-IT" sz="1200" dirty="0">
                <a:latin typeface="Arial Narrow" panose="020B0606020202030204" pitchFamily="34" charset="0"/>
              </a:rPr>
              <a:t> (</a:t>
            </a:r>
            <a:r>
              <a:rPr lang="it-IT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 Pretto Industries, Italy</a:t>
            </a:r>
            <a:r>
              <a:rPr lang="it-IT" sz="1200" dirty="0">
                <a:latin typeface="Arial Narrow" panose="020B0606020202030204" pitchFamily="34" charset="0"/>
              </a:rPr>
              <a:t>)</a:t>
            </a:r>
          </a:p>
          <a:p>
            <a:r>
              <a:rPr lang="it-IT" sz="1200" b="1" dirty="0">
                <a:latin typeface="Arial Narrow" panose="020B0606020202030204" pitchFamily="34" charset="0"/>
              </a:rPr>
              <a:t>2024</a:t>
            </a:r>
            <a:r>
              <a:rPr lang="it-IT" sz="1200" dirty="0">
                <a:latin typeface="Arial Narrow" panose="020B0606020202030204" pitchFamily="34" charset="0"/>
              </a:rPr>
              <a:t>: </a:t>
            </a:r>
            <a:r>
              <a:rPr lang="it-IT" sz="1200" dirty="0" err="1">
                <a:latin typeface="Arial Narrow" panose="020B0606020202030204" pitchFamily="34" charset="0"/>
              </a:rPr>
              <a:t>realization</a:t>
            </a:r>
            <a:endParaRPr lang="it-IT" sz="1200" dirty="0">
              <a:latin typeface="Arial Narrow" panose="020B0606020202030204" pitchFamily="34" charset="0"/>
            </a:endParaRPr>
          </a:p>
          <a:p>
            <a:r>
              <a:rPr lang="it-IT" sz="1200" b="1" dirty="0">
                <a:latin typeface="Arial Narrow" panose="020B0606020202030204" pitchFamily="34" charset="0"/>
              </a:rPr>
              <a:t>2025</a:t>
            </a:r>
            <a:r>
              <a:rPr lang="it-IT" sz="1200" dirty="0">
                <a:latin typeface="Arial Narrow" panose="020B0606020202030204" pitchFamily="34" charset="0"/>
              </a:rPr>
              <a:t>: testing (more </a:t>
            </a:r>
            <a:r>
              <a:rPr lang="it-IT" sz="1200" dirty="0" err="1">
                <a:latin typeface="Arial Narrow" panose="020B0606020202030204" pitchFamily="34" charset="0"/>
              </a:rPr>
              <a:t>tests</a:t>
            </a:r>
            <a:r>
              <a:rPr lang="it-IT" sz="1200" dirty="0">
                <a:latin typeface="Arial Narrow" panose="020B0606020202030204" pitchFamily="34" charset="0"/>
              </a:rPr>
              <a:t> </a:t>
            </a:r>
            <a:r>
              <a:rPr lang="it-IT" sz="1200" dirty="0" err="1">
                <a:latin typeface="Arial Narrow" panose="020B0606020202030204" pitchFamily="34" charset="0"/>
              </a:rPr>
              <a:t>needed</a:t>
            </a:r>
            <a:r>
              <a:rPr lang="it-IT" sz="1200" dirty="0">
                <a:latin typeface="Arial Narrow" panose="020B0606020202030204" pitchFamily="34" charset="0"/>
              </a:rPr>
              <a:t>)</a:t>
            </a:r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F496B6F2-015D-9DC0-B2A8-24529237C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571" y="1518523"/>
            <a:ext cx="5322444" cy="3252881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0355769A-ACC3-0639-4AAE-3144E9793E44}"/>
              </a:ext>
            </a:extLst>
          </p:cNvPr>
          <p:cNvSpPr txBox="1"/>
          <p:nvPr/>
        </p:nvSpPr>
        <p:spPr>
          <a:xfrm>
            <a:off x="4124819" y="863784"/>
            <a:ext cx="4235455" cy="1077218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it-IT" sz="1400" b="1" dirty="0">
                <a:latin typeface="Arial Narrow" panose="020B0606020202030204" pitchFamily="34" charset="0"/>
              </a:rPr>
              <a:t>ION SOURCE &amp; ACCELERATOR</a:t>
            </a:r>
          </a:p>
          <a:p>
            <a:r>
              <a:rPr lang="it-IT" sz="1400" b="1" dirty="0">
                <a:latin typeface="Arial Narrow" panose="020B0606020202030204" pitchFamily="34" charset="0"/>
              </a:rPr>
              <a:t>2020-2021</a:t>
            </a:r>
            <a:r>
              <a:rPr lang="it-IT" sz="1400" dirty="0">
                <a:latin typeface="Arial Narrow" panose="020B0606020202030204" pitchFamily="34" charset="0"/>
              </a:rPr>
              <a:t> (SARS-COV2): </a:t>
            </a:r>
            <a:r>
              <a:rPr lang="it-IT" sz="1400" dirty="0" err="1">
                <a:latin typeface="Arial Narrow" panose="020B0606020202030204" pitchFamily="34" charset="0"/>
              </a:rPr>
              <a:t>discussions</a:t>
            </a:r>
            <a:r>
              <a:rPr lang="it-IT" sz="1400" dirty="0">
                <a:latin typeface="Arial Narrow" panose="020B0606020202030204" pitchFamily="34" charset="0"/>
              </a:rPr>
              <a:t> and </a:t>
            </a:r>
            <a:r>
              <a:rPr lang="it-IT" sz="1400" dirty="0" err="1">
                <a:latin typeface="Arial Narrow" panose="020B0606020202030204" pitchFamily="34" charset="0"/>
              </a:rPr>
              <a:t>conceptual</a:t>
            </a:r>
            <a:r>
              <a:rPr lang="it-IT" sz="1400" dirty="0">
                <a:latin typeface="Arial Narrow" panose="020B0606020202030204" pitchFamily="34" charset="0"/>
              </a:rPr>
              <a:t> design</a:t>
            </a:r>
          </a:p>
          <a:p>
            <a:r>
              <a:rPr lang="it-IT" sz="1400" b="1" dirty="0">
                <a:latin typeface="Arial Narrow" panose="020B0606020202030204" pitchFamily="34" charset="0"/>
              </a:rPr>
              <a:t>2022</a:t>
            </a:r>
            <a:r>
              <a:rPr lang="it-IT" sz="1400" dirty="0">
                <a:latin typeface="Arial Narrow" panose="020B0606020202030204" pitchFamily="34" charset="0"/>
              </a:rPr>
              <a:t>: call for tender and </a:t>
            </a:r>
            <a:r>
              <a:rPr lang="it-IT" sz="1400" dirty="0" err="1">
                <a:latin typeface="Arial Narrow" panose="020B0606020202030204" pitchFamily="34" charset="0"/>
              </a:rPr>
              <a:t>contract</a:t>
            </a:r>
            <a:r>
              <a:rPr lang="it-IT" sz="1400" dirty="0">
                <a:latin typeface="Arial Narrow" panose="020B0606020202030204" pitchFamily="34" charset="0"/>
              </a:rPr>
              <a:t> (</a:t>
            </a:r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MUONS Inc., US</a:t>
            </a:r>
            <a:r>
              <a:rPr lang="it-IT" sz="1400" dirty="0">
                <a:latin typeface="Arial Narrow" panose="020B0606020202030204" pitchFamily="34" charset="0"/>
              </a:rPr>
              <a:t>)</a:t>
            </a:r>
          </a:p>
          <a:p>
            <a:r>
              <a:rPr lang="it-IT" sz="1400" b="1" dirty="0">
                <a:latin typeface="Arial Narrow" panose="020B0606020202030204" pitchFamily="34" charset="0"/>
              </a:rPr>
              <a:t>2023-2025</a:t>
            </a:r>
            <a:r>
              <a:rPr lang="it-IT" sz="1400" dirty="0">
                <a:latin typeface="Arial Narrow" panose="020B0606020202030204" pitchFamily="34" charset="0"/>
              </a:rPr>
              <a:t>: </a:t>
            </a:r>
            <a:r>
              <a:rPr lang="it-IT" sz="1400" dirty="0" err="1">
                <a:latin typeface="Arial Narrow" panose="020B0606020202030204" pitchFamily="34" charset="0"/>
              </a:rPr>
              <a:t>realization</a:t>
            </a:r>
            <a:endParaRPr lang="it-IT" sz="1400" dirty="0">
              <a:latin typeface="Arial Narrow" panose="020B0606020202030204" pitchFamily="34" charset="0"/>
            </a:endParaRPr>
          </a:p>
          <a:p>
            <a:r>
              <a:rPr lang="it-IT" sz="1400" b="1" dirty="0">
                <a:latin typeface="Arial Narrow" panose="020B0606020202030204" pitchFamily="34" charset="0"/>
              </a:rPr>
              <a:t>2026</a:t>
            </a:r>
            <a:r>
              <a:rPr lang="it-IT" sz="1400" dirty="0">
                <a:latin typeface="Arial Narrow" panose="020B0606020202030204" pitchFamily="34" charset="0"/>
              </a:rPr>
              <a:t>: testing (</a:t>
            </a:r>
            <a:r>
              <a:rPr lang="it-IT" sz="1400" dirty="0" err="1">
                <a:latin typeface="Arial Narrow" panose="020B0606020202030204" pitchFamily="34" charset="0"/>
              </a:rPr>
              <a:t>ongoing</a:t>
            </a:r>
            <a:r>
              <a:rPr lang="it-IT" sz="140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CCF8D16A-143E-23A8-6035-ACBFD3E9AD93}"/>
              </a:ext>
            </a:extLst>
          </p:cNvPr>
          <p:cNvSpPr txBox="1"/>
          <p:nvPr/>
        </p:nvSpPr>
        <p:spPr>
          <a:xfrm>
            <a:off x="3084859" y="2677717"/>
            <a:ext cx="768159" cy="169277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1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condenser</a:t>
            </a:r>
            <a:endParaRPr lang="it-IT" sz="11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16AC91C1-2828-23EE-1614-016646645955}"/>
              </a:ext>
            </a:extLst>
          </p:cNvPr>
          <p:cNvSpPr txBox="1"/>
          <p:nvPr/>
        </p:nvSpPr>
        <p:spPr>
          <a:xfrm>
            <a:off x="3896641" y="3691140"/>
            <a:ext cx="946093" cy="215444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evaporator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B125B000-554E-3A2D-C34D-7297B85AF635}"/>
              </a:ext>
            </a:extLst>
          </p:cNvPr>
          <p:cNvSpPr txBox="1"/>
          <p:nvPr/>
        </p:nvSpPr>
        <p:spPr>
          <a:xfrm>
            <a:off x="1379977" y="4704626"/>
            <a:ext cx="3586239" cy="430887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Target acts </a:t>
            </a: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as</a:t>
            </a: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a </a:t>
            </a: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heat</a:t>
            </a: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pipe</a:t>
            </a:r>
          </a:p>
          <a:p>
            <a:pPr algn="ctr"/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Liquid-Vapor </a:t>
            </a: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phase</a:t>
            </a: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transition</a:t>
            </a:r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for power </a:t>
            </a:r>
            <a:r>
              <a:rPr lang="it-IT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exhaust</a:t>
            </a:r>
            <a:endParaRPr lang="it-IT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851EFD25-DD92-0E8A-BF09-18753AD2534E}"/>
              </a:ext>
            </a:extLst>
          </p:cNvPr>
          <p:cNvSpPr txBox="1"/>
          <p:nvPr/>
        </p:nvSpPr>
        <p:spPr>
          <a:xfrm>
            <a:off x="4096312" y="2592495"/>
            <a:ext cx="3973571" cy="1015663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			         </a:t>
            </a:r>
            <a:r>
              <a:rPr lang="it-IT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D/T (50/50) plasma </a:t>
            </a:r>
            <a:r>
              <a:rPr lang="it-IT" sz="12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chamber</a:t>
            </a:r>
            <a:endParaRPr lang="it-IT" sz="12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		</a:t>
            </a:r>
          </a:p>
          <a:p>
            <a:r>
              <a:rPr lang="it-IT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		</a:t>
            </a:r>
            <a:r>
              <a:rPr lang="it-IT" sz="12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Multiapertures</a:t>
            </a:r>
            <a:r>
              <a:rPr lang="it-IT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it-IT" sz="12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extraction</a:t>
            </a:r>
            <a:r>
              <a:rPr lang="it-IT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it-IT" sz="12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grids</a:t>
            </a:r>
            <a:r>
              <a:rPr lang="it-IT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                     	</a:t>
            </a:r>
          </a:p>
          <a:p>
            <a:r>
              <a:rPr lang="it-IT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		Drift tube</a:t>
            </a:r>
          </a:p>
        </p:txBody>
      </p: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0C114E63-6E6E-5384-1ED2-0C700E3D242A}"/>
              </a:ext>
            </a:extLst>
          </p:cNvPr>
          <p:cNvCxnSpPr>
            <a:cxnSpLocks/>
          </p:cNvCxnSpPr>
          <p:nvPr/>
        </p:nvCxnSpPr>
        <p:spPr>
          <a:xfrm flipH="1">
            <a:off x="6672616" y="2846994"/>
            <a:ext cx="504039" cy="11505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433A2C99-7C92-7EBF-B474-B3A5EB8098A8}"/>
              </a:ext>
            </a:extLst>
          </p:cNvPr>
          <p:cNvCxnSpPr/>
          <p:nvPr/>
        </p:nvCxnSpPr>
        <p:spPr>
          <a:xfrm>
            <a:off x="6149685" y="3252002"/>
            <a:ext cx="33512" cy="900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7E7CF3CE-7BFA-B9B2-4BF3-4126C57B4F91}"/>
              </a:ext>
            </a:extLst>
          </p:cNvPr>
          <p:cNvCxnSpPr>
            <a:cxnSpLocks/>
          </p:cNvCxnSpPr>
          <p:nvPr/>
        </p:nvCxnSpPr>
        <p:spPr>
          <a:xfrm>
            <a:off x="5367609" y="3586735"/>
            <a:ext cx="33710" cy="3724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13A3C45-DF0F-A9EA-93B2-86B5791F3E9A}"/>
              </a:ext>
            </a:extLst>
          </p:cNvPr>
          <p:cNvSpPr txBox="1"/>
          <p:nvPr/>
        </p:nvSpPr>
        <p:spPr>
          <a:xfrm>
            <a:off x="3518876" y="2102945"/>
            <a:ext cx="912429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b="1" dirty="0">
                <a:latin typeface="Arial Narrow" panose="020B0606020202030204" pitchFamily="34" charset="0"/>
              </a:rPr>
              <a:t>330 rpm</a:t>
            </a:r>
          </a:p>
        </p:txBody>
      </p:sp>
    </p:spTree>
    <p:extLst>
      <p:ext uri="{BB962C8B-B14F-4D97-AF65-F5344CB8AC3E}">
        <p14:creationId xmlns:p14="http://schemas.microsoft.com/office/powerpoint/2010/main" val="25082568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91440" tIns="0" rIns="91440" bIns="0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1539</Words>
  <Application>Microsoft Office PowerPoint</Application>
  <PresentationFormat>Presentazione su schermo (16:9)</PresentationFormat>
  <Paragraphs>233</Paragraphs>
  <Slides>20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Arial</vt:lpstr>
      <vt:lpstr>Arial Narrow</vt:lpstr>
      <vt:lpstr>Calibri</vt:lpstr>
      <vt:lpstr>Symbol</vt:lpstr>
      <vt:lpstr>Times New Roman</vt:lpstr>
      <vt:lpstr>Wingdings</vt:lpstr>
      <vt:lpstr>Tema di Office</vt:lpstr>
      <vt:lpstr>ICANS XXV - 13–17 apr 2026, Clarion Hotel Malmö Live</vt:lpstr>
      <vt:lpstr>Overview</vt:lpstr>
      <vt:lpstr>Scientific premises                      Main focus</vt:lpstr>
      <vt:lpstr>Scientific premises                  99Mo/99mTc supply chain – gold standard</vt:lpstr>
      <vt:lpstr>Scientific premises             99Mo/99mTc supply chain – alternative solutions</vt:lpstr>
      <vt:lpstr>Scientific premises             99Mo/99mTc supply chain – alternative solutions</vt:lpstr>
      <vt:lpstr>SORGENTINA project                   Main goal of the project</vt:lpstr>
      <vt:lpstr>SORGENTINA  project                               location</vt:lpstr>
      <vt:lpstr>SORGENTINA  project        The main components of the Termomechanical Demonstator (TMD)</vt:lpstr>
      <vt:lpstr>SORGENTINA  project                 The rotating target prototype</vt:lpstr>
      <vt:lpstr>SORGENTINA  project             The rotating target prototype</vt:lpstr>
      <vt:lpstr>SORGENTINA  project                The ion source &amp; accelerator</vt:lpstr>
      <vt:lpstr>SORGENTINA project                The ion source &amp; accelerator</vt:lpstr>
      <vt:lpstr>SORGENTINA project                        The ion source &amp; accelerator</vt:lpstr>
      <vt:lpstr>Presentazione standard di PowerPoint</vt:lpstr>
      <vt:lpstr>SORGENTINA project              The ion source &amp; accelertator: tests at Richarson Lab (US)</vt:lpstr>
      <vt:lpstr>SORGENTINA project                      Device installation at Brasimone Research Centre</vt:lpstr>
      <vt:lpstr>SORGENTINA project                     Next steps</vt:lpstr>
      <vt:lpstr>SORGENTINA project </vt:lpstr>
      <vt:lpstr>SORGENTINA project                    </vt:lpstr>
    </vt:vector>
  </TitlesOfParts>
  <Company>ENEA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Serena Lucibello</dc:creator>
  <cp:lastModifiedBy>Antonino Pietropaolo</cp:lastModifiedBy>
  <cp:revision>233</cp:revision>
  <cp:lastPrinted>2023-09-20T14:27:52Z</cp:lastPrinted>
  <dcterms:created xsi:type="dcterms:W3CDTF">2017-01-03T12:35:40Z</dcterms:created>
  <dcterms:modified xsi:type="dcterms:W3CDTF">2026-04-15T21:04:34Z</dcterms:modified>
</cp:coreProperties>
</file>