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9" r:id="rId2"/>
    <p:sldId id="1109" r:id="rId3"/>
    <p:sldId id="1042" r:id="rId4"/>
    <p:sldId id="1092" r:id="rId5"/>
    <p:sldId id="1093" r:id="rId6"/>
    <p:sldId id="1094" r:id="rId7"/>
    <p:sldId id="1095" r:id="rId8"/>
    <p:sldId id="1097" r:id="rId9"/>
    <p:sldId id="1098" r:id="rId10"/>
    <p:sldId id="1099" r:id="rId11"/>
    <p:sldId id="1100" r:id="rId12"/>
    <p:sldId id="1103" r:id="rId13"/>
    <p:sldId id="1102" r:id="rId14"/>
    <p:sldId id="622" r:id="rId15"/>
    <p:sldId id="351" r:id="rId16"/>
    <p:sldId id="1104" r:id="rId17"/>
    <p:sldId id="1105" r:id="rId18"/>
    <p:sldId id="1107" r:id="rId19"/>
    <p:sldId id="1108" r:id="rId20"/>
    <p:sldId id="1106" r:id="rId21"/>
    <p:sldId id="1056" r:id="rId22"/>
    <p:sldId id="289" r:id="rId23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3D6B"/>
    <a:srgbClr val="0A2D6E"/>
    <a:srgbClr val="A4E5AA"/>
    <a:srgbClr val="005AA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5" autoAdjust="0"/>
    <p:restoredTop sz="94660"/>
  </p:normalViewPr>
  <p:slideViewPr>
    <p:cSldViewPr showGuides="1">
      <p:cViewPr varScale="1">
        <p:scale>
          <a:sx n="161" d="100"/>
          <a:sy n="161" d="100"/>
        </p:scale>
        <p:origin x="376" y="192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DE9E86A-6679-4EC8-847C-9F954F45BF68}" type="datetimeFigureOut">
              <a:rPr lang="de-DE" smtClean="0"/>
              <a:t>15.04.26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313C419-10E8-4216-A6CC-B7C8A23909AD}" type="datetimeFigureOut">
              <a:rPr lang="de-DE" smtClean="0"/>
              <a:t>15.04.26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59B2-E3A2-A029-9392-38F54F535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546A86F-A130-C73E-B8D9-93E8293E5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D4ECEAC-691F-7D44-3308-DCA69A058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599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B3904-7131-74CA-273B-61BE7405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97E2044-C273-0D05-69E6-768A318DC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E059B33-D803-3B63-070F-42B81A7AE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492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5EDAC-4737-52B4-55AF-4B34BAE85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F42EFB0-165F-D494-8B67-5C4DF0582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3F48F04-C02D-A670-FF5A-FFCD56FB3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488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9303-1C20-68F8-9A73-B448AF394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52E14AE-9942-42DC-0AA0-D8CDAE302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EE624B7-3467-AB5D-85C7-607ED264D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51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09EB-8CB1-DD96-BC87-A1A74BE5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6971572-39E2-4593-3DF4-C3EF79B0CA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7A1AAA9-FA9A-3257-6FEC-88AE2FD6E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275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667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32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2" y="1748367"/>
            <a:ext cx="5472065" cy="4563533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8414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5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orient="horz" pos="539">
          <p15:clr>
            <a:srgbClr val="FBAE40"/>
          </p15:clr>
        </p15:guide>
        <p15:guide id="5" orient="horz" pos="823">
          <p15:clr>
            <a:srgbClr val="FBAE40"/>
          </p15:clr>
        </p15:guide>
        <p15:guide id="6" orient="horz" pos="298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2. Juni 2016</a:t>
            </a:r>
            <a:endParaRPr lang="de-DE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EB6C5-F86C-4309-88AB-4F4F0AECB1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48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16. April 2026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6" r:id="rId10"/>
    <p:sldLayoutId id="2147483677" r:id="rId11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emf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sv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jp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gif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sv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5F65145-80CE-4F50-8C39-4EEE42342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15" name="Textplatzhalter 2"/>
          <p:cNvSpPr>
            <a:spLocks noGrp="1"/>
          </p:cNvSpPr>
          <p:nvPr>
            <p:ph type="ctrTitle"/>
          </p:nvPr>
        </p:nvSpPr>
        <p:spPr bwMode="auto">
          <a:xfrm>
            <a:off x="731838" y="3633688"/>
            <a:ext cx="11268817" cy="1091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noProof="1"/>
              <a:t>The High Brilliance Neutron Source (HBS) Project: From Concept to Reality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416" y="4413570"/>
            <a:ext cx="10728325" cy="727162"/>
          </a:xfrm>
        </p:spPr>
        <p:txBody>
          <a:bodyPr/>
          <a:lstStyle/>
          <a:p>
            <a:endParaRPr lang="en-US" sz="1800" noProof="1"/>
          </a:p>
          <a:p>
            <a:r>
              <a:rPr lang="en-US" sz="1800" b="0" cap="none" noProof="1"/>
              <a:t>Paul Zakalek, JCNS, FZJ</a:t>
            </a:r>
          </a:p>
          <a:p>
            <a:endParaRPr lang="en-US" sz="1800" b="0" cap="none" noProof="1"/>
          </a:p>
        </p:txBody>
      </p:sp>
      <p:pic>
        <p:nvPicPr>
          <p:cNvPr id="3" name="Grafik 24">
            <a:extLst>
              <a:ext uri="{FF2B5EF4-FFF2-40B4-BE49-F238E27FC236}">
                <a16:creationId xmlns:a16="http://schemas.microsoft.com/office/drawing/2014/main" id="{213DD216-C1E0-BB48-A249-90F277B9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4880"/>
            <a:ext cx="7632848" cy="34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848EE-7CB0-030A-5BE4-84CB357AD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">
            <a:extLst>
              <a:ext uri="{FF2B5EF4-FFF2-40B4-BE49-F238E27FC236}">
                <a16:creationId xmlns:a16="http://schemas.microsoft.com/office/drawing/2014/main" id="{0C9D9865-9D75-0339-E419-A25AC6239ACE}"/>
              </a:ext>
            </a:extLst>
          </p:cNvPr>
          <p:cNvSpPr/>
          <p:nvPr/>
        </p:nvSpPr>
        <p:spPr>
          <a:xfrm>
            <a:off x="3575720" y="915807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</a:t>
            </a:r>
            <a:br>
              <a:rPr lang="en-US" noProof="1"/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r Verbinder 1">
            <a:extLst>
              <a:ext uri="{FF2B5EF4-FFF2-40B4-BE49-F238E27FC236}">
                <a16:creationId xmlns:a16="http://schemas.microsoft.com/office/drawing/2014/main" id="{729EFC2F-DC03-E7CC-8C70-AB85E2AC72C1}"/>
              </a:ext>
            </a:extLst>
          </p:cNvPr>
          <p:cNvCxnSpPr/>
          <p:nvPr/>
        </p:nvCxnSpPr>
        <p:spPr>
          <a:xfrm>
            <a:off x="4275825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28" name="Rechteck 3">
            <a:extLst>
              <a:ext uri="{FF2B5EF4-FFF2-40B4-BE49-F238E27FC236}">
                <a16:creationId xmlns:a16="http://schemas.microsoft.com/office/drawing/2014/main" id="{42E0C376-774D-1505-0B63-AD4C64183CAF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C924D0DE-DF90-CE3E-F9A4-0AD643C486E6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0" name="Rechteck 4">
            <a:extLst>
              <a:ext uri="{FF2B5EF4-FFF2-40B4-BE49-F238E27FC236}">
                <a16:creationId xmlns:a16="http://schemas.microsoft.com/office/drawing/2014/main" id="{6901EC55-03F7-D52C-9F5A-FFB65E3D1761}"/>
              </a:ext>
            </a:extLst>
          </p:cNvPr>
          <p:cNvSpPr/>
          <p:nvPr/>
        </p:nvSpPr>
        <p:spPr>
          <a:xfrm>
            <a:off x="6240016" y="896759"/>
            <a:ext cx="1166392" cy="1242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TDR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1" name="Gerader Verbinder 3">
            <a:extLst>
              <a:ext uri="{FF2B5EF4-FFF2-40B4-BE49-F238E27FC236}">
                <a16:creationId xmlns:a16="http://schemas.microsoft.com/office/drawing/2014/main" id="{96BD1591-4999-D23A-8424-8CCDE9505AC5}"/>
              </a:ext>
            </a:extLst>
          </p:cNvPr>
          <p:cNvCxnSpPr/>
          <p:nvPr/>
        </p:nvCxnSpPr>
        <p:spPr>
          <a:xfrm>
            <a:off x="7096116" y="2172567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12765405-8D36-CA3B-A953-5861422D5754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Grafik 11">
            <a:extLst>
              <a:ext uri="{FF2B5EF4-FFF2-40B4-BE49-F238E27FC236}">
                <a16:creationId xmlns:a16="http://schemas.microsoft.com/office/drawing/2014/main" id="{9462F0E9-DEDD-95CB-D741-EAD709DE064A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Grafik 14">
            <a:extLst>
              <a:ext uri="{FF2B5EF4-FFF2-40B4-BE49-F238E27FC236}">
                <a16:creationId xmlns:a16="http://schemas.microsoft.com/office/drawing/2014/main" id="{ECF08FD3-0424-761E-A4A0-99597116C041}"/>
              </a:ext>
            </a:extLst>
          </p:cNvPr>
          <p:cNvSpPr/>
          <p:nvPr/>
        </p:nvSpPr>
        <p:spPr>
          <a:xfrm>
            <a:off x="3863752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2020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Grafik 15">
            <a:extLst>
              <a:ext uri="{FF2B5EF4-FFF2-40B4-BE49-F238E27FC236}">
                <a16:creationId xmlns:a16="http://schemas.microsoft.com/office/drawing/2014/main" id="{731E72D0-25EC-2B69-D726-A1E1AC78861C}"/>
              </a:ext>
            </a:extLst>
          </p:cNvPr>
          <p:cNvSpPr/>
          <p:nvPr/>
        </p:nvSpPr>
        <p:spPr>
          <a:xfrm>
            <a:off x="6744072" y="260852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CC88C9-750C-605E-349F-09B73139DB71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CAA4AE-FAAF-1BA4-3DB3-73F196E05C43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5F31B0E-CCDA-71EF-BA1D-21F31E633904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0AB9C3-9B5C-6F9D-94C6-63A4E780E944}"/>
              </a:ext>
            </a:extLst>
          </p:cNvPr>
          <p:cNvGrpSpPr/>
          <p:nvPr/>
        </p:nvGrpSpPr>
        <p:grpSpPr>
          <a:xfrm>
            <a:off x="3215680" y="2598087"/>
            <a:ext cx="613800" cy="409320"/>
            <a:chOff x="5123880" y="3509640"/>
            <a:chExt cx="613800" cy="4093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790E76-2317-45A9-E3B5-604F23034AB2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5123880" y="350964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AE87C23-658A-3898-F5EB-34C8E77BB4B8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5382000" y="351072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06E507-9CA6-33C5-BDFE-0520F65F791F}"/>
              </a:ext>
            </a:extLst>
          </p:cNvPr>
          <p:cNvGrpSpPr/>
          <p:nvPr/>
        </p:nvGrpSpPr>
        <p:grpSpPr>
          <a:xfrm>
            <a:off x="4943872" y="2598807"/>
            <a:ext cx="613800" cy="409320"/>
            <a:chOff x="7376040" y="3510360"/>
            <a:chExt cx="613800" cy="40932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C207633-64B2-2F50-A843-45D10A5B6BCA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7376040" y="35103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5B430AC-2D05-6431-AD4A-D5622F918D8D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7634160" y="351144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1" name="Grafik 18">
            <a:extLst>
              <a:ext uri="{FF2B5EF4-FFF2-40B4-BE49-F238E27FC236}">
                <a16:creationId xmlns:a16="http://schemas.microsoft.com/office/drawing/2014/main" id="{916EC9D4-BE4E-8AEC-3EE6-3527F2FDF75E}"/>
              </a:ext>
            </a:extLst>
          </p:cNvPr>
          <p:cNvSpPr/>
          <p:nvPr/>
        </p:nvSpPr>
        <p:spPr>
          <a:xfrm>
            <a:off x="5590622" y="260924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2022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Rechteck 2">
            <a:extLst>
              <a:ext uri="{FF2B5EF4-FFF2-40B4-BE49-F238E27FC236}">
                <a16:creationId xmlns:a16="http://schemas.microsoft.com/office/drawing/2014/main" id="{9F2DBE62-F208-9B55-A589-C4A5E838055C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Gerader Verbinder 1">
            <a:extLst>
              <a:ext uri="{FF2B5EF4-FFF2-40B4-BE49-F238E27FC236}">
                <a16:creationId xmlns:a16="http://schemas.microsoft.com/office/drawing/2014/main" id="{CBE767B6-50A4-4DA9-545E-7C2BF1D803F4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0" name="Rechteck 4">
            <a:extLst>
              <a:ext uri="{FF2B5EF4-FFF2-40B4-BE49-F238E27FC236}">
                <a16:creationId xmlns:a16="http://schemas.microsoft.com/office/drawing/2014/main" id="{3468E422-077F-CA17-2563-4C8760E9AF51}"/>
              </a:ext>
            </a:extLst>
          </p:cNvPr>
          <p:cNvSpPr/>
          <p:nvPr/>
        </p:nvSpPr>
        <p:spPr>
          <a:xfrm>
            <a:off x="4943872" y="914315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JULIC Neutron Platform</a:t>
            </a:r>
          </a:p>
        </p:txBody>
      </p:sp>
      <p:cxnSp>
        <p:nvCxnSpPr>
          <p:cNvPr id="61" name="Gerader Verbinder 3">
            <a:extLst>
              <a:ext uri="{FF2B5EF4-FFF2-40B4-BE49-F238E27FC236}">
                <a16:creationId xmlns:a16="http://schemas.microsoft.com/office/drawing/2014/main" id="{53074466-22EE-C30B-90B7-D60DD8B4B8F9}"/>
              </a:ext>
            </a:extLst>
          </p:cNvPr>
          <p:cNvCxnSpPr>
            <a:cxnSpLocks/>
          </p:cNvCxnSpPr>
          <p:nvPr/>
        </p:nvCxnSpPr>
        <p:spPr>
          <a:xfrm>
            <a:off x="5802254" y="2165563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6" name="Rechteck 4">
            <a:extLst>
              <a:ext uri="{FF2B5EF4-FFF2-40B4-BE49-F238E27FC236}">
                <a16:creationId xmlns:a16="http://schemas.microsoft.com/office/drawing/2014/main" id="{EEFB0E1E-BA6B-DD2C-8B85-FA062C70BFCD}"/>
              </a:ext>
            </a:extLst>
          </p:cNvPr>
          <p:cNvSpPr/>
          <p:nvPr/>
        </p:nvSpPr>
        <p:spPr>
          <a:xfrm>
            <a:off x="7536160" y="896759"/>
            <a:ext cx="1166392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Joint Project </a:t>
            </a:r>
            <a:br>
              <a:rPr lang="en-US" b="1" strike="noStrike" spc="-1" noProof="1">
                <a:solidFill>
                  <a:schemeClr val="dk1"/>
                </a:solidFill>
                <a:latin typeface="Arial"/>
              </a:rPr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(D, F, S)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7" name="Gerader Verbinder 3">
            <a:extLst>
              <a:ext uri="{FF2B5EF4-FFF2-40B4-BE49-F238E27FC236}">
                <a16:creationId xmlns:a16="http://schemas.microsoft.com/office/drawing/2014/main" id="{FF07A688-8557-69FA-F096-1ED7317C9B9E}"/>
              </a:ext>
            </a:extLst>
          </p:cNvPr>
          <p:cNvCxnSpPr/>
          <p:nvPr/>
        </p:nvCxnSpPr>
        <p:spPr>
          <a:xfrm>
            <a:off x="8543912" y="2153519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8" name="Grafik 15">
            <a:extLst>
              <a:ext uri="{FF2B5EF4-FFF2-40B4-BE49-F238E27FC236}">
                <a16:creationId xmlns:a16="http://schemas.microsoft.com/office/drawing/2014/main" id="{F160596C-ECF5-DF09-2191-647AF14D744C}"/>
              </a:ext>
            </a:extLst>
          </p:cNvPr>
          <p:cNvSpPr/>
          <p:nvPr/>
        </p:nvSpPr>
        <p:spPr>
          <a:xfrm>
            <a:off x="7894878" y="26033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2024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Grafik 15">
            <a:extLst>
              <a:ext uri="{FF2B5EF4-FFF2-40B4-BE49-F238E27FC236}">
                <a16:creationId xmlns:a16="http://schemas.microsoft.com/office/drawing/2014/main" id="{1F119AE3-92BB-30A5-474E-46164AD17B67}"/>
              </a:ext>
            </a:extLst>
          </p:cNvPr>
          <p:cNvSpPr/>
          <p:nvPr/>
        </p:nvSpPr>
        <p:spPr>
          <a:xfrm>
            <a:off x="9048328" y="259808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2025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Grafik 15">
            <a:extLst>
              <a:ext uri="{FF2B5EF4-FFF2-40B4-BE49-F238E27FC236}">
                <a16:creationId xmlns:a16="http://schemas.microsoft.com/office/drawing/2014/main" id="{9470E76F-5389-BBD7-2752-3954C0AF0F2E}"/>
              </a:ext>
            </a:extLst>
          </p:cNvPr>
          <p:cNvSpPr/>
          <p:nvPr/>
        </p:nvSpPr>
        <p:spPr>
          <a:xfrm>
            <a:off x="10173804" y="259808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2026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4">
            <a:extLst>
              <a:ext uri="{FF2B5EF4-FFF2-40B4-BE49-F238E27FC236}">
                <a16:creationId xmlns:a16="http://schemas.microsoft.com/office/drawing/2014/main" id="{468712BB-FFD8-2560-62E7-05829BB638EC}"/>
              </a:ext>
            </a:extLst>
          </p:cNvPr>
          <p:cNvSpPr/>
          <p:nvPr/>
        </p:nvSpPr>
        <p:spPr>
          <a:xfrm>
            <a:off x="8852169" y="896759"/>
            <a:ext cx="1166392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HBS-I short listed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3" name="Gerader Verbinder 3">
            <a:extLst>
              <a:ext uri="{FF2B5EF4-FFF2-40B4-BE49-F238E27FC236}">
                <a16:creationId xmlns:a16="http://schemas.microsoft.com/office/drawing/2014/main" id="{7682F481-0671-6218-AA8B-A9FF522F5823}"/>
              </a:ext>
            </a:extLst>
          </p:cNvPr>
          <p:cNvCxnSpPr/>
          <p:nvPr/>
        </p:nvCxnSpPr>
        <p:spPr>
          <a:xfrm>
            <a:off x="9552024" y="2153519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74" name="Rechteck 4">
            <a:extLst>
              <a:ext uri="{FF2B5EF4-FFF2-40B4-BE49-F238E27FC236}">
                <a16:creationId xmlns:a16="http://schemas.microsoft.com/office/drawing/2014/main" id="{E3DB05A7-B9BE-3787-8C66-E319A84FD711}"/>
              </a:ext>
            </a:extLst>
          </p:cNvPr>
          <p:cNvSpPr/>
          <p:nvPr/>
        </p:nvSpPr>
        <p:spPr>
          <a:xfrm>
            <a:off x="10175960" y="896759"/>
            <a:ext cx="189670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Science council recommends</a:t>
            </a:r>
          </a:p>
          <a:p>
            <a:pPr algn="ctr" defTabSz="457200">
              <a:lnSpc>
                <a:spcPct val="110000"/>
              </a:lnSpc>
            </a:pPr>
            <a:r>
              <a:rPr lang="en-US" b="1" spc="-1" noProof="1">
                <a:solidFill>
                  <a:schemeClr val="dk1"/>
                </a:solidFill>
                <a:latin typeface="Arial"/>
              </a:rPr>
              <a:t>HBS-I</a:t>
            </a: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  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5" name="Gerader Verbinder 3">
            <a:extLst>
              <a:ext uri="{FF2B5EF4-FFF2-40B4-BE49-F238E27FC236}">
                <a16:creationId xmlns:a16="http://schemas.microsoft.com/office/drawing/2014/main" id="{5A07E900-5824-C4B0-9BBE-1F9DE6AA6F99}"/>
              </a:ext>
            </a:extLst>
          </p:cNvPr>
          <p:cNvCxnSpPr/>
          <p:nvPr/>
        </p:nvCxnSpPr>
        <p:spPr>
          <a:xfrm>
            <a:off x="10875816" y="2153519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1B433E-919D-5BAE-BD69-B55A9CFE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98" y="3053995"/>
            <a:ext cx="5168436" cy="2907246"/>
          </a:xfrm>
          <a:prstGeom prst="rect">
            <a:avLst/>
          </a:prstGeo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203EE88F-3B6C-DA42-4105-1F0C1718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0" y="3059215"/>
            <a:ext cx="6499644" cy="290724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419B664-1B52-0939-450D-D03C238E3A83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A17052-863E-78A2-ED2A-FA19137D2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7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0DA563-F222-D625-B6E3-6520922CB79E}"/>
              </a:ext>
            </a:extLst>
          </p:cNvPr>
          <p:cNvSpPr/>
          <p:nvPr/>
        </p:nvSpPr>
        <p:spPr>
          <a:xfrm>
            <a:off x="479376" y="1326961"/>
            <a:ext cx="5616624" cy="2030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47A4A-34D5-6BA6-390E-8D9A5D8F175B}"/>
              </a:ext>
            </a:extLst>
          </p:cNvPr>
          <p:cNvSpPr txBox="1"/>
          <p:nvPr/>
        </p:nvSpPr>
        <p:spPr>
          <a:xfrm>
            <a:off x="592073" y="1407864"/>
            <a:ext cx="5112568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100% (10</a:t>
            </a:r>
            <a:r>
              <a:rPr lang="en-US" baseline="30000" dirty="0"/>
              <a:t>15</a:t>
            </a:r>
            <a:r>
              <a:rPr lang="en-US" dirty="0"/>
              <a:t> n/s)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70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only TDR</a:t>
            </a:r>
          </a:p>
          <a:p>
            <a:pPr>
              <a:lnSpc>
                <a:spcPct val="95000"/>
              </a:lnSpc>
            </a:pPr>
            <a:r>
              <a:rPr lang="en-US" dirty="0"/>
              <a:t>Place:	-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ED22A4-1C04-4C81-66EE-7F48723FF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54" y="1792503"/>
            <a:ext cx="2615685" cy="122325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1F1C69F-900B-17CB-0DC2-F36759686D31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Projects within HBS: Building the Path to HBS-I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4CDF2876-2014-5BCA-B6FD-4C08B56D2E9A}"/>
              </a:ext>
            </a:extLst>
          </p:cNvPr>
          <p:cNvSpPr txBox="1">
            <a:spLocks/>
          </p:cNvSpPr>
          <p:nvPr/>
        </p:nvSpPr>
        <p:spPr>
          <a:xfrm>
            <a:off x="368903" y="755481"/>
            <a:ext cx="1191978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noProof="1">
                <a:solidFill>
                  <a:srgbClr val="005AA0"/>
                </a:solidFill>
              </a:rPr>
              <a:t>JULIC • HiCANS Platform • HBS-I • HBS – A modular, scalable approach to HiCANS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5F1765-53F6-8AC1-46D2-9B8E95A1DF6D}"/>
              </a:ext>
            </a:extLst>
          </p:cNvPr>
          <p:cNvSpPr/>
          <p:nvPr/>
        </p:nvSpPr>
        <p:spPr>
          <a:xfrm>
            <a:off x="6334732" y="1326961"/>
            <a:ext cx="5616624" cy="20300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BB47CF2-979B-DDC6-2450-3C89808DAD85}"/>
              </a:ext>
            </a:extLst>
          </p:cNvPr>
          <p:cNvSpPr/>
          <p:nvPr/>
        </p:nvSpPr>
        <p:spPr>
          <a:xfrm>
            <a:off x="464786" y="3566557"/>
            <a:ext cx="5616624" cy="20300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24F7CF-01FA-FC26-59D0-7A8C535BB18B}"/>
              </a:ext>
            </a:extLst>
          </p:cNvPr>
          <p:cNvSpPr/>
          <p:nvPr/>
        </p:nvSpPr>
        <p:spPr>
          <a:xfrm>
            <a:off x="6334732" y="3566557"/>
            <a:ext cx="5616624" cy="20300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84DCC-5D75-DC25-283D-4D7A585B4C54}"/>
              </a:ext>
            </a:extLst>
          </p:cNvPr>
          <p:cNvSpPr txBox="1"/>
          <p:nvPr/>
        </p:nvSpPr>
        <p:spPr>
          <a:xfrm>
            <a:off x="6406740" y="1412776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JULIC Neutron Platform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0.001%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45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2022 – 2023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Big-Karl lab, IKP</a:t>
            </a:r>
            <a:br>
              <a:rPr lang="en-US" dirty="0"/>
            </a:br>
            <a:r>
              <a:rPr lang="en-US" dirty="0"/>
              <a:t>		Jülich (Germany)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62780E-DDA6-1225-32A7-CEC3B2099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7796" y="1833527"/>
            <a:ext cx="2173520" cy="1405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AD804-57F4-AEC6-018F-B03FFE3E64E0}"/>
              </a:ext>
            </a:extLst>
          </p:cNvPr>
          <p:cNvSpPr txBox="1"/>
          <p:nvPr/>
        </p:nvSpPr>
        <p:spPr>
          <a:xfrm>
            <a:off x="577483" y="3652372"/>
            <a:ext cx="5406561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err="1"/>
              <a:t>HiCANS</a:t>
            </a:r>
            <a:r>
              <a:rPr lang="en-US" b="1" dirty="0"/>
              <a:t> Platform </a:t>
            </a:r>
            <a:r>
              <a:rPr lang="en-US" dirty="0"/>
              <a:t>(with ESS Bilbao, LLB Saclay)</a:t>
            </a:r>
          </a:p>
          <a:p>
            <a:pPr>
              <a:lnSpc>
                <a:spcPct val="95000"/>
              </a:lnSpc>
            </a:pPr>
            <a:endParaRPr lang="en-US" b="1" dirty="0"/>
          </a:p>
          <a:p>
            <a:pPr>
              <a:lnSpc>
                <a:spcPct val="95000"/>
              </a:lnSpc>
            </a:pPr>
            <a:r>
              <a:rPr lang="en-US" dirty="0"/>
              <a:t>N-yield:	0.1%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3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2027 – 2032 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Bilbao (Spain)	</a:t>
            </a:r>
          </a:p>
        </p:txBody>
      </p:sp>
      <p:pic>
        <p:nvPicPr>
          <p:cNvPr id="14" name="Imagen 8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381AE1C8-440C-718F-DEA3-FDAE4B08F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052" y="4066665"/>
            <a:ext cx="2628697" cy="1412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3C9237-7A98-8ADD-10E9-DD0A7D2F4961}"/>
              </a:ext>
            </a:extLst>
          </p:cNvPr>
          <p:cNvSpPr txBox="1"/>
          <p:nvPr/>
        </p:nvSpPr>
        <p:spPr>
          <a:xfrm>
            <a:off x="6383343" y="3638565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HBS-I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20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2034 – 20XX</a:t>
            </a:r>
          </a:p>
          <a:p>
            <a:pPr>
              <a:lnSpc>
                <a:spcPct val="95000"/>
              </a:lnSpc>
            </a:pPr>
            <a:r>
              <a:rPr lang="en-US" dirty="0"/>
              <a:t>Place:	COSY-building,</a:t>
            </a:r>
            <a:br>
              <a:rPr lang="en-US" dirty="0"/>
            </a:br>
            <a:r>
              <a:rPr lang="en-US" dirty="0"/>
              <a:t>		Jülich (Germany)</a:t>
            </a:r>
          </a:p>
        </p:txBody>
      </p:sp>
      <p:pic>
        <p:nvPicPr>
          <p:cNvPr id="17" name="Grafik 4">
            <a:extLst>
              <a:ext uri="{FF2B5EF4-FFF2-40B4-BE49-F238E27FC236}">
                <a16:creationId xmlns:a16="http://schemas.microsoft.com/office/drawing/2014/main" id="{1CFEDF38-68C9-5A58-BA9B-59AB8180D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922" y="4032921"/>
            <a:ext cx="2660045" cy="118982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D4F0DA2-6FE4-8F79-6F83-E24D7878C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1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BD308-9179-4AA5-AB2B-DFBCA4899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965E9BC-5C1D-C943-F10C-CE42901C24B7}"/>
              </a:ext>
            </a:extLst>
          </p:cNvPr>
          <p:cNvSpPr/>
          <p:nvPr/>
        </p:nvSpPr>
        <p:spPr>
          <a:xfrm>
            <a:off x="479376" y="1326961"/>
            <a:ext cx="5616624" cy="2030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AE77D-5E3E-33CB-470C-C0107EA4F6F1}"/>
              </a:ext>
            </a:extLst>
          </p:cNvPr>
          <p:cNvSpPr txBox="1"/>
          <p:nvPr/>
        </p:nvSpPr>
        <p:spPr>
          <a:xfrm>
            <a:off x="592073" y="1407864"/>
            <a:ext cx="5112568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100%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70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only TDR</a:t>
            </a:r>
          </a:p>
          <a:p>
            <a:pPr>
              <a:lnSpc>
                <a:spcPct val="95000"/>
              </a:lnSpc>
            </a:pPr>
            <a:r>
              <a:rPr lang="en-US" dirty="0"/>
              <a:t>Place:	-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195DD3-D4A3-D02A-0C87-B78BEE57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54" y="1792503"/>
            <a:ext cx="2615685" cy="122325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6D081BC-E00C-B9F4-7702-CF01F2735418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Projects within HBS: Building the Path to HBS-I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DBBAB93A-6ED2-EC37-60B2-F6C5C854EC7A}"/>
              </a:ext>
            </a:extLst>
          </p:cNvPr>
          <p:cNvSpPr txBox="1">
            <a:spLocks/>
          </p:cNvSpPr>
          <p:nvPr/>
        </p:nvSpPr>
        <p:spPr>
          <a:xfrm>
            <a:off x="368903" y="755481"/>
            <a:ext cx="1191978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noProof="1">
                <a:solidFill>
                  <a:srgbClr val="005AA0"/>
                </a:solidFill>
              </a:rPr>
              <a:t>JULIC • HiCANS Platform • HBS-I • HBS – A modular, scalable approach to HiCANS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19AD37-2023-C6E5-DC4D-CA1B420714F7}"/>
              </a:ext>
            </a:extLst>
          </p:cNvPr>
          <p:cNvSpPr/>
          <p:nvPr/>
        </p:nvSpPr>
        <p:spPr>
          <a:xfrm>
            <a:off x="6334732" y="1326961"/>
            <a:ext cx="5616624" cy="20300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ECF6B8-558B-233C-E91B-CCDA47C45F38}"/>
              </a:ext>
            </a:extLst>
          </p:cNvPr>
          <p:cNvSpPr/>
          <p:nvPr/>
        </p:nvSpPr>
        <p:spPr>
          <a:xfrm>
            <a:off x="464786" y="3566557"/>
            <a:ext cx="5616624" cy="20300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03E31D-EE01-201E-D14C-C20324579D3B}"/>
              </a:ext>
            </a:extLst>
          </p:cNvPr>
          <p:cNvSpPr/>
          <p:nvPr/>
        </p:nvSpPr>
        <p:spPr>
          <a:xfrm>
            <a:off x="6334732" y="3566557"/>
            <a:ext cx="5616624" cy="20300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F4B68-BDE8-FC97-AB73-3653E313F3C1}"/>
              </a:ext>
            </a:extLst>
          </p:cNvPr>
          <p:cNvSpPr txBox="1"/>
          <p:nvPr/>
        </p:nvSpPr>
        <p:spPr>
          <a:xfrm>
            <a:off x="6406740" y="1412776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JULIC Neutron Platform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0.001%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45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2022 – 2023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Big-Karl lab, IKP</a:t>
            </a:r>
            <a:br>
              <a:rPr lang="en-US" dirty="0"/>
            </a:br>
            <a:r>
              <a:rPr lang="en-US" dirty="0"/>
              <a:t>		Jülich (Germany)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462A8-7110-21EE-E0BB-843744E4C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7796" y="1833527"/>
            <a:ext cx="2173520" cy="1405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C30339-2154-61D0-9D53-1A3511C998E3}"/>
              </a:ext>
            </a:extLst>
          </p:cNvPr>
          <p:cNvSpPr txBox="1"/>
          <p:nvPr/>
        </p:nvSpPr>
        <p:spPr>
          <a:xfrm>
            <a:off x="577483" y="3652372"/>
            <a:ext cx="5406561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err="1"/>
              <a:t>HiCANS</a:t>
            </a:r>
            <a:r>
              <a:rPr lang="en-US" b="1" dirty="0"/>
              <a:t> Platform </a:t>
            </a:r>
            <a:r>
              <a:rPr lang="en-US" dirty="0"/>
              <a:t>(with ESS Bilbao, LLB Saclay)</a:t>
            </a:r>
          </a:p>
          <a:p>
            <a:pPr>
              <a:lnSpc>
                <a:spcPct val="95000"/>
              </a:lnSpc>
            </a:pPr>
            <a:endParaRPr lang="en-US" b="1" dirty="0"/>
          </a:p>
          <a:p>
            <a:pPr>
              <a:lnSpc>
                <a:spcPct val="95000"/>
              </a:lnSpc>
            </a:pPr>
            <a:r>
              <a:rPr lang="en-US" dirty="0"/>
              <a:t>N-yield:	0.1%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3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2027 – 2032 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Bilbao (Spain)	</a:t>
            </a:r>
          </a:p>
        </p:txBody>
      </p:sp>
      <p:pic>
        <p:nvPicPr>
          <p:cNvPr id="14" name="Imagen 8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A4C6EBB2-2DA2-BEC8-EE29-7B2FF7B8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052" y="4066665"/>
            <a:ext cx="2628697" cy="1412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78B495-A026-5747-5A94-67BF981C0CCF}"/>
              </a:ext>
            </a:extLst>
          </p:cNvPr>
          <p:cNvSpPr txBox="1"/>
          <p:nvPr/>
        </p:nvSpPr>
        <p:spPr>
          <a:xfrm>
            <a:off x="6383343" y="3638565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HBS-I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20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2034 – 20XX</a:t>
            </a:r>
          </a:p>
          <a:p>
            <a:pPr>
              <a:lnSpc>
                <a:spcPct val="95000"/>
              </a:lnSpc>
            </a:pPr>
            <a:r>
              <a:rPr lang="en-US" dirty="0"/>
              <a:t>Place:	COSY-building,</a:t>
            </a:r>
            <a:br>
              <a:rPr lang="en-US" dirty="0"/>
            </a:br>
            <a:r>
              <a:rPr lang="en-US" dirty="0"/>
              <a:t>		Jülich (Germany)</a:t>
            </a:r>
          </a:p>
        </p:txBody>
      </p:sp>
      <p:pic>
        <p:nvPicPr>
          <p:cNvPr id="17" name="Grafik 4">
            <a:extLst>
              <a:ext uri="{FF2B5EF4-FFF2-40B4-BE49-F238E27FC236}">
                <a16:creationId xmlns:a16="http://schemas.microsoft.com/office/drawing/2014/main" id="{01BF1E6D-59C9-9367-2350-EA38D1A66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922" y="4032921"/>
            <a:ext cx="2660045" cy="118982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2756818-5A10-EE35-C835-0190CE43B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667C57-8EFF-FA21-6307-429CB32F80BD}"/>
              </a:ext>
            </a:extLst>
          </p:cNvPr>
          <p:cNvSpPr/>
          <p:nvPr/>
        </p:nvSpPr>
        <p:spPr>
          <a:xfrm>
            <a:off x="271538" y="1263840"/>
            <a:ext cx="5904496" cy="223224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AED3DA-EB1A-6C9C-C05B-6CF2D92E9390}"/>
              </a:ext>
            </a:extLst>
          </p:cNvPr>
          <p:cNvSpPr/>
          <p:nvPr/>
        </p:nvSpPr>
        <p:spPr>
          <a:xfrm>
            <a:off x="6244900" y="1285059"/>
            <a:ext cx="5904496" cy="223224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58871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4F377-AAB3-2B1A-A6B5-65CC99D4B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43D2BF-900F-56B9-3D2B-AF3E7C35BEA1}"/>
              </a:ext>
            </a:extLst>
          </p:cNvPr>
          <p:cNvSpPr/>
          <p:nvPr/>
        </p:nvSpPr>
        <p:spPr>
          <a:xfrm>
            <a:off x="6287883" y="1312105"/>
            <a:ext cx="5616624" cy="45503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7D7259-5E39-EE4C-C04C-09A703DEB7C2}"/>
              </a:ext>
            </a:extLst>
          </p:cNvPr>
          <p:cNvSpPr txBox="1"/>
          <p:nvPr/>
        </p:nvSpPr>
        <p:spPr>
          <a:xfrm>
            <a:off x="6628594" y="1407760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HBS-I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20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2034 – 20XX</a:t>
            </a:r>
          </a:p>
          <a:p>
            <a:pPr>
              <a:lnSpc>
                <a:spcPct val="95000"/>
              </a:lnSpc>
            </a:pPr>
            <a:r>
              <a:rPr lang="en-US" dirty="0"/>
              <a:t>Place:	COSY-building,</a:t>
            </a:r>
            <a:br>
              <a:rPr lang="en-US" dirty="0"/>
            </a:br>
            <a:r>
              <a:rPr lang="en-US" dirty="0"/>
              <a:t>		Jülich (Germany)</a:t>
            </a:r>
          </a:p>
        </p:txBody>
      </p:sp>
      <p:pic>
        <p:nvPicPr>
          <p:cNvPr id="17" name="Grafik 4">
            <a:extLst>
              <a:ext uri="{FF2B5EF4-FFF2-40B4-BE49-F238E27FC236}">
                <a16:creationId xmlns:a16="http://schemas.microsoft.com/office/drawing/2014/main" id="{177DF18A-61C2-ABFB-5D13-771F8C7B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52" y="3403178"/>
            <a:ext cx="4949425" cy="221384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10F5FC7-28E2-B8B3-11B6-F5D5980827A9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Projects within HBS: HBS-I &amp; HiCANS Platform 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E61B3CD-F001-B4FB-8FBE-BC8360632F30}"/>
              </a:ext>
            </a:extLst>
          </p:cNvPr>
          <p:cNvSpPr txBox="1">
            <a:spLocks/>
          </p:cNvSpPr>
          <p:nvPr/>
        </p:nvSpPr>
        <p:spPr>
          <a:xfrm>
            <a:off x="368903" y="755481"/>
            <a:ext cx="1191978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noProof="1">
                <a:solidFill>
                  <a:srgbClr val="005AA0"/>
                </a:solidFill>
              </a:rPr>
              <a:t>JULIC • HiCANS Platform • HBS-I • HBS – A modular, scalable approach to HiCANS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489D0FA-B583-13AA-F7E6-9AD71CCCFFB5}"/>
              </a:ext>
            </a:extLst>
          </p:cNvPr>
          <p:cNvSpPr/>
          <p:nvPr/>
        </p:nvSpPr>
        <p:spPr>
          <a:xfrm>
            <a:off x="383653" y="1302345"/>
            <a:ext cx="5616624" cy="4550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0D4EAC-2570-2D88-FA0D-7339305E6A4F}"/>
              </a:ext>
            </a:extLst>
          </p:cNvPr>
          <p:cNvSpPr txBox="1"/>
          <p:nvPr/>
        </p:nvSpPr>
        <p:spPr>
          <a:xfrm>
            <a:off x="627099" y="1398000"/>
            <a:ext cx="5406561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err="1"/>
              <a:t>HiCANS</a:t>
            </a:r>
            <a:r>
              <a:rPr lang="en-US" b="1" dirty="0"/>
              <a:t> Platform </a:t>
            </a:r>
            <a:r>
              <a:rPr lang="en-US" dirty="0"/>
              <a:t>(with ESS Bilbao, LLB Saclay)</a:t>
            </a:r>
          </a:p>
          <a:p>
            <a:pPr>
              <a:lnSpc>
                <a:spcPct val="95000"/>
              </a:lnSpc>
            </a:pPr>
            <a:endParaRPr lang="en-US" b="1" dirty="0"/>
          </a:p>
          <a:p>
            <a:pPr>
              <a:lnSpc>
                <a:spcPct val="95000"/>
              </a:lnSpc>
            </a:pPr>
            <a:r>
              <a:rPr lang="en-US" dirty="0"/>
              <a:t>N-yield:	0.1%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3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2027 – 2032 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Bilbao (Spain)	</a:t>
            </a:r>
          </a:p>
        </p:txBody>
      </p:sp>
      <p:pic>
        <p:nvPicPr>
          <p:cNvPr id="14" name="Imagen 8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0AC8CA7E-A97D-5C9D-C549-1B7AA2427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03" y="3260368"/>
            <a:ext cx="4583573" cy="246206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449AEFD-BF71-4032-FBDC-D919D78AC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885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C9B08DC-27C8-906D-831D-2C8598EB3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59" y="4182525"/>
            <a:ext cx="1277743" cy="85182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B242B28-A701-467E-88BB-94D71E21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170" y="508940"/>
            <a:ext cx="9793660" cy="438063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35AEAA6-E743-40F3-85F8-FB4C5CC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7" y="2667048"/>
            <a:ext cx="1277743" cy="85182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C0F47AE-DAE7-4568-AEED-9FA44EC07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9" y="4533123"/>
            <a:ext cx="1238855" cy="8259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DFE233A-407B-4C83-BCD6-2637DEFEF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6" y="4488811"/>
            <a:ext cx="1262765" cy="84184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A20F7CD-E79D-4B68-AD61-DC81A0C43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89" y="3936374"/>
            <a:ext cx="1190565" cy="4513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23F743A-E523-4060-8422-D6A4CA7FD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49" y="4468880"/>
            <a:ext cx="1292664" cy="8617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DFEBB5C-3C1B-495D-BACC-D22EAC6F4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690" y="150842"/>
            <a:ext cx="1303801" cy="86920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2811B6D-C680-4D19-88A1-03722D72CB8E}"/>
              </a:ext>
            </a:extLst>
          </p:cNvPr>
          <p:cNvSpPr txBox="1"/>
          <p:nvPr/>
        </p:nvSpPr>
        <p:spPr>
          <a:xfrm>
            <a:off x="219243" y="3354179"/>
            <a:ext cx="318250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Diffractometer</a:t>
            </a:r>
            <a:endParaRPr lang="de-DE" sz="16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Flux</a:t>
            </a:r>
            <a:r>
              <a:rPr lang="de-DE" sz="1600" dirty="0"/>
              <a:t>: 1.2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5</a:t>
            </a:r>
            <a:r>
              <a:rPr lang="de-DE" sz="1600" dirty="0"/>
              <a:t> - 1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6 </a:t>
            </a:r>
            <a:r>
              <a:rPr lang="de-DE" sz="1600" dirty="0"/>
              <a:t>n/cm</a:t>
            </a:r>
            <a:r>
              <a:rPr lang="de-DE" sz="1600" baseline="30000" dirty="0"/>
              <a:t>2</a:t>
            </a:r>
            <a:r>
              <a:rPr lang="de-DE" sz="1600" dirty="0"/>
              <a:t>/s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engineering</a:t>
            </a:r>
            <a:r>
              <a:rPr lang="de-DE" sz="1600" dirty="0"/>
              <a:t> and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materials</a:t>
            </a:r>
            <a:r>
              <a:rPr lang="de-DE" sz="1600" dirty="0"/>
              <a:t>, </a:t>
            </a:r>
            <a:r>
              <a:rPr lang="de-DE" sz="1600" dirty="0" err="1"/>
              <a:t>proteins</a:t>
            </a:r>
            <a:endParaRPr lang="de-DE" sz="16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D8086A-37CB-4153-BD17-FD5635431A5D}"/>
              </a:ext>
            </a:extLst>
          </p:cNvPr>
          <p:cNvSpPr txBox="1"/>
          <p:nvPr/>
        </p:nvSpPr>
        <p:spPr>
          <a:xfrm>
            <a:off x="3222907" y="5158604"/>
            <a:ext cx="267712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Neutron </a:t>
            </a:r>
            <a:r>
              <a:rPr lang="de-DE" sz="1600" b="1" dirty="0" err="1"/>
              <a:t>Reflectometer</a:t>
            </a:r>
            <a:endParaRPr lang="de-DE" sz="16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Flux</a:t>
            </a:r>
            <a:r>
              <a:rPr lang="de-DE" sz="1600" dirty="0"/>
              <a:t>: 5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5</a:t>
            </a:r>
            <a:r>
              <a:rPr lang="de-DE" sz="1600" dirty="0"/>
              <a:t> n/cm</a:t>
            </a:r>
            <a:r>
              <a:rPr lang="de-DE" sz="1600" baseline="30000" dirty="0"/>
              <a:t>2</a:t>
            </a:r>
            <a:r>
              <a:rPr lang="de-DE" sz="1600" dirty="0"/>
              <a:t>/s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magnetic</a:t>
            </a:r>
            <a:r>
              <a:rPr lang="de-DE" sz="1600" dirty="0"/>
              <a:t> </a:t>
            </a:r>
            <a:r>
              <a:rPr lang="de-DE" sz="1600" dirty="0" err="1"/>
              <a:t>layers</a:t>
            </a:r>
            <a:r>
              <a:rPr lang="de-DE" sz="1600" dirty="0"/>
              <a:t>, </a:t>
            </a:r>
            <a:r>
              <a:rPr lang="de-DE" sz="1600" dirty="0" err="1"/>
              <a:t>biological</a:t>
            </a:r>
            <a:r>
              <a:rPr lang="de-DE" sz="1600" dirty="0"/>
              <a:t> </a:t>
            </a:r>
            <a:r>
              <a:rPr lang="de-DE" sz="1600" dirty="0" err="1"/>
              <a:t>membranes</a:t>
            </a:r>
            <a:endParaRPr lang="de-DE" sz="16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0FB1A01-0888-4F27-8158-9C92F39E870F}"/>
              </a:ext>
            </a:extLst>
          </p:cNvPr>
          <p:cNvSpPr txBox="1"/>
          <p:nvPr/>
        </p:nvSpPr>
        <p:spPr>
          <a:xfrm>
            <a:off x="189016" y="5158604"/>
            <a:ext cx="278430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Small-Angle Neutron </a:t>
            </a:r>
            <a:r>
              <a:rPr lang="de-DE" sz="1600" b="1" dirty="0" err="1"/>
              <a:t>Scattering</a:t>
            </a:r>
            <a:r>
              <a:rPr lang="de-DE" sz="1600" b="1" dirty="0"/>
              <a:t> (SANS)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Flux</a:t>
            </a:r>
            <a:r>
              <a:rPr lang="de-DE" sz="1600" dirty="0"/>
              <a:t>: 8.5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5</a:t>
            </a:r>
            <a:r>
              <a:rPr lang="de-DE" sz="1600" dirty="0"/>
              <a:t> n/cm</a:t>
            </a:r>
            <a:r>
              <a:rPr lang="de-DE" sz="1600" baseline="30000" dirty="0"/>
              <a:t>2</a:t>
            </a:r>
            <a:r>
              <a:rPr lang="de-DE" sz="1600" dirty="0"/>
              <a:t>/s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nano- and </a:t>
            </a:r>
            <a:r>
              <a:rPr lang="de-DE" sz="1600" dirty="0" err="1"/>
              <a:t>biomaterials</a:t>
            </a:r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E5E784-749E-4D49-893E-B7EB4C1BEAFC}"/>
              </a:ext>
            </a:extLst>
          </p:cNvPr>
          <p:cNvSpPr txBox="1"/>
          <p:nvPr/>
        </p:nvSpPr>
        <p:spPr>
          <a:xfrm>
            <a:off x="8965637" y="4920660"/>
            <a:ext cx="315641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Neutron Imaging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Flux</a:t>
            </a:r>
            <a:r>
              <a:rPr lang="de-DE" sz="1600" dirty="0"/>
              <a:t>: 3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4</a:t>
            </a:r>
            <a:r>
              <a:rPr lang="de-DE" sz="1600" dirty="0"/>
              <a:t> – 1.2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5 </a:t>
            </a:r>
            <a:r>
              <a:rPr lang="de-DE" sz="1600" dirty="0"/>
              <a:t>n/cm</a:t>
            </a:r>
            <a:r>
              <a:rPr lang="de-DE" sz="1600" baseline="30000" dirty="0"/>
              <a:t>2</a:t>
            </a:r>
            <a:r>
              <a:rPr lang="de-DE" sz="1600" dirty="0"/>
              <a:t>/s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Energy </a:t>
            </a:r>
            <a:r>
              <a:rPr lang="de-DE" sz="1600" dirty="0" err="1"/>
              <a:t>devices</a:t>
            </a:r>
            <a:r>
              <a:rPr lang="de-DE" sz="1600" dirty="0"/>
              <a:t>, </a:t>
            </a:r>
            <a:r>
              <a:rPr lang="de-DE" sz="1600" dirty="0" err="1"/>
              <a:t>soil</a:t>
            </a:r>
            <a:r>
              <a:rPr lang="de-DE" sz="1600" dirty="0"/>
              <a:t>, plants, </a:t>
            </a:r>
            <a:r>
              <a:rPr lang="de-DE" sz="1600" dirty="0" err="1"/>
              <a:t>cultural</a:t>
            </a:r>
            <a:r>
              <a:rPr lang="de-DE" sz="1600" dirty="0"/>
              <a:t> </a:t>
            </a:r>
            <a:r>
              <a:rPr lang="de-DE" sz="1600" dirty="0" err="1"/>
              <a:t>heritage</a:t>
            </a:r>
            <a:endParaRPr lang="de-DE" sz="16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5071CA9-E6C1-4684-BAC9-E261663CBE94}"/>
              </a:ext>
            </a:extLst>
          </p:cNvPr>
          <p:cNvSpPr txBox="1"/>
          <p:nvPr/>
        </p:nvSpPr>
        <p:spPr>
          <a:xfrm>
            <a:off x="6219037" y="5158604"/>
            <a:ext cx="267712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PGNAA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Flux</a:t>
            </a:r>
            <a:r>
              <a:rPr lang="de-DE" sz="1600" dirty="0"/>
              <a:t>: 3.4</a:t>
            </a:r>
            <a:r>
              <a:rPr lang="de-DE" sz="1600" baseline="30000" dirty="0"/>
              <a:t>.</a:t>
            </a:r>
            <a:r>
              <a:rPr lang="de-DE" sz="1600" dirty="0"/>
              <a:t>10</a:t>
            </a:r>
            <a:r>
              <a:rPr lang="de-DE" sz="1600" baseline="30000" dirty="0"/>
              <a:t>7</a:t>
            </a:r>
            <a:r>
              <a:rPr lang="de-DE" sz="1600" dirty="0"/>
              <a:t> n/cm</a:t>
            </a:r>
            <a:r>
              <a:rPr lang="de-DE" sz="1600" baseline="30000" dirty="0"/>
              <a:t>2</a:t>
            </a:r>
            <a:r>
              <a:rPr lang="de-DE" sz="1600" dirty="0"/>
              <a:t>/s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 err="1"/>
              <a:t>chemical</a:t>
            </a:r>
            <a:r>
              <a:rPr lang="de-DE" sz="1600" dirty="0"/>
              <a:t> and isotope </a:t>
            </a:r>
            <a:r>
              <a:rPr lang="de-DE" sz="1600" dirty="0" err="1"/>
              <a:t>analysis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E27539A-40E0-4CAC-8EE8-42D95D56E222}"/>
              </a:ext>
            </a:extLst>
          </p:cNvPr>
          <p:cNvSpPr txBox="1"/>
          <p:nvPr/>
        </p:nvSpPr>
        <p:spPr>
          <a:xfrm>
            <a:off x="9535356" y="836280"/>
            <a:ext cx="24151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Medical radioisotopes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baseline="30000" dirty="0"/>
              <a:t>99m</a:t>
            </a:r>
            <a:r>
              <a:rPr lang="de-DE" sz="1600" dirty="0"/>
              <a:t>Tc, </a:t>
            </a:r>
            <a:r>
              <a:rPr lang="de-DE" sz="1600" baseline="30000" dirty="0"/>
              <a:t>177</a:t>
            </a:r>
            <a:r>
              <a:rPr lang="de-DE" sz="1600" dirty="0"/>
              <a:t>Lu, </a:t>
            </a:r>
            <a:r>
              <a:rPr lang="de-DE" sz="1600" baseline="30000" dirty="0"/>
              <a:t>225</a:t>
            </a:r>
            <a:r>
              <a:rPr lang="de-DE" sz="1600" dirty="0"/>
              <a:t>Ac, </a:t>
            </a:r>
            <a:r>
              <a:rPr lang="de-DE" sz="1600" baseline="30000" dirty="0"/>
              <a:t>67</a:t>
            </a:r>
            <a:r>
              <a:rPr lang="de-DE" sz="1600" dirty="0"/>
              <a:t>Cu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B2E9532-DA0A-4C28-86E3-4CC4C43B1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9" y="2388658"/>
            <a:ext cx="1190565" cy="451368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D37ECC3-DFAC-490A-B8FA-C5B03EAB37B6}"/>
              </a:ext>
            </a:extLst>
          </p:cNvPr>
          <p:cNvCxnSpPr>
            <a:cxnSpLocks/>
          </p:cNvCxnSpPr>
          <p:nvPr/>
        </p:nvCxnSpPr>
        <p:spPr>
          <a:xfrm flipH="1">
            <a:off x="3401750" y="2084851"/>
            <a:ext cx="1206085" cy="126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2BD1BDF-3039-437A-B24D-CEF7B2F1EB5E}"/>
              </a:ext>
            </a:extLst>
          </p:cNvPr>
          <p:cNvCxnSpPr>
            <a:cxnSpLocks/>
          </p:cNvCxnSpPr>
          <p:nvPr/>
        </p:nvCxnSpPr>
        <p:spPr>
          <a:xfrm flipH="1">
            <a:off x="2973325" y="3092962"/>
            <a:ext cx="3122675" cy="2065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05A6ED8-AA7E-4ADC-8F6B-7061614043D9}"/>
              </a:ext>
            </a:extLst>
          </p:cNvPr>
          <p:cNvCxnSpPr>
            <a:cxnSpLocks/>
          </p:cNvCxnSpPr>
          <p:nvPr/>
        </p:nvCxnSpPr>
        <p:spPr>
          <a:xfrm flipV="1">
            <a:off x="5873684" y="3429000"/>
            <a:ext cx="1125069" cy="1729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732BA73-5338-440F-A1E3-254655301C38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557597" y="3594899"/>
            <a:ext cx="33419" cy="1563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D370C38-9ADF-42F5-9912-4F01EBAEA5A8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8060186" y="3688096"/>
            <a:ext cx="2483659" cy="1232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23DA742-C8F3-4068-8C3E-05BD442A3DE0}"/>
              </a:ext>
            </a:extLst>
          </p:cNvPr>
          <p:cNvCxnSpPr>
            <a:cxnSpLocks/>
          </p:cNvCxnSpPr>
          <p:nvPr/>
        </p:nvCxnSpPr>
        <p:spPr>
          <a:xfrm flipH="1">
            <a:off x="8034153" y="1667277"/>
            <a:ext cx="1501203" cy="1200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C963AAAC-E627-4594-AEBB-BEA5A174D262}"/>
              </a:ext>
            </a:extLst>
          </p:cNvPr>
          <p:cNvCxnSpPr>
            <a:cxnSpLocks/>
          </p:cNvCxnSpPr>
          <p:nvPr/>
        </p:nvCxnSpPr>
        <p:spPr>
          <a:xfrm flipH="1">
            <a:off x="8489573" y="1667277"/>
            <a:ext cx="1045783" cy="618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4EB3A3-252F-147F-6083-7F2998877BDD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HBS-I Facility</a:t>
            </a: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BB9A5C42-011D-FB3F-7942-D3336A5F0A04}"/>
              </a:ext>
            </a:extLst>
          </p:cNvPr>
          <p:cNvSpPr txBox="1"/>
          <p:nvPr/>
        </p:nvSpPr>
        <p:spPr>
          <a:xfrm>
            <a:off x="5759226" y="191884"/>
            <a:ext cx="227492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Accelerator</a:t>
            </a:r>
            <a:endParaRPr lang="de-DE" sz="16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20 MeV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100 mA </a:t>
            </a:r>
            <a:r>
              <a:rPr lang="de-DE" sz="1600" dirty="0" err="1"/>
              <a:t>peak</a:t>
            </a:r>
            <a:endParaRPr lang="de-DE" sz="16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&lt;20 % </a:t>
            </a:r>
            <a:r>
              <a:rPr lang="de-DE" sz="1600" dirty="0" err="1"/>
              <a:t>duty</a:t>
            </a:r>
            <a:r>
              <a:rPr lang="de-DE" sz="1600" dirty="0"/>
              <a:t> </a:t>
            </a:r>
            <a:r>
              <a:rPr lang="de-DE" sz="1600" dirty="0" err="1"/>
              <a:t>cycle</a:t>
            </a:r>
            <a:endParaRPr lang="de-DE" sz="16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20 – 200 Hz</a:t>
            </a:r>
          </a:p>
        </p:txBody>
      </p:sp>
      <p:cxnSp>
        <p:nvCxnSpPr>
          <p:cNvPr id="6" name="Gerader Verbinder 4">
            <a:extLst>
              <a:ext uri="{FF2B5EF4-FFF2-40B4-BE49-F238E27FC236}">
                <a16:creationId xmlns:a16="http://schemas.microsoft.com/office/drawing/2014/main" id="{BD9C88BD-59A0-DE16-9D3F-453025CD2D69}"/>
              </a:ext>
            </a:extLst>
          </p:cNvPr>
          <p:cNvCxnSpPr>
            <a:cxnSpLocks/>
          </p:cNvCxnSpPr>
          <p:nvPr/>
        </p:nvCxnSpPr>
        <p:spPr>
          <a:xfrm flipV="1">
            <a:off x="4782399" y="1269102"/>
            <a:ext cx="976827" cy="408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10">
            <a:extLst>
              <a:ext uri="{FF2B5EF4-FFF2-40B4-BE49-F238E27FC236}">
                <a16:creationId xmlns:a16="http://schemas.microsoft.com/office/drawing/2014/main" id="{0D218EE6-8138-EB2B-6913-B814EFEC3DB8}"/>
              </a:ext>
            </a:extLst>
          </p:cNvPr>
          <p:cNvSpPr txBox="1"/>
          <p:nvPr/>
        </p:nvSpPr>
        <p:spPr>
          <a:xfrm>
            <a:off x="9779336" y="2048814"/>
            <a:ext cx="2274927" cy="10772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Target Station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40 kW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10</a:t>
            </a:r>
            <a:r>
              <a:rPr lang="de-DE" sz="1600" baseline="30000" dirty="0"/>
              <a:t>13</a:t>
            </a:r>
            <a:r>
              <a:rPr lang="de-DE" sz="1600" dirty="0"/>
              <a:t> </a:t>
            </a:r>
            <a:r>
              <a:rPr lang="de-DE" sz="1600" dirty="0" err="1"/>
              <a:t>n</a:t>
            </a:r>
            <a:r>
              <a:rPr lang="de-DE" sz="1600" dirty="0"/>
              <a:t> / 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/>
              <a:t>Compact</a:t>
            </a:r>
          </a:p>
        </p:txBody>
      </p:sp>
      <p:cxnSp>
        <p:nvCxnSpPr>
          <p:cNvPr id="46" name="Gerader Verbinder 4">
            <a:extLst>
              <a:ext uri="{FF2B5EF4-FFF2-40B4-BE49-F238E27FC236}">
                <a16:creationId xmlns:a16="http://schemas.microsoft.com/office/drawing/2014/main" id="{8B48B484-5B8F-4EEE-01D9-9B8BFA01D51C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7824192" y="2587423"/>
            <a:ext cx="1955144" cy="231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8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/>
          <p:cNvSpPr>
            <a:spLocks noGrp="1"/>
          </p:cNvSpPr>
          <p:nvPr>
            <p:ph idx="17"/>
          </p:nvPr>
        </p:nvSpPr>
        <p:spPr bwMode="auto">
          <a:xfrm>
            <a:off x="335360" y="332657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HBS Accelerator</a:t>
            </a:r>
          </a:p>
        </p:txBody>
      </p:sp>
      <p:sp>
        <p:nvSpPr>
          <p:cNvPr id="7" name="Rechteck 6"/>
          <p:cNvSpPr/>
          <p:nvPr/>
        </p:nvSpPr>
        <p:spPr>
          <a:xfrm>
            <a:off x="431371" y="1124745"/>
            <a:ext cx="96011" cy="35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43450" y="3585790"/>
            <a:ext cx="7848871" cy="1450487"/>
            <a:chOff x="683568" y="2348880"/>
            <a:chExt cx="7848871" cy="1450487"/>
          </a:xfrm>
        </p:grpSpPr>
        <p:sp>
          <p:nvSpPr>
            <p:cNvPr id="10" name="Abgerundetes Rechteck 9"/>
            <p:cNvSpPr/>
            <p:nvPr/>
          </p:nvSpPr>
          <p:spPr>
            <a:xfrm>
              <a:off x="683568" y="2564904"/>
              <a:ext cx="936104" cy="10081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ECR ion source</a:t>
              </a:r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1619672" y="2888940"/>
              <a:ext cx="936104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LEBT</a:t>
              </a:r>
            </a:p>
          </p:txBody>
        </p:sp>
        <p:sp>
          <p:nvSpPr>
            <p:cNvPr id="12" name="Abgerundetes Rechteck 11"/>
            <p:cNvSpPr/>
            <p:nvPr/>
          </p:nvSpPr>
          <p:spPr>
            <a:xfrm>
              <a:off x="2555776" y="2348880"/>
              <a:ext cx="720080" cy="14401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3275856" y="2359207"/>
              <a:ext cx="720080" cy="14401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14" name="Abgerundetes Rechteck 13"/>
            <p:cNvSpPr/>
            <p:nvPr/>
          </p:nvSpPr>
          <p:spPr>
            <a:xfrm>
              <a:off x="3995936" y="2899267"/>
              <a:ext cx="936104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MEBT</a:t>
              </a:r>
            </a:p>
          </p:txBody>
        </p:sp>
        <p:sp>
          <p:nvSpPr>
            <p:cNvPr id="17" name="Abgerundetes Rechteck 16"/>
            <p:cNvSpPr/>
            <p:nvPr/>
          </p:nvSpPr>
          <p:spPr>
            <a:xfrm>
              <a:off x="4932040" y="2564904"/>
              <a:ext cx="864096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 cavity</a:t>
              </a:r>
            </a:p>
          </p:txBody>
        </p:sp>
        <p:sp>
          <p:nvSpPr>
            <p:cNvPr id="18" name="Sechseck 17"/>
            <p:cNvSpPr/>
            <p:nvPr/>
          </p:nvSpPr>
          <p:spPr>
            <a:xfrm rot="16200000">
              <a:off x="5746150" y="2742937"/>
              <a:ext cx="772672" cy="672699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Abgerundetes Rechteck 18"/>
            <p:cNvSpPr/>
            <p:nvPr/>
          </p:nvSpPr>
          <p:spPr>
            <a:xfrm>
              <a:off x="6995644" y="2564904"/>
              <a:ext cx="864096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 cavity</a:t>
              </a:r>
            </a:p>
          </p:txBody>
        </p:sp>
        <p:sp>
          <p:nvSpPr>
            <p:cNvPr id="20" name="Sechseck 19"/>
            <p:cNvSpPr/>
            <p:nvPr/>
          </p:nvSpPr>
          <p:spPr>
            <a:xfrm rot="16200000">
              <a:off x="7809754" y="2742937"/>
              <a:ext cx="772672" cy="672699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Gerade Verbindung 20"/>
            <p:cNvCxnSpPr>
              <a:endCxn id="19" idx="1"/>
            </p:cNvCxnSpPr>
            <p:nvPr/>
          </p:nvCxnSpPr>
          <p:spPr>
            <a:xfrm>
              <a:off x="6468836" y="3068960"/>
              <a:ext cx="526808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eschweifte Klammer rechts 21"/>
          <p:cNvSpPr/>
          <p:nvPr/>
        </p:nvSpPr>
        <p:spPr>
          <a:xfrm rot="5400000">
            <a:off x="6560419" y="3357452"/>
            <a:ext cx="335411" cy="35283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845811" y="5385990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normal conducting  CH cavities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quadrupole 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dublets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(~2.5 m, 2.5 -&gt; 20 MeV)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892853" y="5459739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175 MHz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(2-4 m, 1.2 -&gt; 2.5 MeV)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81787" y="5459739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&gt;100 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 source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643450" y="2996952"/>
            <a:ext cx="8016096" cy="412601"/>
            <a:chOff x="2083610" y="1671348"/>
            <a:chExt cx="8016096" cy="412601"/>
          </a:xfrm>
        </p:grpSpPr>
        <p:cxnSp>
          <p:nvCxnSpPr>
            <p:cNvPr id="3" name="Gerade Verbindung mit Pfeil 2"/>
            <p:cNvCxnSpPr/>
            <p:nvPr/>
          </p:nvCxnSpPr>
          <p:spPr>
            <a:xfrm>
              <a:off x="2083610" y="2083949"/>
              <a:ext cx="8016096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feld 3"/>
            <p:cNvSpPr txBox="1"/>
            <p:nvPr/>
          </p:nvSpPr>
          <p:spPr>
            <a:xfrm>
              <a:off x="3835010" y="1671348"/>
              <a:ext cx="4365298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mA, 2	20 MeV pulsed proton linac</a:t>
              </a: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3"/>
          <a:stretch>
            <a:fillRect/>
          </a:stretch>
        </p:blipFill>
        <p:spPr bwMode="auto">
          <a:xfrm>
            <a:off x="595515" y="1566519"/>
            <a:ext cx="8035800" cy="11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36B709E-98EA-42D6-8A42-E15051546594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TDR Concept up to 20 MeV</a:t>
            </a:r>
          </a:p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747C6C9-C5AD-7091-8D49-7E6E873B5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27" y="2395707"/>
            <a:ext cx="2935784" cy="2688849"/>
          </a:xfrm>
          <a:prstGeom prst="rect">
            <a:avLst/>
          </a:prstGeom>
        </p:spPr>
      </p:pic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A362F2BE-EF97-4CE1-A8C2-1B0AB45DCD93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53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E7496-0E64-9BF4-E0B8-A17D11AD4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>
            <a:extLst>
              <a:ext uri="{FF2B5EF4-FFF2-40B4-BE49-F238E27FC236}">
                <a16:creationId xmlns:a16="http://schemas.microsoft.com/office/drawing/2014/main" id="{793E9FC7-9ABC-7AD3-8D53-7575D69271B0}"/>
              </a:ext>
            </a:extLst>
          </p:cNvPr>
          <p:cNvSpPr>
            <a:spLocks noGrp="1"/>
          </p:cNvSpPr>
          <p:nvPr>
            <p:ph idx="17"/>
          </p:nvPr>
        </p:nvSpPr>
        <p:spPr bwMode="auto">
          <a:xfrm>
            <a:off x="335360" y="332657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HBS Target Station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68FDBA-6F57-9396-D9AA-BD76151607F9}"/>
              </a:ext>
            </a:extLst>
          </p:cNvPr>
          <p:cNvSpPr/>
          <p:nvPr/>
        </p:nvSpPr>
        <p:spPr>
          <a:xfrm>
            <a:off x="431371" y="1124745"/>
            <a:ext cx="96011" cy="35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E63DEAA-44DB-DC97-700A-8471C775D5AD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9FC95AC4-842C-E763-3BD5-FED91C5EBDE3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blue machine in a factory&#10;&#10;AI-generated content may be incorrect.">
            <a:extLst>
              <a:ext uri="{FF2B5EF4-FFF2-40B4-BE49-F238E27FC236}">
                <a16:creationId xmlns:a16="http://schemas.microsoft.com/office/drawing/2014/main" id="{E3A91D46-67C6-E17D-7E02-A0BC9F4F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07941"/>
            <a:ext cx="5292245" cy="352906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D6DEE2B-D50E-B851-D9E6-533DC1564662}"/>
              </a:ext>
            </a:extLst>
          </p:cNvPr>
          <p:cNvGrpSpPr/>
          <p:nvPr/>
        </p:nvGrpSpPr>
        <p:grpSpPr>
          <a:xfrm>
            <a:off x="5808970" y="1764877"/>
            <a:ext cx="6017159" cy="3664502"/>
            <a:chOff x="1919536" y="787116"/>
            <a:chExt cx="8472264" cy="495926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CCE8E4-E109-AFBF-3CE9-143ADC883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536" y="980728"/>
              <a:ext cx="8472264" cy="4765649"/>
            </a:xfrm>
            <a:prstGeom prst="rect">
              <a:avLst/>
            </a:prstGeom>
          </p:spPr>
        </p:pic>
        <p:sp>
          <p:nvSpPr>
            <p:cNvPr id="34" name="Arrow: Down 7">
              <a:extLst>
                <a:ext uri="{FF2B5EF4-FFF2-40B4-BE49-F238E27FC236}">
                  <a16:creationId xmlns:a16="http://schemas.microsoft.com/office/drawing/2014/main" id="{D18CEE89-3D3A-FBBD-14D0-C497D36FC4E9}"/>
                </a:ext>
              </a:extLst>
            </p:cNvPr>
            <p:cNvSpPr/>
            <p:nvPr/>
          </p:nvSpPr>
          <p:spPr>
            <a:xfrm>
              <a:off x="5510311" y="787116"/>
              <a:ext cx="216024" cy="720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Arrow: Down 20">
              <a:extLst>
                <a:ext uri="{FF2B5EF4-FFF2-40B4-BE49-F238E27FC236}">
                  <a16:creationId xmlns:a16="http://schemas.microsoft.com/office/drawing/2014/main" id="{9F31AFC4-8E5A-057D-105A-CC0BE3B751AD}"/>
                </a:ext>
              </a:extLst>
            </p:cNvPr>
            <p:cNvSpPr/>
            <p:nvPr/>
          </p:nvSpPr>
          <p:spPr>
            <a:xfrm rot="5400000">
              <a:off x="8580276" y="2268824"/>
              <a:ext cx="432048" cy="1512168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7DEE5AB-BF56-43B9-96E2-0F2C1272DD85}"/>
              </a:ext>
            </a:extLst>
          </p:cNvPr>
          <p:cNvSpPr txBox="1">
            <a:spLocks/>
          </p:cNvSpPr>
          <p:nvPr/>
        </p:nvSpPr>
        <p:spPr>
          <a:xfrm>
            <a:off x="250751" y="926111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 sz="2800" dirty="0">
                <a:solidFill>
                  <a:srgbClr val="005AA0"/>
                </a:solidFill>
                <a:latin typeface="Arial"/>
              </a:rPr>
              <a:t>Reuse existing target station</a:t>
            </a: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8">
            <a:extLst>
              <a:ext uri="{FF2B5EF4-FFF2-40B4-BE49-F238E27FC236}">
                <a16:creationId xmlns:a16="http://schemas.microsoft.com/office/drawing/2014/main" id="{E23CC9F7-BA7F-338A-5CEB-1ED5087AEDD9}"/>
              </a:ext>
            </a:extLst>
          </p:cNvPr>
          <p:cNvSpPr/>
          <p:nvPr/>
        </p:nvSpPr>
        <p:spPr>
          <a:xfrm>
            <a:off x="9840416" y="2440300"/>
            <a:ext cx="1112400" cy="78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95000"/>
              </a:lnSpc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00B050"/>
                </a:solidFill>
                <a:latin typeface="Arial"/>
              </a:rPr>
              <a:t>Target </a:t>
            </a:r>
            <a:br>
              <a:rPr sz="2400" dirty="0"/>
            </a:br>
            <a:r>
              <a:rPr lang="en-GB" sz="2400" b="0" strike="noStrike" spc="-1" dirty="0">
                <a:solidFill>
                  <a:srgbClr val="00B050"/>
                </a:solidFill>
                <a:latin typeface="Arial"/>
              </a:rPr>
              <a:t>plug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TextBox 50">
            <a:extLst>
              <a:ext uri="{FF2B5EF4-FFF2-40B4-BE49-F238E27FC236}">
                <a16:creationId xmlns:a16="http://schemas.microsoft.com/office/drawing/2014/main" id="{B580762D-1F93-CE5D-0A60-EA62FFCD008D}"/>
              </a:ext>
            </a:extLst>
          </p:cNvPr>
          <p:cNvSpPr/>
          <p:nvPr/>
        </p:nvSpPr>
        <p:spPr>
          <a:xfrm>
            <a:off x="7777976" y="1402773"/>
            <a:ext cx="1231200" cy="43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95000"/>
              </a:lnSpc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0000"/>
                </a:solidFill>
                <a:latin typeface="Arial"/>
              </a:rPr>
              <a:t>Protons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6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16BD-E55E-3157-B345-1B3ACF48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>
            <a:extLst>
              <a:ext uri="{FF2B5EF4-FFF2-40B4-BE49-F238E27FC236}">
                <a16:creationId xmlns:a16="http://schemas.microsoft.com/office/drawing/2014/main" id="{F9CF86F2-967E-272B-1A59-8BDB1CF8F551}"/>
              </a:ext>
            </a:extLst>
          </p:cNvPr>
          <p:cNvSpPr>
            <a:spLocks noGrp="1"/>
          </p:cNvSpPr>
          <p:nvPr>
            <p:ph idx="17"/>
          </p:nvPr>
        </p:nvSpPr>
        <p:spPr bwMode="auto">
          <a:xfrm>
            <a:off x="335360" y="188640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HBS Target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1CDE217-2430-5CBC-772F-F32BC94CF876}"/>
              </a:ext>
            </a:extLst>
          </p:cNvPr>
          <p:cNvSpPr/>
          <p:nvPr/>
        </p:nvSpPr>
        <p:spPr>
          <a:xfrm>
            <a:off x="431371" y="1124745"/>
            <a:ext cx="96011" cy="35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3A1912F-A143-4B35-7971-98C2012B252F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C6F0A2AC-A935-363E-648E-1DD4C8BE74A6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541492A-C79E-DB5E-DF1B-3CF25453ABB6}"/>
              </a:ext>
            </a:extLst>
          </p:cNvPr>
          <p:cNvSpPr txBox="1">
            <a:spLocks/>
          </p:cNvSpPr>
          <p:nvPr/>
        </p:nvSpPr>
        <p:spPr>
          <a:xfrm>
            <a:off x="250751" y="782094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 sz="2800" dirty="0">
                <a:solidFill>
                  <a:srgbClr val="005AA0"/>
                </a:solidFill>
                <a:latin typeface="Arial"/>
              </a:rPr>
              <a:t>In working process of adapting target to 20 MeV</a:t>
            </a: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fik 1">
            <a:extLst>
              <a:ext uri="{FF2B5EF4-FFF2-40B4-BE49-F238E27FC236}">
                <a16:creationId xmlns:a16="http://schemas.microsoft.com/office/drawing/2014/main" id="{A2A89BA8-E3CB-1F97-19B2-2409B2F0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569" y="1405512"/>
            <a:ext cx="8897592" cy="4629796"/>
          </a:xfrm>
          <a:prstGeom prst="rect">
            <a:avLst/>
          </a:prstGeom>
        </p:spPr>
      </p:pic>
      <p:sp>
        <p:nvSpPr>
          <p:cNvPr id="42" name="Pfeil: nach unten 2">
            <a:extLst>
              <a:ext uri="{FF2B5EF4-FFF2-40B4-BE49-F238E27FC236}">
                <a16:creationId xmlns:a16="http://schemas.microsoft.com/office/drawing/2014/main" id="{FC03C38C-4015-DE47-92FC-D36149831E68}"/>
              </a:ext>
            </a:extLst>
          </p:cNvPr>
          <p:cNvSpPr/>
          <p:nvPr/>
        </p:nvSpPr>
        <p:spPr>
          <a:xfrm rot="10800000">
            <a:off x="6095065" y="4198654"/>
            <a:ext cx="543023" cy="173323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feld 3">
            <a:extLst>
              <a:ext uri="{FF2B5EF4-FFF2-40B4-BE49-F238E27FC236}">
                <a16:creationId xmlns:a16="http://schemas.microsoft.com/office/drawing/2014/main" id="{703EC1B9-82E4-270D-25AD-DE86A280B82E}"/>
              </a:ext>
            </a:extLst>
          </p:cNvPr>
          <p:cNvSpPr txBox="1"/>
          <p:nvPr/>
        </p:nvSpPr>
        <p:spPr>
          <a:xfrm>
            <a:off x="4550066" y="5986310"/>
            <a:ext cx="380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Impinging Proton beam direction</a:t>
            </a:r>
          </a:p>
        </p:txBody>
      </p:sp>
      <p:cxnSp>
        <p:nvCxnSpPr>
          <p:cNvPr id="44" name="Gerade Verbindung mit Pfeil 4">
            <a:extLst>
              <a:ext uri="{FF2B5EF4-FFF2-40B4-BE49-F238E27FC236}">
                <a16:creationId xmlns:a16="http://schemas.microsoft.com/office/drawing/2014/main" id="{D26EFD30-B8D6-2C8E-4001-70B174B7C6C2}"/>
              </a:ext>
            </a:extLst>
          </p:cNvPr>
          <p:cNvCxnSpPr>
            <a:cxnSpLocks/>
          </p:cNvCxnSpPr>
          <p:nvPr/>
        </p:nvCxnSpPr>
        <p:spPr>
          <a:xfrm rot="4211489" flipH="1">
            <a:off x="1848839" y="4061010"/>
            <a:ext cx="2424481" cy="1729727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5">
            <a:extLst>
              <a:ext uri="{FF2B5EF4-FFF2-40B4-BE49-F238E27FC236}">
                <a16:creationId xmlns:a16="http://schemas.microsoft.com/office/drawing/2014/main" id="{1DD44EAC-E6A8-32AE-CD8D-8119633DD16A}"/>
              </a:ext>
            </a:extLst>
          </p:cNvPr>
          <p:cNvSpPr txBox="1"/>
          <p:nvPr/>
        </p:nvSpPr>
        <p:spPr>
          <a:xfrm rot="2089173">
            <a:off x="1274592" y="4611428"/>
            <a:ext cx="380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mm</a:t>
            </a:r>
          </a:p>
        </p:txBody>
      </p:sp>
      <p:sp>
        <p:nvSpPr>
          <p:cNvPr id="46" name="Textfeld 10">
            <a:extLst>
              <a:ext uri="{FF2B5EF4-FFF2-40B4-BE49-F238E27FC236}">
                <a16:creationId xmlns:a16="http://schemas.microsoft.com/office/drawing/2014/main" id="{8286B32A-D0D1-55E0-0E9F-6E9FC5BA4EBF}"/>
              </a:ext>
            </a:extLst>
          </p:cNvPr>
          <p:cNvSpPr txBox="1"/>
          <p:nvPr/>
        </p:nvSpPr>
        <p:spPr>
          <a:xfrm rot="21114608">
            <a:off x="1439231" y="2434092"/>
            <a:ext cx="672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stop (water coolant backflow)</a:t>
            </a:r>
          </a:p>
        </p:txBody>
      </p:sp>
      <p:sp>
        <p:nvSpPr>
          <p:cNvPr id="47" name="Textfeld 11">
            <a:extLst>
              <a:ext uri="{FF2B5EF4-FFF2-40B4-BE49-F238E27FC236}">
                <a16:creationId xmlns:a16="http://schemas.microsoft.com/office/drawing/2014/main" id="{E93119ED-DCC0-3DB1-0152-94DCDC4B7435}"/>
              </a:ext>
            </a:extLst>
          </p:cNvPr>
          <p:cNvSpPr txBox="1"/>
          <p:nvPr/>
        </p:nvSpPr>
        <p:spPr>
          <a:xfrm>
            <a:off x="1431734" y="1321748"/>
            <a:ext cx="672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Tantalum back cover | reinforcement braces</a:t>
            </a:r>
          </a:p>
        </p:txBody>
      </p:sp>
      <p:cxnSp>
        <p:nvCxnSpPr>
          <p:cNvPr id="48" name="Gerade Verbindung mit Pfeil 12">
            <a:extLst>
              <a:ext uri="{FF2B5EF4-FFF2-40B4-BE49-F238E27FC236}">
                <a16:creationId xmlns:a16="http://schemas.microsoft.com/office/drawing/2014/main" id="{0E896BB9-B805-C624-1D3B-C634120EFE27}"/>
              </a:ext>
            </a:extLst>
          </p:cNvPr>
          <p:cNvCxnSpPr>
            <a:cxnSpLocks/>
          </p:cNvCxnSpPr>
          <p:nvPr/>
        </p:nvCxnSpPr>
        <p:spPr>
          <a:xfrm flipH="1">
            <a:off x="3768532" y="1690368"/>
            <a:ext cx="287398" cy="76459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13">
            <a:extLst>
              <a:ext uri="{FF2B5EF4-FFF2-40B4-BE49-F238E27FC236}">
                <a16:creationId xmlns:a16="http://schemas.microsoft.com/office/drawing/2014/main" id="{DA1A418C-1E7A-3E24-2BD6-42373551FF39}"/>
              </a:ext>
            </a:extLst>
          </p:cNvPr>
          <p:cNvCxnSpPr>
            <a:cxnSpLocks/>
          </p:cNvCxnSpPr>
          <p:nvPr/>
        </p:nvCxnSpPr>
        <p:spPr>
          <a:xfrm>
            <a:off x="5584907" y="1690368"/>
            <a:ext cx="649292" cy="260154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14">
            <a:extLst>
              <a:ext uri="{FF2B5EF4-FFF2-40B4-BE49-F238E27FC236}">
                <a16:creationId xmlns:a16="http://schemas.microsoft.com/office/drawing/2014/main" id="{46AABD27-0FF6-E44C-74ED-ED3E8110677E}"/>
              </a:ext>
            </a:extLst>
          </p:cNvPr>
          <p:cNvCxnSpPr>
            <a:cxnSpLocks/>
          </p:cNvCxnSpPr>
          <p:nvPr/>
        </p:nvCxnSpPr>
        <p:spPr>
          <a:xfrm flipH="1">
            <a:off x="4848535" y="1690368"/>
            <a:ext cx="736372" cy="469358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feil: nach unten 15">
            <a:extLst>
              <a:ext uri="{FF2B5EF4-FFF2-40B4-BE49-F238E27FC236}">
                <a16:creationId xmlns:a16="http://schemas.microsoft.com/office/drawing/2014/main" id="{F3BB1EE0-31C2-171B-5051-4966CE30D4C0}"/>
              </a:ext>
            </a:extLst>
          </p:cNvPr>
          <p:cNvSpPr/>
          <p:nvPr/>
        </p:nvSpPr>
        <p:spPr>
          <a:xfrm rot="9088292">
            <a:off x="7595425" y="1923661"/>
            <a:ext cx="131975" cy="38015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2" name="Gerader Verbinder 22">
            <a:extLst>
              <a:ext uri="{FF2B5EF4-FFF2-40B4-BE49-F238E27FC236}">
                <a16:creationId xmlns:a16="http://schemas.microsoft.com/office/drawing/2014/main" id="{28D5458A-1C4F-1D07-3836-A5BC6C319812}"/>
              </a:ext>
            </a:extLst>
          </p:cNvPr>
          <p:cNvCxnSpPr>
            <a:cxnSpLocks/>
          </p:cNvCxnSpPr>
          <p:nvPr/>
        </p:nvCxnSpPr>
        <p:spPr>
          <a:xfrm rot="20665226">
            <a:off x="6765305" y="2536411"/>
            <a:ext cx="3071813" cy="442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23">
            <a:extLst>
              <a:ext uri="{FF2B5EF4-FFF2-40B4-BE49-F238E27FC236}">
                <a16:creationId xmlns:a16="http://schemas.microsoft.com/office/drawing/2014/main" id="{313FFD92-7740-4E6D-B124-4E7C2F66DBD9}"/>
              </a:ext>
            </a:extLst>
          </p:cNvPr>
          <p:cNvCxnSpPr>
            <a:cxnSpLocks/>
          </p:cNvCxnSpPr>
          <p:nvPr/>
        </p:nvCxnSpPr>
        <p:spPr>
          <a:xfrm rot="20665226">
            <a:off x="6662322" y="2140175"/>
            <a:ext cx="3080992" cy="4271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24">
            <a:extLst>
              <a:ext uri="{FF2B5EF4-FFF2-40B4-BE49-F238E27FC236}">
                <a16:creationId xmlns:a16="http://schemas.microsoft.com/office/drawing/2014/main" id="{E3132C8D-E2F2-A595-AFFF-CE7A62F61A42}"/>
              </a:ext>
            </a:extLst>
          </p:cNvPr>
          <p:cNvCxnSpPr>
            <a:cxnSpLocks/>
          </p:cNvCxnSpPr>
          <p:nvPr/>
        </p:nvCxnSpPr>
        <p:spPr>
          <a:xfrm>
            <a:off x="8814112" y="1317283"/>
            <a:ext cx="433301" cy="88409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25">
            <a:extLst>
              <a:ext uri="{FF2B5EF4-FFF2-40B4-BE49-F238E27FC236}">
                <a16:creationId xmlns:a16="http://schemas.microsoft.com/office/drawing/2014/main" id="{2D77F8F4-A046-CB21-001D-5F7C8FAF9BB3}"/>
              </a:ext>
            </a:extLst>
          </p:cNvPr>
          <p:cNvCxnSpPr>
            <a:cxnSpLocks/>
          </p:cNvCxnSpPr>
          <p:nvPr/>
        </p:nvCxnSpPr>
        <p:spPr>
          <a:xfrm>
            <a:off x="9429602" y="2637476"/>
            <a:ext cx="358243" cy="802137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26">
            <a:extLst>
              <a:ext uri="{FF2B5EF4-FFF2-40B4-BE49-F238E27FC236}">
                <a16:creationId xmlns:a16="http://schemas.microsoft.com/office/drawing/2014/main" id="{7EFCB1B1-F661-9DC2-D726-DBECA67B79F7}"/>
              </a:ext>
            </a:extLst>
          </p:cNvPr>
          <p:cNvSpPr txBox="1"/>
          <p:nvPr/>
        </p:nvSpPr>
        <p:spPr>
          <a:xfrm>
            <a:off x="8522994" y="2207369"/>
            <a:ext cx="137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5,8 mm</a:t>
            </a:r>
          </a:p>
        </p:txBody>
      </p:sp>
      <p:sp>
        <p:nvSpPr>
          <p:cNvPr id="57" name="Pfeil: nach unten 27">
            <a:extLst>
              <a:ext uri="{FF2B5EF4-FFF2-40B4-BE49-F238E27FC236}">
                <a16:creationId xmlns:a16="http://schemas.microsoft.com/office/drawing/2014/main" id="{E8E5EF6B-DCF9-6F3F-DA02-FAAA10F9F41B}"/>
              </a:ext>
            </a:extLst>
          </p:cNvPr>
          <p:cNvSpPr/>
          <p:nvPr/>
        </p:nvSpPr>
        <p:spPr>
          <a:xfrm rot="8538566">
            <a:off x="6740535" y="2049611"/>
            <a:ext cx="131975" cy="38015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Pfeil: nach unten 28">
            <a:extLst>
              <a:ext uri="{FF2B5EF4-FFF2-40B4-BE49-F238E27FC236}">
                <a16:creationId xmlns:a16="http://schemas.microsoft.com/office/drawing/2014/main" id="{CBE53975-B709-1215-37F2-BF10CD961466}"/>
              </a:ext>
            </a:extLst>
          </p:cNvPr>
          <p:cNvSpPr/>
          <p:nvPr/>
        </p:nvSpPr>
        <p:spPr>
          <a:xfrm rot="19928983">
            <a:off x="7553477" y="2372853"/>
            <a:ext cx="131975" cy="380153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feil: nach unten 29">
            <a:extLst>
              <a:ext uri="{FF2B5EF4-FFF2-40B4-BE49-F238E27FC236}">
                <a16:creationId xmlns:a16="http://schemas.microsoft.com/office/drawing/2014/main" id="{39E0CC7B-FD8B-2BB5-434F-82303698823A}"/>
              </a:ext>
            </a:extLst>
          </p:cNvPr>
          <p:cNvSpPr/>
          <p:nvPr/>
        </p:nvSpPr>
        <p:spPr>
          <a:xfrm rot="19771799">
            <a:off x="6548540" y="2484165"/>
            <a:ext cx="131975" cy="380153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feld 30">
            <a:extLst>
              <a:ext uri="{FF2B5EF4-FFF2-40B4-BE49-F238E27FC236}">
                <a16:creationId xmlns:a16="http://schemas.microsoft.com/office/drawing/2014/main" id="{5693C237-E4B7-042A-BE0F-680B1FB7E524}"/>
              </a:ext>
            </a:extLst>
          </p:cNvPr>
          <p:cNvSpPr txBox="1"/>
          <p:nvPr/>
        </p:nvSpPr>
        <p:spPr>
          <a:xfrm rot="16200000">
            <a:off x="8403049" y="2918363"/>
            <a:ext cx="377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producing layer with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 channel coolant structure</a:t>
            </a:r>
          </a:p>
        </p:txBody>
      </p:sp>
      <p:sp>
        <p:nvSpPr>
          <p:cNvPr id="61" name="Pfeil: nach unten 58">
            <a:extLst>
              <a:ext uri="{FF2B5EF4-FFF2-40B4-BE49-F238E27FC236}">
                <a16:creationId xmlns:a16="http://schemas.microsoft.com/office/drawing/2014/main" id="{F0724AD9-E5B5-2033-144B-AEDB8B746FC1}"/>
              </a:ext>
            </a:extLst>
          </p:cNvPr>
          <p:cNvSpPr/>
          <p:nvPr/>
        </p:nvSpPr>
        <p:spPr>
          <a:xfrm rot="8662531">
            <a:off x="2619810" y="2611797"/>
            <a:ext cx="131975" cy="38015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Pfeil: nach unten 59">
            <a:extLst>
              <a:ext uri="{FF2B5EF4-FFF2-40B4-BE49-F238E27FC236}">
                <a16:creationId xmlns:a16="http://schemas.microsoft.com/office/drawing/2014/main" id="{7E8EDB7A-5552-923B-8EA3-5BCADA0F93C3}"/>
              </a:ext>
            </a:extLst>
          </p:cNvPr>
          <p:cNvSpPr/>
          <p:nvPr/>
        </p:nvSpPr>
        <p:spPr>
          <a:xfrm rot="8148522">
            <a:off x="2048265" y="2713424"/>
            <a:ext cx="131975" cy="38015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Pfeil: nach unten 60">
            <a:extLst>
              <a:ext uri="{FF2B5EF4-FFF2-40B4-BE49-F238E27FC236}">
                <a16:creationId xmlns:a16="http://schemas.microsoft.com/office/drawing/2014/main" id="{37849590-7DD3-52AC-DD6D-BDBEB67F7FAC}"/>
              </a:ext>
            </a:extLst>
          </p:cNvPr>
          <p:cNvSpPr/>
          <p:nvPr/>
        </p:nvSpPr>
        <p:spPr>
          <a:xfrm rot="19219626">
            <a:off x="3113190" y="2975605"/>
            <a:ext cx="131975" cy="380153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0" name="Pfeil: nach unten 61">
            <a:extLst>
              <a:ext uri="{FF2B5EF4-FFF2-40B4-BE49-F238E27FC236}">
                <a16:creationId xmlns:a16="http://schemas.microsoft.com/office/drawing/2014/main" id="{F9AC0D29-5BBB-F634-42DF-58A06FDE7AC7}"/>
              </a:ext>
            </a:extLst>
          </p:cNvPr>
          <p:cNvSpPr/>
          <p:nvPr/>
        </p:nvSpPr>
        <p:spPr>
          <a:xfrm rot="18980522">
            <a:off x="2270389" y="3126711"/>
            <a:ext cx="131975" cy="380153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1" name="Textfeld 62">
            <a:extLst>
              <a:ext uri="{FF2B5EF4-FFF2-40B4-BE49-F238E27FC236}">
                <a16:creationId xmlns:a16="http://schemas.microsoft.com/office/drawing/2014/main" id="{F55CAD6C-26E9-7485-0522-3C4EF4C6CEC3}"/>
              </a:ext>
            </a:extLst>
          </p:cNvPr>
          <p:cNvSpPr txBox="1"/>
          <p:nvPr/>
        </p:nvSpPr>
        <p:spPr>
          <a:xfrm>
            <a:off x="154732" y="1649572"/>
            <a:ext cx="1886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coolant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flow direction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</a:t>
            </a:r>
          </a:p>
        </p:txBody>
      </p:sp>
      <p:cxnSp>
        <p:nvCxnSpPr>
          <p:cNvPr id="10242" name="Gerade Verbindung mit Pfeil 63">
            <a:extLst>
              <a:ext uri="{FF2B5EF4-FFF2-40B4-BE49-F238E27FC236}">
                <a16:creationId xmlns:a16="http://schemas.microsoft.com/office/drawing/2014/main" id="{46AEBA78-F6CC-AAB0-F5FE-57DEA2AF046D}"/>
              </a:ext>
            </a:extLst>
          </p:cNvPr>
          <p:cNvCxnSpPr>
            <a:cxnSpLocks/>
          </p:cNvCxnSpPr>
          <p:nvPr/>
        </p:nvCxnSpPr>
        <p:spPr>
          <a:xfrm>
            <a:off x="1353072" y="2748732"/>
            <a:ext cx="804344" cy="21092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diamond"/>
          </a:ln>
          <a:effectLst>
            <a:outerShdw blurRad="38100" dist="25400" dir="2700000" algn="t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3" name="Gerade Verbindung mit Pfeil 64">
            <a:extLst>
              <a:ext uri="{FF2B5EF4-FFF2-40B4-BE49-F238E27FC236}">
                <a16:creationId xmlns:a16="http://schemas.microsoft.com/office/drawing/2014/main" id="{B16FE2C7-DFE4-ECDF-F4D1-92AEEC8A9FED}"/>
              </a:ext>
            </a:extLst>
          </p:cNvPr>
          <p:cNvCxnSpPr>
            <a:cxnSpLocks/>
          </p:cNvCxnSpPr>
          <p:nvPr/>
        </p:nvCxnSpPr>
        <p:spPr>
          <a:xfrm>
            <a:off x="1417056" y="3058677"/>
            <a:ext cx="920622" cy="264366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diamond"/>
          </a:ln>
          <a:effectLst>
            <a:outerShdw blurRad="38100" dist="25400" dir="2700000" algn="t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4" name="Gerade Verbindung mit Pfeil 67">
            <a:extLst>
              <a:ext uri="{FF2B5EF4-FFF2-40B4-BE49-F238E27FC236}">
                <a16:creationId xmlns:a16="http://schemas.microsoft.com/office/drawing/2014/main" id="{95223AD5-7A02-FC51-D0D3-430B54F0FB8C}"/>
              </a:ext>
            </a:extLst>
          </p:cNvPr>
          <p:cNvCxnSpPr>
            <a:cxnSpLocks/>
          </p:cNvCxnSpPr>
          <p:nvPr/>
        </p:nvCxnSpPr>
        <p:spPr>
          <a:xfrm flipH="1">
            <a:off x="2531079" y="3259520"/>
            <a:ext cx="5876252" cy="735412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feld 68">
            <a:extLst>
              <a:ext uri="{FF2B5EF4-FFF2-40B4-BE49-F238E27FC236}">
                <a16:creationId xmlns:a16="http://schemas.microsoft.com/office/drawing/2014/main" id="{50D30BD4-C7B0-520D-6FA5-AC6FD695FAD4}"/>
              </a:ext>
            </a:extLst>
          </p:cNvPr>
          <p:cNvSpPr txBox="1"/>
          <p:nvPr/>
        </p:nvSpPr>
        <p:spPr>
          <a:xfrm rot="21162039">
            <a:off x="3727762" y="3242868"/>
            <a:ext cx="380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112 mm</a:t>
            </a:r>
          </a:p>
        </p:txBody>
      </p:sp>
    </p:spTree>
    <p:extLst>
      <p:ext uri="{BB962C8B-B14F-4D97-AF65-F5344CB8AC3E}">
        <p14:creationId xmlns:p14="http://schemas.microsoft.com/office/powerpoint/2010/main" val="132757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E0A43-7E71-DFF1-586C-47871A2D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>
            <a:extLst>
              <a:ext uri="{FF2B5EF4-FFF2-40B4-BE49-F238E27FC236}">
                <a16:creationId xmlns:a16="http://schemas.microsoft.com/office/drawing/2014/main" id="{FE4690F7-4723-D0FA-A51E-B7CBFAB23F07}"/>
              </a:ext>
            </a:extLst>
          </p:cNvPr>
          <p:cNvSpPr>
            <a:spLocks noGrp="1"/>
          </p:cNvSpPr>
          <p:nvPr>
            <p:ph idx="17"/>
          </p:nvPr>
        </p:nvSpPr>
        <p:spPr bwMode="auto">
          <a:xfrm>
            <a:off x="335360" y="188640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HBS Moderator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1305DCC-C66A-8879-F8B4-E4532675D39C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40D89F8E-2009-9CD6-99F4-F43D756FA1FF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812A96-8B97-3905-3D03-5543998EE2E4}"/>
              </a:ext>
            </a:extLst>
          </p:cNvPr>
          <p:cNvSpPr txBox="1">
            <a:spLocks/>
          </p:cNvSpPr>
          <p:nvPr/>
        </p:nvSpPr>
        <p:spPr>
          <a:xfrm>
            <a:off x="250751" y="782094"/>
            <a:ext cx="10885809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Tilted target improves performance and flexibility </a:t>
            </a: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screenshot of a graph showing different colored circles&#10;&#10;AI-generated content may be incorrect.">
            <a:extLst>
              <a:ext uri="{FF2B5EF4-FFF2-40B4-BE49-F238E27FC236}">
                <a16:creationId xmlns:a16="http://schemas.microsoft.com/office/drawing/2014/main" id="{167B03EE-2D1B-5D21-D447-AB5577D3A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70042" r="2162" b="1689"/>
          <a:stretch>
            <a:fillRect/>
          </a:stretch>
        </p:blipFill>
        <p:spPr>
          <a:xfrm>
            <a:off x="304865" y="2852937"/>
            <a:ext cx="3630896" cy="2664294"/>
          </a:xfrm>
          <a:prstGeom prst="rect">
            <a:avLst/>
          </a:prstGeom>
        </p:spPr>
      </p:pic>
      <p:pic>
        <p:nvPicPr>
          <p:cNvPr id="4" name="Picture 3" descr="A screenshot of a graph showing different colored circles&#10;&#10;AI-generated content may be incorrect.">
            <a:extLst>
              <a:ext uri="{FF2B5EF4-FFF2-40B4-BE49-F238E27FC236}">
                <a16:creationId xmlns:a16="http://schemas.microsoft.com/office/drawing/2014/main" id="{2D57FFE0-C0C2-B344-6A03-0552CA6A1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4656" b="66416"/>
          <a:stretch>
            <a:fillRect/>
          </a:stretch>
        </p:blipFill>
        <p:spPr>
          <a:xfrm>
            <a:off x="4223792" y="2846366"/>
            <a:ext cx="3835102" cy="267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E6011-A971-90CB-C9A5-A0A8A50D4928}"/>
              </a:ext>
            </a:extLst>
          </p:cNvPr>
          <p:cNvSpPr txBox="1"/>
          <p:nvPr/>
        </p:nvSpPr>
        <p:spPr>
          <a:xfrm>
            <a:off x="479376" y="2295834"/>
            <a:ext cx="25202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Tilted 45°</a:t>
            </a:r>
          </a:p>
        </p:txBody>
      </p:sp>
      <p:pic>
        <p:nvPicPr>
          <p:cNvPr id="6" name="Picture 5" descr="A screenshot of a graph showing different colored circles&#10;&#10;AI-generated content may be incorrect.">
            <a:extLst>
              <a:ext uri="{FF2B5EF4-FFF2-40B4-BE49-F238E27FC236}">
                <a16:creationId xmlns:a16="http://schemas.microsoft.com/office/drawing/2014/main" id="{420328FF-9CCA-A029-CC43-1E68E2DEE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 r="71118" b="65753"/>
          <a:stretch>
            <a:fillRect/>
          </a:stretch>
        </p:blipFill>
        <p:spPr>
          <a:xfrm>
            <a:off x="8253367" y="2879195"/>
            <a:ext cx="3714500" cy="2670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94FCD-DAAA-BBF2-D51B-606C4395CE26}"/>
              </a:ext>
            </a:extLst>
          </p:cNvPr>
          <p:cNvSpPr txBox="1"/>
          <p:nvPr/>
        </p:nvSpPr>
        <p:spPr>
          <a:xfrm>
            <a:off x="4367808" y="2319257"/>
            <a:ext cx="25202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Tilted 15°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ED1E1-BC11-488F-8B14-42618E8DA78E}"/>
              </a:ext>
            </a:extLst>
          </p:cNvPr>
          <p:cNvSpPr txBox="1"/>
          <p:nvPr/>
        </p:nvSpPr>
        <p:spPr>
          <a:xfrm>
            <a:off x="8328248" y="2319257"/>
            <a:ext cx="252028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Tilted 5°</a:t>
            </a:r>
          </a:p>
        </p:txBody>
      </p:sp>
    </p:spTree>
    <p:extLst>
      <p:ext uri="{BB962C8B-B14F-4D97-AF65-F5344CB8AC3E}">
        <p14:creationId xmlns:p14="http://schemas.microsoft.com/office/powerpoint/2010/main" val="31130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1D911-43B3-B000-C70C-279469C8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>
            <a:extLst>
              <a:ext uri="{FF2B5EF4-FFF2-40B4-BE49-F238E27FC236}">
                <a16:creationId xmlns:a16="http://schemas.microsoft.com/office/drawing/2014/main" id="{BF04DEB9-D2EB-2682-3EAD-8DF2237F496A}"/>
              </a:ext>
            </a:extLst>
          </p:cNvPr>
          <p:cNvSpPr>
            <a:spLocks noGrp="1"/>
          </p:cNvSpPr>
          <p:nvPr>
            <p:ph idx="17"/>
          </p:nvPr>
        </p:nvSpPr>
        <p:spPr bwMode="auto">
          <a:xfrm>
            <a:off x="335360" y="188640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HBS Moderator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ABEDEE7-79A3-973D-AA5A-EE466F1ED6A7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62C4030C-C894-DA1E-B679-1FD6C13AEDBF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DF2F9A7-A68D-423E-4BE9-95A643520BCA}"/>
              </a:ext>
            </a:extLst>
          </p:cNvPr>
          <p:cNvSpPr txBox="1">
            <a:spLocks/>
          </p:cNvSpPr>
          <p:nvPr/>
        </p:nvSpPr>
        <p:spPr>
          <a:xfrm>
            <a:off x="250751" y="782094"/>
            <a:ext cx="10885809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Tilted target improves performance and flexibility </a:t>
            </a: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fik 7" descr="Ein Bild, das Text, Screenshot, Diagramm, Farbigkeit enthält.&#10;&#10;KI-generierte Inhalte können fehlerhaft sein.">
            <a:extLst>
              <a:ext uri="{FF2B5EF4-FFF2-40B4-BE49-F238E27FC236}">
                <a16:creationId xmlns:a16="http://schemas.microsoft.com/office/drawing/2014/main" id="{A002DE77-D5AB-C76E-692E-B11EB5F3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61" y="1484784"/>
            <a:ext cx="5680019" cy="4190178"/>
          </a:xfrm>
          <a:prstGeom prst="rect">
            <a:avLst/>
          </a:prstGeom>
        </p:spPr>
      </p:pic>
      <p:cxnSp>
        <p:nvCxnSpPr>
          <p:cNvPr id="4" name="Gerader Verbinder 9">
            <a:extLst>
              <a:ext uri="{FF2B5EF4-FFF2-40B4-BE49-F238E27FC236}">
                <a16:creationId xmlns:a16="http://schemas.microsoft.com/office/drawing/2014/main" id="{DB4E2D7F-5B2A-7E69-A971-395B877520BB}"/>
              </a:ext>
            </a:extLst>
          </p:cNvPr>
          <p:cNvCxnSpPr/>
          <p:nvPr/>
        </p:nvCxnSpPr>
        <p:spPr>
          <a:xfrm>
            <a:off x="6096000" y="3645024"/>
            <a:ext cx="6096000" cy="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10">
                <a:extLst>
                  <a:ext uri="{FF2B5EF4-FFF2-40B4-BE49-F238E27FC236}">
                    <a16:creationId xmlns:a16="http://schemas.microsoft.com/office/drawing/2014/main" id="{83607E60-5D52-6BE5-262F-C8302E85EE7C}"/>
                  </a:ext>
                </a:extLst>
              </p:cNvPr>
              <p:cNvSpPr txBox="1"/>
              <p:nvPr/>
            </p:nvSpPr>
            <p:spPr>
              <a:xfrm>
                <a:off x="8616280" y="2960600"/>
                <a:ext cx="885379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400" b="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  <m:sup>
                          <m:r>
                            <a:rPr lang="en-US" sz="1400" b="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en-US" sz="1400" noProof="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feld 10">
                <a:extLst>
                  <a:ext uri="{FF2B5EF4-FFF2-40B4-BE49-F238E27FC236}">
                    <a16:creationId xmlns:a16="http://schemas.microsoft.com/office/drawing/2014/main" id="{83607E60-5D52-6BE5-262F-C8302E85E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280" y="2960600"/>
                <a:ext cx="885379" cy="324384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11">
                <a:extLst>
                  <a:ext uri="{FF2B5EF4-FFF2-40B4-BE49-F238E27FC236}">
                    <a16:creationId xmlns:a16="http://schemas.microsoft.com/office/drawing/2014/main" id="{D9399FE8-5FE6-7C66-BB34-279BD7F68266}"/>
                  </a:ext>
                </a:extLst>
              </p:cNvPr>
              <p:cNvSpPr txBox="1"/>
              <p:nvPr/>
            </p:nvSpPr>
            <p:spPr>
              <a:xfrm>
                <a:off x="8544272" y="3913311"/>
                <a:ext cx="8853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400" b="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𝑑𝑜𝑤𝑛</m:t>
                          </m:r>
                        </m:sub>
                        <m:sup>
                          <m:r>
                            <a:rPr lang="en-US" sz="1400" b="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en-US" sz="1400" noProof="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feld 11">
                <a:extLst>
                  <a:ext uri="{FF2B5EF4-FFF2-40B4-BE49-F238E27FC236}">
                    <a16:creationId xmlns:a16="http://schemas.microsoft.com/office/drawing/2014/main" id="{D9399FE8-5FE6-7C66-BB34-279BD7F68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3913311"/>
                <a:ext cx="885379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13">
                <a:extLst>
                  <a:ext uri="{FF2B5EF4-FFF2-40B4-BE49-F238E27FC236}">
                    <a16:creationId xmlns:a16="http://schemas.microsoft.com/office/drawing/2014/main" id="{4F3A2780-F378-0015-096F-8C211CE007D7}"/>
                  </a:ext>
                </a:extLst>
              </p:cNvPr>
              <p:cNvSpPr txBox="1"/>
              <p:nvPr/>
            </p:nvSpPr>
            <p:spPr>
              <a:xfrm>
                <a:off x="8711276" y="2560905"/>
                <a:ext cx="597347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</m:oMath>
                  </m:oMathPara>
                </a14:m>
                <a:endParaRPr lang="en-US" sz="1400" noProof="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feld 13">
                <a:extLst>
                  <a:ext uri="{FF2B5EF4-FFF2-40B4-BE49-F238E27FC236}">
                    <a16:creationId xmlns:a16="http://schemas.microsoft.com/office/drawing/2014/main" id="{4F3A2780-F378-0015-096F-8C211CE00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276" y="2560905"/>
                <a:ext cx="597347" cy="324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14">
            <a:extLst>
              <a:ext uri="{FF2B5EF4-FFF2-40B4-BE49-F238E27FC236}">
                <a16:creationId xmlns:a16="http://schemas.microsoft.com/office/drawing/2014/main" id="{14F168D0-0535-4818-6F45-9267EBA97C7B}"/>
              </a:ext>
            </a:extLst>
          </p:cNvPr>
          <p:cNvSpPr/>
          <p:nvPr/>
        </p:nvSpPr>
        <p:spPr>
          <a:xfrm>
            <a:off x="8256240" y="2924944"/>
            <a:ext cx="1219390" cy="399063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15">
                <a:extLst>
                  <a:ext uri="{FF2B5EF4-FFF2-40B4-BE49-F238E27FC236}">
                    <a16:creationId xmlns:a16="http://schemas.microsoft.com/office/drawing/2014/main" id="{22C02B97-93D5-4B7C-411B-12F005C86C11}"/>
                  </a:ext>
                </a:extLst>
              </p:cNvPr>
              <p:cNvSpPr txBox="1"/>
              <p:nvPr/>
            </p:nvSpPr>
            <p:spPr>
              <a:xfrm>
                <a:off x="8955037" y="4225206"/>
                <a:ext cx="5973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noProof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𝑑𝑜𝑤𝑛</m:t>
                          </m:r>
                        </m:sub>
                      </m:sSub>
                    </m:oMath>
                  </m:oMathPara>
                </a14:m>
                <a:endParaRPr lang="en-US" sz="1400" noProof="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Textfeld 15">
                <a:extLst>
                  <a:ext uri="{FF2B5EF4-FFF2-40B4-BE49-F238E27FC236}">
                    <a16:creationId xmlns:a16="http://schemas.microsoft.com/office/drawing/2014/main" id="{22C02B97-93D5-4B7C-411B-12F005C86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037" y="4225206"/>
                <a:ext cx="59734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16">
            <a:extLst>
              <a:ext uri="{FF2B5EF4-FFF2-40B4-BE49-F238E27FC236}">
                <a16:creationId xmlns:a16="http://schemas.microsoft.com/office/drawing/2014/main" id="{B39A2B0E-C7BA-54F4-EF73-F811F8E3A2C5}"/>
              </a:ext>
            </a:extLst>
          </p:cNvPr>
          <p:cNvSpPr/>
          <p:nvPr/>
        </p:nvSpPr>
        <p:spPr>
          <a:xfrm rot="-600000">
            <a:off x="8353634" y="3935207"/>
            <a:ext cx="1219390" cy="399063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12EF3-8840-03FC-83D6-F7C637D8E528}"/>
              </a:ext>
            </a:extLst>
          </p:cNvPr>
          <p:cNvSpPr txBox="1"/>
          <p:nvPr/>
        </p:nvSpPr>
        <p:spPr>
          <a:xfrm>
            <a:off x="444794" y="1789189"/>
            <a:ext cx="5390096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Increases flux maximum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Creates two maxima </a:t>
            </a:r>
            <a:br>
              <a:rPr lang="en-US" sz="2400" dirty="0"/>
            </a:br>
            <a:r>
              <a:rPr lang="en-US" sz="2400" dirty="0"/>
              <a:t>(for thermal and cold extraction)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Allows straight forward extraction of multiple energies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Increases power density at target</a:t>
            </a:r>
          </a:p>
        </p:txBody>
      </p:sp>
    </p:spTree>
    <p:extLst>
      <p:ext uri="{BB962C8B-B14F-4D97-AF65-F5344CB8AC3E}">
        <p14:creationId xmlns:p14="http://schemas.microsoft.com/office/powerpoint/2010/main" val="409126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95FC1-07CF-BB58-0F74-7549CF44B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678B9F83-AAB0-3A48-E0D0-73FFFE8A4009}"/>
              </a:ext>
            </a:extLst>
          </p:cNvPr>
          <p:cNvSpPr txBox="1"/>
          <p:nvPr/>
        </p:nvSpPr>
        <p:spPr>
          <a:xfrm>
            <a:off x="471240" y="27720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 lives due to many people and partners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17" descr="A person stand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94D59F42-AFFF-F0BD-C3C8-CC82722DFA33}"/>
              </a:ext>
            </a:extLst>
          </p:cNvPr>
          <p:cNvPicPr/>
          <p:nvPr/>
        </p:nvPicPr>
        <p:blipFill rotWithShape="1">
          <a:blip r:embed="rId2"/>
          <a:srcRect l="20647" t="23102" r="23615"/>
          <a:stretch/>
        </p:blipFill>
        <p:spPr>
          <a:xfrm>
            <a:off x="5283223" y="907584"/>
            <a:ext cx="1336812" cy="135507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Picture 21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BD2EA573-A0E8-E9C9-5A9C-14506BEF92C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3548" y="2424288"/>
            <a:ext cx="935640" cy="136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FD70AE-0352-4A07-CB7C-B82A4DC67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49" y="4061263"/>
            <a:ext cx="1190645" cy="14228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110D89-970C-49C7-1EEE-B0A33FC33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69" y="907584"/>
            <a:ext cx="980680" cy="1354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246284D-6F78-FE49-A724-EFB6571E7D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6"/>
          <a:stretch/>
        </p:blipFill>
        <p:spPr>
          <a:xfrm>
            <a:off x="4078676" y="907584"/>
            <a:ext cx="1039122" cy="1367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81061A0-1EC9-6647-9F5F-B03D93AA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49" y="907584"/>
            <a:ext cx="999493" cy="13676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7E0A5-73BD-F921-BF81-F0457F3243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r="10821"/>
          <a:stretch/>
        </p:blipFill>
        <p:spPr>
          <a:xfrm>
            <a:off x="491499" y="907584"/>
            <a:ext cx="1110723" cy="13550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8FA006-56E5-EE4C-D50E-B3CE95397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94" y="2424288"/>
            <a:ext cx="1122493" cy="13639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30F7D8-C898-901A-CB9D-239BA779C5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46" y="2424288"/>
            <a:ext cx="1135919" cy="13639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7CB1D1-EB6E-AFA9-F7DA-11EF48DF1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0000" r="23333"/>
          <a:stretch/>
        </p:blipFill>
        <p:spPr>
          <a:xfrm>
            <a:off x="4660580" y="4066625"/>
            <a:ext cx="1075454" cy="14239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48B27C-E4BF-C067-E9DB-BF89636FD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17" y="2424288"/>
            <a:ext cx="1075454" cy="13550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81E2-8C36-4780-A3A9-62FB863A7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3" name="Picture 2" descr="A person in a suit&#10;&#10;AI-generated content may be incorrect.">
            <a:extLst>
              <a:ext uri="{FF2B5EF4-FFF2-40B4-BE49-F238E27FC236}">
                <a16:creationId xmlns:a16="http://schemas.microsoft.com/office/drawing/2014/main" id="{05AF8115-AC2D-DE7B-9A17-B339802501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7" y="886967"/>
            <a:ext cx="1039122" cy="1382032"/>
          </a:xfrm>
          <a:prstGeom prst="rect">
            <a:avLst/>
          </a:prstGeom>
        </p:spPr>
      </p:pic>
      <p:pic>
        <p:nvPicPr>
          <p:cNvPr id="6" name="Picture 5" descr="A person with a beard wearing a blue shirt&#10;&#10;AI-generated content may be incorrect.">
            <a:extLst>
              <a:ext uri="{FF2B5EF4-FFF2-40B4-BE49-F238E27FC236}">
                <a16:creationId xmlns:a16="http://schemas.microsoft.com/office/drawing/2014/main" id="{B1A8F749-ACF8-6CF7-0BF2-053589AFA9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06" y="4066624"/>
            <a:ext cx="1100177" cy="1463235"/>
          </a:xfrm>
          <a:prstGeom prst="rect">
            <a:avLst/>
          </a:prstGeom>
        </p:spPr>
      </p:pic>
      <p:pic>
        <p:nvPicPr>
          <p:cNvPr id="8" name="Picture 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46941127-AA28-714B-C4A9-222DD08D63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r="8803"/>
          <a:stretch>
            <a:fillRect/>
          </a:stretch>
        </p:blipFill>
        <p:spPr>
          <a:xfrm>
            <a:off x="8504363" y="4066462"/>
            <a:ext cx="1190645" cy="1472344"/>
          </a:xfrm>
          <a:prstGeom prst="rect">
            <a:avLst/>
          </a:prstGeom>
        </p:spPr>
      </p:pic>
      <p:pic>
        <p:nvPicPr>
          <p:cNvPr id="10" name="Picture 9" descr="A person standing outside a building&#10;&#10;AI-generated content may be incorrect.">
            <a:extLst>
              <a:ext uri="{FF2B5EF4-FFF2-40B4-BE49-F238E27FC236}">
                <a16:creationId xmlns:a16="http://schemas.microsoft.com/office/drawing/2014/main" id="{0DEF7016-B17D-F822-7CB6-41361017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35" y="4057515"/>
            <a:ext cx="1054872" cy="1402979"/>
          </a:xfrm>
          <a:prstGeom prst="rect">
            <a:avLst/>
          </a:prstGeom>
        </p:spPr>
      </p:pic>
      <p:pic>
        <p:nvPicPr>
          <p:cNvPr id="12" name="Picture 11" descr="A person in a blue shirt&#10;&#10;AI-generated content may be incorrect.">
            <a:extLst>
              <a:ext uri="{FF2B5EF4-FFF2-40B4-BE49-F238E27FC236}">
                <a16:creationId xmlns:a16="http://schemas.microsoft.com/office/drawing/2014/main" id="{07A4BEE4-2C26-4F5C-BFC7-9BA825FCA3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0" y="4057515"/>
            <a:ext cx="1054872" cy="1387156"/>
          </a:xfrm>
          <a:prstGeom prst="rect">
            <a:avLst/>
          </a:prstGeom>
        </p:spPr>
      </p:pic>
      <p:pic>
        <p:nvPicPr>
          <p:cNvPr id="14" name="Picture 13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D0A67534-79FF-E76A-A832-1871C4C184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56" y="2424287"/>
            <a:ext cx="1323583" cy="1323583"/>
          </a:xfrm>
          <a:prstGeom prst="rect">
            <a:avLst/>
          </a:prstGeom>
        </p:spPr>
      </p:pic>
      <p:pic>
        <p:nvPicPr>
          <p:cNvPr id="16" name="Picture 15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5684A990-2F50-85BA-B538-3AB3F602A1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72" y="4075734"/>
            <a:ext cx="1075454" cy="1441107"/>
          </a:xfrm>
          <a:prstGeom prst="rect">
            <a:avLst/>
          </a:prstGeom>
        </p:spPr>
      </p:pic>
      <p:pic>
        <p:nvPicPr>
          <p:cNvPr id="18" name="Picture 1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C92E5EC-93AA-A887-F8C2-A997F2559A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01" y="2430049"/>
            <a:ext cx="944026" cy="1323584"/>
          </a:xfrm>
          <a:prstGeom prst="rect">
            <a:avLst/>
          </a:prstGeom>
        </p:spPr>
      </p:pic>
      <p:pic>
        <p:nvPicPr>
          <p:cNvPr id="20" name="Picture 19" descr="A person in a suit&#10;&#10;AI-generated content may be incorrect.">
            <a:extLst>
              <a:ext uri="{FF2B5EF4-FFF2-40B4-BE49-F238E27FC236}">
                <a16:creationId xmlns:a16="http://schemas.microsoft.com/office/drawing/2014/main" id="{71F98C72-5A4D-B503-E891-86B0644582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3" y="2433652"/>
            <a:ext cx="1354564" cy="13545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A22440-CCCC-CC3D-0F3C-FF8F7C3871F5}"/>
              </a:ext>
            </a:extLst>
          </p:cNvPr>
          <p:cNvSpPr txBox="1"/>
          <p:nvPr/>
        </p:nvSpPr>
        <p:spPr>
          <a:xfrm>
            <a:off x="4546115" y="5701197"/>
            <a:ext cx="583325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/>
              <a:t>And many more</a:t>
            </a:r>
          </a:p>
        </p:txBody>
      </p:sp>
      <p:pic>
        <p:nvPicPr>
          <p:cNvPr id="43" name="Picture 42" descr="A logo with blue and red lines&#10;&#10;AI-generated content may be incorrect.">
            <a:extLst>
              <a:ext uri="{FF2B5EF4-FFF2-40B4-BE49-F238E27FC236}">
                <a16:creationId xmlns:a16="http://schemas.microsoft.com/office/drawing/2014/main" id="{E3630B3E-B656-9A4E-F819-21F9E17572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19" y="2455676"/>
            <a:ext cx="1910397" cy="724272"/>
          </a:xfrm>
          <a:prstGeom prst="rect">
            <a:avLst/>
          </a:prstGeom>
        </p:spPr>
      </p:pic>
      <p:pic>
        <p:nvPicPr>
          <p:cNvPr id="45" name="Picture 44" descr="A blue and white logo&#10;&#10;AI-generated content may be incorrect.">
            <a:extLst>
              <a:ext uri="{FF2B5EF4-FFF2-40B4-BE49-F238E27FC236}">
                <a16:creationId xmlns:a16="http://schemas.microsoft.com/office/drawing/2014/main" id="{3ABC3EC3-6ADC-6E85-D51C-630E2A474A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82" y="3516881"/>
            <a:ext cx="1878726" cy="1029686"/>
          </a:xfrm>
          <a:prstGeom prst="rect">
            <a:avLst/>
          </a:prstGeom>
        </p:spPr>
      </p:pic>
      <p:pic>
        <p:nvPicPr>
          <p:cNvPr id="47" name="Picture 46" descr="A close up of a logo&#10;&#10;AI-generated content may be incorrect.">
            <a:extLst>
              <a:ext uri="{FF2B5EF4-FFF2-40B4-BE49-F238E27FC236}">
                <a16:creationId xmlns:a16="http://schemas.microsoft.com/office/drawing/2014/main" id="{6246DBDC-5C15-5E6E-F344-CDE5602527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4" y="1671400"/>
            <a:ext cx="3519095" cy="44734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625F1B3-06A9-611B-9F9B-1486AB1295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02315" y="5084451"/>
            <a:ext cx="2137231" cy="5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0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28CB8-EDFC-E4FC-3BF1-0D14E145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Inhaltsplatzhalter 7">
            <a:extLst>
              <a:ext uri="{FF2B5EF4-FFF2-40B4-BE49-F238E27FC236}">
                <a16:creationId xmlns:a16="http://schemas.microsoft.com/office/drawing/2014/main" id="{DF72F143-AB0B-2DDF-3E8E-A9BCAEF51D0C}"/>
              </a:ext>
            </a:extLst>
          </p:cNvPr>
          <p:cNvSpPr>
            <a:spLocks noGrp="1"/>
          </p:cNvSpPr>
          <p:nvPr>
            <p:ph idx="17"/>
          </p:nvPr>
        </p:nvSpPr>
        <p:spPr bwMode="auto">
          <a:xfrm>
            <a:off x="335360" y="188640"/>
            <a:ext cx="998431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</a:pPr>
            <a:r>
              <a:rPr lang="en-GB" altLang="en-US" sz="2900" b="1" dirty="0">
                <a:solidFill>
                  <a:srgbClr val="0A2D6E"/>
                </a:solidFill>
              </a:rPr>
              <a:t>The diffractometer for the HBS-I   (60 meter)</a:t>
            </a:r>
          </a:p>
          <a:p>
            <a:pPr eaLnBrk="1" hangingPunct="1">
              <a:spcBef>
                <a:spcPct val="0"/>
              </a:spcBef>
              <a:buClrTx/>
            </a:pPr>
            <a:endParaRPr lang="en-GB" altLang="en-US" sz="2900" b="1" dirty="0">
              <a:solidFill>
                <a:srgbClr val="0A2D6E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endParaRPr lang="en-GB" altLang="en-US" sz="2900" b="1" dirty="0">
              <a:solidFill>
                <a:srgbClr val="0A2D6E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A6E71-193E-72E1-9207-34D6EC631469}"/>
              </a:ext>
            </a:extLst>
          </p:cNvPr>
          <p:cNvSpPr/>
          <p:nvPr/>
        </p:nvSpPr>
        <p:spPr>
          <a:xfrm>
            <a:off x="431371" y="1124745"/>
            <a:ext cx="96011" cy="35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94BED92-7EF4-83D0-05DF-9A9D91AD721A}"/>
              </a:ext>
            </a:extLst>
          </p:cNvPr>
          <p:cNvSpPr txBox="1">
            <a:spLocks/>
          </p:cNvSpPr>
          <p:nvPr/>
        </p:nvSpPr>
        <p:spPr>
          <a:xfrm>
            <a:off x="263352" y="836642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D726885C-8D6D-541F-1BD8-AC9B8AC9DFF8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B854B4A-5525-DFB2-9EA9-4203D5EC9FF4}"/>
              </a:ext>
            </a:extLst>
          </p:cNvPr>
          <p:cNvSpPr txBox="1">
            <a:spLocks/>
          </p:cNvSpPr>
          <p:nvPr/>
        </p:nvSpPr>
        <p:spPr>
          <a:xfrm>
            <a:off x="250751" y="782094"/>
            <a:ext cx="8786075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 sz="2800" dirty="0">
                <a:solidFill>
                  <a:srgbClr val="005AA0"/>
                </a:solidFill>
                <a:latin typeface="Arial"/>
              </a:rPr>
              <a:t>Multimodal </a:t>
            </a:r>
            <a:endParaRPr kumimoji="0" lang="en-GB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57" name="Group 10456">
            <a:extLst>
              <a:ext uri="{FF2B5EF4-FFF2-40B4-BE49-F238E27FC236}">
                <a16:creationId xmlns:a16="http://schemas.microsoft.com/office/drawing/2014/main" id="{31FA3309-B5B6-539A-4959-DB13D7624004}"/>
              </a:ext>
            </a:extLst>
          </p:cNvPr>
          <p:cNvGrpSpPr/>
          <p:nvPr/>
        </p:nvGrpSpPr>
        <p:grpSpPr>
          <a:xfrm>
            <a:off x="461285" y="2431160"/>
            <a:ext cx="6156600" cy="2918647"/>
            <a:chOff x="899593" y="1633364"/>
            <a:chExt cx="6156600" cy="2918647"/>
          </a:xfrm>
        </p:grpSpPr>
        <p:grpSp>
          <p:nvGrpSpPr>
            <p:cNvPr id="2" name="Gruppieren 5">
              <a:extLst>
                <a:ext uri="{FF2B5EF4-FFF2-40B4-BE49-F238E27FC236}">
                  <a16:creationId xmlns:a16="http://schemas.microsoft.com/office/drawing/2014/main" id="{51B49CFC-2C4D-ADD2-0D61-3E7BE1879E68}"/>
                </a:ext>
              </a:extLst>
            </p:cNvPr>
            <p:cNvGrpSpPr/>
            <p:nvPr/>
          </p:nvGrpSpPr>
          <p:grpSpPr>
            <a:xfrm>
              <a:off x="899593" y="3289548"/>
              <a:ext cx="6125972" cy="1262463"/>
              <a:chOff x="899593" y="3289548"/>
              <a:chExt cx="6125972" cy="1262463"/>
            </a:xfrm>
          </p:grpSpPr>
          <p:sp>
            <p:nvSpPr>
              <p:cNvPr id="3" name="Text Box 106">
                <a:extLst>
                  <a:ext uri="{FF2B5EF4-FFF2-40B4-BE49-F238E27FC236}">
                    <a16:creationId xmlns:a16="http://schemas.microsoft.com/office/drawing/2014/main" id="{8AF414AE-2C38-4318-476C-1A8FE87A3C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0988" y="3289548"/>
                <a:ext cx="664577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Side </a:t>
                </a:r>
                <a:r>
                  <a:rPr kumimoji="1" lang="de-DE" altLang="en-US" sz="825" b="1" kern="0" dirty="0" err="1">
                    <a:solidFill>
                      <a:srgbClr val="000000"/>
                    </a:solidFill>
                  </a:rPr>
                  <a:t>view</a:t>
                </a:r>
                <a:endParaRPr kumimoji="1" lang="de-DE" altLang="en-US" sz="825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Rechteck 27">
                <a:extLst>
                  <a:ext uri="{FF2B5EF4-FFF2-40B4-BE49-F238E27FC236}">
                    <a16:creationId xmlns:a16="http://schemas.microsoft.com/office/drawing/2014/main" id="{EE564D7A-4261-5222-BDF2-61CD87166048}"/>
                  </a:ext>
                </a:extLst>
              </p:cNvPr>
              <p:cNvSpPr/>
              <p:nvPr/>
            </p:nvSpPr>
            <p:spPr>
              <a:xfrm>
                <a:off x="2844000" y="3485755"/>
                <a:ext cx="4068000" cy="9332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5" name="Rechteck 32">
                <a:extLst>
                  <a:ext uri="{FF2B5EF4-FFF2-40B4-BE49-F238E27FC236}">
                    <a16:creationId xmlns:a16="http://schemas.microsoft.com/office/drawing/2014/main" id="{B15B0011-6A8B-7B99-C919-607961FB2812}"/>
                  </a:ext>
                </a:extLst>
              </p:cNvPr>
              <p:cNvSpPr/>
              <p:nvPr/>
            </p:nvSpPr>
            <p:spPr>
              <a:xfrm>
                <a:off x="899593" y="3485756"/>
                <a:ext cx="1566000" cy="933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6" name="Rechteck 57">
                <a:extLst>
                  <a:ext uri="{FF2B5EF4-FFF2-40B4-BE49-F238E27FC236}">
                    <a16:creationId xmlns:a16="http://schemas.microsoft.com/office/drawing/2014/main" id="{13A96F42-4BAF-1B64-5CC9-DA362BC630FC}"/>
                  </a:ext>
                </a:extLst>
              </p:cNvPr>
              <p:cNvSpPr/>
              <p:nvPr/>
            </p:nvSpPr>
            <p:spPr>
              <a:xfrm>
                <a:off x="5679773" y="3603372"/>
                <a:ext cx="720000" cy="6905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8" name="Rechteck 58">
                <a:extLst>
                  <a:ext uri="{FF2B5EF4-FFF2-40B4-BE49-F238E27FC236}">
                    <a16:creationId xmlns:a16="http://schemas.microsoft.com/office/drawing/2014/main" id="{8B7AB87C-900A-5E6B-E1F5-A21294BFC06E}"/>
                  </a:ext>
                </a:extLst>
              </p:cNvPr>
              <p:cNvSpPr/>
              <p:nvPr/>
            </p:nvSpPr>
            <p:spPr>
              <a:xfrm>
                <a:off x="1890000" y="3816000"/>
                <a:ext cx="3780000" cy="285611"/>
              </a:xfrm>
              <a:prstGeom prst="rect">
                <a:avLst/>
              </a:prstGeom>
              <a:solidFill>
                <a:srgbClr val="B4C7E7">
                  <a:alpha val="50196"/>
                </a:srgbClr>
              </a:solidFill>
              <a:ln>
                <a:solidFill>
                  <a:schemeClr val="accent1">
                    <a:lumMod val="20000"/>
                    <a:lumOff val="8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9" name="Rectangle 96">
                <a:extLst>
                  <a:ext uri="{FF2B5EF4-FFF2-40B4-BE49-F238E27FC236}">
                    <a16:creationId xmlns:a16="http://schemas.microsoft.com/office/drawing/2014/main" id="{0035D3D0-5878-3745-0439-6210ED70AC3C}"/>
                  </a:ext>
                </a:extLst>
              </p:cNvPr>
              <p:cNvSpPr/>
              <p:nvPr/>
            </p:nvSpPr>
            <p:spPr>
              <a:xfrm>
                <a:off x="2468484" y="3485756"/>
                <a:ext cx="378000" cy="933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/>
              </a:p>
            </p:txBody>
          </p:sp>
          <p:grpSp>
            <p:nvGrpSpPr>
              <p:cNvPr id="10" name="Gruppieren 3">
                <a:extLst>
                  <a:ext uri="{FF2B5EF4-FFF2-40B4-BE49-F238E27FC236}">
                    <a16:creationId xmlns:a16="http://schemas.microsoft.com/office/drawing/2014/main" id="{29693872-C169-574B-E51D-0217A7F1B614}"/>
                  </a:ext>
                </a:extLst>
              </p:cNvPr>
              <p:cNvGrpSpPr/>
              <p:nvPr/>
            </p:nvGrpSpPr>
            <p:grpSpPr>
              <a:xfrm>
                <a:off x="972000" y="3475981"/>
                <a:ext cx="918542" cy="942974"/>
                <a:chOff x="972000" y="3475981"/>
                <a:chExt cx="918542" cy="942974"/>
              </a:xfrm>
            </p:grpSpPr>
            <p:sp>
              <p:nvSpPr>
                <p:cNvPr id="35" name="Octagon 111">
                  <a:extLst>
                    <a:ext uri="{FF2B5EF4-FFF2-40B4-BE49-F238E27FC236}">
                      <a16:creationId xmlns:a16="http://schemas.microsoft.com/office/drawing/2014/main" id="{DF3E848F-2C0F-BA8B-1B6F-DA3E9E48FCA0}"/>
                    </a:ext>
                  </a:extLst>
                </p:cNvPr>
                <p:cNvSpPr/>
                <p:nvPr/>
              </p:nvSpPr>
              <p:spPr>
                <a:xfrm>
                  <a:off x="972000" y="3475981"/>
                  <a:ext cx="918542" cy="942974"/>
                </a:xfrm>
                <a:prstGeom prst="octagon">
                  <a:avLst>
                    <a:gd name="adj" fmla="val 0"/>
                  </a:avLst>
                </a:prstGeom>
                <a:solidFill>
                  <a:schemeClr val="bg2">
                    <a:lumMod val="5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US" sz="1800" dirty="0" err="1"/>
                </a:p>
              </p:txBody>
            </p:sp>
            <p:sp>
              <p:nvSpPr>
                <p:cNvPr id="36" name="Rectangle 112">
                  <a:extLst>
                    <a:ext uri="{FF2B5EF4-FFF2-40B4-BE49-F238E27FC236}">
                      <a16:creationId xmlns:a16="http://schemas.microsoft.com/office/drawing/2014/main" id="{09A57391-9F3F-FA50-AF28-8017511242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5323" y="3803116"/>
                  <a:ext cx="270000" cy="270030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3"/>
                </a:p>
              </p:txBody>
            </p:sp>
            <p:cxnSp>
              <p:nvCxnSpPr>
                <p:cNvPr id="37" name="Straight Connector 113">
                  <a:extLst>
                    <a:ext uri="{FF2B5EF4-FFF2-40B4-BE49-F238E27FC236}">
                      <a16:creationId xmlns:a16="http://schemas.microsoft.com/office/drawing/2014/main" id="{ADF6B01A-0032-E5E3-A6B1-8CD403851A1D}"/>
                    </a:ext>
                  </a:extLst>
                </p:cNvPr>
                <p:cNvCxnSpPr/>
                <p:nvPr/>
              </p:nvCxnSpPr>
              <p:spPr>
                <a:xfrm>
                  <a:off x="1240252" y="3486340"/>
                  <a:ext cx="0" cy="918542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14">
                  <a:extLst>
                    <a:ext uri="{FF2B5EF4-FFF2-40B4-BE49-F238E27FC236}">
                      <a16:creationId xmlns:a16="http://schemas.microsoft.com/office/drawing/2014/main" id="{AE53F36D-778B-6AB8-555F-11E153DAF31C}"/>
                    </a:ext>
                  </a:extLst>
                </p:cNvPr>
                <p:cNvCxnSpPr/>
                <p:nvPr/>
              </p:nvCxnSpPr>
              <p:spPr>
                <a:xfrm>
                  <a:off x="1634880" y="3486923"/>
                  <a:ext cx="0" cy="918542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tangle 118">
                <a:extLst>
                  <a:ext uri="{FF2B5EF4-FFF2-40B4-BE49-F238E27FC236}">
                    <a16:creationId xmlns:a16="http://schemas.microsoft.com/office/drawing/2014/main" id="{C253F610-2489-29D4-162B-43FA03A84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273" y="3864903"/>
                <a:ext cx="54000" cy="162000"/>
              </a:xfrm>
              <a:prstGeom prst="rect">
                <a:avLst/>
              </a:prstGeom>
              <a:solidFill>
                <a:srgbClr val="C000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Line 79">
                <a:extLst>
                  <a:ext uri="{FF2B5EF4-FFF2-40B4-BE49-F238E27FC236}">
                    <a16:creationId xmlns:a16="http://schemas.microsoft.com/office/drawing/2014/main" id="{B4E0ADB6-0665-F20B-2AC7-E99CED891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469" y="3872121"/>
                <a:ext cx="2970000" cy="0"/>
              </a:xfrm>
              <a:prstGeom prst="line">
                <a:avLst/>
              </a:pr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Line 80">
                <a:extLst>
                  <a:ext uri="{FF2B5EF4-FFF2-40B4-BE49-F238E27FC236}">
                    <a16:creationId xmlns:a16="http://schemas.microsoft.com/office/drawing/2014/main" id="{172BB77E-1DB8-8D46-E09A-09CB2142B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469" y="4043478"/>
                <a:ext cx="2970000" cy="0"/>
              </a:xfrm>
              <a:prstGeom prst="line">
                <a:avLst/>
              </a:pr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Arc 138">
                <a:extLst>
                  <a:ext uri="{FF2B5EF4-FFF2-40B4-BE49-F238E27FC236}">
                    <a16:creationId xmlns:a16="http://schemas.microsoft.com/office/drawing/2014/main" id="{E6A02F72-1495-EC49-BB79-DCC4C8310C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577274" y="3613420"/>
                <a:ext cx="837010" cy="431007"/>
              </a:xfrm>
              <a:custGeom>
                <a:avLst/>
                <a:gdLst>
                  <a:gd name="G0" fmla="+- 0 0 0"/>
                  <a:gd name="G1" fmla="+- 21533 0 0"/>
                  <a:gd name="G2" fmla="+- 21600 0 0"/>
                  <a:gd name="T0" fmla="*/ 1704 w 9972"/>
                  <a:gd name="T1" fmla="*/ 0 h 21533"/>
                  <a:gd name="T2" fmla="*/ 9972 w 9972"/>
                  <a:gd name="T3" fmla="*/ 2373 h 21533"/>
                  <a:gd name="T4" fmla="*/ 0 w 9972"/>
                  <a:gd name="T5" fmla="*/ 21533 h 21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72" h="21533" fill="none" extrusionOk="0">
                    <a:moveTo>
                      <a:pt x="1703" y="0"/>
                    </a:moveTo>
                    <a:cubicBezTo>
                      <a:pt x="4591" y="228"/>
                      <a:pt x="7403" y="1035"/>
                      <a:pt x="9972" y="2372"/>
                    </a:cubicBezTo>
                  </a:path>
                  <a:path w="9972" h="21533" stroke="0" extrusionOk="0">
                    <a:moveTo>
                      <a:pt x="1703" y="0"/>
                    </a:moveTo>
                    <a:cubicBezTo>
                      <a:pt x="4591" y="228"/>
                      <a:pt x="7403" y="1035"/>
                      <a:pt x="9972" y="2372"/>
                    </a:cubicBezTo>
                    <a:lnTo>
                      <a:pt x="0" y="21533"/>
                    </a:lnTo>
                    <a:close/>
                  </a:path>
                </a:pathLst>
              </a:cu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Arc 148">
                <a:extLst>
                  <a:ext uri="{FF2B5EF4-FFF2-40B4-BE49-F238E27FC236}">
                    <a16:creationId xmlns:a16="http://schemas.microsoft.com/office/drawing/2014/main" id="{72E04ABE-1E6B-7B44-A8EF-0689C23E5F1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577274" y="3872976"/>
                <a:ext cx="837010" cy="431007"/>
              </a:xfrm>
              <a:custGeom>
                <a:avLst/>
                <a:gdLst>
                  <a:gd name="G0" fmla="+- 0 0 0"/>
                  <a:gd name="G1" fmla="+- 21533 0 0"/>
                  <a:gd name="G2" fmla="+- 21600 0 0"/>
                  <a:gd name="T0" fmla="*/ 1704 w 9972"/>
                  <a:gd name="T1" fmla="*/ 0 h 21533"/>
                  <a:gd name="T2" fmla="*/ 9972 w 9972"/>
                  <a:gd name="T3" fmla="*/ 2373 h 21533"/>
                  <a:gd name="T4" fmla="*/ 0 w 9972"/>
                  <a:gd name="T5" fmla="*/ 21533 h 21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72" h="21533" fill="none" extrusionOk="0">
                    <a:moveTo>
                      <a:pt x="1703" y="0"/>
                    </a:moveTo>
                    <a:cubicBezTo>
                      <a:pt x="4591" y="228"/>
                      <a:pt x="7403" y="1035"/>
                      <a:pt x="9972" y="2372"/>
                    </a:cubicBezTo>
                  </a:path>
                  <a:path w="9972" h="21533" stroke="0" extrusionOk="0">
                    <a:moveTo>
                      <a:pt x="1703" y="0"/>
                    </a:moveTo>
                    <a:cubicBezTo>
                      <a:pt x="4591" y="228"/>
                      <a:pt x="7403" y="1035"/>
                      <a:pt x="9972" y="2372"/>
                    </a:cubicBezTo>
                    <a:lnTo>
                      <a:pt x="0" y="21533"/>
                    </a:lnTo>
                    <a:close/>
                  </a:path>
                </a:pathLst>
              </a:cu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37">
                <a:extLst>
                  <a:ext uri="{FF2B5EF4-FFF2-40B4-BE49-F238E27FC236}">
                    <a16:creationId xmlns:a16="http://schemas.microsoft.com/office/drawing/2014/main" id="{6E65B361-B12F-7BBB-73FC-5F3F88E242C7}"/>
                  </a:ext>
                </a:extLst>
              </p:cNvPr>
              <p:cNvSpPr/>
              <p:nvPr/>
            </p:nvSpPr>
            <p:spPr>
              <a:xfrm>
                <a:off x="6318000" y="3870000"/>
                <a:ext cx="72000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1800" dirty="0" err="1"/>
              </a:p>
            </p:txBody>
          </p:sp>
          <p:cxnSp>
            <p:nvCxnSpPr>
              <p:cNvPr id="17" name="Gerader Verbinder 85">
                <a:extLst>
                  <a:ext uri="{FF2B5EF4-FFF2-40B4-BE49-F238E27FC236}">
                    <a16:creationId xmlns:a16="http://schemas.microsoft.com/office/drawing/2014/main" id="{76139CD2-8FE3-EF90-BAE2-91CA7B907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3653" y="3959477"/>
                <a:ext cx="4568592" cy="790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Sun 24">
                <a:extLst>
                  <a:ext uri="{FF2B5EF4-FFF2-40B4-BE49-F238E27FC236}">
                    <a16:creationId xmlns:a16="http://schemas.microsoft.com/office/drawing/2014/main" id="{662A38C3-F3AB-6A81-D630-FA4917892469}"/>
                  </a:ext>
                </a:extLst>
              </p:cNvPr>
              <p:cNvSpPr/>
              <p:nvPr/>
            </p:nvSpPr>
            <p:spPr>
              <a:xfrm>
                <a:off x="5974555" y="3892901"/>
                <a:ext cx="125628" cy="127241"/>
              </a:xfrm>
              <a:prstGeom prst="sun">
                <a:avLst/>
              </a:prstGeom>
              <a:gradFill flip="none" rotWithShape="1">
                <a:gsLst>
                  <a:gs pos="0">
                    <a:srgbClr val="C00000"/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053"/>
              </a:p>
            </p:txBody>
          </p:sp>
          <p:sp>
            <p:nvSpPr>
              <p:cNvPr id="19" name="Partial Circle 70">
                <a:extLst>
                  <a:ext uri="{FF2B5EF4-FFF2-40B4-BE49-F238E27FC236}">
                    <a16:creationId xmlns:a16="http://schemas.microsoft.com/office/drawing/2014/main" id="{54CAB5A4-EC6A-FD95-0EB8-554757FE37E3}"/>
                  </a:ext>
                </a:extLst>
              </p:cNvPr>
              <p:cNvSpPr/>
              <p:nvPr/>
            </p:nvSpPr>
            <p:spPr>
              <a:xfrm>
                <a:off x="1904400" y="3742011"/>
                <a:ext cx="108000" cy="810000"/>
              </a:xfrm>
              <a:prstGeom prst="pie">
                <a:avLst>
                  <a:gd name="adj1" fmla="val 16698520"/>
                  <a:gd name="adj2" fmla="val 15701369"/>
                </a:avLst>
              </a:prstGeom>
              <a:solidFill>
                <a:srgbClr val="3333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Partial Circle 70">
                <a:extLst>
                  <a:ext uri="{FF2B5EF4-FFF2-40B4-BE49-F238E27FC236}">
                    <a16:creationId xmlns:a16="http://schemas.microsoft.com/office/drawing/2014/main" id="{08658CE9-1912-55D9-7EC7-E33D67E273C1}"/>
                  </a:ext>
                </a:extLst>
              </p:cNvPr>
              <p:cNvSpPr/>
              <p:nvPr/>
            </p:nvSpPr>
            <p:spPr>
              <a:xfrm>
                <a:off x="2025773" y="3742011"/>
                <a:ext cx="108000" cy="810000"/>
              </a:xfrm>
              <a:prstGeom prst="pie">
                <a:avLst>
                  <a:gd name="adj1" fmla="val 16698520"/>
                  <a:gd name="adj2" fmla="val 15701369"/>
                </a:avLst>
              </a:prstGeom>
              <a:solidFill>
                <a:srgbClr val="3333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Partial Circle 70">
                <a:extLst>
                  <a:ext uri="{FF2B5EF4-FFF2-40B4-BE49-F238E27FC236}">
                    <a16:creationId xmlns:a16="http://schemas.microsoft.com/office/drawing/2014/main" id="{580F5000-1814-C563-3926-B409D175E7B2}"/>
                  </a:ext>
                </a:extLst>
              </p:cNvPr>
              <p:cNvSpPr/>
              <p:nvPr/>
            </p:nvSpPr>
            <p:spPr>
              <a:xfrm>
                <a:off x="2115493" y="3742011"/>
                <a:ext cx="108000" cy="810000"/>
              </a:xfrm>
              <a:prstGeom prst="pie">
                <a:avLst>
                  <a:gd name="adj1" fmla="val 16698520"/>
                  <a:gd name="adj2" fmla="val 15701369"/>
                </a:avLst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104">
                <a:extLst>
                  <a:ext uri="{FF2B5EF4-FFF2-40B4-BE49-F238E27FC236}">
                    <a16:creationId xmlns:a16="http://schemas.microsoft.com/office/drawing/2014/main" id="{4FA163F2-2E82-6874-6E8E-E0ED661910F3}"/>
                  </a:ext>
                </a:extLst>
              </p:cNvPr>
              <p:cNvSpPr/>
              <p:nvPr/>
            </p:nvSpPr>
            <p:spPr>
              <a:xfrm>
                <a:off x="5903592" y="3758400"/>
                <a:ext cx="252000" cy="39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/>
              </a:p>
            </p:txBody>
          </p:sp>
          <p:sp>
            <p:nvSpPr>
              <p:cNvPr id="23" name="Rectangle 104">
                <a:extLst>
                  <a:ext uri="{FF2B5EF4-FFF2-40B4-BE49-F238E27FC236}">
                    <a16:creationId xmlns:a16="http://schemas.microsoft.com/office/drawing/2014/main" id="{F92B257D-C47F-3E07-EDC6-F58499734910}"/>
                  </a:ext>
                </a:extLst>
              </p:cNvPr>
              <p:cNvSpPr/>
              <p:nvPr/>
            </p:nvSpPr>
            <p:spPr>
              <a:xfrm>
                <a:off x="6170400" y="3834000"/>
                <a:ext cx="90000" cy="252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/>
              </a:p>
            </p:txBody>
          </p:sp>
          <p:sp>
            <p:nvSpPr>
              <p:cNvPr id="24" name="Rechteck 97">
                <a:extLst>
                  <a:ext uri="{FF2B5EF4-FFF2-40B4-BE49-F238E27FC236}">
                    <a16:creationId xmlns:a16="http://schemas.microsoft.com/office/drawing/2014/main" id="{F5C34463-8D5B-EC43-3AED-606FAAB3F6B9}"/>
                  </a:ext>
                </a:extLst>
              </p:cNvPr>
              <p:cNvSpPr/>
              <p:nvPr/>
            </p:nvSpPr>
            <p:spPr>
              <a:xfrm>
                <a:off x="5366573" y="3774590"/>
                <a:ext cx="468000" cy="612000"/>
              </a:xfrm>
              <a:prstGeom prst="rect">
                <a:avLst/>
              </a:prstGeom>
              <a:noFill/>
              <a:ln w="9525">
                <a:solidFill>
                  <a:srgbClr val="33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grpSp>
            <p:nvGrpSpPr>
              <p:cNvPr id="25" name="Group 106">
                <a:extLst>
                  <a:ext uri="{FF2B5EF4-FFF2-40B4-BE49-F238E27FC236}">
                    <a16:creationId xmlns:a16="http://schemas.microsoft.com/office/drawing/2014/main" id="{5B7F9D64-8C71-9526-0696-E0844CFADBDC}"/>
                  </a:ext>
                </a:extLst>
              </p:cNvPr>
              <p:cNvGrpSpPr/>
              <p:nvPr/>
            </p:nvGrpSpPr>
            <p:grpSpPr>
              <a:xfrm flipH="1">
                <a:off x="5006573" y="3611216"/>
                <a:ext cx="837010" cy="690563"/>
                <a:chOff x="2005755" y="1677797"/>
                <a:chExt cx="1116013" cy="920750"/>
              </a:xfrm>
            </p:grpSpPr>
            <p:sp>
              <p:nvSpPr>
                <p:cNvPr id="33" name="Arc 138">
                  <a:extLst>
                    <a:ext uri="{FF2B5EF4-FFF2-40B4-BE49-F238E27FC236}">
                      <a16:creationId xmlns:a16="http://schemas.microsoft.com/office/drawing/2014/main" id="{C1407EC6-92F7-520C-6976-2A8A30546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2005755" y="1677797"/>
                  <a:ext cx="1116013" cy="574675"/>
                </a:xfrm>
                <a:custGeom>
                  <a:avLst/>
                  <a:gdLst>
                    <a:gd name="G0" fmla="+- 0 0 0"/>
                    <a:gd name="G1" fmla="+- 21533 0 0"/>
                    <a:gd name="G2" fmla="+- 21600 0 0"/>
                    <a:gd name="T0" fmla="*/ 1704 w 9972"/>
                    <a:gd name="T1" fmla="*/ 0 h 21533"/>
                    <a:gd name="T2" fmla="*/ 9972 w 9972"/>
                    <a:gd name="T3" fmla="*/ 2373 h 21533"/>
                    <a:gd name="T4" fmla="*/ 0 w 9972"/>
                    <a:gd name="T5" fmla="*/ 21533 h 21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972" h="21533" fill="none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</a:path>
                    <a:path w="9972" h="21533" stroke="0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  <a:lnTo>
                        <a:pt x="0" y="21533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4" name="Arc 148">
                  <a:extLst>
                    <a:ext uri="{FF2B5EF4-FFF2-40B4-BE49-F238E27FC236}">
                      <a16:creationId xmlns:a16="http://schemas.microsoft.com/office/drawing/2014/main" id="{BDB9E1D8-EA9B-4862-2EC0-BF63EC14E7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005755" y="2023872"/>
                  <a:ext cx="1116013" cy="574675"/>
                </a:xfrm>
                <a:custGeom>
                  <a:avLst/>
                  <a:gdLst>
                    <a:gd name="G0" fmla="+- 0 0 0"/>
                    <a:gd name="G1" fmla="+- 21533 0 0"/>
                    <a:gd name="G2" fmla="+- 21600 0 0"/>
                    <a:gd name="T0" fmla="*/ 1704 w 9972"/>
                    <a:gd name="T1" fmla="*/ 0 h 21533"/>
                    <a:gd name="T2" fmla="*/ 9972 w 9972"/>
                    <a:gd name="T3" fmla="*/ 2373 h 21533"/>
                    <a:gd name="T4" fmla="*/ 0 w 9972"/>
                    <a:gd name="T5" fmla="*/ 21533 h 21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972" h="21533" fill="none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</a:path>
                    <a:path w="9972" h="21533" stroke="0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  <a:lnTo>
                        <a:pt x="0" y="21533"/>
                      </a:lnTo>
                      <a:close/>
                    </a:path>
                  </a:pathLst>
                </a:custGeom>
                <a:noFill/>
                <a:ln w="317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6" name="Group 106">
                <a:extLst>
                  <a:ext uri="{FF2B5EF4-FFF2-40B4-BE49-F238E27FC236}">
                    <a16:creationId xmlns:a16="http://schemas.microsoft.com/office/drawing/2014/main" id="{C5C67514-D130-098D-820E-2DF85DF1BAD0}"/>
                  </a:ext>
                </a:extLst>
              </p:cNvPr>
              <p:cNvGrpSpPr/>
              <p:nvPr/>
            </p:nvGrpSpPr>
            <p:grpSpPr>
              <a:xfrm flipH="1">
                <a:off x="5265773" y="3909037"/>
                <a:ext cx="576000" cy="612000"/>
                <a:chOff x="2005755" y="1677797"/>
                <a:chExt cx="1116013" cy="920750"/>
              </a:xfrm>
              <a:noFill/>
            </p:grpSpPr>
            <p:sp>
              <p:nvSpPr>
                <p:cNvPr id="30" name="Arc 138">
                  <a:extLst>
                    <a:ext uri="{FF2B5EF4-FFF2-40B4-BE49-F238E27FC236}">
                      <a16:creationId xmlns:a16="http://schemas.microsoft.com/office/drawing/2014/main" id="{BD98DB3E-4BE2-CD47-4679-A5909D467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2005755" y="1677797"/>
                  <a:ext cx="1116013" cy="574675"/>
                </a:xfrm>
                <a:custGeom>
                  <a:avLst/>
                  <a:gdLst>
                    <a:gd name="G0" fmla="+- 0 0 0"/>
                    <a:gd name="G1" fmla="+- 21533 0 0"/>
                    <a:gd name="G2" fmla="+- 21600 0 0"/>
                    <a:gd name="T0" fmla="*/ 1704 w 9972"/>
                    <a:gd name="T1" fmla="*/ 0 h 21533"/>
                    <a:gd name="T2" fmla="*/ 9972 w 9972"/>
                    <a:gd name="T3" fmla="*/ 2373 h 21533"/>
                    <a:gd name="T4" fmla="*/ 0 w 9972"/>
                    <a:gd name="T5" fmla="*/ 21533 h 21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972" h="21533" fill="none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</a:path>
                    <a:path w="9972" h="21533" stroke="0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  <a:lnTo>
                        <a:pt x="0" y="21533"/>
                      </a:lnTo>
                      <a:close/>
                    </a:path>
                  </a:pathLst>
                </a:custGeom>
                <a:grp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Arc 148">
                  <a:extLst>
                    <a:ext uri="{FF2B5EF4-FFF2-40B4-BE49-F238E27FC236}">
                      <a16:creationId xmlns:a16="http://schemas.microsoft.com/office/drawing/2014/main" id="{B318EE74-AE45-91C9-4189-61AB9D43FA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005755" y="2023872"/>
                  <a:ext cx="1116013" cy="574675"/>
                </a:xfrm>
                <a:custGeom>
                  <a:avLst/>
                  <a:gdLst>
                    <a:gd name="G0" fmla="+- 0 0 0"/>
                    <a:gd name="G1" fmla="+- 21533 0 0"/>
                    <a:gd name="G2" fmla="+- 21600 0 0"/>
                    <a:gd name="T0" fmla="*/ 1704 w 9972"/>
                    <a:gd name="T1" fmla="*/ 0 h 21533"/>
                    <a:gd name="T2" fmla="*/ 9972 w 9972"/>
                    <a:gd name="T3" fmla="*/ 2373 h 21533"/>
                    <a:gd name="T4" fmla="*/ 0 w 9972"/>
                    <a:gd name="T5" fmla="*/ 21533 h 21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972" h="21533" fill="none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</a:path>
                    <a:path w="9972" h="21533" stroke="0" extrusionOk="0">
                      <a:moveTo>
                        <a:pt x="1703" y="0"/>
                      </a:moveTo>
                      <a:cubicBezTo>
                        <a:pt x="4591" y="228"/>
                        <a:pt x="7403" y="1035"/>
                        <a:pt x="9972" y="2372"/>
                      </a:cubicBezTo>
                      <a:lnTo>
                        <a:pt x="0" y="21533"/>
                      </a:lnTo>
                      <a:close/>
                    </a:path>
                  </a:pathLst>
                </a:custGeom>
                <a:grp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8" name="Rectangle 104">
                <a:extLst>
                  <a:ext uri="{FF2B5EF4-FFF2-40B4-BE49-F238E27FC236}">
                    <a16:creationId xmlns:a16="http://schemas.microsoft.com/office/drawing/2014/main" id="{D3A1201D-A006-B74B-7CE8-A15153CCE1D8}"/>
                  </a:ext>
                </a:extLst>
              </p:cNvPr>
              <p:cNvSpPr/>
              <p:nvPr/>
            </p:nvSpPr>
            <p:spPr>
              <a:xfrm>
                <a:off x="5796000" y="3834000"/>
                <a:ext cx="91440" cy="252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/>
              </a:p>
            </p:txBody>
          </p:sp>
          <p:sp>
            <p:nvSpPr>
              <p:cNvPr id="29" name="Partial Circle 70">
                <a:extLst>
                  <a:ext uri="{FF2B5EF4-FFF2-40B4-BE49-F238E27FC236}">
                    <a16:creationId xmlns:a16="http://schemas.microsoft.com/office/drawing/2014/main" id="{53AA9CD2-3FF8-3BCB-9AEF-87DB34D01DCB}"/>
                  </a:ext>
                </a:extLst>
              </p:cNvPr>
              <p:cNvSpPr/>
              <p:nvPr/>
            </p:nvSpPr>
            <p:spPr>
              <a:xfrm>
                <a:off x="3663677" y="3729527"/>
                <a:ext cx="108000" cy="810000"/>
              </a:xfrm>
              <a:prstGeom prst="pie">
                <a:avLst>
                  <a:gd name="adj1" fmla="val 16698520"/>
                  <a:gd name="adj2" fmla="val 15701369"/>
                </a:avLst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uppieren 4">
              <a:extLst>
                <a:ext uri="{FF2B5EF4-FFF2-40B4-BE49-F238E27FC236}">
                  <a16:creationId xmlns:a16="http://schemas.microsoft.com/office/drawing/2014/main" id="{EE53E07D-D71B-957F-48B9-B08E061B47BF}"/>
                </a:ext>
              </a:extLst>
            </p:cNvPr>
            <p:cNvGrpSpPr/>
            <p:nvPr/>
          </p:nvGrpSpPr>
          <p:grpSpPr>
            <a:xfrm>
              <a:off x="899593" y="1633364"/>
              <a:ext cx="6156600" cy="1460415"/>
              <a:chOff x="899593" y="1633364"/>
              <a:chExt cx="6156600" cy="1460415"/>
            </a:xfrm>
          </p:grpSpPr>
          <p:sp>
            <p:nvSpPr>
              <p:cNvPr id="10247" name="Rechteck 120">
                <a:extLst>
                  <a:ext uri="{FF2B5EF4-FFF2-40B4-BE49-F238E27FC236}">
                    <a16:creationId xmlns:a16="http://schemas.microsoft.com/office/drawing/2014/main" id="{CE081D7C-FE89-FD08-3569-3A1B7630C363}"/>
                  </a:ext>
                </a:extLst>
              </p:cNvPr>
              <p:cNvSpPr/>
              <p:nvPr/>
            </p:nvSpPr>
            <p:spPr>
              <a:xfrm>
                <a:off x="2844000" y="1850061"/>
                <a:ext cx="4068000" cy="12204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0248" name="Rechteck 121">
                <a:extLst>
                  <a:ext uri="{FF2B5EF4-FFF2-40B4-BE49-F238E27FC236}">
                    <a16:creationId xmlns:a16="http://schemas.microsoft.com/office/drawing/2014/main" id="{E0122B49-26CF-589A-9779-B2F73446FCD3}"/>
                  </a:ext>
                </a:extLst>
              </p:cNvPr>
              <p:cNvSpPr/>
              <p:nvPr/>
            </p:nvSpPr>
            <p:spPr>
              <a:xfrm>
                <a:off x="899593" y="1842757"/>
                <a:ext cx="1566000" cy="12198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 dirty="0">
                  <a:solidFill>
                    <a:schemeClr val="accent3">
                      <a:lumMod val="40000"/>
                      <a:lumOff val="60000"/>
                    </a:schemeClr>
                  </a:solidFill>
                  <a:highlight>
                    <a:srgbClr val="00FF00"/>
                  </a:highlight>
                </a:endParaRPr>
              </a:p>
            </p:txBody>
          </p:sp>
          <p:sp>
            <p:nvSpPr>
              <p:cNvPr id="10249" name="Rechteck 122">
                <a:extLst>
                  <a:ext uri="{FF2B5EF4-FFF2-40B4-BE49-F238E27FC236}">
                    <a16:creationId xmlns:a16="http://schemas.microsoft.com/office/drawing/2014/main" id="{1D395E97-3413-95A5-B69E-77C6551BF89F}"/>
                  </a:ext>
                </a:extLst>
              </p:cNvPr>
              <p:cNvSpPr/>
              <p:nvPr/>
            </p:nvSpPr>
            <p:spPr>
              <a:xfrm>
                <a:off x="1890000" y="2332800"/>
                <a:ext cx="3816000" cy="285611"/>
              </a:xfrm>
              <a:prstGeom prst="rect">
                <a:avLst/>
              </a:prstGeom>
              <a:solidFill>
                <a:srgbClr val="B4C7E7">
                  <a:alpha val="50196"/>
                </a:srgbClr>
              </a:solidFill>
              <a:ln>
                <a:solidFill>
                  <a:schemeClr val="accent1">
                    <a:lumMod val="20000"/>
                    <a:lumOff val="8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10250" name="Ellipse 124">
                <a:extLst>
                  <a:ext uri="{FF2B5EF4-FFF2-40B4-BE49-F238E27FC236}">
                    <a16:creationId xmlns:a16="http://schemas.microsoft.com/office/drawing/2014/main" id="{EC485EE5-6610-DD0E-F339-739D0225E6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8916" y="2120424"/>
                <a:ext cx="720000" cy="72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3"/>
              </a:p>
            </p:txBody>
          </p:sp>
          <p:sp>
            <p:nvSpPr>
              <p:cNvPr id="10251" name="Rectangle 37">
                <a:extLst>
                  <a:ext uri="{FF2B5EF4-FFF2-40B4-BE49-F238E27FC236}">
                    <a16:creationId xmlns:a16="http://schemas.microsoft.com/office/drawing/2014/main" id="{C507BF24-6FBC-E053-80B6-C06B11C6CBAF}"/>
                  </a:ext>
                </a:extLst>
              </p:cNvPr>
              <p:cNvSpPr/>
              <p:nvPr/>
            </p:nvSpPr>
            <p:spPr>
              <a:xfrm>
                <a:off x="6318000" y="2396349"/>
                <a:ext cx="72000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1800" dirty="0" err="1"/>
              </a:p>
            </p:txBody>
          </p:sp>
          <p:grpSp>
            <p:nvGrpSpPr>
              <p:cNvPr id="10252" name="Gruppieren 2">
                <a:extLst>
                  <a:ext uri="{FF2B5EF4-FFF2-40B4-BE49-F238E27FC236}">
                    <a16:creationId xmlns:a16="http://schemas.microsoft.com/office/drawing/2014/main" id="{8431CDDC-BB31-6D72-13B6-E658BBE08AEF}"/>
                  </a:ext>
                </a:extLst>
              </p:cNvPr>
              <p:cNvGrpSpPr/>
              <p:nvPr/>
            </p:nvGrpSpPr>
            <p:grpSpPr>
              <a:xfrm>
                <a:off x="972000" y="2013360"/>
                <a:ext cx="918542" cy="918542"/>
                <a:chOff x="972000" y="2013360"/>
                <a:chExt cx="918542" cy="918542"/>
              </a:xfrm>
            </p:grpSpPr>
            <p:sp>
              <p:nvSpPr>
                <p:cNvPr id="10284" name="Octagon 53">
                  <a:extLst>
                    <a:ext uri="{FF2B5EF4-FFF2-40B4-BE49-F238E27FC236}">
                      <a16:creationId xmlns:a16="http://schemas.microsoft.com/office/drawing/2014/main" id="{CF7FF098-7B43-95BA-B9F5-79D2B2094DD3}"/>
                    </a:ext>
                  </a:extLst>
                </p:cNvPr>
                <p:cNvSpPr/>
                <p:nvPr/>
              </p:nvSpPr>
              <p:spPr>
                <a:xfrm>
                  <a:off x="972000" y="2013360"/>
                  <a:ext cx="918542" cy="918542"/>
                </a:xfrm>
                <a:prstGeom prst="octagon">
                  <a:avLst/>
                </a:prstGeom>
                <a:solidFill>
                  <a:schemeClr val="bg2">
                    <a:lumMod val="5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en-US" sz="1800" dirty="0" err="1"/>
                </a:p>
              </p:txBody>
            </p:sp>
            <p:sp>
              <p:nvSpPr>
                <p:cNvPr id="10285" name="Rectangle 63">
                  <a:extLst>
                    <a:ext uri="{FF2B5EF4-FFF2-40B4-BE49-F238E27FC236}">
                      <a16:creationId xmlns:a16="http://schemas.microsoft.com/office/drawing/2014/main" id="{1EF14D8C-705A-3A10-85F8-4A9CB4F0F3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5323" y="2330136"/>
                  <a:ext cx="270000" cy="270030"/>
                </a:xfrm>
                <a:prstGeom prst="rect">
                  <a:avLst/>
                </a:prstGeom>
                <a:solidFill>
                  <a:schemeClr val="bg1">
                    <a:alpha val="2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3"/>
                </a:p>
              </p:txBody>
            </p:sp>
          </p:grpSp>
          <p:sp>
            <p:nvSpPr>
              <p:cNvPr id="10253" name="Rectangle 99">
                <a:extLst>
                  <a:ext uri="{FF2B5EF4-FFF2-40B4-BE49-F238E27FC236}">
                    <a16:creationId xmlns:a16="http://schemas.microsoft.com/office/drawing/2014/main" id="{679A53E7-75DC-7085-0352-A96ADB764C17}"/>
                  </a:ext>
                </a:extLst>
              </p:cNvPr>
              <p:cNvSpPr/>
              <p:nvPr/>
            </p:nvSpPr>
            <p:spPr>
              <a:xfrm>
                <a:off x="2466000" y="1843705"/>
                <a:ext cx="378000" cy="121886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/>
              </a:p>
            </p:txBody>
          </p:sp>
          <p:sp>
            <p:nvSpPr>
              <p:cNvPr id="10254" name="Text Box 106">
                <a:extLst>
                  <a:ext uri="{FF2B5EF4-FFF2-40B4-BE49-F238E27FC236}">
                    <a16:creationId xmlns:a16="http://schemas.microsoft.com/office/drawing/2014/main" id="{7F651988-452D-9AAC-747C-56D9A6F31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8131" y="1633364"/>
                <a:ext cx="688062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Top </a:t>
                </a:r>
                <a:r>
                  <a:rPr kumimoji="1" lang="de-DE" altLang="en-US" sz="825" b="1" kern="0" dirty="0" err="1">
                    <a:solidFill>
                      <a:srgbClr val="000000"/>
                    </a:solidFill>
                  </a:rPr>
                  <a:t>view</a:t>
                </a:r>
                <a:endParaRPr kumimoji="1" lang="de-DE" altLang="en-US" sz="825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Rectangle 118">
                <a:extLst>
                  <a:ext uri="{FF2B5EF4-FFF2-40B4-BE49-F238E27FC236}">
                    <a16:creationId xmlns:a16="http://schemas.microsoft.com/office/drawing/2014/main" id="{8C37A388-790D-C173-491D-9A3AF676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200" y="2384890"/>
                <a:ext cx="54000" cy="162000"/>
              </a:xfrm>
              <a:prstGeom prst="rect">
                <a:avLst/>
              </a:prstGeom>
              <a:solidFill>
                <a:srgbClr val="C000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en-US" sz="1800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0256" name="Group 118">
                <a:extLst>
                  <a:ext uri="{FF2B5EF4-FFF2-40B4-BE49-F238E27FC236}">
                    <a16:creationId xmlns:a16="http://schemas.microsoft.com/office/drawing/2014/main" id="{635D8C3A-7763-4232-B358-81BE42D8A33F}"/>
                  </a:ext>
                </a:extLst>
              </p:cNvPr>
              <p:cNvGrpSpPr/>
              <p:nvPr/>
            </p:nvGrpSpPr>
            <p:grpSpPr>
              <a:xfrm>
                <a:off x="1575233" y="2133407"/>
                <a:ext cx="4276463" cy="690563"/>
                <a:chOff x="2005755" y="1677797"/>
                <a:chExt cx="5701951" cy="920750"/>
              </a:xfrm>
            </p:grpSpPr>
            <p:sp>
              <p:nvSpPr>
                <p:cNvPr id="10276" name="Line 79">
                  <a:extLst>
                    <a:ext uri="{FF2B5EF4-FFF2-40B4-BE49-F238E27FC236}">
                      <a16:creationId xmlns:a16="http://schemas.microsoft.com/office/drawing/2014/main" id="{13D80C9A-8E64-214A-1096-74027658E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6682" y="2022732"/>
                  <a:ext cx="3960000" cy="0"/>
                </a:xfrm>
                <a:prstGeom prst="line">
                  <a:avLst/>
                </a:prstGeom>
                <a:noFill/>
                <a:ln w="317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277" name="Line 80">
                  <a:extLst>
                    <a:ext uri="{FF2B5EF4-FFF2-40B4-BE49-F238E27FC236}">
                      <a16:creationId xmlns:a16="http://schemas.microsoft.com/office/drawing/2014/main" id="{8CD83DDB-1561-9D85-5B4B-7417FAE8B5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6682" y="2251207"/>
                  <a:ext cx="3960000" cy="0"/>
                </a:xfrm>
                <a:prstGeom prst="line">
                  <a:avLst/>
                </a:prstGeom>
                <a:noFill/>
                <a:ln w="317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endParaRPr kumimoji="1" lang="en-US" sz="1800" ker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0278" name="Group 105">
                  <a:extLst>
                    <a:ext uri="{FF2B5EF4-FFF2-40B4-BE49-F238E27FC236}">
                      <a16:creationId xmlns:a16="http://schemas.microsoft.com/office/drawing/2014/main" id="{9985C70D-2C93-2D62-F32B-92EFB68FE4E2}"/>
                    </a:ext>
                  </a:extLst>
                </p:cNvPr>
                <p:cNvGrpSpPr/>
                <p:nvPr/>
              </p:nvGrpSpPr>
              <p:grpSpPr>
                <a:xfrm>
                  <a:off x="2005755" y="1677797"/>
                  <a:ext cx="1116013" cy="920750"/>
                  <a:chOff x="2005755" y="1677797"/>
                  <a:chExt cx="1116013" cy="920750"/>
                </a:xfrm>
              </p:grpSpPr>
              <p:sp>
                <p:nvSpPr>
                  <p:cNvPr id="10282" name="Arc 138">
                    <a:extLst>
                      <a:ext uri="{FF2B5EF4-FFF2-40B4-BE49-F238E27FC236}">
                        <a16:creationId xmlns:a16="http://schemas.microsoft.com/office/drawing/2014/main" id="{836DA601-4FF9-9B99-AF1A-501AD7E4B6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005755" y="1677797"/>
                    <a:ext cx="1116013" cy="574675"/>
                  </a:xfrm>
                  <a:custGeom>
                    <a:avLst/>
                    <a:gdLst>
                      <a:gd name="G0" fmla="+- 0 0 0"/>
                      <a:gd name="G1" fmla="+- 21533 0 0"/>
                      <a:gd name="G2" fmla="+- 21600 0 0"/>
                      <a:gd name="T0" fmla="*/ 1704 w 9972"/>
                      <a:gd name="T1" fmla="*/ 0 h 21533"/>
                      <a:gd name="T2" fmla="*/ 9972 w 9972"/>
                      <a:gd name="T3" fmla="*/ 2373 h 21533"/>
                      <a:gd name="T4" fmla="*/ 0 w 9972"/>
                      <a:gd name="T5" fmla="*/ 21533 h 2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72" h="21533" fill="none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</a:path>
                      <a:path w="9972" h="21533" stroke="0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  <a:lnTo>
                          <a:pt x="0" y="21533"/>
                        </a:lnTo>
                        <a:close/>
                      </a:path>
                    </a:pathLst>
                  </a:custGeom>
                  <a:noFill/>
                  <a:ln w="31750">
                    <a:solidFill>
                      <a:srgbClr val="00B05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6858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/>
                    </a:pPr>
                    <a:endParaRPr kumimoji="1" lang="en-US" sz="1800" ker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283" name="Arc 148">
                    <a:extLst>
                      <a:ext uri="{FF2B5EF4-FFF2-40B4-BE49-F238E27FC236}">
                        <a16:creationId xmlns:a16="http://schemas.microsoft.com/office/drawing/2014/main" id="{BDB66B81-BE1A-B219-51DF-520870936F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005755" y="2023872"/>
                    <a:ext cx="1116013" cy="574675"/>
                  </a:xfrm>
                  <a:custGeom>
                    <a:avLst/>
                    <a:gdLst>
                      <a:gd name="G0" fmla="+- 0 0 0"/>
                      <a:gd name="G1" fmla="+- 21533 0 0"/>
                      <a:gd name="G2" fmla="+- 21600 0 0"/>
                      <a:gd name="T0" fmla="*/ 1704 w 9972"/>
                      <a:gd name="T1" fmla="*/ 0 h 21533"/>
                      <a:gd name="T2" fmla="*/ 9972 w 9972"/>
                      <a:gd name="T3" fmla="*/ 2373 h 21533"/>
                      <a:gd name="T4" fmla="*/ 0 w 9972"/>
                      <a:gd name="T5" fmla="*/ 21533 h 2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72" h="21533" fill="none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</a:path>
                      <a:path w="9972" h="21533" stroke="0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  <a:lnTo>
                          <a:pt x="0" y="21533"/>
                        </a:lnTo>
                        <a:close/>
                      </a:path>
                    </a:pathLst>
                  </a:custGeom>
                  <a:noFill/>
                  <a:ln w="31750">
                    <a:solidFill>
                      <a:srgbClr val="00B05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6858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/>
                    </a:pPr>
                    <a:endParaRPr kumimoji="1" lang="en-US" sz="1800" ker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279" name="Group 106">
                  <a:extLst>
                    <a:ext uri="{FF2B5EF4-FFF2-40B4-BE49-F238E27FC236}">
                      <a16:creationId xmlns:a16="http://schemas.microsoft.com/office/drawing/2014/main" id="{B962A277-C14B-DD47-6CA6-5661E6998519}"/>
                    </a:ext>
                  </a:extLst>
                </p:cNvPr>
                <p:cNvGrpSpPr/>
                <p:nvPr/>
              </p:nvGrpSpPr>
              <p:grpSpPr>
                <a:xfrm flipH="1">
                  <a:off x="6591693" y="1677797"/>
                  <a:ext cx="1116013" cy="920750"/>
                  <a:chOff x="2005755" y="1677797"/>
                  <a:chExt cx="1116013" cy="920750"/>
                </a:xfrm>
              </p:grpSpPr>
              <p:sp>
                <p:nvSpPr>
                  <p:cNvPr id="10280" name="Arc 138">
                    <a:extLst>
                      <a:ext uri="{FF2B5EF4-FFF2-40B4-BE49-F238E27FC236}">
                        <a16:creationId xmlns:a16="http://schemas.microsoft.com/office/drawing/2014/main" id="{D0E5A588-F264-6EF1-B994-24DEF19C0C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005755" y="1677797"/>
                    <a:ext cx="1116013" cy="574675"/>
                  </a:xfrm>
                  <a:custGeom>
                    <a:avLst/>
                    <a:gdLst>
                      <a:gd name="G0" fmla="+- 0 0 0"/>
                      <a:gd name="G1" fmla="+- 21533 0 0"/>
                      <a:gd name="G2" fmla="+- 21600 0 0"/>
                      <a:gd name="T0" fmla="*/ 1704 w 9972"/>
                      <a:gd name="T1" fmla="*/ 0 h 21533"/>
                      <a:gd name="T2" fmla="*/ 9972 w 9972"/>
                      <a:gd name="T3" fmla="*/ 2373 h 21533"/>
                      <a:gd name="T4" fmla="*/ 0 w 9972"/>
                      <a:gd name="T5" fmla="*/ 21533 h 2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72" h="21533" fill="none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</a:path>
                      <a:path w="9972" h="21533" stroke="0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  <a:lnTo>
                          <a:pt x="0" y="21533"/>
                        </a:lnTo>
                        <a:close/>
                      </a:path>
                    </a:pathLst>
                  </a:custGeom>
                  <a:noFill/>
                  <a:ln w="31750">
                    <a:solidFill>
                      <a:srgbClr val="00B05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6858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/>
                    </a:pPr>
                    <a:endParaRPr kumimoji="1" lang="en-US" sz="1800" ker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281" name="Arc 148">
                    <a:extLst>
                      <a:ext uri="{FF2B5EF4-FFF2-40B4-BE49-F238E27FC236}">
                        <a16:creationId xmlns:a16="http://schemas.microsoft.com/office/drawing/2014/main" id="{41F7D0A7-6B6D-5E78-9246-C36B98329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005755" y="2023872"/>
                    <a:ext cx="1116013" cy="574675"/>
                  </a:xfrm>
                  <a:custGeom>
                    <a:avLst/>
                    <a:gdLst>
                      <a:gd name="G0" fmla="+- 0 0 0"/>
                      <a:gd name="G1" fmla="+- 21533 0 0"/>
                      <a:gd name="G2" fmla="+- 21600 0 0"/>
                      <a:gd name="T0" fmla="*/ 1704 w 9972"/>
                      <a:gd name="T1" fmla="*/ 0 h 21533"/>
                      <a:gd name="T2" fmla="*/ 9972 w 9972"/>
                      <a:gd name="T3" fmla="*/ 2373 h 21533"/>
                      <a:gd name="T4" fmla="*/ 0 w 9972"/>
                      <a:gd name="T5" fmla="*/ 21533 h 2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72" h="21533" fill="none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</a:path>
                      <a:path w="9972" h="21533" stroke="0" extrusionOk="0">
                        <a:moveTo>
                          <a:pt x="1703" y="0"/>
                        </a:moveTo>
                        <a:cubicBezTo>
                          <a:pt x="4591" y="228"/>
                          <a:pt x="7403" y="1035"/>
                          <a:pt x="9972" y="2372"/>
                        </a:cubicBezTo>
                        <a:lnTo>
                          <a:pt x="0" y="21533"/>
                        </a:lnTo>
                        <a:close/>
                      </a:path>
                    </a:pathLst>
                  </a:custGeom>
                  <a:noFill/>
                  <a:ln w="31750">
                    <a:solidFill>
                      <a:srgbClr val="00B05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6858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/>
                    </a:pPr>
                    <a:endParaRPr kumimoji="1" lang="en-US" sz="1800" ker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10257" name="Gerader Verbinder 156">
                <a:extLst>
                  <a:ext uri="{FF2B5EF4-FFF2-40B4-BE49-F238E27FC236}">
                    <a16:creationId xmlns:a16="http://schemas.microsoft.com/office/drawing/2014/main" id="{05629DF3-2D26-02A0-2722-DF19B0A499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8214" y="2474760"/>
                <a:ext cx="4568592" cy="790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58" name="Text Box 106">
                <a:extLst>
                  <a:ext uri="{FF2B5EF4-FFF2-40B4-BE49-F238E27FC236}">
                    <a16:creationId xmlns:a16="http://schemas.microsoft.com/office/drawing/2014/main" id="{23342597-E3CA-3DC0-0A67-A3B9FCA47A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0000" y="1818283"/>
                <a:ext cx="703593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TMR </a:t>
                </a:r>
                <a:r>
                  <a:rPr kumimoji="1" lang="de-DE" altLang="en-US" sz="825" b="1" kern="0" dirty="0" err="1">
                    <a:solidFill>
                      <a:srgbClr val="000000"/>
                    </a:solidFill>
                  </a:rPr>
                  <a:t>unit</a:t>
                </a:r>
                <a:endParaRPr kumimoji="1" lang="de-DE" altLang="en-US" sz="825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Text Box 106">
                <a:extLst>
                  <a:ext uri="{FF2B5EF4-FFF2-40B4-BE49-F238E27FC236}">
                    <a16:creationId xmlns:a16="http://schemas.microsoft.com/office/drawing/2014/main" id="{8DDDAA67-C4D2-167A-BC9C-E453002D10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8800" y="1856034"/>
                <a:ext cx="576000" cy="346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chemeClr val="bg1"/>
                    </a:solidFill>
                  </a:rPr>
                  <a:t>Bunker wall</a:t>
                </a:r>
              </a:p>
            </p:txBody>
          </p:sp>
          <p:sp>
            <p:nvSpPr>
              <p:cNvPr id="10260" name="Text Box 106">
                <a:extLst>
                  <a:ext uri="{FF2B5EF4-FFF2-40B4-BE49-F238E27FC236}">
                    <a16:creationId xmlns:a16="http://schemas.microsoft.com/office/drawing/2014/main" id="{E89D97DD-F483-8A62-B7A5-F0D01EFA24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6836" y="2874488"/>
                <a:ext cx="731520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Choppers</a:t>
                </a:r>
              </a:p>
            </p:txBody>
          </p:sp>
          <p:sp>
            <p:nvSpPr>
              <p:cNvPr id="10261" name="Text Box 106">
                <a:extLst>
                  <a:ext uri="{FF2B5EF4-FFF2-40B4-BE49-F238E27FC236}">
                    <a16:creationId xmlns:a16="http://schemas.microsoft.com/office/drawing/2014/main" id="{0E67F15B-F098-B6B9-87D1-723299C7D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5716" y="2134800"/>
                <a:ext cx="553641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Guide</a:t>
                </a:r>
              </a:p>
            </p:txBody>
          </p:sp>
          <p:sp>
            <p:nvSpPr>
              <p:cNvPr id="10262" name="Text Box 106">
                <a:extLst>
                  <a:ext uri="{FF2B5EF4-FFF2-40B4-BE49-F238E27FC236}">
                    <a16:creationId xmlns:a16="http://schemas.microsoft.com/office/drawing/2014/main" id="{0421DA0A-1ACC-9866-9DEE-5A4F0988DA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0320" y="1924582"/>
                <a:ext cx="619721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D</a:t>
                </a:r>
                <a:r>
                  <a:rPr kumimoji="1" lang="de-DE" altLang="en-US" sz="825" b="1" kern="0" dirty="0" err="1">
                    <a:solidFill>
                      <a:srgbClr val="000000"/>
                    </a:solidFill>
                  </a:rPr>
                  <a:t>etector</a:t>
                </a:r>
                <a:endParaRPr kumimoji="1" lang="de-DE" altLang="en-US" sz="825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Text Box 106">
                <a:extLst>
                  <a:ext uri="{FF2B5EF4-FFF2-40B4-BE49-F238E27FC236}">
                    <a16:creationId xmlns:a16="http://schemas.microsoft.com/office/drawing/2014/main" id="{FE4FFF0F-D4D6-FE78-BF8F-5E0A22C1D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1109" y="2312786"/>
                <a:ext cx="502886" cy="346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Beam</a:t>
                </a:r>
              </a:p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 err="1">
                    <a:solidFill>
                      <a:srgbClr val="000000"/>
                    </a:solidFill>
                  </a:rPr>
                  <a:t>stop</a:t>
                </a:r>
                <a:endParaRPr kumimoji="1" lang="de-DE" altLang="en-US" sz="825" b="1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4" name="Text Box 106">
                <a:extLst>
                  <a:ext uri="{FF2B5EF4-FFF2-40B4-BE49-F238E27FC236}">
                    <a16:creationId xmlns:a16="http://schemas.microsoft.com/office/drawing/2014/main" id="{2A38BAB6-BB7E-F77F-B7CF-21E206E05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40196" y="2497460"/>
                <a:ext cx="580540" cy="21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de-DE" altLang="en-US" sz="825" b="1" kern="0" dirty="0">
                    <a:solidFill>
                      <a:srgbClr val="000000"/>
                    </a:solidFill>
                  </a:rPr>
                  <a:t>Sample</a:t>
                </a:r>
              </a:p>
            </p:txBody>
          </p:sp>
          <p:sp>
            <p:nvSpPr>
              <p:cNvPr id="10265" name="Sun 21">
                <a:extLst>
                  <a:ext uri="{FF2B5EF4-FFF2-40B4-BE49-F238E27FC236}">
                    <a16:creationId xmlns:a16="http://schemas.microsoft.com/office/drawing/2014/main" id="{F56334AB-696B-194F-0FBF-6B309C4824F1}"/>
                  </a:ext>
                </a:extLst>
              </p:cNvPr>
              <p:cNvSpPr/>
              <p:nvPr/>
            </p:nvSpPr>
            <p:spPr>
              <a:xfrm>
                <a:off x="5979580" y="2420079"/>
                <a:ext cx="125628" cy="127241"/>
              </a:xfrm>
              <a:prstGeom prst="sun">
                <a:avLst/>
              </a:prstGeom>
              <a:gradFill flip="none" rotWithShape="1">
                <a:gsLst>
                  <a:gs pos="0">
                    <a:srgbClr val="C00000"/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053"/>
              </a:p>
            </p:txBody>
          </p:sp>
          <p:sp>
            <p:nvSpPr>
              <p:cNvPr id="10266" name="Partial Circle 95">
                <a:extLst>
                  <a:ext uri="{FF2B5EF4-FFF2-40B4-BE49-F238E27FC236}">
                    <a16:creationId xmlns:a16="http://schemas.microsoft.com/office/drawing/2014/main" id="{504DBC9E-2511-B37D-DBE9-1190466D048B}"/>
                  </a:ext>
                </a:extLst>
              </p:cNvPr>
              <p:cNvSpPr/>
              <p:nvPr/>
            </p:nvSpPr>
            <p:spPr>
              <a:xfrm>
                <a:off x="3670820" y="2068609"/>
                <a:ext cx="108000" cy="810000"/>
              </a:xfrm>
              <a:prstGeom prst="pie">
                <a:avLst>
                  <a:gd name="adj1" fmla="val 3613414"/>
                  <a:gd name="adj2" fmla="val 18062936"/>
                </a:avLst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sp>
            <p:nvSpPr>
              <p:cNvPr id="10267" name="Partial Circle 95">
                <a:extLst>
                  <a:ext uri="{FF2B5EF4-FFF2-40B4-BE49-F238E27FC236}">
                    <a16:creationId xmlns:a16="http://schemas.microsoft.com/office/drawing/2014/main" id="{86C772CE-28E5-5EAE-5254-4443AA7BE5EF}"/>
                  </a:ext>
                </a:extLst>
              </p:cNvPr>
              <p:cNvSpPr/>
              <p:nvPr/>
            </p:nvSpPr>
            <p:spPr>
              <a:xfrm>
                <a:off x="2027892" y="2068609"/>
                <a:ext cx="108000" cy="810000"/>
              </a:xfrm>
              <a:prstGeom prst="pie">
                <a:avLst>
                  <a:gd name="adj1" fmla="val 3613414"/>
                  <a:gd name="adj2" fmla="val 18062936"/>
                </a:avLst>
              </a:prstGeom>
              <a:solidFill>
                <a:srgbClr val="3333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sp>
            <p:nvSpPr>
              <p:cNvPr id="10268" name="Partial Circle 95">
                <a:extLst>
                  <a:ext uri="{FF2B5EF4-FFF2-40B4-BE49-F238E27FC236}">
                    <a16:creationId xmlns:a16="http://schemas.microsoft.com/office/drawing/2014/main" id="{CB186DF3-8D11-E267-D082-C24022518A8F}"/>
                  </a:ext>
                </a:extLst>
              </p:cNvPr>
              <p:cNvSpPr/>
              <p:nvPr/>
            </p:nvSpPr>
            <p:spPr>
              <a:xfrm>
                <a:off x="2117612" y="2068609"/>
                <a:ext cx="108000" cy="810000"/>
              </a:xfrm>
              <a:prstGeom prst="pie">
                <a:avLst>
                  <a:gd name="adj1" fmla="val 3613414"/>
                  <a:gd name="adj2" fmla="val 18062936"/>
                </a:avLst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269" name="Gerader Verbinder 173">
                <a:extLst>
                  <a:ext uri="{FF2B5EF4-FFF2-40B4-BE49-F238E27FC236}">
                    <a16:creationId xmlns:a16="http://schemas.microsoft.com/office/drawing/2014/main" id="{BD0AFC3F-7D20-DA07-E4E4-ABB36589F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4000" y="2707200"/>
                <a:ext cx="25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0" name="Gerader Verbinder 174">
                <a:extLst>
                  <a:ext uri="{FF2B5EF4-FFF2-40B4-BE49-F238E27FC236}">
                    <a16:creationId xmlns:a16="http://schemas.microsoft.com/office/drawing/2014/main" id="{1F5375F5-46F5-90FB-C729-765E533F40E9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6138000" y="2340000"/>
                <a:ext cx="16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1" name="Gerader Verbinder 175">
                <a:extLst>
                  <a:ext uri="{FF2B5EF4-FFF2-40B4-BE49-F238E27FC236}">
                    <a16:creationId xmlns:a16="http://schemas.microsoft.com/office/drawing/2014/main" id="{50EC510F-F2DB-4DF6-C8DC-0FDA9475CEB8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5760000" y="2340000"/>
                <a:ext cx="16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2" name="Gerader Verbinder 176">
                <a:extLst>
                  <a:ext uri="{FF2B5EF4-FFF2-40B4-BE49-F238E27FC236}">
                    <a16:creationId xmlns:a16="http://schemas.microsoft.com/office/drawing/2014/main" id="{3E0F1A64-E5F3-8F71-A86D-6770ED90BE1B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6138000" y="2628000"/>
                <a:ext cx="16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3" name="Gerader Verbinder 177">
                <a:extLst>
                  <a:ext uri="{FF2B5EF4-FFF2-40B4-BE49-F238E27FC236}">
                    <a16:creationId xmlns:a16="http://schemas.microsoft.com/office/drawing/2014/main" id="{BDBF1746-62DD-1565-C8EA-8148306E8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4000" y="2268000"/>
                <a:ext cx="25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4" name="Gerader Verbinder 178">
                <a:extLst>
                  <a:ext uri="{FF2B5EF4-FFF2-40B4-BE49-F238E27FC236}">
                    <a16:creationId xmlns:a16="http://schemas.microsoft.com/office/drawing/2014/main" id="{9D9E5FA3-FB9C-B451-827C-46020383F5F8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5760000" y="2628000"/>
                <a:ext cx="162000" cy="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75" name="Partial Circle 95">
                <a:extLst>
                  <a:ext uri="{FF2B5EF4-FFF2-40B4-BE49-F238E27FC236}">
                    <a16:creationId xmlns:a16="http://schemas.microsoft.com/office/drawing/2014/main" id="{E743B26F-3B09-CFF5-15F3-28884C6D7634}"/>
                  </a:ext>
                </a:extLst>
              </p:cNvPr>
              <p:cNvSpPr/>
              <p:nvPr/>
            </p:nvSpPr>
            <p:spPr>
              <a:xfrm>
                <a:off x="1904400" y="2067630"/>
                <a:ext cx="108000" cy="810000"/>
              </a:xfrm>
              <a:prstGeom prst="pie">
                <a:avLst>
                  <a:gd name="adj1" fmla="val 3613414"/>
                  <a:gd name="adj2" fmla="val 18062936"/>
                </a:avLst>
              </a:prstGeom>
              <a:solidFill>
                <a:srgbClr val="3333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286" name="Gruppieren 12">
              <a:extLst>
                <a:ext uri="{FF2B5EF4-FFF2-40B4-BE49-F238E27FC236}">
                  <a16:creationId xmlns:a16="http://schemas.microsoft.com/office/drawing/2014/main" id="{97190121-C0D2-661A-2558-30F7B9C9783B}"/>
                </a:ext>
              </a:extLst>
            </p:cNvPr>
            <p:cNvGrpSpPr/>
            <p:nvPr/>
          </p:nvGrpSpPr>
          <p:grpSpPr>
            <a:xfrm>
              <a:off x="1589226" y="3090272"/>
              <a:ext cx="4705963" cy="378842"/>
              <a:chOff x="1589226" y="3090272"/>
              <a:chExt cx="4705963" cy="378842"/>
            </a:xfrm>
          </p:grpSpPr>
          <p:sp>
            <p:nvSpPr>
              <p:cNvPr id="10287" name="Textfeld 13">
                <a:extLst>
                  <a:ext uri="{FF2B5EF4-FFF2-40B4-BE49-F238E27FC236}">
                    <a16:creationId xmlns:a16="http://schemas.microsoft.com/office/drawing/2014/main" id="{89DF4059-113E-CC84-D125-C66D6D148CB1}"/>
                  </a:ext>
                </a:extLst>
              </p:cNvPr>
              <p:cNvSpPr txBox="1"/>
              <p:nvPr/>
            </p:nvSpPr>
            <p:spPr>
              <a:xfrm>
                <a:off x="3482439" y="3189298"/>
                <a:ext cx="508473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29.5 m</a:t>
                </a:r>
              </a:p>
            </p:txBody>
          </p:sp>
          <p:sp>
            <p:nvSpPr>
              <p:cNvPr id="10288" name="Textfeld 14">
                <a:extLst>
                  <a:ext uri="{FF2B5EF4-FFF2-40B4-BE49-F238E27FC236}">
                    <a16:creationId xmlns:a16="http://schemas.microsoft.com/office/drawing/2014/main" id="{241EF8AF-568F-E72F-2F21-DB7CBB771EF0}"/>
                  </a:ext>
                </a:extLst>
              </p:cNvPr>
              <p:cNvSpPr txBox="1"/>
              <p:nvPr/>
            </p:nvSpPr>
            <p:spPr>
              <a:xfrm>
                <a:off x="1589226" y="3249823"/>
                <a:ext cx="750526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1.54-1.73 m</a:t>
                </a:r>
              </a:p>
            </p:txBody>
          </p:sp>
          <p:sp>
            <p:nvSpPr>
              <p:cNvPr id="10289" name="Textfeld 15">
                <a:extLst>
                  <a:ext uri="{FF2B5EF4-FFF2-40B4-BE49-F238E27FC236}">
                    <a16:creationId xmlns:a16="http://schemas.microsoft.com/office/drawing/2014/main" id="{218E093D-23B4-33AB-37C8-24C49664703D}"/>
                  </a:ext>
                </a:extLst>
              </p:cNvPr>
              <p:cNvSpPr txBox="1"/>
              <p:nvPr/>
            </p:nvSpPr>
            <p:spPr>
              <a:xfrm>
                <a:off x="5874881" y="3249823"/>
                <a:ext cx="420308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59 m</a:t>
                </a:r>
              </a:p>
            </p:txBody>
          </p:sp>
          <p:sp>
            <p:nvSpPr>
              <p:cNvPr id="10290" name="Textfeld 16">
                <a:extLst>
                  <a:ext uri="{FF2B5EF4-FFF2-40B4-BE49-F238E27FC236}">
                    <a16:creationId xmlns:a16="http://schemas.microsoft.com/office/drawing/2014/main" id="{B0174146-3885-A54D-77BF-5BCD0FC7A6AC}"/>
                  </a:ext>
                </a:extLst>
              </p:cNvPr>
              <p:cNvSpPr txBox="1"/>
              <p:nvPr/>
            </p:nvSpPr>
            <p:spPr>
              <a:xfrm>
                <a:off x="1928407" y="3091423"/>
                <a:ext cx="508473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2.16 m</a:t>
                </a:r>
              </a:p>
            </p:txBody>
          </p:sp>
          <p:sp>
            <p:nvSpPr>
              <p:cNvPr id="10291" name="Textfeld 17">
                <a:extLst>
                  <a:ext uri="{FF2B5EF4-FFF2-40B4-BE49-F238E27FC236}">
                    <a16:creationId xmlns:a16="http://schemas.microsoft.com/office/drawing/2014/main" id="{8D5B8634-E89C-3904-DBC3-0385CF23F4D6}"/>
                  </a:ext>
                </a:extLst>
              </p:cNvPr>
              <p:cNvSpPr txBox="1"/>
              <p:nvPr/>
            </p:nvSpPr>
            <p:spPr>
              <a:xfrm>
                <a:off x="5180011" y="3155289"/>
                <a:ext cx="420308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56 m</a:t>
                </a:r>
              </a:p>
            </p:txBody>
          </p:sp>
          <p:sp>
            <p:nvSpPr>
              <p:cNvPr id="10292" name="Textfeld 18">
                <a:extLst>
                  <a:ext uri="{FF2B5EF4-FFF2-40B4-BE49-F238E27FC236}">
                    <a16:creationId xmlns:a16="http://schemas.microsoft.com/office/drawing/2014/main" id="{D4875458-7029-FEF5-23C6-CE3F49A0EFF4}"/>
                  </a:ext>
                </a:extLst>
              </p:cNvPr>
              <p:cNvSpPr txBox="1"/>
              <p:nvPr/>
            </p:nvSpPr>
            <p:spPr>
              <a:xfrm>
                <a:off x="5661522" y="3090272"/>
                <a:ext cx="508473" cy="219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825" dirty="0"/>
                  <a:t>58.2 m</a:t>
                </a:r>
              </a:p>
            </p:txBody>
          </p:sp>
        </p:grpSp>
      </p:grpSp>
      <p:pic>
        <p:nvPicPr>
          <p:cNvPr id="10455" name="Picture 10454">
            <a:extLst>
              <a:ext uri="{FF2B5EF4-FFF2-40B4-BE49-F238E27FC236}">
                <a16:creationId xmlns:a16="http://schemas.microsoft.com/office/drawing/2014/main" id="{A574A5B5-EE43-B574-27BA-582033CA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56"/>
          <a:stretch>
            <a:fillRect/>
          </a:stretch>
        </p:blipFill>
        <p:spPr>
          <a:xfrm>
            <a:off x="7136030" y="2437094"/>
            <a:ext cx="2004551" cy="2921000"/>
          </a:xfrm>
          <a:prstGeom prst="rect">
            <a:avLst/>
          </a:prstGeom>
        </p:spPr>
      </p:pic>
      <p:sp>
        <p:nvSpPr>
          <p:cNvPr id="10456" name="TextBox 10455">
            <a:extLst>
              <a:ext uri="{FF2B5EF4-FFF2-40B4-BE49-F238E27FC236}">
                <a16:creationId xmlns:a16="http://schemas.microsoft.com/office/drawing/2014/main" id="{3536588C-FDA0-F887-45A5-12281FF8B3C0}"/>
              </a:ext>
            </a:extLst>
          </p:cNvPr>
          <p:cNvSpPr txBox="1"/>
          <p:nvPr/>
        </p:nvSpPr>
        <p:spPr>
          <a:xfrm>
            <a:off x="7155354" y="1606509"/>
            <a:ext cx="1793171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Powder Diffraction</a:t>
            </a:r>
            <a:endParaRPr lang="en-US" sz="2400" dirty="0"/>
          </a:p>
        </p:txBody>
      </p:sp>
      <p:sp>
        <p:nvSpPr>
          <p:cNvPr id="10458" name="TextBox 10457">
            <a:extLst>
              <a:ext uri="{FF2B5EF4-FFF2-40B4-BE49-F238E27FC236}">
                <a16:creationId xmlns:a16="http://schemas.microsoft.com/office/drawing/2014/main" id="{98303E75-91DD-854E-00A7-B0C6BB680392}"/>
              </a:ext>
            </a:extLst>
          </p:cNvPr>
          <p:cNvSpPr txBox="1"/>
          <p:nvPr/>
        </p:nvSpPr>
        <p:spPr>
          <a:xfrm>
            <a:off x="4115271" y="1611072"/>
            <a:ext cx="23732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Single Crystal Diffraction</a:t>
            </a:r>
            <a:endParaRPr lang="en-US" sz="2400" dirty="0"/>
          </a:p>
        </p:txBody>
      </p:sp>
      <p:pic>
        <p:nvPicPr>
          <p:cNvPr id="10459" name="Picture 10458">
            <a:extLst>
              <a:ext uri="{FF2B5EF4-FFF2-40B4-BE49-F238E27FC236}">
                <a16:creationId xmlns:a16="http://schemas.microsoft.com/office/drawing/2014/main" id="{BE2B9333-7F57-0EF3-8B68-22E9F07DF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05"/>
          <a:stretch>
            <a:fillRect/>
          </a:stretch>
        </p:blipFill>
        <p:spPr>
          <a:xfrm>
            <a:off x="9612617" y="2431160"/>
            <a:ext cx="2011839" cy="2933700"/>
          </a:xfrm>
          <a:prstGeom prst="rect">
            <a:avLst/>
          </a:prstGeom>
        </p:spPr>
      </p:pic>
      <p:sp>
        <p:nvSpPr>
          <p:cNvPr id="10460" name="TextBox 10459">
            <a:extLst>
              <a:ext uri="{FF2B5EF4-FFF2-40B4-BE49-F238E27FC236}">
                <a16:creationId xmlns:a16="http://schemas.microsoft.com/office/drawing/2014/main" id="{80037A77-F1EC-81C2-D773-325CE81C1D75}"/>
              </a:ext>
            </a:extLst>
          </p:cNvPr>
          <p:cNvSpPr txBox="1"/>
          <p:nvPr/>
        </p:nvSpPr>
        <p:spPr>
          <a:xfrm>
            <a:off x="9633813" y="1606509"/>
            <a:ext cx="220824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Engineering Diffraction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9194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056B8-C001-54B4-9E51-024FCA7C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2B4C1DE-A2BE-3519-4253-ADCD890F60B8}"/>
              </a:ext>
            </a:extLst>
          </p:cNvPr>
          <p:cNvSpPr/>
          <p:nvPr/>
        </p:nvSpPr>
        <p:spPr>
          <a:xfrm>
            <a:off x="335520" y="72000"/>
            <a:ext cx="7640280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spc="-1" dirty="0">
                <a:solidFill>
                  <a:srgbClr val="0A2D6E"/>
                </a:solidFill>
                <a:latin typeface="Arial"/>
              </a:rPr>
              <a:t>Important Milestones</a:t>
            </a:r>
            <a:endParaRPr kumimoji="0" lang="en-US" sz="2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PlaceHolder 2">
            <a:extLst>
              <a:ext uri="{FF2B5EF4-FFF2-40B4-BE49-F238E27FC236}">
                <a16:creationId xmlns:a16="http://schemas.microsoft.com/office/drawing/2014/main" id="{FD8B63A0-EDCA-8450-533A-5A839BE13548}"/>
              </a:ext>
            </a:extLst>
          </p:cNvPr>
          <p:cNvSpPr txBox="1">
            <a:spLocks/>
          </p:cNvSpPr>
          <p:nvPr/>
        </p:nvSpPr>
        <p:spPr>
          <a:xfrm>
            <a:off x="5818320" y="6381360"/>
            <a:ext cx="719280" cy="22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kern="1200" spc="-1">
                <a:solidFill>
                  <a:srgbClr val="023D6B"/>
                </a:solidFill>
                <a:latin typeface="Arial"/>
                <a:ea typeface="DejaVu San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cs typeface="+mn-cs"/>
              </a:rPr>
              <a:t>Page </a:t>
            </a:r>
            <a:fld id="{21037337-77FC-4613-924C-BEA89BB8D7AC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21</a:t>
            </a:fld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EFE1D00D-CBAA-520F-4E8E-4BAD656AB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23" y="1074748"/>
            <a:ext cx="8638042" cy="275714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Q2 / 2027: Project funding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Q3 / 2029: COSY decommissioned / building permit revived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Q2 / 2030: Accelerator bunker prepared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Q4 / 2032: Accelerator installed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Q3 / 2033: Commissioning finished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dirty="0"/>
              <a:t>Q1 / 2034: Operation start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noProof="0" dirty="0"/>
              <a:t>Q4 / 2053: Operation end</a:t>
            </a:r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r>
              <a:rPr lang="en-US" sz="1500" dirty="0"/>
              <a:t>Q4 / 2056: HBS-I decommissioned</a:t>
            </a:r>
            <a:endParaRPr lang="en-US" sz="1500" noProof="0" dirty="0"/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endParaRPr lang="en-US" sz="1500" noProof="0" dirty="0"/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endParaRPr lang="en-US" sz="1500" baseline="-25000" noProof="0" dirty="0"/>
          </a:p>
          <a:p>
            <a:pPr marL="638175" lvl="1" indent="-180975" defTabSz="180000">
              <a:spcBef>
                <a:spcPts val="600"/>
              </a:spcBef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</a:pPr>
            <a:endParaRPr lang="en-US" sz="1500" baseline="-25000" noProof="0" dirty="0"/>
          </a:p>
          <a:p>
            <a:pPr lvl="1" defTabSz="180000">
              <a:spcBef>
                <a:spcPts val="600"/>
              </a:spcBef>
              <a:buClr>
                <a:srgbClr val="002864"/>
              </a:buClr>
              <a:tabLst>
                <a:tab pos="180000" algn="l"/>
                <a:tab pos="360000" algn="l"/>
              </a:tabLst>
            </a:pPr>
            <a:br>
              <a:rPr lang="en-US" sz="1500" noProof="0" dirty="0"/>
            </a:br>
            <a:endParaRPr lang="en-US" sz="1500" baseline="-25000" noProof="0" dirty="0">
              <a:solidFill>
                <a:srgbClr val="005AA0"/>
              </a:solidFill>
            </a:endParaRPr>
          </a:p>
          <a:p>
            <a:pPr lvl="0" defTabSz="180000">
              <a:spcBef>
                <a:spcPts val="600"/>
              </a:spcBef>
              <a:buClr>
                <a:srgbClr val="002864"/>
              </a:buClr>
              <a:tabLst>
                <a:tab pos="180000" algn="l"/>
                <a:tab pos="360000" algn="l"/>
              </a:tabLst>
            </a:pPr>
            <a:endParaRPr lang="en-US" sz="1500" noProof="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3695EFA-4F9B-5D6D-9D7F-D98B3329E1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653" y="3831890"/>
            <a:ext cx="9758526" cy="20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Rectangle 2"/>
          <p:cNvSpPr/>
          <p:nvPr/>
        </p:nvSpPr>
        <p:spPr>
          <a:xfrm>
            <a:off x="335520" y="348480"/>
            <a:ext cx="11604240" cy="76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0" b="1" strike="noStrike" spc="-1" noProof="1">
                <a:solidFill>
                  <a:srgbClr val="0A2D6E"/>
                </a:solidFill>
                <a:latin typeface="Arial"/>
                <a:ea typeface="DejaVu Sans"/>
              </a:rPr>
              <a:t>HBS Vision</a:t>
            </a:r>
            <a:endParaRPr lang="en-US" sz="2900" b="0" strike="noStrike" spc="-1" noProof="1"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900" b="0" strike="noStrike" spc="-1" noProof="1">
              <a:latin typeface="Calibri"/>
            </a:endParaRPr>
          </a:p>
        </p:txBody>
      </p:sp>
      <p:sp>
        <p:nvSpPr>
          <p:cNvPr id="874" name="Rectangle 2"/>
          <p:cNvSpPr/>
          <p:nvPr/>
        </p:nvSpPr>
        <p:spPr>
          <a:xfrm>
            <a:off x="335520" y="644760"/>
            <a:ext cx="3785040" cy="320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700" b="0" strike="noStrike" spc="-1" noProof="1">
                <a:solidFill>
                  <a:srgbClr val="005AA0"/>
                </a:solidFill>
                <a:latin typeface="Arial"/>
                <a:ea typeface="DejaVu Sans"/>
              </a:rPr>
              <a:t>A healthy landscape </a:t>
            </a:r>
            <a:endParaRPr lang="en-US" sz="2700" b="0" strike="noStrike" spc="-1" noProof="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700" b="0" strike="noStrike" spc="-1" noProof="1">
                <a:solidFill>
                  <a:srgbClr val="005AA0"/>
                </a:solidFill>
                <a:latin typeface="Arial"/>
                <a:ea typeface="DejaVu Sans"/>
              </a:rPr>
              <a:t>of large and small </a:t>
            </a:r>
            <a:endParaRPr lang="en-US" sz="2700" b="0" strike="noStrike" spc="-1" noProof="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700" b="0" strike="noStrike" spc="-1" noProof="1">
                <a:solidFill>
                  <a:srgbClr val="005AA0"/>
                </a:solidFill>
                <a:latin typeface="Arial"/>
                <a:ea typeface="DejaVu Sans"/>
              </a:rPr>
              <a:t>neutron sources </a:t>
            </a:r>
            <a:endParaRPr lang="en-US" sz="2700" b="0" strike="noStrike" spc="-1" noProof="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700" b="0" strike="noStrike" spc="-1" noProof="1">
                <a:solidFill>
                  <a:srgbClr val="005AA0"/>
                </a:solidFill>
                <a:latin typeface="Arial"/>
                <a:ea typeface="DejaVu Sans"/>
              </a:rPr>
              <a:t>complementing </a:t>
            </a:r>
            <a:endParaRPr lang="en-US" sz="2700" b="0" strike="noStrike" spc="-1" noProof="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700" b="0" strike="noStrike" spc="-1" noProof="1">
                <a:solidFill>
                  <a:srgbClr val="005AA0"/>
                </a:solidFill>
                <a:latin typeface="Arial"/>
                <a:ea typeface="DejaVu Sans"/>
              </a:rPr>
              <a:t>each other</a:t>
            </a:r>
            <a:endParaRPr lang="en-US" sz="2700" b="0" strike="noStrike" spc="-1" noProof="1">
              <a:latin typeface="Calibri"/>
            </a:endParaRPr>
          </a:p>
        </p:txBody>
      </p:sp>
      <p:grpSp>
        <p:nvGrpSpPr>
          <p:cNvPr id="875" name="Gruppieren 2"/>
          <p:cNvGrpSpPr/>
          <p:nvPr/>
        </p:nvGrpSpPr>
        <p:grpSpPr>
          <a:xfrm>
            <a:off x="4587480" y="824400"/>
            <a:ext cx="5832000" cy="5054040"/>
            <a:chOff x="4587480" y="824400"/>
            <a:chExt cx="5832000" cy="5054040"/>
          </a:xfrm>
        </p:grpSpPr>
        <p:sp>
          <p:nvSpPr>
            <p:cNvPr id="876" name="Textplatzhalter 1"/>
            <p:cNvSpPr/>
            <p:nvPr/>
          </p:nvSpPr>
          <p:spPr>
            <a:xfrm>
              <a:off x="6279840" y="1556640"/>
              <a:ext cx="3920040" cy="54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noAutofit/>
            </a:bodyPr>
            <a:lstStyle/>
            <a:p>
              <a:pPr>
                <a:lnSpc>
                  <a:spcPct val="114000"/>
                </a:lnSpc>
                <a:spcAft>
                  <a:spcPts val="601"/>
                </a:spcAft>
                <a:tabLst>
                  <a:tab pos="0" algn="l"/>
                </a:tabLst>
              </a:pPr>
              <a:r>
                <a:rPr lang="en-US" sz="2400" b="1" strike="noStrike" spc="-1" noProof="1">
                  <a:solidFill>
                    <a:srgbClr val="FFFFFF"/>
                  </a:solidFill>
                  <a:latin typeface="Arial"/>
                  <a:ea typeface="DejaVu Sans"/>
                </a:rPr>
                <a:t>The Landscape 2000</a:t>
              </a:r>
              <a:endParaRPr lang="en-US" sz="2400" b="0" strike="noStrike" spc="-1" noProof="1">
                <a:latin typeface="Calibri"/>
              </a:endParaRPr>
            </a:p>
            <a:p>
              <a:pPr>
                <a:lnSpc>
                  <a:spcPct val="114000"/>
                </a:lnSpc>
                <a:spcAft>
                  <a:spcPts val="601"/>
                </a:spcAft>
                <a:tabLst>
                  <a:tab pos="0" algn="l"/>
                </a:tabLst>
              </a:pPr>
              <a:endParaRPr lang="en-US" sz="2400" b="0" strike="noStrike" spc="-1" noProof="1">
                <a:latin typeface="Calibri"/>
              </a:endParaRPr>
            </a:p>
          </p:txBody>
        </p:sp>
        <p:pic>
          <p:nvPicPr>
            <p:cNvPr id="877" name="Image 30"/>
            <p:cNvPicPr/>
            <p:nvPr/>
          </p:nvPicPr>
          <p:blipFill>
            <a:blip r:embed="rId2"/>
            <a:stretch/>
          </p:blipFill>
          <p:spPr>
            <a:xfrm>
              <a:off x="4587480" y="824400"/>
              <a:ext cx="5832000" cy="505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8" name="Picture 2"/>
            <p:cNvPicPr/>
            <p:nvPr/>
          </p:nvPicPr>
          <p:blipFill>
            <a:blip r:embed="rId3"/>
            <a:stretch/>
          </p:blipFill>
          <p:spPr>
            <a:xfrm>
              <a:off x="7198920" y="292680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9" name="Picture 21"/>
            <p:cNvPicPr/>
            <p:nvPr/>
          </p:nvPicPr>
          <p:blipFill>
            <a:blip r:embed="rId3"/>
            <a:stretch/>
          </p:blipFill>
          <p:spPr>
            <a:xfrm>
              <a:off x="8476200" y="471276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0" name="Picture 22"/>
            <p:cNvPicPr/>
            <p:nvPr/>
          </p:nvPicPr>
          <p:blipFill>
            <a:blip r:embed="rId3"/>
            <a:stretch/>
          </p:blipFill>
          <p:spPr>
            <a:xfrm>
              <a:off x="5379840" y="521712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1" name="Picture 35"/>
            <p:cNvPicPr/>
            <p:nvPr/>
          </p:nvPicPr>
          <p:blipFill>
            <a:blip r:embed="rId3"/>
            <a:stretch/>
          </p:blipFill>
          <p:spPr>
            <a:xfrm>
              <a:off x="6560280" y="337896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2" name="Picture 37"/>
            <p:cNvPicPr/>
            <p:nvPr/>
          </p:nvPicPr>
          <p:blipFill>
            <a:blip r:embed="rId4"/>
            <a:stretch/>
          </p:blipFill>
          <p:spPr>
            <a:xfrm>
              <a:off x="7795800" y="283104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3" name="Picture 38"/>
            <p:cNvPicPr/>
            <p:nvPr/>
          </p:nvPicPr>
          <p:blipFill>
            <a:blip r:embed="rId4"/>
            <a:stretch/>
          </p:blipFill>
          <p:spPr>
            <a:xfrm>
              <a:off x="7646040" y="333648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4" name="Picture 39"/>
            <p:cNvPicPr/>
            <p:nvPr/>
          </p:nvPicPr>
          <p:blipFill>
            <a:blip r:embed="rId4"/>
            <a:stretch/>
          </p:blipFill>
          <p:spPr>
            <a:xfrm>
              <a:off x="6300360" y="370188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5" name="Picture 40"/>
            <p:cNvPicPr/>
            <p:nvPr/>
          </p:nvPicPr>
          <p:blipFill>
            <a:blip r:embed="rId4"/>
            <a:stretch/>
          </p:blipFill>
          <p:spPr>
            <a:xfrm>
              <a:off x="6689160" y="413676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6" name="Picture 41"/>
            <p:cNvPicPr/>
            <p:nvPr/>
          </p:nvPicPr>
          <p:blipFill>
            <a:blip r:embed="rId4"/>
            <a:stretch/>
          </p:blipFill>
          <p:spPr>
            <a:xfrm>
              <a:off x="7666920" y="406692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7" name="Picture 42"/>
            <p:cNvPicPr/>
            <p:nvPr/>
          </p:nvPicPr>
          <p:blipFill>
            <a:blip r:embed="rId4"/>
            <a:stretch/>
          </p:blipFill>
          <p:spPr>
            <a:xfrm>
              <a:off x="5883840" y="473940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8" name="Picture 43"/>
            <p:cNvPicPr/>
            <p:nvPr/>
          </p:nvPicPr>
          <p:blipFill>
            <a:blip r:embed="rId4"/>
            <a:stretch/>
          </p:blipFill>
          <p:spPr>
            <a:xfrm>
              <a:off x="8187120" y="131328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9" name="Picture 44"/>
            <p:cNvPicPr/>
            <p:nvPr/>
          </p:nvPicPr>
          <p:blipFill>
            <a:blip r:embed="rId4"/>
            <a:stretch/>
          </p:blipFill>
          <p:spPr>
            <a:xfrm>
              <a:off x="8830080" y="2687040"/>
              <a:ext cx="256680" cy="28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0" name="Picture 45"/>
            <p:cNvPicPr/>
            <p:nvPr/>
          </p:nvPicPr>
          <p:blipFill>
            <a:blip r:embed="rId4"/>
            <a:stretch/>
          </p:blipFill>
          <p:spPr>
            <a:xfrm>
              <a:off x="8375040" y="3234960"/>
              <a:ext cx="256680" cy="2872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91" name="Grafik 439"/>
          <p:cNvPicPr/>
          <p:nvPr/>
        </p:nvPicPr>
        <p:blipFill>
          <a:blip r:embed="rId5"/>
          <a:srcRect l="57553" t="15684" r="31284" b="72193"/>
          <a:stretch/>
        </p:blipFill>
        <p:spPr>
          <a:xfrm>
            <a:off x="8026200" y="1724040"/>
            <a:ext cx="578160" cy="543240"/>
          </a:xfrm>
          <a:prstGeom prst="rect">
            <a:avLst/>
          </a:prstGeom>
          <a:ln w="0"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33C1D-6498-E382-62F5-E2393C5DB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CC59E-B742-F2AA-73FD-20BB5A7C38D4}"/>
              </a:ext>
            </a:extLst>
          </p:cNvPr>
          <p:cNvSpPr/>
          <p:nvPr/>
        </p:nvSpPr>
        <p:spPr>
          <a:xfrm>
            <a:off x="2076929" y="2276872"/>
            <a:ext cx="8195535" cy="232928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 for your attention.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860BC6E-832C-43B2-AC4C-7DC60B79E229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HBS-I: Compact, Efficient, and Sustainable Neutron Production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45C283BE-903C-4B42-A506-89F522A0BD4A}"/>
              </a:ext>
            </a:extLst>
          </p:cNvPr>
          <p:cNvSpPr/>
          <p:nvPr/>
        </p:nvSpPr>
        <p:spPr>
          <a:xfrm>
            <a:off x="4787944" y="1430327"/>
            <a:ext cx="3920400" cy="54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400" b="1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Landscape 2000</a:t>
            </a:r>
            <a:endParaRPr kumimoji="0" lang="en-US" sz="24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24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feld 19">
            <a:extLst>
              <a:ext uri="{FF2B5EF4-FFF2-40B4-BE49-F238E27FC236}">
                <a16:creationId xmlns:a16="http://schemas.microsoft.com/office/drawing/2014/main" id="{196DD3CA-F46A-48E9-ADD0-7724AF88FF6D}"/>
              </a:ext>
            </a:extLst>
          </p:cNvPr>
          <p:cNvSpPr/>
          <p:nvPr/>
        </p:nvSpPr>
        <p:spPr>
          <a:xfrm>
            <a:off x="4157349" y="1673997"/>
            <a:ext cx="1002600" cy="35402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C0948-2006-FC0E-3A8E-A30E980BE827}"/>
              </a:ext>
            </a:extLst>
          </p:cNvPr>
          <p:cNvGrpSpPr/>
          <p:nvPr/>
        </p:nvGrpSpPr>
        <p:grpSpPr>
          <a:xfrm>
            <a:off x="6177960" y="1452742"/>
            <a:ext cx="5318240" cy="3045672"/>
            <a:chOff x="8372070" y="1429654"/>
            <a:chExt cx="3592720" cy="1819080"/>
          </a:xfrm>
        </p:grpSpPr>
        <p:pic>
          <p:nvPicPr>
            <p:cNvPr id="12" name="Grafik 10">
              <a:extLst>
                <a:ext uri="{FF2B5EF4-FFF2-40B4-BE49-F238E27FC236}">
                  <a16:creationId xmlns:a16="http://schemas.microsoft.com/office/drawing/2014/main" id="{889C5D15-6664-464A-BED7-E9E4C835DCB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8504830" y="1429654"/>
              <a:ext cx="3459960" cy="1819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" name="Textfeld 19">
              <a:extLst>
                <a:ext uri="{FF2B5EF4-FFF2-40B4-BE49-F238E27FC236}">
                  <a16:creationId xmlns:a16="http://schemas.microsoft.com/office/drawing/2014/main" id="{C12F126A-4038-4D15-AFCF-0D17898334E2}"/>
                </a:ext>
              </a:extLst>
            </p:cNvPr>
            <p:cNvSpPr/>
            <p:nvPr/>
          </p:nvSpPr>
          <p:spPr>
            <a:xfrm>
              <a:off x="8372070" y="1779139"/>
              <a:ext cx="1002600" cy="35402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feld 16">
            <a:extLst>
              <a:ext uri="{FF2B5EF4-FFF2-40B4-BE49-F238E27FC236}">
                <a16:creationId xmlns:a16="http://schemas.microsoft.com/office/drawing/2014/main" id="{8A50308B-D3CA-1F20-D31F-A79193A34E9A}"/>
              </a:ext>
            </a:extLst>
          </p:cNvPr>
          <p:cNvSpPr/>
          <p:nvPr/>
        </p:nvSpPr>
        <p:spPr>
          <a:xfrm>
            <a:off x="6267145" y="1996342"/>
            <a:ext cx="3312000" cy="4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Capture</a:t>
            </a:r>
            <a:endParaRPr kumimoji="0" lang="en-US" sz="24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E357D-D537-3CCF-48E5-F2D57B3FBD0F}"/>
              </a:ext>
            </a:extLst>
          </p:cNvPr>
          <p:cNvSpPr txBox="1"/>
          <p:nvPr/>
        </p:nvSpPr>
        <p:spPr>
          <a:xfrm>
            <a:off x="518798" y="1452742"/>
            <a:ext cx="5297761" cy="456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noProof="1"/>
              <a:t>A highly efficient neutron facility</a:t>
            </a:r>
          </a:p>
          <a:p>
            <a:pPr>
              <a:lnSpc>
                <a:spcPct val="95000"/>
              </a:lnSpc>
            </a:pPr>
            <a:r>
              <a:rPr lang="en-US" noProof="1"/>
              <a:t>	</a:t>
            </a:r>
            <a:r>
              <a:rPr lang="en-US" i="1" noProof="1">
                <a:solidFill>
                  <a:srgbClr val="000000"/>
                </a:solidFill>
              </a:rPr>
              <a:t>low energy accelerator, small target, 	compact shielding</a:t>
            </a:r>
            <a:endParaRPr lang="en-US" noProof="1">
              <a:solidFill>
                <a:srgbClr val="000000"/>
              </a:solidFill>
            </a:endParaRPr>
          </a:p>
          <a:p>
            <a:pPr algn="l">
              <a:lnSpc>
                <a:spcPct val="95000"/>
              </a:lnSpc>
            </a:pPr>
            <a:endParaRPr lang="en-US" noProof="1"/>
          </a:p>
          <a:p>
            <a:pPr>
              <a:lnSpc>
                <a:spcPct val="95000"/>
              </a:lnSpc>
            </a:pPr>
            <a:r>
              <a:rPr lang="en-US" b="1" noProof="1">
                <a:solidFill>
                  <a:srgbClr val="000000"/>
                </a:solidFill>
              </a:rPr>
              <a:t>Resilient &amp; flexible</a:t>
            </a:r>
            <a:endParaRPr lang="en-US" noProof="1">
              <a:solidFill>
                <a:srgbClr val="0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noProof="1"/>
              <a:t>	modular design, can be adapted to specific 	requirements</a:t>
            </a:r>
            <a:br>
              <a:rPr lang="en-US" noProof="1"/>
            </a:br>
            <a:endParaRPr lang="en-US" noProof="1"/>
          </a:p>
          <a:p>
            <a:pPr>
              <a:lnSpc>
                <a:spcPct val="95000"/>
              </a:lnSpc>
            </a:pPr>
            <a:r>
              <a:rPr lang="en-US" b="1" noProof="1">
                <a:solidFill>
                  <a:srgbClr val="000000"/>
                </a:solidFill>
              </a:rPr>
              <a:t>Opportunities for innovation and technology</a:t>
            </a:r>
            <a:endParaRPr lang="en-US" noProof="1">
              <a:solidFill>
                <a:srgbClr val="0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noProof="1"/>
              <a:t>	novel technologies and attractive access 	schemes</a:t>
            </a:r>
          </a:p>
          <a:p>
            <a:pPr algn="l">
              <a:lnSpc>
                <a:spcPct val="95000"/>
              </a:lnSpc>
            </a:pPr>
            <a:endParaRPr lang="en-US" noProof="1"/>
          </a:p>
          <a:p>
            <a:pPr>
              <a:lnSpc>
                <a:spcPct val="95000"/>
              </a:lnSpc>
            </a:pPr>
            <a:r>
              <a:rPr lang="en-US" b="1" noProof="1">
                <a:solidFill>
                  <a:srgbClr val="000000"/>
                </a:solidFill>
              </a:rPr>
              <a:t>sustainable &amp; accessible</a:t>
            </a:r>
          </a:p>
          <a:p>
            <a:pPr algn="l">
              <a:lnSpc>
                <a:spcPct val="95000"/>
              </a:lnSpc>
            </a:pPr>
            <a:r>
              <a:rPr lang="en-US" noProof="1"/>
              <a:t>	minimizes radioactive waste and requires no 	nuclear licensing</a:t>
            </a:r>
          </a:p>
          <a:p>
            <a:pPr algn="l">
              <a:lnSpc>
                <a:spcPct val="95000"/>
              </a:lnSpc>
            </a:pPr>
            <a:endParaRPr lang="en-US" noProof="1"/>
          </a:p>
          <a:p>
            <a:pPr algn="l">
              <a:lnSpc>
                <a:spcPct val="95000"/>
              </a:lnSpc>
            </a:pPr>
            <a:endParaRPr lang="en-US" noProof="1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92277AD-B5DB-ECF9-7E01-34569B1F5D65}"/>
              </a:ext>
            </a:extLst>
          </p:cNvPr>
          <p:cNvSpPr txBox="1">
            <a:spLocks/>
          </p:cNvSpPr>
          <p:nvPr/>
        </p:nvSpPr>
        <p:spPr>
          <a:xfrm>
            <a:off x="368903" y="755481"/>
            <a:ext cx="10911673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noProof="1">
                <a:solidFill>
                  <a:srgbClr val="005AA0"/>
                </a:solidFill>
              </a:rPr>
              <a:t>Low-energy proton capture enables unique selling points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4DC3A52-1DB8-3722-0D1B-343ECF992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3">
            <a:extLst>
              <a:ext uri="{FF2B5EF4-FFF2-40B4-BE49-F238E27FC236}">
                <a16:creationId xmlns:a16="http://schemas.microsoft.com/office/drawing/2014/main" id="{7A60E7EB-6BA6-B610-9B12-B693EBC344EE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B3E399A2-774D-179E-9A58-60B85C332A1E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9BB931B8-C189-0B9E-79FF-EB6349549E91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759D33E-727F-BE10-D429-D75188C3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1" y="3340507"/>
            <a:ext cx="4513919" cy="2585539"/>
          </a:xfrm>
          <a:prstGeom prst="rect">
            <a:avLst/>
          </a:prstGeom>
        </p:spPr>
      </p:pic>
      <p:sp>
        <p:nvSpPr>
          <p:cNvPr id="76" name="Rectangle 2">
            <a:extLst>
              <a:ext uri="{FF2B5EF4-FFF2-40B4-BE49-F238E27FC236}">
                <a16:creationId xmlns:a16="http://schemas.microsoft.com/office/drawing/2014/main" id="{8F519AE4-DEE3-98AD-6E07-AD663A2573A0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5B374C4B-2D1F-C4D9-36D4-4AAA228EB9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992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8AAF-F378-DC3D-0F7F-0C58E02C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14CB506-5464-2C17-D57F-95EE922E7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1" y="3340507"/>
            <a:ext cx="4513919" cy="2585539"/>
          </a:xfrm>
          <a:prstGeom prst="rect">
            <a:avLst/>
          </a:prstGeom>
        </p:spPr>
      </p:pic>
      <p:pic>
        <p:nvPicPr>
          <p:cNvPr id="63" name="Picture 62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59AE8A60-FE91-864D-F94E-9548C527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85649"/>
            <a:ext cx="6009157" cy="2431737"/>
          </a:xfrm>
          <a:prstGeom prst="rect">
            <a:avLst/>
          </a:prstGeom>
        </p:spPr>
      </p:pic>
      <p:pic>
        <p:nvPicPr>
          <p:cNvPr id="65" name="Picture 64" descr="A book cover with a blue background&#10;&#10;AI-generated content may be incorrect.">
            <a:extLst>
              <a:ext uri="{FF2B5EF4-FFF2-40B4-BE49-F238E27FC236}">
                <a16:creationId xmlns:a16="http://schemas.microsoft.com/office/drawing/2014/main" id="{84E374DE-2D48-B941-551F-6416B6CA9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88" y="3275343"/>
            <a:ext cx="1838606" cy="2585540"/>
          </a:xfrm>
          <a:prstGeom prst="rect">
            <a:avLst/>
          </a:prstGeom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D2A1E71B-2022-A7E6-C9E7-2E6E107AECD2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" name="Gerader Verbinder 2">
            <a:extLst>
              <a:ext uri="{FF2B5EF4-FFF2-40B4-BE49-F238E27FC236}">
                <a16:creationId xmlns:a16="http://schemas.microsoft.com/office/drawing/2014/main" id="{2175567B-44C6-CC25-C1E0-9C709597FF20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10" name="Grafik 2">
            <a:extLst>
              <a:ext uri="{FF2B5EF4-FFF2-40B4-BE49-F238E27FC236}">
                <a16:creationId xmlns:a16="http://schemas.microsoft.com/office/drawing/2014/main" id="{47F6171A-A449-5EC2-6EAF-B72A83EC3EC4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Grafik 11">
            <a:extLst>
              <a:ext uri="{FF2B5EF4-FFF2-40B4-BE49-F238E27FC236}">
                <a16:creationId xmlns:a16="http://schemas.microsoft.com/office/drawing/2014/main" id="{74EA324D-F108-C1A2-D762-17096D413F5E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C20EAC-5DEC-16DE-778A-D49BD4DBC32D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ACC5F2-DE50-C5AA-D4B6-5C152163B769}"/>
                </a:ext>
              </a:extLst>
            </p:cNvPr>
            <p:cNvPicPr/>
            <p:nvPr/>
          </p:nvPicPr>
          <p:blipFill>
            <a:blip r:embed="rId5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0F9BEF-676B-1022-CAE6-DADB48B8AC07}"/>
                </a:ext>
              </a:extLst>
            </p:cNvPr>
            <p:cNvPicPr/>
            <p:nvPr/>
          </p:nvPicPr>
          <p:blipFill>
            <a:blip r:embed="rId5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4" name="Rechteck 2">
            <a:extLst>
              <a:ext uri="{FF2B5EF4-FFF2-40B4-BE49-F238E27FC236}">
                <a16:creationId xmlns:a16="http://schemas.microsoft.com/office/drawing/2014/main" id="{F25F6683-8D5F-F6E4-187E-E18CD04F7F17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5" name="Gerader Verbinder 1">
            <a:extLst>
              <a:ext uri="{FF2B5EF4-FFF2-40B4-BE49-F238E27FC236}">
                <a16:creationId xmlns:a16="http://schemas.microsoft.com/office/drawing/2014/main" id="{E2449AA3-D482-7921-B5E3-AE9A628E4F56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6" name="Rectangle 2">
            <a:extLst>
              <a:ext uri="{FF2B5EF4-FFF2-40B4-BE49-F238E27FC236}">
                <a16:creationId xmlns:a16="http://schemas.microsoft.com/office/drawing/2014/main" id="{CF635ED4-69F8-7B5E-FB6F-5B77A0BAC656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A0D7CB5E-CB1A-5366-ADD8-3C184E7E9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31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155D6-0F0E-5669-C456-B85D2D4B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">
            <a:extLst>
              <a:ext uri="{FF2B5EF4-FFF2-40B4-BE49-F238E27FC236}">
                <a16:creationId xmlns:a16="http://schemas.microsoft.com/office/drawing/2014/main" id="{88BABA40-5714-1F44-0308-B0CCF2FF5133}"/>
              </a:ext>
            </a:extLst>
          </p:cNvPr>
          <p:cNvSpPr/>
          <p:nvPr/>
        </p:nvSpPr>
        <p:spPr>
          <a:xfrm>
            <a:off x="3575720" y="915807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</a:t>
            </a:r>
            <a:br>
              <a:rPr lang="en-US" noProof="1"/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r Verbinder 1">
            <a:extLst>
              <a:ext uri="{FF2B5EF4-FFF2-40B4-BE49-F238E27FC236}">
                <a16:creationId xmlns:a16="http://schemas.microsoft.com/office/drawing/2014/main" id="{4FB98553-1CC3-73E1-FCCC-85E4F1BFD975}"/>
              </a:ext>
            </a:extLst>
          </p:cNvPr>
          <p:cNvCxnSpPr/>
          <p:nvPr/>
        </p:nvCxnSpPr>
        <p:spPr>
          <a:xfrm>
            <a:off x="4275825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28" name="Rechteck 3">
            <a:extLst>
              <a:ext uri="{FF2B5EF4-FFF2-40B4-BE49-F238E27FC236}">
                <a16:creationId xmlns:a16="http://schemas.microsoft.com/office/drawing/2014/main" id="{0A7A94EF-76C9-75D8-BA77-F5AC78F4B955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4B958D20-7DB1-E624-46A3-0D39C4C4FBC9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0AC5906D-DB77-FF0E-03B3-603DD53493AC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Grafik 11">
            <a:extLst>
              <a:ext uri="{FF2B5EF4-FFF2-40B4-BE49-F238E27FC236}">
                <a16:creationId xmlns:a16="http://schemas.microsoft.com/office/drawing/2014/main" id="{E9C6A3BE-6A8C-5DAF-FD9C-12B677A84388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Grafik 14">
            <a:extLst>
              <a:ext uri="{FF2B5EF4-FFF2-40B4-BE49-F238E27FC236}">
                <a16:creationId xmlns:a16="http://schemas.microsoft.com/office/drawing/2014/main" id="{F0FCA3F5-46B8-660C-E75D-DBE1B5C228A3}"/>
              </a:ext>
            </a:extLst>
          </p:cNvPr>
          <p:cNvSpPr/>
          <p:nvPr/>
        </p:nvSpPr>
        <p:spPr>
          <a:xfrm>
            <a:off x="3863752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2020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BE458A-7B1D-0A34-84F4-5A39E15A5F1D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E2D94B9-1BA4-6789-2C7B-E23607017EBC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4E1599B-DCC6-1539-B531-00CC8887CF87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383CFE-26F7-3019-04E0-ED2193B21BDC}"/>
              </a:ext>
            </a:extLst>
          </p:cNvPr>
          <p:cNvGrpSpPr/>
          <p:nvPr/>
        </p:nvGrpSpPr>
        <p:grpSpPr>
          <a:xfrm>
            <a:off x="3215680" y="2598087"/>
            <a:ext cx="613800" cy="409320"/>
            <a:chOff x="5123880" y="3509640"/>
            <a:chExt cx="613800" cy="4093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E1B42B-D99B-C6C7-8065-72D203DA659F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5123880" y="350964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97BEC9-3F5C-94E1-1F48-6CAAC4284779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5382000" y="351072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8" name="Rechteck 2">
            <a:extLst>
              <a:ext uri="{FF2B5EF4-FFF2-40B4-BE49-F238E27FC236}">
                <a16:creationId xmlns:a16="http://schemas.microsoft.com/office/drawing/2014/main" id="{4B277725-1F33-4564-0548-FAEC6DD07CE7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Gerader Verbinder 1">
            <a:extLst>
              <a:ext uri="{FF2B5EF4-FFF2-40B4-BE49-F238E27FC236}">
                <a16:creationId xmlns:a16="http://schemas.microsoft.com/office/drawing/2014/main" id="{AA6E07B8-EB61-FD74-01B7-3A957A7F31DB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590AE16-518B-A0D3-FD8B-84D1CA1E8C6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096116" y="3115997"/>
            <a:ext cx="1952212" cy="284524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5" descr="A diagram of a satellite&#10;&#10;AI-generated content may be incorrect.">
            <a:extLst>
              <a:ext uri="{FF2B5EF4-FFF2-40B4-BE49-F238E27FC236}">
                <a16:creationId xmlns:a16="http://schemas.microsoft.com/office/drawing/2014/main" id="{74161394-0104-D8BF-E5A7-A662AF1F6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7" y="3110551"/>
            <a:ext cx="6573831" cy="302953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CFB4618-D6E6-4C69-50C9-5E0F88728000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EA1B11-7883-CEBA-F8F8-41AEA0B9CF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63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393B9-6CE4-97D9-2142-40028E8AC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">
            <a:extLst>
              <a:ext uri="{FF2B5EF4-FFF2-40B4-BE49-F238E27FC236}">
                <a16:creationId xmlns:a16="http://schemas.microsoft.com/office/drawing/2014/main" id="{7A8CC274-9467-D666-8E72-CC3157C687A3}"/>
              </a:ext>
            </a:extLst>
          </p:cNvPr>
          <p:cNvSpPr/>
          <p:nvPr/>
        </p:nvSpPr>
        <p:spPr>
          <a:xfrm>
            <a:off x="3575720" y="915807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</a:t>
            </a:r>
            <a:br>
              <a:rPr lang="en-US" noProof="1"/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r Verbinder 1">
            <a:extLst>
              <a:ext uri="{FF2B5EF4-FFF2-40B4-BE49-F238E27FC236}">
                <a16:creationId xmlns:a16="http://schemas.microsoft.com/office/drawing/2014/main" id="{7C469667-F7FA-C2EC-511C-46B13D2FB0A0}"/>
              </a:ext>
            </a:extLst>
          </p:cNvPr>
          <p:cNvCxnSpPr/>
          <p:nvPr/>
        </p:nvCxnSpPr>
        <p:spPr>
          <a:xfrm>
            <a:off x="4275825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28" name="Rechteck 3">
            <a:extLst>
              <a:ext uri="{FF2B5EF4-FFF2-40B4-BE49-F238E27FC236}">
                <a16:creationId xmlns:a16="http://schemas.microsoft.com/office/drawing/2014/main" id="{B0CFD6A6-EC4D-8407-DF8B-9309981D73A7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DE472F1B-E437-F32C-6FB0-065B69C2691B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4DCDC5A1-873D-0E3A-B032-FE042CF57194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Grafik 11">
            <a:extLst>
              <a:ext uri="{FF2B5EF4-FFF2-40B4-BE49-F238E27FC236}">
                <a16:creationId xmlns:a16="http://schemas.microsoft.com/office/drawing/2014/main" id="{15AF4965-178E-E76B-D37B-0443C01ABE1C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Grafik 14">
            <a:extLst>
              <a:ext uri="{FF2B5EF4-FFF2-40B4-BE49-F238E27FC236}">
                <a16:creationId xmlns:a16="http://schemas.microsoft.com/office/drawing/2014/main" id="{8918990C-5965-A829-529D-4523634BE927}"/>
              </a:ext>
            </a:extLst>
          </p:cNvPr>
          <p:cNvSpPr/>
          <p:nvPr/>
        </p:nvSpPr>
        <p:spPr>
          <a:xfrm>
            <a:off x="3863752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2020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6954D7-FC17-1EDD-74B3-9B9CA45CA55A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2D7DF3E-8BF5-9C9F-24DA-562BB18C300F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9FB985A-84B0-8149-40D8-BCBBE780DD03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307417-1E6B-852D-C2C5-6085A3AFAA2D}"/>
              </a:ext>
            </a:extLst>
          </p:cNvPr>
          <p:cNvGrpSpPr/>
          <p:nvPr/>
        </p:nvGrpSpPr>
        <p:grpSpPr>
          <a:xfrm>
            <a:off x="3215680" y="2598087"/>
            <a:ext cx="613800" cy="409320"/>
            <a:chOff x="5123880" y="3509640"/>
            <a:chExt cx="613800" cy="4093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ADC636-E3E8-7E10-E426-A26F6FE6EF63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5123880" y="350964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920410D-286A-1D53-F946-92AA29DC88ED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5382000" y="351072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9CDB34-BA5E-7909-D83C-7EC24EA90C79}"/>
              </a:ext>
            </a:extLst>
          </p:cNvPr>
          <p:cNvGrpSpPr/>
          <p:nvPr/>
        </p:nvGrpSpPr>
        <p:grpSpPr>
          <a:xfrm>
            <a:off x="4943872" y="2598807"/>
            <a:ext cx="613800" cy="409320"/>
            <a:chOff x="7376040" y="3510360"/>
            <a:chExt cx="613800" cy="40932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395EE1-26A0-A92A-759A-C803456D81E6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7376040" y="35103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9688D9-17D5-96F6-DC1D-16AEDAE44735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7634160" y="351144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1" name="Grafik 18">
            <a:extLst>
              <a:ext uri="{FF2B5EF4-FFF2-40B4-BE49-F238E27FC236}">
                <a16:creationId xmlns:a16="http://schemas.microsoft.com/office/drawing/2014/main" id="{5A5516BA-01E5-2835-409C-4DC4876C1DE2}"/>
              </a:ext>
            </a:extLst>
          </p:cNvPr>
          <p:cNvSpPr/>
          <p:nvPr/>
        </p:nvSpPr>
        <p:spPr>
          <a:xfrm>
            <a:off x="5590622" y="260924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2022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Rechteck 2">
            <a:extLst>
              <a:ext uri="{FF2B5EF4-FFF2-40B4-BE49-F238E27FC236}">
                <a16:creationId xmlns:a16="http://schemas.microsoft.com/office/drawing/2014/main" id="{3BB89659-5D4A-D765-6798-5D2617EC6FFF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Gerader Verbinder 1">
            <a:extLst>
              <a:ext uri="{FF2B5EF4-FFF2-40B4-BE49-F238E27FC236}">
                <a16:creationId xmlns:a16="http://schemas.microsoft.com/office/drawing/2014/main" id="{56F181BC-346E-1A18-8390-FD1062CF2AE8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0" name="Rechteck 4">
            <a:extLst>
              <a:ext uri="{FF2B5EF4-FFF2-40B4-BE49-F238E27FC236}">
                <a16:creationId xmlns:a16="http://schemas.microsoft.com/office/drawing/2014/main" id="{732058FF-2AA5-B900-FC7B-F4BE6D7D360B}"/>
              </a:ext>
            </a:extLst>
          </p:cNvPr>
          <p:cNvSpPr/>
          <p:nvPr/>
        </p:nvSpPr>
        <p:spPr>
          <a:xfrm>
            <a:off x="4943872" y="914315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JULIC Neutron Platform</a:t>
            </a:r>
          </a:p>
        </p:txBody>
      </p:sp>
      <p:cxnSp>
        <p:nvCxnSpPr>
          <p:cNvPr id="61" name="Gerader Verbinder 3">
            <a:extLst>
              <a:ext uri="{FF2B5EF4-FFF2-40B4-BE49-F238E27FC236}">
                <a16:creationId xmlns:a16="http://schemas.microsoft.com/office/drawing/2014/main" id="{E3B2EE00-6877-695E-3ECE-56AA70922EE4}"/>
              </a:ext>
            </a:extLst>
          </p:cNvPr>
          <p:cNvCxnSpPr>
            <a:cxnSpLocks/>
          </p:cNvCxnSpPr>
          <p:nvPr/>
        </p:nvCxnSpPr>
        <p:spPr>
          <a:xfrm>
            <a:off x="5802254" y="2165563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E993F23-4404-C3B1-50D0-776C74269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752" y="3110551"/>
            <a:ext cx="4351272" cy="2813823"/>
          </a:xfrm>
          <a:prstGeom prst="rect">
            <a:avLst/>
          </a:prstGeom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D5485A3F-3BB7-BBCA-0A6C-F066E4A5EF62}"/>
              </a:ext>
            </a:extLst>
          </p:cNvPr>
          <p:cNvPicPr/>
          <p:nvPr/>
        </p:nvPicPr>
        <p:blipFill rotWithShape="1">
          <a:blip r:embed="rId4"/>
          <a:srcRect t="7982"/>
          <a:stretch/>
        </p:blipFill>
        <p:spPr>
          <a:xfrm>
            <a:off x="6436384" y="3065255"/>
            <a:ext cx="3998430" cy="2910737"/>
          </a:xfrm>
          <a:prstGeom prst="rect">
            <a:avLst/>
          </a:prstGeom>
          <a:ln w="0">
            <a:noFill/>
          </a:ln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04BFC230-F5B0-1D56-B4C5-45727A997F54}"/>
              </a:ext>
            </a:extLst>
          </p:cNvPr>
          <p:cNvSpPr/>
          <p:nvPr/>
        </p:nvSpPr>
        <p:spPr>
          <a:xfrm>
            <a:off x="10435336" y="4975071"/>
            <a:ext cx="1757895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Contribution from CEA:</a:t>
            </a:r>
            <a:endParaRPr kumimoji="0" lang="en-US" sz="12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Mariano Paulin</a:t>
            </a:r>
            <a:b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Frédéric Ott</a:t>
            </a:r>
            <a:endParaRPr kumimoji="0" lang="en-US" sz="12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Alain Menelle</a:t>
            </a:r>
            <a:endParaRPr kumimoji="0" lang="en-US" sz="12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68656C0-E886-E862-144A-66C37EE7F3FA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449AE8-ED04-E33F-1680-3870C5F9C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815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D0078-900D-061E-B4F8-F603E96FF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180F92-3A51-118C-5266-1B2CBA08D048}"/>
              </a:ext>
            </a:extLst>
          </p:cNvPr>
          <p:cNvPicPr/>
          <p:nvPr/>
        </p:nvPicPr>
        <p:blipFill>
          <a:blip r:embed="rId2"/>
          <a:srcRect l="71543" b="10697"/>
          <a:stretch/>
        </p:blipFill>
        <p:spPr>
          <a:xfrm>
            <a:off x="7061524" y="3145722"/>
            <a:ext cx="1986803" cy="276870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Rechteck 2">
            <a:extLst>
              <a:ext uri="{FF2B5EF4-FFF2-40B4-BE49-F238E27FC236}">
                <a16:creationId xmlns:a16="http://schemas.microsoft.com/office/drawing/2014/main" id="{658C1632-A485-1848-11AC-C8B181F04E5C}"/>
              </a:ext>
            </a:extLst>
          </p:cNvPr>
          <p:cNvSpPr/>
          <p:nvPr/>
        </p:nvSpPr>
        <p:spPr>
          <a:xfrm>
            <a:off x="3575720" y="915807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</a:t>
            </a:r>
            <a:br>
              <a:rPr lang="en-US" noProof="1"/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r Verbinder 1">
            <a:extLst>
              <a:ext uri="{FF2B5EF4-FFF2-40B4-BE49-F238E27FC236}">
                <a16:creationId xmlns:a16="http://schemas.microsoft.com/office/drawing/2014/main" id="{55519D96-4535-748B-02A4-4B9CBF485E25}"/>
              </a:ext>
            </a:extLst>
          </p:cNvPr>
          <p:cNvCxnSpPr/>
          <p:nvPr/>
        </p:nvCxnSpPr>
        <p:spPr>
          <a:xfrm>
            <a:off x="4275825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28" name="Rechteck 3">
            <a:extLst>
              <a:ext uri="{FF2B5EF4-FFF2-40B4-BE49-F238E27FC236}">
                <a16:creationId xmlns:a16="http://schemas.microsoft.com/office/drawing/2014/main" id="{FD183682-7F6B-40DE-51C6-85FD21EC21D4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20210A73-3884-53DD-A89B-18F207B15286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0" name="Rechteck 4">
            <a:extLst>
              <a:ext uri="{FF2B5EF4-FFF2-40B4-BE49-F238E27FC236}">
                <a16:creationId xmlns:a16="http://schemas.microsoft.com/office/drawing/2014/main" id="{EDD357AB-B939-B664-D384-9BA823CB9307}"/>
              </a:ext>
            </a:extLst>
          </p:cNvPr>
          <p:cNvSpPr/>
          <p:nvPr/>
        </p:nvSpPr>
        <p:spPr>
          <a:xfrm>
            <a:off x="6240016" y="896759"/>
            <a:ext cx="1166392" cy="1242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TDR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1" name="Gerader Verbinder 3">
            <a:extLst>
              <a:ext uri="{FF2B5EF4-FFF2-40B4-BE49-F238E27FC236}">
                <a16:creationId xmlns:a16="http://schemas.microsoft.com/office/drawing/2014/main" id="{0F94D8F8-2BEF-710B-23BD-F17DEEFF46BF}"/>
              </a:ext>
            </a:extLst>
          </p:cNvPr>
          <p:cNvCxnSpPr/>
          <p:nvPr/>
        </p:nvCxnSpPr>
        <p:spPr>
          <a:xfrm>
            <a:off x="7096116" y="2172567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01512A3C-E5D4-951B-1682-6B0665D9C079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Grafik 11">
            <a:extLst>
              <a:ext uri="{FF2B5EF4-FFF2-40B4-BE49-F238E27FC236}">
                <a16:creationId xmlns:a16="http://schemas.microsoft.com/office/drawing/2014/main" id="{AADB48C1-C91B-39FE-6E62-2F96BF64E214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Grafik 14">
            <a:extLst>
              <a:ext uri="{FF2B5EF4-FFF2-40B4-BE49-F238E27FC236}">
                <a16:creationId xmlns:a16="http://schemas.microsoft.com/office/drawing/2014/main" id="{9C44DE47-B9D6-38DE-BE72-056C01FEFDB6}"/>
              </a:ext>
            </a:extLst>
          </p:cNvPr>
          <p:cNvSpPr/>
          <p:nvPr/>
        </p:nvSpPr>
        <p:spPr>
          <a:xfrm>
            <a:off x="3863752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2020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Grafik 15">
            <a:extLst>
              <a:ext uri="{FF2B5EF4-FFF2-40B4-BE49-F238E27FC236}">
                <a16:creationId xmlns:a16="http://schemas.microsoft.com/office/drawing/2014/main" id="{2F5C9C99-EAB6-3BF8-069F-8BD733FE6D55}"/>
              </a:ext>
            </a:extLst>
          </p:cNvPr>
          <p:cNvSpPr/>
          <p:nvPr/>
        </p:nvSpPr>
        <p:spPr>
          <a:xfrm>
            <a:off x="6744072" y="260852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0D6498-BAB8-B76E-169F-2FBB24FA5D27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986224-CC01-8775-D5F0-476C6034120B}"/>
                </a:ext>
              </a:extLst>
            </p:cNvPr>
            <p:cNvPicPr/>
            <p:nvPr/>
          </p:nvPicPr>
          <p:blipFill>
            <a:blip r:embed="rId3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020C1C4-9C4D-1BA7-C6AA-736EA9F13F6C}"/>
                </a:ext>
              </a:extLst>
            </p:cNvPr>
            <p:cNvPicPr/>
            <p:nvPr/>
          </p:nvPicPr>
          <p:blipFill>
            <a:blip r:embed="rId3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A6833-BA27-BA38-C7A6-92A683326639}"/>
              </a:ext>
            </a:extLst>
          </p:cNvPr>
          <p:cNvGrpSpPr/>
          <p:nvPr/>
        </p:nvGrpSpPr>
        <p:grpSpPr>
          <a:xfrm>
            <a:off x="3215680" y="2598087"/>
            <a:ext cx="613800" cy="409320"/>
            <a:chOff x="5123880" y="3509640"/>
            <a:chExt cx="613800" cy="4093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197ED18-4235-DC06-EAA7-5ADEA4EE4185}"/>
                </a:ext>
              </a:extLst>
            </p:cNvPr>
            <p:cNvPicPr/>
            <p:nvPr/>
          </p:nvPicPr>
          <p:blipFill>
            <a:blip r:embed="rId3"/>
            <a:srcRect r="82757"/>
            <a:stretch/>
          </p:blipFill>
          <p:spPr>
            <a:xfrm>
              <a:off x="5123880" y="350964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7261FFE-7AE6-77F0-6C09-6E77B2379577}"/>
                </a:ext>
              </a:extLst>
            </p:cNvPr>
            <p:cNvPicPr/>
            <p:nvPr/>
          </p:nvPicPr>
          <p:blipFill>
            <a:blip r:embed="rId3"/>
            <a:srcRect l="78763"/>
            <a:stretch/>
          </p:blipFill>
          <p:spPr>
            <a:xfrm>
              <a:off x="5382000" y="351072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A8297-15DB-F0AE-62CD-1B0085D6E420}"/>
              </a:ext>
            </a:extLst>
          </p:cNvPr>
          <p:cNvGrpSpPr/>
          <p:nvPr/>
        </p:nvGrpSpPr>
        <p:grpSpPr>
          <a:xfrm>
            <a:off x="4943872" y="2598807"/>
            <a:ext cx="613800" cy="409320"/>
            <a:chOff x="7376040" y="3510360"/>
            <a:chExt cx="613800" cy="40932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0EEE8A-3C8D-30B8-B8F8-1E2A93CEFE9F}"/>
                </a:ext>
              </a:extLst>
            </p:cNvPr>
            <p:cNvPicPr/>
            <p:nvPr/>
          </p:nvPicPr>
          <p:blipFill>
            <a:blip r:embed="rId3"/>
            <a:srcRect r="82757"/>
            <a:stretch/>
          </p:blipFill>
          <p:spPr>
            <a:xfrm>
              <a:off x="7376040" y="35103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924E39C-5FA2-0E7E-5F6F-AA8C98636C7A}"/>
                </a:ext>
              </a:extLst>
            </p:cNvPr>
            <p:cNvPicPr/>
            <p:nvPr/>
          </p:nvPicPr>
          <p:blipFill>
            <a:blip r:embed="rId3"/>
            <a:srcRect l="78763"/>
            <a:stretch/>
          </p:blipFill>
          <p:spPr>
            <a:xfrm>
              <a:off x="7634160" y="351144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1" name="Grafik 18">
            <a:extLst>
              <a:ext uri="{FF2B5EF4-FFF2-40B4-BE49-F238E27FC236}">
                <a16:creationId xmlns:a16="http://schemas.microsoft.com/office/drawing/2014/main" id="{C697DA39-C5FD-7935-DC99-2397A97D7035}"/>
              </a:ext>
            </a:extLst>
          </p:cNvPr>
          <p:cNvSpPr/>
          <p:nvPr/>
        </p:nvSpPr>
        <p:spPr>
          <a:xfrm>
            <a:off x="5590622" y="260924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2022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Rechteck 2">
            <a:extLst>
              <a:ext uri="{FF2B5EF4-FFF2-40B4-BE49-F238E27FC236}">
                <a16:creationId xmlns:a16="http://schemas.microsoft.com/office/drawing/2014/main" id="{6F179557-3562-9D84-C6A7-8C7C69BCF3B5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Gerader Verbinder 1">
            <a:extLst>
              <a:ext uri="{FF2B5EF4-FFF2-40B4-BE49-F238E27FC236}">
                <a16:creationId xmlns:a16="http://schemas.microsoft.com/office/drawing/2014/main" id="{D532091E-BDB7-A90F-F6F2-44258097D96E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0" name="Rechteck 4">
            <a:extLst>
              <a:ext uri="{FF2B5EF4-FFF2-40B4-BE49-F238E27FC236}">
                <a16:creationId xmlns:a16="http://schemas.microsoft.com/office/drawing/2014/main" id="{032CFD30-479B-5EA4-AF2B-F0FEAB41B57A}"/>
              </a:ext>
            </a:extLst>
          </p:cNvPr>
          <p:cNvSpPr/>
          <p:nvPr/>
        </p:nvSpPr>
        <p:spPr>
          <a:xfrm>
            <a:off x="4943872" y="914315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JULIC Neutron Platform</a:t>
            </a:r>
          </a:p>
        </p:txBody>
      </p:sp>
      <p:cxnSp>
        <p:nvCxnSpPr>
          <p:cNvPr id="61" name="Gerader Verbinder 3">
            <a:extLst>
              <a:ext uri="{FF2B5EF4-FFF2-40B4-BE49-F238E27FC236}">
                <a16:creationId xmlns:a16="http://schemas.microsoft.com/office/drawing/2014/main" id="{B1123DE4-81D4-0247-7318-08B51E4F3822}"/>
              </a:ext>
            </a:extLst>
          </p:cNvPr>
          <p:cNvCxnSpPr>
            <a:cxnSpLocks/>
          </p:cNvCxnSpPr>
          <p:nvPr/>
        </p:nvCxnSpPr>
        <p:spPr>
          <a:xfrm>
            <a:off x="5802254" y="2165563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A29433-DEE9-4A6E-EDC7-70FC32EF0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52" y="3110551"/>
            <a:ext cx="6478041" cy="302953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2CC269-CDB4-C285-96E3-BCE2B14FA399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931578-FC1D-471F-09BB-741B383B0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878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9991A-A1EE-3A08-20FB-37E92E57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">
            <a:extLst>
              <a:ext uri="{FF2B5EF4-FFF2-40B4-BE49-F238E27FC236}">
                <a16:creationId xmlns:a16="http://schemas.microsoft.com/office/drawing/2014/main" id="{42EE00B1-0DFA-25BC-F8AB-3CFDA14F8F45}"/>
              </a:ext>
            </a:extLst>
          </p:cNvPr>
          <p:cNvSpPr/>
          <p:nvPr/>
        </p:nvSpPr>
        <p:spPr>
          <a:xfrm>
            <a:off x="3575720" y="915807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</a:t>
            </a:r>
            <a:br>
              <a:rPr lang="en-US" noProof="1"/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r Verbinder 1">
            <a:extLst>
              <a:ext uri="{FF2B5EF4-FFF2-40B4-BE49-F238E27FC236}">
                <a16:creationId xmlns:a16="http://schemas.microsoft.com/office/drawing/2014/main" id="{97EA75A7-FEEE-BDC8-1C2D-15748D57B8F6}"/>
              </a:ext>
            </a:extLst>
          </p:cNvPr>
          <p:cNvCxnSpPr/>
          <p:nvPr/>
        </p:nvCxnSpPr>
        <p:spPr>
          <a:xfrm>
            <a:off x="4275825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28" name="Rechteck 3">
            <a:extLst>
              <a:ext uri="{FF2B5EF4-FFF2-40B4-BE49-F238E27FC236}">
                <a16:creationId xmlns:a16="http://schemas.microsoft.com/office/drawing/2014/main" id="{B55B22A1-02F1-F70C-D2C6-B9C195760819}"/>
              </a:ext>
            </a:extLst>
          </p:cNvPr>
          <p:cNvSpPr/>
          <p:nvPr/>
        </p:nvSpPr>
        <p:spPr>
          <a:xfrm>
            <a:off x="191344" y="900156"/>
            <a:ext cx="1259385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Start of HBS Project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" name="Gerader Verbinder 2">
            <a:extLst>
              <a:ext uri="{FF2B5EF4-FFF2-40B4-BE49-F238E27FC236}">
                <a16:creationId xmlns:a16="http://schemas.microsoft.com/office/drawing/2014/main" id="{A0049638-9121-A77E-B463-0B3D4F05E6F9}"/>
              </a:ext>
            </a:extLst>
          </p:cNvPr>
          <p:cNvCxnSpPr>
            <a:cxnSpLocks/>
          </p:cNvCxnSpPr>
          <p:nvPr/>
        </p:nvCxnSpPr>
        <p:spPr>
          <a:xfrm>
            <a:off x="1072646" y="215301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0" name="Rechteck 4">
            <a:extLst>
              <a:ext uri="{FF2B5EF4-FFF2-40B4-BE49-F238E27FC236}">
                <a16:creationId xmlns:a16="http://schemas.microsoft.com/office/drawing/2014/main" id="{36358E47-E290-0DE0-5A7D-C9E8DB8FE097}"/>
              </a:ext>
            </a:extLst>
          </p:cNvPr>
          <p:cNvSpPr/>
          <p:nvPr/>
        </p:nvSpPr>
        <p:spPr>
          <a:xfrm>
            <a:off x="6240016" y="896759"/>
            <a:ext cx="1166392" cy="1242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TDR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HBS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1" name="Gerader Verbinder 3">
            <a:extLst>
              <a:ext uri="{FF2B5EF4-FFF2-40B4-BE49-F238E27FC236}">
                <a16:creationId xmlns:a16="http://schemas.microsoft.com/office/drawing/2014/main" id="{48C990A4-DD74-62C0-55D0-2C3635E3F078}"/>
              </a:ext>
            </a:extLst>
          </p:cNvPr>
          <p:cNvCxnSpPr/>
          <p:nvPr/>
        </p:nvCxnSpPr>
        <p:spPr>
          <a:xfrm>
            <a:off x="7096116" y="2172567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32" name="Grafik 2">
            <a:extLst>
              <a:ext uri="{FF2B5EF4-FFF2-40B4-BE49-F238E27FC236}">
                <a16:creationId xmlns:a16="http://schemas.microsoft.com/office/drawing/2014/main" id="{D95998DD-782F-20A3-68A5-A3DBACF3A9AB}"/>
              </a:ext>
            </a:extLst>
          </p:cNvPr>
          <p:cNvSpPr/>
          <p:nvPr/>
        </p:nvSpPr>
        <p:spPr>
          <a:xfrm>
            <a:off x="528184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Grafik 11">
            <a:extLst>
              <a:ext uri="{FF2B5EF4-FFF2-40B4-BE49-F238E27FC236}">
                <a16:creationId xmlns:a16="http://schemas.microsoft.com/office/drawing/2014/main" id="{F8C9261F-DFBB-4AB0-A47B-DF2C1A800054}"/>
              </a:ext>
            </a:extLst>
          </p:cNvPr>
          <p:cNvSpPr/>
          <p:nvPr/>
        </p:nvSpPr>
        <p:spPr>
          <a:xfrm>
            <a:off x="2165448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2017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Grafik 14">
            <a:extLst>
              <a:ext uri="{FF2B5EF4-FFF2-40B4-BE49-F238E27FC236}">
                <a16:creationId xmlns:a16="http://schemas.microsoft.com/office/drawing/2014/main" id="{7E060555-88E7-93E1-5C40-A4A189BEB72C}"/>
              </a:ext>
            </a:extLst>
          </p:cNvPr>
          <p:cNvSpPr/>
          <p:nvPr/>
        </p:nvSpPr>
        <p:spPr>
          <a:xfrm>
            <a:off x="3863752" y="26096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2020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Grafik 15">
            <a:extLst>
              <a:ext uri="{FF2B5EF4-FFF2-40B4-BE49-F238E27FC236}">
                <a16:creationId xmlns:a16="http://schemas.microsoft.com/office/drawing/2014/main" id="{EC24183E-42E4-4214-61CB-05D94272321A}"/>
              </a:ext>
            </a:extLst>
          </p:cNvPr>
          <p:cNvSpPr/>
          <p:nvPr/>
        </p:nvSpPr>
        <p:spPr>
          <a:xfrm>
            <a:off x="6744072" y="260852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2023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1DF9A3-DCE9-2819-A8FD-F984640BE1E0}"/>
              </a:ext>
            </a:extLst>
          </p:cNvPr>
          <p:cNvGrpSpPr/>
          <p:nvPr/>
        </p:nvGrpSpPr>
        <p:grpSpPr>
          <a:xfrm>
            <a:off x="1593768" y="2608527"/>
            <a:ext cx="613800" cy="408960"/>
            <a:chOff x="2900520" y="3521160"/>
            <a:chExt cx="613800" cy="40896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1E0FE8-DAD8-B609-CE3E-219B1747CAE5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2900520" y="35211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8AE3D3E-FA94-F7FA-5BD9-878222C7FA48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3158640" y="352188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EF094-D54B-A566-A93E-47814013DEDA}"/>
              </a:ext>
            </a:extLst>
          </p:cNvPr>
          <p:cNvGrpSpPr/>
          <p:nvPr/>
        </p:nvGrpSpPr>
        <p:grpSpPr>
          <a:xfrm>
            <a:off x="3215680" y="2598087"/>
            <a:ext cx="613800" cy="409320"/>
            <a:chOff x="5123880" y="3509640"/>
            <a:chExt cx="613800" cy="4093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277F54-2179-3289-F854-EBF3663D3F8B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5123880" y="350964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8025EC4-E248-FA2A-3FE8-E7FF60D16E18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5382000" y="351072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0EE647-0ED5-D6B0-7234-A15A3A6C753E}"/>
              </a:ext>
            </a:extLst>
          </p:cNvPr>
          <p:cNvGrpSpPr/>
          <p:nvPr/>
        </p:nvGrpSpPr>
        <p:grpSpPr>
          <a:xfrm>
            <a:off x="4943872" y="2598807"/>
            <a:ext cx="613800" cy="409320"/>
            <a:chOff x="7376040" y="3510360"/>
            <a:chExt cx="613800" cy="40932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3C21F8F-7DBF-32AB-AD28-C503CBD4468F}"/>
                </a:ext>
              </a:extLst>
            </p:cNvPr>
            <p:cNvPicPr/>
            <p:nvPr/>
          </p:nvPicPr>
          <p:blipFill>
            <a:blip r:embed="rId2"/>
            <a:srcRect r="82757"/>
            <a:stretch/>
          </p:blipFill>
          <p:spPr>
            <a:xfrm>
              <a:off x="7376040" y="3510360"/>
              <a:ext cx="288720" cy="40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7972ACF-DEE2-E342-C649-62CD39E208A0}"/>
                </a:ext>
              </a:extLst>
            </p:cNvPr>
            <p:cNvPicPr/>
            <p:nvPr/>
          </p:nvPicPr>
          <p:blipFill>
            <a:blip r:embed="rId2"/>
            <a:srcRect l="78763"/>
            <a:stretch/>
          </p:blipFill>
          <p:spPr>
            <a:xfrm>
              <a:off x="7634160" y="3511440"/>
              <a:ext cx="355680" cy="4082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1" name="Grafik 18">
            <a:extLst>
              <a:ext uri="{FF2B5EF4-FFF2-40B4-BE49-F238E27FC236}">
                <a16:creationId xmlns:a16="http://schemas.microsoft.com/office/drawing/2014/main" id="{1F33160B-6AC9-F46B-A707-4CCE9E659880}"/>
              </a:ext>
            </a:extLst>
          </p:cNvPr>
          <p:cNvSpPr/>
          <p:nvPr/>
        </p:nvSpPr>
        <p:spPr>
          <a:xfrm>
            <a:off x="5590622" y="260924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2022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Rechteck 2">
            <a:extLst>
              <a:ext uri="{FF2B5EF4-FFF2-40B4-BE49-F238E27FC236}">
                <a16:creationId xmlns:a16="http://schemas.microsoft.com/office/drawing/2014/main" id="{B47D44B7-EF4F-9BBB-8300-9A1B87C7BAA9}"/>
              </a:ext>
            </a:extLst>
          </p:cNvPr>
          <p:cNvSpPr/>
          <p:nvPr/>
        </p:nvSpPr>
        <p:spPr>
          <a:xfrm>
            <a:off x="2135560" y="896759"/>
            <a:ext cx="1113783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CDR Nova Era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Gerader Verbinder 1">
            <a:extLst>
              <a:ext uri="{FF2B5EF4-FFF2-40B4-BE49-F238E27FC236}">
                <a16:creationId xmlns:a16="http://schemas.microsoft.com/office/drawing/2014/main" id="{80133746-BD28-A3EF-82A5-8BAA1E654472}"/>
              </a:ext>
            </a:extLst>
          </p:cNvPr>
          <p:cNvCxnSpPr>
            <a:cxnSpLocks/>
          </p:cNvCxnSpPr>
          <p:nvPr/>
        </p:nvCxnSpPr>
        <p:spPr>
          <a:xfrm>
            <a:off x="2792379" y="2165923"/>
            <a:ext cx="360" cy="3981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0" name="Rechteck 4">
            <a:extLst>
              <a:ext uri="{FF2B5EF4-FFF2-40B4-BE49-F238E27FC236}">
                <a16:creationId xmlns:a16="http://schemas.microsoft.com/office/drawing/2014/main" id="{031E1847-3D0C-9A00-FACF-2025D8D24250}"/>
              </a:ext>
            </a:extLst>
          </p:cNvPr>
          <p:cNvSpPr/>
          <p:nvPr/>
        </p:nvSpPr>
        <p:spPr>
          <a:xfrm>
            <a:off x="4943872" y="914315"/>
            <a:ext cx="1166999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JULIC Neutron Platform</a:t>
            </a:r>
          </a:p>
        </p:txBody>
      </p:sp>
      <p:cxnSp>
        <p:nvCxnSpPr>
          <p:cNvPr id="61" name="Gerader Verbinder 3">
            <a:extLst>
              <a:ext uri="{FF2B5EF4-FFF2-40B4-BE49-F238E27FC236}">
                <a16:creationId xmlns:a16="http://schemas.microsoft.com/office/drawing/2014/main" id="{5C67B295-628E-7821-C28B-9FA4F6056288}"/>
              </a:ext>
            </a:extLst>
          </p:cNvPr>
          <p:cNvCxnSpPr>
            <a:cxnSpLocks/>
          </p:cNvCxnSpPr>
          <p:nvPr/>
        </p:nvCxnSpPr>
        <p:spPr>
          <a:xfrm>
            <a:off x="5802254" y="2165563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6" name="Rechteck 4">
            <a:extLst>
              <a:ext uri="{FF2B5EF4-FFF2-40B4-BE49-F238E27FC236}">
                <a16:creationId xmlns:a16="http://schemas.microsoft.com/office/drawing/2014/main" id="{4AB2EF28-65B4-3288-0EE4-D65AE783A4FC}"/>
              </a:ext>
            </a:extLst>
          </p:cNvPr>
          <p:cNvSpPr/>
          <p:nvPr/>
        </p:nvSpPr>
        <p:spPr>
          <a:xfrm>
            <a:off x="7536160" y="896759"/>
            <a:ext cx="1166392" cy="122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0000"/>
              </a:lnSpc>
            </a:pP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Joint Project </a:t>
            </a:r>
            <a:br>
              <a:rPr lang="en-US" b="1" strike="noStrike" spc="-1" noProof="1">
                <a:solidFill>
                  <a:schemeClr val="dk1"/>
                </a:solidFill>
                <a:latin typeface="Arial"/>
              </a:rPr>
            </a:br>
            <a:r>
              <a:rPr lang="en-US" b="1" strike="noStrike" spc="-1" noProof="1">
                <a:solidFill>
                  <a:schemeClr val="dk1"/>
                </a:solidFill>
                <a:latin typeface="Arial"/>
              </a:rPr>
              <a:t>(D, F, S)</a:t>
            </a:r>
            <a:endParaRPr lang="en-US" b="0" strike="noStrike" spc="-1" noProof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7" name="Gerader Verbinder 3">
            <a:extLst>
              <a:ext uri="{FF2B5EF4-FFF2-40B4-BE49-F238E27FC236}">
                <a16:creationId xmlns:a16="http://schemas.microsoft.com/office/drawing/2014/main" id="{7CAF9118-781D-898B-B411-D2BBA2EF74AB}"/>
              </a:ext>
            </a:extLst>
          </p:cNvPr>
          <p:cNvCxnSpPr/>
          <p:nvPr/>
        </p:nvCxnSpPr>
        <p:spPr>
          <a:xfrm>
            <a:off x="8543912" y="2153519"/>
            <a:ext cx="360" cy="3985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68" name="Grafik 15">
            <a:extLst>
              <a:ext uri="{FF2B5EF4-FFF2-40B4-BE49-F238E27FC236}">
                <a16:creationId xmlns:a16="http://schemas.microsoft.com/office/drawing/2014/main" id="{DA12792B-0E68-1193-3837-9F9AC364EDDD}"/>
              </a:ext>
            </a:extLst>
          </p:cNvPr>
          <p:cNvSpPr/>
          <p:nvPr/>
        </p:nvSpPr>
        <p:spPr>
          <a:xfrm>
            <a:off x="7894878" y="2603307"/>
            <a:ext cx="1081442" cy="397800"/>
          </a:xfrm>
          <a:custGeom>
            <a:avLst/>
            <a:gdLst>
              <a:gd name="textAreaLeft" fmla="*/ 0 w 1673280"/>
              <a:gd name="textAreaRight" fmla="*/ 1673640 w 1673280"/>
              <a:gd name="textAreaTop" fmla="*/ 0 h 397800"/>
              <a:gd name="textAreaBottom" fmla="*/ 398160 h 397800"/>
            </a:gdLst>
            <a:ahLst/>
            <a:cxnLst/>
            <a:rect l="textAreaLeft" t="textAreaTop" r="textAreaRight" b="textAreaBottom"/>
            <a:pathLst>
              <a:path w="2265246" h="538829">
                <a:moveTo>
                  <a:pt x="39171" y="-286"/>
                </a:moveTo>
                <a:cubicBezTo>
                  <a:pt x="-6168" y="-286"/>
                  <a:pt x="-13026" y="20955"/>
                  <a:pt x="23931" y="47339"/>
                </a:cubicBezTo>
                <a:lnTo>
                  <a:pt x="263199" y="217742"/>
                </a:lnTo>
                <a:cubicBezTo>
                  <a:pt x="300060" y="244031"/>
                  <a:pt x="300346" y="286988"/>
                  <a:pt x="263770" y="313754"/>
                </a:cubicBezTo>
                <a:lnTo>
                  <a:pt x="23264" y="490061"/>
                </a:lnTo>
                <a:cubicBezTo>
                  <a:pt x="-13312" y="516827"/>
                  <a:pt x="-6168" y="538544"/>
                  <a:pt x="39171" y="538544"/>
                </a:cubicBezTo>
                <a:lnTo>
                  <a:pt x="1848921" y="538544"/>
                </a:lnTo>
                <a:cubicBezTo>
                  <a:pt x="1901775" y="536181"/>
                  <a:pt x="1953048" y="519741"/>
                  <a:pt x="1997415" y="490919"/>
                </a:cubicBezTo>
                <a:lnTo>
                  <a:pt x="2237636" y="317373"/>
                </a:lnTo>
                <a:cubicBezTo>
                  <a:pt x="2274307" y="290894"/>
                  <a:pt x="2274307" y="247841"/>
                  <a:pt x="2237636" y="221361"/>
                </a:cubicBezTo>
                <a:lnTo>
                  <a:pt x="1997701" y="48006"/>
                </a:lnTo>
                <a:cubicBezTo>
                  <a:pt x="1953334" y="19184"/>
                  <a:pt x="1902061" y="2743"/>
                  <a:pt x="1849206" y="381"/>
                </a:cubicBezTo>
                <a:close/>
              </a:path>
            </a:pathLst>
          </a:custGeom>
          <a:solidFill>
            <a:srgbClr val="013D6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</a:pPr>
            <a:r>
              <a:rPr lang="en-US" b="1" strike="noStrike" spc="-1" noProof="1">
                <a:solidFill>
                  <a:schemeClr val="lt1"/>
                </a:solidFill>
                <a:latin typeface="Arial"/>
              </a:rPr>
              <a:t>2024</a:t>
            </a:r>
            <a:endParaRPr lang="en-US" b="0" strike="noStrike" spc="-1" noProof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Imagen 8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E81DB246-8ADB-F2D1-63A6-F98BCBDE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625" y="3053994"/>
            <a:ext cx="5347358" cy="2872325"/>
          </a:xfrm>
          <a:prstGeom prst="rect">
            <a:avLst/>
          </a:prstGeom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27319BEF-A5C8-F4EB-3239-D157D90759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6" t="26185" r="1429"/>
          <a:stretch/>
        </p:blipFill>
        <p:spPr>
          <a:xfrm>
            <a:off x="2165447" y="3075921"/>
            <a:ext cx="3047079" cy="328635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F4489C9-4E22-F2A4-6D3B-D0062F9AE85D}"/>
              </a:ext>
            </a:extLst>
          </p:cNvPr>
          <p:cNvSpPr/>
          <p:nvPr/>
        </p:nvSpPr>
        <p:spPr>
          <a:xfrm>
            <a:off x="335520" y="72000"/>
            <a:ext cx="11233088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HBS-I Project Milestones: From Vision to Recommendation</a:t>
            </a:r>
            <a:endParaRPr kumimoji="0" lang="en-US" sz="29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379C42A-D58E-D500-1443-840180B180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601950"/>
      </p:ext>
    </p:extLst>
  </p:cSld>
  <p:clrMapOvr>
    <a:masterClrMapping/>
  </p:clrMapOvr>
</p:sld>
</file>

<file path=ppt/theme/theme1.xml><?xml version="1.0" encoding="utf-8"?>
<a:theme xmlns:a="http://schemas.openxmlformats.org/drawingml/2006/main" name="Juelich_PowerPoint_16x9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0F5E8835-6491-4076-A857-546EEC7C50FA}" vid="{D6DE276B-3CD7-4E84-9635-17794DF4E23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1761</TotalTime>
  <Words>1143</Words>
  <Application>Microsoft Macintosh PowerPoint</Application>
  <PresentationFormat>Widescreen</PresentationFormat>
  <Paragraphs>299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Wingdings</vt:lpstr>
      <vt:lpstr>Juelich_PowerPoint_16x9</vt:lpstr>
      <vt:lpstr>The High Brilliance Neutron Source (HBS) Project: From Concept to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Laengner, Ruth</dc:creator>
  <cp:lastModifiedBy>Zakalek, Paul</cp:lastModifiedBy>
  <cp:revision>477</cp:revision>
  <cp:lastPrinted>2018-03-14T14:21:18Z</cp:lastPrinted>
  <dcterms:created xsi:type="dcterms:W3CDTF">2017-12-08T09:28:11Z</dcterms:created>
  <dcterms:modified xsi:type="dcterms:W3CDTF">2026-04-16T06:59:27Z</dcterms:modified>
</cp:coreProperties>
</file>