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ppt/_rels/presentation.xml.rels" ContentType="application/vnd.openxmlformats-package.relationships+xml"/>
  <Override PartName="/ppt/slideLayouts/slideLayout6.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43.xml" ContentType="application/vnd.openxmlformats-officedocument.presentationml.slideLayout+xml"/>
  <Override PartName="/ppt/slideLayouts/slideLayout19.xml" ContentType="application/vnd.openxmlformats-officedocument.presentationml.slideLayout+xml"/>
  <Override PartName="/ppt/slideLayouts/_rels/slideLayout20.xml.rels" ContentType="application/vnd.openxmlformats-package.relationships+xml"/>
  <Override PartName="/ppt/slideLayouts/_rels/slideLayout39.xml.rels" ContentType="application/vnd.openxmlformats-package.relationships+xml"/>
  <Override PartName="/ppt/slideLayouts/_rels/slideLayout45.xml.rels" ContentType="application/vnd.openxmlformats-package.relationships+xml"/>
  <Override PartName="/ppt/slideLayouts/_rels/slideLayout36.xml.rels" ContentType="application/vnd.openxmlformats-package.relationships+xml"/>
  <Override PartName="/ppt/slideLayouts/_rels/slideLayout11.xml.rels" ContentType="application/vnd.openxmlformats-package.relationships+xml"/>
  <Override PartName="/ppt/slideLayouts/_rels/slideLayout3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34.xml.rels" ContentType="application/vnd.openxmlformats-package.relationships+xml"/>
  <Override PartName="/ppt/slideLayouts/_rels/slideLayout9.xml.rels" ContentType="application/vnd.openxmlformats-package.relationships+xml"/>
  <Override PartName="/ppt/slideLayouts/_rels/slideLayout33.xml.rels" ContentType="application/vnd.openxmlformats-package.relationships+xml"/>
  <Override PartName="/ppt/slideLayouts/_rels/slideLayout8.xml.rels" ContentType="application/vnd.openxmlformats-package.relationships+xml"/>
  <Override PartName="/ppt/slideLayouts/_rels/slideLayout44.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12.xml.rels" ContentType="application/vnd.openxmlformats-package.relationships+xml"/>
  <Override PartName="/ppt/slideLayouts/_rels/slideLayout22.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7.xml.rels" ContentType="application/vnd.openxmlformats-package.relationships+xml"/>
  <Override PartName="/ppt/slideLayouts/_rels/slideLayout19.xml.rels" ContentType="application/vnd.openxmlformats-package.relationships+xml"/>
  <Override PartName="/ppt/slideLayouts/_rels/slideLayout3.xml.rels" ContentType="application/vnd.openxmlformats-package.relationships+xml"/>
  <Override PartName="/ppt/slideLayouts/_rels/slideLayout43.xml.rels" ContentType="application/vnd.openxmlformats-package.relationships+xml"/>
  <Override PartName="/ppt/slideLayouts/_rels/slideLayout37.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6.xml.rels" ContentType="application/vnd.openxmlformats-package.relationships+xml"/>
  <Override PartName="/ppt/slideLayouts/_rels/slideLayout18.xml.rels" ContentType="application/vnd.openxmlformats-package.relationships+xml"/>
  <Override PartName="/ppt/slideLayouts/_rels/slideLayout21.xml.rels" ContentType="application/vnd.openxmlformats-package.relationships+xml"/>
  <Override PartName="/ppt/slideLayouts/_rels/slideLayout15.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_rels/slideLayout4.xml.rels" ContentType="application/vnd.openxmlformats-package.relationships+xml"/>
  <Override PartName="/ppt/slideLayouts/_rels/slideLayout48.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15.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8.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media/image24.jpeg" ContentType="image/jpeg"/>
  <Override PartName="/ppt/media/image16.png" ContentType="image/png"/>
  <Override PartName="/ppt/media/image12.png" ContentType="image/png"/>
  <Override PartName="/ppt/media/image10.png" ContentType="image/png"/>
  <Override PartName="/ppt/media/image2.jpeg" ContentType="image/jpe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1.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9.png" ContentType="image/png"/>
  <Override PartName="/ppt/media/image14.jpeg" ContentType="image/jpeg"/>
  <Override PartName="/ppt/media/image15.jpeg" ContentType="image/jpeg"/>
  <Override PartName="/ppt/media/image11.jpeg" ContentType="image/jpeg"/>
  <Override PartName="/ppt/media/image13.jpeg" ContentType="image/jpeg"/>
  <Override PartName="/ppt/notesSlides/notesSlide3.xml" ContentType="application/vnd.openxmlformats-officedocument.presentationml.notesSlide+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presentation.xml" ContentType="application/vnd.openxmlformats-officedocument.presentationml.presentation.main+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12.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9.xml.rels" ContentType="application/vnd.openxmlformats-package.relationships+xml"/>
  <Override PartName="/ppt/slides/_rels/slide11.xml.rels" ContentType="application/vnd.openxmlformats-package.relationships+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_rels/.rels" ContentType="application/vnd.openxmlformats-package.relationships+xml"/>
  <Override PartName="/customXml/itemProps3.xml" ContentType="application/vnd.openxmlformats-officedocument.customXmlProperties+xml"/>
  <Override PartName="/customXml/_rels/item2.xml.rels" ContentType="application/vnd.openxmlformats-package.relationships+xml"/>
  <Override PartName="/customXml/_rels/item1.xml.rels" ContentType="application/vnd.openxmlformats-package.relationships+xml"/>
  <Override PartName="/customXml/_rels/item3.xml.rels" ContentType="application/vnd.openxmlformats-package.relationships+xml"/>
  <Override PartName="/customXml/item3.xml" ContentType="application/xml"/>
  <Override PartName="/customXml/itemProps2.xml" ContentType="application/vnd.openxmlformats-officedocument.customXmlProperties+xml"/>
  <Override PartName="/customXml/item1.xml" ContentType="application/xml"/>
  <Override PartName="/customXml/item2.xml" ContentType="application/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x="12192000" cy="6858000"/>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533520" y="764280"/>
            <a:ext cx="6704640" cy="3771360"/>
          </a:xfrm>
          <a:prstGeom prst="rect">
            <a:avLst/>
          </a:prstGeom>
        </p:spPr>
        <p:txBody>
          <a:bodyPr lIns="0" rIns="0" tIns="0" bIns="0" anchor="ctr">
            <a:noAutofit/>
          </a:bodyPr>
          <a:p>
            <a:pPr algn="ctr"/>
            <a:r>
              <a:rPr b="0" lang="en-US" sz="4400" spc="-1" strike="noStrike">
                <a:latin typeface="Arial"/>
              </a:rPr>
              <a:t>Click </a:t>
            </a:r>
            <a:r>
              <a:rPr b="0" lang="en-US" sz="4400" spc="-1" strike="noStrike">
                <a:latin typeface="Arial"/>
              </a:rPr>
              <a:t>to </a:t>
            </a:r>
            <a:r>
              <a:rPr b="0" lang="en-US" sz="4400" spc="-1" strike="noStrike">
                <a:latin typeface="Arial"/>
              </a:rPr>
              <a:t>move </a:t>
            </a:r>
            <a:r>
              <a:rPr b="0" lang="en-US" sz="4400" spc="-1" strike="noStrike">
                <a:latin typeface="Arial"/>
              </a:rPr>
              <a:t>the </a:t>
            </a:r>
            <a:r>
              <a:rPr b="0" lang="en-US" sz="4400" spc="-1" strike="noStrike">
                <a:latin typeface="Arial"/>
              </a:rPr>
              <a:t>slide</a:t>
            </a:r>
            <a:endParaRPr b="0" lang="en-US" sz="4400" spc="-1" strike="noStrike">
              <a:latin typeface="Arial"/>
            </a:endParaRPr>
          </a:p>
        </p:txBody>
      </p:sp>
      <p:sp>
        <p:nvSpPr>
          <p:cNvPr id="19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200"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201"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202"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203"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A0F18BAE-8D03-46A9-9B77-FCCC2F9B6DC2}"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CustomShape 1"/>
          <p:cNvSpPr/>
          <p:nvPr/>
        </p:nvSpPr>
        <p:spPr>
          <a:xfrm>
            <a:off x="701640" y="4415040"/>
            <a:ext cx="5599080" cy="41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CustomShape 1"/>
          <p:cNvSpPr/>
          <p:nvPr/>
        </p:nvSpPr>
        <p:spPr>
          <a:xfrm>
            <a:off x="701640" y="4415040"/>
            <a:ext cx="5598720" cy="41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marL="216000" indent="-20736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 </a:t>
            </a:r>
            <a:r>
              <a:rPr b="0" lang="en-US" sz="1200" spc="-1" strike="noStrike">
                <a:solidFill>
                  <a:srgbClr val="000000"/>
                </a:solidFill>
                <a:latin typeface="Times New Roman"/>
                <a:ea typeface="WenQuanYi Zen Hei"/>
              </a:rPr>
              <a:t>In building the MDF at SNS, we do not have to focus on flux as much as we would on a stand-alone facility:</a:t>
            </a:r>
            <a:endParaRPr b="0" lang="en-US" sz="1200" spc="-1" strike="noStrike">
              <a:latin typeface="Arial"/>
            </a:endParaRPr>
          </a:p>
          <a:p>
            <a:pPr lvl="1" marL="726840" indent="-26064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SNS doesn't need another beamline - this is for source technology demonstration - dedicated, single-use optimization</a:t>
            </a:r>
            <a:endParaRPr b="0" lang="en-US" sz="1200" spc="-1" strike="noStrike">
              <a:latin typeface="Arial"/>
            </a:endParaRPr>
          </a:p>
          <a:p>
            <a:pPr lvl="1" marL="726840" indent="-26064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A small source would never begin to compete on flux; just don't worry about it</a:t>
            </a:r>
            <a:endParaRPr b="0" lang="en-US" sz="1200" spc="-1" strike="noStrike">
              <a:latin typeface="Arial"/>
            </a:endParaRPr>
          </a:p>
          <a:p>
            <a:pPr lvl="1" marL="726840" indent="-260640">
              <a:lnSpc>
                <a:spcPct val="100000"/>
              </a:lnSpc>
              <a:spcBef>
                <a:spcPts val="448"/>
              </a:spcBef>
              <a:buClr>
                <a:srgbClr val="000000"/>
              </a:buClr>
              <a:buSzPct val="45000"/>
              <a:buFont typeface="Wingdings 2" charset="2"/>
              <a:buChar char=""/>
            </a:pPr>
            <a:r>
              <a:rPr b="0" lang="en-US" sz="1200" spc="-1" strike="noStrike">
                <a:solidFill>
                  <a:srgbClr val="000000"/>
                </a:solidFill>
                <a:latin typeface="Times New Roman"/>
                <a:ea typeface="WenQuanYi Zen Hei"/>
              </a:rPr>
              <a:t>Prototypical nature is more important than flux anyway</a:t>
            </a:r>
            <a:endParaRPr b="0" lang="en-US" sz="1200" spc="-1" strike="noStrike">
              <a:latin typeface="Arial"/>
            </a:endParaRPr>
          </a:p>
          <a:p>
            <a:pPr marL="739440" indent="-260640">
              <a:lnSpc>
                <a:spcPct val="100000"/>
              </a:lnSpc>
              <a:spcBef>
                <a:spcPts val="448"/>
              </a:spcBef>
              <a:tabLst>
                <a:tab algn="l" pos="0"/>
              </a:tabLst>
            </a:pPr>
            <a:endParaRPr b="0" lang="en-US"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CustomShape 1"/>
          <p:cNvSpPr/>
          <p:nvPr/>
        </p:nvSpPr>
        <p:spPr>
          <a:xfrm>
            <a:off x="701640" y="4415040"/>
            <a:ext cx="5599080" cy="417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CustomShape 1"/>
          <p:cNvSpPr/>
          <p:nvPr/>
        </p:nvSpPr>
        <p:spPr>
          <a:xfrm>
            <a:off x="701640" y="4415040"/>
            <a:ext cx="5598720" cy="41760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oAutofit/>
          </a:bodyPr>
          <a:p>
            <a:pPr>
              <a:lnSpc>
                <a:spcPct val="100000"/>
              </a:lnSpc>
              <a:spcBef>
                <a:spcPts val="448"/>
              </a:spcBef>
            </a:pPr>
            <a:r>
              <a:rPr b="0" lang="en-US" sz="1200" spc="-1" strike="noStrike">
                <a:solidFill>
                  <a:srgbClr val="000000"/>
                </a:solidFill>
                <a:latin typeface="Times New Roman"/>
                <a:ea typeface="WenQuanYi Zen Hei"/>
              </a:rPr>
              <a:t>With the SNS front-end copy that makes up the BTF, we get “forced” into a different source configuration than we might choose if we started from scratch.  This changes our optimization process, which at least for exploration purposes offers the chance at significantly different features and gains. </a:t>
            </a:r>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37"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38"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42"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43"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47"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48"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49"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50"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7"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6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7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72"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4"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7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76"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7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7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80"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8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84"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6"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87"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89"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9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91"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92"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94"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95"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96"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97"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98"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99"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4"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6"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18"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1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1"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2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25"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2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29"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1"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33"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5"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36"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38"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39"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40"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41"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43"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44"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45"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46"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47"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48"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6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6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7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7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17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7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17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7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8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8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3200" spc="-1" strike="noStrike">
              <a:latin typeface="Arial"/>
            </a:endParaRPr>
          </a:p>
        </p:txBody>
      </p:sp>
      <p:sp>
        <p:nvSpPr>
          <p:cNvPr id="18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8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18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18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
        <p:nvSpPr>
          <p:cNvPr id="19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19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3200" spc="-1" strike="noStrike">
              <a:latin typeface="Arial"/>
            </a:endParaRPr>
          </a:p>
        </p:txBody>
      </p:sp>
      <p:sp>
        <p:nvSpPr>
          <p:cNvPr id="19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3200" spc="-1" strike="noStrike">
              <a:latin typeface="Arial"/>
            </a:endParaRPr>
          </a:p>
        </p:txBody>
      </p:sp>
      <p:sp>
        <p:nvSpPr>
          <p:cNvPr id="19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3200" spc="-1" strike="noStrike">
              <a:latin typeface="Arial"/>
            </a:endParaRPr>
          </a:p>
        </p:txBody>
      </p:sp>
      <p:sp>
        <p:nvSpPr>
          <p:cNvPr id="19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3200" spc="-1" strike="noStrike">
              <a:latin typeface="Arial"/>
            </a:endParaRPr>
          </a:p>
        </p:txBody>
      </p:sp>
      <p:sp>
        <p:nvSpPr>
          <p:cNvPr id="19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3200" spc="-1" strike="noStrike">
              <a:latin typeface="Arial"/>
            </a:endParaRPr>
          </a:p>
        </p:txBody>
      </p:sp>
      <p:sp>
        <p:nvSpPr>
          <p:cNvPr id="19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5"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2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3200" spc="-1" strike="noStrike">
              <a:latin typeface="Arial"/>
            </a:endParaRPr>
          </a:p>
        </p:txBody>
      </p:sp>
      <p:sp>
        <p:nvSpPr>
          <p:cNvPr id="27"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29"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3200" spc="-1" strike="noStrike">
              <a:latin typeface="Arial"/>
            </a:endParaRPr>
          </a:p>
        </p:txBody>
      </p:sp>
      <p:sp>
        <p:nvSpPr>
          <p:cNvPr id="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31"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US" sz="4400" spc="-1" strike="noStrike">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3200" spc="-1" strike="noStrike">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3200" spc="-1" strike="noStrike">
              <a:latin typeface="Arial"/>
            </a:endParaRPr>
          </a:p>
        </p:txBody>
      </p:sp>
      <p:sp>
        <p:nvSpPr>
          <p:cNvPr id="35"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17" descr=""/>
          <p:cNvPicPr/>
          <p:nvPr/>
        </p:nvPicPr>
        <p:blipFill>
          <a:blip r:embed="rId2"/>
          <a:stretch/>
        </p:blipFill>
        <p:spPr>
          <a:xfrm>
            <a:off x="405720" y="6452640"/>
            <a:ext cx="2105280" cy="294840"/>
          </a:xfrm>
          <a:prstGeom prst="rect">
            <a:avLst/>
          </a:prstGeom>
          <a:ln>
            <a:noFill/>
          </a:ln>
        </p:spPr>
      </p:pic>
      <p:sp>
        <p:nvSpPr>
          <p:cNvPr id="1" name="CustomShape 1" hidden="1"/>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410E472F-593D-45F2-99CD-C01A5592BCB1}"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2" name="CustomShape 2" hidden="1"/>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3" name="CustomShape 3" hidden="1"/>
          <p:cNvSpPr/>
          <p:nvPr/>
        </p:nvSpPr>
        <p:spPr>
          <a:xfrm flipH="1">
            <a:off x="-10800" y="661644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FAD77795-9498-4825-91D4-D17B9D85BABE}"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4" name="CustomShape 4" hidden="1"/>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5" name="CustomShape 5" hidden="1"/>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6" name="CustomShape 6"/>
          <p:cNvSpPr/>
          <p:nvPr/>
        </p:nvSpPr>
        <p:spPr>
          <a:xfrm>
            <a:off x="0" y="320040"/>
            <a:ext cx="267480" cy="50400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7" name="CustomShape 7"/>
          <p:cNvSpPr/>
          <p:nvPr/>
        </p:nvSpPr>
        <p:spPr>
          <a:xfrm>
            <a:off x="274320" y="320040"/>
            <a:ext cx="1405800" cy="504000"/>
          </a:xfrm>
          <a:prstGeom prst="rect">
            <a:avLst/>
          </a:prstGeom>
          <a:solidFill>
            <a:schemeClr val="bg2">
              <a:lumMod val="85000"/>
            </a:schemeClr>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pic>
        <p:nvPicPr>
          <p:cNvPr id="8" name="Picture 4" descr=""/>
          <p:cNvPicPr/>
          <p:nvPr/>
        </p:nvPicPr>
        <p:blipFill>
          <a:blip r:embed="rId3"/>
          <a:stretch/>
        </p:blipFill>
        <p:spPr>
          <a:xfrm>
            <a:off x="274320" y="1074600"/>
            <a:ext cx="11327760" cy="4226400"/>
          </a:xfrm>
          <a:prstGeom prst="rect">
            <a:avLst/>
          </a:prstGeom>
          <a:ln>
            <a:noFill/>
          </a:ln>
        </p:spPr>
      </p:pic>
      <p:sp>
        <p:nvSpPr>
          <p:cNvPr id="9" name="CustomShape 8"/>
          <p:cNvSpPr/>
          <p:nvPr/>
        </p:nvSpPr>
        <p:spPr>
          <a:xfrm>
            <a:off x="267120" y="5343840"/>
            <a:ext cx="5378040" cy="2721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200" spc="-1" strike="noStrike">
                <a:solidFill>
                  <a:srgbClr val="000000"/>
                </a:solidFill>
                <a:latin typeface="Century Gothic"/>
                <a:ea typeface="DejaVu Sans"/>
              </a:rPr>
              <a:t>ORNL is managed by UT-Battelle, LLC for the US Department of Energy</a:t>
            </a:r>
            <a:endParaRPr b="0" lang="en-US" sz="1200" spc="-1" strike="noStrike">
              <a:latin typeface="Arial"/>
            </a:endParaRPr>
          </a:p>
        </p:txBody>
      </p:sp>
      <p:pic>
        <p:nvPicPr>
          <p:cNvPr id="10" name="Picture 12" descr=""/>
          <p:cNvPicPr/>
          <p:nvPr/>
        </p:nvPicPr>
        <p:blipFill>
          <a:blip r:embed="rId4"/>
          <a:stretch/>
        </p:blipFill>
        <p:spPr>
          <a:xfrm>
            <a:off x="413280" y="456120"/>
            <a:ext cx="1081440" cy="254880"/>
          </a:xfrm>
          <a:prstGeom prst="rect">
            <a:avLst/>
          </a:prstGeom>
          <a:ln>
            <a:noFill/>
          </a:ln>
        </p:spPr>
      </p:pic>
      <p:sp>
        <p:nvSpPr>
          <p:cNvPr id="11" name="CustomShape 9"/>
          <p:cNvSpPr/>
          <p:nvPr/>
        </p:nvSpPr>
        <p:spPr>
          <a:xfrm>
            <a:off x="6095880" y="0"/>
            <a:ext cx="6089040" cy="6851160"/>
          </a:xfrm>
          <a:custGeom>
            <a:avLst/>
            <a:gdLst/>
            <a:ahLst/>
            <a:rect l="l" t="t"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pic>
        <p:nvPicPr>
          <p:cNvPr id="12" name="Picture 13" descr=""/>
          <p:cNvPicPr/>
          <p:nvPr/>
        </p:nvPicPr>
        <p:blipFill>
          <a:blip r:embed="rId5"/>
          <a:stretch/>
        </p:blipFill>
        <p:spPr>
          <a:xfrm>
            <a:off x="9934560" y="5409360"/>
            <a:ext cx="1596960" cy="381600"/>
          </a:xfrm>
          <a:prstGeom prst="rect">
            <a:avLst/>
          </a:prstGeom>
          <a:ln>
            <a:noFill/>
          </a:ln>
        </p:spPr>
      </p:pic>
      <p:sp>
        <p:nvSpPr>
          <p:cNvPr id="13" name="PlaceHolder 10"/>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4"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1" name="Picture 17" descr=""/>
          <p:cNvPicPr/>
          <p:nvPr/>
        </p:nvPicPr>
        <p:blipFill>
          <a:blip r:embed="rId2"/>
          <a:stretch/>
        </p:blipFill>
        <p:spPr>
          <a:xfrm>
            <a:off x="405720" y="6452640"/>
            <a:ext cx="2105280" cy="294840"/>
          </a:xfrm>
          <a:prstGeom prst="rect">
            <a:avLst/>
          </a:prstGeom>
          <a:ln>
            <a:noFill/>
          </a:ln>
        </p:spPr>
      </p:pic>
      <p:sp>
        <p:nvSpPr>
          <p:cNvPr id="52" name="CustomShape 1" hidden="1"/>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3728986E-205A-4BC0-9AD9-17A6ADF37839}"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53" name="CustomShape 2" hidden="1"/>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54" name="CustomShape 3" hidden="1"/>
          <p:cNvSpPr/>
          <p:nvPr/>
        </p:nvSpPr>
        <p:spPr>
          <a:xfrm flipH="1">
            <a:off x="-10800" y="661644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1462FFC1-F1D5-4110-9465-52E7C34A1DB9}"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55" name="CustomShape 4" hidden="1"/>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56" name="CustomShape 5" hidden="1"/>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57" name="CustomShape 6"/>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58" name="CustomShape 7"/>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1423C946-D1F9-4BB7-8667-528C85367567}"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59" name="CustomShape 8"/>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pic>
        <p:nvPicPr>
          <p:cNvPr id="60" name="Picture 13" descr=""/>
          <p:cNvPicPr/>
          <p:nvPr/>
        </p:nvPicPr>
        <p:blipFill>
          <a:blip r:embed="rId3"/>
          <a:stretch/>
        </p:blipFill>
        <p:spPr>
          <a:xfrm>
            <a:off x="405720" y="6452640"/>
            <a:ext cx="2105280" cy="294840"/>
          </a:xfrm>
          <a:prstGeom prst="rect">
            <a:avLst/>
          </a:prstGeom>
          <a:ln>
            <a:noFill/>
          </a:ln>
        </p:spPr>
      </p:pic>
      <p:sp>
        <p:nvSpPr>
          <p:cNvPr id="61" name="CustomShape 9"/>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Ortho Diagnostic</a:t>
            </a:r>
            <a:endParaRPr b="0" lang="en-US" sz="1000" spc="-1" strike="noStrike">
              <a:latin typeface="Arial"/>
            </a:endParaRPr>
          </a:p>
          <a:p>
            <a:pPr>
              <a:lnSpc>
                <a:spcPct val="100000"/>
              </a:lnSpc>
            </a:pPr>
            <a:r>
              <a:rPr b="0" lang="en-US" sz="1000" spc="-1" strike="noStrike">
                <a:solidFill>
                  <a:srgbClr val="bfbfbf"/>
                </a:solidFill>
                <a:latin typeface="Arial"/>
                <a:ea typeface="DejaVu Sans"/>
              </a:rPr>
              <a:t>ICANS XXV, Iverson, 2026</a:t>
            </a:r>
            <a:endParaRPr b="0" lang="en-US" sz="1000" spc="-1" strike="noStrike">
              <a:latin typeface="Arial"/>
            </a:endParaRPr>
          </a:p>
        </p:txBody>
      </p:sp>
      <p:sp>
        <p:nvSpPr>
          <p:cNvPr id="62" name="PlaceHolder 10"/>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63"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0" name="Picture 17" descr=""/>
          <p:cNvPicPr/>
          <p:nvPr/>
        </p:nvPicPr>
        <p:blipFill>
          <a:blip r:embed="rId2"/>
          <a:stretch/>
        </p:blipFill>
        <p:spPr>
          <a:xfrm>
            <a:off x="405720" y="6452640"/>
            <a:ext cx="2105280" cy="294840"/>
          </a:xfrm>
          <a:prstGeom prst="rect">
            <a:avLst/>
          </a:prstGeom>
          <a:ln>
            <a:noFill/>
          </a:ln>
        </p:spPr>
      </p:pic>
      <p:sp>
        <p:nvSpPr>
          <p:cNvPr id="101" name="CustomShape 1" hidden="1"/>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59206894-1378-46B2-99DD-9D42F68638E6}"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02" name="CustomShape 2" hidden="1"/>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103" name="CustomShape 3" hidden="1"/>
          <p:cNvSpPr/>
          <p:nvPr/>
        </p:nvSpPr>
        <p:spPr>
          <a:xfrm flipH="1">
            <a:off x="-10800" y="661644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7B40EB6F-1C7D-462D-8C1A-FED94913AAF2}"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04" name="CustomShape 4" hidden="1"/>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105" name="CustomShape 5" hidden="1"/>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106" name="CustomShape 6"/>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107" name="CustomShape 7"/>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838EF9ED-9632-422D-9305-46461A2CBD82}"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08" name="CustomShape 8"/>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pic>
        <p:nvPicPr>
          <p:cNvPr id="109" name="Picture 13" descr=""/>
          <p:cNvPicPr/>
          <p:nvPr/>
        </p:nvPicPr>
        <p:blipFill>
          <a:blip r:embed="rId3"/>
          <a:stretch/>
        </p:blipFill>
        <p:spPr>
          <a:xfrm>
            <a:off x="405720" y="6452640"/>
            <a:ext cx="2105280" cy="294840"/>
          </a:xfrm>
          <a:prstGeom prst="rect">
            <a:avLst/>
          </a:prstGeom>
          <a:ln>
            <a:noFill/>
          </a:ln>
        </p:spPr>
      </p:pic>
      <p:sp>
        <p:nvSpPr>
          <p:cNvPr id="110" name="CustomShape 9"/>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Ortho Diagnostic</a:t>
            </a:r>
            <a:endParaRPr b="0" lang="en-US" sz="1000" spc="-1" strike="noStrike">
              <a:latin typeface="Arial"/>
            </a:endParaRPr>
          </a:p>
          <a:p>
            <a:pPr>
              <a:lnSpc>
                <a:spcPct val="100000"/>
              </a:lnSpc>
            </a:pPr>
            <a:r>
              <a:rPr b="0" lang="en-US" sz="1000" spc="-1" strike="noStrike">
                <a:solidFill>
                  <a:srgbClr val="bfbfbf"/>
                </a:solidFill>
                <a:latin typeface="Arial"/>
                <a:ea typeface="DejaVu Sans"/>
              </a:rPr>
              <a:t>ICANS XXV, Iverson, 2026</a:t>
            </a:r>
            <a:endParaRPr b="0" lang="en-US" sz="1000" spc="-1" strike="noStrike">
              <a:latin typeface="Arial"/>
            </a:endParaRPr>
          </a:p>
        </p:txBody>
      </p:sp>
      <p:sp>
        <p:nvSpPr>
          <p:cNvPr id="111" name="PlaceHolder 10"/>
          <p:cNvSpPr>
            <a:spLocks noGrp="1"/>
          </p:cNvSpPr>
          <p:nvPr>
            <p:ph type="title"/>
          </p:nvPr>
        </p:nvSpPr>
        <p:spPr>
          <a:xfrm>
            <a:off x="609480" y="273600"/>
            <a:ext cx="10971720" cy="1144080"/>
          </a:xfrm>
          <a:prstGeom prst="rect">
            <a:avLst/>
          </a:prstGeom>
        </p:spPr>
        <p:txBody>
          <a:bodyPr lIns="0" rIns="0" tIns="0" bIns="0" anchor="ctr">
            <a:noAutofit/>
          </a:bodyPr>
          <a:p>
            <a:r>
              <a:rPr b="0" lang="en-US" sz="1800" spc="-1" strike="noStrike">
                <a:latin typeface="Arial"/>
              </a:rPr>
              <a:t>Click to edit the title text format</a:t>
            </a:r>
            <a:endParaRPr b="0" lang="en-US" sz="1800" spc="-1" strike="noStrike">
              <a:latin typeface="Arial"/>
            </a:endParaRPr>
          </a:p>
        </p:txBody>
      </p:sp>
      <p:sp>
        <p:nvSpPr>
          <p:cNvPr id="112"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49" name="Picture 17" descr=""/>
          <p:cNvPicPr/>
          <p:nvPr/>
        </p:nvPicPr>
        <p:blipFill>
          <a:blip r:embed="rId2"/>
          <a:stretch/>
        </p:blipFill>
        <p:spPr>
          <a:xfrm>
            <a:off x="405720" y="6452640"/>
            <a:ext cx="2105280" cy="294840"/>
          </a:xfrm>
          <a:prstGeom prst="rect">
            <a:avLst/>
          </a:prstGeom>
          <a:ln>
            <a:noFill/>
          </a:ln>
        </p:spPr>
      </p:pic>
      <p:sp>
        <p:nvSpPr>
          <p:cNvPr id="150" name="CustomShape 1" hidden="1"/>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94ED43E2-96BE-4329-B138-D952D675F738}"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51" name="CustomShape 2" hidden="1"/>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152" name="CustomShape 3" hidden="1"/>
          <p:cNvSpPr/>
          <p:nvPr/>
        </p:nvSpPr>
        <p:spPr>
          <a:xfrm flipH="1">
            <a:off x="-10800" y="661644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B1CB8E36-9724-4616-9F8A-3F01F8E00326}"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53" name="CustomShape 4" hidden="1"/>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sp>
        <p:nvSpPr>
          <p:cNvPr id="154" name="CustomShape 5" hidden="1"/>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Presentation Name</a:t>
            </a:r>
            <a:endParaRPr b="0" lang="en-US" sz="1000" spc="-1" strike="noStrike">
              <a:latin typeface="Arial"/>
            </a:endParaRPr>
          </a:p>
          <a:p>
            <a:pPr>
              <a:lnSpc>
                <a:spcPct val="100000"/>
              </a:lnSpc>
            </a:pPr>
            <a:r>
              <a:rPr b="0" lang="en-US" sz="1000" spc="-1" strike="noStrike">
                <a:solidFill>
                  <a:srgbClr val="bfbfbf"/>
                </a:solidFill>
                <a:latin typeface="Arial"/>
                <a:ea typeface="DejaVu Sans"/>
              </a:rPr>
              <a:t>Date</a:t>
            </a:r>
            <a:endParaRPr b="0" lang="en-US" sz="1000" spc="-1" strike="noStrike">
              <a:latin typeface="Arial"/>
            </a:endParaRPr>
          </a:p>
        </p:txBody>
      </p:sp>
      <p:sp>
        <p:nvSpPr>
          <p:cNvPr id="155" name="CustomShape 6"/>
          <p:cNvSpPr/>
          <p:nvPr/>
        </p:nvSpPr>
        <p:spPr>
          <a:xfrm>
            <a:off x="0" y="320040"/>
            <a:ext cx="267480" cy="6531120"/>
          </a:xfrm>
          <a:prstGeom prst="rect">
            <a:avLst/>
          </a:prstGeom>
          <a:solidFill>
            <a:schemeClr val="tx2"/>
          </a:solidFill>
          <a:ln>
            <a:noFill/>
          </a:ln>
          <a:effectLst>
            <a:outerShdw algn="ctr" blurRad="44450" dir="5400000" dist="14040" rotWithShape="0">
              <a:srgbClr val="000000">
                <a:alpha val="45000"/>
              </a:srgbClr>
            </a:outerShdw>
          </a:effectLst>
          <a:scene3d>
            <a:camera prst="orthographicFront">
              <a:rot lat="0" lon="0" rev="0"/>
            </a:camera>
            <a:lightRig dir="t" rig="threePt">
              <a:rot lat="0" lon="0" rev="1200000"/>
            </a:lightRig>
          </a:scene3d>
        </p:spPr>
        <p:style>
          <a:lnRef idx="0">
            <a:schemeClr val="accent1"/>
          </a:lnRef>
          <a:fillRef idx="3">
            <a:schemeClr val="accent1"/>
          </a:fillRef>
          <a:effectRef idx="3">
            <a:schemeClr val="accent1"/>
          </a:effectRef>
          <a:fontRef idx="minor"/>
        </p:style>
      </p:sp>
      <p:sp>
        <p:nvSpPr>
          <p:cNvPr id="156" name="CustomShape 7"/>
          <p:cNvSpPr/>
          <p:nvPr/>
        </p:nvSpPr>
        <p:spPr>
          <a:xfrm flipH="1">
            <a:off x="-10800" y="6626160"/>
            <a:ext cx="273600" cy="145440"/>
          </a:xfrm>
          <a:prstGeom prst="rect">
            <a:avLst/>
          </a:prstGeom>
          <a:noFill/>
          <a:ln w="9360">
            <a:noFill/>
          </a:ln>
        </p:spPr>
        <p:style>
          <a:lnRef idx="0"/>
          <a:fillRef idx="0"/>
          <a:effectRef idx="0"/>
          <a:fontRef idx="minor"/>
        </p:style>
        <p:txBody>
          <a:bodyPr lIns="0" rIns="0" tIns="0" bIns="0">
            <a:noAutofit/>
          </a:bodyPr>
          <a:p>
            <a:pPr algn="ctr">
              <a:lnSpc>
                <a:spcPct val="90000"/>
              </a:lnSpc>
              <a:tabLst>
                <a:tab algn="l" pos="230040"/>
              </a:tabLst>
            </a:pPr>
            <a:fld id="{73BE16D4-962C-4ACF-802B-1C20BCD36363}" type="slidenum">
              <a:rPr b="0" lang="en-US" sz="900" spc="-1" strike="noStrike">
                <a:solidFill>
                  <a:srgbClr val="000000"/>
                </a:solidFill>
                <a:latin typeface="Century Gothic"/>
                <a:ea typeface="DejaVu Sans"/>
              </a:rPr>
              <a:t>&lt;number&gt;</a:t>
            </a:fld>
            <a:endParaRPr b="0" lang="en-US" sz="900" spc="-1" strike="noStrike">
              <a:latin typeface="Arial"/>
            </a:endParaRPr>
          </a:p>
        </p:txBody>
      </p:sp>
      <p:sp>
        <p:nvSpPr>
          <p:cNvPr id="157" name="CustomShape 8"/>
          <p:cNvSpPr/>
          <p:nvPr/>
        </p:nvSpPr>
        <p:spPr>
          <a:xfrm>
            <a:off x="8010360" y="6583680"/>
            <a:ext cx="3853800" cy="175680"/>
          </a:xfrm>
          <a:prstGeom prst="rect">
            <a:avLst/>
          </a:prstGeom>
          <a:noFill/>
          <a:ln>
            <a:noFill/>
          </a:ln>
        </p:spPr>
        <p:style>
          <a:lnRef idx="0"/>
          <a:fillRef idx="0"/>
          <a:effectRef idx="0"/>
          <a:fontRef idx="minor"/>
        </p:style>
        <p:txBody>
          <a:bodyPr lIns="90000" rIns="90000" tIns="45000" bIns="45000" anchor="ctr">
            <a:noAutofit/>
          </a:bodyPr>
          <a:p>
            <a:pPr algn="r">
              <a:lnSpc>
                <a:spcPct val="100000"/>
              </a:lnSpc>
            </a:pPr>
            <a:r>
              <a:rPr b="0" lang="en-US" sz="1000" spc="-1" strike="noStrike">
                <a:solidFill>
                  <a:srgbClr val="bfbfbf"/>
                </a:solidFill>
                <a:latin typeface="Century Gothic"/>
                <a:ea typeface="DejaVu Sans"/>
              </a:rPr>
              <a:t> </a:t>
            </a:r>
            <a:endParaRPr b="0" lang="en-US" sz="1000" spc="-1" strike="noStrike">
              <a:latin typeface="Arial"/>
            </a:endParaRPr>
          </a:p>
        </p:txBody>
      </p:sp>
      <p:pic>
        <p:nvPicPr>
          <p:cNvPr id="158" name="Picture 13" descr=""/>
          <p:cNvPicPr/>
          <p:nvPr/>
        </p:nvPicPr>
        <p:blipFill>
          <a:blip r:embed="rId3"/>
          <a:stretch/>
        </p:blipFill>
        <p:spPr>
          <a:xfrm>
            <a:off x="405720" y="6452640"/>
            <a:ext cx="2105280" cy="294840"/>
          </a:xfrm>
          <a:prstGeom prst="rect">
            <a:avLst/>
          </a:prstGeom>
          <a:ln>
            <a:noFill/>
          </a:ln>
        </p:spPr>
      </p:pic>
      <p:sp>
        <p:nvSpPr>
          <p:cNvPr id="159" name="CustomShape 9"/>
          <p:cNvSpPr/>
          <p:nvPr/>
        </p:nvSpPr>
        <p:spPr>
          <a:xfrm>
            <a:off x="9821880" y="6302160"/>
            <a:ext cx="2031120" cy="3942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00" spc="-1" strike="noStrike">
                <a:solidFill>
                  <a:srgbClr val="bfbfbf"/>
                </a:solidFill>
                <a:latin typeface="Arial"/>
                <a:ea typeface="DejaVu Sans"/>
              </a:rPr>
              <a:t>Ortho Diagnostic</a:t>
            </a:r>
            <a:endParaRPr b="0" lang="en-US" sz="1000" spc="-1" strike="noStrike">
              <a:latin typeface="Arial"/>
            </a:endParaRPr>
          </a:p>
          <a:p>
            <a:pPr>
              <a:lnSpc>
                <a:spcPct val="100000"/>
              </a:lnSpc>
            </a:pPr>
            <a:r>
              <a:rPr b="0" lang="en-US" sz="1000" spc="-1" strike="noStrike">
                <a:solidFill>
                  <a:srgbClr val="bfbfbf"/>
                </a:solidFill>
                <a:latin typeface="Arial"/>
                <a:ea typeface="DejaVu Sans"/>
              </a:rPr>
              <a:t>DENIM 2025 October 2025</a:t>
            </a:r>
            <a:endParaRPr b="0" lang="en-US" sz="1000" spc="-1" strike="noStrike">
              <a:latin typeface="Arial"/>
            </a:endParaRPr>
          </a:p>
        </p:txBody>
      </p:sp>
      <p:sp>
        <p:nvSpPr>
          <p:cNvPr id="160" name="PlaceHolder 10"/>
          <p:cNvSpPr>
            <a:spLocks noGrp="1"/>
          </p:cNvSpPr>
          <p:nvPr>
            <p:ph type="title"/>
          </p:nvPr>
        </p:nvSpPr>
        <p:spPr>
          <a:xfrm>
            <a:off x="609480" y="273600"/>
            <a:ext cx="10972440" cy="1144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61" name="PlaceHolder 11"/>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9.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29.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29.xml"/>
</Relationships>
</file>

<file path=ppt/slides/_rels/slide1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29.xml"/>
</Relationships>
</file>

<file path=ppt/slides/_rels/slide1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29.xml"/>
</Relationships>
</file>

<file path=ppt/slides/_rels/slide15.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29.xml"/>
</Relationships>
</file>

<file path=ppt/slides/_rels/slide1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29.xml"/>
</Relationships>
</file>

<file path=ppt/slides/_rels/slide1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29.xml"/>
</Relationships>
</file>

<file path=ppt/slides/_rels/slide18.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29.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9.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29.xml"/>
</Relationships>
</file>

<file path=ppt/slides/_rels/slide6.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slideLayout" Target="../slideLayouts/slideLayout29.xml"/>
</Relationships>
</file>

<file path=ppt/slides/_rels/slide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9.xml"/>
</Relationships>
</file>

<file path=ppt/slides/_rels/slide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9.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CustomShape 1"/>
          <p:cNvSpPr/>
          <p:nvPr/>
        </p:nvSpPr>
        <p:spPr>
          <a:xfrm>
            <a:off x="428760" y="1388880"/>
            <a:ext cx="8671320" cy="528840"/>
          </a:xfrm>
          <a:prstGeom prst="rect">
            <a:avLst/>
          </a:prstGeom>
          <a:noFill/>
          <a:ln w="9360">
            <a:noFill/>
          </a:ln>
        </p:spPr>
        <p:style>
          <a:lnRef idx="0"/>
          <a:fillRef idx="0"/>
          <a:effectRef idx="0"/>
          <a:fontRef idx="minor"/>
        </p:style>
        <p:txBody>
          <a:bodyPr lIns="90000" rIns="90000" tIns="45000" bIns="45000">
            <a:noAutofit/>
          </a:bodyPr>
          <a:p>
            <a:pPr>
              <a:lnSpc>
                <a:spcPct val="90000"/>
              </a:lnSpc>
            </a:pPr>
            <a:r>
              <a:rPr b="0" lang="en-US" sz="3200" spc="-1" strike="noStrike">
                <a:solidFill>
                  <a:srgbClr val="ffffff"/>
                </a:solidFill>
                <a:latin typeface="Century Gothic"/>
                <a:ea typeface="DejaVu Sans"/>
              </a:rPr>
              <a:t>A Real-Time Ortho-hydrogen Diagnostic for a Liquid Hydrogen Moderator</a:t>
            </a:r>
            <a:endParaRPr b="0" lang="en-US" sz="3200" spc="-1" strike="noStrike">
              <a:latin typeface="Arial"/>
            </a:endParaRPr>
          </a:p>
        </p:txBody>
      </p:sp>
      <p:sp>
        <p:nvSpPr>
          <p:cNvPr id="205" name="CustomShape 2"/>
          <p:cNvSpPr/>
          <p:nvPr/>
        </p:nvSpPr>
        <p:spPr>
          <a:xfrm>
            <a:off x="447480" y="3013560"/>
            <a:ext cx="11163240" cy="2021400"/>
          </a:xfrm>
          <a:prstGeom prst="rect">
            <a:avLst/>
          </a:prstGeom>
          <a:noFill/>
          <a:ln w="9360">
            <a:noFill/>
          </a:ln>
        </p:spPr>
        <p:style>
          <a:lnRef idx="0"/>
          <a:fillRef idx="0"/>
          <a:effectRef idx="0"/>
          <a:fontRef idx="minor"/>
        </p:style>
        <p:txBody>
          <a:bodyPr lIns="90000" rIns="90000" tIns="45000" bIns="45000">
            <a:noAutofit/>
          </a:bodyPr>
          <a:p>
            <a:pPr>
              <a:lnSpc>
                <a:spcPct val="90000"/>
              </a:lnSpc>
              <a:spcBef>
                <a:spcPts val="1400"/>
              </a:spcBef>
              <a:tabLst>
                <a:tab algn="l" pos="0"/>
              </a:tabLst>
            </a:pPr>
            <a:r>
              <a:rPr b="0" lang="en-US" sz="2000" spc="-1" strike="noStrike">
                <a:solidFill>
                  <a:srgbClr val="ffffff"/>
                </a:solidFill>
                <a:latin typeface="Century Gothic"/>
                <a:ea typeface="DejaVu Sans"/>
              </a:rPr>
              <a:t>E. B. Iverson, B. DeGraff, J. Denison, F. X. Gallmeier</a:t>
            </a:r>
            <a:endParaRPr b="0" lang="en-US" sz="2000" spc="-1" strike="noStrike">
              <a:latin typeface="Arial"/>
            </a:endParaRPr>
          </a:p>
          <a:p>
            <a:pPr>
              <a:lnSpc>
                <a:spcPct val="90000"/>
              </a:lnSpc>
              <a:spcBef>
                <a:spcPts val="1400"/>
              </a:spcBef>
              <a:tabLst>
                <a:tab algn="l" pos="0"/>
              </a:tabLst>
            </a:pPr>
            <a:r>
              <a:rPr b="0" lang="en-US" sz="2000" spc="-1" strike="noStrike">
                <a:solidFill>
                  <a:srgbClr val="ffffff"/>
                </a:solidFill>
                <a:latin typeface="Century Gothic"/>
                <a:ea typeface="DejaVu Sans"/>
              </a:rPr>
              <a:t>Oak Ridge National Laboratory</a:t>
            </a:r>
            <a:endParaRPr b="0" lang="en-US" sz="2000" spc="-1" strike="noStrike">
              <a:latin typeface="Arial"/>
            </a:endParaRPr>
          </a:p>
          <a:p>
            <a:pPr>
              <a:lnSpc>
                <a:spcPct val="90000"/>
              </a:lnSpc>
              <a:spcBef>
                <a:spcPts val="1400"/>
              </a:spcBef>
              <a:tabLst>
                <a:tab algn="l" pos="0"/>
              </a:tabLst>
            </a:pPr>
            <a:endParaRPr b="0" lang="en-US" sz="2000" spc="-1" strike="noStrike">
              <a:latin typeface="Arial"/>
            </a:endParaRPr>
          </a:p>
          <a:p>
            <a:pPr>
              <a:lnSpc>
                <a:spcPct val="90000"/>
              </a:lnSpc>
              <a:spcBef>
                <a:spcPts val="1400"/>
              </a:spcBef>
              <a:tabLst>
                <a:tab algn="l" pos="0"/>
              </a:tabLst>
            </a:pPr>
            <a:r>
              <a:rPr b="0" lang="en-US" sz="2000" spc="-1" strike="noStrike">
                <a:solidFill>
                  <a:srgbClr val="ffffff"/>
                </a:solidFill>
                <a:latin typeface="Century Gothic"/>
                <a:ea typeface="DejaVu Sans"/>
              </a:rPr>
              <a:t>ICANS-XXV</a:t>
            </a:r>
            <a:endParaRPr b="0" lang="en-US" sz="2000" spc="-1" strike="noStrike">
              <a:latin typeface="Arial"/>
            </a:endParaRPr>
          </a:p>
          <a:p>
            <a:pPr>
              <a:lnSpc>
                <a:spcPct val="90000"/>
              </a:lnSpc>
              <a:spcBef>
                <a:spcPts val="1400"/>
              </a:spcBef>
              <a:tabLst>
                <a:tab algn="l" pos="0"/>
              </a:tabLst>
            </a:pPr>
            <a:r>
              <a:rPr b="0" lang="en-US" sz="2000" spc="-1" strike="noStrike">
                <a:solidFill>
                  <a:srgbClr val="ffffff"/>
                </a:solidFill>
                <a:latin typeface="Century Gothic"/>
                <a:ea typeface="DejaVu Sans"/>
              </a:rPr>
              <a:t>13-17 April 2026</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 descr=""/>
          <p:cNvPicPr/>
          <p:nvPr/>
        </p:nvPicPr>
        <p:blipFill>
          <a:blip r:embed="rId1"/>
          <a:stretch/>
        </p:blipFill>
        <p:spPr>
          <a:xfrm>
            <a:off x="4800600" y="1058400"/>
            <a:ext cx="7083360" cy="5309280"/>
          </a:xfrm>
          <a:prstGeom prst="rect">
            <a:avLst/>
          </a:prstGeom>
          <a:ln>
            <a:noFill/>
          </a:ln>
        </p:spPr>
      </p:pic>
      <p:sp>
        <p:nvSpPr>
          <p:cNvPr id="250"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Operational Results in Cold Moderator System</a:t>
            </a:r>
            <a:endParaRPr b="0" lang="en-US" sz="2800" spc="-1" strike="noStrike">
              <a:latin typeface="Arial"/>
            </a:endParaRPr>
          </a:p>
        </p:txBody>
      </p:sp>
      <p:sp>
        <p:nvSpPr>
          <p:cNvPr id="251" name="CustomShape 2"/>
          <p:cNvSpPr/>
          <p:nvPr/>
        </p:nvSpPr>
        <p:spPr>
          <a:xfrm>
            <a:off x="566640" y="1504080"/>
            <a:ext cx="409680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10 one-second spectra are averaged for display</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Every other spectra saved; 39 averaged together for analysis – one every 13 minutes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75% orthohydrogen hours after fill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27-30% after 5 days – consistent with natural relaxation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As soon as beam comes on, orthohydrogen levels climb</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Steady state at 1.4-1.7 MW takes 4-5 weeks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Kinetics model confirmed, diagnostic works at &gt;2-5%</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2" name="" descr=""/>
          <p:cNvPicPr/>
          <p:nvPr/>
        </p:nvPicPr>
        <p:blipFill>
          <a:blip r:embed="rId1"/>
          <a:stretch/>
        </p:blipFill>
        <p:spPr>
          <a:xfrm>
            <a:off x="4800960" y="1022760"/>
            <a:ext cx="7084440" cy="5319720"/>
          </a:xfrm>
          <a:prstGeom prst="rect">
            <a:avLst/>
          </a:prstGeom>
          <a:ln>
            <a:noFill/>
          </a:ln>
        </p:spPr>
      </p:pic>
      <p:sp>
        <p:nvSpPr>
          <p:cNvPr id="253"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Operational Results from Power Transient</a:t>
            </a:r>
            <a:endParaRPr b="0" lang="en-US" sz="2800" spc="-1" strike="noStrike">
              <a:latin typeface="Arial"/>
            </a:endParaRPr>
          </a:p>
        </p:txBody>
      </p:sp>
      <p:sp>
        <p:nvSpPr>
          <p:cNvPr id="254" name="CustomShape 2"/>
          <p:cNvSpPr/>
          <p:nvPr/>
        </p:nvSpPr>
        <p:spPr>
          <a:xfrm>
            <a:off x="566640" y="1504080"/>
            <a:ext cx="409680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Orthohydrogen levels respond to beam off periods with lag</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Early beam-off periods show continued increase in orthohydrogen levels for around one day before beginning to fall again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Later beam-off periods (once some sort of equilibrium has been achieved?) show faster drop</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If we weren’t adding a catalyst, we should not fill so early</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5" name="" descr=""/>
          <p:cNvPicPr/>
          <p:nvPr/>
        </p:nvPicPr>
        <p:blipFill>
          <a:blip r:embed="rId1"/>
          <a:stretch/>
        </p:blipFill>
        <p:spPr>
          <a:xfrm>
            <a:off x="508680" y="3249000"/>
            <a:ext cx="2783160" cy="2968920"/>
          </a:xfrm>
          <a:prstGeom prst="rect">
            <a:avLst/>
          </a:prstGeom>
          <a:ln>
            <a:noFill/>
          </a:ln>
        </p:spPr>
      </p:pic>
      <p:sp>
        <p:nvSpPr>
          <p:cNvPr id="256"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a:t>
            </a:r>
            <a:r>
              <a:rPr b="0" lang="en-US" sz="2800" spc="-1" strike="noStrike">
                <a:solidFill>
                  <a:srgbClr val="1e7640"/>
                </a:solidFill>
                <a:latin typeface="Arial Black"/>
                <a:ea typeface="DejaVu Sans"/>
              </a:rPr>
              <a:t>x</a:t>
            </a:r>
            <a:r>
              <a:rPr b="0" lang="en-US" sz="2800" spc="-1" strike="noStrike">
                <a:solidFill>
                  <a:srgbClr val="1e7640"/>
                </a:solidFill>
                <a:latin typeface="Arial Black"/>
                <a:ea typeface="DejaVu Sans"/>
              </a:rPr>
              <a:t>t</a:t>
            </a:r>
            <a:r>
              <a:rPr b="0" lang="en-US" sz="2800" spc="-1" strike="noStrike">
                <a:solidFill>
                  <a:srgbClr val="1e7640"/>
                </a:solidFill>
                <a:latin typeface="Arial Black"/>
                <a:ea typeface="DejaVu Sans"/>
              </a:rPr>
              <a:t>e</a:t>
            </a:r>
            <a:r>
              <a:rPr b="0" lang="en-US" sz="2800" spc="-1" strike="noStrike">
                <a:solidFill>
                  <a:srgbClr val="1e7640"/>
                </a:solidFill>
                <a:latin typeface="Arial Black"/>
                <a:ea typeface="DejaVu Sans"/>
              </a:rPr>
              <a:t>r</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a</a:t>
            </a:r>
            <a:r>
              <a:rPr b="0" lang="en-US" sz="2800" spc="-1" strike="noStrike">
                <a:solidFill>
                  <a:srgbClr val="1e7640"/>
                </a:solidFill>
                <a:latin typeface="Arial Black"/>
                <a:ea typeface="DejaVu Sans"/>
              </a:rPr>
              <a:t>l</a:t>
            </a:r>
            <a:r>
              <a:rPr b="0" lang="en-US" sz="2800" spc="-1" strike="noStrike">
                <a:solidFill>
                  <a:srgbClr val="1e7640"/>
                </a:solidFill>
                <a:latin typeface="Arial Black"/>
                <a:ea typeface="DejaVu Sans"/>
              </a:rPr>
              <a:t> </a:t>
            </a:r>
            <a:r>
              <a:rPr b="0" lang="en-US" sz="2800" spc="-1" strike="noStrike">
                <a:solidFill>
                  <a:srgbClr val="1e7640"/>
                </a:solidFill>
                <a:latin typeface="Arial Black"/>
                <a:ea typeface="DejaVu Sans"/>
              </a:rPr>
              <a:t>W</a:t>
            </a:r>
            <a:r>
              <a:rPr b="0" lang="en-US" sz="2800" spc="-1" strike="noStrike">
                <a:solidFill>
                  <a:srgbClr val="1e7640"/>
                </a:solidFill>
                <a:latin typeface="Arial Black"/>
                <a:ea typeface="DejaVu Sans"/>
              </a:rPr>
              <a:t>i</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d</a:t>
            </a:r>
            <a:r>
              <a:rPr b="0" lang="en-US" sz="2800" spc="-1" strike="noStrike">
                <a:solidFill>
                  <a:srgbClr val="1e7640"/>
                </a:solidFill>
                <a:latin typeface="Arial Black"/>
                <a:ea typeface="DejaVu Sans"/>
              </a:rPr>
              <a:t>o</a:t>
            </a:r>
            <a:r>
              <a:rPr b="0" lang="en-US" sz="2800" spc="-1" strike="noStrike">
                <a:solidFill>
                  <a:srgbClr val="1e7640"/>
                </a:solidFill>
                <a:latin typeface="Arial Black"/>
                <a:ea typeface="DejaVu Sans"/>
              </a:rPr>
              <a:t>w</a:t>
            </a:r>
            <a:r>
              <a:rPr b="0" lang="en-US" sz="2800" spc="-1" strike="noStrike">
                <a:solidFill>
                  <a:srgbClr val="1e7640"/>
                </a:solidFill>
                <a:latin typeface="Arial Black"/>
                <a:ea typeface="DejaVu Sans"/>
              </a:rPr>
              <a:t> </a:t>
            </a:r>
            <a:r>
              <a:rPr b="0" lang="en-US" sz="2800" spc="-1" strike="noStrike">
                <a:solidFill>
                  <a:srgbClr val="1e7640"/>
                </a:solidFill>
                <a:latin typeface="Arial Black"/>
                <a:ea typeface="DejaVu Sans"/>
              </a:rPr>
              <a:t>D</a:t>
            </a:r>
            <a:r>
              <a:rPr b="0" lang="en-US" sz="2800" spc="-1" strike="noStrike">
                <a:solidFill>
                  <a:srgbClr val="1e7640"/>
                </a:solidFill>
                <a:latin typeface="Arial Black"/>
                <a:ea typeface="DejaVu Sans"/>
              </a:rPr>
              <a:t>i</a:t>
            </a:r>
            <a:r>
              <a:rPr b="0" lang="en-US" sz="2800" spc="-1" strike="noStrike">
                <a:solidFill>
                  <a:srgbClr val="1e7640"/>
                </a:solidFill>
                <a:latin typeface="Arial Black"/>
                <a:ea typeface="DejaVu Sans"/>
              </a:rPr>
              <a:t>a</a:t>
            </a:r>
            <a:r>
              <a:rPr b="0" lang="en-US" sz="2800" spc="-1" strike="noStrike">
                <a:solidFill>
                  <a:srgbClr val="1e7640"/>
                </a:solidFill>
                <a:latin typeface="Arial Black"/>
                <a:ea typeface="DejaVu Sans"/>
              </a:rPr>
              <a:t>g</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o</a:t>
            </a:r>
            <a:r>
              <a:rPr b="0" lang="en-US" sz="2800" spc="-1" strike="noStrike">
                <a:solidFill>
                  <a:srgbClr val="1e7640"/>
                </a:solidFill>
                <a:latin typeface="Arial Black"/>
                <a:ea typeface="DejaVu Sans"/>
              </a:rPr>
              <a:t>s</a:t>
            </a:r>
            <a:r>
              <a:rPr b="0" lang="en-US" sz="2800" spc="-1" strike="noStrike">
                <a:solidFill>
                  <a:srgbClr val="1e7640"/>
                </a:solidFill>
                <a:latin typeface="Arial Black"/>
                <a:ea typeface="DejaVu Sans"/>
              </a:rPr>
              <a:t>t</a:t>
            </a:r>
            <a:r>
              <a:rPr b="0" lang="en-US" sz="2800" spc="-1" strike="noStrike">
                <a:solidFill>
                  <a:srgbClr val="1e7640"/>
                </a:solidFill>
                <a:latin typeface="Arial Black"/>
                <a:ea typeface="DejaVu Sans"/>
              </a:rPr>
              <a:t>i</a:t>
            </a:r>
            <a:r>
              <a:rPr b="0" lang="en-US" sz="2800" spc="-1" strike="noStrike">
                <a:solidFill>
                  <a:srgbClr val="1e7640"/>
                </a:solidFill>
                <a:latin typeface="Arial Black"/>
                <a:ea typeface="DejaVu Sans"/>
              </a:rPr>
              <a:t>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W</a:t>
            </a:r>
            <a:r>
              <a:rPr b="0" lang="en-US" sz="2800" spc="-1" strike="noStrike">
                <a:solidFill>
                  <a:srgbClr val="1e7640"/>
                </a:solidFill>
                <a:latin typeface="Arial Black"/>
                <a:ea typeface="DejaVu Sans"/>
              </a:rPr>
              <a:t>i</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d</a:t>
            </a:r>
            <a:r>
              <a:rPr b="0" lang="en-US" sz="2800" spc="-1" strike="noStrike">
                <a:solidFill>
                  <a:srgbClr val="1e7640"/>
                </a:solidFill>
                <a:latin typeface="Arial Black"/>
                <a:ea typeface="DejaVu Sans"/>
              </a:rPr>
              <a:t>o</a:t>
            </a:r>
            <a:r>
              <a:rPr b="0" lang="en-US" sz="2800" spc="-1" strike="noStrike">
                <a:solidFill>
                  <a:srgbClr val="1e7640"/>
                </a:solidFill>
                <a:latin typeface="Arial Black"/>
                <a:ea typeface="DejaVu Sans"/>
              </a:rPr>
              <a:t>w</a:t>
            </a:r>
            <a:r>
              <a:rPr b="0" lang="en-US" sz="2800" spc="-1" strike="noStrike">
                <a:solidFill>
                  <a:srgbClr val="1e7640"/>
                </a:solidFill>
                <a:latin typeface="Arial Black"/>
                <a:ea typeface="DejaVu Sans"/>
              </a:rPr>
              <a:t> </a:t>
            </a:r>
            <a:r>
              <a:rPr b="0" lang="en-US" sz="2800" spc="-1" strike="noStrike">
                <a:solidFill>
                  <a:srgbClr val="1e7640"/>
                </a:solidFill>
                <a:latin typeface="Arial Black"/>
                <a:ea typeface="DejaVu Sans"/>
              </a:rPr>
              <a:t>R</a:t>
            </a:r>
            <a:r>
              <a:rPr b="0" lang="en-US" sz="2800" spc="-1" strike="noStrike">
                <a:solidFill>
                  <a:srgbClr val="1e7640"/>
                </a:solidFill>
                <a:latin typeface="Arial Black"/>
                <a:ea typeface="DejaVu Sans"/>
              </a:rPr>
              <a:t>e</a:t>
            </a:r>
            <a:r>
              <a:rPr b="0" lang="en-US" sz="2800" spc="-1" strike="noStrike">
                <a:solidFill>
                  <a:srgbClr val="1e7640"/>
                </a:solidFill>
                <a:latin typeface="Arial Black"/>
                <a:ea typeface="DejaVu Sans"/>
              </a:rPr>
              <a:t>q</a:t>
            </a:r>
            <a:r>
              <a:rPr b="0" lang="en-US" sz="2800" spc="-1" strike="noStrike">
                <a:solidFill>
                  <a:srgbClr val="1e7640"/>
                </a:solidFill>
                <a:latin typeface="Arial Black"/>
                <a:ea typeface="DejaVu Sans"/>
              </a:rPr>
              <a:t>u</a:t>
            </a:r>
            <a:r>
              <a:rPr b="0" lang="en-US" sz="2800" spc="-1" strike="noStrike">
                <a:solidFill>
                  <a:srgbClr val="1e7640"/>
                </a:solidFill>
                <a:latin typeface="Arial Black"/>
                <a:ea typeface="DejaVu Sans"/>
              </a:rPr>
              <a:t>i</a:t>
            </a:r>
            <a:r>
              <a:rPr b="0" lang="en-US" sz="2800" spc="-1" strike="noStrike">
                <a:solidFill>
                  <a:srgbClr val="1e7640"/>
                </a:solidFill>
                <a:latin typeface="Arial Black"/>
                <a:ea typeface="DejaVu Sans"/>
              </a:rPr>
              <a:t>r</a:t>
            </a:r>
            <a:r>
              <a:rPr b="0" lang="en-US" sz="2800" spc="-1" strike="noStrike">
                <a:solidFill>
                  <a:srgbClr val="1e7640"/>
                </a:solidFill>
                <a:latin typeface="Arial Black"/>
                <a:ea typeface="DejaVu Sans"/>
              </a:rPr>
              <a:t>e</a:t>
            </a:r>
            <a:r>
              <a:rPr b="0" lang="en-US" sz="2800" spc="-1" strike="noStrike">
                <a:solidFill>
                  <a:srgbClr val="1e7640"/>
                </a:solidFill>
                <a:latin typeface="Arial Black"/>
                <a:ea typeface="DejaVu Sans"/>
              </a:rPr>
              <a:t>m</a:t>
            </a:r>
            <a:r>
              <a:rPr b="0" lang="en-US" sz="2800" spc="-1" strike="noStrike">
                <a:solidFill>
                  <a:srgbClr val="1e7640"/>
                </a:solidFill>
                <a:latin typeface="Arial Black"/>
                <a:ea typeface="DejaVu Sans"/>
              </a:rPr>
              <a:t>e</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t</a:t>
            </a:r>
            <a:r>
              <a:rPr b="0" lang="en-US" sz="2800" spc="-1" strike="noStrike">
                <a:solidFill>
                  <a:srgbClr val="1e7640"/>
                </a:solidFill>
                <a:latin typeface="Arial Black"/>
                <a:ea typeface="DejaVu Sans"/>
              </a:rPr>
              <a:t>s</a:t>
            </a:r>
            <a:r>
              <a:rPr b="0" lang="en-US" sz="2800" spc="-1" strike="noStrike">
                <a:solidFill>
                  <a:srgbClr val="1e7640"/>
                </a:solidFill>
                <a:latin typeface="Arial Black"/>
                <a:ea typeface="DejaVu Sans"/>
              </a:rPr>
              <a:t> </a:t>
            </a:r>
            <a:r>
              <a:rPr b="0" lang="en-US" sz="2800" spc="-1" strike="noStrike">
                <a:solidFill>
                  <a:srgbClr val="1e7640"/>
                </a:solidFill>
                <a:latin typeface="Arial Black"/>
                <a:ea typeface="DejaVu Sans"/>
              </a:rPr>
              <a:t>a</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d</a:t>
            </a:r>
            <a:r>
              <a:rPr b="0" lang="en-US" sz="2800" spc="-1" strike="noStrike">
                <a:solidFill>
                  <a:srgbClr val="1e7640"/>
                </a:solidFill>
                <a:latin typeface="Arial Black"/>
                <a:ea typeface="DejaVu Sans"/>
              </a:rPr>
              <a:t> </a:t>
            </a:r>
            <a:r>
              <a:rPr b="0" lang="en-US" sz="2800" spc="-1" strike="noStrike">
                <a:solidFill>
                  <a:srgbClr val="1e7640"/>
                </a:solidFill>
                <a:latin typeface="Arial Black"/>
                <a:ea typeface="DejaVu Sans"/>
              </a:rPr>
              <a:t>T</a:t>
            </a:r>
            <a:r>
              <a:rPr b="0" lang="en-US" sz="2800" spc="-1" strike="noStrike">
                <a:solidFill>
                  <a:srgbClr val="1e7640"/>
                </a:solidFill>
                <a:latin typeface="Arial Black"/>
                <a:ea typeface="DejaVu Sans"/>
              </a:rPr>
              <a:t>e</a:t>
            </a:r>
            <a:r>
              <a:rPr b="0" lang="en-US" sz="2800" spc="-1" strike="noStrike">
                <a:solidFill>
                  <a:srgbClr val="1e7640"/>
                </a:solidFill>
                <a:latin typeface="Arial Black"/>
                <a:ea typeface="DejaVu Sans"/>
              </a:rPr>
              <a:t>s</a:t>
            </a:r>
            <a:r>
              <a:rPr b="0" lang="en-US" sz="2800" spc="-1" strike="noStrike">
                <a:solidFill>
                  <a:srgbClr val="1e7640"/>
                </a:solidFill>
                <a:latin typeface="Arial Black"/>
                <a:ea typeface="DejaVu Sans"/>
              </a:rPr>
              <a:t>t</a:t>
            </a:r>
            <a:r>
              <a:rPr b="0" lang="en-US" sz="2800" spc="-1" strike="noStrike">
                <a:solidFill>
                  <a:srgbClr val="1e7640"/>
                </a:solidFill>
                <a:latin typeface="Arial Black"/>
                <a:ea typeface="DejaVu Sans"/>
              </a:rPr>
              <a:t>i</a:t>
            </a:r>
            <a:r>
              <a:rPr b="0" lang="en-US" sz="2800" spc="-1" strike="noStrike">
                <a:solidFill>
                  <a:srgbClr val="1e7640"/>
                </a:solidFill>
                <a:latin typeface="Arial Black"/>
                <a:ea typeface="DejaVu Sans"/>
              </a:rPr>
              <a:t>n</a:t>
            </a:r>
            <a:r>
              <a:rPr b="0" lang="en-US" sz="2800" spc="-1" strike="noStrike">
                <a:solidFill>
                  <a:srgbClr val="1e7640"/>
                </a:solidFill>
                <a:latin typeface="Arial Black"/>
                <a:ea typeface="DejaVu Sans"/>
              </a:rPr>
              <a:t>g</a:t>
            </a:r>
            <a:endParaRPr b="0" lang="en-US" sz="2800" spc="-1" strike="noStrike">
              <a:latin typeface="Arial"/>
            </a:endParaRPr>
          </a:p>
        </p:txBody>
      </p:sp>
      <p:sp>
        <p:nvSpPr>
          <p:cNvPr id="257" name="CustomShape 2"/>
          <p:cNvSpPr/>
          <p:nvPr/>
        </p:nvSpPr>
        <p:spPr>
          <a:xfrm>
            <a:off x="566640" y="1252080"/>
            <a:ext cx="113205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Commercial sapphire windows are available – certified for temperature OR pressure, not both</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Needed to verify that windows would not fail at operating condition even after multiple cycles </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20 K, 19 bar relief / 14 bar operations, 3-4 cycles per year expected conditions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13 K, 24 bar, 30 cycles needed to demonstrate fitness, 1 day needed per cycle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Tests performed at ORNL’s Pellet Laboratory – success; no leaks after 30 cycles / 4 windows</a:t>
            </a:r>
            <a:endParaRPr b="0" lang="en-US" sz="2000" spc="-1" strike="noStrike">
              <a:latin typeface="Arial"/>
            </a:endParaRPr>
          </a:p>
        </p:txBody>
      </p:sp>
      <p:pic>
        <p:nvPicPr>
          <p:cNvPr id="258" name="" descr=""/>
          <p:cNvPicPr/>
          <p:nvPr/>
        </p:nvPicPr>
        <p:blipFill>
          <a:blip r:embed="rId2"/>
          <a:stretch/>
        </p:blipFill>
        <p:spPr>
          <a:xfrm>
            <a:off x="3992400" y="3435480"/>
            <a:ext cx="2108880" cy="3289320"/>
          </a:xfrm>
          <a:prstGeom prst="rect">
            <a:avLst/>
          </a:prstGeom>
          <a:ln>
            <a:noFill/>
          </a:ln>
        </p:spPr>
      </p:pic>
      <p:pic>
        <p:nvPicPr>
          <p:cNvPr id="259" name="" descr=""/>
          <p:cNvPicPr/>
          <p:nvPr/>
        </p:nvPicPr>
        <p:blipFill>
          <a:blip r:embed="rId3"/>
          <a:stretch/>
        </p:blipFill>
        <p:spPr>
          <a:xfrm>
            <a:off x="6766560" y="3333240"/>
            <a:ext cx="5259600" cy="297612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External Window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Raman System Installation</a:t>
            </a:r>
            <a:endParaRPr b="0" lang="en-US" sz="2800" spc="-1" strike="noStrike">
              <a:latin typeface="Arial"/>
            </a:endParaRPr>
          </a:p>
        </p:txBody>
      </p:sp>
      <p:sp>
        <p:nvSpPr>
          <p:cNvPr id="261" name="CustomShape 2"/>
          <p:cNvSpPr/>
          <p:nvPr/>
        </p:nvSpPr>
        <p:spPr>
          <a:xfrm>
            <a:off x="494640" y="1504080"/>
            <a:ext cx="46677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Windows are welded into 100 mm dead legs in the catalyst system, adjacent to external windows </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Raman heads with 100 mm working distance probes look into the windows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Each Raman head is coupled to an optical spectrometer, all read by a single computer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Each Raman head is fed by an independent laser (100 mW at 532 nm)</a:t>
            </a:r>
            <a:endParaRPr b="0" lang="en-US" sz="2000" spc="-1" strike="noStrike">
              <a:latin typeface="Arial"/>
            </a:endParaRPr>
          </a:p>
        </p:txBody>
      </p:sp>
      <p:pic>
        <p:nvPicPr>
          <p:cNvPr id="262" name="Picture 7_0" descr="A picture containing indoor, counter, cluttered, several&#10;&#10;Description automatically generated"/>
          <p:cNvPicPr/>
          <p:nvPr/>
        </p:nvPicPr>
        <p:blipFill>
          <a:blip r:embed="rId1"/>
          <a:stretch/>
        </p:blipFill>
        <p:spPr>
          <a:xfrm>
            <a:off x="5234400" y="1246320"/>
            <a:ext cx="6730560" cy="504720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External Window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Room Temperature Spectrum</a:t>
            </a:r>
            <a:endParaRPr b="0" lang="en-US" sz="2800" spc="-1" strike="noStrike">
              <a:latin typeface="Arial"/>
            </a:endParaRPr>
          </a:p>
        </p:txBody>
      </p:sp>
      <p:sp>
        <p:nvSpPr>
          <p:cNvPr id="264" name="CustomShape 2"/>
          <p:cNvSpPr/>
          <p:nvPr/>
        </p:nvSpPr>
        <p:spPr>
          <a:xfrm>
            <a:off x="494640" y="1504080"/>
            <a:ext cx="46677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v</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y</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q</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y</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m</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1</a:t>
            </a:r>
            <a:r>
              <a:rPr b="0" lang="en-US" sz="2000" spc="-1" strike="noStrike">
                <a:solidFill>
                  <a:srgbClr val="000000"/>
                </a:solidFill>
                <a:latin typeface="Arial"/>
                <a:ea typeface="DejaVu Sans"/>
              </a:rPr>
              <a:t>2</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3</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k</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y</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y</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p</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1</a:t>
            </a:r>
            <a:r>
              <a:rPr b="0" lang="en-US" sz="2000" spc="-1" strike="noStrike">
                <a:solidFill>
                  <a:srgbClr val="000000"/>
                </a:solidFill>
                <a:latin typeface="Arial"/>
                <a:ea typeface="DejaVu Sans"/>
              </a:rPr>
              <a:t>5</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2</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k</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v</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v</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k</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3</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K</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1</a:t>
            </a:r>
            <a:r>
              <a:rPr b="0" lang="en-US" sz="2000" spc="-1" strike="noStrike">
                <a:solidFill>
                  <a:srgbClr val="000000"/>
                </a:solidFill>
                <a:latin typeface="Arial"/>
                <a:ea typeface="DejaVu Sans"/>
              </a:rPr>
              <a:t>4</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&lt;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3</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y</a:t>
            </a:r>
            <a:endParaRPr b="0" lang="en-US" sz="2000" spc="-1" strike="noStrike">
              <a:latin typeface="Arial"/>
            </a:endParaRPr>
          </a:p>
        </p:txBody>
      </p:sp>
      <p:pic>
        <p:nvPicPr>
          <p:cNvPr id="265" name="" descr=""/>
          <p:cNvPicPr/>
          <p:nvPr/>
        </p:nvPicPr>
        <p:blipFill>
          <a:blip r:embed="rId1"/>
          <a:stretch/>
        </p:blipFill>
        <p:spPr>
          <a:xfrm>
            <a:off x="5394960" y="1252800"/>
            <a:ext cx="6549120" cy="491184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6" name="" descr=""/>
          <p:cNvPicPr/>
          <p:nvPr/>
        </p:nvPicPr>
        <p:blipFill>
          <a:blip r:embed="rId1"/>
          <a:stretch/>
        </p:blipFill>
        <p:spPr>
          <a:xfrm>
            <a:off x="5394960" y="1252800"/>
            <a:ext cx="6549120" cy="4911840"/>
          </a:xfrm>
          <a:prstGeom prst="rect">
            <a:avLst/>
          </a:prstGeom>
          <a:ln>
            <a:noFill/>
          </a:ln>
        </p:spPr>
      </p:pic>
      <p:sp>
        <p:nvSpPr>
          <p:cNvPr id="267"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External Window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Calibrate at Room Temperature and Go</a:t>
            </a:r>
            <a:endParaRPr b="0" lang="en-US" sz="2800" spc="-1" strike="noStrike">
              <a:latin typeface="Arial"/>
            </a:endParaRPr>
          </a:p>
        </p:txBody>
      </p:sp>
      <p:sp>
        <p:nvSpPr>
          <p:cNvPr id="268" name="CustomShape 2"/>
          <p:cNvSpPr/>
          <p:nvPr/>
        </p:nvSpPr>
        <p:spPr>
          <a:xfrm>
            <a:off x="422640" y="1324080"/>
            <a:ext cx="508320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Standard filling procedure gives us sufficient time at room temperature to calibrate conversion factor for ratio of relevant peaks to orthofraction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First try, everything “just worked”</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Loop 1, Top Upstream Decoupled Hydrogen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Diagnostic indicates that orthofraction falls to equilibrium values corresponding to a temperature within 1 K of thermocouple readout, which is better than we can really trust such a thermocouple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Diagnostic indicates that orthofraction follows temperature within seconds, not months, suggesting that catalyst works well</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External Window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Comparable Results for Different Loop</a:t>
            </a:r>
            <a:endParaRPr b="0" lang="en-US" sz="2800" spc="-1" strike="noStrike">
              <a:latin typeface="Arial"/>
            </a:endParaRPr>
          </a:p>
        </p:txBody>
      </p:sp>
      <p:sp>
        <p:nvSpPr>
          <p:cNvPr id="270" name="CustomShape 2"/>
          <p:cNvSpPr/>
          <p:nvPr/>
        </p:nvSpPr>
        <p:spPr>
          <a:xfrm>
            <a:off x="494640" y="1504080"/>
            <a:ext cx="49917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3</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w</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y</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endParaRPr b="0" lang="en-US" sz="2000" spc="-1" strike="noStrike">
              <a:latin typeface="Arial"/>
            </a:endParaRPr>
          </a:p>
          <a:p>
            <a:pPr lvl="1" marL="432000" indent="-21600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q</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endParaRPr b="0" lang="en-US" sz="2000" spc="-1" strike="noStrike">
              <a:latin typeface="Arial"/>
            </a:endParaRPr>
          </a:p>
          <a:p>
            <a:pPr lvl="1" marL="432000" indent="-21600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t</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h</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1</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m</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y</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b</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k</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u</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d</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3</a:t>
            </a:r>
            <a:r>
              <a:rPr b="0" lang="en-US" sz="2000" spc="-1" strike="noStrike">
                <a:solidFill>
                  <a:srgbClr val="000000"/>
                </a:solidFill>
                <a:latin typeface="Arial"/>
                <a:ea typeface="DejaVu Sans"/>
              </a:rPr>
              <a:t>0</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v</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n</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i</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5</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p</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t</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v</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a</a:t>
            </a:r>
            <a:r>
              <a:rPr b="0" lang="en-US" sz="2000" spc="-1" strike="noStrike">
                <a:solidFill>
                  <a:srgbClr val="000000"/>
                </a:solidFill>
                <a:latin typeface="Arial"/>
                <a:ea typeface="DejaVu Sans"/>
              </a:rPr>
              <a:t>g</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d</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f</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c</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s</a:t>
            </a:r>
            <a:r>
              <a:rPr b="0" lang="en-US" sz="2000" spc="-1" strike="noStrike">
                <a:solidFill>
                  <a:srgbClr val="000000"/>
                </a:solidFill>
                <a:latin typeface="Arial"/>
                <a:ea typeface="DejaVu Sans"/>
              </a:rPr>
              <a:t>e</a:t>
            </a:r>
            <a:r>
              <a:rPr b="0" lang="en-US" sz="2000" spc="-1" strike="noStrike">
                <a:solidFill>
                  <a:srgbClr val="000000"/>
                </a:solidFill>
                <a:latin typeface="Arial"/>
                <a:ea typeface="DejaVu Sans"/>
              </a:rPr>
              <a:t>r</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l</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o</a:t>
            </a:r>
            <a:r>
              <a:rPr b="0" lang="en-US" sz="2000" spc="-1" strike="noStrike">
                <a:solidFill>
                  <a:srgbClr val="000000"/>
                </a:solidFill>
                <a:latin typeface="Arial"/>
                <a:ea typeface="DejaVu Sans"/>
              </a:rPr>
              <a:t>k</a:t>
            </a:r>
            <a:r>
              <a:rPr b="0" lang="en-US" sz="2000" spc="-1" strike="noStrike">
                <a:solidFill>
                  <a:srgbClr val="000000"/>
                </a:solidFill>
                <a:latin typeface="Arial"/>
                <a:ea typeface="DejaVu Sans"/>
              </a:rPr>
              <a:t>s</a:t>
            </a:r>
            <a:endParaRPr b="0" lang="en-US" sz="2000" spc="-1" strike="noStrike">
              <a:latin typeface="Arial"/>
            </a:endParaRPr>
          </a:p>
        </p:txBody>
      </p:sp>
      <p:pic>
        <p:nvPicPr>
          <p:cNvPr id="271" name="" descr=""/>
          <p:cNvPicPr/>
          <p:nvPr/>
        </p:nvPicPr>
        <p:blipFill>
          <a:blip r:embed="rId1"/>
          <a:stretch/>
        </p:blipFill>
        <p:spPr>
          <a:xfrm>
            <a:off x="5394960" y="1252800"/>
            <a:ext cx="6549120" cy="491184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2" name="" descr=""/>
          <p:cNvPicPr/>
          <p:nvPr/>
        </p:nvPicPr>
        <p:blipFill>
          <a:blip r:embed="rId1"/>
          <a:stretch/>
        </p:blipFill>
        <p:spPr>
          <a:xfrm>
            <a:off x="5394960" y="1252800"/>
            <a:ext cx="6549120" cy="4911840"/>
          </a:xfrm>
          <a:prstGeom prst="rect">
            <a:avLst/>
          </a:prstGeom>
          <a:ln>
            <a:noFill/>
          </a:ln>
        </p:spPr>
      </p:pic>
      <p:sp>
        <p:nvSpPr>
          <p:cNvPr id="273"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External Window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Challenging Dynamic Range</a:t>
            </a:r>
            <a:endParaRPr b="0" lang="en-US" sz="2800" spc="-1" strike="noStrike">
              <a:latin typeface="Arial"/>
            </a:endParaRPr>
          </a:p>
        </p:txBody>
      </p:sp>
      <p:sp>
        <p:nvSpPr>
          <p:cNvPr id="274" name="CustomShape 2"/>
          <p:cNvSpPr/>
          <p:nvPr/>
        </p:nvSpPr>
        <p:spPr>
          <a:xfrm>
            <a:off x="494640" y="1504080"/>
            <a:ext cx="49917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At room temperature, when the ortho:para ratio is 3:1, peaks are relatively comparable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At operating temperature, para peak is dominant (~2000x) limiting collection time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Ortho peak is still sufficient to see small changes in temperature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May try filtering para peak to improve sensitivity even further, but may not be needed</a:t>
            </a:r>
            <a:endParaRPr b="0" lang="en-US" sz="2000" spc="-1" strike="noStrike">
              <a:latin typeface="Arial"/>
            </a:endParaRPr>
          </a:p>
          <a:p>
            <a:pPr marL="228600" indent="-219600">
              <a:lnSpc>
                <a:spcPct val="90000"/>
              </a:lnSpc>
              <a:spcBef>
                <a:spcPts val="1397"/>
              </a:spcBef>
              <a:buClr>
                <a:srgbClr val="1e7640"/>
              </a:buClr>
              <a:buFont typeface="Arial"/>
              <a:buChar char="•"/>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External Window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Challenging Dynamic Range</a:t>
            </a:r>
            <a:endParaRPr b="0" lang="en-US" sz="2800" spc="-1" strike="noStrike">
              <a:latin typeface="Arial"/>
            </a:endParaRPr>
          </a:p>
        </p:txBody>
      </p:sp>
      <p:sp>
        <p:nvSpPr>
          <p:cNvPr id="276" name="CustomShape 2"/>
          <p:cNvSpPr/>
          <p:nvPr/>
        </p:nvSpPr>
        <p:spPr>
          <a:xfrm>
            <a:off x="494640" y="1504080"/>
            <a:ext cx="49917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Minimal response of orthofraction to power transients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Temperature at HX output temperature is adjusted by heater (on the helium side) to offset power </a:t>
            </a:r>
            <a:r>
              <a:rPr b="0" lang="en-US" sz="2000" spc="-1" strike="noStrike">
                <a:solidFill>
                  <a:srgbClr val="000000"/>
                </a:solidFill>
                <a:latin typeface="Arial"/>
                <a:ea typeface="DejaVu Sans"/>
              </a:rPr>
              <a:t>changes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Power goes off, HX output temperature goes up by 0.2 degrees, orthofraction goes from 0.0011 to </a:t>
            </a:r>
            <a:r>
              <a:rPr b="0" lang="en-US" sz="2000" spc="-1" strike="noStrike">
                <a:solidFill>
                  <a:srgbClr val="000000"/>
                </a:solidFill>
                <a:latin typeface="Arial"/>
                <a:ea typeface="DejaVu Sans"/>
              </a:rPr>
              <a:t>0.0012</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Over 12+ days, going from no power to 1.6 MW, the orthofraction never changed outside of 0.0009 </a:t>
            </a:r>
            <a:r>
              <a:rPr b="0" lang="en-US" sz="2000" spc="-1" strike="noStrike">
                <a:solidFill>
                  <a:srgbClr val="000000"/>
                </a:solidFill>
                <a:latin typeface="Arial"/>
                <a:ea typeface="DejaVu Sans"/>
              </a:rPr>
              <a:t>– 0.0012 (the catalyst works just fine), and we can reliably see differences of 0.0001 (the </a:t>
            </a:r>
            <a:r>
              <a:rPr b="0" lang="en-US" sz="2000" spc="-1" strike="noStrike">
                <a:solidFill>
                  <a:srgbClr val="000000"/>
                </a:solidFill>
                <a:latin typeface="Arial"/>
                <a:ea typeface="DejaVu Sans"/>
              </a:rPr>
              <a:t>diagnostic works just fine)</a:t>
            </a:r>
            <a:endParaRPr b="0" lang="en-US" sz="2000" spc="-1" strike="noStrike">
              <a:latin typeface="Arial"/>
            </a:endParaRPr>
          </a:p>
        </p:txBody>
      </p:sp>
      <p:pic>
        <p:nvPicPr>
          <p:cNvPr id="277" name="Picture 8" descr=""/>
          <p:cNvPicPr/>
          <p:nvPr/>
        </p:nvPicPr>
        <p:blipFill>
          <a:blip r:embed="rId1"/>
          <a:stretch/>
        </p:blipFill>
        <p:spPr>
          <a:xfrm>
            <a:off x="5394960" y="1252800"/>
            <a:ext cx="6546960" cy="491040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CustomShape 1"/>
          <p:cNvSpPr/>
          <p:nvPr/>
        </p:nvSpPr>
        <p:spPr>
          <a:xfrm>
            <a:off x="256320" y="255600"/>
            <a:ext cx="11505240" cy="476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Summary</a:t>
            </a:r>
            <a:endParaRPr b="0" lang="en-US" sz="3000" spc="-1" strike="noStrike">
              <a:latin typeface="Arial"/>
            </a:endParaRPr>
          </a:p>
        </p:txBody>
      </p:sp>
      <p:sp>
        <p:nvSpPr>
          <p:cNvPr id="279" name="CustomShape 2"/>
          <p:cNvSpPr/>
          <p:nvPr/>
        </p:nvSpPr>
        <p:spPr>
          <a:xfrm>
            <a:off x="268560" y="925560"/>
            <a:ext cx="11000160" cy="523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“through the window” Raman probe works as designed – it can measure the orthohydrogen fraction in a working liquid hydrogen system every few seconds, with straightforward calibration, down to 0.001, with precision of around 0.0001. </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immersion probe system does work – it can measure the orthohydrogen fraction down to some 0.01 to 0.02, which just isn’t good enough for our particular application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catalyst system deployed is more than sufficient to handle backconversion, and to reduce transient times to seconds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irradiated hydrogen kinetics model first presented at the Neuss ICANS is largely correct</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Resulting SNS hydrogen moderators are reliably stable, and in some ways feature improved absolute performance as well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orthohydrogen question has been a long-term effort from many different colleagues at many different facilities, and has been the subject of at least 30 ICANS papers since 2000.</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CustomShape 1"/>
          <p:cNvSpPr/>
          <p:nvPr/>
        </p:nvSpPr>
        <p:spPr>
          <a:xfrm>
            <a:off x="256320" y="255600"/>
            <a:ext cx="11505240" cy="476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2800" spc="-1" strike="noStrike">
                <a:solidFill>
                  <a:srgbClr val="1e7640"/>
                </a:solidFill>
                <a:latin typeface="Arial Black"/>
                <a:ea typeface="DejaVu Sans"/>
              </a:rPr>
              <a:t>Outline</a:t>
            </a:r>
            <a:endParaRPr b="0" lang="en-US" sz="2800" spc="-1" strike="noStrike">
              <a:latin typeface="Arial"/>
            </a:endParaRPr>
          </a:p>
        </p:txBody>
      </p:sp>
      <p:sp>
        <p:nvSpPr>
          <p:cNvPr id="207" name="CustomShape 2"/>
          <p:cNvSpPr/>
          <p:nvPr/>
        </p:nvSpPr>
        <p:spPr>
          <a:xfrm>
            <a:off x="268920" y="925560"/>
            <a:ext cx="10999800" cy="523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Ortho and para hydrogen are neutronically different, it matters, we want minimal ortho, we want to KNOW we have minimal ortho, and it’s both complex and hard….</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The SNS PPU project, primarily meant to upgrade the accelerator complex to 1.3 GeV and 2.0 MW, also provided an orthohydrogen converter (catalyst) system and development for a real-time Raman based diagnostic to monitor the orthohydrogen level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SNS FTS moderators were designed to be not particularly sensitive to orthohydrogen fraction, in part because we knew it would be difficult to ensure full equilibration during operation – so we really only needed to get FTS moderators down to about 1% orthofraction, which is still quite a bit off-equilibrium</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We tested an immersion probe diagnostic, which worked well enough to confirm that that radiation-induced backconversion prevented full relaxation of the hydrogen and would result in a significant power dependent variation in orthofraction during regular SNS operations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We deployed a “through-the-window” diagnostic on each of the three hydrogen loops in the SNS CMS at the same time as we deployed IONEX based catalyst systems, and all appear to be working exactly as intended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CustomShape 1"/>
          <p:cNvSpPr/>
          <p:nvPr/>
        </p:nvSpPr>
        <p:spPr>
          <a:xfrm>
            <a:off x="256320" y="255600"/>
            <a:ext cx="11505240" cy="476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3000" spc="-1" strike="noStrike">
                <a:solidFill>
                  <a:srgbClr val="1e7640"/>
                </a:solidFill>
                <a:latin typeface="Arial Black"/>
                <a:ea typeface="DejaVu Sans"/>
              </a:rPr>
              <a:t>Acknowledgments and Thanks</a:t>
            </a:r>
            <a:endParaRPr b="0" lang="en-US" sz="3000" spc="-1" strike="noStrike">
              <a:latin typeface="Arial"/>
            </a:endParaRPr>
          </a:p>
        </p:txBody>
      </p:sp>
      <p:sp>
        <p:nvSpPr>
          <p:cNvPr id="281" name="CustomShape 2"/>
          <p:cNvSpPr/>
          <p:nvPr/>
        </p:nvSpPr>
        <p:spPr>
          <a:xfrm>
            <a:off x="268560" y="925560"/>
            <a:ext cx="3297600" cy="523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Dave </a:t>
            </a:r>
            <a:r>
              <a:rPr b="0" lang="en-US" sz="2000" spc="-1" strike="noStrike">
                <a:solidFill>
                  <a:srgbClr val="000000"/>
                </a:solidFill>
                <a:latin typeface="Arial"/>
                <a:ea typeface="DejaVu Sans"/>
              </a:rPr>
              <a:t>Baxter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Tim </a:t>
            </a:r>
            <a:r>
              <a:rPr b="0" lang="en-US" sz="2000" spc="-1" strike="noStrike">
                <a:solidFill>
                  <a:srgbClr val="000000"/>
                </a:solidFill>
                <a:latin typeface="Arial"/>
                <a:ea typeface="DejaVu Sans"/>
              </a:rPr>
              <a:t>Broome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Torben </a:t>
            </a:r>
            <a:r>
              <a:rPr b="0" lang="en-US" sz="2000" spc="-1" strike="noStrike">
                <a:solidFill>
                  <a:srgbClr val="000000"/>
                </a:solidFill>
                <a:latin typeface="Arial"/>
                <a:ea typeface="DejaVu Sans"/>
              </a:rPr>
              <a:t>Brun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Jack </a:t>
            </a:r>
            <a:r>
              <a:rPr b="0" lang="en-US" sz="2000" spc="-1" strike="noStrike">
                <a:solidFill>
                  <a:srgbClr val="000000"/>
                </a:solidFill>
                <a:latin typeface="Arial"/>
                <a:ea typeface="DejaVu Sans"/>
              </a:rPr>
              <a:t>Carpenter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Luke </a:t>
            </a:r>
            <a:r>
              <a:rPr b="0" lang="en-US" sz="2000" spc="-1" strike="noStrike">
                <a:solidFill>
                  <a:srgbClr val="000000"/>
                </a:solidFill>
                <a:latin typeface="Arial"/>
                <a:ea typeface="DejaVu Sans"/>
              </a:rPr>
              <a:t>Daemen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Brian </a:t>
            </a:r>
            <a:r>
              <a:rPr b="0" lang="en-US" sz="2000" spc="-1" strike="noStrike">
                <a:solidFill>
                  <a:srgbClr val="000000"/>
                </a:solidFill>
                <a:latin typeface="Arial"/>
                <a:ea typeface="DejaVu Sans"/>
              </a:rPr>
              <a:t>DeGraff</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John </a:t>
            </a:r>
            <a:r>
              <a:rPr b="0" lang="en-US" sz="2000" spc="-1" strike="noStrike">
                <a:solidFill>
                  <a:srgbClr val="000000"/>
                </a:solidFill>
                <a:latin typeface="Arial"/>
                <a:ea typeface="DejaVu Sans"/>
              </a:rPr>
              <a:t>Denison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Phil </a:t>
            </a:r>
            <a:r>
              <a:rPr b="0" lang="en-US" sz="2000" spc="-1" strike="noStrike">
                <a:solidFill>
                  <a:srgbClr val="000000"/>
                </a:solidFill>
                <a:latin typeface="Arial"/>
                <a:ea typeface="DejaVu Sans"/>
              </a:rPr>
              <a:t>Ferguson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David </a:t>
            </a:r>
            <a:r>
              <a:rPr b="0" lang="en-US" sz="2000" spc="-1" strike="noStrike">
                <a:solidFill>
                  <a:srgbClr val="000000"/>
                </a:solidFill>
                <a:latin typeface="Arial"/>
                <a:ea typeface="DejaVu Sans"/>
              </a:rPr>
              <a:t>Freeman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Masatoshi </a:t>
            </a:r>
            <a:r>
              <a:rPr b="0" lang="en-US" sz="2000" spc="-1" strike="noStrike">
                <a:solidFill>
                  <a:srgbClr val="000000"/>
                </a:solidFill>
                <a:latin typeface="Arial"/>
                <a:ea typeface="DejaVu Sans"/>
              </a:rPr>
              <a:t>Futukawa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Franz </a:t>
            </a:r>
            <a:r>
              <a:rPr b="0" lang="en-US" sz="2000" spc="-1" strike="noStrike">
                <a:solidFill>
                  <a:srgbClr val="000000"/>
                </a:solidFill>
                <a:latin typeface="Arial"/>
                <a:ea typeface="DejaVu Sans"/>
              </a:rPr>
              <a:t>Gallmeier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Masahide </a:t>
            </a:r>
            <a:r>
              <a:rPr b="0" lang="en-US" sz="2000" spc="-1" strike="noStrike">
                <a:solidFill>
                  <a:srgbClr val="000000"/>
                </a:solidFill>
                <a:latin typeface="Arial"/>
                <a:ea typeface="DejaVu Sans"/>
              </a:rPr>
              <a:t>Harada</a:t>
            </a:r>
            <a:endParaRPr b="0" lang="en-US" sz="2000" spc="-1" strike="noStrike">
              <a:latin typeface="Arial"/>
            </a:endParaRPr>
          </a:p>
          <a:p>
            <a:pPr marL="228600" indent="-219600">
              <a:lnSpc>
                <a:spcPct val="90000"/>
              </a:lnSpc>
              <a:spcBef>
                <a:spcPts val="1397"/>
              </a:spcBef>
              <a:buClr>
                <a:srgbClr val="1e7640"/>
              </a:buClr>
              <a:buFont typeface="Arial"/>
              <a:buChar char="•"/>
            </a:pPr>
            <a:endParaRPr b="0" lang="en-US" sz="2000" spc="-1" strike="noStrike">
              <a:latin typeface="Arial"/>
            </a:endParaRPr>
          </a:p>
        </p:txBody>
      </p:sp>
      <p:sp>
        <p:nvSpPr>
          <p:cNvPr id="282" name="CustomShape 3"/>
          <p:cNvSpPr/>
          <p:nvPr/>
        </p:nvSpPr>
        <p:spPr>
          <a:xfrm>
            <a:off x="3245760" y="444960"/>
            <a:ext cx="3297600" cy="523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9600">
              <a:lnSpc>
                <a:spcPct val="90000"/>
              </a:lnSpc>
              <a:spcBef>
                <a:spcPts val="1397"/>
              </a:spcBef>
              <a:buClr>
                <a:srgbClr val="1e7640"/>
              </a:buClr>
              <a:buFont typeface="Arial"/>
              <a:buChar char="•"/>
            </a:pPr>
            <a:endParaRPr b="0" lang="en-US" sz="18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Monika Hartl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Yujiro Ikeda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John Jarmer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Takashi Kamiyama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Yoshiaki Kiyanagi</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Guenter Muhrer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Hirotatsu Ogawa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Motoki Ooi</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Eric Pitcher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Bernie Reimer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Mike Rowe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Gary Russell</a:t>
            </a:r>
            <a:endParaRPr b="0" lang="en-US" sz="2000" spc="-1" strike="noStrike">
              <a:latin typeface="Arial"/>
            </a:endParaRPr>
          </a:p>
        </p:txBody>
      </p:sp>
      <p:sp>
        <p:nvSpPr>
          <p:cNvPr id="283" name="CustomShape 4"/>
          <p:cNvSpPr/>
          <p:nvPr/>
        </p:nvSpPr>
        <p:spPr>
          <a:xfrm>
            <a:off x="6395040" y="453960"/>
            <a:ext cx="3297600" cy="523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9600">
              <a:lnSpc>
                <a:spcPct val="90000"/>
              </a:lnSpc>
              <a:spcBef>
                <a:spcPts val="1397"/>
              </a:spcBef>
              <a:buClr>
                <a:srgbClr val="1e7640"/>
              </a:buClr>
              <a:buFont typeface="Arial"/>
              <a:buChar char="•"/>
            </a:pPr>
            <a:endParaRPr b="0" lang="en-US" sz="18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Hiroshi </a:t>
            </a:r>
            <a:r>
              <a:rPr b="0" lang="en-US" sz="2000" spc="-1" strike="noStrike">
                <a:solidFill>
                  <a:srgbClr val="000000"/>
                </a:solidFill>
                <a:latin typeface="Arial"/>
                <a:ea typeface="DejaVu Sans"/>
              </a:rPr>
              <a:t>Takada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Hideki </a:t>
            </a:r>
            <a:r>
              <a:rPr b="0" lang="en-US" sz="2000" spc="-1" strike="noStrike">
                <a:solidFill>
                  <a:srgbClr val="000000"/>
                </a:solidFill>
                <a:latin typeface="Arial"/>
                <a:ea typeface="DejaVu Sans"/>
              </a:rPr>
              <a:t>Tatsumoto</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Makoto </a:t>
            </a:r>
            <a:r>
              <a:rPr b="0" lang="en-US" sz="2000" spc="-1" strike="noStrike">
                <a:solidFill>
                  <a:srgbClr val="000000"/>
                </a:solidFill>
                <a:latin typeface="Arial"/>
                <a:ea typeface="DejaVu Sans"/>
              </a:rPr>
              <a:t>Teshigawar</a:t>
            </a:r>
            <a:r>
              <a:rPr b="0" lang="en-US" sz="2000" spc="-1" strike="noStrike">
                <a:solidFill>
                  <a:srgbClr val="000000"/>
                </a:solidFill>
                <a:latin typeface="Arial"/>
                <a:ea typeface="DejaVu Sans"/>
              </a:rPr>
              <a:t>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Noboru </a:t>
            </a:r>
            <a:r>
              <a:rPr b="0" lang="en-US" sz="2000" spc="-1" strike="noStrike">
                <a:solidFill>
                  <a:srgbClr val="000000"/>
                </a:solidFill>
                <a:latin typeface="Arial"/>
                <a:ea typeface="DejaVu Sans"/>
              </a:rPr>
              <a:t>Watanabe</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CustomShape 1"/>
          <p:cNvSpPr/>
          <p:nvPr/>
        </p:nvSpPr>
        <p:spPr>
          <a:xfrm>
            <a:off x="256320" y="255600"/>
            <a:ext cx="11505240" cy="476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a:lnSpc>
                <a:spcPct val="85000"/>
              </a:lnSpc>
            </a:pPr>
            <a:r>
              <a:rPr b="0" lang="en-US" sz="2800" spc="-1" strike="noStrike">
                <a:solidFill>
                  <a:srgbClr val="1e7640"/>
                </a:solidFill>
                <a:latin typeface="Arial Black"/>
                <a:ea typeface="DejaVu Sans"/>
              </a:rPr>
              <a:t>Background</a:t>
            </a:r>
            <a:endParaRPr b="0" lang="en-US" sz="2800" spc="-1" strike="noStrike">
              <a:latin typeface="Arial"/>
            </a:endParaRPr>
          </a:p>
        </p:txBody>
      </p:sp>
      <p:sp>
        <p:nvSpPr>
          <p:cNvPr id="209" name="CustomShape 2"/>
          <p:cNvSpPr/>
          <p:nvPr/>
        </p:nvSpPr>
        <p:spPr>
          <a:xfrm>
            <a:off x="268560" y="925560"/>
            <a:ext cx="10999800" cy="52376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Orthohydrogen and parahydrogen are different</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spin coherence in parahydrogen reduces the cross section by &gt;100x at 1 meV</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equilibrium at 20 K is 0.2% ortho, but that represents 30% of the scattering cross section</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an extra 0.2% changes the cross section by 30%; changing “thickness” from 28 mm to 38</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Relaxation is famously slow, taking months to get to 0.2% equilibrium (20K) without catalysts</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Kinetics model suggests that SNS power levels, around 0.02 W/cm</a:t>
            </a:r>
            <a:r>
              <a:rPr b="0" lang="en-US" sz="2000" spc="-1" strike="noStrike" baseline="14000000">
                <a:solidFill>
                  <a:srgbClr val="000000"/>
                </a:solidFill>
                <a:latin typeface="Arial"/>
                <a:ea typeface="DejaVu Sans"/>
              </a:rPr>
              <a:t>3</a:t>
            </a:r>
            <a:r>
              <a:rPr b="0" lang="en-US" sz="2000" spc="-1" strike="noStrike">
                <a:solidFill>
                  <a:srgbClr val="000000"/>
                </a:solidFill>
                <a:latin typeface="Arial"/>
                <a:ea typeface="DejaVu Sans"/>
              </a:rPr>
              <a:t>, can result in a shift away from 0.2% ortho at equilibrium to as much as 30% ortho, on a bad timescale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Add a catalyst – the system will settle quickly and to a near-equilibrium (low) ortho level which will let us better optimize the moderator performance at a higher level of performance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But how will we know? Is it even needed? Is all this correct or naive conjecture? </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1" i="1" lang="en-US" sz="2000" spc="-1" strike="noStrike">
                <a:solidFill>
                  <a:srgbClr val="000000"/>
                </a:solidFill>
                <a:latin typeface="Arial"/>
                <a:ea typeface="DejaVu Sans"/>
              </a:rPr>
              <a:t>Need a reliable diagnostic for real-time in situ measurements of orthohydrogen fraction in liquid hydrogen moderators under neutron irradiation</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Orthohydrogen Diagnostic Development Overview</a:t>
            </a:r>
            <a:endParaRPr b="0" lang="en-US" sz="2800" spc="-1" strike="noStrike">
              <a:latin typeface="Arial"/>
            </a:endParaRPr>
          </a:p>
        </p:txBody>
      </p:sp>
      <p:sp>
        <p:nvSpPr>
          <p:cNvPr id="211" name="CustomShape 2"/>
          <p:cNvSpPr/>
          <p:nvPr/>
        </p:nvSpPr>
        <p:spPr>
          <a:xfrm>
            <a:off x="674640" y="1000080"/>
            <a:ext cx="1131012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Measure ortho-para ratio using </a:t>
            </a:r>
            <a:r>
              <a:rPr b="0" i="1" lang="en-US" sz="2000" spc="-1" strike="noStrike">
                <a:solidFill>
                  <a:srgbClr val="000000"/>
                </a:solidFill>
                <a:latin typeface="Arial"/>
                <a:ea typeface="DejaVu Sans"/>
              </a:rPr>
              <a:t>in situ</a:t>
            </a:r>
            <a:r>
              <a:rPr b="0" lang="en-US" sz="2000" spc="-1" strike="noStrike">
                <a:solidFill>
                  <a:srgbClr val="000000"/>
                </a:solidFill>
                <a:latin typeface="Arial"/>
                <a:ea typeface="DejaVu Sans"/>
              </a:rPr>
              <a:t> Raman spectroscopy</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Direct indication of ortho and para hydrogen levels in liquid flow</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Primary design: use cryogenic viewport to view circulating hydrogen with Raman head</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Sapphire windows separating hydrogen volume, insulating vacuum, and optics</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+Strong signal with lowest background - most sensitive measurement</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+Maintain vacuum boundary to monitor for leaks</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-Required demonstration of cryogenic window at pressure</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-Needed physical system modification</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Backup design: fiber immersion probe penetrating circulating hydrogen</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Sapphire fiber encased in steel with compression fitting</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+Could deploy in CMS using existing penetrations without significant system modifications</a:t>
            </a:r>
            <a:endParaRPr b="0" lang="en-US" sz="2000" spc="-1" strike="noStrike">
              <a:latin typeface="Arial"/>
            </a:endParaRPr>
          </a:p>
          <a:p>
            <a:pPr lvl="1" marL="432000" indent="-215640">
              <a:lnSpc>
                <a:spcPct val="90000"/>
              </a:lnSpc>
              <a:spcBef>
                <a:spcPts val="1397"/>
              </a:spcBef>
              <a:buClr>
                <a:srgbClr val="000000"/>
              </a:buClr>
              <a:buSzPct val="45000"/>
              <a:buFont typeface="Wingdings" charset="2"/>
              <a:buChar char=""/>
            </a:pPr>
            <a:r>
              <a:rPr b="0" lang="en-US" sz="2000" spc="-1" strike="noStrike">
                <a:solidFill>
                  <a:srgbClr val="000000"/>
                </a:solidFill>
                <a:latin typeface="Arial"/>
                <a:ea typeface="DejaVu Sans"/>
              </a:rPr>
              <a:t>-Weaker signal with higher background - less sensitive measurement</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Commercial Probe, OTS Laser/Spectrometer </a:t>
            </a:r>
            <a:endParaRPr b="0" lang="en-US" sz="2800" spc="-1" strike="noStrike">
              <a:latin typeface="Arial"/>
            </a:endParaRPr>
          </a:p>
        </p:txBody>
      </p:sp>
      <p:sp>
        <p:nvSpPr>
          <p:cNvPr id="213" name="CustomShape 2"/>
          <p:cNvSpPr/>
          <p:nvPr/>
        </p:nvSpPr>
        <p:spPr>
          <a:xfrm>
            <a:off x="674640" y="1144080"/>
            <a:ext cx="682308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50” long, sapphire core, SS jacket, compression mounting</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Raman head mounted to fiber</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50 mW Laser and spectrometer connected to head</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Fiber extends into liquid hydrogen volume replacing redundant thermocouple </a:t>
            </a:r>
            <a:endParaRPr b="0" lang="en-US" sz="2000" spc="-1" strike="noStrike">
              <a:latin typeface="Arial"/>
            </a:endParaRPr>
          </a:p>
        </p:txBody>
      </p:sp>
      <p:pic>
        <p:nvPicPr>
          <p:cNvPr id="214" name="Picture 166" descr=""/>
          <p:cNvPicPr/>
          <p:nvPr/>
        </p:nvPicPr>
        <p:blipFill>
          <a:blip r:embed="rId1"/>
          <a:stretch/>
        </p:blipFill>
        <p:spPr>
          <a:xfrm>
            <a:off x="6894000" y="1463040"/>
            <a:ext cx="5084280" cy="3811320"/>
          </a:xfrm>
          <a:prstGeom prst="rect">
            <a:avLst/>
          </a:prstGeom>
          <a:ln>
            <a:noFill/>
          </a:ln>
        </p:spPr>
      </p:pic>
      <p:sp>
        <p:nvSpPr>
          <p:cNvPr id="215" name="CustomShape 3"/>
          <p:cNvSpPr/>
          <p:nvPr/>
        </p:nvSpPr>
        <p:spPr>
          <a:xfrm>
            <a:off x="2866320" y="3364560"/>
            <a:ext cx="3600720" cy="3372840"/>
          </a:xfrm>
          <a:prstGeom prst="rect">
            <a:avLst/>
          </a:prstGeom>
          <a:blipFill rotWithShape="0">
            <a:blip r:embed="rId2"/>
            <a:stretch>
              <a:fillRect l="745168" t="0" r="0" b="-1534198"/>
            </a:stretch>
          </a:blip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Testing in Bench-top Apparatus</a:t>
            </a:r>
            <a:endParaRPr b="0" lang="en-US" sz="2800" spc="-1" strike="noStrike">
              <a:latin typeface="Arial"/>
            </a:endParaRPr>
          </a:p>
        </p:txBody>
      </p:sp>
      <p:pic>
        <p:nvPicPr>
          <p:cNvPr id="217" name="Picture 156" descr=""/>
          <p:cNvPicPr/>
          <p:nvPr/>
        </p:nvPicPr>
        <p:blipFill>
          <a:blip r:embed="rId1"/>
          <a:stretch/>
        </p:blipFill>
        <p:spPr>
          <a:xfrm>
            <a:off x="651600" y="1289160"/>
            <a:ext cx="3823200" cy="5099400"/>
          </a:xfrm>
          <a:prstGeom prst="rect">
            <a:avLst/>
          </a:prstGeom>
          <a:ln>
            <a:noFill/>
          </a:ln>
        </p:spPr>
      </p:pic>
      <p:pic>
        <p:nvPicPr>
          <p:cNvPr id="218" name="Picture 169" descr=""/>
          <p:cNvPicPr/>
          <p:nvPr/>
        </p:nvPicPr>
        <p:blipFill>
          <a:blip r:embed="rId2"/>
          <a:srcRect l="20230" t="30403" r="0" b="29597"/>
          <a:stretch/>
        </p:blipFill>
        <p:spPr>
          <a:xfrm rot="16200000">
            <a:off x="4193640" y="2862360"/>
            <a:ext cx="5115240" cy="1917000"/>
          </a:xfrm>
          <a:prstGeom prst="rect">
            <a:avLst/>
          </a:prstGeom>
          <a:ln>
            <a:noFill/>
          </a:ln>
        </p:spPr>
      </p:pic>
      <p:sp>
        <p:nvSpPr>
          <p:cNvPr id="219" name="CustomShape 2"/>
          <p:cNvSpPr/>
          <p:nvPr/>
        </p:nvSpPr>
        <p:spPr>
          <a:xfrm>
            <a:off x="4422960" y="115272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Mounted at test stand</a:t>
            </a:r>
            <a:endParaRPr b="0" lang="en-US" sz="1800" spc="-1" strike="noStrike">
              <a:latin typeface="Arial"/>
            </a:endParaRPr>
          </a:p>
        </p:txBody>
      </p:sp>
      <p:sp>
        <p:nvSpPr>
          <p:cNvPr id="220" name="Line 3"/>
          <p:cNvSpPr/>
          <p:nvPr/>
        </p:nvSpPr>
        <p:spPr>
          <a:xfrm flipH="1">
            <a:off x="3017520" y="1861920"/>
            <a:ext cx="1920240" cy="1828800"/>
          </a:xfrm>
          <a:prstGeom prst="line">
            <a:avLst/>
          </a:prstGeom>
          <a:ln w="36720">
            <a:solidFill>
              <a:srgbClr val="00ff00"/>
            </a:solidFill>
            <a:round/>
            <a:tailEnd len="med" type="triangle" w="med"/>
          </a:ln>
        </p:spPr>
        <p:style>
          <a:lnRef idx="0"/>
          <a:fillRef idx="0"/>
          <a:effectRef idx="0"/>
          <a:fontRef idx="minor"/>
        </p:style>
      </p:sp>
      <p:sp>
        <p:nvSpPr>
          <p:cNvPr id="221" name="CustomShape 4"/>
          <p:cNvSpPr/>
          <p:nvPr/>
        </p:nvSpPr>
        <p:spPr>
          <a:xfrm>
            <a:off x="4541760" y="4803120"/>
            <a:ext cx="119700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Probe tip protrudes into sample cell</a:t>
            </a:r>
            <a:endParaRPr b="0" lang="en-US" sz="1800" spc="-1" strike="noStrike">
              <a:latin typeface="Arial"/>
            </a:endParaRPr>
          </a:p>
        </p:txBody>
      </p:sp>
      <p:sp>
        <p:nvSpPr>
          <p:cNvPr id="222" name="Line 5"/>
          <p:cNvSpPr/>
          <p:nvPr/>
        </p:nvSpPr>
        <p:spPr>
          <a:xfrm flipV="1">
            <a:off x="5486400" y="4239360"/>
            <a:ext cx="1097280" cy="563760"/>
          </a:xfrm>
          <a:prstGeom prst="line">
            <a:avLst/>
          </a:prstGeom>
          <a:ln w="36720">
            <a:solidFill>
              <a:srgbClr val="00ff00"/>
            </a:solidFill>
            <a:round/>
            <a:tailEnd len="med" type="triangle" w="med"/>
          </a:ln>
        </p:spPr>
        <p:style>
          <a:lnRef idx="0"/>
          <a:fillRef idx="0"/>
          <a:effectRef idx="0"/>
          <a:fontRef idx="minor"/>
        </p:style>
      </p:sp>
      <p:pic>
        <p:nvPicPr>
          <p:cNvPr id="223" name="Picture 170" descr=""/>
          <p:cNvPicPr/>
          <p:nvPr/>
        </p:nvPicPr>
        <p:blipFill>
          <a:blip r:embed="rId3"/>
          <a:srcRect l="27222" t="27311" r="31530" b="16020"/>
          <a:stretch/>
        </p:blipFill>
        <p:spPr>
          <a:xfrm>
            <a:off x="7897680" y="2233440"/>
            <a:ext cx="4016520" cy="4138560"/>
          </a:xfrm>
          <a:prstGeom prst="rect">
            <a:avLst/>
          </a:prstGeom>
          <a:ln>
            <a:noFill/>
          </a:ln>
        </p:spPr>
      </p:pic>
      <p:sp>
        <p:nvSpPr>
          <p:cNvPr id="224" name="CustomShape 6"/>
          <p:cNvSpPr/>
          <p:nvPr/>
        </p:nvSpPr>
        <p:spPr>
          <a:xfrm>
            <a:off x="9966960" y="11451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Liquid hydrogen fill level</a:t>
            </a:r>
            <a:endParaRPr b="0" lang="en-US" sz="1800" spc="-1" strike="noStrike">
              <a:latin typeface="Arial"/>
            </a:endParaRPr>
          </a:p>
        </p:txBody>
      </p:sp>
      <p:sp>
        <p:nvSpPr>
          <p:cNvPr id="225" name="CustomShape 7"/>
          <p:cNvSpPr/>
          <p:nvPr/>
        </p:nvSpPr>
        <p:spPr>
          <a:xfrm>
            <a:off x="7806960" y="11091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Fiber probe tip</a:t>
            </a:r>
            <a:endParaRPr b="0" lang="en-US" sz="1800" spc="-1" strike="noStrike">
              <a:latin typeface="Arial"/>
            </a:endParaRPr>
          </a:p>
        </p:txBody>
      </p:sp>
      <p:sp>
        <p:nvSpPr>
          <p:cNvPr id="226" name="Line 8"/>
          <p:cNvSpPr/>
          <p:nvPr/>
        </p:nvSpPr>
        <p:spPr>
          <a:xfrm>
            <a:off x="8547120" y="1492920"/>
            <a:ext cx="1511280" cy="2289240"/>
          </a:xfrm>
          <a:prstGeom prst="line">
            <a:avLst/>
          </a:prstGeom>
          <a:ln w="36720">
            <a:solidFill>
              <a:srgbClr val="00ff00"/>
            </a:solidFill>
            <a:round/>
            <a:tailEnd len="med" type="triangle" w="med"/>
          </a:ln>
        </p:spPr>
        <p:style>
          <a:lnRef idx="0"/>
          <a:fillRef idx="0"/>
          <a:effectRef idx="0"/>
          <a:fontRef idx="minor"/>
        </p:style>
      </p:sp>
      <p:sp>
        <p:nvSpPr>
          <p:cNvPr id="227" name="Line 9"/>
          <p:cNvSpPr/>
          <p:nvPr/>
        </p:nvSpPr>
        <p:spPr>
          <a:xfrm flipH="1">
            <a:off x="10515600" y="1843920"/>
            <a:ext cx="182520" cy="2395440"/>
          </a:xfrm>
          <a:prstGeom prst="line">
            <a:avLst/>
          </a:prstGeom>
          <a:ln w="36720">
            <a:solidFill>
              <a:srgbClr val="00ff0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Spectra in Cold Moderator System</a:t>
            </a:r>
            <a:endParaRPr b="0" lang="en-US" sz="2800" spc="-1" strike="noStrike">
              <a:latin typeface="Arial"/>
            </a:endParaRPr>
          </a:p>
        </p:txBody>
      </p:sp>
      <p:sp>
        <p:nvSpPr>
          <p:cNvPr id="229" name="CustomShape 2"/>
          <p:cNvSpPr/>
          <p:nvPr/>
        </p:nvSpPr>
        <p:spPr>
          <a:xfrm>
            <a:off x="674640" y="1504080"/>
            <a:ext cx="38055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Immersion probe tested on bench-top system was installed into existing CMS to test function and get a snapshot at orthohydrogen levels before installation of converter module.</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First attempt was in November 2022; </a:t>
            </a:r>
            <a:r>
              <a:rPr b="1" i="1" lang="en-US" sz="2000" spc="-1" strike="noStrike">
                <a:solidFill>
                  <a:srgbClr val="ff0000"/>
                </a:solidFill>
                <a:latin typeface="Arial"/>
                <a:ea typeface="DejaVu Sans"/>
              </a:rPr>
              <a:t>fiber broke on insertion and yielded no data</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Second attempt in May 2023 successful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Background is high and varies over time</a:t>
            </a:r>
            <a:endParaRPr b="0" lang="en-US" sz="2000" spc="-1" strike="noStrike">
              <a:latin typeface="Arial"/>
            </a:endParaRPr>
          </a:p>
        </p:txBody>
      </p:sp>
      <p:pic>
        <p:nvPicPr>
          <p:cNvPr id="230" name="" descr=""/>
          <p:cNvPicPr/>
          <p:nvPr/>
        </p:nvPicPr>
        <p:blipFill>
          <a:blip r:embed="rId1"/>
          <a:stretch/>
        </p:blipFill>
        <p:spPr>
          <a:xfrm>
            <a:off x="4800600" y="1022400"/>
            <a:ext cx="7083000" cy="5308920"/>
          </a:xfrm>
          <a:prstGeom prst="rect">
            <a:avLst/>
          </a:prstGeom>
          <a:ln>
            <a:noFill/>
          </a:ln>
        </p:spPr>
      </p:pic>
      <p:sp>
        <p:nvSpPr>
          <p:cNvPr id="231" name="CustomShape 3"/>
          <p:cNvSpPr/>
          <p:nvPr/>
        </p:nvSpPr>
        <p:spPr>
          <a:xfrm>
            <a:off x="4520880" y="11937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Parahydrogen</a:t>
            </a:r>
            <a:endParaRPr b="0" lang="en-US" sz="1800" spc="-1" strike="noStrike">
              <a:latin typeface="Arial"/>
            </a:endParaRPr>
          </a:p>
        </p:txBody>
      </p:sp>
      <p:sp>
        <p:nvSpPr>
          <p:cNvPr id="232" name="Line 4"/>
          <p:cNvSpPr/>
          <p:nvPr/>
        </p:nvSpPr>
        <p:spPr>
          <a:xfrm>
            <a:off x="6126480" y="1388160"/>
            <a:ext cx="640080" cy="1280160"/>
          </a:xfrm>
          <a:prstGeom prst="line">
            <a:avLst/>
          </a:prstGeom>
          <a:ln w="36720">
            <a:solidFill>
              <a:srgbClr val="00ff00"/>
            </a:solidFill>
            <a:round/>
            <a:tailEnd len="med" type="triangle" w="med"/>
          </a:ln>
        </p:spPr>
        <p:style>
          <a:lnRef idx="0"/>
          <a:fillRef idx="0"/>
          <a:effectRef idx="0"/>
          <a:fontRef idx="minor"/>
        </p:style>
      </p:sp>
      <p:sp>
        <p:nvSpPr>
          <p:cNvPr id="233" name="CustomShape 5"/>
          <p:cNvSpPr/>
          <p:nvPr/>
        </p:nvSpPr>
        <p:spPr>
          <a:xfrm>
            <a:off x="10303200" y="8409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Orthohydrogen</a:t>
            </a:r>
            <a:endParaRPr b="0" lang="en-US" sz="1800" spc="-1" strike="noStrike">
              <a:latin typeface="Arial"/>
            </a:endParaRPr>
          </a:p>
        </p:txBody>
      </p:sp>
      <p:sp>
        <p:nvSpPr>
          <p:cNvPr id="234" name="Line 6"/>
          <p:cNvSpPr/>
          <p:nvPr/>
        </p:nvSpPr>
        <p:spPr>
          <a:xfrm flipH="1">
            <a:off x="10515600" y="1205280"/>
            <a:ext cx="914400" cy="3291840"/>
          </a:xfrm>
          <a:prstGeom prst="line">
            <a:avLst/>
          </a:prstGeom>
          <a:ln w="36720">
            <a:solidFill>
              <a:srgbClr val="00ff0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CustomShape 1"/>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Spectra in Cold Moderator System – yes, it’s there….</a:t>
            </a:r>
            <a:endParaRPr b="0" lang="en-US" sz="2800" spc="-1" strike="noStrike">
              <a:latin typeface="Arial"/>
            </a:endParaRPr>
          </a:p>
        </p:txBody>
      </p:sp>
      <p:sp>
        <p:nvSpPr>
          <p:cNvPr id="236" name="CustomShape 2"/>
          <p:cNvSpPr/>
          <p:nvPr/>
        </p:nvSpPr>
        <p:spPr>
          <a:xfrm>
            <a:off x="674640" y="1504080"/>
            <a:ext cx="38055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Careful treatment of data permits extraction of subtle signal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36 Hours of background measurements taken before hydrogen fill </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Best match background is scaled and subtracted from signal to reveal two peaks – one arising from parahydrogen transitions (0-2 state); one from orthohydrogen transitions (1-3)</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Peak area ratio gives ortho-para ratio </a:t>
            </a:r>
            <a:endParaRPr b="0" lang="en-US" sz="2000" spc="-1" strike="noStrike">
              <a:latin typeface="Arial"/>
            </a:endParaRPr>
          </a:p>
        </p:txBody>
      </p:sp>
      <p:pic>
        <p:nvPicPr>
          <p:cNvPr id="237" name="" descr=""/>
          <p:cNvPicPr/>
          <p:nvPr/>
        </p:nvPicPr>
        <p:blipFill>
          <a:blip r:embed="rId1"/>
          <a:stretch/>
        </p:blipFill>
        <p:spPr>
          <a:xfrm>
            <a:off x="4800600" y="1058400"/>
            <a:ext cx="7083000" cy="5308920"/>
          </a:xfrm>
          <a:prstGeom prst="rect">
            <a:avLst/>
          </a:prstGeom>
          <a:ln>
            <a:noFill/>
          </a:ln>
        </p:spPr>
      </p:pic>
      <p:sp>
        <p:nvSpPr>
          <p:cNvPr id="238" name="CustomShape 3"/>
          <p:cNvSpPr/>
          <p:nvPr/>
        </p:nvSpPr>
        <p:spPr>
          <a:xfrm>
            <a:off x="4520880" y="12297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Parahydrogen</a:t>
            </a:r>
            <a:endParaRPr b="0" lang="en-US" sz="1800" spc="-1" strike="noStrike">
              <a:latin typeface="Arial"/>
            </a:endParaRPr>
          </a:p>
        </p:txBody>
      </p:sp>
      <p:sp>
        <p:nvSpPr>
          <p:cNvPr id="239" name="Line 4"/>
          <p:cNvSpPr/>
          <p:nvPr/>
        </p:nvSpPr>
        <p:spPr>
          <a:xfrm>
            <a:off x="6126480" y="1424160"/>
            <a:ext cx="640080" cy="1280160"/>
          </a:xfrm>
          <a:prstGeom prst="line">
            <a:avLst/>
          </a:prstGeom>
          <a:ln w="36720">
            <a:solidFill>
              <a:srgbClr val="00ff00"/>
            </a:solidFill>
            <a:round/>
            <a:tailEnd len="med" type="triangle" w="med"/>
          </a:ln>
        </p:spPr>
        <p:style>
          <a:lnRef idx="0"/>
          <a:fillRef idx="0"/>
          <a:effectRef idx="0"/>
          <a:fontRef idx="minor"/>
        </p:style>
      </p:sp>
      <p:sp>
        <p:nvSpPr>
          <p:cNvPr id="240" name="CustomShape 5"/>
          <p:cNvSpPr/>
          <p:nvPr/>
        </p:nvSpPr>
        <p:spPr>
          <a:xfrm>
            <a:off x="10303200" y="8769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Orthohydrogen</a:t>
            </a:r>
            <a:endParaRPr b="0" lang="en-US" sz="1800" spc="-1" strike="noStrike">
              <a:latin typeface="Arial"/>
            </a:endParaRPr>
          </a:p>
        </p:txBody>
      </p:sp>
      <p:sp>
        <p:nvSpPr>
          <p:cNvPr id="241" name="Line 6"/>
          <p:cNvSpPr/>
          <p:nvPr/>
        </p:nvSpPr>
        <p:spPr>
          <a:xfrm flipH="1">
            <a:off x="10515600" y="1241280"/>
            <a:ext cx="914400" cy="3291840"/>
          </a:xfrm>
          <a:prstGeom prst="line">
            <a:avLst/>
          </a:prstGeom>
          <a:ln w="36720">
            <a:solidFill>
              <a:srgbClr val="00ff00"/>
            </a:solidFill>
            <a:round/>
            <a:tailEnd len="med" type="triangle" w="med"/>
          </a:ln>
        </p:spPr>
        <p:style>
          <a:lnRef idx="0"/>
          <a:fillRef idx="0"/>
          <a:effectRef idx="0"/>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2" name="" descr=""/>
          <p:cNvPicPr/>
          <p:nvPr/>
        </p:nvPicPr>
        <p:blipFill>
          <a:blip r:embed="rId1"/>
          <a:stretch/>
        </p:blipFill>
        <p:spPr>
          <a:xfrm>
            <a:off x="4800600" y="1022400"/>
            <a:ext cx="7083000" cy="5308920"/>
          </a:xfrm>
          <a:prstGeom prst="rect">
            <a:avLst/>
          </a:prstGeom>
          <a:ln>
            <a:noFill/>
          </a:ln>
        </p:spPr>
      </p:pic>
      <p:sp>
        <p:nvSpPr>
          <p:cNvPr id="243" name="CustomShape 1"/>
          <p:cNvSpPr/>
          <p:nvPr/>
        </p:nvSpPr>
        <p:spPr>
          <a:xfrm>
            <a:off x="4520880" y="11937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Parahydrogen</a:t>
            </a:r>
            <a:endParaRPr b="0" lang="en-US" sz="1800" spc="-1" strike="noStrike">
              <a:latin typeface="Arial"/>
            </a:endParaRPr>
          </a:p>
        </p:txBody>
      </p:sp>
      <p:sp>
        <p:nvSpPr>
          <p:cNvPr id="244" name="Line 2"/>
          <p:cNvSpPr/>
          <p:nvPr/>
        </p:nvSpPr>
        <p:spPr>
          <a:xfrm>
            <a:off x="6126480" y="1388160"/>
            <a:ext cx="457200" cy="914400"/>
          </a:xfrm>
          <a:prstGeom prst="line">
            <a:avLst/>
          </a:prstGeom>
          <a:ln w="36720">
            <a:solidFill>
              <a:srgbClr val="00ff00"/>
            </a:solidFill>
            <a:round/>
            <a:tailEnd len="med" type="triangle" w="med"/>
          </a:ln>
        </p:spPr>
        <p:style>
          <a:lnRef idx="0"/>
          <a:fillRef idx="0"/>
          <a:effectRef idx="0"/>
          <a:fontRef idx="minor"/>
        </p:style>
      </p:sp>
      <p:sp>
        <p:nvSpPr>
          <p:cNvPr id="245" name="CustomShape 3"/>
          <p:cNvSpPr/>
          <p:nvPr/>
        </p:nvSpPr>
        <p:spPr>
          <a:xfrm>
            <a:off x="10303200" y="840960"/>
            <a:ext cx="1745640" cy="90972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408240"/>
              </a:tabLst>
            </a:pPr>
            <a:r>
              <a:rPr b="0" lang="en-US" sz="1800" spc="-1" strike="noStrike">
                <a:solidFill>
                  <a:srgbClr val="000000"/>
                </a:solidFill>
                <a:latin typeface="Arial"/>
                <a:ea typeface="DejaVu Sans"/>
              </a:rPr>
              <a:t>Orthohydrogen</a:t>
            </a:r>
            <a:endParaRPr b="0" lang="en-US" sz="1800" spc="-1" strike="noStrike">
              <a:latin typeface="Arial"/>
            </a:endParaRPr>
          </a:p>
        </p:txBody>
      </p:sp>
      <p:sp>
        <p:nvSpPr>
          <p:cNvPr id="246" name="Line 4"/>
          <p:cNvSpPr/>
          <p:nvPr/>
        </p:nvSpPr>
        <p:spPr>
          <a:xfrm flipH="1">
            <a:off x="10881360" y="1205280"/>
            <a:ext cx="548640" cy="2103120"/>
          </a:xfrm>
          <a:prstGeom prst="line">
            <a:avLst/>
          </a:prstGeom>
          <a:ln w="36720">
            <a:solidFill>
              <a:srgbClr val="00ff00"/>
            </a:solidFill>
            <a:round/>
            <a:tailEnd len="med" type="triangle" w="med"/>
          </a:ln>
        </p:spPr>
        <p:style>
          <a:lnRef idx="0"/>
          <a:fillRef idx="0"/>
          <a:effectRef idx="0"/>
          <a:fontRef idx="minor"/>
        </p:style>
      </p:sp>
      <p:sp>
        <p:nvSpPr>
          <p:cNvPr id="247" name="CustomShape 5"/>
          <p:cNvSpPr/>
          <p:nvPr/>
        </p:nvSpPr>
        <p:spPr>
          <a:xfrm>
            <a:off x="314640" y="365040"/>
            <a:ext cx="11487240" cy="881280"/>
          </a:xfrm>
          <a:prstGeom prst="rect">
            <a:avLst/>
          </a:prstGeom>
          <a:noFill/>
          <a:ln>
            <a:noFill/>
          </a:ln>
        </p:spPr>
        <p:style>
          <a:lnRef idx="0"/>
          <a:fillRef idx="0"/>
          <a:effectRef idx="0"/>
          <a:fontRef idx="minor"/>
        </p:style>
        <p:txBody>
          <a:bodyPr lIns="0" rIns="0" tIns="0" bIns="0">
            <a:noAutofit/>
          </a:bodyPr>
          <a:p>
            <a:pPr>
              <a:lnSpc>
                <a:spcPct val="85000"/>
              </a:lnSpc>
            </a:pPr>
            <a:r>
              <a:rPr b="0" lang="en-US" sz="2800" spc="-1" strike="noStrike">
                <a:solidFill>
                  <a:srgbClr val="1e7640"/>
                </a:solidFill>
                <a:latin typeface="Arial Black"/>
                <a:ea typeface="DejaVu Sans"/>
              </a:rPr>
              <a:t>Probe Diagnostic</a:t>
            </a:r>
            <a:endParaRPr b="0" lang="en-US" sz="2800" spc="-1" strike="noStrike">
              <a:latin typeface="Arial"/>
            </a:endParaRPr>
          </a:p>
          <a:p>
            <a:pPr>
              <a:lnSpc>
                <a:spcPct val="85000"/>
              </a:lnSpc>
            </a:pPr>
            <a:r>
              <a:rPr b="0" lang="en-US" sz="2800" spc="-1" strike="noStrike">
                <a:solidFill>
                  <a:srgbClr val="1e7640"/>
                </a:solidFill>
                <a:latin typeface="Arial Black"/>
                <a:ea typeface="DejaVu Sans"/>
              </a:rPr>
              <a:t>Spectra in Cold Moderator System – no, REALLY</a:t>
            </a:r>
            <a:endParaRPr b="0" lang="en-US" sz="2800" spc="-1" strike="noStrike">
              <a:latin typeface="Arial"/>
            </a:endParaRPr>
          </a:p>
        </p:txBody>
      </p:sp>
      <p:sp>
        <p:nvSpPr>
          <p:cNvPr id="248" name="CustomShape 6"/>
          <p:cNvSpPr/>
          <p:nvPr/>
        </p:nvSpPr>
        <p:spPr>
          <a:xfrm>
            <a:off x="674640" y="1504080"/>
            <a:ext cx="3805560" cy="4056840"/>
          </a:xfrm>
          <a:prstGeom prst="rect">
            <a:avLst/>
          </a:prstGeom>
          <a:noFill/>
          <a:ln>
            <a:noFill/>
          </a:ln>
        </p:spPr>
        <p:style>
          <a:lnRef idx="0"/>
          <a:fillRef idx="0"/>
          <a:effectRef idx="0"/>
          <a:fontRef idx="minor"/>
        </p:style>
        <p:txBody>
          <a:bodyPr lIns="0" rIns="0" tIns="0" bIns="0">
            <a:noAutofit/>
          </a:bodyPr>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Careful treatment of data permits extraction of subtle signal</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36 Hours of background measurements taken before hydrogen fill </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Best match background is scaled and subtracted from signal to reveal two peaks – one arising from parahydrogen transitions (0-2 state); one from orthohydrogen transitions (1-3)</a:t>
            </a:r>
            <a:endParaRPr b="0" lang="en-US" sz="2000" spc="-1" strike="noStrike">
              <a:latin typeface="Arial"/>
            </a:endParaRPr>
          </a:p>
          <a:p>
            <a:pPr marL="228600" indent="-219600">
              <a:lnSpc>
                <a:spcPct val="90000"/>
              </a:lnSpc>
              <a:spcBef>
                <a:spcPts val="1397"/>
              </a:spcBef>
              <a:buClr>
                <a:srgbClr val="1e7640"/>
              </a:buClr>
              <a:buFont typeface="Arial"/>
              <a:buChar char="•"/>
            </a:pPr>
            <a:r>
              <a:rPr b="0" lang="en-US" sz="2000" spc="-1" strike="noStrike">
                <a:solidFill>
                  <a:srgbClr val="000000"/>
                </a:solidFill>
                <a:latin typeface="Arial"/>
                <a:ea typeface="DejaVu Sans"/>
              </a:rPr>
              <a:t>Peak area ratio gives ortho-para ratio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6F5DE5-FF42-42F2-9962-F83010572F4E}">
  <ds:schemaRefs>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3.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2299</TotalTime>
  <Application>LibreOffice/6.4.7.2$Linux_X86_64 LibreOffice_project/40$Build-2</Application>
  <Words>9</Words>
  <Paragraphs>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2024-03-30T19:29:09Z</dcterms:created>
  <dc:creator/>
  <dc:description/>
  <dc:language>en-US</dc:language>
  <cp:lastModifiedBy/>
  <dcterms:modified xsi:type="dcterms:W3CDTF">2026-04-15T17:33:47Z</dcterms:modified>
  <cp:revision>174</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0x0101003975B17BC858B94FAA5409F11FF9B884</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0</vt:bool>
  </property>
  <property fmtid="{D5CDD505-2E9C-101B-9397-08002B2CF9AE}" pid="11" name="ShareDoc">
    <vt:bool>0</vt:bool>
  </property>
  <property fmtid="{D5CDD505-2E9C-101B-9397-08002B2CF9AE}" pid="12" name="Slides">
    <vt:i4>2</vt:i4>
  </property>
</Properties>
</file>