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78" r:id="rId3"/>
    <p:sldId id="302" r:id="rId4"/>
    <p:sldId id="303" r:id="rId5"/>
    <p:sldId id="316" r:id="rId6"/>
    <p:sldId id="317" r:id="rId7"/>
    <p:sldId id="318" r:id="rId8"/>
    <p:sldId id="322" r:id="rId9"/>
    <p:sldId id="314" r:id="rId10"/>
    <p:sldId id="320" r:id="rId11"/>
    <p:sldId id="313" r:id="rId12"/>
    <p:sldId id="277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deki Tatsumoto" initials="HT" lastIdx="1" clrIdx="0">
    <p:extLst>
      <p:ext uri="{19B8F6BF-5375-455C-9EA6-DF929625EA0E}">
        <p15:presenceInfo xmlns:p15="http://schemas.microsoft.com/office/powerpoint/2012/main" userId="Hideki Tatsumo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0432FF"/>
    <a:srgbClr val="00FA00"/>
    <a:srgbClr val="666666"/>
    <a:srgbClr val="9437FF"/>
    <a:srgbClr val="00FDFF"/>
    <a:srgbClr val="941100"/>
    <a:srgbClr val="CCCCCC"/>
    <a:srgbClr val="FECC99"/>
    <a:srgbClr val="FE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6" autoAdjust="0"/>
    <p:restoredTop sz="91632" autoAdjust="0"/>
  </p:normalViewPr>
  <p:slideViewPr>
    <p:cSldViewPr snapToGrid="0" snapToObjects="1">
      <p:cViewPr varScale="1">
        <p:scale>
          <a:sx n="102" d="100"/>
          <a:sy n="102" d="100"/>
        </p:scale>
        <p:origin x="1176" y="108"/>
      </p:cViewPr>
      <p:guideLst/>
    </p:cSldViewPr>
  </p:slideViewPr>
  <p:outlineViewPr>
    <p:cViewPr>
      <p:scale>
        <a:sx n="33" d="100"/>
        <a:sy n="33" d="100"/>
      </p:scale>
      <p:origin x="0" y="-120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9866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086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104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519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9246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66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261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B1C83-6B92-55D1-B59A-A983368D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F8CEB-552C-F91D-9EAC-14F1FA23E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7B9AB-1C0B-0D5A-04B8-38DE8A49D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F5E60-8238-FD7E-F782-FDF2D0594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068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08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46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2.png"/><Relationship Id="rId7" Type="http://schemas.openxmlformats.org/officeDocument/2006/relationships/image" Target="../media/image14.tif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40.png"/><Relationship Id="rId10" Type="http://schemas.openxmlformats.org/officeDocument/2006/relationships/image" Target="../media/image17.jpeg"/><Relationship Id="rId4" Type="http://schemas.openxmlformats.org/officeDocument/2006/relationships/image" Target="../media/image130.png"/><Relationship Id="rId9" Type="http://schemas.openxmlformats.org/officeDocument/2006/relationships/image" Target="../media/image16.tiff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909781"/>
            <a:ext cx="9814565" cy="2387600"/>
          </a:xfrm>
        </p:spPr>
        <p:txBody>
          <a:bodyPr/>
          <a:lstStyle/>
          <a:p>
            <a:r>
              <a:rPr lang="en-GB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Development status of the ESS cryogenic moderator system</a:t>
            </a:r>
            <a:endParaRPr lang="en-GB" dirty="0">
              <a:latin typeface="+mn-lt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BF3A91A-3D35-DD20-EB66-6DD557439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10158686" cy="272479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1200"/>
              </a:spcAft>
            </a:pPr>
            <a:endParaRPr lang="en-SE" sz="24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European Spallation Source (ESS) ERIC</a:t>
            </a:r>
            <a:r>
              <a:rPr lang="en-GB" sz="2400" kern="100" dirty="0">
                <a:effectLst/>
                <a:ea typeface="MS PGothic" panose="020B0600070205080204" pitchFamily="34" charset="-128"/>
                <a:cs typeface="Times New Roman" panose="02020603050405020304" pitchFamily="18" charset="0"/>
              </a:rPr>
              <a:t>, Lund, Sweden</a:t>
            </a:r>
          </a:p>
          <a:p>
            <a:pPr>
              <a:lnSpc>
                <a:spcPct val="107000"/>
              </a:lnSpc>
            </a:pPr>
            <a:endParaRPr lang="en-GB" sz="2400" kern="1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2400" kern="100" dirty="0">
              <a:effectLst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GB" sz="2400" kern="100" dirty="0"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kern="100" dirty="0">
                <a:ea typeface="MS PGothic" panose="020B0600070205080204" pitchFamily="34" charset="-128"/>
                <a:cs typeface="Times New Roman" panose="02020603050405020304" pitchFamily="18" charset="0"/>
              </a:rPr>
              <a:t>Presented by Theodoros Vasilopoulos</a:t>
            </a:r>
          </a:p>
          <a:p>
            <a:pPr>
              <a:lnSpc>
                <a:spcPct val="107000"/>
              </a:lnSpc>
            </a:pPr>
            <a:endParaRPr lang="en-SE" sz="18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SE" sz="2400" dirty="0"/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841F-01AB-3E0D-F165-CCD58CB5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Automatic CMS shutdown triggered by failure </a:t>
            </a:r>
            <a:endParaRPr lang="en-SE" sz="3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AFBD1-0289-AD7E-7E62-66ABF7E7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783C1-D81E-3E08-11BF-D2CEAF65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7A4D2C-AA50-D952-2F4B-8467829685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Vacuum pump stopped, </a:t>
            </a:r>
            <a:r>
              <a:rPr lang="en-GB" dirty="0"/>
              <a:t>on November 26, 2025</a:t>
            </a:r>
            <a:r>
              <a:rPr lang="en-SE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906BFE9-5788-6B79-8003-86DCF6DD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ABF8C-C2A4-7BBA-F424-9910ABE5D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"/>
          <a:stretch>
            <a:fillRect/>
          </a:stretch>
        </p:blipFill>
        <p:spPr bwMode="auto">
          <a:xfrm>
            <a:off x="7025899" y="810704"/>
            <a:ext cx="4023360" cy="6047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5FDA7C-A14A-B995-E99F-F91C001425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76" t="1299"/>
          <a:stretch>
            <a:fillRect/>
          </a:stretch>
        </p:blipFill>
        <p:spPr>
          <a:xfrm>
            <a:off x="633449" y="1438102"/>
            <a:ext cx="4597272" cy="317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644B83-FB26-B870-6BCB-D1F7AE5FE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7481"/>
          <a:stretch>
            <a:fillRect/>
          </a:stretch>
        </p:blipFill>
        <p:spPr>
          <a:xfrm>
            <a:off x="2814685" y="3743339"/>
            <a:ext cx="4021192" cy="30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C0AA-9638-933F-E7CF-465ECBE0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9FC68-19F5-2B82-8DB9-E32EE78A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22DA-66F7-7FEC-D14A-0BAD38F1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9BCF990-7926-2E18-5F1E-7473EA557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AD296-D5B0-56FE-B508-797821CFB581}"/>
              </a:ext>
            </a:extLst>
          </p:cNvPr>
          <p:cNvSpPr txBox="1"/>
          <p:nvPr/>
        </p:nvSpPr>
        <p:spPr>
          <a:xfrm>
            <a:off x="713508" y="1139457"/>
            <a:ext cx="1108006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Prior to hydrogen operation, preliminary CMS commissioning has been conducted using helium in 2024, and the first hydrogen cooldown was successfully completed in March 2025 without catalyst filling. </a:t>
            </a:r>
          </a:p>
          <a:p>
            <a:pPr algn="just"/>
            <a:endParaRPr 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CMS is currently operated in semi-automatic mode, and ongoing performance tests aim to optimize operating conditions and establish procedures for automated control.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ynamic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heat load tests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demonstrated that the buffer tank effectively suppress pressure fluctuations, and that the TMCP valve box compensated for heat load variations as designed.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During hydrogen operation at 18 K, a primary vacuum pump failure occurred, and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CMS shutdown sequence executed as designed, ensuring a safe and controlled system shutdown.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Preparations for the first beam-on-target operation are steadily progressing.</a:t>
            </a:r>
            <a:endParaRPr lang="en-SE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just"/>
            <a:endParaRPr lang="en-GB" sz="2200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6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0"/>
            <a:ext cx="8640000" cy="5463995"/>
          </a:xfrm>
        </p:spPr>
        <p:txBody>
          <a:bodyPr/>
          <a:lstStyle/>
          <a:p>
            <a:r>
              <a:rPr lang="en-GB" noProof="0" dirty="0"/>
              <a:t>Finish presentation</a:t>
            </a:r>
            <a:br>
              <a:rPr lang="en-GB" noProof="0" dirty="0"/>
            </a:br>
            <a:br>
              <a:rPr lang="en-GB" noProof="0" dirty="0"/>
            </a:br>
            <a:br>
              <a:rPr lang="en-GB" noProof="0" dirty="0"/>
            </a:br>
            <a:r>
              <a:rPr lang="en-GB" sz="3200" dirty="0"/>
              <a:t>Thank you for your attention</a:t>
            </a:r>
            <a:br>
              <a:rPr lang="en-GB" noProof="0" dirty="0"/>
            </a:b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0F0C1491-CD0B-4F4E-5226-51C125CEE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782" y="1985510"/>
            <a:ext cx="4411832" cy="2702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B78772-8F78-23B4-7B5A-E66548F3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Introduction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727F5E-8CC6-0CC3-229C-7C3C9879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4D184-CE3B-6EC4-D602-A53CD36E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B5BC78-20F2-8E3F-DF39-4BFB917D85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ESS </a:t>
            </a:r>
            <a:r>
              <a:rPr lang="en-GB" dirty="0"/>
              <a:t>European </a:t>
            </a:r>
            <a:r>
              <a:rPr lang="en-SE" dirty="0"/>
              <a:t>Spallation Source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CC0B44C-E453-F047-470E-033F8859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B38BA615-144C-8184-8FFB-3A6A8E50F814}"/>
              </a:ext>
            </a:extLst>
          </p:cNvPr>
          <p:cNvSpPr txBox="1">
            <a:spLocks/>
          </p:cNvSpPr>
          <p:nvPr/>
        </p:nvSpPr>
        <p:spPr>
          <a:xfrm>
            <a:off x="1034665" y="6392271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896B66-0B3A-474C-9C9C-E4F07B1F5DAD}" type="datetime1">
              <a:rPr lang="sv-SE" smtClean="0"/>
              <a:pPr/>
              <a:t>2026-04-15</a:t>
            </a:fld>
            <a:endParaRPr lang="sv-SE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292BF13-1A3F-130E-9ECA-9770AE3B2978}"/>
              </a:ext>
            </a:extLst>
          </p:cNvPr>
          <p:cNvSpPr txBox="1">
            <a:spLocks/>
          </p:cNvSpPr>
          <p:nvPr/>
        </p:nvSpPr>
        <p:spPr>
          <a:xfrm>
            <a:off x="651918" y="63965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0C279-5646-127F-EFEC-C827770FFCA0}"/>
              </a:ext>
            </a:extLst>
          </p:cNvPr>
          <p:cNvSpPr txBox="1"/>
          <p:nvPr/>
        </p:nvSpPr>
        <p:spPr>
          <a:xfrm>
            <a:off x="326872" y="1409955"/>
            <a:ext cx="55205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5 MW beam (2.0 GeV proton, 62.5 mA) at 14 Hz (a pulse length of 2.86 </a:t>
            </a:r>
            <a:r>
              <a:rPr lang="en-GB" sz="2000" dirty="0" err="1">
                <a:solidFill>
                  <a:schemeClr val="accent1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ms</a:t>
            </a:r>
            <a:r>
              <a:rPr lang="en-GB" sz="2000" dirty="0">
                <a:solidFill>
                  <a:schemeClr val="accent1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.) 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F3AE2-EFE8-E64D-7D1E-C3914C1C6149}"/>
              </a:ext>
            </a:extLst>
          </p:cNvPr>
          <p:cNvGrpSpPr/>
          <p:nvPr/>
        </p:nvGrpSpPr>
        <p:grpSpPr>
          <a:xfrm>
            <a:off x="43401" y="2176947"/>
            <a:ext cx="3414889" cy="4597891"/>
            <a:chOff x="4050720" y="1484783"/>
            <a:chExt cx="4281000" cy="5321491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A1EC1A2C-4784-8AFC-473A-1D6F9969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892342-2FF9-6A01-5A71-071AC557FC0F}"/>
                </a:ext>
              </a:extLst>
            </p:cNvPr>
            <p:cNvGrpSpPr/>
            <p:nvPr/>
          </p:nvGrpSpPr>
          <p:grpSpPr>
            <a:xfrm>
              <a:off x="4050720" y="4992010"/>
              <a:ext cx="2448652" cy="503955"/>
              <a:chOff x="3957495" y="5013176"/>
              <a:chExt cx="2448652" cy="503955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C9BC9AF-07CC-4972-9E03-E97E944EA3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5061" y="5013176"/>
                <a:ext cx="743529" cy="202282"/>
              </a:xfrm>
              <a:prstGeom prst="straightConnector1">
                <a:avLst/>
              </a:prstGeom>
              <a:ln w="69850"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0433EE-9D73-6217-8640-B06DEAD47414}"/>
                  </a:ext>
                </a:extLst>
              </p:cNvPr>
              <p:cNvSpPr txBox="1"/>
              <p:nvPr/>
            </p:nvSpPr>
            <p:spPr>
              <a:xfrm rot="20791870">
                <a:off x="3957495" y="5125296"/>
                <a:ext cx="2448652" cy="391835"/>
              </a:xfrm>
              <a:prstGeom prst="rect">
                <a:avLst/>
              </a:prstGeom>
              <a:solidFill>
                <a:schemeClr val="bg1">
                  <a:alpha val="76502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5 MW Proton beam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10FA87-70E4-9E2D-E672-1766FE78E530}"/>
                </a:ext>
              </a:extLst>
            </p:cNvPr>
            <p:cNvSpPr txBox="1"/>
            <p:nvPr/>
          </p:nvSpPr>
          <p:spPr>
            <a:xfrm>
              <a:off x="4573495" y="2390826"/>
              <a:ext cx="1883062" cy="67680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Moderator-reflector plug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0D517B-E226-BFE6-FC2D-E6E5ADEF61C3}"/>
                </a:ext>
              </a:extLst>
            </p:cNvPr>
            <p:cNvSpPr txBox="1"/>
            <p:nvPr/>
          </p:nvSpPr>
          <p:spPr>
            <a:xfrm>
              <a:off x="5178050" y="1747468"/>
              <a:ext cx="2142828" cy="391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Monolith vessel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F77398BB-8B7A-9BB5-63BE-D517C2D85D88}"/>
              </a:ext>
            </a:extLst>
          </p:cNvPr>
          <p:cNvSpPr/>
          <p:nvPr/>
        </p:nvSpPr>
        <p:spPr>
          <a:xfrm>
            <a:off x="1725289" y="4614531"/>
            <a:ext cx="584189" cy="584775"/>
          </a:xfrm>
          <a:prstGeom prst="ellipse">
            <a:avLst/>
          </a:prstGeom>
          <a:noFill/>
          <a:ln w="317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34055742-2AF5-33F3-53F3-D039EFBFCD25}"/>
              </a:ext>
            </a:extLst>
          </p:cNvPr>
          <p:cNvSpPr/>
          <p:nvPr/>
        </p:nvSpPr>
        <p:spPr>
          <a:xfrm rot="797253">
            <a:off x="2127063" y="3778399"/>
            <a:ext cx="1871393" cy="2022973"/>
          </a:xfrm>
          <a:prstGeom prst="arc">
            <a:avLst>
              <a:gd name="adj1" fmla="val 10294612"/>
              <a:gd name="adj2" fmla="val 15562817"/>
            </a:avLst>
          </a:prstGeom>
          <a:ln w="57150">
            <a:solidFill>
              <a:schemeClr val="accent5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FA786D-A960-78CB-0679-EA72E7FD12D7}"/>
              </a:ext>
            </a:extLst>
          </p:cNvPr>
          <p:cNvSpPr/>
          <p:nvPr/>
        </p:nvSpPr>
        <p:spPr>
          <a:xfrm>
            <a:off x="6591507" y="5257446"/>
            <a:ext cx="5435808" cy="1541224"/>
          </a:xfrm>
          <a:prstGeom prst="roundRect">
            <a:avLst>
              <a:gd name="adj" fmla="val 7123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atshållare för innehåll 5">
            <a:extLst>
              <a:ext uri="{FF2B5EF4-FFF2-40B4-BE49-F238E27FC236}">
                <a16:creationId xmlns:a16="http://schemas.microsoft.com/office/drawing/2014/main" id="{8B04CFD0-13EF-90C2-54C9-9648B9752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913" y="1365165"/>
            <a:ext cx="5435808" cy="739263"/>
          </a:xfrm>
        </p:spPr>
        <p:txBody>
          <a:bodyPr/>
          <a:lstStyle/>
          <a:p>
            <a:pPr marL="0" indent="0">
              <a:lnSpc>
                <a:spcPts val="176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accent1"/>
                </a:solidFill>
                <a:latin typeface="+mj-lt"/>
              </a:rPr>
              <a:t>- Parahydrogen fraction of more than 99.5%. </a:t>
            </a:r>
          </a:p>
          <a:p>
            <a:pPr marL="0" indent="0">
              <a:lnSpc>
                <a:spcPts val="176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</a:t>
            </a:r>
            <a:r>
              <a:rPr lang="en-GB" sz="1800" dirty="0">
                <a:solidFill>
                  <a:schemeClr val="accent1"/>
                </a:solidFill>
                <a:latin typeface="+mj-lt"/>
              </a:rPr>
              <a:t>Average temperature rise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 each moderator &lt; 3 K.</a:t>
            </a:r>
            <a:endParaRPr lang="en-US" dirty="0">
              <a:latin typeface="+mj-lt"/>
            </a:endParaRPr>
          </a:p>
        </p:txBody>
      </p:sp>
      <p:sp>
        <p:nvSpPr>
          <p:cNvPr id="40" name="Platshållare för innehåll 5">
            <a:extLst>
              <a:ext uri="{FF2B5EF4-FFF2-40B4-BE49-F238E27FC236}">
                <a16:creationId xmlns:a16="http://schemas.microsoft.com/office/drawing/2014/main" id="{E7D5C476-CDF4-DB98-2F90-A5B395253C2A}"/>
              </a:ext>
            </a:extLst>
          </p:cNvPr>
          <p:cNvSpPr txBox="1">
            <a:spLocks/>
          </p:cNvSpPr>
          <p:nvPr/>
        </p:nvSpPr>
        <p:spPr>
          <a:xfrm>
            <a:off x="6863298" y="5398809"/>
            <a:ext cx="4963982" cy="131074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bg1"/>
                </a:solidFill>
              </a:rPr>
              <a:t>Cryogenic Moderator System (CMS)</a:t>
            </a:r>
          </a:p>
          <a:p>
            <a:pPr marL="0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bg1"/>
                </a:solidFill>
              </a:rPr>
              <a:t>- </a:t>
            </a:r>
            <a:r>
              <a:rPr lang="en-GB" sz="1800" dirty="0">
                <a:solidFill>
                  <a:schemeClr val="bg1"/>
                </a:solidFill>
                <a:latin typeface="+mj-lt"/>
              </a:rPr>
              <a:t>18 K and 11 bar (Subcooled liquid hydrogen). </a:t>
            </a:r>
          </a:p>
          <a:p>
            <a:pPr marL="0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- Flow rate to each moderator &gt;250 g/s</a:t>
            </a:r>
          </a:p>
          <a:p>
            <a:pPr marL="0" indent="0">
              <a:lnSpc>
                <a:spcPts val="15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- Ortho/para hydrogen convertor (catalyst)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4E91F6A3-8CAB-3112-22E6-949EB411EE12}"/>
              </a:ext>
            </a:extLst>
          </p:cNvPr>
          <p:cNvSpPr/>
          <p:nvPr/>
        </p:nvSpPr>
        <p:spPr>
          <a:xfrm>
            <a:off x="8892330" y="4756505"/>
            <a:ext cx="666974" cy="263738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BD33DF-59C6-D778-B890-6C573695C4FB}"/>
              </a:ext>
            </a:extLst>
          </p:cNvPr>
          <p:cNvSpPr txBox="1"/>
          <p:nvPr/>
        </p:nvSpPr>
        <p:spPr>
          <a:xfrm>
            <a:off x="2573041" y="4917311"/>
            <a:ext cx="1371294" cy="58477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</a:rPr>
              <a:t>Target wheel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</a:rPr>
              <a:t>(Tungsten)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29BEB8-805E-5659-5826-C03C050B1315}"/>
              </a:ext>
            </a:extLst>
          </p:cNvPr>
          <p:cNvGrpSpPr>
            <a:grpSpLocks noChangeAspect="1"/>
          </p:cNvGrpSpPr>
          <p:nvPr/>
        </p:nvGrpSpPr>
        <p:grpSpPr>
          <a:xfrm>
            <a:off x="2931483" y="2262518"/>
            <a:ext cx="3498383" cy="2571460"/>
            <a:chOff x="3241519" y="3192792"/>
            <a:chExt cx="2978407" cy="21892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730AFF-15E0-7B06-3E4B-E1A2B4C88B32}"/>
                </a:ext>
              </a:extLst>
            </p:cNvPr>
            <p:cNvGrpSpPr/>
            <p:nvPr/>
          </p:nvGrpSpPr>
          <p:grpSpPr>
            <a:xfrm>
              <a:off x="3241519" y="3192792"/>
              <a:ext cx="2433073" cy="2189256"/>
              <a:chOff x="5801573" y="205061"/>
              <a:chExt cx="2497588" cy="218925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72343AD-0503-82BD-5B93-2DF7F625CE73}"/>
                  </a:ext>
                </a:extLst>
              </p:cNvPr>
              <p:cNvGrpSpPr/>
              <p:nvPr/>
            </p:nvGrpSpPr>
            <p:grpSpPr>
              <a:xfrm flipH="1">
                <a:off x="5939428" y="205061"/>
                <a:ext cx="2359733" cy="2189256"/>
                <a:chOff x="4985729" y="673555"/>
                <a:chExt cx="2385100" cy="2189256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20936F4-380E-2292-1C1D-2FDDC25382C6}"/>
                    </a:ext>
                  </a:extLst>
                </p:cNvPr>
                <p:cNvSpPr/>
                <p:nvPr/>
              </p:nvSpPr>
              <p:spPr>
                <a:xfrm>
                  <a:off x="4985729" y="673555"/>
                  <a:ext cx="2360716" cy="218925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1" dirty="0"/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F84D2580-18FD-0D02-F48F-6921BD729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33524" y="921666"/>
                  <a:ext cx="2037305" cy="1740383"/>
                </a:xfrm>
                <a:prstGeom prst="rect">
                  <a:avLst/>
                </a:prstGeom>
              </p:spPr>
            </p:pic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7FB374E8-AA44-1FA6-D752-3EEF8D46F17B}"/>
                    </a:ext>
                  </a:extLst>
                </p:cNvPr>
                <p:cNvSpPr/>
                <p:nvPr/>
              </p:nvSpPr>
              <p:spPr>
                <a:xfrm>
                  <a:off x="5291736" y="973212"/>
                  <a:ext cx="1977656" cy="1786271"/>
                </a:xfrm>
                <a:custGeom>
                  <a:avLst/>
                  <a:gdLst>
                    <a:gd name="connsiteX0" fmla="*/ 0 w 2636874"/>
                    <a:gd name="connsiteY0" fmla="*/ 1414130 h 2381693"/>
                    <a:gd name="connsiteX1" fmla="*/ 223283 w 2636874"/>
                    <a:gd name="connsiteY1" fmla="*/ 1988288 h 2381693"/>
                    <a:gd name="connsiteX2" fmla="*/ 1116418 w 2636874"/>
                    <a:gd name="connsiteY2" fmla="*/ 2381693 h 2381693"/>
                    <a:gd name="connsiteX3" fmla="*/ 1935125 w 2636874"/>
                    <a:gd name="connsiteY3" fmla="*/ 2232837 h 2381693"/>
                    <a:gd name="connsiteX4" fmla="*/ 2328530 w 2636874"/>
                    <a:gd name="connsiteY4" fmla="*/ 1977655 h 2381693"/>
                    <a:gd name="connsiteX5" fmla="*/ 2626241 w 2636874"/>
                    <a:gd name="connsiteY5" fmla="*/ 1658679 h 2381693"/>
                    <a:gd name="connsiteX6" fmla="*/ 2636874 w 2636874"/>
                    <a:gd name="connsiteY6" fmla="*/ 584790 h 2381693"/>
                    <a:gd name="connsiteX7" fmla="*/ 2477386 w 2636874"/>
                    <a:gd name="connsiteY7" fmla="*/ 276446 h 2381693"/>
                    <a:gd name="connsiteX8" fmla="*/ 2115879 w 2636874"/>
                    <a:gd name="connsiteY8" fmla="*/ 0 h 2381693"/>
                    <a:gd name="connsiteX9" fmla="*/ 2115879 w 2636874"/>
                    <a:gd name="connsiteY9" fmla="*/ 0 h 2381693"/>
                    <a:gd name="connsiteX10" fmla="*/ 2020186 w 2636874"/>
                    <a:gd name="connsiteY10" fmla="*/ 223283 h 2381693"/>
                    <a:gd name="connsiteX11" fmla="*/ 2020186 w 2636874"/>
                    <a:gd name="connsiteY11" fmla="*/ 1073888 h 2381693"/>
                    <a:gd name="connsiteX12" fmla="*/ 0 w 2636874"/>
                    <a:gd name="connsiteY12" fmla="*/ 1414130 h 238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36874" h="2381693">
                      <a:moveTo>
                        <a:pt x="0" y="1414130"/>
                      </a:moveTo>
                      <a:lnTo>
                        <a:pt x="223283" y="1988288"/>
                      </a:lnTo>
                      <a:lnTo>
                        <a:pt x="1116418" y="2381693"/>
                      </a:lnTo>
                      <a:lnTo>
                        <a:pt x="1935125" y="2232837"/>
                      </a:lnTo>
                      <a:lnTo>
                        <a:pt x="2328530" y="1977655"/>
                      </a:lnTo>
                      <a:lnTo>
                        <a:pt x="2626241" y="1658679"/>
                      </a:lnTo>
                      <a:lnTo>
                        <a:pt x="2636874" y="584790"/>
                      </a:lnTo>
                      <a:lnTo>
                        <a:pt x="2477386" y="276446"/>
                      </a:lnTo>
                      <a:lnTo>
                        <a:pt x="2115879" y="0"/>
                      </a:lnTo>
                      <a:lnTo>
                        <a:pt x="2115879" y="0"/>
                      </a:lnTo>
                      <a:lnTo>
                        <a:pt x="2020186" y="223283"/>
                      </a:lnTo>
                      <a:lnTo>
                        <a:pt x="2020186" y="1073888"/>
                      </a:lnTo>
                      <a:lnTo>
                        <a:pt x="0" y="141413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1" dirty="0"/>
                </a:p>
              </p:txBody>
            </p:sp>
            <p:sp>
              <p:nvSpPr>
                <p:cNvPr id="29" name="Right Arrow 28">
                  <a:extLst>
                    <a:ext uri="{FF2B5EF4-FFF2-40B4-BE49-F238E27FC236}">
                      <a16:creationId xmlns:a16="http://schemas.microsoft.com/office/drawing/2014/main" id="{C23DFF4C-F777-3D5A-A4EC-33E49BA5B7DC}"/>
                    </a:ext>
                  </a:extLst>
                </p:cNvPr>
                <p:cNvSpPr/>
                <p:nvPr/>
              </p:nvSpPr>
              <p:spPr>
                <a:xfrm rot="21055381" flipH="1">
                  <a:off x="6416968" y="1666983"/>
                  <a:ext cx="337973" cy="162019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351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5E517E-18D1-B85C-E719-A810CEA88988}"/>
                  </a:ext>
                </a:extLst>
              </p:cNvPr>
              <p:cNvSpPr txBox="1"/>
              <p:nvPr/>
            </p:nvSpPr>
            <p:spPr>
              <a:xfrm rot="515452">
                <a:off x="5801573" y="1309023"/>
                <a:ext cx="1106442" cy="21544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sv-SE" sz="1400" dirty="0">
                    <a:solidFill>
                      <a:srgbClr val="FF0000"/>
                    </a:solidFill>
                  </a:rPr>
                  <a:t>Proton </a:t>
                </a:r>
                <a:r>
                  <a:rPr lang="sv-SE" sz="1400" dirty="0" err="1">
                    <a:solidFill>
                      <a:srgbClr val="FF0000"/>
                    </a:solidFill>
                  </a:rPr>
                  <a:t>beam</a:t>
                </a:r>
                <a:endParaRPr lang="sv-SE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D84946-A163-464B-7283-AEBEAD16D9E5}"/>
                </a:ext>
              </a:extLst>
            </p:cNvPr>
            <p:cNvSpPr txBox="1"/>
            <p:nvPr/>
          </p:nvSpPr>
          <p:spPr>
            <a:xfrm>
              <a:off x="4200519" y="3784154"/>
              <a:ext cx="1043683" cy="2358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sv-SE" b="1" i="1" dirty="0">
                  <a:solidFill>
                    <a:srgbClr val="FF0000"/>
                  </a:solidFill>
                </a:rPr>
                <a:t>Q</a:t>
              </a:r>
              <a:r>
                <a:rPr lang="sv-SE" b="1" dirty="0">
                  <a:solidFill>
                    <a:srgbClr val="FF0000"/>
                  </a:solidFill>
                </a:rPr>
                <a:t>=6.7 kW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778D1D-9D09-0328-88D2-92F85BA3BF57}"/>
                </a:ext>
              </a:extLst>
            </p:cNvPr>
            <p:cNvSpPr txBox="1"/>
            <p:nvPr/>
          </p:nvSpPr>
          <p:spPr>
            <a:xfrm>
              <a:off x="4103828" y="4763567"/>
              <a:ext cx="1043683" cy="2358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sv-SE" i="1" dirty="0">
                  <a:solidFill>
                    <a:srgbClr val="FF0000"/>
                  </a:solidFill>
                </a:rPr>
                <a:t>Q</a:t>
              </a:r>
              <a:r>
                <a:rPr lang="sv-SE" dirty="0">
                  <a:solidFill>
                    <a:srgbClr val="FF0000"/>
                  </a:solidFill>
                </a:rPr>
                <a:t>=10.5 kW</a:t>
              </a:r>
            </a:p>
          </p:txBody>
        </p: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FE3C3C65-90B8-E36E-C9C5-D1F341853A00}"/>
                </a:ext>
              </a:extLst>
            </p:cNvPr>
            <p:cNvSpPr/>
            <p:nvPr/>
          </p:nvSpPr>
          <p:spPr>
            <a:xfrm>
              <a:off x="5186435" y="3787716"/>
              <a:ext cx="224158" cy="1185584"/>
            </a:xfrm>
            <a:prstGeom prst="rightBrace">
              <a:avLst>
                <a:gd name="adj1" fmla="val 51170"/>
                <a:gd name="adj2" fmla="val 65990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CBBA52-BA3E-DC34-1FBA-CBCAE89CC581}"/>
                </a:ext>
              </a:extLst>
            </p:cNvPr>
            <p:cNvSpPr txBox="1"/>
            <p:nvPr/>
          </p:nvSpPr>
          <p:spPr>
            <a:xfrm>
              <a:off x="5394325" y="4433066"/>
              <a:ext cx="825601" cy="2358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sv-SE" b="1" dirty="0">
                  <a:solidFill>
                    <a:srgbClr val="FF0000"/>
                  </a:solidFill>
                </a:rPr>
                <a:t>17.2 kW</a:t>
              </a:r>
            </a:p>
          </p:txBody>
        </p:sp>
        <p:sp>
          <p:nvSpPr>
            <p:cNvPr id="43" name="Round Same-side Corner of Rectangle 42">
              <a:extLst>
                <a:ext uri="{FF2B5EF4-FFF2-40B4-BE49-F238E27FC236}">
                  <a16:creationId xmlns:a16="http://schemas.microsoft.com/office/drawing/2014/main" id="{8CD354C2-96A5-1E73-BD5F-27F76DDCD72A}"/>
                </a:ext>
              </a:extLst>
            </p:cNvPr>
            <p:cNvSpPr/>
            <p:nvPr/>
          </p:nvSpPr>
          <p:spPr>
            <a:xfrm rot="16688833">
              <a:off x="4694863" y="3908064"/>
              <a:ext cx="169485" cy="914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89960EE-E2E0-DE2A-040B-6FE9CB875B76}"/>
                </a:ext>
              </a:extLst>
            </p:cNvPr>
            <p:cNvSpPr txBox="1"/>
            <p:nvPr/>
          </p:nvSpPr>
          <p:spPr>
            <a:xfrm rot="445523">
              <a:off x="4574478" y="4300851"/>
              <a:ext cx="70171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sv-SE" sz="1200" b="1" dirty="0">
                  <a:solidFill>
                    <a:schemeClr val="bg1"/>
                  </a:solidFill>
                </a:rPr>
                <a:t>Target</a:t>
              </a:r>
            </a:p>
          </p:txBody>
        </p:sp>
      </p:grpSp>
      <p:sp>
        <p:nvSpPr>
          <p:cNvPr id="70" name="Platshållare för innehåll 5">
            <a:extLst>
              <a:ext uri="{FF2B5EF4-FFF2-40B4-BE49-F238E27FC236}">
                <a16:creationId xmlns:a16="http://schemas.microsoft.com/office/drawing/2014/main" id="{8F04B50F-41D2-0CDE-D304-CF44E1A29F22}"/>
              </a:ext>
            </a:extLst>
          </p:cNvPr>
          <p:cNvSpPr txBox="1">
            <a:spLocks/>
          </p:cNvSpPr>
          <p:nvPr/>
        </p:nvSpPr>
        <p:spPr>
          <a:xfrm>
            <a:off x="6078722" y="910998"/>
            <a:ext cx="5753339" cy="47336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chemeClr val="accent1"/>
                </a:solidFill>
              </a:rPr>
              <a:t> ESS hydrogen moderator requirements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042BF-7133-B2B1-36EE-C05306D6F265}"/>
              </a:ext>
            </a:extLst>
          </p:cNvPr>
          <p:cNvSpPr txBox="1"/>
          <p:nvPr/>
        </p:nvSpPr>
        <p:spPr>
          <a:xfrm>
            <a:off x="3835948" y="2027801"/>
            <a:ext cx="1524862" cy="58477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</a:rPr>
              <a:t>Two hydrogen moderators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0AB9CC-98DE-19E5-1811-40BCC945E4FB}"/>
              </a:ext>
            </a:extLst>
          </p:cNvPr>
          <p:cNvGrpSpPr/>
          <p:nvPr/>
        </p:nvGrpSpPr>
        <p:grpSpPr>
          <a:xfrm>
            <a:off x="2988025" y="2269080"/>
            <a:ext cx="2795684" cy="2571460"/>
            <a:chOff x="3652635" y="3967077"/>
            <a:chExt cx="2795684" cy="257146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798513F-4B2F-C8C6-C09E-2580A8CDD73E}"/>
                </a:ext>
              </a:extLst>
            </p:cNvPr>
            <p:cNvSpPr/>
            <p:nvPr/>
          </p:nvSpPr>
          <p:spPr>
            <a:xfrm flipH="1">
              <a:off x="3775818" y="3967077"/>
              <a:ext cx="2672501" cy="25714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1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533DD05-C151-D70C-8314-216B1D074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2635" y="4496276"/>
              <a:ext cx="2736458" cy="11905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7079BC-4EFE-6BC4-1056-9DA30B5147B5}"/>
                </a:ext>
              </a:extLst>
            </p:cNvPr>
            <p:cNvSpPr txBox="1"/>
            <p:nvPr/>
          </p:nvSpPr>
          <p:spPr>
            <a:xfrm>
              <a:off x="4539102" y="5649975"/>
              <a:ext cx="1225891" cy="55399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sv-SE" b="1" i="1" dirty="0">
                  <a:solidFill>
                    <a:srgbClr val="FF0000"/>
                  </a:solidFill>
                </a:rPr>
                <a:t>Q</a:t>
              </a:r>
              <a:r>
                <a:rPr lang="sv-SE" b="1" dirty="0">
                  <a:solidFill>
                    <a:srgbClr val="FF0000"/>
                  </a:solidFill>
                </a:rPr>
                <a:t>=4.0 kW</a:t>
              </a:r>
            </a:p>
            <a:p>
              <a:pPr algn="ctr"/>
              <a:r>
                <a:rPr lang="sv-SE" b="1" dirty="0">
                  <a:solidFill>
                    <a:srgbClr val="FF0000"/>
                  </a:solidFill>
                </a:rPr>
                <a:t>(3 MW)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9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491C-DFFC-2135-A866-FDA35DB6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Cryogenic Moderator System (CMS)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231291-6052-303D-2B55-B43C4F78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1E074-D6BD-6F27-5158-8B661CCC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49517D2-B284-A0EF-7BFF-F1069417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252886-68A7-7A79-A349-B078A6C129F7}"/>
                  </a:ext>
                </a:extLst>
              </p:cNvPr>
              <p:cNvSpPr txBox="1"/>
              <p:nvPr/>
            </p:nvSpPr>
            <p:spPr>
              <a:xfrm>
                <a:off x="324197" y="1183058"/>
                <a:ext cx="432044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00B050"/>
                    </a:solidFill>
                  </a:rPr>
                  <a:t>TMCP</a:t>
                </a:r>
              </a:p>
              <a:p>
                <a:pPr algn="l"/>
                <a:r>
                  <a:rPr lang="en-SE" dirty="0">
                    <a:solidFill>
                      <a:srgbClr val="00B050"/>
                    </a:solidFill>
                  </a:rPr>
                  <a:t>(Target Moderator CryoPlant)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-Two compressors and three turbines.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- 30 kW at 15 K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-HP= 0.7 to 2.0 MPa</a:t>
                </a:r>
              </a:p>
              <a:p>
                <a:pPr marL="285750" indent="-28575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SE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1 kg/s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CTL (300 m long)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252886-68A7-7A79-A349-B078A6C12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7" y="1183058"/>
                <a:ext cx="4320448" cy="2031325"/>
              </a:xfrm>
              <a:prstGeom prst="rect">
                <a:avLst/>
              </a:prstGeom>
              <a:blipFill>
                <a:blip r:embed="rId3"/>
                <a:stretch>
                  <a:fillRect l="-1466" t="-1250" b="-562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F2692E-B910-BBD2-56C7-91336D879B06}"/>
                  </a:ext>
                </a:extLst>
              </p:cNvPr>
              <p:cNvSpPr txBox="1"/>
              <p:nvPr/>
            </p:nvSpPr>
            <p:spPr>
              <a:xfrm>
                <a:off x="324198" y="3429000"/>
                <a:ext cx="257512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chemeClr val="accent1"/>
                    </a:solidFill>
                  </a:rPr>
                  <a:t>CMS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1</a:t>
                </a:r>
                <a:r>
                  <a:rPr lang="en-GB" dirty="0">
                    <a:solidFill>
                      <a:srgbClr val="666666"/>
                    </a:solidFill>
                    <a:latin typeface="+mj-lt"/>
                  </a:rPr>
                  <a:t>8</a:t>
                </a: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 K and 1.0 MPa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SE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1 kg/s (250 g/s in each moderator)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436 liters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GB" dirty="0">
                    <a:solidFill>
                      <a:srgbClr val="666666"/>
                    </a:solidFill>
                    <a:latin typeface="+mj-lt"/>
                  </a:rPr>
                  <a:t>B</a:t>
                </a: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ypassing the moderators during the commissioning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F2692E-B910-BBD2-56C7-91336D879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8" y="3429000"/>
                <a:ext cx="2575120" cy="2308324"/>
              </a:xfrm>
              <a:prstGeom prst="rect">
                <a:avLst/>
              </a:prstGeom>
              <a:blipFill>
                <a:blip r:embed="rId4"/>
                <a:stretch>
                  <a:fillRect l="-2600" t="-1323" b="-3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E84A779-0A3A-F2B3-CAC6-806418979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164" y="2048236"/>
            <a:ext cx="8888656" cy="44270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7EFE34-5CD2-F713-C7F8-A58C9A975DB4}"/>
              </a:ext>
            </a:extLst>
          </p:cNvPr>
          <p:cNvCxnSpPr>
            <a:cxnSpLocks/>
          </p:cNvCxnSpPr>
          <p:nvPr/>
        </p:nvCxnSpPr>
        <p:spPr>
          <a:xfrm>
            <a:off x="5665508" y="1659118"/>
            <a:ext cx="0" cy="4506012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15D07F-801E-CC45-1E8C-15433A7D266B}"/>
              </a:ext>
            </a:extLst>
          </p:cNvPr>
          <p:cNvSpPr txBox="1"/>
          <p:nvPr/>
        </p:nvSpPr>
        <p:spPr>
          <a:xfrm>
            <a:off x="7882166" y="1641534"/>
            <a:ext cx="170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Target building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EA901B-D826-AC1A-B341-C350438895DD}"/>
              </a:ext>
            </a:extLst>
          </p:cNvPr>
          <p:cNvCxnSpPr/>
          <p:nvPr/>
        </p:nvCxnSpPr>
        <p:spPr>
          <a:xfrm>
            <a:off x="9681328" y="1809946"/>
            <a:ext cx="23174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5F837C-2935-AE27-2F61-3B0B2AFF8612}"/>
              </a:ext>
            </a:extLst>
          </p:cNvPr>
          <p:cNvCxnSpPr>
            <a:stCxn id="16" idx="1"/>
          </p:cNvCxnSpPr>
          <p:nvPr/>
        </p:nvCxnSpPr>
        <p:spPr>
          <a:xfrm flipH="1">
            <a:off x="5665508" y="1826200"/>
            <a:ext cx="2216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4156A1-7C5C-33E5-1E3D-52A744BE0023}"/>
              </a:ext>
            </a:extLst>
          </p:cNvPr>
          <p:cNvSpPr txBox="1"/>
          <p:nvPr/>
        </p:nvSpPr>
        <p:spPr>
          <a:xfrm>
            <a:off x="4290153" y="1503034"/>
            <a:ext cx="153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Accelerator building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51C726-D057-851E-F0CA-BA152A31933D}"/>
              </a:ext>
            </a:extLst>
          </p:cNvPr>
          <p:cNvCxnSpPr/>
          <p:nvPr/>
        </p:nvCxnSpPr>
        <p:spPr>
          <a:xfrm>
            <a:off x="5316718" y="1826200"/>
            <a:ext cx="3487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CA73CB-5D09-C34E-0263-3212D7DC5CEB}"/>
              </a:ext>
            </a:extLst>
          </p:cNvPr>
          <p:cNvCxnSpPr>
            <a:stCxn id="23" idx="1"/>
          </p:cNvCxnSpPr>
          <p:nvPr/>
        </p:nvCxnSpPr>
        <p:spPr>
          <a:xfrm flipH="1">
            <a:off x="3987538" y="1826200"/>
            <a:ext cx="3026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6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A49C4-7130-6FD3-9D9A-A1C3397B6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0CE79-2A94-FF40-30C6-0C5C4FDF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Cryogenic Moderator System (CMS)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86ADB-1A5F-70BA-4CE6-75DB5568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66A3D-925C-EE7F-7EFB-7682B1DF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84C9FB-3680-4D33-2E9B-924C1A7D7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6CC2E-77C9-7427-2438-3EFDD55FA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256" y="956850"/>
            <a:ext cx="7696566" cy="588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F65E7E-8C4A-50BB-46BA-D28518EAC0E5}"/>
                  </a:ext>
                </a:extLst>
              </p:cNvPr>
              <p:cNvSpPr txBox="1"/>
              <p:nvPr/>
            </p:nvSpPr>
            <p:spPr>
              <a:xfrm>
                <a:off x="324197" y="1094922"/>
                <a:ext cx="315052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00B050"/>
                    </a:solidFill>
                    <a:latin typeface="+mj-lt"/>
                  </a:rPr>
                  <a:t>TMCP</a:t>
                </a:r>
              </a:p>
              <a:p>
                <a:pPr algn="l"/>
                <a:r>
                  <a:rPr lang="en-SE" dirty="0">
                    <a:solidFill>
                      <a:srgbClr val="00B050"/>
                    </a:solidFill>
                    <a:latin typeface="+mj-lt"/>
                  </a:rPr>
                  <a:t>(Target Moderator CryoPlant)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-Two compressors and three turbines.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- 30 kW at 15 K</a:t>
                </a: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-HP= 0.7 to 2.0 MPa</a:t>
                </a:r>
              </a:p>
              <a:p>
                <a:pPr marL="285750" indent="-28575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SE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1 kg/s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CTL (300 m long)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F65E7E-8C4A-50BB-46BA-D28518EAC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7" y="1094922"/>
                <a:ext cx="3150523" cy="2308324"/>
              </a:xfrm>
              <a:prstGeom prst="rect">
                <a:avLst/>
              </a:prstGeom>
              <a:blipFill>
                <a:blip r:embed="rId4"/>
                <a:stretch>
                  <a:fillRect l="-2008" t="-1099" b="-439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EFAFCB5-E56C-055C-9799-743BEA3B16F7}"/>
              </a:ext>
            </a:extLst>
          </p:cNvPr>
          <p:cNvSpPr txBox="1"/>
          <p:nvPr/>
        </p:nvSpPr>
        <p:spPr>
          <a:xfrm>
            <a:off x="9817532" y="1120124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Filling station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FBBDA7-6FB3-A213-3130-7BF2A3748F92}"/>
                  </a:ext>
                </a:extLst>
              </p:cNvPr>
              <p:cNvSpPr txBox="1"/>
              <p:nvPr/>
            </p:nvSpPr>
            <p:spPr>
              <a:xfrm>
                <a:off x="324197" y="3488762"/>
                <a:ext cx="315052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chemeClr val="accent1"/>
                    </a:solidFill>
                    <a:latin typeface="+mj-lt"/>
                  </a:rPr>
                  <a:t>CMS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17 K and 1.0 MPa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SE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1 kg/s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436 liters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GB" dirty="0">
                    <a:solidFill>
                      <a:srgbClr val="666666"/>
                    </a:solidFill>
                    <a:latin typeface="+mj-lt"/>
                  </a:rPr>
                  <a:t>B</a:t>
                </a:r>
                <a:r>
                  <a:rPr lang="en-SE" dirty="0">
                    <a:solidFill>
                      <a:srgbClr val="666666"/>
                    </a:solidFill>
                    <a:latin typeface="+mj-lt"/>
                  </a:rPr>
                  <a:t>ypassing the moderators during the commissioning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FBBDA7-6FB3-A213-3130-7BF2A3748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7" y="3488762"/>
                <a:ext cx="3150523" cy="1754326"/>
              </a:xfrm>
              <a:prstGeom prst="rect">
                <a:avLst/>
              </a:prstGeom>
              <a:blipFill>
                <a:blip r:embed="rId5"/>
                <a:stretch>
                  <a:fillRect l="-2008" t="-1439" b="-503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C53CB15-CFDF-059D-7596-9399A2078EAB}"/>
              </a:ext>
            </a:extLst>
          </p:cNvPr>
          <p:cNvGrpSpPr/>
          <p:nvPr/>
        </p:nvGrpSpPr>
        <p:grpSpPr>
          <a:xfrm>
            <a:off x="67574" y="3488762"/>
            <a:ext cx="3068724" cy="2357149"/>
            <a:chOff x="92243" y="4967332"/>
            <a:chExt cx="2278585" cy="1667584"/>
          </a:xfrm>
        </p:grpSpPr>
        <p:pic>
          <p:nvPicPr>
            <p:cNvPr id="6" name="Bilde 2" descr="C:\Users\Brukar\Documents\ESS Ole\00 LUND-TMCP16\000 Weekly reports\W45\20181109_132901.jpg">
              <a:extLst>
                <a:ext uri="{FF2B5EF4-FFF2-40B4-BE49-F238E27FC236}">
                  <a16:creationId xmlns:a16="http://schemas.microsoft.com/office/drawing/2014/main" id="{8E19FE29-010D-D1D8-AACB-B30A632C6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243" y="4967332"/>
              <a:ext cx="2278585" cy="1663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8F230-9D27-6B3A-9A6A-E33F8773E721}"/>
                </a:ext>
              </a:extLst>
            </p:cNvPr>
            <p:cNvSpPr txBox="1"/>
            <p:nvPr/>
          </p:nvSpPr>
          <p:spPr>
            <a:xfrm>
              <a:off x="1572727" y="626558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</a:rPr>
                <a:t>2019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7F0644-49C8-7126-2365-C1AC42701F3E}"/>
              </a:ext>
            </a:extLst>
          </p:cNvPr>
          <p:cNvGrpSpPr/>
          <p:nvPr/>
        </p:nvGrpSpPr>
        <p:grpSpPr>
          <a:xfrm>
            <a:off x="67574" y="1562937"/>
            <a:ext cx="2487441" cy="1904896"/>
            <a:chOff x="86091" y="2722228"/>
            <a:chExt cx="1891931" cy="14132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2EE5D6-601C-EB5C-AB10-7CB1D9AF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91" y="2722228"/>
              <a:ext cx="1891931" cy="141324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050D2C-CBB1-A693-B78C-5CF1BEF535DB}"/>
                </a:ext>
              </a:extLst>
            </p:cNvPr>
            <p:cNvSpPr txBox="1"/>
            <p:nvPr/>
          </p:nvSpPr>
          <p:spPr>
            <a:xfrm>
              <a:off x="1227667" y="3764533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</a:rPr>
                <a:t>2019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FB6552-5DBB-2B4F-4636-55B0A6C19D6B}"/>
              </a:ext>
            </a:extLst>
          </p:cNvPr>
          <p:cNvGrpSpPr/>
          <p:nvPr/>
        </p:nvGrpSpPr>
        <p:grpSpPr>
          <a:xfrm>
            <a:off x="2248218" y="3989223"/>
            <a:ext cx="1996605" cy="2666310"/>
            <a:chOff x="2401371" y="4550309"/>
            <a:chExt cx="1464601" cy="21012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9CD6E7-16E3-4D63-F7DC-26569F6075A5}"/>
                </a:ext>
              </a:extLst>
            </p:cNvPr>
            <p:cNvGrpSpPr/>
            <p:nvPr/>
          </p:nvGrpSpPr>
          <p:grpSpPr>
            <a:xfrm>
              <a:off x="2401371" y="4550309"/>
              <a:ext cx="1464601" cy="2101286"/>
              <a:chOff x="2232891" y="2423612"/>
              <a:chExt cx="2021323" cy="26950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996F497-7928-309D-9634-DCE2DF59C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32891" y="2423612"/>
                <a:ext cx="2021323" cy="269509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C10436-CC65-98F5-F322-5346F8BA143E}"/>
                  </a:ext>
                </a:extLst>
              </p:cNvPr>
              <p:cNvSpPr txBox="1"/>
              <p:nvPr/>
            </p:nvSpPr>
            <p:spPr>
              <a:xfrm>
                <a:off x="2287915" y="4725906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rgbClr val="FFFF00"/>
                    </a:solidFill>
                  </a:rPr>
                  <a:t>2022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5E5252-ABAF-705C-9280-96BF3AD5BA62}"/>
                </a:ext>
              </a:extLst>
            </p:cNvPr>
            <p:cNvSpPr txBox="1"/>
            <p:nvPr/>
          </p:nvSpPr>
          <p:spPr>
            <a:xfrm>
              <a:off x="2441488" y="6060470"/>
              <a:ext cx="1192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FF00"/>
                  </a:solidFill>
                </a:rPr>
                <a:t>300m CTL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5EDC06-6954-DCFD-C3D2-A2E4697E334D}"/>
              </a:ext>
            </a:extLst>
          </p:cNvPr>
          <p:cNvGrpSpPr/>
          <p:nvPr/>
        </p:nvGrpSpPr>
        <p:grpSpPr>
          <a:xfrm>
            <a:off x="3006552" y="536765"/>
            <a:ext cx="3131455" cy="3620251"/>
            <a:chOff x="4822768" y="267220"/>
            <a:chExt cx="2449741" cy="291094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88F388-253F-2A83-0EAC-07CCB48D8D6C}"/>
                </a:ext>
              </a:extLst>
            </p:cNvPr>
            <p:cNvGrpSpPr/>
            <p:nvPr/>
          </p:nvGrpSpPr>
          <p:grpSpPr>
            <a:xfrm>
              <a:off x="4822768" y="267220"/>
              <a:ext cx="2449741" cy="2910946"/>
              <a:chOff x="5073309" y="366479"/>
              <a:chExt cx="2449741" cy="291094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19C710-E2E8-8044-6653-61D6AE0BF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11608"/>
              <a:stretch/>
            </p:blipFill>
            <p:spPr>
              <a:xfrm rot="5400000">
                <a:off x="4857908" y="612283"/>
                <a:ext cx="2883593" cy="2446691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0093D3-09B4-1AD8-0544-A419D8C83939}"/>
                  </a:ext>
                </a:extLst>
              </p:cNvPr>
              <p:cNvSpPr txBox="1"/>
              <p:nvPr/>
            </p:nvSpPr>
            <p:spPr>
              <a:xfrm>
                <a:off x="5073309" y="366479"/>
                <a:ext cx="1250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FF00"/>
                    </a:solidFill>
                  </a:rPr>
                  <a:t>Nov., 2021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DE03E4-8F12-70FC-E178-E6FE5AF4C401}"/>
                </a:ext>
              </a:extLst>
            </p:cNvPr>
            <p:cNvSpPr txBox="1"/>
            <p:nvPr/>
          </p:nvSpPr>
          <p:spPr>
            <a:xfrm>
              <a:off x="4850558" y="2567642"/>
              <a:ext cx="884093" cy="519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FF00"/>
                  </a:solidFill>
                </a:rPr>
                <a:t>TMCP</a:t>
              </a:r>
            </a:p>
            <a:p>
              <a:pPr algn="l"/>
              <a:r>
                <a:rPr lang="en-US" dirty="0">
                  <a:solidFill>
                    <a:srgbClr val="FFFF00"/>
                  </a:solidFill>
                </a:rPr>
                <a:t>valve box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A2A9CB-BB1B-8D27-AF27-89716DEDA013}"/>
                </a:ext>
              </a:extLst>
            </p:cNvPr>
            <p:cNvSpPr txBox="1"/>
            <p:nvPr/>
          </p:nvSpPr>
          <p:spPr>
            <a:xfrm>
              <a:off x="5973103" y="2797454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FF00"/>
                  </a:solidFill>
                </a:rPr>
                <a:t>CMS CBX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383608-0E89-F760-3DD8-CF750655967E}"/>
              </a:ext>
            </a:extLst>
          </p:cNvPr>
          <p:cNvGrpSpPr/>
          <p:nvPr/>
        </p:nvGrpSpPr>
        <p:grpSpPr>
          <a:xfrm>
            <a:off x="7568538" y="1118923"/>
            <a:ext cx="3753224" cy="3079736"/>
            <a:chOff x="7704103" y="374188"/>
            <a:chExt cx="3141327" cy="260806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3B6A43A-8461-84B5-EE14-802A1317E833}"/>
                </a:ext>
              </a:extLst>
            </p:cNvPr>
            <p:cNvGrpSpPr/>
            <p:nvPr/>
          </p:nvGrpSpPr>
          <p:grpSpPr>
            <a:xfrm>
              <a:off x="7704103" y="374188"/>
              <a:ext cx="3141327" cy="2608060"/>
              <a:chOff x="7210038" y="3458007"/>
              <a:chExt cx="3593923" cy="290458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4FAFBC-FC7D-F184-D765-BD9889514B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18698" b="12389"/>
              <a:stretch/>
            </p:blipFill>
            <p:spPr>
              <a:xfrm>
                <a:off x="7210038" y="3458007"/>
                <a:ext cx="3593923" cy="2904586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005CD9E-093C-D3F3-9DAF-EDB8F52D50B1}"/>
                  </a:ext>
                </a:extLst>
              </p:cNvPr>
              <p:cNvSpPr txBox="1"/>
              <p:nvPr/>
            </p:nvSpPr>
            <p:spPr>
              <a:xfrm>
                <a:off x="7219403" y="6012491"/>
                <a:ext cx="686437" cy="348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FFFF00"/>
                    </a:solidFill>
                  </a:rPr>
                  <a:t>2023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C14D64-9D8A-73FB-4486-0FC7A40BFD37}"/>
                </a:ext>
              </a:extLst>
            </p:cNvPr>
            <p:cNvSpPr txBox="1"/>
            <p:nvPr/>
          </p:nvSpPr>
          <p:spPr>
            <a:xfrm>
              <a:off x="9785013" y="447360"/>
              <a:ext cx="1015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FF00"/>
                  </a:solidFill>
                </a:rPr>
                <a:t>CMS DB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60D526-4CDA-2830-7506-B679A8DB2F14}"/>
              </a:ext>
            </a:extLst>
          </p:cNvPr>
          <p:cNvGrpSpPr/>
          <p:nvPr/>
        </p:nvGrpSpPr>
        <p:grpSpPr>
          <a:xfrm>
            <a:off x="7676992" y="899972"/>
            <a:ext cx="4171117" cy="3342996"/>
            <a:chOff x="7955502" y="542459"/>
            <a:chExt cx="4171117" cy="334299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35A706B-5AE3-4735-76EE-B4494F2AA70A}"/>
                </a:ext>
              </a:extLst>
            </p:cNvPr>
            <p:cNvGrpSpPr/>
            <p:nvPr/>
          </p:nvGrpSpPr>
          <p:grpSpPr>
            <a:xfrm>
              <a:off x="7955502" y="542459"/>
              <a:ext cx="4171117" cy="3342996"/>
              <a:chOff x="8161977" y="829054"/>
              <a:chExt cx="3979123" cy="296972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FDAD69B-DCDB-E45D-1B66-46DD8BDB3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81468" y="829054"/>
                <a:ext cx="3959632" cy="2969724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B5FA15D-6407-1F41-6146-78941DE07C38}"/>
                  </a:ext>
                </a:extLst>
              </p:cNvPr>
              <p:cNvSpPr txBox="1"/>
              <p:nvPr/>
            </p:nvSpPr>
            <p:spPr>
              <a:xfrm>
                <a:off x="8161977" y="1362217"/>
                <a:ext cx="1657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FF00"/>
                    </a:solidFill>
                  </a:rPr>
                  <a:t>Moderator</a:t>
                </a:r>
              </a:p>
              <a:p>
                <a:pPr algn="l"/>
                <a:r>
                  <a:rPr lang="en-US" dirty="0">
                    <a:solidFill>
                      <a:srgbClr val="FFFF00"/>
                    </a:solidFill>
                  </a:rPr>
                  <a:t>Vacuum vessel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4BDA845-38E1-385D-F7F3-6CC6123FF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503" y="2074338"/>
                <a:ext cx="456186" cy="857549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B24D7E-B7C8-5835-0DA8-4760F2CAF970}"/>
                  </a:ext>
                </a:extLst>
              </p:cNvPr>
              <p:cNvSpPr txBox="1"/>
              <p:nvPr/>
            </p:nvSpPr>
            <p:spPr>
              <a:xfrm>
                <a:off x="10299761" y="1614853"/>
                <a:ext cx="18341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FF00"/>
                    </a:solidFill>
                  </a:rPr>
                  <a:t>H2 transfer lines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70C2EE-EC86-01D5-287D-197F016D3208}"/>
                </a:ext>
              </a:extLst>
            </p:cNvPr>
            <p:cNvSpPr txBox="1"/>
            <p:nvPr/>
          </p:nvSpPr>
          <p:spPr>
            <a:xfrm>
              <a:off x="10753552" y="609598"/>
              <a:ext cx="1206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FF00"/>
                  </a:solidFill>
                </a:rPr>
                <a:t>Jan. 2024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0AAA15-E696-EB9F-0BFD-456DDA92F62C}"/>
              </a:ext>
            </a:extLst>
          </p:cNvPr>
          <p:cNvGrpSpPr/>
          <p:nvPr/>
        </p:nvGrpSpPr>
        <p:grpSpPr>
          <a:xfrm>
            <a:off x="4850951" y="423405"/>
            <a:ext cx="2784002" cy="3579141"/>
            <a:chOff x="9696143" y="2246142"/>
            <a:chExt cx="3091921" cy="412256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04F9628-6987-EAE4-D047-1398883E7ED6}"/>
                </a:ext>
              </a:extLst>
            </p:cNvPr>
            <p:cNvGrpSpPr/>
            <p:nvPr/>
          </p:nvGrpSpPr>
          <p:grpSpPr>
            <a:xfrm>
              <a:off x="9696143" y="2246142"/>
              <a:ext cx="3091921" cy="4122561"/>
              <a:chOff x="9095262" y="807439"/>
              <a:chExt cx="3091921" cy="4122561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F1CBB26-6693-0E98-E353-A459F4898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95262" y="807439"/>
                <a:ext cx="3091921" cy="4122561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A6DAB64-8AF1-EAAD-DE6E-CC0A1AAD0A3E}"/>
                  </a:ext>
                </a:extLst>
              </p:cNvPr>
              <p:cNvSpPr/>
              <p:nvPr/>
            </p:nvSpPr>
            <p:spPr>
              <a:xfrm>
                <a:off x="10008796" y="1347108"/>
                <a:ext cx="1545202" cy="257935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16DABD-2DBE-5FD6-5A4D-82159C8B5B4A}"/>
                </a:ext>
              </a:extLst>
            </p:cNvPr>
            <p:cNvSpPr txBox="1"/>
            <p:nvPr/>
          </p:nvSpPr>
          <p:spPr>
            <a:xfrm>
              <a:off x="11341575" y="5972906"/>
              <a:ext cx="1231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FF00"/>
                  </a:solidFill>
                </a:rPr>
                <a:t>Feb. 2024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94319A-17D9-9F31-B465-DDA2628BDABA}"/>
                </a:ext>
              </a:extLst>
            </p:cNvPr>
            <p:cNvSpPr txBox="1"/>
            <p:nvPr/>
          </p:nvSpPr>
          <p:spPr>
            <a:xfrm>
              <a:off x="10607796" y="2425734"/>
              <a:ext cx="1482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FF00"/>
                  </a:solidFill>
                </a:rPr>
                <a:t>Bypass lines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9EE0ED3-DBF7-8C84-4EB3-454BD828E01B}"/>
              </a:ext>
            </a:extLst>
          </p:cNvPr>
          <p:cNvGrpSpPr/>
          <p:nvPr/>
        </p:nvGrpSpPr>
        <p:grpSpPr>
          <a:xfrm>
            <a:off x="8124913" y="3603831"/>
            <a:ext cx="3173411" cy="2421742"/>
            <a:chOff x="5284580" y="1307284"/>
            <a:chExt cx="2415193" cy="180696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49D0B5A-6336-CF82-3B38-EA4AB706A267}"/>
                </a:ext>
              </a:extLst>
            </p:cNvPr>
            <p:cNvGrpSpPr/>
            <p:nvPr/>
          </p:nvGrpSpPr>
          <p:grpSpPr>
            <a:xfrm>
              <a:off x="5284580" y="1307284"/>
              <a:ext cx="2411778" cy="1806964"/>
              <a:chOff x="5241415" y="1021653"/>
              <a:chExt cx="2411778" cy="1806964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562126D-37C2-A896-8F96-6C3283FA0A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-104" r="1"/>
              <a:stretch/>
            </p:blipFill>
            <p:spPr>
              <a:xfrm>
                <a:off x="5241415" y="1021653"/>
                <a:ext cx="2411778" cy="1806964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DC95392-D789-7387-35E8-6E0FD991595C}"/>
                  </a:ext>
                </a:extLst>
              </p:cNvPr>
              <p:cNvSpPr txBox="1"/>
              <p:nvPr/>
            </p:nvSpPr>
            <p:spPr>
              <a:xfrm>
                <a:off x="5341531" y="2498086"/>
                <a:ext cx="22036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00" b="1" dirty="0">
                    <a:solidFill>
                      <a:srgbClr val="FFFF00"/>
                    </a:solidFill>
                  </a:rPr>
                  <a:t>Hydrogen filling station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850FC6-0EA7-1461-283C-59283629019C}"/>
                </a:ext>
              </a:extLst>
            </p:cNvPr>
            <p:cNvSpPr txBox="1"/>
            <p:nvPr/>
          </p:nvSpPr>
          <p:spPr>
            <a:xfrm>
              <a:off x="6468346" y="1317512"/>
              <a:ext cx="1231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FF00"/>
                  </a:solidFill>
                </a:rPr>
                <a:t>Feb. 2024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B38CFE-E912-8678-4BA5-6ED1CC1A23F2}"/>
              </a:ext>
            </a:extLst>
          </p:cNvPr>
          <p:cNvGrpSpPr/>
          <p:nvPr/>
        </p:nvGrpSpPr>
        <p:grpSpPr>
          <a:xfrm>
            <a:off x="2201370" y="2946443"/>
            <a:ext cx="5552737" cy="3685923"/>
            <a:chOff x="2209800" y="764854"/>
            <a:chExt cx="7772400" cy="532829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92933B9-C1B0-FD6D-1ADB-EAED2DCC5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09800" y="764854"/>
              <a:ext cx="7772400" cy="5328291"/>
            </a:xfrm>
            <a:prstGeom prst="rect">
              <a:avLst/>
            </a:prstGeom>
            <a:ln w="34925">
              <a:solidFill>
                <a:srgbClr val="00B0F0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574BD0-3C20-8D77-D834-204B4D3455A4}"/>
                </a:ext>
              </a:extLst>
            </p:cNvPr>
            <p:cNvSpPr txBox="1"/>
            <p:nvPr/>
          </p:nvSpPr>
          <p:spPr>
            <a:xfrm>
              <a:off x="2474205" y="5470327"/>
              <a:ext cx="136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FFFF00"/>
                  </a:solidFill>
                </a:rPr>
                <a:t>May. 2024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1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0DEE-5E65-1579-C4EB-2AD3390F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CMS commissioning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03A73-0313-829B-BC47-96462C20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2AB20-53DD-E121-5F07-53D78392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10B86A-A509-0DB9-0B42-3005BAE754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Hydrogen operation started since March 2025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A2201E6-836E-11EA-8035-884FDE0C7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7898FCD-F410-79A3-2967-9F12828CBA0E}"/>
              </a:ext>
            </a:extLst>
          </p:cNvPr>
          <p:cNvGrpSpPr>
            <a:grpSpLocks noChangeAspect="1"/>
          </p:cNvGrpSpPr>
          <p:nvPr/>
        </p:nvGrpSpPr>
        <p:grpSpPr>
          <a:xfrm>
            <a:off x="250051" y="3275715"/>
            <a:ext cx="8055784" cy="2684165"/>
            <a:chOff x="503403" y="2257540"/>
            <a:chExt cx="7750513" cy="25824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B2D25F-2EA7-6B10-EBB6-C46177A4D596}"/>
                </a:ext>
              </a:extLst>
            </p:cNvPr>
            <p:cNvSpPr/>
            <p:nvPr/>
          </p:nvSpPr>
          <p:spPr>
            <a:xfrm>
              <a:off x="2447395" y="2661715"/>
              <a:ext cx="1155600" cy="1465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6DA04B-09C6-5CB3-171F-332FFF66D7F8}"/>
                </a:ext>
              </a:extLst>
            </p:cNvPr>
            <p:cNvSpPr/>
            <p:nvPr/>
          </p:nvSpPr>
          <p:spPr>
            <a:xfrm>
              <a:off x="6811206" y="2661715"/>
              <a:ext cx="417600" cy="1465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42B676-57BD-68E7-F17E-62791910ABD2}"/>
                </a:ext>
              </a:extLst>
            </p:cNvPr>
            <p:cNvSpPr/>
            <p:nvPr/>
          </p:nvSpPr>
          <p:spPr>
            <a:xfrm>
              <a:off x="7438449" y="2661715"/>
              <a:ext cx="219600" cy="1465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78E39DF-3797-22D6-B66D-0F2903C251B6}"/>
                </a:ext>
              </a:extLst>
            </p:cNvPr>
            <p:cNvGrpSpPr/>
            <p:nvPr/>
          </p:nvGrpSpPr>
          <p:grpSpPr>
            <a:xfrm>
              <a:off x="930933" y="2514194"/>
              <a:ext cx="7160392" cy="677150"/>
              <a:chOff x="513534" y="1431736"/>
              <a:chExt cx="10972800" cy="9144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76C15-A709-2E5C-912E-6D42C2683F8D}"/>
                  </a:ext>
                </a:extLst>
              </p:cNvPr>
              <p:cNvSpPr/>
              <p:nvPr/>
            </p:nvSpPr>
            <p:spPr>
              <a:xfrm>
                <a:off x="513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331B14C-8F1B-D948-CD21-F3F5693FC490}"/>
                  </a:ext>
                </a:extLst>
              </p:cNvPr>
              <p:cNvSpPr/>
              <p:nvPr/>
            </p:nvSpPr>
            <p:spPr>
              <a:xfrm>
                <a:off x="1427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6123E4-1489-7180-D682-A59F2CFF5AB5}"/>
                  </a:ext>
                </a:extLst>
              </p:cNvPr>
              <p:cNvSpPr/>
              <p:nvPr/>
            </p:nvSpPr>
            <p:spPr>
              <a:xfrm>
                <a:off x="23423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B9ED8CD-B5B2-B7D9-5FA1-2473AB1E1160}"/>
                  </a:ext>
                </a:extLst>
              </p:cNvPr>
              <p:cNvSpPr/>
              <p:nvPr/>
            </p:nvSpPr>
            <p:spPr>
              <a:xfrm>
                <a:off x="32567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ECC6D6-716F-D106-8B6E-1B2502986DBE}"/>
                  </a:ext>
                </a:extLst>
              </p:cNvPr>
              <p:cNvSpPr/>
              <p:nvPr/>
            </p:nvSpPr>
            <p:spPr>
              <a:xfrm>
                <a:off x="41711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788672C-AE69-F60A-5EEE-56DB3C15A8F9}"/>
                  </a:ext>
                </a:extLst>
              </p:cNvPr>
              <p:cNvSpPr/>
              <p:nvPr/>
            </p:nvSpPr>
            <p:spPr>
              <a:xfrm>
                <a:off x="5085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D9B184E-F5FD-BACC-A6B0-1A31A1C276D2}"/>
                  </a:ext>
                </a:extLst>
              </p:cNvPr>
              <p:cNvSpPr/>
              <p:nvPr/>
            </p:nvSpPr>
            <p:spPr>
              <a:xfrm>
                <a:off x="5999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5E119DE-2C98-4187-C557-1189EB6765DA}"/>
                  </a:ext>
                </a:extLst>
              </p:cNvPr>
              <p:cNvSpPr/>
              <p:nvPr/>
            </p:nvSpPr>
            <p:spPr>
              <a:xfrm>
                <a:off x="69143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5A35CA-0B67-A880-5D66-FDB70DA8C220}"/>
                  </a:ext>
                </a:extLst>
              </p:cNvPr>
              <p:cNvSpPr/>
              <p:nvPr/>
            </p:nvSpPr>
            <p:spPr>
              <a:xfrm>
                <a:off x="78287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A6CF9E6-3681-6B7E-78CE-D3FF91217397}"/>
                  </a:ext>
                </a:extLst>
              </p:cNvPr>
              <p:cNvSpPr/>
              <p:nvPr/>
            </p:nvSpPr>
            <p:spPr>
              <a:xfrm>
                <a:off x="87431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8E6D017-BFBB-4721-5659-59E1FCADDF31}"/>
                  </a:ext>
                </a:extLst>
              </p:cNvPr>
              <p:cNvSpPr/>
              <p:nvPr/>
            </p:nvSpPr>
            <p:spPr>
              <a:xfrm>
                <a:off x="9657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7DBC6D3-D3C5-BD51-2323-56350B1072A9}"/>
                  </a:ext>
                </a:extLst>
              </p:cNvPr>
              <p:cNvSpPr/>
              <p:nvPr/>
            </p:nvSpPr>
            <p:spPr>
              <a:xfrm>
                <a:off x="10571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CEB496F-545D-B974-56F6-807716E8A4C9}"/>
                </a:ext>
              </a:extLst>
            </p:cNvPr>
            <p:cNvGrpSpPr/>
            <p:nvPr/>
          </p:nvGrpSpPr>
          <p:grpSpPr>
            <a:xfrm>
              <a:off x="930933" y="2257540"/>
              <a:ext cx="7160392" cy="261610"/>
              <a:chOff x="1343528" y="1175082"/>
              <a:chExt cx="7160392" cy="26161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60217BD-9D9D-8D55-B14A-1C556B076539}"/>
                  </a:ext>
                </a:extLst>
              </p:cNvPr>
              <p:cNvSpPr/>
              <p:nvPr/>
            </p:nvSpPr>
            <p:spPr>
              <a:xfrm>
                <a:off x="1343528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1694E48-C7DC-1F64-3ED5-A38D70F76820}"/>
                  </a:ext>
                </a:extLst>
              </p:cNvPr>
              <p:cNvSpPr/>
              <p:nvPr/>
            </p:nvSpPr>
            <p:spPr>
              <a:xfrm>
                <a:off x="1940227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D8E9719-5064-C4AE-2BBC-267E35A0B04E}"/>
                  </a:ext>
                </a:extLst>
              </p:cNvPr>
              <p:cNvSpPr/>
              <p:nvPr/>
            </p:nvSpPr>
            <p:spPr>
              <a:xfrm>
                <a:off x="2536927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AEE800B-75E1-9A7C-B8C2-E12BCEB42D33}"/>
                  </a:ext>
                </a:extLst>
              </p:cNvPr>
              <p:cNvSpPr/>
              <p:nvPr/>
            </p:nvSpPr>
            <p:spPr>
              <a:xfrm>
                <a:off x="3133626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01F5E0-BCB0-1D57-B4A5-82EA1426863E}"/>
                  </a:ext>
                </a:extLst>
              </p:cNvPr>
              <p:cNvSpPr/>
              <p:nvPr/>
            </p:nvSpPr>
            <p:spPr>
              <a:xfrm>
                <a:off x="3730325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A227C08-D508-1255-92B7-9049CE4DD71F}"/>
                  </a:ext>
                </a:extLst>
              </p:cNvPr>
              <p:cNvSpPr/>
              <p:nvPr/>
            </p:nvSpPr>
            <p:spPr>
              <a:xfrm>
                <a:off x="4327025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849B280-D604-0697-EC28-301EFE163ECB}"/>
                  </a:ext>
                </a:extLst>
              </p:cNvPr>
              <p:cNvSpPr/>
              <p:nvPr/>
            </p:nvSpPr>
            <p:spPr>
              <a:xfrm>
                <a:off x="4923724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DC59E92-25D0-9B4C-DFC4-282D4974FDCF}"/>
                  </a:ext>
                </a:extLst>
              </p:cNvPr>
              <p:cNvSpPr/>
              <p:nvPr/>
            </p:nvSpPr>
            <p:spPr>
              <a:xfrm>
                <a:off x="5520423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D09CF91-AF42-AA5B-85A6-36AB4B5E8391}"/>
                  </a:ext>
                </a:extLst>
              </p:cNvPr>
              <p:cNvSpPr/>
              <p:nvPr/>
            </p:nvSpPr>
            <p:spPr>
              <a:xfrm>
                <a:off x="6117123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17A7641-995E-38C0-919A-3D8A88FEE947}"/>
                  </a:ext>
                </a:extLst>
              </p:cNvPr>
              <p:cNvSpPr/>
              <p:nvPr/>
            </p:nvSpPr>
            <p:spPr>
              <a:xfrm>
                <a:off x="6713822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B0D2791-0689-DE26-E990-33C75A1F833A}"/>
                  </a:ext>
                </a:extLst>
              </p:cNvPr>
              <p:cNvSpPr/>
              <p:nvPr/>
            </p:nvSpPr>
            <p:spPr>
              <a:xfrm>
                <a:off x="7310521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A1F3C05-B420-EEDE-6F06-6505AA66CC5B}"/>
                  </a:ext>
                </a:extLst>
              </p:cNvPr>
              <p:cNvSpPr/>
              <p:nvPr/>
            </p:nvSpPr>
            <p:spPr>
              <a:xfrm>
                <a:off x="7907221" y="1180038"/>
                <a:ext cx="596699" cy="2516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8CFA31-A89F-9E1F-18A0-FA9F5C77E8C1}"/>
                  </a:ext>
                </a:extLst>
              </p:cNvPr>
              <p:cNvSpPr txBox="1"/>
              <p:nvPr/>
            </p:nvSpPr>
            <p:spPr>
              <a:xfrm>
                <a:off x="1456570" y="1175082"/>
                <a:ext cx="3706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Jan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AA9F0A6-F3AE-F2EE-DD31-16CAA99203F6}"/>
                  </a:ext>
                </a:extLst>
              </p:cNvPr>
              <p:cNvSpPr txBox="1"/>
              <p:nvPr/>
            </p:nvSpPr>
            <p:spPr>
              <a:xfrm>
                <a:off x="2042048" y="1175082"/>
                <a:ext cx="3930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Feb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840FC5A-EACB-7F04-B48E-8FC09F47AB72}"/>
                  </a:ext>
                </a:extLst>
              </p:cNvPr>
              <p:cNvSpPr txBox="1"/>
              <p:nvPr/>
            </p:nvSpPr>
            <p:spPr>
              <a:xfrm>
                <a:off x="2624321" y="1175082"/>
                <a:ext cx="42191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Mar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451457B-074D-06FC-278E-93BD5FA22D73}"/>
                  </a:ext>
                </a:extLst>
              </p:cNvPr>
              <p:cNvSpPr txBox="1"/>
              <p:nvPr/>
            </p:nvSpPr>
            <p:spPr>
              <a:xfrm>
                <a:off x="3237050" y="1175082"/>
                <a:ext cx="3898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Apr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A1FAB7B-576F-4A9A-9322-49686FA39EF5}"/>
                  </a:ext>
                </a:extLst>
              </p:cNvPr>
              <p:cNvSpPr txBox="1"/>
              <p:nvPr/>
            </p:nvSpPr>
            <p:spPr>
              <a:xfrm>
                <a:off x="3804350" y="1175082"/>
                <a:ext cx="4363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May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00277F8-D4D8-89F7-90DB-9435BDEAC7B4}"/>
                  </a:ext>
                </a:extLst>
              </p:cNvPr>
              <p:cNvSpPr txBox="1"/>
              <p:nvPr/>
            </p:nvSpPr>
            <p:spPr>
              <a:xfrm>
                <a:off x="4436861" y="1175082"/>
                <a:ext cx="3770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Jun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DACCB1-1C86-ADDD-EE5C-379DBC709395}"/>
                  </a:ext>
                </a:extLst>
              </p:cNvPr>
              <p:cNvSpPr txBox="1"/>
              <p:nvPr/>
            </p:nvSpPr>
            <p:spPr>
              <a:xfrm>
                <a:off x="5054399" y="1175082"/>
                <a:ext cx="33534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Jul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B4246BB-81A3-B030-A28C-406EA14C6B05}"/>
                  </a:ext>
                </a:extLst>
              </p:cNvPr>
              <p:cNvSpPr txBox="1"/>
              <p:nvPr/>
            </p:nvSpPr>
            <p:spPr>
              <a:xfrm>
                <a:off x="5615832" y="1175082"/>
                <a:ext cx="40588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Aug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B2B5A91-9DA3-8B50-FBEB-A9E0AC37161C}"/>
                  </a:ext>
                </a:extLst>
              </p:cNvPr>
              <p:cNvSpPr txBox="1"/>
              <p:nvPr/>
            </p:nvSpPr>
            <p:spPr>
              <a:xfrm>
                <a:off x="6218944" y="1175082"/>
                <a:ext cx="39305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Sep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13EBF5-D774-F265-38FC-BB6CFAA9344F}"/>
                  </a:ext>
                </a:extLst>
              </p:cNvPr>
              <p:cNvSpPr txBox="1"/>
              <p:nvPr/>
            </p:nvSpPr>
            <p:spPr>
              <a:xfrm>
                <a:off x="6820452" y="1175082"/>
                <a:ext cx="3834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Oct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61A652E-F187-5F62-0E23-02C26F37EB00}"/>
                  </a:ext>
                </a:extLst>
              </p:cNvPr>
              <p:cNvSpPr txBox="1"/>
              <p:nvPr/>
            </p:nvSpPr>
            <p:spPr>
              <a:xfrm>
                <a:off x="7401922" y="1175082"/>
                <a:ext cx="4138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Nov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8D16188-F812-0240-1999-AB31FCD1158C}"/>
                  </a:ext>
                </a:extLst>
              </p:cNvPr>
              <p:cNvSpPr txBox="1"/>
              <p:nvPr/>
            </p:nvSpPr>
            <p:spPr>
              <a:xfrm>
                <a:off x="8005034" y="1175082"/>
                <a:ext cx="4010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E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Dec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7CEA843-9CCE-DA6C-3D3B-2460BB6BF7DC}"/>
                </a:ext>
              </a:extLst>
            </p:cNvPr>
            <p:cNvSpPr/>
            <p:nvPr/>
          </p:nvSpPr>
          <p:spPr>
            <a:xfrm>
              <a:off x="1866888" y="3338453"/>
              <a:ext cx="604800" cy="1465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18709B3-2FDB-D37F-D9A2-81C709772862}"/>
                </a:ext>
              </a:extLst>
            </p:cNvPr>
            <p:cNvSpPr/>
            <p:nvPr/>
          </p:nvSpPr>
          <p:spPr>
            <a:xfrm>
              <a:off x="2599668" y="3601664"/>
              <a:ext cx="259200" cy="1465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85BA0AA-BC45-712C-67BC-1D6532624880}"/>
                </a:ext>
              </a:extLst>
            </p:cNvPr>
            <p:cNvSpPr/>
            <p:nvPr/>
          </p:nvSpPr>
          <p:spPr>
            <a:xfrm>
              <a:off x="4374671" y="3338453"/>
              <a:ext cx="140400" cy="1465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5069A53-0D1F-1A0C-DE16-6965EC82530C}"/>
                </a:ext>
              </a:extLst>
            </p:cNvPr>
            <p:cNvSpPr/>
            <p:nvPr/>
          </p:nvSpPr>
          <p:spPr>
            <a:xfrm>
              <a:off x="4580975" y="3601664"/>
              <a:ext cx="496799" cy="1465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80D0C2D-3FD9-64BA-1D05-F48DB6D9E2E0}"/>
                </a:ext>
              </a:extLst>
            </p:cNvPr>
            <p:cNvSpPr/>
            <p:nvPr/>
          </p:nvSpPr>
          <p:spPr>
            <a:xfrm>
              <a:off x="6839927" y="3601664"/>
              <a:ext cx="298800" cy="1465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622FB3C-589E-90D1-019D-41B75B7ED11E}"/>
                </a:ext>
              </a:extLst>
            </p:cNvPr>
            <p:cNvGrpSpPr/>
            <p:nvPr/>
          </p:nvGrpSpPr>
          <p:grpSpPr>
            <a:xfrm>
              <a:off x="930933" y="3195036"/>
              <a:ext cx="7160392" cy="677150"/>
              <a:chOff x="513534" y="1431736"/>
              <a:chExt cx="10972800" cy="91440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E68A853-B1C2-9330-9F0A-5D6488C22DCB}"/>
                  </a:ext>
                </a:extLst>
              </p:cNvPr>
              <p:cNvSpPr/>
              <p:nvPr/>
            </p:nvSpPr>
            <p:spPr>
              <a:xfrm>
                <a:off x="513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B50695E9-1DD7-0895-6F3A-4A578CCD8413}"/>
                  </a:ext>
                </a:extLst>
              </p:cNvPr>
              <p:cNvSpPr/>
              <p:nvPr/>
            </p:nvSpPr>
            <p:spPr>
              <a:xfrm>
                <a:off x="1427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CC4EE50-0DDE-28A7-34C8-0C5212D94594}"/>
                  </a:ext>
                </a:extLst>
              </p:cNvPr>
              <p:cNvSpPr/>
              <p:nvPr/>
            </p:nvSpPr>
            <p:spPr>
              <a:xfrm>
                <a:off x="23423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A5F650D-44B4-88F7-40F2-020FCF221214}"/>
                  </a:ext>
                </a:extLst>
              </p:cNvPr>
              <p:cNvSpPr/>
              <p:nvPr/>
            </p:nvSpPr>
            <p:spPr>
              <a:xfrm>
                <a:off x="32567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F9B0EEE-51AE-C12F-82A2-4E769F25F3B9}"/>
                  </a:ext>
                </a:extLst>
              </p:cNvPr>
              <p:cNvSpPr/>
              <p:nvPr/>
            </p:nvSpPr>
            <p:spPr>
              <a:xfrm>
                <a:off x="41711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014716A-A28F-BAB1-30E7-3E8E08BEC4CD}"/>
                  </a:ext>
                </a:extLst>
              </p:cNvPr>
              <p:cNvSpPr/>
              <p:nvPr/>
            </p:nvSpPr>
            <p:spPr>
              <a:xfrm>
                <a:off x="5085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CF1EE11C-ECF7-F669-328D-7F57F3CC0258}"/>
                  </a:ext>
                </a:extLst>
              </p:cNvPr>
              <p:cNvSpPr/>
              <p:nvPr/>
            </p:nvSpPr>
            <p:spPr>
              <a:xfrm>
                <a:off x="5999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53E926C-E28E-8B44-AC19-EE1007B2A3E6}"/>
                  </a:ext>
                </a:extLst>
              </p:cNvPr>
              <p:cNvSpPr/>
              <p:nvPr/>
            </p:nvSpPr>
            <p:spPr>
              <a:xfrm>
                <a:off x="69143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E6D4FA7-2AA8-0BBF-6B93-4B55A1F09341}"/>
                  </a:ext>
                </a:extLst>
              </p:cNvPr>
              <p:cNvSpPr/>
              <p:nvPr/>
            </p:nvSpPr>
            <p:spPr>
              <a:xfrm>
                <a:off x="78287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D6301B0-6147-80F2-BF6E-C4DCC3CDE595}"/>
                  </a:ext>
                </a:extLst>
              </p:cNvPr>
              <p:cNvSpPr/>
              <p:nvPr/>
            </p:nvSpPr>
            <p:spPr>
              <a:xfrm>
                <a:off x="87431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826769F-3AEC-9DA1-18BE-F9437A24AA80}"/>
                  </a:ext>
                </a:extLst>
              </p:cNvPr>
              <p:cNvSpPr/>
              <p:nvPr/>
            </p:nvSpPr>
            <p:spPr>
              <a:xfrm>
                <a:off x="9657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9D4148B-B1F7-3C00-CC60-3BBF67D55D08}"/>
                  </a:ext>
                </a:extLst>
              </p:cNvPr>
              <p:cNvSpPr/>
              <p:nvPr/>
            </p:nvSpPr>
            <p:spPr>
              <a:xfrm>
                <a:off x="10571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D5FEC22-DC46-1AE5-DB5D-4FED46A9F4A8}"/>
                </a:ext>
              </a:extLst>
            </p:cNvPr>
            <p:cNvSpPr txBox="1"/>
            <p:nvPr/>
          </p:nvSpPr>
          <p:spPr>
            <a:xfrm>
              <a:off x="503403" y="2714270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2024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4D8383E-4FD4-BB20-7318-585AAD886F5F}"/>
                </a:ext>
              </a:extLst>
            </p:cNvPr>
            <p:cNvSpPr txBox="1"/>
            <p:nvPr/>
          </p:nvSpPr>
          <p:spPr>
            <a:xfrm>
              <a:off x="503403" y="3395112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2025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AF4D108-9A56-861D-CCBC-FA413600110D}"/>
                </a:ext>
              </a:extLst>
            </p:cNvPr>
            <p:cNvSpPr txBox="1"/>
            <p:nvPr/>
          </p:nvSpPr>
          <p:spPr>
            <a:xfrm>
              <a:off x="1409137" y="2638976"/>
              <a:ext cx="99706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1 (58 days)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5388C6D-CEC2-918F-B4B3-6B20A1FC43FC}"/>
                </a:ext>
              </a:extLst>
            </p:cNvPr>
            <p:cNvSpPr txBox="1"/>
            <p:nvPr/>
          </p:nvSpPr>
          <p:spPr>
            <a:xfrm>
              <a:off x="5804965" y="2638976"/>
              <a:ext cx="99706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1 (21 days)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9E5FF3F-854E-ADB8-E298-0B04D510B0B6}"/>
                </a:ext>
              </a:extLst>
            </p:cNvPr>
            <p:cNvSpPr txBox="1"/>
            <p:nvPr/>
          </p:nvSpPr>
          <p:spPr>
            <a:xfrm>
              <a:off x="7690618" y="2527044"/>
              <a:ext cx="563298" cy="325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1</a:t>
              </a:r>
            </a:p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(11 days)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414CE10-6BCF-C503-39CD-A0C4F40019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447" y="2809056"/>
              <a:ext cx="0" cy="142769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0976FCE-AE7A-5BEB-A92D-018E6EE20B03}"/>
                </a:ext>
              </a:extLst>
            </p:cNvPr>
            <p:cNvSpPr txBox="1"/>
            <p:nvPr/>
          </p:nvSpPr>
          <p:spPr>
            <a:xfrm>
              <a:off x="7351910" y="2951825"/>
              <a:ext cx="612277" cy="3257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ESS water</a:t>
              </a:r>
            </a:p>
            <a:p>
              <a:r>
                <a:rPr lang="en-SE" sz="11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system trip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4958B71-7812-1C79-E167-DC563D178642}"/>
                </a:ext>
              </a:extLst>
            </p:cNvPr>
            <p:cNvGrpSpPr/>
            <p:nvPr/>
          </p:nvGrpSpPr>
          <p:grpSpPr>
            <a:xfrm>
              <a:off x="930933" y="3875878"/>
              <a:ext cx="7160392" cy="677150"/>
              <a:chOff x="513534" y="1431736"/>
              <a:chExt cx="10972800" cy="914400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BB8E764-080C-58FC-0ED4-738931DF6929}"/>
                  </a:ext>
                </a:extLst>
              </p:cNvPr>
              <p:cNvSpPr/>
              <p:nvPr/>
            </p:nvSpPr>
            <p:spPr>
              <a:xfrm>
                <a:off x="513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096A81E-092D-86A5-B3CE-D218C279E510}"/>
                  </a:ext>
                </a:extLst>
              </p:cNvPr>
              <p:cNvSpPr/>
              <p:nvPr/>
            </p:nvSpPr>
            <p:spPr>
              <a:xfrm>
                <a:off x="1427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15B9F55-55C7-9694-2741-934BCF133537}"/>
                  </a:ext>
                </a:extLst>
              </p:cNvPr>
              <p:cNvSpPr/>
              <p:nvPr/>
            </p:nvSpPr>
            <p:spPr>
              <a:xfrm>
                <a:off x="23423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28D63F7-13AA-6748-8CE0-62EBAB08150E}"/>
                  </a:ext>
                </a:extLst>
              </p:cNvPr>
              <p:cNvSpPr/>
              <p:nvPr/>
            </p:nvSpPr>
            <p:spPr>
              <a:xfrm>
                <a:off x="32567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3806218-839B-DD05-5CA4-285FAA6B7240}"/>
                  </a:ext>
                </a:extLst>
              </p:cNvPr>
              <p:cNvSpPr/>
              <p:nvPr/>
            </p:nvSpPr>
            <p:spPr>
              <a:xfrm>
                <a:off x="41711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DD1AC5F-C36A-7440-C6BA-932B3F270F52}"/>
                  </a:ext>
                </a:extLst>
              </p:cNvPr>
              <p:cNvSpPr/>
              <p:nvPr/>
            </p:nvSpPr>
            <p:spPr>
              <a:xfrm>
                <a:off x="5085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63EC199-3DCC-B8DA-A0AD-0D1A872E6F76}"/>
                  </a:ext>
                </a:extLst>
              </p:cNvPr>
              <p:cNvSpPr/>
              <p:nvPr/>
            </p:nvSpPr>
            <p:spPr>
              <a:xfrm>
                <a:off x="5999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B788BAD-928A-B639-8FB8-D15E1D9D16AA}"/>
                  </a:ext>
                </a:extLst>
              </p:cNvPr>
              <p:cNvSpPr/>
              <p:nvPr/>
            </p:nvSpPr>
            <p:spPr>
              <a:xfrm>
                <a:off x="69143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92E0BD-AE71-724C-0CC1-2B27451D015B}"/>
                  </a:ext>
                </a:extLst>
              </p:cNvPr>
              <p:cNvSpPr/>
              <p:nvPr/>
            </p:nvSpPr>
            <p:spPr>
              <a:xfrm>
                <a:off x="78287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C1F49B47-15B3-90D3-C091-E1850E14D555}"/>
                  </a:ext>
                </a:extLst>
              </p:cNvPr>
              <p:cNvSpPr/>
              <p:nvPr/>
            </p:nvSpPr>
            <p:spPr>
              <a:xfrm>
                <a:off x="87431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F2871C3-5CD8-34D1-1B54-9E2CC28BE03D}"/>
                  </a:ext>
                </a:extLst>
              </p:cNvPr>
              <p:cNvSpPr/>
              <p:nvPr/>
            </p:nvSpPr>
            <p:spPr>
              <a:xfrm>
                <a:off x="96575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A4DB659-1C81-A447-32D4-4CEE10386DBE}"/>
                  </a:ext>
                </a:extLst>
              </p:cNvPr>
              <p:cNvSpPr/>
              <p:nvPr/>
            </p:nvSpPr>
            <p:spPr>
              <a:xfrm>
                <a:off x="10571934" y="1431736"/>
                <a:ext cx="914400" cy="914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5CB9B77-1286-C57F-BA2D-79D986D2A7B3}"/>
                </a:ext>
              </a:extLst>
            </p:cNvPr>
            <p:cNvSpPr txBox="1"/>
            <p:nvPr/>
          </p:nvSpPr>
          <p:spPr>
            <a:xfrm>
              <a:off x="503403" y="4075954"/>
              <a:ext cx="498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2026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B6BD210-E3C5-B062-2FE1-F95FDD2488BF}"/>
                </a:ext>
              </a:extLst>
            </p:cNvPr>
            <p:cNvSpPr txBox="1"/>
            <p:nvPr/>
          </p:nvSpPr>
          <p:spPr>
            <a:xfrm>
              <a:off x="2526661" y="3326064"/>
              <a:ext cx="99706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1 (20 days)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EED4B87-812B-5A2F-4C98-56C9E20496D7}"/>
                </a:ext>
              </a:extLst>
            </p:cNvPr>
            <p:cNvSpPr txBox="1"/>
            <p:nvPr/>
          </p:nvSpPr>
          <p:spPr>
            <a:xfrm>
              <a:off x="1570861" y="3594137"/>
              <a:ext cx="959284" cy="1628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</a:t>
              </a:r>
              <a:r>
                <a:rPr lang="en-GB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(12 days)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46B305-C294-D0C9-0A8B-73855AFD2B4D}"/>
                </a:ext>
              </a:extLst>
            </p:cNvPr>
            <p:cNvSpPr txBox="1"/>
            <p:nvPr/>
          </p:nvSpPr>
          <p:spPr>
            <a:xfrm>
              <a:off x="4580975" y="3326064"/>
              <a:ext cx="889883" cy="1628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</a:t>
              </a:r>
              <a:r>
                <a:rPr lang="en-GB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 (7 days)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99E9716-C99B-1259-F1B4-F1999769A88D}"/>
                </a:ext>
              </a:extLst>
            </p:cNvPr>
            <p:cNvSpPr txBox="1"/>
            <p:nvPr/>
          </p:nvSpPr>
          <p:spPr>
            <a:xfrm>
              <a:off x="5161742" y="3587472"/>
              <a:ext cx="99706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2 (25 days)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70FF319-3D3A-78AD-6C9C-CC6E5BCEAB2F}"/>
                </a:ext>
              </a:extLst>
            </p:cNvPr>
            <p:cNvSpPr txBox="1"/>
            <p:nvPr/>
          </p:nvSpPr>
          <p:spPr>
            <a:xfrm>
              <a:off x="6802033" y="3410015"/>
              <a:ext cx="99706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2 (11 days)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6C541D1-C391-9569-CD11-7CF82C04B45A}"/>
                </a:ext>
              </a:extLst>
            </p:cNvPr>
            <p:cNvSpPr/>
            <p:nvPr/>
          </p:nvSpPr>
          <p:spPr>
            <a:xfrm>
              <a:off x="7407849" y="3601664"/>
              <a:ext cx="61200" cy="1465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BA7F498-92B8-6567-38C0-9A2718FBF5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8415" y="3777001"/>
              <a:ext cx="0" cy="341444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87D1D13-DD47-6128-EA2F-88D65EC06FB5}"/>
                </a:ext>
              </a:extLst>
            </p:cNvPr>
            <p:cNvSpPr/>
            <p:nvPr/>
          </p:nvSpPr>
          <p:spPr>
            <a:xfrm>
              <a:off x="1691395" y="4141184"/>
              <a:ext cx="756000" cy="1465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2720026-71FF-B004-D1D8-B4527BE524A7}"/>
                </a:ext>
              </a:extLst>
            </p:cNvPr>
            <p:cNvSpPr txBox="1"/>
            <p:nvPr/>
          </p:nvSpPr>
          <p:spPr>
            <a:xfrm>
              <a:off x="2526661" y="4118445"/>
              <a:ext cx="99706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Phase 1 (38 days)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AFDB817-0C85-E83F-FE47-A7E7CCD65898}"/>
                </a:ext>
              </a:extLst>
            </p:cNvPr>
            <p:cNvSpPr/>
            <p:nvPr/>
          </p:nvSpPr>
          <p:spPr>
            <a:xfrm>
              <a:off x="3913145" y="3506023"/>
              <a:ext cx="144000" cy="1465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CC19187-4B2B-DDDE-0D79-C8B129090632}"/>
                </a:ext>
              </a:extLst>
            </p:cNvPr>
            <p:cNvSpPr txBox="1"/>
            <p:nvPr/>
          </p:nvSpPr>
          <p:spPr>
            <a:xfrm>
              <a:off x="3600120" y="3633353"/>
              <a:ext cx="7117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Moderators </a:t>
              </a:r>
            </a:p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connected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63399F-1F81-107C-B2C6-FDC283599C4A}"/>
                </a:ext>
              </a:extLst>
            </p:cNvPr>
            <p:cNvSpPr/>
            <p:nvPr/>
          </p:nvSpPr>
          <p:spPr>
            <a:xfrm>
              <a:off x="3664088" y="2828301"/>
              <a:ext cx="720000" cy="1465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74FC0B7-9E21-5119-7D5C-F0CF520C885F}"/>
                </a:ext>
              </a:extLst>
            </p:cNvPr>
            <p:cNvSpPr txBox="1"/>
            <p:nvPr/>
          </p:nvSpPr>
          <p:spPr>
            <a:xfrm>
              <a:off x="3664088" y="3006739"/>
              <a:ext cx="1570943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Heater and OPMS installed.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BA881AE-0121-7204-64D6-7C2082B55D06}"/>
                </a:ext>
              </a:extLst>
            </p:cNvPr>
            <p:cNvSpPr/>
            <p:nvPr/>
          </p:nvSpPr>
          <p:spPr>
            <a:xfrm>
              <a:off x="933196" y="4682081"/>
              <a:ext cx="417600" cy="14653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C992F0D-527D-45E8-EEB5-650A3FFDF5D8}"/>
                </a:ext>
              </a:extLst>
            </p:cNvPr>
            <p:cNvSpPr/>
            <p:nvPr/>
          </p:nvSpPr>
          <p:spPr>
            <a:xfrm>
              <a:off x="2553849" y="4682081"/>
              <a:ext cx="417600" cy="1465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E79E28C-3939-2494-A4F1-103B19B85B85}"/>
                </a:ext>
              </a:extLst>
            </p:cNvPr>
            <p:cNvSpPr/>
            <p:nvPr/>
          </p:nvSpPr>
          <p:spPr>
            <a:xfrm>
              <a:off x="4289321" y="4682081"/>
              <a:ext cx="417600" cy="1465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E656BC8-E67C-C3A0-A106-629C76AB2A8E}"/>
                </a:ext>
              </a:extLst>
            </p:cNvPr>
            <p:cNvSpPr txBox="1"/>
            <p:nvPr/>
          </p:nvSpPr>
          <p:spPr>
            <a:xfrm>
              <a:off x="1440774" y="4670712"/>
              <a:ext cx="1001877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Helium operation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0527B63-11A9-9E48-A491-360E88E54FCC}"/>
                </a:ext>
              </a:extLst>
            </p:cNvPr>
            <p:cNvSpPr txBox="1"/>
            <p:nvPr/>
          </p:nvSpPr>
          <p:spPr>
            <a:xfrm>
              <a:off x="3055268" y="4670712"/>
              <a:ext cx="115256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Hydrogen operation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2F0B908-53C3-3367-4A5B-5E8C00B13D6E}"/>
                </a:ext>
              </a:extLst>
            </p:cNvPr>
            <p:cNvSpPr txBox="1"/>
            <p:nvPr/>
          </p:nvSpPr>
          <p:spPr>
            <a:xfrm>
              <a:off x="4796326" y="4670712"/>
              <a:ext cx="95539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Installation work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E52A3B6-78A0-41D2-D7BC-0FD366A71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8727" y="3763414"/>
              <a:ext cx="0" cy="142769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21CB54E-5F25-D90A-8B02-A3547A30022D}"/>
                </a:ext>
              </a:extLst>
            </p:cNvPr>
            <p:cNvSpPr txBox="1"/>
            <p:nvPr/>
          </p:nvSpPr>
          <p:spPr>
            <a:xfrm>
              <a:off x="6496305" y="3906183"/>
              <a:ext cx="8319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 pump</a:t>
              </a:r>
            </a:p>
            <a:p>
              <a:r>
                <a:rPr lang="en-SE" sz="11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failure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92366B0-EFEC-A108-962A-B57C909D67B7}"/>
                </a:ext>
              </a:extLst>
            </p:cNvPr>
            <p:cNvSpPr txBox="1"/>
            <p:nvPr/>
          </p:nvSpPr>
          <p:spPr>
            <a:xfrm>
              <a:off x="7138727" y="4176575"/>
              <a:ext cx="942566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SE" sz="11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Moderator issue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01827FDE-A258-1402-5DF4-908EE0FFE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3517" y="3763413"/>
              <a:ext cx="0" cy="18431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18E0486-D6B0-BA3B-2073-AF939466ACB4}"/>
                </a:ext>
              </a:extLst>
            </p:cNvPr>
            <p:cNvSpPr txBox="1"/>
            <p:nvPr/>
          </p:nvSpPr>
          <p:spPr>
            <a:xfrm>
              <a:off x="4374671" y="3922659"/>
              <a:ext cx="13043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SE" sz="1100" dirty="0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ESS water system trip due to power glitch</a:t>
              </a: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2C3CF6CF-B321-1F91-FD25-827BA0CE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196" t="36765" b="19201"/>
          <a:stretch>
            <a:fillRect/>
          </a:stretch>
        </p:blipFill>
        <p:spPr>
          <a:xfrm>
            <a:off x="10916123" y="4088956"/>
            <a:ext cx="1212538" cy="27123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1B440305-7ED0-7230-214F-CD3CE807E4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095" t="41243" b="20123"/>
          <a:stretch>
            <a:fillRect/>
          </a:stretch>
        </p:blipFill>
        <p:spPr>
          <a:xfrm>
            <a:off x="10239619" y="1572317"/>
            <a:ext cx="1316777" cy="247587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83EACFC-BD41-0FF6-9F75-81C313579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812"/>
          <a:stretch>
            <a:fillRect/>
          </a:stretch>
        </p:blipFill>
        <p:spPr>
          <a:xfrm>
            <a:off x="8449878" y="1572317"/>
            <a:ext cx="1797462" cy="2470841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853AC46-81DD-383F-1BC5-87620AF29A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76"/>
          <a:stretch>
            <a:fillRect/>
          </a:stretch>
        </p:blipFill>
        <p:spPr>
          <a:xfrm>
            <a:off x="8150532" y="4389657"/>
            <a:ext cx="2957897" cy="2040778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E132DD2-B9B7-F7BB-2C36-7E37EC22AB1C}"/>
              </a:ext>
            </a:extLst>
          </p:cNvPr>
          <p:cNvSpPr txBox="1"/>
          <p:nvPr/>
        </p:nvSpPr>
        <p:spPr>
          <a:xfrm>
            <a:off x="8558317" y="1330052"/>
            <a:ext cx="73738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SE" b="1" dirty="0">
                <a:latin typeface="Calibri" panose="020F0502020204030204" pitchFamily="34" charset="0"/>
                <a:cs typeface="Calibri" panose="020F0502020204030204" pitchFamily="34" charset="0"/>
              </a:rPr>
              <a:t>Phase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96C0101-F63E-4B04-7BB9-1467BBE781BE}"/>
              </a:ext>
            </a:extLst>
          </p:cNvPr>
          <p:cNvSpPr txBox="1"/>
          <p:nvPr/>
        </p:nvSpPr>
        <p:spPr>
          <a:xfrm>
            <a:off x="8587595" y="4147376"/>
            <a:ext cx="73738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SE" b="1" dirty="0">
                <a:latin typeface="Calibri" panose="020F0502020204030204" pitchFamily="34" charset="0"/>
                <a:cs typeface="Calibri" panose="020F0502020204030204" pitchFamily="34" charset="0"/>
              </a:rPr>
              <a:t>Phase 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9F38E35-1528-39F5-7941-48AB0D58837C}"/>
              </a:ext>
            </a:extLst>
          </p:cNvPr>
          <p:cNvSpPr txBox="1"/>
          <p:nvPr/>
        </p:nvSpPr>
        <p:spPr>
          <a:xfrm>
            <a:off x="480654" y="1441826"/>
            <a:ext cx="79692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TMCP commissioning (without connecting the CMS) completed in December 2022.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CMS installation completed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except for OPMS and the heater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in</a:t>
            </a:r>
            <a:r>
              <a:rPr lang="en-GB" altLang="ja-JP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January 2024.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- Due to delay of filling station and electrical cabinets.  </a:t>
            </a:r>
            <a:endParaRPr lang="en-GB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62CF-0698-B9C0-C8EC-B36EEF7F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Automated CMS operation scheme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8DF5F7-9AD8-20BE-88F3-0571E1F3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81BA4-42E3-3911-FBD3-3ED2B657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5705B1-13C5-559F-8904-CEA55D4917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Under development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F5B77D-07E8-51C8-894F-543FE228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4B767-2A39-5D74-0E27-CC4D2B69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1" y="1460142"/>
            <a:ext cx="3973825" cy="3148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C0396-B7F1-EB58-4CEE-2697482D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633" y="1460142"/>
            <a:ext cx="7664103" cy="3887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88148C-990D-0321-5C26-2D9301ACE627}"/>
              </a:ext>
            </a:extLst>
          </p:cNvPr>
          <p:cNvGrpSpPr/>
          <p:nvPr/>
        </p:nvGrpSpPr>
        <p:grpSpPr>
          <a:xfrm>
            <a:off x="612250" y="1332411"/>
            <a:ext cx="11520486" cy="4143351"/>
            <a:chOff x="612250" y="1332411"/>
            <a:chExt cx="11520486" cy="41433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EA593A-6C90-6562-E72A-CD798B1C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25770" b="20170"/>
            <a:stretch>
              <a:fillRect/>
            </a:stretch>
          </p:blipFill>
          <p:spPr>
            <a:xfrm>
              <a:off x="4439536" y="1332411"/>
              <a:ext cx="7693200" cy="4143351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868357-100E-DA16-21F9-613F04E943DC}"/>
                </a:ext>
              </a:extLst>
            </p:cNvPr>
            <p:cNvSpPr/>
            <p:nvPr/>
          </p:nvSpPr>
          <p:spPr>
            <a:xfrm>
              <a:off x="612250" y="1582310"/>
              <a:ext cx="1073427" cy="373711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31321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F1B7-AB19-C59B-9B40-48052E3D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1184935" cy="657339"/>
          </a:xfrm>
        </p:spPr>
        <p:txBody>
          <a:bodyPr/>
          <a:lstStyle/>
          <a:p>
            <a:r>
              <a:rPr lang="en-SE" sz="3400" dirty="0"/>
              <a:t>Pressure fluctuation mitigation and thermal compensation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01F82-0371-F41F-54B2-DFFE2EB0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9929E-1C46-22A0-7FBD-74BF4F0E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801607-8B49-FF6A-5FFE-70360DD676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Why do the CMS consider them?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E9F9C54-6BF8-8763-090C-B66AB80E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C50358-AFF7-B0E1-4988-65C136D069FF}"/>
              </a:ext>
            </a:extLst>
          </p:cNvPr>
          <p:cNvSpPr/>
          <p:nvPr/>
        </p:nvSpPr>
        <p:spPr>
          <a:xfrm>
            <a:off x="1103708" y="1446416"/>
            <a:ext cx="2776654" cy="1483113"/>
          </a:xfrm>
          <a:prstGeom prst="rect">
            <a:avLst/>
          </a:prstGeom>
          <a:noFill/>
          <a:ln w="57150">
            <a:solidFill>
              <a:srgbClr val="66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00EC3B-CC46-4057-18C5-869E13766B4E}"/>
              </a:ext>
            </a:extLst>
          </p:cNvPr>
          <p:cNvSpPr/>
          <p:nvPr/>
        </p:nvSpPr>
        <p:spPr>
          <a:xfrm>
            <a:off x="605664" y="1961806"/>
            <a:ext cx="721331" cy="289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7FB1F-6CBA-7761-D487-F00657C024B4}"/>
              </a:ext>
            </a:extLst>
          </p:cNvPr>
          <p:cNvSpPr/>
          <p:nvPr/>
        </p:nvSpPr>
        <p:spPr>
          <a:xfrm>
            <a:off x="3713354" y="1961806"/>
            <a:ext cx="345688" cy="3651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30AE8E7-FB23-3B85-CDC5-44353CB90FFD}"/>
              </a:ext>
            </a:extLst>
          </p:cNvPr>
          <p:cNvSpPr/>
          <p:nvPr/>
        </p:nvSpPr>
        <p:spPr>
          <a:xfrm>
            <a:off x="501805" y="1608110"/>
            <a:ext cx="256478" cy="1070517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AD0323-68DC-EF3A-6C30-540B7D6ABCFE}"/>
              </a:ext>
            </a:extLst>
          </p:cNvPr>
          <p:cNvSpPr txBox="1"/>
          <p:nvPr/>
        </p:nvSpPr>
        <p:spPr>
          <a:xfrm>
            <a:off x="1326995" y="1957599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05238-997C-FD88-7CFA-5E6288A16CF7}"/>
              </a:ext>
            </a:extLst>
          </p:cNvPr>
          <p:cNvSpPr txBox="1"/>
          <p:nvPr/>
        </p:nvSpPr>
        <p:spPr>
          <a:xfrm>
            <a:off x="4103649" y="1972552"/>
            <a:ext cx="127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Moderator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3182F11-C3A2-CC2F-E98E-EE36AA3253C9}"/>
              </a:ext>
            </a:extLst>
          </p:cNvPr>
          <p:cNvSpPr/>
          <p:nvPr/>
        </p:nvSpPr>
        <p:spPr>
          <a:xfrm>
            <a:off x="2238213" y="3078281"/>
            <a:ext cx="507643" cy="3482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FDBF4-ABE6-4409-D2EE-676EE07F088C}"/>
              </a:ext>
            </a:extLst>
          </p:cNvPr>
          <p:cNvSpPr txBox="1"/>
          <p:nvPr/>
        </p:nvSpPr>
        <p:spPr>
          <a:xfrm>
            <a:off x="1179519" y="235951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18 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3845A6-9478-4CB4-C7D8-9674353976D4}"/>
              </a:ext>
            </a:extLst>
          </p:cNvPr>
          <p:cNvSpPr/>
          <p:nvPr/>
        </p:nvSpPr>
        <p:spPr>
          <a:xfrm>
            <a:off x="1103708" y="4029133"/>
            <a:ext cx="2776654" cy="1483113"/>
          </a:xfrm>
          <a:prstGeom prst="rect">
            <a:avLst/>
          </a:prstGeom>
          <a:noFill/>
          <a:ln w="57150">
            <a:solidFill>
              <a:srgbClr val="66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320773-4090-7F83-5335-2E56CB8C23F5}"/>
              </a:ext>
            </a:extLst>
          </p:cNvPr>
          <p:cNvSpPr/>
          <p:nvPr/>
        </p:nvSpPr>
        <p:spPr>
          <a:xfrm>
            <a:off x="605664" y="4544523"/>
            <a:ext cx="721331" cy="289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CC91F13-355B-40A7-1330-98D8575EB049}"/>
              </a:ext>
            </a:extLst>
          </p:cNvPr>
          <p:cNvSpPr/>
          <p:nvPr/>
        </p:nvSpPr>
        <p:spPr>
          <a:xfrm>
            <a:off x="3713354" y="4544523"/>
            <a:ext cx="345688" cy="365125"/>
          </a:xfrm>
          <a:prstGeom prst="round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1E891B9-ACFA-7B6B-E6F6-79900ACA3914}"/>
              </a:ext>
            </a:extLst>
          </p:cNvPr>
          <p:cNvSpPr/>
          <p:nvPr/>
        </p:nvSpPr>
        <p:spPr>
          <a:xfrm>
            <a:off x="501805" y="4190827"/>
            <a:ext cx="256478" cy="1070517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A8E2EA-279A-775E-A6AA-3ADDAE31993E}"/>
              </a:ext>
            </a:extLst>
          </p:cNvPr>
          <p:cNvSpPr txBox="1"/>
          <p:nvPr/>
        </p:nvSpPr>
        <p:spPr>
          <a:xfrm>
            <a:off x="1326995" y="4540316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A0B698-2269-4312-D005-67EE713EB58F}"/>
              </a:ext>
            </a:extLst>
          </p:cNvPr>
          <p:cNvSpPr txBox="1"/>
          <p:nvPr/>
        </p:nvSpPr>
        <p:spPr>
          <a:xfrm>
            <a:off x="4103649" y="4555269"/>
            <a:ext cx="127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Moderator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E6AB24-8DCE-7C80-C08F-7FB0A90A2008}"/>
              </a:ext>
            </a:extLst>
          </p:cNvPr>
          <p:cNvSpPr txBox="1"/>
          <p:nvPr/>
        </p:nvSpPr>
        <p:spPr>
          <a:xfrm>
            <a:off x="1179519" y="494222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18 K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E6C3FC8-1CB4-9D54-D3A4-FE7398E37544}"/>
              </a:ext>
            </a:extLst>
          </p:cNvPr>
          <p:cNvSpPr/>
          <p:nvPr/>
        </p:nvSpPr>
        <p:spPr>
          <a:xfrm>
            <a:off x="1103708" y="4027925"/>
            <a:ext cx="2776654" cy="524107"/>
          </a:xfrm>
          <a:custGeom>
            <a:avLst/>
            <a:gdLst>
              <a:gd name="csX0" fmla="*/ 2810108 w 2810108"/>
              <a:gd name="csY0" fmla="*/ 490653 h 524107"/>
              <a:gd name="csX1" fmla="*/ 2810108 w 2810108"/>
              <a:gd name="csY1" fmla="*/ 0 h 524107"/>
              <a:gd name="csX2" fmla="*/ 0 w 2810108"/>
              <a:gd name="csY2" fmla="*/ 0 h 524107"/>
              <a:gd name="csX3" fmla="*/ 0 w 2810108"/>
              <a:gd name="csY3" fmla="*/ 524107 h 524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2810108" h="524107">
                <a:moveTo>
                  <a:pt x="2810108" y="490653"/>
                </a:moveTo>
                <a:lnTo>
                  <a:pt x="2810108" y="0"/>
                </a:lnTo>
                <a:lnTo>
                  <a:pt x="0" y="0"/>
                </a:lnTo>
                <a:lnTo>
                  <a:pt x="0" y="524107"/>
                </a:lnTo>
              </a:path>
            </a:pathLst>
          </a:custGeom>
          <a:noFill/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46CF90-3683-DA35-4412-081844BFBAAA}"/>
              </a:ext>
            </a:extLst>
          </p:cNvPr>
          <p:cNvSpPr txBox="1"/>
          <p:nvPr/>
        </p:nvSpPr>
        <p:spPr>
          <a:xfrm>
            <a:off x="412321" y="3080206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Proton beam on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BDC7C798-16E3-9FA5-C0A3-EDAA256ABF5F}"/>
              </a:ext>
            </a:extLst>
          </p:cNvPr>
          <p:cNvSpPr/>
          <p:nvPr/>
        </p:nvSpPr>
        <p:spPr>
          <a:xfrm>
            <a:off x="3706912" y="3581002"/>
            <a:ext cx="270832" cy="1096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67F50-AD5D-5A62-5FF8-9E5E67DAABFF}"/>
              </a:ext>
            </a:extLst>
          </p:cNvPr>
          <p:cNvSpPr txBox="1"/>
          <p:nvPr/>
        </p:nvSpPr>
        <p:spPr>
          <a:xfrm>
            <a:off x="3999808" y="3275870"/>
            <a:ext cx="2818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i="1" dirty="0">
                <a:solidFill>
                  <a:srgbClr val="666666"/>
                </a:solidFill>
              </a:rPr>
              <a:t>Pressure rise </a:t>
            </a:r>
          </a:p>
          <a:p>
            <a:pPr algn="l"/>
            <a:r>
              <a:rPr lang="en-SE" b="1" i="1" dirty="0">
                <a:solidFill>
                  <a:srgbClr val="666666"/>
                </a:solidFill>
              </a:rPr>
              <a:t>due to density increases </a:t>
            </a:r>
          </a:p>
          <a:p>
            <a:pPr algn="l"/>
            <a:r>
              <a:rPr lang="en-SE" b="1" i="1" dirty="0">
                <a:solidFill>
                  <a:srgbClr val="666666"/>
                </a:solidFill>
              </a:rPr>
              <a:t>(exp</a:t>
            </a:r>
            <a:r>
              <a:rPr lang="en-GB" b="1" i="1" dirty="0">
                <a:solidFill>
                  <a:srgbClr val="666666"/>
                </a:solidFill>
              </a:rPr>
              <a:t>an</a:t>
            </a:r>
            <a:r>
              <a:rPr lang="en-SE" b="1" i="1" dirty="0">
                <a:solidFill>
                  <a:srgbClr val="666666"/>
                </a:solidFill>
              </a:rPr>
              <a:t>sion)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442DC141-153B-CA6C-95C0-5698C22551FB}"/>
              </a:ext>
            </a:extLst>
          </p:cNvPr>
          <p:cNvSpPr/>
          <p:nvPr/>
        </p:nvSpPr>
        <p:spPr>
          <a:xfrm>
            <a:off x="2663538" y="3403859"/>
            <a:ext cx="914400" cy="486547"/>
          </a:xfrm>
          <a:prstGeom prst="wedgeRoundRectCallout">
            <a:avLst>
              <a:gd name="adj1" fmla="val -34248"/>
              <a:gd name="adj2" fmla="val 7524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B55031-CE8B-1291-6575-8C3C09820B58}"/>
              </a:ext>
            </a:extLst>
          </p:cNvPr>
          <p:cNvSpPr txBox="1"/>
          <p:nvPr/>
        </p:nvSpPr>
        <p:spPr>
          <a:xfrm>
            <a:off x="2700590" y="347210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ln>
                  <a:solidFill>
                    <a:srgbClr val="FF0000"/>
                  </a:solidFill>
                </a:ln>
                <a:solidFill>
                  <a:srgbClr val="666666"/>
                </a:solidFill>
              </a:rPr>
              <a:t>+2.5 K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A2F83A0-697E-9C50-2D4C-F0AF2E62C041}"/>
              </a:ext>
            </a:extLst>
          </p:cNvPr>
          <p:cNvSpPr/>
          <p:nvPr/>
        </p:nvSpPr>
        <p:spPr>
          <a:xfrm>
            <a:off x="1103971" y="4841963"/>
            <a:ext cx="2765502" cy="670283"/>
          </a:xfrm>
          <a:custGeom>
            <a:avLst/>
            <a:gdLst>
              <a:gd name="csX0" fmla="*/ 0 w 2765502"/>
              <a:gd name="csY0" fmla="*/ 0 h 702527"/>
              <a:gd name="csX1" fmla="*/ 0 w 2765502"/>
              <a:gd name="csY1" fmla="*/ 702527 h 702527"/>
              <a:gd name="csX2" fmla="*/ 2765502 w 2765502"/>
              <a:gd name="csY2" fmla="*/ 702527 h 7025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765502" h="702527">
                <a:moveTo>
                  <a:pt x="0" y="0"/>
                </a:moveTo>
                <a:lnTo>
                  <a:pt x="0" y="702527"/>
                </a:lnTo>
                <a:lnTo>
                  <a:pt x="2765502" y="702527"/>
                </a:lnTo>
              </a:path>
            </a:pathLst>
          </a:custGeom>
          <a:noFill/>
          <a:ln w="63500">
            <a:solidFill>
              <a:srgbClr val="FFC000"/>
            </a:solidFill>
            <a:prstDash val="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D6CB81-B9E9-2ACF-E3C2-7D4E470B21E9}"/>
              </a:ext>
            </a:extLst>
          </p:cNvPr>
          <p:cNvCxnSpPr/>
          <p:nvPr/>
        </p:nvCxnSpPr>
        <p:spPr>
          <a:xfrm flipV="1">
            <a:off x="2028305" y="5512246"/>
            <a:ext cx="369207" cy="44250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71480B0-758A-1251-B25F-213C7976C70D}"/>
              </a:ext>
            </a:extLst>
          </p:cNvPr>
          <p:cNvSpPr txBox="1"/>
          <p:nvPr/>
        </p:nvSpPr>
        <p:spPr>
          <a:xfrm>
            <a:off x="412321" y="5816123"/>
            <a:ext cx="5479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i="1" dirty="0">
                <a:solidFill>
                  <a:schemeClr val="accent5"/>
                </a:solidFill>
              </a:rPr>
              <a:t>If the heat load cannot be removed via HX,</a:t>
            </a:r>
          </a:p>
          <a:p>
            <a:pPr algn="l"/>
            <a:r>
              <a:rPr lang="en-GB" b="1" i="1" dirty="0">
                <a:solidFill>
                  <a:schemeClr val="accent5"/>
                </a:solidFill>
              </a:rPr>
              <a:t>the rise in s</a:t>
            </a:r>
            <a:r>
              <a:rPr lang="en-SE" b="1" i="1" dirty="0">
                <a:solidFill>
                  <a:schemeClr val="accent5"/>
                </a:solidFill>
              </a:rPr>
              <a:t>upply tem</a:t>
            </a:r>
            <a:r>
              <a:rPr lang="en-GB" b="1" i="1" dirty="0">
                <a:solidFill>
                  <a:schemeClr val="accent5"/>
                </a:solidFill>
              </a:rPr>
              <a:t>p</a:t>
            </a:r>
            <a:r>
              <a:rPr lang="en-SE" b="1" i="1" dirty="0">
                <a:solidFill>
                  <a:schemeClr val="accent5"/>
                </a:solidFill>
              </a:rPr>
              <a:t>erature leads to an additional increase in pressure.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007357-493D-F8D7-77B8-427141D93562}"/>
              </a:ext>
            </a:extLst>
          </p:cNvPr>
          <p:cNvSpPr txBox="1"/>
          <p:nvPr/>
        </p:nvSpPr>
        <p:spPr>
          <a:xfrm>
            <a:off x="6043874" y="1162518"/>
            <a:ext cx="5643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000" u="sng" dirty="0">
                <a:solidFill>
                  <a:srgbClr val="666666"/>
                </a:solidFill>
              </a:rPr>
              <a:t>At SNS: 18 K and1.5 MPa (supercritical pressure)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444B4A-5CFE-FEDC-8624-C8B9237199DE}"/>
              </a:ext>
            </a:extLst>
          </p:cNvPr>
          <p:cNvSpPr/>
          <p:nvPr/>
        </p:nvSpPr>
        <p:spPr>
          <a:xfrm>
            <a:off x="8568315" y="1775668"/>
            <a:ext cx="2776654" cy="1483113"/>
          </a:xfrm>
          <a:prstGeom prst="rect">
            <a:avLst/>
          </a:prstGeom>
          <a:noFill/>
          <a:ln w="57150">
            <a:solidFill>
              <a:srgbClr val="66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96ACF3-F3A6-5BC0-0208-0459012E9ADA}"/>
              </a:ext>
            </a:extLst>
          </p:cNvPr>
          <p:cNvSpPr/>
          <p:nvPr/>
        </p:nvSpPr>
        <p:spPr>
          <a:xfrm>
            <a:off x="8070271" y="2291058"/>
            <a:ext cx="721331" cy="289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CBF33A3-63DF-DEAC-11D8-8EACC3454F60}"/>
              </a:ext>
            </a:extLst>
          </p:cNvPr>
          <p:cNvSpPr/>
          <p:nvPr/>
        </p:nvSpPr>
        <p:spPr>
          <a:xfrm>
            <a:off x="11177961" y="2291058"/>
            <a:ext cx="345688" cy="3651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CF113D1-5F98-0DAD-F3BB-91E8DC1FEF85}"/>
              </a:ext>
            </a:extLst>
          </p:cNvPr>
          <p:cNvSpPr/>
          <p:nvPr/>
        </p:nvSpPr>
        <p:spPr>
          <a:xfrm>
            <a:off x="7331053" y="1937362"/>
            <a:ext cx="891837" cy="1070517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18B01-195D-11E0-9390-519CE0C0E751}"/>
              </a:ext>
            </a:extLst>
          </p:cNvPr>
          <p:cNvSpPr txBox="1"/>
          <p:nvPr/>
        </p:nvSpPr>
        <p:spPr>
          <a:xfrm>
            <a:off x="8791602" y="2286851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69041F-DC27-2B61-0888-85AE0B47A3FB}"/>
              </a:ext>
            </a:extLst>
          </p:cNvPr>
          <p:cNvSpPr txBox="1"/>
          <p:nvPr/>
        </p:nvSpPr>
        <p:spPr>
          <a:xfrm>
            <a:off x="8535490" y="269538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18 K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601415E-9780-77EE-8F4C-0B5021568934}"/>
              </a:ext>
            </a:extLst>
          </p:cNvPr>
          <p:cNvSpPr/>
          <p:nvPr/>
        </p:nvSpPr>
        <p:spPr>
          <a:xfrm rot="5400000">
            <a:off x="10268687" y="3000663"/>
            <a:ext cx="342378" cy="509368"/>
          </a:xfrm>
          <a:prstGeom prst="roundRect">
            <a:avLst>
              <a:gd name="adj" fmla="val 43411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1F813D-5545-899C-6D74-79DE53B65DA8}"/>
              </a:ext>
            </a:extLst>
          </p:cNvPr>
          <p:cNvGrpSpPr/>
          <p:nvPr/>
        </p:nvGrpSpPr>
        <p:grpSpPr>
          <a:xfrm>
            <a:off x="10293150" y="3113217"/>
            <a:ext cx="369309" cy="284261"/>
            <a:chOff x="4194239" y="2093223"/>
            <a:chExt cx="369309" cy="284261"/>
          </a:xfrm>
          <a:solidFill>
            <a:schemeClr val="bg1"/>
          </a:solidFill>
        </p:grpSpPr>
        <p:sp>
          <p:nvSpPr>
            <p:cNvPr id="52" name="Round Same Side Corner Rectangle 234">
              <a:extLst>
                <a:ext uri="{FF2B5EF4-FFF2-40B4-BE49-F238E27FC236}">
                  <a16:creationId xmlns:a16="http://schemas.microsoft.com/office/drawing/2014/main" id="{6F19977C-2B2B-2243-5571-664A46A0429A}"/>
                </a:ext>
              </a:extLst>
            </p:cNvPr>
            <p:cNvSpPr/>
            <p:nvPr/>
          </p:nvSpPr>
          <p:spPr>
            <a:xfrm rot="5400000">
              <a:off x="4236763" y="2050699"/>
              <a:ext cx="284261" cy="369309"/>
            </a:xfrm>
            <a:prstGeom prst="round2SameRect">
              <a:avLst>
                <a:gd name="adj1" fmla="val 42248"/>
                <a:gd name="adj2" fmla="val 0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8405AE0C-6699-4558-112D-1E0805D035CA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159078" y="2164984"/>
              <a:ext cx="232116" cy="150591"/>
            </a:xfrm>
            <a:custGeom>
              <a:avLst/>
              <a:gdLst>
                <a:gd name="T0" fmla="*/ 19 w 1724"/>
                <a:gd name="T1" fmla="*/ 0 h 907"/>
                <a:gd name="T2" fmla="*/ 0 w 1724"/>
                <a:gd name="T3" fmla="*/ 0 h 907"/>
                <a:gd name="T4" fmla="*/ 19 w 1724"/>
                <a:gd name="T5" fmla="*/ 16 h 907"/>
                <a:gd name="T6" fmla="*/ 0 w 1724"/>
                <a:gd name="T7" fmla="*/ 33 h 907"/>
                <a:gd name="T8" fmla="*/ 19 w 1724"/>
                <a:gd name="T9" fmla="*/ 49 h 907"/>
                <a:gd name="T10" fmla="*/ 0 w 1724"/>
                <a:gd name="T11" fmla="*/ 65 h 907"/>
                <a:gd name="T12" fmla="*/ 19 w 1724"/>
                <a:gd name="T13" fmla="*/ 81 h 907"/>
                <a:gd name="T14" fmla="*/ 0 w 1724"/>
                <a:gd name="T15" fmla="*/ 98 h 907"/>
                <a:gd name="T16" fmla="*/ 19 w 1724"/>
                <a:gd name="T17" fmla="*/ 114 h 907"/>
                <a:gd name="T18" fmla="*/ 0 w 1724"/>
                <a:gd name="T19" fmla="*/ 130 h 907"/>
                <a:gd name="T20" fmla="*/ 19 w 1724"/>
                <a:gd name="T21" fmla="*/ 147 h 907"/>
                <a:gd name="T22" fmla="*/ 0 w 1724"/>
                <a:gd name="T23" fmla="*/ 163 h 907"/>
                <a:gd name="T24" fmla="*/ 146 w 1724"/>
                <a:gd name="T25" fmla="*/ 163 h 907"/>
                <a:gd name="T26" fmla="*/ 127 w 1724"/>
                <a:gd name="T27" fmla="*/ 147 h 907"/>
                <a:gd name="T28" fmla="*/ 146 w 1724"/>
                <a:gd name="T29" fmla="*/ 130 h 907"/>
                <a:gd name="T30" fmla="*/ 127 w 1724"/>
                <a:gd name="T31" fmla="*/ 114 h 907"/>
                <a:gd name="T32" fmla="*/ 146 w 1724"/>
                <a:gd name="T33" fmla="*/ 98 h 907"/>
                <a:gd name="T34" fmla="*/ 127 w 1724"/>
                <a:gd name="T35" fmla="*/ 81 h 907"/>
                <a:gd name="T36" fmla="*/ 146 w 1724"/>
                <a:gd name="T37" fmla="*/ 65 h 907"/>
                <a:gd name="T38" fmla="*/ 127 w 1724"/>
                <a:gd name="T39" fmla="*/ 49 h 907"/>
                <a:gd name="T40" fmla="*/ 146 w 1724"/>
                <a:gd name="T41" fmla="*/ 33 h 907"/>
                <a:gd name="T42" fmla="*/ 127 w 1724"/>
                <a:gd name="T43" fmla="*/ 16 h 907"/>
                <a:gd name="T44" fmla="*/ 146 w 1724"/>
                <a:gd name="T45" fmla="*/ 0 h 907"/>
                <a:gd name="T46" fmla="*/ 19 w 1724"/>
                <a:gd name="T47" fmla="*/ 0 h 90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24" h="907">
                  <a:moveTo>
                    <a:pt x="227" y="0"/>
                  </a:moveTo>
                  <a:lnTo>
                    <a:pt x="0" y="0"/>
                  </a:lnTo>
                  <a:lnTo>
                    <a:pt x="227" y="91"/>
                  </a:lnTo>
                  <a:lnTo>
                    <a:pt x="0" y="181"/>
                  </a:lnTo>
                  <a:lnTo>
                    <a:pt x="227" y="272"/>
                  </a:lnTo>
                  <a:lnTo>
                    <a:pt x="0" y="363"/>
                  </a:lnTo>
                  <a:lnTo>
                    <a:pt x="227" y="453"/>
                  </a:lnTo>
                  <a:lnTo>
                    <a:pt x="0" y="544"/>
                  </a:lnTo>
                  <a:lnTo>
                    <a:pt x="227" y="635"/>
                  </a:lnTo>
                  <a:lnTo>
                    <a:pt x="0" y="726"/>
                  </a:lnTo>
                  <a:lnTo>
                    <a:pt x="227" y="816"/>
                  </a:lnTo>
                  <a:lnTo>
                    <a:pt x="0" y="907"/>
                  </a:lnTo>
                  <a:lnTo>
                    <a:pt x="1724" y="907"/>
                  </a:lnTo>
                  <a:lnTo>
                    <a:pt x="1497" y="816"/>
                  </a:lnTo>
                  <a:lnTo>
                    <a:pt x="1724" y="726"/>
                  </a:lnTo>
                  <a:lnTo>
                    <a:pt x="1497" y="635"/>
                  </a:lnTo>
                  <a:lnTo>
                    <a:pt x="1724" y="544"/>
                  </a:lnTo>
                  <a:lnTo>
                    <a:pt x="1497" y="453"/>
                  </a:lnTo>
                  <a:lnTo>
                    <a:pt x="1724" y="363"/>
                  </a:lnTo>
                  <a:lnTo>
                    <a:pt x="1497" y="272"/>
                  </a:lnTo>
                  <a:lnTo>
                    <a:pt x="1724" y="181"/>
                  </a:lnTo>
                  <a:lnTo>
                    <a:pt x="1497" y="91"/>
                  </a:lnTo>
                  <a:lnTo>
                    <a:pt x="1724" y="0"/>
                  </a:lnTo>
                  <a:lnTo>
                    <a:pt x="227" y="0"/>
                  </a:lnTo>
                  <a:close/>
                </a:path>
              </a:pathLst>
            </a:custGeom>
            <a:grp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66329BF-0F01-BB50-6DFE-EF9728C1E9E9}"/>
              </a:ext>
            </a:extLst>
          </p:cNvPr>
          <p:cNvGrpSpPr/>
          <p:nvPr/>
        </p:nvGrpSpPr>
        <p:grpSpPr>
          <a:xfrm rot="16200000">
            <a:off x="7737981" y="2830241"/>
            <a:ext cx="283277" cy="185667"/>
            <a:chOff x="8655282" y="2762357"/>
            <a:chExt cx="211686" cy="188339"/>
          </a:xfrm>
          <a:solidFill>
            <a:srgbClr val="00FA00"/>
          </a:solidFill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DC5FB7D-D463-35B4-6CC4-515AF3BC3ABF}"/>
                </a:ext>
              </a:extLst>
            </p:cNvPr>
            <p:cNvGrpSpPr/>
            <p:nvPr/>
          </p:nvGrpSpPr>
          <p:grpSpPr>
            <a:xfrm rot="5400000">
              <a:off x="8608032" y="2809607"/>
              <a:ext cx="188339" cy="93839"/>
              <a:chOff x="2018953" y="4542139"/>
              <a:chExt cx="188339" cy="93839"/>
            </a:xfrm>
            <a:grpFill/>
          </p:grpSpPr>
          <p:sp>
            <p:nvSpPr>
              <p:cNvPr id="61" name="Triangle 60">
                <a:extLst>
                  <a:ext uri="{FF2B5EF4-FFF2-40B4-BE49-F238E27FC236}">
                    <a16:creationId xmlns:a16="http://schemas.microsoft.com/office/drawing/2014/main" id="{D52F0AB6-9583-AE21-D086-DD9087E91E72}"/>
                  </a:ext>
                </a:extLst>
              </p:cNvPr>
              <p:cNvSpPr/>
              <p:nvPr/>
            </p:nvSpPr>
            <p:spPr>
              <a:xfrm rot="5400000">
                <a:off x="201857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63EE771D-6DFD-2B9D-F7E7-C9D24C0B50E2}"/>
                  </a:ext>
                </a:extLst>
              </p:cNvPr>
              <p:cNvSpPr/>
              <p:nvPr/>
            </p:nvSpPr>
            <p:spPr>
              <a:xfrm rot="16200000">
                <a:off x="211382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66F1E93-24AE-6F12-734F-BA9E61B8FD75}"/>
                </a:ext>
              </a:extLst>
            </p:cNvPr>
            <p:cNvGrpSpPr/>
            <p:nvPr/>
          </p:nvGrpSpPr>
          <p:grpSpPr>
            <a:xfrm rot="5400000">
              <a:off x="8700358" y="2770111"/>
              <a:ext cx="157185" cy="176034"/>
              <a:chOff x="8777257" y="2390425"/>
              <a:chExt cx="914406" cy="1097262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28158A2-5344-5E02-579D-BC206DFD4F2B}"/>
                  </a:ext>
                </a:extLst>
              </p:cNvPr>
              <p:cNvGrpSpPr/>
              <p:nvPr/>
            </p:nvGrpSpPr>
            <p:grpSpPr>
              <a:xfrm>
                <a:off x="8777257" y="2390425"/>
                <a:ext cx="914406" cy="914400"/>
                <a:chOff x="8762587" y="2385535"/>
                <a:chExt cx="914406" cy="914400"/>
              </a:xfrm>
              <a:grpFill/>
            </p:grpSpPr>
            <p:sp>
              <p:nvSpPr>
                <p:cNvPr id="59" name="Arc 58">
                  <a:extLst>
                    <a:ext uri="{FF2B5EF4-FFF2-40B4-BE49-F238E27FC236}">
                      <a16:creationId xmlns:a16="http://schemas.microsoft.com/office/drawing/2014/main" id="{47088783-C116-9BB5-383F-2926D3B33630}"/>
                    </a:ext>
                  </a:extLst>
                </p:cNvPr>
                <p:cNvSpPr/>
                <p:nvPr/>
              </p:nvSpPr>
              <p:spPr>
                <a:xfrm>
                  <a:off x="8762587" y="2385535"/>
                  <a:ext cx="914400" cy="914400"/>
                </a:xfrm>
                <a:prstGeom prst="arc">
                  <a:avLst>
                    <a:gd name="adj1" fmla="val 10864847"/>
                    <a:gd name="adj2" fmla="val 0"/>
                  </a:avLst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DF052D-C554-3C3E-21F9-EA0CD584556E}"/>
                    </a:ext>
                  </a:extLst>
                </p:cNvPr>
                <p:cNvSpPr/>
                <p:nvPr/>
              </p:nvSpPr>
              <p:spPr>
                <a:xfrm>
                  <a:off x="8767483" y="2829506"/>
                  <a:ext cx="909510" cy="45719"/>
                </a:xfrm>
                <a:custGeom>
                  <a:avLst/>
                  <a:gdLst>
                    <a:gd name="connsiteX0" fmla="*/ 0 w 933959"/>
                    <a:gd name="connsiteY0" fmla="*/ 0 h 0"/>
                    <a:gd name="connsiteX1" fmla="*/ 933959 w 93395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3959">
                      <a:moveTo>
                        <a:pt x="0" y="0"/>
                      </a:moveTo>
                      <a:lnTo>
                        <a:pt x="933959" y="0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210AB9BE-AEFF-69E7-EB60-91BB2FCE8C76}"/>
                  </a:ext>
                </a:extLst>
              </p:cNvPr>
              <p:cNvSpPr/>
              <p:nvPr/>
            </p:nvSpPr>
            <p:spPr>
              <a:xfrm>
                <a:off x="9232011" y="2840999"/>
                <a:ext cx="265965" cy="646688"/>
              </a:xfrm>
              <a:custGeom>
                <a:avLst/>
                <a:gdLst>
                  <a:gd name="connsiteX0" fmla="*/ 0 w 0"/>
                  <a:gd name="connsiteY0" fmla="*/ 0 h 464535"/>
                  <a:gd name="connsiteX1" fmla="*/ 0 w 0"/>
                  <a:gd name="connsiteY1" fmla="*/ 464535 h 46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64535">
                    <a:moveTo>
                      <a:pt x="0" y="0"/>
                    </a:moveTo>
                    <a:lnTo>
                      <a:pt x="0" y="464535"/>
                    </a:ln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C3CC9EF5-FAB4-FD83-D81B-5BF2A5326D99}"/>
              </a:ext>
            </a:extLst>
          </p:cNvPr>
          <p:cNvSpPr/>
          <p:nvPr/>
        </p:nvSpPr>
        <p:spPr>
          <a:xfrm rot="16200000">
            <a:off x="7478100" y="1691232"/>
            <a:ext cx="524640" cy="964942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346606-5B4C-A8AB-AAB2-F35247909B10}"/>
              </a:ext>
            </a:extLst>
          </p:cNvPr>
          <p:cNvSpPr txBox="1"/>
          <p:nvPr/>
        </p:nvSpPr>
        <p:spPr>
          <a:xfrm>
            <a:off x="6311437" y="226395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He refrigerator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2C1ACEB-801B-DF3B-7128-F1806515D87B}"/>
              </a:ext>
            </a:extLst>
          </p:cNvPr>
          <p:cNvGrpSpPr/>
          <p:nvPr/>
        </p:nvGrpSpPr>
        <p:grpSpPr>
          <a:xfrm rot="16200000">
            <a:off x="7610376" y="1686298"/>
            <a:ext cx="235926" cy="460678"/>
            <a:chOff x="10546679" y="1309670"/>
            <a:chExt cx="235926" cy="604285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32631ED4-8E90-7F89-4277-074468FFC9D5}"/>
                </a:ext>
              </a:extLst>
            </p:cNvPr>
            <p:cNvSpPr/>
            <p:nvPr/>
          </p:nvSpPr>
          <p:spPr>
            <a:xfrm>
              <a:off x="10546679" y="1309670"/>
              <a:ext cx="235926" cy="604285"/>
            </a:xfrm>
            <a:prstGeom prst="roundRect">
              <a:avLst>
                <a:gd name="adj" fmla="val 38761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B79EF43-B1B7-365A-036D-9DCF301B21AE}"/>
                </a:ext>
              </a:extLst>
            </p:cNvPr>
            <p:cNvGrpSpPr/>
            <p:nvPr/>
          </p:nvGrpSpPr>
          <p:grpSpPr>
            <a:xfrm rot="16200000">
              <a:off x="10501714" y="1574386"/>
              <a:ext cx="325857" cy="74852"/>
              <a:chOff x="3009450" y="5195077"/>
              <a:chExt cx="1584750" cy="377768"/>
            </a:xfrm>
            <a:solidFill>
              <a:schemeClr val="bg1"/>
            </a:solidFill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616AC0A1-DD94-F9B5-21AF-42A880E0632A}"/>
                  </a:ext>
                </a:extLst>
              </p:cNvPr>
              <p:cNvSpPr/>
              <p:nvPr/>
            </p:nvSpPr>
            <p:spPr>
              <a:xfrm>
                <a:off x="3009450" y="5195077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4F92CAA7-73E0-A90C-6959-9EB90F26F241}"/>
                  </a:ext>
                </a:extLst>
              </p:cNvPr>
              <p:cNvSpPr/>
              <p:nvPr/>
            </p:nvSpPr>
            <p:spPr>
              <a:xfrm>
                <a:off x="3404869" y="5198946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AEABE732-1CE4-3FD3-4801-8366426F450B}"/>
                  </a:ext>
                </a:extLst>
              </p:cNvPr>
              <p:cNvSpPr/>
              <p:nvPr/>
            </p:nvSpPr>
            <p:spPr>
              <a:xfrm>
                <a:off x="3800288" y="5202815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971DDF6C-453C-374E-9A86-3C7BA337E2F8}"/>
                  </a:ext>
                </a:extLst>
              </p:cNvPr>
              <p:cNvSpPr/>
              <p:nvPr/>
            </p:nvSpPr>
            <p:spPr>
              <a:xfrm>
                <a:off x="4195707" y="5202815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8EFBDB5E-1B79-BFD1-8E8E-F68DEFDA95E2}"/>
              </a:ext>
            </a:extLst>
          </p:cNvPr>
          <p:cNvSpPr txBox="1"/>
          <p:nvPr/>
        </p:nvSpPr>
        <p:spPr>
          <a:xfrm>
            <a:off x="6971096" y="3038827"/>
            <a:ext cx="15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i="1" dirty="0">
                <a:solidFill>
                  <a:srgbClr val="0432FF"/>
                </a:solidFill>
              </a:rPr>
              <a:t>Flow control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DFBFDC4-004A-D460-4528-6C03DC422B30}"/>
              </a:ext>
            </a:extLst>
          </p:cNvPr>
          <p:cNvSpPr txBox="1"/>
          <p:nvPr/>
        </p:nvSpPr>
        <p:spPr>
          <a:xfrm>
            <a:off x="6860925" y="1494838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i="1" dirty="0">
                <a:solidFill>
                  <a:srgbClr val="0432FF"/>
                </a:solidFill>
              </a:rPr>
              <a:t>Heater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A6A02B-5040-5CEC-F055-14B6DF141151}"/>
              </a:ext>
            </a:extLst>
          </p:cNvPr>
          <p:cNvSpPr txBox="1"/>
          <p:nvPr/>
        </p:nvSpPr>
        <p:spPr>
          <a:xfrm>
            <a:off x="9956642" y="3414369"/>
            <a:ext cx="17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i="1" dirty="0">
                <a:solidFill>
                  <a:srgbClr val="0432FF"/>
                </a:solidFill>
              </a:rPr>
              <a:t>Bellows</a:t>
            </a:r>
          </a:p>
          <a:p>
            <a:pPr algn="l"/>
            <a:r>
              <a:rPr lang="en-SE" b="1" i="1" dirty="0">
                <a:solidFill>
                  <a:srgbClr val="0432FF"/>
                </a:solidFill>
              </a:rPr>
              <a:t>(Accumulator)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FDB45D-A821-975B-B394-78AB7C17C899}"/>
              </a:ext>
            </a:extLst>
          </p:cNvPr>
          <p:cNvSpPr txBox="1"/>
          <p:nvPr/>
        </p:nvSpPr>
        <p:spPr>
          <a:xfrm>
            <a:off x="6055770" y="4208341"/>
            <a:ext cx="595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000" u="sng" dirty="0">
                <a:solidFill>
                  <a:srgbClr val="666666"/>
                </a:solidFill>
              </a:rPr>
              <a:t>At J-PARC: 18 K and1.5 MPa (supercritical pressure)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EEA66BE-2032-BCE0-BC3C-A9B4974AB2EB}"/>
              </a:ext>
            </a:extLst>
          </p:cNvPr>
          <p:cNvSpPr/>
          <p:nvPr/>
        </p:nvSpPr>
        <p:spPr>
          <a:xfrm>
            <a:off x="8591531" y="5039932"/>
            <a:ext cx="2776654" cy="1483113"/>
          </a:xfrm>
          <a:prstGeom prst="rect">
            <a:avLst/>
          </a:prstGeom>
          <a:noFill/>
          <a:ln w="57150">
            <a:solidFill>
              <a:srgbClr val="66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1963D3-7586-36C6-ACF0-D7A7352B9298}"/>
              </a:ext>
            </a:extLst>
          </p:cNvPr>
          <p:cNvSpPr/>
          <p:nvPr/>
        </p:nvSpPr>
        <p:spPr>
          <a:xfrm>
            <a:off x="8093487" y="5555322"/>
            <a:ext cx="721331" cy="289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9E173F01-35FD-76F3-F1F1-C2766C42D449}"/>
              </a:ext>
            </a:extLst>
          </p:cNvPr>
          <p:cNvSpPr/>
          <p:nvPr/>
        </p:nvSpPr>
        <p:spPr>
          <a:xfrm>
            <a:off x="11201177" y="5555322"/>
            <a:ext cx="345688" cy="3651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CE7063C-0B64-6A7A-792D-171C91F9741F}"/>
              </a:ext>
            </a:extLst>
          </p:cNvPr>
          <p:cNvSpPr txBox="1"/>
          <p:nvPr/>
        </p:nvSpPr>
        <p:spPr>
          <a:xfrm>
            <a:off x="8814818" y="555111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137F324-90DB-DCA1-9BE9-8E303B9F2222}"/>
              </a:ext>
            </a:extLst>
          </p:cNvPr>
          <p:cNvSpPr txBox="1"/>
          <p:nvPr/>
        </p:nvSpPr>
        <p:spPr>
          <a:xfrm>
            <a:off x="8583616" y="591564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18 K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120387F-D852-1388-A87C-ACDAA905BC13}"/>
              </a:ext>
            </a:extLst>
          </p:cNvPr>
          <p:cNvGrpSpPr/>
          <p:nvPr/>
        </p:nvGrpSpPr>
        <p:grpSpPr>
          <a:xfrm rot="16200000">
            <a:off x="10526022" y="4745296"/>
            <a:ext cx="322051" cy="571606"/>
            <a:chOff x="10546679" y="1309670"/>
            <a:chExt cx="235926" cy="604285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B022532C-79FD-1195-0955-A45F699EAF31}"/>
                </a:ext>
              </a:extLst>
            </p:cNvPr>
            <p:cNvSpPr/>
            <p:nvPr/>
          </p:nvSpPr>
          <p:spPr>
            <a:xfrm>
              <a:off x="10546679" y="1309670"/>
              <a:ext cx="235926" cy="604285"/>
            </a:xfrm>
            <a:prstGeom prst="roundRect">
              <a:avLst>
                <a:gd name="adj" fmla="val 38761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8C13CF4-231E-E5E8-84FD-1DF67761C614}"/>
                </a:ext>
              </a:extLst>
            </p:cNvPr>
            <p:cNvGrpSpPr/>
            <p:nvPr/>
          </p:nvGrpSpPr>
          <p:grpSpPr>
            <a:xfrm rot="16200000">
              <a:off x="10501714" y="1574386"/>
              <a:ext cx="325857" cy="74852"/>
              <a:chOff x="3009450" y="5195077"/>
              <a:chExt cx="1584750" cy="377768"/>
            </a:xfrm>
            <a:solidFill>
              <a:schemeClr val="bg1"/>
            </a:solidFill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DDDAC71E-A592-0428-120F-979A2B29EE7B}"/>
                  </a:ext>
                </a:extLst>
              </p:cNvPr>
              <p:cNvSpPr/>
              <p:nvPr/>
            </p:nvSpPr>
            <p:spPr>
              <a:xfrm>
                <a:off x="3009450" y="5195077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83739719-FABC-82F4-C4F4-84EF6405F4C8}"/>
                  </a:ext>
                </a:extLst>
              </p:cNvPr>
              <p:cNvSpPr/>
              <p:nvPr/>
            </p:nvSpPr>
            <p:spPr>
              <a:xfrm>
                <a:off x="3404869" y="5198946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1C8C6B47-34B1-132C-A933-E48749417A82}"/>
                  </a:ext>
                </a:extLst>
              </p:cNvPr>
              <p:cNvSpPr/>
              <p:nvPr/>
            </p:nvSpPr>
            <p:spPr>
              <a:xfrm>
                <a:off x="3800288" y="5202815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BC5524B1-8025-8394-65E5-102FAE4B1D5E}"/>
                  </a:ext>
                </a:extLst>
              </p:cNvPr>
              <p:cNvSpPr/>
              <p:nvPr/>
            </p:nvSpPr>
            <p:spPr>
              <a:xfrm>
                <a:off x="4195707" y="5202815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3" name="Freeform 92">
            <a:extLst>
              <a:ext uri="{FF2B5EF4-FFF2-40B4-BE49-F238E27FC236}">
                <a16:creationId xmlns:a16="http://schemas.microsoft.com/office/drawing/2014/main" id="{48B90D21-43B0-9AC0-45E4-E816B18D98A3}"/>
              </a:ext>
            </a:extLst>
          </p:cNvPr>
          <p:cNvSpPr/>
          <p:nvPr/>
        </p:nvSpPr>
        <p:spPr>
          <a:xfrm>
            <a:off x="8589364" y="5036694"/>
            <a:ext cx="1821304" cy="521916"/>
          </a:xfrm>
          <a:custGeom>
            <a:avLst/>
            <a:gdLst>
              <a:gd name="csX0" fmla="*/ 0 w 1821304"/>
              <a:gd name="csY0" fmla="*/ 494675 h 494675"/>
              <a:gd name="csX1" fmla="*/ 0 w 1821304"/>
              <a:gd name="csY1" fmla="*/ 0 h 494675"/>
              <a:gd name="csX2" fmla="*/ 1821304 w 1821304"/>
              <a:gd name="csY2" fmla="*/ 0 h 4946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821304" h="494675">
                <a:moveTo>
                  <a:pt x="0" y="494675"/>
                </a:moveTo>
                <a:lnTo>
                  <a:pt x="0" y="0"/>
                </a:lnTo>
                <a:lnTo>
                  <a:pt x="1821304" y="0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B93232F-B72E-2EED-C452-25382082300B}"/>
              </a:ext>
            </a:extLst>
          </p:cNvPr>
          <p:cNvGrpSpPr/>
          <p:nvPr/>
        </p:nvGrpSpPr>
        <p:grpSpPr>
          <a:xfrm>
            <a:off x="9725101" y="4860629"/>
            <a:ext cx="509368" cy="342378"/>
            <a:chOff x="10178428" y="6258482"/>
            <a:chExt cx="509368" cy="342378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CBFC19D8-3921-6EF4-47DB-BBEE9B286E8C}"/>
                </a:ext>
              </a:extLst>
            </p:cNvPr>
            <p:cNvSpPr/>
            <p:nvPr/>
          </p:nvSpPr>
          <p:spPr>
            <a:xfrm rot="5400000">
              <a:off x="10261923" y="6174987"/>
              <a:ext cx="342378" cy="509368"/>
            </a:xfrm>
            <a:prstGeom prst="roundRect">
              <a:avLst>
                <a:gd name="adj" fmla="val 43411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76242C1-A73D-4107-5EEB-DD05136BB91E}"/>
                </a:ext>
              </a:extLst>
            </p:cNvPr>
            <p:cNvGrpSpPr/>
            <p:nvPr/>
          </p:nvGrpSpPr>
          <p:grpSpPr>
            <a:xfrm>
              <a:off x="10286386" y="6287541"/>
              <a:ext cx="369309" cy="284261"/>
              <a:chOff x="4194239" y="2093223"/>
              <a:chExt cx="369309" cy="284261"/>
            </a:xfrm>
            <a:solidFill>
              <a:schemeClr val="bg1"/>
            </a:solidFill>
          </p:grpSpPr>
          <p:sp>
            <p:nvSpPr>
              <p:cNvPr id="97" name="Round Same Side Corner Rectangle 234">
                <a:extLst>
                  <a:ext uri="{FF2B5EF4-FFF2-40B4-BE49-F238E27FC236}">
                    <a16:creationId xmlns:a16="http://schemas.microsoft.com/office/drawing/2014/main" id="{ED881A0C-97F3-4761-E16A-2B9E8D1CEE66}"/>
                  </a:ext>
                </a:extLst>
              </p:cNvPr>
              <p:cNvSpPr/>
              <p:nvPr/>
            </p:nvSpPr>
            <p:spPr>
              <a:xfrm rot="5400000">
                <a:off x="4236763" y="2050699"/>
                <a:ext cx="284261" cy="369309"/>
              </a:xfrm>
              <a:prstGeom prst="round2SameRect">
                <a:avLst>
                  <a:gd name="adj1" fmla="val 42248"/>
                  <a:gd name="adj2" fmla="val 0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28">
                <a:extLst>
                  <a:ext uri="{FF2B5EF4-FFF2-40B4-BE49-F238E27FC236}">
                    <a16:creationId xmlns:a16="http://schemas.microsoft.com/office/drawing/2014/main" id="{C3D2E5F0-DBB2-9AF9-0580-4D4142126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5400000">
                <a:off x="4159078" y="2164984"/>
                <a:ext cx="232116" cy="150591"/>
              </a:xfrm>
              <a:custGeom>
                <a:avLst/>
                <a:gdLst>
                  <a:gd name="T0" fmla="*/ 19 w 1724"/>
                  <a:gd name="T1" fmla="*/ 0 h 907"/>
                  <a:gd name="T2" fmla="*/ 0 w 1724"/>
                  <a:gd name="T3" fmla="*/ 0 h 907"/>
                  <a:gd name="T4" fmla="*/ 19 w 1724"/>
                  <a:gd name="T5" fmla="*/ 16 h 907"/>
                  <a:gd name="T6" fmla="*/ 0 w 1724"/>
                  <a:gd name="T7" fmla="*/ 33 h 907"/>
                  <a:gd name="T8" fmla="*/ 19 w 1724"/>
                  <a:gd name="T9" fmla="*/ 49 h 907"/>
                  <a:gd name="T10" fmla="*/ 0 w 1724"/>
                  <a:gd name="T11" fmla="*/ 65 h 907"/>
                  <a:gd name="T12" fmla="*/ 19 w 1724"/>
                  <a:gd name="T13" fmla="*/ 81 h 907"/>
                  <a:gd name="T14" fmla="*/ 0 w 1724"/>
                  <a:gd name="T15" fmla="*/ 98 h 907"/>
                  <a:gd name="T16" fmla="*/ 19 w 1724"/>
                  <a:gd name="T17" fmla="*/ 114 h 907"/>
                  <a:gd name="T18" fmla="*/ 0 w 1724"/>
                  <a:gd name="T19" fmla="*/ 130 h 907"/>
                  <a:gd name="T20" fmla="*/ 19 w 1724"/>
                  <a:gd name="T21" fmla="*/ 147 h 907"/>
                  <a:gd name="T22" fmla="*/ 0 w 1724"/>
                  <a:gd name="T23" fmla="*/ 163 h 907"/>
                  <a:gd name="T24" fmla="*/ 146 w 1724"/>
                  <a:gd name="T25" fmla="*/ 163 h 907"/>
                  <a:gd name="T26" fmla="*/ 127 w 1724"/>
                  <a:gd name="T27" fmla="*/ 147 h 907"/>
                  <a:gd name="T28" fmla="*/ 146 w 1724"/>
                  <a:gd name="T29" fmla="*/ 130 h 907"/>
                  <a:gd name="T30" fmla="*/ 127 w 1724"/>
                  <a:gd name="T31" fmla="*/ 114 h 907"/>
                  <a:gd name="T32" fmla="*/ 146 w 1724"/>
                  <a:gd name="T33" fmla="*/ 98 h 907"/>
                  <a:gd name="T34" fmla="*/ 127 w 1724"/>
                  <a:gd name="T35" fmla="*/ 81 h 907"/>
                  <a:gd name="T36" fmla="*/ 146 w 1724"/>
                  <a:gd name="T37" fmla="*/ 65 h 907"/>
                  <a:gd name="T38" fmla="*/ 127 w 1724"/>
                  <a:gd name="T39" fmla="*/ 49 h 907"/>
                  <a:gd name="T40" fmla="*/ 146 w 1724"/>
                  <a:gd name="T41" fmla="*/ 33 h 907"/>
                  <a:gd name="T42" fmla="*/ 127 w 1724"/>
                  <a:gd name="T43" fmla="*/ 16 h 907"/>
                  <a:gd name="T44" fmla="*/ 146 w 1724"/>
                  <a:gd name="T45" fmla="*/ 0 h 907"/>
                  <a:gd name="T46" fmla="*/ 19 w 1724"/>
                  <a:gd name="T47" fmla="*/ 0 h 90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24" h="907">
                    <a:moveTo>
                      <a:pt x="227" y="0"/>
                    </a:moveTo>
                    <a:lnTo>
                      <a:pt x="0" y="0"/>
                    </a:lnTo>
                    <a:lnTo>
                      <a:pt x="227" y="91"/>
                    </a:lnTo>
                    <a:lnTo>
                      <a:pt x="0" y="181"/>
                    </a:lnTo>
                    <a:lnTo>
                      <a:pt x="227" y="272"/>
                    </a:lnTo>
                    <a:lnTo>
                      <a:pt x="0" y="363"/>
                    </a:lnTo>
                    <a:lnTo>
                      <a:pt x="227" y="453"/>
                    </a:lnTo>
                    <a:lnTo>
                      <a:pt x="0" y="544"/>
                    </a:lnTo>
                    <a:lnTo>
                      <a:pt x="227" y="635"/>
                    </a:lnTo>
                    <a:lnTo>
                      <a:pt x="0" y="726"/>
                    </a:lnTo>
                    <a:lnTo>
                      <a:pt x="227" y="816"/>
                    </a:lnTo>
                    <a:lnTo>
                      <a:pt x="0" y="907"/>
                    </a:lnTo>
                    <a:lnTo>
                      <a:pt x="1724" y="907"/>
                    </a:lnTo>
                    <a:lnTo>
                      <a:pt x="1497" y="816"/>
                    </a:lnTo>
                    <a:lnTo>
                      <a:pt x="1724" y="726"/>
                    </a:lnTo>
                    <a:lnTo>
                      <a:pt x="1497" y="635"/>
                    </a:lnTo>
                    <a:lnTo>
                      <a:pt x="1724" y="544"/>
                    </a:lnTo>
                    <a:lnTo>
                      <a:pt x="1497" y="453"/>
                    </a:lnTo>
                    <a:lnTo>
                      <a:pt x="1724" y="363"/>
                    </a:lnTo>
                    <a:lnTo>
                      <a:pt x="1497" y="272"/>
                    </a:lnTo>
                    <a:lnTo>
                      <a:pt x="1724" y="181"/>
                    </a:lnTo>
                    <a:lnTo>
                      <a:pt x="1497" y="91"/>
                    </a:lnTo>
                    <a:lnTo>
                      <a:pt x="1724" y="0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9" name="Freeform 98">
            <a:extLst>
              <a:ext uri="{FF2B5EF4-FFF2-40B4-BE49-F238E27FC236}">
                <a16:creationId xmlns:a16="http://schemas.microsoft.com/office/drawing/2014/main" id="{7CC3DDD9-7630-79FD-23C2-27BFA358303C}"/>
              </a:ext>
            </a:extLst>
          </p:cNvPr>
          <p:cNvSpPr/>
          <p:nvPr/>
        </p:nvSpPr>
        <p:spPr>
          <a:xfrm>
            <a:off x="7416813" y="5246229"/>
            <a:ext cx="891837" cy="1070517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CB7F30C2-A9A1-30AE-1BE0-C5F599D6711E}"/>
              </a:ext>
            </a:extLst>
          </p:cNvPr>
          <p:cNvSpPr/>
          <p:nvPr/>
        </p:nvSpPr>
        <p:spPr>
          <a:xfrm rot="16200000">
            <a:off x="7564058" y="4841696"/>
            <a:ext cx="524640" cy="964942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04220EA0-46D7-ECB4-816D-A57FFC71E9D9}"/>
              </a:ext>
            </a:extLst>
          </p:cNvPr>
          <p:cNvSpPr/>
          <p:nvPr/>
        </p:nvSpPr>
        <p:spPr>
          <a:xfrm rot="20870045">
            <a:off x="11016151" y="4678109"/>
            <a:ext cx="571082" cy="914400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126DD59-39E0-4A77-CF07-926E32ED53C8}"/>
              </a:ext>
            </a:extLst>
          </p:cNvPr>
          <p:cNvSpPr txBox="1"/>
          <p:nvPr/>
        </p:nvSpPr>
        <p:spPr>
          <a:xfrm>
            <a:off x="10302909" y="4489346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i="1" dirty="0">
                <a:solidFill>
                  <a:srgbClr val="0432FF"/>
                </a:solidFill>
              </a:rPr>
              <a:t>Heater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544B4B1-3F1E-B4DD-9ACE-AD5871BA1466}"/>
              </a:ext>
            </a:extLst>
          </p:cNvPr>
          <p:cNvSpPr txBox="1"/>
          <p:nvPr/>
        </p:nvSpPr>
        <p:spPr>
          <a:xfrm>
            <a:off x="9461201" y="5201820"/>
            <a:ext cx="15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b="1" i="1" dirty="0">
                <a:solidFill>
                  <a:srgbClr val="0432FF"/>
                </a:solidFill>
              </a:rPr>
              <a:t>Accumulator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53DCDEF-238A-71C0-AC53-23F6B02B5CE4}"/>
              </a:ext>
            </a:extLst>
          </p:cNvPr>
          <p:cNvSpPr txBox="1"/>
          <p:nvPr/>
        </p:nvSpPr>
        <p:spPr>
          <a:xfrm>
            <a:off x="8120947" y="462427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Always 21.0 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85B9BE9-8CD8-C448-317D-7D47DB5ED44A}"/>
              </a:ext>
            </a:extLst>
          </p:cNvPr>
          <p:cNvSpPr txBox="1"/>
          <p:nvPr/>
        </p:nvSpPr>
        <p:spPr>
          <a:xfrm>
            <a:off x="6261090" y="5148139"/>
            <a:ext cx="1988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b="1" i="1" dirty="0">
                <a:solidFill>
                  <a:srgbClr val="666666"/>
                </a:solidFill>
              </a:rPr>
              <a:t>No impact on He refrigerator</a:t>
            </a:r>
          </a:p>
        </p:txBody>
      </p:sp>
    </p:spTree>
    <p:extLst>
      <p:ext uri="{BB962C8B-B14F-4D97-AF65-F5344CB8AC3E}">
        <p14:creationId xmlns:p14="http://schemas.microsoft.com/office/powerpoint/2010/main" val="25653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451A7-91F5-B05F-1B75-A2ABA1B0B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BCF3-7A5B-7A80-CA17-A6B166EE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10374783" cy="657339"/>
          </a:xfrm>
        </p:spPr>
        <p:txBody>
          <a:bodyPr/>
          <a:lstStyle/>
          <a:p>
            <a:r>
              <a:rPr lang="en-SE" sz="3200" dirty="0"/>
              <a:t>Pressure fluctuation mitigation and thermal compensation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901B7-4F5A-4E37-1D38-6B6D702C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A0868-F98B-E1E9-450F-2713EB25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2F04C-95E4-645B-5854-751F0CFAF6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In that case, at ESS…….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24D3187-B73D-5DFD-A52A-C810D760A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B73D48-46F3-8916-39F1-7672411E2D78}"/>
              </a:ext>
            </a:extLst>
          </p:cNvPr>
          <p:cNvSpPr/>
          <p:nvPr/>
        </p:nvSpPr>
        <p:spPr>
          <a:xfrm>
            <a:off x="2899495" y="2126485"/>
            <a:ext cx="2189720" cy="1604880"/>
          </a:xfrm>
          <a:prstGeom prst="rect">
            <a:avLst/>
          </a:prstGeom>
          <a:noFill/>
          <a:ln w="57150">
            <a:solidFill>
              <a:srgbClr val="66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CDD29-ABC2-E716-2942-E9841C03C277}"/>
              </a:ext>
            </a:extLst>
          </p:cNvPr>
          <p:cNvSpPr/>
          <p:nvPr/>
        </p:nvSpPr>
        <p:spPr>
          <a:xfrm>
            <a:off x="2373798" y="2865043"/>
            <a:ext cx="721331" cy="2899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1A0B0A-9E92-178D-9433-447957E2C656}"/>
              </a:ext>
            </a:extLst>
          </p:cNvPr>
          <p:cNvSpPr/>
          <p:nvPr/>
        </p:nvSpPr>
        <p:spPr>
          <a:xfrm>
            <a:off x="4916371" y="2819395"/>
            <a:ext cx="345688" cy="3651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51377E9-1A64-B5AE-F89F-34CA08566A32}"/>
              </a:ext>
            </a:extLst>
          </p:cNvPr>
          <p:cNvSpPr/>
          <p:nvPr/>
        </p:nvSpPr>
        <p:spPr>
          <a:xfrm>
            <a:off x="1538481" y="2409945"/>
            <a:ext cx="1015590" cy="1070517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2B1870-5B13-C8E3-E4CB-8FB46F4CA2F8}"/>
              </a:ext>
            </a:extLst>
          </p:cNvPr>
          <p:cNvSpPr txBox="1"/>
          <p:nvPr/>
        </p:nvSpPr>
        <p:spPr>
          <a:xfrm>
            <a:off x="3073096" y="2819495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A98CD-10CA-4173-4BF3-4510DCA09785}"/>
              </a:ext>
            </a:extLst>
          </p:cNvPr>
          <p:cNvSpPr txBox="1"/>
          <p:nvPr/>
        </p:nvSpPr>
        <p:spPr>
          <a:xfrm>
            <a:off x="2830295" y="3142145"/>
            <a:ext cx="123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TI87 </a:t>
            </a:r>
            <a:r>
              <a:rPr lang="en-SE" dirty="0">
                <a:solidFill>
                  <a:srgbClr val="666666"/>
                </a:solidFill>
              </a:rPr>
              <a:t>18 K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3E751FC-149F-6170-A729-578C3659897F}"/>
              </a:ext>
            </a:extLst>
          </p:cNvPr>
          <p:cNvSpPr/>
          <p:nvPr/>
        </p:nvSpPr>
        <p:spPr>
          <a:xfrm rot="16200000">
            <a:off x="1463521" y="1818056"/>
            <a:ext cx="524640" cy="1656460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4F5057-6B1C-08CB-FDF8-2E7AE4E1648D}"/>
              </a:ext>
            </a:extLst>
          </p:cNvPr>
          <p:cNvGrpSpPr/>
          <p:nvPr/>
        </p:nvGrpSpPr>
        <p:grpSpPr>
          <a:xfrm rot="16200000">
            <a:off x="4476288" y="1843793"/>
            <a:ext cx="314784" cy="565383"/>
            <a:chOff x="10546679" y="1309670"/>
            <a:chExt cx="235926" cy="604285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90EF7D16-0FA9-AC27-8755-9244462FECB9}"/>
                </a:ext>
              </a:extLst>
            </p:cNvPr>
            <p:cNvSpPr/>
            <p:nvPr/>
          </p:nvSpPr>
          <p:spPr>
            <a:xfrm>
              <a:off x="10546679" y="1309670"/>
              <a:ext cx="235926" cy="604285"/>
            </a:xfrm>
            <a:prstGeom prst="roundRect">
              <a:avLst>
                <a:gd name="adj" fmla="val 38761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481C6B-A134-166A-E779-B0DD654DCC1C}"/>
                </a:ext>
              </a:extLst>
            </p:cNvPr>
            <p:cNvGrpSpPr/>
            <p:nvPr/>
          </p:nvGrpSpPr>
          <p:grpSpPr>
            <a:xfrm rot="16200000">
              <a:off x="10501714" y="1574386"/>
              <a:ext cx="325857" cy="74852"/>
              <a:chOff x="3009450" y="5195077"/>
              <a:chExt cx="1584750" cy="377768"/>
            </a:xfrm>
            <a:solidFill>
              <a:schemeClr val="bg1"/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031DE52-5048-CED2-3C89-1D74B21435D2}"/>
                  </a:ext>
                </a:extLst>
              </p:cNvPr>
              <p:cNvSpPr/>
              <p:nvPr/>
            </p:nvSpPr>
            <p:spPr>
              <a:xfrm>
                <a:off x="3009450" y="5195077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F6A87CA-4E56-7870-BA8F-C6C03206CFFF}"/>
                  </a:ext>
                </a:extLst>
              </p:cNvPr>
              <p:cNvSpPr/>
              <p:nvPr/>
            </p:nvSpPr>
            <p:spPr>
              <a:xfrm>
                <a:off x="3404869" y="5198946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6A41D110-14D0-137E-C119-7AF7F9B80562}"/>
                  </a:ext>
                </a:extLst>
              </p:cNvPr>
              <p:cNvSpPr/>
              <p:nvPr/>
            </p:nvSpPr>
            <p:spPr>
              <a:xfrm>
                <a:off x="3800288" y="5202815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C678E8A3-D4A8-458D-C76C-3D4431E480E0}"/>
                  </a:ext>
                </a:extLst>
              </p:cNvPr>
              <p:cNvSpPr/>
              <p:nvPr/>
            </p:nvSpPr>
            <p:spPr>
              <a:xfrm>
                <a:off x="4195707" y="5202815"/>
                <a:ext cx="398493" cy="370030"/>
              </a:xfrm>
              <a:custGeom>
                <a:avLst/>
                <a:gdLst>
                  <a:gd name="connsiteX0" fmla="*/ 0 w 398493"/>
                  <a:gd name="connsiteY0" fmla="*/ 181457 h 370030"/>
                  <a:gd name="connsiteX1" fmla="*/ 103181 w 398493"/>
                  <a:gd name="connsiteY1" fmla="*/ 0 h 370030"/>
                  <a:gd name="connsiteX2" fmla="*/ 298870 w 398493"/>
                  <a:gd name="connsiteY2" fmla="*/ 370030 h 370030"/>
                  <a:gd name="connsiteX3" fmla="*/ 398493 w 398493"/>
                  <a:gd name="connsiteY3" fmla="*/ 177899 h 37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493" h="370030">
                    <a:moveTo>
                      <a:pt x="0" y="181457"/>
                    </a:moveTo>
                    <a:lnTo>
                      <a:pt x="103181" y="0"/>
                    </a:lnTo>
                    <a:lnTo>
                      <a:pt x="298870" y="370030"/>
                    </a:lnTo>
                    <a:lnTo>
                      <a:pt x="398493" y="177899"/>
                    </a:lnTo>
                  </a:path>
                </a:pathLst>
              </a:custGeom>
              <a:grp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55D18C1-6851-0E30-9A0E-A52FE70C6F51}"/>
              </a:ext>
            </a:extLst>
          </p:cNvPr>
          <p:cNvSpPr txBox="1"/>
          <p:nvPr/>
        </p:nvSpPr>
        <p:spPr>
          <a:xfrm>
            <a:off x="813765" y="4363480"/>
            <a:ext cx="2885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i="1" dirty="0">
                <a:solidFill>
                  <a:srgbClr val="0432FF"/>
                </a:solidFill>
              </a:rPr>
              <a:t>Flow control by He refrigerator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621082E-8DD2-668C-F4E3-FC84624897D6}"/>
              </a:ext>
            </a:extLst>
          </p:cNvPr>
          <p:cNvSpPr/>
          <p:nvPr/>
        </p:nvSpPr>
        <p:spPr>
          <a:xfrm>
            <a:off x="3874570" y="2771326"/>
            <a:ext cx="345688" cy="80197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Delay 38">
            <a:extLst>
              <a:ext uri="{FF2B5EF4-FFF2-40B4-BE49-F238E27FC236}">
                <a16:creationId xmlns:a16="http://schemas.microsoft.com/office/drawing/2014/main" id="{9B6B554A-9BB0-3629-41CD-50F626184174}"/>
              </a:ext>
            </a:extLst>
          </p:cNvPr>
          <p:cNvSpPr/>
          <p:nvPr/>
        </p:nvSpPr>
        <p:spPr>
          <a:xfrm rot="5400000">
            <a:off x="3890704" y="3243749"/>
            <a:ext cx="319282" cy="330905"/>
          </a:xfrm>
          <a:prstGeom prst="flowChartDelay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674ED68-A3A9-246E-E0D1-5DD034AF1142}"/>
              </a:ext>
            </a:extLst>
          </p:cNvPr>
          <p:cNvSpPr/>
          <p:nvPr/>
        </p:nvSpPr>
        <p:spPr>
          <a:xfrm>
            <a:off x="4045469" y="3577323"/>
            <a:ext cx="0" cy="160577"/>
          </a:xfrm>
          <a:custGeom>
            <a:avLst/>
            <a:gdLst>
              <a:gd name="csX0" fmla="*/ 0 w 0"/>
              <a:gd name="csY0" fmla="*/ 0 h 160577"/>
              <a:gd name="csX1" fmla="*/ 0 w 0"/>
              <a:gd name="csY1" fmla="*/ 160577 h 160577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h="160577">
                <a:moveTo>
                  <a:pt x="0" y="0"/>
                </a:moveTo>
                <a:lnTo>
                  <a:pt x="0" y="160577"/>
                </a:lnTo>
              </a:path>
            </a:pathLst>
          </a:cu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567AC8-316C-57F2-1A7A-FA78E44AFCEE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201186" y="3587482"/>
            <a:ext cx="287726" cy="283902"/>
            <a:chOff x="2619374" y="3396570"/>
            <a:chExt cx="263526" cy="252000"/>
          </a:xfrm>
          <a:solidFill>
            <a:srgbClr val="00FA00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0D0ACBE-43A3-0553-BD1D-D670F49E2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6359" y="3396570"/>
              <a:ext cx="252000" cy="252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150571C-7BD5-4A45-17C5-B758E14BA0EF}"/>
                </a:ext>
              </a:extLst>
            </p:cNvPr>
            <p:cNvSpPr/>
            <p:nvPr/>
          </p:nvSpPr>
          <p:spPr>
            <a:xfrm>
              <a:off x="2619374" y="3505200"/>
              <a:ext cx="136525" cy="142875"/>
            </a:xfrm>
            <a:custGeom>
              <a:avLst/>
              <a:gdLst>
                <a:gd name="connsiteX0" fmla="*/ 0 w 139700"/>
                <a:gd name="connsiteY0" fmla="*/ 0 h 130175"/>
                <a:gd name="connsiteX1" fmla="*/ 139700 w 139700"/>
                <a:gd name="connsiteY1" fmla="*/ 130175 h 130175"/>
                <a:gd name="connsiteX2" fmla="*/ 139700 w 139700"/>
                <a:gd name="connsiteY2" fmla="*/ 130175 h 13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700" h="130175">
                  <a:moveTo>
                    <a:pt x="0" y="0"/>
                  </a:moveTo>
                  <a:lnTo>
                    <a:pt x="139700" y="130175"/>
                  </a:lnTo>
                  <a:lnTo>
                    <a:pt x="139700" y="130175"/>
                  </a:lnTo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3F4F17A-327A-9093-D87C-C7ECD1A92922}"/>
                </a:ext>
              </a:extLst>
            </p:cNvPr>
            <p:cNvSpPr/>
            <p:nvPr/>
          </p:nvSpPr>
          <p:spPr>
            <a:xfrm flipH="1">
              <a:off x="2752724" y="3517900"/>
              <a:ext cx="130176" cy="120650"/>
            </a:xfrm>
            <a:custGeom>
              <a:avLst/>
              <a:gdLst>
                <a:gd name="connsiteX0" fmla="*/ 0 w 139700"/>
                <a:gd name="connsiteY0" fmla="*/ 0 h 130175"/>
                <a:gd name="connsiteX1" fmla="*/ 139700 w 139700"/>
                <a:gd name="connsiteY1" fmla="*/ 130175 h 130175"/>
                <a:gd name="connsiteX2" fmla="*/ 139700 w 139700"/>
                <a:gd name="connsiteY2" fmla="*/ 130175 h 13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700" h="130175">
                  <a:moveTo>
                    <a:pt x="0" y="0"/>
                  </a:moveTo>
                  <a:lnTo>
                    <a:pt x="139700" y="130175"/>
                  </a:lnTo>
                  <a:lnTo>
                    <a:pt x="139700" y="130175"/>
                  </a:lnTo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5C7931-03D2-BF60-13E8-35DAA00081FB}"/>
              </a:ext>
            </a:extLst>
          </p:cNvPr>
          <p:cNvGrpSpPr/>
          <p:nvPr/>
        </p:nvGrpSpPr>
        <p:grpSpPr>
          <a:xfrm rot="16200000">
            <a:off x="2044708" y="2210156"/>
            <a:ext cx="283277" cy="185667"/>
            <a:chOff x="8655282" y="2762357"/>
            <a:chExt cx="211686" cy="188339"/>
          </a:xfrm>
          <a:solidFill>
            <a:srgbClr val="00FA00"/>
          </a:solidFill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71C2F09-7548-9007-9ABD-6EF5F41A4B94}"/>
                </a:ext>
              </a:extLst>
            </p:cNvPr>
            <p:cNvGrpSpPr/>
            <p:nvPr/>
          </p:nvGrpSpPr>
          <p:grpSpPr>
            <a:xfrm rot="5400000">
              <a:off x="8608032" y="2809607"/>
              <a:ext cx="188339" cy="93839"/>
              <a:chOff x="2018953" y="4542139"/>
              <a:chExt cx="188339" cy="93839"/>
            </a:xfrm>
            <a:grpFill/>
          </p:grpSpPr>
          <p:sp>
            <p:nvSpPr>
              <p:cNvPr id="52" name="Triangle 51">
                <a:extLst>
                  <a:ext uri="{FF2B5EF4-FFF2-40B4-BE49-F238E27FC236}">
                    <a16:creationId xmlns:a16="http://schemas.microsoft.com/office/drawing/2014/main" id="{08B49248-4B4B-E049-EA02-25E9A9418FE8}"/>
                  </a:ext>
                </a:extLst>
              </p:cNvPr>
              <p:cNvSpPr/>
              <p:nvPr/>
            </p:nvSpPr>
            <p:spPr>
              <a:xfrm rot="5400000">
                <a:off x="201857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3" name="Triangle 52">
                <a:extLst>
                  <a:ext uri="{FF2B5EF4-FFF2-40B4-BE49-F238E27FC236}">
                    <a16:creationId xmlns:a16="http://schemas.microsoft.com/office/drawing/2014/main" id="{42AFC1DD-41E6-EB73-C23D-44B6673A2054}"/>
                  </a:ext>
                </a:extLst>
              </p:cNvPr>
              <p:cNvSpPr/>
              <p:nvPr/>
            </p:nvSpPr>
            <p:spPr>
              <a:xfrm rot="16200000">
                <a:off x="211382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C4AB5CF-0D1F-77A5-D195-57602D725E78}"/>
                </a:ext>
              </a:extLst>
            </p:cNvPr>
            <p:cNvGrpSpPr/>
            <p:nvPr/>
          </p:nvGrpSpPr>
          <p:grpSpPr>
            <a:xfrm rot="5400000">
              <a:off x="8700358" y="2770111"/>
              <a:ext cx="157185" cy="176034"/>
              <a:chOff x="8777257" y="2390425"/>
              <a:chExt cx="914406" cy="1097262"/>
            </a:xfrm>
            <a:grpFill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821AFA2-D497-5BCD-E0CD-82DAA7DEBF29}"/>
                  </a:ext>
                </a:extLst>
              </p:cNvPr>
              <p:cNvGrpSpPr/>
              <p:nvPr/>
            </p:nvGrpSpPr>
            <p:grpSpPr>
              <a:xfrm>
                <a:off x="8777257" y="2390425"/>
                <a:ext cx="914406" cy="914400"/>
                <a:chOff x="8762587" y="2385535"/>
                <a:chExt cx="914406" cy="914400"/>
              </a:xfrm>
              <a:grpFill/>
            </p:grpSpPr>
            <p:sp>
              <p:nvSpPr>
                <p:cNvPr id="50" name="Arc 49">
                  <a:extLst>
                    <a:ext uri="{FF2B5EF4-FFF2-40B4-BE49-F238E27FC236}">
                      <a16:creationId xmlns:a16="http://schemas.microsoft.com/office/drawing/2014/main" id="{F7DA12C1-4B7F-304C-DA36-148A2B97C32A}"/>
                    </a:ext>
                  </a:extLst>
                </p:cNvPr>
                <p:cNvSpPr/>
                <p:nvPr/>
              </p:nvSpPr>
              <p:spPr>
                <a:xfrm>
                  <a:off x="8762587" y="2385535"/>
                  <a:ext cx="914400" cy="914400"/>
                </a:xfrm>
                <a:prstGeom prst="arc">
                  <a:avLst>
                    <a:gd name="adj1" fmla="val 10864847"/>
                    <a:gd name="adj2" fmla="val 0"/>
                  </a:avLst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244171EF-3080-8CF0-F565-7173D0B42CBC}"/>
                    </a:ext>
                  </a:extLst>
                </p:cNvPr>
                <p:cNvSpPr/>
                <p:nvPr/>
              </p:nvSpPr>
              <p:spPr>
                <a:xfrm>
                  <a:off x="8767483" y="2829506"/>
                  <a:ext cx="909510" cy="45719"/>
                </a:xfrm>
                <a:custGeom>
                  <a:avLst/>
                  <a:gdLst>
                    <a:gd name="connsiteX0" fmla="*/ 0 w 933959"/>
                    <a:gd name="connsiteY0" fmla="*/ 0 h 0"/>
                    <a:gd name="connsiteX1" fmla="*/ 933959 w 93395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3959">
                      <a:moveTo>
                        <a:pt x="0" y="0"/>
                      </a:moveTo>
                      <a:lnTo>
                        <a:pt x="933959" y="0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A9BE99A1-D2B9-04F0-B3F5-CD1359F33FEB}"/>
                  </a:ext>
                </a:extLst>
              </p:cNvPr>
              <p:cNvSpPr/>
              <p:nvPr/>
            </p:nvSpPr>
            <p:spPr>
              <a:xfrm>
                <a:off x="9232011" y="2840999"/>
                <a:ext cx="265965" cy="646688"/>
              </a:xfrm>
              <a:custGeom>
                <a:avLst/>
                <a:gdLst>
                  <a:gd name="connsiteX0" fmla="*/ 0 w 0"/>
                  <a:gd name="connsiteY0" fmla="*/ 0 h 464535"/>
                  <a:gd name="connsiteX1" fmla="*/ 0 w 0"/>
                  <a:gd name="connsiteY1" fmla="*/ 464535 h 46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64535">
                    <a:moveTo>
                      <a:pt x="0" y="0"/>
                    </a:moveTo>
                    <a:lnTo>
                      <a:pt x="0" y="464535"/>
                    </a:ln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BEB9259E-A156-9D38-E96D-65AAA3AE5AAE}"/>
              </a:ext>
            </a:extLst>
          </p:cNvPr>
          <p:cNvSpPr/>
          <p:nvPr/>
        </p:nvSpPr>
        <p:spPr>
          <a:xfrm>
            <a:off x="1032137" y="2373347"/>
            <a:ext cx="608057" cy="1107115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FE1E9-6B56-A061-B7C2-5C43F5067529}"/>
              </a:ext>
            </a:extLst>
          </p:cNvPr>
          <p:cNvGrpSpPr/>
          <p:nvPr/>
        </p:nvGrpSpPr>
        <p:grpSpPr>
          <a:xfrm rot="10800000">
            <a:off x="1411370" y="2851266"/>
            <a:ext cx="283277" cy="185667"/>
            <a:chOff x="8655282" y="2762357"/>
            <a:chExt cx="211686" cy="188339"/>
          </a:xfrm>
          <a:solidFill>
            <a:srgbClr val="00FA00"/>
          </a:solidFill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E822C9F-4727-0F71-1892-87ED96B5213E}"/>
                </a:ext>
              </a:extLst>
            </p:cNvPr>
            <p:cNvGrpSpPr/>
            <p:nvPr/>
          </p:nvGrpSpPr>
          <p:grpSpPr>
            <a:xfrm rot="5400000">
              <a:off x="8608032" y="2809607"/>
              <a:ext cx="188339" cy="93839"/>
              <a:chOff x="2018953" y="4542139"/>
              <a:chExt cx="188339" cy="93839"/>
            </a:xfrm>
            <a:grpFill/>
          </p:grpSpPr>
          <p:sp>
            <p:nvSpPr>
              <p:cNvPr id="62" name="Triangle 61">
                <a:extLst>
                  <a:ext uri="{FF2B5EF4-FFF2-40B4-BE49-F238E27FC236}">
                    <a16:creationId xmlns:a16="http://schemas.microsoft.com/office/drawing/2014/main" id="{0C1FD46F-B583-F951-E158-CC0C617B35F7}"/>
                  </a:ext>
                </a:extLst>
              </p:cNvPr>
              <p:cNvSpPr/>
              <p:nvPr/>
            </p:nvSpPr>
            <p:spPr>
              <a:xfrm rot="5400000">
                <a:off x="201857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3" name="Triangle 62">
                <a:extLst>
                  <a:ext uri="{FF2B5EF4-FFF2-40B4-BE49-F238E27FC236}">
                    <a16:creationId xmlns:a16="http://schemas.microsoft.com/office/drawing/2014/main" id="{07AE8659-A3A2-7C64-EA4D-3A9DD61B7184}"/>
                  </a:ext>
                </a:extLst>
              </p:cNvPr>
              <p:cNvSpPr/>
              <p:nvPr/>
            </p:nvSpPr>
            <p:spPr>
              <a:xfrm rot="16200000">
                <a:off x="211382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4AC307-F181-65D7-E063-4CFB8A981E41}"/>
                </a:ext>
              </a:extLst>
            </p:cNvPr>
            <p:cNvGrpSpPr/>
            <p:nvPr/>
          </p:nvGrpSpPr>
          <p:grpSpPr>
            <a:xfrm rot="5400000">
              <a:off x="8700358" y="2770111"/>
              <a:ext cx="157185" cy="176034"/>
              <a:chOff x="8777257" y="2390425"/>
              <a:chExt cx="914406" cy="1097262"/>
            </a:xfrm>
            <a:grpFill/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9A090CA-2483-49F0-EA35-507A93E7CA12}"/>
                  </a:ext>
                </a:extLst>
              </p:cNvPr>
              <p:cNvGrpSpPr/>
              <p:nvPr/>
            </p:nvGrpSpPr>
            <p:grpSpPr>
              <a:xfrm>
                <a:off x="8777257" y="2390425"/>
                <a:ext cx="914406" cy="914400"/>
                <a:chOff x="8762587" y="2385535"/>
                <a:chExt cx="914406" cy="914400"/>
              </a:xfrm>
              <a:grpFill/>
            </p:grpSpPr>
            <p:sp>
              <p:nvSpPr>
                <p:cNvPr id="60" name="Arc 59">
                  <a:extLst>
                    <a:ext uri="{FF2B5EF4-FFF2-40B4-BE49-F238E27FC236}">
                      <a16:creationId xmlns:a16="http://schemas.microsoft.com/office/drawing/2014/main" id="{7CFFA2D6-7C0C-65D8-53A6-0471D8A1A539}"/>
                    </a:ext>
                  </a:extLst>
                </p:cNvPr>
                <p:cNvSpPr/>
                <p:nvPr/>
              </p:nvSpPr>
              <p:spPr>
                <a:xfrm>
                  <a:off x="8762587" y="2385535"/>
                  <a:ext cx="914400" cy="914400"/>
                </a:xfrm>
                <a:prstGeom prst="arc">
                  <a:avLst>
                    <a:gd name="adj1" fmla="val 10864847"/>
                    <a:gd name="adj2" fmla="val 0"/>
                  </a:avLst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3A72985-DD0F-8F05-771A-B1409F926A2E}"/>
                    </a:ext>
                  </a:extLst>
                </p:cNvPr>
                <p:cNvSpPr/>
                <p:nvPr/>
              </p:nvSpPr>
              <p:spPr>
                <a:xfrm>
                  <a:off x="8767483" y="2829506"/>
                  <a:ext cx="909510" cy="45719"/>
                </a:xfrm>
                <a:custGeom>
                  <a:avLst/>
                  <a:gdLst>
                    <a:gd name="connsiteX0" fmla="*/ 0 w 933959"/>
                    <a:gd name="connsiteY0" fmla="*/ 0 h 0"/>
                    <a:gd name="connsiteX1" fmla="*/ 933959 w 93395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3959">
                      <a:moveTo>
                        <a:pt x="0" y="0"/>
                      </a:moveTo>
                      <a:lnTo>
                        <a:pt x="933959" y="0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B4B55856-FEE5-9C2E-638D-C8F7F2B1B700}"/>
                  </a:ext>
                </a:extLst>
              </p:cNvPr>
              <p:cNvSpPr/>
              <p:nvPr/>
            </p:nvSpPr>
            <p:spPr>
              <a:xfrm>
                <a:off x="9232011" y="2840999"/>
                <a:ext cx="265965" cy="646688"/>
              </a:xfrm>
              <a:custGeom>
                <a:avLst/>
                <a:gdLst>
                  <a:gd name="connsiteX0" fmla="*/ 0 w 0"/>
                  <a:gd name="connsiteY0" fmla="*/ 0 h 464535"/>
                  <a:gd name="connsiteX1" fmla="*/ 0 w 0"/>
                  <a:gd name="connsiteY1" fmla="*/ 464535 h 46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64535">
                    <a:moveTo>
                      <a:pt x="0" y="0"/>
                    </a:moveTo>
                    <a:lnTo>
                      <a:pt x="0" y="464535"/>
                    </a:ln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89B94BF-3596-B33F-FBF6-C7F63FD6C25D}"/>
              </a:ext>
            </a:extLst>
          </p:cNvPr>
          <p:cNvCxnSpPr/>
          <p:nvPr/>
        </p:nvCxnSpPr>
        <p:spPr>
          <a:xfrm>
            <a:off x="1142134" y="2396920"/>
            <a:ext cx="0" cy="1083542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FE4A791-4C25-7790-8869-22B42B8759CD}"/>
                  </a:ext>
                </a:extLst>
              </p:cNvPr>
              <p:cNvSpPr txBox="1"/>
              <p:nvPr/>
            </p:nvSpPr>
            <p:spPr>
              <a:xfrm>
                <a:off x="871042" y="2728493"/>
                <a:ext cx="53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E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SE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FE4A791-4C25-7790-8869-22B42B87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42" y="2728493"/>
                <a:ext cx="53335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Freeform 84">
            <a:extLst>
              <a:ext uri="{FF2B5EF4-FFF2-40B4-BE49-F238E27FC236}">
                <a16:creationId xmlns:a16="http://schemas.microsoft.com/office/drawing/2014/main" id="{3455E3C1-F312-6772-7569-71340BC878E3}"/>
              </a:ext>
            </a:extLst>
          </p:cNvPr>
          <p:cNvSpPr/>
          <p:nvPr/>
        </p:nvSpPr>
        <p:spPr>
          <a:xfrm flipV="1">
            <a:off x="1013049" y="1918338"/>
            <a:ext cx="552001" cy="471900"/>
          </a:xfrm>
          <a:custGeom>
            <a:avLst/>
            <a:gdLst>
              <a:gd name="csX0" fmla="*/ 0 w 256478"/>
              <a:gd name="csY0" fmla="*/ 1070517 h 1070517"/>
              <a:gd name="csX1" fmla="*/ 256478 w 256478"/>
              <a:gd name="csY1" fmla="*/ 1070517 h 1070517"/>
              <a:gd name="csX2" fmla="*/ 256478 w 256478"/>
              <a:gd name="csY2" fmla="*/ 0 h 10705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56478" h="1070517">
                <a:moveTo>
                  <a:pt x="0" y="1070517"/>
                </a:moveTo>
                <a:lnTo>
                  <a:pt x="256478" y="1070517"/>
                </a:lnTo>
                <a:lnTo>
                  <a:pt x="256478" y="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1A47961-ACAF-0067-1EE5-CCCB2AB96DD6}"/>
              </a:ext>
            </a:extLst>
          </p:cNvPr>
          <p:cNvGrpSpPr/>
          <p:nvPr/>
        </p:nvGrpSpPr>
        <p:grpSpPr>
          <a:xfrm rot="16200000">
            <a:off x="1233817" y="1743993"/>
            <a:ext cx="283277" cy="185667"/>
            <a:chOff x="8655282" y="2762357"/>
            <a:chExt cx="211686" cy="188339"/>
          </a:xfrm>
          <a:solidFill>
            <a:srgbClr val="00FA00"/>
          </a:solidFill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134B216-AAE2-ACFF-0D02-63B04CC945E7}"/>
                </a:ext>
              </a:extLst>
            </p:cNvPr>
            <p:cNvGrpSpPr/>
            <p:nvPr/>
          </p:nvGrpSpPr>
          <p:grpSpPr>
            <a:xfrm rot="5400000">
              <a:off x="8608032" y="2809607"/>
              <a:ext cx="188339" cy="93839"/>
              <a:chOff x="2018953" y="4542139"/>
              <a:chExt cx="188339" cy="93839"/>
            </a:xfrm>
            <a:grpFill/>
          </p:grpSpPr>
          <p:sp>
            <p:nvSpPr>
              <p:cNvPr id="93" name="Triangle 92">
                <a:extLst>
                  <a:ext uri="{FF2B5EF4-FFF2-40B4-BE49-F238E27FC236}">
                    <a16:creationId xmlns:a16="http://schemas.microsoft.com/office/drawing/2014/main" id="{066AF1CC-58DA-DF78-2F1E-89E18551EAC8}"/>
                  </a:ext>
                </a:extLst>
              </p:cNvPr>
              <p:cNvSpPr/>
              <p:nvPr/>
            </p:nvSpPr>
            <p:spPr>
              <a:xfrm rot="5400000">
                <a:off x="201857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4" name="Triangle 93">
                <a:extLst>
                  <a:ext uri="{FF2B5EF4-FFF2-40B4-BE49-F238E27FC236}">
                    <a16:creationId xmlns:a16="http://schemas.microsoft.com/office/drawing/2014/main" id="{BF1F1637-349F-307B-C31E-61792B9BE429}"/>
                  </a:ext>
                </a:extLst>
              </p:cNvPr>
              <p:cNvSpPr/>
              <p:nvPr/>
            </p:nvSpPr>
            <p:spPr>
              <a:xfrm rot="16200000">
                <a:off x="211382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BCAC909-B506-58AC-C7A0-30AC18152290}"/>
                </a:ext>
              </a:extLst>
            </p:cNvPr>
            <p:cNvGrpSpPr/>
            <p:nvPr/>
          </p:nvGrpSpPr>
          <p:grpSpPr>
            <a:xfrm rot="5400000">
              <a:off x="8700358" y="2770111"/>
              <a:ext cx="157185" cy="176034"/>
              <a:chOff x="8777257" y="2390425"/>
              <a:chExt cx="914406" cy="1097262"/>
            </a:xfrm>
            <a:grpFill/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C6A2363-92A7-00D3-192E-AE71993290F0}"/>
                  </a:ext>
                </a:extLst>
              </p:cNvPr>
              <p:cNvGrpSpPr/>
              <p:nvPr/>
            </p:nvGrpSpPr>
            <p:grpSpPr>
              <a:xfrm>
                <a:off x="8777257" y="2390425"/>
                <a:ext cx="914406" cy="914400"/>
                <a:chOff x="8762587" y="2385535"/>
                <a:chExt cx="914406" cy="914400"/>
              </a:xfrm>
              <a:grpFill/>
            </p:grpSpPr>
            <p:sp>
              <p:nvSpPr>
                <p:cNvPr id="91" name="Arc 90">
                  <a:extLst>
                    <a:ext uri="{FF2B5EF4-FFF2-40B4-BE49-F238E27FC236}">
                      <a16:creationId xmlns:a16="http://schemas.microsoft.com/office/drawing/2014/main" id="{F5C1861D-C8E4-330E-AADC-BC6B007C7863}"/>
                    </a:ext>
                  </a:extLst>
                </p:cNvPr>
                <p:cNvSpPr/>
                <p:nvPr/>
              </p:nvSpPr>
              <p:spPr>
                <a:xfrm>
                  <a:off x="8762587" y="2385535"/>
                  <a:ext cx="914400" cy="914400"/>
                </a:xfrm>
                <a:prstGeom prst="arc">
                  <a:avLst>
                    <a:gd name="adj1" fmla="val 10864847"/>
                    <a:gd name="adj2" fmla="val 0"/>
                  </a:avLst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76A20A44-540B-1FCD-C8D0-F4EC62DA9307}"/>
                    </a:ext>
                  </a:extLst>
                </p:cNvPr>
                <p:cNvSpPr/>
                <p:nvPr/>
              </p:nvSpPr>
              <p:spPr>
                <a:xfrm>
                  <a:off x="8767483" y="2829506"/>
                  <a:ext cx="909510" cy="45719"/>
                </a:xfrm>
                <a:custGeom>
                  <a:avLst/>
                  <a:gdLst>
                    <a:gd name="connsiteX0" fmla="*/ 0 w 933959"/>
                    <a:gd name="connsiteY0" fmla="*/ 0 h 0"/>
                    <a:gd name="connsiteX1" fmla="*/ 933959 w 93395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3959">
                      <a:moveTo>
                        <a:pt x="0" y="0"/>
                      </a:moveTo>
                      <a:lnTo>
                        <a:pt x="933959" y="0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ABE3DFD6-B480-5D66-BB3A-4D873BBA0D58}"/>
                  </a:ext>
                </a:extLst>
              </p:cNvPr>
              <p:cNvSpPr/>
              <p:nvPr/>
            </p:nvSpPr>
            <p:spPr>
              <a:xfrm>
                <a:off x="9232011" y="2840999"/>
                <a:ext cx="265965" cy="646688"/>
              </a:xfrm>
              <a:custGeom>
                <a:avLst/>
                <a:gdLst>
                  <a:gd name="connsiteX0" fmla="*/ 0 w 0"/>
                  <a:gd name="connsiteY0" fmla="*/ 0 h 464535"/>
                  <a:gd name="connsiteX1" fmla="*/ 0 w 0"/>
                  <a:gd name="connsiteY1" fmla="*/ 464535 h 46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64535">
                    <a:moveTo>
                      <a:pt x="0" y="0"/>
                    </a:moveTo>
                    <a:lnTo>
                      <a:pt x="0" y="464535"/>
                    </a:ln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46AAB28-FEA6-F79E-8A2D-144862A41579}"/>
              </a:ext>
            </a:extLst>
          </p:cNvPr>
          <p:cNvSpPr txBox="1"/>
          <p:nvPr/>
        </p:nvSpPr>
        <p:spPr>
          <a:xfrm>
            <a:off x="1843146" y="1866974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CV860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43FF85A-547A-22A6-CDB3-64CE3DF95461}"/>
              </a:ext>
            </a:extLst>
          </p:cNvPr>
          <p:cNvSpPr txBox="1"/>
          <p:nvPr/>
        </p:nvSpPr>
        <p:spPr>
          <a:xfrm>
            <a:off x="1225647" y="1366936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CV870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9C613CE-A03B-D9D1-77F1-292C24C54245}"/>
              </a:ext>
            </a:extLst>
          </p:cNvPr>
          <p:cNvSpPr txBox="1"/>
          <p:nvPr/>
        </p:nvSpPr>
        <p:spPr>
          <a:xfrm>
            <a:off x="1588478" y="2587152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CV850</a:t>
            </a: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8639C920-F041-96D0-9604-3972A9CC4A22}"/>
              </a:ext>
            </a:extLst>
          </p:cNvPr>
          <p:cNvSpPr/>
          <p:nvPr/>
        </p:nvSpPr>
        <p:spPr>
          <a:xfrm>
            <a:off x="851745" y="2921631"/>
            <a:ext cx="566482" cy="249787"/>
          </a:xfrm>
          <a:custGeom>
            <a:avLst/>
            <a:gdLst>
              <a:gd name="csX0" fmla="*/ 138275 w 566482"/>
              <a:gd name="csY0" fmla="*/ 0 h 249787"/>
              <a:gd name="csX1" fmla="*/ 0 w 566482"/>
              <a:gd name="csY1" fmla="*/ 0 h 249787"/>
              <a:gd name="csX2" fmla="*/ 0 w 566482"/>
              <a:gd name="csY2" fmla="*/ 249787 h 249787"/>
              <a:gd name="csX3" fmla="*/ 459430 w 566482"/>
              <a:gd name="csY3" fmla="*/ 249787 h 249787"/>
              <a:gd name="csX4" fmla="*/ 459430 w 566482"/>
              <a:gd name="csY4" fmla="*/ 17842 h 249787"/>
              <a:gd name="csX5" fmla="*/ 566482 w 566482"/>
              <a:gd name="csY5" fmla="*/ 17842 h 2497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566482" h="249787">
                <a:moveTo>
                  <a:pt x="138275" y="0"/>
                </a:moveTo>
                <a:lnTo>
                  <a:pt x="0" y="0"/>
                </a:lnTo>
                <a:lnTo>
                  <a:pt x="0" y="249787"/>
                </a:lnTo>
                <a:lnTo>
                  <a:pt x="459430" y="249787"/>
                </a:lnTo>
                <a:lnTo>
                  <a:pt x="459430" y="17842"/>
                </a:lnTo>
                <a:lnTo>
                  <a:pt x="566482" y="17842"/>
                </a:lnTo>
              </a:path>
            </a:pathLst>
          </a:custGeom>
          <a:noFill/>
          <a:ln>
            <a:prstDash val="sysDash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A5830A-EDE0-FE24-7024-3FE46B2CD346}"/>
              </a:ext>
            </a:extLst>
          </p:cNvPr>
          <p:cNvSpPr txBox="1"/>
          <p:nvPr/>
        </p:nvSpPr>
        <p:spPr>
          <a:xfrm>
            <a:off x="300204" y="1529382"/>
            <a:ext cx="109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Ambient He gas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30CDE0D-B3A6-B3DB-3F52-0C468ACA91E4}"/>
              </a:ext>
            </a:extLst>
          </p:cNvPr>
          <p:cNvSpPr/>
          <p:nvPr/>
        </p:nvSpPr>
        <p:spPr>
          <a:xfrm>
            <a:off x="2380109" y="2554000"/>
            <a:ext cx="721331" cy="84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F8CD1449-8B33-1F60-33B4-6A0483B7CF76}"/>
              </a:ext>
            </a:extLst>
          </p:cNvPr>
          <p:cNvSpPr/>
          <p:nvPr/>
        </p:nvSpPr>
        <p:spPr>
          <a:xfrm>
            <a:off x="3001710" y="2477967"/>
            <a:ext cx="1057136" cy="298853"/>
          </a:xfrm>
          <a:custGeom>
            <a:avLst/>
            <a:gdLst>
              <a:gd name="csX0" fmla="*/ 1057136 w 1057136"/>
              <a:gd name="csY0" fmla="*/ 298853 h 298853"/>
              <a:gd name="csX1" fmla="*/ 1057136 w 1057136"/>
              <a:gd name="csY1" fmla="*/ 0 h 298853"/>
              <a:gd name="csX2" fmla="*/ 0 w 1057136"/>
              <a:gd name="csY2" fmla="*/ 0 h 298853"/>
              <a:gd name="csX3" fmla="*/ 0 w 1057136"/>
              <a:gd name="csY3" fmla="*/ 263169 h 298853"/>
              <a:gd name="csX4" fmla="*/ 272090 w 1057136"/>
              <a:gd name="csY4" fmla="*/ 263169 h 298853"/>
              <a:gd name="csX5" fmla="*/ 272090 w 1057136"/>
              <a:gd name="csY5" fmla="*/ 62447 h 2988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057136" h="298853">
                <a:moveTo>
                  <a:pt x="1057136" y="298853"/>
                </a:moveTo>
                <a:lnTo>
                  <a:pt x="1057136" y="0"/>
                </a:lnTo>
                <a:lnTo>
                  <a:pt x="0" y="0"/>
                </a:lnTo>
                <a:lnTo>
                  <a:pt x="0" y="263169"/>
                </a:lnTo>
                <a:lnTo>
                  <a:pt x="272090" y="263169"/>
                </a:lnTo>
                <a:lnTo>
                  <a:pt x="272090" y="62447"/>
                </a:lnTo>
              </a:path>
            </a:pathLst>
          </a:custGeom>
          <a:noFill/>
          <a:ln w="15875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65F9493-9447-8436-00E4-5AF5C106DB6E}"/>
              </a:ext>
            </a:extLst>
          </p:cNvPr>
          <p:cNvGrpSpPr/>
          <p:nvPr/>
        </p:nvGrpSpPr>
        <p:grpSpPr>
          <a:xfrm rot="16200000">
            <a:off x="3489676" y="2296910"/>
            <a:ext cx="283277" cy="185667"/>
            <a:chOff x="8655282" y="2762357"/>
            <a:chExt cx="211686" cy="188339"/>
          </a:xfrm>
          <a:solidFill>
            <a:srgbClr val="00FA00"/>
          </a:solidFill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3DA977E-AE6E-FA68-CFFD-7996C7BC369F}"/>
                </a:ext>
              </a:extLst>
            </p:cNvPr>
            <p:cNvGrpSpPr/>
            <p:nvPr/>
          </p:nvGrpSpPr>
          <p:grpSpPr>
            <a:xfrm rot="5400000">
              <a:off x="8608032" y="2809607"/>
              <a:ext cx="188339" cy="93839"/>
              <a:chOff x="2018953" y="4542139"/>
              <a:chExt cx="188339" cy="93839"/>
            </a:xfrm>
            <a:grpFill/>
          </p:grpSpPr>
          <p:sp>
            <p:nvSpPr>
              <p:cNvPr id="119" name="Triangle 118">
                <a:extLst>
                  <a:ext uri="{FF2B5EF4-FFF2-40B4-BE49-F238E27FC236}">
                    <a16:creationId xmlns:a16="http://schemas.microsoft.com/office/drawing/2014/main" id="{5E7B4310-3FB7-D172-6F18-208E7EF1F80E}"/>
                  </a:ext>
                </a:extLst>
              </p:cNvPr>
              <p:cNvSpPr/>
              <p:nvPr/>
            </p:nvSpPr>
            <p:spPr>
              <a:xfrm rot="5400000">
                <a:off x="201857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20" name="Triangle 119">
                <a:extLst>
                  <a:ext uri="{FF2B5EF4-FFF2-40B4-BE49-F238E27FC236}">
                    <a16:creationId xmlns:a16="http://schemas.microsoft.com/office/drawing/2014/main" id="{A6D46AE6-408B-5DBA-46CA-6DEC38A1961A}"/>
                  </a:ext>
                </a:extLst>
              </p:cNvPr>
              <p:cNvSpPr/>
              <p:nvPr/>
            </p:nvSpPr>
            <p:spPr>
              <a:xfrm rot="16200000">
                <a:off x="2113828" y="4542514"/>
                <a:ext cx="93839" cy="93089"/>
              </a:xfrm>
              <a:prstGeom prst="triangl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D43B03A-77F1-4531-7FDF-F4F178E3BBA2}"/>
                </a:ext>
              </a:extLst>
            </p:cNvPr>
            <p:cNvGrpSpPr/>
            <p:nvPr/>
          </p:nvGrpSpPr>
          <p:grpSpPr>
            <a:xfrm rot="5400000">
              <a:off x="8700358" y="2770111"/>
              <a:ext cx="157185" cy="176034"/>
              <a:chOff x="8777257" y="2390425"/>
              <a:chExt cx="914406" cy="1097262"/>
            </a:xfrm>
            <a:grpFill/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657FECD-5CAA-22A6-9ADF-41E4EC4BEBBD}"/>
                  </a:ext>
                </a:extLst>
              </p:cNvPr>
              <p:cNvGrpSpPr/>
              <p:nvPr/>
            </p:nvGrpSpPr>
            <p:grpSpPr>
              <a:xfrm>
                <a:off x="8777257" y="2390425"/>
                <a:ext cx="914406" cy="914400"/>
                <a:chOff x="8762587" y="2385535"/>
                <a:chExt cx="914406" cy="914400"/>
              </a:xfrm>
              <a:grpFill/>
            </p:grpSpPr>
            <p:sp>
              <p:nvSpPr>
                <p:cNvPr id="117" name="Arc 116">
                  <a:extLst>
                    <a:ext uri="{FF2B5EF4-FFF2-40B4-BE49-F238E27FC236}">
                      <a16:creationId xmlns:a16="http://schemas.microsoft.com/office/drawing/2014/main" id="{C5E29D5C-2BD8-12C9-F5F1-8DC25BB43F1E}"/>
                    </a:ext>
                  </a:extLst>
                </p:cNvPr>
                <p:cNvSpPr/>
                <p:nvPr/>
              </p:nvSpPr>
              <p:spPr>
                <a:xfrm>
                  <a:off x="8762587" y="2385535"/>
                  <a:ext cx="914400" cy="914400"/>
                </a:xfrm>
                <a:prstGeom prst="arc">
                  <a:avLst>
                    <a:gd name="adj1" fmla="val 10864847"/>
                    <a:gd name="adj2" fmla="val 0"/>
                  </a:avLst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id="{8DB6FAC5-81B6-3154-3F6B-6BF6196CC2F4}"/>
                    </a:ext>
                  </a:extLst>
                </p:cNvPr>
                <p:cNvSpPr/>
                <p:nvPr/>
              </p:nvSpPr>
              <p:spPr>
                <a:xfrm>
                  <a:off x="8767483" y="2829506"/>
                  <a:ext cx="909510" cy="45719"/>
                </a:xfrm>
                <a:custGeom>
                  <a:avLst/>
                  <a:gdLst>
                    <a:gd name="connsiteX0" fmla="*/ 0 w 933959"/>
                    <a:gd name="connsiteY0" fmla="*/ 0 h 0"/>
                    <a:gd name="connsiteX1" fmla="*/ 933959 w 93395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3959">
                      <a:moveTo>
                        <a:pt x="0" y="0"/>
                      </a:moveTo>
                      <a:lnTo>
                        <a:pt x="933959" y="0"/>
                      </a:lnTo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C347DA8F-D7BE-E792-59DC-BEDB9964B24A}"/>
                  </a:ext>
                </a:extLst>
              </p:cNvPr>
              <p:cNvSpPr/>
              <p:nvPr/>
            </p:nvSpPr>
            <p:spPr>
              <a:xfrm>
                <a:off x="9232011" y="2840999"/>
                <a:ext cx="265965" cy="646688"/>
              </a:xfrm>
              <a:custGeom>
                <a:avLst/>
                <a:gdLst>
                  <a:gd name="connsiteX0" fmla="*/ 0 w 0"/>
                  <a:gd name="connsiteY0" fmla="*/ 0 h 464535"/>
                  <a:gd name="connsiteX1" fmla="*/ 0 w 0"/>
                  <a:gd name="connsiteY1" fmla="*/ 464535 h 464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464535">
                    <a:moveTo>
                      <a:pt x="0" y="0"/>
                    </a:moveTo>
                    <a:lnTo>
                      <a:pt x="0" y="464535"/>
                    </a:ln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B9A28C8-2E21-AD35-D07C-90404BE64BA9}"/>
              </a:ext>
            </a:extLst>
          </p:cNvPr>
          <p:cNvCxnSpPr/>
          <p:nvPr/>
        </p:nvCxnSpPr>
        <p:spPr>
          <a:xfrm flipV="1">
            <a:off x="3270523" y="2126485"/>
            <a:ext cx="0" cy="318143"/>
          </a:xfrm>
          <a:prstGeom prst="straightConnector1">
            <a:avLst/>
          </a:prstGeom>
          <a:ln w="15875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22">
            <a:extLst>
              <a:ext uri="{FF2B5EF4-FFF2-40B4-BE49-F238E27FC236}">
                <a16:creationId xmlns:a16="http://schemas.microsoft.com/office/drawing/2014/main" id="{7B06FD65-4CA6-E03D-201B-433A7E70F871}"/>
              </a:ext>
            </a:extLst>
          </p:cNvPr>
          <p:cNvSpPr/>
          <p:nvPr/>
        </p:nvSpPr>
        <p:spPr>
          <a:xfrm>
            <a:off x="884422" y="2382267"/>
            <a:ext cx="667439" cy="0"/>
          </a:xfrm>
          <a:custGeom>
            <a:avLst/>
            <a:gdLst>
              <a:gd name="csX0" fmla="*/ 691376 w 691376"/>
              <a:gd name="csY0" fmla="*/ 13382 h 13382"/>
              <a:gd name="csX1" fmla="*/ 0 w 691376"/>
              <a:gd name="csY1" fmla="*/ 0 h 13382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691376" h="13382">
                <a:moveTo>
                  <a:pt x="691376" y="13382"/>
                </a:moveTo>
                <a:lnTo>
                  <a:pt x="0" y="0"/>
                </a:lnTo>
              </a:path>
            </a:pathLst>
          </a:custGeom>
          <a:noFill/>
          <a:ln w="34925">
            <a:solidFill>
              <a:srgbClr val="FF2F92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BB60142-4453-5B90-AEF2-DE2859030BB9}"/>
              </a:ext>
            </a:extLst>
          </p:cNvPr>
          <p:cNvSpPr txBox="1"/>
          <p:nvPr/>
        </p:nvSpPr>
        <p:spPr>
          <a:xfrm>
            <a:off x="215114" y="2066250"/>
            <a:ext cx="1344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FF2F92"/>
                </a:solidFill>
              </a:rPr>
              <a:t>TI200  </a:t>
            </a:r>
            <a:r>
              <a:rPr lang="en-SE" sz="1600" dirty="0">
                <a:solidFill>
                  <a:srgbClr val="FF2F92"/>
                </a:solidFill>
              </a:rPr>
              <a:t>21.5 K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BBB6063-F0AA-016E-5ADF-9C91B5C1A734}"/>
              </a:ext>
            </a:extLst>
          </p:cNvPr>
          <p:cNvSpPr txBox="1"/>
          <p:nvPr/>
        </p:nvSpPr>
        <p:spPr>
          <a:xfrm>
            <a:off x="215114" y="3470855"/>
            <a:ext cx="1392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TI300  </a:t>
            </a:r>
            <a:r>
              <a:rPr lang="en-SE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17.0 K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7BEFE00-6F47-BE06-645D-7377C42EE452}"/>
              </a:ext>
            </a:extLst>
          </p:cNvPr>
          <p:cNvSpPr txBox="1"/>
          <p:nvPr/>
        </p:nvSpPr>
        <p:spPr>
          <a:xfrm>
            <a:off x="1052723" y="4644430"/>
            <a:ext cx="3415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i="1" dirty="0">
                <a:solidFill>
                  <a:srgbClr val="0432FF"/>
                </a:solidFill>
              </a:rPr>
              <a:t>+ CV870 (Return temperature:21.5 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7BD8C70-E0F3-952D-C970-7B2CC3D5191F}"/>
              </a:ext>
            </a:extLst>
          </p:cNvPr>
          <p:cNvSpPr txBox="1"/>
          <p:nvPr/>
        </p:nvSpPr>
        <p:spPr>
          <a:xfrm>
            <a:off x="536634" y="4077972"/>
            <a:ext cx="2613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b="1" i="1" dirty="0">
                <a:solidFill>
                  <a:srgbClr val="0432FF"/>
                </a:solidFill>
              </a:rPr>
              <a:t>- Thermal compenstation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6D0D262-F18C-ACBF-80EE-D952DFDF754C}"/>
              </a:ext>
            </a:extLst>
          </p:cNvPr>
          <p:cNvSpPr txBox="1"/>
          <p:nvPr/>
        </p:nvSpPr>
        <p:spPr>
          <a:xfrm>
            <a:off x="531520" y="5028841"/>
            <a:ext cx="2608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b="1" i="1" dirty="0">
                <a:solidFill>
                  <a:srgbClr val="0432FF"/>
                </a:solidFill>
              </a:rPr>
              <a:t>- Pressure rise mitigation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1BEB56B-EE47-1A2A-54AD-A000C3F575CB}"/>
              </a:ext>
            </a:extLst>
          </p:cNvPr>
          <p:cNvSpPr txBox="1"/>
          <p:nvPr/>
        </p:nvSpPr>
        <p:spPr>
          <a:xfrm>
            <a:off x="813765" y="5362569"/>
            <a:ext cx="360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i="1" dirty="0">
                <a:solidFill>
                  <a:srgbClr val="0432FF"/>
                </a:solidFill>
              </a:rPr>
              <a:t>Buffer tank + CV29 + Recondenstation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16ADCB5-D96A-71B4-8C67-00E3734AEF2E}"/>
              </a:ext>
            </a:extLst>
          </p:cNvPr>
          <p:cNvSpPr txBox="1"/>
          <p:nvPr/>
        </p:nvSpPr>
        <p:spPr>
          <a:xfrm>
            <a:off x="3683889" y="2139413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sz="1600" dirty="0">
                <a:solidFill>
                  <a:srgbClr val="666666"/>
                </a:solidFill>
              </a:rPr>
              <a:t>CV29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1F759D2-B1AF-FFD6-0F76-85286EDEBC20}"/>
              </a:ext>
            </a:extLst>
          </p:cNvPr>
          <p:cNvGrpSpPr/>
          <p:nvPr/>
        </p:nvGrpSpPr>
        <p:grpSpPr>
          <a:xfrm>
            <a:off x="5198768" y="753210"/>
            <a:ext cx="5884067" cy="6104790"/>
            <a:chOff x="5262059" y="753210"/>
            <a:chExt cx="5884067" cy="613753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6F5C2EA7-5234-7968-5BBB-002D4EB90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05"/>
            <a:stretch>
              <a:fillRect/>
            </a:stretch>
          </p:blipFill>
          <p:spPr bwMode="auto">
            <a:xfrm>
              <a:off x="6858063" y="1265198"/>
              <a:ext cx="4191803" cy="56255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E5EB745-0004-8BAE-6CDE-672B8F7CECF4}"/>
                </a:ext>
              </a:extLst>
            </p:cNvPr>
            <p:cNvSpPr txBox="1"/>
            <p:nvPr/>
          </p:nvSpPr>
          <p:spPr>
            <a:xfrm>
              <a:off x="5262059" y="753210"/>
              <a:ext cx="5884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</a:rPr>
                <a:t>Heater power was rapidly switched between 4.7 kW and 7.4 kW.</a:t>
              </a:r>
            </a:p>
            <a:p>
              <a:r>
                <a:rPr lang="en-GB" sz="1600" dirty="0">
                  <a:solidFill>
                    <a:schemeClr val="accent1"/>
                  </a:solidFill>
                </a:rPr>
                <a:t>-&gt; Simulating 2-MW proton beam operation.</a:t>
              </a:r>
              <a:r>
                <a:rPr lang="en-SE" sz="1600" dirty="0">
                  <a:solidFill>
                    <a:schemeClr val="accent1"/>
                  </a:solidFill>
                </a:rPr>
                <a:t> </a:t>
              </a:r>
              <a:endParaRPr lang="en-SE" sz="1600" i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2650AE4D-2A4B-AEEC-C1AC-F98B3D028929}"/>
              </a:ext>
            </a:extLst>
          </p:cNvPr>
          <p:cNvSpPr/>
          <p:nvPr/>
        </p:nvSpPr>
        <p:spPr>
          <a:xfrm>
            <a:off x="4178144" y="2037873"/>
            <a:ext cx="145082" cy="1365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4176D-B562-9BC8-BA75-A5EE2592EC84}"/>
              </a:ext>
            </a:extLst>
          </p:cNvPr>
          <p:cNvSpPr txBox="1"/>
          <p:nvPr/>
        </p:nvSpPr>
        <p:spPr>
          <a:xfrm>
            <a:off x="3854258" y="1723872"/>
            <a:ext cx="56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TI62</a:t>
            </a:r>
          </a:p>
        </p:txBody>
      </p:sp>
    </p:spTree>
    <p:extLst>
      <p:ext uri="{BB962C8B-B14F-4D97-AF65-F5344CB8AC3E}">
        <p14:creationId xmlns:p14="http://schemas.microsoft.com/office/powerpoint/2010/main" val="42523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98FF-9FBF-5A77-B2AC-0A14A390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2" y="282978"/>
            <a:ext cx="11206038" cy="657339"/>
          </a:xfrm>
        </p:spPr>
        <p:txBody>
          <a:bodyPr/>
          <a:lstStyle/>
          <a:p>
            <a:r>
              <a:rPr lang="en-SE" sz="3200" dirty="0"/>
              <a:t>O/p H</a:t>
            </a:r>
            <a:r>
              <a:rPr lang="en-SE" sz="3200" baseline="-25000" dirty="0"/>
              <a:t>2</a:t>
            </a:r>
            <a:r>
              <a:rPr lang="en-SE" sz="3200" dirty="0"/>
              <a:t> catalyst and in situ measurement by Raman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88906-6362-3E53-DF21-D0190AB05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1070" y="649287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3CF099-A6C9-7DE4-65DE-FBDBC2D78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487" y="948631"/>
            <a:ext cx="9360000" cy="507076"/>
          </a:xfrm>
        </p:spPr>
        <p:txBody>
          <a:bodyPr/>
          <a:lstStyle/>
          <a:p>
            <a:r>
              <a:rPr lang="en-SE" dirty="0"/>
              <a:t>Parahydrogen fraction &gt; 99.5%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52C7347-3655-4AC3-1B96-00617B9F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1425" y="6492875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73F7D-E506-75C9-E28B-4DFFCA774756}"/>
              </a:ext>
            </a:extLst>
          </p:cNvPr>
          <p:cNvSpPr txBox="1"/>
          <p:nvPr/>
        </p:nvSpPr>
        <p:spPr>
          <a:xfrm>
            <a:off x="318845" y="1381630"/>
            <a:ext cx="40193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Ortho/parahydrogen catalyst</a:t>
            </a:r>
            <a:endParaRPr lang="en-SE" sz="20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F0BA2-B40D-BA12-89B8-A3AD19D59A4C}"/>
              </a:ext>
            </a:extLst>
          </p:cNvPr>
          <p:cNvSpPr txBox="1"/>
          <p:nvPr/>
        </p:nvSpPr>
        <p:spPr>
          <a:xfrm>
            <a:off x="5777154" y="1408158"/>
            <a:ext cx="6285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In-situ ortho/parahydrogen ratio measurement system</a:t>
            </a:r>
            <a:endParaRPr lang="en-SE" sz="20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A9980-4BDF-565E-6BE5-3D2237D99C73}"/>
              </a:ext>
            </a:extLst>
          </p:cNvPr>
          <p:cNvSpPr txBox="1"/>
          <p:nvPr/>
        </p:nvSpPr>
        <p:spPr>
          <a:xfrm>
            <a:off x="366022" y="1820363"/>
            <a:ext cx="2189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666666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- IONEX</a:t>
            </a:r>
            <a:r>
              <a:rPr lang="en-SE" baseline="30000" dirty="0">
                <a:solidFill>
                  <a:srgbClr val="666666"/>
                </a:solidFill>
              </a:rPr>
              <a:t>®</a:t>
            </a:r>
            <a:r>
              <a:rPr lang="en-SE" dirty="0">
                <a:solidFill>
                  <a:srgbClr val="666666"/>
                </a:solidFill>
              </a:rPr>
              <a:t> </a:t>
            </a:r>
            <a:r>
              <a:rPr lang="en-SE" dirty="0">
                <a:solidFill>
                  <a:srgbClr val="666666"/>
                </a:solidFill>
                <a:latin typeface="+mj-lt"/>
              </a:rPr>
              <a:t>Type 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DB28F9-142A-BF61-EF00-B1CC333C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45" y="2899548"/>
            <a:ext cx="3215037" cy="26237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ED35CD-9D5C-80A3-1F46-DDC8B708947C}"/>
              </a:ext>
            </a:extLst>
          </p:cNvPr>
          <p:cNvSpPr txBox="1"/>
          <p:nvPr/>
        </p:nvSpPr>
        <p:spPr>
          <a:xfrm>
            <a:off x="361145" y="2235284"/>
            <a:ext cx="3134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666666"/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- Investigation of the adequate activation temperature</a:t>
            </a:r>
            <a:endParaRPr lang="en-SE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614EAA-E344-962D-85B4-37032681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49" y="1510256"/>
            <a:ext cx="1913838" cy="14661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E548D1-2F1F-7DBE-E9C2-102A414E9640}"/>
              </a:ext>
            </a:extLst>
          </p:cNvPr>
          <p:cNvSpPr txBox="1"/>
          <p:nvPr/>
        </p:nvSpPr>
        <p:spPr>
          <a:xfrm>
            <a:off x="3495978" y="3461068"/>
            <a:ext cx="22387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rgbClr val="666666"/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Measurement results of conversion efficiency at LN</a:t>
            </a:r>
            <a:r>
              <a:rPr lang="en-GB" sz="1400" baseline="-25000" dirty="0">
                <a:solidFill>
                  <a:srgbClr val="666666"/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GB" sz="1400" dirty="0">
                <a:solidFill>
                  <a:srgbClr val="666666"/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temperature.</a:t>
            </a:r>
            <a:endParaRPr lang="en-SE" sz="1400" dirty="0">
              <a:solidFill>
                <a:srgbClr val="666666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112FD1-B232-3285-D15E-0ABB250DB434}"/>
                  </a:ext>
                </a:extLst>
              </p:cNvPr>
              <p:cNvSpPr txBox="1"/>
              <p:nvPr/>
            </p:nvSpPr>
            <p:spPr>
              <a:xfrm>
                <a:off x="3533882" y="4427857"/>
                <a:ext cx="2376412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SE" sz="1300" b="1" i="1" kern="0" dirty="0">
                    <a:solidFill>
                      <a:srgbClr val="666666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Activation temperature =160</a:t>
                </a:r>
                <a14:m>
                  <m:oMath xmlns:m="http://schemas.openxmlformats.org/officeDocument/2006/math">
                    <m:r>
                      <a:rPr lang="en-SE" sz="1300" b="1" i="1" kern="0">
                        <a:solidFill>
                          <a:srgbClr val="666666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℃</m:t>
                    </m:r>
                  </m:oMath>
                </a14:m>
                <a:endParaRPr lang="en-SE" sz="1300" b="1" i="1" dirty="0">
                  <a:solidFill>
                    <a:srgbClr val="666666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112FD1-B232-3285-D15E-0ABB250DB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882" y="4427857"/>
                <a:ext cx="2376412" cy="292388"/>
              </a:xfrm>
              <a:prstGeom prst="rect">
                <a:avLst/>
              </a:prstGeom>
              <a:blipFill>
                <a:blip r:embed="rId6"/>
                <a:stretch>
                  <a:fillRect l="-532" b="-20833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wn Arrow 18">
            <a:extLst>
              <a:ext uri="{FF2B5EF4-FFF2-40B4-BE49-F238E27FC236}">
                <a16:creationId xmlns:a16="http://schemas.microsoft.com/office/drawing/2014/main" id="{BF818DB4-97B5-8DD6-E848-2B6AA0D13A69}"/>
              </a:ext>
            </a:extLst>
          </p:cNvPr>
          <p:cNvSpPr/>
          <p:nvPr/>
        </p:nvSpPr>
        <p:spPr>
          <a:xfrm>
            <a:off x="4433660" y="4230658"/>
            <a:ext cx="363338" cy="1937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AC114F-0FC1-61F6-7013-D6198EE25A92}"/>
              </a:ext>
            </a:extLst>
          </p:cNvPr>
          <p:cNvSpPr txBox="1"/>
          <p:nvPr/>
        </p:nvSpPr>
        <p:spPr>
          <a:xfrm>
            <a:off x="3425591" y="4746187"/>
            <a:ext cx="25492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300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1300" i="1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Tatsumoto et al. </a:t>
            </a:r>
            <a:r>
              <a:rPr lang="en-GB" sz="1300" i="1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2025 Cryogenics </a:t>
            </a:r>
            <a:r>
              <a:rPr lang="en-GB" sz="1300" b="1" i="1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150</a:t>
            </a:r>
            <a:r>
              <a:rPr lang="en-US" sz="1300" i="1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104106</a:t>
            </a:r>
            <a:r>
              <a:rPr lang="en-US" sz="1300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en-US" sz="1300" i="1" dirty="0">
                <a:solidFill>
                  <a:srgbClr val="666666"/>
                </a:solidFill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SE" sz="1300" i="1" dirty="0">
              <a:solidFill>
                <a:srgbClr val="666666"/>
              </a:solidFill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F4B3A8-A891-6C8B-430D-B9F44F0E18D7}"/>
              </a:ext>
            </a:extLst>
          </p:cNvPr>
          <p:cNvSpPr txBox="1"/>
          <p:nvPr/>
        </p:nvSpPr>
        <p:spPr>
          <a:xfrm>
            <a:off x="665312" y="5787134"/>
            <a:ext cx="5111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rgbClr val="666666"/>
                </a:solidFill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Catalyst activation and filling are planned for summer 2026.</a:t>
            </a:r>
            <a:endParaRPr lang="en-SE" sz="1400" dirty="0">
              <a:solidFill>
                <a:srgbClr val="666666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8FD848-81A5-7A56-BA46-91BE3BE5BD70}"/>
              </a:ext>
            </a:extLst>
          </p:cNvPr>
          <p:cNvGrpSpPr>
            <a:grpSpLocks noChangeAspect="1"/>
          </p:cNvGrpSpPr>
          <p:nvPr/>
        </p:nvGrpSpPr>
        <p:grpSpPr>
          <a:xfrm>
            <a:off x="5919513" y="2286469"/>
            <a:ext cx="3366778" cy="4361647"/>
            <a:chOff x="6037462" y="2286473"/>
            <a:chExt cx="3006052" cy="38943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9D3B5E5-7CF2-627C-F665-516F7DA2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9875" r="9148"/>
            <a:stretch>
              <a:fillRect/>
            </a:stretch>
          </p:blipFill>
          <p:spPr>
            <a:xfrm>
              <a:off x="6046448" y="3950993"/>
              <a:ext cx="2997066" cy="222980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B04564-32CD-3365-1B3A-D5FFC67BF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6046448" y="2286473"/>
              <a:ext cx="2124184" cy="1593138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67287A-095B-6EE9-943F-6EED6F7A73D6}"/>
                </a:ext>
              </a:extLst>
            </p:cNvPr>
            <p:cNvSpPr/>
            <p:nvPr/>
          </p:nvSpPr>
          <p:spPr>
            <a:xfrm>
              <a:off x="6908705" y="4473202"/>
              <a:ext cx="249050" cy="176265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1E54F26-8C48-8D95-A40B-D1F2D9105CAF}"/>
                </a:ext>
              </a:extLst>
            </p:cNvPr>
            <p:cNvSpPr/>
            <p:nvPr/>
          </p:nvSpPr>
          <p:spPr>
            <a:xfrm>
              <a:off x="6037462" y="3900796"/>
              <a:ext cx="878066" cy="763009"/>
            </a:xfrm>
            <a:custGeom>
              <a:avLst/>
              <a:gdLst>
                <a:gd name="csX0" fmla="*/ 0 w 878066"/>
                <a:gd name="csY0" fmla="*/ 0 h 763009"/>
                <a:gd name="csX1" fmla="*/ 878066 w 878066"/>
                <a:gd name="csY1" fmla="*/ 763009 h 763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78066" h="763009">
                  <a:moveTo>
                    <a:pt x="0" y="0"/>
                  </a:moveTo>
                  <a:lnTo>
                    <a:pt x="878066" y="763009"/>
                  </a:ln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ln w="28575">
                  <a:solidFill>
                    <a:srgbClr val="FFFF00"/>
                  </a:solidFill>
                </a:ln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B8858A4-8B0F-C5BD-4237-9C6246F12966}"/>
                </a:ext>
              </a:extLst>
            </p:cNvPr>
            <p:cNvSpPr/>
            <p:nvPr/>
          </p:nvSpPr>
          <p:spPr>
            <a:xfrm flipH="1">
              <a:off x="7166740" y="3879612"/>
              <a:ext cx="998237" cy="763009"/>
            </a:xfrm>
            <a:custGeom>
              <a:avLst/>
              <a:gdLst>
                <a:gd name="csX0" fmla="*/ 0 w 878066"/>
                <a:gd name="csY0" fmla="*/ 0 h 763009"/>
                <a:gd name="csX1" fmla="*/ 878066 w 878066"/>
                <a:gd name="csY1" fmla="*/ 763009 h 7630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878066" h="763009">
                  <a:moveTo>
                    <a:pt x="0" y="0"/>
                  </a:moveTo>
                  <a:lnTo>
                    <a:pt x="878066" y="763009"/>
                  </a:ln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ln w="28575">
                  <a:solidFill>
                    <a:srgbClr val="FFFF00"/>
                  </a:solidFill>
                </a:ln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CBDFEBE-E267-91B0-9E68-2BD3582159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993"/>
          <a:stretch>
            <a:fillRect/>
          </a:stretch>
        </p:blipFill>
        <p:spPr bwMode="auto">
          <a:xfrm>
            <a:off x="8503558" y="1940868"/>
            <a:ext cx="3688442" cy="25034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46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24141</TotalTime>
  <Words>973</Words>
  <Application>Microsoft Office PowerPoint</Application>
  <PresentationFormat>Widescreen</PresentationFormat>
  <Paragraphs>239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MS PGothic</vt:lpstr>
      <vt:lpstr>Aptos</vt:lpstr>
      <vt:lpstr>Arial</vt:lpstr>
      <vt:lpstr>Calibri</vt:lpstr>
      <vt:lpstr>Cambria Math</vt:lpstr>
      <vt:lpstr>Segoe UI</vt:lpstr>
      <vt:lpstr>Segoe UI Light</vt:lpstr>
      <vt:lpstr>Segoe UI Semibold</vt:lpstr>
      <vt:lpstr>Wingdings</vt:lpstr>
      <vt:lpstr>Office-tema</vt:lpstr>
      <vt:lpstr>Development status of the ESS cryogenic moderator system</vt:lpstr>
      <vt:lpstr>Introduction</vt:lpstr>
      <vt:lpstr>ESS Cryogenic Moderator System (CMS)</vt:lpstr>
      <vt:lpstr>ESS Cryogenic Moderator System (CMS)</vt:lpstr>
      <vt:lpstr>CMS commissioning</vt:lpstr>
      <vt:lpstr>Automated CMS operation scheme</vt:lpstr>
      <vt:lpstr>Pressure fluctuation mitigation and thermal compensation</vt:lpstr>
      <vt:lpstr>Pressure fluctuation mitigation and thermal compensation</vt:lpstr>
      <vt:lpstr>O/p H2 catalyst and in situ measurement by Raman spectroscopy</vt:lpstr>
      <vt:lpstr>Automatic CMS shutdown triggered by failure </vt:lpstr>
      <vt:lpstr>Conclusions</vt:lpstr>
      <vt:lpstr>Finish presentation   Thank you for your attention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commissioning  of the ESS cryogenic moderator system  using nitrogen and helium</dc:title>
  <dc:creator>Hideki Tatsumoto</dc:creator>
  <cp:lastModifiedBy>Theodoros Vasilopoulos</cp:lastModifiedBy>
  <cp:revision>139</cp:revision>
  <cp:lastPrinted>2026-03-27T15:10:22Z</cp:lastPrinted>
  <dcterms:created xsi:type="dcterms:W3CDTF">2024-07-12T02:40:42Z</dcterms:created>
  <dcterms:modified xsi:type="dcterms:W3CDTF">2026-04-15T15:14:10Z</dcterms:modified>
</cp:coreProperties>
</file>