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7"/>
    <p:sldMasterId id="2147483719" r:id="rId8"/>
    <p:sldMasterId id="2147483663" r:id="rId9"/>
    <p:sldMasterId id="2147483734" r:id="rId10"/>
  </p:sldMasterIdLst>
  <p:notesMasterIdLst>
    <p:notesMasterId r:id="rId48"/>
  </p:notesMasterIdLst>
  <p:handoutMasterIdLst>
    <p:handoutMasterId r:id="rId49"/>
  </p:handoutMasterIdLst>
  <p:sldIdLst>
    <p:sldId id="256" r:id="rId11"/>
    <p:sldId id="257" r:id="rId12"/>
    <p:sldId id="279" r:id="rId13"/>
    <p:sldId id="266" r:id="rId14"/>
    <p:sldId id="293" r:id="rId15"/>
    <p:sldId id="261" r:id="rId16"/>
    <p:sldId id="263" r:id="rId17"/>
    <p:sldId id="258" r:id="rId18"/>
    <p:sldId id="265" r:id="rId19"/>
    <p:sldId id="259" r:id="rId20"/>
    <p:sldId id="269" r:id="rId21"/>
    <p:sldId id="264" r:id="rId22"/>
    <p:sldId id="268" r:id="rId23"/>
    <p:sldId id="296" r:id="rId24"/>
    <p:sldId id="297" r:id="rId25"/>
    <p:sldId id="291" r:id="rId26"/>
    <p:sldId id="271" r:id="rId27"/>
    <p:sldId id="272" r:id="rId28"/>
    <p:sldId id="275" r:id="rId29"/>
    <p:sldId id="273" r:id="rId30"/>
    <p:sldId id="278" r:id="rId31"/>
    <p:sldId id="289" r:id="rId32"/>
    <p:sldId id="262" r:id="rId33"/>
    <p:sldId id="290" r:id="rId34"/>
    <p:sldId id="280" r:id="rId35"/>
    <p:sldId id="287" r:id="rId36"/>
    <p:sldId id="267" r:id="rId37"/>
    <p:sldId id="286" r:id="rId38"/>
    <p:sldId id="295" r:id="rId39"/>
    <p:sldId id="276" r:id="rId40"/>
    <p:sldId id="277" r:id="rId41"/>
    <p:sldId id="284" r:id="rId42"/>
    <p:sldId id="285" r:id="rId43"/>
    <p:sldId id="292" r:id="rId44"/>
    <p:sldId id="294" r:id="rId45"/>
    <p:sldId id="281" r:id="rId46"/>
    <p:sldId id="283" r:id="rId47"/>
  </p:sldIdLst>
  <p:sldSz cx="12192000" cy="6858000"/>
  <p:notesSz cx="6858000" cy="9144000"/>
  <p:embeddedFontLst>
    <p:embeddedFont>
      <p:font typeface="Cambria Math" panose="02040503050406030204" pitchFamily="18" charset="0"/>
      <p:regular r:id="rId50"/>
    </p:embeddedFont>
    <p:embeddedFont>
      <p:font typeface="Moderat Medium" panose="020B0604020202020204" charset="0"/>
      <p:regular r:id="rId51"/>
    </p:embeddedFont>
    <p:embeddedFont>
      <p:font typeface="Roboto" panose="020000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93CE13-6428-4ADA-AC3C-87EB06808E5C}">
          <p14:sldIdLst>
            <p14:sldId id="256"/>
            <p14:sldId id="257"/>
            <p14:sldId id="279"/>
            <p14:sldId id="266"/>
            <p14:sldId id="293"/>
            <p14:sldId id="261"/>
            <p14:sldId id="263"/>
            <p14:sldId id="258"/>
            <p14:sldId id="265"/>
            <p14:sldId id="259"/>
            <p14:sldId id="269"/>
            <p14:sldId id="264"/>
            <p14:sldId id="268"/>
            <p14:sldId id="296"/>
            <p14:sldId id="297"/>
            <p14:sldId id="291"/>
            <p14:sldId id="271"/>
            <p14:sldId id="272"/>
            <p14:sldId id="275"/>
            <p14:sldId id="273"/>
            <p14:sldId id="278"/>
            <p14:sldId id="289"/>
            <p14:sldId id="262"/>
            <p14:sldId id="290"/>
            <p14:sldId id="280"/>
            <p14:sldId id="287"/>
            <p14:sldId id="267"/>
            <p14:sldId id="286"/>
            <p14:sldId id="295"/>
            <p14:sldId id="276"/>
            <p14:sldId id="277"/>
            <p14:sldId id="284"/>
            <p14:sldId id="285"/>
            <p14:sldId id="292"/>
            <p14:sldId id="294"/>
            <p14:sldId id="281"/>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CCD2FC"/>
    <a:srgbClr val="003088"/>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63BD5-61B6-464C-A748-0DDDC72D8C1B}" v="7" dt="2026-04-13T19:37:5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8431" autoAdjust="0"/>
  </p:normalViewPr>
  <p:slideViewPr>
    <p:cSldViewPr snapToGrid="0">
      <p:cViewPr>
        <p:scale>
          <a:sx n="65" d="100"/>
          <a:sy n="65" d="100"/>
        </p:scale>
        <p:origin x="1406" y="3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5/10/relationships/revisionInfo" Target="revisionInfo.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Master" Target="slideMasters/slideMaster2.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Master" Target="slideMasters/slideMaster4.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3.fntdata"/><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lkman, Mark (STFC,RAL,ISIS)" userId="86ce0ffb-09d1-4c8d-82f9-a27791a661c0" providerId="ADAL" clId="{ACE41E09-595D-4050-8692-3A1DE2AED9FE}"/>
    <pc:docChg chg="undo custSel modSld sldOrd">
      <pc:chgData name="Telkman, Mark (STFC,RAL,ISIS)" userId="86ce0ffb-09d1-4c8d-82f9-a27791a661c0" providerId="ADAL" clId="{ACE41E09-595D-4050-8692-3A1DE2AED9FE}" dt="2026-04-13T19:42:56.151" v="372" actId="1076"/>
      <pc:docMkLst>
        <pc:docMk/>
      </pc:docMkLst>
      <pc:sldChg chg="modSp mod">
        <pc:chgData name="Telkman, Mark (STFC,RAL,ISIS)" userId="86ce0ffb-09d1-4c8d-82f9-a27791a661c0" providerId="ADAL" clId="{ACE41E09-595D-4050-8692-3A1DE2AED9FE}" dt="2026-04-13T19:22:30.352" v="169" actId="20577"/>
        <pc:sldMkLst>
          <pc:docMk/>
          <pc:sldMk cId="583982086" sldId="257"/>
        </pc:sldMkLst>
        <pc:spChg chg="mod">
          <ac:chgData name="Telkman, Mark (STFC,RAL,ISIS)" userId="86ce0ffb-09d1-4c8d-82f9-a27791a661c0" providerId="ADAL" clId="{ACE41E09-595D-4050-8692-3A1DE2AED9FE}" dt="2026-04-13T19:22:30.352" v="169" actId="20577"/>
          <ac:spMkLst>
            <pc:docMk/>
            <pc:sldMk cId="583982086" sldId="257"/>
            <ac:spMk id="3" creationId="{3C5411DD-4CDE-F0FC-8838-3B93FD021A94}"/>
          </ac:spMkLst>
        </pc:spChg>
      </pc:sldChg>
      <pc:sldChg chg="modSp mod">
        <pc:chgData name="Telkman, Mark (STFC,RAL,ISIS)" userId="86ce0ffb-09d1-4c8d-82f9-a27791a661c0" providerId="ADAL" clId="{ACE41E09-595D-4050-8692-3A1DE2AED9FE}" dt="2026-04-13T19:42:56.151" v="372" actId="1076"/>
        <pc:sldMkLst>
          <pc:docMk/>
          <pc:sldMk cId="3699373884" sldId="258"/>
        </pc:sldMkLst>
        <pc:spChg chg="mod">
          <ac:chgData name="Telkman, Mark (STFC,RAL,ISIS)" userId="86ce0ffb-09d1-4c8d-82f9-a27791a661c0" providerId="ADAL" clId="{ACE41E09-595D-4050-8692-3A1DE2AED9FE}" dt="2026-04-13T19:42:56.151" v="372" actId="1076"/>
          <ac:spMkLst>
            <pc:docMk/>
            <pc:sldMk cId="3699373884" sldId="258"/>
            <ac:spMk id="2" creationId="{5B4E5B44-C4D5-B731-8B7F-BAAEC53D9B94}"/>
          </ac:spMkLst>
        </pc:spChg>
        <pc:graphicFrameChg chg="mod">
          <ac:chgData name="Telkman, Mark (STFC,RAL,ISIS)" userId="86ce0ffb-09d1-4c8d-82f9-a27791a661c0" providerId="ADAL" clId="{ACE41E09-595D-4050-8692-3A1DE2AED9FE}" dt="2026-04-13T19:41:51.697" v="363" actId="1076"/>
          <ac:graphicFrameMkLst>
            <pc:docMk/>
            <pc:sldMk cId="3699373884" sldId="258"/>
            <ac:graphicFrameMk id="5" creationId="{F7862AC0-DA98-C7A6-A5BF-D21C2166F798}"/>
          </ac:graphicFrameMkLst>
        </pc:graphicFrameChg>
      </pc:sldChg>
      <pc:sldChg chg="modSp mod">
        <pc:chgData name="Telkman, Mark (STFC,RAL,ISIS)" userId="86ce0ffb-09d1-4c8d-82f9-a27791a661c0" providerId="ADAL" clId="{ACE41E09-595D-4050-8692-3A1DE2AED9FE}" dt="2026-04-13T19:21:48.547" v="86" actId="27636"/>
        <pc:sldMkLst>
          <pc:docMk/>
          <pc:sldMk cId="67218123" sldId="259"/>
        </pc:sldMkLst>
        <pc:spChg chg="mod">
          <ac:chgData name="Telkman, Mark (STFC,RAL,ISIS)" userId="86ce0ffb-09d1-4c8d-82f9-a27791a661c0" providerId="ADAL" clId="{ACE41E09-595D-4050-8692-3A1DE2AED9FE}" dt="2026-04-13T19:21:48.547" v="86" actId="27636"/>
          <ac:spMkLst>
            <pc:docMk/>
            <pc:sldMk cId="67218123" sldId="259"/>
            <ac:spMk id="2" creationId="{92D0E283-2201-7B86-CB9B-E91BC01A9901}"/>
          </ac:spMkLst>
        </pc:spChg>
      </pc:sldChg>
      <pc:sldChg chg="modSp mod">
        <pc:chgData name="Telkman, Mark (STFC,RAL,ISIS)" userId="86ce0ffb-09d1-4c8d-82f9-a27791a661c0" providerId="ADAL" clId="{ACE41E09-595D-4050-8692-3A1DE2AED9FE}" dt="2026-04-13T19:37:56.951" v="360" actId="1076"/>
        <pc:sldMkLst>
          <pc:docMk/>
          <pc:sldMk cId="1530523958" sldId="261"/>
        </pc:sldMkLst>
        <pc:spChg chg="mod">
          <ac:chgData name="Telkman, Mark (STFC,RAL,ISIS)" userId="86ce0ffb-09d1-4c8d-82f9-a27791a661c0" providerId="ADAL" clId="{ACE41E09-595D-4050-8692-3A1DE2AED9FE}" dt="2026-04-13T19:36:59.360" v="331" actId="20577"/>
          <ac:spMkLst>
            <pc:docMk/>
            <pc:sldMk cId="1530523958" sldId="261"/>
            <ac:spMk id="11" creationId="{72576BD9-5528-869D-DF36-EDBEA779224B}"/>
          </ac:spMkLst>
        </pc:spChg>
        <pc:spChg chg="mod">
          <ac:chgData name="Telkman, Mark (STFC,RAL,ISIS)" userId="86ce0ffb-09d1-4c8d-82f9-a27791a661c0" providerId="ADAL" clId="{ACE41E09-595D-4050-8692-3A1DE2AED9FE}" dt="2026-04-13T19:37:53.092" v="359" actId="1076"/>
          <ac:spMkLst>
            <pc:docMk/>
            <pc:sldMk cId="1530523958" sldId="261"/>
            <ac:spMk id="12" creationId="{464C5C52-12B1-C0AA-9F2D-189345C51DC5}"/>
          </ac:spMkLst>
        </pc:spChg>
        <pc:spChg chg="mod">
          <ac:chgData name="Telkman, Mark (STFC,RAL,ISIS)" userId="86ce0ffb-09d1-4c8d-82f9-a27791a661c0" providerId="ADAL" clId="{ACE41E09-595D-4050-8692-3A1DE2AED9FE}" dt="2026-04-13T19:37:56.951" v="360" actId="1076"/>
          <ac:spMkLst>
            <pc:docMk/>
            <pc:sldMk cId="1530523958" sldId="261"/>
            <ac:spMk id="13" creationId="{87712142-C70F-D23B-9CA1-B42C36B80822}"/>
          </ac:spMkLst>
        </pc:spChg>
        <pc:grpChg chg="mod">
          <ac:chgData name="Telkman, Mark (STFC,RAL,ISIS)" userId="86ce0ffb-09d1-4c8d-82f9-a27791a661c0" providerId="ADAL" clId="{ACE41E09-595D-4050-8692-3A1DE2AED9FE}" dt="2026-04-13T19:37:53.092" v="359" actId="1076"/>
          <ac:grpSpMkLst>
            <pc:docMk/>
            <pc:sldMk cId="1530523958" sldId="261"/>
            <ac:grpSpMk id="14" creationId="{DF4A309D-5E73-0424-FE88-13C6D9DB532A}"/>
          </ac:grpSpMkLst>
        </pc:grpChg>
        <pc:picChg chg="mod">
          <ac:chgData name="Telkman, Mark (STFC,RAL,ISIS)" userId="86ce0ffb-09d1-4c8d-82f9-a27791a661c0" providerId="ADAL" clId="{ACE41E09-595D-4050-8692-3A1DE2AED9FE}" dt="2026-04-13T19:37:53.092" v="359" actId="1076"/>
          <ac:picMkLst>
            <pc:docMk/>
            <pc:sldMk cId="1530523958" sldId="261"/>
            <ac:picMk id="3" creationId="{995C572D-FD35-CBE4-7F2C-54E0FB4F0212}"/>
          </ac:picMkLst>
        </pc:picChg>
        <pc:picChg chg="mod">
          <ac:chgData name="Telkman, Mark (STFC,RAL,ISIS)" userId="86ce0ffb-09d1-4c8d-82f9-a27791a661c0" providerId="ADAL" clId="{ACE41E09-595D-4050-8692-3A1DE2AED9FE}" dt="2026-04-13T19:37:53.092" v="359" actId="1076"/>
          <ac:picMkLst>
            <pc:docMk/>
            <pc:sldMk cId="1530523958" sldId="261"/>
            <ac:picMk id="4" creationId="{BDA72553-F535-E2DA-7C0E-F2B63DF2FD4E}"/>
          </ac:picMkLst>
        </pc:picChg>
        <pc:picChg chg="mod">
          <ac:chgData name="Telkman, Mark (STFC,RAL,ISIS)" userId="86ce0ffb-09d1-4c8d-82f9-a27791a661c0" providerId="ADAL" clId="{ACE41E09-595D-4050-8692-3A1DE2AED9FE}" dt="2026-04-13T19:37:53.092" v="359" actId="1076"/>
          <ac:picMkLst>
            <pc:docMk/>
            <pc:sldMk cId="1530523958" sldId="261"/>
            <ac:picMk id="7" creationId="{A5279AB0-0CFB-85DB-2CCD-2515A059C1E7}"/>
          </ac:picMkLst>
        </pc:picChg>
        <pc:cxnChg chg="mod">
          <ac:chgData name="Telkman, Mark (STFC,RAL,ISIS)" userId="86ce0ffb-09d1-4c8d-82f9-a27791a661c0" providerId="ADAL" clId="{ACE41E09-595D-4050-8692-3A1DE2AED9FE}" dt="2026-04-13T19:37:53.092" v="359" actId="1076"/>
          <ac:cxnSpMkLst>
            <pc:docMk/>
            <pc:sldMk cId="1530523958" sldId="261"/>
            <ac:cxnSpMk id="8" creationId="{814B44CE-592C-0991-11F3-F81E01513D27}"/>
          </ac:cxnSpMkLst>
        </pc:cxnChg>
        <pc:cxnChg chg="mod">
          <ac:chgData name="Telkman, Mark (STFC,RAL,ISIS)" userId="86ce0ffb-09d1-4c8d-82f9-a27791a661c0" providerId="ADAL" clId="{ACE41E09-595D-4050-8692-3A1DE2AED9FE}" dt="2026-04-13T19:37:53.092" v="359" actId="1076"/>
          <ac:cxnSpMkLst>
            <pc:docMk/>
            <pc:sldMk cId="1530523958" sldId="261"/>
            <ac:cxnSpMk id="9" creationId="{C6AB1F1E-926F-CB6A-E709-E0F3E1A82F5C}"/>
          </ac:cxnSpMkLst>
        </pc:cxnChg>
      </pc:sldChg>
      <pc:sldChg chg="modNotesTx">
        <pc:chgData name="Telkman, Mark (STFC,RAL,ISIS)" userId="86ce0ffb-09d1-4c8d-82f9-a27791a661c0" providerId="ADAL" clId="{ACE41E09-595D-4050-8692-3A1DE2AED9FE}" dt="2026-04-13T19:20:58.276" v="55" actId="20577"/>
        <pc:sldMkLst>
          <pc:docMk/>
          <pc:sldMk cId="2327140795" sldId="264"/>
        </pc:sldMkLst>
      </pc:sldChg>
      <pc:sldChg chg="modSp mod">
        <pc:chgData name="Telkman, Mark (STFC,RAL,ISIS)" userId="86ce0ffb-09d1-4c8d-82f9-a27791a661c0" providerId="ADAL" clId="{ACE41E09-595D-4050-8692-3A1DE2AED9FE}" dt="2026-04-13T19:17:11.094" v="8" actId="14100"/>
        <pc:sldMkLst>
          <pc:docMk/>
          <pc:sldMk cId="2126001017" sldId="265"/>
        </pc:sldMkLst>
        <pc:spChg chg="mod">
          <ac:chgData name="Telkman, Mark (STFC,RAL,ISIS)" userId="86ce0ffb-09d1-4c8d-82f9-a27791a661c0" providerId="ADAL" clId="{ACE41E09-595D-4050-8692-3A1DE2AED9FE}" dt="2026-04-13T19:17:11.094" v="8" actId="14100"/>
          <ac:spMkLst>
            <pc:docMk/>
            <pc:sldMk cId="2126001017" sldId="265"/>
            <ac:spMk id="8" creationId="{3BEC8EA0-6F72-FF6F-2F76-A62AF04E69EA}"/>
          </ac:spMkLst>
        </pc:spChg>
      </pc:sldChg>
      <pc:sldChg chg="modSp mod">
        <pc:chgData name="Telkman, Mark (STFC,RAL,ISIS)" userId="86ce0ffb-09d1-4c8d-82f9-a27791a661c0" providerId="ADAL" clId="{ACE41E09-595D-4050-8692-3A1DE2AED9FE}" dt="2026-04-13T19:38:45.675" v="362" actId="1076"/>
        <pc:sldMkLst>
          <pc:docMk/>
          <pc:sldMk cId="3064018270" sldId="266"/>
        </pc:sldMkLst>
        <pc:spChg chg="mod">
          <ac:chgData name="Telkman, Mark (STFC,RAL,ISIS)" userId="86ce0ffb-09d1-4c8d-82f9-a27791a661c0" providerId="ADAL" clId="{ACE41E09-595D-4050-8692-3A1DE2AED9FE}" dt="2026-04-13T19:38:45.675" v="362" actId="1076"/>
          <ac:spMkLst>
            <pc:docMk/>
            <pc:sldMk cId="3064018270" sldId="266"/>
            <ac:spMk id="3" creationId="{5FC1263F-F7BB-8E9A-0BA7-4FB4A97B6EEA}"/>
          </ac:spMkLst>
        </pc:spChg>
      </pc:sldChg>
      <pc:sldChg chg="modSp mod">
        <pc:chgData name="Telkman, Mark (STFC,RAL,ISIS)" userId="86ce0ffb-09d1-4c8d-82f9-a27791a661c0" providerId="ADAL" clId="{ACE41E09-595D-4050-8692-3A1DE2AED9FE}" dt="2026-04-13T19:25:43.055" v="188" actId="1076"/>
        <pc:sldMkLst>
          <pc:docMk/>
          <pc:sldMk cId="1634223865" sldId="272"/>
        </pc:sldMkLst>
        <pc:spChg chg="mod">
          <ac:chgData name="Telkman, Mark (STFC,RAL,ISIS)" userId="86ce0ffb-09d1-4c8d-82f9-a27791a661c0" providerId="ADAL" clId="{ACE41E09-595D-4050-8692-3A1DE2AED9FE}" dt="2026-04-13T19:25:43.055" v="188" actId="1076"/>
          <ac:spMkLst>
            <pc:docMk/>
            <pc:sldMk cId="1634223865" sldId="272"/>
            <ac:spMk id="38" creationId="{34C25A57-7AA2-D2FD-A612-B55BAC03B741}"/>
          </ac:spMkLst>
        </pc:spChg>
      </pc:sldChg>
      <pc:sldChg chg="modNotesTx">
        <pc:chgData name="Telkman, Mark (STFC,RAL,ISIS)" userId="86ce0ffb-09d1-4c8d-82f9-a27791a661c0" providerId="ADAL" clId="{ACE41E09-595D-4050-8692-3A1DE2AED9FE}" dt="2026-04-13T19:30:39.203" v="256" actId="20577"/>
        <pc:sldMkLst>
          <pc:docMk/>
          <pc:sldMk cId="1495330198" sldId="273"/>
        </pc:sldMkLst>
      </pc:sldChg>
      <pc:sldChg chg="addSp modSp mod modNotesTx">
        <pc:chgData name="Telkman, Mark (STFC,RAL,ISIS)" userId="86ce0ffb-09d1-4c8d-82f9-a27791a661c0" providerId="ADAL" clId="{ACE41E09-595D-4050-8692-3A1DE2AED9FE}" dt="2026-04-13T19:32:17.263" v="305" actId="14100"/>
        <pc:sldMkLst>
          <pc:docMk/>
          <pc:sldMk cId="211988880" sldId="275"/>
        </pc:sldMkLst>
        <pc:spChg chg="add mod">
          <ac:chgData name="Telkman, Mark (STFC,RAL,ISIS)" userId="86ce0ffb-09d1-4c8d-82f9-a27791a661c0" providerId="ADAL" clId="{ACE41E09-595D-4050-8692-3A1DE2AED9FE}" dt="2026-04-13T19:32:12.322" v="304" actId="20577"/>
          <ac:spMkLst>
            <pc:docMk/>
            <pc:sldMk cId="211988880" sldId="275"/>
            <ac:spMk id="10" creationId="{7E02FB19-7774-1D63-5971-26F566336BEE}"/>
          </ac:spMkLst>
        </pc:spChg>
        <pc:cxnChg chg="add mod">
          <ac:chgData name="Telkman, Mark (STFC,RAL,ISIS)" userId="86ce0ffb-09d1-4c8d-82f9-a27791a661c0" providerId="ADAL" clId="{ACE41E09-595D-4050-8692-3A1DE2AED9FE}" dt="2026-04-13T19:32:17.263" v="305" actId="14100"/>
          <ac:cxnSpMkLst>
            <pc:docMk/>
            <pc:sldMk cId="211988880" sldId="275"/>
            <ac:cxnSpMk id="4" creationId="{9AAA3E7D-855C-C9C9-3A46-255D7C171084}"/>
          </ac:cxnSpMkLst>
        </pc:cxnChg>
      </pc:sldChg>
      <pc:sldChg chg="mod ord modShow">
        <pc:chgData name="Telkman, Mark (STFC,RAL,ISIS)" userId="86ce0ffb-09d1-4c8d-82f9-a27791a661c0" providerId="ADAL" clId="{ACE41E09-595D-4050-8692-3A1DE2AED9FE}" dt="2026-04-13T19:35:37.854" v="308"/>
        <pc:sldMkLst>
          <pc:docMk/>
          <pc:sldMk cId="2574961868" sldId="276"/>
        </pc:sldMkLst>
      </pc:sldChg>
      <pc:sldChg chg="mod ord modShow">
        <pc:chgData name="Telkman, Mark (STFC,RAL,ISIS)" userId="86ce0ffb-09d1-4c8d-82f9-a27791a661c0" providerId="ADAL" clId="{ACE41E09-595D-4050-8692-3A1DE2AED9FE}" dt="2026-04-13T19:30:54.126" v="258"/>
        <pc:sldMkLst>
          <pc:docMk/>
          <pc:sldMk cId="3529202514" sldId="277"/>
        </pc:sldMkLst>
      </pc:sldChg>
      <pc:sldChg chg="modSp mod">
        <pc:chgData name="Telkman, Mark (STFC,RAL,ISIS)" userId="86ce0ffb-09d1-4c8d-82f9-a27791a661c0" providerId="ADAL" clId="{ACE41E09-595D-4050-8692-3A1DE2AED9FE}" dt="2026-04-13T19:29:41.987" v="246" actId="27636"/>
        <pc:sldMkLst>
          <pc:docMk/>
          <pc:sldMk cId="1983559827" sldId="280"/>
        </pc:sldMkLst>
        <pc:spChg chg="mod">
          <ac:chgData name="Telkman, Mark (STFC,RAL,ISIS)" userId="86ce0ffb-09d1-4c8d-82f9-a27791a661c0" providerId="ADAL" clId="{ACE41E09-595D-4050-8692-3A1DE2AED9FE}" dt="2026-04-13T19:29:41.987" v="246" actId="27636"/>
          <ac:spMkLst>
            <pc:docMk/>
            <pc:sldMk cId="1983559827" sldId="280"/>
            <ac:spMk id="4" creationId="{378DA4AD-83EB-3828-AE29-4CDA32108737}"/>
          </ac:spMkLst>
        </pc:spChg>
      </pc:sldChg>
      <pc:sldChg chg="addSp modSp mod">
        <pc:chgData name="Telkman, Mark (STFC,RAL,ISIS)" userId="86ce0ffb-09d1-4c8d-82f9-a27791a661c0" providerId="ADAL" clId="{ACE41E09-595D-4050-8692-3A1DE2AED9FE}" dt="2026-04-13T19:29:47.540" v="247" actId="1076"/>
        <pc:sldMkLst>
          <pc:docMk/>
          <pc:sldMk cId="1418414634" sldId="296"/>
        </pc:sldMkLst>
        <pc:spChg chg="mod">
          <ac:chgData name="Telkman, Mark (STFC,RAL,ISIS)" userId="86ce0ffb-09d1-4c8d-82f9-a27791a661c0" providerId="ADAL" clId="{ACE41E09-595D-4050-8692-3A1DE2AED9FE}" dt="2026-04-13T19:13:41.762" v="0" actId="14100"/>
          <ac:spMkLst>
            <pc:docMk/>
            <pc:sldMk cId="1418414634" sldId="296"/>
            <ac:spMk id="10" creationId="{3E2EC923-EEEF-7667-ED57-337409EDC989}"/>
          </ac:spMkLst>
        </pc:spChg>
        <pc:cxnChg chg="add mod">
          <ac:chgData name="Telkman, Mark (STFC,RAL,ISIS)" userId="86ce0ffb-09d1-4c8d-82f9-a27791a661c0" providerId="ADAL" clId="{ACE41E09-595D-4050-8692-3A1DE2AED9FE}" dt="2026-04-13T19:14:40.851" v="7" actId="14100"/>
          <ac:cxnSpMkLst>
            <pc:docMk/>
            <pc:sldMk cId="1418414634" sldId="296"/>
            <ac:cxnSpMk id="4" creationId="{CF6395EE-50A1-D8A9-5E21-21126407BC0A}"/>
          </ac:cxnSpMkLst>
        </pc:cxnChg>
        <pc:cxnChg chg="add mod">
          <ac:chgData name="Telkman, Mark (STFC,RAL,ISIS)" userId="86ce0ffb-09d1-4c8d-82f9-a27791a661c0" providerId="ADAL" clId="{ACE41E09-595D-4050-8692-3A1DE2AED9FE}" dt="2026-04-13T19:29:47.540" v="247" actId="1076"/>
          <ac:cxnSpMkLst>
            <pc:docMk/>
            <pc:sldMk cId="1418414634" sldId="296"/>
            <ac:cxnSpMk id="8" creationId="{FB37CBB5-C2C0-1C83-6E2F-92983B7A8738}"/>
          </ac:cxnSpMkLst>
        </pc:cxnChg>
      </pc:sldChg>
    </pc:docChg>
  </pc:docChgLst>
  <pc:docChgLst>
    <pc:chgData name="Telkman, Mark (STFC,RAL,ISIS)" userId="86ce0ffb-09d1-4c8d-82f9-a27791a661c0" providerId="ADAL" clId="{E00CA2EB-3491-43C9-893B-A093C141781E}"/>
    <pc:docChg chg="modSld">
      <pc:chgData name="Telkman, Mark (STFC,RAL,ISIS)" userId="86ce0ffb-09d1-4c8d-82f9-a27791a661c0" providerId="ADAL" clId="{E00CA2EB-3491-43C9-893B-A093C141781E}" dt="2026-04-10T13:38:04.724" v="15" actId="1076"/>
      <pc:docMkLst>
        <pc:docMk/>
      </pc:docMkLst>
      <pc:sldChg chg="modSp mod">
        <pc:chgData name="Telkman, Mark (STFC,RAL,ISIS)" userId="86ce0ffb-09d1-4c8d-82f9-a27791a661c0" providerId="ADAL" clId="{E00CA2EB-3491-43C9-893B-A093C141781E}" dt="2026-04-10T13:36:16.974" v="14" actId="14100"/>
        <pc:sldMkLst>
          <pc:docMk/>
          <pc:sldMk cId="1481826788" sldId="256"/>
        </pc:sldMkLst>
        <pc:spChg chg="mod">
          <ac:chgData name="Telkman, Mark (STFC,RAL,ISIS)" userId="86ce0ffb-09d1-4c8d-82f9-a27791a661c0" providerId="ADAL" clId="{E00CA2EB-3491-43C9-893B-A093C141781E}" dt="2026-04-10T13:36:16.974" v="14" actId="14100"/>
          <ac:spMkLst>
            <pc:docMk/>
            <pc:sldMk cId="1481826788" sldId="256"/>
            <ac:spMk id="2" creationId="{B39B5CD0-94BB-02A9-D0D6-755513A2911E}"/>
          </ac:spMkLst>
        </pc:spChg>
        <pc:spChg chg="mod">
          <ac:chgData name="Telkman, Mark (STFC,RAL,ISIS)" userId="86ce0ffb-09d1-4c8d-82f9-a27791a661c0" providerId="ADAL" clId="{E00CA2EB-3491-43C9-893B-A093C141781E}" dt="2026-04-10T13:36:09.921" v="13" actId="14100"/>
          <ac:spMkLst>
            <pc:docMk/>
            <pc:sldMk cId="1481826788" sldId="256"/>
            <ac:spMk id="3" creationId="{15A80B9D-A009-468E-DD38-1C459E82E2B8}"/>
          </ac:spMkLst>
        </pc:spChg>
      </pc:sldChg>
      <pc:sldChg chg="modSp mod">
        <pc:chgData name="Telkman, Mark (STFC,RAL,ISIS)" userId="86ce0ffb-09d1-4c8d-82f9-a27791a661c0" providerId="ADAL" clId="{E00CA2EB-3491-43C9-893B-A093C141781E}" dt="2026-04-10T13:38:04.724" v="15" actId="1076"/>
        <pc:sldMkLst>
          <pc:docMk/>
          <pc:sldMk cId="3526845350" sldId="267"/>
        </pc:sldMkLst>
        <pc:grpChg chg="mod">
          <ac:chgData name="Telkman, Mark (STFC,RAL,ISIS)" userId="86ce0ffb-09d1-4c8d-82f9-a27791a661c0" providerId="ADAL" clId="{E00CA2EB-3491-43C9-893B-A093C141781E}" dt="2026-04-10T13:38:04.724" v="15" actId="1076"/>
          <ac:grpSpMkLst>
            <pc:docMk/>
            <pc:sldMk cId="3526845350" sldId="267"/>
            <ac:grpSpMk id="4" creationId="{B68DF379-B254-8ABC-D8CD-F301FFC9B796}"/>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sharepoint.com/sites/ISISProject-1105/Shared%20Documents/Technical%20Documentation/08%20-%20FEA/CFD/Mk1%20Mk2%20Mk3%20thermal%20and%20Pressure%20drop%20cal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tfc365.sharepoint.com/sites/ISISProject-1105/Shared%20Documents/Technical%20Documentation/05%20-%20Docs,%20Reports,%20Calcs/Commissioning/error%20on%20TT460_1/Error%2023rd%20March%20202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Mk2 vs Mk3 Average</a:t>
            </a:r>
            <a:r>
              <a:rPr lang="en-GB" baseline="0" dirty="0"/>
              <a:t> methane temperature - helium = 19K</a:t>
            </a:r>
          </a:p>
          <a:p>
            <a:pPr>
              <a:defRPr/>
            </a:pPr>
            <a:r>
              <a:rPr lang="en-GB" baseline="0" dirty="0"/>
              <a:t>Gap model assumes 0.5mm gap between heat exchanger and Aluminium foam, gap is filled with methane</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930200131233611E-2"/>
          <c:y val="0.10925978443579297"/>
          <c:w val="0.89523433398950136"/>
          <c:h val="0.77210906220270026"/>
        </c:manualLayout>
      </c:layout>
      <c:scatterChart>
        <c:scatterStyle val="lineMarker"/>
        <c:varyColors val="0"/>
        <c:ser>
          <c:idx val="0"/>
          <c:order val="0"/>
          <c:tx>
            <c:v>MK3A No Gap</c:v>
          </c:tx>
          <c:spPr>
            <a:ln w="38100" cap="rnd">
              <a:no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ln>
              <a:effectLst/>
            </c:spPr>
            <c:trendlineType val="poly"/>
            <c:order val="5"/>
            <c:dispRSqr val="0"/>
            <c:dispEq val="0"/>
          </c:trendline>
          <c:xVal>
            <c:numRef>
              <c:f>'MK3A Hex Mod'!$B$4:$B$9</c:f>
              <c:numCache>
                <c:formatCode>General</c:formatCode>
                <c:ptCount val="6"/>
                <c:pt idx="0">
                  <c:v>7.0000000000000001E-3</c:v>
                </c:pt>
                <c:pt idx="1">
                  <c:v>1.0999999999999999E-2</c:v>
                </c:pt>
                <c:pt idx="2">
                  <c:v>1.7999999999999999E-2</c:v>
                </c:pt>
                <c:pt idx="3">
                  <c:v>2.1999999999999999E-2</c:v>
                </c:pt>
                <c:pt idx="4">
                  <c:v>2.4E-2</c:v>
                </c:pt>
                <c:pt idx="5">
                  <c:v>2.5999999999999999E-2</c:v>
                </c:pt>
              </c:numCache>
            </c:numRef>
          </c:xVal>
          <c:yVal>
            <c:numRef>
              <c:f>'MK3A Hex Mod'!$E$4:$E$9</c:f>
              <c:numCache>
                <c:formatCode>0.00</c:formatCode>
                <c:ptCount val="6"/>
                <c:pt idx="0">
                  <c:v>30.674499999999998</c:v>
                </c:pt>
                <c:pt idx="1">
                  <c:v>27.9283</c:v>
                </c:pt>
                <c:pt idx="2">
                  <c:v>25.823599999999999</c:v>
                </c:pt>
                <c:pt idx="3">
                  <c:v>25.198699999999999</c:v>
                </c:pt>
                <c:pt idx="4">
                  <c:v>24.954799999999999</c:v>
                </c:pt>
                <c:pt idx="5">
                  <c:v>24.752099999999999</c:v>
                </c:pt>
              </c:numCache>
            </c:numRef>
          </c:yVal>
          <c:smooth val="0"/>
          <c:extLst>
            <c:ext xmlns:c16="http://schemas.microsoft.com/office/drawing/2014/chart" uri="{C3380CC4-5D6E-409C-BE32-E72D297353CC}">
              <c16:uniqueId val="{00000001-D822-4751-AE12-154738803087}"/>
            </c:ext>
          </c:extLst>
        </c:ser>
        <c:ser>
          <c:idx val="1"/>
          <c:order val="1"/>
          <c:tx>
            <c:v>MK3A Gap</c:v>
          </c:tx>
          <c:spPr>
            <a:ln w="25400" cap="rnd">
              <a:no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C00000"/>
                </a:solidFill>
                <a:prstDash val="sysDot"/>
              </a:ln>
              <a:effectLst/>
            </c:spPr>
            <c:trendlineType val="poly"/>
            <c:order val="4"/>
            <c:dispRSqr val="0"/>
            <c:dispEq val="0"/>
          </c:trendline>
          <c:xVal>
            <c:numRef>
              <c:f>'MK3A Hex Mod'!$B$14:$B$19</c:f>
              <c:numCache>
                <c:formatCode>General</c:formatCode>
                <c:ptCount val="6"/>
                <c:pt idx="0">
                  <c:v>7.0000000000000001E-3</c:v>
                </c:pt>
                <c:pt idx="1">
                  <c:v>1.0999999999999999E-2</c:v>
                </c:pt>
                <c:pt idx="2">
                  <c:v>1.7999999999999999E-2</c:v>
                </c:pt>
                <c:pt idx="3">
                  <c:v>2.1999999999999999E-2</c:v>
                </c:pt>
                <c:pt idx="4">
                  <c:v>2.4E-2</c:v>
                </c:pt>
                <c:pt idx="5">
                  <c:v>2.5999999999999999E-2</c:v>
                </c:pt>
              </c:numCache>
            </c:numRef>
          </c:xVal>
          <c:yVal>
            <c:numRef>
              <c:f>'MK3A Hex Mod'!$E$14:$E$19</c:f>
              <c:numCache>
                <c:formatCode>0.00</c:formatCode>
                <c:ptCount val="6"/>
                <c:pt idx="0">
                  <c:v>35.809600000000003</c:v>
                </c:pt>
                <c:pt idx="1">
                  <c:v>33.082599999999999</c:v>
                </c:pt>
                <c:pt idx="2">
                  <c:v>30.971299999999999</c:v>
                </c:pt>
                <c:pt idx="3">
                  <c:v>30.335999999999999</c:v>
                </c:pt>
                <c:pt idx="4">
                  <c:v>30.0976</c:v>
                </c:pt>
                <c:pt idx="5">
                  <c:v>29.867699999999999</c:v>
                </c:pt>
              </c:numCache>
            </c:numRef>
          </c:yVal>
          <c:smooth val="0"/>
          <c:extLst>
            <c:ext xmlns:c16="http://schemas.microsoft.com/office/drawing/2014/chart" uri="{C3380CC4-5D6E-409C-BE32-E72D297353CC}">
              <c16:uniqueId val="{00000003-D822-4751-AE12-154738803087}"/>
            </c:ext>
          </c:extLst>
        </c:ser>
        <c:ser>
          <c:idx val="2"/>
          <c:order val="2"/>
          <c:tx>
            <c:v>MK2 no gap</c:v>
          </c:tx>
          <c:spPr>
            <a:ln w="25400" cap="rnd">
              <a:noFill/>
              <a:round/>
            </a:ln>
            <a:effectLst/>
          </c:spPr>
          <c:marker>
            <c:symbol val="circle"/>
            <c:size val="5"/>
            <c:spPr>
              <a:solidFill>
                <a:srgbClr val="00B0F0"/>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lumMod val="60000"/>
                    <a:lumOff val="40000"/>
                  </a:schemeClr>
                </a:solidFill>
                <a:prstDash val="sysDot"/>
              </a:ln>
              <a:effectLst/>
            </c:spPr>
            <c:trendlineType val="poly"/>
            <c:order val="4"/>
            <c:dispRSqr val="0"/>
            <c:dispEq val="0"/>
          </c:trendline>
          <c:xVal>
            <c:numRef>
              <c:f>'MK2 HEX CHT model'!$B$5:$B$10</c:f>
              <c:numCache>
                <c:formatCode>General</c:formatCode>
                <c:ptCount val="6"/>
                <c:pt idx="0">
                  <c:v>7.0000000000000001E-3</c:v>
                </c:pt>
                <c:pt idx="1">
                  <c:v>1.0999999999999999E-2</c:v>
                </c:pt>
                <c:pt idx="2">
                  <c:v>1.7999999999999999E-2</c:v>
                </c:pt>
                <c:pt idx="3">
                  <c:v>2.1999999999999999E-2</c:v>
                </c:pt>
                <c:pt idx="4">
                  <c:v>2.4E-2</c:v>
                </c:pt>
                <c:pt idx="5">
                  <c:v>2.5999999999999999E-2</c:v>
                </c:pt>
              </c:numCache>
            </c:numRef>
          </c:xVal>
          <c:yVal>
            <c:numRef>
              <c:f>'MK2 HEX CHT model'!$E$5:$E$10</c:f>
              <c:numCache>
                <c:formatCode>0.00</c:formatCode>
                <c:ptCount val="6"/>
                <c:pt idx="0">
                  <c:v>33.820700000000002</c:v>
                </c:pt>
                <c:pt idx="1">
                  <c:v>30.440899999999999</c:v>
                </c:pt>
                <c:pt idx="2">
                  <c:v>28.0535</c:v>
                </c:pt>
                <c:pt idx="3">
                  <c:v>27.37</c:v>
                </c:pt>
                <c:pt idx="4">
                  <c:v>27.19</c:v>
                </c:pt>
                <c:pt idx="5">
                  <c:v>26.931000000000001</c:v>
                </c:pt>
              </c:numCache>
            </c:numRef>
          </c:yVal>
          <c:smooth val="0"/>
          <c:extLst>
            <c:ext xmlns:c16="http://schemas.microsoft.com/office/drawing/2014/chart" uri="{C3380CC4-5D6E-409C-BE32-E72D297353CC}">
              <c16:uniqueId val="{00000005-D822-4751-AE12-154738803087}"/>
            </c:ext>
          </c:extLst>
        </c:ser>
        <c:ser>
          <c:idx val="3"/>
          <c:order val="3"/>
          <c:tx>
            <c:v>MK2 gap</c:v>
          </c:tx>
          <c:spPr>
            <a:ln w="25400" cap="rnd">
              <a:noFill/>
              <a:round/>
            </a:ln>
            <a:effectLst/>
          </c:spPr>
          <c:marker>
            <c:symbol val="circle"/>
            <c:size val="5"/>
            <c:spPr>
              <a:solidFill>
                <a:srgbClr val="003088"/>
              </a:solidFill>
              <a:ln w="9525">
                <a:solidFill>
                  <a:srgbClr val="00308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003088"/>
                </a:solidFill>
                <a:prstDash val="sysDot"/>
              </a:ln>
              <a:effectLst/>
            </c:spPr>
            <c:trendlineType val="poly"/>
            <c:order val="4"/>
            <c:dispRSqr val="0"/>
            <c:dispEq val="0"/>
          </c:trendline>
          <c:xVal>
            <c:numRef>
              <c:f>'MK2 HEX CHT model'!$B$15:$B$21</c:f>
              <c:numCache>
                <c:formatCode>General</c:formatCode>
                <c:ptCount val="7"/>
                <c:pt idx="0">
                  <c:v>7.0000000000000001E-3</c:v>
                </c:pt>
                <c:pt idx="1">
                  <c:v>1.0999999999999999E-2</c:v>
                </c:pt>
                <c:pt idx="2">
                  <c:v>1.7999999999999999E-2</c:v>
                </c:pt>
                <c:pt idx="3" formatCode="0.000">
                  <c:v>0.02</c:v>
                </c:pt>
                <c:pt idx="4">
                  <c:v>2.1999999999999999E-2</c:v>
                </c:pt>
                <c:pt idx="5">
                  <c:v>2.4E-2</c:v>
                </c:pt>
                <c:pt idx="6">
                  <c:v>2.5999999999999999E-2</c:v>
                </c:pt>
              </c:numCache>
            </c:numRef>
          </c:xVal>
          <c:yVal>
            <c:numRef>
              <c:f>'MK2 HEX CHT model'!$E$15:$E$21</c:f>
              <c:numCache>
                <c:formatCode>0.00</c:formatCode>
                <c:ptCount val="7"/>
                <c:pt idx="0">
                  <c:v>38.549999999999997</c:v>
                </c:pt>
                <c:pt idx="1">
                  <c:v>35.19</c:v>
                </c:pt>
                <c:pt idx="2">
                  <c:v>32.8874</c:v>
                </c:pt>
                <c:pt idx="3">
                  <c:v>32.369999999999997</c:v>
                </c:pt>
                <c:pt idx="4">
                  <c:v>32.148269999999997</c:v>
                </c:pt>
                <c:pt idx="5">
                  <c:v>31.827000000000002</c:v>
                </c:pt>
                <c:pt idx="6">
                  <c:v>31.473400000000002</c:v>
                </c:pt>
              </c:numCache>
            </c:numRef>
          </c:yVal>
          <c:smooth val="0"/>
          <c:extLst>
            <c:ext xmlns:c16="http://schemas.microsoft.com/office/drawing/2014/chart" uri="{C3380CC4-5D6E-409C-BE32-E72D297353CC}">
              <c16:uniqueId val="{00000007-D822-4751-AE12-154738803087}"/>
            </c:ext>
          </c:extLst>
        </c:ser>
        <c:dLbls>
          <c:dLblPos val="t"/>
          <c:showLegendKey val="0"/>
          <c:showVal val="1"/>
          <c:showCatName val="0"/>
          <c:showSerName val="0"/>
          <c:showPercent val="0"/>
          <c:showBubbleSize val="0"/>
        </c:dLbls>
        <c:axId val="1144370847"/>
        <c:axId val="1144371327"/>
      </c:scatterChart>
      <c:valAx>
        <c:axId val="114437084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mass flow rate</a:t>
                </a:r>
                <a:r>
                  <a:rPr lang="en-GB" sz="1200" baseline="0"/>
                  <a:t> (kg/s)</a:t>
                </a:r>
                <a:endParaRPr lang="en-GB" sz="1200"/>
              </a:p>
            </c:rich>
          </c:tx>
          <c:layout>
            <c:manualLayout>
              <c:xMode val="edge"/>
              <c:yMode val="edge"/>
              <c:x val="0.46087385170603673"/>
              <c:y val="0.946077444689593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44371327"/>
        <c:crosses val="autoZero"/>
        <c:crossBetween val="midCat"/>
      </c:valAx>
      <c:valAx>
        <c:axId val="1144371327"/>
        <c:scaling>
          <c:orientation val="minMax"/>
          <c:max val="40"/>
          <c:min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Average Methane Temperature (K)</a:t>
                </a:r>
              </a:p>
            </c:rich>
          </c:tx>
          <c:layout>
            <c:manualLayout>
              <c:xMode val="edge"/>
              <c:yMode val="edge"/>
              <c:x val="4.0361712598425198E-3"/>
              <c:y val="0.2495516870719085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4437084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n-US" sz="1050" dirty="0"/>
              <a:t>Predicted</a:t>
            </a:r>
            <a:r>
              <a:rPr lang="en-US" sz="1050" baseline="0" dirty="0"/>
              <a:t> error in TT460_1 reading (using TT459_1 reading when heater power =0)</a:t>
            </a:r>
            <a:endParaRPr lang="en-US" sz="1050" dirty="0"/>
          </a:p>
        </c:rich>
      </c:tx>
      <c:layout>
        <c:manualLayout>
          <c:xMode val="edge"/>
          <c:yMode val="edge"/>
          <c:x val="0.15662987104913187"/>
          <c:y val="1.2825774676790478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0387957230537"/>
          <c:y val="0.10125131085476619"/>
          <c:w val="0.87447923971335639"/>
          <c:h val="0.80207001943862299"/>
        </c:manualLayout>
      </c:layout>
      <c:scatterChart>
        <c:scatterStyle val="lineMarker"/>
        <c:varyColors val="0"/>
        <c:ser>
          <c:idx val="0"/>
          <c:order val="0"/>
          <c:tx>
            <c:strRef>
              <c:f>Sheet1!$D$3</c:f>
              <c:strCache>
                <c:ptCount val="1"/>
                <c:pt idx="0">
                  <c:v>error</c:v>
                </c:pt>
              </c:strCache>
            </c:strRef>
          </c:tx>
          <c:spPr>
            <a:ln w="38100" cap="rnd">
              <a:noFill/>
              <a:round/>
            </a:ln>
            <a:effectLst/>
          </c:spPr>
          <c:marker>
            <c:symbol val="circle"/>
            <c:size val="5"/>
            <c:spPr>
              <a:solidFill>
                <a:schemeClr val="accent1"/>
              </a:solidFill>
              <a:ln w="9525">
                <a:solidFill>
                  <a:schemeClr val="accent1"/>
                </a:solidFill>
              </a:ln>
              <a:effectLst/>
            </c:spPr>
          </c:marker>
          <c:dLbls>
            <c:dLbl>
              <c:idx val="0"/>
              <c:layout>
                <c:manualLayout>
                  <c:x val="-4.0881926312735711E-2"/>
                  <c:y val="-4.5342861001551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71-4E0B-9660-D2AF2C87AAB4}"/>
                </c:ext>
              </c:extLst>
            </c:dLbl>
            <c:dLbl>
              <c:idx val="1"/>
              <c:layout>
                <c:manualLayout>
                  <c:x val="1.481868291267769E-2"/>
                  <c:y val="-1.03907089287503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71-4E0B-9660-D2AF2C87AAB4}"/>
                </c:ext>
              </c:extLst>
            </c:dLbl>
            <c:dLbl>
              <c:idx val="2"/>
              <c:layout>
                <c:manualLayout>
                  <c:x val="-6.5354330708662194E-3"/>
                  <c:y val="-5.8532740098207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71-4E0B-9660-D2AF2C87AAB4}"/>
                </c:ext>
              </c:extLst>
            </c:dLbl>
            <c:dLbl>
              <c:idx val="3"/>
              <c:layout>
                <c:manualLayout>
                  <c:x val="-7.2111941421335077E-2"/>
                  <c:y val="-5.6438969067025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71-4E0B-9660-D2AF2C87AAB4}"/>
                </c:ext>
              </c:extLst>
            </c:dLbl>
            <c:dLbl>
              <c:idx val="4"/>
              <c:layout>
                <c:manualLayout>
                  <c:x val="-6.6729190698296553E-2"/>
                  <c:y val="-5.4841637794228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71-4E0B-9660-D2AF2C87AAB4}"/>
                </c:ext>
              </c:extLst>
            </c:dLbl>
            <c:dLbl>
              <c:idx val="5"/>
              <c:layout>
                <c:manualLayout>
                  <c:x val="-6.1520136416069009E-2"/>
                  <c:y val="-4.7984329951726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71-4E0B-9660-D2AF2C87AAB4}"/>
                </c:ext>
              </c:extLst>
            </c:dLbl>
            <c:dLbl>
              <c:idx val="6"/>
              <c:layout>
                <c:manualLayout>
                  <c:x val="-7.6012671982881128E-2"/>
                  <c:y val="-2.89935358973719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71-4E0B-9660-D2AF2C87AA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poly"/>
            <c:order val="2"/>
            <c:forward val="5"/>
            <c:backward val="5"/>
            <c:intercept val="0"/>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0070C0"/>
                      </a:solidFill>
                      <a:latin typeface="+mn-lt"/>
                      <a:ea typeface="+mn-ea"/>
                      <a:cs typeface="+mn-cs"/>
                    </a:defRPr>
                  </a:pPr>
                  <a:endParaRPr lang="en-US"/>
                </a:p>
              </c:txPr>
            </c:trendlineLbl>
          </c:trendline>
          <c:trendline>
            <c:spPr>
              <a:ln w="19050" cap="rnd">
                <a:solidFill>
                  <a:srgbClr val="FF0000"/>
                </a:solidFill>
                <a:prstDash val="sysDot"/>
              </a:ln>
              <a:effectLst/>
            </c:spPr>
            <c:trendlineType val="linear"/>
            <c:forward val="5"/>
            <c:backward val="5"/>
            <c:dispRSqr val="0"/>
            <c:dispEq val="1"/>
            <c:trendlineLbl>
              <c:layout>
                <c:manualLayout>
                  <c:x val="0.12848798813353537"/>
                  <c:y val="0.1037780471035766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FF0000"/>
                      </a:solidFill>
                      <a:latin typeface="+mn-lt"/>
                      <a:ea typeface="+mn-ea"/>
                      <a:cs typeface="+mn-cs"/>
                    </a:defRPr>
                  </a:pPr>
                  <a:endParaRPr lang="en-US"/>
                </a:p>
              </c:txPr>
            </c:trendlineLbl>
          </c:trendline>
          <c:xVal>
            <c:numRef>
              <c:f>Sheet1!$C$4:$C$10</c:f>
              <c:numCache>
                <c:formatCode>General</c:formatCode>
                <c:ptCount val="7"/>
                <c:pt idx="0">
                  <c:v>35.299999999999997</c:v>
                </c:pt>
                <c:pt idx="1">
                  <c:v>29.9</c:v>
                </c:pt>
                <c:pt idx="2">
                  <c:v>24.4</c:v>
                </c:pt>
                <c:pt idx="3">
                  <c:v>24.3</c:v>
                </c:pt>
                <c:pt idx="4">
                  <c:v>22.8</c:v>
                </c:pt>
                <c:pt idx="5">
                  <c:v>21</c:v>
                </c:pt>
                <c:pt idx="6">
                  <c:v>20.100000000000001</c:v>
                </c:pt>
              </c:numCache>
            </c:numRef>
          </c:xVal>
          <c:yVal>
            <c:numRef>
              <c:f>Sheet1!$D$4:$D$10</c:f>
              <c:numCache>
                <c:formatCode>General</c:formatCode>
                <c:ptCount val="7"/>
                <c:pt idx="0">
                  <c:v>3.5</c:v>
                </c:pt>
                <c:pt idx="1">
                  <c:v>2.6000000000000014</c:v>
                </c:pt>
                <c:pt idx="2">
                  <c:v>2</c:v>
                </c:pt>
                <c:pt idx="3">
                  <c:v>1.8000000000000007</c:v>
                </c:pt>
                <c:pt idx="4">
                  <c:v>1.5</c:v>
                </c:pt>
                <c:pt idx="5">
                  <c:v>1.3000000000000007</c:v>
                </c:pt>
                <c:pt idx="6">
                  <c:v>1.0999999999999979</c:v>
                </c:pt>
              </c:numCache>
            </c:numRef>
          </c:yVal>
          <c:smooth val="0"/>
          <c:extLst>
            <c:ext xmlns:c16="http://schemas.microsoft.com/office/drawing/2014/chart" uri="{C3380CC4-5D6E-409C-BE32-E72D297353CC}">
              <c16:uniqueId val="{00000008-2771-4E0B-9660-D2AF2C87AAB4}"/>
            </c:ext>
          </c:extLst>
        </c:ser>
        <c:dLbls>
          <c:dLblPos val="t"/>
          <c:showLegendKey val="0"/>
          <c:showVal val="1"/>
          <c:showCatName val="0"/>
          <c:showSerName val="0"/>
          <c:showPercent val="0"/>
          <c:showBubbleSize val="0"/>
        </c:dLbls>
        <c:axId val="1895760688"/>
        <c:axId val="1767939200"/>
      </c:scatterChart>
      <c:valAx>
        <c:axId val="189576068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TT460 reading</a:t>
                </a:r>
                <a:r>
                  <a:rPr lang="en-GB" baseline="0" dirty="0"/>
                  <a:t> (K)</a:t>
                </a:r>
                <a:endParaRPr lang="en-GB" dirty="0"/>
              </a:p>
            </c:rich>
          </c:tx>
          <c:layout>
            <c:manualLayout>
              <c:xMode val="edge"/>
              <c:yMode val="edge"/>
              <c:x val="0.43660079910393368"/>
              <c:y val="0.9573732728466146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7939200"/>
        <c:crosses val="autoZero"/>
        <c:crossBetween val="midCat"/>
      </c:valAx>
      <c:valAx>
        <c:axId val="17679392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error (K)</a:t>
                </a:r>
              </a:p>
            </c:rich>
          </c:tx>
          <c:layout>
            <c:manualLayout>
              <c:xMode val="edge"/>
              <c:yMode val="edge"/>
              <c:x val="9.2834348709022341E-3"/>
              <c:y val="0.451921583454336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57606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0CD33-0839-4A2E-8C03-D4794450B247}"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E4835221-05C3-4C6A-B268-952141539DA0}">
      <dgm:prSet/>
      <dgm:spPr/>
      <dgm:t>
        <a:bodyPr/>
        <a:lstStyle/>
        <a:p>
          <a:r>
            <a:rPr lang="en-GB" dirty="0"/>
            <a:t>A slightly worse starting temperature but slower deterioration?</a:t>
          </a:r>
          <a:endParaRPr lang="en-US" dirty="0"/>
        </a:p>
      </dgm:t>
    </dgm:pt>
    <dgm:pt modelId="{DA4E20E1-7FFD-4904-B02B-D1A630C4CA3C}" type="parTrans" cxnId="{BED69760-0758-4CBC-8A68-E71140C8E906}">
      <dgm:prSet/>
      <dgm:spPr/>
      <dgm:t>
        <a:bodyPr/>
        <a:lstStyle/>
        <a:p>
          <a:endParaRPr lang="en-US"/>
        </a:p>
      </dgm:t>
    </dgm:pt>
    <dgm:pt modelId="{B23B0E86-9D9A-4A85-89CC-06C6FCCB8190}" type="sibTrans" cxnId="{BED69760-0758-4CBC-8A68-E71140C8E906}">
      <dgm:prSet/>
      <dgm:spPr/>
      <dgm:t>
        <a:bodyPr/>
        <a:lstStyle/>
        <a:p>
          <a:endParaRPr lang="en-US"/>
        </a:p>
      </dgm:t>
    </dgm:pt>
    <dgm:pt modelId="{0E3164C3-1AF2-481B-9BD5-6910B12F3415}">
      <dgm:prSet/>
      <dgm:spPr/>
      <dgm:t>
        <a:bodyPr/>
        <a:lstStyle/>
        <a:p>
          <a:r>
            <a:rPr lang="en-GB" dirty="0"/>
            <a:t>Similar pressure release at charge change warm up?</a:t>
          </a:r>
          <a:endParaRPr lang="en-US" dirty="0"/>
        </a:p>
      </dgm:t>
    </dgm:pt>
    <dgm:pt modelId="{BECE3E44-1CC8-4EC4-AF65-49555B9DEF11}" type="parTrans" cxnId="{FACAB01D-67D6-4A94-A9EF-712F2E55E810}">
      <dgm:prSet/>
      <dgm:spPr/>
      <dgm:t>
        <a:bodyPr/>
        <a:lstStyle/>
        <a:p>
          <a:endParaRPr lang="en-US"/>
        </a:p>
      </dgm:t>
    </dgm:pt>
    <dgm:pt modelId="{C85A953E-58D2-46FD-B78B-8E95008B0426}" type="sibTrans" cxnId="{FACAB01D-67D6-4A94-A9EF-712F2E55E810}">
      <dgm:prSet/>
      <dgm:spPr/>
      <dgm:t>
        <a:bodyPr/>
        <a:lstStyle/>
        <a:p>
          <a:endParaRPr lang="en-US"/>
        </a:p>
      </dgm:t>
    </dgm:pt>
    <dgm:pt modelId="{5A5C22E6-E57A-48B7-A95C-BE819CFE1B8A}">
      <dgm:prSet/>
      <dgm:spPr/>
      <dgm:t>
        <a:bodyPr/>
        <a:lstStyle/>
        <a:p>
          <a:r>
            <a:rPr lang="en-GB"/>
            <a:t>Less flux, sharper resolution</a:t>
          </a:r>
          <a:endParaRPr lang="en-US"/>
        </a:p>
      </dgm:t>
    </dgm:pt>
    <dgm:pt modelId="{A585CF3F-A95B-441C-AEFF-62A649FFF7D0}" type="parTrans" cxnId="{D588FFE2-A075-4742-94B3-25BC2D291ED1}">
      <dgm:prSet/>
      <dgm:spPr/>
      <dgm:t>
        <a:bodyPr/>
        <a:lstStyle/>
        <a:p>
          <a:endParaRPr lang="en-US"/>
        </a:p>
      </dgm:t>
    </dgm:pt>
    <dgm:pt modelId="{14D0BF79-3D70-4CBE-B27F-6DB036CC027D}" type="sibTrans" cxnId="{D588FFE2-A075-4742-94B3-25BC2D291ED1}">
      <dgm:prSet/>
      <dgm:spPr/>
      <dgm:t>
        <a:bodyPr/>
        <a:lstStyle/>
        <a:p>
          <a:endParaRPr lang="en-US"/>
        </a:p>
      </dgm:t>
    </dgm:pt>
    <dgm:pt modelId="{4F1B50BD-219E-4519-89A6-0BD65FA349E7}" type="pres">
      <dgm:prSet presAssocID="{9630CD33-0839-4A2E-8C03-D4794450B247}" presName="hierChild1" presStyleCnt="0">
        <dgm:presLayoutVars>
          <dgm:chPref val="1"/>
          <dgm:dir/>
          <dgm:animOne val="branch"/>
          <dgm:animLvl val="lvl"/>
          <dgm:resizeHandles/>
        </dgm:presLayoutVars>
      </dgm:prSet>
      <dgm:spPr/>
    </dgm:pt>
    <dgm:pt modelId="{C014E094-A8ED-4E80-97BD-26238542029D}" type="pres">
      <dgm:prSet presAssocID="{E4835221-05C3-4C6A-B268-952141539DA0}" presName="hierRoot1" presStyleCnt="0"/>
      <dgm:spPr/>
    </dgm:pt>
    <dgm:pt modelId="{46095D15-DC19-4DDA-A352-F158B78A0603}" type="pres">
      <dgm:prSet presAssocID="{E4835221-05C3-4C6A-B268-952141539DA0}" presName="composite" presStyleCnt="0"/>
      <dgm:spPr/>
    </dgm:pt>
    <dgm:pt modelId="{66E9B98F-2773-4279-9BED-5EFA7DF8AEC7}" type="pres">
      <dgm:prSet presAssocID="{E4835221-05C3-4C6A-B268-952141539DA0}" presName="background" presStyleLbl="node0" presStyleIdx="0" presStyleCnt="3"/>
      <dgm:spPr/>
    </dgm:pt>
    <dgm:pt modelId="{C744C2CE-055F-428D-9898-C604562699A7}" type="pres">
      <dgm:prSet presAssocID="{E4835221-05C3-4C6A-B268-952141539DA0}" presName="text" presStyleLbl="fgAcc0" presStyleIdx="0" presStyleCnt="3">
        <dgm:presLayoutVars>
          <dgm:chPref val="3"/>
        </dgm:presLayoutVars>
      </dgm:prSet>
      <dgm:spPr/>
    </dgm:pt>
    <dgm:pt modelId="{584326B9-FAAD-49EE-8E99-560F0826D5A4}" type="pres">
      <dgm:prSet presAssocID="{E4835221-05C3-4C6A-B268-952141539DA0}" presName="hierChild2" presStyleCnt="0"/>
      <dgm:spPr/>
    </dgm:pt>
    <dgm:pt modelId="{3B484E07-E739-4822-A4C8-1CE25D7F906F}" type="pres">
      <dgm:prSet presAssocID="{0E3164C3-1AF2-481B-9BD5-6910B12F3415}" presName="hierRoot1" presStyleCnt="0"/>
      <dgm:spPr/>
    </dgm:pt>
    <dgm:pt modelId="{92B56A53-0EC6-44EA-B699-7F5BF1604E25}" type="pres">
      <dgm:prSet presAssocID="{0E3164C3-1AF2-481B-9BD5-6910B12F3415}" presName="composite" presStyleCnt="0"/>
      <dgm:spPr/>
    </dgm:pt>
    <dgm:pt modelId="{BB02B8A7-9FBB-4671-8C28-81499F8223E2}" type="pres">
      <dgm:prSet presAssocID="{0E3164C3-1AF2-481B-9BD5-6910B12F3415}" presName="background" presStyleLbl="node0" presStyleIdx="1" presStyleCnt="3"/>
      <dgm:spPr/>
    </dgm:pt>
    <dgm:pt modelId="{E261D63B-639C-417E-99CB-56BB0D9B4FDC}" type="pres">
      <dgm:prSet presAssocID="{0E3164C3-1AF2-481B-9BD5-6910B12F3415}" presName="text" presStyleLbl="fgAcc0" presStyleIdx="1" presStyleCnt="3">
        <dgm:presLayoutVars>
          <dgm:chPref val="3"/>
        </dgm:presLayoutVars>
      </dgm:prSet>
      <dgm:spPr/>
    </dgm:pt>
    <dgm:pt modelId="{0CB50D48-EF5B-4720-86F2-F5B1F96D62DC}" type="pres">
      <dgm:prSet presAssocID="{0E3164C3-1AF2-481B-9BD5-6910B12F3415}" presName="hierChild2" presStyleCnt="0"/>
      <dgm:spPr/>
    </dgm:pt>
    <dgm:pt modelId="{A6D282C1-8400-4AE3-BA38-C68D56521D90}" type="pres">
      <dgm:prSet presAssocID="{5A5C22E6-E57A-48B7-A95C-BE819CFE1B8A}" presName="hierRoot1" presStyleCnt="0"/>
      <dgm:spPr/>
    </dgm:pt>
    <dgm:pt modelId="{56C5B5AE-CD6F-48EF-8672-7D7DD5719490}" type="pres">
      <dgm:prSet presAssocID="{5A5C22E6-E57A-48B7-A95C-BE819CFE1B8A}" presName="composite" presStyleCnt="0"/>
      <dgm:spPr/>
    </dgm:pt>
    <dgm:pt modelId="{9777DE81-9862-4A15-8CAB-AE8EE3E47558}" type="pres">
      <dgm:prSet presAssocID="{5A5C22E6-E57A-48B7-A95C-BE819CFE1B8A}" presName="background" presStyleLbl="node0" presStyleIdx="2" presStyleCnt="3"/>
      <dgm:spPr/>
    </dgm:pt>
    <dgm:pt modelId="{EBCE13B6-E598-4743-8B8C-F305DFA001D8}" type="pres">
      <dgm:prSet presAssocID="{5A5C22E6-E57A-48B7-A95C-BE819CFE1B8A}" presName="text" presStyleLbl="fgAcc0" presStyleIdx="2" presStyleCnt="3">
        <dgm:presLayoutVars>
          <dgm:chPref val="3"/>
        </dgm:presLayoutVars>
      </dgm:prSet>
      <dgm:spPr/>
    </dgm:pt>
    <dgm:pt modelId="{9F408646-9D32-4612-A95D-907540080FEA}" type="pres">
      <dgm:prSet presAssocID="{5A5C22E6-E57A-48B7-A95C-BE819CFE1B8A}" presName="hierChild2" presStyleCnt="0"/>
      <dgm:spPr/>
    </dgm:pt>
  </dgm:ptLst>
  <dgm:cxnLst>
    <dgm:cxn modelId="{FACAB01D-67D6-4A94-A9EF-712F2E55E810}" srcId="{9630CD33-0839-4A2E-8C03-D4794450B247}" destId="{0E3164C3-1AF2-481B-9BD5-6910B12F3415}" srcOrd="1" destOrd="0" parTransId="{BECE3E44-1CC8-4EC4-AF65-49555B9DEF11}" sibTransId="{C85A953E-58D2-46FD-B78B-8E95008B0426}"/>
    <dgm:cxn modelId="{BED69760-0758-4CBC-8A68-E71140C8E906}" srcId="{9630CD33-0839-4A2E-8C03-D4794450B247}" destId="{E4835221-05C3-4C6A-B268-952141539DA0}" srcOrd="0" destOrd="0" parTransId="{DA4E20E1-7FFD-4904-B02B-D1A630C4CA3C}" sibTransId="{B23B0E86-9D9A-4A85-89CC-06C6FCCB8190}"/>
    <dgm:cxn modelId="{1639414C-2CE1-4311-9B94-909134D7B783}" type="presOf" srcId="{9630CD33-0839-4A2E-8C03-D4794450B247}" destId="{4F1B50BD-219E-4519-89A6-0BD65FA349E7}" srcOrd="0" destOrd="0" presId="urn:microsoft.com/office/officeart/2005/8/layout/hierarchy1"/>
    <dgm:cxn modelId="{7DF93589-1EA8-4352-B2CA-7B2EB106CC27}" type="presOf" srcId="{0E3164C3-1AF2-481B-9BD5-6910B12F3415}" destId="{E261D63B-639C-417E-99CB-56BB0D9B4FDC}" srcOrd="0" destOrd="0" presId="urn:microsoft.com/office/officeart/2005/8/layout/hierarchy1"/>
    <dgm:cxn modelId="{2D7EFBDD-88BC-47F1-901F-42F40A7DC326}" type="presOf" srcId="{5A5C22E6-E57A-48B7-A95C-BE819CFE1B8A}" destId="{EBCE13B6-E598-4743-8B8C-F305DFA001D8}" srcOrd="0" destOrd="0" presId="urn:microsoft.com/office/officeart/2005/8/layout/hierarchy1"/>
    <dgm:cxn modelId="{D588FFE2-A075-4742-94B3-25BC2D291ED1}" srcId="{9630CD33-0839-4A2E-8C03-D4794450B247}" destId="{5A5C22E6-E57A-48B7-A95C-BE819CFE1B8A}" srcOrd="2" destOrd="0" parTransId="{A585CF3F-A95B-441C-AEFF-62A649FFF7D0}" sibTransId="{14D0BF79-3D70-4CBE-B27F-6DB036CC027D}"/>
    <dgm:cxn modelId="{1FCDF8EC-F3A9-4823-A2D4-6A4BB0C1D320}" type="presOf" srcId="{E4835221-05C3-4C6A-B268-952141539DA0}" destId="{C744C2CE-055F-428D-9898-C604562699A7}" srcOrd="0" destOrd="0" presId="urn:microsoft.com/office/officeart/2005/8/layout/hierarchy1"/>
    <dgm:cxn modelId="{58023E7F-668F-415D-9EBF-D357F8C20513}" type="presParOf" srcId="{4F1B50BD-219E-4519-89A6-0BD65FA349E7}" destId="{C014E094-A8ED-4E80-97BD-26238542029D}" srcOrd="0" destOrd="0" presId="urn:microsoft.com/office/officeart/2005/8/layout/hierarchy1"/>
    <dgm:cxn modelId="{9F25E02D-53F5-45F5-84D1-3BD26744ABC7}" type="presParOf" srcId="{C014E094-A8ED-4E80-97BD-26238542029D}" destId="{46095D15-DC19-4DDA-A352-F158B78A0603}" srcOrd="0" destOrd="0" presId="urn:microsoft.com/office/officeart/2005/8/layout/hierarchy1"/>
    <dgm:cxn modelId="{702DFDD4-1B6E-4C4D-9E5C-7F939750B377}" type="presParOf" srcId="{46095D15-DC19-4DDA-A352-F158B78A0603}" destId="{66E9B98F-2773-4279-9BED-5EFA7DF8AEC7}" srcOrd="0" destOrd="0" presId="urn:microsoft.com/office/officeart/2005/8/layout/hierarchy1"/>
    <dgm:cxn modelId="{89062B17-27F6-4CC3-914B-84A704761E88}" type="presParOf" srcId="{46095D15-DC19-4DDA-A352-F158B78A0603}" destId="{C744C2CE-055F-428D-9898-C604562699A7}" srcOrd="1" destOrd="0" presId="urn:microsoft.com/office/officeart/2005/8/layout/hierarchy1"/>
    <dgm:cxn modelId="{1A7837F0-7AEE-490A-83E6-433138EA0443}" type="presParOf" srcId="{C014E094-A8ED-4E80-97BD-26238542029D}" destId="{584326B9-FAAD-49EE-8E99-560F0826D5A4}" srcOrd="1" destOrd="0" presId="urn:microsoft.com/office/officeart/2005/8/layout/hierarchy1"/>
    <dgm:cxn modelId="{23CBFBFC-FA21-442F-8A54-977640649580}" type="presParOf" srcId="{4F1B50BD-219E-4519-89A6-0BD65FA349E7}" destId="{3B484E07-E739-4822-A4C8-1CE25D7F906F}" srcOrd="1" destOrd="0" presId="urn:microsoft.com/office/officeart/2005/8/layout/hierarchy1"/>
    <dgm:cxn modelId="{D009D35A-5753-4B5C-B835-61107F8C7CB4}" type="presParOf" srcId="{3B484E07-E739-4822-A4C8-1CE25D7F906F}" destId="{92B56A53-0EC6-44EA-B699-7F5BF1604E25}" srcOrd="0" destOrd="0" presId="urn:microsoft.com/office/officeart/2005/8/layout/hierarchy1"/>
    <dgm:cxn modelId="{04E28D38-CA0F-4D72-9D1C-AF2B381BF6AF}" type="presParOf" srcId="{92B56A53-0EC6-44EA-B699-7F5BF1604E25}" destId="{BB02B8A7-9FBB-4671-8C28-81499F8223E2}" srcOrd="0" destOrd="0" presId="urn:microsoft.com/office/officeart/2005/8/layout/hierarchy1"/>
    <dgm:cxn modelId="{E749C24D-9549-45DC-9CD7-A8ECBF946F26}" type="presParOf" srcId="{92B56A53-0EC6-44EA-B699-7F5BF1604E25}" destId="{E261D63B-639C-417E-99CB-56BB0D9B4FDC}" srcOrd="1" destOrd="0" presId="urn:microsoft.com/office/officeart/2005/8/layout/hierarchy1"/>
    <dgm:cxn modelId="{A48074EF-DBF5-4F1A-9A6D-13BAAA60FAAE}" type="presParOf" srcId="{3B484E07-E739-4822-A4C8-1CE25D7F906F}" destId="{0CB50D48-EF5B-4720-86F2-F5B1F96D62DC}" srcOrd="1" destOrd="0" presId="urn:microsoft.com/office/officeart/2005/8/layout/hierarchy1"/>
    <dgm:cxn modelId="{868BC5CA-BADD-4D29-971C-5EAD3EE1B503}" type="presParOf" srcId="{4F1B50BD-219E-4519-89A6-0BD65FA349E7}" destId="{A6D282C1-8400-4AE3-BA38-C68D56521D90}" srcOrd="2" destOrd="0" presId="urn:microsoft.com/office/officeart/2005/8/layout/hierarchy1"/>
    <dgm:cxn modelId="{1BA622F4-1584-400A-80F1-77D31CB21FD6}" type="presParOf" srcId="{A6D282C1-8400-4AE3-BA38-C68D56521D90}" destId="{56C5B5AE-CD6F-48EF-8672-7D7DD5719490}" srcOrd="0" destOrd="0" presId="urn:microsoft.com/office/officeart/2005/8/layout/hierarchy1"/>
    <dgm:cxn modelId="{3C2247FF-1294-4E1E-A8C8-73F1461F26B6}" type="presParOf" srcId="{56C5B5AE-CD6F-48EF-8672-7D7DD5719490}" destId="{9777DE81-9862-4A15-8CAB-AE8EE3E47558}" srcOrd="0" destOrd="0" presId="urn:microsoft.com/office/officeart/2005/8/layout/hierarchy1"/>
    <dgm:cxn modelId="{FD7B94CB-1491-46ED-A5D7-2283A67E301E}" type="presParOf" srcId="{56C5B5AE-CD6F-48EF-8672-7D7DD5719490}" destId="{EBCE13B6-E598-4743-8B8C-F305DFA001D8}" srcOrd="1" destOrd="0" presId="urn:microsoft.com/office/officeart/2005/8/layout/hierarchy1"/>
    <dgm:cxn modelId="{D22F5F34-4092-4414-8AF6-15319ED04F96}" type="presParOf" srcId="{A6D282C1-8400-4AE3-BA38-C68D56521D90}" destId="{9F408646-9D32-4612-A95D-907540080FE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868710-B0F4-4E03-A874-E019D5E3D3D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CF361F9-EBB4-4266-8BA2-8DFA71E63B40}">
      <dgm:prSet/>
      <dgm:spPr/>
      <dgm:t>
        <a:bodyPr/>
        <a:lstStyle/>
        <a:p>
          <a:pPr>
            <a:lnSpc>
              <a:spcPct val="100000"/>
            </a:lnSpc>
          </a:pPr>
          <a:r>
            <a:rPr lang="en-GB" dirty="0"/>
            <a:t>Positioning of foil</a:t>
          </a:r>
          <a:endParaRPr lang="en-US" dirty="0"/>
        </a:p>
      </dgm:t>
    </dgm:pt>
    <dgm:pt modelId="{BDCAC39C-75B3-4909-AAC9-459A98217FD6}" type="parTrans" cxnId="{61116A3C-EE74-4D8B-93C0-DB386C7B3742}">
      <dgm:prSet/>
      <dgm:spPr/>
      <dgm:t>
        <a:bodyPr/>
        <a:lstStyle/>
        <a:p>
          <a:endParaRPr lang="en-US"/>
        </a:p>
      </dgm:t>
    </dgm:pt>
    <dgm:pt modelId="{3DB01713-0772-4504-A60B-A22225533844}" type="sibTrans" cxnId="{61116A3C-EE74-4D8B-93C0-DB386C7B3742}">
      <dgm:prSet/>
      <dgm:spPr/>
      <dgm:t>
        <a:bodyPr/>
        <a:lstStyle/>
        <a:p>
          <a:endParaRPr lang="en-US"/>
        </a:p>
      </dgm:t>
    </dgm:pt>
    <dgm:pt modelId="{22DBEE19-21E5-47FC-BBB8-9E20A97FAE34}">
      <dgm:prSet/>
      <dgm:spPr/>
      <dgm:t>
        <a:bodyPr/>
        <a:lstStyle/>
        <a:p>
          <a:pPr>
            <a:lnSpc>
              <a:spcPct val="100000"/>
            </a:lnSpc>
          </a:pPr>
          <a:r>
            <a:rPr lang="en-GB" dirty="0"/>
            <a:t>Pressure measurements at increasing time intervals</a:t>
          </a:r>
          <a:endParaRPr lang="en-US" dirty="0"/>
        </a:p>
      </dgm:t>
    </dgm:pt>
    <dgm:pt modelId="{A53B0959-7DD5-4F62-8001-C4E421E483E2}" type="parTrans" cxnId="{57A04726-E283-47D6-AB50-79A97BF70D38}">
      <dgm:prSet/>
      <dgm:spPr/>
      <dgm:t>
        <a:bodyPr/>
        <a:lstStyle/>
        <a:p>
          <a:endParaRPr lang="en-US"/>
        </a:p>
      </dgm:t>
    </dgm:pt>
    <dgm:pt modelId="{2BA19610-42BA-413B-AE12-15F5862A30B2}" type="sibTrans" cxnId="{57A04726-E283-47D6-AB50-79A97BF70D38}">
      <dgm:prSet/>
      <dgm:spPr/>
      <dgm:t>
        <a:bodyPr/>
        <a:lstStyle/>
        <a:p>
          <a:endParaRPr lang="en-US"/>
        </a:p>
      </dgm:t>
    </dgm:pt>
    <dgm:pt modelId="{5DCC2406-C08C-45D1-AF82-56145B30AC54}">
      <dgm:prSet/>
      <dgm:spPr/>
      <dgm:t>
        <a:bodyPr/>
        <a:lstStyle/>
        <a:p>
          <a:pPr>
            <a:lnSpc>
              <a:spcPct val="100000"/>
            </a:lnSpc>
          </a:pPr>
          <a:r>
            <a:rPr lang="en-GB" dirty="0"/>
            <a:t>Flux measurements at different helium temperatures</a:t>
          </a:r>
          <a:endParaRPr lang="en-US" dirty="0"/>
        </a:p>
      </dgm:t>
    </dgm:pt>
    <dgm:pt modelId="{145E9783-CB78-477D-A71E-40D8AF93910B}" type="parTrans" cxnId="{CB4819AB-4FED-4EC5-8A5F-BB3365B430B7}">
      <dgm:prSet/>
      <dgm:spPr/>
      <dgm:t>
        <a:bodyPr/>
        <a:lstStyle/>
        <a:p>
          <a:endParaRPr lang="en-US"/>
        </a:p>
      </dgm:t>
    </dgm:pt>
    <dgm:pt modelId="{1ABE05AB-6A9D-4744-A010-5052B21BB551}" type="sibTrans" cxnId="{CB4819AB-4FED-4EC5-8A5F-BB3365B430B7}">
      <dgm:prSet/>
      <dgm:spPr/>
      <dgm:t>
        <a:bodyPr/>
        <a:lstStyle/>
        <a:p>
          <a:endParaRPr lang="en-US"/>
        </a:p>
      </dgm:t>
    </dgm:pt>
    <dgm:pt modelId="{5EFCEB7E-D3F3-46AF-B1CD-7110F95C7B2E}">
      <dgm:prSet/>
      <dgm:spPr/>
      <dgm:t>
        <a:bodyPr/>
        <a:lstStyle/>
        <a:p>
          <a:pPr>
            <a:lnSpc>
              <a:spcPct val="100000"/>
            </a:lnSpc>
          </a:pPr>
          <a:r>
            <a:rPr lang="en-GB" dirty="0"/>
            <a:t>Deriving an “efficiency” of heat exchanger, compare to previous design</a:t>
          </a:r>
          <a:endParaRPr lang="en-US" dirty="0"/>
        </a:p>
      </dgm:t>
    </dgm:pt>
    <dgm:pt modelId="{CA5453C7-6AB9-4F0F-AC1E-077F8238B7FE}" type="parTrans" cxnId="{3586CB6F-9C4D-4FDF-8ECF-BD3A9DE5B241}">
      <dgm:prSet/>
      <dgm:spPr/>
      <dgm:t>
        <a:bodyPr/>
        <a:lstStyle/>
        <a:p>
          <a:endParaRPr lang="en-US"/>
        </a:p>
      </dgm:t>
    </dgm:pt>
    <dgm:pt modelId="{74F2B667-F3C8-447E-8224-7576C7D9B88A}" type="sibTrans" cxnId="{3586CB6F-9C4D-4FDF-8ECF-BD3A9DE5B241}">
      <dgm:prSet/>
      <dgm:spPr/>
      <dgm:t>
        <a:bodyPr/>
        <a:lstStyle/>
        <a:p>
          <a:endParaRPr lang="en-US"/>
        </a:p>
      </dgm:t>
    </dgm:pt>
    <dgm:pt modelId="{74B3FD61-DD5B-423C-8BE7-967450B6872F}">
      <dgm:prSet/>
      <dgm:spPr/>
      <dgm:t>
        <a:bodyPr/>
        <a:lstStyle/>
        <a:p>
          <a:pPr>
            <a:lnSpc>
              <a:spcPct val="100000"/>
            </a:lnSpc>
          </a:pPr>
          <a:r>
            <a:rPr lang="en-GB" dirty="0"/>
            <a:t>Coldbox optimisation – increase mass flow rate to reduce temperature</a:t>
          </a:r>
          <a:endParaRPr lang="en-US" dirty="0"/>
        </a:p>
      </dgm:t>
    </dgm:pt>
    <dgm:pt modelId="{EF1B99AC-3210-4BF4-B402-2EC29121CCEC}" type="parTrans" cxnId="{6704B055-2C71-432B-A10D-15B218D55E1B}">
      <dgm:prSet/>
      <dgm:spPr/>
      <dgm:t>
        <a:bodyPr/>
        <a:lstStyle/>
        <a:p>
          <a:endParaRPr lang="en-US"/>
        </a:p>
      </dgm:t>
    </dgm:pt>
    <dgm:pt modelId="{8374B01D-9386-4851-835B-DCD0FC1606B9}" type="sibTrans" cxnId="{6704B055-2C71-432B-A10D-15B218D55E1B}">
      <dgm:prSet/>
      <dgm:spPr/>
      <dgm:t>
        <a:bodyPr/>
        <a:lstStyle/>
        <a:p>
          <a:endParaRPr lang="en-US"/>
        </a:p>
      </dgm:t>
    </dgm:pt>
    <dgm:pt modelId="{44040926-4886-45FD-8CF3-EF62C4BDE97F}">
      <dgm:prSet/>
      <dgm:spPr/>
      <dgm:t>
        <a:bodyPr/>
        <a:lstStyle/>
        <a:p>
          <a:pPr>
            <a:lnSpc>
              <a:spcPct val="100000"/>
            </a:lnSpc>
          </a:pPr>
          <a:r>
            <a:rPr lang="en-GB" dirty="0"/>
            <a:t>Monitor the deterioration rate</a:t>
          </a:r>
          <a:endParaRPr lang="en-US" dirty="0"/>
        </a:p>
      </dgm:t>
    </dgm:pt>
    <dgm:pt modelId="{42FD2E4C-12CB-492E-88A6-E4F67E3E73DB}" type="parTrans" cxnId="{5F8EFBDE-6F25-48F1-9A0D-EC1EBE15B36C}">
      <dgm:prSet/>
      <dgm:spPr/>
      <dgm:t>
        <a:bodyPr/>
        <a:lstStyle/>
        <a:p>
          <a:endParaRPr lang="en-US"/>
        </a:p>
      </dgm:t>
    </dgm:pt>
    <dgm:pt modelId="{7E3CE1D6-CA6B-4C54-860C-7CEBA76D8CA2}" type="sibTrans" cxnId="{5F8EFBDE-6F25-48F1-9A0D-EC1EBE15B36C}">
      <dgm:prSet/>
      <dgm:spPr/>
      <dgm:t>
        <a:bodyPr/>
        <a:lstStyle/>
        <a:p>
          <a:endParaRPr lang="en-US"/>
        </a:p>
      </dgm:t>
    </dgm:pt>
    <dgm:pt modelId="{31F70B68-0A28-4F81-847F-A788D20ECDE5}">
      <dgm:prSet/>
      <dgm:spPr/>
      <dgm:t>
        <a:bodyPr/>
        <a:lstStyle/>
        <a:p>
          <a:pPr>
            <a:lnSpc>
              <a:spcPct val="100000"/>
            </a:lnSpc>
          </a:pPr>
          <a:r>
            <a:rPr lang="en-GB" dirty="0"/>
            <a:t>Impact of poisoning foil</a:t>
          </a:r>
        </a:p>
      </dgm:t>
    </dgm:pt>
    <dgm:pt modelId="{7A390874-A961-4C79-9EF4-AFF2A072A9B2}" type="parTrans" cxnId="{0BB6E949-9AE5-4EB3-91A1-15642F4C7941}">
      <dgm:prSet/>
      <dgm:spPr/>
      <dgm:t>
        <a:bodyPr/>
        <a:lstStyle/>
        <a:p>
          <a:endParaRPr lang="en-GB"/>
        </a:p>
      </dgm:t>
    </dgm:pt>
    <dgm:pt modelId="{CD08F395-32B1-4B9E-8599-541229AC2498}" type="sibTrans" cxnId="{0BB6E949-9AE5-4EB3-91A1-15642F4C7941}">
      <dgm:prSet/>
      <dgm:spPr/>
      <dgm:t>
        <a:bodyPr/>
        <a:lstStyle/>
        <a:p>
          <a:endParaRPr lang="en-GB"/>
        </a:p>
      </dgm:t>
    </dgm:pt>
    <dgm:pt modelId="{9AE877CA-7524-49E7-A10A-5EAD3304F54A}">
      <dgm:prSet/>
      <dgm:spPr/>
      <dgm:t>
        <a:bodyPr/>
        <a:lstStyle/>
        <a:p>
          <a:pPr>
            <a:lnSpc>
              <a:spcPct val="100000"/>
            </a:lnSpc>
          </a:pPr>
          <a:r>
            <a:rPr lang="en-US" dirty="0"/>
            <a:t>Ensure moderator does not fail</a:t>
          </a:r>
        </a:p>
      </dgm:t>
    </dgm:pt>
    <dgm:pt modelId="{FFB275FD-4101-4C84-ACCB-E99E34C7E35C}" type="parTrans" cxnId="{AF84BBF2-9C48-473A-8FE9-6ADE8D622FFF}">
      <dgm:prSet/>
      <dgm:spPr/>
      <dgm:t>
        <a:bodyPr/>
        <a:lstStyle/>
        <a:p>
          <a:endParaRPr lang="en-GB"/>
        </a:p>
      </dgm:t>
    </dgm:pt>
    <dgm:pt modelId="{B653ED3E-569B-4DCF-8ACD-9E3AC6D38BEF}" type="sibTrans" cxnId="{AF84BBF2-9C48-473A-8FE9-6ADE8D622FFF}">
      <dgm:prSet/>
      <dgm:spPr/>
      <dgm:t>
        <a:bodyPr/>
        <a:lstStyle/>
        <a:p>
          <a:endParaRPr lang="en-GB"/>
        </a:p>
      </dgm:t>
    </dgm:pt>
    <dgm:pt modelId="{9A023F04-8988-4EEE-A488-4E1A2730232D}" type="pres">
      <dgm:prSet presAssocID="{CA868710-B0F4-4E03-A874-E019D5E3D3DC}" presName="root" presStyleCnt="0">
        <dgm:presLayoutVars>
          <dgm:dir/>
          <dgm:resizeHandles val="exact"/>
        </dgm:presLayoutVars>
      </dgm:prSet>
      <dgm:spPr/>
    </dgm:pt>
    <dgm:pt modelId="{6CF18AA8-0DA6-4B4A-9EF2-1B59F7B74D27}" type="pres">
      <dgm:prSet presAssocID="{0CF361F9-EBB4-4266-8BA2-8DFA71E63B40}" presName="compNode" presStyleCnt="0"/>
      <dgm:spPr/>
    </dgm:pt>
    <dgm:pt modelId="{3C9A180D-13B9-473D-8806-6364F8FF91F9}" type="pres">
      <dgm:prSet presAssocID="{0CF361F9-EBB4-4266-8BA2-8DFA71E63B40}" presName="bgRect" presStyleLbl="bgShp" presStyleIdx="0" presStyleCnt="6"/>
      <dgm:spPr/>
    </dgm:pt>
    <dgm:pt modelId="{DA90EE48-E150-4301-8305-C8EA81785E27}" type="pres">
      <dgm:prSet presAssocID="{0CF361F9-EBB4-4266-8BA2-8DFA71E63B4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5E4A8774-DA68-43DD-9652-7725483C1457}" type="pres">
      <dgm:prSet presAssocID="{0CF361F9-EBB4-4266-8BA2-8DFA71E63B40}" presName="spaceRect" presStyleCnt="0"/>
      <dgm:spPr/>
    </dgm:pt>
    <dgm:pt modelId="{49B4B5B4-ECD1-4737-9B57-CAB1A3A3416C}" type="pres">
      <dgm:prSet presAssocID="{0CF361F9-EBB4-4266-8BA2-8DFA71E63B40}" presName="parTx" presStyleLbl="revTx" presStyleIdx="0" presStyleCnt="8">
        <dgm:presLayoutVars>
          <dgm:chMax val="0"/>
          <dgm:chPref val="0"/>
        </dgm:presLayoutVars>
      </dgm:prSet>
      <dgm:spPr/>
    </dgm:pt>
    <dgm:pt modelId="{A5737E8B-62FD-48B1-A57B-480AE0172A03}" type="pres">
      <dgm:prSet presAssocID="{3DB01713-0772-4504-A60B-A22225533844}" presName="sibTrans" presStyleCnt="0"/>
      <dgm:spPr/>
    </dgm:pt>
    <dgm:pt modelId="{936390BD-9733-4275-8D0F-F2A937C1628B}" type="pres">
      <dgm:prSet presAssocID="{22DBEE19-21E5-47FC-BBB8-9E20A97FAE34}" presName="compNode" presStyleCnt="0"/>
      <dgm:spPr/>
    </dgm:pt>
    <dgm:pt modelId="{06D5E1DD-4576-4DDD-AC5E-BAB055C531A8}" type="pres">
      <dgm:prSet presAssocID="{22DBEE19-21E5-47FC-BBB8-9E20A97FAE34}" presName="bgRect" presStyleLbl="bgShp" presStyleIdx="1" presStyleCnt="6"/>
      <dgm:spPr/>
    </dgm:pt>
    <dgm:pt modelId="{34B5B5EA-576E-452C-A3C1-27620896FBE8}" type="pres">
      <dgm:prSet presAssocID="{22DBEE19-21E5-47FC-BBB8-9E20A97FAE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5111F29B-7382-4F88-AF6E-E1D10A3C4F47}" type="pres">
      <dgm:prSet presAssocID="{22DBEE19-21E5-47FC-BBB8-9E20A97FAE34}" presName="spaceRect" presStyleCnt="0"/>
      <dgm:spPr/>
    </dgm:pt>
    <dgm:pt modelId="{BBFF55B6-EF01-4723-8A1A-72336A8D487C}" type="pres">
      <dgm:prSet presAssocID="{22DBEE19-21E5-47FC-BBB8-9E20A97FAE34}" presName="parTx" presStyleLbl="revTx" presStyleIdx="1" presStyleCnt="8">
        <dgm:presLayoutVars>
          <dgm:chMax val="0"/>
          <dgm:chPref val="0"/>
        </dgm:presLayoutVars>
      </dgm:prSet>
      <dgm:spPr/>
    </dgm:pt>
    <dgm:pt modelId="{315CC87B-CF0C-4175-9802-BC544661FD3D}" type="pres">
      <dgm:prSet presAssocID="{22DBEE19-21E5-47FC-BBB8-9E20A97FAE34}" presName="desTx" presStyleLbl="revTx" presStyleIdx="2" presStyleCnt="8">
        <dgm:presLayoutVars/>
      </dgm:prSet>
      <dgm:spPr/>
    </dgm:pt>
    <dgm:pt modelId="{C248CFBB-C150-4F2E-86D2-3401A72F119B}" type="pres">
      <dgm:prSet presAssocID="{2BA19610-42BA-413B-AE12-15F5862A30B2}" presName="sibTrans" presStyleCnt="0"/>
      <dgm:spPr/>
    </dgm:pt>
    <dgm:pt modelId="{6DE244F7-8EAF-44D3-B46A-4CEACC049FA6}" type="pres">
      <dgm:prSet presAssocID="{31F70B68-0A28-4F81-847F-A788D20ECDE5}" presName="compNode" presStyleCnt="0"/>
      <dgm:spPr/>
    </dgm:pt>
    <dgm:pt modelId="{DEA4858C-4E14-4B60-8696-D8C6EA293BEF}" type="pres">
      <dgm:prSet presAssocID="{31F70B68-0A28-4F81-847F-A788D20ECDE5}" presName="bgRect" presStyleLbl="bgShp" presStyleIdx="2" presStyleCnt="6"/>
      <dgm:spPr/>
    </dgm:pt>
    <dgm:pt modelId="{AB7F03AE-128B-478A-94C9-C3AE8D53D70D}" type="pres">
      <dgm:prSet presAssocID="{31F70B68-0A28-4F81-847F-A788D20ECDE5}"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rgbClr val="CCD2FC"/>
          </a:solidFill>
        </a:ln>
      </dgm:spPr>
      <dgm:extLst>
        <a:ext uri="{E40237B7-FDA0-4F09-8148-C483321AD2D9}">
          <dgm14:cNvPr xmlns:dgm14="http://schemas.microsoft.com/office/drawing/2010/diagram" id="0" name="" descr="Bar chart with solid fill"/>
        </a:ext>
      </dgm:extLst>
    </dgm:pt>
    <dgm:pt modelId="{D69509C9-37B5-487C-9470-FA34C5BBE849}" type="pres">
      <dgm:prSet presAssocID="{31F70B68-0A28-4F81-847F-A788D20ECDE5}" presName="spaceRect" presStyleCnt="0"/>
      <dgm:spPr/>
    </dgm:pt>
    <dgm:pt modelId="{A4D912D8-227A-4305-B879-B3D8350B0901}" type="pres">
      <dgm:prSet presAssocID="{31F70B68-0A28-4F81-847F-A788D20ECDE5}" presName="parTx" presStyleLbl="revTx" presStyleIdx="3" presStyleCnt="8">
        <dgm:presLayoutVars>
          <dgm:chMax val="0"/>
          <dgm:chPref val="0"/>
        </dgm:presLayoutVars>
      </dgm:prSet>
      <dgm:spPr/>
    </dgm:pt>
    <dgm:pt modelId="{84D916AF-DF61-41DE-978A-440DFEF45DB5}" type="pres">
      <dgm:prSet presAssocID="{CD08F395-32B1-4B9E-8599-541229AC2498}" presName="sibTrans" presStyleCnt="0"/>
      <dgm:spPr/>
    </dgm:pt>
    <dgm:pt modelId="{F321F4D0-3092-4FE1-9899-6BE35EE9ABE5}" type="pres">
      <dgm:prSet presAssocID="{5DCC2406-C08C-45D1-AF82-56145B30AC54}" presName="compNode" presStyleCnt="0"/>
      <dgm:spPr/>
    </dgm:pt>
    <dgm:pt modelId="{ECDE78CE-7C8F-4565-B979-82954EE1BBCA}" type="pres">
      <dgm:prSet presAssocID="{5DCC2406-C08C-45D1-AF82-56145B30AC54}" presName="bgRect" presStyleLbl="bgShp" presStyleIdx="3" presStyleCnt="6"/>
      <dgm:spPr/>
    </dgm:pt>
    <dgm:pt modelId="{6FCD2034-170C-4D59-BA47-ADCC54CF1975}" type="pres">
      <dgm:prSet presAssocID="{5DCC2406-C08C-45D1-AF82-56145B30AC5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aker"/>
        </a:ext>
      </dgm:extLst>
    </dgm:pt>
    <dgm:pt modelId="{1577166E-8275-4C6C-9A2D-792181CB9ED3}" type="pres">
      <dgm:prSet presAssocID="{5DCC2406-C08C-45D1-AF82-56145B30AC54}" presName="spaceRect" presStyleCnt="0"/>
      <dgm:spPr/>
    </dgm:pt>
    <dgm:pt modelId="{663A0639-1B52-49E0-8DAB-900C9922905E}" type="pres">
      <dgm:prSet presAssocID="{5DCC2406-C08C-45D1-AF82-56145B30AC54}" presName="parTx" presStyleLbl="revTx" presStyleIdx="4" presStyleCnt="8">
        <dgm:presLayoutVars>
          <dgm:chMax val="0"/>
          <dgm:chPref val="0"/>
        </dgm:presLayoutVars>
      </dgm:prSet>
      <dgm:spPr/>
    </dgm:pt>
    <dgm:pt modelId="{DDDA8E33-40F0-4988-BFF9-6F36E6971FB5}" type="pres">
      <dgm:prSet presAssocID="{5DCC2406-C08C-45D1-AF82-56145B30AC54}" presName="desTx" presStyleLbl="revTx" presStyleIdx="5" presStyleCnt="8">
        <dgm:presLayoutVars/>
      </dgm:prSet>
      <dgm:spPr/>
    </dgm:pt>
    <dgm:pt modelId="{C0FE6386-5ED6-42E2-8C31-4BC2CDB578D7}" type="pres">
      <dgm:prSet presAssocID="{1ABE05AB-6A9D-4744-A010-5052B21BB551}" presName="sibTrans" presStyleCnt="0"/>
      <dgm:spPr/>
    </dgm:pt>
    <dgm:pt modelId="{30690D3A-8A54-4745-81D0-0A7B83EB0A04}" type="pres">
      <dgm:prSet presAssocID="{74B3FD61-DD5B-423C-8BE7-967450B6872F}" presName="compNode" presStyleCnt="0"/>
      <dgm:spPr/>
    </dgm:pt>
    <dgm:pt modelId="{7E3BA163-C404-4258-B4A1-FD4452F46F34}" type="pres">
      <dgm:prSet presAssocID="{74B3FD61-DD5B-423C-8BE7-967450B6872F}" presName="bgRect" presStyleLbl="bgShp" presStyleIdx="4" presStyleCnt="6"/>
      <dgm:spPr/>
    </dgm:pt>
    <dgm:pt modelId="{49BDD315-1A6A-44F5-82FD-48EEA95625A0}" type="pres">
      <dgm:prSet presAssocID="{74B3FD61-DD5B-423C-8BE7-967450B6872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ermometer"/>
        </a:ext>
      </dgm:extLst>
    </dgm:pt>
    <dgm:pt modelId="{7164582D-FF41-4611-B932-2FA91DD3974B}" type="pres">
      <dgm:prSet presAssocID="{74B3FD61-DD5B-423C-8BE7-967450B6872F}" presName="spaceRect" presStyleCnt="0"/>
      <dgm:spPr/>
    </dgm:pt>
    <dgm:pt modelId="{ED95E1B3-71D1-4F21-AA33-532BE3DA783C}" type="pres">
      <dgm:prSet presAssocID="{74B3FD61-DD5B-423C-8BE7-967450B6872F}" presName="parTx" presStyleLbl="revTx" presStyleIdx="6" presStyleCnt="8">
        <dgm:presLayoutVars>
          <dgm:chMax val="0"/>
          <dgm:chPref val="0"/>
        </dgm:presLayoutVars>
      </dgm:prSet>
      <dgm:spPr/>
    </dgm:pt>
    <dgm:pt modelId="{72D88729-1B2D-4955-AB3A-7F4E44942722}" type="pres">
      <dgm:prSet presAssocID="{8374B01D-9386-4851-835B-DCD0FC1606B9}" presName="sibTrans" presStyleCnt="0"/>
      <dgm:spPr/>
    </dgm:pt>
    <dgm:pt modelId="{389AAD4A-C9E1-49D2-A801-36296CFF8FDF}" type="pres">
      <dgm:prSet presAssocID="{44040926-4886-45FD-8CF3-EF62C4BDE97F}" presName="compNode" presStyleCnt="0"/>
      <dgm:spPr/>
    </dgm:pt>
    <dgm:pt modelId="{F5435E52-56EB-444A-9611-0A0EABAA9D36}" type="pres">
      <dgm:prSet presAssocID="{44040926-4886-45FD-8CF3-EF62C4BDE97F}" presName="bgRect" presStyleLbl="bgShp" presStyleIdx="5" presStyleCnt="6"/>
      <dgm:spPr/>
    </dgm:pt>
    <dgm:pt modelId="{89ED5079-804E-47DF-A4E4-384809D355CE}" type="pres">
      <dgm:prSet presAssocID="{44040926-4886-45FD-8CF3-EF62C4BDE97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beat"/>
        </a:ext>
      </dgm:extLst>
    </dgm:pt>
    <dgm:pt modelId="{131886BE-C602-4C3A-85A0-69B0EE321BCA}" type="pres">
      <dgm:prSet presAssocID="{44040926-4886-45FD-8CF3-EF62C4BDE97F}" presName="spaceRect" presStyleCnt="0"/>
      <dgm:spPr/>
    </dgm:pt>
    <dgm:pt modelId="{AFB7C2A8-CC10-46EA-80D8-9769481F58F7}" type="pres">
      <dgm:prSet presAssocID="{44040926-4886-45FD-8CF3-EF62C4BDE97F}" presName="parTx" presStyleLbl="revTx" presStyleIdx="7" presStyleCnt="8">
        <dgm:presLayoutVars>
          <dgm:chMax val="0"/>
          <dgm:chPref val="0"/>
        </dgm:presLayoutVars>
      </dgm:prSet>
      <dgm:spPr/>
    </dgm:pt>
  </dgm:ptLst>
  <dgm:cxnLst>
    <dgm:cxn modelId="{A5045819-315D-4D5F-B2C0-EE6968248539}" type="presOf" srcId="{5DCC2406-C08C-45D1-AF82-56145B30AC54}" destId="{663A0639-1B52-49E0-8DAB-900C9922905E}" srcOrd="0" destOrd="0" presId="urn:microsoft.com/office/officeart/2018/2/layout/IconVerticalSolidList"/>
    <dgm:cxn modelId="{9740C41D-12DE-4E3B-A460-0BA8E3E77056}" type="presOf" srcId="{0CF361F9-EBB4-4266-8BA2-8DFA71E63B40}" destId="{49B4B5B4-ECD1-4737-9B57-CAB1A3A3416C}" srcOrd="0" destOrd="0" presId="urn:microsoft.com/office/officeart/2018/2/layout/IconVerticalSolidList"/>
    <dgm:cxn modelId="{57A04726-E283-47D6-AB50-79A97BF70D38}" srcId="{CA868710-B0F4-4E03-A874-E019D5E3D3DC}" destId="{22DBEE19-21E5-47FC-BBB8-9E20A97FAE34}" srcOrd="1" destOrd="0" parTransId="{A53B0959-7DD5-4F62-8001-C4E421E483E2}" sibTransId="{2BA19610-42BA-413B-AE12-15F5862A30B2}"/>
    <dgm:cxn modelId="{9DEABF29-72E3-4AC7-8A29-9CEDC7B7570D}" type="presOf" srcId="{74B3FD61-DD5B-423C-8BE7-967450B6872F}" destId="{ED95E1B3-71D1-4F21-AA33-532BE3DA783C}" srcOrd="0" destOrd="0" presId="urn:microsoft.com/office/officeart/2018/2/layout/IconVerticalSolidList"/>
    <dgm:cxn modelId="{04829C2E-E481-4500-B464-4A61E34775A8}" type="presOf" srcId="{31F70B68-0A28-4F81-847F-A788D20ECDE5}" destId="{A4D912D8-227A-4305-B879-B3D8350B0901}" srcOrd="0" destOrd="0" presId="urn:microsoft.com/office/officeart/2018/2/layout/IconVerticalSolidList"/>
    <dgm:cxn modelId="{61116A3C-EE74-4D8B-93C0-DB386C7B3742}" srcId="{CA868710-B0F4-4E03-A874-E019D5E3D3DC}" destId="{0CF361F9-EBB4-4266-8BA2-8DFA71E63B40}" srcOrd="0" destOrd="0" parTransId="{BDCAC39C-75B3-4909-AAC9-459A98217FD6}" sibTransId="{3DB01713-0772-4504-A60B-A22225533844}"/>
    <dgm:cxn modelId="{69698C40-3D0E-4E3D-B623-F8CA5804E0AA}" type="presOf" srcId="{22DBEE19-21E5-47FC-BBB8-9E20A97FAE34}" destId="{BBFF55B6-EF01-4723-8A1A-72336A8D487C}" srcOrd="0" destOrd="0" presId="urn:microsoft.com/office/officeart/2018/2/layout/IconVerticalSolidList"/>
    <dgm:cxn modelId="{2B8B875D-A1CE-427D-85FB-E6B6162B2948}" type="presOf" srcId="{44040926-4886-45FD-8CF3-EF62C4BDE97F}" destId="{AFB7C2A8-CC10-46EA-80D8-9769481F58F7}" srcOrd="0" destOrd="0" presId="urn:microsoft.com/office/officeart/2018/2/layout/IconVerticalSolidList"/>
    <dgm:cxn modelId="{0BB6E949-9AE5-4EB3-91A1-15642F4C7941}" srcId="{CA868710-B0F4-4E03-A874-E019D5E3D3DC}" destId="{31F70B68-0A28-4F81-847F-A788D20ECDE5}" srcOrd="2" destOrd="0" parTransId="{7A390874-A961-4C79-9EF4-AFF2A072A9B2}" sibTransId="{CD08F395-32B1-4B9E-8599-541229AC2498}"/>
    <dgm:cxn modelId="{3586CB6F-9C4D-4FDF-8ECF-BD3A9DE5B241}" srcId="{5DCC2406-C08C-45D1-AF82-56145B30AC54}" destId="{5EFCEB7E-D3F3-46AF-B1CD-7110F95C7B2E}" srcOrd="0" destOrd="0" parTransId="{CA5453C7-6AB9-4F0F-AC1E-077F8238B7FE}" sibTransId="{74F2B667-F3C8-447E-8224-7576C7D9B88A}"/>
    <dgm:cxn modelId="{E199FB4F-2F8B-442F-9127-0219723B8CBA}" type="presOf" srcId="{5EFCEB7E-D3F3-46AF-B1CD-7110F95C7B2E}" destId="{DDDA8E33-40F0-4988-BFF9-6F36E6971FB5}" srcOrd="0" destOrd="0" presId="urn:microsoft.com/office/officeart/2018/2/layout/IconVerticalSolidList"/>
    <dgm:cxn modelId="{6704B055-2C71-432B-A10D-15B218D55E1B}" srcId="{CA868710-B0F4-4E03-A874-E019D5E3D3DC}" destId="{74B3FD61-DD5B-423C-8BE7-967450B6872F}" srcOrd="4" destOrd="0" parTransId="{EF1B99AC-3210-4BF4-B402-2EC29121CCEC}" sibTransId="{8374B01D-9386-4851-835B-DCD0FC1606B9}"/>
    <dgm:cxn modelId="{0EAFD091-336E-4419-938B-8601DA3DE7EA}" type="presOf" srcId="{CA868710-B0F4-4E03-A874-E019D5E3D3DC}" destId="{9A023F04-8988-4EEE-A488-4E1A2730232D}" srcOrd="0" destOrd="0" presId="urn:microsoft.com/office/officeart/2018/2/layout/IconVerticalSolidList"/>
    <dgm:cxn modelId="{95CFA4A1-5F23-491F-922F-6341F9280CF4}" type="presOf" srcId="{9AE877CA-7524-49E7-A10A-5EAD3304F54A}" destId="{315CC87B-CF0C-4175-9802-BC544661FD3D}" srcOrd="0" destOrd="0" presId="urn:microsoft.com/office/officeart/2018/2/layout/IconVerticalSolidList"/>
    <dgm:cxn modelId="{CB4819AB-4FED-4EC5-8A5F-BB3365B430B7}" srcId="{CA868710-B0F4-4E03-A874-E019D5E3D3DC}" destId="{5DCC2406-C08C-45D1-AF82-56145B30AC54}" srcOrd="3" destOrd="0" parTransId="{145E9783-CB78-477D-A71E-40D8AF93910B}" sibTransId="{1ABE05AB-6A9D-4744-A010-5052B21BB551}"/>
    <dgm:cxn modelId="{5F8EFBDE-6F25-48F1-9A0D-EC1EBE15B36C}" srcId="{CA868710-B0F4-4E03-A874-E019D5E3D3DC}" destId="{44040926-4886-45FD-8CF3-EF62C4BDE97F}" srcOrd="5" destOrd="0" parTransId="{42FD2E4C-12CB-492E-88A6-E4F67E3E73DB}" sibTransId="{7E3CE1D6-CA6B-4C54-860C-7CEBA76D8CA2}"/>
    <dgm:cxn modelId="{AF84BBF2-9C48-473A-8FE9-6ADE8D622FFF}" srcId="{22DBEE19-21E5-47FC-BBB8-9E20A97FAE34}" destId="{9AE877CA-7524-49E7-A10A-5EAD3304F54A}" srcOrd="0" destOrd="0" parTransId="{FFB275FD-4101-4C84-ACCB-E99E34C7E35C}" sibTransId="{B653ED3E-569B-4DCF-8ACD-9E3AC6D38BEF}"/>
    <dgm:cxn modelId="{137BC781-0FF7-42E0-9194-B833735B3F9D}" type="presParOf" srcId="{9A023F04-8988-4EEE-A488-4E1A2730232D}" destId="{6CF18AA8-0DA6-4B4A-9EF2-1B59F7B74D27}" srcOrd="0" destOrd="0" presId="urn:microsoft.com/office/officeart/2018/2/layout/IconVerticalSolidList"/>
    <dgm:cxn modelId="{48E529F5-290E-4DB3-95EC-6B7EDC8995B6}" type="presParOf" srcId="{6CF18AA8-0DA6-4B4A-9EF2-1B59F7B74D27}" destId="{3C9A180D-13B9-473D-8806-6364F8FF91F9}" srcOrd="0" destOrd="0" presId="urn:microsoft.com/office/officeart/2018/2/layout/IconVerticalSolidList"/>
    <dgm:cxn modelId="{AFA7A6A0-583F-4C8E-B5B7-F9F0F5CD7A45}" type="presParOf" srcId="{6CF18AA8-0DA6-4B4A-9EF2-1B59F7B74D27}" destId="{DA90EE48-E150-4301-8305-C8EA81785E27}" srcOrd="1" destOrd="0" presId="urn:microsoft.com/office/officeart/2018/2/layout/IconVerticalSolidList"/>
    <dgm:cxn modelId="{797FA065-3C89-4DFF-93C6-2377DADC6442}" type="presParOf" srcId="{6CF18AA8-0DA6-4B4A-9EF2-1B59F7B74D27}" destId="{5E4A8774-DA68-43DD-9652-7725483C1457}" srcOrd="2" destOrd="0" presId="urn:microsoft.com/office/officeart/2018/2/layout/IconVerticalSolidList"/>
    <dgm:cxn modelId="{6A8F3DC2-C942-4938-82CF-49CA7148DC17}" type="presParOf" srcId="{6CF18AA8-0DA6-4B4A-9EF2-1B59F7B74D27}" destId="{49B4B5B4-ECD1-4737-9B57-CAB1A3A3416C}" srcOrd="3" destOrd="0" presId="urn:microsoft.com/office/officeart/2018/2/layout/IconVerticalSolidList"/>
    <dgm:cxn modelId="{EB828D03-E807-484D-9E8B-9EA50724C594}" type="presParOf" srcId="{9A023F04-8988-4EEE-A488-4E1A2730232D}" destId="{A5737E8B-62FD-48B1-A57B-480AE0172A03}" srcOrd="1" destOrd="0" presId="urn:microsoft.com/office/officeart/2018/2/layout/IconVerticalSolidList"/>
    <dgm:cxn modelId="{DD1D27E7-1057-4064-BFB2-3E44A0E10334}" type="presParOf" srcId="{9A023F04-8988-4EEE-A488-4E1A2730232D}" destId="{936390BD-9733-4275-8D0F-F2A937C1628B}" srcOrd="2" destOrd="0" presId="urn:microsoft.com/office/officeart/2018/2/layout/IconVerticalSolidList"/>
    <dgm:cxn modelId="{1E516D32-C3D7-4DA3-AAC9-CC2032AD57AB}" type="presParOf" srcId="{936390BD-9733-4275-8D0F-F2A937C1628B}" destId="{06D5E1DD-4576-4DDD-AC5E-BAB055C531A8}" srcOrd="0" destOrd="0" presId="urn:microsoft.com/office/officeart/2018/2/layout/IconVerticalSolidList"/>
    <dgm:cxn modelId="{92781A53-4563-48AC-9226-BFD23BF71FF9}" type="presParOf" srcId="{936390BD-9733-4275-8D0F-F2A937C1628B}" destId="{34B5B5EA-576E-452C-A3C1-27620896FBE8}" srcOrd="1" destOrd="0" presId="urn:microsoft.com/office/officeart/2018/2/layout/IconVerticalSolidList"/>
    <dgm:cxn modelId="{64567E49-4AF3-44FB-9F96-9F47CB69D319}" type="presParOf" srcId="{936390BD-9733-4275-8D0F-F2A937C1628B}" destId="{5111F29B-7382-4F88-AF6E-E1D10A3C4F47}" srcOrd="2" destOrd="0" presId="urn:microsoft.com/office/officeart/2018/2/layout/IconVerticalSolidList"/>
    <dgm:cxn modelId="{EA7DF690-9FCC-4696-9E98-B10BE4EA5820}" type="presParOf" srcId="{936390BD-9733-4275-8D0F-F2A937C1628B}" destId="{BBFF55B6-EF01-4723-8A1A-72336A8D487C}" srcOrd="3" destOrd="0" presId="urn:microsoft.com/office/officeart/2018/2/layout/IconVerticalSolidList"/>
    <dgm:cxn modelId="{4B5BDBAB-E399-4F34-854F-C7615A4D3F0C}" type="presParOf" srcId="{936390BD-9733-4275-8D0F-F2A937C1628B}" destId="{315CC87B-CF0C-4175-9802-BC544661FD3D}" srcOrd="4" destOrd="0" presId="urn:microsoft.com/office/officeart/2018/2/layout/IconVerticalSolidList"/>
    <dgm:cxn modelId="{A619CB8D-62A0-4D9B-8E14-B644ABD16B71}" type="presParOf" srcId="{9A023F04-8988-4EEE-A488-4E1A2730232D}" destId="{C248CFBB-C150-4F2E-86D2-3401A72F119B}" srcOrd="3" destOrd="0" presId="urn:microsoft.com/office/officeart/2018/2/layout/IconVerticalSolidList"/>
    <dgm:cxn modelId="{0B789519-1DF0-4C9E-8B13-D3402861C8F6}" type="presParOf" srcId="{9A023F04-8988-4EEE-A488-4E1A2730232D}" destId="{6DE244F7-8EAF-44D3-B46A-4CEACC049FA6}" srcOrd="4" destOrd="0" presId="urn:microsoft.com/office/officeart/2018/2/layout/IconVerticalSolidList"/>
    <dgm:cxn modelId="{59168D9B-129E-4330-AD83-A6B6A3B8715C}" type="presParOf" srcId="{6DE244F7-8EAF-44D3-B46A-4CEACC049FA6}" destId="{DEA4858C-4E14-4B60-8696-D8C6EA293BEF}" srcOrd="0" destOrd="0" presId="urn:microsoft.com/office/officeart/2018/2/layout/IconVerticalSolidList"/>
    <dgm:cxn modelId="{AF082792-B962-46FF-B85E-B64F7C25646F}" type="presParOf" srcId="{6DE244F7-8EAF-44D3-B46A-4CEACC049FA6}" destId="{AB7F03AE-128B-478A-94C9-C3AE8D53D70D}" srcOrd="1" destOrd="0" presId="urn:microsoft.com/office/officeart/2018/2/layout/IconVerticalSolidList"/>
    <dgm:cxn modelId="{ADD6DA3E-7B42-489F-8F1A-204B9A584BF5}" type="presParOf" srcId="{6DE244F7-8EAF-44D3-B46A-4CEACC049FA6}" destId="{D69509C9-37B5-487C-9470-FA34C5BBE849}" srcOrd="2" destOrd="0" presId="urn:microsoft.com/office/officeart/2018/2/layout/IconVerticalSolidList"/>
    <dgm:cxn modelId="{9430987C-BC0F-4CE9-B253-0155D855C193}" type="presParOf" srcId="{6DE244F7-8EAF-44D3-B46A-4CEACC049FA6}" destId="{A4D912D8-227A-4305-B879-B3D8350B0901}" srcOrd="3" destOrd="0" presId="urn:microsoft.com/office/officeart/2018/2/layout/IconVerticalSolidList"/>
    <dgm:cxn modelId="{1081B916-1A71-499A-AC96-2E450A6D9CE2}" type="presParOf" srcId="{9A023F04-8988-4EEE-A488-4E1A2730232D}" destId="{84D916AF-DF61-41DE-978A-440DFEF45DB5}" srcOrd="5" destOrd="0" presId="urn:microsoft.com/office/officeart/2018/2/layout/IconVerticalSolidList"/>
    <dgm:cxn modelId="{375A837C-C613-4DC7-B079-78570DB95B1D}" type="presParOf" srcId="{9A023F04-8988-4EEE-A488-4E1A2730232D}" destId="{F321F4D0-3092-4FE1-9899-6BE35EE9ABE5}" srcOrd="6" destOrd="0" presId="urn:microsoft.com/office/officeart/2018/2/layout/IconVerticalSolidList"/>
    <dgm:cxn modelId="{C3CEFC93-AD1A-4386-B589-A82008006564}" type="presParOf" srcId="{F321F4D0-3092-4FE1-9899-6BE35EE9ABE5}" destId="{ECDE78CE-7C8F-4565-B979-82954EE1BBCA}" srcOrd="0" destOrd="0" presId="urn:microsoft.com/office/officeart/2018/2/layout/IconVerticalSolidList"/>
    <dgm:cxn modelId="{FF64F2C7-65C0-430F-A360-3ACC089D98B2}" type="presParOf" srcId="{F321F4D0-3092-4FE1-9899-6BE35EE9ABE5}" destId="{6FCD2034-170C-4D59-BA47-ADCC54CF1975}" srcOrd="1" destOrd="0" presId="urn:microsoft.com/office/officeart/2018/2/layout/IconVerticalSolidList"/>
    <dgm:cxn modelId="{85C93FBA-F0BA-4F8E-A0F1-4D4CF48A8250}" type="presParOf" srcId="{F321F4D0-3092-4FE1-9899-6BE35EE9ABE5}" destId="{1577166E-8275-4C6C-9A2D-792181CB9ED3}" srcOrd="2" destOrd="0" presId="urn:microsoft.com/office/officeart/2018/2/layout/IconVerticalSolidList"/>
    <dgm:cxn modelId="{B8A403A2-0570-4D25-B108-3FEA2446D3B1}" type="presParOf" srcId="{F321F4D0-3092-4FE1-9899-6BE35EE9ABE5}" destId="{663A0639-1B52-49E0-8DAB-900C9922905E}" srcOrd="3" destOrd="0" presId="urn:microsoft.com/office/officeart/2018/2/layout/IconVerticalSolidList"/>
    <dgm:cxn modelId="{B8D77793-824C-4321-85DF-A79A7236DC7B}" type="presParOf" srcId="{F321F4D0-3092-4FE1-9899-6BE35EE9ABE5}" destId="{DDDA8E33-40F0-4988-BFF9-6F36E6971FB5}" srcOrd="4" destOrd="0" presId="urn:microsoft.com/office/officeart/2018/2/layout/IconVerticalSolidList"/>
    <dgm:cxn modelId="{99516769-5EA3-4AF0-B4CD-3689578969F8}" type="presParOf" srcId="{9A023F04-8988-4EEE-A488-4E1A2730232D}" destId="{C0FE6386-5ED6-42E2-8C31-4BC2CDB578D7}" srcOrd="7" destOrd="0" presId="urn:microsoft.com/office/officeart/2018/2/layout/IconVerticalSolidList"/>
    <dgm:cxn modelId="{8F9D3BFB-C473-4265-BE45-D43AC3A1ACBA}" type="presParOf" srcId="{9A023F04-8988-4EEE-A488-4E1A2730232D}" destId="{30690D3A-8A54-4745-81D0-0A7B83EB0A04}" srcOrd="8" destOrd="0" presId="urn:microsoft.com/office/officeart/2018/2/layout/IconVerticalSolidList"/>
    <dgm:cxn modelId="{E6F915FF-7745-4CF3-B610-CEFA2DA22380}" type="presParOf" srcId="{30690D3A-8A54-4745-81D0-0A7B83EB0A04}" destId="{7E3BA163-C404-4258-B4A1-FD4452F46F34}" srcOrd="0" destOrd="0" presId="urn:microsoft.com/office/officeart/2018/2/layout/IconVerticalSolidList"/>
    <dgm:cxn modelId="{DA85B1A3-50ED-434F-8671-8CD30DB5593C}" type="presParOf" srcId="{30690D3A-8A54-4745-81D0-0A7B83EB0A04}" destId="{49BDD315-1A6A-44F5-82FD-48EEA95625A0}" srcOrd="1" destOrd="0" presId="urn:microsoft.com/office/officeart/2018/2/layout/IconVerticalSolidList"/>
    <dgm:cxn modelId="{668F66FE-E70C-482E-8572-F7153BE15267}" type="presParOf" srcId="{30690D3A-8A54-4745-81D0-0A7B83EB0A04}" destId="{7164582D-FF41-4611-B932-2FA91DD3974B}" srcOrd="2" destOrd="0" presId="urn:microsoft.com/office/officeart/2018/2/layout/IconVerticalSolidList"/>
    <dgm:cxn modelId="{2C0C68F2-EA1A-4E7E-921B-45D5619DE4F4}" type="presParOf" srcId="{30690D3A-8A54-4745-81D0-0A7B83EB0A04}" destId="{ED95E1B3-71D1-4F21-AA33-532BE3DA783C}" srcOrd="3" destOrd="0" presId="urn:microsoft.com/office/officeart/2018/2/layout/IconVerticalSolidList"/>
    <dgm:cxn modelId="{76D4FC39-06BF-429C-9464-641FD625121E}" type="presParOf" srcId="{9A023F04-8988-4EEE-A488-4E1A2730232D}" destId="{72D88729-1B2D-4955-AB3A-7F4E44942722}" srcOrd="9" destOrd="0" presId="urn:microsoft.com/office/officeart/2018/2/layout/IconVerticalSolidList"/>
    <dgm:cxn modelId="{DEA0F369-6FEA-4B97-BEDD-9CF04F21C03D}" type="presParOf" srcId="{9A023F04-8988-4EEE-A488-4E1A2730232D}" destId="{389AAD4A-C9E1-49D2-A801-36296CFF8FDF}" srcOrd="10" destOrd="0" presId="urn:microsoft.com/office/officeart/2018/2/layout/IconVerticalSolidList"/>
    <dgm:cxn modelId="{D4F0C2DC-92C2-4B91-9362-63F76E4EB1E0}" type="presParOf" srcId="{389AAD4A-C9E1-49D2-A801-36296CFF8FDF}" destId="{F5435E52-56EB-444A-9611-0A0EABAA9D36}" srcOrd="0" destOrd="0" presId="urn:microsoft.com/office/officeart/2018/2/layout/IconVerticalSolidList"/>
    <dgm:cxn modelId="{BCAE9054-EC23-4DA9-A41B-F68C62104806}" type="presParOf" srcId="{389AAD4A-C9E1-49D2-A801-36296CFF8FDF}" destId="{89ED5079-804E-47DF-A4E4-384809D355CE}" srcOrd="1" destOrd="0" presId="urn:microsoft.com/office/officeart/2018/2/layout/IconVerticalSolidList"/>
    <dgm:cxn modelId="{24A9F374-DF76-45F3-AFC3-F835B9FCECF8}" type="presParOf" srcId="{389AAD4A-C9E1-49D2-A801-36296CFF8FDF}" destId="{131886BE-C602-4C3A-85A0-69B0EE321BCA}" srcOrd="2" destOrd="0" presId="urn:microsoft.com/office/officeart/2018/2/layout/IconVerticalSolidList"/>
    <dgm:cxn modelId="{A1464D64-F18F-485B-A88E-CF5D3717651E}" type="presParOf" srcId="{389AAD4A-C9E1-49D2-A801-36296CFF8FDF}" destId="{AFB7C2A8-CC10-46EA-80D8-9769481F58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9B98F-2773-4279-9BED-5EFA7DF8AEC7}">
      <dsp:nvSpPr>
        <dsp:cNvPr id="0" name=""/>
        <dsp:cNvSpPr/>
      </dsp:nvSpPr>
      <dsp:spPr>
        <a:xfrm>
          <a:off x="0" y="591364"/>
          <a:ext cx="2886075" cy="183265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744C2CE-055F-428D-9898-C604562699A7}">
      <dsp:nvSpPr>
        <dsp:cNvPr id="0" name=""/>
        <dsp:cNvSpPr/>
      </dsp:nvSpPr>
      <dsp:spPr>
        <a:xfrm>
          <a:off x="320675" y="89600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A slightly worse starting temperature but slower deterioration?</a:t>
          </a:r>
          <a:endParaRPr lang="en-US" sz="2200" kern="1200" dirty="0"/>
        </a:p>
      </dsp:txBody>
      <dsp:txXfrm>
        <a:off x="374352" y="949682"/>
        <a:ext cx="2778721" cy="1725303"/>
      </dsp:txXfrm>
    </dsp:sp>
    <dsp:sp modelId="{BB02B8A7-9FBB-4671-8C28-81499F8223E2}">
      <dsp:nvSpPr>
        <dsp:cNvPr id="0" name=""/>
        <dsp:cNvSpPr/>
      </dsp:nvSpPr>
      <dsp:spPr>
        <a:xfrm>
          <a:off x="3527425" y="591364"/>
          <a:ext cx="2886075" cy="183265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261D63B-639C-417E-99CB-56BB0D9B4FDC}">
      <dsp:nvSpPr>
        <dsp:cNvPr id="0" name=""/>
        <dsp:cNvSpPr/>
      </dsp:nvSpPr>
      <dsp:spPr>
        <a:xfrm>
          <a:off x="3848099" y="89600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Similar pressure release at charge change warm up?</a:t>
          </a:r>
          <a:endParaRPr lang="en-US" sz="2200" kern="1200" dirty="0"/>
        </a:p>
      </dsp:txBody>
      <dsp:txXfrm>
        <a:off x="3901776" y="949682"/>
        <a:ext cx="2778721" cy="1725303"/>
      </dsp:txXfrm>
    </dsp:sp>
    <dsp:sp modelId="{9777DE81-9862-4A15-8CAB-AE8EE3E47558}">
      <dsp:nvSpPr>
        <dsp:cNvPr id="0" name=""/>
        <dsp:cNvSpPr/>
      </dsp:nvSpPr>
      <dsp:spPr>
        <a:xfrm>
          <a:off x="7054850" y="591364"/>
          <a:ext cx="2886075" cy="183265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BCE13B6-E598-4743-8B8C-F305DFA001D8}">
      <dsp:nvSpPr>
        <dsp:cNvPr id="0" name=""/>
        <dsp:cNvSpPr/>
      </dsp:nvSpPr>
      <dsp:spPr>
        <a:xfrm>
          <a:off x="7375524" y="89600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Less flux, sharper resolution</a:t>
          </a:r>
          <a:endParaRPr lang="en-US" sz="2200" kern="1200"/>
        </a:p>
      </dsp:txBody>
      <dsp:txXfrm>
        <a:off x="7429201" y="949682"/>
        <a:ext cx="2778721" cy="1725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A180D-13B9-473D-8806-6364F8FF91F9}">
      <dsp:nvSpPr>
        <dsp:cNvPr id="0" name=""/>
        <dsp:cNvSpPr/>
      </dsp:nvSpPr>
      <dsp:spPr>
        <a:xfrm>
          <a:off x="0" y="1407"/>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EE48-E150-4301-8305-C8EA81785E27}">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4B5B4-ECD1-4737-9B57-CAB1A3A3416C}">
      <dsp:nvSpPr>
        <dsp:cNvPr id="0" name=""/>
        <dsp:cNvSpPr/>
      </dsp:nvSpPr>
      <dsp:spPr>
        <a:xfrm>
          <a:off x="692764" y="1407"/>
          <a:ext cx="956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Positioning of foil</a:t>
          </a:r>
          <a:endParaRPr lang="en-US" sz="1400" kern="1200" dirty="0"/>
        </a:p>
      </dsp:txBody>
      <dsp:txXfrm>
        <a:off x="692764" y="1407"/>
        <a:ext cx="9568835" cy="599796"/>
      </dsp:txXfrm>
    </dsp:sp>
    <dsp:sp modelId="{06D5E1DD-4576-4DDD-AC5E-BAB055C531A8}">
      <dsp:nvSpPr>
        <dsp:cNvPr id="0" name=""/>
        <dsp:cNvSpPr/>
      </dsp:nvSpPr>
      <dsp:spPr>
        <a:xfrm>
          <a:off x="0" y="751152"/>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B5B5EA-576E-452C-A3C1-27620896FBE8}">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FF55B6-EF01-4723-8A1A-72336A8D487C}">
      <dsp:nvSpPr>
        <dsp:cNvPr id="0" name=""/>
        <dsp:cNvSpPr/>
      </dsp:nvSpPr>
      <dsp:spPr>
        <a:xfrm>
          <a:off x="692764" y="751152"/>
          <a:ext cx="4617719"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Pressure measurements at increasing time intervals</a:t>
          </a:r>
          <a:endParaRPr lang="en-US" sz="1400" kern="1200" dirty="0"/>
        </a:p>
      </dsp:txBody>
      <dsp:txXfrm>
        <a:off x="692764" y="751152"/>
        <a:ext cx="4617719" cy="599796"/>
      </dsp:txXfrm>
    </dsp:sp>
    <dsp:sp modelId="{315CC87B-CF0C-4175-9802-BC544661FD3D}">
      <dsp:nvSpPr>
        <dsp:cNvPr id="0" name=""/>
        <dsp:cNvSpPr/>
      </dsp:nvSpPr>
      <dsp:spPr>
        <a:xfrm>
          <a:off x="5310484" y="751152"/>
          <a:ext cx="49511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US" sz="1100" kern="1200" dirty="0"/>
            <a:t>Ensure moderator does not fail</a:t>
          </a:r>
        </a:p>
      </dsp:txBody>
      <dsp:txXfrm>
        <a:off x="5310484" y="751152"/>
        <a:ext cx="4951115" cy="599796"/>
      </dsp:txXfrm>
    </dsp:sp>
    <dsp:sp modelId="{DEA4858C-4E14-4B60-8696-D8C6EA293BEF}">
      <dsp:nvSpPr>
        <dsp:cNvPr id="0" name=""/>
        <dsp:cNvSpPr/>
      </dsp:nvSpPr>
      <dsp:spPr>
        <a:xfrm>
          <a:off x="0" y="1500898"/>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7F03AE-128B-478A-94C9-C3AE8D53D70D}">
      <dsp:nvSpPr>
        <dsp:cNvPr id="0" name=""/>
        <dsp:cNvSpPr/>
      </dsp:nvSpPr>
      <dsp:spPr>
        <a:xfrm>
          <a:off x="181438" y="1635852"/>
          <a:ext cx="329887" cy="32988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rgbClr val="CCD2F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912D8-227A-4305-B879-B3D8350B0901}">
      <dsp:nvSpPr>
        <dsp:cNvPr id="0" name=""/>
        <dsp:cNvSpPr/>
      </dsp:nvSpPr>
      <dsp:spPr>
        <a:xfrm>
          <a:off x="692764" y="1500898"/>
          <a:ext cx="956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Impact of poisoning foil</a:t>
          </a:r>
        </a:p>
      </dsp:txBody>
      <dsp:txXfrm>
        <a:off x="692764" y="1500898"/>
        <a:ext cx="9568835" cy="599796"/>
      </dsp:txXfrm>
    </dsp:sp>
    <dsp:sp modelId="{ECDE78CE-7C8F-4565-B979-82954EE1BBCA}">
      <dsp:nvSpPr>
        <dsp:cNvPr id="0" name=""/>
        <dsp:cNvSpPr/>
      </dsp:nvSpPr>
      <dsp:spPr>
        <a:xfrm>
          <a:off x="0" y="2250643"/>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CD2034-170C-4D59-BA47-ADCC54CF1975}">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3A0639-1B52-49E0-8DAB-900C9922905E}">
      <dsp:nvSpPr>
        <dsp:cNvPr id="0" name=""/>
        <dsp:cNvSpPr/>
      </dsp:nvSpPr>
      <dsp:spPr>
        <a:xfrm>
          <a:off x="692764" y="2250643"/>
          <a:ext cx="4617719"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Flux measurements at different helium temperatures</a:t>
          </a:r>
          <a:endParaRPr lang="en-US" sz="1400" kern="1200" dirty="0"/>
        </a:p>
      </dsp:txBody>
      <dsp:txXfrm>
        <a:off x="692764" y="2250643"/>
        <a:ext cx="4617719" cy="599796"/>
      </dsp:txXfrm>
    </dsp:sp>
    <dsp:sp modelId="{DDDA8E33-40F0-4988-BFF9-6F36E6971FB5}">
      <dsp:nvSpPr>
        <dsp:cNvPr id="0" name=""/>
        <dsp:cNvSpPr/>
      </dsp:nvSpPr>
      <dsp:spPr>
        <a:xfrm>
          <a:off x="5310484" y="2250643"/>
          <a:ext cx="49511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GB" sz="1100" kern="1200" dirty="0"/>
            <a:t>Deriving an “efficiency” of heat exchanger, compare to previous design</a:t>
          </a:r>
          <a:endParaRPr lang="en-US" sz="1100" kern="1200" dirty="0"/>
        </a:p>
      </dsp:txBody>
      <dsp:txXfrm>
        <a:off x="5310484" y="2250643"/>
        <a:ext cx="4951115" cy="599796"/>
      </dsp:txXfrm>
    </dsp:sp>
    <dsp:sp modelId="{7E3BA163-C404-4258-B4A1-FD4452F46F34}">
      <dsp:nvSpPr>
        <dsp:cNvPr id="0" name=""/>
        <dsp:cNvSpPr/>
      </dsp:nvSpPr>
      <dsp:spPr>
        <a:xfrm>
          <a:off x="0" y="3000388"/>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DD315-1A6A-44F5-82FD-48EEA95625A0}">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95E1B3-71D1-4F21-AA33-532BE3DA783C}">
      <dsp:nvSpPr>
        <dsp:cNvPr id="0" name=""/>
        <dsp:cNvSpPr/>
      </dsp:nvSpPr>
      <dsp:spPr>
        <a:xfrm>
          <a:off x="692764" y="3000388"/>
          <a:ext cx="956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Coldbox optimisation – increase mass flow rate to reduce temperature</a:t>
          </a:r>
          <a:endParaRPr lang="en-US" sz="1400" kern="1200" dirty="0"/>
        </a:p>
      </dsp:txBody>
      <dsp:txXfrm>
        <a:off x="692764" y="3000388"/>
        <a:ext cx="9568835" cy="599796"/>
      </dsp:txXfrm>
    </dsp:sp>
    <dsp:sp modelId="{F5435E52-56EB-444A-9611-0A0EABAA9D36}">
      <dsp:nvSpPr>
        <dsp:cNvPr id="0" name=""/>
        <dsp:cNvSpPr/>
      </dsp:nvSpPr>
      <dsp:spPr>
        <a:xfrm>
          <a:off x="0" y="3750134"/>
          <a:ext cx="10261599"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D5079-804E-47DF-A4E4-384809D355CE}">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B7C2A8-CC10-46EA-80D8-9769481F58F7}">
      <dsp:nvSpPr>
        <dsp:cNvPr id="0" name=""/>
        <dsp:cNvSpPr/>
      </dsp:nvSpPr>
      <dsp:spPr>
        <a:xfrm>
          <a:off x="692764" y="3750134"/>
          <a:ext cx="956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22300">
            <a:lnSpc>
              <a:spcPct val="100000"/>
            </a:lnSpc>
            <a:spcBef>
              <a:spcPct val="0"/>
            </a:spcBef>
            <a:spcAft>
              <a:spcPct val="35000"/>
            </a:spcAft>
            <a:buNone/>
          </a:pPr>
          <a:r>
            <a:rPr lang="en-GB" sz="1400" kern="1200" dirty="0"/>
            <a:t>Monitor the deterioration rate</a:t>
          </a:r>
          <a:endParaRPr lang="en-US" sz="1400" kern="1200" dirty="0"/>
        </a:p>
      </dsp:txBody>
      <dsp:txXfrm>
        <a:off x="692764" y="3750134"/>
        <a:ext cx="9568835" cy="5997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13/04/2026</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F5A9A-BED7-4114-8C8A-6F27742EF1EB}" type="datetimeFigureOut">
              <a:rPr lang="en-GB" smtClean="0"/>
              <a:t>13/04/2026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D952C-7ABE-4734-9E52-425A1A1BFC1E}" type="slidenum">
              <a:rPr lang="en-GB" smtClean="0"/>
              <a:t>‹#›</a:t>
            </a:fld>
            <a:endParaRPr lang="en-GB"/>
          </a:p>
        </p:txBody>
      </p:sp>
    </p:spTree>
    <p:extLst>
      <p:ext uri="{BB962C8B-B14F-4D97-AF65-F5344CB8AC3E}">
        <p14:creationId xmlns:p14="http://schemas.microsoft.com/office/powerpoint/2010/main" val="60351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this presentation, I will describe:</a:t>
            </a:r>
          </a:p>
          <a:p>
            <a:pPr marL="171450" indent="-171450">
              <a:buFont typeface="Arial" panose="020B0604020202020204" pitchFamily="34" charset="0"/>
              <a:buChar char="•"/>
            </a:pPr>
            <a:r>
              <a:rPr lang="en-GB" dirty="0"/>
              <a:t>What does the methane moderator look like</a:t>
            </a:r>
          </a:p>
          <a:p>
            <a:pPr marL="171450" indent="-171450">
              <a:buFont typeface="Arial" panose="020B0604020202020204" pitchFamily="34" charset="0"/>
              <a:buChar char="•"/>
            </a:pPr>
            <a:r>
              <a:rPr lang="en-GB" dirty="0"/>
              <a:t>The new heat exchanger designs and inclusion of the gadolinium foil</a:t>
            </a:r>
          </a:p>
          <a:p>
            <a:pPr marL="171450" indent="-171450">
              <a:buFont typeface="Arial" panose="020B0604020202020204" pitchFamily="34" charset="0"/>
              <a:buChar char="•"/>
            </a:pPr>
            <a:r>
              <a:rPr lang="en-GB" dirty="0"/>
              <a:t>New design and expectations</a:t>
            </a:r>
          </a:p>
          <a:p>
            <a:pPr marL="171450" indent="-171450">
              <a:buFont typeface="Arial" panose="020B0604020202020204" pitchFamily="34" charset="0"/>
              <a:buChar char="•"/>
            </a:pPr>
            <a:r>
              <a:rPr lang="en-GB" dirty="0"/>
              <a:t>Commissioning tests performed and their results</a:t>
            </a:r>
          </a:p>
          <a:p>
            <a:pPr marL="171450" indent="-171450">
              <a:buFont typeface="Arial" panose="020B0604020202020204" pitchFamily="34" charset="0"/>
              <a:buChar char="•"/>
            </a:pPr>
            <a:r>
              <a:rPr lang="en-GB" dirty="0"/>
              <a:t>Any conclusions we have found from the last 4 user cycles.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2</a:t>
            </a:fld>
            <a:endParaRPr lang="en-GB"/>
          </a:p>
        </p:txBody>
      </p:sp>
    </p:spTree>
    <p:extLst>
      <p:ext uri="{BB962C8B-B14F-4D97-AF65-F5344CB8AC3E}">
        <p14:creationId xmlns:p14="http://schemas.microsoft.com/office/powerpoint/2010/main" val="359732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Part of our site acceptance testing. Imaging performed on the IMAT beamline at ISIS. Highlights the positioning of the foil within the moderator head, as well as confirming the separation of the moderator head from the vacuum shell. </a:t>
            </a:r>
          </a:p>
          <a:p>
            <a:endParaRPr lang="en-GB" dirty="0"/>
          </a:p>
          <a:p>
            <a:r>
              <a:rPr lang="en-GB" dirty="0"/>
              <a:t>Here we could see on DMOD 041 that the foil had slipped slightly within the head. This has prompted a slight design change to ensure it is held more securely. </a:t>
            </a:r>
          </a:p>
        </p:txBody>
      </p:sp>
      <p:sp>
        <p:nvSpPr>
          <p:cNvPr id="4" name="Slide Number Placeholder 3"/>
          <p:cNvSpPr>
            <a:spLocks noGrp="1"/>
          </p:cNvSpPr>
          <p:nvPr>
            <p:ph type="sldNum" sz="quarter" idx="5"/>
          </p:nvPr>
        </p:nvSpPr>
        <p:spPr/>
        <p:txBody>
          <a:bodyPr/>
          <a:lstStyle/>
          <a:p>
            <a:fld id="{DCFD952C-7ABE-4734-9E52-425A1A1BFC1E}" type="slidenum">
              <a:rPr lang="en-GB" smtClean="0"/>
              <a:t>11</a:t>
            </a:fld>
            <a:endParaRPr lang="en-GB"/>
          </a:p>
        </p:txBody>
      </p:sp>
    </p:spTree>
    <p:extLst>
      <p:ext uri="{BB962C8B-B14F-4D97-AF65-F5344CB8AC3E}">
        <p14:creationId xmlns:p14="http://schemas.microsoft.com/office/powerpoint/2010/main" val="2648146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An important part of the moderator operation is ensuring it as able to run for 17-19 hours, or a cumulative beam current time value of 660uAh, before doing a charge change. The pressure release upon charge change is proportional to the amount of irradiation. </a:t>
            </a:r>
          </a:p>
          <a:p>
            <a:endParaRPr lang="en-GB" dirty="0"/>
          </a:p>
          <a:p>
            <a:r>
              <a:rPr lang="en-GB" dirty="0"/>
              <a:t>To do this safely and determine whether anything has changed because of the design changes, we incrementally increased the run time, starting at 100uAh. If the pressure recorded was low, then we moved on to the next step.</a:t>
            </a:r>
          </a:p>
          <a:p>
            <a:endParaRPr lang="en-GB" dirty="0"/>
          </a:p>
          <a:p>
            <a:r>
              <a:rPr lang="en-GB" dirty="0"/>
              <a:t>The results are somewhat scattered, partly because the strain gauges are only calibrated to about 20 bar and then an extrapolation curve allows us to read up to 400 bar. The strain increases with radiation, so this has to be accounted for. </a:t>
            </a:r>
          </a:p>
          <a:p>
            <a:endParaRPr lang="en-GB" dirty="0"/>
          </a:p>
          <a:p>
            <a:r>
              <a:rPr lang="en-GB" dirty="0"/>
              <a:t>We plot pressure release vs beam current hours for that charge, and plot a trend line to see what the next reading might be. Our design limit is 35 bar (green line), but we were already surpassing this at a run time of 540uAh. A test vessel was used to determine whether the shell and heat exchanger could survive a higher pressure. This allowed us to increase the run time to the normal 660uAh. </a:t>
            </a:r>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12</a:t>
            </a:fld>
            <a:endParaRPr lang="en-GB"/>
          </a:p>
        </p:txBody>
      </p:sp>
    </p:spTree>
    <p:extLst>
      <p:ext uri="{BB962C8B-B14F-4D97-AF65-F5344CB8AC3E}">
        <p14:creationId xmlns:p14="http://schemas.microsoft.com/office/powerpoint/2010/main" val="282073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We performed the same test on DMOD 041, but jumping to higher run times much earlier. Unfortunately, the strain gauge readings became unreliable quite early on, so we can only plot trend lines using the first 3 or 4 data points. The light blue markers show the pressure readings getting lower and lower for the same run times, later into the user cycle. We are having to perform another raised pressure test on a vessel to ensure we can get back up to the 660uAh run time.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13</a:t>
            </a:fld>
            <a:endParaRPr lang="en-GB"/>
          </a:p>
        </p:txBody>
      </p:sp>
    </p:spTree>
    <p:extLst>
      <p:ext uri="{BB962C8B-B14F-4D97-AF65-F5344CB8AC3E}">
        <p14:creationId xmlns:p14="http://schemas.microsoft.com/office/powerpoint/2010/main" val="195538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14</a:t>
            </a:fld>
            <a:endParaRPr lang="en-GB"/>
          </a:p>
        </p:txBody>
      </p:sp>
    </p:spTree>
    <p:extLst>
      <p:ext uri="{BB962C8B-B14F-4D97-AF65-F5344CB8AC3E}">
        <p14:creationId xmlns:p14="http://schemas.microsoft.com/office/powerpoint/2010/main" val="45633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F097-173B-F410-A06C-F560A26A7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DDDD5-89A4-56DC-84AD-618D3DE65EA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124B43-9575-E7D7-C1FB-BB9DF098A1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8C4F1D-22E3-C360-9633-C5122F413A00}"/>
              </a:ext>
            </a:extLst>
          </p:cNvPr>
          <p:cNvSpPr>
            <a:spLocks noGrp="1"/>
          </p:cNvSpPr>
          <p:nvPr>
            <p:ph type="sldNum" sz="quarter" idx="5"/>
          </p:nvPr>
        </p:nvSpPr>
        <p:spPr/>
        <p:txBody>
          <a:bodyPr/>
          <a:lstStyle/>
          <a:p>
            <a:fld id="{DCFD952C-7ABE-4734-9E52-425A1A1BFC1E}" type="slidenum">
              <a:rPr lang="en-GB" smtClean="0"/>
              <a:t>15</a:t>
            </a:fld>
            <a:endParaRPr lang="en-GB"/>
          </a:p>
        </p:txBody>
      </p:sp>
    </p:spTree>
    <p:extLst>
      <p:ext uri="{BB962C8B-B14F-4D97-AF65-F5344CB8AC3E}">
        <p14:creationId xmlns:p14="http://schemas.microsoft.com/office/powerpoint/2010/main" val="4121884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When the moderator is new, we can plot the flux count versus wavelength profile for different helium temperatures. This can then be compared to the other designs. As can be seen from this test on DMOD 041, the peak count shifts to longer wavelengths at colder temperatures. And while there is some flux lost in the 1-3 angstrom range, a lot more flux is gained from 4-10 angstroms. This test was performed at an age of 2.3mAh, approximately 4 charges into the run. </a:t>
            </a:r>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16</a:t>
            </a:fld>
            <a:endParaRPr lang="en-GB"/>
          </a:p>
        </p:txBody>
      </p:sp>
    </p:spTree>
    <p:extLst>
      <p:ext uri="{BB962C8B-B14F-4D97-AF65-F5344CB8AC3E}">
        <p14:creationId xmlns:p14="http://schemas.microsoft.com/office/powerpoint/2010/main" val="2745401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coldbox improvements to increase mass flow rate and reduce temperature did not yield the expected results. This graph shows that we closed the bypass from 50% open to 0% open, and this had no impact on the shell temperature. No impact was seen on WISH detectors either. </a:t>
            </a:r>
          </a:p>
          <a:p>
            <a:endParaRPr lang="en-GB" dirty="0"/>
          </a:p>
          <a:p>
            <a:r>
              <a:rPr lang="en-GB" dirty="0"/>
              <a:t>The same occurred when the inlet pressure to the turboexpander was increased but with the bypass open. This should also have increased the mass flow rate, but no impact was seen. </a:t>
            </a:r>
          </a:p>
          <a:p>
            <a:endParaRPr lang="en-GB" dirty="0"/>
          </a:p>
          <a:p>
            <a:r>
              <a:rPr lang="en-GB" dirty="0"/>
              <a:t>So why is this?</a:t>
            </a:r>
          </a:p>
        </p:txBody>
      </p:sp>
      <p:sp>
        <p:nvSpPr>
          <p:cNvPr id="4" name="Slide Number Placeholder 3"/>
          <p:cNvSpPr>
            <a:spLocks noGrp="1"/>
          </p:cNvSpPr>
          <p:nvPr>
            <p:ph type="sldNum" sz="quarter" idx="5"/>
          </p:nvPr>
        </p:nvSpPr>
        <p:spPr/>
        <p:txBody>
          <a:bodyPr/>
          <a:lstStyle/>
          <a:p>
            <a:fld id="{DCFD952C-7ABE-4734-9E52-425A1A1BFC1E}" type="slidenum">
              <a:rPr lang="en-GB" smtClean="0"/>
              <a:t>17</a:t>
            </a:fld>
            <a:endParaRPr lang="en-GB"/>
          </a:p>
        </p:txBody>
      </p:sp>
    </p:spTree>
    <p:extLst>
      <p:ext uri="{BB962C8B-B14F-4D97-AF65-F5344CB8AC3E}">
        <p14:creationId xmlns:p14="http://schemas.microsoft.com/office/powerpoint/2010/main" val="291965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To determine the real mass flow rate through our system, we can use the temperatures either side of the heater on the helium circuit, and the power output of the heater. T_1 is the helium temperature on the outlet of the turboexpander, before the heater, and T_2 is  the inlet to the moderator helium circuit, after the heater. With the inlet pressure to the turboexpander at maximum, therefore maximum flow rater, we obtained a value of 26 g/s, which matched our expectations. </a:t>
            </a:r>
          </a:p>
          <a:p>
            <a:endParaRPr lang="en-GB" dirty="0"/>
          </a:p>
          <a:p>
            <a:r>
              <a:rPr lang="en-GB" dirty="0"/>
              <a:t>The bypass is open, so some of this 26 g/s is diverted away from the moderator – but how much?</a:t>
            </a:r>
          </a:p>
        </p:txBody>
      </p:sp>
      <p:sp>
        <p:nvSpPr>
          <p:cNvPr id="4" name="Slide Number Placeholder 3"/>
          <p:cNvSpPr>
            <a:spLocks noGrp="1"/>
          </p:cNvSpPr>
          <p:nvPr>
            <p:ph type="sldNum" sz="quarter" idx="5"/>
          </p:nvPr>
        </p:nvSpPr>
        <p:spPr/>
        <p:txBody>
          <a:bodyPr/>
          <a:lstStyle/>
          <a:p>
            <a:fld id="{DCFD952C-7ABE-4734-9E52-425A1A1BFC1E}" type="slidenum">
              <a:rPr lang="en-GB" smtClean="0"/>
              <a:t>18</a:t>
            </a:fld>
            <a:endParaRPr lang="en-GB"/>
          </a:p>
        </p:txBody>
      </p:sp>
    </p:spTree>
    <p:extLst>
      <p:ext uri="{BB962C8B-B14F-4D97-AF65-F5344CB8AC3E}">
        <p14:creationId xmlns:p14="http://schemas.microsoft.com/office/powerpoint/2010/main" val="3273707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This is a simplification of the diagram you saw on the previous slide. The red dotted area encompasses the moderator and transfer line, of which we have details/ drawings; therefore, it is easier to predict the pressure drop vs mass flow rate trend. </a:t>
            </a:r>
          </a:p>
          <a:p>
            <a:endParaRPr lang="en-GB" dirty="0"/>
          </a:p>
          <a:p>
            <a:r>
              <a:rPr lang="en-GB" dirty="0"/>
              <a:t>Can only measure pressure drop across whole circuit.</a:t>
            </a:r>
          </a:p>
          <a:p>
            <a:endParaRPr lang="en-GB" dirty="0"/>
          </a:p>
          <a:p>
            <a:r>
              <a:rPr lang="en-GB" dirty="0"/>
              <a:t>This can then be compared to a data point we have for when the bypass was closed on DMOD 040. The pressure drop is taken from the difference between the two sensors either side of the circuit. This data point was recorded at a flow rate of 22 g/s. </a:t>
            </a:r>
          </a:p>
        </p:txBody>
      </p:sp>
      <p:sp>
        <p:nvSpPr>
          <p:cNvPr id="4" name="Slide Number Placeholder 3"/>
          <p:cNvSpPr>
            <a:spLocks noGrp="1"/>
          </p:cNvSpPr>
          <p:nvPr>
            <p:ph type="sldNum" sz="quarter" idx="5"/>
          </p:nvPr>
        </p:nvSpPr>
        <p:spPr/>
        <p:txBody>
          <a:bodyPr/>
          <a:lstStyle/>
          <a:p>
            <a:fld id="{DCFD952C-7ABE-4734-9E52-425A1A1BFC1E}" type="slidenum">
              <a:rPr lang="en-GB" smtClean="0"/>
              <a:t>19</a:t>
            </a:fld>
            <a:endParaRPr lang="en-GB"/>
          </a:p>
        </p:txBody>
      </p:sp>
    </p:spTree>
    <p:extLst>
      <p:ext uri="{BB962C8B-B14F-4D97-AF65-F5344CB8AC3E}">
        <p14:creationId xmlns:p14="http://schemas.microsoft.com/office/powerpoint/2010/main" val="290899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pressure drop vs mass flow rate trends were plotted for all 3 heat exchanger designs, with the transfer line pressure drop included. </a:t>
            </a:r>
          </a:p>
          <a:p>
            <a:endParaRPr lang="en-GB" dirty="0"/>
          </a:p>
          <a:p>
            <a:r>
              <a:rPr lang="en-GB" dirty="0"/>
              <a:t>Mk2 is the DMOD 040 design, and at ~22 g/s, my prediction is 16% lower than seen in commissioning. This could be accounted for some error in deriving flow rates using our instrumentation, plus some simplification in the calcs and non-inclusion of pipework within the coldbox. However, this does show that we are not operating in the 7-10 g/s range we expected, but more likely in the 18-22g/s region!</a:t>
            </a:r>
          </a:p>
          <a:p>
            <a:endParaRPr lang="en-GB" dirty="0"/>
          </a:p>
          <a:p>
            <a:r>
              <a:rPr lang="en-GB" dirty="0"/>
              <a:t>Applying the 16% error to my calculations on both Mk2 and Mk3 (or DMOD 040 and DMOD 041).</a:t>
            </a:r>
          </a:p>
          <a:p>
            <a:endParaRPr lang="en-GB" dirty="0"/>
          </a:p>
          <a:p>
            <a:r>
              <a:rPr lang="en-GB" dirty="0"/>
              <a:t>I can now use these plots to estimate mass flow rates based on circuit pressure drop</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20</a:t>
            </a:fld>
            <a:endParaRPr lang="en-GB"/>
          </a:p>
        </p:txBody>
      </p:sp>
    </p:spTree>
    <p:extLst>
      <p:ext uri="{BB962C8B-B14F-4D97-AF65-F5344CB8AC3E}">
        <p14:creationId xmlns:p14="http://schemas.microsoft.com/office/powerpoint/2010/main" val="38715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Go through terminology</a:t>
            </a:r>
          </a:p>
        </p:txBody>
      </p:sp>
      <p:sp>
        <p:nvSpPr>
          <p:cNvPr id="4" name="Slide Number Placeholder 3"/>
          <p:cNvSpPr>
            <a:spLocks noGrp="1"/>
          </p:cNvSpPr>
          <p:nvPr>
            <p:ph type="sldNum" sz="quarter" idx="5"/>
          </p:nvPr>
        </p:nvSpPr>
        <p:spPr/>
        <p:txBody>
          <a:bodyPr/>
          <a:lstStyle/>
          <a:p>
            <a:fld id="{DCFD952C-7ABE-4734-9E52-425A1A1BFC1E}" type="slidenum">
              <a:rPr lang="en-GB" smtClean="0"/>
              <a:t>3</a:t>
            </a:fld>
            <a:endParaRPr lang="en-GB"/>
          </a:p>
        </p:txBody>
      </p:sp>
    </p:spTree>
    <p:extLst>
      <p:ext uri="{BB962C8B-B14F-4D97-AF65-F5344CB8AC3E}">
        <p14:creationId xmlns:p14="http://schemas.microsoft.com/office/powerpoint/2010/main" val="1833667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Analysis was reperformed for higher flow rates and showed that for both new designs, increasing the mass flow rate provides diminishing returns and that is mostly likely why we did not see a significant impact on performance. </a:t>
            </a:r>
          </a:p>
          <a:p>
            <a:endParaRPr lang="en-GB" dirty="0"/>
          </a:p>
          <a:p>
            <a:r>
              <a:rPr lang="en-GB" dirty="0"/>
              <a:t>The bottom two trends assume all parts are in perfect contact with each other. The top two trends assume a 0.5mm gap between the aluminium foam and heat exchanger. </a:t>
            </a:r>
          </a:p>
        </p:txBody>
      </p:sp>
      <p:sp>
        <p:nvSpPr>
          <p:cNvPr id="4" name="Slide Number Placeholder 3"/>
          <p:cNvSpPr>
            <a:spLocks noGrp="1"/>
          </p:cNvSpPr>
          <p:nvPr>
            <p:ph type="sldNum" sz="quarter" idx="5"/>
          </p:nvPr>
        </p:nvSpPr>
        <p:spPr/>
        <p:txBody>
          <a:bodyPr/>
          <a:lstStyle/>
          <a:p>
            <a:fld id="{DCFD952C-7ABE-4734-9E52-425A1A1BFC1E}" type="slidenum">
              <a:rPr lang="en-GB" smtClean="0"/>
              <a:t>21</a:t>
            </a:fld>
            <a:endParaRPr lang="en-GB"/>
          </a:p>
        </p:txBody>
      </p:sp>
    </p:spTree>
    <p:extLst>
      <p:ext uri="{BB962C8B-B14F-4D97-AF65-F5344CB8AC3E}">
        <p14:creationId xmlns:p14="http://schemas.microsoft.com/office/powerpoint/2010/main" val="58877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Moving on to performance deterioration, this plot shows the thermocouple shell temperature for the last 8 moderators. </a:t>
            </a:r>
          </a:p>
          <a:p>
            <a:endParaRPr lang="en-GB" dirty="0"/>
          </a:p>
          <a:p>
            <a:r>
              <a:rPr lang="en-GB" dirty="0"/>
              <a:t>DMOD 040 and DMOD 041 and highlighted here, and all the other plots are moderators of the original design. The wide distribution in temperatures is a result of the inconsistencies seen in our thermocouple readings – they are not meant to be used at these temperatures, but they are stable within a radioactive environment. They are however good at monitoring deterioration (more on that in the next slides). The gradients for DMODs 040 and 041 are lower than that of the trends, and that is a good indication that the new designs deteriorate more slowly.</a:t>
            </a:r>
          </a:p>
          <a:p>
            <a:endParaRPr lang="en-GB" dirty="0"/>
          </a:p>
          <a:p>
            <a:r>
              <a:rPr lang="en-GB" dirty="0"/>
              <a:t>The wide range of thermocouple readings across moderators does make our life harder (and more colourful) when it comes to comparing moderators. So we can do this a different way…</a:t>
            </a:r>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22</a:t>
            </a:fld>
            <a:endParaRPr lang="en-GB"/>
          </a:p>
        </p:txBody>
      </p:sp>
    </p:spTree>
    <p:extLst>
      <p:ext uri="{BB962C8B-B14F-4D97-AF65-F5344CB8AC3E}">
        <p14:creationId xmlns:p14="http://schemas.microsoft.com/office/powerpoint/2010/main" val="372977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We can look at how the flux count at different wavelengths changes over time. This graph is quite complicated, so I won’t go into too much detail, but the bottom blue lines are the flux counts at 6, 8, and 10 angstroms. We can monitor their change across the user to determine:</a:t>
            </a:r>
          </a:p>
          <a:p>
            <a:pPr marL="171450" indent="-171450">
              <a:buFont typeface="Arial" panose="020B0604020202020204" pitchFamily="34" charset="0"/>
              <a:buChar char="•"/>
            </a:pPr>
            <a:r>
              <a:rPr lang="en-GB" dirty="0"/>
              <a:t>Does it match the thermocouple trend?</a:t>
            </a:r>
          </a:p>
          <a:p>
            <a:pPr marL="171450" indent="-171450">
              <a:buFont typeface="Arial" panose="020B0604020202020204" pitchFamily="34" charset="0"/>
              <a:buChar char="•"/>
            </a:pPr>
            <a:r>
              <a:rPr lang="en-GB" dirty="0"/>
              <a:t>How does it compare with previous moderators?</a:t>
            </a:r>
          </a:p>
          <a:p>
            <a:pPr marL="171450" indent="-171450">
              <a:buFont typeface="Arial" panose="020B0604020202020204" pitchFamily="34" charset="0"/>
              <a:buChar char="•"/>
            </a:pPr>
            <a:r>
              <a:rPr lang="en-GB" dirty="0"/>
              <a:t>Has anything unexpected happened?</a:t>
            </a:r>
          </a:p>
        </p:txBody>
      </p:sp>
      <p:sp>
        <p:nvSpPr>
          <p:cNvPr id="4" name="Slide Number Placeholder 3"/>
          <p:cNvSpPr>
            <a:spLocks noGrp="1"/>
          </p:cNvSpPr>
          <p:nvPr>
            <p:ph type="sldNum" sz="quarter" idx="5"/>
          </p:nvPr>
        </p:nvSpPr>
        <p:spPr/>
        <p:txBody>
          <a:bodyPr/>
          <a:lstStyle/>
          <a:p>
            <a:fld id="{DCFD952C-7ABE-4734-9E52-425A1A1BFC1E}" type="slidenum">
              <a:rPr lang="en-GB" smtClean="0"/>
              <a:t>23</a:t>
            </a:fld>
            <a:endParaRPr lang="en-GB"/>
          </a:p>
        </p:txBody>
      </p:sp>
    </p:spTree>
    <p:extLst>
      <p:ext uri="{BB962C8B-B14F-4D97-AF65-F5344CB8AC3E}">
        <p14:creationId xmlns:p14="http://schemas.microsoft.com/office/powerpoint/2010/main" val="429362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This graph looks at our 6 angstrom counts across DMODs 038, 040 and 041. We can see how the new design has reduced the flux count significantly, but this gap reduces over the moderator lifetime. </a:t>
            </a:r>
          </a:p>
          <a:p>
            <a:endParaRPr lang="en-GB" dirty="0"/>
          </a:p>
          <a:p>
            <a:r>
              <a:rPr lang="en-GB" dirty="0"/>
              <a:t>We can also see that DMOD 040 and 041 are performing quite similarly. </a:t>
            </a:r>
          </a:p>
        </p:txBody>
      </p:sp>
      <p:sp>
        <p:nvSpPr>
          <p:cNvPr id="4" name="Slide Number Placeholder 3"/>
          <p:cNvSpPr>
            <a:spLocks noGrp="1"/>
          </p:cNvSpPr>
          <p:nvPr>
            <p:ph type="sldNum" sz="quarter" idx="5"/>
          </p:nvPr>
        </p:nvSpPr>
        <p:spPr/>
        <p:txBody>
          <a:bodyPr/>
          <a:lstStyle/>
          <a:p>
            <a:fld id="{DCFD952C-7ABE-4734-9E52-425A1A1BFC1E}" type="slidenum">
              <a:rPr lang="en-GB" smtClean="0"/>
              <a:t>24</a:t>
            </a:fld>
            <a:endParaRPr lang="en-GB"/>
          </a:p>
        </p:txBody>
      </p:sp>
    </p:spTree>
    <p:extLst>
      <p:ext uri="{BB962C8B-B14F-4D97-AF65-F5344CB8AC3E}">
        <p14:creationId xmlns:p14="http://schemas.microsoft.com/office/powerpoint/2010/main" val="2823380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Several issues occurred throughout the commissioning of DMOD 041:</a:t>
            </a:r>
          </a:p>
          <a:p>
            <a:pPr marL="228600" indent="-228600">
              <a:buFont typeface="+mj-lt"/>
              <a:buAutoNum type="arabicPeriod"/>
            </a:pPr>
            <a:r>
              <a:rPr lang="en-GB" dirty="0"/>
              <a:t>The user-cycle was delayed which meant we had a delayed and slightly hectic start to commissioning</a:t>
            </a:r>
          </a:p>
          <a:p>
            <a:pPr marL="228600" indent="-228600">
              <a:buFont typeface="+mj-lt"/>
              <a:buAutoNum type="arabicPeriod"/>
            </a:pPr>
            <a:r>
              <a:rPr lang="en-GB" dirty="0"/>
              <a:t>The helium temperature sensor failed and needed a quick fix</a:t>
            </a:r>
          </a:p>
          <a:p>
            <a:pPr marL="228600" indent="-228600">
              <a:buFont typeface="+mj-lt"/>
              <a:buAutoNum type="arabicPeriod"/>
            </a:pPr>
            <a:r>
              <a:rPr lang="en-GB" dirty="0"/>
              <a:t>We had issues with charge changes as a result of high thermocouple temperatures – we are sure these readings are not true</a:t>
            </a:r>
          </a:p>
          <a:p>
            <a:pPr marL="228600" indent="-228600">
              <a:buFont typeface="+mj-lt"/>
              <a:buAutoNum type="arabicPeriod"/>
            </a:pPr>
            <a:r>
              <a:rPr lang="en-GB" dirty="0"/>
              <a:t>There was an accelerator issue which meant another week off</a:t>
            </a:r>
          </a:p>
          <a:p>
            <a:pPr marL="228600" indent="-228600">
              <a:buFont typeface="+mj-lt"/>
              <a:buAutoNum type="arabicPeriod"/>
            </a:pPr>
            <a:r>
              <a:rPr lang="en-GB" dirty="0"/>
              <a:t>Performance like DMOD 040</a:t>
            </a:r>
          </a:p>
          <a:p>
            <a:pPr marL="685800" lvl="1" indent="-228600">
              <a:buFont typeface="+mj-lt"/>
              <a:buAutoNum type="arabicPeriod"/>
            </a:pPr>
            <a:r>
              <a:rPr lang="en-GB" dirty="0"/>
              <a:t>most likely some modelling assumptions that could overestimate the improvements of the Mk3 heat exchanger</a:t>
            </a:r>
          </a:p>
          <a:p>
            <a:pPr marL="685800" lvl="1" indent="-228600">
              <a:buFont typeface="+mj-lt"/>
              <a:buAutoNum type="arabicPeriod"/>
            </a:pPr>
            <a:r>
              <a:rPr lang="en-GB" dirty="0"/>
              <a:t>The fix of the helium sensor was good but think there is a small error – accounted for in previous plots. </a:t>
            </a:r>
          </a:p>
        </p:txBody>
      </p:sp>
      <p:sp>
        <p:nvSpPr>
          <p:cNvPr id="4" name="Slide Number Placeholder 3"/>
          <p:cNvSpPr>
            <a:spLocks noGrp="1"/>
          </p:cNvSpPr>
          <p:nvPr>
            <p:ph type="sldNum" sz="quarter" idx="5"/>
          </p:nvPr>
        </p:nvSpPr>
        <p:spPr/>
        <p:txBody>
          <a:bodyPr/>
          <a:lstStyle/>
          <a:p>
            <a:fld id="{DCFD952C-7ABE-4734-9E52-425A1A1BFC1E}" type="slidenum">
              <a:rPr lang="en-GB" smtClean="0"/>
              <a:t>25</a:t>
            </a:fld>
            <a:endParaRPr lang="en-GB"/>
          </a:p>
        </p:txBody>
      </p:sp>
    </p:spTree>
    <p:extLst>
      <p:ext uri="{BB962C8B-B14F-4D97-AF65-F5344CB8AC3E}">
        <p14:creationId xmlns:p14="http://schemas.microsoft.com/office/powerpoint/2010/main" val="234194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We found out from the manufacturer of the bypass valve that 50% open does not mean 50% of the flow capacity, but actually 10%! So, we have been diverting a lot less flow than previously thought.</a:t>
            </a:r>
          </a:p>
        </p:txBody>
      </p:sp>
      <p:sp>
        <p:nvSpPr>
          <p:cNvPr id="4" name="Slide Number Placeholder 3"/>
          <p:cNvSpPr>
            <a:spLocks noGrp="1"/>
          </p:cNvSpPr>
          <p:nvPr>
            <p:ph type="sldNum" sz="quarter" idx="5"/>
          </p:nvPr>
        </p:nvSpPr>
        <p:spPr/>
        <p:txBody>
          <a:bodyPr/>
          <a:lstStyle/>
          <a:p>
            <a:fld id="{DCFD952C-7ABE-4734-9E52-425A1A1BFC1E}" type="slidenum">
              <a:rPr lang="en-GB" smtClean="0"/>
              <a:t>30</a:t>
            </a:fld>
            <a:endParaRPr lang="en-GB"/>
          </a:p>
        </p:txBody>
      </p:sp>
    </p:spTree>
    <p:extLst>
      <p:ext uri="{BB962C8B-B14F-4D97-AF65-F5344CB8AC3E}">
        <p14:creationId xmlns:p14="http://schemas.microsoft.com/office/powerpoint/2010/main" val="1531939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Applying the 16% error to my calculations on both Mk2 and Mk3 (or DMOD 040 and DMOD 041), the green dots here show the data points from testing, and that we managed to increase the flow rate by 4 or 5g/s and saw no impact on temperature. </a:t>
            </a:r>
          </a:p>
          <a:p>
            <a:endParaRPr lang="en-GB" dirty="0"/>
          </a:p>
          <a:p>
            <a:r>
              <a:rPr lang="en-GB" dirty="0"/>
              <a:t>I can now use these plots to estimate mass flow rates based on circuit pressure drop</a:t>
            </a:r>
          </a:p>
        </p:txBody>
      </p:sp>
      <p:sp>
        <p:nvSpPr>
          <p:cNvPr id="4" name="Slide Number Placeholder 3"/>
          <p:cNvSpPr>
            <a:spLocks noGrp="1"/>
          </p:cNvSpPr>
          <p:nvPr>
            <p:ph type="sldNum" sz="quarter" idx="5"/>
          </p:nvPr>
        </p:nvSpPr>
        <p:spPr/>
        <p:txBody>
          <a:bodyPr/>
          <a:lstStyle/>
          <a:p>
            <a:fld id="{DCFD952C-7ABE-4734-9E52-425A1A1BFC1E}" type="slidenum">
              <a:rPr lang="en-GB" smtClean="0"/>
              <a:t>31</a:t>
            </a:fld>
            <a:endParaRPr lang="en-GB"/>
          </a:p>
        </p:txBody>
      </p:sp>
    </p:spTree>
    <p:extLst>
      <p:ext uri="{BB962C8B-B14F-4D97-AF65-F5344CB8AC3E}">
        <p14:creationId xmlns:p14="http://schemas.microsoft.com/office/powerpoint/2010/main" val="168095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Using the new simulation data, I could show what we might expect from DMOD 040 to DMOD 041. </a:t>
            </a:r>
          </a:p>
          <a:p>
            <a:endParaRPr lang="en-GB" dirty="0"/>
          </a:p>
          <a:p>
            <a:r>
              <a:rPr lang="en-GB" dirty="0"/>
              <a:t>This graph shows the temperature distribution in the methane as well as the difference in temperature between methane and thermocouple block. Across all flow rates, the difference between maximum and minimum methane temperature relatively constant at 10-11K. </a:t>
            </a:r>
          </a:p>
        </p:txBody>
      </p:sp>
      <p:sp>
        <p:nvSpPr>
          <p:cNvPr id="4" name="Slide Number Placeholder 3"/>
          <p:cNvSpPr>
            <a:spLocks noGrp="1"/>
          </p:cNvSpPr>
          <p:nvPr>
            <p:ph type="sldNum" sz="quarter" idx="5"/>
          </p:nvPr>
        </p:nvSpPr>
        <p:spPr/>
        <p:txBody>
          <a:bodyPr/>
          <a:lstStyle/>
          <a:p>
            <a:fld id="{DCFD952C-7ABE-4734-9E52-425A1A1BFC1E}" type="slidenum">
              <a:rPr lang="en-GB" smtClean="0"/>
              <a:t>32</a:t>
            </a:fld>
            <a:endParaRPr lang="en-GB"/>
          </a:p>
        </p:txBody>
      </p:sp>
    </p:spTree>
    <p:extLst>
      <p:ext uri="{BB962C8B-B14F-4D97-AF65-F5344CB8AC3E}">
        <p14:creationId xmlns:p14="http://schemas.microsoft.com/office/powerpoint/2010/main" val="957145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However, for DMOD 041, it was expected to be less, somewhere between 8.5 and 6.6 K. </a:t>
            </a:r>
          </a:p>
          <a:p>
            <a:endParaRPr lang="en-GB" dirty="0"/>
          </a:p>
          <a:p>
            <a:r>
              <a:rPr lang="en-GB" dirty="0"/>
              <a:t>As seen in the previous slides, I also expected the average methane temperatures to be 2-3 degrees lower in DMOD 041. </a:t>
            </a:r>
          </a:p>
        </p:txBody>
      </p:sp>
      <p:sp>
        <p:nvSpPr>
          <p:cNvPr id="4" name="Slide Number Placeholder 3"/>
          <p:cNvSpPr>
            <a:spLocks noGrp="1"/>
          </p:cNvSpPr>
          <p:nvPr>
            <p:ph type="sldNum" sz="quarter" idx="5"/>
          </p:nvPr>
        </p:nvSpPr>
        <p:spPr/>
        <p:txBody>
          <a:bodyPr/>
          <a:lstStyle/>
          <a:p>
            <a:fld id="{DCFD952C-7ABE-4734-9E52-425A1A1BFC1E}" type="slidenum">
              <a:rPr lang="en-GB" smtClean="0"/>
              <a:t>33</a:t>
            </a:fld>
            <a:endParaRPr lang="en-GB"/>
          </a:p>
        </p:txBody>
      </p:sp>
    </p:spTree>
    <p:extLst>
      <p:ext uri="{BB962C8B-B14F-4D97-AF65-F5344CB8AC3E}">
        <p14:creationId xmlns:p14="http://schemas.microsoft.com/office/powerpoint/2010/main" val="163371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Why do we use solid methane at ISIS:</a:t>
            </a:r>
          </a:p>
          <a:p>
            <a:pPr marL="171450" indent="-171450">
              <a:buFont typeface="Arial" panose="020B0604020202020204" pitchFamily="34" charset="0"/>
              <a:buChar char="•"/>
            </a:pPr>
            <a:r>
              <a:rPr lang="en-GB" dirty="0"/>
              <a:t>They provide  a higher density of hydrogen atoms, combined with CH4 molecules able to provide efficient scattering of neutrons. This means that solid methane is 3.5x more efficient at converting fast neutrons to cold neutrons than hydrogen.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have been using solid methane moderators at ISIS since 2008:</a:t>
            </a:r>
          </a:p>
          <a:p>
            <a:pPr marL="171450" indent="-171450">
              <a:buFont typeface="Arial" panose="020B0604020202020204" pitchFamily="34" charset="0"/>
              <a:buChar char="•"/>
            </a:pPr>
            <a:r>
              <a:rPr lang="en-GB" dirty="0"/>
              <a:t>The first moderators failed, despite being operated at temperatures above the known “spontaneous recombination” level reported at other facilities.</a:t>
            </a:r>
          </a:p>
          <a:p>
            <a:pPr marL="171450" indent="-171450">
              <a:buFont typeface="Arial" panose="020B0604020202020204" pitchFamily="34" charset="0"/>
              <a:buChar char="•"/>
            </a:pPr>
            <a:r>
              <a:rPr lang="en-GB" dirty="0"/>
              <a:t>Methane under neutron irradiation breaks down into hydrogen and methane radicals (CH3), but unable to recombine in “cold” conditions. These defects are close to each other when below 20K, and a spontaneous pressure release occurs </a:t>
            </a:r>
          </a:p>
          <a:p>
            <a:pPr marL="171450" indent="-171450">
              <a:buFont typeface="Arial" panose="020B0604020202020204" pitchFamily="34" charset="0"/>
              <a:buChar char="•"/>
            </a:pPr>
            <a:r>
              <a:rPr lang="en-GB" dirty="0"/>
              <a:t>As it turns out, there is a secondary recombination of hydrogen and irradiated methane radicals above 30K that was not known about. </a:t>
            </a:r>
          </a:p>
          <a:p>
            <a:pPr marL="171450" indent="-171450">
              <a:buFont typeface="Arial" panose="020B0604020202020204" pitchFamily="34" charset="0"/>
              <a:buChar char="•"/>
            </a:pPr>
            <a:r>
              <a:rPr lang="en-GB" dirty="0"/>
              <a:t>Thanks to efforts of various members across ISIS, this process is now better understood, and we can operate for 17-19hours of beam time before having to perform a charge change.</a:t>
            </a:r>
          </a:p>
        </p:txBody>
      </p:sp>
      <p:sp>
        <p:nvSpPr>
          <p:cNvPr id="4" name="Slide Number Placeholder 3"/>
          <p:cNvSpPr>
            <a:spLocks noGrp="1"/>
          </p:cNvSpPr>
          <p:nvPr>
            <p:ph type="sldNum" sz="quarter" idx="5"/>
          </p:nvPr>
        </p:nvSpPr>
        <p:spPr/>
        <p:txBody>
          <a:bodyPr/>
          <a:lstStyle/>
          <a:p>
            <a:fld id="{DCFD952C-7ABE-4734-9E52-425A1A1BFC1E}" type="slidenum">
              <a:rPr lang="en-GB" smtClean="0"/>
              <a:t>4</a:t>
            </a:fld>
            <a:endParaRPr lang="en-GB"/>
          </a:p>
        </p:txBody>
      </p:sp>
    </p:spTree>
    <p:extLst>
      <p:ext uri="{BB962C8B-B14F-4D97-AF65-F5344CB8AC3E}">
        <p14:creationId xmlns:p14="http://schemas.microsoft.com/office/powerpoint/2010/main" val="201358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layout of Target Station two is shown here – solid methane moderator above the target, with one current beamline in operation and a further addition coming as part of the ISIS Endeavour programme. The methane moderator at ISIS is unique and is crucial for ISIS science. </a:t>
            </a:r>
          </a:p>
          <a:p>
            <a:endParaRPr lang="en-GB" dirty="0"/>
          </a:p>
          <a:p>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5</a:t>
            </a:fld>
            <a:endParaRPr lang="en-GB"/>
          </a:p>
        </p:txBody>
      </p:sp>
    </p:spTree>
    <p:extLst>
      <p:ext uri="{BB962C8B-B14F-4D97-AF65-F5344CB8AC3E}">
        <p14:creationId xmlns:p14="http://schemas.microsoft.com/office/powerpoint/2010/main" val="208728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design in use since 2011 has been a pipe heat exchanger/sink inside a 10 mm thick aluminium shell. Aluminium foam is then used inside the methane space to improve heat exchange.</a:t>
            </a:r>
          </a:p>
          <a:p>
            <a:endParaRPr lang="en-GB" dirty="0"/>
          </a:p>
          <a:p>
            <a:r>
              <a:rPr lang="en-GB" dirty="0"/>
              <a:t>The new design to include a gadolinium poisoning foil required a flat base to mount on to, so a plate heat exchanger design was put in place. There are two versions of this as shown here. The plate heat exchangers are designed to have a lower pressure drop and therefore a higher flow rate. This would help to regain some cooling lost by switching to a less conductive aluminium, whilst also improving the temperature gradient across the moderator.</a:t>
            </a:r>
          </a:p>
          <a:p>
            <a:endParaRPr lang="en-GB" dirty="0"/>
          </a:p>
          <a:p>
            <a:r>
              <a:rPr lang="en-GB" dirty="0"/>
              <a:t>A major change has been to remove the brazing between the foam and heat exchanger – very difficult to braze 5XXX series aluminium.</a:t>
            </a:r>
          </a:p>
        </p:txBody>
      </p:sp>
      <p:sp>
        <p:nvSpPr>
          <p:cNvPr id="4" name="Slide Number Placeholder 3"/>
          <p:cNvSpPr>
            <a:spLocks noGrp="1"/>
          </p:cNvSpPr>
          <p:nvPr>
            <p:ph type="sldNum" sz="quarter" idx="5"/>
          </p:nvPr>
        </p:nvSpPr>
        <p:spPr/>
        <p:txBody>
          <a:bodyPr/>
          <a:lstStyle/>
          <a:p>
            <a:fld id="{DCFD952C-7ABE-4734-9E52-425A1A1BFC1E}" type="slidenum">
              <a:rPr lang="en-GB" smtClean="0"/>
              <a:t>6</a:t>
            </a:fld>
            <a:endParaRPr lang="en-GB"/>
          </a:p>
        </p:txBody>
      </p:sp>
    </p:spTree>
    <p:extLst>
      <p:ext uri="{BB962C8B-B14F-4D97-AF65-F5344CB8AC3E}">
        <p14:creationId xmlns:p14="http://schemas.microsoft.com/office/powerpoint/2010/main" val="499327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summary:</a:t>
            </a:r>
          </a:p>
          <a:p>
            <a:pPr marL="171450" indent="-171450">
              <a:buFont typeface="Arial" panose="020B0604020202020204" pitchFamily="34" charset="0"/>
              <a:buChar char="•"/>
            </a:pPr>
            <a:r>
              <a:rPr lang="en-GB" dirty="0"/>
              <a:t>New heat exchanger has an internal design pressure of 5 bar and external limit of 35 bar.</a:t>
            </a:r>
          </a:p>
          <a:p>
            <a:pPr marL="171450" indent="-171450">
              <a:buFont typeface="Arial" panose="020B0604020202020204" pitchFamily="34" charset="0"/>
              <a:buChar char="•"/>
            </a:pPr>
            <a:r>
              <a:rPr lang="en-GB" dirty="0"/>
              <a:t>Al-5083 used for both the outer shell and the heat exchanger. </a:t>
            </a:r>
          </a:p>
          <a:p>
            <a:pPr marL="171450" indent="-171450">
              <a:buFont typeface="Arial" panose="020B0604020202020204" pitchFamily="34" charset="0"/>
              <a:buChar char="•"/>
            </a:pPr>
            <a:r>
              <a:rPr lang="en-GB" dirty="0"/>
              <a:t>Aluminium foam continue to be used to improve cooling efficiency and is compressed on to the surface of the heat exchanger.</a:t>
            </a:r>
          </a:p>
          <a:p>
            <a:pPr marL="171450" indent="-171450">
              <a:buFont typeface="Arial" panose="020B0604020202020204" pitchFamily="34" charset="0"/>
              <a:buChar char="•"/>
            </a:pPr>
            <a:r>
              <a:rPr lang="en-GB" dirty="0"/>
              <a:t>The gadolinium foil is 50 microns thick and is sandwiched between two thin plates of aluminium 5251.</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7</a:t>
            </a:fld>
            <a:endParaRPr lang="en-GB"/>
          </a:p>
        </p:txBody>
      </p:sp>
    </p:spTree>
    <p:extLst>
      <p:ext uri="{BB962C8B-B14F-4D97-AF65-F5344CB8AC3E}">
        <p14:creationId xmlns:p14="http://schemas.microsoft.com/office/powerpoint/2010/main" val="211391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What was expected in the new design?</a:t>
            </a:r>
          </a:p>
          <a:p>
            <a:pPr marL="171450" indent="-171450">
              <a:buFont typeface="Arial" panose="020B0604020202020204" pitchFamily="34" charset="0"/>
              <a:buChar char="•"/>
            </a:pPr>
            <a:r>
              <a:rPr lang="en-GB" dirty="0"/>
              <a:t>A worse starting temperature but slower deterioration? See next slide</a:t>
            </a:r>
          </a:p>
          <a:p>
            <a:pPr marL="171450" indent="-171450">
              <a:buFont typeface="Arial" panose="020B0604020202020204" pitchFamily="34" charset="0"/>
              <a:buChar char="•"/>
            </a:pPr>
            <a:r>
              <a:rPr lang="en-GB" dirty="0"/>
              <a:t>Difficult to determine whether a smaller amount of methane means a lower pressure release – number of defects and recombination events may not change. Best to assume that it is now lower</a:t>
            </a:r>
          </a:p>
          <a:p>
            <a:pPr marL="171450" indent="-171450">
              <a:buFont typeface="Arial" panose="020B0604020202020204" pitchFamily="34" charset="0"/>
              <a:buChar char="•"/>
            </a:pPr>
            <a:r>
              <a:rPr lang="en-GB" dirty="0"/>
              <a:t>Less flux because there is less methane volume in total and the foil effectively splits the moderator in half. This however will mean better resolution.</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8</a:t>
            </a:fld>
            <a:endParaRPr lang="en-GB"/>
          </a:p>
        </p:txBody>
      </p:sp>
    </p:spTree>
    <p:extLst>
      <p:ext uri="{BB962C8B-B14F-4D97-AF65-F5344CB8AC3E}">
        <p14:creationId xmlns:p14="http://schemas.microsoft.com/office/powerpoint/2010/main" val="54771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Comparisons of the three designs:</a:t>
            </a:r>
          </a:p>
          <a:p>
            <a:pPr marL="171450" indent="-171450">
              <a:buFont typeface="Arial" panose="020B0604020202020204" pitchFamily="34" charset="0"/>
              <a:buChar char="•"/>
            </a:pPr>
            <a:r>
              <a:rPr lang="en-GB" dirty="0"/>
              <a:t>All 3 designs (1 old, two new) modelled at their designed flow rates.</a:t>
            </a:r>
          </a:p>
          <a:p>
            <a:pPr marL="171450" indent="-171450">
              <a:buFont typeface="Arial" panose="020B0604020202020204" pitchFamily="34" charset="0"/>
              <a:buChar char="•"/>
            </a:pPr>
            <a:r>
              <a:rPr lang="en-GB" dirty="0"/>
              <a:t>The methane and aluminium foam bulk conductivity is changed to simulate a deteriorating moderator. Different temperatures measured in the methane (average, max, min). </a:t>
            </a:r>
          </a:p>
          <a:p>
            <a:pPr marL="171450" indent="-171450">
              <a:buFont typeface="Arial" panose="020B0604020202020204" pitchFamily="34" charset="0"/>
              <a:buChar char="•"/>
            </a:pPr>
            <a:r>
              <a:rPr lang="en-GB" dirty="0"/>
              <a:t>Mk1 in blue, original, best temperature distribution for a high thermal conductivity.</a:t>
            </a:r>
          </a:p>
          <a:p>
            <a:pPr marL="171450" indent="-171450">
              <a:buFont typeface="Arial" panose="020B0604020202020204" pitchFamily="34" charset="0"/>
              <a:buChar char="•"/>
            </a:pPr>
            <a:r>
              <a:rPr lang="en-GB" dirty="0"/>
              <a:t>However, as the moderator deteriorates, potentially via a worsening bulk thermal conductivity in the methane space, The Mk1 design deteriorates quicker. </a:t>
            </a:r>
          </a:p>
          <a:p>
            <a:pPr marL="171450" indent="-171450">
              <a:buFont typeface="Arial" panose="020B0604020202020204" pitchFamily="34" charset="0"/>
              <a:buChar char="•"/>
            </a:pPr>
            <a:r>
              <a:rPr lang="en-GB" dirty="0"/>
              <a:t>Mk3 (green) will be better than Mk2 (orange), both in average temperature and distribution. </a:t>
            </a:r>
          </a:p>
          <a:p>
            <a:pPr marL="171450" indent="-171450">
              <a:buFont typeface="Arial" panose="020B0604020202020204" pitchFamily="34" charset="0"/>
              <a:buChar char="•"/>
            </a:pPr>
            <a:r>
              <a:rPr lang="en-GB" dirty="0"/>
              <a:t>This modelling assumes all parts are in perfect contact with each other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CFD952C-7ABE-4734-9E52-425A1A1BFC1E}" type="slidenum">
              <a:rPr lang="en-GB" smtClean="0"/>
              <a:t>9</a:t>
            </a:fld>
            <a:endParaRPr lang="en-GB"/>
          </a:p>
        </p:txBody>
      </p:sp>
    </p:spTree>
    <p:extLst>
      <p:ext uri="{BB962C8B-B14F-4D97-AF65-F5344CB8AC3E}">
        <p14:creationId xmlns:p14="http://schemas.microsoft.com/office/powerpoint/2010/main" val="253619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To monitor the performance of the new design and determine it suitability for future use, six areas were highlighted for focus:</a:t>
            </a:r>
          </a:p>
          <a:p>
            <a:pPr marL="228600" indent="-228600">
              <a:buFont typeface="+mj-lt"/>
              <a:buAutoNum type="arabicPeriod"/>
            </a:pPr>
            <a:r>
              <a:rPr lang="en-GB" dirty="0"/>
              <a:t>Positioning of the foil via neutron imaging</a:t>
            </a:r>
          </a:p>
          <a:p>
            <a:pPr marL="228600" indent="-228600">
              <a:buFont typeface="+mj-lt"/>
              <a:buAutoNum type="arabicPeriod"/>
            </a:pPr>
            <a:r>
              <a:rPr lang="en-GB" dirty="0"/>
              <a:t>Incrementally increasing the run time for each methane charge</a:t>
            </a:r>
          </a:p>
          <a:p>
            <a:pPr marL="228600" indent="-228600">
              <a:buFont typeface="+mj-lt"/>
              <a:buAutoNum type="arabicPeriod"/>
            </a:pPr>
            <a:r>
              <a:rPr lang="en-GB" dirty="0"/>
              <a:t>Measure the impact of the poisoning foil on flux and resolution</a:t>
            </a:r>
          </a:p>
          <a:p>
            <a:pPr marL="228600" indent="-228600">
              <a:buFont typeface="+mj-lt"/>
              <a:buAutoNum type="arabicPeriod"/>
            </a:pPr>
            <a:r>
              <a:rPr lang="en-GB" dirty="0"/>
              <a:t>Take measurements of flux count across different wavelengths for different helium inlet temperatures. This is to derive a sort of efficiency for the heat exchanger that can be compared to other designs.</a:t>
            </a:r>
          </a:p>
          <a:p>
            <a:pPr marL="228600" indent="-228600">
              <a:buFont typeface="+mj-lt"/>
              <a:buAutoNum type="arabicPeriod"/>
            </a:pPr>
            <a:r>
              <a:rPr lang="en-GB" dirty="0"/>
              <a:t>Increasing the flow rate through the heat exchanger by closing a bypass valve on the helium circuit and increasing the inlet pressure to the turboexpander. </a:t>
            </a:r>
          </a:p>
          <a:p>
            <a:pPr marL="228600" indent="-228600">
              <a:buFont typeface="+mj-lt"/>
              <a:buAutoNum type="arabicPeriod"/>
            </a:pPr>
            <a:r>
              <a:rPr lang="en-GB" dirty="0"/>
              <a:t>Monitoring the performance/temperature deterioration over time</a:t>
            </a:r>
          </a:p>
        </p:txBody>
      </p:sp>
      <p:sp>
        <p:nvSpPr>
          <p:cNvPr id="4" name="Slide Number Placeholder 3"/>
          <p:cNvSpPr>
            <a:spLocks noGrp="1"/>
          </p:cNvSpPr>
          <p:nvPr>
            <p:ph type="sldNum" sz="quarter" idx="5"/>
          </p:nvPr>
        </p:nvSpPr>
        <p:spPr/>
        <p:txBody>
          <a:bodyPr/>
          <a:lstStyle/>
          <a:p>
            <a:fld id="{DCFD952C-7ABE-4734-9E52-425A1A1BFC1E}" type="slidenum">
              <a:rPr lang="en-GB" smtClean="0"/>
              <a:t>10</a:t>
            </a:fld>
            <a:endParaRPr lang="en-GB"/>
          </a:p>
        </p:txBody>
      </p:sp>
    </p:spTree>
    <p:extLst>
      <p:ext uri="{BB962C8B-B14F-4D97-AF65-F5344CB8AC3E}">
        <p14:creationId xmlns:p14="http://schemas.microsoft.com/office/powerpoint/2010/main" val="164111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dirty="0"/>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13/04/2026</a:t>
            </a:fld>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13/04/2026</a:t>
            </a:fld>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dirty="0"/>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13/04/2026</a:t>
            </a:fld>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13/04/2026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13/04/2026</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333"/>
            <a:ext cx="12190813" cy="6857332"/>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1"/>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13/04/2026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2"/>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13/04/2026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8.wdp"/><Relationship Id="rId18" Type="http://schemas.openxmlformats.org/officeDocument/2006/relationships/image" Target="../media/image54.png"/><Relationship Id="rId3" Type="http://schemas.microsoft.com/office/2007/relationships/hdphoto" Target="../media/hdphoto3.wdp"/><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51.png"/><Relationship Id="rId17" Type="http://schemas.microsoft.com/office/2007/relationships/hdphoto" Target="../media/hdphoto10.wdp"/><Relationship Id="rId2" Type="http://schemas.openxmlformats.org/officeDocument/2006/relationships/image" Target="../media/image46.png"/><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48.png"/><Relationship Id="rId11" Type="http://schemas.microsoft.com/office/2007/relationships/hdphoto" Target="../media/hdphoto7.wdp"/><Relationship Id="rId24" Type="http://schemas.openxmlformats.org/officeDocument/2006/relationships/image" Target="../media/image57.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50.png"/><Relationship Id="rId19" Type="http://schemas.microsoft.com/office/2007/relationships/hdphoto" Target="../media/hdphoto11.wdp"/><Relationship Id="rId4" Type="http://schemas.openxmlformats.org/officeDocument/2006/relationships/image" Target="../media/image47.png"/><Relationship Id="rId9" Type="http://schemas.microsoft.com/office/2007/relationships/hdphoto" Target="../media/hdphoto6.wdp"/><Relationship Id="rId14" Type="http://schemas.openxmlformats.org/officeDocument/2006/relationships/image" Target="../media/image52.png"/><Relationship Id="rId22"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2.xml"/><Relationship Id="rId1" Type="http://schemas.openxmlformats.org/officeDocument/2006/relationships/slideLayout" Target="../slideLayouts/slideLayout39.xml"/><Relationship Id="rId5" Type="http://schemas.openxmlformats.org/officeDocument/2006/relationships/image" Target="../media/image67.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1587910"/>
            <a:ext cx="5892800" cy="2032001"/>
          </a:xfrm>
        </p:spPr>
        <p:txBody>
          <a:bodyPr>
            <a:normAutofit fontScale="90000"/>
          </a:bodyPr>
          <a:lstStyle/>
          <a:p>
            <a:r>
              <a:rPr lang="en-GB" sz="4000" dirty="0"/>
              <a:t>ISIS Neutron and Muon Source - Solid Methane Moderator Commissioning</a:t>
            </a: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929062"/>
            <a:ext cx="4688840" cy="431349"/>
          </a:xfrm>
        </p:spPr>
        <p:txBody>
          <a:bodyPr/>
          <a:lstStyle/>
          <a:p>
            <a:r>
              <a:rPr lang="en-GB" dirty="0"/>
              <a:t>Mark Telkman, Paul Morgan</a:t>
            </a:r>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534312"/>
            <a:ext cx="2707148" cy="339764"/>
          </a:xfrm>
        </p:spPr>
        <p:txBody>
          <a:bodyPr>
            <a:normAutofit fontScale="92500"/>
          </a:bodyPr>
          <a:lstStyle/>
          <a:p>
            <a:r>
              <a:rPr lang="en-GB" dirty="0"/>
              <a:t>ICANS XXV, Malmö, Sweden</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4930325"/>
            <a:ext cx="1684594" cy="339765"/>
          </a:xfrm>
        </p:spPr>
        <p:txBody>
          <a:bodyPr>
            <a:normAutofit/>
          </a:bodyPr>
          <a:lstStyle/>
          <a:p>
            <a:r>
              <a:rPr lang="en-GB" dirty="0"/>
              <a:t>16/04/2026</a:t>
            </a: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E283-2201-7B86-CB9B-E91BC01A9901}"/>
              </a:ext>
            </a:extLst>
          </p:cNvPr>
          <p:cNvSpPr>
            <a:spLocks noGrp="1"/>
          </p:cNvSpPr>
          <p:nvPr>
            <p:ph type="title"/>
          </p:nvPr>
        </p:nvSpPr>
        <p:spPr>
          <a:xfrm>
            <a:off x="337038" y="118940"/>
            <a:ext cx="7971584" cy="574675"/>
          </a:xfrm>
        </p:spPr>
        <p:txBody>
          <a:bodyPr anchor="t">
            <a:normAutofit/>
          </a:bodyPr>
          <a:lstStyle/>
          <a:p>
            <a:r>
              <a:rPr lang="en-GB" dirty="0"/>
              <a:t>Planned tests for two new moderators</a:t>
            </a:r>
          </a:p>
        </p:txBody>
      </p:sp>
      <p:graphicFrame>
        <p:nvGraphicFramePr>
          <p:cNvPr id="11" name="Content Placeholder 2">
            <a:extLst>
              <a:ext uri="{FF2B5EF4-FFF2-40B4-BE49-F238E27FC236}">
                <a16:creationId xmlns:a16="http://schemas.microsoft.com/office/drawing/2014/main" id="{F021154F-4572-D5D8-C4C7-317C3D795B17}"/>
              </a:ext>
            </a:extLst>
          </p:cNvPr>
          <p:cNvGraphicFramePr>
            <a:graphicFrameLocks noGrp="1"/>
          </p:cNvGraphicFramePr>
          <p:nvPr>
            <p:ph idx="1"/>
            <p:extLst>
              <p:ext uri="{D42A27DB-BD31-4B8C-83A1-F6EECF244321}">
                <p14:modId xmlns:p14="http://schemas.microsoft.com/office/powerpoint/2010/main" val="2883508553"/>
              </p:ext>
            </p:extLst>
          </p:nvPr>
        </p:nvGraphicFramePr>
        <p:xfrm>
          <a:off x="965200" y="939800"/>
          <a:ext cx="1026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21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D514-C063-ED3F-E5B6-2604A69CEB29}"/>
              </a:ext>
            </a:extLst>
          </p:cNvPr>
          <p:cNvSpPr>
            <a:spLocks noGrp="1"/>
          </p:cNvSpPr>
          <p:nvPr>
            <p:ph type="title"/>
          </p:nvPr>
        </p:nvSpPr>
        <p:spPr>
          <a:xfrm>
            <a:off x="5819" y="5097"/>
            <a:ext cx="3514621" cy="597834"/>
          </a:xfrm>
        </p:spPr>
        <p:txBody>
          <a:bodyPr/>
          <a:lstStyle/>
          <a:p>
            <a:r>
              <a:rPr lang="en-GB" dirty="0"/>
              <a:t>Neutron Imaging</a:t>
            </a:r>
          </a:p>
        </p:txBody>
      </p:sp>
      <p:grpSp>
        <p:nvGrpSpPr>
          <p:cNvPr id="4" name="Group 3">
            <a:extLst>
              <a:ext uri="{FF2B5EF4-FFF2-40B4-BE49-F238E27FC236}">
                <a16:creationId xmlns:a16="http://schemas.microsoft.com/office/drawing/2014/main" id="{087A8639-04D7-4F7F-FCC4-07CD71FB5CCC}"/>
              </a:ext>
            </a:extLst>
          </p:cNvPr>
          <p:cNvGrpSpPr/>
          <p:nvPr/>
        </p:nvGrpSpPr>
        <p:grpSpPr>
          <a:xfrm>
            <a:off x="6096000" y="301625"/>
            <a:ext cx="5795645" cy="6254750"/>
            <a:chOff x="0" y="0"/>
            <a:chExt cx="5796224" cy="6254750"/>
          </a:xfrm>
        </p:grpSpPr>
        <p:grpSp>
          <p:nvGrpSpPr>
            <p:cNvPr id="5" name="Group 4">
              <a:extLst>
                <a:ext uri="{FF2B5EF4-FFF2-40B4-BE49-F238E27FC236}">
                  <a16:creationId xmlns:a16="http://schemas.microsoft.com/office/drawing/2014/main" id="{61E40B88-0437-0061-CA7C-41F0098FBCA5}"/>
                </a:ext>
              </a:extLst>
            </p:cNvPr>
            <p:cNvGrpSpPr/>
            <p:nvPr/>
          </p:nvGrpSpPr>
          <p:grpSpPr>
            <a:xfrm>
              <a:off x="0" y="0"/>
              <a:ext cx="5718811" cy="6254750"/>
              <a:chOff x="0" y="0"/>
              <a:chExt cx="5718811" cy="6255384"/>
            </a:xfrm>
          </p:grpSpPr>
          <p:grpSp>
            <p:nvGrpSpPr>
              <p:cNvPr id="8" name="Group 7">
                <a:extLst>
                  <a:ext uri="{FF2B5EF4-FFF2-40B4-BE49-F238E27FC236}">
                    <a16:creationId xmlns:a16="http://schemas.microsoft.com/office/drawing/2014/main" id="{306EE167-0B13-C09C-500A-C1DEF88968D4}"/>
                  </a:ext>
                </a:extLst>
              </p:cNvPr>
              <p:cNvGrpSpPr/>
              <p:nvPr/>
            </p:nvGrpSpPr>
            <p:grpSpPr>
              <a:xfrm>
                <a:off x="0" y="0"/>
                <a:ext cx="5718811" cy="3164840"/>
                <a:chOff x="0" y="-89173"/>
                <a:chExt cx="10339390" cy="5512284"/>
              </a:xfrm>
            </p:grpSpPr>
            <p:grpSp>
              <p:nvGrpSpPr>
                <p:cNvPr id="11" name="Group 10">
                  <a:extLst>
                    <a:ext uri="{FF2B5EF4-FFF2-40B4-BE49-F238E27FC236}">
                      <a16:creationId xmlns:a16="http://schemas.microsoft.com/office/drawing/2014/main" id="{0FE4F617-3CC0-3986-B43E-4B8CF717214A}"/>
                    </a:ext>
                  </a:extLst>
                </p:cNvPr>
                <p:cNvGrpSpPr/>
                <p:nvPr/>
              </p:nvGrpSpPr>
              <p:grpSpPr>
                <a:xfrm>
                  <a:off x="0" y="-50962"/>
                  <a:ext cx="5073867" cy="5474072"/>
                  <a:chOff x="0" y="-50962"/>
                  <a:chExt cx="5073867" cy="5474072"/>
                </a:xfrm>
              </p:grpSpPr>
              <p:pic>
                <p:nvPicPr>
                  <p:cNvPr id="15" name="Picture 14" descr="A x-ray of a computer&#10;&#10;AI-generated content may be incorrect.">
                    <a:extLst>
                      <a:ext uri="{FF2B5EF4-FFF2-40B4-BE49-F238E27FC236}">
                        <a16:creationId xmlns:a16="http://schemas.microsoft.com/office/drawing/2014/main" id="{98D0D950-7453-962A-17D3-DFF79C18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93935"/>
                    <a:ext cx="5073867" cy="4829175"/>
                  </a:xfrm>
                  <a:prstGeom prst="rect">
                    <a:avLst/>
                  </a:prstGeom>
                </p:spPr>
              </p:pic>
              <p:sp>
                <p:nvSpPr>
                  <p:cNvPr id="16" name="TextBox 7">
                    <a:extLst>
                      <a:ext uri="{FF2B5EF4-FFF2-40B4-BE49-F238E27FC236}">
                        <a16:creationId xmlns:a16="http://schemas.microsoft.com/office/drawing/2014/main" id="{6A1E5EDA-8993-227E-D27B-B595C0882F2B}"/>
                      </a:ext>
                    </a:extLst>
                  </p:cNvPr>
                  <p:cNvSpPr txBox="1"/>
                  <p:nvPr/>
                </p:nvSpPr>
                <p:spPr>
                  <a:xfrm>
                    <a:off x="398404" y="-50962"/>
                    <a:ext cx="4295775" cy="598641"/>
                  </a:xfrm>
                  <a:prstGeom prst="rect">
                    <a:avLst/>
                  </a:prstGeom>
                  <a:noFill/>
                </p:spPr>
                <p:txBody>
                  <a:bodyPr wrap="square" rtlCol="0">
                    <a:noAutofit/>
                  </a:bodyPr>
                  <a:lstStyle/>
                  <a:p>
                    <a:pPr algn="ctr">
                      <a:buNone/>
                    </a:pP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DMOD 040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76633B23-2244-FEB0-15ED-9F05F2F6ABC1}"/>
                    </a:ext>
                  </a:extLst>
                </p:cNvPr>
                <p:cNvGrpSpPr/>
                <p:nvPr/>
              </p:nvGrpSpPr>
              <p:grpSpPr>
                <a:xfrm>
                  <a:off x="5265523" y="-89173"/>
                  <a:ext cx="5073867" cy="5512284"/>
                  <a:chOff x="5265523" y="-89173"/>
                  <a:chExt cx="5073867" cy="5512284"/>
                </a:xfrm>
              </p:grpSpPr>
              <p:pic>
                <p:nvPicPr>
                  <p:cNvPr id="13" name="Picture 12" descr="A close-up of a black square">
                    <a:extLst>
                      <a:ext uri="{FF2B5EF4-FFF2-40B4-BE49-F238E27FC236}">
                        <a16:creationId xmlns:a16="http://schemas.microsoft.com/office/drawing/2014/main" id="{8ED72ACF-19EB-10DD-B75F-AE56FA070A5E}"/>
                      </a:ext>
                    </a:extLst>
                  </p:cNvPr>
                  <p:cNvPicPr>
                    <a:picLocks noChangeAspect="1"/>
                  </p:cNvPicPr>
                  <p:nvPr/>
                </p:nvPicPr>
                <p:blipFill>
                  <a:blip r:embed="rId4" cstate="print">
                    <a:extLst>
                      <a:ext uri="{28A0092B-C50C-407E-A947-70E740481C1C}">
                        <a14:useLocalDpi xmlns:a14="http://schemas.microsoft.com/office/drawing/2010/main" val="0"/>
                      </a:ext>
                    </a:extLst>
                  </a:blip>
                  <a:srcRect t="2687" r="2692" b="4697"/>
                  <a:stretch>
                    <a:fillRect/>
                  </a:stretch>
                </p:blipFill>
                <p:spPr>
                  <a:xfrm>
                    <a:off x="5265523" y="593936"/>
                    <a:ext cx="5073867" cy="4829175"/>
                  </a:xfrm>
                  <a:prstGeom prst="rect">
                    <a:avLst/>
                  </a:prstGeom>
                </p:spPr>
              </p:pic>
              <p:sp>
                <p:nvSpPr>
                  <p:cNvPr id="14" name="TextBox 8">
                    <a:extLst>
                      <a:ext uri="{FF2B5EF4-FFF2-40B4-BE49-F238E27FC236}">
                        <a16:creationId xmlns:a16="http://schemas.microsoft.com/office/drawing/2014/main" id="{E1F2DFDA-944C-BDDA-C1F9-F340450E15BD}"/>
                      </a:ext>
                    </a:extLst>
                  </p:cNvPr>
                  <p:cNvSpPr txBox="1"/>
                  <p:nvPr/>
                </p:nvSpPr>
                <p:spPr>
                  <a:xfrm>
                    <a:off x="5640848" y="-89173"/>
                    <a:ext cx="4295774" cy="636953"/>
                  </a:xfrm>
                  <a:prstGeom prst="rect">
                    <a:avLst/>
                  </a:prstGeom>
                  <a:noFill/>
                </p:spPr>
                <p:txBody>
                  <a:bodyPr wrap="square" rtlCol="0">
                    <a:noAutofit/>
                  </a:bodyPr>
                  <a:lstStyle/>
                  <a:p>
                    <a:pPr algn="ctr">
                      <a:buNone/>
                    </a:pPr>
                    <a:r>
                      <a:rPr lang="en-GB"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DMOD 041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9" name="Picture 8" descr="A x-ray of a computer&#10;&#10;AI-generated content may be incorrect.">
                <a:extLst>
                  <a:ext uri="{FF2B5EF4-FFF2-40B4-BE49-F238E27FC236}">
                    <a16:creationId xmlns:a16="http://schemas.microsoft.com/office/drawing/2014/main" id="{A5353DE1-AAE6-944F-E4B8-D5FD83AC48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368" t="39509"/>
              <a:stretch>
                <a:fillRect/>
              </a:stretch>
            </p:blipFill>
            <p:spPr bwMode="auto">
              <a:xfrm flipH="1">
                <a:off x="0" y="3164839"/>
                <a:ext cx="2774315" cy="3090545"/>
              </a:xfrm>
              <a:prstGeom prst="rect">
                <a:avLst/>
              </a:prstGeom>
              <a:ln>
                <a:noFill/>
              </a:ln>
              <a:extLst>
                <a:ext uri="{53640926-AAD7-44D8-BBD7-CCE9431645EC}">
                  <a14:shadowObscured xmlns:a14="http://schemas.microsoft.com/office/drawing/2010/main"/>
                </a:ext>
              </a:extLst>
            </p:spPr>
          </p:pic>
          <p:pic>
            <p:nvPicPr>
              <p:cNvPr id="10" name="Picture 9" descr="A close-up of a black square">
                <a:extLst>
                  <a:ext uri="{FF2B5EF4-FFF2-40B4-BE49-F238E27FC236}">
                    <a16:creationId xmlns:a16="http://schemas.microsoft.com/office/drawing/2014/main" id="{A3778CE7-0B8F-9EDB-97ED-FEC48CB3DF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759" r="50045" b="4697"/>
              <a:stretch>
                <a:fillRect/>
              </a:stretch>
            </p:blipFill>
            <p:spPr bwMode="auto">
              <a:xfrm>
                <a:off x="2941983" y="3164850"/>
                <a:ext cx="2714625" cy="3076575"/>
              </a:xfrm>
              <a:prstGeom prst="rect">
                <a:avLst/>
              </a:prstGeom>
              <a:ln>
                <a:noFill/>
              </a:ln>
              <a:extLst>
                <a:ext uri="{53640926-AAD7-44D8-BBD7-CCE9431645EC}">
                  <a14:shadowObscured xmlns:a14="http://schemas.microsoft.com/office/drawing/2010/main"/>
                </a:ext>
              </a:extLst>
            </p:spPr>
          </p:pic>
        </p:grpSp>
        <p:sp>
          <p:nvSpPr>
            <p:cNvPr id="6" name="Rectangle 5">
              <a:extLst>
                <a:ext uri="{FF2B5EF4-FFF2-40B4-BE49-F238E27FC236}">
                  <a16:creationId xmlns:a16="http://schemas.microsoft.com/office/drawing/2014/main" id="{215F68B2-C422-AE0E-10E8-380A6D8B99D8}"/>
                </a:ext>
              </a:extLst>
            </p:cNvPr>
            <p:cNvSpPr/>
            <p:nvPr/>
          </p:nvSpPr>
          <p:spPr>
            <a:xfrm>
              <a:off x="12700" y="387350"/>
              <a:ext cx="2894274" cy="58257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Rectangle 6">
              <a:extLst>
                <a:ext uri="{FF2B5EF4-FFF2-40B4-BE49-F238E27FC236}">
                  <a16:creationId xmlns:a16="http://schemas.microsoft.com/office/drawing/2014/main" id="{BF6DA792-DDD0-7352-76BA-2322A02E2336}"/>
                </a:ext>
              </a:extLst>
            </p:cNvPr>
            <p:cNvSpPr/>
            <p:nvPr/>
          </p:nvSpPr>
          <p:spPr>
            <a:xfrm>
              <a:off x="2901950" y="387350"/>
              <a:ext cx="2894274" cy="58257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22" name="Group 21">
            <a:extLst>
              <a:ext uri="{FF2B5EF4-FFF2-40B4-BE49-F238E27FC236}">
                <a16:creationId xmlns:a16="http://schemas.microsoft.com/office/drawing/2014/main" id="{0E247A32-55DD-87C5-7E79-D2E00519939D}"/>
              </a:ext>
            </a:extLst>
          </p:cNvPr>
          <p:cNvGrpSpPr/>
          <p:nvPr/>
        </p:nvGrpSpPr>
        <p:grpSpPr>
          <a:xfrm>
            <a:off x="164816" y="760141"/>
            <a:ext cx="5846654" cy="5027955"/>
            <a:chOff x="92171" y="602930"/>
            <a:chExt cx="5846654" cy="5027955"/>
          </a:xfrm>
        </p:grpSpPr>
        <p:pic>
          <p:nvPicPr>
            <p:cNvPr id="17" name="Picture 16" descr="X-ray of a device&#10;&#10;AI-generated content may be incorrect.">
              <a:extLst>
                <a:ext uri="{FF2B5EF4-FFF2-40B4-BE49-F238E27FC236}">
                  <a16:creationId xmlns:a16="http://schemas.microsoft.com/office/drawing/2014/main" id="{C3FEF8F4-AB0F-A36B-7D16-3F0B6C76DE3F}"/>
                </a:ext>
              </a:extLst>
            </p:cNvPr>
            <p:cNvPicPr>
              <a:picLocks noChangeAspect="1"/>
            </p:cNvPicPr>
            <p:nvPr/>
          </p:nvPicPr>
          <p:blipFill>
            <a:blip r:embed="rId6" cstate="print">
              <a:extLst>
                <a:ext uri="{28A0092B-C50C-407E-A947-70E740481C1C}">
                  <a14:useLocalDpi xmlns:a14="http://schemas.microsoft.com/office/drawing/2010/main" val="0"/>
                </a:ext>
              </a:extLst>
            </a:blip>
            <a:srcRect l="26600" t="3547" r="16295" b="6542"/>
            <a:stretch>
              <a:fillRect/>
            </a:stretch>
          </p:blipFill>
          <p:spPr>
            <a:xfrm>
              <a:off x="3103642" y="917353"/>
              <a:ext cx="2835183" cy="4713532"/>
            </a:xfrm>
            <a:prstGeom prst="rect">
              <a:avLst/>
            </a:prstGeom>
          </p:spPr>
        </p:pic>
        <p:pic>
          <p:nvPicPr>
            <p:cNvPr id="19" name="Picture 18">
              <a:extLst>
                <a:ext uri="{FF2B5EF4-FFF2-40B4-BE49-F238E27FC236}">
                  <a16:creationId xmlns:a16="http://schemas.microsoft.com/office/drawing/2014/main" id="{247A2EFD-7F77-5E11-0F95-6EC3B8EBD93C}"/>
                </a:ext>
              </a:extLst>
            </p:cNvPr>
            <p:cNvPicPr>
              <a:picLocks noChangeAspect="1"/>
            </p:cNvPicPr>
            <p:nvPr/>
          </p:nvPicPr>
          <p:blipFill>
            <a:blip r:embed="rId7">
              <a:extLst>
                <a:ext uri="{28A0092B-C50C-407E-A947-70E740481C1C}">
                  <a14:useLocalDpi xmlns:a14="http://schemas.microsoft.com/office/drawing/2010/main" val="0"/>
                </a:ext>
              </a:extLst>
            </a:blip>
            <a:srcRect l="18041" t="2619" r="25240" b="2387"/>
            <a:stretch>
              <a:fillRect/>
            </a:stretch>
          </p:blipFill>
          <p:spPr>
            <a:xfrm rot="10800000" flipH="1">
              <a:off x="92171" y="917353"/>
              <a:ext cx="2860845" cy="4713532"/>
            </a:xfrm>
            <a:prstGeom prst="rect">
              <a:avLst/>
            </a:prstGeom>
          </p:spPr>
        </p:pic>
        <p:sp>
          <p:nvSpPr>
            <p:cNvPr id="20" name="TextBox 7">
              <a:extLst>
                <a:ext uri="{FF2B5EF4-FFF2-40B4-BE49-F238E27FC236}">
                  <a16:creationId xmlns:a16="http://schemas.microsoft.com/office/drawing/2014/main" id="{ED766ABE-E527-4213-8EE4-C01E2C17376F}"/>
                </a:ext>
              </a:extLst>
            </p:cNvPr>
            <p:cNvSpPr txBox="1"/>
            <p:nvPr/>
          </p:nvSpPr>
          <p:spPr>
            <a:xfrm>
              <a:off x="294639" y="602931"/>
              <a:ext cx="2375795" cy="343671"/>
            </a:xfrm>
            <a:prstGeom prst="rect">
              <a:avLst/>
            </a:prstGeom>
            <a:noFill/>
          </p:spPr>
          <p:txBody>
            <a:bodyPr wrap="square" rtlCol="0">
              <a:noAutofit/>
            </a:bodyPr>
            <a:lstStyle/>
            <a:p>
              <a:pPr algn="ctr">
                <a:buNone/>
              </a:pP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DMOD 040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7">
              <a:extLst>
                <a:ext uri="{FF2B5EF4-FFF2-40B4-BE49-F238E27FC236}">
                  <a16:creationId xmlns:a16="http://schemas.microsoft.com/office/drawing/2014/main" id="{3CBC12A4-8FE6-F308-399E-57B3C1E38C04}"/>
                </a:ext>
              </a:extLst>
            </p:cNvPr>
            <p:cNvSpPr txBox="1"/>
            <p:nvPr/>
          </p:nvSpPr>
          <p:spPr>
            <a:xfrm>
              <a:off x="3290160" y="602930"/>
              <a:ext cx="2375795" cy="343671"/>
            </a:xfrm>
            <a:prstGeom prst="rect">
              <a:avLst/>
            </a:prstGeom>
            <a:noFill/>
          </p:spPr>
          <p:txBody>
            <a:bodyPr wrap="square" rtlCol="0">
              <a:noAutofit/>
            </a:bodyPr>
            <a:lstStyle/>
            <a:p>
              <a:pPr algn="ctr">
                <a:buNone/>
              </a:pP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DMOD 041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6867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F5BE-942C-B7AF-AF0E-513070C43187}"/>
              </a:ext>
            </a:extLst>
          </p:cNvPr>
          <p:cNvSpPr>
            <a:spLocks noGrp="1"/>
          </p:cNvSpPr>
          <p:nvPr>
            <p:ph type="title" idx="4294967295"/>
          </p:nvPr>
        </p:nvSpPr>
        <p:spPr>
          <a:xfrm>
            <a:off x="0" y="0"/>
            <a:ext cx="10125075" cy="512763"/>
          </a:xfrm>
        </p:spPr>
        <p:txBody>
          <a:bodyPr>
            <a:normAutofit/>
          </a:bodyPr>
          <a:lstStyle/>
          <a:p>
            <a:r>
              <a:rPr lang="en-GB" dirty="0"/>
              <a:t>Charge Change Pressure Releases – DMOD 040</a:t>
            </a:r>
          </a:p>
        </p:txBody>
      </p:sp>
      <p:pic>
        <p:nvPicPr>
          <p:cNvPr id="7" name="Picture 6">
            <a:extLst>
              <a:ext uri="{FF2B5EF4-FFF2-40B4-BE49-F238E27FC236}">
                <a16:creationId xmlns:a16="http://schemas.microsoft.com/office/drawing/2014/main" id="{06D047C6-29A9-A74C-A46F-4B97362BA9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708" t="1235" r="2432"/>
          <a:stretch>
            <a:fillRect/>
          </a:stretch>
        </p:blipFill>
        <p:spPr>
          <a:xfrm>
            <a:off x="2295144" y="491046"/>
            <a:ext cx="9796272" cy="6366954"/>
          </a:xfrm>
          <a:prstGeom prst="rect">
            <a:avLst/>
          </a:prstGeom>
        </p:spPr>
      </p:pic>
      <p:sp>
        <p:nvSpPr>
          <p:cNvPr id="3" name="TextBox 2">
            <a:extLst>
              <a:ext uri="{FF2B5EF4-FFF2-40B4-BE49-F238E27FC236}">
                <a16:creationId xmlns:a16="http://schemas.microsoft.com/office/drawing/2014/main" id="{B880368B-D8F0-5CAA-AAF3-E7D0A0DDC7F7}"/>
              </a:ext>
            </a:extLst>
          </p:cNvPr>
          <p:cNvSpPr txBox="1"/>
          <p:nvPr/>
        </p:nvSpPr>
        <p:spPr>
          <a:xfrm>
            <a:off x="-9144" y="729450"/>
            <a:ext cx="2304288" cy="3139321"/>
          </a:xfrm>
          <a:prstGeom prst="rect">
            <a:avLst/>
          </a:prstGeom>
          <a:noFill/>
        </p:spPr>
        <p:txBody>
          <a:bodyPr wrap="square" rtlCol="0">
            <a:spAutoFit/>
          </a:bodyPr>
          <a:lstStyle/>
          <a:p>
            <a:pPr marL="285750" indent="-285750">
              <a:buFont typeface="Arial" panose="020B0604020202020204" pitchFamily="34" charset="0"/>
              <a:buChar char="•"/>
            </a:pPr>
            <a:r>
              <a:rPr lang="en-GB" dirty="0"/>
              <a:t>Incrementally increased charge run time</a:t>
            </a:r>
          </a:p>
          <a:p>
            <a:pPr marL="285750" indent="-285750">
              <a:buFont typeface="Arial" panose="020B0604020202020204" pitchFamily="34" charset="0"/>
              <a:buChar char="•"/>
            </a:pPr>
            <a:r>
              <a:rPr lang="en-GB" dirty="0"/>
              <a:t>Scattered results</a:t>
            </a:r>
          </a:p>
          <a:p>
            <a:pPr marL="285750" indent="-285750">
              <a:buFont typeface="Arial" panose="020B0604020202020204" pitchFamily="34" charset="0"/>
              <a:buChar char="•"/>
            </a:pPr>
            <a:r>
              <a:rPr lang="en-GB" dirty="0"/>
              <a:t>Hard to plot line of best fit</a:t>
            </a:r>
          </a:p>
          <a:p>
            <a:pPr marL="285750" indent="-285750">
              <a:buFont typeface="Arial" panose="020B0604020202020204" pitchFamily="34" charset="0"/>
              <a:buChar char="•"/>
            </a:pPr>
            <a:r>
              <a:rPr lang="en-GB" dirty="0"/>
              <a:t>Upper and lower-bound limits</a:t>
            </a:r>
          </a:p>
          <a:p>
            <a:pPr marL="285750" indent="-285750">
              <a:buFont typeface="Arial" panose="020B0604020202020204" pitchFamily="34" charset="0"/>
              <a:buChar char="•"/>
            </a:pPr>
            <a:r>
              <a:rPr lang="en-GB" dirty="0"/>
              <a:t>Can we trust the data?</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32714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222E-C394-FAE8-1F42-C919A7202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57557-BB0A-92BA-D5D3-2EE0FDC5007F}"/>
              </a:ext>
            </a:extLst>
          </p:cNvPr>
          <p:cNvSpPr>
            <a:spLocks noGrp="1"/>
          </p:cNvSpPr>
          <p:nvPr>
            <p:ph type="title" idx="4294967295"/>
          </p:nvPr>
        </p:nvSpPr>
        <p:spPr>
          <a:xfrm>
            <a:off x="0" y="1"/>
            <a:ext cx="8217877" cy="519138"/>
          </a:xfrm>
        </p:spPr>
        <p:txBody>
          <a:bodyPr>
            <a:normAutofit/>
          </a:bodyPr>
          <a:lstStyle/>
          <a:p>
            <a:r>
              <a:rPr lang="en-GB" dirty="0"/>
              <a:t>Charge Change Pressure Releases – DMOD 041</a:t>
            </a:r>
          </a:p>
        </p:txBody>
      </p:sp>
      <p:pic>
        <p:nvPicPr>
          <p:cNvPr id="11" name="Picture 10">
            <a:extLst>
              <a:ext uri="{FF2B5EF4-FFF2-40B4-BE49-F238E27FC236}">
                <a16:creationId xmlns:a16="http://schemas.microsoft.com/office/drawing/2014/main" id="{BC81A668-BE16-5C2B-1859-3B6ED03041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69" t="2242" r="768"/>
          <a:stretch>
            <a:fillRect/>
          </a:stretch>
        </p:blipFill>
        <p:spPr>
          <a:xfrm>
            <a:off x="2380488" y="519138"/>
            <a:ext cx="9811512" cy="6338861"/>
          </a:xfrm>
          <a:prstGeom prst="rect">
            <a:avLst/>
          </a:prstGeom>
        </p:spPr>
      </p:pic>
      <p:sp>
        <p:nvSpPr>
          <p:cNvPr id="12" name="TextBox 11">
            <a:extLst>
              <a:ext uri="{FF2B5EF4-FFF2-40B4-BE49-F238E27FC236}">
                <a16:creationId xmlns:a16="http://schemas.microsoft.com/office/drawing/2014/main" id="{968D2E6B-D7EC-FC3F-15B5-31D6BE20BAB8}"/>
              </a:ext>
            </a:extLst>
          </p:cNvPr>
          <p:cNvSpPr txBox="1"/>
          <p:nvPr/>
        </p:nvSpPr>
        <p:spPr>
          <a:xfrm>
            <a:off x="0" y="711162"/>
            <a:ext cx="2304288" cy="3693319"/>
          </a:xfrm>
          <a:prstGeom prst="rect">
            <a:avLst/>
          </a:prstGeom>
          <a:noFill/>
        </p:spPr>
        <p:txBody>
          <a:bodyPr wrap="square" rtlCol="0">
            <a:spAutoFit/>
          </a:bodyPr>
          <a:lstStyle/>
          <a:p>
            <a:pPr marL="285750" indent="-285750">
              <a:buFont typeface="Arial" panose="020B0604020202020204" pitchFamily="34" charset="0"/>
              <a:buChar char="•"/>
            </a:pPr>
            <a:r>
              <a:rPr lang="en-GB" dirty="0"/>
              <a:t>Strain gauges started to fail early – glue?</a:t>
            </a:r>
          </a:p>
          <a:p>
            <a:pPr marL="285750" indent="-285750">
              <a:buFont typeface="Arial" panose="020B0604020202020204" pitchFamily="34" charset="0"/>
              <a:buChar char="•"/>
            </a:pPr>
            <a:r>
              <a:rPr lang="en-GB" dirty="0"/>
              <a:t>Use reliable readings to plot best fit</a:t>
            </a:r>
          </a:p>
          <a:p>
            <a:pPr marL="285750" indent="-285750">
              <a:buFont typeface="Arial" panose="020B0604020202020204" pitchFamily="34" charset="0"/>
              <a:buChar char="•"/>
            </a:pPr>
            <a:r>
              <a:rPr lang="en-GB" dirty="0"/>
              <a:t>Which line to use?</a:t>
            </a:r>
          </a:p>
          <a:p>
            <a:pPr marL="285750" indent="-285750">
              <a:buFont typeface="Arial" panose="020B0604020202020204" pitchFamily="34" charset="0"/>
              <a:buChar char="•"/>
            </a:pPr>
            <a:r>
              <a:rPr lang="en-GB" dirty="0"/>
              <a:t>Time limit stuck at 540uAh</a:t>
            </a:r>
          </a:p>
          <a:p>
            <a:pPr marL="285750" indent="-285750">
              <a:buFont typeface="Arial" panose="020B0604020202020204" pitchFamily="34" charset="0"/>
              <a:buChar char="•"/>
            </a:pPr>
            <a:r>
              <a:rPr lang="en-GB" dirty="0"/>
              <a:t>Assessment on increasing run time to original limit</a:t>
            </a:r>
          </a:p>
        </p:txBody>
      </p:sp>
      <p:sp>
        <p:nvSpPr>
          <p:cNvPr id="13" name="TextBox 12">
            <a:extLst>
              <a:ext uri="{FF2B5EF4-FFF2-40B4-BE49-F238E27FC236}">
                <a16:creationId xmlns:a16="http://schemas.microsoft.com/office/drawing/2014/main" id="{FC2C79B5-802E-400B-BA29-57535FF2F7F3}"/>
              </a:ext>
            </a:extLst>
          </p:cNvPr>
          <p:cNvSpPr txBox="1"/>
          <p:nvPr/>
        </p:nvSpPr>
        <p:spPr>
          <a:xfrm>
            <a:off x="3429000" y="4541520"/>
            <a:ext cx="477520" cy="519351"/>
          </a:xfrm>
          <a:prstGeom prst="ellipse">
            <a:avLst/>
          </a:prstGeom>
          <a:noFill/>
          <a:ln>
            <a:solidFill>
              <a:srgbClr val="FF0000"/>
            </a:solidFill>
          </a:ln>
        </p:spPr>
        <p:txBody>
          <a:bodyPr wrap="square" rtlCol="0">
            <a:spAutoFit/>
          </a:bodyPr>
          <a:lstStyle/>
          <a:p>
            <a:pPr algn="ctr"/>
            <a:r>
              <a:rPr lang="en-GB" dirty="0"/>
              <a:t>1</a:t>
            </a:r>
          </a:p>
        </p:txBody>
      </p:sp>
      <p:sp>
        <p:nvSpPr>
          <p:cNvPr id="14" name="TextBox 13">
            <a:extLst>
              <a:ext uri="{FF2B5EF4-FFF2-40B4-BE49-F238E27FC236}">
                <a16:creationId xmlns:a16="http://schemas.microsoft.com/office/drawing/2014/main" id="{AE6B98B4-24C9-41E4-4BAA-D583E4BC0A5D}"/>
              </a:ext>
            </a:extLst>
          </p:cNvPr>
          <p:cNvSpPr txBox="1"/>
          <p:nvPr/>
        </p:nvSpPr>
        <p:spPr>
          <a:xfrm>
            <a:off x="9333992" y="1545590"/>
            <a:ext cx="477520" cy="519351"/>
          </a:xfrm>
          <a:prstGeom prst="ellipse">
            <a:avLst/>
          </a:prstGeom>
          <a:noFill/>
          <a:ln>
            <a:solidFill>
              <a:srgbClr val="FF0000"/>
            </a:solidFill>
          </a:ln>
        </p:spPr>
        <p:txBody>
          <a:bodyPr wrap="square" rtlCol="0">
            <a:spAutoFit/>
          </a:bodyPr>
          <a:lstStyle/>
          <a:p>
            <a:pPr algn="ctr"/>
            <a:r>
              <a:rPr lang="en-GB" dirty="0"/>
              <a:t>3</a:t>
            </a:r>
          </a:p>
        </p:txBody>
      </p:sp>
      <p:sp>
        <p:nvSpPr>
          <p:cNvPr id="15" name="TextBox 14">
            <a:extLst>
              <a:ext uri="{FF2B5EF4-FFF2-40B4-BE49-F238E27FC236}">
                <a16:creationId xmlns:a16="http://schemas.microsoft.com/office/drawing/2014/main" id="{056A3E37-9C8C-360C-F87D-7A5B13E78083}"/>
              </a:ext>
            </a:extLst>
          </p:cNvPr>
          <p:cNvSpPr txBox="1"/>
          <p:nvPr/>
        </p:nvSpPr>
        <p:spPr>
          <a:xfrm>
            <a:off x="7823708" y="2270654"/>
            <a:ext cx="477520" cy="519351"/>
          </a:xfrm>
          <a:prstGeom prst="ellipse">
            <a:avLst/>
          </a:prstGeom>
          <a:noFill/>
          <a:ln>
            <a:solidFill>
              <a:srgbClr val="FF0000"/>
            </a:solidFill>
          </a:ln>
        </p:spPr>
        <p:txBody>
          <a:bodyPr wrap="square" rtlCol="0">
            <a:spAutoFit/>
          </a:bodyPr>
          <a:lstStyle/>
          <a:p>
            <a:pPr algn="ctr"/>
            <a:r>
              <a:rPr lang="en-GB" dirty="0"/>
              <a:t>4</a:t>
            </a:r>
          </a:p>
        </p:txBody>
      </p:sp>
    </p:spTree>
    <p:extLst>
      <p:ext uri="{BB962C8B-B14F-4D97-AF65-F5344CB8AC3E}">
        <p14:creationId xmlns:p14="http://schemas.microsoft.com/office/powerpoint/2010/main" val="420060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B2C-C59F-006E-E9F0-6985BFB13912}"/>
              </a:ext>
            </a:extLst>
          </p:cNvPr>
          <p:cNvSpPr>
            <a:spLocks noGrp="1"/>
          </p:cNvSpPr>
          <p:nvPr>
            <p:ph type="title"/>
          </p:nvPr>
        </p:nvSpPr>
        <p:spPr>
          <a:xfrm>
            <a:off x="1" y="21326"/>
            <a:ext cx="2997203" cy="1027108"/>
          </a:xfrm>
        </p:spPr>
        <p:txBody>
          <a:bodyPr>
            <a:normAutofit/>
          </a:bodyPr>
          <a:lstStyle/>
          <a:p>
            <a:r>
              <a:rPr lang="en-GB" dirty="0"/>
              <a:t>Poisoning Foil Impact</a:t>
            </a:r>
          </a:p>
        </p:txBody>
      </p:sp>
      <p:sp>
        <p:nvSpPr>
          <p:cNvPr id="10" name="TextBox 9">
            <a:extLst>
              <a:ext uri="{FF2B5EF4-FFF2-40B4-BE49-F238E27FC236}">
                <a16:creationId xmlns:a16="http://schemas.microsoft.com/office/drawing/2014/main" id="{3E2EC923-EEEF-7667-ED57-337409EDC989}"/>
              </a:ext>
            </a:extLst>
          </p:cNvPr>
          <p:cNvSpPr txBox="1"/>
          <p:nvPr/>
        </p:nvSpPr>
        <p:spPr>
          <a:xfrm>
            <a:off x="176451" y="1789792"/>
            <a:ext cx="4133849"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Initial findings</a:t>
            </a:r>
          </a:p>
          <a:p>
            <a:pPr marL="285750" indent="-285750">
              <a:buFont typeface="Arial" panose="020B0604020202020204" pitchFamily="34" charset="0"/>
              <a:buChar char="•"/>
            </a:pPr>
            <a:r>
              <a:rPr lang="en-GB" sz="2000" dirty="0"/>
              <a:t>Peak in same position = same methane temperature</a:t>
            </a:r>
          </a:p>
          <a:p>
            <a:pPr marL="742950" lvl="1" indent="-285750">
              <a:buFont typeface="Arial" panose="020B0604020202020204" pitchFamily="34" charset="0"/>
              <a:buChar char="•"/>
            </a:pPr>
            <a:r>
              <a:rPr lang="en-GB" sz="2000" dirty="0"/>
              <a:t>But poisoned design required 8K colder helium!</a:t>
            </a:r>
          </a:p>
          <a:p>
            <a:pPr marL="285750" indent="-285750">
              <a:buFont typeface="Arial" panose="020B0604020202020204" pitchFamily="34" charset="0"/>
              <a:buChar char="•"/>
            </a:pPr>
            <a:r>
              <a:rPr lang="en-GB" sz="2000" dirty="0"/>
              <a:t>Ratio between moderators 10% lower than Monte Carlo Simulation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pic>
        <p:nvPicPr>
          <p:cNvPr id="11" name="Picture 10" descr="A graph of a graph&#10;&#10;AI-generated content may be incorrect.">
            <a:extLst>
              <a:ext uri="{FF2B5EF4-FFF2-40B4-BE49-F238E27FC236}">
                <a16:creationId xmlns:a16="http://schemas.microsoft.com/office/drawing/2014/main" id="{97A45B71-04F9-54AD-AD59-708885E39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325" y="426897"/>
            <a:ext cx="7355653" cy="5510750"/>
          </a:xfrm>
          <a:prstGeom prst="rect">
            <a:avLst/>
          </a:prstGeom>
        </p:spPr>
      </p:pic>
      <p:sp>
        <p:nvSpPr>
          <p:cNvPr id="12" name="TextBox 11">
            <a:extLst>
              <a:ext uri="{FF2B5EF4-FFF2-40B4-BE49-F238E27FC236}">
                <a16:creationId xmlns:a16="http://schemas.microsoft.com/office/drawing/2014/main" id="{27224A8F-0BD6-DD2E-826F-EB274790F779}"/>
              </a:ext>
            </a:extLst>
          </p:cNvPr>
          <p:cNvSpPr txBox="1"/>
          <p:nvPr/>
        </p:nvSpPr>
        <p:spPr>
          <a:xfrm>
            <a:off x="176452" y="1048434"/>
            <a:ext cx="3957398" cy="923330"/>
          </a:xfrm>
          <a:prstGeom prst="rect">
            <a:avLst/>
          </a:prstGeom>
          <a:noFill/>
        </p:spPr>
        <p:txBody>
          <a:bodyPr wrap="square" rtlCol="0">
            <a:spAutoFit/>
          </a:bodyPr>
          <a:lstStyle/>
          <a:p>
            <a:pPr>
              <a:defRPr/>
            </a:pPr>
            <a:r>
              <a:rPr lang="en-GB" dirty="0">
                <a:solidFill>
                  <a:schemeClr val="accent4"/>
                </a:solidFill>
                <a:latin typeface="Arial" panose="020B0604020202020204"/>
              </a:rPr>
              <a:t>DMOD 039 - T</a:t>
            </a:r>
            <a:r>
              <a:rPr lang="en-GB" baseline="-25000" dirty="0">
                <a:solidFill>
                  <a:schemeClr val="accent4"/>
                </a:solidFill>
                <a:latin typeface="Arial" panose="020B0604020202020204"/>
              </a:rPr>
              <a:t>He</a:t>
            </a:r>
            <a:r>
              <a:rPr lang="en-GB" dirty="0">
                <a:solidFill>
                  <a:schemeClr val="accent4"/>
                </a:solidFill>
                <a:latin typeface="Arial" panose="020B0604020202020204"/>
              </a:rPr>
              <a:t>=27 K; T</a:t>
            </a:r>
            <a:r>
              <a:rPr lang="en-GB" baseline="-25000" dirty="0">
                <a:solidFill>
                  <a:schemeClr val="accent4"/>
                </a:solidFill>
                <a:latin typeface="Arial" panose="020B0604020202020204"/>
              </a:rPr>
              <a:t>mod </a:t>
            </a:r>
            <a:r>
              <a:rPr lang="en-GB" dirty="0">
                <a:solidFill>
                  <a:schemeClr val="accent4"/>
                </a:solidFill>
                <a:latin typeface="Arial" panose="020B0604020202020204"/>
              </a:rPr>
              <a:t>= 52.5 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rPr>
              <a:t>DMOD 040 - T</a:t>
            </a:r>
            <a:r>
              <a:rPr kumimoji="0" lang="en-GB" sz="1800" b="0" i="0" u="none" strike="noStrike" kern="1200" cap="none" spc="0" normalizeH="0" baseline="-25000" noProof="0" dirty="0">
                <a:ln>
                  <a:noFill/>
                </a:ln>
                <a:solidFill>
                  <a:srgbClr val="0070C0"/>
                </a:solidFill>
                <a:effectLst/>
                <a:uLnTx/>
                <a:uFillTx/>
                <a:latin typeface="Arial" panose="020B0604020202020204"/>
                <a:ea typeface="+mn-ea"/>
                <a:cs typeface="+mn-cs"/>
              </a:rPr>
              <a:t>He</a:t>
            </a:r>
            <a:r>
              <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rPr>
              <a:t>=19 K; T</a:t>
            </a:r>
            <a:r>
              <a:rPr kumimoji="0" lang="en-GB" sz="1800" b="0" i="0" u="none" strike="noStrike" kern="1200" cap="none" spc="0" normalizeH="0" baseline="-25000" noProof="0" dirty="0">
                <a:ln>
                  <a:noFill/>
                </a:ln>
                <a:solidFill>
                  <a:srgbClr val="0070C0"/>
                </a:solidFill>
                <a:effectLst/>
                <a:uLnTx/>
                <a:uFillTx/>
                <a:latin typeface="Arial" panose="020B0604020202020204"/>
                <a:ea typeface="+mn-ea"/>
                <a:cs typeface="+mn-cs"/>
              </a:rPr>
              <a:t>mod </a:t>
            </a:r>
            <a:r>
              <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rPr>
              <a:t>= 53.0 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CF6395EE-50A1-D8A9-5E21-21126407BC0A}"/>
              </a:ext>
            </a:extLst>
          </p:cNvPr>
          <p:cNvCxnSpPr>
            <a:cxnSpLocks/>
          </p:cNvCxnSpPr>
          <p:nvPr/>
        </p:nvCxnSpPr>
        <p:spPr>
          <a:xfrm>
            <a:off x="7203688" y="847493"/>
            <a:ext cx="0" cy="430437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37CBB5-C2C0-1C83-6E2F-92983B7A8738}"/>
              </a:ext>
            </a:extLst>
          </p:cNvPr>
          <p:cNvCxnSpPr>
            <a:cxnSpLocks/>
          </p:cNvCxnSpPr>
          <p:nvPr/>
        </p:nvCxnSpPr>
        <p:spPr>
          <a:xfrm>
            <a:off x="8778488" y="847493"/>
            <a:ext cx="0" cy="430437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41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9DCE-A60C-1E31-005D-3185DBF58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AFEA2-B3BB-A673-89EB-B72C96BBFA06}"/>
              </a:ext>
            </a:extLst>
          </p:cNvPr>
          <p:cNvSpPr>
            <a:spLocks noGrp="1"/>
          </p:cNvSpPr>
          <p:nvPr>
            <p:ph type="title"/>
          </p:nvPr>
        </p:nvSpPr>
        <p:spPr>
          <a:xfrm>
            <a:off x="1" y="21326"/>
            <a:ext cx="2997203" cy="1027108"/>
          </a:xfrm>
        </p:spPr>
        <p:txBody>
          <a:bodyPr>
            <a:normAutofit/>
          </a:bodyPr>
          <a:lstStyle/>
          <a:p>
            <a:r>
              <a:rPr lang="en-GB" dirty="0"/>
              <a:t>Poisoning Foil Impact</a:t>
            </a:r>
          </a:p>
        </p:txBody>
      </p:sp>
      <p:pic>
        <p:nvPicPr>
          <p:cNvPr id="5" name="Picture 4" descr="A graph of a line graph&#10;&#10;AI-generated content may be incorrect.">
            <a:extLst>
              <a:ext uri="{FF2B5EF4-FFF2-40B4-BE49-F238E27FC236}">
                <a16:creationId xmlns:a16="http://schemas.microsoft.com/office/drawing/2014/main" id="{59C63C9A-A24F-BF63-C07F-B72662806188}"/>
              </a:ext>
            </a:extLst>
          </p:cNvPr>
          <p:cNvPicPr>
            <a:picLocks noChangeAspect="1"/>
          </p:cNvPicPr>
          <p:nvPr/>
        </p:nvPicPr>
        <p:blipFill>
          <a:blip r:embed="rId3">
            <a:extLst>
              <a:ext uri="{28A0092B-C50C-407E-A947-70E740481C1C}">
                <a14:useLocalDpi xmlns:a14="http://schemas.microsoft.com/office/drawing/2010/main" val="0"/>
              </a:ext>
            </a:extLst>
          </a:blip>
          <a:srcRect t="5879"/>
          <a:stretch>
            <a:fillRect/>
          </a:stretch>
        </p:blipFill>
        <p:spPr>
          <a:xfrm>
            <a:off x="3038379" y="3436755"/>
            <a:ext cx="4556223" cy="3218044"/>
          </a:xfrm>
          <a:prstGeom prst="rect">
            <a:avLst/>
          </a:prstGeom>
        </p:spPr>
      </p:pic>
      <p:pic>
        <p:nvPicPr>
          <p:cNvPr id="6" name="Picture 5" descr="A graph of a line graph&#10;&#10;AI-generated content may be incorrect.">
            <a:extLst>
              <a:ext uri="{FF2B5EF4-FFF2-40B4-BE49-F238E27FC236}">
                <a16:creationId xmlns:a16="http://schemas.microsoft.com/office/drawing/2014/main" id="{83F7905B-81B4-956D-BB84-3C59C16F42E2}"/>
              </a:ext>
            </a:extLst>
          </p:cNvPr>
          <p:cNvPicPr>
            <a:picLocks noChangeAspect="1"/>
          </p:cNvPicPr>
          <p:nvPr/>
        </p:nvPicPr>
        <p:blipFill>
          <a:blip r:embed="rId4">
            <a:extLst>
              <a:ext uri="{28A0092B-C50C-407E-A947-70E740481C1C}">
                <a14:useLocalDpi xmlns:a14="http://schemas.microsoft.com/office/drawing/2010/main" val="0"/>
              </a:ext>
            </a:extLst>
          </a:blip>
          <a:srcRect t="5879"/>
          <a:stretch>
            <a:fillRect/>
          </a:stretch>
        </p:blipFill>
        <p:spPr>
          <a:xfrm>
            <a:off x="7635777" y="21326"/>
            <a:ext cx="4556223" cy="3218047"/>
          </a:xfrm>
          <a:prstGeom prst="rect">
            <a:avLst/>
          </a:prstGeom>
        </p:spPr>
      </p:pic>
      <p:pic>
        <p:nvPicPr>
          <p:cNvPr id="7" name="Picture 6" descr="A graph with blue and orange lines&#10;&#10;AI-generated content may be incorrect.">
            <a:extLst>
              <a:ext uri="{FF2B5EF4-FFF2-40B4-BE49-F238E27FC236}">
                <a16:creationId xmlns:a16="http://schemas.microsoft.com/office/drawing/2014/main" id="{E50A2D75-3343-2E99-8FD7-B922A903C2EE}"/>
              </a:ext>
            </a:extLst>
          </p:cNvPr>
          <p:cNvPicPr>
            <a:picLocks noChangeAspect="1"/>
          </p:cNvPicPr>
          <p:nvPr/>
        </p:nvPicPr>
        <p:blipFill>
          <a:blip r:embed="rId5">
            <a:extLst>
              <a:ext uri="{28A0092B-C50C-407E-A947-70E740481C1C}">
                <a14:useLocalDpi xmlns:a14="http://schemas.microsoft.com/office/drawing/2010/main" val="0"/>
              </a:ext>
            </a:extLst>
          </a:blip>
          <a:srcRect t="5879"/>
          <a:stretch>
            <a:fillRect/>
          </a:stretch>
        </p:blipFill>
        <p:spPr>
          <a:xfrm>
            <a:off x="3038379" y="21327"/>
            <a:ext cx="4556223" cy="3218044"/>
          </a:xfrm>
          <a:prstGeom prst="rect">
            <a:avLst/>
          </a:prstGeom>
        </p:spPr>
      </p:pic>
      <p:pic>
        <p:nvPicPr>
          <p:cNvPr id="8" name="Picture 7" descr="A graph of a line graph&#10;&#10;AI-generated content may be incorrect.">
            <a:extLst>
              <a:ext uri="{FF2B5EF4-FFF2-40B4-BE49-F238E27FC236}">
                <a16:creationId xmlns:a16="http://schemas.microsoft.com/office/drawing/2014/main" id="{4D2C5B9F-738D-E5C3-0561-CB1ADF75A205}"/>
              </a:ext>
            </a:extLst>
          </p:cNvPr>
          <p:cNvPicPr>
            <a:picLocks noChangeAspect="1"/>
          </p:cNvPicPr>
          <p:nvPr/>
        </p:nvPicPr>
        <p:blipFill>
          <a:blip r:embed="rId6">
            <a:extLst>
              <a:ext uri="{28A0092B-C50C-407E-A947-70E740481C1C}">
                <a14:useLocalDpi xmlns:a14="http://schemas.microsoft.com/office/drawing/2010/main" val="0"/>
              </a:ext>
            </a:extLst>
          </a:blip>
          <a:srcRect t="5879"/>
          <a:stretch>
            <a:fillRect/>
          </a:stretch>
        </p:blipFill>
        <p:spPr>
          <a:xfrm>
            <a:off x="7635778" y="3436752"/>
            <a:ext cx="4556222" cy="3218047"/>
          </a:xfrm>
          <a:prstGeom prst="rect">
            <a:avLst/>
          </a:prstGeom>
        </p:spPr>
      </p:pic>
      <p:sp>
        <p:nvSpPr>
          <p:cNvPr id="9" name="TextBox 8">
            <a:extLst>
              <a:ext uri="{FF2B5EF4-FFF2-40B4-BE49-F238E27FC236}">
                <a16:creationId xmlns:a16="http://schemas.microsoft.com/office/drawing/2014/main" id="{F572D46F-32D2-0DD5-BDC8-9B22F578C351}"/>
              </a:ext>
            </a:extLst>
          </p:cNvPr>
          <p:cNvSpPr txBox="1"/>
          <p:nvPr/>
        </p:nvSpPr>
        <p:spPr>
          <a:xfrm>
            <a:off x="126657" y="1048434"/>
            <a:ext cx="2645276" cy="707886"/>
          </a:xfrm>
          <a:prstGeom prst="rect">
            <a:avLst/>
          </a:prstGeom>
          <a:noFill/>
        </p:spPr>
        <p:txBody>
          <a:bodyPr wrap="none" rtlCol="0">
            <a:spAutoFit/>
          </a:bodyPr>
          <a:lstStyle/>
          <a:p>
            <a:r>
              <a:rPr lang="en-GB" sz="2000" dirty="0">
                <a:solidFill>
                  <a:srgbClr val="2379B5"/>
                </a:solidFill>
              </a:rPr>
              <a:t>Blue: no-poisoning</a:t>
            </a:r>
          </a:p>
          <a:p>
            <a:r>
              <a:rPr lang="en-GB" sz="2000" dirty="0">
                <a:solidFill>
                  <a:srgbClr val="FF881F"/>
                </a:solidFill>
              </a:rPr>
              <a:t>Orange: Gd-poisoning</a:t>
            </a:r>
          </a:p>
        </p:txBody>
      </p:sp>
      <p:sp>
        <p:nvSpPr>
          <p:cNvPr id="10" name="TextBox 9">
            <a:extLst>
              <a:ext uri="{FF2B5EF4-FFF2-40B4-BE49-F238E27FC236}">
                <a16:creationId xmlns:a16="http://schemas.microsoft.com/office/drawing/2014/main" id="{567B5D1B-2F3C-97E4-159C-95C03BE83CA1}"/>
              </a:ext>
            </a:extLst>
          </p:cNvPr>
          <p:cNvSpPr txBox="1"/>
          <p:nvPr/>
        </p:nvSpPr>
        <p:spPr>
          <a:xfrm>
            <a:off x="126657" y="1866900"/>
            <a:ext cx="2654643"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t>Reduction in long asymmetric tails </a:t>
            </a:r>
          </a:p>
          <a:p>
            <a:pPr marL="285750" indent="-285750">
              <a:buFont typeface="Arial" panose="020B0604020202020204" pitchFamily="34" charset="0"/>
              <a:buChar char="•"/>
            </a:pPr>
            <a:r>
              <a:rPr lang="en-GB" sz="2000" dirty="0"/>
              <a:t>Good agreement with Monte Carlo simulations regarding peak shapes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3837397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3DE852-A068-C5B5-8327-8FC8E24C4F41}"/>
              </a:ext>
            </a:extLst>
          </p:cNvPr>
          <p:cNvGrpSpPr/>
          <p:nvPr/>
        </p:nvGrpSpPr>
        <p:grpSpPr>
          <a:xfrm>
            <a:off x="0" y="50191"/>
            <a:ext cx="12192000" cy="6807809"/>
            <a:chOff x="762000" y="50191"/>
            <a:chExt cx="10281138" cy="6807809"/>
          </a:xfrm>
        </p:grpSpPr>
        <p:pic>
          <p:nvPicPr>
            <p:cNvPr id="7" name="Picture 6">
              <a:extLst>
                <a:ext uri="{FF2B5EF4-FFF2-40B4-BE49-F238E27FC236}">
                  <a16:creationId xmlns:a16="http://schemas.microsoft.com/office/drawing/2014/main" id="{EDD37994-6416-F9B1-B4BE-69B27748CDD1}"/>
                </a:ext>
              </a:extLst>
            </p:cNvPr>
            <p:cNvPicPr>
              <a:picLocks noChangeAspect="1"/>
            </p:cNvPicPr>
            <p:nvPr/>
          </p:nvPicPr>
          <p:blipFill>
            <a:blip r:embed="rId3">
              <a:extLst>
                <a:ext uri="{28A0092B-C50C-407E-A947-70E740481C1C}">
                  <a14:useLocalDpi xmlns:a14="http://schemas.microsoft.com/office/drawing/2010/main" val="0"/>
                </a:ext>
              </a:extLst>
            </a:blip>
            <a:srcRect l="-1" t="4601" r="228" b="985"/>
            <a:stretch>
              <a:fillRect/>
            </a:stretch>
          </p:blipFill>
          <p:spPr>
            <a:xfrm>
              <a:off x="762000" y="50191"/>
              <a:ext cx="10281138" cy="6807809"/>
            </a:xfrm>
            <a:prstGeom prst="rect">
              <a:avLst/>
            </a:prstGeom>
          </p:spPr>
        </p:pic>
        <p:sp>
          <p:nvSpPr>
            <p:cNvPr id="10" name="TextBox 9">
              <a:extLst>
                <a:ext uri="{FF2B5EF4-FFF2-40B4-BE49-F238E27FC236}">
                  <a16:creationId xmlns:a16="http://schemas.microsoft.com/office/drawing/2014/main" id="{FC485C5A-FE46-B62D-1989-279A0A7F3391}"/>
                </a:ext>
              </a:extLst>
            </p:cNvPr>
            <p:cNvSpPr txBox="1"/>
            <p:nvPr/>
          </p:nvSpPr>
          <p:spPr>
            <a:xfrm>
              <a:off x="8490786" y="239156"/>
              <a:ext cx="2358885" cy="646331"/>
            </a:xfrm>
            <a:prstGeom prst="rect">
              <a:avLst/>
            </a:prstGeom>
            <a:solidFill>
              <a:schemeClr val="bg1"/>
            </a:solidFill>
            <a:ln>
              <a:solidFill>
                <a:schemeClr val="tx1"/>
              </a:solidFill>
            </a:ln>
          </p:spPr>
          <p:txBody>
            <a:bodyPr wrap="square" rtlCol="0">
              <a:spAutoFit/>
            </a:bodyPr>
            <a:lstStyle/>
            <a:p>
              <a:pPr algn="ctr"/>
              <a:r>
                <a:rPr lang="en-GB" dirty="0"/>
                <a:t>DMOD 041 Calibration @ 2.3mAh</a:t>
              </a:r>
            </a:p>
          </p:txBody>
        </p:sp>
      </p:grpSp>
      <p:cxnSp>
        <p:nvCxnSpPr>
          <p:cNvPr id="3" name="Straight Connector 2">
            <a:extLst>
              <a:ext uri="{FF2B5EF4-FFF2-40B4-BE49-F238E27FC236}">
                <a16:creationId xmlns:a16="http://schemas.microsoft.com/office/drawing/2014/main" id="{9C88113A-85B3-069C-AC89-35218C7B92F0}"/>
              </a:ext>
            </a:extLst>
          </p:cNvPr>
          <p:cNvCxnSpPr>
            <a:cxnSpLocks/>
          </p:cNvCxnSpPr>
          <p:nvPr/>
        </p:nvCxnSpPr>
        <p:spPr>
          <a:xfrm>
            <a:off x="6570921" y="127590"/>
            <a:ext cx="0" cy="6251945"/>
          </a:xfrm>
          <a:prstGeom prst="line">
            <a:avLst/>
          </a:prstGeom>
          <a:ln w="38100">
            <a:solidFill>
              <a:srgbClr val="003088"/>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436DAA-17CE-C959-90CC-3838CE1ECE8A}"/>
              </a:ext>
            </a:extLst>
          </p:cNvPr>
          <p:cNvCxnSpPr/>
          <p:nvPr/>
        </p:nvCxnSpPr>
        <p:spPr>
          <a:xfrm>
            <a:off x="3700130" y="393405"/>
            <a:ext cx="7336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24D8364-06F8-2EAA-DC3C-158B7BDDD9C5}"/>
              </a:ext>
            </a:extLst>
          </p:cNvPr>
          <p:cNvCxnSpPr>
            <a:cxnSpLocks/>
          </p:cNvCxnSpPr>
          <p:nvPr/>
        </p:nvCxnSpPr>
        <p:spPr>
          <a:xfrm flipV="1">
            <a:off x="7531396" y="3668233"/>
            <a:ext cx="0" cy="7159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9152C2-A069-B7AB-01AC-9265D10E2349}"/>
              </a:ext>
            </a:extLst>
          </p:cNvPr>
          <p:cNvSpPr txBox="1"/>
          <p:nvPr/>
        </p:nvSpPr>
        <p:spPr>
          <a:xfrm>
            <a:off x="4479852" y="239156"/>
            <a:ext cx="1495644" cy="369332"/>
          </a:xfrm>
          <a:prstGeom prst="rect">
            <a:avLst/>
          </a:prstGeom>
          <a:solidFill>
            <a:schemeClr val="bg1"/>
          </a:solidFill>
          <a:ln>
            <a:solidFill>
              <a:srgbClr val="003088"/>
            </a:solidFill>
          </a:ln>
        </p:spPr>
        <p:txBody>
          <a:bodyPr wrap="square" rtlCol="0">
            <a:spAutoFit/>
          </a:bodyPr>
          <a:lstStyle/>
          <a:p>
            <a:r>
              <a:rPr lang="en-GB" dirty="0"/>
              <a:t>Shift in peak</a:t>
            </a:r>
          </a:p>
        </p:txBody>
      </p:sp>
      <p:sp>
        <p:nvSpPr>
          <p:cNvPr id="15" name="TextBox 14">
            <a:extLst>
              <a:ext uri="{FF2B5EF4-FFF2-40B4-BE49-F238E27FC236}">
                <a16:creationId xmlns:a16="http://schemas.microsoft.com/office/drawing/2014/main" id="{804987B0-ED51-10E4-3C44-DCC5FF65098C}"/>
              </a:ext>
            </a:extLst>
          </p:cNvPr>
          <p:cNvSpPr txBox="1"/>
          <p:nvPr/>
        </p:nvSpPr>
        <p:spPr>
          <a:xfrm>
            <a:off x="7644808" y="3917267"/>
            <a:ext cx="2797309" cy="369332"/>
          </a:xfrm>
          <a:prstGeom prst="rect">
            <a:avLst/>
          </a:prstGeom>
          <a:solidFill>
            <a:schemeClr val="bg1"/>
          </a:solidFill>
          <a:ln>
            <a:solidFill>
              <a:srgbClr val="003088"/>
            </a:solidFill>
          </a:ln>
        </p:spPr>
        <p:txBody>
          <a:bodyPr wrap="square" rtlCol="0">
            <a:spAutoFit/>
          </a:bodyPr>
          <a:lstStyle/>
          <a:p>
            <a:r>
              <a:rPr lang="en-GB" dirty="0"/>
              <a:t>Increase in flux for &lt; 4 Å </a:t>
            </a:r>
          </a:p>
        </p:txBody>
      </p:sp>
    </p:spTree>
    <p:extLst>
      <p:ext uri="{BB962C8B-B14F-4D97-AF65-F5344CB8AC3E}">
        <p14:creationId xmlns:p14="http://schemas.microsoft.com/office/powerpoint/2010/main" val="2990109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1CAD-B4D8-1C69-E020-F171016B48F2}"/>
              </a:ext>
            </a:extLst>
          </p:cNvPr>
          <p:cNvSpPr>
            <a:spLocks noGrp="1"/>
          </p:cNvSpPr>
          <p:nvPr>
            <p:ph type="title" idx="4294967295"/>
          </p:nvPr>
        </p:nvSpPr>
        <p:spPr>
          <a:xfrm>
            <a:off x="1045" y="0"/>
            <a:ext cx="6324600" cy="574675"/>
          </a:xfrm>
        </p:spPr>
        <p:txBody>
          <a:bodyPr/>
          <a:lstStyle/>
          <a:p>
            <a:r>
              <a:rPr lang="en-GB" dirty="0"/>
              <a:t>Coldbox optimisation</a:t>
            </a:r>
          </a:p>
        </p:txBody>
      </p:sp>
      <p:pic>
        <p:nvPicPr>
          <p:cNvPr id="7" name="Picture 6">
            <a:extLst>
              <a:ext uri="{FF2B5EF4-FFF2-40B4-BE49-F238E27FC236}">
                <a16:creationId xmlns:a16="http://schemas.microsoft.com/office/drawing/2014/main" id="{852922E5-6B68-F743-8AF3-E1E7F905A6E9}"/>
              </a:ext>
            </a:extLst>
          </p:cNvPr>
          <p:cNvPicPr>
            <a:picLocks noChangeAspect="1"/>
          </p:cNvPicPr>
          <p:nvPr/>
        </p:nvPicPr>
        <p:blipFill>
          <a:blip r:embed="rId3"/>
          <a:stretch>
            <a:fillRect/>
          </a:stretch>
        </p:blipFill>
        <p:spPr>
          <a:xfrm>
            <a:off x="2217108" y="690925"/>
            <a:ext cx="9974893" cy="6167075"/>
          </a:xfrm>
          <a:prstGeom prst="rect">
            <a:avLst/>
          </a:prstGeom>
        </p:spPr>
      </p:pic>
      <p:sp>
        <p:nvSpPr>
          <p:cNvPr id="10" name="TextBox 9">
            <a:extLst>
              <a:ext uri="{FF2B5EF4-FFF2-40B4-BE49-F238E27FC236}">
                <a16:creationId xmlns:a16="http://schemas.microsoft.com/office/drawing/2014/main" id="{17AC6506-FE9F-E7A5-3E09-71E2D2542E4F}"/>
              </a:ext>
            </a:extLst>
          </p:cNvPr>
          <p:cNvSpPr txBox="1"/>
          <p:nvPr/>
        </p:nvSpPr>
        <p:spPr>
          <a:xfrm>
            <a:off x="-48276" y="1121374"/>
            <a:ext cx="2265384"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t>increased mass flow rate through heat exchanger</a:t>
            </a:r>
          </a:p>
          <a:p>
            <a:pPr marL="285750" indent="-285750">
              <a:buFont typeface="Arial" panose="020B0604020202020204" pitchFamily="34" charset="0"/>
              <a:buChar char="•"/>
            </a:pPr>
            <a:r>
              <a:rPr lang="en-GB" sz="2000" dirty="0"/>
              <a:t>No impact on thermocouple temperature</a:t>
            </a:r>
          </a:p>
          <a:p>
            <a:pPr marL="285750" indent="-285750">
              <a:buFont typeface="Arial" panose="020B0604020202020204" pitchFamily="34" charset="0"/>
              <a:buChar char="•"/>
            </a:pPr>
            <a:r>
              <a:rPr lang="en-GB" sz="2000" dirty="0"/>
              <a:t>No impact seen on WISH detectors</a:t>
            </a:r>
          </a:p>
        </p:txBody>
      </p:sp>
      <p:sp>
        <p:nvSpPr>
          <p:cNvPr id="11" name="TextBox 10">
            <a:extLst>
              <a:ext uri="{FF2B5EF4-FFF2-40B4-BE49-F238E27FC236}">
                <a16:creationId xmlns:a16="http://schemas.microsoft.com/office/drawing/2014/main" id="{67D271F5-C299-1370-CB72-EEEC7098E788}"/>
              </a:ext>
            </a:extLst>
          </p:cNvPr>
          <p:cNvSpPr txBox="1"/>
          <p:nvPr/>
        </p:nvSpPr>
        <p:spPr>
          <a:xfrm>
            <a:off x="441479" y="4853560"/>
            <a:ext cx="1285875" cy="584775"/>
          </a:xfrm>
          <a:prstGeom prst="rect">
            <a:avLst/>
          </a:prstGeom>
          <a:noFill/>
        </p:spPr>
        <p:txBody>
          <a:bodyPr wrap="square" rtlCol="0">
            <a:spAutoFit/>
          </a:bodyPr>
          <a:lstStyle/>
          <a:p>
            <a:r>
              <a:rPr lang="en-GB" sz="3200" dirty="0"/>
              <a:t>Why?</a:t>
            </a:r>
          </a:p>
        </p:txBody>
      </p:sp>
      <p:grpSp>
        <p:nvGrpSpPr>
          <p:cNvPr id="6" name="Group 5">
            <a:extLst>
              <a:ext uri="{FF2B5EF4-FFF2-40B4-BE49-F238E27FC236}">
                <a16:creationId xmlns:a16="http://schemas.microsoft.com/office/drawing/2014/main" id="{47B835A6-45B9-3AF5-8851-D5AB04307E4D}"/>
              </a:ext>
            </a:extLst>
          </p:cNvPr>
          <p:cNvGrpSpPr/>
          <p:nvPr/>
        </p:nvGrpSpPr>
        <p:grpSpPr>
          <a:xfrm>
            <a:off x="3356975" y="5251044"/>
            <a:ext cx="7014576" cy="485582"/>
            <a:chOff x="3356975" y="5251044"/>
            <a:chExt cx="7014576" cy="485582"/>
          </a:xfrm>
        </p:grpSpPr>
        <p:cxnSp>
          <p:nvCxnSpPr>
            <p:cNvPr id="4" name="Straight Arrow Connector 3">
              <a:extLst>
                <a:ext uri="{FF2B5EF4-FFF2-40B4-BE49-F238E27FC236}">
                  <a16:creationId xmlns:a16="http://schemas.microsoft.com/office/drawing/2014/main" id="{9577245F-4F6A-02FB-52BF-F131CDCE5E42}"/>
                </a:ext>
              </a:extLst>
            </p:cNvPr>
            <p:cNvCxnSpPr/>
            <p:nvPr/>
          </p:nvCxnSpPr>
          <p:spPr>
            <a:xfrm flipH="1">
              <a:off x="3356975" y="5736626"/>
              <a:ext cx="70145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4DDF522-1272-A057-C20B-AC8C9462D51D}"/>
                </a:ext>
              </a:extLst>
            </p:cNvPr>
            <p:cNvSpPr txBox="1"/>
            <p:nvPr/>
          </p:nvSpPr>
          <p:spPr>
            <a:xfrm>
              <a:off x="5896708" y="5251044"/>
              <a:ext cx="2309446" cy="369332"/>
            </a:xfrm>
            <a:prstGeom prst="rect">
              <a:avLst/>
            </a:prstGeom>
            <a:solidFill>
              <a:schemeClr val="bg1"/>
            </a:solidFill>
            <a:ln>
              <a:solidFill>
                <a:srgbClr val="003088"/>
              </a:solidFill>
            </a:ln>
          </p:spPr>
          <p:txBody>
            <a:bodyPr wrap="square" rtlCol="0">
              <a:spAutoFit/>
            </a:bodyPr>
            <a:lstStyle/>
            <a:p>
              <a:pPr algn="ctr"/>
              <a:r>
                <a:rPr lang="en-GB" dirty="0"/>
                <a:t>Direction of change</a:t>
              </a:r>
            </a:p>
          </p:txBody>
        </p:sp>
      </p:grpSp>
    </p:spTree>
    <p:extLst>
      <p:ext uri="{BB962C8B-B14F-4D97-AF65-F5344CB8AC3E}">
        <p14:creationId xmlns:p14="http://schemas.microsoft.com/office/powerpoint/2010/main" val="3020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BC0E-3744-F533-A521-4FF65A99B71C}"/>
              </a:ext>
            </a:extLst>
          </p:cNvPr>
          <p:cNvSpPr>
            <a:spLocks noGrp="1"/>
          </p:cNvSpPr>
          <p:nvPr>
            <p:ph type="title"/>
          </p:nvPr>
        </p:nvSpPr>
        <p:spPr>
          <a:xfrm>
            <a:off x="0" y="0"/>
            <a:ext cx="5829300" cy="574675"/>
          </a:xfrm>
        </p:spPr>
        <p:txBody>
          <a:bodyPr/>
          <a:lstStyle/>
          <a:p>
            <a:r>
              <a:rPr lang="en-GB" dirty="0"/>
              <a:t>Real Mass flow rate?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6FEC03-254F-BD32-DC7F-E1DCC35DCDAD}"/>
                  </a:ext>
                </a:extLst>
              </p:cNvPr>
              <p:cNvSpPr txBox="1"/>
              <p:nvPr/>
            </p:nvSpPr>
            <p:spPr>
              <a:xfrm>
                <a:off x="386334" y="901553"/>
                <a:ext cx="2194941" cy="4903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800" i="1" smtClean="0">
                              <a:latin typeface="Cambria Math" panose="02040503050406030204" pitchFamily="18" charset="0"/>
                            </a:rPr>
                          </m:ctrlPr>
                        </m:accPr>
                        <m:e>
                          <m:r>
                            <a:rPr lang="en-GB" sz="2800" b="0" i="1" smtClean="0">
                              <a:latin typeface="Cambria Math" panose="02040503050406030204" pitchFamily="18" charset="0"/>
                            </a:rPr>
                            <m:t>𝑄</m:t>
                          </m:r>
                        </m:e>
                      </m:acc>
                      <m:r>
                        <a:rPr lang="en-GB" sz="2800" b="0" i="1" smtClean="0">
                          <a:latin typeface="Cambria Math" panose="02040503050406030204" pitchFamily="18" charset="0"/>
                        </a:rPr>
                        <m:t>=</m:t>
                      </m:r>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𝑚</m:t>
                          </m:r>
                        </m:e>
                      </m:acc>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𝐶</m:t>
                          </m:r>
                        </m:e>
                        <m:sub>
                          <m:r>
                            <a:rPr lang="en-GB" sz="2800" b="0" i="1" smtClean="0">
                              <a:latin typeface="Cambria Math" panose="02040503050406030204" pitchFamily="18" charset="0"/>
                            </a:rPr>
                            <m:t>𝑝</m:t>
                          </m:r>
                        </m:sub>
                      </m:sSub>
                      <m:r>
                        <a:rPr lang="en-GB" sz="280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𝑇</m:t>
                      </m:r>
                    </m:oMath>
                  </m:oMathPara>
                </a14:m>
                <a:endParaRPr lang="en-GB" sz="2800" dirty="0"/>
              </a:p>
            </p:txBody>
          </p:sp>
        </mc:Choice>
        <mc:Fallback xmlns="">
          <p:sp>
            <p:nvSpPr>
              <p:cNvPr id="10" name="TextBox 9">
                <a:extLst>
                  <a:ext uri="{FF2B5EF4-FFF2-40B4-BE49-F238E27FC236}">
                    <a16:creationId xmlns:a16="http://schemas.microsoft.com/office/drawing/2014/main" id="{3C6FEC03-254F-BD32-DC7F-E1DCC35DCDAD}"/>
                  </a:ext>
                </a:extLst>
              </p:cNvPr>
              <p:cNvSpPr txBox="1">
                <a:spLocks noRot="1" noChangeAspect="1" noMove="1" noResize="1" noEditPoints="1" noAdjustHandles="1" noChangeArrowheads="1" noChangeShapeType="1" noTextEdit="1"/>
              </p:cNvSpPr>
              <p:nvPr/>
            </p:nvSpPr>
            <p:spPr>
              <a:xfrm>
                <a:off x="386334" y="901553"/>
                <a:ext cx="2194941" cy="490391"/>
              </a:xfrm>
              <a:prstGeom prst="rect">
                <a:avLst/>
              </a:prstGeom>
              <a:blipFill>
                <a:blip r:embed="rId3"/>
                <a:stretch>
                  <a:fillRect b="-1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868B9F-0AA6-0FAA-C6E7-49D20278965D}"/>
                  </a:ext>
                </a:extLst>
              </p:cNvPr>
              <p:cNvSpPr txBox="1"/>
              <p:nvPr/>
            </p:nvSpPr>
            <p:spPr>
              <a:xfrm>
                <a:off x="1" y="1762125"/>
                <a:ext cx="3352798" cy="2862322"/>
              </a:xfrm>
              <a:prstGeom prst="rect">
                <a:avLst/>
              </a:prstGeom>
              <a:noFill/>
            </p:spPr>
            <p:txBody>
              <a:bodyPr wrap="square" rtlCol="0">
                <a:spAutoFit/>
              </a:bodyPr>
              <a:lstStyle/>
              <a:p>
                <a:pPr marL="285750" indent="-285750">
                  <a:buFont typeface="Arial" panose="020B0604020202020204" pitchFamily="34" charset="0"/>
                  <a:buChar char="•"/>
                </a:pPr>
                <a:r>
                  <a:rPr lang="en-GB" dirty="0"/>
                  <a:t>Full flow through turboexpander</a:t>
                </a:r>
              </a:p>
              <a:p>
                <a:pPr marL="285750" indent="-285750">
                  <a:buFont typeface="Arial" panose="020B0604020202020204" pitchFamily="34" charset="0"/>
                  <a:buChar char="•"/>
                </a:pPr>
                <a14:m>
                  <m:oMath xmlns:m="http://schemas.openxmlformats.org/officeDocument/2006/math">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𝑇</m:t>
                    </m:r>
                  </m:oMath>
                </a14:m>
                <a:r>
                  <a:rPr lang="en-GB" dirty="0"/>
                  <a:t> = 3.3 K</a:t>
                </a:r>
              </a:p>
              <a:p>
                <a:pPr marL="285750" indent="-285750">
                  <a:buFont typeface="Arial" panose="020B0604020202020204" pitchFamily="34" charset="0"/>
                  <a:buChar char="•"/>
                </a:pPr>
                <a:r>
                  <a:rPr lang="en-GB" dirty="0"/>
                  <a:t>Cp ~ 5280 J/kg.K</a:t>
                </a:r>
              </a:p>
              <a:p>
                <a:pPr marL="285750" indent="-285750">
                  <a:buFont typeface="Arial" panose="020B0604020202020204" pitchFamily="34" charset="0"/>
                  <a:buChar char="•"/>
                </a:pPr>
                <a:r>
                  <a:rPr lang="en-GB" dirty="0"/>
                  <a:t>Q = 450 W</a:t>
                </a:r>
              </a:p>
              <a:p>
                <a:pPr marL="285750" indent="-285750">
                  <a:buFont typeface="Arial" panose="020B0604020202020204" pitchFamily="34" charset="0"/>
                  <a:buChar char="•"/>
                </a:pP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𝑚</m:t>
                        </m:r>
                      </m:e>
                    </m:acc>
                  </m:oMath>
                </a14:m>
                <a:r>
                  <a:rPr lang="en-GB" dirty="0"/>
                  <a:t> = 25.8 g/s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happens with bypass open?</a:t>
                </a:r>
              </a:p>
            </p:txBody>
          </p:sp>
        </mc:Choice>
        <mc:Fallback xmlns="">
          <p:sp>
            <p:nvSpPr>
              <p:cNvPr id="11" name="TextBox 10">
                <a:extLst>
                  <a:ext uri="{FF2B5EF4-FFF2-40B4-BE49-F238E27FC236}">
                    <a16:creationId xmlns:a16="http://schemas.microsoft.com/office/drawing/2014/main" id="{F8868B9F-0AA6-0FAA-C6E7-49D20278965D}"/>
                  </a:ext>
                </a:extLst>
              </p:cNvPr>
              <p:cNvSpPr txBox="1">
                <a:spLocks noRot="1" noChangeAspect="1" noMove="1" noResize="1" noEditPoints="1" noAdjustHandles="1" noChangeArrowheads="1" noChangeShapeType="1" noTextEdit="1"/>
              </p:cNvSpPr>
              <p:nvPr/>
            </p:nvSpPr>
            <p:spPr>
              <a:xfrm>
                <a:off x="1" y="1762125"/>
                <a:ext cx="3352798" cy="2862322"/>
              </a:xfrm>
              <a:prstGeom prst="rect">
                <a:avLst/>
              </a:prstGeom>
              <a:blipFill>
                <a:blip r:embed="rId4"/>
                <a:stretch>
                  <a:fillRect l="-1091" t="-851" b="-2553"/>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5CE4C696-D5DC-6607-9D02-D634EF3D4CE0}"/>
              </a:ext>
            </a:extLst>
          </p:cNvPr>
          <p:cNvSpPr/>
          <p:nvPr/>
        </p:nvSpPr>
        <p:spPr>
          <a:xfrm>
            <a:off x="10496145" y="739302"/>
            <a:ext cx="933855" cy="291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787E9EEC-D047-4184-2102-4B9EBF5ED2A6}"/>
              </a:ext>
            </a:extLst>
          </p:cNvPr>
          <p:cNvGrpSpPr/>
          <p:nvPr/>
        </p:nvGrpSpPr>
        <p:grpSpPr>
          <a:xfrm>
            <a:off x="3498112" y="1146748"/>
            <a:ext cx="8447822" cy="4564504"/>
            <a:chOff x="3498112" y="1146748"/>
            <a:chExt cx="8447822" cy="4564504"/>
          </a:xfrm>
        </p:grpSpPr>
        <p:pic>
          <p:nvPicPr>
            <p:cNvPr id="32" name="Picture 31">
              <a:extLst>
                <a:ext uri="{FF2B5EF4-FFF2-40B4-BE49-F238E27FC236}">
                  <a16:creationId xmlns:a16="http://schemas.microsoft.com/office/drawing/2014/main" id="{600A3C4F-C4AB-42FC-CB6E-D59E01B7ED76}"/>
                </a:ext>
              </a:extLst>
            </p:cNvPr>
            <p:cNvPicPr>
              <a:picLocks noChangeAspect="1"/>
            </p:cNvPicPr>
            <p:nvPr/>
          </p:nvPicPr>
          <p:blipFill>
            <a:blip r:embed="rId5">
              <a:extLst>
                <a:ext uri="{28A0092B-C50C-407E-A947-70E740481C1C}">
                  <a14:useLocalDpi xmlns:a14="http://schemas.microsoft.com/office/drawing/2010/main" val="0"/>
                </a:ext>
              </a:extLst>
            </a:blip>
            <a:srcRect l="23709" t="36311"/>
            <a:stretch>
              <a:fillRect/>
            </a:stretch>
          </p:blipFill>
          <p:spPr>
            <a:xfrm>
              <a:off x="3498112" y="1146748"/>
              <a:ext cx="8447822" cy="4409255"/>
            </a:xfrm>
            <a:prstGeom prst="rect">
              <a:avLst/>
            </a:prstGeom>
          </p:spPr>
        </p:pic>
        <p:sp>
          <p:nvSpPr>
            <p:cNvPr id="33" name="Oval 32">
              <a:extLst>
                <a:ext uri="{FF2B5EF4-FFF2-40B4-BE49-F238E27FC236}">
                  <a16:creationId xmlns:a16="http://schemas.microsoft.com/office/drawing/2014/main" id="{858F7571-CAE3-D543-8D12-8AC4F9996F41}"/>
                </a:ext>
              </a:extLst>
            </p:cNvPr>
            <p:cNvSpPr/>
            <p:nvPr/>
          </p:nvSpPr>
          <p:spPr>
            <a:xfrm>
              <a:off x="8229600" y="3193922"/>
              <a:ext cx="888263" cy="4953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BFF97A55-A312-FDF0-C964-A82A526B87C2}"/>
                </a:ext>
              </a:extLst>
            </p:cNvPr>
            <p:cNvSpPr/>
            <p:nvPr/>
          </p:nvSpPr>
          <p:spPr>
            <a:xfrm>
              <a:off x="6467475" y="3702289"/>
              <a:ext cx="790575" cy="57207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a:extLst>
                <a:ext uri="{FF2B5EF4-FFF2-40B4-BE49-F238E27FC236}">
                  <a16:creationId xmlns:a16="http://schemas.microsoft.com/office/drawing/2014/main" id="{C07CCCC0-A88C-F886-0A32-301F05913F45}"/>
                </a:ext>
              </a:extLst>
            </p:cNvPr>
            <p:cNvSpPr/>
            <p:nvPr/>
          </p:nvSpPr>
          <p:spPr>
            <a:xfrm>
              <a:off x="7974863" y="4440973"/>
              <a:ext cx="704850" cy="6855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C3F82F02-1F01-B6E9-D77E-633DD2D01E43}"/>
                </a:ext>
              </a:extLst>
            </p:cNvPr>
            <p:cNvSpPr txBox="1"/>
            <p:nvPr/>
          </p:nvSpPr>
          <p:spPr>
            <a:xfrm>
              <a:off x="8794015" y="3689222"/>
              <a:ext cx="361950" cy="307777"/>
            </a:xfrm>
            <a:prstGeom prst="rect">
              <a:avLst/>
            </a:prstGeom>
            <a:solidFill>
              <a:schemeClr val="bg1"/>
            </a:solidFill>
          </p:spPr>
          <p:txBody>
            <a:bodyPr wrap="square" rtlCol="0">
              <a:spAutoFit/>
            </a:bodyPr>
            <a:lstStyle/>
            <a:p>
              <a:pPr algn="ctr"/>
              <a:r>
                <a:rPr lang="en-GB" sz="1400" dirty="0"/>
                <a:t>T</a:t>
              </a:r>
              <a:r>
                <a:rPr lang="en-GB" sz="1400" baseline="-25000" dirty="0"/>
                <a:t>1</a:t>
              </a:r>
              <a:endParaRPr lang="en-GB" sz="1400" dirty="0"/>
            </a:p>
          </p:txBody>
        </p:sp>
        <p:sp>
          <p:nvSpPr>
            <p:cNvPr id="37" name="TextBox 36">
              <a:extLst>
                <a:ext uri="{FF2B5EF4-FFF2-40B4-BE49-F238E27FC236}">
                  <a16:creationId xmlns:a16="http://schemas.microsoft.com/office/drawing/2014/main" id="{51982161-C7F0-A85E-3334-4F71EF50EC8A}"/>
                </a:ext>
              </a:extLst>
            </p:cNvPr>
            <p:cNvSpPr txBox="1"/>
            <p:nvPr/>
          </p:nvSpPr>
          <p:spPr>
            <a:xfrm>
              <a:off x="6657975" y="3394513"/>
              <a:ext cx="361950" cy="307777"/>
            </a:xfrm>
            <a:prstGeom prst="rect">
              <a:avLst/>
            </a:prstGeom>
            <a:solidFill>
              <a:schemeClr val="bg1"/>
            </a:solidFill>
          </p:spPr>
          <p:txBody>
            <a:bodyPr wrap="square" rtlCol="0">
              <a:spAutoFit/>
            </a:bodyPr>
            <a:lstStyle/>
            <a:p>
              <a:pPr algn="ctr"/>
              <a:r>
                <a:rPr lang="en-GB" sz="1400" dirty="0"/>
                <a:t>T</a:t>
              </a:r>
              <a:r>
                <a:rPr lang="en-GB" sz="1400" baseline="-25000" dirty="0"/>
                <a:t>2</a:t>
              </a:r>
              <a:endParaRPr lang="en-GB" sz="1400" dirty="0"/>
            </a:p>
          </p:txBody>
        </p:sp>
        <p:sp>
          <p:nvSpPr>
            <p:cNvPr id="38" name="TextBox 37">
              <a:extLst>
                <a:ext uri="{FF2B5EF4-FFF2-40B4-BE49-F238E27FC236}">
                  <a16:creationId xmlns:a16="http://schemas.microsoft.com/office/drawing/2014/main" id="{34C25A57-7AA2-D2FD-A612-B55BAC03B741}"/>
                </a:ext>
              </a:extLst>
            </p:cNvPr>
            <p:cNvSpPr txBox="1"/>
            <p:nvPr/>
          </p:nvSpPr>
          <p:spPr>
            <a:xfrm>
              <a:off x="4906042" y="5126477"/>
              <a:ext cx="1660892" cy="584775"/>
            </a:xfrm>
            <a:prstGeom prst="rect">
              <a:avLst/>
            </a:prstGeom>
            <a:solidFill>
              <a:schemeClr val="bg1"/>
            </a:solidFill>
          </p:spPr>
          <p:txBody>
            <a:bodyPr wrap="square" rtlCol="0">
              <a:spAutoFit/>
            </a:bodyPr>
            <a:lstStyle/>
            <a:p>
              <a:pPr algn="ctr"/>
              <a:r>
                <a:rPr lang="en-GB" sz="1600" dirty="0"/>
                <a:t>To transfer line and moderator</a:t>
              </a:r>
            </a:p>
          </p:txBody>
        </p:sp>
      </p:grpSp>
    </p:spTree>
    <p:extLst>
      <p:ext uri="{BB962C8B-B14F-4D97-AF65-F5344CB8AC3E}">
        <p14:creationId xmlns:p14="http://schemas.microsoft.com/office/powerpoint/2010/main" val="1634223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D704-5AFC-F71E-817D-E480DDFFA687}"/>
              </a:ext>
            </a:extLst>
          </p:cNvPr>
          <p:cNvSpPr>
            <a:spLocks noGrp="1"/>
          </p:cNvSpPr>
          <p:nvPr>
            <p:ph type="title"/>
          </p:nvPr>
        </p:nvSpPr>
        <p:spPr>
          <a:xfrm>
            <a:off x="142874" y="127000"/>
            <a:ext cx="10125075" cy="574675"/>
          </a:xfrm>
        </p:spPr>
        <p:txBody>
          <a:bodyPr/>
          <a:lstStyle/>
          <a:p>
            <a:r>
              <a:rPr lang="en-GB" dirty="0"/>
              <a:t>Deriving pressure drop and mass flow rates</a:t>
            </a:r>
          </a:p>
        </p:txBody>
      </p:sp>
      <p:grpSp>
        <p:nvGrpSpPr>
          <p:cNvPr id="7" name="Group 6">
            <a:extLst>
              <a:ext uri="{FF2B5EF4-FFF2-40B4-BE49-F238E27FC236}">
                <a16:creationId xmlns:a16="http://schemas.microsoft.com/office/drawing/2014/main" id="{BAC775C2-F2B1-E85E-9153-2EE9AA3E891B}"/>
              </a:ext>
            </a:extLst>
          </p:cNvPr>
          <p:cNvGrpSpPr/>
          <p:nvPr/>
        </p:nvGrpSpPr>
        <p:grpSpPr>
          <a:xfrm>
            <a:off x="1313558" y="623029"/>
            <a:ext cx="8292961" cy="6107971"/>
            <a:chOff x="3751958" y="248988"/>
            <a:chExt cx="8292961" cy="6107971"/>
          </a:xfrm>
        </p:grpSpPr>
        <p:grpSp>
          <p:nvGrpSpPr>
            <p:cNvPr id="9" name="Group 8">
              <a:extLst>
                <a:ext uri="{FF2B5EF4-FFF2-40B4-BE49-F238E27FC236}">
                  <a16:creationId xmlns:a16="http://schemas.microsoft.com/office/drawing/2014/main" id="{D5C3F746-AAD6-2101-B08A-0CF0C3CBF4AF}"/>
                </a:ext>
              </a:extLst>
            </p:cNvPr>
            <p:cNvGrpSpPr/>
            <p:nvPr/>
          </p:nvGrpSpPr>
          <p:grpSpPr>
            <a:xfrm>
              <a:off x="4501119" y="248988"/>
              <a:ext cx="7543800" cy="6107971"/>
              <a:chOff x="4501119" y="248988"/>
              <a:chExt cx="7543800" cy="6107971"/>
            </a:xfrm>
          </p:grpSpPr>
          <p:pic>
            <p:nvPicPr>
              <p:cNvPr id="14" name="Picture 13" descr="A diagram of a machine&#10;&#10;AI-generated content may be incorrect.">
                <a:extLst>
                  <a:ext uri="{FF2B5EF4-FFF2-40B4-BE49-F238E27FC236}">
                    <a16:creationId xmlns:a16="http://schemas.microsoft.com/office/drawing/2014/main" id="{93EF7217-D871-7320-A3FB-71E6C6D46E58}"/>
                  </a:ext>
                </a:extLst>
              </p:cNvPr>
              <p:cNvPicPr>
                <a:picLocks noChangeAspect="1"/>
              </p:cNvPicPr>
              <p:nvPr/>
            </p:nvPicPr>
            <p:blipFill rotWithShape="1">
              <a:blip r:embed="rId3"/>
              <a:srcRect l="2127" t="2336" r="3223"/>
              <a:stretch>
                <a:fillRect/>
              </a:stretch>
            </p:blipFill>
            <p:spPr bwMode="auto">
              <a:xfrm>
                <a:off x="4615419" y="248988"/>
                <a:ext cx="7429500" cy="6107971"/>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82BFC16A-38CF-A55F-96CF-B5B0C836B09E}"/>
                  </a:ext>
                </a:extLst>
              </p:cNvPr>
              <p:cNvSpPr/>
              <p:nvPr/>
            </p:nvSpPr>
            <p:spPr>
              <a:xfrm>
                <a:off x="10496145" y="739302"/>
                <a:ext cx="933855" cy="291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98D7BE5-1B94-35A2-C565-E109D06DDC37}"/>
                  </a:ext>
                </a:extLst>
              </p:cNvPr>
              <p:cNvSpPr txBox="1"/>
              <p:nvPr/>
            </p:nvSpPr>
            <p:spPr>
              <a:xfrm>
                <a:off x="4501119" y="2042461"/>
                <a:ext cx="1634985" cy="338554"/>
              </a:xfrm>
              <a:prstGeom prst="rect">
                <a:avLst/>
              </a:prstGeom>
              <a:solidFill>
                <a:schemeClr val="bg1"/>
              </a:solidFill>
            </p:spPr>
            <p:txBody>
              <a:bodyPr wrap="square" rtlCol="0">
                <a:spAutoFit/>
              </a:bodyPr>
              <a:lstStyle/>
              <a:p>
                <a:pPr algn="ctr"/>
                <a:r>
                  <a:rPr lang="en-GB" sz="1600" dirty="0">
                    <a:latin typeface="Arial" panose="020B0604020202020204" pitchFamily="34" charset="0"/>
                    <a:ea typeface="Calibri" panose="020F0502020204030204" pitchFamily="34" charset="0"/>
                    <a:cs typeface="Arial" panose="020B0604020202020204" pitchFamily="34" charset="0"/>
                  </a:rPr>
                  <a:t>PT 390</a:t>
                </a:r>
              </a:p>
            </p:txBody>
          </p:sp>
          <p:sp>
            <p:nvSpPr>
              <p:cNvPr id="17" name="TextBox 16">
                <a:extLst>
                  <a:ext uri="{FF2B5EF4-FFF2-40B4-BE49-F238E27FC236}">
                    <a16:creationId xmlns:a16="http://schemas.microsoft.com/office/drawing/2014/main" id="{BBED2CC3-ACA6-653F-9CB1-61131BDF77DE}"/>
                  </a:ext>
                </a:extLst>
              </p:cNvPr>
              <p:cNvSpPr txBox="1"/>
              <p:nvPr/>
            </p:nvSpPr>
            <p:spPr>
              <a:xfrm>
                <a:off x="10409934" y="2042461"/>
                <a:ext cx="1634985" cy="338554"/>
              </a:xfrm>
              <a:prstGeom prst="rect">
                <a:avLst/>
              </a:prstGeom>
              <a:solidFill>
                <a:schemeClr val="bg1"/>
              </a:solidFill>
            </p:spPr>
            <p:txBody>
              <a:bodyPr wrap="square" rtlCol="0">
                <a:spAutoFit/>
              </a:bodyPr>
              <a:lstStyle/>
              <a:p>
                <a:pPr algn="ctr"/>
                <a:r>
                  <a:rPr lang="en-GB" sz="1600" dirty="0">
                    <a:latin typeface="Arial" panose="020B0604020202020204" pitchFamily="34" charset="0"/>
                    <a:ea typeface="Calibri" panose="020F0502020204030204" pitchFamily="34" charset="0"/>
                    <a:cs typeface="Arial" panose="020B0604020202020204" pitchFamily="34" charset="0"/>
                  </a:rPr>
                  <a:t>PT 359</a:t>
                </a:r>
              </a:p>
            </p:txBody>
          </p:sp>
        </p:grpSp>
        <p:sp>
          <p:nvSpPr>
            <p:cNvPr id="11" name="Rectangle: Rounded Corners 10">
              <a:extLst>
                <a:ext uri="{FF2B5EF4-FFF2-40B4-BE49-F238E27FC236}">
                  <a16:creationId xmlns:a16="http://schemas.microsoft.com/office/drawing/2014/main" id="{4C07527B-D3D8-0664-82EC-0A852C80A0F3}"/>
                </a:ext>
              </a:extLst>
            </p:cNvPr>
            <p:cNvSpPr/>
            <p:nvPr/>
          </p:nvSpPr>
          <p:spPr>
            <a:xfrm>
              <a:off x="4832881" y="4356709"/>
              <a:ext cx="6836751" cy="2000250"/>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D3CDF792-3DE4-BDAF-4304-8692C4EFB08E}"/>
                </a:ext>
              </a:extLst>
            </p:cNvPr>
            <p:cNvCxnSpPr>
              <a:cxnSpLocks/>
              <a:stCxn id="13" idx="2"/>
            </p:cNvCxnSpPr>
            <p:nvPr/>
          </p:nvCxnSpPr>
          <p:spPr>
            <a:xfrm>
              <a:off x="4569451" y="3874526"/>
              <a:ext cx="411111" cy="4821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F75125-F5D3-7223-447A-E93DFA6694A5}"/>
                </a:ext>
              </a:extLst>
            </p:cNvPr>
            <p:cNvSpPr txBox="1"/>
            <p:nvPr/>
          </p:nvSpPr>
          <p:spPr>
            <a:xfrm>
              <a:off x="3751958" y="2674197"/>
              <a:ext cx="1634985" cy="1200329"/>
            </a:xfrm>
            <a:prstGeom prst="rect">
              <a:avLst/>
            </a:prstGeom>
            <a:noFill/>
          </p:spPr>
          <p:txBody>
            <a:bodyPr wrap="square" rtlCol="0">
              <a:spAutoFit/>
            </a:bodyPr>
            <a:lstStyle/>
            <a:p>
              <a:pPr algn="ctr"/>
              <a:r>
                <a:rPr lang="en-GB" dirty="0"/>
                <a:t>Possible to calculate predicted pressure drop</a:t>
              </a:r>
            </a:p>
          </p:txBody>
        </p:sp>
      </p:grpSp>
      <p:cxnSp>
        <p:nvCxnSpPr>
          <p:cNvPr id="4" name="Straight Arrow Connector 3">
            <a:extLst>
              <a:ext uri="{FF2B5EF4-FFF2-40B4-BE49-F238E27FC236}">
                <a16:creationId xmlns:a16="http://schemas.microsoft.com/office/drawing/2014/main" id="{9AAA3E7D-855C-C9C9-3A46-255D7C171084}"/>
              </a:ext>
            </a:extLst>
          </p:cNvPr>
          <p:cNvCxnSpPr>
            <a:cxnSpLocks/>
            <a:stCxn id="10" idx="1"/>
          </p:cNvCxnSpPr>
          <p:nvPr/>
        </p:nvCxnSpPr>
        <p:spPr>
          <a:xfrm flipH="1" flipV="1">
            <a:off x="6310489" y="2957689"/>
            <a:ext cx="2103250" cy="670196"/>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02FB19-7774-1D63-5971-26F566336BEE}"/>
              </a:ext>
            </a:extLst>
          </p:cNvPr>
          <p:cNvSpPr txBox="1"/>
          <p:nvPr/>
        </p:nvSpPr>
        <p:spPr>
          <a:xfrm>
            <a:off x="8413739" y="3166220"/>
            <a:ext cx="1634985" cy="923330"/>
          </a:xfrm>
          <a:prstGeom prst="rect">
            <a:avLst/>
          </a:prstGeom>
          <a:noFill/>
        </p:spPr>
        <p:txBody>
          <a:bodyPr wrap="square" rtlCol="0">
            <a:spAutoFit/>
          </a:bodyPr>
          <a:lstStyle/>
          <a:p>
            <a:pPr algn="ctr"/>
            <a:r>
              <a:rPr lang="en-GB" dirty="0"/>
              <a:t>50% open = 10% flow capacity!</a:t>
            </a:r>
          </a:p>
        </p:txBody>
      </p:sp>
    </p:spTree>
    <p:extLst>
      <p:ext uri="{BB962C8B-B14F-4D97-AF65-F5344CB8AC3E}">
        <p14:creationId xmlns:p14="http://schemas.microsoft.com/office/powerpoint/2010/main" val="21198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4DCD-8278-A815-3013-DBA7AB1B6D3A}"/>
              </a:ext>
            </a:extLst>
          </p:cNvPr>
          <p:cNvSpPr>
            <a:spLocks noGrp="1"/>
          </p:cNvSpPr>
          <p:nvPr>
            <p:ph type="title"/>
          </p:nvPr>
        </p:nvSpPr>
        <p:spPr>
          <a:xfrm>
            <a:off x="266700" y="365125"/>
            <a:ext cx="6324600" cy="836612"/>
          </a:xfrm>
        </p:spPr>
        <p:txBody>
          <a:bodyPr>
            <a:normAutofit/>
          </a:bodyPr>
          <a:lstStyle/>
          <a:p>
            <a:r>
              <a:rPr lang="en-GB" sz="3600" dirty="0"/>
              <a:t>Summary</a:t>
            </a:r>
          </a:p>
        </p:txBody>
      </p:sp>
      <p:sp>
        <p:nvSpPr>
          <p:cNvPr id="3" name="Content Placeholder 2">
            <a:extLst>
              <a:ext uri="{FF2B5EF4-FFF2-40B4-BE49-F238E27FC236}">
                <a16:creationId xmlns:a16="http://schemas.microsoft.com/office/drawing/2014/main" id="{3C5411DD-4CDE-F0FC-8838-3B93FD021A94}"/>
              </a:ext>
            </a:extLst>
          </p:cNvPr>
          <p:cNvSpPr>
            <a:spLocks noGrp="1"/>
          </p:cNvSpPr>
          <p:nvPr>
            <p:ph idx="1"/>
          </p:nvPr>
        </p:nvSpPr>
        <p:spPr/>
        <p:txBody>
          <a:bodyPr>
            <a:normAutofit/>
          </a:bodyPr>
          <a:lstStyle/>
          <a:p>
            <a:pPr marL="285750" indent="-285750">
              <a:buFont typeface="Arial" panose="020B0604020202020204" pitchFamily="34" charset="0"/>
              <a:buChar char="•"/>
            </a:pPr>
            <a:r>
              <a:rPr lang="en-GB" sz="2800" dirty="0"/>
              <a:t>What is the ISIS Solid Methane Moderator?</a:t>
            </a:r>
          </a:p>
          <a:p>
            <a:pPr marL="285750" indent="-285750">
              <a:buFont typeface="Arial" panose="020B0604020202020204" pitchFamily="34" charset="0"/>
              <a:buChar char="•"/>
            </a:pPr>
            <a:r>
              <a:rPr lang="en-GB" sz="2800" dirty="0"/>
              <a:t>New heat exchanger type with gadolinium poisoning foil</a:t>
            </a:r>
          </a:p>
          <a:p>
            <a:pPr marL="285750" indent="-285750">
              <a:buFont typeface="Arial" panose="020B0604020202020204" pitchFamily="34" charset="0"/>
              <a:buChar char="•"/>
            </a:pPr>
            <a:r>
              <a:rPr lang="en-GB" sz="2800" dirty="0"/>
              <a:t>New design(s) and expectations</a:t>
            </a:r>
          </a:p>
          <a:p>
            <a:pPr marL="285750" indent="-285750">
              <a:buFont typeface="Arial" panose="020B0604020202020204" pitchFamily="34" charset="0"/>
              <a:buChar char="•"/>
            </a:pPr>
            <a:r>
              <a:rPr lang="en-GB" sz="2800" dirty="0"/>
              <a:t>Commissioning tests – 2 moderators, June 2025 to now</a:t>
            </a:r>
          </a:p>
          <a:p>
            <a:pPr marL="285750" indent="-285750">
              <a:buFont typeface="Arial" panose="020B0604020202020204" pitchFamily="34" charset="0"/>
              <a:buChar char="•"/>
            </a:pPr>
            <a:r>
              <a:rPr lang="en-GB" sz="2800" dirty="0"/>
              <a:t>Results</a:t>
            </a:r>
          </a:p>
          <a:p>
            <a:pPr marL="285750" indent="-285750">
              <a:buFont typeface="Arial" panose="020B0604020202020204" pitchFamily="34" charset="0"/>
              <a:buChar char="•"/>
            </a:pPr>
            <a:r>
              <a:rPr lang="en-GB" sz="2800" dirty="0"/>
              <a:t>Conclusions(?)</a:t>
            </a:r>
          </a:p>
        </p:txBody>
      </p:sp>
    </p:spTree>
    <p:extLst>
      <p:ext uri="{BB962C8B-B14F-4D97-AF65-F5344CB8AC3E}">
        <p14:creationId xmlns:p14="http://schemas.microsoft.com/office/powerpoint/2010/main" val="58398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2D3E-A143-4A6B-0ED7-6FE7AEF09441}"/>
              </a:ext>
            </a:extLst>
          </p:cNvPr>
          <p:cNvSpPr>
            <a:spLocks noGrp="1"/>
          </p:cNvSpPr>
          <p:nvPr>
            <p:ph type="title"/>
          </p:nvPr>
        </p:nvSpPr>
        <p:spPr>
          <a:xfrm>
            <a:off x="0" y="0"/>
            <a:ext cx="5829300" cy="574675"/>
          </a:xfrm>
        </p:spPr>
        <p:txBody>
          <a:bodyPr/>
          <a:lstStyle/>
          <a:p>
            <a:r>
              <a:rPr lang="en-GB" dirty="0"/>
              <a:t>Pressure drop vs mass flow rate</a:t>
            </a:r>
          </a:p>
        </p:txBody>
      </p:sp>
      <p:grpSp>
        <p:nvGrpSpPr>
          <p:cNvPr id="10" name="Group 9">
            <a:extLst>
              <a:ext uri="{FF2B5EF4-FFF2-40B4-BE49-F238E27FC236}">
                <a16:creationId xmlns:a16="http://schemas.microsoft.com/office/drawing/2014/main" id="{0EA5CBCA-7BE0-4D43-35A9-D2CC3B524897}"/>
              </a:ext>
            </a:extLst>
          </p:cNvPr>
          <p:cNvGrpSpPr/>
          <p:nvPr/>
        </p:nvGrpSpPr>
        <p:grpSpPr>
          <a:xfrm>
            <a:off x="2362200" y="574675"/>
            <a:ext cx="9829800" cy="6283325"/>
            <a:chOff x="2870408" y="767568"/>
            <a:chExt cx="9321592" cy="6090432"/>
          </a:xfrm>
        </p:grpSpPr>
        <p:pic>
          <p:nvPicPr>
            <p:cNvPr id="6" name="Picture 5">
              <a:extLst>
                <a:ext uri="{FF2B5EF4-FFF2-40B4-BE49-F238E27FC236}">
                  <a16:creationId xmlns:a16="http://schemas.microsoft.com/office/drawing/2014/main" id="{CDC41BD8-260E-E601-DADC-3190DED5947B}"/>
                </a:ext>
              </a:extLst>
            </p:cNvPr>
            <p:cNvPicPr>
              <a:picLocks noChangeAspect="1"/>
            </p:cNvPicPr>
            <p:nvPr/>
          </p:nvPicPr>
          <p:blipFill>
            <a:blip r:embed="rId3"/>
            <a:stretch>
              <a:fillRect/>
            </a:stretch>
          </p:blipFill>
          <p:spPr>
            <a:xfrm>
              <a:off x="2870408" y="767568"/>
              <a:ext cx="9321592" cy="6090432"/>
            </a:xfrm>
            <a:prstGeom prst="rect">
              <a:avLst/>
            </a:prstGeom>
          </p:spPr>
        </p:pic>
        <p:sp>
          <p:nvSpPr>
            <p:cNvPr id="7" name="TextBox 6">
              <a:extLst>
                <a:ext uri="{FF2B5EF4-FFF2-40B4-BE49-F238E27FC236}">
                  <a16:creationId xmlns:a16="http://schemas.microsoft.com/office/drawing/2014/main" id="{019BA6FF-D0C1-939E-4F10-CF101C2F2DA8}"/>
                </a:ext>
              </a:extLst>
            </p:cNvPr>
            <p:cNvSpPr txBox="1"/>
            <p:nvPr/>
          </p:nvSpPr>
          <p:spPr>
            <a:xfrm>
              <a:off x="4667250" y="1866900"/>
              <a:ext cx="4276725" cy="646331"/>
            </a:xfrm>
            <a:prstGeom prst="rect">
              <a:avLst/>
            </a:prstGeom>
            <a:solidFill>
              <a:schemeClr val="bg1"/>
            </a:solidFill>
            <a:ln>
              <a:solidFill>
                <a:srgbClr val="FF0000"/>
              </a:solidFill>
            </a:ln>
          </p:spPr>
          <p:txBody>
            <a:bodyPr wrap="square" rtlCol="0">
              <a:spAutoFit/>
            </a:bodyPr>
            <a:lstStyle/>
            <a:p>
              <a:r>
                <a:rPr lang="en-GB" dirty="0"/>
                <a:t>DMOD 040 (Mk2 HEX), bypass closed – 16% higher than predicted</a:t>
              </a:r>
            </a:p>
          </p:txBody>
        </p:sp>
        <p:cxnSp>
          <p:nvCxnSpPr>
            <p:cNvPr id="9" name="Straight Arrow Connector 8">
              <a:extLst>
                <a:ext uri="{FF2B5EF4-FFF2-40B4-BE49-F238E27FC236}">
                  <a16:creationId xmlns:a16="http://schemas.microsoft.com/office/drawing/2014/main" id="{3159F211-6537-B43D-3B85-44215E7D3C0C}"/>
                </a:ext>
              </a:extLst>
            </p:cNvPr>
            <p:cNvCxnSpPr>
              <a:stCxn id="7" idx="2"/>
            </p:cNvCxnSpPr>
            <p:nvPr/>
          </p:nvCxnSpPr>
          <p:spPr>
            <a:xfrm>
              <a:off x="6805613" y="2513231"/>
              <a:ext cx="2757487" cy="8395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93E7829-6240-9585-713F-CBDF75DEB308}"/>
              </a:ext>
            </a:extLst>
          </p:cNvPr>
          <p:cNvSpPr txBox="1"/>
          <p:nvPr/>
        </p:nvSpPr>
        <p:spPr>
          <a:xfrm>
            <a:off x="18430" y="1443841"/>
            <a:ext cx="2325340" cy="3970318"/>
          </a:xfrm>
          <a:prstGeom prst="rect">
            <a:avLst/>
          </a:prstGeom>
          <a:noFill/>
        </p:spPr>
        <p:txBody>
          <a:bodyPr wrap="square" rtlCol="0">
            <a:spAutoFit/>
          </a:bodyPr>
          <a:lstStyle/>
          <a:p>
            <a:pPr marL="285750" indent="-285750">
              <a:buFont typeface="Arial" panose="020B0604020202020204" pitchFamily="34" charset="0"/>
              <a:buChar char="•"/>
            </a:pPr>
            <a:r>
              <a:rPr lang="en-GB" dirty="0"/>
              <a:t>Closing bypass on DMOD 040 gave a data point</a:t>
            </a:r>
          </a:p>
          <a:p>
            <a:pPr marL="285750" indent="-285750">
              <a:buFont typeface="Arial" panose="020B0604020202020204" pitchFamily="34" charset="0"/>
              <a:buChar char="•"/>
            </a:pPr>
            <a:r>
              <a:rPr lang="en-GB" dirty="0"/>
              <a:t>Flow rate derived from heater output</a:t>
            </a:r>
          </a:p>
          <a:p>
            <a:pPr marL="285750" indent="-285750">
              <a:buFont typeface="Arial" panose="020B0604020202020204" pitchFamily="34" charset="0"/>
              <a:buChar char="•"/>
            </a:pPr>
            <a:r>
              <a:rPr lang="en-GB" dirty="0"/>
              <a:t>Apply 16% error for future prediction</a:t>
            </a:r>
          </a:p>
          <a:p>
            <a:pPr marL="285750" indent="-285750">
              <a:buFont typeface="Arial" panose="020B0604020202020204" pitchFamily="34" charset="0"/>
              <a:buChar char="•"/>
            </a:pPr>
            <a:r>
              <a:rPr lang="en-GB" dirty="0"/>
              <a:t>We are operating at higher flow rates than expected!</a:t>
            </a:r>
          </a:p>
          <a:p>
            <a:pPr marL="285750" indent="-285750">
              <a:buFont typeface="Arial" panose="020B0604020202020204" pitchFamily="34" charset="0"/>
              <a:buChar char="•"/>
            </a:pPr>
            <a:endParaRPr lang="en-GB" dirty="0"/>
          </a:p>
        </p:txBody>
      </p:sp>
      <p:sp>
        <p:nvSpPr>
          <p:cNvPr id="12" name="TextBox 11">
            <a:extLst>
              <a:ext uri="{FF2B5EF4-FFF2-40B4-BE49-F238E27FC236}">
                <a16:creationId xmlns:a16="http://schemas.microsoft.com/office/drawing/2014/main" id="{0FDC16A2-3F74-34FF-6128-62E540E10BCE}"/>
              </a:ext>
            </a:extLst>
          </p:cNvPr>
          <p:cNvSpPr txBox="1"/>
          <p:nvPr/>
        </p:nvSpPr>
        <p:spPr>
          <a:xfrm>
            <a:off x="9242383" y="5176957"/>
            <a:ext cx="2482130" cy="923330"/>
          </a:xfrm>
          <a:prstGeom prst="rect">
            <a:avLst/>
          </a:prstGeom>
          <a:solidFill>
            <a:schemeClr val="bg1"/>
          </a:solidFill>
          <a:ln>
            <a:solidFill>
              <a:schemeClr val="accent1"/>
            </a:solidFill>
          </a:ln>
        </p:spPr>
        <p:txBody>
          <a:bodyPr wrap="square" rtlCol="0">
            <a:spAutoFit/>
          </a:bodyPr>
          <a:lstStyle/>
          <a:p>
            <a:r>
              <a:rPr lang="en-GB" dirty="0"/>
              <a:t>Calculated trend plots from transfer line and moderator analysis</a:t>
            </a:r>
          </a:p>
        </p:txBody>
      </p:sp>
    </p:spTree>
    <p:extLst>
      <p:ext uri="{BB962C8B-B14F-4D97-AF65-F5344CB8AC3E}">
        <p14:creationId xmlns:p14="http://schemas.microsoft.com/office/powerpoint/2010/main" val="1495330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BFB4-9717-D9F2-A90A-AFD784089A30}"/>
              </a:ext>
            </a:extLst>
          </p:cNvPr>
          <p:cNvSpPr>
            <a:spLocks noGrp="1"/>
          </p:cNvSpPr>
          <p:nvPr>
            <p:ph type="title"/>
          </p:nvPr>
        </p:nvSpPr>
        <p:spPr>
          <a:xfrm>
            <a:off x="95250" y="107950"/>
            <a:ext cx="8410575" cy="574675"/>
          </a:xfrm>
        </p:spPr>
        <p:txBody>
          <a:bodyPr>
            <a:normAutofit/>
          </a:bodyPr>
          <a:lstStyle/>
          <a:p>
            <a:r>
              <a:rPr lang="en-GB" dirty="0"/>
              <a:t>More CFD – temperature vs flow rate</a:t>
            </a:r>
          </a:p>
        </p:txBody>
      </p:sp>
      <p:graphicFrame>
        <p:nvGraphicFramePr>
          <p:cNvPr id="3" name="Chart 2">
            <a:extLst>
              <a:ext uri="{FF2B5EF4-FFF2-40B4-BE49-F238E27FC236}">
                <a16:creationId xmlns:a16="http://schemas.microsoft.com/office/drawing/2014/main" id="{137D954E-A553-98E7-D0EF-E04C10D9EE89}"/>
              </a:ext>
            </a:extLst>
          </p:cNvPr>
          <p:cNvGraphicFramePr>
            <a:graphicFrameLocks noGrp="1"/>
          </p:cNvGraphicFramePr>
          <p:nvPr>
            <p:extLst>
              <p:ext uri="{D42A27DB-BD31-4B8C-83A1-F6EECF244321}">
                <p14:modId xmlns:p14="http://schemas.microsoft.com/office/powerpoint/2010/main" val="909978721"/>
              </p:ext>
            </p:extLst>
          </p:nvPr>
        </p:nvGraphicFramePr>
        <p:xfrm>
          <a:off x="0" y="682625"/>
          <a:ext cx="12192000" cy="6175375"/>
        </p:xfrm>
        <a:graphic>
          <a:graphicData uri="http://schemas.openxmlformats.org/drawingml/2006/chart">
            <c:chart xmlns:c="http://schemas.openxmlformats.org/drawingml/2006/chart" xmlns:r="http://schemas.openxmlformats.org/officeDocument/2006/relationships" r:id="rId3"/>
          </a:graphicData>
        </a:graphic>
      </p:graphicFrame>
      <p:sp>
        <p:nvSpPr>
          <p:cNvPr id="4" name="Left Brace 3">
            <a:extLst>
              <a:ext uri="{FF2B5EF4-FFF2-40B4-BE49-F238E27FC236}">
                <a16:creationId xmlns:a16="http://schemas.microsoft.com/office/drawing/2014/main" id="{6BF5C7D8-64A6-3214-2732-3A443E810641}"/>
              </a:ext>
            </a:extLst>
          </p:cNvPr>
          <p:cNvSpPr/>
          <p:nvPr/>
        </p:nvSpPr>
        <p:spPr>
          <a:xfrm>
            <a:off x="2997200" y="1417320"/>
            <a:ext cx="408940" cy="990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Left Brace 4">
            <a:extLst>
              <a:ext uri="{FF2B5EF4-FFF2-40B4-BE49-F238E27FC236}">
                <a16:creationId xmlns:a16="http://schemas.microsoft.com/office/drawing/2014/main" id="{517F5AD0-DEF4-E32A-198D-2B382F22615D}"/>
              </a:ext>
            </a:extLst>
          </p:cNvPr>
          <p:cNvSpPr/>
          <p:nvPr/>
        </p:nvSpPr>
        <p:spPr>
          <a:xfrm>
            <a:off x="2997200" y="2565400"/>
            <a:ext cx="408940" cy="10795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D16728A7-6DC6-0625-DE64-3A6B6A3C1A93}"/>
              </a:ext>
            </a:extLst>
          </p:cNvPr>
          <p:cNvSpPr txBox="1"/>
          <p:nvPr/>
        </p:nvSpPr>
        <p:spPr>
          <a:xfrm>
            <a:off x="1442720" y="1589454"/>
            <a:ext cx="1554480" cy="646331"/>
          </a:xfrm>
          <a:prstGeom prst="rect">
            <a:avLst/>
          </a:prstGeom>
          <a:solidFill>
            <a:schemeClr val="bg1"/>
          </a:solidFill>
          <a:ln>
            <a:solidFill>
              <a:schemeClr val="tx1"/>
            </a:solidFill>
          </a:ln>
        </p:spPr>
        <p:txBody>
          <a:bodyPr wrap="square" rtlCol="0">
            <a:spAutoFit/>
          </a:bodyPr>
          <a:lstStyle/>
          <a:p>
            <a:pPr algn="ctr"/>
            <a:r>
              <a:rPr lang="en-GB" dirty="0">
                <a:solidFill>
                  <a:srgbClr val="003088"/>
                </a:solidFill>
              </a:rPr>
              <a:t>MK2</a:t>
            </a:r>
            <a:r>
              <a:rPr lang="en-GB" dirty="0"/>
              <a:t> vs </a:t>
            </a:r>
            <a:r>
              <a:rPr lang="en-GB" dirty="0">
                <a:solidFill>
                  <a:srgbClr val="C00000"/>
                </a:solidFill>
              </a:rPr>
              <a:t>MK3</a:t>
            </a:r>
            <a:r>
              <a:rPr lang="en-GB" dirty="0"/>
              <a:t> with gap</a:t>
            </a:r>
          </a:p>
        </p:txBody>
      </p:sp>
      <p:sp>
        <p:nvSpPr>
          <p:cNvPr id="8" name="TextBox 7">
            <a:extLst>
              <a:ext uri="{FF2B5EF4-FFF2-40B4-BE49-F238E27FC236}">
                <a16:creationId xmlns:a16="http://schemas.microsoft.com/office/drawing/2014/main" id="{65C3B3F1-6431-06B5-0F06-66B2F197A638}"/>
              </a:ext>
            </a:extLst>
          </p:cNvPr>
          <p:cNvSpPr txBox="1"/>
          <p:nvPr/>
        </p:nvSpPr>
        <p:spPr>
          <a:xfrm>
            <a:off x="1442720" y="2781984"/>
            <a:ext cx="1554480" cy="646331"/>
          </a:xfrm>
          <a:prstGeom prst="rect">
            <a:avLst/>
          </a:prstGeom>
          <a:solidFill>
            <a:schemeClr val="bg1"/>
          </a:solidFill>
          <a:ln>
            <a:solidFill>
              <a:schemeClr val="tx1"/>
            </a:solidFill>
          </a:ln>
        </p:spPr>
        <p:txBody>
          <a:bodyPr wrap="square" rtlCol="0">
            <a:spAutoFit/>
          </a:bodyPr>
          <a:lstStyle/>
          <a:p>
            <a:pPr algn="ctr"/>
            <a:r>
              <a:rPr lang="en-GB" dirty="0">
                <a:solidFill>
                  <a:schemeClr val="accent3">
                    <a:lumMod val="60000"/>
                    <a:lumOff val="40000"/>
                  </a:schemeClr>
                </a:solidFill>
              </a:rPr>
              <a:t>MK2</a:t>
            </a:r>
            <a:r>
              <a:rPr lang="en-GB" dirty="0"/>
              <a:t> vs </a:t>
            </a:r>
            <a:r>
              <a:rPr lang="en-GB" dirty="0">
                <a:solidFill>
                  <a:srgbClr val="FF0000"/>
                </a:solidFill>
              </a:rPr>
              <a:t>MK3</a:t>
            </a:r>
            <a:r>
              <a:rPr lang="en-GB" dirty="0"/>
              <a:t> no gap</a:t>
            </a:r>
          </a:p>
        </p:txBody>
      </p:sp>
    </p:spTree>
    <p:extLst>
      <p:ext uri="{BB962C8B-B14F-4D97-AF65-F5344CB8AC3E}">
        <p14:creationId xmlns:p14="http://schemas.microsoft.com/office/powerpoint/2010/main" val="262082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F9EB43-3B52-C71C-75E3-F14C37A59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560FBCD-2DA0-D181-1FE4-D4CF55D8A4FE}"/>
              </a:ext>
            </a:extLst>
          </p:cNvPr>
          <p:cNvSpPr txBox="1"/>
          <p:nvPr/>
        </p:nvSpPr>
        <p:spPr>
          <a:xfrm>
            <a:off x="644769" y="820615"/>
            <a:ext cx="1418493" cy="369332"/>
          </a:xfrm>
          <a:prstGeom prst="rect">
            <a:avLst/>
          </a:prstGeom>
          <a:noFill/>
        </p:spPr>
        <p:txBody>
          <a:bodyPr wrap="square" rtlCol="0">
            <a:spAutoFit/>
          </a:bodyPr>
          <a:lstStyle/>
          <a:p>
            <a:r>
              <a:rPr lang="en-GB" dirty="0">
                <a:solidFill>
                  <a:schemeClr val="accent6"/>
                </a:solidFill>
              </a:rPr>
              <a:t>DMOD 040</a:t>
            </a:r>
          </a:p>
        </p:txBody>
      </p:sp>
      <p:sp>
        <p:nvSpPr>
          <p:cNvPr id="6" name="TextBox 5">
            <a:extLst>
              <a:ext uri="{FF2B5EF4-FFF2-40B4-BE49-F238E27FC236}">
                <a16:creationId xmlns:a16="http://schemas.microsoft.com/office/drawing/2014/main" id="{BB87DDB3-AC33-9205-B6C2-F2E9A8AD966C}"/>
              </a:ext>
            </a:extLst>
          </p:cNvPr>
          <p:cNvSpPr txBox="1"/>
          <p:nvPr/>
        </p:nvSpPr>
        <p:spPr>
          <a:xfrm>
            <a:off x="2227385" y="820615"/>
            <a:ext cx="1418493" cy="369332"/>
          </a:xfrm>
          <a:prstGeom prst="rect">
            <a:avLst/>
          </a:prstGeom>
          <a:noFill/>
        </p:spPr>
        <p:txBody>
          <a:bodyPr wrap="square" rtlCol="0">
            <a:spAutoFit/>
          </a:bodyPr>
          <a:lstStyle/>
          <a:p>
            <a:r>
              <a:rPr lang="en-GB" dirty="0">
                <a:solidFill>
                  <a:srgbClr val="003088"/>
                </a:solidFill>
              </a:rPr>
              <a:t>DMOD 041</a:t>
            </a:r>
          </a:p>
        </p:txBody>
      </p:sp>
      <p:cxnSp>
        <p:nvCxnSpPr>
          <p:cNvPr id="8" name="Straight Arrow Connector 7">
            <a:extLst>
              <a:ext uri="{FF2B5EF4-FFF2-40B4-BE49-F238E27FC236}">
                <a16:creationId xmlns:a16="http://schemas.microsoft.com/office/drawing/2014/main" id="{46B61356-AB1B-A69A-9E96-2E2911F97B39}"/>
              </a:ext>
            </a:extLst>
          </p:cNvPr>
          <p:cNvCxnSpPr>
            <a:cxnSpLocks/>
          </p:cNvCxnSpPr>
          <p:nvPr/>
        </p:nvCxnSpPr>
        <p:spPr>
          <a:xfrm>
            <a:off x="1195754" y="1189947"/>
            <a:ext cx="158261" cy="141257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76E080FA-724E-7CB7-3986-7FB034DD438A}"/>
              </a:ext>
            </a:extLst>
          </p:cNvPr>
          <p:cNvCxnSpPr>
            <a:cxnSpLocks/>
          </p:cNvCxnSpPr>
          <p:nvPr/>
        </p:nvCxnSpPr>
        <p:spPr>
          <a:xfrm flipH="1">
            <a:off x="1975338" y="1189947"/>
            <a:ext cx="674077" cy="820615"/>
          </a:xfrm>
          <a:prstGeom prst="straightConnector1">
            <a:avLst/>
          </a:prstGeom>
          <a:ln w="19050">
            <a:solidFill>
              <a:srgbClr val="003088"/>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82150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E366B-DA5F-9BB9-6203-B93D4F46EC73}"/>
              </a:ext>
            </a:extLst>
          </p:cNvPr>
          <p:cNvPicPr>
            <a:picLocks noChangeAspect="1"/>
          </p:cNvPicPr>
          <p:nvPr/>
        </p:nvPicPr>
        <p:blipFill>
          <a:blip r:embed="rId3">
            <a:extLst>
              <a:ext uri="{28A0092B-C50C-407E-A947-70E740481C1C}">
                <a14:useLocalDpi xmlns:a14="http://schemas.microsoft.com/office/drawing/2010/main" val="0"/>
              </a:ext>
            </a:extLst>
          </a:blip>
          <a:srcRect b="13242"/>
          <a:stretch>
            <a:fillRect/>
          </a:stretch>
        </p:blipFill>
        <p:spPr>
          <a:xfrm>
            <a:off x="1816275" y="0"/>
            <a:ext cx="10375726" cy="6858000"/>
          </a:xfrm>
          <a:prstGeom prst="rect">
            <a:avLst/>
          </a:prstGeom>
        </p:spPr>
      </p:pic>
      <p:sp>
        <p:nvSpPr>
          <p:cNvPr id="8" name="TextBox 7">
            <a:extLst>
              <a:ext uri="{FF2B5EF4-FFF2-40B4-BE49-F238E27FC236}">
                <a16:creationId xmlns:a16="http://schemas.microsoft.com/office/drawing/2014/main" id="{E951F029-9311-61C9-EC75-C92A80E40C3B}"/>
              </a:ext>
            </a:extLst>
          </p:cNvPr>
          <p:cNvSpPr txBox="1"/>
          <p:nvPr/>
        </p:nvSpPr>
        <p:spPr>
          <a:xfrm>
            <a:off x="0" y="164592"/>
            <a:ext cx="1816274" cy="397031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3088"/>
                </a:solidFill>
              </a:rPr>
              <a:t>Plot flux count at different wavelengths over time</a:t>
            </a:r>
          </a:p>
          <a:p>
            <a:pPr marL="285750" indent="-285750">
              <a:buFont typeface="Arial" panose="020B0604020202020204" pitchFamily="34" charset="0"/>
              <a:buChar char="•"/>
            </a:pPr>
            <a:r>
              <a:rPr lang="en-GB" dirty="0">
                <a:solidFill>
                  <a:srgbClr val="003088"/>
                </a:solidFill>
              </a:rPr>
              <a:t>Compare with shell temperature tracking</a:t>
            </a:r>
          </a:p>
          <a:p>
            <a:pPr marL="285750" indent="-285750">
              <a:buFont typeface="Arial" panose="020B0604020202020204" pitchFamily="34" charset="0"/>
              <a:buChar char="•"/>
            </a:pPr>
            <a:r>
              <a:rPr lang="en-GB" dirty="0">
                <a:solidFill>
                  <a:srgbClr val="003088"/>
                </a:solidFill>
              </a:rPr>
              <a:t>Assess this against previous moderator design…</a:t>
            </a:r>
          </a:p>
        </p:txBody>
      </p:sp>
    </p:spTree>
    <p:extLst>
      <p:ext uri="{BB962C8B-B14F-4D97-AF65-F5344CB8AC3E}">
        <p14:creationId xmlns:p14="http://schemas.microsoft.com/office/powerpoint/2010/main" val="3266501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E6577E-3AC7-D45F-13F3-87CD75E9864C}"/>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762B2BF9-12F8-9D52-8851-159CFC5C6312}"/>
                </a:ext>
              </a:extLst>
            </p:cNvPr>
            <p:cNvPicPr>
              <a:picLocks noChangeAspect="1"/>
            </p:cNvPicPr>
            <p:nvPr/>
          </p:nvPicPr>
          <p:blipFill>
            <a:blip r:embed="rId3"/>
            <a:stretch>
              <a:fillRect/>
            </a:stretch>
          </p:blipFill>
          <p:spPr>
            <a:xfrm>
              <a:off x="0" y="0"/>
              <a:ext cx="12192000" cy="6858000"/>
            </a:xfrm>
            <a:prstGeom prst="rect">
              <a:avLst/>
            </a:prstGeom>
          </p:spPr>
        </p:pic>
        <p:cxnSp>
          <p:nvCxnSpPr>
            <p:cNvPr id="7" name="Straight Arrow Connector 6">
              <a:extLst>
                <a:ext uri="{FF2B5EF4-FFF2-40B4-BE49-F238E27FC236}">
                  <a16:creationId xmlns:a16="http://schemas.microsoft.com/office/drawing/2014/main" id="{F11F39FB-DB42-4B55-BBAD-D4FD76801A74}"/>
                </a:ext>
              </a:extLst>
            </p:cNvPr>
            <p:cNvCxnSpPr/>
            <p:nvPr/>
          </p:nvCxnSpPr>
          <p:spPr>
            <a:xfrm>
              <a:off x="1177449" y="967776"/>
              <a:ext cx="0" cy="234086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D1FDB2-8AB6-B85F-1205-879D094DCA9A}"/>
                </a:ext>
              </a:extLst>
            </p:cNvPr>
            <p:cNvSpPr txBox="1"/>
            <p:nvPr/>
          </p:nvSpPr>
          <p:spPr>
            <a:xfrm>
              <a:off x="1177449" y="2138208"/>
              <a:ext cx="795524" cy="369332"/>
            </a:xfrm>
            <a:prstGeom prst="rect">
              <a:avLst/>
            </a:prstGeom>
            <a:noFill/>
            <a:ln>
              <a:noFill/>
            </a:ln>
          </p:spPr>
          <p:txBody>
            <a:bodyPr wrap="square" rtlCol="0">
              <a:spAutoFit/>
            </a:bodyPr>
            <a:lstStyle/>
            <a:p>
              <a:r>
                <a:rPr lang="en-GB" dirty="0">
                  <a:solidFill>
                    <a:srgbClr val="FF0000"/>
                  </a:solidFill>
                </a:rPr>
                <a:t>45% </a:t>
              </a:r>
            </a:p>
          </p:txBody>
        </p:sp>
      </p:grpSp>
    </p:spTree>
    <p:extLst>
      <p:ext uri="{BB962C8B-B14F-4D97-AF65-F5344CB8AC3E}">
        <p14:creationId xmlns:p14="http://schemas.microsoft.com/office/powerpoint/2010/main" val="69488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6763-6364-B112-63DA-6C120C9AB357}"/>
              </a:ext>
            </a:extLst>
          </p:cNvPr>
          <p:cNvSpPr>
            <a:spLocks noGrp="1"/>
          </p:cNvSpPr>
          <p:nvPr>
            <p:ph type="title"/>
          </p:nvPr>
        </p:nvSpPr>
        <p:spPr>
          <a:xfrm>
            <a:off x="266700" y="231773"/>
            <a:ext cx="9334500" cy="720727"/>
          </a:xfrm>
        </p:spPr>
        <p:txBody>
          <a:bodyPr>
            <a:normAutofit/>
          </a:bodyPr>
          <a:lstStyle/>
          <a:p>
            <a:r>
              <a:rPr lang="en-GB" dirty="0"/>
              <a:t>DMOD 041 commissioning problems</a:t>
            </a:r>
          </a:p>
        </p:txBody>
      </p:sp>
      <p:sp>
        <p:nvSpPr>
          <p:cNvPr id="4" name="Content Placeholder 3">
            <a:extLst>
              <a:ext uri="{FF2B5EF4-FFF2-40B4-BE49-F238E27FC236}">
                <a16:creationId xmlns:a16="http://schemas.microsoft.com/office/drawing/2014/main" id="{378DA4AD-83EB-3828-AE29-4CDA32108737}"/>
              </a:ext>
            </a:extLst>
          </p:cNvPr>
          <p:cNvSpPr>
            <a:spLocks noGrp="1"/>
          </p:cNvSpPr>
          <p:nvPr>
            <p:ph idx="1"/>
          </p:nvPr>
        </p:nvSpPr>
        <p:spPr>
          <a:xfrm>
            <a:off x="266700" y="1030605"/>
            <a:ext cx="11726008" cy="3968115"/>
          </a:xfrm>
        </p:spPr>
        <p:txBody>
          <a:bodyPr>
            <a:normAutofit fontScale="92500"/>
          </a:bodyPr>
          <a:lstStyle/>
          <a:p>
            <a:r>
              <a:rPr lang="en-GB" sz="2400" dirty="0"/>
              <a:t>User-cycle was delayed – lost commissioning time and staffing issues!</a:t>
            </a:r>
          </a:p>
          <a:p>
            <a:pPr lvl="1"/>
            <a:r>
              <a:rPr lang="en-GB" sz="2200" dirty="0"/>
              <a:t>Coldbox settings not same as DMOD 040 – lower mass flow rate</a:t>
            </a:r>
          </a:p>
          <a:p>
            <a:r>
              <a:rPr lang="en-GB" sz="2400" dirty="0"/>
              <a:t>Helium inlet temperature sensor failed at the start of the run – good fix put in place</a:t>
            </a:r>
          </a:p>
          <a:p>
            <a:r>
              <a:rPr lang="en-GB" sz="2400" dirty="0"/>
              <a:t>Issues with charge changes</a:t>
            </a:r>
          </a:p>
          <a:p>
            <a:r>
              <a:rPr lang="en-GB" sz="2400" dirty="0"/>
              <a:t>Thermocouple temperature high – very sure this is false</a:t>
            </a:r>
          </a:p>
          <a:p>
            <a:r>
              <a:rPr lang="en-GB" sz="2400" dirty="0"/>
              <a:t>Accelerator issue halfway through cycle – another week off!</a:t>
            </a:r>
          </a:p>
          <a:p>
            <a:r>
              <a:rPr lang="en-GB" sz="2400" dirty="0"/>
              <a:t>Performance similar to DMOD 040:</a:t>
            </a:r>
          </a:p>
          <a:p>
            <a:pPr lvl="1"/>
            <a:r>
              <a:rPr lang="en-GB" sz="2200" dirty="0"/>
              <a:t>Lower mass flow rate, does it make a significant difference?</a:t>
            </a:r>
          </a:p>
          <a:p>
            <a:pPr lvl="1"/>
            <a:r>
              <a:rPr lang="en-GB" sz="2200" dirty="0"/>
              <a:t>Why? Modelling errors?</a:t>
            </a:r>
          </a:p>
          <a:p>
            <a:pPr lvl="1"/>
            <a:r>
              <a:rPr lang="en-GB" sz="2200" dirty="0"/>
              <a:t>Helium temperature higher than sensor says?</a:t>
            </a:r>
          </a:p>
          <a:p>
            <a:endParaRPr lang="en-GB" sz="2400" dirty="0"/>
          </a:p>
        </p:txBody>
      </p:sp>
    </p:spTree>
    <p:extLst>
      <p:ext uri="{BB962C8B-B14F-4D97-AF65-F5344CB8AC3E}">
        <p14:creationId xmlns:p14="http://schemas.microsoft.com/office/powerpoint/2010/main" val="1983559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1C6F-74F2-9A1D-3FB5-F8BD1894F626}"/>
              </a:ext>
            </a:extLst>
          </p:cNvPr>
          <p:cNvSpPr>
            <a:spLocks noGrp="1"/>
          </p:cNvSpPr>
          <p:nvPr>
            <p:ph type="title"/>
          </p:nvPr>
        </p:nvSpPr>
        <p:spPr/>
        <p:txBody>
          <a:bodyPr/>
          <a:lstStyle/>
          <a:p>
            <a:r>
              <a:rPr lang="en-GB" dirty="0"/>
              <a:t>Conclusions</a:t>
            </a:r>
          </a:p>
        </p:txBody>
      </p:sp>
      <p:sp>
        <p:nvSpPr>
          <p:cNvPr id="4" name="Content Placeholder 3">
            <a:extLst>
              <a:ext uri="{FF2B5EF4-FFF2-40B4-BE49-F238E27FC236}">
                <a16:creationId xmlns:a16="http://schemas.microsoft.com/office/drawing/2014/main" id="{0C1EDE3E-5426-1748-1A58-BD5BFDDCE440}"/>
              </a:ext>
            </a:extLst>
          </p:cNvPr>
          <p:cNvSpPr>
            <a:spLocks noGrp="1"/>
          </p:cNvSpPr>
          <p:nvPr>
            <p:ph idx="1"/>
          </p:nvPr>
        </p:nvSpPr>
        <p:spPr>
          <a:xfrm>
            <a:off x="197873" y="1253331"/>
            <a:ext cx="5829300" cy="4351338"/>
          </a:xfrm>
        </p:spPr>
        <p:txBody>
          <a:bodyPr/>
          <a:lstStyle/>
          <a:p>
            <a:pPr marL="0" indent="0">
              <a:buNone/>
            </a:pPr>
            <a:r>
              <a:rPr lang="en-GB" dirty="0"/>
              <a:t>Positives:</a:t>
            </a:r>
          </a:p>
          <a:p>
            <a:r>
              <a:rPr lang="en-GB" dirty="0"/>
              <a:t>The poisoning foil was a success</a:t>
            </a:r>
          </a:p>
          <a:p>
            <a:r>
              <a:rPr lang="en-GB" dirty="0"/>
              <a:t>Moderator ran for two user cycles</a:t>
            </a:r>
          </a:p>
          <a:p>
            <a:r>
              <a:rPr lang="en-GB" dirty="0"/>
              <a:t>Deteriorated at a slower rate than the original brazed design</a:t>
            </a:r>
          </a:p>
          <a:p>
            <a:r>
              <a:rPr lang="en-GB" dirty="0"/>
              <a:t>Provided insight into degradation mechanisms</a:t>
            </a:r>
          </a:p>
          <a:p>
            <a:r>
              <a:rPr lang="en-GB" dirty="0"/>
              <a:t>More experience in operating cryogenic system</a:t>
            </a:r>
          </a:p>
          <a:p>
            <a:r>
              <a:rPr lang="en-GB" dirty="0"/>
              <a:t>Results shows where to focus on for design development</a:t>
            </a:r>
          </a:p>
          <a:p>
            <a:endParaRPr lang="en-GB" dirty="0"/>
          </a:p>
          <a:p>
            <a:endParaRPr lang="en-GB" dirty="0"/>
          </a:p>
        </p:txBody>
      </p:sp>
      <p:sp>
        <p:nvSpPr>
          <p:cNvPr id="5" name="Content Placeholder 3">
            <a:extLst>
              <a:ext uri="{FF2B5EF4-FFF2-40B4-BE49-F238E27FC236}">
                <a16:creationId xmlns:a16="http://schemas.microsoft.com/office/drawing/2014/main" id="{BF178CD5-D6CD-7097-209E-36BDEA222278}"/>
              </a:ext>
            </a:extLst>
          </p:cNvPr>
          <p:cNvSpPr txBox="1">
            <a:spLocks/>
          </p:cNvSpPr>
          <p:nvPr/>
        </p:nvSpPr>
        <p:spPr>
          <a:xfrm>
            <a:off x="6096000" y="1253331"/>
            <a:ext cx="58293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Negatives:</a:t>
            </a:r>
          </a:p>
          <a:p>
            <a:r>
              <a:rPr lang="en-GB" dirty="0"/>
              <a:t>The moderator is warmer than desired</a:t>
            </a:r>
          </a:p>
          <a:p>
            <a:r>
              <a:rPr lang="en-GB" dirty="0"/>
              <a:t>Charge change pressure release higher anticipated</a:t>
            </a:r>
          </a:p>
          <a:p>
            <a:r>
              <a:rPr lang="en-GB" dirty="0"/>
              <a:t>DMOD 041 coldbox settings not same as DMOD 040</a:t>
            </a:r>
          </a:p>
          <a:p>
            <a:r>
              <a:rPr lang="en-GB" dirty="0"/>
              <a:t>Heat exchanger needs redesigning for higher flow rates</a:t>
            </a:r>
          </a:p>
          <a:p>
            <a:r>
              <a:rPr lang="en-GB" dirty="0"/>
              <a:t>Helium cernox temperature sensor failed and now has a small error after fix</a:t>
            </a:r>
          </a:p>
        </p:txBody>
      </p:sp>
    </p:spTree>
    <p:extLst>
      <p:ext uri="{BB962C8B-B14F-4D97-AF65-F5344CB8AC3E}">
        <p14:creationId xmlns:p14="http://schemas.microsoft.com/office/powerpoint/2010/main" val="202758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851B-14E6-A996-FAE7-78EA698BDC18}"/>
              </a:ext>
            </a:extLst>
          </p:cNvPr>
          <p:cNvSpPr>
            <a:spLocks noGrp="1"/>
          </p:cNvSpPr>
          <p:nvPr>
            <p:ph type="title"/>
          </p:nvPr>
        </p:nvSpPr>
        <p:spPr>
          <a:xfrm>
            <a:off x="238125" y="184150"/>
            <a:ext cx="3195955" cy="709930"/>
          </a:xfrm>
        </p:spPr>
        <p:txBody>
          <a:bodyPr>
            <a:normAutofit/>
          </a:bodyPr>
          <a:lstStyle/>
          <a:p>
            <a:r>
              <a:rPr lang="en-GB" sz="3200" dirty="0"/>
              <a:t>A big thank you</a:t>
            </a:r>
          </a:p>
        </p:txBody>
      </p:sp>
      <p:grpSp>
        <p:nvGrpSpPr>
          <p:cNvPr id="4" name="Group 3">
            <a:extLst>
              <a:ext uri="{FF2B5EF4-FFF2-40B4-BE49-F238E27FC236}">
                <a16:creationId xmlns:a16="http://schemas.microsoft.com/office/drawing/2014/main" id="{B68DF379-B254-8ABC-D8CD-F301FFC9B796}"/>
              </a:ext>
            </a:extLst>
          </p:cNvPr>
          <p:cNvGrpSpPr/>
          <p:nvPr/>
        </p:nvGrpSpPr>
        <p:grpSpPr>
          <a:xfrm>
            <a:off x="5820624" y="1528514"/>
            <a:ext cx="4318000" cy="3884831"/>
            <a:chOff x="6096000" y="268287"/>
            <a:chExt cx="4318000" cy="3884831"/>
          </a:xfrm>
        </p:grpSpPr>
        <p:pic>
          <p:nvPicPr>
            <p:cNvPr id="5" name="Picture 4">
              <a:extLst>
                <a:ext uri="{FF2B5EF4-FFF2-40B4-BE49-F238E27FC236}">
                  <a16:creationId xmlns:a16="http://schemas.microsoft.com/office/drawing/2014/main" id="{E9B1FD04-A91E-2F67-6C90-B6D3B1EE4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8287"/>
              <a:ext cx="4318000" cy="3238500"/>
            </a:xfrm>
            <a:prstGeom prst="rect">
              <a:avLst/>
            </a:prstGeom>
          </p:spPr>
        </p:pic>
        <p:sp>
          <p:nvSpPr>
            <p:cNvPr id="3" name="TextBox 2">
              <a:extLst>
                <a:ext uri="{FF2B5EF4-FFF2-40B4-BE49-F238E27FC236}">
                  <a16:creationId xmlns:a16="http://schemas.microsoft.com/office/drawing/2014/main" id="{46910693-4802-ACE3-8A68-80CD667FB554}"/>
                </a:ext>
              </a:extLst>
            </p:cNvPr>
            <p:cNvSpPr txBox="1"/>
            <p:nvPr/>
          </p:nvSpPr>
          <p:spPr>
            <a:xfrm>
              <a:off x="6096000" y="3506787"/>
              <a:ext cx="4318000" cy="646331"/>
            </a:xfrm>
            <a:prstGeom prst="rect">
              <a:avLst/>
            </a:prstGeom>
            <a:noFill/>
          </p:spPr>
          <p:txBody>
            <a:bodyPr wrap="square" rtlCol="0">
              <a:spAutoFit/>
            </a:bodyPr>
            <a:lstStyle/>
            <a:p>
              <a:r>
                <a:rPr lang="en-GB" i="1" u="sng" dirty="0"/>
                <a:t>WISH Instrument team – Pascal Manuel, Dmitry </a:t>
              </a:r>
              <a:r>
                <a:rPr lang="en-GB" i="1" u="sng" dirty="0" err="1"/>
                <a:t>Khalyavin</a:t>
              </a:r>
              <a:r>
                <a:rPr lang="en-GB" i="1" u="sng" dirty="0"/>
                <a:t>, Fabio Orlandi</a:t>
              </a:r>
            </a:p>
          </p:txBody>
        </p:sp>
      </p:grpSp>
      <p:sp>
        <p:nvSpPr>
          <p:cNvPr id="6" name="TextBox 5">
            <a:extLst>
              <a:ext uri="{FF2B5EF4-FFF2-40B4-BE49-F238E27FC236}">
                <a16:creationId xmlns:a16="http://schemas.microsoft.com/office/drawing/2014/main" id="{D6BF423D-7C55-1C21-4CC5-4C230D2F02C6}"/>
              </a:ext>
            </a:extLst>
          </p:cNvPr>
          <p:cNvSpPr txBox="1"/>
          <p:nvPr/>
        </p:nvSpPr>
        <p:spPr>
          <a:xfrm>
            <a:off x="238125" y="894080"/>
            <a:ext cx="2378075" cy="1477328"/>
          </a:xfrm>
          <a:prstGeom prst="rect">
            <a:avLst/>
          </a:prstGeom>
          <a:noFill/>
        </p:spPr>
        <p:txBody>
          <a:bodyPr wrap="square" rtlCol="0">
            <a:spAutoFit/>
          </a:bodyPr>
          <a:lstStyle/>
          <a:p>
            <a:r>
              <a:rPr lang="en-GB" dirty="0"/>
              <a:t>Target Design Group:</a:t>
            </a:r>
          </a:p>
          <a:p>
            <a:pPr marL="285750" indent="-285750">
              <a:buFont typeface="Arial" panose="020B0604020202020204" pitchFamily="34" charset="0"/>
              <a:buChar char="•"/>
            </a:pPr>
            <a:r>
              <a:rPr lang="en-GB" dirty="0"/>
              <a:t>Paul Morgan </a:t>
            </a:r>
          </a:p>
          <a:p>
            <a:pPr marL="285750" indent="-285750">
              <a:buFont typeface="Arial" panose="020B0604020202020204" pitchFamily="34" charset="0"/>
              <a:buChar char="•"/>
            </a:pPr>
            <a:r>
              <a:rPr lang="en-GB" dirty="0"/>
              <a:t>David Jenkins</a:t>
            </a:r>
          </a:p>
          <a:p>
            <a:pPr marL="285750" indent="-285750">
              <a:buFont typeface="Arial" panose="020B0604020202020204" pitchFamily="34" charset="0"/>
              <a:buChar char="•"/>
            </a:pPr>
            <a:r>
              <a:rPr lang="en-GB" dirty="0"/>
              <a:t>Dan Coates</a:t>
            </a:r>
          </a:p>
          <a:p>
            <a:pPr marL="285750" indent="-285750">
              <a:buFont typeface="Arial" panose="020B0604020202020204" pitchFamily="34" charset="0"/>
              <a:buChar char="•"/>
            </a:pPr>
            <a:r>
              <a:rPr lang="en-GB" dirty="0"/>
              <a:t>Ste Gallimore</a:t>
            </a:r>
          </a:p>
        </p:txBody>
      </p:sp>
      <p:sp>
        <p:nvSpPr>
          <p:cNvPr id="7" name="TextBox 6">
            <a:extLst>
              <a:ext uri="{FF2B5EF4-FFF2-40B4-BE49-F238E27FC236}">
                <a16:creationId xmlns:a16="http://schemas.microsoft.com/office/drawing/2014/main" id="{C31565E5-0864-501F-8B5D-91E891EABDB0}"/>
              </a:ext>
            </a:extLst>
          </p:cNvPr>
          <p:cNvSpPr txBox="1"/>
          <p:nvPr/>
        </p:nvSpPr>
        <p:spPr>
          <a:xfrm>
            <a:off x="238125" y="2455268"/>
            <a:ext cx="2505075" cy="2031325"/>
          </a:xfrm>
          <a:prstGeom prst="rect">
            <a:avLst/>
          </a:prstGeom>
          <a:noFill/>
        </p:spPr>
        <p:txBody>
          <a:bodyPr wrap="square" rtlCol="0">
            <a:spAutoFit/>
          </a:bodyPr>
          <a:lstStyle/>
          <a:p>
            <a:r>
              <a:rPr lang="en-GB" dirty="0"/>
              <a:t>Target Operations:</a:t>
            </a:r>
          </a:p>
          <a:p>
            <a:pPr marL="285750" indent="-285750">
              <a:buFont typeface="Arial" panose="020B0604020202020204" pitchFamily="34" charset="0"/>
              <a:buChar char="•"/>
            </a:pPr>
            <a:r>
              <a:rPr lang="en-GB" dirty="0"/>
              <a:t>Julius Bullock</a:t>
            </a:r>
          </a:p>
          <a:p>
            <a:pPr marL="285750" indent="-285750">
              <a:buFont typeface="Arial" panose="020B0604020202020204" pitchFamily="34" charset="0"/>
              <a:buChar char="•"/>
            </a:pPr>
            <a:r>
              <a:rPr lang="en-GB" dirty="0"/>
              <a:t>Henry Russell</a:t>
            </a:r>
          </a:p>
          <a:p>
            <a:pPr marL="285750" indent="-285750">
              <a:buFont typeface="Arial" panose="020B0604020202020204" pitchFamily="34" charset="0"/>
              <a:buChar char="•"/>
            </a:pPr>
            <a:r>
              <a:rPr lang="en-GB" dirty="0"/>
              <a:t>Graham Wallace</a:t>
            </a:r>
          </a:p>
          <a:p>
            <a:pPr marL="285750" indent="-285750">
              <a:buFont typeface="Arial" panose="020B0604020202020204" pitchFamily="34" charset="0"/>
              <a:buChar char="•"/>
            </a:pPr>
            <a:r>
              <a:rPr lang="en-GB" dirty="0"/>
              <a:t>George Torrington</a:t>
            </a:r>
          </a:p>
          <a:p>
            <a:pPr marL="285750" indent="-285750">
              <a:buFont typeface="Arial" panose="020B0604020202020204" pitchFamily="34" charset="0"/>
              <a:buChar char="•"/>
            </a:pPr>
            <a:r>
              <a:rPr lang="en-GB" dirty="0"/>
              <a:t>Jon Chapman</a:t>
            </a:r>
          </a:p>
          <a:p>
            <a:pPr marL="285750" indent="-285750">
              <a:buFont typeface="Arial" panose="020B0604020202020204" pitchFamily="34" charset="0"/>
              <a:buChar char="•"/>
            </a:pPr>
            <a:r>
              <a:rPr lang="en-GB" dirty="0"/>
              <a:t>Jeremy Moor</a:t>
            </a:r>
          </a:p>
        </p:txBody>
      </p:sp>
      <p:sp>
        <p:nvSpPr>
          <p:cNvPr id="8" name="TextBox 7">
            <a:extLst>
              <a:ext uri="{FF2B5EF4-FFF2-40B4-BE49-F238E27FC236}">
                <a16:creationId xmlns:a16="http://schemas.microsoft.com/office/drawing/2014/main" id="{CC4DDC02-175C-C402-FC74-8E0CB2122269}"/>
              </a:ext>
            </a:extLst>
          </p:cNvPr>
          <p:cNvSpPr txBox="1"/>
          <p:nvPr/>
        </p:nvSpPr>
        <p:spPr>
          <a:xfrm>
            <a:off x="238125" y="4570453"/>
            <a:ext cx="3195955" cy="923330"/>
          </a:xfrm>
          <a:prstGeom prst="rect">
            <a:avLst/>
          </a:prstGeom>
          <a:noFill/>
        </p:spPr>
        <p:txBody>
          <a:bodyPr wrap="square" rtlCol="0">
            <a:spAutoFit/>
          </a:bodyPr>
          <a:lstStyle/>
          <a:p>
            <a:r>
              <a:rPr lang="en-GB" dirty="0"/>
              <a:t>Target Control Operations:</a:t>
            </a:r>
          </a:p>
          <a:p>
            <a:pPr marL="285750" indent="-285750">
              <a:buFont typeface="Arial" panose="020B0604020202020204" pitchFamily="34" charset="0"/>
              <a:buChar char="•"/>
            </a:pPr>
            <a:r>
              <a:rPr lang="en-GB" dirty="0"/>
              <a:t>Rajesh Gupta</a:t>
            </a:r>
          </a:p>
          <a:p>
            <a:pPr marL="285750" indent="-285750">
              <a:buFont typeface="Arial" panose="020B0604020202020204" pitchFamily="34" charset="0"/>
              <a:buChar char="•"/>
            </a:pPr>
            <a:r>
              <a:rPr lang="en-GB" dirty="0"/>
              <a:t>Alex Baker</a:t>
            </a:r>
          </a:p>
        </p:txBody>
      </p:sp>
      <p:sp>
        <p:nvSpPr>
          <p:cNvPr id="9" name="TextBox 8">
            <a:extLst>
              <a:ext uri="{FF2B5EF4-FFF2-40B4-BE49-F238E27FC236}">
                <a16:creationId xmlns:a16="http://schemas.microsoft.com/office/drawing/2014/main" id="{229FA2DD-0AD9-4563-D830-93CD249396A3}"/>
              </a:ext>
            </a:extLst>
          </p:cNvPr>
          <p:cNvSpPr txBox="1"/>
          <p:nvPr/>
        </p:nvSpPr>
        <p:spPr>
          <a:xfrm>
            <a:off x="2886392" y="894080"/>
            <a:ext cx="2378075" cy="1200329"/>
          </a:xfrm>
          <a:prstGeom prst="rect">
            <a:avLst/>
          </a:prstGeom>
          <a:noFill/>
        </p:spPr>
        <p:txBody>
          <a:bodyPr wrap="square" rtlCol="0">
            <a:spAutoFit/>
          </a:bodyPr>
          <a:lstStyle/>
          <a:p>
            <a:r>
              <a:rPr lang="en-GB" dirty="0"/>
              <a:t>ISIS Neutronics:</a:t>
            </a:r>
          </a:p>
          <a:p>
            <a:pPr marL="285750" indent="-285750">
              <a:buFont typeface="Arial" panose="020B0604020202020204" pitchFamily="34" charset="0"/>
              <a:buChar char="•"/>
            </a:pPr>
            <a:r>
              <a:rPr lang="en-GB" dirty="0"/>
              <a:t>Goran Skoro</a:t>
            </a:r>
          </a:p>
          <a:p>
            <a:pPr marL="285750" indent="-285750">
              <a:buFont typeface="Arial" panose="020B0604020202020204" pitchFamily="34" charset="0"/>
              <a:buChar char="•"/>
            </a:pPr>
            <a:r>
              <a:rPr lang="en-GB" dirty="0"/>
              <a:t>Rob Bewley</a:t>
            </a:r>
          </a:p>
          <a:p>
            <a:pPr marL="285750" indent="-285750">
              <a:buFont typeface="Arial" panose="020B0604020202020204" pitchFamily="34" charset="0"/>
              <a:buChar char="•"/>
            </a:pPr>
            <a:r>
              <a:rPr lang="en-GB" dirty="0"/>
              <a:t>Steven Lilley</a:t>
            </a:r>
          </a:p>
        </p:txBody>
      </p:sp>
    </p:spTree>
    <p:extLst>
      <p:ext uri="{BB962C8B-B14F-4D97-AF65-F5344CB8AC3E}">
        <p14:creationId xmlns:p14="http://schemas.microsoft.com/office/powerpoint/2010/main" val="352684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F779DE-8922-3583-AC06-8E63C408F859}"/>
              </a:ext>
            </a:extLst>
          </p:cNvPr>
          <p:cNvSpPr>
            <a:spLocks noGrp="1"/>
          </p:cNvSpPr>
          <p:nvPr>
            <p:ph type="title"/>
          </p:nvPr>
        </p:nvSpPr>
        <p:spPr>
          <a:xfrm>
            <a:off x="268659" y="87415"/>
            <a:ext cx="11654682" cy="1269437"/>
          </a:xfrm>
        </p:spPr>
        <p:txBody>
          <a:bodyPr>
            <a:normAutofit/>
          </a:bodyPr>
          <a:lstStyle/>
          <a:p>
            <a:pPr algn="ctr"/>
            <a:r>
              <a:rPr lang="en-GB" sz="8000" dirty="0"/>
              <a:t>Questions?</a:t>
            </a:r>
          </a:p>
        </p:txBody>
      </p:sp>
      <p:grpSp>
        <p:nvGrpSpPr>
          <p:cNvPr id="6" name="Group 5">
            <a:extLst>
              <a:ext uri="{FF2B5EF4-FFF2-40B4-BE49-F238E27FC236}">
                <a16:creationId xmlns:a16="http://schemas.microsoft.com/office/drawing/2014/main" id="{0CAF541E-120F-0650-D60C-5BD0F2343D6A}"/>
              </a:ext>
            </a:extLst>
          </p:cNvPr>
          <p:cNvGrpSpPr/>
          <p:nvPr/>
        </p:nvGrpSpPr>
        <p:grpSpPr>
          <a:xfrm>
            <a:off x="1443037" y="1356852"/>
            <a:ext cx="9305925" cy="5067300"/>
            <a:chOff x="0" y="0"/>
            <a:chExt cx="11311128" cy="6217351"/>
          </a:xfrm>
        </p:grpSpPr>
        <p:grpSp>
          <p:nvGrpSpPr>
            <p:cNvPr id="7" name="Group 6">
              <a:extLst>
                <a:ext uri="{FF2B5EF4-FFF2-40B4-BE49-F238E27FC236}">
                  <a16:creationId xmlns:a16="http://schemas.microsoft.com/office/drawing/2014/main" id="{DF6772E3-226B-6068-F9C1-6641A9067DC4}"/>
                </a:ext>
              </a:extLst>
            </p:cNvPr>
            <p:cNvGrpSpPr/>
            <p:nvPr/>
          </p:nvGrpSpPr>
          <p:grpSpPr>
            <a:xfrm>
              <a:off x="0" y="0"/>
              <a:ext cx="11311128" cy="6217351"/>
              <a:chOff x="0" y="0"/>
              <a:chExt cx="11311128" cy="6217351"/>
            </a:xfrm>
          </p:grpSpPr>
          <p:grpSp>
            <p:nvGrpSpPr>
              <p:cNvPr id="11" name="Group 10">
                <a:extLst>
                  <a:ext uri="{FF2B5EF4-FFF2-40B4-BE49-F238E27FC236}">
                    <a16:creationId xmlns:a16="http://schemas.microsoft.com/office/drawing/2014/main" id="{D82BB3C9-5CC8-3E50-3A6C-884C5AF3A495}"/>
                  </a:ext>
                </a:extLst>
              </p:cNvPr>
              <p:cNvGrpSpPr/>
              <p:nvPr/>
            </p:nvGrpSpPr>
            <p:grpSpPr>
              <a:xfrm>
                <a:off x="0" y="0"/>
                <a:ext cx="11311128" cy="4839815"/>
                <a:chOff x="0" y="0"/>
                <a:chExt cx="12115800" cy="5390754"/>
              </a:xfrm>
            </p:grpSpPr>
            <p:pic>
              <p:nvPicPr>
                <p:cNvPr id="13" name="Picture 12" descr="A close-up of a machine&#10;&#10;AI-generated content may be incorrect.">
                  <a:extLst>
                    <a:ext uri="{FF2B5EF4-FFF2-40B4-BE49-F238E27FC236}">
                      <a16:creationId xmlns:a16="http://schemas.microsoft.com/office/drawing/2014/main" id="{CD838A19-F3CA-6063-B7F8-AFD85F81870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468"/>
                <a:stretch>
                  <a:fillRect/>
                </a:stretch>
              </p:blipFill>
              <p:spPr>
                <a:xfrm rot="10522338" flipH="1">
                  <a:off x="8896791" y="3540367"/>
                  <a:ext cx="1810823" cy="1850387"/>
                </a:xfrm>
                <a:prstGeom prst="rect">
                  <a:avLst/>
                </a:prstGeom>
              </p:spPr>
            </p:pic>
            <p:grpSp>
              <p:nvGrpSpPr>
                <p:cNvPr id="14" name="Group 13">
                  <a:extLst>
                    <a:ext uri="{FF2B5EF4-FFF2-40B4-BE49-F238E27FC236}">
                      <a16:creationId xmlns:a16="http://schemas.microsoft.com/office/drawing/2014/main" id="{3BBD6844-D946-8874-470C-3FC5251D16F8}"/>
                    </a:ext>
                  </a:extLst>
                </p:cNvPr>
                <p:cNvGrpSpPr/>
                <p:nvPr/>
              </p:nvGrpSpPr>
              <p:grpSpPr>
                <a:xfrm>
                  <a:off x="0" y="0"/>
                  <a:ext cx="12115800" cy="4351071"/>
                  <a:chOff x="0" y="0"/>
                  <a:chExt cx="11938456" cy="4126633"/>
                </a:xfrm>
              </p:grpSpPr>
              <p:grpSp>
                <p:nvGrpSpPr>
                  <p:cNvPr id="15" name="Group 14">
                    <a:extLst>
                      <a:ext uri="{FF2B5EF4-FFF2-40B4-BE49-F238E27FC236}">
                        <a16:creationId xmlns:a16="http://schemas.microsoft.com/office/drawing/2014/main" id="{6DBFA811-A700-B164-BD61-553076AE6E62}"/>
                      </a:ext>
                    </a:extLst>
                  </p:cNvPr>
                  <p:cNvGrpSpPr/>
                  <p:nvPr/>
                </p:nvGrpSpPr>
                <p:grpSpPr>
                  <a:xfrm>
                    <a:off x="0" y="160714"/>
                    <a:ext cx="9368974" cy="3965919"/>
                    <a:chOff x="0" y="160714"/>
                    <a:chExt cx="11291966" cy="4669563"/>
                  </a:xfrm>
                </p:grpSpPr>
                <p:grpSp>
                  <p:nvGrpSpPr>
                    <p:cNvPr id="19" name="Group 18">
                      <a:extLst>
                        <a:ext uri="{FF2B5EF4-FFF2-40B4-BE49-F238E27FC236}">
                          <a16:creationId xmlns:a16="http://schemas.microsoft.com/office/drawing/2014/main" id="{BC4798F0-F34D-812D-CBAB-26A2BF56E635}"/>
                        </a:ext>
                      </a:extLst>
                    </p:cNvPr>
                    <p:cNvGrpSpPr/>
                    <p:nvPr/>
                  </p:nvGrpSpPr>
                  <p:grpSpPr>
                    <a:xfrm>
                      <a:off x="0" y="259662"/>
                      <a:ext cx="8720513" cy="4570615"/>
                      <a:chOff x="0" y="259662"/>
                      <a:chExt cx="8720513" cy="4570615"/>
                    </a:xfrm>
                  </p:grpSpPr>
                  <p:grpSp>
                    <p:nvGrpSpPr>
                      <p:cNvPr id="21" name="Group 20">
                        <a:extLst>
                          <a:ext uri="{FF2B5EF4-FFF2-40B4-BE49-F238E27FC236}">
                            <a16:creationId xmlns:a16="http://schemas.microsoft.com/office/drawing/2014/main" id="{ABD12E4C-414B-E34E-4DE5-737BDB43DCA5}"/>
                          </a:ext>
                        </a:extLst>
                      </p:cNvPr>
                      <p:cNvGrpSpPr/>
                      <p:nvPr/>
                    </p:nvGrpSpPr>
                    <p:grpSpPr>
                      <a:xfrm>
                        <a:off x="0" y="297819"/>
                        <a:ext cx="6755370" cy="4532458"/>
                        <a:chOff x="0" y="297819"/>
                        <a:chExt cx="6755370" cy="4532458"/>
                      </a:xfrm>
                    </p:grpSpPr>
                    <p:pic>
                      <p:nvPicPr>
                        <p:cNvPr id="23" name="Picture 22" descr="A close-up of a black square">
                          <a:extLst>
                            <a:ext uri="{FF2B5EF4-FFF2-40B4-BE49-F238E27FC236}">
                              <a16:creationId xmlns:a16="http://schemas.microsoft.com/office/drawing/2014/main" id="{9669D5C2-A453-5AAE-5B28-D2E25A5C986B}"/>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2497" b="4787"/>
                        <a:stretch>
                          <a:fillRect/>
                        </a:stretch>
                      </p:blipFill>
                      <p:spPr>
                        <a:xfrm>
                          <a:off x="0" y="2625521"/>
                          <a:ext cx="2257774" cy="2204756"/>
                        </a:xfrm>
                        <a:prstGeom prst="rect">
                          <a:avLst/>
                        </a:prstGeom>
                      </p:spPr>
                    </p:pic>
                    <p:pic>
                      <p:nvPicPr>
                        <p:cNvPr id="24" name="Picture 23" descr="X-ray of a pipe with a pipe and a pipe&#10;&#10;AI-generated content may be incorrect.">
                          <a:extLst>
                            <a:ext uri="{FF2B5EF4-FFF2-40B4-BE49-F238E27FC236}">
                              <a16:creationId xmlns:a16="http://schemas.microsoft.com/office/drawing/2014/main" id="{93521956-9927-B267-9A76-056A0F5E9067}"/>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29102"/>
                        <a:stretch>
                          <a:fillRect/>
                        </a:stretch>
                      </p:blipFill>
                      <p:spPr>
                        <a:xfrm>
                          <a:off x="277581" y="330670"/>
                          <a:ext cx="2294853" cy="1627009"/>
                        </a:xfrm>
                        <a:prstGeom prst="rect">
                          <a:avLst/>
                        </a:prstGeom>
                      </p:spPr>
                    </p:pic>
                    <p:pic>
                      <p:nvPicPr>
                        <p:cNvPr id="25" name="Picture 24" descr="A close-up of a machine&#10;&#10;AI-generated content may be incorrect.">
                          <a:extLst>
                            <a:ext uri="{FF2B5EF4-FFF2-40B4-BE49-F238E27FC236}">
                              <a16:creationId xmlns:a16="http://schemas.microsoft.com/office/drawing/2014/main" id="{EED05D83-6C2A-2412-E594-8A1D1FA57BA9}"/>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b="33250"/>
                        <a:stretch>
                          <a:fillRect/>
                        </a:stretch>
                      </p:blipFill>
                      <p:spPr>
                        <a:xfrm>
                          <a:off x="2572435" y="330668"/>
                          <a:ext cx="2227874" cy="1487103"/>
                        </a:xfrm>
                        <a:prstGeom prst="rect">
                          <a:avLst/>
                        </a:prstGeom>
                      </p:spPr>
                    </p:pic>
                    <p:pic>
                      <p:nvPicPr>
                        <p:cNvPr id="26" name="Picture 25" descr="A close-up of a pipe&#10;&#10;AI-generated content may be incorrect.">
                          <a:extLst>
                            <a:ext uri="{FF2B5EF4-FFF2-40B4-BE49-F238E27FC236}">
                              <a16:creationId xmlns:a16="http://schemas.microsoft.com/office/drawing/2014/main" id="{C6691563-9797-E558-0977-CB945466D4BE}"/>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b="36476"/>
                        <a:stretch>
                          <a:fillRect/>
                        </a:stretch>
                      </p:blipFill>
                      <p:spPr>
                        <a:xfrm>
                          <a:off x="4537578" y="297819"/>
                          <a:ext cx="2217792" cy="1408827"/>
                        </a:xfrm>
                        <a:prstGeom prst="rect">
                          <a:avLst/>
                        </a:prstGeom>
                      </p:spPr>
                    </p:pic>
                  </p:grpSp>
                  <p:pic>
                    <p:nvPicPr>
                      <p:cNvPr id="22" name="Picture 21" descr="A close-up of a machine&#10;&#10;AI-generated content may be incorrect.">
                        <a:extLst>
                          <a:ext uri="{FF2B5EF4-FFF2-40B4-BE49-F238E27FC236}">
                            <a16:creationId xmlns:a16="http://schemas.microsoft.com/office/drawing/2014/main" id="{C559CEBC-01B6-A265-0509-3AFC72343CCC}"/>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b="34756"/>
                      <a:stretch>
                        <a:fillRect/>
                      </a:stretch>
                    </p:blipFill>
                    <p:spPr>
                      <a:xfrm>
                        <a:off x="6502721" y="259662"/>
                        <a:ext cx="2217792" cy="1446984"/>
                      </a:xfrm>
                      <a:prstGeom prst="rect">
                        <a:avLst/>
                      </a:prstGeom>
                    </p:spPr>
                  </p:pic>
                </p:grpSp>
                <p:pic>
                  <p:nvPicPr>
                    <p:cNvPr id="20" name="Picture 19" descr="X-ray of a machine&#10;&#10;AI-generated content may be incorrect.">
                      <a:extLst>
                        <a:ext uri="{FF2B5EF4-FFF2-40B4-BE49-F238E27FC236}">
                          <a16:creationId xmlns:a16="http://schemas.microsoft.com/office/drawing/2014/main" id="{F2DE5259-3825-D1CD-CE7E-3E1690DD0495}"/>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b="29808"/>
                    <a:stretch>
                      <a:fillRect/>
                    </a:stretch>
                  </p:blipFill>
                  <p:spPr>
                    <a:xfrm rot="21354513" flipV="1">
                      <a:off x="8673926" y="160714"/>
                      <a:ext cx="2618040" cy="1544105"/>
                    </a:xfrm>
                    <a:prstGeom prst="rect">
                      <a:avLst/>
                    </a:prstGeom>
                  </p:spPr>
                </p:pic>
              </p:grpSp>
              <p:pic>
                <p:nvPicPr>
                  <p:cNvPr id="16" name="Picture 15" descr="A close-up of a transparent device&#10;&#10;AI-generated content may be incorrect.">
                    <a:extLst>
                      <a:ext uri="{FF2B5EF4-FFF2-40B4-BE49-F238E27FC236}">
                        <a16:creationId xmlns:a16="http://schemas.microsoft.com/office/drawing/2014/main" id="{188739C7-B368-C771-B027-A95A6583DBB4}"/>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t="19495" b="11780"/>
                  <a:stretch>
                    <a:fillRect/>
                  </a:stretch>
                </p:blipFill>
                <p:spPr>
                  <a:xfrm rot="21263259" flipV="1">
                    <a:off x="10103959" y="0"/>
                    <a:ext cx="1834497" cy="1276924"/>
                  </a:xfrm>
                  <a:prstGeom prst="rect">
                    <a:avLst/>
                  </a:prstGeom>
                </p:spPr>
              </p:pic>
              <p:pic>
                <p:nvPicPr>
                  <p:cNvPr id="17" name="Picture 16" descr="X-ray of a machine&#10;&#10;AI-generated content may be incorrect.">
                    <a:extLst>
                      <a:ext uri="{FF2B5EF4-FFF2-40B4-BE49-F238E27FC236}">
                        <a16:creationId xmlns:a16="http://schemas.microsoft.com/office/drawing/2014/main" id="{ADD7BD30-B4CD-15BA-C24B-04CDE623608B}"/>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b="8638"/>
                  <a:stretch>
                    <a:fillRect/>
                  </a:stretch>
                </p:blipFill>
                <p:spPr>
                  <a:xfrm rot="21274235" flipV="1">
                    <a:off x="8500724" y="57048"/>
                    <a:ext cx="1844326" cy="1713496"/>
                  </a:xfrm>
                  <a:prstGeom prst="rect">
                    <a:avLst/>
                  </a:prstGeom>
                </p:spPr>
              </p:pic>
              <p:pic>
                <p:nvPicPr>
                  <p:cNvPr id="18" name="Picture 17" descr="X-ray of a machine&#10;&#10;AI-generated content may be incorrect.">
                    <a:extLst>
                      <a:ext uri="{FF2B5EF4-FFF2-40B4-BE49-F238E27FC236}">
                        <a16:creationId xmlns:a16="http://schemas.microsoft.com/office/drawing/2014/main" id="{19CD26A9-8343-F33C-D961-E64F352030A3}"/>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510227">
                    <a:off x="8610122" y="1673016"/>
                    <a:ext cx="1850510" cy="1850510"/>
                  </a:xfrm>
                  <a:prstGeom prst="rect">
                    <a:avLst/>
                  </a:prstGeom>
                </p:spPr>
              </p:pic>
            </p:grpSp>
          </p:grpSp>
          <p:pic>
            <p:nvPicPr>
              <p:cNvPr id="12" name="Picture 11" descr="A close-up of a machine&#10;&#10;AI-generated content may be incorrect.">
                <a:extLst>
                  <a:ext uri="{FF2B5EF4-FFF2-40B4-BE49-F238E27FC236}">
                    <a16:creationId xmlns:a16="http://schemas.microsoft.com/office/drawing/2014/main" id="{D384E347-CB75-CD1C-3B96-3B0073102EB5}"/>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513318" flipH="1">
                <a:off x="8348181" y="4183861"/>
                <a:ext cx="1722271" cy="2033490"/>
              </a:xfrm>
              <a:prstGeom prst="rect">
                <a:avLst/>
              </a:prstGeom>
            </p:spPr>
          </p:pic>
        </p:grpSp>
        <p:pic>
          <p:nvPicPr>
            <p:cNvPr id="9" name="Picture 8">
              <a:extLst>
                <a:ext uri="{FF2B5EF4-FFF2-40B4-BE49-F238E27FC236}">
                  <a16:creationId xmlns:a16="http://schemas.microsoft.com/office/drawing/2014/main" id="{FBE207A0-544D-182A-4E4E-F1E86212AA94}"/>
                </a:ext>
              </a:extLst>
            </p:cNvPr>
            <p:cNvPicPr>
              <a:picLocks noChangeAspect="1"/>
            </p:cNvPicPr>
            <p:nvPr/>
          </p:nvPicPr>
          <p:blipFill>
            <a:blip r:embed="rId24"/>
            <a:srcRect l="11643" t="70933" r="32447"/>
            <a:stretch>
              <a:fillRect/>
            </a:stretch>
          </p:blipFill>
          <p:spPr>
            <a:xfrm>
              <a:off x="428244" y="1596866"/>
              <a:ext cx="1008614" cy="536936"/>
            </a:xfrm>
            <a:prstGeom prst="rect">
              <a:avLst/>
            </a:prstGeom>
          </p:spPr>
        </p:pic>
      </p:grpSp>
    </p:spTree>
    <p:extLst>
      <p:ext uri="{BB962C8B-B14F-4D97-AF65-F5344CB8AC3E}">
        <p14:creationId xmlns:p14="http://schemas.microsoft.com/office/powerpoint/2010/main" val="3547703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F91674-C554-1046-E67C-70CFA9026CA8}"/>
              </a:ext>
            </a:extLst>
          </p:cNvPr>
          <p:cNvGrpSpPr/>
          <p:nvPr/>
        </p:nvGrpSpPr>
        <p:grpSpPr>
          <a:xfrm>
            <a:off x="0" y="0"/>
            <a:ext cx="12192000" cy="6858000"/>
            <a:chOff x="-3048000" y="-408197"/>
            <a:chExt cx="12192000" cy="6858000"/>
          </a:xfrm>
        </p:grpSpPr>
        <p:pic>
          <p:nvPicPr>
            <p:cNvPr id="5" name="Picture 4">
              <a:extLst>
                <a:ext uri="{FF2B5EF4-FFF2-40B4-BE49-F238E27FC236}">
                  <a16:creationId xmlns:a16="http://schemas.microsoft.com/office/drawing/2014/main" id="{911CCFF6-2623-11EA-B155-53996FC00D84}"/>
                </a:ext>
              </a:extLst>
            </p:cNvPr>
            <p:cNvPicPr>
              <a:picLocks noChangeAspect="1"/>
            </p:cNvPicPr>
            <p:nvPr/>
          </p:nvPicPr>
          <p:blipFill>
            <a:blip r:embed="rId2">
              <a:extLst>
                <a:ext uri="{28A0092B-C50C-407E-A947-70E740481C1C}">
                  <a14:useLocalDpi xmlns:a14="http://schemas.microsoft.com/office/drawing/2010/main" val="0"/>
                </a:ext>
              </a:extLst>
            </a:blip>
            <a:srcRect t="4601"/>
            <a:stretch>
              <a:fillRect/>
            </a:stretch>
          </p:blipFill>
          <p:spPr>
            <a:xfrm>
              <a:off x="-3048000" y="-408197"/>
              <a:ext cx="12192000" cy="6858000"/>
            </a:xfrm>
            <a:prstGeom prst="rect">
              <a:avLst/>
            </a:prstGeom>
          </p:spPr>
        </p:pic>
        <p:sp>
          <p:nvSpPr>
            <p:cNvPr id="8" name="TextBox 7">
              <a:extLst>
                <a:ext uri="{FF2B5EF4-FFF2-40B4-BE49-F238E27FC236}">
                  <a16:creationId xmlns:a16="http://schemas.microsoft.com/office/drawing/2014/main" id="{8CAAB626-C55A-240A-BA9F-3BE233220895}"/>
                </a:ext>
              </a:extLst>
            </p:cNvPr>
            <p:cNvSpPr txBox="1"/>
            <p:nvPr/>
          </p:nvSpPr>
          <p:spPr>
            <a:xfrm>
              <a:off x="6174979" y="-329905"/>
              <a:ext cx="2804981" cy="646331"/>
            </a:xfrm>
            <a:prstGeom prst="rect">
              <a:avLst/>
            </a:prstGeom>
            <a:solidFill>
              <a:schemeClr val="bg1"/>
            </a:solidFill>
            <a:ln>
              <a:solidFill>
                <a:schemeClr val="tx1"/>
              </a:solidFill>
            </a:ln>
          </p:spPr>
          <p:txBody>
            <a:bodyPr wrap="square" rtlCol="0">
              <a:spAutoFit/>
            </a:bodyPr>
            <a:lstStyle/>
            <a:p>
              <a:pPr algn="ctr"/>
              <a:r>
                <a:rPr lang="en-GB" dirty="0"/>
                <a:t>DMOD 040 Calibration @ 5mAh</a:t>
              </a:r>
            </a:p>
          </p:txBody>
        </p:sp>
      </p:grpSp>
      <p:cxnSp>
        <p:nvCxnSpPr>
          <p:cNvPr id="6" name="Straight Connector 5">
            <a:extLst>
              <a:ext uri="{FF2B5EF4-FFF2-40B4-BE49-F238E27FC236}">
                <a16:creationId xmlns:a16="http://schemas.microsoft.com/office/drawing/2014/main" id="{6B0DF4BA-B94C-93D6-5E9F-3B398614D8F9}"/>
              </a:ext>
            </a:extLst>
          </p:cNvPr>
          <p:cNvCxnSpPr/>
          <p:nvPr/>
        </p:nvCxnSpPr>
        <p:spPr>
          <a:xfrm>
            <a:off x="6581553" y="78292"/>
            <a:ext cx="0" cy="6368902"/>
          </a:xfrm>
          <a:prstGeom prst="line">
            <a:avLst/>
          </a:prstGeom>
          <a:ln w="38100">
            <a:solidFill>
              <a:srgbClr val="00308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3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03D8C-408A-EADF-BB79-5B1AF7C92520}"/>
              </a:ext>
            </a:extLst>
          </p:cNvPr>
          <p:cNvSpPr>
            <a:spLocks noGrp="1"/>
          </p:cNvSpPr>
          <p:nvPr>
            <p:ph type="title"/>
          </p:nvPr>
        </p:nvSpPr>
        <p:spPr/>
        <p:txBody>
          <a:bodyPr/>
          <a:lstStyle/>
          <a:p>
            <a:r>
              <a:rPr lang="en-GB" dirty="0"/>
              <a:t>Terminology</a:t>
            </a:r>
          </a:p>
        </p:txBody>
      </p:sp>
      <p:sp>
        <p:nvSpPr>
          <p:cNvPr id="3" name="Content Placeholder 2">
            <a:extLst>
              <a:ext uri="{FF2B5EF4-FFF2-40B4-BE49-F238E27FC236}">
                <a16:creationId xmlns:a16="http://schemas.microsoft.com/office/drawing/2014/main" id="{88F667A2-37AF-064C-EA2B-BB88DAA6B9DF}"/>
              </a:ext>
            </a:extLst>
          </p:cNvPr>
          <p:cNvSpPr>
            <a:spLocks noGrp="1"/>
          </p:cNvSpPr>
          <p:nvPr>
            <p:ph idx="1"/>
          </p:nvPr>
        </p:nvSpPr>
        <p:spPr>
          <a:xfrm>
            <a:off x="266700" y="1114425"/>
            <a:ext cx="10261600" cy="4351338"/>
          </a:xfrm>
        </p:spPr>
        <p:txBody>
          <a:bodyPr>
            <a:normAutofit/>
          </a:bodyPr>
          <a:lstStyle/>
          <a:p>
            <a:pPr marL="285750" indent="-285750">
              <a:buFont typeface="Arial" panose="020B0604020202020204" pitchFamily="34" charset="0"/>
              <a:buChar char="•"/>
            </a:pPr>
            <a:r>
              <a:rPr lang="en-GB" sz="2400" dirty="0"/>
              <a:t>HEX = Heat exchanger</a:t>
            </a:r>
          </a:p>
          <a:p>
            <a:pPr marL="285750" indent="-285750">
              <a:buFont typeface="Arial" panose="020B0604020202020204" pitchFamily="34" charset="0"/>
              <a:buChar char="•"/>
            </a:pPr>
            <a:r>
              <a:rPr lang="en-GB" sz="2400" dirty="0"/>
              <a:t>DMOD = Decoupled Moderator</a:t>
            </a:r>
          </a:p>
          <a:p>
            <a:pPr marL="285750" indent="-285750">
              <a:buFont typeface="Arial" panose="020B0604020202020204" pitchFamily="34" charset="0"/>
              <a:buChar char="•"/>
            </a:pPr>
            <a:r>
              <a:rPr lang="en-GB" sz="2400" dirty="0"/>
              <a:t>Mk1 = original heat exchanger (pre DMOD 040)</a:t>
            </a:r>
          </a:p>
          <a:p>
            <a:pPr marL="285750" indent="-285750">
              <a:buFont typeface="Arial" panose="020B0604020202020204" pitchFamily="34" charset="0"/>
              <a:buChar char="•"/>
            </a:pPr>
            <a:r>
              <a:rPr lang="en-GB" sz="2400" dirty="0"/>
              <a:t>Mk2 = first new heat exchanger (used in DMOD 040)</a:t>
            </a:r>
          </a:p>
          <a:p>
            <a:pPr marL="285750" indent="-285750">
              <a:buFont typeface="Arial" panose="020B0604020202020204" pitchFamily="34" charset="0"/>
              <a:buChar char="•"/>
            </a:pPr>
            <a:r>
              <a:rPr lang="en-GB" sz="2400" dirty="0"/>
              <a:t>Mk3 = second new heat exchanger (used in DMOD 041)</a:t>
            </a:r>
          </a:p>
          <a:p>
            <a:pPr marL="285750" indent="-285750">
              <a:buFont typeface="Arial" panose="020B0604020202020204" pitchFamily="34" charset="0"/>
              <a:buChar char="•"/>
            </a:pPr>
            <a:r>
              <a:rPr lang="en-GB" sz="2400" dirty="0"/>
              <a:t>Charge = methane mass</a:t>
            </a:r>
          </a:p>
          <a:p>
            <a:pPr marL="285750" indent="-285750">
              <a:buFont typeface="Arial" panose="020B0604020202020204" pitchFamily="34" charset="0"/>
              <a:buChar char="•"/>
            </a:pPr>
            <a:r>
              <a:rPr lang="en-GB" sz="2400" dirty="0"/>
              <a:t>Charge change = process of refilling volume with new methane</a:t>
            </a:r>
          </a:p>
          <a:p>
            <a:endParaRPr lang="en-GB" sz="2400" dirty="0"/>
          </a:p>
        </p:txBody>
      </p:sp>
    </p:spTree>
    <p:extLst>
      <p:ext uri="{BB962C8B-B14F-4D97-AF65-F5344CB8AC3E}">
        <p14:creationId xmlns:p14="http://schemas.microsoft.com/office/powerpoint/2010/main" val="320332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9CBB-8172-9EEB-A4F5-5F6560332402}"/>
              </a:ext>
            </a:extLst>
          </p:cNvPr>
          <p:cNvSpPr>
            <a:spLocks noGrp="1"/>
          </p:cNvSpPr>
          <p:nvPr>
            <p:ph type="title"/>
          </p:nvPr>
        </p:nvSpPr>
        <p:spPr>
          <a:xfrm>
            <a:off x="171450" y="157499"/>
            <a:ext cx="2857501" cy="574675"/>
          </a:xfrm>
        </p:spPr>
        <p:txBody>
          <a:bodyPr/>
          <a:lstStyle/>
          <a:p>
            <a:r>
              <a:rPr lang="en-GB" dirty="0"/>
              <a:t>Bypass valve</a:t>
            </a:r>
          </a:p>
        </p:txBody>
      </p:sp>
      <p:grpSp>
        <p:nvGrpSpPr>
          <p:cNvPr id="13" name="Group 12">
            <a:extLst>
              <a:ext uri="{FF2B5EF4-FFF2-40B4-BE49-F238E27FC236}">
                <a16:creationId xmlns:a16="http://schemas.microsoft.com/office/drawing/2014/main" id="{EF1B6A65-23F9-ED64-E53E-679410C95617}"/>
              </a:ext>
            </a:extLst>
          </p:cNvPr>
          <p:cNvGrpSpPr/>
          <p:nvPr/>
        </p:nvGrpSpPr>
        <p:grpSpPr>
          <a:xfrm>
            <a:off x="3390900" y="732174"/>
            <a:ext cx="7734299" cy="4940716"/>
            <a:chOff x="2038350" y="836949"/>
            <a:chExt cx="7734299" cy="4940716"/>
          </a:xfrm>
        </p:grpSpPr>
        <p:pic>
          <p:nvPicPr>
            <p:cNvPr id="6" name="Picture 5">
              <a:extLst>
                <a:ext uri="{FF2B5EF4-FFF2-40B4-BE49-F238E27FC236}">
                  <a16:creationId xmlns:a16="http://schemas.microsoft.com/office/drawing/2014/main" id="{A7CDF373-853C-9136-96C7-93DFDC7ED3C6}"/>
                </a:ext>
              </a:extLst>
            </p:cNvPr>
            <p:cNvPicPr>
              <a:picLocks noChangeAspect="1"/>
            </p:cNvPicPr>
            <p:nvPr/>
          </p:nvPicPr>
          <p:blipFill>
            <a:blip r:embed="rId3"/>
            <a:stretch>
              <a:fillRect/>
            </a:stretch>
          </p:blipFill>
          <p:spPr>
            <a:xfrm>
              <a:off x="2038350" y="836949"/>
              <a:ext cx="7734299" cy="4940716"/>
            </a:xfrm>
            <a:prstGeom prst="rect">
              <a:avLst/>
            </a:prstGeom>
          </p:spPr>
        </p:pic>
        <p:cxnSp>
          <p:nvCxnSpPr>
            <p:cNvPr id="8" name="Straight Connector 7">
              <a:extLst>
                <a:ext uri="{FF2B5EF4-FFF2-40B4-BE49-F238E27FC236}">
                  <a16:creationId xmlns:a16="http://schemas.microsoft.com/office/drawing/2014/main" id="{40EE2708-BD3E-81FD-7671-B418B4726B94}"/>
                </a:ext>
              </a:extLst>
            </p:cNvPr>
            <p:cNvCxnSpPr>
              <a:cxnSpLocks/>
            </p:cNvCxnSpPr>
            <p:nvPr/>
          </p:nvCxnSpPr>
          <p:spPr>
            <a:xfrm>
              <a:off x="6200775" y="4676775"/>
              <a:ext cx="0" cy="27622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33DA94-3C49-5526-0D7D-76FD4A9E8F13}"/>
                </a:ext>
              </a:extLst>
            </p:cNvPr>
            <p:cNvCxnSpPr>
              <a:cxnSpLocks/>
            </p:cNvCxnSpPr>
            <p:nvPr/>
          </p:nvCxnSpPr>
          <p:spPr>
            <a:xfrm flipH="1">
              <a:off x="2924175" y="4676775"/>
              <a:ext cx="32766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105B5395-2141-E681-62BF-74CCF15471F4}"/>
              </a:ext>
            </a:extLst>
          </p:cNvPr>
          <p:cNvSpPr txBox="1"/>
          <p:nvPr/>
        </p:nvSpPr>
        <p:spPr>
          <a:xfrm>
            <a:off x="171450" y="952500"/>
            <a:ext cx="3009900"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50% open = 0.5 Cv</a:t>
            </a:r>
          </a:p>
          <a:p>
            <a:pPr marL="285750" indent="-285750">
              <a:buFont typeface="Arial" panose="020B0604020202020204" pitchFamily="34" charset="0"/>
              <a:buChar char="•"/>
            </a:pPr>
            <a:r>
              <a:rPr lang="en-GB" sz="2400" dirty="0"/>
              <a:t>100% open = 5 Cv</a:t>
            </a:r>
          </a:p>
          <a:p>
            <a:pPr marL="285750" indent="-285750">
              <a:buFont typeface="Arial" panose="020B0604020202020204" pitchFamily="34" charset="0"/>
              <a:buChar char="•"/>
            </a:pPr>
            <a:r>
              <a:rPr lang="en-GB" sz="2400" dirty="0"/>
              <a:t>So, 50% open means 10% flow capacity!</a:t>
            </a:r>
          </a:p>
        </p:txBody>
      </p:sp>
    </p:spTree>
    <p:extLst>
      <p:ext uri="{BB962C8B-B14F-4D97-AF65-F5344CB8AC3E}">
        <p14:creationId xmlns:p14="http://schemas.microsoft.com/office/powerpoint/2010/main" val="2574961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35F5C5-EA5D-886C-F2DC-D5DDA4F362D3}"/>
              </a:ext>
            </a:extLst>
          </p:cNvPr>
          <p:cNvSpPr>
            <a:spLocks noGrp="1"/>
          </p:cNvSpPr>
          <p:nvPr>
            <p:ph idx="1"/>
          </p:nvPr>
        </p:nvSpPr>
        <p:spPr>
          <a:xfrm>
            <a:off x="0" y="1846824"/>
            <a:ext cx="2305050" cy="1983496"/>
          </a:xfrm>
        </p:spPr>
        <p:txBody>
          <a:bodyPr>
            <a:normAutofit/>
          </a:bodyPr>
          <a:lstStyle/>
          <a:p>
            <a:r>
              <a:rPr lang="en-GB" dirty="0">
                <a:solidFill>
                  <a:schemeClr val="tx1"/>
                </a:solidFill>
              </a:rPr>
              <a:t>Using new relationship, can estimate mass flow rate based on pressure drop in system</a:t>
            </a:r>
          </a:p>
        </p:txBody>
      </p:sp>
      <p:pic>
        <p:nvPicPr>
          <p:cNvPr id="6" name="Picture 5">
            <a:extLst>
              <a:ext uri="{FF2B5EF4-FFF2-40B4-BE49-F238E27FC236}">
                <a16:creationId xmlns:a16="http://schemas.microsoft.com/office/drawing/2014/main" id="{C0D67E34-C46C-90A7-4674-CB738799D3E2}"/>
              </a:ext>
            </a:extLst>
          </p:cNvPr>
          <p:cNvPicPr>
            <a:picLocks noChangeAspect="1"/>
          </p:cNvPicPr>
          <p:nvPr/>
        </p:nvPicPr>
        <p:blipFill>
          <a:blip r:embed="rId3"/>
          <a:stretch>
            <a:fillRect/>
          </a:stretch>
        </p:blipFill>
        <p:spPr>
          <a:xfrm>
            <a:off x="2371725" y="767568"/>
            <a:ext cx="9820275" cy="6090432"/>
          </a:xfrm>
          <a:prstGeom prst="rect">
            <a:avLst/>
          </a:prstGeom>
        </p:spPr>
      </p:pic>
      <p:sp>
        <p:nvSpPr>
          <p:cNvPr id="7" name="Title 1">
            <a:extLst>
              <a:ext uri="{FF2B5EF4-FFF2-40B4-BE49-F238E27FC236}">
                <a16:creationId xmlns:a16="http://schemas.microsoft.com/office/drawing/2014/main" id="{006F6DD4-D86B-2461-939B-504987EB0F18}"/>
              </a:ext>
            </a:extLst>
          </p:cNvPr>
          <p:cNvSpPr>
            <a:spLocks noGrp="1"/>
          </p:cNvSpPr>
          <p:nvPr>
            <p:ph type="title"/>
          </p:nvPr>
        </p:nvSpPr>
        <p:spPr>
          <a:xfrm>
            <a:off x="0" y="0"/>
            <a:ext cx="5829300" cy="574675"/>
          </a:xfrm>
        </p:spPr>
        <p:txBody>
          <a:bodyPr/>
          <a:lstStyle/>
          <a:p>
            <a:r>
              <a:rPr lang="en-GB" dirty="0"/>
              <a:t>Pressure drop vs mass flow rate</a:t>
            </a:r>
          </a:p>
        </p:txBody>
      </p:sp>
    </p:spTree>
    <p:extLst>
      <p:ext uri="{BB962C8B-B14F-4D97-AF65-F5344CB8AC3E}">
        <p14:creationId xmlns:p14="http://schemas.microsoft.com/office/powerpoint/2010/main" val="3529202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E71EF-043F-7E96-889E-26C23DB5E2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
            <a:ext cx="12192000" cy="6847727"/>
          </a:xfrm>
          <a:prstGeom prst="rect">
            <a:avLst/>
          </a:prstGeom>
        </p:spPr>
      </p:pic>
      <p:cxnSp>
        <p:nvCxnSpPr>
          <p:cNvPr id="3" name="Straight Arrow Connector 2">
            <a:extLst>
              <a:ext uri="{FF2B5EF4-FFF2-40B4-BE49-F238E27FC236}">
                <a16:creationId xmlns:a16="http://schemas.microsoft.com/office/drawing/2014/main" id="{B9F2E5E1-F12D-5212-275D-190177F6FAF3}"/>
              </a:ext>
            </a:extLst>
          </p:cNvPr>
          <p:cNvCxnSpPr/>
          <p:nvPr/>
        </p:nvCxnSpPr>
        <p:spPr>
          <a:xfrm>
            <a:off x="3362960" y="1788160"/>
            <a:ext cx="0" cy="189992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D4D8D7-AECE-FCBE-DCF5-8ECB8617DC78}"/>
              </a:ext>
            </a:extLst>
          </p:cNvPr>
          <p:cNvSpPr txBox="1"/>
          <p:nvPr/>
        </p:nvSpPr>
        <p:spPr>
          <a:xfrm>
            <a:off x="2042160" y="2553454"/>
            <a:ext cx="1243580" cy="369332"/>
          </a:xfrm>
          <a:prstGeom prst="rect">
            <a:avLst/>
          </a:prstGeom>
          <a:noFill/>
          <a:ln>
            <a:noFill/>
          </a:ln>
        </p:spPr>
        <p:txBody>
          <a:bodyPr wrap="square" rtlCol="0">
            <a:spAutoFit/>
          </a:bodyPr>
          <a:lstStyle/>
          <a:p>
            <a:r>
              <a:rPr lang="el-GR" dirty="0">
                <a:solidFill>
                  <a:srgbClr val="FF0000"/>
                </a:solidFill>
              </a:rPr>
              <a:t>Δ</a:t>
            </a:r>
            <a:r>
              <a:rPr lang="en-GB" dirty="0">
                <a:solidFill>
                  <a:srgbClr val="FF0000"/>
                </a:solidFill>
              </a:rPr>
              <a:t>T ~ 11K</a:t>
            </a:r>
          </a:p>
        </p:txBody>
      </p:sp>
      <p:cxnSp>
        <p:nvCxnSpPr>
          <p:cNvPr id="2" name="Straight Arrow Connector 1">
            <a:extLst>
              <a:ext uri="{FF2B5EF4-FFF2-40B4-BE49-F238E27FC236}">
                <a16:creationId xmlns:a16="http://schemas.microsoft.com/office/drawing/2014/main" id="{455EECDE-8F41-EEA1-EB7C-DCAC56AD433A}"/>
              </a:ext>
            </a:extLst>
          </p:cNvPr>
          <p:cNvCxnSpPr>
            <a:cxnSpLocks/>
          </p:cNvCxnSpPr>
          <p:nvPr/>
        </p:nvCxnSpPr>
        <p:spPr>
          <a:xfrm>
            <a:off x="10560928" y="2922786"/>
            <a:ext cx="1" cy="171525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F881E5-6EEB-36EC-DCB0-A246B4828706}"/>
              </a:ext>
            </a:extLst>
          </p:cNvPr>
          <p:cNvSpPr txBox="1"/>
          <p:nvPr/>
        </p:nvSpPr>
        <p:spPr>
          <a:xfrm>
            <a:off x="10560928" y="3503414"/>
            <a:ext cx="1478671" cy="369332"/>
          </a:xfrm>
          <a:prstGeom prst="rect">
            <a:avLst/>
          </a:prstGeom>
          <a:noFill/>
          <a:ln>
            <a:noFill/>
          </a:ln>
        </p:spPr>
        <p:txBody>
          <a:bodyPr wrap="square" rtlCol="0">
            <a:spAutoFit/>
          </a:bodyPr>
          <a:lstStyle/>
          <a:p>
            <a:r>
              <a:rPr lang="el-GR" dirty="0">
                <a:solidFill>
                  <a:srgbClr val="FF0000"/>
                </a:solidFill>
              </a:rPr>
              <a:t>Δ</a:t>
            </a:r>
            <a:r>
              <a:rPr lang="en-GB" dirty="0">
                <a:solidFill>
                  <a:srgbClr val="FF0000"/>
                </a:solidFill>
              </a:rPr>
              <a:t>T ~ 10.4K</a:t>
            </a:r>
          </a:p>
        </p:txBody>
      </p:sp>
    </p:spTree>
    <p:extLst>
      <p:ext uri="{BB962C8B-B14F-4D97-AF65-F5344CB8AC3E}">
        <p14:creationId xmlns:p14="http://schemas.microsoft.com/office/powerpoint/2010/main" val="3484562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2408E9-6C97-185D-1B25-2022AEA2D1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58000"/>
          </a:xfrm>
          <a:prstGeom prst="rect">
            <a:avLst/>
          </a:prstGeom>
        </p:spPr>
      </p:pic>
      <p:cxnSp>
        <p:nvCxnSpPr>
          <p:cNvPr id="2" name="Straight Arrow Connector 1">
            <a:extLst>
              <a:ext uri="{FF2B5EF4-FFF2-40B4-BE49-F238E27FC236}">
                <a16:creationId xmlns:a16="http://schemas.microsoft.com/office/drawing/2014/main" id="{9019A069-D730-FEEB-7B27-EE0186006816}"/>
              </a:ext>
            </a:extLst>
          </p:cNvPr>
          <p:cNvCxnSpPr>
            <a:cxnSpLocks/>
          </p:cNvCxnSpPr>
          <p:nvPr/>
        </p:nvCxnSpPr>
        <p:spPr>
          <a:xfrm>
            <a:off x="3362960" y="2346960"/>
            <a:ext cx="0" cy="134112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91BA207-B273-8301-3FD5-50864DC2E5B1}"/>
              </a:ext>
            </a:extLst>
          </p:cNvPr>
          <p:cNvSpPr txBox="1"/>
          <p:nvPr/>
        </p:nvSpPr>
        <p:spPr>
          <a:xfrm>
            <a:off x="2119380" y="2731254"/>
            <a:ext cx="1243580" cy="369332"/>
          </a:xfrm>
          <a:prstGeom prst="rect">
            <a:avLst/>
          </a:prstGeom>
          <a:noFill/>
          <a:ln>
            <a:noFill/>
          </a:ln>
        </p:spPr>
        <p:txBody>
          <a:bodyPr wrap="square" rtlCol="0">
            <a:spAutoFit/>
          </a:bodyPr>
          <a:lstStyle/>
          <a:p>
            <a:r>
              <a:rPr lang="el-GR" dirty="0">
                <a:solidFill>
                  <a:srgbClr val="FF0000"/>
                </a:solidFill>
              </a:rPr>
              <a:t>Δ</a:t>
            </a:r>
            <a:r>
              <a:rPr lang="en-GB" dirty="0">
                <a:solidFill>
                  <a:srgbClr val="FF0000"/>
                </a:solidFill>
              </a:rPr>
              <a:t>T ~ 8.5K</a:t>
            </a:r>
          </a:p>
        </p:txBody>
      </p:sp>
      <p:cxnSp>
        <p:nvCxnSpPr>
          <p:cNvPr id="4" name="Straight Arrow Connector 3">
            <a:extLst>
              <a:ext uri="{FF2B5EF4-FFF2-40B4-BE49-F238E27FC236}">
                <a16:creationId xmlns:a16="http://schemas.microsoft.com/office/drawing/2014/main" id="{A58F65AE-11B1-4A81-3E20-ED42B28077C7}"/>
              </a:ext>
            </a:extLst>
          </p:cNvPr>
          <p:cNvCxnSpPr>
            <a:cxnSpLocks/>
          </p:cNvCxnSpPr>
          <p:nvPr/>
        </p:nvCxnSpPr>
        <p:spPr>
          <a:xfrm>
            <a:off x="10537483" y="3429000"/>
            <a:ext cx="0" cy="103124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3DF9CCA-F149-646B-C794-833323894BC2}"/>
              </a:ext>
            </a:extLst>
          </p:cNvPr>
          <p:cNvSpPr txBox="1"/>
          <p:nvPr/>
        </p:nvSpPr>
        <p:spPr>
          <a:xfrm>
            <a:off x="10537483" y="3688080"/>
            <a:ext cx="1243580" cy="369332"/>
          </a:xfrm>
          <a:prstGeom prst="rect">
            <a:avLst/>
          </a:prstGeom>
          <a:noFill/>
          <a:ln>
            <a:noFill/>
          </a:ln>
        </p:spPr>
        <p:txBody>
          <a:bodyPr wrap="square" rtlCol="0">
            <a:spAutoFit/>
          </a:bodyPr>
          <a:lstStyle/>
          <a:p>
            <a:r>
              <a:rPr lang="el-GR" dirty="0">
                <a:solidFill>
                  <a:srgbClr val="FF0000"/>
                </a:solidFill>
              </a:rPr>
              <a:t>Δ</a:t>
            </a:r>
            <a:r>
              <a:rPr lang="en-GB" dirty="0">
                <a:solidFill>
                  <a:srgbClr val="FF0000"/>
                </a:solidFill>
              </a:rPr>
              <a:t>T ~ 6.6K</a:t>
            </a:r>
          </a:p>
        </p:txBody>
      </p:sp>
    </p:spTree>
    <p:extLst>
      <p:ext uri="{BB962C8B-B14F-4D97-AF65-F5344CB8AC3E}">
        <p14:creationId xmlns:p14="http://schemas.microsoft.com/office/powerpoint/2010/main" val="3542405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80935-1D90-3D79-FBD7-03BCCFD40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0"/>
            <a:ext cx="12080240" cy="6858000"/>
          </a:xfrm>
          <a:prstGeom prst="rect">
            <a:avLst/>
          </a:prstGeom>
        </p:spPr>
      </p:pic>
      <p:cxnSp>
        <p:nvCxnSpPr>
          <p:cNvPr id="7" name="Straight Arrow Connector 6">
            <a:extLst>
              <a:ext uri="{FF2B5EF4-FFF2-40B4-BE49-F238E27FC236}">
                <a16:creationId xmlns:a16="http://schemas.microsoft.com/office/drawing/2014/main" id="{68122607-684F-A4A6-C925-67B2CF0968A1}"/>
              </a:ext>
            </a:extLst>
          </p:cNvPr>
          <p:cNvCxnSpPr/>
          <p:nvPr/>
        </p:nvCxnSpPr>
        <p:spPr>
          <a:xfrm>
            <a:off x="7040880" y="3667760"/>
            <a:ext cx="0" cy="1280160"/>
          </a:xfrm>
          <a:prstGeom prst="straightConnector1">
            <a:avLst/>
          </a:prstGeom>
          <a:ln w="28575">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2A362D-6FF0-EBE0-320E-25A52996C289}"/>
              </a:ext>
            </a:extLst>
          </p:cNvPr>
          <p:cNvCxnSpPr>
            <a:cxnSpLocks/>
          </p:cNvCxnSpPr>
          <p:nvPr/>
        </p:nvCxnSpPr>
        <p:spPr>
          <a:xfrm>
            <a:off x="5994400" y="2489200"/>
            <a:ext cx="0" cy="301752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4DE503-4A77-84D4-B5A4-4A6BB49D6E78}"/>
              </a:ext>
            </a:extLst>
          </p:cNvPr>
          <p:cNvCxnSpPr>
            <a:cxnSpLocks/>
          </p:cNvCxnSpPr>
          <p:nvPr/>
        </p:nvCxnSpPr>
        <p:spPr>
          <a:xfrm>
            <a:off x="4653280" y="1767840"/>
            <a:ext cx="0" cy="3017520"/>
          </a:xfrm>
          <a:prstGeom prst="straightConnector1">
            <a:avLst/>
          </a:prstGeom>
          <a:ln w="28575">
            <a:solidFill>
              <a:srgbClr val="00308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76AE05-CF5A-C968-7C84-48EC17B2F47E}"/>
              </a:ext>
            </a:extLst>
          </p:cNvPr>
          <p:cNvSpPr txBox="1"/>
          <p:nvPr/>
        </p:nvSpPr>
        <p:spPr>
          <a:xfrm>
            <a:off x="7040880" y="4307840"/>
            <a:ext cx="3027679" cy="369332"/>
          </a:xfrm>
          <a:prstGeom prst="rect">
            <a:avLst/>
          </a:prstGeom>
          <a:noFill/>
        </p:spPr>
        <p:txBody>
          <a:bodyPr wrap="square" rtlCol="0">
            <a:spAutoFit/>
          </a:bodyPr>
          <a:lstStyle/>
          <a:p>
            <a:r>
              <a:rPr lang="en-GB" dirty="0"/>
              <a:t>DMOD 038 </a:t>
            </a:r>
            <a:r>
              <a:rPr lang="el-GR" dirty="0"/>
              <a:t>Δ</a:t>
            </a:r>
            <a:r>
              <a:rPr lang="en-GB" dirty="0"/>
              <a:t>T much lower</a:t>
            </a:r>
          </a:p>
        </p:txBody>
      </p:sp>
      <p:sp>
        <p:nvSpPr>
          <p:cNvPr id="12" name="TextBox 11">
            <a:extLst>
              <a:ext uri="{FF2B5EF4-FFF2-40B4-BE49-F238E27FC236}">
                <a16:creationId xmlns:a16="http://schemas.microsoft.com/office/drawing/2014/main" id="{5FD6AD35-82FF-E151-72EF-582CF3ACFD66}"/>
              </a:ext>
            </a:extLst>
          </p:cNvPr>
          <p:cNvSpPr txBox="1"/>
          <p:nvPr/>
        </p:nvSpPr>
        <p:spPr>
          <a:xfrm>
            <a:off x="2895603" y="2744430"/>
            <a:ext cx="1757678" cy="923330"/>
          </a:xfrm>
          <a:prstGeom prst="rect">
            <a:avLst/>
          </a:prstGeom>
          <a:noFill/>
        </p:spPr>
        <p:txBody>
          <a:bodyPr wrap="square" rtlCol="0">
            <a:spAutoFit/>
          </a:bodyPr>
          <a:lstStyle/>
          <a:p>
            <a:r>
              <a:rPr lang="en-GB" dirty="0"/>
              <a:t>Similar </a:t>
            </a:r>
            <a:r>
              <a:rPr lang="el-GR" dirty="0"/>
              <a:t>Δ</a:t>
            </a:r>
            <a:r>
              <a:rPr lang="en-GB" dirty="0"/>
              <a:t>T for DMOD 040 and 041</a:t>
            </a:r>
          </a:p>
        </p:txBody>
      </p:sp>
    </p:spTree>
    <p:extLst>
      <p:ext uri="{BB962C8B-B14F-4D97-AF65-F5344CB8AC3E}">
        <p14:creationId xmlns:p14="http://schemas.microsoft.com/office/powerpoint/2010/main" val="4124250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C854B-ABB5-506C-5EB1-99D57FE030DD}"/>
              </a:ext>
            </a:extLst>
          </p:cNvPr>
          <p:cNvPicPr>
            <a:picLocks noChangeAspect="1"/>
          </p:cNvPicPr>
          <p:nvPr/>
        </p:nvPicPr>
        <p:blipFill>
          <a:blip r:embed="rId2">
            <a:extLst>
              <a:ext uri="{28A0092B-C50C-407E-A947-70E740481C1C}">
                <a14:useLocalDpi xmlns:a14="http://schemas.microsoft.com/office/drawing/2010/main" val="0"/>
              </a:ext>
            </a:extLst>
          </a:blip>
          <a:srcRect b="9041"/>
          <a:stretch>
            <a:fillRect/>
          </a:stretch>
        </p:blipFill>
        <p:spPr>
          <a:xfrm>
            <a:off x="1792297" y="0"/>
            <a:ext cx="10399703" cy="6858000"/>
          </a:xfrm>
          <a:prstGeom prst="rect">
            <a:avLst/>
          </a:prstGeom>
        </p:spPr>
      </p:pic>
    </p:spTree>
    <p:extLst>
      <p:ext uri="{BB962C8B-B14F-4D97-AF65-F5344CB8AC3E}">
        <p14:creationId xmlns:p14="http://schemas.microsoft.com/office/powerpoint/2010/main" val="2893267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AA5B-240D-BABF-C4B8-84D5ABC26C06}"/>
              </a:ext>
            </a:extLst>
          </p:cNvPr>
          <p:cNvSpPr>
            <a:spLocks noGrp="1"/>
          </p:cNvSpPr>
          <p:nvPr>
            <p:ph type="title"/>
          </p:nvPr>
        </p:nvSpPr>
        <p:spPr>
          <a:xfrm>
            <a:off x="155448" y="126333"/>
            <a:ext cx="5829300" cy="574675"/>
          </a:xfrm>
        </p:spPr>
        <p:txBody>
          <a:bodyPr/>
          <a:lstStyle/>
          <a:p>
            <a:r>
              <a:rPr lang="en-GB" dirty="0"/>
              <a:t>Temperature sensor issue…</a:t>
            </a:r>
          </a:p>
        </p:txBody>
      </p:sp>
      <p:pic>
        <p:nvPicPr>
          <p:cNvPr id="6" name="Picture Placeholder 5">
            <a:extLst>
              <a:ext uri="{FF2B5EF4-FFF2-40B4-BE49-F238E27FC236}">
                <a16:creationId xmlns:a16="http://schemas.microsoft.com/office/drawing/2014/main" id="{795D78DC-53DF-1003-D485-B5E39B0C1F2E}"/>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30858" b="11365"/>
          <a:stretch>
            <a:fillRect/>
          </a:stretch>
        </p:blipFill>
        <p:spPr>
          <a:xfrm>
            <a:off x="4986528" y="743013"/>
            <a:ext cx="6970776" cy="5371974"/>
          </a:xfrm>
          <a:prstGeom prst="rect">
            <a:avLst/>
          </a:prstGeom>
        </p:spPr>
      </p:pic>
      <p:sp>
        <p:nvSpPr>
          <p:cNvPr id="4" name="Content Placeholder 3">
            <a:extLst>
              <a:ext uri="{FF2B5EF4-FFF2-40B4-BE49-F238E27FC236}">
                <a16:creationId xmlns:a16="http://schemas.microsoft.com/office/drawing/2014/main" id="{54DF0E28-871D-31E4-17F2-5DF331113457}"/>
              </a:ext>
            </a:extLst>
          </p:cNvPr>
          <p:cNvSpPr>
            <a:spLocks noGrp="1"/>
          </p:cNvSpPr>
          <p:nvPr>
            <p:ph idx="1"/>
          </p:nvPr>
        </p:nvSpPr>
        <p:spPr>
          <a:xfrm>
            <a:off x="427185" y="1438656"/>
            <a:ext cx="4158996" cy="2575560"/>
          </a:xfrm>
        </p:spPr>
        <p:txBody>
          <a:bodyPr/>
          <a:lstStyle/>
          <a:p>
            <a:r>
              <a:rPr lang="en-GB" dirty="0"/>
              <a:t>Beam off setting</a:t>
            </a:r>
          </a:p>
          <a:p>
            <a:r>
              <a:rPr lang="en-GB" dirty="0"/>
              <a:t>50.7 K, plus 280W heat, gives… 50K!!!</a:t>
            </a:r>
          </a:p>
          <a:p>
            <a:r>
              <a:rPr lang="en-GB" dirty="0"/>
              <a:t>Use pressure drop and predicted flow rate vs pressure drop plot</a:t>
            </a:r>
          </a:p>
          <a:p>
            <a:r>
              <a:rPr lang="en-GB" dirty="0"/>
              <a:t>Assume TT459 works!</a:t>
            </a:r>
          </a:p>
        </p:txBody>
      </p:sp>
      <p:sp>
        <p:nvSpPr>
          <p:cNvPr id="7" name="Oval 6">
            <a:extLst>
              <a:ext uri="{FF2B5EF4-FFF2-40B4-BE49-F238E27FC236}">
                <a16:creationId xmlns:a16="http://schemas.microsoft.com/office/drawing/2014/main" id="{CEA11BEE-E342-C0B5-3A3C-90D8D4E63C71}"/>
              </a:ext>
            </a:extLst>
          </p:cNvPr>
          <p:cNvSpPr/>
          <p:nvPr/>
        </p:nvSpPr>
        <p:spPr>
          <a:xfrm>
            <a:off x="9354312" y="4014216"/>
            <a:ext cx="923544" cy="7132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792DAE3-6BD3-C241-4BA3-06B252B46C23}"/>
              </a:ext>
            </a:extLst>
          </p:cNvPr>
          <p:cNvSpPr/>
          <p:nvPr/>
        </p:nvSpPr>
        <p:spPr>
          <a:xfrm>
            <a:off x="7726086" y="4507992"/>
            <a:ext cx="923544" cy="576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8DC191A-7412-182F-8C23-A316CF81E6A6}"/>
              </a:ext>
            </a:extLst>
          </p:cNvPr>
          <p:cNvSpPr/>
          <p:nvPr/>
        </p:nvSpPr>
        <p:spPr>
          <a:xfrm>
            <a:off x="8344830" y="3215640"/>
            <a:ext cx="923544" cy="7132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3049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ED5606-D3BF-1FA4-BC21-F5B838039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03BF4-9A98-FB24-1FF7-6864BE0A7FB5}"/>
              </a:ext>
            </a:extLst>
          </p:cNvPr>
          <p:cNvSpPr>
            <a:spLocks noGrp="1"/>
          </p:cNvSpPr>
          <p:nvPr>
            <p:ph type="title"/>
          </p:nvPr>
        </p:nvSpPr>
        <p:spPr>
          <a:xfrm>
            <a:off x="147828" y="154813"/>
            <a:ext cx="5210556" cy="631571"/>
          </a:xfrm>
        </p:spPr>
        <p:txBody>
          <a:bodyPr anchor="ctr">
            <a:normAutofit fontScale="90000"/>
          </a:bodyPr>
          <a:lstStyle/>
          <a:p>
            <a:r>
              <a:rPr lang="en-GB" sz="3200" dirty="0"/>
              <a:t>Temperature sensor issue…</a:t>
            </a:r>
          </a:p>
        </p:txBody>
      </p:sp>
      <p:graphicFrame>
        <p:nvGraphicFramePr>
          <p:cNvPr id="3" name="Chart 2">
            <a:extLst>
              <a:ext uri="{FF2B5EF4-FFF2-40B4-BE49-F238E27FC236}">
                <a16:creationId xmlns:a16="http://schemas.microsoft.com/office/drawing/2014/main" id="{6455A78F-4E1E-33A8-E800-59BDB120F963}"/>
              </a:ext>
            </a:extLst>
          </p:cNvPr>
          <p:cNvGraphicFramePr>
            <a:graphicFrameLocks/>
          </p:cNvGraphicFramePr>
          <p:nvPr>
            <p:extLst>
              <p:ext uri="{D42A27DB-BD31-4B8C-83A1-F6EECF244321}">
                <p14:modId xmlns:p14="http://schemas.microsoft.com/office/powerpoint/2010/main" val="1269948272"/>
              </p:ext>
            </p:extLst>
          </p:nvPr>
        </p:nvGraphicFramePr>
        <p:xfrm>
          <a:off x="0" y="786384"/>
          <a:ext cx="5735828" cy="4950968"/>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13C0D04B-8A26-5EEE-2E8B-34ED130412FC}"/>
              </a:ext>
            </a:extLst>
          </p:cNvPr>
          <p:cNvGrpSpPr/>
          <p:nvPr/>
        </p:nvGrpSpPr>
        <p:grpSpPr>
          <a:xfrm>
            <a:off x="6456174" y="3020568"/>
            <a:ext cx="5502146" cy="3471672"/>
            <a:chOff x="16715" y="1773936"/>
            <a:chExt cx="5242935" cy="3230118"/>
          </a:xfrm>
        </p:grpSpPr>
        <p:grpSp>
          <p:nvGrpSpPr>
            <p:cNvPr id="7" name="Group 6">
              <a:extLst>
                <a:ext uri="{FF2B5EF4-FFF2-40B4-BE49-F238E27FC236}">
                  <a16:creationId xmlns:a16="http://schemas.microsoft.com/office/drawing/2014/main" id="{65330B32-A3A1-004A-F2A0-C51FA82C3019}"/>
                </a:ext>
              </a:extLst>
            </p:cNvPr>
            <p:cNvGrpSpPr/>
            <p:nvPr/>
          </p:nvGrpSpPr>
          <p:grpSpPr>
            <a:xfrm>
              <a:off x="16715" y="1773936"/>
              <a:ext cx="5242935" cy="3230118"/>
              <a:chOff x="16715" y="1773936"/>
              <a:chExt cx="5242935" cy="3230118"/>
            </a:xfrm>
          </p:grpSpPr>
          <p:pic>
            <p:nvPicPr>
              <p:cNvPr id="5" name="Picture 4">
                <a:extLst>
                  <a:ext uri="{FF2B5EF4-FFF2-40B4-BE49-F238E27FC236}">
                    <a16:creationId xmlns:a16="http://schemas.microsoft.com/office/drawing/2014/main" id="{5D668707-86E4-04A8-735E-4242124166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5153" t="22459" r="1067" b="16934"/>
              <a:stretch>
                <a:fillRect/>
              </a:stretch>
            </p:blipFill>
            <p:spPr>
              <a:xfrm>
                <a:off x="16715" y="1773936"/>
                <a:ext cx="5242935" cy="3230118"/>
              </a:xfrm>
              <a:prstGeom prst="rect">
                <a:avLst/>
              </a:prstGeom>
            </p:spPr>
          </p:pic>
          <p:sp>
            <p:nvSpPr>
              <p:cNvPr id="6" name="Oval 5">
                <a:extLst>
                  <a:ext uri="{FF2B5EF4-FFF2-40B4-BE49-F238E27FC236}">
                    <a16:creationId xmlns:a16="http://schemas.microsoft.com/office/drawing/2014/main" id="{376F3DCA-3533-9ED4-2E64-8424CB6052DF}"/>
                  </a:ext>
                </a:extLst>
              </p:cNvPr>
              <p:cNvSpPr/>
              <p:nvPr/>
            </p:nvSpPr>
            <p:spPr>
              <a:xfrm>
                <a:off x="2002536" y="2807208"/>
                <a:ext cx="630936" cy="5120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71B0D280-AFBF-B69E-DBC0-5C6D36C41E62}"/>
                </a:ext>
              </a:extLst>
            </p:cNvPr>
            <p:cNvSpPr/>
            <p:nvPr/>
          </p:nvSpPr>
          <p:spPr>
            <a:xfrm>
              <a:off x="1798320" y="3992880"/>
              <a:ext cx="630936" cy="5120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8CE05CA-480E-7518-C8B5-D7E5689D5E81}"/>
                </a:ext>
              </a:extLst>
            </p:cNvPr>
            <p:cNvSpPr/>
            <p:nvPr/>
          </p:nvSpPr>
          <p:spPr>
            <a:xfrm>
              <a:off x="3020568" y="3660648"/>
              <a:ext cx="630936" cy="5120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AEBF7A1B-4C29-3BA5-9943-0A8007658773}"/>
              </a:ext>
            </a:extLst>
          </p:cNvPr>
          <p:cNvGrpSpPr/>
          <p:nvPr/>
        </p:nvGrpSpPr>
        <p:grpSpPr>
          <a:xfrm>
            <a:off x="5431536" y="281178"/>
            <a:ext cx="6661164" cy="3849932"/>
            <a:chOff x="5431536" y="281178"/>
            <a:chExt cx="6661164" cy="3849932"/>
          </a:xfrm>
        </p:grpSpPr>
        <p:pic>
          <p:nvPicPr>
            <p:cNvPr id="14" name="Picture 13">
              <a:extLst>
                <a:ext uri="{FF2B5EF4-FFF2-40B4-BE49-F238E27FC236}">
                  <a16:creationId xmlns:a16="http://schemas.microsoft.com/office/drawing/2014/main" id="{9D2292A3-E47B-47C4-9F9C-2BB0339BE1D6}"/>
                </a:ext>
              </a:extLst>
            </p:cNvPr>
            <p:cNvPicPr>
              <a:picLocks noChangeAspect="1"/>
            </p:cNvPicPr>
            <p:nvPr/>
          </p:nvPicPr>
          <p:blipFill>
            <a:blip r:embed="rId5"/>
            <a:stretch>
              <a:fillRect/>
            </a:stretch>
          </p:blipFill>
          <p:spPr>
            <a:xfrm>
              <a:off x="5735828" y="281178"/>
              <a:ext cx="6356872" cy="2441448"/>
            </a:xfrm>
            <a:prstGeom prst="rect">
              <a:avLst/>
            </a:prstGeom>
          </p:spPr>
        </p:pic>
        <p:sp>
          <p:nvSpPr>
            <p:cNvPr id="15" name="Oval 14">
              <a:extLst>
                <a:ext uri="{FF2B5EF4-FFF2-40B4-BE49-F238E27FC236}">
                  <a16:creationId xmlns:a16="http://schemas.microsoft.com/office/drawing/2014/main" id="{99C8AE77-F6D4-98F9-4113-1FA4C493FB58}"/>
                </a:ext>
              </a:extLst>
            </p:cNvPr>
            <p:cNvSpPr/>
            <p:nvPr/>
          </p:nvSpPr>
          <p:spPr>
            <a:xfrm rot="20136293">
              <a:off x="7351777" y="1344168"/>
              <a:ext cx="457200" cy="8321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8925A968-D22B-F2A1-F21E-1566D160A029}"/>
                </a:ext>
              </a:extLst>
            </p:cNvPr>
            <p:cNvCxnSpPr>
              <a:stCxn id="15" idx="2"/>
            </p:cNvCxnSpPr>
            <p:nvPr/>
          </p:nvCxnSpPr>
          <p:spPr>
            <a:xfrm flipH="1">
              <a:off x="5431536" y="1854638"/>
              <a:ext cx="1940651" cy="614242"/>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0EEB1CE8-B779-D351-57A9-6D9237738F97}"/>
                </a:ext>
              </a:extLst>
            </p:cNvPr>
            <p:cNvCxnSpPr>
              <a:cxnSpLocks/>
              <a:stCxn id="15" idx="4"/>
              <a:endCxn id="6" idx="0"/>
            </p:cNvCxnSpPr>
            <p:nvPr/>
          </p:nvCxnSpPr>
          <p:spPr>
            <a:xfrm>
              <a:off x="7752218" y="2139126"/>
              <a:ext cx="1119021" cy="1991984"/>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73120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4248-712F-9113-E16C-38191D9F438B}"/>
              </a:ext>
            </a:extLst>
          </p:cNvPr>
          <p:cNvSpPr>
            <a:spLocks noGrp="1"/>
          </p:cNvSpPr>
          <p:nvPr>
            <p:ph type="title"/>
          </p:nvPr>
        </p:nvSpPr>
        <p:spPr/>
        <p:txBody>
          <a:bodyPr/>
          <a:lstStyle/>
          <a:p>
            <a:r>
              <a:rPr lang="en-GB" dirty="0"/>
              <a:t>Solid Methane Moderators</a:t>
            </a:r>
          </a:p>
        </p:txBody>
      </p:sp>
      <p:sp>
        <p:nvSpPr>
          <p:cNvPr id="3" name="Content Placeholder 2">
            <a:extLst>
              <a:ext uri="{FF2B5EF4-FFF2-40B4-BE49-F238E27FC236}">
                <a16:creationId xmlns:a16="http://schemas.microsoft.com/office/drawing/2014/main" id="{5FC1263F-F7BB-8E9A-0BA7-4FB4A97B6EEA}"/>
              </a:ext>
            </a:extLst>
          </p:cNvPr>
          <p:cNvSpPr>
            <a:spLocks noGrp="1"/>
          </p:cNvSpPr>
          <p:nvPr>
            <p:ph idx="1"/>
          </p:nvPr>
        </p:nvSpPr>
        <p:spPr>
          <a:xfrm>
            <a:off x="266700" y="1509307"/>
            <a:ext cx="10261600" cy="3414385"/>
          </a:xfrm>
        </p:spPr>
        <p:txBody>
          <a:bodyPr>
            <a:normAutofit/>
          </a:bodyPr>
          <a:lstStyle/>
          <a:p>
            <a:pPr marL="285750" indent="-285750">
              <a:buFont typeface="Arial" panose="020B0604020202020204" pitchFamily="34" charset="0"/>
              <a:buChar char="•"/>
            </a:pPr>
            <a:r>
              <a:rPr lang="en-GB" sz="2600" dirty="0"/>
              <a:t>3.5x more efficient than hydrogen moderators, but operationally challenging due to burp pressures and deterioration</a:t>
            </a:r>
          </a:p>
          <a:p>
            <a:pPr marL="285750" indent="-285750">
              <a:buFont typeface="Arial" panose="020B0604020202020204" pitchFamily="34" charset="0"/>
              <a:buChar char="•"/>
            </a:pPr>
            <a:r>
              <a:rPr lang="en-GB" sz="2600" dirty="0"/>
              <a:t>Operating at ISIS since 2008</a:t>
            </a:r>
          </a:p>
          <a:p>
            <a:pPr marL="742950" lvl="1" indent="-285750">
              <a:buFont typeface="Arial" panose="020B0604020202020204" pitchFamily="34" charset="0"/>
              <a:buChar char="•"/>
            </a:pPr>
            <a:r>
              <a:rPr lang="en-GB" sz="2400" dirty="0"/>
              <a:t>The first moderators failed</a:t>
            </a:r>
          </a:p>
          <a:p>
            <a:pPr marL="742950" lvl="1" indent="-285750">
              <a:buFont typeface="Arial" panose="020B0604020202020204" pitchFamily="34" charset="0"/>
              <a:buChar char="•"/>
            </a:pPr>
            <a:r>
              <a:rPr lang="en-GB" sz="2400" dirty="0"/>
              <a:t>Recombination process of hydrogen and methane radicals in temperatures 30-90K now better understood</a:t>
            </a:r>
          </a:p>
          <a:p>
            <a:pPr marL="742950" lvl="1" indent="-285750">
              <a:buFont typeface="Arial" panose="020B0604020202020204" pitchFamily="34" charset="0"/>
              <a:buChar char="•"/>
            </a:pPr>
            <a:r>
              <a:rPr lang="en-GB" sz="2400" dirty="0"/>
              <a:t>Design settled in 2011, 35 bar design limit with charge cycle lasting 17-19 hours</a:t>
            </a:r>
          </a:p>
        </p:txBody>
      </p:sp>
    </p:spTree>
    <p:extLst>
      <p:ext uri="{BB962C8B-B14F-4D97-AF65-F5344CB8AC3E}">
        <p14:creationId xmlns:p14="http://schemas.microsoft.com/office/powerpoint/2010/main" val="306401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EB125AF-C3D7-1B44-A680-0E84EA51FE97}"/>
              </a:ext>
            </a:extLst>
          </p:cNvPr>
          <p:cNvGrpSpPr/>
          <p:nvPr/>
        </p:nvGrpSpPr>
        <p:grpSpPr>
          <a:xfrm>
            <a:off x="233464" y="627967"/>
            <a:ext cx="5115561" cy="4852961"/>
            <a:chOff x="1058331" y="663747"/>
            <a:chExt cx="5115561" cy="4852961"/>
          </a:xfrm>
        </p:grpSpPr>
        <p:pic>
          <p:nvPicPr>
            <p:cNvPr id="4" name="Picture 3" descr="A close-up of a machine&#10;&#10;AI-generated content may be incorrect.">
              <a:extLst>
                <a:ext uri="{FF2B5EF4-FFF2-40B4-BE49-F238E27FC236}">
                  <a16:creationId xmlns:a16="http://schemas.microsoft.com/office/drawing/2014/main" id="{438D8C0E-7C85-D687-2372-97099371D124}"/>
                </a:ext>
              </a:extLst>
            </p:cNvPr>
            <p:cNvPicPr>
              <a:picLocks noChangeAspect="1"/>
            </p:cNvPicPr>
            <p:nvPr/>
          </p:nvPicPr>
          <p:blipFill>
            <a:blip r:embed="rId3">
              <a:extLst>
                <a:ext uri="{28A0092B-C50C-407E-A947-70E740481C1C}">
                  <a14:useLocalDpi xmlns:a14="http://schemas.microsoft.com/office/drawing/2010/main" val="0"/>
                </a:ext>
              </a:extLst>
            </a:blip>
            <a:srcRect l="44494" t="7029" r="12072" b="10127"/>
            <a:stretch>
              <a:fillRect/>
            </a:stretch>
          </p:blipFill>
          <p:spPr>
            <a:xfrm>
              <a:off x="1058331" y="1359699"/>
              <a:ext cx="5115561" cy="4157009"/>
            </a:xfrm>
            <a:prstGeom prst="rect">
              <a:avLst/>
            </a:prstGeom>
          </p:spPr>
        </p:pic>
        <p:grpSp>
          <p:nvGrpSpPr>
            <p:cNvPr id="5" name="Group 4">
              <a:extLst>
                <a:ext uri="{FF2B5EF4-FFF2-40B4-BE49-F238E27FC236}">
                  <a16:creationId xmlns:a16="http://schemas.microsoft.com/office/drawing/2014/main" id="{64080642-7A04-542D-B560-587E9607A1DF}"/>
                </a:ext>
              </a:extLst>
            </p:cNvPr>
            <p:cNvGrpSpPr/>
            <p:nvPr/>
          </p:nvGrpSpPr>
          <p:grpSpPr>
            <a:xfrm>
              <a:off x="3295433" y="663747"/>
              <a:ext cx="1664208" cy="2366517"/>
              <a:chOff x="3383280" y="610492"/>
              <a:chExt cx="1664208" cy="2366517"/>
            </a:xfrm>
          </p:grpSpPr>
          <p:sp>
            <p:nvSpPr>
              <p:cNvPr id="6" name="TextBox 5">
                <a:extLst>
                  <a:ext uri="{FF2B5EF4-FFF2-40B4-BE49-F238E27FC236}">
                    <a16:creationId xmlns:a16="http://schemas.microsoft.com/office/drawing/2014/main" id="{A0577C95-6CA7-BFBF-3E28-B19ADA293CEA}"/>
                  </a:ext>
                </a:extLst>
              </p:cNvPr>
              <p:cNvSpPr txBox="1"/>
              <p:nvPr/>
            </p:nvSpPr>
            <p:spPr>
              <a:xfrm>
                <a:off x="3383280" y="610492"/>
                <a:ext cx="1664208" cy="646331"/>
              </a:xfrm>
              <a:prstGeom prst="rect">
                <a:avLst/>
              </a:prstGeom>
              <a:noFill/>
            </p:spPr>
            <p:txBody>
              <a:bodyPr wrap="square" rtlCol="0">
                <a:spAutoFit/>
              </a:bodyPr>
              <a:lstStyle/>
              <a:p>
                <a:r>
                  <a:rPr lang="en-GB" dirty="0"/>
                  <a:t>Solid Methane (40-60K)</a:t>
                </a:r>
              </a:p>
            </p:txBody>
          </p:sp>
          <p:cxnSp>
            <p:nvCxnSpPr>
              <p:cNvPr id="7" name="Straight Arrow Connector 6">
                <a:extLst>
                  <a:ext uri="{FF2B5EF4-FFF2-40B4-BE49-F238E27FC236}">
                    <a16:creationId xmlns:a16="http://schemas.microsoft.com/office/drawing/2014/main" id="{555E54FD-685A-9EDB-3E5D-15E25B22DA8D}"/>
                  </a:ext>
                </a:extLst>
              </p:cNvPr>
              <p:cNvCxnSpPr>
                <a:cxnSpLocks/>
                <a:stCxn id="6" idx="2"/>
              </p:cNvCxnSpPr>
              <p:nvPr/>
            </p:nvCxnSpPr>
            <p:spPr>
              <a:xfrm>
                <a:off x="4215384" y="1256823"/>
                <a:ext cx="251429" cy="172018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83A17971-B8BE-2443-5606-A425523BFEBE}"/>
              </a:ext>
            </a:extLst>
          </p:cNvPr>
          <p:cNvGrpSpPr/>
          <p:nvPr/>
        </p:nvGrpSpPr>
        <p:grpSpPr>
          <a:xfrm>
            <a:off x="5475754" y="194433"/>
            <a:ext cx="6161640" cy="6298570"/>
            <a:chOff x="3064764" y="62948"/>
            <a:chExt cx="6161640" cy="6298570"/>
          </a:xfrm>
        </p:grpSpPr>
        <p:pic>
          <p:nvPicPr>
            <p:cNvPr id="9" name="Picture 8" descr="A close up of a machine&#10;&#10;AI-generated content may be incorrect.">
              <a:extLst>
                <a:ext uri="{FF2B5EF4-FFF2-40B4-BE49-F238E27FC236}">
                  <a16:creationId xmlns:a16="http://schemas.microsoft.com/office/drawing/2014/main" id="{E641179A-B7B8-E730-7493-5A70E48A209F}"/>
                </a:ext>
              </a:extLst>
            </p:cNvPr>
            <p:cNvPicPr>
              <a:picLocks noChangeAspect="1"/>
            </p:cNvPicPr>
            <p:nvPr/>
          </p:nvPicPr>
          <p:blipFill>
            <a:blip r:embed="rId4">
              <a:extLst>
                <a:ext uri="{28A0092B-C50C-407E-A947-70E740481C1C}">
                  <a14:useLocalDpi xmlns:a14="http://schemas.microsoft.com/office/drawing/2010/main" val="0"/>
                </a:ext>
              </a:extLst>
            </a:blip>
            <a:srcRect l="37050" t="5807" r="23800" b="10608"/>
            <a:stretch/>
          </p:blipFill>
          <p:spPr>
            <a:xfrm>
              <a:off x="3064764" y="496482"/>
              <a:ext cx="6062472" cy="5865036"/>
            </a:xfrm>
            <a:prstGeom prst="roundRect">
              <a:avLst>
                <a:gd name="adj" fmla="val 45578"/>
              </a:avLst>
            </a:prstGeom>
          </p:spPr>
        </p:pic>
        <p:sp>
          <p:nvSpPr>
            <p:cNvPr id="10" name="Arrow: Down 9">
              <a:extLst>
                <a:ext uri="{FF2B5EF4-FFF2-40B4-BE49-F238E27FC236}">
                  <a16:creationId xmlns:a16="http://schemas.microsoft.com/office/drawing/2014/main" id="{98E61E40-B796-2215-2CC9-9CF112FE70DA}"/>
                </a:ext>
              </a:extLst>
            </p:cNvPr>
            <p:cNvSpPr/>
            <p:nvPr/>
          </p:nvSpPr>
          <p:spPr>
            <a:xfrm rot="14243301">
              <a:off x="6488655" y="1800568"/>
              <a:ext cx="1197864" cy="10607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53F5980-C747-07D5-1DEF-8E074DF75F5F}"/>
                </a:ext>
              </a:extLst>
            </p:cNvPr>
            <p:cNvSpPr txBox="1"/>
            <p:nvPr/>
          </p:nvSpPr>
          <p:spPr>
            <a:xfrm>
              <a:off x="7681068" y="1287875"/>
              <a:ext cx="1545336" cy="923330"/>
            </a:xfrm>
            <a:prstGeom prst="rect">
              <a:avLst/>
            </a:prstGeom>
            <a:solidFill>
              <a:schemeClr val="bg1"/>
            </a:solidFill>
            <a:ln>
              <a:solidFill>
                <a:schemeClr val="tx1"/>
              </a:solidFill>
            </a:ln>
          </p:spPr>
          <p:txBody>
            <a:bodyPr wrap="square" rtlCol="0">
              <a:spAutoFit/>
            </a:bodyPr>
            <a:lstStyle/>
            <a:p>
              <a:pPr algn="ctr"/>
              <a:r>
                <a:rPr lang="en-GB" dirty="0"/>
                <a:t>Operational WiSH Instrument</a:t>
              </a:r>
            </a:p>
          </p:txBody>
        </p:sp>
        <p:sp>
          <p:nvSpPr>
            <p:cNvPr id="12" name="TextBox 11">
              <a:extLst>
                <a:ext uri="{FF2B5EF4-FFF2-40B4-BE49-F238E27FC236}">
                  <a16:creationId xmlns:a16="http://schemas.microsoft.com/office/drawing/2014/main" id="{A8262666-6179-8A3C-69EB-4F9B769BE82A}"/>
                </a:ext>
              </a:extLst>
            </p:cNvPr>
            <p:cNvSpPr txBox="1"/>
            <p:nvPr/>
          </p:nvSpPr>
          <p:spPr>
            <a:xfrm>
              <a:off x="6681432" y="62948"/>
              <a:ext cx="1773864" cy="923330"/>
            </a:xfrm>
            <a:prstGeom prst="rect">
              <a:avLst/>
            </a:prstGeom>
            <a:solidFill>
              <a:schemeClr val="bg1"/>
            </a:solidFill>
            <a:ln>
              <a:solidFill>
                <a:schemeClr val="tx1"/>
              </a:solidFill>
            </a:ln>
          </p:spPr>
          <p:txBody>
            <a:bodyPr wrap="square" rtlCol="0">
              <a:spAutoFit/>
            </a:bodyPr>
            <a:lstStyle/>
            <a:p>
              <a:pPr algn="ctr"/>
              <a:r>
                <a:rPr lang="en-GB" dirty="0"/>
                <a:t>Future WiSH-2 Instrument (2032)</a:t>
              </a:r>
            </a:p>
          </p:txBody>
        </p:sp>
        <p:sp>
          <p:nvSpPr>
            <p:cNvPr id="17" name="TextBox 16">
              <a:extLst>
                <a:ext uri="{FF2B5EF4-FFF2-40B4-BE49-F238E27FC236}">
                  <a16:creationId xmlns:a16="http://schemas.microsoft.com/office/drawing/2014/main" id="{5ED596C2-E746-3346-5309-E79749E80BF0}"/>
                </a:ext>
              </a:extLst>
            </p:cNvPr>
            <p:cNvSpPr txBox="1"/>
            <p:nvPr/>
          </p:nvSpPr>
          <p:spPr>
            <a:xfrm>
              <a:off x="3733386" y="583391"/>
              <a:ext cx="1303578" cy="646331"/>
            </a:xfrm>
            <a:prstGeom prst="rect">
              <a:avLst/>
            </a:prstGeom>
            <a:solidFill>
              <a:schemeClr val="bg1"/>
            </a:solidFill>
          </p:spPr>
          <p:txBody>
            <a:bodyPr wrap="square" rtlCol="0">
              <a:spAutoFit/>
            </a:bodyPr>
            <a:lstStyle/>
            <a:p>
              <a:pPr algn="ctr"/>
              <a:r>
                <a:rPr lang="en-GB" dirty="0"/>
                <a:t>Cadmium decoupler</a:t>
              </a:r>
            </a:p>
          </p:txBody>
        </p:sp>
        <p:cxnSp>
          <p:nvCxnSpPr>
            <p:cNvPr id="18" name="Straight Arrow Connector 17">
              <a:extLst>
                <a:ext uri="{FF2B5EF4-FFF2-40B4-BE49-F238E27FC236}">
                  <a16:creationId xmlns:a16="http://schemas.microsoft.com/office/drawing/2014/main" id="{572C9582-6D8D-E792-79C7-A31E5BD2D7F0}"/>
                </a:ext>
              </a:extLst>
            </p:cNvPr>
            <p:cNvCxnSpPr>
              <a:stCxn id="17" idx="3"/>
            </p:cNvCxnSpPr>
            <p:nvPr/>
          </p:nvCxnSpPr>
          <p:spPr>
            <a:xfrm>
              <a:off x="5036964" y="906557"/>
              <a:ext cx="1446132" cy="129625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34211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0341-E4D4-2B0C-D6B4-187E3BC213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B431AF-945D-E7BF-A076-FE0275918B0A}"/>
              </a:ext>
            </a:extLst>
          </p:cNvPr>
          <p:cNvSpPr>
            <a:spLocks noGrp="1"/>
          </p:cNvSpPr>
          <p:nvPr>
            <p:ph type="title"/>
          </p:nvPr>
        </p:nvSpPr>
        <p:spPr>
          <a:xfrm>
            <a:off x="139491" y="144688"/>
            <a:ext cx="2848343" cy="684161"/>
          </a:xfrm>
        </p:spPr>
        <p:txBody>
          <a:bodyPr>
            <a:normAutofit/>
          </a:bodyPr>
          <a:lstStyle/>
          <a:p>
            <a:r>
              <a:rPr lang="en-GB" sz="3600" dirty="0"/>
              <a:t>New Design</a:t>
            </a:r>
          </a:p>
        </p:txBody>
      </p:sp>
      <p:grpSp>
        <p:nvGrpSpPr>
          <p:cNvPr id="15" name="Group 14">
            <a:extLst>
              <a:ext uri="{FF2B5EF4-FFF2-40B4-BE49-F238E27FC236}">
                <a16:creationId xmlns:a16="http://schemas.microsoft.com/office/drawing/2014/main" id="{E12FF6B6-0F37-14D3-13FC-6A82C4951897}"/>
              </a:ext>
            </a:extLst>
          </p:cNvPr>
          <p:cNvGrpSpPr/>
          <p:nvPr/>
        </p:nvGrpSpPr>
        <p:grpSpPr>
          <a:xfrm>
            <a:off x="139491" y="1106741"/>
            <a:ext cx="3369961" cy="4683772"/>
            <a:chOff x="528800" y="1242984"/>
            <a:chExt cx="3369961" cy="4683772"/>
          </a:xfrm>
        </p:grpSpPr>
        <p:pic>
          <p:nvPicPr>
            <p:cNvPr id="2" name="Picture 3" descr="A close-up of a toy&#10;&#10;AI-generated content may be incorrect.">
              <a:extLst>
                <a:ext uri="{FF2B5EF4-FFF2-40B4-BE49-F238E27FC236}">
                  <a16:creationId xmlns:a16="http://schemas.microsoft.com/office/drawing/2014/main" id="{6EF91A70-81DC-769E-8F20-610369AEC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103" t="31462" r="28558" b="12183"/>
            <a:stretch>
              <a:fillRect/>
            </a:stretch>
          </p:blipFill>
          <p:spPr bwMode="auto">
            <a:xfrm>
              <a:off x="528800" y="1242984"/>
              <a:ext cx="3369961" cy="4037441"/>
            </a:xfrm>
            <a:prstGeom prst="roundRect">
              <a:avLst>
                <a:gd name="adj" fmla="val 19141"/>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2576BD9-5528-869D-DF36-EDBEA779224B}"/>
                </a:ext>
              </a:extLst>
            </p:cNvPr>
            <p:cNvSpPr txBox="1"/>
            <p:nvPr/>
          </p:nvSpPr>
          <p:spPr>
            <a:xfrm>
              <a:off x="914240" y="5280425"/>
              <a:ext cx="2642522" cy="646331"/>
            </a:xfrm>
            <a:prstGeom prst="rect">
              <a:avLst/>
            </a:prstGeom>
            <a:noFill/>
          </p:spPr>
          <p:txBody>
            <a:bodyPr wrap="square" rtlCol="0">
              <a:spAutoFit/>
            </a:bodyPr>
            <a:lstStyle/>
            <a:p>
              <a:pPr algn="ctr"/>
              <a:r>
                <a:rPr lang="en-GB" u="sng" dirty="0"/>
                <a:t>Mk1 Heat Exchanger</a:t>
              </a:r>
            </a:p>
            <a:p>
              <a:pPr algn="ctr"/>
              <a:r>
                <a:rPr lang="en-GB" u="sng" dirty="0"/>
                <a:t>(DMOD 001-039)</a:t>
              </a:r>
            </a:p>
          </p:txBody>
        </p:sp>
      </p:grpSp>
      <p:grpSp>
        <p:nvGrpSpPr>
          <p:cNvPr id="14" name="Group 13">
            <a:extLst>
              <a:ext uri="{FF2B5EF4-FFF2-40B4-BE49-F238E27FC236}">
                <a16:creationId xmlns:a16="http://schemas.microsoft.com/office/drawing/2014/main" id="{DF4A309D-5E73-0424-FE88-13C6D9DB532A}"/>
              </a:ext>
            </a:extLst>
          </p:cNvPr>
          <p:cNvGrpSpPr/>
          <p:nvPr/>
        </p:nvGrpSpPr>
        <p:grpSpPr>
          <a:xfrm>
            <a:off x="6058527" y="66638"/>
            <a:ext cx="5119741" cy="6705624"/>
            <a:chOff x="5918124" y="135005"/>
            <a:chExt cx="5119741" cy="6705624"/>
          </a:xfrm>
        </p:grpSpPr>
        <p:pic>
          <p:nvPicPr>
            <p:cNvPr id="3" name="Picture 2" descr="A grey square object with two handles&#10;&#10;Description automatically generated">
              <a:extLst>
                <a:ext uri="{FF2B5EF4-FFF2-40B4-BE49-F238E27FC236}">
                  <a16:creationId xmlns:a16="http://schemas.microsoft.com/office/drawing/2014/main" id="{995C572D-FD35-CBE4-7F2C-54E0FB4F0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325" t="27402" r="38873" b="2560"/>
            <a:stretch>
              <a:fillRect/>
            </a:stretch>
          </p:blipFill>
          <p:spPr bwMode="auto">
            <a:xfrm>
              <a:off x="6207250" y="3587897"/>
              <a:ext cx="2064270" cy="2606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BDA72553-F535-E2DA-7C0E-F2B63DF2F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10" r="3802"/>
            <a:stretch>
              <a:fillRect/>
            </a:stretch>
          </p:blipFill>
          <p:spPr bwMode="auto">
            <a:xfrm>
              <a:off x="8721919" y="3590409"/>
              <a:ext cx="1989371" cy="2603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device&#10;&#10;Description automatically generated">
              <a:extLst>
                <a:ext uri="{FF2B5EF4-FFF2-40B4-BE49-F238E27FC236}">
                  <a16:creationId xmlns:a16="http://schemas.microsoft.com/office/drawing/2014/main" id="{A5279AB0-0CFB-85DB-2CCD-2515A059C1E7}"/>
                </a:ext>
              </a:extLst>
            </p:cNvPr>
            <p:cNvPicPr>
              <a:picLocks noChangeAspect="1"/>
            </p:cNvPicPr>
            <p:nvPr/>
          </p:nvPicPr>
          <p:blipFill rotWithShape="1">
            <a:blip r:embed="rId6">
              <a:extLst>
                <a:ext uri="{28A0092B-C50C-407E-A947-70E740481C1C}">
                  <a14:useLocalDpi xmlns:a14="http://schemas.microsoft.com/office/drawing/2010/main" val="0"/>
                </a:ext>
              </a:extLst>
            </a:blip>
            <a:srcRect l="24438" t="6133" r="39032" b="6432"/>
            <a:stretch>
              <a:fillRect/>
            </a:stretch>
          </p:blipFill>
          <p:spPr bwMode="auto">
            <a:xfrm>
              <a:off x="6770736" y="135005"/>
              <a:ext cx="3685032" cy="3352308"/>
            </a:xfrm>
            <a:prstGeom prst="roundRect">
              <a:avLst/>
            </a:prstGeom>
            <a:noFill/>
            <a:ln>
              <a:noFill/>
            </a:ln>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814B44CE-592C-0991-11F3-F81E01513D27}"/>
                </a:ext>
              </a:extLst>
            </p:cNvPr>
            <p:cNvCxnSpPr>
              <a:cxnSpLocks/>
            </p:cNvCxnSpPr>
            <p:nvPr/>
          </p:nvCxnSpPr>
          <p:spPr>
            <a:xfrm flipH="1">
              <a:off x="7600569" y="2569464"/>
              <a:ext cx="555879" cy="1819656"/>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6AB1F1E-926F-CB6A-E709-E0F3E1A82F5C}"/>
                </a:ext>
              </a:extLst>
            </p:cNvPr>
            <p:cNvCxnSpPr>
              <a:cxnSpLocks/>
            </p:cNvCxnSpPr>
            <p:nvPr/>
          </p:nvCxnSpPr>
          <p:spPr>
            <a:xfrm>
              <a:off x="8156448" y="2569464"/>
              <a:ext cx="1393318" cy="1719072"/>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4C5C52-12B1-C0AA-9F2D-189345C51DC5}"/>
                </a:ext>
              </a:extLst>
            </p:cNvPr>
            <p:cNvSpPr txBox="1"/>
            <p:nvPr/>
          </p:nvSpPr>
          <p:spPr>
            <a:xfrm>
              <a:off x="5918124" y="6194298"/>
              <a:ext cx="2642522" cy="646331"/>
            </a:xfrm>
            <a:prstGeom prst="rect">
              <a:avLst/>
            </a:prstGeom>
            <a:noFill/>
          </p:spPr>
          <p:txBody>
            <a:bodyPr wrap="square" rtlCol="0">
              <a:spAutoFit/>
            </a:bodyPr>
            <a:lstStyle/>
            <a:p>
              <a:pPr algn="ctr"/>
              <a:r>
                <a:rPr lang="en-GB" u="sng" dirty="0">
                  <a:solidFill>
                    <a:srgbClr val="003088"/>
                  </a:solidFill>
                </a:rPr>
                <a:t>Mk2 Heat Exchanger</a:t>
              </a:r>
            </a:p>
            <a:p>
              <a:pPr algn="ctr"/>
              <a:r>
                <a:rPr lang="en-GB" u="sng" dirty="0">
                  <a:solidFill>
                    <a:srgbClr val="003088"/>
                  </a:solidFill>
                </a:rPr>
                <a:t>(DMOD 040)</a:t>
              </a:r>
            </a:p>
          </p:txBody>
        </p:sp>
        <p:sp>
          <p:nvSpPr>
            <p:cNvPr id="13" name="TextBox 12">
              <a:extLst>
                <a:ext uri="{FF2B5EF4-FFF2-40B4-BE49-F238E27FC236}">
                  <a16:creationId xmlns:a16="http://schemas.microsoft.com/office/drawing/2014/main" id="{87712142-C70F-D23B-9CA1-B42C36B80822}"/>
                </a:ext>
              </a:extLst>
            </p:cNvPr>
            <p:cNvSpPr txBox="1"/>
            <p:nvPr/>
          </p:nvSpPr>
          <p:spPr>
            <a:xfrm>
              <a:off x="8395343" y="6194298"/>
              <a:ext cx="2642522" cy="646331"/>
            </a:xfrm>
            <a:prstGeom prst="rect">
              <a:avLst/>
            </a:prstGeom>
            <a:noFill/>
          </p:spPr>
          <p:txBody>
            <a:bodyPr wrap="square" rtlCol="0">
              <a:spAutoFit/>
            </a:bodyPr>
            <a:lstStyle/>
            <a:p>
              <a:pPr algn="ctr"/>
              <a:r>
                <a:rPr lang="en-GB" u="sng" dirty="0">
                  <a:solidFill>
                    <a:srgbClr val="003088"/>
                  </a:solidFill>
                </a:rPr>
                <a:t>Mk3 Heat Exchanger</a:t>
              </a:r>
            </a:p>
            <a:p>
              <a:pPr algn="ctr"/>
              <a:r>
                <a:rPr lang="en-GB" u="sng" dirty="0">
                  <a:solidFill>
                    <a:srgbClr val="003088"/>
                  </a:solidFill>
                </a:rPr>
                <a:t>(DMOD 041)</a:t>
              </a:r>
            </a:p>
          </p:txBody>
        </p:sp>
      </p:grpSp>
      <p:grpSp>
        <p:nvGrpSpPr>
          <p:cNvPr id="17" name="Group 16">
            <a:extLst>
              <a:ext uri="{FF2B5EF4-FFF2-40B4-BE49-F238E27FC236}">
                <a16:creationId xmlns:a16="http://schemas.microsoft.com/office/drawing/2014/main" id="{56CD9DBD-C4FA-CB09-FB74-63C2710EB0F2}"/>
              </a:ext>
            </a:extLst>
          </p:cNvPr>
          <p:cNvGrpSpPr/>
          <p:nvPr/>
        </p:nvGrpSpPr>
        <p:grpSpPr>
          <a:xfrm>
            <a:off x="3509452" y="328791"/>
            <a:ext cx="3093191" cy="4405133"/>
            <a:chOff x="3441458" y="106031"/>
            <a:chExt cx="3093191" cy="4157780"/>
          </a:xfrm>
        </p:grpSpPr>
        <p:sp>
          <p:nvSpPr>
            <p:cNvPr id="10" name="Arrow: Down 9">
              <a:extLst>
                <a:ext uri="{FF2B5EF4-FFF2-40B4-BE49-F238E27FC236}">
                  <a16:creationId xmlns:a16="http://schemas.microsoft.com/office/drawing/2014/main" id="{C54E0A2A-36FA-E34B-F704-4945FF78EA93}"/>
                </a:ext>
              </a:extLst>
            </p:cNvPr>
            <p:cNvSpPr/>
            <p:nvPr/>
          </p:nvSpPr>
          <p:spPr>
            <a:xfrm rot="16200000">
              <a:off x="4149422" y="2421660"/>
              <a:ext cx="1295461" cy="23888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3088"/>
                </a:solidFill>
              </a:endParaRPr>
            </a:p>
          </p:txBody>
        </p:sp>
        <p:sp>
          <p:nvSpPr>
            <p:cNvPr id="16" name="TextBox 15">
              <a:extLst>
                <a:ext uri="{FF2B5EF4-FFF2-40B4-BE49-F238E27FC236}">
                  <a16:creationId xmlns:a16="http://schemas.microsoft.com/office/drawing/2014/main" id="{C78E89F0-3A86-1EC8-8912-2B12BC0E86B4}"/>
                </a:ext>
              </a:extLst>
            </p:cNvPr>
            <p:cNvSpPr txBox="1"/>
            <p:nvPr/>
          </p:nvSpPr>
          <p:spPr>
            <a:xfrm>
              <a:off x="3441458" y="106031"/>
              <a:ext cx="3093191" cy="2701600"/>
            </a:xfrm>
            <a:prstGeom prst="rect">
              <a:avLst/>
            </a:prstGeom>
            <a:noFill/>
          </p:spPr>
          <p:txBody>
            <a:bodyPr wrap="square" rtlCol="0">
              <a:spAutoFit/>
            </a:bodyPr>
            <a:lstStyle/>
            <a:p>
              <a:pPr marL="342900" indent="-342900">
                <a:buFont typeface="+mj-lt"/>
                <a:buAutoNum type="arabicPeriod"/>
              </a:pPr>
              <a:r>
                <a:rPr lang="en-GB" dirty="0">
                  <a:solidFill>
                    <a:srgbClr val="003088"/>
                  </a:solidFill>
                </a:rPr>
                <a:t>Tube to plate heat exchanger</a:t>
              </a:r>
            </a:p>
            <a:p>
              <a:pPr marL="342900" indent="-342900">
                <a:buFont typeface="+mj-lt"/>
                <a:buAutoNum type="arabicPeriod"/>
              </a:pPr>
              <a:r>
                <a:rPr lang="en-GB" dirty="0">
                  <a:solidFill>
                    <a:srgbClr val="003088"/>
                  </a:solidFill>
                </a:rPr>
                <a:t>Different flow rate (lower pressure drop)</a:t>
              </a:r>
            </a:p>
            <a:p>
              <a:pPr marL="342900" indent="-342900">
                <a:buFont typeface="+mj-lt"/>
                <a:buAutoNum type="arabicPeriod"/>
              </a:pPr>
              <a:r>
                <a:rPr lang="en-GB" dirty="0">
                  <a:solidFill>
                    <a:srgbClr val="003088"/>
                  </a:solidFill>
                </a:rPr>
                <a:t>Decrease in methane volume (200g to 160g)</a:t>
              </a:r>
            </a:p>
            <a:p>
              <a:pPr marL="342900" indent="-342900">
                <a:buFont typeface="+mj-lt"/>
                <a:buAutoNum type="arabicPeriod"/>
              </a:pPr>
              <a:r>
                <a:rPr lang="en-GB" dirty="0">
                  <a:solidFill>
                    <a:srgbClr val="003088"/>
                  </a:solidFill>
                </a:rPr>
                <a:t>Introduction of gadolinium poisoning foil</a:t>
              </a:r>
            </a:p>
            <a:p>
              <a:pPr marL="342900" indent="-342900">
                <a:buFont typeface="+mj-lt"/>
                <a:buAutoNum type="arabicPeriod"/>
              </a:pPr>
              <a:r>
                <a:rPr lang="en-GB" dirty="0">
                  <a:solidFill>
                    <a:srgbClr val="003088"/>
                  </a:solidFill>
                </a:rPr>
                <a:t>Aluminium foam not brazed</a:t>
              </a:r>
            </a:p>
          </p:txBody>
        </p:sp>
      </p:grpSp>
      <p:sp>
        <p:nvSpPr>
          <p:cNvPr id="6" name="TextBox 5">
            <a:extLst>
              <a:ext uri="{FF2B5EF4-FFF2-40B4-BE49-F238E27FC236}">
                <a16:creationId xmlns:a16="http://schemas.microsoft.com/office/drawing/2014/main" id="{B168239E-8459-BB6F-5BF9-E0BC81C97B13}"/>
              </a:ext>
            </a:extLst>
          </p:cNvPr>
          <p:cNvSpPr txBox="1"/>
          <p:nvPr/>
        </p:nvSpPr>
        <p:spPr>
          <a:xfrm>
            <a:off x="3508413" y="4960409"/>
            <a:ext cx="2388841" cy="923330"/>
          </a:xfrm>
          <a:prstGeom prst="rect">
            <a:avLst/>
          </a:prstGeom>
          <a:noFill/>
        </p:spPr>
        <p:txBody>
          <a:bodyPr wrap="square" rtlCol="0">
            <a:spAutoFit/>
          </a:bodyPr>
          <a:lstStyle/>
          <a:p>
            <a:pPr algn="ctr"/>
            <a:r>
              <a:rPr lang="en-GB" dirty="0"/>
              <a:t>Aluminium foam (1199)-solid methane matrix</a:t>
            </a:r>
          </a:p>
        </p:txBody>
      </p:sp>
      <p:cxnSp>
        <p:nvCxnSpPr>
          <p:cNvPr id="19" name="Straight Arrow Connector 18">
            <a:extLst>
              <a:ext uri="{FF2B5EF4-FFF2-40B4-BE49-F238E27FC236}">
                <a16:creationId xmlns:a16="http://schemas.microsoft.com/office/drawing/2014/main" id="{48CF2DEA-F572-3FA5-E1A6-0B7255A2DAD6}"/>
              </a:ext>
            </a:extLst>
          </p:cNvPr>
          <p:cNvCxnSpPr/>
          <p:nvPr/>
        </p:nvCxnSpPr>
        <p:spPr>
          <a:xfrm flipH="1" flipV="1">
            <a:off x="2038350" y="4257675"/>
            <a:ext cx="1632375" cy="8865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3052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evice&#10;&#10;Description automatically generated">
            <a:extLst>
              <a:ext uri="{FF2B5EF4-FFF2-40B4-BE49-F238E27FC236}">
                <a16:creationId xmlns:a16="http://schemas.microsoft.com/office/drawing/2014/main" id="{4861F9BE-B22D-3206-605D-94A8A55B18E4}"/>
              </a:ext>
            </a:extLst>
          </p:cNvPr>
          <p:cNvPicPr>
            <a:picLocks noChangeAspect="1"/>
          </p:cNvPicPr>
          <p:nvPr/>
        </p:nvPicPr>
        <p:blipFill rotWithShape="1">
          <a:blip r:embed="rId3">
            <a:extLst>
              <a:ext uri="{28A0092B-C50C-407E-A947-70E740481C1C}">
                <a14:useLocalDpi xmlns:a14="http://schemas.microsoft.com/office/drawing/2010/main" val="0"/>
              </a:ext>
            </a:extLst>
          </a:blip>
          <a:srcRect l="24438" t="6133" r="39032" b="6432"/>
          <a:stretch>
            <a:fillRect/>
          </a:stretch>
        </p:blipFill>
        <p:spPr bwMode="auto">
          <a:xfrm>
            <a:off x="3095636" y="224016"/>
            <a:ext cx="6000728" cy="5458918"/>
          </a:xfrm>
          <a:prstGeom prst="roundRect">
            <a:avLst/>
          </a:prstGeom>
          <a:noFill/>
          <a:ln>
            <a:noFill/>
          </a:ln>
          <a:extLst>
            <a:ext uri="{53640926-AAD7-44D8-BBD7-CCE9431645EC}">
              <a14:shadowObscured xmlns:a14="http://schemas.microsoft.com/office/drawing/2010/main"/>
            </a:ext>
          </a:extLst>
        </p:spPr>
      </p:pic>
      <p:cxnSp>
        <p:nvCxnSpPr>
          <p:cNvPr id="6" name="Straight Arrow Connector 5">
            <a:extLst>
              <a:ext uri="{FF2B5EF4-FFF2-40B4-BE49-F238E27FC236}">
                <a16:creationId xmlns:a16="http://schemas.microsoft.com/office/drawing/2014/main" id="{6D9EDAC8-8684-E4D4-4FD8-33D0B162C514}"/>
              </a:ext>
            </a:extLst>
          </p:cNvPr>
          <p:cNvCxnSpPr>
            <a:cxnSpLocks/>
          </p:cNvCxnSpPr>
          <p:nvPr/>
        </p:nvCxnSpPr>
        <p:spPr>
          <a:xfrm flipH="1">
            <a:off x="7210425" y="1400175"/>
            <a:ext cx="542925" cy="1819275"/>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990DB23-3E14-E011-5852-8B3EFE1868EB}"/>
              </a:ext>
            </a:extLst>
          </p:cNvPr>
          <p:cNvGrpSpPr/>
          <p:nvPr/>
        </p:nvGrpSpPr>
        <p:grpSpPr>
          <a:xfrm>
            <a:off x="47636" y="2601009"/>
            <a:ext cx="4067164" cy="646331"/>
            <a:chOff x="47636" y="2601009"/>
            <a:chExt cx="4067164" cy="646331"/>
          </a:xfrm>
        </p:grpSpPr>
        <p:cxnSp>
          <p:nvCxnSpPr>
            <p:cNvPr id="5" name="Straight Arrow Connector 4">
              <a:extLst>
                <a:ext uri="{FF2B5EF4-FFF2-40B4-BE49-F238E27FC236}">
                  <a16:creationId xmlns:a16="http://schemas.microsoft.com/office/drawing/2014/main" id="{750D4EAF-68EC-F11D-7816-2DDF70092FAD}"/>
                </a:ext>
              </a:extLst>
            </p:cNvPr>
            <p:cNvCxnSpPr>
              <a:cxnSpLocks/>
            </p:cNvCxnSpPr>
            <p:nvPr/>
          </p:nvCxnSpPr>
          <p:spPr>
            <a:xfrm>
              <a:off x="2800350" y="2924175"/>
              <a:ext cx="1314450" cy="295275"/>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86B9EE-7975-6CF0-ECE6-3E5219E59FF4}"/>
                </a:ext>
              </a:extLst>
            </p:cNvPr>
            <p:cNvSpPr txBox="1"/>
            <p:nvPr/>
          </p:nvSpPr>
          <p:spPr>
            <a:xfrm>
              <a:off x="47636" y="2601009"/>
              <a:ext cx="2800350" cy="646331"/>
            </a:xfrm>
            <a:prstGeom prst="rect">
              <a:avLst/>
            </a:prstGeom>
            <a:noFill/>
          </p:spPr>
          <p:txBody>
            <a:bodyPr wrap="square" rtlCol="0">
              <a:spAutoFit/>
            </a:bodyPr>
            <a:lstStyle/>
            <a:p>
              <a:pPr algn="ctr"/>
              <a:r>
                <a:rPr lang="en-GB" u="sng" dirty="0">
                  <a:solidFill>
                    <a:srgbClr val="003088"/>
                  </a:solidFill>
                </a:rPr>
                <a:t>Aluminium 5083-O shell</a:t>
              </a:r>
            </a:p>
            <a:p>
              <a:pPr algn="ctr"/>
              <a:r>
                <a:rPr lang="en-GB" u="sng" dirty="0">
                  <a:solidFill>
                    <a:srgbClr val="003088"/>
                  </a:solidFill>
                </a:rPr>
                <a:t>Design pressure = 35 bar</a:t>
              </a:r>
            </a:p>
          </p:txBody>
        </p:sp>
      </p:grpSp>
      <p:grpSp>
        <p:nvGrpSpPr>
          <p:cNvPr id="23" name="Group 22">
            <a:extLst>
              <a:ext uri="{FF2B5EF4-FFF2-40B4-BE49-F238E27FC236}">
                <a16:creationId xmlns:a16="http://schemas.microsoft.com/office/drawing/2014/main" id="{6E6FC1B8-DC6E-E3C6-86B7-8F53BCF0FCC8}"/>
              </a:ext>
            </a:extLst>
          </p:cNvPr>
          <p:cNvGrpSpPr/>
          <p:nvPr/>
        </p:nvGrpSpPr>
        <p:grpSpPr>
          <a:xfrm>
            <a:off x="95272" y="3638551"/>
            <a:ext cx="6000728" cy="1315135"/>
            <a:chOff x="95272" y="3638551"/>
            <a:chExt cx="6000728" cy="1315135"/>
          </a:xfrm>
        </p:grpSpPr>
        <p:cxnSp>
          <p:nvCxnSpPr>
            <p:cNvPr id="14" name="Straight Arrow Connector 13">
              <a:extLst>
                <a:ext uri="{FF2B5EF4-FFF2-40B4-BE49-F238E27FC236}">
                  <a16:creationId xmlns:a16="http://schemas.microsoft.com/office/drawing/2014/main" id="{450834F5-DC93-CE08-3E37-2DFC4967BF2E}"/>
                </a:ext>
              </a:extLst>
            </p:cNvPr>
            <p:cNvCxnSpPr>
              <a:cxnSpLocks/>
              <a:stCxn id="20" idx="3"/>
            </p:cNvCxnSpPr>
            <p:nvPr/>
          </p:nvCxnSpPr>
          <p:spPr>
            <a:xfrm flipV="1">
              <a:off x="2800350" y="3638551"/>
              <a:ext cx="3295650" cy="991970"/>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9D1CF1-0FFF-A9AE-5D85-FABB3B6B91FE}"/>
                </a:ext>
              </a:extLst>
            </p:cNvPr>
            <p:cNvSpPr txBox="1"/>
            <p:nvPr/>
          </p:nvSpPr>
          <p:spPr>
            <a:xfrm>
              <a:off x="95272" y="4307355"/>
              <a:ext cx="2705078" cy="646331"/>
            </a:xfrm>
            <a:prstGeom prst="rect">
              <a:avLst/>
            </a:prstGeom>
            <a:noFill/>
          </p:spPr>
          <p:txBody>
            <a:bodyPr wrap="square" rtlCol="0">
              <a:spAutoFit/>
            </a:bodyPr>
            <a:lstStyle/>
            <a:p>
              <a:pPr algn="ctr"/>
              <a:r>
                <a:rPr lang="en-GB" u="sng" dirty="0">
                  <a:solidFill>
                    <a:srgbClr val="003088"/>
                  </a:solidFill>
                </a:rPr>
                <a:t>Gadolinium Foil (50 µm, Al-5251 sandwich)</a:t>
              </a:r>
            </a:p>
          </p:txBody>
        </p:sp>
      </p:grpSp>
      <p:sp>
        <p:nvSpPr>
          <p:cNvPr id="26" name="TextBox 25">
            <a:extLst>
              <a:ext uri="{FF2B5EF4-FFF2-40B4-BE49-F238E27FC236}">
                <a16:creationId xmlns:a16="http://schemas.microsoft.com/office/drawing/2014/main" id="{B4F0031F-2D1B-0B5E-6313-AABFF204ACEB}"/>
              </a:ext>
            </a:extLst>
          </p:cNvPr>
          <p:cNvSpPr txBox="1"/>
          <p:nvPr/>
        </p:nvSpPr>
        <p:spPr>
          <a:xfrm>
            <a:off x="6400811" y="476845"/>
            <a:ext cx="2705078" cy="923330"/>
          </a:xfrm>
          <a:prstGeom prst="rect">
            <a:avLst/>
          </a:prstGeom>
          <a:noFill/>
        </p:spPr>
        <p:txBody>
          <a:bodyPr wrap="square" rtlCol="0">
            <a:spAutoFit/>
          </a:bodyPr>
          <a:lstStyle/>
          <a:p>
            <a:pPr algn="ctr"/>
            <a:r>
              <a:rPr lang="en-GB" u="sng" dirty="0">
                <a:solidFill>
                  <a:srgbClr val="003088"/>
                </a:solidFill>
              </a:rPr>
              <a:t>Al-foam (1199, 10% density) and solid methane</a:t>
            </a:r>
          </a:p>
        </p:txBody>
      </p:sp>
      <p:grpSp>
        <p:nvGrpSpPr>
          <p:cNvPr id="27" name="Group 26">
            <a:extLst>
              <a:ext uri="{FF2B5EF4-FFF2-40B4-BE49-F238E27FC236}">
                <a16:creationId xmlns:a16="http://schemas.microsoft.com/office/drawing/2014/main" id="{3D664C10-AB0E-1A50-0045-E015BDE957E9}"/>
              </a:ext>
            </a:extLst>
          </p:cNvPr>
          <p:cNvGrpSpPr/>
          <p:nvPr/>
        </p:nvGrpSpPr>
        <p:grpSpPr>
          <a:xfrm>
            <a:off x="0" y="338345"/>
            <a:ext cx="5534025" cy="2733467"/>
            <a:chOff x="47636" y="1742498"/>
            <a:chExt cx="5381603" cy="2733467"/>
          </a:xfrm>
        </p:grpSpPr>
        <p:cxnSp>
          <p:nvCxnSpPr>
            <p:cNvPr id="28" name="Straight Arrow Connector 27">
              <a:extLst>
                <a:ext uri="{FF2B5EF4-FFF2-40B4-BE49-F238E27FC236}">
                  <a16:creationId xmlns:a16="http://schemas.microsoft.com/office/drawing/2014/main" id="{AC324D63-416F-44C8-386B-88115AC9460B}"/>
                </a:ext>
              </a:extLst>
            </p:cNvPr>
            <p:cNvCxnSpPr>
              <a:cxnSpLocks/>
            </p:cNvCxnSpPr>
            <p:nvPr/>
          </p:nvCxnSpPr>
          <p:spPr>
            <a:xfrm>
              <a:off x="3243252" y="2942827"/>
              <a:ext cx="2185987" cy="1533138"/>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FAF7BD6-1439-8F4B-B915-AC9F2957AA24}"/>
                </a:ext>
              </a:extLst>
            </p:cNvPr>
            <p:cNvSpPr txBox="1"/>
            <p:nvPr/>
          </p:nvSpPr>
          <p:spPr>
            <a:xfrm>
              <a:off x="47636" y="1742498"/>
              <a:ext cx="3535878" cy="1200329"/>
            </a:xfrm>
            <a:prstGeom prst="rect">
              <a:avLst/>
            </a:prstGeom>
            <a:noFill/>
          </p:spPr>
          <p:txBody>
            <a:bodyPr wrap="square" rtlCol="0">
              <a:spAutoFit/>
            </a:bodyPr>
            <a:lstStyle/>
            <a:p>
              <a:pPr algn="ctr"/>
              <a:r>
                <a:rPr lang="en-GB" u="sng" dirty="0">
                  <a:solidFill>
                    <a:srgbClr val="003088"/>
                  </a:solidFill>
                </a:rPr>
                <a:t>Aluminium 5083-O Heat Exchanger</a:t>
              </a:r>
            </a:p>
            <a:p>
              <a:pPr algn="ctr"/>
              <a:r>
                <a:rPr lang="en-GB" u="sng" dirty="0">
                  <a:solidFill>
                    <a:srgbClr val="003088"/>
                  </a:solidFill>
                </a:rPr>
                <a:t>Internal design pressure = 5 bar</a:t>
              </a:r>
            </a:p>
            <a:p>
              <a:pPr algn="ctr"/>
              <a:r>
                <a:rPr lang="en-GB" u="sng" dirty="0">
                  <a:solidFill>
                    <a:srgbClr val="003088"/>
                  </a:solidFill>
                </a:rPr>
                <a:t>External design pressure = 35 bar</a:t>
              </a:r>
            </a:p>
          </p:txBody>
        </p:sp>
      </p:grpSp>
      <p:sp>
        <p:nvSpPr>
          <p:cNvPr id="32" name="TextBox 31">
            <a:extLst>
              <a:ext uri="{FF2B5EF4-FFF2-40B4-BE49-F238E27FC236}">
                <a16:creationId xmlns:a16="http://schemas.microsoft.com/office/drawing/2014/main" id="{24563E64-B426-28E8-0E32-93CE6195D605}"/>
              </a:ext>
            </a:extLst>
          </p:cNvPr>
          <p:cNvSpPr txBox="1"/>
          <p:nvPr/>
        </p:nvSpPr>
        <p:spPr>
          <a:xfrm>
            <a:off x="8105797" y="5840880"/>
            <a:ext cx="2705078" cy="369332"/>
          </a:xfrm>
          <a:prstGeom prst="rect">
            <a:avLst/>
          </a:prstGeom>
          <a:noFill/>
        </p:spPr>
        <p:txBody>
          <a:bodyPr wrap="square" rtlCol="0">
            <a:spAutoFit/>
          </a:bodyPr>
          <a:lstStyle/>
          <a:p>
            <a:pPr algn="ctr"/>
            <a:r>
              <a:rPr lang="en-GB" u="sng" dirty="0">
                <a:solidFill>
                  <a:srgbClr val="003088"/>
                </a:solidFill>
              </a:rPr>
              <a:t>Thermocouple location</a:t>
            </a:r>
          </a:p>
        </p:txBody>
      </p:sp>
      <p:cxnSp>
        <p:nvCxnSpPr>
          <p:cNvPr id="33" name="Straight Arrow Connector 32">
            <a:extLst>
              <a:ext uri="{FF2B5EF4-FFF2-40B4-BE49-F238E27FC236}">
                <a16:creationId xmlns:a16="http://schemas.microsoft.com/office/drawing/2014/main" id="{4E551D6A-7D09-6384-8D52-11F1BD9D1181}"/>
              </a:ext>
            </a:extLst>
          </p:cNvPr>
          <p:cNvCxnSpPr>
            <a:cxnSpLocks/>
          </p:cNvCxnSpPr>
          <p:nvPr/>
        </p:nvCxnSpPr>
        <p:spPr>
          <a:xfrm flipH="1" flipV="1">
            <a:off x="7038975" y="4213509"/>
            <a:ext cx="1419225" cy="1627371"/>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7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5B44-C4D5-B731-8B7F-BAAEC53D9B94}"/>
              </a:ext>
            </a:extLst>
          </p:cNvPr>
          <p:cNvSpPr>
            <a:spLocks noGrp="1"/>
          </p:cNvSpPr>
          <p:nvPr>
            <p:ph type="title"/>
          </p:nvPr>
        </p:nvSpPr>
        <p:spPr>
          <a:xfrm>
            <a:off x="3182095" y="442021"/>
            <a:ext cx="5827810" cy="928438"/>
          </a:xfrm>
        </p:spPr>
        <p:txBody>
          <a:bodyPr anchor="t">
            <a:normAutofit/>
          </a:bodyPr>
          <a:lstStyle/>
          <a:p>
            <a:pPr algn="ctr"/>
            <a:r>
              <a:rPr lang="en-GB" sz="4400" dirty="0"/>
              <a:t>What was Expected?</a:t>
            </a:r>
          </a:p>
        </p:txBody>
      </p:sp>
      <p:graphicFrame>
        <p:nvGraphicFramePr>
          <p:cNvPr id="5" name="Content Placeholder 2">
            <a:extLst>
              <a:ext uri="{FF2B5EF4-FFF2-40B4-BE49-F238E27FC236}">
                <a16:creationId xmlns:a16="http://schemas.microsoft.com/office/drawing/2014/main" id="{F7862AC0-DA98-C7A6-A5BF-D21C2166F798}"/>
              </a:ext>
            </a:extLst>
          </p:cNvPr>
          <p:cNvGraphicFramePr>
            <a:graphicFrameLocks noGrp="1"/>
          </p:cNvGraphicFramePr>
          <p:nvPr>
            <p:ph idx="1"/>
            <p:extLst>
              <p:ext uri="{D42A27DB-BD31-4B8C-83A1-F6EECF244321}">
                <p14:modId xmlns:p14="http://schemas.microsoft.com/office/powerpoint/2010/main" val="25807496"/>
              </p:ext>
            </p:extLst>
          </p:nvPr>
        </p:nvGraphicFramePr>
        <p:xfrm>
          <a:off x="889636" y="1141999"/>
          <a:ext cx="10261600" cy="3320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6615205-2D20-AEFB-6D82-D4EF915647EC}"/>
              </a:ext>
            </a:extLst>
          </p:cNvPr>
          <p:cNvSpPr txBox="1"/>
          <p:nvPr/>
        </p:nvSpPr>
        <p:spPr>
          <a:xfrm>
            <a:off x="902018" y="3961675"/>
            <a:ext cx="2214880" cy="369332"/>
          </a:xfrm>
          <a:prstGeom prst="rect">
            <a:avLst/>
          </a:prstGeom>
          <a:noFill/>
        </p:spPr>
        <p:txBody>
          <a:bodyPr wrap="square" rtlCol="0">
            <a:spAutoFit/>
          </a:bodyPr>
          <a:lstStyle/>
          <a:p>
            <a:pPr marL="285750" indent="-285750">
              <a:buFont typeface="Arial" panose="020B0604020202020204" pitchFamily="34" charset="0"/>
              <a:buChar char="•"/>
            </a:pPr>
            <a:r>
              <a:rPr lang="en-GB" dirty="0"/>
              <a:t>See next slide…</a:t>
            </a:r>
          </a:p>
        </p:txBody>
      </p:sp>
      <p:sp>
        <p:nvSpPr>
          <p:cNvPr id="4" name="TextBox 3">
            <a:extLst>
              <a:ext uri="{FF2B5EF4-FFF2-40B4-BE49-F238E27FC236}">
                <a16:creationId xmlns:a16="http://schemas.microsoft.com/office/drawing/2014/main" id="{1127F8CD-37B5-45BB-9724-6C6A10C495E6}"/>
              </a:ext>
            </a:extLst>
          </p:cNvPr>
          <p:cNvSpPr txBox="1"/>
          <p:nvPr/>
        </p:nvSpPr>
        <p:spPr>
          <a:xfrm>
            <a:off x="4364356" y="3961675"/>
            <a:ext cx="331216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Warming of irradiated solid methane leads to pressure release</a:t>
            </a:r>
          </a:p>
          <a:p>
            <a:pPr marL="285750" indent="-285750">
              <a:buFont typeface="Arial" panose="020B0604020202020204" pitchFamily="34" charset="0"/>
              <a:buChar char="•"/>
            </a:pPr>
            <a:r>
              <a:rPr lang="en-GB" dirty="0"/>
              <a:t>Less methane in new design, but unsure on its impact</a:t>
            </a:r>
          </a:p>
        </p:txBody>
      </p:sp>
      <p:sp>
        <p:nvSpPr>
          <p:cNvPr id="6" name="TextBox 5">
            <a:extLst>
              <a:ext uri="{FF2B5EF4-FFF2-40B4-BE49-F238E27FC236}">
                <a16:creationId xmlns:a16="http://schemas.microsoft.com/office/drawing/2014/main" id="{D882A36F-E60F-CC76-52F5-8E14F34D4491}"/>
              </a:ext>
            </a:extLst>
          </p:cNvPr>
          <p:cNvSpPr txBox="1"/>
          <p:nvPr/>
        </p:nvSpPr>
        <p:spPr>
          <a:xfrm>
            <a:off x="7956552" y="3961675"/>
            <a:ext cx="331216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Much smaller available methane volume</a:t>
            </a:r>
          </a:p>
          <a:p>
            <a:pPr marL="285750" indent="-285750">
              <a:buFont typeface="Arial" panose="020B0604020202020204" pitchFamily="34" charset="0"/>
              <a:buChar char="•"/>
            </a:pPr>
            <a:r>
              <a:rPr lang="en-GB" dirty="0"/>
              <a:t>Thinner volume in viewing angle</a:t>
            </a:r>
          </a:p>
        </p:txBody>
      </p:sp>
    </p:spTree>
    <p:extLst>
      <p:ext uri="{BB962C8B-B14F-4D97-AF65-F5344CB8AC3E}">
        <p14:creationId xmlns:p14="http://schemas.microsoft.com/office/powerpoint/2010/main" val="369937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1512-046D-2DF4-AE1F-1C34C1F8F1BD}"/>
              </a:ext>
            </a:extLst>
          </p:cNvPr>
          <p:cNvSpPr>
            <a:spLocks noGrp="1"/>
          </p:cNvSpPr>
          <p:nvPr>
            <p:ph type="title"/>
          </p:nvPr>
        </p:nvSpPr>
        <p:spPr>
          <a:xfrm>
            <a:off x="-1" y="88900"/>
            <a:ext cx="6619876" cy="796926"/>
          </a:xfrm>
        </p:spPr>
        <p:txBody>
          <a:bodyPr>
            <a:normAutofit/>
          </a:bodyPr>
          <a:lstStyle/>
          <a:p>
            <a:r>
              <a:rPr lang="en-GB" dirty="0"/>
              <a:t>Temperature increase predictions</a:t>
            </a:r>
          </a:p>
        </p:txBody>
      </p:sp>
      <p:sp>
        <p:nvSpPr>
          <p:cNvPr id="6" name="Content Placeholder 5">
            <a:extLst>
              <a:ext uri="{FF2B5EF4-FFF2-40B4-BE49-F238E27FC236}">
                <a16:creationId xmlns:a16="http://schemas.microsoft.com/office/drawing/2014/main" id="{BFC16223-ABCF-E5EB-B4F3-21D04514547F}"/>
              </a:ext>
            </a:extLst>
          </p:cNvPr>
          <p:cNvSpPr>
            <a:spLocks noGrp="1"/>
          </p:cNvSpPr>
          <p:nvPr>
            <p:ph idx="1"/>
          </p:nvPr>
        </p:nvSpPr>
        <p:spPr>
          <a:xfrm>
            <a:off x="0" y="978072"/>
            <a:ext cx="2578100" cy="4495627"/>
          </a:xfrm>
        </p:spPr>
        <p:txBody>
          <a:bodyPr>
            <a:normAutofit/>
          </a:bodyPr>
          <a:lstStyle/>
          <a:p>
            <a:r>
              <a:rPr lang="en-GB" dirty="0"/>
              <a:t>Compared Mk1, Mk2, and Mk3 at their designed flow rates</a:t>
            </a:r>
          </a:p>
          <a:p>
            <a:r>
              <a:rPr lang="en-GB" dirty="0"/>
              <a:t>Varying bulk thermal conductivity of methane and aluminium foam  conductivity</a:t>
            </a:r>
          </a:p>
          <a:p>
            <a:pPr lvl="1"/>
            <a:r>
              <a:rPr lang="en-GB" dirty="0"/>
              <a:t>“simulate” potential deterioration mechanism</a:t>
            </a:r>
          </a:p>
          <a:p>
            <a:pPr marL="0" indent="0">
              <a:buNone/>
            </a:pPr>
            <a:endParaRPr lang="en-GB" dirty="0"/>
          </a:p>
        </p:txBody>
      </p:sp>
      <p:grpSp>
        <p:nvGrpSpPr>
          <p:cNvPr id="9" name="Group 8">
            <a:extLst>
              <a:ext uri="{FF2B5EF4-FFF2-40B4-BE49-F238E27FC236}">
                <a16:creationId xmlns:a16="http://schemas.microsoft.com/office/drawing/2014/main" id="{CACA5C9D-4B03-1C95-D438-83153AA73A81}"/>
              </a:ext>
            </a:extLst>
          </p:cNvPr>
          <p:cNvGrpSpPr/>
          <p:nvPr/>
        </p:nvGrpSpPr>
        <p:grpSpPr>
          <a:xfrm>
            <a:off x="2578100" y="885825"/>
            <a:ext cx="9613899" cy="4994101"/>
            <a:chOff x="3621024" y="1005840"/>
            <a:chExt cx="8570976" cy="4351973"/>
          </a:xfrm>
        </p:grpSpPr>
        <p:pic>
          <p:nvPicPr>
            <p:cNvPr id="5" name="Picture 4">
              <a:extLst>
                <a:ext uri="{FF2B5EF4-FFF2-40B4-BE49-F238E27FC236}">
                  <a16:creationId xmlns:a16="http://schemas.microsoft.com/office/drawing/2014/main" id="{790E46FA-9156-609A-19C5-06A09D91C413}"/>
                </a:ext>
              </a:extLst>
            </p:cNvPr>
            <p:cNvPicPr>
              <a:picLocks noChangeAspect="1"/>
            </p:cNvPicPr>
            <p:nvPr/>
          </p:nvPicPr>
          <p:blipFill>
            <a:blip r:embed="rId3"/>
            <a:srcRect l="1021" t="2684"/>
            <a:stretch>
              <a:fillRect/>
            </a:stretch>
          </p:blipFill>
          <p:spPr>
            <a:xfrm>
              <a:off x="3621024" y="1005840"/>
              <a:ext cx="8570976" cy="4351973"/>
            </a:xfrm>
            <a:prstGeom prst="rect">
              <a:avLst/>
            </a:prstGeom>
          </p:spPr>
        </p:pic>
        <p:sp>
          <p:nvSpPr>
            <p:cNvPr id="8" name="TextBox 7">
              <a:extLst>
                <a:ext uri="{FF2B5EF4-FFF2-40B4-BE49-F238E27FC236}">
                  <a16:creationId xmlns:a16="http://schemas.microsoft.com/office/drawing/2014/main" id="{3BEC8EA0-6F72-FF6F-2F76-A62AF04E69EA}"/>
                </a:ext>
              </a:extLst>
            </p:cNvPr>
            <p:cNvSpPr txBox="1"/>
            <p:nvPr/>
          </p:nvSpPr>
          <p:spPr>
            <a:xfrm>
              <a:off x="9198865" y="1609344"/>
              <a:ext cx="2274032" cy="321844"/>
            </a:xfrm>
            <a:prstGeom prst="rect">
              <a:avLst/>
            </a:prstGeom>
            <a:solidFill>
              <a:schemeClr val="bg1"/>
            </a:solidFill>
            <a:ln>
              <a:solidFill>
                <a:schemeClr val="accent1"/>
              </a:solidFill>
            </a:ln>
          </p:spPr>
          <p:txBody>
            <a:bodyPr wrap="square" rtlCol="0">
              <a:spAutoFit/>
            </a:bodyPr>
            <a:lstStyle/>
            <a:p>
              <a:r>
                <a:rPr lang="en-GB" dirty="0"/>
                <a:t>Helium inlet T = 25 K</a:t>
              </a:r>
            </a:p>
          </p:txBody>
        </p:sp>
      </p:grpSp>
    </p:spTree>
    <p:extLst>
      <p:ext uri="{BB962C8B-B14F-4D97-AF65-F5344CB8AC3E}">
        <p14:creationId xmlns:p14="http://schemas.microsoft.com/office/powerpoint/2010/main" val="2126001017"/>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IS PowerPoint template_ModeratRoboto" id="{9A87DC6D-427A-4192-AA1F-EFF844B46EAD}" vid="{99F82332-196D-4133-BD5D-77AB6A912F3D}"/>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IS PowerPoint template_ModeratRoboto" id="{9A87DC6D-427A-4192-AA1F-EFF844B46EAD}" vid="{F49F0437-40D6-4D8D-ABBE-AE156F3399B7}"/>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IS PowerPoint template_ModeratRoboto" id="{9A87DC6D-427A-4192-AA1F-EFF844B46EAD}" vid="{40447499-7C09-4B50-9F90-08C2FEB8C60F}"/>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IS PowerPoint template_ModeratRoboto" id="{9A87DC6D-427A-4192-AA1F-EFF844B46EAD}" vid="{83DCCFDA-49D8-4080-8D05-91224D90623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olicyDirtyBag xmlns="microsoft.office.server.policy.changes">
  <Microsoft.Office.RecordsManagement.PolicyFeatures.PolicyLabel op="Change"/>
</PolicyDirtyBag>
</file>

<file path=customXml/item2.xml><?xml version="1.0" encoding="utf-8"?>
<?mso-contentType ?>
<p:Policy xmlns:p="office.server.policy" id="" local="true">
  <p:Name>Document</p:Name>
  <p:Description/>
  <p:Statement/>
  <p:PolicyItems>
    <p:PolicyItem featureId="Microsoft.Office.RecordsManagement.PolicyFeatures.PolicyLabel" staticId="0x01010088B79119EB4C6E41A825368E41852985|-407615823" UniqueId="1f88011a-6653-46aa-921f-6034b4747060">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0267f720-18a0-4f43-b677-61a2b3c89b0f" xsi:nil="true"/>
    <lcf76f155ced4ddcb4097134ff3c332f xmlns="060ac7b1-825f-48d9-aea1-747f5d058fcb">
      <Terms xmlns="http://schemas.microsoft.com/office/infopath/2007/PartnerControls"/>
    </lcf76f155ced4ddcb4097134ff3c332f>
    <DLCPolicyLabelLock xmlns="060ac7b1-825f-48d9-aea1-747f5d058fcb" xsi:nil="true"/>
    <DLCPolicyLabelClientValue xmlns="060ac7b1-825f-48d9-aea1-747f5d058fcb" xsi:nil="true"/>
    <DateandTime xmlns="060ac7b1-825f-48d9-aea1-747f5d058fcb" xsi:nil="true"/>
    <_dlc_DocId xmlns="0267f720-18a0-4f43-b677-61a2b3c89b0f">ISISPR1105-434278084-2052</_dlc_DocId>
    <DLCPolicyLabelValue xmlns="060ac7b1-825f-48d9-aea1-747f5d058fcb">0.4</DLCPolicyLabelValue>
    <_dlc_DocIdUrl xmlns="0267f720-18a0-4f43-b677-61a2b3c89b0f">
      <Url>https://stfc365.sharepoint.com/sites/ISISProject-1105/_layouts/15/DocIdRedir.aspx?ID=ISISPR1105-434278084-2052</Url>
      <Description>ISISPR1105-434278084-2052</Description>
    </_dlc_DocIdUrl>
  </documentManagement>
</p:properties>
</file>

<file path=customXml/item6.xml><?xml version="1.0" encoding="utf-8"?>
<ct:contentTypeSchema xmlns:ct="http://schemas.microsoft.com/office/2006/metadata/contentType" xmlns:ma="http://schemas.microsoft.com/office/2006/metadata/properties/metaAttributes" ct:_="" ma:_="" ma:contentTypeName="Document" ma:contentTypeID="0x01010088B79119EB4C6E41A825368E41852985" ma:contentTypeVersion="21" ma:contentTypeDescription="Create a new document." ma:contentTypeScope="" ma:versionID="32f3fdccd5efde2becf946ad807f1506">
  <xsd:schema xmlns:xsd="http://www.w3.org/2001/XMLSchema" xmlns:xs="http://www.w3.org/2001/XMLSchema" xmlns:p="http://schemas.microsoft.com/office/2006/metadata/properties" xmlns:ns1="http://schemas.microsoft.com/sharepoint/v3" xmlns:ns2="060ac7b1-825f-48d9-aea1-747f5d058fcb" xmlns:ns3="0267f720-18a0-4f43-b677-61a2b3c89b0f" targetNamespace="http://schemas.microsoft.com/office/2006/metadata/properties" ma:root="true" ma:fieldsID="32d7a2813e973ab47dcc5242f0f72533" ns1:_="" ns2:_="" ns3:_="">
    <xsd:import namespace="http://schemas.microsoft.com/sharepoint/v3"/>
    <xsd:import namespace="060ac7b1-825f-48d9-aea1-747f5d058fcb"/>
    <xsd:import namespace="0267f720-18a0-4f43-b677-61a2b3c89b0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ObjectDetectorVersions" minOccurs="0"/>
                <xsd:element ref="ns3:SharedWithUsers" minOccurs="0"/>
                <xsd:element ref="ns3:SharedWithDetails" minOccurs="0"/>
                <xsd:element ref="ns1:_dlc_Exempt" minOccurs="0"/>
                <xsd:element ref="ns2:DLCPolicyLabelValue" minOccurs="0"/>
                <xsd:element ref="ns2:DLCPolicyLabelClientValue" minOccurs="0"/>
                <xsd:element ref="ns2:DLCPolicyLabelLock" minOccurs="0"/>
                <xsd:element ref="ns2:DateandTime"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6"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0ac7b1-825f-48d9-aea1-747f5d058f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DLCPolicyLabelValue" ma:index="17"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8"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19" nillable="true" ma:displayName="Label Locked" ma:description="Indicates whether the label should be updated when item properties are modified." ma:hidden="true" ma:internalName="DLCPolicyLabelLock" ma:readOnly="false">
      <xsd:simpleType>
        <xsd:restriction base="dms:Text"/>
      </xsd:simpleType>
    </xsd:element>
    <xsd:element name="DateandTime" ma:index="20" nillable="true" ma:displayName="Date and Time" ma:format="DateOnly" ma:internalName="DateandTime">
      <xsd:simpleType>
        <xsd:restriction base="dms:DateTim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DateTaken" ma:index="28" nillable="true" ma:displayName="MediaServiceDateTaken" ma:hidden="true" ma:indexed="true" ma:internalName="MediaServiceDateTaken"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67f720-18a0-4f43-b677-61a2b3c89b0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dexed="true"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e3a89ef-da1b-4642-96ae-bf5dc91f6561}" ma:internalName="TaxCatchAll" ma:showField="CatchAllData" ma:web="0267f720-18a0-4f43-b677-61a2b3c89b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52861F-241D-4EA4-B7AE-94FA63540077}">
  <ds:schemaRefs>
    <ds:schemaRef ds:uri="microsoft.office.server.policy.changes"/>
  </ds:schemaRefs>
</ds:datastoreItem>
</file>

<file path=customXml/itemProps2.xml><?xml version="1.0" encoding="utf-8"?>
<ds:datastoreItem xmlns:ds="http://schemas.openxmlformats.org/officeDocument/2006/customXml" ds:itemID="{4F1AA5D9-2FDC-46AA-B143-8CAF93992DFA}">
  <ds:schemaRefs>
    <ds:schemaRef ds:uri="office.server.policy"/>
  </ds:schemaRefs>
</ds:datastoreItem>
</file>

<file path=customXml/itemProps3.xml><?xml version="1.0" encoding="utf-8"?>
<ds:datastoreItem xmlns:ds="http://schemas.openxmlformats.org/officeDocument/2006/customXml" ds:itemID="{50A20CA9-4749-4FF3-BCEB-4A2D2D253205}">
  <ds:schemaRefs>
    <ds:schemaRef ds:uri="http://schemas.microsoft.com/sharepoint/events"/>
  </ds:schemaRefs>
</ds:datastoreItem>
</file>

<file path=customXml/itemProps4.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5.xml><?xml version="1.0" encoding="utf-8"?>
<ds:datastoreItem xmlns:ds="http://schemas.openxmlformats.org/officeDocument/2006/customXml" ds:itemID="{7662D15E-264E-46BA-8227-F78B9A4A7183}">
  <ds:schemaRefs>
    <ds:schemaRef ds:uri="http://purl.org/dc/elements/1.1/"/>
    <ds:schemaRef ds:uri="http://purl.org/dc/dcmitype/"/>
    <ds:schemaRef ds:uri="http://schemas.microsoft.com/office/2006/metadata/properties"/>
    <ds:schemaRef ds:uri="http://www.w3.org/XML/1998/namespace"/>
    <ds:schemaRef ds:uri="http://schemas.microsoft.com/office/2006/documentManagement/types"/>
    <ds:schemaRef ds:uri="4367b676-3231-4229-b246-27e36f6a6ea0"/>
    <ds:schemaRef ds:uri="http://purl.org/dc/terms/"/>
    <ds:schemaRef ds:uri="http://schemas.microsoft.com/office/infopath/2007/PartnerControls"/>
    <ds:schemaRef ds:uri="http://schemas.openxmlformats.org/package/2006/metadata/core-properties"/>
    <ds:schemaRef ds:uri="7a6c5452-7205-4e2c-a322-0d36e47a4095"/>
    <ds:schemaRef ds:uri="0267f720-18a0-4f43-b677-61a2b3c89b0f"/>
    <ds:schemaRef ds:uri="060ac7b1-825f-48d9-aea1-747f5d058fcb"/>
  </ds:schemaRefs>
</ds:datastoreItem>
</file>

<file path=customXml/itemProps6.xml><?xml version="1.0" encoding="utf-8"?>
<ds:datastoreItem xmlns:ds="http://schemas.openxmlformats.org/officeDocument/2006/customXml" ds:itemID="{986098B6-15EA-4F8C-B05C-E4CB16C59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60ac7b1-825f-48d9-aea1-747f5d058fcb"/>
    <ds:schemaRef ds:uri="0267f720-18a0-4f43-b677-61a2b3c89b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ISIS PowerPoint template_ModeratRoboto</Template>
  <TotalTime>8828</TotalTime>
  <Words>3749</Words>
  <Application>Microsoft Office PowerPoint</Application>
  <PresentationFormat>Widescreen</PresentationFormat>
  <Paragraphs>363</Paragraphs>
  <Slides>37</Slides>
  <Notes>28</Notes>
  <HiddenSlides>9</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Cambria Math</vt:lpstr>
      <vt:lpstr>Roboto</vt:lpstr>
      <vt:lpstr>Aptos</vt:lpstr>
      <vt:lpstr>Moderat Medium</vt:lpstr>
      <vt:lpstr>Arial</vt:lpstr>
      <vt:lpstr>Calibri</vt:lpstr>
      <vt:lpstr>1_Title slide</vt:lpstr>
      <vt:lpstr>2_Triangles</vt:lpstr>
      <vt:lpstr>3_Pattern</vt:lpstr>
      <vt:lpstr>4_Blank Layouts</vt:lpstr>
      <vt:lpstr>ISIS Neutron and Muon Source - Solid Methane Moderator Commissioning</vt:lpstr>
      <vt:lpstr>Summary</vt:lpstr>
      <vt:lpstr>Terminology</vt:lpstr>
      <vt:lpstr>Solid Methane Moderators</vt:lpstr>
      <vt:lpstr>PowerPoint Presentation</vt:lpstr>
      <vt:lpstr>New Design</vt:lpstr>
      <vt:lpstr>PowerPoint Presentation</vt:lpstr>
      <vt:lpstr>What was Expected?</vt:lpstr>
      <vt:lpstr>Temperature increase predictions</vt:lpstr>
      <vt:lpstr>Planned tests for two new moderators</vt:lpstr>
      <vt:lpstr>Neutron Imaging</vt:lpstr>
      <vt:lpstr>Charge Change Pressure Releases – DMOD 040</vt:lpstr>
      <vt:lpstr>Charge Change Pressure Releases – DMOD 041</vt:lpstr>
      <vt:lpstr>Poisoning Foil Impact</vt:lpstr>
      <vt:lpstr>Poisoning Foil Impact</vt:lpstr>
      <vt:lpstr>PowerPoint Presentation</vt:lpstr>
      <vt:lpstr>Coldbox optimisation</vt:lpstr>
      <vt:lpstr>Real Mass flow rate?</vt:lpstr>
      <vt:lpstr>Deriving pressure drop and mass flow rates</vt:lpstr>
      <vt:lpstr>Pressure drop vs mass flow rate</vt:lpstr>
      <vt:lpstr>More CFD – temperature vs flow rate</vt:lpstr>
      <vt:lpstr>PowerPoint Presentation</vt:lpstr>
      <vt:lpstr>PowerPoint Presentation</vt:lpstr>
      <vt:lpstr>PowerPoint Presentation</vt:lpstr>
      <vt:lpstr>DMOD 041 commissioning problems</vt:lpstr>
      <vt:lpstr>Conclusions</vt:lpstr>
      <vt:lpstr>A big thank you</vt:lpstr>
      <vt:lpstr>Questions?</vt:lpstr>
      <vt:lpstr>PowerPoint Presentation</vt:lpstr>
      <vt:lpstr>Bypass valve</vt:lpstr>
      <vt:lpstr>Pressure drop vs mass flow rate</vt:lpstr>
      <vt:lpstr>PowerPoint Presentation</vt:lpstr>
      <vt:lpstr>PowerPoint Presentation</vt:lpstr>
      <vt:lpstr>PowerPoint Presentation</vt:lpstr>
      <vt:lpstr>PowerPoint Presentation</vt:lpstr>
      <vt:lpstr>Temperature sensor issue…</vt:lpstr>
      <vt:lpstr>Temperature sensor issue…</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Telkman, Mark (STFC,RAL,ISIS)</dc:creator>
  <cp:lastModifiedBy>Telkman, Mark (STFC,RAL,ISIS)</cp:lastModifiedBy>
  <cp:revision>134</cp:revision>
  <dcterms:created xsi:type="dcterms:W3CDTF">2026-03-06T20:29:30Z</dcterms:created>
  <dcterms:modified xsi:type="dcterms:W3CDTF">2026-04-13T19:42:56Z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a1296dff-7536-468f-b8a4-74c4e36a8a9a</vt:lpwstr>
  </property>
  <property fmtid="{D5CDD505-2E9C-101B-9397-08002B2CF9AE}" pid="4" name="ContentTypeId">
    <vt:lpwstr>0x01010088B79119EB4C6E41A825368E41852985</vt:lpwstr>
  </property>
</Properties>
</file>