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handoutMasterIdLst>
    <p:handoutMasterId r:id="rId27"/>
  </p:handoutMasterIdLst>
  <p:sldIdLst>
    <p:sldId id="1662" r:id="rId2"/>
    <p:sldId id="1667" r:id="rId3"/>
    <p:sldId id="1664" r:id="rId4"/>
    <p:sldId id="1692" r:id="rId5"/>
    <p:sldId id="1603" r:id="rId6"/>
    <p:sldId id="1701" r:id="rId7"/>
    <p:sldId id="1670" r:id="rId8"/>
    <p:sldId id="1671" r:id="rId9"/>
    <p:sldId id="1672" r:id="rId10"/>
    <p:sldId id="1696" r:id="rId11"/>
    <p:sldId id="1697" r:id="rId12"/>
    <p:sldId id="1700" r:id="rId13"/>
    <p:sldId id="1675" r:id="rId14"/>
    <p:sldId id="1677" r:id="rId15"/>
    <p:sldId id="1693" r:id="rId16"/>
    <p:sldId id="1695" r:id="rId17"/>
    <p:sldId id="1694" r:id="rId18"/>
    <p:sldId id="1680" r:id="rId19"/>
    <p:sldId id="1682" r:id="rId20"/>
    <p:sldId id="1683" r:id="rId21"/>
    <p:sldId id="1684" r:id="rId22"/>
    <p:sldId id="1702" r:id="rId23"/>
    <p:sldId id="1703" r:id="rId24"/>
    <p:sldId id="1156" r:id="rId25"/>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4" userDrawn="1">
          <p15:clr>
            <a:srgbClr val="A4A3A4"/>
          </p15:clr>
        </p15:guide>
        <p15:guide id="2" pos="584" userDrawn="1">
          <p15:clr>
            <a:srgbClr val="A4A3A4"/>
          </p15:clr>
        </p15:guide>
        <p15:guide id="3" pos="132" userDrawn="1">
          <p15:clr>
            <a:srgbClr val="A4A3A4"/>
          </p15:clr>
        </p15:guide>
        <p15:guide id="4" pos="7582" userDrawn="1">
          <p15:clr>
            <a:srgbClr val="A4A3A4"/>
          </p15:clr>
        </p15:guide>
        <p15:guide id="5" orient="horz" pos="567" userDrawn="1">
          <p15:clr>
            <a:srgbClr val="A4A3A4"/>
          </p15:clr>
        </p15:guide>
        <p15:guide id="6" orient="horz"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696"/>
    <a:srgbClr val="F57F17"/>
    <a:srgbClr val="39AAC1"/>
    <a:srgbClr val="60045B"/>
    <a:srgbClr val="450C8D"/>
    <a:srgbClr val="F5F7FA"/>
    <a:srgbClr val="BFBFBF"/>
    <a:srgbClr val="A40000"/>
    <a:srgbClr val="2C85AE"/>
    <a:srgbClr val="DF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93889CB-2657-432E-A15A-48A7F47AEA2E}" styleName="表样式 1 25">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chemeClr val="accent1">
              <a:lumMod val="10000"/>
              <a:lumOff val="90000"/>
            </a:schemeClr>
          </a:solidFill>
        </a:fill>
      </a:tcStyle>
    </a:band1V>
    <a:band2V>
      <a:tcStyle>
        <a:tcBdr>
          <a:left>
            <a:ln w="9525" cmpd="sng">
              <a:solidFill>
                <a:schemeClr val="accent1">
                  <a:lumMod val="40000"/>
                  <a:lumOff val="60000"/>
                </a:schemeClr>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w="9525" cmpd="sng">
              <a:solidFill>
                <a:schemeClr val="accent1">
                  <a:lumMod val="40000"/>
                  <a:lumOff val="60000"/>
                </a:schemeClr>
              </a:solidFill>
              <a:prstDash val="soli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9388" autoAdjust="0"/>
  </p:normalViewPr>
  <p:slideViewPr>
    <p:cSldViewPr snapToGrid="0" showGuides="1">
      <p:cViewPr varScale="1">
        <p:scale>
          <a:sx n="79" d="100"/>
          <a:sy n="79" d="100"/>
        </p:scale>
        <p:origin x="372" y="39"/>
      </p:cViewPr>
      <p:guideLst>
        <p:guide orient="horz" pos="4204"/>
        <p:guide pos="584"/>
        <p:guide pos="132"/>
        <p:guide pos="7582"/>
        <p:guide orient="horz" pos="567"/>
        <p:guide orient="horz" pos="4090"/>
      </p:guideLst>
    </p:cSldViewPr>
  </p:slideViewPr>
  <p:outlineViewPr>
    <p:cViewPr>
      <p:scale>
        <a:sx n="33" d="100"/>
        <a:sy n="33" d="100"/>
      </p:scale>
      <p:origin x="0" y="-69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A165909-9E1A-48C3-9026-2BF646685C34}" type="doc">
      <dgm:prSet loTypeId="urn:microsoft.com/office/officeart/2008/layout/HorizontalMultiLevelHierarchy#1" loCatId="hierarchy" qsTypeId="urn:microsoft.com/office/officeart/2005/8/quickstyle/simple1#1" qsCatId="simple" csTypeId="urn:microsoft.com/office/officeart/2005/8/colors/accent0_1#1" csCatId="colorful" phldr="1"/>
      <dgm:spPr/>
      <dgm:t>
        <a:bodyPr/>
        <a:lstStyle/>
        <a:p>
          <a:endParaRPr lang="zh-CN" altLang="en-US"/>
        </a:p>
      </dgm:t>
    </dgm:pt>
    <dgm:pt modelId="{148EE5FF-FBE8-46AC-9CA5-07C41AD3C94B}">
      <dgm:prSet phldrT="[文本]" phldr="0" custT="1"/>
      <dgm:spPr/>
      <dgm:t>
        <a:bodyPr vert="horz" wrap="square"/>
        <a:lstStyle/>
        <a:p>
          <a:pPr>
            <a:lnSpc>
              <a:spcPct val="100000"/>
            </a:lnSpc>
            <a:spcBef>
              <a:spcPct val="0"/>
            </a:spcBef>
            <a:spcAft>
              <a:spcPct val="35000"/>
            </a:spcAft>
          </a:pPr>
          <a:r>
            <a:rPr lang="en-US" altLang="zh-CN" sz="1600" b="1" dirty="0">
              <a:solidFill>
                <a:srgbClr val="7030A0"/>
              </a:solidFill>
              <a:latin typeface="Times New Roman" panose="02020603050405020304" pitchFamily="18" charset="0"/>
              <a:cs typeface="Times New Roman" panose="02020603050405020304" pitchFamily="18" charset="0"/>
            </a:rPr>
            <a:t>Neutron Imaging Detector family</a:t>
          </a:r>
          <a:endParaRPr lang="zh-CN" altLang="en-US" sz="1600" b="1" dirty="0">
            <a:solidFill>
              <a:srgbClr val="7030A0"/>
            </a:solidFill>
            <a:latin typeface="Times New Roman" panose="02020603050405020304" pitchFamily="18" charset="0"/>
            <a:cs typeface="Times New Roman" panose="02020603050405020304" pitchFamily="18" charset="0"/>
          </a:endParaRPr>
        </a:p>
      </dgm:t>
    </dgm:pt>
    <dgm:pt modelId="{5B3F4406-1CE4-4FBF-956C-451E45F44D5F}" type="parTrans" cxnId="{B835EECF-6766-474C-9C5C-CD6BD7126FA8}">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18C75AB8-8E6F-4C76-AAC0-661D33FF46E7}" type="sibTrans" cxnId="{B835EECF-6766-474C-9C5C-CD6BD7126FA8}">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7B5D7E9A-DCB0-4F04-AA27-389E62BDB7E7}">
      <dgm:prSet phldrT="[文本]" phldr="0" custT="1"/>
      <dgm:spPr/>
      <dgm:t>
        <a:bodyPr vert="horz" wrap="square"/>
        <a:lstStyle/>
        <a:p>
          <a:pPr>
            <a:lnSpc>
              <a:spcPct val="100000"/>
            </a:lnSpc>
            <a:spcBef>
              <a:spcPct val="0"/>
            </a:spcBef>
            <a:spcAft>
              <a:spcPct val="35000"/>
            </a:spcAft>
          </a:pPr>
          <a:r>
            <a:rPr lang="en-US" altLang="zh-CN" sz="1400" b="1" dirty="0">
              <a:solidFill>
                <a:schemeClr val="accent2">
                  <a:lumMod val="75000"/>
                </a:schemeClr>
              </a:solidFill>
              <a:latin typeface="Times New Roman" panose="02020603050405020304" pitchFamily="18" charset="0"/>
              <a:cs typeface="Times New Roman" panose="02020603050405020304" pitchFamily="18" charset="0"/>
            </a:rPr>
            <a:t>High spatial resolution detector </a:t>
          </a:r>
        </a:p>
      </dgm:t>
    </dgm:pt>
    <dgm:pt modelId="{E253F1C6-1BE3-40DB-9127-D60E3CA3D3E4}" type="parTrans" cxnId="{06FA9BE9-A0F2-46D6-A908-2FB2A4CEA2D0}">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606C1FB8-21F2-4287-8968-657E77754A90}" type="sibTrans" cxnId="{06FA9BE9-A0F2-46D6-A908-2FB2A4CEA2D0}">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C13964BA-73CE-4E24-962B-C5D957671D72}">
      <dgm:prSet phldrT="[文本]" custT="1"/>
      <dgm:spPr/>
      <dgm:t>
        <a:bodyPr/>
        <a:lstStyle/>
        <a:p>
          <a:r>
            <a:rPr lang="en-US" altLang="zh-CN" sz="1200" dirty="0">
              <a:latin typeface="Times New Roman" panose="02020603050405020304" pitchFamily="18" charset="0"/>
              <a:cs typeface="Times New Roman" panose="02020603050405020304" pitchFamily="18" charset="0"/>
            </a:rPr>
            <a:t>GOS scintillator (powder, ceramic) and </a:t>
          </a:r>
          <a:r>
            <a:rPr lang="en-US" altLang="zh-CN" sz="1200" dirty="0" err="1">
              <a:latin typeface="Times New Roman" panose="02020603050405020304" pitchFamily="18" charset="0"/>
              <a:cs typeface="Times New Roman" panose="02020603050405020304" pitchFamily="18" charset="0"/>
            </a:rPr>
            <a:t>hBN</a:t>
          </a:r>
          <a:r>
            <a:rPr lang="en-US" altLang="zh-CN" sz="1200" dirty="0">
              <a:latin typeface="Times New Roman" panose="02020603050405020304" pitchFamily="18" charset="0"/>
              <a:cs typeface="Times New Roman" panose="02020603050405020304" pitchFamily="18" charset="0"/>
            </a:rPr>
            <a:t> scintillator</a:t>
          </a:r>
          <a:endParaRPr lang="zh-CN" altLang="en-US" sz="1200" dirty="0">
            <a:latin typeface="Times New Roman" panose="02020603050405020304" pitchFamily="18" charset="0"/>
            <a:cs typeface="Times New Roman" panose="02020603050405020304" pitchFamily="18" charset="0"/>
          </a:endParaRPr>
        </a:p>
      </dgm:t>
    </dgm:pt>
    <dgm:pt modelId="{B4231CBE-E47E-46B7-93AD-D48881ED4235}" type="parTrans" cxnId="{A697CA43-5E0D-4B21-9E80-629426A30579}">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3139D20A-C31A-4FB8-BB90-F07BF3BE56BB}" type="sibTrans" cxnId="{A697CA43-5E0D-4B21-9E80-629426A30579}">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63E1463A-DA69-4676-A86C-94E538E3AE36}">
      <dgm:prSet phldrT="[文本]" phldr="0" custT="1"/>
      <dgm:spPr/>
      <dgm:t>
        <a:bodyPr vert="horz" wrap="square"/>
        <a:lstStyle/>
        <a:p>
          <a:pPr>
            <a:lnSpc>
              <a:spcPct val="100000"/>
            </a:lnSpc>
            <a:spcBef>
              <a:spcPct val="0"/>
            </a:spcBef>
            <a:spcAft>
              <a:spcPct val="35000"/>
            </a:spcAft>
          </a:pPr>
          <a:r>
            <a:rPr lang="en-US" altLang="zh-CN" sz="1200" dirty="0">
              <a:latin typeface="Times New Roman" panose="02020603050405020304" pitchFamily="18" charset="0"/>
              <a:cs typeface="Times New Roman" panose="02020603050405020304" pitchFamily="18" charset="0"/>
            </a:rPr>
            <a:t> Spatial resolution &lt;</a:t>
          </a:r>
          <a:r>
            <a:rPr lang="en-US" altLang="zh-CN" sz="1200" b="1" dirty="0">
              <a:solidFill>
                <a:srgbClr val="FF0000"/>
              </a:solidFill>
              <a:latin typeface="Times New Roman" panose="02020603050405020304" pitchFamily="18" charset="0"/>
              <a:cs typeface="Times New Roman" panose="02020603050405020304" pitchFamily="18" charset="0"/>
            </a:rPr>
            <a:t>10 </a:t>
          </a:r>
          <a:r>
            <a:rPr lang="el-GR" altLang="zh-CN" sz="1200" b="1" dirty="0">
              <a:solidFill>
                <a:srgbClr val="FF0000"/>
              </a:solidFill>
              <a:latin typeface="Times New Roman" panose="02020603050405020304" pitchFamily="18" charset="0"/>
              <a:cs typeface="Times New Roman" panose="02020603050405020304" pitchFamily="18" charset="0"/>
            </a:rPr>
            <a:t>μ</a:t>
          </a:r>
          <a:r>
            <a:rPr lang="en-US" altLang="zh-CN" sz="1200" b="1" dirty="0">
              <a:solidFill>
                <a:srgbClr val="FF0000"/>
              </a:solidFill>
              <a:latin typeface="Times New Roman" panose="02020603050405020304" pitchFamily="18" charset="0"/>
              <a:cs typeface="Times New Roman" panose="02020603050405020304" pitchFamily="18" charset="0"/>
            </a:rPr>
            <a:t>m</a:t>
          </a:r>
        </a:p>
      </dgm:t>
    </dgm:pt>
    <dgm:pt modelId="{544CF53F-217B-4C5A-A24B-14A531BF528D}" type="parTrans" cxnId="{8692D6E8-F533-4999-BD78-AFD0BDE93E01}">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3E0763EA-2225-4DC9-B5D2-C75FC5711479}" type="sibTrans" cxnId="{8692D6E8-F533-4999-BD78-AFD0BDE93E01}">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C2019518-C839-4F2E-8CE6-56A64DCF91D9}">
      <dgm:prSet phldrT="[文本]" phldr="0" custT="1"/>
      <dgm:spPr/>
      <dgm:t>
        <a:bodyPr vert="horz" wrap="square"/>
        <a:lstStyle/>
        <a:p>
          <a:pPr>
            <a:lnSpc>
              <a:spcPct val="100000"/>
            </a:lnSpc>
            <a:spcBef>
              <a:spcPct val="0"/>
            </a:spcBef>
            <a:spcAft>
              <a:spcPct val="35000"/>
            </a:spcAft>
          </a:pPr>
          <a:r>
            <a:rPr lang="en-US" altLang="zh-CN" sz="1400" b="1" dirty="0">
              <a:solidFill>
                <a:schemeClr val="accent6">
                  <a:lumMod val="75000"/>
                </a:schemeClr>
              </a:solidFill>
              <a:latin typeface="Times New Roman" panose="02020603050405020304" pitchFamily="18" charset="0"/>
              <a:cs typeface="Times New Roman" panose="02020603050405020304" pitchFamily="18" charset="0"/>
            </a:rPr>
            <a:t>Energy-resolved detector </a:t>
          </a:r>
        </a:p>
      </dgm:t>
    </dgm:pt>
    <dgm:pt modelId="{4E32740B-1F87-493E-BCF6-7CFCA1B01DE2}" type="parTrans" cxnId="{BED7F322-0BF4-4642-B44B-095621B8998A}">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F7912E85-1BFE-4F02-9305-73C63EA8806D}" type="sibTrans" cxnId="{BED7F322-0BF4-4642-B44B-095621B8998A}">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E405454E-DA9B-49FD-85A3-A3500F42C9C6}">
      <dgm:prSet phldrT="[文本]" custT="1"/>
      <dgm:spPr/>
      <dgm:t>
        <a:bodyPr/>
        <a:lstStyle/>
        <a:p>
          <a:r>
            <a:rPr lang="en-US" altLang="zh-CN" sz="1200" dirty="0">
              <a:latin typeface="Times New Roman" panose="02020603050405020304" pitchFamily="18" charset="0"/>
              <a:cs typeface="Times New Roman" panose="02020603050405020304" pitchFamily="18" charset="0"/>
            </a:rPr>
            <a:t>High speed camera (Timepixe3</a:t>
          </a:r>
          <a:r>
            <a:rPr lang="zh-CN" altLang="en-US" sz="1200" dirty="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TimePixel4)</a:t>
          </a:r>
          <a:endParaRPr lang="zh-CN" altLang="en-US" sz="1200" dirty="0">
            <a:latin typeface="Times New Roman" panose="02020603050405020304" pitchFamily="18" charset="0"/>
            <a:cs typeface="Times New Roman" panose="02020603050405020304" pitchFamily="18" charset="0"/>
          </a:endParaRPr>
        </a:p>
      </dgm:t>
    </dgm:pt>
    <dgm:pt modelId="{B0BA1F3A-BA63-4C27-93BC-A276D9659275}" type="parTrans" cxnId="{F810653E-82CD-4A79-8370-6B1FE30A4F63}">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02038405-6521-4E46-AD48-2B0A52CB1371}" type="sibTrans" cxnId="{F810653E-82CD-4A79-8370-6B1FE30A4F63}">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96185E2A-88F0-400F-AC7D-C692B439F495}">
      <dgm:prSet phldrT="[文本]" phldr="0" custT="1"/>
      <dgm:spPr/>
      <dgm:t>
        <a:bodyPr vert="horz" wrap="square"/>
        <a:lstStyle/>
        <a:p>
          <a:pPr>
            <a:lnSpc>
              <a:spcPct val="100000"/>
            </a:lnSpc>
            <a:spcBef>
              <a:spcPct val="0"/>
            </a:spcBef>
            <a:spcAft>
              <a:spcPct val="35000"/>
            </a:spcAft>
          </a:pPr>
          <a:r>
            <a:rPr lang="en-US" altLang="zh-CN" sz="1200" dirty="0">
              <a:latin typeface="Times New Roman" panose="02020603050405020304" pitchFamily="18" charset="0"/>
              <a:cs typeface="Times New Roman" panose="02020603050405020304" pitchFamily="18" charset="0"/>
            </a:rPr>
            <a:t>Max FOV ≥</a:t>
          </a:r>
          <a:r>
            <a:rPr lang="en-US" altLang="zh-CN" sz="1200" b="1" dirty="0">
              <a:solidFill>
                <a:srgbClr val="FF0000"/>
              </a:solidFill>
              <a:latin typeface="Times New Roman" panose="02020603050405020304" pitchFamily="18" charset="0"/>
              <a:cs typeface="Times New Roman" panose="02020603050405020304" pitchFamily="18" charset="0"/>
            </a:rPr>
            <a:t>100mm × 100mm</a:t>
          </a:r>
          <a:r>
            <a:rPr lang="zh-CN" altLang="en-US" sz="1200" dirty="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spatial resolution &lt;</a:t>
          </a:r>
          <a:r>
            <a:rPr lang="en-US" altLang="zh-CN" sz="1200" b="1" dirty="0">
              <a:solidFill>
                <a:srgbClr val="FF0000"/>
              </a:solidFill>
              <a:latin typeface="Times New Roman" panose="02020603050405020304" pitchFamily="18" charset="0"/>
              <a:cs typeface="Times New Roman" panose="02020603050405020304" pitchFamily="18" charset="0"/>
            </a:rPr>
            <a:t>14 </a:t>
          </a:r>
          <a:r>
            <a:rPr lang="el-GR" altLang="zh-CN" sz="1200" b="1" dirty="0">
              <a:solidFill>
                <a:srgbClr val="FF0000"/>
              </a:solidFill>
              <a:latin typeface="Times New Roman" panose="02020603050405020304" pitchFamily="18" charset="0"/>
              <a:cs typeface="Times New Roman" panose="02020603050405020304" pitchFamily="18" charset="0"/>
            </a:rPr>
            <a:t>μ</a:t>
          </a:r>
          <a:r>
            <a:rPr lang="en-US" altLang="zh-CN" sz="1200" b="1" dirty="0">
              <a:solidFill>
                <a:srgbClr val="FF0000"/>
              </a:solidFill>
              <a:latin typeface="Times New Roman" panose="02020603050405020304" pitchFamily="18" charset="0"/>
              <a:cs typeface="Times New Roman" panose="02020603050405020304" pitchFamily="18" charset="0"/>
            </a:rPr>
            <a:t>m</a:t>
          </a:r>
        </a:p>
      </dgm:t>
    </dgm:pt>
    <dgm:pt modelId="{AE7CDDF6-423F-4BB0-9491-0DACA7AB7556}" type="parTrans" cxnId="{B4C6AEA5-AA1F-4A69-9D04-E68782060DBF}">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64AA2C1A-B7B2-44C5-B38F-78B3F84C3D27}" type="sibTrans" cxnId="{B4C6AEA5-AA1F-4A69-9D04-E68782060DBF}">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22F0A9F7-D039-4638-965E-EBB7BFFF21CA}">
      <dgm:prSet phldrT="[文本]" phldr="0" custT="1"/>
      <dgm:spPr/>
      <dgm:t>
        <a:bodyPr vert="horz" wrap="square"/>
        <a:lstStyle/>
        <a:p>
          <a:pPr>
            <a:lnSpc>
              <a:spcPct val="100000"/>
            </a:lnSpc>
            <a:spcBef>
              <a:spcPct val="0"/>
            </a:spcBef>
            <a:spcAft>
              <a:spcPct val="35000"/>
            </a:spcAft>
          </a:pPr>
          <a:r>
            <a:rPr lang="en-US" altLang="zh-CN" sz="1400" b="1" dirty="0">
              <a:solidFill>
                <a:schemeClr val="accent3">
                  <a:lumMod val="75000"/>
                </a:schemeClr>
              </a:solidFill>
              <a:latin typeface="Times New Roman" panose="02020603050405020304" pitchFamily="18" charset="0"/>
              <a:cs typeface="Times New Roman" panose="02020603050405020304" pitchFamily="18" charset="0"/>
            </a:rPr>
            <a:t>Large field detector</a:t>
          </a:r>
        </a:p>
      </dgm:t>
    </dgm:pt>
    <dgm:pt modelId="{FE24A6CE-1DD6-4AB5-A618-DFDE30EFACC7}" type="parTrans" cxnId="{73B7165F-D1FC-4583-A6D4-52DFF041256A}">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027ACE52-E46E-4DF2-A910-16FE23F79370}" type="sibTrans" cxnId="{73B7165F-D1FC-4583-A6D4-52DFF041256A}">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EEEF82D7-6CC1-45FD-9EE9-67FF0D9B3E02}">
      <dgm:prSet phldrT="[文本]" custT="1"/>
      <dgm:spPr/>
      <dgm:t>
        <a:bodyPr/>
        <a:lstStyle/>
        <a:p>
          <a:r>
            <a:rPr lang="en-US" altLang="zh-CN" sz="1200" dirty="0">
              <a:latin typeface="Times New Roman" panose="02020603050405020304" pitchFamily="18" charset="0"/>
              <a:cs typeface="Times New Roman" panose="02020603050405020304" pitchFamily="18" charset="0"/>
            </a:rPr>
            <a:t>Large area</a:t>
          </a:r>
          <a:r>
            <a:rPr lang="en-US" altLang="zh-CN" sz="1200" baseline="30000" dirty="0">
              <a:latin typeface="Times New Roman" panose="02020603050405020304" pitchFamily="18" charset="0"/>
              <a:cs typeface="Times New Roman" panose="02020603050405020304" pitchFamily="18" charset="0"/>
            </a:rPr>
            <a:t> 6</a:t>
          </a:r>
          <a:r>
            <a:rPr lang="en-US" altLang="zh-CN" sz="1200" baseline="0" dirty="0">
              <a:latin typeface="Times New Roman" panose="02020603050405020304" pitchFamily="18" charset="0"/>
              <a:cs typeface="Times New Roman" panose="02020603050405020304" pitchFamily="18" charset="0"/>
            </a:rPr>
            <a:t>LiF/</a:t>
          </a:r>
          <a:r>
            <a:rPr lang="en-US" altLang="zh-CN" sz="1200" baseline="0" dirty="0" err="1">
              <a:latin typeface="Times New Roman" panose="02020603050405020304" pitchFamily="18" charset="0"/>
              <a:cs typeface="Times New Roman" panose="02020603050405020304" pitchFamily="18" charset="0"/>
            </a:rPr>
            <a:t>ZnS</a:t>
          </a:r>
          <a:r>
            <a:rPr lang="en-US" altLang="zh-CN" sz="1200" baseline="0" dirty="0">
              <a:latin typeface="Times New Roman" panose="02020603050405020304" pitchFamily="18" charset="0"/>
              <a:cs typeface="Times New Roman" panose="02020603050405020304" pitchFamily="18" charset="0"/>
            </a:rPr>
            <a:t> s</a:t>
          </a:r>
          <a:r>
            <a:rPr lang="en-US" altLang="zh-CN" sz="1200" dirty="0">
              <a:latin typeface="Times New Roman" panose="02020603050405020304" pitchFamily="18" charset="0"/>
              <a:cs typeface="Times New Roman" panose="02020603050405020304" pitchFamily="18" charset="0"/>
            </a:rPr>
            <a:t>cintillator</a:t>
          </a:r>
          <a:endParaRPr lang="zh-CN" altLang="en-US" sz="1200" dirty="0">
            <a:latin typeface="Times New Roman" panose="02020603050405020304" pitchFamily="18" charset="0"/>
            <a:cs typeface="Times New Roman" panose="02020603050405020304" pitchFamily="18" charset="0"/>
          </a:endParaRPr>
        </a:p>
      </dgm:t>
    </dgm:pt>
    <dgm:pt modelId="{598CDEF4-D3D9-4B23-A862-A857F8399A43}" type="parTrans" cxnId="{2BED146B-8FAD-43FF-BA61-4F5BCB16DF8E}">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818FCCAA-833C-4524-A41E-BAF655AE56E0}" type="sibTrans" cxnId="{2BED146B-8FAD-43FF-BA61-4F5BCB16DF8E}">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70B0B28A-2A69-4515-8E69-5EE7961CEC6E}">
      <dgm:prSet phldrT="[文本]" phldr="0" custT="1"/>
      <dgm:spPr/>
      <dgm:t>
        <a:bodyPr vert="horz" wrap="square"/>
        <a:lstStyle/>
        <a:p>
          <a:pPr>
            <a:lnSpc>
              <a:spcPct val="100000"/>
            </a:lnSpc>
            <a:spcBef>
              <a:spcPct val="0"/>
            </a:spcBef>
            <a:spcAft>
              <a:spcPct val="35000"/>
            </a:spcAft>
          </a:pPr>
          <a:r>
            <a:rPr lang="en-US" altLang="zh-CN" sz="1200" dirty="0">
              <a:latin typeface="Times New Roman" panose="02020603050405020304" pitchFamily="18" charset="0"/>
              <a:cs typeface="Times New Roman" panose="02020603050405020304" pitchFamily="18" charset="0"/>
            </a:rPr>
            <a:t>Max FOV ≥</a:t>
          </a:r>
          <a:r>
            <a:rPr lang="en-US" altLang="zh-CN" sz="1200" b="1" dirty="0">
              <a:solidFill>
                <a:srgbClr val="FF0000"/>
              </a:solidFill>
              <a:latin typeface="Times New Roman" panose="02020603050405020304" pitchFamily="18" charset="0"/>
              <a:cs typeface="Times New Roman" panose="02020603050405020304" pitchFamily="18" charset="0"/>
            </a:rPr>
            <a:t>200 mm × 200 mm</a:t>
          </a:r>
        </a:p>
      </dgm:t>
    </dgm:pt>
    <dgm:pt modelId="{35110655-C5C0-43D8-93F2-08F7372D8848}" type="parTrans" cxnId="{4EA26438-4994-4720-A2C9-D0781C2E0C84}">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4C120940-3793-4AC0-B5E5-51BA8382B0F9}" type="sibTrans" cxnId="{4EA26438-4994-4720-A2C9-D0781C2E0C84}">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859677AB-FBE8-433E-8FF6-104BF9077080}">
      <dgm:prSet phldrT="[文本]" phldr="0" custT="1"/>
      <dgm:spPr/>
      <dgm:t>
        <a:bodyPr vert="horz" wrap="square"/>
        <a:lstStyle/>
        <a:p>
          <a:pPr>
            <a:lnSpc>
              <a:spcPct val="100000"/>
            </a:lnSpc>
            <a:spcBef>
              <a:spcPct val="0"/>
            </a:spcBef>
            <a:spcAft>
              <a:spcPct val="35000"/>
            </a:spcAft>
          </a:pPr>
          <a:r>
            <a:rPr lang="en-US" altLang="zh-CN" sz="1400" b="1" dirty="0">
              <a:solidFill>
                <a:srgbClr val="7030A0"/>
              </a:solidFill>
              <a:latin typeface="Times New Roman" panose="02020603050405020304" pitchFamily="18" charset="0"/>
              <a:cs typeface="Times New Roman" panose="02020603050405020304" pitchFamily="18" charset="0"/>
            </a:rPr>
            <a:t>Compact detector</a:t>
          </a:r>
        </a:p>
      </dgm:t>
    </dgm:pt>
    <dgm:pt modelId="{FFD842B5-EBCB-4E25-BEF0-91C0BD959712}" type="parTrans" cxnId="{3A740FE0-7130-463E-8FD7-C01D830096C9}">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CCD0A008-7A51-46E5-BA58-E3397D6CC061}" type="sibTrans" cxnId="{3A740FE0-7130-463E-8FD7-C01D830096C9}">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B2FD2AE2-2D3F-49A8-83EC-2DB50151A401}">
      <dgm:prSet phldrT="[文本]" custT="1"/>
      <dgm:spPr/>
      <dgm:t>
        <a:bodyPr/>
        <a:lstStyle/>
        <a:p>
          <a:r>
            <a:rPr lang="en-US" altLang="zh-CN" sz="1200" dirty="0">
              <a:latin typeface="Times New Roman" panose="02020603050405020304" pitchFamily="18" charset="0"/>
              <a:cs typeface="Times New Roman" panose="02020603050405020304" pitchFamily="18" charset="0"/>
            </a:rPr>
            <a:t>sCMOS camera, medium area</a:t>
          </a:r>
          <a:r>
            <a:rPr lang="en-US" altLang="zh-CN" sz="1200" baseline="30000" dirty="0">
              <a:latin typeface="Times New Roman" panose="02020603050405020304" pitchFamily="18" charset="0"/>
              <a:cs typeface="Times New Roman" panose="02020603050405020304" pitchFamily="18" charset="0"/>
            </a:rPr>
            <a:t> 6</a:t>
          </a:r>
          <a:r>
            <a:rPr lang="en-US" altLang="zh-CN" sz="1200" baseline="0" dirty="0">
              <a:latin typeface="Times New Roman" panose="02020603050405020304" pitchFamily="18" charset="0"/>
              <a:cs typeface="Times New Roman" panose="02020603050405020304" pitchFamily="18" charset="0"/>
            </a:rPr>
            <a:t>LiF/</a:t>
          </a:r>
          <a:r>
            <a:rPr lang="en-US" altLang="zh-CN" sz="1200" baseline="0" dirty="0" err="1">
              <a:latin typeface="Times New Roman" panose="02020603050405020304" pitchFamily="18" charset="0"/>
              <a:cs typeface="Times New Roman" panose="02020603050405020304" pitchFamily="18" charset="0"/>
            </a:rPr>
            <a:t>ZnS</a:t>
          </a:r>
          <a:r>
            <a:rPr lang="en-US" altLang="zh-CN" sz="1200" baseline="30000" dirty="0">
              <a:latin typeface="Times New Roman" panose="02020603050405020304" pitchFamily="18" charset="0"/>
              <a:cs typeface="Times New Roman" panose="02020603050405020304" pitchFamily="18" charset="0"/>
            </a:rPr>
            <a:t> </a:t>
          </a:r>
          <a:r>
            <a:rPr lang="en-US" altLang="zh-CN" sz="1200" baseline="0" dirty="0">
              <a:latin typeface="Times New Roman" panose="02020603050405020304" pitchFamily="18" charset="0"/>
              <a:cs typeface="Times New Roman" panose="02020603050405020304" pitchFamily="18" charset="0"/>
            </a:rPr>
            <a:t>s</a:t>
          </a:r>
          <a:r>
            <a:rPr lang="en-US" altLang="zh-CN" sz="1200" dirty="0">
              <a:latin typeface="Times New Roman" panose="02020603050405020304" pitchFamily="18" charset="0"/>
              <a:cs typeface="Times New Roman" panose="02020603050405020304" pitchFamily="18" charset="0"/>
            </a:rPr>
            <a:t>cintillator</a:t>
          </a:r>
          <a:endParaRPr lang="zh-CN" altLang="en-US" sz="1200" dirty="0">
            <a:latin typeface="Times New Roman" panose="02020603050405020304" pitchFamily="18" charset="0"/>
            <a:cs typeface="Times New Roman" panose="02020603050405020304" pitchFamily="18" charset="0"/>
          </a:endParaRPr>
        </a:p>
      </dgm:t>
    </dgm:pt>
    <dgm:pt modelId="{899C7150-F348-4CDF-88A9-7C278127AA61}" type="parTrans" cxnId="{DF2B95A9-AE83-4279-9C66-E6C4BFC1B3C3}">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254DFEAD-AB34-4ABA-B664-0CBCADF1AA52}" type="sibTrans" cxnId="{DF2B95A9-AE83-4279-9C66-E6C4BFC1B3C3}">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4E83C24F-1B2D-470A-B012-19DC00C32213}">
      <dgm:prSet phldrT="[文本]" phldr="0" custT="1"/>
      <dgm:spPr/>
      <dgm:t>
        <a:bodyPr vert="horz" wrap="square"/>
        <a:lstStyle/>
        <a:p>
          <a:pPr>
            <a:lnSpc>
              <a:spcPct val="100000"/>
            </a:lnSpc>
            <a:spcBef>
              <a:spcPct val="0"/>
            </a:spcBef>
            <a:spcAft>
              <a:spcPct val="35000"/>
            </a:spcAft>
          </a:pPr>
          <a:r>
            <a:rPr lang="en-US" altLang="zh-CN" sz="1200" dirty="0">
              <a:latin typeface="Times New Roman" panose="02020603050405020304" pitchFamily="18" charset="0"/>
              <a:cs typeface="Times New Roman" panose="02020603050405020304" pitchFamily="18" charset="0"/>
            </a:rPr>
            <a:t>FOV </a:t>
          </a:r>
          <a:r>
            <a:rPr lang="en-US" altLang="zh-CN" sz="1200" b="1" dirty="0">
              <a:solidFill>
                <a:srgbClr val="FF0000"/>
              </a:solidFill>
              <a:latin typeface="Times New Roman" panose="02020603050405020304" pitchFamily="18" charset="0"/>
              <a:cs typeface="Times New Roman" panose="02020603050405020304" pitchFamily="18" charset="0"/>
            </a:rPr>
            <a:t>100 mm × 100 mm</a:t>
          </a:r>
          <a:r>
            <a:rPr lang="en-US" altLang="zh-CN" sz="1200" dirty="0">
              <a:latin typeface="Times New Roman" panose="02020603050405020304" pitchFamily="18" charset="0"/>
              <a:cs typeface="Times New Roman" panose="02020603050405020304" pitchFamily="18" charset="0"/>
            </a:rPr>
            <a:t>, spatial resolution </a:t>
          </a:r>
          <a:r>
            <a:rPr lang="en-US" altLang="zh-CN" sz="1200" b="1" dirty="0">
              <a:solidFill>
                <a:srgbClr val="FF0000"/>
              </a:solidFill>
              <a:latin typeface="Times New Roman" panose="02020603050405020304" pitchFamily="18" charset="0"/>
              <a:cs typeface="Times New Roman" panose="02020603050405020304" pitchFamily="18" charset="0"/>
            </a:rPr>
            <a:t>122 </a:t>
          </a:r>
          <a:r>
            <a:rPr lang="el-GR" altLang="zh-CN" sz="1200" b="1" dirty="0">
              <a:solidFill>
                <a:srgbClr val="FF0000"/>
              </a:solidFill>
              <a:latin typeface="Times New Roman" panose="02020603050405020304" pitchFamily="18" charset="0"/>
              <a:cs typeface="Times New Roman" panose="02020603050405020304" pitchFamily="18" charset="0"/>
            </a:rPr>
            <a:t>μ</a:t>
          </a:r>
          <a:r>
            <a:rPr lang="en-US" altLang="zh-CN" sz="1200" b="1" dirty="0">
              <a:solidFill>
                <a:srgbClr val="FF0000"/>
              </a:solidFill>
              <a:latin typeface="Times New Roman" panose="02020603050405020304" pitchFamily="18" charset="0"/>
              <a:cs typeface="Times New Roman" panose="02020603050405020304" pitchFamily="18" charset="0"/>
            </a:rPr>
            <a:t>m</a:t>
          </a:r>
        </a:p>
      </dgm:t>
    </dgm:pt>
    <dgm:pt modelId="{3E99F829-AE9D-40F9-AFEE-665A4B222FDA}" type="parTrans" cxnId="{9EF635B9-06FB-4446-8D1F-2D665E762E45}">
      <dgm:prSet custT="1"/>
      <dgm:spPr/>
      <dgm:t>
        <a:bodyPr/>
        <a:lstStyle/>
        <a:p>
          <a:endParaRPr lang="zh-CN" altLang="en-US" sz="700">
            <a:latin typeface="Times New Roman" panose="02020603050405020304" pitchFamily="18" charset="0"/>
            <a:cs typeface="Times New Roman" panose="02020603050405020304" pitchFamily="18" charset="0"/>
          </a:endParaRPr>
        </a:p>
      </dgm:t>
    </dgm:pt>
    <dgm:pt modelId="{7F055327-C741-4B57-BE37-6321D2BCAC2F}" type="sibTrans" cxnId="{9EF635B9-06FB-4446-8D1F-2D665E762E45}">
      <dgm:prSet/>
      <dgm:spPr/>
      <dgm:t>
        <a:bodyPr/>
        <a:lstStyle/>
        <a:p>
          <a:endParaRPr lang="zh-CN" altLang="en-US" sz="2400">
            <a:latin typeface="Times New Roman" panose="02020603050405020304" pitchFamily="18" charset="0"/>
            <a:cs typeface="Times New Roman" panose="02020603050405020304" pitchFamily="18" charset="0"/>
          </a:endParaRPr>
        </a:p>
      </dgm:t>
    </dgm:pt>
    <dgm:pt modelId="{EC695A18-BE27-4A50-A00E-4279FC5EB1E2}" type="pres">
      <dgm:prSet presAssocID="{EA165909-9E1A-48C3-9026-2BF646685C34}" presName="Name0" presStyleCnt="0">
        <dgm:presLayoutVars>
          <dgm:chPref val="1"/>
          <dgm:dir/>
          <dgm:animOne val="branch"/>
          <dgm:animLvl val="lvl"/>
          <dgm:resizeHandles val="exact"/>
        </dgm:presLayoutVars>
      </dgm:prSet>
      <dgm:spPr/>
    </dgm:pt>
    <dgm:pt modelId="{128BEEEF-E3F3-4363-A038-C933FAC59BC4}" type="pres">
      <dgm:prSet presAssocID="{148EE5FF-FBE8-46AC-9CA5-07C41AD3C94B}" presName="root1" presStyleCnt="0"/>
      <dgm:spPr/>
    </dgm:pt>
    <dgm:pt modelId="{4F3822FF-E86F-4983-82FC-B647DFCB4E9F}" type="pres">
      <dgm:prSet presAssocID="{148EE5FF-FBE8-46AC-9CA5-07C41AD3C94B}" presName="LevelOneTextNode" presStyleLbl="node0" presStyleIdx="0" presStyleCnt="1" custScaleX="191530" custScaleY="116357" custLinFactX="-173217" custLinFactNeighborX="-200000" custLinFactNeighborY="-944">
        <dgm:presLayoutVars>
          <dgm:chPref val="3"/>
        </dgm:presLayoutVars>
      </dgm:prSet>
      <dgm:spPr/>
    </dgm:pt>
    <dgm:pt modelId="{DFBF5035-3D36-4219-B976-572A843ACA37}" type="pres">
      <dgm:prSet presAssocID="{148EE5FF-FBE8-46AC-9CA5-07C41AD3C94B}" presName="level2hierChild" presStyleCnt="0"/>
      <dgm:spPr/>
    </dgm:pt>
    <dgm:pt modelId="{C9BDE90B-DA1B-470D-8304-98D6863396DE}" type="pres">
      <dgm:prSet presAssocID="{E253F1C6-1BE3-40DB-9127-D60E3CA3D3E4}" presName="conn2-1" presStyleLbl="parChTrans1D2" presStyleIdx="0" presStyleCnt="4"/>
      <dgm:spPr/>
    </dgm:pt>
    <dgm:pt modelId="{98627C8C-7C5E-45FB-B08B-AC0C816BFB09}" type="pres">
      <dgm:prSet presAssocID="{E253F1C6-1BE3-40DB-9127-D60E3CA3D3E4}" presName="connTx" presStyleLbl="parChTrans1D2" presStyleIdx="0" presStyleCnt="4"/>
      <dgm:spPr/>
    </dgm:pt>
    <dgm:pt modelId="{65D872BB-0C44-4332-91A6-4FF1A13A21D8}" type="pres">
      <dgm:prSet presAssocID="{7B5D7E9A-DCB0-4F04-AA27-389E62BDB7E7}" presName="root2" presStyleCnt="0"/>
      <dgm:spPr/>
    </dgm:pt>
    <dgm:pt modelId="{D5C61065-89CF-432E-B406-E30DF958AAC7}" type="pres">
      <dgm:prSet presAssocID="{7B5D7E9A-DCB0-4F04-AA27-389E62BDB7E7}" presName="LevelTwoTextNode" presStyleLbl="node2" presStyleIdx="0" presStyleCnt="4" custScaleX="298012" custScaleY="145854">
        <dgm:presLayoutVars>
          <dgm:chPref val="3"/>
        </dgm:presLayoutVars>
      </dgm:prSet>
      <dgm:spPr/>
    </dgm:pt>
    <dgm:pt modelId="{0BB755E0-532D-48B6-8925-47C923B14DDE}" type="pres">
      <dgm:prSet presAssocID="{7B5D7E9A-DCB0-4F04-AA27-389E62BDB7E7}" presName="level3hierChild" presStyleCnt="0"/>
      <dgm:spPr/>
    </dgm:pt>
    <dgm:pt modelId="{4C860755-DB0E-4001-A67F-D766D682E25A}" type="pres">
      <dgm:prSet presAssocID="{B4231CBE-E47E-46B7-93AD-D48881ED4235}" presName="conn2-1" presStyleLbl="parChTrans1D3" presStyleIdx="0" presStyleCnt="8"/>
      <dgm:spPr/>
    </dgm:pt>
    <dgm:pt modelId="{67977D3E-1905-4768-B668-92B3186E2842}" type="pres">
      <dgm:prSet presAssocID="{B4231CBE-E47E-46B7-93AD-D48881ED4235}" presName="connTx" presStyleLbl="parChTrans1D3" presStyleIdx="0" presStyleCnt="8"/>
      <dgm:spPr/>
    </dgm:pt>
    <dgm:pt modelId="{AA47463E-BCD9-468F-A0AE-6AE33CB59884}" type="pres">
      <dgm:prSet presAssocID="{C13964BA-73CE-4E24-962B-C5D957671D72}" presName="root2" presStyleCnt="0"/>
      <dgm:spPr/>
    </dgm:pt>
    <dgm:pt modelId="{2BA0BF4D-C044-467A-A885-C34A50557AF6}" type="pres">
      <dgm:prSet presAssocID="{C13964BA-73CE-4E24-962B-C5D957671D72}" presName="LevelTwoTextNode" presStyleLbl="node3" presStyleIdx="0" presStyleCnt="8" custScaleX="414951" custLinFactX="1888" custLinFactNeighborX="100000" custLinFactNeighborY="5673">
        <dgm:presLayoutVars>
          <dgm:chPref val="3"/>
        </dgm:presLayoutVars>
      </dgm:prSet>
      <dgm:spPr/>
    </dgm:pt>
    <dgm:pt modelId="{2809BD39-4CFB-4FB9-9A6D-995CE2B07F57}" type="pres">
      <dgm:prSet presAssocID="{C13964BA-73CE-4E24-962B-C5D957671D72}" presName="level3hierChild" presStyleCnt="0"/>
      <dgm:spPr/>
    </dgm:pt>
    <dgm:pt modelId="{31DEA338-A4A1-450F-B1B0-9940FB0D0CA6}" type="pres">
      <dgm:prSet presAssocID="{544CF53F-217B-4C5A-A24B-14A531BF528D}" presName="conn2-1" presStyleLbl="parChTrans1D3" presStyleIdx="1" presStyleCnt="8"/>
      <dgm:spPr/>
    </dgm:pt>
    <dgm:pt modelId="{9DE62EDB-2C1E-4875-931A-198D1ACB06F5}" type="pres">
      <dgm:prSet presAssocID="{544CF53F-217B-4C5A-A24B-14A531BF528D}" presName="connTx" presStyleLbl="parChTrans1D3" presStyleIdx="1" presStyleCnt="8"/>
      <dgm:spPr/>
    </dgm:pt>
    <dgm:pt modelId="{3EAC5A66-ACDF-4CB2-94CA-B091ACF06E5B}" type="pres">
      <dgm:prSet presAssocID="{63E1463A-DA69-4676-A86C-94E538E3AE36}" presName="root2" presStyleCnt="0"/>
      <dgm:spPr/>
    </dgm:pt>
    <dgm:pt modelId="{23EFA245-8FBF-4F89-A62B-4E62ECFDE58A}" type="pres">
      <dgm:prSet presAssocID="{63E1463A-DA69-4676-A86C-94E538E3AE36}" presName="LevelTwoTextNode" presStyleLbl="node3" presStyleIdx="1" presStyleCnt="8" custScaleX="414951" custLinFactX="1888" custLinFactNeighborX="100000" custLinFactNeighborY="5673">
        <dgm:presLayoutVars>
          <dgm:chPref val="3"/>
        </dgm:presLayoutVars>
      </dgm:prSet>
      <dgm:spPr/>
    </dgm:pt>
    <dgm:pt modelId="{77AE3DAD-48A0-48F3-9A32-30AEDDB0BBD4}" type="pres">
      <dgm:prSet presAssocID="{63E1463A-DA69-4676-A86C-94E538E3AE36}" presName="level3hierChild" presStyleCnt="0"/>
      <dgm:spPr/>
    </dgm:pt>
    <dgm:pt modelId="{F98685E8-B242-4A8E-B76D-AC83272274BF}" type="pres">
      <dgm:prSet presAssocID="{4E32740B-1F87-493E-BCF6-7CFCA1B01DE2}" presName="conn2-1" presStyleLbl="parChTrans1D2" presStyleIdx="1" presStyleCnt="4"/>
      <dgm:spPr/>
    </dgm:pt>
    <dgm:pt modelId="{45390B04-CCE9-453F-927F-CE0CA0022C86}" type="pres">
      <dgm:prSet presAssocID="{4E32740B-1F87-493E-BCF6-7CFCA1B01DE2}" presName="connTx" presStyleLbl="parChTrans1D2" presStyleIdx="1" presStyleCnt="4"/>
      <dgm:spPr/>
    </dgm:pt>
    <dgm:pt modelId="{D079C20B-20F1-49A9-9E16-86ACB71FDE02}" type="pres">
      <dgm:prSet presAssocID="{C2019518-C839-4F2E-8CE6-56A64DCF91D9}" presName="root2" presStyleCnt="0"/>
      <dgm:spPr/>
    </dgm:pt>
    <dgm:pt modelId="{0E3B96D7-C0B8-42D7-91FA-C68F5484D4F0}" type="pres">
      <dgm:prSet presAssocID="{C2019518-C839-4F2E-8CE6-56A64DCF91D9}" presName="LevelTwoTextNode" presStyleLbl="node2" presStyleIdx="1" presStyleCnt="4" custScaleX="298012" custScaleY="145854">
        <dgm:presLayoutVars>
          <dgm:chPref val="3"/>
        </dgm:presLayoutVars>
      </dgm:prSet>
      <dgm:spPr/>
    </dgm:pt>
    <dgm:pt modelId="{FC975E85-6690-4EF1-845D-B9FC75B28780}" type="pres">
      <dgm:prSet presAssocID="{C2019518-C839-4F2E-8CE6-56A64DCF91D9}" presName="level3hierChild" presStyleCnt="0"/>
      <dgm:spPr/>
    </dgm:pt>
    <dgm:pt modelId="{E673EA39-9124-4EF2-BED6-EAC01EF39944}" type="pres">
      <dgm:prSet presAssocID="{B0BA1F3A-BA63-4C27-93BC-A276D9659275}" presName="conn2-1" presStyleLbl="parChTrans1D3" presStyleIdx="2" presStyleCnt="8"/>
      <dgm:spPr/>
    </dgm:pt>
    <dgm:pt modelId="{23B66CB6-A434-4D0F-8477-79A02E3E35DD}" type="pres">
      <dgm:prSet presAssocID="{B0BA1F3A-BA63-4C27-93BC-A276D9659275}" presName="connTx" presStyleLbl="parChTrans1D3" presStyleIdx="2" presStyleCnt="8"/>
      <dgm:spPr/>
    </dgm:pt>
    <dgm:pt modelId="{B3B9A412-8589-4EB5-8D5A-D7D8477E18D8}" type="pres">
      <dgm:prSet presAssocID="{E405454E-DA9B-49FD-85A3-A3500F42C9C6}" presName="root2" presStyleCnt="0"/>
      <dgm:spPr/>
    </dgm:pt>
    <dgm:pt modelId="{68D3661B-134F-49F3-8F58-56E62E84E039}" type="pres">
      <dgm:prSet presAssocID="{E405454E-DA9B-49FD-85A3-A3500F42C9C6}" presName="LevelTwoTextNode" presStyleLbl="node3" presStyleIdx="2" presStyleCnt="8" custScaleX="414951" custLinFactX="1888" custLinFactNeighborX="100000" custLinFactNeighborY="5673">
        <dgm:presLayoutVars>
          <dgm:chPref val="3"/>
        </dgm:presLayoutVars>
      </dgm:prSet>
      <dgm:spPr/>
    </dgm:pt>
    <dgm:pt modelId="{F67AFF0E-8446-4175-A00D-AE2B2A708198}" type="pres">
      <dgm:prSet presAssocID="{E405454E-DA9B-49FD-85A3-A3500F42C9C6}" presName="level3hierChild" presStyleCnt="0"/>
      <dgm:spPr/>
    </dgm:pt>
    <dgm:pt modelId="{50BDCA7F-2032-4DA3-8869-9AA4AC171E7E}" type="pres">
      <dgm:prSet presAssocID="{AE7CDDF6-423F-4BB0-9491-0DACA7AB7556}" presName="conn2-1" presStyleLbl="parChTrans1D3" presStyleIdx="3" presStyleCnt="8"/>
      <dgm:spPr/>
    </dgm:pt>
    <dgm:pt modelId="{7C6E9AF1-E5BB-47F0-A607-1486D7643588}" type="pres">
      <dgm:prSet presAssocID="{AE7CDDF6-423F-4BB0-9491-0DACA7AB7556}" presName="connTx" presStyleLbl="parChTrans1D3" presStyleIdx="3" presStyleCnt="8"/>
      <dgm:spPr/>
    </dgm:pt>
    <dgm:pt modelId="{B165284E-B9E1-4AF6-BC0A-581B849F86AA}" type="pres">
      <dgm:prSet presAssocID="{96185E2A-88F0-400F-AC7D-C692B439F495}" presName="root2" presStyleCnt="0"/>
      <dgm:spPr/>
    </dgm:pt>
    <dgm:pt modelId="{A7E271B4-AC74-4275-9C3A-B70F8D6E77C0}" type="pres">
      <dgm:prSet presAssocID="{96185E2A-88F0-400F-AC7D-C692B439F495}" presName="LevelTwoTextNode" presStyleLbl="node3" presStyleIdx="3" presStyleCnt="8" custScaleX="414951" custLinFactX="1888" custLinFactNeighborX="100000" custLinFactNeighborY="5673">
        <dgm:presLayoutVars>
          <dgm:chPref val="3"/>
        </dgm:presLayoutVars>
      </dgm:prSet>
      <dgm:spPr/>
    </dgm:pt>
    <dgm:pt modelId="{DDC8B90D-6CF0-46CA-B691-48F82F45B86D}" type="pres">
      <dgm:prSet presAssocID="{96185E2A-88F0-400F-AC7D-C692B439F495}" presName="level3hierChild" presStyleCnt="0"/>
      <dgm:spPr/>
    </dgm:pt>
    <dgm:pt modelId="{92A0703D-1989-4C97-9EF5-64B9313EBABA}" type="pres">
      <dgm:prSet presAssocID="{FE24A6CE-1DD6-4AB5-A618-DFDE30EFACC7}" presName="conn2-1" presStyleLbl="parChTrans1D2" presStyleIdx="2" presStyleCnt="4"/>
      <dgm:spPr/>
    </dgm:pt>
    <dgm:pt modelId="{E8EB5B18-731E-4193-A69C-198F59A49324}" type="pres">
      <dgm:prSet presAssocID="{FE24A6CE-1DD6-4AB5-A618-DFDE30EFACC7}" presName="connTx" presStyleLbl="parChTrans1D2" presStyleIdx="2" presStyleCnt="4"/>
      <dgm:spPr/>
    </dgm:pt>
    <dgm:pt modelId="{AA6DCB31-9342-4C7B-B4D5-F95FB0DA6889}" type="pres">
      <dgm:prSet presAssocID="{22F0A9F7-D039-4638-965E-EBB7BFFF21CA}" presName="root2" presStyleCnt="0"/>
      <dgm:spPr/>
    </dgm:pt>
    <dgm:pt modelId="{ED7E0848-EF85-4038-9ECA-92C9898B3706}" type="pres">
      <dgm:prSet presAssocID="{22F0A9F7-D039-4638-965E-EBB7BFFF21CA}" presName="LevelTwoTextNode" presStyleLbl="node2" presStyleIdx="2" presStyleCnt="4" custScaleX="298012" custScaleY="145854">
        <dgm:presLayoutVars>
          <dgm:chPref val="3"/>
        </dgm:presLayoutVars>
      </dgm:prSet>
      <dgm:spPr/>
    </dgm:pt>
    <dgm:pt modelId="{6DE244FD-C58B-4207-BB2E-B649F9EBF2F7}" type="pres">
      <dgm:prSet presAssocID="{22F0A9F7-D039-4638-965E-EBB7BFFF21CA}" presName="level3hierChild" presStyleCnt="0"/>
      <dgm:spPr/>
    </dgm:pt>
    <dgm:pt modelId="{7EC20017-849B-4086-AA04-612C00145D92}" type="pres">
      <dgm:prSet presAssocID="{598CDEF4-D3D9-4B23-A862-A857F8399A43}" presName="conn2-1" presStyleLbl="parChTrans1D3" presStyleIdx="4" presStyleCnt="8"/>
      <dgm:spPr/>
    </dgm:pt>
    <dgm:pt modelId="{DB384A6C-C7E3-4736-928E-DD6922B3B2B1}" type="pres">
      <dgm:prSet presAssocID="{598CDEF4-D3D9-4B23-A862-A857F8399A43}" presName="connTx" presStyleLbl="parChTrans1D3" presStyleIdx="4" presStyleCnt="8"/>
      <dgm:spPr/>
    </dgm:pt>
    <dgm:pt modelId="{99298B53-FC72-44A4-9A26-800B53A14B1B}" type="pres">
      <dgm:prSet presAssocID="{EEEF82D7-6CC1-45FD-9EE9-67FF0D9B3E02}" presName="root2" presStyleCnt="0"/>
      <dgm:spPr/>
    </dgm:pt>
    <dgm:pt modelId="{C2F95066-2C44-4740-8C40-C81E45CDE489}" type="pres">
      <dgm:prSet presAssocID="{EEEF82D7-6CC1-45FD-9EE9-67FF0D9B3E02}" presName="LevelTwoTextNode" presStyleLbl="node3" presStyleIdx="4" presStyleCnt="8" custScaleX="414951" custLinFactX="1888" custLinFactNeighborX="100000" custLinFactNeighborY="5673">
        <dgm:presLayoutVars>
          <dgm:chPref val="3"/>
        </dgm:presLayoutVars>
      </dgm:prSet>
      <dgm:spPr/>
    </dgm:pt>
    <dgm:pt modelId="{937A3E23-E128-4A71-931E-C37AAB8F3966}" type="pres">
      <dgm:prSet presAssocID="{EEEF82D7-6CC1-45FD-9EE9-67FF0D9B3E02}" presName="level3hierChild" presStyleCnt="0"/>
      <dgm:spPr/>
    </dgm:pt>
    <dgm:pt modelId="{3FB83275-DBE9-4195-9CA9-5D12BBC10D0C}" type="pres">
      <dgm:prSet presAssocID="{35110655-C5C0-43D8-93F2-08F7372D8848}" presName="conn2-1" presStyleLbl="parChTrans1D3" presStyleIdx="5" presStyleCnt="8"/>
      <dgm:spPr/>
    </dgm:pt>
    <dgm:pt modelId="{7754A391-6709-430E-804B-7A760D768AEE}" type="pres">
      <dgm:prSet presAssocID="{35110655-C5C0-43D8-93F2-08F7372D8848}" presName="connTx" presStyleLbl="parChTrans1D3" presStyleIdx="5" presStyleCnt="8"/>
      <dgm:spPr/>
    </dgm:pt>
    <dgm:pt modelId="{E7727D96-2AC8-47FC-A3AA-D8F41BA0FDB0}" type="pres">
      <dgm:prSet presAssocID="{70B0B28A-2A69-4515-8E69-5EE7961CEC6E}" presName="root2" presStyleCnt="0"/>
      <dgm:spPr/>
    </dgm:pt>
    <dgm:pt modelId="{5A92053F-49C0-4630-A997-D22289BB24D1}" type="pres">
      <dgm:prSet presAssocID="{70B0B28A-2A69-4515-8E69-5EE7961CEC6E}" presName="LevelTwoTextNode" presStyleLbl="node3" presStyleIdx="5" presStyleCnt="8" custScaleX="414951" custLinFactX="1888" custLinFactNeighborX="100000" custLinFactNeighborY="5673">
        <dgm:presLayoutVars>
          <dgm:chPref val="3"/>
        </dgm:presLayoutVars>
      </dgm:prSet>
      <dgm:spPr/>
    </dgm:pt>
    <dgm:pt modelId="{A69E5466-4001-4DC4-B61A-B8F353A786D1}" type="pres">
      <dgm:prSet presAssocID="{70B0B28A-2A69-4515-8E69-5EE7961CEC6E}" presName="level3hierChild" presStyleCnt="0"/>
      <dgm:spPr/>
    </dgm:pt>
    <dgm:pt modelId="{B22C202E-6ABB-4284-B2FB-F0539DFDFC9A}" type="pres">
      <dgm:prSet presAssocID="{FFD842B5-EBCB-4E25-BEF0-91C0BD959712}" presName="conn2-1" presStyleLbl="parChTrans1D2" presStyleIdx="3" presStyleCnt="4"/>
      <dgm:spPr/>
    </dgm:pt>
    <dgm:pt modelId="{6B702D8C-D49D-4882-9EB1-F1CECA4F1FB1}" type="pres">
      <dgm:prSet presAssocID="{FFD842B5-EBCB-4E25-BEF0-91C0BD959712}" presName="connTx" presStyleLbl="parChTrans1D2" presStyleIdx="3" presStyleCnt="4"/>
      <dgm:spPr/>
    </dgm:pt>
    <dgm:pt modelId="{76C5DDF8-6C1B-455A-9FCD-CB4064085C65}" type="pres">
      <dgm:prSet presAssocID="{859677AB-FBE8-433E-8FF6-104BF9077080}" presName="root2" presStyleCnt="0"/>
      <dgm:spPr/>
    </dgm:pt>
    <dgm:pt modelId="{CFCE1CEF-423D-4A1B-8035-7B7DBC90F21A}" type="pres">
      <dgm:prSet presAssocID="{859677AB-FBE8-433E-8FF6-104BF9077080}" presName="LevelTwoTextNode" presStyleLbl="node2" presStyleIdx="3" presStyleCnt="4" custScaleX="298012" custScaleY="145854">
        <dgm:presLayoutVars>
          <dgm:chPref val="3"/>
        </dgm:presLayoutVars>
      </dgm:prSet>
      <dgm:spPr/>
    </dgm:pt>
    <dgm:pt modelId="{DF1310EE-E4E3-400C-A7B5-A92D7C1B66B8}" type="pres">
      <dgm:prSet presAssocID="{859677AB-FBE8-433E-8FF6-104BF9077080}" presName="level3hierChild" presStyleCnt="0"/>
      <dgm:spPr/>
    </dgm:pt>
    <dgm:pt modelId="{8107F2C6-8DC3-4834-95E3-D116F22BD002}" type="pres">
      <dgm:prSet presAssocID="{899C7150-F348-4CDF-88A9-7C278127AA61}" presName="conn2-1" presStyleLbl="parChTrans1D3" presStyleIdx="6" presStyleCnt="8"/>
      <dgm:spPr/>
    </dgm:pt>
    <dgm:pt modelId="{D49FC8BE-B669-42C8-8399-08FA8E312AD5}" type="pres">
      <dgm:prSet presAssocID="{899C7150-F348-4CDF-88A9-7C278127AA61}" presName="connTx" presStyleLbl="parChTrans1D3" presStyleIdx="6" presStyleCnt="8"/>
      <dgm:spPr/>
    </dgm:pt>
    <dgm:pt modelId="{3F58A6EB-3B43-4A36-9F5A-86439BE85DF6}" type="pres">
      <dgm:prSet presAssocID="{B2FD2AE2-2D3F-49A8-83EC-2DB50151A401}" presName="root2" presStyleCnt="0"/>
      <dgm:spPr/>
    </dgm:pt>
    <dgm:pt modelId="{34AA5F08-D4F7-4126-9BA8-4E9946314D06}" type="pres">
      <dgm:prSet presAssocID="{B2FD2AE2-2D3F-49A8-83EC-2DB50151A401}" presName="LevelTwoTextNode" presStyleLbl="node3" presStyleIdx="6" presStyleCnt="8" custScaleX="414951" custLinFactX="1888" custLinFactNeighborX="100000" custLinFactNeighborY="5673">
        <dgm:presLayoutVars>
          <dgm:chPref val="3"/>
        </dgm:presLayoutVars>
      </dgm:prSet>
      <dgm:spPr/>
    </dgm:pt>
    <dgm:pt modelId="{0A0C106D-FD37-4760-9ECB-B0461C67EA26}" type="pres">
      <dgm:prSet presAssocID="{B2FD2AE2-2D3F-49A8-83EC-2DB50151A401}" presName="level3hierChild" presStyleCnt="0"/>
      <dgm:spPr/>
    </dgm:pt>
    <dgm:pt modelId="{02B8E745-0715-489B-BAE2-DB64AF9356D0}" type="pres">
      <dgm:prSet presAssocID="{3E99F829-AE9D-40F9-AFEE-665A4B222FDA}" presName="conn2-1" presStyleLbl="parChTrans1D3" presStyleIdx="7" presStyleCnt="8"/>
      <dgm:spPr/>
    </dgm:pt>
    <dgm:pt modelId="{9FDF8F60-FDE1-4DCE-BDA2-D51064813A87}" type="pres">
      <dgm:prSet presAssocID="{3E99F829-AE9D-40F9-AFEE-665A4B222FDA}" presName="connTx" presStyleLbl="parChTrans1D3" presStyleIdx="7" presStyleCnt="8"/>
      <dgm:spPr/>
    </dgm:pt>
    <dgm:pt modelId="{B6C468CB-B059-4482-8947-76ADD960046F}" type="pres">
      <dgm:prSet presAssocID="{4E83C24F-1B2D-470A-B012-19DC00C32213}" presName="root2" presStyleCnt="0"/>
      <dgm:spPr/>
    </dgm:pt>
    <dgm:pt modelId="{99CEB7CD-1D16-4069-BE48-542D891B2B2F}" type="pres">
      <dgm:prSet presAssocID="{4E83C24F-1B2D-470A-B012-19DC00C32213}" presName="LevelTwoTextNode" presStyleLbl="node3" presStyleIdx="7" presStyleCnt="8" custScaleX="414951" custLinFactX="1888" custLinFactNeighborX="100000" custLinFactNeighborY="1154">
        <dgm:presLayoutVars>
          <dgm:chPref val="3"/>
        </dgm:presLayoutVars>
      </dgm:prSet>
      <dgm:spPr/>
    </dgm:pt>
    <dgm:pt modelId="{35044E0F-700C-43CA-9237-EF05A1BA642D}" type="pres">
      <dgm:prSet presAssocID="{4E83C24F-1B2D-470A-B012-19DC00C32213}" presName="level3hierChild" presStyleCnt="0"/>
      <dgm:spPr/>
    </dgm:pt>
  </dgm:ptLst>
  <dgm:cxnLst>
    <dgm:cxn modelId="{19F22905-3495-4BA7-9BA9-16DDD2EAD3D8}" type="presOf" srcId="{EEEF82D7-6CC1-45FD-9EE9-67FF0D9B3E02}" destId="{C2F95066-2C44-4740-8C40-C81E45CDE489}" srcOrd="0" destOrd="0" presId="urn:microsoft.com/office/officeart/2008/layout/HorizontalMultiLevelHierarchy#1"/>
    <dgm:cxn modelId="{13AFDF05-3198-4CE4-8E82-99DB42DB58F1}" type="presOf" srcId="{96185E2A-88F0-400F-AC7D-C692B439F495}" destId="{A7E271B4-AC74-4275-9C3A-B70F8D6E77C0}" srcOrd="0" destOrd="0" presId="urn:microsoft.com/office/officeart/2008/layout/HorizontalMultiLevelHierarchy#1"/>
    <dgm:cxn modelId="{9EF4A807-4062-440D-ABB4-5B7B91976F63}" type="presOf" srcId="{C13964BA-73CE-4E24-962B-C5D957671D72}" destId="{2BA0BF4D-C044-467A-A885-C34A50557AF6}" srcOrd="0" destOrd="0" presId="urn:microsoft.com/office/officeart/2008/layout/HorizontalMultiLevelHierarchy#1"/>
    <dgm:cxn modelId="{39B89E0B-50C2-414D-B9B8-9767E18EA99A}" type="presOf" srcId="{598CDEF4-D3D9-4B23-A862-A857F8399A43}" destId="{7EC20017-849B-4086-AA04-612C00145D92}" srcOrd="0" destOrd="0" presId="urn:microsoft.com/office/officeart/2008/layout/HorizontalMultiLevelHierarchy#1"/>
    <dgm:cxn modelId="{0331CA0F-4461-42BA-B458-802FCFE25F08}" type="presOf" srcId="{C2019518-C839-4F2E-8CE6-56A64DCF91D9}" destId="{0E3B96D7-C0B8-42D7-91FA-C68F5484D4F0}" srcOrd="0" destOrd="0" presId="urn:microsoft.com/office/officeart/2008/layout/HorizontalMultiLevelHierarchy#1"/>
    <dgm:cxn modelId="{7850F311-5187-488E-98FA-B6107C3F4692}" type="presOf" srcId="{B2FD2AE2-2D3F-49A8-83EC-2DB50151A401}" destId="{34AA5F08-D4F7-4126-9BA8-4E9946314D06}" srcOrd="0" destOrd="0" presId="urn:microsoft.com/office/officeart/2008/layout/HorizontalMultiLevelHierarchy#1"/>
    <dgm:cxn modelId="{483DA815-E0A7-4E5E-9A4E-670BDC35542D}" type="presOf" srcId="{3E99F829-AE9D-40F9-AFEE-665A4B222FDA}" destId="{9FDF8F60-FDE1-4DCE-BDA2-D51064813A87}" srcOrd="1" destOrd="0" presId="urn:microsoft.com/office/officeart/2008/layout/HorizontalMultiLevelHierarchy#1"/>
    <dgm:cxn modelId="{BED7F322-0BF4-4642-B44B-095621B8998A}" srcId="{148EE5FF-FBE8-46AC-9CA5-07C41AD3C94B}" destId="{C2019518-C839-4F2E-8CE6-56A64DCF91D9}" srcOrd="1" destOrd="0" parTransId="{4E32740B-1F87-493E-BCF6-7CFCA1B01DE2}" sibTransId="{F7912E85-1BFE-4F02-9305-73C63EA8806D}"/>
    <dgm:cxn modelId="{D0D3FC23-B6F6-40A6-8CCA-22075EEEBFB3}" type="presOf" srcId="{148EE5FF-FBE8-46AC-9CA5-07C41AD3C94B}" destId="{4F3822FF-E86F-4983-82FC-B647DFCB4E9F}" srcOrd="0" destOrd="0" presId="urn:microsoft.com/office/officeart/2008/layout/HorizontalMultiLevelHierarchy#1"/>
    <dgm:cxn modelId="{0A199A2F-76C0-463F-B955-047BB38F9329}" type="presOf" srcId="{598CDEF4-D3D9-4B23-A862-A857F8399A43}" destId="{DB384A6C-C7E3-4736-928E-DD6922B3B2B1}" srcOrd="1" destOrd="0" presId="urn:microsoft.com/office/officeart/2008/layout/HorizontalMultiLevelHierarchy#1"/>
    <dgm:cxn modelId="{E7BCD734-DD29-4CBF-A907-31D6E5D0724A}" type="presOf" srcId="{7B5D7E9A-DCB0-4F04-AA27-389E62BDB7E7}" destId="{D5C61065-89CF-432E-B406-E30DF958AAC7}" srcOrd="0" destOrd="0" presId="urn:microsoft.com/office/officeart/2008/layout/HorizontalMultiLevelHierarchy#1"/>
    <dgm:cxn modelId="{4EA26438-4994-4720-A2C9-D0781C2E0C84}" srcId="{22F0A9F7-D039-4638-965E-EBB7BFFF21CA}" destId="{70B0B28A-2A69-4515-8E69-5EE7961CEC6E}" srcOrd="1" destOrd="0" parTransId="{35110655-C5C0-43D8-93F2-08F7372D8848}" sibTransId="{4C120940-3793-4AC0-B5E5-51BA8382B0F9}"/>
    <dgm:cxn modelId="{DCD7073D-D10B-4739-A0A4-02D275B3A115}" type="presOf" srcId="{35110655-C5C0-43D8-93F2-08F7372D8848}" destId="{3FB83275-DBE9-4195-9CA9-5D12BBC10D0C}" srcOrd="0" destOrd="0" presId="urn:microsoft.com/office/officeart/2008/layout/HorizontalMultiLevelHierarchy#1"/>
    <dgm:cxn modelId="{F810653E-82CD-4A79-8370-6B1FE30A4F63}" srcId="{C2019518-C839-4F2E-8CE6-56A64DCF91D9}" destId="{E405454E-DA9B-49FD-85A3-A3500F42C9C6}" srcOrd="0" destOrd="0" parTransId="{B0BA1F3A-BA63-4C27-93BC-A276D9659275}" sibTransId="{02038405-6521-4E46-AD48-2B0A52CB1371}"/>
    <dgm:cxn modelId="{C407B55B-4250-4CF0-AFF3-3EC60A464607}" type="presOf" srcId="{E405454E-DA9B-49FD-85A3-A3500F42C9C6}" destId="{68D3661B-134F-49F3-8F58-56E62E84E039}" srcOrd="0" destOrd="0" presId="urn:microsoft.com/office/officeart/2008/layout/HorizontalMultiLevelHierarchy#1"/>
    <dgm:cxn modelId="{73B7165F-D1FC-4583-A6D4-52DFF041256A}" srcId="{148EE5FF-FBE8-46AC-9CA5-07C41AD3C94B}" destId="{22F0A9F7-D039-4638-965E-EBB7BFFF21CA}" srcOrd="2" destOrd="0" parTransId="{FE24A6CE-1DD6-4AB5-A618-DFDE30EFACC7}" sibTransId="{027ACE52-E46E-4DF2-A910-16FE23F79370}"/>
    <dgm:cxn modelId="{388E3E60-D5FC-4812-972E-2AAA0143F248}" type="presOf" srcId="{EA165909-9E1A-48C3-9026-2BF646685C34}" destId="{EC695A18-BE27-4A50-A00E-4279FC5EB1E2}" srcOrd="0" destOrd="0" presId="urn:microsoft.com/office/officeart/2008/layout/HorizontalMultiLevelHierarchy#1"/>
    <dgm:cxn modelId="{9FA9EC41-F168-4443-A52D-10DA474F0B73}" type="presOf" srcId="{FE24A6CE-1DD6-4AB5-A618-DFDE30EFACC7}" destId="{92A0703D-1989-4C97-9EF5-64B9313EBABA}" srcOrd="0" destOrd="0" presId="urn:microsoft.com/office/officeart/2008/layout/HorizontalMultiLevelHierarchy#1"/>
    <dgm:cxn modelId="{A697CA43-5E0D-4B21-9E80-629426A30579}" srcId="{7B5D7E9A-DCB0-4F04-AA27-389E62BDB7E7}" destId="{C13964BA-73CE-4E24-962B-C5D957671D72}" srcOrd="0" destOrd="0" parTransId="{B4231CBE-E47E-46B7-93AD-D48881ED4235}" sibTransId="{3139D20A-C31A-4FB8-BB90-F07BF3BE56BB}"/>
    <dgm:cxn modelId="{2BED146B-8FAD-43FF-BA61-4F5BCB16DF8E}" srcId="{22F0A9F7-D039-4638-965E-EBB7BFFF21CA}" destId="{EEEF82D7-6CC1-45FD-9EE9-67FF0D9B3E02}" srcOrd="0" destOrd="0" parTransId="{598CDEF4-D3D9-4B23-A862-A857F8399A43}" sibTransId="{818FCCAA-833C-4524-A41E-BAF655AE56E0}"/>
    <dgm:cxn modelId="{8A0C554B-014B-41EC-BD32-C9CCEDBE06C7}" type="presOf" srcId="{63E1463A-DA69-4676-A86C-94E538E3AE36}" destId="{23EFA245-8FBF-4F89-A62B-4E62ECFDE58A}" srcOrd="0" destOrd="0" presId="urn:microsoft.com/office/officeart/2008/layout/HorizontalMultiLevelHierarchy#1"/>
    <dgm:cxn modelId="{51F2AD4E-2544-441E-9098-8871A3E9DB73}" type="presOf" srcId="{AE7CDDF6-423F-4BB0-9491-0DACA7AB7556}" destId="{50BDCA7F-2032-4DA3-8869-9AA4AC171E7E}" srcOrd="0" destOrd="0" presId="urn:microsoft.com/office/officeart/2008/layout/HorizontalMultiLevelHierarchy#1"/>
    <dgm:cxn modelId="{FA6D9E70-C139-4956-BE70-EA42BD648670}" type="presOf" srcId="{70B0B28A-2A69-4515-8E69-5EE7961CEC6E}" destId="{5A92053F-49C0-4630-A997-D22289BB24D1}" srcOrd="0" destOrd="0" presId="urn:microsoft.com/office/officeart/2008/layout/HorizontalMultiLevelHierarchy#1"/>
    <dgm:cxn modelId="{27D55D54-9074-4562-944C-D3402DBBF081}" type="presOf" srcId="{AE7CDDF6-423F-4BB0-9491-0DACA7AB7556}" destId="{7C6E9AF1-E5BB-47F0-A607-1486D7643588}" srcOrd="1" destOrd="0" presId="urn:microsoft.com/office/officeart/2008/layout/HorizontalMultiLevelHierarchy#1"/>
    <dgm:cxn modelId="{9610A079-54A8-4BCE-A1A4-1E87192C3EFF}" type="presOf" srcId="{E253F1C6-1BE3-40DB-9127-D60E3CA3D3E4}" destId="{C9BDE90B-DA1B-470D-8304-98D6863396DE}" srcOrd="0" destOrd="0" presId="urn:microsoft.com/office/officeart/2008/layout/HorizontalMultiLevelHierarchy#1"/>
    <dgm:cxn modelId="{A9A6EF84-B1CF-4F3D-867D-83C26ABD71F2}" type="presOf" srcId="{899C7150-F348-4CDF-88A9-7C278127AA61}" destId="{8107F2C6-8DC3-4834-95E3-D116F22BD002}" srcOrd="0" destOrd="0" presId="urn:microsoft.com/office/officeart/2008/layout/HorizontalMultiLevelHierarchy#1"/>
    <dgm:cxn modelId="{13EF2687-EFB1-4FF7-BED9-E64C81A85C7D}" type="presOf" srcId="{B4231CBE-E47E-46B7-93AD-D48881ED4235}" destId="{67977D3E-1905-4768-B668-92B3186E2842}" srcOrd="1" destOrd="0" presId="urn:microsoft.com/office/officeart/2008/layout/HorizontalMultiLevelHierarchy#1"/>
    <dgm:cxn modelId="{FC00BF88-7B6B-455A-904F-D51BB5A5BE66}" type="presOf" srcId="{E253F1C6-1BE3-40DB-9127-D60E3CA3D3E4}" destId="{98627C8C-7C5E-45FB-B08B-AC0C816BFB09}" srcOrd="1" destOrd="0" presId="urn:microsoft.com/office/officeart/2008/layout/HorizontalMultiLevelHierarchy#1"/>
    <dgm:cxn modelId="{F72DB392-6480-48F7-883D-33884247F0DA}" type="presOf" srcId="{899C7150-F348-4CDF-88A9-7C278127AA61}" destId="{D49FC8BE-B669-42C8-8399-08FA8E312AD5}" srcOrd="1" destOrd="0" presId="urn:microsoft.com/office/officeart/2008/layout/HorizontalMultiLevelHierarchy#1"/>
    <dgm:cxn modelId="{B4C6AEA5-AA1F-4A69-9D04-E68782060DBF}" srcId="{C2019518-C839-4F2E-8CE6-56A64DCF91D9}" destId="{96185E2A-88F0-400F-AC7D-C692B439F495}" srcOrd="1" destOrd="0" parTransId="{AE7CDDF6-423F-4BB0-9491-0DACA7AB7556}" sibTransId="{64AA2C1A-B7B2-44C5-B38F-78B3F84C3D27}"/>
    <dgm:cxn modelId="{60DF4BA7-21A4-41DC-AF30-0EF12ACB6DD4}" type="presOf" srcId="{4E83C24F-1B2D-470A-B012-19DC00C32213}" destId="{99CEB7CD-1D16-4069-BE48-542D891B2B2F}" srcOrd="0" destOrd="0" presId="urn:microsoft.com/office/officeart/2008/layout/HorizontalMultiLevelHierarchy#1"/>
    <dgm:cxn modelId="{DF2B95A9-AE83-4279-9C66-E6C4BFC1B3C3}" srcId="{859677AB-FBE8-433E-8FF6-104BF9077080}" destId="{B2FD2AE2-2D3F-49A8-83EC-2DB50151A401}" srcOrd="0" destOrd="0" parTransId="{899C7150-F348-4CDF-88A9-7C278127AA61}" sibTransId="{254DFEAD-AB34-4ABA-B664-0CBCADF1AA52}"/>
    <dgm:cxn modelId="{4F9B0EAB-F948-4AAE-9129-0B104FDDAD72}" type="presOf" srcId="{B4231CBE-E47E-46B7-93AD-D48881ED4235}" destId="{4C860755-DB0E-4001-A67F-D766D682E25A}" srcOrd="0" destOrd="0" presId="urn:microsoft.com/office/officeart/2008/layout/HorizontalMultiLevelHierarchy#1"/>
    <dgm:cxn modelId="{38C9C6AB-CEAA-407E-A988-9F72DBCF3027}" type="presOf" srcId="{B0BA1F3A-BA63-4C27-93BC-A276D9659275}" destId="{E673EA39-9124-4EF2-BED6-EAC01EF39944}" srcOrd="0" destOrd="0" presId="urn:microsoft.com/office/officeart/2008/layout/HorizontalMultiLevelHierarchy#1"/>
    <dgm:cxn modelId="{2B6697AC-1917-4B13-AFBB-DD130BF7FB91}" type="presOf" srcId="{544CF53F-217B-4C5A-A24B-14A531BF528D}" destId="{9DE62EDB-2C1E-4875-931A-198D1ACB06F5}" srcOrd="1" destOrd="0" presId="urn:microsoft.com/office/officeart/2008/layout/HorizontalMultiLevelHierarchy#1"/>
    <dgm:cxn modelId="{4B253FB0-5FC4-4CC8-A839-727E7EA8F3B4}" type="presOf" srcId="{4E32740B-1F87-493E-BCF6-7CFCA1B01DE2}" destId="{45390B04-CCE9-453F-927F-CE0CA0022C86}" srcOrd="1" destOrd="0" presId="urn:microsoft.com/office/officeart/2008/layout/HorizontalMultiLevelHierarchy#1"/>
    <dgm:cxn modelId="{9EF635B9-06FB-4446-8D1F-2D665E762E45}" srcId="{859677AB-FBE8-433E-8FF6-104BF9077080}" destId="{4E83C24F-1B2D-470A-B012-19DC00C32213}" srcOrd="1" destOrd="0" parTransId="{3E99F829-AE9D-40F9-AFEE-665A4B222FDA}" sibTransId="{7F055327-C741-4B57-BE37-6321D2BCAC2F}"/>
    <dgm:cxn modelId="{A86EE5BE-23A7-4DF3-8737-9948DE22AED6}" type="presOf" srcId="{35110655-C5C0-43D8-93F2-08F7372D8848}" destId="{7754A391-6709-430E-804B-7A760D768AEE}" srcOrd="1" destOrd="0" presId="urn:microsoft.com/office/officeart/2008/layout/HorizontalMultiLevelHierarchy#1"/>
    <dgm:cxn modelId="{8DCE13C0-2E18-480C-A91D-A325636A411B}" type="presOf" srcId="{4E32740B-1F87-493E-BCF6-7CFCA1B01DE2}" destId="{F98685E8-B242-4A8E-B76D-AC83272274BF}" srcOrd="0" destOrd="0" presId="urn:microsoft.com/office/officeart/2008/layout/HorizontalMultiLevelHierarchy#1"/>
    <dgm:cxn modelId="{3C7148C5-6B02-4598-A12F-167EB48EF84E}" type="presOf" srcId="{B0BA1F3A-BA63-4C27-93BC-A276D9659275}" destId="{23B66CB6-A434-4D0F-8477-79A02E3E35DD}" srcOrd="1" destOrd="0" presId="urn:microsoft.com/office/officeart/2008/layout/HorizontalMultiLevelHierarchy#1"/>
    <dgm:cxn modelId="{38E20CC9-0E6B-41CA-A798-06771ABC4382}" type="presOf" srcId="{22F0A9F7-D039-4638-965E-EBB7BFFF21CA}" destId="{ED7E0848-EF85-4038-9ECA-92C9898B3706}" srcOrd="0" destOrd="0" presId="urn:microsoft.com/office/officeart/2008/layout/HorizontalMultiLevelHierarchy#1"/>
    <dgm:cxn modelId="{B835EECF-6766-474C-9C5C-CD6BD7126FA8}" srcId="{EA165909-9E1A-48C3-9026-2BF646685C34}" destId="{148EE5FF-FBE8-46AC-9CA5-07C41AD3C94B}" srcOrd="0" destOrd="0" parTransId="{5B3F4406-1CE4-4FBF-956C-451E45F44D5F}" sibTransId="{18C75AB8-8E6F-4C76-AAC0-661D33FF46E7}"/>
    <dgm:cxn modelId="{99A6BAD3-02CA-40B3-9F14-A237CB53B483}" type="presOf" srcId="{FFD842B5-EBCB-4E25-BEF0-91C0BD959712}" destId="{B22C202E-6ABB-4284-B2FB-F0539DFDFC9A}" srcOrd="0" destOrd="0" presId="urn:microsoft.com/office/officeart/2008/layout/HorizontalMultiLevelHierarchy#1"/>
    <dgm:cxn modelId="{B819E0D9-A18A-4060-90F6-6589F91F8AE9}" type="presOf" srcId="{859677AB-FBE8-433E-8FF6-104BF9077080}" destId="{CFCE1CEF-423D-4A1B-8035-7B7DBC90F21A}" srcOrd="0" destOrd="0" presId="urn:microsoft.com/office/officeart/2008/layout/HorizontalMultiLevelHierarchy#1"/>
    <dgm:cxn modelId="{6505CADB-1A13-46F4-98B3-7EF6BDC37B9F}" type="presOf" srcId="{3E99F829-AE9D-40F9-AFEE-665A4B222FDA}" destId="{02B8E745-0715-489B-BAE2-DB64AF9356D0}" srcOrd="0" destOrd="0" presId="urn:microsoft.com/office/officeart/2008/layout/HorizontalMultiLevelHierarchy#1"/>
    <dgm:cxn modelId="{3A740FE0-7130-463E-8FD7-C01D830096C9}" srcId="{148EE5FF-FBE8-46AC-9CA5-07C41AD3C94B}" destId="{859677AB-FBE8-433E-8FF6-104BF9077080}" srcOrd="3" destOrd="0" parTransId="{FFD842B5-EBCB-4E25-BEF0-91C0BD959712}" sibTransId="{CCD0A008-7A51-46E5-BA58-E3397D6CC061}"/>
    <dgm:cxn modelId="{9C5A7FE3-0C08-4DAD-9B0A-2E2E7950154D}" type="presOf" srcId="{FE24A6CE-1DD6-4AB5-A618-DFDE30EFACC7}" destId="{E8EB5B18-731E-4193-A69C-198F59A49324}" srcOrd="1" destOrd="0" presId="urn:microsoft.com/office/officeart/2008/layout/HorizontalMultiLevelHierarchy#1"/>
    <dgm:cxn modelId="{8692D6E8-F533-4999-BD78-AFD0BDE93E01}" srcId="{7B5D7E9A-DCB0-4F04-AA27-389E62BDB7E7}" destId="{63E1463A-DA69-4676-A86C-94E538E3AE36}" srcOrd="1" destOrd="0" parTransId="{544CF53F-217B-4C5A-A24B-14A531BF528D}" sibTransId="{3E0763EA-2225-4DC9-B5D2-C75FC5711479}"/>
    <dgm:cxn modelId="{06FA9BE9-A0F2-46D6-A908-2FB2A4CEA2D0}" srcId="{148EE5FF-FBE8-46AC-9CA5-07C41AD3C94B}" destId="{7B5D7E9A-DCB0-4F04-AA27-389E62BDB7E7}" srcOrd="0" destOrd="0" parTransId="{E253F1C6-1BE3-40DB-9127-D60E3CA3D3E4}" sibTransId="{606C1FB8-21F2-4287-8968-657E77754A90}"/>
    <dgm:cxn modelId="{925EB4F4-0A1D-4617-9651-5D10C430F470}" type="presOf" srcId="{FFD842B5-EBCB-4E25-BEF0-91C0BD959712}" destId="{6B702D8C-D49D-4882-9EB1-F1CECA4F1FB1}" srcOrd="1" destOrd="0" presId="urn:microsoft.com/office/officeart/2008/layout/HorizontalMultiLevelHierarchy#1"/>
    <dgm:cxn modelId="{E1BCC9F6-37F0-4B56-905C-581FC2B33A1D}" type="presOf" srcId="{544CF53F-217B-4C5A-A24B-14A531BF528D}" destId="{31DEA338-A4A1-450F-B1B0-9940FB0D0CA6}" srcOrd="0" destOrd="0" presId="urn:microsoft.com/office/officeart/2008/layout/HorizontalMultiLevelHierarchy#1"/>
    <dgm:cxn modelId="{251186CE-6C87-4330-8F66-DF51051EACF9}" type="presParOf" srcId="{EC695A18-BE27-4A50-A00E-4279FC5EB1E2}" destId="{128BEEEF-E3F3-4363-A038-C933FAC59BC4}" srcOrd="0" destOrd="0" presId="urn:microsoft.com/office/officeart/2008/layout/HorizontalMultiLevelHierarchy#1"/>
    <dgm:cxn modelId="{F9AD4BA5-973A-49E8-B09E-B71B59EF6638}" type="presParOf" srcId="{128BEEEF-E3F3-4363-A038-C933FAC59BC4}" destId="{4F3822FF-E86F-4983-82FC-B647DFCB4E9F}" srcOrd="0" destOrd="0" presId="urn:microsoft.com/office/officeart/2008/layout/HorizontalMultiLevelHierarchy#1"/>
    <dgm:cxn modelId="{8ACE4E88-3B33-48B1-AE6F-EA193EA8A69A}" type="presParOf" srcId="{128BEEEF-E3F3-4363-A038-C933FAC59BC4}" destId="{DFBF5035-3D36-4219-B976-572A843ACA37}" srcOrd="1" destOrd="0" presId="urn:microsoft.com/office/officeart/2008/layout/HorizontalMultiLevelHierarchy#1"/>
    <dgm:cxn modelId="{F9296CEF-52B7-42AF-9635-76A4C4F94AA7}" type="presParOf" srcId="{DFBF5035-3D36-4219-B976-572A843ACA37}" destId="{C9BDE90B-DA1B-470D-8304-98D6863396DE}" srcOrd="0" destOrd="0" presId="urn:microsoft.com/office/officeart/2008/layout/HorizontalMultiLevelHierarchy#1"/>
    <dgm:cxn modelId="{2CB25FA5-2336-4B45-AA53-8785D5D6D23B}" type="presParOf" srcId="{C9BDE90B-DA1B-470D-8304-98D6863396DE}" destId="{98627C8C-7C5E-45FB-B08B-AC0C816BFB09}" srcOrd="0" destOrd="0" presId="urn:microsoft.com/office/officeart/2008/layout/HorizontalMultiLevelHierarchy#1"/>
    <dgm:cxn modelId="{4AEC353A-0E14-44AF-8952-476B658E5723}" type="presParOf" srcId="{DFBF5035-3D36-4219-B976-572A843ACA37}" destId="{65D872BB-0C44-4332-91A6-4FF1A13A21D8}" srcOrd="1" destOrd="0" presId="urn:microsoft.com/office/officeart/2008/layout/HorizontalMultiLevelHierarchy#1"/>
    <dgm:cxn modelId="{A2B0480D-D934-4E28-982A-AAD33F96ADCA}" type="presParOf" srcId="{65D872BB-0C44-4332-91A6-4FF1A13A21D8}" destId="{D5C61065-89CF-432E-B406-E30DF958AAC7}" srcOrd="0" destOrd="0" presId="urn:microsoft.com/office/officeart/2008/layout/HorizontalMultiLevelHierarchy#1"/>
    <dgm:cxn modelId="{F4A2AD28-4C56-4077-B120-9B45B88DEA98}" type="presParOf" srcId="{65D872BB-0C44-4332-91A6-4FF1A13A21D8}" destId="{0BB755E0-532D-48B6-8925-47C923B14DDE}" srcOrd="1" destOrd="0" presId="urn:microsoft.com/office/officeart/2008/layout/HorizontalMultiLevelHierarchy#1"/>
    <dgm:cxn modelId="{5F2B8CC3-3E20-4BAC-ACC0-5BAD45F39C5F}" type="presParOf" srcId="{0BB755E0-532D-48B6-8925-47C923B14DDE}" destId="{4C860755-DB0E-4001-A67F-D766D682E25A}" srcOrd="0" destOrd="0" presId="urn:microsoft.com/office/officeart/2008/layout/HorizontalMultiLevelHierarchy#1"/>
    <dgm:cxn modelId="{FED2D051-F204-4AEF-B000-DB772AAF814B}" type="presParOf" srcId="{4C860755-DB0E-4001-A67F-D766D682E25A}" destId="{67977D3E-1905-4768-B668-92B3186E2842}" srcOrd="0" destOrd="0" presId="urn:microsoft.com/office/officeart/2008/layout/HorizontalMultiLevelHierarchy#1"/>
    <dgm:cxn modelId="{4F323C8C-D117-456D-AE8A-1316BF7BECDF}" type="presParOf" srcId="{0BB755E0-532D-48B6-8925-47C923B14DDE}" destId="{AA47463E-BCD9-468F-A0AE-6AE33CB59884}" srcOrd="1" destOrd="0" presId="urn:microsoft.com/office/officeart/2008/layout/HorizontalMultiLevelHierarchy#1"/>
    <dgm:cxn modelId="{82DF606D-02F0-46CB-A52D-4C93C91D867C}" type="presParOf" srcId="{AA47463E-BCD9-468F-A0AE-6AE33CB59884}" destId="{2BA0BF4D-C044-467A-A885-C34A50557AF6}" srcOrd="0" destOrd="0" presId="urn:microsoft.com/office/officeart/2008/layout/HorizontalMultiLevelHierarchy#1"/>
    <dgm:cxn modelId="{3FA17FFB-D305-4241-B778-5FC7738B8A79}" type="presParOf" srcId="{AA47463E-BCD9-468F-A0AE-6AE33CB59884}" destId="{2809BD39-4CFB-4FB9-9A6D-995CE2B07F57}" srcOrd="1" destOrd="0" presId="urn:microsoft.com/office/officeart/2008/layout/HorizontalMultiLevelHierarchy#1"/>
    <dgm:cxn modelId="{C4688F77-2717-4532-A997-6E8BF97053A8}" type="presParOf" srcId="{0BB755E0-532D-48B6-8925-47C923B14DDE}" destId="{31DEA338-A4A1-450F-B1B0-9940FB0D0CA6}" srcOrd="2" destOrd="0" presId="urn:microsoft.com/office/officeart/2008/layout/HorizontalMultiLevelHierarchy#1"/>
    <dgm:cxn modelId="{8F2FD8C1-4A72-4F51-B4B3-A0AEE5C2D727}" type="presParOf" srcId="{31DEA338-A4A1-450F-B1B0-9940FB0D0CA6}" destId="{9DE62EDB-2C1E-4875-931A-198D1ACB06F5}" srcOrd="0" destOrd="0" presId="urn:microsoft.com/office/officeart/2008/layout/HorizontalMultiLevelHierarchy#1"/>
    <dgm:cxn modelId="{7D8C7BFD-EB6A-4560-B5EC-960987C5DB05}" type="presParOf" srcId="{0BB755E0-532D-48B6-8925-47C923B14DDE}" destId="{3EAC5A66-ACDF-4CB2-94CA-B091ACF06E5B}" srcOrd="3" destOrd="0" presId="urn:microsoft.com/office/officeart/2008/layout/HorizontalMultiLevelHierarchy#1"/>
    <dgm:cxn modelId="{D26594C3-986B-40E6-8B96-9FF418094454}" type="presParOf" srcId="{3EAC5A66-ACDF-4CB2-94CA-B091ACF06E5B}" destId="{23EFA245-8FBF-4F89-A62B-4E62ECFDE58A}" srcOrd="0" destOrd="0" presId="urn:microsoft.com/office/officeart/2008/layout/HorizontalMultiLevelHierarchy#1"/>
    <dgm:cxn modelId="{816FFC29-31A1-4319-B6AA-98EFAEA9E317}" type="presParOf" srcId="{3EAC5A66-ACDF-4CB2-94CA-B091ACF06E5B}" destId="{77AE3DAD-48A0-48F3-9A32-30AEDDB0BBD4}" srcOrd="1" destOrd="0" presId="urn:microsoft.com/office/officeart/2008/layout/HorizontalMultiLevelHierarchy#1"/>
    <dgm:cxn modelId="{3C5DB3ED-92DB-4235-94B6-BCB5CEF9A644}" type="presParOf" srcId="{DFBF5035-3D36-4219-B976-572A843ACA37}" destId="{F98685E8-B242-4A8E-B76D-AC83272274BF}" srcOrd="2" destOrd="0" presId="urn:microsoft.com/office/officeart/2008/layout/HorizontalMultiLevelHierarchy#1"/>
    <dgm:cxn modelId="{D750DF69-F354-4FD7-BFF2-72526588EBFD}" type="presParOf" srcId="{F98685E8-B242-4A8E-B76D-AC83272274BF}" destId="{45390B04-CCE9-453F-927F-CE0CA0022C86}" srcOrd="0" destOrd="0" presId="urn:microsoft.com/office/officeart/2008/layout/HorizontalMultiLevelHierarchy#1"/>
    <dgm:cxn modelId="{3D23E0FF-F1ED-4422-8CBA-E0B4055B3BC9}" type="presParOf" srcId="{DFBF5035-3D36-4219-B976-572A843ACA37}" destId="{D079C20B-20F1-49A9-9E16-86ACB71FDE02}" srcOrd="3" destOrd="0" presId="urn:microsoft.com/office/officeart/2008/layout/HorizontalMultiLevelHierarchy#1"/>
    <dgm:cxn modelId="{D0244B88-DE0A-43E5-944F-DF7C82DAB35B}" type="presParOf" srcId="{D079C20B-20F1-49A9-9E16-86ACB71FDE02}" destId="{0E3B96D7-C0B8-42D7-91FA-C68F5484D4F0}" srcOrd="0" destOrd="0" presId="urn:microsoft.com/office/officeart/2008/layout/HorizontalMultiLevelHierarchy#1"/>
    <dgm:cxn modelId="{A0642857-4797-4E6B-B5AF-674F1B16B891}" type="presParOf" srcId="{D079C20B-20F1-49A9-9E16-86ACB71FDE02}" destId="{FC975E85-6690-4EF1-845D-B9FC75B28780}" srcOrd="1" destOrd="0" presId="urn:microsoft.com/office/officeart/2008/layout/HorizontalMultiLevelHierarchy#1"/>
    <dgm:cxn modelId="{AFDC12AE-49B5-42A2-8581-2DA2FB6BA2AA}" type="presParOf" srcId="{FC975E85-6690-4EF1-845D-B9FC75B28780}" destId="{E673EA39-9124-4EF2-BED6-EAC01EF39944}" srcOrd="0" destOrd="0" presId="urn:microsoft.com/office/officeart/2008/layout/HorizontalMultiLevelHierarchy#1"/>
    <dgm:cxn modelId="{0E947790-D990-4AC2-976D-B90D2CB59F82}" type="presParOf" srcId="{E673EA39-9124-4EF2-BED6-EAC01EF39944}" destId="{23B66CB6-A434-4D0F-8477-79A02E3E35DD}" srcOrd="0" destOrd="0" presId="urn:microsoft.com/office/officeart/2008/layout/HorizontalMultiLevelHierarchy#1"/>
    <dgm:cxn modelId="{7D08981A-A067-4AA3-ADD7-EDEB654BFDBB}" type="presParOf" srcId="{FC975E85-6690-4EF1-845D-B9FC75B28780}" destId="{B3B9A412-8589-4EB5-8D5A-D7D8477E18D8}" srcOrd="1" destOrd="0" presId="urn:microsoft.com/office/officeart/2008/layout/HorizontalMultiLevelHierarchy#1"/>
    <dgm:cxn modelId="{668B542F-0181-41B3-BC7D-5023EDA10A33}" type="presParOf" srcId="{B3B9A412-8589-4EB5-8D5A-D7D8477E18D8}" destId="{68D3661B-134F-49F3-8F58-56E62E84E039}" srcOrd="0" destOrd="0" presId="urn:microsoft.com/office/officeart/2008/layout/HorizontalMultiLevelHierarchy#1"/>
    <dgm:cxn modelId="{3F5CCA8B-EE67-4136-8700-2892DC072B2A}" type="presParOf" srcId="{B3B9A412-8589-4EB5-8D5A-D7D8477E18D8}" destId="{F67AFF0E-8446-4175-A00D-AE2B2A708198}" srcOrd="1" destOrd="0" presId="urn:microsoft.com/office/officeart/2008/layout/HorizontalMultiLevelHierarchy#1"/>
    <dgm:cxn modelId="{2AEF6B85-E88C-40CD-8533-C6484DC9BBE1}" type="presParOf" srcId="{FC975E85-6690-4EF1-845D-B9FC75B28780}" destId="{50BDCA7F-2032-4DA3-8869-9AA4AC171E7E}" srcOrd="2" destOrd="0" presId="urn:microsoft.com/office/officeart/2008/layout/HorizontalMultiLevelHierarchy#1"/>
    <dgm:cxn modelId="{1926E77E-CC78-4122-83A5-22F18A035D54}" type="presParOf" srcId="{50BDCA7F-2032-4DA3-8869-9AA4AC171E7E}" destId="{7C6E9AF1-E5BB-47F0-A607-1486D7643588}" srcOrd="0" destOrd="0" presId="urn:microsoft.com/office/officeart/2008/layout/HorizontalMultiLevelHierarchy#1"/>
    <dgm:cxn modelId="{7C199D95-BE37-4EDC-9CC7-0FAA31D88C7F}" type="presParOf" srcId="{FC975E85-6690-4EF1-845D-B9FC75B28780}" destId="{B165284E-B9E1-4AF6-BC0A-581B849F86AA}" srcOrd="3" destOrd="0" presId="urn:microsoft.com/office/officeart/2008/layout/HorizontalMultiLevelHierarchy#1"/>
    <dgm:cxn modelId="{0160D960-25E8-4718-89A4-893526070C9B}" type="presParOf" srcId="{B165284E-B9E1-4AF6-BC0A-581B849F86AA}" destId="{A7E271B4-AC74-4275-9C3A-B70F8D6E77C0}" srcOrd="0" destOrd="0" presId="urn:microsoft.com/office/officeart/2008/layout/HorizontalMultiLevelHierarchy#1"/>
    <dgm:cxn modelId="{CFEF85CC-7550-4DB1-B5D9-74A327B1E6E2}" type="presParOf" srcId="{B165284E-B9E1-4AF6-BC0A-581B849F86AA}" destId="{DDC8B90D-6CF0-46CA-B691-48F82F45B86D}" srcOrd="1" destOrd="0" presId="urn:microsoft.com/office/officeart/2008/layout/HorizontalMultiLevelHierarchy#1"/>
    <dgm:cxn modelId="{1F9E84A0-18EF-428E-8300-1026B6D7FA3E}" type="presParOf" srcId="{DFBF5035-3D36-4219-B976-572A843ACA37}" destId="{92A0703D-1989-4C97-9EF5-64B9313EBABA}" srcOrd="4" destOrd="0" presId="urn:microsoft.com/office/officeart/2008/layout/HorizontalMultiLevelHierarchy#1"/>
    <dgm:cxn modelId="{3FB92D86-8669-4A5F-8CA8-7B704DCB4892}" type="presParOf" srcId="{92A0703D-1989-4C97-9EF5-64B9313EBABA}" destId="{E8EB5B18-731E-4193-A69C-198F59A49324}" srcOrd="0" destOrd="0" presId="urn:microsoft.com/office/officeart/2008/layout/HorizontalMultiLevelHierarchy#1"/>
    <dgm:cxn modelId="{15F41646-A376-43EC-A35C-49EEE936F3EE}" type="presParOf" srcId="{DFBF5035-3D36-4219-B976-572A843ACA37}" destId="{AA6DCB31-9342-4C7B-B4D5-F95FB0DA6889}" srcOrd="5" destOrd="0" presId="urn:microsoft.com/office/officeart/2008/layout/HorizontalMultiLevelHierarchy#1"/>
    <dgm:cxn modelId="{A1EC5BA7-2ADE-453D-A068-A3634C0547CA}" type="presParOf" srcId="{AA6DCB31-9342-4C7B-B4D5-F95FB0DA6889}" destId="{ED7E0848-EF85-4038-9ECA-92C9898B3706}" srcOrd="0" destOrd="0" presId="urn:microsoft.com/office/officeart/2008/layout/HorizontalMultiLevelHierarchy#1"/>
    <dgm:cxn modelId="{965E2BED-1DBB-4BC2-AE3D-DD4BEBAD6E1F}" type="presParOf" srcId="{AA6DCB31-9342-4C7B-B4D5-F95FB0DA6889}" destId="{6DE244FD-C58B-4207-BB2E-B649F9EBF2F7}" srcOrd="1" destOrd="0" presId="urn:microsoft.com/office/officeart/2008/layout/HorizontalMultiLevelHierarchy#1"/>
    <dgm:cxn modelId="{627B25EA-BDC8-4862-B3A7-D2FA6674CB94}" type="presParOf" srcId="{6DE244FD-C58B-4207-BB2E-B649F9EBF2F7}" destId="{7EC20017-849B-4086-AA04-612C00145D92}" srcOrd="0" destOrd="0" presId="urn:microsoft.com/office/officeart/2008/layout/HorizontalMultiLevelHierarchy#1"/>
    <dgm:cxn modelId="{A15B9350-3AEA-449B-B1B4-99DBE79BD88F}" type="presParOf" srcId="{7EC20017-849B-4086-AA04-612C00145D92}" destId="{DB384A6C-C7E3-4736-928E-DD6922B3B2B1}" srcOrd="0" destOrd="0" presId="urn:microsoft.com/office/officeart/2008/layout/HorizontalMultiLevelHierarchy#1"/>
    <dgm:cxn modelId="{A8D79382-F91A-4142-AB71-A3499ED9409F}" type="presParOf" srcId="{6DE244FD-C58B-4207-BB2E-B649F9EBF2F7}" destId="{99298B53-FC72-44A4-9A26-800B53A14B1B}" srcOrd="1" destOrd="0" presId="urn:microsoft.com/office/officeart/2008/layout/HorizontalMultiLevelHierarchy#1"/>
    <dgm:cxn modelId="{64571C5F-FD05-42B0-A70C-0F446DA22ADF}" type="presParOf" srcId="{99298B53-FC72-44A4-9A26-800B53A14B1B}" destId="{C2F95066-2C44-4740-8C40-C81E45CDE489}" srcOrd="0" destOrd="0" presId="urn:microsoft.com/office/officeart/2008/layout/HorizontalMultiLevelHierarchy#1"/>
    <dgm:cxn modelId="{23B0FE4A-E368-47A5-9166-3D27F3EECE47}" type="presParOf" srcId="{99298B53-FC72-44A4-9A26-800B53A14B1B}" destId="{937A3E23-E128-4A71-931E-C37AAB8F3966}" srcOrd="1" destOrd="0" presId="urn:microsoft.com/office/officeart/2008/layout/HorizontalMultiLevelHierarchy#1"/>
    <dgm:cxn modelId="{B70DA5E4-4467-4A57-B35B-F8D35E8F186C}" type="presParOf" srcId="{6DE244FD-C58B-4207-BB2E-B649F9EBF2F7}" destId="{3FB83275-DBE9-4195-9CA9-5D12BBC10D0C}" srcOrd="2" destOrd="0" presId="urn:microsoft.com/office/officeart/2008/layout/HorizontalMultiLevelHierarchy#1"/>
    <dgm:cxn modelId="{387B1FF7-EE9E-47D3-9D7E-262A9EFE1556}" type="presParOf" srcId="{3FB83275-DBE9-4195-9CA9-5D12BBC10D0C}" destId="{7754A391-6709-430E-804B-7A760D768AEE}" srcOrd="0" destOrd="0" presId="urn:microsoft.com/office/officeart/2008/layout/HorizontalMultiLevelHierarchy#1"/>
    <dgm:cxn modelId="{A9239A7B-A06F-4C98-AEE0-17EE6758973B}" type="presParOf" srcId="{6DE244FD-C58B-4207-BB2E-B649F9EBF2F7}" destId="{E7727D96-2AC8-47FC-A3AA-D8F41BA0FDB0}" srcOrd="3" destOrd="0" presId="urn:microsoft.com/office/officeart/2008/layout/HorizontalMultiLevelHierarchy#1"/>
    <dgm:cxn modelId="{58494A2A-6E41-4D6B-983A-F011256258B3}" type="presParOf" srcId="{E7727D96-2AC8-47FC-A3AA-D8F41BA0FDB0}" destId="{5A92053F-49C0-4630-A997-D22289BB24D1}" srcOrd="0" destOrd="0" presId="urn:microsoft.com/office/officeart/2008/layout/HorizontalMultiLevelHierarchy#1"/>
    <dgm:cxn modelId="{D2221B96-D944-4B1A-83CA-FC4A5603CBB6}" type="presParOf" srcId="{E7727D96-2AC8-47FC-A3AA-D8F41BA0FDB0}" destId="{A69E5466-4001-4DC4-B61A-B8F353A786D1}" srcOrd="1" destOrd="0" presId="urn:microsoft.com/office/officeart/2008/layout/HorizontalMultiLevelHierarchy#1"/>
    <dgm:cxn modelId="{58D68444-CA9B-4D26-9FC4-38D11A3582FA}" type="presParOf" srcId="{DFBF5035-3D36-4219-B976-572A843ACA37}" destId="{B22C202E-6ABB-4284-B2FB-F0539DFDFC9A}" srcOrd="6" destOrd="0" presId="urn:microsoft.com/office/officeart/2008/layout/HorizontalMultiLevelHierarchy#1"/>
    <dgm:cxn modelId="{0E46C23E-E0BC-4D54-AC62-C2AEF843EF07}" type="presParOf" srcId="{B22C202E-6ABB-4284-B2FB-F0539DFDFC9A}" destId="{6B702D8C-D49D-4882-9EB1-F1CECA4F1FB1}" srcOrd="0" destOrd="0" presId="urn:microsoft.com/office/officeart/2008/layout/HorizontalMultiLevelHierarchy#1"/>
    <dgm:cxn modelId="{6086973B-D8D1-4D53-A761-B260BBC81A98}" type="presParOf" srcId="{DFBF5035-3D36-4219-B976-572A843ACA37}" destId="{76C5DDF8-6C1B-455A-9FCD-CB4064085C65}" srcOrd="7" destOrd="0" presId="urn:microsoft.com/office/officeart/2008/layout/HorizontalMultiLevelHierarchy#1"/>
    <dgm:cxn modelId="{CD777621-4D8A-44C4-85BA-F000030E2B14}" type="presParOf" srcId="{76C5DDF8-6C1B-455A-9FCD-CB4064085C65}" destId="{CFCE1CEF-423D-4A1B-8035-7B7DBC90F21A}" srcOrd="0" destOrd="0" presId="urn:microsoft.com/office/officeart/2008/layout/HorizontalMultiLevelHierarchy#1"/>
    <dgm:cxn modelId="{C787A87D-A368-485B-9BF3-127AB390D486}" type="presParOf" srcId="{76C5DDF8-6C1B-455A-9FCD-CB4064085C65}" destId="{DF1310EE-E4E3-400C-A7B5-A92D7C1B66B8}" srcOrd="1" destOrd="0" presId="urn:microsoft.com/office/officeart/2008/layout/HorizontalMultiLevelHierarchy#1"/>
    <dgm:cxn modelId="{2C53E401-6917-4111-A2F8-A632829881E9}" type="presParOf" srcId="{DF1310EE-E4E3-400C-A7B5-A92D7C1B66B8}" destId="{8107F2C6-8DC3-4834-95E3-D116F22BD002}" srcOrd="0" destOrd="0" presId="urn:microsoft.com/office/officeart/2008/layout/HorizontalMultiLevelHierarchy#1"/>
    <dgm:cxn modelId="{2537C24F-AFFB-4E8B-BAB9-69C2F254AFD4}" type="presParOf" srcId="{8107F2C6-8DC3-4834-95E3-D116F22BD002}" destId="{D49FC8BE-B669-42C8-8399-08FA8E312AD5}" srcOrd="0" destOrd="0" presId="urn:microsoft.com/office/officeart/2008/layout/HorizontalMultiLevelHierarchy#1"/>
    <dgm:cxn modelId="{242C1813-8361-45A3-9748-AA93B7906891}" type="presParOf" srcId="{DF1310EE-E4E3-400C-A7B5-A92D7C1B66B8}" destId="{3F58A6EB-3B43-4A36-9F5A-86439BE85DF6}" srcOrd="1" destOrd="0" presId="urn:microsoft.com/office/officeart/2008/layout/HorizontalMultiLevelHierarchy#1"/>
    <dgm:cxn modelId="{18CD60F7-BB32-4235-A4A8-6AE29F0540C8}" type="presParOf" srcId="{3F58A6EB-3B43-4A36-9F5A-86439BE85DF6}" destId="{34AA5F08-D4F7-4126-9BA8-4E9946314D06}" srcOrd="0" destOrd="0" presId="urn:microsoft.com/office/officeart/2008/layout/HorizontalMultiLevelHierarchy#1"/>
    <dgm:cxn modelId="{3EE31E73-E984-4238-AB0B-A1378F52F6E4}" type="presParOf" srcId="{3F58A6EB-3B43-4A36-9F5A-86439BE85DF6}" destId="{0A0C106D-FD37-4760-9ECB-B0461C67EA26}" srcOrd="1" destOrd="0" presId="urn:microsoft.com/office/officeart/2008/layout/HorizontalMultiLevelHierarchy#1"/>
    <dgm:cxn modelId="{6C3A8484-19AC-4409-949F-938D4DCE84AD}" type="presParOf" srcId="{DF1310EE-E4E3-400C-A7B5-A92D7C1B66B8}" destId="{02B8E745-0715-489B-BAE2-DB64AF9356D0}" srcOrd="2" destOrd="0" presId="urn:microsoft.com/office/officeart/2008/layout/HorizontalMultiLevelHierarchy#1"/>
    <dgm:cxn modelId="{DB494E0A-552F-4735-9B22-B7FAEA9DCEB7}" type="presParOf" srcId="{02B8E745-0715-489B-BAE2-DB64AF9356D0}" destId="{9FDF8F60-FDE1-4DCE-BDA2-D51064813A87}" srcOrd="0" destOrd="0" presId="urn:microsoft.com/office/officeart/2008/layout/HorizontalMultiLevelHierarchy#1"/>
    <dgm:cxn modelId="{59F8C8C2-3085-45BE-9E5E-EDC4AD4AE37A}" type="presParOf" srcId="{DF1310EE-E4E3-400C-A7B5-A92D7C1B66B8}" destId="{B6C468CB-B059-4482-8947-76ADD960046F}" srcOrd="3" destOrd="0" presId="urn:microsoft.com/office/officeart/2008/layout/HorizontalMultiLevelHierarchy#1"/>
    <dgm:cxn modelId="{9BDE3025-7F53-42EC-AC5A-DCD725C8EF05}" type="presParOf" srcId="{B6C468CB-B059-4482-8947-76ADD960046F}" destId="{99CEB7CD-1D16-4069-BE48-542D891B2B2F}" srcOrd="0" destOrd="0" presId="urn:microsoft.com/office/officeart/2008/layout/HorizontalMultiLevelHierarchy#1"/>
    <dgm:cxn modelId="{3A6DD5AC-768B-45C0-8499-41823BA25E90}" type="presParOf" srcId="{B6C468CB-B059-4482-8947-76ADD960046F}" destId="{35044E0F-700C-43CA-9237-EF05A1BA642D}" srcOrd="1" destOrd="0" presId="urn:microsoft.com/office/officeart/2008/layout/HorizontalMultiLevel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8E745-0715-489B-BAE2-DB64AF9356D0}">
      <dsp:nvSpPr>
        <dsp:cNvPr id="0" name=""/>
        <dsp:cNvSpPr/>
      </dsp:nvSpPr>
      <dsp:spPr>
        <a:xfrm>
          <a:off x="5290314" y="2686243"/>
          <a:ext cx="1243484" cy="197984"/>
        </a:xfrm>
        <a:custGeom>
          <a:avLst/>
          <a:gdLst/>
          <a:ahLst/>
          <a:cxnLst/>
          <a:rect l="0" t="0" r="0" b="0"/>
          <a:pathLst>
            <a:path>
              <a:moveTo>
                <a:pt x="0" y="0"/>
              </a:moveTo>
              <a:lnTo>
                <a:pt x="621742" y="0"/>
              </a:lnTo>
              <a:lnTo>
                <a:pt x="621742" y="197984"/>
              </a:lnTo>
              <a:lnTo>
                <a:pt x="1243484" y="19798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578" y="2753757"/>
        <a:ext cx="62957" cy="62957"/>
      </dsp:txXfrm>
    </dsp:sp>
    <dsp:sp modelId="{8107F2C6-8DC3-4834-95E3-D116F22BD002}">
      <dsp:nvSpPr>
        <dsp:cNvPr id="0" name=""/>
        <dsp:cNvSpPr/>
      </dsp:nvSpPr>
      <dsp:spPr>
        <a:xfrm>
          <a:off x="5290314" y="2509493"/>
          <a:ext cx="1243484" cy="176750"/>
        </a:xfrm>
        <a:custGeom>
          <a:avLst/>
          <a:gdLst/>
          <a:ahLst/>
          <a:cxnLst/>
          <a:rect l="0" t="0" r="0" b="0"/>
          <a:pathLst>
            <a:path>
              <a:moveTo>
                <a:pt x="0" y="176750"/>
              </a:moveTo>
              <a:lnTo>
                <a:pt x="621742" y="176750"/>
              </a:lnTo>
              <a:lnTo>
                <a:pt x="621742" y="0"/>
              </a:lnTo>
              <a:lnTo>
                <a:pt x="1243484"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657" y="2566469"/>
        <a:ext cx="62799" cy="62799"/>
      </dsp:txXfrm>
    </dsp:sp>
    <dsp:sp modelId="{B22C202E-6ABB-4284-B2FB-F0539DFDFC9A}">
      <dsp:nvSpPr>
        <dsp:cNvPr id="0" name=""/>
        <dsp:cNvSpPr/>
      </dsp:nvSpPr>
      <dsp:spPr>
        <a:xfrm>
          <a:off x="885175" y="1504419"/>
          <a:ext cx="1364862" cy="1181824"/>
        </a:xfrm>
        <a:custGeom>
          <a:avLst/>
          <a:gdLst/>
          <a:ahLst/>
          <a:cxnLst/>
          <a:rect l="0" t="0" r="0" b="0"/>
          <a:pathLst>
            <a:path>
              <a:moveTo>
                <a:pt x="0" y="0"/>
              </a:moveTo>
              <a:lnTo>
                <a:pt x="682431" y="0"/>
              </a:lnTo>
              <a:lnTo>
                <a:pt x="682431" y="1181824"/>
              </a:lnTo>
              <a:lnTo>
                <a:pt x="1364862" y="1181824"/>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1522470" y="2050195"/>
        <a:ext cx="90271" cy="90271"/>
      </dsp:txXfrm>
    </dsp:sp>
    <dsp:sp modelId="{3FB83275-DBE9-4195-9CA9-5D12BBC10D0C}">
      <dsp:nvSpPr>
        <dsp:cNvPr id="0" name=""/>
        <dsp:cNvSpPr/>
      </dsp:nvSpPr>
      <dsp:spPr>
        <a:xfrm>
          <a:off x="5290314" y="1908662"/>
          <a:ext cx="1243484" cy="212040"/>
        </a:xfrm>
        <a:custGeom>
          <a:avLst/>
          <a:gdLst/>
          <a:ahLst/>
          <a:cxnLst/>
          <a:rect l="0" t="0" r="0" b="0"/>
          <a:pathLst>
            <a:path>
              <a:moveTo>
                <a:pt x="0" y="0"/>
              </a:moveTo>
              <a:lnTo>
                <a:pt x="621742" y="0"/>
              </a:lnTo>
              <a:lnTo>
                <a:pt x="621742" y="212040"/>
              </a:lnTo>
              <a:lnTo>
                <a:pt x="1243484" y="2120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521" y="1983147"/>
        <a:ext cx="63071" cy="63071"/>
      </dsp:txXfrm>
    </dsp:sp>
    <dsp:sp modelId="{7EC20017-849B-4086-AA04-612C00145D92}">
      <dsp:nvSpPr>
        <dsp:cNvPr id="0" name=""/>
        <dsp:cNvSpPr/>
      </dsp:nvSpPr>
      <dsp:spPr>
        <a:xfrm>
          <a:off x="5290314" y="1731912"/>
          <a:ext cx="1243484" cy="176750"/>
        </a:xfrm>
        <a:custGeom>
          <a:avLst/>
          <a:gdLst/>
          <a:ahLst/>
          <a:cxnLst/>
          <a:rect l="0" t="0" r="0" b="0"/>
          <a:pathLst>
            <a:path>
              <a:moveTo>
                <a:pt x="0" y="176750"/>
              </a:moveTo>
              <a:lnTo>
                <a:pt x="621742" y="176750"/>
              </a:lnTo>
              <a:lnTo>
                <a:pt x="621742" y="0"/>
              </a:lnTo>
              <a:lnTo>
                <a:pt x="1243484"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657" y="1788888"/>
        <a:ext cx="62799" cy="62799"/>
      </dsp:txXfrm>
    </dsp:sp>
    <dsp:sp modelId="{92A0703D-1989-4C97-9EF5-64B9313EBABA}">
      <dsp:nvSpPr>
        <dsp:cNvPr id="0" name=""/>
        <dsp:cNvSpPr/>
      </dsp:nvSpPr>
      <dsp:spPr>
        <a:xfrm>
          <a:off x="885175" y="1504419"/>
          <a:ext cx="1364862" cy="404243"/>
        </a:xfrm>
        <a:custGeom>
          <a:avLst/>
          <a:gdLst/>
          <a:ahLst/>
          <a:cxnLst/>
          <a:rect l="0" t="0" r="0" b="0"/>
          <a:pathLst>
            <a:path>
              <a:moveTo>
                <a:pt x="0" y="0"/>
              </a:moveTo>
              <a:lnTo>
                <a:pt x="682431" y="0"/>
              </a:lnTo>
              <a:lnTo>
                <a:pt x="682431" y="404243"/>
              </a:lnTo>
              <a:lnTo>
                <a:pt x="1364862" y="40424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1532019" y="1670954"/>
        <a:ext cx="71173" cy="71173"/>
      </dsp:txXfrm>
    </dsp:sp>
    <dsp:sp modelId="{50BDCA7F-2032-4DA3-8869-9AA4AC171E7E}">
      <dsp:nvSpPr>
        <dsp:cNvPr id="0" name=""/>
        <dsp:cNvSpPr/>
      </dsp:nvSpPr>
      <dsp:spPr>
        <a:xfrm>
          <a:off x="5290314" y="1131082"/>
          <a:ext cx="1243484" cy="212040"/>
        </a:xfrm>
        <a:custGeom>
          <a:avLst/>
          <a:gdLst/>
          <a:ahLst/>
          <a:cxnLst/>
          <a:rect l="0" t="0" r="0" b="0"/>
          <a:pathLst>
            <a:path>
              <a:moveTo>
                <a:pt x="0" y="0"/>
              </a:moveTo>
              <a:lnTo>
                <a:pt x="621742" y="0"/>
              </a:lnTo>
              <a:lnTo>
                <a:pt x="621742" y="212040"/>
              </a:lnTo>
              <a:lnTo>
                <a:pt x="1243484" y="2120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521" y="1205566"/>
        <a:ext cx="63071" cy="63071"/>
      </dsp:txXfrm>
    </dsp:sp>
    <dsp:sp modelId="{E673EA39-9124-4EF2-BED6-EAC01EF39944}">
      <dsp:nvSpPr>
        <dsp:cNvPr id="0" name=""/>
        <dsp:cNvSpPr/>
      </dsp:nvSpPr>
      <dsp:spPr>
        <a:xfrm>
          <a:off x="5290314" y="954331"/>
          <a:ext cx="1243484" cy="176750"/>
        </a:xfrm>
        <a:custGeom>
          <a:avLst/>
          <a:gdLst/>
          <a:ahLst/>
          <a:cxnLst/>
          <a:rect l="0" t="0" r="0" b="0"/>
          <a:pathLst>
            <a:path>
              <a:moveTo>
                <a:pt x="0" y="176750"/>
              </a:moveTo>
              <a:lnTo>
                <a:pt x="621742" y="176750"/>
              </a:lnTo>
              <a:lnTo>
                <a:pt x="621742" y="0"/>
              </a:lnTo>
              <a:lnTo>
                <a:pt x="1243484"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657" y="1011307"/>
        <a:ext cx="62799" cy="62799"/>
      </dsp:txXfrm>
    </dsp:sp>
    <dsp:sp modelId="{F98685E8-B242-4A8E-B76D-AC83272274BF}">
      <dsp:nvSpPr>
        <dsp:cNvPr id="0" name=""/>
        <dsp:cNvSpPr/>
      </dsp:nvSpPr>
      <dsp:spPr>
        <a:xfrm>
          <a:off x="885175" y="1131082"/>
          <a:ext cx="1364862" cy="373337"/>
        </a:xfrm>
        <a:custGeom>
          <a:avLst/>
          <a:gdLst/>
          <a:ahLst/>
          <a:cxnLst/>
          <a:rect l="0" t="0" r="0" b="0"/>
          <a:pathLst>
            <a:path>
              <a:moveTo>
                <a:pt x="0" y="373337"/>
              </a:moveTo>
              <a:lnTo>
                <a:pt x="682431" y="373337"/>
              </a:lnTo>
              <a:lnTo>
                <a:pt x="682431" y="0"/>
              </a:lnTo>
              <a:lnTo>
                <a:pt x="136486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1532231" y="1282375"/>
        <a:ext cx="70750" cy="70750"/>
      </dsp:txXfrm>
    </dsp:sp>
    <dsp:sp modelId="{31DEA338-A4A1-450F-B1B0-9940FB0D0CA6}">
      <dsp:nvSpPr>
        <dsp:cNvPr id="0" name=""/>
        <dsp:cNvSpPr/>
      </dsp:nvSpPr>
      <dsp:spPr>
        <a:xfrm>
          <a:off x="5290314" y="353501"/>
          <a:ext cx="1243484" cy="212040"/>
        </a:xfrm>
        <a:custGeom>
          <a:avLst/>
          <a:gdLst/>
          <a:ahLst/>
          <a:cxnLst/>
          <a:rect l="0" t="0" r="0" b="0"/>
          <a:pathLst>
            <a:path>
              <a:moveTo>
                <a:pt x="0" y="0"/>
              </a:moveTo>
              <a:lnTo>
                <a:pt x="621742" y="0"/>
              </a:lnTo>
              <a:lnTo>
                <a:pt x="621742" y="212040"/>
              </a:lnTo>
              <a:lnTo>
                <a:pt x="1243484" y="2120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521" y="427985"/>
        <a:ext cx="63071" cy="63071"/>
      </dsp:txXfrm>
    </dsp:sp>
    <dsp:sp modelId="{4C860755-DB0E-4001-A67F-D766D682E25A}">
      <dsp:nvSpPr>
        <dsp:cNvPr id="0" name=""/>
        <dsp:cNvSpPr/>
      </dsp:nvSpPr>
      <dsp:spPr>
        <a:xfrm>
          <a:off x="5290314" y="176750"/>
          <a:ext cx="1243484" cy="176750"/>
        </a:xfrm>
        <a:custGeom>
          <a:avLst/>
          <a:gdLst/>
          <a:ahLst/>
          <a:cxnLst/>
          <a:rect l="0" t="0" r="0" b="0"/>
          <a:pathLst>
            <a:path>
              <a:moveTo>
                <a:pt x="0" y="176750"/>
              </a:moveTo>
              <a:lnTo>
                <a:pt x="621742" y="176750"/>
              </a:lnTo>
              <a:lnTo>
                <a:pt x="621742" y="0"/>
              </a:lnTo>
              <a:lnTo>
                <a:pt x="1243484"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5880657" y="233726"/>
        <a:ext cx="62799" cy="62799"/>
      </dsp:txXfrm>
    </dsp:sp>
    <dsp:sp modelId="{C9BDE90B-DA1B-470D-8304-98D6863396DE}">
      <dsp:nvSpPr>
        <dsp:cNvPr id="0" name=""/>
        <dsp:cNvSpPr/>
      </dsp:nvSpPr>
      <dsp:spPr>
        <a:xfrm>
          <a:off x="885175" y="353501"/>
          <a:ext cx="1364862" cy="1150917"/>
        </a:xfrm>
        <a:custGeom>
          <a:avLst/>
          <a:gdLst/>
          <a:ahLst/>
          <a:cxnLst/>
          <a:rect l="0" t="0" r="0" b="0"/>
          <a:pathLst>
            <a:path>
              <a:moveTo>
                <a:pt x="0" y="1150917"/>
              </a:moveTo>
              <a:lnTo>
                <a:pt x="682431" y="1150917"/>
              </a:lnTo>
              <a:lnTo>
                <a:pt x="682431" y="0"/>
              </a:lnTo>
              <a:lnTo>
                <a:pt x="136486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latin typeface="Times New Roman" panose="02020603050405020304" pitchFamily="18" charset="0"/>
            <a:cs typeface="Times New Roman" panose="02020603050405020304" pitchFamily="18" charset="0"/>
          </a:endParaRPr>
        </a:p>
      </dsp:txBody>
      <dsp:txXfrm>
        <a:off x="1522972" y="884326"/>
        <a:ext cx="89267" cy="89267"/>
      </dsp:txXfrm>
    </dsp:sp>
    <dsp:sp modelId="{4F3822FF-E86F-4983-82FC-B647DFCB4E9F}">
      <dsp:nvSpPr>
        <dsp:cNvPr id="0" name=""/>
        <dsp:cNvSpPr/>
      </dsp:nvSpPr>
      <dsp:spPr>
        <a:xfrm rot="16200000">
          <a:off x="-365074" y="1206558"/>
          <a:ext cx="1904778" cy="5957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US" altLang="zh-CN" sz="1600" b="1" kern="1200" dirty="0">
              <a:solidFill>
                <a:srgbClr val="7030A0"/>
              </a:solidFill>
              <a:latin typeface="Times New Roman" panose="02020603050405020304" pitchFamily="18" charset="0"/>
              <a:cs typeface="Times New Roman" panose="02020603050405020304" pitchFamily="18" charset="0"/>
            </a:rPr>
            <a:t>Neutron Imaging Detector family</a:t>
          </a:r>
          <a:endParaRPr lang="zh-CN" altLang="en-US" sz="1600" b="1" kern="1200" dirty="0">
            <a:solidFill>
              <a:srgbClr val="7030A0"/>
            </a:solidFill>
            <a:latin typeface="Times New Roman" panose="02020603050405020304" pitchFamily="18" charset="0"/>
            <a:cs typeface="Times New Roman" panose="02020603050405020304" pitchFamily="18" charset="0"/>
          </a:endParaRPr>
        </a:p>
      </dsp:txBody>
      <dsp:txXfrm>
        <a:off x="-365074" y="1206558"/>
        <a:ext cx="1904778" cy="595720"/>
      </dsp:txXfrm>
    </dsp:sp>
    <dsp:sp modelId="{D5C61065-89CF-432E-B406-E30DF958AAC7}">
      <dsp:nvSpPr>
        <dsp:cNvPr id="0" name=""/>
        <dsp:cNvSpPr/>
      </dsp:nvSpPr>
      <dsp:spPr>
        <a:xfrm>
          <a:off x="2250037" y="126674"/>
          <a:ext cx="3040276" cy="4536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altLang="zh-CN" sz="1400" b="1" kern="1200" dirty="0">
              <a:solidFill>
                <a:schemeClr val="accent2">
                  <a:lumMod val="75000"/>
                </a:schemeClr>
              </a:solidFill>
              <a:latin typeface="Times New Roman" panose="02020603050405020304" pitchFamily="18" charset="0"/>
              <a:cs typeface="Times New Roman" panose="02020603050405020304" pitchFamily="18" charset="0"/>
            </a:rPr>
            <a:t>High spatial resolution detector </a:t>
          </a:r>
        </a:p>
      </dsp:txBody>
      <dsp:txXfrm>
        <a:off x="2250037" y="126674"/>
        <a:ext cx="3040276" cy="453653"/>
      </dsp:txXfrm>
    </dsp:sp>
    <dsp:sp modelId="{2BA0BF4D-C044-467A-A885-C34A50557AF6}">
      <dsp:nvSpPr>
        <dsp:cNvPr id="0" name=""/>
        <dsp:cNvSpPr/>
      </dsp:nvSpPr>
      <dsp:spPr>
        <a:xfrm>
          <a:off x="6533799" y="21234"/>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GOS scintillator (powder, ceramic) and </a:t>
          </a:r>
          <a:r>
            <a:rPr lang="en-US" altLang="zh-CN" sz="1200" kern="1200" dirty="0" err="1">
              <a:latin typeface="Times New Roman" panose="02020603050405020304" pitchFamily="18" charset="0"/>
              <a:cs typeface="Times New Roman" panose="02020603050405020304" pitchFamily="18" charset="0"/>
            </a:rPr>
            <a:t>hBN</a:t>
          </a:r>
          <a:r>
            <a:rPr lang="en-US" altLang="zh-CN" sz="1200" kern="1200" dirty="0">
              <a:latin typeface="Times New Roman" panose="02020603050405020304" pitchFamily="18" charset="0"/>
              <a:cs typeface="Times New Roman" panose="02020603050405020304" pitchFamily="18" charset="0"/>
            </a:rPr>
            <a:t> scintillator</a:t>
          </a:r>
          <a:endParaRPr lang="zh-CN" altLang="en-US" sz="1200" kern="1200" dirty="0">
            <a:latin typeface="Times New Roman" panose="02020603050405020304" pitchFamily="18" charset="0"/>
            <a:cs typeface="Times New Roman" panose="02020603050405020304" pitchFamily="18" charset="0"/>
          </a:endParaRPr>
        </a:p>
      </dsp:txBody>
      <dsp:txXfrm>
        <a:off x="6533799" y="21234"/>
        <a:ext cx="4233272" cy="311032"/>
      </dsp:txXfrm>
    </dsp:sp>
    <dsp:sp modelId="{23EFA245-8FBF-4F89-A62B-4E62ECFDE58A}">
      <dsp:nvSpPr>
        <dsp:cNvPr id="0" name=""/>
        <dsp:cNvSpPr/>
      </dsp:nvSpPr>
      <dsp:spPr>
        <a:xfrm>
          <a:off x="6533799" y="410025"/>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 Spatial resolution &lt;</a:t>
          </a:r>
          <a:r>
            <a:rPr lang="en-US" altLang="zh-CN" sz="1200" b="1" kern="1200" dirty="0">
              <a:solidFill>
                <a:srgbClr val="FF0000"/>
              </a:solidFill>
              <a:latin typeface="Times New Roman" panose="02020603050405020304" pitchFamily="18" charset="0"/>
              <a:cs typeface="Times New Roman" panose="02020603050405020304" pitchFamily="18" charset="0"/>
            </a:rPr>
            <a:t>10 </a:t>
          </a:r>
          <a:r>
            <a:rPr lang="el-GR" altLang="zh-CN" sz="1200" b="1" kern="1200" dirty="0">
              <a:solidFill>
                <a:srgbClr val="FF0000"/>
              </a:solidFill>
              <a:latin typeface="Times New Roman" panose="02020603050405020304" pitchFamily="18" charset="0"/>
              <a:cs typeface="Times New Roman" panose="02020603050405020304" pitchFamily="18" charset="0"/>
            </a:rPr>
            <a:t>μ</a:t>
          </a:r>
          <a:r>
            <a:rPr lang="en-US" altLang="zh-CN" sz="1200" b="1" kern="1200" dirty="0">
              <a:solidFill>
                <a:srgbClr val="FF0000"/>
              </a:solidFill>
              <a:latin typeface="Times New Roman" panose="02020603050405020304" pitchFamily="18" charset="0"/>
              <a:cs typeface="Times New Roman" panose="02020603050405020304" pitchFamily="18" charset="0"/>
            </a:rPr>
            <a:t>m</a:t>
          </a:r>
        </a:p>
      </dsp:txBody>
      <dsp:txXfrm>
        <a:off x="6533799" y="410025"/>
        <a:ext cx="4233272" cy="311032"/>
      </dsp:txXfrm>
    </dsp:sp>
    <dsp:sp modelId="{0E3B96D7-C0B8-42D7-91FA-C68F5484D4F0}">
      <dsp:nvSpPr>
        <dsp:cNvPr id="0" name=""/>
        <dsp:cNvSpPr/>
      </dsp:nvSpPr>
      <dsp:spPr>
        <a:xfrm>
          <a:off x="2250037" y="904255"/>
          <a:ext cx="3040276" cy="4536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altLang="zh-CN" sz="1400" b="1" kern="1200" dirty="0">
              <a:solidFill>
                <a:schemeClr val="accent6">
                  <a:lumMod val="75000"/>
                </a:schemeClr>
              </a:solidFill>
              <a:latin typeface="Times New Roman" panose="02020603050405020304" pitchFamily="18" charset="0"/>
              <a:cs typeface="Times New Roman" panose="02020603050405020304" pitchFamily="18" charset="0"/>
            </a:rPr>
            <a:t>Energy-resolved detector </a:t>
          </a:r>
        </a:p>
      </dsp:txBody>
      <dsp:txXfrm>
        <a:off x="2250037" y="904255"/>
        <a:ext cx="3040276" cy="453653"/>
      </dsp:txXfrm>
    </dsp:sp>
    <dsp:sp modelId="{68D3661B-134F-49F3-8F58-56E62E84E039}">
      <dsp:nvSpPr>
        <dsp:cNvPr id="0" name=""/>
        <dsp:cNvSpPr/>
      </dsp:nvSpPr>
      <dsp:spPr>
        <a:xfrm>
          <a:off x="6533799" y="798815"/>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High speed camera (Timepixe3</a:t>
          </a:r>
          <a:r>
            <a:rPr lang="zh-CN" altLang="en-US" sz="1200" kern="1200" dirty="0">
              <a:latin typeface="Times New Roman" panose="02020603050405020304" pitchFamily="18" charset="0"/>
              <a:cs typeface="Times New Roman" panose="02020603050405020304" pitchFamily="18" charset="0"/>
            </a:rPr>
            <a:t>，</a:t>
          </a:r>
          <a:r>
            <a:rPr lang="en-US" altLang="zh-CN" sz="1200" kern="1200" dirty="0">
              <a:latin typeface="Times New Roman" panose="02020603050405020304" pitchFamily="18" charset="0"/>
              <a:cs typeface="Times New Roman" panose="02020603050405020304" pitchFamily="18" charset="0"/>
            </a:rPr>
            <a:t>TimePixel4)</a:t>
          </a:r>
          <a:endParaRPr lang="zh-CN" altLang="en-US" sz="1200" kern="1200" dirty="0">
            <a:latin typeface="Times New Roman" panose="02020603050405020304" pitchFamily="18" charset="0"/>
            <a:cs typeface="Times New Roman" panose="02020603050405020304" pitchFamily="18" charset="0"/>
          </a:endParaRPr>
        </a:p>
      </dsp:txBody>
      <dsp:txXfrm>
        <a:off x="6533799" y="798815"/>
        <a:ext cx="4233272" cy="311032"/>
      </dsp:txXfrm>
    </dsp:sp>
    <dsp:sp modelId="{A7E271B4-AC74-4275-9C3A-B70F8D6E77C0}">
      <dsp:nvSpPr>
        <dsp:cNvPr id="0" name=""/>
        <dsp:cNvSpPr/>
      </dsp:nvSpPr>
      <dsp:spPr>
        <a:xfrm>
          <a:off x="6533799" y="1187605"/>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Max FOV ≥</a:t>
          </a:r>
          <a:r>
            <a:rPr lang="en-US" altLang="zh-CN" sz="1200" b="1" kern="1200" dirty="0">
              <a:solidFill>
                <a:srgbClr val="FF0000"/>
              </a:solidFill>
              <a:latin typeface="Times New Roman" panose="02020603050405020304" pitchFamily="18" charset="0"/>
              <a:cs typeface="Times New Roman" panose="02020603050405020304" pitchFamily="18" charset="0"/>
            </a:rPr>
            <a:t>100mm × 100mm</a:t>
          </a:r>
          <a:r>
            <a:rPr lang="zh-CN" altLang="en-US" sz="1200" kern="1200" dirty="0">
              <a:latin typeface="Times New Roman" panose="02020603050405020304" pitchFamily="18" charset="0"/>
              <a:cs typeface="Times New Roman" panose="02020603050405020304" pitchFamily="18" charset="0"/>
            </a:rPr>
            <a:t>，</a:t>
          </a:r>
          <a:r>
            <a:rPr lang="en-US" altLang="zh-CN" sz="1200" kern="1200" dirty="0">
              <a:latin typeface="Times New Roman" panose="02020603050405020304" pitchFamily="18" charset="0"/>
              <a:cs typeface="Times New Roman" panose="02020603050405020304" pitchFamily="18" charset="0"/>
            </a:rPr>
            <a:t>spatial resolution &lt;</a:t>
          </a:r>
          <a:r>
            <a:rPr lang="en-US" altLang="zh-CN" sz="1200" b="1" kern="1200" dirty="0">
              <a:solidFill>
                <a:srgbClr val="FF0000"/>
              </a:solidFill>
              <a:latin typeface="Times New Roman" panose="02020603050405020304" pitchFamily="18" charset="0"/>
              <a:cs typeface="Times New Roman" panose="02020603050405020304" pitchFamily="18" charset="0"/>
            </a:rPr>
            <a:t>14 </a:t>
          </a:r>
          <a:r>
            <a:rPr lang="el-GR" altLang="zh-CN" sz="1200" b="1" kern="1200" dirty="0">
              <a:solidFill>
                <a:srgbClr val="FF0000"/>
              </a:solidFill>
              <a:latin typeface="Times New Roman" panose="02020603050405020304" pitchFamily="18" charset="0"/>
              <a:cs typeface="Times New Roman" panose="02020603050405020304" pitchFamily="18" charset="0"/>
            </a:rPr>
            <a:t>μ</a:t>
          </a:r>
          <a:r>
            <a:rPr lang="en-US" altLang="zh-CN" sz="1200" b="1" kern="1200" dirty="0">
              <a:solidFill>
                <a:srgbClr val="FF0000"/>
              </a:solidFill>
              <a:latin typeface="Times New Roman" panose="02020603050405020304" pitchFamily="18" charset="0"/>
              <a:cs typeface="Times New Roman" panose="02020603050405020304" pitchFamily="18" charset="0"/>
            </a:rPr>
            <a:t>m</a:t>
          </a:r>
        </a:p>
      </dsp:txBody>
      <dsp:txXfrm>
        <a:off x="6533799" y="1187605"/>
        <a:ext cx="4233272" cy="311032"/>
      </dsp:txXfrm>
    </dsp:sp>
    <dsp:sp modelId="{ED7E0848-EF85-4038-9ECA-92C9898B3706}">
      <dsp:nvSpPr>
        <dsp:cNvPr id="0" name=""/>
        <dsp:cNvSpPr/>
      </dsp:nvSpPr>
      <dsp:spPr>
        <a:xfrm>
          <a:off x="2250037" y="1681836"/>
          <a:ext cx="3040276" cy="4536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altLang="zh-CN" sz="1400" b="1" kern="1200" dirty="0">
              <a:solidFill>
                <a:schemeClr val="accent3">
                  <a:lumMod val="75000"/>
                </a:schemeClr>
              </a:solidFill>
              <a:latin typeface="Times New Roman" panose="02020603050405020304" pitchFamily="18" charset="0"/>
              <a:cs typeface="Times New Roman" panose="02020603050405020304" pitchFamily="18" charset="0"/>
            </a:rPr>
            <a:t>Large field detector</a:t>
          </a:r>
        </a:p>
      </dsp:txBody>
      <dsp:txXfrm>
        <a:off x="2250037" y="1681836"/>
        <a:ext cx="3040276" cy="453653"/>
      </dsp:txXfrm>
    </dsp:sp>
    <dsp:sp modelId="{C2F95066-2C44-4740-8C40-C81E45CDE489}">
      <dsp:nvSpPr>
        <dsp:cNvPr id="0" name=""/>
        <dsp:cNvSpPr/>
      </dsp:nvSpPr>
      <dsp:spPr>
        <a:xfrm>
          <a:off x="6533799" y="1576396"/>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Large area</a:t>
          </a:r>
          <a:r>
            <a:rPr lang="en-US" altLang="zh-CN" sz="1200" kern="1200" baseline="30000" dirty="0">
              <a:latin typeface="Times New Roman" panose="02020603050405020304" pitchFamily="18" charset="0"/>
              <a:cs typeface="Times New Roman" panose="02020603050405020304" pitchFamily="18" charset="0"/>
            </a:rPr>
            <a:t> 6</a:t>
          </a:r>
          <a:r>
            <a:rPr lang="en-US" altLang="zh-CN" sz="1200" kern="1200" baseline="0" dirty="0">
              <a:latin typeface="Times New Roman" panose="02020603050405020304" pitchFamily="18" charset="0"/>
              <a:cs typeface="Times New Roman" panose="02020603050405020304" pitchFamily="18" charset="0"/>
            </a:rPr>
            <a:t>LiF/</a:t>
          </a:r>
          <a:r>
            <a:rPr lang="en-US" altLang="zh-CN" sz="1200" kern="1200" baseline="0" dirty="0" err="1">
              <a:latin typeface="Times New Roman" panose="02020603050405020304" pitchFamily="18" charset="0"/>
              <a:cs typeface="Times New Roman" panose="02020603050405020304" pitchFamily="18" charset="0"/>
            </a:rPr>
            <a:t>ZnS</a:t>
          </a:r>
          <a:r>
            <a:rPr lang="en-US" altLang="zh-CN" sz="1200" kern="1200" baseline="0" dirty="0">
              <a:latin typeface="Times New Roman" panose="02020603050405020304" pitchFamily="18" charset="0"/>
              <a:cs typeface="Times New Roman" panose="02020603050405020304" pitchFamily="18" charset="0"/>
            </a:rPr>
            <a:t> s</a:t>
          </a:r>
          <a:r>
            <a:rPr lang="en-US" altLang="zh-CN" sz="1200" kern="1200" dirty="0">
              <a:latin typeface="Times New Roman" panose="02020603050405020304" pitchFamily="18" charset="0"/>
              <a:cs typeface="Times New Roman" panose="02020603050405020304" pitchFamily="18" charset="0"/>
            </a:rPr>
            <a:t>cintillator</a:t>
          </a:r>
          <a:endParaRPr lang="zh-CN" altLang="en-US" sz="1200" kern="1200" dirty="0">
            <a:latin typeface="Times New Roman" panose="02020603050405020304" pitchFamily="18" charset="0"/>
            <a:cs typeface="Times New Roman" panose="02020603050405020304" pitchFamily="18" charset="0"/>
          </a:endParaRPr>
        </a:p>
      </dsp:txBody>
      <dsp:txXfrm>
        <a:off x="6533799" y="1576396"/>
        <a:ext cx="4233272" cy="311032"/>
      </dsp:txXfrm>
    </dsp:sp>
    <dsp:sp modelId="{5A92053F-49C0-4630-A997-D22289BB24D1}">
      <dsp:nvSpPr>
        <dsp:cNvPr id="0" name=""/>
        <dsp:cNvSpPr/>
      </dsp:nvSpPr>
      <dsp:spPr>
        <a:xfrm>
          <a:off x="6533799" y="1965186"/>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Max FOV ≥</a:t>
          </a:r>
          <a:r>
            <a:rPr lang="en-US" altLang="zh-CN" sz="1200" b="1" kern="1200" dirty="0">
              <a:solidFill>
                <a:srgbClr val="FF0000"/>
              </a:solidFill>
              <a:latin typeface="Times New Roman" panose="02020603050405020304" pitchFamily="18" charset="0"/>
              <a:cs typeface="Times New Roman" panose="02020603050405020304" pitchFamily="18" charset="0"/>
            </a:rPr>
            <a:t>200 mm × 200 mm</a:t>
          </a:r>
        </a:p>
      </dsp:txBody>
      <dsp:txXfrm>
        <a:off x="6533799" y="1965186"/>
        <a:ext cx="4233272" cy="311032"/>
      </dsp:txXfrm>
    </dsp:sp>
    <dsp:sp modelId="{CFCE1CEF-423D-4A1B-8035-7B7DBC90F21A}">
      <dsp:nvSpPr>
        <dsp:cNvPr id="0" name=""/>
        <dsp:cNvSpPr/>
      </dsp:nvSpPr>
      <dsp:spPr>
        <a:xfrm>
          <a:off x="2250037" y="2459417"/>
          <a:ext cx="3040276" cy="4536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None/>
          </a:pPr>
          <a:r>
            <a:rPr lang="en-US" altLang="zh-CN" sz="1400" b="1" kern="1200" dirty="0">
              <a:solidFill>
                <a:srgbClr val="7030A0"/>
              </a:solidFill>
              <a:latin typeface="Times New Roman" panose="02020603050405020304" pitchFamily="18" charset="0"/>
              <a:cs typeface="Times New Roman" panose="02020603050405020304" pitchFamily="18" charset="0"/>
            </a:rPr>
            <a:t>Compact detector</a:t>
          </a:r>
        </a:p>
      </dsp:txBody>
      <dsp:txXfrm>
        <a:off x="2250037" y="2459417"/>
        <a:ext cx="3040276" cy="453653"/>
      </dsp:txXfrm>
    </dsp:sp>
    <dsp:sp modelId="{34AA5F08-D4F7-4126-9BA8-4E9946314D06}">
      <dsp:nvSpPr>
        <dsp:cNvPr id="0" name=""/>
        <dsp:cNvSpPr/>
      </dsp:nvSpPr>
      <dsp:spPr>
        <a:xfrm>
          <a:off x="6533799" y="2353977"/>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sCMOS camera, medium area</a:t>
          </a:r>
          <a:r>
            <a:rPr lang="en-US" altLang="zh-CN" sz="1200" kern="1200" baseline="30000" dirty="0">
              <a:latin typeface="Times New Roman" panose="02020603050405020304" pitchFamily="18" charset="0"/>
              <a:cs typeface="Times New Roman" panose="02020603050405020304" pitchFamily="18" charset="0"/>
            </a:rPr>
            <a:t> 6</a:t>
          </a:r>
          <a:r>
            <a:rPr lang="en-US" altLang="zh-CN" sz="1200" kern="1200" baseline="0" dirty="0">
              <a:latin typeface="Times New Roman" panose="02020603050405020304" pitchFamily="18" charset="0"/>
              <a:cs typeface="Times New Roman" panose="02020603050405020304" pitchFamily="18" charset="0"/>
            </a:rPr>
            <a:t>LiF/</a:t>
          </a:r>
          <a:r>
            <a:rPr lang="en-US" altLang="zh-CN" sz="1200" kern="1200" baseline="0" dirty="0" err="1">
              <a:latin typeface="Times New Roman" panose="02020603050405020304" pitchFamily="18" charset="0"/>
              <a:cs typeface="Times New Roman" panose="02020603050405020304" pitchFamily="18" charset="0"/>
            </a:rPr>
            <a:t>ZnS</a:t>
          </a:r>
          <a:r>
            <a:rPr lang="en-US" altLang="zh-CN" sz="1200" kern="1200" baseline="30000" dirty="0">
              <a:latin typeface="Times New Roman" panose="02020603050405020304" pitchFamily="18" charset="0"/>
              <a:cs typeface="Times New Roman" panose="02020603050405020304" pitchFamily="18" charset="0"/>
            </a:rPr>
            <a:t> </a:t>
          </a:r>
          <a:r>
            <a:rPr lang="en-US" altLang="zh-CN" sz="1200" kern="1200" baseline="0" dirty="0">
              <a:latin typeface="Times New Roman" panose="02020603050405020304" pitchFamily="18" charset="0"/>
              <a:cs typeface="Times New Roman" panose="02020603050405020304" pitchFamily="18" charset="0"/>
            </a:rPr>
            <a:t>s</a:t>
          </a:r>
          <a:r>
            <a:rPr lang="en-US" altLang="zh-CN" sz="1200" kern="1200" dirty="0">
              <a:latin typeface="Times New Roman" panose="02020603050405020304" pitchFamily="18" charset="0"/>
              <a:cs typeface="Times New Roman" panose="02020603050405020304" pitchFamily="18" charset="0"/>
            </a:rPr>
            <a:t>cintillator</a:t>
          </a:r>
          <a:endParaRPr lang="zh-CN" altLang="en-US" sz="1200" kern="1200" dirty="0">
            <a:latin typeface="Times New Roman" panose="02020603050405020304" pitchFamily="18" charset="0"/>
            <a:cs typeface="Times New Roman" panose="02020603050405020304" pitchFamily="18" charset="0"/>
          </a:endParaRPr>
        </a:p>
      </dsp:txBody>
      <dsp:txXfrm>
        <a:off x="6533799" y="2353977"/>
        <a:ext cx="4233272" cy="311032"/>
      </dsp:txXfrm>
    </dsp:sp>
    <dsp:sp modelId="{99CEB7CD-1D16-4069-BE48-542D891B2B2F}">
      <dsp:nvSpPr>
        <dsp:cNvPr id="0" name=""/>
        <dsp:cNvSpPr/>
      </dsp:nvSpPr>
      <dsp:spPr>
        <a:xfrm>
          <a:off x="6533799" y="2728712"/>
          <a:ext cx="4233272" cy="31103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ct val="35000"/>
            </a:spcAft>
            <a:buNone/>
          </a:pPr>
          <a:r>
            <a:rPr lang="en-US" altLang="zh-CN" sz="1200" kern="1200" dirty="0">
              <a:latin typeface="Times New Roman" panose="02020603050405020304" pitchFamily="18" charset="0"/>
              <a:cs typeface="Times New Roman" panose="02020603050405020304" pitchFamily="18" charset="0"/>
            </a:rPr>
            <a:t>FOV </a:t>
          </a:r>
          <a:r>
            <a:rPr lang="en-US" altLang="zh-CN" sz="1200" b="1" kern="1200" dirty="0">
              <a:solidFill>
                <a:srgbClr val="FF0000"/>
              </a:solidFill>
              <a:latin typeface="Times New Roman" panose="02020603050405020304" pitchFamily="18" charset="0"/>
              <a:cs typeface="Times New Roman" panose="02020603050405020304" pitchFamily="18" charset="0"/>
            </a:rPr>
            <a:t>100 mm × 100 mm</a:t>
          </a:r>
          <a:r>
            <a:rPr lang="en-US" altLang="zh-CN" sz="1200" kern="1200" dirty="0">
              <a:latin typeface="Times New Roman" panose="02020603050405020304" pitchFamily="18" charset="0"/>
              <a:cs typeface="Times New Roman" panose="02020603050405020304" pitchFamily="18" charset="0"/>
            </a:rPr>
            <a:t>, spatial resolution </a:t>
          </a:r>
          <a:r>
            <a:rPr lang="en-US" altLang="zh-CN" sz="1200" b="1" kern="1200" dirty="0">
              <a:solidFill>
                <a:srgbClr val="FF0000"/>
              </a:solidFill>
              <a:latin typeface="Times New Roman" panose="02020603050405020304" pitchFamily="18" charset="0"/>
              <a:cs typeface="Times New Roman" panose="02020603050405020304" pitchFamily="18" charset="0"/>
            </a:rPr>
            <a:t>122 </a:t>
          </a:r>
          <a:r>
            <a:rPr lang="el-GR" altLang="zh-CN" sz="1200" b="1" kern="1200" dirty="0">
              <a:solidFill>
                <a:srgbClr val="FF0000"/>
              </a:solidFill>
              <a:latin typeface="Times New Roman" panose="02020603050405020304" pitchFamily="18" charset="0"/>
              <a:cs typeface="Times New Roman" panose="02020603050405020304" pitchFamily="18" charset="0"/>
            </a:rPr>
            <a:t>μ</a:t>
          </a:r>
          <a:r>
            <a:rPr lang="en-US" altLang="zh-CN" sz="1200" b="1" kern="1200" dirty="0">
              <a:solidFill>
                <a:srgbClr val="FF0000"/>
              </a:solidFill>
              <a:latin typeface="Times New Roman" panose="02020603050405020304" pitchFamily="18" charset="0"/>
              <a:cs typeface="Times New Roman" panose="02020603050405020304" pitchFamily="18" charset="0"/>
            </a:rPr>
            <a:t>m</a:t>
          </a:r>
        </a:p>
      </dsp:txBody>
      <dsp:txXfrm>
        <a:off x="6533799" y="2728712"/>
        <a:ext cx="4233272" cy="31103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rSet csTypeId="urn:microsoft.com/office/officeart/2005/8/colors/accent6_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2026/4/15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6CAE5-BBDF-4BE7-8261-007421C0DE80}" type="datetimeFigureOut">
              <a:rPr lang="en-US" smtClean="0"/>
              <a:t>4/15/2026</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80591-6FB5-4018-BECA-91F65E18693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44035" name="备注占位符 2"/>
          <p:cNvSpPr>
            <a:spLocks noGrp="1"/>
          </p:cNvSpPr>
          <p:nvPr>
            <p:ph type="body" idx="1"/>
          </p:nvPr>
        </p:nvSpPr>
        <p:spPr bwMode="auto">
          <a:noFill/>
        </p:spPr>
        <p:txBody>
          <a:bodyPr wrap="square" numCol="1" anchor="t" anchorCtr="0" compatLnSpc="1"/>
          <a:lstStyle/>
          <a:p>
            <a:endParaRPr lang="zh-CN" altLang="en-US" dirty="0"/>
          </a:p>
        </p:txBody>
      </p:sp>
      <p:sp>
        <p:nvSpPr>
          <p:cNvPr id="2" name="灯片编号占位符 1"/>
          <p:cNvSpPr>
            <a:spLocks noGrp="1"/>
          </p:cNvSpPr>
          <p:nvPr>
            <p:ph type="sldNum" sz="quarter" idx="5"/>
          </p:nvPr>
        </p:nvSpPr>
        <p:spPr/>
        <p:txBody>
          <a:bodyPr/>
          <a:lstStyle/>
          <a:p>
            <a:pPr>
              <a:defRPr/>
            </a:pPr>
            <a:fld id="{0C994A22-7990-4147-B722-23103CA33D1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A80591-6FB5-4018-BECA-91F65E186935}" type="slidenum">
              <a:rPr lang="en-US" smtClean="0"/>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p:sp>
      <p:sp>
        <p:nvSpPr>
          <p:cNvPr id="6349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感谢</a:t>
            </a:r>
            <a:r>
              <a:rPr lang="en-US" altLang="zh-CN" dirty="0"/>
              <a:t>CEAN</a:t>
            </a:r>
            <a:r>
              <a:rPr lang="zh-CN" altLang="en-US" dirty="0"/>
              <a:t>合作团队，国内团队，</a:t>
            </a:r>
            <a:r>
              <a:rPr lang="en-US" altLang="zh-CN" dirty="0"/>
              <a:t>funding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A80591-6FB5-4018-BECA-91F65E186935}"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0A80591-6FB5-4018-BECA-91F65E186935}"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A80591-6FB5-4018-BECA-91F65E186935}"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有疑问，问</a:t>
            </a:r>
          </a:p>
        </p:txBody>
      </p:sp>
      <p:sp>
        <p:nvSpPr>
          <p:cNvPr id="4" name="灯片编号占位符 3"/>
          <p:cNvSpPr>
            <a:spLocks noGrp="1"/>
          </p:cNvSpPr>
          <p:nvPr>
            <p:ph type="sldNum" sz="quarter" idx="10"/>
          </p:nvPr>
        </p:nvSpPr>
        <p:spPr/>
        <p:txBody>
          <a:bodyPr/>
          <a:lstStyle/>
          <a:p>
            <a:fld id="{60A80591-6FB5-4018-BECA-91F65E186935}"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0A80591-6FB5-4018-BECA-91F65E186935}"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5"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10820" y="68455"/>
            <a:ext cx="10363200" cy="607003"/>
          </a:xfrm>
          <a:prstGeom prst="rect">
            <a:avLst/>
          </a:prstGeom>
        </p:spPr>
        <p:txBody>
          <a:bodyPr anchor="ctr">
            <a:normAutofit/>
          </a:bodyPr>
          <a:lstStyle>
            <a:lvl1pPr algn="l">
              <a:lnSpc>
                <a:spcPct val="100000"/>
              </a:lnSpc>
              <a:defRPr sz="3200" b="1"/>
            </a:lvl1pPr>
          </a:lstStyle>
          <a:p>
            <a:r>
              <a:rPr lang="zh-CN" altLang="en-US" dirty="0"/>
              <a:t>单击此处编辑母版标题样式</a:t>
            </a:r>
            <a:endParaRPr lang="en-US" dirty="0"/>
          </a:p>
        </p:txBody>
      </p:sp>
      <p:grpSp>
        <p:nvGrpSpPr>
          <p:cNvPr id="12" name="组合 11"/>
          <p:cNvGrpSpPr/>
          <p:nvPr userDrawn="1"/>
        </p:nvGrpSpPr>
        <p:grpSpPr>
          <a:xfrm>
            <a:off x="2" y="744541"/>
            <a:ext cx="12166601" cy="143620"/>
            <a:chOff x="-6351" y="796180"/>
            <a:chExt cx="12198351" cy="0"/>
          </a:xfrm>
        </p:grpSpPr>
        <p:cxnSp>
          <p:nvCxnSpPr>
            <p:cNvPr id="8" name="直接连接符 7"/>
            <p:cNvCxnSpPr/>
            <p:nvPr userDrawn="1"/>
          </p:nvCxnSpPr>
          <p:spPr>
            <a:xfrm>
              <a:off x="0" y="7961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1" y="796180"/>
              <a:ext cx="26476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t>‹#›</a:t>
            </a:fld>
            <a:endParaRPr 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9165" y="114879"/>
            <a:ext cx="2658169" cy="53899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2">
              <a:alphaModFix amt="5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ctrTitle"/>
          </p:nvPr>
        </p:nvSpPr>
        <p:spPr>
          <a:xfrm>
            <a:off x="210820" y="68455"/>
            <a:ext cx="10363200" cy="607003"/>
          </a:xfrm>
          <a:prstGeom prst="rect">
            <a:avLst/>
          </a:prstGeom>
        </p:spPr>
        <p:txBody>
          <a:bodyPr anchor="ctr">
            <a:normAutofit/>
          </a:bodyPr>
          <a:lstStyle>
            <a:lvl1pPr algn="l">
              <a:lnSpc>
                <a:spcPct val="100000"/>
              </a:lnSpc>
              <a:defRPr sz="3200" b="1"/>
            </a:lvl1pPr>
          </a:lstStyle>
          <a:p>
            <a:r>
              <a:rPr lang="zh-CN" altLang="en-US" dirty="0"/>
              <a:t>单击此处编辑母版标题样式</a:t>
            </a:r>
            <a:endParaRPr lang="en-US" dirty="0"/>
          </a:p>
        </p:txBody>
      </p:sp>
      <p:grpSp>
        <p:nvGrpSpPr>
          <p:cNvPr id="12" name="组合 11"/>
          <p:cNvGrpSpPr/>
          <p:nvPr userDrawn="1"/>
        </p:nvGrpSpPr>
        <p:grpSpPr>
          <a:xfrm>
            <a:off x="2" y="744541"/>
            <a:ext cx="12166601" cy="143620"/>
            <a:chOff x="-6351" y="796180"/>
            <a:chExt cx="12198351" cy="0"/>
          </a:xfrm>
        </p:grpSpPr>
        <p:cxnSp>
          <p:nvCxnSpPr>
            <p:cNvPr id="8" name="直接连接符 7"/>
            <p:cNvCxnSpPr/>
            <p:nvPr userDrawn="1"/>
          </p:nvCxnSpPr>
          <p:spPr>
            <a:xfrm>
              <a:off x="0" y="7961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6351" y="796180"/>
              <a:ext cx="26476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userDrawn="1"/>
        </p:nvSpPr>
        <p:spPr>
          <a:xfrm>
            <a:off x="539755" y="39598"/>
            <a:ext cx="690399" cy="392178"/>
          </a:xfrm>
          <a:custGeom>
            <a:avLst/>
            <a:gdLst/>
            <a:ahLst/>
            <a:cxnLst/>
            <a:rect l="l" t="t" r="r" b="b"/>
            <a:pathLst>
              <a:path w="412090" h="312115">
                <a:moveTo>
                  <a:pt x="334061" y="0"/>
                </a:moveTo>
                <a:lnTo>
                  <a:pt x="412090" y="0"/>
                </a:lnTo>
                <a:cubicBezTo>
                  <a:pt x="393827" y="48667"/>
                  <a:pt x="378232" y="100686"/>
                  <a:pt x="365303" y="156058"/>
                </a:cubicBezTo>
                <a:cubicBezTo>
                  <a:pt x="352374" y="211430"/>
                  <a:pt x="345618" y="263449"/>
                  <a:pt x="345034" y="312115"/>
                </a:cubicBezTo>
                <a:lnTo>
                  <a:pt x="242621" y="312115"/>
                </a:lnTo>
                <a:cubicBezTo>
                  <a:pt x="243612" y="265811"/>
                  <a:pt x="253213" y="213944"/>
                  <a:pt x="271425" y="156515"/>
                </a:cubicBezTo>
                <a:cubicBezTo>
                  <a:pt x="289636" y="99085"/>
                  <a:pt x="310515" y="46914"/>
                  <a:pt x="334061" y="0"/>
                </a:cubicBezTo>
                <a:close/>
                <a:moveTo>
                  <a:pt x="92660" y="0"/>
                </a:moveTo>
                <a:lnTo>
                  <a:pt x="170688" y="0"/>
                </a:lnTo>
                <a:cubicBezTo>
                  <a:pt x="152426" y="48667"/>
                  <a:pt x="136830" y="100686"/>
                  <a:pt x="123901" y="156058"/>
                </a:cubicBezTo>
                <a:cubicBezTo>
                  <a:pt x="110973" y="211430"/>
                  <a:pt x="104217" y="263449"/>
                  <a:pt x="103632" y="312115"/>
                </a:cubicBezTo>
                <a:lnTo>
                  <a:pt x="0" y="312115"/>
                </a:lnTo>
                <a:cubicBezTo>
                  <a:pt x="1042" y="265811"/>
                  <a:pt x="10846" y="213944"/>
                  <a:pt x="29414" y="156515"/>
                </a:cubicBezTo>
                <a:cubicBezTo>
                  <a:pt x="47981" y="99085"/>
                  <a:pt x="69063" y="46914"/>
                  <a:pt x="92660" y="0"/>
                </a:cubicBezTo>
                <a:close/>
              </a:path>
            </a:pathLst>
          </a:custGeom>
          <a:gradFill>
            <a:gsLst>
              <a:gs pos="0">
                <a:srgbClr val="0F4697">
                  <a:alpha val="0"/>
                </a:srgbClr>
              </a:gs>
              <a:gs pos="100000">
                <a:srgbClr val="0257D4">
                  <a:alpha val="30000"/>
                </a:srgbClr>
              </a:gs>
            </a:gsLst>
            <a:lin ang="162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endParaRPr>
          </a:p>
        </p:txBody>
      </p:sp>
      <p:pic>
        <p:nvPicPr>
          <p:cNvPr id="10" name="图片 9"/>
          <p:cNvPicPr>
            <a:picLocks noChangeAspect="1"/>
          </p:cNvPicPr>
          <p:nvPr userDrawn="1"/>
        </p:nvPicPr>
        <p:blipFill rotWithShape="1">
          <a:blip r:embed="rId3"/>
          <a:srcRect b="22140"/>
          <a:stretch>
            <a:fillRect/>
          </a:stretch>
        </p:blipFill>
        <p:spPr>
          <a:xfrm>
            <a:off x="-12700" y="1543105"/>
            <a:ext cx="12204700" cy="5314895"/>
          </a:xfrm>
          <a:prstGeom prst="rect">
            <a:avLst/>
          </a:prstGeom>
        </p:spPr>
      </p:pic>
      <p:sp>
        <p:nvSpPr>
          <p:cNvPr id="11" name="矩形 10"/>
          <p:cNvSpPr/>
          <p:nvPr userDrawn="1"/>
        </p:nvSpPr>
        <p:spPr>
          <a:xfrm>
            <a:off x="-12700" y="981075"/>
            <a:ext cx="12204700" cy="5876925"/>
          </a:xfrm>
          <a:prstGeom prst="rect">
            <a:avLst/>
          </a:prstGeom>
          <a:gradFill>
            <a:gsLst>
              <a:gs pos="50000">
                <a:srgbClr val="FFFFFF">
                  <a:alpha val="87000"/>
                </a:srgbClr>
              </a:gs>
              <a:gs pos="9000">
                <a:schemeClr val="bg1"/>
              </a:gs>
              <a:gs pos="100000">
                <a:schemeClr val="bg1">
                  <a:alpha val="4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12700" y="5362575"/>
            <a:ext cx="6584950" cy="866775"/>
            <a:chOff x="-12700" y="4857750"/>
            <a:chExt cx="6584950" cy="866775"/>
          </a:xfrm>
        </p:grpSpPr>
        <p:sp>
          <p:nvSpPr>
            <p:cNvPr id="14" name="矩形 13"/>
            <p:cNvSpPr/>
            <p:nvPr/>
          </p:nvSpPr>
          <p:spPr>
            <a:xfrm>
              <a:off x="-12700" y="4857750"/>
              <a:ext cx="6584950" cy="866775"/>
            </a:xfrm>
            <a:prstGeom prst="rect">
              <a:avLst/>
            </a:prstGeom>
            <a:gradFill>
              <a:gsLst>
                <a:gs pos="50000">
                  <a:schemeClr val="accent3"/>
                </a:gs>
                <a:gs pos="4000">
                  <a:schemeClr val="accent3"/>
                </a:gs>
                <a:gs pos="100000">
                  <a:schemeClr val="accent3">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9395" y="4906416"/>
              <a:ext cx="4924425" cy="769441"/>
            </a:xfrm>
            <a:prstGeom prst="rect">
              <a:avLst/>
            </a:prstGeom>
          </p:spPr>
          <p:txBody>
            <a:bodyPr wrap="square">
              <a:spAutoFit/>
            </a:bodyPr>
            <a:lstStyle/>
            <a:p>
              <a:pPr>
                <a:lnSpc>
                  <a:spcPct val="110000"/>
                </a:lnSpc>
              </a:pPr>
              <a:r>
                <a:rPr lang="zh-CN" altLang="en-US" sz="2000" b="1" dirty="0">
                  <a:solidFill>
                    <a:schemeClr val="bg1"/>
                  </a:solidFill>
                </a:rPr>
                <a:t>基于</a:t>
              </a:r>
              <a:r>
                <a:rPr lang="en-US" altLang="zh-CN" sz="2000" b="1" baseline="30000" dirty="0">
                  <a:solidFill>
                    <a:schemeClr val="bg1"/>
                  </a:solidFill>
                </a:rPr>
                <a:t>10</a:t>
              </a:r>
              <a:r>
                <a:rPr lang="en-US" altLang="zh-CN" sz="2000" b="1" dirty="0">
                  <a:solidFill>
                    <a:schemeClr val="bg1"/>
                  </a:solidFill>
                </a:rPr>
                <a:t>B</a:t>
              </a:r>
              <a:r>
                <a:rPr lang="zh-CN" altLang="en-US" sz="2000" b="1" dirty="0">
                  <a:solidFill>
                    <a:schemeClr val="bg1"/>
                  </a:solidFill>
                </a:rPr>
                <a:t>的陶瓷</a:t>
              </a:r>
              <a:r>
                <a:rPr lang="en-US" altLang="zh-CN" sz="2000" b="1" dirty="0">
                  <a:solidFill>
                    <a:schemeClr val="bg1"/>
                  </a:solidFill>
                </a:rPr>
                <a:t>GEM</a:t>
              </a:r>
              <a:r>
                <a:rPr lang="zh-CN" altLang="en-US" sz="2000" b="1" dirty="0">
                  <a:solidFill>
                    <a:schemeClr val="bg1"/>
                  </a:solidFill>
                </a:rPr>
                <a:t>探测器</a:t>
              </a:r>
              <a:endParaRPr lang="en-US" altLang="zh-CN" sz="2000" b="1" dirty="0">
                <a:solidFill>
                  <a:schemeClr val="bg1"/>
                </a:solidFill>
              </a:endParaRPr>
            </a:p>
            <a:p>
              <a:pPr>
                <a:lnSpc>
                  <a:spcPct val="110000"/>
                </a:lnSpc>
              </a:pPr>
              <a:r>
                <a:rPr lang="zh-CN" altLang="en-US" sz="2000" b="1" dirty="0">
                  <a:solidFill>
                    <a:schemeClr val="bg1"/>
                  </a:solidFill>
                </a:rPr>
                <a:t>入选国家“十三五”科技创新成就展</a:t>
              </a:r>
            </a:p>
          </p:txBody>
        </p:sp>
      </p:grpSp>
      <p:sp>
        <p:nvSpPr>
          <p:cNvPr id="16"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DC764-1714-4068-B33E-4D6727107E1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jpeg"/><Relationship Id="rId7"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tags" Target="../tags/tag7.xml"/><Relationship Id="rId7" Type="http://schemas.openxmlformats.org/officeDocument/2006/relationships/image" Target="../media/image8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tags" Target="../tags/tag9.xml"/><Relationship Id="rId10" Type="http://schemas.openxmlformats.org/officeDocument/2006/relationships/image" Target="../media/image85.jpeg"/><Relationship Id="rId4" Type="http://schemas.openxmlformats.org/officeDocument/2006/relationships/tags" Target="../tags/tag8.xml"/><Relationship Id="rId9"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sunzj@ihep.ac.cn" TargetMode="Externa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08.sv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tiff"/><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976890"/>
            <a:ext cx="12191790" cy="2697046"/>
            <a:chOff x="-209759" y="3670981"/>
            <a:chExt cx="12192000" cy="2697046"/>
          </a:xfrm>
        </p:grpSpPr>
        <p:sp>
          <p:nvSpPr>
            <p:cNvPr id="9" name="矩形 1"/>
            <p:cNvSpPr>
              <a:spLocks noChangeArrowheads="1"/>
            </p:cNvSpPr>
            <p:nvPr/>
          </p:nvSpPr>
          <p:spPr bwMode="auto">
            <a:xfrm>
              <a:off x="-209549" y="4880326"/>
              <a:ext cx="12191790" cy="460375"/>
            </a:xfrm>
            <a:prstGeom prst="rect">
              <a:avLst/>
            </a:prstGeom>
            <a:noFill/>
            <a:ln w="9525">
              <a:noFill/>
              <a:miter lim="800000"/>
            </a:ln>
          </p:spPr>
          <p:txBody>
            <a:bodyPr wrap="square">
              <a:spAutoFit/>
            </a:bodyPr>
            <a:lstStyle/>
            <a:p>
              <a:pPr algn="ctr">
                <a:spcBef>
                  <a:spcPts val="600"/>
                </a:spcBef>
              </a:pPr>
              <a:r>
                <a:rPr lang="en-US" altLang="zh-CN" sz="2400" b="1" dirty="0">
                  <a:ea typeface="微软雅黑" panose="020B0503020204020204" pitchFamily="34" charset="-122"/>
                  <a:cs typeface="Arial" panose="020B0604020202020204" pitchFamily="34" charset="0"/>
                </a:rPr>
                <a:t>Zhijia Sun</a:t>
              </a:r>
              <a:r>
                <a:rPr lang="zh-CN" altLang="en-US" sz="2400" b="1" dirty="0">
                  <a:ea typeface="微软雅黑" panose="020B0503020204020204" pitchFamily="34" charset="-122"/>
                  <a:cs typeface="Arial" panose="020B0604020202020204" pitchFamily="34" charset="0"/>
                </a:rPr>
                <a:t>（</a:t>
              </a:r>
              <a:r>
                <a:rPr lang="en-US" altLang="zh-CN" sz="2400" b="1" dirty="0">
                  <a:ea typeface="微软雅黑" panose="020B0503020204020204" pitchFamily="34" charset="-122"/>
                  <a:cs typeface="Arial" panose="020B0604020202020204" pitchFamily="34" charset="0"/>
                </a:rPr>
                <a:t>zhjsun@ihep.ac.cn</a:t>
              </a:r>
              <a:r>
                <a:rPr lang="zh-CN" altLang="en-US" sz="2400" b="1" dirty="0">
                  <a:ea typeface="微软雅黑" panose="020B0503020204020204" pitchFamily="34" charset="-122"/>
                  <a:cs typeface="Arial" panose="020B0604020202020204" pitchFamily="34" charset="0"/>
                </a:rPr>
                <a:t>）</a:t>
              </a:r>
              <a:r>
                <a:rPr lang="en-US" altLang="zh-CN" sz="2400" b="1" dirty="0">
                  <a:ea typeface="微软雅黑" panose="020B0503020204020204" pitchFamily="34" charset="-122"/>
                  <a:cs typeface="Arial" panose="020B0604020202020204" pitchFamily="34" charset="0"/>
                </a:rPr>
                <a:t> Detector&amp;Electronics Group</a:t>
              </a:r>
            </a:p>
          </p:txBody>
        </p:sp>
        <p:sp>
          <p:nvSpPr>
            <p:cNvPr id="11" name="矩形 1"/>
            <p:cNvSpPr>
              <a:spLocks noChangeArrowheads="1"/>
            </p:cNvSpPr>
            <p:nvPr/>
          </p:nvSpPr>
          <p:spPr bwMode="auto">
            <a:xfrm>
              <a:off x="-209549" y="5507602"/>
              <a:ext cx="12191789" cy="860425"/>
            </a:xfrm>
            <a:prstGeom prst="rect">
              <a:avLst/>
            </a:prstGeom>
            <a:noFill/>
            <a:ln w="9525">
              <a:noFill/>
              <a:miter lim="800000"/>
            </a:ln>
          </p:spPr>
          <p:txBody>
            <a:bodyPr wrap="square" anchor="ctr">
              <a:spAutoFit/>
            </a:bodyPr>
            <a:lstStyle/>
            <a:p>
              <a:pPr algn="ctr" eaLnBrk="1" hangingPunct="1">
                <a:spcBef>
                  <a:spcPts val="1200"/>
                </a:spcBef>
              </a:pPr>
              <a:r>
                <a:rPr lang="en-US" altLang="zh-CN" sz="2000" b="1" dirty="0">
                  <a:ea typeface="微软雅黑" panose="020B0503020204020204" pitchFamily="34" charset="-122"/>
                  <a:cs typeface="Arial" panose="020B0604020202020204" pitchFamily="34" charset="0"/>
                </a:rPr>
                <a:t>China Spallation Neutron Source, IHEP, CAS</a:t>
              </a:r>
            </a:p>
            <a:p>
              <a:pPr algn="ctr" eaLnBrk="1" hangingPunct="1">
                <a:spcBef>
                  <a:spcPts val="1200"/>
                </a:spcBef>
              </a:pPr>
              <a:r>
                <a:rPr lang="en-US" altLang="zh-CN" sz="2000" b="1" dirty="0">
                  <a:ea typeface="微软雅黑" panose="020B0503020204020204" pitchFamily="34" charset="-122"/>
                  <a:cs typeface="Arial" panose="020B0604020202020204" pitchFamily="34" charset="0"/>
                </a:rPr>
                <a:t>April 16 2026</a:t>
              </a:r>
              <a:r>
                <a:rPr lang="zh-CN" altLang="en-US" sz="2000" b="1" dirty="0">
                  <a:ea typeface="微软雅黑" panose="020B0503020204020204" pitchFamily="34" charset="-122"/>
                  <a:cs typeface="Arial" panose="020B0604020202020204" pitchFamily="34" charset="0"/>
                </a:rPr>
                <a:t>，</a:t>
              </a:r>
              <a:r>
                <a:rPr lang="en-US" altLang="zh-CN" sz="2000" b="1" dirty="0">
                  <a:ea typeface="微软雅黑" panose="020B0503020204020204" pitchFamily="34" charset="-122"/>
                  <a:cs typeface="Arial" panose="020B0604020202020204" pitchFamily="34" charset="0"/>
                </a:rPr>
                <a:t>Malm</a:t>
              </a:r>
              <a:r>
                <a:rPr lang="en-US" altLang="en-US" sz="2000" b="1" dirty="0">
                  <a:ea typeface="微软雅黑" panose="020B0503020204020204" pitchFamily="34" charset="-122"/>
                  <a:cs typeface="Arial" panose="020B0604020202020204" pitchFamily="34" charset="0"/>
                </a:rPr>
                <a:t>ö</a:t>
              </a:r>
            </a:p>
          </p:txBody>
        </p:sp>
        <p:grpSp>
          <p:nvGrpSpPr>
            <p:cNvPr id="15" name="组合 14"/>
            <p:cNvGrpSpPr/>
            <p:nvPr/>
          </p:nvGrpSpPr>
          <p:grpSpPr>
            <a:xfrm>
              <a:off x="-209759" y="4319814"/>
              <a:ext cx="12192000" cy="218980"/>
              <a:chOff x="449509" y="2730373"/>
              <a:chExt cx="7798829" cy="218980"/>
            </a:xfrm>
          </p:grpSpPr>
          <p:cxnSp>
            <p:nvCxnSpPr>
              <p:cNvPr id="5" name="直接连接符 4"/>
              <p:cNvCxnSpPr/>
              <p:nvPr/>
            </p:nvCxnSpPr>
            <p:spPr>
              <a:xfrm>
                <a:off x="449509" y="2826860"/>
                <a:ext cx="7798829" cy="26276"/>
              </a:xfrm>
              <a:prstGeom prst="line">
                <a:avLst/>
              </a:prstGeom>
              <a:ln w="28575">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7" name="菱形 6"/>
              <p:cNvSpPr/>
              <p:nvPr/>
            </p:nvSpPr>
            <p:spPr>
              <a:xfrm>
                <a:off x="4280922" y="2730373"/>
                <a:ext cx="135969" cy="218980"/>
              </a:xfrm>
              <a:prstGeom prst="diamond">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矩形 1"/>
            <p:cNvSpPr>
              <a:spLocks noChangeArrowheads="1"/>
            </p:cNvSpPr>
            <p:nvPr/>
          </p:nvSpPr>
          <p:spPr bwMode="auto">
            <a:xfrm>
              <a:off x="-209759" y="3670981"/>
              <a:ext cx="12192000" cy="583565"/>
            </a:xfrm>
            <a:prstGeom prst="rect">
              <a:avLst/>
            </a:prstGeom>
            <a:noFill/>
            <a:ln w="9525">
              <a:noFill/>
              <a:miter lim="800000"/>
            </a:ln>
          </p:spPr>
          <p:txBody>
            <a:bodyPr wrap="square" lIns="67500">
              <a:spAutoFit/>
            </a:bodyPr>
            <a:lstStyle/>
            <a:p>
              <a:pPr indent="355600" algn="ctr"/>
              <a:r>
                <a:rPr lang="en-US" altLang="zh-CN" sz="3200" b="1" kern="0" dirty="0">
                  <a:solidFill>
                    <a:schemeClr val="accent1"/>
                  </a:solidFill>
                </a:rPr>
                <a:t>Neutron Imaging Detectors @ CSNS</a:t>
              </a:r>
            </a:p>
          </p:txBody>
        </p:sp>
      </p:grpSp>
      <p:sp>
        <p:nvSpPr>
          <p:cNvPr id="4" name="文本框 3"/>
          <p:cNvSpPr txBox="1"/>
          <p:nvPr/>
        </p:nvSpPr>
        <p:spPr bwMode="auto">
          <a:xfrm>
            <a:off x="590576" y="2898974"/>
            <a:ext cx="11223409" cy="450215"/>
          </a:xfrm>
          <a:prstGeom prst="rect">
            <a:avLst/>
          </a:prstGeom>
          <a:noFill/>
          <a:ln w="9525">
            <a:noFill/>
            <a:miter lim="800000"/>
          </a:ln>
        </p:spPr>
        <p:txBody>
          <a:bodyPr wrap="square">
            <a:spAutoFit/>
          </a:bodyPr>
          <a:lstStyle/>
          <a:p>
            <a:pPr algn="ctr">
              <a:lnSpc>
                <a:spcPts val="2800"/>
              </a:lnSpc>
            </a:pPr>
            <a:r>
              <a:rPr lang="en-GB" altLang="zh-CN" sz="2400" b="1" dirty="0">
                <a:latin typeface="+mn-ea"/>
              </a:rPr>
              <a:t> The </a:t>
            </a:r>
            <a:r>
              <a:rPr lang="en-US" altLang="en-GB" sz="2400" b="1" dirty="0">
                <a:latin typeface="+mn-ea"/>
              </a:rPr>
              <a:t>25</a:t>
            </a:r>
            <a:r>
              <a:rPr lang="en-GB" altLang="zh-CN" sz="2400" b="1" baseline="30000" dirty="0">
                <a:latin typeface="+mn-ea"/>
              </a:rPr>
              <a:t>th</a:t>
            </a:r>
            <a:r>
              <a:rPr lang="en-GB" altLang="zh-CN" sz="2400" b="1" dirty="0">
                <a:latin typeface="+mn-ea"/>
              </a:rPr>
              <a:t> </a:t>
            </a:r>
            <a:r>
              <a:rPr lang="en-US" altLang="zh-CN" sz="2400" b="1" dirty="0">
                <a:latin typeface="+mn-ea"/>
              </a:rPr>
              <a:t>International Collaboration on Advanced Neutron Sources</a:t>
            </a:r>
          </a:p>
        </p:txBody>
      </p:sp>
      <p:pic>
        <p:nvPicPr>
          <p:cNvPr id="6" name="图片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2799" b="30179"/>
          <a:stretch>
            <a:fillRect/>
          </a:stretch>
        </p:blipFill>
        <p:spPr>
          <a:xfrm>
            <a:off x="0" y="0"/>
            <a:ext cx="12192000" cy="3815080"/>
          </a:xfrm>
          <a:prstGeom prst="rect">
            <a:avLst/>
          </a:prstGeom>
        </p:spPr>
      </p:pic>
      <p:pic>
        <p:nvPicPr>
          <p:cNvPr id="8" name="图片 7"/>
          <p:cNvPicPr/>
          <p:nvPr/>
        </p:nvPicPr>
        <p:blipFill>
          <a:blip r:embed="rId5"/>
          <a:stretch>
            <a:fillRect/>
          </a:stretch>
        </p:blipFill>
        <p:spPr>
          <a:xfrm>
            <a:off x="10139045" y="5701030"/>
            <a:ext cx="2047875" cy="1156970"/>
          </a:xfrm>
          <a:prstGeom prst="rect">
            <a:avLst/>
          </a:prstGeom>
        </p:spPr>
      </p:pic>
      <p:pic>
        <p:nvPicPr>
          <p:cNvPr id="12294" name="Picture 4" descr="CSNS – IS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5701030"/>
            <a:ext cx="1860550" cy="109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10</a:t>
            </a:fld>
            <a:endParaRPr lang="en-US"/>
          </a:p>
        </p:txBody>
      </p:sp>
      <p:grpSp>
        <p:nvGrpSpPr>
          <p:cNvPr id="4" name="组合 3"/>
          <p:cNvGrpSpPr/>
          <p:nvPr/>
        </p:nvGrpSpPr>
        <p:grpSpPr>
          <a:xfrm>
            <a:off x="300485" y="761640"/>
            <a:ext cx="11522906" cy="829945"/>
            <a:chOff x="350974" y="904839"/>
            <a:chExt cx="11522906" cy="829945"/>
          </a:xfrm>
        </p:grpSpPr>
        <p:grpSp>
          <p:nvGrpSpPr>
            <p:cNvPr id="5" name="组合 4"/>
            <p:cNvGrpSpPr/>
            <p:nvPr/>
          </p:nvGrpSpPr>
          <p:grpSpPr>
            <a:xfrm>
              <a:off x="350974" y="968191"/>
              <a:ext cx="334960" cy="334960"/>
              <a:chOff x="2882585" y="1007507"/>
              <a:chExt cx="461727" cy="461727"/>
            </a:xfrm>
          </p:grpSpPr>
          <p:sp>
            <p:nvSpPr>
              <p:cNvPr id="9" name="椭圆 8"/>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0" name="燕尾形 9"/>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6" name="矩形 5"/>
            <p:cNvSpPr/>
            <p:nvPr/>
          </p:nvSpPr>
          <p:spPr>
            <a:xfrm>
              <a:off x="680375" y="904839"/>
              <a:ext cx="11193505" cy="829945"/>
            </a:xfrm>
            <a:prstGeom prst="rect">
              <a:avLst/>
            </a:prstGeom>
          </p:spPr>
          <p:txBody>
            <a:bodyPr wrap="square">
              <a:spAutoFit/>
            </a:bodyPr>
            <a:lstStyle/>
            <a:p>
              <a:pPr indent="0">
                <a:buNone/>
              </a:pPr>
              <a:r>
                <a:rPr lang="en-US" sz="2400" b="1" dirty="0">
                  <a:latin typeface="Times New Roman" panose="02020603050405020304" pitchFamily="18" charset="0"/>
                  <a:cs typeface="Times New Roman" panose="02020603050405020304" pitchFamily="18" charset="0"/>
                  <a:sym typeface="+mn-ea"/>
                </a:rPr>
                <a:t>Large sensor CCD camera and large area </a:t>
              </a:r>
              <a:r>
                <a:rPr lang="en-US" sz="2400" b="1" baseline="30000" dirty="0">
                  <a:latin typeface="Times New Roman" panose="02020603050405020304" pitchFamily="18" charset="0"/>
                  <a:cs typeface="Times New Roman" panose="02020603050405020304" pitchFamily="18" charset="0"/>
                  <a:sym typeface="+mn-ea"/>
                </a:rPr>
                <a:t>6</a:t>
              </a:r>
              <a:r>
                <a:rPr lang="en-US" sz="2400" b="1" dirty="0">
                  <a:latin typeface="Times New Roman" panose="02020603050405020304" pitchFamily="18" charset="0"/>
                  <a:cs typeface="Times New Roman" panose="02020603050405020304" pitchFamily="18" charset="0"/>
                  <a:sym typeface="+mn-ea"/>
                </a:rPr>
                <a:t>LiF/ZnS scintillator, </a:t>
              </a:r>
            </a:p>
            <a:p>
              <a:pPr indent="0">
                <a:buNone/>
              </a:pPr>
              <a:r>
                <a:rPr lang="en-US" sz="2400" b="1" dirty="0">
                  <a:latin typeface="Times New Roman" panose="02020603050405020304" pitchFamily="18" charset="0"/>
                  <a:cs typeface="Times New Roman" panose="02020603050405020304" pitchFamily="18" charset="0"/>
                  <a:sym typeface="+mn-ea"/>
                </a:rPr>
                <a:t>FOV &gt; </a:t>
              </a:r>
              <a:r>
                <a:rPr lang="en-US" sz="2400" b="1" dirty="0">
                  <a:solidFill>
                    <a:schemeClr val="accent3"/>
                  </a:solidFill>
                  <a:latin typeface="Times New Roman" panose="02020603050405020304" pitchFamily="18" charset="0"/>
                  <a:cs typeface="Times New Roman" panose="02020603050405020304" pitchFamily="18" charset="0"/>
                  <a:sym typeface="+mn-ea"/>
                </a:rPr>
                <a:t>200 mm</a:t>
              </a:r>
              <a:r>
                <a:rPr lang="en-US" sz="2400" b="1" dirty="0">
                  <a:solidFill>
                    <a:schemeClr val="accent3"/>
                  </a:solidFill>
                  <a:latin typeface="Arial" panose="020B0604020202020204" pitchFamily="34" charset="0"/>
                  <a:cs typeface="Times New Roman" panose="02020603050405020304" pitchFamily="18" charset="0"/>
                  <a:sym typeface="+mn-ea"/>
                </a:rPr>
                <a:t>×</a:t>
              </a:r>
              <a:r>
                <a:rPr lang="en-US" sz="2400" b="1" dirty="0">
                  <a:solidFill>
                    <a:schemeClr val="accent3"/>
                  </a:solidFill>
                  <a:latin typeface="Times New Roman" panose="02020603050405020304" pitchFamily="18" charset="0"/>
                  <a:cs typeface="Times New Roman" panose="02020603050405020304" pitchFamily="18" charset="0"/>
                  <a:sym typeface="+mn-ea"/>
                </a:rPr>
                <a:t>200 mm</a:t>
              </a:r>
              <a:r>
                <a:rPr lang="en-US" sz="2400" b="1" dirty="0">
                  <a:latin typeface="Times New Roman" panose="02020603050405020304" pitchFamily="18" charset="0"/>
                  <a:cs typeface="Times New Roman" panose="02020603050405020304" pitchFamily="18" charset="0"/>
                  <a:sym typeface="+mn-ea"/>
                </a:rPr>
                <a:t>, spatial resolution  75 </a:t>
              </a:r>
              <a:r>
                <a:rPr lang="en-US" sz="2400" b="1" dirty="0">
                  <a:latin typeface="Calibri" panose="020F0502020204030204" charset="0"/>
                  <a:cs typeface="Calibri" panose="020F0502020204030204" charset="0"/>
                  <a:sym typeface="+mn-ea"/>
                </a:rPr>
                <a:t>μm.</a:t>
              </a:r>
              <a:endParaRPr lang="en-US" altLang="zh-CN" sz="2400" b="1" dirty="0"/>
            </a:p>
          </p:txBody>
        </p:sp>
      </p:grpSp>
      <p:sp>
        <p:nvSpPr>
          <p:cNvPr id="11" name="标题 3"/>
          <p:cNvSpPr>
            <a:spLocks noGrp="1"/>
          </p:cNvSpPr>
          <p:nvPr>
            <p:ph type="ctrTitle"/>
          </p:nvPr>
        </p:nvSpPr>
        <p:spPr>
          <a:xfrm>
            <a:off x="210820" y="68455"/>
            <a:ext cx="10363200" cy="607003"/>
          </a:xfrm>
        </p:spPr>
        <p:txBody>
          <a:bodyPr>
            <a:normAutofit/>
          </a:bodyPr>
          <a:lstStyle/>
          <a:p>
            <a:r>
              <a:rPr lang="en-US" altLang="zh-CN" dirty="0"/>
              <a:t>Large field imaging detector at ERNI</a:t>
            </a:r>
          </a:p>
        </p:txBody>
      </p:sp>
      <p:pic>
        <p:nvPicPr>
          <p:cNvPr id="2" name="图片 1"/>
          <p:cNvPicPr>
            <a:picLocks noChangeAspect="1"/>
          </p:cNvPicPr>
          <p:nvPr/>
        </p:nvPicPr>
        <p:blipFill>
          <a:blip r:embed="rId3"/>
          <a:stretch>
            <a:fillRect/>
          </a:stretch>
        </p:blipFill>
        <p:spPr>
          <a:xfrm>
            <a:off x="238125" y="2286635"/>
            <a:ext cx="2238375" cy="4159885"/>
          </a:xfrm>
          <a:prstGeom prst="rect">
            <a:avLst/>
          </a:prstGeom>
        </p:spPr>
      </p:pic>
      <p:sp>
        <p:nvSpPr>
          <p:cNvPr id="98" name="流程图: 可选过程 97"/>
          <p:cNvSpPr/>
          <p:nvPr/>
        </p:nvSpPr>
        <p:spPr bwMode="auto">
          <a:xfrm>
            <a:off x="177165" y="1864995"/>
            <a:ext cx="241744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Detector structure</a:t>
            </a:r>
          </a:p>
        </p:txBody>
      </p:sp>
      <p:sp>
        <p:nvSpPr>
          <p:cNvPr id="12" name="流程图: 可选过程 11"/>
          <p:cNvSpPr/>
          <p:nvPr/>
        </p:nvSpPr>
        <p:spPr bwMode="auto">
          <a:xfrm>
            <a:off x="2736215" y="1859915"/>
            <a:ext cx="487172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Commissioned at ERNI</a:t>
            </a:r>
          </a:p>
        </p:txBody>
      </p:sp>
      <p:pic>
        <p:nvPicPr>
          <p:cNvPr id="13" name="图片 12"/>
          <p:cNvPicPr>
            <a:picLocks noChangeAspect="1"/>
          </p:cNvPicPr>
          <p:nvPr/>
        </p:nvPicPr>
        <p:blipFill>
          <a:blip r:embed="rId4"/>
          <a:srcRect r="16069"/>
          <a:stretch>
            <a:fillRect/>
          </a:stretch>
        </p:blipFill>
        <p:spPr>
          <a:xfrm>
            <a:off x="5478145" y="2286635"/>
            <a:ext cx="2165985" cy="1976755"/>
          </a:xfrm>
          <a:prstGeom prst="rect">
            <a:avLst/>
          </a:prstGeom>
        </p:spPr>
      </p:pic>
      <p:sp>
        <p:nvSpPr>
          <p:cNvPr id="14" name="文本框 13"/>
          <p:cNvSpPr txBox="1"/>
          <p:nvPr/>
        </p:nvSpPr>
        <p:spPr>
          <a:xfrm>
            <a:off x="5478145" y="2286635"/>
            <a:ext cx="2673350" cy="664210"/>
          </a:xfrm>
          <a:prstGeom prst="rect">
            <a:avLst/>
          </a:prstGeom>
          <a:noFill/>
        </p:spPr>
        <p:txBody>
          <a:bodyPr wrap="square" rtlCol="0">
            <a:noAutofit/>
          </a:bodyPr>
          <a:lstStyle/>
          <a:p>
            <a:r>
              <a:rPr lang="en-US" altLang="zh-CN" sz="1400">
                <a:latin typeface="Times New Roman" panose="02020603050405020304" pitchFamily="18" charset="0"/>
                <a:cs typeface="Times New Roman" panose="02020603050405020304" pitchFamily="18" charset="0"/>
              </a:rPr>
              <a:t>FOV 220mm </a:t>
            </a:r>
            <a:r>
              <a:rPr lang="en-US" altLang="en-US" sz="1400">
                <a:latin typeface="Times New Roman" panose="02020603050405020304" pitchFamily="18" charset="0"/>
                <a:cs typeface="Times New Roman" panose="02020603050405020304" pitchFamily="18" charset="0"/>
              </a:rPr>
              <a:t>×</a:t>
            </a:r>
            <a:r>
              <a:rPr lang="en-US" altLang="zh-CN" sz="1400">
                <a:latin typeface="Times New Roman" panose="02020603050405020304" pitchFamily="18" charset="0"/>
                <a:cs typeface="Times New Roman" panose="02020603050405020304" pitchFamily="18" charset="0"/>
              </a:rPr>
              <a:t> 210mm</a:t>
            </a:r>
          </a:p>
          <a:p>
            <a:r>
              <a:rPr lang="en-US" altLang="zh-CN" sz="1400">
                <a:latin typeface="Times New Roman" panose="02020603050405020304" pitchFamily="18" charset="0"/>
                <a:cs typeface="Times New Roman" panose="02020603050405020304" pitchFamily="18" charset="0"/>
              </a:rPr>
              <a:t>Resolution 120μm  </a:t>
            </a:r>
          </a:p>
        </p:txBody>
      </p:sp>
      <p:pic>
        <p:nvPicPr>
          <p:cNvPr id="15" name="图片 14" descr="c8a668017fc99b2ee874346950fa7d71"/>
          <p:cNvPicPr>
            <a:picLocks noChangeAspect="1"/>
          </p:cNvPicPr>
          <p:nvPr/>
        </p:nvPicPr>
        <p:blipFill>
          <a:blip r:embed="rId5"/>
          <a:srcRect l="11612"/>
          <a:stretch>
            <a:fillRect/>
          </a:stretch>
        </p:blipFill>
        <p:spPr>
          <a:xfrm>
            <a:off x="2736215" y="2286635"/>
            <a:ext cx="2677795" cy="4086225"/>
          </a:xfrm>
          <a:prstGeom prst="rect">
            <a:avLst/>
          </a:prstGeom>
        </p:spPr>
      </p:pic>
      <p:sp>
        <p:nvSpPr>
          <p:cNvPr id="18" name="流程图: 可选过程 17"/>
          <p:cNvSpPr/>
          <p:nvPr/>
        </p:nvSpPr>
        <p:spPr bwMode="auto">
          <a:xfrm>
            <a:off x="7772400" y="1849120"/>
            <a:ext cx="414909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High resolution large FOV detector</a:t>
            </a:r>
          </a:p>
        </p:txBody>
      </p:sp>
      <p:pic>
        <p:nvPicPr>
          <p:cNvPr id="19" name="图片 18"/>
          <p:cNvPicPr>
            <a:picLocks noChangeAspect="1"/>
          </p:cNvPicPr>
          <p:nvPr/>
        </p:nvPicPr>
        <p:blipFill>
          <a:blip r:embed="rId6"/>
          <a:stretch>
            <a:fillRect/>
          </a:stretch>
        </p:blipFill>
        <p:spPr>
          <a:xfrm>
            <a:off x="9933940" y="4403725"/>
            <a:ext cx="2026285" cy="1964055"/>
          </a:xfrm>
          <a:prstGeom prst="rect">
            <a:avLst/>
          </a:prstGeom>
        </p:spPr>
      </p:pic>
      <p:pic>
        <p:nvPicPr>
          <p:cNvPr id="20" name="图片 19" descr="PICCD4096_LargestField_SeimenStar1"/>
          <p:cNvPicPr>
            <a:picLocks noChangeAspect="1"/>
          </p:cNvPicPr>
          <p:nvPr/>
        </p:nvPicPr>
        <p:blipFill>
          <a:blip r:embed="rId7"/>
          <a:stretch>
            <a:fillRect/>
          </a:stretch>
        </p:blipFill>
        <p:spPr>
          <a:xfrm>
            <a:off x="9933940" y="2312035"/>
            <a:ext cx="2000250" cy="1938020"/>
          </a:xfrm>
          <a:prstGeom prst="rect">
            <a:avLst/>
          </a:prstGeom>
        </p:spPr>
      </p:pic>
      <p:pic>
        <p:nvPicPr>
          <p:cNvPr id="21" name="图片 20"/>
          <p:cNvPicPr>
            <a:picLocks noChangeAspect="1"/>
          </p:cNvPicPr>
          <p:nvPr/>
        </p:nvPicPr>
        <p:blipFill>
          <a:blip r:embed="rId8"/>
          <a:stretch>
            <a:fillRect/>
          </a:stretch>
        </p:blipFill>
        <p:spPr>
          <a:xfrm>
            <a:off x="5478145" y="4314825"/>
            <a:ext cx="2130425" cy="2108835"/>
          </a:xfrm>
          <a:prstGeom prst="rect">
            <a:avLst/>
          </a:prstGeom>
        </p:spPr>
      </p:pic>
      <p:pic>
        <p:nvPicPr>
          <p:cNvPr id="22" name="图片 21" descr="38c7af7a8ed8a7962b0ad9ce0fe901ea"/>
          <p:cNvPicPr>
            <a:picLocks noChangeAspect="1"/>
          </p:cNvPicPr>
          <p:nvPr/>
        </p:nvPicPr>
        <p:blipFill>
          <a:blip r:embed="rId9"/>
          <a:srcRect l="31224"/>
          <a:stretch>
            <a:fillRect/>
          </a:stretch>
        </p:blipFill>
        <p:spPr>
          <a:xfrm>
            <a:off x="7772400" y="2312670"/>
            <a:ext cx="2090420" cy="40551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11</a:t>
            </a:fld>
            <a:endParaRPr lang="en-US"/>
          </a:p>
        </p:txBody>
      </p:sp>
      <p:grpSp>
        <p:nvGrpSpPr>
          <p:cNvPr id="4" name="组合 3"/>
          <p:cNvGrpSpPr/>
          <p:nvPr/>
        </p:nvGrpSpPr>
        <p:grpSpPr>
          <a:xfrm>
            <a:off x="300485" y="761640"/>
            <a:ext cx="11624310" cy="1183005"/>
            <a:chOff x="350974" y="904839"/>
            <a:chExt cx="11624310" cy="1183005"/>
          </a:xfrm>
        </p:grpSpPr>
        <p:grpSp>
          <p:nvGrpSpPr>
            <p:cNvPr id="5" name="组合 4"/>
            <p:cNvGrpSpPr/>
            <p:nvPr/>
          </p:nvGrpSpPr>
          <p:grpSpPr>
            <a:xfrm>
              <a:off x="350974" y="968191"/>
              <a:ext cx="334960" cy="334960"/>
              <a:chOff x="2882585" y="1007507"/>
              <a:chExt cx="461727" cy="461727"/>
            </a:xfrm>
          </p:grpSpPr>
          <p:sp>
            <p:nvSpPr>
              <p:cNvPr id="9" name="椭圆 8"/>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0" name="燕尾形 9"/>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6" name="矩形 5"/>
            <p:cNvSpPr/>
            <p:nvPr/>
          </p:nvSpPr>
          <p:spPr>
            <a:xfrm>
              <a:off x="680375" y="904839"/>
              <a:ext cx="11193505" cy="460375"/>
            </a:xfrm>
            <a:prstGeom prst="rect">
              <a:avLst/>
            </a:prstGeom>
          </p:spPr>
          <p:txBody>
            <a:bodyPr wrap="square">
              <a:spAutoFit/>
            </a:bodyPr>
            <a:lstStyle/>
            <a:p>
              <a:r>
                <a:rPr lang="en-US" altLang="zh-CN" sz="2400" b="1" dirty="0"/>
                <a:t>Development of compact imaging detector for fast imaging </a:t>
              </a:r>
            </a:p>
          </p:txBody>
        </p:sp>
        <p:sp>
          <p:nvSpPr>
            <p:cNvPr id="7" name="矩形 6"/>
            <p:cNvSpPr/>
            <p:nvPr/>
          </p:nvSpPr>
          <p:spPr>
            <a:xfrm>
              <a:off x="412737" y="1378480"/>
              <a:ext cx="11282892" cy="398780"/>
            </a:xfrm>
            <a:prstGeom prst="rect">
              <a:avLst/>
            </a:prstGeom>
          </p:spPr>
          <p:txBody>
            <a:bodyPr wrap="square">
              <a:spAutoFit/>
            </a:bodyPr>
            <a:lstStyle/>
            <a:p>
              <a:endParaRPr sz="2000" b="1" dirty="0"/>
            </a:p>
          </p:txBody>
        </p:sp>
        <p:sp>
          <p:nvSpPr>
            <p:cNvPr id="8" name="矩形 7"/>
            <p:cNvSpPr/>
            <p:nvPr/>
          </p:nvSpPr>
          <p:spPr>
            <a:xfrm>
              <a:off x="412569" y="1378549"/>
              <a:ext cx="11562715" cy="709295"/>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grpSp>
      <p:sp>
        <p:nvSpPr>
          <p:cNvPr id="11" name="标题 3"/>
          <p:cNvSpPr>
            <a:spLocks noGrp="1"/>
          </p:cNvSpPr>
          <p:nvPr>
            <p:ph type="ctrTitle"/>
          </p:nvPr>
        </p:nvSpPr>
        <p:spPr>
          <a:xfrm>
            <a:off x="210820" y="68455"/>
            <a:ext cx="10363200" cy="607003"/>
          </a:xfrm>
        </p:spPr>
        <p:txBody>
          <a:bodyPr/>
          <a:lstStyle/>
          <a:p>
            <a:r>
              <a:rPr lang="en-US" altLang="zh-CN" dirty="0"/>
              <a:t>Compact imaging detector</a:t>
            </a:r>
          </a:p>
        </p:txBody>
      </p:sp>
      <p:grpSp>
        <p:nvGrpSpPr>
          <p:cNvPr id="2" name="组合 1"/>
          <p:cNvGrpSpPr/>
          <p:nvPr/>
        </p:nvGrpSpPr>
        <p:grpSpPr>
          <a:xfrm>
            <a:off x="235585" y="2451735"/>
            <a:ext cx="3776345" cy="4269740"/>
            <a:chOff x="109874" y="1849165"/>
            <a:chExt cx="3861435" cy="4319905"/>
          </a:xfrm>
        </p:grpSpPr>
        <p:pic>
          <p:nvPicPr>
            <p:cNvPr id="45" name="图片 44"/>
            <p:cNvPicPr>
              <a:picLocks noChangeAspect="1"/>
            </p:cNvPicPr>
            <p:nvPr/>
          </p:nvPicPr>
          <p:blipFill>
            <a:blip r:embed="rId2"/>
            <a:stretch>
              <a:fillRect/>
            </a:stretch>
          </p:blipFill>
          <p:spPr>
            <a:xfrm>
              <a:off x="109874" y="1849165"/>
              <a:ext cx="3861435" cy="2054860"/>
            </a:xfrm>
            <a:prstGeom prst="rect">
              <a:avLst/>
            </a:prstGeom>
          </p:spPr>
        </p:pic>
        <p:pic>
          <p:nvPicPr>
            <p:cNvPr id="46" name="图片 45"/>
            <p:cNvPicPr>
              <a:picLocks noChangeAspect="1"/>
            </p:cNvPicPr>
            <p:nvPr/>
          </p:nvPicPr>
          <p:blipFill rotWithShape="1">
            <a:blip r:embed="rId3" cstate="print">
              <a:extLst>
                <a:ext uri="{28A0092B-C50C-407E-A947-70E740481C1C}">
                  <a14:useLocalDpi xmlns:a14="http://schemas.microsoft.com/office/drawing/2010/main" val="0"/>
                </a:ext>
              </a:extLst>
            </a:blip>
            <a:srcRect l="5577" t="27084" r="22594" b="9559"/>
            <a:stretch>
              <a:fillRect/>
            </a:stretch>
          </p:blipFill>
          <p:spPr>
            <a:xfrm>
              <a:off x="358794" y="4135800"/>
              <a:ext cx="3242310" cy="2033270"/>
            </a:xfrm>
            <a:prstGeom prst="rect">
              <a:avLst/>
            </a:prstGeom>
          </p:spPr>
        </p:pic>
      </p:grpSp>
      <p:sp>
        <p:nvSpPr>
          <p:cNvPr id="98" name="流程图: 可选过程 97"/>
          <p:cNvSpPr/>
          <p:nvPr/>
        </p:nvSpPr>
        <p:spPr bwMode="auto">
          <a:xfrm>
            <a:off x="410845" y="2075815"/>
            <a:ext cx="329120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Detector structure</a:t>
            </a:r>
          </a:p>
        </p:txBody>
      </p:sp>
      <p:sp>
        <p:nvSpPr>
          <p:cNvPr id="12" name="流程图: 可选过程 11"/>
          <p:cNvSpPr/>
          <p:nvPr/>
        </p:nvSpPr>
        <p:spPr bwMode="auto">
          <a:xfrm>
            <a:off x="4152265" y="2069465"/>
            <a:ext cx="235839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Detector parameters</a:t>
            </a:r>
          </a:p>
        </p:txBody>
      </p:sp>
      <p:pic>
        <p:nvPicPr>
          <p:cNvPr id="13" name="图片 12"/>
          <p:cNvPicPr>
            <a:picLocks noChangeAspect="1"/>
          </p:cNvPicPr>
          <p:nvPr/>
        </p:nvPicPr>
        <p:blipFill>
          <a:blip r:embed="rId4"/>
          <a:stretch>
            <a:fillRect/>
          </a:stretch>
        </p:blipFill>
        <p:spPr>
          <a:xfrm>
            <a:off x="4150360" y="2647950"/>
            <a:ext cx="2252980" cy="2092960"/>
          </a:xfrm>
          <a:prstGeom prst="rect">
            <a:avLst/>
          </a:prstGeom>
        </p:spPr>
      </p:pic>
      <p:pic>
        <p:nvPicPr>
          <p:cNvPr id="14" name="图片 13"/>
          <p:cNvPicPr>
            <a:picLocks noChangeAspect="1"/>
          </p:cNvPicPr>
          <p:nvPr/>
        </p:nvPicPr>
        <p:blipFill rotWithShape="1">
          <a:blip r:embed="rId5"/>
          <a:srcRect r="3329"/>
          <a:stretch>
            <a:fillRect/>
          </a:stretch>
        </p:blipFill>
        <p:spPr>
          <a:xfrm>
            <a:off x="3888740" y="4750435"/>
            <a:ext cx="2621280" cy="2093595"/>
          </a:xfrm>
          <a:prstGeom prst="rect">
            <a:avLst/>
          </a:prstGeom>
        </p:spPr>
      </p:pic>
      <p:sp>
        <p:nvSpPr>
          <p:cNvPr id="15" name="文本框 14"/>
          <p:cNvSpPr txBox="1"/>
          <p:nvPr/>
        </p:nvSpPr>
        <p:spPr>
          <a:xfrm>
            <a:off x="4476750" y="4944110"/>
            <a:ext cx="1926590" cy="337185"/>
          </a:xfrm>
          <a:prstGeom prst="rect">
            <a:avLst/>
          </a:prstGeom>
          <a:noFill/>
        </p:spPr>
        <p:txBody>
          <a:bodyPr wrap="square" rtlCol="0" anchor="t">
            <a:spAutoFit/>
          </a:bodyPr>
          <a:lstStyle/>
          <a:p>
            <a:pPr indent="0" algn="just" eaLnBrk="0" fontAlgn="base" hangingPunct="0">
              <a:spcBef>
                <a:spcPts val="600"/>
              </a:spcBef>
              <a:buClr>
                <a:sysClr val="windowText" lastClr="000000"/>
              </a:buClr>
              <a:buNone/>
            </a:pPr>
            <a:r>
              <a:rPr lang="en-US" altLang="zh-CN" sz="1600" dirty="0">
                <a:solidFill>
                  <a:sysClr val="windowText" lastClr="000000"/>
                </a:solidFill>
                <a:latin typeface="+mn-ea"/>
                <a:sym typeface="+mn-ea"/>
              </a:rPr>
              <a:t>122</a:t>
            </a:r>
            <a:r>
              <a:rPr lang="el-GR" altLang="zh-CN" sz="1600" dirty="0">
                <a:solidFill>
                  <a:sysClr val="windowText" lastClr="000000"/>
                </a:solidFill>
                <a:latin typeface="+mn-ea"/>
                <a:sym typeface="+mn-ea"/>
              </a:rPr>
              <a:t>μ</a:t>
            </a:r>
            <a:r>
              <a:rPr lang="en-US" altLang="zh-CN" sz="1600" dirty="0">
                <a:solidFill>
                  <a:sysClr val="windowText" lastClr="000000"/>
                </a:solidFill>
                <a:latin typeface="+mn-ea"/>
                <a:sym typeface="+mn-ea"/>
              </a:rPr>
              <a:t>m@5%MTF</a:t>
            </a:r>
          </a:p>
        </p:txBody>
      </p:sp>
      <p:sp>
        <p:nvSpPr>
          <p:cNvPr id="17" name="矩形 16"/>
          <p:cNvSpPr/>
          <p:nvPr/>
        </p:nvSpPr>
        <p:spPr>
          <a:xfrm>
            <a:off x="362585" y="1235075"/>
            <a:ext cx="11562080" cy="709930"/>
          </a:xfrm>
          <a:prstGeom prst="rect">
            <a:avLst/>
          </a:prstGeom>
        </p:spPr>
        <p:txBody>
          <a:bodyPr wrap="square">
            <a:noAutofit/>
          </a:bodyPr>
          <a:lstStyle/>
          <a:p>
            <a:pPr indent="0">
              <a:buNone/>
            </a:pPr>
            <a:r>
              <a:rPr lang="en-US" sz="2000" b="1" dirty="0">
                <a:solidFill>
                  <a:schemeClr val="tx1"/>
                </a:solidFill>
                <a:latin typeface="Times New Roman" panose="02020603050405020304" pitchFamily="18" charset="0"/>
                <a:cs typeface="Times New Roman" panose="02020603050405020304" pitchFamily="18" charset="0"/>
              </a:rPr>
              <a:t>PCO sCMOS camera and medium area </a:t>
            </a:r>
            <a:r>
              <a:rPr lang="en-US" sz="2000" b="1" baseline="30000" dirty="0">
                <a:solidFill>
                  <a:schemeClr val="tx1"/>
                </a:solidFill>
                <a:latin typeface="Times New Roman" panose="02020603050405020304" pitchFamily="18" charset="0"/>
                <a:cs typeface="Times New Roman" panose="02020603050405020304" pitchFamily="18" charset="0"/>
              </a:rPr>
              <a:t>6</a:t>
            </a:r>
            <a:r>
              <a:rPr lang="en-US" sz="2000" b="1" dirty="0">
                <a:solidFill>
                  <a:schemeClr val="tx1"/>
                </a:solidFill>
                <a:latin typeface="Times New Roman" panose="02020603050405020304" pitchFamily="18" charset="0"/>
                <a:cs typeface="Times New Roman" panose="02020603050405020304" pitchFamily="18" charset="0"/>
              </a:rPr>
              <a:t>LiF/ZnS scintillator, FOV ~ 100 mm </a:t>
            </a:r>
            <a:r>
              <a:rPr lang="en-US" sz="2000" b="1" dirty="0">
                <a:solidFill>
                  <a:schemeClr val="tx1"/>
                </a:solidFill>
                <a:latin typeface="Arial" panose="020B0604020202020204" pitchFamily="34" charset="0"/>
                <a:cs typeface="Times New Roman" panose="02020603050405020304" pitchFamily="18" charset="0"/>
              </a:rPr>
              <a:t>× 1</a:t>
            </a:r>
            <a:r>
              <a:rPr lang="en-US" sz="2000" b="1" dirty="0">
                <a:latin typeface="Times New Roman" panose="02020603050405020304" pitchFamily="18" charset="0"/>
                <a:cs typeface="Times New Roman" panose="02020603050405020304" pitchFamily="18" charset="0"/>
                <a:sym typeface="+mn-ea"/>
              </a:rPr>
              <a:t>00 mm, spatial resolution </a:t>
            </a:r>
            <a:r>
              <a:rPr lang="en-US" sz="2000" b="1" dirty="0">
                <a:solidFill>
                  <a:schemeClr val="tx1"/>
                </a:solidFill>
                <a:latin typeface="Times New Roman" panose="02020603050405020304" pitchFamily="18" charset="0"/>
                <a:cs typeface="Times New Roman" panose="02020603050405020304" pitchFamily="18" charset="0"/>
              </a:rPr>
              <a:t> 122 </a:t>
            </a:r>
            <a:r>
              <a:rPr lang="en-US" sz="2000" b="1" dirty="0">
                <a:solidFill>
                  <a:schemeClr val="tx1"/>
                </a:solidFill>
                <a:latin typeface="Calibri" panose="020F0502020204030204" charset="0"/>
                <a:cs typeface="Calibri" panose="020F0502020204030204" charset="0"/>
              </a:rPr>
              <a:t>μm.</a:t>
            </a:r>
            <a:endParaRPr lang="zh-CN" altLang="en-US" sz="2000" b="1" dirty="0">
              <a:solidFill>
                <a:schemeClr val="tx1"/>
              </a:solidFill>
              <a:latin typeface="Calibri" panose="020F0502020204030204" charset="0"/>
              <a:cs typeface="Calibri" panose="020F0502020204030204" charset="0"/>
            </a:endParaRPr>
          </a:p>
        </p:txBody>
      </p:sp>
      <p:pic>
        <p:nvPicPr>
          <p:cNvPr id="18" name="图片 17"/>
          <p:cNvPicPr>
            <a:picLocks noChangeAspect="1"/>
          </p:cNvPicPr>
          <p:nvPr/>
        </p:nvPicPr>
        <p:blipFill>
          <a:blip r:embed="rId6"/>
          <a:stretch>
            <a:fillRect/>
          </a:stretch>
        </p:blipFill>
        <p:spPr>
          <a:xfrm>
            <a:off x="6851650" y="2548255"/>
            <a:ext cx="1697355" cy="1706245"/>
          </a:xfrm>
          <a:prstGeom prst="rect">
            <a:avLst/>
          </a:prstGeom>
        </p:spPr>
      </p:pic>
      <p:pic>
        <p:nvPicPr>
          <p:cNvPr id="19" name="图片 18"/>
          <p:cNvPicPr>
            <a:picLocks noChangeAspect="1"/>
          </p:cNvPicPr>
          <p:nvPr/>
        </p:nvPicPr>
        <p:blipFill>
          <a:blip r:embed="rId7"/>
          <a:srcRect t="6754"/>
          <a:stretch>
            <a:fillRect/>
          </a:stretch>
        </p:blipFill>
        <p:spPr>
          <a:xfrm>
            <a:off x="10353040" y="2606675"/>
            <a:ext cx="1838960" cy="1644650"/>
          </a:xfrm>
          <a:prstGeom prst="rect">
            <a:avLst/>
          </a:prstGeom>
        </p:spPr>
      </p:pic>
      <p:sp>
        <p:nvSpPr>
          <p:cNvPr id="29" name="文本框 28"/>
          <p:cNvSpPr txBox="1"/>
          <p:nvPr/>
        </p:nvSpPr>
        <p:spPr>
          <a:xfrm>
            <a:off x="6851650" y="2086816"/>
            <a:ext cx="5137150" cy="300990"/>
          </a:xfrm>
          <a:prstGeom prst="rect">
            <a:avLst/>
          </a:prstGeom>
          <a:solidFill>
            <a:schemeClr val="accent1">
              <a:lumMod val="20000"/>
              <a:lumOff val="80000"/>
            </a:schemeClr>
          </a:solidFill>
        </p:spPr>
        <p:txBody>
          <a:bodyPr wrap="square" rtlCol="0" anchor="ctr" anchorCtr="0">
            <a:noAutofit/>
          </a:body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GPPD, KB Lens Testing</a:t>
            </a:r>
          </a:p>
        </p:txBody>
      </p:sp>
      <p:pic>
        <p:nvPicPr>
          <p:cNvPr id="24" name="图片 23"/>
          <p:cNvPicPr>
            <a:picLocks noChangeAspect="1"/>
          </p:cNvPicPr>
          <p:nvPr/>
        </p:nvPicPr>
        <p:blipFill>
          <a:blip r:embed="rId8"/>
          <a:srcRect t="6640" b="3392"/>
          <a:stretch>
            <a:fillRect/>
          </a:stretch>
        </p:blipFill>
        <p:spPr>
          <a:xfrm>
            <a:off x="6871335" y="4883150"/>
            <a:ext cx="1236980" cy="1484630"/>
          </a:xfrm>
          <a:prstGeom prst="rect">
            <a:avLst/>
          </a:prstGeom>
        </p:spPr>
      </p:pic>
      <p:pic>
        <p:nvPicPr>
          <p:cNvPr id="25" name="图片 24"/>
          <p:cNvPicPr>
            <a:picLocks noChangeAspect="1"/>
          </p:cNvPicPr>
          <p:nvPr/>
        </p:nvPicPr>
        <p:blipFill>
          <a:blip r:embed="rId9"/>
          <a:srcRect t="5223" r="1744"/>
          <a:stretch>
            <a:fillRect/>
          </a:stretch>
        </p:blipFill>
        <p:spPr>
          <a:xfrm>
            <a:off x="8108315" y="4868545"/>
            <a:ext cx="1914525" cy="1604645"/>
          </a:xfrm>
          <a:prstGeom prst="rect">
            <a:avLst/>
          </a:prstGeom>
        </p:spPr>
      </p:pic>
      <p:sp>
        <p:nvSpPr>
          <p:cNvPr id="26" name="文本框 25"/>
          <p:cNvSpPr txBox="1"/>
          <p:nvPr/>
        </p:nvSpPr>
        <p:spPr>
          <a:xfrm>
            <a:off x="6851650" y="4456430"/>
            <a:ext cx="3082925" cy="300990"/>
          </a:xfrm>
          <a:prstGeom prst="rect">
            <a:avLst/>
          </a:prstGeom>
          <a:solidFill>
            <a:schemeClr val="accent1">
              <a:lumMod val="20000"/>
              <a:lumOff val="80000"/>
            </a:schemeClr>
          </a:solidFill>
        </p:spPr>
        <p:txBody>
          <a:bodyPr wrap="square" rtlCol="0" anchor="ctr" anchorCtr="0">
            <a:noAutofit/>
          </a:body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HD, Neutron Beam Testing</a:t>
            </a:r>
          </a:p>
        </p:txBody>
      </p:sp>
      <p:sp>
        <p:nvSpPr>
          <p:cNvPr id="27" name="文本框 26"/>
          <p:cNvSpPr txBox="1"/>
          <p:nvPr/>
        </p:nvSpPr>
        <p:spPr>
          <a:xfrm>
            <a:off x="10022205" y="4455795"/>
            <a:ext cx="2035810" cy="300990"/>
          </a:xfrm>
          <a:prstGeom prst="rect">
            <a:avLst/>
          </a:prstGeom>
          <a:solidFill>
            <a:schemeClr val="accent1">
              <a:lumMod val="20000"/>
              <a:lumOff val="80000"/>
            </a:schemeClr>
          </a:solidFill>
        </p:spPr>
        <p:txBody>
          <a:bodyPr wrap="square" rtlCol="0" anchor="ctr" anchorCtr="0">
            <a:noAutofit/>
          </a:bodyPr>
          <a:lstStyle/>
          <a:p>
            <a:pPr algn="ct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VSANS, Slits Testing</a:t>
            </a:r>
          </a:p>
        </p:txBody>
      </p:sp>
      <p:pic>
        <p:nvPicPr>
          <p:cNvPr id="28" name="图片 27"/>
          <p:cNvPicPr>
            <a:picLocks noChangeAspect="1"/>
          </p:cNvPicPr>
          <p:nvPr/>
        </p:nvPicPr>
        <p:blipFill>
          <a:blip r:embed="rId10"/>
          <a:srcRect l="2473" t="3046"/>
          <a:stretch>
            <a:fillRect/>
          </a:stretch>
        </p:blipFill>
        <p:spPr>
          <a:xfrm>
            <a:off x="10460990" y="4826635"/>
            <a:ext cx="1256030" cy="1723390"/>
          </a:xfrm>
          <a:prstGeom prst="rect">
            <a:avLst/>
          </a:prstGeom>
        </p:spPr>
      </p:pic>
      <p:pic>
        <p:nvPicPr>
          <p:cNvPr id="30" name="图片 29"/>
          <p:cNvPicPr>
            <a:picLocks noChangeAspect="1"/>
          </p:cNvPicPr>
          <p:nvPr/>
        </p:nvPicPr>
        <p:blipFill>
          <a:blip r:embed="rId11"/>
          <a:srcRect t="6439" r="4011"/>
          <a:stretch>
            <a:fillRect/>
          </a:stretch>
        </p:blipFill>
        <p:spPr>
          <a:xfrm>
            <a:off x="8504555" y="2606675"/>
            <a:ext cx="1956435" cy="16871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3800361" y="5106900"/>
            <a:ext cx="6776631" cy="856824"/>
            <a:chOff x="1219200" y="1444302"/>
            <a:chExt cx="5274694" cy="692395"/>
          </a:xfrm>
        </p:grpSpPr>
        <p:sp>
          <p:nvSpPr>
            <p:cNvPr id="2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25" name="矩形 24"/>
            <p:cNvSpPr/>
            <p:nvPr/>
          </p:nvSpPr>
          <p:spPr>
            <a:xfrm>
              <a:off x="1749971" y="1528889"/>
              <a:ext cx="4667251" cy="523220"/>
            </a:xfrm>
            <a:prstGeom prst="rect">
              <a:avLst/>
            </a:prstGeom>
          </p:spPr>
          <p:txBody>
            <a:bodyPr wrap="square" anchor="ctr">
              <a:noAutofit/>
            </a:bodyPr>
            <a:lstStyle/>
            <a:p>
              <a:r>
                <a:rPr sz="2800" b="1" dirty="0">
                  <a:solidFill>
                    <a:schemeClr val="bg1">
                      <a:lumMod val="75000"/>
                    </a:schemeClr>
                  </a:solidFill>
                  <a:latin typeface="微软雅黑" panose="020B0503020204020204" pitchFamily="34" charset="-122"/>
                  <a:ea typeface="微软雅黑" panose="020B0503020204020204" pitchFamily="34" charset="-122"/>
                </a:rPr>
                <a:t>Summar</a:t>
              </a:r>
              <a:r>
                <a:rPr lang="en-US" altLang="zh-CN" sz="2800" b="1" dirty="0">
                  <a:solidFill>
                    <a:schemeClr val="bg1">
                      <a:lumMod val="75000"/>
                    </a:schemeClr>
                  </a:solidFill>
                  <a:latin typeface="微软雅黑" panose="020B0503020204020204" pitchFamily="34" charset="-122"/>
                  <a:ea typeface="微软雅黑" panose="020B0503020204020204" pitchFamily="34" charset="-122"/>
                </a:rPr>
                <a:t>y and Outlook</a:t>
              </a:r>
            </a:p>
          </p:txBody>
        </p:sp>
      </p:grpSp>
      <p:sp>
        <p:nvSpPr>
          <p:cNvPr id="16" name="矩形 15"/>
          <p:cNvSpPr/>
          <p:nvPr/>
        </p:nvSpPr>
        <p:spPr>
          <a:xfrm>
            <a:off x="0" y="0"/>
            <a:ext cx="2197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 name="矩形 2"/>
          <p:cNvSpPr/>
          <p:nvPr/>
        </p:nvSpPr>
        <p:spPr>
          <a:xfrm rot="16200000">
            <a:off x="-28338" y="2446725"/>
            <a:ext cx="3318729" cy="923330"/>
          </a:xfrm>
          <a:prstGeom prst="rect">
            <a:avLst/>
          </a:prstGeom>
          <a:noFill/>
          <a:ln w="9525">
            <a:noFill/>
          </a:ln>
        </p:spPr>
        <p:txBody>
          <a:bodyPr wrap="none">
            <a:spAutoFit/>
          </a:bodyPr>
          <a:lstStyle/>
          <a:p>
            <a:pPr fontAlgn="base">
              <a:spcBef>
                <a:spcPct val="0"/>
              </a:spcBef>
              <a:spcAft>
                <a:spcPct val="0"/>
              </a:spcAft>
              <a:buClr>
                <a:srgbClr val="E48312"/>
              </a:buClr>
              <a:defRPr/>
            </a:pPr>
            <a:r>
              <a:rPr lang="en-US" altLang="zh-CN" sz="5400" b="1" dirty="0">
                <a:solidFill>
                  <a:srgbClr val="FFFFFF">
                    <a:alpha val="10000"/>
                  </a:srgbClr>
                </a:solidFill>
                <a:latin typeface="微软雅黑" panose="020B0503020204020204" pitchFamily="34" charset="-122"/>
                <a:ea typeface="微软雅黑" panose="020B0503020204020204" pitchFamily="34" charset="-122"/>
              </a:rPr>
              <a:t>Contents</a:t>
            </a:r>
            <a:endParaRPr lang="zh-CN" altLang="en-US" sz="5400" b="1" dirty="0">
              <a:solidFill>
                <a:srgbClr val="FFFFFF">
                  <a:alpha val="10000"/>
                </a:srgbClr>
              </a:solidFill>
              <a:latin typeface="微软雅黑" panose="020B0503020204020204" pitchFamily="34" charset="-122"/>
              <a:ea typeface="微软雅黑" panose="020B0503020204020204" pitchFamily="34" charset="-122"/>
            </a:endParaRPr>
          </a:p>
        </p:txBody>
      </p:sp>
      <p:sp>
        <p:nvSpPr>
          <p:cNvPr id="24" name="矩形 2"/>
          <p:cNvSpPr/>
          <p:nvPr/>
        </p:nvSpPr>
        <p:spPr>
          <a:xfrm>
            <a:off x="82085" y="5285809"/>
            <a:ext cx="2032929" cy="646331"/>
          </a:xfrm>
          <a:prstGeom prst="rect">
            <a:avLst/>
          </a:prstGeom>
          <a:noFill/>
          <a:ln w="9525">
            <a:noFill/>
          </a:ln>
        </p:spPr>
        <p:txBody>
          <a:bodyPr wrap="none">
            <a:spAutoFit/>
          </a:bodyPr>
          <a:lstStyle/>
          <a:p>
            <a:r>
              <a:rPr sz="3600" b="1" dirty="0">
                <a:solidFill>
                  <a:srgbClr val="FFFFFF"/>
                </a:solidFill>
                <a:latin typeface="微软雅黑" panose="020B0503020204020204" pitchFamily="34" charset="-122"/>
              </a:rPr>
              <a:t> Outline</a:t>
            </a:r>
          </a:p>
        </p:txBody>
      </p:sp>
      <p:grpSp>
        <p:nvGrpSpPr>
          <p:cNvPr id="42" name="组合 41"/>
          <p:cNvGrpSpPr/>
          <p:nvPr/>
        </p:nvGrpSpPr>
        <p:grpSpPr>
          <a:xfrm>
            <a:off x="3800361" y="2284039"/>
            <a:ext cx="7458534" cy="856824"/>
            <a:chOff x="1219200" y="1444302"/>
            <a:chExt cx="5805465" cy="692395"/>
          </a:xfrm>
        </p:grpSpPr>
        <p:sp>
          <p:nvSpPr>
            <p:cNvPr id="4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45" name="矩形 44"/>
            <p:cNvSpPr/>
            <p:nvPr/>
          </p:nvSpPr>
          <p:spPr>
            <a:xfrm>
              <a:off x="1749971" y="1528889"/>
              <a:ext cx="5274694" cy="523220"/>
            </a:xfrm>
            <a:prstGeom prst="rect">
              <a:avLst/>
            </a:prstGeom>
          </p:spPr>
          <p:txBody>
            <a:bodyPr wrap="square" anchor="ctr">
              <a:noAutofit/>
            </a:bodyPr>
            <a:lstStyle/>
            <a:p>
              <a:r>
                <a:rPr lang="en-US" sz="2200" b="1" dirty="0">
                  <a:solidFill>
                    <a:schemeClr val="accent4"/>
                  </a:solidFill>
                  <a:latin typeface="微软雅黑" panose="020B0503020204020204" pitchFamily="34" charset="-122"/>
                  <a:ea typeface="微软雅黑" panose="020B0503020204020204" pitchFamily="34" charset="-122"/>
                </a:rPr>
                <a:t> Resolution, FOV, Compact Neutron Imaging</a:t>
              </a:r>
            </a:p>
          </p:txBody>
        </p:sp>
      </p:grpSp>
      <p:grpSp>
        <p:nvGrpSpPr>
          <p:cNvPr id="79" name="组合 78"/>
          <p:cNvGrpSpPr/>
          <p:nvPr/>
        </p:nvGrpSpPr>
        <p:grpSpPr>
          <a:xfrm>
            <a:off x="3815057" y="823575"/>
            <a:ext cx="6776631" cy="856824"/>
            <a:chOff x="1219200" y="1444302"/>
            <a:chExt cx="5274694" cy="692395"/>
          </a:xfrm>
        </p:grpSpPr>
        <p:sp>
          <p:nvSpPr>
            <p:cNvPr id="80"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2" name="矩形 81"/>
            <p:cNvSpPr/>
            <p:nvPr/>
          </p:nvSpPr>
          <p:spPr>
            <a:xfrm>
              <a:off x="1749971" y="1528889"/>
              <a:ext cx="4667251" cy="523220"/>
            </a:xfrm>
            <a:prstGeom prst="rect">
              <a:avLst/>
            </a:prstGeom>
          </p:spPr>
          <p:txBody>
            <a:bodyPr wrap="square" anchor="ctr">
              <a:noAutofit/>
            </a:bodyPr>
            <a:lstStyle/>
            <a:p>
              <a:pPr>
                <a:defRPr/>
              </a:pPr>
              <a:r>
                <a:rPr lang="en-US" sz="2800" b="1" dirty="0">
                  <a:solidFill>
                    <a:schemeClr val="bg2">
                      <a:lumMod val="75000"/>
                    </a:schemeClr>
                  </a:solidFill>
                  <a:latin typeface="微软雅黑" panose="020B0503020204020204" pitchFamily="34" charset="-122"/>
                  <a:ea typeface="微软雅黑" panose="020B0503020204020204" pitchFamily="34" charset="-122"/>
                </a:rPr>
                <a:t>Background and Motivation</a:t>
              </a:r>
            </a:p>
          </p:txBody>
        </p:sp>
      </p:grpSp>
      <p:grpSp>
        <p:nvGrpSpPr>
          <p:cNvPr id="83" name="组合 82"/>
          <p:cNvGrpSpPr/>
          <p:nvPr/>
        </p:nvGrpSpPr>
        <p:grpSpPr>
          <a:xfrm>
            <a:off x="3800361" y="3697815"/>
            <a:ext cx="7961630" cy="856824"/>
            <a:chOff x="1219200" y="1444302"/>
            <a:chExt cx="6197056" cy="692395"/>
          </a:xfrm>
        </p:grpSpPr>
        <p:sp>
          <p:nvSpPr>
            <p:cNvPr id="84"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6" name="矩形 85"/>
            <p:cNvSpPr/>
            <p:nvPr/>
          </p:nvSpPr>
          <p:spPr>
            <a:xfrm>
              <a:off x="1750037" y="1528970"/>
              <a:ext cx="5666219" cy="523403"/>
            </a:xfrm>
            <a:prstGeom prst="rect">
              <a:avLst/>
            </a:prstGeom>
          </p:spPr>
          <p:txBody>
            <a:bodyPr wrap="square" anchor="ctr">
              <a:noAutofit/>
            </a:bodyPr>
            <a:lstStyle/>
            <a:p>
              <a:r>
                <a:rPr lang="en-US" sz="2000" b="1" dirty="0">
                  <a:solidFill>
                    <a:schemeClr val="accent1"/>
                  </a:solidFill>
                  <a:latin typeface="微软雅黑" panose="020B0503020204020204" pitchFamily="34" charset="-122"/>
                  <a:ea typeface="微软雅黑" panose="020B0503020204020204" pitchFamily="34" charset="-122"/>
                </a:rPr>
                <a:t>Energy Resolved Neutron Imaging Based on Timepix4</a:t>
              </a:r>
            </a:p>
          </p:txBody>
        </p:sp>
      </p:grpSp>
      <p:sp>
        <p:nvSpPr>
          <p:cNvPr id="3" name="灯片编号占位符 2"/>
          <p:cNvSpPr>
            <a:spLocks noGrp="1"/>
          </p:cNvSpPr>
          <p:nvPr>
            <p:ph type="sldNum" sz="quarter" idx="4"/>
          </p:nvPr>
        </p:nvSpPr>
        <p:spPr>
          <a:xfrm>
            <a:off x="9448800" y="6347385"/>
            <a:ext cx="2743200" cy="365125"/>
          </a:xfrm>
        </p:spPr>
        <p:txBody>
          <a:bodyPr/>
          <a:lstStyle/>
          <a:p>
            <a:fld id="{58BDC764-1714-4068-B33E-4D6727107E15}" type="slidenum">
              <a:rPr lang="en-US" smtClean="0"/>
              <a:t>12</a:t>
            </a:fld>
            <a:endParaRPr lang="en-US"/>
          </a:p>
        </p:txBody>
      </p:sp>
      <p:sp>
        <p:nvSpPr>
          <p:cNvPr id="5" name="圆角矩形 4"/>
          <p:cNvSpPr>
            <a:spLocks noChangeAspect="1"/>
          </p:cNvSpPr>
          <p:nvPr/>
        </p:nvSpPr>
        <p:spPr>
          <a:xfrm flipH="1">
            <a:off x="3489632" y="3828553"/>
            <a:ext cx="847489" cy="595348"/>
          </a:xfrm>
          <a:prstGeom prst="roundRect">
            <a:avLst>
              <a:gd name="adj" fmla="val 9950"/>
            </a:avLst>
          </a:prstGeom>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III</a:t>
            </a:r>
            <a:endParaRPr sz="2600" b="1" dirty="0">
              <a:latin typeface="Times New Roman" panose="02020603050405020304"/>
            </a:endParaRPr>
          </a:p>
        </p:txBody>
      </p:sp>
      <p:sp>
        <p:nvSpPr>
          <p:cNvPr id="6" name="圆角矩形 5"/>
          <p:cNvSpPr>
            <a:spLocks noChangeAspect="1"/>
          </p:cNvSpPr>
          <p:nvPr/>
        </p:nvSpPr>
        <p:spPr>
          <a:xfrm flipH="1">
            <a:off x="3504328" y="954312"/>
            <a:ext cx="847490"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a:t>
            </a:r>
            <a:endParaRPr sz="2600" b="1" dirty="0">
              <a:latin typeface="Times New Roman" panose="02020603050405020304"/>
            </a:endParaRPr>
          </a:p>
        </p:txBody>
      </p:sp>
      <p:sp>
        <p:nvSpPr>
          <p:cNvPr id="7" name="圆角矩形 6"/>
          <p:cNvSpPr>
            <a:spLocks noChangeAspect="1"/>
          </p:cNvSpPr>
          <p:nvPr/>
        </p:nvSpPr>
        <p:spPr>
          <a:xfrm flipH="1">
            <a:off x="3489632" y="2414777"/>
            <a:ext cx="847489" cy="595348"/>
          </a:xfrm>
          <a:prstGeom prst="roundRect">
            <a:avLst>
              <a:gd name="adj" fmla="val 9950"/>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II</a:t>
            </a:r>
            <a:endParaRPr sz="2600" b="1" dirty="0">
              <a:latin typeface="Times New Roman" panose="02020603050405020304"/>
            </a:endParaRPr>
          </a:p>
        </p:txBody>
      </p:sp>
      <p:sp>
        <p:nvSpPr>
          <p:cNvPr id="20" name="圆角矩形 4"/>
          <p:cNvSpPr>
            <a:spLocks noChangeAspect="1"/>
          </p:cNvSpPr>
          <p:nvPr/>
        </p:nvSpPr>
        <p:spPr>
          <a:xfrm flipH="1">
            <a:off x="3504326" y="5237638"/>
            <a:ext cx="847489"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IV</a:t>
            </a:r>
            <a:endParaRPr sz="2600" b="1" dirty="0">
              <a:latin typeface="Times New Roman" panose="020206030504050203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13</a:t>
            </a:fld>
            <a:endParaRPr lang="en-US"/>
          </a:p>
        </p:txBody>
      </p:sp>
      <p:sp>
        <p:nvSpPr>
          <p:cNvPr id="4" name="标题 3"/>
          <p:cNvSpPr>
            <a:spLocks noGrp="1"/>
          </p:cNvSpPr>
          <p:nvPr>
            <p:ph type="ctrTitle"/>
          </p:nvPr>
        </p:nvSpPr>
        <p:spPr>
          <a:xfrm>
            <a:off x="210820" y="105285"/>
            <a:ext cx="10363200" cy="607003"/>
          </a:xfrm>
        </p:spPr>
        <p:txBody>
          <a:bodyPr/>
          <a:lstStyle/>
          <a:p>
            <a:r>
              <a:rPr lang="en-US" altLang="zh-CN" sz="2400" dirty="0"/>
              <a:t>Energy-resolved imaging detector </a:t>
            </a:r>
            <a:r>
              <a:rPr lang="en-US" altLang="zh-CN" sz="2400" dirty="0">
                <a:sym typeface="+mn-ea"/>
              </a:rPr>
              <a:t>based on </a:t>
            </a:r>
            <a:r>
              <a:rPr lang="en-US" altLang="zh-CN" sz="2400" dirty="0">
                <a:solidFill>
                  <a:srgbClr val="FF0000"/>
                </a:solidFill>
                <a:sym typeface="+mn-ea"/>
              </a:rPr>
              <a:t>Timepix3</a:t>
            </a:r>
          </a:p>
        </p:txBody>
      </p:sp>
      <p:grpSp>
        <p:nvGrpSpPr>
          <p:cNvPr id="5" name="组合 4"/>
          <p:cNvGrpSpPr/>
          <p:nvPr/>
        </p:nvGrpSpPr>
        <p:grpSpPr>
          <a:xfrm>
            <a:off x="362248" y="901827"/>
            <a:ext cx="11282892" cy="732234"/>
            <a:chOff x="412737" y="1045026"/>
            <a:chExt cx="11282892" cy="732234"/>
          </a:xfrm>
        </p:grpSpPr>
        <p:sp>
          <p:nvSpPr>
            <p:cNvPr id="10" name="燕尾形 9"/>
            <p:cNvSpPr/>
            <p:nvPr/>
          </p:nvSpPr>
          <p:spPr>
            <a:xfrm>
              <a:off x="455749" y="1045026"/>
              <a:ext cx="153670" cy="181610"/>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412737" y="1378480"/>
              <a:ext cx="11282892" cy="398780"/>
            </a:xfrm>
            <a:prstGeom prst="rect">
              <a:avLst/>
            </a:prstGeom>
          </p:spPr>
          <p:txBody>
            <a:bodyPr wrap="square">
              <a:spAutoFit/>
            </a:bodyPr>
            <a:lstStyle/>
            <a:p>
              <a:endParaRPr sz="2000" b="1" dirty="0"/>
            </a:p>
          </p:txBody>
        </p:sp>
      </p:grpSp>
      <p:sp>
        <p:nvSpPr>
          <p:cNvPr id="37" name="文本框 36"/>
          <p:cNvSpPr txBox="1"/>
          <p:nvPr/>
        </p:nvSpPr>
        <p:spPr>
          <a:xfrm>
            <a:off x="361950" y="821690"/>
            <a:ext cx="11583035" cy="645160"/>
          </a:xfrm>
          <a:prstGeom prst="rect">
            <a:avLst/>
          </a:prstGeom>
          <a:noFill/>
        </p:spPr>
        <p:txBody>
          <a:bodyPr wrap="square" rtlCol="0">
            <a:noAutofit/>
          </a:bodyPr>
          <a:lstStyle/>
          <a:p>
            <a:r>
              <a:rPr lang="en-US" altLang="zh-CN" sz="2000" b="1">
                <a:latin typeface="Times New Roman" panose="02020603050405020304" pitchFamily="18" charset="0"/>
                <a:cs typeface="Times New Roman" panose="02020603050405020304" pitchFamily="18" charset="0"/>
              </a:rPr>
              <a:t>High spatial resolution and high time resolution imaging detector was developed based on Timepix3 chip</a:t>
            </a:r>
          </a:p>
          <a:p>
            <a:r>
              <a:rPr lang="en-US" altLang="zh-CN" sz="2000" b="1">
                <a:latin typeface="Times New Roman" panose="02020603050405020304" pitchFamily="18" charset="0"/>
                <a:cs typeface="Times New Roman" panose="02020603050405020304" pitchFamily="18" charset="0"/>
              </a:rPr>
              <a:t> </a:t>
            </a:r>
            <a:endParaRPr lang="en-US" altLang="zh-CN" sz="2000" b="1">
              <a:solidFill>
                <a:srgbClr val="FF0000"/>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210820" y="2199005"/>
            <a:ext cx="3592195" cy="4293870"/>
          </a:xfrm>
          <a:prstGeom prst="rect">
            <a:avLst/>
          </a:prstGeom>
        </p:spPr>
      </p:pic>
      <p:sp>
        <p:nvSpPr>
          <p:cNvPr id="31" name="流程图: 可选过程 30"/>
          <p:cNvSpPr/>
          <p:nvPr/>
        </p:nvSpPr>
        <p:spPr bwMode="auto">
          <a:xfrm>
            <a:off x="361950" y="1856105"/>
            <a:ext cx="353123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Principle of the detector</a:t>
            </a:r>
          </a:p>
        </p:txBody>
      </p:sp>
      <p:sp>
        <p:nvSpPr>
          <p:cNvPr id="13" name="流程图: 可选过程 12"/>
          <p:cNvSpPr/>
          <p:nvPr/>
        </p:nvSpPr>
        <p:spPr bwMode="auto">
          <a:xfrm>
            <a:off x="8061325" y="1856105"/>
            <a:ext cx="376237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Detector engineering design</a:t>
            </a:r>
          </a:p>
        </p:txBody>
      </p:sp>
      <p:pic>
        <p:nvPicPr>
          <p:cNvPr id="26" name="图片 25"/>
          <p:cNvPicPr>
            <a:picLocks noChangeAspect="1"/>
          </p:cNvPicPr>
          <p:nvPr/>
        </p:nvPicPr>
        <p:blipFill>
          <a:blip r:embed="rId4"/>
          <a:stretch>
            <a:fillRect/>
          </a:stretch>
        </p:blipFill>
        <p:spPr>
          <a:xfrm>
            <a:off x="8061325" y="2319655"/>
            <a:ext cx="3825875" cy="2199640"/>
          </a:xfrm>
          <a:prstGeom prst="rect">
            <a:avLst/>
          </a:prstGeom>
        </p:spPr>
      </p:pic>
      <p:grpSp>
        <p:nvGrpSpPr>
          <p:cNvPr id="32" name="组合 31"/>
          <p:cNvGrpSpPr/>
          <p:nvPr/>
        </p:nvGrpSpPr>
        <p:grpSpPr>
          <a:xfrm>
            <a:off x="8188325" y="4715510"/>
            <a:ext cx="3634740" cy="1708150"/>
            <a:chOff x="12895" y="7454"/>
            <a:chExt cx="5724" cy="2690"/>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7690" t="37920" r="12822" b="4113"/>
            <a:stretch>
              <a:fillRect/>
            </a:stretch>
          </p:blipFill>
          <p:spPr>
            <a:xfrm>
              <a:off x="12895" y="7454"/>
              <a:ext cx="5725" cy="2691"/>
            </a:xfrm>
            <a:prstGeom prst="rect">
              <a:avLst/>
            </a:prstGeom>
          </p:spPr>
        </p:pic>
        <p:sp>
          <p:nvSpPr>
            <p:cNvPr id="29" name="文本框 28"/>
            <p:cNvSpPr txBox="1"/>
            <p:nvPr/>
          </p:nvSpPr>
          <p:spPr>
            <a:xfrm>
              <a:off x="13427" y="7555"/>
              <a:ext cx="4740" cy="580"/>
            </a:xfrm>
            <a:prstGeom prst="rect">
              <a:avLst/>
            </a:prstGeom>
            <a:noFill/>
          </p:spPr>
          <p:txBody>
            <a:bodyPr wrap="square" rtlCol="0" anchor="t">
              <a:spAutoFit/>
            </a:bodyPr>
            <a:lstStyle/>
            <a:p>
              <a:pPr algn="ctr"/>
              <a:r>
                <a:rPr lang="en-US" altLang="zh-CN">
                  <a:latin typeface="Times New Roman" panose="02020603050405020304" pitchFamily="18" charset="0"/>
                  <a:cs typeface="Times New Roman" panose="02020603050405020304" pitchFamily="18" charset="0"/>
                </a:rPr>
                <a:t>Fast connection interface</a:t>
              </a:r>
            </a:p>
          </p:txBody>
        </p:sp>
      </p:grpSp>
      <p:sp>
        <p:nvSpPr>
          <p:cNvPr id="30" name="流程图: 可选过程 29"/>
          <p:cNvSpPr/>
          <p:nvPr/>
        </p:nvSpPr>
        <p:spPr bwMode="auto">
          <a:xfrm>
            <a:off x="4086225" y="1856105"/>
            <a:ext cx="363537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Key components</a:t>
            </a:r>
          </a:p>
        </p:txBody>
      </p:sp>
      <p:pic>
        <p:nvPicPr>
          <p:cNvPr id="89" name="图片 1"/>
          <p:cNvPicPr>
            <a:picLocks noChangeAspect="1" noChangeArrowheads="1"/>
          </p:cNvPicPr>
          <p:nvPr/>
        </p:nvPicPr>
        <p:blipFill>
          <a:blip r:embed="rId6">
            <a:extLst>
              <a:ext uri="{28A0092B-C50C-407E-A947-70E740481C1C}">
                <a14:useLocalDpi xmlns:a14="http://schemas.microsoft.com/office/drawing/2010/main" val="0"/>
              </a:ext>
            </a:extLst>
          </a:blip>
          <a:srcRect r="2342" b="7388"/>
          <a:stretch>
            <a:fillRect/>
          </a:stretch>
        </p:blipFill>
        <p:spPr bwMode="auto">
          <a:xfrm>
            <a:off x="4137025" y="4307840"/>
            <a:ext cx="3595370" cy="14135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3" name="表格 32"/>
          <p:cNvGraphicFramePr/>
          <p:nvPr>
            <p:custDataLst>
              <p:tags r:id="rId1"/>
            </p:custDataLst>
          </p:nvPr>
        </p:nvGraphicFramePr>
        <p:xfrm>
          <a:off x="4128135" y="5734050"/>
          <a:ext cx="3605530" cy="758190"/>
        </p:xfrm>
        <a:graphic>
          <a:graphicData uri="http://schemas.openxmlformats.org/drawingml/2006/table">
            <a:tbl>
              <a:tblPr firstRow="1" bandRow="1">
                <a:tableStyleId>{5940675A-B579-460E-94D1-54222C63F5DA}</a:tableStyleId>
              </a:tblPr>
              <a:tblGrid>
                <a:gridCol w="1802765">
                  <a:extLst>
                    <a:ext uri="{9D8B030D-6E8A-4147-A177-3AD203B41FA5}">
                      <a16:colId xmlns:a16="http://schemas.microsoft.com/office/drawing/2014/main" val="20000"/>
                    </a:ext>
                  </a:extLst>
                </a:gridCol>
                <a:gridCol w="1802765">
                  <a:extLst>
                    <a:ext uri="{9D8B030D-6E8A-4147-A177-3AD203B41FA5}">
                      <a16:colId xmlns:a16="http://schemas.microsoft.com/office/drawing/2014/main" val="20001"/>
                    </a:ext>
                  </a:extLst>
                </a:gridCol>
              </a:tblGrid>
              <a:tr h="379095">
                <a:tc gridSpan="2">
                  <a:txBody>
                    <a:bodyPr/>
                    <a:lstStyle/>
                    <a:p>
                      <a:pPr algn="ctr">
                        <a:buNone/>
                      </a:pPr>
                      <a:r>
                        <a:rPr lang="en-US" altLang="zh-CN" sz="1600">
                          <a:latin typeface="Arial" panose="020B0604020202020204" pitchFamily="34" charset="0"/>
                          <a:sym typeface="+mn-ea"/>
                        </a:rPr>
                        <a:t>pixels :</a:t>
                      </a:r>
                      <a:r>
                        <a:rPr lang="en-US" altLang="zh-CN" sz="1600"/>
                        <a:t>256</a:t>
                      </a:r>
                      <a:r>
                        <a:rPr lang="en-US" altLang="zh-CN" sz="1600">
                          <a:latin typeface="Arial" panose="020B0604020202020204" pitchFamily="34" charset="0"/>
                        </a:rPr>
                        <a:t>×256,55</a:t>
                      </a:r>
                      <a:r>
                        <a:rPr lang="en-US" altLang="zh-CN" sz="1600">
                          <a:latin typeface="Calibri" panose="020F0502020204030204" charset="0"/>
                          <a:cs typeface="Calibri" panose="020F0502020204030204" charset="0"/>
                          <a:sym typeface="+mn-ea"/>
                        </a:rPr>
                        <a:t>μm</a:t>
                      </a:r>
                      <a:r>
                        <a:rPr lang="en-US" altLang="zh-CN" sz="1600">
                          <a:latin typeface="Arial" panose="020B0604020202020204" pitchFamily="34" charset="0"/>
                        </a:rPr>
                        <a:t>×</a:t>
                      </a:r>
                      <a:r>
                        <a:rPr lang="en-US" altLang="zh-CN" sz="1600">
                          <a:latin typeface="Arial" panose="020B0604020202020204" pitchFamily="34" charset="0"/>
                          <a:sym typeface="+mn-ea"/>
                        </a:rPr>
                        <a:t>55</a:t>
                      </a:r>
                      <a:r>
                        <a:rPr lang="en-US" altLang="zh-CN" sz="1600">
                          <a:latin typeface="Calibri" panose="020F0502020204030204" charset="0"/>
                          <a:cs typeface="Calibri" panose="020F0502020204030204" charset="0"/>
                          <a:sym typeface="+mn-ea"/>
                        </a:rPr>
                        <a:t>μm</a:t>
                      </a:r>
                      <a:endParaRPr lang="en-US" altLang="zh-CN" sz="1600">
                        <a:latin typeface="Calibri" panose="020F0502020204030204" charset="0"/>
                        <a:cs typeface="Calibri" panose="020F0502020204030204" charset="0"/>
                      </a:endParaRPr>
                    </a:p>
                  </a:txBody>
                  <a:tcPr anchor="ctr">
                    <a:solidFill>
                      <a:schemeClr val="bg2"/>
                    </a:solidFill>
                  </a:tcPr>
                </a:tc>
                <a:tc hMerge="1">
                  <a:txBody>
                    <a:bodyPr/>
                    <a:lstStyle/>
                    <a:p>
                      <a:endParaRPr lang="zh-CN"/>
                    </a:p>
                  </a:txBody>
                  <a:tcPr>
                    <a:solidFill>
                      <a:schemeClr val="bg2"/>
                    </a:solidFill>
                  </a:tcPr>
                </a:tc>
                <a:extLst>
                  <a:ext uri="{0D108BD9-81ED-4DB2-BD59-A6C34878D82A}">
                    <a16:rowId xmlns:a16="http://schemas.microsoft.com/office/drawing/2014/main" val="10000"/>
                  </a:ext>
                </a:extLst>
              </a:tr>
              <a:tr h="379095">
                <a:tc>
                  <a:txBody>
                    <a:bodyPr/>
                    <a:lstStyle/>
                    <a:p>
                      <a:pPr algn="ctr">
                        <a:buNone/>
                      </a:pPr>
                      <a:r>
                        <a:rPr lang="en-US" altLang="zh-CN" sz="1600"/>
                        <a:t>time res.1.56 ns</a:t>
                      </a:r>
                    </a:p>
                  </a:txBody>
                  <a:tcPr anchor="ctr">
                    <a:solidFill>
                      <a:schemeClr val="bg2"/>
                    </a:solidFill>
                  </a:tcPr>
                </a:tc>
                <a:tc>
                  <a:txBody>
                    <a:bodyPr/>
                    <a:lstStyle/>
                    <a:p>
                      <a:pPr algn="ctr">
                        <a:buNone/>
                      </a:pPr>
                      <a:r>
                        <a:rPr lang="en-US" altLang="zh-CN" sz="1600"/>
                        <a:t>80 Mhits/s</a:t>
                      </a:r>
                    </a:p>
                  </a:txBody>
                  <a:tcPr anchor="ctr">
                    <a:solidFill>
                      <a:schemeClr val="bg2"/>
                    </a:solidFill>
                  </a:tcPr>
                </a:tc>
                <a:extLst>
                  <a:ext uri="{0D108BD9-81ED-4DB2-BD59-A6C34878D82A}">
                    <a16:rowId xmlns:a16="http://schemas.microsoft.com/office/drawing/2014/main" val="10001"/>
                  </a:ext>
                </a:extLst>
              </a:tr>
            </a:tbl>
          </a:graphicData>
        </a:graphic>
      </p:graphicFrame>
      <p:pic>
        <p:nvPicPr>
          <p:cNvPr id="34" name="图片 33"/>
          <p:cNvPicPr>
            <a:picLocks noChangeAspect="1"/>
          </p:cNvPicPr>
          <p:nvPr/>
        </p:nvPicPr>
        <p:blipFill>
          <a:blip r:embed="rId7"/>
          <a:srcRect b="44419"/>
          <a:stretch>
            <a:fillRect/>
          </a:stretch>
        </p:blipFill>
        <p:spPr>
          <a:xfrm>
            <a:off x="4088765" y="2279015"/>
            <a:ext cx="3704590" cy="1981200"/>
          </a:xfrm>
          <a:prstGeom prst="rect">
            <a:avLst/>
          </a:prstGeom>
        </p:spPr>
      </p:pic>
      <p:sp>
        <p:nvSpPr>
          <p:cNvPr id="35" name="文本框 34"/>
          <p:cNvSpPr txBox="1"/>
          <p:nvPr/>
        </p:nvSpPr>
        <p:spPr>
          <a:xfrm>
            <a:off x="1300480" y="1341120"/>
            <a:ext cx="9653905" cy="398780"/>
          </a:xfrm>
          <a:prstGeom prst="rect">
            <a:avLst/>
          </a:prstGeom>
          <a:noFill/>
        </p:spPr>
        <p:txBody>
          <a:bodyPr wrap="square" rtlCol="0">
            <a:spAutoFit/>
          </a:bodyPr>
          <a:lstStyle/>
          <a:p>
            <a:pPr algn="just"/>
            <a:r>
              <a:rPr lang="en-US" altLang="zh-CN" sz="2000" b="1" dirty="0">
                <a:latin typeface="Times New Roman" panose="02020603050405020304" pitchFamily="18" charset="0"/>
                <a:cs typeface="Times New Roman" panose="02020603050405020304" pitchFamily="18" charset="0"/>
                <a:sym typeface="+mn-ea"/>
              </a:rPr>
              <a:t>Neutron imaging and energy spectrum, S</a:t>
            </a:r>
            <a:r>
              <a:rPr lang="en-US" altLang="zh-CN" sz="2000" b="1" dirty="0">
                <a:latin typeface="Times New Roman" panose="02020603050405020304" pitchFamily="18" charset="0"/>
                <a:cs typeface="Times New Roman" panose="02020603050405020304" pitchFamily="18" charset="0"/>
              </a:rPr>
              <a:t>ingle event (</a:t>
            </a:r>
            <a:r>
              <a:rPr lang="en-US" altLang="zh-CN" sz="2000" b="1" dirty="0">
                <a:solidFill>
                  <a:srgbClr val="FF0000"/>
                </a:solidFill>
                <a:latin typeface="Times New Roman" panose="02020603050405020304" pitchFamily="18" charset="0"/>
                <a:cs typeface="Times New Roman" panose="02020603050405020304" pitchFamily="18" charset="0"/>
              </a:rPr>
              <a:t>X,Y,TOA,TOT</a:t>
            </a:r>
            <a:r>
              <a:rPr lang="en-US" altLang="zh-CN" sz="2000" b="1" dirty="0">
                <a:latin typeface="Times New Roman" panose="02020603050405020304" pitchFamily="18" charset="0"/>
                <a:cs typeface="Times New Roman" panose="02020603050405020304" pitchFamily="18" charset="0"/>
              </a:rPr>
              <a:t>), Variable field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1"/>
          <p:cNvPicPr>
            <a:picLocks noChangeAspect="1"/>
          </p:cNvPicPr>
          <p:nvPr/>
        </p:nvPicPr>
        <p:blipFill>
          <a:blip r:embed="rId2"/>
          <a:srcRect l="51746" t="2068" b="10985"/>
          <a:stretch>
            <a:fillRect/>
          </a:stretch>
        </p:blipFill>
        <p:spPr>
          <a:xfrm>
            <a:off x="10079990" y="4606290"/>
            <a:ext cx="1955800" cy="1908810"/>
          </a:xfrm>
          <a:prstGeom prst="rect">
            <a:avLst/>
          </a:prstGeom>
        </p:spPr>
      </p:pic>
      <p:sp>
        <p:nvSpPr>
          <p:cNvPr id="3" name="灯片编号占位符 2"/>
          <p:cNvSpPr>
            <a:spLocks noGrp="1"/>
          </p:cNvSpPr>
          <p:nvPr>
            <p:ph type="sldNum" sz="quarter" idx="4"/>
          </p:nvPr>
        </p:nvSpPr>
        <p:spPr>
          <a:xfrm>
            <a:off x="9408160" y="6284595"/>
            <a:ext cx="2743200" cy="365125"/>
          </a:xfrm>
        </p:spPr>
        <p:txBody>
          <a:bodyPr/>
          <a:lstStyle/>
          <a:p>
            <a:fld id="{58BDC764-1714-4068-B33E-4D6727107E15}" type="slidenum">
              <a:rPr lang="en-US" smtClean="0"/>
              <a:t>14</a:t>
            </a:fld>
            <a:endParaRPr lang="en-US"/>
          </a:p>
        </p:txBody>
      </p:sp>
      <p:grpSp>
        <p:nvGrpSpPr>
          <p:cNvPr id="5" name="组合 4"/>
          <p:cNvGrpSpPr/>
          <p:nvPr/>
        </p:nvGrpSpPr>
        <p:grpSpPr>
          <a:xfrm>
            <a:off x="361950" y="712470"/>
            <a:ext cx="11677650" cy="879475"/>
            <a:chOff x="412569" y="1044977"/>
            <a:chExt cx="11677650" cy="1049852"/>
          </a:xfrm>
        </p:grpSpPr>
        <p:sp>
          <p:nvSpPr>
            <p:cNvPr id="10" name="燕尾形 9"/>
            <p:cNvSpPr/>
            <p:nvPr/>
          </p:nvSpPr>
          <p:spPr>
            <a:xfrm>
              <a:off x="461093" y="1044977"/>
              <a:ext cx="148563" cy="181387"/>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412737" y="1378480"/>
              <a:ext cx="11282892" cy="398780"/>
            </a:xfrm>
            <a:prstGeom prst="rect">
              <a:avLst/>
            </a:prstGeom>
          </p:spPr>
          <p:txBody>
            <a:bodyPr wrap="square">
              <a:spAutoFit/>
            </a:bodyPr>
            <a:lstStyle/>
            <a:p>
              <a:endParaRPr sz="2000" b="1" dirty="0"/>
            </a:p>
          </p:txBody>
        </p:sp>
        <p:sp>
          <p:nvSpPr>
            <p:cNvPr id="11" name="矩形 10"/>
            <p:cNvSpPr/>
            <p:nvPr/>
          </p:nvSpPr>
          <p:spPr>
            <a:xfrm>
              <a:off x="412569" y="1378549"/>
              <a:ext cx="11677650" cy="71628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grpSp>
      <p:sp>
        <p:nvSpPr>
          <p:cNvPr id="37" name="文本框 36"/>
          <p:cNvSpPr txBox="1"/>
          <p:nvPr/>
        </p:nvSpPr>
        <p:spPr>
          <a:xfrm>
            <a:off x="361950" y="934720"/>
            <a:ext cx="11746230" cy="710565"/>
          </a:xfrm>
          <a:prstGeom prst="rect">
            <a:avLst/>
          </a:prstGeom>
          <a:noFill/>
        </p:spPr>
        <p:txBody>
          <a:bodyPr wrap="square" rtlCol="0">
            <a:noAutofit/>
          </a:bodyPr>
          <a:lstStyle/>
          <a:p>
            <a:r>
              <a:rPr lang="en-US" altLang="zh-CN" sz="2000" b="1" u="sng" dirty="0">
                <a:solidFill>
                  <a:srgbClr val="C00000"/>
                </a:solidFill>
                <a:latin typeface="Times New Roman" panose="02020603050405020304" pitchFamily="18" charset="0"/>
                <a:cs typeface="Times New Roman" panose="02020603050405020304" pitchFamily="18" charset="0"/>
                <a:sym typeface="+mn-ea"/>
              </a:rPr>
              <a:t>ERNI</a:t>
            </a:r>
            <a:r>
              <a:rPr lang="zh-CN" altLang="en-US" sz="2000" b="1" dirty="0">
                <a:latin typeface="Times New Roman" panose="02020603050405020304" pitchFamily="18" charset="0"/>
                <a:cs typeface="Times New Roman" panose="02020603050405020304" pitchFamily="18" charset="0"/>
                <a:sym typeface="+mn-ea"/>
              </a:rPr>
              <a:t>（</a:t>
            </a:r>
            <a:r>
              <a:rPr lang="en-US" altLang="zh-CN" sz="2000" dirty="0"/>
              <a:t> </a:t>
            </a:r>
            <a:r>
              <a:rPr lang="en-US" altLang="zh-CN" sz="2000" b="1" u="sng" dirty="0"/>
              <a:t>E</a:t>
            </a:r>
            <a:r>
              <a:rPr lang="en-US" altLang="zh-CN" sz="2000" dirty="0"/>
              <a:t>nergy </a:t>
            </a:r>
            <a:r>
              <a:rPr lang="en-US" altLang="zh-CN" sz="2000" b="1" u="sng" dirty="0"/>
              <a:t>R</a:t>
            </a:r>
            <a:r>
              <a:rPr lang="en-US" altLang="zh-CN" sz="2000" dirty="0"/>
              <a:t>esolution </a:t>
            </a:r>
            <a:r>
              <a:rPr lang="en-US" altLang="zh-CN" sz="2000" b="1" u="sng" dirty="0"/>
              <a:t>N</a:t>
            </a:r>
            <a:r>
              <a:rPr lang="en-US" altLang="zh-CN" sz="2000" dirty="0"/>
              <a:t>eutron </a:t>
            </a:r>
            <a:r>
              <a:rPr lang="en-US" altLang="zh-CN" sz="2000" b="1" u="sng" dirty="0"/>
              <a:t>I</a:t>
            </a:r>
            <a:r>
              <a:rPr lang="en-US" altLang="zh-CN" sz="2000" dirty="0"/>
              <a:t>maging instrument </a:t>
            </a:r>
            <a:r>
              <a:rPr lang="zh-CN" altLang="en-US" sz="2000" b="1" dirty="0">
                <a:latin typeface="Times New Roman" panose="02020603050405020304" pitchFamily="18" charset="0"/>
                <a:cs typeface="Times New Roman" panose="02020603050405020304" pitchFamily="18" charset="0"/>
                <a:sym typeface="+mn-ea"/>
              </a:rPr>
              <a:t>）</a:t>
            </a:r>
            <a:r>
              <a:rPr lang="en-US" altLang="zh-CN" sz="2000" b="1" dirty="0">
                <a:latin typeface="Times New Roman" panose="02020603050405020304" pitchFamily="18" charset="0"/>
                <a:cs typeface="Times New Roman" panose="02020603050405020304" pitchFamily="18" charset="0"/>
                <a:sym typeface="+mn-ea"/>
              </a:rPr>
              <a:t> </a:t>
            </a:r>
            <a:endParaRPr lang="zh-CN" altLang="en-US" sz="2000" b="1" dirty="0">
              <a:latin typeface="Times New Roman" panose="02020603050405020304" pitchFamily="18" charset="0"/>
              <a:cs typeface="Times New Roman" panose="02020603050405020304" pitchFamily="18" charset="0"/>
              <a:sym typeface="+mn-ea"/>
            </a:endParaRPr>
          </a:p>
          <a:p>
            <a:r>
              <a:rPr lang="en-US" altLang="zh-CN" sz="2000" b="1" dirty="0">
                <a:latin typeface="Times New Roman" panose="02020603050405020304" pitchFamily="18" charset="0"/>
                <a:cs typeface="Times New Roman" panose="02020603050405020304" pitchFamily="18" charset="0"/>
              </a:rPr>
              <a:t>Field of view: </a:t>
            </a:r>
            <a:r>
              <a:rPr lang="en-US" altLang="zh-CN" sz="2000" b="1" dirty="0">
                <a:solidFill>
                  <a:srgbClr val="FF0000"/>
                </a:solidFill>
                <a:latin typeface="Times New Roman" panose="02020603050405020304" pitchFamily="18" charset="0"/>
                <a:cs typeface="Times New Roman" panose="02020603050405020304" pitchFamily="18" charset="0"/>
              </a:rPr>
              <a:t>100mm×100mm</a:t>
            </a:r>
            <a:r>
              <a:rPr lang="en-US" altLang="zh-CN" sz="2000" b="1" dirty="0">
                <a:latin typeface="Times New Roman" panose="02020603050405020304" pitchFamily="18" charset="0"/>
                <a:cs typeface="Times New Roman" panose="02020603050405020304" pitchFamily="18" charset="0"/>
              </a:rPr>
              <a:t>, spatial resolution: </a:t>
            </a:r>
            <a:r>
              <a:rPr lang="en-US" altLang="zh-CN" sz="2000" b="1" dirty="0">
                <a:solidFill>
                  <a:srgbClr val="FF0000"/>
                </a:solidFill>
                <a:latin typeface="Times New Roman" panose="02020603050405020304" pitchFamily="18" charset="0"/>
                <a:cs typeface="Times New Roman" panose="02020603050405020304" pitchFamily="18" charset="0"/>
              </a:rPr>
              <a:t>14 </a:t>
            </a:r>
            <a:r>
              <a:rPr lang="en-US" altLang="zh-CN" sz="2000" b="1" dirty="0" err="1">
                <a:solidFill>
                  <a:srgbClr val="FF0000"/>
                </a:solidFill>
                <a:latin typeface="Times New Roman" panose="02020603050405020304" pitchFamily="18" charset="0"/>
                <a:cs typeface="Times New Roman" panose="02020603050405020304" pitchFamily="18" charset="0"/>
              </a:rPr>
              <a:t>μm</a:t>
            </a:r>
            <a:r>
              <a:rPr lang="en-US" altLang="zh-CN" sz="2000" b="1" dirty="0">
                <a:solidFill>
                  <a:schemeClr val="tx1"/>
                </a:solidFill>
                <a:latin typeface="Times New Roman" panose="02020603050405020304" pitchFamily="18" charset="0"/>
                <a:cs typeface="Times New Roman" panose="02020603050405020304" pitchFamily="18" charset="0"/>
              </a:rPr>
              <a:t>, relative wavelength resolution: </a:t>
            </a:r>
            <a:r>
              <a:rPr lang="en-US" altLang="zh-CN" sz="2000" b="1" dirty="0">
                <a:solidFill>
                  <a:srgbClr val="FF0000"/>
                </a:solidFill>
                <a:latin typeface="Times New Roman" panose="02020603050405020304" pitchFamily="18" charset="0"/>
                <a:cs typeface="Times New Roman" panose="02020603050405020304" pitchFamily="18" charset="0"/>
              </a:rPr>
              <a:t>0.16% </a:t>
            </a:r>
            <a:r>
              <a:rPr lang="en-US" altLang="zh-CN" sz="2000" b="1" dirty="0">
                <a:latin typeface="Times New Roman" panose="02020603050405020304" pitchFamily="18" charset="0"/>
                <a:cs typeface="Times New Roman" panose="02020603050405020304" pitchFamily="18" charset="0"/>
              </a:rPr>
              <a:t>@2Å</a:t>
            </a:r>
            <a:r>
              <a:rPr lang="en-US" altLang="zh-CN" sz="2000" b="1" dirty="0">
                <a:latin typeface="Times New Roman" panose="02020603050405020304" pitchFamily="18" charset="0"/>
                <a:cs typeface="Times New Roman" panose="02020603050405020304" pitchFamily="18" charset="0"/>
                <a:sym typeface="+mn-ea"/>
              </a:rPr>
              <a:t> </a:t>
            </a:r>
            <a:endParaRPr lang="en-US" altLang="zh-CN" sz="2000" b="1" dirty="0">
              <a:solidFill>
                <a:srgbClr val="FF0000"/>
              </a:solidFill>
              <a:latin typeface="Times New Roman" panose="02020603050405020304" pitchFamily="18" charset="0"/>
              <a:cs typeface="Times New Roman" panose="02020603050405020304" pitchFamily="18" charset="0"/>
            </a:endParaRPr>
          </a:p>
          <a:p>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0079355" y="6320790"/>
            <a:ext cx="1919605" cy="198755"/>
          </a:xfrm>
          <a:prstGeom prst="rect">
            <a:avLst/>
          </a:prstGeom>
          <a:solidFill>
            <a:schemeClr val="bg2"/>
          </a:solidFill>
        </p:spPr>
        <p:txBody>
          <a:bodyPr wrap="square" rtlCol="0">
            <a:noAutofit/>
          </a:bodyPr>
          <a:lstStyle/>
          <a:p>
            <a:pPr algn="ctr"/>
            <a:r>
              <a:rPr lang="en-US" altLang="zh-CN" sz="900" b="1">
                <a:latin typeface="Times New Roman" panose="02020603050405020304" pitchFamily="18" charset="0"/>
                <a:cs typeface="Times New Roman" panose="02020603050405020304" pitchFamily="18" charset="0"/>
              </a:rPr>
              <a:t>GOS Ceramic, </a:t>
            </a:r>
            <a:r>
              <a:rPr lang="en-US" altLang="zh-CN" sz="900" b="1">
                <a:latin typeface="Times New Roman" panose="02020603050405020304" pitchFamily="18" charset="0"/>
                <a:cs typeface="Times New Roman" panose="02020603050405020304" pitchFamily="18" charset="0"/>
                <a:sym typeface="+mn-ea"/>
              </a:rPr>
              <a:t>magnification </a:t>
            </a:r>
            <a:r>
              <a:rPr lang="en-US" altLang="zh-CN" sz="900" b="1">
                <a:latin typeface="Times New Roman" panose="02020603050405020304" pitchFamily="18" charset="0"/>
                <a:cs typeface="Times New Roman" panose="02020603050405020304" pitchFamily="18" charset="0"/>
              </a:rPr>
              <a:t>2.74X</a:t>
            </a:r>
          </a:p>
        </p:txBody>
      </p:sp>
      <p:pic>
        <p:nvPicPr>
          <p:cNvPr id="27" name="图片 26" descr="72b54d56cc3f14a232ead61b8a5812df"/>
          <p:cNvPicPr>
            <a:picLocks noChangeAspect="1"/>
          </p:cNvPicPr>
          <p:nvPr/>
        </p:nvPicPr>
        <p:blipFill>
          <a:blip r:embed="rId3"/>
          <a:stretch>
            <a:fillRect/>
          </a:stretch>
        </p:blipFill>
        <p:spPr>
          <a:xfrm>
            <a:off x="259715" y="2383155"/>
            <a:ext cx="2749550" cy="3668395"/>
          </a:xfrm>
          <a:prstGeom prst="rect">
            <a:avLst/>
          </a:prstGeom>
        </p:spPr>
      </p:pic>
      <p:pic>
        <p:nvPicPr>
          <p:cNvPr id="28" name="图片 27" descr="8577146c8bcb149b21e79f6ac819ec91"/>
          <p:cNvPicPr>
            <a:picLocks noChangeAspect="1"/>
          </p:cNvPicPr>
          <p:nvPr/>
        </p:nvPicPr>
        <p:blipFill>
          <a:blip r:embed="rId4"/>
          <a:stretch>
            <a:fillRect/>
          </a:stretch>
        </p:blipFill>
        <p:spPr>
          <a:xfrm>
            <a:off x="3058160" y="2383155"/>
            <a:ext cx="2750185" cy="3669665"/>
          </a:xfrm>
          <a:prstGeom prst="rect">
            <a:avLst/>
          </a:prstGeom>
        </p:spPr>
      </p:pic>
      <p:sp>
        <p:nvSpPr>
          <p:cNvPr id="31" name="流程图: 可选过程 30"/>
          <p:cNvSpPr/>
          <p:nvPr/>
        </p:nvSpPr>
        <p:spPr bwMode="auto">
          <a:xfrm>
            <a:off x="259715" y="1867535"/>
            <a:ext cx="554863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Operated at ERNI instrument</a:t>
            </a:r>
          </a:p>
        </p:txBody>
      </p:sp>
      <p:sp>
        <p:nvSpPr>
          <p:cNvPr id="2" name="流程图: 可选过程 1"/>
          <p:cNvSpPr/>
          <p:nvPr/>
        </p:nvSpPr>
        <p:spPr bwMode="auto">
          <a:xfrm>
            <a:off x="6096000" y="1867535"/>
            <a:ext cx="590296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Performance of the detector</a:t>
            </a:r>
          </a:p>
        </p:txBody>
      </p:sp>
      <p:pic>
        <p:nvPicPr>
          <p:cNvPr id="29" name="图片 28"/>
          <p:cNvPicPr>
            <a:picLocks noChangeAspect="1"/>
          </p:cNvPicPr>
          <p:nvPr/>
        </p:nvPicPr>
        <p:blipFill>
          <a:blip r:embed="rId5"/>
          <a:stretch>
            <a:fillRect/>
          </a:stretch>
        </p:blipFill>
        <p:spPr>
          <a:xfrm>
            <a:off x="6055360" y="2530475"/>
            <a:ext cx="2762885" cy="1810385"/>
          </a:xfrm>
          <a:prstGeom prst="rect">
            <a:avLst/>
          </a:prstGeom>
        </p:spPr>
      </p:pic>
      <p:sp>
        <p:nvSpPr>
          <p:cNvPr id="30" name="文本框 29"/>
          <p:cNvSpPr txBox="1"/>
          <p:nvPr/>
        </p:nvSpPr>
        <p:spPr>
          <a:xfrm>
            <a:off x="6395720" y="2218055"/>
            <a:ext cx="2117090" cy="337185"/>
          </a:xfrm>
          <a:prstGeom prst="rect">
            <a:avLst/>
          </a:prstGeom>
          <a:noFill/>
        </p:spPr>
        <p:txBody>
          <a:bodyPr wrap="square" rtlCol="0">
            <a:spAutoFit/>
          </a:bodyPr>
          <a:lstStyle/>
          <a:p>
            <a:pPr algn="ctr"/>
            <a:r>
              <a:rPr lang="en-US" altLang="zh-CN" sz="1600">
                <a:latin typeface="Times New Roman" panose="02020603050405020304" pitchFamily="18" charset="0"/>
                <a:cs typeface="Times New Roman" panose="02020603050405020304" pitchFamily="18" charset="0"/>
              </a:rPr>
              <a:t>304 steel Bragg edge</a:t>
            </a:r>
          </a:p>
        </p:txBody>
      </p:sp>
      <p:sp>
        <p:nvSpPr>
          <p:cNvPr id="32" name="椭圆 31"/>
          <p:cNvSpPr/>
          <p:nvPr/>
        </p:nvSpPr>
        <p:spPr>
          <a:xfrm>
            <a:off x="8343265" y="3221355"/>
            <a:ext cx="207645" cy="660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6"/>
          <a:srcRect t="1491" r="6748"/>
          <a:stretch>
            <a:fillRect/>
          </a:stretch>
        </p:blipFill>
        <p:spPr>
          <a:xfrm>
            <a:off x="9227185" y="2533650"/>
            <a:ext cx="2712720" cy="1782445"/>
          </a:xfrm>
          <a:prstGeom prst="rect">
            <a:avLst/>
          </a:prstGeom>
        </p:spPr>
      </p:pic>
      <p:sp>
        <p:nvSpPr>
          <p:cNvPr id="34" name="文本框 33"/>
          <p:cNvSpPr txBox="1"/>
          <p:nvPr/>
        </p:nvSpPr>
        <p:spPr>
          <a:xfrm>
            <a:off x="10697845" y="2726690"/>
            <a:ext cx="1156335" cy="460375"/>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Mean 15.43ms</a:t>
            </a:r>
          </a:p>
          <a:p>
            <a:r>
              <a:rPr lang="en-US" altLang="zh-CN" sz="1200" b="1" dirty="0">
                <a:latin typeface="Times New Roman" panose="02020603050405020304" pitchFamily="18" charset="0"/>
                <a:cs typeface="Times New Roman" panose="02020603050405020304" pitchFamily="18" charset="0"/>
              </a:rPr>
              <a:t>Sigma 0.024ms</a:t>
            </a:r>
          </a:p>
        </p:txBody>
      </p:sp>
      <p:sp>
        <p:nvSpPr>
          <p:cNvPr id="35" name="文本框 34"/>
          <p:cNvSpPr txBox="1"/>
          <p:nvPr/>
        </p:nvSpPr>
        <p:spPr>
          <a:xfrm>
            <a:off x="9303385" y="2211705"/>
            <a:ext cx="2732405" cy="337185"/>
          </a:xfrm>
          <a:prstGeom prst="rect">
            <a:avLst/>
          </a:prstGeom>
          <a:noFill/>
        </p:spPr>
        <p:txBody>
          <a:bodyPr wrap="square" rtlCol="0">
            <a:spAutoFit/>
          </a:bodyPr>
          <a:lstStyle/>
          <a:p>
            <a:pPr algn="ctr"/>
            <a:r>
              <a:rPr lang="en-US" altLang="zh-CN" sz="1600">
                <a:latin typeface="Times New Roman" panose="02020603050405020304" pitchFamily="18" charset="0"/>
                <a:cs typeface="Times New Roman" panose="02020603050405020304" pitchFamily="18" charset="0"/>
              </a:rPr>
              <a:t>Time(wavelength) resolution</a:t>
            </a:r>
            <a:endParaRPr lang="zh-CN" altLang="en-US" sz="1600">
              <a:latin typeface="Times New Roman" panose="02020603050405020304" pitchFamily="18" charset="0"/>
              <a:cs typeface="Times New Roman" panose="02020603050405020304" pitchFamily="18" charset="0"/>
            </a:endParaRPr>
          </a:p>
        </p:txBody>
      </p:sp>
      <p:pic>
        <p:nvPicPr>
          <p:cNvPr id="38" name="图片 37"/>
          <p:cNvPicPr>
            <a:picLocks noChangeAspect="1"/>
          </p:cNvPicPr>
          <p:nvPr/>
        </p:nvPicPr>
        <p:blipFill>
          <a:blip r:embed="rId7"/>
          <a:stretch>
            <a:fillRect/>
          </a:stretch>
        </p:blipFill>
        <p:spPr>
          <a:xfrm>
            <a:off x="8081010" y="4628515"/>
            <a:ext cx="1933575" cy="1894840"/>
          </a:xfrm>
          <a:prstGeom prst="rect">
            <a:avLst/>
          </a:prstGeom>
        </p:spPr>
      </p:pic>
      <p:sp>
        <p:nvSpPr>
          <p:cNvPr id="39" name="文本框 38"/>
          <p:cNvSpPr txBox="1"/>
          <p:nvPr/>
        </p:nvSpPr>
        <p:spPr>
          <a:xfrm>
            <a:off x="8081010" y="6324600"/>
            <a:ext cx="1933575" cy="198755"/>
          </a:xfrm>
          <a:prstGeom prst="rect">
            <a:avLst/>
          </a:prstGeom>
          <a:solidFill>
            <a:schemeClr val="bg2"/>
          </a:solidFill>
        </p:spPr>
        <p:txBody>
          <a:bodyPr wrap="square" rtlCol="0">
            <a:noAutofit/>
          </a:bodyPr>
          <a:lstStyle/>
          <a:p>
            <a:pPr algn="ctr"/>
            <a:r>
              <a:rPr lang="en-US" altLang="zh-CN" sz="900" b="1">
                <a:latin typeface="Times New Roman" panose="02020603050405020304" pitchFamily="18" charset="0"/>
                <a:cs typeface="Times New Roman" panose="02020603050405020304" pitchFamily="18" charset="0"/>
              </a:rPr>
              <a:t>GOS Powder, </a:t>
            </a:r>
            <a:r>
              <a:rPr lang="en-US" altLang="zh-CN" sz="900" b="1">
                <a:latin typeface="Times New Roman" panose="02020603050405020304" pitchFamily="18" charset="0"/>
                <a:cs typeface="Times New Roman" panose="02020603050405020304" pitchFamily="18" charset="0"/>
                <a:sym typeface="+mn-ea"/>
              </a:rPr>
              <a:t>magnification 1.9</a:t>
            </a:r>
            <a:r>
              <a:rPr lang="en-US" altLang="zh-CN" sz="900" b="1">
                <a:latin typeface="Times New Roman" panose="02020603050405020304" pitchFamily="18" charset="0"/>
                <a:cs typeface="Times New Roman" panose="02020603050405020304" pitchFamily="18" charset="0"/>
              </a:rPr>
              <a:t>X</a:t>
            </a:r>
          </a:p>
        </p:txBody>
      </p:sp>
      <p:sp>
        <p:nvSpPr>
          <p:cNvPr id="40" name="文本框 39"/>
          <p:cNvSpPr txBox="1"/>
          <p:nvPr/>
        </p:nvSpPr>
        <p:spPr>
          <a:xfrm>
            <a:off x="8639810" y="4268470"/>
            <a:ext cx="2732405" cy="337185"/>
          </a:xfrm>
          <a:prstGeom prst="rect">
            <a:avLst/>
          </a:prstGeom>
          <a:noFill/>
        </p:spPr>
        <p:txBody>
          <a:bodyPr wrap="square" rtlCol="0">
            <a:spAutoFit/>
          </a:bodyPr>
          <a:lstStyle/>
          <a:p>
            <a:pPr algn="ctr"/>
            <a:r>
              <a:rPr lang="en-US" altLang="zh-CN" sz="1600">
                <a:latin typeface="Times New Roman" panose="02020603050405020304" pitchFamily="18" charset="0"/>
                <a:cs typeface="Times New Roman" panose="02020603050405020304" pitchFamily="18" charset="0"/>
              </a:rPr>
              <a:t>Spatial resolution</a:t>
            </a:r>
            <a:endParaRPr lang="zh-CN" altLang="en-US" sz="1600">
              <a:latin typeface="Times New Roman" panose="02020603050405020304" pitchFamily="18" charset="0"/>
              <a:cs typeface="Times New Roman" panose="02020603050405020304" pitchFamily="18" charset="0"/>
            </a:endParaRPr>
          </a:p>
        </p:txBody>
      </p:sp>
      <p:sp>
        <p:nvSpPr>
          <p:cNvPr id="41" name="文本框 40"/>
          <p:cNvSpPr txBox="1"/>
          <p:nvPr/>
        </p:nvSpPr>
        <p:spPr>
          <a:xfrm>
            <a:off x="6096000" y="4322445"/>
            <a:ext cx="2089150" cy="337185"/>
          </a:xfrm>
          <a:prstGeom prst="rect">
            <a:avLst/>
          </a:prstGeom>
          <a:noFill/>
        </p:spPr>
        <p:txBody>
          <a:bodyPr wrap="square" rtlCol="0">
            <a:spAutoFit/>
          </a:bodyPr>
          <a:lstStyle/>
          <a:p>
            <a:pPr algn="ctr"/>
            <a:r>
              <a:rPr lang="en-US" altLang="zh-CN" sz="1600">
                <a:latin typeface="Times New Roman" panose="02020603050405020304" pitchFamily="18" charset="0"/>
                <a:cs typeface="Times New Roman" panose="02020603050405020304" pitchFamily="18" charset="0"/>
              </a:rPr>
              <a:t>Maximum field</a:t>
            </a:r>
            <a:endParaRPr lang="zh-CN" altLang="en-US" sz="1600">
              <a:latin typeface="Times New Roman" panose="02020603050405020304" pitchFamily="18" charset="0"/>
              <a:cs typeface="Times New Roman" panose="02020603050405020304" pitchFamily="18" charset="0"/>
            </a:endParaRPr>
          </a:p>
        </p:txBody>
      </p:sp>
      <p:pic>
        <p:nvPicPr>
          <p:cNvPr id="43" name="图片 42"/>
          <p:cNvPicPr>
            <a:picLocks noChangeAspect="1"/>
          </p:cNvPicPr>
          <p:nvPr/>
        </p:nvPicPr>
        <p:blipFill>
          <a:blip r:embed="rId8"/>
          <a:stretch>
            <a:fillRect/>
          </a:stretch>
        </p:blipFill>
        <p:spPr>
          <a:xfrm>
            <a:off x="6055360" y="4628515"/>
            <a:ext cx="1915795" cy="1843405"/>
          </a:xfrm>
          <a:prstGeom prst="rect">
            <a:avLst/>
          </a:prstGeom>
        </p:spPr>
      </p:pic>
      <p:sp>
        <p:nvSpPr>
          <p:cNvPr id="44" name="文本框 43"/>
          <p:cNvSpPr txBox="1"/>
          <p:nvPr/>
        </p:nvSpPr>
        <p:spPr>
          <a:xfrm>
            <a:off x="259715" y="6116320"/>
            <a:ext cx="5547995" cy="398780"/>
          </a:xfrm>
          <a:prstGeom prst="rect">
            <a:avLst/>
          </a:prstGeom>
          <a:solidFill>
            <a:schemeClr val="bg2">
              <a:lumMod val="90000"/>
            </a:schemeClr>
          </a:solidFill>
        </p:spPr>
        <p:txBody>
          <a:bodyPr wrap="square" rtlCol="0" anchor="t">
            <a:spAutoFit/>
          </a:bodyPr>
          <a:lstStyle/>
          <a:p>
            <a:pPr algn="l"/>
            <a:r>
              <a:rPr lang="en-US" altLang="zh-CN" sz="2000" b="1" dirty="0">
                <a:latin typeface="Times New Roman" panose="02020603050405020304" pitchFamily="18" charset="0"/>
                <a:cs typeface="Times New Roman" panose="02020603050405020304" pitchFamily="18" charset="0"/>
              </a:rPr>
              <a:t>The detector has been operating stably since 2023</a:t>
            </a:r>
          </a:p>
        </p:txBody>
      </p:sp>
      <p:sp>
        <p:nvSpPr>
          <p:cNvPr id="14" name="标题 13"/>
          <p:cNvSpPr>
            <a:spLocks noGrp="1"/>
          </p:cNvSpPr>
          <p:nvPr>
            <p:ph type="ctrTitle"/>
          </p:nvPr>
        </p:nvSpPr>
        <p:spPr>
          <a:xfrm>
            <a:off x="210820" y="105285"/>
            <a:ext cx="10363200" cy="607003"/>
          </a:xfrm>
        </p:spPr>
        <p:txBody>
          <a:bodyPr/>
          <a:lstStyle/>
          <a:p>
            <a:r>
              <a:rPr lang="en-US" altLang="zh-CN" sz="2400" dirty="0"/>
              <a:t>Energy-resolved imaging detector </a:t>
            </a:r>
            <a:r>
              <a:rPr lang="en-US" altLang="zh-CN" sz="2400" dirty="0">
                <a:sym typeface="+mn-ea"/>
              </a:rPr>
              <a:t>based on </a:t>
            </a:r>
            <a:r>
              <a:rPr lang="en-US" altLang="zh-CN" sz="2400" dirty="0">
                <a:solidFill>
                  <a:srgbClr val="FF0000"/>
                </a:solidFill>
                <a:sym typeface="+mn-ea"/>
              </a:rPr>
              <a:t>Timepix3</a:t>
            </a:r>
            <a:endParaRPr lang="en-US" altLang="zh-CN" sz="2400" dirty="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2C3D4E5-F6A7-8901-BCDE-F12345678901}" type="slidenum">
              <a:rPr lang="en-US" smtClean="0"/>
              <a:t>15</a:t>
            </a:fld>
            <a:endParaRPr lang="en-US"/>
          </a:p>
        </p:txBody>
      </p:sp>
      <p:sp>
        <p:nvSpPr>
          <p:cNvPr id="4" name="Title 3"/>
          <p:cNvSpPr>
            <a:spLocks noGrp="1"/>
          </p:cNvSpPr>
          <p:nvPr>
            <p:ph type="ctrTitle"/>
          </p:nvPr>
        </p:nvSpPr>
        <p:spPr/>
        <p:txBody>
          <a:bodyPr/>
          <a:lstStyle/>
          <a:p>
            <a:r>
              <a:rPr lang="en-US" altLang="zh-CN" sz="2800" dirty="0">
                <a:sym typeface="+mn-ea"/>
              </a:rPr>
              <a:t>Energy-resolved imaging detector based on </a:t>
            </a:r>
            <a:r>
              <a:rPr lang="en-US" altLang="zh-CN" sz="2800" dirty="0">
                <a:solidFill>
                  <a:srgbClr val="FF0000"/>
                </a:solidFill>
                <a:sym typeface="+mn-ea"/>
              </a:rPr>
              <a:t>Timepix4</a:t>
            </a:r>
            <a:endParaRPr lang="en-US" altLang="zh-CN" sz="2800" dirty="0">
              <a:sym typeface="+mn-ea"/>
            </a:endParaRPr>
          </a:p>
        </p:txBody>
      </p:sp>
      <p:sp>
        <p:nvSpPr>
          <p:cNvPr id="5" name="Header Band"/>
          <p:cNvSpPr/>
          <p:nvPr/>
        </p:nvSpPr>
        <p:spPr>
          <a:xfrm>
            <a:off x="360000" y="900000"/>
            <a:ext cx="11480000" cy="430000"/>
          </a:xfrm>
          <a:prstGeom prst="rect">
            <a:avLst/>
          </a:prstGeom>
          <a:solidFill>
            <a:srgbClr val="1F5C99"/>
          </a:solidFill>
          <a:ln>
            <a:noFill/>
          </a:ln>
        </p:spPr>
        <p:txBody>
          <a:bodyPr rtlCol="0" anchor="ctr"/>
          <a:lstStyle/>
          <a:p>
            <a:pPr algn="ctr"/>
            <a:r>
              <a:rPr lang="en-US" altLang="zh-CN" sz="2800" b="1" dirty="0">
                <a:solidFill>
                  <a:srgbClr val="FFFFFF"/>
                </a:solidFill>
                <a:latin typeface="Calibri" panose="020F0502020204030204"/>
              </a:rPr>
              <a:t>Key Advances</a:t>
            </a:r>
            <a:endParaRPr lang="en-US" altLang="zh-CN" sz="2800" b="1" dirty="0">
              <a:solidFill>
                <a:srgbClr val="FFFFFF"/>
              </a:solidFill>
            </a:endParaRPr>
          </a:p>
        </p:txBody>
      </p:sp>
      <p:sp>
        <p:nvSpPr>
          <p:cNvPr id="10" name="Card Medipix4"/>
          <p:cNvSpPr/>
          <p:nvPr/>
        </p:nvSpPr>
        <p:spPr>
          <a:xfrm>
            <a:off x="360045" y="1425575"/>
            <a:ext cx="3599815" cy="1315720"/>
          </a:xfrm>
          <a:prstGeom prst="roundRect">
            <a:avLst>
              <a:gd name="adj" fmla="val 8000"/>
            </a:avLst>
          </a:prstGeom>
          <a:solidFill>
            <a:srgbClr val="E3F2FD"/>
          </a:solidFill>
          <a:ln w="19050">
            <a:solidFill>
              <a:srgbClr val="1F5C99"/>
            </a:solidFill>
          </a:ln>
        </p:spPr>
        <p:txBody>
          <a:bodyPr lIns="150000" tIns="150000" rIns="150000" bIns="150000" rtlCol="0" anchor="t"/>
          <a:lstStyle/>
          <a:p>
            <a:pPr algn="l"/>
            <a:r>
              <a:rPr lang="en-US" altLang="zh-CN" sz="1600" b="1" dirty="0">
                <a:solidFill>
                  <a:srgbClr val="1F5C99"/>
                </a:solidFill>
                <a:latin typeface="Calibri" panose="020F0502020204030204"/>
              </a:rPr>
              <a:t>Medipix4 Collaboration (since 2022)</a:t>
            </a:r>
            <a:endParaRPr lang="en-US" sz="1600" b="1" dirty="0">
              <a:solidFill>
                <a:srgbClr val="1F5C99"/>
              </a:solidFill>
            </a:endParaRPr>
          </a:p>
          <a:p>
            <a:pPr algn="l"/>
            <a:r>
              <a:rPr lang="en-US" altLang="zh-CN" sz="1400" dirty="0">
                <a:solidFill>
                  <a:srgbClr val="333333"/>
                </a:solidFill>
                <a:latin typeface="Calibri" panose="020F0502020204030204"/>
              </a:rPr>
              <a:t>CSNS joined the </a:t>
            </a:r>
            <a:r>
              <a:rPr lang="en-US" altLang="zh-CN" sz="1400" b="1" dirty="0">
                <a:solidFill>
                  <a:srgbClr val="FF0000"/>
                </a:solidFill>
                <a:latin typeface="Calibri" panose="020F0502020204030204"/>
              </a:rPr>
              <a:t>Medipix4 Collaboration</a:t>
            </a:r>
            <a:r>
              <a:rPr lang="en-US" altLang="zh-CN" sz="1400" dirty="0">
                <a:solidFill>
                  <a:srgbClr val="333333"/>
                </a:solidFill>
                <a:latin typeface="Calibri" panose="020F0502020204030204"/>
              </a:rPr>
              <a:t> (CERN), gaining access to the latest Timepix4 ASIC and collaborative R&amp;D resources for next-generation pixel detectors</a:t>
            </a:r>
          </a:p>
        </p:txBody>
      </p:sp>
      <p:sp>
        <p:nvSpPr>
          <p:cNvPr id="20" name="Card Timepix4"/>
          <p:cNvSpPr/>
          <p:nvPr/>
        </p:nvSpPr>
        <p:spPr>
          <a:xfrm>
            <a:off x="4254159" y="1424940"/>
            <a:ext cx="3599815" cy="1314450"/>
          </a:xfrm>
          <a:prstGeom prst="roundRect">
            <a:avLst>
              <a:gd name="adj" fmla="val 8000"/>
            </a:avLst>
          </a:prstGeom>
          <a:solidFill>
            <a:srgbClr val="E8F5E9"/>
          </a:solidFill>
          <a:ln w="19050">
            <a:solidFill>
              <a:srgbClr val="2E7D32"/>
            </a:solidFill>
          </a:ln>
        </p:spPr>
        <p:txBody>
          <a:bodyPr lIns="150000" tIns="150000" rIns="150000" bIns="150000" rtlCol="0" anchor="t"/>
          <a:lstStyle/>
          <a:p>
            <a:pPr algn="l"/>
            <a:r>
              <a:rPr lang="en-US" altLang="zh-CN" sz="1600" b="1" dirty="0">
                <a:solidFill>
                  <a:srgbClr val="2E7D32"/>
                </a:solidFill>
                <a:latin typeface="Calibri" panose="020F0502020204030204"/>
              </a:rPr>
              <a:t>Timepix4 + In-house Electronics</a:t>
            </a:r>
            <a:endParaRPr lang="en-US" sz="1600" b="1" dirty="0">
              <a:solidFill>
                <a:srgbClr val="2E7D32"/>
              </a:solidFill>
            </a:endParaRPr>
          </a:p>
          <a:p>
            <a:pPr algn="l"/>
            <a:r>
              <a:rPr lang="en-US" altLang="zh-CN" sz="1400" dirty="0">
                <a:solidFill>
                  <a:srgbClr val="333333"/>
                </a:solidFill>
                <a:latin typeface="Calibri" panose="020F0502020204030204"/>
              </a:rPr>
              <a:t>Developed Timepix4-based detector with </a:t>
            </a:r>
            <a:r>
              <a:rPr lang="en-US" altLang="zh-CN" sz="1400" b="1" dirty="0">
                <a:solidFill>
                  <a:srgbClr val="FF0000"/>
                </a:solidFill>
                <a:latin typeface="Calibri" panose="020F0502020204030204"/>
              </a:rPr>
              <a:t>fully in-house designed readout electronics</a:t>
            </a:r>
            <a:r>
              <a:rPr lang="en-US" altLang="zh-CN" sz="1400" dirty="0">
                <a:solidFill>
                  <a:srgbClr val="333333"/>
                </a:solidFill>
                <a:latin typeface="Calibri" panose="020F0502020204030204"/>
              </a:rPr>
              <a:t>, achieving independent control of detector system and data acquisition chain</a:t>
            </a:r>
          </a:p>
        </p:txBody>
      </p:sp>
      <p:sp>
        <p:nvSpPr>
          <p:cNvPr id="30" name="Card RealTime"/>
          <p:cNvSpPr/>
          <p:nvPr/>
        </p:nvSpPr>
        <p:spPr>
          <a:xfrm>
            <a:off x="8159750" y="1424305"/>
            <a:ext cx="3599815" cy="1315085"/>
          </a:xfrm>
          <a:prstGeom prst="roundRect">
            <a:avLst>
              <a:gd name="adj" fmla="val 8000"/>
            </a:avLst>
          </a:prstGeom>
          <a:solidFill>
            <a:srgbClr val="FFF3E0"/>
          </a:solidFill>
          <a:ln w="19050">
            <a:solidFill>
              <a:srgbClr val="E65100"/>
            </a:solidFill>
          </a:ln>
        </p:spPr>
        <p:txBody>
          <a:bodyPr lIns="150000" tIns="150000" rIns="150000" bIns="150000" rtlCol="0" anchor="t"/>
          <a:lstStyle/>
          <a:p>
            <a:pPr algn="l"/>
            <a:r>
              <a:rPr lang="en-US" altLang="zh-CN" sz="1600" b="1" dirty="0">
                <a:solidFill>
                  <a:srgbClr val="E65100"/>
                </a:solidFill>
                <a:latin typeface="Calibri" panose="020F0502020204030204"/>
              </a:rPr>
              <a:t>Real-time Data Pre-processing</a:t>
            </a:r>
            <a:endParaRPr lang="en-US" sz="1600" b="1" dirty="0">
              <a:solidFill>
                <a:srgbClr val="E65100"/>
              </a:solidFill>
            </a:endParaRPr>
          </a:p>
          <a:p>
            <a:pPr algn="l"/>
            <a:r>
              <a:rPr lang="en-US" altLang="zh-CN" sz="1400" dirty="0">
                <a:solidFill>
                  <a:srgbClr val="333333"/>
                </a:solidFill>
                <a:latin typeface="Calibri" panose="020F0502020204030204"/>
              </a:rPr>
              <a:t>In-house electronics enables real-time data pre-processing, replacing commercial ASI TPX3 camera with significantly reduced cost and improved flexibility</a:t>
            </a:r>
          </a:p>
        </p:txBody>
      </p:sp>
      <p:sp>
        <p:nvSpPr>
          <p:cNvPr id="50" name="Our System Column"/>
          <p:cNvSpPr/>
          <p:nvPr/>
        </p:nvSpPr>
        <p:spPr>
          <a:xfrm>
            <a:off x="1675130" y="3122062"/>
            <a:ext cx="9108440" cy="3650615"/>
          </a:xfrm>
          <a:prstGeom prst="rect">
            <a:avLst/>
          </a:prstGeom>
          <a:solidFill>
            <a:srgbClr val="E8F5E9"/>
          </a:solidFill>
          <a:ln w="19050">
            <a:solidFill>
              <a:srgbClr val="2E7D32"/>
            </a:solidFill>
          </a:ln>
        </p:spPr>
        <p:txBody>
          <a:bodyPr lIns="200000" tIns="200000" rIns="200000" bIns="200000" rtlCol="0" anchor="t"/>
          <a:lstStyle/>
          <a:p>
            <a:pPr indent="0" algn="l" fontAlgn="auto">
              <a:lnSpc>
                <a:spcPct val="150000"/>
              </a:lnSpc>
              <a:spcAft>
                <a:spcPts val="600"/>
              </a:spcAft>
            </a:pPr>
            <a:r>
              <a:rPr lang="en-US" altLang="zh-CN" sz="2400" b="1" dirty="0">
                <a:solidFill>
                  <a:srgbClr val="2E7D32"/>
                </a:solidFill>
                <a:latin typeface="Calibri" panose="020F0502020204030204"/>
              </a:rPr>
              <a:t>CSNS In-house Timepix4 System</a:t>
            </a:r>
            <a:endParaRPr lang="en-US" sz="2400" b="1" dirty="0">
              <a:solidFill>
                <a:srgbClr val="2E7D32"/>
              </a:solidFill>
            </a:endParaRPr>
          </a:p>
          <a:p>
            <a:pPr marL="114300" algn="l">
              <a:lnSpc>
                <a:spcPct val="150000"/>
              </a:lnSpc>
            </a:pPr>
            <a:r>
              <a:rPr lang="en-US" altLang="zh-CN" dirty="0">
                <a:solidFill>
                  <a:srgbClr val="1B5E20"/>
                </a:solidFill>
                <a:latin typeface="Calibri" panose="020F0502020204030204"/>
              </a:rPr>
              <a:t>✓ Timepix4 chip (</a:t>
            </a:r>
            <a:r>
              <a:rPr lang="en-US" altLang="zh-CN" b="1" dirty="0">
                <a:solidFill>
                  <a:srgbClr val="FF0000"/>
                </a:solidFill>
                <a:latin typeface="Calibri" panose="020F0502020204030204"/>
              </a:rPr>
              <a:t>512x448 </a:t>
            </a:r>
            <a:r>
              <a:rPr lang="en-US" altLang="zh-CN" dirty="0">
                <a:solidFill>
                  <a:srgbClr val="1B5E20"/>
                </a:solidFill>
                <a:latin typeface="Calibri" panose="020F0502020204030204"/>
              </a:rPr>
              <a:t>pixels, </a:t>
            </a:r>
            <a:r>
              <a:rPr lang="en-US" altLang="zh-CN" b="1" dirty="0">
                <a:solidFill>
                  <a:srgbClr val="FF0000"/>
                </a:solidFill>
                <a:latin typeface="Calibri" panose="020F0502020204030204"/>
              </a:rPr>
              <a:t>55 </a:t>
            </a:r>
            <a:r>
              <a:rPr lang="en-US" altLang="zh-CN" b="1" dirty="0" err="1">
                <a:solidFill>
                  <a:srgbClr val="FF0000"/>
                </a:solidFill>
                <a:latin typeface="Calibri" panose="020F0502020204030204"/>
              </a:rPr>
              <a:t>μm</a:t>
            </a:r>
            <a:r>
              <a:rPr lang="en-US" altLang="zh-CN" dirty="0">
                <a:solidFill>
                  <a:srgbClr val="1B5E20"/>
                </a:solidFill>
                <a:latin typeface="Calibri" panose="020F0502020204030204"/>
              </a:rPr>
              <a:t> pitch)</a:t>
            </a:r>
            <a:endParaRPr lang="en-US" dirty="0">
              <a:solidFill>
                <a:srgbClr val="1B5E20"/>
              </a:solidFill>
            </a:endParaRPr>
          </a:p>
          <a:p>
            <a:pPr marL="114300" algn="l">
              <a:lnSpc>
                <a:spcPct val="150000"/>
              </a:lnSpc>
            </a:pPr>
            <a:r>
              <a:rPr lang="en-US" altLang="zh-CN" dirty="0">
                <a:solidFill>
                  <a:srgbClr val="1B5E20"/>
                </a:solidFill>
                <a:latin typeface="Calibri" panose="020F0502020204030204"/>
              </a:rPr>
              <a:t>✓ Fully in-house designed readout electronics</a:t>
            </a:r>
            <a:endParaRPr lang="en-US" dirty="0">
              <a:solidFill>
                <a:srgbClr val="1B5E20"/>
              </a:solidFill>
            </a:endParaRPr>
          </a:p>
          <a:p>
            <a:pPr marL="114300" algn="l">
              <a:lnSpc>
                <a:spcPct val="150000"/>
              </a:lnSpc>
            </a:pPr>
            <a:r>
              <a:rPr lang="en-US" altLang="zh-CN" dirty="0">
                <a:solidFill>
                  <a:srgbClr val="1B5E20"/>
                </a:solidFill>
                <a:latin typeface="Calibri" panose="020F0502020204030204"/>
              </a:rPr>
              <a:t>✓ Real-time on-board data pre-processing</a:t>
            </a:r>
            <a:endParaRPr lang="en-US" dirty="0">
              <a:solidFill>
                <a:srgbClr val="1B5E20"/>
              </a:solidFill>
            </a:endParaRPr>
          </a:p>
          <a:p>
            <a:pPr marL="114300" algn="l">
              <a:lnSpc>
                <a:spcPct val="150000"/>
              </a:lnSpc>
            </a:pPr>
            <a:r>
              <a:rPr lang="en-US" altLang="zh-CN" dirty="0">
                <a:solidFill>
                  <a:srgbClr val="1B5E20"/>
                </a:solidFill>
                <a:latin typeface="Calibri" panose="020F0502020204030204"/>
              </a:rPr>
              <a:t>✓ Member of Medipix4 Collaboration (CERN)</a:t>
            </a:r>
            <a:endParaRPr lang="en-US" dirty="0">
              <a:solidFill>
                <a:srgbClr val="1B5E20"/>
              </a:solidFill>
            </a:endParaRPr>
          </a:p>
          <a:p>
            <a:pPr marL="114300" algn="l">
              <a:lnSpc>
                <a:spcPct val="150000"/>
              </a:lnSpc>
            </a:pPr>
            <a:r>
              <a:rPr lang="en-US" altLang="zh-CN" dirty="0">
                <a:solidFill>
                  <a:srgbClr val="1B5E20"/>
                </a:solidFill>
                <a:latin typeface="Calibri" panose="020F0502020204030204"/>
              </a:rPr>
              <a:t>✓ Customizable firmware &amp; DAQ pipeline</a:t>
            </a:r>
            <a:endParaRPr lang="en-US" dirty="0">
              <a:solidFill>
                <a:srgbClr val="1B5E20"/>
              </a:solidFill>
            </a:endParaRPr>
          </a:p>
          <a:p>
            <a:pPr marL="114300" algn="l">
              <a:lnSpc>
                <a:spcPct val="150000"/>
              </a:lnSpc>
            </a:pPr>
            <a:r>
              <a:rPr lang="en-US" altLang="zh-CN" dirty="0">
                <a:solidFill>
                  <a:srgbClr val="1B5E20"/>
                </a:solidFill>
                <a:latin typeface="Calibri" panose="020F0502020204030204"/>
              </a:rPr>
              <a:t>✓ Spatial resolution: </a:t>
            </a:r>
            <a:r>
              <a:rPr lang="en-US" altLang="zh-CN" b="1" dirty="0">
                <a:solidFill>
                  <a:srgbClr val="FF0000"/>
                </a:solidFill>
                <a:latin typeface="Calibri" panose="020F0502020204030204"/>
              </a:rPr>
              <a:t>28 μm </a:t>
            </a:r>
            <a:r>
              <a:rPr lang="en-US" altLang="zh-CN" dirty="0">
                <a:solidFill>
                  <a:srgbClr val="1B5E20"/>
                </a:solidFill>
                <a:latin typeface="Calibri" panose="020F0502020204030204"/>
              </a:rPr>
              <a:t>(GOS scintillator, 2.1x)</a:t>
            </a:r>
          </a:p>
        </p:txBody>
      </p:sp>
      <p:pic>
        <p:nvPicPr>
          <p:cNvPr id="2" name="图片 1"/>
          <p:cNvPicPr>
            <a:picLocks noChangeAspect="1"/>
          </p:cNvPicPr>
          <p:nvPr/>
        </p:nvPicPr>
        <p:blipFill>
          <a:blip r:embed="rId2" cstate="print"/>
          <a:stretch>
            <a:fillRect/>
          </a:stretch>
        </p:blipFill>
        <p:spPr>
          <a:xfrm>
            <a:off x="6871335" y="4988327"/>
            <a:ext cx="3783330" cy="1457325"/>
          </a:xfrm>
          <a:prstGeom prst="rect">
            <a:avLst/>
          </a:prstGeom>
        </p:spPr>
      </p:pic>
      <p:pic>
        <p:nvPicPr>
          <p:cNvPr id="12" name="图片 11"/>
          <p:cNvPicPr>
            <a:picLocks noChangeAspect="1"/>
          </p:cNvPicPr>
          <p:nvPr/>
        </p:nvPicPr>
        <p:blipFill>
          <a:blip r:embed="rId3"/>
          <a:srcRect t="53971"/>
          <a:stretch>
            <a:fillRect/>
          </a:stretch>
        </p:blipFill>
        <p:spPr>
          <a:xfrm>
            <a:off x="6823710" y="3400192"/>
            <a:ext cx="3878580" cy="139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3E4F5A6-B7C8-9012-DEFA-123456789012}" type="slidenum">
              <a:rPr lang="en-US" smtClean="0"/>
              <a:t>16</a:t>
            </a:fld>
            <a:endParaRPr lang="en-US"/>
          </a:p>
        </p:txBody>
      </p:sp>
      <p:sp>
        <p:nvSpPr>
          <p:cNvPr id="4" name="Title 3"/>
          <p:cNvSpPr>
            <a:spLocks noGrp="1"/>
          </p:cNvSpPr>
          <p:nvPr>
            <p:ph type="ctrTitle"/>
          </p:nvPr>
        </p:nvSpPr>
        <p:spPr/>
        <p:txBody>
          <a:bodyPr/>
          <a:lstStyle/>
          <a:p>
            <a:r>
              <a:rPr lang="en-US" altLang="zh-CN" sz="2800" dirty="0">
                <a:sym typeface="+mn-ea"/>
              </a:rPr>
              <a:t>Energy-resolved imaging detector based Timepix4</a:t>
            </a:r>
          </a:p>
        </p:txBody>
      </p:sp>
      <p:sp>
        <p:nvSpPr>
          <p:cNvPr id="5" name="Header Band"/>
          <p:cNvSpPr/>
          <p:nvPr/>
        </p:nvSpPr>
        <p:spPr>
          <a:xfrm>
            <a:off x="360000" y="900000"/>
            <a:ext cx="11480000" cy="430000"/>
          </a:xfrm>
          <a:prstGeom prst="rect">
            <a:avLst/>
          </a:prstGeom>
          <a:solidFill>
            <a:srgbClr val="1F5C99"/>
          </a:solidFill>
          <a:ln>
            <a:noFill/>
          </a:ln>
        </p:spPr>
        <p:txBody>
          <a:bodyPr rtlCol="0" anchor="ctr"/>
          <a:lstStyle/>
          <a:p>
            <a:pPr algn="ctr"/>
            <a:r>
              <a:rPr lang="en-US" altLang="zh-CN" sz="2000" b="1" dirty="0">
                <a:solidFill>
                  <a:srgbClr val="FFFFFF"/>
                </a:solidFill>
                <a:latin typeface="Calibri" panose="020F0502020204030204"/>
              </a:rPr>
              <a:t> Joined Medipix4 Collaboration in 2022</a:t>
            </a:r>
            <a:endParaRPr lang="en-US" sz="2000" b="1" dirty="0">
              <a:solidFill>
                <a:srgbClr val="FFFFFF"/>
              </a:solidFill>
            </a:endParaRPr>
          </a:p>
        </p:txBody>
      </p:sp>
      <p:sp>
        <p:nvSpPr>
          <p:cNvPr id="10" name="Timeline Line"/>
          <p:cNvSpPr/>
          <p:nvPr/>
        </p:nvSpPr>
        <p:spPr>
          <a:xfrm>
            <a:off x="360000" y="3520000"/>
            <a:ext cx="11480000" cy="76200"/>
          </a:xfrm>
          <a:prstGeom prst="rect">
            <a:avLst/>
          </a:prstGeom>
          <a:solidFill>
            <a:srgbClr val="1F5C99"/>
          </a:solidFill>
          <a:ln>
            <a:noFill/>
          </a:ln>
        </p:spPr>
        <p:txBody>
          <a:bodyPr/>
          <a:lstStyle/>
          <a:p>
            <a:endParaRPr lang="en-US"/>
          </a:p>
        </p:txBody>
      </p:sp>
      <p:sp>
        <p:nvSpPr>
          <p:cNvPr id="21" name="Dot1"/>
          <p:cNvSpPr/>
          <p:nvPr/>
        </p:nvSpPr>
        <p:spPr>
          <a:xfrm>
            <a:off x="900000" y="3444000"/>
            <a:ext cx="228600" cy="228600"/>
          </a:xfrm>
          <a:prstGeom prst="ellipse">
            <a:avLst/>
          </a:prstGeom>
          <a:solidFill>
            <a:srgbClr val="1F5C99"/>
          </a:solidFill>
          <a:ln>
            <a:noFill/>
          </a:ln>
        </p:spPr>
        <p:txBody>
          <a:bodyPr/>
          <a:lstStyle/>
          <a:p>
            <a:endParaRPr lang="en-US"/>
          </a:p>
        </p:txBody>
      </p:sp>
      <p:sp>
        <p:nvSpPr>
          <p:cNvPr id="22" name="DateLabel1"/>
          <p:cNvSpPr txBox="1"/>
          <p:nvPr/>
        </p:nvSpPr>
        <p:spPr>
          <a:xfrm>
            <a:off x="705000" y="3710000"/>
            <a:ext cx="620000" cy="330000"/>
          </a:xfrm>
          <a:prstGeom prst="rect">
            <a:avLst/>
          </a:prstGeom>
          <a:noFill/>
        </p:spPr>
        <p:txBody>
          <a:bodyPr wrap="square" rtlCol="0"/>
          <a:lstStyle/>
          <a:p>
            <a:pPr algn="ctr"/>
            <a:r>
              <a:rPr lang="en-US" sz="1400" b="1" dirty="0">
                <a:solidFill>
                  <a:srgbClr val="1F5C99"/>
                </a:solidFill>
                <a:latin typeface="Calibri" panose="020F0502020204030204"/>
              </a:rPr>
              <a:t>Oct 2022</a:t>
            </a:r>
            <a:endParaRPr lang="en-US" sz="1400" b="1" dirty="0"/>
          </a:p>
        </p:txBody>
      </p:sp>
      <p:sp>
        <p:nvSpPr>
          <p:cNvPr id="23" name="ContentBox1"/>
          <p:cNvSpPr/>
          <p:nvPr/>
        </p:nvSpPr>
        <p:spPr>
          <a:xfrm>
            <a:off x="424815" y="2484755"/>
            <a:ext cx="1243330" cy="864870"/>
          </a:xfrm>
          <a:prstGeom prst="roundRect">
            <a:avLst>
              <a:gd name="adj" fmla="val 10000"/>
            </a:avLst>
          </a:prstGeom>
          <a:solidFill>
            <a:srgbClr val="E3F2FD"/>
          </a:solidFill>
          <a:ln w="19050">
            <a:solidFill>
              <a:srgbClr val="1F5C99"/>
            </a:solidFill>
          </a:ln>
        </p:spPr>
        <p:txBody>
          <a:bodyPr lIns="120000" tIns="120000" rIns="120000" bIns="120000" rtlCol="0" anchor="ctr"/>
          <a:lstStyle/>
          <a:p>
            <a:pPr algn="ctr"/>
            <a:r>
              <a:rPr lang="en-US" sz="1300" b="1" dirty="0">
                <a:solidFill>
                  <a:srgbClr val="1F5C99"/>
                </a:solidFill>
                <a:latin typeface="Calibri" panose="020F0502020204030204"/>
              </a:rPr>
              <a:t>Joined</a:t>
            </a:r>
            <a:endParaRPr lang="en-US" sz="1300" dirty="0"/>
          </a:p>
          <a:p>
            <a:pPr algn="ctr"/>
            <a:r>
              <a:rPr lang="en-US" sz="1300" b="1" dirty="0">
                <a:solidFill>
                  <a:srgbClr val="1F5C99"/>
                </a:solidFill>
                <a:latin typeface="Calibri" panose="020F0502020204030204"/>
              </a:rPr>
              <a:t>Medipix4</a:t>
            </a:r>
            <a:endParaRPr lang="en-US" sz="1300" dirty="0"/>
          </a:p>
          <a:p>
            <a:pPr algn="ctr"/>
            <a:r>
              <a:rPr lang="en-US" sz="1300" b="1" dirty="0">
                <a:solidFill>
                  <a:srgbClr val="FF0000"/>
                </a:solidFill>
                <a:latin typeface="Calibri" panose="020F0502020204030204"/>
              </a:rPr>
              <a:t>Collaboration</a:t>
            </a:r>
            <a:endParaRPr lang="en-US" sz="1300" b="1" dirty="0">
              <a:solidFill>
                <a:srgbClr val="FF0000"/>
              </a:solidFill>
            </a:endParaRPr>
          </a:p>
          <a:p>
            <a:pPr algn="ctr"/>
            <a:r>
              <a:rPr lang="en-US" sz="1100" dirty="0">
                <a:solidFill>
                  <a:srgbClr val="444444"/>
                </a:solidFill>
                <a:latin typeface="Calibri" panose="020F0502020204030204"/>
              </a:rPr>
              <a:t>(CERN)</a:t>
            </a:r>
            <a:endParaRPr lang="en-US" sz="1100" dirty="0"/>
          </a:p>
        </p:txBody>
      </p:sp>
      <p:sp>
        <p:nvSpPr>
          <p:cNvPr id="31" name="Dot2"/>
          <p:cNvSpPr/>
          <p:nvPr/>
        </p:nvSpPr>
        <p:spPr>
          <a:xfrm>
            <a:off x="2940000" y="3444000"/>
            <a:ext cx="228600" cy="228600"/>
          </a:xfrm>
          <a:prstGeom prst="ellipse">
            <a:avLst/>
          </a:prstGeom>
          <a:solidFill>
            <a:srgbClr val="2E7D32"/>
          </a:solidFill>
          <a:ln>
            <a:noFill/>
          </a:ln>
        </p:spPr>
        <p:txBody>
          <a:bodyPr/>
          <a:lstStyle/>
          <a:p>
            <a:endParaRPr lang="en-US"/>
          </a:p>
        </p:txBody>
      </p:sp>
      <p:sp>
        <p:nvSpPr>
          <p:cNvPr id="32" name="DateLabel2"/>
          <p:cNvSpPr txBox="1"/>
          <p:nvPr/>
        </p:nvSpPr>
        <p:spPr>
          <a:xfrm>
            <a:off x="2760345" y="3710305"/>
            <a:ext cx="610870" cy="330200"/>
          </a:xfrm>
          <a:prstGeom prst="rect">
            <a:avLst/>
          </a:prstGeom>
          <a:noFill/>
        </p:spPr>
        <p:txBody>
          <a:bodyPr wrap="square" rtlCol="0"/>
          <a:lstStyle/>
          <a:p>
            <a:pPr algn="ctr"/>
            <a:r>
              <a:rPr lang="en-US" sz="1400" b="1" dirty="0">
                <a:solidFill>
                  <a:srgbClr val="2E7D32"/>
                </a:solidFill>
                <a:latin typeface="Calibri" panose="020F0502020204030204"/>
              </a:rPr>
              <a:t>2023</a:t>
            </a:r>
            <a:endParaRPr lang="en-US" sz="1400" b="1" dirty="0"/>
          </a:p>
        </p:txBody>
      </p:sp>
      <p:sp>
        <p:nvSpPr>
          <p:cNvPr id="33" name="ContentBox2"/>
          <p:cNvSpPr/>
          <p:nvPr/>
        </p:nvSpPr>
        <p:spPr>
          <a:xfrm>
            <a:off x="2372995" y="4130675"/>
            <a:ext cx="1363980" cy="1010285"/>
          </a:xfrm>
          <a:prstGeom prst="roundRect">
            <a:avLst>
              <a:gd name="adj" fmla="val 10000"/>
            </a:avLst>
          </a:prstGeom>
          <a:solidFill>
            <a:srgbClr val="E8F5E9"/>
          </a:solidFill>
          <a:ln w="19050">
            <a:solidFill>
              <a:srgbClr val="2E7D32"/>
            </a:solidFill>
          </a:ln>
        </p:spPr>
        <p:txBody>
          <a:bodyPr lIns="120000" tIns="120000" rIns="120000" bIns="120000" rtlCol="0" anchor="ctr"/>
          <a:lstStyle/>
          <a:p>
            <a:pPr algn="ctr"/>
            <a:r>
              <a:rPr lang="en-US" sz="1300" b="1" dirty="0">
                <a:solidFill>
                  <a:srgbClr val="2E7D32"/>
                </a:solidFill>
                <a:latin typeface="Calibri" panose="020F0502020204030204"/>
              </a:rPr>
              <a:t>Circuit</a:t>
            </a:r>
            <a:endParaRPr lang="en-US" sz="1300" dirty="0"/>
          </a:p>
          <a:p>
            <a:pPr algn="ctr"/>
            <a:r>
              <a:rPr lang="en-US" sz="1300" b="1" dirty="0">
                <a:solidFill>
                  <a:srgbClr val="2E7D32"/>
                </a:solidFill>
                <a:latin typeface="Calibri" panose="020F0502020204030204"/>
              </a:rPr>
              <a:t>Development</a:t>
            </a:r>
            <a:endParaRPr lang="en-US" sz="1300" dirty="0"/>
          </a:p>
          <a:p>
            <a:pPr algn="ctr"/>
            <a:r>
              <a:rPr lang="en-US" sz="1100" b="1" dirty="0">
                <a:solidFill>
                  <a:srgbClr val="FF0000"/>
                </a:solidFill>
                <a:latin typeface="Calibri" panose="020F0502020204030204"/>
              </a:rPr>
              <a:t>In-house readout electronics design</a:t>
            </a:r>
            <a:endParaRPr lang="en-US" sz="1100" b="1" dirty="0">
              <a:solidFill>
                <a:srgbClr val="FF0000"/>
              </a:solidFill>
            </a:endParaRPr>
          </a:p>
        </p:txBody>
      </p:sp>
      <p:sp>
        <p:nvSpPr>
          <p:cNvPr id="41" name="Dot3"/>
          <p:cNvSpPr/>
          <p:nvPr/>
        </p:nvSpPr>
        <p:spPr>
          <a:xfrm>
            <a:off x="5180000" y="3444000"/>
            <a:ext cx="228600" cy="228600"/>
          </a:xfrm>
          <a:prstGeom prst="ellipse">
            <a:avLst/>
          </a:prstGeom>
          <a:solidFill>
            <a:srgbClr val="E65100"/>
          </a:solidFill>
          <a:ln>
            <a:noFill/>
          </a:ln>
        </p:spPr>
        <p:txBody>
          <a:bodyPr/>
          <a:lstStyle/>
          <a:p>
            <a:endParaRPr lang="en-US"/>
          </a:p>
        </p:txBody>
      </p:sp>
      <p:sp>
        <p:nvSpPr>
          <p:cNvPr id="42" name="DateLabel3"/>
          <p:cNvSpPr txBox="1"/>
          <p:nvPr/>
        </p:nvSpPr>
        <p:spPr>
          <a:xfrm>
            <a:off x="5018405" y="3710305"/>
            <a:ext cx="588010" cy="330200"/>
          </a:xfrm>
          <a:prstGeom prst="rect">
            <a:avLst/>
          </a:prstGeom>
          <a:noFill/>
        </p:spPr>
        <p:txBody>
          <a:bodyPr wrap="square" rtlCol="0"/>
          <a:lstStyle/>
          <a:p>
            <a:pPr algn="ctr"/>
            <a:r>
              <a:rPr lang="en-US" sz="1400" b="1" dirty="0">
                <a:solidFill>
                  <a:srgbClr val="E65100"/>
                </a:solidFill>
                <a:latin typeface="Calibri" panose="020F0502020204030204"/>
              </a:rPr>
              <a:t>2024</a:t>
            </a:r>
            <a:endParaRPr lang="en-US" sz="1400" b="1" dirty="0"/>
          </a:p>
        </p:txBody>
      </p:sp>
      <p:sp>
        <p:nvSpPr>
          <p:cNvPr id="43" name="ContentBox3"/>
          <p:cNvSpPr/>
          <p:nvPr/>
        </p:nvSpPr>
        <p:spPr>
          <a:xfrm>
            <a:off x="4572000" y="2484755"/>
            <a:ext cx="1501140" cy="864870"/>
          </a:xfrm>
          <a:prstGeom prst="roundRect">
            <a:avLst>
              <a:gd name="adj" fmla="val 10000"/>
            </a:avLst>
          </a:prstGeom>
          <a:solidFill>
            <a:srgbClr val="FFF3E0"/>
          </a:solidFill>
          <a:ln w="19050">
            <a:solidFill>
              <a:srgbClr val="E65100"/>
            </a:solidFill>
          </a:ln>
        </p:spPr>
        <p:txBody>
          <a:bodyPr lIns="120000" tIns="120000" rIns="120000" bIns="120000" rtlCol="0" anchor="ctr"/>
          <a:lstStyle/>
          <a:p>
            <a:pPr algn="ctr"/>
            <a:r>
              <a:rPr lang="en-US" sz="1300" b="1" dirty="0">
                <a:solidFill>
                  <a:srgbClr val="E65100"/>
                </a:solidFill>
                <a:latin typeface="Calibri" panose="020F0502020204030204"/>
              </a:rPr>
              <a:t>Prototype</a:t>
            </a:r>
            <a:endParaRPr lang="en-US" sz="1300" dirty="0"/>
          </a:p>
          <a:p>
            <a:pPr algn="ctr"/>
            <a:r>
              <a:rPr lang="en-US" sz="1300" b="1" dirty="0">
                <a:latin typeface="Calibri" panose="020F0502020204030204"/>
              </a:rPr>
              <a:t>Development</a:t>
            </a:r>
            <a:endParaRPr lang="en-US" sz="1300" dirty="0"/>
          </a:p>
          <a:p>
            <a:pPr algn="ctr"/>
            <a:r>
              <a:rPr lang="en-US" sz="1100" dirty="0">
                <a:solidFill>
                  <a:srgbClr val="444444"/>
                </a:solidFill>
                <a:latin typeface="Calibri" panose="020F0502020204030204"/>
              </a:rPr>
              <a:t>System assembly &amp; bench testing</a:t>
            </a:r>
            <a:endParaRPr lang="en-US" sz="1100" dirty="0"/>
          </a:p>
        </p:txBody>
      </p:sp>
      <p:sp>
        <p:nvSpPr>
          <p:cNvPr id="51" name="Dot4"/>
          <p:cNvSpPr/>
          <p:nvPr/>
        </p:nvSpPr>
        <p:spPr>
          <a:xfrm>
            <a:off x="7717815" y="3444000"/>
            <a:ext cx="228600" cy="228600"/>
          </a:xfrm>
          <a:prstGeom prst="ellipse">
            <a:avLst/>
          </a:prstGeom>
          <a:solidFill>
            <a:srgbClr val="6A1B9A"/>
          </a:solidFill>
          <a:ln>
            <a:noFill/>
          </a:ln>
        </p:spPr>
        <p:txBody>
          <a:bodyPr/>
          <a:lstStyle/>
          <a:p>
            <a:endParaRPr lang="en-US"/>
          </a:p>
        </p:txBody>
      </p:sp>
      <p:sp>
        <p:nvSpPr>
          <p:cNvPr id="52" name="DateLabel4"/>
          <p:cNvSpPr txBox="1"/>
          <p:nvPr/>
        </p:nvSpPr>
        <p:spPr>
          <a:xfrm>
            <a:off x="7522210" y="3710305"/>
            <a:ext cx="555625" cy="330200"/>
          </a:xfrm>
          <a:prstGeom prst="rect">
            <a:avLst/>
          </a:prstGeom>
          <a:noFill/>
        </p:spPr>
        <p:txBody>
          <a:bodyPr wrap="square" rtlCol="0"/>
          <a:lstStyle/>
          <a:p>
            <a:pPr algn="ctr"/>
            <a:r>
              <a:rPr lang="en-US" sz="1400" b="1" dirty="0">
                <a:solidFill>
                  <a:srgbClr val="6A1B9A"/>
                </a:solidFill>
                <a:latin typeface="Calibri" panose="020F0502020204030204"/>
              </a:rPr>
              <a:t>2025</a:t>
            </a:r>
            <a:endParaRPr lang="en-US" sz="1400" b="1" dirty="0"/>
          </a:p>
        </p:txBody>
      </p:sp>
      <p:sp>
        <p:nvSpPr>
          <p:cNvPr id="53" name="ContentBox4"/>
          <p:cNvSpPr/>
          <p:nvPr/>
        </p:nvSpPr>
        <p:spPr>
          <a:xfrm>
            <a:off x="6932930" y="4077970"/>
            <a:ext cx="1798955" cy="729615"/>
          </a:xfrm>
          <a:prstGeom prst="roundRect">
            <a:avLst>
              <a:gd name="adj" fmla="val 10000"/>
            </a:avLst>
          </a:prstGeom>
          <a:solidFill>
            <a:srgbClr val="F3E5F5"/>
          </a:solidFill>
          <a:ln w="19050">
            <a:solidFill>
              <a:srgbClr val="6A1B9A"/>
            </a:solidFill>
          </a:ln>
        </p:spPr>
        <p:txBody>
          <a:bodyPr lIns="120000" tIns="120000" rIns="120000" bIns="120000" rtlCol="0" anchor="ctr"/>
          <a:lstStyle/>
          <a:p>
            <a:pPr algn="ctr"/>
            <a:r>
              <a:rPr lang="en-US" sz="1300" b="1" dirty="0">
                <a:solidFill>
                  <a:srgbClr val="6A1B9A"/>
                </a:solidFill>
                <a:latin typeface="Calibri" panose="020F0502020204030204"/>
              </a:rPr>
              <a:t>Neutron Beam</a:t>
            </a:r>
            <a:endParaRPr lang="en-US" sz="1300" dirty="0"/>
          </a:p>
          <a:p>
            <a:pPr algn="ctr"/>
            <a:r>
              <a:rPr lang="en-US" sz="1300" b="1" dirty="0">
                <a:solidFill>
                  <a:srgbClr val="6A1B9A"/>
                </a:solidFill>
                <a:latin typeface="Calibri" panose="020F0502020204030204"/>
              </a:rPr>
              <a:t>Experiments</a:t>
            </a:r>
            <a:endParaRPr lang="en-US" sz="1300" dirty="0"/>
          </a:p>
          <a:p>
            <a:pPr algn="ctr"/>
            <a:r>
              <a:rPr lang="en-US" sz="1100" dirty="0">
                <a:solidFill>
                  <a:srgbClr val="444444"/>
                </a:solidFill>
                <a:latin typeface="Calibri" panose="020F0502020204030204"/>
              </a:rPr>
              <a:t>TOF tests &amp; calibration </a:t>
            </a:r>
            <a:endParaRPr lang="en-US" sz="1100" dirty="0"/>
          </a:p>
        </p:txBody>
      </p:sp>
      <p:sp>
        <p:nvSpPr>
          <p:cNvPr id="61" name="Dot5"/>
          <p:cNvSpPr/>
          <p:nvPr/>
        </p:nvSpPr>
        <p:spPr>
          <a:xfrm>
            <a:off x="10460000" y="3444000"/>
            <a:ext cx="228600" cy="228600"/>
          </a:xfrm>
          <a:prstGeom prst="ellipse">
            <a:avLst/>
          </a:prstGeom>
          <a:solidFill>
            <a:srgbClr val="B71C1C"/>
          </a:solidFill>
          <a:ln>
            <a:noFill/>
          </a:ln>
        </p:spPr>
        <p:txBody>
          <a:bodyPr/>
          <a:lstStyle/>
          <a:p>
            <a:endParaRPr lang="en-US"/>
          </a:p>
        </p:txBody>
      </p:sp>
      <p:sp>
        <p:nvSpPr>
          <p:cNvPr id="62" name="DateLabel5"/>
          <p:cNvSpPr txBox="1"/>
          <p:nvPr/>
        </p:nvSpPr>
        <p:spPr>
          <a:xfrm>
            <a:off x="10163810" y="3710305"/>
            <a:ext cx="901065" cy="330200"/>
          </a:xfrm>
          <a:prstGeom prst="rect">
            <a:avLst/>
          </a:prstGeom>
          <a:noFill/>
        </p:spPr>
        <p:txBody>
          <a:bodyPr wrap="square" rtlCol="0"/>
          <a:lstStyle/>
          <a:p>
            <a:pPr algn="ctr"/>
            <a:r>
              <a:rPr lang="en-US" b="1" dirty="0">
                <a:solidFill>
                  <a:srgbClr val="B71C1C"/>
                </a:solidFill>
                <a:latin typeface="Calibri" panose="020F0502020204030204"/>
              </a:rPr>
              <a:t>2026+</a:t>
            </a:r>
          </a:p>
        </p:txBody>
      </p:sp>
      <p:sp>
        <p:nvSpPr>
          <p:cNvPr id="63" name="ContentBox5"/>
          <p:cNvSpPr/>
          <p:nvPr/>
        </p:nvSpPr>
        <p:spPr>
          <a:xfrm>
            <a:off x="9775825" y="2549525"/>
            <a:ext cx="1755140" cy="800100"/>
          </a:xfrm>
          <a:prstGeom prst="roundRect">
            <a:avLst>
              <a:gd name="adj" fmla="val 10000"/>
            </a:avLst>
          </a:prstGeom>
          <a:solidFill>
            <a:srgbClr val="FFEBEE"/>
          </a:solidFill>
          <a:ln w="19050">
            <a:solidFill>
              <a:srgbClr val="B71C1C"/>
            </a:solidFill>
          </a:ln>
        </p:spPr>
        <p:txBody>
          <a:bodyPr lIns="120000" tIns="120000" rIns="120000" bIns="120000" rtlCol="0" anchor="ctr"/>
          <a:lstStyle/>
          <a:p>
            <a:pPr algn="ctr"/>
            <a:r>
              <a:rPr lang="en-US" sz="1300" b="1" dirty="0">
                <a:solidFill>
                  <a:srgbClr val="B71C1C"/>
                </a:solidFill>
                <a:latin typeface="Calibri" panose="020F0502020204030204"/>
              </a:rPr>
              <a:t>Application</a:t>
            </a:r>
            <a:endParaRPr lang="en-US" sz="1300" dirty="0"/>
          </a:p>
          <a:p>
            <a:pPr algn="ctr"/>
            <a:r>
              <a:rPr lang="en-US" sz="1300" b="1" dirty="0">
                <a:solidFill>
                  <a:srgbClr val="B71C1C"/>
                </a:solidFill>
                <a:latin typeface="Calibri" panose="020F0502020204030204"/>
              </a:rPr>
              <a:t>Exploration</a:t>
            </a:r>
            <a:endParaRPr lang="en-US" sz="1300" dirty="0"/>
          </a:p>
          <a:p>
            <a:pPr algn="ctr"/>
            <a:r>
              <a:rPr lang="en-US" sz="1100" dirty="0">
                <a:solidFill>
                  <a:srgbClr val="444444"/>
                </a:solidFill>
                <a:latin typeface="Calibri" panose="020F0502020204030204"/>
              </a:rPr>
              <a:t>Materials, energy, archaeology...</a:t>
            </a:r>
            <a:endParaRPr lang="en-US" sz="1100" dirty="0"/>
          </a:p>
        </p:txBody>
      </p:sp>
      <p:pic>
        <p:nvPicPr>
          <p:cNvPr id="13" name="图片 12"/>
          <p:cNvPicPr>
            <a:picLocks noChangeAspect="1"/>
          </p:cNvPicPr>
          <p:nvPr/>
        </p:nvPicPr>
        <p:blipFill rotWithShape="1">
          <a:blip r:embed="rId2" cstate="hqprint"/>
          <a:srcRect/>
          <a:stretch>
            <a:fillRect/>
          </a:stretch>
        </p:blipFill>
        <p:spPr>
          <a:xfrm rot="16200000">
            <a:off x="2553970" y="5027295"/>
            <a:ext cx="1076325" cy="1785620"/>
          </a:xfrm>
          <a:prstGeom prst="rect">
            <a:avLst/>
          </a:prstGeom>
          <a:ln>
            <a:solidFill>
              <a:schemeClr val="accent6"/>
            </a:solidFill>
          </a:ln>
        </p:spPr>
      </p:pic>
      <p:pic>
        <p:nvPicPr>
          <p:cNvPr id="2" name="图片 1"/>
          <p:cNvPicPr>
            <a:picLocks noChangeAspect="1"/>
          </p:cNvPicPr>
          <p:nvPr/>
        </p:nvPicPr>
        <p:blipFill>
          <a:blip r:embed="rId3" cstate="print"/>
          <a:stretch>
            <a:fillRect/>
          </a:stretch>
        </p:blipFill>
        <p:spPr>
          <a:xfrm>
            <a:off x="4572000" y="1821815"/>
            <a:ext cx="1416685" cy="492760"/>
          </a:xfrm>
          <a:prstGeom prst="rect">
            <a:avLst/>
          </a:prstGeom>
        </p:spPr>
      </p:pic>
      <p:pic>
        <p:nvPicPr>
          <p:cNvPr id="6" name="图片 5"/>
          <p:cNvPicPr>
            <a:picLocks noChangeAspect="1"/>
          </p:cNvPicPr>
          <p:nvPr/>
        </p:nvPicPr>
        <p:blipFill rotWithShape="1">
          <a:blip r:embed="rId4"/>
          <a:srcRect l="16289" t="8072" r="10834" b="5038"/>
          <a:stretch>
            <a:fillRect/>
          </a:stretch>
        </p:blipFill>
        <p:spPr>
          <a:xfrm>
            <a:off x="4536440" y="5158740"/>
            <a:ext cx="1548765" cy="1384935"/>
          </a:xfrm>
          <a:prstGeom prst="rect">
            <a:avLst/>
          </a:prstGeom>
        </p:spPr>
      </p:pic>
      <p:grpSp>
        <p:nvGrpSpPr>
          <p:cNvPr id="8" name="组合 7"/>
          <p:cNvGrpSpPr/>
          <p:nvPr/>
        </p:nvGrpSpPr>
        <p:grpSpPr>
          <a:xfrm>
            <a:off x="2080895" y="1714500"/>
            <a:ext cx="1916430" cy="1420495"/>
            <a:chOff x="0" y="1772284"/>
            <a:chExt cx="9205384" cy="4949092"/>
          </a:xfrm>
        </p:grpSpPr>
        <p:pic>
          <p:nvPicPr>
            <p:cNvPr id="9" name="Picture 4" descr="PX PRBS  File  Edit  512 - EYE/TPX PRBS 512/TPX PRBS  512.xpr]  Flow 1001s Reports Window Layout  Quick Access  Mew Help  Dashboard  - localhosVXllinx_tcf/DigllenV210512180081  Ivado 2019.2  Errors  write_bltstream Complete  • Serial I/O Analyzer  Flow Navigator  PROJECT MANAGER  Settings  Add Sources  Language Templates  p Catalog  IP INTEGRATOR  Create Block Design  Open Block Design  Generate Block Design  SIMULATION  Run Simulation  RTL ANALYSIS  &gt; Open Elaborated Design  SYNTHESIS  Run Synthesis  &gt; Open Synthesized Design  IMPLEMENTATION  Run Implementation  &gt; Open Implemented Design  PROGRAM AND DEBUG  Generate Bitstream  Open Hardware Manager  Open Target  Program Device  Add Configuration Memory Devi  HARDWARE MANAGER  Hardware  Name  localhost (1)  hw ila 1  ila 1  Connected  Open  Programmed  O Idle  QpllO Locked  5120 Gbps  5124 Gbps  5120 Gbps  5120 Gbps  QpllO Locked  5120 Gbps  5118 Gbps  0  Waveform - hw  ILA Status  Idle  v xiIinx_tcf/DigiIenV210512180081  @ xæu6_O  SysMon (System Monitor)  (TPX4V2JiIa)  BERT  Quad 229  COMMON XlY2  ca MGT XlY8  ca MGT XlYg  ca MGT XIYIO  ca MGT XIYII  Quad 230  COMMON_XIY3  ca MGT_XIY12  ca MGT_XIY13  Link Group Properties  Link Group 1  Q  Value  TPX4wread_data11501  u TPX4V2Jdin_r1  u TPX4V2Jdout  Settings - hw ila  Status - hw  ila  Trigger Setup - hw  ila  x  Name:  Description:  Lin k_Grou p_l  Link Group 1  •oooo  Idle  Core status  Capture status- Window 1 of 1  Window sample O of 1024  General  TCI Console  Name  Q  TX Pre-cursor  COO dB (00000)  COO dB (00000)  COO dB (00000)  COO dB (00000)  O OO dB (00000)  0.00 dB (00000)  000 dB (00000)  COO dB (00000)  COO dB (00000)  COO dB (00000)  Capture Setup- hw ila 1  Press the  button to add probes  Properties  Messages  Links  Serial I/O Links  x  Serial I/O Scans  status  Bits  TX Pattern  7 -bit  7 -bit  7 -bit  PRBS 7-blt  7 -bit  RX Pattern  PR8S31 bit  PR8S31 bit  PR8S31 bit  PR8S 31-blt  PR8S 31-bit  PRBS31-bit  PR8S 31-blt  PR8S31 bit  PR8S31 bit  PR8S31 bit  TX Post-cursor  COO dB (00000)  COO dB (00000)  COO dB (00000)  COO dB (00000)  COO dB (00000)  0.00 dB (00000)  000 dB (00000)  COO dB (00000)  COO dB (00000)  COO dB (00000)  Inject Error  Loopback Mode  None  None  None  None  None  None  None  None  None  None  RX Polari.„  9864+14  9864+14  9864+14  g 964+14  g gage-14  ggagE-14  ggagE-14  ggagE-14  BERT Reset  Reset  Reset  Reset  Reset  Reset  Reset  Reset  Reset  Reset  Reset  TX swing  873 mv (11000)  873 mv (11000)  873 mv (11000)  873 mv (11000)  873 mv (11000)  873 mv (11000)  873 mv (11000)  873 mv (11000)  873 mv (11000)  873 mv (11000)  DFE Enabled  TXReset  RXReset  ungrouped Links (  Link Group O  Link O  Link 1  Link 2  Link 3  Link Group 1 (4)  Link 4  Link 5  Link 6  Link 7  MGT XlY8/TX MGT_XIY8/RX 5.120 GOP  MGT XIY%'TX MGT_XIYJRX 5120 GOP  MGT XIYIO/TX MGT_XIYIO/RX 5120Gbp  MGT XIYII,'TX MGT_XIY11/RX5.120 GOP  MGT XlY12/TX MGT_XIY12/RX 5120 GOP  MGT XlY13/TX MGT_XIY13/RX  MGT XlY14/TX MGT_XIY14/RX  MGT XIY15,'TX MGT_XIY15/RX  1004E13  1004E13  1004E13  1 004E13  1003E13  1003E13  1003E13  1003E13  OEO  OEO  OEO  OEO  OEO  OEO  OEO  RX PCL status  Iscked  Iscked  Iscked  Iscked  Iscked  Iscked  Iscked  Iscked  TX PCL status  Iscked  Iscked  Iscked  Iscked  Iscked  Iscked  Iscked  Isck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2284"/>
              <a:ext cx="9205384" cy="494909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6"/>
            <a:stretch>
              <a:fillRect/>
            </a:stretch>
          </p:blipFill>
          <p:spPr>
            <a:xfrm>
              <a:off x="3218260" y="2207293"/>
              <a:ext cx="5964762" cy="2827327"/>
            </a:xfrm>
            <a:prstGeom prst="rect">
              <a:avLst/>
            </a:prstGeom>
          </p:spPr>
        </p:pic>
      </p:grpSp>
      <p:pic>
        <p:nvPicPr>
          <p:cNvPr id="12" name="图片 11"/>
          <p:cNvPicPr>
            <a:picLocks noChangeAspect="1"/>
          </p:cNvPicPr>
          <p:nvPr/>
        </p:nvPicPr>
        <p:blipFill>
          <a:blip r:embed="rId7"/>
          <a:srcRect t="53971"/>
          <a:stretch>
            <a:fillRect/>
          </a:stretch>
        </p:blipFill>
        <p:spPr>
          <a:xfrm>
            <a:off x="4168775" y="4314825"/>
            <a:ext cx="2251710" cy="641350"/>
          </a:xfrm>
          <a:prstGeom prst="rect">
            <a:avLst/>
          </a:prstGeom>
        </p:spPr>
      </p:pic>
      <p:pic>
        <p:nvPicPr>
          <p:cNvPr id="15" name="图片 14"/>
          <p:cNvPicPr>
            <a:picLocks noChangeAspect="1"/>
          </p:cNvPicPr>
          <p:nvPr/>
        </p:nvPicPr>
        <p:blipFill>
          <a:blip r:embed="rId8"/>
          <a:stretch>
            <a:fillRect/>
          </a:stretch>
        </p:blipFill>
        <p:spPr>
          <a:xfrm rot="5400000">
            <a:off x="7179310" y="4586605"/>
            <a:ext cx="1405255" cy="2338705"/>
          </a:xfrm>
          <a:prstGeom prst="rect">
            <a:avLst/>
          </a:prstGeom>
        </p:spPr>
      </p:pic>
      <p:pic>
        <p:nvPicPr>
          <p:cNvPr id="16" name="图片 15"/>
          <p:cNvPicPr/>
          <p:nvPr/>
        </p:nvPicPr>
        <p:blipFill>
          <a:blip r:embed="rId9"/>
          <a:stretch>
            <a:fillRect/>
          </a:stretch>
        </p:blipFill>
        <p:spPr>
          <a:xfrm>
            <a:off x="6463665" y="1839595"/>
            <a:ext cx="2837180" cy="1231900"/>
          </a:xfrm>
          <a:prstGeom prst="rect">
            <a:avLst/>
          </a:prstGeom>
        </p:spPr>
      </p:pic>
      <p:sp>
        <p:nvSpPr>
          <p:cNvPr id="19" name="文本框 18"/>
          <p:cNvSpPr txBox="1"/>
          <p:nvPr/>
        </p:nvSpPr>
        <p:spPr>
          <a:xfrm>
            <a:off x="9492615" y="1440180"/>
            <a:ext cx="2432685" cy="1014730"/>
          </a:xfrm>
          <a:prstGeom prst="rect">
            <a:avLst/>
          </a:prstGeom>
          <a:solidFill>
            <a:srgbClr val="FFFF00"/>
          </a:solidFill>
        </p:spPr>
        <p:txBody>
          <a:bodyPr wrap="square" rtlCol="0">
            <a:spAutoFit/>
          </a:bodyPr>
          <a:lstStyle/>
          <a:p>
            <a:pPr algn="ctr"/>
            <a:r>
              <a:rPr lang="en-US" altLang="zh-CN" sz="1200" b="1"/>
              <a:t>Welcome international collaborations on developments on Timepix4 based neutron imaging detectors!</a:t>
            </a:r>
          </a:p>
        </p:txBody>
      </p:sp>
      <p:pic>
        <p:nvPicPr>
          <p:cNvPr id="20" name="图片 19"/>
          <p:cNvPicPr>
            <a:picLocks noChangeAspect="1"/>
          </p:cNvPicPr>
          <p:nvPr/>
        </p:nvPicPr>
        <p:blipFill>
          <a:blip r:embed="rId10"/>
          <a:srcRect l="15408" t="16811" r="16348"/>
          <a:stretch>
            <a:fillRect/>
          </a:stretch>
        </p:blipFill>
        <p:spPr>
          <a:xfrm>
            <a:off x="9571872" y="4188091"/>
            <a:ext cx="2003985" cy="1831403"/>
          </a:xfrm>
          <a:prstGeom prst="rect">
            <a:avLst/>
          </a:prstGeom>
        </p:spPr>
      </p:pic>
      <p:sp>
        <p:nvSpPr>
          <p:cNvPr id="24" name="文本框 23"/>
          <p:cNvSpPr txBox="1"/>
          <p:nvPr/>
        </p:nvSpPr>
        <p:spPr>
          <a:xfrm>
            <a:off x="9492615" y="6083300"/>
            <a:ext cx="2448560" cy="460375"/>
          </a:xfrm>
          <a:prstGeom prst="rect">
            <a:avLst/>
          </a:prstGeom>
          <a:noFill/>
        </p:spPr>
        <p:txBody>
          <a:bodyPr wrap="square" rtlCol="0">
            <a:spAutoFit/>
          </a:bodyPr>
          <a:lstStyle/>
          <a:p>
            <a:r>
              <a:rPr lang="en-US" altLang="zh-CN" sz="1200"/>
              <a:t>Brazil LNLS detector team visit CSNS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DA680B-B80A-2545-AB30-B9870FE9052E}" type="slidenum">
              <a:rPr kumimoji="0" lang="zh-CN" altLang="en-US" sz="1200" b="0" i="0" u="none" strike="noStrike" kern="1200" cap="none" spc="0" normalizeH="0" baseline="0" noProof="0" smtClean="0">
                <a:ln>
                  <a:noFill/>
                </a:ln>
                <a:solidFill>
                  <a:srgbClr val="3D3F41">
                    <a:tint val="75000"/>
                  </a:srgbClr>
                </a:solidFill>
                <a:effectLst/>
                <a:uLnTx/>
                <a:uFillTx/>
                <a:latin typeface="Arial" panose="020B0604020202020204"/>
                <a:ea typeface="微软雅黑" panose="020B0503020204020204" pitchFamily="34" charset="-122"/>
                <a:cs typeface="+mn-cs"/>
              </a:rPr>
              <a:t>17</a:t>
            </a:fld>
            <a:endParaRPr kumimoji="0" lang="zh-CN" altLang="en-US" sz="1200" b="0" i="0" u="none" strike="noStrike" kern="1200" cap="none" spc="0" normalizeH="0" baseline="0" noProof="0" dirty="0">
              <a:ln>
                <a:noFill/>
              </a:ln>
              <a:solidFill>
                <a:srgbClr val="3D3F41">
                  <a:tint val="75000"/>
                </a:srgbClr>
              </a:solidFill>
              <a:effectLst/>
              <a:uLnTx/>
              <a:uFillTx/>
              <a:latin typeface="Arial" panose="020B0604020202020204"/>
              <a:ea typeface="微软雅黑" panose="020B0503020204020204" pitchFamily="34" charset="-122"/>
              <a:cs typeface="+mn-cs"/>
            </a:endParaRPr>
          </a:p>
        </p:txBody>
      </p:sp>
      <p:sp>
        <p:nvSpPr>
          <p:cNvPr id="12" name="标题 1"/>
          <p:cNvSpPr>
            <a:spLocks noGrp="1"/>
          </p:cNvSpPr>
          <p:nvPr>
            <p:ph type="ctrTitle"/>
          </p:nvPr>
        </p:nvSpPr>
        <p:spPr/>
        <p:txBody>
          <a:bodyPr/>
          <a:lstStyle/>
          <a:p>
            <a:r>
              <a:rPr lang="en-US" altLang="zh-CN" sz="2800">
                <a:sym typeface="+mn-ea"/>
              </a:rPr>
              <a:t>Energy-resolved imaging detector</a:t>
            </a:r>
            <a:endParaRPr lang="en-US" altLang="zh-CN" sz="2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68" name="图片 6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6240" y="5222452"/>
            <a:ext cx="4656667" cy="1308100"/>
          </a:xfrm>
          <a:prstGeom prst="rect">
            <a:avLst/>
          </a:prstGeom>
        </p:spPr>
      </p:pic>
      <p:sp>
        <p:nvSpPr>
          <p:cNvPr id="74" name="文本框 73"/>
          <p:cNvSpPr txBox="1"/>
          <p:nvPr/>
        </p:nvSpPr>
        <p:spPr>
          <a:xfrm>
            <a:off x="6804660" y="932180"/>
            <a:ext cx="4975860" cy="2649855"/>
          </a:xfrm>
          <a:prstGeom prst="rect">
            <a:avLst/>
          </a:prstGeom>
          <a:solidFill>
            <a:schemeClr val="accent1">
              <a:lumMod val="20000"/>
              <a:lumOff val="80000"/>
            </a:schemeClr>
          </a:solidFill>
          <a:ln w="12700">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F4696">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rPr>
              <a:t>CSNS CTPX1 High-Speed Event-Driven Camera </a:t>
            </a:r>
          </a:p>
          <a:p>
            <a:pPr marL="381000" marR="0" lvl="0" indent="-3810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Based on Timepix4</a:t>
            </a:r>
          </a:p>
          <a:p>
            <a:pPr marL="381000" marR="0" lvl="0" indent="-3810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Full-speed readout of single module (</a:t>
            </a:r>
            <a:r>
              <a:rPr kumimoji="0" lang="en-US" altLang="zh-CN" sz="140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Arial" panose="020B0604020202020204" pitchFamily="34" charset="0"/>
              </a:rPr>
              <a:t>16 x 5.12Gbps links</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381000" marR="0" lvl="0" indent="-3810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Based on Xilinx Zynq Ultrascale+ ZU15EG FPGA</a:t>
            </a:r>
          </a:p>
          <a:p>
            <a:pPr marL="381000" marR="0" lvl="0" indent="-3810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Multi-stage buffer, </a:t>
            </a:r>
            <a:r>
              <a:rPr kumimoji="0" lang="en-US" altLang="zh-CN" sz="1400" b="1" i="0" u="none" strike="noStrike" kern="1200" cap="none" spc="0" normalizeH="0" baseline="0" noProof="0" dirty="0">
                <a:ln>
                  <a:noFill/>
                </a:ln>
                <a:solidFill>
                  <a:schemeClr val="accent3"/>
                </a:solidFill>
                <a:effectLst/>
                <a:uLnTx/>
                <a:uFillTx/>
                <a:latin typeface="Arial" panose="020B0604020202020204" pitchFamily="34" charset="0"/>
                <a:ea typeface="微软雅黑" panose="020B0503020204020204" pitchFamily="34" charset="-122"/>
                <a:cs typeface="Arial" panose="020B0604020202020204" pitchFamily="34" charset="0"/>
              </a:rPr>
              <a:t>max count rate 1.2Gcps</a:t>
            </a:r>
          </a:p>
          <a:p>
            <a:pPr marL="381000" marR="0" lvl="0" indent="-3810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Integrated HV generation/monitoring and semiconductor temperature control</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81000" marR="0" lvl="0" indent="-3810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990600" marR="0" lvl="1" indent="-3810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5" name="文本框 74"/>
          <p:cNvSpPr txBox="1"/>
          <p:nvPr/>
        </p:nvSpPr>
        <p:spPr>
          <a:xfrm>
            <a:off x="1654387" y="6509385"/>
            <a:ext cx="2176780" cy="213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Timepix4 Chip Board and Readout Board</a:t>
            </a:r>
          </a:p>
        </p:txBody>
      </p:sp>
      <p:pic>
        <p:nvPicPr>
          <p:cNvPr id="76" name="图片 75"/>
          <p:cNvPicPr>
            <a:picLocks noChangeAspect="1"/>
          </p:cNvPicPr>
          <p:nvPr/>
        </p:nvPicPr>
        <p:blipFill>
          <a:blip r:embed="rId4"/>
          <a:stretch>
            <a:fillRect/>
          </a:stretch>
        </p:blipFill>
        <p:spPr>
          <a:xfrm>
            <a:off x="5697220" y="5212292"/>
            <a:ext cx="2082800" cy="1275927"/>
          </a:xfrm>
          <a:prstGeom prst="rect">
            <a:avLst/>
          </a:prstGeom>
          <a:ln>
            <a:noFill/>
          </a:ln>
        </p:spPr>
      </p:pic>
      <p:sp>
        <p:nvSpPr>
          <p:cNvPr id="77" name="文本框 76"/>
          <p:cNvSpPr txBox="1"/>
          <p:nvPr/>
        </p:nvSpPr>
        <p:spPr>
          <a:xfrm>
            <a:off x="5603241" y="6509173"/>
            <a:ext cx="2176780" cy="213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PCIe Readout Card</a:t>
            </a:r>
          </a:p>
        </p:txBody>
      </p:sp>
      <p:cxnSp>
        <p:nvCxnSpPr>
          <p:cNvPr id="78" name="曲线连接符 40"/>
          <p:cNvCxnSpPr>
            <a:endCxn id="76" idx="1"/>
          </p:cNvCxnSpPr>
          <p:nvPr/>
        </p:nvCxnSpPr>
        <p:spPr>
          <a:xfrm flipV="1">
            <a:off x="4972473" y="5850679"/>
            <a:ext cx="724747" cy="546100"/>
          </a:xfrm>
          <a:prstGeom prst="curvedConnector3">
            <a:avLst>
              <a:gd name="adj1" fmla="val 50117"/>
            </a:avLst>
          </a:prstGeom>
          <a:ln>
            <a:tailEnd type="triangle"/>
          </a:ln>
        </p:spPr>
        <p:style>
          <a:lnRef idx="2">
            <a:schemeClr val="accent1"/>
          </a:lnRef>
          <a:fillRef idx="0">
            <a:srgbClr val="FFFFFF"/>
          </a:fillRef>
          <a:effectRef idx="0">
            <a:srgbClr val="FFFFFF"/>
          </a:effectRef>
          <a:fontRef idx="minor">
            <a:schemeClr val="tx1"/>
          </a:fontRef>
        </p:style>
      </p:cxnSp>
      <p:sp>
        <p:nvSpPr>
          <p:cNvPr id="79" name="文本框 78"/>
          <p:cNvSpPr txBox="1"/>
          <p:nvPr/>
        </p:nvSpPr>
        <p:spPr>
          <a:xfrm rot="18900000">
            <a:off x="5055447" y="6059806"/>
            <a:ext cx="861907" cy="37676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srgbClr val="0F4696">
                    <a:lumMod val="75000"/>
                  </a:srgbClr>
                </a:solidFill>
                <a:effectLst/>
                <a:uLnTx/>
                <a:uFillTx/>
                <a:latin typeface="Arial" panose="020B0604020202020204"/>
                <a:ea typeface="微软雅黑" panose="020B0503020204020204" pitchFamily="34" charset="-122"/>
                <a:cs typeface="+mn-cs"/>
              </a:rPr>
              <a:t>Readout links</a:t>
            </a:r>
          </a:p>
        </p:txBody>
      </p:sp>
      <p:pic>
        <p:nvPicPr>
          <p:cNvPr id="80" name="图片 79"/>
          <p:cNvPicPr>
            <a:picLocks noChangeAspect="1"/>
          </p:cNvPicPr>
          <p:nvPr/>
        </p:nvPicPr>
        <p:blipFill>
          <a:blip r:embed="rId5"/>
          <a:srcRect t="22579" r="5032" b="40038"/>
          <a:stretch>
            <a:fillRect/>
          </a:stretch>
        </p:blipFill>
        <p:spPr>
          <a:xfrm>
            <a:off x="6427470" y="3796877"/>
            <a:ext cx="2993813" cy="883920"/>
          </a:xfrm>
          <a:prstGeom prst="rect">
            <a:avLst/>
          </a:prstGeom>
        </p:spPr>
      </p:pic>
      <p:pic>
        <p:nvPicPr>
          <p:cNvPr id="81" name="图片 80"/>
          <p:cNvPicPr>
            <a:picLocks noChangeAspect="1"/>
          </p:cNvPicPr>
          <p:nvPr/>
        </p:nvPicPr>
        <p:blipFill>
          <a:blip r:embed="rId6"/>
          <a:srcRect t="7515" b="36126"/>
          <a:stretch>
            <a:fillRect/>
          </a:stretch>
        </p:blipFill>
        <p:spPr>
          <a:xfrm>
            <a:off x="9347624" y="3625427"/>
            <a:ext cx="2899833" cy="1225973"/>
          </a:xfrm>
          <a:prstGeom prst="rect">
            <a:avLst/>
          </a:prstGeom>
        </p:spPr>
      </p:pic>
      <p:sp>
        <p:nvSpPr>
          <p:cNvPr id="6" name="文本框 5"/>
          <p:cNvSpPr txBox="1"/>
          <p:nvPr/>
        </p:nvSpPr>
        <p:spPr>
          <a:xfrm>
            <a:off x="1206500" y="4780280"/>
            <a:ext cx="366077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rPr>
              <a:t>80Gbps/ 1.25Gcps/32GB buffer</a:t>
            </a:r>
          </a:p>
        </p:txBody>
      </p:sp>
      <p:sp>
        <p:nvSpPr>
          <p:cNvPr id="2" name="右箭头 1"/>
          <p:cNvSpPr/>
          <p:nvPr/>
        </p:nvSpPr>
        <p:spPr>
          <a:xfrm>
            <a:off x="330835" y="4857115"/>
            <a:ext cx="875665" cy="188595"/>
          </a:xfrm>
          <a:prstGeom prst="right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8" name="文本框 17"/>
          <p:cNvSpPr txBox="1"/>
          <p:nvPr/>
        </p:nvSpPr>
        <p:spPr>
          <a:xfrm>
            <a:off x="5705475" y="4820920"/>
            <a:ext cx="2809240"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a:ln>
                  <a:noFill/>
                </a:ln>
                <a:solidFill>
                  <a:srgbClr val="70AD47">
                    <a:lumMod val="75000"/>
                  </a:srgbClr>
                </a:solidFill>
                <a:effectLst/>
                <a:uLnTx/>
                <a:uFillTx/>
                <a:latin typeface="Arial" panose="020B0604020202020204"/>
                <a:ea typeface="微软雅黑" panose="020B0503020204020204" pitchFamily="34" charset="-122"/>
                <a:cs typeface="+mn-cs"/>
              </a:rPr>
              <a:t>64Gbps/ 800Mcps/32GB buffer</a:t>
            </a:r>
          </a:p>
        </p:txBody>
      </p:sp>
      <p:sp>
        <p:nvSpPr>
          <p:cNvPr id="19" name="右箭头 18"/>
          <p:cNvSpPr/>
          <p:nvPr/>
        </p:nvSpPr>
        <p:spPr>
          <a:xfrm>
            <a:off x="5052060" y="4857750"/>
            <a:ext cx="645160" cy="232410"/>
          </a:xfrm>
          <a:prstGeom prst="rightArrow">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21" name="图片 20"/>
          <p:cNvPicPr>
            <a:picLocks noChangeAspect="1"/>
          </p:cNvPicPr>
          <p:nvPr/>
        </p:nvPicPr>
        <p:blipFill>
          <a:blip r:embed="rId7"/>
          <a:srcRect t="31137" b="16142"/>
          <a:stretch>
            <a:fillRect/>
          </a:stretch>
        </p:blipFill>
        <p:spPr>
          <a:xfrm rot="16200000">
            <a:off x="9334500" y="5107305"/>
            <a:ext cx="1635760" cy="1600835"/>
          </a:xfrm>
          <a:prstGeom prst="rect">
            <a:avLst/>
          </a:prstGeom>
        </p:spPr>
      </p:pic>
      <p:cxnSp>
        <p:nvCxnSpPr>
          <p:cNvPr id="23" name="直接箭头连接符 22"/>
          <p:cNvCxnSpPr/>
          <p:nvPr/>
        </p:nvCxnSpPr>
        <p:spPr>
          <a:xfrm>
            <a:off x="7869555" y="5908040"/>
            <a:ext cx="13176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8135197" y="5908041"/>
            <a:ext cx="861907" cy="37676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a:ln>
                  <a:noFill/>
                </a:ln>
                <a:solidFill>
                  <a:srgbClr val="0F4696">
                    <a:lumMod val="75000"/>
                  </a:srgbClr>
                </a:solidFill>
                <a:effectLst/>
                <a:uLnTx/>
                <a:uFillTx/>
                <a:latin typeface="Arial" panose="020B0604020202020204"/>
                <a:ea typeface="微软雅黑" panose="020B0503020204020204" pitchFamily="34" charset="-122"/>
                <a:cs typeface="+mn-cs"/>
              </a:rPr>
              <a:t>PCIe Connection</a:t>
            </a:r>
            <a:endParaRPr kumimoji="0" lang="zh-CN" altLang="en-US" sz="1000" b="0" i="0" u="none" strike="noStrike" kern="1200" cap="none" spc="0" normalizeH="0" baseline="0" noProof="0">
              <a:ln>
                <a:noFill/>
              </a:ln>
              <a:solidFill>
                <a:srgbClr val="0F4696">
                  <a:lumMod val="75000"/>
                </a:srgbClr>
              </a:solidFill>
              <a:effectLst/>
              <a:uLnTx/>
              <a:uFillTx/>
              <a:latin typeface="Arial" panose="020B0604020202020204"/>
              <a:ea typeface="微软雅黑" panose="020B0503020204020204" pitchFamily="34" charset="-122"/>
              <a:cs typeface="+mn-cs"/>
            </a:endParaRPr>
          </a:p>
        </p:txBody>
      </p:sp>
      <p:sp>
        <p:nvSpPr>
          <p:cNvPr id="25" name="文本框 24"/>
          <p:cNvSpPr txBox="1"/>
          <p:nvPr/>
        </p:nvSpPr>
        <p:spPr>
          <a:xfrm>
            <a:off x="9253220" y="4820920"/>
            <a:ext cx="2467610" cy="27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a:ln>
                  <a:noFill/>
                </a:ln>
                <a:solidFill>
                  <a:srgbClr val="0F4696"/>
                </a:solidFill>
                <a:effectLst/>
                <a:uLnTx/>
                <a:uFillTx/>
                <a:latin typeface="Arial" panose="020B0604020202020204"/>
                <a:ea typeface="微软雅黑" panose="020B0503020204020204" pitchFamily="34" charset="-122"/>
                <a:cs typeface="+mn-cs"/>
              </a:rPr>
              <a:t>32Gbps/400Mcps/1T buffer</a:t>
            </a:r>
          </a:p>
        </p:txBody>
      </p:sp>
      <p:sp>
        <p:nvSpPr>
          <p:cNvPr id="26" name="右箭头 25"/>
          <p:cNvSpPr/>
          <p:nvPr/>
        </p:nvSpPr>
        <p:spPr>
          <a:xfrm>
            <a:off x="8509000" y="4853305"/>
            <a:ext cx="645160" cy="232410"/>
          </a:xfrm>
          <a:prstGeom prst="rightArrow">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3" name="图片 2"/>
          <p:cNvPicPr>
            <a:picLocks noChangeAspect="1"/>
          </p:cNvPicPr>
          <p:nvPr/>
        </p:nvPicPr>
        <p:blipFill>
          <a:blip r:embed="rId8"/>
          <a:stretch>
            <a:fillRect/>
          </a:stretch>
        </p:blipFill>
        <p:spPr>
          <a:xfrm>
            <a:off x="671830" y="1081405"/>
            <a:ext cx="5369560" cy="3293110"/>
          </a:xfrm>
          <a:prstGeom prst="rect">
            <a:avLst/>
          </a:prstGeom>
        </p:spPr>
      </p:pic>
      <p:sp>
        <p:nvSpPr>
          <p:cNvPr id="31" name="燕尾形 30"/>
          <p:cNvSpPr/>
          <p:nvPr/>
        </p:nvSpPr>
        <p:spPr>
          <a:xfrm>
            <a:off x="459585" y="1017555"/>
            <a:ext cx="148563" cy="181387"/>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18</a:t>
            </a:fld>
            <a:endParaRPr lang="en-US"/>
          </a:p>
        </p:txBody>
      </p:sp>
      <p:grpSp>
        <p:nvGrpSpPr>
          <p:cNvPr id="5" name="组合 4"/>
          <p:cNvGrpSpPr/>
          <p:nvPr/>
        </p:nvGrpSpPr>
        <p:grpSpPr>
          <a:xfrm>
            <a:off x="362248" y="901778"/>
            <a:ext cx="11282892" cy="732283"/>
            <a:chOff x="412737" y="1044977"/>
            <a:chExt cx="11282892" cy="732283"/>
          </a:xfrm>
        </p:grpSpPr>
        <p:sp>
          <p:nvSpPr>
            <p:cNvPr id="10" name="燕尾形 9"/>
            <p:cNvSpPr/>
            <p:nvPr/>
          </p:nvSpPr>
          <p:spPr>
            <a:xfrm>
              <a:off x="461093" y="1044977"/>
              <a:ext cx="148563" cy="181387"/>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412737" y="1378480"/>
              <a:ext cx="11282892" cy="398780"/>
            </a:xfrm>
            <a:prstGeom prst="rect">
              <a:avLst/>
            </a:prstGeom>
          </p:spPr>
          <p:txBody>
            <a:bodyPr wrap="square">
              <a:spAutoFit/>
            </a:bodyPr>
            <a:lstStyle/>
            <a:p>
              <a:endParaRPr sz="2000" b="1" dirty="0"/>
            </a:p>
          </p:txBody>
        </p:sp>
      </p:grpSp>
      <p:sp>
        <p:nvSpPr>
          <p:cNvPr id="4" name="标题 3"/>
          <p:cNvSpPr>
            <a:spLocks noGrp="1"/>
          </p:cNvSpPr>
          <p:nvPr>
            <p:ph type="ctrTitle"/>
          </p:nvPr>
        </p:nvSpPr>
        <p:spPr/>
        <p:txBody>
          <a:bodyPr/>
          <a:lstStyle/>
          <a:p>
            <a:r>
              <a:rPr lang="en-US" altLang="zh-CN" sz="2800">
                <a:sym typeface="+mn-ea"/>
              </a:rPr>
              <a:t>Energy-resolved imaging detector </a:t>
            </a:r>
            <a:r>
              <a:rPr lang="en-US" altLang="zh-CN" sz="2800" dirty="0">
                <a:sym typeface="+mn-ea"/>
              </a:rPr>
              <a:t>based on Timepix4</a:t>
            </a:r>
          </a:p>
        </p:txBody>
      </p:sp>
      <p:pic>
        <p:nvPicPr>
          <p:cNvPr id="12" name="图片 11"/>
          <p:cNvPicPr>
            <a:picLocks noChangeAspect="1"/>
          </p:cNvPicPr>
          <p:nvPr/>
        </p:nvPicPr>
        <p:blipFill>
          <a:blip r:embed="rId7"/>
          <a:srcRect l="17180" t="19272" r="18091"/>
          <a:stretch>
            <a:fillRect/>
          </a:stretch>
        </p:blipFill>
        <p:spPr>
          <a:xfrm>
            <a:off x="362585" y="1880235"/>
            <a:ext cx="2496185" cy="4342765"/>
          </a:xfrm>
          <a:prstGeom prst="rect">
            <a:avLst/>
          </a:prstGeom>
        </p:spPr>
      </p:pic>
      <p:pic>
        <p:nvPicPr>
          <p:cNvPr id="13" name="图片 12" descr="bf2fe4182c35cff2e9929d70cc8cdcb"/>
          <p:cNvPicPr>
            <a:picLocks noChangeAspect="1"/>
          </p:cNvPicPr>
          <p:nvPr>
            <p:custDataLst>
              <p:tags r:id="rId1"/>
            </p:custDataLst>
          </p:nvPr>
        </p:nvPicPr>
        <p:blipFill>
          <a:blip r:embed="rId8"/>
          <a:stretch>
            <a:fillRect/>
          </a:stretch>
        </p:blipFill>
        <p:spPr>
          <a:xfrm>
            <a:off x="3043555" y="1880870"/>
            <a:ext cx="2588260" cy="1941195"/>
          </a:xfrm>
          <a:prstGeom prst="rect">
            <a:avLst/>
          </a:prstGeom>
        </p:spPr>
      </p:pic>
      <p:sp>
        <p:nvSpPr>
          <p:cNvPr id="14" name="文本框 13"/>
          <p:cNvSpPr txBox="1"/>
          <p:nvPr>
            <p:custDataLst>
              <p:tags r:id="rId2"/>
            </p:custDataLst>
          </p:nvPr>
        </p:nvSpPr>
        <p:spPr>
          <a:xfrm>
            <a:off x="2833370" y="1574165"/>
            <a:ext cx="2894965" cy="306705"/>
          </a:xfrm>
          <a:prstGeom prst="rect">
            <a:avLst/>
          </a:prstGeom>
          <a:noFill/>
        </p:spPr>
        <p:txBody>
          <a:bodyPr wrap="square" rtlCol="0">
            <a:spAutoFit/>
          </a:bodyPr>
          <a:lstStyle/>
          <a:p>
            <a:pPr algn="ctr"/>
            <a:r>
              <a:rPr lang="en-US" sz="1400" b="1">
                <a:latin typeface="Times New Roman" panose="02020603050405020304" pitchFamily="18" charset="0"/>
                <a:cs typeface="Times New Roman" panose="02020603050405020304" pitchFamily="18" charset="0"/>
              </a:rPr>
              <a:t> Image intensifier and  camera </a:t>
            </a:r>
          </a:p>
        </p:txBody>
      </p:sp>
      <p:sp>
        <p:nvSpPr>
          <p:cNvPr id="15" name="文本框 14"/>
          <p:cNvSpPr txBox="1"/>
          <p:nvPr>
            <p:custDataLst>
              <p:tags r:id="rId3"/>
            </p:custDataLst>
          </p:nvPr>
        </p:nvSpPr>
        <p:spPr>
          <a:xfrm>
            <a:off x="473075" y="1574165"/>
            <a:ext cx="2309495" cy="306705"/>
          </a:xfrm>
          <a:prstGeom prst="rect">
            <a:avLst/>
          </a:prstGeom>
          <a:noFill/>
        </p:spPr>
        <p:txBody>
          <a:bodyPr wrap="square" rtlCol="0">
            <a:spAutoFit/>
          </a:bodyPr>
          <a:lstStyle/>
          <a:p>
            <a:pPr algn="ctr"/>
            <a:r>
              <a:rPr lang="en-US" sz="1400" b="1">
                <a:latin typeface="Times New Roman" panose="02020603050405020304" pitchFamily="18" charset="0"/>
                <a:cs typeface="Times New Roman" panose="02020603050405020304" pitchFamily="18" charset="0"/>
              </a:rPr>
              <a:t>Top view of the detector</a:t>
            </a:r>
          </a:p>
        </p:txBody>
      </p:sp>
      <p:pic>
        <p:nvPicPr>
          <p:cNvPr id="16" name="图片 15" descr="678998be4c8375cdec54fa6ecf947a9"/>
          <p:cNvPicPr>
            <a:picLocks noChangeAspect="1"/>
          </p:cNvPicPr>
          <p:nvPr>
            <p:custDataLst>
              <p:tags r:id="rId4"/>
            </p:custDataLst>
          </p:nvPr>
        </p:nvPicPr>
        <p:blipFill>
          <a:blip r:embed="rId9"/>
          <a:stretch>
            <a:fillRect/>
          </a:stretch>
        </p:blipFill>
        <p:spPr>
          <a:xfrm rot="5400000">
            <a:off x="3364230" y="3981450"/>
            <a:ext cx="1920240" cy="2562225"/>
          </a:xfrm>
          <a:prstGeom prst="rect">
            <a:avLst/>
          </a:prstGeom>
        </p:spPr>
      </p:pic>
      <p:sp>
        <p:nvSpPr>
          <p:cNvPr id="17" name="文本框 16"/>
          <p:cNvSpPr txBox="1"/>
          <p:nvPr>
            <p:custDataLst>
              <p:tags r:id="rId5"/>
            </p:custDataLst>
          </p:nvPr>
        </p:nvSpPr>
        <p:spPr>
          <a:xfrm>
            <a:off x="2952750" y="3822065"/>
            <a:ext cx="2607310" cy="521970"/>
          </a:xfrm>
          <a:prstGeom prst="rect">
            <a:avLst/>
          </a:prstGeom>
          <a:noFill/>
        </p:spPr>
        <p:txBody>
          <a:bodyPr wrap="square" rtlCol="0">
            <a:spAutoFit/>
          </a:bodyPr>
          <a:lstStyle/>
          <a:p>
            <a:pPr algn="ctr"/>
            <a:r>
              <a:rPr lang="en-US" sz="1400" b="1">
                <a:latin typeface="Times New Roman" panose="02020603050405020304" pitchFamily="18" charset="0"/>
                <a:cs typeface="Times New Roman" panose="02020603050405020304" pitchFamily="18" charset="0"/>
              </a:rPr>
              <a:t>Isotope Light Source and USAF Test Pattern</a:t>
            </a:r>
          </a:p>
        </p:txBody>
      </p:sp>
      <p:pic>
        <p:nvPicPr>
          <p:cNvPr id="18" name="图片 17" descr="2944f569ad8e7fe52d06558881d9cb2"/>
          <p:cNvPicPr>
            <a:picLocks noChangeAspect="1"/>
          </p:cNvPicPr>
          <p:nvPr/>
        </p:nvPicPr>
        <p:blipFill>
          <a:blip r:embed="rId10"/>
          <a:stretch>
            <a:fillRect/>
          </a:stretch>
        </p:blipFill>
        <p:spPr>
          <a:xfrm>
            <a:off x="6097905" y="1880235"/>
            <a:ext cx="5793740" cy="4271010"/>
          </a:xfrm>
          <a:prstGeom prst="rect">
            <a:avLst/>
          </a:prstGeom>
        </p:spPr>
      </p:pic>
      <p:sp>
        <p:nvSpPr>
          <p:cNvPr id="98" name="流程图: 可选过程 97"/>
          <p:cNvSpPr/>
          <p:nvPr/>
        </p:nvSpPr>
        <p:spPr bwMode="auto">
          <a:xfrm>
            <a:off x="6098540" y="1242695"/>
            <a:ext cx="579374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Testing by Laser</a:t>
            </a:r>
          </a:p>
        </p:txBody>
      </p:sp>
      <p:sp>
        <p:nvSpPr>
          <p:cNvPr id="20" name="流程图: 可选过程 19"/>
          <p:cNvSpPr/>
          <p:nvPr/>
        </p:nvSpPr>
        <p:spPr bwMode="auto">
          <a:xfrm>
            <a:off x="361950" y="1241425"/>
            <a:ext cx="532701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The </a:t>
            </a:r>
            <a:r>
              <a:rPr lang="en-US" altLang="zh-CN" sz="1400" b="1" dirty="0">
                <a:ln>
                  <a:noFill/>
                </a:ln>
                <a:solidFill>
                  <a:schemeClr val="bg1"/>
                </a:solidFill>
                <a:effectLst/>
                <a:latin typeface="微软雅黑" panose="020B0503020204020204" pitchFamily="34" charset="-122"/>
                <a:ea typeface="微软雅黑" panose="020B0503020204020204" pitchFamily="34" charset="-122"/>
                <a:sym typeface="+mn-ea"/>
              </a:rPr>
              <a:t>detector </a:t>
            </a: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structure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19</a:t>
            </a:fld>
            <a:endParaRPr lang="en-US"/>
          </a:p>
        </p:txBody>
      </p:sp>
      <p:grpSp>
        <p:nvGrpSpPr>
          <p:cNvPr id="5" name="组合 4"/>
          <p:cNvGrpSpPr/>
          <p:nvPr/>
        </p:nvGrpSpPr>
        <p:grpSpPr>
          <a:xfrm>
            <a:off x="362248" y="901778"/>
            <a:ext cx="11282892" cy="732283"/>
            <a:chOff x="412737" y="1044977"/>
            <a:chExt cx="11282892" cy="732283"/>
          </a:xfrm>
        </p:grpSpPr>
        <p:sp>
          <p:nvSpPr>
            <p:cNvPr id="10" name="燕尾形 9"/>
            <p:cNvSpPr/>
            <p:nvPr/>
          </p:nvSpPr>
          <p:spPr>
            <a:xfrm>
              <a:off x="461093" y="1044977"/>
              <a:ext cx="148563" cy="181387"/>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412737" y="1378480"/>
              <a:ext cx="11282892" cy="398780"/>
            </a:xfrm>
            <a:prstGeom prst="rect">
              <a:avLst/>
            </a:prstGeom>
          </p:spPr>
          <p:txBody>
            <a:bodyPr wrap="square">
              <a:spAutoFit/>
            </a:bodyPr>
            <a:lstStyle/>
            <a:p>
              <a:endParaRPr sz="2000" b="1" dirty="0"/>
            </a:p>
          </p:txBody>
        </p:sp>
      </p:grpSp>
      <p:sp>
        <p:nvSpPr>
          <p:cNvPr id="4" name="标题 3"/>
          <p:cNvSpPr>
            <a:spLocks noGrp="1"/>
          </p:cNvSpPr>
          <p:nvPr>
            <p:ph type="ctrTitle"/>
          </p:nvPr>
        </p:nvSpPr>
        <p:spPr/>
        <p:txBody>
          <a:bodyPr/>
          <a:lstStyle/>
          <a:p>
            <a:r>
              <a:rPr lang="en-US" altLang="zh-CN" sz="2800">
                <a:sym typeface="+mn-ea"/>
              </a:rPr>
              <a:t>Energy-resolved imaging detector </a:t>
            </a:r>
            <a:r>
              <a:rPr lang="en-US" altLang="zh-CN" sz="2800" dirty="0">
                <a:sym typeface="+mn-ea"/>
              </a:rPr>
              <a:t>based on Timepix4 </a:t>
            </a:r>
          </a:p>
        </p:txBody>
      </p:sp>
      <p:sp>
        <p:nvSpPr>
          <p:cNvPr id="37" name="文本框 36"/>
          <p:cNvSpPr txBox="1"/>
          <p:nvPr/>
        </p:nvSpPr>
        <p:spPr>
          <a:xfrm>
            <a:off x="362585" y="993775"/>
            <a:ext cx="11525250" cy="461010"/>
          </a:xfrm>
          <a:prstGeom prst="rect">
            <a:avLst/>
          </a:prstGeom>
          <a:noFill/>
        </p:spPr>
        <p:txBody>
          <a:bodyPr wrap="square" rtlCol="0">
            <a:noAutofit/>
          </a:bodyPr>
          <a:lstStyle/>
          <a:p>
            <a:r>
              <a:rPr lang="en-US" altLang="zh-CN" sz="2000" b="1" dirty="0">
                <a:latin typeface="Times New Roman" panose="02020603050405020304" pitchFamily="18" charset="0"/>
                <a:cs typeface="Times New Roman" panose="02020603050405020304" pitchFamily="18" charset="0"/>
              </a:rPr>
              <a:t>neutron beam testing — TOF and counting rate</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pic>
        <p:nvPicPr>
          <p:cNvPr id="12" name="图片 11" descr="Wavelength_LNDvsTPX4"/>
          <p:cNvPicPr>
            <a:picLocks noChangeAspect="1"/>
          </p:cNvPicPr>
          <p:nvPr/>
        </p:nvPicPr>
        <p:blipFill>
          <a:blip r:embed="rId3"/>
          <a:stretch>
            <a:fillRect/>
          </a:stretch>
        </p:blipFill>
        <p:spPr>
          <a:xfrm>
            <a:off x="0" y="2261235"/>
            <a:ext cx="4638675" cy="3349625"/>
          </a:xfrm>
          <a:prstGeom prst="rect">
            <a:avLst/>
          </a:prstGeom>
        </p:spPr>
      </p:pic>
      <p:sp>
        <p:nvSpPr>
          <p:cNvPr id="98" name="流程图: 可选过程 97"/>
          <p:cNvSpPr/>
          <p:nvPr/>
        </p:nvSpPr>
        <p:spPr bwMode="auto">
          <a:xfrm>
            <a:off x="410845" y="1770380"/>
            <a:ext cx="385254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TOF</a:t>
            </a:r>
          </a:p>
        </p:txBody>
      </p:sp>
      <p:sp>
        <p:nvSpPr>
          <p:cNvPr id="13" name="文本框 12" descr="7b0a202020202262756c6c6574223a20227b5c2263617465676f727949645c223a5c225c222c5c2274656d706c61746549645c223a32303233313634307d220a7d0a"/>
          <p:cNvSpPr txBox="1"/>
          <p:nvPr/>
        </p:nvSpPr>
        <p:spPr>
          <a:xfrm>
            <a:off x="361950" y="5726430"/>
            <a:ext cx="4120515" cy="583565"/>
          </a:xfrm>
          <a:prstGeom prst="rect">
            <a:avLst/>
          </a:prstGeom>
          <a:noFill/>
        </p:spPr>
        <p:txBody>
          <a:bodyPr wrap="square" rtlCol="0">
            <a:spAutoFit/>
          </a:bodyPr>
          <a:lstStyle/>
          <a:p>
            <a:pPr indent="0" algn="ctr">
              <a:buNone/>
            </a:pPr>
            <a:r>
              <a:rPr 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Neutron TOF spectrum from TPX4 camera is consistent with LND </a:t>
            </a:r>
            <a:r>
              <a:rPr lang="en-US" sz="1600" b="1"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a:t>
            </a:r>
            <a:r>
              <a:rPr 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He PSD.</a:t>
            </a:r>
            <a:endParaRPr lang="en-US" altLang="en-US" sz="16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流程图: 可选过程 13"/>
          <p:cNvSpPr/>
          <p:nvPr/>
        </p:nvSpPr>
        <p:spPr bwMode="auto">
          <a:xfrm>
            <a:off x="4575810" y="1770380"/>
            <a:ext cx="731202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counting rate</a:t>
            </a:r>
          </a:p>
        </p:txBody>
      </p:sp>
      <p:graphicFrame>
        <p:nvGraphicFramePr>
          <p:cNvPr id="15" name="表格 14"/>
          <p:cNvGraphicFramePr/>
          <p:nvPr>
            <p:custDataLst>
              <p:tags r:id="rId1"/>
            </p:custDataLst>
          </p:nvPr>
        </p:nvGraphicFramePr>
        <p:xfrm>
          <a:off x="4575810" y="2310765"/>
          <a:ext cx="3486150" cy="4114800"/>
        </p:xfrm>
        <a:graphic>
          <a:graphicData uri="http://schemas.openxmlformats.org/drawingml/2006/table">
            <a:tbl>
              <a:tblPr firstRow="1">
                <a:tableStyleId>{993889CB-2657-432E-A15A-48A7F47AEA2E}</a:tableStyleId>
              </a:tblPr>
              <a:tblGrid>
                <a:gridCol w="572770">
                  <a:extLst>
                    <a:ext uri="{9D8B030D-6E8A-4147-A177-3AD203B41FA5}">
                      <a16:colId xmlns:a16="http://schemas.microsoft.com/office/drawing/2014/main" val="20000"/>
                    </a:ext>
                  </a:extLst>
                </a:gridCol>
                <a:gridCol w="536575">
                  <a:extLst>
                    <a:ext uri="{9D8B030D-6E8A-4147-A177-3AD203B41FA5}">
                      <a16:colId xmlns:a16="http://schemas.microsoft.com/office/drawing/2014/main" val="20001"/>
                    </a:ext>
                  </a:extLst>
                </a:gridCol>
                <a:gridCol w="539750">
                  <a:extLst>
                    <a:ext uri="{9D8B030D-6E8A-4147-A177-3AD203B41FA5}">
                      <a16:colId xmlns:a16="http://schemas.microsoft.com/office/drawing/2014/main" val="20002"/>
                    </a:ext>
                  </a:extLst>
                </a:gridCol>
                <a:gridCol w="570230">
                  <a:extLst>
                    <a:ext uri="{9D8B030D-6E8A-4147-A177-3AD203B41FA5}">
                      <a16:colId xmlns:a16="http://schemas.microsoft.com/office/drawing/2014/main" val="20003"/>
                    </a:ext>
                  </a:extLst>
                </a:gridCol>
                <a:gridCol w="622300">
                  <a:extLst>
                    <a:ext uri="{9D8B030D-6E8A-4147-A177-3AD203B41FA5}">
                      <a16:colId xmlns:a16="http://schemas.microsoft.com/office/drawing/2014/main" val="20004"/>
                    </a:ext>
                  </a:extLst>
                </a:gridCol>
                <a:gridCol w="644525">
                  <a:extLst>
                    <a:ext uri="{9D8B030D-6E8A-4147-A177-3AD203B41FA5}">
                      <a16:colId xmlns:a16="http://schemas.microsoft.com/office/drawing/2014/main" val="20005"/>
                    </a:ext>
                  </a:extLst>
                </a:gridCol>
              </a:tblGrid>
              <a:tr h="631825">
                <a:tc>
                  <a:txBody>
                    <a:bodyPr/>
                    <a:lstStyle/>
                    <a:p>
                      <a:pPr algn="ctr" fontAlgn="ctr">
                        <a:buNone/>
                      </a:pPr>
                      <a:r>
                        <a:rPr lang="en-US" altLang="zh-CN" sz="900" dirty="0">
                          <a:latin typeface="Times New Roman" panose="02020603050405020304" pitchFamily="18" charset="0"/>
                          <a:cs typeface="Times New Roman" panose="02020603050405020304" pitchFamily="18" charset="0"/>
                        </a:rPr>
                        <a:t>Img. Int. Gain</a:t>
                      </a:r>
                    </a:p>
                  </a:txBody>
                  <a:tcPr marL="5080" marR="5080" marT="5080" marB="0" anchor="ctr"/>
                </a:tc>
                <a:tc>
                  <a:txBody>
                    <a:bodyPr/>
                    <a:lstStyle/>
                    <a:p>
                      <a:pPr algn="ctr" fontAlgn="ctr">
                        <a:buNone/>
                      </a:pPr>
                      <a:r>
                        <a:rPr lang="en-US" altLang="zh-CN" sz="900" dirty="0">
                          <a:latin typeface="Times New Roman" panose="02020603050405020304" pitchFamily="18" charset="0"/>
                          <a:cs typeface="Times New Roman" panose="02020603050405020304" pitchFamily="18" charset="0"/>
                        </a:rPr>
                        <a:t>Duration</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File Size</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Data Rate</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Average Counting Rate</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Maximum Counting Rate</a:t>
                      </a:r>
                    </a:p>
                  </a:txBody>
                  <a:tcPr marL="5080" marR="5080" marT="5080" marB="0" anchor="ctr"/>
                </a:tc>
                <a:extLst>
                  <a:ext uri="{0D108BD9-81ED-4DB2-BD59-A6C34878D82A}">
                    <a16:rowId xmlns:a16="http://schemas.microsoft.com/office/drawing/2014/main" val="10000"/>
                  </a:ext>
                </a:extLst>
              </a:tr>
              <a:tr h="672465">
                <a:tc>
                  <a:txBody>
                    <a:bodyPr/>
                    <a:lstStyle/>
                    <a:p>
                      <a:pPr algn="ctr" fontAlgn="ctr"/>
                      <a:r>
                        <a:rPr lang="en-US" altLang="zh-CN" sz="900">
                          <a:latin typeface="Times New Roman" panose="02020603050405020304" pitchFamily="18" charset="0"/>
                          <a:cs typeface="Times New Roman" panose="02020603050405020304" pitchFamily="18" charset="0"/>
                        </a:rPr>
                        <a:t>Gain3400</a:t>
                      </a:r>
                    </a:p>
                  </a:txBody>
                  <a:tcPr marL="5080" marR="5080" marT="5080" marB="0" anchor="ctr"/>
                </a:tc>
                <a:tc>
                  <a:txBody>
                    <a:bodyPr/>
                    <a:lstStyle/>
                    <a:p>
                      <a:pPr algn="ctr" fontAlgn="ctr">
                        <a:buNone/>
                      </a:pPr>
                      <a:r>
                        <a:rPr lang="en-US" altLang="zh-CN" sz="1000">
                          <a:latin typeface="Times New Roman" panose="02020603050405020304" pitchFamily="18" charset="0"/>
                          <a:cs typeface="Times New Roman" panose="02020603050405020304" pitchFamily="18" charset="0"/>
                        </a:rPr>
                        <a:t>5min</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4169MB</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13.9MB/s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0.9 Mhits/s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3.4M hits/s</a:t>
                      </a:r>
                    </a:p>
                  </a:txBody>
                  <a:tcPr marL="5080" marR="5080" marT="5080" marB="0" anchor="ctr"/>
                </a:tc>
                <a:extLst>
                  <a:ext uri="{0D108BD9-81ED-4DB2-BD59-A6C34878D82A}">
                    <a16:rowId xmlns:a16="http://schemas.microsoft.com/office/drawing/2014/main" val="10001"/>
                  </a:ext>
                </a:extLst>
              </a:tr>
              <a:tr h="703580">
                <a:tc>
                  <a:txBody>
                    <a:bodyPr/>
                    <a:lstStyle/>
                    <a:p>
                      <a:pPr algn="ctr" fontAlgn="ctr"/>
                      <a:r>
                        <a:rPr lang="en-US" altLang="zh-CN" sz="900">
                          <a:latin typeface="Times New Roman" panose="02020603050405020304" pitchFamily="18" charset="0"/>
                          <a:cs typeface="Times New Roman" panose="02020603050405020304" pitchFamily="18" charset="0"/>
                        </a:rPr>
                        <a:t>Gain3600</a:t>
                      </a:r>
                    </a:p>
                  </a:txBody>
                  <a:tcPr marL="5080" marR="5080" marT="5080" marB="0" anchor="ctr"/>
                </a:tc>
                <a:tc>
                  <a:txBody>
                    <a:bodyPr/>
                    <a:lstStyle/>
                    <a:p>
                      <a:pPr algn="ctr" fontAlgn="ctr">
                        <a:buNone/>
                      </a:pPr>
                      <a:r>
                        <a:rPr lang="en-US" altLang="zh-CN" sz="1000">
                          <a:latin typeface="Times New Roman" panose="02020603050405020304" pitchFamily="18" charset="0"/>
                          <a:cs typeface="Times New Roman" panose="02020603050405020304" pitchFamily="18" charset="0"/>
                        </a:rPr>
                        <a:t>5min</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13903MB</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46.3MB/s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2.89 Mhits/s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11.2M hits/s</a:t>
                      </a:r>
                    </a:p>
                  </a:txBody>
                  <a:tcPr marL="5080" marR="5080" marT="5080" marB="0" anchor="ctr"/>
                </a:tc>
                <a:extLst>
                  <a:ext uri="{0D108BD9-81ED-4DB2-BD59-A6C34878D82A}">
                    <a16:rowId xmlns:a16="http://schemas.microsoft.com/office/drawing/2014/main" val="10002"/>
                  </a:ext>
                </a:extLst>
              </a:tr>
              <a:tr h="702945">
                <a:tc>
                  <a:txBody>
                    <a:bodyPr/>
                    <a:lstStyle/>
                    <a:p>
                      <a:pPr algn="ctr" fontAlgn="ctr"/>
                      <a:r>
                        <a:rPr lang="en-US" altLang="zh-CN" sz="900">
                          <a:latin typeface="Times New Roman" panose="02020603050405020304" pitchFamily="18" charset="0"/>
                          <a:cs typeface="Times New Roman" panose="02020603050405020304" pitchFamily="18" charset="0"/>
                        </a:rPr>
                        <a:t>Gain3800</a:t>
                      </a:r>
                    </a:p>
                  </a:txBody>
                  <a:tcPr marL="5080" marR="5080" marT="5080" marB="0" anchor="ctr"/>
                </a:tc>
                <a:tc>
                  <a:txBody>
                    <a:bodyPr/>
                    <a:lstStyle/>
                    <a:p>
                      <a:pPr algn="ctr" fontAlgn="ctr">
                        <a:buNone/>
                      </a:pPr>
                      <a:r>
                        <a:rPr lang="en-US" altLang="zh-CN" sz="1000">
                          <a:latin typeface="Times New Roman" panose="02020603050405020304" pitchFamily="18" charset="0"/>
                          <a:cs typeface="Times New Roman" panose="02020603050405020304" pitchFamily="18" charset="0"/>
                        </a:rPr>
                        <a:t>5min</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29525MB</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98.4MB/s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6.1 Mhits/s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23.5M hits/s</a:t>
                      </a:r>
                    </a:p>
                  </a:txBody>
                  <a:tcPr marL="5080" marR="5080" marT="5080" marB="0" anchor="ctr"/>
                </a:tc>
                <a:extLst>
                  <a:ext uri="{0D108BD9-81ED-4DB2-BD59-A6C34878D82A}">
                    <a16:rowId xmlns:a16="http://schemas.microsoft.com/office/drawing/2014/main" val="10003"/>
                  </a:ext>
                </a:extLst>
              </a:tr>
              <a:tr h="701675">
                <a:tc>
                  <a:txBody>
                    <a:bodyPr/>
                    <a:lstStyle/>
                    <a:p>
                      <a:pPr algn="ctr" fontAlgn="ctr"/>
                      <a:r>
                        <a:rPr lang="en-US" altLang="zh-CN" sz="900">
                          <a:latin typeface="Times New Roman" panose="02020603050405020304" pitchFamily="18" charset="0"/>
                          <a:cs typeface="Times New Roman" panose="02020603050405020304" pitchFamily="18" charset="0"/>
                        </a:rPr>
                        <a:t>Gain3900</a:t>
                      </a:r>
                    </a:p>
                  </a:txBody>
                  <a:tcPr marL="5080" marR="5080" marT="5080" marB="0" anchor="ctr"/>
                </a:tc>
                <a:tc>
                  <a:txBody>
                    <a:bodyPr/>
                    <a:lstStyle/>
                    <a:p>
                      <a:pPr algn="ctr" fontAlgn="ctr">
                        <a:buNone/>
                      </a:pPr>
                      <a:r>
                        <a:rPr lang="en-US" altLang="zh-CN" sz="1000">
                          <a:latin typeface="Times New Roman" panose="02020603050405020304" pitchFamily="18" charset="0"/>
                          <a:cs typeface="Times New Roman" panose="02020603050405020304" pitchFamily="18" charset="0"/>
                        </a:rPr>
                        <a:t>5min</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37853MB</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126.2MB/s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7.8 Mhits/s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30.1M hits/s</a:t>
                      </a:r>
                    </a:p>
                  </a:txBody>
                  <a:tcPr marL="5080" marR="5080" marT="5080" marB="0" anchor="ctr"/>
                </a:tc>
                <a:extLst>
                  <a:ext uri="{0D108BD9-81ED-4DB2-BD59-A6C34878D82A}">
                    <a16:rowId xmlns:a16="http://schemas.microsoft.com/office/drawing/2014/main" val="10004"/>
                  </a:ext>
                </a:extLst>
              </a:tr>
              <a:tr h="702310">
                <a:tc>
                  <a:txBody>
                    <a:bodyPr/>
                    <a:lstStyle/>
                    <a:p>
                      <a:pPr algn="ctr" fontAlgn="ctr"/>
                      <a:r>
                        <a:rPr lang="en-US" altLang="zh-CN" sz="900">
                          <a:latin typeface="Times New Roman" panose="02020603050405020304" pitchFamily="18" charset="0"/>
                          <a:cs typeface="Times New Roman" panose="02020603050405020304" pitchFamily="18" charset="0"/>
                        </a:rPr>
                        <a:t>Gain4000</a:t>
                      </a:r>
                    </a:p>
                  </a:txBody>
                  <a:tcPr marL="5080" marR="5080" marT="5080" marB="0" anchor="ctr"/>
                </a:tc>
                <a:tc>
                  <a:txBody>
                    <a:bodyPr/>
                    <a:lstStyle/>
                    <a:p>
                      <a:pPr algn="ctr" fontAlgn="ctr">
                        <a:buNone/>
                      </a:pPr>
                      <a:r>
                        <a:rPr lang="en-US" altLang="zh-CN" sz="1000">
                          <a:latin typeface="Times New Roman" panose="02020603050405020304" pitchFamily="18" charset="0"/>
                          <a:cs typeface="Times New Roman" panose="02020603050405020304" pitchFamily="18" charset="0"/>
                        </a:rPr>
                        <a:t>5min</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44168MB</a:t>
                      </a:r>
                    </a:p>
                  </a:txBody>
                  <a:tcPr marL="5080" marR="5080" marT="5080" marB="0" anchor="ctr"/>
                </a:tc>
                <a:tc>
                  <a:txBody>
                    <a:bodyPr/>
                    <a:lstStyle/>
                    <a:p>
                      <a:pPr algn="ctr" fontAlgn="ctr">
                        <a:buNone/>
                      </a:pPr>
                      <a:r>
                        <a:rPr lang="en-US" altLang="zh-CN" sz="900" b="1">
                          <a:latin typeface="Times New Roman" panose="02020603050405020304" pitchFamily="18" charset="0"/>
                          <a:cs typeface="Times New Roman" panose="02020603050405020304" pitchFamily="18" charset="0"/>
                        </a:rPr>
                        <a:t>147.2MB/s</a:t>
                      </a:r>
                    </a:p>
                  </a:txBody>
                  <a:tcPr marL="5080" marR="5080" marT="5080" marB="0" anchor="ctr"/>
                </a:tc>
                <a:tc>
                  <a:txBody>
                    <a:bodyPr/>
                    <a:lstStyle/>
                    <a:p>
                      <a:pPr algn="ctr" fontAlgn="ctr">
                        <a:buNone/>
                      </a:pPr>
                      <a:r>
                        <a:rPr lang="en-US" altLang="zh-CN" sz="900">
                          <a:latin typeface="Times New Roman" panose="02020603050405020304" pitchFamily="18" charset="0"/>
                          <a:cs typeface="Times New Roman" panose="02020603050405020304" pitchFamily="18" charset="0"/>
                        </a:rPr>
                        <a:t>9.2 Mhits/s</a:t>
                      </a:r>
                    </a:p>
                  </a:txBody>
                  <a:tcPr marL="5080" marR="5080" marT="5080" marB="0" anchor="ctr"/>
                </a:tc>
                <a:tc>
                  <a:txBody>
                    <a:bodyPr/>
                    <a:lstStyle/>
                    <a:p>
                      <a:pPr algn="ctr" fontAlgn="ctr">
                        <a:buNone/>
                      </a:pPr>
                      <a:r>
                        <a:rPr lang="en-US" altLang="zh-CN" sz="900" b="1">
                          <a:latin typeface="Times New Roman" panose="02020603050405020304" pitchFamily="18" charset="0"/>
                          <a:cs typeface="Times New Roman" panose="02020603050405020304" pitchFamily="18" charset="0"/>
                        </a:rPr>
                        <a:t>35.5M hits/s</a:t>
                      </a:r>
                    </a:p>
                  </a:txBody>
                  <a:tcPr marL="5080" marR="5080" marT="5080" marB="0" anchor="ctr"/>
                </a:tc>
                <a:extLst>
                  <a:ext uri="{0D108BD9-81ED-4DB2-BD59-A6C34878D82A}">
                    <a16:rowId xmlns:a16="http://schemas.microsoft.com/office/drawing/2014/main" val="10005"/>
                  </a:ext>
                </a:extLst>
              </a:tr>
            </a:tbl>
          </a:graphicData>
        </a:graphic>
      </p:graphicFrame>
      <p:pic>
        <p:nvPicPr>
          <p:cNvPr id="16" name="图片 15" descr="DiffererntGains_log_1png"/>
          <p:cNvPicPr>
            <a:picLocks noChangeAspect="1"/>
          </p:cNvPicPr>
          <p:nvPr/>
        </p:nvPicPr>
        <p:blipFill>
          <a:blip r:embed="rId4"/>
          <a:stretch>
            <a:fillRect/>
          </a:stretch>
        </p:blipFill>
        <p:spPr>
          <a:xfrm>
            <a:off x="8061960" y="2178050"/>
            <a:ext cx="4116070" cy="3208655"/>
          </a:xfrm>
          <a:prstGeom prst="rect">
            <a:avLst/>
          </a:prstGeom>
        </p:spPr>
      </p:pic>
      <p:sp>
        <p:nvSpPr>
          <p:cNvPr id="17" name="文本框 16"/>
          <p:cNvSpPr txBox="1"/>
          <p:nvPr/>
        </p:nvSpPr>
        <p:spPr>
          <a:xfrm>
            <a:off x="8531297" y="5488713"/>
            <a:ext cx="3997325" cy="786754"/>
          </a:xfrm>
          <a:prstGeom prst="rect">
            <a:avLst/>
          </a:prstGeom>
          <a:noFill/>
        </p:spPr>
        <p:txBody>
          <a:bodyPr wrap="square" rtlCol="0">
            <a:spAutoFit/>
          </a:bodyPr>
          <a:lstStyle/>
          <a:p>
            <a:pPr fontAlgn="auto">
              <a:lnSpc>
                <a:spcPct val="150000"/>
              </a:lnSpc>
            </a:pPr>
            <a:r>
              <a:rPr lang="en-US" altLang="zh-CN" sz="1600" b="1" dirty="0">
                <a:solidFill>
                  <a:schemeClr val="tx1"/>
                </a:solidFill>
                <a:latin typeface="Times New Roman" panose="02020603050405020304" pitchFamily="18" charset="0"/>
                <a:cs typeface="Times New Roman" panose="02020603050405020304" pitchFamily="18" charset="0"/>
              </a:rPr>
              <a:t>Maximum event rate </a:t>
            </a:r>
            <a:r>
              <a:rPr lang="zh-CN" altLang="en-US" sz="1600" b="1" dirty="0">
                <a:solidFill>
                  <a:schemeClr val="tx1"/>
                </a:solidFill>
                <a:latin typeface="Times New Roman" panose="02020603050405020304" pitchFamily="18" charset="0"/>
                <a:cs typeface="Times New Roman" panose="02020603050405020304" pitchFamily="18" charset="0"/>
              </a:rPr>
              <a:t>：</a:t>
            </a:r>
            <a:r>
              <a:rPr lang="en-US" altLang="zh-CN" sz="1600" b="1" dirty="0">
                <a:solidFill>
                  <a:srgbClr val="FF0000"/>
                </a:solidFill>
                <a:latin typeface="Times New Roman" panose="02020603050405020304" pitchFamily="18" charset="0"/>
                <a:cs typeface="Times New Roman" panose="02020603050405020304" pitchFamily="18" charset="0"/>
              </a:rPr>
              <a:t>35.5M cps</a:t>
            </a:r>
          </a:p>
          <a:p>
            <a:pPr fontAlgn="auto">
              <a:lnSpc>
                <a:spcPct val="150000"/>
              </a:lnSpc>
            </a:pPr>
            <a:r>
              <a:rPr lang="en-US" altLang="zh-CN" sz="1600" b="1" dirty="0">
                <a:latin typeface="Times New Roman" panose="02020603050405020304" pitchFamily="18" charset="0"/>
                <a:cs typeface="Times New Roman" panose="02020603050405020304" pitchFamily="18" charset="0"/>
              </a:rPr>
              <a:t>Limited by flux of neutron beam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3800361" y="5106900"/>
            <a:ext cx="6776631" cy="856824"/>
            <a:chOff x="1219200" y="1444302"/>
            <a:chExt cx="5274694" cy="692395"/>
          </a:xfrm>
        </p:grpSpPr>
        <p:sp>
          <p:nvSpPr>
            <p:cNvPr id="2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25" name="矩形 24"/>
            <p:cNvSpPr/>
            <p:nvPr/>
          </p:nvSpPr>
          <p:spPr>
            <a:xfrm>
              <a:off x="1749971" y="1528889"/>
              <a:ext cx="4667251" cy="523220"/>
            </a:xfrm>
            <a:prstGeom prst="rect">
              <a:avLst/>
            </a:prstGeom>
          </p:spPr>
          <p:txBody>
            <a:bodyPr wrap="square" anchor="ctr">
              <a:noAutofit/>
            </a:bodyPr>
            <a:lstStyle/>
            <a:p>
              <a:r>
                <a:rPr sz="2800" b="1" dirty="0">
                  <a:solidFill>
                    <a:schemeClr val="bg1">
                      <a:lumMod val="75000"/>
                    </a:schemeClr>
                  </a:solidFill>
                  <a:latin typeface="微软雅黑" panose="020B0503020204020204" pitchFamily="34" charset="-122"/>
                  <a:ea typeface="微软雅黑" panose="020B0503020204020204" pitchFamily="34" charset="-122"/>
                </a:rPr>
                <a:t>Summar</a:t>
              </a:r>
              <a:r>
                <a:rPr lang="en-US" altLang="zh-CN" sz="2800" b="1" dirty="0">
                  <a:solidFill>
                    <a:schemeClr val="bg1">
                      <a:lumMod val="75000"/>
                    </a:schemeClr>
                  </a:solidFill>
                  <a:latin typeface="微软雅黑" panose="020B0503020204020204" pitchFamily="34" charset="-122"/>
                  <a:ea typeface="微软雅黑" panose="020B0503020204020204" pitchFamily="34" charset="-122"/>
                </a:rPr>
                <a:t>y and Outlook</a:t>
              </a:r>
            </a:p>
          </p:txBody>
        </p:sp>
      </p:grpSp>
      <p:sp>
        <p:nvSpPr>
          <p:cNvPr id="16" name="矩形 15"/>
          <p:cNvSpPr/>
          <p:nvPr/>
        </p:nvSpPr>
        <p:spPr>
          <a:xfrm>
            <a:off x="0" y="0"/>
            <a:ext cx="2197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 name="矩形 2"/>
          <p:cNvSpPr/>
          <p:nvPr/>
        </p:nvSpPr>
        <p:spPr>
          <a:xfrm rot="16200000">
            <a:off x="-28338" y="2446725"/>
            <a:ext cx="3318729" cy="923330"/>
          </a:xfrm>
          <a:prstGeom prst="rect">
            <a:avLst/>
          </a:prstGeom>
          <a:noFill/>
          <a:ln w="9525">
            <a:noFill/>
          </a:ln>
        </p:spPr>
        <p:txBody>
          <a:bodyPr wrap="none">
            <a:spAutoFit/>
          </a:bodyPr>
          <a:lstStyle/>
          <a:p>
            <a:pPr fontAlgn="base">
              <a:spcBef>
                <a:spcPct val="0"/>
              </a:spcBef>
              <a:spcAft>
                <a:spcPct val="0"/>
              </a:spcAft>
              <a:buClr>
                <a:srgbClr val="E48312"/>
              </a:buClr>
              <a:defRPr/>
            </a:pPr>
            <a:r>
              <a:rPr lang="en-US" altLang="zh-CN" sz="5400" b="1" dirty="0">
                <a:solidFill>
                  <a:srgbClr val="FFFFFF">
                    <a:alpha val="10000"/>
                  </a:srgbClr>
                </a:solidFill>
                <a:latin typeface="微软雅黑" panose="020B0503020204020204" pitchFamily="34" charset="-122"/>
                <a:ea typeface="微软雅黑" panose="020B0503020204020204" pitchFamily="34" charset="-122"/>
              </a:rPr>
              <a:t>Contents</a:t>
            </a:r>
            <a:endParaRPr lang="zh-CN" altLang="en-US" sz="5400" b="1" dirty="0">
              <a:solidFill>
                <a:srgbClr val="FFFFFF">
                  <a:alpha val="10000"/>
                </a:srgbClr>
              </a:solidFill>
              <a:latin typeface="微软雅黑" panose="020B0503020204020204" pitchFamily="34" charset="-122"/>
              <a:ea typeface="微软雅黑" panose="020B0503020204020204" pitchFamily="34" charset="-122"/>
            </a:endParaRPr>
          </a:p>
        </p:txBody>
      </p:sp>
      <p:sp>
        <p:nvSpPr>
          <p:cNvPr id="24" name="矩形 2"/>
          <p:cNvSpPr/>
          <p:nvPr/>
        </p:nvSpPr>
        <p:spPr>
          <a:xfrm>
            <a:off x="82085" y="5285809"/>
            <a:ext cx="2032929" cy="646331"/>
          </a:xfrm>
          <a:prstGeom prst="rect">
            <a:avLst/>
          </a:prstGeom>
          <a:noFill/>
          <a:ln w="9525">
            <a:noFill/>
          </a:ln>
        </p:spPr>
        <p:txBody>
          <a:bodyPr wrap="none">
            <a:spAutoFit/>
          </a:bodyPr>
          <a:lstStyle/>
          <a:p>
            <a:r>
              <a:rPr sz="3600" b="1" dirty="0">
                <a:solidFill>
                  <a:srgbClr val="FFFFFF"/>
                </a:solidFill>
                <a:latin typeface="微软雅黑" panose="020B0503020204020204" pitchFamily="34" charset="-122"/>
              </a:rPr>
              <a:t> Outline</a:t>
            </a:r>
          </a:p>
        </p:txBody>
      </p:sp>
      <p:grpSp>
        <p:nvGrpSpPr>
          <p:cNvPr id="42" name="组合 41"/>
          <p:cNvGrpSpPr/>
          <p:nvPr/>
        </p:nvGrpSpPr>
        <p:grpSpPr>
          <a:xfrm>
            <a:off x="3800361" y="2284039"/>
            <a:ext cx="7458534" cy="856824"/>
            <a:chOff x="1219200" y="1444302"/>
            <a:chExt cx="5805465" cy="692395"/>
          </a:xfrm>
        </p:grpSpPr>
        <p:sp>
          <p:nvSpPr>
            <p:cNvPr id="4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45" name="矩形 44"/>
            <p:cNvSpPr/>
            <p:nvPr/>
          </p:nvSpPr>
          <p:spPr>
            <a:xfrm>
              <a:off x="1749971" y="1528889"/>
              <a:ext cx="5274694" cy="523220"/>
            </a:xfrm>
            <a:prstGeom prst="rect">
              <a:avLst/>
            </a:prstGeom>
          </p:spPr>
          <p:txBody>
            <a:bodyPr wrap="square" anchor="ctr">
              <a:noAutofit/>
            </a:bodyPr>
            <a:lstStyle/>
            <a:p>
              <a:r>
                <a:rPr lang="en-US" sz="2200" b="1" dirty="0">
                  <a:solidFill>
                    <a:schemeClr val="accent4"/>
                  </a:solidFill>
                  <a:latin typeface="微软雅黑" panose="020B0503020204020204" pitchFamily="34" charset="-122"/>
                  <a:ea typeface="微软雅黑" panose="020B0503020204020204" pitchFamily="34" charset="-122"/>
                </a:rPr>
                <a:t> Resolution, FOV, Compact Neutron Imaging</a:t>
              </a:r>
            </a:p>
          </p:txBody>
        </p:sp>
      </p:grpSp>
      <p:grpSp>
        <p:nvGrpSpPr>
          <p:cNvPr id="79" name="组合 78"/>
          <p:cNvGrpSpPr/>
          <p:nvPr/>
        </p:nvGrpSpPr>
        <p:grpSpPr>
          <a:xfrm>
            <a:off x="3815057" y="823575"/>
            <a:ext cx="6776631" cy="856824"/>
            <a:chOff x="1219200" y="1444302"/>
            <a:chExt cx="5274694" cy="692395"/>
          </a:xfrm>
        </p:grpSpPr>
        <p:sp>
          <p:nvSpPr>
            <p:cNvPr id="80"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2" name="矩形 81"/>
            <p:cNvSpPr/>
            <p:nvPr/>
          </p:nvSpPr>
          <p:spPr>
            <a:xfrm>
              <a:off x="1749971" y="1528889"/>
              <a:ext cx="4667251" cy="523220"/>
            </a:xfrm>
            <a:prstGeom prst="rect">
              <a:avLst/>
            </a:prstGeom>
          </p:spPr>
          <p:txBody>
            <a:bodyPr wrap="square" anchor="ctr">
              <a:noAutofit/>
            </a:bodyPr>
            <a:lstStyle/>
            <a:p>
              <a:pPr>
                <a:defRPr/>
              </a:pPr>
              <a:r>
                <a:rPr lang="en-US" sz="2800" b="1" dirty="0">
                  <a:solidFill>
                    <a:schemeClr val="accent1"/>
                  </a:solidFill>
                  <a:latin typeface="微软雅黑" panose="020B0503020204020204" pitchFamily="34" charset="-122"/>
                  <a:ea typeface="微软雅黑" panose="020B0503020204020204" pitchFamily="34" charset="-122"/>
                </a:rPr>
                <a:t>Background</a:t>
              </a:r>
            </a:p>
          </p:txBody>
        </p:sp>
      </p:grpSp>
      <p:grpSp>
        <p:nvGrpSpPr>
          <p:cNvPr id="83" name="组合 82"/>
          <p:cNvGrpSpPr/>
          <p:nvPr/>
        </p:nvGrpSpPr>
        <p:grpSpPr>
          <a:xfrm>
            <a:off x="3800361" y="3697815"/>
            <a:ext cx="7961630" cy="856824"/>
            <a:chOff x="1219200" y="1444302"/>
            <a:chExt cx="6197056" cy="692395"/>
          </a:xfrm>
        </p:grpSpPr>
        <p:sp>
          <p:nvSpPr>
            <p:cNvPr id="84"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6" name="矩形 85"/>
            <p:cNvSpPr/>
            <p:nvPr/>
          </p:nvSpPr>
          <p:spPr>
            <a:xfrm>
              <a:off x="1750037" y="1528970"/>
              <a:ext cx="5666219" cy="523403"/>
            </a:xfrm>
            <a:prstGeom prst="rect">
              <a:avLst/>
            </a:prstGeom>
          </p:spPr>
          <p:txBody>
            <a:bodyPr wrap="square" anchor="ctr">
              <a:noAutofit/>
            </a:bodyPr>
            <a:lstStyle/>
            <a:p>
              <a:r>
                <a:rPr lang="en-US" sz="2000" b="1" dirty="0">
                  <a:solidFill>
                    <a:schemeClr val="bg1">
                      <a:lumMod val="65000"/>
                    </a:schemeClr>
                  </a:solidFill>
                  <a:latin typeface="微软雅黑" panose="020B0503020204020204" pitchFamily="34" charset="-122"/>
                  <a:ea typeface="微软雅黑" panose="020B0503020204020204" pitchFamily="34" charset="-122"/>
                </a:rPr>
                <a:t>Energy Resolved Neutron Imaging Based on Timepix4</a:t>
              </a:r>
            </a:p>
          </p:txBody>
        </p:sp>
      </p:grpSp>
      <p:sp>
        <p:nvSpPr>
          <p:cNvPr id="3" name="灯片编号占位符 2"/>
          <p:cNvSpPr>
            <a:spLocks noGrp="1"/>
          </p:cNvSpPr>
          <p:nvPr>
            <p:ph type="sldNum" sz="quarter" idx="4"/>
          </p:nvPr>
        </p:nvSpPr>
        <p:spPr>
          <a:xfrm>
            <a:off x="9448800" y="6347385"/>
            <a:ext cx="2743200" cy="365125"/>
          </a:xfrm>
        </p:spPr>
        <p:txBody>
          <a:bodyPr/>
          <a:lstStyle/>
          <a:p>
            <a:fld id="{58BDC764-1714-4068-B33E-4D6727107E15}" type="slidenum">
              <a:rPr lang="en-US" smtClean="0"/>
              <a:t>2</a:t>
            </a:fld>
            <a:endParaRPr lang="en-US"/>
          </a:p>
        </p:txBody>
      </p:sp>
      <p:sp>
        <p:nvSpPr>
          <p:cNvPr id="5" name="圆角矩形 4"/>
          <p:cNvSpPr>
            <a:spLocks noChangeAspect="1"/>
          </p:cNvSpPr>
          <p:nvPr/>
        </p:nvSpPr>
        <p:spPr>
          <a:xfrm flipH="1">
            <a:off x="3489632" y="3828553"/>
            <a:ext cx="847489"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III</a:t>
            </a:r>
            <a:endParaRPr sz="2600" b="1" dirty="0">
              <a:latin typeface="Times New Roman" panose="02020603050405020304"/>
            </a:endParaRPr>
          </a:p>
        </p:txBody>
      </p:sp>
      <p:sp>
        <p:nvSpPr>
          <p:cNvPr id="6" name="圆角矩形 5"/>
          <p:cNvSpPr>
            <a:spLocks noChangeAspect="1"/>
          </p:cNvSpPr>
          <p:nvPr/>
        </p:nvSpPr>
        <p:spPr>
          <a:xfrm flipH="1">
            <a:off x="3504328" y="954312"/>
            <a:ext cx="847490" cy="595348"/>
          </a:xfrm>
          <a:prstGeom prst="roundRect">
            <a:avLst>
              <a:gd name="adj" fmla="val 9950"/>
            </a:avLst>
          </a:prstGeom>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a:t>
            </a:r>
            <a:endParaRPr sz="2600" b="1" dirty="0">
              <a:latin typeface="Times New Roman" panose="02020603050405020304"/>
            </a:endParaRPr>
          </a:p>
        </p:txBody>
      </p:sp>
      <p:sp>
        <p:nvSpPr>
          <p:cNvPr id="7" name="圆角矩形 6"/>
          <p:cNvSpPr>
            <a:spLocks noChangeAspect="1"/>
          </p:cNvSpPr>
          <p:nvPr/>
        </p:nvSpPr>
        <p:spPr>
          <a:xfrm flipH="1">
            <a:off x="3489632" y="2414777"/>
            <a:ext cx="847489" cy="595348"/>
          </a:xfrm>
          <a:prstGeom prst="roundRect">
            <a:avLst>
              <a:gd name="adj" fmla="val 9950"/>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II</a:t>
            </a:r>
            <a:endParaRPr sz="2600" b="1" dirty="0">
              <a:latin typeface="Times New Roman" panose="02020603050405020304"/>
            </a:endParaRPr>
          </a:p>
        </p:txBody>
      </p:sp>
      <p:sp>
        <p:nvSpPr>
          <p:cNvPr id="20" name="圆角矩形 4"/>
          <p:cNvSpPr>
            <a:spLocks noChangeAspect="1"/>
          </p:cNvSpPr>
          <p:nvPr/>
        </p:nvSpPr>
        <p:spPr>
          <a:xfrm flipH="1">
            <a:off x="3504326" y="5237638"/>
            <a:ext cx="847489"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IV</a:t>
            </a:r>
            <a:endParaRPr sz="2600" b="1" dirty="0">
              <a:latin typeface="Times New Roman" panose="020206030504050203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a:xfrm>
            <a:off x="9448800" y="6492875"/>
            <a:ext cx="2743200" cy="365125"/>
          </a:xfrm>
        </p:spPr>
        <p:txBody>
          <a:bodyPr/>
          <a:lstStyle/>
          <a:p>
            <a:fld id="{58BDC764-1714-4068-B33E-4D6727107E15}" type="slidenum">
              <a:rPr lang="en-US" smtClean="0"/>
              <a:t>20</a:t>
            </a:fld>
            <a:endParaRPr lang="en-US"/>
          </a:p>
        </p:txBody>
      </p:sp>
      <p:grpSp>
        <p:nvGrpSpPr>
          <p:cNvPr id="5" name="组合 4"/>
          <p:cNvGrpSpPr/>
          <p:nvPr/>
        </p:nvGrpSpPr>
        <p:grpSpPr>
          <a:xfrm>
            <a:off x="362248" y="901778"/>
            <a:ext cx="11282892" cy="732283"/>
            <a:chOff x="412737" y="1044977"/>
            <a:chExt cx="11282892" cy="732283"/>
          </a:xfrm>
        </p:grpSpPr>
        <p:sp>
          <p:nvSpPr>
            <p:cNvPr id="10" name="燕尾形 9"/>
            <p:cNvSpPr/>
            <p:nvPr/>
          </p:nvSpPr>
          <p:spPr>
            <a:xfrm>
              <a:off x="461093" y="1044977"/>
              <a:ext cx="148563" cy="181387"/>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412737" y="1378480"/>
              <a:ext cx="11282892" cy="398780"/>
            </a:xfrm>
            <a:prstGeom prst="rect">
              <a:avLst/>
            </a:prstGeom>
          </p:spPr>
          <p:txBody>
            <a:bodyPr wrap="square">
              <a:spAutoFit/>
            </a:bodyPr>
            <a:lstStyle/>
            <a:p>
              <a:endParaRPr sz="2000" b="1" dirty="0"/>
            </a:p>
          </p:txBody>
        </p:sp>
      </p:grpSp>
      <p:sp>
        <p:nvSpPr>
          <p:cNvPr id="4" name="标题 3"/>
          <p:cNvSpPr>
            <a:spLocks noGrp="1"/>
          </p:cNvSpPr>
          <p:nvPr>
            <p:ph type="ctrTitle"/>
          </p:nvPr>
        </p:nvSpPr>
        <p:spPr/>
        <p:txBody>
          <a:bodyPr/>
          <a:lstStyle/>
          <a:p>
            <a:r>
              <a:rPr lang="en-US" altLang="zh-CN" sz="2800">
                <a:sym typeface="+mn-ea"/>
              </a:rPr>
              <a:t>Energy-resolved imaging detector </a:t>
            </a:r>
            <a:r>
              <a:rPr lang="en-US" altLang="zh-CN" sz="2800" dirty="0">
                <a:sym typeface="+mn-ea"/>
              </a:rPr>
              <a:t>based on Timepix4</a:t>
            </a:r>
          </a:p>
        </p:txBody>
      </p:sp>
      <p:sp>
        <p:nvSpPr>
          <p:cNvPr id="37" name="文本框 36"/>
          <p:cNvSpPr txBox="1"/>
          <p:nvPr/>
        </p:nvSpPr>
        <p:spPr>
          <a:xfrm>
            <a:off x="410845" y="901700"/>
            <a:ext cx="11525250" cy="461010"/>
          </a:xfrm>
          <a:prstGeom prst="rect">
            <a:avLst/>
          </a:prstGeom>
          <a:noFill/>
        </p:spPr>
        <p:txBody>
          <a:bodyPr wrap="square" rtlCol="0">
            <a:noAutofit/>
          </a:bodyPr>
          <a:lstStyle/>
          <a:p>
            <a:r>
              <a:rPr lang="en-US" altLang="zh-CN" sz="2000" b="1" dirty="0">
                <a:latin typeface="Times New Roman" panose="02020603050405020304" pitchFamily="18" charset="0"/>
                <a:cs typeface="Times New Roman" panose="02020603050405020304" pitchFamily="18" charset="0"/>
              </a:rPr>
              <a:t>Spatial resolution </a:t>
            </a:r>
            <a:r>
              <a:rPr lang="zh-CN" altLang="en-US" sz="2000" b="1" dirty="0">
                <a:latin typeface="Times New Roman" panose="02020603050405020304" pitchFamily="18" charset="0"/>
                <a:cs typeface="Times New Roman" panose="02020603050405020304" pitchFamily="18" charset="0"/>
              </a:rPr>
              <a:t>：</a:t>
            </a:r>
            <a:r>
              <a:rPr lang="en-US" altLang="zh-CN" sz="2000" b="1" dirty="0">
                <a:solidFill>
                  <a:srgbClr val="FF0000"/>
                </a:solidFill>
                <a:latin typeface="Times New Roman" panose="02020603050405020304" pitchFamily="18" charset="0"/>
                <a:cs typeface="Times New Roman" panose="02020603050405020304" pitchFamily="18" charset="0"/>
              </a:rPr>
              <a:t>28 </a:t>
            </a:r>
            <a:r>
              <a:rPr lang="en-US" altLang="zh-CN" sz="2000" b="1" dirty="0" err="1">
                <a:solidFill>
                  <a:srgbClr val="FF0000"/>
                </a:solidFill>
                <a:latin typeface="Times New Roman" panose="02020603050405020304" pitchFamily="18" charset="0"/>
                <a:cs typeface="Times New Roman" panose="02020603050405020304" pitchFamily="18" charset="0"/>
                <a:sym typeface="+mn-ea"/>
              </a:rPr>
              <a:t>μm</a:t>
            </a:r>
            <a:r>
              <a:rPr lang="en-US" altLang="zh-CN" sz="2000" b="1" dirty="0">
                <a:latin typeface="Times New Roman" panose="02020603050405020304" pitchFamily="18" charset="0"/>
                <a:cs typeface="Times New Roman" panose="02020603050405020304" pitchFamily="18" charset="0"/>
              </a:rPr>
              <a:t> </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pic>
        <p:nvPicPr>
          <p:cNvPr id="14" name="图片 13" descr="91a9d2ba0548672dac07d2d52893ea6"/>
          <p:cNvPicPr>
            <a:picLocks noChangeAspect="1"/>
          </p:cNvPicPr>
          <p:nvPr/>
        </p:nvPicPr>
        <p:blipFill>
          <a:blip r:embed="rId2"/>
          <a:srcRect t="24915" r="1013"/>
          <a:stretch>
            <a:fillRect/>
          </a:stretch>
        </p:blipFill>
        <p:spPr>
          <a:xfrm>
            <a:off x="361950" y="2021840"/>
            <a:ext cx="2200910" cy="2228215"/>
          </a:xfrm>
          <a:prstGeom prst="rect">
            <a:avLst/>
          </a:prstGeom>
        </p:spPr>
      </p:pic>
      <p:pic>
        <p:nvPicPr>
          <p:cNvPr id="15" name="图片 14" descr="839899fa75569f8365f45fc81bd429f"/>
          <p:cNvPicPr>
            <a:picLocks noChangeAspect="1"/>
          </p:cNvPicPr>
          <p:nvPr/>
        </p:nvPicPr>
        <p:blipFill>
          <a:blip r:embed="rId3"/>
          <a:srcRect l="24910" t="25890" r="12133" b="27363"/>
          <a:stretch>
            <a:fillRect/>
          </a:stretch>
        </p:blipFill>
        <p:spPr>
          <a:xfrm>
            <a:off x="358775" y="4360545"/>
            <a:ext cx="2200275" cy="2179955"/>
          </a:xfrm>
          <a:prstGeom prst="rect">
            <a:avLst/>
          </a:prstGeom>
        </p:spPr>
      </p:pic>
      <p:sp>
        <p:nvSpPr>
          <p:cNvPr id="98" name="流程图: 可选过程 97"/>
          <p:cNvSpPr/>
          <p:nvPr/>
        </p:nvSpPr>
        <p:spPr bwMode="auto">
          <a:xfrm>
            <a:off x="332740" y="1507490"/>
            <a:ext cx="227901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Measurement setup</a:t>
            </a:r>
          </a:p>
        </p:txBody>
      </p:sp>
      <p:sp>
        <p:nvSpPr>
          <p:cNvPr id="16" name="流程图: 可选过程 15"/>
          <p:cNvSpPr/>
          <p:nvPr/>
        </p:nvSpPr>
        <p:spPr bwMode="auto">
          <a:xfrm>
            <a:off x="3007360" y="1507490"/>
            <a:ext cx="888047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solidFill>
                  <a:schemeClr val="bg1"/>
                </a:solidFill>
                <a:latin typeface="微软雅黑" panose="020B0503020204020204" pitchFamily="34" charset="-122"/>
                <a:ea typeface="微软雅黑" panose="020B0503020204020204" pitchFamily="34" charset="-122"/>
                <a:sym typeface="+mn-ea"/>
              </a:rPr>
              <a:t>S</a:t>
            </a: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patial resolution </a:t>
            </a:r>
          </a:p>
        </p:txBody>
      </p:sp>
      <p:pic>
        <p:nvPicPr>
          <p:cNvPr id="17" name="图片 16" descr="Scheider85_C150_GOS2_20250327101236"/>
          <p:cNvPicPr>
            <a:picLocks noChangeAspect="1"/>
          </p:cNvPicPr>
          <p:nvPr/>
        </p:nvPicPr>
        <p:blipFill>
          <a:blip r:embed="rId4"/>
          <a:srcRect l="9328" t="9852" r="21376" b="9380"/>
          <a:stretch>
            <a:fillRect/>
          </a:stretch>
        </p:blipFill>
        <p:spPr>
          <a:xfrm>
            <a:off x="3007360" y="2110740"/>
            <a:ext cx="1889760" cy="2143125"/>
          </a:xfrm>
          <a:prstGeom prst="rect">
            <a:avLst/>
          </a:prstGeom>
        </p:spPr>
      </p:pic>
      <p:pic>
        <p:nvPicPr>
          <p:cNvPr id="19" name="图片 18"/>
          <p:cNvPicPr>
            <a:picLocks noChangeAspect="1"/>
          </p:cNvPicPr>
          <p:nvPr/>
        </p:nvPicPr>
        <p:blipFill>
          <a:blip r:embed="rId5"/>
          <a:stretch>
            <a:fillRect/>
          </a:stretch>
        </p:blipFill>
        <p:spPr>
          <a:xfrm>
            <a:off x="5052695" y="2120265"/>
            <a:ext cx="2144395" cy="2138045"/>
          </a:xfrm>
          <a:prstGeom prst="rect">
            <a:avLst/>
          </a:prstGeom>
        </p:spPr>
      </p:pic>
      <p:sp>
        <p:nvSpPr>
          <p:cNvPr id="20" name="文本框 19"/>
          <p:cNvSpPr txBox="1"/>
          <p:nvPr/>
        </p:nvSpPr>
        <p:spPr>
          <a:xfrm>
            <a:off x="3263265" y="1840865"/>
            <a:ext cx="3449955" cy="337185"/>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Scintillator: GOS, Mag.: 2.1x</a:t>
            </a:r>
          </a:p>
        </p:txBody>
      </p:sp>
      <p:pic>
        <p:nvPicPr>
          <p:cNvPr id="22" name="图片 21" descr="Scheider5_6_120_C150_ZnS_SeimenStar_20250329231644"/>
          <p:cNvPicPr>
            <a:picLocks noChangeAspect="1"/>
          </p:cNvPicPr>
          <p:nvPr/>
        </p:nvPicPr>
        <p:blipFill>
          <a:blip r:embed="rId6"/>
          <a:srcRect l="9607" t="9852" r="21727" b="9639"/>
          <a:stretch>
            <a:fillRect/>
          </a:stretch>
        </p:blipFill>
        <p:spPr>
          <a:xfrm>
            <a:off x="7607300" y="2143125"/>
            <a:ext cx="1861820" cy="2123440"/>
          </a:xfrm>
          <a:prstGeom prst="rect">
            <a:avLst/>
          </a:prstGeom>
        </p:spPr>
      </p:pic>
      <p:pic>
        <p:nvPicPr>
          <p:cNvPr id="27" name="图片 26"/>
          <p:cNvPicPr>
            <a:picLocks noChangeAspect="1"/>
          </p:cNvPicPr>
          <p:nvPr/>
        </p:nvPicPr>
        <p:blipFill>
          <a:blip r:embed="rId7"/>
          <a:stretch>
            <a:fillRect/>
          </a:stretch>
        </p:blipFill>
        <p:spPr>
          <a:xfrm>
            <a:off x="9712325" y="2120265"/>
            <a:ext cx="2131695" cy="2145665"/>
          </a:xfrm>
          <a:prstGeom prst="rect">
            <a:avLst/>
          </a:prstGeom>
        </p:spPr>
      </p:pic>
      <p:sp>
        <p:nvSpPr>
          <p:cNvPr id="28" name="文本框 27"/>
          <p:cNvSpPr txBox="1"/>
          <p:nvPr/>
        </p:nvSpPr>
        <p:spPr>
          <a:xfrm>
            <a:off x="8037195" y="1840865"/>
            <a:ext cx="3449955" cy="337185"/>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Scintillator: 6LiF/ZnS, Mag.: 1x</a:t>
            </a:r>
          </a:p>
        </p:txBody>
      </p:sp>
      <p:pic>
        <p:nvPicPr>
          <p:cNvPr id="29" name="图片 28" descr="Nikon105_C0_5_ZnS_Open_SeimenStar_20250331173213"/>
          <p:cNvPicPr>
            <a:picLocks noChangeAspect="1"/>
          </p:cNvPicPr>
          <p:nvPr/>
        </p:nvPicPr>
        <p:blipFill>
          <a:blip r:embed="rId8"/>
          <a:srcRect l="9454" t="9315" r="21421" b="9787"/>
          <a:stretch>
            <a:fillRect/>
          </a:stretch>
        </p:blipFill>
        <p:spPr>
          <a:xfrm>
            <a:off x="2975610" y="4464050"/>
            <a:ext cx="1921510" cy="2113280"/>
          </a:xfrm>
          <a:prstGeom prst="rect">
            <a:avLst/>
          </a:prstGeom>
        </p:spPr>
      </p:pic>
      <p:pic>
        <p:nvPicPr>
          <p:cNvPr id="30" name="图片 29"/>
          <p:cNvPicPr>
            <a:picLocks noChangeAspect="1"/>
          </p:cNvPicPr>
          <p:nvPr/>
        </p:nvPicPr>
        <p:blipFill>
          <a:blip r:embed="rId9"/>
          <a:stretch>
            <a:fillRect/>
          </a:stretch>
        </p:blipFill>
        <p:spPr>
          <a:xfrm>
            <a:off x="5093335" y="4486910"/>
            <a:ext cx="2103755" cy="2088515"/>
          </a:xfrm>
          <a:prstGeom prst="rect">
            <a:avLst/>
          </a:prstGeom>
        </p:spPr>
      </p:pic>
      <p:sp>
        <p:nvSpPr>
          <p:cNvPr id="31" name="文本框 30"/>
          <p:cNvSpPr txBox="1"/>
          <p:nvPr/>
        </p:nvSpPr>
        <p:spPr>
          <a:xfrm>
            <a:off x="3353435" y="4203065"/>
            <a:ext cx="3449955" cy="337185"/>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Scintillator: 6LiF/ZnS, Mag.: 0.348x</a:t>
            </a:r>
          </a:p>
        </p:txBody>
      </p:sp>
      <p:pic>
        <p:nvPicPr>
          <p:cNvPr id="32" name="图片 31" descr="Scheider2dot2_50_ZnS_Open_SeimenStar_LongTime_20250401121034"/>
          <p:cNvPicPr>
            <a:picLocks noChangeAspect="1"/>
          </p:cNvPicPr>
          <p:nvPr/>
        </p:nvPicPr>
        <p:blipFill>
          <a:blip r:embed="rId10"/>
          <a:srcRect l="9229" t="9315" r="21349" b="9787"/>
          <a:stretch>
            <a:fillRect/>
          </a:stretch>
        </p:blipFill>
        <p:spPr>
          <a:xfrm>
            <a:off x="7616825" y="4464050"/>
            <a:ext cx="1862455" cy="2111375"/>
          </a:xfrm>
          <a:prstGeom prst="rect">
            <a:avLst/>
          </a:prstGeom>
        </p:spPr>
      </p:pic>
      <p:pic>
        <p:nvPicPr>
          <p:cNvPr id="33" name="图片 32"/>
          <p:cNvPicPr>
            <a:picLocks noChangeAspect="1"/>
          </p:cNvPicPr>
          <p:nvPr/>
        </p:nvPicPr>
        <p:blipFill>
          <a:blip r:embed="rId11"/>
          <a:stretch>
            <a:fillRect/>
          </a:stretch>
        </p:blipFill>
        <p:spPr>
          <a:xfrm>
            <a:off x="9757410" y="4483100"/>
            <a:ext cx="2085975" cy="2089150"/>
          </a:xfrm>
          <a:prstGeom prst="rect">
            <a:avLst/>
          </a:prstGeom>
        </p:spPr>
      </p:pic>
      <p:sp>
        <p:nvSpPr>
          <p:cNvPr id="34" name="文本框 33"/>
          <p:cNvSpPr txBox="1"/>
          <p:nvPr/>
        </p:nvSpPr>
        <p:spPr>
          <a:xfrm>
            <a:off x="7840980" y="4203065"/>
            <a:ext cx="3449955" cy="337185"/>
          </a:xfrm>
          <a:prstGeom prst="rect">
            <a:avLst/>
          </a:prstGeom>
          <a:noFill/>
        </p:spPr>
        <p:txBody>
          <a:bodyPr wrap="square" rtlCol="0">
            <a:spAutoFit/>
          </a:bodyPr>
          <a:lstStyle/>
          <a:p>
            <a:pPr algn="ctr"/>
            <a:r>
              <a:rPr lang="en-US" altLang="zh-CN" sz="1600" b="1">
                <a:latin typeface="Times New Roman" panose="02020603050405020304" pitchFamily="18" charset="0"/>
                <a:cs typeface="Times New Roman" panose="02020603050405020304" pitchFamily="18" charset="0"/>
              </a:rPr>
              <a:t>Scintillator: 6LiF/ZnS, Mag.: 0.1375x</a:t>
            </a:r>
          </a:p>
        </p:txBody>
      </p:sp>
      <p:sp>
        <p:nvSpPr>
          <p:cNvPr id="35" name="文本框 34"/>
          <p:cNvSpPr txBox="1"/>
          <p:nvPr/>
        </p:nvSpPr>
        <p:spPr>
          <a:xfrm>
            <a:off x="3072765" y="3960495"/>
            <a:ext cx="1758950" cy="242570"/>
          </a:xfrm>
          <a:prstGeom prst="rect">
            <a:avLst/>
          </a:prstGeom>
          <a:solidFill>
            <a:schemeClr val="bg1">
              <a:lumMod val="50000"/>
            </a:schemeClr>
          </a:solidFill>
        </p:spPr>
        <p:txBody>
          <a:bodyPr wrap="square" rtlCol="0" anchor="t">
            <a:noAutofit/>
          </a:bodyPr>
          <a:lstStyle/>
          <a:p>
            <a:pPr algn="ctr"/>
            <a:r>
              <a:rPr lang="en-US" altLang="zh-CN" sz="1200">
                <a:solidFill>
                  <a:srgbClr val="FFC000"/>
                </a:solidFill>
                <a:latin typeface="Times New Roman" panose="02020603050405020304" pitchFamily="18" charset="0"/>
                <a:cs typeface="Times New Roman" panose="02020603050405020304" pitchFamily="18" charset="0"/>
                <a:sym typeface="+mn-ea"/>
              </a:rPr>
              <a:t>FOV Φ8mm</a:t>
            </a:r>
          </a:p>
          <a:p>
            <a:pPr algn="ctr"/>
            <a:r>
              <a:rPr lang="en-US" altLang="zh-CN" sz="1200">
                <a:solidFill>
                  <a:srgbClr val="FFC000"/>
                </a:solidFill>
                <a:latin typeface="Times New Roman" panose="02020603050405020304" pitchFamily="18" charset="0"/>
                <a:cs typeface="Times New Roman" panose="02020603050405020304" pitchFamily="18" charset="0"/>
                <a:sym typeface="+mn-ea"/>
              </a:rPr>
              <a:t> </a:t>
            </a:r>
          </a:p>
        </p:txBody>
      </p:sp>
      <p:sp>
        <p:nvSpPr>
          <p:cNvPr id="36" name="文本框 35"/>
          <p:cNvSpPr txBox="1"/>
          <p:nvPr/>
        </p:nvSpPr>
        <p:spPr>
          <a:xfrm>
            <a:off x="7678420" y="3960495"/>
            <a:ext cx="1734185" cy="242570"/>
          </a:xfrm>
          <a:prstGeom prst="rect">
            <a:avLst/>
          </a:prstGeom>
          <a:solidFill>
            <a:schemeClr val="bg1">
              <a:lumMod val="50000"/>
            </a:schemeClr>
          </a:solidFill>
        </p:spPr>
        <p:txBody>
          <a:bodyPr wrap="square" rtlCol="0" anchor="t">
            <a:noAutofit/>
          </a:bodyPr>
          <a:lstStyle/>
          <a:p>
            <a:pPr algn="ctr"/>
            <a:r>
              <a:rPr lang="en-US" altLang="zh-CN" sz="1200">
                <a:solidFill>
                  <a:srgbClr val="FFC000"/>
                </a:solidFill>
                <a:latin typeface="Times New Roman" panose="02020603050405020304" pitchFamily="18" charset="0"/>
                <a:cs typeface="Times New Roman" panose="02020603050405020304" pitchFamily="18" charset="0"/>
                <a:sym typeface="+mn-ea"/>
              </a:rPr>
              <a:t>FOV Φ17mm</a:t>
            </a:r>
          </a:p>
          <a:p>
            <a:pPr algn="ctr"/>
            <a:r>
              <a:rPr lang="en-US" altLang="zh-CN" sz="1200">
                <a:solidFill>
                  <a:srgbClr val="FFC000"/>
                </a:solidFill>
                <a:latin typeface="Times New Roman" panose="02020603050405020304" pitchFamily="18" charset="0"/>
                <a:cs typeface="Times New Roman" panose="02020603050405020304" pitchFamily="18" charset="0"/>
                <a:sym typeface="+mn-ea"/>
              </a:rPr>
              <a:t> </a:t>
            </a:r>
          </a:p>
        </p:txBody>
      </p:sp>
      <p:sp>
        <p:nvSpPr>
          <p:cNvPr id="38" name="文本框 37"/>
          <p:cNvSpPr txBox="1"/>
          <p:nvPr/>
        </p:nvSpPr>
        <p:spPr>
          <a:xfrm>
            <a:off x="3131185" y="6280785"/>
            <a:ext cx="1700530" cy="242570"/>
          </a:xfrm>
          <a:prstGeom prst="rect">
            <a:avLst/>
          </a:prstGeom>
          <a:solidFill>
            <a:schemeClr val="bg1">
              <a:lumMod val="50000"/>
            </a:schemeClr>
          </a:solidFill>
        </p:spPr>
        <p:txBody>
          <a:bodyPr wrap="square" rtlCol="0" anchor="t">
            <a:noAutofit/>
          </a:bodyPr>
          <a:lstStyle/>
          <a:p>
            <a:pPr algn="ctr"/>
            <a:r>
              <a:rPr lang="en-US" altLang="zh-CN" sz="1200">
                <a:solidFill>
                  <a:srgbClr val="FFC000"/>
                </a:solidFill>
                <a:latin typeface="Times New Roman" panose="02020603050405020304" pitchFamily="18" charset="0"/>
                <a:cs typeface="Times New Roman" panose="02020603050405020304" pitchFamily="18" charset="0"/>
                <a:sym typeface="+mn-ea"/>
              </a:rPr>
              <a:t>FOV Φ48mm</a:t>
            </a:r>
          </a:p>
          <a:p>
            <a:pPr algn="ctr"/>
            <a:r>
              <a:rPr lang="en-US" altLang="zh-CN" sz="1200">
                <a:solidFill>
                  <a:srgbClr val="FFC000"/>
                </a:solidFill>
                <a:latin typeface="Times New Roman" panose="02020603050405020304" pitchFamily="18" charset="0"/>
                <a:cs typeface="Times New Roman" panose="02020603050405020304" pitchFamily="18" charset="0"/>
                <a:sym typeface="+mn-ea"/>
              </a:rPr>
              <a:t> </a:t>
            </a:r>
          </a:p>
        </p:txBody>
      </p:sp>
      <p:sp>
        <p:nvSpPr>
          <p:cNvPr id="39" name="文本框 38"/>
          <p:cNvSpPr txBox="1"/>
          <p:nvPr/>
        </p:nvSpPr>
        <p:spPr>
          <a:xfrm>
            <a:off x="7678420" y="6280785"/>
            <a:ext cx="1734820" cy="242570"/>
          </a:xfrm>
          <a:prstGeom prst="rect">
            <a:avLst/>
          </a:prstGeom>
          <a:solidFill>
            <a:schemeClr val="bg1">
              <a:lumMod val="50000"/>
            </a:schemeClr>
          </a:solidFill>
        </p:spPr>
        <p:txBody>
          <a:bodyPr wrap="square" rtlCol="0" anchor="t">
            <a:noAutofit/>
          </a:bodyPr>
          <a:lstStyle/>
          <a:p>
            <a:pPr algn="ctr"/>
            <a:r>
              <a:rPr lang="en-US" altLang="zh-CN" sz="1200">
                <a:solidFill>
                  <a:srgbClr val="FFC000"/>
                </a:solidFill>
                <a:latin typeface="Times New Roman" panose="02020603050405020304" pitchFamily="18" charset="0"/>
                <a:cs typeface="Times New Roman" panose="02020603050405020304" pitchFamily="18" charset="0"/>
                <a:sym typeface="+mn-ea"/>
              </a:rPr>
              <a:t>FOV 100mm</a:t>
            </a:r>
            <a:r>
              <a:rPr lang="en-US" altLang="zh-CN" sz="1200">
                <a:solidFill>
                  <a:srgbClr val="FFC000"/>
                </a:solidFill>
                <a:latin typeface="Arial" panose="020B0604020202020204" pitchFamily="34" charset="0"/>
                <a:cs typeface="Times New Roman" panose="02020603050405020304" pitchFamily="18" charset="0"/>
                <a:sym typeface="+mn-ea"/>
              </a:rPr>
              <a:t>×</a:t>
            </a:r>
            <a:r>
              <a:rPr lang="en-US" altLang="zh-CN" sz="1200">
                <a:solidFill>
                  <a:srgbClr val="FFC000"/>
                </a:solidFill>
                <a:latin typeface="Times New Roman" panose="02020603050405020304" pitchFamily="18" charset="0"/>
                <a:cs typeface="Times New Roman" panose="02020603050405020304" pitchFamily="18" charset="0"/>
                <a:sym typeface="+mn-ea"/>
              </a:rPr>
              <a:t>100mm</a:t>
            </a:r>
          </a:p>
          <a:p>
            <a:pPr algn="ctr"/>
            <a:r>
              <a:rPr lang="en-US" altLang="zh-CN" sz="1200">
                <a:solidFill>
                  <a:srgbClr val="FFC000"/>
                </a:solidFill>
                <a:latin typeface="Times New Roman" panose="02020603050405020304" pitchFamily="18" charset="0"/>
                <a:cs typeface="Times New Roman" panose="02020603050405020304" pitchFamily="18" charset="0"/>
                <a:sym typeface="+mn-ea"/>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stretch>
            <a:fillRect/>
          </a:stretch>
        </p:blipFill>
        <p:spPr>
          <a:xfrm>
            <a:off x="2091055" y="4172585"/>
            <a:ext cx="3505200" cy="2195195"/>
          </a:xfrm>
          <a:prstGeom prst="rect">
            <a:avLst/>
          </a:prstGeom>
        </p:spPr>
      </p:pic>
      <p:sp>
        <p:nvSpPr>
          <p:cNvPr id="3" name="灯片编号占位符 2"/>
          <p:cNvSpPr>
            <a:spLocks noGrp="1"/>
          </p:cNvSpPr>
          <p:nvPr>
            <p:ph type="sldNum" sz="quarter" idx="4"/>
          </p:nvPr>
        </p:nvSpPr>
        <p:spPr>
          <a:xfrm>
            <a:off x="9387205" y="6165850"/>
            <a:ext cx="2743200" cy="365125"/>
          </a:xfrm>
        </p:spPr>
        <p:txBody>
          <a:bodyPr/>
          <a:lstStyle/>
          <a:p>
            <a:fld id="{58BDC764-1714-4068-B33E-4D6727107E15}" type="slidenum">
              <a:rPr lang="en-US" smtClean="0"/>
              <a:t>21</a:t>
            </a:fld>
            <a:endParaRPr lang="en-US"/>
          </a:p>
        </p:txBody>
      </p:sp>
      <p:grpSp>
        <p:nvGrpSpPr>
          <p:cNvPr id="5" name="组合 4"/>
          <p:cNvGrpSpPr/>
          <p:nvPr/>
        </p:nvGrpSpPr>
        <p:grpSpPr>
          <a:xfrm>
            <a:off x="362248" y="901778"/>
            <a:ext cx="11282892" cy="732283"/>
            <a:chOff x="412737" y="1044977"/>
            <a:chExt cx="11282892" cy="732283"/>
          </a:xfrm>
        </p:grpSpPr>
        <p:sp>
          <p:nvSpPr>
            <p:cNvPr id="10" name="燕尾形 9"/>
            <p:cNvSpPr/>
            <p:nvPr/>
          </p:nvSpPr>
          <p:spPr>
            <a:xfrm>
              <a:off x="461093" y="1044977"/>
              <a:ext cx="148563" cy="181387"/>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412737" y="1378480"/>
              <a:ext cx="11282892" cy="398780"/>
            </a:xfrm>
            <a:prstGeom prst="rect">
              <a:avLst/>
            </a:prstGeom>
          </p:spPr>
          <p:txBody>
            <a:bodyPr wrap="square">
              <a:spAutoFit/>
            </a:bodyPr>
            <a:lstStyle/>
            <a:p>
              <a:endParaRPr sz="2000" b="1" dirty="0"/>
            </a:p>
          </p:txBody>
        </p:sp>
      </p:grpSp>
      <p:sp>
        <p:nvSpPr>
          <p:cNvPr id="4" name="标题 3"/>
          <p:cNvSpPr>
            <a:spLocks noGrp="1"/>
          </p:cNvSpPr>
          <p:nvPr>
            <p:ph type="ctrTitle"/>
          </p:nvPr>
        </p:nvSpPr>
        <p:spPr>
          <a:xfrm>
            <a:off x="53373" y="56918"/>
            <a:ext cx="10363200" cy="607003"/>
          </a:xfrm>
        </p:spPr>
        <p:txBody>
          <a:bodyPr>
            <a:normAutofit fontScale="90000"/>
          </a:bodyPr>
          <a:lstStyle/>
          <a:p>
            <a:r>
              <a:rPr lang="en-US" altLang="zh-CN" dirty="0"/>
              <a:t>Energy-resolved imaging detector </a:t>
            </a:r>
            <a:r>
              <a:rPr lang="en-US" altLang="zh-CN" dirty="0">
                <a:sym typeface="+mn-ea"/>
              </a:rPr>
              <a:t>based on Timepix4</a:t>
            </a:r>
            <a:endParaRPr lang="en-US" altLang="zh-CN" dirty="0"/>
          </a:p>
        </p:txBody>
      </p:sp>
      <p:sp>
        <p:nvSpPr>
          <p:cNvPr id="37" name="文本框 36"/>
          <p:cNvSpPr txBox="1"/>
          <p:nvPr/>
        </p:nvSpPr>
        <p:spPr>
          <a:xfrm>
            <a:off x="352425" y="901700"/>
            <a:ext cx="11525250" cy="461010"/>
          </a:xfrm>
          <a:prstGeom prst="rect">
            <a:avLst/>
          </a:prstGeom>
          <a:noFill/>
        </p:spPr>
        <p:txBody>
          <a:bodyPr wrap="square" rtlCol="0">
            <a:noAutofit/>
          </a:bodyPr>
          <a:lstStyle/>
          <a:p>
            <a:r>
              <a:rPr lang="en-US" altLang="zh-CN" sz="2000" b="1" dirty="0">
                <a:latin typeface="Times New Roman" panose="02020603050405020304" pitchFamily="18" charset="0"/>
                <a:cs typeface="Times New Roman" panose="02020603050405020304" pitchFamily="18" charset="0"/>
              </a:rPr>
              <a:t>Samples measurement</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98" name="流程图: 可选过程 97"/>
          <p:cNvSpPr/>
          <p:nvPr/>
        </p:nvSpPr>
        <p:spPr bwMode="auto">
          <a:xfrm>
            <a:off x="290830" y="1492250"/>
            <a:ext cx="532828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Bragg-edge </a:t>
            </a:r>
            <a:r>
              <a:rPr lang="en-US" altLang="zh-CN" sz="1400" b="1" dirty="0">
                <a:solidFill>
                  <a:schemeClr val="bg1"/>
                </a:solidFill>
                <a:latin typeface="微软雅黑" panose="020B0503020204020204" pitchFamily="34" charset="-122"/>
                <a:ea typeface="微软雅黑" panose="020B0503020204020204" pitchFamily="34" charset="-122"/>
              </a:rPr>
              <a:t>I</a:t>
            </a: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maging</a:t>
            </a:r>
          </a:p>
        </p:txBody>
      </p:sp>
      <p:sp>
        <p:nvSpPr>
          <p:cNvPr id="12" name="流程图: 可选过程 11"/>
          <p:cNvSpPr/>
          <p:nvPr/>
        </p:nvSpPr>
        <p:spPr bwMode="auto">
          <a:xfrm>
            <a:off x="5932170" y="1494790"/>
            <a:ext cx="601472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Energy-selected Imaging</a:t>
            </a:r>
          </a:p>
        </p:txBody>
      </p:sp>
      <p:pic>
        <p:nvPicPr>
          <p:cNvPr id="13" name="图片 12" descr="ed31f53ca7f18e6537e698fd972eb89"/>
          <p:cNvPicPr>
            <a:picLocks noChangeAspect="1"/>
          </p:cNvPicPr>
          <p:nvPr/>
        </p:nvPicPr>
        <p:blipFill>
          <a:blip r:embed="rId4"/>
          <a:srcRect l="22835" t="32274" r="24268" b="22427"/>
          <a:stretch>
            <a:fillRect/>
          </a:stretch>
        </p:blipFill>
        <p:spPr>
          <a:xfrm>
            <a:off x="290830" y="1902460"/>
            <a:ext cx="1860550" cy="2124710"/>
          </a:xfrm>
          <a:prstGeom prst="rect">
            <a:avLst/>
          </a:prstGeom>
        </p:spPr>
      </p:pic>
      <p:pic>
        <p:nvPicPr>
          <p:cNvPr id="14" name="图片 13" descr="Nikon105_C0_5_ZnS_OpenBeam_Steal3"/>
          <p:cNvPicPr>
            <a:picLocks noChangeAspect="1"/>
          </p:cNvPicPr>
          <p:nvPr/>
        </p:nvPicPr>
        <p:blipFill>
          <a:blip r:embed="rId5"/>
          <a:srcRect l="9454" t="9852" r="21727" b="9583"/>
          <a:stretch>
            <a:fillRect/>
          </a:stretch>
        </p:blipFill>
        <p:spPr>
          <a:xfrm>
            <a:off x="290830" y="4126230"/>
            <a:ext cx="1894205" cy="2159635"/>
          </a:xfrm>
          <a:prstGeom prst="rect">
            <a:avLst/>
          </a:prstGeom>
        </p:spPr>
      </p:pic>
      <p:pic>
        <p:nvPicPr>
          <p:cNvPr id="16" name="图片 15"/>
          <p:cNvPicPr>
            <a:picLocks noChangeAspect="1"/>
          </p:cNvPicPr>
          <p:nvPr/>
        </p:nvPicPr>
        <p:blipFill>
          <a:blip r:embed="rId6"/>
          <a:stretch>
            <a:fillRect/>
          </a:stretch>
        </p:blipFill>
        <p:spPr>
          <a:xfrm>
            <a:off x="2185035" y="1941195"/>
            <a:ext cx="3411220" cy="2279650"/>
          </a:xfrm>
          <a:prstGeom prst="rect">
            <a:avLst/>
          </a:prstGeom>
        </p:spPr>
      </p:pic>
      <p:sp>
        <p:nvSpPr>
          <p:cNvPr id="19" name="文本框 18"/>
          <p:cNvSpPr txBox="1"/>
          <p:nvPr/>
        </p:nvSpPr>
        <p:spPr>
          <a:xfrm>
            <a:off x="661035" y="1977390"/>
            <a:ext cx="1153795" cy="398780"/>
          </a:xfrm>
          <a:prstGeom prst="rect">
            <a:avLst/>
          </a:prstGeom>
          <a:solidFill>
            <a:schemeClr val="bg2">
              <a:lumMod val="90000"/>
            </a:schemeClr>
          </a:solidFill>
        </p:spPr>
        <p:txBody>
          <a:bodyPr wrap="square" rtlCol="0">
            <a:spAutoFit/>
          </a:bodyPr>
          <a:lstStyle/>
          <a:p>
            <a:pPr algn="ctr"/>
            <a:r>
              <a:rPr lang="en-US" altLang="zh-CN" sz="1000" b="1">
                <a:solidFill>
                  <a:schemeClr val="tx1"/>
                </a:solidFill>
              </a:rPr>
              <a:t>Austenitic stainless steel</a:t>
            </a:r>
          </a:p>
        </p:txBody>
      </p:sp>
      <p:sp>
        <p:nvSpPr>
          <p:cNvPr id="20" name="文本框 19"/>
          <p:cNvSpPr txBox="1"/>
          <p:nvPr/>
        </p:nvSpPr>
        <p:spPr>
          <a:xfrm>
            <a:off x="661035" y="4172585"/>
            <a:ext cx="1153795" cy="245110"/>
          </a:xfrm>
          <a:prstGeom prst="rect">
            <a:avLst/>
          </a:prstGeom>
          <a:solidFill>
            <a:schemeClr val="bg2">
              <a:lumMod val="90000"/>
            </a:schemeClr>
          </a:solidFill>
        </p:spPr>
        <p:txBody>
          <a:bodyPr wrap="square" rtlCol="0">
            <a:spAutoFit/>
          </a:bodyPr>
          <a:lstStyle/>
          <a:p>
            <a:pPr algn="ctr"/>
            <a:r>
              <a:rPr lang="en-US" altLang="zh-CN" sz="1000" b="1">
                <a:solidFill>
                  <a:schemeClr val="tx1"/>
                </a:solidFill>
              </a:rPr>
              <a:t>Imaging result</a:t>
            </a:r>
          </a:p>
        </p:txBody>
      </p:sp>
      <p:grpSp>
        <p:nvGrpSpPr>
          <p:cNvPr id="21" name="组合 20"/>
          <p:cNvGrpSpPr/>
          <p:nvPr/>
        </p:nvGrpSpPr>
        <p:grpSpPr>
          <a:xfrm>
            <a:off x="5932170" y="1941195"/>
            <a:ext cx="1970405" cy="2030730"/>
            <a:chOff x="9439" y="3572"/>
            <a:chExt cx="3103" cy="3198"/>
          </a:xfrm>
        </p:grpSpPr>
        <p:pic>
          <p:nvPicPr>
            <p:cNvPr id="42" name="图片 41" descr="adc2f29b9d3855ed4f44b5f43106656"/>
            <p:cNvPicPr>
              <a:picLocks noChangeAspect="1"/>
            </p:cNvPicPr>
            <p:nvPr/>
          </p:nvPicPr>
          <p:blipFill rotWithShape="1">
            <a:blip r:embed="rId7"/>
            <a:srcRect l="19686" t="20283" r="12690" b="25527"/>
            <a:stretch>
              <a:fillRect/>
            </a:stretch>
          </p:blipFill>
          <p:spPr>
            <a:xfrm>
              <a:off x="9439" y="3572"/>
              <a:ext cx="3103" cy="3198"/>
            </a:xfrm>
            <a:prstGeom prst="rect">
              <a:avLst/>
            </a:prstGeom>
          </p:spPr>
        </p:pic>
        <p:sp>
          <p:nvSpPr>
            <p:cNvPr id="43" name="文本框 4"/>
            <p:cNvSpPr txBox="1"/>
            <p:nvPr/>
          </p:nvSpPr>
          <p:spPr>
            <a:xfrm>
              <a:off x="9645" y="6378"/>
              <a:ext cx="2688" cy="392"/>
            </a:xfrm>
            <a:prstGeom prst="rect">
              <a:avLst/>
            </a:prstGeom>
            <a:noFill/>
          </p:spPr>
          <p:txBody>
            <a:bodyPr wrap="square" lIns="0" r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dirty="0">
                  <a:solidFill>
                    <a:srgbClr val="FFC000"/>
                  </a:solidFill>
                  <a:latin typeface="+mn-ea"/>
                </a:rPr>
                <a:t>Co/Mo/W/Fe/Ni/Cu/Brass</a:t>
              </a:r>
            </a:p>
          </p:txBody>
        </p:sp>
      </p:grpSp>
      <p:pic>
        <p:nvPicPr>
          <p:cNvPr id="22" name="图片 21" descr="Scheider2dot2_50_ZnS_metal2_20250401193904"/>
          <p:cNvPicPr>
            <a:picLocks noChangeAspect="1"/>
          </p:cNvPicPr>
          <p:nvPr/>
        </p:nvPicPr>
        <p:blipFill>
          <a:blip r:embed="rId8"/>
          <a:srcRect l="9301" t="9315" r="21502" b="9639"/>
          <a:stretch>
            <a:fillRect/>
          </a:stretch>
        </p:blipFill>
        <p:spPr>
          <a:xfrm>
            <a:off x="5870575" y="4091940"/>
            <a:ext cx="2031365" cy="2261235"/>
          </a:xfrm>
          <a:prstGeom prst="rect">
            <a:avLst/>
          </a:prstGeom>
        </p:spPr>
      </p:pic>
      <p:sp>
        <p:nvSpPr>
          <p:cNvPr id="23" name="文本框 22"/>
          <p:cNvSpPr txBox="1"/>
          <p:nvPr/>
        </p:nvSpPr>
        <p:spPr>
          <a:xfrm>
            <a:off x="6340475" y="4136390"/>
            <a:ext cx="1153795" cy="245110"/>
          </a:xfrm>
          <a:prstGeom prst="rect">
            <a:avLst/>
          </a:prstGeom>
          <a:solidFill>
            <a:schemeClr val="bg2">
              <a:lumMod val="90000"/>
            </a:schemeClr>
          </a:solidFill>
        </p:spPr>
        <p:txBody>
          <a:bodyPr wrap="square" rtlCol="0">
            <a:spAutoFit/>
          </a:bodyPr>
          <a:lstStyle/>
          <a:p>
            <a:pPr algn="ctr"/>
            <a:r>
              <a:rPr lang="en-US" altLang="zh-CN" sz="1000" b="1">
                <a:solidFill>
                  <a:schemeClr val="tx1"/>
                </a:solidFill>
              </a:rPr>
              <a:t>Imaging result</a:t>
            </a:r>
          </a:p>
        </p:txBody>
      </p:sp>
      <p:pic>
        <p:nvPicPr>
          <p:cNvPr id="46" name="图片 45"/>
          <p:cNvPicPr>
            <a:picLocks noChangeAspect="1"/>
          </p:cNvPicPr>
          <p:nvPr/>
        </p:nvPicPr>
        <p:blipFill>
          <a:blip r:embed="rId9"/>
          <a:stretch>
            <a:fillRect/>
          </a:stretch>
        </p:blipFill>
        <p:spPr>
          <a:xfrm>
            <a:off x="7901940" y="1896745"/>
            <a:ext cx="2164715" cy="2140585"/>
          </a:xfrm>
          <a:prstGeom prst="rect">
            <a:avLst/>
          </a:prstGeom>
        </p:spPr>
      </p:pic>
      <p:sp>
        <p:nvSpPr>
          <p:cNvPr id="47" name="文本框 46"/>
          <p:cNvSpPr txBox="1"/>
          <p:nvPr/>
        </p:nvSpPr>
        <p:spPr>
          <a:xfrm>
            <a:off x="8665845" y="3844290"/>
            <a:ext cx="360680" cy="247650"/>
          </a:xfrm>
          <a:prstGeom prst="rect">
            <a:avLst/>
          </a:prstGeom>
          <a:noFill/>
        </p:spPr>
        <p:txBody>
          <a:bodyPr wrap="none" rtlCol="0">
            <a:noAutofit/>
          </a:bodyPr>
          <a:lstStyle/>
          <a:p>
            <a:r>
              <a:rPr lang="en-US" altLang="zh-CN" sz="1200" b="1" dirty="0"/>
              <a:t>W</a:t>
            </a:r>
          </a:p>
        </p:txBody>
      </p:sp>
      <p:sp>
        <p:nvSpPr>
          <p:cNvPr id="28" name="文本框 27"/>
          <p:cNvSpPr txBox="1"/>
          <p:nvPr/>
        </p:nvSpPr>
        <p:spPr>
          <a:xfrm>
            <a:off x="9026525" y="3844290"/>
            <a:ext cx="360680" cy="247650"/>
          </a:xfrm>
          <a:prstGeom prst="rect">
            <a:avLst/>
          </a:prstGeom>
          <a:noFill/>
        </p:spPr>
        <p:txBody>
          <a:bodyPr wrap="none" rtlCol="0">
            <a:noAutofit/>
          </a:bodyPr>
          <a:lstStyle/>
          <a:p>
            <a:r>
              <a:rPr lang="en-US" altLang="zh-CN" sz="1200" b="1" dirty="0"/>
              <a:t>Ni</a:t>
            </a:r>
          </a:p>
        </p:txBody>
      </p:sp>
      <p:pic>
        <p:nvPicPr>
          <p:cNvPr id="50" name="图片 49" descr="Metal2_Reg3VsReg5_Wave3_53_5_48_1"/>
          <p:cNvPicPr>
            <a:picLocks noChangeAspect="1"/>
          </p:cNvPicPr>
          <p:nvPr/>
        </p:nvPicPr>
        <p:blipFill>
          <a:blip r:embed="rId10"/>
          <a:stretch>
            <a:fillRect/>
          </a:stretch>
        </p:blipFill>
        <p:spPr>
          <a:xfrm>
            <a:off x="10066020" y="1866265"/>
            <a:ext cx="2007870" cy="2086610"/>
          </a:xfrm>
          <a:prstGeom prst="rect">
            <a:avLst/>
          </a:prstGeom>
        </p:spPr>
      </p:pic>
      <p:sp>
        <p:nvSpPr>
          <p:cNvPr id="29" name="文本框 28"/>
          <p:cNvSpPr txBox="1"/>
          <p:nvPr/>
        </p:nvSpPr>
        <p:spPr>
          <a:xfrm>
            <a:off x="10356215" y="3844290"/>
            <a:ext cx="360680" cy="247650"/>
          </a:xfrm>
          <a:prstGeom prst="rect">
            <a:avLst/>
          </a:prstGeom>
          <a:noFill/>
        </p:spPr>
        <p:txBody>
          <a:bodyPr wrap="none" rtlCol="0">
            <a:noAutofit/>
          </a:bodyPr>
          <a:lstStyle/>
          <a:p>
            <a:r>
              <a:rPr lang="en-US" altLang="zh-CN" sz="1200" b="1" dirty="0"/>
              <a:t>W</a:t>
            </a:r>
          </a:p>
        </p:txBody>
      </p:sp>
      <p:sp>
        <p:nvSpPr>
          <p:cNvPr id="30" name="文本框 29"/>
          <p:cNvSpPr txBox="1"/>
          <p:nvPr/>
        </p:nvSpPr>
        <p:spPr>
          <a:xfrm>
            <a:off x="11464290" y="3844290"/>
            <a:ext cx="360680" cy="247650"/>
          </a:xfrm>
          <a:prstGeom prst="rect">
            <a:avLst/>
          </a:prstGeom>
          <a:noFill/>
        </p:spPr>
        <p:txBody>
          <a:bodyPr wrap="none" rtlCol="0">
            <a:noAutofit/>
          </a:bodyPr>
          <a:lstStyle/>
          <a:p>
            <a:r>
              <a:rPr lang="en-US" altLang="zh-CN" sz="1200" b="1" dirty="0"/>
              <a:t>Ni</a:t>
            </a:r>
          </a:p>
        </p:txBody>
      </p:sp>
      <p:grpSp>
        <p:nvGrpSpPr>
          <p:cNvPr id="38" name="组合 37"/>
          <p:cNvGrpSpPr/>
          <p:nvPr/>
        </p:nvGrpSpPr>
        <p:grpSpPr>
          <a:xfrm>
            <a:off x="8017510" y="3933825"/>
            <a:ext cx="4112260" cy="2533650"/>
            <a:chOff x="12723" y="6710"/>
            <a:chExt cx="6476" cy="3990"/>
          </a:xfrm>
        </p:grpSpPr>
        <p:pic>
          <p:nvPicPr>
            <p:cNvPr id="52" name="图片 51"/>
            <p:cNvPicPr>
              <a:picLocks noChangeAspect="1"/>
            </p:cNvPicPr>
            <p:nvPr/>
          </p:nvPicPr>
          <p:blipFill>
            <a:blip r:embed="rId11"/>
            <a:srcRect r="5487" b="2223"/>
            <a:stretch>
              <a:fillRect/>
            </a:stretch>
          </p:blipFill>
          <p:spPr>
            <a:xfrm>
              <a:off x="12723" y="6710"/>
              <a:ext cx="6477" cy="3991"/>
            </a:xfrm>
            <a:prstGeom prst="rect">
              <a:avLst/>
            </a:prstGeom>
          </p:spPr>
        </p:pic>
        <p:sp>
          <p:nvSpPr>
            <p:cNvPr id="35" name="文本框 34"/>
            <p:cNvSpPr txBox="1"/>
            <p:nvPr/>
          </p:nvSpPr>
          <p:spPr>
            <a:xfrm>
              <a:off x="17314" y="8184"/>
              <a:ext cx="1306" cy="450"/>
            </a:xfrm>
            <a:prstGeom prst="rect">
              <a:avLst/>
            </a:prstGeom>
            <a:solidFill>
              <a:schemeClr val="bg2">
                <a:lumMod val="90000"/>
              </a:schemeClr>
            </a:solidFill>
          </p:spPr>
          <p:txBody>
            <a:bodyPr wrap="none" rtlCol="0">
              <a:noAutofit/>
            </a:bodyPr>
            <a:lstStyle/>
            <a:p>
              <a:r>
                <a:rPr lang="en-US" altLang="zh-CN" sz="1200" b="1" dirty="0"/>
                <a:t>W and Ni</a:t>
              </a:r>
            </a:p>
          </p:txBody>
        </p:sp>
        <p:sp>
          <p:nvSpPr>
            <p:cNvPr id="33" name="文本框 32"/>
            <p:cNvSpPr txBox="1"/>
            <p:nvPr/>
          </p:nvSpPr>
          <p:spPr>
            <a:xfrm>
              <a:off x="16050" y="8564"/>
              <a:ext cx="2861" cy="475"/>
            </a:xfrm>
            <a:prstGeom prst="rect">
              <a:avLst/>
            </a:prstGeom>
            <a:solidFill>
              <a:schemeClr val="bg1"/>
            </a:solidFill>
          </p:spPr>
          <p:txBody>
            <a:bodyPr wrap="square" rtlCol="0" anchor="t">
              <a:noAutofit/>
            </a:bodyPr>
            <a:lstStyle/>
            <a:p>
              <a:r>
                <a:rPr lang="en-US" altLang="zh-CN" sz="1000" b="1">
                  <a:solidFill>
                    <a:srgbClr val="FF0000"/>
                  </a:solidFill>
                </a:rPr>
                <a:t>The relative strength of W and Ni has reversed.</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3800361" y="5106900"/>
            <a:ext cx="6776631" cy="856824"/>
            <a:chOff x="1219200" y="1444302"/>
            <a:chExt cx="5274694" cy="692395"/>
          </a:xfrm>
        </p:grpSpPr>
        <p:sp>
          <p:nvSpPr>
            <p:cNvPr id="2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25" name="矩形 24"/>
            <p:cNvSpPr/>
            <p:nvPr/>
          </p:nvSpPr>
          <p:spPr>
            <a:xfrm>
              <a:off x="1749971" y="1528889"/>
              <a:ext cx="4667251" cy="523220"/>
            </a:xfrm>
            <a:prstGeom prst="rect">
              <a:avLst/>
            </a:prstGeom>
          </p:spPr>
          <p:txBody>
            <a:bodyPr wrap="square" anchor="ctr">
              <a:noAutofit/>
            </a:bodyPr>
            <a:lstStyle/>
            <a:p>
              <a:r>
                <a:rPr sz="2800" b="1" dirty="0">
                  <a:solidFill>
                    <a:schemeClr val="accent1"/>
                  </a:solidFill>
                  <a:latin typeface="微软雅黑" panose="020B0503020204020204" pitchFamily="34" charset="-122"/>
                  <a:ea typeface="微软雅黑" panose="020B0503020204020204" pitchFamily="34" charset="-122"/>
                </a:rPr>
                <a:t>Summar</a:t>
              </a:r>
              <a:r>
                <a:rPr lang="en-US" altLang="zh-CN" sz="2800" b="1" dirty="0">
                  <a:solidFill>
                    <a:schemeClr val="accent1"/>
                  </a:solidFill>
                  <a:latin typeface="微软雅黑" panose="020B0503020204020204" pitchFamily="34" charset="-122"/>
                  <a:ea typeface="微软雅黑" panose="020B0503020204020204" pitchFamily="34" charset="-122"/>
                </a:rPr>
                <a:t>y and Outlook</a:t>
              </a:r>
            </a:p>
          </p:txBody>
        </p:sp>
      </p:grpSp>
      <p:sp>
        <p:nvSpPr>
          <p:cNvPr id="16" name="矩形 15"/>
          <p:cNvSpPr/>
          <p:nvPr/>
        </p:nvSpPr>
        <p:spPr>
          <a:xfrm>
            <a:off x="0" y="0"/>
            <a:ext cx="2197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 name="矩形 2"/>
          <p:cNvSpPr/>
          <p:nvPr/>
        </p:nvSpPr>
        <p:spPr>
          <a:xfrm rot="16200000">
            <a:off x="-28338" y="2446725"/>
            <a:ext cx="3318729" cy="923330"/>
          </a:xfrm>
          <a:prstGeom prst="rect">
            <a:avLst/>
          </a:prstGeom>
          <a:noFill/>
          <a:ln w="9525">
            <a:noFill/>
          </a:ln>
        </p:spPr>
        <p:txBody>
          <a:bodyPr wrap="none">
            <a:spAutoFit/>
          </a:bodyPr>
          <a:lstStyle/>
          <a:p>
            <a:pPr fontAlgn="base">
              <a:spcBef>
                <a:spcPct val="0"/>
              </a:spcBef>
              <a:spcAft>
                <a:spcPct val="0"/>
              </a:spcAft>
              <a:buClr>
                <a:srgbClr val="E48312"/>
              </a:buClr>
              <a:defRPr/>
            </a:pPr>
            <a:r>
              <a:rPr lang="en-US" altLang="zh-CN" sz="5400" b="1" dirty="0">
                <a:solidFill>
                  <a:srgbClr val="FFFFFF">
                    <a:alpha val="10000"/>
                  </a:srgbClr>
                </a:solidFill>
                <a:latin typeface="微软雅黑" panose="020B0503020204020204" pitchFamily="34" charset="-122"/>
                <a:ea typeface="微软雅黑" panose="020B0503020204020204" pitchFamily="34" charset="-122"/>
              </a:rPr>
              <a:t>Contents</a:t>
            </a:r>
            <a:endParaRPr lang="zh-CN" altLang="en-US" sz="5400" b="1" dirty="0">
              <a:solidFill>
                <a:srgbClr val="FFFFFF">
                  <a:alpha val="10000"/>
                </a:srgbClr>
              </a:solidFill>
              <a:latin typeface="微软雅黑" panose="020B0503020204020204" pitchFamily="34" charset="-122"/>
              <a:ea typeface="微软雅黑" panose="020B0503020204020204" pitchFamily="34" charset="-122"/>
            </a:endParaRPr>
          </a:p>
        </p:txBody>
      </p:sp>
      <p:sp>
        <p:nvSpPr>
          <p:cNvPr id="24" name="矩形 2"/>
          <p:cNvSpPr/>
          <p:nvPr/>
        </p:nvSpPr>
        <p:spPr>
          <a:xfrm>
            <a:off x="82085" y="5285809"/>
            <a:ext cx="2032929" cy="646331"/>
          </a:xfrm>
          <a:prstGeom prst="rect">
            <a:avLst/>
          </a:prstGeom>
          <a:noFill/>
          <a:ln w="9525">
            <a:noFill/>
          </a:ln>
        </p:spPr>
        <p:txBody>
          <a:bodyPr wrap="none">
            <a:spAutoFit/>
          </a:bodyPr>
          <a:lstStyle/>
          <a:p>
            <a:r>
              <a:rPr sz="3600" b="1" dirty="0">
                <a:solidFill>
                  <a:srgbClr val="FFFFFF"/>
                </a:solidFill>
                <a:latin typeface="微软雅黑" panose="020B0503020204020204" pitchFamily="34" charset="-122"/>
              </a:rPr>
              <a:t> Outline</a:t>
            </a:r>
          </a:p>
        </p:txBody>
      </p:sp>
      <p:grpSp>
        <p:nvGrpSpPr>
          <p:cNvPr id="42" name="组合 41"/>
          <p:cNvGrpSpPr/>
          <p:nvPr/>
        </p:nvGrpSpPr>
        <p:grpSpPr>
          <a:xfrm>
            <a:off x="3800361" y="2284039"/>
            <a:ext cx="7458534" cy="856824"/>
            <a:chOff x="1219200" y="1444302"/>
            <a:chExt cx="5805465" cy="692395"/>
          </a:xfrm>
        </p:grpSpPr>
        <p:sp>
          <p:nvSpPr>
            <p:cNvPr id="4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45" name="矩形 44"/>
            <p:cNvSpPr/>
            <p:nvPr/>
          </p:nvSpPr>
          <p:spPr>
            <a:xfrm>
              <a:off x="1749971" y="1528889"/>
              <a:ext cx="5274694" cy="523220"/>
            </a:xfrm>
            <a:prstGeom prst="rect">
              <a:avLst/>
            </a:prstGeom>
          </p:spPr>
          <p:txBody>
            <a:bodyPr wrap="square" anchor="ctr">
              <a:noAutofit/>
            </a:bodyPr>
            <a:lstStyle/>
            <a:p>
              <a:r>
                <a:rPr lang="en-US" sz="2200" b="1" dirty="0">
                  <a:solidFill>
                    <a:schemeClr val="accent4"/>
                  </a:solidFill>
                  <a:latin typeface="微软雅黑" panose="020B0503020204020204" pitchFamily="34" charset="-122"/>
                  <a:ea typeface="微软雅黑" panose="020B0503020204020204" pitchFamily="34" charset="-122"/>
                </a:rPr>
                <a:t> Resolution, FOV, Compact Neutron Imaging</a:t>
              </a:r>
            </a:p>
          </p:txBody>
        </p:sp>
      </p:grpSp>
      <p:grpSp>
        <p:nvGrpSpPr>
          <p:cNvPr id="79" name="组合 78"/>
          <p:cNvGrpSpPr/>
          <p:nvPr/>
        </p:nvGrpSpPr>
        <p:grpSpPr>
          <a:xfrm>
            <a:off x="3815057" y="823575"/>
            <a:ext cx="6776631" cy="856824"/>
            <a:chOff x="1219200" y="1444302"/>
            <a:chExt cx="5274694" cy="692395"/>
          </a:xfrm>
        </p:grpSpPr>
        <p:sp>
          <p:nvSpPr>
            <p:cNvPr id="80"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2" name="矩形 81"/>
            <p:cNvSpPr/>
            <p:nvPr/>
          </p:nvSpPr>
          <p:spPr>
            <a:xfrm>
              <a:off x="1749971" y="1528889"/>
              <a:ext cx="4667251" cy="523220"/>
            </a:xfrm>
            <a:prstGeom prst="rect">
              <a:avLst/>
            </a:prstGeom>
          </p:spPr>
          <p:txBody>
            <a:bodyPr wrap="square" anchor="ctr">
              <a:noAutofit/>
            </a:bodyPr>
            <a:lstStyle/>
            <a:p>
              <a:pPr>
                <a:defRPr/>
              </a:pPr>
              <a:r>
                <a:rPr lang="en-US" sz="2800" b="1" dirty="0">
                  <a:solidFill>
                    <a:schemeClr val="bg2">
                      <a:lumMod val="75000"/>
                    </a:schemeClr>
                  </a:solidFill>
                  <a:latin typeface="微软雅黑" panose="020B0503020204020204" pitchFamily="34" charset="-122"/>
                  <a:ea typeface="微软雅黑" panose="020B0503020204020204" pitchFamily="34" charset="-122"/>
                </a:rPr>
                <a:t>Background and Motivation</a:t>
              </a:r>
            </a:p>
          </p:txBody>
        </p:sp>
      </p:grpSp>
      <p:grpSp>
        <p:nvGrpSpPr>
          <p:cNvPr id="83" name="组合 82"/>
          <p:cNvGrpSpPr/>
          <p:nvPr/>
        </p:nvGrpSpPr>
        <p:grpSpPr>
          <a:xfrm>
            <a:off x="3800361" y="3697815"/>
            <a:ext cx="7961630" cy="856824"/>
            <a:chOff x="1219200" y="1444302"/>
            <a:chExt cx="6197056" cy="692395"/>
          </a:xfrm>
        </p:grpSpPr>
        <p:sp>
          <p:nvSpPr>
            <p:cNvPr id="84"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6" name="矩形 85"/>
            <p:cNvSpPr/>
            <p:nvPr/>
          </p:nvSpPr>
          <p:spPr>
            <a:xfrm>
              <a:off x="1750037" y="1528970"/>
              <a:ext cx="5666219" cy="523403"/>
            </a:xfrm>
            <a:prstGeom prst="rect">
              <a:avLst/>
            </a:prstGeom>
          </p:spPr>
          <p:txBody>
            <a:bodyPr wrap="square" anchor="ctr">
              <a:noAutofit/>
            </a:bodyPr>
            <a:lstStyle/>
            <a:p>
              <a:r>
                <a:rPr lang="en-US" sz="2000" b="1" dirty="0">
                  <a:solidFill>
                    <a:schemeClr val="bg1">
                      <a:lumMod val="65000"/>
                    </a:schemeClr>
                  </a:solidFill>
                  <a:latin typeface="微软雅黑" panose="020B0503020204020204" pitchFamily="34" charset="-122"/>
                  <a:ea typeface="微软雅黑" panose="020B0503020204020204" pitchFamily="34" charset="-122"/>
                </a:rPr>
                <a:t>Energy Resolved Neutron Imaging Based on Timepix4</a:t>
              </a:r>
            </a:p>
          </p:txBody>
        </p:sp>
      </p:grpSp>
      <p:sp>
        <p:nvSpPr>
          <p:cNvPr id="3" name="灯片编号占位符 2"/>
          <p:cNvSpPr>
            <a:spLocks noGrp="1"/>
          </p:cNvSpPr>
          <p:nvPr>
            <p:ph type="sldNum" sz="quarter" idx="4"/>
          </p:nvPr>
        </p:nvSpPr>
        <p:spPr>
          <a:xfrm>
            <a:off x="9448800" y="6347385"/>
            <a:ext cx="2743200" cy="365125"/>
          </a:xfrm>
        </p:spPr>
        <p:txBody>
          <a:bodyPr/>
          <a:lstStyle/>
          <a:p>
            <a:fld id="{58BDC764-1714-4068-B33E-4D6727107E15}" type="slidenum">
              <a:rPr lang="en-US" smtClean="0"/>
              <a:t>22</a:t>
            </a:fld>
            <a:endParaRPr lang="en-US"/>
          </a:p>
        </p:txBody>
      </p:sp>
      <p:sp>
        <p:nvSpPr>
          <p:cNvPr id="5" name="圆角矩形 4"/>
          <p:cNvSpPr>
            <a:spLocks noChangeAspect="1"/>
          </p:cNvSpPr>
          <p:nvPr/>
        </p:nvSpPr>
        <p:spPr>
          <a:xfrm flipH="1">
            <a:off x="3489632" y="3828553"/>
            <a:ext cx="847489" cy="595348"/>
          </a:xfrm>
          <a:prstGeom prst="roundRect">
            <a:avLst>
              <a:gd name="adj" fmla="val 9950"/>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III</a:t>
            </a:r>
            <a:endParaRPr sz="2600" b="1" dirty="0">
              <a:latin typeface="Times New Roman" panose="02020603050405020304"/>
            </a:endParaRPr>
          </a:p>
        </p:txBody>
      </p:sp>
      <p:sp>
        <p:nvSpPr>
          <p:cNvPr id="6" name="圆角矩形 5"/>
          <p:cNvSpPr>
            <a:spLocks noChangeAspect="1"/>
          </p:cNvSpPr>
          <p:nvPr/>
        </p:nvSpPr>
        <p:spPr>
          <a:xfrm flipH="1">
            <a:off x="3504328" y="954312"/>
            <a:ext cx="847490"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a:t>
            </a:r>
            <a:endParaRPr sz="2600" b="1" dirty="0">
              <a:latin typeface="Times New Roman" panose="02020603050405020304"/>
            </a:endParaRPr>
          </a:p>
        </p:txBody>
      </p:sp>
      <p:sp>
        <p:nvSpPr>
          <p:cNvPr id="7" name="圆角矩形 6"/>
          <p:cNvSpPr>
            <a:spLocks noChangeAspect="1"/>
          </p:cNvSpPr>
          <p:nvPr/>
        </p:nvSpPr>
        <p:spPr>
          <a:xfrm flipH="1">
            <a:off x="3489632" y="2414777"/>
            <a:ext cx="847489" cy="595348"/>
          </a:xfrm>
          <a:prstGeom prst="roundRect">
            <a:avLst>
              <a:gd name="adj" fmla="val 9950"/>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II</a:t>
            </a:r>
            <a:endParaRPr sz="2600" b="1" dirty="0">
              <a:latin typeface="Times New Roman" panose="02020603050405020304"/>
            </a:endParaRPr>
          </a:p>
        </p:txBody>
      </p:sp>
      <p:sp>
        <p:nvSpPr>
          <p:cNvPr id="20" name="圆角矩形 4"/>
          <p:cNvSpPr>
            <a:spLocks noChangeAspect="1"/>
          </p:cNvSpPr>
          <p:nvPr/>
        </p:nvSpPr>
        <p:spPr>
          <a:xfrm flipH="1">
            <a:off x="3504326" y="5237638"/>
            <a:ext cx="847489" cy="595348"/>
          </a:xfrm>
          <a:prstGeom prst="roundRect">
            <a:avLst>
              <a:gd name="adj" fmla="val 9950"/>
            </a:avLst>
          </a:prstGeom>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IV</a:t>
            </a:r>
            <a:endParaRPr sz="2600" b="1" dirty="0">
              <a:latin typeface="Times New Roman" panose="020206030504050203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3D4E5F6-A7B8-9012-CDEF-123456789012}" type="slidenum">
              <a:rPr lang="en-US" smtClean="0"/>
              <a:t>23</a:t>
            </a:fld>
            <a:endParaRPr lang="en-US"/>
          </a:p>
        </p:txBody>
      </p:sp>
      <p:sp>
        <p:nvSpPr>
          <p:cNvPr id="4" name="Title 3"/>
          <p:cNvSpPr>
            <a:spLocks noGrp="1"/>
          </p:cNvSpPr>
          <p:nvPr>
            <p:ph type="ctrTitle"/>
          </p:nvPr>
        </p:nvSpPr>
        <p:spPr/>
        <p:txBody>
          <a:bodyPr/>
          <a:lstStyle/>
          <a:p>
            <a:r>
              <a:rPr lang="en-US" altLang="zh-CN" dirty="0"/>
              <a:t>Summary and Outlook</a:t>
            </a:r>
          </a:p>
        </p:txBody>
      </p:sp>
      <p:sp>
        <p:nvSpPr>
          <p:cNvPr id="5" name="Header Band Summary"/>
          <p:cNvSpPr/>
          <p:nvPr/>
        </p:nvSpPr>
        <p:spPr>
          <a:xfrm>
            <a:off x="360000" y="900000"/>
            <a:ext cx="11480000" cy="430000"/>
          </a:xfrm>
          <a:prstGeom prst="rect">
            <a:avLst/>
          </a:prstGeom>
          <a:solidFill>
            <a:srgbClr val="1F5C99"/>
          </a:solidFill>
          <a:ln>
            <a:noFill/>
          </a:ln>
        </p:spPr>
        <p:txBody>
          <a:bodyPr rtlCol="0" anchor="ctr"/>
          <a:lstStyle/>
          <a:p>
            <a:pPr algn="ctr"/>
            <a:r>
              <a:rPr lang="en-US" altLang="zh-CN" sz="2000" b="1" dirty="0">
                <a:solidFill>
                  <a:srgbClr val="FFFFFF"/>
                </a:solidFill>
                <a:latin typeface="Calibri" panose="020F0502020204030204"/>
              </a:rPr>
              <a:t>Summary</a:t>
            </a:r>
          </a:p>
        </p:txBody>
      </p:sp>
      <p:sp>
        <p:nvSpPr>
          <p:cNvPr id="10" name="Card HighRes"/>
          <p:cNvSpPr/>
          <p:nvPr/>
        </p:nvSpPr>
        <p:spPr>
          <a:xfrm>
            <a:off x="360000" y="1390000"/>
            <a:ext cx="2770000" cy="1500000"/>
          </a:xfrm>
          <a:prstGeom prst="roundRect">
            <a:avLst>
              <a:gd name="adj" fmla="val 8000"/>
            </a:avLst>
          </a:prstGeom>
          <a:solidFill>
            <a:srgbClr val="E3F2FD"/>
          </a:solidFill>
          <a:ln w="19050">
            <a:solidFill>
              <a:srgbClr val="1F5C99"/>
            </a:solidFill>
          </a:ln>
        </p:spPr>
        <p:txBody>
          <a:bodyPr lIns="150000" tIns="120000" rIns="107950" bIns="120000" rtlCol="0" anchor="t"/>
          <a:lstStyle/>
          <a:p>
            <a:pPr algn="ctr"/>
            <a:r>
              <a:rPr lang="en-US" altLang="zh-CN" b="1" dirty="0">
                <a:solidFill>
                  <a:srgbClr val="1F5C99"/>
                </a:solidFill>
                <a:latin typeface="Calibri" panose="020F0502020204030204"/>
              </a:rPr>
              <a:t>High Spatial Resolution</a:t>
            </a:r>
          </a:p>
          <a:p>
            <a:pPr algn="ctr"/>
            <a:endParaRPr lang="en-US" altLang="zh-CN" sz="1400" b="1" dirty="0">
              <a:solidFill>
                <a:srgbClr val="1F5C99"/>
              </a:solidFill>
              <a:latin typeface="Calibri" panose="020F0502020204030204"/>
            </a:endParaRPr>
          </a:p>
          <a:p>
            <a:pPr algn="l"/>
            <a:r>
              <a:rPr lang="en-US" altLang="zh-CN" sz="1100" dirty="0">
                <a:solidFill>
                  <a:srgbClr val="333333"/>
                </a:solidFill>
                <a:latin typeface="Calibri" panose="020F0502020204030204"/>
              </a:rPr>
              <a:t>• Neutron imaging microscope</a:t>
            </a:r>
            <a:r>
              <a:rPr lang="en-US" altLang="zh-CN" sz="1100" b="1" dirty="0">
                <a:solidFill>
                  <a:schemeClr val="tx1"/>
                </a:solidFill>
                <a:latin typeface="Calibri" panose="020F0502020204030204"/>
              </a:rPr>
              <a:t>:</a:t>
            </a:r>
            <a:r>
              <a:rPr lang="en-US" altLang="zh-CN" sz="1100" b="1" dirty="0">
                <a:solidFill>
                  <a:srgbClr val="C00000"/>
                </a:solidFill>
                <a:latin typeface="Calibri" panose="020F0502020204030204"/>
              </a:rPr>
              <a:t> 6.6 μm</a:t>
            </a:r>
          </a:p>
          <a:p>
            <a:pPr algn="l"/>
            <a:r>
              <a:rPr lang="en-US" altLang="zh-CN" sz="1100" dirty="0">
                <a:solidFill>
                  <a:srgbClr val="333333"/>
                </a:solidFill>
                <a:latin typeface="Calibri" panose="020F0502020204030204"/>
              </a:rPr>
              <a:t>• GOS ceramic scintillator: 12 μm @ 50 μm</a:t>
            </a:r>
          </a:p>
          <a:p>
            <a:pPr algn="l"/>
            <a:r>
              <a:rPr lang="en-US" altLang="zh-CN" sz="1100" dirty="0">
                <a:solidFill>
                  <a:srgbClr val="333333"/>
                </a:solidFill>
                <a:latin typeface="Calibri" panose="020F0502020204030204"/>
              </a:rPr>
              <a:t>• ¹⁵⁷Gd₂O₂S:Tb</a:t>
            </a:r>
            <a:r>
              <a:rPr lang="en-US" altLang="zh-CN" sz="1100" dirty="0">
                <a:solidFill>
                  <a:schemeClr val="tx1"/>
                </a:solidFill>
                <a:latin typeface="Calibri" panose="020F0502020204030204"/>
              </a:rPr>
              <a:t>, 5 μm, </a:t>
            </a:r>
            <a:r>
              <a:rPr lang="en-US" altLang="zh-CN" sz="1100" dirty="0">
                <a:solidFill>
                  <a:srgbClr val="333333"/>
                </a:solidFill>
                <a:latin typeface="Calibri" panose="020F0502020204030204"/>
              </a:rPr>
              <a:t>88% enriched</a:t>
            </a:r>
          </a:p>
        </p:txBody>
      </p:sp>
      <p:sp>
        <p:nvSpPr>
          <p:cNvPr id="20" name="Card LargeFOV"/>
          <p:cNvSpPr/>
          <p:nvPr/>
        </p:nvSpPr>
        <p:spPr>
          <a:xfrm>
            <a:off x="3240000" y="1390000"/>
            <a:ext cx="2770000" cy="1500000"/>
          </a:xfrm>
          <a:prstGeom prst="roundRect">
            <a:avLst>
              <a:gd name="adj" fmla="val 8000"/>
            </a:avLst>
          </a:prstGeom>
          <a:solidFill>
            <a:srgbClr val="E8F5E9"/>
          </a:solidFill>
          <a:ln w="19050">
            <a:solidFill>
              <a:srgbClr val="2E7D32"/>
            </a:solidFill>
          </a:ln>
        </p:spPr>
        <p:txBody>
          <a:bodyPr lIns="150000" tIns="120000" rIns="150000" bIns="120000" rtlCol="0" anchor="t"/>
          <a:lstStyle/>
          <a:p>
            <a:pPr algn="ctr"/>
            <a:r>
              <a:rPr lang="en-US" altLang="zh-CN" b="1" dirty="0">
                <a:solidFill>
                  <a:srgbClr val="2E7D32"/>
                </a:solidFill>
                <a:latin typeface="Calibri" panose="020F0502020204030204"/>
              </a:rPr>
              <a:t>Large Field Detector</a:t>
            </a:r>
          </a:p>
          <a:p>
            <a:pPr algn="ctr"/>
            <a:endParaRPr lang="en-US" altLang="zh-CN" sz="1400" b="1" dirty="0">
              <a:solidFill>
                <a:srgbClr val="2E7D32"/>
              </a:solidFill>
              <a:latin typeface="Calibri" panose="020F0502020204030204"/>
            </a:endParaRPr>
          </a:p>
          <a:p>
            <a:pPr algn="l"/>
            <a:r>
              <a:rPr lang="en-US" altLang="zh-CN" sz="1100" dirty="0">
                <a:solidFill>
                  <a:srgbClr val="333333"/>
                </a:solidFill>
                <a:latin typeface="Calibri" panose="020F0502020204030204"/>
              </a:rPr>
              <a:t>• FOV: </a:t>
            </a:r>
            <a:r>
              <a:rPr lang="en-US" altLang="zh-CN" sz="1100" b="1" dirty="0">
                <a:solidFill>
                  <a:srgbClr val="C00000"/>
                </a:solidFill>
                <a:latin typeface="Calibri" panose="020F0502020204030204"/>
              </a:rPr>
              <a:t>200 mm × 200 mm</a:t>
            </a:r>
          </a:p>
          <a:p>
            <a:pPr algn="l"/>
            <a:r>
              <a:rPr lang="en-US" altLang="zh-CN" sz="1100" dirty="0">
                <a:solidFill>
                  <a:srgbClr val="333333"/>
                </a:solidFill>
                <a:latin typeface="Calibri" panose="020F0502020204030204"/>
              </a:rPr>
              <a:t>• Spatial resolution: </a:t>
            </a:r>
            <a:r>
              <a:rPr lang="en-US" altLang="zh-CN" sz="1100" b="1" dirty="0">
                <a:solidFill>
                  <a:srgbClr val="C00000"/>
                </a:solidFill>
                <a:latin typeface="Calibri" panose="020F0502020204030204"/>
              </a:rPr>
              <a:t>75 μm</a:t>
            </a:r>
          </a:p>
          <a:p>
            <a:pPr algn="l"/>
            <a:r>
              <a:rPr lang="en-US" altLang="zh-CN" sz="1100" dirty="0">
                <a:solidFill>
                  <a:srgbClr val="333333"/>
                </a:solidFill>
                <a:latin typeface="Calibri" panose="020F0502020204030204"/>
              </a:rPr>
              <a:t>• Commissioned at ERNI</a:t>
            </a:r>
          </a:p>
        </p:txBody>
      </p:sp>
      <p:sp>
        <p:nvSpPr>
          <p:cNvPr id="30" name="Card Compact"/>
          <p:cNvSpPr/>
          <p:nvPr/>
        </p:nvSpPr>
        <p:spPr>
          <a:xfrm>
            <a:off x="6120000" y="1390000"/>
            <a:ext cx="2770000" cy="1500000"/>
          </a:xfrm>
          <a:prstGeom prst="roundRect">
            <a:avLst>
              <a:gd name="adj" fmla="val 8000"/>
            </a:avLst>
          </a:prstGeom>
          <a:solidFill>
            <a:srgbClr val="FFF3E0"/>
          </a:solidFill>
          <a:ln w="19050">
            <a:solidFill>
              <a:srgbClr val="E65100"/>
            </a:solidFill>
          </a:ln>
        </p:spPr>
        <p:txBody>
          <a:bodyPr lIns="150000" tIns="120000" rIns="150000" bIns="120000" rtlCol="0" anchor="t"/>
          <a:lstStyle/>
          <a:p>
            <a:pPr algn="ctr"/>
            <a:r>
              <a:rPr lang="en-US" altLang="zh-CN" b="1" dirty="0">
                <a:solidFill>
                  <a:srgbClr val="E65100"/>
                </a:solidFill>
                <a:latin typeface="Calibri" panose="020F0502020204030204"/>
              </a:rPr>
              <a:t>Compact Detector</a:t>
            </a:r>
          </a:p>
          <a:p>
            <a:pPr algn="ctr"/>
            <a:endParaRPr lang="en-US" altLang="zh-CN" sz="1400" b="1" dirty="0">
              <a:solidFill>
                <a:srgbClr val="E65100"/>
              </a:solidFill>
              <a:latin typeface="Calibri" panose="020F0502020204030204"/>
            </a:endParaRPr>
          </a:p>
          <a:p>
            <a:pPr algn="l"/>
            <a:r>
              <a:rPr lang="en-US" altLang="zh-CN" sz="1100" dirty="0">
                <a:solidFill>
                  <a:srgbClr val="333333"/>
                </a:solidFill>
                <a:latin typeface="Calibri" panose="020F0502020204030204"/>
              </a:rPr>
              <a:t>• FOV: </a:t>
            </a:r>
            <a:r>
              <a:rPr lang="en-US" altLang="zh-CN" sz="1100" b="1" dirty="0">
                <a:solidFill>
                  <a:srgbClr val="C00000"/>
                </a:solidFill>
                <a:latin typeface="Calibri" panose="020F0502020204030204"/>
              </a:rPr>
              <a:t>100 mm × 100 mm</a:t>
            </a:r>
          </a:p>
          <a:p>
            <a:pPr algn="l"/>
            <a:r>
              <a:rPr lang="en-US" altLang="zh-CN" sz="1100" dirty="0">
                <a:solidFill>
                  <a:srgbClr val="333333"/>
                </a:solidFill>
                <a:latin typeface="Calibri" panose="020F0502020204030204"/>
              </a:rPr>
              <a:t>• Spatial resolution: </a:t>
            </a:r>
            <a:r>
              <a:rPr lang="en-US" altLang="zh-CN" sz="1100" b="1" dirty="0">
                <a:solidFill>
                  <a:srgbClr val="C00000"/>
                </a:solidFill>
                <a:latin typeface="Calibri" panose="020F0502020204030204"/>
              </a:rPr>
              <a:t>122 μm</a:t>
            </a:r>
          </a:p>
          <a:p>
            <a:pPr algn="l"/>
            <a:r>
              <a:rPr lang="en-US" altLang="zh-CN" sz="1100" dirty="0">
                <a:solidFill>
                  <a:srgbClr val="333333"/>
                </a:solidFill>
                <a:latin typeface="Calibri" panose="020F0502020204030204"/>
                <a:sym typeface="+mn-ea"/>
              </a:rPr>
              <a:t>• with sCMOS camera</a:t>
            </a:r>
            <a:endParaRPr lang="en-US" altLang="zh-CN" sz="1100" b="1" dirty="0">
              <a:solidFill>
                <a:srgbClr val="C00000"/>
              </a:solidFill>
              <a:latin typeface="Calibri" panose="020F0502020204030204"/>
            </a:endParaRPr>
          </a:p>
          <a:p>
            <a:pPr algn="l"/>
            <a:r>
              <a:rPr lang="en-US" altLang="zh-CN" sz="1100" dirty="0">
                <a:solidFill>
                  <a:srgbClr val="333333"/>
                </a:solidFill>
                <a:latin typeface="Calibri" panose="020F0502020204030204"/>
                <a:sym typeface="+mn-ea"/>
              </a:rPr>
              <a:t>• Size: </a:t>
            </a:r>
            <a:r>
              <a:rPr lang="en-US" altLang="zh-CN" sz="1100" b="1" dirty="0">
                <a:solidFill>
                  <a:srgbClr val="C00000"/>
                </a:solidFill>
                <a:latin typeface="Calibri" panose="020F0502020204030204"/>
                <a:sym typeface="+mn-ea"/>
              </a:rPr>
              <a:t>18 x 37 cm x 22 cm</a:t>
            </a:r>
          </a:p>
          <a:p>
            <a:pPr algn="l"/>
            <a:r>
              <a:rPr lang="en-US" altLang="zh-CN" sz="1100" dirty="0">
                <a:solidFill>
                  <a:srgbClr val="333333"/>
                </a:solidFill>
                <a:latin typeface="Calibri" panose="020F0502020204030204"/>
                <a:sym typeface="+mn-ea"/>
              </a:rPr>
              <a:t>• Deployed at GPPD, HD, VSANS</a:t>
            </a:r>
            <a:endParaRPr lang="en-US" altLang="zh-CN" sz="1100" dirty="0">
              <a:solidFill>
                <a:srgbClr val="333333"/>
              </a:solidFill>
              <a:latin typeface="Calibri" panose="020F0502020204030204"/>
            </a:endParaRPr>
          </a:p>
          <a:p>
            <a:pPr algn="l"/>
            <a:endParaRPr lang="en-US" altLang="zh-CN" sz="1100" dirty="0">
              <a:solidFill>
                <a:srgbClr val="333333"/>
              </a:solidFill>
              <a:latin typeface="Calibri" panose="020F0502020204030204"/>
            </a:endParaRPr>
          </a:p>
          <a:p>
            <a:pPr algn="l"/>
            <a:endParaRPr lang="en-US" altLang="zh-CN" sz="1100" dirty="0">
              <a:solidFill>
                <a:srgbClr val="333333"/>
              </a:solidFill>
              <a:latin typeface="Calibri" panose="020F0502020204030204"/>
            </a:endParaRPr>
          </a:p>
        </p:txBody>
      </p:sp>
      <p:sp>
        <p:nvSpPr>
          <p:cNvPr id="40" name="Card Timepix4"/>
          <p:cNvSpPr/>
          <p:nvPr/>
        </p:nvSpPr>
        <p:spPr>
          <a:xfrm>
            <a:off x="9000000" y="1390000"/>
            <a:ext cx="2840000" cy="1500000"/>
          </a:xfrm>
          <a:prstGeom prst="roundRect">
            <a:avLst>
              <a:gd name="adj" fmla="val 8000"/>
            </a:avLst>
          </a:prstGeom>
          <a:solidFill>
            <a:srgbClr val="F3E5F5"/>
          </a:solidFill>
          <a:ln w="19050">
            <a:solidFill>
              <a:srgbClr val="6A1B9A"/>
            </a:solidFill>
          </a:ln>
        </p:spPr>
        <p:txBody>
          <a:bodyPr lIns="107950" tIns="120000" rIns="107950" bIns="120000" rtlCol="0" anchor="t"/>
          <a:lstStyle/>
          <a:p>
            <a:pPr algn="ctr"/>
            <a:r>
              <a:rPr lang="en-US" altLang="zh-CN" b="1" dirty="0">
                <a:solidFill>
                  <a:srgbClr val="6A1B9A"/>
                </a:solidFill>
                <a:latin typeface="Calibri" panose="020F0502020204030204"/>
              </a:rPr>
              <a:t>Timepix4 Energy-Resolved</a:t>
            </a:r>
          </a:p>
          <a:p>
            <a:pPr algn="ctr"/>
            <a:endParaRPr lang="en-US" altLang="zh-CN" sz="1400" b="1" dirty="0">
              <a:solidFill>
                <a:srgbClr val="6A1B9A"/>
              </a:solidFill>
              <a:latin typeface="Calibri" panose="020F0502020204030204"/>
            </a:endParaRPr>
          </a:p>
          <a:p>
            <a:pPr algn="l"/>
            <a:r>
              <a:rPr lang="en-US" altLang="zh-CN" sz="1200" dirty="0">
                <a:solidFill>
                  <a:srgbClr val="333333"/>
                </a:solidFill>
                <a:latin typeface="Calibri" panose="020F0502020204030204"/>
              </a:rPr>
              <a:t>• Spatial resolution: 28 μm</a:t>
            </a:r>
          </a:p>
          <a:p>
            <a:pPr algn="l"/>
            <a:r>
              <a:rPr lang="en-US" altLang="zh-CN" sz="1200" dirty="0">
                <a:solidFill>
                  <a:srgbClr val="333333"/>
                </a:solidFill>
                <a:latin typeface="Calibri" panose="020F0502020204030204"/>
              </a:rPr>
              <a:t>• Max rate:</a:t>
            </a:r>
            <a:r>
              <a:rPr lang="en-US" altLang="zh-CN" sz="1200" dirty="0">
                <a:solidFill>
                  <a:srgbClr val="C00000"/>
                </a:solidFill>
                <a:latin typeface="Calibri" panose="020F0502020204030204"/>
              </a:rPr>
              <a:t> </a:t>
            </a:r>
            <a:r>
              <a:rPr lang="en-US" altLang="zh-CN" sz="1200" b="1" dirty="0">
                <a:solidFill>
                  <a:srgbClr val="C00000"/>
                </a:solidFill>
                <a:latin typeface="Calibri" panose="020F0502020204030204"/>
              </a:rPr>
              <a:t>35.5M hits/s</a:t>
            </a:r>
            <a:r>
              <a:rPr lang="en-US" altLang="zh-CN" sz="1200" b="1" dirty="0">
                <a:solidFill>
                  <a:srgbClr val="FF0000"/>
                </a:solidFill>
                <a:latin typeface="Calibri" panose="020F0502020204030204"/>
              </a:rPr>
              <a:t> </a:t>
            </a:r>
            <a:r>
              <a:rPr lang="en-US" altLang="zh-CN" sz="1200" dirty="0">
                <a:solidFill>
                  <a:srgbClr val="333333"/>
                </a:solidFill>
                <a:latin typeface="Calibri" panose="020F0502020204030204"/>
              </a:rPr>
              <a:t>at CSNS</a:t>
            </a:r>
          </a:p>
          <a:p>
            <a:pPr algn="l"/>
            <a:r>
              <a:rPr lang="en-US" altLang="zh-CN" sz="1200" dirty="0">
                <a:solidFill>
                  <a:srgbClr val="333333"/>
                </a:solidFill>
                <a:latin typeface="Calibri" panose="020F0502020204030204"/>
              </a:rPr>
              <a:t>• Bragg-edge &amp; energy-selected imaging</a:t>
            </a:r>
          </a:p>
        </p:txBody>
      </p:sp>
      <p:sp>
        <p:nvSpPr>
          <p:cNvPr id="50" name="Outlook Banner"/>
          <p:cNvSpPr/>
          <p:nvPr/>
        </p:nvSpPr>
        <p:spPr>
          <a:xfrm>
            <a:off x="360000" y="2990000"/>
            <a:ext cx="11480000" cy="390000"/>
          </a:xfrm>
          <a:prstGeom prst="rect">
            <a:avLst/>
          </a:prstGeom>
          <a:solidFill>
            <a:srgbClr val="37474F"/>
          </a:solidFill>
          <a:ln>
            <a:noFill/>
          </a:ln>
        </p:spPr>
        <p:txBody>
          <a:bodyPr rtlCol="0" anchor="ctr"/>
          <a:lstStyle/>
          <a:p>
            <a:pPr algn="ctr"/>
            <a:r>
              <a:rPr lang="en-US" altLang="zh-CN" sz="1800" b="1" dirty="0">
                <a:solidFill>
                  <a:srgbClr val="FFFFFF"/>
                </a:solidFill>
                <a:latin typeface="Calibri" panose="020F0502020204030204"/>
              </a:rPr>
              <a:t>Outlook</a:t>
            </a:r>
          </a:p>
        </p:txBody>
      </p:sp>
      <p:sp>
        <p:nvSpPr>
          <p:cNvPr id="60" name="Outlook1"/>
          <p:cNvSpPr/>
          <p:nvPr/>
        </p:nvSpPr>
        <p:spPr>
          <a:xfrm>
            <a:off x="360000" y="3450000"/>
            <a:ext cx="3680000" cy="2960000"/>
          </a:xfrm>
          <a:prstGeom prst="roundRect">
            <a:avLst>
              <a:gd name="adj" fmla="val 5000"/>
            </a:avLst>
          </a:prstGeom>
          <a:solidFill>
            <a:srgbClr val="E3F2FD"/>
          </a:solidFill>
          <a:ln w="19050">
            <a:solidFill>
              <a:srgbClr val="1F5C99"/>
            </a:solidFill>
          </a:ln>
        </p:spPr>
        <p:txBody>
          <a:bodyPr lIns="200000" tIns="180000" rIns="200000" bIns="180000" rtlCol="0" anchor="t"/>
          <a:lstStyle/>
          <a:p>
            <a:pPr algn="ctr"/>
            <a:r>
              <a:rPr lang="en-US" altLang="zh-CN" b="1" dirty="0">
                <a:solidFill>
                  <a:srgbClr val="1F5C99"/>
                </a:solidFill>
                <a:latin typeface="Calibri" panose="020F0502020204030204"/>
              </a:rPr>
              <a:t>Neutron Imaging Detector R&amp;D</a:t>
            </a:r>
          </a:p>
          <a:p>
            <a:pPr algn="ctr"/>
            <a:endParaRPr lang="en-US" altLang="zh-CN" sz="1500" b="1" dirty="0">
              <a:solidFill>
                <a:srgbClr val="1F5C99"/>
              </a:solidFill>
              <a:latin typeface="Calibri" panose="020F0502020204030204"/>
            </a:endParaRPr>
          </a:p>
          <a:p>
            <a:pPr algn="ctr"/>
            <a:endParaRPr lang="en-US" altLang="zh-CN" b="1" dirty="0">
              <a:solidFill>
                <a:srgbClr val="1F5C99"/>
              </a:solidFill>
              <a:latin typeface="Calibri" panose="020F0502020204030204"/>
            </a:endParaRPr>
          </a:p>
          <a:p>
            <a:pPr algn="l"/>
            <a:r>
              <a:rPr lang="en-US" altLang="zh-CN" sz="1600" dirty="0">
                <a:solidFill>
                  <a:srgbClr val="333333"/>
                </a:solidFill>
                <a:latin typeface="Calibri" panose="020F0502020204030204"/>
              </a:rPr>
              <a:t>Continue pushing the performance frontier across high-resolution, large-FOV, compact, and energy-resolved neutron imaging detectors</a:t>
            </a:r>
          </a:p>
        </p:txBody>
      </p:sp>
      <p:sp>
        <p:nvSpPr>
          <p:cNvPr id="70" name="Outlook2"/>
          <p:cNvSpPr/>
          <p:nvPr/>
        </p:nvSpPr>
        <p:spPr>
          <a:xfrm>
            <a:off x="4200000" y="3450000"/>
            <a:ext cx="3680000" cy="2960000"/>
          </a:xfrm>
          <a:prstGeom prst="roundRect">
            <a:avLst>
              <a:gd name="adj" fmla="val 5000"/>
            </a:avLst>
          </a:prstGeom>
          <a:solidFill>
            <a:srgbClr val="E8F5E9"/>
          </a:solidFill>
          <a:ln w="19050">
            <a:solidFill>
              <a:srgbClr val="2E7D32"/>
            </a:solidFill>
          </a:ln>
        </p:spPr>
        <p:txBody>
          <a:bodyPr lIns="200000" tIns="180000" rIns="200000" bIns="180000" rtlCol="0" anchor="t"/>
          <a:lstStyle/>
          <a:p>
            <a:pPr algn="ctr"/>
            <a:r>
              <a:rPr lang="en-US" altLang="zh-CN" b="1" dirty="0">
                <a:solidFill>
                  <a:srgbClr val="2E7D32"/>
                </a:solidFill>
                <a:latin typeface="Calibri" panose="020F0502020204030204"/>
              </a:rPr>
              <a:t>International </a:t>
            </a:r>
          </a:p>
          <a:p>
            <a:pPr algn="ctr"/>
            <a:endParaRPr lang="en-US" altLang="zh-CN" b="1" dirty="0">
              <a:solidFill>
                <a:srgbClr val="2E7D32"/>
              </a:solidFill>
              <a:latin typeface="Calibri" panose="020F0502020204030204"/>
            </a:endParaRPr>
          </a:p>
          <a:p>
            <a:pPr algn="l"/>
            <a:r>
              <a:rPr lang="en-US" altLang="zh-CN" sz="1600" dirty="0">
                <a:solidFill>
                  <a:srgbClr val="333333"/>
                </a:solidFill>
                <a:latin typeface="Calibri" panose="020F0502020204030204"/>
              </a:rPr>
              <a:t>Active member of Medipix4 Collaboration (CERN) since 2022; further Timepix4 application development and deeper participation in the global pixel detector community</a:t>
            </a:r>
          </a:p>
        </p:txBody>
      </p:sp>
      <p:sp>
        <p:nvSpPr>
          <p:cNvPr id="80" name="Outlook3"/>
          <p:cNvSpPr/>
          <p:nvPr/>
        </p:nvSpPr>
        <p:spPr>
          <a:xfrm>
            <a:off x="8040000" y="3450000"/>
            <a:ext cx="3800000" cy="2960000"/>
          </a:xfrm>
          <a:prstGeom prst="roundRect">
            <a:avLst>
              <a:gd name="adj" fmla="val 5000"/>
            </a:avLst>
          </a:prstGeom>
          <a:solidFill>
            <a:srgbClr val="FFF8E1"/>
          </a:solidFill>
          <a:ln w="19050">
            <a:solidFill>
              <a:srgbClr val="F57F17"/>
            </a:solidFill>
          </a:ln>
        </p:spPr>
        <p:txBody>
          <a:bodyPr lIns="200000" tIns="180000" rIns="200000" bIns="180000" rtlCol="0" anchor="t"/>
          <a:lstStyle/>
          <a:p>
            <a:pPr algn="ctr"/>
            <a:r>
              <a:rPr lang="en-US" altLang="zh-CN" b="1" dirty="0">
                <a:solidFill>
                  <a:srgbClr val="F57F17"/>
                </a:solidFill>
                <a:latin typeface="Calibri" panose="020F0502020204030204"/>
              </a:rPr>
              <a:t>Welcome Collaborations!</a:t>
            </a:r>
          </a:p>
          <a:p>
            <a:pPr algn="ctr"/>
            <a:endParaRPr lang="en-US" altLang="zh-CN" sz="1500" b="1" dirty="0">
              <a:solidFill>
                <a:srgbClr val="F57F17"/>
              </a:solidFill>
              <a:latin typeface="Calibri" panose="020F0502020204030204"/>
            </a:endParaRPr>
          </a:p>
          <a:p>
            <a:pPr algn="ctr"/>
            <a:endParaRPr lang="en-US" altLang="zh-CN" sz="1500" b="1" dirty="0">
              <a:solidFill>
                <a:srgbClr val="F57F17"/>
              </a:solidFill>
              <a:latin typeface="Calibri" panose="020F0502020204030204"/>
            </a:endParaRPr>
          </a:p>
          <a:p>
            <a:pPr algn="ctr"/>
            <a:endParaRPr lang="en-US" altLang="zh-CN" sz="1500" b="1" dirty="0">
              <a:solidFill>
                <a:srgbClr val="F57F17"/>
              </a:solidFill>
              <a:latin typeface="Calibri" panose="020F0502020204030204"/>
            </a:endParaRPr>
          </a:p>
          <a:p>
            <a:pPr algn="l"/>
            <a:r>
              <a:rPr lang="en-US" altLang="zh-CN" sz="1600" dirty="0">
                <a:solidFill>
                  <a:srgbClr val="333333"/>
                </a:solidFill>
                <a:latin typeface="Calibri" panose="020F0502020204030204"/>
              </a:rPr>
              <a:t>Warmly welcome interested teams worldwide to collaborate on neutron imaging detector R&amp;D — in scintillators, electronics, imaging algorithms, </a:t>
            </a:r>
            <a:r>
              <a:rPr lang="en-US" altLang="zh-CN" sz="1600">
                <a:solidFill>
                  <a:srgbClr val="333333"/>
                </a:solidFill>
                <a:latin typeface="Calibri" panose="020F0502020204030204"/>
              </a:rPr>
              <a:t>and applications</a:t>
            </a:r>
            <a:br>
              <a:rPr lang="en-US" altLang="zh-CN" sz="1600">
                <a:solidFill>
                  <a:srgbClr val="333333"/>
                </a:solidFill>
                <a:latin typeface="Calibri" panose="020F0502020204030204"/>
              </a:rPr>
            </a:br>
            <a:r>
              <a:rPr lang="en-US" altLang="zh-CN" sz="1600">
                <a:solidFill>
                  <a:srgbClr val="333333"/>
                </a:solidFill>
                <a:latin typeface="Calibri" panose="020F0502020204030204"/>
                <a:hlinkClick r:id="rId3"/>
              </a:rPr>
              <a:t>sunzj@ihep.ac.cn</a:t>
            </a:r>
            <a:r>
              <a:rPr lang="en-US" altLang="zh-CN" sz="1600">
                <a:solidFill>
                  <a:srgbClr val="333333"/>
                </a:solidFill>
                <a:latin typeface="Calibri" panose="020F0502020204030204"/>
              </a:rPr>
              <a:t> </a:t>
            </a:r>
            <a:endParaRPr lang="en-US" altLang="zh-CN" sz="1600" dirty="0">
              <a:solidFill>
                <a:srgbClr val="333333"/>
              </a:solidFill>
              <a:latin typeface="Calibri" panose="020F0502020204030204"/>
            </a:endParaRPr>
          </a:p>
        </p:txBody>
      </p:sp>
      <p:pic>
        <p:nvPicPr>
          <p:cNvPr id="2" name="图片 1" descr="握手"/>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9615170" y="3998595"/>
            <a:ext cx="650240" cy="6502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SNS鸟瞰图2"/>
          <p:cNvPicPr>
            <a:picLocks noChangeAspect="1"/>
          </p:cNvPicPr>
          <p:nvPr/>
        </p:nvPicPr>
        <p:blipFill>
          <a:blip r:embed="rId3"/>
          <a:srcRect l="3748" t="7629" r="3070" b="13731"/>
          <a:stretch>
            <a:fillRect/>
          </a:stretch>
        </p:blipFill>
        <p:spPr>
          <a:xfrm>
            <a:off x="0" y="0"/>
            <a:ext cx="12188825" cy="6857365"/>
          </a:xfrm>
          <a:prstGeom prst="rect">
            <a:avLst/>
          </a:prstGeom>
        </p:spPr>
      </p:pic>
      <p:sp>
        <p:nvSpPr>
          <p:cNvPr id="7" name="矩形 6"/>
          <p:cNvSpPr/>
          <p:nvPr/>
        </p:nvSpPr>
        <p:spPr>
          <a:xfrm>
            <a:off x="1995413" y="577970"/>
            <a:ext cx="8929750" cy="830997"/>
          </a:xfrm>
          <a:prstGeom prst="rect">
            <a:avLst/>
          </a:prstGeom>
          <a:noFill/>
        </p:spPr>
        <p:txBody>
          <a:bodyPr>
            <a:spAutoFit/>
          </a:bodyPr>
          <a:lstStyle/>
          <a:p>
            <a:r>
              <a:rPr lang="en-US" sz="4800" b="1" dirty="0">
                <a:solidFill>
                  <a:srgbClr val="FFC000"/>
                </a:solidFill>
                <a:latin typeface="+mn-ea"/>
              </a:rPr>
              <a:t>Thanks for your attention</a:t>
            </a:r>
            <a:r>
              <a:rPr sz="4800" b="1" dirty="0">
                <a:solidFill>
                  <a:srgbClr val="FFC000"/>
                </a:solidFill>
                <a:latin typeface="+mn-ea"/>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3</a:t>
            </a:fld>
            <a:endParaRPr lang="en-US"/>
          </a:p>
        </p:txBody>
      </p:sp>
      <p:sp>
        <p:nvSpPr>
          <p:cNvPr id="4" name="标题 3"/>
          <p:cNvSpPr>
            <a:spLocks noGrp="1"/>
          </p:cNvSpPr>
          <p:nvPr>
            <p:ph type="ctrTitle"/>
          </p:nvPr>
        </p:nvSpPr>
        <p:spPr>
          <a:xfrm>
            <a:off x="78740" y="68455"/>
            <a:ext cx="10363200" cy="607003"/>
          </a:xfrm>
        </p:spPr>
        <p:txBody>
          <a:bodyPr/>
          <a:lstStyle/>
          <a:p>
            <a:r>
              <a:rPr dirty="0"/>
              <a:t> </a:t>
            </a:r>
            <a:r>
              <a:rPr lang="en-US" altLang="zh-CN" dirty="0"/>
              <a:t>China Spallation Neutron Source(CSNS)</a:t>
            </a:r>
          </a:p>
        </p:txBody>
      </p:sp>
      <p:pic>
        <p:nvPicPr>
          <p:cNvPr id="106" name="Picture 1" descr="E:\photo\2：20170215-20171230\张玮\201708精选\航拍-201708.jpg"/>
          <p:cNvPicPr>
            <a:picLocks noChangeAspect="1" noChangeArrowheads="1"/>
          </p:cNvPicPr>
          <p:nvPr/>
        </p:nvPicPr>
        <p:blipFill rotWithShape="1">
          <a:blip r:embed="rId5">
            <a:extLst>
              <a:ext uri="{28A0092B-C50C-407E-A947-70E740481C1C}">
                <a14:useLocalDpi xmlns:a14="http://schemas.microsoft.com/office/drawing/2010/main" val="0"/>
              </a:ext>
            </a:extLst>
          </a:blip>
          <a:srcRect l="5400" r="5400"/>
          <a:stretch>
            <a:fillRect/>
          </a:stretch>
        </p:blipFill>
        <p:spPr bwMode="auto">
          <a:xfrm>
            <a:off x="184785" y="1229995"/>
            <a:ext cx="3940810" cy="2362200"/>
          </a:xfrm>
          <a:prstGeom prst="rect">
            <a:avLst/>
          </a:prstGeom>
          <a:noFill/>
          <a:ln w="63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文本框 5"/>
          <p:cNvSpPr txBox="1"/>
          <p:nvPr/>
        </p:nvSpPr>
        <p:spPr bwMode="auto">
          <a:xfrm>
            <a:off x="959039" y="768484"/>
            <a:ext cx="2399055" cy="369332"/>
          </a:xfrm>
          <a:prstGeom prst="rect">
            <a:avLst/>
          </a:prstGeom>
          <a:noFill/>
          <a:ln w="9525">
            <a:noFill/>
            <a:miter lim="800000"/>
          </a:ln>
        </p:spPr>
        <p:txBody>
          <a:bodyPr wrap="none" rtlCol="0">
            <a:spAutoFit/>
          </a:bodyPr>
          <a:lstStyle/>
          <a:p>
            <a:pPr marL="342900" indent="-342900" algn="ctr" eaLnBrk="0" hangingPunct="0">
              <a:spcBef>
                <a:spcPts val="600"/>
              </a:spcBef>
              <a:buClr>
                <a:schemeClr val="tx1"/>
              </a:buClr>
            </a:pPr>
            <a:r>
              <a:rPr lang="en-US" altLang="zh-CN" b="1" dirty="0"/>
              <a:t>Aerial View of CSNS</a:t>
            </a:r>
            <a:endParaRPr lang="zh-CN" altLang="en-US" b="1" dirty="0"/>
          </a:p>
        </p:txBody>
      </p:sp>
      <p:graphicFrame>
        <p:nvGraphicFramePr>
          <p:cNvPr id="23" name="Group 7"/>
          <p:cNvGraphicFramePr>
            <a:graphicFrameLocks noGrp="1"/>
          </p:cNvGraphicFramePr>
          <p:nvPr>
            <p:custDataLst>
              <p:tags r:id="rId1"/>
            </p:custDataLst>
          </p:nvPr>
        </p:nvGraphicFramePr>
        <p:xfrm>
          <a:off x="8130540" y="1229360"/>
          <a:ext cx="3855720" cy="2395855"/>
        </p:xfrm>
        <a:graphic>
          <a:graphicData uri="http://schemas.openxmlformats.org/drawingml/2006/table">
            <a:tbl>
              <a:tblPr/>
              <a:tblGrid>
                <a:gridCol w="2083435">
                  <a:extLst>
                    <a:ext uri="{9D8B030D-6E8A-4147-A177-3AD203B41FA5}">
                      <a16:colId xmlns:a16="http://schemas.microsoft.com/office/drawing/2014/main" val="20000"/>
                    </a:ext>
                  </a:extLst>
                </a:gridCol>
                <a:gridCol w="793750">
                  <a:extLst>
                    <a:ext uri="{9D8B030D-6E8A-4147-A177-3AD203B41FA5}">
                      <a16:colId xmlns:a16="http://schemas.microsoft.com/office/drawing/2014/main" val="20001"/>
                    </a:ext>
                  </a:extLst>
                </a:gridCol>
                <a:gridCol w="978535">
                  <a:extLst>
                    <a:ext uri="{9D8B030D-6E8A-4147-A177-3AD203B41FA5}">
                      <a16:colId xmlns:a16="http://schemas.microsoft.com/office/drawing/2014/main" val="20002"/>
                    </a:ext>
                  </a:extLst>
                </a:gridCol>
              </a:tblGrid>
              <a:tr h="30861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20000"/>
                        </a:spcAft>
                        <a:buClr>
                          <a:schemeClr val="tx1"/>
                        </a:buClr>
                        <a:buSzTx/>
                        <a:buFontTx/>
                        <a:buNone/>
                      </a:pPr>
                      <a:endParaRPr kumimoji="0" lang="zh-CN"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Phase I</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Phase II</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083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Proton Beam Power (kW)</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500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083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Pulse Frequency</a:t>
                      </a:r>
                      <a:r>
                        <a:rPr kumimoji="0" lang="zh-CN" altLang="en-US"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(Hz)</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117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Mean Intensity of Proton Beam (</a:t>
                      </a: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a:t>
                      </a:r>
                      <a:endPar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62.5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312.5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146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Energy of Protons (GeV)</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1.6</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1.6</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75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Proton Energy at Injected Port of RCS (MeV)</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80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300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0195">
                <a:tc>
                  <a:txBody>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1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Number of Instruments</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3</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200" b="1" i="0" u="none" strike="noStrike" kern="1200" cap="none" normalizeH="0" baseline="0" dirty="0">
                          <a:ln>
                            <a:noFill/>
                          </a:ln>
                          <a:solidFill>
                            <a:srgbClr val="FF0000"/>
                          </a:solidFill>
                          <a:effectLst/>
                          <a:latin typeface="Arial" panose="020B0604020202020204" pitchFamily="34" charset="0"/>
                          <a:ea typeface="宋体" panose="02010600030101010101" pitchFamily="2" charset="-122"/>
                          <a:cs typeface="Arial" panose="020B0604020202020204" pitchFamily="34" charset="0"/>
                        </a:rPr>
                        <a:t>9</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6" name="文本框 25"/>
          <p:cNvSpPr txBox="1"/>
          <p:nvPr/>
        </p:nvSpPr>
        <p:spPr bwMode="auto">
          <a:xfrm>
            <a:off x="8651242" y="767996"/>
            <a:ext cx="2313455" cy="369332"/>
          </a:xfrm>
          <a:prstGeom prst="rect">
            <a:avLst/>
          </a:prstGeom>
          <a:noFill/>
          <a:ln w="9525">
            <a:noFill/>
            <a:miter lim="800000"/>
          </a:ln>
        </p:spPr>
        <p:txBody>
          <a:bodyPr wrap="none" rtlCol="0">
            <a:spAutoFit/>
          </a:bodyPr>
          <a:lstStyle/>
          <a:p>
            <a:pPr marL="342900" indent="-342900" algn="ctr">
              <a:spcBef>
                <a:spcPts val="600"/>
              </a:spcBef>
              <a:buClr>
                <a:schemeClr val="tx1"/>
              </a:buClr>
            </a:pPr>
            <a:r>
              <a:rPr lang="en-US" altLang="zh-CN" b="1" dirty="0"/>
              <a:t>Properties of CSNS</a:t>
            </a:r>
            <a:endParaRPr lang="zh-CN" altLang="en-US" b="1" dirty="0"/>
          </a:p>
        </p:txBody>
      </p:sp>
      <p:grpSp>
        <p:nvGrpSpPr>
          <p:cNvPr id="41" name="组合 40"/>
          <p:cNvGrpSpPr/>
          <p:nvPr/>
        </p:nvGrpSpPr>
        <p:grpSpPr>
          <a:xfrm>
            <a:off x="4226560" y="1228725"/>
            <a:ext cx="3846830" cy="2539365"/>
            <a:chOff x="5931" y="1940"/>
            <a:chExt cx="6058" cy="3999"/>
          </a:xfrm>
        </p:grpSpPr>
        <p:pic>
          <p:nvPicPr>
            <p:cNvPr id="38" name="图片 37"/>
            <p:cNvPicPr>
              <a:picLocks noChangeAspect="1"/>
            </p:cNvPicPr>
            <p:nvPr/>
          </p:nvPicPr>
          <p:blipFill>
            <a:blip r:embed="rId6"/>
            <a:stretch>
              <a:fillRect/>
            </a:stretch>
          </p:blipFill>
          <p:spPr>
            <a:xfrm>
              <a:off x="5931" y="1941"/>
              <a:ext cx="5989" cy="3998"/>
            </a:xfrm>
            <a:prstGeom prst="rect">
              <a:avLst/>
            </a:prstGeom>
          </p:spPr>
        </p:pic>
        <p:sp>
          <p:nvSpPr>
            <p:cNvPr id="28" name="矩形 27"/>
            <p:cNvSpPr/>
            <p:nvPr/>
          </p:nvSpPr>
          <p:spPr>
            <a:xfrm>
              <a:off x="5931" y="1940"/>
              <a:ext cx="6058" cy="3755"/>
            </a:xfrm>
            <a:prstGeom prst="rect">
              <a:avLst/>
            </a:prstGeom>
            <a:ln w="12700">
              <a:solidFill>
                <a:schemeClr val="tx2"/>
              </a:solidFill>
              <a:prstDash val="solid"/>
            </a:ln>
          </p:spPr>
          <p:txBody>
            <a:bodyPr wrap="square" anchor="ctr">
              <a:sp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9" name="文本框 28"/>
          <p:cNvSpPr txBox="1"/>
          <p:nvPr/>
        </p:nvSpPr>
        <p:spPr bwMode="auto">
          <a:xfrm>
            <a:off x="5195137" y="807854"/>
            <a:ext cx="1910080" cy="368300"/>
          </a:xfrm>
          <a:prstGeom prst="rect">
            <a:avLst/>
          </a:prstGeom>
          <a:noFill/>
          <a:ln w="9525">
            <a:noFill/>
            <a:miter lim="800000"/>
          </a:ln>
        </p:spPr>
        <p:txBody>
          <a:bodyPr wrap="none" rtlCol="0">
            <a:spAutoFit/>
          </a:bodyPr>
          <a:lstStyle/>
          <a:p>
            <a:pPr marL="342900" indent="-342900" algn="ctr" eaLnBrk="0" hangingPunct="0">
              <a:spcBef>
                <a:spcPts val="600"/>
              </a:spcBef>
              <a:buClr>
                <a:schemeClr val="tx1"/>
              </a:buClr>
            </a:pPr>
            <a:r>
              <a:rPr lang="en-US" altLang="zh-CN" b="1" dirty="0"/>
              <a:t>Layout of CSNS</a:t>
            </a:r>
            <a:endParaRPr lang="zh-CN" altLang="en-US" b="1" dirty="0"/>
          </a:p>
        </p:txBody>
      </p:sp>
      <p:sp>
        <p:nvSpPr>
          <p:cNvPr id="37" name="文本框 36"/>
          <p:cNvSpPr txBox="1"/>
          <p:nvPr/>
        </p:nvSpPr>
        <p:spPr bwMode="auto">
          <a:xfrm>
            <a:off x="4516120" y="3591560"/>
            <a:ext cx="3159760" cy="368300"/>
          </a:xfrm>
          <a:prstGeom prst="rect">
            <a:avLst/>
          </a:prstGeom>
          <a:noFill/>
          <a:ln w="9525">
            <a:noFill/>
            <a:miter lim="800000"/>
          </a:ln>
        </p:spPr>
        <p:txBody>
          <a:bodyPr wrap="square" rtlCol="0">
            <a:spAutoFit/>
          </a:bodyPr>
          <a:lstStyle/>
          <a:p>
            <a:pPr marL="342900" indent="-342900" algn="ctr" eaLnBrk="0" hangingPunct="0">
              <a:spcBef>
                <a:spcPts val="600"/>
              </a:spcBef>
              <a:buClr>
                <a:schemeClr val="tx1"/>
              </a:buClr>
            </a:pPr>
            <a:r>
              <a:rPr lang="en-US" altLang="zh-CN" b="1" dirty="0"/>
              <a:t>Instruments Layout</a:t>
            </a:r>
            <a:endParaRPr lang="zh-CN" altLang="en-US" b="1" dirty="0"/>
          </a:p>
        </p:txBody>
      </p:sp>
      <p:grpSp>
        <p:nvGrpSpPr>
          <p:cNvPr id="40" name="组合 39"/>
          <p:cNvGrpSpPr/>
          <p:nvPr/>
        </p:nvGrpSpPr>
        <p:grpSpPr>
          <a:xfrm>
            <a:off x="185420" y="3973195"/>
            <a:ext cx="11786870" cy="2847340"/>
            <a:chOff x="292" y="6257"/>
            <a:chExt cx="18562" cy="4484"/>
          </a:xfrm>
        </p:grpSpPr>
        <p:sp>
          <p:nvSpPr>
            <p:cNvPr id="32" name="幻灯片编号占位符 3"/>
            <p:cNvSpPr>
              <a:spLocks noGrp="1"/>
            </p:cNvSpPr>
            <p:nvPr/>
          </p:nvSpPr>
          <p:spPr>
            <a:xfrm>
              <a:off x="13883" y="10276"/>
              <a:ext cx="465" cy="339"/>
            </a:xfrm>
            <a:prstGeom prst="rect">
              <a:avLst/>
            </a:prstGeom>
          </p:spPr>
          <p:txBody>
            <a:bodyPr wrap="square" lIns="0" tIns="0" rIns="0" bIns="0">
              <a:spAutoFit/>
            </a:bodyPr>
            <a:lstStyle>
              <a:defPPr>
                <a:defRPr lang="zh-CN"/>
              </a:defPPr>
              <a:lvl1pPr marL="0" algn="ctr" defTabSz="914400" rtl="0" eaLnBrk="1" latinLnBrk="0" hangingPunct="1">
                <a:defRPr sz="14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0D9F352-FD94-4807-AE9E-611DE2884463}" type="slidenum">
                <a:rPr lang="en-US" altLang="zh-CN" b="1" smtClean="0"/>
                <a:t>3</a:t>
              </a:fld>
              <a:endParaRPr lang="en-US" altLang="zh-CN" b="1" dirty="0"/>
            </a:p>
          </p:txBody>
        </p:sp>
        <p:grpSp>
          <p:nvGrpSpPr>
            <p:cNvPr id="30" name="组合 29"/>
            <p:cNvGrpSpPr/>
            <p:nvPr/>
          </p:nvGrpSpPr>
          <p:grpSpPr>
            <a:xfrm>
              <a:off x="292" y="6257"/>
              <a:ext cx="18563" cy="4485"/>
              <a:chOff x="251520" y="3616637"/>
              <a:chExt cx="8675972" cy="2964225"/>
            </a:xfrm>
          </p:grpSpPr>
          <p:sp>
            <p:nvSpPr>
              <p:cNvPr id="31" name="矩形 30"/>
              <p:cNvSpPr/>
              <p:nvPr/>
            </p:nvSpPr>
            <p:spPr>
              <a:xfrm>
                <a:off x="251520" y="3616637"/>
                <a:ext cx="8675972" cy="2964225"/>
              </a:xfrm>
              <a:prstGeom prst="rect">
                <a:avLst/>
              </a:prstGeom>
              <a:solidFill>
                <a:schemeClr val="tx2">
                  <a:lumMod val="20000"/>
                  <a:lumOff val="80000"/>
                </a:schemeClr>
              </a:solidFill>
              <a:ln w="6350">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rotWithShape="1">
              <a:blip r:embed="rId7"/>
              <a:srcRect r="37712"/>
              <a:stretch>
                <a:fillRect/>
              </a:stretch>
            </p:blipFill>
            <p:spPr>
              <a:xfrm>
                <a:off x="341724" y="3716436"/>
                <a:ext cx="2723890" cy="2780489"/>
              </a:xfrm>
              <a:prstGeom prst="rect">
                <a:avLst/>
              </a:prstGeom>
              <a:ln w="19050">
                <a:noFill/>
              </a:ln>
            </p:spPr>
          </p:pic>
          <p:sp>
            <p:nvSpPr>
              <p:cNvPr id="34" name="文本框 33"/>
              <p:cNvSpPr txBox="1"/>
              <p:nvPr/>
            </p:nvSpPr>
            <p:spPr bwMode="auto">
              <a:xfrm>
                <a:off x="3377598" y="3716515"/>
                <a:ext cx="2615084" cy="2481753"/>
              </a:xfrm>
              <a:prstGeom prst="rect">
                <a:avLst/>
              </a:prstGeom>
              <a:noFill/>
              <a:ln w="9525">
                <a:noFill/>
                <a:miter lim="800000"/>
              </a:ln>
            </p:spPr>
            <p:txBody>
              <a:bodyPr wrap="square" rtlCol="0">
                <a:spAutoFit/>
              </a:bodyPr>
              <a:lstStyle/>
              <a:p>
                <a:pPr eaLnBrk="0" hangingPunct="0">
                  <a:spcBef>
                    <a:spcPts val="0"/>
                  </a:spcBef>
                  <a:spcAft>
                    <a:spcPts val="600"/>
                  </a:spcAft>
                  <a:buClr>
                    <a:schemeClr val="tx1"/>
                  </a:buClr>
                </a:pPr>
                <a:r>
                  <a:rPr lang="en-US" altLang="zh-CN" sz="900" b="1" dirty="0"/>
                  <a:t>01 Small-Angle Neutron Scattering</a:t>
                </a:r>
              </a:p>
              <a:p>
                <a:pPr eaLnBrk="0" hangingPunct="0">
                  <a:spcBef>
                    <a:spcPts val="0"/>
                  </a:spcBef>
                  <a:spcAft>
                    <a:spcPts val="600"/>
                  </a:spcAft>
                  <a:buClr>
                    <a:schemeClr val="tx1"/>
                  </a:buClr>
                </a:pPr>
                <a:r>
                  <a:rPr lang="en-US" altLang="zh-CN" sz="900" b="1" dirty="0"/>
                  <a:t>02 Multi-Purpose Reflectometer</a:t>
                </a:r>
              </a:p>
              <a:p>
                <a:pPr eaLnBrk="0" hangingPunct="0">
                  <a:spcBef>
                    <a:spcPts val="0"/>
                  </a:spcBef>
                  <a:spcAft>
                    <a:spcPts val="600"/>
                  </a:spcAft>
                  <a:buClr>
                    <a:schemeClr val="tx1"/>
                  </a:buClr>
                </a:pPr>
                <a:r>
                  <a:rPr lang="en-US" altLang="zh-CN" sz="900" b="1" dirty="0">
                    <a:solidFill>
                      <a:srgbClr val="FF0000"/>
                    </a:solidFill>
                  </a:rPr>
                  <a:t>03 Liquid Reflectometer</a:t>
                </a:r>
              </a:p>
              <a:p>
                <a:pPr eaLnBrk="0" hangingPunct="0">
                  <a:spcBef>
                    <a:spcPts val="0"/>
                  </a:spcBef>
                  <a:spcAft>
                    <a:spcPts val="600"/>
                  </a:spcAft>
                  <a:buClr>
                    <a:schemeClr val="tx1"/>
                  </a:buClr>
                </a:pPr>
                <a:r>
                  <a:rPr lang="en-US" altLang="zh-CN" sz="900" b="1" dirty="0">
                    <a:solidFill>
                      <a:srgbClr val="FF0000"/>
                    </a:solidFill>
                  </a:rPr>
                  <a:t>04 Cold Neutron Inelastic Spectrometer</a:t>
                </a:r>
              </a:p>
              <a:p>
                <a:pPr eaLnBrk="0" hangingPunct="0">
                  <a:spcBef>
                    <a:spcPts val="0"/>
                  </a:spcBef>
                  <a:spcAft>
                    <a:spcPts val="600"/>
                  </a:spcAft>
                  <a:buClr>
                    <a:schemeClr val="tx1"/>
                  </a:buClr>
                </a:pPr>
                <a:r>
                  <a:rPr lang="en-US" altLang="zh-CN" sz="900" b="1" dirty="0">
                    <a:solidFill>
                      <a:srgbClr val="1713F2"/>
                    </a:solidFill>
                  </a:rPr>
                  <a:t>05 High-Energy Direct-Geometry Inelastic Spectrometer</a:t>
                </a:r>
              </a:p>
              <a:p>
                <a:pPr eaLnBrk="0" hangingPunct="0">
                  <a:spcBef>
                    <a:spcPts val="0"/>
                  </a:spcBef>
                  <a:spcAft>
                    <a:spcPts val="600"/>
                  </a:spcAft>
                  <a:buClr>
                    <a:schemeClr val="tx1"/>
                  </a:buClr>
                </a:pPr>
                <a:r>
                  <a:rPr lang="en-US" altLang="zh-CN" sz="900" b="1" dirty="0">
                    <a:solidFill>
                      <a:srgbClr val="FF0000"/>
                    </a:solidFill>
                  </a:rPr>
                  <a:t>06 Indirect-Geometry Molecular Vibrational Spectrometer</a:t>
                </a:r>
              </a:p>
              <a:p>
                <a:pPr eaLnBrk="0" hangingPunct="0">
                  <a:spcBef>
                    <a:spcPts val="0"/>
                  </a:spcBef>
                  <a:spcAft>
                    <a:spcPts val="600"/>
                  </a:spcAft>
                  <a:buClr>
                    <a:schemeClr val="tx1"/>
                  </a:buClr>
                </a:pPr>
                <a:r>
                  <a:rPr lang="en-US" altLang="zh-CN" sz="900" b="1" dirty="0"/>
                  <a:t>07 Reserved</a:t>
                </a:r>
              </a:p>
              <a:p>
                <a:pPr eaLnBrk="0" hangingPunct="0">
                  <a:spcBef>
                    <a:spcPts val="0"/>
                  </a:spcBef>
                  <a:spcAft>
                    <a:spcPts val="600"/>
                  </a:spcAft>
                  <a:buClr>
                    <a:schemeClr val="tx1"/>
                  </a:buClr>
                </a:pPr>
                <a:r>
                  <a:rPr lang="en-US" altLang="zh-CN" sz="900" b="1" dirty="0">
                    <a:solidFill>
                      <a:srgbClr val="FF0000"/>
                    </a:solidFill>
                  </a:rPr>
                  <a:t>08A  Neutron Technology Development</a:t>
                </a:r>
              </a:p>
              <a:p>
                <a:pPr>
                  <a:spcBef>
                    <a:spcPts val="0"/>
                  </a:spcBef>
                  <a:spcAft>
                    <a:spcPts val="600"/>
                  </a:spcAft>
                  <a:buClr>
                    <a:schemeClr val="tx1"/>
                  </a:buClr>
                </a:pPr>
                <a:r>
                  <a:rPr lang="en-US" altLang="zh-CN" sz="900" b="1" dirty="0">
                    <a:solidFill>
                      <a:srgbClr val="1713F2"/>
                    </a:solidFill>
                  </a:rPr>
                  <a:t>08B  Engineering Material Neutron Diffractometer</a:t>
                </a:r>
              </a:p>
              <a:p>
                <a:pPr eaLnBrk="0" hangingPunct="0">
                  <a:spcBef>
                    <a:spcPts val="0"/>
                  </a:spcBef>
                  <a:spcAft>
                    <a:spcPts val="600"/>
                  </a:spcAft>
                  <a:buClr>
                    <a:schemeClr val="tx1"/>
                  </a:buClr>
                </a:pPr>
                <a:r>
                  <a:rPr lang="en-US" altLang="zh-CN" sz="900" b="1" dirty="0">
                    <a:solidFill>
                      <a:srgbClr val="1713F2"/>
                    </a:solidFill>
                  </a:rPr>
                  <a:t>09 High-Resolution Neutron Diffractometer</a:t>
                </a:r>
              </a:p>
              <a:p>
                <a:pPr eaLnBrk="0" hangingPunct="0">
                  <a:spcBef>
                    <a:spcPts val="0"/>
                  </a:spcBef>
                  <a:spcAft>
                    <a:spcPts val="600"/>
                  </a:spcAft>
                  <a:buClr>
                    <a:schemeClr val="tx1"/>
                  </a:buClr>
                </a:pPr>
                <a:r>
                  <a:rPr lang="en-US" altLang="zh-CN" sz="900" b="1" dirty="0">
                    <a:solidFill>
                      <a:srgbClr val="FF0000"/>
                    </a:solidFill>
                  </a:rPr>
                  <a:t>10 Neutron Backscattering Spectrometer</a:t>
                </a:r>
              </a:p>
            </p:txBody>
          </p:sp>
          <p:sp>
            <p:nvSpPr>
              <p:cNvPr id="35" name="文本框 34"/>
              <p:cNvSpPr txBox="1"/>
              <p:nvPr/>
            </p:nvSpPr>
            <p:spPr bwMode="auto">
              <a:xfrm>
                <a:off x="5955634" y="3741586"/>
                <a:ext cx="2631682" cy="2257041"/>
              </a:xfrm>
              <a:prstGeom prst="rect">
                <a:avLst/>
              </a:prstGeom>
              <a:noFill/>
              <a:ln w="9525">
                <a:noFill/>
                <a:miter lim="800000"/>
              </a:ln>
            </p:spPr>
            <p:txBody>
              <a:bodyPr wrap="square" rtlCol="0">
                <a:spAutoFit/>
              </a:bodyPr>
              <a:lstStyle/>
              <a:p>
                <a:pPr indent="-342900">
                  <a:spcBef>
                    <a:spcPts val="0"/>
                  </a:spcBef>
                  <a:spcAft>
                    <a:spcPts val="600"/>
                  </a:spcAft>
                  <a:buClr>
                    <a:schemeClr val="tx1"/>
                  </a:buClr>
                </a:pPr>
                <a:r>
                  <a:rPr lang="en-US" altLang="zh-CN" sz="900" b="1" dirty="0">
                    <a:solidFill>
                      <a:srgbClr val="1713F2"/>
                    </a:solidFill>
                  </a:rPr>
                  <a:t>11 Atmospheric Neutron Irradiation Spectrometer</a:t>
                </a:r>
              </a:p>
              <a:p>
                <a:pPr indent="-342900">
                  <a:spcBef>
                    <a:spcPts val="0"/>
                  </a:spcBef>
                  <a:spcAft>
                    <a:spcPts val="600"/>
                  </a:spcAft>
                  <a:buClr>
                    <a:schemeClr val="tx1"/>
                  </a:buClr>
                </a:pPr>
                <a:r>
                  <a:rPr lang="en-US" altLang="zh-CN" sz="900" b="1" dirty="0">
                    <a:solidFill>
                      <a:srgbClr val="FF0000"/>
                    </a:solidFill>
                  </a:rPr>
                  <a:t>12 Neutron Physics and Application Spectrometer</a:t>
                </a:r>
                <a:endParaRPr lang="en-US" altLang="zh-CN" sz="900" b="1" dirty="0">
                  <a:solidFill>
                    <a:srgbClr val="1713F2"/>
                  </a:solidFill>
                </a:endParaRPr>
              </a:p>
              <a:p>
                <a:pPr indent="-342900">
                  <a:spcBef>
                    <a:spcPts val="0"/>
                  </a:spcBef>
                  <a:spcAft>
                    <a:spcPts val="600"/>
                  </a:spcAft>
                  <a:buClr>
                    <a:schemeClr val="tx1"/>
                  </a:buClr>
                </a:pPr>
                <a:r>
                  <a:rPr lang="en-US" altLang="zh-CN" sz="900" b="1" dirty="0">
                    <a:solidFill>
                      <a:srgbClr val="1713F2"/>
                    </a:solidFill>
                  </a:rPr>
                  <a:t>13 Energy-Resolved Neutron Imaging Instrument (ERNI)</a:t>
                </a:r>
              </a:p>
              <a:p>
                <a:pPr indent="-342900">
                  <a:spcBef>
                    <a:spcPts val="0"/>
                  </a:spcBef>
                  <a:spcAft>
                    <a:spcPts val="600"/>
                  </a:spcAft>
                  <a:buClr>
                    <a:schemeClr val="tx1"/>
                  </a:buClr>
                </a:pPr>
                <a:r>
                  <a:rPr lang="en-US" altLang="zh-CN" sz="900" b="1" dirty="0">
                    <a:solidFill>
                      <a:srgbClr val="1713F2"/>
                    </a:solidFill>
                  </a:rPr>
                  <a:t>14 Very Small-Angle Neutron Scattering</a:t>
                </a:r>
              </a:p>
              <a:p>
                <a:pPr indent="-342900">
                  <a:spcBef>
                    <a:spcPts val="0"/>
                  </a:spcBef>
                  <a:spcAft>
                    <a:spcPts val="600"/>
                  </a:spcAft>
                  <a:buClr>
                    <a:schemeClr val="tx1"/>
                  </a:buClr>
                </a:pPr>
                <a:r>
                  <a:rPr lang="en-US" altLang="zh-CN" sz="900" b="1" dirty="0">
                    <a:solidFill>
                      <a:srgbClr val="1713F2"/>
                    </a:solidFill>
                  </a:rPr>
                  <a:t>15 High-Pressure Neutron Diffractometer </a:t>
                </a:r>
              </a:p>
              <a:p>
                <a:pPr indent="-342900">
                  <a:spcBef>
                    <a:spcPts val="0"/>
                  </a:spcBef>
                  <a:spcAft>
                    <a:spcPts val="600"/>
                  </a:spcAft>
                  <a:buClr>
                    <a:schemeClr val="tx1"/>
                  </a:buClr>
                </a:pPr>
                <a:r>
                  <a:rPr lang="en-US" altLang="zh-CN" sz="900" b="1" dirty="0">
                    <a:solidFill>
                      <a:srgbClr val="1713F2"/>
                    </a:solidFill>
                  </a:rPr>
                  <a:t>16 Multi-Physics Instrument</a:t>
                </a:r>
              </a:p>
              <a:p>
                <a:pPr indent="-342900" eaLnBrk="0" hangingPunct="0">
                  <a:spcBef>
                    <a:spcPts val="0"/>
                  </a:spcBef>
                  <a:spcAft>
                    <a:spcPts val="600"/>
                  </a:spcAft>
                  <a:buClr>
                    <a:schemeClr val="tx1"/>
                  </a:buClr>
                </a:pPr>
                <a:r>
                  <a:rPr lang="en-US" altLang="zh-CN" sz="900" b="1" dirty="0">
                    <a:solidFill>
                      <a:srgbClr val="FF0000"/>
                    </a:solidFill>
                  </a:rPr>
                  <a:t>17 Elastic Diffuse Scattering Neutron Diffractometer</a:t>
                </a:r>
              </a:p>
              <a:p>
                <a:pPr indent="-342900" eaLnBrk="0" hangingPunct="0">
                  <a:spcBef>
                    <a:spcPts val="0"/>
                  </a:spcBef>
                  <a:spcAft>
                    <a:spcPts val="600"/>
                  </a:spcAft>
                  <a:buClr>
                    <a:schemeClr val="tx1"/>
                  </a:buClr>
                </a:pPr>
                <a:r>
                  <a:rPr lang="en-US" altLang="zh-CN" sz="900" b="1" dirty="0"/>
                  <a:t>18 General-Purpose Powder Diffractometer</a:t>
                </a:r>
              </a:p>
              <a:p>
                <a:pPr indent="-342900" eaLnBrk="0" hangingPunct="0">
                  <a:spcBef>
                    <a:spcPts val="0"/>
                  </a:spcBef>
                  <a:spcAft>
                    <a:spcPts val="600"/>
                  </a:spcAft>
                  <a:buClr>
                    <a:schemeClr val="tx1"/>
                  </a:buClr>
                </a:pPr>
                <a:r>
                  <a:rPr lang="en-US" altLang="zh-CN" sz="900" b="1" dirty="0"/>
                  <a:t>19 Macromolecular Single-Crystal Neutron Diffractometer</a:t>
                </a:r>
              </a:p>
              <a:p>
                <a:pPr indent="-342900" eaLnBrk="0" hangingPunct="0">
                  <a:spcBef>
                    <a:spcPts val="0"/>
                  </a:spcBef>
                  <a:spcAft>
                    <a:spcPts val="600"/>
                  </a:spcAft>
                  <a:buClr>
                    <a:schemeClr val="tx1"/>
                  </a:buClr>
                </a:pPr>
                <a:r>
                  <a:rPr lang="en-US" altLang="zh-CN" sz="900" b="1" dirty="0">
                    <a:solidFill>
                      <a:srgbClr val="FF0000"/>
                    </a:solidFill>
                  </a:rPr>
                  <a:t>20  Direct-Geometry Polarized Inelastic Spectrometer</a:t>
                </a:r>
              </a:p>
            </p:txBody>
          </p:sp>
        </p:grpSp>
        <p:sp>
          <p:nvSpPr>
            <p:cNvPr id="39" name="Rectangle 3"/>
            <p:cNvSpPr txBox="1">
              <a:spLocks noChangeArrowheads="1"/>
            </p:cNvSpPr>
            <p:nvPr>
              <p:custDataLst>
                <p:tags r:id="rId2"/>
              </p:custDataLst>
            </p:nvPr>
          </p:nvSpPr>
          <p:spPr>
            <a:xfrm>
              <a:off x="2915" y="9210"/>
              <a:ext cx="3148" cy="122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4315" indent="-234315" defTabSz="822960">
                <a:spcBef>
                  <a:spcPts val="0"/>
                </a:spcBef>
                <a:buFont typeface="Wingdings" panose="05000000000000000000" charset="0"/>
                <a:buChar char="p"/>
                <a:defRPr/>
              </a:pP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3</a:t>
              </a:r>
              <a:r>
                <a:rPr lang="zh-CN" altLang="en-US"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phase-I</a:t>
              </a:r>
              <a:r>
                <a:rPr lang="zh-CN" altLang="en-US"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instruments</a:t>
              </a:r>
            </a:p>
            <a:p>
              <a:pPr marL="234315" indent="-234315" defTabSz="822960">
                <a:spcBef>
                  <a:spcPts val="0"/>
                </a:spcBef>
                <a:buFont typeface="Wingdings" panose="05000000000000000000" charset="0"/>
                <a:buChar char="p"/>
                <a:defRPr/>
              </a:pP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8</a:t>
              </a:r>
              <a:r>
                <a:rPr lang="zh-CN" altLang="en-US"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cooperative</a:t>
              </a:r>
              <a:r>
                <a:rPr lang="zh-CN" altLang="en-US"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rPr>
                <a:t>neutron instruments</a:t>
              </a:r>
            </a:p>
            <a:p>
              <a:pPr marL="234315" indent="-234315" defTabSz="822960">
                <a:spcBef>
                  <a:spcPts val="0"/>
                </a:spcBef>
                <a:buFont typeface="Wingdings" panose="05000000000000000000" charset="0"/>
                <a:buChar char="p"/>
                <a:defRPr/>
              </a:pPr>
              <a:r>
                <a:rPr lang="en-US" altLang="zh-CN" sz="1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9 </a:t>
              </a: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sym typeface="+mn-ea"/>
                </a:rPr>
                <a:t>phase-II</a:t>
              </a:r>
              <a:r>
                <a:rPr lang="zh-CN" altLang="en-US"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1200" b="1" dirty="0">
                  <a:solidFill>
                    <a:srgbClr val="040D86"/>
                  </a:solidFill>
                  <a:latin typeface="Times New Roman" panose="02020603050405020304" pitchFamily="18" charset="0"/>
                  <a:ea typeface="宋体" panose="02010600030101010101" pitchFamily="2" charset="-122"/>
                  <a:cs typeface="Times New Roman" panose="02020603050405020304" pitchFamily="18" charset="0"/>
                  <a:sym typeface="+mn-ea"/>
                </a:rPr>
                <a:t>instruments</a:t>
              </a:r>
              <a:endParaRPr lang="en-US" altLang="zh-CN" sz="1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 name="矩形 1"/>
          <p:cNvSpPr/>
          <p:nvPr/>
        </p:nvSpPr>
        <p:spPr>
          <a:xfrm>
            <a:off x="7940040" y="4558665"/>
            <a:ext cx="3202305" cy="175260"/>
          </a:xfrm>
          <a:prstGeom prst="rect">
            <a:avLst/>
          </a:prstGeom>
          <a:ln w="28575">
            <a:solidFill>
              <a:srgbClr val="7030A0"/>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矩形 4"/>
          <p:cNvSpPr/>
          <p:nvPr/>
        </p:nvSpPr>
        <p:spPr>
          <a:xfrm>
            <a:off x="4455795" y="5796280"/>
            <a:ext cx="2874010" cy="186055"/>
          </a:xfrm>
          <a:prstGeom prst="rect">
            <a:avLst/>
          </a:prstGeom>
          <a:ln w="28575">
            <a:solidFill>
              <a:srgbClr val="7030A0"/>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p:cNvSpPr/>
          <p:nvPr/>
        </p:nvSpPr>
        <p:spPr>
          <a:xfrm>
            <a:off x="7940040" y="4778375"/>
            <a:ext cx="2343150" cy="170815"/>
          </a:xfrm>
          <a:prstGeom prst="rect">
            <a:avLst/>
          </a:prstGeom>
          <a:ln w="28575">
            <a:solidFill>
              <a:srgbClr val="7030A0"/>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7"/>
          <p:cNvSpPr/>
          <p:nvPr/>
        </p:nvSpPr>
        <p:spPr>
          <a:xfrm>
            <a:off x="4455795" y="5589270"/>
            <a:ext cx="2343150" cy="170815"/>
          </a:xfrm>
          <a:prstGeom prst="rect">
            <a:avLst/>
          </a:prstGeom>
          <a:ln w="28575">
            <a:solidFill>
              <a:srgbClr val="7030A0"/>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940040" y="4993640"/>
            <a:ext cx="2343150" cy="154940"/>
          </a:xfrm>
          <a:prstGeom prst="rect">
            <a:avLst/>
          </a:prstGeom>
          <a:ln w="28575">
            <a:solidFill>
              <a:srgbClr val="7030A0"/>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7940040" y="5625465"/>
            <a:ext cx="2475865" cy="170815"/>
          </a:xfrm>
          <a:prstGeom prst="rect">
            <a:avLst/>
          </a:prstGeom>
          <a:ln w="28575">
            <a:solidFill>
              <a:srgbClr val="7030A0"/>
            </a:solidFill>
            <a:prstDash val="solid"/>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406005" y="948055"/>
            <a:ext cx="4711065" cy="5544820"/>
          </a:xfrm>
          <a:prstGeom prst="rect">
            <a:avLst/>
          </a:prstGeom>
          <a:ln w="12700">
            <a:solidFill>
              <a:schemeClr val="accent3">
                <a:lumMod val="60000"/>
                <a:lumOff val="40000"/>
              </a:schemeClr>
            </a:solidFill>
            <a:prstDash val="dash"/>
          </a:ln>
        </p:spPr>
        <p:txBody>
          <a:bodyPr wrap="square"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itle 1"/>
          <p:cNvSpPr>
            <a:spLocks noGrp="1"/>
          </p:cNvSpPr>
          <p:nvPr>
            <p:ph type="ctrTitle"/>
          </p:nvPr>
        </p:nvSpPr>
        <p:spPr>
          <a:xfrm>
            <a:off x="304165" y="68580"/>
            <a:ext cx="10269855" cy="607060"/>
          </a:xfrm>
        </p:spPr>
        <p:txBody>
          <a:bodyPr/>
          <a:lstStyle/>
          <a:p>
            <a:r>
              <a:rPr lang="en-US" altLang="zh-CN" dirty="0">
                <a:sym typeface="+mn-ea"/>
              </a:rPr>
              <a:t>Road-map</a:t>
            </a:r>
            <a:endParaRPr lang="en-US" altLang="zh-CN" dirty="0"/>
          </a:p>
        </p:txBody>
      </p:sp>
      <p:sp>
        <p:nvSpPr>
          <p:cNvPr id="3" name="Slide Number Placeholder 2"/>
          <p:cNvSpPr>
            <a:spLocks noGrp="1"/>
          </p:cNvSpPr>
          <p:nvPr>
            <p:ph type="sldNum" sz="quarter" idx="4"/>
          </p:nvPr>
        </p:nvSpPr>
        <p:spPr/>
        <p:txBody>
          <a:bodyPr/>
          <a:lstStyle/>
          <a:p>
            <a:fld id="{A1B2C3D4-E5F6-7890-ABCD-EF1234567890}" type="slidenum">
              <a:rPr lang="en-US" smtClean="0"/>
              <a:t>4</a:t>
            </a:fld>
            <a:endParaRPr lang="en-US"/>
          </a:p>
        </p:txBody>
      </p:sp>
      <p:sp>
        <p:nvSpPr>
          <p:cNvPr id="10" name="Box Science"/>
          <p:cNvSpPr/>
          <p:nvPr/>
        </p:nvSpPr>
        <p:spPr>
          <a:xfrm>
            <a:off x="457200" y="1600200"/>
            <a:ext cx="2400300" cy="700000"/>
          </a:xfrm>
          <a:prstGeom prst="roundRect">
            <a:avLst>
              <a:gd name="adj" fmla="val 20000"/>
            </a:avLst>
          </a:prstGeom>
          <a:solidFill>
            <a:srgbClr val="1F5C99"/>
          </a:solidFill>
          <a:ln w="19050">
            <a:solidFill>
              <a:srgbClr val="FFFFFF"/>
            </a:solidFill>
          </a:ln>
        </p:spPr>
        <p:txBody>
          <a:bodyPr rtlCol="0" anchor="ctr"/>
          <a:lstStyle/>
          <a:p>
            <a:pPr algn="ctr"/>
            <a:r>
              <a:rPr lang="en-US" altLang="zh-CN" sz="2000" b="1" dirty="0">
                <a:solidFill>
                  <a:srgbClr val="FFFFFF"/>
                </a:solidFill>
                <a:latin typeface="Calibri" panose="020F0502020204030204"/>
              </a:rPr>
              <a:t>Science</a:t>
            </a:r>
            <a:endParaRPr lang="en-US" altLang="zh-CN" sz="2000" b="1" dirty="0">
              <a:solidFill>
                <a:srgbClr val="FFFFFF"/>
              </a:solidFill>
            </a:endParaRPr>
          </a:p>
        </p:txBody>
      </p:sp>
      <p:sp>
        <p:nvSpPr>
          <p:cNvPr id="11" name="SubText Science"/>
          <p:cNvSpPr txBox="1"/>
          <p:nvPr/>
        </p:nvSpPr>
        <p:spPr>
          <a:xfrm>
            <a:off x="457200" y="2330200"/>
            <a:ext cx="2400300" cy="520000"/>
          </a:xfrm>
          <a:prstGeom prst="rect">
            <a:avLst/>
          </a:prstGeom>
          <a:noFill/>
        </p:spPr>
        <p:txBody>
          <a:bodyPr wrap="square" rtlCol="0">
            <a:spAutoFit/>
          </a:bodyPr>
          <a:lstStyle/>
          <a:p>
            <a:pPr algn="ctr"/>
            <a:r>
              <a:rPr lang="en-US" altLang="zh-CN" sz="1200" dirty="0">
                <a:solidFill>
                  <a:srgbClr val="1F5C99"/>
                </a:solidFill>
                <a:latin typeface="Calibri" panose="020F0502020204030204"/>
              </a:rPr>
              <a:t>Neutron imaging physics,</a:t>
            </a:r>
            <a:endParaRPr lang="en-US" altLang="zh-CN" sz="1200" dirty="0">
              <a:solidFill>
                <a:srgbClr val="1F5C99"/>
              </a:solidFill>
            </a:endParaRPr>
          </a:p>
          <a:p>
            <a:pPr algn="ctr"/>
            <a:r>
              <a:rPr lang="en-US" altLang="zh-CN" sz="1200" dirty="0">
                <a:solidFill>
                  <a:srgbClr val="1F5C99"/>
                </a:solidFill>
                <a:latin typeface="Calibri" panose="020F0502020204030204"/>
              </a:rPr>
              <a:t>instrument requirements</a:t>
            </a:r>
            <a:endParaRPr lang="en-US" altLang="zh-CN" sz="1200" dirty="0">
              <a:solidFill>
                <a:srgbClr val="1F5C99"/>
              </a:solidFill>
            </a:endParaRPr>
          </a:p>
        </p:txBody>
      </p:sp>
      <p:sp>
        <p:nvSpPr>
          <p:cNvPr id="20" name="Box Team"/>
          <p:cNvSpPr/>
          <p:nvPr/>
        </p:nvSpPr>
        <p:spPr>
          <a:xfrm>
            <a:off x="457200" y="3029200"/>
            <a:ext cx="2400300" cy="700000"/>
          </a:xfrm>
          <a:prstGeom prst="roundRect">
            <a:avLst>
              <a:gd name="adj" fmla="val 20000"/>
            </a:avLst>
          </a:prstGeom>
          <a:solidFill>
            <a:srgbClr val="2E7D32"/>
          </a:solidFill>
          <a:ln w="19050">
            <a:solidFill>
              <a:srgbClr val="FFFFFF"/>
            </a:solidFill>
          </a:ln>
        </p:spPr>
        <p:txBody>
          <a:bodyPr rtlCol="0" anchor="ctr"/>
          <a:lstStyle/>
          <a:p>
            <a:pPr algn="ctr"/>
            <a:r>
              <a:rPr lang="en-US" altLang="zh-CN" sz="2000" b="1" dirty="0">
                <a:solidFill>
                  <a:srgbClr val="FFFFFF"/>
                </a:solidFill>
                <a:latin typeface="Calibri" panose="020F0502020204030204"/>
              </a:rPr>
              <a:t>Team</a:t>
            </a:r>
            <a:endParaRPr lang="en-US" altLang="zh-CN" sz="2000" b="1" dirty="0">
              <a:solidFill>
                <a:srgbClr val="FFFFFF"/>
              </a:solidFill>
            </a:endParaRPr>
          </a:p>
        </p:txBody>
      </p:sp>
      <p:sp>
        <p:nvSpPr>
          <p:cNvPr id="21" name="SubText Team"/>
          <p:cNvSpPr txBox="1"/>
          <p:nvPr/>
        </p:nvSpPr>
        <p:spPr>
          <a:xfrm>
            <a:off x="457200" y="3759200"/>
            <a:ext cx="2400300" cy="520000"/>
          </a:xfrm>
          <a:prstGeom prst="rect">
            <a:avLst/>
          </a:prstGeom>
          <a:noFill/>
        </p:spPr>
        <p:txBody>
          <a:bodyPr wrap="square" rtlCol="0">
            <a:spAutoFit/>
          </a:bodyPr>
          <a:lstStyle/>
          <a:p>
            <a:pPr algn="ctr"/>
            <a:r>
              <a:rPr lang="en-US" altLang="zh-CN" sz="1200" dirty="0">
                <a:solidFill>
                  <a:srgbClr val="2E7D32"/>
                </a:solidFill>
                <a:latin typeface="Calibri" panose="020F0502020204030204"/>
              </a:rPr>
              <a:t>Detector &amp; Electronics</a:t>
            </a:r>
            <a:endParaRPr lang="en-US" altLang="zh-CN" sz="1200" dirty="0">
              <a:solidFill>
                <a:srgbClr val="2E7D32"/>
              </a:solidFill>
            </a:endParaRPr>
          </a:p>
          <a:p>
            <a:pPr algn="ctr"/>
            <a:r>
              <a:rPr lang="en-US" altLang="zh-CN" sz="1200" dirty="0">
                <a:solidFill>
                  <a:srgbClr val="2E7D32"/>
                </a:solidFill>
                <a:latin typeface="Calibri" panose="020F0502020204030204"/>
              </a:rPr>
              <a:t>Group, CSNS/IHEP</a:t>
            </a:r>
            <a:endParaRPr lang="en-US" altLang="zh-CN" sz="1200" dirty="0">
              <a:solidFill>
                <a:srgbClr val="2E7D32"/>
              </a:solidFill>
            </a:endParaRPr>
          </a:p>
        </p:txBody>
      </p:sp>
      <p:sp>
        <p:nvSpPr>
          <p:cNvPr id="30" name="Box Technology"/>
          <p:cNvSpPr/>
          <p:nvPr/>
        </p:nvSpPr>
        <p:spPr>
          <a:xfrm>
            <a:off x="457200" y="4458200"/>
            <a:ext cx="2400300" cy="700000"/>
          </a:xfrm>
          <a:prstGeom prst="roundRect">
            <a:avLst>
              <a:gd name="adj" fmla="val 20000"/>
            </a:avLst>
          </a:prstGeom>
          <a:solidFill>
            <a:srgbClr val="7B1FA2"/>
          </a:solidFill>
          <a:ln w="19050">
            <a:solidFill>
              <a:srgbClr val="FFFFFF"/>
            </a:solidFill>
          </a:ln>
        </p:spPr>
        <p:txBody>
          <a:bodyPr rtlCol="0" anchor="ctr"/>
          <a:lstStyle/>
          <a:p>
            <a:pPr algn="ctr"/>
            <a:r>
              <a:rPr lang="en-US" altLang="zh-CN" sz="2000" b="1" dirty="0">
                <a:solidFill>
                  <a:srgbClr val="FFFFFF"/>
                </a:solidFill>
                <a:latin typeface="Calibri" panose="020F0502020204030204"/>
              </a:rPr>
              <a:t>Technology</a:t>
            </a:r>
            <a:endParaRPr lang="en-US" altLang="zh-CN" sz="2000" b="1" dirty="0">
              <a:solidFill>
                <a:srgbClr val="FFFFFF"/>
              </a:solidFill>
            </a:endParaRPr>
          </a:p>
        </p:txBody>
      </p:sp>
      <p:sp>
        <p:nvSpPr>
          <p:cNvPr id="31" name="SubText Technology"/>
          <p:cNvSpPr txBox="1"/>
          <p:nvPr/>
        </p:nvSpPr>
        <p:spPr>
          <a:xfrm>
            <a:off x="457200" y="5188200"/>
            <a:ext cx="2400300" cy="520000"/>
          </a:xfrm>
          <a:prstGeom prst="rect">
            <a:avLst/>
          </a:prstGeom>
          <a:noFill/>
        </p:spPr>
        <p:txBody>
          <a:bodyPr wrap="square" rtlCol="0">
            <a:spAutoFit/>
          </a:bodyPr>
          <a:lstStyle/>
          <a:p>
            <a:pPr algn="ctr"/>
            <a:r>
              <a:rPr lang="en-US" altLang="zh-CN" sz="1200" dirty="0">
                <a:solidFill>
                  <a:srgbClr val="7B1FA2"/>
                </a:solidFill>
                <a:latin typeface="Calibri" panose="020F0502020204030204"/>
              </a:rPr>
              <a:t>Scintillators, Timepix4,</a:t>
            </a:r>
            <a:endParaRPr lang="en-US" altLang="zh-CN" sz="1200" dirty="0">
              <a:solidFill>
                <a:srgbClr val="7B1FA2"/>
              </a:solidFill>
            </a:endParaRPr>
          </a:p>
          <a:p>
            <a:pPr algn="ctr"/>
            <a:r>
              <a:rPr lang="en-US" altLang="zh-CN" sz="1200" dirty="0">
                <a:solidFill>
                  <a:srgbClr val="7B1FA2"/>
                </a:solidFill>
                <a:latin typeface="Calibri" panose="020F0502020204030204"/>
              </a:rPr>
              <a:t>in-house electronics</a:t>
            </a:r>
            <a:endParaRPr lang="en-US" altLang="zh-CN" sz="1200" dirty="0">
              <a:solidFill>
                <a:srgbClr val="7B1FA2"/>
              </a:solidFill>
            </a:endParaRPr>
          </a:p>
        </p:txBody>
      </p:sp>
      <p:sp>
        <p:nvSpPr>
          <p:cNvPr id="40" name="Arrow Science to Platform"/>
          <p:cNvSpPr/>
          <p:nvPr/>
        </p:nvSpPr>
        <p:spPr>
          <a:xfrm rot="2202497">
            <a:off x="2897748" y="2429427"/>
            <a:ext cx="1350000" cy="130000"/>
          </a:xfrm>
          <a:prstGeom prst="rightArrow">
            <a:avLst>
              <a:gd name="adj1" fmla="val 50000"/>
              <a:gd name="adj2" fmla="val 40000"/>
            </a:avLst>
          </a:prstGeom>
          <a:solidFill>
            <a:srgbClr val="1F5C99"/>
          </a:solidFill>
          <a:ln>
            <a:noFill/>
          </a:ln>
        </p:spPr>
        <p:txBody>
          <a:bodyPr/>
          <a:lstStyle/>
          <a:p>
            <a:endParaRPr lang="en-US"/>
          </a:p>
        </p:txBody>
      </p:sp>
      <p:sp>
        <p:nvSpPr>
          <p:cNvPr id="41" name="Arrow Team to Platform"/>
          <p:cNvSpPr/>
          <p:nvPr/>
        </p:nvSpPr>
        <p:spPr>
          <a:xfrm>
            <a:off x="2900000" y="3379200"/>
            <a:ext cx="1350000" cy="130000"/>
          </a:xfrm>
          <a:prstGeom prst="rightArrow">
            <a:avLst>
              <a:gd name="adj1" fmla="val 50000"/>
              <a:gd name="adj2" fmla="val 40000"/>
            </a:avLst>
          </a:prstGeom>
          <a:solidFill>
            <a:srgbClr val="2E7D32"/>
          </a:solidFill>
          <a:ln>
            <a:noFill/>
          </a:ln>
        </p:spPr>
        <p:txBody>
          <a:bodyPr/>
          <a:lstStyle/>
          <a:p>
            <a:endParaRPr lang="en-US"/>
          </a:p>
        </p:txBody>
      </p:sp>
      <p:sp>
        <p:nvSpPr>
          <p:cNvPr id="42" name="Arrow Technology to Platform"/>
          <p:cNvSpPr/>
          <p:nvPr/>
        </p:nvSpPr>
        <p:spPr>
          <a:xfrm rot="19800000">
            <a:off x="2900000" y="4267180"/>
            <a:ext cx="1350000" cy="130000"/>
          </a:xfrm>
          <a:prstGeom prst="rightArrow">
            <a:avLst>
              <a:gd name="adj1" fmla="val 50000"/>
              <a:gd name="adj2" fmla="val 40000"/>
            </a:avLst>
          </a:prstGeom>
          <a:solidFill>
            <a:srgbClr val="7B1FA2"/>
          </a:solidFill>
          <a:ln>
            <a:noFill/>
          </a:ln>
        </p:spPr>
        <p:txBody>
          <a:bodyPr/>
          <a:lstStyle/>
          <a:p>
            <a:endParaRPr lang="en-US"/>
          </a:p>
        </p:txBody>
      </p:sp>
      <p:sp>
        <p:nvSpPr>
          <p:cNvPr id="50" name="Box Platform"/>
          <p:cNvSpPr/>
          <p:nvPr/>
        </p:nvSpPr>
        <p:spPr>
          <a:xfrm>
            <a:off x="4300000" y="2900000"/>
            <a:ext cx="2700000" cy="950000"/>
          </a:xfrm>
          <a:prstGeom prst="roundRect">
            <a:avLst>
              <a:gd name="adj" fmla="val 15000"/>
            </a:avLst>
          </a:prstGeom>
          <a:gradFill>
            <a:gsLst>
              <a:gs pos="0">
                <a:srgbClr val="B8860B"/>
              </a:gs>
              <a:gs pos="100000">
                <a:srgbClr val="D4A017"/>
              </a:gs>
            </a:gsLst>
            <a:lin ang="5400000" scaled="0"/>
          </a:gradFill>
          <a:ln w="25400">
            <a:solidFill>
              <a:srgbClr val="FFFFFF"/>
            </a:solidFill>
          </a:ln>
          <a:effectLst>
            <a:outerShdw blurRad="63500" dist="38100" dir="5400000" algn="ctr" rotWithShape="0">
              <a:srgbClr val="000000">
                <a:alpha val="40000"/>
              </a:srgbClr>
            </a:outerShdw>
          </a:effectLst>
        </p:spPr>
        <p:txBody>
          <a:bodyPr rtlCol="0" anchor="ctr"/>
          <a:lstStyle/>
          <a:p>
            <a:pPr algn="ctr"/>
            <a:r>
              <a:rPr lang="en-US" altLang="zh-CN" sz="2400" b="1" dirty="0">
                <a:solidFill>
                  <a:srgbClr val="FFFFFF"/>
                </a:solidFill>
                <a:latin typeface="Calibri" panose="020F0502020204030204"/>
              </a:rPr>
              <a:t>CSNS</a:t>
            </a:r>
            <a:endParaRPr lang="en-US" altLang="zh-CN" sz="2400" b="1" dirty="0">
              <a:solidFill>
                <a:srgbClr val="FFFFFF"/>
              </a:solidFill>
            </a:endParaRPr>
          </a:p>
          <a:p>
            <a:pPr algn="ctr"/>
            <a:r>
              <a:rPr lang="en-US" altLang="zh-CN" sz="1400" dirty="0">
                <a:solidFill>
                  <a:srgbClr val="FFFFFF"/>
                </a:solidFill>
                <a:latin typeface="Calibri" panose="020F0502020204030204"/>
              </a:rPr>
              <a:t>Neutron Imaging Detectors</a:t>
            </a:r>
            <a:endParaRPr lang="en-US" altLang="zh-CN" sz="1400" dirty="0">
              <a:solidFill>
                <a:srgbClr val="FFFFFF"/>
              </a:solidFill>
            </a:endParaRPr>
          </a:p>
        </p:txBody>
      </p:sp>
      <p:sp>
        <p:nvSpPr>
          <p:cNvPr id="60" name="Arrow Platform to Applications"/>
          <p:cNvSpPr/>
          <p:nvPr/>
        </p:nvSpPr>
        <p:spPr>
          <a:xfrm>
            <a:off x="7050000" y="3310000"/>
            <a:ext cx="1300000" cy="130000"/>
          </a:xfrm>
          <a:prstGeom prst="rightArrow">
            <a:avLst>
              <a:gd name="adj1" fmla="val 50000"/>
              <a:gd name="adj2" fmla="val 40000"/>
            </a:avLst>
          </a:prstGeom>
          <a:solidFill>
            <a:srgbClr val="C62828"/>
          </a:solidFill>
          <a:ln>
            <a:noFill/>
          </a:ln>
        </p:spPr>
        <p:txBody>
          <a:bodyPr/>
          <a:lstStyle/>
          <a:p>
            <a:endParaRPr lang="en-US"/>
          </a:p>
        </p:txBody>
      </p:sp>
      <p:sp>
        <p:nvSpPr>
          <p:cNvPr id="70" name="Box Applications"/>
          <p:cNvSpPr/>
          <p:nvPr/>
        </p:nvSpPr>
        <p:spPr>
          <a:xfrm>
            <a:off x="8400000" y="2750000"/>
            <a:ext cx="3000000" cy="1260000"/>
          </a:xfrm>
          <a:prstGeom prst="roundRect">
            <a:avLst>
              <a:gd name="adj" fmla="val 15000"/>
            </a:avLst>
          </a:prstGeom>
          <a:solidFill>
            <a:srgbClr val="C62828"/>
          </a:solidFill>
          <a:ln w="25400">
            <a:solidFill>
              <a:srgbClr val="FFFFFF"/>
            </a:solidFill>
          </a:ln>
          <a:effectLst>
            <a:outerShdw blurRad="63500" dist="38100" dir="5400000" algn="ctr" rotWithShape="0">
              <a:srgbClr val="000000">
                <a:alpha val="40000"/>
              </a:srgbClr>
            </a:outerShdw>
          </a:effectLst>
        </p:spPr>
        <p:txBody>
          <a:bodyPr rtlCol="0" anchor="ctr"/>
          <a:lstStyle/>
          <a:p>
            <a:pPr algn="ctr"/>
            <a:r>
              <a:rPr lang="en-US" altLang="zh-CN" sz="2400" b="1" dirty="0">
                <a:solidFill>
                  <a:srgbClr val="FFFFFF"/>
                </a:solidFill>
              </a:rPr>
              <a:t>Instruments</a:t>
            </a:r>
          </a:p>
          <a:p>
            <a:pPr algn="ctr"/>
            <a:r>
              <a:rPr lang="en-US" altLang="zh-CN" sz="1300" dirty="0">
                <a:solidFill>
                  <a:srgbClr val="FFFFFF"/>
                </a:solidFill>
                <a:latin typeface="Calibri" panose="020F0502020204030204"/>
              </a:rPr>
              <a:t>Materials Science,</a:t>
            </a:r>
            <a:endParaRPr lang="en-US" altLang="zh-CN" sz="1300" dirty="0">
              <a:solidFill>
                <a:srgbClr val="FFFFFF"/>
              </a:solidFill>
            </a:endParaRPr>
          </a:p>
          <a:p>
            <a:pPr algn="ctr"/>
            <a:r>
              <a:rPr lang="en-US" altLang="zh-CN" sz="1300" dirty="0">
                <a:solidFill>
                  <a:srgbClr val="FFFFFF"/>
                </a:solidFill>
                <a:latin typeface="Calibri" panose="020F0502020204030204"/>
              </a:rPr>
              <a:t>Energy, Archaeology</a:t>
            </a:r>
            <a:endParaRPr lang="en-US" altLang="zh-CN" sz="1300" dirty="0">
              <a:solidFill>
                <a:srgbClr val="FFFFFF"/>
              </a:solidFill>
            </a:endParaRPr>
          </a:p>
        </p:txBody>
      </p:sp>
      <p:pic>
        <p:nvPicPr>
          <p:cNvPr id="4" name="图片 3"/>
          <p:cNvPicPr>
            <a:picLocks noChangeAspect="1"/>
          </p:cNvPicPr>
          <p:nvPr/>
        </p:nvPicPr>
        <p:blipFill>
          <a:blip r:embed="rId2"/>
          <a:stretch>
            <a:fillRect/>
          </a:stretch>
        </p:blipFill>
        <p:spPr>
          <a:xfrm>
            <a:off x="9686925" y="1053465"/>
            <a:ext cx="2429510" cy="1360170"/>
          </a:xfrm>
          <a:prstGeom prst="rect">
            <a:avLst/>
          </a:prstGeom>
        </p:spPr>
      </p:pic>
      <p:sp>
        <p:nvSpPr>
          <p:cNvPr id="5" name="文本框 4"/>
          <p:cNvSpPr txBox="1"/>
          <p:nvPr/>
        </p:nvSpPr>
        <p:spPr>
          <a:xfrm>
            <a:off x="9663728" y="2413939"/>
            <a:ext cx="2379554" cy="253916"/>
          </a:xfrm>
          <a:prstGeom prst="rect">
            <a:avLst/>
          </a:prstGeom>
          <a:noFill/>
        </p:spPr>
        <p:txBody>
          <a:bodyPr wrap="square">
            <a:spAutoFit/>
          </a:bodyPr>
          <a:lstStyle/>
          <a:p>
            <a:r>
              <a:rPr lang="en-US" altLang="zh-CN" sz="1050" b="1" dirty="0">
                <a:latin typeface="Arial" panose="020B0604020202020204" pitchFamily="34" charset="0"/>
                <a:ea typeface="楷体" panose="02010609060101010101" pitchFamily="49" charset="-122"/>
                <a:cs typeface="Arial" panose="020B0604020202020204" pitchFamily="34" charset="0"/>
              </a:rPr>
              <a:t>Archaeology and Cultural Heritage</a:t>
            </a:r>
            <a:endParaRPr lang="zh-CN" altLang="en-US" sz="1050" b="1" dirty="0">
              <a:latin typeface="Arial" panose="020B0604020202020204" pitchFamily="34" charset="0"/>
              <a:ea typeface="楷体" panose="02010609060101010101" pitchFamily="49" charset="-122"/>
              <a:cs typeface="Arial" panose="020B0604020202020204" pitchFamily="34" charset="0"/>
            </a:endParaRPr>
          </a:p>
        </p:txBody>
      </p:sp>
      <p:sp>
        <p:nvSpPr>
          <p:cNvPr id="6" name="文本框 5"/>
          <p:cNvSpPr txBox="1"/>
          <p:nvPr/>
        </p:nvSpPr>
        <p:spPr>
          <a:xfrm>
            <a:off x="7497605" y="6176314"/>
            <a:ext cx="1887432" cy="253916"/>
          </a:xfrm>
          <a:prstGeom prst="rect">
            <a:avLst/>
          </a:prstGeom>
          <a:noFill/>
        </p:spPr>
        <p:txBody>
          <a:bodyPr wrap="square">
            <a:spAutoFit/>
          </a:bodyPr>
          <a:lstStyle/>
          <a:p>
            <a:pPr algn="ctr"/>
            <a:r>
              <a:rPr lang="en-US" altLang="zh-CN" sz="1050" b="1" dirty="0">
                <a:latin typeface="Arial" panose="020B0604020202020204" pitchFamily="34" charset="0"/>
                <a:ea typeface="楷体" panose="02010609060101010101" pitchFamily="49" charset="-122"/>
                <a:cs typeface="Arial" panose="020B0604020202020204" pitchFamily="34" charset="0"/>
              </a:rPr>
              <a:t>Environmental Science</a:t>
            </a:r>
            <a:endParaRPr lang="zh-CN" altLang="en-US" sz="1050" b="1" dirty="0">
              <a:latin typeface="Arial" panose="020B0604020202020204" pitchFamily="34" charset="0"/>
              <a:ea typeface="楷体" panose="02010609060101010101" pitchFamily="49" charset="-122"/>
              <a:cs typeface="Arial" panose="020B0604020202020204" pitchFamily="34" charset="0"/>
            </a:endParaRPr>
          </a:p>
        </p:txBody>
      </p:sp>
      <p:pic>
        <p:nvPicPr>
          <p:cNvPr id="7" name="图片 6"/>
          <p:cNvPicPr>
            <a:picLocks noChangeAspect="1"/>
          </p:cNvPicPr>
          <p:nvPr/>
        </p:nvPicPr>
        <p:blipFill>
          <a:blip r:embed="rId3"/>
          <a:stretch>
            <a:fillRect/>
          </a:stretch>
        </p:blipFill>
        <p:spPr>
          <a:xfrm>
            <a:off x="7541260" y="4791075"/>
            <a:ext cx="1991360" cy="1280160"/>
          </a:xfrm>
          <a:prstGeom prst="rect">
            <a:avLst/>
          </a:prstGeom>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0405" y="4605020"/>
            <a:ext cx="2526030" cy="1682115"/>
          </a:xfrm>
          <a:prstGeom prst="rect">
            <a:avLst/>
          </a:prstGeom>
        </p:spPr>
      </p:pic>
      <p:sp>
        <p:nvSpPr>
          <p:cNvPr id="12" name="文本框 11"/>
          <p:cNvSpPr txBox="1"/>
          <p:nvPr/>
        </p:nvSpPr>
        <p:spPr>
          <a:xfrm>
            <a:off x="9883300" y="6177584"/>
            <a:ext cx="1887432" cy="252730"/>
          </a:xfrm>
          <a:prstGeom prst="rect">
            <a:avLst/>
          </a:prstGeom>
          <a:noFill/>
        </p:spPr>
        <p:txBody>
          <a:bodyPr wrap="square">
            <a:spAutoFit/>
          </a:bodyPr>
          <a:lstStyle/>
          <a:p>
            <a:pPr algn="ctr"/>
            <a:r>
              <a:rPr lang="en-US" altLang="zh-CN" sz="1050" b="1" dirty="0">
                <a:latin typeface="Arial" panose="020B0604020202020204" pitchFamily="34" charset="0"/>
                <a:ea typeface="楷体" panose="02010609060101010101" pitchFamily="49" charset="-122"/>
                <a:cs typeface="Arial" panose="020B0604020202020204" pitchFamily="34" charset="0"/>
              </a:rPr>
              <a:t>Fuel cell</a:t>
            </a:r>
            <a:endParaRPr lang="zh-CN" altLang="en-US" sz="1050" b="1" dirty="0">
              <a:latin typeface="Arial" panose="020B0604020202020204" pitchFamily="34" charset="0"/>
              <a:ea typeface="楷体" panose="02010609060101010101" pitchFamily="49" charset="-122"/>
              <a:cs typeface="Arial" panose="020B0604020202020204" pitchFamily="34" charset="0"/>
            </a:endParaRPr>
          </a:p>
        </p:txBody>
      </p:sp>
      <p:sp>
        <p:nvSpPr>
          <p:cNvPr id="48" name="文本框 47"/>
          <p:cNvSpPr txBox="1"/>
          <p:nvPr/>
        </p:nvSpPr>
        <p:spPr>
          <a:xfrm>
            <a:off x="7869555" y="2388870"/>
            <a:ext cx="1515745" cy="252730"/>
          </a:xfrm>
          <a:prstGeom prst="rect">
            <a:avLst/>
          </a:prstGeom>
          <a:noFill/>
        </p:spPr>
        <p:txBody>
          <a:bodyPr wrap="square">
            <a:spAutoFit/>
          </a:bodyPr>
          <a:lstStyle/>
          <a:p>
            <a:r>
              <a:rPr lang="en-US" altLang="zh-CN" sz="1050" b="1" dirty="0">
                <a:latin typeface="Arial" panose="020B0604020202020204" pitchFamily="34" charset="0"/>
                <a:ea typeface="楷体" panose="02010609060101010101" pitchFamily="49" charset="-122"/>
                <a:cs typeface="Arial" panose="020B0604020202020204" pitchFamily="34" charset="0"/>
              </a:rPr>
              <a:t>Renewable Energy</a:t>
            </a:r>
            <a:endParaRPr lang="zh-CN" altLang="en-US" sz="1050" b="1" dirty="0">
              <a:latin typeface="Arial" panose="020B0604020202020204" pitchFamily="34" charset="0"/>
              <a:ea typeface="楷体" panose="02010609060101010101" pitchFamily="49" charset="-122"/>
              <a:cs typeface="Arial" panose="020B0604020202020204" pitchFamily="34" charset="0"/>
            </a:endParaRPr>
          </a:p>
        </p:txBody>
      </p:sp>
      <p:pic>
        <p:nvPicPr>
          <p:cNvPr id="51" name="图片 50"/>
          <p:cNvPicPr>
            <a:picLocks noChangeAspect="1"/>
          </p:cNvPicPr>
          <p:nvPr/>
        </p:nvPicPr>
        <p:blipFill>
          <a:blip r:embed="rId5" cstate="screen"/>
          <a:stretch>
            <a:fillRect/>
          </a:stretch>
        </p:blipFill>
        <p:spPr>
          <a:xfrm>
            <a:off x="7541260" y="1139190"/>
            <a:ext cx="2164080" cy="12217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zh-CN" altLang="en-US" dirty="0"/>
              <a:t> </a:t>
            </a:r>
            <a:r>
              <a:rPr lang="en-US" altLang="zh-CN" dirty="0"/>
              <a:t>Neutorn Imaging Dtector Family</a:t>
            </a:r>
            <a:endParaRPr dirty="0"/>
          </a:p>
        </p:txBody>
      </p:sp>
      <p:sp>
        <p:nvSpPr>
          <p:cNvPr id="3" name="灯片编号占位符 2"/>
          <p:cNvSpPr>
            <a:spLocks noGrp="1"/>
          </p:cNvSpPr>
          <p:nvPr>
            <p:ph type="sldNum" sz="quarter" idx="4"/>
          </p:nvPr>
        </p:nvSpPr>
        <p:spPr/>
        <p:txBody>
          <a:bodyPr/>
          <a:lstStyle/>
          <a:p>
            <a:fld id="{58BDC764-1714-4068-B33E-4D6727107E15}" type="slidenum">
              <a:rPr lang="en-US" smtClean="0"/>
              <a:t>5</a:t>
            </a:fld>
            <a:endParaRPr lang="en-US" dirty="0"/>
          </a:p>
        </p:txBody>
      </p:sp>
      <p:grpSp>
        <p:nvGrpSpPr>
          <p:cNvPr id="31" name="组合 30"/>
          <p:cNvGrpSpPr/>
          <p:nvPr/>
        </p:nvGrpSpPr>
        <p:grpSpPr>
          <a:xfrm>
            <a:off x="443230" y="1156335"/>
            <a:ext cx="11597005" cy="2212975"/>
            <a:chOff x="503" y="2794"/>
            <a:chExt cx="18263" cy="3485"/>
          </a:xfrm>
        </p:grpSpPr>
        <p:sp>
          <p:nvSpPr>
            <p:cNvPr id="4" name="右箭头 3"/>
            <p:cNvSpPr/>
            <p:nvPr/>
          </p:nvSpPr>
          <p:spPr>
            <a:xfrm>
              <a:off x="503" y="3779"/>
              <a:ext cx="17272" cy="1058"/>
            </a:xfrm>
            <a:prstGeom prst="rightArrow">
              <a:avLst>
                <a:gd name="adj1" fmla="val 67296"/>
                <a:gd name="adj2" fmla="val 44224"/>
              </a:avLst>
            </a:prstGeom>
            <a:gradFill>
              <a:gsLst>
                <a:gs pos="0">
                  <a:srgbClr val="00B050"/>
                </a:gs>
                <a:gs pos="44000">
                  <a:schemeClr val="accent1">
                    <a:lumMod val="45000"/>
                    <a:lumOff val="55000"/>
                  </a:schemeClr>
                </a:gs>
                <a:gs pos="83000">
                  <a:srgbClr val="FFC000"/>
                </a:gs>
                <a:gs pos="100000">
                  <a:schemeClr val="accent3"/>
                </a:gs>
              </a:gsLst>
              <a:lin ang="0" scaled="0"/>
            </a:gradFill>
            <a:ln w="12700">
              <a:solidFill>
                <a:srgbClr val="2E75B5"/>
              </a:solidFill>
              <a:prstDash val="solid"/>
            </a:ln>
          </p:spPr>
          <p:txBody>
            <a:bodyPr wrap="square" rtlCol="0" anchor="ctr">
              <a:noAutofit/>
            </a:bodyPr>
            <a:lstStyle/>
            <a:p>
              <a:pPr marL="0" algn="ctr"/>
              <a:endParaRPr kumimoji="1" lang="zh-CN" altLang="en-US"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97" name="组合 3"/>
            <p:cNvGrpSpPr/>
            <p:nvPr/>
          </p:nvGrpSpPr>
          <p:grpSpPr bwMode="auto">
            <a:xfrm>
              <a:off x="1548" y="2794"/>
              <a:ext cx="11409" cy="1890"/>
              <a:chOff x="684219" y="3476122"/>
              <a:chExt cx="6348194" cy="1200997"/>
            </a:xfrm>
          </p:grpSpPr>
          <p:grpSp>
            <p:nvGrpSpPr>
              <p:cNvPr id="107" name="组合 48"/>
              <p:cNvGrpSpPr/>
              <p:nvPr/>
            </p:nvGrpSpPr>
            <p:grpSpPr bwMode="auto">
              <a:xfrm>
                <a:off x="684219" y="3476122"/>
                <a:ext cx="6348194" cy="1200997"/>
                <a:chOff x="2195" y="3414"/>
                <a:chExt cx="8688" cy="2348"/>
              </a:xfrm>
            </p:grpSpPr>
            <p:cxnSp>
              <p:nvCxnSpPr>
                <p:cNvPr id="110" name="直線コネクタ 8"/>
                <p:cNvCxnSpPr>
                  <a:cxnSpLocks noChangeShapeType="1"/>
                </p:cNvCxnSpPr>
                <p:nvPr/>
              </p:nvCxnSpPr>
              <p:spPr bwMode="auto">
                <a:xfrm rot="5400000" flipH="1" flipV="1">
                  <a:off x="1766" y="5316"/>
                  <a:ext cx="860" cy="3"/>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cxnSp>
              <p:nvCxnSpPr>
                <p:cNvPr id="111" name="直線コネクタ 15"/>
                <p:cNvCxnSpPr>
                  <a:cxnSpLocks noChangeShapeType="1"/>
                </p:cNvCxnSpPr>
                <p:nvPr/>
              </p:nvCxnSpPr>
              <p:spPr bwMode="auto">
                <a:xfrm rot="5400000" flipH="1" flipV="1">
                  <a:off x="3733" y="5330"/>
                  <a:ext cx="862" cy="2"/>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cxnSp>
              <p:nvCxnSpPr>
                <p:cNvPr id="116" name="直線コネクタ 15"/>
                <p:cNvCxnSpPr>
                  <a:cxnSpLocks noChangeShapeType="1"/>
                </p:cNvCxnSpPr>
                <p:nvPr/>
              </p:nvCxnSpPr>
              <p:spPr bwMode="auto">
                <a:xfrm rot="5400000" flipH="1" flipV="1">
                  <a:off x="2379" y="5330"/>
                  <a:ext cx="862" cy="2"/>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cxnSp>
              <p:nvCxnSpPr>
                <p:cNvPr id="117" name="直線コネクタ 40"/>
                <p:cNvCxnSpPr>
                  <a:cxnSpLocks noChangeShapeType="1"/>
                </p:cNvCxnSpPr>
                <p:nvPr/>
              </p:nvCxnSpPr>
              <p:spPr bwMode="auto">
                <a:xfrm rot="5400000" flipH="1" flipV="1">
                  <a:off x="7842" y="5314"/>
                  <a:ext cx="860" cy="5"/>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sp>
              <p:nvSpPr>
                <p:cNvPr id="119" name="テキスト ボックス 31"/>
                <p:cNvSpPr txBox="1">
                  <a:spLocks noChangeArrowheads="1"/>
                </p:cNvSpPr>
                <p:nvPr/>
              </p:nvSpPr>
              <p:spPr bwMode="auto">
                <a:xfrm>
                  <a:off x="10189" y="3715"/>
                  <a:ext cx="694"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r>
                    <a:rPr lang="en-US" altLang="ja-JP" b="1" kern="0" dirty="0">
                      <a:solidFill>
                        <a:srgbClr val="0070C0"/>
                      </a:solidFill>
                    </a:rPr>
                    <a:t>20</a:t>
                  </a:r>
                  <a:r>
                    <a:rPr lang="en-US" altLang="zh-CN" b="1" kern="0" dirty="0">
                      <a:solidFill>
                        <a:srgbClr val="0070C0"/>
                      </a:solidFill>
                    </a:rPr>
                    <a:t>25</a:t>
                  </a:r>
                  <a:endParaRPr lang="ja-JP" altLang="en-US" b="1" kern="0" dirty="0">
                    <a:solidFill>
                      <a:srgbClr val="0070C0"/>
                    </a:solidFill>
                  </a:endParaRPr>
                </a:p>
              </p:txBody>
            </p:sp>
            <p:sp>
              <p:nvSpPr>
                <p:cNvPr id="120" name="テキスト ボックス 52"/>
                <p:cNvSpPr txBox="1">
                  <a:spLocks noChangeArrowheads="1"/>
                </p:cNvSpPr>
                <p:nvPr/>
              </p:nvSpPr>
              <p:spPr bwMode="auto">
                <a:xfrm>
                  <a:off x="2352" y="3414"/>
                  <a:ext cx="5122" cy="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107950" indent="-107950" fontAlgn="auto">
                    <a:spcBef>
                      <a:spcPts val="0"/>
                    </a:spcBef>
                    <a:spcAft>
                      <a:spcPts val="0"/>
                    </a:spcAft>
                    <a:buFont typeface="Arial" panose="020B0604020202020204" pitchFamily="34" charset="0"/>
                    <a:buChar char="•"/>
                    <a:defRPr/>
                  </a:pPr>
                  <a:r>
                    <a:rPr lang="en-US" altLang="ja-JP" kern="0" dirty="0">
                      <a:solidFill>
                        <a:srgbClr val="000000"/>
                      </a:solidFill>
                      <a:ea typeface="华文楷体" panose="02010600040101010101" pitchFamily="2" charset="-122"/>
                    </a:rPr>
                    <a:t>High spatial and Medium field detectors</a:t>
                  </a:r>
                </a:p>
                <a:p>
                  <a:pPr marL="107950" indent="-107950" fontAlgn="auto">
                    <a:spcBef>
                      <a:spcPts val="0"/>
                    </a:spcBef>
                    <a:spcAft>
                      <a:spcPts val="0"/>
                    </a:spcAft>
                    <a:buFont typeface="Arial" panose="020B0604020202020204" pitchFamily="34" charset="0"/>
                    <a:buChar char="•"/>
                    <a:defRPr/>
                  </a:pPr>
                  <a:r>
                    <a:rPr lang="en-US" altLang="ja-JP" kern="0" dirty="0">
                      <a:solidFill>
                        <a:srgbClr val="000000"/>
                      </a:solidFill>
                      <a:ea typeface="华文楷体" panose="02010600040101010101" pitchFamily="2" charset="-122"/>
                    </a:rPr>
                    <a:t>Ceramic scintillator</a:t>
                  </a:r>
                </a:p>
                <a:p>
                  <a:pPr marL="107950" indent="-107950" fontAlgn="auto">
                    <a:buFont typeface="Arial" panose="020B0604020202020204" pitchFamily="34" charset="0"/>
                    <a:buChar char="•"/>
                    <a:defRPr/>
                  </a:pPr>
                  <a:r>
                    <a:rPr lang="en-US" altLang="ja-JP" b="1" kern="0" dirty="0">
                      <a:ea typeface="华文楷体" panose="02010600040101010101" pitchFamily="2" charset="-122"/>
                    </a:rPr>
                    <a:t>Energy-resolved detector</a:t>
                  </a:r>
                  <a:r>
                    <a:rPr lang="en-US" altLang="ja-JP" kern="0" dirty="0">
                      <a:ea typeface="华文楷体" panose="02010600040101010101" pitchFamily="2" charset="-122"/>
                    </a:rPr>
                    <a:t> </a:t>
                  </a:r>
                  <a:r>
                    <a:rPr lang="en-US" altLang="ja-JP" b="1" kern="0" dirty="0">
                      <a:ea typeface="华文楷体" panose="02010600040101010101" pitchFamily="2" charset="-122"/>
                    </a:rPr>
                    <a:t>(</a:t>
                  </a:r>
                  <a:r>
                    <a:rPr lang="en-US" altLang="ja-JP" b="1" kern="0" dirty="0">
                      <a:solidFill>
                        <a:srgbClr val="FF0000"/>
                      </a:solidFill>
                      <a:ea typeface="华文楷体" panose="02010600040101010101" pitchFamily="2" charset="-122"/>
                    </a:rPr>
                    <a:t>Timepix3</a:t>
                  </a:r>
                  <a:r>
                    <a:rPr lang="en-US" altLang="ja-JP" b="1" kern="0" dirty="0">
                      <a:ea typeface="华文楷体" panose="02010600040101010101" pitchFamily="2" charset="-122"/>
                    </a:rPr>
                    <a:t>)</a:t>
                  </a:r>
                </a:p>
              </p:txBody>
            </p:sp>
          </p:grpSp>
          <p:cxnSp>
            <p:nvCxnSpPr>
              <p:cNvPr id="108" name="直線コネクタ 40"/>
              <p:cNvCxnSpPr>
                <a:cxnSpLocks noChangeShapeType="1"/>
              </p:cNvCxnSpPr>
              <p:nvPr/>
            </p:nvCxnSpPr>
            <p:spPr bwMode="auto">
              <a:xfrm rot="5400000" flipH="1" flipV="1">
                <a:off x="2949950" y="4455762"/>
                <a:ext cx="440912" cy="1461"/>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grpSp>
        <p:sp>
          <p:nvSpPr>
            <p:cNvPr id="101" name="テキスト ボックス 31"/>
            <p:cNvSpPr txBox="1">
              <a:spLocks noChangeArrowheads="1"/>
            </p:cNvSpPr>
            <p:nvPr/>
          </p:nvSpPr>
          <p:spPr bwMode="auto">
            <a:xfrm>
              <a:off x="1089" y="3152"/>
              <a:ext cx="917"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r>
                <a:rPr lang="en-US" altLang="ja-JP" b="1" kern="0" dirty="0">
                  <a:solidFill>
                    <a:srgbClr val="0070C0"/>
                  </a:solidFill>
                </a:rPr>
                <a:t>20</a:t>
              </a:r>
              <a:r>
                <a:rPr lang="en-US" altLang="zh-CN" b="1" kern="0" dirty="0">
                  <a:solidFill>
                    <a:srgbClr val="0070C0"/>
                  </a:solidFill>
                </a:rPr>
                <a:t>17</a:t>
              </a:r>
            </a:p>
          </p:txBody>
        </p:sp>
        <p:sp>
          <p:nvSpPr>
            <p:cNvPr id="103" name="テキスト ボックス 31"/>
            <p:cNvSpPr txBox="1">
              <a:spLocks noChangeArrowheads="1"/>
            </p:cNvSpPr>
            <p:nvPr/>
          </p:nvSpPr>
          <p:spPr bwMode="auto">
            <a:xfrm>
              <a:off x="7025" y="3036"/>
              <a:ext cx="917"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r>
                <a:rPr lang="en-US" altLang="ja-JP" b="1" kern="0" dirty="0">
                  <a:solidFill>
                    <a:srgbClr val="0070C0"/>
                  </a:solidFill>
                </a:rPr>
                <a:t>202</a:t>
              </a:r>
              <a:r>
                <a:rPr lang="en-US" altLang="zh-CN" b="1" kern="0" dirty="0">
                  <a:solidFill>
                    <a:srgbClr val="0070C0"/>
                  </a:solidFill>
                </a:rPr>
                <a:t>3</a:t>
              </a:r>
            </a:p>
          </p:txBody>
        </p:sp>
        <p:sp>
          <p:nvSpPr>
            <p:cNvPr id="104" name="テキスト ボックス 52"/>
            <p:cNvSpPr txBox="1">
              <a:spLocks noChangeArrowheads="1"/>
            </p:cNvSpPr>
            <p:nvPr/>
          </p:nvSpPr>
          <p:spPr bwMode="auto">
            <a:xfrm>
              <a:off x="7680" y="2819"/>
              <a:ext cx="4832"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marL="107950" indent="-107950" fontAlgn="auto">
                <a:spcBef>
                  <a:spcPts val="0"/>
                </a:spcBef>
                <a:spcAft>
                  <a:spcPts val="0"/>
                </a:spcAft>
                <a:buFont typeface="Arial" panose="020B0604020202020204" pitchFamily="34" charset="0"/>
                <a:buChar char="•"/>
                <a:defRPr/>
              </a:pPr>
              <a:r>
                <a:rPr lang="en-US" altLang="zh-CN" kern="0" dirty="0">
                  <a:solidFill>
                    <a:srgbClr val="000000"/>
                  </a:solidFill>
                  <a:ea typeface="华文楷体" panose="02010600040101010101" pitchFamily="2" charset="-122"/>
                </a:rPr>
                <a:t>Imaging detectors  commissioned at ERNI</a:t>
              </a:r>
            </a:p>
            <a:p>
              <a:pPr marL="107950" indent="-107950" fontAlgn="auto">
                <a:spcBef>
                  <a:spcPts val="0"/>
                </a:spcBef>
                <a:spcAft>
                  <a:spcPts val="0"/>
                </a:spcAft>
                <a:buFont typeface="Arial" panose="020B0604020202020204" pitchFamily="34" charset="0"/>
                <a:buChar char="•"/>
                <a:defRPr/>
              </a:pPr>
              <a:r>
                <a:rPr lang="en-US" altLang="ja-JP" kern="0" dirty="0">
                  <a:ea typeface="华文楷体" panose="02010600040101010101" pitchFamily="2" charset="-122"/>
                </a:rPr>
                <a:t>Camera </a:t>
              </a:r>
              <a:r>
                <a:rPr lang="en-US" altLang="ja-JP" b="1" kern="0" dirty="0">
                  <a:ea typeface="华文楷体" panose="02010600040101010101" pitchFamily="2" charset="-122"/>
                </a:rPr>
                <a:t>based on </a:t>
              </a:r>
              <a:r>
                <a:rPr lang="en-US" altLang="ja-JP" b="1" kern="0" dirty="0">
                  <a:solidFill>
                    <a:srgbClr val="FF0000"/>
                  </a:solidFill>
                  <a:ea typeface="华文楷体" panose="02010600040101010101" pitchFamily="2" charset="-122"/>
                </a:rPr>
                <a:t>Timepix4</a:t>
              </a:r>
            </a:p>
          </p:txBody>
        </p:sp>
        <p:sp>
          <p:nvSpPr>
            <p:cNvPr id="105" name="テキスト ボックス 52"/>
            <p:cNvSpPr txBox="1">
              <a:spLocks noChangeArrowheads="1"/>
            </p:cNvSpPr>
            <p:nvPr/>
          </p:nvSpPr>
          <p:spPr bwMode="auto">
            <a:xfrm>
              <a:off x="13062" y="3859"/>
              <a:ext cx="2203"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buFont typeface="Arial" panose="020B0604020202020204" pitchFamily="34" charset="0"/>
                <a:buNone/>
                <a:defRPr/>
              </a:pPr>
              <a:r>
                <a:rPr lang="en-US" altLang="ja-JP" sz="2800" kern="0" dirty="0">
                  <a:solidFill>
                    <a:srgbClr val="000000"/>
                  </a:solidFill>
                  <a:ea typeface="华文楷体" panose="02010600040101010101" pitchFamily="2" charset="-122"/>
                </a:rPr>
                <a:t>……</a:t>
              </a:r>
              <a:endParaRPr lang="ja-JP" altLang="en-US" sz="2800" kern="0" dirty="0">
                <a:solidFill>
                  <a:srgbClr val="000000"/>
                </a:solidFill>
                <a:ea typeface="华文楷体" panose="02010600040101010101" pitchFamily="2" charset="-122"/>
              </a:endParaRPr>
            </a:p>
          </p:txBody>
        </p:sp>
        <p:cxnSp>
          <p:nvCxnSpPr>
            <p:cNvPr id="36" name="直接连接符 35"/>
            <p:cNvCxnSpPr/>
            <p:nvPr/>
          </p:nvCxnSpPr>
          <p:spPr>
            <a:xfrm flipV="1">
              <a:off x="1547" y="3669"/>
              <a:ext cx="0" cy="321"/>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7478" y="3611"/>
              <a:ext cx="0" cy="321"/>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6" name="テキスト ボックス 31"/>
            <p:cNvSpPr txBox="1">
              <a:spLocks noChangeArrowheads="1"/>
            </p:cNvSpPr>
            <p:nvPr/>
          </p:nvSpPr>
          <p:spPr bwMode="auto">
            <a:xfrm>
              <a:off x="5575" y="5075"/>
              <a:ext cx="912"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r>
                <a:rPr lang="en-US" altLang="ja-JP" b="1" kern="0" dirty="0">
                  <a:solidFill>
                    <a:srgbClr val="0070C0"/>
                  </a:solidFill>
                </a:rPr>
                <a:t>2021</a:t>
              </a:r>
              <a:endParaRPr lang="en-US" altLang="zh-CN" b="1" kern="0" dirty="0">
                <a:solidFill>
                  <a:srgbClr val="0070C0"/>
                </a:solidFill>
              </a:endParaRPr>
            </a:p>
          </p:txBody>
        </p:sp>
        <p:sp>
          <p:nvSpPr>
            <p:cNvPr id="10" name="文本框 9"/>
            <p:cNvSpPr txBox="1"/>
            <p:nvPr/>
          </p:nvSpPr>
          <p:spPr>
            <a:xfrm>
              <a:off x="6221" y="5075"/>
              <a:ext cx="3304" cy="483"/>
            </a:xfrm>
            <a:prstGeom prst="rect">
              <a:avLst/>
            </a:prstGeom>
            <a:noFill/>
          </p:spPr>
          <p:txBody>
            <a:bodyPr wrap="square" rtlCol="0" anchor="t">
              <a:spAutoFit/>
            </a:bodyPr>
            <a:lstStyle/>
            <a:p>
              <a:pPr marL="107950" indent="-107950" fontAlgn="auto">
                <a:spcBef>
                  <a:spcPts val="0"/>
                </a:spcBef>
                <a:spcAft>
                  <a:spcPts val="0"/>
                </a:spcAft>
                <a:buFont typeface="Arial" panose="020B0604020202020204" pitchFamily="34" charset="0"/>
                <a:buChar char="•"/>
                <a:defRPr/>
              </a:pPr>
              <a:r>
                <a:rPr lang="en-US" altLang="ja-JP" sz="1400" kern="0" dirty="0">
                  <a:solidFill>
                    <a:srgbClr val="000000"/>
                  </a:solidFill>
                  <a:ea typeface="华文楷体" panose="02010600040101010101" pitchFamily="2" charset="-122"/>
                  <a:sym typeface="+mn-ea"/>
                </a:rPr>
                <a:t>Large field detectors</a:t>
              </a:r>
            </a:p>
          </p:txBody>
        </p:sp>
        <p:cxnSp>
          <p:nvCxnSpPr>
            <p:cNvPr id="11" name="直接连接符 10"/>
            <p:cNvCxnSpPr/>
            <p:nvPr/>
          </p:nvCxnSpPr>
          <p:spPr>
            <a:xfrm flipV="1">
              <a:off x="6018" y="4673"/>
              <a:ext cx="1" cy="366"/>
            </a:xfrm>
            <a:prstGeom prst="line">
              <a:avLst/>
            </a:prstGeom>
            <a:ln w="12700">
              <a:headEnd type="oval"/>
              <a:tailEnd type="none"/>
            </a:ln>
          </p:spPr>
          <p:style>
            <a:lnRef idx="1">
              <a:schemeClr val="accent1"/>
            </a:lnRef>
            <a:fillRef idx="0">
              <a:schemeClr val="accent1"/>
            </a:fillRef>
            <a:effectRef idx="0">
              <a:schemeClr val="accent1"/>
            </a:effectRef>
            <a:fontRef idx="minor">
              <a:schemeClr val="tx1"/>
            </a:fontRef>
          </p:style>
        </p:cxnSp>
        <p:sp>
          <p:nvSpPr>
            <p:cNvPr id="12" name="テキスト ボックス 31"/>
            <p:cNvSpPr txBox="1">
              <a:spLocks noChangeArrowheads="1"/>
            </p:cNvSpPr>
            <p:nvPr/>
          </p:nvSpPr>
          <p:spPr bwMode="auto">
            <a:xfrm>
              <a:off x="9086" y="5075"/>
              <a:ext cx="912"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r>
                <a:rPr lang="en-US" altLang="ja-JP" b="1" kern="0" dirty="0">
                  <a:solidFill>
                    <a:srgbClr val="0070C0"/>
                  </a:solidFill>
                </a:rPr>
                <a:t>2024</a:t>
              </a:r>
              <a:endParaRPr lang="en-US" altLang="zh-CN" b="1" kern="0" dirty="0">
                <a:solidFill>
                  <a:srgbClr val="0070C0"/>
                </a:solidFill>
              </a:endParaRPr>
            </a:p>
          </p:txBody>
        </p:sp>
        <p:sp>
          <p:nvSpPr>
            <p:cNvPr id="13" name="文本框 12"/>
            <p:cNvSpPr txBox="1"/>
            <p:nvPr/>
          </p:nvSpPr>
          <p:spPr>
            <a:xfrm>
              <a:off x="9792" y="4718"/>
              <a:ext cx="5418" cy="1161"/>
            </a:xfrm>
            <a:prstGeom prst="rect">
              <a:avLst/>
            </a:prstGeom>
            <a:noFill/>
          </p:spPr>
          <p:txBody>
            <a:bodyPr wrap="square" rtlCol="0" anchor="t">
              <a:spAutoFit/>
            </a:bodyPr>
            <a:lstStyle/>
            <a:p>
              <a:pPr marL="107950" indent="-107950" fontAlgn="auto">
                <a:spcBef>
                  <a:spcPts val="0"/>
                </a:spcBef>
                <a:spcAft>
                  <a:spcPts val="0"/>
                </a:spcAft>
                <a:buFont typeface="Arial" panose="020B0604020202020204" pitchFamily="34" charset="0"/>
                <a:buChar char="•"/>
                <a:defRPr/>
              </a:pPr>
              <a:r>
                <a:rPr lang="en-US" altLang="zh-CN" sz="1400" b="1" kern="0" dirty="0">
                  <a:ea typeface="华文楷体" panose="02010600040101010101" pitchFamily="2" charset="-122"/>
                  <a:sym typeface="+mn-ea"/>
                </a:rPr>
                <a:t>Neutron imaging microscope, spatial resolution </a:t>
              </a:r>
              <a:r>
                <a:rPr lang="en-US" altLang="zh-CN" sz="1400" b="1" kern="0" dirty="0">
                  <a:solidFill>
                    <a:srgbClr val="FF0000"/>
                  </a:solidFill>
                  <a:ea typeface="华文楷体" panose="02010600040101010101" pitchFamily="2" charset="-122"/>
                  <a:sym typeface="+mn-ea"/>
                </a:rPr>
                <a:t>6.6 </a:t>
              </a:r>
              <a:r>
                <a:rPr lang="en-US" altLang="zh-CN" sz="1400" b="1" kern="0" dirty="0">
                  <a:solidFill>
                    <a:srgbClr val="FF0000"/>
                  </a:solidFill>
                  <a:latin typeface="Calibri" panose="020F0502020204030204" charset="0"/>
                  <a:ea typeface="华文楷体" panose="02010600040101010101" pitchFamily="2" charset="-122"/>
                  <a:cs typeface="Calibri" panose="020F0502020204030204" charset="0"/>
                  <a:sym typeface="+mn-ea"/>
                </a:rPr>
                <a:t>μm</a:t>
              </a:r>
            </a:p>
            <a:p>
              <a:pPr marL="107950" indent="-107950" fontAlgn="auto">
                <a:spcBef>
                  <a:spcPts val="0"/>
                </a:spcBef>
                <a:spcAft>
                  <a:spcPts val="0"/>
                </a:spcAft>
                <a:buFont typeface="Arial" panose="020B0604020202020204" pitchFamily="34" charset="0"/>
                <a:buChar char="•"/>
                <a:defRPr/>
              </a:pPr>
              <a:r>
                <a:rPr lang="en-US" altLang="ja-JP" sz="1400" b="1" kern="0" dirty="0">
                  <a:ea typeface="华文楷体" panose="02010600040101010101" pitchFamily="2" charset="-122"/>
                  <a:sym typeface="+mn-ea"/>
                </a:rPr>
                <a:t>Energy-resolved detector (</a:t>
              </a:r>
              <a:r>
                <a:rPr lang="en-US" altLang="ja-JP" sz="1400" b="1" kern="0" dirty="0">
                  <a:solidFill>
                    <a:srgbClr val="FF0000"/>
                  </a:solidFill>
                  <a:ea typeface="华文楷体" panose="02010600040101010101" pitchFamily="2" charset="-122"/>
                  <a:sym typeface="+mn-ea"/>
                </a:rPr>
                <a:t>Timepix4</a:t>
              </a:r>
              <a:r>
                <a:rPr lang="en-US" altLang="ja-JP" sz="1400" b="1" kern="0" dirty="0">
                  <a:ea typeface="华文楷体" panose="02010600040101010101" pitchFamily="2" charset="-122"/>
                  <a:sym typeface="+mn-ea"/>
                </a:rPr>
                <a:t>)</a:t>
              </a:r>
              <a:endParaRPr lang="en-US" altLang="ja-JP" sz="1400" b="1" kern="0" dirty="0">
                <a:latin typeface="Calibri" panose="020F0502020204030204" charset="0"/>
                <a:ea typeface="华文楷体" panose="02010600040101010101" pitchFamily="2" charset="-122"/>
                <a:cs typeface="Calibri" panose="020F0502020204030204" charset="0"/>
                <a:sym typeface="+mn-ea"/>
              </a:endParaRPr>
            </a:p>
          </p:txBody>
        </p:sp>
        <p:cxnSp>
          <p:nvCxnSpPr>
            <p:cNvPr id="21" name="直接连接符 20"/>
            <p:cNvCxnSpPr/>
            <p:nvPr/>
          </p:nvCxnSpPr>
          <p:spPr>
            <a:xfrm flipH="1" flipV="1">
              <a:off x="9527" y="4601"/>
              <a:ext cx="5" cy="438"/>
            </a:xfrm>
            <a:prstGeom prst="line">
              <a:avLst/>
            </a:prstGeom>
            <a:ln w="12700">
              <a:headEnd type="oval"/>
              <a:tailEnd type="none"/>
            </a:ln>
          </p:spPr>
          <p:style>
            <a:lnRef idx="1">
              <a:schemeClr val="accent1"/>
            </a:lnRef>
            <a:fillRef idx="0">
              <a:schemeClr val="accent1"/>
            </a:fillRef>
            <a:effectRef idx="0">
              <a:schemeClr val="accent1"/>
            </a:effectRef>
            <a:fontRef idx="minor">
              <a:schemeClr val="tx1"/>
            </a:fontRef>
          </p:style>
        </p:cxnSp>
        <p:cxnSp>
          <p:nvCxnSpPr>
            <p:cNvPr id="22" name="直線コネクタ 40"/>
            <p:cNvCxnSpPr>
              <a:cxnSpLocks noChangeShapeType="1"/>
            </p:cNvCxnSpPr>
            <p:nvPr/>
          </p:nvCxnSpPr>
          <p:spPr bwMode="auto">
            <a:xfrm rot="5400000" flipH="1" flipV="1">
              <a:off x="12163" y="4298"/>
              <a:ext cx="692" cy="7"/>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cxnSp>
          <p:nvCxnSpPr>
            <p:cNvPr id="23" name="直接连接符 22"/>
            <p:cNvCxnSpPr/>
            <p:nvPr/>
          </p:nvCxnSpPr>
          <p:spPr>
            <a:xfrm flipV="1">
              <a:off x="12506" y="3611"/>
              <a:ext cx="0" cy="321"/>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24" name="直線コネクタ 40"/>
            <p:cNvCxnSpPr>
              <a:cxnSpLocks noChangeShapeType="1"/>
            </p:cNvCxnSpPr>
            <p:nvPr/>
          </p:nvCxnSpPr>
          <p:spPr bwMode="auto">
            <a:xfrm rot="5400000" flipH="1" flipV="1">
              <a:off x="7133" y="4336"/>
              <a:ext cx="694" cy="3"/>
            </a:xfrm>
            <a:prstGeom prst="line">
              <a:avLst/>
            </a:prstGeom>
            <a:noFill/>
            <a:ln w="38100" algn="ctr">
              <a:solidFill>
                <a:srgbClr val="002060"/>
              </a:solidFill>
              <a:round/>
            </a:ln>
            <a:extLst>
              <a:ext uri="{909E8E84-426E-40DD-AFC4-6F175D3DCCD1}">
                <a14:hiddenFill xmlns:a14="http://schemas.microsoft.com/office/drawing/2010/main">
                  <a:noFill/>
                </a14:hiddenFill>
              </a:ext>
            </a:extLst>
          </p:spPr>
        </p:cxnSp>
        <p:sp>
          <p:nvSpPr>
            <p:cNvPr id="25" name="文本框 24"/>
            <p:cNvSpPr txBox="1"/>
            <p:nvPr/>
          </p:nvSpPr>
          <p:spPr>
            <a:xfrm>
              <a:off x="12961" y="2869"/>
              <a:ext cx="5805" cy="824"/>
            </a:xfrm>
            <a:prstGeom prst="rect">
              <a:avLst/>
            </a:prstGeom>
            <a:noFill/>
          </p:spPr>
          <p:txBody>
            <a:bodyPr wrap="square" rtlCol="0" anchor="t">
              <a:spAutoFit/>
            </a:bodyPr>
            <a:lstStyle/>
            <a:p>
              <a:pPr marL="107950" indent="-107950" fontAlgn="auto">
                <a:spcBef>
                  <a:spcPts val="0"/>
                </a:spcBef>
                <a:spcAft>
                  <a:spcPts val="0"/>
                </a:spcAft>
                <a:buFont typeface="Arial" panose="020B0604020202020204" pitchFamily="34" charset="0"/>
                <a:buChar char="•"/>
                <a:defRPr/>
              </a:pPr>
              <a:r>
                <a:rPr lang="en-US" altLang="zh-CN" sz="1400" kern="0" dirty="0">
                  <a:solidFill>
                    <a:srgbClr val="000000"/>
                  </a:solidFill>
                  <a:latin typeface="Calibri" panose="020F0502020204030204" charset="0"/>
                  <a:ea typeface="华文楷体" panose="02010600040101010101" pitchFamily="2" charset="-122"/>
                  <a:cs typeface="Calibri" panose="020F0502020204030204" charset="0"/>
                  <a:sym typeface="+mn-ea"/>
                </a:rPr>
                <a:t>Ceramic scintillator thickness 20 </a:t>
              </a:r>
              <a:r>
                <a:rPr lang="en-US" altLang="zh-CN" sz="1400" kern="0" dirty="0" err="1">
                  <a:solidFill>
                    <a:srgbClr val="000000"/>
                  </a:solidFill>
                  <a:latin typeface="Calibri" panose="020F0502020204030204" charset="0"/>
                  <a:ea typeface="华文楷体" panose="02010600040101010101" pitchFamily="2" charset="-122"/>
                  <a:cs typeface="Calibri" panose="020F0502020204030204" charset="0"/>
                  <a:sym typeface="+mn-ea"/>
                </a:rPr>
                <a:t>μm</a:t>
              </a:r>
              <a:br>
                <a:rPr lang="en-US" altLang="zh-CN" sz="1400" kern="0" dirty="0">
                  <a:solidFill>
                    <a:srgbClr val="000000"/>
                  </a:solidFill>
                  <a:latin typeface="Calibri" panose="020F0502020204030204" charset="0"/>
                  <a:ea typeface="华文楷体" panose="02010600040101010101" pitchFamily="2" charset="-122"/>
                  <a:cs typeface="Calibri" panose="020F0502020204030204" charset="0"/>
                  <a:sym typeface="+mn-ea"/>
                </a:rPr>
              </a:br>
              <a:r>
                <a:rPr lang="en-US" altLang="zh-CN" sz="1400" kern="0" dirty="0">
                  <a:solidFill>
                    <a:srgbClr val="000000"/>
                  </a:solidFill>
                  <a:latin typeface="Calibri" panose="020F0502020204030204" charset="0"/>
                  <a:ea typeface="华文楷体" panose="02010600040101010101" pitchFamily="2" charset="-122"/>
                  <a:cs typeface="Calibri" panose="020F0502020204030204" charset="0"/>
                  <a:sym typeface="+mn-ea"/>
                </a:rPr>
                <a:t>spatial resolution </a:t>
              </a:r>
              <a:r>
                <a:rPr lang="en-US" altLang="zh-CN" sz="1400" b="1" kern="0" dirty="0">
                  <a:solidFill>
                    <a:srgbClr val="FF0000"/>
                  </a:solidFill>
                  <a:latin typeface="Calibri" panose="020F0502020204030204" charset="0"/>
                  <a:ea typeface="华文楷体" panose="02010600040101010101" pitchFamily="2" charset="-122"/>
                  <a:cs typeface="Calibri" panose="020F0502020204030204" charset="0"/>
                  <a:sym typeface="+mn-ea"/>
                </a:rPr>
                <a:t>12 </a:t>
              </a:r>
              <a:r>
                <a:rPr lang="en-US" altLang="zh-CN" sz="1400" b="1" kern="0" dirty="0" err="1">
                  <a:solidFill>
                    <a:srgbClr val="FF0000"/>
                  </a:solidFill>
                  <a:latin typeface="Calibri" panose="020F0502020204030204" charset="0"/>
                  <a:ea typeface="华文楷体" panose="02010600040101010101" pitchFamily="2" charset="-122"/>
                  <a:cs typeface="Calibri" panose="020F0502020204030204" charset="0"/>
                  <a:sym typeface="+mn-ea"/>
                </a:rPr>
                <a:t>μm</a:t>
              </a:r>
              <a:r>
                <a:rPr lang="en-US" altLang="zh-CN" sz="1400" b="1" kern="0" dirty="0">
                  <a:solidFill>
                    <a:srgbClr val="FF0000"/>
                  </a:solidFill>
                  <a:latin typeface="Calibri" panose="020F0502020204030204" charset="0"/>
                  <a:ea typeface="华文楷体" panose="02010600040101010101" pitchFamily="2" charset="-122"/>
                  <a:cs typeface="Calibri" panose="020F0502020204030204" charset="0"/>
                  <a:sym typeface="+mn-ea"/>
                </a:rPr>
                <a:t> </a:t>
              </a:r>
              <a:endParaRPr lang="en-US" altLang="zh-CN" sz="1400" kern="0" dirty="0">
                <a:solidFill>
                  <a:srgbClr val="000000"/>
                </a:solidFill>
                <a:latin typeface="Calibri" panose="020F0502020204030204" charset="0"/>
                <a:ea typeface="华文楷体" panose="02010600040101010101" pitchFamily="2" charset="-122"/>
                <a:cs typeface="Calibri" panose="020F0502020204030204" charset="0"/>
                <a:sym typeface="+mn-ea"/>
              </a:endParaRPr>
            </a:p>
          </p:txBody>
        </p:sp>
        <p:sp>
          <p:nvSpPr>
            <p:cNvPr id="26" name="テキスト ボックス 31"/>
            <p:cNvSpPr txBox="1">
              <a:spLocks noChangeArrowheads="1"/>
            </p:cNvSpPr>
            <p:nvPr/>
          </p:nvSpPr>
          <p:spPr bwMode="auto">
            <a:xfrm>
              <a:off x="1754" y="5075"/>
              <a:ext cx="912"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a:defRPr sz="1400">
                  <a:solidFill>
                    <a:schemeClr val="tx1"/>
                  </a:solidFill>
                  <a:latin typeface="Arial" panose="020B0604020202020204" pitchFamily="34" charset="0"/>
                  <a:ea typeface="宋体" panose="02010600030101010101" pitchFamily="2" charset="-122"/>
                </a:defRPr>
              </a:lvl2pPr>
              <a:lvl3pPr>
                <a:defRPr sz="1400">
                  <a:solidFill>
                    <a:schemeClr val="tx1"/>
                  </a:solidFill>
                  <a:latin typeface="Arial" panose="020B0604020202020204" pitchFamily="34" charset="0"/>
                  <a:ea typeface="宋体" panose="02010600030101010101" pitchFamily="2" charset="-122"/>
                </a:defRPr>
              </a:lvl3pPr>
              <a:lvl4pPr>
                <a:defRPr sz="1400">
                  <a:solidFill>
                    <a:schemeClr val="tx1"/>
                  </a:solidFill>
                  <a:latin typeface="Arial" panose="020B0604020202020204" pitchFamily="34" charset="0"/>
                  <a:ea typeface="宋体" panose="02010600030101010101" pitchFamily="2" charset="-122"/>
                </a:defRPr>
              </a:lvl4pPr>
              <a:lvl5pPr>
                <a:defRPr sz="14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r>
                <a:rPr lang="en-US" altLang="ja-JP" b="1" kern="0" dirty="0">
                  <a:solidFill>
                    <a:srgbClr val="0070C0"/>
                  </a:solidFill>
                </a:rPr>
                <a:t>2018</a:t>
              </a:r>
              <a:endParaRPr lang="en-US" altLang="zh-CN" b="1" kern="0" dirty="0">
                <a:solidFill>
                  <a:srgbClr val="0070C0"/>
                </a:solidFill>
              </a:endParaRPr>
            </a:p>
          </p:txBody>
        </p:sp>
        <p:cxnSp>
          <p:nvCxnSpPr>
            <p:cNvPr id="27" name="直接连接符 26"/>
            <p:cNvCxnSpPr/>
            <p:nvPr/>
          </p:nvCxnSpPr>
          <p:spPr>
            <a:xfrm flipH="1" flipV="1">
              <a:off x="2356" y="4653"/>
              <a:ext cx="1" cy="386"/>
            </a:xfrm>
            <a:prstGeom prst="line">
              <a:avLst/>
            </a:prstGeom>
            <a:ln w="12700">
              <a:headEnd type="oval"/>
              <a:tailEnd type="non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413" y="4778"/>
              <a:ext cx="3531" cy="1501"/>
            </a:xfrm>
            <a:prstGeom prst="rect">
              <a:avLst/>
            </a:prstGeom>
            <a:noFill/>
          </p:spPr>
          <p:txBody>
            <a:bodyPr wrap="square" rtlCol="0" anchor="t">
              <a:spAutoFit/>
            </a:bodyPr>
            <a:lstStyle/>
            <a:p>
              <a:pPr marL="107950" indent="-107950" fontAlgn="auto">
                <a:spcBef>
                  <a:spcPts val="0"/>
                </a:spcBef>
                <a:spcAft>
                  <a:spcPts val="0"/>
                </a:spcAft>
                <a:buFont typeface="Arial" panose="020B0604020202020204" pitchFamily="34" charset="0"/>
                <a:buChar char="•"/>
                <a:defRPr/>
              </a:pPr>
              <a:r>
                <a:rPr lang="en-US" altLang="ja-JP" sz="1400" kern="0" dirty="0">
                  <a:solidFill>
                    <a:srgbClr val="000000"/>
                  </a:solidFill>
                  <a:ea typeface="华文楷体" panose="02010600040101010101" pitchFamily="2" charset="-122"/>
                  <a:sym typeface="+mn-ea"/>
                </a:rPr>
                <a:t>spatial resolution </a:t>
              </a:r>
              <a:r>
                <a:rPr lang="en-US" altLang="ja-JP" sz="1400" b="1" kern="0" dirty="0">
                  <a:solidFill>
                    <a:srgbClr val="FF0000"/>
                  </a:solidFill>
                  <a:ea typeface="华文楷体" panose="02010600040101010101" pitchFamily="2" charset="-122"/>
                  <a:sym typeface="+mn-ea"/>
                </a:rPr>
                <a:t>18 </a:t>
              </a:r>
              <a:r>
                <a:rPr lang="en-US" altLang="zh-CN" sz="1400" b="1" kern="0" dirty="0">
                  <a:solidFill>
                    <a:srgbClr val="FF0000"/>
                  </a:solidFill>
                  <a:latin typeface="Calibri" panose="020F0502020204030204" charset="0"/>
                  <a:ea typeface="华文楷体" panose="02010600040101010101" pitchFamily="2" charset="-122"/>
                  <a:cs typeface="Calibri" panose="020F0502020204030204" charset="0"/>
                  <a:sym typeface="+mn-ea"/>
                </a:rPr>
                <a:t>μm </a:t>
              </a:r>
              <a:r>
                <a:rPr lang="en-US" altLang="zh-CN" sz="1400" kern="0" dirty="0">
                  <a:solidFill>
                    <a:srgbClr val="000000"/>
                  </a:solidFill>
                  <a:latin typeface="Calibri" panose="020F0502020204030204" charset="0"/>
                  <a:ea typeface="华文楷体" panose="02010600040101010101" pitchFamily="2" charset="-122"/>
                  <a:cs typeface="Calibri" panose="020F0502020204030204" charset="0"/>
                  <a:sym typeface="+mn-ea"/>
                </a:rPr>
                <a:t>achieved</a:t>
              </a:r>
            </a:p>
            <a:p>
              <a:pPr marL="107950" indent="-107950" fontAlgn="auto">
                <a:spcBef>
                  <a:spcPts val="0"/>
                </a:spcBef>
                <a:spcAft>
                  <a:spcPts val="0"/>
                </a:spcAft>
                <a:buFont typeface="Arial" panose="020B0604020202020204" pitchFamily="34" charset="0"/>
                <a:buChar char="•"/>
                <a:defRPr/>
              </a:pPr>
              <a:r>
                <a:rPr lang="en-US" altLang="zh-CN" sz="1400" kern="0" dirty="0">
                  <a:solidFill>
                    <a:srgbClr val="000000"/>
                  </a:solidFill>
                  <a:latin typeface="Calibri" panose="020F0502020204030204" charset="0"/>
                  <a:ea typeface="华文楷体" panose="02010600040101010101" pitchFamily="2" charset="-122"/>
                  <a:cs typeface="Calibri" panose="020F0502020204030204" charset="0"/>
                  <a:sym typeface="+mn-ea"/>
                </a:rPr>
                <a:t>Compact imaging detector</a:t>
              </a:r>
            </a:p>
            <a:p>
              <a:pPr marL="107950" indent="-107950" fontAlgn="auto">
                <a:spcBef>
                  <a:spcPts val="0"/>
                </a:spcBef>
                <a:spcAft>
                  <a:spcPts val="0"/>
                </a:spcAft>
                <a:buFont typeface="Arial" panose="020B0604020202020204" pitchFamily="34" charset="0"/>
                <a:buChar char="•"/>
                <a:defRPr/>
              </a:pPr>
              <a:endParaRPr lang="en-US" altLang="ja-JP" sz="1400" kern="0" dirty="0">
                <a:solidFill>
                  <a:srgbClr val="000000"/>
                </a:solidFill>
                <a:ea typeface="华文楷体" panose="02010600040101010101" pitchFamily="2" charset="-122"/>
                <a:sym typeface="+mn-ea"/>
              </a:endParaRPr>
            </a:p>
          </p:txBody>
        </p:sp>
      </p:grpSp>
      <p:graphicFrame>
        <p:nvGraphicFramePr>
          <p:cNvPr id="5" name="图示 4"/>
          <p:cNvGraphicFramePr/>
          <p:nvPr>
            <p:extLst>
              <p:ext uri="{D42A27DB-BD31-4B8C-83A1-F6EECF244321}">
                <p14:modId xmlns:p14="http://schemas.microsoft.com/office/powerpoint/2010/main" val="3955377301"/>
              </p:ext>
            </p:extLst>
          </p:nvPr>
        </p:nvGraphicFramePr>
        <p:xfrm>
          <a:off x="375285" y="3453130"/>
          <a:ext cx="11177905" cy="3039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3800361" y="5106900"/>
            <a:ext cx="6776631" cy="856824"/>
            <a:chOff x="1219200" y="1444302"/>
            <a:chExt cx="5274694" cy="692395"/>
          </a:xfrm>
        </p:grpSpPr>
        <p:sp>
          <p:nvSpPr>
            <p:cNvPr id="2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25" name="矩形 24"/>
            <p:cNvSpPr/>
            <p:nvPr/>
          </p:nvSpPr>
          <p:spPr>
            <a:xfrm>
              <a:off x="1749971" y="1528889"/>
              <a:ext cx="4667251" cy="523220"/>
            </a:xfrm>
            <a:prstGeom prst="rect">
              <a:avLst/>
            </a:prstGeom>
          </p:spPr>
          <p:txBody>
            <a:bodyPr wrap="square" anchor="ctr">
              <a:noAutofit/>
            </a:bodyPr>
            <a:lstStyle/>
            <a:p>
              <a:r>
                <a:rPr sz="2800" b="1" dirty="0">
                  <a:solidFill>
                    <a:schemeClr val="bg1">
                      <a:lumMod val="75000"/>
                    </a:schemeClr>
                  </a:solidFill>
                  <a:latin typeface="微软雅黑" panose="020B0503020204020204" pitchFamily="34" charset="-122"/>
                  <a:ea typeface="微软雅黑" panose="020B0503020204020204" pitchFamily="34" charset="-122"/>
                </a:rPr>
                <a:t>Summar</a:t>
              </a:r>
              <a:r>
                <a:rPr lang="en-US" altLang="zh-CN" sz="2800" b="1" dirty="0">
                  <a:solidFill>
                    <a:schemeClr val="bg1">
                      <a:lumMod val="75000"/>
                    </a:schemeClr>
                  </a:solidFill>
                  <a:latin typeface="微软雅黑" panose="020B0503020204020204" pitchFamily="34" charset="-122"/>
                  <a:ea typeface="微软雅黑" panose="020B0503020204020204" pitchFamily="34" charset="-122"/>
                </a:rPr>
                <a:t>y and Outlook</a:t>
              </a:r>
            </a:p>
          </p:txBody>
        </p:sp>
      </p:grpSp>
      <p:sp>
        <p:nvSpPr>
          <p:cNvPr id="16" name="矩形 15"/>
          <p:cNvSpPr/>
          <p:nvPr/>
        </p:nvSpPr>
        <p:spPr>
          <a:xfrm>
            <a:off x="0" y="0"/>
            <a:ext cx="2197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 name="矩形 2"/>
          <p:cNvSpPr/>
          <p:nvPr/>
        </p:nvSpPr>
        <p:spPr>
          <a:xfrm rot="16200000">
            <a:off x="-28338" y="2446725"/>
            <a:ext cx="3318729" cy="923330"/>
          </a:xfrm>
          <a:prstGeom prst="rect">
            <a:avLst/>
          </a:prstGeom>
          <a:noFill/>
          <a:ln w="9525">
            <a:noFill/>
          </a:ln>
        </p:spPr>
        <p:txBody>
          <a:bodyPr wrap="none">
            <a:spAutoFit/>
          </a:bodyPr>
          <a:lstStyle/>
          <a:p>
            <a:pPr fontAlgn="base">
              <a:spcBef>
                <a:spcPct val="0"/>
              </a:spcBef>
              <a:spcAft>
                <a:spcPct val="0"/>
              </a:spcAft>
              <a:buClr>
                <a:srgbClr val="E48312"/>
              </a:buClr>
              <a:defRPr/>
            </a:pPr>
            <a:r>
              <a:rPr lang="en-US" altLang="zh-CN" sz="5400" b="1" dirty="0">
                <a:solidFill>
                  <a:srgbClr val="FFFFFF">
                    <a:alpha val="10000"/>
                  </a:srgbClr>
                </a:solidFill>
                <a:latin typeface="微软雅黑" panose="020B0503020204020204" pitchFamily="34" charset="-122"/>
                <a:ea typeface="微软雅黑" panose="020B0503020204020204" pitchFamily="34" charset="-122"/>
              </a:rPr>
              <a:t>Contents</a:t>
            </a:r>
            <a:endParaRPr lang="zh-CN" altLang="en-US" sz="5400" b="1" dirty="0">
              <a:solidFill>
                <a:srgbClr val="FFFFFF">
                  <a:alpha val="10000"/>
                </a:srgbClr>
              </a:solidFill>
              <a:latin typeface="微软雅黑" panose="020B0503020204020204" pitchFamily="34" charset="-122"/>
              <a:ea typeface="微软雅黑" panose="020B0503020204020204" pitchFamily="34" charset="-122"/>
            </a:endParaRPr>
          </a:p>
        </p:txBody>
      </p:sp>
      <p:sp>
        <p:nvSpPr>
          <p:cNvPr id="24" name="矩形 2"/>
          <p:cNvSpPr/>
          <p:nvPr/>
        </p:nvSpPr>
        <p:spPr>
          <a:xfrm>
            <a:off x="82085" y="5285809"/>
            <a:ext cx="2032929" cy="646331"/>
          </a:xfrm>
          <a:prstGeom prst="rect">
            <a:avLst/>
          </a:prstGeom>
          <a:noFill/>
          <a:ln w="9525">
            <a:noFill/>
          </a:ln>
        </p:spPr>
        <p:txBody>
          <a:bodyPr wrap="none">
            <a:spAutoFit/>
          </a:bodyPr>
          <a:lstStyle/>
          <a:p>
            <a:r>
              <a:rPr sz="3600" b="1" dirty="0">
                <a:solidFill>
                  <a:srgbClr val="FFFFFF"/>
                </a:solidFill>
                <a:latin typeface="微软雅黑" panose="020B0503020204020204" pitchFamily="34" charset="-122"/>
              </a:rPr>
              <a:t> Outline</a:t>
            </a:r>
          </a:p>
        </p:txBody>
      </p:sp>
      <p:grpSp>
        <p:nvGrpSpPr>
          <p:cNvPr id="42" name="组合 41"/>
          <p:cNvGrpSpPr/>
          <p:nvPr/>
        </p:nvGrpSpPr>
        <p:grpSpPr>
          <a:xfrm>
            <a:off x="3800361" y="2284039"/>
            <a:ext cx="7458534" cy="856824"/>
            <a:chOff x="1219200" y="1444302"/>
            <a:chExt cx="5805465" cy="692395"/>
          </a:xfrm>
        </p:grpSpPr>
        <p:sp>
          <p:nvSpPr>
            <p:cNvPr id="43"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45" name="矩形 44"/>
            <p:cNvSpPr/>
            <p:nvPr/>
          </p:nvSpPr>
          <p:spPr>
            <a:xfrm>
              <a:off x="1749971" y="1528889"/>
              <a:ext cx="5274694" cy="523220"/>
            </a:xfrm>
            <a:prstGeom prst="rect">
              <a:avLst/>
            </a:prstGeom>
          </p:spPr>
          <p:txBody>
            <a:bodyPr wrap="square" anchor="ctr">
              <a:noAutofit/>
            </a:bodyPr>
            <a:lstStyle/>
            <a:p>
              <a:r>
                <a:rPr lang="en-US" sz="2200" b="1" dirty="0">
                  <a:solidFill>
                    <a:schemeClr val="accent1"/>
                  </a:solidFill>
                  <a:latin typeface="微软雅黑" panose="020B0503020204020204" pitchFamily="34" charset="-122"/>
                  <a:ea typeface="微软雅黑" panose="020B0503020204020204" pitchFamily="34" charset="-122"/>
                </a:rPr>
                <a:t> Resolution, FOV, Compact Neutron Imaging</a:t>
              </a:r>
            </a:p>
          </p:txBody>
        </p:sp>
      </p:grpSp>
      <p:grpSp>
        <p:nvGrpSpPr>
          <p:cNvPr id="79" name="组合 78"/>
          <p:cNvGrpSpPr/>
          <p:nvPr/>
        </p:nvGrpSpPr>
        <p:grpSpPr>
          <a:xfrm>
            <a:off x="3815057" y="823575"/>
            <a:ext cx="6776631" cy="856824"/>
            <a:chOff x="1219200" y="1444302"/>
            <a:chExt cx="5274694" cy="692395"/>
          </a:xfrm>
        </p:grpSpPr>
        <p:sp>
          <p:nvSpPr>
            <p:cNvPr id="80"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2" name="矩形 81"/>
            <p:cNvSpPr/>
            <p:nvPr/>
          </p:nvSpPr>
          <p:spPr>
            <a:xfrm>
              <a:off x="1749971" y="1528889"/>
              <a:ext cx="4667251" cy="523220"/>
            </a:xfrm>
            <a:prstGeom prst="rect">
              <a:avLst/>
            </a:prstGeom>
          </p:spPr>
          <p:txBody>
            <a:bodyPr wrap="square" anchor="ctr">
              <a:noAutofit/>
            </a:bodyPr>
            <a:lstStyle/>
            <a:p>
              <a:pPr>
                <a:defRPr/>
              </a:pPr>
              <a:r>
                <a:rPr lang="en-US" sz="2800" b="1" dirty="0">
                  <a:solidFill>
                    <a:schemeClr val="bg2">
                      <a:lumMod val="75000"/>
                    </a:schemeClr>
                  </a:solidFill>
                  <a:latin typeface="微软雅黑" panose="020B0503020204020204" pitchFamily="34" charset="-122"/>
                  <a:ea typeface="微软雅黑" panose="020B0503020204020204" pitchFamily="34" charset="-122"/>
                </a:rPr>
                <a:t>Background and Motivation</a:t>
              </a:r>
            </a:p>
          </p:txBody>
        </p:sp>
      </p:grpSp>
      <p:grpSp>
        <p:nvGrpSpPr>
          <p:cNvPr id="83" name="组合 82"/>
          <p:cNvGrpSpPr/>
          <p:nvPr/>
        </p:nvGrpSpPr>
        <p:grpSpPr>
          <a:xfrm>
            <a:off x="3800361" y="3697815"/>
            <a:ext cx="7961630" cy="856824"/>
            <a:chOff x="1219200" y="1444302"/>
            <a:chExt cx="6197056" cy="692395"/>
          </a:xfrm>
        </p:grpSpPr>
        <p:sp>
          <p:nvSpPr>
            <p:cNvPr id="84" name="矩形 20"/>
            <p:cNvSpPr>
              <a:spLocks noChangeArrowheads="1"/>
            </p:cNvSpPr>
            <p:nvPr/>
          </p:nvSpPr>
          <p:spPr bwMode="auto">
            <a:xfrm>
              <a:off x="1219200" y="1444302"/>
              <a:ext cx="5274694" cy="692395"/>
            </a:xfrm>
            <a:prstGeom prst="rect">
              <a:avLst/>
            </a:prstGeom>
            <a:gradFill>
              <a:gsLst>
                <a:gs pos="0">
                  <a:schemeClr val="bg1"/>
                </a:gs>
                <a:gs pos="100000">
                  <a:schemeClr val="bg1">
                    <a:alpha val="0"/>
                  </a:schemeClr>
                </a:gs>
                <a:gs pos="50000">
                  <a:schemeClr val="bg1">
                    <a:lumMod val="95000"/>
                  </a:schemeClr>
                </a:gs>
              </a:gsLst>
              <a:lin ang="0" scaled="0"/>
            </a:gradFill>
            <a:ln w="6350">
              <a:gradFill>
                <a:gsLst>
                  <a:gs pos="70000">
                    <a:schemeClr val="bg1">
                      <a:lumMod val="50000"/>
                    </a:schemeClr>
                  </a:gs>
                  <a:gs pos="0">
                    <a:schemeClr val="bg1">
                      <a:lumMod val="50000"/>
                      <a:alpha val="0"/>
                    </a:schemeClr>
                  </a:gs>
                  <a:gs pos="30000">
                    <a:schemeClr val="bg1">
                      <a:lumMod val="50000"/>
                    </a:schemeClr>
                  </a:gs>
                  <a:gs pos="100000">
                    <a:schemeClr val="bg1">
                      <a:lumMod val="50000"/>
                      <a:alpha val="0"/>
                    </a:schemeClr>
                  </a:gs>
                </a:gsLst>
                <a:lin ang="10800000" scaled="0"/>
              </a:gradFill>
            </a:ln>
          </p:spPr>
          <p:txBody>
            <a:bodyPr wrap="square" bIns="216000" anchor="b">
              <a:no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a:lnSpc>
                  <a:spcPct val="100000"/>
                </a:lnSpc>
                <a:spcBef>
                  <a:spcPct val="0"/>
                </a:spcBef>
                <a:buNone/>
                <a:defRPr/>
              </a:pPr>
              <a:endParaRPr lang="zh-CN" altLang="en-US" sz="3200" b="1" kern="100" dirty="0">
                <a:solidFill>
                  <a:srgbClr val="C00000"/>
                </a:solidFill>
                <a:effectLst>
                  <a:glow rad="101600">
                    <a:prstClr val="white"/>
                  </a:glow>
                  <a:outerShdw blurRad="38100" dist="38100" dir="2700000" algn="tl">
                    <a:srgbClr val="000000">
                      <a:alpha val="43137"/>
                    </a:srgbClr>
                  </a:outerShdw>
                </a:effectLst>
                <a:latin typeface="Times New Roman" panose="02020603050405020304"/>
                <a:ea typeface="微软雅黑" panose="020B0503020204020204" pitchFamily="34" charset="-122"/>
                <a:cs typeface="Times New Roman" panose="02020603050405020304" pitchFamily="18" charset="0"/>
              </a:endParaRPr>
            </a:p>
          </p:txBody>
        </p:sp>
        <p:sp>
          <p:nvSpPr>
            <p:cNvPr id="86" name="矩形 85"/>
            <p:cNvSpPr/>
            <p:nvPr/>
          </p:nvSpPr>
          <p:spPr>
            <a:xfrm>
              <a:off x="1750037" y="1528970"/>
              <a:ext cx="5666219" cy="523403"/>
            </a:xfrm>
            <a:prstGeom prst="rect">
              <a:avLst/>
            </a:prstGeom>
          </p:spPr>
          <p:txBody>
            <a:bodyPr wrap="square" anchor="ctr">
              <a:noAutofit/>
            </a:bodyPr>
            <a:lstStyle/>
            <a:p>
              <a:r>
                <a:rPr lang="en-US" sz="2000" b="1" dirty="0">
                  <a:solidFill>
                    <a:schemeClr val="bg1">
                      <a:lumMod val="65000"/>
                    </a:schemeClr>
                  </a:solidFill>
                  <a:latin typeface="微软雅黑" panose="020B0503020204020204" pitchFamily="34" charset="-122"/>
                  <a:ea typeface="微软雅黑" panose="020B0503020204020204" pitchFamily="34" charset="-122"/>
                </a:rPr>
                <a:t>Energy Resolved Neutron Imaging Based on Timepix4</a:t>
              </a:r>
            </a:p>
          </p:txBody>
        </p:sp>
      </p:grpSp>
      <p:sp>
        <p:nvSpPr>
          <p:cNvPr id="3" name="灯片编号占位符 2"/>
          <p:cNvSpPr>
            <a:spLocks noGrp="1"/>
          </p:cNvSpPr>
          <p:nvPr>
            <p:ph type="sldNum" sz="quarter" idx="4"/>
          </p:nvPr>
        </p:nvSpPr>
        <p:spPr>
          <a:xfrm>
            <a:off x="9448800" y="6347385"/>
            <a:ext cx="2743200" cy="365125"/>
          </a:xfrm>
        </p:spPr>
        <p:txBody>
          <a:bodyPr/>
          <a:lstStyle/>
          <a:p>
            <a:fld id="{58BDC764-1714-4068-B33E-4D6727107E15}" type="slidenum">
              <a:rPr lang="en-US" smtClean="0"/>
              <a:t>6</a:t>
            </a:fld>
            <a:endParaRPr lang="en-US"/>
          </a:p>
        </p:txBody>
      </p:sp>
      <p:sp>
        <p:nvSpPr>
          <p:cNvPr id="5" name="圆角矩形 4"/>
          <p:cNvSpPr>
            <a:spLocks noChangeAspect="1"/>
          </p:cNvSpPr>
          <p:nvPr/>
        </p:nvSpPr>
        <p:spPr>
          <a:xfrm flipH="1">
            <a:off x="3489632" y="3828553"/>
            <a:ext cx="847489"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III</a:t>
            </a:r>
            <a:endParaRPr sz="2600" b="1" dirty="0">
              <a:latin typeface="Times New Roman" panose="02020603050405020304"/>
            </a:endParaRPr>
          </a:p>
        </p:txBody>
      </p:sp>
      <p:sp>
        <p:nvSpPr>
          <p:cNvPr id="6" name="圆角矩形 5"/>
          <p:cNvSpPr>
            <a:spLocks noChangeAspect="1"/>
          </p:cNvSpPr>
          <p:nvPr/>
        </p:nvSpPr>
        <p:spPr>
          <a:xfrm flipH="1">
            <a:off x="3504328" y="954312"/>
            <a:ext cx="847490"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a:t>
            </a:r>
            <a:endParaRPr sz="2600" b="1" dirty="0">
              <a:latin typeface="Times New Roman" panose="02020603050405020304"/>
            </a:endParaRPr>
          </a:p>
        </p:txBody>
      </p:sp>
      <p:sp>
        <p:nvSpPr>
          <p:cNvPr id="7" name="圆角矩形 6"/>
          <p:cNvSpPr>
            <a:spLocks noChangeAspect="1"/>
          </p:cNvSpPr>
          <p:nvPr/>
        </p:nvSpPr>
        <p:spPr>
          <a:xfrm flipH="1">
            <a:off x="3489632" y="2414777"/>
            <a:ext cx="847489" cy="595348"/>
          </a:xfrm>
          <a:prstGeom prst="roundRect">
            <a:avLst>
              <a:gd name="adj" fmla="val 9950"/>
            </a:avLst>
          </a:prstGeom>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2600" b="1" dirty="0">
                <a:latin typeface="Times New Roman" panose="02020603050405020304"/>
              </a:rPr>
              <a:t>II</a:t>
            </a:r>
            <a:endParaRPr sz="2600" b="1" dirty="0">
              <a:latin typeface="Times New Roman" panose="02020603050405020304"/>
            </a:endParaRPr>
          </a:p>
        </p:txBody>
      </p:sp>
      <p:sp>
        <p:nvSpPr>
          <p:cNvPr id="20" name="圆角矩形 4"/>
          <p:cNvSpPr>
            <a:spLocks noChangeAspect="1"/>
          </p:cNvSpPr>
          <p:nvPr/>
        </p:nvSpPr>
        <p:spPr>
          <a:xfrm flipH="1">
            <a:off x="3504326" y="5237638"/>
            <a:ext cx="847489" cy="595348"/>
          </a:xfrm>
          <a:prstGeom prst="roundRect">
            <a:avLst>
              <a:gd name="adj" fmla="val 99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latin typeface="Times New Roman" panose="02020603050405020304"/>
              </a:rPr>
              <a:t>IV</a:t>
            </a:r>
            <a:endParaRPr sz="2600" b="1" dirty="0">
              <a:latin typeface="Times New Roman" panose="020206030504050203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5"/>
          <p:cNvPicPr>
            <a:picLocks noChangeAspect="1"/>
          </p:cNvPicPr>
          <p:nvPr/>
        </p:nvPicPr>
        <p:blipFill>
          <a:blip r:embed="rId2"/>
          <a:srcRect r="6509"/>
          <a:stretch>
            <a:fillRect/>
          </a:stretch>
        </p:blipFill>
        <p:spPr>
          <a:xfrm>
            <a:off x="5695950" y="2299335"/>
            <a:ext cx="6081395" cy="1136650"/>
          </a:xfrm>
          <a:prstGeom prst="rect">
            <a:avLst/>
          </a:prstGeom>
        </p:spPr>
      </p:pic>
      <p:sp>
        <p:nvSpPr>
          <p:cNvPr id="2" name="标题 1"/>
          <p:cNvSpPr>
            <a:spLocks noGrp="1"/>
          </p:cNvSpPr>
          <p:nvPr>
            <p:ph type="ctrTitle"/>
          </p:nvPr>
        </p:nvSpPr>
        <p:spPr/>
        <p:txBody>
          <a:bodyPr/>
          <a:lstStyle/>
          <a:p>
            <a:r>
              <a:rPr lang="en-US" altLang="zh-CN"/>
              <a:t>High Spatial Resolution Imaging Detector</a:t>
            </a:r>
          </a:p>
        </p:txBody>
      </p:sp>
      <p:sp>
        <p:nvSpPr>
          <p:cNvPr id="3" name="灯片编号占位符 2"/>
          <p:cNvSpPr>
            <a:spLocks noGrp="1"/>
          </p:cNvSpPr>
          <p:nvPr>
            <p:ph type="sldNum" sz="quarter" idx="4"/>
          </p:nvPr>
        </p:nvSpPr>
        <p:spPr/>
        <p:txBody>
          <a:bodyPr/>
          <a:lstStyle/>
          <a:p>
            <a:fld id="{58BDC764-1714-4068-B33E-4D6727107E15}" type="slidenum">
              <a:rPr lang="en-US" smtClean="0"/>
              <a:t>7</a:t>
            </a:fld>
            <a:endParaRPr lang="en-US"/>
          </a:p>
        </p:txBody>
      </p:sp>
      <p:grpSp>
        <p:nvGrpSpPr>
          <p:cNvPr id="4" name="组合 3"/>
          <p:cNvGrpSpPr/>
          <p:nvPr/>
        </p:nvGrpSpPr>
        <p:grpSpPr>
          <a:xfrm>
            <a:off x="300485" y="761640"/>
            <a:ext cx="11335765" cy="1252786"/>
            <a:chOff x="350974" y="904839"/>
            <a:chExt cx="11335765" cy="1252786"/>
          </a:xfrm>
        </p:grpSpPr>
        <p:grpSp>
          <p:nvGrpSpPr>
            <p:cNvPr id="5" name="组合 4"/>
            <p:cNvGrpSpPr/>
            <p:nvPr/>
          </p:nvGrpSpPr>
          <p:grpSpPr>
            <a:xfrm>
              <a:off x="350974" y="968191"/>
              <a:ext cx="334960" cy="334960"/>
              <a:chOff x="2882585" y="1007507"/>
              <a:chExt cx="461727" cy="461727"/>
            </a:xfrm>
          </p:grpSpPr>
          <p:sp>
            <p:nvSpPr>
              <p:cNvPr id="9" name="椭圆 8"/>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0" name="燕尾形 9"/>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6" name="矩形 5"/>
            <p:cNvSpPr/>
            <p:nvPr/>
          </p:nvSpPr>
          <p:spPr>
            <a:xfrm>
              <a:off x="680539" y="904839"/>
              <a:ext cx="10946130" cy="460375"/>
            </a:xfrm>
            <a:prstGeom prst="rect">
              <a:avLst/>
            </a:prstGeom>
          </p:spPr>
          <p:txBody>
            <a:bodyPr wrap="square">
              <a:spAutoFit/>
            </a:bodyPr>
            <a:lstStyle/>
            <a:p>
              <a:r>
                <a:rPr lang="en-US" altLang="zh-CN" sz="2400" b="1" dirty="0"/>
                <a:t> </a:t>
              </a:r>
              <a:r>
                <a:rPr lang="en-US" altLang="zh-CN" sz="2400" b="1" dirty="0">
                  <a:latin typeface="Times New Roman" panose="02020603050405020304" pitchFamily="18" charset="0"/>
                  <a:cs typeface="Times New Roman" panose="02020603050405020304" pitchFamily="18" charset="0"/>
                </a:rPr>
                <a:t>Ultra-thin  isotopically enriched gadolinium oxysulfide (</a:t>
              </a:r>
              <a:r>
                <a:rPr lang="en-US" altLang="en-US" sz="2400" b="1" dirty="0">
                  <a:latin typeface="Times New Roman" panose="02020603050405020304" pitchFamily="18" charset="0"/>
                  <a:cs typeface="Times New Roman" panose="02020603050405020304" pitchFamily="18" charset="0"/>
                </a:rPr>
                <a:t>¹⁵⁷</a:t>
              </a:r>
              <a:r>
                <a:rPr lang="en-US" altLang="zh-CN" sz="2400" b="1" dirty="0">
                  <a:latin typeface="Times New Roman" panose="02020603050405020304" pitchFamily="18" charset="0"/>
                  <a:cs typeface="Times New Roman" panose="02020603050405020304" pitchFamily="18" charset="0"/>
                </a:rPr>
                <a:t>Gd</a:t>
              </a:r>
              <a:r>
                <a:rPr lang="en-US" altLang="en-US" sz="2400" b="1" dirty="0">
                  <a:latin typeface="Times New Roman" panose="02020603050405020304" pitchFamily="18" charset="0"/>
                  <a:cs typeface="Times New Roman" panose="02020603050405020304" pitchFamily="18" charset="0"/>
                </a:rPr>
                <a:t>₂</a:t>
              </a:r>
              <a:r>
                <a:rPr lang="en-US" altLang="zh-CN" sz="2400" b="1" dirty="0">
                  <a:latin typeface="Times New Roman" panose="02020603050405020304" pitchFamily="18" charset="0"/>
                  <a:cs typeface="Times New Roman" panose="02020603050405020304" pitchFamily="18" charset="0"/>
                </a:rPr>
                <a:t>O</a:t>
              </a:r>
              <a:r>
                <a:rPr lang="en-US" altLang="en-US" sz="2400" b="1" dirty="0">
                  <a:latin typeface="Times New Roman" panose="02020603050405020304" pitchFamily="18" charset="0"/>
                  <a:cs typeface="Times New Roman" panose="02020603050405020304" pitchFamily="18" charset="0"/>
                </a:rPr>
                <a:t>₂</a:t>
              </a:r>
              <a:r>
                <a:rPr lang="en-US" altLang="zh-CN" sz="2400" b="1" dirty="0">
                  <a:latin typeface="Times New Roman" panose="02020603050405020304" pitchFamily="18" charset="0"/>
                  <a:cs typeface="Times New Roman" panose="02020603050405020304" pitchFamily="18" charset="0"/>
                </a:rPr>
                <a:t>S:Tb) </a:t>
              </a:r>
              <a:r>
                <a:rPr lang="en-US" altLang="zh-CN" sz="2400" b="1" dirty="0">
                  <a:latin typeface="Times New Roman" panose="02020603050405020304" pitchFamily="18" charset="0"/>
                  <a:cs typeface="Times New Roman" panose="02020603050405020304" pitchFamily="18" charset="0"/>
                  <a:sym typeface="+mn-ea"/>
                </a:rPr>
                <a:t>scintillator</a:t>
              </a:r>
              <a:endParaRPr lang="en-US" altLang="zh-CN" sz="2400" b="1" dirty="0">
                <a:latin typeface="Times New Roman" panose="02020603050405020304" pitchFamily="18" charset="0"/>
                <a:cs typeface="Times New Roman" panose="02020603050405020304" pitchFamily="18" charset="0"/>
              </a:endParaRPr>
            </a:p>
          </p:txBody>
        </p:sp>
        <p:sp>
          <p:nvSpPr>
            <p:cNvPr id="7" name="矩形 6"/>
            <p:cNvSpPr/>
            <p:nvPr/>
          </p:nvSpPr>
          <p:spPr>
            <a:xfrm>
              <a:off x="403847" y="1450870"/>
              <a:ext cx="11282892" cy="706755"/>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Thickness 5 </a:t>
              </a:r>
              <a:r>
                <a:rPr lang="zh-CN" altLang="en-US" sz="2000" b="1" dirty="0">
                  <a:latin typeface="Times New Roman" panose="02020603050405020304" pitchFamily="18" charset="0"/>
                  <a:cs typeface="Times New Roman" panose="02020603050405020304" pitchFamily="18" charset="0"/>
                  <a:sym typeface="+mn-ea"/>
                </a:rPr>
                <a:t>μ</a:t>
              </a:r>
              <a:r>
                <a:rPr lang="en-US" altLang="zh-CN" sz="2000" b="1" dirty="0">
                  <a:latin typeface="Times New Roman" panose="02020603050405020304" pitchFamily="18" charset="0"/>
                  <a:cs typeface="Times New Roman" panose="02020603050405020304" pitchFamily="18" charset="0"/>
                  <a:sym typeface="+mn-ea"/>
                </a:rPr>
                <a:t>m , </a:t>
              </a:r>
              <a:r>
                <a:rPr lang="en-US" altLang="zh-CN" sz="2000" b="1" dirty="0">
                  <a:latin typeface="Times New Roman" panose="02020603050405020304" pitchFamily="18" charset="0"/>
                  <a:cs typeface="Times New Roman" panose="02020603050405020304" pitchFamily="18" charset="0"/>
                </a:rPr>
                <a:t>88% abundance of </a:t>
              </a:r>
              <a:r>
                <a:rPr lang="en-US" altLang="zh-CN" sz="2000" b="1" baseline="30000" dirty="0">
                  <a:latin typeface="Times New Roman" panose="02020603050405020304" pitchFamily="18" charset="0"/>
                  <a:cs typeface="Times New Roman" panose="02020603050405020304" pitchFamily="18" charset="0"/>
                </a:rPr>
                <a:t>157</a:t>
              </a:r>
              <a:r>
                <a:rPr lang="en-US" altLang="zh-CN" sz="2000" b="1" dirty="0">
                  <a:latin typeface="Times New Roman" panose="02020603050405020304" pitchFamily="18" charset="0"/>
                  <a:cs typeface="Times New Roman" panose="02020603050405020304" pitchFamily="18" charset="0"/>
                </a:rPr>
                <a:t>Gd, </a:t>
              </a:r>
              <a:r>
                <a:rPr lang="en-US" altLang="zh-CN" sz="2000" b="1" dirty="0">
                  <a:latin typeface="Times New Roman" panose="02020603050405020304" pitchFamily="18" charset="0"/>
                  <a:cs typeface="Times New Roman" panose="02020603050405020304" pitchFamily="18" charset="0"/>
                  <a:sym typeface="+mn-ea"/>
                </a:rPr>
                <a:t> particle  size  ranges from several hundred nanometers to approximately </a:t>
              </a:r>
              <a:r>
                <a:rPr lang="en-US" altLang="zh-CN" sz="2000" b="1" dirty="0">
                  <a:solidFill>
                    <a:schemeClr val="accent3"/>
                  </a:solidFill>
                  <a:latin typeface="Times New Roman" panose="02020603050405020304" pitchFamily="18" charset="0"/>
                  <a:cs typeface="Times New Roman" panose="02020603050405020304" pitchFamily="18" charset="0"/>
                  <a:sym typeface="+mn-ea"/>
                </a:rPr>
                <a:t>2 </a:t>
              </a:r>
              <a:r>
                <a:rPr lang="zh-CN" altLang="en-US" sz="2000" b="1" dirty="0">
                  <a:solidFill>
                    <a:schemeClr val="accent3"/>
                  </a:solidFill>
                  <a:latin typeface="Times New Roman" panose="02020603050405020304" pitchFamily="18" charset="0"/>
                  <a:cs typeface="Times New Roman" panose="02020603050405020304" pitchFamily="18" charset="0"/>
                  <a:sym typeface="+mn-ea"/>
                </a:rPr>
                <a:t>μ</a:t>
              </a:r>
              <a:r>
                <a:rPr lang="en-US" altLang="zh-CN" sz="2000" b="1" dirty="0">
                  <a:solidFill>
                    <a:schemeClr val="accent3"/>
                  </a:solidFill>
                  <a:latin typeface="Times New Roman" panose="02020603050405020304" pitchFamily="18" charset="0"/>
                  <a:cs typeface="Times New Roman" panose="02020603050405020304" pitchFamily="18" charset="0"/>
                  <a:sym typeface="+mn-ea"/>
                </a:rPr>
                <a:t>m</a:t>
              </a:r>
              <a:r>
                <a:rPr lang="en-US" altLang="zh-CN" sz="2000" b="1" dirty="0">
                  <a:solidFill>
                    <a:schemeClr val="tx1"/>
                  </a:solidFill>
                  <a:latin typeface="Times New Roman" panose="02020603050405020304" pitchFamily="18" charset="0"/>
                  <a:cs typeface="Times New Roman" panose="02020603050405020304" pitchFamily="18" charset="0"/>
                  <a:sym typeface="+mn-ea"/>
                </a:rPr>
                <a:t>.</a:t>
              </a:r>
              <a:r>
                <a:rPr lang="en-US" altLang="zh-CN" sz="2000" b="1" dirty="0">
                  <a:latin typeface="Times New Roman" panose="02020603050405020304" pitchFamily="18" charset="0"/>
                  <a:cs typeface="Times New Roman" panose="02020603050405020304" pitchFamily="18" charset="0"/>
                  <a:sym typeface="+mn-ea"/>
                </a:rPr>
                <a:t> </a:t>
              </a:r>
              <a:endParaRPr lang="en-US" sz="2000" b="1" dirty="0">
                <a:latin typeface="Times New Roman" panose="02020603050405020304" pitchFamily="18" charset="0"/>
                <a:cs typeface="Times New Roman" panose="02020603050405020304" pitchFamily="18" charset="0"/>
              </a:endParaRPr>
            </a:p>
          </p:txBody>
        </p:sp>
        <p:sp>
          <p:nvSpPr>
            <p:cNvPr id="8" name="矩形 7"/>
            <p:cNvSpPr/>
            <p:nvPr/>
          </p:nvSpPr>
          <p:spPr>
            <a:xfrm>
              <a:off x="403281" y="1452495"/>
              <a:ext cx="11222944" cy="658388"/>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grpSp>
      <p:sp>
        <p:nvSpPr>
          <p:cNvPr id="31" name="流程图: 可选过程 30"/>
          <p:cNvSpPr/>
          <p:nvPr/>
        </p:nvSpPr>
        <p:spPr bwMode="auto">
          <a:xfrm>
            <a:off x="353060" y="2068830"/>
            <a:ext cx="4743450" cy="375241"/>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Scintillator simulation</a:t>
            </a: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2028" t="6059" r="5971" b="4699"/>
          <a:stretch>
            <a:fillRect/>
          </a:stretch>
        </p:blipFill>
        <p:spPr>
          <a:xfrm>
            <a:off x="166130" y="2638489"/>
            <a:ext cx="2743724" cy="1921164"/>
          </a:xfrm>
          <a:prstGeom prst="rect">
            <a:avLst/>
          </a:prstGeom>
        </p:spPr>
      </p:pic>
      <p:pic>
        <p:nvPicPr>
          <p:cNvPr id="28" name="图片 27" descr="GOS5um_LightSpot"/>
          <p:cNvPicPr>
            <a:picLocks noChangeAspect="1"/>
          </p:cNvPicPr>
          <p:nvPr/>
        </p:nvPicPr>
        <p:blipFill>
          <a:blip r:embed="rId4"/>
          <a:srcRect l="-468" t="9213" r="7014" b="4407"/>
          <a:stretch>
            <a:fillRect/>
          </a:stretch>
        </p:blipFill>
        <p:spPr>
          <a:xfrm>
            <a:off x="2855967" y="2544796"/>
            <a:ext cx="2240543" cy="2014857"/>
          </a:xfrm>
          <a:prstGeom prst="rect">
            <a:avLst/>
          </a:prstGeom>
        </p:spPr>
      </p:pic>
      <p:pic>
        <p:nvPicPr>
          <p:cNvPr id="11" name="图片 10"/>
          <p:cNvPicPr>
            <a:picLocks noChangeAspect="1"/>
          </p:cNvPicPr>
          <p:nvPr/>
        </p:nvPicPr>
        <p:blipFill>
          <a:blip r:embed="rId5"/>
          <a:stretch>
            <a:fillRect/>
          </a:stretch>
        </p:blipFill>
        <p:spPr>
          <a:xfrm>
            <a:off x="169138" y="4722957"/>
            <a:ext cx="2733859" cy="1967162"/>
          </a:xfrm>
          <a:prstGeom prst="rect">
            <a:avLst/>
          </a:prstGeom>
        </p:spPr>
      </p:pic>
      <p:pic>
        <p:nvPicPr>
          <p:cNvPr id="17" name="图片 16"/>
          <p:cNvPicPr>
            <a:picLocks noChangeAspect="1"/>
          </p:cNvPicPr>
          <p:nvPr/>
        </p:nvPicPr>
        <p:blipFill>
          <a:blip r:embed="rId6"/>
          <a:stretch>
            <a:fillRect/>
          </a:stretch>
        </p:blipFill>
        <p:spPr>
          <a:xfrm>
            <a:off x="2999172" y="4709142"/>
            <a:ext cx="2071424" cy="1980976"/>
          </a:xfrm>
          <a:prstGeom prst="rect">
            <a:avLst/>
          </a:prstGeom>
        </p:spPr>
      </p:pic>
      <p:sp>
        <p:nvSpPr>
          <p:cNvPr id="26" name="文本框 25"/>
          <p:cNvSpPr txBox="1"/>
          <p:nvPr/>
        </p:nvSpPr>
        <p:spPr>
          <a:xfrm>
            <a:off x="1177158" y="5985635"/>
            <a:ext cx="979755" cy="276999"/>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FWHM 6</a:t>
            </a:r>
            <a:r>
              <a:rPr lang="el-GR" altLang="zh-CN" sz="1200" dirty="0">
                <a:latin typeface="Times New Roman" panose="02020603050405020304" pitchFamily="18" charset="0"/>
                <a:cs typeface="Times New Roman" panose="02020603050405020304" pitchFamily="18" charset="0"/>
              </a:rPr>
              <a:t>μ</a:t>
            </a:r>
            <a:r>
              <a:rPr lang="en-US" altLang="zh-CN" sz="1200" dirty="0">
                <a:latin typeface="Times New Roman" panose="02020603050405020304" pitchFamily="18" charset="0"/>
                <a:cs typeface="Times New Roman" panose="02020603050405020304" pitchFamily="18" charset="0"/>
              </a:rPr>
              <a:t>m</a:t>
            </a:r>
            <a:endParaRPr lang="zh-CN" altLang="en-US" sz="1200"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3132717" y="2693087"/>
            <a:ext cx="840295" cy="276999"/>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Light Spot</a:t>
            </a:r>
            <a:endParaRPr lang="zh-CN" altLang="en-US" sz="1200" dirty="0">
              <a:latin typeface="Times New Roman" panose="02020603050405020304" pitchFamily="18" charset="0"/>
              <a:cs typeface="Times New Roman" panose="02020603050405020304" pitchFamily="18" charset="0"/>
            </a:endParaRPr>
          </a:p>
        </p:txBody>
      </p:sp>
      <p:sp>
        <p:nvSpPr>
          <p:cNvPr id="32" name="流程图: 可选过程 31"/>
          <p:cNvSpPr/>
          <p:nvPr/>
        </p:nvSpPr>
        <p:spPr bwMode="auto">
          <a:xfrm>
            <a:off x="5632450" y="2066290"/>
            <a:ext cx="616331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Scintillator fabrication</a:t>
            </a:r>
          </a:p>
        </p:txBody>
      </p:sp>
      <p:pic>
        <p:nvPicPr>
          <p:cNvPr id="13" name="图片 12" descr="图片1"/>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rcRect r="10100"/>
          <a:stretch>
            <a:fillRect/>
          </a:stretch>
        </p:blipFill>
        <p:spPr>
          <a:xfrm>
            <a:off x="5713095" y="3711575"/>
            <a:ext cx="1802765" cy="1251585"/>
          </a:xfrm>
          <a:prstGeom prst="rect">
            <a:avLst/>
          </a:prstGeom>
        </p:spPr>
      </p:pic>
      <p:pic>
        <p:nvPicPr>
          <p:cNvPr id="15" name="图片 14" descr="微信图片_20251210144009_110_232"/>
          <p:cNvPicPr>
            <a:picLocks noChangeAspect="1"/>
          </p:cNvPicPr>
          <p:nvPr/>
        </p:nvPicPr>
        <p:blipFill>
          <a:blip r:embed="rId9"/>
          <a:srcRect l="2652" t="3241" r="2450" b="3926"/>
          <a:stretch>
            <a:fillRect/>
          </a:stretch>
        </p:blipFill>
        <p:spPr>
          <a:xfrm>
            <a:off x="7706360" y="3717290"/>
            <a:ext cx="1969770" cy="1329690"/>
          </a:xfrm>
          <a:prstGeom prst="rect">
            <a:avLst/>
          </a:prstGeom>
        </p:spPr>
      </p:pic>
      <p:pic>
        <p:nvPicPr>
          <p:cNvPr id="18" name="图片 17"/>
          <p:cNvPicPr>
            <a:picLocks noChangeAspect="1"/>
          </p:cNvPicPr>
          <p:nvPr/>
        </p:nvPicPr>
        <p:blipFill>
          <a:blip r:embed="rId10"/>
          <a:srcRect l="5294" t="8449" r="12438" b="5116"/>
          <a:stretch>
            <a:fillRect/>
          </a:stretch>
        </p:blipFill>
        <p:spPr>
          <a:xfrm>
            <a:off x="9768205" y="3721100"/>
            <a:ext cx="1985645" cy="1317625"/>
          </a:xfrm>
          <a:prstGeom prst="rect">
            <a:avLst/>
          </a:prstGeom>
        </p:spPr>
      </p:pic>
      <p:pic>
        <p:nvPicPr>
          <p:cNvPr id="19" name="图片 18" descr="图片2"/>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5713095" y="5286375"/>
            <a:ext cx="1829435" cy="1286510"/>
          </a:xfrm>
          <a:prstGeom prst="rect">
            <a:avLst/>
          </a:prstGeom>
        </p:spPr>
      </p:pic>
      <p:pic>
        <p:nvPicPr>
          <p:cNvPr id="20" name="图片 19" descr="图片3"/>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20000"/>
                    </a14:imgEffect>
                  </a14:imgLayer>
                </a14:imgProps>
              </a:ext>
            </a:extLst>
          </a:blip>
          <a:stretch>
            <a:fillRect/>
          </a:stretch>
        </p:blipFill>
        <p:spPr>
          <a:xfrm>
            <a:off x="7809865" y="5299710"/>
            <a:ext cx="1866265" cy="1285240"/>
          </a:xfrm>
          <a:prstGeom prst="rect">
            <a:avLst/>
          </a:prstGeom>
        </p:spPr>
      </p:pic>
      <p:pic>
        <p:nvPicPr>
          <p:cNvPr id="21" name="图片 20" descr="图片7"/>
          <p:cNvPicPr>
            <a:picLocks noChangeAspect="1"/>
          </p:cNvPicPr>
          <p:nvPr/>
        </p:nvPicPr>
        <p:blipFill>
          <a:blip r:embed="rId15"/>
          <a:srcRect l="6395" r="4023"/>
          <a:stretch>
            <a:fillRect/>
          </a:stretch>
        </p:blipFill>
        <p:spPr>
          <a:xfrm>
            <a:off x="9943465" y="5274310"/>
            <a:ext cx="1796415" cy="1298575"/>
          </a:xfrm>
          <a:prstGeom prst="rect">
            <a:avLst/>
          </a:prstGeom>
        </p:spPr>
      </p:pic>
      <p:sp>
        <p:nvSpPr>
          <p:cNvPr id="22" name="文本框 21"/>
          <p:cNvSpPr txBox="1"/>
          <p:nvPr/>
        </p:nvSpPr>
        <p:spPr>
          <a:xfrm>
            <a:off x="6053455" y="6544310"/>
            <a:ext cx="5844540" cy="306705"/>
          </a:xfrm>
          <a:prstGeom prst="rect">
            <a:avLst/>
          </a:prstGeom>
          <a:noFill/>
        </p:spPr>
        <p:txBody>
          <a:bodyPr wrap="square" rtlCol="0">
            <a:spAutoFit/>
          </a:bodyPr>
          <a:lstStyle/>
          <a:p>
            <a:pPr algn="ctr"/>
            <a:r>
              <a:rPr lang="zh-CN" altLang="en-US" sz="1400">
                <a:latin typeface="Times New Roman" panose="02020603050405020304" pitchFamily="18" charset="0"/>
                <a:cs typeface="Times New Roman" panose="02020603050405020304" pitchFamily="18" charset="0"/>
              </a:rPr>
              <a:t>（</a:t>
            </a:r>
            <a:r>
              <a:rPr lang="en-US" altLang="zh-CN" sz="1400">
                <a:latin typeface="Times New Roman" panose="02020603050405020304" pitchFamily="18" charset="0"/>
                <a:cs typeface="Times New Roman" panose="02020603050405020304" pitchFamily="18" charset="0"/>
              </a:rPr>
              <a:t>Technical Institute of Physics and Chemistry</a:t>
            </a:r>
            <a:r>
              <a:rPr lang="zh-CN" altLang="en-US" sz="1400">
                <a:latin typeface="Times New Roman" panose="02020603050405020304" pitchFamily="18" charset="0"/>
                <a:cs typeface="Times New Roman" panose="02020603050405020304" pitchFamily="18" charset="0"/>
              </a:rPr>
              <a:t>，</a:t>
            </a:r>
            <a:r>
              <a:rPr lang="en-US" altLang="zh-CN" sz="1400">
                <a:latin typeface="Times New Roman" panose="02020603050405020304" pitchFamily="18" charset="0"/>
                <a:cs typeface="Times New Roman" panose="02020603050405020304" pitchFamily="18" charset="0"/>
              </a:rPr>
              <a:t>CAS</a:t>
            </a:r>
            <a:r>
              <a:rPr lang="zh-CN" altLang="en-US" sz="1400">
                <a:latin typeface="Times New Roman" panose="02020603050405020304" pitchFamily="18" charset="0"/>
                <a:cs typeface="Times New Roman" panose="02020603050405020304" pitchFamily="18" charset="0"/>
              </a:rPr>
              <a:t>）</a:t>
            </a:r>
          </a:p>
        </p:txBody>
      </p:sp>
      <p:sp>
        <p:nvSpPr>
          <p:cNvPr id="23" name="文本框 22"/>
          <p:cNvSpPr txBox="1"/>
          <p:nvPr/>
        </p:nvSpPr>
        <p:spPr>
          <a:xfrm>
            <a:off x="5695950" y="3435985"/>
            <a:ext cx="1819910" cy="275590"/>
          </a:xfrm>
          <a:prstGeom prst="rect">
            <a:avLst/>
          </a:prstGeom>
          <a:solidFill>
            <a:schemeClr val="bg2"/>
          </a:solid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GOS particles</a:t>
            </a:r>
          </a:p>
        </p:txBody>
      </p:sp>
      <p:sp>
        <p:nvSpPr>
          <p:cNvPr id="24" name="文本框 23"/>
          <p:cNvSpPr txBox="1"/>
          <p:nvPr/>
        </p:nvSpPr>
        <p:spPr>
          <a:xfrm>
            <a:off x="7906385" y="3429635"/>
            <a:ext cx="1693545" cy="275590"/>
          </a:xfrm>
          <a:prstGeom prst="rect">
            <a:avLst/>
          </a:prstGeom>
          <a:solidFill>
            <a:schemeClr val="bg2"/>
          </a:solid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XRD of Gd isotopes</a:t>
            </a:r>
          </a:p>
        </p:txBody>
      </p:sp>
      <p:sp>
        <p:nvSpPr>
          <p:cNvPr id="25" name="文本框 24"/>
          <p:cNvSpPr txBox="1"/>
          <p:nvPr/>
        </p:nvSpPr>
        <p:spPr>
          <a:xfrm>
            <a:off x="9990455" y="3446145"/>
            <a:ext cx="1732280" cy="275590"/>
          </a:xfrm>
          <a:prstGeom prst="rect">
            <a:avLst/>
          </a:prstGeom>
          <a:solidFill>
            <a:schemeClr val="bg2"/>
          </a:solid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Fluorescence spectrum</a:t>
            </a:r>
          </a:p>
        </p:txBody>
      </p:sp>
      <p:sp>
        <p:nvSpPr>
          <p:cNvPr id="27" name="文本框 26"/>
          <p:cNvSpPr txBox="1"/>
          <p:nvPr/>
        </p:nvSpPr>
        <p:spPr>
          <a:xfrm>
            <a:off x="5713095" y="5023485"/>
            <a:ext cx="1829435" cy="275590"/>
          </a:xfrm>
          <a:prstGeom prst="rect">
            <a:avLst/>
          </a:prstGeom>
          <a:solidFill>
            <a:schemeClr val="bg2"/>
          </a:solid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SEM ( low magnification</a:t>
            </a:r>
            <a:r>
              <a:rPr lang="zh-CN" altLang="en-US" sz="1200" b="1" dirty="0">
                <a:latin typeface="Times New Roman" panose="02020603050405020304" pitchFamily="18" charset="0"/>
                <a:cs typeface="Times New Roman" panose="02020603050405020304" pitchFamily="18" charset="0"/>
              </a:rPr>
              <a:t>）</a:t>
            </a:r>
          </a:p>
        </p:txBody>
      </p:sp>
      <p:sp>
        <p:nvSpPr>
          <p:cNvPr id="30" name="文本框 29"/>
          <p:cNvSpPr txBox="1"/>
          <p:nvPr/>
        </p:nvSpPr>
        <p:spPr>
          <a:xfrm>
            <a:off x="7828280" y="5023485"/>
            <a:ext cx="1847850" cy="275590"/>
          </a:xfrm>
          <a:prstGeom prst="rect">
            <a:avLst/>
          </a:prstGeom>
          <a:solidFill>
            <a:schemeClr val="bg2"/>
          </a:solid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SEM( high magnification</a:t>
            </a:r>
            <a:r>
              <a:rPr lang="zh-CN" altLang="en-US" sz="1200" b="1" dirty="0">
                <a:latin typeface="Times New Roman" panose="02020603050405020304" pitchFamily="18" charset="0"/>
                <a:cs typeface="Times New Roman" panose="02020603050405020304" pitchFamily="18" charset="0"/>
              </a:rPr>
              <a:t>）</a:t>
            </a:r>
          </a:p>
        </p:txBody>
      </p:sp>
      <p:sp>
        <p:nvSpPr>
          <p:cNvPr id="33" name="文本框 32"/>
          <p:cNvSpPr txBox="1"/>
          <p:nvPr/>
        </p:nvSpPr>
        <p:spPr>
          <a:xfrm>
            <a:off x="9943465" y="5036185"/>
            <a:ext cx="1803400" cy="275590"/>
          </a:xfrm>
          <a:prstGeom prst="rect">
            <a:avLst/>
          </a:prstGeom>
          <a:solidFill>
            <a:schemeClr val="bg2"/>
          </a:solid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SEM(cross-section</a:t>
            </a:r>
            <a:r>
              <a:rPr lang="zh-CN" altLang="en-US" sz="12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8</a:t>
            </a:fld>
            <a:endParaRPr lang="en-US"/>
          </a:p>
        </p:txBody>
      </p:sp>
      <p:sp>
        <p:nvSpPr>
          <p:cNvPr id="4" name="标题 3"/>
          <p:cNvSpPr>
            <a:spLocks noGrp="1"/>
          </p:cNvSpPr>
          <p:nvPr>
            <p:ph type="ctrTitle"/>
          </p:nvPr>
        </p:nvSpPr>
        <p:spPr/>
        <p:txBody>
          <a:bodyPr/>
          <a:lstStyle/>
          <a:p>
            <a:r>
              <a:rPr lang="en-US" altLang="zh-CN"/>
              <a:t>High Spatial Resolution Imaging Detector</a:t>
            </a:r>
          </a:p>
        </p:txBody>
      </p:sp>
      <p:grpSp>
        <p:nvGrpSpPr>
          <p:cNvPr id="5" name="组合 4"/>
          <p:cNvGrpSpPr/>
          <p:nvPr/>
        </p:nvGrpSpPr>
        <p:grpSpPr>
          <a:xfrm>
            <a:off x="300485" y="761640"/>
            <a:ext cx="11660038" cy="896620"/>
            <a:chOff x="350974" y="904839"/>
            <a:chExt cx="11660038" cy="896620"/>
          </a:xfrm>
        </p:grpSpPr>
        <p:grpSp>
          <p:nvGrpSpPr>
            <p:cNvPr id="6" name="组合 5"/>
            <p:cNvGrpSpPr/>
            <p:nvPr/>
          </p:nvGrpSpPr>
          <p:grpSpPr>
            <a:xfrm>
              <a:off x="350974" y="968191"/>
              <a:ext cx="334960" cy="334960"/>
              <a:chOff x="2882585" y="1007507"/>
              <a:chExt cx="461727" cy="461727"/>
            </a:xfrm>
          </p:grpSpPr>
          <p:sp>
            <p:nvSpPr>
              <p:cNvPr id="9" name="椭圆 8"/>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0" name="燕尾形 9"/>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7" name="矩形 6"/>
            <p:cNvSpPr/>
            <p:nvPr/>
          </p:nvSpPr>
          <p:spPr>
            <a:xfrm>
              <a:off x="680539" y="904839"/>
              <a:ext cx="10946130" cy="460375"/>
            </a:xfrm>
            <a:prstGeom prst="rect">
              <a:avLst/>
            </a:prstGeom>
          </p:spPr>
          <p:txBody>
            <a:bodyPr wrap="square">
              <a:spAutoFit/>
            </a:bodyPr>
            <a:lstStyle/>
            <a:p>
              <a:r>
                <a:rPr lang="en-US" altLang="zh-CN" sz="2400" b="1" dirty="0"/>
                <a:t> </a:t>
              </a:r>
              <a:r>
                <a:rPr lang="en-US" altLang="zh-CN" sz="2400" b="1" dirty="0">
                  <a:latin typeface="Times New Roman" panose="02020603050405020304" pitchFamily="18" charset="0"/>
                  <a:cs typeface="Times New Roman" panose="02020603050405020304" pitchFamily="18" charset="0"/>
                </a:rPr>
                <a:t>The micron-level spatial-resolution neutron imaging detector </a:t>
              </a:r>
            </a:p>
          </p:txBody>
        </p:sp>
        <p:sp>
          <p:nvSpPr>
            <p:cNvPr id="8" name="矩形 7"/>
            <p:cNvSpPr/>
            <p:nvPr/>
          </p:nvSpPr>
          <p:spPr>
            <a:xfrm>
              <a:off x="403212" y="1383629"/>
              <a:ext cx="11607800" cy="398780"/>
            </a:xfrm>
            <a:prstGeom prst="rect">
              <a:avLst/>
            </a:prstGeom>
          </p:spPr>
          <p:txBody>
            <a:bodyPr wrap="square">
              <a:spAutoFit/>
            </a:bodyPr>
            <a:lstStyle/>
            <a:p>
              <a:r>
                <a:rPr lang="en-US" altLang="zh-CN" sz="2000" b="1">
                  <a:solidFill>
                    <a:schemeClr val="tx1"/>
                  </a:solidFill>
                  <a:latin typeface="Times New Roman" panose="02020603050405020304" pitchFamily="18" charset="0"/>
                  <a:cs typeface="Times New Roman" panose="02020603050405020304" pitchFamily="18" charset="0"/>
                  <a:sym typeface="+mn-ea"/>
                </a:rPr>
                <a:t> First ‘Neutron imaging microscope’ at CSNS, spatial resolution </a:t>
              </a:r>
              <a:r>
                <a:rPr lang="en-US" altLang="zh-CN" sz="2000" b="1">
                  <a:solidFill>
                    <a:srgbClr val="FF0000"/>
                  </a:solidFill>
                  <a:latin typeface="Times New Roman" panose="02020603050405020304" pitchFamily="18" charset="0"/>
                  <a:cs typeface="Times New Roman" panose="02020603050405020304" pitchFamily="18" charset="0"/>
                  <a:sym typeface="+mn-ea"/>
                </a:rPr>
                <a:t>6.6 μm</a:t>
              </a:r>
              <a:r>
                <a:rPr lang="zh-CN" altLang="en-US" sz="2000" b="1">
                  <a:solidFill>
                    <a:schemeClr val="tx1"/>
                  </a:solidFill>
                  <a:latin typeface="Times New Roman" panose="02020603050405020304" pitchFamily="18" charset="0"/>
                  <a:cs typeface="Times New Roman" panose="02020603050405020304" pitchFamily="18" charset="0"/>
                  <a:sym typeface="+mn-ea"/>
                </a:rPr>
                <a:t>，</a:t>
              </a:r>
              <a:r>
                <a:rPr lang="en-US" altLang="zh-CN" sz="2000" b="1">
                  <a:solidFill>
                    <a:schemeClr val="tx1"/>
                  </a:solidFill>
                  <a:latin typeface="Times New Roman" panose="02020603050405020304" pitchFamily="18" charset="0"/>
                  <a:cs typeface="Times New Roman" panose="02020603050405020304" pitchFamily="18" charset="0"/>
                  <a:sym typeface="+mn-ea"/>
                </a:rPr>
                <a:t>field of 6.4 mm</a:t>
              </a:r>
              <a:r>
                <a:rPr lang="zh-CN" altLang="en-US" sz="2000">
                  <a:latin typeface="Times New Roman" panose="02020603050405020304" pitchFamily="18" charset="0"/>
                  <a:cs typeface="Times New Roman" panose="02020603050405020304" pitchFamily="18" charset="0"/>
                  <a:sym typeface="+mn-ea"/>
                </a:rPr>
                <a:t>×</a:t>
              </a:r>
              <a:r>
                <a:rPr lang="en-US" altLang="zh-CN" sz="2000" b="1">
                  <a:solidFill>
                    <a:schemeClr val="tx1"/>
                  </a:solidFill>
                  <a:latin typeface="Times New Roman" panose="02020603050405020304" pitchFamily="18" charset="0"/>
                  <a:cs typeface="Times New Roman" panose="02020603050405020304" pitchFamily="18" charset="0"/>
                  <a:sym typeface="+mn-ea"/>
                </a:rPr>
                <a:t>6.4 mm </a:t>
              </a:r>
              <a:r>
                <a:rPr lang="en-US" altLang="zh-CN" sz="2000" b="1">
                  <a:latin typeface="Times New Roman" panose="02020603050405020304" pitchFamily="18" charset="0"/>
                  <a:cs typeface="Times New Roman" panose="02020603050405020304" pitchFamily="18" charset="0"/>
                  <a:sym typeface="+mn-ea"/>
                </a:rPr>
                <a:t> </a:t>
              </a:r>
              <a:endParaRPr lang="en-US" sz="2000" b="1" dirty="0">
                <a:latin typeface="Times New Roman" panose="02020603050405020304" pitchFamily="18" charset="0"/>
                <a:cs typeface="Times New Roman" panose="02020603050405020304" pitchFamily="18" charset="0"/>
              </a:endParaRPr>
            </a:p>
          </p:txBody>
        </p:sp>
        <p:sp>
          <p:nvSpPr>
            <p:cNvPr id="11" name="矩形 10"/>
            <p:cNvSpPr/>
            <p:nvPr/>
          </p:nvSpPr>
          <p:spPr>
            <a:xfrm>
              <a:off x="403212" y="1379184"/>
              <a:ext cx="11547475" cy="422275"/>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p>
          </p:txBody>
        </p:sp>
      </p:grpSp>
      <p:pic>
        <p:nvPicPr>
          <p:cNvPr id="13" name="图片 12" descr="整体外观"/>
          <p:cNvPicPr>
            <a:picLocks noChangeAspect="1"/>
          </p:cNvPicPr>
          <p:nvPr/>
        </p:nvPicPr>
        <p:blipFill>
          <a:blip r:embed="rId2"/>
          <a:stretch>
            <a:fillRect/>
          </a:stretch>
        </p:blipFill>
        <p:spPr>
          <a:xfrm>
            <a:off x="2736215" y="2171065"/>
            <a:ext cx="2316480" cy="4253865"/>
          </a:xfrm>
          <a:prstGeom prst="rect">
            <a:avLst/>
          </a:prstGeom>
        </p:spPr>
      </p:pic>
      <p:pic>
        <p:nvPicPr>
          <p:cNvPr id="14" name="图片 13" descr="暗室"/>
          <p:cNvPicPr>
            <a:picLocks noChangeAspect="1"/>
          </p:cNvPicPr>
          <p:nvPr/>
        </p:nvPicPr>
        <p:blipFill>
          <a:blip r:embed="rId3"/>
          <a:stretch>
            <a:fillRect/>
          </a:stretch>
        </p:blipFill>
        <p:spPr>
          <a:xfrm>
            <a:off x="4695825" y="2308860"/>
            <a:ext cx="1649095" cy="1750060"/>
          </a:xfrm>
          <a:prstGeom prst="rect">
            <a:avLst/>
          </a:prstGeom>
        </p:spPr>
      </p:pic>
      <p:pic>
        <p:nvPicPr>
          <p:cNvPr id="15" name="图片 14" descr="暗室1"/>
          <p:cNvPicPr>
            <a:picLocks noChangeAspect="1"/>
          </p:cNvPicPr>
          <p:nvPr/>
        </p:nvPicPr>
        <p:blipFill>
          <a:blip r:embed="rId4"/>
          <a:stretch>
            <a:fillRect/>
          </a:stretch>
        </p:blipFill>
        <p:spPr>
          <a:xfrm>
            <a:off x="4629785" y="5088890"/>
            <a:ext cx="1525905" cy="1285240"/>
          </a:xfrm>
          <a:prstGeom prst="rect">
            <a:avLst/>
          </a:prstGeom>
        </p:spPr>
      </p:pic>
      <p:pic>
        <p:nvPicPr>
          <p:cNvPr id="17" name="图片 8" descr="Figure7"/>
          <p:cNvPicPr>
            <a:picLocks noChangeAspect="1"/>
          </p:cNvPicPr>
          <p:nvPr/>
        </p:nvPicPr>
        <p:blipFill>
          <a:blip r:embed="rId5"/>
          <a:stretch>
            <a:fillRect/>
          </a:stretch>
        </p:blipFill>
        <p:spPr>
          <a:xfrm>
            <a:off x="6405245" y="2203450"/>
            <a:ext cx="5596255" cy="1655445"/>
          </a:xfrm>
          <a:prstGeom prst="rect">
            <a:avLst/>
          </a:prstGeom>
        </p:spPr>
      </p:pic>
      <p:pic>
        <p:nvPicPr>
          <p:cNvPr id="18" name="图片 10" descr="Figure9"/>
          <p:cNvPicPr>
            <a:picLocks noChangeAspect="1"/>
          </p:cNvPicPr>
          <p:nvPr/>
        </p:nvPicPr>
        <p:blipFill>
          <a:blip r:embed="rId6"/>
          <a:srcRect l="57051" t="2623"/>
          <a:stretch>
            <a:fillRect/>
          </a:stretch>
        </p:blipFill>
        <p:spPr>
          <a:xfrm>
            <a:off x="6398116" y="4364330"/>
            <a:ext cx="2385839" cy="2300630"/>
          </a:xfrm>
          <a:prstGeom prst="rect">
            <a:avLst/>
          </a:prstGeom>
        </p:spPr>
      </p:pic>
      <p:pic>
        <p:nvPicPr>
          <p:cNvPr id="19" name="图片 11" descr="Figure10"/>
          <p:cNvPicPr>
            <a:picLocks noChangeAspect="1"/>
          </p:cNvPicPr>
          <p:nvPr/>
        </p:nvPicPr>
        <p:blipFill>
          <a:blip r:embed="rId7"/>
          <a:stretch>
            <a:fillRect/>
          </a:stretch>
        </p:blipFill>
        <p:spPr>
          <a:xfrm>
            <a:off x="8841740" y="4319270"/>
            <a:ext cx="3292475" cy="2345690"/>
          </a:xfrm>
          <a:prstGeom prst="rect">
            <a:avLst/>
          </a:prstGeom>
        </p:spPr>
      </p:pic>
      <p:cxnSp>
        <p:nvCxnSpPr>
          <p:cNvPr id="20" name="直接箭头连接符 19"/>
          <p:cNvCxnSpPr/>
          <p:nvPr/>
        </p:nvCxnSpPr>
        <p:spPr>
          <a:xfrm flipV="1">
            <a:off x="4314825" y="4111625"/>
            <a:ext cx="508000" cy="1092200"/>
          </a:xfrm>
          <a:prstGeom prst="straightConnector1">
            <a:avLst/>
          </a:prstGeom>
          <a:ln>
            <a:solidFill>
              <a:schemeClr val="tx2"/>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V="1">
            <a:off x="4343400" y="5756275"/>
            <a:ext cx="574675" cy="31750"/>
          </a:xfrm>
          <a:prstGeom prst="straightConnector1">
            <a:avLst/>
          </a:prstGeom>
          <a:ln>
            <a:solidFill>
              <a:schemeClr val="tx2"/>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31" name="流程图: 可选过程 30"/>
          <p:cNvSpPr/>
          <p:nvPr/>
        </p:nvSpPr>
        <p:spPr bwMode="auto">
          <a:xfrm>
            <a:off x="264795" y="1809750"/>
            <a:ext cx="276860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Principle of the detector</a:t>
            </a:r>
          </a:p>
        </p:txBody>
      </p:sp>
      <p:sp>
        <p:nvSpPr>
          <p:cNvPr id="24" name="流程图: 可选过程 23"/>
          <p:cNvSpPr/>
          <p:nvPr/>
        </p:nvSpPr>
        <p:spPr bwMode="auto">
          <a:xfrm>
            <a:off x="3285490" y="1795780"/>
            <a:ext cx="2922905"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Design of the detector</a:t>
            </a:r>
          </a:p>
        </p:txBody>
      </p:sp>
      <p:sp>
        <p:nvSpPr>
          <p:cNvPr id="25" name="流程图: 可选过程 24"/>
          <p:cNvSpPr/>
          <p:nvPr/>
        </p:nvSpPr>
        <p:spPr bwMode="auto">
          <a:xfrm>
            <a:off x="6461125" y="1795780"/>
            <a:ext cx="543941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Experiment layout at ERNI</a:t>
            </a:r>
          </a:p>
        </p:txBody>
      </p:sp>
      <p:sp>
        <p:nvSpPr>
          <p:cNvPr id="26" name="流程图: 可选过程 25"/>
          <p:cNvSpPr/>
          <p:nvPr/>
        </p:nvSpPr>
        <p:spPr bwMode="auto">
          <a:xfrm>
            <a:off x="6461760" y="3901440"/>
            <a:ext cx="5439410" cy="375285"/>
          </a:xfrm>
          <a:prstGeom prst="flowChartAlternateProcess">
            <a:avLst/>
          </a:prstGeom>
          <a:solidFill>
            <a:schemeClr val="accent5">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Spatial resolution performance</a:t>
            </a:r>
          </a:p>
        </p:txBody>
      </p:sp>
      <p:pic>
        <p:nvPicPr>
          <p:cNvPr id="2" name="图片 1"/>
          <p:cNvPicPr>
            <a:picLocks noChangeAspect="1"/>
          </p:cNvPicPr>
          <p:nvPr/>
        </p:nvPicPr>
        <p:blipFill>
          <a:blip r:embed="rId8"/>
          <a:stretch>
            <a:fillRect/>
          </a:stretch>
        </p:blipFill>
        <p:spPr>
          <a:xfrm>
            <a:off x="0" y="2218055"/>
            <a:ext cx="3111500" cy="41668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8BDC764-1714-4068-B33E-4D6727107E15}" type="slidenum">
              <a:rPr lang="en-US" smtClean="0"/>
              <a:t>9</a:t>
            </a:fld>
            <a:endParaRPr lang="en-US"/>
          </a:p>
        </p:txBody>
      </p:sp>
      <p:sp>
        <p:nvSpPr>
          <p:cNvPr id="4" name="标题 3"/>
          <p:cNvSpPr>
            <a:spLocks noGrp="1"/>
          </p:cNvSpPr>
          <p:nvPr>
            <p:ph type="ctrTitle"/>
          </p:nvPr>
        </p:nvSpPr>
        <p:spPr/>
        <p:txBody>
          <a:bodyPr/>
          <a:lstStyle/>
          <a:p>
            <a:r>
              <a:rPr lang="en-US" altLang="zh-CN"/>
              <a:t>High Spatial Resolution Imaging Detector</a:t>
            </a:r>
          </a:p>
        </p:txBody>
      </p:sp>
      <p:grpSp>
        <p:nvGrpSpPr>
          <p:cNvPr id="5" name="组合 4"/>
          <p:cNvGrpSpPr/>
          <p:nvPr/>
        </p:nvGrpSpPr>
        <p:grpSpPr>
          <a:xfrm>
            <a:off x="300485" y="833395"/>
            <a:ext cx="11660038" cy="873125"/>
            <a:chOff x="350974" y="904839"/>
            <a:chExt cx="11660038" cy="873125"/>
          </a:xfrm>
        </p:grpSpPr>
        <p:grpSp>
          <p:nvGrpSpPr>
            <p:cNvPr id="6" name="组合 5"/>
            <p:cNvGrpSpPr/>
            <p:nvPr/>
          </p:nvGrpSpPr>
          <p:grpSpPr>
            <a:xfrm>
              <a:off x="350974" y="968191"/>
              <a:ext cx="334960" cy="334960"/>
              <a:chOff x="2882585" y="1007507"/>
              <a:chExt cx="461727" cy="461727"/>
            </a:xfrm>
          </p:grpSpPr>
          <p:sp>
            <p:nvSpPr>
              <p:cNvPr id="9" name="椭圆 8"/>
              <p:cNvSpPr/>
              <p:nvPr/>
            </p:nvSpPr>
            <p:spPr>
              <a:xfrm>
                <a:off x="2882585" y="1007507"/>
                <a:ext cx="461727" cy="461727"/>
              </a:xfrm>
              <a:prstGeom prst="ellipse">
                <a:avLst/>
              </a:prstGeom>
              <a:gradFill>
                <a:gsLst>
                  <a:gs pos="100000">
                    <a:srgbClr val="0F3F94"/>
                  </a:gs>
                  <a:gs pos="0">
                    <a:srgbClr val="005DA2"/>
                  </a:gs>
                </a:gsLst>
                <a:lin ang="2700000" scaled="0"/>
              </a:gradFill>
              <a:ln w="6350" cap="flat" cmpd="sng" algn="ctr">
                <a:noFill/>
                <a:prstDash val="solid"/>
                <a:miter lim="800000"/>
              </a:ln>
              <a:effectLst/>
            </p:spPr>
            <p:txBody>
              <a:bodyPr rtlCol="0" anchor="ctr"/>
              <a:lstStyle/>
              <a:p>
                <a:pPr algn="ctr"/>
                <a:endParaRPr lang="zh-CN" altLang="en-US" sz="2400" b="1" kern="0">
                  <a:solidFill>
                    <a:schemeClr val="bg1"/>
                  </a:solidFill>
                  <a:latin typeface="+mn-ea"/>
                </a:endParaRPr>
              </a:p>
            </p:txBody>
          </p:sp>
          <p:sp>
            <p:nvSpPr>
              <p:cNvPr id="10" name="燕尾形 9"/>
              <p:cNvSpPr/>
              <p:nvPr/>
            </p:nvSpPr>
            <p:spPr>
              <a:xfrm>
                <a:off x="3034379" y="1113353"/>
                <a:ext cx="204787" cy="250034"/>
              </a:xfrm>
              <a:prstGeom prst="chevron">
                <a:avLst/>
              </a:prstGeom>
              <a:gradFill>
                <a:gsLst>
                  <a:gs pos="100000">
                    <a:schemeClr val="bg1">
                      <a:lumMod val="95000"/>
                      <a:alpha val="95000"/>
                    </a:schemeClr>
                  </a:gs>
                  <a:gs pos="0">
                    <a:schemeClr val="bg1">
                      <a:alpha val="9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7" name="矩形 6"/>
            <p:cNvSpPr/>
            <p:nvPr/>
          </p:nvSpPr>
          <p:spPr>
            <a:xfrm>
              <a:off x="680539" y="904839"/>
              <a:ext cx="10946130" cy="460375"/>
            </a:xfrm>
            <a:prstGeom prst="rect">
              <a:avLst/>
            </a:prstGeom>
          </p:spPr>
          <p:txBody>
            <a:bodyPr wrap="square">
              <a:spAutoFit/>
            </a:bodyPr>
            <a:lstStyle/>
            <a:p>
              <a:r>
                <a:rPr lang="en-US" altLang="zh-CN" sz="2400" b="1" dirty="0"/>
                <a:t> </a:t>
              </a:r>
              <a:r>
                <a:rPr lang="en-US" altLang="zh-CN" sz="2400" b="1" dirty="0">
                  <a:latin typeface="Times New Roman" panose="02020603050405020304" pitchFamily="18" charset="0"/>
                  <a:cs typeface="Times New Roman" panose="02020603050405020304" pitchFamily="18" charset="0"/>
                </a:rPr>
                <a:t>Research on alternative scintillator for GOS powder  scintillator</a:t>
              </a:r>
            </a:p>
          </p:txBody>
        </p:sp>
        <p:sp>
          <p:nvSpPr>
            <p:cNvPr id="8" name="矩形 7"/>
            <p:cNvSpPr/>
            <p:nvPr/>
          </p:nvSpPr>
          <p:spPr>
            <a:xfrm>
              <a:off x="403212" y="1379184"/>
              <a:ext cx="11607800" cy="398780"/>
            </a:xfrm>
            <a:prstGeom prst="rect">
              <a:avLst/>
            </a:prstGeom>
          </p:spPr>
          <p:txBody>
            <a:bodyPr wrap="square">
              <a:spAutoFit/>
            </a:bodyPr>
            <a:lstStyle/>
            <a:p>
              <a:r>
                <a:rPr lang="en-US" altLang="zh-CN" sz="2000" b="1">
                  <a:solidFill>
                    <a:schemeClr val="tx1"/>
                  </a:solidFill>
                  <a:latin typeface="Times New Roman" panose="02020603050405020304" pitchFamily="18" charset="0"/>
                  <a:cs typeface="Times New Roman" panose="02020603050405020304" pitchFamily="18" charset="0"/>
                  <a:sym typeface="+mn-ea"/>
                </a:rPr>
                <a:t> GOS ceramic </a:t>
              </a:r>
              <a:r>
                <a:rPr lang="en-US" altLang="zh-CN" sz="2000" b="1">
                  <a:latin typeface="Times New Roman" panose="02020603050405020304" pitchFamily="18" charset="0"/>
                  <a:cs typeface="Times New Roman" panose="02020603050405020304" pitchFamily="18" charset="0"/>
                  <a:sym typeface="+mn-ea"/>
                </a:rPr>
                <a:t>scintillator</a:t>
              </a:r>
              <a:r>
                <a:rPr lang="zh-CN" altLang="en-US" sz="2000" b="1">
                  <a:solidFill>
                    <a:schemeClr val="tx1"/>
                  </a:solidFill>
                  <a:latin typeface="Times New Roman" panose="02020603050405020304" pitchFamily="18" charset="0"/>
                  <a:cs typeface="Times New Roman" panose="02020603050405020304" pitchFamily="18" charset="0"/>
                  <a:sym typeface="+mn-ea"/>
                </a:rPr>
                <a:t>：</a:t>
              </a:r>
              <a:r>
                <a:rPr lang="en-US" altLang="zh-CN" sz="2000" b="1">
                  <a:solidFill>
                    <a:schemeClr val="tx1"/>
                  </a:solidFill>
                  <a:latin typeface="Times New Roman" panose="02020603050405020304" pitchFamily="18" charset="0"/>
                  <a:cs typeface="Times New Roman" panose="02020603050405020304" pitchFamily="18" charset="0"/>
                  <a:sym typeface="+mn-ea"/>
                </a:rPr>
                <a:t>beset </a:t>
              </a:r>
              <a:r>
                <a:rPr lang="en-US" altLang="zh-CN" sz="2000" b="1">
                  <a:latin typeface="Times New Roman" panose="02020603050405020304" pitchFamily="18" charset="0"/>
                  <a:cs typeface="Times New Roman" panose="02020603050405020304" pitchFamily="18" charset="0"/>
                  <a:sym typeface="+mn-ea"/>
                </a:rPr>
                <a:t>resolution </a:t>
              </a:r>
              <a:r>
                <a:rPr lang="en-US" altLang="zh-CN" sz="2000" b="1">
                  <a:solidFill>
                    <a:srgbClr val="FF0000"/>
                  </a:solidFill>
                  <a:latin typeface="Times New Roman" panose="02020603050405020304" pitchFamily="18" charset="0"/>
                  <a:cs typeface="Times New Roman" panose="02020603050405020304" pitchFamily="18" charset="0"/>
                  <a:sym typeface="+mn-ea"/>
                </a:rPr>
                <a:t>12 μm</a:t>
              </a:r>
              <a:r>
                <a:rPr lang="en-US" altLang="zh-CN" sz="2000" b="1">
                  <a:latin typeface="Times New Roman" panose="02020603050405020304" pitchFamily="18" charset="0"/>
                  <a:cs typeface="Times New Roman" panose="02020603050405020304" pitchFamily="18" charset="0"/>
                  <a:sym typeface="+mn-ea"/>
                </a:rPr>
                <a:t> at 50 μm thickness</a:t>
              </a:r>
              <a:endParaRPr lang="zh-CN" altLang="en-US" sz="2000" b="1">
                <a:solidFill>
                  <a:schemeClr val="tx1"/>
                </a:solidFill>
                <a:latin typeface="Times New Roman" panose="02020603050405020304" pitchFamily="18" charset="0"/>
                <a:cs typeface="Times New Roman" panose="02020603050405020304" pitchFamily="18" charset="0"/>
                <a:sym typeface="+mn-ea"/>
              </a:endParaRPr>
            </a:p>
          </p:txBody>
        </p:sp>
      </p:grpSp>
      <p:grpSp>
        <p:nvGrpSpPr>
          <p:cNvPr id="15" name="组合 14"/>
          <p:cNvGrpSpPr/>
          <p:nvPr/>
        </p:nvGrpSpPr>
        <p:grpSpPr>
          <a:xfrm>
            <a:off x="3217546" y="2525154"/>
            <a:ext cx="8545830" cy="2861945"/>
            <a:chOff x="5543" y="3018"/>
            <a:chExt cx="13458" cy="4507"/>
          </a:xfrm>
        </p:grpSpPr>
        <p:pic>
          <p:nvPicPr>
            <p:cNvPr id="70" name="图片 69"/>
            <p:cNvPicPr>
              <a:picLocks noChangeAspect="1"/>
            </p:cNvPicPr>
            <p:nvPr/>
          </p:nvPicPr>
          <p:blipFill>
            <a:blip r:embed="rId3"/>
            <a:stretch>
              <a:fillRect/>
            </a:stretch>
          </p:blipFill>
          <p:spPr>
            <a:xfrm>
              <a:off x="5543" y="4301"/>
              <a:ext cx="3119" cy="3190"/>
            </a:xfrm>
            <a:prstGeom prst="rect">
              <a:avLst/>
            </a:prstGeom>
          </p:spPr>
        </p:pic>
        <p:pic>
          <p:nvPicPr>
            <p:cNvPr id="72" name="图片 71"/>
            <p:cNvPicPr>
              <a:picLocks noChangeAspect="1"/>
            </p:cNvPicPr>
            <p:nvPr/>
          </p:nvPicPr>
          <p:blipFill>
            <a:blip r:embed="rId4"/>
            <a:stretch>
              <a:fillRect/>
            </a:stretch>
          </p:blipFill>
          <p:spPr>
            <a:xfrm>
              <a:off x="8903" y="4320"/>
              <a:ext cx="3205" cy="3205"/>
            </a:xfrm>
            <a:prstGeom prst="rect">
              <a:avLst/>
            </a:prstGeom>
          </p:spPr>
        </p:pic>
        <p:pic>
          <p:nvPicPr>
            <p:cNvPr id="73" name="图片 72"/>
            <p:cNvPicPr>
              <a:picLocks noChangeAspect="1"/>
            </p:cNvPicPr>
            <p:nvPr/>
          </p:nvPicPr>
          <p:blipFill>
            <a:blip r:embed="rId5"/>
            <a:stretch>
              <a:fillRect/>
            </a:stretch>
          </p:blipFill>
          <p:spPr>
            <a:xfrm>
              <a:off x="12317" y="4301"/>
              <a:ext cx="3259" cy="3224"/>
            </a:xfrm>
            <a:prstGeom prst="rect">
              <a:avLst/>
            </a:prstGeom>
          </p:spPr>
        </p:pic>
        <p:pic>
          <p:nvPicPr>
            <p:cNvPr id="74" name="图片 73"/>
            <p:cNvPicPr>
              <a:picLocks noChangeAspect="1"/>
            </p:cNvPicPr>
            <p:nvPr/>
          </p:nvPicPr>
          <p:blipFill>
            <a:blip r:embed="rId6"/>
            <a:stretch>
              <a:fillRect/>
            </a:stretch>
          </p:blipFill>
          <p:spPr>
            <a:xfrm>
              <a:off x="15761" y="4312"/>
              <a:ext cx="3237" cy="3189"/>
            </a:xfrm>
            <a:prstGeom prst="rect">
              <a:avLst/>
            </a:prstGeom>
          </p:spPr>
        </p:pic>
        <p:pic>
          <p:nvPicPr>
            <p:cNvPr id="14" name="图片 13"/>
            <p:cNvPicPr>
              <a:picLocks noChangeAspect="1"/>
            </p:cNvPicPr>
            <p:nvPr/>
          </p:nvPicPr>
          <p:blipFill>
            <a:blip r:embed="rId7"/>
            <a:stretch>
              <a:fillRect/>
            </a:stretch>
          </p:blipFill>
          <p:spPr>
            <a:xfrm>
              <a:off x="5543" y="3018"/>
              <a:ext cx="13458" cy="1320"/>
            </a:xfrm>
            <a:prstGeom prst="rect">
              <a:avLst/>
            </a:prstGeom>
          </p:spPr>
        </p:pic>
      </p:grpSp>
      <p:pic>
        <p:nvPicPr>
          <p:cNvPr id="39" name="图片 11"/>
          <p:cNvPicPr>
            <a:picLocks noChangeAspect="1"/>
          </p:cNvPicPr>
          <p:nvPr/>
        </p:nvPicPr>
        <p:blipFill>
          <a:blip r:embed="rId8"/>
          <a:srcRect l="57202" t="1515" r="703" b="50429"/>
          <a:stretch>
            <a:fillRect/>
          </a:stretch>
        </p:blipFill>
        <p:spPr>
          <a:xfrm>
            <a:off x="300355" y="3158490"/>
            <a:ext cx="2590800" cy="2228850"/>
          </a:xfrm>
          <a:prstGeom prst="rect">
            <a:avLst/>
          </a:prstGeom>
        </p:spPr>
      </p:pic>
      <p:sp>
        <p:nvSpPr>
          <p:cNvPr id="40" name="文本框 39"/>
          <p:cNvSpPr txBox="1"/>
          <p:nvPr/>
        </p:nvSpPr>
        <p:spPr>
          <a:xfrm>
            <a:off x="839471" y="2718194"/>
            <a:ext cx="1512570" cy="368300"/>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GOS Ceramic</a:t>
            </a:r>
          </a:p>
        </p:txBody>
      </p:sp>
      <p:sp>
        <p:nvSpPr>
          <p:cNvPr id="2" name="文本框 1"/>
          <p:cNvSpPr txBox="1"/>
          <p:nvPr/>
        </p:nvSpPr>
        <p:spPr>
          <a:xfrm>
            <a:off x="3809365" y="5462905"/>
            <a:ext cx="939800" cy="398780"/>
          </a:xfrm>
          <a:prstGeom prst="rect">
            <a:avLst/>
          </a:prstGeom>
          <a:noFill/>
        </p:spPr>
        <p:txBody>
          <a:bodyPr wrap="square" rtlCol="0" anchor="t">
            <a:spAutoFit/>
          </a:bodyPr>
          <a:lstStyle/>
          <a:p>
            <a:r>
              <a:rPr lang="en-US" altLang="zh-CN" sz="2000" b="1">
                <a:solidFill>
                  <a:schemeClr val="accent3"/>
                </a:solidFill>
                <a:latin typeface="Times New Roman" panose="02020603050405020304" pitchFamily="18" charset="0"/>
                <a:cs typeface="Times New Roman" panose="02020603050405020304" pitchFamily="18" charset="0"/>
                <a:sym typeface="+mn-ea"/>
              </a:rPr>
              <a:t>12 </a:t>
            </a:r>
            <a:r>
              <a:rPr lang="zh-CN" altLang="en-US" sz="2000" b="1">
                <a:solidFill>
                  <a:schemeClr val="accent3"/>
                </a:solidFill>
                <a:latin typeface="Times New Roman" panose="02020603050405020304" pitchFamily="18" charset="0"/>
                <a:cs typeface="Times New Roman" panose="02020603050405020304" pitchFamily="18" charset="0"/>
                <a:sym typeface="+mn-ea"/>
              </a:rPr>
              <a:t>μ</a:t>
            </a:r>
            <a:r>
              <a:rPr lang="en-US" altLang="zh-CN" sz="2000" b="1">
                <a:solidFill>
                  <a:schemeClr val="accent3"/>
                </a:solidFill>
                <a:latin typeface="Times New Roman" panose="02020603050405020304" pitchFamily="18" charset="0"/>
                <a:cs typeface="Times New Roman" panose="02020603050405020304" pitchFamily="18" charset="0"/>
                <a:sym typeface="+mn-ea"/>
              </a:rPr>
              <a:t>m</a:t>
            </a:r>
          </a:p>
        </p:txBody>
      </p:sp>
      <p:sp>
        <p:nvSpPr>
          <p:cNvPr id="12" name="文本框 11"/>
          <p:cNvSpPr txBox="1"/>
          <p:nvPr/>
        </p:nvSpPr>
        <p:spPr>
          <a:xfrm>
            <a:off x="6002655" y="5462905"/>
            <a:ext cx="939800" cy="398780"/>
          </a:xfrm>
          <a:prstGeom prst="rect">
            <a:avLst/>
          </a:prstGeom>
          <a:noFill/>
        </p:spPr>
        <p:txBody>
          <a:bodyPr wrap="square" rtlCol="0" anchor="t">
            <a:spAutoFit/>
          </a:bodyPr>
          <a:lstStyle/>
          <a:p>
            <a:r>
              <a:rPr lang="en-US" altLang="zh-CN" sz="2000" b="1">
                <a:solidFill>
                  <a:schemeClr val="accent3"/>
                </a:solidFill>
                <a:latin typeface="Times New Roman" panose="02020603050405020304" pitchFamily="18" charset="0"/>
                <a:cs typeface="Times New Roman" panose="02020603050405020304" pitchFamily="18" charset="0"/>
                <a:sym typeface="+mn-ea"/>
              </a:rPr>
              <a:t>17 </a:t>
            </a:r>
            <a:r>
              <a:rPr lang="zh-CN" altLang="en-US" sz="2000" b="1">
                <a:solidFill>
                  <a:schemeClr val="accent3"/>
                </a:solidFill>
                <a:latin typeface="Times New Roman" panose="02020603050405020304" pitchFamily="18" charset="0"/>
                <a:cs typeface="Times New Roman" panose="02020603050405020304" pitchFamily="18" charset="0"/>
                <a:sym typeface="+mn-ea"/>
              </a:rPr>
              <a:t>μ</a:t>
            </a:r>
            <a:r>
              <a:rPr lang="en-US" altLang="zh-CN" sz="2000" b="1">
                <a:solidFill>
                  <a:schemeClr val="accent3"/>
                </a:solidFill>
                <a:latin typeface="Times New Roman" panose="02020603050405020304" pitchFamily="18" charset="0"/>
                <a:cs typeface="Times New Roman" panose="02020603050405020304" pitchFamily="18" charset="0"/>
                <a:sym typeface="+mn-ea"/>
              </a:rPr>
              <a:t>m</a:t>
            </a:r>
          </a:p>
        </p:txBody>
      </p:sp>
      <p:sp>
        <p:nvSpPr>
          <p:cNvPr id="13" name="文本框 12"/>
          <p:cNvSpPr txBox="1"/>
          <p:nvPr/>
        </p:nvSpPr>
        <p:spPr>
          <a:xfrm>
            <a:off x="8068945" y="5462905"/>
            <a:ext cx="939800" cy="398780"/>
          </a:xfrm>
          <a:prstGeom prst="rect">
            <a:avLst/>
          </a:prstGeom>
          <a:noFill/>
        </p:spPr>
        <p:txBody>
          <a:bodyPr wrap="square" rtlCol="0" anchor="t">
            <a:spAutoFit/>
          </a:bodyPr>
          <a:lstStyle/>
          <a:p>
            <a:r>
              <a:rPr lang="en-US" altLang="zh-CN" sz="2000" b="1">
                <a:solidFill>
                  <a:schemeClr val="accent3"/>
                </a:solidFill>
                <a:latin typeface="Times New Roman" panose="02020603050405020304" pitchFamily="18" charset="0"/>
                <a:cs typeface="Times New Roman" panose="02020603050405020304" pitchFamily="18" charset="0"/>
                <a:sym typeface="+mn-ea"/>
              </a:rPr>
              <a:t>14 </a:t>
            </a:r>
            <a:r>
              <a:rPr lang="zh-CN" altLang="en-US" sz="2000" b="1">
                <a:solidFill>
                  <a:schemeClr val="accent3"/>
                </a:solidFill>
                <a:latin typeface="Times New Roman" panose="02020603050405020304" pitchFamily="18" charset="0"/>
                <a:cs typeface="Times New Roman" panose="02020603050405020304" pitchFamily="18" charset="0"/>
                <a:sym typeface="+mn-ea"/>
              </a:rPr>
              <a:t>μ</a:t>
            </a:r>
            <a:r>
              <a:rPr lang="en-US" altLang="zh-CN" sz="2000" b="1">
                <a:solidFill>
                  <a:schemeClr val="accent3"/>
                </a:solidFill>
                <a:latin typeface="Times New Roman" panose="02020603050405020304" pitchFamily="18" charset="0"/>
                <a:cs typeface="Times New Roman" panose="02020603050405020304" pitchFamily="18" charset="0"/>
                <a:sym typeface="+mn-ea"/>
              </a:rPr>
              <a:t>m</a:t>
            </a:r>
          </a:p>
        </p:txBody>
      </p:sp>
      <p:sp>
        <p:nvSpPr>
          <p:cNvPr id="16" name="文本框 15"/>
          <p:cNvSpPr txBox="1"/>
          <p:nvPr/>
        </p:nvSpPr>
        <p:spPr>
          <a:xfrm>
            <a:off x="10302875" y="5462905"/>
            <a:ext cx="939800" cy="398780"/>
          </a:xfrm>
          <a:prstGeom prst="rect">
            <a:avLst/>
          </a:prstGeom>
          <a:noFill/>
        </p:spPr>
        <p:txBody>
          <a:bodyPr wrap="square" rtlCol="0" anchor="t">
            <a:spAutoFit/>
          </a:bodyPr>
          <a:lstStyle/>
          <a:p>
            <a:r>
              <a:rPr lang="en-US" altLang="zh-CN" sz="2000" b="1" dirty="0">
                <a:solidFill>
                  <a:schemeClr val="accent3"/>
                </a:solidFill>
                <a:latin typeface="Times New Roman" panose="02020603050405020304" pitchFamily="18" charset="0"/>
                <a:cs typeface="Times New Roman" panose="02020603050405020304" pitchFamily="18" charset="0"/>
                <a:sym typeface="+mn-ea"/>
              </a:rPr>
              <a:t>15 </a:t>
            </a:r>
            <a:r>
              <a:rPr lang="zh-CN" altLang="en-US" sz="2000" b="1" dirty="0">
                <a:solidFill>
                  <a:schemeClr val="accent3"/>
                </a:solidFill>
                <a:latin typeface="Times New Roman" panose="02020603050405020304" pitchFamily="18" charset="0"/>
                <a:cs typeface="Times New Roman" panose="02020603050405020304" pitchFamily="18" charset="0"/>
                <a:sym typeface="+mn-ea"/>
              </a:rPr>
              <a:t>μ</a:t>
            </a:r>
            <a:r>
              <a:rPr lang="en-US" altLang="zh-CN" sz="2000" b="1" dirty="0">
                <a:solidFill>
                  <a:schemeClr val="accent3"/>
                </a:solidFill>
                <a:latin typeface="Times New Roman" panose="02020603050405020304" pitchFamily="18" charset="0"/>
                <a:cs typeface="Times New Roman" panose="02020603050405020304" pitchFamily="18" charset="0"/>
                <a:sym typeface="+mn-ea"/>
              </a:rPr>
              <a:t>m</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50049208]}"/>
</p:tagLst>
</file>

<file path=ppt/tags/tag10.xml><?xml version="1.0" encoding="utf-8"?>
<p:tagLst xmlns:a="http://schemas.openxmlformats.org/drawingml/2006/main" xmlns:r="http://schemas.openxmlformats.org/officeDocument/2006/relationships" xmlns:p="http://schemas.openxmlformats.org/presentationml/2006/main">
  <p:tag name="TABLE_ENDDRAG_ORIGIN_RECT" val="274*324"/>
  <p:tag name="TABLE_ENDDRAG_RECT" val="368*190*274*324"/>
</p:tagLst>
</file>

<file path=ppt/tags/tag11.xml><?xml version="1.0" encoding="utf-8"?>
<p:tagLst xmlns:a="http://schemas.openxmlformats.org/drawingml/2006/main" xmlns:r="http://schemas.openxmlformats.org/officeDocument/2006/relationships" xmlns:p="http://schemas.openxmlformats.org/presentationml/2006/main">
  <p:tag name="KSO_DOCER_RESOURCE_TRACE_INFO" val="{&quot;id&quot;:&quot;50049208&quot;,&quot;origin&quot;:0,&quot;type&quot;:&quot;icons&quot;,&quot;user&quot;:&quot;1206285444&quot;}"/>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303*188"/>
  <p:tag name="TABLE_ENDDRAG_RECT" val="640*96*303*18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283*59"/>
  <p:tag name="TABLE_ENDDRAG_RECT" val="325*461*283*59"/>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7.2,&quot;left&quot;:496.1,&quot;top&quot;:70.9,&quot;width&quot;:455.8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97.2,&quot;left&quot;:496.1,&quot;top&quot;:70.9,&quot;width&quot;:455.8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97.2,&quot;left&quot;:496.1,&quot;top&quot;:70.9,&quot;width&quot;:455.8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7.2,&quot;left&quot;:496.1,&quot;top&quot;:70.9,&quot;width&quot;:455.8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7.2,&quot;left&quot;:496.1,&quot;top&quot;:70.9,&quot;width&quot;:455.85}"/>
</p:tagLst>
</file>

<file path=ppt/theme/theme1.xml><?xml version="1.0" encoding="utf-8"?>
<a:theme xmlns:a="http://schemas.openxmlformats.org/drawingml/2006/main" name="Office 主题​​">
  <a:themeElements>
    <a:clrScheme name="0706peise">
      <a:dk1>
        <a:sysClr val="windowText" lastClr="000000"/>
      </a:dk1>
      <a:lt1>
        <a:sysClr val="window" lastClr="FFFFFF"/>
      </a:lt1>
      <a:dk2>
        <a:srgbClr val="44546A"/>
      </a:dk2>
      <a:lt2>
        <a:srgbClr val="E7E6E6"/>
      </a:lt2>
      <a:accent1>
        <a:srgbClr val="0F4696"/>
      </a:accent1>
      <a:accent2>
        <a:srgbClr val="0070C0"/>
      </a:accent2>
      <a:accent3>
        <a:srgbClr val="C00000"/>
      </a:accent3>
      <a:accent4>
        <a:srgbClr val="A5A5A5"/>
      </a:accent4>
      <a:accent5>
        <a:srgbClr val="4472C4"/>
      </a:accent5>
      <a:accent6>
        <a:srgbClr val="70AD47"/>
      </a:accent6>
      <a:hlink>
        <a:srgbClr val="0563C1"/>
      </a:hlink>
      <a:folHlink>
        <a:srgbClr val="954F72"/>
      </a:folHlink>
    </a:clrScheme>
    <a:fontScheme name="汇报字体-2">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solidFill>
            <a:srgbClr val="2E75B5"/>
          </a:solidFill>
          <a:prstDash val="solid"/>
        </a:ln>
      </a:spPr>
      <a:bodyPr wrap="square" anchor="ctr">
        <a:spAutoFit/>
      </a:bodyPr>
      <a:lstStyle>
        <a:defPPr marL="0" algn="ctr">
          <a:defRPr kumimoji="1" sz="1400" b="1" i="0" u="none" strike="noStrike" kern="0" cap="none" spc="-50" baseline="0" dirty="0">
            <a:solidFill>
              <a:srgbClr val="2E75B5"/>
            </a:solidFill>
            <a:uFillTx/>
            <a:latin typeface="Times New Roman" panose="02020603050405020304" pitchFamily="18" charset="0"/>
            <a:ea typeface="微软雅黑" panose="020B0503020204020204" pitchFamily="34"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TotalTime>
  <Words>1781</Words>
  <Application>Microsoft Office PowerPoint</Application>
  <PresentationFormat>宽屏</PresentationFormat>
  <Paragraphs>420</Paragraphs>
  <Slides>24</Slides>
  <Notes>12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华文楷体</vt:lpstr>
      <vt:lpstr>微软雅黑</vt:lpstr>
      <vt:lpstr>Arial</vt:lpstr>
      <vt:lpstr>Calibri</vt:lpstr>
      <vt:lpstr>Times New Roman</vt:lpstr>
      <vt:lpstr>Wingdings</vt:lpstr>
      <vt:lpstr>Office 主题​​</vt:lpstr>
      <vt:lpstr>PowerPoint 演示文稿</vt:lpstr>
      <vt:lpstr>PowerPoint 演示文稿</vt:lpstr>
      <vt:lpstr> China Spallation Neutron Source(CSNS)</vt:lpstr>
      <vt:lpstr>Road-map</vt:lpstr>
      <vt:lpstr> Neutorn Imaging Dtector Family</vt:lpstr>
      <vt:lpstr>PowerPoint 演示文稿</vt:lpstr>
      <vt:lpstr>High Spatial Resolution Imaging Detector</vt:lpstr>
      <vt:lpstr>High Spatial Resolution Imaging Detector</vt:lpstr>
      <vt:lpstr>High Spatial Resolution Imaging Detector</vt:lpstr>
      <vt:lpstr>Large field imaging detector at ERNI</vt:lpstr>
      <vt:lpstr>Compact imaging detector</vt:lpstr>
      <vt:lpstr>PowerPoint 演示文稿</vt:lpstr>
      <vt:lpstr>Energy-resolved imaging detector based on Timepix3</vt:lpstr>
      <vt:lpstr>Energy-resolved imaging detector based on Timepix3</vt:lpstr>
      <vt:lpstr>Energy-resolved imaging detector based on Timepix4</vt:lpstr>
      <vt:lpstr>Energy-resolved imaging detector based Timepix4</vt:lpstr>
      <vt:lpstr>Energy-resolved imaging detector</vt:lpstr>
      <vt:lpstr>Energy-resolved imaging detector based on Timepix4</vt:lpstr>
      <vt:lpstr>Energy-resolved imaging detector based on Timepix4 </vt:lpstr>
      <vt:lpstr>Energy-resolved imaging detector based on Timepix4</vt:lpstr>
      <vt:lpstr>Energy-resolved imaging detector based on Timepix4</vt:lpstr>
      <vt:lpstr>PowerPoint 演示文稿</vt:lpstr>
      <vt:lpstr>Summary and Outlook</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xtzj</dc:creator>
  <cp:lastModifiedBy>Zhijia Sun</cp:lastModifiedBy>
  <cp:revision>3817</cp:revision>
  <dcterms:created xsi:type="dcterms:W3CDTF">2022-07-06T06:58:00Z</dcterms:created>
  <dcterms:modified xsi:type="dcterms:W3CDTF">2026-04-15T08:27:51Z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7B9BF4CE726847278E70CC9819565720_13</vt:lpwstr>
  </property>
</Properties>
</file>