
<file path=[Content_Types].xml><?xml version="1.0" encoding="utf-8"?>
<Types xmlns="http://schemas.openxmlformats.org/package/2006/content-types">
  <Default Extension="jpeg" ContentType="image/jpeg"/>
  <Default Extension="JPG" ContentType="image/.jpg"/>
  <Default Extension="vml" ContentType="application/vnd.openxmlformats-officedocument.vmlDrawing"/>
  <Default Extension="xlsx" ContentType="application/vnd.openxmlformats-officedocument.spreadsheetml.sheet"/>
  <Default Extension="bin" ContentType="application/vnd.openxmlformats-officedocument.oleObject"/>
  <Default Extension="png" ContentType="image/png"/>
  <Default Extension="wdp" ContentType="image/vnd.ms-photo"/>
  <Default Extension="emf" ContentType="image/x-emf"/>
  <Default Extension="tiff" ContentType="image/tiff"/>
  <Default Extension="gif" ContentType="image/gi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harts/chart1.xml" ContentType="application/vnd.openxmlformats-officedocument.drawingml.chart+xml"/>
  <Override PartName="/ppt/charts/colors1.xml" ContentType="application/vnd.ms-office.chartcolorstyle+xml"/>
  <Override PartName="/ppt/charts/style1.xml" ContentType="application/vnd.ms-office.chartstyle+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Override1.xml" ContentType="application/vnd.openxmlformats-officedocument.themeOverrid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 id="2147483658" r:id="rId3"/>
    <p:sldMasterId id="2147483666" r:id="rId4"/>
    <p:sldMasterId id="2147483683" r:id="rId5"/>
  </p:sldMasterIdLst>
  <p:notesMasterIdLst>
    <p:notesMasterId r:id="rId7"/>
  </p:notesMasterIdLst>
  <p:handoutMasterIdLst>
    <p:handoutMasterId r:id="rId26"/>
  </p:handoutMasterIdLst>
  <p:sldIdLst>
    <p:sldId id="1391" r:id="rId6"/>
    <p:sldId id="3279" r:id="rId8"/>
    <p:sldId id="3322" r:id="rId9"/>
    <p:sldId id="3341" r:id="rId10"/>
    <p:sldId id="3307" r:id="rId11"/>
    <p:sldId id="3308" r:id="rId12"/>
    <p:sldId id="3309" r:id="rId13"/>
    <p:sldId id="3343" r:id="rId14"/>
    <p:sldId id="3310" r:id="rId15"/>
    <p:sldId id="3344" r:id="rId16"/>
    <p:sldId id="3293" r:id="rId17"/>
    <p:sldId id="3349" r:id="rId18"/>
    <p:sldId id="3296" r:id="rId19"/>
    <p:sldId id="3318" r:id="rId20"/>
    <p:sldId id="3347" r:id="rId21"/>
    <p:sldId id="3338" r:id="rId22"/>
    <p:sldId id="3295" r:id="rId23"/>
    <p:sldId id="3339" r:id="rId24"/>
    <p:sldId id="3342" r:id="rId25"/>
  </p:sldIdLst>
  <p:sldSz cx="12192000" cy="6858000"/>
  <p:notesSz cx="6858000" cy="9144000"/>
  <p:custDataLst>
    <p:tags r:id="rId31"/>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6" orient="horz" pos="4210" userDrawn="1">
          <p15:clr>
            <a:srgbClr val="A4A3A4"/>
          </p15:clr>
        </p15:guide>
        <p15:guide id="2" pos="289" userDrawn="1">
          <p15:clr>
            <a:srgbClr val="A4A3A4"/>
          </p15:clr>
        </p15:guide>
        <p15:guide id="3" pos="98" userDrawn="1">
          <p15:clr>
            <a:srgbClr val="A4A3A4"/>
          </p15:clr>
        </p15:guide>
        <p15:guide id="4" pos="7326" userDrawn="1">
          <p15:clr>
            <a:srgbClr val="A4A3A4"/>
          </p15:clr>
        </p15:guide>
        <p15:guide id="5" orient="horz" pos="789"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猛 王" initials="猛" lastIdx="1" clrIdx="0"/>
  <p:cmAuthor id="2" name="作者" initials="A" lastIdx="0" clrIdx="1"/>
  <p:cmAuthor id="3" name="党政办-JYH" initials="党" lastIdx="1" clrIdx="2"/>
  <p:cmAuthor id="0" name="魏吉鸿" initials="魏吉鸿" lastIdx="1" clrIdx="0"/>
  <p:cmAuthor id="4" name="Chunmiao Zheng" initials="CZ" lastIdx="2" clrIdx="3"/>
  <p:cmAuthor id="299209568" name="耿艳胜" initials="耿" lastIdx="5" clrIdx="1"/>
  <p:cmAuthor id="7" name="LJ.江" initials="W用" lastIdx="0" clrIdx="6"/>
  <p:cmAuthor id="8" name="user" initials="u" lastIdx="0" clrIdx="7"/>
  <p:cmAuthor id="9" name="hello" initials="h" lastIdx="0" clrIdx="8"/>
  <p:cmAuthor id="10" name="子锋 林" initials="子锋" lastIdx="0" clrIdx="9"/>
  <p:cmAuthor id="11" name="刘 小姐" initials="刘" lastIdx="0" clrIdx="1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FC800"/>
    <a:srgbClr val="0F4696"/>
    <a:srgbClr val="A40000"/>
    <a:srgbClr val="2C85AE"/>
    <a:srgbClr val="E7ECF4"/>
    <a:srgbClr val="FFFC98"/>
    <a:srgbClr val="CFDAEA"/>
    <a:srgbClr val="F5F7FA"/>
    <a:srgbClr val="90B82E"/>
    <a:srgbClr val="67A68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浅色样式 1 - 强调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229" autoAdjust="0"/>
    <p:restoredTop sz="86421" autoAdjust="0"/>
  </p:normalViewPr>
  <p:slideViewPr>
    <p:cSldViewPr snapToGrid="0" showGuides="1">
      <p:cViewPr>
        <p:scale>
          <a:sx n="50" d="100"/>
          <a:sy n="50" d="100"/>
        </p:scale>
        <p:origin x="784" y="116"/>
      </p:cViewPr>
      <p:guideLst>
        <p:guide orient="horz" pos="4210"/>
        <p:guide pos="289"/>
        <p:guide pos="98"/>
        <p:guide pos="7326"/>
        <p:guide orient="horz" pos="789"/>
      </p:guideLst>
    </p:cSldViewPr>
  </p:slideViewPr>
  <p:outlineViewPr>
    <p:cViewPr>
      <p:scale>
        <a:sx n="33" d="100"/>
        <a:sy n="33" d="100"/>
      </p:scale>
      <p:origin x="0" y="-696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3.xml"/><Relationship Id="rId8" Type="http://schemas.openxmlformats.org/officeDocument/2006/relationships/slide" Target="slides/slide2.xml"/><Relationship Id="rId7" Type="http://schemas.openxmlformats.org/officeDocument/2006/relationships/notesMaster" Target="notesMasters/notesMaster1.xml"/><Relationship Id="rId6" Type="http://schemas.openxmlformats.org/officeDocument/2006/relationships/slide" Target="slides/slide1.xml"/><Relationship Id="rId5" Type="http://schemas.openxmlformats.org/officeDocument/2006/relationships/slideMaster" Target="slideMasters/slideMaster4.xml"/><Relationship Id="rId4" Type="http://schemas.openxmlformats.org/officeDocument/2006/relationships/slideMaster" Target="slideMasters/slideMaster3.xml"/><Relationship Id="rId31" Type="http://schemas.openxmlformats.org/officeDocument/2006/relationships/tags" Target="tags/tag153.xml"/><Relationship Id="rId30" Type="http://schemas.openxmlformats.org/officeDocument/2006/relationships/commentAuthors" Target="commentAuthors.xml"/><Relationship Id="rId3" Type="http://schemas.openxmlformats.org/officeDocument/2006/relationships/slideMaster" Target="slideMasters/slideMaster2.xml"/><Relationship Id="rId29" Type="http://schemas.openxmlformats.org/officeDocument/2006/relationships/tableStyles" Target="tableStyles.xml"/><Relationship Id="rId28" Type="http://schemas.openxmlformats.org/officeDocument/2006/relationships/viewProps" Target="viewProps.xml"/><Relationship Id="rId27" Type="http://schemas.openxmlformats.org/officeDocument/2006/relationships/presProps" Target="presProps.xml"/><Relationship Id="rId26" Type="http://schemas.openxmlformats.org/officeDocument/2006/relationships/handoutMaster" Target="handoutMasters/handoutMaster1.xml"/><Relationship Id="rId25" Type="http://schemas.openxmlformats.org/officeDocument/2006/relationships/slide" Target="slides/slide19.xml"/><Relationship Id="rId24" Type="http://schemas.openxmlformats.org/officeDocument/2006/relationships/slide" Target="slides/slide18.xml"/><Relationship Id="rId23" Type="http://schemas.openxmlformats.org/officeDocument/2006/relationships/slide" Target="slides/slide17.xml"/><Relationship Id="rId22" Type="http://schemas.openxmlformats.org/officeDocument/2006/relationships/slide" Target="slides/slide16.xml"/><Relationship Id="rId21" Type="http://schemas.openxmlformats.org/officeDocument/2006/relationships/slide" Target="slides/slide15.xml"/><Relationship Id="rId20" Type="http://schemas.openxmlformats.org/officeDocument/2006/relationships/slide" Target="slides/slide14.xml"/><Relationship Id="rId2" Type="http://schemas.openxmlformats.org/officeDocument/2006/relationships/theme" Target="theme/theme1.xml"/><Relationship Id="rId19" Type="http://schemas.openxmlformats.org/officeDocument/2006/relationships/slide" Target="slides/slide13.xml"/><Relationship Id="rId18" Type="http://schemas.openxmlformats.org/officeDocument/2006/relationships/slide" Target="slides/slide12.xml"/><Relationship Id="rId17" Type="http://schemas.openxmlformats.org/officeDocument/2006/relationships/slide" Target="slides/slide11.xml"/><Relationship Id="rId16" Type="http://schemas.openxmlformats.org/officeDocument/2006/relationships/slide" Target="slides/slide10.xml"/><Relationship Id="rId15" Type="http://schemas.openxmlformats.org/officeDocument/2006/relationships/slide" Target="slides/slide9.xml"/><Relationship Id="rId14" Type="http://schemas.openxmlformats.org/officeDocument/2006/relationships/slide" Target="slides/slide8.xml"/><Relationship Id="rId13" Type="http://schemas.openxmlformats.org/officeDocument/2006/relationships/slide" Target="slides/slide7.xml"/><Relationship Id="rId12" Type="http://schemas.openxmlformats.org/officeDocument/2006/relationships/slide" Target="slides/slide6.xml"/><Relationship Id="rId11" Type="http://schemas.openxmlformats.org/officeDocument/2006/relationships/slide" Target="slides/slide5.xml"/><Relationship Id="rId10" Type="http://schemas.openxmlformats.org/officeDocument/2006/relationships/slide" Target="slides/slide4.xml"/><Relationship Id="rId1" Type="http://schemas.openxmlformats.org/officeDocument/2006/relationships/slideMaster" Target="slideMasters/slideMaster1.xml"/></Relationships>
</file>

<file path=ppt/charts/_rels/chart1.xml.rels><?xml version="1.0" encoding="UTF-8" standalone="yes"?>
<Relationships xmlns="http://schemas.openxmlformats.org/package/2006/relationships"><Relationship Id="rId4" Type="http://schemas.microsoft.com/office/2011/relationships/chartColorStyle" Target="colors1.xml"/><Relationship Id="rId3" Type="http://schemas.microsoft.com/office/2011/relationships/chartStyle" Target="style1.xml"/><Relationship Id="rId2" Type="http://schemas.openxmlformats.org/officeDocument/2006/relationships/themeOverride" Target="../theme/themeOverride1.xml"/><Relationship Id="rId1" Type="http://schemas.openxmlformats.org/officeDocument/2006/relationships/package" Target="../embeddings/Workbook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0" vertOverflow="ellipsis" vert="horz" wrap="square" anchor="ctr" anchorCtr="1" forceAA="0"/>
          <a:lstStyle/>
          <a:p>
            <a:pPr defTabSz="914400">
              <a:defRPr lang="zh-CN" sz="1920" b="1" i="0" u="none" strike="noStrike" kern="1200" spc="0" baseline="0">
                <a:solidFill>
                  <a:schemeClr val="tx1"/>
                </a:solidFill>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pPr>
            <a:r>
              <a:rPr lang="en-US" altLang="zh-CN" sz="1920" b="1">
                <a:solidFill>
                  <a:schemeClr val="tx1"/>
                </a:solidFill>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rPr>
              <a:t>S</a:t>
            </a:r>
            <a:r>
              <a:rPr sz="1920" b="1">
                <a:solidFill>
                  <a:schemeClr val="tx1"/>
                </a:solidFill>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rPr>
              <a:t>cintillator detector</a:t>
            </a:r>
            <a:r>
              <a:rPr lang="en-US" altLang="zh-CN" sz="1920" b="1">
                <a:solidFill>
                  <a:schemeClr val="tx1"/>
                </a:solidFill>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rPr>
              <a:t> family performance </a:t>
            </a:r>
            <a:endParaRPr lang="en-US" altLang="zh-CN" sz="1920" b="1">
              <a:solidFill>
                <a:schemeClr val="tx1"/>
              </a:solidFill>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endParaRPr>
          </a:p>
        </c:rich>
      </c:tx>
      <c:layout>
        <c:manualLayout>
          <c:xMode val="edge"/>
          <c:yMode val="edge"/>
          <c:x val="0.204378969262654"/>
          <c:y val="0.0164613790721768"/>
        </c:manualLayout>
      </c:layout>
      <c:overlay val="0"/>
      <c:spPr>
        <a:noFill/>
        <a:ln>
          <a:noFill/>
        </a:ln>
        <a:effectLst/>
      </c:spPr>
    </c:title>
    <c:autoTitleDeleted val="0"/>
    <c:plotArea>
      <c:layout>
        <c:manualLayout>
          <c:layoutTarget val="inner"/>
          <c:xMode val="edge"/>
          <c:yMode val="edge"/>
          <c:x val="0.246165470343785"/>
          <c:y val="0.196220930232558"/>
          <c:w val="0.507669059312429"/>
          <c:h val="0.651065891472868"/>
        </c:manualLayout>
      </c:layout>
      <c:radarChart>
        <c:radarStyle val="marker"/>
        <c:varyColors val="0"/>
        <c:ser>
          <c:idx val="0"/>
          <c:order val="0"/>
          <c:tx>
            <c:strRef>
              <c:f>Sheet1!$B$1</c:f>
              <c:strCache>
                <c:ptCount val="1"/>
                <c:pt idx="0">
                  <c:v>1st generation</c:v>
                </c:pt>
              </c:strCache>
            </c:strRef>
          </c:tx>
          <c:spPr>
            <a:ln w="28575" cap="rnd">
              <a:solidFill>
                <a:schemeClr val="accent1"/>
              </a:solidFill>
              <a:round/>
            </a:ln>
            <a:effectLst>
              <a:outerShdw blurRad="50800" dist="38100" dir="5400000" algn="t" rotWithShape="0">
                <a:schemeClr val="accent1">
                  <a:lumMod val="75000"/>
                  <a:alpha val="40000"/>
                </a:schemeClr>
              </a:outerShdw>
            </a:effectLst>
          </c:spPr>
          <c:marker>
            <c:symbol val="none"/>
          </c:marker>
          <c:dLbls>
            <c:delete val="1"/>
          </c:dLbls>
          <c:cat>
            <c:strRef>
              <c:f>Sheet1!$A$2:$A$6</c:f>
              <c:strCache>
                <c:ptCount val="5"/>
                <c:pt idx="0" c:formatCode="yyyy/m/d">
                  <c:v>Detection efficiency</c:v>
                </c:pt>
                <c:pt idx="1" c:formatCode="yyyy/m/d">
                  <c:v>Spatial resolution</c:v>
                </c:pt>
                <c:pt idx="2" c:formatCode="yyyy/m/d">
                  <c:v>Count-rate/chanel</c:v>
                </c:pt>
                <c:pt idx="3" c:formatCode="yyyy/m/d">
                  <c:v>Count-rate/moudle</c:v>
                </c:pt>
                <c:pt idx="4" c:formatCode="yyyy/m/d">
                  <c:v>Dead-zone fraction</c:v>
                </c:pt>
              </c:strCache>
            </c:strRef>
          </c:cat>
          <c:val>
            <c:numRef>
              <c:f>Sheet1!$B$2:$B$6</c:f>
              <c:numCache>
                <c:formatCode>General</c:formatCode>
                <c:ptCount val="5"/>
                <c:pt idx="0">
                  <c:v>50</c:v>
                </c:pt>
                <c:pt idx="1">
                  <c:v>20</c:v>
                </c:pt>
                <c:pt idx="2">
                  <c:v>40</c:v>
                </c:pt>
                <c:pt idx="3">
                  <c:v>20</c:v>
                </c:pt>
                <c:pt idx="4">
                  <c:v>60</c:v>
                </c:pt>
              </c:numCache>
            </c:numRef>
          </c:val>
        </c:ser>
        <c:ser>
          <c:idx val="1"/>
          <c:order val="1"/>
          <c:tx>
            <c:strRef>
              <c:f>Sheet1!$C$1</c:f>
              <c:strCache>
                <c:ptCount val="1"/>
                <c:pt idx="0">
                  <c:v>2nd generation</c:v>
                </c:pt>
              </c:strCache>
            </c:strRef>
          </c:tx>
          <c:spPr>
            <a:ln w="28575" cap="rnd">
              <a:solidFill>
                <a:schemeClr val="accent2"/>
              </a:solidFill>
              <a:round/>
            </a:ln>
            <a:effectLst>
              <a:outerShdw blurRad="50800" dist="38100" dir="5400000" algn="t" rotWithShape="0">
                <a:schemeClr val="accent2">
                  <a:lumMod val="75000"/>
                  <a:alpha val="40000"/>
                </a:schemeClr>
              </a:outerShdw>
            </a:effectLst>
          </c:spPr>
          <c:marker>
            <c:symbol val="none"/>
          </c:marker>
          <c:dLbls>
            <c:delete val="1"/>
          </c:dLbls>
          <c:cat>
            <c:strRef>
              <c:f>Sheet1!$A$2:$A$6</c:f>
              <c:strCache>
                <c:ptCount val="5"/>
                <c:pt idx="0" c:formatCode="yyyy/m/d">
                  <c:v>Detection efficiency</c:v>
                </c:pt>
                <c:pt idx="1" c:formatCode="yyyy/m/d">
                  <c:v>Spatial resolution</c:v>
                </c:pt>
                <c:pt idx="2" c:formatCode="yyyy/m/d">
                  <c:v>Count-rate/chanel</c:v>
                </c:pt>
                <c:pt idx="3" c:formatCode="yyyy/m/d">
                  <c:v>Count-rate/moudle</c:v>
                </c:pt>
                <c:pt idx="4" c:formatCode="yyyy/m/d">
                  <c:v>Dead-zone fraction</c:v>
                </c:pt>
              </c:strCache>
            </c:strRef>
          </c:cat>
          <c:val>
            <c:numRef>
              <c:f>Sheet1!$C$2:$C$6</c:f>
              <c:numCache>
                <c:formatCode>General</c:formatCode>
                <c:ptCount val="5"/>
                <c:pt idx="0">
                  <c:v>85</c:v>
                </c:pt>
                <c:pt idx="1">
                  <c:v>40</c:v>
                </c:pt>
                <c:pt idx="2">
                  <c:v>40</c:v>
                </c:pt>
                <c:pt idx="3">
                  <c:v>50</c:v>
                </c:pt>
                <c:pt idx="4">
                  <c:v>80</c:v>
                </c:pt>
              </c:numCache>
            </c:numRef>
          </c:val>
        </c:ser>
        <c:ser>
          <c:idx val="2"/>
          <c:order val="2"/>
          <c:tx>
            <c:strRef>
              <c:f>Sheet1!$D$1</c:f>
              <c:strCache>
                <c:ptCount val="1"/>
                <c:pt idx="0">
                  <c:v>3rd generation</c:v>
                </c:pt>
              </c:strCache>
            </c:strRef>
          </c:tx>
          <c:spPr>
            <a:ln w="28575" cap="rnd">
              <a:solidFill>
                <a:schemeClr val="accent3"/>
              </a:solidFill>
              <a:round/>
            </a:ln>
            <a:effectLst>
              <a:outerShdw blurRad="50800" dist="38100" dir="2700000" algn="tl" rotWithShape="0">
                <a:schemeClr val="accent3">
                  <a:lumMod val="75000"/>
                  <a:alpha val="40000"/>
                </a:schemeClr>
              </a:outerShdw>
            </a:effectLst>
          </c:spPr>
          <c:marker>
            <c:symbol val="none"/>
          </c:marker>
          <c:dLbls>
            <c:delete val="1"/>
          </c:dLbls>
          <c:cat>
            <c:strRef>
              <c:f>Sheet1!$A$2:$A$6</c:f>
              <c:strCache>
                <c:ptCount val="5"/>
                <c:pt idx="0" c:formatCode="yyyy/m/d">
                  <c:v>Detection efficiency</c:v>
                </c:pt>
                <c:pt idx="1" c:formatCode="yyyy/m/d">
                  <c:v>Spatial resolution</c:v>
                </c:pt>
                <c:pt idx="2" c:formatCode="yyyy/m/d">
                  <c:v>Count-rate/chanel</c:v>
                </c:pt>
                <c:pt idx="3" c:formatCode="yyyy/m/d">
                  <c:v>Count-rate/moudle</c:v>
                </c:pt>
                <c:pt idx="4" c:formatCode="yyyy/m/d">
                  <c:v>Dead-zone fraction</c:v>
                </c:pt>
              </c:strCache>
            </c:strRef>
          </c:cat>
          <c:val>
            <c:numRef>
              <c:f>Sheet1!$D$2:$D$6</c:f>
              <c:numCache>
                <c:formatCode>General</c:formatCode>
                <c:ptCount val="5"/>
                <c:pt idx="0">
                  <c:v>75</c:v>
                </c:pt>
                <c:pt idx="1">
                  <c:v>90</c:v>
                </c:pt>
                <c:pt idx="2">
                  <c:v>80</c:v>
                </c:pt>
                <c:pt idx="3">
                  <c:v>90</c:v>
                </c:pt>
                <c:pt idx="4">
                  <c:v>100</c:v>
                </c:pt>
              </c:numCache>
            </c:numRef>
          </c:val>
        </c:ser>
        <c:dLbls>
          <c:showLegendKey val="0"/>
          <c:showVal val="0"/>
          <c:showCatName val="0"/>
          <c:showSerName val="0"/>
          <c:showPercent val="0"/>
          <c:showBubbleSize val="0"/>
        </c:dLbls>
        <c:axId val="456487294"/>
        <c:axId val="251706597"/>
      </c:radarChart>
      <c:catAx>
        <c:axId val="456487294"/>
        <c:scaling>
          <c:orientation val="minMax"/>
        </c:scaling>
        <c:delete val="0"/>
        <c:axPos val="b"/>
        <c:numFmt formatCode="General" sourceLinked="1"/>
        <c:majorTickMark val="out"/>
        <c:minorTickMark val="none"/>
        <c:tickLblPos val="nextTo"/>
        <c:spPr>
          <a:noFill/>
          <a:ln w="9525" cap="flat" cmpd="sng" algn="ctr">
            <a:solidFill>
              <a:schemeClr val="accent1"/>
            </a:solidFill>
            <a:round/>
            <a:tailEnd type="triangle"/>
          </a:ln>
          <a:effectLst/>
        </c:spPr>
        <c:txPr>
          <a:bodyPr rot="-60000000" spcFirstLastPara="0" vertOverflow="ellipsis" vert="horz" wrap="square" anchor="ctr" anchorCtr="1" forceAA="0"/>
          <a:lstStyle/>
          <a:p>
            <a:pPr>
              <a:defRPr lang="zh-CN" sz="1600" b="1" i="0" u="none" strike="noStrike" kern="1200" baseline="0">
                <a:solidFill>
                  <a:schemeClr val="accent6">
                    <a:lumMod val="75000"/>
                  </a:schemeClr>
                </a:solidFill>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pPr>
          </a:p>
        </c:txPr>
        <c:crossAx val="251706597"/>
        <c:crosses val="autoZero"/>
        <c:auto val="1"/>
        <c:lblAlgn val="ctr"/>
        <c:lblOffset val="100"/>
        <c:noMultiLvlLbl val="0"/>
      </c:catAx>
      <c:valAx>
        <c:axId val="251706597"/>
        <c:scaling>
          <c:orientation val="minMax"/>
        </c:scaling>
        <c:delete val="1"/>
        <c:axPos val="l"/>
        <c:majorGridlines>
          <c:spPr>
            <a:ln w="9525" cap="flat" cmpd="sng" algn="ctr">
              <a:solidFill>
                <a:srgbClr val="92D050">
                  <a:alpha val="34000"/>
                </a:srgbClr>
              </a:solidFill>
              <a:prstDash val="solid"/>
              <a:round/>
            </a:ln>
            <a:effectLst/>
          </c:spPr>
        </c:majorGridlines>
        <c:numFmt formatCode="General" sourceLinked="1"/>
        <c:majorTickMark val="out"/>
        <c:minorTickMark val="none"/>
        <c:tickLblPos val="nextTo"/>
        <c:txPr>
          <a:bodyPr rot="-60000000" spcFirstLastPara="0" vertOverflow="ellipsis" vert="horz" wrap="square" anchor="ctr" anchorCtr="1" forceAA="0"/>
          <a:lstStyle/>
          <a:p>
            <a:pPr>
              <a:defRPr lang="zh-CN" sz="1600" b="1" i="0" u="none" strike="noStrike" kern="1200" baseline="0">
                <a:solidFill>
                  <a:schemeClr val="tx1"/>
                </a:solidFill>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pPr>
          </a:p>
        </c:txPr>
        <c:crossAx val="456487294"/>
        <c:crosses val="autoZero"/>
        <c:crossBetween val="between"/>
      </c:valAx>
      <c:spPr>
        <a:noFill/>
        <a:ln>
          <a:noFill/>
        </a:ln>
        <a:effectLst/>
      </c:spPr>
    </c:plotArea>
    <c:plotVisOnly val="1"/>
    <c:dispBlanksAs val="gap"/>
    <c:showDLblsOverMax val="0"/>
    <c:extLst>
      <c:ext uri="{0b15fc19-7d7d-44ad-8c2d-2c3a37ce22c3}">
        <chartProps xmlns="https://web.wps.cn/et/2018/main" chartId="{182ecd18-2ab8-4481-8260-4b55d62d31d8}"/>
      </c:ext>
    </c:extLst>
  </c:chart>
  <c:spPr>
    <a:solidFill>
      <a:schemeClr val="bg1"/>
    </a:solidFill>
    <a:ln w="6350" cap="flat" cmpd="sng" algn="ctr">
      <a:noFill/>
      <a:round/>
    </a:ln>
    <a:effectLst>
      <a:outerShdw blurRad="63500" dist="37357" dir="2700000" sx="0" sy="0" rotWithShape="0">
        <a:scrgbClr r="0" g="0" b="0"/>
      </a:outerShdw>
    </a:effectLst>
  </c:spPr>
  <c:txPr>
    <a:bodyPr/>
    <a:lstStyle/>
    <a:p>
      <a:pPr>
        <a:defRPr lang="zh-CN" sz="1600" b="1">
          <a:solidFill>
            <a:schemeClr val="tx1"/>
          </a:solidFill>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pPr>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40.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2.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906CAE5-BBDF-4BE7-8261-007421C0DE80}" type="datetimeFigureOut">
              <a:rPr lang="en-US" smtClean="0"/>
            </a:fld>
            <a:endParaRPr 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A80591-6FB5-4018-BECA-91F65E186935}"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ln>
        </p:spPr>
      </p:sp>
      <p:sp>
        <p:nvSpPr>
          <p:cNvPr id="44035" name="备注占位符 2"/>
          <p:cNvSpPr>
            <a:spLocks noGrp="1"/>
          </p:cNvSpPr>
          <p:nvPr>
            <p:ph type="body" idx="1"/>
          </p:nvPr>
        </p:nvSpPr>
        <p:spPr bwMode="auto">
          <a:noFill/>
        </p:spPr>
        <p:txBody>
          <a:bodyPr wrap="square" numCol="1" anchor="t" anchorCtr="0" compatLnSpc="1"/>
          <a:lstStyle/>
          <a:p>
            <a:endParaRPr lang="zh-CN" altLang="en-US" dirty="0"/>
          </a:p>
        </p:txBody>
      </p:sp>
      <p:sp>
        <p:nvSpPr>
          <p:cNvPr id="2" name="灯片编号占位符 1"/>
          <p:cNvSpPr>
            <a:spLocks noGrp="1"/>
          </p:cNvSpPr>
          <p:nvPr>
            <p:ph type="sldNum" sz="quarter" idx="5"/>
          </p:nvPr>
        </p:nvSpPr>
        <p:spPr/>
        <p:txBody>
          <a:bodyPr/>
          <a:lstStyle/>
          <a:p>
            <a:pPr>
              <a:defRPr/>
            </a:pPr>
            <a:fld id="{0C994A22-7990-4147-B722-23103CA33D18}"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sym typeface="+mn-ea"/>
              </a:rPr>
              <a:t> LoGHT, has been deployed on EMD and ERNI.</a:t>
            </a:r>
            <a:endParaRPr lang="en-US" altLang="zh-CN" dirty="0">
              <a:sym typeface="+mn-ea"/>
            </a:endParaRPr>
          </a:p>
          <a:p>
            <a:r>
              <a:rPr lang="en-US" altLang="zh-CN" dirty="0"/>
              <a:t>EMD has been used to measure the residual-stress variation along the depth direction in full-size high-speed train wheels. It has also supported in-situ mechanical studies, such as the lattice stress–strain behavior of advanced alloys.</a:t>
            </a:r>
            <a:endParaRPr lang="en-US" altLang="zh-CN" dirty="0"/>
          </a:p>
        </p:txBody>
      </p:sp>
      <p:sp>
        <p:nvSpPr>
          <p:cNvPr id="4" name="灯片编号占位符 3"/>
          <p:cNvSpPr>
            <a:spLocks noGrp="1"/>
          </p:cNvSpPr>
          <p:nvPr>
            <p:ph type="sldNum" sz="quarter" idx="5"/>
          </p:nvPr>
        </p:nvSpPr>
        <p:spPr/>
        <p:txBody>
          <a:bodyPr/>
          <a:lstStyle/>
          <a:p>
            <a:fld id="{60A80591-6FB5-4018-BECA-91F65E186935}" type="slidenum">
              <a:rPr lang="en-US" smtClean="0"/>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and LiGHT serves as its diffraction detector system.</a:t>
            </a:r>
            <a:endParaRPr lang="en-US" altLang="zh-CN" dirty="0"/>
          </a:p>
          <a:p>
            <a:r>
              <a:rPr lang="en-US" altLang="zh-CN" dirty="0"/>
              <a:t>The total detector area is about 4 square meters, with a pixel size of 3 mm by 50 mm</a:t>
            </a:r>
            <a:endParaRPr lang="en-US" altLang="zh-CN" dirty="0"/>
          </a:p>
          <a:p>
            <a:r>
              <a:rPr lang="en-US" altLang="zh-CN" dirty="0"/>
              <a:t>the detector is already supporting real scientific applications. As shown here, ERNI can be used for lithium-battery studies, where imaging and diffraction information are combined to follow structural evolution during charge and discharge.</a:t>
            </a:r>
            <a:endParaRPr lang="en-US" altLang="zh-CN" dirty="0"/>
          </a:p>
        </p:txBody>
      </p:sp>
      <p:sp>
        <p:nvSpPr>
          <p:cNvPr id="4" name="灯片编号占位符 3"/>
          <p:cNvSpPr>
            <a:spLocks noGrp="1"/>
          </p:cNvSpPr>
          <p:nvPr>
            <p:ph type="sldNum" sz="quarter" idx="5"/>
          </p:nvPr>
        </p:nvSpPr>
        <p:spPr/>
        <p:txBody>
          <a:bodyPr/>
          <a:lstStyle/>
          <a:p>
            <a:fld id="{60A80591-6FB5-4018-BECA-91F65E186935}" type="slidenum">
              <a:rPr lang="en-US" smtClean="0"/>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en-US" dirty="0"/>
              <a:t></a:t>
            </a:r>
            <a:r>
              <a:rPr lang="en-US" altLang="zh-CN" dirty="0"/>
              <a:t>SHiNE stands for SiPM-based High-resolution Neutron Detector. </a:t>
            </a:r>
            <a:endParaRPr lang="en-US" altLang="zh-CN" dirty="0"/>
          </a:p>
          <a:p>
            <a:r>
              <a:rPr lang="en-US" altLang="zh-CN" dirty="0"/>
              <a:t>The basic idea is inspired by the Anger-camera concept, which has already been successfully applied on instruments such as TOPAZ at SNS for single-crystal neutron diffraction.</a:t>
            </a:r>
            <a:endParaRPr lang="en-US" altLang="zh-CN" dirty="0"/>
          </a:p>
          <a:p>
            <a:r>
              <a:rPr lang="en-US" altLang="en-US" dirty="0"/>
              <a:t></a:t>
            </a:r>
            <a:r>
              <a:rPr lang="en-US" altLang="zh-CN" dirty="0"/>
              <a:t>Our detector uses a SiPM array instead of a conventional PMT-based solution, together with a scintillator screen, a light guide, and compact readout electronics.</a:t>
            </a:r>
            <a:endParaRPr lang="en-US" altLang="zh-CN" dirty="0"/>
          </a:p>
          <a:p>
            <a:r>
              <a:rPr lang="en-US" altLang="zh-CN" dirty="0"/>
              <a:t>From the detector structure shown on the right, a neutron is captured in the scintillator screen, the scintillation light spreads through the optical guide, and the light distribution is then sampled by the SiPM array. Based on that light-sharing information, the hit position can be reconstructed with high precision.</a:t>
            </a:r>
            <a:endParaRPr lang="en-US" altLang="zh-CN" dirty="0"/>
          </a:p>
          <a:p>
            <a:r>
              <a:rPr lang="en-US" altLang="en-US" dirty="0"/>
              <a:t></a:t>
            </a:r>
            <a:r>
              <a:rPr lang="en-US" altLang="zh-CN" dirty="0"/>
              <a:t>The design is aimed at future single-crystal neutron instruments. </a:t>
            </a:r>
            <a:endParaRPr lang="en-US" altLang="zh-CN" dirty="0"/>
          </a:p>
        </p:txBody>
      </p:sp>
      <p:sp>
        <p:nvSpPr>
          <p:cNvPr id="4" name="灯片编号占位符 3"/>
          <p:cNvSpPr>
            <a:spLocks noGrp="1"/>
          </p:cNvSpPr>
          <p:nvPr>
            <p:ph type="sldNum" sz="quarter" idx="5"/>
          </p:nvPr>
        </p:nvSpPr>
        <p:spPr/>
        <p:txBody>
          <a:bodyPr/>
          <a:lstStyle/>
          <a:p>
            <a:fld id="{03A1DF17-A28C-4D46-829F-D8D110C09314}"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en-US" altLang="zh-CN"/>
              <a:t>This slide shows the key technologies of SHiNE.  channel-multiplexed readout electronics</a:t>
            </a:r>
            <a:endParaRPr lang="en-US" altLang="zh-CN"/>
          </a:p>
          <a:p>
            <a:r>
              <a:rPr lang="en-US" altLang="zh-CN"/>
              <a:t>The first is the centroid-based position reconstruction algorithm, which uses light sharing among multiple SiPM channels to achieve sub-millimeter spatial resolution.</a:t>
            </a:r>
            <a:endParaRPr lang="en-US" altLang="zh-CN"/>
          </a:p>
          <a:p>
            <a:r>
              <a:rPr lang="en-US" altLang="zh-CN"/>
              <a:t>The second is the new high-performance scintillator, which provides fast timing, high light yield, and promising neutron detection efficiency.</a:t>
            </a:r>
            <a:endParaRPr lang="en-US" altLang="zh-CN"/>
          </a:p>
          <a:p>
            <a:r>
              <a:rPr lang="en-US" altLang="zh-CN"/>
              <a:t>The third is the multi-channel independent-readout electronics, which records channel-level timing and ToT information for more accurate event reconstruction.</a:t>
            </a:r>
            <a:endParaRPr lang="en-US" altLang="zh-CN"/>
          </a:p>
          <a:p>
            <a:r>
              <a:rPr lang="en-US" altLang="zh-CN"/>
              <a:t>So SHiNE combines algorithm, material, and electronics optimization to achieve high-resolution neutron detection.</a:t>
            </a:r>
            <a:endParaRPr lang="en-US" altLang="zh-CN"/>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en-US" altLang="zh-CN"/>
              <a:t>For tiled large-area detectors, the gap between adjacent modules is a critical issue because it can cause peak splitting, intensity distortion, and data loss near the module boundary.</a:t>
            </a:r>
            <a:endParaRPr lang="en-US" altLang="zh-CN"/>
          </a:p>
          <a:p>
            <a:r>
              <a:rPr lang="en-US" altLang="zh-CN"/>
              <a:t>To solve this problem, we use ultra-tight scintillator tiling with a stitching gap below 0.1 millimeter, large-area tiling of SiPM arrays with a uniform pixel pitch, and cross-module event merging based on temporal and spatial correlation.</a:t>
            </a:r>
            <a:endParaRPr lang="en-US" altLang="zh-CN"/>
          </a:p>
          <a:p>
            <a:r>
              <a:rPr lang="en-US" altLang="zh-CN"/>
              <a:t>In this way, the detector can be scaled to a larger area while preserving diffraction-peak integrity  </a:t>
            </a:r>
            <a:r>
              <a:rPr lang="zh-CN" altLang="en-US"/>
              <a:t>衍射峰完整性</a:t>
            </a:r>
            <a:endParaRPr lang="en-US" altLang="zh-CN"/>
          </a:p>
          <a:p>
            <a:r>
              <a:rPr lang="en-US" altLang="zh-CN"/>
              <a:t>Ultra-tight scintillator tiling + tiled SiPM arrays + cross-module event reconstruction</a:t>
            </a:r>
            <a:endParaRPr lang="en-US" altLang="zh-CN"/>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en-US" altLang="zh-CN"/>
              <a:t>In this way, we can reconstruct neutron events more accurately from distributed SiPM signals. makes the reconstruction more efficient</a:t>
            </a:r>
            <a:endParaRPr lang="en-US" altLang="zh-CN"/>
          </a:p>
          <a:p>
            <a:r>
              <a:rPr lang="en-US" altLang="zh-CN"/>
              <a:t>The projected peaks are then fitted, giving an averaged FWHM of about 0.35 mm.</a:t>
            </a:r>
            <a:endParaRPr lang="en-US" altLang="zh-CN"/>
          </a:p>
          <a:p>
            <a:r>
              <a:rPr lang="en-US" altLang="zh-CN"/>
              <a:t>we first determine which signals are likely to belong to the same neutron event in time.</a:t>
            </a:r>
            <a:endParaRPr lang="en-US" altLang="zh-CN"/>
          </a:p>
          <a:p>
            <a:r>
              <a:rPr lang="en-US" altLang="zh-CN"/>
              <a:t>use position windows to identify which channels belong to the same physical event in space.</a:t>
            </a:r>
            <a:endParaRPr lang="en-US" altLang="zh-CN"/>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03A1DF17-A28C-4D46-829F-D8D110C09314}"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lnSpc>
                <a:spcPct val="150000"/>
              </a:lnSpc>
            </a:pPr>
            <a:r>
              <a:rPr lang="en-US" altLang="zh-CN" b="1" dirty="0">
                <a:solidFill>
                  <a:srgbClr val="7030A0"/>
                </a:solidFill>
                <a:sym typeface="+mn-ea"/>
              </a:rPr>
              <a:t>The next-generation detector should also provide:</a:t>
            </a:r>
            <a:endParaRPr lang="en-US" altLang="zh-CN" b="1" dirty="0">
              <a:solidFill>
                <a:srgbClr val="7030A0"/>
              </a:solidFill>
            </a:endParaRPr>
          </a:p>
          <a:p>
            <a:pPr marL="285750" indent="-285750" algn="l">
              <a:lnSpc>
                <a:spcPct val="150000"/>
              </a:lnSpc>
              <a:buFont typeface="Wingdings" panose="05000000000000000000" charset="0"/>
              <a:buChar char="Ø"/>
            </a:pPr>
            <a:r>
              <a:rPr lang="en-US" altLang="zh-CN" b="1" dirty="0">
                <a:solidFill>
                  <a:srgbClr val="7030A0"/>
                </a:solidFill>
                <a:sym typeface="+mn-ea"/>
              </a:rPr>
              <a:t>small dead zones</a:t>
            </a:r>
            <a:endParaRPr lang="en-US" altLang="zh-CN" b="1" dirty="0">
              <a:solidFill>
                <a:srgbClr val="7030A0"/>
              </a:solidFill>
            </a:endParaRPr>
          </a:p>
          <a:p>
            <a:pPr marL="285750" indent="-285750" algn="l">
              <a:lnSpc>
                <a:spcPct val="150000"/>
              </a:lnSpc>
              <a:buFont typeface="Wingdings" panose="05000000000000000000" charset="0"/>
              <a:buChar char="Ø"/>
            </a:pPr>
            <a:r>
              <a:rPr lang="en-US" altLang="zh-CN" b="1" dirty="0">
                <a:solidFill>
                  <a:srgbClr val="7030A0"/>
                </a:solidFill>
                <a:sym typeface="+mn-ea"/>
              </a:rPr>
              <a:t>compact module structure</a:t>
            </a:r>
            <a:endParaRPr lang="en-US" altLang="zh-CN" b="1" dirty="0">
              <a:solidFill>
                <a:srgbClr val="7030A0"/>
              </a:solidFill>
            </a:endParaRPr>
          </a:p>
          <a:p>
            <a:pPr marL="285750" indent="-285750" algn="l">
              <a:lnSpc>
                <a:spcPct val="150000"/>
              </a:lnSpc>
              <a:buFont typeface="Wingdings" panose="05000000000000000000" charset="0"/>
              <a:buChar char="Ø"/>
            </a:pPr>
            <a:r>
              <a:rPr lang="en-US" altLang="zh-CN" b="1" dirty="0">
                <a:solidFill>
                  <a:srgbClr val="7030A0"/>
                </a:solidFill>
                <a:sym typeface="+mn-ea"/>
              </a:rPr>
              <a:t>vacuum compatibility</a:t>
            </a:r>
            <a:endParaRPr lang="en-US" altLang="zh-CN" b="1" dirty="0">
              <a:solidFill>
                <a:srgbClr val="7030A0"/>
              </a:solidFill>
            </a:endParaRPr>
          </a:p>
          <a:p>
            <a:pPr marL="285750" indent="-285750" algn="l">
              <a:lnSpc>
                <a:spcPct val="150000"/>
              </a:lnSpc>
              <a:buFont typeface="Wingdings" panose="05000000000000000000" charset="0"/>
              <a:buChar char="Ø"/>
            </a:pPr>
            <a:r>
              <a:rPr lang="en-US" altLang="zh-CN" b="1" dirty="0">
                <a:solidFill>
                  <a:srgbClr val="7030A0"/>
                </a:solidFill>
                <a:sym typeface="+mn-ea"/>
              </a:rPr>
              <a:t>scalable large-area assembly</a:t>
            </a:r>
            <a:endParaRPr lang="en-US" altLang="zh-CN" b="1" dirty="0">
              <a:solidFill>
                <a:srgbClr val="7030A0"/>
              </a:solidFill>
            </a:endParaRPr>
          </a:p>
          <a:p>
            <a:endParaRPr lang="en-US" altLang="zh-CN" dirty="0"/>
          </a:p>
        </p:txBody>
      </p:sp>
      <p:sp>
        <p:nvSpPr>
          <p:cNvPr id="4" name="灯片编号占位符 3"/>
          <p:cNvSpPr>
            <a:spLocks noGrp="1"/>
          </p:cNvSpPr>
          <p:nvPr>
            <p:ph type="sldNum" sz="quarter" idx="5"/>
          </p:nvPr>
        </p:nvSpPr>
        <p:spPr/>
        <p:txBody>
          <a:bodyPr/>
          <a:lstStyle/>
          <a:p>
            <a:fld id="{60A80591-6FB5-4018-BECA-91F65E186935}" type="slidenum">
              <a:rPr lang="en-US" smtClean="0"/>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60A80591-6FB5-4018-BECA-91F65E186935}" type="slidenum">
              <a:rPr lang="en-US" smtClean="0"/>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en-US" altLang="zh-CN"/>
              <a:t>Detector performance has been improving </a:t>
            </a:r>
            <a:r>
              <a:rPr lang="en-US" altLang="zh-CN">
                <a:sym typeface="+mn-ea"/>
              </a:rPr>
              <a:t>steadily .</a:t>
            </a:r>
            <a:endParaRPr lang="en-US" altLang="zh-CN">
              <a:sym typeface="+mn-ea"/>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Why 4 instruments choose scintillator detectors as the main detector</a:t>
            </a:r>
            <a:endParaRPr kumimoji="1" lang="en-US" altLang="zh-CN" dirty="0"/>
          </a:p>
          <a:p>
            <a:r>
              <a:rPr kumimoji="1" lang="en-US" altLang="zh-CN" dirty="0"/>
              <a:t>Because it provide the most suitable balance for these specific applications.  </a:t>
            </a:r>
            <a:endParaRPr kumimoji="1" lang="en-US" altLang="zh-CN" dirty="0"/>
          </a:p>
          <a:p>
            <a:r>
              <a:rPr kumimoji="1" lang="en-US" altLang="zh-CN" dirty="0"/>
              <a:t>our detector can fulfill these specific requirements.</a:t>
            </a:r>
            <a:endParaRPr kumimoji="1" lang="en-US" altLang="zh-CN" dirty="0"/>
          </a:p>
          <a:p>
            <a:pPr marL="285750" indent="-285750">
              <a:lnSpc>
                <a:spcPct val="150000"/>
              </a:lnSpc>
              <a:buFont typeface="Wingdings" panose="05000000000000000000" charset="0"/>
              <a:buChar char="Ø"/>
            </a:pPr>
            <a:r>
              <a:rPr lang="en-US" altLang="zh-CN" b="1">
                <a:latin typeface="Times New Roman" panose="02020603050405020304" pitchFamily="18" charset="0"/>
                <a:cs typeface="Times New Roman" panose="02020603050405020304" pitchFamily="18" charset="0"/>
                <a:sym typeface="+mn-ea"/>
              </a:rPr>
              <a:t>Large area coverage</a:t>
            </a:r>
            <a:r>
              <a:rPr lang="en-US" altLang="zh-CN">
                <a:latin typeface="Times New Roman" panose="02020603050405020304" pitchFamily="18" charset="0"/>
                <a:cs typeface="Times New Roman" panose="02020603050405020304" pitchFamily="18" charset="0"/>
                <a:sym typeface="+mn-ea"/>
              </a:rPr>
              <a:t> for wide angular acceptance. </a:t>
            </a:r>
            <a:endParaRPr lang="en-US" altLang="zh-CN">
              <a:latin typeface="Times New Roman" panose="02020603050405020304" pitchFamily="18" charset="0"/>
              <a:cs typeface="Times New Roman" panose="02020603050405020304" pitchFamily="18" charset="0"/>
            </a:endParaRPr>
          </a:p>
          <a:p>
            <a:pPr marL="285750" indent="-285750">
              <a:lnSpc>
                <a:spcPct val="150000"/>
              </a:lnSpc>
              <a:buFont typeface="Wingdings" panose="05000000000000000000" charset="0"/>
              <a:buChar char="Ø"/>
            </a:pPr>
            <a:r>
              <a:rPr lang="en-US" altLang="zh-CN" b="1">
                <a:latin typeface="Times New Roman" panose="02020603050405020304" pitchFamily="18" charset="0"/>
                <a:cs typeface="Times New Roman" panose="02020603050405020304" pitchFamily="18" charset="0"/>
                <a:sym typeface="+mn-ea"/>
              </a:rPr>
              <a:t>High detection efficiency</a:t>
            </a:r>
            <a:r>
              <a:rPr lang="en-US" altLang="zh-CN">
                <a:latin typeface="Times New Roman" panose="02020603050405020304" pitchFamily="18" charset="0"/>
                <a:cs typeface="Times New Roman" panose="02020603050405020304" pitchFamily="18" charset="0"/>
                <a:sym typeface="+mn-ea"/>
              </a:rPr>
              <a:t> for weak signals and time-resolved measurements. </a:t>
            </a:r>
            <a:endParaRPr lang="en-US" altLang="zh-CN">
              <a:latin typeface="Times New Roman" panose="02020603050405020304" pitchFamily="18" charset="0"/>
              <a:cs typeface="Times New Roman" panose="02020603050405020304" pitchFamily="18" charset="0"/>
            </a:endParaRPr>
          </a:p>
          <a:p>
            <a:pPr marL="285750" indent="-285750">
              <a:lnSpc>
                <a:spcPct val="150000"/>
              </a:lnSpc>
              <a:buFont typeface="Wingdings" panose="05000000000000000000" charset="0"/>
              <a:buChar char="Ø"/>
            </a:pPr>
            <a:r>
              <a:rPr lang="en-US" altLang="zh-CN" b="1">
                <a:latin typeface="Times New Roman" panose="02020603050405020304" pitchFamily="18" charset="0"/>
                <a:cs typeface="Times New Roman" panose="02020603050405020304" pitchFamily="18" charset="0"/>
                <a:sym typeface="+mn-ea"/>
              </a:rPr>
              <a:t>Good spatial resolution</a:t>
            </a:r>
            <a:r>
              <a:rPr lang="en-US" altLang="zh-CN">
                <a:latin typeface="Times New Roman" panose="02020603050405020304" pitchFamily="18" charset="0"/>
                <a:cs typeface="Times New Roman" panose="02020603050405020304" pitchFamily="18" charset="0"/>
                <a:sym typeface="+mn-ea"/>
              </a:rPr>
              <a:t> to support instrument resolution. </a:t>
            </a:r>
            <a:endParaRPr lang="en-US" altLang="zh-CN">
              <a:latin typeface="Times New Roman" panose="02020603050405020304" pitchFamily="18" charset="0"/>
              <a:cs typeface="Times New Roman" panose="02020603050405020304" pitchFamily="18" charset="0"/>
            </a:endParaRPr>
          </a:p>
          <a:p>
            <a:pPr marL="285750" indent="-285750">
              <a:lnSpc>
                <a:spcPct val="150000"/>
              </a:lnSpc>
              <a:buFont typeface="Wingdings" panose="05000000000000000000" charset="0"/>
              <a:buChar char="Ø"/>
            </a:pPr>
            <a:r>
              <a:rPr lang="en-US" altLang="zh-CN" b="1">
                <a:latin typeface="Times New Roman" panose="02020603050405020304" pitchFamily="18" charset="0"/>
                <a:cs typeface="Times New Roman" panose="02020603050405020304" pitchFamily="18" charset="0"/>
                <a:sym typeface="+mn-ea"/>
              </a:rPr>
              <a:t>n/γ discrimination</a:t>
            </a:r>
            <a:r>
              <a:rPr lang="en-US" altLang="zh-CN">
                <a:latin typeface="Times New Roman" panose="02020603050405020304" pitchFamily="18" charset="0"/>
                <a:cs typeface="Times New Roman" panose="02020603050405020304" pitchFamily="18" charset="0"/>
                <a:sym typeface="+mn-ea"/>
              </a:rPr>
              <a:t> for background suppression. </a:t>
            </a:r>
            <a:endParaRPr lang="en-US" altLang="zh-CN">
              <a:latin typeface="Times New Roman" panose="02020603050405020304" pitchFamily="18" charset="0"/>
              <a:cs typeface="Times New Roman" panose="02020603050405020304" pitchFamily="18" charset="0"/>
            </a:endParaRPr>
          </a:p>
          <a:p>
            <a:pPr marL="285750" indent="-285750">
              <a:lnSpc>
                <a:spcPct val="150000"/>
              </a:lnSpc>
              <a:buFont typeface="Wingdings" panose="05000000000000000000" charset="0"/>
              <a:buChar char="Ø"/>
            </a:pPr>
            <a:r>
              <a:rPr lang="en-US" altLang="zh-CN" b="1">
                <a:latin typeface="Times New Roman" panose="02020603050405020304" pitchFamily="18" charset="0"/>
                <a:cs typeface="Times New Roman" panose="02020603050405020304" pitchFamily="18" charset="0"/>
                <a:sym typeface="+mn-ea"/>
              </a:rPr>
              <a:t>Engineering scalability</a:t>
            </a:r>
            <a:r>
              <a:rPr lang="en-US" altLang="zh-CN">
                <a:latin typeface="Times New Roman" panose="02020603050405020304" pitchFamily="18" charset="0"/>
                <a:cs typeface="Times New Roman" panose="02020603050405020304" pitchFamily="18" charset="0"/>
                <a:sym typeface="+mn-ea"/>
              </a:rPr>
              <a:t> is essential for multi-square-meter detector systems.</a:t>
            </a:r>
            <a:endParaRPr lang="en-US" altLang="zh-CN">
              <a:latin typeface="Times New Roman" panose="02020603050405020304" pitchFamily="18" charset="0"/>
              <a:cs typeface="Times New Roman" panose="02020603050405020304" pitchFamily="18" charset="0"/>
            </a:endParaRPr>
          </a:p>
          <a:p>
            <a:endParaRPr kumimoji="1" lang="en-US" altLang="zh-CN" dirty="0"/>
          </a:p>
        </p:txBody>
      </p:sp>
      <p:sp>
        <p:nvSpPr>
          <p:cNvPr id="4" name="灯片编号占位符 3"/>
          <p:cNvSpPr>
            <a:spLocks noGrp="1"/>
          </p:cNvSpPr>
          <p:nvPr>
            <p:ph type="sldNum" sz="quarter" idx="5"/>
          </p:nvPr>
        </p:nvSpPr>
        <p:spPr/>
        <p:txBody>
          <a:bodyPr/>
          <a:lstStyle/>
          <a:p>
            <a:fld id="{60A80591-6FB5-4018-BECA-91F65E186935}" type="slidenum">
              <a:rPr lang="en-US" smtClean="0"/>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en-US" altLang="zh-CN"/>
              <a:t>Detector performance has been improving</a:t>
            </a:r>
            <a:r>
              <a:rPr lang="en-US" altLang="zh-CN">
                <a:sym typeface="+mn-ea"/>
              </a:rPr>
              <a:t> steadily</a:t>
            </a:r>
            <a:endParaRPr lang="en-US" altLang="zh-CN">
              <a:sym typeface="+mn-ea"/>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The gain difference between --- needs to be addressed.</a:t>
            </a:r>
            <a:endParaRPr lang="en-US" altLang="zh-CN" dirty="0"/>
          </a:p>
          <a:p>
            <a:r>
              <a:rPr lang="en-US" altLang="zh-CN" dirty="0">
                <a:sym typeface="+mn-ea"/>
              </a:rPr>
              <a:t>compact </a:t>
            </a:r>
            <a:endParaRPr lang="en-US" altLang="zh-CN" dirty="0"/>
          </a:p>
        </p:txBody>
      </p:sp>
      <p:sp>
        <p:nvSpPr>
          <p:cNvPr id="4" name="灯片编号占位符 3"/>
          <p:cNvSpPr>
            <a:spLocks noGrp="1"/>
          </p:cNvSpPr>
          <p:nvPr>
            <p:ph type="sldNum" sz="quarter" idx="5"/>
          </p:nvPr>
        </p:nvSpPr>
        <p:spPr/>
        <p:txBody>
          <a:bodyPr/>
          <a:lstStyle/>
          <a:p>
            <a:fld id="{60A80591-6FB5-4018-BECA-91F65E186935}" type="slidenum">
              <a:rPr lang="en-US" smtClean="0"/>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p:txBody>
      </p:sp>
      <p:sp>
        <p:nvSpPr>
          <p:cNvPr id="4" name="灯片编号占位符 3"/>
          <p:cNvSpPr>
            <a:spLocks noGrp="1"/>
          </p:cNvSpPr>
          <p:nvPr>
            <p:ph type="sldNum" sz="quarter" idx="5"/>
          </p:nvPr>
        </p:nvSpPr>
        <p:spPr/>
        <p:txBody>
          <a:bodyPr/>
          <a:lstStyle/>
          <a:p>
            <a:fld id="{60A80591-6FB5-4018-BECA-91F65E186935}" type="slidenum">
              <a:rPr lang="en-US" smtClean="0"/>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SiPM readout provides:  compact size, low operating voltage</a:t>
            </a:r>
            <a:endParaRPr lang="en-US" altLang="zh-CN" dirty="0"/>
          </a:p>
          <a:p>
            <a:r>
              <a:rPr lang="en-US" altLang="zh-CN" dirty="0"/>
              <a:t>The key idea is the louver geometry. By tilting the scintillator screens, the neutron path length inside the converter is increased, so the detection efficiency can be significantly improved compared with the flat-panel configuration. As shown in the simulation, the efficiency increases with the tilt angle, and for our optimized geometry it reaches more than 60% at 2 angstrom. </a:t>
            </a:r>
            <a:endParaRPr lang="en-US" altLang="zh-CN" dirty="0"/>
          </a:p>
          <a:p>
            <a:r>
              <a:rPr lang="en-US" altLang="zh-CN" dirty="0"/>
              <a:t>The second important point is the curved detector shape. </a:t>
            </a:r>
            <a:r>
              <a:rPr lang="en-US" altLang="zh-CN" dirty="0"/>
              <a:t>This keeps the neutron incidence angle nearly constant over the full detector area. This helps maintain a more uniform detector response across the bank.</a:t>
            </a:r>
            <a:endParaRPr lang="en-US" altLang="zh-CN" dirty="0"/>
          </a:p>
          <a:p>
            <a:r>
              <a:rPr lang="en-US" altLang="zh-CN" dirty="0"/>
              <a:t>LiGHT combines louver scintillator geometry, WLS-fiber light collection, SiPM readout, and customized ASIC-based electronics, so it is not only a high-efficiency concept, but also a detector architecture suitable for large-area instrument deployment.</a:t>
            </a:r>
            <a:endParaRPr lang="en-US" altLang="zh-CN" dirty="0"/>
          </a:p>
          <a:p>
            <a:r>
              <a:rPr lang="en-US" altLang="zh-CN" dirty="0"/>
              <a:t>Finally, the beam test at CSNS BL20 confirms the detector performance. We achieved more than 40% efficiency at 1 angstrom, more than 60% at 2 angstrom, and a single-channel linear count-rate range from about 10 to 2 </a:t>
            </a:r>
            <a:r>
              <a:rPr lang="en-US" altLang="en-US" dirty="0"/>
              <a:t>×</a:t>
            </a:r>
            <a:r>
              <a:rPr lang="en-US" altLang="zh-CN" dirty="0"/>
              <a:t> 10^5 cps. </a:t>
            </a:r>
            <a:endParaRPr lang="en-US" altLang="zh-CN" dirty="0"/>
          </a:p>
        </p:txBody>
      </p:sp>
      <p:sp>
        <p:nvSpPr>
          <p:cNvPr id="4" name="灯片编号占位符 3"/>
          <p:cNvSpPr>
            <a:spLocks noGrp="1"/>
          </p:cNvSpPr>
          <p:nvPr>
            <p:ph type="sldNum" sz="quarter" idx="5"/>
          </p:nvPr>
        </p:nvSpPr>
        <p:spPr/>
        <p:txBody>
          <a:bodyPr/>
          <a:lstStyle/>
          <a:p>
            <a:fld id="{60A80591-6FB5-4018-BECA-91F65E186935}" type="slidenum">
              <a:rPr lang="en-US" smtClean="0"/>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another key technology of LiGHT</a:t>
            </a:r>
            <a:endParaRPr lang="en-US" altLang="zh-CN" dirty="0"/>
          </a:p>
          <a:p>
            <a:r>
              <a:rPr lang="en-US" altLang="zh-CN" dirty="0"/>
              <a:t>Compared with conventional PMT-based solutions, SiPMs offer several advantages for instrument-scale deployment, including good gain uniformity, compact size, low operating voltage, and the possibility of temperature-drift compensation.</a:t>
            </a:r>
            <a:endParaRPr lang="en-US" altLang="zh-CN" dirty="0"/>
          </a:p>
          <a:p>
            <a:r>
              <a:rPr lang="en-US" altLang="zh-CN" dirty="0"/>
              <a:t>On the electronics side, we developed a customized ASIC-based readout chain. It supports signal amplification, discrimination, on-detector data processing, and data aggregation.</a:t>
            </a:r>
            <a:endParaRPr lang="en-US" altLang="zh-CN" dirty="0"/>
          </a:p>
          <a:p>
            <a:r>
              <a:rPr lang="en-US" altLang="zh-CN" dirty="0"/>
              <a:t>In particular, the threshold of each signal channel can be adjusted independently, which is very important for channel-by-channel optimization and uniform detector response.</a:t>
            </a:r>
            <a:endParaRPr lang="en-US" altLang="zh-CN" dirty="0"/>
          </a:p>
          <a:p>
            <a:endParaRPr lang="en-US" altLang="zh-CN" dirty="0"/>
          </a:p>
          <a:p>
            <a:r>
              <a:rPr lang="en-US" altLang="zh-CN" dirty="0"/>
              <a:t>With this readout architecture, LiGHT achieves both high integration and a single-pixel count-rate capability up to </a:t>
            </a:r>
            <a:endParaRPr lang="en-US" altLang="zh-CN" dirty="0"/>
          </a:p>
        </p:txBody>
      </p:sp>
      <p:sp>
        <p:nvSpPr>
          <p:cNvPr id="4" name="灯片编号占位符 3"/>
          <p:cNvSpPr>
            <a:spLocks noGrp="1"/>
          </p:cNvSpPr>
          <p:nvPr>
            <p:ph type="sldNum" sz="quarter" idx="5"/>
          </p:nvPr>
        </p:nvSpPr>
        <p:spPr/>
        <p:txBody>
          <a:bodyPr/>
          <a:lstStyle/>
          <a:p>
            <a:fld id="{60A80591-6FB5-4018-BECA-91F65E186935}" type="slidenum">
              <a:rPr lang="en-US" smtClean="0"/>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5" Type="http://schemas.openxmlformats.org/officeDocument/2006/relationships/tags" Target="../tags/tag51.xml"/><Relationship Id="rId4" Type="http://schemas.openxmlformats.org/officeDocument/2006/relationships/tags" Target="../tags/tag50.xml"/><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6" Type="http://schemas.openxmlformats.org/officeDocument/2006/relationships/tags" Target="../tags/tag56.xml"/><Relationship Id="rId5" Type="http://schemas.openxmlformats.org/officeDocument/2006/relationships/tags" Target="../tags/tag55.xml"/><Relationship Id="rId4" Type="http://schemas.openxmlformats.org/officeDocument/2006/relationships/tags" Target="../tags/tag54.xml"/><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sp>
        <p:nvSpPr>
          <p:cNvPr id="5" name="灯片编号占位符 1"/>
          <p:cNvSpPr>
            <a:spLocks noGrp="1"/>
          </p:cNvSpPr>
          <p:nvPr>
            <p:ph type="sldNum" sz="quarter" idx="4"/>
          </p:nvPr>
        </p:nvSpPr>
        <p:spPr>
          <a:xfrm>
            <a:off x="9448800" y="6492875"/>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BDC764-1714-4068-B33E-4D6727107E15}"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609600" y="1285861"/>
            <a:ext cx="10972800" cy="4840303"/>
          </a:xfrm>
        </p:spPr>
        <p:txBody>
          <a:bodyPr/>
          <a:lstStyle>
            <a:lvl1pPr>
              <a:lnSpc>
                <a:spcPct val="110000"/>
              </a:lnSpc>
              <a:spcBef>
                <a:spcPts val="0"/>
              </a:spcBef>
              <a:spcAft>
                <a:spcPts val="1000"/>
              </a:spcAft>
              <a:buClr>
                <a:srgbClr val="FFC000"/>
              </a:buClr>
              <a:buSzPct val="80000"/>
              <a:buFont typeface="Wingdings" panose="05000000000000000000" pitchFamily="2" charset="2"/>
              <a:buChar char="n"/>
              <a:defRPr sz="2800" b="0" baseline="0">
                <a:latin typeface="Arial" panose="020B0604020202020204" pitchFamily="34" charset="0"/>
                <a:ea typeface="微软雅黑" panose="020B0503020204020204" pitchFamily="34" charset="-122"/>
              </a:defRPr>
            </a:lvl1pPr>
            <a:lvl2pPr>
              <a:defRPr sz="2400" baseline="0">
                <a:latin typeface="Arial" panose="020B0604020202020204" pitchFamily="34" charset="0"/>
                <a:ea typeface="微软雅黑" panose="020B0503020204020204" pitchFamily="34" charset="-122"/>
              </a:defRPr>
            </a:lvl2pPr>
            <a:lvl3pPr>
              <a:defRPr baseline="0"/>
            </a:lvl3pPr>
            <a:lvl4pPr>
              <a:defRPr baseline="0"/>
            </a:lvl4pPr>
            <a:lvl5pPr>
              <a:defRPr baseline="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nvPr>
        </p:nvSpPr>
        <p:spPr/>
        <p:txBody>
          <a:bodyPr/>
          <a:lstStyle/>
          <a:p>
            <a:fld id="{FFBE3450-B00C-4083-A665-4ACEFA817E0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15E9139-A00B-4B2A-98A6-095DC08F1345}" type="slidenum">
              <a:rPr lang="zh-CN" altLang="en-US" smtClean="0"/>
            </a:fld>
            <a:endParaRPr lang="zh-CN" altLang="en-US"/>
          </a:p>
        </p:txBody>
      </p:sp>
      <p:sp>
        <p:nvSpPr>
          <p:cNvPr id="2" name="标题 1"/>
          <p:cNvSpPr>
            <a:spLocks noGrp="1"/>
          </p:cNvSpPr>
          <p:nvPr>
            <p:ph type="title"/>
          </p:nvPr>
        </p:nvSpPr>
        <p:spPr>
          <a:xfrm>
            <a:off x="666712" y="142852"/>
            <a:ext cx="10763325" cy="725470"/>
          </a:xfrm>
        </p:spPr>
        <p:txBody>
          <a:bodyPr>
            <a:normAutofit/>
          </a:bodyPr>
          <a:lstStyle>
            <a:lvl1pPr algn="l">
              <a:defRPr sz="3000" b="1" baseline="0">
                <a:solidFill>
                  <a:srgbClr val="FF0000"/>
                </a:solidFill>
                <a:effectLst>
                  <a:outerShdw blurRad="38100" dist="38100" dir="2700000" algn="tl">
                    <a:srgbClr val="000000">
                      <a:alpha val="43137"/>
                    </a:srgbClr>
                  </a:outerShdw>
                </a:effectLst>
                <a:latin typeface="Arial Black" panose="020B0A04020102020204" pitchFamily="34" charset="0"/>
                <a:ea typeface="微软雅黑" panose="020B0503020204020204" pitchFamily="34" charset="-122"/>
              </a:defRPr>
            </a:lvl1pPr>
          </a:lstStyle>
          <a:p>
            <a:r>
              <a:rPr lang="zh-CN" altLang="en-US" dirty="0"/>
              <a:t>单击此处编辑母版标题样式</a:t>
            </a:r>
            <a:endParaRPr lang="zh-CN" altLang="en-US" dirty="0"/>
          </a:p>
        </p:txBody>
      </p:sp>
      <p:sp>
        <p:nvSpPr>
          <p:cNvPr id="15" name="矩形 14"/>
          <p:cNvSpPr/>
          <p:nvPr userDrawn="1"/>
        </p:nvSpPr>
        <p:spPr>
          <a:xfrm>
            <a:off x="0" y="6750024"/>
            <a:ext cx="12192000" cy="10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6" name="矩形 15"/>
          <p:cNvSpPr/>
          <p:nvPr userDrawn="1"/>
        </p:nvSpPr>
        <p:spPr>
          <a:xfrm>
            <a:off x="2476476" y="6750024"/>
            <a:ext cx="9715525" cy="1080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8" name="矩形 17"/>
          <p:cNvSpPr/>
          <p:nvPr userDrawn="1"/>
        </p:nvSpPr>
        <p:spPr>
          <a:xfrm>
            <a:off x="-1" y="937526"/>
            <a:ext cx="12192000" cy="10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23" name="矩形 22"/>
          <p:cNvSpPr/>
          <p:nvPr userDrawn="1"/>
        </p:nvSpPr>
        <p:spPr>
          <a:xfrm>
            <a:off x="0" y="0"/>
            <a:ext cx="285709" cy="91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pic>
        <p:nvPicPr>
          <p:cNvPr id="7" name="Picture 5" descr="I:\工作\照片\效果图 logo等\CSNSlogo.png"/>
          <p:cNvPicPr>
            <a:picLocks noChangeAspect="1" noChangeArrowheads="1"/>
          </p:cNvPicPr>
          <p:nvPr userDrawn="1"/>
        </p:nvPicPr>
        <p:blipFill>
          <a:blip r:embed="rId2" cstate="screen">
            <a:duotone>
              <a:schemeClr val="accent1">
                <a:shade val="45000"/>
                <a:satMod val="135000"/>
              </a:schemeClr>
              <a:prstClr val="white"/>
            </a:duotone>
          </a:blip>
          <a:srcRect/>
          <a:stretch>
            <a:fillRect/>
          </a:stretch>
        </p:blipFill>
        <p:spPr bwMode="auto">
          <a:xfrm>
            <a:off x="10488488" y="61963"/>
            <a:ext cx="1566544" cy="887248"/>
          </a:xfrm>
          <a:prstGeom prst="rect">
            <a:avLst/>
          </a:prstGeom>
          <a:noFill/>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pic>
        <p:nvPicPr>
          <p:cNvPr id="7" name="图片 6" descr="高能所图标-单色.tif"/>
          <p:cNvPicPr>
            <a:picLocks noChangeAspect="1"/>
          </p:cNvPicPr>
          <p:nvPr userDrawn="1"/>
        </p:nvPicPr>
        <p:blipFill>
          <a:blip r:embed="rId2" cstate="email">
            <a:lum bright="5000"/>
          </a:blip>
          <a:srcRect/>
          <a:stretch>
            <a:fillRect/>
          </a:stretch>
        </p:blipFill>
        <p:spPr>
          <a:xfrm>
            <a:off x="0" y="2348880"/>
            <a:ext cx="7440149" cy="4509120"/>
          </a:xfrm>
          <a:prstGeom prst="rect">
            <a:avLst/>
          </a:prstGeom>
        </p:spPr>
      </p:pic>
      <p:sp>
        <p:nvSpPr>
          <p:cNvPr id="2" name="标题 1"/>
          <p:cNvSpPr>
            <a:spLocks noGrp="1"/>
          </p:cNvSpPr>
          <p:nvPr>
            <p:ph type="ctrTitle"/>
          </p:nvPr>
        </p:nvSpPr>
        <p:spPr>
          <a:xfrm>
            <a:off x="914400" y="2130426"/>
            <a:ext cx="10363200" cy="1470025"/>
          </a:xfrm>
        </p:spPr>
        <p:txBody>
          <a:bodyPr>
            <a:noAutofit/>
          </a:bodyPr>
          <a:lstStyle>
            <a:lvl1pPr>
              <a:defRPr lang="zh-CN" altLang="en-US" sz="6600" b="1" kern="1200" dirty="0">
                <a:solidFill>
                  <a:srgbClr val="3366FF"/>
                </a:solidFill>
                <a:effectLst>
                  <a:outerShdw blurRad="38100" dist="38100" dir="2700000" algn="tl">
                    <a:srgbClr val="000000">
                      <a:alpha val="43137"/>
                    </a:srgbClr>
                  </a:outerShdw>
                  <a:reflection blurRad="25400" stA="30000" endPos="30000" dist="50800" dir="5400000" sy="-100000" algn="bl" rotWithShape="0"/>
                </a:effectLst>
                <a:latin typeface="微软雅黑" panose="020B0503020204020204" pitchFamily="34" charset="-122"/>
                <a:ea typeface="微软雅黑" panose="020B0503020204020204" pitchFamily="34" charset="-122"/>
                <a:cs typeface="+mn-cs"/>
              </a:defRPr>
            </a:lvl1pPr>
          </a:lstStyle>
          <a:p>
            <a:r>
              <a:rPr lang="zh-CN" altLang="en-US" dirty="0"/>
              <a:t>单击此处编辑母版标题样式</a:t>
            </a:r>
            <a:endParaRPr lang="zh-CN" altLang="en-US" dirty="0"/>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dirty="0"/>
              <a:t>单击此处编辑母版副标题样式</a:t>
            </a:r>
            <a:endParaRPr lang="zh-CN" altLang="en-US" dirty="0"/>
          </a:p>
        </p:txBody>
      </p:sp>
      <p:sp>
        <p:nvSpPr>
          <p:cNvPr id="4" name="日期占位符 3"/>
          <p:cNvSpPr>
            <a:spLocks noGrp="1"/>
          </p:cNvSpPr>
          <p:nvPr>
            <p:ph type="dt" sz="half" idx="10"/>
          </p:nvPr>
        </p:nvSpPr>
        <p:spPr>
          <a:xfrm>
            <a:off x="573120" y="5969832"/>
            <a:ext cx="2844800" cy="365125"/>
          </a:xfrm>
        </p:spPr>
        <p:txBody>
          <a:bodyPr/>
          <a:lstStyle/>
          <a:p>
            <a:fld id="{FFBE3450-B00C-4083-A665-4ACEFA817E0E}" type="datetimeFigureOut">
              <a:rPr lang="zh-CN" altLang="en-US" smtClean="0"/>
            </a:fld>
            <a:endParaRPr lang="zh-CN" altLang="en-US"/>
          </a:p>
        </p:txBody>
      </p:sp>
      <p:sp>
        <p:nvSpPr>
          <p:cNvPr id="5" name="页脚占位符 4"/>
          <p:cNvSpPr>
            <a:spLocks noGrp="1"/>
          </p:cNvSpPr>
          <p:nvPr>
            <p:ph type="ftr" sz="quarter" idx="11"/>
          </p:nvPr>
        </p:nvSpPr>
        <p:spPr>
          <a:xfrm>
            <a:off x="4129120" y="5969832"/>
            <a:ext cx="3860800" cy="365125"/>
          </a:xfrm>
        </p:spPr>
        <p:txBody>
          <a:bodyPr/>
          <a:lstStyle/>
          <a:p>
            <a:endParaRPr lang="zh-CN" altLang="en-US"/>
          </a:p>
        </p:txBody>
      </p:sp>
      <p:sp>
        <p:nvSpPr>
          <p:cNvPr id="6" name="灯片编号占位符 5"/>
          <p:cNvSpPr>
            <a:spLocks noGrp="1"/>
          </p:cNvSpPr>
          <p:nvPr>
            <p:ph type="sldNum" sz="quarter" idx="12"/>
          </p:nvPr>
        </p:nvSpPr>
        <p:spPr>
          <a:xfrm>
            <a:off x="8701120" y="5969832"/>
            <a:ext cx="2844800" cy="365125"/>
          </a:xfrm>
        </p:spPr>
        <p:txBody>
          <a:bodyPr/>
          <a:lstStyle/>
          <a:p>
            <a:fld id="{F15E9139-A00B-4B2A-98A6-095DC08F1345}" type="slidenum">
              <a:rPr lang="zh-CN" altLang="en-US" smtClean="0"/>
            </a:fld>
            <a:endParaRPr lang="zh-CN" altLang="en-US"/>
          </a:p>
        </p:txBody>
      </p:sp>
      <p:sp>
        <p:nvSpPr>
          <p:cNvPr id="8" name="矩形 7"/>
          <p:cNvSpPr/>
          <p:nvPr userDrawn="1"/>
        </p:nvSpPr>
        <p:spPr>
          <a:xfrm>
            <a:off x="-36480" y="6363505"/>
            <a:ext cx="12192000" cy="10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9" name="矩形 8"/>
          <p:cNvSpPr/>
          <p:nvPr userDrawn="1"/>
        </p:nvSpPr>
        <p:spPr>
          <a:xfrm>
            <a:off x="2439996" y="6363505"/>
            <a:ext cx="9715525" cy="1080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0" name="矩形 9"/>
          <p:cNvSpPr/>
          <p:nvPr userDrawn="1"/>
        </p:nvSpPr>
        <p:spPr>
          <a:xfrm>
            <a:off x="-1" y="536476"/>
            <a:ext cx="12192000" cy="216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1" name="矩形 10"/>
          <p:cNvSpPr/>
          <p:nvPr userDrawn="1"/>
        </p:nvSpPr>
        <p:spPr>
          <a:xfrm>
            <a:off x="9239272" y="536474"/>
            <a:ext cx="2952728" cy="2160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4000" b="1" cap="all"/>
            </a:lvl1pPr>
          </a:lstStyle>
          <a:p>
            <a:r>
              <a:rPr lang="zh-CN" altLang="en-US"/>
              <a:t>单击此处编辑母版标题样式</a:t>
            </a:r>
            <a:endParaRPr lang="zh-CN" altLang="en-US"/>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FFBE3450-B00C-4083-A665-4ACEFA817E0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15E9139-A00B-4B2A-98A6-095DC08F1345}" type="slidenum">
              <a:rPr lang="zh-CN" altLang="en-US" smtClean="0"/>
            </a:fld>
            <a:endParaRPr lang="zh-CN" altLang="en-US"/>
          </a:p>
        </p:txBody>
      </p:sp>
      <p:sp>
        <p:nvSpPr>
          <p:cNvPr id="7" name="矩形 6"/>
          <p:cNvSpPr/>
          <p:nvPr userDrawn="1"/>
        </p:nvSpPr>
        <p:spPr>
          <a:xfrm>
            <a:off x="0" y="6750024"/>
            <a:ext cx="12192000" cy="10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8" name="矩形 7"/>
          <p:cNvSpPr/>
          <p:nvPr userDrawn="1"/>
        </p:nvSpPr>
        <p:spPr>
          <a:xfrm>
            <a:off x="2476476" y="6750024"/>
            <a:ext cx="9715525" cy="1080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9" name="矩形 8"/>
          <p:cNvSpPr/>
          <p:nvPr userDrawn="1"/>
        </p:nvSpPr>
        <p:spPr>
          <a:xfrm>
            <a:off x="-1" y="937526"/>
            <a:ext cx="12192000" cy="10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0" name="矩形 9"/>
          <p:cNvSpPr/>
          <p:nvPr userDrawn="1"/>
        </p:nvSpPr>
        <p:spPr>
          <a:xfrm>
            <a:off x="0" y="0"/>
            <a:ext cx="285709" cy="91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FFBE3450-B00C-4083-A665-4ACEFA817E0E}"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15E9139-A00B-4B2A-98A6-095DC08F1345}" type="slidenum">
              <a:rPr lang="zh-CN" altLang="en-US" smtClean="0"/>
            </a:fld>
            <a:endParaRPr lang="zh-CN" altLang="en-US"/>
          </a:p>
        </p:txBody>
      </p:sp>
      <p:sp>
        <p:nvSpPr>
          <p:cNvPr id="8" name="矩形 7"/>
          <p:cNvSpPr/>
          <p:nvPr userDrawn="1"/>
        </p:nvSpPr>
        <p:spPr>
          <a:xfrm>
            <a:off x="0" y="6750024"/>
            <a:ext cx="12192000" cy="10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9" name="矩形 8"/>
          <p:cNvSpPr/>
          <p:nvPr userDrawn="1"/>
        </p:nvSpPr>
        <p:spPr>
          <a:xfrm>
            <a:off x="2476476" y="6750024"/>
            <a:ext cx="9715525" cy="1080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0" name="矩形 9"/>
          <p:cNvSpPr/>
          <p:nvPr userDrawn="1"/>
        </p:nvSpPr>
        <p:spPr>
          <a:xfrm>
            <a:off x="-1" y="937526"/>
            <a:ext cx="12192000" cy="10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1" name="矩形 10"/>
          <p:cNvSpPr/>
          <p:nvPr userDrawn="1"/>
        </p:nvSpPr>
        <p:spPr>
          <a:xfrm>
            <a:off x="0" y="0"/>
            <a:ext cx="285709" cy="91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pic>
        <p:nvPicPr>
          <p:cNvPr id="12" name="Picture 5" descr="I:\工作\照片\效果图 logo等\CSNSlogo.png"/>
          <p:cNvPicPr>
            <a:picLocks noChangeAspect="1" noChangeArrowheads="1"/>
          </p:cNvPicPr>
          <p:nvPr userDrawn="1"/>
        </p:nvPicPr>
        <p:blipFill>
          <a:blip r:embed="rId2" cstate="screen">
            <a:duotone>
              <a:schemeClr val="accent1">
                <a:shade val="45000"/>
                <a:satMod val="135000"/>
              </a:schemeClr>
              <a:prstClr val="white"/>
            </a:duotone>
          </a:blip>
          <a:srcRect/>
          <a:stretch>
            <a:fillRect/>
          </a:stretch>
        </p:blipFill>
        <p:spPr bwMode="auto">
          <a:xfrm>
            <a:off x="10488488" y="61963"/>
            <a:ext cx="1566544" cy="887248"/>
          </a:xfrm>
          <a:prstGeom prst="rect">
            <a:avLst/>
          </a:prstGeom>
          <a:noFill/>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FFBE3450-B00C-4083-A665-4ACEFA817E0E}"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F15E9139-A00B-4B2A-98A6-095DC08F1345}" type="slidenum">
              <a:rPr lang="zh-CN" altLang="en-US" smtClean="0"/>
            </a:fld>
            <a:endParaRPr lang="zh-CN" altLang="en-US"/>
          </a:p>
        </p:txBody>
      </p:sp>
      <p:sp>
        <p:nvSpPr>
          <p:cNvPr id="5" name="矩形 4"/>
          <p:cNvSpPr/>
          <p:nvPr userDrawn="1"/>
        </p:nvSpPr>
        <p:spPr>
          <a:xfrm>
            <a:off x="0" y="6750024"/>
            <a:ext cx="12192000" cy="10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6" name="矩形 5"/>
          <p:cNvSpPr/>
          <p:nvPr userDrawn="1"/>
        </p:nvSpPr>
        <p:spPr>
          <a:xfrm>
            <a:off x="2476476" y="6750024"/>
            <a:ext cx="9715525" cy="1080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7" name="矩形 6"/>
          <p:cNvSpPr/>
          <p:nvPr userDrawn="1"/>
        </p:nvSpPr>
        <p:spPr>
          <a:xfrm>
            <a:off x="-1" y="937526"/>
            <a:ext cx="12192000" cy="10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8" name="矩形 7"/>
          <p:cNvSpPr/>
          <p:nvPr userDrawn="1"/>
        </p:nvSpPr>
        <p:spPr>
          <a:xfrm>
            <a:off x="0" y="0"/>
            <a:ext cx="285709" cy="91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pic>
        <p:nvPicPr>
          <p:cNvPr id="9" name="Picture 5" descr="I:\工作\照片\效果图 logo等\CSNSlogo.png"/>
          <p:cNvPicPr>
            <a:picLocks noChangeAspect="1" noChangeArrowheads="1"/>
          </p:cNvPicPr>
          <p:nvPr userDrawn="1"/>
        </p:nvPicPr>
        <p:blipFill>
          <a:blip r:embed="rId2" cstate="screen">
            <a:duotone>
              <a:schemeClr val="accent1">
                <a:shade val="45000"/>
                <a:satMod val="135000"/>
              </a:schemeClr>
              <a:prstClr val="white"/>
            </a:duotone>
          </a:blip>
          <a:srcRect/>
          <a:stretch>
            <a:fillRect/>
          </a:stretch>
        </p:blipFill>
        <p:spPr bwMode="auto">
          <a:xfrm>
            <a:off x="10488488" y="61963"/>
            <a:ext cx="1566544" cy="887248"/>
          </a:xfrm>
          <a:prstGeom prst="rect">
            <a:avLst/>
          </a:prstGeom>
          <a:noFill/>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sp>
        <p:nvSpPr>
          <p:cNvPr id="5" name="灯片编号占位符 1"/>
          <p:cNvSpPr>
            <a:spLocks noGrp="1"/>
          </p:cNvSpPr>
          <p:nvPr>
            <p:ph type="sldNum" sz="quarter" idx="4"/>
          </p:nvPr>
        </p:nvSpPr>
        <p:spPr>
          <a:xfrm>
            <a:off x="9448800" y="6492875"/>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BDC764-1714-4068-B33E-4D6727107E15}" type="slidenum">
              <a:rPr lang="en-US" smtClean="0"/>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3_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210820" y="68455"/>
            <a:ext cx="10363200" cy="607003"/>
          </a:xfrm>
          <a:prstGeom prst="rect">
            <a:avLst/>
          </a:prstGeom>
        </p:spPr>
        <p:txBody>
          <a:bodyPr anchor="ctr">
            <a:normAutofit/>
          </a:bodyPr>
          <a:lstStyle>
            <a:lvl1pPr algn="l">
              <a:lnSpc>
                <a:spcPct val="100000"/>
              </a:lnSpc>
              <a:defRPr sz="3200" b="1"/>
            </a:lvl1pPr>
          </a:lstStyle>
          <a:p>
            <a:r>
              <a:rPr lang="zh-CN" altLang="en-US" dirty="0"/>
              <a:t>单击此处编辑母版标题样式</a:t>
            </a:r>
            <a:endParaRPr lang="en-US" dirty="0"/>
          </a:p>
        </p:txBody>
      </p:sp>
      <p:grpSp>
        <p:nvGrpSpPr>
          <p:cNvPr id="12" name="组合 11"/>
          <p:cNvGrpSpPr/>
          <p:nvPr userDrawn="1"/>
        </p:nvGrpSpPr>
        <p:grpSpPr>
          <a:xfrm>
            <a:off x="2" y="744541"/>
            <a:ext cx="12166601" cy="143620"/>
            <a:chOff x="-6351" y="796180"/>
            <a:chExt cx="12198351" cy="0"/>
          </a:xfrm>
        </p:grpSpPr>
        <p:cxnSp>
          <p:nvCxnSpPr>
            <p:cNvPr id="8" name="直接连接符 7"/>
            <p:cNvCxnSpPr/>
            <p:nvPr userDrawn="1"/>
          </p:nvCxnSpPr>
          <p:spPr>
            <a:xfrm>
              <a:off x="0" y="796180"/>
              <a:ext cx="121920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userDrawn="1"/>
          </p:nvCxnSpPr>
          <p:spPr>
            <a:xfrm>
              <a:off x="-6351" y="796180"/>
              <a:ext cx="2647648"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10" name="灯片编号占位符 1"/>
          <p:cNvSpPr>
            <a:spLocks noGrp="1"/>
          </p:cNvSpPr>
          <p:nvPr>
            <p:ph type="sldNum" sz="quarter" idx="4"/>
          </p:nvPr>
        </p:nvSpPr>
        <p:spPr>
          <a:xfrm>
            <a:off x="9448800" y="6492875"/>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BDC764-1714-4068-B33E-4D6727107E15}" type="slidenum">
              <a:rPr lang="en-US" smtClean="0"/>
            </a:fld>
            <a:endParaRPr lang="en-US"/>
          </a:p>
        </p:txBody>
      </p:sp>
      <p:pic>
        <p:nvPicPr>
          <p:cNvPr id="3" name="图片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89165" y="114879"/>
            <a:ext cx="2658169" cy="538993"/>
          </a:xfrm>
          <a:prstGeom prst="rect">
            <a:avLst/>
          </a:prstGeom>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2"/>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单击此处编辑母版标题样式</a:t>
            </a:r>
            <a:endParaRPr lang="zh-CN" altLang="en-US" dirty="0"/>
          </a:p>
        </p:txBody>
      </p:sp>
      <p:sp>
        <p:nvSpPr>
          <p:cNvPr id="3" name="副标题 2"/>
          <p:cNvSpPr>
            <a:spLocks noGrp="1"/>
          </p:cNvSpPr>
          <p:nvPr>
            <p:ph type="subTitle" idx="1"/>
            <p:custDataLst>
              <p:tags r:id="rId3"/>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endParaRPr lang="zh-CN" altLang="en-US"/>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endParaRPr lang="zh-CN" altLang="en-US" dirty="0"/>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210820" y="68455"/>
            <a:ext cx="10363200" cy="607003"/>
          </a:xfrm>
          <a:prstGeom prst="rect">
            <a:avLst/>
          </a:prstGeom>
        </p:spPr>
        <p:txBody>
          <a:bodyPr anchor="ctr">
            <a:normAutofit/>
          </a:bodyPr>
          <a:lstStyle>
            <a:lvl1pPr algn="l">
              <a:lnSpc>
                <a:spcPct val="100000"/>
              </a:lnSpc>
              <a:defRPr sz="3200" b="1"/>
            </a:lvl1pPr>
          </a:lstStyle>
          <a:p>
            <a:r>
              <a:rPr lang="zh-CN" altLang="en-US" dirty="0"/>
              <a:t>单击此处编辑母版标题样式</a:t>
            </a:r>
            <a:endParaRPr lang="en-US" dirty="0"/>
          </a:p>
        </p:txBody>
      </p:sp>
      <p:grpSp>
        <p:nvGrpSpPr>
          <p:cNvPr id="12" name="组合 11"/>
          <p:cNvGrpSpPr/>
          <p:nvPr userDrawn="1"/>
        </p:nvGrpSpPr>
        <p:grpSpPr>
          <a:xfrm>
            <a:off x="2" y="744541"/>
            <a:ext cx="12166601" cy="143620"/>
            <a:chOff x="-6351" y="796180"/>
            <a:chExt cx="12198351" cy="0"/>
          </a:xfrm>
        </p:grpSpPr>
        <p:cxnSp>
          <p:nvCxnSpPr>
            <p:cNvPr id="8" name="直接连接符 7"/>
            <p:cNvCxnSpPr/>
            <p:nvPr userDrawn="1"/>
          </p:nvCxnSpPr>
          <p:spPr>
            <a:xfrm>
              <a:off x="0" y="796180"/>
              <a:ext cx="121920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userDrawn="1"/>
          </p:nvCxnSpPr>
          <p:spPr>
            <a:xfrm>
              <a:off x="-6351" y="796180"/>
              <a:ext cx="2647648"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10" name="灯片编号占位符 1"/>
          <p:cNvSpPr>
            <a:spLocks noGrp="1"/>
          </p:cNvSpPr>
          <p:nvPr>
            <p:ph type="sldNum" sz="quarter" idx="4"/>
          </p:nvPr>
        </p:nvSpPr>
        <p:spPr>
          <a:xfrm>
            <a:off x="9448800" y="6492875"/>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BDC764-1714-4068-B33E-4D6727107E15}" type="slidenum">
              <a:rPr lang="en-US" smtClean="0"/>
            </a:fld>
            <a:endParaRPr lang="en-US"/>
          </a:p>
        </p:txBody>
      </p:sp>
      <p:pic>
        <p:nvPicPr>
          <p:cNvPr id="3" name="图片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89165" y="114879"/>
            <a:ext cx="2658169" cy="538993"/>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endParaRPr lang="zh-CN" altLang="en-US"/>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单击此处编辑文本</a:t>
            </a:r>
            <a:endParaRPr lang="zh-CN" altLang="en-US"/>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a:t>单击此处编辑母版文本样式</a:t>
            </a:r>
            <a:endParaRPr lang="zh-CN" altLang="en-US"/>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lstStyle/>
          <a:p>
            <a:r>
              <a:rPr lang="zh-CN" altLang="en-US"/>
              <a:t>单击此处编辑母版标题样式</a:t>
            </a:r>
            <a:endParaRPr lang="zh-CN" alt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a:t>单击此处编辑标题</a:t>
            </a:r>
            <a:endParaRPr lang="zh-CN" altLang="en-US"/>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a:t>单击此处编辑标题</a:t>
            </a:r>
            <a:endParaRPr lang="zh-CN" altLang="en-US"/>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endParaRPr lang="zh-CN" altLang="en-US" dirty="0"/>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pic>
        <p:nvPicPr>
          <p:cNvPr id="6" name="图片 18" descr="图片1副本"/>
          <p:cNvPicPr>
            <a:picLocks noChangeAspect="1"/>
          </p:cNvPicPr>
          <p:nvPr userDrawn="1"/>
        </p:nvPicPr>
        <p:blipFill>
          <a:blip r:embed="rId2" cstate="screen"/>
          <a:srcRect/>
          <a:stretch>
            <a:fillRect/>
          </a:stretch>
        </p:blipFill>
        <p:spPr bwMode="auto">
          <a:xfrm>
            <a:off x="10289357" y="174365"/>
            <a:ext cx="1280143" cy="575938"/>
          </a:xfrm>
          <a:prstGeom prst="rect">
            <a:avLst/>
          </a:prstGeom>
          <a:noFill/>
          <a:ln w="9525">
            <a:noFill/>
            <a:miter lim="800000"/>
            <a:headEnd/>
            <a:tailEnd/>
          </a:ln>
        </p:spPr>
      </p:pic>
      <p:sp>
        <p:nvSpPr>
          <p:cNvPr id="7" name="矩形 6"/>
          <p:cNvSpPr/>
          <p:nvPr userDrawn="1"/>
        </p:nvSpPr>
        <p:spPr>
          <a:xfrm>
            <a:off x="527384" y="782056"/>
            <a:ext cx="11329259" cy="108000"/>
          </a:xfrm>
          <a:prstGeom prst="rect">
            <a:avLst/>
          </a:prstGeom>
          <a:gradFill>
            <a:gsLst>
              <a:gs pos="0">
                <a:srgbClr val="012D86"/>
              </a:gs>
              <a:gs pos="100000">
                <a:srgbClr val="0E2557"/>
              </a:gs>
            </a:gsLst>
            <a:lin scaled="0"/>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2160" dirty="0"/>
          </a:p>
        </p:txBody>
      </p:sp>
      <p:sp>
        <p:nvSpPr>
          <p:cNvPr id="8" name="圆角矩形 7"/>
          <p:cNvSpPr/>
          <p:nvPr userDrawn="1"/>
        </p:nvSpPr>
        <p:spPr>
          <a:xfrm>
            <a:off x="260288" y="663895"/>
            <a:ext cx="267094" cy="230233"/>
          </a:xfrm>
          <a:prstGeom prst="roundRect">
            <a:avLst/>
          </a:prstGeom>
          <a:gradFill>
            <a:gsLst>
              <a:gs pos="0">
                <a:srgbClr val="012D86"/>
              </a:gs>
              <a:gs pos="100000">
                <a:srgbClr val="0E2557"/>
              </a:gs>
            </a:gsLst>
            <a:lin scaled="0"/>
          </a:gradFill>
          <a:ln w="19050">
            <a:solidFill>
              <a:schemeClr val="bg1"/>
            </a:solidFill>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zh-CN" altLang="en-US" sz="2160"/>
          </a:p>
        </p:txBody>
      </p:sp>
      <p:sp>
        <p:nvSpPr>
          <p:cNvPr id="9" name="标题 1"/>
          <p:cNvSpPr>
            <a:spLocks noGrp="1"/>
          </p:cNvSpPr>
          <p:nvPr>
            <p:ph type="title" hasCustomPrompt="1"/>
          </p:nvPr>
        </p:nvSpPr>
        <p:spPr>
          <a:xfrm>
            <a:off x="609600" y="115750"/>
            <a:ext cx="9175768" cy="575938"/>
          </a:xfrm>
        </p:spPr>
        <p:txBody>
          <a:bodyPr/>
          <a:lstStyle>
            <a:lvl1pPr algn="l">
              <a:defRPr sz="3840" b="1" spc="0">
                <a:solidFill>
                  <a:srgbClr val="0070C0"/>
                </a:solidFill>
                <a:latin typeface="Times New Roman" panose="02020603050405020304" pitchFamily="18" charset="0"/>
                <a:ea typeface="+mn-ea"/>
                <a:cs typeface="Times New Roman" panose="02020603050405020304" pitchFamily="18" charset="0"/>
              </a:defRPr>
            </a:lvl1pPr>
          </a:lstStyle>
          <a:p>
            <a:r>
              <a:rPr lang="en-US" altLang="zh-CN" dirty="0"/>
              <a:t>ABC</a:t>
            </a:r>
            <a:endParaRPr lang="en-US" altLang="zh-CN" dirty="0"/>
          </a:p>
        </p:txBody>
      </p:sp>
      <p:sp>
        <p:nvSpPr>
          <p:cNvPr id="2" name="文本占位符 1"/>
          <p:cNvSpPr>
            <a:spLocks noGrp="1"/>
          </p:cNvSpPr>
          <p:nvPr>
            <p:ph type="body" idx="10" hasCustomPrompt="1"/>
          </p:nvPr>
        </p:nvSpPr>
        <p:spPr>
          <a:xfrm>
            <a:off x="345850" y="1213866"/>
            <a:ext cx="11520678" cy="5106924"/>
          </a:xfrm>
          <a:prstGeom prst="rect">
            <a:avLst/>
          </a:prstGeom>
        </p:spPr>
        <p:txBody>
          <a:bodyPr/>
          <a:lstStyle>
            <a:lvl1pPr>
              <a:defRPr spc="0">
                <a:solidFill>
                  <a:schemeClr val="tx1"/>
                </a:solidFill>
                <a:latin typeface="Times New Roman" panose="02020603050405020304" pitchFamily="18" charset="0"/>
                <a:cs typeface="Times New Roman" panose="02020603050405020304" pitchFamily="18" charset="0"/>
              </a:defRPr>
            </a:lvl1pPr>
          </a:lstStyle>
          <a:p>
            <a:pPr lvl="0"/>
            <a:r>
              <a:rPr lang="en-US" altLang="zh-CN"/>
              <a:t>ABC</a:t>
            </a:r>
            <a:endParaRPr lang="en-US" altLang="zh-CN"/>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6" name="矩形 5"/>
          <p:cNvSpPr/>
          <p:nvPr userDrawn="1"/>
        </p:nvSpPr>
        <p:spPr>
          <a:xfrm flipV="1">
            <a:off x="0" y="1069979"/>
            <a:ext cx="12192000" cy="45719"/>
          </a:xfrm>
          <a:prstGeom prst="rect">
            <a:avLst/>
          </a:prstGeom>
          <a:gradFill>
            <a:gsLst>
              <a:gs pos="0">
                <a:srgbClr val="012D86"/>
              </a:gs>
              <a:gs pos="100000">
                <a:srgbClr val="0E2557"/>
              </a:gs>
            </a:gsLst>
            <a:lin scaled="0"/>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2160"/>
          </a:p>
        </p:txBody>
      </p:sp>
      <p:sp>
        <p:nvSpPr>
          <p:cNvPr id="42" name="圆角矩形 41"/>
          <p:cNvSpPr/>
          <p:nvPr userDrawn="1"/>
        </p:nvSpPr>
        <p:spPr>
          <a:xfrm>
            <a:off x="786560" y="342241"/>
            <a:ext cx="477755" cy="636588"/>
          </a:xfrm>
          <a:prstGeom prst="roundRect">
            <a:avLst/>
          </a:prstGeom>
          <a:gradFill>
            <a:gsLst>
              <a:gs pos="0">
                <a:srgbClr val="012D86"/>
              </a:gs>
              <a:gs pos="100000">
                <a:srgbClr val="0E2557"/>
              </a:gs>
            </a:gsLst>
            <a:lin scaled="0"/>
          </a:gradFill>
          <a:ln w="19050">
            <a:solidFill>
              <a:schemeClr val="bg1"/>
            </a:solidFill>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zh-CN" altLang="en-US" sz="2160"/>
          </a:p>
        </p:txBody>
      </p:sp>
      <p:sp>
        <p:nvSpPr>
          <p:cNvPr id="96" name="圆角矩形 95"/>
          <p:cNvSpPr/>
          <p:nvPr userDrawn="1"/>
        </p:nvSpPr>
        <p:spPr>
          <a:xfrm>
            <a:off x="664344" y="250169"/>
            <a:ext cx="361888" cy="481013"/>
          </a:xfrm>
          <a:prstGeom prst="roundRect">
            <a:avLst/>
          </a:prstGeom>
          <a:gradFill>
            <a:gsLst>
              <a:gs pos="0">
                <a:srgbClr val="012D86"/>
              </a:gs>
              <a:gs pos="100000">
                <a:srgbClr val="0E2557"/>
              </a:gs>
            </a:gsLst>
            <a:lin scaled="0"/>
          </a:gradFill>
          <a:ln w="19050">
            <a:solidFill>
              <a:schemeClr val="bg1"/>
            </a:solidFill>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zh-CN" altLang="en-US" sz="2160"/>
          </a:p>
        </p:txBody>
      </p:sp>
      <p:pic>
        <p:nvPicPr>
          <p:cNvPr id="39" name="图片 18" descr="图片1副本"/>
          <p:cNvPicPr>
            <a:picLocks noChangeAspect="1"/>
          </p:cNvPicPr>
          <p:nvPr userDrawn="1"/>
        </p:nvPicPr>
        <p:blipFill>
          <a:blip r:embed="rId2" cstate="print"/>
          <a:srcRect/>
          <a:stretch>
            <a:fillRect/>
          </a:stretch>
        </p:blipFill>
        <p:spPr bwMode="auto">
          <a:xfrm>
            <a:off x="10332654" y="223076"/>
            <a:ext cx="1327200" cy="663454"/>
          </a:xfrm>
          <a:prstGeom prst="rect">
            <a:avLst/>
          </a:prstGeom>
          <a:noFill/>
          <a:ln w="9525">
            <a:noFill/>
            <a:miter lim="800000"/>
            <a:headEnd/>
            <a:tailEnd/>
          </a:ln>
        </p:spPr>
      </p:pic>
      <p:sp>
        <p:nvSpPr>
          <p:cNvPr id="10" name="文本占位符 9"/>
          <p:cNvSpPr>
            <a:spLocks noGrp="1"/>
          </p:cNvSpPr>
          <p:nvPr>
            <p:ph type="body" idx="13" hasCustomPrompt="1"/>
          </p:nvPr>
        </p:nvSpPr>
        <p:spPr>
          <a:xfrm>
            <a:off x="1658112" y="177546"/>
            <a:ext cx="7071360" cy="782574"/>
          </a:xfrm>
          <a:prstGeom prst="rect">
            <a:avLst/>
          </a:prstGeom>
        </p:spPr>
        <p:txBody>
          <a:bodyPr/>
          <a:lstStyle>
            <a:lvl1pPr marL="0" indent="0">
              <a:buNone/>
              <a:defRPr sz="3840">
                <a:solidFill>
                  <a:srgbClr val="0070C0"/>
                </a:solidFill>
                <a:latin typeface="+mj-lt"/>
                <a:ea typeface="方正仿宋_GB2312" panose="02000000000000000000" charset="-122"/>
              </a:defRPr>
            </a:lvl1pPr>
            <a:lvl2pPr marL="431800" indent="0">
              <a:buNone/>
              <a:defRPr>
                <a:solidFill>
                  <a:srgbClr val="0070C0"/>
                </a:solidFill>
              </a:defRPr>
            </a:lvl2pPr>
          </a:lstStyle>
          <a:p>
            <a:pPr lvl="0"/>
            <a:r>
              <a:rPr lang="en-US" altLang="zh-CN" dirty="0"/>
              <a:t>ABC</a:t>
            </a:r>
            <a:endParaRPr lang="zh-CN" altLang="en-US" dirty="0"/>
          </a:p>
          <a:p>
            <a:pPr lvl="1"/>
            <a:endParaRPr lang="zh-CN" altLang="en-US" dirty="0"/>
          </a:p>
        </p:txBody>
      </p:sp>
      <p:sp>
        <p:nvSpPr>
          <p:cNvPr id="11" name="文本占位符 10"/>
          <p:cNvSpPr>
            <a:spLocks noGrp="1"/>
          </p:cNvSpPr>
          <p:nvPr>
            <p:ph type="body" idx="14" hasCustomPrompt="1"/>
          </p:nvPr>
        </p:nvSpPr>
        <p:spPr>
          <a:xfrm>
            <a:off x="541020" y="1356360"/>
            <a:ext cx="11205972" cy="5049774"/>
          </a:xfrm>
          <a:prstGeom prst="rect">
            <a:avLst/>
          </a:prstGeom>
        </p:spPr>
        <p:txBody>
          <a:bodyPr/>
          <a:lstStyle>
            <a:lvl1pPr marL="0" indent="0">
              <a:buFont typeface="+mj-lt"/>
              <a:buNone/>
              <a:defRPr>
                <a:solidFill>
                  <a:schemeClr val="tx1"/>
                </a:solidFill>
                <a:latin typeface="+mn-lt"/>
                <a:ea typeface="+mn-ea"/>
              </a:defRPr>
            </a:lvl1pPr>
            <a:lvl2pPr marL="911860" indent="-480060">
              <a:buFont typeface="+mj-lt"/>
              <a:buAutoNum type="romanUcPeriod"/>
              <a:defRPr>
                <a:latin typeface="+mn-ea"/>
                <a:ea typeface="+mn-ea"/>
              </a:defRPr>
            </a:lvl2pPr>
            <a:lvl3pPr marL="1394460" indent="-480060">
              <a:buFont typeface="+mj-lt"/>
              <a:buAutoNum type="romanUcPeriod"/>
              <a:defRPr>
                <a:latin typeface="+mn-ea"/>
                <a:ea typeface="+mn-ea"/>
              </a:defRPr>
            </a:lvl3pPr>
            <a:lvl4pPr marL="1851660" indent="-480060">
              <a:buFont typeface="+mj-lt"/>
              <a:buAutoNum type="romanUcPeriod"/>
              <a:defRPr>
                <a:latin typeface="+mn-ea"/>
                <a:ea typeface="+mn-ea"/>
              </a:defRPr>
            </a:lvl4pPr>
            <a:lvl5pPr marL="2308860" indent="-480060">
              <a:buFont typeface="+mj-lt"/>
              <a:buAutoNum type="romanUcPeriod"/>
              <a:defRPr>
                <a:latin typeface="+mn-ea"/>
                <a:ea typeface="+mn-ea"/>
              </a:defRPr>
            </a:lvl5pPr>
          </a:lstStyle>
          <a:p>
            <a:pPr lvl="0"/>
            <a:r>
              <a:rPr lang="en-US" altLang="zh-CN" dirty="0"/>
              <a:t>ABC</a:t>
            </a:r>
            <a:endParaRPr lang="en-US" altLang="zh-CN"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sp>
        <p:nvSpPr>
          <p:cNvPr id="7" name="矩形 6"/>
          <p:cNvSpPr/>
          <p:nvPr userDrawn="1"/>
        </p:nvSpPr>
        <p:spPr>
          <a:xfrm>
            <a:off x="0" y="0"/>
            <a:ext cx="12192000" cy="6858000"/>
          </a:xfrm>
          <a:prstGeom prst="rect">
            <a:avLst/>
          </a:prstGeom>
          <a:blipFill dpi="0" rotWithShape="1">
            <a:blip r:embed="rId2">
              <a:alphaModFix amt="5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2" name="Title 1"/>
          <p:cNvSpPr>
            <a:spLocks noGrp="1"/>
          </p:cNvSpPr>
          <p:nvPr>
            <p:ph type="ctrTitle"/>
          </p:nvPr>
        </p:nvSpPr>
        <p:spPr>
          <a:xfrm>
            <a:off x="210820" y="68455"/>
            <a:ext cx="10363200" cy="607003"/>
          </a:xfrm>
          <a:prstGeom prst="rect">
            <a:avLst/>
          </a:prstGeom>
        </p:spPr>
        <p:txBody>
          <a:bodyPr anchor="ctr">
            <a:normAutofit/>
          </a:bodyPr>
          <a:lstStyle>
            <a:lvl1pPr algn="l">
              <a:lnSpc>
                <a:spcPct val="100000"/>
              </a:lnSpc>
              <a:defRPr sz="3200" b="1"/>
            </a:lvl1pPr>
          </a:lstStyle>
          <a:p>
            <a:r>
              <a:rPr lang="zh-CN" altLang="en-US" dirty="0"/>
              <a:t>单击此处编辑母版标题样式</a:t>
            </a:r>
            <a:endParaRPr lang="en-US" dirty="0"/>
          </a:p>
        </p:txBody>
      </p:sp>
      <p:grpSp>
        <p:nvGrpSpPr>
          <p:cNvPr id="12" name="组合 11"/>
          <p:cNvGrpSpPr/>
          <p:nvPr userDrawn="1"/>
        </p:nvGrpSpPr>
        <p:grpSpPr>
          <a:xfrm>
            <a:off x="2" y="744541"/>
            <a:ext cx="12166601" cy="143620"/>
            <a:chOff x="-6351" y="796180"/>
            <a:chExt cx="12198351" cy="0"/>
          </a:xfrm>
        </p:grpSpPr>
        <p:cxnSp>
          <p:nvCxnSpPr>
            <p:cNvPr id="8" name="直接连接符 7"/>
            <p:cNvCxnSpPr/>
            <p:nvPr userDrawn="1"/>
          </p:nvCxnSpPr>
          <p:spPr>
            <a:xfrm>
              <a:off x="0" y="796180"/>
              <a:ext cx="121920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userDrawn="1"/>
          </p:nvCxnSpPr>
          <p:spPr>
            <a:xfrm>
              <a:off x="-6351" y="796180"/>
              <a:ext cx="2647648"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18" name="文本框 17"/>
          <p:cNvSpPr txBox="1"/>
          <p:nvPr userDrawn="1"/>
        </p:nvSpPr>
        <p:spPr>
          <a:xfrm>
            <a:off x="539755" y="39598"/>
            <a:ext cx="690399" cy="392178"/>
          </a:xfrm>
          <a:custGeom>
            <a:avLst/>
            <a:gdLst/>
            <a:ahLst/>
            <a:cxnLst/>
            <a:rect l="l" t="t" r="r" b="b"/>
            <a:pathLst>
              <a:path w="412090" h="312115">
                <a:moveTo>
                  <a:pt x="334061" y="0"/>
                </a:moveTo>
                <a:lnTo>
                  <a:pt x="412090" y="0"/>
                </a:lnTo>
                <a:cubicBezTo>
                  <a:pt x="393827" y="48667"/>
                  <a:pt x="378232" y="100686"/>
                  <a:pt x="365303" y="156058"/>
                </a:cubicBezTo>
                <a:cubicBezTo>
                  <a:pt x="352374" y="211430"/>
                  <a:pt x="345618" y="263449"/>
                  <a:pt x="345034" y="312115"/>
                </a:cubicBezTo>
                <a:lnTo>
                  <a:pt x="242621" y="312115"/>
                </a:lnTo>
                <a:cubicBezTo>
                  <a:pt x="243612" y="265811"/>
                  <a:pt x="253213" y="213944"/>
                  <a:pt x="271425" y="156515"/>
                </a:cubicBezTo>
                <a:cubicBezTo>
                  <a:pt x="289636" y="99085"/>
                  <a:pt x="310515" y="46914"/>
                  <a:pt x="334061" y="0"/>
                </a:cubicBezTo>
                <a:close/>
                <a:moveTo>
                  <a:pt x="92660" y="0"/>
                </a:moveTo>
                <a:lnTo>
                  <a:pt x="170688" y="0"/>
                </a:lnTo>
                <a:cubicBezTo>
                  <a:pt x="152426" y="48667"/>
                  <a:pt x="136830" y="100686"/>
                  <a:pt x="123901" y="156058"/>
                </a:cubicBezTo>
                <a:cubicBezTo>
                  <a:pt x="110973" y="211430"/>
                  <a:pt x="104217" y="263449"/>
                  <a:pt x="103632" y="312115"/>
                </a:cubicBezTo>
                <a:lnTo>
                  <a:pt x="0" y="312115"/>
                </a:lnTo>
                <a:cubicBezTo>
                  <a:pt x="1042" y="265811"/>
                  <a:pt x="10846" y="213944"/>
                  <a:pt x="29414" y="156515"/>
                </a:cubicBezTo>
                <a:cubicBezTo>
                  <a:pt x="47981" y="99085"/>
                  <a:pt x="69063" y="46914"/>
                  <a:pt x="92660" y="0"/>
                </a:cubicBezTo>
                <a:close/>
              </a:path>
            </a:pathLst>
          </a:custGeom>
          <a:gradFill>
            <a:gsLst>
              <a:gs pos="0">
                <a:srgbClr val="0F4697">
                  <a:alpha val="0"/>
                </a:srgbClr>
              </a:gs>
              <a:gs pos="100000">
                <a:srgbClr val="0257D4">
                  <a:alpha val="30000"/>
                </a:srgbClr>
              </a:gs>
            </a:gsLst>
            <a:lin ang="16200000" scaled="0"/>
          </a:gra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black"/>
              </a:solidFill>
              <a:effectLst/>
              <a:uLnTx/>
              <a:uFillTx/>
            </a:endParaRPr>
          </a:p>
        </p:txBody>
      </p:sp>
      <p:pic>
        <p:nvPicPr>
          <p:cNvPr id="10" name="图片 9"/>
          <p:cNvPicPr>
            <a:picLocks noChangeAspect="1"/>
          </p:cNvPicPr>
          <p:nvPr userDrawn="1"/>
        </p:nvPicPr>
        <p:blipFill rotWithShape="1">
          <a:blip r:embed="rId3"/>
          <a:srcRect b="22140"/>
          <a:stretch>
            <a:fillRect/>
          </a:stretch>
        </p:blipFill>
        <p:spPr>
          <a:xfrm>
            <a:off x="-12700" y="1543105"/>
            <a:ext cx="12204700" cy="5314895"/>
          </a:xfrm>
          <a:prstGeom prst="rect">
            <a:avLst/>
          </a:prstGeom>
        </p:spPr>
      </p:pic>
      <p:sp>
        <p:nvSpPr>
          <p:cNvPr id="11" name="矩形 10"/>
          <p:cNvSpPr/>
          <p:nvPr userDrawn="1"/>
        </p:nvSpPr>
        <p:spPr>
          <a:xfrm>
            <a:off x="-12700" y="981075"/>
            <a:ext cx="12204700" cy="5876925"/>
          </a:xfrm>
          <a:prstGeom prst="rect">
            <a:avLst/>
          </a:prstGeom>
          <a:gradFill>
            <a:gsLst>
              <a:gs pos="50000">
                <a:srgbClr val="FFFFFF">
                  <a:alpha val="87000"/>
                </a:srgbClr>
              </a:gs>
              <a:gs pos="9000">
                <a:schemeClr val="bg1"/>
              </a:gs>
              <a:gs pos="100000">
                <a:schemeClr val="bg1">
                  <a:alpha val="43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3" name="组合 12"/>
          <p:cNvGrpSpPr/>
          <p:nvPr userDrawn="1"/>
        </p:nvGrpSpPr>
        <p:grpSpPr>
          <a:xfrm>
            <a:off x="-12700" y="5362575"/>
            <a:ext cx="6584950" cy="866775"/>
            <a:chOff x="-12700" y="4857750"/>
            <a:chExt cx="6584950" cy="866775"/>
          </a:xfrm>
        </p:grpSpPr>
        <p:sp>
          <p:nvSpPr>
            <p:cNvPr id="14" name="矩形 13"/>
            <p:cNvSpPr/>
            <p:nvPr/>
          </p:nvSpPr>
          <p:spPr>
            <a:xfrm>
              <a:off x="-12700" y="4857750"/>
              <a:ext cx="6584950" cy="866775"/>
            </a:xfrm>
            <a:prstGeom prst="rect">
              <a:avLst/>
            </a:prstGeom>
            <a:gradFill>
              <a:gsLst>
                <a:gs pos="50000">
                  <a:schemeClr val="accent3"/>
                </a:gs>
                <a:gs pos="4000">
                  <a:schemeClr val="accent3"/>
                </a:gs>
                <a:gs pos="100000">
                  <a:schemeClr val="accent3">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239395" y="4906416"/>
              <a:ext cx="4924425" cy="769441"/>
            </a:xfrm>
            <a:prstGeom prst="rect">
              <a:avLst/>
            </a:prstGeom>
          </p:spPr>
          <p:txBody>
            <a:bodyPr wrap="square">
              <a:spAutoFit/>
            </a:bodyPr>
            <a:lstStyle/>
            <a:p>
              <a:pPr>
                <a:lnSpc>
                  <a:spcPct val="110000"/>
                </a:lnSpc>
              </a:pPr>
              <a:r>
                <a:rPr lang="zh-CN" altLang="en-US" sz="2000" b="1" dirty="0">
                  <a:solidFill>
                    <a:schemeClr val="bg1"/>
                  </a:solidFill>
                </a:rPr>
                <a:t>基于</a:t>
              </a:r>
              <a:r>
                <a:rPr lang="en-US" altLang="zh-CN" sz="2000" b="1" baseline="30000" dirty="0">
                  <a:solidFill>
                    <a:schemeClr val="bg1"/>
                  </a:solidFill>
                </a:rPr>
                <a:t>10</a:t>
              </a:r>
              <a:r>
                <a:rPr lang="en-US" altLang="zh-CN" sz="2000" b="1" dirty="0">
                  <a:solidFill>
                    <a:schemeClr val="bg1"/>
                  </a:solidFill>
                </a:rPr>
                <a:t>B</a:t>
              </a:r>
              <a:r>
                <a:rPr lang="zh-CN" altLang="en-US" sz="2000" b="1" dirty="0">
                  <a:solidFill>
                    <a:schemeClr val="bg1"/>
                  </a:solidFill>
                </a:rPr>
                <a:t>的陶瓷</a:t>
              </a:r>
              <a:r>
                <a:rPr lang="en-US" altLang="zh-CN" sz="2000" b="1" dirty="0">
                  <a:solidFill>
                    <a:schemeClr val="bg1"/>
                  </a:solidFill>
                </a:rPr>
                <a:t>GEM</a:t>
              </a:r>
              <a:r>
                <a:rPr lang="zh-CN" altLang="en-US" sz="2000" b="1" dirty="0">
                  <a:solidFill>
                    <a:schemeClr val="bg1"/>
                  </a:solidFill>
                </a:rPr>
                <a:t>探测器</a:t>
              </a:r>
              <a:endParaRPr lang="en-US" altLang="zh-CN" sz="2000" b="1" dirty="0">
                <a:solidFill>
                  <a:schemeClr val="bg1"/>
                </a:solidFill>
              </a:endParaRPr>
            </a:p>
            <a:p>
              <a:pPr>
                <a:lnSpc>
                  <a:spcPct val="110000"/>
                </a:lnSpc>
              </a:pPr>
              <a:r>
                <a:rPr lang="zh-CN" altLang="en-US" sz="2000" b="1" dirty="0">
                  <a:solidFill>
                    <a:schemeClr val="bg1"/>
                  </a:solidFill>
                </a:rPr>
                <a:t>入选国家“十三五”科技创新成就展</a:t>
              </a:r>
              <a:endParaRPr lang="zh-CN" altLang="en-US" sz="2000" b="1" dirty="0">
                <a:solidFill>
                  <a:schemeClr val="bg1"/>
                </a:solidFill>
              </a:endParaRPr>
            </a:p>
          </p:txBody>
        </p:sp>
      </p:grpSp>
      <p:sp>
        <p:nvSpPr>
          <p:cNvPr id="16" name="灯片编号占位符 1"/>
          <p:cNvSpPr>
            <a:spLocks noGrp="1"/>
          </p:cNvSpPr>
          <p:nvPr>
            <p:ph type="sldNum" sz="quarter" idx="4"/>
          </p:nvPr>
        </p:nvSpPr>
        <p:spPr>
          <a:xfrm>
            <a:off x="9448800" y="6492875"/>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BDC764-1714-4068-B33E-4D6727107E15}" type="slidenum">
              <a:rPr lang="en-US" smtClean="0"/>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cSld>
  <p:clrMapOvr>
    <a:masterClrMapping/>
  </p:clrMapOvr>
  <p:hf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p:hf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空白">
    <p:spTree>
      <p:nvGrpSpPr>
        <p:cNvPr id="1" name=""/>
        <p:cNvGrpSpPr/>
        <p:nvPr/>
      </p:nvGrpSpPr>
      <p:grpSpPr>
        <a:xfrm>
          <a:off x="0" y="0"/>
          <a:ext cx="0" cy="0"/>
          <a:chOff x="0" y="0"/>
          <a:chExt cx="0" cy="0"/>
        </a:xfrm>
      </p:grpSpPr>
      <p:pic>
        <p:nvPicPr>
          <p:cNvPr id="6" name="图片 18" descr="图片1副本"/>
          <p:cNvPicPr>
            <a:picLocks noChangeAspect="1"/>
          </p:cNvPicPr>
          <p:nvPr userDrawn="1"/>
        </p:nvPicPr>
        <p:blipFill>
          <a:blip r:embed="rId2" cstate="screen"/>
          <a:srcRect/>
          <a:stretch>
            <a:fillRect/>
          </a:stretch>
        </p:blipFill>
        <p:spPr bwMode="auto">
          <a:xfrm>
            <a:off x="10289357" y="174365"/>
            <a:ext cx="1280143" cy="575938"/>
          </a:xfrm>
          <a:prstGeom prst="rect">
            <a:avLst/>
          </a:prstGeom>
          <a:noFill/>
          <a:ln w="9525">
            <a:noFill/>
            <a:miter lim="800000"/>
            <a:headEnd/>
            <a:tailEnd/>
          </a:ln>
        </p:spPr>
      </p:pic>
      <p:sp>
        <p:nvSpPr>
          <p:cNvPr id="7" name="矩形 6"/>
          <p:cNvSpPr/>
          <p:nvPr userDrawn="1"/>
        </p:nvSpPr>
        <p:spPr>
          <a:xfrm>
            <a:off x="527384" y="782056"/>
            <a:ext cx="11329259" cy="108000"/>
          </a:xfrm>
          <a:prstGeom prst="rect">
            <a:avLst/>
          </a:prstGeom>
          <a:gradFill>
            <a:gsLst>
              <a:gs pos="0">
                <a:srgbClr val="012D86"/>
              </a:gs>
              <a:gs pos="100000">
                <a:srgbClr val="0E2557"/>
              </a:gs>
            </a:gsLst>
            <a:lin scaled="0"/>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zh-CN" altLang="en-US" sz="2160" dirty="0">
              <a:cs typeface="Times New Roman" panose="02020603050405020304" pitchFamily="18" charset="0"/>
            </a:endParaRPr>
          </a:p>
        </p:txBody>
      </p:sp>
      <p:sp>
        <p:nvSpPr>
          <p:cNvPr id="8" name="圆角矩形 7"/>
          <p:cNvSpPr/>
          <p:nvPr userDrawn="1"/>
        </p:nvSpPr>
        <p:spPr>
          <a:xfrm>
            <a:off x="260288" y="663895"/>
            <a:ext cx="267094" cy="230233"/>
          </a:xfrm>
          <a:prstGeom prst="roundRect">
            <a:avLst/>
          </a:prstGeom>
          <a:gradFill>
            <a:gsLst>
              <a:gs pos="0">
                <a:srgbClr val="012D86"/>
              </a:gs>
              <a:gs pos="100000">
                <a:srgbClr val="0E2557"/>
              </a:gs>
            </a:gsLst>
            <a:lin scaled="0"/>
          </a:gradFill>
          <a:ln w="19050">
            <a:solidFill>
              <a:schemeClr val="bg1"/>
            </a:solidFill>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anchor="ctr"/>
          <a:lstStyle/>
          <a:p>
            <a:pPr algn="ctr" eaLnBrk="0" fontAlgn="auto" hangingPunct="0">
              <a:spcBef>
                <a:spcPts val="0"/>
              </a:spcBef>
              <a:spcAft>
                <a:spcPts val="0"/>
              </a:spcAft>
              <a:defRPr/>
            </a:pPr>
            <a:endParaRPr lang="zh-CN" altLang="en-US" sz="2160">
              <a:cs typeface="Times New Roman" panose="02020603050405020304" pitchFamily="18" charset="0"/>
            </a:endParaRPr>
          </a:p>
        </p:txBody>
      </p:sp>
      <p:sp>
        <p:nvSpPr>
          <p:cNvPr id="9" name="标题 1"/>
          <p:cNvSpPr>
            <a:spLocks noGrp="1"/>
          </p:cNvSpPr>
          <p:nvPr>
            <p:ph type="title"/>
          </p:nvPr>
        </p:nvSpPr>
        <p:spPr>
          <a:xfrm>
            <a:off x="609600" y="174365"/>
            <a:ext cx="9175768" cy="575938"/>
          </a:xfrm>
        </p:spPr>
        <p:txBody>
          <a:bodyPr/>
          <a:lstStyle>
            <a:lvl1pPr algn="l">
              <a:defRPr sz="3840" b="1">
                <a:latin typeface="Times New Roman" panose="02020603050405020304" pitchFamily="18" charset="0"/>
                <a:ea typeface="Times New Roman" panose="02020603050405020304" pitchFamily="18" charset="0"/>
                <a:cs typeface="Times New Roman" panose="02020603050405020304" pitchFamily="18" charset="0"/>
              </a:defRPr>
            </a:lvl1pPr>
          </a:lstStyle>
          <a:p>
            <a:r>
              <a:rPr lang="zh-CN" altLang="en-US" dirty="0"/>
              <a:t>单击此处编辑母版标题样式</a:t>
            </a:r>
            <a:endParaRPr lang="zh-CN" altLang="en-US" dirty="0"/>
          </a:p>
        </p:txBody>
      </p:sp>
    </p:spTree>
  </p:cSld>
  <p:clrMapOvr>
    <a:masterClrMapping/>
  </p:clrMapOvr>
  <p:hf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cSld name="标题幻灯片">
    <p:bg>
      <p:bgPr>
        <a:noFill/>
        <a:effectLst/>
      </p:bgPr>
    </p:bg>
    <p:spTree>
      <p:nvGrpSpPr>
        <p:cNvPr id="1" name=""/>
        <p:cNvGrpSpPr/>
        <p:nvPr/>
      </p:nvGrpSpPr>
      <p:grpSpPr>
        <a:xfrm>
          <a:off x="0" y="0"/>
          <a:ext cx="0" cy="0"/>
          <a:chOff x="0" y="0"/>
          <a:chExt cx="0" cy="0"/>
        </a:xfrm>
      </p:grpSpPr>
      <p:pic>
        <p:nvPicPr>
          <p:cNvPr id="2" name="图片 18" descr="图片1副本"/>
          <p:cNvPicPr>
            <a:picLocks noChangeAspect="1"/>
          </p:cNvPicPr>
          <p:nvPr userDrawn="1"/>
        </p:nvPicPr>
        <p:blipFill>
          <a:blip r:embed="rId2" cstate="screen"/>
          <a:srcRect/>
          <a:stretch>
            <a:fillRect/>
          </a:stretch>
        </p:blipFill>
        <p:spPr bwMode="auto">
          <a:xfrm>
            <a:off x="10599206" y="188846"/>
            <a:ext cx="1066786" cy="479948"/>
          </a:xfrm>
          <a:prstGeom prst="rect">
            <a:avLst/>
          </a:prstGeom>
          <a:noFill/>
          <a:ln w="9525">
            <a:noFill/>
            <a:miter lim="800000"/>
            <a:headEnd/>
            <a:tailEnd/>
          </a:ln>
        </p:spPr>
      </p:pic>
    </p:spTree>
  </p:cSld>
  <p:clrMapOvr>
    <a:masterClrMapping/>
  </p:clrMapOvr>
  <p:hf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609600" y="1600486"/>
            <a:ext cx="10972800" cy="4526755"/>
          </a:xfrm>
        </p:spPr>
        <p:txBody>
          <a:bodyPr/>
          <a:lstStyle>
            <a:lvl1pPr>
              <a:defRPr>
                <a:ea typeface="Times New Roman" panose="02020603050405020304" pitchFamily="18" charset="0"/>
              </a:defRPr>
            </a:lvl1pPr>
            <a:lvl2pPr>
              <a:defRPr>
                <a:ea typeface="Times New Roman" panose="02020603050405020304" pitchFamily="18" charset="0"/>
              </a:defRPr>
            </a:lvl2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609601" y="6357469"/>
            <a:ext cx="2844800" cy="365189"/>
          </a:xfrm>
        </p:spPr>
        <p:txBody>
          <a:bodyPr/>
          <a:lstStyle>
            <a:lvl1pPr>
              <a:defRPr/>
            </a:lvl1pPr>
          </a:lstStyle>
          <a:p>
            <a:pPr>
              <a:defRPr/>
            </a:pPr>
            <a:endParaRPr lang="en-US" altLang="zh-CN">
              <a:solidFill>
                <a:prstClr val="black">
                  <a:tint val="75000"/>
                </a:prstClr>
              </a:solidFill>
            </a:endParaRPr>
          </a:p>
        </p:txBody>
      </p:sp>
      <p:sp>
        <p:nvSpPr>
          <p:cNvPr id="5" name="页脚占位符 4"/>
          <p:cNvSpPr>
            <a:spLocks noGrp="1"/>
          </p:cNvSpPr>
          <p:nvPr>
            <p:ph type="ftr" sz="quarter" idx="11"/>
          </p:nvPr>
        </p:nvSpPr>
        <p:spPr>
          <a:xfrm>
            <a:off x="4165601" y="6357469"/>
            <a:ext cx="3860800" cy="365189"/>
          </a:xfrm>
        </p:spPr>
        <p:txBody>
          <a:bodyPr/>
          <a:lstStyle>
            <a:lvl1pPr>
              <a:defRPr/>
            </a:lvl1pPr>
          </a:lstStyle>
          <a:p>
            <a:pPr>
              <a:defRPr/>
            </a:pPr>
            <a:endParaRPr lang="en-US" altLang="zh-CN">
              <a:solidFill>
                <a:prstClr val="black">
                  <a:tint val="75000"/>
                </a:prstClr>
              </a:solidFill>
            </a:endParaRPr>
          </a:p>
        </p:txBody>
      </p:sp>
      <p:sp>
        <p:nvSpPr>
          <p:cNvPr id="6" name="灯片编号占位符 5"/>
          <p:cNvSpPr>
            <a:spLocks noGrp="1"/>
          </p:cNvSpPr>
          <p:nvPr>
            <p:ph type="sldNum" sz="quarter" idx="12"/>
          </p:nvPr>
        </p:nvSpPr>
        <p:spPr>
          <a:xfrm>
            <a:off x="8737600" y="6357469"/>
            <a:ext cx="2844800" cy="365189"/>
          </a:xfrm>
        </p:spPr>
        <p:txBody>
          <a:bodyPr/>
          <a:lstStyle>
            <a:lvl1pPr>
              <a:defRPr/>
            </a:lvl1pPr>
          </a:lstStyle>
          <a:p>
            <a:pPr>
              <a:defRPr/>
            </a:pPr>
            <a:fld id="{F22E5DDF-294A-47C7-9938-98EB7AF5D866}" type="slidenum">
              <a:rPr lang="en-US" altLang="zh-CN"/>
            </a:fld>
            <a:endParaRPr lang="en-US" altLang="zh-CN"/>
          </a:p>
        </p:txBody>
      </p:sp>
      <p:pic>
        <p:nvPicPr>
          <p:cNvPr id="11" name="图片 18" descr="图片1副本"/>
          <p:cNvPicPr>
            <a:picLocks noChangeAspect="1"/>
          </p:cNvPicPr>
          <p:nvPr userDrawn="1"/>
        </p:nvPicPr>
        <p:blipFill>
          <a:blip r:embed="rId2" cstate="print"/>
          <a:srcRect/>
          <a:stretch>
            <a:fillRect/>
          </a:stretch>
        </p:blipFill>
        <p:spPr bwMode="auto">
          <a:xfrm>
            <a:off x="10289386" y="174408"/>
            <a:ext cx="1280143" cy="576037"/>
          </a:xfrm>
          <a:prstGeom prst="rect">
            <a:avLst/>
          </a:prstGeom>
          <a:noFill/>
          <a:ln w="9525">
            <a:noFill/>
            <a:miter lim="800000"/>
            <a:headEnd/>
            <a:tailEnd/>
          </a:ln>
        </p:spPr>
      </p:pic>
      <p:sp>
        <p:nvSpPr>
          <p:cNvPr id="12" name="标题 1"/>
          <p:cNvSpPr>
            <a:spLocks noGrp="1"/>
          </p:cNvSpPr>
          <p:nvPr>
            <p:ph type="title"/>
          </p:nvPr>
        </p:nvSpPr>
        <p:spPr>
          <a:xfrm>
            <a:off x="609600" y="174408"/>
            <a:ext cx="9175768" cy="576037"/>
          </a:xfrm>
        </p:spPr>
        <p:txBody>
          <a:bodyPr/>
          <a:lstStyle>
            <a:lvl1pPr algn="l">
              <a:defRPr sz="3730" b="1">
                <a:latin typeface="Times New Roman" panose="02020603050405020304" pitchFamily="18" charset="0"/>
                <a:ea typeface="Times New Roman" panose="02020603050405020304" pitchFamily="18" charset="0"/>
              </a:defRPr>
            </a:lvl1pPr>
          </a:lstStyle>
          <a:p>
            <a:r>
              <a:rPr lang="zh-CN" altLang="en-US" dirty="0"/>
              <a:t>单击此处编辑母版标题样式</a:t>
            </a:r>
            <a:endParaRPr lang="zh-CN" altLang="en-US" dirty="0"/>
          </a:p>
        </p:txBody>
      </p:sp>
      <p:sp>
        <p:nvSpPr>
          <p:cNvPr id="13" name="矩形 6"/>
          <p:cNvSpPr/>
          <p:nvPr userDrawn="1"/>
        </p:nvSpPr>
        <p:spPr>
          <a:xfrm>
            <a:off x="527383" y="782194"/>
            <a:ext cx="11329259" cy="108019"/>
          </a:xfrm>
          <a:prstGeom prst="rect">
            <a:avLst/>
          </a:prstGeom>
          <a:gradFill>
            <a:gsLst>
              <a:gs pos="0">
                <a:srgbClr val="012D86"/>
              </a:gs>
              <a:gs pos="100000">
                <a:srgbClr val="0E2557"/>
              </a:gs>
            </a:gsLst>
            <a:lin scaled="0"/>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1917" tIns="60957" rIns="121917" bIns="60957" anchor="ctr"/>
          <a:lstStyle/>
          <a:p>
            <a:pPr algn="ctr" eaLnBrk="0" fontAlgn="auto" hangingPunct="0">
              <a:spcBef>
                <a:spcPts val="0"/>
              </a:spcBef>
              <a:spcAft>
                <a:spcPts val="0"/>
              </a:spcAft>
              <a:defRPr/>
            </a:pPr>
            <a:endParaRPr lang="zh-CN" altLang="en-US" sz="2400" dirty="0">
              <a:solidFill>
                <a:prstClr val="white"/>
              </a:solidFill>
            </a:endParaRPr>
          </a:p>
        </p:txBody>
      </p:sp>
      <p:sp>
        <p:nvSpPr>
          <p:cNvPr id="14" name="圆角矩形 7"/>
          <p:cNvSpPr/>
          <p:nvPr userDrawn="1"/>
        </p:nvSpPr>
        <p:spPr>
          <a:xfrm>
            <a:off x="260288" y="664038"/>
            <a:ext cx="267094" cy="230273"/>
          </a:xfrm>
          <a:prstGeom prst="roundRect">
            <a:avLst/>
          </a:prstGeom>
          <a:gradFill>
            <a:gsLst>
              <a:gs pos="0">
                <a:srgbClr val="012D86"/>
              </a:gs>
              <a:gs pos="100000">
                <a:srgbClr val="0E2557"/>
              </a:gs>
            </a:gsLst>
            <a:lin scaled="0"/>
          </a:gradFill>
          <a:ln w="19050">
            <a:solidFill>
              <a:schemeClr val="bg1"/>
            </a:solidFill>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lIns="121917" tIns="60957" rIns="121917" bIns="60957" anchor="ctr"/>
          <a:lstStyle/>
          <a:p>
            <a:pPr algn="ctr" eaLnBrk="0" fontAlgn="auto" hangingPunct="0">
              <a:spcBef>
                <a:spcPts val="0"/>
              </a:spcBef>
              <a:spcAft>
                <a:spcPts val="0"/>
              </a:spcAft>
              <a:defRPr/>
            </a:pPr>
            <a:endParaRPr lang="zh-CN" altLang="en-US" sz="2400" dirty="0">
              <a:solidFill>
                <a:prstClr val="white"/>
              </a:solidFill>
            </a:endParaRPr>
          </a:p>
        </p:txBody>
      </p:sp>
    </p:spTree>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endParaRPr lang="en-US" altLang="zh-CN"/>
          </a:p>
        </p:txBody>
      </p:sp>
      <p:sp>
        <p:nvSpPr>
          <p:cNvPr id="3" name="页脚占位符 4"/>
          <p:cNvSpPr>
            <a:spLocks noGrp="1"/>
          </p:cNvSpPr>
          <p:nvPr>
            <p:ph type="ftr" sz="quarter" idx="11"/>
          </p:nvPr>
        </p:nvSpPr>
        <p:spPr/>
        <p:txBody>
          <a:bodyPr/>
          <a:lstStyle>
            <a:lvl1pPr>
              <a:defRPr/>
            </a:lvl1pPr>
          </a:lstStyle>
          <a:p>
            <a:pPr>
              <a:defRPr/>
            </a:pPr>
            <a:endParaRPr lang="en-US" altLang="zh-CN"/>
          </a:p>
        </p:txBody>
      </p:sp>
      <p:sp>
        <p:nvSpPr>
          <p:cNvPr id="4" name="灯片编号占位符 5"/>
          <p:cNvSpPr>
            <a:spLocks noGrp="1"/>
          </p:cNvSpPr>
          <p:nvPr>
            <p:ph type="sldNum" sz="quarter" idx="12"/>
          </p:nvPr>
        </p:nvSpPr>
        <p:spPr/>
        <p:txBody>
          <a:bodyPr/>
          <a:lstStyle>
            <a:lvl1pPr>
              <a:defRPr/>
            </a:lvl1pPr>
          </a:lstStyle>
          <a:p>
            <a:pPr>
              <a:defRPr/>
            </a:pPr>
            <a:fld id="{D64A89ED-2AB0-4A45-9A5F-8F7C8E84949C}" type="slidenum">
              <a:rPr lang="en-US" altLang="zh-CN"/>
            </a:fld>
            <a:endParaRPr lang="en-US" altLang="zh-C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目录">
    <p:spTree>
      <p:nvGrpSpPr>
        <p:cNvPr id="1" name=""/>
        <p:cNvGrpSpPr/>
        <p:nvPr/>
      </p:nvGrpSpPr>
      <p:grpSpPr>
        <a:xfrm>
          <a:off x="0" y="0"/>
          <a:ext cx="0" cy="0"/>
          <a:chOff x="0" y="0"/>
          <a:chExt cx="0" cy="0"/>
        </a:xfrm>
      </p:grpSpPr>
      <p:sp>
        <p:nvSpPr>
          <p:cNvPr id="6" name="矩形 5"/>
          <p:cNvSpPr/>
          <p:nvPr userDrawn="1"/>
        </p:nvSpPr>
        <p:spPr>
          <a:xfrm>
            <a:off x="0" y="758353"/>
            <a:ext cx="12192000" cy="7778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4" name="Title 1"/>
          <p:cNvSpPr>
            <a:spLocks noGrp="1"/>
          </p:cNvSpPr>
          <p:nvPr>
            <p:ph type="title"/>
          </p:nvPr>
        </p:nvSpPr>
        <p:spPr>
          <a:xfrm>
            <a:off x="523973" y="182086"/>
            <a:ext cx="10479275" cy="582619"/>
          </a:xfrm>
        </p:spPr>
        <p:txBody>
          <a:bodyPr>
            <a:normAutofit/>
          </a:bodyPr>
          <a:lstStyle>
            <a:lvl1pPr>
              <a:defRPr sz="3200">
                <a:solidFill>
                  <a:schemeClr val="bg1"/>
                </a:solidFill>
                <a:latin typeface="Arial Black" panose="020B0A04020102020204" pitchFamily="34" charset="0"/>
              </a:defRPr>
            </a:lvl1pPr>
          </a:lstStyle>
          <a:p>
            <a:endParaRPr lang="en-US" altLang="zh-CN" dirty="0"/>
          </a:p>
        </p:txBody>
      </p:sp>
      <p:pic>
        <p:nvPicPr>
          <p:cNvPr id="4" name="图片 3"/>
          <p:cNvPicPr>
            <a:picLocks noChangeAspect="1"/>
          </p:cNvPicPr>
          <p:nvPr userDrawn="1"/>
        </p:nvPicPr>
        <p:blipFill>
          <a:blip r:embed="rId2" cstate="screen">
            <a:clrChange>
              <a:clrFrom>
                <a:srgbClr val="FFFFFF"/>
              </a:clrFrom>
              <a:clrTo>
                <a:srgbClr val="FFFFFF">
                  <a:alpha val="0"/>
                </a:srgbClr>
              </a:clrTo>
            </a:clrChange>
            <a:biLevel thresh="25000"/>
          </a:blip>
          <a:stretch>
            <a:fillRect/>
          </a:stretch>
        </p:blipFill>
        <p:spPr>
          <a:xfrm>
            <a:off x="10628911" y="214395"/>
            <a:ext cx="1281828" cy="517999"/>
          </a:xfrm>
          <a:prstGeom prst="rect">
            <a:avLst/>
          </a:prstGeom>
        </p:spPr>
      </p:pic>
      <p:sp>
        <p:nvSpPr>
          <p:cNvPr id="7" name="矩形 6"/>
          <p:cNvSpPr/>
          <p:nvPr userDrawn="1"/>
        </p:nvSpPr>
        <p:spPr>
          <a:xfrm>
            <a:off x="0" y="0"/>
            <a:ext cx="220980" cy="74429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userDrawn="1"/>
        </p:nvSpPr>
        <p:spPr>
          <a:xfrm>
            <a:off x="0" y="6750000"/>
            <a:ext cx="12175170" cy="10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userDrawn="1"/>
        </p:nvSpPr>
        <p:spPr>
          <a:xfrm>
            <a:off x="1722121" y="6750000"/>
            <a:ext cx="10460670" cy="1080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pic>
        <p:nvPicPr>
          <p:cNvPr id="1026" name="Picture 2" descr="关于印发《高能所“标识”“标准字”的使用规定》的通知"/>
          <p:cNvPicPr>
            <a:picLocks noChangeAspect="1" noChangeArrowheads="1"/>
          </p:cNvPicPr>
          <p:nvPr userDrawn="1"/>
        </p:nvPicPr>
        <p:blipFill>
          <a:blip r:embed="rId2">
            <a:clrChange>
              <a:clrFrom>
                <a:srgbClr val="0A0C0B"/>
              </a:clrFrom>
              <a:clrTo>
                <a:srgbClr val="0A0C0B">
                  <a:alpha val="0"/>
                </a:srgbClr>
              </a:clrTo>
            </a:clrChange>
            <a:extLst>
              <a:ext uri="{28A0092B-C50C-407E-A947-70E740481C1C}">
                <a14:useLocalDpi xmlns:a14="http://schemas.microsoft.com/office/drawing/2010/main" val="0"/>
              </a:ext>
            </a:extLst>
          </a:blip>
          <a:srcRect/>
          <a:stretch>
            <a:fillRect/>
          </a:stretch>
        </p:blipFill>
        <p:spPr bwMode="auto">
          <a:xfrm>
            <a:off x="10818572" y="-70057"/>
            <a:ext cx="1373428" cy="897306"/>
          </a:xfrm>
          <a:prstGeom prst="rect">
            <a:avLst/>
          </a:prstGeom>
          <a:noFill/>
        </p:spPr>
      </p:pic>
      <p:sp>
        <p:nvSpPr>
          <p:cNvPr id="2" name="标题 1"/>
          <p:cNvSpPr>
            <a:spLocks noGrp="1"/>
          </p:cNvSpPr>
          <p:nvPr>
            <p:ph type="title"/>
          </p:nvPr>
        </p:nvSpPr>
        <p:spPr>
          <a:xfrm>
            <a:off x="1628964" y="56357"/>
            <a:ext cx="8858676" cy="662781"/>
          </a:xfrm>
        </p:spPr>
        <p:txBody>
          <a:bodyPr/>
          <a:lstStyle>
            <a:lvl1pPr>
              <a:defRPr>
                <a:solidFill>
                  <a:schemeClr val="bg1"/>
                </a:solidFill>
                <a:latin typeface="华文新魏" panose="02010800040101010101" pitchFamily="2" charset="-122"/>
                <a:ea typeface="华文新魏" panose="02010800040101010101" pitchFamily="2" charset="-122"/>
              </a:defRPr>
            </a:lvl1pPr>
          </a:lstStyle>
          <a:p>
            <a:r>
              <a:rPr lang="zh-CN" altLang="en-US" dirty="0"/>
              <a:t>单击此处编辑母版标题样式</a:t>
            </a:r>
            <a:endParaRPr lang="zh-CN" altLang="en-US" dirty="0"/>
          </a:p>
        </p:txBody>
      </p:sp>
      <p:sp>
        <p:nvSpPr>
          <p:cNvPr id="3" name="内容占位符 2"/>
          <p:cNvSpPr>
            <a:spLocks noGrp="1"/>
          </p:cNvSpPr>
          <p:nvPr>
            <p:ph idx="1"/>
          </p:nvPr>
        </p:nvSpPr>
        <p:spPr>
          <a:xfrm>
            <a:off x="409575" y="1428750"/>
            <a:ext cx="11315699" cy="4748213"/>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39975106-968E-43E3-8640-5E2074E9BECC}" type="datetime1">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A01D858-8FA4-46A2-BA9E-728E56D652D6}" type="slidenum">
              <a:rPr lang="zh-CN" altLang="en-US" smtClean="0"/>
            </a:fld>
            <a:endParaRPr lang="zh-CN" altLang="en-US"/>
          </a:p>
        </p:txBody>
      </p:sp>
      <p:pic>
        <p:nvPicPr>
          <p:cNvPr id="11" name="图片 10"/>
          <p:cNvPicPr>
            <a:picLocks noChangeAspect="1"/>
          </p:cNvPicPr>
          <p:nvPr userDrawn="1"/>
        </p:nvPicPr>
        <p:blipFill>
          <a:blip r:embed="rId3">
            <a:clrChange>
              <a:clrFrom>
                <a:srgbClr val="FFFFFF"/>
              </a:clrFrom>
              <a:clrTo>
                <a:srgbClr val="FFFFFF">
                  <a:alpha val="0"/>
                </a:srgbClr>
              </a:clrTo>
            </a:clrChange>
            <a:biLevel thresh="25000"/>
          </a:blip>
          <a:stretch>
            <a:fillRect/>
          </a:stretch>
        </p:blipFill>
        <p:spPr>
          <a:xfrm>
            <a:off x="98576" y="18969"/>
            <a:ext cx="1299466" cy="700169"/>
          </a:xfrm>
          <a:prstGeom prst="rect">
            <a:avLst/>
          </a:prstGeom>
        </p:spPr>
      </p:pic>
      <p:sp>
        <p:nvSpPr>
          <p:cNvPr id="7" name="矩形 6"/>
          <p:cNvSpPr/>
          <p:nvPr userDrawn="1"/>
        </p:nvSpPr>
        <p:spPr>
          <a:xfrm>
            <a:off x="0" y="827249"/>
            <a:ext cx="12192000" cy="45719"/>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400">
              <a:solidFill>
                <a:srgbClr val="005CE7">
                  <a:lumMod val="60000"/>
                  <a:lumOff val="40000"/>
                </a:srgbClr>
              </a:solidFill>
              <a:latin typeface="Arial" panose="020B0604020202020204"/>
              <a:ea typeface="宋体" panose="02010600030101010101" pitchFamily="2" charset="-122"/>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6" name="矩形 5"/>
          <p:cNvSpPr/>
          <p:nvPr userDrawn="1"/>
        </p:nvSpPr>
        <p:spPr>
          <a:xfrm flipV="1">
            <a:off x="0" y="1069979"/>
            <a:ext cx="12192000" cy="45719"/>
          </a:xfrm>
          <a:prstGeom prst="rect">
            <a:avLst/>
          </a:prstGeom>
          <a:gradFill>
            <a:gsLst>
              <a:gs pos="0">
                <a:srgbClr val="012D86"/>
              </a:gs>
              <a:gs pos="100000">
                <a:srgbClr val="0E2557"/>
              </a:gs>
            </a:gsLst>
            <a:lin scaled="0"/>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2160"/>
          </a:p>
        </p:txBody>
      </p:sp>
      <p:sp>
        <p:nvSpPr>
          <p:cNvPr id="42" name="圆角矩形 41"/>
          <p:cNvSpPr/>
          <p:nvPr userDrawn="1"/>
        </p:nvSpPr>
        <p:spPr>
          <a:xfrm>
            <a:off x="786560" y="342241"/>
            <a:ext cx="477755" cy="636588"/>
          </a:xfrm>
          <a:prstGeom prst="roundRect">
            <a:avLst/>
          </a:prstGeom>
          <a:gradFill>
            <a:gsLst>
              <a:gs pos="0">
                <a:srgbClr val="012D86"/>
              </a:gs>
              <a:gs pos="100000">
                <a:srgbClr val="0E2557"/>
              </a:gs>
            </a:gsLst>
            <a:lin scaled="0"/>
          </a:gradFill>
          <a:ln w="19050">
            <a:solidFill>
              <a:schemeClr val="bg1"/>
            </a:solidFill>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zh-CN" altLang="en-US" sz="2160"/>
          </a:p>
        </p:txBody>
      </p:sp>
      <p:sp>
        <p:nvSpPr>
          <p:cNvPr id="96" name="圆角矩形 95"/>
          <p:cNvSpPr/>
          <p:nvPr userDrawn="1"/>
        </p:nvSpPr>
        <p:spPr>
          <a:xfrm>
            <a:off x="664344" y="250169"/>
            <a:ext cx="361888" cy="481013"/>
          </a:xfrm>
          <a:prstGeom prst="roundRect">
            <a:avLst/>
          </a:prstGeom>
          <a:gradFill>
            <a:gsLst>
              <a:gs pos="0">
                <a:srgbClr val="012D86"/>
              </a:gs>
              <a:gs pos="100000">
                <a:srgbClr val="0E2557"/>
              </a:gs>
            </a:gsLst>
            <a:lin scaled="0"/>
          </a:gradFill>
          <a:ln w="19050">
            <a:solidFill>
              <a:schemeClr val="bg1"/>
            </a:solidFill>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zh-CN" altLang="en-US" sz="2160"/>
          </a:p>
        </p:txBody>
      </p:sp>
      <p:pic>
        <p:nvPicPr>
          <p:cNvPr id="39" name="图片 18" descr="图片1副本"/>
          <p:cNvPicPr>
            <a:picLocks noChangeAspect="1"/>
          </p:cNvPicPr>
          <p:nvPr userDrawn="1"/>
        </p:nvPicPr>
        <p:blipFill>
          <a:blip r:embed="rId2" cstate="print"/>
          <a:srcRect/>
          <a:stretch>
            <a:fillRect/>
          </a:stretch>
        </p:blipFill>
        <p:spPr bwMode="auto">
          <a:xfrm>
            <a:off x="10332654" y="223076"/>
            <a:ext cx="1327200" cy="663454"/>
          </a:xfrm>
          <a:prstGeom prst="rect">
            <a:avLst/>
          </a:prstGeom>
          <a:noFill/>
          <a:ln w="9525">
            <a:noFill/>
            <a:miter lim="800000"/>
            <a:headEnd/>
            <a:tailEnd/>
          </a:ln>
        </p:spPr>
      </p:pic>
      <p:sp>
        <p:nvSpPr>
          <p:cNvPr id="10" name="文本占位符 9"/>
          <p:cNvSpPr>
            <a:spLocks noGrp="1"/>
          </p:cNvSpPr>
          <p:nvPr>
            <p:ph type="body" idx="13" hasCustomPrompt="1"/>
          </p:nvPr>
        </p:nvSpPr>
        <p:spPr>
          <a:xfrm>
            <a:off x="1658112" y="177546"/>
            <a:ext cx="7071360" cy="782574"/>
          </a:xfrm>
          <a:prstGeom prst="rect">
            <a:avLst/>
          </a:prstGeom>
        </p:spPr>
        <p:txBody>
          <a:bodyPr/>
          <a:lstStyle>
            <a:lvl1pPr marL="0" indent="0">
              <a:buNone/>
              <a:defRPr sz="3840">
                <a:latin typeface="+mj-lt"/>
                <a:ea typeface="方正仿宋_GB2312" panose="02000000000000000000" charset="-122"/>
              </a:defRPr>
            </a:lvl1pPr>
            <a:lvl2pPr marL="431800" indent="0">
              <a:buNone/>
              <a:defRPr/>
            </a:lvl2pPr>
          </a:lstStyle>
          <a:p>
            <a:pPr lvl="0"/>
            <a:r>
              <a:rPr lang="en-US" altLang="zh-CN" dirty="0"/>
              <a:t>ABC</a:t>
            </a:r>
            <a:endParaRPr lang="zh-CN" altLang="en-US" dirty="0"/>
          </a:p>
          <a:p>
            <a:pPr lvl="1"/>
            <a:endParaRPr lang="zh-CN" altLang="en-US" dirty="0"/>
          </a:p>
        </p:txBody>
      </p:sp>
      <p:sp>
        <p:nvSpPr>
          <p:cNvPr id="11" name="文本占位符 10"/>
          <p:cNvSpPr>
            <a:spLocks noGrp="1"/>
          </p:cNvSpPr>
          <p:nvPr>
            <p:ph type="body" idx="14" hasCustomPrompt="1"/>
          </p:nvPr>
        </p:nvSpPr>
        <p:spPr>
          <a:xfrm>
            <a:off x="541020" y="1356360"/>
            <a:ext cx="11205972" cy="5049774"/>
          </a:xfrm>
          <a:prstGeom prst="rect">
            <a:avLst/>
          </a:prstGeom>
        </p:spPr>
        <p:txBody>
          <a:bodyPr/>
          <a:lstStyle>
            <a:lvl1pPr marL="0" indent="0">
              <a:buFont typeface="+mj-lt"/>
              <a:buNone/>
              <a:defRPr>
                <a:solidFill>
                  <a:schemeClr val="tx1"/>
                </a:solidFill>
                <a:latin typeface="+mn-lt"/>
                <a:ea typeface="+mn-ea"/>
              </a:defRPr>
            </a:lvl1pPr>
            <a:lvl2pPr marL="911860" indent="-480060">
              <a:buFont typeface="+mj-lt"/>
              <a:buAutoNum type="romanUcPeriod"/>
              <a:defRPr>
                <a:latin typeface="+mn-ea"/>
                <a:ea typeface="+mn-ea"/>
              </a:defRPr>
            </a:lvl2pPr>
            <a:lvl3pPr marL="1394460" indent="-480060">
              <a:buFont typeface="+mj-lt"/>
              <a:buAutoNum type="romanUcPeriod"/>
              <a:defRPr>
                <a:latin typeface="+mn-ea"/>
                <a:ea typeface="+mn-ea"/>
              </a:defRPr>
            </a:lvl3pPr>
            <a:lvl4pPr marL="1851660" indent="-480060">
              <a:buFont typeface="+mj-lt"/>
              <a:buAutoNum type="romanUcPeriod"/>
              <a:defRPr>
                <a:latin typeface="+mn-ea"/>
                <a:ea typeface="+mn-ea"/>
              </a:defRPr>
            </a:lvl4pPr>
            <a:lvl5pPr marL="2308860" indent="-480060">
              <a:buFont typeface="+mj-lt"/>
              <a:buAutoNum type="romanUcPeriod"/>
              <a:defRPr>
                <a:latin typeface="+mn-ea"/>
                <a:ea typeface="+mn-ea"/>
              </a:defRPr>
            </a:lvl5pPr>
          </a:lstStyle>
          <a:p>
            <a:pPr lvl="0"/>
            <a:r>
              <a:rPr lang="en-US" altLang="zh-CN" dirty="0"/>
              <a:t>ABC</a:t>
            </a:r>
            <a:endParaRPr lang="en-US" altLang="zh-CN"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0">
    <p:spTree>
      <p:nvGrpSpPr>
        <p:cNvPr id="1" name=""/>
        <p:cNvGrpSpPr/>
        <p:nvPr/>
      </p:nvGrpSpPr>
      <p:grpSpPr>
        <a:xfrm>
          <a:off x="0" y="0"/>
          <a:ext cx="0" cy="0"/>
          <a:chOff x="0" y="0"/>
          <a:chExt cx="0" cy="0"/>
        </a:xfrm>
      </p:grpSpPr>
      <p:sp>
        <p:nvSpPr>
          <p:cNvPr id="2" name="灯片编号占位符 1"/>
          <p:cNvSpPr>
            <a:spLocks noGrp="1"/>
          </p:cNvSpPr>
          <p:nvPr>
            <p:ph type="sldNum" sz="quarter" idx="10"/>
          </p:nvPr>
        </p:nvSpPr>
        <p:spPr>
          <a:xfrm>
            <a:off x="9448800" y="6492875"/>
            <a:ext cx="2743200" cy="365125"/>
          </a:xfrm>
        </p:spPr>
        <p:txBody>
          <a:bodyPr/>
          <a:lstStyle>
            <a:lvl1pPr algn="r">
              <a:defRPr/>
            </a:lvl1pPr>
          </a:lstStyle>
          <a:p>
            <a:pPr fontAlgn="base">
              <a:spcBef>
                <a:spcPct val="0"/>
              </a:spcBef>
              <a:spcAft>
                <a:spcPct val="0"/>
              </a:spcAft>
              <a:defRPr/>
            </a:pPr>
            <a:fld id="{7E62E3C2-FC17-462A-97B1-4464658A0AA7}" type="slidenum">
              <a:rPr lang="zh-CN" altLang="en-US" sz="1800" smtClean="0">
                <a:solidFill>
                  <a:srgbClr val="595959"/>
                </a:solidFill>
                <a:latin typeface="Copperplate Gothic Bold" panose="020E0705020206020404" pitchFamily="34" charset="0"/>
                <a:ea typeface="微软雅黑" panose="020B0503020204020204" pitchFamily="34" charset="-122"/>
              </a:rPr>
            </a:fld>
            <a:endParaRPr lang="zh-CN" altLang="en-US" sz="1800">
              <a:solidFill>
                <a:srgbClr val="595959"/>
              </a:solidFill>
              <a:latin typeface="Copperplate Gothic Bold" panose="020E0705020206020404" pitchFamily="34" charset="0"/>
              <a:ea typeface="微软雅黑" panose="020B0503020204020204" pitchFamily="34" charset="-122"/>
            </a:endParaRPr>
          </a:p>
        </p:txBody>
      </p:sp>
    </p:spTree>
  </p:cSld>
  <p:clrMapOvr>
    <a:overrideClrMapping bg1="lt1" tx1="dk1" bg2="lt2" tx2="dk2" accent1="accent1" accent2="accent2" accent3="accent3" accent4="accent4" accent5="accent5" accent6="accent6" hlink="hlink" folHlink="folHlink"/>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57"/>
            <a:ext cx="10363200" cy="1470025"/>
          </a:xfrm>
        </p:spPr>
        <p:txBody>
          <a:bodyPr/>
          <a:lstStyle/>
          <a:p>
            <a:r>
              <a:rPr lang="zh-CN" altLang="en-US"/>
              <a:t>单击此处编辑母版标题样式</a:t>
            </a:r>
            <a:endParaRPr lang="zh-CN" altLang="en-US"/>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508000" indent="0" algn="ctr">
              <a:buNone/>
              <a:defRPr>
                <a:solidFill>
                  <a:schemeClr val="tx1">
                    <a:tint val="75000"/>
                  </a:schemeClr>
                </a:solidFill>
              </a:defRPr>
            </a:lvl2pPr>
            <a:lvl3pPr marL="1016000" indent="0" algn="ctr">
              <a:buNone/>
              <a:defRPr>
                <a:solidFill>
                  <a:schemeClr val="tx1">
                    <a:tint val="75000"/>
                  </a:schemeClr>
                </a:solidFill>
              </a:defRPr>
            </a:lvl3pPr>
            <a:lvl4pPr marL="1524000" indent="0" algn="ctr">
              <a:buNone/>
              <a:defRPr>
                <a:solidFill>
                  <a:schemeClr val="tx1">
                    <a:tint val="75000"/>
                  </a:schemeClr>
                </a:solidFill>
              </a:defRPr>
            </a:lvl4pPr>
            <a:lvl5pPr marL="2032000" indent="0" algn="ctr">
              <a:buNone/>
              <a:defRPr>
                <a:solidFill>
                  <a:schemeClr val="tx1">
                    <a:tint val="75000"/>
                  </a:schemeClr>
                </a:solidFill>
              </a:defRPr>
            </a:lvl5pPr>
            <a:lvl6pPr marL="2540000" indent="0" algn="ctr">
              <a:buNone/>
              <a:defRPr>
                <a:solidFill>
                  <a:schemeClr val="tx1">
                    <a:tint val="75000"/>
                  </a:schemeClr>
                </a:solidFill>
              </a:defRPr>
            </a:lvl6pPr>
            <a:lvl7pPr marL="3048000" indent="0" algn="ctr">
              <a:buNone/>
              <a:defRPr>
                <a:solidFill>
                  <a:schemeClr val="tx1">
                    <a:tint val="75000"/>
                  </a:schemeClr>
                </a:solidFill>
              </a:defRPr>
            </a:lvl7pPr>
            <a:lvl8pPr marL="3556000" indent="0" algn="ctr">
              <a:buNone/>
              <a:defRPr>
                <a:solidFill>
                  <a:schemeClr val="tx1">
                    <a:tint val="75000"/>
                  </a:schemeClr>
                </a:solidFill>
              </a:defRPr>
            </a:lvl8pPr>
            <a:lvl9pPr marL="4064000" indent="0" algn="ctr">
              <a:buNone/>
              <a:defRPr>
                <a:solidFill>
                  <a:schemeClr val="tx1">
                    <a:tint val="75000"/>
                  </a:schemeClr>
                </a:solidFill>
              </a:defRPr>
            </a:lvl9pPr>
          </a:lstStyle>
          <a:p>
            <a:r>
              <a:rPr lang="zh-CN" altLang="en-US"/>
              <a:t>单击此处编辑母版副标题样式</a:t>
            </a:r>
            <a:endParaRPr lang="zh-CN" altLang="en-US"/>
          </a:p>
        </p:txBody>
      </p:sp>
      <p:sp>
        <p:nvSpPr>
          <p:cNvPr id="4" name="日期占位符 3"/>
          <p:cNvSpPr>
            <a:spLocks noGrp="1"/>
          </p:cNvSpPr>
          <p:nvPr>
            <p:ph type="dt" sz="half" idx="10"/>
          </p:nvPr>
        </p:nvSpPr>
        <p:spPr>
          <a:xfrm>
            <a:off x="609601" y="6356356"/>
            <a:ext cx="2844800" cy="365125"/>
          </a:xfrm>
        </p:spPr>
        <p:txBody>
          <a:bodyPr/>
          <a:lstStyle>
            <a:lvl1pPr>
              <a:defRPr/>
            </a:lvl1pPr>
          </a:lstStyle>
          <a:p>
            <a:pPr>
              <a:defRPr/>
            </a:pPr>
            <a:endParaRPr lang="en-US" altLang="zh-CN"/>
          </a:p>
        </p:txBody>
      </p:sp>
      <p:sp>
        <p:nvSpPr>
          <p:cNvPr id="5" name="页脚占位符 4"/>
          <p:cNvSpPr>
            <a:spLocks noGrp="1"/>
          </p:cNvSpPr>
          <p:nvPr>
            <p:ph type="ftr" sz="quarter" idx="11"/>
          </p:nvPr>
        </p:nvSpPr>
        <p:spPr>
          <a:xfrm>
            <a:off x="4165601" y="6356356"/>
            <a:ext cx="3860800" cy="365125"/>
          </a:xfrm>
        </p:spPr>
        <p:txBody>
          <a:bodyPr/>
          <a:lstStyle>
            <a:lvl1pPr>
              <a:defRPr/>
            </a:lvl1pPr>
          </a:lstStyle>
          <a:p>
            <a:pPr>
              <a:defRPr/>
            </a:pPr>
            <a:endParaRPr lang="en-US" altLang="zh-CN"/>
          </a:p>
        </p:txBody>
      </p:sp>
      <p:sp>
        <p:nvSpPr>
          <p:cNvPr id="6" name="灯片编号占位符 5"/>
          <p:cNvSpPr>
            <a:spLocks noGrp="1"/>
          </p:cNvSpPr>
          <p:nvPr>
            <p:ph type="sldNum" sz="quarter" idx="12"/>
          </p:nvPr>
        </p:nvSpPr>
        <p:spPr/>
        <p:txBody>
          <a:bodyPr/>
          <a:lstStyle>
            <a:lvl1pPr>
              <a:defRPr/>
            </a:lvl1pPr>
          </a:lstStyle>
          <a:p>
            <a:pPr>
              <a:defRPr/>
            </a:pPr>
            <a:fld id="{213E9945-95FD-4340-AC95-868156AD12A9}" type="slidenum">
              <a:rPr lang="en-US" altLang="zh-CN"/>
            </a:fld>
            <a:endParaRPr lang="en-US" altLang="zh-CN"/>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0"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7" Type="http://schemas.openxmlformats.org/officeDocument/2006/relationships/slideLayout" Target="../slideLayouts/slideLayout16.xml"/><Relationship Id="rId6" Type="http://schemas.openxmlformats.org/officeDocument/2006/relationships/slideLayout" Target="../slideLayouts/slideLayout15.xml"/><Relationship Id="rId5" Type="http://schemas.openxmlformats.org/officeDocument/2006/relationships/slideLayout" Target="../slideLayouts/slideLayout14.xml"/><Relationship Id="rId4" Type="http://schemas.openxmlformats.org/officeDocument/2006/relationships/slideLayout" Target="../slideLayouts/slideLayout13.xml"/><Relationship Id="rId3" Type="http://schemas.openxmlformats.org/officeDocument/2006/relationships/slideLayout" Target="../slideLayouts/slideLayout12.xml"/><Relationship Id="rId2" Type="http://schemas.openxmlformats.org/officeDocument/2006/relationships/slideLayout" Target="../slideLayouts/slideLayout11.xml"/><Relationship Id="rId1"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25.xml"/><Relationship Id="rId8" Type="http://schemas.openxmlformats.org/officeDocument/2006/relationships/slideLayout" Target="../slideLayouts/slideLayout24.xml"/><Relationship Id="rId7" Type="http://schemas.openxmlformats.org/officeDocument/2006/relationships/slideLayout" Target="../slideLayouts/slideLayout23.xml"/><Relationship Id="rId6" Type="http://schemas.openxmlformats.org/officeDocument/2006/relationships/slideLayout" Target="../slideLayouts/slideLayout22.xml"/><Relationship Id="rId5" Type="http://schemas.openxmlformats.org/officeDocument/2006/relationships/slideLayout" Target="../slideLayouts/slideLayout21.xml"/><Relationship Id="rId4" Type="http://schemas.openxmlformats.org/officeDocument/2006/relationships/slideLayout" Target="../slideLayouts/slideLayout20.xml"/><Relationship Id="rId3" Type="http://schemas.openxmlformats.org/officeDocument/2006/relationships/slideLayout" Target="../slideLayouts/slideLayout19.xml"/><Relationship Id="rId23" Type="http://schemas.openxmlformats.org/officeDocument/2006/relationships/theme" Target="../theme/theme3.xml"/><Relationship Id="rId22" Type="http://schemas.openxmlformats.org/officeDocument/2006/relationships/tags" Target="../tags/tag62.xml"/><Relationship Id="rId21" Type="http://schemas.openxmlformats.org/officeDocument/2006/relationships/tags" Target="../tags/tag61.xml"/><Relationship Id="rId20" Type="http://schemas.openxmlformats.org/officeDocument/2006/relationships/tags" Target="../tags/tag60.xml"/><Relationship Id="rId2" Type="http://schemas.openxmlformats.org/officeDocument/2006/relationships/slideLayout" Target="../slideLayouts/slideLayout18.xml"/><Relationship Id="rId19" Type="http://schemas.openxmlformats.org/officeDocument/2006/relationships/tags" Target="../tags/tag59.xml"/><Relationship Id="rId18" Type="http://schemas.openxmlformats.org/officeDocument/2006/relationships/tags" Target="../tags/tag58.xml"/><Relationship Id="rId17" Type="http://schemas.openxmlformats.org/officeDocument/2006/relationships/tags" Target="../tags/tag57.xml"/><Relationship Id="rId16" Type="http://schemas.openxmlformats.org/officeDocument/2006/relationships/slideLayout" Target="../slideLayouts/slideLayout32.xml"/><Relationship Id="rId15" Type="http://schemas.openxmlformats.org/officeDocument/2006/relationships/slideLayout" Target="../slideLayouts/slideLayout31.xml"/><Relationship Id="rId14" Type="http://schemas.openxmlformats.org/officeDocument/2006/relationships/slideLayout" Target="../slideLayouts/slideLayout30.xml"/><Relationship Id="rId13" Type="http://schemas.openxmlformats.org/officeDocument/2006/relationships/slideLayout" Target="../slideLayouts/slideLayout29.xml"/><Relationship Id="rId12" Type="http://schemas.openxmlformats.org/officeDocument/2006/relationships/slideLayout" Target="../slideLayouts/slideLayout28.xml"/><Relationship Id="rId11" Type="http://schemas.openxmlformats.org/officeDocument/2006/relationships/slideLayout" Target="../slideLayouts/slideLayout27.xml"/><Relationship Id="rId10" Type="http://schemas.openxmlformats.org/officeDocument/2006/relationships/slideLayout" Target="../slideLayouts/slideLayout26.xml"/><Relationship Id="rId1" Type="http://schemas.openxmlformats.org/officeDocument/2006/relationships/slideLayout" Target="../slideLayouts/slideLayout17.xml"/></Relationships>
</file>

<file path=ppt/slideMasters/_rels/slideMaster4.xml.rels><?xml version="1.0" encoding="UTF-8" standalone="yes"?>
<Relationships xmlns="http://schemas.openxmlformats.org/package/2006/relationships"><Relationship Id="rId7" Type="http://schemas.openxmlformats.org/officeDocument/2006/relationships/theme" Target="../theme/theme4.xml"/><Relationship Id="rId6" Type="http://schemas.openxmlformats.org/officeDocument/2006/relationships/tags" Target="../tags/tag63.xml"/><Relationship Id="rId5" Type="http://schemas.openxmlformats.org/officeDocument/2006/relationships/slideLayout" Target="../slideLayouts/slideLayout37.xml"/><Relationship Id="rId4" Type="http://schemas.openxmlformats.org/officeDocument/2006/relationships/slideLayout" Target="../slideLayouts/slideLayout36.xml"/><Relationship Id="rId3" Type="http://schemas.openxmlformats.org/officeDocument/2006/relationships/slideLayout" Target="../slideLayouts/slideLayout35.xml"/><Relationship Id="rId2" Type="http://schemas.openxmlformats.org/officeDocument/2006/relationships/slideLayout" Target="../slideLayouts/slideLayout34.xml"/><Relationship Id="rId1"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灯片编号占位符 1"/>
          <p:cNvSpPr>
            <a:spLocks noGrp="1"/>
          </p:cNvSpPr>
          <p:nvPr>
            <p:ph type="sldNum" sz="quarter" idx="4"/>
          </p:nvPr>
        </p:nvSpPr>
        <p:spPr>
          <a:xfrm>
            <a:off x="9448800" y="6492875"/>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BDC764-1714-4068-B33E-4D6727107E15}"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BE3450-B00C-4083-A665-4ACEFA817E0E}" type="datetimeFigureOut">
              <a:rPr lang="zh-CN" altLang="en-US" smtClean="0"/>
            </a:fld>
            <a:endParaRPr lang="zh-CN" altLang="en-US"/>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5E9139-A00B-4B2A-98A6-095DC08F1345}"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custDataLst>
              <p:tags r:id="rId17"/>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8"/>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9"/>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20"/>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21"/>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defRPr>
            </a:lvl1pPr>
          </a:lstStyle>
          <a:p>
            <a:fld id="{49AE70B2-8BF9-45C0-BB95-33D1B9D3A854}" type="slidenum">
              <a:rPr lang="zh-CN" altLang="en-US" smtClean="0"/>
            </a:fld>
            <a:endParaRPr lang="zh-CN" altLang="en-US" dirty="0"/>
          </a:p>
        </p:txBody>
      </p:sp>
    </p:spTree>
    <p:custDataLst>
      <p:tags r:id="rId22"/>
    </p:custData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 id="2147483680" r:id="rId14"/>
    <p:sldLayoutId id="2147483681" r:id="rId15"/>
    <p:sldLayoutId id="2147483682" r:id="rId16"/>
  </p:sldLayoutIdLst>
  <p:txStyles>
    <p:titleStyle>
      <a:lvl1pPr algn="l" defTabSz="914400" rtl="0" eaLnBrk="1" fontAlgn="auto" latinLnBrk="0" hangingPunct="1">
        <a:lnSpc>
          <a:spcPct val="100000"/>
        </a:lnSpc>
        <a:spcBef>
          <a:spcPct val="0"/>
        </a:spcBef>
        <a:buNone/>
        <a:defRPr sz="3600" b="0"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KSO_TEMPLATE" hidden="1"/>
          <p:cNvSpPr/>
          <p:nvPr>
            <p:custDataLst>
              <p:tags r:id="rId6"/>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endParaRPr lang="zh-CN" altLang="en-US" sz="216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Lst>
  <p:hf hdr="0" ftr="0" dt="0"/>
  <p:txStyles>
    <p:titleStyle>
      <a:lvl1pPr algn="l" defTabSz="914400" rtl="0" eaLnBrk="1" fontAlgn="auto" latinLnBrk="0" hangingPunct="1">
        <a:lnSpc>
          <a:spcPct val="100000"/>
        </a:lnSpc>
        <a:spcBef>
          <a:spcPct val="0"/>
        </a:spcBef>
        <a:buNone/>
        <a:defRPr lang="zh-CN" altLang="en-US" sz="4000" b="1" u="none" strike="noStrike" kern="0" cap="none" spc="0" normalizeH="0" baseline="0" dirty="0">
          <a:solidFill>
            <a:srgbClr val="005DA2"/>
          </a:solidFill>
          <a:uFillTx/>
          <a:latin typeface="Arial" panose="020B0604020202020204" pitchFamily="34" charset="0"/>
          <a:ea typeface="微软雅黑" panose="020B0503020204020204" pitchFamily="34" charset="-122"/>
          <a:cs typeface="+mj-cs"/>
        </a:defRPr>
      </a:lvl1pPr>
    </p:titleStyle>
    <p:bodyStyle>
      <a:lvl1pPr marL="342900" indent="-342900" algn="l" defTabSz="914400" rtl="0" eaLnBrk="1" fontAlgn="auto" latinLnBrk="0" hangingPunct="1">
        <a:lnSpc>
          <a:spcPct val="130000"/>
        </a:lnSpc>
        <a:spcBef>
          <a:spcPts val="0"/>
        </a:spcBef>
        <a:spcAft>
          <a:spcPts val="835"/>
        </a:spcAft>
        <a:buFont typeface="Arial" panose="020B0604020202020204" pitchFamily="34" charset="0"/>
        <a:buChar char="•"/>
        <a:defRPr lang="zh-CN" altLang="en-US" sz="2400" b="1" u="none" strike="noStrike" kern="0" cap="none" spc="0" normalizeH="0" baseline="0" dirty="0">
          <a:solidFill>
            <a:srgbClr val="005DA2"/>
          </a:solidFill>
          <a:uFillTx/>
          <a:latin typeface="Times New Roman" panose="02020603050405020304" pitchFamily="18" charset="0"/>
          <a:ea typeface="微软雅黑" panose="020B0503020204020204" pitchFamily="34" charset="-122"/>
          <a:cs typeface="+mn-cs"/>
        </a:defRPr>
      </a:lvl1pPr>
      <a:lvl2pPr marL="774700" indent="-342900" algn="l" defTabSz="914400" rtl="0" eaLnBrk="1" fontAlgn="auto" latinLnBrk="0" hangingPunct="1">
        <a:lnSpc>
          <a:spcPct val="130000"/>
        </a:lnSpc>
        <a:spcBef>
          <a:spcPts val="0"/>
        </a:spcBef>
        <a:spcAft>
          <a:spcPts val="835"/>
        </a:spcAft>
        <a:buFont typeface="Arial" panose="020B0604020202020204" pitchFamily="34" charset="0"/>
        <a:buChar char="•"/>
        <a:tabLst>
          <a:tab pos="1609090" algn="l"/>
        </a:tabLst>
        <a:defRPr lang="zh-CN" altLang="en-US" sz="2000" u="none" strike="noStrike" kern="0" cap="none" spc="0" normalizeH="0" baseline="0" dirty="0">
          <a:solidFill>
            <a:schemeClr val="tx1"/>
          </a:solidFill>
          <a:uFillTx/>
          <a:latin typeface="Times New Roman" panose="02020603050405020304" pitchFamily="18" charset="0"/>
          <a:ea typeface="微软雅黑" panose="020B0503020204020204" pitchFamily="34" charset="-122"/>
          <a:cs typeface="+mn-cs"/>
        </a:defRPr>
      </a:lvl2pPr>
      <a:lvl3pPr marL="1143000" indent="-228600" algn="l" defTabSz="914400" rtl="0" eaLnBrk="1" fontAlgn="auto" latinLnBrk="0" hangingPunct="1">
        <a:lnSpc>
          <a:spcPct val="130000"/>
        </a:lnSpc>
        <a:spcBef>
          <a:spcPts val="0"/>
        </a:spcBef>
        <a:spcAft>
          <a:spcPts val="835"/>
        </a:spcAft>
        <a:buFont typeface="Arial" panose="020B0604020202020204" pitchFamily="34" charset="0"/>
        <a:buChar char="•"/>
        <a:defRPr sz="1600" u="none" strike="noStrike" kern="1200" cap="none" spc="125" normalizeH="0" baseline="0">
          <a:solidFill>
            <a:schemeClr val="tx1"/>
          </a:solidFill>
          <a:uFillTx/>
          <a:latin typeface="Arial" panose="020B0604020202020204" pitchFamily="34" charset="0"/>
          <a:ea typeface="隶书" panose="02010509060101010101" pitchFamily="49" charset="-122"/>
          <a:cs typeface="+mn-cs"/>
        </a:defRPr>
      </a:lvl3pPr>
      <a:lvl4pPr marL="1600200" indent="-228600" algn="l" defTabSz="914400" rtl="0" eaLnBrk="1" fontAlgn="auto" latinLnBrk="0" hangingPunct="1">
        <a:lnSpc>
          <a:spcPct val="130000"/>
        </a:lnSpc>
        <a:spcBef>
          <a:spcPts val="0"/>
        </a:spcBef>
        <a:spcAft>
          <a:spcPts val="835"/>
        </a:spcAft>
        <a:buFont typeface="Arial" panose="020B0604020202020204" pitchFamily="34" charset="0"/>
        <a:buChar char="•"/>
        <a:defRPr sz="1600" u="none" strike="noStrike" kern="1200" cap="none" spc="125" normalizeH="0" baseline="0">
          <a:solidFill>
            <a:schemeClr val="tx1"/>
          </a:solidFill>
          <a:uFillTx/>
          <a:latin typeface="Arial" panose="020B0604020202020204" pitchFamily="34" charset="0"/>
          <a:ea typeface="隶书" panose="02010509060101010101" pitchFamily="49" charset="-122"/>
          <a:cs typeface="+mn-cs"/>
        </a:defRPr>
      </a:lvl4pPr>
      <a:lvl5pPr marL="2057400" indent="-228600" algn="l" defTabSz="914400" rtl="0" eaLnBrk="1" fontAlgn="auto" latinLnBrk="0" hangingPunct="1">
        <a:lnSpc>
          <a:spcPct val="130000"/>
        </a:lnSpc>
        <a:spcBef>
          <a:spcPts val="0"/>
        </a:spcBef>
        <a:spcAft>
          <a:spcPts val="835"/>
        </a:spcAft>
        <a:buFont typeface="Arial" panose="020B0604020202020204" pitchFamily="34" charset="0"/>
        <a:buChar char="•"/>
        <a:defRPr sz="1600" u="none" strike="noStrike" kern="1200" cap="none" spc="125" normalizeH="0" baseline="0">
          <a:solidFill>
            <a:schemeClr val="tx1"/>
          </a:solidFill>
          <a:uFillTx/>
          <a:latin typeface="Arial" panose="020B0604020202020204" pitchFamily="34" charset="0"/>
          <a:ea typeface="隶书" panose="02010509060101010101" pitchFamily="49" charset="-122"/>
          <a:cs typeface="+mn-cs"/>
        </a:defRPr>
      </a:lvl5pPr>
      <a:lvl6pPr marL="2514600" indent="-228600" algn="l" defTabSz="914400" rtl="0" eaLnBrk="1" latinLnBrk="0" hangingPunct="1">
        <a:lnSpc>
          <a:spcPct val="90000"/>
        </a:lnSpc>
        <a:spcBef>
          <a:spcPct val="10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ct val="10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ct val="10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ct val="1000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7" Type="http://schemas.openxmlformats.org/officeDocument/2006/relationships/notesSlide" Target="../notesSlides/notesSlide1.xml"/><Relationship Id="rId6"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14.png"/><Relationship Id="rId3" Type="http://schemas.openxmlformats.org/officeDocument/2006/relationships/hyperlink" Target="mailto:tagnb@ihep.ac.cn" TargetMode="External"/><Relationship Id="rId2" Type="http://schemas.microsoft.com/office/2007/relationships/hdphoto" Target="../media/image13.wdp"/><Relationship Id="rId1" Type="http://schemas.openxmlformats.org/officeDocument/2006/relationships/image" Target="../media/image12.png"/></Relationships>
</file>

<file path=ppt/slides/_rels/slide10.xml.rels><?xml version="1.0" encoding="UTF-8" standalone="yes"?>
<Relationships xmlns="http://schemas.openxmlformats.org/package/2006/relationships"><Relationship Id="rId8" Type="http://schemas.openxmlformats.org/officeDocument/2006/relationships/notesSlide" Target="../notesSlides/notesSlide9.xml"/><Relationship Id="rId7"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image" Target="../media/image49.png"/></Relationships>
</file>

<file path=ppt/slides/_rels/slide11.xml.rels><?xml version="1.0" encoding="UTF-8" standalone="yes"?>
<Relationships xmlns="http://schemas.openxmlformats.org/package/2006/relationships"><Relationship Id="rId9" Type="http://schemas.openxmlformats.org/officeDocument/2006/relationships/image" Target="../media/image62.tiff"/><Relationship Id="rId8" Type="http://schemas.openxmlformats.org/officeDocument/2006/relationships/image" Target="../media/image61.tiff"/><Relationship Id="rId7" Type="http://schemas.openxmlformats.org/officeDocument/2006/relationships/image" Target="../media/image60.tiff"/><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png"/><Relationship Id="rId3" Type="http://schemas.openxmlformats.org/officeDocument/2006/relationships/image" Target="../media/image56.emf"/><Relationship Id="rId2" Type="http://schemas.openxmlformats.org/officeDocument/2006/relationships/tags" Target="../tags/tag124.xml"/><Relationship Id="rId11" Type="http://schemas.openxmlformats.org/officeDocument/2006/relationships/notesSlide" Target="../notesSlides/notesSlide10.xml"/><Relationship Id="rId10" Type="http://schemas.openxmlformats.org/officeDocument/2006/relationships/slideLayout" Target="../slideLayouts/slideLayout16.xml"/><Relationship Id="rId1" Type="http://schemas.openxmlformats.org/officeDocument/2006/relationships/image" Target="../media/image55.png"/></Relationships>
</file>

<file path=ppt/slides/_rels/slide12.xml.rels><?xml version="1.0" encoding="UTF-8" standalone="yes"?>
<Relationships xmlns="http://schemas.openxmlformats.org/package/2006/relationships"><Relationship Id="rId6" Type="http://schemas.openxmlformats.org/officeDocument/2006/relationships/notesSlide" Target="../notesSlides/notesSlide11.xml"/><Relationship Id="rId5" Type="http://schemas.openxmlformats.org/officeDocument/2006/relationships/slideLayout" Target="../slideLayouts/slideLayout16.xml"/><Relationship Id="rId4" Type="http://schemas.openxmlformats.org/officeDocument/2006/relationships/image" Target="../media/image65.png"/><Relationship Id="rId3" Type="http://schemas.openxmlformats.org/officeDocument/2006/relationships/image" Target="../media/image64.png"/><Relationship Id="rId2" Type="http://schemas.openxmlformats.org/officeDocument/2006/relationships/image" Target="../media/image47.png"/><Relationship Id="rId1" Type="http://schemas.openxmlformats.org/officeDocument/2006/relationships/image" Target="../media/image63.jpeg"/></Relationships>
</file>

<file path=ppt/slides/_rels/slide13.xml.rels><?xml version="1.0" encoding="UTF-8" standalone="yes"?>
<Relationships xmlns="http://schemas.openxmlformats.org/package/2006/relationships"><Relationship Id="rId8" Type="http://schemas.openxmlformats.org/officeDocument/2006/relationships/notesSlide" Target="../notesSlides/notesSlide12.xml"/><Relationship Id="rId7" Type="http://schemas.openxmlformats.org/officeDocument/2006/relationships/slideLayout" Target="../slideLayouts/slideLayout16.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 Id="rId3" Type="http://schemas.openxmlformats.org/officeDocument/2006/relationships/image" Target="../media/image68.emf"/><Relationship Id="rId2" Type="http://schemas.openxmlformats.org/officeDocument/2006/relationships/image" Target="../media/image67.emf"/><Relationship Id="rId1" Type="http://schemas.openxmlformats.org/officeDocument/2006/relationships/image" Target="../media/image66.jpeg"/></Relationships>
</file>

<file path=ppt/slides/_rels/slide14.xml.rels><?xml version="1.0" encoding="UTF-8" standalone="yes"?>
<Relationships xmlns="http://schemas.openxmlformats.org/package/2006/relationships"><Relationship Id="rId9" Type="http://schemas.openxmlformats.org/officeDocument/2006/relationships/image" Target="../media/image78.png"/><Relationship Id="rId8" Type="http://schemas.openxmlformats.org/officeDocument/2006/relationships/tags" Target="../tags/tag125.xml"/><Relationship Id="rId7" Type="http://schemas.openxmlformats.org/officeDocument/2006/relationships/image" Target="../media/image77.png"/><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 Id="rId3" Type="http://schemas.openxmlformats.org/officeDocument/2006/relationships/image" Target="../media/image73.png"/><Relationship Id="rId2" Type="http://schemas.openxmlformats.org/officeDocument/2006/relationships/image" Target="../media/image72.emf"/><Relationship Id="rId14" Type="http://schemas.openxmlformats.org/officeDocument/2006/relationships/notesSlide" Target="../notesSlides/notesSlide13.xml"/><Relationship Id="rId13" Type="http://schemas.openxmlformats.org/officeDocument/2006/relationships/vmlDrawing" Target="../drawings/vmlDrawing2.vml"/><Relationship Id="rId12" Type="http://schemas.openxmlformats.org/officeDocument/2006/relationships/slideLayout" Target="../slideLayouts/slideLayout28.xml"/><Relationship Id="rId11" Type="http://schemas.openxmlformats.org/officeDocument/2006/relationships/tags" Target="../tags/tag126.xml"/><Relationship Id="rId10" Type="http://schemas.openxmlformats.org/officeDocument/2006/relationships/image" Target="../media/image79.png"/><Relationship Id="rId1" Type="http://schemas.openxmlformats.org/officeDocument/2006/relationships/oleObject" Target="../embeddings/oleObject2.bin"/></Relationships>
</file>

<file path=ppt/slides/_rels/slide15.xml.rels><?xml version="1.0" encoding="UTF-8" standalone="yes"?>
<Relationships xmlns="http://schemas.openxmlformats.org/package/2006/relationships"><Relationship Id="rId9" Type="http://schemas.openxmlformats.org/officeDocument/2006/relationships/notesSlide" Target="../notesSlides/notesSlide14.xml"/><Relationship Id="rId8" Type="http://schemas.openxmlformats.org/officeDocument/2006/relationships/slideLayout" Target="../slideLayouts/slideLayout28.xml"/><Relationship Id="rId7" Type="http://schemas.openxmlformats.org/officeDocument/2006/relationships/image" Target="../media/image86.png"/><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image" Target="../media/image80.png"/></Relationships>
</file>

<file path=ppt/slides/_rels/slide16.xml.rels><?xml version="1.0" encoding="UTF-8" standalone="yes"?>
<Relationships xmlns="http://schemas.openxmlformats.org/package/2006/relationships"><Relationship Id="rId6" Type="http://schemas.openxmlformats.org/officeDocument/2006/relationships/notesSlide" Target="../notesSlides/notesSlide15.xml"/><Relationship Id="rId5" Type="http://schemas.openxmlformats.org/officeDocument/2006/relationships/slideLayout" Target="../slideLayouts/slideLayout28.xml"/><Relationship Id="rId4" Type="http://schemas.openxmlformats.org/officeDocument/2006/relationships/image" Target="../media/image90.png"/><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image" Target="../media/image87.jpeg"/></Relationships>
</file>

<file path=ppt/slides/_rels/slide17.xml.rels><?xml version="1.0" encoding="UTF-8" standalone="yes"?>
<Relationships xmlns="http://schemas.openxmlformats.org/package/2006/relationships"><Relationship Id="rId7" Type="http://schemas.openxmlformats.org/officeDocument/2006/relationships/notesSlide" Target="../notesSlides/notesSlide16.xml"/><Relationship Id="rId6" Type="http://schemas.openxmlformats.org/officeDocument/2006/relationships/slideLayout" Target="../slideLayouts/slideLayout16.xml"/><Relationship Id="rId5" Type="http://schemas.openxmlformats.org/officeDocument/2006/relationships/image" Target="../media/image95.png"/><Relationship Id="rId4" Type="http://schemas.openxmlformats.org/officeDocument/2006/relationships/image" Target="../media/image94.png"/><Relationship Id="rId3" Type="http://schemas.openxmlformats.org/officeDocument/2006/relationships/image" Target="../media/image93.GIF"/><Relationship Id="rId2" Type="http://schemas.openxmlformats.org/officeDocument/2006/relationships/image" Target="../media/image92.png"/><Relationship Id="rId1" Type="http://schemas.openxmlformats.org/officeDocument/2006/relationships/image" Target="../media/image91.png"/></Relationships>
</file>

<file path=ppt/slides/_rels/slide18.xml.rels><?xml version="1.0" encoding="UTF-8" standalone="yes"?>
<Relationships xmlns="http://schemas.openxmlformats.org/package/2006/relationships"><Relationship Id="rId9" Type="http://schemas.openxmlformats.org/officeDocument/2006/relationships/tags" Target="../tags/tag134.xml"/><Relationship Id="rId8" Type="http://schemas.openxmlformats.org/officeDocument/2006/relationships/tags" Target="../tags/tag133.xml"/><Relationship Id="rId7" Type="http://schemas.openxmlformats.org/officeDocument/2006/relationships/tags" Target="../tags/tag132.xml"/><Relationship Id="rId6" Type="http://schemas.openxmlformats.org/officeDocument/2006/relationships/tags" Target="../tags/tag131.xml"/><Relationship Id="rId5" Type="http://schemas.openxmlformats.org/officeDocument/2006/relationships/tags" Target="../tags/tag130.xml"/><Relationship Id="rId4" Type="http://schemas.openxmlformats.org/officeDocument/2006/relationships/tags" Target="../tags/tag129.xml"/><Relationship Id="rId3" Type="http://schemas.openxmlformats.org/officeDocument/2006/relationships/tags" Target="../tags/tag128.xml"/><Relationship Id="rId27" Type="http://schemas.openxmlformats.org/officeDocument/2006/relationships/notesSlide" Target="../notesSlides/notesSlide17.xml"/><Relationship Id="rId26" Type="http://schemas.openxmlformats.org/officeDocument/2006/relationships/slideLayout" Target="../slideLayouts/slideLayout2.xml"/><Relationship Id="rId25" Type="http://schemas.openxmlformats.org/officeDocument/2006/relationships/image" Target="../media/image97.png"/><Relationship Id="rId24" Type="http://schemas.openxmlformats.org/officeDocument/2006/relationships/image" Target="../media/image25.jpeg"/><Relationship Id="rId23" Type="http://schemas.openxmlformats.org/officeDocument/2006/relationships/tags" Target="../tags/tag146.xml"/><Relationship Id="rId22" Type="http://schemas.openxmlformats.org/officeDocument/2006/relationships/image" Target="../media/image23.jpeg"/><Relationship Id="rId21" Type="http://schemas.openxmlformats.org/officeDocument/2006/relationships/tags" Target="../tags/tag145.xml"/><Relationship Id="rId20" Type="http://schemas.openxmlformats.org/officeDocument/2006/relationships/image" Target="../media/image22.jpeg"/><Relationship Id="rId2" Type="http://schemas.openxmlformats.org/officeDocument/2006/relationships/tags" Target="../tags/tag127.xml"/><Relationship Id="rId19" Type="http://schemas.openxmlformats.org/officeDocument/2006/relationships/tags" Target="../tags/tag144.xml"/><Relationship Id="rId18" Type="http://schemas.openxmlformats.org/officeDocument/2006/relationships/tags" Target="../tags/tag143.xml"/><Relationship Id="rId17" Type="http://schemas.openxmlformats.org/officeDocument/2006/relationships/tags" Target="../tags/tag142.xml"/><Relationship Id="rId16" Type="http://schemas.openxmlformats.org/officeDocument/2006/relationships/tags" Target="../tags/tag141.xml"/><Relationship Id="rId15" Type="http://schemas.openxmlformats.org/officeDocument/2006/relationships/tags" Target="../tags/tag140.xml"/><Relationship Id="rId14" Type="http://schemas.openxmlformats.org/officeDocument/2006/relationships/tags" Target="../tags/tag139.xml"/><Relationship Id="rId13" Type="http://schemas.openxmlformats.org/officeDocument/2006/relationships/tags" Target="../tags/tag138.xml"/><Relationship Id="rId12" Type="http://schemas.openxmlformats.org/officeDocument/2006/relationships/tags" Target="../tags/tag137.xml"/><Relationship Id="rId11" Type="http://schemas.openxmlformats.org/officeDocument/2006/relationships/tags" Target="../tags/tag136.xml"/><Relationship Id="rId10" Type="http://schemas.openxmlformats.org/officeDocument/2006/relationships/tags" Target="../tags/tag135.xml"/><Relationship Id="rId1" Type="http://schemas.openxmlformats.org/officeDocument/2006/relationships/image" Target="../media/image96.jpeg"/></Relationships>
</file>

<file path=ppt/slides/_rels/slide19.xml.rels><?xml version="1.0" encoding="UTF-8" standalone="yes"?>
<Relationships xmlns="http://schemas.openxmlformats.org/package/2006/relationships"><Relationship Id="rId9" Type="http://schemas.openxmlformats.org/officeDocument/2006/relationships/notesSlide" Target="../notesSlides/notesSlide18.xml"/><Relationship Id="rId8" Type="http://schemas.openxmlformats.org/officeDocument/2006/relationships/slideLayout" Target="../slideLayouts/slideLayout35.xml"/><Relationship Id="rId7" Type="http://schemas.openxmlformats.org/officeDocument/2006/relationships/tags" Target="../tags/tag152.xml"/><Relationship Id="rId6" Type="http://schemas.openxmlformats.org/officeDocument/2006/relationships/tags" Target="../tags/tag151.xml"/><Relationship Id="rId5" Type="http://schemas.openxmlformats.org/officeDocument/2006/relationships/tags" Target="../tags/tag150.xml"/><Relationship Id="rId4" Type="http://schemas.openxmlformats.org/officeDocument/2006/relationships/tags" Target="../tags/tag149.xml"/><Relationship Id="rId3" Type="http://schemas.openxmlformats.org/officeDocument/2006/relationships/tags" Target="../tags/tag148.xml"/><Relationship Id="rId2" Type="http://schemas.openxmlformats.org/officeDocument/2006/relationships/tags" Target="../tags/tag147.xml"/><Relationship Id="rId1" Type="http://schemas.openxmlformats.org/officeDocument/2006/relationships/image" Target="../media/image98.jpeg"/></Relationships>
</file>

<file path=ppt/slides/_rels/slide2.xml.rels><?xml version="1.0" encoding="UTF-8" standalone="yes"?>
<Relationships xmlns="http://schemas.openxmlformats.org/package/2006/relationships"><Relationship Id="rId9" Type="http://schemas.openxmlformats.org/officeDocument/2006/relationships/tags" Target="../tags/tag72.xml"/><Relationship Id="rId8" Type="http://schemas.openxmlformats.org/officeDocument/2006/relationships/tags" Target="../tags/tag71.xml"/><Relationship Id="rId7" Type="http://schemas.openxmlformats.org/officeDocument/2006/relationships/tags" Target="../tags/tag70.xml"/><Relationship Id="rId6" Type="http://schemas.openxmlformats.org/officeDocument/2006/relationships/tags" Target="../tags/tag69.xml"/><Relationship Id="rId5" Type="http://schemas.openxmlformats.org/officeDocument/2006/relationships/tags" Target="../tags/tag68.xml"/><Relationship Id="rId4" Type="http://schemas.openxmlformats.org/officeDocument/2006/relationships/tags" Target="../tags/tag67.xml"/><Relationship Id="rId3" Type="http://schemas.openxmlformats.org/officeDocument/2006/relationships/tags" Target="../tags/tag66.xml"/><Relationship Id="rId2" Type="http://schemas.openxmlformats.org/officeDocument/2006/relationships/tags" Target="../tags/tag65.xml"/><Relationship Id="rId17" Type="http://schemas.openxmlformats.org/officeDocument/2006/relationships/slideLayout" Target="../slideLayouts/slideLayout1.xml"/><Relationship Id="rId16" Type="http://schemas.openxmlformats.org/officeDocument/2006/relationships/tags" Target="../tags/tag79.xml"/><Relationship Id="rId15" Type="http://schemas.openxmlformats.org/officeDocument/2006/relationships/tags" Target="../tags/tag78.xml"/><Relationship Id="rId14" Type="http://schemas.openxmlformats.org/officeDocument/2006/relationships/tags" Target="../tags/tag77.xml"/><Relationship Id="rId13" Type="http://schemas.openxmlformats.org/officeDocument/2006/relationships/tags" Target="../tags/tag76.xml"/><Relationship Id="rId12" Type="http://schemas.openxmlformats.org/officeDocument/2006/relationships/tags" Target="../tags/tag75.xml"/><Relationship Id="rId11" Type="http://schemas.openxmlformats.org/officeDocument/2006/relationships/tags" Target="../tags/tag74.xml"/><Relationship Id="rId10" Type="http://schemas.openxmlformats.org/officeDocument/2006/relationships/tags" Target="../tags/tag73.xml"/><Relationship Id="rId1" Type="http://schemas.openxmlformats.org/officeDocument/2006/relationships/tags" Target="../tags/tag64.xml"/></Relationships>
</file>

<file path=ppt/slides/_rels/slide3.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17.png"/><Relationship Id="rId7" Type="http://schemas.openxmlformats.org/officeDocument/2006/relationships/tags" Target="../tags/tag85.xml"/><Relationship Id="rId6" Type="http://schemas.openxmlformats.org/officeDocument/2006/relationships/tags" Target="../tags/tag84.xml"/><Relationship Id="rId5" Type="http://schemas.openxmlformats.org/officeDocument/2006/relationships/tags" Target="../tags/tag83.xml"/><Relationship Id="rId4" Type="http://schemas.openxmlformats.org/officeDocument/2006/relationships/tags" Target="../tags/tag82.xml"/><Relationship Id="rId3" Type="http://schemas.openxmlformats.org/officeDocument/2006/relationships/tags" Target="../tags/tag81.xml"/><Relationship Id="rId2" Type="http://schemas.openxmlformats.org/officeDocument/2006/relationships/tags" Target="../tags/tag80.xml"/><Relationship Id="rId10" Type="http://schemas.openxmlformats.org/officeDocument/2006/relationships/notesSlide" Target="../notesSlides/notesSlide2.xml"/><Relationship Id="rId1" Type="http://schemas.openxmlformats.org/officeDocument/2006/relationships/image" Target="../media/image16.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86.xml"/></Relationships>
</file>

<file path=ppt/slides/_rels/slide5.xml.rels><?xml version="1.0" encoding="UTF-8" standalone="yes"?>
<Relationships xmlns="http://schemas.openxmlformats.org/package/2006/relationships"><Relationship Id="rId5" Type="http://schemas.openxmlformats.org/officeDocument/2006/relationships/notesSlide" Target="../notesSlides/notesSlide4.xml"/><Relationship Id="rId4" Type="http://schemas.openxmlformats.org/officeDocument/2006/relationships/slideLayout" Target="../slideLayouts/slideLayout2.xml"/><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image" Target="../media/image18.png"/></Relationships>
</file>

<file path=ppt/slides/_rels/slide6.xml.rels><?xml version="1.0" encoding="UTF-8" standalone="yes"?>
<Relationships xmlns="http://schemas.openxmlformats.org/package/2006/relationships"><Relationship Id="rId9" Type="http://schemas.openxmlformats.org/officeDocument/2006/relationships/tags" Target="../tags/tag91.xml"/><Relationship Id="rId8" Type="http://schemas.openxmlformats.org/officeDocument/2006/relationships/image" Target="../media/image23.jpeg"/><Relationship Id="rId7" Type="http://schemas.openxmlformats.org/officeDocument/2006/relationships/tags" Target="../tags/tag90.xml"/><Relationship Id="rId6" Type="http://schemas.openxmlformats.org/officeDocument/2006/relationships/image" Target="../media/image22.jpeg"/><Relationship Id="rId5" Type="http://schemas.openxmlformats.org/officeDocument/2006/relationships/tags" Target="../tags/tag89.xml"/><Relationship Id="rId4" Type="http://schemas.openxmlformats.org/officeDocument/2006/relationships/image" Target="../media/image21.jpeg"/><Relationship Id="rId37" Type="http://schemas.openxmlformats.org/officeDocument/2006/relationships/notesSlide" Target="../notesSlides/notesSlide5.xml"/><Relationship Id="rId36" Type="http://schemas.openxmlformats.org/officeDocument/2006/relationships/slideLayout" Target="../slideLayouts/slideLayout2.xml"/><Relationship Id="rId35" Type="http://schemas.openxmlformats.org/officeDocument/2006/relationships/tags" Target="../tags/tag113.xml"/><Relationship Id="rId34" Type="http://schemas.openxmlformats.org/officeDocument/2006/relationships/tags" Target="../tags/tag112.xml"/><Relationship Id="rId33" Type="http://schemas.openxmlformats.org/officeDocument/2006/relationships/tags" Target="../tags/tag111.xml"/><Relationship Id="rId32" Type="http://schemas.openxmlformats.org/officeDocument/2006/relationships/tags" Target="../tags/tag110.xml"/><Relationship Id="rId31" Type="http://schemas.openxmlformats.org/officeDocument/2006/relationships/tags" Target="../tags/tag109.xml"/><Relationship Id="rId30" Type="http://schemas.openxmlformats.org/officeDocument/2006/relationships/tags" Target="../tags/tag108.xml"/><Relationship Id="rId3" Type="http://schemas.openxmlformats.org/officeDocument/2006/relationships/tags" Target="../tags/tag88.xml"/><Relationship Id="rId29" Type="http://schemas.openxmlformats.org/officeDocument/2006/relationships/tags" Target="../tags/tag107.xml"/><Relationship Id="rId28" Type="http://schemas.openxmlformats.org/officeDocument/2006/relationships/tags" Target="../tags/tag106.xml"/><Relationship Id="rId27" Type="http://schemas.openxmlformats.org/officeDocument/2006/relationships/tags" Target="../tags/tag105.xml"/><Relationship Id="rId26" Type="http://schemas.openxmlformats.org/officeDocument/2006/relationships/tags" Target="../tags/tag104.xml"/><Relationship Id="rId25" Type="http://schemas.openxmlformats.org/officeDocument/2006/relationships/tags" Target="../tags/tag103.xml"/><Relationship Id="rId24" Type="http://schemas.openxmlformats.org/officeDocument/2006/relationships/tags" Target="../tags/tag102.xml"/><Relationship Id="rId23" Type="http://schemas.openxmlformats.org/officeDocument/2006/relationships/tags" Target="../tags/tag101.xml"/><Relationship Id="rId22" Type="http://schemas.openxmlformats.org/officeDocument/2006/relationships/tags" Target="../tags/tag100.xml"/><Relationship Id="rId21" Type="http://schemas.openxmlformats.org/officeDocument/2006/relationships/tags" Target="../tags/tag99.xml"/><Relationship Id="rId20" Type="http://schemas.openxmlformats.org/officeDocument/2006/relationships/tags" Target="../tags/tag98.xml"/><Relationship Id="rId2" Type="http://schemas.openxmlformats.org/officeDocument/2006/relationships/tags" Target="../tags/tag87.xml"/><Relationship Id="rId19" Type="http://schemas.openxmlformats.org/officeDocument/2006/relationships/tags" Target="../tags/tag97.xml"/><Relationship Id="rId18" Type="http://schemas.openxmlformats.org/officeDocument/2006/relationships/image" Target="../media/image27.jpeg"/><Relationship Id="rId17" Type="http://schemas.openxmlformats.org/officeDocument/2006/relationships/tags" Target="../tags/tag96.xml"/><Relationship Id="rId16" Type="http://schemas.openxmlformats.org/officeDocument/2006/relationships/tags" Target="../tags/tag95.xml"/><Relationship Id="rId15" Type="http://schemas.openxmlformats.org/officeDocument/2006/relationships/tags" Target="../tags/tag94.xml"/><Relationship Id="rId14" Type="http://schemas.openxmlformats.org/officeDocument/2006/relationships/image" Target="../media/image26.jpeg"/><Relationship Id="rId13" Type="http://schemas.openxmlformats.org/officeDocument/2006/relationships/tags" Target="../tags/tag93.xml"/><Relationship Id="rId12" Type="http://schemas.openxmlformats.org/officeDocument/2006/relationships/image" Target="../media/image25.jpeg"/><Relationship Id="rId11" Type="http://schemas.openxmlformats.org/officeDocument/2006/relationships/tags" Target="../tags/tag92.xml"/><Relationship Id="rId10" Type="http://schemas.openxmlformats.org/officeDocument/2006/relationships/image" Target="../media/image24.jpeg"/><Relationship Id="rId1" Type="http://schemas.openxmlformats.org/officeDocument/2006/relationships/chart" Target="../charts/chart1.xml"/></Relationships>
</file>

<file path=ppt/slides/_rels/slide7.xml.rels><?xml version="1.0" encoding="UTF-8" standalone="yes"?>
<Relationships xmlns="http://schemas.openxmlformats.org/package/2006/relationships"><Relationship Id="rId9" Type="http://schemas.openxmlformats.org/officeDocument/2006/relationships/image" Target="../media/image34.png"/><Relationship Id="rId8" Type="http://schemas.openxmlformats.org/officeDocument/2006/relationships/tags" Target="../tags/tag115.xml"/><Relationship Id="rId7" Type="http://schemas.openxmlformats.org/officeDocument/2006/relationships/tags" Target="../tags/tag114.xml"/><Relationship Id="rId6" Type="http://schemas.openxmlformats.org/officeDocument/2006/relationships/image" Target="../media/image33.emf"/><Relationship Id="rId5" Type="http://schemas.openxmlformats.org/officeDocument/2006/relationships/image" Target="../media/image32.jpeg"/><Relationship Id="rId4" Type="http://schemas.openxmlformats.org/officeDocument/2006/relationships/image" Target="../media/image31.png"/><Relationship Id="rId3" Type="http://schemas.openxmlformats.org/officeDocument/2006/relationships/image" Target="../media/image30.png"/><Relationship Id="rId2" Type="http://schemas.openxmlformats.org/officeDocument/2006/relationships/image" Target="../media/image29.png"/><Relationship Id="rId16" Type="http://schemas.openxmlformats.org/officeDocument/2006/relationships/notesSlide" Target="../notesSlides/notesSlide6.xml"/><Relationship Id="rId15" Type="http://schemas.openxmlformats.org/officeDocument/2006/relationships/slideLayout" Target="../slideLayouts/slideLayout2.xml"/><Relationship Id="rId14" Type="http://schemas.openxmlformats.org/officeDocument/2006/relationships/tags" Target="../tags/tag119.xml"/><Relationship Id="rId13" Type="http://schemas.openxmlformats.org/officeDocument/2006/relationships/tags" Target="../tags/tag118.xml"/><Relationship Id="rId12" Type="http://schemas.openxmlformats.org/officeDocument/2006/relationships/tags" Target="../tags/tag117.xml"/><Relationship Id="rId11" Type="http://schemas.openxmlformats.org/officeDocument/2006/relationships/image" Target="../media/image35.png"/><Relationship Id="rId10" Type="http://schemas.openxmlformats.org/officeDocument/2006/relationships/tags" Target="../tags/tag116.xml"/><Relationship Id="rId1" Type="http://schemas.openxmlformats.org/officeDocument/2006/relationships/image" Target="../media/image28.png"/></Relationships>
</file>

<file path=ppt/slides/_rels/slide8.xml.rels><?xml version="1.0" encoding="UTF-8" standalone="yes"?>
<Relationships xmlns="http://schemas.openxmlformats.org/package/2006/relationships"><Relationship Id="rId9" Type="http://schemas.openxmlformats.org/officeDocument/2006/relationships/tags" Target="../tags/tag121.xml"/><Relationship Id="rId8" Type="http://schemas.openxmlformats.org/officeDocument/2006/relationships/tags" Target="../tags/tag120.xml"/><Relationship Id="rId7" Type="http://schemas.openxmlformats.org/officeDocument/2006/relationships/image" Target="../media/image41.jpeg"/><Relationship Id="rId6" Type="http://schemas.openxmlformats.org/officeDocument/2006/relationships/image" Target="../media/image40.emf"/><Relationship Id="rId5" Type="http://schemas.openxmlformats.org/officeDocument/2006/relationships/oleObject" Target="../embeddings/oleObject1.bin"/><Relationship Id="rId4" Type="http://schemas.openxmlformats.org/officeDocument/2006/relationships/image" Target="../media/image39.png"/><Relationship Id="rId3" Type="http://schemas.openxmlformats.org/officeDocument/2006/relationships/image" Target="../media/image38.png"/><Relationship Id="rId2" Type="http://schemas.openxmlformats.org/officeDocument/2006/relationships/image" Target="../media/image37.jpeg"/><Relationship Id="rId14" Type="http://schemas.openxmlformats.org/officeDocument/2006/relationships/notesSlide" Target="../notesSlides/notesSlide7.xml"/><Relationship Id="rId13" Type="http://schemas.openxmlformats.org/officeDocument/2006/relationships/vmlDrawing" Target="../drawings/vmlDrawing1.vml"/><Relationship Id="rId12" Type="http://schemas.openxmlformats.org/officeDocument/2006/relationships/slideLayout" Target="../slideLayouts/slideLayout2.xml"/><Relationship Id="rId11" Type="http://schemas.openxmlformats.org/officeDocument/2006/relationships/tags" Target="../tags/tag123.xml"/><Relationship Id="rId10" Type="http://schemas.openxmlformats.org/officeDocument/2006/relationships/tags" Target="../tags/tag122.xml"/><Relationship Id="rId1" Type="http://schemas.openxmlformats.org/officeDocument/2006/relationships/image" Target="../media/image36.jpeg"/></Relationships>
</file>

<file path=ppt/slides/_rels/slide9.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48.jpeg"/><Relationship Id="rId7" Type="http://schemas.openxmlformats.org/officeDocument/2006/relationships/image" Target="../media/image47.png"/><Relationship Id="rId6" Type="http://schemas.openxmlformats.org/officeDocument/2006/relationships/image" Target="../media/image46.png"/><Relationship Id="rId5" Type="http://schemas.openxmlformats.org/officeDocument/2006/relationships/image" Target="../media/image45.emf"/><Relationship Id="rId4" Type="http://schemas.openxmlformats.org/officeDocument/2006/relationships/image" Target="../media/image26.jpeg"/><Relationship Id="rId3" Type="http://schemas.openxmlformats.org/officeDocument/2006/relationships/image" Target="../media/image44.png"/><Relationship Id="rId2" Type="http://schemas.openxmlformats.org/officeDocument/2006/relationships/image" Target="../media/image43.png"/><Relationship Id="rId10" Type="http://schemas.openxmlformats.org/officeDocument/2006/relationships/notesSlide" Target="../notesSlides/notesSlide8.xml"/><Relationship Id="rId1"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1">
            <a:extLst>
              <a:ext uri="{BEBA8EAE-BF5A-486C-A8C5-ECC9F3942E4B}">
                <a14:imgProps xmlns:a14="http://schemas.microsoft.com/office/drawing/2010/main">
                  <a14:imgLayer r:embed="rId2">
                    <a14:imgEffect>
                      <a14:brightnessContrast bright="-20000" contrast="20000"/>
                    </a14:imgEffect>
                  </a14:imgLayer>
                </a14:imgProps>
              </a:ext>
              <a:ext uri="{28A0092B-C50C-407E-A947-70E740481C1C}">
                <a14:useLocalDpi xmlns:a14="http://schemas.microsoft.com/office/drawing/2010/main" val="0"/>
              </a:ext>
            </a:extLst>
          </a:blip>
          <a:srcRect t="33310" b="30179"/>
          <a:stretch>
            <a:fillRect/>
          </a:stretch>
        </p:blipFill>
        <p:spPr>
          <a:xfrm>
            <a:off x="0" y="-8890"/>
            <a:ext cx="12192000" cy="3054350"/>
          </a:xfrm>
          <a:prstGeom prst="rect">
            <a:avLst/>
          </a:prstGeom>
        </p:spPr>
      </p:pic>
      <p:grpSp>
        <p:nvGrpSpPr>
          <p:cNvPr id="3" name="组合 2"/>
          <p:cNvGrpSpPr/>
          <p:nvPr/>
        </p:nvGrpSpPr>
        <p:grpSpPr>
          <a:xfrm>
            <a:off x="306899" y="3164731"/>
            <a:ext cx="11670665" cy="2766795"/>
            <a:chOff x="306899" y="3164731"/>
            <a:chExt cx="11670665" cy="2766795"/>
          </a:xfrm>
        </p:grpSpPr>
        <p:sp>
          <p:nvSpPr>
            <p:cNvPr id="9" name="矩形 1"/>
            <p:cNvSpPr>
              <a:spLocks noChangeArrowheads="1"/>
            </p:cNvSpPr>
            <p:nvPr/>
          </p:nvSpPr>
          <p:spPr bwMode="auto">
            <a:xfrm>
              <a:off x="2532316" y="4306382"/>
              <a:ext cx="7219950" cy="398780"/>
            </a:xfrm>
            <a:prstGeom prst="rect">
              <a:avLst/>
            </a:prstGeom>
            <a:noFill/>
            <a:ln w="9525">
              <a:noFill/>
              <a:miter lim="800000"/>
            </a:ln>
          </p:spPr>
          <p:txBody>
            <a:bodyPr wrap="none">
              <a:spAutoFit/>
            </a:bodyPr>
            <a:lstStyle/>
            <a:p>
              <a:pPr algn="ctr">
                <a:spcBef>
                  <a:spcPts val="600"/>
                </a:spcBef>
              </a:pPr>
              <a:r>
                <a:rPr lang="en-US" altLang="zh-CN" sz="2000" b="1" dirty="0">
                  <a:ea typeface="微软雅黑" panose="020B0503020204020204" pitchFamily="34" charset="-122"/>
                  <a:cs typeface="Arial" panose="020B0604020202020204" pitchFamily="34" charset="0"/>
                </a:rPr>
                <a:t>Bin Tang (</a:t>
              </a:r>
              <a:r>
                <a:rPr lang="en-US" altLang="zh-CN" sz="2000" b="1" dirty="0">
                  <a:ea typeface="微软雅黑" panose="020B0503020204020204" pitchFamily="34" charset="-122"/>
                  <a:cs typeface="Arial" panose="020B0604020202020204" pitchFamily="34" charset="0"/>
                  <a:hlinkClick r:id="rId3"/>
                </a:rPr>
                <a:t>tangb@ihep.ac.cn</a:t>
              </a:r>
              <a:r>
                <a:rPr lang="en-US" altLang="zh-CN" sz="2000" b="1" dirty="0">
                  <a:ea typeface="微软雅黑" panose="020B0503020204020204" pitchFamily="34" charset="-122"/>
                  <a:cs typeface="Arial" panose="020B0604020202020204" pitchFamily="34" charset="0"/>
                </a:rPr>
                <a:t>), </a:t>
              </a:r>
              <a:r>
                <a:rPr lang="en-US" altLang="zh-CN" sz="2000" b="1" dirty="0">
                  <a:ea typeface="微软雅黑" panose="020B0503020204020204" pitchFamily="34" charset="-122"/>
                  <a:cs typeface="Arial" panose="020B0604020202020204" pitchFamily="34" charset="0"/>
                  <a:sym typeface="+mn-ea"/>
                </a:rPr>
                <a:t>Detector&amp;Electronics Group</a:t>
              </a:r>
              <a:endParaRPr lang="en-US" altLang="zh-CN" sz="2000" b="1" dirty="0">
                <a:ea typeface="微软雅黑" panose="020B0503020204020204" pitchFamily="34" charset="-122"/>
                <a:cs typeface="Arial" panose="020B0604020202020204" pitchFamily="34" charset="0"/>
                <a:sym typeface="+mn-ea"/>
              </a:endParaRPr>
            </a:p>
          </p:txBody>
        </p:sp>
        <p:sp>
          <p:nvSpPr>
            <p:cNvPr id="11" name="矩形 1"/>
            <p:cNvSpPr>
              <a:spLocks noChangeArrowheads="1"/>
            </p:cNvSpPr>
            <p:nvPr/>
          </p:nvSpPr>
          <p:spPr bwMode="auto">
            <a:xfrm>
              <a:off x="2163004" y="4925686"/>
              <a:ext cx="8052435" cy="1005840"/>
            </a:xfrm>
            <a:prstGeom prst="rect">
              <a:avLst/>
            </a:prstGeom>
            <a:noFill/>
            <a:ln w="9525">
              <a:noFill/>
              <a:miter lim="800000"/>
            </a:ln>
          </p:spPr>
          <p:txBody>
            <a:bodyPr wrap="square" anchor="ctr">
              <a:noAutofit/>
            </a:bodyPr>
            <a:lstStyle/>
            <a:p>
              <a:pPr indent="0" algn="ctr" fontAlgn="auto">
                <a:lnSpc>
                  <a:spcPct val="150000"/>
                </a:lnSpc>
                <a:spcBef>
                  <a:spcPts val="0"/>
                </a:spcBef>
              </a:pPr>
              <a:r>
                <a:rPr lang="en-US" altLang="zh-CN" b="1" dirty="0">
                  <a:ea typeface="微软雅黑" panose="020B0503020204020204" pitchFamily="34" charset="-122"/>
                  <a:cs typeface="Arial" panose="020B0604020202020204" pitchFamily="34" charset="0"/>
                </a:rPr>
                <a:t>China Spallation Neutron Source, IHEP, CAS</a:t>
              </a:r>
              <a:endParaRPr lang="en-US" altLang="zh-CN" b="1" dirty="0">
                <a:ea typeface="微软雅黑" panose="020B0503020204020204" pitchFamily="34" charset="-122"/>
                <a:cs typeface="Arial" panose="020B0604020202020204" pitchFamily="34" charset="0"/>
              </a:endParaRPr>
            </a:p>
            <a:p>
              <a:pPr indent="0" algn="ctr" fontAlgn="auto">
                <a:lnSpc>
                  <a:spcPct val="150000"/>
                </a:lnSpc>
                <a:spcBef>
                  <a:spcPts val="0"/>
                </a:spcBef>
              </a:pPr>
              <a:r>
                <a:rPr lang="en-US" altLang="zh-CN" b="1" dirty="0">
                  <a:ea typeface="微软雅黑" panose="020B0503020204020204" pitchFamily="34" charset="-122"/>
                  <a:cs typeface="Arial" panose="020B0604020202020204" pitchFamily="34" charset="0"/>
                  <a:sym typeface="+mn-ea"/>
                </a:rPr>
                <a:t>April 16 2026</a:t>
              </a:r>
              <a:r>
                <a:rPr lang="zh-CN" altLang="en-US" b="1" dirty="0">
                  <a:ea typeface="微软雅黑" panose="020B0503020204020204" pitchFamily="34" charset="-122"/>
                  <a:cs typeface="Arial" panose="020B0604020202020204" pitchFamily="34" charset="0"/>
                  <a:sym typeface="+mn-ea"/>
                </a:rPr>
                <a:t>，</a:t>
              </a:r>
              <a:r>
                <a:rPr lang="en-US" altLang="zh-CN" b="1" dirty="0">
                  <a:ea typeface="微软雅黑" panose="020B0503020204020204" pitchFamily="34" charset="-122"/>
                  <a:cs typeface="Arial" panose="020B0604020202020204" pitchFamily="34" charset="0"/>
                  <a:sym typeface="+mn-ea"/>
                </a:rPr>
                <a:t>ICANS XXV</a:t>
              </a:r>
              <a:r>
                <a:rPr lang="zh-CN" altLang="en-US" b="1" dirty="0">
                  <a:ea typeface="微软雅黑" panose="020B0503020204020204" pitchFamily="34" charset="-122"/>
                  <a:cs typeface="Arial" panose="020B0604020202020204" pitchFamily="34" charset="0"/>
                  <a:sym typeface="+mn-ea"/>
                </a:rPr>
                <a:t>，</a:t>
              </a:r>
              <a:r>
                <a:rPr lang="en-US" altLang="zh-CN" b="1" dirty="0">
                  <a:ea typeface="微软雅黑" panose="020B0503020204020204" pitchFamily="34" charset="-122"/>
                  <a:cs typeface="Arial" panose="020B0604020202020204" pitchFamily="34" charset="0"/>
                  <a:sym typeface="+mn-ea"/>
                </a:rPr>
                <a:t>Malm</a:t>
              </a:r>
              <a:r>
                <a:rPr lang="en-US" altLang="en-US" b="1" dirty="0">
                  <a:ea typeface="微软雅黑" panose="020B0503020204020204" pitchFamily="34" charset="-122"/>
                  <a:cs typeface="Arial" panose="020B0604020202020204" pitchFamily="34" charset="0"/>
                  <a:sym typeface="+mn-ea"/>
                </a:rPr>
                <a:t>ö</a:t>
              </a:r>
              <a:endParaRPr lang="en-US" altLang="en-US" b="1" dirty="0">
                <a:ea typeface="微软雅黑" panose="020B0503020204020204" pitchFamily="34" charset="-122"/>
                <a:cs typeface="Arial" panose="020B0604020202020204" pitchFamily="34" charset="0"/>
              </a:endParaRPr>
            </a:p>
            <a:p>
              <a:pPr algn="ctr" eaLnBrk="1" hangingPunct="1">
                <a:spcBef>
                  <a:spcPts val="1200"/>
                </a:spcBef>
              </a:pPr>
              <a:endParaRPr lang="en-US" altLang="en-US" b="1" dirty="0">
                <a:ea typeface="微软雅黑" panose="020B0503020204020204" pitchFamily="34" charset="-122"/>
                <a:cs typeface="Arial" panose="020B0604020202020204" pitchFamily="34" charset="0"/>
              </a:endParaRPr>
            </a:p>
          </p:txBody>
        </p:sp>
        <p:cxnSp>
          <p:nvCxnSpPr>
            <p:cNvPr id="5" name="直接连接符 4"/>
            <p:cNvCxnSpPr/>
            <p:nvPr/>
          </p:nvCxnSpPr>
          <p:spPr>
            <a:xfrm>
              <a:off x="1317819" y="4033555"/>
              <a:ext cx="9649072" cy="0"/>
            </a:xfrm>
            <a:prstGeom prst="line">
              <a:avLst/>
            </a:prstGeom>
            <a:ln w="28575">
              <a:gradFill>
                <a:gsLst>
                  <a:gs pos="0">
                    <a:schemeClr val="accent1">
                      <a:alpha val="0"/>
                    </a:schemeClr>
                  </a:gs>
                  <a:gs pos="50000">
                    <a:schemeClr val="accent1"/>
                  </a:gs>
                  <a:gs pos="100000">
                    <a:schemeClr val="accent1">
                      <a:alpha val="0"/>
                    </a:schemeClr>
                  </a:gs>
                </a:gsLst>
                <a:lin ang="0" scaled="0"/>
              </a:gradFill>
            </a:ln>
          </p:spPr>
          <p:style>
            <a:lnRef idx="1">
              <a:schemeClr val="accent1"/>
            </a:lnRef>
            <a:fillRef idx="0">
              <a:schemeClr val="accent1"/>
            </a:fillRef>
            <a:effectRef idx="0">
              <a:schemeClr val="accent1"/>
            </a:effectRef>
            <a:fontRef idx="minor">
              <a:schemeClr val="tx1"/>
            </a:fontRef>
          </p:style>
        </p:cxnSp>
        <p:sp>
          <p:nvSpPr>
            <p:cNvPr id="2" name="矩形 1"/>
            <p:cNvSpPr>
              <a:spLocks noChangeArrowheads="1"/>
            </p:cNvSpPr>
            <p:nvPr/>
          </p:nvSpPr>
          <p:spPr bwMode="auto">
            <a:xfrm>
              <a:off x="306899" y="3164731"/>
              <a:ext cx="11670665" cy="749300"/>
            </a:xfrm>
            <a:prstGeom prst="rect">
              <a:avLst/>
            </a:prstGeom>
            <a:noFill/>
            <a:ln w="9525">
              <a:noFill/>
              <a:miter lim="800000"/>
            </a:ln>
          </p:spPr>
          <p:txBody>
            <a:bodyPr wrap="square" lIns="67500">
              <a:noAutofit/>
            </a:bodyPr>
            <a:lstStyle/>
            <a:p>
              <a:pPr algn="ctr" eaLnBrk="1" hangingPunct="1">
                <a:lnSpc>
                  <a:spcPct val="150000"/>
                </a:lnSpc>
                <a:spcBef>
                  <a:spcPts val="450"/>
                </a:spcBef>
              </a:pPr>
              <a:r>
                <a:rPr lang="en-US" altLang="zh-CN" sz="2800" b="1" kern="0" dirty="0">
                  <a:solidFill>
                    <a:srgbClr val="0716D3"/>
                  </a:solidFill>
                </a:rPr>
                <a:t>Progress of Scintillator Neutron Detectors at CSNS</a:t>
              </a:r>
              <a:endParaRPr lang="en-US" altLang="zh-CN" sz="2800" b="1" kern="0" dirty="0">
                <a:solidFill>
                  <a:srgbClr val="0716D3"/>
                </a:solidFill>
              </a:endParaRPr>
            </a:p>
          </p:txBody>
        </p:sp>
      </p:grpSp>
      <p:pic>
        <p:nvPicPr>
          <p:cNvPr id="10" name="图片 9"/>
          <p:cNvPicPr/>
          <p:nvPr/>
        </p:nvPicPr>
        <p:blipFill>
          <a:blip r:embed="rId4"/>
          <a:stretch>
            <a:fillRect/>
          </a:stretch>
        </p:blipFill>
        <p:spPr>
          <a:xfrm>
            <a:off x="9807575" y="5643245"/>
            <a:ext cx="2047875" cy="1156970"/>
          </a:xfrm>
          <a:prstGeom prst="rect">
            <a:avLst/>
          </a:prstGeom>
        </p:spPr>
      </p:pic>
      <p:pic>
        <p:nvPicPr>
          <p:cNvPr id="12294" name="Picture 4" descr="CSNS – ISS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1480" y="5643245"/>
            <a:ext cx="1860550" cy="1097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355181" y="732113"/>
            <a:ext cx="11837670" cy="1660525"/>
            <a:chOff x="350974" y="804190"/>
            <a:chExt cx="11837670" cy="1743018"/>
          </a:xfrm>
        </p:grpSpPr>
        <p:grpSp>
          <p:nvGrpSpPr>
            <p:cNvPr id="7" name="组合 6"/>
            <p:cNvGrpSpPr/>
            <p:nvPr/>
          </p:nvGrpSpPr>
          <p:grpSpPr>
            <a:xfrm>
              <a:off x="350974" y="968191"/>
              <a:ext cx="334960" cy="334960"/>
              <a:chOff x="2882585" y="1007507"/>
              <a:chExt cx="461727" cy="461727"/>
            </a:xfrm>
          </p:grpSpPr>
          <p:sp>
            <p:nvSpPr>
              <p:cNvPr id="11" name="椭圆 10"/>
              <p:cNvSpPr/>
              <p:nvPr/>
            </p:nvSpPr>
            <p:spPr>
              <a:xfrm>
                <a:off x="2882585" y="1007507"/>
                <a:ext cx="461727" cy="461727"/>
              </a:xfrm>
              <a:prstGeom prst="ellipse">
                <a:avLst/>
              </a:prstGeom>
              <a:gradFill>
                <a:gsLst>
                  <a:gs pos="100000">
                    <a:srgbClr val="0F3F94"/>
                  </a:gs>
                  <a:gs pos="0">
                    <a:srgbClr val="005DA2"/>
                  </a:gs>
                </a:gsLst>
                <a:lin ang="2700000" scaled="0"/>
              </a:gradFill>
              <a:ln w="6350" cap="flat" cmpd="sng" algn="ctr">
                <a:noFill/>
                <a:prstDash val="solid"/>
                <a:miter lim="800000"/>
              </a:ln>
              <a:effectLst/>
            </p:spPr>
            <p:txBody>
              <a:bodyPr rtlCol="0" anchor="ctr"/>
              <a:lstStyle/>
              <a:p>
                <a:pPr algn="ctr"/>
                <a:endParaRPr lang="zh-CN" altLang="en-US" sz="2000" b="1" kern="0">
                  <a:solidFill>
                    <a:schemeClr val="bg1"/>
                  </a:solidFill>
                  <a:latin typeface="+mn-ea"/>
                </a:endParaRPr>
              </a:p>
            </p:txBody>
          </p:sp>
          <p:sp>
            <p:nvSpPr>
              <p:cNvPr id="12" name="燕尾形 11"/>
              <p:cNvSpPr/>
              <p:nvPr/>
            </p:nvSpPr>
            <p:spPr>
              <a:xfrm>
                <a:off x="3034379" y="1113353"/>
                <a:ext cx="204787" cy="250034"/>
              </a:xfrm>
              <a:prstGeom prst="chevron">
                <a:avLst/>
              </a:prstGeom>
              <a:gradFill>
                <a:gsLst>
                  <a:gs pos="100000">
                    <a:schemeClr val="bg1">
                      <a:lumMod val="95000"/>
                      <a:alpha val="95000"/>
                    </a:schemeClr>
                  </a:gs>
                  <a:gs pos="0">
                    <a:schemeClr val="bg1">
                      <a:alpha val="9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solidFill>
                </a:endParaRPr>
              </a:p>
            </p:txBody>
          </p:sp>
        </p:grpSp>
        <p:sp>
          <p:nvSpPr>
            <p:cNvPr id="8" name="矩形 7"/>
            <p:cNvSpPr/>
            <p:nvPr/>
          </p:nvSpPr>
          <p:spPr>
            <a:xfrm>
              <a:off x="686254" y="804190"/>
              <a:ext cx="11502390" cy="1743018"/>
            </a:xfrm>
            <a:prstGeom prst="rect">
              <a:avLst/>
            </a:prstGeom>
          </p:spPr>
          <p:txBody>
            <a:bodyPr wrap="square">
              <a:spAutoFit/>
            </a:bodyPr>
            <a:lstStyle/>
            <a:p>
              <a:pPr>
                <a:lnSpc>
                  <a:spcPct val="150000"/>
                </a:lnSpc>
              </a:pPr>
              <a:r>
                <a:rPr lang="en-US" altLang="zh-CN" sz="2000" b="1" dirty="0">
                  <a:latin typeface="Times New Roman" panose="02020603050405020304" pitchFamily="18" charset="0"/>
                  <a:cs typeface="Times New Roman" panose="02020603050405020304" pitchFamily="18" charset="0"/>
                </a:rPr>
                <a:t>Key technology: SiPM readout and customized ASIC electronics</a:t>
              </a:r>
              <a:endParaRPr lang="en-US" altLang="zh-CN" sz="2000" b="1" dirty="0">
                <a:latin typeface="Times New Roman" panose="02020603050405020304" pitchFamily="18" charset="0"/>
                <a:cs typeface="Times New Roman" panose="02020603050405020304" pitchFamily="18" charset="0"/>
              </a:endParaRPr>
            </a:p>
            <a:p>
              <a:pPr marL="285750" indent="-285750">
                <a:lnSpc>
                  <a:spcPct val="150000"/>
                </a:lnSpc>
                <a:buFont typeface="Wingdings" panose="05000000000000000000" charset="0"/>
                <a:buChar char="Ø"/>
              </a:pPr>
              <a:r>
                <a:rPr lang="en-US" altLang="zh-CN" dirty="0">
                  <a:latin typeface="Times New Roman" panose="02020603050405020304" pitchFamily="18" charset="0"/>
                  <a:cs typeface="Times New Roman" panose="02020603050405020304" pitchFamily="18" charset="0"/>
                  <a:sym typeface="+mn-ea"/>
                </a:rPr>
                <a:t>SiPM:  good gain uniformity, compact size, low operating voltage, temperature-drift compensation</a:t>
              </a:r>
              <a:endParaRPr lang="en-US" altLang="zh-CN" dirty="0">
                <a:latin typeface="Times New Roman" panose="02020603050405020304" pitchFamily="18" charset="0"/>
                <a:cs typeface="Times New Roman" panose="02020603050405020304" pitchFamily="18" charset="0"/>
                <a:sym typeface="+mn-ea"/>
              </a:endParaRPr>
            </a:p>
            <a:p>
              <a:pPr marL="285750" indent="-285750">
                <a:lnSpc>
                  <a:spcPct val="150000"/>
                </a:lnSpc>
                <a:buFont typeface="Wingdings" panose="05000000000000000000" charset="0"/>
                <a:buChar char="Ø"/>
              </a:pPr>
              <a:r>
                <a:rPr lang="en-US" altLang="zh-CN" dirty="0">
                  <a:latin typeface="Times New Roman" panose="02020603050405020304" pitchFamily="18" charset="0"/>
                  <a:cs typeface="Times New Roman" panose="02020603050405020304" pitchFamily="18" charset="0"/>
                  <a:sym typeface="+mn-ea"/>
                </a:rPr>
                <a:t>ASIC chip: independent threshold adjustment, supports up to 2</a:t>
              </a:r>
              <a:r>
                <a:rPr lang="en-US" altLang="en-US" dirty="0">
                  <a:latin typeface="Times New Roman" panose="02020603050405020304" pitchFamily="18" charset="0"/>
                  <a:cs typeface="Times New Roman" panose="02020603050405020304" pitchFamily="18" charset="0"/>
                  <a:sym typeface="+mn-ea"/>
                </a:rPr>
                <a:t>×</a:t>
              </a:r>
              <a:r>
                <a:rPr lang="en-US" altLang="zh-CN" dirty="0">
                  <a:latin typeface="Times New Roman" panose="02020603050405020304" pitchFamily="18" charset="0"/>
                  <a:cs typeface="Times New Roman" panose="02020603050405020304" pitchFamily="18" charset="0"/>
                  <a:sym typeface="+mn-ea"/>
                </a:rPr>
                <a:t>10</a:t>
              </a:r>
              <a:r>
                <a:rPr lang="en-US" altLang="zh-CN" baseline="30000" dirty="0">
                  <a:latin typeface="Times New Roman" panose="02020603050405020304" pitchFamily="18" charset="0"/>
                  <a:cs typeface="Times New Roman" panose="02020603050405020304" pitchFamily="18" charset="0"/>
                  <a:sym typeface="+mn-ea"/>
                </a:rPr>
                <a:t>5</a:t>
              </a:r>
              <a:r>
                <a:rPr lang="en-US" altLang="zh-CN" dirty="0">
                  <a:latin typeface="Times New Roman" panose="02020603050405020304" pitchFamily="18" charset="0"/>
                  <a:cs typeface="Times New Roman" panose="02020603050405020304" pitchFamily="18" charset="0"/>
                  <a:sym typeface="+mn-ea"/>
                </a:rPr>
                <a:t> cps/pixel and </a:t>
              </a:r>
              <a:r>
                <a:rPr lang="en-US" altLang="zh-CN" dirty="0">
                  <a:latin typeface="Times New Roman" panose="02020603050405020304" pitchFamily="18" charset="0"/>
                  <a:cs typeface="Times New Roman" panose="02020603050405020304" pitchFamily="18" charset="0"/>
                  <a:sym typeface="+mn-ea"/>
                </a:rPr>
                <a:t>5</a:t>
              </a:r>
              <a:r>
                <a:rPr lang="en-US" altLang="en-US" dirty="0">
                  <a:latin typeface="Times New Roman" panose="02020603050405020304" pitchFamily="18" charset="0"/>
                  <a:cs typeface="Times New Roman" panose="02020603050405020304" pitchFamily="18" charset="0"/>
                  <a:sym typeface="+mn-ea"/>
                </a:rPr>
                <a:t>×</a:t>
              </a:r>
              <a:r>
                <a:rPr lang="en-US" altLang="zh-CN" dirty="0">
                  <a:latin typeface="Times New Roman" panose="02020603050405020304" pitchFamily="18" charset="0"/>
                  <a:cs typeface="Times New Roman" panose="02020603050405020304" pitchFamily="18" charset="0"/>
                  <a:sym typeface="+mn-ea"/>
                </a:rPr>
                <a:t>10</a:t>
              </a:r>
              <a:r>
                <a:rPr lang="en-US" altLang="zh-CN" baseline="30000" dirty="0">
                  <a:latin typeface="Times New Roman" panose="02020603050405020304" pitchFamily="18" charset="0"/>
                  <a:cs typeface="Times New Roman" panose="02020603050405020304" pitchFamily="18" charset="0"/>
                  <a:sym typeface="+mn-ea"/>
                </a:rPr>
                <a:t>5</a:t>
              </a:r>
              <a:r>
                <a:rPr lang="en-US" altLang="zh-CN" dirty="0">
                  <a:latin typeface="Times New Roman" panose="02020603050405020304" pitchFamily="18" charset="0"/>
                  <a:cs typeface="Times New Roman" panose="02020603050405020304" pitchFamily="18" charset="0"/>
                  <a:sym typeface="+mn-ea"/>
                </a:rPr>
                <a:t> cps/moudle</a:t>
              </a:r>
              <a:r>
                <a:rPr lang="en-US" altLang="zh-CN" dirty="0">
                  <a:latin typeface="Times New Roman" panose="02020603050405020304" pitchFamily="18" charset="0"/>
                  <a:cs typeface="Times New Roman" panose="02020603050405020304" pitchFamily="18" charset="0"/>
                  <a:sym typeface="+mn-ea"/>
                </a:rPr>
                <a:t> </a:t>
              </a:r>
              <a:endParaRPr lang="en-US" altLang="zh-CN" dirty="0">
                <a:latin typeface="Times New Roman" panose="02020603050405020304" pitchFamily="18" charset="0"/>
                <a:cs typeface="Times New Roman" panose="02020603050405020304" pitchFamily="18" charset="0"/>
                <a:sym typeface="+mn-ea"/>
              </a:endParaRPr>
            </a:p>
            <a:p>
              <a:endParaRPr lang="en-US" altLang="zh-CN" dirty="0">
                <a:latin typeface="Times New Roman" panose="02020603050405020304" pitchFamily="18" charset="0"/>
                <a:cs typeface="Times New Roman" panose="02020603050405020304" pitchFamily="18" charset="0"/>
              </a:endParaRPr>
            </a:p>
          </p:txBody>
        </p:sp>
      </p:grpSp>
      <p:grpSp>
        <p:nvGrpSpPr>
          <p:cNvPr id="4" name="组合 3"/>
          <p:cNvGrpSpPr/>
          <p:nvPr/>
        </p:nvGrpSpPr>
        <p:grpSpPr>
          <a:xfrm>
            <a:off x="422275" y="2366660"/>
            <a:ext cx="11657965" cy="4122784"/>
            <a:chOff x="1232" y="3572"/>
            <a:chExt cx="16531" cy="4439"/>
          </a:xfrm>
        </p:grpSpPr>
        <p:grpSp>
          <p:nvGrpSpPr>
            <p:cNvPr id="76" name="组合 75"/>
            <p:cNvGrpSpPr/>
            <p:nvPr/>
          </p:nvGrpSpPr>
          <p:grpSpPr>
            <a:xfrm>
              <a:off x="1232" y="3902"/>
              <a:ext cx="16531" cy="4109"/>
              <a:chOff x="1119860" y="842771"/>
              <a:chExt cx="10496926" cy="2609554"/>
            </a:xfrm>
          </p:grpSpPr>
          <p:grpSp>
            <p:nvGrpSpPr>
              <p:cNvPr id="45" name="组合 44"/>
              <p:cNvGrpSpPr/>
              <p:nvPr/>
            </p:nvGrpSpPr>
            <p:grpSpPr>
              <a:xfrm>
                <a:off x="1119860" y="842771"/>
                <a:ext cx="10244618" cy="2609553"/>
                <a:chOff x="483678" y="827117"/>
                <a:chExt cx="11230789" cy="3175433"/>
              </a:xfrm>
            </p:grpSpPr>
            <p:grpSp>
              <p:nvGrpSpPr>
                <p:cNvPr id="46" name="Group 64"/>
                <p:cNvGrpSpPr/>
                <p:nvPr/>
              </p:nvGrpSpPr>
              <p:grpSpPr>
                <a:xfrm>
                  <a:off x="2515610" y="827117"/>
                  <a:ext cx="6962797" cy="3175433"/>
                  <a:chOff x="924219" y="1576017"/>
                  <a:chExt cx="6962797" cy="3175433"/>
                </a:xfrm>
              </p:grpSpPr>
              <p:sp>
                <p:nvSpPr>
                  <p:cNvPr id="52" name="Rectangle 16"/>
                  <p:cNvSpPr/>
                  <p:nvPr/>
                </p:nvSpPr>
                <p:spPr>
                  <a:xfrm>
                    <a:off x="4335389" y="1927000"/>
                    <a:ext cx="823608" cy="583660"/>
                  </a:xfrm>
                  <a:prstGeom prst="rect">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b="1" dirty="0">
                        <a:solidFill>
                          <a:schemeClr val="tx1"/>
                        </a:solidFill>
                        <a:latin typeface="Times New Roman" panose="02020603050405020304" pitchFamily="18" charset="0"/>
                        <a:cs typeface="Times New Roman" panose="02020603050405020304" pitchFamily="18" charset="0"/>
                      </a:rPr>
                      <a:t>FPGA</a:t>
                    </a:r>
                    <a:endParaRPr lang="en-US" altLang="zh-CN" sz="1200" b="1" dirty="0">
                      <a:solidFill>
                        <a:schemeClr val="tx1"/>
                      </a:solidFill>
                      <a:latin typeface="Times New Roman" panose="02020603050405020304" pitchFamily="18" charset="0"/>
                      <a:cs typeface="Times New Roman" panose="02020603050405020304" pitchFamily="18" charset="0"/>
                    </a:endParaRPr>
                  </a:p>
                </p:txBody>
              </p:sp>
              <p:sp>
                <p:nvSpPr>
                  <p:cNvPr id="53" name="Isosceles Triangle 17"/>
                  <p:cNvSpPr/>
                  <p:nvPr/>
                </p:nvSpPr>
                <p:spPr>
                  <a:xfrm rot="5400000">
                    <a:off x="1929409" y="1947498"/>
                    <a:ext cx="583660" cy="543594"/>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altLang="zh-CN" sz="900" b="1" dirty="0">
                        <a:solidFill>
                          <a:schemeClr val="tx1"/>
                        </a:solidFill>
                        <a:latin typeface="Times New Roman" panose="02020603050405020304" pitchFamily="18" charset="0"/>
                        <a:cs typeface="Times New Roman" panose="02020603050405020304" pitchFamily="18" charset="0"/>
                      </a:rPr>
                      <a:t>PA</a:t>
                    </a:r>
                    <a:endParaRPr lang="en-US" altLang="zh-CN" sz="900" b="1" dirty="0">
                      <a:solidFill>
                        <a:schemeClr val="tx1"/>
                      </a:solidFill>
                      <a:latin typeface="Times New Roman" panose="02020603050405020304" pitchFamily="18" charset="0"/>
                      <a:cs typeface="Times New Roman" panose="02020603050405020304" pitchFamily="18" charset="0"/>
                    </a:endParaRPr>
                  </a:p>
                </p:txBody>
              </p:sp>
              <p:sp>
                <p:nvSpPr>
                  <p:cNvPr id="54" name="Arrow: Pentagon 18"/>
                  <p:cNvSpPr/>
                  <p:nvPr/>
                </p:nvSpPr>
                <p:spPr>
                  <a:xfrm>
                    <a:off x="3099043" y="1927465"/>
                    <a:ext cx="640869" cy="583660"/>
                  </a:xfrm>
                  <a:prstGeom prst="homePlat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900" b="1" dirty="0">
                        <a:solidFill>
                          <a:schemeClr val="tx1"/>
                        </a:solidFill>
                        <a:latin typeface="Times New Roman" panose="02020603050405020304" pitchFamily="18" charset="0"/>
                        <a:cs typeface="Times New Roman" panose="02020603050405020304" pitchFamily="18" charset="0"/>
                      </a:rPr>
                      <a:t>CMP</a:t>
                    </a:r>
                    <a:endParaRPr lang="en-US" altLang="zh-CN" sz="900" b="1" dirty="0">
                      <a:solidFill>
                        <a:schemeClr val="tx1"/>
                      </a:solidFill>
                      <a:latin typeface="Times New Roman" panose="02020603050405020304" pitchFamily="18" charset="0"/>
                      <a:cs typeface="Times New Roman" panose="02020603050405020304" pitchFamily="18" charset="0"/>
                    </a:endParaRPr>
                  </a:p>
                </p:txBody>
              </p:sp>
              <p:cxnSp>
                <p:nvCxnSpPr>
                  <p:cNvPr id="55" name="Straight Arrow Connector 19"/>
                  <p:cNvCxnSpPr>
                    <a:endCxn id="53" idx="3"/>
                  </p:cNvCxnSpPr>
                  <p:nvPr/>
                </p:nvCxnSpPr>
                <p:spPr>
                  <a:xfrm>
                    <a:off x="924219" y="2218830"/>
                    <a:ext cx="1025223" cy="465"/>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20"/>
                  <p:cNvCxnSpPr>
                    <a:stCxn id="53" idx="0"/>
                    <a:endCxn id="54" idx="1"/>
                  </p:cNvCxnSpPr>
                  <p:nvPr/>
                </p:nvCxnSpPr>
                <p:spPr>
                  <a:xfrm>
                    <a:off x="2493036" y="2219295"/>
                    <a:ext cx="606007"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21"/>
                  <p:cNvCxnSpPr>
                    <a:stCxn id="54" idx="3"/>
                    <a:endCxn id="52" idx="1"/>
                  </p:cNvCxnSpPr>
                  <p:nvPr/>
                </p:nvCxnSpPr>
                <p:spPr>
                  <a:xfrm flipV="1">
                    <a:off x="3739912" y="2218830"/>
                    <a:ext cx="595477" cy="465"/>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22"/>
                  <p:cNvCxnSpPr>
                    <a:stCxn id="52" idx="3"/>
                    <a:endCxn id="63" idx="1"/>
                  </p:cNvCxnSpPr>
                  <p:nvPr/>
                </p:nvCxnSpPr>
                <p:spPr>
                  <a:xfrm>
                    <a:off x="5158997" y="2218830"/>
                    <a:ext cx="926114"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9" name="TextBox 23"/>
                  <p:cNvSpPr txBox="1"/>
                  <p:nvPr/>
                </p:nvSpPr>
                <p:spPr>
                  <a:xfrm>
                    <a:off x="1816043" y="2574422"/>
                    <a:ext cx="606007" cy="334626"/>
                  </a:xfrm>
                  <a:prstGeom prst="rect">
                    <a:avLst/>
                  </a:prstGeom>
                  <a:noFill/>
                </p:spPr>
                <p:txBody>
                  <a:bodyPr wrap="square" rtlCol="0">
                    <a:spAutoFit/>
                  </a:bodyPr>
                  <a:lstStyle/>
                  <a:p>
                    <a:endParaRPr lang="zh-CN" altLang="en-US" b="1" dirty="0">
                      <a:latin typeface="Times New Roman" panose="02020603050405020304" pitchFamily="18" charset="0"/>
                      <a:cs typeface="Times New Roman" panose="02020603050405020304" pitchFamily="18" charset="0"/>
                    </a:endParaRPr>
                  </a:p>
                </p:txBody>
              </p:sp>
              <p:sp>
                <p:nvSpPr>
                  <p:cNvPr id="60" name="Rectangle 26"/>
                  <p:cNvSpPr/>
                  <p:nvPr/>
                </p:nvSpPr>
                <p:spPr>
                  <a:xfrm>
                    <a:off x="1512020" y="1758970"/>
                    <a:ext cx="2312767" cy="916259"/>
                  </a:xfrm>
                  <a:prstGeom prst="rect">
                    <a:avLst/>
                  </a:prstGeom>
                  <a:noFill/>
                  <a:ln>
                    <a:solidFill>
                      <a:schemeClr val="bg2">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Times New Roman" panose="02020603050405020304" pitchFamily="18" charset="0"/>
                      <a:cs typeface="Times New Roman" panose="02020603050405020304" pitchFamily="18" charset="0"/>
                    </a:endParaRPr>
                  </a:p>
                </p:txBody>
              </p:sp>
              <p:sp>
                <p:nvSpPr>
                  <p:cNvPr id="61" name="Rectangle 27"/>
                  <p:cNvSpPr/>
                  <p:nvPr/>
                </p:nvSpPr>
                <p:spPr>
                  <a:xfrm>
                    <a:off x="3970763" y="1758970"/>
                    <a:ext cx="1380188" cy="930693"/>
                  </a:xfrm>
                  <a:prstGeom prst="rect">
                    <a:avLst/>
                  </a:prstGeom>
                  <a:noFill/>
                  <a:ln>
                    <a:solidFill>
                      <a:schemeClr val="bg2">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Times New Roman" panose="02020603050405020304" pitchFamily="18" charset="0"/>
                      <a:cs typeface="Times New Roman" panose="02020603050405020304" pitchFamily="18" charset="0"/>
                    </a:endParaRPr>
                  </a:p>
                </p:txBody>
              </p:sp>
              <p:sp>
                <p:nvSpPr>
                  <p:cNvPr id="21" name="TextBox 28"/>
                  <p:cNvSpPr txBox="1"/>
                  <p:nvPr/>
                </p:nvSpPr>
                <p:spPr>
                  <a:xfrm>
                    <a:off x="1791391" y="4496249"/>
                    <a:ext cx="1533715" cy="255201"/>
                  </a:xfrm>
                  <a:prstGeom prst="rect">
                    <a:avLst/>
                  </a:prstGeom>
                  <a:noFill/>
                </p:spPr>
                <p:txBody>
                  <a:bodyPr wrap="square" rtlCol="0">
                    <a:spAutoFit/>
                  </a:bodyPr>
                  <a:lstStyle/>
                  <a:p>
                    <a:r>
                      <a:rPr lang="en-US" altLang="zh-CN" sz="1400" b="1" dirty="0">
                        <a:latin typeface="Times New Roman" panose="02020603050405020304" pitchFamily="18" charset="0"/>
                        <a:cs typeface="Times New Roman" panose="02020603050405020304" pitchFamily="18" charset="0"/>
                      </a:rPr>
                      <a:t>Customized ASIC</a:t>
                    </a:r>
                    <a:endParaRPr lang="en-US" altLang="zh-CN" sz="1400" b="1" dirty="0">
                      <a:latin typeface="Times New Roman" panose="02020603050405020304" pitchFamily="18" charset="0"/>
                      <a:cs typeface="Times New Roman" panose="02020603050405020304" pitchFamily="18" charset="0"/>
                    </a:endParaRPr>
                  </a:p>
                </p:txBody>
              </p:sp>
              <p:sp>
                <p:nvSpPr>
                  <p:cNvPr id="63" name="Rectangle 30"/>
                  <p:cNvSpPr/>
                  <p:nvPr/>
                </p:nvSpPr>
                <p:spPr>
                  <a:xfrm>
                    <a:off x="6085111" y="1927000"/>
                    <a:ext cx="823608" cy="583660"/>
                  </a:xfrm>
                  <a:prstGeom prst="rect">
                    <a:avLst/>
                  </a:prstGeom>
                  <a:solidFill>
                    <a:schemeClr val="accent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b="1" dirty="0">
                        <a:solidFill>
                          <a:schemeClr val="tx1"/>
                        </a:solidFill>
                        <a:latin typeface="Times New Roman" panose="02020603050405020304" pitchFamily="18" charset="0"/>
                        <a:cs typeface="Times New Roman" panose="02020603050405020304" pitchFamily="18" charset="0"/>
                      </a:rPr>
                      <a:t>SOC FPGA</a:t>
                    </a:r>
                    <a:endParaRPr lang="en-US" altLang="zh-CN" sz="1200" b="1" dirty="0">
                      <a:solidFill>
                        <a:schemeClr val="tx1"/>
                      </a:solidFill>
                      <a:latin typeface="Times New Roman" panose="02020603050405020304" pitchFamily="18" charset="0"/>
                      <a:cs typeface="Times New Roman" panose="02020603050405020304" pitchFamily="18" charset="0"/>
                    </a:endParaRPr>
                  </a:p>
                </p:txBody>
              </p:sp>
              <p:sp>
                <p:nvSpPr>
                  <p:cNvPr id="64" name="Rectangle 32"/>
                  <p:cNvSpPr/>
                  <p:nvPr/>
                </p:nvSpPr>
                <p:spPr>
                  <a:xfrm>
                    <a:off x="5762955" y="1758970"/>
                    <a:ext cx="1544623" cy="930693"/>
                  </a:xfrm>
                  <a:prstGeom prst="rect">
                    <a:avLst/>
                  </a:prstGeom>
                  <a:noFill/>
                  <a:ln>
                    <a:solidFill>
                      <a:schemeClr val="bg2">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Times New Roman" panose="02020603050405020304" pitchFamily="18" charset="0"/>
                      <a:cs typeface="Times New Roman" panose="02020603050405020304" pitchFamily="18" charset="0"/>
                    </a:endParaRPr>
                  </a:p>
                </p:txBody>
              </p:sp>
              <p:cxnSp>
                <p:nvCxnSpPr>
                  <p:cNvPr id="65" name="Straight Arrow Connector 37"/>
                  <p:cNvCxnSpPr/>
                  <p:nvPr/>
                </p:nvCxnSpPr>
                <p:spPr>
                  <a:xfrm>
                    <a:off x="5304973" y="1576017"/>
                    <a:ext cx="719303" cy="548779"/>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39"/>
                  <p:cNvCxnSpPr/>
                  <p:nvPr/>
                </p:nvCxnSpPr>
                <p:spPr>
                  <a:xfrm flipV="1">
                    <a:off x="5411786" y="2321553"/>
                    <a:ext cx="630792" cy="727693"/>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42"/>
                  <p:cNvCxnSpPr/>
                  <p:nvPr/>
                </p:nvCxnSpPr>
                <p:spPr>
                  <a:xfrm>
                    <a:off x="6991040" y="2218830"/>
                    <a:ext cx="895976"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3" name="图片 19"/>
                  <p:cNvPicPr>
                    <a:picLocks noChangeAspect="1"/>
                  </p:cNvPicPr>
                  <p:nvPr/>
                </p:nvPicPr>
                <p:blipFill>
                  <a:blip r:embed="rId1"/>
                  <a:stretch>
                    <a:fillRect/>
                  </a:stretch>
                </p:blipFill>
                <p:spPr>
                  <a:xfrm>
                    <a:off x="2201787" y="3000923"/>
                    <a:ext cx="817541" cy="1388759"/>
                  </a:xfrm>
                  <a:prstGeom prst="rect">
                    <a:avLst/>
                  </a:prstGeom>
                </p:spPr>
              </p:pic>
              <p:pic>
                <p:nvPicPr>
                  <p:cNvPr id="24" name="Picture 58"/>
                  <p:cNvPicPr>
                    <a:picLocks noChangeAspect="1"/>
                  </p:cNvPicPr>
                  <p:nvPr/>
                </p:nvPicPr>
                <p:blipFill>
                  <a:blip r:embed="rId2"/>
                  <a:stretch>
                    <a:fillRect/>
                  </a:stretch>
                </p:blipFill>
                <p:spPr>
                  <a:xfrm>
                    <a:off x="4037650" y="3099570"/>
                    <a:ext cx="1196774" cy="1335323"/>
                  </a:xfrm>
                  <a:prstGeom prst="rect">
                    <a:avLst/>
                  </a:prstGeom>
                </p:spPr>
              </p:pic>
              <p:cxnSp>
                <p:nvCxnSpPr>
                  <p:cNvPr id="70" name="Straight Arrow Connector 60"/>
                  <p:cNvCxnSpPr>
                    <a:stCxn id="24" idx="1"/>
                    <a:endCxn id="23" idx="3"/>
                  </p:cNvCxnSpPr>
                  <p:nvPr/>
                </p:nvCxnSpPr>
                <p:spPr>
                  <a:xfrm flipH="1" flipV="1">
                    <a:off x="3019327" y="3695303"/>
                    <a:ext cx="1018322" cy="71929"/>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71" name="Picture 63"/>
                  <p:cNvPicPr>
                    <a:picLocks noChangeAspect="1"/>
                  </p:cNvPicPr>
                  <p:nvPr/>
                </p:nvPicPr>
                <p:blipFill>
                  <a:blip r:embed="rId3"/>
                  <a:stretch>
                    <a:fillRect/>
                  </a:stretch>
                </p:blipFill>
                <p:spPr>
                  <a:xfrm>
                    <a:off x="5727182" y="3050713"/>
                    <a:ext cx="1635586" cy="1445536"/>
                  </a:xfrm>
                  <a:prstGeom prst="rect">
                    <a:avLst/>
                  </a:prstGeom>
                </p:spPr>
              </p:pic>
            </p:grpSp>
            <p:pic>
              <p:nvPicPr>
                <p:cNvPr id="47" name="图片 46"/>
                <p:cNvPicPr>
                  <a:picLocks noChangeAspect="1"/>
                </p:cNvPicPr>
                <p:nvPr/>
              </p:nvPicPr>
              <p:blipFill>
                <a:blip r:embed="rId4"/>
                <a:stretch>
                  <a:fillRect/>
                </a:stretch>
              </p:blipFill>
              <p:spPr>
                <a:xfrm>
                  <a:off x="483678" y="1302669"/>
                  <a:ext cx="1930718" cy="362421"/>
                </a:xfrm>
                <a:prstGeom prst="rect">
                  <a:avLst/>
                </a:prstGeom>
              </p:spPr>
            </p:pic>
            <p:sp>
              <p:nvSpPr>
                <p:cNvPr id="48" name="TextBox 28"/>
                <p:cNvSpPr txBox="1"/>
                <p:nvPr/>
              </p:nvSpPr>
              <p:spPr>
                <a:xfrm>
                  <a:off x="5553015" y="1914933"/>
                  <a:ext cx="1466604" cy="253329"/>
                </a:xfrm>
                <a:prstGeom prst="rect">
                  <a:avLst/>
                </a:prstGeom>
                <a:noFill/>
              </p:spPr>
              <p:txBody>
                <a:bodyPr wrap="square" rtlCol="0">
                  <a:spAutoFit/>
                </a:bodyPr>
                <a:lstStyle/>
                <a:p>
                  <a:r>
                    <a:rPr lang="en-US" altLang="zh-CN" sz="1400" b="1" dirty="0">
                      <a:latin typeface="Times New Roman" panose="02020603050405020304" pitchFamily="18" charset="0"/>
                      <a:cs typeface="Times New Roman" panose="02020603050405020304" pitchFamily="18" charset="0"/>
                    </a:rPr>
                    <a:t>Data Processing</a:t>
                  </a:r>
                  <a:endParaRPr lang="en-US" altLang="zh-CN" sz="1400" b="1" dirty="0">
                    <a:latin typeface="Times New Roman" panose="02020603050405020304" pitchFamily="18" charset="0"/>
                    <a:cs typeface="Times New Roman" panose="02020603050405020304" pitchFamily="18" charset="0"/>
                  </a:endParaRPr>
                </a:p>
              </p:txBody>
            </p:sp>
            <p:sp>
              <p:nvSpPr>
                <p:cNvPr id="49" name="TextBox 28"/>
                <p:cNvSpPr txBox="1"/>
                <p:nvPr/>
              </p:nvSpPr>
              <p:spPr>
                <a:xfrm>
                  <a:off x="7354348" y="1914934"/>
                  <a:ext cx="1544623" cy="253329"/>
                </a:xfrm>
                <a:prstGeom prst="rect">
                  <a:avLst/>
                </a:prstGeom>
                <a:noFill/>
              </p:spPr>
              <p:txBody>
                <a:bodyPr wrap="square" rtlCol="0">
                  <a:spAutoFit/>
                </a:bodyPr>
                <a:lstStyle/>
                <a:p>
                  <a:r>
                    <a:rPr lang="en-US" altLang="zh-CN" sz="1400" b="1" dirty="0">
                      <a:latin typeface="Times New Roman" panose="02020603050405020304" pitchFamily="18" charset="0"/>
                      <a:cs typeface="Times New Roman" panose="02020603050405020304" pitchFamily="18" charset="0"/>
                    </a:rPr>
                    <a:t>Data Aggregation </a:t>
                  </a:r>
                  <a:endParaRPr lang="en-US" altLang="zh-CN" sz="1400" b="1" dirty="0">
                    <a:latin typeface="Times New Roman" panose="02020603050405020304" pitchFamily="18" charset="0"/>
                    <a:cs typeface="Times New Roman" panose="02020603050405020304" pitchFamily="18" charset="0"/>
                  </a:endParaRPr>
                </a:p>
              </p:txBody>
            </p:sp>
            <p:sp>
              <p:nvSpPr>
                <p:cNvPr id="50" name="TextBox 28"/>
                <p:cNvSpPr txBox="1"/>
                <p:nvPr/>
              </p:nvSpPr>
              <p:spPr>
                <a:xfrm>
                  <a:off x="9958937" y="1636810"/>
                  <a:ext cx="1755530" cy="431131"/>
                </a:xfrm>
                <a:prstGeom prst="rect">
                  <a:avLst/>
                </a:prstGeom>
                <a:noFill/>
              </p:spPr>
              <p:txBody>
                <a:bodyPr wrap="square" rtlCol="0">
                  <a:spAutoFit/>
                </a:bodyPr>
                <a:lstStyle/>
                <a:p>
                  <a:r>
                    <a:rPr lang="en-US" altLang="zh-CN" sz="1400" b="1" dirty="0">
                      <a:latin typeface="Times New Roman" panose="02020603050405020304" pitchFamily="18" charset="0"/>
                      <a:cs typeface="Times New Roman" panose="02020603050405020304" pitchFamily="18" charset="0"/>
                    </a:rPr>
                    <a:t>Kafka DAQ Network</a:t>
                  </a:r>
                  <a:endParaRPr lang="en-US" altLang="zh-CN" sz="1400" b="1" dirty="0">
                    <a:latin typeface="Times New Roman" panose="02020603050405020304" pitchFamily="18" charset="0"/>
                    <a:cs typeface="Times New Roman" panose="02020603050405020304" pitchFamily="18" charset="0"/>
                  </a:endParaRPr>
                </a:p>
              </p:txBody>
            </p:sp>
            <p:sp>
              <p:nvSpPr>
                <p:cNvPr id="51" name="TextBox 28"/>
                <p:cNvSpPr txBox="1"/>
                <p:nvPr/>
              </p:nvSpPr>
              <p:spPr>
                <a:xfrm>
                  <a:off x="1155001" y="986233"/>
                  <a:ext cx="625955" cy="253329"/>
                </a:xfrm>
                <a:prstGeom prst="rect">
                  <a:avLst/>
                </a:prstGeom>
                <a:noFill/>
              </p:spPr>
              <p:txBody>
                <a:bodyPr wrap="square" rtlCol="0">
                  <a:spAutoFit/>
                </a:bodyPr>
                <a:lstStyle/>
                <a:p>
                  <a:r>
                    <a:rPr lang="en-US" altLang="zh-CN" sz="1400" b="1" dirty="0" err="1">
                      <a:latin typeface="Times New Roman" panose="02020603050405020304" pitchFamily="18" charset="0"/>
                      <a:cs typeface="Times New Roman" panose="02020603050405020304" pitchFamily="18" charset="0"/>
                    </a:rPr>
                    <a:t>SiPM</a:t>
                  </a:r>
                  <a:endParaRPr lang="en-US" altLang="zh-CN" sz="1400" b="1" dirty="0" err="1">
                    <a:latin typeface="Times New Roman" panose="02020603050405020304" pitchFamily="18" charset="0"/>
                    <a:cs typeface="Times New Roman" panose="02020603050405020304" pitchFamily="18" charset="0"/>
                  </a:endParaRPr>
                </a:p>
              </p:txBody>
            </p:sp>
          </p:grpSp>
          <p:sp>
            <p:nvSpPr>
              <p:cNvPr id="72" name="文本框 71"/>
              <p:cNvSpPr txBox="1"/>
              <p:nvPr/>
            </p:nvSpPr>
            <p:spPr>
              <a:xfrm>
                <a:off x="7297521" y="3242602"/>
                <a:ext cx="1678216" cy="209723"/>
              </a:xfrm>
              <a:prstGeom prst="rect">
                <a:avLst/>
              </a:prstGeom>
              <a:noFill/>
            </p:spPr>
            <p:txBody>
              <a:bodyPr wrap="square" rtlCol="0">
                <a:spAutoFit/>
              </a:bodyPr>
              <a:lstStyle/>
              <a:p>
                <a:pPr algn="ctr"/>
                <a:r>
                  <a:rPr lang="en-US" altLang="zh-CN" sz="1400" b="1" dirty="0">
                    <a:latin typeface="Times New Roman" panose="02020603050405020304" pitchFamily="18" charset="0"/>
                    <a:cs typeface="Times New Roman" panose="02020603050405020304" pitchFamily="18" charset="0"/>
                  </a:rPr>
                  <a:t>SOC Data Aggregator</a:t>
                </a:r>
                <a:endParaRPr lang="en-US" altLang="zh-CN" sz="1400" b="1" dirty="0">
                  <a:latin typeface="Times New Roman" panose="02020603050405020304" pitchFamily="18" charset="0"/>
                  <a:cs typeface="Times New Roman" panose="02020603050405020304" pitchFamily="18" charset="0"/>
                </a:endParaRPr>
              </a:p>
            </p:txBody>
          </p:sp>
          <p:sp>
            <p:nvSpPr>
              <p:cNvPr id="25" name="文本框 24"/>
              <p:cNvSpPr txBox="1"/>
              <p:nvPr/>
            </p:nvSpPr>
            <p:spPr>
              <a:xfrm>
                <a:off x="5642397" y="3242601"/>
                <a:ext cx="1455847" cy="209723"/>
              </a:xfrm>
              <a:prstGeom prst="rect">
                <a:avLst/>
              </a:prstGeom>
              <a:noFill/>
            </p:spPr>
            <p:txBody>
              <a:bodyPr wrap="square" rtlCol="0">
                <a:spAutoFit/>
              </a:bodyPr>
              <a:lstStyle/>
              <a:p>
                <a:pPr algn="ctr"/>
                <a:r>
                  <a:rPr lang="en-US" altLang="zh-CN" sz="1400" b="1" dirty="0">
                    <a:latin typeface="Times New Roman" panose="02020603050405020304" pitchFamily="18" charset="0"/>
                    <a:cs typeface="Times New Roman" panose="02020603050405020304" pitchFamily="18" charset="0"/>
                  </a:rPr>
                  <a:t>FE Readout Board</a:t>
                </a:r>
                <a:endParaRPr lang="en-US" altLang="zh-CN" sz="1400" b="1" dirty="0">
                  <a:latin typeface="Times New Roman" panose="02020603050405020304" pitchFamily="18" charset="0"/>
                  <a:cs typeface="Times New Roman" panose="02020603050405020304" pitchFamily="18" charset="0"/>
                </a:endParaRPr>
              </a:p>
            </p:txBody>
          </p:sp>
          <p:sp>
            <p:nvSpPr>
              <p:cNvPr id="74" name="TextBox 28"/>
              <p:cNvSpPr txBox="1"/>
              <p:nvPr/>
            </p:nvSpPr>
            <p:spPr>
              <a:xfrm>
                <a:off x="3437200" y="1747406"/>
                <a:ext cx="2259592" cy="209723"/>
              </a:xfrm>
              <a:prstGeom prst="rect">
                <a:avLst/>
              </a:prstGeom>
              <a:noFill/>
            </p:spPr>
            <p:txBody>
              <a:bodyPr wrap="square" rtlCol="0">
                <a:spAutoFit/>
              </a:bodyPr>
              <a:lstStyle/>
              <a:p>
                <a:r>
                  <a:rPr lang="en-US" altLang="zh-CN" sz="1400" b="1" dirty="0">
                    <a:latin typeface="Times New Roman" panose="02020603050405020304" pitchFamily="18" charset="0"/>
                    <a:cs typeface="Times New Roman" panose="02020603050405020304" pitchFamily="18" charset="0"/>
                  </a:rPr>
                  <a:t>Amplifying &amp; Discrimination </a:t>
                </a:r>
                <a:endParaRPr lang="en-US" altLang="zh-CN" sz="1400" b="1" dirty="0">
                  <a:latin typeface="Times New Roman" panose="02020603050405020304" pitchFamily="18" charset="0"/>
                  <a:cs typeface="Times New Roman" panose="02020603050405020304" pitchFamily="18" charset="0"/>
                </a:endParaRPr>
              </a:p>
            </p:txBody>
          </p:sp>
          <p:pic>
            <p:nvPicPr>
              <p:cNvPr id="75" name="图片 74"/>
              <p:cNvPicPr>
                <a:picLocks noChangeAspect="1"/>
              </p:cNvPicPr>
              <p:nvPr/>
            </p:nvPicPr>
            <p:blipFill>
              <a:blip r:embed="rId5"/>
              <a:stretch>
                <a:fillRect/>
              </a:stretch>
            </p:blipFill>
            <p:spPr>
              <a:xfrm>
                <a:off x="9383037" y="1157657"/>
                <a:ext cx="2233749" cy="365208"/>
              </a:xfrm>
              <a:prstGeom prst="rect">
                <a:avLst/>
              </a:prstGeom>
            </p:spPr>
          </p:pic>
        </p:grpSp>
        <p:sp>
          <p:nvSpPr>
            <p:cNvPr id="79" name="文本框 78"/>
            <p:cNvSpPr txBox="1"/>
            <p:nvPr/>
          </p:nvSpPr>
          <p:spPr>
            <a:xfrm>
              <a:off x="14510" y="3572"/>
              <a:ext cx="3253" cy="330"/>
            </a:xfrm>
            <a:prstGeom prst="rect">
              <a:avLst/>
            </a:prstGeom>
            <a:noFill/>
          </p:spPr>
          <p:txBody>
            <a:bodyPr wrap="square" rtlCol="0">
              <a:spAutoFit/>
            </a:bodyPr>
            <a:lstStyle/>
            <a:p>
              <a:r>
                <a:rPr lang="en-US" sz="1400" b="1" dirty="0">
                  <a:solidFill>
                    <a:srgbClr val="7030A0"/>
                  </a:solidFill>
                  <a:latin typeface="Times New Roman" panose="02020603050405020304" pitchFamily="18" charset="0"/>
                  <a:cs typeface="Times New Roman" panose="02020603050405020304" pitchFamily="18" charset="0"/>
                </a:rPr>
                <a:t>Off-detector</a:t>
              </a:r>
              <a:endParaRPr lang="en-US" sz="1400" b="1" dirty="0">
                <a:solidFill>
                  <a:srgbClr val="7030A0"/>
                </a:solidFill>
                <a:latin typeface="Times New Roman" panose="02020603050405020304" pitchFamily="18" charset="0"/>
                <a:cs typeface="Times New Roman" panose="02020603050405020304" pitchFamily="18" charset="0"/>
              </a:endParaRPr>
            </a:p>
          </p:txBody>
        </p:sp>
        <p:sp>
          <p:nvSpPr>
            <p:cNvPr id="82" name="文本框 81"/>
            <p:cNvSpPr txBox="1"/>
            <p:nvPr/>
          </p:nvSpPr>
          <p:spPr>
            <a:xfrm>
              <a:off x="9205" y="3584"/>
              <a:ext cx="1568" cy="330"/>
            </a:xfrm>
            <a:prstGeom prst="rect">
              <a:avLst/>
            </a:prstGeom>
            <a:noFill/>
          </p:spPr>
          <p:txBody>
            <a:bodyPr wrap="square" rtlCol="0">
              <a:spAutoFit/>
            </a:bodyPr>
            <a:lstStyle/>
            <a:p>
              <a:r>
                <a:rPr lang="en-US" sz="1400" b="1" dirty="0">
                  <a:solidFill>
                    <a:srgbClr val="7030A0"/>
                  </a:solidFill>
                  <a:latin typeface="Times New Roman" panose="02020603050405020304" pitchFamily="18" charset="0"/>
                  <a:cs typeface="Times New Roman" panose="02020603050405020304" pitchFamily="18" charset="0"/>
                </a:rPr>
                <a:t>On-detector</a:t>
              </a:r>
              <a:endParaRPr lang="en-US" sz="1400" b="1" dirty="0">
                <a:solidFill>
                  <a:srgbClr val="7030A0"/>
                </a:solidFill>
                <a:latin typeface="Times New Roman" panose="02020603050405020304" pitchFamily="18" charset="0"/>
                <a:cs typeface="Times New Roman" panose="02020603050405020304" pitchFamily="18" charset="0"/>
              </a:endParaRPr>
            </a:p>
          </p:txBody>
        </p:sp>
        <p:sp>
          <p:nvSpPr>
            <p:cNvPr id="83" name="文本框 82"/>
            <p:cNvSpPr txBox="1"/>
            <p:nvPr/>
          </p:nvSpPr>
          <p:spPr>
            <a:xfrm>
              <a:off x="10979" y="3579"/>
              <a:ext cx="2588" cy="330"/>
            </a:xfrm>
            <a:prstGeom prst="rect">
              <a:avLst/>
            </a:prstGeom>
            <a:noFill/>
          </p:spPr>
          <p:txBody>
            <a:bodyPr wrap="square" rtlCol="0">
              <a:spAutoFit/>
            </a:bodyPr>
            <a:lstStyle/>
            <a:p>
              <a:r>
                <a:rPr lang="en-US" sz="1400" b="1" dirty="0">
                  <a:solidFill>
                    <a:srgbClr val="7030A0"/>
                  </a:solidFill>
                  <a:latin typeface="Times New Roman" panose="02020603050405020304" pitchFamily="18" charset="0"/>
                  <a:cs typeface="Times New Roman" panose="02020603050405020304" pitchFamily="18" charset="0"/>
                </a:rPr>
                <a:t>Under detector crate</a:t>
              </a:r>
              <a:endParaRPr lang="en-US" sz="1400" b="1" dirty="0">
                <a:solidFill>
                  <a:srgbClr val="7030A0"/>
                </a:solidFill>
                <a:latin typeface="Times New Roman" panose="02020603050405020304" pitchFamily="18" charset="0"/>
                <a:cs typeface="Times New Roman" panose="02020603050405020304" pitchFamily="18" charset="0"/>
              </a:endParaRPr>
            </a:p>
          </p:txBody>
        </p:sp>
      </p:grpSp>
      <p:cxnSp>
        <p:nvCxnSpPr>
          <p:cNvPr id="78" name="直接连接符 77"/>
          <p:cNvCxnSpPr/>
          <p:nvPr/>
        </p:nvCxnSpPr>
        <p:spPr>
          <a:xfrm flipH="1">
            <a:off x="7161763" y="2311083"/>
            <a:ext cx="8255" cy="4272915"/>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80" name="直接连接符 79"/>
          <p:cNvCxnSpPr/>
          <p:nvPr/>
        </p:nvCxnSpPr>
        <p:spPr>
          <a:xfrm>
            <a:off x="9288084" y="2324416"/>
            <a:ext cx="8890" cy="4144645"/>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34" name="矩形 33"/>
          <p:cNvSpPr/>
          <p:nvPr/>
        </p:nvSpPr>
        <p:spPr>
          <a:xfrm>
            <a:off x="5742227" y="5220302"/>
            <a:ext cx="90746" cy="179640"/>
          </a:xfrm>
          <a:prstGeom prst="rect">
            <a:avLst/>
          </a:prstGeom>
          <a:ln w="12700">
            <a:solidFill>
              <a:srgbClr val="FF0000"/>
            </a:solidFill>
            <a:prstDash val="solid"/>
          </a:ln>
        </p:spPr>
        <p:txBody>
          <a:bodyPr wrap="square" rtlCol="0" anchor="ctr">
            <a:spAutoFit/>
          </a:bodyPr>
          <a:lstStyle/>
          <a:p>
            <a:pPr marL="0" algn="ctr"/>
            <a:endParaRPr kumimoji="1" lang="en-US" sz="1400" b="1" i="0" u="none" strike="noStrike" kern="0" cap="none" spc="-50" baseline="0" dirty="0">
              <a:solidFill>
                <a:srgbClr val="2E75B5"/>
              </a:solidFill>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2" name="图片 1"/>
          <p:cNvPicPr/>
          <p:nvPr/>
        </p:nvPicPr>
        <p:blipFill>
          <a:blip r:embed="rId6">
            <a:extLst>
              <a:ext uri="{28A0092B-C50C-407E-A947-70E740481C1C}">
                <a14:useLocalDpi xmlns:a14="http://schemas.microsoft.com/office/drawing/2010/main" val="0"/>
              </a:ext>
            </a:extLst>
          </a:blip>
          <a:srcRect/>
          <a:stretch>
            <a:fillRect/>
          </a:stretch>
        </p:blipFill>
        <p:spPr bwMode="auto">
          <a:xfrm>
            <a:off x="332105" y="4052570"/>
            <a:ext cx="1955165" cy="1463675"/>
          </a:xfrm>
          <a:prstGeom prst="rect">
            <a:avLst/>
          </a:prstGeom>
          <a:noFill/>
          <a:ln>
            <a:noFill/>
          </a:ln>
        </p:spPr>
      </p:pic>
      <p:sp>
        <p:nvSpPr>
          <p:cNvPr id="9" name="标题 1"/>
          <p:cNvSpPr>
            <a:spLocks noGrp="1"/>
          </p:cNvSpPr>
          <p:nvPr>
            <p:ph type="ctrTitle"/>
          </p:nvPr>
        </p:nvSpPr>
        <p:spPr>
          <a:xfrm>
            <a:off x="210820" y="68580"/>
            <a:ext cx="10754995" cy="560070"/>
          </a:xfrm>
        </p:spPr>
        <p:txBody>
          <a:bodyPr>
            <a:normAutofit fontScale="90000"/>
          </a:bodyPr>
          <a:lstStyle/>
          <a:p>
            <a:r>
              <a:rPr lang="en-US" altLang="zh-CN" dirty="0">
                <a:latin typeface="Times New Roman" panose="02020603050405020304" pitchFamily="18" charset="0"/>
                <a:cs typeface="Times New Roman" panose="02020603050405020304" pitchFamily="18" charset="0"/>
              </a:rPr>
              <a:t>  LoGHT</a:t>
            </a:r>
            <a:r>
              <a:rPr lang="zh-CN" altLang="en-US" sz="1800" dirty="0">
                <a:latin typeface="Times New Roman" panose="02020603050405020304" pitchFamily="18" charset="0"/>
                <a:cs typeface="Times New Roman" panose="02020603050405020304" pitchFamily="18" charset="0"/>
                <a:sym typeface="+mn-ea"/>
              </a:rPr>
              <a:t>（</a:t>
            </a:r>
            <a:r>
              <a:rPr lang="en-US" altLang="zh-CN" sz="1800" dirty="0">
                <a:latin typeface="Times New Roman" panose="02020603050405020304" pitchFamily="18" charset="0"/>
                <a:cs typeface="Times New Roman" panose="02020603050405020304" pitchFamily="18" charset="0"/>
              </a:rPr>
              <a:t>Louver Geometry</a:t>
            </a:r>
            <a:r>
              <a:rPr lang="en-US" altLang="zh-CN" sz="1800" dirty="0">
                <a:solidFill>
                  <a:srgbClr val="FF0000"/>
                </a:solidFill>
                <a:latin typeface="Times New Roman" panose="02020603050405020304" pitchFamily="18" charset="0"/>
                <a:cs typeface="Times New Roman" panose="02020603050405020304" pitchFamily="18" charset="0"/>
              </a:rPr>
              <a:t> High-efficiency</a:t>
            </a:r>
            <a:r>
              <a:rPr lang="en-US" altLang="zh-CN" sz="1800" dirty="0">
                <a:latin typeface="Times New Roman" panose="02020603050405020304" pitchFamily="18" charset="0"/>
                <a:cs typeface="Times New Roman" panose="02020603050405020304" pitchFamily="18" charset="0"/>
              </a:rPr>
              <a:t> Thermal-neutron Detector</a:t>
            </a:r>
            <a:r>
              <a:rPr lang="en-US" sz="1800" dirty="0">
                <a:latin typeface="Times New Roman" panose="02020603050405020304" pitchFamily="18" charset="0"/>
                <a:cs typeface="Times New Roman" panose="02020603050405020304" pitchFamily="18" charset="0"/>
              </a:rPr>
              <a:t> </a:t>
            </a:r>
            <a:r>
              <a:rPr lang="zh-CN" altLang="en-US" sz="1800" dirty="0">
                <a:latin typeface="Times New Roman" panose="02020603050405020304" pitchFamily="18" charset="0"/>
                <a:cs typeface="Times New Roman" panose="02020603050405020304" pitchFamily="18" charset="0"/>
              </a:rPr>
              <a:t>）</a:t>
            </a:r>
            <a:endParaRPr lang="zh-CN" altLang="en-US" sz="18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4" name="图片 243"/>
          <p:cNvPicPr>
            <a:picLocks noChangeAspect="1"/>
          </p:cNvPicPr>
          <p:nvPr/>
        </p:nvPicPr>
        <p:blipFill>
          <a:blip r:embed="rId1"/>
          <a:srcRect l="1792" r="4111"/>
          <a:stretch>
            <a:fillRect/>
          </a:stretch>
        </p:blipFill>
        <p:spPr>
          <a:xfrm>
            <a:off x="349250" y="1829435"/>
            <a:ext cx="5904230" cy="4490720"/>
          </a:xfrm>
          <a:prstGeom prst="rect">
            <a:avLst/>
          </a:prstGeom>
        </p:spPr>
      </p:pic>
      <p:grpSp>
        <p:nvGrpSpPr>
          <p:cNvPr id="6" name="组合 5"/>
          <p:cNvGrpSpPr/>
          <p:nvPr/>
        </p:nvGrpSpPr>
        <p:grpSpPr>
          <a:xfrm>
            <a:off x="349466" y="877417"/>
            <a:ext cx="5521960" cy="460375"/>
            <a:chOff x="350974" y="904839"/>
            <a:chExt cx="5521960" cy="483246"/>
          </a:xfrm>
        </p:grpSpPr>
        <p:grpSp>
          <p:nvGrpSpPr>
            <p:cNvPr id="7" name="组合 6"/>
            <p:cNvGrpSpPr/>
            <p:nvPr/>
          </p:nvGrpSpPr>
          <p:grpSpPr>
            <a:xfrm>
              <a:off x="350974" y="968191"/>
              <a:ext cx="334960" cy="334960"/>
              <a:chOff x="2882585" y="1007507"/>
              <a:chExt cx="461727" cy="461727"/>
            </a:xfrm>
          </p:grpSpPr>
          <p:sp>
            <p:nvSpPr>
              <p:cNvPr id="11" name="椭圆 10"/>
              <p:cNvSpPr/>
              <p:nvPr/>
            </p:nvSpPr>
            <p:spPr>
              <a:xfrm>
                <a:off x="2882585" y="1007507"/>
                <a:ext cx="461727" cy="461727"/>
              </a:xfrm>
              <a:prstGeom prst="ellipse">
                <a:avLst/>
              </a:prstGeom>
              <a:gradFill>
                <a:gsLst>
                  <a:gs pos="100000">
                    <a:srgbClr val="0F3F94"/>
                  </a:gs>
                  <a:gs pos="0">
                    <a:srgbClr val="005DA2"/>
                  </a:gs>
                </a:gsLst>
                <a:lin ang="2700000" scaled="0"/>
              </a:gradFill>
              <a:ln w="6350" cap="flat" cmpd="sng" algn="ctr">
                <a:noFill/>
                <a:prstDash val="solid"/>
                <a:miter lim="800000"/>
              </a:ln>
              <a:effectLst/>
            </p:spPr>
            <p:txBody>
              <a:bodyPr rtlCol="0" anchor="ctr"/>
              <a:lstStyle/>
              <a:p>
                <a:pPr algn="ctr"/>
                <a:endParaRPr lang="zh-CN" altLang="en-US" sz="2400" b="1" kern="0">
                  <a:solidFill>
                    <a:schemeClr val="bg1"/>
                  </a:solidFill>
                  <a:latin typeface="Times New Roman" panose="02020603050405020304" pitchFamily="18" charset="0"/>
                  <a:cs typeface="Times New Roman" panose="02020603050405020304" pitchFamily="18" charset="0"/>
                </a:endParaRPr>
              </a:p>
            </p:txBody>
          </p:sp>
          <p:sp>
            <p:nvSpPr>
              <p:cNvPr id="12" name="燕尾形 11"/>
              <p:cNvSpPr/>
              <p:nvPr/>
            </p:nvSpPr>
            <p:spPr>
              <a:xfrm>
                <a:off x="3034379" y="1113353"/>
                <a:ext cx="204787" cy="250034"/>
              </a:xfrm>
              <a:prstGeom prst="chevron">
                <a:avLst/>
              </a:prstGeom>
              <a:gradFill>
                <a:gsLst>
                  <a:gs pos="100000">
                    <a:schemeClr val="bg1">
                      <a:lumMod val="95000"/>
                      <a:alpha val="95000"/>
                    </a:schemeClr>
                  </a:gs>
                  <a:gs pos="0">
                    <a:schemeClr val="bg1">
                      <a:alpha val="9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Times New Roman" panose="02020603050405020304" pitchFamily="18" charset="0"/>
                  <a:cs typeface="Times New Roman" panose="02020603050405020304" pitchFamily="18" charset="0"/>
                </a:endParaRPr>
              </a:p>
            </p:txBody>
          </p:sp>
        </p:grpSp>
        <p:sp>
          <p:nvSpPr>
            <p:cNvPr id="8" name="矩形 7"/>
            <p:cNvSpPr/>
            <p:nvPr/>
          </p:nvSpPr>
          <p:spPr>
            <a:xfrm>
              <a:off x="686254" y="904839"/>
              <a:ext cx="5186680" cy="483246"/>
            </a:xfrm>
            <a:prstGeom prst="rect">
              <a:avLst/>
            </a:prstGeom>
          </p:spPr>
          <p:txBody>
            <a:bodyPr wrap="square">
              <a:spAutoFit/>
            </a:bodyPr>
            <a:lstStyle/>
            <a:p>
              <a:pPr eaLnBrk="1" hangingPunct="1">
                <a:spcBef>
                  <a:spcPts val="600"/>
                </a:spcBef>
              </a:pPr>
              <a:r>
                <a:rPr lang="en-US" sz="2400" b="1" dirty="0">
                  <a:solidFill>
                    <a:schemeClr val="tx1"/>
                  </a:solidFill>
                  <a:latin typeface="Times New Roman" panose="02020603050405020304" pitchFamily="18" charset="0"/>
                  <a:cs typeface="Times New Roman" panose="02020603050405020304" pitchFamily="18" charset="0"/>
                  <a:sym typeface="+mn-ea"/>
                </a:rPr>
                <a:t>Start operation from</a:t>
              </a:r>
              <a:r>
                <a:rPr sz="2400" b="1" dirty="0">
                  <a:solidFill>
                    <a:schemeClr val="tx1"/>
                  </a:solidFill>
                  <a:latin typeface="Times New Roman" panose="02020603050405020304" pitchFamily="18" charset="0"/>
                  <a:cs typeface="Times New Roman" panose="02020603050405020304" pitchFamily="18" charset="0"/>
                  <a:sym typeface="+mn-ea"/>
                </a:rPr>
                <a:t> </a:t>
              </a:r>
              <a:r>
                <a:rPr lang="en-US" sz="2400" b="1" dirty="0">
                  <a:solidFill>
                    <a:schemeClr val="tx1"/>
                  </a:solidFill>
                  <a:latin typeface="Times New Roman" panose="02020603050405020304" pitchFamily="18" charset="0"/>
                  <a:cs typeface="Times New Roman" panose="02020603050405020304" pitchFamily="18" charset="0"/>
                  <a:sym typeface="+mn-ea"/>
                </a:rPr>
                <a:t>2023~2026</a:t>
              </a:r>
              <a:endParaRPr lang="en-US" sz="2400" b="1" dirty="0">
                <a:solidFill>
                  <a:schemeClr val="tx1"/>
                </a:solidFill>
                <a:latin typeface="Times New Roman" panose="02020603050405020304" pitchFamily="18" charset="0"/>
                <a:cs typeface="Times New Roman" panose="02020603050405020304" pitchFamily="18" charset="0"/>
                <a:sym typeface="+mn-ea"/>
              </a:endParaRPr>
            </a:p>
          </p:txBody>
        </p:sp>
      </p:grpSp>
      <p:sp>
        <p:nvSpPr>
          <p:cNvPr id="29" name="矩形 28"/>
          <p:cNvSpPr/>
          <p:nvPr/>
        </p:nvSpPr>
        <p:spPr>
          <a:xfrm>
            <a:off x="535305" y="1910080"/>
            <a:ext cx="2703830" cy="306705"/>
          </a:xfrm>
          <a:prstGeom prst="rect">
            <a:avLst/>
          </a:prstGeom>
        </p:spPr>
        <p:txBody>
          <a:bodyPr wrap="square">
            <a:spAutoFit/>
          </a:bodyPr>
          <a:lstStyle/>
          <a:p>
            <a:pPr algn="l"/>
            <a:r>
              <a:rPr lang="en-US" altLang="zh-CN" sz="1400" b="1" dirty="0">
                <a:solidFill>
                  <a:srgbClr val="FF0000"/>
                </a:solidFill>
                <a:highlight>
                  <a:srgbClr val="FFFF00"/>
                </a:highlight>
                <a:latin typeface="Times New Roman" panose="02020603050405020304" pitchFamily="18" charset="0"/>
                <a:cs typeface="Times New Roman" panose="02020603050405020304" pitchFamily="18" charset="0"/>
              </a:rPr>
              <a:t>~3 m², 3 mm × 180 mm pixel  </a:t>
            </a:r>
            <a:endParaRPr lang="en-US" altLang="zh-CN" sz="1400" b="1" dirty="0">
              <a:solidFill>
                <a:srgbClr val="FF0000"/>
              </a:solidFill>
              <a:highlight>
                <a:srgbClr val="FFFF00"/>
              </a:highlight>
              <a:latin typeface="Times New Roman" panose="02020603050405020304" pitchFamily="18" charset="0"/>
              <a:cs typeface="Times New Roman" panose="02020603050405020304" pitchFamily="18" charset="0"/>
            </a:endParaRPr>
          </a:p>
        </p:txBody>
      </p:sp>
      <p:grpSp>
        <p:nvGrpSpPr>
          <p:cNvPr id="10" name="组合 9"/>
          <p:cNvGrpSpPr/>
          <p:nvPr/>
        </p:nvGrpSpPr>
        <p:grpSpPr>
          <a:xfrm>
            <a:off x="6332855" y="1091866"/>
            <a:ext cx="5705683" cy="3029284"/>
            <a:chOff x="9136" y="2938"/>
            <a:chExt cx="7792" cy="3419"/>
          </a:xfrm>
        </p:grpSpPr>
        <p:pic>
          <p:nvPicPr>
            <p:cNvPr id="31750" name="图片 5"/>
            <p:cNvPicPr>
              <a:picLocks noChangeAspect="1"/>
            </p:cNvPicPr>
            <p:nvPr>
              <p:custDataLst>
                <p:tags r:id="rId2"/>
              </p:custDataLst>
            </p:nvPr>
          </p:nvPicPr>
          <p:blipFill>
            <a:blip r:embed="rId3"/>
            <a:srcRect t="2107" r="23776" b="2608"/>
            <a:stretch>
              <a:fillRect/>
            </a:stretch>
          </p:blipFill>
          <p:spPr>
            <a:xfrm>
              <a:off x="9247" y="3856"/>
              <a:ext cx="7681" cy="2501"/>
            </a:xfrm>
            <a:prstGeom prst="rect">
              <a:avLst/>
            </a:prstGeom>
            <a:noFill/>
            <a:ln w="19050" cap="flat" cmpd="sng">
              <a:solidFill>
                <a:srgbClr val="C00000"/>
              </a:solidFill>
              <a:prstDash val="dash"/>
              <a:miter/>
              <a:headEnd type="none" w="med" len="med"/>
              <a:tailEnd type="none" w="med" len="med"/>
            </a:ln>
          </p:spPr>
        </p:pic>
        <p:sp>
          <p:nvSpPr>
            <p:cNvPr id="46" name="文本框 45"/>
            <p:cNvSpPr txBox="1"/>
            <p:nvPr/>
          </p:nvSpPr>
          <p:spPr>
            <a:xfrm>
              <a:off x="9136" y="2938"/>
              <a:ext cx="7792" cy="832"/>
            </a:xfrm>
            <a:prstGeom prst="rect">
              <a:avLst/>
            </a:prstGeom>
            <a:noFill/>
          </p:spPr>
          <p:txBody>
            <a:bodyPr wrap="square" rtlCol="0" anchor="t">
              <a:spAutoFit/>
            </a:bodyPr>
            <a:p>
              <a:pPr algn="ctr">
                <a:lnSpc>
                  <a:spcPct val="150000"/>
                </a:lnSpc>
              </a:pPr>
              <a:r>
                <a:rPr lang="en-US" altLang="zh-CN" sz="1400" b="1" dirty="0">
                  <a:solidFill>
                    <a:srgbClr val="315CBD"/>
                  </a:solidFill>
                  <a:latin typeface="Times New Roman" panose="02020603050405020304" pitchFamily="18" charset="0"/>
                  <a:ea typeface="微软雅黑" panose="020B0503020204020204" pitchFamily="34" charset="-122"/>
                  <a:cs typeface="Times New Roman" panose="02020603050405020304" pitchFamily="18" charset="0"/>
                  <a:sym typeface="+mn-ea"/>
                </a:rPr>
                <a:t>The variation of the residual stress of the full-size high-speed train wheels along the depth direction obtained through EMD</a:t>
              </a:r>
              <a:endParaRPr lang="en-US" altLang="zh-CN" sz="1400" b="1" dirty="0">
                <a:solidFill>
                  <a:srgbClr val="315CBD"/>
                </a:solidFill>
                <a:latin typeface="Times New Roman" panose="02020603050405020304" pitchFamily="18" charset="0"/>
                <a:ea typeface="微软雅黑" panose="020B0503020204020204" pitchFamily="34" charset="-122"/>
                <a:cs typeface="Times New Roman" panose="02020603050405020304" pitchFamily="18" charset="0"/>
                <a:sym typeface="+mn-ea"/>
              </a:endParaRPr>
            </a:p>
          </p:txBody>
        </p:sp>
      </p:grpSp>
      <p:sp>
        <p:nvSpPr>
          <p:cNvPr id="63" name="文本框 62"/>
          <p:cNvSpPr txBox="1"/>
          <p:nvPr/>
        </p:nvSpPr>
        <p:spPr>
          <a:xfrm>
            <a:off x="608330" y="1414780"/>
            <a:ext cx="5399405" cy="337185"/>
          </a:xfrm>
          <a:prstGeom prst="rect">
            <a:avLst/>
          </a:prstGeom>
          <a:noFill/>
        </p:spPr>
        <p:txBody>
          <a:bodyPr wrap="square" rtlCol="0" anchor="t">
            <a:spAutoFit/>
          </a:bodyPr>
          <a:p>
            <a:r>
              <a:rPr lang="en-US" altLang="zh-CN" sz="1600" b="1" dirty="0">
                <a:solidFill>
                  <a:schemeClr val="tx1"/>
                </a:solidFill>
                <a:latin typeface="Times New Roman" panose="02020603050405020304" pitchFamily="18" charset="0"/>
                <a:ea typeface="微软雅黑" panose="020B0503020204020204" pitchFamily="34" charset="-122"/>
                <a:sym typeface="Times New Roman" panose="02020603050405020304" pitchFamily="18" charset="0"/>
              </a:rPr>
              <a:t>EMD</a:t>
            </a:r>
            <a:r>
              <a:rPr lang="zh-CN" altLang="en-US" sz="1600" b="1" dirty="0">
                <a:solidFill>
                  <a:schemeClr val="tx1"/>
                </a:solidFill>
                <a:latin typeface="Times New Roman" panose="02020603050405020304" pitchFamily="18" charset="0"/>
                <a:ea typeface="微软雅黑" panose="020B0503020204020204" pitchFamily="34" charset="-122"/>
                <a:sym typeface="Times New Roman" panose="02020603050405020304" pitchFamily="18" charset="0"/>
              </a:rPr>
              <a:t>（</a:t>
            </a:r>
            <a:r>
              <a:rPr lang="en-US" altLang="zh-CN" sz="1600" b="1" u="sng"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E</a:t>
            </a:r>
            <a:r>
              <a:rPr lang="zh-CN" altLang="en-US" sz="1600" b="1" dirty="0">
                <a:solidFill>
                  <a:schemeClr val="tx1"/>
                </a:solidFill>
                <a:latin typeface="Times New Roman" panose="02020603050405020304" pitchFamily="18" charset="0"/>
                <a:ea typeface="微软雅黑" panose="020B0503020204020204" pitchFamily="34" charset="-122"/>
                <a:sym typeface="Times New Roman" panose="02020603050405020304" pitchFamily="18" charset="0"/>
              </a:rPr>
              <a:t>ngineering </a:t>
            </a:r>
            <a:r>
              <a:rPr lang="en-US" altLang="zh-CN" sz="1600" b="1" u="sng"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M</a:t>
            </a:r>
            <a:r>
              <a:rPr lang="zh-CN" altLang="en-US" sz="1600" b="1" dirty="0">
                <a:solidFill>
                  <a:schemeClr val="tx1"/>
                </a:solidFill>
                <a:latin typeface="Times New Roman" panose="02020603050405020304" pitchFamily="18" charset="0"/>
                <a:ea typeface="微软雅黑" panose="020B0503020204020204" pitchFamily="34" charset="-122"/>
                <a:sym typeface="Times New Roman" panose="02020603050405020304" pitchFamily="18" charset="0"/>
              </a:rPr>
              <a:t>aterials </a:t>
            </a:r>
            <a:r>
              <a:rPr lang="en-US" altLang="zh-CN" sz="1600" b="1" dirty="0">
                <a:solidFill>
                  <a:schemeClr val="tx1"/>
                </a:solidFill>
                <a:latin typeface="Times New Roman" panose="02020603050405020304" pitchFamily="18" charset="0"/>
                <a:ea typeface="微软雅黑" panose="020B0503020204020204" pitchFamily="34" charset="-122"/>
                <a:sym typeface="Times New Roman" panose="02020603050405020304" pitchFamily="18" charset="0"/>
              </a:rPr>
              <a:t>Neutron </a:t>
            </a:r>
            <a:r>
              <a:rPr lang="en-US" altLang="zh-CN" sz="1600" b="1" u="sng"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D</a:t>
            </a:r>
            <a:r>
              <a:rPr lang="zh-CN" altLang="en-US" sz="1600" b="1" dirty="0">
                <a:solidFill>
                  <a:schemeClr val="tx1"/>
                </a:solidFill>
                <a:latin typeface="Times New Roman" panose="02020603050405020304" pitchFamily="18" charset="0"/>
                <a:ea typeface="微软雅黑" panose="020B0503020204020204" pitchFamily="34" charset="-122"/>
                <a:sym typeface="Times New Roman" panose="02020603050405020304" pitchFamily="18" charset="0"/>
              </a:rPr>
              <a:t>iffractometer</a:t>
            </a:r>
            <a:r>
              <a:rPr lang="zh-CN" altLang="en-US" sz="1600" b="1" dirty="0">
                <a:solidFill>
                  <a:schemeClr val="tx1"/>
                </a:solidFill>
                <a:latin typeface="Times New Roman" panose="02020603050405020304" pitchFamily="18" charset="0"/>
                <a:ea typeface="微软雅黑" panose="020B0503020204020204" pitchFamily="34" charset="-122"/>
                <a:sym typeface="Times New Roman" panose="02020603050405020304" pitchFamily="18" charset="0"/>
              </a:rPr>
              <a:t>）</a:t>
            </a:r>
            <a:endParaRPr lang="zh-CN" altLang="en-US" sz="1600" b="1" dirty="0">
              <a:solidFill>
                <a:schemeClr val="tx1"/>
              </a:solidFill>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4" name="标题 1"/>
          <p:cNvSpPr>
            <a:spLocks noGrp="1"/>
          </p:cNvSpPr>
          <p:nvPr>
            <p:ph type="ctrTitle"/>
          </p:nvPr>
        </p:nvSpPr>
        <p:spPr>
          <a:xfrm>
            <a:off x="210820" y="68580"/>
            <a:ext cx="10754995" cy="560070"/>
          </a:xfrm>
        </p:spPr>
        <p:txBody>
          <a:bodyPr>
            <a:normAutofit fontScale="90000"/>
          </a:bodyPr>
          <a:lstStyle/>
          <a:p>
            <a:r>
              <a:rPr lang="en-US" altLang="zh-CN" dirty="0">
                <a:latin typeface="Times New Roman" panose="02020603050405020304" pitchFamily="18" charset="0"/>
                <a:cs typeface="Times New Roman" panose="02020603050405020304" pitchFamily="18" charset="0"/>
              </a:rPr>
              <a:t>  LoGHT</a:t>
            </a:r>
            <a:r>
              <a:rPr lang="zh-CN" altLang="en-US" sz="1800" dirty="0">
                <a:latin typeface="Times New Roman" panose="02020603050405020304" pitchFamily="18" charset="0"/>
                <a:cs typeface="Times New Roman" panose="02020603050405020304" pitchFamily="18" charset="0"/>
                <a:sym typeface="+mn-ea"/>
              </a:rPr>
              <a:t>（</a:t>
            </a:r>
            <a:r>
              <a:rPr lang="en-US" altLang="zh-CN" sz="1800" dirty="0">
                <a:latin typeface="Times New Roman" panose="02020603050405020304" pitchFamily="18" charset="0"/>
                <a:cs typeface="Times New Roman" panose="02020603050405020304" pitchFamily="18" charset="0"/>
              </a:rPr>
              <a:t>Louver Geometry</a:t>
            </a:r>
            <a:r>
              <a:rPr lang="en-US" altLang="zh-CN" sz="1800" dirty="0">
                <a:solidFill>
                  <a:srgbClr val="FF0000"/>
                </a:solidFill>
                <a:latin typeface="Times New Roman" panose="02020603050405020304" pitchFamily="18" charset="0"/>
                <a:cs typeface="Times New Roman" panose="02020603050405020304" pitchFamily="18" charset="0"/>
              </a:rPr>
              <a:t> High-efficiency</a:t>
            </a:r>
            <a:r>
              <a:rPr lang="en-US" altLang="zh-CN" sz="1800" dirty="0">
                <a:latin typeface="Times New Roman" panose="02020603050405020304" pitchFamily="18" charset="0"/>
                <a:cs typeface="Times New Roman" panose="02020603050405020304" pitchFamily="18" charset="0"/>
              </a:rPr>
              <a:t> Thermal-neutron Detector</a:t>
            </a:r>
            <a:r>
              <a:rPr lang="en-US" sz="1800" dirty="0">
                <a:latin typeface="Times New Roman" panose="02020603050405020304" pitchFamily="18" charset="0"/>
                <a:cs typeface="Times New Roman" panose="02020603050405020304" pitchFamily="18" charset="0"/>
              </a:rPr>
              <a:t> </a:t>
            </a:r>
            <a:r>
              <a:rPr lang="zh-CN" altLang="en-US" sz="1800" dirty="0">
                <a:latin typeface="Times New Roman" panose="02020603050405020304" pitchFamily="18" charset="0"/>
                <a:cs typeface="Times New Roman" panose="02020603050405020304" pitchFamily="18" charset="0"/>
              </a:rPr>
              <a:t>）</a:t>
            </a:r>
            <a:endParaRPr lang="zh-CN" altLang="en-US" sz="1800" dirty="0">
              <a:latin typeface="Times New Roman" panose="02020603050405020304" pitchFamily="18" charset="0"/>
              <a:cs typeface="Times New Roman" panose="02020603050405020304" pitchFamily="18" charset="0"/>
            </a:endParaRPr>
          </a:p>
        </p:txBody>
      </p:sp>
      <p:grpSp>
        <p:nvGrpSpPr>
          <p:cNvPr id="13" name="组合 12"/>
          <p:cNvGrpSpPr/>
          <p:nvPr/>
        </p:nvGrpSpPr>
        <p:grpSpPr>
          <a:xfrm>
            <a:off x="6503035" y="4318000"/>
            <a:ext cx="5688965" cy="2412708"/>
            <a:chOff x="8217" y="3884"/>
            <a:chExt cx="7071" cy="3397"/>
          </a:xfrm>
        </p:grpSpPr>
        <p:pic>
          <p:nvPicPr>
            <p:cNvPr id="19" name="图片 18"/>
            <p:cNvPicPr>
              <a:picLocks noChangeAspect="1"/>
            </p:cNvPicPr>
            <p:nvPr/>
          </p:nvPicPr>
          <p:blipFill rotWithShape="1">
            <a:blip r:embed="rId4"/>
            <a:srcRect l="59544" r="3750"/>
            <a:stretch>
              <a:fillRect/>
            </a:stretch>
          </p:blipFill>
          <p:spPr>
            <a:xfrm>
              <a:off x="8217" y="3898"/>
              <a:ext cx="1750" cy="1417"/>
            </a:xfrm>
            <a:prstGeom prst="rect">
              <a:avLst/>
            </a:prstGeom>
          </p:spPr>
        </p:pic>
        <p:pic>
          <p:nvPicPr>
            <p:cNvPr id="22" name="图片 21"/>
            <p:cNvPicPr>
              <a:picLocks noChangeAspect="1"/>
            </p:cNvPicPr>
            <p:nvPr/>
          </p:nvPicPr>
          <p:blipFill rotWithShape="1">
            <a:blip r:embed="rId5" cstate="print">
              <a:extLst>
                <a:ext uri="{28A0092B-C50C-407E-A947-70E740481C1C}">
                  <a14:useLocalDpi xmlns:a14="http://schemas.microsoft.com/office/drawing/2010/main" val="0"/>
                </a:ext>
              </a:extLst>
            </a:blip>
            <a:srcRect l="40168" t="40771" r="35495" b="32066"/>
            <a:stretch>
              <a:fillRect/>
            </a:stretch>
          </p:blipFill>
          <p:spPr>
            <a:xfrm>
              <a:off x="9967" y="3898"/>
              <a:ext cx="1692" cy="1417"/>
            </a:xfrm>
            <a:prstGeom prst="rect">
              <a:avLst/>
            </a:prstGeom>
          </p:spPr>
        </p:pic>
        <p:pic>
          <p:nvPicPr>
            <p:cNvPr id="23" name="图片 22"/>
            <p:cNvPicPr>
              <a:picLocks noChangeAspect="1"/>
            </p:cNvPicPr>
            <p:nvPr/>
          </p:nvPicPr>
          <p:blipFill>
            <a:blip r:embed="rId6" cstate="print">
              <a:extLst>
                <a:ext uri="{28A0092B-C50C-407E-A947-70E740481C1C}">
                  <a14:useLocalDpi xmlns:a14="http://schemas.microsoft.com/office/drawing/2010/main" val="0"/>
                </a:ext>
              </a:extLst>
            </a:blip>
            <a:srcRect r="-783"/>
            <a:stretch>
              <a:fillRect/>
            </a:stretch>
          </p:blipFill>
          <p:spPr>
            <a:xfrm>
              <a:off x="8217" y="5402"/>
              <a:ext cx="3583" cy="1361"/>
            </a:xfrm>
            <a:prstGeom prst="rect">
              <a:avLst/>
            </a:prstGeom>
          </p:spPr>
        </p:pic>
        <p:sp>
          <p:nvSpPr>
            <p:cNvPr id="25" name="矩形 24"/>
            <p:cNvSpPr/>
            <p:nvPr/>
          </p:nvSpPr>
          <p:spPr>
            <a:xfrm>
              <a:off x="8522" y="6762"/>
              <a:ext cx="3137" cy="519"/>
            </a:xfrm>
            <a:prstGeom prst="rect">
              <a:avLst/>
            </a:prstGeom>
          </p:spPr>
          <p:txBody>
            <a:bodyPr wrap="square">
              <a:spAutoFit/>
            </a:bodyPr>
            <a:lstStyle/>
            <a:p>
              <a:pPr algn="ctr" defTabSz="633095">
                <a:defRPr/>
              </a:pPr>
              <a:r>
                <a:rPr lang="en-US" altLang="zh-CN" sz="900" b="1" dirty="0">
                  <a:solidFill>
                    <a:srgbClr val="315CBD"/>
                  </a:solidFill>
                  <a:latin typeface="微软雅黑" panose="020B0503020204020204" pitchFamily="34" charset="-122"/>
                  <a:ea typeface="微软雅黑" panose="020B0503020204020204" pitchFamily="34" charset="-122"/>
                  <a:sym typeface="Times New Roman" panose="02020603050405020304" pitchFamily="18" charset="0"/>
                </a:rPr>
                <a:t>The uniaxial lattice stress-strain curve of the entropy alloy CrCoNi</a:t>
              </a:r>
              <a:endParaRPr lang="en-US" altLang="zh-CN" sz="900" b="1" dirty="0">
                <a:solidFill>
                  <a:srgbClr val="315CBD"/>
                </a:solidFill>
                <a:latin typeface="微软雅黑" panose="020B0503020204020204" pitchFamily="34" charset="-122"/>
                <a:ea typeface="微软雅黑" panose="020B0503020204020204" pitchFamily="34" charset="-122"/>
                <a:sym typeface="Times New Roman" panose="02020603050405020304" pitchFamily="18" charset="0"/>
              </a:endParaRPr>
            </a:p>
          </p:txBody>
        </p:sp>
        <p:pic>
          <p:nvPicPr>
            <p:cNvPr id="26" name="图片 25"/>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939" y="3884"/>
              <a:ext cx="2902" cy="1417"/>
            </a:xfrm>
            <a:prstGeom prst="rect">
              <a:avLst/>
            </a:prstGeom>
            <a:noFill/>
            <a:ln>
              <a:noFill/>
            </a:ln>
          </p:spPr>
        </p:pic>
        <p:pic>
          <p:nvPicPr>
            <p:cNvPr id="197" name="图片 196"/>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800" y="5402"/>
              <a:ext cx="1531" cy="1361"/>
            </a:xfrm>
            <a:prstGeom prst="rect">
              <a:avLst/>
            </a:prstGeom>
            <a:noFill/>
            <a:ln>
              <a:noFill/>
            </a:ln>
          </p:spPr>
        </p:pic>
        <p:pic>
          <p:nvPicPr>
            <p:cNvPr id="198" name="图片 197"/>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3394" y="5402"/>
              <a:ext cx="1532" cy="1361"/>
            </a:xfrm>
            <a:prstGeom prst="rect">
              <a:avLst/>
            </a:prstGeom>
            <a:noFill/>
            <a:ln>
              <a:noFill/>
            </a:ln>
          </p:spPr>
        </p:pic>
        <p:sp>
          <p:nvSpPr>
            <p:cNvPr id="28" name="矩形 27"/>
            <p:cNvSpPr/>
            <p:nvPr/>
          </p:nvSpPr>
          <p:spPr>
            <a:xfrm>
              <a:off x="11659" y="6864"/>
              <a:ext cx="3629" cy="324"/>
            </a:xfrm>
            <a:prstGeom prst="rect">
              <a:avLst/>
            </a:prstGeom>
          </p:spPr>
          <p:txBody>
            <a:bodyPr wrap="square">
              <a:spAutoFit/>
            </a:bodyPr>
            <a:lstStyle/>
            <a:p>
              <a:pPr algn="ctr" defTabSz="633095">
                <a:buClrTx/>
                <a:buSzTx/>
                <a:buFontTx/>
                <a:defRPr/>
              </a:pPr>
              <a:r>
                <a:rPr lang="en-US" altLang="zh-CN" sz="900" b="1" dirty="0">
                  <a:solidFill>
                    <a:srgbClr val="315CBD"/>
                  </a:solidFill>
                  <a:latin typeface="微软雅黑" panose="020B0503020204020204" pitchFamily="34" charset="-122"/>
                  <a:ea typeface="微软雅黑" panose="020B0503020204020204" pitchFamily="34" charset="-122"/>
                  <a:sym typeface="Times New Roman" panose="02020603050405020304" pitchFamily="18" charset="0"/>
                </a:rPr>
                <a:t>Ti-2Al-2.5Zr biaxial lattice stress-strain curve</a:t>
              </a:r>
              <a:endParaRPr lang="en-US" altLang="zh-CN" sz="900" b="1" dirty="0">
                <a:solidFill>
                  <a:srgbClr val="315CBD"/>
                </a:solidFill>
                <a:latin typeface="微软雅黑" panose="020B0503020204020204" pitchFamily="34" charset="-122"/>
                <a:ea typeface="微软雅黑" panose="020B0503020204020204" pitchFamily="34" charset="-122"/>
                <a:sym typeface="Times New Roman" panose="02020603050405020304" pitchFamily="18" charset="0"/>
              </a:endParaRPr>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349466" y="877417"/>
            <a:ext cx="5521960" cy="460375"/>
            <a:chOff x="350974" y="904839"/>
            <a:chExt cx="5521960" cy="483246"/>
          </a:xfrm>
        </p:grpSpPr>
        <p:grpSp>
          <p:nvGrpSpPr>
            <p:cNvPr id="7" name="组合 6"/>
            <p:cNvGrpSpPr/>
            <p:nvPr/>
          </p:nvGrpSpPr>
          <p:grpSpPr>
            <a:xfrm>
              <a:off x="350974" y="968191"/>
              <a:ext cx="334960" cy="334960"/>
              <a:chOff x="2882585" y="1007507"/>
              <a:chExt cx="461727" cy="461727"/>
            </a:xfrm>
          </p:grpSpPr>
          <p:sp>
            <p:nvSpPr>
              <p:cNvPr id="11" name="椭圆 10"/>
              <p:cNvSpPr/>
              <p:nvPr/>
            </p:nvSpPr>
            <p:spPr>
              <a:xfrm>
                <a:off x="2882585" y="1007507"/>
                <a:ext cx="461727" cy="461727"/>
              </a:xfrm>
              <a:prstGeom prst="ellipse">
                <a:avLst/>
              </a:prstGeom>
              <a:gradFill>
                <a:gsLst>
                  <a:gs pos="100000">
                    <a:srgbClr val="0F3F94"/>
                  </a:gs>
                  <a:gs pos="0">
                    <a:srgbClr val="005DA2"/>
                  </a:gs>
                </a:gsLst>
                <a:lin ang="2700000" scaled="0"/>
              </a:gradFill>
              <a:ln w="6350" cap="flat" cmpd="sng" algn="ctr">
                <a:noFill/>
                <a:prstDash val="solid"/>
                <a:miter lim="800000"/>
              </a:ln>
              <a:effectLst/>
            </p:spPr>
            <p:txBody>
              <a:bodyPr rtlCol="0" anchor="ctr"/>
              <a:lstStyle/>
              <a:p>
                <a:pPr algn="ctr"/>
                <a:endParaRPr lang="zh-CN" altLang="en-US" sz="2400" b="1" kern="0">
                  <a:solidFill>
                    <a:schemeClr val="bg1"/>
                  </a:solidFill>
                  <a:latin typeface="Times New Roman" panose="02020603050405020304" pitchFamily="18" charset="0"/>
                  <a:cs typeface="Times New Roman" panose="02020603050405020304" pitchFamily="18" charset="0"/>
                </a:endParaRPr>
              </a:p>
            </p:txBody>
          </p:sp>
          <p:sp>
            <p:nvSpPr>
              <p:cNvPr id="12" name="燕尾形 11"/>
              <p:cNvSpPr/>
              <p:nvPr/>
            </p:nvSpPr>
            <p:spPr>
              <a:xfrm>
                <a:off x="3034379" y="1113353"/>
                <a:ext cx="204787" cy="250034"/>
              </a:xfrm>
              <a:prstGeom prst="chevron">
                <a:avLst/>
              </a:prstGeom>
              <a:gradFill>
                <a:gsLst>
                  <a:gs pos="100000">
                    <a:schemeClr val="bg1">
                      <a:lumMod val="95000"/>
                      <a:alpha val="95000"/>
                    </a:schemeClr>
                  </a:gs>
                  <a:gs pos="0">
                    <a:schemeClr val="bg1">
                      <a:alpha val="9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Times New Roman" panose="02020603050405020304" pitchFamily="18" charset="0"/>
                  <a:cs typeface="Times New Roman" panose="02020603050405020304" pitchFamily="18" charset="0"/>
                </a:endParaRPr>
              </a:p>
            </p:txBody>
          </p:sp>
        </p:grpSp>
        <p:sp>
          <p:nvSpPr>
            <p:cNvPr id="8" name="矩形 7"/>
            <p:cNvSpPr/>
            <p:nvPr/>
          </p:nvSpPr>
          <p:spPr>
            <a:xfrm>
              <a:off x="686254" y="904839"/>
              <a:ext cx="5186680" cy="483246"/>
            </a:xfrm>
            <a:prstGeom prst="rect">
              <a:avLst/>
            </a:prstGeom>
          </p:spPr>
          <p:txBody>
            <a:bodyPr wrap="square">
              <a:spAutoFit/>
            </a:bodyPr>
            <a:lstStyle/>
            <a:p>
              <a:pPr eaLnBrk="1" hangingPunct="1">
                <a:spcBef>
                  <a:spcPts val="600"/>
                </a:spcBef>
              </a:pPr>
              <a:r>
                <a:rPr lang="en-US" sz="2400" b="1" dirty="0">
                  <a:solidFill>
                    <a:schemeClr val="tx1"/>
                  </a:solidFill>
                  <a:latin typeface="Times New Roman" panose="02020603050405020304" pitchFamily="18" charset="0"/>
                  <a:cs typeface="Times New Roman" panose="02020603050405020304" pitchFamily="18" charset="0"/>
                  <a:sym typeface="+mn-ea"/>
                </a:rPr>
                <a:t>Start operation from</a:t>
              </a:r>
              <a:r>
                <a:rPr sz="2400" b="1" dirty="0">
                  <a:solidFill>
                    <a:schemeClr val="tx1"/>
                  </a:solidFill>
                  <a:latin typeface="Times New Roman" panose="02020603050405020304" pitchFamily="18" charset="0"/>
                  <a:cs typeface="Times New Roman" panose="02020603050405020304" pitchFamily="18" charset="0"/>
                  <a:sym typeface="+mn-ea"/>
                </a:rPr>
                <a:t> </a:t>
              </a:r>
              <a:r>
                <a:rPr lang="en-US" sz="2400" b="1" dirty="0">
                  <a:solidFill>
                    <a:schemeClr val="tx1"/>
                  </a:solidFill>
                  <a:latin typeface="Times New Roman" panose="02020603050405020304" pitchFamily="18" charset="0"/>
                  <a:cs typeface="Times New Roman" panose="02020603050405020304" pitchFamily="18" charset="0"/>
                  <a:sym typeface="+mn-ea"/>
                </a:rPr>
                <a:t>2023~2026</a:t>
              </a:r>
              <a:endParaRPr lang="en-US" sz="2400" b="1" dirty="0">
                <a:solidFill>
                  <a:schemeClr val="tx1"/>
                </a:solidFill>
                <a:latin typeface="Times New Roman" panose="02020603050405020304" pitchFamily="18" charset="0"/>
                <a:cs typeface="Times New Roman" panose="02020603050405020304" pitchFamily="18" charset="0"/>
                <a:sym typeface="+mn-ea"/>
              </a:endParaRPr>
            </a:p>
          </p:txBody>
        </p:sp>
      </p:grpSp>
      <p:grpSp>
        <p:nvGrpSpPr>
          <p:cNvPr id="2" name="组合 1"/>
          <p:cNvGrpSpPr/>
          <p:nvPr/>
        </p:nvGrpSpPr>
        <p:grpSpPr>
          <a:xfrm>
            <a:off x="1642745" y="1337310"/>
            <a:ext cx="9023350" cy="5337810"/>
            <a:chOff x="9101" y="2106"/>
            <a:chExt cx="10394" cy="8406"/>
          </a:xfrm>
        </p:grpSpPr>
        <p:pic>
          <p:nvPicPr>
            <p:cNvPr id="30" name="图片 32"/>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3768" y="2867"/>
              <a:ext cx="5088" cy="3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矩形 32"/>
            <p:cNvSpPr/>
            <p:nvPr/>
          </p:nvSpPr>
          <p:spPr>
            <a:xfrm>
              <a:off x="14018" y="6227"/>
              <a:ext cx="5477" cy="483"/>
            </a:xfrm>
            <a:prstGeom prst="rect">
              <a:avLst/>
            </a:prstGeom>
          </p:spPr>
          <p:txBody>
            <a:bodyPr wrap="square">
              <a:spAutoFit/>
            </a:bodyPr>
            <a:lstStyle/>
            <a:p>
              <a:pPr algn="l"/>
              <a:r>
                <a:rPr lang="en-US" altLang="zh-CN" sz="1400" b="1" dirty="0">
                  <a:solidFill>
                    <a:srgbClr val="FFFF00"/>
                  </a:solidFill>
                  <a:latin typeface="Times New Roman" panose="02020603050405020304" pitchFamily="18" charset="0"/>
                  <a:cs typeface="Times New Roman" panose="02020603050405020304" pitchFamily="18" charset="0"/>
                </a:rPr>
                <a:t>~4 m</a:t>
              </a:r>
              <a:r>
                <a:rPr lang="en-US" altLang="en-US" sz="1400" b="1" dirty="0">
                  <a:solidFill>
                    <a:srgbClr val="FFFF00"/>
                  </a:solidFill>
                  <a:latin typeface="Times New Roman" panose="02020603050405020304" pitchFamily="18" charset="0"/>
                  <a:cs typeface="Times New Roman" panose="02020603050405020304" pitchFamily="18" charset="0"/>
                </a:rPr>
                <a:t>²</a:t>
              </a:r>
              <a:r>
                <a:rPr lang="en-US" altLang="zh-CN" sz="1400" b="1" dirty="0">
                  <a:solidFill>
                    <a:srgbClr val="FFFF00"/>
                  </a:solidFill>
                  <a:latin typeface="Times New Roman" panose="02020603050405020304" pitchFamily="18" charset="0"/>
                  <a:cs typeface="Times New Roman" panose="02020603050405020304" pitchFamily="18" charset="0"/>
                </a:rPr>
                <a:t>, 3 mm </a:t>
              </a:r>
              <a:r>
                <a:rPr lang="en-US" altLang="en-US" sz="1400" b="1" dirty="0">
                  <a:solidFill>
                    <a:srgbClr val="FFFF00"/>
                  </a:solidFill>
                  <a:latin typeface="Times New Roman" panose="02020603050405020304" pitchFamily="18" charset="0"/>
                  <a:cs typeface="Times New Roman" panose="02020603050405020304" pitchFamily="18" charset="0"/>
                </a:rPr>
                <a:t>×</a:t>
              </a:r>
              <a:r>
                <a:rPr lang="en-US" altLang="zh-CN" sz="1400" b="1" dirty="0">
                  <a:solidFill>
                    <a:srgbClr val="FFFF00"/>
                  </a:solidFill>
                  <a:latin typeface="Times New Roman" panose="02020603050405020304" pitchFamily="18" charset="0"/>
                  <a:cs typeface="Times New Roman" panose="02020603050405020304" pitchFamily="18" charset="0"/>
                </a:rPr>
                <a:t> 50 mm pixel</a:t>
              </a:r>
              <a:endParaRPr lang="en-US" altLang="zh-CN" sz="1400" b="1" dirty="0">
                <a:solidFill>
                  <a:srgbClr val="FFFF00"/>
                </a:solidFill>
                <a:latin typeface="Times New Roman" panose="02020603050405020304" pitchFamily="18" charset="0"/>
                <a:cs typeface="Times New Roman" panose="02020603050405020304" pitchFamily="18" charset="0"/>
              </a:endParaRPr>
            </a:p>
          </p:txBody>
        </p:sp>
        <p:grpSp>
          <p:nvGrpSpPr>
            <p:cNvPr id="3" name="组合 2"/>
            <p:cNvGrpSpPr/>
            <p:nvPr/>
          </p:nvGrpSpPr>
          <p:grpSpPr>
            <a:xfrm>
              <a:off x="9101" y="2900"/>
              <a:ext cx="4262" cy="3782"/>
              <a:chOff x="50532" y="1397000"/>
              <a:chExt cx="4623068" cy="4890088"/>
            </a:xfrm>
            <a:solidFill>
              <a:schemeClr val="bg1"/>
            </a:solidFill>
          </p:grpSpPr>
          <p:pic>
            <p:nvPicPr>
              <p:cNvPr id="31" name="图片 1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975" y="2025650"/>
                <a:ext cx="4619625" cy="37623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sp>
            <p:nvSpPr>
              <p:cNvPr id="32" name="文本框 20"/>
              <p:cNvSpPr txBox="1">
                <a:spLocks noChangeArrowheads="1"/>
              </p:cNvSpPr>
              <p:nvPr/>
            </p:nvSpPr>
            <p:spPr bwMode="auto">
              <a:xfrm>
                <a:off x="50532" y="1400427"/>
                <a:ext cx="1366544" cy="49906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120000"/>
                  </a:lnSpc>
                  <a:spcBef>
                    <a:spcPct val="30000"/>
                  </a:spcBef>
                  <a:spcAft>
                    <a:spcPct val="20000"/>
                  </a:spcAft>
                  <a:buClr>
                    <a:schemeClr val="tx1"/>
                  </a:buClr>
                  <a:buChar char="•"/>
                  <a:defRPr sz="2100" b="1">
                    <a:solidFill>
                      <a:srgbClr val="1679BA"/>
                    </a:solidFill>
                    <a:latin typeface="Arial" panose="020B0604020202020204" pitchFamily="34" charset="0"/>
                    <a:ea typeface="宋体" panose="02010600030101010101" pitchFamily="2" charset="-122"/>
                  </a:defRPr>
                </a:lvl1pPr>
                <a:lvl2pPr marL="742950" indent="-285750">
                  <a:lnSpc>
                    <a:spcPct val="120000"/>
                  </a:lnSpc>
                  <a:spcBef>
                    <a:spcPct val="20000"/>
                  </a:spcBef>
                  <a:spcAft>
                    <a:spcPct val="20000"/>
                  </a:spcAft>
                  <a:buClr>
                    <a:schemeClr val="tx1"/>
                  </a:buClr>
                  <a:buChar char="–"/>
                  <a:defRPr sz="1900" b="1">
                    <a:solidFill>
                      <a:srgbClr val="4D5E68"/>
                    </a:solidFill>
                    <a:latin typeface="Arial" panose="020B0604020202020204" pitchFamily="34" charset="0"/>
                    <a:ea typeface="宋体" panose="02010600030101010101" pitchFamily="2" charset="-122"/>
                  </a:defRPr>
                </a:lvl2pPr>
                <a:lvl3pPr marL="1143000" indent="-228600">
                  <a:spcBef>
                    <a:spcPct val="20000"/>
                  </a:spcBef>
                  <a:buClr>
                    <a:schemeClr val="tx1"/>
                  </a:buClr>
                  <a:buFont typeface="Wingdings" panose="05000000000000000000" pitchFamily="2" charset="2"/>
                  <a:buChar char="§"/>
                  <a:defRPr b="1">
                    <a:solidFill>
                      <a:srgbClr val="4D5E68"/>
                    </a:solidFill>
                    <a:latin typeface="Arial" panose="020B0604020202020204" pitchFamily="34" charset="0"/>
                    <a:ea typeface="宋体" panose="02010600030101010101" pitchFamily="2" charset="-122"/>
                  </a:defRPr>
                </a:lvl3pPr>
                <a:lvl4pPr marL="1600200" indent="-228600">
                  <a:spcBef>
                    <a:spcPct val="20000"/>
                  </a:spcBef>
                  <a:buChar char="–"/>
                  <a:defRPr b="1">
                    <a:solidFill>
                      <a:srgbClr val="4D5E68"/>
                    </a:solidFill>
                    <a:latin typeface="Arial" panose="020B0604020202020204" pitchFamily="34" charset="0"/>
                    <a:ea typeface="宋体" panose="02010600030101010101" pitchFamily="2" charset="-122"/>
                  </a:defRPr>
                </a:lvl4pPr>
                <a:lvl5pPr marL="2057400" indent="-228600">
                  <a:spcBef>
                    <a:spcPct val="20000"/>
                  </a:spcBef>
                  <a:buChar char="»"/>
                  <a:defRPr b="1">
                    <a:solidFill>
                      <a:srgbClr val="4D5E68"/>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b="1">
                    <a:solidFill>
                      <a:srgbClr val="4D5E68"/>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b="1">
                    <a:solidFill>
                      <a:srgbClr val="4D5E68"/>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b="1">
                    <a:solidFill>
                      <a:srgbClr val="4D5E68"/>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b="1">
                    <a:solidFill>
                      <a:srgbClr val="4D5E68"/>
                    </a:solidFill>
                    <a:latin typeface="Arial" panose="020B0604020202020204" pitchFamily="34" charset="0"/>
                    <a:ea typeface="宋体" panose="02010600030101010101" pitchFamily="2" charset="-122"/>
                  </a:defRPr>
                </a:lvl9pPr>
              </a:lstStyle>
              <a:p>
                <a:pPr algn="ctr">
                  <a:lnSpc>
                    <a:spcPct val="100000"/>
                  </a:lnSpc>
                  <a:spcBef>
                    <a:spcPct val="0"/>
                  </a:spcBef>
                  <a:spcAft>
                    <a:spcPct val="0"/>
                  </a:spcAft>
                  <a:buClrTx/>
                  <a:buFontTx/>
                  <a:buNone/>
                </a:pPr>
                <a:r>
                  <a:rPr lang="en-US" altLang="zh-CN" sz="1000" b="0" dirty="0">
                    <a:solidFill>
                      <a:schemeClr val="tx1"/>
                    </a:solidFill>
                  </a:rPr>
                  <a:t>Bank1</a:t>
                </a:r>
                <a:endParaRPr lang="en-US" altLang="zh-CN" sz="1000" b="0" dirty="0">
                  <a:solidFill>
                    <a:schemeClr val="tx1"/>
                  </a:solidFill>
                </a:endParaRPr>
              </a:p>
            </p:txBody>
          </p:sp>
          <p:cxnSp>
            <p:nvCxnSpPr>
              <p:cNvPr id="48" name="直接箭头连接符 31"/>
              <p:cNvCxnSpPr>
                <a:cxnSpLocks noChangeShapeType="1"/>
              </p:cNvCxnSpPr>
              <p:nvPr/>
            </p:nvCxnSpPr>
            <p:spPr bwMode="auto">
              <a:xfrm flipH="1" flipV="1">
                <a:off x="768350" y="2025650"/>
                <a:ext cx="611188" cy="820738"/>
              </a:xfrm>
              <a:prstGeom prst="straightConnector1">
                <a:avLst/>
              </a:prstGeom>
              <a:grpFill/>
              <a:ln w="9525" algn="ctr">
                <a:solidFill>
                  <a:schemeClr val="tx1"/>
                </a:solidFill>
                <a:round/>
                <a:tailEnd type="triangle" w="med" len="med"/>
              </a:ln>
            </p:spPr>
          </p:cxnSp>
          <p:cxnSp>
            <p:nvCxnSpPr>
              <p:cNvPr id="49" name="直接箭头连接符 39"/>
              <p:cNvCxnSpPr>
                <a:cxnSpLocks noChangeShapeType="1"/>
              </p:cNvCxnSpPr>
              <p:nvPr/>
            </p:nvCxnSpPr>
            <p:spPr bwMode="auto">
              <a:xfrm flipH="1" flipV="1">
                <a:off x="1836738" y="1711325"/>
                <a:ext cx="207962" cy="687388"/>
              </a:xfrm>
              <a:prstGeom prst="straightConnector1">
                <a:avLst/>
              </a:prstGeom>
              <a:grpFill/>
              <a:ln w="9525" algn="ctr">
                <a:solidFill>
                  <a:schemeClr val="tx1"/>
                </a:solidFill>
                <a:round/>
                <a:tailEnd type="triangle" w="med" len="med"/>
              </a:ln>
            </p:spPr>
          </p:cxnSp>
          <p:sp>
            <p:nvSpPr>
              <p:cNvPr id="50" name="文本框 40"/>
              <p:cNvSpPr txBox="1">
                <a:spLocks noChangeArrowheads="1"/>
              </p:cNvSpPr>
              <p:nvPr/>
            </p:nvSpPr>
            <p:spPr bwMode="auto">
              <a:xfrm>
                <a:off x="1219493" y="1397000"/>
                <a:ext cx="1606256" cy="49906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120000"/>
                  </a:lnSpc>
                  <a:spcBef>
                    <a:spcPct val="30000"/>
                  </a:spcBef>
                  <a:spcAft>
                    <a:spcPct val="20000"/>
                  </a:spcAft>
                  <a:buClr>
                    <a:schemeClr val="tx1"/>
                  </a:buClr>
                  <a:buChar char="•"/>
                  <a:defRPr sz="2100" b="1">
                    <a:solidFill>
                      <a:srgbClr val="1679BA"/>
                    </a:solidFill>
                    <a:latin typeface="Arial" panose="020B0604020202020204" pitchFamily="34" charset="0"/>
                    <a:ea typeface="宋体" panose="02010600030101010101" pitchFamily="2" charset="-122"/>
                  </a:defRPr>
                </a:lvl1pPr>
                <a:lvl2pPr marL="742950" indent="-285750">
                  <a:lnSpc>
                    <a:spcPct val="120000"/>
                  </a:lnSpc>
                  <a:spcBef>
                    <a:spcPct val="20000"/>
                  </a:spcBef>
                  <a:spcAft>
                    <a:spcPct val="20000"/>
                  </a:spcAft>
                  <a:buClr>
                    <a:schemeClr val="tx1"/>
                  </a:buClr>
                  <a:buChar char="–"/>
                  <a:defRPr sz="1900" b="1">
                    <a:solidFill>
                      <a:srgbClr val="4D5E68"/>
                    </a:solidFill>
                    <a:latin typeface="Arial" panose="020B0604020202020204" pitchFamily="34" charset="0"/>
                    <a:ea typeface="宋体" panose="02010600030101010101" pitchFamily="2" charset="-122"/>
                  </a:defRPr>
                </a:lvl2pPr>
                <a:lvl3pPr marL="1143000" indent="-228600">
                  <a:spcBef>
                    <a:spcPct val="20000"/>
                  </a:spcBef>
                  <a:buClr>
                    <a:schemeClr val="tx1"/>
                  </a:buClr>
                  <a:buFont typeface="Wingdings" panose="05000000000000000000" pitchFamily="2" charset="2"/>
                  <a:buChar char="§"/>
                  <a:defRPr b="1">
                    <a:solidFill>
                      <a:srgbClr val="4D5E68"/>
                    </a:solidFill>
                    <a:latin typeface="Arial" panose="020B0604020202020204" pitchFamily="34" charset="0"/>
                    <a:ea typeface="宋体" panose="02010600030101010101" pitchFamily="2" charset="-122"/>
                  </a:defRPr>
                </a:lvl3pPr>
                <a:lvl4pPr marL="1600200" indent="-228600">
                  <a:spcBef>
                    <a:spcPct val="20000"/>
                  </a:spcBef>
                  <a:buChar char="–"/>
                  <a:defRPr b="1">
                    <a:solidFill>
                      <a:srgbClr val="4D5E68"/>
                    </a:solidFill>
                    <a:latin typeface="Arial" panose="020B0604020202020204" pitchFamily="34" charset="0"/>
                    <a:ea typeface="宋体" panose="02010600030101010101" pitchFamily="2" charset="-122"/>
                  </a:defRPr>
                </a:lvl4pPr>
                <a:lvl5pPr marL="2057400" indent="-228600">
                  <a:spcBef>
                    <a:spcPct val="20000"/>
                  </a:spcBef>
                  <a:buChar char="»"/>
                  <a:defRPr b="1">
                    <a:solidFill>
                      <a:srgbClr val="4D5E68"/>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b="1">
                    <a:solidFill>
                      <a:srgbClr val="4D5E68"/>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b="1">
                    <a:solidFill>
                      <a:srgbClr val="4D5E68"/>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b="1">
                    <a:solidFill>
                      <a:srgbClr val="4D5E68"/>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b="1">
                    <a:solidFill>
                      <a:srgbClr val="4D5E68"/>
                    </a:solidFill>
                    <a:latin typeface="Arial" panose="020B0604020202020204" pitchFamily="34" charset="0"/>
                    <a:ea typeface="宋体" panose="02010600030101010101" pitchFamily="2" charset="-122"/>
                  </a:defRPr>
                </a:lvl9pPr>
              </a:lstStyle>
              <a:p>
                <a:pPr algn="ctr">
                  <a:lnSpc>
                    <a:spcPct val="100000"/>
                  </a:lnSpc>
                  <a:spcBef>
                    <a:spcPct val="0"/>
                  </a:spcBef>
                  <a:spcAft>
                    <a:spcPct val="0"/>
                  </a:spcAft>
                  <a:buClrTx/>
                  <a:buFontTx/>
                  <a:buNone/>
                </a:pPr>
                <a:r>
                  <a:rPr lang="en-US" altLang="zh-CN" sz="1000" b="0" dirty="0">
                    <a:solidFill>
                      <a:schemeClr val="tx1"/>
                    </a:solidFill>
                  </a:rPr>
                  <a:t>Bank2</a:t>
                </a:r>
                <a:endParaRPr lang="en-US" altLang="zh-CN" sz="1000" b="0" dirty="0">
                  <a:solidFill>
                    <a:schemeClr val="tx1"/>
                  </a:solidFill>
                </a:endParaRPr>
              </a:p>
            </p:txBody>
          </p:sp>
          <p:cxnSp>
            <p:nvCxnSpPr>
              <p:cNvPr id="51" name="直接箭头连接符 45"/>
              <p:cNvCxnSpPr>
                <a:cxnSpLocks noChangeShapeType="1"/>
              </p:cNvCxnSpPr>
              <p:nvPr/>
            </p:nvCxnSpPr>
            <p:spPr bwMode="auto">
              <a:xfrm flipV="1">
                <a:off x="3073400" y="1801813"/>
                <a:ext cx="393700" cy="803275"/>
              </a:xfrm>
              <a:prstGeom prst="straightConnector1">
                <a:avLst/>
              </a:prstGeom>
              <a:grpFill/>
              <a:ln w="9525" algn="ctr">
                <a:solidFill>
                  <a:schemeClr val="tx1"/>
                </a:solidFill>
                <a:round/>
                <a:tailEnd type="triangle" w="med" len="med"/>
              </a:ln>
            </p:spPr>
          </p:cxnSp>
          <p:sp>
            <p:nvSpPr>
              <p:cNvPr id="52" name="文本框 48"/>
              <p:cNvSpPr txBox="1">
                <a:spLocks noChangeArrowheads="1"/>
              </p:cNvSpPr>
              <p:nvPr/>
            </p:nvSpPr>
            <p:spPr bwMode="auto">
              <a:xfrm>
                <a:off x="2767889" y="1397000"/>
                <a:ext cx="1905708" cy="49906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120000"/>
                  </a:lnSpc>
                  <a:spcBef>
                    <a:spcPct val="30000"/>
                  </a:spcBef>
                  <a:spcAft>
                    <a:spcPct val="20000"/>
                  </a:spcAft>
                  <a:buClr>
                    <a:schemeClr val="tx1"/>
                  </a:buClr>
                  <a:buChar char="•"/>
                  <a:defRPr sz="2100" b="1">
                    <a:solidFill>
                      <a:srgbClr val="1679BA"/>
                    </a:solidFill>
                    <a:latin typeface="Arial" panose="020B0604020202020204" pitchFamily="34" charset="0"/>
                    <a:ea typeface="宋体" panose="02010600030101010101" pitchFamily="2" charset="-122"/>
                  </a:defRPr>
                </a:lvl1pPr>
                <a:lvl2pPr marL="742950" indent="-285750">
                  <a:lnSpc>
                    <a:spcPct val="120000"/>
                  </a:lnSpc>
                  <a:spcBef>
                    <a:spcPct val="20000"/>
                  </a:spcBef>
                  <a:spcAft>
                    <a:spcPct val="20000"/>
                  </a:spcAft>
                  <a:buClr>
                    <a:schemeClr val="tx1"/>
                  </a:buClr>
                  <a:buChar char="–"/>
                  <a:defRPr sz="1900" b="1">
                    <a:solidFill>
                      <a:srgbClr val="4D5E68"/>
                    </a:solidFill>
                    <a:latin typeface="Arial" panose="020B0604020202020204" pitchFamily="34" charset="0"/>
                    <a:ea typeface="宋体" panose="02010600030101010101" pitchFamily="2" charset="-122"/>
                  </a:defRPr>
                </a:lvl2pPr>
                <a:lvl3pPr marL="1143000" indent="-228600">
                  <a:spcBef>
                    <a:spcPct val="20000"/>
                  </a:spcBef>
                  <a:buClr>
                    <a:schemeClr val="tx1"/>
                  </a:buClr>
                  <a:buFont typeface="Wingdings" panose="05000000000000000000" pitchFamily="2" charset="2"/>
                  <a:buChar char="§"/>
                  <a:defRPr b="1">
                    <a:solidFill>
                      <a:srgbClr val="4D5E68"/>
                    </a:solidFill>
                    <a:latin typeface="Arial" panose="020B0604020202020204" pitchFamily="34" charset="0"/>
                    <a:ea typeface="宋体" panose="02010600030101010101" pitchFamily="2" charset="-122"/>
                  </a:defRPr>
                </a:lvl3pPr>
                <a:lvl4pPr marL="1600200" indent="-228600">
                  <a:spcBef>
                    <a:spcPct val="20000"/>
                  </a:spcBef>
                  <a:buChar char="–"/>
                  <a:defRPr b="1">
                    <a:solidFill>
                      <a:srgbClr val="4D5E68"/>
                    </a:solidFill>
                    <a:latin typeface="Arial" panose="020B0604020202020204" pitchFamily="34" charset="0"/>
                    <a:ea typeface="宋体" panose="02010600030101010101" pitchFamily="2" charset="-122"/>
                  </a:defRPr>
                </a:lvl4pPr>
                <a:lvl5pPr marL="2057400" indent="-228600">
                  <a:spcBef>
                    <a:spcPct val="20000"/>
                  </a:spcBef>
                  <a:buChar char="»"/>
                  <a:defRPr b="1">
                    <a:solidFill>
                      <a:srgbClr val="4D5E68"/>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b="1">
                    <a:solidFill>
                      <a:srgbClr val="4D5E68"/>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b="1">
                    <a:solidFill>
                      <a:srgbClr val="4D5E68"/>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b="1">
                    <a:solidFill>
                      <a:srgbClr val="4D5E68"/>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b="1">
                    <a:solidFill>
                      <a:srgbClr val="4D5E68"/>
                    </a:solidFill>
                    <a:latin typeface="Arial" panose="020B0604020202020204" pitchFamily="34" charset="0"/>
                    <a:ea typeface="宋体" panose="02010600030101010101" pitchFamily="2" charset="-122"/>
                  </a:defRPr>
                </a:lvl9pPr>
              </a:lstStyle>
              <a:p>
                <a:pPr algn="ctr">
                  <a:lnSpc>
                    <a:spcPct val="100000"/>
                  </a:lnSpc>
                  <a:spcBef>
                    <a:spcPct val="0"/>
                  </a:spcBef>
                  <a:spcAft>
                    <a:spcPct val="0"/>
                  </a:spcAft>
                  <a:buClrTx/>
                  <a:buFontTx/>
                  <a:buNone/>
                </a:pPr>
                <a:r>
                  <a:rPr lang="en-US" altLang="zh-CN" sz="1000" b="0" dirty="0">
                    <a:solidFill>
                      <a:schemeClr val="tx1"/>
                    </a:solidFill>
                  </a:rPr>
                  <a:t>Bank3</a:t>
                </a:r>
                <a:endParaRPr lang="en-US" altLang="zh-CN" sz="1000" b="0" dirty="0">
                  <a:solidFill>
                    <a:schemeClr val="tx1"/>
                  </a:solidFill>
                </a:endParaRPr>
              </a:p>
            </p:txBody>
          </p:sp>
          <p:sp>
            <p:nvSpPr>
              <p:cNvPr id="53" name="文本框 61"/>
              <p:cNvSpPr txBox="1">
                <a:spLocks noChangeArrowheads="1"/>
              </p:cNvSpPr>
              <p:nvPr/>
            </p:nvSpPr>
            <p:spPr bwMode="auto">
              <a:xfrm>
                <a:off x="2184400" y="5771454"/>
                <a:ext cx="2489197" cy="49906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120000"/>
                  </a:lnSpc>
                  <a:spcBef>
                    <a:spcPct val="30000"/>
                  </a:spcBef>
                  <a:spcAft>
                    <a:spcPct val="20000"/>
                  </a:spcAft>
                  <a:buClr>
                    <a:schemeClr val="tx1"/>
                  </a:buClr>
                  <a:buChar char="•"/>
                  <a:defRPr sz="2100" b="1">
                    <a:solidFill>
                      <a:srgbClr val="1679BA"/>
                    </a:solidFill>
                    <a:latin typeface="Arial" panose="020B0604020202020204" pitchFamily="34" charset="0"/>
                    <a:ea typeface="宋体" panose="02010600030101010101" pitchFamily="2" charset="-122"/>
                  </a:defRPr>
                </a:lvl1pPr>
                <a:lvl2pPr marL="742950" indent="-285750">
                  <a:lnSpc>
                    <a:spcPct val="120000"/>
                  </a:lnSpc>
                  <a:spcBef>
                    <a:spcPct val="20000"/>
                  </a:spcBef>
                  <a:spcAft>
                    <a:spcPct val="20000"/>
                  </a:spcAft>
                  <a:buClr>
                    <a:schemeClr val="tx1"/>
                  </a:buClr>
                  <a:buChar char="–"/>
                  <a:defRPr sz="1900" b="1">
                    <a:solidFill>
                      <a:srgbClr val="4D5E68"/>
                    </a:solidFill>
                    <a:latin typeface="Arial" panose="020B0604020202020204" pitchFamily="34" charset="0"/>
                    <a:ea typeface="宋体" panose="02010600030101010101" pitchFamily="2" charset="-122"/>
                  </a:defRPr>
                </a:lvl2pPr>
                <a:lvl3pPr marL="1143000" indent="-228600">
                  <a:spcBef>
                    <a:spcPct val="20000"/>
                  </a:spcBef>
                  <a:buClr>
                    <a:schemeClr val="tx1"/>
                  </a:buClr>
                  <a:buFont typeface="Wingdings" panose="05000000000000000000" pitchFamily="2" charset="2"/>
                  <a:buChar char="§"/>
                  <a:defRPr b="1">
                    <a:solidFill>
                      <a:srgbClr val="4D5E68"/>
                    </a:solidFill>
                    <a:latin typeface="Arial" panose="020B0604020202020204" pitchFamily="34" charset="0"/>
                    <a:ea typeface="宋体" panose="02010600030101010101" pitchFamily="2" charset="-122"/>
                  </a:defRPr>
                </a:lvl3pPr>
                <a:lvl4pPr marL="1600200" indent="-228600">
                  <a:spcBef>
                    <a:spcPct val="20000"/>
                  </a:spcBef>
                  <a:buChar char="–"/>
                  <a:defRPr b="1">
                    <a:solidFill>
                      <a:srgbClr val="4D5E68"/>
                    </a:solidFill>
                    <a:latin typeface="Arial" panose="020B0604020202020204" pitchFamily="34" charset="0"/>
                    <a:ea typeface="宋体" panose="02010600030101010101" pitchFamily="2" charset="-122"/>
                  </a:defRPr>
                </a:lvl4pPr>
                <a:lvl5pPr marL="2057400" indent="-228600">
                  <a:spcBef>
                    <a:spcPct val="20000"/>
                  </a:spcBef>
                  <a:buChar char="»"/>
                  <a:defRPr b="1">
                    <a:solidFill>
                      <a:srgbClr val="4D5E68"/>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b="1">
                    <a:solidFill>
                      <a:srgbClr val="4D5E68"/>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b="1">
                    <a:solidFill>
                      <a:srgbClr val="4D5E68"/>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b="1">
                    <a:solidFill>
                      <a:srgbClr val="4D5E68"/>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b="1">
                    <a:solidFill>
                      <a:srgbClr val="4D5E68"/>
                    </a:solidFill>
                    <a:latin typeface="Arial" panose="020B0604020202020204" pitchFamily="34" charset="0"/>
                    <a:ea typeface="宋体" panose="02010600030101010101" pitchFamily="2" charset="-122"/>
                  </a:defRPr>
                </a:lvl9pPr>
              </a:lstStyle>
              <a:p>
                <a:pPr algn="ctr">
                  <a:lnSpc>
                    <a:spcPct val="100000"/>
                  </a:lnSpc>
                  <a:spcBef>
                    <a:spcPct val="0"/>
                  </a:spcBef>
                  <a:spcAft>
                    <a:spcPct val="0"/>
                  </a:spcAft>
                  <a:buClrTx/>
                  <a:buFontTx/>
                  <a:buNone/>
                </a:pPr>
                <a:r>
                  <a:rPr lang="en-US" altLang="zh-CN" sz="1000" b="0" dirty="0">
                    <a:solidFill>
                      <a:schemeClr val="tx1"/>
                    </a:solidFill>
                  </a:rPr>
                  <a:t>Bank5</a:t>
                </a:r>
                <a:endParaRPr lang="en-US" altLang="zh-CN" sz="1000" b="0" dirty="0">
                  <a:solidFill>
                    <a:schemeClr val="tx1"/>
                  </a:solidFill>
                </a:endParaRPr>
              </a:p>
            </p:txBody>
          </p:sp>
          <p:sp>
            <p:nvSpPr>
              <p:cNvPr id="54" name="文本框 62"/>
              <p:cNvSpPr txBox="1">
                <a:spLocks noChangeArrowheads="1"/>
              </p:cNvSpPr>
              <p:nvPr/>
            </p:nvSpPr>
            <p:spPr bwMode="auto">
              <a:xfrm>
                <a:off x="53973" y="5788024"/>
                <a:ext cx="2243939" cy="49906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120000"/>
                  </a:lnSpc>
                  <a:spcBef>
                    <a:spcPct val="30000"/>
                  </a:spcBef>
                  <a:spcAft>
                    <a:spcPct val="20000"/>
                  </a:spcAft>
                  <a:buClr>
                    <a:schemeClr val="tx1"/>
                  </a:buClr>
                  <a:buChar char="•"/>
                  <a:defRPr sz="2100" b="1">
                    <a:solidFill>
                      <a:srgbClr val="1679BA"/>
                    </a:solidFill>
                    <a:latin typeface="Arial" panose="020B0604020202020204" pitchFamily="34" charset="0"/>
                    <a:ea typeface="宋体" panose="02010600030101010101" pitchFamily="2" charset="-122"/>
                  </a:defRPr>
                </a:lvl1pPr>
                <a:lvl2pPr marL="742950" indent="-285750">
                  <a:lnSpc>
                    <a:spcPct val="120000"/>
                  </a:lnSpc>
                  <a:spcBef>
                    <a:spcPct val="20000"/>
                  </a:spcBef>
                  <a:spcAft>
                    <a:spcPct val="20000"/>
                  </a:spcAft>
                  <a:buClr>
                    <a:schemeClr val="tx1"/>
                  </a:buClr>
                  <a:buChar char="–"/>
                  <a:defRPr sz="1900" b="1">
                    <a:solidFill>
                      <a:srgbClr val="4D5E68"/>
                    </a:solidFill>
                    <a:latin typeface="Arial" panose="020B0604020202020204" pitchFamily="34" charset="0"/>
                    <a:ea typeface="宋体" panose="02010600030101010101" pitchFamily="2" charset="-122"/>
                  </a:defRPr>
                </a:lvl2pPr>
                <a:lvl3pPr marL="1143000" indent="-228600">
                  <a:spcBef>
                    <a:spcPct val="20000"/>
                  </a:spcBef>
                  <a:buClr>
                    <a:schemeClr val="tx1"/>
                  </a:buClr>
                  <a:buFont typeface="Wingdings" panose="05000000000000000000" pitchFamily="2" charset="2"/>
                  <a:buChar char="§"/>
                  <a:defRPr b="1">
                    <a:solidFill>
                      <a:srgbClr val="4D5E68"/>
                    </a:solidFill>
                    <a:latin typeface="Arial" panose="020B0604020202020204" pitchFamily="34" charset="0"/>
                    <a:ea typeface="宋体" panose="02010600030101010101" pitchFamily="2" charset="-122"/>
                  </a:defRPr>
                </a:lvl3pPr>
                <a:lvl4pPr marL="1600200" indent="-228600">
                  <a:spcBef>
                    <a:spcPct val="20000"/>
                  </a:spcBef>
                  <a:buChar char="–"/>
                  <a:defRPr b="1">
                    <a:solidFill>
                      <a:srgbClr val="4D5E68"/>
                    </a:solidFill>
                    <a:latin typeface="Arial" panose="020B0604020202020204" pitchFamily="34" charset="0"/>
                    <a:ea typeface="宋体" panose="02010600030101010101" pitchFamily="2" charset="-122"/>
                  </a:defRPr>
                </a:lvl4pPr>
                <a:lvl5pPr marL="2057400" indent="-228600">
                  <a:spcBef>
                    <a:spcPct val="20000"/>
                  </a:spcBef>
                  <a:buChar char="»"/>
                  <a:defRPr b="1">
                    <a:solidFill>
                      <a:srgbClr val="4D5E68"/>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b="1">
                    <a:solidFill>
                      <a:srgbClr val="4D5E68"/>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b="1">
                    <a:solidFill>
                      <a:srgbClr val="4D5E68"/>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b="1">
                    <a:solidFill>
                      <a:srgbClr val="4D5E68"/>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b="1">
                    <a:solidFill>
                      <a:srgbClr val="4D5E68"/>
                    </a:solidFill>
                    <a:latin typeface="Arial" panose="020B0604020202020204" pitchFamily="34" charset="0"/>
                    <a:ea typeface="宋体" panose="02010600030101010101" pitchFamily="2" charset="-122"/>
                  </a:defRPr>
                </a:lvl9pPr>
              </a:lstStyle>
              <a:p>
                <a:pPr algn="ctr">
                  <a:lnSpc>
                    <a:spcPct val="100000"/>
                  </a:lnSpc>
                  <a:spcBef>
                    <a:spcPct val="0"/>
                  </a:spcBef>
                  <a:spcAft>
                    <a:spcPct val="0"/>
                  </a:spcAft>
                  <a:buClrTx/>
                  <a:buFontTx/>
                  <a:buNone/>
                </a:pPr>
                <a:r>
                  <a:rPr lang="en-US" altLang="zh-CN" sz="1000" b="0" dirty="0">
                    <a:solidFill>
                      <a:schemeClr val="tx1"/>
                    </a:solidFill>
                  </a:rPr>
                  <a:t>Bank6</a:t>
                </a:r>
                <a:endParaRPr lang="en-US" altLang="zh-CN" sz="1000" b="0" dirty="0">
                  <a:solidFill>
                    <a:schemeClr val="tx1"/>
                  </a:solidFill>
                </a:endParaRPr>
              </a:p>
            </p:txBody>
          </p:sp>
          <p:cxnSp>
            <p:nvCxnSpPr>
              <p:cNvPr id="55" name="直接箭头连接符 65"/>
              <p:cNvCxnSpPr>
                <a:cxnSpLocks noChangeShapeType="1"/>
              </p:cNvCxnSpPr>
              <p:nvPr/>
            </p:nvCxnSpPr>
            <p:spPr bwMode="auto">
              <a:xfrm>
                <a:off x="3830638" y="4373563"/>
                <a:ext cx="404812" cy="1195387"/>
              </a:xfrm>
              <a:prstGeom prst="straightConnector1">
                <a:avLst/>
              </a:prstGeom>
              <a:grpFill/>
              <a:ln w="9525" algn="ctr">
                <a:solidFill>
                  <a:schemeClr val="tx1"/>
                </a:solidFill>
                <a:round/>
                <a:tailEnd type="triangle" w="med" len="med"/>
              </a:ln>
            </p:spPr>
          </p:cxnSp>
          <p:cxnSp>
            <p:nvCxnSpPr>
              <p:cNvPr id="56" name="直接箭头连接符 67"/>
              <p:cNvCxnSpPr>
                <a:cxnSpLocks noChangeShapeType="1"/>
                <a:endCxn id="53" idx="0"/>
              </p:cNvCxnSpPr>
              <p:nvPr/>
            </p:nvCxnSpPr>
            <p:spPr bwMode="auto">
              <a:xfrm>
                <a:off x="2919476" y="4822126"/>
                <a:ext cx="509578" cy="949328"/>
              </a:xfrm>
              <a:prstGeom prst="straightConnector1">
                <a:avLst/>
              </a:prstGeom>
              <a:grpFill/>
              <a:ln w="9525" algn="ctr">
                <a:solidFill>
                  <a:schemeClr val="tx1"/>
                </a:solidFill>
                <a:round/>
                <a:tailEnd type="triangle" w="med" len="med"/>
              </a:ln>
            </p:spPr>
          </p:cxnSp>
          <p:cxnSp>
            <p:nvCxnSpPr>
              <p:cNvPr id="57" name="直接箭头连接符 69"/>
              <p:cNvCxnSpPr>
                <a:cxnSpLocks noChangeShapeType="1"/>
              </p:cNvCxnSpPr>
              <p:nvPr/>
            </p:nvCxnSpPr>
            <p:spPr bwMode="auto">
              <a:xfrm flipH="1">
                <a:off x="950913" y="4830763"/>
                <a:ext cx="744537" cy="957262"/>
              </a:xfrm>
              <a:prstGeom prst="straightConnector1">
                <a:avLst/>
              </a:prstGeom>
              <a:grpFill/>
              <a:ln w="9525" algn="ctr">
                <a:solidFill>
                  <a:schemeClr val="tx1"/>
                </a:solidFill>
                <a:round/>
                <a:tailEnd type="triangle" w="med" len="med"/>
              </a:ln>
            </p:spPr>
          </p:cxnSp>
        </p:grpSp>
        <p:grpSp>
          <p:nvGrpSpPr>
            <p:cNvPr id="58" name="组合 57"/>
            <p:cNvGrpSpPr/>
            <p:nvPr/>
          </p:nvGrpSpPr>
          <p:grpSpPr>
            <a:xfrm>
              <a:off x="9175" y="7156"/>
              <a:ext cx="9750" cy="3356"/>
              <a:chOff x="-746806" y="2009405"/>
              <a:chExt cx="5602538" cy="1582930"/>
            </a:xfrm>
          </p:grpSpPr>
          <p:pic>
            <p:nvPicPr>
              <p:cNvPr id="59" name="图片 58"/>
              <p:cNvPicPr>
                <a:picLocks noChangeAspect="1"/>
              </p:cNvPicPr>
              <p:nvPr/>
            </p:nvPicPr>
            <p:blipFill rotWithShape="1">
              <a:blip r:embed="rId3" cstate="print">
                <a:extLst>
                  <a:ext uri="{28A0092B-C50C-407E-A947-70E740481C1C}">
                    <a14:useLocalDpi xmlns:a14="http://schemas.microsoft.com/office/drawing/2010/main" val="0"/>
                  </a:ext>
                </a:extLst>
              </a:blip>
              <a:srcRect l="47756" t="37040" r="4488" b="3221"/>
              <a:stretch>
                <a:fillRect/>
              </a:stretch>
            </p:blipFill>
            <p:spPr>
              <a:xfrm>
                <a:off x="2615400" y="2212998"/>
                <a:ext cx="2240332" cy="1379337"/>
              </a:xfrm>
              <a:prstGeom prst="rect">
                <a:avLst/>
              </a:prstGeom>
            </p:spPr>
          </p:pic>
          <p:pic>
            <p:nvPicPr>
              <p:cNvPr id="60" name="图片 59"/>
              <p:cNvPicPr>
                <a:picLocks noChangeAspect="1"/>
              </p:cNvPicPr>
              <p:nvPr/>
            </p:nvPicPr>
            <p:blipFill rotWithShape="1">
              <a:blip r:embed="rId4"/>
              <a:srcRect t="13740" r="41159" b="-929"/>
              <a:stretch>
                <a:fillRect/>
              </a:stretch>
            </p:blipFill>
            <p:spPr>
              <a:xfrm>
                <a:off x="-746806" y="2223632"/>
                <a:ext cx="3266483" cy="1317574"/>
              </a:xfrm>
              <a:prstGeom prst="rect">
                <a:avLst/>
              </a:prstGeom>
            </p:spPr>
          </p:pic>
          <p:sp>
            <p:nvSpPr>
              <p:cNvPr id="61" name="文本框 60"/>
              <p:cNvSpPr txBox="1"/>
              <p:nvPr/>
            </p:nvSpPr>
            <p:spPr>
              <a:xfrm>
                <a:off x="-274461" y="2009405"/>
                <a:ext cx="5005831" cy="254107"/>
              </a:xfrm>
              <a:prstGeom prst="rect">
                <a:avLst/>
              </a:prstGeom>
              <a:noFill/>
            </p:spPr>
            <p:txBody>
              <a:bodyPr wrap="square" rtlCol="0">
                <a:noAutofit/>
              </a:bodyPr>
              <a:lstStyle/>
              <a:p>
                <a:pPr algn="ctr" defTabSz="914400"/>
                <a:r>
                  <a:rPr lang="en-US" altLang="zh-CN" sz="1200" b="1" dirty="0">
                    <a:solidFill>
                      <a:srgbClr val="315CBD"/>
                    </a:solidFill>
                    <a:latin typeface="微软雅黑" panose="020B0503020204020204" pitchFamily="34" charset="-122"/>
                    <a:ea typeface="微软雅黑" panose="020B0503020204020204" pitchFamily="34" charset="-122"/>
                  </a:rPr>
                  <a:t>Research on Lithium Battery Performance (Imaging + Diffraction)</a:t>
                </a:r>
                <a:endParaRPr lang="en-US" altLang="zh-CN" sz="1200" b="1" dirty="0">
                  <a:solidFill>
                    <a:srgbClr val="315CBD"/>
                  </a:solidFill>
                  <a:latin typeface="微软雅黑" panose="020B0503020204020204" pitchFamily="34" charset="-122"/>
                  <a:ea typeface="微软雅黑" panose="020B0503020204020204" pitchFamily="34" charset="-122"/>
                </a:endParaRPr>
              </a:p>
            </p:txBody>
          </p:sp>
        </p:grpSp>
        <p:sp>
          <p:nvSpPr>
            <p:cNvPr id="62" name="文本框 61"/>
            <p:cNvSpPr txBox="1"/>
            <p:nvPr/>
          </p:nvSpPr>
          <p:spPr>
            <a:xfrm>
              <a:off x="9931" y="2106"/>
              <a:ext cx="8140" cy="531"/>
            </a:xfrm>
            <a:prstGeom prst="rect">
              <a:avLst/>
            </a:prstGeom>
            <a:noFill/>
          </p:spPr>
          <p:txBody>
            <a:bodyPr wrap="square" rtlCol="0" anchor="t">
              <a:spAutoFit/>
            </a:bodyPr>
            <a:p>
              <a:r>
                <a:rPr lang="en-US" altLang="zh-CN" sz="1600" b="1" dirty="0">
                  <a:solidFill>
                    <a:schemeClr val="tx1"/>
                  </a:solidFill>
                  <a:latin typeface="Times New Roman" panose="02020603050405020304" pitchFamily="18" charset="0"/>
                  <a:ea typeface="微软雅黑" panose="020B0503020204020204" pitchFamily="34" charset="-122"/>
                  <a:sym typeface="Times New Roman" panose="02020603050405020304" pitchFamily="18" charset="0"/>
                </a:rPr>
                <a:t>ERNI (</a:t>
              </a:r>
              <a:r>
                <a:rPr lang="en-US" altLang="zh-CN" sz="1600" b="1" u="sng"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E</a:t>
              </a:r>
              <a:r>
                <a:rPr lang="en-US" altLang="zh-CN" sz="1600" b="1" dirty="0">
                  <a:solidFill>
                    <a:schemeClr val="tx1"/>
                  </a:solidFill>
                  <a:latin typeface="Times New Roman" panose="02020603050405020304" pitchFamily="18" charset="0"/>
                  <a:ea typeface="微软雅黑" panose="020B0503020204020204" pitchFamily="34" charset="-122"/>
                  <a:sym typeface="Times New Roman" panose="02020603050405020304" pitchFamily="18" charset="0"/>
                </a:rPr>
                <a:t>nergy </a:t>
              </a:r>
              <a:r>
                <a:rPr lang="en-US" altLang="zh-CN" sz="1600" b="1" u="sng"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R</a:t>
              </a:r>
              <a:r>
                <a:rPr lang="en-US" altLang="zh-CN" sz="1600" b="1" dirty="0">
                  <a:solidFill>
                    <a:schemeClr val="tx1"/>
                  </a:solidFill>
                  <a:latin typeface="Times New Roman" panose="02020603050405020304" pitchFamily="18" charset="0"/>
                  <a:ea typeface="微软雅黑" panose="020B0503020204020204" pitchFamily="34" charset="-122"/>
                  <a:sym typeface="Times New Roman" panose="02020603050405020304" pitchFamily="18" charset="0"/>
                </a:rPr>
                <a:t>esolved </a:t>
              </a:r>
              <a:r>
                <a:rPr lang="en-US" altLang="zh-CN" sz="1600" b="1" u="sng"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N</a:t>
              </a:r>
              <a:r>
                <a:rPr lang="en-US" altLang="zh-CN" sz="1600" b="1" dirty="0">
                  <a:solidFill>
                    <a:schemeClr val="tx1"/>
                  </a:solidFill>
                  <a:latin typeface="Times New Roman" panose="02020603050405020304" pitchFamily="18" charset="0"/>
                  <a:ea typeface="微软雅黑" panose="020B0503020204020204" pitchFamily="34" charset="-122"/>
                  <a:sym typeface="Times New Roman" panose="02020603050405020304" pitchFamily="18" charset="0"/>
                </a:rPr>
                <a:t>eutron </a:t>
              </a:r>
              <a:r>
                <a:rPr lang="en-US" altLang="zh-CN" sz="1600" b="1" u="sng"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I</a:t>
              </a:r>
              <a:r>
                <a:rPr lang="en-US" altLang="zh-CN" sz="1600" b="1" dirty="0">
                  <a:solidFill>
                    <a:schemeClr val="tx1"/>
                  </a:solidFill>
                  <a:latin typeface="Times New Roman" panose="02020603050405020304" pitchFamily="18" charset="0"/>
                  <a:ea typeface="微软雅黑" panose="020B0503020204020204" pitchFamily="34" charset="-122"/>
                  <a:sym typeface="Times New Roman" panose="02020603050405020304" pitchFamily="18" charset="0"/>
                </a:rPr>
                <a:t>maging Instrument)</a:t>
              </a:r>
              <a:endParaRPr lang="en-US" altLang="zh-CN" sz="1600" b="1" dirty="0">
                <a:solidFill>
                  <a:schemeClr val="tx1"/>
                </a:solidFill>
                <a:latin typeface="Times New Roman" panose="02020603050405020304" pitchFamily="18" charset="0"/>
                <a:ea typeface="微软雅黑" panose="020B0503020204020204" pitchFamily="34" charset="-122"/>
                <a:sym typeface="Times New Roman" panose="02020603050405020304" pitchFamily="18" charset="0"/>
              </a:endParaRPr>
            </a:p>
          </p:txBody>
        </p:sp>
      </p:grpSp>
      <p:sp>
        <p:nvSpPr>
          <p:cNvPr id="4" name="标题 1"/>
          <p:cNvSpPr>
            <a:spLocks noGrp="1"/>
          </p:cNvSpPr>
          <p:nvPr>
            <p:ph type="ctrTitle"/>
          </p:nvPr>
        </p:nvSpPr>
        <p:spPr>
          <a:xfrm>
            <a:off x="210820" y="68580"/>
            <a:ext cx="10754995" cy="560070"/>
          </a:xfrm>
        </p:spPr>
        <p:txBody>
          <a:bodyPr>
            <a:normAutofit fontScale="90000"/>
          </a:bodyPr>
          <a:lstStyle/>
          <a:p>
            <a:r>
              <a:rPr lang="en-US" altLang="zh-CN" dirty="0">
                <a:latin typeface="Times New Roman" panose="02020603050405020304" pitchFamily="18" charset="0"/>
                <a:cs typeface="Times New Roman" panose="02020603050405020304" pitchFamily="18" charset="0"/>
              </a:rPr>
              <a:t>  LoGHT</a:t>
            </a:r>
            <a:r>
              <a:rPr lang="zh-CN" altLang="en-US" sz="1800" dirty="0">
                <a:latin typeface="Times New Roman" panose="02020603050405020304" pitchFamily="18" charset="0"/>
                <a:cs typeface="Times New Roman" panose="02020603050405020304" pitchFamily="18" charset="0"/>
                <a:sym typeface="+mn-ea"/>
              </a:rPr>
              <a:t>（</a:t>
            </a:r>
            <a:r>
              <a:rPr lang="en-US" altLang="zh-CN" sz="1800" dirty="0">
                <a:latin typeface="Times New Roman" panose="02020603050405020304" pitchFamily="18" charset="0"/>
                <a:cs typeface="Times New Roman" panose="02020603050405020304" pitchFamily="18" charset="0"/>
              </a:rPr>
              <a:t>Louver Geometry</a:t>
            </a:r>
            <a:r>
              <a:rPr lang="en-US" altLang="zh-CN" sz="1800" dirty="0">
                <a:solidFill>
                  <a:srgbClr val="FF0000"/>
                </a:solidFill>
                <a:latin typeface="Times New Roman" panose="02020603050405020304" pitchFamily="18" charset="0"/>
                <a:cs typeface="Times New Roman" panose="02020603050405020304" pitchFamily="18" charset="0"/>
              </a:rPr>
              <a:t> High-efficiency</a:t>
            </a:r>
            <a:r>
              <a:rPr lang="en-US" altLang="zh-CN" sz="1800" dirty="0">
                <a:latin typeface="Times New Roman" panose="02020603050405020304" pitchFamily="18" charset="0"/>
                <a:cs typeface="Times New Roman" panose="02020603050405020304" pitchFamily="18" charset="0"/>
              </a:rPr>
              <a:t> Thermal-neutron Detector</a:t>
            </a:r>
            <a:r>
              <a:rPr lang="en-US" sz="1800" dirty="0">
                <a:latin typeface="Times New Roman" panose="02020603050405020304" pitchFamily="18" charset="0"/>
                <a:cs typeface="Times New Roman" panose="02020603050405020304" pitchFamily="18" charset="0"/>
              </a:rPr>
              <a:t> </a:t>
            </a:r>
            <a:r>
              <a:rPr lang="zh-CN" altLang="en-US" sz="1800" dirty="0">
                <a:latin typeface="Times New Roman" panose="02020603050405020304" pitchFamily="18" charset="0"/>
                <a:cs typeface="Times New Roman" panose="02020603050405020304" pitchFamily="18" charset="0"/>
              </a:rPr>
              <a:t>）</a:t>
            </a:r>
            <a:endParaRPr lang="zh-CN" altLang="en-US" sz="18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p:txBody>
          <a:bodyPr>
            <a:normAutofit/>
          </a:bodyPr>
          <a:lstStyle/>
          <a:p>
            <a:r>
              <a:rPr lang="en-US" altLang="zh-CN" dirty="0"/>
              <a:t>   SHiNE </a:t>
            </a:r>
            <a:r>
              <a:rPr lang="en-US" altLang="zh-CN" sz="1800" dirty="0">
                <a:latin typeface="Times New Roman" panose="02020603050405020304" pitchFamily="18" charset="0"/>
                <a:cs typeface="Times New Roman" panose="02020603050405020304" pitchFamily="18" charset="0"/>
              </a:rPr>
              <a:t>( </a:t>
            </a:r>
            <a:r>
              <a:rPr lang="en-US" altLang="zh-CN" sz="1800" u="sng" dirty="0">
                <a:latin typeface="Times New Roman" panose="02020603050405020304" pitchFamily="18" charset="0"/>
                <a:cs typeface="Times New Roman" panose="02020603050405020304" pitchFamily="18" charset="0"/>
              </a:rPr>
              <a:t>S</a:t>
            </a:r>
            <a:r>
              <a:rPr lang="en-US" altLang="zh-CN" sz="1800" dirty="0">
                <a:latin typeface="Times New Roman" panose="02020603050405020304" pitchFamily="18" charset="0"/>
                <a:cs typeface="Times New Roman" panose="02020603050405020304" pitchFamily="18" charset="0"/>
              </a:rPr>
              <a:t>iPM-based </a:t>
            </a:r>
            <a:r>
              <a:rPr lang="en-US" altLang="zh-CN" sz="1800" u="sng" dirty="0">
                <a:solidFill>
                  <a:srgbClr val="FF0000"/>
                </a:solidFill>
                <a:latin typeface="Times New Roman" panose="02020603050405020304" pitchFamily="18" charset="0"/>
                <a:cs typeface="Times New Roman" panose="02020603050405020304" pitchFamily="18" charset="0"/>
              </a:rPr>
              <a:t>Hi</a:t>
            </a:r>
            <a:r>
              <a:rPr lang="en-US" altLang="zh-CN" sz="1800" dirty="0">
                <a:solidFill>
                  <a:srgbClr val="FF0000"/>
                </a:solidFill>
                <a:latin typeface="Times New Roman" panose="02020603050405020304" pitchFamily="18" charset="0"/>
                <a:cs typeface="Times New Roman" panose="02020603050405020304" pitchFamily="18" charset="0"/>
              </a:rPr>
              <a:t>gh-resolution</a:t>
            </a:r>
            <a:r>
              <a:rPr lang="en-US" altLang="zh-CN" sz="1800" dirty="0">
                <a:latin typeface="Times New Roman" panose="02020603050405020304" pitchFamily="18" charset="0"/>
                <a:cs typeface="Times New Roman" panose="02020603050405020304" pitchFamily="18" charset="0"/>
              </a:rPr>
              <a:t> </a:t>
            </a:r>
            <a:r>
              <a:rPr lang="en-US" altLang="zh-CN" sz="1800" u="sng" dirty="0">
                <a:latin typeface="Times New Roman" panose="02020603050405020304" pitchFamily="18" charset="0"/>
                <a:cs typeface="Times New Roman" panose="02020603050405020304" pitchFamily="18" charset="0"/>
              </a:rPr>
              <a:t>N</a:t>
            </a:r>
            <a:r>
              <a:rPr lang="en-US" altLang="zh-CN" sz="1800" dirty="0">
                <a:latin typeface="Times New Roman" panose="02020603050405020304" pitchFamily="18" charset="0"/>
                <a:cs typeface="Times New Roman" panose="02020603050405020304" pitchFamily="18" charset="0"/>
              </a:rPr>
              <a:t>eutron </a:t>
            </a:r>
            <a:r>
              <a:rPr lang="en-US" altLang="zh-CN" sz="1800" u="sng" dirty="0">
                <a:latin typeface="Times New Roman" panose="02020603050405020304" pitchFamily="18" charset="0"/>
                <a:cs typeface="Times New Roman" panose="02020603050405020304" pitchFamily="18" charset="0"/>
              </a:rPr>
              <a:t>D</a:t>
            </a:r>
            <a:r>
              <a:rPr lang="en-US" altLang="zh-CN" sz="1800" dirty="0">
                <a:latin typeface="Times New Roman" panose="02020603050405020304" pitchFamily="18" charset="0"/>
                <a:cs typeface="Times New Roman" panose="02020603050405020304" pitchFamily="18" charset="0"/>
              </a:rPr>
              <a:t>etector)</a:t>
            </a:r>
            <a:endParaRPr lang="en-US" altLang="zh-CN" sz="2800" b="0" dirty="0"/>
          </a:p>
        </p:txBody>
      </p:sp>
      <p:pic>
        <p:nvPicPr>
          <p:cNvPr id="1026" name="Picture 2" descr="The Gamma Camera: Basic Principles | Radiology Key"/>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433955" y="1323975"/>
            <a:ext cx="3130550" cy="2573655"/>
          </a:xfrm>
          <a:prstGeom prst="rect">
            <a:avLst/>
          </a:prstGeom>
          <a:noFill/>
          <a:extLst>
            <a:ext uri="{909E8E84-426E-40DD-AFC4-6F175D3DCCD1}">
              <a14:hiddenFill xmlns:a14="http://schemas.microsoft.com/office/drawing/2010/main">
                <a:solidFill>
                  <a:srgbClr val="FFFFFF"/>
                </a:solidFill>
              </a14:hiddenFill>
            </a:ext>
          </a:extLst>
        </p:spPr>
      </p:pic>
      <p:pic>
        <p:nvPicPr>
          <p:cNvPr id="8" name="图片 7"/>
          <p:cNvPicPr>
            <a:picLocks noChangeAspect="1"/>
          </p:cNvPicPr>
          <p:nvPr/>
        </p:nvPicPr>
        <p:blipFill>
          <a:blip r:embed="rId2"/>
          <a:stretch>
            <a:fillRect/>
          </a:stretch>
        </p:blipFill>
        <p:spPr>
          <a:xfrm>
            <a:off x="4385945" y="4333875"/>
            <a:ext cx="2012950" cy="1212215"/>
          </a:xfrm>
          <a:prstGeom prst="rect">
            <a:avLst/>
          </a:prstGeom>
        </p:spPr>
      </p:pic>
      <p:pic>
        <p:nvPicPr>
          <p:cNvPr id="10" name="图片 9"/>
          <p:cNvPicPr>
            <a:picLocks noChangeAspect="1"/>
          </p:cNvPicPr>
          <p:nvPr/>
        </p:nvPicPr>
        <p:blipFill>
          <a:blip r:embed="rId3"/>
          <a:srcRect t="51024"/>
          <a:stretch>
            <a:fillRect/>
          </a:stretch>
        </p:blipFill>
        <p:spPr>
          <a:xfrm>
            <a:off x="4261485" y="5640705"/>
            <a:ext cx="2182495" cy="819785"/>
          </a:xfrm>
          <a:prstGeom prst="rect">
            <a:avLst/>
          </a:prstGeom>
        </p:spPr>
      </p:pic>
      <p:sp>
        <p:nvSpPr>
          <p:cNvPr id="12" name="文本框 11"/>
          <p:cNvSpPr txBox="1"/>
          <p:nvPr/>
        </p:nvSpPr>
        <p:spPr>
          <a:xfrm>
            <a:off x="0" y="6287770"/>
            <a:ext cx="4602480" cy="306705"/>
          </a:xfrm>
          <a:prstGeom prst="rect">
            <a:avLst/>
          </a:prstGeom>
          <a:noFill/>
        </p:spPr>
        <p:txBody>
          <a:bodyPr wrap="square">
            <a:spAutoFit/>
          </a:bodyPr>
          <a:lstStyle/>
          <a:p>
            <a:pPr algn="ctr" eaLnBrk="1" hangingPunct="1"/>
            <a:r>
              <a:rPr lang="en-US" altLang="zh-CN" sz="1400" b="1" dirty="0">
                <a:solidFill>
                  <a:schemeClr val="accent4">
                    <a:lumMod val="75000"/>
                  </a:schemeClr>
                </a:solidFill>
                <a:latin typeface="Times New Roman" panose="02020603050405020304" pitchFamily="18" charset="0"/>
                <a:cs typeface="Times New Roman" panose="02020603050405020304" pitchFamily="18" charset="0"/>
              </a:rPr>
              <a:t>Tne Anger Camera in SNS-TOPAZ instrument</a:t>
            </a:r>
            <a:endParaRPr lang="en-US" altLang="zh-CN" sz="1400" b="1" dirty="0">
              <a:solidFill>
                <a:schemeClr val="accent4">
                  <a:lumMod val="75000"/>
                </a:schemeClr>
              </a:solidFill>
              <a:latin typeface="Times New Roman" panose="02020603050405020304" pitchFamily="18" charset="0"/>
              <a:cs typeface="Times New Roman" panose="02020603050405020304" pitchFamily="18" charset="0"/>
            </a:endParaRPr>
          </a:p>
        </p:txBody>
      </p:sp>
      <p:sp>
        <p:nvSpPr>
          <p:cNvPr id="19" name="文本框 18"/>
          <p:cNvSpPr txBox="1"/>
          <p:nvPr/>
        </p:nvSpPr>
        <p:spPr>
          <a:xfrm>
            <a:off x="1270000" y="864870"/>
            <a:ext cx="5029835" cy="398780"/>
          </a:xfrm>
          <a:prstGeom prst="rect">
            <a:avLst/>
          </a:prstGeom>
          <a:noFill/>
        </p:spPr>
        <p:txBody>
          <a:bodyPr wrap="square">
            <a:spAutoFit/>
          </a:bodyPr>
          <a:lstStyle/>
          <a:p>
            <a:pPr algn="ctr" eaLnBrk="1" hangingPunct="1"/>
            <a:r>
              <a:rPr lang="en-US" altLang="zh-CN" sz="2000" b="1"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SHiNE concept -- a kind of Anger Camera</a:t>
            </a:r>
            <a:endParaRPr lang="en-US" altLang="zh-CN" sz="2000" b="1"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endParaRPr>
          </a:p>
        </p:txBody>
      </p:sp>
      <p:grpSp>
        <p:nvGrpSpPr>
          <p:cNvPr id="28" name="组合 27"/>
          <p:cNvGrpSpPr/>
          <p:nvPr/>
        </p:nvGrpSpPr>
        <p:grpSpPr>
          <a:xfrm>
            <a:off x="7743825" y="1323340"/>
            <a:ext cx="4104640" cy="2361565"/>
            <a:chOff x="11865" y="2472"/>
            <a:chExt cx="5709" cy="3181"/>
          </a:xfrm>
        </p:grpSpPr>
        <p:pic>
          <p:nvPicPr>
            <p:cNvPr id="23" name="图片 22"/>
            <p:cNvPicPr>
              <a:picLocks noChangeAspect="1"/>
            </p:cNvPicPr>
            <p:nvPr/>
          </p:nvPicPr>
          <p:blipFill rotWithShape="1">
            <a:blip r:embed="rId4">
              <a:extLst>
                <a:ext uri="{28A0092B-C50C-407E-A947-70E740481C1C}">
                  <a14:useLocalDpi xmlns:a14="http://schemas.microsoft.com/office/drawing/2010/main" val="0"/>
                </a:ext>
              </a:extLst>
            </a:blip>
            <a:srcRect l="1741" t="2" r="20953" b="6948"/>
            <a:stretch>
              <a:fillRect/>
            </a:stretch>
          </p:blipFill>
          <p:spPr>
            <a:xfrm>
              <a:off x="11865" y="2472"/>
              <a:ext cx="3964" cy="3181"/>
            </a:xfrm>
            <a:prstGeom prst="rect">
              <a:avLst/>
            </a:prstGeom>
          </p:spPr>
        </p:pic>
        <p:sp>
          <p:nvSpPr>
            <p:cNvPr id="24" name="文本框 23"/>
            <p:cNvSpPr txBox="1"/>
            <p:nvPr/>
          </p:nvSpPr>
          <p:spPr>
            <a:xfrm>
              <a:off x="15902" y="2836"/>
              <a:ext cx="1293" cy="413"/>
            </a:xfrm>
            <a:prstGeom prst="rect">
              <a:avLst/>
            </a:prstGeom>
            <a:noFill/>
          </p:spPr>
          <p:txBody>
            <a:bodyPr wrap="square" rtlCol="0">
              <a:spAutoFit/>
            </a:bodyPr>
            <a:lstStyle/>
            <a:p>
              <a:r>
                <a:rPr lang="en-US" altLang="zh-CN" sz="1400" b="1" dirty="0"/>
                <a:t>neutron</a:t>
              </a:r>
              <a:endParaRPr lang="en-US" altLang="zh-CN" sz="1400" b="1" dirty="0"/>
            </a:p>
          </p:txBody>
        </p:sp>
        <p:sp>
          <p:nvSpPr>
            <p:cNvPr id="25" name="文本框 24"/>
            <p:cNvSpPr txBox="1"/>
            <p:nvPr/>
          </p:nvSpPr>
          <p:spPr>
            <a:xfrm>
              <a:off x="15185" y="3324"/>
              <a:ext cx="2195" cy="413"/>
            </a:xfrm>
            <a:prstGeom prst="rect">
              <a:avLst/>
            </a:prstGeom>
            <a:noFill/>
          </p:spPr>
          <p:txBody>
            <a:bodyPr wrap="square" rtlCol="0">
              <a:spAutoFit/>
            </a:bodyPr>
            <a:lstStyle/>
            <a:p>
              <a:r>
                <a:rPr lang="en-US" altLang="zh-CN" sz="1400" b="1" dirty="0"/>
                <a:t>Scintillator screen </a:t>
              </a:r>
              <a:endParaRPr lang="en-US" altLang="zh-CN" sz="1400" b="1" dirty="0"/>
            </a:p>
          </p:txBody>
        </p:sp>
        <p:sp>
          <p:nvSpPr>
            <p:cNvPr id="26" name="文本框 25"/>
            <p:cNvSpPr txBox="1"/>
            <p:nvPr/>
          </p:nvSpPr>
          <p:spPr>
            <a:xfrm>
              <a:off x="15734" y="4000"/>
              <a:ext cx="1840" cy="993"/>
            </a:xfrm>
            <a:prstGeom prst="rect">
              <a:avLst/>
            </a:prstGeom>
            <a:noFill/>
          </p:spPr>
          <p:txBody>
            <a:bodyPr wrap="square" rtlCol="0">
              <a:spAutoFit/>
            </a:bodyPr>
            <a:lstStyle/>
            <a:p>
              <a:r>
                <a:rPr lang="en-US" altLang="zh-CN" sz="1400" b="1" dirty="0"/>
                <a:t>optial guide</a:t>
              </a:r>
              <a:endParaRPr lang="en-US" altLang="zh-CN" sz="1400" b="1" dirty="0"/>
            </a:p>
            <a:p>
              <a:endParaRPr lang="en-US" altLang="zh-CN" sz="1400" b="1" dirty="0"/>
            </a:p>
            <a:p>
              <a:r>
                <a:rPr lang="en-US" altLang="zh-CN" sz="1400" b="1" dirty="0"/>
                <a:t>light</a:t>
              </a:r>
              <a:endParaRPr lang="en-US" altLang="zh-CN" sz="1400" b="1" dirty="0"/>
            </a:p>
          </p:txBody>
        </p:sp>
        <p:sp>
          <p:nvSpPr>
            <p:cNvPr id="27" name="文本框 26"/>
            <p:cNvSpPr txBox="1"/>
            <p:nvPr/>
          </p:nvSpPr>
          <p:spPr>
            <a:xfrm>
              <a:off x="15612" y="5178"/>
              <a:ext cx="1632" cy="413"/>
            </a:xfrm>
            <a:prstGeom prst="rect">
              <a:avLst/>
            </a:prstGeom>
            <a:noFill/>
          </p:spPr>
          <p:txBody>
            <a:bodyPr wrap="square" rtlCol="0">
              <a:spAutoFit/>
            </a:bodyPr>
            <a:lstStyle/>
            <a:p>
              <a:r>
                <a:rPr lang="en-US" altLang="zh-CN" sz="1400" b="1" dirty="0" err="1"/>
                <a:t>SiPMs</a:t>
              </a:r>
              <a:r>
                <a:rPr lang="en-US" altLang="zh-CN" sz="1400" b="1" dirty="0"/>
                <a:t> Array</a:t>
              </a:r>
              <a:endParaRPr lang="en-US" altLang="zh-CN" sz="1400" b="1" dirty="0"/>
            </a:p>
          </p:txBody>
        </p:sp>
      </p:grpSp>
      <p:pic>
        <p:nvPicPr>
          <p:cNvPr id="3" name="图片 2"/>
          <p:cNvPicPr>
            <a:picLocks noChangeAspect="1"/>
          </p:cNvPicPr>
          <p:nvPr/>
        </p:nvPicPr>
        <p:blipFill>
          <a:blip r:embed="rId5"/>
          <a:stretch>
            <a:fillRect/>
          </a:stretch>
        </p:blipFill>
        <p:spPr>
          <a:xfrm>
            <a:off x="716915" y="4137025"/>
            <a:ext cx="3392805" cy="2025015"/>
          </a:xfrm>
          <a:prstGeom prst="rect">
            <a:avLst/>
          </a:prstGeom>
        </p:spPr>
      </p:pic>
      <p:sp>
        <p:nvSpPr>
          <p:cNvPr id="31" name="文本框 30"/>
          <p:cNvSpPr txBox="1"/>
          <p:nvPr/>
        </p:nvSpPr>
        <p:spPr>
          <a:xfrm>
            <a:off x="9058275" y="948690"/>
            <a:ext cx="1994535" cy="314960"/>
          </a:xfrm>
          <a:prstGeom prst="rect">
            <a:avLst/>
          </a:prstGeom>
          <a:noFill/>
        </p:spPr>
        <p:txBody>
          <a:bodyPr wrap="square" rtlCol="0" anchor="t">
            <a:noAutofit/>
          </a:bodyPr>
          <a:p>
            <a:r>
              <a:rPr lang="en-US" altLang="zh-CN" sz="2000" b="1">
                <a:solidFill>
                  <a:schemeClr val="tx1"/>
                </a:solidFill>
                <a:latin typeface="Times New Roman" panose="02020603050405020304" pitchFamily="18" charset="0"/>
                <a:cs typeface="Times New Roman" panose="02020603050405020304" pitchFamily="18" charset="0"/>
              </a:rPr>
              <a:t>Structure</a:t>
            </a:r>
            <a:endParaRPr lang="en-US" altLang="zh-CN" sz="2000" b="1">
              <a:solidFill>
                <a:schemeClr val="tx1"/>
              </a:solidFill>
              <a:latin typeface="Times New Roman" panose="02020603050405020304" pitchFamily="18" charset="0"/>
              <a:cs typeface="Times New Roman" panose="02020603050405020304" pitchFamily="18" charset="0"/>
            </a:endParaRPr>
          </a:p>
        </p:txBody>
      </p:sp>
      <p:pic>
        <p:nvPicPr>
          <p:cNvPr id="70" name="图片 69"/>
          <p:cNvPicPr>
            <a:picLocks noChangeAspect="1"/>
          </p:cNvPicPr>
          <p:nvPr/>
        </p:nvPicPr>
        <p:blipFill>
          <a:blip r:embed="rId6"/>
          <a:stretch>
            <a:fillRect/>
          </a:stretch>
        </p:blipFill>
        <p:spPr>
          <a:xfrm>
            <a:off x="7128510" y="3830320"/>
            <a:ext cx="4669790" cy="2926715"/>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4" name="文本框 25"/>
          <p:cNvSpPr txBox="1">
            <a:spLocks noChangeArrowheads="1"/>
          </p:cNvSpPr>
          <p:nvPr/>
        </p:nvSpPr>
        <p:spPr bwMode="auto">
          <a:xfrm>
            <a:off x="7974330" y="1602740"/>
            <a:ext cx="2475865" cy="213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ct val="30000"/>
              </a:spcBef>
              <a:spcAft>
                <a:spcPct val="20000"/>
              </a:spcAft>
              <a:buClr>
                <a:schemeClr val="tx1"/>
              </a:buClr>
              <a:buChar char="•"/>
              <a:defRPr sz="2100" b="1">
                <a:solidFill>
                  <a:srgbClr val="1679BA"/>
                </a:solidFill>
                <a:latin typeface="Arial" panose="020B0604020202020204" pitchFamily="34" charset="0"/>
                <a:ea typeface="宋体" panose="02010600030101010101" pitchFamily="2" charset="-122"/>
              </a:defRPr>
            </a:lvl1pPr>
            <a:lvl2pPr marL="742950" indent="-285750">
              <a:lnSpc>
                <a:spcPct val="120000"/>
              </a:lnSpc>
              <a:spcBef>
                <a:spcPct val="20000"/>
              </a:spcBef>
              <a:spcAft>
                <a:spcPct val="20000"/>
              </a:spcAft>
              <a:buClr>
                <a:schemeClr val="tx1"/>
              </a:buClr>
              <a:buChar char="–"/>
              <a:defRPr sz="1900" b="1">
                <a:solidFill>
                  <a:srgbClr val="4D5E68"/>
                </a:solidFill>
                <a:latin typeface="Arial" panose="020B0604020202020204" pitchFamily="34" charset="0"/>
                <a:ea typeface="宋体" panose="02010600030101010101" pitchFamily="2" charset="-122"/>
              </a:defRPr>
            </a:lvl2pPr>
            <a:lvl3pPr marL="1143000" indent="-228600">
              <a:spcBef>
                <a:spcPct val="20000"/>
              </a:spcBef>
              <a:buClr>
                <a:schemeClr val="tx1"/>
              </a:buClr>
              <a:buFont typeface="Wingdings" panose="05000000000000000000" pitchFamily="2" charset="2"/>
              <a:buChar char="§"/>
              <a:defRPr b="1">
                <a:solidFill>
                  <a:srgbClr val="4D5E68"/>
                </a:solidFill>
                <a:latin typeface="Arial" panose="020B0604020202020204" pitchFamily="34" charset="0"/>
                <a:ea typeface="宋体" panose="02010600030101010101" pitchFamily="2" charset="-122"/>
              </a:defRPr>
            </a:lvl3pPr>
            <a:lvl4pPr marL="1600200" indent="-228600">
              <a:spcBef>
                <a:spcPct val="20000"/>
              </a:spcBef>
              <a:buChar char="–"/>
              <a:defRPr b="1">
                <a:solidFill>
                  <a:srgbClr val="4D5E68"/>
                </a:solidFill>
                <a:latin typeface="Arial" panose="020B0604020202020204" pitchFamily="34" charset="0"/>
                <a:ea typeface="宋体" panose="02010600030101010101" pitchFamily="2" charset="-122"/>
              </a:defRPr>
            </a:lvl4pPr>
            <a:lvl5pPr marL="2057400" indent="-228600">
              <a:spcBef>
                <a:spcPct val="20000"/>
              </a:spcBef>
              <a:buChar char="»"/>
              <a:defRPr b="1">
                <a:solidFill>
                  <a:srgbClr val="4D5E68"/>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b="1">
                <a:solidFill>
                  <a:srgbClr val="4D5E68"/>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b="1">
                <a:solidFill>
                  <a:srgbClr val="4D5E68"/>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b="1">
                <a:solidFill>
                  <a:srgbClr val="4D5E68"/>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b="1">
                <a:solidFill>
                  <a:srgbClr val="4D5E68"/>
                </a:solidFill>
                <a:latin typeface="Arial" panose="020B0604020202020204" pitchFamily="34" charset="0"/>
                <a:ea typeface="宋体" panose="02010600030101010101" pitchFamily="2" charset="-122"/>
              </a:defRPr>
            </a:lvl9pPr>
          </a:lstStyle>
          <a:p>
            <a:pPr>
              <a:lnSpc>
                <a:spcPct val="100000"/>
              </a:lnSpc>
              <a:spcBef>
                <a:spcPct val="0"/>
              </a:spcBef>
              <a:spcAft>
                <a:spcPct val="0"/>
              </a:spcAft>
              <a:buClrTx/>
              <a:buFontTx/>
              <a:buNone/>
            </a:pPr>
            <a:r>
              <a:rPr lang="en-US" altLang="zh-CN" sz="800">
                <a:solidFill>
                  <a:schemeClr val="bg1"/>
                </a:solidFill>
              </a:rPr>
              <a:t>  C             D</a:t>
            </a:r>
            <a:endParaRPr lang="en-US" altLang="zh-CN" sz="800">
              <a:solidFill>
                <a:schemeClr val="bg1"/>
              </a:solidFill>
            </a:endParaRPr>
          </a:p>
        </p:txBody>
      </p:sp>
      <p:sp>
        <p:nvSpPr>
          <p:cNvPr id="38" name="TextBox 8"/>
          <p:cNvSpPr txBox="1">
            <a:spLocks noChangeArrowheads="1"/>
          </p:cNvSpPr>
          <p:nvPr/>
        </p:nvSpPr>
        <p:spPr bwMode="auto">
          <a:xfrm>
            <a:off x="6530975" y="1310640"/>
            <a:ext cx="5205095" cy="368300"/>
          </a:xfrm>
          <a:prstGeom prst="rect">
            <a:avLst/>
          </a:prstGeom>
          <a:noFill/>
          <a:ln>
            <a:noFill/>
          </a:ln>
        </p:spPr>
        <p:txBody>
          <a:bodyPr wrap="square">
            <a:spAutoFit/>
          </a:bodyPr>
          <a:lstStyle>
            <a:lvl1pPr>
              <a:lnSpc>
                <a:spcPct val="120000"/>
              </a:lnSpc>
              <a:spcBef>
                <a:spcPct val="30000"/>
              </a:spcBef>
              <a:spcAft>
                <a:spcPct val="20000"/>
              </a:spcAft>
              <a:buClr>
                <a:schemeClr val="tx1"/>
              </a:buClr>
              <a:buChar char="•"/>
              <a:defRPr sz="2100" b="1">
                <a:solidFill>
                  <a:srgbClr val="1679BA"/>
                </a:solidFill>
                <a:latin typeface="Arial" panose="020B0604020202020204" pitchFamily="34" charset="0"/>
                <a:ea typeface="宋体" panose="02010600030101010101" pitchFamily="2" charset="-122"/>
              </a:defRPr>
            </a:lvl1pPr>
            <a:lvl2pPr marL="742950" indent="-285750">
              <a:lnSpc>
                <a:spcPct val="120000"/>
              </a:lnSpc>
              <a:spcBef>
                <a:spcPct val="20000"/>
              </a:spcBef>
              <a:spcAft>
                <a:spcPct val="20000"/>
              </a:spcAft>
              <a:buClr>
                <a:schemeClr val="tx1"/>
              </a:buClr>
              <a:buChar char="–"/>
              <a:defRPr sz="1900" b="1">
                <a:solidFill>
                  <a:srgbClr val="4D5E68"/>
                </a:solidFill>
                <a:latin typeface="Arial" panose="020B0604020202020204" pitchFamily="34" charset="0"/>
                <a:ea typeface="宋体" panose="02010600030101010101" pitchFamily="2" charset="-122"/>
              </a:defRPr>
            </a:lvl2pPr>
            <a:lvl3pPr marL="1143000" indent="-228600">
              <a:spcBef>
                <a:spcPct val="20000"/>
              </a:spcBef>
              <a:buClr>
                <a:schemeClr val="tx1"/>
              </a:buClr>
              <a:buFont typeface="Wingdings" panose="05000000000000000000" pitchFamily="2" charset="2"/>
              <a:buChar char="§"/>
              <a:defRPr b="1">
                <a:solidFill>
                  <a:srgbClr val="4D5E68"/>
                </a:solidFill>
                <a:latin typeface="Arial" panose="020B0604020202020204" pitchFamily="34" charset="0"/>
                <a:ea typeface="宋体" panose="02010600030101010101" pitchFamily="2" charset="-122"/>
              </a:defRPr>
            </a:lvl3pPr>
            <a:lvl4pPr marL="1600200" indent="-228600">
              <a:spcBef>
                <a:spcPct val="20000"/>
              </a:spcBef>
              <a:buChar char="–"/>
              <a:defRPr b="1">
                <a:solidFill>
                  <a:srgbClr val="4D5E68"/>
                </a:solidFill>
                <a:latin typeface="Arial" panose="020B0604020202020204" pitchFamily="34" charset="0"/>
                <a:ea typeface="宋体" panose="02010600030101010101" pitchFamily="2" charset="-122"/>
              </a:defRPr>
            </a:lvl4pPr>
            <a:lvl5pPr marL="2057400" indent="-228600">
              <a:spcBef>
                <a:spcPct val="20000"/>
              </a:spcBef>
              <a:buChar char="»"/>
              <a:defRPr b="1">
                <a:solidFill>
                  <a:srgbClr val="4D5E68"/>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b="1">
                <a:solidFill>
                  <a:srgbClr val="4D5E68"/>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b="1">
                <a:solidFill>
                  <a:srgbClr val="4D5E68"/>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b="1">
                <a:solidFill>
                  <a:srgbClr val="4D5E68"/>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b="1">
                <a:solidFill>
                  <a:srgbClr val="4D5E68"/>
                </a:solidFill>
                <a:latin typeface="Arial" panose="020B0604020202020204" pitchFamily="34" charset="0"/>
                <a:ea typeface="宋体" panose="02010600030101010101" pitchFamily="2" charset="-122"/>
              </a:defRPr>
            </a:lvl9pPr>
          </a:lstStyle>
          <a:p>
            <a:pPr algn="ctr">
              <a:lnSpc>
                <a:spcPct val="100000"/>
              </a:lnSpc>
              <a:spcBef>
                <a:spcPct val="0"/>
              </a:spcBef>
              <a:spcAft>
                <a:spcPct val="0"/>
              </a:spcAft>
              <a:buClrTx/>
              <a:buFontTx/>
              <a:buNone/>
              <a:defRPr/>
            </a:pPr>
            <a:r>
              <a:rPr lang="en-US" altLang="zh-CN" sz="1800" dirty="0">
                <a:solidFill>
                  <a:srgbClr val="FF0000"/>
                </a:solidFill>
                <a:latin typeface="Times New Roman" panose="02020603050405020304" pitchFamily="18" charset="0"/>
                <a:cs typeface="Times New Roman" panose="02020603050405020304" pitchFamily="18" charset="0"/>
              </a:rPr>
              <a:t>New Scintillator: high detection efficiency </a:t>
            </a:r>
            <a:endParaRPr lang="en-US" altLang="zh-CN" sz="1800" dirty="0">
              <a:solidFill>
                <a:srgbClr val="FF0000"/>
              </a:solidFill>
              <a:latin typeface="Times New Roman" panose="02020603050405020304" pitchFamily="18" charset="0"/>
              <a:cs typeface="Times New Roman" panose="02020603050405020304" pitchFamily="18" charset="0"/>
            </a:endParaRPr>
          </a:p>
        </p:txBody>
      </p:sp>
      <p:graphicFrame>
        <p:nvGraphicFramePr>
          <p:cNvPr id="39" name="对象 12"/>
          <p:cNvGraphicFramePr>
            <a:graphicFrameLocks noChangeAspect="1"/>
          </p:cNvGraphicFramePr>
          <p:nvPr/>
        </p:nvGraphicFramePr>
        <p:xfrm>
          <a:off x="8693150" y="1679575"/>
          <a:ext cx="3499485" cy="2242185"/>
        </p:xfrm>
        <a:graphic>
          <a:graphicData uri="http://schemas.openxmlformats.org/presentationml/2006/ole">
            <mc:AlternateContent xmlns:mc="http://schemas.openxmlformats.org/markup-compatibility/2006">
              <mc:Choice xmlns:v="urn:schemas-microsoft-com:vml" Requires="v">
                <p:oleObj spid="_x0000_s40" name="Graph" r:id="rId1" imgW="3914140" imgH="2999740" progId="Origin95.Graph">
                  <p:embed/>
                </p:oleObj>
              </mc:Choice>
              <mc:Fallback>
                <p:oleObj name="Graph" r:id="rId1" imgW="3914140" imgH="2999740" progId="Origin95.Graph">
                  <p:embed/>
                  <p:pic>
                    <p:nvPicPr>
                      <p:cNvPr id="0" name="对象 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93150" y="1679575"/>
                        <a:ext cx="3499485" cy="2242185"/>
                      </a:xfrm>
                      <a:prstGeom prst="rect">
                        <a:avLst/>
                      </a:prstGeom>
                      <a:noFill/>
                      <a:ln>
                        <a:noFill/>
                      </a:ln>
                    </p:spPr>
                  </p:pic>
                </p:oleObj>
              </mc:Fallback>
            </mc:AlternateContent>
          </a:graphicData>
        </a:graphic>
      </p:graphicFrame>
      <p:sp>
        <p:nvSpPr>
          <p:cNvPr id="42" name="TextBox 8"/>
          <p:cNvSpPr txBox="1">
            <a:spLocks noChangeArrowheads="1"/>
          </p:cNvSpPr>
          <p:nvPr/>
        </p:nvSpPr>
        <p:spPr bwMode="auto">
          <a:xfrm>
            <a:off x="10067290" y="2565400"/>
            <a:ext cx="1776095" cy="275590"/>
          </a:xfrm>
          <a:prstGeom prst="rect">
            <a:avLst/>
          </a:prstGeom>
          <a:noFill/>
          <a:ln>
            <a:noFill/>
          </a:ln>
        </p:spPr>
        <p:txBody>
          <a:bodyPr wrap="square">
            <a:spAutoFit/>
          </a:bodyPr>
          <a:lstStyle>
            <a:lvl1pPr>
              <a:lnSpc>
                <a:spcPct val="120000"/>
              </a:lnSpc>
              <a:spcBef>
                <a:spcPct val="30000"/>
              </a:spcBef>
              <a:spcAft>
                <a:spcPct val="20000"/>
              </a:spcAft>
              <a:buClr>
                <a:schemeClr val="tx1"/>
              </a:buClr>
              <a:buChar char="•"/>
              <a:defRPr sz="2100" b="1">
                <a:solidFill>
                  <a:srgbClr val="1679BA"/>
                </a:solidFill>
                <a:latin typeface="Arial" panose="020B0604020202020204" pitchFamily="34" charset="0"/>
                <a:ea typeface="宋体" panose="02010600030101010101" pitchFamily="2" charset="-122"/>
              </a:defRPr>
            </a:lvl1pPr>
            <a:lvl2pPr marL="742950" indent="-285750">
              <a:lnSpc>
                <a:spcPct val="120000"/>
              </a:lnSpc>
              <a:spcBef>
                <a:spcPct val="20000"/>
              </a:spcBef>
              <a:spcAft>
                <a:spcPct val="20000"/>
              </a:spcAft>
              <a:buClr>
                <a:schemeClr val="tx1"/>
              </a:buClr>
              <a:buChar char="–"/>
              <a:defRPr sz="1900" b="1">
                <a:solidFill>
                  <a:srgbClr val="4D5E68"/>
                </a:solidFill>
                <a:latin typeface="Arial" panose="020B0604020202020204" pitchFamily="34" charset="0"/>
                <a:ea typeface="宋体" panose="02010600030101010101" pitchFamily="2" charset="-122"/>
              </a:defRPr>
            </a:lvl2pPr>
            <a:lvl3pPr marL="1143000" indent="-228600">
              <a:spcBef>
                <a:spcPct val="20000"/>
              </a:spcBef>
              <a:buClr>
                <a:schemeClr val="tx1"/>
              </a:buClr>
              <a:buFont typeface="Wingdings" panose="05000000000000000000" pitchFamily="2" charset="2"/>
              <a:buChar char="§"/>
              <a:defRPr b="1">
                <a:solidFill>
                  <a:srgbClr val="4D5E68"/>
                </a:solidFill>
                <a:latin typeface="Arial" panose="020B0604020202020204" pitchFamily="34" charset="0"/>
                <a:ea typeface="宋体" panose="02010600030101010101" pitchFamily="2" charset="-122"/>
              </a:defRPr>
            </a:lvl3pPr>
            <a:lvl4pPr marL="1600200" indent="-228600">
              <a:spcBef>
                <a:spcPct val="20000"/>
              </a:spcBef>
              <a:buChar char="–"/>
              <a:defRPr b="1">
                <a:solidFill>
                  <a:srgbClr val="4D5E68"/>
                </a:solidFill>
                <a:latin typeface="Arial" panose="020B0604020202020204" pitchFamily="34" charset="0"/>
                <a:ea typeface="宋体" panose="02010600030101010101" pitchFamily="2" charset="-122"/>
              </a:defRPr>
            </a:lvl4pPr>
            <a:lvl5pPr marL="2057400" indent="-228600">
              <a:spcBef>
                <a:spcPct val="20000"/>
              </a:spcBef>
              <a:buChar char="»"/>
              <a:defRPr b="1">
                <a:solidFill>
                  <a:srgbClr val="4D5E68"/>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b="1">
                <a:solidFill>
                  <a:srgbClr val="4D5E68"/>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b="1">
                <a:solidFill>
                  <a:srgbClr val="4D5E68"/>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b="1">
                <a:solidFill>
                  <a:srgbClr val="4D5E68"/>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b="1">
                <a:solidFill>
                  <a:srgbClr val="4D5E68"/>
                </a:solidFill>
                <a:latin typeface="Arial" panose="020B0604020202020204" pitchFamily="34" charset="0"/>
                <a:ea typeface="宋体" panose="02010600030101010101" pitchFamily="2" charset="-122"/>
              </a:defRPr>
            </a:lvl9pPr>
          </a:lstStyle>
          <a:p>
            <a:pPr algn="ctr">
              <a:lnSpc>
                <a:spcPct val="100000"/>
              </a:lnSpc>
              <a:spcBef>
                <a:spcPct val="0"/>
              </a:spcBef>
              <a:spcAft>
                <a:spcPct val="0"/>
              </a:spcAft>
              <a:buClrTx/>
              <a:buFontTx/>
              <a:buNone/>
              <a:defRPr/>
            </a:pPr>
            <a:r>
              <a:rPr lang="en-US" altLang="zh-CN" sz="1200" dirty="0">
                <a:solidFill>
                  <a:srgbClr val="FF0000"/>
                </a:solidFill>
                <a:latin typeface="Times New Roman" panose="02020603050405020304" pitchFamily="18" charset="0"/>
                <a:cs typeface="Times New Roman" panose="02020603050405020304" pitchFamily="18" charset="0"/>
              </a:rPr>
              <a:t>neutron  signal</a:t>
            </a:r>
            <a:endParaRPr lang="en-US" altLang="zh-CN" sz="1200" dirty="0">
              <a:solidFill>
                <a:srgbClr val="FF0000"/>
              </a:solidFill>
              <a:latin typeface="Times New Roman" panose="02020603050405020304" pitchFamily="18" charset="0"/>
              <a:cs typeface="Times New Roman" panose="02020603050405020304" pitchFamily="18" charset="0"/>
            </a:endParaRPr>
          </a:p>
        </p:txBody>
      </p:sp>
      <p:sp>
        <p:nvSpPr>
          <p:cNvPr id="43" name="文本框 5"/>
          <p:cNvSpPr txBox="1">
            <a:spLocks noChangeArrowheads="1"/>
          </p:cNvSpPr>
          <p:nvPr/>
        </p:nvSpPr>
        <p:spPr bwMode="auto">
          <a:xfrm>
            <a:off x="9187180" y="3922395"/>
            <a:ext cx="2834005" cy="2399665"/>
          </a:xfrm>
          <a:prstGeom prst="rect">
            <a:avLst/>
          </a:prstGeom>
          <a:noFill/>
          <a:ln>
            <a:noFill/>
          </a:ln>
        </p:spPr>
        <p:txBody>
          <a:bodyPr wrap="squar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nSpc>
                <a:spcPct val="150000"/>
              </a:lnSpc>
              <a:spcBef>
                <a:spcPct val="0"/>
              </a:spcBef>
              <a:buFontTx/>
              <a:buNone/>
              <a:defRPr/>
            </a:pPr>
            <a:r>
              <a:rPr lang="en-US" altLang="zh-CN" sz="1600" b="1" dirty="0">
                <a:highlight>
                  <a:srgbClr val="FFFF00"/>
                </a:highlight>
                <a:latin typeface="Times New Roman" panose="02020603050405020304" pitchFamily="18" charset="0"/>
                <a:cs typeface="Times New Roman" panose="02020603050405020304" pitchFamily="18" charset="0"/>
              </a:rPr>
              <a:t>Performance</a:t>
            </a:r>
            <a:r>
              <a:rPr lang="zh-CN" altLang="en-US" sz="1600" b="1" dirty="0">
                <a:highlight>
                  <a:srgbClr val="FFFF00"/>
                </a:highlight>
                <a:latin typeface="Times New Roman" panose="02020603050405020304" pitchFamily="18" charset="0"/>
                <a:cs typeface="Times New Roman" panose="02020603050405020304" pitchFamily="18" charset="0"/>
              </a:rPr>
              <a:t>：</a:t>
            </a:r>
            <a:endParaRPr lang="en-US" altLang="zh-CN" sz="1600" b="1" dirty="0">
              <a:highlight>
                <a:srgbClr val="FFFF00"/>
              </a:highlight>
              <a:latin typeface="Times New Roman" panose="02020603050405020304" pitchFamily="18" charset="0"/>
              <a:cs typeface="Times New Roman" panose="02020603050405020304" pitchFamily="18" charset="0"/>
            </a:endParaRPr>
          </a:p>
          <a:p>
            <a:pPr>
              <a:lnSpc>
                <a:spcPct val="150000"/>
              </a:lnSpc>
              <a:spcBef>
                <a:spcPct val="0"/>
              </a:spcBef>
              <a:buFontTx/>
              <a:buNone/>
              <a:defRPr/>
            </a:pPr>
            <a:r>
              <a:rPr lang="en-US" altLang="zh-CN" sz="1200" b="1" dirty="0">
                <a:latin typeface="Times New Roman" panose="02020603050405020304" pitchFamily="18" charset="0"/>
                <a:cs typeface="Times New Roman" panose="02020603050405020304" pitchFamily="18" charset="0"/>
              </a:rPr>
              <a:t>Pulse Timing​​: </a:t>
            </a:r>
            <a:r>
              <a:rPr lang="en-US" altLang="zh-CN" sz="1200" dirty="0">
                <a:latin typeface="Times New Roman" panose="02020603050405020304" pitchFamily="18" charset="0"/>
                <a:cs typeface="Times New Roman" panose="02020603050405020304" pitchFamily="18" charset="0"/>
              </a:rPr>
              <a:t>Rise time &lt;50 ns, Fall time &lt;500 ns</a:t>
            </a:r>
            <a:r>
              <a:rPr lang="zh-CN" altLang="en-US" sz="1200" dirty="0">
                <a:latin typeface="Times New Roman" panose="02020603050405020304" pitchFamily="18" charset="0"/>
                <a:cs typeface="Times New Roman" panose="02020603050405020304" pitchFamily="18" charset="0"/>
              </a:rPr>
              <a:t>；</a:t>
            </a:r>
            <a:endParaRPr lang="en-US" altLang="zh-CN" sz="1200" b="1" dirty="0">
              <a:latin typeface="Times New Roman" panose="02020603050405020304" pitchFamily="18" charset="0"/>
              <a:cs typeface="Times New Roman" panose="02020603050405020304" pitchFamily="18" charset="0"/>
            </a:endParaRPr>
          </a:p>
          <a:p>
            <a:pPr>
              <a:lnSpc>
                <a:spcPct val="150000"/>
              </a:lnSpc>
              <a:spcBef>
                <a:spcPct val="0"/>
              </a:spcBef>
              <a:buFontTx/>
              <a:buNone/>
              <a:defRPr/>
            </a:pPr>
            <a:r>
              <a:rPr lang="en-US" altLang="zh-CN" sz="1200" b="1" dirty="0">
                <a:latin typeface="Times New Roman" panose="02020603050405020304" pitchFamily="18" charset="0"/>
                <a:cs typeface="Times New Roman" panose="02020603050405020304" pitchFamily="18" charset="0"/>
              </a:rPr>
              <a:t>​​Light Yield​​: </a:t>
            </a:r>
            <a:r>
              <a:rPr lang="en-US" altLang="zh-CN" sz="1200" dirty="0">
                <a:latin typeface="Times New Roman" panose="02020603050405020304" pitchFamily="18" charset="0"/>
                <a:cs typeface="Times New Roman" panose="02020603050405020304" pitchFamily="18" charset="0"/>
              </a:rPr>
              <a:t>Up to 4.7 times that of standard GS20 glass and 75% of commercial ZnS:Ag/LiF</a:t>
            </a:r>
            <a:endParaRPr lang="en-US" altLang="zh-CN" sz="1200" dirty="0">
              <a:latin typeface="Times New Roman" panose="02020603050405020304" pitchFamily="18" charset="0"/>
              <a:cs typeface="Times New Roman" panose="02020603050405020304" pitchFamily="18" charset="0"/>
            </a:endParaRPr>
          </a:p>
          <a:p>
            <a:pPr>
              <a:lnSpc>
                <a:spcPct val="150000"/>
              </a:lnSpc>
              <a:spcBef>
                <a:spcPct val="0"/>
              </a:spcBef>
              <a:buFontTx/>
              <a:buNone/>
              <a:defRPr/>
            </a:pPr>
            <a:r>
              <a:rPr lang="en-US" altLang="zh-CN" sz="1200" b="1" dirty="0">
                <a:latin typeface="Times New Roman" panose="02020603050405020304" pitchFamily="18" charset="0"/>
                <a:cs typeface="Times New Roman" panose="02020603050405020304" pitchFamily="18" charset="0"/>
              </a:rPr>
              <a:t>Detect efficiency</a:t>
            </a:r>
            <a:r>
              <a:rPr lang="zh-CN" altLang="en-US" sz="1200" b="1" dirty="0">
                <a:latin typeface="Times New Roman" panose="02020603050405020304" pitchFamily="18" charset="0"/>
                <a:cs typeface="Times New Roman" panose="02020603050405020304" pitchFamily="18" charset="0"/>
              </a:rPr>
              <a:t>：</a:t>
            </a:r>
            <a:r>
              <a:rPr lang="en-US" altLang="zh-CN" sz="1200" dirty="0">
                <a:latin typeface="Times New Roman" panose="02020603050405020304" pitchFamily="18" charset="0"/>
                <a:cs typeface="Times New Roman" panose="02020603050405020304" pitchFamily="18" charset="0"/>
              </a:rPr>
              <a:t>50%&gt;2</a:t>
            </a:r>
            <a:r>
              <a:rPr lang="en-US" altLang="zh-CN" sz="1200" dirty="0">
                <a:latin typeface="Times New Roman" panose="02020603050405020304" pitchFamily="18" charset="0"/>
                <a:ea typeface="Calibri" panose="020F0502020204030204" pitchFamily="34" charset="0"/>
                <a:cs typeface="Times New Roman" panose="02020603050405020304" pitchFamily="18" charset="0"/>
              </a:rPr>
              <a:t>Å</a:t>
            </a:r>
            <a:endParaRPr lang="en-US" altLang="zh-CN" sz="12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spcBef>
                <a:spcPct val="0"/>
              </a:spcBef>
              <a:buFontTx/>
              <a:buNone/>
              <a:defRPr/>
            </a:pPr>
            <a:r>
              <a:rPr lang="en-US" altLang="zh-CN" sz="1200" b="1" dirty="0">
                <a:latin typeface="Times New Roman" panose="02020603050405020304" pitchFamily="18" charset="0"/>
                <a:cs typeface="Times New Roman" panose="02020603050405020304" pitchFamily="18" charset="0"/>
              </a:rPr>
              <a:t>n</a:t>
            </a:r>
            <a:r>
              <a:rPr lang="zh-CN" altLang="en-US" sz="1200" b="1" dirty="0">
                <a:latin typeface="Times New Roman" panose="02020603050405020304" pitchFamily="18" charset="0"/>
                <a:cs typeface="Times New Roman" panose="02020603050405020304" pitchFamily="18" charset="0"/>
              </a:rPr>
              <a:t>/gamm</a:t>
            </a:r>
            <a:r>
              <a:rPr lang="en-US" altLang="zh-CN" sz="1200" b="1" dirty="0">
                <a:latin typeface="Times New Roman" panose="02020603050405020304" pitchFamily="18" charset="0"/>
                <a:cs typeface="Times New Roman" panose="02020603050405020304" pitchFamily="18" charset="0"/>
              </a:rPr>
              <a:t> rejection</a:t>
            </a:r>
            <a:r>
              <a:rPr lang="zh-CN" altLang="en-US" sz="1200" b="1" dirty="0">
                <a:latin typeface="Times New Roman" panose="02020603050405020304" pitchFamily="18" charset="0"/>
                <a:cs typeface="Times New Roman" panose="02020603050405020304" pitchFamily="18" charset="0"/>
              </a:rPr>
              <a:t>：</a:t>
            </a:r>
            <a:r>
              <a:rPr lang="en-US" altLang="zh-CN" sz="1200" dirty="0">
                <a:latin typeface="Times New Roman" panose="02020603050405020304" pitchFamily="18" charset="0"/>
                <a:cs typeface="Times New Roman" panose="02020603050405020304" pitchFamily="18" charset="0"/>
              </a:rPr>
              <a:t>~10</a:t>
            </a:r>
            <a:r>
              <a:rPr lang="en-US" altLang="zh-CN" sz="1200" baseline="30000" dirty="0">
                <a:latin typeface="Times New Roman" panose="02020603050405020304" pitchFamily="18" charset="0"/>
                <a:cs typeface="Times New Roman" panose="02020603050405020304" pitchFamily="18" charset="0"/>
              </a:rPr>
              <a:t>-4</a:t>
            </a:r>
            <a:endParaRPr lang="en-US" altLang="zh-CN" sz="1200" baseline="30000" dirty="0">
              <a:latin typeface="Times New Roman" panose="02020603050405020304" pitchFamily="18" charset="0"/>
              <a:cs typeface="Times New Roman" panose="02020603050405020304" pitchFamily="18" charset="0"/>
            </a:endParaRPr>
          </a:p>
        </p:txBody>
      </p:sp>
      <p:sp>
        <p:nvSpPr>
          <p:cNvPr id="54" name="文本框 53"/>
          <p:cNvSpPr txBox="1"/>
          <p:nvPr/>
        </p:nvSpPr>
        <p:spPr>
          <a:xfrm>
            <a:off x="6239510" y="6322695"/>
            <a:ext cx="5603875" cy="324485"/>
          </a:xfrm>
          <a:prstGeom prst="rect">
            <a:avLst/>
          </a:prstGeom>
          <a:noFill/>
        </p:spPr>
        <p:txBody>
          <a:bodyPr wrap="square">
            <a:noAutofit/>
          </a:bodyPr>
          <a:lstStyle/>
          <a:p>
            <a:pPr marL="171450" indent="-171450">
              <a:buFont typeface="Arial" panose="020B0604020202020204" pitchFamily="34" charset="0"/>
              <a:buChar char="•"/>
            </a:pPr>
            <a:r>
              <a:rPr lang="en-US" altLang="zh-CN" sz="900" b="0" kern="1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S. </a:t>
            </a:r>
            <a:r>
              <a:rPr lang="en-US" altLang="zh-CN" sz="900" b="0" kern="100" dirty="0" err="1">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Lv</a:t>
            </a:r>
            <a:r>
              <a:rPr lang="en-US" altLang="zh-CN" sz="900" b="0" kern="1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900" i="1" kern="1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B. Tang</a:t>
            </a:r>
            <a:r>
              <a:rPr lang="en-US" altLang="zh-CN" sz="900" b="0" kern="1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 Z. Sun, S. Zhou et al, </a:t>
            </a:r>
            <a:r>
              <a:rPr lang="en-US" altLang="zh-CN" sz="900" b="0" i="1" kern="10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rPr>
              <a:t>Nat. </a:t>
            </a:r>
            <a:r>
              <a:rPr lang="en-US" altLang="zh-CN" sz="900" b="0" i="1" kern="100" dirty="0" err="1">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rPr>
              <a:t>Commun</a:t>
            </a:r>
            <a:r>
              <a:rPr lang="en-US" altLang="zh-CN" sz="900" b="0" i="1"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 </a:t>
            </a:r>
            <a:r>
              <a:rPr lang="en-US" altLang="zh-CN" sz="900" b="0" i="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15, 6746 (2024).</a:t>
            </a:r>
            <a:endParaRPr lang="en-US" altLang="zh-CN" sz="900" b="0" i="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p>
            <a:pPr marL="171450" indent="-171450">
              <a:buFont typeface="Arial" panose="020B0604020202020204" pitchFamily="34" charset="0"/>
              <a:buChar char="•"/>
            </a:pPr>
            <a:r>
              <a:rPr lang="en-US" altLang="zh-CN" sz="900" b="0">
                <a:solidFill>
                  <a:schemeClr val="tx1"/>
                </a:solidFill>
                <a:latin typeface="Times New Roman" panose="02020603050405020304" pitchFamily="18" charset="0"/>
                <a:cs typeface="Times New Roman" panose="02020603050405020304" pitchFamily="18" charset="0"/>
                <a:sym typeface="+mn-ea"/>
              </a:rPr>
              <a:t>Degui Tu, Dazhao Wang,  Xunpiao Liu,  Shichao Lv, </a:t>
            </a:r>
            <a:r>
              <a:rPr lang="en-US" altLang="zh-CN" sz="900" i="1">
                <a:solidFill>
                  <a:schemeClr val="tx1"/>
                </a:solidFill>
                <a:latin typeface="Times New Roman" panose="02020603050405020304" pitchFamily="18" charset="0"/>
                <a:cs typeface="Times New Roman" panose="02020603050405020304" pitchFamily="18" charset="0"/>
                <a:sym typeface="+mn-ea"/>
              </a:rPr>
              <a:t>Bin Tang*</a:t>
            </a:r>
            <a:r>
              <a:rPr lang="en-US" altLang="zh-CN" sz="900" b="0">
                <a:solidFill>
                  <a:schemeClr val="tx1"/>
                </a:solidFill>
                <a:latin typeface="Times New Roman" panose="02020603050405020304" pitchFamily="18" charset="0"/>
                <a:cs typeface="Times New Roman" panose="02020603050405020304" pitchFamily="18" charset="0"/>
                <a:sym typeface="+mn-ea"/>
              </a:rPr>
              <a:t>, </a:t>
            </a:r>
            <a:r>
              <a:rPr lang="en-US" altLang="zh-CN" sz="900" b="0" kern="1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sym typeface="+mn-ea"/>
              </a:rPr>
              <a:t>et al,</a:t>
            </a:r>
            <a:r>
              <a:rPr lang="en-US" altLang="zh-CN" sz="900" b="0">
                <a:solidFill>
                  <a:schemeClr val="tx1"/>
                </a:solidFill>
                <a:latin typeface="Times New Roman" panose="02020603050405020304" pitchFamily="18" charset="0"/>
                <a:cs typeface="Times New Roman" panose="02020603050405020304" pitchFamily="18" charset="0"/>
                <a:sym typeface="+mn-ea"/>
              </a:rPr>
              <a:t>  Journal of the American Ceramic Society, 107, August 2024</a:t>
            </a:r>
            <a:endParaRPr lang="en-US" altLang="zh-CN" sz="900" b="0" i="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p>
            <a:endParaRPr lang="en-US" altLang="zh-CN" sz="900" b="0" i="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25605" name="图片 20"/>
          <p:cNvPicPr>
            <a:picLocks noChangeAspect="1"/>
          </p:cNvPicPr>
          <p:nvPr/>
        </p:nvPicPr>
        <p:blipFill>
          <a:blip r:embed="rId3"/>
          <a:stretch>
            <a:fillRect/>
          </a:stretch>
        </p:blipFill>
        <p:spPr>
          <a:xfrm>
            <a:off x="648970" y="2179955"/>
            <a:ext cx="4844415" cy="1580515"/>
          </a:xfrm>
          <a:prstGeom prst="rect">
            <a:avLst/>
          </a:prstGeom>
          <a:noFill/>
          <a:ln w="9525">
            <a:noFill/>
          </a:ln>
        </p:spPr>
      </p:pic>
      <p:pic>
        <p:nvPicPr>
          <p:cNvPr id="25612" name="图片 3"/>
          <p:cNvPicPr>
            <a:picLocks noChangeAspect="1"/>
          </p:cNvPicPr>
          <p:nvPr/>
        </p:nvPicPr>
        <p:blipFill>
          <a:blip r:embed="rId4"/>
          <a:stretch>
            <a:fillRect/>
          </a:stretch>
        </p:blipFill>
        <p:spPr>
          <a:xfrm>
            <a:off x="409575" y="1943735"/>
            <a:ext cx="1516380" cy="564515"/>
          </a:xfrm>
          <a:prstGeom prst="rect">
            <a:avLst/>
          </a:prstGeom>
          <a:noFill/>
          <a:ln w="9525">
            <a:noFill/>
          </a:ln>
        </p:spPr>
      </p:pic>
      <p:sp>
        <p:nvSpPr>
          <p:cNvPr id="12" name="文本框 11"/>
          <p:cNvSpPr txBox="1"/>
          <p:nvPr/>
        </p:nvSpPr>
        <p:spPr>
          <a:xfrm>
            <a:off x="725805" y="1464945"/>
            <a:ext cx="5292090" cy="349250"/>
          </a:xfrm>
          <a:prstGeom prst="rect">
            <a:avLst/>
          </a:prstGeom>
        </p:spPr>
        <p:txBody>
          <a:bodyPr wrap="square">
            <a:noAutofit/>
          </a:bodyPr>
          <a:p>
            <a:pPr marL="0" indent="0" fontAlgn="base">
              <a:spcBef>
                <a:spcPct val="0"/>
              </a:spcBef>
              <a:spcAft>
                <a:spcPct val="0"/>
              </a:spcAft>
            </a:pPr>
            <a:r>
              <a:rPr lang="en-US" altLang="zh-CN" sz="1600" b="1" i="0">
                <a:solidFill>
                  <a:srgbClr val="FF0000"/>
                </a:solidFill>
                <a:latin typeface="Times New Roman" panose="02020603050405020304" pitchFamily="18" charset="0"/>
                <a:cs typeface="Times New Roman" panose="02020603050405020304" pitchFamily="18" charset="0"/>
              </a:rPr>
              <a:t>Centroid Algorithm: sub-mm positon resolution </a:t>
            </a:r>
            <a:endParaRPr lang="en-US" altLang="zh-CN" sz="1600" b="1" i="0">
              <a:solidFill>
                <a:srgbClr val="FF0000"/>
              </a:solidFill>
              <a:latin typeface="Times New Roman" panose="02020603050405020304" pitchFamily="18" charset="0"/>
              <a:cs typeface="Times New Roman" panose="02020603050405020304" pitchFamily="18" charset="0"/>
            </a:endParaRPr>
          </a:p>
        </p:txBody>
      </p:sp>
      <p:pic>
        <p:nvPicPr>
          <p:cNvPr id="13" name="图片 12"/>
          <p:cNvPicPr>
            <a:picLocks noChangeAspect="1"/>
          </p:cNvPicPr>
          <p:nvPr/>
        </p:nvPicPr>
        <p:blipFill>
          <a:blip r:embed="rId5"/>
          <a:stretch>
            <a:fillRect/>
          </a:stretch>
        </p:blipFill>
        <p:spPr>
          <a:xfrm>
            <a:off x="6396990" y="1771015"/>
            <a:ext cx="2223135" cy="2049145"/>
          </a:xfrm>
          <a:prstGeom prst="rect">
            <a:avLst/>
          </a:prstGeom>
        </p:spPr>
      </p:pic>
      <p:grpSp>
        <p:nvGrpSpPr>
          <p:cNvPr id="32" name="组合 31"/>
          <p:cNvGrpSpPr/>
          <p:nvPr/>
        </p:nvGrpSpPr>
        <p:grpSpPr>
          <a:xfrm>
            <a:off x="6188075" y="4149090"/>
            <a:ext cx="2600325" cy="2127885"/>
            <a:chOff x="12075" y="6302"/>
            <a:chExt cx="5642" cy="4498"/>
          </a:xfrm>
        </p:grpSpPr>
        <p:pic>
          <p:nvPicPr>
            <p:cNvPr id="14" name="图片 13"/>
            <p:cNvPicPr>
              <a:picLocks noChangeAspect="1"/>
            </p:cNvPicPr>
            <p:nvPr/>
          </p:nvPicPr>
          <p:blipFill>
            <a:blip r:embed="rId6"/>
            <a:stretch>
              <a:fillRect/>
            </a:stretch>
          </p:blipFill>
          <p:spPr>
            <a:xfrm>
              <a:off x="12075" y="6302"/>
              <a:ext cx="5642" cy="4499"/>
            </a:xfrm>
            <a:prstGeom prst="rect">
              <a:avLst/>
            </a:prstGeom>
          </p:spPr>
        </p:pic>
        <p:pic>
          <p:nvPicPr>
            <p:cNvPr id="16" name="图片 15"/>
            <p:cNvPicPr>
              <a:picLocks noChangeAspect="1"/>
            </p:cNvPicPr>
            <p:nvPr/>
          </p:nvPicPr>
          <p:blipFill>
            <a:blip r:embed="rId7"/>
            <a:srcRect l="50170" t="6427" b="48945"/>
            <a:stretch>
              <a:fillRect/>
            </a:stretch>
          </p:blipFill>
          <p:spPr>
            <a:xfrm>
              <a:off x="15207" y="8679"/>
              <a:ext cx="2342" cy="1552"/>
            </a:xfrm>
            <a:prstGeom prst="rect">
              <a:avLst/>
            </a:prstGeom>
          </p:spPr>
        </p:pic>
        <p:cxnSp>
          <p:nvCxnSpPr>
            <p:cNvPr id="31" name="直接连接符 30"/>
            <p:cNvCxnSpPr/>
            <p:nvPr/>
          </p:nvCxnSpPr>
          <p:spPr>
            <a:xfrm flipV="1">
              <a:off x="14424" y="7080"/>
              <a:ext cx="0" cy="3411"/>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grpSp>
      <p:sp>
        <p:nvSpPr>
          <p:cNvPr id="2" name="文本框 1"/>
          <p:cNvSpPr txBox="1"/>
          <p:nvPr>
            <p:custDataLst>
              <p:tags r:id="rId8"/>
            </p:custDataLst>
          </p:nvPr>
        </p:nvSpPr>
        <p:spPr>
          <a:xfrm>
            <a:off x="6670040" y="4046220"/>
            <a:ext cx="1801495" cy="245110"/>
          </a:xfrm>
          <a:prstGeom prst="rect">
            <a:avLst/>
          </a:prstGeom>
          <a:solidFill>
            <a:schemeClr val="bg1"/>
          </a:solidFill>
        </p:spPr>
        <p:txBody>
          <a:bodyPr wrap="square" rtlCol="0">
            <a:spAutoFit/>
          </a:bodyPr>
          <a:lstStyle/>
          <a:p>
            <a:r>
              <a:rPr lang="en-US" sz="1000" b="1" dirty="0">
                <a:solidFill>
                  <a:schemeClr val="tx1"/>
                </a:solidFill>
                <a:latin typeface="Times New Roman" panose="02020603050405020304" pitchFamily="18" charset="0"/>
                <a:cs typeface="Times New Roman" panose="02020603050405020304" pitchFamily="18" charset="0"/>
              </a:rPr>
              <a:t>Detection mesurement result</a:t>
            </a:r>
            <a:endParaRPr lang="en-US" sz="1000" b="1" dirty="0">
              <a:solidFill>
                <a:schemeClr val="tx1"/>
              </a:solidFill>
              <a:latin typeface="Times New Roman" panose="02020603050405020304" pitchFamily="18" charset="0"/>
              <a:cs typeface="Times New Roman" panose="02020603050405020304" pitchFamily="18" charset="0"/>
              <a:sym typeface="+mn-ea"/>
            </a:endParaRPr>
          </a:p>
        </p:txBody>
      </p:sp>
      <p:sp>
        <p:nvSpPr>
          <p:cNvPr id="5" name="文本框 4"/>
          <p:cNvSpPr txBox="1"/>
          <p:nvPr/>
        </p:nvSpPr>
        <p:spPr>
          <a:xfrm>
            <a:off x="1804035" y="1023620"/>
            <a:ext cx="2505075" cy="398780"/>
          </a:xfrm>
          <a:prstGeom prst="rect">
            <a:avLst/>
          </a:prstGeom>
          <a:noFill/>
        </p:spPr>
        <p:txBody>
          <a:bodyPr wrap="square" rtlCol="0" anchor="t">
            <a:spAutoFit/>
          </a:bodyPr>
          <a:p>
            <a:r>
              <a:rPr lang="en-US" altLang="zh-CN" sz="2000" b="1" dirty="0">
                <a:latin typeface="Times New Roman" panose="02020603050405020304" pitchFamily="18" charset="0"/>
                <a:cs typeface="Times New Roman" panose="02020603050405020304" pitchFamily="18" charset="0"/>
                <a:sym typeface="+mn-ea"/>
              </a:rPr>
              <a:t>Key technology</a:t>
            </a:r>
            <a:endParaRPr lang="en-US" altLang="zh-CN" sz="2000" b="1" dirty="0">
              <a:latin typeface="Times New Roman" panose="02020603050405020304" pitchFamily="18" charset="0"/>
              <a:cs typeface="Times New Roman" panose="02020603050405020304" pitchFamily="18" charset="0"/>
              <a:sym typeface="+mn-ea"/>
            </a:endParaRPr>
          </a:p>
        </p:txBody>
      </p:sp>
      <p:sp>
        <p:nvSpPr>
          <p:cNvPr id="6" name="标题 1"/>
          <p:cNvSpPr>
            <a:spLocks noGrp="1"/>
          </p:cNvSpPr>
          <p:nvPr/>
        </p:nvSpPr>
        <p:spPr>
          <a:xfrm>
            <a:off x="210820" y="68455"/>
            <a:ext cx="10363200" cy="607003"/>
          </a:xfrm>
          <a:prstGeom prst="rect">
            <a:avLst/>
          </a:prstGeom>
        </p:spPr>
        <p:txBody>
          <a:bodyPr vert="horz" lIns="91440" tIns="45720" rIns="91440" bIns="45720" rtlCol="0" anchor="ctr">
            <a:normAutofit/>
          </a:bodyPr>
          <a:lstStyle>
            <a:lvl1pPr algn="l" defTabSz="914400" rtl="0" eaLnBrk="1" latinLnBrk="0" hangingPunct="1">
              <a:lnSpc>
                <a:spcPct val="100000"/>
              </a:lnSpc>
              <a:spcBef>
                <a:spcPct val="0"/>
              </a:spcBef>
              <a:buNone/>
              <a:defRPr sz="3200" b="1" kern="1200">
                <a:solidFill>
                  <a:sysClr val="windowText" lastClr="000000"/>
                </a:solidFill>
                <a:latin typeface="Calibri" panose="020F0502020204030204" pitchFamily="34" charset="0"/>
                <a:ea typeface="+mn-ea"/>
                <a:cs typeface="+mn-ea"/>
              </a:defRPr>
            </a:lvl1pPr>
          </a:lstStyle>
          <a:p>
            <a:r>
              <a:rPr lang="en-US" altLang="zh-CN" dirty="0"/>
              <a:t>   SHiNE </a:t>
            </a:r>
            <a:r>
              <a:rPr lang="en-US" altLang="zh-CN" sz="1800" dirty="0">
                <a:latin typeface="Times New Roman" panose="02020603050405020304" pitchFamily="18" charset="0"/>
                <a:cs typeface="Times New Roman" panose="02020603050405020304" pitchFamily="18" charset="0"/>
              </a:rPr>
              <a:t>( </a:t>
            </a:r>
            <a:r>
              <a:rPr lang="en-US" altLang="zh-CN" sz="1800" u="sng" dirty="0">
                <a:latin typeface="Times New Roman" panose="02020603050405020304" pitchFamily="18" charset="0"/>
                <a:cs typeface="Times New Roman" panose="02020603050405020304" pitchFamily="18" charset="0"/>
              </a:rPr>
              <a:t>S</a:t>
            </a:r>
            <a:r>
              <a:rPr lang="en-US" altLang="zh-CN" sz="1800" dirty="0">
                <a:latin typeface="Times New Roman" panose="02020603050405020304" pitchFamily="18" charset="0"/>
                <a:cs typeface="Times New Roman" panose="02020603050405020304" pitchFamily="18" charset="0"/>
              </a:rPr>
              <a:t>iPM-based </a:t>
            </a:r>
            <a:r>
              <a:rPr lang="en-US" altLang="zh-CN" sz="1800" u="sng" dirty="0">
                <a:solidFill>
                  <a:srgbClr val="FF0000"/>
                </a:solidFill>
                <a:latin typeface="Times New Roman" panose="02020603050405020304" pitchFamily="18" charset="0"/>
                <a:cs typeface="Times New Roman" panose="02020603050405020304" pitchFamily="18" charset="0"/>
              </a:rPr>
              <a:t>Hi</a:t>
            </a:r>
            <a:r>
              <a:rPr lang="en-US" altLang="zh-CN" sz="1800" dirty="0">
                <a:solidFill>
                  <a:srgbClr val="FF0000"/>
                </a:solidFill>
                <a:latin typeface="Times New Roman" panose="02020603050405020304" pitchFamily="18" charset="0"/>
                <a:cs typeface="Times New Roman" panose="02020603050405020304" pitchFamily="18" charset="0"/>
              </a:rPr>
              <a:t>gh-resolution</a:t>
            </a:r>
            <a:r>
              <a:rPr lang="en-US" altLang="zh-CN" sz="1800" dirty="0">
                <a:latin typeface="Times New Roman" panose="02020603050405020304" pitchFamily="18" charset="0"/>
                <a:cs typeface="Times New Roman" panose="02020603050405020304" pitchFamily="18" charset="0"/>
              </a:rPr>
              <a:t> </a:t>
            </a:r>
            <a:r>
              <a:rPr lang="en-US" altLang="zh-CN" sz="1800" u="sng" dirty="0">
                <a:latin typeface="Times New Roman" panose="02020603050405020304" pitchFamily="18" charset="0"/>
                <a:cs typeface="Times New Roman" panose="02020603050405020304" pitchFamily="18" charset="0"/>
              </a:rPr>
              <a:t>N</a:t>
            </a:r>
            <a:r>
              <a:rPr lang="en-US" altLang="zh-CN" sz="1800" dirty="0">
                <a:latin typeface="Times New Roman" panose="02020603050405020304" pitchFamily="18" charset="0"/>
                <a:cs typeface="Times New Roman" panose="02020603050405020304" pitchFamily="18" charset="0"/>
              </a:rPr>
              <a:t>eutron </a:t>
            </a:r>
            <a:r>
              <a:rPr lang="en-US" altLang="zh-CN" sz="1800" u="sng" dirty="0">
                <a:latin typeface="Times New Roman" panose="02020603050405020304" pitchFamily="18" charset="0"/>
                <a:cs typeface="Times New Roman" panose="02020603050405020304" pitchFamily="18" charset="0"/>
              </a:rPr>
              <a:t>D</a:t>
            </a:r>
            <a:r>
              <a:rPr lang="en-US" altLang="zh-CN" sz="1800" dirty="0">
                <a:latin typeface="Times New Roman" panose="02020603050405020304" pitchFamily="18" charset="0"/>
                <a:cs typeface="Times New Roman" panose="02020603050405020304" pitchFamily="18" charset="0"/>
              </a:rPr>
              <a:t>etector)</a:t>
            </a:r>
            <a:endParaRPr lang="en-US" altLang="zh-CN" sz="2800" b="0" dirty="0"/>
          </a:p>
        </p:txBody>
      </p:sp>
      <p:pic>
        <p:nvPicPr>
          <p:cNvPr id="18" name="图片 17"/>
          <p:cNvPicPr>
            <a:picLocks noChangeAspect="1"/>
          </p:cNvPicPr>
          <p:nvPr/>
        </p:nvPicPr>
        <p:blipFill>
          <a:blip r:embed="rId9"/>
          <a:stretch>
            <a:fillRect/>
          </a:stretch>
        </p:blipFill>
        <p:spPr>
          <a:xfrm>
            <a:off x="2854960" y="4542790"/>
            <a:ext cx="2576830" cy="1491615"/>
          </a:xfrm>
          <a:prstGeom prst="rect">
            <a:avLst/>
          </a:prstGeom>
        </p:spPr>
      </p:pic>
      <p:pic>
        <p:nvPicPr>
          <p:cNvPr id="69" name="图片 6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29565" y="4518025"/>
            <a:ext cx="2447925" cy="1560830"/>
          </a:xfrm>
          <a:prstGeom prst="rect">
            <a:avLst/>
          </a:prstGeom>
        </p:spPr>
      </p:pic>
      <p:sp>
        <p:nvSpPr>
          <p:cNvPr id="19" name="Text Box 7"/>
          <p:cNvSpPr txBox="1">
            <a:spLocks noChangeArrowheads="1"/>
          </p:cNvSpPr>
          <p:nvPr>
            <p:custDataLst>
              <p:tags r:id="rId11"/>
            </p:custDataLst>
          </p:nvPr>
        </p:nvSpPr>
        <p:spPr bwMode="auto">
          <a:xfrm>
            <a:off x="409575" y="4020185"/>
            <a:ext cx="5083810" cy="3371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p>
            <a:pPr algn="ctr">
              <a:spcBef>
                <a:spcPct val="50000"/>
              </a:spcBef>
            </a:pPr>
            <a:r>
              <a:rPr lang="en-US" altLang="zh-CN" sz="1600" b="1">
                <a:solidFill>
                  <a:srgbClr val="FF0000"/>
                </a:solidFill>
                <a:latin typeface="Times New Roman" panose="02020603050405020304" pitchFamily="18" charset="0"/>
                <a:cs typeface="Times New Roman" panose="02020603050405020304" pitchFamily="18" charset="0"/>
              </a:rPr>
              <a:t>Multi-channel Independent Readout Electronics</a:t>
            </a:r>
            <a:endParaRPr lang="en-US" altLang="zh-CN" sz="1600" b="1">
              <a:solidFill>
                <a:srgbClr val="FF0000"/>
              </a:solidFill>
              <a:latin typeface="Times New Roman" panose="02020603050405020304" pitchFamily="18" charset="0"/>
              <a:cs typeface="Times New Roman" panose="02020603050405020304" pitchFamily="18" charset="0"/>
            </a:endParaRPr>
          </a:p>
        </p:txBody>
      </p:sp>
      <p:sp>
        <p:nvSpPr>
          <p:cNvPr id="20" name="文本框 19"/>
          <p:cNvSpPr txBox="1"/>
          <p:nvPr/>
        </p:nvSpPr>
        <p:spPr>
          <a:xfrm>
            <a:off x="409575" y="6220460"/>
            <a:ext cx="5436870" cy="275590"/>
          </a:xfrm>
          <a:prstGeom prst="rect">
            <a:avLst/>
          </a:prstGeom>
        </p:spPr>
        <p:txBody>
          <a:bodyPr wrap="square">
            <a:spAutoFit/>
          </a:bodyPr>
          <a:p>
            <a:pPr marL="0" indent="0" fontAlgn="base">
              <a:spcBef>
                <a:spcPct val="0"/>
              </a:spcBef>
              <a:spcAft>
                <a:spcPct val="0"/>
              </a:spcAft>
            </a:pPr>
            <a:r>
              <a:rPr lang="en-US" altLang="zh-CN" sz="1200" b="1" i="0" dirty="0">
                <a:solidFill>
                  <a:srgbClr val="7030A0"/>
                </a:solidFill>
                <a:latin typeface="Times New Roman" panose="02020603050405020304" pitchFamily="18" charset="0"/>
                <a:cs typeface="Times New Roman" panose="02020603050405020304" pitchFamily="18" charset="0"/>
              </a:rPr>
              <a:t>The threshold value, pulse width, and Time-of-Flight (To</a:t>
            </a:r>
            <a:r>
              <a:rPr lang="en-US" altLang="zh-CN" sz="1200" b="1" i="0" dirty="0">
                <a:solidFill>
                  <a:srgbClr val="7030A0"/>
                </a:solidFill>
                <a:latin typeface="Times New Roman" panose="02020603050405020304" pitchFamily="18" charset="0"/>
                <a:cs typeface="Times New Roman" panose="02020603050405020304" pitchFamily="18" charset="0"/>
              </a:rPr>
              <a:t>F) are recorded</a:t>
            </a:r>
            <a:endParaRPr lang="en-US" altLang="zh-CN" sz="1200" b="1" i="0" dirty="0">
              <a:solidFill>
                <a:srgbClr val="7030A0"/>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 name="图片 5"/>
          <p:cNvPicPr>
            <a:picLocks noChangeAspect="1"/>
          </p:cNvPicPr>
          <p:nvPr/>
        </p:nvPicPr>
        <p:blipFill>
          <a:blip r:embed="rId1"/>
          <a:srcRect l="51583"/>
          <a:stretch>
            <a:fillRect/>
          </a:stretch>
        </p:blipFill>
        <p:spPr>
          <a:xfrm>
            <a:off x="7849870" y="1732280"/>
            <a:ext cx="2146300" cy="2172970"/>
          </a:xfrm>
          <a:prstGeom prst="rect">
            <a:avLst/>
          </a:prstGeom>
        </p:spPr>
      </p:pic>
      <p:sp>
        <p:nvSpPr>
          <p:cNvPr id="2" name="标题 1"/>
          <p:cNvSpPr>
            <a:spLocks noGrp="1"/>
          </p:cNvSpPr>
          <p:nvPr>
            <p:ph type="title"/>
          </p:nvPr>
        </p:nvSpPr>
        <p:spPr/>
        <p:txBody>
          <a:bodyPr>
            <a:noAutofit/>
          </a:bodyPr>
          <a:p>
            <a:r>
              <a:rPr lang="en-US" sz="3200" dirty="0">
                <a:solidFill>
                  <a:schemeClr val="tx1"/>
                </a:solidFill>
                <a:sym typeface="+mn-ea"/>
              </a:rPr>
              <a:t>Stucture: </a:t>
            </a:r>
            <a:r>
              <a:rPr lang="en-US" altLang="zh-CN" sz="3200">
                <a:solidFill>
                  <a:schemeClr val="tx1"/>
                </a:solidFill>
              </a:rPr>
              <a:t>Minimal dead-zone design</a:t>
            </a:r>
            <a:endParaRPr lang="en-US" altLang="zh-CN" sz="3200">
              <a:solidFill>
                <a:schemeClr val="tx1"/>
              </a:solidFill>
            </a:endParaRPr>
          </a:p>
        </p:txBody>
      </p:sp>
      <p:pic>
        <p:nvPicPr>
          <p:cNvPr id="31" name="图片 30"/>
          <p:cNvPicPr>
            <a:picLocks noChangeAspect="1"/>
          </p:cNvPicPr>
          <p:nvPr/>
        </p:nvPicPr>
        <p:blipFill>
          <a:blip r:embed="rId2"/>
          <a:stretch>
            <a:fillRect/>
          </a:stretch>
        </p:blipFill>
        <p:spPr>
          <a:xfrm>
            <a:off x="9996170" y="2023110"/>
            <a:ext cx="2195830" cy="1422400"/>
          </a:xfrm>
          <a:prstGeom prst="rect">
            <a:avLst/>
          </a:prstGeom>
        </p:spPr>
      </p:pic>
      <p:pic>
        <p:nvPicPr>
          <p:cNvPr id="5" name="图片 4"/>
          <p:cNvPicPr>
            <a:picLocks noChangeAspect="1"/>
          </p:cNvPicPr>
          <p:nvPr/>
        </p:nvPicPr>
        <p:blipFill>
          <a:blip r:embed="rId3">
            <a:extLst>
              <a:ext uri="{28A0092B-C50C-407E-A947-70E740481C1C}">
                <a14:useLocalDpi xmlns:a14="http://schemas.microsoft.com/office/drawing/2010/main" val="0"/>
              </a:ext>
            </a:extLst>
          </a:blip>
          <a:srcRect t="19174" r="51244" b="12033"/>
          <a:stretch>
            <a:fillRect/>
          </a:stretch>
        </p:blipFill>
        <p:spPr>
          <a:xfrm>
            <a:off x="5855335" y="2023110"/>
            <a:ext cx="1967230" cy="1343660"/>
          </a:xfrm>
          <a:prstGeom prst="rect">
            <a:avLst/>
          </a:prstGeom>
        </p:spPr>
      </p:pic>
      <p:grpSp>
        <p:nvGrpSpPr>
          <p:cNvPr id="55" name="组合 54"/>
          <p:cNvGrpSpPr/>
          <p:nvPr/>
        </p:nvGrpSpPr>
        <p:grpSpPr>
          <a:xfrm rot="0">
            <a:off x="926465" y="1743075"/>
            <a:ext cx="4764405" cy="2335530"/>
            <a:chOff x="3465830" y="2720159"/>
            <a:chExt cx="7777196" cy="3652540"/>
          </a:xfrm>
        </p:grpSpPr>
        <p:grpSp>
          <p:nvGrpSpPr>
            <p:cNvPr id="56" name="组合 55"/>
            <p:cNvGrpSpPr/>
            <p:nvPr/>
          </p:nvGrpSpPr>
          <p:grpSpPr>
            <a:xfrm>
              <a:off x="3465830" y="2972921"/>
              <a:ext cx="7777196" cy="3399778"/>
              <a:chOff x="3465830" y="2972921"/>
              <a:chExt cx="7777196" cy="3399778"/>
            </a:xfrm>
          </p:grpSpPr>
          <p:pic>
            <p:nvPicPr>
              <p:cNvPr id="57" name="图片 56"/>
              <p:cNvPicPr>
                <a:picLocks noChangeAspect="1"/>
              </p:cNvPicPr>
              <p:nvPr/>
            </p:nvPicPr>
            <p:blipFill>
              <a:blip r:embed="rId4">
                <a:clrChange>
                  <a:clrFrom>
                    <a:srgbClr val="FFFFFF"/>
                  </a:clrFrom>
                  <a:clrTo>
                    <a:srgbClr val="FFFFFF">
                      <a:alpha val="0"/>
                    </a:srgbClr>
                  </a:clrTo>
                </a:clrChange>
              </a:blip>
              <a:stretch>
                <a:fillRect/>
              </a:stretch>
            </p:blipFill>
            <p:spPr>
              <a:xfrm>
                <a:off x="3465830" y="2972921"/>
                <a:ext cx="5238750" cy="3399778"/>
              </a:xfrm>
              <a:prstGeom prst="rect">
                <a:avLst/>
              </a:prstGeom>
            </p:spPr>
          </p:pic>
          <p:sp>
            <p:nvSpPr>
              <p:cNvPr id="60" name="文本框 59"/>
              <p:cNvSpPr txBox="1"/>
              <p:nvPr/>
            </p:nvSpPr>
            <p:spPr>
              <a:xfrm>
                <a:off x="7522866" y="3345325"/>
                <a:ext cx="2374724" cy="372404"/>
              </a:xfrm>
              <a:prstGeom prst="rect">
                <a:avLst/>
              </a:prstGeom>
              <a:noFill/>
            </p:spPr>
            <p:txBody>
              <a:bodyPr wrap="square" rtlCol="0">
                <a:noAutofit/>
              </a:bodyPr>
              <a:lstStyle/>
              <a:p>
                <a:r>
                  <a:rPr lang="en-US" altLang="zh-CN" sz="1400" b="1" dirty="0"/>
                  <a:t>Scintillator</a:t>
                </a:r>
                <a:endParaRPr lang="en-US" altLang="zh-CN" sz="1400" b="1" dirty="0"/>
              </a:p>
              <a:p>
                <a:endParaRPr lang="en-US" altLang="zh-CN" sz="1400" b="1" dirty="0"/>
              </a:p>
            </p:txBody>
          </p:sp>
          <p:cxnSp>
            <p:nvCxnSpPr>
              <p:cNvPr id="61" name="直接箭头连接符 60"/>
              <p:cNvCxnSpPr/>
              <p:nvPr/>
            </p:nvCxnSpPr>
            <p:spPr>
              <a:xfrm>
                <a:off x="7625481" y="3643306"/>
                <a:ext cx="0" cy="59113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62" name="文本框 61"/>
              <p:cNvSpPr txBox="1"/>
              <p:nvPr/>
            </p:nvSpPr>
            <p:spPr>
              <a:xfrm>
                <a:off x="8674468" y="3962026"/>
                <a:ext cx="2568558" cy="649473"/>
              </a:xfrm>
              <a:prstGeom prst="rect">
                <a:avLst/>
              </a:prstGeom>
              <a:noFill/>
            </p:spPr>
            <p:txBody>
              <a:bodyPr wrap="square" rtlCol="0">
                <a:noAutofit/>
              </a:bodyPr>
              <a:lstStyle/>
              <a:p>
                <a:r>
                  <a:rPr lang="en-US" altLang="zh-CN" sz="1400" b="1" dirty="0"/>
                  <a:t>Optial guide &amp; Radiation shield</a:t>
                </a:r>
                <a:endParaRPr lang="en-US" altLang="zh-CN" sz="1400" b="1" dirty="0"/>
              </a:p>
            </p:txBody>
          </p:sp>
          <p:cxnSp>
            <p:nvCxnSpPr>
              <p:cNvPr id="63" name="直接箭头连接符 62"/>
              <p:cNvCxnSpPr/>
              <p:nvPr/>
            </p:nvCxnSpPr>
            <p:spPr>
              <a:xfrm flipH="1">
                <a:off x="8227162" y="4239939"/>
                <a:ext cx="446938" cy="28761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64" name="文本框 63"/>
              <p:cNvSpPr txBox="1"/>
              <p:nvPr/>
            </p:nvSpPr>
            <p:spPr>
              <a:xfrm>
                <a:off x="7626521" y="5074274"/>
                <a:ext cx="2757209" cy="554137"/>
              </a:xfrm>
              <a:prstGeom prst="rect">
                <a:avLst/>
              </a:prstGeom>
              <a:noFill/>
            </p:spPr>
            <p:txBody>
              <a:bodyPr wrap="square" rtlCol="0">
                <a:noAutofit/>
              </a:bodyPr>
              <a:lstStyle/>
              <a:p>
                <a:pPr algn="ctr"/>
                <a:r>
                  <a:rPr lang="en-US" altLang="zh-CN" sz="1400" b="1" dirty="0"/>
                  <a:t>SiPM  Array</a:t>
                </a:r>
                <a:endParaRPr lang="en-US" altLang="zh-CN" sz="1400" b="1" dirty="0"/>
              </a:p>
            </p:txBody>
          </p:sp>
          <p:cxnSp>
            <p:nvCxnSpPr>
              <p:cNvPr id="65" name="直接箭头连接符 64"/>
              <p:cNvCxnSpPr/>
              <p:nvPr/>
            </p:nvCxnSpPr>
            <p:spPr>
              <a:xfrm flipH="1">
                <a:off x="7526274" y="5368403"/>
                <a:ext cx="624993"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sp>
          <p:nvSpPr>
            <p:cNvPr id="66" name="箭头: 下 32"/>
            <p:cNvSpPr/>
            <p:nvPr/>
          </p:nvSpPr>
          <p:spPr>
            <a:xfrm>
              <a:off x="5918988" y="3470681"/>
              <a:ext cx="474627" cy="768638"/>
            </a:xfrm>
            <a:prstGeom prst="downArrow">
              <a:avLst/>
            </a:prstGeom>
            <a:solidFill>
              <a:schemeClr val="accent2">
                <a:lumMod val="20000"/>
                <a:lumOff val="80000"/>
              </a:schemeClr>
            </a:solidFill>
            <a:ln>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400" b="1"/>
            </a:p>
          </p:txBody>
        </p:sp>
        <p:sp>
          <p:nvSpPr>
            <p:cNvPr id="67" name="文本框 66"/>
            <p:cNvSpPr txBox="1"/>
            <p:nvPr/>
          </p:nvSpPr>
          <p:spPr>
            <a:xfrm>
              <a:off x="5022074" y="2720159"/>
              <a:ext cx="1689698" cy="625806"/>
            </a:xfrm>
            <a:prstGeom prst="rect">
              <a:avLst/>
            </a:prstGeom>
            <a:noFill/>
          </p:spPr>
          <p:txBody>
            <a:bodyPr wrap="square" rtlCol="0">
              <a:noAutofit/>
            </a:bodyPr>
            <a:lstStyle/>
            <a:p>
              <a:pPr algn="ctr"/>
              <a:r>
                <a:rPr lang="en-US" sz="1400" b="1" dirty="0">
                  <a:solidFill>
                    <a:srgbClr val="C00000"/>
                  </a:solidFill>
                </a:rPr>
                <a:t>neutron incident</a:t>
              </a:r>
              <a:endParaRPr lang="en-US" sz="1400" b="1" dirty="0">
                <a:solidFill>
                  <a:srgbClr val="C00000"/>
                </a:solidFill>
              </a:endParaRPr>
            </a:p>
          </p:txBody>
        </p:sp>
      </p:grpSp>
      <p:pic>
        <p:nvPicPr>
          <p:cNvPr id="9" name="Picture 7"/>
          <p:cNvPicPr>
            <a:picLocks noChangeAspect="1"/>
          </p:cNvPicPr>
          <p:nvPr/>
        </p:nvPicPr>
        <p:blipFill>
          <a:blip r:embed="rId5"/>
          <a:stretch>
            <a:fillRect/>
          </a:stretch>
        </p:blipFill>
        <p:spPr>
          <a:xfrm>
            <a:off x="6589395" y="4326890"/>
            <a:ext cx="2078355" cy="1751330"/>
          </a:xfrm>
          <a:prstGeom prst="rect">
            <a:avLst/>
          </a:prstGeom>
        </p:spPr>
      </p:pic>
      <p:pic>
        <p:nvPicPr>
          <p:cNvPr id="11" name="Picture 9"/>
          <p:cNvPicPr>
            <a:picLocks noChangeAspect="1"/>
          </p:cNvPicPr>
          <p:nvPr/>
        </p:nvPicPr>
        <p:blipFill>
          <a:blip r:embed="rId6"/>
          <a:stretch>
            <a:fillRect/>
          </a:stretch>
        </p:blipFill>
        <p:spPr>
          <a:xfrm>
            <a:off x="9394190" y="4321810"/>
            <a:ext cx="2328545" cy="1729105"/>
          </a:xfrm>
          <a:prstGeom prst="rect">
            <a:avLst/>
          </a:prstGeom>
        </p:spPr>
      </p:pic>
      <p:sp>
        <p:nvSpPr>
          <p:cNvPr id="12" name="TextBox 11"/>
          <p:cNvSpPr txBox="1"/>
          <p:nvPr/>
        </p:nvSpPr>
        <p:spPr>
          <a:xfrm>
            <a:off x="6396990" y="6078220"/>
            <a:ext cx="2316480" cy="737235"/>
          </a:xfrm>
          <a:prstGeom prst="rect">
            <a:avLst/>
          </a:prstGeom>
          <a:noFill/>
        </p:spPr>
        <p:txBody>
          <a:bodyPr wrap="square" rtlCol="0">
            <a:spAutoFit/>
          </a:bodyPr>
          <a:lstStyle/>
          <a:p>
            <a:pPr algn="ctr"/>
            <a:r>
              <a:rPr lang="en-US" altLang="zh-CN" sz="1400" b="1" dirty="0">
                <a:solidFill>
                  <a:schemeClr val="tx1"/>
                </a:solidFill>
                <a:latin typeface="Times New Roman" panose="02020603050405020304" pitchFamily="18" charset="0"/>
                <a:cs typeface="Times New Roman" panose="02020603050405020304" pitchFamily="18" charset="0"/>
              </a:rPr>
              <a:t>Splitting and intensity distortion caused by module gaps</a:t>
            </a:r>
            <a:endParaRPr lang="en-US" altLang="zh-CN" sz="1400" b="1" dirty="0">
              <a:solidFill>
                <a:schemeClr val="tx1"/>
              </a:solidFill>
              <a:latin typeface="Times New Roman" panose="02020603050405020304" pitchFamily="18" charset="0"/>
              <a:cs typeface="Times New Roman" panose="02020603050405020304" pitchFamily="18" charset="0"/>
            </a:endParaRPr>
          </a:p>
        </p:txBody>
      </p:sp>
      <p:sp>
        <p:nvSpPr>
          <p:cNvPr id="7" name="TextBox 11"/>
          <p:cNvSpPr txBox="1"/>
          <p:nvPr/>
        </p:nvSpPr>
        <p:spPr>
          <a:xfrm>
            <a:off x="6639560" y="967740"/>
            <a:ext cx="4991100" cy="829945"/>
          </a:xfrm>
          <a:prstGeom prst="rect">
            <a:avLst/>
          </a:prstGeom>
          <a:noFill/>
        </p:spPr>
        <p:txBody>
          <a:bodyPr wrap="square" rtlCol="0">
            <a:spAutoFit/>
          </a:bodyPr>
          <a:lstStyle/>
          <a:p>
            <a:pPr marL="285750" indent="-285750" algn="l">
              <a:lnSpc>
                <a:spcPct val="150000"/>
              </a:lnSpc>
              <a:buFont typeface="Wingdings" panose="05000000000000000000" charset="0"/>
              <a:buChar char="Ø"/>
            </a:pPr>
            <a:r>
              <a:rPr lang="en-US" altLang="zh-CN" sz="1600" b="1" dirty="0">
                <a:solidFill>
                  <a:schemeClr val="tx1"/>
                </a:solidFill>
                <a:latin typeface="Times New Roman" panose="02020603050405020304" pitchFamily="18" charset="0"/>
                <a:cs typeface="Times New Roman" panose="02020603050405020304" pitchFamily="18" charset="0"/>
              </a:rPr>
              <a:t>The SiPM array can be tiled over a large area with constant pixel gap across modules</a:t>
            </a:r>
            <a:endParaRPr lang="en-US" altLang="zh-CN" sz="1600" b="1" dirty="0">
              <a:solidFill>
                <a:schemeClr val="tx1"/>
              </a:solidFill>
              <a:latin typeface="Times New Roman" panose="02020603050405020304" pitchFamily="18" charset="0"/>
              <a:cs typeface="Times New Roman" panose="02020603050405020304" pitchFamily="18" charset="0"/>
            </a:endParaRPr>
          </a:p>
        </p:txBody>
      </p:sp>
      <p:sp>
        <p:nvSpPr>
          <p:cNvPr id="8" name="TextBox 11"/>
          <p:cNvSpPr txBox="1"/>
          <p:nvPr/>
        </p:nvSpPr>
        <p:spPr>
          <a:xfrm>
            <a:off x="353060" y="967740"/>
            <a:ext cx="5742940" cy="829945"/>
          </a:xfrm>
          <a:prstGeom prst="rect">
            <a:avLst/>
          </a:prstGeom>
          <a:noFill/>
        </p:spPr>
        <p:txBody>
          <a:bodyPr wrap="square" rtlCol="0">
            <a:spAutoFit/>
          </a:bodyPr>
          <a:lstStyle/>
          <a:p>
            <a:pPr marL="285750" indent="-285750" algn="l">
              <a:lnSpc>
                <a:spcPct val="150000"/>
              </a:lnSpc>
              <a:buFont typeface="Wingdings" panose="05000000000000000000" charset="0"/>
              <a:buChar char="Ø"/>
            </a:pPr>
            <a:r>
              <a:rPr lang="en-US" altLang="zh-CN" sz="1600" b="1" dirty="0">
                <a:solidFill>
                  <a:schemeClr val="tx1"/>
                </a:solidFill>
                <a:latin typeface="Times New Roman" panose="02020603050405020304" pitchFamily="18" charset="0"/>
                <a:cs typeface="Times New Roman" panose="02020603050405020304" pitchFamily="18" charset="0"/>
              </a:rPr>
              <a:t>Large-area Optical-guide coupling scintillator together with a  small gap below 0.1 mm</a:t>
            </a:r>
            <a:endParaRPr lang="en-US" altLang="zh-CN" sz="1600" b="1" dirty="0">
              <a:solidFill>
                <a:schemeClr val="tx1"/>
              </a:solidFill>
              <a:latin typeface="Times New Roman" panose="02020603050405020304" pitchFamily="18" charset="0"/>
              <a:cs typeface="Times New Roman" panose="02020603050405020304" pitchFamily="18" charset="0"/>
            </a:endParaRPr>
          </a:p>
        </p:txBody>
      </p:sp>
      <p:pic>
        <p:nvPicPr>
          <p:cNvPr id="19" name="图片 18"/>
          <p:cNvPicPr>
            <a:picLocks noChangeAspect="1"/>
          </p:cNvPicPr>
          <p:nvPr/>
        </p:nvPicPr>
        <p:blipFill>
          <a:blip r:embed="rId7"/>
          <a:stretch>
            <a:fillRect/>
          </a:stretch>
        </p:blipFill>
        <p:spPr>
          <a:xfrm>
            <a:off x="109855" y="4246245"/>
            <a:ext cx="6132830" cy="1808480"/>
          </a:xfrm>
          <a:prstGeom prst="rect">
            <a:avLst/>
          </a:prstGeom>
        </p:spPr>
      </p:pic>
      <p:sp>
        <p:nvSpPr>
          <p:cNvPr id="20" name="TextBox 11"/>
          <p:cNvSpPr txBox="1"/>
          <p:nvPr/>
        </p:nvSpPr>
        <p:spPr>
          <a:xfrm>
            <a:off x="353060" y="6159500"/>
            <a:ext cx="5395595" cy="583565"/>
          </a:xfrm>
          <a:prstGeom prst="rect">
            <a:avLst/>
          </a:prstGeom>
          <a:noFill/>
        </p:spPr>
        <p:txBody>
          <a:bodyPr wrap="square" rtlCol="0">
            <a:spAutoFit/>
          </a:bodyPr>
          <a:lstStyle/>
          <a:p>
            <a:pPr marL="285750" indent="-285750" algn="l">
              <a:buFont typeface="Wingdings" panose="05000000000000000000" charset="0"/>
              <a:buChar char="Ø"/>
            </a:pPr>
            <a:r>
              <a:rPr lang="en-US" altLang="zh-CN" sz="1600" b="1" dirty="0">
                <a:latin typeface="Times New Roman" panose="02020603050405020304" pitchFamily="18" charset="0"/>
                <a:cs typeface="Times New Roman" panose="02020603050405020304" pitchFamily="18" charset="0"/>
                <a:sym typeface="+mn-ea"/>
              </a:rPr>
              <a:t>Cross-module event merging based on temporal and spatial </a:t>
            </a:r>
            <a:r>
              <a:rPr lang="en-US" altLang="zh-CN" sz="1600" b="1">
                <a:latin typeface="Times New Roman" panose="02020603050405020304" pitchFamily="18" charset="0"/>
                <a:cs typeface="Times New Roman" panose="02020603050405020304" pitchFamily="18" charset="0"/>
                <a:sym typeface="+mn-ea"/>
              </a:rPr>
              <a:t>clustering</a:t>
            </a:r>
            <a:endParaRPr lang="en-US" altLang="zh-CN" sz="1600" b="1" dirty="0">
              <a:latin typeface="Times New Roman" panose="02020603050405020304" pitchFamily="18" charset="0"/>
              <a:cs typeface="Times New Roman" panose="02020603050405020304" pitchFamily="18" charset="0"/>
            </a:endParaRPr>
          </a:p>
        </p:txBody>
      </p:sp>
      <p:sp>
        <p:nvSpPr>
          <p:cNvPr id="22" name="右箭头 21"/>
          <p:cNvSpPr/>
          <p:nvPr/>
        </p:nvSpPr>
        <p:spPr>
          <a:xfrm>
            <a:off x="8787130" y="4868545"/>
            <a:ext cx="396875" cy="238125"/>
          </a:xfrm>
          <a:prstGeom prst="rightArrow">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cxnSp>
        <p:nvCxnSpPr>
          <p:cNvPr id="3" name="直接连接符 2"/>
          <p:cNvCxnSpPr/>
          <p:nvPr/>
        </p:nvCxnSpPr>
        <p:spPr>
          <a:xfrm>
            <a:off x="1736090" y="2473325"/>
            <a:ext cx="1590675" cy="542925"/>
          </a:xfrm>
          <a:prstGeom prst="line">
            <a:avLst/>
          </a:prstGeom>
          <a:ln>
            <a:prstDash val="sysDot"/>
          </a:ln>
        </p:spPr>
        <p:style>
          <a:lnRef idx="2">
            <a:schemeClr val="accent1"/>
          </a:lnRef>
          <a:fillRef idx="0">
            <a:srgbClr val="FFFFFF"/>
          </a:fillRef>
          <a:effectRef idx="0">
            <a:srgbClr val="FFFFFF"/>
          </a:effectRef>
          <a:fontRef idx="minor">
            <a:schemeClr val="tx1"/>
          </a:fontRef>
        </p:style>
      </p:cxnSp>
      <p:cxnSp>
        <p:nvCxnSpPr>
          <p:cNvPr id="4" name="直接连接符 3"/>
          <p:cNvCxnSpPr/>
          <p:nvPr/>
        </p:nvCxnSpPr>
        <p:spPr>
          <a:xfrm flipV="1">
            <a:off x="2091055" y="2381250"/>
            <a:ext cx="1049020" cy="739140"/>
          </a:xfrm>
          <a:prstGeom prst="line">
            <a:avLst/>
          </a:prstGeom>
          <a:ln>
            <a:prstDash val="sysDot"/>
          </a:ln>
        </p:spPr>
        <p:style>
          <a:lnRef idx="2">
            <a:schemeClr val="accent1"/>
          </a:lnRef>
          <a:fillRef idx="0">
            <a:srgbClr val="FFFFFF"/>
          </a:fillRef>
          <a:effectRef idx="0">
            <a:srgbClr val="FFFFFF"/>
          </a:effectRef>
          <a:fontRef idx="minor">
            <a:schemeClr val="tx1"/>
          </a:fontRef>
        </p:style>
      </p:cxnSp>
      <p:sp>
        <p:nvSpPr>
          <p:cNvPr id="10" name="文本框 9"/>
          <p:cNvSpPr txBox="1"/>
          <p:nvPr/>
        </p:nvSpPr>
        <p:spPr>
          <a:xfrm>
            <a:off x="10233025" y="6167120"/>
            <a:ext cx="1031875" cy="389255"/>
          </a:xfrm>
          <a:prstGeom prst="rect">
            <a:avLst/>
          </a:prstGeom>
          <a:noFill/>
        </p:spPr>
        <p:txBody>
          <a:bodyPr wrap="square" rtlCol="0" anchor="t">
            <a:noAutofit/>
          </a:bodyPr>
          <a:p>
            <a:r>
              <a:rPr lang="en-US" altLang="zh-CN" sz="1600" b="1" dirty="0">
                <a:solidFill>
                  <a:schemeClr val="tx1"/>
                </a:solidFill>
                <a:latin typeface="Times New Roman" panose="02020603050405020304" pitchFamily="18" charset="0"/>
                <a:cs typeface="Times New Roman" panose="02020603050405020304" pitchFamily="18" charset="0"/>
                <a:sym typeface="+mn-ea"/>
              </a:rPr>
              <a:t>Integrity</a:t>
            </a:r>
            <a:endParaRPr lang="en-US" altLang="zh-CN" sz="1600" b="1" dirty="0">
              <a:solidFill>
                <a:schemeClr val="tx1"/>
              </a:solidFill>
              <a:latin typeface="Times New Roman" panose="02020603050405020304" pitchFamily="18" charset="0"/>
              <a:cs typeface="Times New Roman" panose="02020603050405020304" pitchFamily="18" charset="0"/>
              <a:sym typeface="+mn-ea"/>
            </a:endParaRPr>
          </a:p>
        </p:txBody>
      </p:sp>
      <p:sp>
        <p:nvSpPr>
          <p:cNvPr id="13" name="文本框 12"/>
          <p:cNvSpPr txBox="1"/>
          <p:nvPr/>
        </p:nvSpPr>
        <p:spPr>
          <a:xfrm>
            <a:off x="7450455" y="3989705"/>
            <a:ext cx="4180205" cy="337185"/>
          </a:xfrm>
          <a:prstGeom prst="rect">
            <a:avLst/>
          </a:prstGeom>
          <a:noFill/>
        </p:spPr>
        <p:txBody>
          <a:bodyPr wrap="square" rtlCol="0" anchor="t">
            <a:spAutoFit/>
          </a:bodyPr>
          <a:p>
            <a:r>
              <a:rPr lang="en-US" altLang="zh-CN" sz="1600" b="1" dirty="0">
                <a:solidFill>
                  <a:srgbClr val="FF0000"/>
                </a:solidFill>
                <a:latin typeface="Times New Roman" panose="02020603050405020304" pitchFamily="18" charset="0"/>
                <a:cs typeface="Times New Roman" panose="02020603050405020304" pitchFamily="18" charset="0"/>
                <a:sym typeface="+mn-ea"/>
              </a:rPr>
              <a:t>Diffraction-peak obtained by detector</a:t>
            </a:r>
            <a:endParaRPr lang="en-US" altLang="zh-CN" sz="1600" b="1" dirty="0">
              <a:solidFill>
                <a:srgbClr val="FF0000"/>
              </a:solidFill>
              <a:latin typeface="Times New Roman" panose="02020603050405020304" pitchFamily="18" charset="0"/>
              <a:cs typeface="Times New Roman" panose="02020603050405020304" pitchFamily="18" charset="0"/>
              <a:sym typeface="+mn-ea"/>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6" name="组合 5"/>
          <p:cNvGrpSpPr/>
          <p:nvPr/>
        </p:nvGrpSpPr>
        <p:grpSpPr>
          <a:xfrm>
            <a:off x="459740" y="1017270"/>
            <a:ext cx="11801475" cy="460375"/>
            <a:chOff x="350974" y="904839"/>
            <a:chExt cx="11528489" cy="460400"/>
          </a:xfrm>
        </p:grpSpPr>
        <p:grpSp>
          <p:nvGrpSpPr>
            <p:cNvPr id="7" name="组合 6"/>
            <p:cNvGrpSpPr/>
            <p:nvPr/>
          </p:nvGrpSpPr>
          <p:grpSpPr>
            <a:xfrm>
              <a:off x="350974" y="968191"/>
              <a:ext cx="334960" cy="334960"/>
              <a:chOff x="2882585" y="1007507"/>
              <a:chExt cx="461727" cy="461727"/>
            </a:xfrm>
          </p:grpSpPr>
          <p:sp>
            <p:nvSpPr>
              <p:cNvPr id="11" name="椭圆 10"/>
              <p:cNvSpPr/>
              <p:nvPr/>
            </p:nvSpPr>
            <p:spPr>
              <a:xfrm>
                <a:off x="2882585" y="1007507"/>
                <a:ext cx="461727" cy="461727"/>
              </a:xfrm>
              <a:prstGeom prst="ellipse">
                <a:avLst/>
              </a:prstGeom>
              <a:gradFill>
                <a:gsLst>
                  <a:gs pos="100000">
                    <a:srgbClr val="0F3F94"/>
                  </a:gs>
                  <a:gs pos="0">
                    <a:srgbClr val="005DA2"/>
                  </a:gs>
                </a:gsLst>
                <a:lin ang="2700000" scaled="0"/>
              </a:gradFill>
              <a:ln w="6350" cap="flat" cmpd="sng" algn="ctr">
                <a:noFill/>
                <a:prstDash val="solid"/>
                <a:miter lim="800000"/>
              </a:ln>
              <a:effectLst/>
            </p:spPr>
            <p:txBody>
              <a:bodyPr rtlCol="0" anchor="ctr"/>
              <a:lstStyle/>
              <a:p>
                <a:pPr algn="ctr"/>
                <a:endParaRPr lang="zh-CN" altLang="en-US" sz="2400" b="1" kern="0">
                  <a:solidFill>
                    <a:schemeClr val="bg1"/>
                  </a:solidFill>
                  <a:latin typeface="+mn-ea"/>
                </a:endParaRPr>
              </a:p>
            </p:txBody>
          </p:sp>
          <p:sp>
            <p:nvSpPr>
              <p:cNvPr id="12" name="燕尾形 11"/>
              <p:cNvSpPr/>
              <p:nvPr/>
            </p:nvSpPr>
            <p:spPr>
              <a:xfrm>
                <a:off x="2968092" y="1132684"/>
                <a:ext cx="252246" cy="250355"/>
              </a:xfrm>
              <a:prstGeom prst="chevron">
                <a:avLst/>
              </a:prstGeom>
              <a:gradFill>
                <a:gsLst>
                  <a:gs pos="100000">
                    <a:schemeClr val="bg1">
                      <a:lumMod val="95000"/>
                      <a:alpha val="95000"/>
                    </a:schemeClr>
                  </a:gs>
                  <a:gs pos="0">
                    <a:schemeClr val="bg1">
                      <a:alpha val="9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schemeClr val="tx1"/>
                  </a:solidFill>
                </a:endParaRPr>
              </a:p>
            </p:txBody>
          </p:sp>
        </p:grpSp>
        <p:sp>
          <p:nvSpPr>
            <p:cNvPr id="8" name="矩形 7"/>
            <p:cNvSpPr/>
            <p:nvPr/>
          </p:nvSpPr>
          <p:spPr>
            <a:xfrm>
              <a:off x="685958" y="904839"/>
              <a:ext cx="11193505" cy="460400"/>
            </a:xfrm>
            <a:prstGeom prst="rect">
              <a:avLst/>
            </a:prstGeom>
          </p:spPr>
          <p:txBody>
            <a:bodyPr wrap="square">
              <a:spAutoFit/>
            </a:bodyPr>
            <a:lstStyle/>
            <a:p>
              <a:r>
                <a:rPr lang="en-US" altLang="zh-CN" sz="2400" b="1" dirty="0">
                  <a:sym typeface="+mn-ea"/>
                </a:rPr>
                <a:t>Two-step: temporal clustering followed by spatial clustering</a:t>
              </a:r>
              <a:endParaRPr lang="en-US" altLang="zh-CN" sz="2400" b="1" dirty="0">
                <a:sym typeface="+mn-ea"/>
              </a:endParaRPr>
            </a:p>
          </p:txBody>
        </p:sp>
      </p:grpSp>
      <p:sp>
        <p:nvSpPr>
          <p:cNvPr id="10" name="文本框 9"/>
          <p:cNvSpPr txBox="1"/>
          <p:nvPr/>
        </p:nvSpPr>
        <p:spPr>
          <a:xfrm>
            <a:off x="710565" y="4977765"/>
            <a:ext cx="4977130" cy="1525905"/>
          </a:xfrm>
          <a:prstGeom prst="rect">
            <a:avLst/>
          </a:prstGeom>
        </p:spPr>
        <p:txBody>
          <a:bodyPr wrap="square">
            <a:spAutoFit/>
          </a:bodyPr>
          <a:p>
            <a:pPr marL="342900" indent="-342900">
              <a:spcAft>
                <a:spcPct val="60000"/>
              </a:spcAft>
              <a:buFont typeface="Wingdings" panose="05000000000000000000" charset="0"/>
              <a:buChar char="Ø"/>
            </a:pPr>
            <a:r>
              <a:rPr lang="en-US" altLang="zh-CN" sz="2000" b="1">
                <a:latin typeface="Times New Roman" panose="02020603050405020304" pitchFamily="18" charset="0"/>
                <a:cs typeface="Times New Roman" panose="02020603050405020304" pitchFamily="18" charset="0"/>
                <a:sym typeface="+mn-ea"/>
              </a:rPr>
              <a:t>Temporal clustering</a:t>
            </a:r>
            <a:r>
              <a:rPr lang="zh-CN" altLang="en-US" sz="2000" b="1">
                <a:latin typeface="Times New Roman" panose="02020603050405020304" pitchFamily="18" charset="0"/>
                <a:cs typeface="Times New Roman" panose="02020603050405020304" pitchFamily="18" charset="0"/>
                <a:sym typeface="+mn-ea"/>
              </a:rPr>
              <a:t>：</a:t>
            </a:r>
            <a:r>
              <a:rPr lang="en-US" altLang="zh-CN" sz="2000">
                <a:latin typeface="Times New Roman" panose="02020603050405020304" pitchFamily="18" charset="0"/>
                <a:cs typeface="Times New Roman" panose="02020603050405020304" pitchFamily="18" charset="0"/>
                <a:sym typeface="+mn-ea"/>
              </a:rPr>
              <a:t>T0-based pre-segmentation of the signal stream</a:t>
            </a:r>
            <a:endParaRPr lang="en-US" altLang="zh-CN" sz="2000">
              <a:latin typeface="Times New Roman" panose="02020603050405020304" pitchFamily="18" charset="0"/>
              <a:cs typeface="Times New Roman" panose="02020603050405020304" pitchFamily="18" charset="0"/>
            </a:endParaRPr>
          </a:p>
          <a:p>
            <a:pPr marL="342900" indent="-342900">
              <a:spcAft>
                <a:spcPct val="60000"/>
              </a:spcAft>
              <a:buFont typeface="Wingdings" panose="05000000000000000000" charset="0"/>
              <a:buChar char="Ø"/>
            </a:pPr>
            <a:r>
              <a:rPr lang="en-US" altLang="zh-CN" sz="2000" b="1">
                <a:latin typeface="Times New Roman" panose="02020603050405020304" pitchFamily="18" charset="0"/>
                <a:cs typeface="Times New Roman" panose="02020603050405020304" pitchFamily="18" charset="0"/>
              </a:rPr>
              <a:t>Spatial clustering</a:t>
            </a:r>
            <a:r>
              <a:rPr lang="zh-CN" altLang="en-US" sz="2000" b="1">
                <a:latin typeface="Times New Roman" panose="02020603050405020304" pitchFamily="18" charset="0"/>
                <a:cs typeface="Times New Roman" panose="02020603050405020304" pitchFamily="18" charset="0"/>
              </a:rPr>
              <a:t>：</a:t>
            </a:r>
            <a:r>
              <a:rPr lang="en-US" altLang="zh-CN" sz="2000">
                <a:latin typeface="Times New Roman" panose="02020603050405020304" pitchFamily="18" charset="0"/>
                <a:cs typeface="Times New Roman" panose="02020603050405020304" pitchFamily="18" charset="0"/>
              </a:rPr>
              <a:t>Position-window-based event selection</a:t>
            </a:r>
            <a:endParaRPr lang="en-US" altLang="zh-CN" sz="2000">
              <a:latin typeface="Times New Roman" panose="02020603050405020304" pitchFamily="18" charset="0"/>
              <a:cs typeface="Times New Roman" panose="02020603050405020304" pitchFamily="18" charset="0"/>
            </a:endParaRPr>
          </a:p>
        </p:txBody>
      </p:sp>
      <p:pic>
        <p:nvPicPr>
          <p:cNvPr id="20" name="图片 19"/>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rot="10800000">
            <a:off x="6080125" y="1731645"/>
            <a:ext cx="2333625" cy="2391410"/>
          </a:xfrm>
          <a:prstGeom prst="rect">
            <a:avLst/>
          </a:prstGeom>
        </p:spPr>
      </p:pic>
      <p:sp>
        <p:nvSpPr>
          <p:cNvPr id="21" name="矩形 20"/>
          <p:cNvSpPr/>
          <p:nvPr/>
        </p:nvSpPr>
        <p:spPr bwMode="auto">
          <a:xfrm>
            <a:off x="6265208" y="2481493"/>
            <a:ext cx="720080" cy="588330"/>
          </a:xfrm>
          <a:prstGeom prst="rect">
            <a:avLst/>
          </a:prstGeom>
          <a:noFill/>
          <a:ln w="38100" cap="flat" cmpd="sng" algn="ctr">
            <a:solidFill>
              <a:schemeClr val="accent5">
                <a:lumMod val="75000"/>
              </a:schemeClr>
            </a:solidFill>
            <a:prstDash val="solid"/>
            <a:round/>
            <a:headEnd type="none" w="med" len="med"/>
            <a:tailEnd type="none" w="med" len="med"/>
          </a:ln>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14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grpSp>
        <p:nvGrpSpPr>
          <p:cNvPr id="30" name="组合 29"/>
          <p:cNvGrpSpPr/>
          <p:nvPr/>
        </p:nvGrpSpPr>
        <p:grpSpPr>
          <a:xfrm>
            <a:off x="8688705" y="1778000"/>
            <a:ext cx="3165475" cy="2344420"/>
            <a:chOff x="13536" y="3357"/>
            <a:chExt cx="3224" cy="3102"/>
          </a:xfrm>
        </p:grpSpPr>
        <p:pic>
          <p:nvPicPr>
            <p:cNvPr id="23" name="图片 22"/>
            <p:cNvPicPr>
              <a:picLocks noChangeAspect="1"/>
            </p:cNvPicPr>
            <p:nvPr/>
          </p:nvPicPr>
          <p:blipFill>
            <a:blip r:embed="rId2"/>
            <a:srcRect l="33816" r="35229" b="50079"/>
            <a:stretch>
              <a:fillRect/>
            </a:stretch>
          </p:blipFill>
          <p:spPr>
            <a:xfrm>
              <a:off x="13536" y="3357"/>
              <a:ext cx="3224" cy="3103"/>
            </a:xfrm>
            <a:prstGeom prst="rect">
              <a:avLst/>
            </a:prstGeom>
          </p:spPr>
        </p:pic>
        <p:sp>
          <p:nvSpPr>
            <p:cNvPr id="24" name="矩形 23"/>
            <p:cNvSpPr/>
            <p:nvPr/>
          </p:nvSpPr>
          <p:spPr bwMode="auto">
            <a:xfrm>
              <a:off x="14379" y="4118"/>
              <a:ext cx="1134" cy="560"/>
            </a:xfrm>
            <a:prstGeom prst="rect">
              <a:avLst/>
            </a:prstGeom>
            <a:noFill/>
            <a:ln w="38100" cap="flat" cmpd="sng" algn="ctr">
              <a:solidFill>
                <a:srgbClr val="FF0000"/>
              </a:solidFill>
              <a:prstDash val="solid"/>
              <a:round/>
              <a:headEnd type="none" w="med" len="med"/>
              <a:tailEnd type="none" w="med" len="med"/>
            </a:ln>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14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26" name="矩形 25"/>
            <p:cNvSpPr/>
            <p:nvPr/>
          </p:nvSpPr>
          <p:spPr bwMode="auto">
            <a:xfrm>
              <a:off x="14181" y="4739"/>
              <a:ext cx="1531" cy="745"/>
            </a:xfrm>
            <a:prstGeom prst="rect">
              <a:avLst/>
            </a:prstGeom>
            <a:noFill/>
            <a:ln w="38100" cap="flat" cmpd="sng" algn="ctr">
              <a:solidFill>
                <a:srgbClr val="FF0000"/>
              </a:solidFill>
              <a:prstDash val="solid"/>
              <a:round/>
              <a:headEnd type="none" w="med" len="med"/>
              <a:tailEnd type="none" w="med" len="med"/>
            </a:ln>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14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grpSp>
      <p:pic>
        <p:nvPicPr>
          <p:cNvPr id="33" name="图片 32"/>
          <p:cNvPicPr>
            <a:picLocks noChangeAspect="1"/>
          </p:cNvPicPr>
          <p:nvPr/>
        </p:nvPicPr>
        <p:blipFill>
          <a:blip r:embed="rId3" cstate="print">
            <a:extLst>
              <a:ext uri="{28A0092B-C50C-407E-A947-70E740481C1C}">
                <a14:useLocalDpi xmlns:a14="http://schemas.microsoft.com/office/drawing/2010/main" val="0"/>
              </a:ext>
            </a:extLst>
          </a:blip>
          <a:srcRect l="63037" b="50691"/>
          <a:stretch>
            <a:fillRect/>
          </a:stretch>
        </p:blipFill>
        <p:spPr>
          <a:xfrm>
            <a:off x="5929630" y="4364355"/>
            <a:ext cx="3053080" cy="1925955"/>
          </a:xfrm>
          <a:prstGeom prst="rect">
            <a:avLst/>
          </a:prstGeom>
        </p:spPr>
      </p:pic>
      <p:pic>
        <p:nvPicPr>
          <p:cNvPr id="34" name="图片 33"/>
          <p:cNvPicPr>
            <a:picLocks noChangeAspect="1"/>
          </p:cNvPicPr>
          <p:nvPr/>
        </p:nvPicPr>
        <p:blipFill>
          <a:blip r:embed="rId3" cstate="print">
            <a:extLst>
              <a:ext uri="{28A0092B-C50C-407E-A947-70E740481C1C}">
                <a14:useLocalDpi xmlns:a14="http://schemas.microsoft.com/office/drawing/2010/main" val="0"/>
              </a:ext>
            </a:extLst>
          </a:blip>
          <a:srcRect l="61841" t="49569"/>
          <a:stretch>
            <a:fillRect/>
          </a:stretch>
        </p:blipFill>
        <p:spPr>
          <a:xfrm>
            <a:off x="8771890" y="4320540"/>
            <a:ext cx="2988945" cy="1969770"/>
          </a:xfrm>
          <a:prstGeom prst="rect">
            <a:avLst/>
          </a:prstGeom>
        </p:spPr>
      </p:pic>
      <p:cxnSp>
        <p:nvCxnSpPr>
          <p:cNvPr id="35" name="直接箭头连接符 34"/>
          <p:cNvCxnSpPr/>
          <p:nvPr/>
        </p:nvCxnSpPr>
        <p:spPr bwMode="auto">
          <a:xfrm flipH="1">
            <a:off x="7905131" y="2530833"/>
            <a:ext cx="1536700" cy="1998980"/>
          </a:xfrm>
          <a:prstGeom prst="straightConnector1">
            <a:avLst/>
          </a:prstGeom>
          <a:solidFill>
            <a:srgbClr val="FFFF00"/>
          </a:solidFill>
          <a:ln w="19050" cap="flat" cmpd="sng" algn="ctr">
            <a:solidFill>
              <a:srgbClr val="FF0000"/>
            </a:solidFill>
            <a:prstDash val="solid"/>
            <a:round/>
            <a:headEnd type="none" w="med" len="med"/>
            <a:tailEnd type="triangle"/>
          </a:ln>
        </p:spPr>
      </p:cxnSp>
      <p:cxnSp>
        <p:nvCxnSpPr>
          <p:cNvPr id="37" name="直接箭头连接符 36"/>
          <p:cNvCxnSpPr/>
          <p:nvPr/>
        </p:nvCxnSpPr>
        <p:spPr bwMode="auto">
          <a:xfrm flipH="1">
            <a:off x="9701546" y="3355698"/>
            <a:ext cx="248920" cy="1224280"/>
          </a:xfrm>
          <a:prstGeom prst="straightConnector1">
            <a:avLst/>
          </a:prstGeom>
          <a:solidFill>
            <a:srgbClr val="FFFF00"/>
          </a:solidFill>
          <a:ln w="19050" cap="flat" cmpd="sng" algn="ctr">
            <a:solidFill>
              <a:srgbClr val="FF0000"/>
            </a:solidFill>
            <a:prstDash val="solid"/>
            <a:round/>
            <a:headEnd type="none" w="med" len="med"/>
            <a:tailEnd type="triangle"/>
          </a:ln>
        </p:spPr>
      </p:cxnSp>
      <p:sp>
        <p:nvSpPr>
          <p:cNvPr id="43" name="文本框 42"/>
          <p:cNvSpPr txBox="1"/>
          <p:nvPr/>
        </p:nvSpPr>
        <p:spPr>
          <a:xfrm>
            <a:off x="5929630" y="6374130"/>
            <a:ext cx="6178550" cy="368300"/>
          </a:xfrm>
          <a:prstGeom prst="rect">
            <a:avLst/>
          </a:prstGeom>
          <a:noFill/>
        </p:spPr>
        <p:txBody>
          <a:bodyPr wrap="square" rtlCol="0">
            <a:spAutoFit/>
          </a:bodyPr>
          <a:lstStyle/>
          <a:p>
            <a:r>
              <a:rPr lang="en-US" altLang="zh-CN">
                <a:latin typeface="Times New Roman" panose="02020603050405020304" pitchFamily="18" charset="0"/>
                <a:cs typeface="Times New Roman" panose="02020603050405020304" pitchFamily="18" charset="0"/>
              </a:rPr>
              <a:t>The spaical resolution is  better than </a:t>
            </a:r>
            <a:r>
              <a:rPr lang="en-US" altLang="zh-CN">
                <a:latin typeface="Times New Roman" panose="02020603050405020304" pitchFamily="18" charset="0"/>
                <a:cs typeface="Times New Roman" panose="02020603050405020304" pitchFamily="18" charset="0"/>
                <a:sym typeface="+mn-ea"/>
              </a:rPr>
              <a:t>0.35 mm</a:t>
            </a:r>
            <a:r>
              <a:rPr lang="en-US" altLang="zh-CN">
                <a:latin typeface="Times New Roman" panose="02020603050405020304" pitchFamily="18" charset="0"/>
                <a:cs typeface="Times New Roman" panose="02020603050405020304" pitchFamily="18" charset="0"/>
              </a:rPr>
              <a:t> (averaged FWHM )</a:t>
            </a:r>
            <a:endParaRPr lang="en-US" altLang="zh-CN">
              <a:latin typeface="Times New Roman" panose="02020603050405020304" pitchFamily="18" charset="0"/>
              <a:cs typeface="Times New Roman" panose="02020603050405020304" pitchFamily="18" charset="0"/>
            </a:endParaRPr>
          </a:p>
        </p:txBody>
      </p:sp>
      <p:pic>
        <p:nvPicPr>
          <p:cNvPr id="2" name="图片 1" descr="聚类算法"/>
          <p:cNvPicPr>
            <a:picLocks noChangeAspect="1"/>
          </p:cNvPicPr>
          <p:nvPr/>
        </p:nvPicPr>
        <p:blipFill>
          <a:blip r:embed="rId4"/>
          <a:srcRect t="11288"/>
          <a:stretch>
            <a:fillRect/>
          </a:stretch>
        </p:blipFill>
        <p:spPr>
          <a:xfrm>
            <a:off x="377825" y="1731010"/>
            <a:ext cx="5341620" cy="3096260"/>
          </a:xfrm>
          <a:prstGeom prst="rect">
            <a:avLst/>
          </a:prstGeom>
        </p:spPr>
      </p:pic>
      <p:sp>
        <p:nvSpPr>
          <p:cNvPr id="3" name="Title 1"/>
          <p:cNvSpPr>
            <a:spLocks noGrp="1"/>
          </p:cNvSpPr>
          <p:nvPr/>
        </p:nvSpPr>
        <p:spPr>
          <a:xfrm>
            <a:off x="615950" y="187325"/>
            <a:ext cx="9883775" cy="575945"/>
          </a:xfrm>
          <a:prstGeom prst="rect">
            <a:avLst/>
          </a:prstGeom>
        </p:spPr>
        <p:txBody>
          <a:bodyPr vert="horz" lIns="90170" tIns="46990" rIns="90170" bIns="46990" rtlCol="0" anchor="ctr" anchorCtr="0"/>
          <a:lstStyle>
            <a:lvl1pPr algn="l" defTabSz="914400" rtl="0" eaLnBrk="1" fontAlgn="auto" latinLnBrk="0" hangingPunct="1">
              <a:lnSpc>
                <a:spcPct val="100000"/>
              </a:lnSpc>
              <a:spcBef>
                <a:spcPct val="0"/>
              </a:spcBef>
              <a:buNone/>
              <a:defRPr sz="3840" b="1" u="none" strike="noStrike" kern="1200" cap="none" spc="0" normalizeH="0" baseline="0">
                <a:solidFill>
                  <a:srgbClr val="0070C0"/>
                </a:solidFill>
                <a:uFillTx/>
                <a:latin typeface="Times New Roman" panose="02020603050405020304" pitchFamily="18" charset="0"/>
                <a:ea typeface="+mn-ea"/>
                <a:cs typeface="Times New Roman" panose="02020603050405020304" pitchFamily="18" charset="0"/>
              </a:defRPr>
            </a:lvl1pPr>
          </a:lstStyle>
          <a:p>
            <a:r>
              <a:rPr lang="en-US" altLang="zh-CN" sz="3200" dirty="0">
                <a:solidFill>
                  <a:schemeClr val="tx1"/>
                </a:solidFill>
                <a:sym typeface="+mn-ea"/>
              </a:rPr>
              <a:t>Clustering-based position reconstruction algorithm</a:t>
            </a:r>
            <a:endParaRPr lang="en-US" sz="3200" dirty="0">
              <a:solidFill>
                <a:schemeClr val="tx1"/>
              </a:solidFill>
              <a:sym typeface="+mn-ea"/>
            </a:endParaRPr>
          </a:p>
        </p:txBody>
      </p:sp>
      <p:sp>
        <p:nvSpPr>
          <p:cNvPr id="47" name="文本框 46"/>
          <p:cNvSpPr txBox="1"/>
          <p:nvPr/>
        </p:nvSpPr>
        <p:spPr bwMode="auto">
          <a:xfrm>
            <a:off x="7814310" y="1374140"/>
            <a:ext cx="2930525" cy="368300"/>
          </a:xfrm>
          <a:prstGeom prst="rect">
            <a:avLst/>
          </a:prstGeom>
        </p:spPr>
        <p:txBody>
          <a:bodyPr wrap="square">
            <a:spAutoFit/>
          </a:bodyPr>
          <a:lstStyle/>
          <a:p>
            <a:pPr lvl="0" algn="l">
              <a:buClrTx/>
              <a:buSzTx/>
              <a:buFontTx/>
            </a:pPr>
            <a:r>
              <a:rPr lang="en-US" altLang="zh-CN" b="1">
                <a:solidFill>
                  <a:srgbClr val="FF0000"/>
                </a:solidFill>
                <a:latin typeface="Times New Roman" panose="02020603050405020304" pitchFamily="18" charset="0"/>
                <a:cs typeface="Times New Roman" panose="02020603050405020304" pitchFamily="18" charset="0"/>
                <a:sym typeface="+mn-ea"/>
              </a:rPr>
              <a:t>Neutron Beam test </a:t>
            </a:r>
            <a:endParaRPr lang="en-US" altLang="zh-CN" b="1">
              <a:solidFill>
                <a:srgbClr val="FF0000"/>
              </a:solidFill>
              <a:latin typeface="Times New Roman" panose="02020603050405020304" pitchFamily="18" charset="0"/>
              <a:cs typeface="Times New Roman" panose="02020603050405020304" pitchFamily="18" charset="0"/>
              <a:sym typeface="+mn-ea"/>
            </a:endParaRPr>
          </a:p>
        </p:txBody>
      </p:sp>
      <p:cxnSp>
        <p:nvCxnSpPr>
          <p:cNvPr id="4" name="直接箭头连接符 3"/>
          <p:cNvCxnSpPr/>
          <p:nvPr/>
        </p:nvCxnSpPr>
        <p:spPr bwMode="auto">
          <a:xfrm flipV="1">
            <a:off x="7140591" y="2396213"/>
            <a:ext cx="1897380" cy="270510"/>
          </a:xfrm>
          <a:prstGeom prst="straightConnector1">
            <a:avLst/>
          </a:prstGeom>
          <a:solidFill>
            <a:srgbClr val="FFFF00"/>
          </a:solidFill>
          <a:ln w="38100" cap="flat" cmpd="sng" algn="ctr">
            <a:solidFill>
              <a:schemeClr val="accent5">
                <a:lumMod val="75000"/>
              </a:schemeClr>
            </a:solidFill>
            <a:prstDash val="solid"/>
            <a:round/>
            <a:headEnd type="none" w="med" len="med"/>
            <a:tailEnd type="triangle"/>
          </a:ln>
        </p:spPr>
      </p:cxn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组合 28"/>
          <p:cNvGrpSpPr/>
          <p:nvPr/>
        </p:nvGrpSpPr>
        <p:grpSpPr>
          <a:xfrm>
            <a:off x="1020445" y="3104515"/>
            <a:ext cx="4335780" cy="3463290"/>
            <a:chOff x="1169" y="3570"/>
            <a:chExt cx="8315" cy="6694"/>
          </a:xfrm>
        </p:grpSpPr>
        <p:pic>
          <p:nvPicPr>
            <p:cNvPr id="9" name="图片 8"/>
            <p:cNvPicPr>
              <a:picLocks noChangeAspect="1"/>
            </p:cNvPicPr>
            <p:nvPr/>
          </p:nvPicPr>
          <p:blipFill>
            <a:blip r:embed="rId1"/>
            <a:stretch>
              <a:fillRect/>
            </a:stretch>
          </p:blipFill>
          <p:spPr>
            <a:xfrm>
              <a:off x="1508" y="3570"/>
              <a:ext cx="7977" cy="6695"/>
            </a:xfrm>
            <a:prstGeom prst="rect">
              <a:avLst/>
            </a:prstGeom>
          </p:spPr>
        </p:pic>
        <p:sp>
          <p:nvSpPr>
            <p:cNvPr id="28" name="矩形 27"/>
            <p:cNvSpPr/>
            <p:nvPr/>
          </p:nvSpPr>
          <p:spPr>
            <a:xfrm>
              <a:off x="1169" y="5650"/>
              <a:ext cx="1251" cy="23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5" name="标题 1"/>
          <p:cNvSpPr>
            <a:spLocks noGrp="1"/>
          </p:cNvSpPr>
          <p:nvPr>
            <p:ph type="ctrTitle"/>
          </p:nvPr>
        </p:nvSpPr>
        <p:spPr>
          <a:xfrm>
            <a:off x="459740" y="68580"/>
            <a:ext cx="10114280" cy="607060"/>
          </a:xfrm>
        </p:spPr>
        <p:txBody>
          <a:bodyPr>
            <a:normAutofit/>
          </a:bodyPr>
          <a:lstStyle/>
          <a:p>
            <a:pPr lvl="0"/>
            <a:r>
              <a:rPr lang="en-US" altLang="zh-CN" dirty="0">
                <a:sym typeface="+mn-ea"/>
              </a:rPr>
              <a:t>SHiNE @ </a:t>
            </a:r>
            <a:r>
              <a:rPr lang="en-US" dirty="0">
                <a:sym typeface="+mn-ea"/>
              </a:rPr>
              <a:t> SCND</a:t>
            </a:r>
            <a:r>
              <a:rPr lang="en-US" sz="2800" dirty="0">
                <a:sym typeface="+mn-ea"/>
              </a:rPr>
              <a:t>(</a:t>
            </a:r>
            <a:r>
              <a:rPr lang="en-US" altLang="zh-CN" sz="2800" u="sng" dirty="0">
                <a:solidFill>
                  <a:srgbClr val="C00000"/>
                </a:solidFill>
                <a:sym typeface="+mn-ea"/>
              </a:rPr>
              <a:t>S</a:t>
            </a:r>
            <a:r>
              <a:rPr lang="en-US" altLang="zh-CN" sz="2800" dirty="0">
                <a:sym typeface="+mn-ea"/>
              </a:rPr>
              <a:t>ingle </a:t>
            </a:r>
            <a:r>
              <a:rPr lang="en-US" altLang="zh-CN" sz="2800" u="sng" dirty="0">
                <a:solidFill>
                  <a:srgbClr val="C00000"/>
                </a:solidFill>
                <a:sym typeface="+mn-ea"/>
              </a:rPr>
              <a:t>C</a:t>
            </a:r>
            <a:r>
              <a:rPr lang="en-US" altLang="zh-CN" sz="2800" dirty="0">
                <a:sym typeface="+mn-ea"/>
              </a:rPr>
              <a:t>rystal </a:t>
            </a:r>
            <a:r>
              <a:rPr lang="en-US" altLang="zh-CN" sz="2800" u="sng" dirty="0">
                <a:solidFill>
                  <a:srgbClr val="C00000"/>
                </a:solidFill>
                <a:sym typeface="+mn-ea"/>
              </a:rPr>
              <a:t>N</a:t>
            </a:r>
            <a:r>
              <a:rPr lang="en-US" altLang="zh-CN" sz="2800" dirty="0">
                <a:sym typeface="+mn-ea"/>
              </a:rPr>
              <a:t>eutron </a:t>
            </a:r>
            <a:r>
              <a:rPr lang="en-US" altLang="zh-CN" sz="2800" u="sng" dirty="0">
                <a:solidFill>
                  <a:srgbClr val="C00000"/>
                </a:solidFill>
                <a:sym typeface="+mn-ea"/>
              </a:rPr>
              <a:t>D</a:t>
            </a:r>
            <a:r>
              <a:rPr lang="en-US" altLang="zh-CN" sz="2800" dirty="0">
                <a:sym typeface="+mn-ea"/>
              </a:rPr>
              <a:t>iffractometer</a:t>
            </a:r>
            <a:r>
              <a:rPr lang="en-US" sz="2800" dirty="0">
                <a:sym typeface="+mn-ea"/>
              </a:rPr>
              <a:t>)</a:t>
            </a:r>
            <a:endParaRPr lang="en-US" altLang="zh-CN" sz="2800" dirty="0">
              <a:sym typeface="+mn-ea"/>
            </a:endParaRPr>
          </a:p>
        </p:txBody>
      </p:sp>
      <p:grpSp>
        <p:nvGrpSpPr>
          <p:cNvPr id="6" name="组合 5"/>
          <p:cNvGrpSpPr/>
          <p:nvPr/>
        </p:nvGrpSpPr>
        <p:grpSpPr>
          <a:xfrm>
            <a:off x="349466" y="792962"/>
            <a:ext cx="11522906" cy="460375"/>
            <a:chOff x="350974" y="904839"/>
            <a:chExt cx="11522906" cy="460375"/>
          </a:xfrm>
        </p:grpSpPr>
        <p:grpSp>
          <p:nvGrpSpPr>
            <p:cNvPr id="7" name="组合 6"/>
            <p:cNvGrpSpPr/>
            <p:nvPr/>
          </p:nvGrpSpPr>
          <p:grpSpPr>
            <a:xfrm>
              <a:off x="350974" y="968191"/>
              <a:ext cx="334960" cy="334960"/>
              <a:chOff x="2882585" y="1007507"/>
              <a:chExt cx="461727" cy="461727"/>
            </a:xfrm>
          </p:grpSpPr>
          <p:sp>
            <p:nvSpPr>
              <p:cNvPr id="11" name="椭圆 10"/>
              <p:cNvSpPr/>
              <p:nvPr/>
            </p:nvSpPr>
            <p:spPr>
              <a:xfrm>
                <a:off x="2882585" y="1007507"/>
                <a:ext cx="461727" cy="461727"/>
              </a:xfrm>
              <a:prstGeom prst="ellipse">
                <a:avLst/>
              </a:prstGeom>
              <a:gradFill>
                <a:gsLst>
                  <a:gs pos="100000">
                    <a:srgbClr val="0F3F94"/>
                  </a:gs>
                  <a:gs pos="0">
                    <a:srgbClr val="005DA2"/>
                  </a:gs>
                </a:gsLst>
                <a:lin ang="2700000" scaled="0"/>
              </a:gradFill>
              <a:ln w="6350" cap="flat" cmpd="sng" algn="ctr">
                <a:noFill/>
                <a:prstDash val="solid"/>
                <a:miter lim="800000"/>
              </a:ln>
              <a:effectLst/>
            </p:spPr>
            <p:txBody>
              <a:bodyPr rtlCol="0" anchor="ctr"/>
              <a:lstStyle/>
              <a:p>
                <a:pPr algn="ctr"/>
                <a:endParaRPr lang="zh-CN" altLang="en-US" sz="2400" b="1" kern="0">
                  <a:solidFill>
                    <a:schemeClr val="bg1"/>
                  </a:solidFill>
                  <a:latin typeface="+mn-ea"/>
                </a:endParaRPr>
              </a:p>
            </p:txBody>
          </p:sp>
          <p:sp>
            <p:nvSpPr>
              <p:cNvPr id="12" name="燕尾形 11"/>
              <p:cNvSpPr/>
              <p:nvPr/>
            </p:nvSpPr>
            <p:spPr>
              <a:xfrm>
                <a:off x="3034379" y="1113353"/>
                <a:ext cx="204787" cy="250034"/>
              </a:xfrm>
              <a:prstGeom prst="chevron">
                <a:avLst/>
              </a:prstGeom>
              <a:gradFill>
                <a:gsLst>
                  <a:gs pos="100000">
                    <a:schemeClr val="bg1">
                      <a:lumMod val="95000"/>
                      <a:alpha val="95000"/>
                    </a:schemeClr>
                  </a:gs>
                  <a:gs pos="0">
                    <a:schemeClr val="bg1">
                      <a:alpha val="9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8" name="矩形 7"/>
            <p:cNvSpPr/>
            <p:nvPr/>
          </p:nvSpPr>
          <p:spPr>
            <a:xfrm>
              <a:off x="680375" y="904839"/>
              <a:ext cx="11193505" cy="460375"/>
            </a:xfrm>
            <a:prstGeom prst="rect">
              <a:avLst/>
            </a:prstGeom>
          </p:spPr>
          <p:txBody>
            <a:bodyPr wrap="square">
              <a:spAutoFit/>
            </a:bodyPr>
            <a:lstStyle/>
            <a:p>
              <a:pPr>
                <a:buClr>
                  <a:srgbClr val="FF0000"/>
                </a:buClr>
              </a:pPr>
              <a:r>
                <a:rPr lang="en-US" altLang="zh-CN" sz="2400" b="1" dirty="0">
                  <a:latin typeface="Times New Roman" panose="02020603050405020304" pitchFamily="18" charset="0"/>
                  <a:cs typeface="Times New Roman" panose="02020603050405020304" pitchFamily="18" charset="0"/>
                </a:rPr>
                <a:t>Accurate Bragg-peak localization</a:t>
              </a:r>
              <a:endParaRPr lang="en-US" altLang="zh-CN" sz="2400" b="1" dirty="0">
                <a:latin typeface="Times New Roman" panose="02020603050405020304" pitchFamily="18" charset="0"/>
                <a:cs typeface="Times New Roman" panose="02020603050405020304" pitchFamily="18" charset="0"/>
              </a:endParaRPr>
            </a:p>
          </p:txBody>
        </p:sp>
      </p:grpSp>
      <p:pic>
        <p:nvPicPr>
          <p:cNvPr id="14" name="图片 13"/>
          <p:cNvPicPr>
            <a:picLocks noChangeAspect="1"/>
          </p:cNvPicPr>
          <p:nvPr/>
        </p:nvPicPr>
        <p:blipFill>
          <a:blip r:embed="rId2"/>
          <a:stretch>
            <a:fillRect/>
          </a:stretch>
        </p:blipFill>
        <p:spPr>
          <a:xfrm>
            <a:off x="2178685" y="1438910"/>
            <a:ext cx="2348865" cy="1165860"/>
          </a:xfrm>
          <a:prstGeom prst="rect">
            <a:avLst/>
          </a:prstGeom>
        </p:spPr>
      </p:pic>
      <p:sp>
        <p:nvSpPr>
          <p:cNvPr id="15" name="文本框 14"/>
          <p:cNvSpPr txBox="1"/>
          <p:nvPr/>
        </p:nvSpPr>
        <p:spPr>
          <a:xfrm rot="16200000">
            <a:off x="1598140" y="1770946"/>
            <a:ext cx="1003130" cy="338554"/>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altLang="zh-CN" sz="1600" dirty="0">
                <a:latin typeface="Times New Roman" panose="02020603050405020304" pitchFamily="18" charset="0"/>
                <a:cs typeface="Times New Roman" panose="02020603050405020304" pitchFamily="18" charset="0"/>
              </a:rPr>
              <a:t>Intensity</a:t>
            </a:r>
            <a:endParaRPr lang="zh-CN" altLang="en-US" sz="1600" dirty="0">
              <a:latin typeface="Times New Roman" panose="02020603050405020304" pitchFamily="18" charset="0"/>
              <a:cs typeface="Times New Roman" panose="02020603050405020304" pitchFamily="18" charset="0"/>
            </a:endParaRPr>
          </a:p>
        </p:txBody>
      </p:sp>
      <p:sp>
        <p:nvSpPr>
          <p:cNvPr id="16" name="文本框 15"/>
          <p:cNvSpPr txBox="1"/>
          <p:nvPr/>
        </p:nvSpPr>
        <p:spPr>
          <a:xfrm>
            <a:off x="1672444" y="2774194"/>
            <a:ext cx="2829560" cy="306705"/>
          </a:xfrm>
          <a:prstGeom prst="rect">
            <a:avLst/>
          </a:prstGeom>
          <a:noFill/>
        </p:spPr>
        <p:txBody>
          <a:bodyPr wrap="none" rtlCol="0">
            <a:spAutoFit/>
          </a:bodyPr>
          <a:lstStyle/>
          <a:p>
            <a:pPr algn="l">
              <a:buClrTx/>
              <a:buSzTx/>
              <a:buNone/>
            </a:pPr>
            <a:r>
              <a:rPr lang="en-US" altLang="zh-CN" sz="1400" b="1" dirty="0">
                <a:solidFill>
                  <a:srgbClr val="0432FF"/>
                </a:solidFill>
                <a:latin typeface="Times New Roman" panose="02020603050405020304" pitchFamily="18" charset="0"/>
                <a:cs typeface="Times New Roman" panose="02020603050405020304" pitchFamily="18" charset="0"/>
              </a:rPr>
              <a:t>Multi-wavelength "white LoGHT"</a:t>
            </a:r>
            <a:endParaRPr lang="en-US" altLang="zh-CN" sz="1400" b="1" dirty="0">
              <a:solidFill>
                <a:srgbClr val="0432FF"/>
              </a:solidFill>
              <a:latin typeface="Times New Roman" panose="02020603050405020304" pitchFamily="18" charset="0"/>
              <a:cs typeface="Times New Roman" panose="02020603050405020304" pitchFamily="18" charset="0"/>
            </a:endParaRPr>
          </a:p>
        </p:txBody>
      </p:sp>
      <p:sp>
        <p:nvSpPr>
          <p:cNvPr id="17" name="文本框 16"/>
          <p:cNvSpPr txBox="1"/>
          <p:nvPr/>
        </p:nvSpPr>
        <p:spPr>
          <a:xfrm>
            <a:off x="157120" y="1621714"/>
            <a:ext cx="1891030" cy="645160"/>
          </a:xfrm>
          <a:prstGeom prst="rect">
            <a:avLst/>
          </a:prstGeom>
          <a:noFill/>
        </p:spPr>
        <p:txBody>
          <a:bodyPr wrap="none" rtlCol="0">
            <a:spAutoFit/>
          </a:bodyPr>
          <a:lstStyle/>
          <a:p>
            <a:pPr algn="l"/>
            <a:r>
              <a:rPr lang="en-US" altLang="zh-CN" b="1" dirty="0">
                <a:solidFill>
                  <a:srgbClr val="0432FF"/>
                </a:solidFill>
                <a:latin typeface="Times New Roman" panose="02020603050405020304" pitchFamily="18" charset="0"/>
                <a:cs typeface="Times New Roman" panose="02020603050405020304" pitchFamily="18" charset="0"/>
              </a:rPr>
              <a:t>Laue diffraction  </a:t>
            </a:r>
            <a:endParaRPr lang="en-US" altLang="zh-CN" b="1" dirty="0">
              <a:solidFill>
                <a:srgbClr val="0432FF"/>
              </a:solidFill>
              <a:latin typeface="Times New Roman" panose="02020603050405020304" pitchFamily="18" charset="0"/>
              <a:cs typeface="Times New Roman" panose="02020603050405020304" pitchFamily="18" charset="0"/>
            </a:endParaRPr>
          </a:p>
          <a:p>
            <a:pPr algn="l"/>
            <a:r>
              <a:rPr lang="en-US" altLang="zh-CN" b="1" dirty="0">
                <a:solidFill>
                  <a:srgbClr val="0432FF"/>
                </a:solidFill>
                <a:latin typeface="Times New Roman" panose="02020603050405020304" pitchFamily="18" charset="0"/>
                <a:cs typeface="Times New Roman" panose="02020603050405020304" pitchFamily="18" charset="0"/>
              </a:rPr>
              <a:t>Single crystal</a:t>
            </a:r>
            <a:endParaRPr lang="en-US" altLang="zh-CN" b="1" dirty="0">
              <a:solidFill>
                <a:srgbClr val="0432FF"/>
              </a:solidFill>
              <a:latin typeface="Times New Roman" panose="02020603050405020304" pitchFamily="18" charset="0"/>
              <a:cs typeface="Times New Roman" panose="02020603050405020304" pitchFamily="18" charset="0"/>
            </a:endParaRPr>
          </a:p>
        </p:txBody>
      </p:sp>
      <p:pic>
        <p:nvPicPr>
          <p:cNvPr id="26" name="Picture 14"/>
          <p:cNvPicPr>
            <a:picLocks noChangeAspect="1"/>
          </p:cNvPicPr>
          <p:nvPr/>
        </p:nvPicPr>
        <p:blipFill>
          <a:blip r:embed="rId3"/>
          <a:stretch>
            <a:fillRect/>
          </a:stretch>
        </p:blipFill>
        <p:spPr>
          <a:xfrm>
            <a:off x="1020445" y="3204845"/>
            <a:ext cx="4486910" cy="3560445"/>
          </a:xfrm>
          <a:prstGeom prst="rect">
            <a:avLst/>
          </a:prstGeom>
        </p:spPr>
      </p:pic>
      <p:sp>
        <p:nvSpPr>
          <p:cNvPr id="27" name="TextBox 15"/>
          <p:cNvSpPr txBox="1"/>
          <p:nvPr/>
        </p:nvSpPr>
        <p:spPr>
          <a:xfrm>
            <a:off x="4694555" y="1438910"/>
            <a:ext cx="2566035" cy="1301750"/>
          </a:xfrm>
          <a:prstGeom prst="rect">
            <a:avLst/>
          </a:prstGeom>
          <a:noFill/>
          <a:ln>
            <a:solidFill>
              <a:schemeClr val="accent6"/>
            </a:solidFill>
          </a:ln>
        </p:spPr>
        <p:txBody>
          <a:bodyPr wrap="square" rtlCol="0">
            <a:spAutoFit/>
          </a:bodyPr>
          <a:lstStyle/>
          <a:p>
            <a:pPr indent="0" algn="l" fontAlgn="auto">
              <a:lnSpc>
                <a:spcPct val="90000"/>
              </a:lnSpc>
              <a:spcAft>
                <a:spcPts val="600"/>
              </a:spcAft>
            </a:pPr>
            <a:r>
              <a:rPr lang="en-US" altLang="zh-CN" dirty="0">
                <a:latin typeface="Times New Roman" panose="02020603050405020304" pitchFamily="18" charset="0"/>
                <a:cs typeface="Times New Roman" panose="02020603050405020304" pitchFamily="18" charset="0"/>
              </a:rPr>
              <a:t>Bragg </a:t>
            </a:r>
            <a:r>
              <a:rPr lang="en-US" altLang="zh-CN" dirty="0">
                <a:latin typeface="Times New Roman" panose="02020603050405020304" pitchFamily="18" charset="0"/>
                <a:cs typeface="Times New Roman" panose="02020603050405020304" pitchFamily="18" charset="0"/>
              </a:rPr>
              <a:t>scattering:</a:t>
            </a:r>
            <a:endParaRPr lang="en-US" altLang="zh-CN" dirty="0">
              <a:latin typeface="Times New Roman" panose="02020603050405020304" pitchFamily="18" charset="0"/>
              <a:cs typeface="Times New Roman" panose="02020603050405020304" pitchFamily="18" charset="0"/>
            </a:endParaRPr>
          </a:p>
          <a:p>
            <a:pPr marL="342900" indent="-115570" algn="l">
              <a:lnSpc>
                <a:spcPct val="90000"/>
              </a:lnSpc>
              <a:buFont typeface="Arial" panose="020B0604020202020204" pitchFamily="34" charset="0"/>
              <a:buChar char="•"/>
            </a:pPr>
            <a:r>
              <a:rPr lang="en-US" altLang="zh-CN" sz="1600" dirty="0">
                <a:latin typeface="Times New Roman" panose="02020603050405020304" pitchFamily="18" charset="0"/>
                <a:cs typeface="Times New Roman" panose="02020603050405020304" pitchFamily="18" charset="0"/>
              </a:rPr>
              <a:t>Sharp &amp; high intensity</a:t>
            </a:r>
            <a:endParaRPr lang="en-US" altLang="zh-CN" sz="1600" dirty="0">
              <a:latin typeface="Times New Roman" panose="02020603050405020304" pitchFamily="18" charset="0"/>
              <a:cs typeface="Times New Roman" panose="02020603050405020304" pitchFamily="18" charset="0"/>
            </a:endParaRPr>
          </a:p>
          <a:p>
            <a:pPr marL="342900" indent="-115570" algn="l">
              <a:lnSpc>
                <a:spcPct val="90000"/>
              </a:lnSpc>
              <a:buFont typeface="Arial" panose="020B0604020202020204" pitchFamily="34" charset="0"/>
              <a:buChar char="•"/>
            </a:pPr>
            <a:r>
              <a:rPr lang="en-US" altLang="zh-CN" sz="1600" dirty="0">
                <a:latin typeface="Times New Roman" panose="02020603050405020304" pitchFamily="18" charset="0"/>
                <a:cs typeface="Times New Roman" panose="02020603050405020304" pitchFamily="18" charset="0"/>
              </a:rPr>
              <a:t>Average structure of atoms in real space</a:t>
            </a:r>
            <a:endParaRPr lang="en-US" altLang="zh-CN" sz="1600" dirty="0">
              <a:latin typeface="Times New Roman" panose="02020603050405020304" pitchFamily="18" charset="0"/>
              <a:cs typeface="Times New Roman" panose="02020603050405020304" pitchFamily="18" charset="0"/>
            </a:endParaRPr>
          </a:p>
          <a:p>
            <a:pPr marL="342900" indent="-115570" algn="l">
              <a:lnSpc>
                <a:spcPct val="90000"/>
              </a:lnSpc>
              <a:buFont typeface="Arial" panose="020B0604020202020204" pitchFamily="34" charset="0"/>
              <a:buChar char="•"/>
            </a:pPr>
            <a:r>
              <a:rPr lang="en-US" altLang="zh-CN" sz="1600" dirty="0">
                <a:latin typeface="Times New Roman" panose="02020603050405020304" pitchFamily="18" charset="0"/>
                <a:cs typeface="Times New Roman" panose="02020603050405020304" pitchFamily="18" charset="0"/>
              </a:rPr>
              <a:t>Long-range order</a:t>
            </a:r>
            <a:endParaRPr lang="en-US" altLang="zh-CN" sz="1600" dirty="0">
              <a:latin typeface="Times New Roman" panose="02020603050405020304" pitchFamily="18" charset="0"/>
              <a:cs typeface="Times New Roman" panose="02020603050405020304" pitchFamily="18" charset="0"/>
            </a:endParaRPr>
          </a:p>
        </p:txBody>
      </p:sp>
      <p:pic>
        <p:nvPicPr>
          <p:cNvPr id="30" name="图片 29"/>
          <p:cNvPicPr>
            <a:picLocks noChangeAspect="1"/>
          </p:cNvPicPr>
          <p:nvPr/>
        </p:nvPicPr>
        <p:blipFill rotWithShape="1">
          <a:blip r:embed="rId4"/>
          <a:srcRect l="3048"/>
          <a:stretch>
            <a:fillRect/>
          </a:stretch>
        </p:blipFill>
        <p:spPr>
          <a:xfrm>
            <a:off x="5554345" y="3897630"/>
            <a:ext cx="3101340" cy="2505075"/>
          </a:xfrm>
          <a:prstGeom prst="rect">
            <a:avLst/>
          </a:prstGeom>
        </p:spPr>
      </p:pic>
      <p:pic>
        <p:nvPicPr>
          <p:cNvPr id="31" name="图片 3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97900" y="3574415"/>
            <a:ext cx="3144520" cy="2828290"/>
          </a:xfrm>
          <a:prstGeom prst="rect">
            <a:avLst/>
          </a:prstGeom>
        </p:spPr>
      </p:pic>
      <p:sp>
        <p:nvSpPr>
          <p:cNvPr id="32" name="文本框 31"/>
          <p:cNvSpPr txBox="1"/>
          <p:nvPr/>
        </p:nvSpPr>
        <p:spPr>
          <a:xfrm>
            <a:off x="7854315" y="1078230"/>
            <a:ext cx="5080000" cy="2496185"/>
          </a:xfrm>
          <a:prstGeom prst="rect">
            <a:avLst/>
          </a:prstGeom>
        </p:spPr>
        <p:txBody>
          <a:bodyPr>
            <a:noAutofit/>
          </a:bodyPr>
          <a:p>
            <a:pPr indent="0" fontAlgn="auto">
              <a:lnSpc>
                <a:spcPct val="150000"/>
              </a:lnSpc>
              <a:spcAft>
                <a:spcPts val="0"/>
              </a:spcAft>
            </a:pPr>
            <a:r>
              <a:rPr lang="en-US" altLang="zh-CN" sz="2000" b="1">
                <a:solidFill>
                  <a:srgbClr val="C00000"/>
                </a:solidFill>
                <a:latin typeface="Times New Roman" panose="02020603050405020304" pitchFamily="18" charset="0"/>
                <a:cs typeface="Times New Roman" panose="02020603050405020304" pitchFamily="18" charset="0"/>
              </a:rPr>
              <a:t>Advantages of SHiNE for SCND </a:t>
            </a:r>
            <a:endParaRPr lang="en-US" altLang="zh-CN" sz="2000" b="1">
              <a:solidFill>
                <a:srgbClr val="C00000"/>
              </a:solidFill>
              <a:latin typeface="Times New Roman" panose="02020603050405020304" pitchFamily="18" charset="0"/>
              <a:cs typeface="Times New Roman" panose="02020603050405020304" pitchFamily="18" charset="0"/>
            </a:endParaRPr>
          </a:p>
          <a:p>
            <a:pPr marL="386715" indent="-21590" fontAlgn="auto">
              <a:lnSpc>
                <a:spcPct val="150000"/>
              </a:lnSpc>
              <a:spcAft>
                <a:spcPts val="0"/>
              </a:spcAft>
              <a:buFont typeface="Arial" panose="020B0604020202020204"/>
              <a:buChar char="•"/>
            </a:pPr>
            <a:r>
              <a:rPr lang="en-US" altLang="zh-CN">
                <a:latin typeface="Times New Roman" panose="02020603050405020304" pitchFamily="18" charset="0"/>
                <a:cs typeface="Times New Roman" panose="02020603050405020304" pitchFamily="18" charset="0"/>
              </a:rPr>
              <a:t> </a:t>
            </a:r>
            <a:r>
              <a:rPr lang="en-US" altLang="zh-CN" sz="1600">
                <a:latin typeface="Times New Roman" panose="02020603050405020304" pitchFamily="18" charset="0"/>
                <a:cs typeface="Times New Roman" panose="02020603050405020304" pitchFamily="18" charset="0"/>
              </a:rPr>
              <a:t>Sub-mm spatial resolution</a:t>
            </a:r>
            <a:endParaRPr lang="en-US" altLang="zh-CN" sz="1600">
              <a:latin typeface="Times New Roman" panose="02020603050405020304" pitchFamily="18" charset="0"/>
              <a:cs typeface="Times New Roman" panose="02020603050405020304" pitchFamily="18" charset="0"/>
            </a:endParaRPr>
          </a:p>
          <a:p>
            <a:pPr marL="365125" indent="0" fontAlgn="auto">
              <a:lnSpc>
                <a:spcPct val="150000"/>
              </a:lnSpc>
              <a:spcAft>
                <a:spcPts val="0"/>
              </a:spcAft>
              <a:buFont typeface="Arial" panose="020B0604020202020204"/>
              <a:buNone/>
            </a:pPr>
            <a:r>
              <a:rPr lang="en-US" altLang="zh-CN" sz="1600" b="1" kern="100" dirty="0">
                <a:solidFill>
                  <a:srgbClr val="C00000"/>
                </a:solidFill>
                <a:effectLst/>
                <a:latin typeface="Times New Roman" panose="02020603050405020304" pitchFamily="18" charset="0"/>
                <a:ea typeface="宋体" panose="02010600030101010101" pitchFamily="2" charset="-122"/>
                <a:cs typeface="Times New Roman" panose="02020603050405020304" pitchFamily="18" charset="0"/>
                <a:sym typeface="+mn-ea"/>
              </a:rPr>
              <a:t>Detector pixel </a:t>
            </a:r>
            <a:r>
              <a:rPr lang="en-US" altLang="zh-CN" sz="1600" b="1" kern="100" dirty="0">
                <a:solidFill>
                  <a:srgbClr val="C00000"/>
                </a:solidFill>
                <a:effectLst/>
                <a:latin typeface="Times New Roman" panose="02020603050405020304" pitchFamily="18" charset="0"/>
                <a:ea typeface="宋体" panose="02010600030101010101" pitchFamily="2" charset="-122"/>
                <a:cs typeface="Times New Roman" panose="02020603050405020304" pitchFamily="18" charset="0"/>
                <a:sym typeface="+mn-ea"/>
              </a:rPr>
              <a:t>Angle</a:t>
            </a:r>
            <a:r>
              <a:rPr lang="en-US" sz="1600" b="1" kern="100" dirty="0">
                <a:solidFill>
                  <a:srgbClr val="C00000"/>
                </a:solidFill>
                <a:effectLst/>
                <a:latin typeface="Times New Roman" panose="02020603050405020304" pitchFamily="18" charset="0"/>
                <a:ea typeface="宋体" panose="02010600030101010101" pitchFamily="2" charset="-122"/>
                <a:cs typeface="Times New Roman" panose="02020603050405020304" pitchFamily="18" charset="0"/>
                <a:sym typeface="+mn-ea"/>
              </a:rPr>
              <a:t> </a:t>
            </a:r>
            <a:r>
              <a:rPr lang="en-US" altLang="zh-CN" sz="1600" b="1" kern="100" dirty="0">
                <a:solidFill>
                  <a:srgbClr val="C00000"/>
                </a:solidFill>
                <a:effectLst/>
                <a:latin typeface="Times New Roman" panose="02020603050405020304" pitchFamily="18" charset="0"/>
                <a:ea typeface="宋体" panose="02010600030101010101" pitchFamily="2" charset="-122"/>
                <a:cs typeface="Times New Roman" panose="02020603050405020304" pitchFamily="18" charset="0"/>
                <a:sym typeface="+mn-ea"/>
              </a:rPr>
              <a:t>0.0477°(</a:t>
            </a:r>
            <a:r>
              <a:rPr lang="en-US" altLang="zh-CN" sz="1600" b="1" kern="100" dirty="0">
                <a:solidFill>
                  <a:srgbClr val="C00000"/>
                </a:solidFill>
                <a:effectLst/>
                <a:latin typeface="Times New Roman" panose="02020603050405020304" pitchFamily="18" charset="0"/>
                <a:ea typeface="宋体" panose="02010600030101010101" pitchFamily="2" charset="-122"/>
                <a:cs typeface="Times New Roman" panose="02020603050405020304" pitchFamily="18" charset="0"/>
                <a:sym typeface="+mn-ea"/>
              </a:rPr>
              <a:t>0.5 mm )</a:t>
            </a:r>
            <a:endParaRPr lang="en-US" altLang="zh-CN" sz="1600" b="1">
              <a:solidFill>
                <a:srgbClr val="C00000"/>
              </a:solidFill>
              <a:latin typeface="Times New Roman" panose="02020603050405020304" pitchFamily="18" charset="0"/>
              <a:cs typeface="Times New Roman" panose="02020603050405020304" pitchFamily="18" charset="0"/>
            </a:endParaRPr>
          </a:p>
          <a:p>
            <a:pPr marL="386715" indent="-21590" fontAlgn="auto">
              <a:lnSpc>
                <a:spcPct val="150000"/>
              </a:lnSpc>
              <a:spcAft>
                <a:spcPts val="0"/>
              </a:spcAft>
              <a:buFont typeface="Arial" panose="020B0604020202020204"/>
              <a:buChar char="•"/>
            </a:pPr>
            <a:r>
              <a:rPr lang="en-US" altLang="zh-CN" sz="1600">
                <a:latin typeface="Times New Roman" panose="02020603050405020304" pitchFamily="18" charset="0"/>
                <a:cs typeface="Times New Roman" panose="02020603050405020304" pitchFamily="18" charset="0"/>
              </a:rPr>
              <a:t> High detection efficiency</a:t>
            </a:r>
            <a:endParaRPr lang="en-US" altLang="zh-CN" sz="1600">
              <a:latin typeface="Times New Roman" panose="02020603050405020304" pitchFamily="18" charset="0"/>
              <a:cs typeface="Times New Roman" panose="02020603050405020304" pitchFamily="18" charset="0"/>
            </a:endParaRPr>
          </a:p>
          <a:p>
            <a:pPr marL="386715" indent="-21590" fontAlgn="auto">
              <a:lnSpc>
                <a:spcPct val="150000"/>
              </a:lnSpc>
              <a:spcAft>
                <a:spcPts val="0"/>
              </a:spcAft>
              <a:buFont typeface="Arial" panose="020B0604020202020204"/>
              <a:buChar char="•"/>
            </a:pPr>
            <a:r>
              <a:rPr lang="en-US" altLang="zh-CN" sz="1600">
                <a:latin typeface="Times New Roman" panose="02020603050405020304" pitchFamily="18" charset="0"/>
                <a:cs typeface="Times New Roman" panose="02020603050405020304" pitchFamily="18" charset="0"/>
              </a:rPr>
              <a:t> Minimal-dead-zone</a:t>
            </a:r>
            <a:endParaRPr lang="en-US" altLang="zh-CN" sz="1600">
              <a:latin typeface="Times New Roman" panose="02020603050405020304" pitchFamily="18" charset="0"/>
              <a:cs typeface="Times New Roman" panose="02020603050405020304" pitchFamily="18" charset="0"/>
            </a:endParaRPr>
          </a:p>
          <a:p>
            <a:pPr marL="386715" indent="-21590" fontAlgn="auto">
              <a:lnSpc>
                <a:spcPct val="150000"/>
              </a:lnSpc>
              <a:spcAft>
                <a:spcPts val="0"/>
              </a:spcAft>
              <a:buFont typeface="Arial" panose="020B0604020202020204"/>
              <a:buChar char="•"/>
            </a:pPr>
            <a:r>
              <a:rPr lang="en-US" altLang="zh-CN" sz="1600">
                <a:latin typeface="Times New Roman" panose="02020603050405020304" pitchFamily="18" charset="0"/>
                <a:cs typeface="Times New Roman" panose="02020603050405020304" pitchFamily="18" charset="0"/>
              </a:rPr>
              <a:t> Large-area coverage</a:t>
            </a:r>
            <a:endParaRPr lang="en-US" altLang="zh-CN" sz="1600">
              <a:latin typeface="Times New Roman" panose="02020603050405020304" pitchFamily="18" charset="0"/>
              <a:cs typeface="Times New Roman" panose="02020603050405020304" pitchFamily="18" charset="0"/>
            </a:endParaRPr>
          </a:p>
          <a:p>
            <a:pPr indent="0" fontAlgn="auto">
              <a:spcAft>
                <a:spcPts val="0"/>
              </a:spcAft>
              <a:buFont typeface="Arial" panose="020B0604020202020204"/>
              <a:buChar char="•"/>
            </a:pPr>
            <a:endParaRPr lang="en-US" altLang="zh-CN" sz="160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p:cNvSpPr txBox="1"/>
          <p:nvPr/>
        </p:nvSpPr>
        <p:spPr>
          <a:xfrm>
            <a:off x="210820" y="68456"/>
            <a:ext cx="11308390" cy="605050"/>
          </a:xfr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3200" b="1" dirty="0">
                <a:solidFill>
                  <a:schemeClr val="tx1"/>
                </a:solidFill>
                <a:uFillTx/>
                <a:latin typeface="Times New Roman" panose="02020603050405020304" pitchFamily="18" charset="0"/>
                <a:ea typeface="+mn-ea"/>
                <a:cs typeface="Times New Roman" panose="02020603050405020304" pitchFamily="18" charset="0"/>
                <a:sym typeface="+mn-ea"/>
              </a:rPr>
              <a:t>Summary </a:t>
            </a:r>
            <a:r>
              <a:rPr lang="en-US" altLang="zh-CN" sz="3600" b="1"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sym typeface="+mn-ea"/>
              </a:rPr>
              <a:t>and outlook</a:t>
            </a:r>
            <a:endParaRPr lang="en-US" altLang="zh-CN" sz="3600" b="1"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sym typeface="+mn-ea"/>
            </a:endParaRPr>
          </a:p>
        </p:txBody>
      </p:sp>
      <p:pic>
        <p:nvPicPr>
          <p:cNvPr id="7" name="图片 6"/>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7526020" y="1240155"/>
            <a:ext cx="4578350" cy="2465070"/>
          </a:xfrm>
          <a:prstGeom prst="rect">
            <a:avLst/>
          </a:prstGeom>
        </p:spPr>
      </p:pic>
      <p:grpSp>
        <p:nvGrpSpPr>
          <p:cNvPr id="11" name="组合 10"/>
          <p:cNvGrpSpPr/>
          <p:nvPr>
            <p:custDataLst>
              <p:tags r:id="rId2"/>
            </p:custDataLst>
          </p:nvPr>
        </p:nvGrpSpPr>
        <p:grpSpPr>
          <a:xfrm>
            <a:off x="514985" y="1096645"/>
            <a:ext cx="6357620" cy="5418981"/>
            <a:chOff x="1037" y="1727"/>
            <a:chExt cx="9489" cy="6390"/>
          </a:xfrm>
        </p:grpSpPr>
        <p:sp>
          <p:nvSpPr>
            <p:cNvPr id="26" name="矩形: 圆角 25"/>
            <p:cNvSpPr/>
            <p:nvPr>
              <p:custDataLst>
                <p:tags r:id="rId3"/>
              </p:custDataLst>
            </p:nvPr>
          </p:nvSpPr>
          <p:spPr>
            <a:xfrm>
              <a:off x="1037" y="4948"/>
              <a:ext cx="9489" cy="1330"/>
            </a:xfrm>
            <a:prstGeom prst="roundRect">
              <a:avLst>
                <a:gd name="adj" fmla="val 11535"/>
              </a:avLst>
            </a:prstGeom>
            <a:solidFill>
              <a:srgbClr val="FFFFFF"/>
            </a:solidFill>
            <a:ln w="3175" cap="flat" cmpd="sng" algn="ctr">
              <a:solidFill>
                <a:srgbClr val="376FFF">
                  <a:lumMod val="100000"/>
                  <a:alpha val="20000"/>
                </a:srgbClr>
              </a:solidFill>
              <a:prstDash val="solid"/>
              <a:round/>
              <a:headEnd type="none" w="med" len="med"/>
              <a:tailEnd type="none" w="med" len="med"/>
            </a:ln>
            <a:effectLst>
              <a:outerShdw blurRad="508000" dist="76200" dir="5399999" algn="bl" rotWithShape="0">
                <a:srgbClr val="376FFF">
                  <a:alpha val="20000"/>
                </a:srgbClr>
              </a:outerShdw>
            </a:effectLst>
          </p:spPr>
          <p:txBody>
            <a:bodyPr lIns="0" rIns="0" rtlCol="0" anchor="ctr">
              <a:noAutofit/>
            </a:bodyPr>
            <a:lstStyle/>
            <a:p>
              <a:pPr algn="ctr" defTabSz="914400" eaLnBrk="1" fontAlgn="auto" hangingPunct="1"/>
              <a:endParaRPr lang="zh-CN" altLang="en-US" sz="2000">
                <a:solidFill>
                  <a:srgbClr val="FFFFFF"/>
                </a:solidFill>
                <a:latin typeface="+mn-lt"/>
                <a:ea typeface="+mn-ea"/>
              </a:endParaRPr>
            </a:p>
          </p:txBody>
        </p:sp>
        <p:sp>
          <p:nvSpPr>
            <p:cNvPr id="29" name="矩形: 圆角 25"/>
            <p:cNvSpPr/>
            <p:nvPr>
              <p:custDataLst>
                <p:tags r:id="rId4"/>
              </p:custDataLst>
            </p:nvPr>
          </p:nvSpPr>
          <p:spPr>
            <a:xfrm>
              <a:off x="1037" y="3338"/>
              <a:ext cx="9489" cy="1330"/>
            </a:xfrm>
            <a:prstGeom prst="roundRect">
              <a:avLst>
                <a:gd name="adj" fmla="val 11535"/>
              </a:avLst>
            </a:prstGeom>
            <a:solidFill>
              <a:srgbClr val="FFFFFF"/>
            </a:solidFill>
            <a:ln w="3175" cap="flat" cmpd="sng" algn="ctr">
              <a:solidFill>
                <a:srgbClr val="376FFF">
                  <a:lumMod val="100000"/>
                  <a:alpha val="20000"/>
                </a:srgbClr>
              </a:solidFill>
              <a:prstDash val="solid"/>
              <a:round/>
              <a:headEnd type="none" w="med" len="med"/>
              <a:tailEnd type="none" w="med" len="med"/>
            </a:ln>
            <a:effectLst>
              <a:outerShdw blurRad="508000" dist="76200" dir="5399999" algn="bl" rotWithShape="0">
                <a:srgbClr val="376FFF">
                  <a:alpha val="20000"/>
                </a:srgbClr>
              </a:outerShdw>
            </a:effectLst>
          </p:spPr>
          <p:txBody>
            <a:bodyPr lIns="0" rIns="0" rtlCol="0" anchor="ctr">
              <a:noAutofit/>
            </a:bodyPr>
            <a:lstStyle/>
            <a:p>
              <a:pPr algn="ctr" defTabSz="914400" eaLnBrk="1" fontAlgn="auto" hangingPunct="1"/>
              <a:endParaRPr lang="zh-CN" altLang="en-US" sz="2000">
                <a:solidFill>
                  <a:srgbClr val="FFFFFF"/>
                </a:solidFill>
                <a:latin typeface="+mn-lt"/>
                <a:ea typeface="+mn-ea"/>
              </a:endParaRPr>
            </a:p>
          </p:txBody>
        </p:sp>
        <p:sp>
          <p:nvSpPr>
            <p:cNvPr id="34" name="矩形: 圆角 25"/>
            <p:cNvSpPr/>
            <p:nvPr>
              <p:custDataLst>
                <p:tags r:id="rId5"/>
              </p:custDataLst>
            </p:nvPr>
          </p:nvSpPr>
          <p:spPr>
            <a:xfrm>
              <a:off x="1037" y="1727"/>
              <a:ext cx="9489" cy="1330"/>
            </a:xfrm>
            <a:prstGeom prst="roundRect">
              <a:avLst>
                <a:gd name="adj" fmla="val 11535"/>
              </a:avLst>
            </a:prstGeom>
            <a:solidFill>
              <a:srgbClr val="FFFFFF"/>
            </a:solidFill>
            <a:ln w="3175" cap="flat" cmpd="sng" algn="ctr">
              <a:solidFill>
                <a:srgbClr val="376FFF">
                  <a:lumMod val="100000"/>
                  <a:alpha val="20000"/>
                </a:srgbClr>
              </a:solidFill>
              <a:prstDash val="solid"/>
              <a:round/>
              <a:headEnd type="none" w="med" len="med"/>
              <a:tailEnd type="none" w="med" len="med"/>
            </a:ln>
            <a:effectLst>
              <a:outerShdw blurRad="508000" dist="76200" dir="5399999" algn="bl" rotWithShape="0">
                <a:srgbClr val="376FFF">
                  <a:alpha val="20000"/>
                </a:srgbClr>
              </a:outerShdw>
            </a:effectLst>
          </p:spPr>
          <p:txBody>
            <a:bodyPr lIns="0" rIns="0" rtlCol="0" anchor="ctr">
              <a:noAutofit/>
            </a:bodyPr>
            <a:lstStyle/>
            <a:p>
              <a:pPr algn="ctr" defTabSz="914400" eaLnBrk="1" fontAlgn="auto" hangingPunct="1"/>
              <a:endParaRPr lang="zh-CN" altLang="en-US" sz="2000">
                <a:solidFill>
                  <a:srgbClr val="FFFFFF"/>
                </a:solidFill>
                <a:latin typeface="+mn-lt"/>
                <a:ea typeface="+mn-ea"/>
              </a:endParaRPr>
            </a:p>
          </p:txBody>
        </p:sp>
        <p:sp>
          <p:nvSpPr>
            <p:cNvPr id="39" name="矩形: 圆角 25"/>
            <p:cNvSpPr/>
            <p:nvPr>
              <p:custDataLst>
                <p:tags r:id="rId6"/>
              </p:custDataLst>
            </p:nvPr>
          </p:nvSpPr>
          <p:spPr>
            <a:xfrm>
              <a:off x="1037" y="6558"/>
              <a:ext cx="9489" cy="1559"/>
            </a:xfrm>
            <a:prstGeom prst="roundRect">
              <a:avLst>
                <a:gd name="adj" fmla="val 11535"/>
              </a:avLst>
            </a:prstGeom>
            <a:solidFill>
              <a:srgbClr val="FFFFFF"/>
            </a:solidFill>
            <a:ln w="3175" cap="flat" cmpd="sng" algn="ctr">
              <a:solidFill>
                <a:srgbClr val="376FFF">
                  <a:lumMod val="100000"/>
                  <a:alpha val="20000"/>
                </a:srgbClr>
              </a:solidFill>
              <a:prstDash val="solid"/>
              <a:round/>
              <a:headEnd type="none" w="med" len="med"/>
              <a:tailEnd type="none" w="med" len="med"/>
            </a:ln>
            <a:effectLst>
              <a:outerShdw blurRad="508000" dist="76200" dir="5399999" algn="bl" rotWithShape="0">
                <a:srgbClr val="376FFF">
                  <a:alpha val="20000"/>
                </a:srgbClr>
              </a:outerShdw>
            </a:effectLst>
          </p:spPr>
          <p:txBody>
            <a:bodyPr lIns="0" rIns="0" rtlCol="0" anchor="ctr">
              <a:noAutofit/>
            </a:bodyPr>
            <a:lstStyle/>
            <a:p>
              <a:pPr algn="ctr" defTabSz="914400" eaLnBrk="1" fontAlgn="auto" hangingPunct="1"/>
              <a:endParaRPr lang="zh-CN" altLang="en-US" sz="2000">
                <a:solidFill>
                  <a:srgbClr val="FFFFFF"/>
                </a:solidFill>
                <a:latin typeface="+mn-lt"/>
                <a:ea typeface="+mn-ea"/>
              </a:endParaRPr>
            </a:p>
          </p:txBody>
        </p:sp>
        <p:sp>
          <p:nvSpPr>
            <p:cNvPr id="6" name="椭圆 5"/>
            <p:cNvSpPr/>
            <p:nvPr>
              <p:custDataLst>
                <p:tags r:id="rId7"/>
              </p:custDataLst>
            </p:nvPr>
          </p:nvSpPr>
          <p:spPr>
            <a:xfrm>
              <a:off x="1385" y="5248"/>
              <a:ext cx="730" cy="730"/>
            </a:xfrm>
            <a:prstGeom prst="ellipse">
              <a:avLst/>
            </a:prstGeom>
            <a:gradFill>
              <a:gsLst>
                <a:gs pos="0">
                  <a:srgbClr val="376FFF"/>
                </a:gs>
                <a:gs pos="100000">
                  <a:srgbClr val="376FFF">
                    <a:lumMod val="75000"/>
                  </a:srgbClr>
                </a:gs>
              </a:gsLst>
              <a:lin ang="7686814" scaled="0"/>
            </a:gradFill>
            <a:ln w="25400" cap="flat" cmpd="sng" algn="ctr">
              <a:noFill/>
              <a:prstDash val="solid"/>
              <a:miter lim="800000"/>
            </a:ln>
            <a:effectLst>
              <a:outerShdw blurRad="254000" dist="76200" dir="5399998" algn="ctr" rotWithShape="0">
                <a:srgbClr val="376FFF">
                  <a:alpha val="25000"/>
                </a:srgbClr>
              </a:outerShdw>
            </a:effectLst>
          </p:spPr>
          <p:style>
            <a:lnRef idx="2">
              <a:srgbClr val="376FFF">
                <a:lumMod val="75000"/>
              </a:srgbClr>
            </a:lnRef>
            <a:fillRef idx="1">
              <a:srgbClr val="376FFF"/>
            </a:fillRef>
            <a:effectRef idx="0">
              <a:srgbClr val="FFFFFF"/>
            </a:effectRef>
            <a:fontRef idx="minor">
              <a:srgbClr val="FFFFFF"/>
            </a:fontRef>
          </p:style>
          <p:txBody>
            <a:bodyPr vertOverflow="overflow" horzOverflow="overflow" vert="horz" wrap="none" lIns="0" tIns="0" rIns="0" bIns="0" numCol="1" spcCol="0" rtlCol="0" fromWordArt="0" anchor="ctr" anchorCtr="0" forceAA="0" compatLnSpc="1">
              <a:noAutofit/>
            </a:bodyPr>
            <a:lstStyle/>
            <a:p>
              <a:pPr lvl="0" algn="ctr" defTabSz="914400" eaLnBrk="1" fontAlgn="auto" hangingPunct="1">
                <a:buClrTx/>
                <a:buSzTx/>
                <a:buFontTx/>
              </a:pPr>
              <a:r>
                <a:rPr lang="en-US" altLang="zh-CN" sz="2400" b="1" dirty="0">
                  <a:solidFill>
                    <a:srgbClr val="FFFFFF"/>
                  </a:solidFill>
                  <a:latin typeface="+mn-ea"/>
                  <a:cs typeface="+mn-ea"/>
                  <a:sym typeface="+mn-ea"/>
                </a:rPr>
                <a:t>03</a:t>
              </a:r>
              <a:endParaRPr lang="en-US" altLang="zh-CN" sz="2400" b="1" dirty="0">
                <a:solidFill>
                  <a:srgbClr val="FFFFFF"/>
                </a:solidFill>
                <a:latin typeface="+mn-ea"/>
                <a:cs typeface="+mn-ea"/>
                <a:sym typeface="+mn-ea"/>
              </a:endParaRPr>
            </a:p>
          </p:txBody>
        </p:sp>
        <p:sp>
          <p:nvSpPr>
            <p:cNvPr id="8" name="矩形 7"/>
            <p:cNvSpPr/>
            <p:nvPr>
              <p:custDataLst>
                <p:tags r:id="rId8"/>
              </p:custDataLst>
            </p:nvPr>
          </p:nvSpPr>
          <p:spPr>
            <a:xfrm>
              <a:off x="2467" y="5463"/>
              <a:ext cx="7837" cy="672"/>
            </a:xfrm>
            <a:prstGeom prst="rect">
              <a:avLst/>
            </a:prstGeom>
            <a:noFill/>
          </p:spPr>
          <p:txBody>
            <a:bodyPr wrap="square" lIns="0" tIns="0" rIns="0" bIns="0" rtlCol="0" anchor="t">
              <a:noAutofit/>
            </a:bodyPr>
            <a:lstStyle/>
            <a:p>
              <a:pPr indent="0" defTabSz="914400" eaLnBrk="1" fontAlgn="auto" hangingPunct="1">
                <a:lnSpc>
                  <a:spcPct val="125000"/>
                </a:lnSpc>
                <a:spcBef>
                  <a:spcPct val="0"/>
                </a:spcBef>
                <a:spcAft>
                  <a:spcPct val="0"/>
                </a:spcAft>
              </a:pPr>
              <a:r>
                <a:rPr lang="en-US" altLang="zh-CN" sz="1400" dirty="0">
                  <a:latin typeface="Times New Roman" panose="02020603050405020304" pitchFamily="18" charset="0"/>
                  <a:cs typeface="Times New Roman" panose="02020603050405020304" pitchFamily="18" charset="0"/>
                  <a:sym typeface="+mn-ea"/>
                </a:rPr>
                <a:t>focus on higher efficiency, minimal dead zones, scalable large-area assembly, and real-time reconstruction.</a:t>
              </a:r>
              <a:endParaRPr lang="en-US" altLang="zh-CN" sz="1400" dirty="0">
                <a:latin typeface="Times New Roman" panose="02020603050405020304" pitchFamily="18" charset="0"/>
                <a:ea typeface="+mn-ea"/>
                <a:cs typeface="Times New Roman" panose="02020603050405020304" pitchFamily="18" charset="0"/>
                <a:sym typeface="+mn-ea"/>
              </a:endParaRPr>
            </a:p>
          </p:txBody>
        </p:sp>
        <p:sp>
          <p:nvSpPr>
            <p:cNvPr id="9" name="矩形 8"/>
            <p:cNvSpPr/>
            <p:nvPr>
              <p:custDataLst>
                <p:tags r:id="rId9"/>
              </p:custDataLst>
            </p:nvPr>
          </p:nvSpPr>
          <p:spPr>
            <a:xfrm>
              <a:off x="2467" y="5063"/>
              <a:ext cx="7434" cy="374"/>
            </a:xfrm>
            <a:prstGeom prst="rect">
              <a:avLst/>
            </a:prstGeom>
            <a:noFill/>
          </p:spPr>
          <p:txBody>
            <a:bodyPr wrap="square" lIns="0" tIns="0" rIns="0" bIns="0" rtlCol="0" anchor="b">
              <a:noAutofit/>
            </a:bodyPr>
            <a:lstStyle/>
            <a:p>
              <a:pPr algn="l" defTabSz="914400" eaLnBrk="1" fontAlgn="auto" hangingPunct="1">
                <a:buClrTx/>
                <a:buSzTx/>
                <a:buFontTx/>
              </a:pPr>
              <a:r>
                <a:rPr lang="en-US" altLang="zh-CN" b="1" dirty="0">
                  <a:latin typeface="Times New Roman" panose="02020603050405020304" pitchFamily="18" charset="0"/>
                  <a:cs typeface="Times New Roman" panose="02020603050405020304" pitchFamily="18" charset="0"/>
                  <a:sym typeface="+mn-ea"/>
                </a:rPr>
                <a:t>Future work</a:t>
              </a:r>
              <a:endParaRPr lang="en-US" altLang="zh-CN" b="1" dirty="0">
                <a:latin typeface="Times New Roman" panose="02020603050405020304" pitchFamily="18" charset="0"/>
                <a:ea typeface="+mn-ea"/>
                <a:cs typeface="Times New Roman" panose="02020603050405020304" pitchFamily="18" charset="0"/>
                <a:sym typeface="+mn-ea"/>
              </a:endParaRPr>
            </a:p>
          </p:txBody>
        </p:sp>
        <p:sp>
          <p:nvSpPr>
            <p:cNvPr id="30" name="椭圆 29"/>
            <p:cNvSpPr/>
            <p:nvPr>
              <p:custDataLst>
                <p:tags r:id="rId10"/>
              </p:custDataLst>
            </p:nvPr>
          </p:nvSpPr>
          <p:spPr>
            <a:xfrm>
              <a:off x="1385" y="3638"/>
              <a:ext cx="730" cy="730"/>
            </a:xfrm>
            <a:prstGeom prst="ellipse">
              <a:avLst/>
            </a:prstGeom>
            <a:gradFill>
              <a:gsLst>
                <a:gs pos="0">
                  <a:srgbClr val="376FFF"/>
                </a:gs>
                <a:gs pos="100000">
                  <a:srgbClr val="376FFF">
                    <a:lumMod val="75000"/>
                  </a:srgbClr>
                </a:gs>
              </a:gsLst>
              <a:lin ang="7686814" scaled="0"/>
            </a:gradFill>
            <a:ln w="25400" cap="flat" cmpd="sng" algn="ctr">
              <a:noFill/>
              <a:prstDash val="solid"/>
              <a:miter lim="800000"/>
            </a:ln>
            <a:effectLst>
              <a:outerShdw blurRad="254000" dist="76200" dir="5399998" algn="ctr" rotWithShape="0">
                <a:srgbClr val="376FFF">
                  <a:alpha val="25000"/>
                </a:srgbClr>
              </a:outerShdw>
            </a:effectLst>
          </p:spPr>
          <p:style>
            <a:lnRef idx="2">
              <a:srgbClr val="376FFF">
                <a:lumMod val="75000"/>
              </a:srgbClr>
            </a:lnRef>
            <a:fillRef idx="1">
              <a:srgbClr val="376FFF"/>
            </a:fillRef>
            <a:effectRef idx="0">
              <a:srgbClr val="FFFFFF"/>
            </a:effectRef>
            <a:fontRef idx="minor">
              <a:srgbClr val="FFFFFF"/>
            </a:fontRef>
          </p:style>
          <p:txBody>
            <a:bodyPr vertOverflow="overflow" horzOverflow="overflow" vert="horz" wrap="none" lIns="0" tIns="0" rIns="0" bIns="0" numCol="1" spcCol="0" rtlCol="0" fromWordArt="0" anchor="ctr" anchorCtr="0" forceAA="0" compatLnSpc="1">
              <a:noAutofit/>
            </a:bodyPr>
            <a:lstStyle/>
            <a:p>
              <a:pPr lvl="0" algn="ctr" defTabSz="914400" eaLnBrk="1" fontAlgn="auto" hangingPunct="1">
                <a:buClrTx/>
                <a:buSzTx/>
                <a:buFontTx/>
              </a:pPr>
              <a:r>
                <a:rPr lang="en-US" altLang="zh-CN" sz="2400" b="1" dirty="0">
                  <a:solidFill>
                    <a:srgbClr val="FFFFFF"/>
                  </a:solidFill>
                  <a:latin typeface="+mn-ea"/>
                  <a:cs typeface="+mn-ea"/>
                  <a:sym typeface="+mn-ea"/>
                </a:rPr>
                <a:t>02</a:t>
              </a:r>
              <a:endParaRPr lang="en-US" altLang="zh-CN" sz="2400" b="1" dirty="0">
                <a:solidFill>
                  <a:srgbClr val="FFFFFF"/>
                </a:solidFill>
                <a:latin typeface="+mn-ea"/>
                <a:cs typeface="+mn-ea"/>
                <a:sym typeface="+mn-ea"/>
              </a:endParaRPr>
            </a:p>
          </p:txBody>
        </p:sp>
        <p:sp>
          <p:nvSpPr>
            <p:cNvPr id="31" name="矩形 30"/>
            <p:cNvSpPr/>
            <p:nvPr>
              <p:custDataLst>
                <p:tags r:id="rId11"/>
              </p:custDataLst>
            </p:nvPr>
          </p:nvSpPr>
          <p:spPr>
            <a:xfrm>
              <a:off x="2467" y="3852"/>
              <a:ext cx="7434" cy="672"/>
            </a:xfrm>
            <a:prstGeom prst="rect">
              <a:avLst/>
            </a:prstGeom>
            <a:noFill/>
          </p:spPr>
          <p:txBody>
            <a:bodyPr wrap="square" lIns="0" tIns="0" rIns="0" bIns="0" rtlCol="0" anchor="t">
              <a:noAutofit/>
            </a:bodyPr>
            <a:lstStyle/>
            <a:p>
              <a:pPr indent="0" defTabSz="914400" eaLnBrk="1" fontAlgn="auto" hangingPunct="1">
                <a:lnSpc>
                  <a:spcPct val="125000"/>
                </a:lnSpc>
                <a:spcBef>
                  <a:spcPct val="0"/>
                </a:spcBef>
                <a:spcAft>
                  <a:spcPct val="0"/>
                </a:spcAft>
              </a:pPr>
              <a:r>
                <a:rPr lang="en-US" altLang="zh-CN" sz="1400" dirty="0">
                  <a:latin typeface="Times New Roman" panose="02020603050405020304" pitchFamily="18" charset="0"/>
                  <a:cs typeface="Times New Roman" panose="02020603050405020304" pitchFamily="18" charset="0"/>
                  <a:sym typeface="+mn-ea"/>
                </a:rPr>
                <a:t>Novel scintillators, MA-PMT and SiPM readout, customized ASIC chips, and advanced position-reconstruction methods.</a:t>
              </a:r>
              <a:endParaRPr lang="en-US" altLang="zh-CN" sz="1400" dirty="0">
                <a:latin typeface="Times New Roman" panose="02020603050405020304" pitchFamily="18" charset="0"/>
                <a:ea typeface="+mn-ea"/>
                <a:cs typeface="Times New Roman" panose="02020603050405020304" pitchFamily="18" charset="0"/>
                <a:sym typeface="+mn-ea"/>
              </a:endParaRPr>
            </a:p>
          </p:txBody>
        </p:sp>
        <p:sp>
          <p:nvSpPr>
            <p:cNvPr id="32" name="矩形 31"/>
            <p:cNvSpPr/>
            <p:nvPr>
              <p:custDataLst>
                <p:tags r:id="rId12"/>
              </p:custDataLst>
            </p:nvPr>
          </p:nvSpPr>
          <p:spPr>
            <a:xfrm>
              <a:off x="2467" y="3453"/>
              <a:ext cx="7434" cy="374"/>
            </a:xfrm>
            <a:prstGeom prst="rect">
              <a:avLst/>
            </a:prstGeom>
            <a:noFill/>
          </p:spPr>
          <p:txBody>
            <a:bodyPr wrap="square" lIns="0" tIns="0" rIns="0" bIns="0" rtlCol="0" anchor="b">
              <a:noAutofit/>
            </a:bodyPr>
            <a:lstStyle/>
            <a:p>
              <a:pPr defTabSz="914400" eaLnBrk="1" fontAlgn="auto" hangingPunct="1">
                <a:spcBef>
                  <a:spcPct val="0"/>
                </a:spcBef>
                <a:spcAft>
                  <a:spcPct val="0"/>
                </a:spcAft>
              </a:pPr>
              <a:r>
                <a:rPr lang="en-US" altLang="zh-CN" b="1" dirty="0">
                  <a:latin typeface="Times New Roman" panose="02020603050405020304" pitchFamily="18" charset="0"/>
                  <a:cs typeface="Times New Roman" panose="02020603050405020304" pitchFamily="18" charset="0"/>
                  <a:sym typeface="+mn-ea"/>
                </a:rPr>
                <a:t>Key technologies developed</a:t>
              </a:r>
              <a:endParaRPr lang="en-US" altLang="zh-CN" b="1" dirty="0">
                <a:solidFill>
                  <a:srgbClr val="262626"/>
                </a:solidFill>
                <a:latin typeface="Times New Roman" panose="02020603050405020304" pitchFamily="18" charset="0"/>
                <a:ea typeface="+mn-ea"/>
                <a:cs typeface="Times New Roman" panose="02020603050405020304" pitchFamily="18" charset="0"/>
                <a:sym typeface="+mn-ea"/>
              </a:endParaRPr>
            </a:p>
          </p:txBody>
        </p:sp>
        <p:sp>
          <p:nvSpPr>
            <p:cNvPr id="35" name="椭圆 34"/>
            <p:cNvSpPr/>
            <p:nvPr>
              <p:custDataLst>
                <p:tags r:id="rId13"/>
              </p:custDataLst>
            </p:nvPr>
          </p:nvSpPr>
          <p:spPr>
            <a:xfrm>
              <a:off x="1385" y="2027"/>
              <a:ext cx="730" cy="730"/>
            </a:xfrm>
            <a:prstGeom prst="ellipse">
              <a:avLst/>
            </a:prstGeom>
            <a:gradFill>
              <a:gsLst>
                <a:gs pos="0">
                  <a:srgbClr val="376FFF"/>
                </a:gs>
                <a:gs pos="100000">
                  <a:srgbClr val="376FFF">
                    <a:lumMod val="75000"/>
                  </a:srgbClr>
                </a:gs>
              </a:gsLst>
              <a:lin ang="7686814" scaled="0"/>
            </a:gradFill>
            <a:ln w="25400" cap="flat" cmpd="sng" algn="ctr">
              <a:noFill/>
              <a:prstDash val="solid"/>
              <a:miter lim="800000"/>
            </a:ln>
            <a:effectLst>
              <a:outerShdw blurRad="254000" dist="76200" dir="5399998" algn="ctr" rotWithShape="0">
                <a:srgbClr val="376FFF">
                  <a:alpha val="25000"/>
                </a:srgbClr>
              </a:outerShdw>
            </a:effectLst>
          </p:spPr>
          <p:style>
            <a:lnRef idx="2">
              <a:srgbClr val="376FFF">
                <a:lumMod val="75000"/>
              </a:srgbClr>
            </a:lnRef>
            <a:fillRef idx="1">
              <a:srgbClr val="376FFF"/>
            </a:fillRef>
            <a:effectRef idx="0">
              <a:srgbClr val="FFFFFF"/>
            </a:effectRef>
            <a:fontRef idx="minor">
              <a:srgbClr val="FFFFFF"/>
            </a:fontRef>
          </p:style>
          <p:txBody>
            <a:bodyPr vertOverflow="overflow" horzOverflow="overflow" vert="horz" wrap="none" lIns="0" tIns="0" rIns="0" bIns="0" numCol="1" spcCol="0" rtlCol="0" fromWordArt="0" anchor="ctr" anchorCtr="0" forceAA="0" compatLnSpc="1">
              <a:noAutofit/>
            </a:bodyPr>
            <a:lstStyle/>
            <a:p>
              <a:pPr lvl="0" algn="ctr" defTabSz="914400" eaLnBrk="1" fontAlgn="auto" hangingPunct="1">
                <a:buClrTx/>
                <a:buSzTx/>
                <a:buFontTx/>
              </a:pPr>
              <a:r>
                <a:rPr lang="en-US" altLang="zh-CN" sz="2400" b="1" dirty="0">
                  <a:solidFill>
                    <a:srgbClr val="FFFFFF"/>
                  </a:solidFill>
                  <a:latin typeface="+mn-ea"/>
                  <a:cs typeface="+mn-ea"/>
                  <a:sym typeface="+mn-ea"/>
                </a:rPr>
                <a:t>01</a:t>
              </a:r>
              <a:endParaRPr lang="en-US" altLang="zh-CN" sz="2400" b="1" dirty="0">
                <a:solidFill>
                  <a:srgbClr val="FFFFFF"/>
                </a:solidFill>
                <a:latin typeface="+mn-ea"/>
                <a:cs typeface="+mn-ea"/>
                <a:sym typeface="+mn-ea"/>
              </a:endParaRPr>
            </a:p>
          </p:txBody>
        </p:sp>
        <p:sp>
          <p:nvSpPr>
            <p:cNvPr id="36" name="矩形 35"/>
            <p:cNvSpPr/>
            <p:nvPr>
              <p:custDataLst>
                <p:tags r:id="rId14"/>
              </p:custDataLst>
            </p:nvPr>
          </p:nvSpPr>
          <p:spPr>
            <a:xfrm>
              <a:off x="2467" y="2242"/>
              <a:ext cx="7837" cy="672"/>
            </a:xfrm>
            <a:prstGeom prst="rect">
              <a:avLst/>
            </a:prstGeom>
            <a:noFill/>
          </p:spPr>
          <p:txBody>
            <a:bodyPr wrap="square" lIns="0" tIns="0" rIns="0" bIns="0" rtlCol="0" anchor="t">
              <a:noAutofit/>
            </a:bodyPr>
            <a:lstStyle/>
            <a:p>
              <a:pPr indent="0" defTabSz="914400" eaLnBrk="1" fontAlgn="auto" hangingPunct="1">
                <a:lnSpc>
                  <a:spcPct val="125000"/>
                </a:lnSpc>
                <a:spcBef>
                  <a:spcPct val="0"/>
                </a:spcBef>
                <a:spcAft>
                  <a:spcPct val="0"/>
                </a:spcAft>
              </a:pPr>
              <a:r>
                <a:rPr lang="en-US" altLang="zh-CN" sz="1400" dirty="0">
                  <a:latin typeface="Times New Roman" panose="02020603050405020304" pitchFamily="18" charset="0"/>
                  <a:cs typeface="Times New Roman" panose="02020603050405020304" pitchFamily="18" charset="0"/>
                  <a:sym typeface="+mn-ea"/>
                </a:rPr>
                <a:t>Scintillator detector family at CSNS address instrument needs from large-area deployment to future high-resolution applications.</a:t>
              </a:r>
              <a:endParaRPr lang="en-US" altLang="zh-CN" sz="1400" dirty="0">
                <a:latin typeface="Times New Roman" panose="02020603050405020304" pitchFamily="18" charset="0"/>
                <a:cs typeface="Times New Roman" panose="02020603050405020304" pitchFamily="18" charset="0"/>
              </a:endParaRPr>
            </a:p>
            <a:p>
              <a:pPr indent="0" defTabSz="914400" eaLnBrk="1" fontAlgn="auto" hangingPunct="1">
                <a:lnSpc>
                  <a:spcPct val="125000"/>
                </a:lnSpc>
                <a:spcBef>
                  <a:spcPct val="0"/>
                </a:spcBef>
                <a:spcAft>
                  <a:spcPct val="0"/>
                </a:spcAft>
              </a:pPr>
              <a:endParaRPr lang="en-US" altLang="zh-CN" sz="1400" dirty="0">
                <a:solidFill>
                  <a:srgbClr val="262626"/>
                </a:solidFill>
                <a:latin typeface="Times New Roman" panose="02020603050405020304" pitchFamily="18" charset="0"/>
                <a:ea typeface="+mn-ea"/>
                <a:cs typeface="Times New Roman" panose="02020603050405020304" pitchFamily="18" charset="0"/>
                <a:sym typeface="+mn-ea"/>
              </a:endParaRPr>
            </a:p>
          </p:txBody>
        </p:sp>
        <p:sp>
          <p:nvSpPr>
            <p:cNvPr id="37" name="矩形 36"/>
            <p:cNvSpPr/>
            <p:nvPr>
              <p:custDataLst>
                <p:tags r:id="rId15"/>
              </p:custDataLst>
            </p:nvPr>
          </p:nvSpPr>
          <p:spPr>
            <a:xfrm>
              <a:off x="2467" y="1843"/>
              <a:ext cx="7434" cy="374"/>
            </a:xfrm>
            <a:prstGeom prst="rect">
              <a:avLst/>
            </a:prstGeom>
            <a:noFill/>
          </p:spPr>
          <p:txBody>
            <a:bodyPr wrap="square" lIns="0" tIns="0" rIns="0" bIns="0" rtlCol="0" anchor="b">
              <a:noAutofit/>
            </a:bodyPr>
            <a:lstStyle/>
            <a:p>
              <a:pPr defTabSz="914400" eaLnBrk="1" fontAlgn="auto" hangingPunct="1">
                <a:spcBef>
                  <a:spcPct val="0"/>
                </a:spcBef>
                <a:spcAft>
                  <a:spcPct val="0"/>
                </a:spcAft>
              </a:pPr>
              <a:r>
                <a:rPr lang="en-US" altLang="zh-CN" b="1" dirty="0">
                  <a:latin typeface="Times New Roman" panose="02020603050405020304" pitchFamily="18" charset="0"/>
                  <a:cs typeface="Times New Roman" panose="02020603050405020304" pitchFamily="18" charset="0"/>
                  <a:sym typeface="+mn-ea"/>
                </a:rPr>
                <a:t>Scintillator detector family</a:t>
              </a:r>
              <a:endParaRPr lang="en-US" altLang="zh-CN" b="1" dirty="0">
                <a:solidFill>
                  <a:srgbClr val="262626"/>
                </a:solidFill>
                <a:latin typeface="Times New Roman" panose="02020603050405020304" pitchFamily="18" charset="0"/>
                <a:ea typeface="+mn-ea"/>
                <a:cs typeface="Times New Roman" panose="02020603050405020304" pitchFamily="18" charset="0"/>
                <a:sym typeface="+mn-ea"/>
              </a:endParaRPr>
            </a:p>
          </p:txBody>
        </p:sp>
        <p:sp>
          <p:nvSpPr>
            <p:cNvPr id="40" name="椭圆 39"/>
            <p:cNvSpPr/>
            <p:nvPr>
              <p:custDataLst>
                <p:tags r:id="rId16"/>
              </p:custDataLst>
            </p:nvPr>
          </p:nvSpPr>
          <p:spPr>
            <a:xfrm>
              <a:off x="1385" y="6858"/>
              <a:ext cx="730" cy="730"/>
            </a:xfrm>
            <a:prstGeom prst="ellipse">
              <a:avLst/>
            </a:prstGeom>
            <a:gradFill>
              <a:gsLst>
                <a:gs pos="0">
                  <a:srgbClr val="376FFF"/>
                </a:gs>
                <a:gs pos="100000">
                  <a:srgbClr val="376FFF">
                    <a:lumMod val="75000"/>
                  </a:srgbClr>
                </a:gs>
              </a:gsLst>
              <a:lin ang="7686814" scaled="0"/>
            </a:gradFill>
            <a:ln w="25400" cap="flat" cmpd="sng" algn="ctr">
              <a:noFill/>
              <a:prstDash val="solid"/>
              <a:miter lim="800000"/>
            </a:ln>
            <a:effectLst>
              <a:outerShdw blurRad="254000" dist="76200" dir="5399998" algn="ctr" rotWithShape="0">
                <a:srgbClr val="376FFF">
                  <a:alpha val="25000"/>
                </a:srgbClr>
              </a:outerShdw>
            </a:effectLst>
          </p:spPr>
          <p:style>
            <a:lnRef idx="2">
              <a:srgbClr val="376FFF">
                <a:lumMod val="75000"/>
              </a:srgbClr>
            </a:lnRef>
            <a:fillRef idx="1">
              <a:srgbClr val="376FFF"/>
            </a:fillRef>
            <a:effectRef idx="0">
              <a:srgbClr val="FFFFFF"/>
            </a:effectRef>
            <a:fontRef idx="minor">
              <a:srgbClr val="FFFFFF"/>
            </a:fontRef>
          </p:style>
          <p:txBody>
            <a:bodyPr vertOverflow="overflow" horzOverflow="overflow" vert="horz" wrap="none" lIns="0" tIns="0" rIns="0" bIns="0" numCol="1" spcCol="0" rtlCol="0" fromWordArt="0" anchor="ctr" anchorCtr="0" forceAA="0" compatLnSpc="1">
              <a:noAutofit/>
            </a:bodyPr>
            <a:lstStyle/>
            <a:p>
              <a:pPr lvl="0" algn="ctr" defTabSz="914400" eaLnBrk="1" fontAlgn="auto" hangingPunct="1">
                <a:buClrTx/>
                <a:buSzTx/>
                <a:buFontTx/>
              </a:pPr>
              <a:r>
                <a:rPr lang="en-US" altLang="zh-CN" sz="2400" b="1" dirty="0">
                  <a:solidFill>
                    <a:srgbClr val="FFFFFF"/>
                  </a:solidFill>
                  <a:latin typeface="+mn-ea"/>
                  <a:cs typeface="+mn-ea"/>
                  <a:sym typeface="+mn-ea"/>
                </a:rPr>
                <a:t>04</a:t>
              </a:r>
              <a:endParaRPr lang="en-US" altLang="zh-CN" sz="2400" b="1" dirty="0">
                <a:solidFill>
                  <a:srgbClr val="FFFFFF"/>
                </a:solidFill>
                <a:latin typeface="+mn-ea"/>
                <a:cs typeface="+mn-ea"/>
                <a:sym typeface="+mn-ea"/>
              </a:endParaRPr>
            </a:p>
          </p:txBody>
        </p:sp>
        <p:sp>
          <p:nvSpPr>
            <p:cNvPr id="41" name="矩形 40"/>
            <p:cNvSpPr/>
            <p:nvPr>
              <p:custDataLst>
                <p:tags r:id="rId17"/>
              </p:custDataLst>
            </p:nvPr>
          </p:nvSpPr>
          <p:spPr>
            <a:xfrm>
              <a:off x="2467" y="7073"/>
              <a:ext cx="7965" cy="672"/>
            </a:xfrm>
            <a:prstGeom prst="rect">
              <a:avLst/>
            </a:prstGeom>
            <a:noFill/>
          </p:spPr>
          <p:txBody>
            <a:bodyPr wrap="square" lIns="0" tIns="0" rIns="0" bIns="0" rtlCol="0" anchor="t">
              <a:noAutofit/>
            </a:bodyPr>
            <a:lstStyle/>
            <a:p>
              <a:pPr indent="0" defTabSz="914400" eaLnBrk="1" fontAlgn="auto" hangingPunct="1">
                <a:lnSpc>
                  <a:spcPct val="125000"/>
                </a:lnSpc>
                <a:spcBef>
                  <a:spcPct val="0"/>
                </a:spcBef>
                <a:spcAft>
                  <a:spcPct val="0"/>
                </a:spcAft>
              </a:pPr>
              <a:r>
                <a:rPr lang="en-US" altLang="zh-CN" sz="1400" dirty="0">
                  <a:latin typeface="Times New Roman" panose="02020603050405020304" pitchFamily="18" charset="0"/>
                  <a:ea typeface="+mn-ea"/>
                  <a:cs typeface="Times New Roman" panose="02020603050405020304" pitchFamily="18" charset="0"/>
                  <a:sym typeface="+mn-ea"/>
                </a:rPr>
                <a:t>International colleagues for valuable discussions and exchanges,  domestic collaborators suport. </a:t>
              </a:r>
              <a:endParaRPr lang="en-US" altLang="zh-CN" sz="1400" dirty="0">
                <a:latin typeface="Times New Roman" panose="02020603050405020304" pitchFamily="18" charset="0"/>
                <a:ea typeface="+mn-ea"/>
                <a:cs typeface="Times New Roman" panose="02020603050405020304" pitchFamily="18" charset="0"/>
                <a:sym typeface="+mn-ea"/>
              </a:endParaRPr>
            </a:p>
            <a:p>
              <a:pPr indent="0" defTabSz="914400" eaLnBrk="1" fontAlgn="auto" hangingPunct="1">
                <a:lnSpc>
                  <a:spcPct val="125000"/>
                </a:lnSpc>
                <a:spcBef>
                  <a:spcPct val="0"/>
                </a:spcBef>
                <a:spcAft>
                  <a:spcPct val="0"/>
                </a:spcAft>
              </a:pPr>
              <a:r>
                <a:rPr lang="en-US" altLang="zh-CN" sz="1400" dirty="0">
                  <a:latin typeface="Times New Roman" panose="02020603050405020304" pitchFamily="18" charset="0"/>
                  <a:ea typeface="+mn-ea"/>
                  <a:cs typeface="Times New Roman" panose="02020603050405020304" pitchFamily="18" charset="0"/>
                  <a:sym typeface="+mn-ea"/>
                </a:rPr>
                <a:t>ISIS group for detailed technical discussions and constructive suggestions.</a:t>
              </a:r>
              <a:endParaRPr lang="en-US" altLang="zh-CN" sz="1400" dirty="0">
                <a:latin typeface="Times New Roman" panose="02020603050405020304" pitchFamily="18" charset="0"/>
                <a:ea typeface="+mn-ea"/>
                <a:cs typeface="Times New Roman" panose="02020603050405020304" pitchFamily="18" charset="0"/>
                <a:sym typeface="+mn-ea"/>
              </a:endParaRPr>
            </a:p>
          </p:txBody>
        </p:sp>
        <p:sp>
          <p:nvSpPr>
            <p:cNvPr id="42" name="矩形 41"/>
            <p:cNvSpPr/>
            <p:nvPr>
              <p:custDataLst>
                <p:tags r:id="rId18"/>
              </p:custDataLst>
            </p:nvPr>
          </p:nvSpPr>
          <p:spPr>
            <a:xfrm>
              <a:off x="2452" y="6673"/>
              <a:ext cx="7434" cy="374"/>
            </a:xfrm>
            <a:prstGeom prst="rect">
              <a:avLst/>
            </a:prstGeom>
            <a:noFill/>
          </p:spPr>
          <p:txBody>
            <a:bodyPr wrap="square" lIns="0" tIns="0" rIns="0" bIns="0" rtlCol="0" anchor="b">
              <a:noAutofit/>
            </a:bodyPr>
            <a:lstStyle/>
            <a:p>
              <a:pPr defTabSz="914400" eaLnBrk="1" fontAlgn="auto" hangingPunct="1">
                <a:spcBef>
                  <a:spcPct val="0"/>
                </a:spcBef>
                <a:spcAft>
                  <a:spcPct val="0"/>
                </a:spcAft>
              </a:pPr>
              <a:r>
                <a:rPr lang="en-US" altLang="zh-CN" b="1" dirty="0">
                  <a:latin typeface="Times New Roman" panose="02020603050405020304" pitchFamily="18" charset="0"/>
                  <a:cs typeface="Times New Roman" panose="02020603050405020304" pitchFamily="18" charset="0"/>
                  <a:sym typeface="+mn-ea"/>
                </a:rPr>
                <a:t>Acknowledgements</a:t>
              </a:r>
              <a:endParaRPr lang="en-US" altLang="zh-CN" b="1" dirty="0">
                <a:latin typeface="Times New Roman" panose="02020603050405020304" pitchFamily="18" charset="0"/>
                <a:ea typeface="+mn-ea"/>
                <a:cs typeface="Times New Roman" panose="02020603050405020304" pitchFamily="18" charset="0"/>
                <a:sym typeface="+mn-ea"/>
              </a:endParaRPr>
            </a:p>
          </p:txBody>
        </p:sp>
      </p:grpSp>
      <p:sp>
        <p:nvSpPr>
          <p:cNvPr id="10" name="TextBox 11"/>
          <p:cNvSpPr txBox="1"/>
          <p:nvPr/>
        </p:nvSpPr>
        <p:spPr>
          <a:xfrm>
            <a:off x="7900670" y="902970"/>
            <a:ext cx="4203700" cy="337185"/>
          </a:xfrm>
          <a:prstGeom prst="rect">
            <a:avLst/>
          </a:prstGeom>
          <a:noFill/>
        </p:spPr>
        <p:txBody>
          <a:bodyPr wrap="square" rtlCol="0">
            <a:spAutoFit/>
          </a:bodyPr>
          <a:lstStyle/>
          <a:p>
            <a:pPr algn="l"/>
            <a:r>
              <a:rPr lang="en-US" altLang="zh-CN" sz="1600" b="1" dirty="0">
                <a:solidFill>
                  <a:srgbClr val="FF0000"/>
                </a:solidFill>
                <a:latin typeface="Times New Roman" panose="02020603050405020304" pitchFamily="18" charset="0"/>
                <a:cs typeface="Times New Roman" panose="02020603050405020304" pitchFamily="18" charset="0"/>
              </a:rPr>
              <a:t>CSNS Detector &amp; Electronics Group </a:t>
            </a:r>
            <a:endParaRPr lang="en-US" altLang="zh-CN" sz="1600" b="1" dirty="0">
              <a:solidFill>
                <a:srgbClr val="FF0000"/>
              </a:solidFill>
              <a:latin typeface="Times New Roman" panose="02020603050405020304" pitchFamily="18" charset="0"/>
              <a:cs typeface="Times New Roman" panose="02020603050405020304" pitchFamily="18" charset="0"/>
            </a:endParaRPr>
          </a:p>
        </p:txBody>
      </p:sp>
      <p:pic>
        <p:nvPicPr>
          <p:cNvPr id="2" name="图片 3"/>
          <p:cNvPicPr>
            <a:picLocks noChangeAspect="1" noChangeArrowheads="1"/>
          </p:cNvPicPr>
          <p:nvPr>
            <p:custDataLst>
              <p:tags r:id="rId19"/>
            </p:custDataLst>
          </p:nvPr>
        </p:nvPicPr>
        <p:blipFill>
          <a:blip r:embed="rId20" cstate="print">
            <a:extLst>
              <a:ext uri="{28A0092B-C50C-407E-A947-70E740481C1C}">
                <a14:useLocalDpi xmlns:a14="http://schemas.microsoft.com/office/drawing/2010/main" val="0"/>
              </a:ext>
            </a:extLst>
          </a:blip>
          <a:srcRect/>
          <a:stretch>
            <a:fillRect/>
          </a:stretch>
        </p:blipFill>
        <p:spPr bwMode="auto">
          <a:xfrm>
            <a:off x="7526020" y="3925570"/>
            <a:ext cx="2088515" cy="1270000"/>
          </a:xfrm>
          <a:prstGeom prst="roundRect">
            <a:avLst>
              <a:gd name="adj" fmla="val 8594"/>
            </a:avLst>
          </a:prstGeom>
          <a:solidFill>
            <a:srgbClr val="FFFFFF">
              <a:shade val="85000"/>
            </a:srgbClr>
          </a:solidFill>
          <a:ln>
            <a:noFill/>
          </a:ln>
          <a:effectLst>
            <a:softEdge rad="12700"/>
          </a:effectLst>
        </p:spPr>
      </p:pic>
      <p:pic>
        <p:nvPicPr>
          <p:cNvPr id="3" name="图片 5"/>
          <p:cNvPicPr>
            <a:picLocks noChangeAspect="1" noChangeArrowheads="1"/>
          </p:cNvPicPr>
          <p:nvPr>
            <p:custDataLst>
              <p:tags r:id="rId21"/>
            </p:custDataLst>
          </p:nvPr>
        </p:nvPicPr>
        <p:blipFill>
          <a:blip r:embed="rId22" cstate="print">
            <a:extLst>
              <a:ext uri="{28A0092B-C50C-407E-A947-70E740481C1C}">
                <a14:useLocalDpi xmlns:a14="http://schemas.microsoft.com/office/drawing/2010/main" val="0"/>
              </a:ext>
            </a:extLst>
          </a:blip>
          <a:srcRect t="18549" b="13959"/>
          <a:stretch>
            <a:fillRect/>
          </a:stretch>
        </p:blipFill>
        <p:spPr bwMode="auto">
          <a:xfrm>
            <a:off x="9712960" y="3925570"/>
            <a:ext cx="2336800" cy="1188085"/>
          </a:xfrm>
          <a:prstGeom prst="rect">
            <a:avLst/>
          </a:prstGeom>
          <a:noFill/>
          <a:ln>
            <a:noFill/>
          </a:ln>
          <a:effectLst>
            <a:softEdge rad="127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内容占位符 8"/>
          <p:cNvPicPr>
            <a:picLocks noChangeAspect="1"/>
          </p:cNvPicPr>
          <p:nvPr>
            <p:custDataLst>
              <p:tags r:id="rId23"/>
            </p:custDataLst>
          </p:nvPr>
        </p:nvPicPr>
        <p:blipFill rotWithShape="1">
          <a:blip r:embed="rId24" cstate="print">
            <a:extLst>
              <a:ext uri="{28A0092B-C50C-407E-A947-70E740481C1C}">
                <a14:useLocalDpi xmlns:a14="http://schemas.microsoft.com/office/drawing/2010/main" val="0"/>
              </a:ext>
            </a:extLst>
          </a:blip>
          <a:srcRect l="33513" t="4969" r="13123" b="1793"/>
          <a:stretch>
            <a:fillRect/>
          </a:stretch>
        </p:blipFill>
        <p:spPr>
          <a:xfrm>
            <a:off x="7570470" y="5355590"/>
            <a:ext cx="2044700" cy="1329055"/>
          </a:xfrm>
          <a:prstGeom prst="rect">
            <a:avLst/>
          </a:prstGeom>
          <a:ln>
            <a:noFill/>
          </a:ln>
          <a:effectLst>
            <a:softEdge rad="12700"/>
          </a:effectLst>
        </p:spPr>
      </p:pic>
      <p:pic>
        <p:nvPicPr>
          <p:cNvPr id="82" name="图片 81"/>
          <p:cNvPicPr>
            <a:picLocks noChangeAspect="1"/>
          </p:cNvPicPr>
          <p:nvPr/>
        </p:nvPicPr>
        <p:blipFill>
          <a:blip r:embed="rId25"/>
          <a:stretch>
            <a:fillRect/>
          </a:stretch>
        </p:blipFill>
        <p:spPr>
          <a:xfrm>
            <a:off x="9712960" y="5195570"/>
            <a:ext cx="2336800" cy="1561465"/>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矩形 22"/>
          <p:cNvSpPr/>
          <p:nvPr/>
        </p:nvSpPr>
        <p:spPr>
          <a:xfrm>
            <a:off x="-762" y="21336"/>
            <a:ext cx="12200382" cy="907542"/>
          </a:xfrm>
          <a:prstGeom prst="rect">
            <a:avLst/>
          </a:prstGeom>
          <a:gradFill>
            <a:gsLst>
              <a:gs pos="0">
                <a:srgbClr val="56BDFF">
                  <a:alpha val="0"/>
                </a:srgbClr>
              </a:gs>
              <a:gs pos="38000">
                <a:srgbClr val="4EB4FC"/>
              </a:gs>
            </a:gsLst>
            <a:lin ang="162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eaLnBrk="0" fontAlgn="base" hangingPunct="0"/>
            <a:endParaRPr lang="zh-CN" altLang="en-US" sz="2160"/>
          </a:p>
        </p:txBody>
      </p:sp>
      <p:sp>
        <p:nvSpPr>
          <p:cNvPr id="6" name="文本框 5"/>
          <p:cNvSpPr txBox="1"/>
          <p:nvPr/>
        </p:nvSpPr>
        <p:spPr>
          <a:xfrm>
            <a:off x="479298" y="1009650"/>
            <a:ext cx="6096000" cy="423545"/>
          </a:xfrm>
          <a:prstGeom prst="rect">
            <a:avLst/>
          </a:prstGeom>
          <a:noFill/>
        </p:spPr>
        <p:txBody>
          <a:bodyPr wrap="square" rtlCol="0" anchor="t">
            <a:spAutoFit/>
          </a:bodyPr>
          <a:lstStyle/>
          <a:p>
            <a:pPr eaLnBrk="0" fontAlgn="base" hangingPunct="0"/>
            <a:r>
              <a:rPr lang="en-US" altLang="zh-CN" sz="2160">
                <a:latin typeface="Arial" panose="020B0604020202020204" pitchFamily="34" charset="0"/>
                <a:ea typeface="宋体" panose="02010600030101010101" pitchFamily="2" charset="-122"/>
              </a:rPr>
              <a:t>Welcome and Acknowledgements</a:t>
            </a:r>
            <a:endParaRPr lang="en-US" altLang="zh-CN" sz="2160">
              <a:latin typeface="Arial" panose="020B0604020202020204" pitchFamily="34" charset="0"/>
              <a:ea typeface="宋体" panose="02010600030101010101" pitchFamily="2" charset="-122"/>
            </a:endParaRPr>
          </a:p>
        </p:txBody>
      </p:sp>
      <p:pic>
        <p:nvPicPr>
          <p:cNvPr id="8" name="图片 7" descr="微信图片_20251107081904_475_158"/>
          <p:cNvPicPr>
            <a:picLocks noChangeAspect="1"/>
          </p:cNvPicPr>
          <p:nvPr/>
        </p:nvPicPr>
        <p:blipFill>
          <a:blip r:embed="rId1"/>
          <a:srcRect l="20119" t="-400" r="-219" b="8787"/>
          <a:stretch>
            <a:fillRect/>
          </a:stretch>
        </p:blipFill>
        <p:spPr>
          <a:xfrm>
            <a:off x="-762" y="573786"/>
            <a:ext cx="9427464" cy="6309360"/>
          </a:xfrm>
          <a:prstGeom prst="rect">
            <a:avLst/>
          </a:prstGeom>
        </p:spPr>
      </p:pic>
      <p:sp>
        <p:nvSpPr>
          <p:cNvPr id="9" name="矩形 8"/>
          <p:cNvSpPr/>
          <p:nvPr/>
        </p:nvSpPr>
        <p:spPr>
          <a:xfrm>
            <a:off x="-22098" y="1786128"/>
            <a:ext cx="12214098" cy="5097018"/>
          </a:xfrm>
          <a:prstGeom prst="rect">
            <a:avLst/>
          </a:prstGeom>
          <a:gradFill>
            <a:gsLst>
              <a:gs pos="63000">
                <a:srgbClr val="011A4E">
                  <a:alpha val="0"/>
                </a:srgbClr>
              </a:gs>
              <a:gs pos="100000">
                <a:srgbClr val="3B8ED1">
                  <a:alpha val="100000"/>
                </a:srgbClr>
              </a:gs>
              <a:gs pos="75000">
                <a:srgbClr val="2867A5">
                  <a:alpha val="100000"/>
                </a:srgbClr>
              </a:gs>
            </a:gsLst>
            <a:lin ang="0"/>
          </a:gradFill>
          <a:ln>
            <a:noFill/>
          </a:ln>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eaLnBrk="0" fontAlgn="base" hangingPunct="0"/>
            <a:endParaRPr lang="zh-CN" altLang="en-US" sz="2160"/>
          </a:p>
        </p:txBody>
      </p:sp>
      <p:grpSp>
        <p:nvGrpSpPr>
          <p:cNvPr id="14" name="组合 13"/>
          <p:cNvGrpSpPr/>
          <p:nvPr>
            <p:custDataLst>
              <p:tags r:id="rId2"/>
            </p:custDataLst>
          </p:nvPr>
        </p:nvGrpSpPr>
        <p:grpSpPr>
          <a:xfrm>
            <a:off x="6614160" y="1785366"/>
            <a:ext cx="5431536" cy="1908048"/>
            <a:chOff x="8680" y="1778"/>
            <a:chExt cx="7128" cy="2504"/>
          </a:xfrm>
        </p:grpSpPr>
        <p:sp>
          <p:nvSpPr>
            <p:cNvPr id="10" name="矩形 9"/>
            <p:cNvSpPr/>
            <p:nvPr>
              <p:custDataLst>
                <p:tags r:id="rId3"/>
              </p:custDataLst>
            </p:nvPr>
          </p:nvSpPr>
          <p:spPr>
            <a:xfrm>
              <a:off x="8680" y="1778"/>
              <a:ext cx="7052" cy="2504"/>
            </a:xfrm>
            <a:prstGeom prst="rect">
              <a:avLst/>
            </a:prstGeom>
            <a:gradFill>
              <a:gsLst>
                <a:gs pos="100000">
                  <a:srgbClr val="347EBA"/>
                </a:gs>
                <a:gs pos="77000">
                  <a:srgbClr val="48A5E8"/>
                </a:gs>
                <a:gs pos="44000">
                  <a:srgbClr val="54BBFE">
                    <a:alpha val="0"/>
                  </a:srgbClr>
                </a:gs>
              </a:gsLst>
              <a:lin ang="0" scaled="0"/>
            </a:gradFill>
            <a:ln w="12700" cap="flat" cmpd="sng" algn="ctr">
              <a:noFill/>
              <a:prstDash val="solid"/>
              <a:miter lim="800000"/>
            </a:ln>
            <a:effectLst>
              <a:outerShdw blurRad="444500" dist="38100" dir="2700000" sx="102000" sy="102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160" b="0"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mn-ea"/>
              </a:endParaRPr>
            </a:p>
          </p:txBody>
        </p:sp>
        <p:sp>
          <p:nvSpPr>
            <p:cNvPr id="4" name="文本框 3"/>
            <p:cNvSpPr txBox="1"/>
            <p:nvPr>
              <p:custDataLst>
                <p:tags r:id="rId4"/>
              </p:custDataLst>
            </p:nvPr>
          </p:nvSpPr>
          <p:spPr>
            <a:xfrm>
              <a:off x="8794" y="2280"/>
              <a:ext cx="7014" cy="1767"/>
            </a:xfrm>
            <a:prstGeom prst="rect">
              <a:avLst/>
            </a:prstGeom>
            <a:noFill/>
          </p:spPr>
          <p:txBody>
            <a:bodyPr wrap="square" rtlCol="0" anchor="ctr" anchorCtr="0">
              <a:spAutoFit/>
            </a:bodyPr>
            <a:lstStyle/>
            <a:p>
              <a:pPr algn="just" eaLnBrk="0" fontAlgn="base" hangingPunct="0"/>
              <a:r>
                <a:rPr lang="en-US" altLang="zh-CN" sz="2880" b="1" noProof="0" dirty="0">
                  <a:ln>
                    <a:noFill/>
                  </a:ln>
                  <a:solidFill>
                    <a:srgbClr val="FFFF00"/>
                  </a:solidFill>
                  <a:effectLst>
                    <a:outerShdw blurRad="38100" dist="25400" dir="5400000" algn="ctr" rotWithShape="0">
                      <a:srgbClr val="6E747A">
                        <a:alpha val="43000"/>
                      </a:srgbClr>
                    </a:outerShdw>
                  </a:effectLst>
                  <a:uLnTx/>
                  <a:uFillTx/>
                  <a:latin typeface="Microsoft YaHei UI" panose="020B0503020204020204" charset="-122"/>
                  <a:ea typeface="Microsoft YaHei UI" panose="020B0503020204020204" charset="-122"/>
                  <a:cs typeface="Times New Roman" panose="02020603050405020304"/>
                </a:rPr>
                <a:t>Be curious and go deep into matter, like a neutron.</a:t>
              </a:r>
              <a:endParaRPr lang="en-US" altLang="zh-CN" sz="2400" b="1" noProof="0" dirty="0">
                <a:ln>
                  <a:noFill/>
                </a:ln>
                <a:solidFill>
                  <a:srgbClr val="D8A862"/>
                </a:solidFill>
                <a:effectLst/>
                <a:uLnTx/>
                <a:uFillTx/>
                <a:latin typeface="Arial" panose="020B0604020202020204" pitchFamily="34" charset="0"/>
                <a:ea typeface="宋体" panose="02010600030101010101" pitchFamily="2" charset="-122"/>
              </a:endParaRPr>
            </a:p>
            <a:p>
              <a:pPr algn="just" eaLnBrk="0" fontAlgn="base" hangingPunct="0"/>
              <a:endParaRPr lang="en-US" altLang="zh-CN" sz="2400" b="1" noProof="0" dirty="0">
                <a:ln>
                  <a:noFill/>
                </a:ln>
                <a:solidFill>
                  <a:srgbClr val="D8A862"/>
                </a:solidFill>
                <a:effectLst/>
                <a:uLnTx/>
                <a:uFillTx/>
                <a:latin typeface="Arial" panose="020B0604020202020204" pitchFamily="34" charset="0"/>
                <a:ea typeface="宋体" panose="02010600030101010101" pitchFamily="2" charset="-122"/>
              </a:endParaRPr>
            </a:p>
          </p:txBody>
        </p:sp>
      </p:grpSp>
      <p:grpSp>
        <p:nvGrpSpPr>
          <p:cNvPr id="13" name="组合 12"/>
          <p:cNvGrpSpPr/>
          <p:nvPr>
            <p:custDataLst>
              <p:tags r:id="rId5"/>
            </p:custDataLst>
          </p:nvPr>
        </p:nvGrpSpPr>
        <p:grpSpPr>
          <a:xfrm>
            <a:off x="6575298" y="4458462"/>
            <a:ext cx="5470398" cy="1841754"/>
            <a:chOff x="8629" y="5286"/>
            <a:chExt cx="7179" cy="2417"/>
          </a:xfrm>
        </p:grpSpPr>
        <p:sp>
          <p:nvSpPr>
            <p:cNvPr id="12" name="矩形 11"/>
            <p:cNvSpPr/>
            <p:nvPr>
              <p:custDataLst>
                <p:tags r:id="rId6"/>
              </p:custDataLst>
            </p:nvPr>
          </p:nvSpPr>
          <p:spPr>
            <a:xfrm>
              <a:off x="8629" y="5286"/>
              <a:ext cx="7104" cy="2417"/>
            </a:xfrm>
            <a:prstGeom prst="rect">
              <a:avLst/>
            </a:prstGeom>
            <a:gradFill>
              <a:gsLst>
                <a:gs pos="100000">
                  <a:srgbClr val="347EBA"/>
                </a:gs>
                <a:gs pos="77000">
                  <a:srgbClr val="48A5E8"/>
                </a:gs>
                <a:gs pos="44000">
                  <a:srgbClr val="54BBFE">
                    <a:alpha val="0"/>
                  </a:srgbClr>
                </a:gs>
              </a:gsLst>
              <a:lin ang="0" scaled="0"/>
            </a:gradFill>
            <a:ln w="12700" cap="flat" cmpd="sng" algn="ctr">
              <a:noFill/>
              <a:prstDash val="solid"/>
              <a:miter lim="800000"/>
            </a:ln>
            <a:effectLst>
              <a:outerShdw blurRad="444500" dist="38100" dir="2700000" sx="102000" sy="102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160" b="0"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mn-ea"/>
              </a:endParaRPr>
            </a:p>
          </p:txBody>
        </p:sp>
        <p:sp>
          <p:nvSpPr>
            <p:cNvPr id="5" name="文本框 4"/>
            <p:cNvSpPr txBox="1"/>
            <p:nvPr>
              <p:custDataLst>
                <p:tags r:id="rId7"/>
              </p:custDataLst>
            </p:nvPr>
          </p:nvSpPr>
          <p:spPr>
            <a:xfrm>
              <a:off x="8794" y="5863"/>
              <a:ext cx="7014" cy="1768"/>
            </a:xfrm>
            <a:prstGeom prst="rect">
              <a:avLst/>
            </a:prstGeom>
            <a:noFill/>
          </p:spPr>
          <p:txBody>
            <a:bodyPr wrap="square" rtlCol="0" anchor="t">
              <a:spAutoFit/>
            </a:bodyPr>
            <a:lstStyle/>
            <a:p>
              <a:pPr algn="just" eaLnBrk="0" fontAlgn="base" hangingPunct="0"/>
              <a:r>
                <a:rPr lang="en-US" altLang="zh-CN" sz="2880" b="1" noProof="0" dirty="0">
                  <a:ln>
                    <a:noFill/>
                  </a:ln>
                  <a:solidFill>
                    <a:srgbClr val="FFFF00"/>
                  </a:solidFill>
                  <a:effectLst>
                    <a:outerShdw blurRad="38100" dist="25400" dir="5400000" algn="ctr" rotWithShape="0">
                      <a:srgbClr val="6E747A">
                        <a:alpha val="43000"/>
                      </a:srgbClr>
                    </a:outerShdw>
                  </a:effectLst>
                  <a:uLnTx/>
                  <a:uFillTx/>
                  <a:latin typeface="Microsoft YaHei UI" panose="020B0503020204020204" charset="-122"/>
                  <a:ea typeface="Microsoft YaHei UI" panose="020B0503020204020204" charset="-122"/>
                  <a:cs typeface="Times New Roman" panose="02020603050405020304"/>
                </a:rPr>
                <a:t>Be accelerated like a</a:t>
              </a:r>
              <a:r>
                <a:rPr lang="zh-CN" altLang="en-US" sz="2880" b="1" noProof="0" dirty="0">
                  <a:ln>
                    <a:noFill/>
                  </a:ln>
                  <a:solidFill>
                    <a:srgbClr val="FFFF00"/>
                  </a:solidFill>
                  <a:effectLst>
                    <a:outerShdw blurRad="38100" dist="25400" dir="5400000" algn="ctr" rotWithShape="0">
                      <a:srgbClr val="6E747A">
                        <a:alpha val="43000"/>
                      </a:srgbClr>
                    </a:outerShdw>
                  </a:effectLst>
                  <a:uLnTx/>
                  <a:uFillTx/>
                  <a:latin typeface="Microsoft YaHei UI" panose="020B0503020204020204" charset="-122"/>
                  <a:ea typeface="Microsoft YaHei UI" panose="020B0503020204020204" charset="-122"/>
                  <a:cs typeface="Times New Roman" panose="02020603050405020304"/>
                </a:rPr>
                <a:t> </a:t>
              </a:r>
              <a:r>
                <a:rPr lang="en-US" altLang="zh-CN" sz="2880" b="1" noProof="0" dirty="0">
                  <a:ln>
                    <a:noFill/>
                  </a:ln>
                  <a:solidFill>
                    <a:srgbClr val="FFFF00"/>
                  </a:solidFill>
                  <a:effectLst>
                    <a:outerShdw blurRad="38100" dist="25400" dir="5400000" algn="ctr" rotWithShape="0">
                      <a:srgbClr val="6E747A">
                        <a:alpha val="43000"/>
                      </a:srgbClr>
                    </a:outerShdw>
                  </a:effectLst>
                  <a:uLnTx/>
                  <a:uFillTx/>
                  <a:latin typeface="Microsoft YaHei UI" panose="020B0503020204020204" charset="-122"/>
                  <a:ea typeface="Microsoft YaHei UI" panose="020B0503020204020204" charset="-122"/>
                  <a:cs typeface="Times New Roman" panose="02020603050405020304"/>
                </a:rPr>
                <a:t>proton in a synchrotron.</a:t>
              </a:r>
              <a:endParaRPr lang="en-US" altLang="zh-CN" sz="2880" b="1" noProof="0" dirty="0">
                <a:ln>
                  <a:noFill/>
                </a:ln>
                <a:solidFill>
                  <a:srgbClr val="FFFF00"/>
                </a:solidFill>
                <a:effectLst>
                  <a:outerShdw blurRad="38100" dist="25400" dir="5400000" algn="ctr" rotWithShape="0">
                    <a:srgbClr val="6E747A">
                      <a:alpha val="43000"/>
                    </a:srgbClr>
                  </a:outerShdw>
                </a:effectLst>
                <a:uLnTx/>
                <a:uFillTx/>
                <a:latin typeface="Microsoft YaHei UI" panose="020B0503020204020204" charset="-122"/>
                <a:ea typeface="Microsoft YaHei UI" panose="020B0503020204020204" charset="-122"/>
                <a:cs typeface="Times New Roman" panose="02020603050405020304"/>
              </a:endParaRPr>
            </a:p>
            <a:p>
              <a:pPr algn="just" eaLnBrk="0" fontAlgn="base" hangingPunct="0"/>
              <a:endParaRPr lang="en-US" altLang="zh-CN" sz="2400" b="1" noProof="0" dirty="0">
                <a:ln>
                  <a:noFill/>
                </a:ln>
                <a:solidFill>
                  <a:srgbClr val="D8A862"/>
                </a:solidFill>
                <a:effectLst/>
                <a:uLnTx/>
                <a:uFillTx/>
                <a:latin typeface="Arial" panose="020B0604020202020204" pitchFamily="34" charset="0"/>
                <a:ea typeface="宋体" panose="02010600030101010101" pitchFamily="2" charset="-122"/>
              </a:endParaRPr>
            </a:p>
          </p:txBody>
        </p:sp>
      </p:grpSp>
      <p:sp>
        <p:nvSpPr>
          <p:cNvPr id="24" name="矩形 23"/>
          <p:cNvSpPr/>
          <p:nvPr/>
        </p:nvSpPr>
        <p:spPr>
          <a:xfrm>
            <a:off x="0" y="21336"/>
            <a:ext cx="12200382" cy="1764030"/>
          </a:xfrm>
          <a:prstGeom prst="rect">
            <a:avLst/>
          </a:prstGeom>
          <a:gradFill>
            <a:gsLst>
              <a:gs pos="100000">
                <a:srgbClr val="347EBA"/>
              </a:gs>
              <a:gs pos="77000">
                <a:srgbClr val="48A5E8">
                  <a:alpha val="100000"/>
                </a:srgbClr>
              </a:gs>
              <a:gs pos="44000">
                <a:srgbClr val="54BBFE">
                  <a:alpha val="0"/>
                </a:srgbClr>
              </a:gs>
            </a:gsLst>
            <a:lin ang="0"/>
          </a:gradFill>
          <a:ln>
            <a:noFill/>
          </a:ln>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eaLnBrk="0" fontAlgn="base" hangingPunct="0"/>
            <a:endParaRPr lang="zh-CN" altLang="en-US" sz="2160"/>
          </a:p>
        </p:txBody>
      </p:sp>
      <p:sp>
        <p:nvSpPr>
          <p:cNvPr id="2" name="标题 1"/>
          <p:cNvSpPr>
            <a:spLocks noGrp="1"/>
          </p:cNvSpPr>
          <p:nvPr>
            <p:ph type="title"/>
          </p:nvPr>
        </p:nvSpPr>
        <p:spPr>
          <a:xfrm>
            <a:off x="1171194" y="533400"/>
            <a:ext cx="9998964" cy="576072"/>
          </a:xfrm>
          <a:ln>
            <a:noFill/>
          </a:ln>
          <a:effectLst>
            <a:glow rad="165100">
              <a:schemeClr val="accent1">
                <a:alpha val="85000"/>
              </a:schemeClr>
            </a:glow>
            <a:outerShdw blurRad="50800" dist="38100" dir="5400000" algn="ctr" rotWithShape="0">
              <a:srgbClr val="000000">
                <a:alpha val="43000"/>
              </a:srgbClr>
            </a:outerShdw>
          </a:effectLst>
        </p:spPr>
        <p:txBody>
          <a:bodyPr/>
          <a:lstStyle/>
          <a:p>
            <a:r>
              <a:rPr lang="en-US" altLang="zh-CN" sz="5760" kern="1200" noProof="0" dirty="0">
                <a:ln>
                  <a:noFill/>
                </a:ln>
                <a:solidFill>
                  <a:srgbClr val="FFFF00"/>
                </a:solidFill>
                <a:effectLst>
                  <a:outerShdw blurRad="38100" dist="25400" dir="5400000" algn="ctr" rotWithShape="0">
                    <a:srgbClr val="6E747A">
                      <a:alpha val="43000"/>
                    </a:srgbClr>
                  </a:outerShdw>
                </a:effectLst>
                <a:uLnTx/>
                <a:latin typeface="Microsoft YaHei UI" panose="020B0503020204020204" charset="-122"/>
                <a:ea typeface="Microsoft YaHei UI" panose="020B0503020204020204" charset="-122"/>
                <a:cs typeface="Times New Roman" panose="02020603050405020304"/>
                <a:sym typeface="+mn-ea"/>
              </a:rPr>
              <a:t>Thanks</a:t>
            </a:r>
            <a:endParaRPr lang="en-US" altLang="zh-CN" sz="5760" kern="1200" noProof="0" dirty="0">
              <a:ln>
                <a:noFill/>
              </a:ln>
              <a:solidFill>
                <a:srgbClr val="FFFF00"/>
              </a:solidFill>
              <a:effectLst>
                <a:outerShdw blurRad="38100" dist="25400" dir="5400000" algn="ctr" rotWithShape="0">
                  <a:srgbClr val="6E747A">
                    <a:alpha val="43000"/>
                  </a:srgbClr>
                </a:outerShdw>
              </a:effectLst>
              <a:uLnTx/>
              <a:latin typeface="Microsoft YaHei UI" panose="020B0503020204020204" charset="-122"/>
              <a:ea typeface="Microsoft YaHei UI" panose="020B0503020204020204" charset="-122"/>
              <a:cs typeface="Times New Roman" panose="02020603050405020304"/>
              <a:sym typeface="+mn-ea"/>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组合 21"/>
          <p:cNvGrpSpPr/>
          <p:nvPr>
            <p:custDataLst>
              <p:tags r:id="rId1"/>
            </p:custDataLst>
          </p:nvPr>
        </p:nvGrpSpPr>
        <p:grpSpPr>
          <a:xfrm>
            <a:off x="2716416" y="5219930"/>
            <a:ext cx="9799955" cy="856824"/>
            <a:chOff x="1219200" y="1444302"/>
            <a:chExt cx="7627944" cy="692395"/>
          </a:xfrm>
        </p:grpSpPr>
        <p:sp>
          <p:nvSpPr>
            <p:cNvPr id="23" name="矩形 20"/>
            <p:cNvSpPr>
              <a:spLocks noChangeArrowheads="1"/>
            </p:cNvSpPr>
            <p:nvPr>
              <p:custDataLst>
                <p:tags r:id="rId2"/>
              </p:custDataLst>
            </p:nvPr>
          </p:nvSpPr>
          <p:spPr bwMode="auto">
            <a:xfrm>
              <a:off x="1219200" y="1444302"/>
              <a:ext cx="5274694" cy="692395"/>
            </a:xfrm>
            <a:prstGeom prst="rect">
              <a:avLst/>
            </a:prstGeom>
            <a:gradFill>
              <a:gsLst>
                <a:gs pos="0">
                  <a:schemeClr val="bg1"/>
                </a:gs>
                <a:gs pos="100000">
                  <a:schemeClr val="bg1">
                    <a:alpha val="0"/>
                  </a:schemeClr>
                </a:gs>
                <a:gs pos="50000">
                  <a:schemeClr val="bg1">
                    <a:lumMod val="95000"/>
                  </a:schemeClr>
                </a:gs>
              </a:gsLst>
              <a:lin ang="0" scaled="0"/>
            </a:gradFill>
            <a:ln w="6350">
              <a:gradFill>
                <a:gsLst>
                  <a:gs pos="70000">
                    <a:schemeClr val="bg1">
                      <a:lumMod val="50000"/>
                    </a:schemeClr>
                  </a:gs>
                  <a:gs pos="0">
                    <a:schemeClr val="bg1">
                      <a:lumMod val="50000"/>
                      <a:alpha val="0"/>
                    </a:schemeClr>
                  </a:gs>
                  <a:gs pos="30000">
                    <a:schemeClr val="bg1">
                      <a:lumMod val="50000"/>
                    </a:schemeClr>
                  </a:gs>
                  <a:gs pos="100000">
                    <a:schemeClr val="bg1">
                      <a:lumMod val="50000"/>
                      <a:alpha val="0"/>
                    </a:schemeClr>
                  </a:gs>
                </a:gsLst>
                <a:lin ang="10800000" scaled="0"/>
              </a:gradFill>
            </a:ln>
          </p:spPr>
          <p:txBody>
            <a:bodyPr wrap="square" bIns="216000" anchor="b">
              <a:noAutofit/>
            </a:bodyPr>
            <a:lstStyle>
              <a:lvl1pPr>
                <a:lnSpc>
                  <a:spcPct val="90000"/>
                </a:lnSpc>
                <a:spcBef>
                  <a:spcPts val="1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9pPr>
            </a:lstStyle>
            <a:p>
              <a:pPr marL="0" marR="0" lvl="0" indent="0" algn="ctr" defTabSz="914400" rtl="0" eaLnBrk="1" fontAlgn="auto" latinLnBrk="0" hangingPunct="1">
                <a:lnSpc>
                  <a:spcPct val="100000"/>
                </a:lnSpc>
                <a:spcBef>
                  <a:spcPct val="0"/>
                </a:spcBef>
                <a:spcAft>
                  <a:spcPts val="0"/>
                </a:spcAft>
                <a:buClrTx/>
                <a:buSzTx/>
                <a:buFont typeface="Arial" panose="020B0604020202020204" pitchFamily="34" charset="0"/>
                <a:buNone/>
                <a:defRPr/>
              </a:pPr>
              <a:endParaRPr kumimoji="0" lang="zh-CN" altLang="en-US" b="1" i="0" u="none" strike="noStrike" kern="100" cap="none" spc="0" normalizeH="0" baseline="0" noProof="0" dirty="0">
                <a:ln>
                  <a:noFill/>
                </a:ln>
                <a:solidFill>
                  <a:srgbClr val="C00000"/>
                </a:solidFill>
                <a:effectLst>
                  <a:glow rad="101600">
                    <a:prstClr val="white"/>
                  </a:glow>
                  <a:outerShdw blurRad="38100" dist="38100" dir="2700000" algn="tl">
                    <a:srgbClr val="000000">
                      <a:alpha val="43137"/>
                    </a:srgbClr>
                  </a:outerShdw>
                </a:effectLst>
                <a:uLnTx/>
                <a:uFillTx/>
                <a:latin typeface="Times New Roman" panose="02020603050405020304"/>
                <a:ea typeface="微软雅黑" panose="020B0503020204020204" pitchFamily="34" charset="-122"/>
                <a:cs typeface="Times New Roman" panose="02020603050405020304" pitchFamily="18" charset="0"/>
              </a:endParaRPr>
            </a:p>
          </p:txBody>
        </p:sp>
        <p:sp>
          <p:nvSpPr>
            <p:cNvPr id="25" name="矩形 24"/>
            <p:cNvSpPr/>
            <p:nvPr>
              <p:custDataLst>
                <p:tags r:id="rId3"/>
              </p:custDataLst>
            </p:nvPr>
          </p:nvSpPr>
          <p:spPr>
            <a:xfrm>
              <a:off x="1636851" y="1528970"/>
              <a:ext cx="7210293" cy="523403"/>
            </a:xfrm>
            <a:prstGeom prst="rect">
              <a:avLst/>
            </a:prstGeom>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a:noFill/>
                  </a:ln>
                  <a:solidFill>
                    <a:srgbClr val="0F4696"/>
                  </a:solidFill>
                  <a:effectLst/>
                  <a:uLnTx/>
                  <a:uFillTx/>
                  <a:latin typeface="微软雅黑" panose="020B0503020204020204" pitchFamily="34" charset="-122"/>
                  <a:ea typeface="微软雅黑" panose="020B0503020204020204" pitchFamily="34" charset="-122"/>
                  <a:cs typeface="+mn-cs"/>
                </a:rPr>
                <a:t> </a:t>
              </a:r>
              <a:r>
                <a:rPr kumimoji="0" lang="en-US" altLang="zh-CN" sz="2000" b="1" i="0" u="none" strike="noStrike" kern="1200" cap="none" spc="0" normalizeH="0" baseline="0" dirty="0">
                  <a:solidFill>
                    <a:srgbClr val="0F4696"/>
                  </a:solidFill>
                  <a:latin typeface="微软雅黑" panose="020B0503020204020204" pitchFamily="34" charset="-122"/>
                  <a:ea typeface="微软雅黑" panose="020B0503020204020204" pitchFamily="34" charset="-122"/>
                  <a:cs typeface="+mn-cs"/>
                </a:rPr>
                <a:t>Summary and outlook</a:t>
              </a:r>
              <a:endParaRPr kumimoji="0" lang="en-US" altLang="zh-CN" sz="2000" b="1" i="0" u="none" strike="noStrike" kern="1200" cap="none" spc="0" normalizeH="0" baseline="0" dirty="0">
                <a:solidFill>
                  <a:srgbClr val="0F4696"/>
                </a:solidFill>
                <a:latin typeface="微软雅黑" panose="020B0503020204020204" pitchFamily="34" charset="-122"/>
                <a:ea typeface="微软雅黑" panose="020B0503020204020204" pitchFamily="34" charset="-122"/>
                <a:cs typeface="+mn-cs"/>
              </a:endParaRPr>
            </a:p>
          </p:txBody>
        </p:sp>
      </p:grpSp>
      <p:sp>
        <p:nvSpPr>
          <p:cNvPr id="16" name="矩形 15"/>
          <p:cNvSpPr/>
          <p:nvPr/>
        </p:nvSpPr>
        <p:spPr>
          <a:xfrm>
            <a:off x="0" y="0"/>
            <a:ext cx="21971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5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19" name="矩形 2"/>
          <p:cNvSpPr/>
          <p:nvPr/>
        </p:nvSpPr>
        <p:spPr>
          <a:xfrm rot="16200000">
            <a:off x="-28338" y="2446725"/>
            <a:ext cx="3318729" cy="923330"/>
          </a:xfrm>
          <a:prstGeom prst="rect">
            <a:avLst/>
          </a:prstGeom>
          <a:noFill/>
          <a:ln w="9525">
            <a:noFill/>
          </a:ln>
        </p:spPr>
        <p:txBody>
          <a:bodyPr wrap="none">
            <a:spAutoFit/>
          </a:bodyPr>
          <a:lstStyle/>
          <a:p>
            <a:pPr marL="0" marR="0" lvl="0" indent="0" algn="l" defTabSz="914400" rtl="0" eaLnBrk="1" fontAlgn="base" latinLnBrk="0" hangingPunct="1">
              <a:lnSpc>
                <a:spcPct val="100000"/>
              </a:lnSpc>
              <a:spcBef>
                <a:spcPct val="0"/>
              </a:spcBef>
              <a:spcAft>
                <a:spcPct val="0"/>
              </a:spcAft>
              <a:buClr>
                <a:srgbClr val="E48312"/>
              </a:buClr>
              <a:buSzTx/>
              <a:buFontTx/>
              <a:buNone/>
              <a:defRPr/>
            </a:pPr>
            <a:r>
              <a:rPr kumimoji="0" lang="en-US" altLang="zh-CN" sz="5400" b="1" i="0" u="none" strike="noStrike" kern="1200" cap="none" spc="0" normalizeH="0" baseline="0" noProof="0" dirty="0">
                <a:ln>
                  <a:noFill/>
                </a:ln>
                <a:solidFill>
                  <a:srgbClr val="FFFFFF">
                    <a:alpha val="10000"/>
                  </a:srgbClr>
                </a:solidFill>
                <a:effectLst/>
                <a:uLnTx/>
                <a:uFillTx/>
                <a:latin typeface="微软雅黑" panose="020B0503020204020204" pitchFamily="34" charset="-122"/>
                <a:ea typeface="微软雅黑" panose="020B0503020204020204" pitchFamily="34" charset="-122"/>
                <a:cs typeface="+mn-cs"/>
              </a:rPr>
              <a:t>Contents</a:t>
            </a:r>
            <a:endParaRPr kumimoji="0" lang="zh-CN" altLang="en-US" sz="5400" b="1" i="0" u="none" strike="noStrike" kern="1200" cap="none" spc="0" normalizeH="0" baseline="0" noProof="0" dirty="0">
              <a:ln>
                <a:noFill/>
              </a:ln>
              <a:solidFill>
                <a:srgbClr val="FFFFFF">
                  <a:alpha val="10000"/>
                </a:srgbClr>
              </a:solidFill>
              <a:effectLst/>
              <a:uLnTx/>
              <a:uFillTx/>
              <a:latin typeface="微软雅黑" panose="020B0503020204020204" pitchFamily="34" charset="-122"/>
              <a:ea typeface="微软雅黑" panose="020B0503020204020204" pitchFamily="34" charset="-122"/>
              <a:cs typeface="+mn-cs"/>
            </a:endParaRPr>
          </a:p>
        </p:txBody>
      </p:sp>
      <p:sp>
        <p:nvSpPr>
          <p:cNvPr id="24" name="矩形 2"/>
          <p:cNvSpPr/>
          <p:nvPr/>
        </p:nvSpPr>
        <p:spPr>
          <a:xfrm>
            <a:off x="217235" y="110757"/>
            <a:ext cx="1875790" cy="645160"/>
          </a:xfrm>
          <a:prstGeom prst="rect">
            <a:avLst/>
          </a:prstGeom>
          <a:noFill/>
          <a:ln w="9525">
            <a:noFill/>
          </a:ln>
        </p:spPr>
        <p:txBody>
          <a:bodyPr wrap="none">
            <a:spAutoFit/>
          </a:bodyPr>
          <a:lstStyle/>
          <a:p>
            <a:pPr marL="0" marR="0" lvl="0" indent="0" algn="l" defTabSz="914400" rtl="0" eaLnBrk="1" fontAlgn="base" latinLnBrk="0" hangingPunct="1">
              <a:lnSpc>
                <a:spcPct val="100000"/>
              </a:lnSpc>
              <a:spcBef>
                <a:spcPct val="0"/>
              </a:spcBef>
              <a:spcAft>
                <a:spcPct val="0"/>
              </a:spcAft>
              <a:buClr>
                <a:srgbClr val="E48312"/>
              </a:buClr>
              <a:buSzTx/>
              <a:buFontTx/>
              <a:buNone/>
              <a:defRPr/>
            </a:pPr>
            <a:r>
              <a:rPr kumimoji="0" lang="en-US" altLang="zh-CN" sz="36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rPr>
              <a:t>Out</a:t>
            </a:r>
            <a:r>
              <a:rPr kumimoji="0" lang="en-US" altLang="zh-CN" sz="36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rPr>
              <a:t>line</a:t>
            </a:r>
            <a:endParaRPr kumimoji="0" lang="en-US" altLang="zh-CN" sz="36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grpSp>
        <p:nvGrpSpPr>
          <p:cNvPr id="42" name="组合 41"/>
          <p:cNvGrpSpPr/>
          <p:nvPr>
            <p:custDataLst>
              <p:tags r:id="rId4"/>
            </p:custDataLst>
          </p:nvPr>
        </p:nvGrpSpPr>
        <p:grpSpPr>
          <a:xfrm>
            <a:off x="2716416" y="2397069"/>
            <a:ext cx="9378950" cy="856824"/>
            <a:chOff x="1219200" y="1444302"/>
            <a:chExt cx="7300250" cy="692395"/>
          </a:xfrm>
        </p:grpSpPr>
        <p:sp>
          <p:nvSpPr>
            <p:cNvPr id="43" name="矩形 20"/>
            <p:cNvSpPr>
              <a:spLocks noChangeArrowheads="1"/>
            </p:cNvSpPr>
            <p:nvPr>
              <p:custDataLst>
                <p:tags r:id="rId5"/>
              </p:custDataLst>
            </p:nvPr>
          </p:nvSpPr>
          <p:spPr bwMode="auto">
            <a:xfrm>
              <a:off x="1219200" y="1444302"/>
              <a:ext cx="5274694" cy="692395"/>
            </a:xfrm>
            <a:prstGeom prst="rect">
              <a:avLst/>
            </a:prstGeom>
            <a:gradFill>
              <a:gsLst>
                <a:gs pos="0">
                  <a:schemeClr val="bg1"/>
                </a:gs>
                <a:gs pos="100000">
                  <a:schemeClr val="bg1">
                    <a:alpha val="0"/>
                  </a:schemeClr>
                </a:gs>
                <a:gs pos="50000">
                  <a:schemeClr val="bg1">
                    <a:lumMod val="95000"/>
                  </a:schemeClr>
                </a:gs>
              </a:gsLst>
              <a:lin ang="0" scaled="0"/>
            </a:gradFill>
            <a:ln w="6350">
              <a:gradFill>
                <a:gsLst>
                  <a:gs pos="70000">
                    <a:schemeClr val="bg1">
                      <a:lumMod val="50000"/>
                    </a:schemeClr>
                  </a:gs>
                  <a:gs pos="0">
                    <a:schemeClr val="bg1">
                      <a:lumMod val="50000"/>
                      <a:alpha val="0"/>
                    </a:schemeClr>
                  </a:gs>
                  <a:gs pos="30000">
                    <a:schemeClr val="bg1">
                      <a:lumMod val="50000"/>
                    </a:schemeClr>
                  </a:gs>
                  <a:gs pos="100000">
                    <a:schemeClr val="bg1">
                      <a:lumMod val="50000"/>
                      <a:alpha val="0"/>
                    </a:schemeClr>
                  </a:gs>
                </a:gsLst>
                <a:lin ang="10800000" scaled="0"/>
              </a:gradFill>
            </a:ln>
          </p:spPr>
          <p:txBody>
            <a:bodyPr wrap="square" bIns="216000" anchor="b">
              <a:noAutofit/>
            </a:bodyPr>
            <a:lstStyle>
              <a:lvl1pPr>
                <a:lnSpc>
                  <a:spcPct val="90000"/>
                </a:lnSpc>
                <a:spcBef>
                  <a:spcPts val="1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9pPr>
            </a:lstStyle>
            <a:p>
              <a:pPr marL="0" marR="0" lvl="0" indent="0" algn="ctr" defTabSz="914400" rtl="0" eaLnBrk="1" fontAlgn="auto" latinLnBrk="0" hangingPunct="1">
                <a:lnSpc>
                  <a:spcPct val="100000"/>
                </a:lnSpc>
                <a:spcBef>
                  <a:spcPct val="0"/>
                </a:spcBef>
                <a:spcAft>
                  <a:spcPts val="0"/>
                </a:spcAft>
                <a:buClrTx/>
                <a:buSzTx/>
                <a:buFont typeface="Arial" panose="020B0604020202020204" pitchFamily="34" charset="0"/>
                <a:buNone/>
                <a:defRPr/>
              </a:pPr>
              <a:endParaRPr kumimoji="0" lang="zh-CN" altLang="en-US" b="1" i="0" u="none" strike="noStrike" kern="100" cap="none" spc="0" normalizeH="0" baseline="0" noProof="0" dirty="0">
                <a:ln>
                  <a:noFill/>
                </a:ln>
                <a:solidFill>
                  <a:srgbClr val="C00000"/>
                </a:solidFill>
                <a:effectLst>
                  <a:glow rad="101600">
                    <a:prstClr val="white"/>
                  </a:glow>
                  <a:outerShdw blurRad="38100" dist="38100" dir="2700000" algn="tl">
                    <a:srgbClr val="000000">
                      <a:alpha val="43137"/>
                    </a:srgbClr>
                  </a:outerShdw>
                </a:effectLst>
                <a:uLnTx/>
                <a:uFillTx/>
                <a:latin typeface="Times New Roman" panose="02020603050405020304"/>
                <a:ea typeface="微软雅黑" panose="020B0503020204020204" pitchFamily="34" charset="-122"/>
                <a:cs typeface="Times New Roman" panose="02020603050405020304" pitchFamily="18" charset="0"/>
              </a:endParaRPr>
            </a:p>
          </p:txBody>
        </p:sp>
        <p:sp>
          <p:nvSpPr>
            <p:cNvPr id="45" name="矩形 44"/>
            <p:cNvSpPr/>
            <p:nvPr>
              <p:custDataLst>
                <p:tags r:id="rId6"/>
              </p:custDataLst>
            </p:nvPr>
          </p:nvSpPr>
          <p:spPr>
            <a:xfrm>
              <a:off x="1648714" y="1567456"/>
              <a:ext cx="6870736" cy="523403"/>
            </a:xfrm>
            <a:prstGeom prst="rect">
              <a:avLst/>
            </a:prstGeom>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a:noFill/>
                  </a:ln>
                  <a:solidFill>
                    <a:srgbClr val="0F4696"/>
                  </a:solidFill>
                  <a:effectLst/>
                  <a:uLnTx/>
                  <a:uFillTx/>
                  <a:latin typeface="微软雅黑" panose="020B0503020204020204" pitchFamily="34" charset="-122"/>
                  <a:ea typeface="微软雅黑" panose="020B0503020204020204" pitchFamily="34" charset="-122"/>
                  <a:cs typeface="+mn-cs"/>
                </a:rPr>
                <a:t> </a:t>
              </a:r>
              <a:r>
                <a:rPr kumimoji="0" lang="en-US" altLang="zh-CN" sz="2000" b="1" i="0" u="none" strike="noStrike" kern="1200" cap="none" spc="0" normalizeH="0" baseline="0" dirty="0">
                  <a:solidFill>
                    <a:srgbClr val="0F4696"/>
                  </a:solidFill>
                  <a:latin typeface="微软雅黑" panose="020B0503020204020204" pitchFamily="34" charset="-122"/>
                  <a:ea typeface="微软雅黑" panose="020B0503020204020204" pitchFamily="34" charset="-122"/>
                  <a:cs typeface="+mn-cs"/>
                </a:rPr>
                <a:t>Scintillator Detector Family at CSNS</a:t>
              </a:r>
              <a:endParaRPr kumimoji="0" lang="en-US" altLang="zh-CN" sz="2000" b="1" i="0" u="none" strike="noStrike" kern="1200" cap="none" spc="0" normalizeH="0" baseline="0" dirty="0">
                <a:solidFill>
                  <a:srgbClr val="0F4696"/>
                </a:solidFill>
                <a:latin typeface="微软雅黑" panose="020B0503020204020204" pitchFamily="34" charset="-122"/>
                <a:ea typeface="微软雅黑" panose="020B0503020204020204" pitchFamily="34" charset="-122"/>
                <a:cs typeface="+mn-cs"/>
              </a:endParaRPr>
            </a:p>
          </p:txBody>
        </p:sp>
      </p:grpSp>
      <p:grpSp>
        <p:nvGrpSpPr>
          <p:cNvPr id="79" name="组合 78"/>
          <p:cNvGrpSpPr/>
          <p:nvPr>
            <p:custDataLst>
              <p:tags r:id="rId7"/>
            </p:custDataLst>
          </p:nvPr>
        </p:nvGrpSpPr>
        <p:grpSpPr>
          <a:xfrm>
            <a:off x="2731112" y="936605"/>
            <a:ext cx="7544435" cy="856824"/>
            <a:chOff x="1219200" y="1444302"/>
            <a:chExt cx="5872326" cy="692395"/>
          </a:xfrm>
        </p:grpSpPr>
        <p:sp>
          <p:nvSpPr>
            <p:cNvPr id="80" name="矩形 20"/>
            <p:cNvSpPr>
              <a:spLocks noChangeArrowheads="1"/>
            </p:cNvSpPr>
            <p:nvPr>
              <p:custDataLst>
                <p:tags r:id="rId8"/>
              </p:custDataLst>
            </p:nvPr>
          </p:nvSpPr>
          <p:spPr bwMode="auto">
            <a:xfrm>
              <a:off x="1219200" y="1444302"/>
              <a:ext cx="5274694" cy="692395"/>
            </a:xfrm>
            <a:prstGeom prst="rect">
              <a:avLst/>
            </a:prstGeom>
            <a:gradFill>
              <a:gsLst>
                <a:gs pos="0">
                  <a:schemeClr val="bg1"/>
                </a:gs>
                <a:gs pos="100000">
                  <a:schemeClr val="bg1">
                    <a:alpha val="0"/>
                  </a:schemeClr>
                </a:gs>
                <a:gs pos="50000">
                  <a:schemeClr val="bg1">
                    <a:lumMod val="95000"/>
                  </a:schemeClr>
                </a:gs>
              </a:gsLst>
              <a:lin ang="0" scaled="0"/>
            </a:gradFill>
            <a:ln w="6350">
              <a:gradFill>
                <a:gsLst>
                  <a:gs pos="70000">
                    <a:schemeClr val="bg1">
                      <a:lumMod val="50000"/>
                    </a:schemeClr>
                  </a:gs>
                  <a:gs pos="0">
                    <a:schemeClr val="bg1">
                      <a:lumMod val="50000"/>
                      <a:alpha val="0"/>
                    </a:schemeClr>
                  </a:gs>
                  <a:gs pos="30000">
                    <a:schemeClr val="bg1">
                      <a:lumMod val="50000"/>
                    </a:schemeClr>
                  </a:gs>
                  <a:gs pos="100000">
                    <a:schemeClr val="bg1">
                      <a:lumMod val="50000"/>
                      <a:alpha val="0"/>
                    </a:schemeClr>
                  </a:gs>
                </a:gsLst>
                <a:lin ang="10800000" scaled="0"/>
              </a:gradFill>
            </a:ln>
          </p:spPr>
          <p:txBody>
            <a:bodyPr wrap="square" bIns="216000" anchor="b">
              <a:noAutofit/>
            </a:bodyPr>
            <a:lstStyle>
              <a:lvl1pPr>
                <a:lnSpc>
                  <a:spcPct val="90000"/>
                </a:lnSpc>
                <a:spcBef>
                  <a:spcPts val="1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9pPr>
            </a:lstStyle>
            <a:p>
              <a:pPr marL="0" marR="0" lvl="0" indent="0" algn="ctr" defTabSz="914400" rtl="0" eaLnBrk="1" fontAlgn="auto" latinLnBrk="0" hangingPunct="1">
                <a:lnSpc>
                  <a:spcPct val="100000"/>
                </a:lnSpc>
                <a:spcBef>
                  <a:spcPct val="0"/>
                </a:spcBef>
                <a:spcAft>
                  <a:spcPts val="0"/>
                </a:spcAft>
                <a:buClrTx/>
                <a:buSzTx/>
                <a:buFont typeface="Arial" panose="020B0604020202020204" pitchFamily="34" charset="0"/>
                <a:buNone/>
                <a:defRPr/>
              </a:pPr>
              <a:endParaRPr kumimoji="0" lang="zh-CN" altLang="en-US" b="1" i="0" u="none" strike="noStrike" kern="100" cap="none" spc="0" normalizeH="0" baseline="0" noProof="0" dirty="0">
                <a:ln>
                  <a:noFill/>
                </a:ln>
                <a:solidFill>
                  <a:srgbClr val="C00000"/>
                </a:solidFill>
                <a:effectLst>
                  <a:glow rad="101600">
                    <a:prstClr val="white"/>
                  </a:glow>
                  <a:outerShdw blurRad="38100" dist="38100" dir="2700000" algn="tl">
                    <a:srgbClr val="000000">
                      <a:alpha val="43137"/>
                    </a:srgbClr>
                  </a:outerShdw>
                </a:effectLst>
                <a:uLnTx/>
                <a:uFillTx/>
                <a:latin typeface="Times New Roman" panose="02020603050405020304"/>
                <a:ea typeface="微软雅黑" panose="020B0503020204020204" pitchFamily="34" charset="-122"/>
                <a:cs typeface="Times New Roman" panose="02020603050405020304" pitchFamily="18" charset="0"/>
              </a:endParaRPr>
            </a:p>
          </p:txBody>
        </p:sp>
        <p:sp>
          <p:nvSpPr>
            <p:cNvPr id="82" name="矩形 81"/>
            <p:cNvSpPr/>
            <p:nvPr>
              <p:custDataLst>
                <p:tags r:id="rId9"/>
              </p:custDataLst>
            </p:nvPr>
          </p:nvSpPr>
          <p:spPr>
            <a:xfrm>
              <a:off x="1683312" y="1545390"/>
              <a:ext cx="5408214" cy="523403"/>
            </a:xfrm>
            <a:prstGeom prst="rect">
              <a:avLst/>
            </a:prstGeom>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rgbClr val="0F4696"/>
                  </a:solidFill>
                  <a:effectLst/>
                  <a:uLnTx/>
                  <a:uFillTx/>
                  <a:latin typeface="微软雅黑" panose="020B0503020204020204" pitchFamily="34" charset="-122"/>
                  <a:ea typeface="微软雅黑" panose="020B0503020204020204" pitchFamily="34" charset="-122"/>
                  <a:cs typeface="+mn-cs"/>
                </a:rPr>
                <a:t> </a:t>
              </a:r>
              <a:r>
                <a:rPr lang="en-US" altLang="zh-CN" sz="2000" b="1" dirty="0">
                  <a:solidFill>
                    <a:srgbClr val="0F4696"/>
                  </a:solidFill>
                  <a:latin typeface="微软雅黑" panose="020B0503020204020204" pitchFamily="34" charset="-122"/>
                  <a:ea typeface="微软雅黑" panose="020B0503020204020204" pitchFamily="34" charset="-122"/>
                </a:rPr>
                <a:t>Motivation and detector demands at CSNS</a:t>
              </a:r>
              <a:endParaRPr lang="en-US" altLang="zh-CN" sz="2000" b="1" dirty="0">
                <a:solidFill>
                  <a:srgbClr val="0F4696"/>
                </a:solidFill>
                <a:latin typeface="微软雅黑" panose="020B0503020204020204" pitchFamily="34" charset="-122"/>
                <a:ea typeface="微软雅黑" panose="020B0503020204020204" pitchFamily="34" charset="-122"/>
              </a:endParaRPr>
            </a:p>
          </p:txBody>
        </p:sp>
      </p:grpSp>
      <p:grpSp>
        <p:nvGrpSpPr>
          <p:cNvPr id="83" name="组合 82"/>
          <p:cNvGrpSpPr/>
          <p:nvPr>
            <p:custDataLst>
              <p:tags r:id="rId10"/>
            </p:custDataLst>
          </p:nvPr>
        </p:nvGrpSpPr>
        <p:grpSpPr>
          <a:xfrm>
            <a:off x="2716416" y="3810845"/>
            <a:ext cx="10103484" cy="856824"/>
            <a:chOff x="1219200" y="1444302"/>
            <a:chExt cx="7864201" cy="692395"/>
          </a:xfrm>
        </p:grpSpPr>
        <p:sp>
          <p:nvSpPr>
            <p:cNvPr id="84" name="矩形 20"/>
            <p:cNvSpPr>
              <a:spLocks noChangeArrowheads="1"/>
            </p:cNvSpPr>
            <p:nvPr>
              <p:custDataLst>
                <p:tags r:id="rId11"/>
              </p:custDataLst>
            </p:nvPr>
          </p:nvSpPr>
          <p:spPr bwMode="auto">
            <a:xfrm>
              <a:off x="1219200" y="1444302"/>
              <a:ext cx="5274694" cy="692395"/>
            </a:xfrm>
            <a:prstGeom prst="rect">
              <a:avLst/>
            </a:prstGeom>
            <a:gradFill>
              <a:gsLst>
                <a:gs pos="0">
                  <a:schemeClr val="bg1"/>
                </a:gs>
                <a:gs pos="100000">
                  <a:schemeClr val="bg1">
                    <a:alpha val="0"/>
                  </a:schemeClr>
                </a:gs>
                <a:gs pos="50000">
                  <a:schemeClr val="bg1">
                    <a:lumMod val="95000"/>
                  </a:schemeClr>
                </a:gs>
              </a:gsLst>
              <a:lin ang="0" scaled="0"/>
            </a:gradFill>
            <a:ln w="6350">
              <a:gradFill>
                <a:gsLst>
                  <a:gs pos="70000">
                    <a:schemeClr val="bg1">
                      <a:lumMod val="50000"/>
                    </a:schemeClr>
                  </a:gs>
                  <a:gs pos="0">
                    <a:schemeClr val="bg1">
                      <a:lumMod val="50000"/>
                      <a:alpha val="0"/>
                    </a:schemeClr>
                  </a:gs>
                  <a:gs pos="30000">
                    <a:schemeClr val="bg1">
                      <a:lumMod val="50000"/>
                    </a:schemeClr>
                  </a:gs>
                  <a:gs pos="100000">
                    <a:schemeClr val="bg1">
                      <a:lumMod val="50000"/>
                      <a:alpha val="0"/>
                    </a:schemeClr>
                  </a:gs>
                </a:gsLst>
                <a:lin ang="10800000" scaled="0"/>
              </a:gradFill>
            </a:ln>
          </p:spPr>
          <p:txBody>
            <a:bodyPr wrap="square" bIns="216000" anchor="b">
              <a:noAutofit/>
            </a:bodyPr>
            <a:lstStyle>
              <a:lvl1pPr>
                <a:lnSpc>
                  <a:spcPct val="90000"/>
                </a:lnSpc>
                <a:spcBef>
                  <a:spcPts val="1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9pPr>
            </a:lstStyle>
            <a:p>
              <a:pPr marL="0" marR="0" lvl="0" indent="0" algn="ctr" defTabSz="914400" rtl="0" eaLnBrk="1" fontAlgn="auto" latinLnBrk="0" hangingPunct="1">
                <a:lnSpc>
                  <a:spcPct val="100000"/>
                </a:lnSpc>
                <a:spcBef>
                  <a:spcPct val="0"/>
                </a:spcBef>
                <a:spcAft>
                  <a:spcPts val="0"/>
                </a:spcAft>
                <a:buClrTx/>
                <a:buSzTx/>
                <a:buFont typeface="Arial" panose="020B0604020202020204" pitchFamily="34" charset="0"/>
                <a:buNone/>
                <a:defRPr/>
              </a:pPr>
              <a:endParaRPr kumimoji="0" lang="zh-CN" altLang="en-US" b="1" i="0" u="none" strike="noStrike" kern="100" cap="none" spc="0" normalizeH="0" baseline="0" noProof="0" dirty="0">
                <a:ln>
                  <a:noFill/>
                </a:ln>
                <a:solidFill>
                  <a:srgbClr val="C00000"/>
                </a:solidFill>
                <a:effectLst>
                  <a:glow rad="101600">
                    <a:prstClr val="white"/>
                  </a:glow>
                  <a:outerShdw blurRad="38100" dist="38100" dir="2700000" algn="tl">
                    <a:srgbClr val="000000">
                      <a:alpha val="43137"/>
                    </a:srgbClr>
                  </a:outerShdw>
                </a:effectLst>
                <a:uLnTx/>
                <a:uFillTx/>
                <a:latin typeface="Times New Roman" panose="02020603050405020304"/>
                <a:ea typeface="微软雅黑" panose="020B0503020204020204" pitchFamily="34" charset="-122"/>
                <a:cs typeface="Times New Roman" panose="02020603050405020304" pitchFamily="18" charset="0"/>
              </a:endParaRPr>
            </a:p>
          </p:txBody>
        </p:sp>
        <p:sp>
          <p:nvSpPr>
            <p:cNvPr id="86" name="矩形 85"/>
            <p:cNvSpPr/>
            <p:nvPr>
              <p:custDataLst>
                <p:tags r:id="rId12"/>
              </p:custDataLst>
            </p:nvPr>
          </p:nvSpPr>
          <p:spPr>
            <a:xfrm>
              <a:off x="1750037" y="1528970"/>
              <a:ext cx="7333364" cy="523403"/>
            </a:xfrm>
            <a:prstGeom prst="rect">
              <a:avLst/>
            </a:prstGeom>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2000" b="1" dirty="0">
                  <a:solidFill>
                    <a:srgbClr val="0F4696"/>
                  </a:solidFill>
                  <a:latin typeface="微软雅黑" panose="020B0503020204020204" pitchFamily="34" charset="-122"/>
                  <a:ea typeface="微软雅黑" panose="020B0503020204020204" pitchFamily="34" charset="-122"/>
                  <a:sym typeface="+mn-ea"/>
                </a:rPr>
                <a:t>SHiNE: a high-resolution detector for future instruments</a:t>
              </a:r>
              <a:endParaRPr kumimoji="0" lang="en-US" altLang="zh-CN" sz="2000" b="1" i="0" u="none" strike="noStrike" kern="1200" cap="none" spc="0" normalizeH="0" baseline="0" dirty="0">
                <a:solidFill>
                  <a:srgbClr val="0F4696"/>
                </a:solidFill>
                <a:latin typeface="微软雅黑" panose="020B0503020204020204" pitchFamily="34" charset="-122"/>
                <a:ea typeface="微软雅黑" panose="020B0503020204020204" pitchFamily="34" charset="-122"/>
                <a:cs typeface="+mn-cs"/>
              </a:endParaRPr>
            </a:p>
          </p:txBody>
        </p:sp>
      </p:grpSp>
      <p:sp>
        <p:nvSpPr>
          <p:cNvPr id="3" name="灯片编号占位符 2"/>
          <p:cNvSpPr>
            <a:spLocks noGrp="1"/>
          </p:cNvSpPr>
          <p:nvPr>
            <p:ph type="sldNum" sz="quarter" idx="4"/>
          </p:nvPr>
        </p:nvSpPr>
        <p:spPr>
          <a:xfrm>
            <a:off x="8020050" y="6034965"/>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8BDC764-1714-4068-B33E-4D6727107E15}" type="slidenum">
              <a:rPr kumimoji="0" lang="en-US" sz="1000" b="0" i="0" u="none" strike="noStrike" kern="1200" cap="none" spc="0" normalizeH="0" baseline="0" noProof="0" smtClean="0">
                <a:ln>
                  <a:noFill/>
                </a:ln>
                <a:solidFill>
                  <a:prstClr val="black">
                    <a:tint val="75000"/>
                  </a:prstClr>
                </a:solidFill>
                <a:effectLst/>
                <a:uLnTx/>
                <a:uFillTx/>
                <a:latin typeface="Arial" panose="020B0604020202020204"/>
                <a:ea typeface="微软雅黑" panose="020B0503020204020204" pitchFamily="34" charset="-122"/>
                <a:cs typeface="+mn-cs"/>
              </a:rPr>
            </a:fld>
            <a:endParaRPr kumimoji="0" lang="en-US" sz="1000" b="0" i="0" u="none" strike="noStrike" kern="1200" cap="none" spc="0" normalizeH="0" baseline="0" noProof="0" smtClean="0">
              <a:ln>
                <a:noFill/>
              </a:ln>
              <a:solidFill>
                <a:prstClr val="black">
                  <a:tint val="75000"/>
                </a:prstClr>
              </a:solidFill>
              <a:effectLst/>
              <a:uLnTx/>
              <a:uFillTx/>
              <a:latin typeface="Arial" panose="020B0604020202020204"/>
              <a:ea typeface="微软雅黑" panose="020B0503020204020204" pitchFamily="34" charset="-122"/>
              <a:cs typeface="+mn-cs"/>
            </a:endParaRPr>
          </a:p>
        </p:txBody>
      </p:sp>
      <p:sp>
        <p:nvSpPr>
          <p:cNvPr id="5" name="圆角矩形 4"/>
          <p:cNvSpPr>
            <a:spLocks noChangeAspect="1"/>
          </p:cNvSpPr>
          <p:nvPr>
            <p:custDataLst>
              <p:tags r:id="rId13"/>
            </p:custDataLst>
          </p:nvPr>
        </p:nvSpPr>
        <p:spPr>
          <a:xfrm flipH="1">
            <a:off x="2647950" y="3941445"/>
            <a:ext cx="605155" cy="595630"/>
          </a:xfrm>
          <a:prstGeom prst="roundRect">
            <a:avLst>
              <a:gd name="adj" fmla="val 9950"/>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prstClr val="white"/>
                </a:solidFill>
                <a:effectLst/>
                <a:uLnTx/>
                <a:uFillTx/>
                <a:latin typeface="Times New Roman" panose="02020603050405020304"/>
                <a:ea typeface="微软雅黑" panose="020B0503020204020204" pitchFamily="34" charset="-122"/>
                <a:cs typeface="+mn-cs"/>
              </a:rPr>
              <a:t>3</a:t>
            </a:r>
            <a:endParaRPr kumimoji="0" lang="en-US" altLang="zh-CN" sz="2400" b="1" i="0" u="none" strike="noStrike" kern="1200" cap="none" spc="0" normalizeH="0" baseline="0" noProof="0" dirty="0">
              <a:ln>
                <a:noFill/>
              </a:ln>
              <a:solidFill>
                <a:prstClr val="white"/>
              </a:solidFill>
              <a:effectLst/>
              <a:uLnTx/>
              <a:uFillTx/>
              <a:latin typeface="Times New Roman" panose="02020603050405020304"/>
              <a:ea typeface="微软雅黑" panose="020B0503020204020204" pitchFamily="34" charset="-122"/>
              <a:cs typeface="+mn-cs"/>
            </a:endParaRPr>
          </a:p>
        </p:txBody>
      </p:sp>
      <p:sp>
        <p:nvSpPr>
          <p:cNvPr id="6" name="圆角矩形 5"/>
          <p:cNvSpPr>
            <a:spLocks noChangeAspect="1"/>
          </p:cNvSpPr>
          <p:nvPr>
            <p:custDataLst>
              <p:tags r:id="rId14"/>
            </p:custDataLst>
          </p:nvPr>
        </p:nvSpPr>
        <p:spPr>
          <a:xfrm flipH="1">
            <a:off x="2647950" y="1067435"/>
            <a:ext cx="619760" cy="595630"/>
          </a:xfrm>
          <a:prstGeom prst="roundRect">
            <a:avLst>
              <a:gd name="adj" fmla="val 995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prstClr val="white"/>
                </a:solidFill>
                <a:effectLst/>
                <a:uLnTx/>
                <a:uFillTx/>
                <a:latin typeface="Times New Roman" panose="02020603050405020304"/>
                <a:ea typeface="微软雅黑" panose="020B0503020204020204" pitchFamily="34" charset="-122"/>
                <a:cs typeface="+mn-cs"/>
              </a:rPr>
              <a:t>1</a:t>
            </a:r>
            <a:endParaRPr kumimoji="0" lang="en-US" altLang="zh-CN" sz="2400" b="1" i="0" u="none" strike="noStrike" kern="1200" cap="none" spc="0" normalizeH="0" baseline="0" noProof="0" dirty="0">
              <a:ln>
                <a:noFill/>
              </a:ln>
              <a:solidFill>
                <a:prstClr val="white"/>
              </a:solidFill>
              <a:effectLst/>
              <a:uLnTx/>
              <a:uFillTx/>
              <a:latin typeface="Times New Roman" panose="02020603050405020304"/>
              <a:ea typeface="微软雅黑" panose="020B0503020204020204" pitchFamily="34" charset="-122"/>
              <a:cs typeface="+mn-cs"/>
            </a:endParaRPr>
          </a:p>
        </p:txBody>
      </p:sp>
      <p:sp>
        <p:nvSpPr>
          <p:cNvPr id="7" name="圆角矩形 6"/>
          <p:cNvSpPr>
            <a:spLocks noChangeAspect="1"/>
          </p:cNvSpPr>
          <p:nvPr>
            <p:custDataLst>
              <p:tags r:id="rId15"/>
            </p:custDataLst>
          </p:nvPr>
        </p:nvSpPr>
        <p:spPr>
          <a:xfrm flipH="1">
            <a:off x="2647315" y="2527935"/>
            <a:ext cx="605790" cy="595630"/>
          </a:xfrm>
          <a:prstGeom prst="roundRect">
            <a:avLst>
              <a:gd name="adj" fmla="val 9950"/>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prstClr val="white"/>
                </a:solidFill>
                <a:effectLst/>
                <a:uLnTx/>
                <a:uFillTx/>
                <a:latin typeface="Times New Roman" panose="02020603050405020304"/>
                <a:ea typeface="微软雅黑" panose="020B0503020204020204" pitchFamily="34" charset="-122"/>
                <a:cs typeface="+mn-cs"/>
              </a:rPr>
              <a:t>2</a:t>
            </a:r>
            <a:endParaRPr kumimoji="0" lang="en-US" altLang="zh-CN" sz="2400" b="1" i="0" u="none" strike="noStrike" kern="1200" cap="none" spc="0" normalizeH="0" baseline="0" noProof="0" dirty="0">
              <a:ln>
                <a:noFill/>
              </a:ln>
              <a:solidFill>
                <a:prstClr val="white"/>
              </a:solidFill>
              <a:effectLst/>
              <a:uLnTx/>
              <a:uFillTx/>
              <a:latin typeface="Times New Roman" panose="02020603050405020304"/>
              <a:ea typeface="微软雅黑" panose="020B0503020204020204" pitchFamily="34" charset="-122"/>
              <a:cs typeface="+mn-cs"/>
            </a:endParaRPr>
          </a:p>
        </p:txBody>
      </p:sp>
      <p:sp>
        <p:nvSpPr>
          <p:cNvPr id="20" name="圆角矩形 4"/>
          <p:cNvSpPr>
            <a:spLocks noChangeAspect="1"/>
          </p:cNvSpPr>
          <p:nvPr>
            <p:custDataLst>
              <p:tags r:id="rId16"/>
            </p:custDataLst>
          </p:nvPr>
        </p:nvSpPr>
        <p:spPr>
          <a:xfrm flipH="1">
            <a:off x="2647950" y="5350510"/>
            <a:ext cx="619760" cy="595630"/>
          </a:xfrm>
          <a:prstGeom prst="roundRect">
            <a:avLst>
              <a:gd name="adj" fmla="val 9950"/>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prstClr val="white"/>
                </a:solidFill>
                <a:effectLst/>
                <a:uLnTx/>
                <a:uFillTx/>
                <a:latin typeface="Times New Roman" panose="02020603050405020304"/>
                <a:ea typeface="微软雅黑" panose="020B0503020204020204" pitchFamily="34" charset="-122"/>
                <a:cs typeface="+mn-cs"/>
              </a:rPr>
              <a:t>4</a:t>
            </a:r>
            <a:endParaRPr kumimoji="0" lang="en-US" altLang="zh-CN" sz="2400" b="1" i="0" u="none" strike="noStrike" kern="1200" cap="none" spc="0" normalizeH="0" baseline="0" noProof="0" dirty="0">
              <a:ln>
                <a:noFill/>
              </a:ln>
              <a:solidFill>
                <a:prstClr val="white"/>
              </a:solidFill>
              <a:effectLst/>
              <a:uLnTx/>
              <a:uFillTx/>
              <a:latin typeface="Times New Roman" panose="02020603050405020304"/>
              <a:ea typeface="微软雅黑" panose="020B0503020204020204" pitchFamily="34" charset="-122"/>
              <a:cs typeface="+mn-cs"/>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itle 2"/>
          <p:cNvSpPr>
            <a:spLocks noGrp="1"/>
          </p:cNvSpPr>
          <p:nvPr/>
        </p:nvSpPr>
        <p:spPr>
          <a:xfrm>
            <a:off x="530225" y="80385"/>
            <a:ext cx="9175768" cy="575938"/>
          </a:xfrm>
          <a:prstGeom prst="rect">
            <a:avLst/>
          </a:prstGeom>
          <a:noFill/>
          <a:ln w="9525">
            <a:noFill/>
            <a:miter lim="800000"/>
          </a:ln>
        </p:spPr>
        <p:txBody>
          <a:bodyPr vert="horz" wrap="square" lIns="91440" tIns="45720" rIns="91440" bIns="45720" numCol="1" anchor="ctr" anchorCtr="0" compatLnSpc="1"/>
          <a:lstStyle>
            <a:lvl1pPr algn="l" rtl="0" eaLnBrk="0" fontAlgn="base" hangingPunct="0">
              <a:spcBef>
                <a:spcPct val="0"/>
              </a:spcBef>
              <a:spcAft>
                <a:spcPct val="0"/>
              </a:spcAft>
              <a:defRPr sz="3360" b="1" kern="1200">
                <a:solidFill>
                  <a:schemeClr val="tx1"/>
                </a:solidFill>
                <a:latin typeface="微软雅黑" panose="020B0503020204020204" pitchFamily="34" charset="-122"/>
                <a:ea typeface="微软雅黑" panose="020B0503020204020204" pitchFamily="34" charset="-122"/>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9pPr>
          </a:lstStyle>
          <a:p>
            <a:r>
              <a:rPr lang="en-US" altLang="zh-CN" dirty="0">
                <a:sym typeface="+mn-ea"/>
              </a:rPr>
              <a:t>China Spallation Neutron Source</a:t>
            </a:r>
            <a:r>
              <a:rPr lang="en-US" altLang="zh-CN" kern="0" dirty="0">
                <a:solidFill>
                  <a:schemeClr val="accent1"/>
                </a:solidFill>
                <a:sym typeface="+mn-ea"/>
              </a:rPr>
              <a:t> </a:t>
            </a:r>
            <a:endParaRPr lang="en-US" altLang="zh-CN" dirty="0"/>
          </a:p>
        </p:txBody>
      </p:sp>
      <p:grpSp>
        <p:nvGrpSpPr>
          <p:cNvPr id="3" name="组合 2"/>
          <p:cNvGrpSpPr/>
          <p:nvPr/>
        </p:nvGrpSpPr>
        <p:grpSpPr>
          <a:xfrm>
            <a:off x="689337" y="1917065"/>
            <a:ext cx="11143853" cy="4856480"/>
            <a:chOff x="-5873" y="1482"/>
            <a:chExt cx="22816" cy="9225"/>
          </a:xfrm>
        </p:grpSpPr>
        <p:pic>
          <p:nvPicPr>
            <p:cNvPr id="33" name="图片 32" descr="微信图片_20200612140713.jpg"/>
            <p:cNvPicPr>
              <a:picLocks noChangeAspect="1"/>
            </p:cNvPicPr>
            <p:nvPr/>
          </p:nvPicPr>
          <p:blipFill>
            <a:blip r:embed="rId1" cstate="print"/>
            <a:stretch>
              <a:fillRect/>
            </a:stretch>
          </p:blipFill>
          <p:spPr>
            <a:xfrm>
              <a:off x="3577" y="1482"/>
              <a:ext cx="13366" cy="9225"/>
            </a:xfrm>
            <a:prstGeom prst="rect">
              <a:avLst/>
            </a:prstGeom>
          </p:spPr>
        </p:pic>
        <p:sp>
          <p:nvSpPr>
            <p:cNvPr id="35" name="文本框 1"/>
            <p:cNvSpPr txBox="1"/>
            <p:nvPr/>
          </p:nvSpPr>
          <p:spPr>
            <a:xfrm>
              <a:off x="2931" y="2945"/>
              <a:ext cx="8231" cy="991"/>
            </a:xfrm>
            <a:prstGeom prst="rect">
              <a:avLst/>
            </a:prstGeom>
            <a:noFill/>
          </p:spPr>
          <p:txBody>
            <a:bodyPr wrap="square" rtlCol="0">
              <a:spAutoFit/>
            </a:bodyPr>
            <a:p>
              <a:pPr algn="ctr"/>
              <a:r>
                <a:rPr kumimoji="1" lang="en-US" altLang="zh-CN" sz="1400" b="1" dirty="0">
                  <a:solidFill>
                    <a:srgbClr val="7030A0"/>
                  </a:solidFill>
                  <a:highlight>
                    <a:srgbClr val="FFFF00"/>
                  </a:highlight>
                  <a:latin typeface="微软雅黑" panose="020B0503020204020204" pitchFamily="34" charset="-122"/>
                  <a:ea typeface="微软雅黑" panose="020B0503020204020204" pitchFamily="34" charset="-122"/>
                </a:rPr>
                <a:t>The energy of the superconducting linear accelerator will be increased to 300 MeV</a:t>
              </a:r>
              <a:endParaRPr kumimoji="1" lang="en-US" altLang="zh-CN" sz="1400" b="1" dirty="0">
                <a:solidFill>
                  <a:srgbClr val="7030A0"/>
                </a:solidFill>
                <a:highlight>
                  <a:srgbClr val="FFFF00"/>
                </a:highlight>
                <a:latin typeface="微软雅黑" panose="020B0503020204020204" pitchFamily="34" charset="-122"/>
                <a:ea typeface="微软雅黑" panose="020B0503020204020204" pitchFamily="34" charset="-122"/>
              </a:endParaRPr>
            </a:p>
          </p:txBody>
        </p:sp>
        <p:cxnSp>
          <p:nvCxnSpPr>
            <p:cNvPr id="36" name="直线箭头连接符 6"/>
            <p:cNvCxnSpPr/>
            <p:nvPr/>
          </p:nvCxnSpPr>
          <p:spPr bwMode="auto">
            <a:xfrm flipV="1">
              <a:off x="11275" y="3601"/>
              <a:ext cx="2679" cy="987"/>
            </a:xfrm>
            <a:prstGeom prst="straightConnector1">
              <a:avLst/>
            </a:prstGeom>
            <a:solidFill>
              <a:srgbClr val="FFFF00"/>
            </a:solidFill>
            <a:ln w="9525" cap="flat" cmpd="sng" algn="ctr">
              <a:solidFill>
                <a:srgbClr val="FF0000"/>
              </a:solidFill>
              <a:prstDash val="solid"/>
              <a:round/>
              <a:headEnd type="none" w="med" len="med"/>
              <a:tailEnd type="arrow"/>
            </a:ln>
            <a:effectLst/>
          </p:spPr>
        </p:cxnSp>
        <p:sp>
          <p:nvSpPr>
            <p:cNvPr id="37" name="文本框 2"/>
            <p:cNvSpPr txBox="1"/>
            <p:nvPr/>
          </p:nvSpPr>
          <p:spPr>
            <a:xfrm>
              <a:off x="9109" y="4587"/>
              <a:ext cx="3604" cy="1400"/>
            </a:xfrm>
            <a:prstGeom prst="rect">
              <a:avLst/>
            </a:prstGeom>
            <a:noFill/>
          </p:spPr>
          <p:txBody>
            <a:bodyPr wrap="square" rtlCol="0">
              <a:spAutoFit/>
            </a:bodyPr>
            <a:p>
              <a:r>
                <a:rPr kumimoji="1" lang="en-US" altLang="zh-CN" sz="1400" b="1" dirty="0">
                  <a:solidFill>
                    <a:srgbClr val="7030A0"/>
                  </a:solidFill>
                  <a:latin typeface="微软雅黑" panose="020B0503020204020204" pitchFamily="34" charset="-122"/>
                  <a:ea typeface="微软雅黑" panose="020B0503020204020204" pitchFamily="34" charset="-122"/>
                </a:rPr>
                <a:t>Increase the beam power to 500kW</a:t>
              </a:r>
              <a:endParaRPr kumimoji="1" lang="en-US" altLang="zh-CN" sz="1400" b="1" dirty="0">
                <a:solidFill>
                  <a:srgbClr val="7030A0"/>
                </a:solidFill>
                <a:latin typeface="微软雅黑" panose="020B0503020204020204" pitchFamily="34" charset="-122"/>
                <a:ea typeface="微软雅黑" panose="020B0503020204020204" pitchFamily="34" charset="-122"/>
              </a:endParaRPr>
            </a:p>
          </p:txBody>
        </p:sp>
        <p:cxnSp>
          <p:nvCxnSpPr>
            <p:cNvPr id="38" name="直线箭头连接符 6"/>
            <p:cNvCxnSpPr/>
            <p:nvPr/>
          </p:nvCxnSpPr>
          <p:spPr bwMode="auto">
            <a:xfrm>
              <a:off x="11275" y="5506"/>
              <a:ext cx="2339" cy="1313"/>
            </a:xfrm>
            <a:prstGeom prst="straightConnector1">
              <a:avLst/>
            </a:prstGeom>
            <a:solidFill>
              <a:srgbClr val="FFFF00"/>
            </a:solidFill>
            <a:ln w="9525" cap="flat" cmpd="sng" algn="ctr">
              <a:solidFill>
                <a:srgbClr val="FF0000"/>
              </a:solidFill>
              <a:prstDash val="solid"/>
              <a:round/>
              <a:headEnd type="none" w="med" len="med"/>
              <a:tailEnd type="arrow"/>
            </a:ln>
            <a:effectLst/>
          </p:spPr>
        </p:cxnSp>
        <p:sp>
          <p:nvSpPr>
            <p:cNvPr id="40" name="文本框 2"/>
            <p:cNvSpPr txBox="1"/>
            <p:nvPr/>
          </p:nvSpPr>
          <p:spPr>
            <a:xfrm>
              <a:off x="-5873" y="9431"/>
              <a:ext cx="10364" cy="583"/>
            </a:xfrm>
            <a:prstGeom prst="rect">
              <a:avLst/>
            </a:prstGeom>
            <a:noFill/>
          </p:spPr>
          <p:txBody>
            <a:bodyPr wrap="square" rtlCol="0">
              <a:spAutoFit/>
            </a:bodyPr>
            <a:p>
              <a:r>
                <a:rPr kumimoji="1" lang="en-US" altLang="zh-CN" sz="1400" b="1" dirty="0">
                  <a:solidFill>
                    <a:srgbClr val="7030A0"/>
                  </a:solidFill>
                  <a:highlight>
                    <a:srgbClr val="FFFF00"/>
                  </a:highlight>
                  <a:latin typeface="微软雅黑" panose="020B0503020204020204" pitchFamily="34" charset="-122"/>
                  <a:ea typeface="微软雅黑" panose="020B0503020204020204" pitchFamily="34" charset="-122"/>
                </a:rPr>
                <a:t>Total of 20 instruments need to be installed</a:t>
              </a:r>
              <a:endParaRPr kumimoji="1" lang="en-US" altLang="zh-CN" sz="1400" b="1" dirty="0">
                <a:solidFill>
                  <a:srgbClr val="7030A0"/>
                </a:solidFill>
                <a:highlight>
                  <a:srgbClr val="FFFF00"/>
                </a:highlight>
                <a:latin typeface="微软雅黑" panose="020B0503020204020204" pitchFamily="34" charset="-122"/>
                <a:ea typeface="微软雅黑" panose="020B0503020204020204" pitchFamily="34" charset="-122"/>
              </a:endParaRPr>
            </a:p>
          </p:txBody>
        </p:sp>
        <p:sp>
          <p:nvSpPr>
            <p:cNvPr id="39" name="文本框 2"/>
            <p:cNvSpPr txBox="1"/>
            <p:nvPr/>
          </p:nvSpPr>
          <p:spPr>
            <a:xfrm>
              <a:off x="4908" y="5799"/>
              <a:ext cx="5900" cy="991"/>
            </a:xfrm>
            <a:prstGeom prst="rect">
              <a:avLst/>
            </a:prstGeom>
            <a:noFill/>
          </p:spPr>
          <p:txBody>
            <a:bodyPr wrap="square" rtlCol="0">
              <a:spAutoFit/>
            </a:bodyPr>
            <a:p>
              <a:r>
                <a:rPr kumimoji="1" lang="en-US" altLang="zh-CN" sz="1400" b="1" dirty="0">
                  <a:solidFill>
                    <a:srgbClr val="7030A0"/>
                  </a:solidFill>
                  <a:highlight>
                    <a:srgbClr val="FFFF00"/>
                  </a:highlight>
                  <a:latin typeface="微软雅黑" panose="020B0503020204020204" pitchFamily="34" charset="-122"/>
                  <a:ea typeface="微软雅黑" panose="020B0503020204020204" pitchFamily="34" charset="-122"/>
                </a:rPr>
                <a:t>High-power target station upgrad</a:t>
              </a:r>
              <a:endParaRPr kumimoji="1" lang="en-US" altLang="zh-CN" sz="1400" b="1" dirty="0">
                <a:solidFill>
                  <a:srgbClr val="7030A0"/>
                </a:solidFill>
                <a:highlight>
                  <a:srgbClr val="FFFF00"/>
                </a:highlight>
                <a:latin typeface="微软雅黑" panose="020B0503020204020204" pitchFamily="34" charset="-122"/>
                <a:ea typeface="微软雅黑" panose="020B0503020204020204" pitchFamily="34" charset="-122"/>
              </a:endParaRPr>
            </a:p>
          </p:txBody>
        </p:sp>
      </p:grpSp>
      <p:sp>
        <p:nvSpPr>
          <p:cNvPr id="8" name="テキスト ボックス 52"/>
          <p:cNvSpPr txBox="1">
            <a:spLocks noChangeArrowheads="1"/>
          </p:cNvSpPr>
          <p:nvPr/>
        </p:nvSpPr>
        <p:spPr bwMode="auto">
          <a:xfrm>
            <a:off x="2640330" y="904875"/>
            <a:ext cx="2583180" cy="414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a:solidFill>
                  <a:schemeClr val="tx1"/>
                </a:solidFill>
                <a:latin typeface="Arial" panose="020B0604020202020204" pitchFamily="34" charset="0"/>
                <a:ea typeface="宋体" panose="02010600030101010101" pitchFamily="2" charset="-122"/>
              </a:defRPr>
            </a:lvl1pPr>
            <a:lvl2pPr>
              <a:defRPr sz="1400">
                <a:solidFill>
                  <a:schemeClr val="tx1"/>
                </a:solidFill>
                <a:latin typeface="Arial" panose="020B0604020202020204" pitchFamily="34" charset="0"/>
                <a:ea typeface="宋体" panose="02010600030101010101" pitchFamily="2" charset="-122"/>
              </a:defRPr>
            </a:lvl2pPr>
            <a:lvl3pPr>
              <a:defRPr sz="1400">
                <a:solidFill>
                  <a:schemeClr val="tx1"/>
                </a:solidFill>
                <a:latin typeface="Arial" panose="020B0604020202020204" pitchFamily="34" charset="0"/>
                <a:ea typeface="宋体" panose="02010600030101010101" pitchFamily="2" charset="-122"/>
              </a:defRPr>
            </a:lvl3pPr>
            <a:lvl4pPr>
              <a:defRPr sz="1400">
                <a:solidFill>
                  <a:schemeClr val="tx1"/>
                </a:solidFill>
                <a:latin typeface="Arial" panose="020B0604020202020204" pitchFamily="34" charset="0"/>
                <a:ea typeface="宋体" panose="02010600030101010101" pitchFamily="2" charset="-122"/>
              </a:defRPr>
            </a:lvl4pPr>
            <a:lvl5pPr>
              <a:defRPr sz="1400">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sz="1400">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sz="1400">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sz="1400">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sz="1400">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auto" latinLnBrk="0" hangingPunct="1">
              <a:lnSpc>
                <a:spcPct val="150000"/>
              </a:lnSpc>
              <a:spcBef>
                <a:spcPts val="0"/>
              </a:spcBef>
              <a:spcAft>
                <a:spcPts val="0"/>
              </a:spcAft>
              <a:buClrTx/>
              <a:buSzTx/>
              <a:buFont typeface="Arial" panose="020B0604020202020204" pitchFamily="34" charset="0"/>
              <a:buNone/>
              <a:defRPr/>
            </a:pPr>
            <a:r>
              <a:rPr kumimoji="0" lang="en-US" altLang="zh-CN" b="1" i="0" u="none" strike="noStrike" kern="0" cap="none" spc="0" normalizeH="0" baseline="0" noProof="0" dirty="0">
                <a:ln>
                  <a:noFill/>
                </a:ln>
                <a:solidFill>
                  <a:srgbClr val="000000"/>
                </a:solidFill>
                <a:effectLst/>
                <a:uLnTx/>
                <a:uFillTx/>
                <a:latin typeface="+mn-ea"/>
                <a:ea typeface="+mn-ea"/>
              </a:rPr>
              <a:t>CSNS I</a:t>
            </a:r>
            <a:r>
              <a:rPr kumimoji="0" lang="zh-CN" altLang="en-US" b="1" i="0" u="none" strike="noStrike" kern="0" cap="none" spc="0" normalizeH="0" baseline="0" noProof="0" dirty="0">
                <a:ln>
                  <a:noFill/>
                </a:ln>
                <a:solidFill>
                  <a:srgbClr val="000000"/>
                </a:solidFill>
                <a:effectLst/>
                <a:uLnTx/>
                <a:uFillTx/>
                <a:latin typeface="+mn-ea"/>
                <a:ea typeface="+mn-ea"/>
              </a:rPr>
              <a:t>（</a:t>
            </a:r>
            <a:r>
              <a:rPr kumimoji="0" lang="en-US" altLang="zh-CN" b="1" i="0" u="none" strike="noStrike" kern="0" cap="none" spc="0" normalizeH="0" baseline="0" noProof="0" dirty="0">
                <a:ln>
                  <a:noFill/>
                </a:ln>
                <a:solidFill>
                  <a:srgbClr val="000000"/>
                </a:solidFill>
                <a:effectLst/>
                <a:uLnTx/>
                <a:uFillTx/>
                <a:latin typeface="+mn-ea"/>
                <a:ea typeface="+mn-ea"/>
              </a:rPr>
              <a:t>3 instruments </a:t>
            </a:r>
            <a:r>
              <a:rPr kumimoji="0" lang="zh-CN" altLang="en-US" b="1" i="0" u="none" strike="noStrike" kern="0" cap="none" spc="0" normalizeH="0" baseline="0" noProof="0" dirty="0">
                <a:ln>
                  <a:noFill/>
                </a:ln>
                <a:solidFill>
                  <a:srgbClr val="000000"/>
                </a:solidFill>
                <a:effectLst/>
                <a:uLnTx/>
                <a:uFillTx/>
                <a:latin typeface="+mn-ea"/>
                <a:ea typeface="+mn-ea"/>
              </a:rPr>
              <a:t>）</a:t>
            </a:r>
            <a:endParaRPr kumimoji="0" lang="zh-CN" altLang="en-US" b="1" i="0" u="none" strike="noStrike" kern="0" cap="none" spc="0" normalizeH="0" baseline="0" noProof="0" dirty="0">
              <a:ln>
                <a:noFill/>
              </a:ln>
              <a:solidFill>
                <a:srgbClr val="000000"/>
              </a:solidFill>
              <a:effectLst/>
              <a:uLnTx/>
              <a:uFillTx/>
              <a:latin typeface="+mn-ea"/>
              <a:ea typeface="+mn-ea"/>
            </a:endParaRPr>
          </a:p>
        </p:txBody>
      </p:sp>
      <p:grpSp>
        <p:nvGrpSpPr>
          <p:cNvPr id="4" name="组合 3"/>
          <p:cNvGrpSpPr/>
          <p:nvPr>
            <p:custDataLst>
              <p:tags r:id="rId2"/>
            </p:custDataLst>
          </p:nvPr>
        </p:nvGrpSpPr>
        <p:grpSpPr>
          <a:xfrm>
            <a:off x="615315" y="872220"/>
            <a:ext cx="10583592" cy="834289"/>
            <a:chOff x="969" y="1193"/>
            <a:chExt cx="16246" cy="1063"/>
          </a:xfrm>
        </p:grpSpPr>
        <p:sp>
          <p:nvSpPr>
            <p:cNvPr id="99" name="文本框 98"/>
            <p:cNvSpPr txBox="1"/>
            <p:nvPr/>
          </p:nvSpPr>
          <p:spPr>
            <a:xfrm>
              <a:off x="969" y="1722"/>
              <a:ext cx="2867" cy="469"/>
            </a:xfrm>
            <a:prstGeom prst="rect">
              <a:avLst/>
            </a:prstGeom>
          </p:spPr>
          <p:txBody>
            <a:bodyPr wrap="square">
              <a:spAutoFit/>
              <a:extLst>
                <a:ext uri="{4A0BC546-FE56-4ADE-93B0-CB8AF2F6F144}">
                  <wpsdc:textFrameExt xmlns:wpsdc="http://www.wps.cn/officeDocument/2022/drawingmlCustomData" type="text"/>
                </a:ext>
              </a:extLst>
            </a:bodyPr>
            <a:lstStyle/>
            <a:p>
              <a:pPr algn="ctr">
                <a:lnSpc>
                  <a:spcPct val="100000"/>
                </a:lnSpc>
              </a:pPr>
              <a:r>
                <a:rPr lang="en-US" altLang="zh-CN" sz="1800" b="1" dirty="0">
                  <a:gradFill>
                    <a:gsLst>
                      <a:gs pos="50000">
                        <a:schemeClr val="accent3"/>
                      </a:gs>
                      <a:gs pos="0">
                        <a:schemeClr val="accent3">
                          <a:lumMod val="25000"/>
                          <a:lumOff val="75000"/>
                        </a:schemeClr>
                      </a:gs>
                      <a:gs pos="100000">
                        <a:schemeClr val="accent3">
                          <a:lumMod val="85000"/>
                        </a:schemeClr>
                      </a:gs>
                    </a:gsLst>
                    <a:lin ang="5400000" scaled="1"/>
                  </a:gradFill>
                  <a:latin typeface="Arial" panose="020B0604020202020204" pitchFamily="34" charset="0"/>
                  <a:ea typeface="微软雅黑" panose="020B0503020204020204" pitchFamily="34" charset="-122"/>
                </a:rPr>
                <a:t>CSNS timeline </a:t>
              </a:r>
              <a:endParaRPr lang="en-US" altLang="zh-CN" sz="1800" b="1" dirty="0">
                <a:gradFill>
                  <a:gsLst>
                    <a:gs pos="50000">
                      <a:schemeClr val="accent3"/>
                    </a:gs>
                    <a:gs pos="0">
                      <a:schemeClr val="accent3">
                        <a:lumMod val="25000"/>
                        <a:lumOff val="75000"/>
                      </a:schemeClr>
                    </a:gs>
                    <a:gs pos="100000">
                      <a:schemeClr val="accent3">
                        <a:lumMod val="85000"/>
                      </a:schemeClr>
                    </a:gs>
                  </a:gsLst>
                  <a:lin ang="5400000" scaled="1"/>
                </a:gradFill>
                <a:latin typeface="Arial" panose="020B0604020202020204" pitchFamily="34" charset="0"/>
                <a:ea typeface="微软雅黑" panose="020B0503020204020204" pitchFamily="34" charset="-122"/>
              </a:endParaRPr>
            </a:p>
          </p:txBody>
        </p:sp>
        <p:grpSp>
          <p:nvGrpSpPr>
            <p:cNvPr id="18" name="组合 17"/>
            <p:cNvGrpSpPr/>
            <p:nvPr/>
          </p:nvGrpSpPr>
          <p:grpSpPr>
            <a:xfrm>
              <a:off x="3836" y="1827"/>
              <a:ext cx="13299" cy="413"/>
              <a:chOff x="3246" y="1827"/>
              <a:chExt cx="13299" cy="413"/>
            </a:xfrm>
          </p:grpSpPr>
          <p:sp>
            <p:nvSpPr>
              <p:cNvPr id="101" name="正方形/長方形 4"/>
              <p:cNvSpPr/>
              <p:nvPr/>
            </p:nvSpPr>
            <p:spPr>
              <a:xfrm>
                <a:off x="3246" y="1843"/>
                <a:ext cx="12861" cy="386"/>
              </a:xfrm>
              <a:prstGeom prst="rect">
                <a:avLst/>
              </a:prstGeom>
              <a:gradFill flip="none" rotWithShape="1">
                <a:gsLst>
                  <a:gs pos="0">
                    <a:srgbClr val="FF3399"/>
                  </a:gs>
                  <a:gs pos="25000">
                    <a:srgbClr val="FF6633"/>
                  </a:gs>
                  <a:gs pos="50000">
                    <a:srgbClr val="FFFF00"/>
                  </a:gs>
                  <a:gs pos="75000">
                    <a:srgbClr val="01A78F"/>
                  </a:gs>
                  <a:gs pos="100000">
                    <a:srgbClr val="3366FF"/>
                  </a:gs>
                </a:gsLst>
                <a:lin ang="10800000" scaled="1"/>
                <a:tileRect/>
              </a:gra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defRPr/>
                </a:pPr>
                <a:endParaRPr kumimoji="1" lang="ja-JP" altLang="en-US" sz="1800" b="0" i="0" u="none" strike="noStrike" kern="0" cap="none" spc="0" normalizeH="0" baseline="0" noProof="1">
                  <a:ln>
                    <a:noFill/>
                  </a:ln>
                  <a:solidFill>
                    <a:srgbClr val="FFFFFF"/>
                  </a:solidFill>
                  <a:effectLst/>
                  <a:uLnTx/>
                  <a:uFillTx/>
                  <a:latin typeface="Arial" panose="020B0604020202020204"/>
                  <a:ea typeface="宋体" panose="02010600030101010101" pitchFamily="2" charset="-122"/>
                  <a:cs typeface="+mn-cs"/>
                </a:endParaRPr>
              </a:p>
            </p:txBody>
          </p:sp>
          <p:sp>
            <p:nvSpPr>
              <p:cNvPr id="5" name="燕尾形 4"/>
              <p:cNvSpPr/>
              <p:nvPr/>
            </p:nvSpPr>
            <p:spPr>
              <a:xfrm>
                <a:off x="15887" y="1849"/>
                <a:ext cx="504" cy="376"/>
              </a:xfrm>
              <a:prstGeom prst="chevron">
                <a:avLst/>
              </a:prstGeom>
              <a:gradFill>
                <a:gsLst>
                  <a:gs pos="85000">
                    <a:srgbClr val="FF0000"/>
                  </a:gs>
                  <a:gs pos="0">
                    <a:schemeClr val="bg1"/>
                  </a:gs>
                </a:gsLst>
                <a:lin ang="18900000" scaled="1"/>
              </a:gradFill>
              <a:ln w="12700">
                <a:solidFill>
                  <a:schemeClr val="accent3">
                    <a:lumMod val="20000"/>
                    <a:lumOff val="80000"/>
                  </a:schemeClr>
                </a:solidFill>
                <a:prstDash val="solid"/>
              </a:ln>
            </p:spPr>
            <p:txBody>
              <a:bodyPr wrap="square" anchor="ctr">
                <a:spAutoFit/>
              </a:bodyPr>
              <a:lstStyle/>
              <a:p>
                <a:pPr marL="0" algn="ctr"/>
                <a:endParaRPr kumimoji="1" lang="zh-CN" altLang="en-US" sz="1400" b="1" i="0" u="none" strike="noStrike" kern="0" cap="none" spc="-50" baseline="0" dirty="0">
                  <a:solidFill>
                    <a:srgbClr val="2E75B5"/>
                  </a:solidFill>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6" name="燕尾形 5"/>
              <p:cNvSpPr/>
              <p:nvPr/>
            </p:nvSpPr>
            <p:spPr>
              <a:xfrm>
                <a:off x="16227" y="1848"/>
                <a:ext cx="318" cy="376"/>
              </a:xfrm>
              <a:prstGeom prst="chevron">
                <a:avLst>
                  <a:gd name="adj" fmla="val 70754"/>
                </a:avLst>
              </a:prstGeom>
              <a:gradFill>
                <a:gsLst>
                  <a:gs pos="85000">
                    <a:srgbClr val="FF0000"/>
                  </a:gs>
                  <a:gs pos="0">
                    <a:schemeClr val="bg1"/>
                  </a:gs>
                </a:gsLst>
                <a:lin ang="18900000" scaled="1"/>
              </a:gradFill>
              <a:ln w="12700">
                <a:solidFill>
                  <a:schemeClr val="accent3">
                    <a:lumMod val="20000"/>
                    <a:lumOff val="80000"/>
                  </a:schemeClr>
                </a:solidFill>
                <a:prstDash val="solid"/>
              </a:ln>
            </p:spPr>
            <p:txBody>
              <a:bodyPr wrap="square" anchor="ctr">
                <a:noAutofit/>
              </a:bodyPr>
              <a:lstStyle/>
              <a:p>
                <a:pPr marL="0" algn="ctr"/>
                <a:endParaRPr kumimoji="1" lang="zh-CN" altLang="en-US" sz="1400" b="1" i="0" u="none" strike="noStrike" kern="0" cap="none" spc="-50" baseline="0" dirty="0">
                  <a:solidFill>
                    <a:srgbClr val="2E75B5"/>
                  </a:solidFill>
                  <a:uFillTx/>
                  <a:latin typeface="Times New Roman" panose="02020603050405020304" pitchFamily="18" charset="0"/>
                  <a:ea typeface="微软雅黑" panose="020B0503020204020204" pitchFamily="34" charset="-122"/>
                  <a:cs typeface="Times New Roman" panose="02020603050405020304" pitchFamily="18" charset="0"/>
                </a:endParaRPr>
              </a:p>
            </p:txBody>
          </p:sp>
          <p:cxnSp>
            <p:nvCxnSpPr>
              <p:cNvPr id="7" name="直線コネクタ 40"/>
              <p:cNvCxnSpPr>
                <a:cxnSpLocks noChangeShapeType="1"/>
              </p:cNvCxnSpPr>
              <p:nvPr/>
            </p:nvCxnSpPr>
            <p:spPr bwMode="auto">
              <a:xfrm flipH="1" flipV="1">
                <a:off x="7369" y="1843"/>
                <a:ext cx="5" cy="397"/>
              </a:xfrm>
              <a:prstGeom prst="line">
                <a:avLst/>
              </a:prstGeom>
              <a:noFill/>
              <a:ln w="38100" algn="ctr">
                <a:solidFill>
                  <a:srgbClr val="002060"/>
                </a:solidFill>
                <a:round/>
              </a:ln>
              <a:extLst>
                <a:ext uri="{909E8E84-426E-40DD-AFC4-6F175D3DCCD1}">
                  <a14:hiddenFill xmlns:a14="http://schemas.microsoft.com/office/drawing/2010/main">
                    <a:noFill/>
                  </a14:hiddenFill>
                </a:ext>
              </a:extLst>
            </p:spPr>
          </p:cxnSp>
          <p:cxnSp>
            <p:nvCxnSpPr>
              <p:cNvPr id="9" name="直線コネクタ 40"/>
              <p:cNvCxnSpPr>
                <a:cxnSpLocks noChangeShapeType="1"/>
              </p:cNvCxnSpPr>
              <p:nvPr>
                <p:custDataLst>
                  <p:tags r:id="rId3"/>
                </p:custDataLst>
              </p:nvPr>
            </p:nvCxnSpPr>
            <p:spPr bwMode="auto">
              <a:xfrm flipH="1" flipV="1">
                <a:off x="11798" y="1827"/>
                <a:ext cx="5" cy="397"/>
              </a:xfrm>
              <a:prstGeom prst="line">
                <a:avLst/>
              </a:prstGeom>
              <a:noFill/>
              <a:ln w="38100" algn="ctr">
                <a:solidFill>
                  <a:srgbClr val="002060"/>
                </a:solidFill>
                <a:round/>
              </a:ln>
              <a:extLst>
                <a:ext uri="{909E8E84-426E-40DD-AFC4-6F175D3DCCD1}">
                  <a14:hiddenFill xmlns:a14="http://schemas.microsoft.com/office/drawing/2010/main">
                    <a:noFill/>
                  </a14:hiddenFill>
                </a:ext>
              </a:extLst>
            </p:spPr>
          </p:cxnSp>
        </p:grpSp>
        <p:sp>
          <p:nvSpPr>
            <p:cNvPr id="10" name="テキスト ボックス 52"/>
            <p:cNvSpPr txBox="1">
              <a:spLocks noChangeArrowheads="1"/>
            </p:cNvSpPr>
            <p:nvPr>
              <p:custDataLst>
                <p:tags r:id="rId4"/>
              </p:custDataLst>
            </p:nvPr>
          </p:nvSpPr>
          <p:spPr bwMode="auto">
            <a:xfrm>
              <a:off x="7958" y="1200"/>
              <a:ext cx="5013"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a:solidFill>
                    <a:schemeClr val="tx1"/>
                  </a:solidFill>
                  <a:latin typeface="Arial" panose="020B0604020202020204" pitchFamily="34" charset="0"/>
                  <a:ea typeface="宋体" panose="02010600030101010101" pitchFamily="2" charset="-122"/>
                </a:defRPr>
              </a:lvl1pPr>
              <a:lvl2pPr>
                <a:defRPr sz="1400">
                  <a:solidFill>
                    <a:schemeClr val="tx1"/>
                  </a:solidFill>
                  <a:latin typeface="Arial" panose="020B0604020202020204" pitchFamily="34" charset="0"/>
                  <a:ea typeface="宋体" panose="02010600030101010101" pitchFamily="2" charset="-122"/>
                </a:defRPr>
              </a:lvl2pPr>
              <a:lvl3pPr>
                <a:defRPr sz="1400">
                  <a:solidFill>
                    <a:schemeClr val="tx1"/>
                  </a:solidFill>
                  <a:latin typeface="Arial" panose="020B0604020202020204" pitchFamily="34" charset="0"/>
                  <a:ea typeface="宋体" panose="02010600030101010101" pitchFamily="2" charset="-122"/>
                </a:defRPr>
              </a:lvl3pPr>
              <a:lvl4pPr>
                <a:defRPr sz="1400">
                  <a:solidFill>
                    <a:schemeClr val="tx1"/>
                  </a:solidFill>
                  <a:latin typeface="Arial" panose="020B0604020202020204" pitchFamily="34" charset="0"/>
                  <a:ea typeface="宋体" panose="02010600030101010101" pitchFamily="2" charset="-122"/>
                </a:defRPr>
              </a:lvl4pPr>
              <a:lvl5pPr>
                <a:defRPr sz="1400">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sz="1400">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sz="1400">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sz="1400">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sz="1400">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auto" latinLnBrk="0" hangingPunct="1">
                <a:lnSpc>
                  <a:spcPct val="150000"/>
                </a:lnSpc>
                <a:spcBef>
                  <a:spcPts val="0"/>
                </a:spcBef>
                <a:spcAft>
                  <a:spcPts val="0"/>
                </a:spcAft>
                <a:buClrTx/>
                <a:buSzTx/>
                <a:buFont typeface="Arial" panose="020B0604020202020204" pitchFamily="34" charset="0"/>
                <a:buNone/>
                <a:defRPr/>
              </a:pPr>
              <a:r>
                <a:rPr lang="en-US" altLang="zh-CN" b="1" kern="0" noProof="0" dirty="0">
                  <a:ln>
                    <a:noFill/>
                  </a:ln>
                  <a:solidFill>
                    <a:srgbClr val="000000"/>
                  </a:solidFill>
                  <a:effectLst/>
                  <a:uLnTx/>
                  <a:uFillTx/>
                  <a:latin typeface="+mn-ea"/>
                  <a:ea typeface="+mn-ea"/>
                  <a:sym typeface="+mn-ea"/>
                </a:rPr>
                <a:t>Cooperation</a:t>
              </a:r>
              <a:r>
                <a:rPr lang="zh-CN" altLang="en-US" b="1" kern="0" noProof="0" dirty="0">
                  <a:ln>
                    <a:noFill/>
                  </a:ln>
                  <a:solidFill>
                    <a:srgbClr val="000000"/>
                  </a:solidFill>
                  <a:effectLst/>
                  <a:uLnTx/>
                  <a:uFillTx/>
                  <a:latin typeface="+mn-ea"/>
                  <a:ea typeface="+mn-ea"/>
                  <a:sym typeface="+mn-ea"/>
                </a:rPr>
                <a:t>（</a:t>
              </a:r>
              <a:r>
                <a:rPr lang="en-US" altLang="zh-CN" b="1" kern="0" noProof="0" dirty="0">
                  <a:ln>
                    <a:noFill/>
                  </a:ln>
                  <a:solidFill>
                    <a:srgbClr val="000000"/>
                  </a:solidFill>
                  <a:effectLst/>
                  <a:uLnTx/>
                  <a:uFillTx/>
                  <a:latin typeface="+mn-ea"/>
                  <a:ea typeface="+mn-ea"/>
                  <a:sym typeface="+mn-ea"/>
                </a:rPr>
                <a:t>9 </a:t>
              </a:r>
              <a:r>
                <a:rPr lang="en-US" altLang="zh-CN" b="1" kern="0" noProof="0" dirty="0">
                  <a:ln>
                    <a:noFill/>
                  </a:ln>
                  <a:solidFill>
                    <a:srgbClr val="000000"/>
                  </a:solidFill>
                  <a:effectLst/>
                  <a:uLnTx/>
                  <a:uFillTx/>
                  <a:latin typeface="+mn-ea"/>
                  <a:ea typeface="+mn-ea"/>
                  <a:sym typeface="+mn-ea"/>
                </a:rPr>
                <a:t>instruments </a:t>
              </a:r>
              <a:r>
                <a:rPr lang="zh-CN" altLang="en-US" b="1" kern="0" noProof="0" dirty="0">
                  <a:ln>
                    <a:noFill/>
                  </a:ln>
                  <a:solidFill>
                    <a:srgbClr val="000000"/>
                  </a:solidFill>
                  <a:effectLst/>
                  <a:uLnTx/>
                  <a:uFillTx/>
                  <a:latin typeface="+mn-ea"/>
                  <a:ea typeface="+mn-ea"/>
                  <a:sym typeface="+mn-ea"/>
                </a:rPr>
                <a:t>）</a:t>
              </a:r>
              <a:endParaRPr kumimoji="0" lang="zh-CN" altLang="en-US" b="1" i="0" u="none" strike="noStrike" kern="0" cap="none" spc="0" normalizeH="0" baseline="0" noProof="0" dirty="0">
                <a:ln>
                  <a:noFill/>
                </a:ln>
                <a:solidFill>
                  <a:srgbClr val="000000"/>
                </a:solidFill>
                <a:effectLst/>
                <a:uLnTx/>
                <a:uFillTx/>
                <a:latin typeface="+mn-ea"/>
                <a:ea typeface="+mn-ea"/>
              </a:endParaRPr>
            </a:p>
          </p:txBody>
        </p:sp>
        <p:sp>
          <p:nvSpPr>
            <p:cNvPr id="11" name="テキスト ボックス 52"/>
            <p:cNvSpPr txBox="1">
              <a:spLocks noChangeArrowheads="1"/>
            </p:cNvSpPr>
            <p:nvPr>
              <p:custDataLst>
                <p:tags r:id="rId5"/>
              </p:custDataLst>
            </p:nvPr>
          </p:nvSpPr>
          <p:spPr bwMode="auto">
            <a:xfrm>
              <a:off x="12627" y="1193"/>
              <a:ext cx="4588"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a:solidFill>
                    <a:schemeClr val="tx1"/>
                  </a:solidFill>
                  <a:latin typeface="Arial" panose="020B0604020202020204" pitchFamily="34" charset="0"/>
                  <a:ea typeface="宋体" panose="02010600030101010101" pitchFamily="2" charset="-122"/>
                </a:defRPr>
              </a:lvl1pPr>
              <a:lvl2pPr>
                <a:defRPr sz="1400">
                  <a:solidFill>
                    <a:schemeClr val="tx1"/>
                  </a:solidFill>
                  <a:latin typeface="Arial" panose="020B0604020202020204" pitchFamily="34" charset="0"/>
                  <a:ea typeface="宋体" panose="02010600030101010101" pitchFamily="2" charset="-122"/>
                </a:defRPr>
              </a:lvl2pPr>
              <a:lvl3pPr>
                <a:defRPr sz="1400">
                  <a:solidFill>
                    <a:schemeClr val="tx1"/>
                  </a:solidFill>
                  <a:latin typeface="Arial" panose="020B0604020202020204" pitchFamily="34" charset="0"/>
                  <a:ea typeface="宋体" panose="02010600030101010101" pitchFamily="2" charset="-122"/>
                </a:defRPr>
              </a:lvl3pPr>
              <a:lvl4pPr>
                <a:defRPr sz="1400">
                  <a:solidFill>
                    <a:schemeClr val="tx1"/>
                  </a:solidFill>
                  <a:latin typeface="Arial" panose="020B0604020202020204" pitchFamily="34" charset="0"/>
                  <a:ea typeface="宋体" panose="02010600030101010101" pitchFamily="2" charset="-122"/>
                </a:defRPr>
              </a:lvl4pPr>
              <a:lvl5pPr>
                <a:defRPr sz="1400">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sz="1400">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sz="1400">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sz="1400">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sz="1400">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auto" latinLnBrk="0" hangingPunct="1">
                <a:lnSpc>
                  <a:spcPct val="150000"/>
                </a:lnSpc>
                <a:spcBef>
                  <a:spcPts val="0"/>
                </a:spcBef>
                <a:spcAft>
                  <a:spcPts val="0"/>
                </a:spcAft>
                <a:buClrTx/>
                <a:buSzTx/>
                <a:buFont typeface="Arial" panose="020B0604020202020204" pitchFamily="34" charset="0"/>
                <a:buNone/>
                <a:defRPr/>
              </a:pPr>
              <a:r>
                <a:rPr kumimoji="0" lang="en-US" altLang="zh-CN" b="1" i="0" u="none" strike="noStrike" kern="0" cap="none" spc="0" normalizeH="0" baseline="0" noProof="0" dirty="0">
                  <a:ln>
                    <a:noFill/>
                  </a:ln>
                  <a:solidFill>
                    <a:srgbClr val="000000"/>
                  </a:solidFill>
                  <a:effectLst/>
                  <a:uLnTx/>
                  <a:uFillTx/>
                  <a:latin typeface="+mn-ea"/>
                  <a:ea typeface="+mn-ea"/>
                </a:rPr>
                <a:t>CSNS II</a:t>
              </a:r>
              <a:r>
                <a:rPr lang="zh-CN" altLang="en-US" b="1" kern="0" noProof="0" dirty="0">
                  <a:ln>
                    <a:noFill/>
                  </a:ln>
                  <a:solidFill>
                    <a:srgbClr val="000000"/>
                  </a:solidFill>
                  <a:effectLst/>
                  <a:uLnTx/>
                  <a:uFillTx/>
                  <a:latin typeface="+mn-ea"/>
                  <a:ea typeface="+mn-ea"/>
                  <a:sym typeface="+mn-ea"/>
                </a:rPr>
                <a:t>（</a:t>
              </a:r>
              <a:r>
                <a:rPr lang="en-US" altLang="zh-CN" b="1" kern="0" noProof="0" dirty="0">
                  <a:ln>
                    <a:noFill/>
                  </a:ln>
                  <a:solidFill>
                    <a:srgbClr val="000000"/>
                  </a:solidFill>
                  <a:effectLst/>
                  <a:uLnTx/>
                  <a:uFillTx/>
                  <a:latin typeface="+mn-ea"/>
                  <a:ea typeface="+mn-ea"/>
                  <a:sym typeface="+mn-ea"/>
                </a:rPr>
                <a:t>11 </a:t>
              </a:r>
              <a:r>
                <a:rPr lang="en-US" altLang="zh-CN" b="1" kern="0" noProof="0" dirty="0">
                  <a:ln>
                    <a:noFill/>
                  </a:ln>
                  <a:solidFill>
                    <a:srgbClr val="000000"/>
                  </a:solidFill>
                  <a:effectLst/>
                  <a:uLnTx/>
                  <a:uFillTx/>
                  <a:latin typeface="+mn-ea"/>
                  <a:ea typeface="+mn-ea"/>
                  <a:sym typeface="+mn-ea"/>
                </a:rPr>
                <a:t>instruments </a:t>
              </a:r>
              <a:r>
                <a:rPr lang="zh-CN" altLang="en-US" b="1" kern="0" noProof="0" dirty="0">
                  <a:ln>
                    <a:noFill/>
                  </a:ln>
                  <a:solidFill>
                    <a:srgbClr val="000000"/>
                  </a:solidFill>
                  <a:effectLst/>
                  <a:uLnTx/>
                  <a:uFillTx/>
                  <a:latin typeface="+mn-ea"/>
                  <a:ea typeface="+mn-ea"/>
                  <a:sym typeface="+mn-ea"/>
                </a:rPr>
                <a:t>）</a:t>
              </a:r>
              <a:endParaRPr kumimoji="0" lang="en-US" altLang="zh-CN" b="1" i="0" u="none" strike="noStrike" kern="0" cap="none" spc="0" normalizeH="0" baseline="0" noProof="0" dirty="0">
                <a:ln>
                  <a:noFill/>
                </a:ln>
                <a:solidFill>
                  <a:srgbClr val="000000"/>
                </a:solidFill>
                <a:effectLst/>
                <a:uLnTx/>
                <a:uFillTx/>
                <a:latin typeface="+mn-ea"/>
                <a:ea typeface="+mn-ea"/>
              </a:endParaRPr>
            </a:p>
          </p:txBody>
        </p:sp>
        <p:sp>
          <p:nvSpPr>
            <p:cNvPr id="19" name="テキスト ボックス 52"/>
            <p:cNvSpPr txBox="1">
              <a:spLocks noChangeArrowheads="1"/>
            </p:cNvSpPr>
            <p:nvPr/>
          </p:nvSpPr>
          <p:spPr bwMode="auto">
            <a:xfrm>
              <a:off x="4760" y="1722"/>
              <a:ext cx="2600"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a:solidFill>
                    <a:schemeClr val="tx1"/>
                  </a:solidFill>
                  <a:latin typeface="Arial" panose="020B0604020202020204" pitchFamily="34" charset="0"/>
                  <a:ea typeface="宋体" panose="02010600030101010101" pitchFamily="2" charset="-122"/>
                </a:defRPr>
              </a:lvl1pPr>
              <a:lvl2pPr>
                <a:defRPr sz="1400">
                  <a:solidFill>
                    <a:schemeClr val="tx1"/>
                  </a:solidFill>
                  <a:latin typeface="Arial" panose="020B0604020202020204" pitchFamily="34" charset="0"/>
                  <a:ea typeface="宋体" panose="02010600030101010101" pitchFamily="2" charset="-122"/>
                </a:defRPr>
              </a:lvl2pPr>
              <a:lvl3pPr>
                <a:defRPr sz="1400">
                  <a:solidFill>
                    <a:schemeClr val="tx1"/>
                  </a:solidFill>
                  <a:latin typeface="Arial" panose="020B0604020202020204" pitchFamily="34" charset="0"/>
                  <a:ea typeface="宋体" panose="02010600030101010101" pitchFamily="2" charset="-122"/>
                </a:defRPr>
              </a:lvl3pPr>
              <a:lvl4pPr>
                <a:defRPr sz="1400">
                  <a:solidFill>
                    <a:schemeClr val="tx1"/>
                  </a:solidFill>
                  <a:latin typeface="Arial" panose="020B0604020202020204" pitchFamily="34" charset="0"/>
                  <a:ea typeface="宋体" panose="02010600030101010101" pitchFamily="2" charset="-122"/>
                </a:defRPr>
              </a:lvl4pPr>
              <a:lvl5pPr>
                <a:defRPr sz="1400">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sz="1400">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sz="1400">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sz="1400">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sz="1400">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auto" latinLnBrk="0" hangingPunct="1">
                <a:lnSpc>
                  <a:spcPct val="150000"/>
                </a:lnSpc>
                <a:spcBef>
                  <a:spcPts val="0"/>
                </a:spcBef>
                <a:spcAft>
                  <a:spcPts val="0"/>
                </a:spcAft>
                <a:buClrTx/>
                <a:buSzTx/>
                <a:buFont typeface="Arial" panose="020B0604020202020204" pitchFamily="34" charset="0"/>
                <a:buNone/>
                <a:defRPr/>
              </a:pPr>
              <a:r>
                <a:rPr kumimoji="0" lang="en-US" b="1" i="0" u="none" strike="noStrike" kern="0" cap="none" spc="0" normalizeH="0" baseline="0" noProof="0" dirty="0">
                  <a:ln>
                    <a:noFill/>
                  </a:ln>
                  <a:solidFill>
                    <a:srgbClr val="FFFF00"/>
                  </a:solidFill>
                  <a:effectLst/>
                  <a:uLnTx/>
                  <a:uFillTx/>
                  <a:latin typeface="+mn-ea"/>
                  <a:ea typeface="+mn-ea"/>
                </a:rPr>
                <a:t>2011~2018</a:t>
              </a:r>
              <a:endParaRPr kumimoji="0" lang="en-US" b="1" i="0" u="none" strike="noStrike" kern="0" cap="none" spc="0" normalizeH="0" baseline="0" noProof="0" dirty="0">
                <a:ln>
                  <a:noFill/>
                </a:ln>
                <a:solidFill>
                  <a:srgbClr val="FFFF00"/>
                </a:solidFill>
                <a:effectLst/>
                <a:uLnTx/>
                <a:uFillTx/>
                <a:latin typeface="+mn-ea"/>
                <a:ea typeface="+mn-ea"/>
              </a:endParaRPr>
            </a:p>
          </p:txBody>
        </p:sp>
        <p:sp>
          <p:nvSpPr>
            <p:cNvPr id="26" name="テキスト ボックス 52"/>
            <p:cNvSpPr txBox="1">
              <a:spLocks noChangeArrowheads="1"/>
            </p:cNvSpPr>
            <p:nvPr>
              <p:custDataLst>
                <p:tags r:id="rId6"/>
              </p:custDataLst>
            </p:nvPr>
          </p:nvSpPr>
          <p:spPr bwMode="auto">
            <a:xfrm>
              <a:off x="9112" y="1728"/>
              <a:ext cx="2600"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a:solidFill>
                    <a:schemeClr val="tx1"/>
                  </a:solidFill>
                  <a:latin typeface="Arial" panose="020B0604020202020204" pitchFamily="34" charset="0"/>
                  <a:ea typeface="宋体" panose="02010600030101010101" pitchFamily="2" charset="-122"/>
                </a:defRPr>
              </a:lvl1pPr>
              <a:lvl2pPr>
                <a:defRPr sz="1400">
                  <a:solidFill>
                    <a:schemeClr val="tx1"/>
                  </a:solidFill>
                  <a:latin typeface="Arial" panose="020B0604020202020204" pitchFamily="34" charset="0"/>
                  <a:ea typeface="宋体" panose="02010600030101010101" pitchFamily="2" charset="-122"/>
                </a:defRPr>
              </a:lvl2pPr>
              <a:lvl3pPr>
                <a:defRPr sz="1400">
                  <a:solidFill>
                    <a:schemeClr val="tx1"/>
                  </a:solidFill>
                  <a:latin typeface="Arial" panose="020B0604020202020204" pitchFamily="34" charset="0"/>
                  <a:ea typeface="宋体" panose="02010600030101010101" pitchFamily="2" charset="-122"/>
                </a:defRPr>
              </a:lvl3pPr>
              <a:lvl4pPr>
                <a:defRPr sz="1400">
                  <a:solidFill>
                    <a:schemeClr val="tx1"/>
                  </a:solidFill>
                  <a:latin typeface="Arial" panose="020B0604020202020204" pitchFamily="34" charset="0"/>
                  <a:ea typeface="宋体" panose="02010600030101010101" pitchFamily="2" charset="-122"/>
                </a:defRPr>
              </a:lvl4pPr>
              <a:lvl5pPr>
                <a:defRPr sz="1400">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sz="1400">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sz="1400">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sz="1400">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sz="1400">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auto" latinLnBrk="0" hangingPunct="1">
                <a:lnSpc>
                  <a:spcPct val="150000"/>
                </a:lnSpc>
                <a:spcBef>
                  <a:spcPts val="0"/>
                </a:spcBef>
                <a:spcAft>
                  <a:spcPts val="0"/>
                </a:spcAft>
                <a:buClrTx/>
                <a:buSzTx/>
                <a:buFont typeface="Arial" panose="020B0604020202020204" pitchFamily="34" charset="0"/>
                <a:buNone/>
                <a:defRPr/>
              </a:pPr>
              <a:r>
                <a:rPr kumimoji="0" lang="en-US" b="1" i="0" u="none" strike="noStrike" kern="0" cap="none" spc="0" normalizeH="0" baseline="0" noProof="0" dirty="0">
                  <a:ln>
                    <a:noFill/>
                  </a:ln>
                  <a:solidFill>
                    <a:schemeClr val="accent2"/>
                  </a:solidFill>
                  <a:effectLst/>
                  <a:uLnTx/>
                  <a:uFillTx/>
                  <a:latin typeface="+mn-ea"/>
                  <a:ea typeface="+mn-ea"/>
                </a:rPr>
                <a:t>2018~2024</a:t>
              </a:r>
              <a:endParaRPr kumimoji="0" lang="en-US" b="1" i="0" u="none" strike="noStrike" kern="0" cap="none" spc="0" normalizeH="0" baseline="0" noProof="0" dirty="0">
                <a:ln>
                  <a:noFill/>
                </a:ln>
                <a:solidFill>
                  <a:schemeClr val="accent2"/>
                </a:solidFill>
                <a:effectLst/>
                <a:uLnTx/>
                <a:uFillTx/>
                <a:latin typeface="+mn-ea"/>
                <a:ea typeface="+mn-ea"/>
              </a:endParaRPr>
            </a:p>
          </p:txBody>
        </p:sp>
      </p:grpSp>
      <p:sp>
        <p:nvSpPr>
          <p:cNvPr id="27" name="テキスト ボックス 52"/>
          <p:cNvSpPr txBox="1">
            <a:spLocks noChangeArrowheads="1"/>
          </p:cNvSpPr>
          <p:nvPr>
            <p:custDataLst>
              <p:tags r:id="rId7"/>
            </p:custDataLst>
          </p:nvPr>
        </p:nvSpPr>
        <p:spPr bwMode="auto">
          <a:xfrm>
            <a:off x="8249218" y="1290144"/>
            <a:ext cx="1833442" cy="414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a:solidFill>
                  <a:schemeClr val="tx1"/>
                </a:solidFill>
                <a:latin typeface="Arial" panose="020B0604020202020204" pitchFamily="34" charset="0"/>
                <a:ea typeface="宋体" panose="02010600030101010101" pitchFamily="2" charset="-122"/>
              </a:defRPr>
            </a:lvl1pPr>
            <a:lvl2pPr>
              <a:defRPr sz="1400">
                <a:solidFill>
                  <a:schemeClr val="tx1"/>
                </a:solidFill>
                <a:latin typeface="Arial" panose="020B0604020202020204" pitchFamily="34" charset="0"/>
                <a:ea typeface="宋体" panose="02010600030101010101" pitchFamily="2" charset="-122"/>
              </a:defRPr>
            </a:lvl2pPr>
            <a:lvl3pPr>
              <a:defRPr sz="1400">
                <a:solidFill>
                  <a:schemeClr val="tx1"/>
                </a:solidFill>
                <a:latin typeface="Arial" panose="020B0604020202020204" pitchFamily="34" charset="0"/>
                <a:ea typeface="宋体" panose="02010600030101010101" pitchFamily="2" charset="-122"/>
              </a:defRPr>
            </a:lvl3pPr>
            <a:lvl4pPr>
              <a:defRPr sz="1400">
                <a:solidFill>
                  <a:schemeClr val="tx1"/>
                </a:solidFill>
                <a:latin typeface="Arial" panose="020B0604020202020204" pitchFamily="34" charset="0"/>
                <a:ea typeface="宋体" panose="02010600030101010101" pitchFamily="2" charset="-122"/>
              </a:defRPr>
            </a:lvl4pPr>
            <a:lvl5pPr>
              <a:defRPr sz="1400">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sz="1400">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sz="1400">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sz="1400">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sz="1400">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auto" latinLnBrk="0" hangingPunct="1">
              <a:lnSpc>
                <a:spcPct val="150000"/>
              </a:lnSpc>
              <a:spcBef>
                <a:spcPts val="0"/>
              </a:spcBef>
              <a:spcAft>
                <a:spcPts val="0"/>
              </a:spcAft>
              <a:buClrTx/>
              <a:buSzTx/>
              <a:buFont typeface="Arial" panose="020B0604020202020204" pitchFamily="34" charset="0"/>
              <a:buNone/>
              <a:defRPr/>
            </a:pPr>
            <a:r>
              <a:rPr kumimoji="0" lang="en-US" b="1" i="0" u="none" strike="noStrike" kern="0" cap="none" spc="0" normalizeH="0" baseline="0" noProof="0" dirty="0">
                <a:ln>
                  <a:noFill/>
                </a:ln>
                <a:solidFill>
                  <a:srgbClr val="FFFF00"/>
                </a:solidFill>
                <a:effectLst/>
                <a:uLnTx/>
                <a:uFillTx/>
                <a:latin typeface="+mn-ea"/>
                <a:ea typeface="+mn-ea"/>
              </a:rPr>
              <a:t>2024~2029</a:t>
            </a:r>
            <a:endParaRPr kumimoji="0" lang="en-US" b="1" i="0" u="none" strike="noStrike" kern="0" cap="none" spc="0" normalizeH="0" baseline="0" noProof="0" dirty="0">
              <a:ln>
                <a:noFill/>
              </a:ln>
              <a:solidFill>
                <a:srgbClr val="FFFF00"/>
              </a:solidFill>
              <a:effectLst/>
              <a:uLnTx/>
              <a:uFillTx/>
              <a:latin typeface="+mn-ea"/>
              <a:ea typeface="+mn-ea"/>
            </a:endParaRPr>
          </a:p>
        </p:txBody>
      </p:sp>
      <p:pic>
        <p:nvPicPr>
          <p:cNvPr id="13" name="图片 12"/>
          <p:cNvPicPr>
            <a:picLocks noChangeAspect="1"/>
          </p:cNvPicPr>
          <p:nvPr/>
        </p:nvPicPr>
        <p:blipFill>
          <a:blip r:embed="rId8"/>
          <a:stretch>
            <a:fillRect/>
          </a:stretch>
        </p:blipFill>
        <p:spPr>
          <a:xfrm>
            <a:off x="250190" y="2286000"/>
            <a:ext cx="4821555" cy="3693795"/>
          </a:xfrm>
          <a:prstGeom prst="rect">
            <a:avLst/>
          </a:prstGeom>
        </p:spPr>
      </p:pic>
      <p:sp>
        <p:nvSpPr>
          <p:cNvPr id="2" name="下箭头 1"/>
          <p:cNvSpPr/>
          <p:nvPr/>
        </p:nvSpPr>
        <p:spPr>
          <a:xfrm>
            <a:off x="9368790" y="1782445"/>
            <a:ext cx="290195" cy="531495"/>
          </a:xfrm>
          <a:prstGeom prst="downArrow">
            <a:avLst/>
          </a:prstGeom>
          <a:gradFill>
            <a:gsLst>
              <a:gs pos="42000">
                <a:srgbClr val="EC5763"/>
              </a:gs>
              <a:gs pos="0">
                <a:srgbClr val="F28F97"/>
              </a:gs>
              <a:gs pos="100000">
                <a:srgbClr val="E51E2E"/>
              </a:gs>
            </a:gsLst>
            <a:lin ang="5400000" scaled="1"/>
          </a:gradFill>
          <a:ln w="12700">
            <a:solidFill>
              <a:srgbClr val="2E75B5"/>
            </a:solidFill>
            <a:prstDash val="solid"/>
          </a:ln>
        </p:spPr>
        <p:txBody>
          <a:bodyPr wrap="square" anchor="ctr">
            <a:spAutoFit/>
          </a:bodyPr>
          <a:p>
            <a:pPr marL="0" algn="ctr"/>
            <a:endParaRPr kumimoji="1" lang="zh-CN" altLang="en-US" sz="1400" b="1" i="0" u="none" strike="noStrike" kern="0" cap="none" spc="-50" baseline="0" dirty="0">
              <a:solidFill>
                <a:srgbClr val="2E75B5"/>
              </a:solidFill>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4" name="椭圆 13"/>
          <p:cNvSpPr/>
          <p:nvPr/>
        </p:nvSpPr>
        <p:spPr>
          <a:xfrm>
            <a:off x="6021070" y="3931920"/>
            <a:ext cx="2643505" cy="2476500"/>
          </a:xfrm>
          <a:prstGeom prst="ellipse">
            <a:avLst/>
          </a:prstGeom>
          <a:ln w="38100">
            <a:gradFill>
              <a:gsLst>
                <a:gs pos="50410">
                  <a:srgbClr val="FB9B36"/>
                </a:gs>
                <a:gs pos="0">
                  <a:srgbClr val="FE564D"/>
                </a:gs>
                <a:gs pos="100000">
                  <a:srgbClr val="F9CA26"/>
                </a:gs>
              </a:gsLst>
              <a:lin ang="5400000" scaled="0"/>
            </a:gradFill>
            <a:prstDash val="sysDash"/>
          </a:ln>
        </p:spPr>
        <p:txBody>
          <a:bodyPr wrap="square" anchor="ctr">
            <a:spAutoFit/>
          </a:bodyPr>
          <a:p>
            <a:pPr marL="0" algn="ctr"/>
            <a:endParaRPr kumimoji="1" lang="zh-CN" altLang="en-US" sz="1400" b="1" i="0" u="none" strike="noStrike" kern="0" cap="none" spc="-50" baseline="0" dirty="0">
              <a:solidFill>
                <a:srgbClr val="2E75B5"/>
              </a:solidFill>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6" name="左箭头 15"/>
          <p:cNvSpPr/>
          <p:nvPr/>
        </p:nvSpPr>
        <p:spPr>
          <a:xfrm>
            <a:off x="5131435" y="4802505"/>
            <a:ext cx="741045" cy="414020"/>
          </a:xfrm>
          <a:prstGeom prst="leftArrow">
            <a:avLst/>
          </a:prstGeom>
          <a:gradFill>
            <a:gsLst>
              <a:gs pos="25000">
                <a:srgbClr val="FF6952"/>
              </a:gs>
              <a:gs pos="75000">
                <a:srgbClr val="FFD2AC"/>
              </a:gs>
              <a:gs pos="0">
                <a:srgbClr val="FF3E35"/>
              </a:gs>
              <a:gs pos="100000">
                <a:srgbClr val="FFE3BE"/>
              </a:gs>
            </a:gsLst>
            <a:lin ang="18900000" scaled="1"/>
          </a:gradFill>
          <a:ln w="12700">
            <a:solidFill>
              <a:srgbClr val="2E75B5"/>
            </a:solidFill>
            <a:prstDash val="solid"/>
          </a:ln>
        </p:spPr>
        <p:txBody>
          <a:bodyPr wrap="square" anchor="ctr">
            <a:spAutoFit/>
          </a:bodyPr>
          <a:p>
            <a:pPr marL="0" algn="ctr"/>
            <a:endParaRPr kumimoji="1" lang="zh-CN" altLang="en-US" sz="1400" b="1" i="0" u="none" strike="noStrike" kern="0" cap="none" spc="-50" baseline="0" dirty="0">
              <a:solidFill>
                <a:srgbClr val="2E75B5"/>
              </a:solidFill>
              <a:uFillTx/>
              <a:latin typeface="Times New Roman" panose="02020603050405020304" pitchFamily="18" charset="0"/>
              <a:ea typeface="微软雅黑" panose="020B0503020204020204" pitchFamily="34" charset="-122"/>
              <a:cs typeface="Times New Roman" panose="02020603050405020304" pitchFamily="18"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ctrTitle"/>
          </p:nvPr>
        </p:nvSpPr>
        <p:spPr/>
        <p:txBody>
          <a:bodyPr>
            <a:normAutofit fontScale="90000"/>
          </a:bodyPr>
          <a:p>
            <a:r>
              <a:rPr lang="en-US" altLang="zh-CN" sz="3360" dirty="0">
                <a:latin typeface="微软雅黑" panose="020B0503020204020204" pitchFamily="34" charset="-122"/>
                <a:ea typeface="微软雅黑" panose="020B0503020204020204" pitchFamily="34" charset="-122"/>
              </a:rPr>
              <a:t>Detector Requirements for CSNS Instruments</a:t>
            </a:r>
            <a:endParaRPr lang="en-US" altLang="zh-CN" sz="3360" dirty="0">
              <a:latin typeface="微软雅黑" panose="020B0503020204020204" pitchFamily="34" charset="-122"/>
              <a:ea typeface="微软雅黑" panose="020B0503020204020204" pitchFamily="34" charset="-122"/>
            </a:endParaRPr>
          </a:p>
        </p:txBody>
      </p:sp>
      <p:sp>
        <p:nvSpPr>
          <p:cNvPr id="3" name="灯片编号占位符 2"/>
          <p:cNvSpPr>
            <a:spLocks noGrp="1"/>
          </p:cNvSpPr>
          <p:nvPr>
            <p:ph type="sldNum" sz="quarter" idx="4"/>
          </p:nvPr>
        </p:nvSpPr>
        <p:spPr/>
        <p:txBody>
          <a:bodyPr/>
          <a:p>
            <a:fld id="{58BDC764-1714-4068-B33E-4D6727107E15}" type="slidenum">
              <a:rPr lang="en-US" smtClean="0"/>
            </a:fld>
            <a:endParaRPr lang="en-US"/>
          </a:p>
        </p:txBody>
      </p:sp>
      <p:graphicFrame>
        <p:nvGraphicFramePr>
          <p:cNvPr id="4" name="表格 3"/>
          <p:cNvGraphicFramePr>
            <a:graphicFrameLocks noGrp="1"/>
          </p:cNvGraphicFramePr>
          <p:nvPr>
            <p:custDataLst>
              <p:tags r:id="rId1"/>
            </p:custDataLst>
          </p:nvPr>
        </p:nvGraphicFramePr>
        <p:xfrm>
          <a:off x="2026285" y="1028700"/>
          <a:ext cx="9160510" cy="5363210"/>
        </p:xfrm>
        <a:graphic>
          <a:graphicData uri="http://schemas.openxmlformats.org/drawingml/2006/table">
            <a:tbl>
              <a:tblPr firstRow="1" bandRow="1">
                <a:tableStyleId>{C083E6E3-FA7D-4D7B-A595-EF9225AFEA82}</a:tableStyleId>
              </a:tblPr>
              <a:tblGrid>
                <a:gridCol w="473710"/>
                <a:gridCol w="1243330"/>
                <a:gridCol w="1816735"/>
                <a:gridCol w="1499235"/>
                <a:gridCol w="4127500"/>
              </a:tblGrid>
              <a:tr h="285115">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000" b="1" kern="1200" dirty="0" smtClean="0">
                          <a:solidFill>
                            <a:schemeClr val="tx1"/>
                          </a:solidFill>
                          <a:latin typeface="Times New Roman" panose="02020603050405020304" pitchFamily="18" charset="0"/>
                          <a:ea typeface="+mn-ea"/>
                          <a:cs typeface="Times New Roman" panose="02020603050405020304" pitchFamily="18" charset="0"/>
                        </a:rPr>
                        <a:t>NO</a:t>
                      </a:r>
                      <a:endParaRPr lang="en-US" altLang="zh-CN" sz="1000" b="1" kern="1200" dirty="0" smtClean="0">
                        <a:solidFill>
                          <a:schemeClr val="tx1"/>
                        </a:solidFill>
                        <a:latin typeface="Times New Roman" panose="02020603050405020304" pitchFamily="18" charset="0"/>
                        <a:ea typeface="+mn-ea"/>
                        <a:cs typeface="Times New Roman" panose="02020603050405020304" pitchFamily="18" charset="0"/>
                      </a:endParaRPr>
                    </a:p>
                  </a:txBody>
                  <a:tcPr marL="91443" marR="91443"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000" b="1" kern="1200" dirty="0" smtClean="0">
                          <a:solidFill>
                            <a:schemeClr val="tx1"/>
                          </a:solidFill>
                          <a:latin typeface="Times New Roman" panose="02020603050405020304" pitchFamily="18" charset="0"/>
                          <a:ea typeface="+mn-ea"/>
                          <a:cs typeface="Times New Roman" panose="02020603050405020304" pitchFamily="18" charset="0"/>
                        </a:rPr>
                        <a:t>Spectrometer</a:t>
                      </a:r>
                      <a:endParaRPr lang="en-US" altLang="zh-CN" sz="1000" b="1" kern="1200" dirty="0" smtClean="0">
                        <a:solidFill>
                          <a:schemeClr val="tx1"/>
                        </a:solidFill>
                        <a:latin typeface="Times New Roman" panose="02020603050405020304" pitchFamily="18" charset="0"/>
                        <a:ea typeface="+mn-ea"/>
                        <a:cs typeface="Times New Roman" panose="02020603050405020304" pitchFamily="18" charset="0"/>
                      </a:endParaRPr>
                    </a:p>
                  </a:txBody>
                  <a:tcPr marL="91443" marR="91443"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000" b="1" kern="1200" dirty="0" smtClean="0">
                          <a:solidFill>
                            <a:schemeClr val="tx1"/>
                          </a:solidFill>
                          <a:latin typeface="Times New Roman" panose="02020603050405020304" pitchFamily="18" charset="0"/>
                          <a:ea typeface="+mn-ea"/>
                          <a:cs typeface="Times New Roman" panose="02020603050405020304" pitchFamily="18" charset="0"/>
                        </a:rPr>
                        <a:t>Detector type</a:t>
                      </a:r>
                      <a:endParaRPr lang="en-US" altLang="zh-CN" sz="1000" b="1" kern="1200" dirty="0" smtClean="0">
                        <a:solidFill>
                          <a:schemeClr val="tx1"/>
                        </a:solidFill>
                        <a:latin typeface="Times New Roman" panose="02020603050405020304" pitchFamily="18" charset="0"/>
                        <a:ea typeface="+mn-ea"/>
                        <a:cs typeface="Times New Roman" panose="02020603050405020304" pitchFamily="18" charset="0"/>
                      </a:endParaRPr>
                    </a:p>
                  </a:txBody>
                  <a:tcPr marL="91443" marR="91443"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000" b="1" kern="1200" dirty="0" smtClean="0">
                          <a:solidFill>
                            <a:schemeClr val="tx1"/>
                          </a:solidFill>
                          <a:latin typeface="Times New Roman" panose="02020603050405020304" pitchFamily="18" charset="0"/>
                          <a:ea typeface="+mn-ea"/>
                          <a:cs typeface="Times New Roman" panose="02020603050405020304" pitchFamily="18" charset="0"/>
                        </a:rPr>
                        <a:t>Detector area</a:t>
                      </a:r>
                      <a:endParaRPr lang="en-US" altLang="zh-CN" sz="1000" b="1" kern="1200" dirty="0" smtClean="0">
                        <a:solidFill>
                          <a:schemeClr val="tx1"/>
                        </a:solidFill>
                        <a:latin typeface="Times New Roman" panose="02020603050405020304" pitchFamily="18" charset="0"/>
                        <a:ea typeface="+mn-ea"/>
                        <a:cs typeface="Times New Roman" panose="02020603050405020304" pitchFamily="18" charset="0"/>
                      </a:endParaRPr>
                    </a:p>
                  </a:txBody>
                  <a:tcPr marL="91443" marR="91443"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000" b="1" kern="1200" dirty="0" smtClean="0">
                          <a:solidFill>
                            <a:schemeClr val="tx1"/>
                          </a:solidFill>
                          <a:latin typeface="Times New Roman" panose="02020603050405020304" pitchFamily="18" charset="0"/>
                          <a:ea typeface="+mn-ea"/>
                          <a:cs typeface="Times New Roman" panose="02020603050405020304" pitchFamily="18" charset="0"/>
                        </a:rPr>
                        <a:t> Main paremeters</a:t>
                      </a:r>
                      <a:endParaRPr lang="en-US" altLang="zh-CN" sz="1000" b="1" kern="1200" dirty="0" smtClean="0">
                        <a:solidFill>
                          <a:schemeClr val="tx1"/>
                        </a:solidFill>
                        <a:latin typeface="Times New Roman" panose="02020603050405020304" pitchFamily="18" charset="0"/>
                        <a:ea typeface="+mn-ea"/>
                        <a:cs typeface="Times New Roman" panose="02020603050405020304" pitchFamily="18" charset="0"/>
                      </a:endParaRPr>
                    </a:p>
                  </a:txBody>
                  <a:tcPr marL="91443" marR="91443"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52730">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000" kern="1200" dirty="0" smtClean="0">
                          <a:solidFill>
                            <a:schemeClr val="tx1"/>
                          </a:solidFill>
                          <a:latin typeface="Times New Roman" panose="02020603050405020304" pitchFamily="18" charset="0"/>
                          <a:ea typeface="+mn-ea"/>
                          <a:cs typeface="Times New Roman" panose="02020603050405020304" pitchFamily="18" charset="0"/>
                        </a:rPr>
                        <a:t>1</a:t>
                      </a:r>
                      <a:endParaRPr lang="en-US" altLang="zh-CN" sz="1000" kern="1200" dirty="0" smtClean="0">
                        <a:solidFill>
                          <a:schemeClr val="tx1"/>
                        </a:solidFill>
                        <a:latin typeface="Times New Roman" panose="02020603050405020304" pitchFamily="18" charset="0"/>
                        <a:ea typeface="+mn-ea"/>
                        <a:cs typeface="Times New Roman" panose="02020603050405020304" pitchFamily="18" charset="0"/>
                      </a:endParaRPr>
                    </a:p>
                  </a:txBody>
                  <a:tcPr marL="91443" marR="91443"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2FF"/>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000" kern="1200" dirty="0" smtClean="0">
                          <a:solidFill>
                            <a:schemeClr val="tx1"/>
                          </a:solidFill>
                          <a:latin typeface="Times New Roman" panose="02020603050405020304" pitchFamily="18" charset="0"/>
                          <a:ea typeface="+mn-ea"/>
                          <a:cs typeface="Times New Roman" panose="02020603050405020304" pitchFamily="18" charset="0"/>
                        </a:rPr>
                        <a:t>GPPD (BL18)</a:t>
                      </a:r>
                      <a:endParaRPr lang="en-US" altLang="zh-CN" sz="1000" kern="1200" dirty="0" smtClean="0">
                        <a:solidFill>
                          <a:schemeClr val="tx1"/>
                        </a:solidFill>
                        <a:latin typeface="Times New Roman" panose="02020603050405020304" pitchFamily="18" charset="0"/>
                        <a:ea typeface="+mn-ea"/>
                        <a:cs typeface="Times New Roman" panose="02020603050405020304" pitchFamily="18" charset="0"/>
                      </a:endParaRPr>
                    </a:p>
                  </a:txBody>
                  <a:tcPr marL="91443" marR="91443"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2FF"/>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000" kern="1200" dirty="0" smtClean="0">
                          <a:solidFill>
                            <a:schemeClr val="tx1"/>
                          </a:solidFill>
                          <a:highlight>
                            <a:srgbClr val="FFFF00"/>
                          </a:highlight>
                          <a:latin typeface="Times New Roman" panose="02020603050405020304" pitchFamily="18" charset="0"/>
                          <a:ea typeface="+mn-ea"/>
                          <a:cs typeface="Times New Roman" panose="02020603050405020304" pitchFamily="18" charset="0"/>
                        </a:rPr>
                        <a:t>Scintillator detector</a:t>
                      </a:r>
                      <a:endParaRPr lang="en-US" altLang="zh-CN" sz="1000" kern="1200" dirty="0" smtClean="0">
                        <a:solidFill>
                          <a:schemeClr val="tx1"/>
                        </a:solidFill>
                        <a:highlight>
                          <a:srgbClr val="FFFF00"/>
                        </a:highlight>
                        <a:latin typeface="Times New Roman" panose="02020603050405020304" pitchFamily="18" charset="0"/>
                        <a:ea typeface="+mn-ea"/>
                        <a:cs typeface="Times New Roman" panose="02020603050405020304" pitchFamily="18" charset="0"/>
                      </a:endParaRPr>
                    </a:p>
                  </a:txBody>
                  <a:tcPr marL="91443" marR="91443"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2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000" kern="1200" dirty="0" smtClean="0">
                          <a:solidFill>
                            <a:schemeClr val="tx1"/>
                          </a:solidFill>
                          <a:latin typeface="Times New Roman" panose="02020603050405020304" pitchFamily="18" charset="0"/>
                          <a:ea typeface="+mn-ea"/>
                          <a:cs typeface="Times New Roman" panose="02020603050405020304" pitchFamily="18" charset="0"/>
                        </a:rPr>
                        <a:t>6 m</a:t>
                      </a:r>
                      <a:r>
                        <a:rPr lang="en-US" altLang="zh-CN" sz="1000" kern="1200" baseline="30000" dirty="0" smtClean="0">
                          <a:solidFill>
                            <a:schemeClr val="tx1"/>
                          </a:solidFill>
                          <a:latin typeface="Times New Roman" panose="02020603050405020304" pitchFamily="18" charset="0"/>
                          <a:ea typeface="+mn-ea"/>
                          <a:cs typeface="Times New Roman" panose="02020603050405020304" pitchFamily="18" charset="0"/>
                        </a:rPr>
                        <a:t>2</a:t>
                      </a:r>
                      <a:endParaRPr lang="en-US" altLang="zh-CN" sz="1000" kern="1200" baseline="30000" dirty="0" smtClean="0">
                        <a:solidFill>
                          <a:schemeClr val="tx1"/>
                        </a:solidFill>
                        <a:latin typeface="Times New Roman" panose="02020603050405020304" pitchFamily="18" charset="0"/>
                        <a:ea typeface="+mn-ea"/>
                        <a:cs typeface="Times New Roman" panose="02020603050405020304" pitchFamily="18" charset="0"/>
                      </a:endParaRPr>
                    </a:p>
                  </a:txBody>
                  <a:tcPr marL="91443" marR="91443"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2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000" kern="1200" dirty="0" smtClean="0">
                          <a:solidFill>
                            <a:schemeClr val="tx1"/>
                          </a:solidFill>
                          <a:highlight>
                            <a:srgbClr val="FFFF00"/>
                          </a:highlight>
                          <a:latin typeface="Times New Roman" panose="02020603050405020304" pitchFamily="18" charset="0"/>
                          <a:ea typeface="+mn-ea"/>
                          <a:cs typeface="Times New Roman" panose="02020603050405020304" pitchFamily="18" charset="0"/>
                        </a:rPr>
                        <a:t>Efficiency≥40% @ 2Å, Spatial resolution </a:t>
                      </a:r>
                      <a:r>
                        <a:rPr lang="en-US" altLang="zh-CN" sz="1000" dirty="0" smtClean="0">
                          <a:highlight>
                            <a:srgbClr val="FFFF00"/>
                          </a:highlight>
                          <a:latin typeface="Times New Roman" panose="02020603050405020304" pitchFamily="18" charset="0"/>
                          <a:cs typeface="Times New Roman" panose="02020603050405020304" pitchFamily="18" charset="0"/>
                          <a:sym typeface="+mn-ea"/>
                        </a:rPr>
                        <a:t> ≤ </a:t>
                      </a:r>
                      <a:r>
                        <a:rPr lang="en-US" altLang="zh-CN" sz="1000" kern="1200" dirty="0" smtClean="0">
                          <a:solidFill>
                            <a:schemeClr val="tx1"/>
                          </a:solidFill>
                          <a:highlight>
                            <a:srgbClr val="FFFF00"/>
                          </a:highlight>
                          <a:latin typeface="Times New Roman" panose="02020603050405020304" pitchFamily="18" charset="0"/>
                          <a:ea typeface="+mn-ea"/>
                          <a:cs typeface="Times New Roman" panose="02020603050405020304" pitchFamily="18" charset="0"/>
                        </a:rPr>
                        <a:t>4mm×4mm</a:t>
                      </a:r>
                      <a:endParaRPr lang="en-US" altLang="zh-CN" sz="1000" kern="1200" dirty="0" smtClean="0">
                        <a:solidFill>
                          <a:schemeClr val="tx1"/>
                        </a:solidFill>
                        <a:highlight>
                          <a:srgbClr val="FFFF00"/>
                        </a:highlight>
                        <a:latin typeface="Times New Roman" panose="02020603050405020304" pitchFamily="18" charset="0"/>
                        <a:ea typeface="+mn-ea"/>
                        <a:cs typeface="Times New Roman" panose="02020603050405020304" pitchFamily="18" charset="0"/>
                      </a:endParaRPr>
                    </a:p>
                  </a:txBody>
                  <a:tcPr marL="91443" marR="91443"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2FF"/>
                    </a:solidFill>
                  </a:tcPr>
                </a:tc>
              </a:tr>
              <a:tr h="253365">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000" kern="1200" dirty="0" smtClean="0">
                          <a:solidFill>
                            <a:schemeClr val="tx1"/>
                          </a:solidFill>
                          <a:latin typeface="Times New Roman" panose="02020603050405020304" pitchFamily="18" charset="0"/>
                          <a:ea typeface="+mn-ea"/>
                          <a:cs typeface="Times New Roman" panose="02020603050405020304" pitchFamily="18" charset="0"/>
                        </a:rPr>
                        <a:t>2</a:t>
                      </a:r>
                      <a:endParaRPr lang="en-US" altLang="zh-CN" sz="1000" kern="1200" dirty="0" smtClean="0">
                        <a:solidFill>
                          <a:schemeClr val="tx1"/>
                        </a:solidFill>
                        <a:latin typeface="Times New Roman" panose="02020603050405020304" pitchFamily="18" charset="0"/>
                        <a:ea typeface="+mn-ea"/>
                        <a:cs typeface="Times New Roman" panose="02020603050405020304" pitchFamily="18" charset="0"/>
                      </a:endParaRPr>
                    </a:p>
                  </a:txBody>
                  <a:tcPr marL="91443" marR="91443"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2FF"/>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000" kern="1200" dirty="0" smtClean="0">
                          <a:solidFill>
                            <a:schemeClr val="tx1"/>
                          </a:solidFill>
                          <a:latin typeface="Times New Roman" panose="02020603050405020304" pitchFamily="18" charset="0"/>
                          <a:ea typeface="+mn-ea"/>
                          <a:cs typeface="Times New Roman" panose="02020603050405020304" pitchFamily="18" charset="0"/>
                        </a:rPr>
                        <a:t>SANS (BL01)</a:t>
                      </a:r>
                      <a:endParaRPr lang="en-US" altLang="zh-CN" sz="1000" kern="1200" dirty="0" smtClean="0">
                        <a:solidFill>
                          <a:schemeClr val="tx1"/>
                        </a:solidFill>
                        <a:latin typeface="Times New Roman" panose="02020603050405020304" pitchFamily="18" charset="0"/>
                        <a:ea typeface="+mn-ea"/>
                        <a:cs typeface="Times New Roman" panose="02020603050405020304" pitchFamily="18" charset="0"/>
                      </a:endParaRPr>
                    </a:p>
                  </a:txBody>
                  <a:tcPr marL="91443" marR="91443"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2FF"/>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000" kern="1200" baseline="30000" dirty="0" smtClean="0">
                          <a:solidFill>
                            <a:schemeClr val="tx1"/>
                          </a:solidFill>
                          <a:latin typeface="Times New Roman" panose="02020603050405020304" pitchFamily="18" charset="0"/>
                          <a:ea typeface="+mn-ea"/>
                          <a:cs typeface="Times New Roman" panose="02020603050405020304" pitchFamily="18" charset="0"/>
                        </a:rPr>
                        <a:t>3</a:t>
                      </a:r>
                      <a:r>
                        <a:rPr lang="en-US" altLang="zh-CN" sz="1000" kern="1200" dirty="0" smtClean="0">
                          <a:solidFill>
                            <a:schemeClr val="tx1"/>
                          </a:solidFill>
                          <a:latin typeface="Times New Roman" panose="02020603050405020304" pitchFamily="18" charset="0"/>
                          <a:ea typeface="+mn-ea"/>
                          <a:cs typeface="Times New Roman" panose="02020603050405020304" pitchFamily="18" charset="0"/>
                        </a:rPr>
                        <a:t>He Tube Array Detector</a:t>
                      </a:r>
                      <a:endParaRPr lang="en-US" altLang="zh-CN" sz="1000" kern="1200" dirty="0" smtClean="0">
                        <a:solidFill>
                          <a:schemeClr val="tx1"/>
                        </a:solidFill>
                        <a:latin typeface="Times New Roman" panose="02020603050405020304" pitchFamily="18" charset="0"/>
                        <a:ea typeface="+mn-ea"/>
                        <a:cs typeface="Times New Roman" panose="02020603050405020304" pitchFamily="18" charset="0"/>
                      </a:endParaRPr>
                    </a:p>
                  </a:txBody>
                  <a:tcPr marL="91443" marR="91443"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2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000" dirty="0" smtClean="0">
                          <a:latin typeface="Times New Roman" panose="02020603050405020304" pitchFamily="18" charset="0"/>
                          <a:cs typeface="Times New Roman" panose="02020603050405020304" pitchFamily="18" charset="0"/>
                          <a:sym typeface="+mn-ea"/>
                        </a:rPr>
                        <a:t>1m</a:t>
                      </a:r>
                      <a:r>
                        <a:rPr lang="en-US" altLang="zh-CN" sz="1000" baseline="30000" dirty="0" smtClean="0">
                          <a:latin typeface="Times New Roman" panose="02020603050405020304" pitchFamily="18" charset="0"/>
                          <a:cs typeface="Times New Roman" panose="02020603050405020304" pitchFamily="18" charset="0"/>
                          <a:sym typeface="+mn-ea"/>
                        </a:rPr>
                        <a:t>2</a:t>
                      </a:r>
                      <a:endParaRPr lang="en-US" altLang="zh-CN" sz="1000" kern="1200" dirty="0" smtClean="0">
                        <a:solidFill>
                          <a:schemeClr val="tx1"/>
                        </a:solidFill>
                        <a:latin typeface="Times New Roman" panose="02020603050405020304" pitchFamily="18" charset="0"/>
                        <a:ea typeface="+mn-ea"/>
                        <a:cs typeface="Times New Roman" panose="02020603050405020304" pitchFamily="18" charset="0"/>
                      </a:endParaRPr>
                    </a:p>
                  </a:txBody>
                  <a:tcPr marL="91443" marR="91443"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2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000" kern="1200" dirty="0" smtClean="0">
                          <a:solidFill>
                            <a:schemeClr val="tx1"/>
                          </a:solidFill>
                          <a:latin typeface="Times New Roman" panose="02020603050405020304" pitchFamily="18" charset="0"/>
                          <a:ea typeface="+mn-ea"/>
                          <a:cs typeface="Times New Roman" panose="02020603050405020304" pitchFamily="18" charset="0"/>
                        </a:rPr>
                        <a:t>Efficiency≥80% @ 2Å, Spatial resolution ≤ 8mm (FWHM)</a:t>
                      </a:r>
                      <a:endParaRPr lang="en-US" altLang="zh-CN" sz="1000" kern="1200" dirty="0" smtClean="0">
                        <a:solidFill>
                          <a:schemeClr val="tx1"/>
                        </a:solidFill>
                        <a:latin typeface="Times New Roman" panose="02020603050405020304" pitchFamily="18" charset="0"/>
                        <a:ea typeface="+mn-ea"/>
                        <a:cs typeface="Times New Roman" panose="02020603050405020304" pitchFamily="18" charset="0"/>
                      </a:endParaRPr>
                    </a:p>
                  </a:txBody>
                  <a:tcPr marL="91443" marR="91443"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2FF"/>
                    </a:solidFill>
                  </a:tcPr>
                </a:tc>
              </a:tr>
              <a:tr h="253365">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000" kern="1200" dirty="0" smtClean="0">
                          <a:solidFill>
                            <a:schemeClr val="tx1"/>
                          </a:solidFill>
                          <a:latin typeface="Times New Roman" panose="02020603050405020304" pitchFamily="18" charset="0"/>
                          <a:ea typeface="+mn-ea"/>
                          <a:cs typeface="Times New Roman" panose="02020603050405020304" pitchFamily="18" charset="0"/>
                        </a:rPr>
                        <a:t>3</a:t>
                      </a:r>
                      <a:endParaRPr lang="en-US" altLang="zh-CN" sz="1000" kern="1200" dirty="0" smtClean="0">
                        <a:solidFill>
                          <a:schemeClr val="tx1"/>
                        </a:solidFill>
                        <a:latin typeface="Times New Roman" panose="02020603050405020304" pitchFamily="18" charset="0"/>
                        <a:ea typeface="+mn-ea"/>
                        <a:cs typeface="Times New Roman" panose="02020603050405020304" pitchFamily="18" charset="0"/>
                      </a:endParaRPr>
                    </a:p>
                  </a:txBody>
                  <a:tcPr marL="91443" marR="91443"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2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000" kern="1200" dirty="0" smtClean="0">
                          <a:solidFill>
                            <a:schemeClr val="tx1"/>
                          </a:solidFill>
                          <a:latin typeface="Times New Roman" panose="02020603050405020304" pitchFamily="18" charset="0"/>
                          <a:ea typeface="+mn-ea"/>
                          <a:cs typeface="Times New Roman" panose="02020603050405020304" pitchFamily="18" charset="0"/>
                        </a:rPr>
                        <a:t>MR (BL02)</a:t>
                      </a:r>
                      <a:endParaRPr lang="en-US" altLang="zh-CN" sz="1000" kern="1200" dirty="0" smtClean="0">
                        <a:solidFill>
                          <a:schemeClr val="tx1"/>
                        </a:solidFill>
                        <a:latin typeface="Times New Roman" panose="02020603050405020304" pitchFamily="18" charset="0"/>
                        <a:ea typeface="+mn-ea"/>
                        <a:cs typeface="Times New Roman" panose="02020603050405020304" pitchFamily="18" charset="0"/>
                      </a:endParaRPr>
                    </a:p>
                  </a:txBody>
                  <a:tcPr marL="91443" marR="91443"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2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000" kern="1200" dirty="0" smtClean="0">
                          <a:solidFill>
                            <a:schemeClr val="tx1"/>
                          </a:solidFill>
                          <a:latin typeface="Times New Roman" panose="02020603050405020304" pitchFamily="18" charset="0"/>
                          <a:ea typeface="+mn-ea"/>
                          <a:cs typeface="Times New Roman" panose="02020603050405020304" pitchFamily="18" charset="0"/>
                        </a:rPr>
                        <a:t>3He_MWPC</a:t>
                      </a:r>
                      <a:endParaRPr lang="en-US" altLang="zh-CN" sz="1000" kern="1200" dirty="0" smtClean="0">
                        <a:solidFill>
                          <a:schemeClr val="tx1"/>
                        </a:solidFill>
                        <a:latin typeface="Times New Roman" panose="02020603050405020304" pitchFamily="18" charset="0"/>
                        <a:ea typeface="+mn-ea"/>
                        <a:cs typeface="Times New Roman" panose="02020603050405020304" pitchFamily="18" charset="0"/>
                      </a:endParaRPr>
                    </a:p>
                  </a:txBody>
                  <a:tcPr marL="91443" marR="91443"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2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000" kern="1200" dirty="0" smtClean="0">
                          <a:solidFill>
                            <a:schemeClr val="tx1"/>
                          </a:solidFill>
                          <a:latin typeface="Times New Roman" panose="02020603050405020304" pitchFamily="18" charset="0"/>
                          <a:ea typeface="+mn-ea"/>
                          <a:cs typeface="Times New Roman" panose="02020603050405020304" pitchFamily="18" charset="0"/>
                        </a:rPr>
                        <a:t>200mm×200mm</a:t>
                      </a:r>
                      <a:endParaRPr lang="en-US" altLang="zh-CN" sz="1000" kern="1200" dirty="0" smtClean="0">
                        <a:solidFill>
                          <a:schemeClr val="tx1"/>
                        </a:solidFill>
                        <a:latin typeface="Times New Roman" panose="02020603050405020304" pitchFamily="18" charset="0"/>
                        <a:ea typeface="+mn-ea"/>
                        <a:cs typeface="Times New Roman" panose="02020603050405020304" pitchFamily="18" charset="0"/>
                      </a:endParaRPr>
                    </a:p>
                  </a:txBody>
                  <a:tcPr marL="91443" marR="91443"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2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000" kern="1200" dirty="0" smtClean="0">
                          <a:solidFill>
                            <a:schemeClr val="tx1"/>
                          </a:solidFill>
                          <a:latin typeface="Times New Roman" panose="02020603050405020304" pitchFamily="18" charset="0"/>
                          <a:ea typeface="+mn-ea"/>
                          <a:cs typeface="Times New Roman" panose="02020603050405020304" pitchFamily="18" charset="0"/>
                        </a:rPr>
                        <a:t>Efficiency≥60% @ 2Å, Spatial resolution </a:t>
                      </a:r>
                      <a:r>
                        <a:rPr lang="en-US" altLang="zh-CN" sz="1000" dirty="0" smtClean="0">
                          <a:latin typeface="Times New Roman" panose="02020603050405020304" pitchFamily="18" charset="0"/>
                          <a:cs typeface="Times New Roman" panose="02020603050405020304" pitchFamily="18" charset="0"/>
                          <a:sym typeface="+mn-ea"/>
                        </a:rPr>
                        <a:t> ≤ </a:t>
                      </a:r>
                      <a:r>
                        <a:rPr lang="en-US" altLang="zh-CN" sz="1000" kern="1200" dirty="0" smtClean="0">
                          <a:solidFill>
                            <a:schemeClr val="tx1"/>
                          </a:solidFill>
                          <a:latin typeface="Times New Roman" panose="02020603050405020304" pitchFamily="18" charset="0"/>
                          <a:ea typeface="+mn-ea"/>
                          <a:cs typeface="Times New Roman" panose="02020603050405020304" pitchFamily="18" charset="0"/>
                        </a:rPr>
                        <a:t>2mm×2mm</a:t>
                      </a:r>
                      <a:endParaRPr lang="en-US" altLang="zh-CN" sz="1000" kern="1200" dirty="0" smtClean="0">
                        <a:solidFill>
                          <a:schemeClr val="tx1"/>
                        </a:solidFill>
                        <a:latin typeface="Times New Roman" panose="02020603050405020304" pitchFamily="18" charset="0"/>
                        <a:ea typeface="+mn-ea"/>
                        <a:cs typeface="Times New Roman" panose="02020603050405020304" pitchFamily="18" charset="0"/>
                      </a:endParaRPr>
                    </a:p>
                  </a:txBody>
                  <a:tcPr marL="91443" marR="91443"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2FF"/>
                    </a:solidFill>
                  </a:tcPr>
                </a:tc>
              </a:tr>
              <a:tr h="252730">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000" kern="1200" dirty="0" smtClean="0">
                          <a:solidFill>
                            <a:schemeClr val="tx1"/>
                          </a:solidFill>
                          <a:latin typeface="Times New Roman" panose="02020603050405020304" pitchFamily="18" charset="0"/>
                          <a:ea typeface="+mn-ea"/>
                          <a:cs typeface="Times New Roman" panose="02020603050405020304" pitchFamily="18" charset="0"/>
                        </a:rPr>
                        <a:t>4</a:t>
                      </a:r>
                      <a:endParaRPr lang="en-US" altLang="zh-CN" sz="1000" kern="1200" dirty="0" smtClean="0">
                        <a:solidFill>
                          <a:schemeClr val="tx1"/>
                        </a:solidFill>
                        <a:latin typeface="Times New Roman" panose="02020603050405020304" pitchFamily="18" charset="0"/>
                        <a:ea typeface="+mn-ea"/>
                        <a:cs typeface="Times New Roman" panose="02020603050405020304" pitchFamily="18" charset="0"/>
                      </a:endParaRPr>
                    </a:p>
                  </a:txBody>
                  <a:tcPr marL="91443" marR="91443"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000" kern="1200" dirty="0" smtClean="0">
                          <a:solidFill>
                            <a:schemeClr val="tx1"/>
                          </a:solidFill>
                          <a:latin typeface="Times New Roman" panose="02020603050405020304" pitchFamily="18" charset="0"/>
                          <a:ea typeface="+mn-ea"/>
                          <a:cs typeface="Times New Roman" panose="02020603050405020304" pitchFamily="18" charset="0"/>
                        </a:rPr>
                        <a:t>MPI (BL16)</a:t>
                      </a:r>
                      <a:endParaRPr lang="en-US" altLang="zh-CN" sz="1000" kern="1200" dirty="0" smtClean="0">
                        <a:solidFill>
                          <a:schemeClr val="tx1"/>
                        </a:solidFill>
                        <a:latin typeface="Times New Roman" panose="02020603050405020304" pitchFamily="18" charset="0"/>
                        <a:ea typeface="+mn-ea"/>
                        <a:cs typeface="Times New Roman" panose="02020603050405020304" pitchFamily="18" charset="0"/>
                      </a:endParaRPr>
                    </a:p>
                  </a:txBody>
                  <a:tcPr marL="91443" marR="91443"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000" kern="1200" baseline="30000" dirty="0" smtClean="0">
                          <a:solidFill>
                            <a:schemeClr val="tx1"/>
                          </a:solidFill>
                          <a:latin typeface="Times New Roman" panose="02020603050405020304" pitchFamily="18" charset="0"/>
                          <a:ea typeface="+mn-ea"/>
                          <a:cs typeface="Times New Roman" panose="02020603050405020304" pitchFamily="18" charset="0"/>
                        </a:rPr>
                        <a:t>3</a:t>
                      </a:r>
                      <a:r>
                        <a:rPr lang="en-US" altLang="zh-CN" sz="1000" kern="1200" dirty="0" smtClean="0">
                          <a:solidFill>
                            <a:schemeClr val="tx1"/>
                          </a:solidFill>
                          <a:latin typeface="Times New Roman" panose="02020603050405020304" pitchFamily="18" charset="0"/>
                          <a:ea typeface="+mn-ea"/>
                          <a:cs typeface="Times New Roman" panose="02020603050405020304" pitchFamily="18" charset="0"/>
                        </a:rPr>
                        <a:t>He Tube Array Detector</a:t>
                      </a:r>
                      <a:endParaRPr lang="en-US" altLang="zh-CN" sz="1000" kern="1200" dirty="0" smtClean="0">
                        <a:solidFill>
                          <a:schemeClr val="tx1"/>
                        </a:solidFill>
                        <a:latin typeface="Times New Roman" panose="02020603050405020304" pitchFamily="18" charset="0"/>
                        <a:ea typeface="+mn-ea"/>
                        <a:cs typeface="Times New Roman" panose="02020603050405020304" pitchFamily="18" charset="0"/>
                      </a:endParaRPr>
                    </a:p>
                  </a:txBody>
                  <a:tcPr marL="91443" marR="91443"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000" kern="1200" dirty="0" smtClean="0">
                          <a:solidFill>
                            <a:schemeClr val="tx1"/>
                          </a:solidFill>
                          <a:latin typeface="Times New Roman" panose="02020603050405020304" pitchFamily="18" charset="0"/>
                          <a:ea typeface="+mn-ea"/>
                          <a:cs typeface="Times New Roman" panose="02020603050405020304" pitchFamily="18" charset="0"/>
                        </a:rPr>
                        <a:t>3m</a:t>
                      </a:r>
                      <a:r>
                        <a:rPr lang="en-US" altLang="zh-CN" sz="1000" kern="1200" baseline="30000" dirty="0" smtClean="0">
                          <a:solidFill>
                            <a:schemeClr val="tx1"/>
                          </a:solidFill>
                          <a:latin typeface="Times New Roman" panose="02020603050405020304" pitchFamily="18" charset="0"/>
                          <a:ea typeface="+mn-ea"/>
                          <a:cs typeface="Times New Roman" panose="02020603050405020304" pitchFamily="18" charset="0"/>
                        </a:rPr>
                        <a:t>2</a:t>
                      </a:r>
                      <a:endParaRPr lang="en-US" altLang="zh-CN" sz="1000" kern="1200" baseline="30000" dirty="0" smtClean="0">
                        <a:solidFill>
                          <a:schemeClr val="tx1"/>
                        </a:solidFill>
                        <a:latin typeface="Times New Roman" panose="02020603050405020304" pitchFamily="18" charset="0"/>
                        <a:ea typeface="+mn-ea"/>
                        <a:cs typeface="Times New Roman" panose="02020603050405020304" pitchFamily="18" charset="0"/>
                      </a:endParaRPr>
                    </a:p>
                  </a:txBody>
                  <a:tcPr marL="91443" marR="91443"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000" kern="1200" dirty="0" smtClean="0">
                          <a:solidFill>
                            <a:schemeClr val="tx1"/>
                          </a:solidFill>
                          <a:latin typeface="Times New Roman" panose="02020603050405020304" pitchFamily="18" charset="0"/>
                          <a:ea typeface="+mn-ea"/>
                          <a:cs typeface="Times New Roman" panose="02020603050405020304" pitchFamily="18" charset="0"/>
                        </a:rPr>
                        <a:t>Efficiency≥90 % @ 2Å, Spatial resolution≤8mm (FWHM)</a:t>
                      </a:r>
                      <a:endParaRPr lang="en-US" altLang="zh-CN" sz="1000" kern="1200" dirty="0" smtClean="0">
                        <a:solidFill>
                          <a:schemeClr val="tx1"/>
                        </a:solidFill>
                        <a:latin typeface="Times New Roman" panose="02020603050405020304" pitchFamily="18" charset="0"/>
                        <a:ea typeface="+mn-ea"/>
                        <a:cs typeface="Times New Roman" panose="02020603050405020304" pitchFamily="18" charset="0"/>
                      </a:endParaRPr>
                    </a:p>
                  </a:txBody>
                  <a:tcPr marL="91443" marR="91443"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r>
              <a:tr h="252095">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000" kern="1200" dirty="0" smtClean="0">
                          <a:solidFill>
                            <a:schemeClr val="tx1"/>
                          </a:solidFill>
                          <a:latin typeface="Times New Roman" panose="02020603050405020304" pitchFamily="18" charset="0"/>
                          <a:ea typeface="+mn-ea"/>
                          <a:cs typeface="Times New Roman" panose="02020603050405020304" pitchFamily="18" charset="0"/>
                        </a:rPr>
                        <a:t>5</a:t>
                      </a:r>
                      <a:endParaRPr lang="en-US" altLang="zh-CN" sz="1000" kern="1200" dirty="0" smtClean="0">
                        <a:solidFill>
                          <a:schemeClr val="tx1"/>
                        </a:solidFill>
                        <a:latin typeface="Times New Roman" panose="02020603050405020304" pitchFamily="18" charset="0"/>
                        <a:ea typeface="+mn-ea"/>
                        <a:cs typeface="Times New Roman" panose="02020603050405020304" pitchFamily="18" charset="0"/>
                      </a:endParaRPr>
                    </a:p>
                  </a:txBody>
                  <a:tcPr marL="91443" marR="91443"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000" kern="1200" dirty="0" smtClean="0">
                          <a:solidFill>
                            <a:schemeClr val="tx1"/>
                          </a:solidFill>
                          <a:latin typeface="Times New Roman" panose="02020603050405020304" pitchFamily="18" charset="0"/>
                          <a:ea typeface="+mn-ea"/>
                          <a:cs typeface="Times New Roman" panose="02020603050405020304" pitchFamily="18" charset="0"/>
                        </a:rPr>
                        <a:t>ANIS (BL11)</a:t>
                      </a:r>
                      <a:endParaRPr lang="en-US" altLang="zh-CN" sz="1000" kern="1200" dirty="0" smtClean="0">
                        <a:solidFill>
                          <a:schemeClr val="tx1"/>
                        </a:solidFill>
                        <a:latin typeface="Times New Roman" panose="02020603050405020304" pitchFamily="18" charset="0"/>
                        <a:ea typeface="+mn-ea"/>
                        <a:cs typeface="Times New Roman" panose="02020603050405020304" pitchFamily="18" charset="0"/>
                      </a:endParaRPr>
                    </a:p>
                  </a:txBody>
                  <a:tcPr marL="91443" marR="91443"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000" dirty="0" smtClean="0">
                          <a:latin typeface="Times New Roman" panose="02020603050405020304" pitchFamily="18" charset="0"/>
                          <a:cs typeface="Times New Roman" panose="02020603050405020304" pitchFamily="18" charset="0"/>
                          <a:sym typeface="+mn-ea"/>
                        </a:rPr>
                        <a:t>3He Tube Array Detector</a:t>
                      </a:r>
                      <a:endParaRPr lang="en-US" altLang="zh-CN" sz="1000" kern="1200" dirty="0" smtClean="0">
                        <a:solidFill>
                          <a:schemeClr val="tx1"/>
                        </a:solidFill>
                        <a:latin typeface="Times New Roman" panose="02020603050405020304" pitchFamily="18" charset="0"/>
                        <a:ea typeface="+mn-ea"/>
                        <a:cs typeface="Times New Roman" panose="02020603050405020304" pitchFamily="18" charset="0"/>
                      </a:endParaRPr>
                    </a:p>
                  </a:txBody>
                  <a:tcPr marL="91443" marR="91443"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000" dirty="0" smtClean="0">
                          <a:latin typeface="Times New Roman" panose="02020603050405020304" pitchFamily="18" charset="0"/>
                          <a:cs typeface="Times New Roman" panose="02020603050405020304" pitchFamily="18" charset="0"/>
                          <a:sym typeface="+mn-ea"/>
                        </a:rPr>
                        <a:t>3m</a:t>
                      </a:r>
                      <a:r>
                        <a:rPr lang="en-US" altLang="zh-CN" sz="1000" baseline="30000" dirty="0" smtClean="0">
                          <a:latin typeface="Times New Roman" panose="02020603050405020304" pitchFamily="18" charset="0"/>
                          <a:cs typeface="Times New Roman" panose="02020603050405020304" pitchFamily="18" charset="0"/>
                          <a:sym typeface="+mn-ea"/>
                        </a:rPr>
                        <a:t>2</a:t>
                      </a:r>
                      <a:endParaRPr lang="en-US" altLang="zh-CN" sz="1000" kern="1200" dirty="0" smtClean="0">
                        <a:solidFill>
                          <a:schemeClr val="tx1"/>
                        </a:solidFill>
                        <a:latin typeface="Times New Roman" panose="02020603050405020304" pitchFamily="18" charset="0"/>
                        <a:ea typeface="+mn-ea"/>
                        <a:cs typeface="Times New Roman" panose="02020603050405020304" pitchFamily="18" charset="0"/>
                      </a:endParaRPr>
                    </a:p>
                  </a:txBody>
                  <a:tcPr marL="91443" marR="91443"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000" dirty="0" smtClean="0">
                          <a:latin typeface="Times New Roman" panose="02020603050405020304" pitchFamily="18" charset="0"/>
                          <a:cs typeface="Times New Roman" panose="02020603050405020304" pitchFamily="18" charset="0"/>
                          <a:sym typeface="+mn-ea"/>
                        </a:rPr>
                        <a:t>Efficiency≥ 90% @ 2Å, Spatial resolution ≤8mm (FWHM)</a:t>
                      </a:r>
                      <a:r>
                        <a:rPr lang="en-US" altLang="zh-CN" sz="1000" kern="1200" dirty="0" smtClean="0">
                          <a:solidFill>
                            <a:schemeClr val="tx1"/>
                          </a:solidFill>
                          <a:latin typeface="Times New Roman" panose="02020603050405020304" pitchFamily="18" charset="0"/>
                          <a:ea typeface="+mn-ea"/>
                          <a:cs typeface="Times New Roman" panose="02020603050405020304" pitchFamily="18" charset="0"/>
                        </a:rPr>
                        <a:t> </a:t>
                      </a:r>
                      <a:endParaRPr lang="en-US" altLang="zh-CN" sz="1000" kern="1200" dirty="0" smtClean="0">
                        <a:solidFill>
                          <a:schemeClr val="tx1"/>
                        </a:solidFill>
                        <a:latin typeface="Times New Roman" panose="02020603050405020304" pitchFamily="18" charset="0"/>
                        <a:ea typeface="+mn-ea"/>
                        <a:cs typeface="Times New Roman" panose="02020603050405020304" pitchFamily="18" charset="0"/>
                      </a:endParaRPr>
                    </a:p>
                  </a:txBody>
                  <a:tcPr marL="91443" marR="91443"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r>
              <a:tr h="253365">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000" kern="1200" dirty="0" smtClean="0">
                          <a:solidFill>
                            <a:schemeClr val="tx1"/>
                          </a:solidFill>
                          <a:latin typeface="Times New Roman" panose="02020603050405020304" pitchFamily="18" charset="0"/>
                          <a:ea typeface="+mn-ea"/>
                          <a:cs typeface="Times New Roman" panose="02020603050405020304" pitchFamily="18" charset="0"/>
                        </a:rPr>
                        <a:t>6</a:t>
                      </a:r>
                      <a:endParaRPr lang="en-US" altLang="zh-CN" sz="1000" kern="1200" dirty="0" smtClean="0">
                        <a:solidFill>
                          <a:schemeClr val="tx1"/>
                        </a:solidFill>
                        <a:latin typeface="Times New Roman" panose="02020603050405020304" pitchFamily="18" charset="0"/>
                        <a:ea typeface="+mn-ea"/>
                        <a:cs typeface="Times New Roman" panose="02020603050405020304" pitchFamily="18" charset="0"/>
                      </a:endParaRPr>
                    </a:p>
                  </a:txBody>
                  <a:tcPr marL="91443" marR="91443"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altLang="zh-CN" sz="1000" kern="1200" dirty="0" smtClean="0">
                          <a:solidFill>
                            <a:schemeClr val="tx1"/>
                          </a:solidFill>
                          <a:latin typeface="Times New Roman" panose="02020603050405020304" pitchFamily="18" charset="0"/>
                          <a:ea typeface="+mn-ea"/>
                          <a:cs typeface="Times New Roman" panose="02020603050405020304" pitchFamily="18" charset="0"/>
                        </a:rPr>
                        <a:t>EMD (BL08)</a:t>
                      </a:r>
                      <a:endParaRPr lang="en-US" altLang="zh-CN" sz="1000" kern="1200" dirty="0" smtClean="0">
                        <a:solidFill>
                          <a:schemeClr val="tx1"/>
                        </a:solidFill>
                        <a:latin typeface="Times New Roman" panose="02020603050405020304" pitchFamily="18" charset="0"/>
                        <a:ea typeface="+mn-ea"/>
                        <a:cs typeface="Times New Roman" panose="02020603050405020304" pitchFamily="18" charset="0"/>
                      </a:endParaRPr>
                    </a:p>
                  </a:txBody>
                  <a:tcPr marL="91443" marR="91443"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000" kern="1200" dirty="0" smtClean="0">
                          <a:solidFill>
                            <a:schemeClr val="tx1"/>
                          </a:solidFill>
                          <a:highlight>
                            <a:srgbClr val="FFFF00"/>
                          </a:highlight>
                          <a:latin typeface="Times New Roman" panose="02020603050405020304" pitchFamily="18" charset="0"/>
                          <a:ea typeface="+mn-ea"/>
                          <a:cs typeface="Times New Roman" panose="02020603050405020304" pitchFamily="18" charset="0"/>
                        </a:rPr>
                        <a:t>Scintilla</a:t>
                      </a:r>
                      <a:r>
                        <a:rPr lang="en-US" altLang="zh-CN" sz="1000" dirty="0" smtClean="0">
                          <a:highlight>
                            <a:srgbClr val="FFFF00"/>
                          </a:highlight>
                          <a:latin typeface="Times New Roman" panose="02020603050405020304" pitchFamily="18" charset="0"/>
                          <a:cs typeface="Times New Roman" panose="02020603050405020304" pitchFamily="18" charset="0"/>
                          <a:sym typeface="+mn-ea"/>
                        </a:rPr>
                        <a:t>tor</a:t>
                      </a:r>
                      <a:r>
                        <a:rPr lang="en-US" altLang="zh-CN" sz="1000" kern="1200" dirty="0" smtClean="0">
                          <a:solidFill>
                            <a:schemeClr val="tx1"/>
                          </a:solidFill>
                          <a:highlight>
                            <a:srgbClr val="FFFF00"/>
                          </a:highlight>
                          <a:latin typeface="Times New Roman" panose="02020603050405020304" pitchFamily="18" charset="0"/>
                          <a:ea typeface="+mn-ea"/>
                          <a:cs typeface="Times New Roman" panose="02020603050405020304" pitchFamily="18" charset="0"/>
                        </a:rPr>
                        <a:t> detector</a:t>
                      </a:r>
                      <a:endParaRPr lang="en-US" altLang="zh-CN" sz="1000" kern="1200" dirty="0" smtClean="0">
                        <a:solidFill>
                          <a:schemeClr val="tx1"/>
                        </a:solidFill>
                        <a:highlight>
                          <a:srgbClr val="FFFF00"/>
                        </a:highlight>
                        <a:latin typeface="Times New Roman" panose="02020603050405020304" pitchFamily="18" charset="0"/>
                        <a:ea typeface="+mn-ea"/>
                        <a:cs typeface="Times New Roman" panose="02020603050405020304" pitchFamily="18" charset="0"/>
                      </a:endParaRPr>
                    </a:p>
                  </a:txBody>
                  <a:tcPr marL="91443" marR="91443"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000" kern="1200" dirty="0" smtClean="0">
                          <a:solidFill>
                            <a:schemeClr val="tx1"/>
                          </a:solidFill>
                          <a:latin typeface="Times New Roman" panose="02020603050405020304" pitchFamily="18" charset="0"/>
                          <a:ea typeface="+mn-ea"/>
                          <a:cs typeface="Times New Roman" panose="02020603050405020304" pitchFamily="18" charset="0"/>
                        </a:rPr>
                        <a:t>3m</a:t>
                      </a:r>
                      <a:r>
                        <a:rPr lang="en-US" altLang="zh-CN" sz="1000" kern="1200" baseline="30000" dirty="0" smtClean="0">
                          <a:solidFill>
                            <a:schemeClr val="tx1"/>
                          </a:solidFill>
                          <a:latin typeface="Times New Roman" panose="02020603050405020304" pitchFamily="18" charset="0"/>
                          <a:ea typeface="+mn-ea"/>
                          <a:cs typeface="Times New Roman" panose="02020603050405020304" pitchFamily="18" charset="0"/>
                        </a:rPr>
                        <a:t>2</a:t>
                      </a:r>
                      <a:endParaRPr lang="en-US" altLang="zh-CN" sz="1000" kern="1200" baseline="30000" dirty="0" smtClean="0">
                        <a:solidFill>
                          <a:schemeClr val="tx1"/>
                        </a:solidFill>
                        <a:latin typeface="Times New Roman" panose="02020603050405020304" pitchFamily="18" charset="0"/>
                        <a:ea typeface="+mn-ea"/>
                        <a:cs typeface="Times New Roman" panose="02020603050405020304" pitchFamily="18" charset="0"/>
                      </a:endParaRPr>
                    </a:p>
                  </a:txBody>
                  <a:tcPr marL="91443" marR="91443"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000" kern="1200" dirty="0" smtClean="0">
                          <a:solidFill>
                            <a:schemeClr val="tx1"/>
                          </a:solidFill>
                          <a:highlight>
                            <a:srgbClr val="FFFF00"/>
                          </a:highlight>
                          <a:latin typeface="Times New Roman" panose="02020603050405020304" pitchFamily="18" charset="0"/>
                          <a:ea typeface="+mn-ea"/>
                          <a:cs typeface="Times New Roman" panose="02020603050405020304" pitchFamily="18" charset="0"/>
                        </a:rPr>
                        <a:t>Efficiency≥60 % @ 2 Å, Spatial resolution </a:t>
                      </a:r>
                      <a:r>
                        <a:rPr lang="en-US" altLang="zh-CN" sz="1000" dirty="0" smtClean="0">
                          <a:highlight>
                            <a:srgbClr val="FFFF00"/>
                          </a:highlight>
                          <a:latin typeface="Times New Roman" panose="02020603050405020304" pitchFamily="18" charset="0"/>
                          <a:cs typeface="Times New Roman" panose="02020603050405020304" pitchFamily="18" charset="0"/>
                          <a:sym typeface="+mn-ea"/>
                        </a:rPr>
                        <a:t>≤</a:t>
                      </a:r>
                      <a:r>
                        <a:rPr lang="en-US" altLang="zh-CN" sz="1000" kern="1200" dirty="0" smtClean="0">
                          <a:solidFill>
                            <a:schemeClr val="tx1"/>
                          </a:solidFill>
                          <a:highlight>
                            <a:srgbClr val="FFFF00"/>
                          </a:highlight>
                          <a:latin typeface="Times New Roman" panose="02020603050405020304" pitchFamily="18" charset="0"/>
                          <a:ea typeface="+mn-ea"/>
                          <a:cs typeface="Times New Roman" panose="02020603050405020304" pitchFamily="18" charset="0"/>
                        </a:rPr>
                        <a:t> 3mm×180mm</a:t>
                      </a:r>
                      <a:endParaRPr lang="en-US" altLang="zh-CN" sz="1000" kern="1200" dirty="0" smtClean="0">
                        <a:solidFill>
                          <a:schemeClr val="tx1"/>
                        </a:solidFill>
                        <a:highlight>
                          <a:srgbClr val="FFFF00"/>
                        </a:highlight>
                        <a:latin typeface="Times New Roman" panose="02020603050405020304" pitchFamily="18" charset="0"/>
                        <a:ea typeface="+mn-ea"/>
                        <a:cs typeface="Times New Roman" panose="02020603050405020304" pitchFamily="18" charset="0"/>
                      </a:endParaRPr>
                    </a:p>
                  </a:txBody>
                  <a:tcPr marL="91443" marR="91443"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r>
              <a:tr h="252730">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000" kern="1200" dirty="0" smtClean="0">
                          <a:solidFill>
                            <a:schemeClr val="tx1"/>
                          </a:solidFill>
                          <a:latin typeface="Times New Roman" panose="02020603050405020304" pitchFamily="18" charset="0"/>
                          <a:ea typeface="+mn-ea"/>
                          <a:cs typeface="Times New Roman" panose="02020603050405020304" pitchFamily="18" charset="0"/>
                        </a:rPr>
                        <a:t>7</a:t>
                      </a:r>
                      <a:endParaRPr lang="en-US" altLang="zh-CN" sz="1000" kern="1200" dirty="0" smtClean="0">
                        <a:solidFill>
                          <a:schemeClr val="tx1"/>
                        </a:solidFill>
                        <a:latin typeface="Times New Roman" panose="02020603050405020304" pitchFamily="18" charset="0"/>
                        <a:ea typeface="+mn-ea"/>
                        <a:cs typeface="Times New Roman" panose="02020603050405020304" pitchFamily="18" charset="0"/>
                      </a:endParaRPr>
                    </a:p>
                  </a:txBody>
                  <a:tcPr marL="91443" marR="91443"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000" kern="1200" dirty="0" smtClean="0">
                          <a:solidFill>
                            <a:schemeClr val="tx1"/>
                          </a:solidFill>
                          <a:latin typeface="Times New Roman" panose="02020603050405020304" pitchFamily="18" charset="0"/>
                          <a:ea typeface="+mn-ea"/>
                          <a:cs typeface="Times New Roman" panose="02020603050405020304" pitchFamily="18" charset="0"/>
                        </a:rPr>
                        <a:t>ERNI (BL13)</a:t>
                      </a:r>
                      <a:endParaRPr lang="en-US" altLang="zh-CN" sz="1000" kern="1200" dirty="0" smtClean="0">
                        <a:solidFill>
                          <a:schemeClr val="tx1"/>
                        </a:solidFill>
                        <a:latin typeface="Times New Roman" panose="02020603050405020304" pitchFamily="18" charset="0"/>
                        <a:ea typeface="+mn-ea"/>
                        <a:cs typeface="Times New Roman" panose="02020603050405020304" pitchFamily="18" charset="0"/>
                      </a:endParaRPr>
                    </a:p>
                  </a:txBody>
                  <a:tcPr marL="91443" marR="91443"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000" dirty="0" smtClean="0">
                          <a:highlight>
                            <a:srgbClr val="FFFF00"/>
                          </a:highlight>
                          <a:latin typeface="Times New Roman" panose="02020603050405020304" pitchFamily="18" charset="0"/>
                          <a:cs typeface="Times New Roman" panose="02020603050405020304" pitchFamily="18" charset="0"/>
                          <a:sym typeface="+mn-ea"/>
                        </a:rPr>
                        <a:t>Scintilla</a:t>
                      </a:r>
                      <a:r>
                        <a:rPr lang="en-US" altLang="zh-CN" sz="1000" dirty="0" smtClean="0">
                          <a:highlight>
                            <a:srgbClr val="FFFF00"/>
                          </a:highlight>
                          <a:latin typeface="Times New Roman" panose="02020603050405020304" pitchFamily="18" charset="0"/>
                          <a:cs typeface="Times New Roman" panose="02020603050405020304" pitchFamily="18" charset="0"/>
                          <a:sym typeface="+mn-ea"/>
                        </a:rPr>
                        <a:t>tor</a:t>
                      </a:r>
                      <a:r>
                        <a:rPr lang="en-US" altLang="zh-CN" sz="1000" dirty="0" smtClean="0">
                          <a:highlight>
                            <a:srgbClr val="FFFF00"/>
                          </a:highlight>
                          <a:latin typeface="Times New Roman" panose="02020603050405020304" pitchFamily="18" charset="0"/>
                          <a:cs typeface="Times New Roman" panose="02020603050405020304" pitchFamily="18" charset="0"/>
                          <a:sym typeface="+mn-ea"/>
                        </a:rPr>
                        <a:t> detector</a:t>
                      </a:r>
                      <a:endParaRPr lang="en-US" altLang="zh-CN" sz="1000" kern="1200" dirty="0" smtClean="0">
                        <a:solidFill>
                          <a:schemeClr val="tx1"/>
                        </a:solidFill>
                        <a:highlight>
                          <a:srgbClr val="FFFF00"/>
                        </a:highlight>
                        <a:latin typeface="Times New Roman" panose="02020603050405020304" pitchFamily="18" charset="0"/>
                        <a:ea typeface="+mn-ea"/>
                        <a:cs typeface="Times New Roman" panose="02020603050405020304" pitchFamily="18" charset="0"/>
                        <a:sym typeface="+mn-ea"/>
                      </a:endParaRPr>
                    </a:p>
                  </a:txBody>
                  <a:tcPr marL="91443" marR="91443"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000" kern="1200" dirty="0" smtClean="0">
                          <a:solidFill>
                            <a:schemeClr val="tx1"/>
                          </a:solidFill>
                          <a:latin typeface="Times New Roman" panose="02020603050405020304" pitchFamily="18" charset="0"/>
                          <a:ea typeface="+mn-ea"/>
                          <a:cs typeface="Times New Roman" panose="02020603050405020304" pitchFamily="18" charset="0"/>
                        </a:rPr>
                        <a:t>4 m</a:t>
                      </a:r>
                      <a:r>
                        <a:rPr lang="en-US" altLang="zh-CN" sz="1000" baseline="30000" dirty="0" smtClean="0">
                          <a:latin typeface="Times New Roman" panose="02020603050405020304" pitchFamily="18" charset="0"/>
                          <a:cs typeface="Times New Roman" panose="02020603050405020304" pitchFamily="18" charset="0"/>
                          <a:sym typeface="+mn-ea"/>
                        </a:rPr>
                        <a:t>2</a:t>
                      </a:r>
                      <a:endParaRPr lang="en-US" altLang="zh-CN" sz="1000" kern="1200" dirty="0" smtClean="0">
                        <a:solidFill>
                          <a:schemeClr val="tx1"/>
                        </a:solidFill>
                        <a:latin typeface="Times New Roman" panose="02020603050405020304" pitchFamily="18" charset="0"/>
                        <a:ea typeface="+mn-ea"/>
                        <a:cs typeface="Times New Roman" panose="02020603050405020304" pitchFamily="18" charset="0"/>
                      </a:endParaRPr>
                    </a:p>
                  </a:txBody>
                  <a:tcPr marL="91443" marR="91443"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lvl="0" algn="ctr" defTabSz="914400" rtl="0" eaLnBrk="1" fontAlgn="auto" latinLnBrk="0" hangingPunct="1">
                        <a:lnSpc>
                          <a:spcPct val="100000"/>
                        </a:lnSpc>
                        <a:spcBef>
                          <a:spcPts val="0"/>
                        </a:spcBef>
                        <a:spcAft>
                          <a:spcPts val="0"/>
                        </a:spcAft>
                        <a:buClrTx/>
                        <a:buSzTx/>
                        <a:buFont typeface="Arial" panose="020B0604020202020204" pitchFamily="34" charset="0"/>
                        <a:buNone/>
                        <a:defRPr/>
                      </a:pPr>
                      <a:r>
                        <a:rPr lang="en-US" altLang="zh-CN" sz="1000" dirty="0" smtClean="0">
                          <a:highlight>
                            <a:srgbClr val="FFFF00"/>
                          </a:highlight>
                          <a:latin typeface="Times New Roman" panose="02020603050405020304" pitchFamily="18" charset="0"/>
                          <a:cs typeface="Times New Roman" panose="02020603050405020304" pitchFamily="18" charset="0"/>
                          <a:sym typeface="+mn-ea"/>
                        </a:rPr>
                        <a:t>Efficiency≥60 % @ 2 Å, Spatial resolution </a:t>
                      </a:r>
                      <a:r>
                        <a:rPr lang="en-US" altLang="zh-CN" sz="1000" dirty="0" smtClean="0">
                          <a:highlight>
                            <a:srgbClr val="FFFF00"/>
                          </a:highlight>
                          <a:latin typeface="Times New Roman" panose="02020603050405020304" pitchFamily="18" charset="0"/>
                          <a:cs typeface="Times New Roman" panose="02020603050405020304" pitchFamily="18" charset="0"/>
                          <a:sym typeface="+mn-ea"/>
                        </a:rPr>
                        <a:t>≤</a:t>
                      </a:r>
                      <a:r>
                        <a:rPr lang="en-US" altLang="zh-CN" sz="1000" dirty="0" smtClean="0">
                          <a:highlight>
                            <a:srgbClr val="FFFF00"/>
                          </a:highlight>
                          <a:latin typeface="Times New Roman" panose="02020603050405020304" pitchFamily="18" charset="0"/>
                          <a:cs typeface="Times New Roman" panose="02020603050405020304" pitchFamily="18" charset="0"/>
                          <a:sym typeface="+mn-ea"/>
                        </a:rPr>
                        <a:t> 3mm×50mm</a:t>
                      </a:r>
                      <a:endParaRPr lang="en-US" altLang="zh-CN" sz="1000" kern="1200" dirty="0" smtClean="0">
                        <a:solidFill>
                          <a:schemeClr val="tx1"/>
                        </a:solidFill>
                        <a:highlight>
                          <a:srgbClr val="FFFF00"/>
                        </a:highlight>
                        <a:latin typeface="Times New Roman" panose="02020603050405020304" pitchFamily="18" charset="0"/>
                        <a:ea typeface="+mn-ea"/>
                        <a:cs typeface="Times New Roman" panose="02020603050405020304" pitchFamily="18" charset="0"/>
                        <a:sym typeface="+mn-ea"/>
                      </a:endParaRPr>
                    </a:p>
                  </a:txBody>
                  <a:tcPr marL="91443" marR="91443"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r>
              <a:tr h="252730">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000" kern="1200" dirty="0" smtClean="0">
                          <a:solidFill>
                            <a:schemeClr val="tx1"/>
                          </a:solidFill>
                          <a:latin typeface="Times New Roman" panose="02020603050405020304" pitchFamily="18" charset="0"/>
                          <a:ea typeface="+mn-ea"/>
                          <a:cs typeface="Times New Roman" panose="02020603050405020304" pitchFamily="18" charset="0"/>
                        </a:rPr>
                        <a:t>8</a:t>
                      </a:r>
                      <a:endParaRPr lang="en-US" altLang="zh-CN" sz="1000" kern="1200" dirty="0" smtClean="0">
                        <a:solidFill>
                          <a:schemeClr val="tx1"/>
                        </a:solidFill>
                        <a:latin typeface="Times New Roman" panose="02020603050405020304" pitchFamily="18" charset="0"/>
                        <a:ea typeface="+mn-ea"/>
                        <a:cs typeface="Times New Roman" panose="02020603050405020304" pitchFamily="18" charset="0"/>
                      </a:endParaRPr>
                    </a:p>
                  </a:txBody>
                  <a:tcPr marL="91443" marR="91443"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000" kern="1200" dirty="0" smtClean="0">
                          <a:solidFill>
                            <a:schemeClr val="tx1"/>
                          </a:solidFill>
                          <a:latin typeface="Times New Roman" panose="02020603050405020304" pitchFamily="18" charset="0"/>
                          <a:ea typeface="+mn-ea"/>
                          <a:cs typeface="Times New Roman" panose="02020603050405020304" pitchFamily="18" charset="0"/>
                        </a:rPr>
                        <a:t>VSANS (BL14)</a:t>
                      </a:r>
                      <a:endParaRPr lang="en-US" altLang="zh-CN" sz="1000" kern="1200" dirty="0" smtClean="0">
                        <a:solidFill>
                          <a:schemeClr val="tx1"/>
                        </a:solidFill>
                        <a:latin typeface="Times New Roman" panose="02020603050405020304" pitchFamily="18" charset="0"/>
                        <a:ea typeface="+mn-ea"/>
                        <a:cs typeface="Times New Roman" panose="02020603050405020304" pitchFamily="18" charset="0"/>
                      </a:endParaRPr>
                    </a:p>
                  </a:txBody>
                  <a:tcPr marL="91443" marR="91443"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000" kern="1200" baseline="30000" dirty="0" smtClean="0">
                          <a:solidFill>
                            <a:schemeClr val="tx1"/>
                          </a:solidFill>
                          <a:latin typeface="Times New Roman" panose="02020603050405020304" pitchFamily="18" charset="0"/>
                          <a:ea typeface="+mn-ea"/>
                          <a:cs typeface="Times New Roman" panose="02020603050405020304" pitchFamily="18" charset="0"/>
                        </a:rPr>
                        <a:t>3</a:t>
                      </a:r>
                      <a:r>
                        <a:rPr lang="en-US" altLang="zh-CN" sz="1000" kern="1200" dirty="0" smtClean="0">
                          <a:solidFill>
                            <a:schemeClr val="tx1"/>
                          </a:solidFill>
                          <a:latin typeface="Times New Roman" panose="02020603050405020304" pitchFamily="18" charset="0"/>
                          <a:ea typeface="+mn-ea"/>
                          <a:cs typeface="Times New Roman" panose="02020603050405020304" pitchFamily="18" charset="0"/>
                        </a:rPr>
                        <a:t>He Tube Array Detector</a:t>
                      </a:r>
                      <a:endParaRPr lang="en-US" altLang="zh-CN" sz="1000" kern="1200" dirty="0" smtClean="0">
                        <a:solidFill>
                          <a:schemeClr val="tx1"/>
                        </a:solidFill>
                        <a:latin typeface="Times New Roman" panose="02020603050405020304" pitchFamily="18" charset="0"/>
                        <a:ea typeface="+mn-ea"/>
                        <a:cs typeface="Times New Roman" panose="02020603050405020304" pitchFamily="18" charset="0"/>
                      </a:endParaRPr>
                    </a:p>
                  </a:txBody>
                  <a:tcPr marL="91443" marR="91443"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000" kern="1200" dirty="0" smtClean="0">
                          <a:solidFill>
                            <a:schemeClr val="tx1"/>
                          </a:solidFill>
                          <a:latin typeface="Times New Roman" panose="02020603050405020304" pitchFamily="18" charset="0"/>
                          <a:ea typeface="+mn-ea"/>
                          <a:cs typeface="Times New Roman" panose="02020603050405020304" pitchFamily="18" charset="0"/>
                        </a:rPr>
                        <a:t>3.6 m</a:t>
                      </a:r>
                      <a:r>
                        <a:rPr lang="en-US" altLang="zh-CN" sz="1000" kern="1200" baseline="30000" dirty="0" smtClean="0">
                          <a:solidFill>
                            <a:schemeClr val="tx1"/>
                          </a:solidFill>
                          <a:latin typeface="Times New Roman" panose="02020603050405020304" pitchFamily="18" charset="0"/>
                          <a:ea typeface="+mn-ea"/>
                          <a:cs typeface="Times New Roman" panose="02020603050405020304" pitchFamily="18" charset="0"/>
                        </a:rPr>
                        <a:t>2</a:t>
                      </a:r>
                      <a:endParaRPr lang="en-US" altLang="zh-CN" sz="1000" kern="1200" baseline="30000" dirty="0" smtClean="0">
                        <a:solidFill>
                          <a:schemeClr val="tx1"/>
                        </a:solidFill>
                        <a:latin typeface="Times New Roman" panose="02020603050405020304" pitchFamily="18" charset="0"/>
                        <a:ea typeface="+mn-ea"/>
                        <a:cs typeface="Times New Roman" panose="02020603050405020304" pitchFamily="18" charset="0"/>
                      </a:endParaRPr>
                    </a:p>
                  </a:txBody>
                  <a:tcPr marL="91443" marR="91443"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000" kern="1200" dirty="0" smtClean="0">
                          <a:solidFill>
                            <a:schemeClr val="tx1"/>
                          </a:solidFill>
                          <a:latin typeface="Times New Roman" panose="02020603050405020304" pitchFamily="18" charset="0"/>
                          <a:ea typeface="+mn-ea"/>
                          <a:cs typeface="Times New Roman" panose="02020603050405020304" pitchFamily="18" charset="0"/>
                        </a:rPr>
                        <a:t>Efficiency≥ 90% @ 2Å, Spatial resolution ≤ 8mm (FWHM)</a:t>
                      </a:r>
                      <a:endParaRPr lang="en-US" altLang="zh-CN" sz="1000" kern="1200" dirty="0" smtClean="0">
                        <a:solidFill>
                          <a:schemeClr val="tx1"/>
                        </a:solidFill>
                        <a:latin typeface="Times New Roman" panose="02020603050405020304" pitchFamily="18" charset="0"/>
                        <a:ea typeface="+mn-ea"/>
                        <a:cs typeface="Times New Roman" panose="02020603050405020304" pitchFamily="18" charset="0"/>
                      </a:endParaRPr>
                    </a:p>
                  </a:txBody>
                  <a:tcPr marL="91443" marR="91443"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r>
              <a:tr h="253365">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000" kern="1200" dirty="0" smtClean="0">
                          <a:solidFill>
                            <a:schemeClr val="tx1"/>
                          </a:solidFill>
                          <a:latin typeface="Times New Roman" panose="02020603050405020304" pitchFamily="18" charset="0"/>
                          <a:ea typeface="+mn-ea"/>
                          <a:cs typeface="Times New Roman" panose="02020603050405020304" pitchFamily="18" charset="0"/>
                        </a:rPr>
                        <a:t>9</a:t>
                      </a:r>
                      <a:endParaRPr lang="en-US" altLang="zh-CN" sz="1000" kern="1200" dirty="0" smtClean="0">
                        <a:solidFill>
                          <a:schemeClr val="tx1"/>
                        </a:solidFill>
                        <a:latin typeface="Times New Roman" panose="02020603050405020304" pitchFamily="18" charset="0"/>
                        <a:ea typeface="+mn-ea"/>
                        <a:cs typeface="Times New Roman" panose="02020603050405020304" pitchFamily="18" charset="0"/>
                      </a:endParaRPr>
                    </a:p>
                  </a:txBody>
                  <a:tcPr marL="91443" marR="91443"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000" kern="1200" dirty="0" smtClean="0">
                          <a:solidFill>
                            <a:schemeClr val="tx1"/>
                          </a:solidFill>
                          <a:latin typeface="Times New Roman" panose="02020603050405020304" pitchFamily="18" charset="0"/>
                          <a:ea typeface="+mn-ea"/>
                          <a:cs typeface="Times New Roman" panose="02020603050405020304" pitchFamily="18" charset="0"/>
                        </a:rPr>
                        <a:t>HD (BL05)</a:t>
                      </a:r>
                      <a:endParaRPr lang="en-US" altLang="zh-CN" sz="1000" kern="1200" dirty="0" smtClean="0">
                        <a:solidFill>
                          <a:schemeClr val="tx1"/>
                        </a:solidFill>
                        <a:latin typeface="Times New Roman" panose="02020603050405020304" pitchFamily="18" charset="0"/>
                        <a:ea typeface="+mn-ea"/>
                        <a:cs typeface="Times New Roman" panose="02020603050405020304" pitchFamily="18" charset="0"/>
                      </a:endParaRPr>
                    </a:p>
                  </a:txBody>
                  <a:tcPr marL="91443" marR="91443"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000" kern="1200" baseline="30000" dirty="0" smtClean="0">
                          <a:solidFill>
                            <a:schemeClr val="tx1"/>
                          </a:solidFill>
                          <a:latin typeface="Times New Roman" panose="02020603050405020304" pitchFamily="18" charset="0"/>
                          <a:ea typeface="+mn-ea"/>
                          <a:cs typeface="Times New Roman" panose="02020603050405020304" pitchFamily="18" charset="0"/>
                        </a:rPr>
                        <a:t>3</a:t>
                      </a:r>
                      <a:r>
                        <a:rPr lang="en-US" altLang="zh-CN" sz="1000" kern="1200" dirty="0" smtClean="0">
                          <a:solidFill>
                            <a:schemeClr val="tx1"/>
                          </a:solidFill>
                          <a:latin typeface="Times New Roman" panose="02020603050405020304" pitchFamily="18" charset="0"/>
                          <a:ea typeface="+mn-ea"/>
                          <a:cs typeface="Times New Roman" panose="02020603050405020304" pitchFamily="18" charset="0"/>
                        </a:rPr>
                        <a:t>He Tube Array Detector</a:t>
                      </a:r>
                      <a:endParaRPr lang="en-US" altLang="zh-CN" sz="1000" kern="1200" dirty="0" smtClean="0">
                        <a:solidFill>
                          <a:schemeClr val="tx1"/>
                        </a:solidFill>
                        <a:latin typeface="Times New Roman" panose="02020603050405020304" pitchFamily="18" charset="0"/>
                        <a:ea typeface="+mn-ea"/>
                        <a:cs typeface="Times New Roman" panose="02020603050405020304" pitchFamily="18" charset="0"/>
                      </a:endParaRPr>
                    </a:p>
                  </a:txBody>
                  <a:tcPr marL="91443" marR="91443"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000" kern="1200" baseline="0" dirty="0" smtClean="0">
                          <a:solidFill>
                            <a:schemeClr val="tx1"/>
                          </a:solidFill>
                          <a:latin typeface="Times New Roman" panose="02020603050405020304" pitchFamily="18" charset="0"/>
                          <a:ea typeface="+mn-ea"/>
                          <a:cs typeface="Times New Roman" panose="02020603050405020304" pitchFamily="18" charset="0"/>
                        </a:rPr>
                        <a:t>20 </a:t>
                      </a:r>
                      <a:r>
                        <a:rPr lang="en-US" altLang="zh-CN" sz="1000" kern="1200" dirty="0" smtClean="0">
                          <a:solidFill>
                            <a:schemeClr val="tx1"/>
                          </a:solidFill>
                          <a:latin typeface="Times New Roman" panose="02020603050405020304" pitchFamily="18" charset="0"/>
                          <a:ea typeface="+mn-ea"/>
                          <a:cs typeface="Times New Roman" panose="02020603050405020304" pitchFamily="18" charset="0"/>
                        </a:rPr>
                        <a:t>m</a:t>
                      </a:r>
                      <a:r>
                        <a:rPr lang="en-US" altLang="zh-CN" sz="1000" kern="1200" baseline="30000" dirty="0" smtClean="0">
                          <a:solidFill>
                            <a:schemeClr val="tx1"/>
                          </a:solidFill>
                          <a:latin typeface="Times New Roman" panose="02020603050405020304" pitchFamily="18" charset="0"/>
                          <a:ea typeface="+mn-ea"/>
                          <a:cs typeface="Times New Roman" panose="02020603050405020304" pitchFamily="18" charset="0"/>
                        </a:rPr>
                        <a:t>2</a:t>
                      </a:r>
                      <a:endParaRPr lang="en-US" altLang="zh-CN" sz="1000" kern="1200" baseline="30000" dirty="0" smtClean="0">
                        <a:solidFill>
                          <a:schemeClr val="tx1"/>
                        </a:solidFill>
                        <a:latin typeface="Times New Roman" panose="02020603050405020304" pitchFamily="18" charset="0"/>
                        <a:ea typeface="+mn-ea"/>
                        <a:cs typeface="Times New Roman" panose="02020603050405020304" pitchFamily="18" charset="0"/>
                      </a:endParaRPr>
                    </a:p>
                  </a:txBody>
                  <a:tcPr marL="91443" marR="91443"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000" kern="1200" dirty="0" smtClean="0">
                          <a:solidFill>
                            <a:schemeClr val="tx1"/>
                          </a:solidFill>
                          <a:latin typeface="Times New Roman" panose="02020603050405020304" pitchFamily="18" charset="0"/>
                          <a:ea typeface="+mn-ea"/>
                          <a:cs typeface="Times New Roman" panose="02020603050405020304" pitchFamily="18" charset="0"/>
                        </a:rPr>
                        <a:t>Efficiency≥ 90% @ 2Å, Spatial resolution ≤ 25mm </a:t>
                      </a:r>
                      <a:endParaRPr lang="en-US" altLang="zh-CN" sz="1000" kern="1200" dirty="0" smtClean="0">
                        <a:solidFill>
                          <a:schemeClr val="tx1"/>
                        </a:solidFill>
                        <a:latin typeface="Times New Roman" panose="02020603050405020304" pitchFamily="18" charset="0"/>
                        <a:ea typeface="+mn-ea"/>
                        <a:cs typeface="Times New Roman" panose="02020603050405020304" pitchFamily="18" charset="0"/>
                      </a:endParaRPr>
                    </a:p>
                  </a:txBody>
                  <a:tcPr marL="91443" marR="91443"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r>
              <a:tr h="252730">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000" kern="1200" dirty="0" smtClean="0">
                          <a:solidFill>
                            <a:schemeClr val="tx1"/>
                          </a:solidFill>
                          <a:latin typeface="Times New Roman" panose="02020603050405020304" pitchFamily="18" charset="0"/>
                          <a:ea typeface="+mn-ea"/>
                          <a:cs typeface="Times New Roman" panose="02020603050405020304" pitchFamily="18" charset="0"/>
                        </a:rPr>
                        <a:t>10</a:t>
                      </a:r>
                      <a:endParaRPr lang="en-US" altLang="zh-CN" sz="1000" kern="1200" dirty="0" smtClean="0">
                        <a:solidFill>
                          <a:schemeClr val="tx1"/>
                        </a:solidFill>
                        <a:latin typeface="Times New Roman" panose="02020603050405020304" pitchFamily="18" charset="0"/>
                        <a:ea typeface="+mn-ea"/>
                        <a:cs typeface="Times New Roman" panose="02020603050405020304" pitchFamily="18" charset="0"/>
                      </a:endParaRPr>
                    </a:p>
                  </a:txBody>
                  <a:tcPr marL="91443" marR="91443"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000" kern="1200" dirty="0" smtClean="0">
                          <a:solidFill>
                            <a:schemeClr val="tx1"/>
                          </a:solidFill>
                          <a:latin typeface="Times New Roman" panose="02020603050405020304" pitchFamily="18" charset="0"/>
                          <a:ea typeface="+mn-ea"/>
                          <a:cs typeface="Times New Roman" panose="02020603050405020304" pitchFamily="18" charset="0"/>
                        </a:rPr>
                        <a:t>HPND (BL15)</a:t>
                      </a:r>
                      <a:endParaRPr lang="en-US" altLang="zh-CN" sz="1000" kern="1200" dirty="0" smtClean="0">
                        <a:solidFill>
                          <a:schemeClr val="tx1"/>
                        </a:solidFill>
                        <a:latin typeface="Times New Roman" panose="02020603050405020304" pitchFamily="18" charset="0"/>
                        <a:ea typeface="+mn-ea"/>
                        <a:cs typeface="Times New Roman" panose="02020603050405020304" pitchFamily="18" charset="0"/>
                      </a:endParaRPr>
                    </a:p>
                  </a:txBody>
                  <a:tcPr marL="91443" marR="91443"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000" dirty="0" smtClean="0">
                          <a:latin typeface="Times New Roman" panose="02020603050405020304" pitchFamily="18" charset="0"/>
                          <a:cs typeface="Times New Roman" panose="02020603050405020304" pitchFamily="18" charset="0"/>
                          <a:sym typeface="+mn-ea"/>
                        </a:rPr>
                        <a:t>3He Tube Array Detector</a:t>
                      </a:r>
                      <a:endParaRPr lang="en-US" altLang="zh-CN" sz="1000" kern="1200" dirty="0" smtClean="0">
                        <a:solidFill>
                          <a:schemeClr val="tx1"/>
                        </a:solidFill>
                        <a:latin typeface="Times New Roman" panose="02020603050405020304" pitchFamily="18" charset="0"/>
                        <a:ea typeface="+mn-ea"/>
                        <a:cs typeface="Times New Roman" panose="02020603050405020304" pitchFamily="18" charset="0"/>
                      </a:endParaRPr>
                    </a:p>
                  </a:txBody>
                  <a:tcPr marL="91443" marR="91443"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000" kern="1200" dirty="0" smtClean="0">
                          <a:solidFill>
                            <a:schemeClr val="tx1"/>
                          </a:solidFill>
                          <a:latin typeface="Times New Roman" panose="02020603050405020304" pitchFamily="18" charset="0"/>
                          <a:ea typeface="+mn-ea"/>
                          <a:cs typeface="Times New Roman" panose="02020603050405020304" pitchFamily="18" charset="0"/>
                        </a:rPr>
                        <a:t>5.7 m</a:t>
                      </a:r>
                      <a:r>
                        <a:rPr lang="en-US" altLang="zh-CN" sz="1000" kern="1200" baseline="30000" dirty="0" smtClean="0">
                          <a:solidFill>
                            <a:schemeClr val="tx1"/>
                          </a:solidFill>
                          <a:latin typeface="Times New Roman" panose="02020603050405020304" pitchFamily="18" charset="0"/>
                          <a:ea typeface="+mn-ea"/>
                          <a:cs typeface="Times New Roman" panose="02020603050405020304" pitchFamily="18" charset="0"/>
                        </a:rPr>
                        <a:t>2</a:t>
                      </a:r>
                      <a:endParaRPr lang="en-US" altLang="zh-CN" sz="1000" kern="1200" baseline="30000" dirty="0" smtClean="0">
                        <a:solidFill>
                          <a:schemeClr val="tx1"/>
                        </a:solidFill>
                        <a:latin typeface="Times New Roman" panose="02020603050405020304" pitchFamily="18" charset="0"/>
                        <a:ea typeface="+mn-ea"/>
                        <a:cs typeface="Times New Roman" panose="02020603050405020304" pitchFamily="18" charset="0"/>
                      </a:endParaRPr>
                    </a:p>
                  </a:txBody>
                  <a:tcPr marL="91443" marR="91443"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000" kern="1200" dirty="0" smtClean="0">
                          <a:solidFill>
                            <a:schemeClr val="tx1"/>
                          </a:solidFill>
                          <a:latin typeface="Times New Roman" panose="02020603050405020304" pitchFamily="18" charset="0"/>
                          <a:ea typeface="+mn-ea"/>
                          <a:cs typeface="Times New Roman" panose="02020603050405020304" pitchFamily="18" charset="0"/>
                        </a:rPr>
                        <a:t>Efficiency≥80 % @ 2Å, Spatial resolution ≤ 8mm (FWHM)</a:t>
                      </a:r>
                      <a:endParaRPr lang="en-US" altLang="zh-CN" sz="1000" kern="1200" dirty="0" smtClean="0">
                        <a:solidFill>
                          <a:schemeClr val="tx1"/>
                        </a:solidFill>
                        <a:latin typeface="Times New Roman" panose="02020603050405020304" pitchFamily="18" charset="0"/>
                        <a:ea typeface="+mn-ea"/>
                        <a:cs typeface="Times New Roman" panose="02020603050405020304" pitchFamily="18" charset="0"/>
                      </a:endParaRPr>
                    </a:p>
                  </a:txBody>
                  <a:tcPr marL="91443" marR="91443"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r>
              <a:tr h="253365">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000" kern="1200" dirty="0" smtClean="0">
                          <a:solidFill>
                            <a:schemeClr val="tx1"/>
                          </a:solidFill>
                          <a:latin typeface="Times New Roman" panose="02020603050405020304" pitchFamily="18" charset="0"/>
                          <a:ea typeface="+mn-ea"/>
                          <a:cs typeface="Times New Roman" panose="02020603050405020304" pitchFamily="18" charset="0"/>
                        </a:rPr>
                        <a:t>11</a:t>
                      </a:r>
                      <a:endParaRPr lang="en-US" altLang="zh-CN" sz="1000" kern="1200" dirty="0" smtClean="0">
                        <a:solidFill>
                          <a:schemeClr val="tx1"/>
                        </a:solidFill>
                        <a:latin typeface="Times New Roman" panose="02020603050405020304" pitchFamily="18" charset="0"/>
                        <a:ea typeface="+mn-ea"/>
                        <a:cs typeface="Times New Roman" panose="02020603050405020304" pitchFamily="18" charset="0"/>
                      </a:endParaRPr>
                    </a:p>
                  </a:txBody>
                  <a:tcPr marL="91443" marR="91443"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000" kern="1200" dirty="0" smtClean="0">
                          <a:solidFill>
                            <a:schemeClr val="tx1"/>
                          </a:solidFill>
                          <a:latin typeface="Times New Roman" panose="02020603050405020304" pitchFamily="18" charset="0"/>
                          <a:ea typeface="+mn-ea"/>
                          <a:cs typeface="Times New Roman" panose="02020603050405020304" pitchFamily="18" charset="0"/>
                        </a:rPr>
                        <a:t>HRD (BL09)</a:t>
                      </a:r>
                      <a:endParaRPr lang="en-US" altLang="zh-CN" sz="1000" kern="1200" dirty="0" smtClean="0">
                        <a:solidFill>
                          <a:schemeClr val="tx1"/>
                        </a:solidFill>
                        <a:latin typeface="Times New Roman" panose="02020603050405020304" pitchFamily="18" charset="0"/>
                        <a:ea typeface="+mn-ea"/>
                        <a:cs typeface="Times New Roman" panose="02020603050405020304" pitchFamily="18" charset="0"/>
                      </a:endParaRPr>
                    </a:p>
                  </a:txBody>
                  <a:tcPr marL="91443" marR="91443"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000" kern="1200" baseline="30000" dirty="0" smtClean="0">
                          <a:solidFill>
                            <a:schemeClr val="tx1"/>
                          </a:solidFill>
                          <a:latin typeface="Times New Roman" panose="02020603050405020304" pitchFamily="18" charset="0"/>
                          <a:ea typeface="+mn-ea"/>
                          <a:cs typeface="Times New Roman" panose="02020603050405020304" pitchFamily="18" charset="0"/>
                        </a:rPr>
                        <a:t>3</a:t>
                      </a:r>
                      <a:r>
                        <a:rPr lang="en-US" altLang="zh-CN" sz="1000" kern="1200" dirty="0" smtClean="0">
                          <a:solidFill>
                            <a:schemeClr val="tx1"/>
                          </a:solidFill>
                          <a:latin typeface="Times New Roman" panose="02020603050405020304" pitchFamily="18" charset="0"/>
                          <a:ea typeface="+mn-ea"/>
                          <a:cs typeface="Times New Roman" panose="02020603050405020304" pitchFamily="18" charset="0"/>
                        </a:rPr>
                        <a:t>He Tube Array Detector</a:t>
                      </a:r>
                      <a:endParaRPr lang="en-US" altLang="zh-CN" sz="1000" kern="1200" dirty="0" smtClean="0">
                        <a:solidFill>
                          <a:schemeClr val="tx1"/>
                        </a:solidFill>
                        <a:latin typeface="Times New Roman" panose="02020603050405020304" pitchFamily="18" charset="0"/>
                        <a:ea typeface="+mn-ea"/>
                        <a:cs typeface="Times New Roman" panose="02020603050405020304" pitchFamily="18" charset="0"/>
                      </a:endParaRPr>
                    </a:p>
                  </a:txBody>
                  <a:tcPr marL="91443" marR="91443"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000" kern="1200" dirty="0" smtClean="0">
                          <a:solidFill>
                            <a:schemeClr val="tx1"/>
                          </a:solidFill>
                          <a:latin typeface="Times New Roman" panose="02020603050405020304" pitchFamily="18" charset="0"/>
                          <a:ea typeface="+mn-ea"/>
                          <a:cs typeface="Times New Roman" panose="02020603050405020304" pitchFamily="18" charset="0"/>
                        </a:rPr>
                        <a:t>8.8 m</a:t>
                      </a:r>
                      <a:r>
                        <a:rPr lang="en-US" altLang="zh-CN" sz="1000" kern="1200" baseline="30000" dirty="0" smtClean="0">
                          <a:solidFill>
                            <a:schemeClr val="tx1"/>
                          </a:solidFill>
                          <a:latin typeface="Times New Roman" panose="02020603050405020304" pitchFamily="18" charset="0"/>
                          <a:ea typeface="+mn-ea"/>
                          <a:cs typeface="Times New Roman" panose="02020603050405020304" pitchFamily="18" charset="0"/>
                        </a:rPr>
                        <a:t>2</a:t>
                      </a:r>
                      <a:endParaRPr lang="en-US" altLang="zh-CN" sz="1000" kern="1200" baseline="30000" dirty="0" smtClean="0">
                        <a:solidFill>
                          <a:schemeClr val="tx1"/>
                        </a:solidFill>
                        <a:latin typeface="Times New Roman" panose="02020603050405020304" pitchFamily="18" charset="0"/>
                        <a:ea typeface="+mn-ea"/>
                        <a:cs typeface="Times New Roman" panose="02020603050405020304" pitchFamily="18" charset="0"/>
                      </a:endParaRPr>
                    </a:p>
                  </a:txBody>
                  <a:tcPr marL="91443" marR="91443"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000" kern="1200" dirty="0" smtClean="0">
                          <a:solidFill>
                            <a:schemeClr val="tx1"/>
                          </a:solidFill>
                          <a:latin typeface="Times New Roman" panose="02020603050405020304" pitchFamily="18" charset="0"/>
                          <a:ea typeface="+mn-ea"/>
                          <a:cs typeface="Times New Roman" panose="02020603050405020304" pitchFamily="18" charset="0"/>
                        </a:rPr>
                        <a:t>Efficiency≥70% @ 2Å, Spatial resolution ≤ 8mm (FWHM)</a:t>
                      </a:r>
                      <a:endParaRPr lang="en-US" altLang="zh-CN" sz="1000" kern="1200" dirty="0" smtClean="0">
                        <a:solidFill>
                          <a:schemeClr val="tx1"/>
                        </a:solidFill>
                        <a:latin typeface="Times New Roman" panose="02020603050405020304" pitchFamily="18" charset="0"/>
                        <a:ea typeface="+mn-ea"/>
                        <a:cs typeface="Times New Roman" panose="02020603050405020304" pitchFamily="18" charset="0"/>
                      </a:endParaRPr>
                    </a:p>
                  </a:txBody>
                  <a:tcPr marL="91443" marR="91443"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r>
              <a:tr h="252730">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000" kern="1200" dirty="0" smtClean="0">
                          <a:solidFill>
                            <a:schemeClr val="tx1"/>
                          </a:solidFill>
                          <a:latin typeface="Times New Roman" panose="02020603050405020304" pitchFamily="18" charset="0"/>
                          <a:ea typeface="+mn-ea"/>
                          <a:cs typeface="Times New Roman" panose="02020603050405020304" pitchFamily="18" charset="0"/>
                        </a:rPr>
                        <a:t>12</a:t>
                      </a:r>
                      <a:endParaRPr lang="en-US" altLang="zh-CN" sz="1000" kern="1200" dirty="0" smtClean="0">
                        <a:solidFill>
                          <a:schemeClr val="tx1"/>
                        </a:solidFill>
                        <a:latin typeface="Times New Roman" panose="02020603050405020304" pitchFamily="18" charset="0"/>
                        <a:ea typeface="+mn-ea"/>
                        <a:cs typeface="Times New Roman" panose="02020603050405020304" pitchFamily="18" charset="0"/>
                      </a:endParaRPr>
                    </a:p>
                  </a:txBody>
                  <a:tcPr marL="91443" marR="91443"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000" kern="1200" dirty="0" smtClean="0">
                          <a:solidFill>
                            <a:schemeClr val="tx1"/>
                          </a:solidFill>
                          <a:latin typeface="Times New Roman" panose="02020603050405020304" pitchFamily="18" charset="0"/>
                          <a:ea typeface="+mn-ea"/>
                          <a:cs typeface="Times New Roman" panose="02020603050405020304" pitchFamily="18" charset="0"/>
                        </a:rPr>
                        <a:t>NTDS (BL08A)</a:t>
                      </a:r>
                      <a:endParaRPr lang="en-US" altLang="zh-CN" sz="1000" kern="1200" dirty="0" smtClean="0">
                        <a:solidFill>
                          <a:schemeClr val="tx1"/>
                        </a:solidFill>
                        <a:latin typeface="Times New Roman" panose="02020603050405020304" pitchFamily="18" charset="0"/>
                        <a:ea typeface="+mn-ea"/>
                        <a:cs typeface="Times New Roman" panose="02020603050405020304" pitchFamily="18" charset="0"/>
                      </a:endParaRPr>
                    </a:p>
                  </a:txBody>
                  <a:tcPr marL="91443" marR="91443"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000" kern="1200" baseline="30000" dirty="0" smtClean="0">
                          <a:solidFill>
                            <a:schemeClr val="tx1"/>
                          </a:solidFill>
                          <a:latin typeface="Times New Roman" panose="02020603050405020304" pitchFamily="18" charset="0"/>
                          <a:ea typeface="+mn-ea"/>
                          <a:cs typeface="Times New Roman" panose="02020603050405020304" pitchFamily="18" charset="0"/>
                        </a:rPr>
                        <a:t>3</a:t>
                      </a:r>
                      <a:r>
                        <a:rPr lang="en-US" altLang="zh-CN" sz="1000" kern="1200" dirty="0" smtClean="0">
                          <a:solidFill>
                            <a:schemeClr val="tx1"/>
                          </a:solidFill>
                          <a:latin typeface="Times New Roman" panose="02020603050405020304" pitchFamily="18" charset="0"/>
                          <a:ea typeface="+mn-ea"/>
                          <a:cs typeface="Times New Roman" panose="02020603050405020304" pitchFamily="18" charset="0"/>
                        </a:rPr>
                        <a:t>He Tube Array Detector</a:t>
                      </a:r>
                      <a:endParaRPr lang="en-US" altLang="zh-CN" sz="1000" kern="1200" dirty="0" smtClean="0">
                        <a:solidFill>
                          <a:schemeClr val="tx1"/>
                        </a:solidFill>
                        <a:latin typeface="Times New Roman" panose="02020603050405020304" pitchFamily="18" charset="0"/>
                        <a:ea typeface="+mn-ea"/>
                        <a:cs typeface="Times New Roman" panose="02020603050405020304" pitchFamily="18" charset="0"/>
                      </a:endParaRPr>
                    </a:p>
                  </a:txBody>
                  <a:tcPr marL="91443" marR="91443"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000" kern="1200" dirty="0" smtClean="0">
                          <a:solidFill>
                            <a:schemeClr val="tx1"/>
                          </a:solidFill>
                          <a:latin typeface="Times New Roman" panose="02020603050405020304" pitchFamily="18" charset="0"/>
                          <a:ea typeface="+mn-ea"/>
                          <a:cs typeface="Times New Roman" panose="02020603050405020304" pitchFamily="18" charset="0"/>
                        </a:rPr>
                        <a:t>32mm×300mm</a:t>
                      </a:r>
                      <a:endParaRPr lang="en-US" altLang="zh-CN" sz="1000" kern="1200" dirty="0" smtClean="0">
                        <a:solidFill>
                          <a:schemeClr val="tx1"/>
                        </a:solidFill>
                        <a:latin typeface="Times New Roman" panose="02020603050405020304" pitchFamily="18" charset="0"/>
                        <a:ea typeface="+mn-ea"/>
                        <a:cs typeface="Times New Roman" panose="02020603050405020304" pitchFamily="18" charset="0"/>
                      </a:endParaRPr>
                    </a:p>
                  </a:txBody>
                  <a:tcPr marL="91443" marR="91443"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000" kern="1200" dirty="0" smtClean="0">
                          <a:solidFill>
                            <a:schemeClr val="tx1"/>
                          </a:solidFill>
                          <a:latin typeface="Times New Roman" panose="02020603050405020304" pitchFamily="18" charset="0"/>
                          <a:ea typeface="+mn-ea"/>
                          <a:cs typeface="Times New Roman" panose="02020603050405020304" pitchFamily="18" charset="0"/>
                        </a:rPr>
                        <a:t> Efficiency≥80% @ 2Å, Spatial resolution≤ 8mm (FWHM)</a:t>
                      </a:r>
                      <a:endParaRPr lang="en-US" altLang="zh-CN" sz="1000" kern="1200" dirty="0" smtClean="0">
                        <a:solidFill>
                          <a:schemeClr val="tx1"/>
                        </a:solidFill>
                        <a:latin typeface="Times New Roman" panose="02020603050405020304" pitchFamily="18" charset="0"/>
                        <a:ea typeface="+mn-ea"/>
                        <a:cs typeface="Times New Roman" panose="02020603050405020304" pitchFamily="18" charset="0"/>
                      </a:endParaRPr>
                    </a:p>
                  </a:txBody>
                  <a:tcPr marL="91443" marR="91443"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r>
              <a:tr h="272415">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000" kern="1200" dirty="0" smtClean="0">
                          <a:solidFill>
                            <a:schemeClr val="tx1"/>
                          </a:solidFill>
                          <a:latin typeface="Times New Roman" panose="02020603050405020304" pitchFamily="18" charset="0"/>
                          <a:ea typeface="+mn-ea"/>
                          <a:cs typeface="Times New Roman" panose="02020603050405020304" pitchFamily="18" charset="0"/>
                        </a:rPr>
                        <a:t>13</a:t>
                      </a:r>
                      <a:endParaRPr lang="en-US" altLang="zh-CN" sz="1000" kern="1200" dirty="0" smtClean="0">
                        <a:solidFill>
                          <a:schemeClr val="tx1"/>
                        </a:solidFill>
                        <a:latin typeface="Times New Roman" panose="02020603050405020304" pitchFamily="18" charset="0"/>
                        <a:ea typeface="+mn-ea"/>
                        <a:cs typeface="Times New Roman" panose="02020603050405020304" pitchFamily="18" charset="0"/>
                      </a:endParaRPr>
                    </a:p>
                  </a:txBody>
                  <a:tcPr marL="91443" marR="91443"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000" kern="1200" dirty="0" smtClean="0">
                          <a:solidFill>
                            <a:schemeClr val="tx1"/>
                          </a:solidFill>
                          <a:latin typeface="Times New Roman" panose="02020603050405020304" pitchFamily="18" charset="0"/>
                          <a:ea typeface="+mn-ea"/>
                          <a:cs typeface="Times New Roman" panose="02020603050405020304" pitchFamily="18" charset="0"/>
                        </a:rPr>
                        <a:t>NPAI</a:t>
                      </a:r>
                      <a:r>
                        <a:rPr lang="en-US" altLang="zh-CN" sz="1000" kern="1200" baseline="0" dirty="0" smtClean="0">
                          <a:solidFill>
                            <a:schemeClr val="tx1"/>
                          </a:solidFill>
                          <a:latin typeface="Times New Roman" panose="02020603050405020304" pitchFamily="18" charset="0"/>
                          <a:ea typeface="+mn-ea"/>
                          <a:cs typeface="Times New Roman" panose="02020603050405020304" pitchFamily="18" charset="0"/>
                        </a:rPr>
                        <a:t> (BL12)</a:t>
                      </a:r>
                      <a:endParaRPr lang="en-US" altLang="zh-CN" sz="1000" kern="1200" baseline="0" dirty="0" smtClean="0">
                        <a:solidFill>
                          <a:schemeClr val="tx1"/>
                        </a:solidFill>
                        <a:latin typeface="Times New Roman" panose="02020603050405020304" pitchFamily="18" charset="0"/>
                        <a:ea typeface="+mn-ea"/>
                        <a:cs typeface="Times New Roman" panose="02020603050405020304" pitchFamily="18" charset="0"/>
                      </a:endParaRPr>
                    </a:p>
                  </a:txBody>
                  <a:tcPr marL="91443" marR="91443"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000" kern="1200" dirty="0" smtClean="0">
                          <a:solidFill>
                            <a:schemeClr val="tx1"/>
                          </a:solidFill>
                          <a:latin typeface="Times New Roman" panose="02020603050405020304" pitchFamily="18" charset="0"/>
                          <a:ea typeface="+mn-ea"/>
                          <a:cs typeface="Times New Roman" panose="02020603050405020304" pitchFamily="18" charset="0"/>
                        </a:rPr>
                        <a:t>10B GEM</a:t>
                      </a:r>
                      <a:endParaRPr lang="en-US" altLang="zh-CN" sz="1000" kern="1200" dirty="0" smtClean="0">
                        <a:solidFill>
                          <a:schemeClr val="tx1"/>
                        </a:solidFill>
                        <a:latin typeface="Times New Roman" panose="02020603050405020304" pitchFamily="18" charset="0"/>
                        <a:ea typeface="+mn-ea"/>
                        <a:cs typeface="Times New Roman" panose="02020603050405020304" pitchFamily="18" charset="0"/>
                      </a:endParaRPr>
                    </a:p>
                  </a:txBody>
                  <a:tcPr marL="91443" marR="91443"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000" kern="1200" dirty="0" smtClean="0">
                          <a:solidFill>
                            <a:schemeClr val="tx1"/>
                          </a:solidFill>
                          <a:latin typeface="Times New Roman" panose="02020603050405020304" pitchFamily="18" charset="0"/>
                          <a:ea typeface="+mn-ea"/>
                          <a:cs typeface="Times New Roman" panose="02020603050405020304" pitchFamily="18" charset="0"/>
                        </a:rPr>
                        <a:t>50mm×50mm</a:t>
                      </a:r>
                      <a:endParaRPr lang="en-US" altLang="zh-CN" sz="1000" kern="1200" dirty="0" smtClean="0">
                        <a:solidFill>
                          <a:schemeClr val="tx1"/>
                        </a:solidFill>
                        <a:latin typeface="Times New Roman" panose="02020603050405020304" pitchFamily="18" charset="0"/>
                        <a:ea typeface="+mn-ea"/>
                        <a:cs typeface="Times New Roman" panose="02020603050405020304" pitchFamily="18" charset="0"/>
                      </a:endParaRPr>
                    </a:p>
                  </a:txBody>
                  <a:tcPr marL="91443" marR="91443"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000" dirty="0" smtClean="0">
                          <a:latin typeface="Times New Roman" panose="02020603050405020304" pitchFamily="18" charset="0"/>
                          <a:cs typeface="Times New Roman" panose="02020603050405020304" pitchFamily="18" charset="0"/>
                          <a:sym typeface="+mn-ea"/>
                        </a:rPr>
                        <a:t>Efficiency≥40% @ 6Å, </a:t>
                      </a:r>
                      <a:r>
                        <a:rPr lang="en-US" altLang="zh-CN" sz="1000" kern="1200" dirty="0" smtClean="0">
                          <a:solidFill>
                            <a:schemeClr val="tx1"/>
                          </a:solidFill>
                          <a:latin typeface="Times New Roman" panose="02020603050405020304" pitchFamily="18" charset="0"/>
                          <a:ea typeface="+mn-ea"/>
                          <a:cs typeface="Times New Roman" panose="02020603050405020304" pitchFamily="18" charset="0"/>
                        </a:rPr>
                        <a:t>Spatial resolution</a:t>
                      </a:r>
                      <a:r>
                        <a:rPr lang="en-US" altLang="zh-CN" sz="1000" dirty="0" smtClean="0">
                          <a:latin typeface="Times New Roman" panose="02020603050405020304" pitchFamily="18" charset="0"/>
                          <a:cs typeface="Times New Roman" panose="02020603050405020304" pitchFamily="18" charset="0"/>
                          <a:sym typeface="+mn-ea"/>
                        </a:rPr>
                        <a:t>≤ 2mm (FWHM)</a:t>
                      </a:r>
                      <a:endParaRPr lang="en-US" altLang="zh-CN" sz="1000" kern="1200" dirty="0" smtClean="0">
                        <a:solidFill>
                          <a:schemeClr val="tx1"/>
                        </a:solidFill>
                        <a:latin typeface="Times New Roman" panose="02020603050405020304" pitchFamily="18" charset="0"/>
                        <a:ea typeface="+mn-ea"/>
                        <a:cs typeface="Times New Roman" panose="02020603050405020304" pitchFamily="18" charset="0"/>
                      </a:endParaRPr>
                    </a:p>
                  </a:txBody>
                  <a:tcPr marL="91443" marR="91443"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r>
              <a:tr h="252730">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000" kern="1200" dirty="0" smtClean="0">
                          <a:solidFill>
                            <a:schemeClr val="tx1"/>
                          </a:solidFill>
                          <a:latin typeface="Times New Roman" panose="02020603050405020304" pitchFamily="18" charset="0"/>
                          <a:ea typeface="+mn-ea"/>
                          <a:cs typeface="Times New Roman" panose="02020603050405020304" pitchFamily="18" charset="0"/>
                        </a:rPr>
                        <a:t>14</a:t>
                      </a:r>
                      <a:endParaRPr lang="en-US" altLang="zh-CN" sz="1000" kern="1200" dirty="0" smtClean="0">
                        <a:solidFill>
                          <a:schemeClr val="tx1"/>
                        </a:solidFill>
                        <a:latin typeface="Times New Roman" panose="02020603050405020304" pitchFamily="18" charset="0"/>
                        <a:ea typeface="+mn-ea"/>
                        <a:cs typeface="Times New Roman" panose="02020603050405020304" pitchFamily="18" charset="0"/>
                      </a:endParaRPr>
                    </a:p>
                  </a:txBody>
                  <a:tcPr marL="91443" marR="91443"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000" kern="1200" dirty="0" smtClean="0">
                          <a:solidFill>
                            <a:schemeClr val="tx1"/>
                          </a:solidFill>
                          <a:latin typeface="Times New Roman" panose="02020603050405020304" pitchFamily="18" charset="0"/>
                          <a:ea typeface="+mn-ea"/>
                          <a:cs typeface="Times New Roman" panose="02020603050405020304" pitchFamily="18" charset="0"/>
                        </a:rPr>
                        <a:t>IMVS (BL06)</a:t>
                      </a:r>
                      <a:endParaRPr lang="en-US" altLang="zh-CN" sz="1000" kern="1200" dirty="0" smtClean="0">
                        <a:solidFill>
                          <a:schemeClr val="tx1"/>
                        </a:solidFill>
                        <a:latin typeface="Times New Roman" panose="02020603050405020304" pitchFamily="18" charset="0"/>
                        <a:ea typeface="+mn-ea"/>
                        <a:cs typeface="Times New Roman" panose="02020603050405020304" pitchFamily="18" charset="0"/>
                      </a:endParaRPr>
                    </a:p>
                  </a:txBody>
                  <a:tcPr marL="91443" marR="91443"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000" kern="1200" baseline="30000" dirty="0" smtClean="0">
                          <a:solidFill>
                            <a:schemeClr val="tx1"/>
                          </a:solidFill>
                          <a:latin typeface="Times New Roman" panose="02020603050405020304" pitchFamily="18" charset="0"/>
                          <a:ea typeface="+mn-ea"/>
                          <a:cs typeface="Times New Roman" panose="02020603050405020304" pitchFamily="18" charset="0"/>
                        </a:rPr>
                        <a:t>3</a:t>
                      </a:r>
                      <a:r>
                        <a:rPr lang="en-US" altLang="zh-CN" sz="1000" kern="1200" dirty="0" smtClean="0">
                          <a:solidFill>
                            <a:schemeClr val="tx1"/>
                          </a:solidFill>
                          <a:latin typeface="Times New Roman" panose="02020603050405020304" pitchFamily="18" charset="0"/>
                          <a:ea typeface="+mn-ea"/>
                          <a:cs typeface="Times New Roman" panose="02020603050405020304" pitchFamily="18" charset="0"/>
                        </a:rPr>
                        <a:t>He Tube Array Detector</a:t>
                      </a:r>
                      <a:endParaRPr lang="en-US" altLang="zh-CN" sz="1000" kern="1200" dirty="0" smtClean="0">
                        <a:solidFill>
                          <a:schemeClr val="tx1"/>
                        </a:solidFill>
                        <a:latin typeface="Times New Roman" panose="02020603050405020304" pitchFamily="18" charset="0"/>
                        <a:ea typeface="+mn-ea"/>
                        <a:cs typeface="Times New Roman" panose="02020603050405020304" pitchFamily="18" charset="0"/>
                      </a:endParaRPr>
                    </a:p>
                  </a:txBody>
                  <a:tcPr marL="91443" marR="91443"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000" kern="1200" dirty="0" smtClean="0">
                          <a:solidFill>
                            <a:schemeClr val="tx1"/>
                          </a:solidFill>
                          <a:latin typeface="Times New Roman" panose="02020603050405020304" pitchFamily="18" charset="0"/>
                          <a:ea typeface="+mn-ea"/>
                          <a:cs typeface="Times New Roman" panose="02020603050405020304" pitchFamily="18" charset="0"/>
                        </a:rPr>
                        <a:t>0.36 m</a:t>
                      </a:r>
                      <a:r>
                        <a:rPr lang="en-US" altLang="zh-CN" sz="1000" kern="1200" baseline="30000" dirty="0" smtClean="0">
                          <a:solidFill>
                            <a:schemeClr val="tx1"/>
                          </a:solidFill>
                          <a:latin typeface="Times New Roman" panose="02020603050405020304" pitchFamily="18" charset="0"/>
                          <a:ea typeface="+mn-ea"/>
                          <a:cs typeface="Times New Roman" panose="02020603050405020304" pitchFamily="18" charset="0"/>
                        </a:rPr>
                        <a:t>2</a:t>
                      </a:r>
                      <a:endParaRPr lang="en-US" altLang="zh-CN" sz="1000" kern="1200" baseline="30000" dirty="0" smtClean="0">
                        <a:solidFill>
                          <a:schemeClr val="tx1"/>
                        </a:solidFill>
                        <a:latin typeface="Times New Roman" panose="02020603050405020304" pitchFamily="18" charset="0"/>
                        <a:ea typeface="+mn-ea"/>
                        <a:cs typeface="Times New Roman" panose="02020603050405020304" pitchFamily="18" charset="0"/>
                      </a:endParaRPr>
                    </a:p>
                  </a:txBody>
                  <a:tcPr marL="91443" marR="91443"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000" kern="1200" dirty="0" smtClean="0">
                          <a:solidFill>
                            <a:schemeClr val="tx1"/>
                          </a:solidFill>
                          <a:latin typeface="Times New Roman" panose="02020603050405020304" pitchFamily="18" charset="0"/>
                          <a:ea typeface="+mn-ea"/>
                          <a:cs typeface="Times New Roman" panose="02020603050405020304" pitchFamily="18" charset="0"/>
                        </a:rPr>
                        <a:t> Efficiency≥80% @ 1.8Å, Spatial resolution≤8mm (FWHM)</a:t>
                      </a:r>
                      <a:endParaRPr lang="en-US" altLang="zh-CN" sz="1000" kern="1200" dirty="0" smtClean="0">
                        <a:solidFill>
                          <a:schemeClr val="tx1"/>
                        </a:solidFill>
                        <a:latin typeface="Times New Roman" panose="02020603050405020304" pitchFamily="18" charset="0"/>
                        <a:ea typeface="+mn-ea"/>
                        <a:cs typeface="Times New Roman" panose="02020603050405020304" pitchFamily="18" charset="0"/>
                      </a:endParaRPr>
                    </a:p>
                  </a:txBody>
                  <a:tcPr marL="91443" marR="91443"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r>
              <a:tr h="252730">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000" kern="1200" dirty="0" smtClean="0">
                          <a:solidFill>
                            <a:schemeClr val="tx1"/>
                          </a:solidFill>
                          <a:latin typeface="Times New Roman" panose="02020603050405020304" pitchFamily="18" charset="0"/>
                          <a:ea typeface="+mn-ea"/>
                          <a:cs typeface="Times New Roman" panose="02020603050405020304" pitchFamily="18" charset="0"/>
                        </a:rPr>
                        <a:t>15</a:t>
                      </a:r>
                      <a:endParaRPr lang="en-US" altLang="zh-CN" sz="1000" kern="1200" dirty="0" smtClean="0">
                        <a:solidFill>
                          <a:schemeClr val="tx1"/>
                        </a:solidFill>
                        <a:latin typeface="Times New Roman" panose="02020603050405020304" pitchFamily="18" charset="0"/>
                        <a:ea typeface="+mn-ea"/>
                        <a:cs typeface="Times New Roman" panose="02020603050405020304" pitchFamily="18" charset="0"/>
                      </a:endParaRPr>
                    </a:p>
                  </a:txBody>
                  <a:tcPr marL="91443" marR="91443"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000" kern="1200" dirty="0" smtClean="0">
                          <a:solidFill>
                            <a:schemeClr val="tx1"/>
                          </a:solidFill>
                          <a:latin typeface="Times New Roman" panose="02020603050405020304" pitchFamily="18" charset="0"/>
                          <a:ea typeface="+mn-ea"/>
                          <a:cs typeface="Times New Roman" panose="02020603050405020304" pitchFamily="18" charset="0"/>
                        </a:rPr>
                        <a:t>NUBS (BL10)</a:t>
                      </a:r>
                      <a:endParaRPr lang="en-US" altLang="zh-CN" sz="1000" kern="1200" dirty="0" smtClean="0">
                        <a:solidFill>
                          <a:schemeClr val="tx1"/>
                        </a:solidFill>
                        <a:latin typeface="Times New Roman" panose="02020603050405020304" pitchFamily="18" charset="0"/>
                        <a:ea typeface="+mn-ea"/>
                        <a:cs typeface="Times New Roman" panose="02020603050405020304" pitchFamily="18" charset="0"/>
                      </a:endParaRPr>
                    </a:p>
                  </a:txBody>
                  <a:tcPr marL="91443" marR="91443"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000" kern="1200" baseline="30000" dirty="0" smtClean="0">
                          <a:solidFill>
                            <a:schemeClr val="tx1"/>
                          </a:solidFill>
                          <a:latin typeface="Times New Roman" panose="02020603050405020304" pitchFamily="18" charset="0"/>
                          <a:ea typeface="+mn-ea"/>
                          <a:cs typeface="Times New Roman" panose="02020603050405020304" pitchFamily="18" charset="0"/>
                        </a:rPr>
                        <a:t>3</a:t>
                      </a:r>
                      <a:r>
                        <a:rPr lang="en-US" altLang="zh-CN" sz="1000" kern="1200" dirty="0" smtClean="0">
                          <a:solidFill>
                            <a:schemeClr val="tx1"/>
                          </a:solidFill>
                          <a:latin typeface="Times New Roman" panose="02020603050405020304" pitchFamily="18" charset="0"/>
                          <a:ea typeface="+mn-ea"/>
                          <a:cs typeface="Times New Roman" panose="02020603050405020304" pitchFamily="18" charset="0"/>
                        </a:rPr>
                        <a:t>He Tube Array Detector</a:t>
                      </a:r>
                      <a:endParaRPr lang="en-US" altLang="zh-CN" sz="1000" kern="1200" dirty="0" smtClean="0">
                        <a:solidFill>
                          <a:schemeClr val="tx1"/>
                        </a:solidFill>
                        <a:latin typeface="Times New Roman" panose="02020603050405020304" pitchFamily="18" charset="0"/>
                        <a:ea typeface="+mn-ea"/>
                        <a:cs typeface="Times New Roman" panose="02020603050405020304" pitchFamily="18" charset="0"/>
                      </a:endParaRPr>
                    </a:p>
                  </a:txBody>
                  <a:tcPr marL="91443" marR="91443"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000" kern="1200" dirty="0" smtClean="0">
                          <a:solidFill>
                            <a:schemeClr val="tx1"/>
                          </a:solidFill>
                          <a:latin typeface="Times New Roman" panose="02020603050405020304" pitchFamily="18" charset="0"/>
                          <a:ea typeface="+mn-ea"/>
                          <a:cs typeface="Times New Roman" panose="02020603050405020304" pitchFamily="18" charset="0"/>
                        </a:rPr>
                        <a:t>0.44 m</a:t>
                      </a:r>
                      <a:r>
                        <a:rPr lang="en-US" altLang="zh-CN" sz="1000" kern="1200" baseline="30000" dirty="0" smtClean="0">
                          <a:solidFill>
                            <a:schemeClr val="tx1"/>
                          </a:solidFill>
                          <a:latin typeface="Times New Roman" panose="02020603050405020304" pitchFamily="18" charset="0"/>
                          <a:ea typeface="+mn-ea"/>
                          <a:cs typeface="Times New Roman" panose="02020603050405020304" pitchFamily="18" charset="0"/>
                        </a:rPr>
                        <a:t>2</a:t>
                      </a:r>
                      <a:endParaRPr lang="en-US" altLang="zh-CN" sz="1000" kern="1200" baseline="30000" dirty="0" smtClean="0">
                        <a:solidFill>
                          <a:schemeClr val="tx1"/>
                        </a:solidFill>
                        <a:latin typeface="Times New Roman" panose="02020603050405020304" pitchFamily="18" charset="0"/>
                        <a:ea typeface="+mn-ea"/>
                        <a:cs typeface="Times New Roman" panose="02020603050405020304" pitchFamily="18" charset="0"/>
                      </a:endParaRPr>
                    </a:p>
                  </a:txBody>
                  <a:tcPr marL="91443" marR="91443"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000" kern="1200" dirty="0" smtClean="0">
                          <a:solidFill>
                            <a:schemeClr val="tx1"/>
                          </a:solidFill>
                          <a:latin typeface="Times New Roman" panose="02020603050405020304" pitchFamily="18" charset="0"/>
                          <a:ea typeface="+mn-ea"/>
                          <a:cs typeface="Times New Roman" panose="02020603050405020304" pitchFamily="18" charset="0"/>
                        </a:rPr>
                        <a:t>Efficiency≥85% @ 6.3Å, Spatial resolution≤12.7mm (FWHM)</a:t>
                      </a:r>
                      <a:endParaRPr lang="en-US" altLang="zh-CN" sz="1000" kern="1200" dirty="0" smtClean="0">
                        <a:solidFill>
                          <a:schemeClr val="tx1"/>
                        </a:solidFill>
                        <a:latin typeface="Times New Roman" panose="02020603050405020304" pitchFamily="18" charset="0"/>
                        <a:ea typeface="+mn-ea"/>
                        <a:cs typeface="Times New Roman" panose="02020603050405020304" pitchFamily="18" charset="0"/>
                      </a:endParaRPr>
                    </a:p>
                  </a:txBody>
                  <a:tcPr marL="91443" marR="91443"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r>
              <a:tr h="252730">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000" kern="1200" dirty="0" smtClean="0">
                          <a:solidFill>
                            <a:schemeClr val="tx1"/>
                          </a:solidFill>
                          <a:latin typeface="Times New Roman" panose="02020603050405020304" pitchFamily="18" charset="0"/>
                          <a:ea typeface="+mn-ea"/>
                          <a:cs typeface="Times New Roman" panose="02020603050405020304" pitchFamily="18" charset="0"/>
                        </a:rPr>
                        <a:t>16</a:t>
                      </a:r>
                      <a:endParaRPr lang="en-US" altLang="zh-CN" sz="1000" kern="1200" dirty="0" smtClean="0">
                        <a:solidFill>
                          <a:schemeClr val="tx1"/>
                        </a:solidFill>
                        <a:latin typeface="Times New Roman" panose="02020603050405020304" pitchFamily="18" charset="0"/>
                        <a:ea typeface="+mn-ea"/>
                        <a:cs typeface="Times New Roman" panose="02020603050405020304" pitchFamily="18" charset="0"/>
                      </a:endParaRPr>
                    </a:p>
                  </a:txBody>
                  <a:tcPr marL="91443" marR="91443"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000" kern="1200" dirty="0" smtClean="0">
                          <a:solidFill>
                            <a:schemeClr val="tx1"/>
                          </a:solidFill>
                          <a:latin typeface="Times New Roman" panose="02020603050405020304" pitchFamily="18" charset="0"/>
                          <a:ea typeface="+mn-ea"/>
                          <a:cs typeface="Times New Roman" panose="02020603050405020304" pitchFamily="18" charset="0"/>
                        </a:rPr>
                        <a:t>EDS</a:t>
                      </a:r>
                      <a:r>
                        <a:rPr lang="en-US" altLang="zh-CN" sz="1000" kern="1200" baseline="0" dirty="0" smtClean="0">
                          <a:solidFill>
                            <a:schemeClr val="tx1"/>
                          </a:solidFill>
                          <a:latin typeface="Times New Roman" panose="02020603050405020304" pitchFamily="18" charset="0"/>
                          <a:ea typeface="+mn-ea"/>
                          <a:cs typeface="Times New Roman" panose="02020603050405020304" pitchFamily="18" charset="0"/>
                        </a:rPr>
                        <a:t> (BL17)</a:t>
                      </a:r>
                      <a:endParaRPr lang="en-US" altLang="zh-CN" sz="1000" kern="1200" baseline="0" dirty="0" smtClean="0">
                        <a:solidFill>
                          <a:schemeClr val="tx1"/>
                        </a:solidFill>
                        <a:latin typeface="Times New Roman" panose="02020603050405020304" pitchFamily="18" charset="0"/>
                        <a:ea typeface="+mn-ea"/>
                        <a:cs typeface="Times New Roman" panose="02020603050405020304" pitchFamily="18" charset="0"/>
                      </a:endParaRPr>
                    </a:p>
                  </a:txBody>
                  <a:tcPr marL="91443" marR="91443"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algn="ctr" defTabSz="914400" rtl="0" eaLnBrk="1" fontAlgn="auto" latinLnBrk="0" hangingPunct="1">
                        <a:lnSpc>
                          <a:spcPct val="100000"/>
                        </a:lnSpc>
                        <a:spcBef>
                          <a:spcPts val="0"/>
                        </a:spcBef>
                        <a:spcAft>
                          <a:spcPts val="0"/>
                        </a:spcAft>
                        <a:buClrTx/>
                        <a:buSzTx/>
                        <a:buFontTx/>
                        <a:buNone/>
                        <a:defRPr/>
                      </a:pPr>
                      <a:r>
                        <a:rPr lang="en-US" altLang="zh-CN" sz="1000" baseline="30000" dirty="0" smtClean="0">
                          <a:latin typeface="Times New Roman" panose="02020603050405020304" pitchFamily="18" charset="0"/>
                          <a:cs typeface="Times New Roman" panose="02020603050405020304" pitchFamily="18" charset="0"/>
                          <a:sym typeface="+mn-ea"/>
                        </a:rPr>
                        <a:t>3</a:t>
                      </a:r>
                      <a:r>
                        <a:rPr lang="en-US" altLang="zh-CN" sz="1000" dirty="0" smtClean="0">
                          <a:latin typeface="Times New Roman" panose="02020603050405020304" pitchFamily="18" charset="0"/>
                          <a:cs typeface="Times New Roman" panose="02020603050405020304" pitchFamily="18" charset="0"/>
                          <a:sym typeface="+mn-ea"/>
                        </a:rPr>
                        <a:t>He Tube Array Detector</a:t>
                      </a:r>
                      <a:endParaRPr lang="en-US" altLang="zh-CN" sz="1000" kern="1200" dirty="0" smtClean="0">
                        <a:solidFill>
                          <a:schemeClr val="tx1"/>
                        </a:solidFill>
                        <a:latin typeface="Times New Roman" panose="02020603050405020304" pitchFamily="18" charset="0"/>
                        <a:ea typeface="+mn-ea"/>
                        <a:cs typeface="Times New Roman" panose="02020603050405020304" pitchFamily="18" charset="0"/>
                        <a:sym typeface="+mn-ea"/>
                      </a:endParaRPr>
                    </a:p>
                  </a:txBody>
                  <a:tcPr marL="91443" marR="91443"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000" kern="1200" baseline="0" dirty="0" smtClean="0">
                          <a:solidFill>
                            <a:schemeClr val="tx1"/>
                          </a:solidFill>
                          <a:latin typeface="Times New Roman" panose="02020603050405020304" pitchFamily="18" charset="0"/>
                          <a:ea typeface="+mn-ea"/>
                          <a:cs typeface="Times New Roman" panose="02020603050405020304" pitchFamily="18" charset="0"/>
                        </a:rPr>
                        <a:t>7m</a:t>
                      </a:r>
                      <a:r>
                        <a:rPr lang="en-US" altLang="zh-CN" sz="1000" kern="1200" baseline="30000" dirty="0" smtClean="0">
                          <a:solidFill>
                            <a:schemeClr val="tx1"/>
                          </a:solidFill>
                          <a:latin typeface="Times New Roman" panose="02020603050405020304" pitchFamily="18" charset="0"/>
                          <a:ea typeface="+mn-ea"/>
                          <a:cs typeface="Times New Roman" panose="02020603050405020304" pitchFamily="18" charset="0"/>
                        </a:rPr>
                        <a:t>2</a:t>
                      </a:r>
                      <a:endParaRPr lang="en-US" altLang="zh-CN" sz="1000" kern="1200" baseline="30000" dirty="0" smtClean="0">
                        <a:solidFill>
                          <a:schemeClr val="tx1"/>
                        </a:solidFill>
                        <a:latin typeface="Times New Roman" panose="02020603050405020304" pitchFamily="18" charset="0"/>
                        <a:ea typeface="+mn-ea"/>
                        <a:cs typeface="Times New Roman" panose="02020603050405020304" pitchFamily="18" charset="0"/>
                      </a:endParaRPr>
                    </a:p>
                  </a:txBody>
                  <a:tcPr marL="91443" marR="91443"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000" dirty="0" smtClean="0">
                          <a:latin typeface="Times New Roman" panose="02020603050405020304" pitchFamily="18" charset="0"/>
                          <a:cs typeface="Times New Roman" panose="02020603050405020304" pitchFamily="18" charset="0"/>
                          <a:sym typeface="+mn-ea"/>
                        </a:rPr>
                        <a:t>3He:Efficiency≥85% @ 1.8Å, Spatial resolution≤25.4mm (FWHM)</a:t>
                      </a:r>
                      <a:endParaRPr lang="en-US" altLang="zh-CN" sz="1000" kern="1200" dirty="0" smtClean="0">
                        <a:solidFill>
                          <a:schemeClr val="tx1"/>
                        </a:solidFill>
                        <a:latin typeface="Times New Roman" panose="02020603050405020304" pitchFamily="18" charset="0"/>
                        <a:ea typeface="+mn-ea"/>
                        <a:cs typeface="Times New Roman" panose="02020603050405020304" pitchFamily="18" charset="0"/>
                      </a:endParaRPr>
                    </a:p>
                  </a:txBody>
                  <a:tcPr marL="91443" marR="91443"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r>
              <a:tr h="254000">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000" kern="1200" dirty="0" smtClean="0">
                          <a:solidFill>
                            <a:schemeClr val="tx1"/>
                          </a:solidFill>
                          <a:latin typeface="Times New Roman" panose="02020603050405020304" pitchFamily="18" charset="0"/>
                          <a:ea typeface="+mn-ea"/>
                          <a:cs typeface="Times New Roman" panose="02020603050405020304" pitchFamily="18" charset="0"/>
                        </a:rPr>
                        <a:t>17</a:t>
                      </a:r>
                      <a:endParaRPr lang="en-US" altLang="zh-CN" sz="1000" kern="1200" dirty="0" smtClean="0">
                        <a:solidFill>
                          <a:schemeClr val="tx1"/>
                        </a:solidFill>
                        <a:latin typeface="Times New Roman" panose="02020603050405020304" pitchFamily="18" charset="0"/>
                        <a:ea typeface="+mn-ea"/>
                        <a:cs typeface="Times New Roman" panose="02020603050405020304" pitchFamily="18" charset="0"/>
                      </a:endParaRPr>
                    </a:p>
                  </a:txBody>
                  <a:tcPr marL="91443" marR="91443"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000" kern="1200" dirty="0" smtClean="0">
                          <a:solidFill>
                            <a:schemeClr val="tx1"/>
                          </a:solidFill>
                          <a:latin typeface="Times New Roman" panose="02020603050405020304" pitchFamily="18" charset="0"/>
                          <a:ea typeface="+mn-ea"/>
                          <a:cs typeface="Times New Roman" panose="02020603050405020304" pitchFamily="18" charset="0"/>
                        </a:rPr>
                        <a:t>CNIS (BL04)</a:t>
                      </a:r>
                      <a:endParaRPr lang="en-US" altLang="zh-CN" sz="1000" kern="1200" dirty="0" smtClean="0">
                        <a:solidFill>
                          <a:schemeClr val="tx1"/>
                        </a:solidFill>
                        <a:latin typeface="Times New Roman" panose="02020603050405020304" pitchFamily="18" charset="0"/>
                        <a:ea typeface="+mn-ea"/>
                        <a:cs typeface="Times New Roman" panose="02020603050405020304" pitchFamily="18" charset="0"/>
                      </a:endParaRPr>
                    </a:p>
                  </a:txBody>
                  <a:tcPr marL="91443" marR="91443"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000" kern="1200" baseline="30000" dirty="0" smtClean="0">
                          <a:solidFill>
                            <a:schemeClr val="tx1"/>
                          </a:solidFill>
                          <a:latin typeface="Times New Roman" panose="02020603050405020304" pitchFamily="18" charset="0"/>
                          <a:ea typeface="+mn-ea"/>
                          <a:cs typeface="Times New Roman" panose="02020603050405020304" pitchFamily="18" charset="0"/>
                        </a:rPr>
                        <a:t>3</a:t>
                      </a:r>
                      <a:r>
                        <a:rPr lang="en-US" altLang="zh-CN" sz="1000" kern="1200" dirty="0" smtClean="0">
                          <a:solidFill>
                            <a:schemeClr val="tx1"/>
                          </a:solidFill>
                          <a:latin typeface="Times New Roman" panose="02020603050405020304" pitchFamily="18" charset="0"/>
                          <a:ea typeface="+mn-ea"/>
                          <a:cs typeface="Times New Roman" panose="02020603050405020304" pitchFamily="18" charset="0"/>
                        </a:rPr>
                        <a:t>He Tube Array Detector</a:t>
                      </a:r>
                      <a:endParaRPr lang="en-US" altLang="zh-CN" sz="1000" kern="1200" dirty="0" smtClean="0">
                        <a:solidFill>
                          <a:schemeClr val="tx1"/>
                        </a:solidFill>
                        <a:latin typeface="Times New Roman" panose="02020603050405020304" pitchFamily="18" charset="0"/>
                        <a:ea typeface="+mn-ea"/>
                        <a:cs typeface="Times New Roman" panose="02020603050405020304" pitchFamily="18" charset="0"/>
                      </a:endParaRPr>
                    </a:p>
                  </a:txBody>
                  <a:tcPr marL="91443" marR="91443"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000" kern="1200" dirty="0" smtClean="0">
                          <a:solidFill>
                            <a:schemeClr val="tx1"/>
                          </a:solidFill>
                          <a:latin typeface="Times New Roman" panose="02020603050405020304" pitchFamily="18" charset="0"/>
                          <a:ea typeface="+mn-ea"/>
                          <a:cs typeface="Times New Roman" panose="02020603050405020304" pitchFamily="18" charset="0"/>
                        </a:rPr>
                        <a:t>15.2 m</a:t>
                      </a:r>
                      <a:r>
                        <a:rPr lang="en-US" altLang="zh-CN" sz="1000" kern="1200" baseline="30000" dirty="0" smtClean="0">
                          <a:solidFill>
                            <a:schemeClr val="tx1"/>
                          </a:solidFill>
                          <a:latin typeface="Times New Roman" panose="02020603050405020304" pitchFamily="18" charset="0"/>
                          <a:ea typeface="+mn-ea"/>
                          <a:cs typeface="Times New Roman" panose="02020603050405020304" pitchFamily="18" charset="0"/>
                        </a:rPr>
                        <a:t>2</a:t>
                      </a:r>
                      <a:endParaRPr lang="en-US" altLang="zh-CN" sz="1000" kern="1200" baseline="30000" dirty="0" smtClean="0">
                        <a:solidFill>
                          <a:schemeClr val="tx1"/>
                        </a:solidFill>
                        <a:latin typeface="Times New Roman" panose="02020603050405020304" pitchFamily="18" charset="0"/>
                        <a:ea typeface="+mn-ea"/>
                        <a:cs typeface="Times New Roman" panose="02020603050405020304" pitchFamily="18" charset="0"/>
                      </a:endParaRPr>
                    </a:p>
                  </a:txBody>
                  <a:tcPr marL="91443" marR="91443"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000" kern="1200" dirty="0" smtClean="0">
                          <a:solidFill>
                            <a:schemeClr val="tx1"/>
                          </a:solidFill>
                          <a:latin typeface="Times New Roman" panose="02020603050405020304" pitchFamily="18" charset="0"/>
                          <a:ea typeface="+mn-ea"/>
                          <a:cs typeface="Times New Roman" panose="02020603050405020304" pitchFamily="18" charset="0"/>
                        </a:rPr>
                        <a:t>3He:Efficiency</a:t>
                      </a:r>
                      <a:r>
                        <a:rPr lang="en-US" altLang="zh-CN" sz="1000" kern="1200" dirty="0" smtClean="0">
                          <a:solidFill>
                            <a:schemeClr val="tx1"/>
                          </a:solidFill>
                          <a:latin typeface="Times New Roman" panose="02020603050405020304" pitchFamily="18" charset="0"/>
                          <a:ea typeface="+mn-ea"/>
                          <a:cs typeface="Times New Roman" panose="02020603050405020304" pitchFamily="18" charset="0"/>
                        </a:rPr>
                        <a:t>≥85% @ 1.8Å, Spatial resolution≤25.4mm (FWHM)</a:t>
                      </a:r>
                      <a:endParaRPr lang="en-US" altLang="zh-CN" sz="1000" kern="1200" dirty="0" smtClean="0">
                        <a:solidFill>
                          <a:schemeClr val="tx1"/>
                        </a:solidFill>
                        <a:latin typeface="Times New Roman" panose="02020603050405020304" pitchFamily="18" charset="0"/>
                        <a:ea typeface="+mn-ea"/>
                        <a:cs typeface="Times New Roman" panose="02020603050405020304" pitchFamily="18" charset="0"/>
                      </a:endParaRPr>
                    </a:p>
                  </a:txBody>
                  <a:tcPr marL="91443" marR="91443"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r>
              <a:tr h="252095">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000" kern="1200" dirty="0" smtClean="0">
                          <a:solidFill>
                            <a:schemeClr val="tx1"/>
                          </a:solidFill>
                          <a:latin typeface="Times New Roman" panose="02020603050405020304" pitchFamily="18" charset="0"/>
                          <a:ea typeface="+mn-ea"/>
                          <a:cs typeface="Times New Roman" panose="02020603050405020304" pitchFamily="18" charset="0"/>
                        </a:rPr>
                        <a:t>18</a:t>
                      </a:r>
                      <a:endParaRPr lang="en-US" altLang="zh-CN" sz="1000" kern="1200" dirty="0" smtClean="0">
                        <a:solidFill>
                          <a:schemeClr val="tx1"/>
                        </a:solidFill>
                        <a:latin typeface="Times New Roman" panose="02020603050405020304" pitchFamily="18" charset="0"/>
                        <a:ea typeface="+mn-ea"/>
                        <a:cs typeface="Times New Roman" panose="02020603050405020304" pitchFamily="18" charset="0"/>
                      </a:endParaRPr>
                    </a:p>
                  </a:txBody>
                  <a:tcPr marL="91443" marR="91443"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000" kern="1200" dirty="0" smtClean="0">
                          <a:solidFill>
                            <a:schemeClr val="tx1"/>
                          </a:solidFill>
                          <a:latin typeface="Times New Roman" panose="02020603050405020304" pitchFamily="18" charset="0"/>
                          <a:ea typeface="+mn-ea"/>
                          <a:cs typeface="Times New Roman" panose="02020603050405020304" pitchFamily="18" charset="0"/>
                        </a:rPr>
                        <a:t>PACS (BL20)</a:t>
                      </a:r>
                      <a:endParaRPr lang="en-US" altLang="zh-CN" sz="1000" kern="1200" dirty="0" smtClean="0">
                        <a:solidFill>
                          <a:schemeClr val="tx1"/>
                        </a:solidFill>
                        <a:latin typeface="Times New Roman" panose="02020603050405020304" pitchFamily="18" charset="0"/>
                        <a:ea typeface="+mn-ea"/>
                        <a:cs typeface="Times New Roman" panose="02020603050405020304" pitchFamily="18" charset="0"/>
                      </a:endParaRPr>
                    </a:p>
                  </a:txBody>
                  <a:tcPr marL="91443" marR="91443"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000" kern="1200" baseline="30000" dirty="0" smtClean="0">
                          <a:solidFill>
                            <a:schemeClr val="tx1"/>
                          </a:solidFill>
                          <a:latin typeface="Times New Roman" panose="02020603050405020304" pitchFamily="18" charset="0"/>
                          <a:ea typeface="+mn-ea"/>
                          <a:cs typeface="Times New Roman" panose="02020603050405020304" pitchFamily="18" charset="0"/>
                        </a:rPr>
                        <a:t>3</a:t>
                      </a:r>
                      <a:r>
                        <a:rPr lang="en-US" altLang="zh-CN" sz="1000" kern="1200" dirty="0" smtClean="0">
                          <a:solidFill>
                            <a:schemeClr val="tx1"/>
                          </a:solidFill>
                          <a:latin typeface="Times New Roman" panose="02020603050405020304" pitchFamily="18" charset="0"/>
                          <a:ea typeface="+mn-ea"/>
                          <a:cs typeface="Times New Roman" panose="02020603050405020304" pitchFamily="18" charset="0"/>
                        </a:rPr>
                        <a:t>He Tube Array Detector</a:t>
                      </a:r>
                      <a:endParaRPr lang="en-US" altLang="zh-CN" sz="1000" kern="1200" dirty="0" smtClean="0">
                        <a:solidFill>
                          <a:schemeClr val="tx1"/>
                        </a:solidFill>
                        <a:latin typeface="Times New Roman" panose="02020603050405020304" pitchFamily="18" charset="0"/>
                        <a:ea typeface="+mn-ea"/>
                        <a:cs typeface="Times New Roman" panose="02020603050405020304" pitchFamily="18" charset="0"/>
                      </a:endParaRPr>
                    </a:p>
                  </a:txBody>
                  <a:tcPr marL="91443" marR="91443"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000" kern="1200" dirty="0" smtClean="0">
                          <a:solidFill>
                            <a:schemeClr val="tx1"/>
                          </a:solidFill>
                          <a:latin typeface="Times New Roman" panose="02020603050405020304" pitchFamily="18" charset="0"/>
                          <a:ea typeface="+mn-ea"/>
                          <a:cs typeface="Times New Roman" panose="02020603050405020304" pitchFamily="18" charset="0"/>
                        </a:rPr>
                        <a:t>12.2 m</a:t>
                      </a:r>
                      <a:r>
                        <a:rPr lang="en-US" altLang="zh-CN" sz="1000" kern="1200" baseline="30000" dirty="0" smtClean="0">
                          <a:solidFill>
                            <a:schemeClr val="tx1"/>
                          </a:solidFill>
                          <a:latin typeface="Times New Roman" panose="02020603050405020304" pitchFamily="18" charset="0"/>
                          <a:ea typeface="+mn-ea"/>
                          <a:cs typeface="Times New Roman" panose="02020603050405020304" pitchFamily="18" charset="0"/>
                        </a:rPr>
                        <a:t>2</a:t>
                      </a:r>
                      <a:endParaRPr lang="en-US" altLang="zh-CN" sz="1000" kern="1200" baseline="30000" dirty="0" smtClean="0">
                        <a:solidFill>
                          <a:schemeClr val="tx1"/>
                        </a:solidFill>
                        <a:latin typeface="Times New Roman" panose="02020603050405020304" pitchFamily="18" charset="0"/>
                        <a:ea typeface="+mn-ea"/>
                        <a:cs typeface="Times New Roman" panose="02020603050405020304" pitchFamily="18" charset="0"/>
                      </a:endParaRPr>
                    </a:p>
                  </a:txBody>
                  <a:tcPr marL="91443" marR="91443"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000" kern="1200" dirty="0" smtClean="0">
                          <a:solidFill>
                            <a:schemeClr val="tx1"/>
                          </a:solidFill>
                          <a:latin typeface="Times New Roman" panose="02020603050405020304" pitchFamily="18" charset="0"/>
                          <a:ea typeface="+mn-ea"/>
                          <a:cs typeface="Times New Roman" panose="02020603050405020304" pitchFamily="18" charset="0"/>
                        </a:rPr>
                        <a:t>Efficiency≥85% @ 1.8Å, Spatial resolution≤25.4mm (FWHM)</a:t>
                      </a:r>
                      <a:endParaRPr lang="en-US" altLang="zh-CN" sz="1000" kern="1200" dirty="0" smtClean="0">
                        <a:solidFill>
                          <a:schemeClr val="tx1"/>
                        </a:solidFill>
                        <a:latin typeface="Times New Roman" panose="02020603050405020304" pitchFamily="18" charset="0"/>
                        <a:ea typeface="+mn-ea"/>
                        <a:cs typeface="Times New Roman" panose="02020603050405020304" pitchFamily="18" charset="0"/>
                      </a:endParaRPr>
                    </a:p>
                  </a:txBody>
                  <a:tcPr marL="91443" marR="91443"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r>
              <a:tr h="254000">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000" kern="1200" dirty="0" smtClean="0">
                          <a:solidFill>
                            <a:schemeClr val="tx1"/>
                          </a:solidFill>
                          <a:latin typeface="Times New Roman" panose="02020603050405020304" pitchFamily="18" charset="0"/>
                          <a:ea typeface="+mn-ea"/>
                          <a:cs typeface="Times New Roman" panose="02020603050405020304" pitchFamily="18" charset="0"/>
                        </a:rPr>
                        <a:t>19</a:t>
                      </a:r>
                      <a:endParaRPr lang="en-US" altLang="zh-CN" sz="1000" kern="1200" dirty="0" smtClean="0">
                        <a:solidFill>
                          <a:schemeClr val="tx1"/>
                        </a:solidFill>
                        <a:latin typeface="Times New Roman" panose="02020603050405020304" pitchFamily="18" charset="0"/>
                        <a:ea typeface="+mn-ea"/>
                        <a:cs typeface="Times New Roman" panose="02020603050405020304" pitchFamily="18" charset="0"/>
                      </a:endParaRPr>
                    </a:p>
                  </a:txBody>
                  <a:tcPr marL="91443" marR="91443"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000" kern="1200" dirty="0" smtClean="0">
                          <a:solidFill>
                            <a:schemeClr val="tx1"/>
                          </a:solidFill>
                          <a:latin typeface="Times New Roman" panose="02020603050405020304" pitchFamily="18" charset="0"/>
                          <a:ea typeface="+mn-ea"/>
                          <a:cs typeface="Times New Roman" panose="02020603050405020304" pitchFamily="18" charset="0"/>
                        </a:rPr>
                        <a:t>SCND (BL19)</a:t>
                      </a:r>
                      <a:endParaRPr lang="en-US" altLang="zh-CN" sz="1000" kern="1200" dirty="0" smtClean="0">
                        <a:solidFill>
                          <a:schemeClr val="tx1"/>
                        </a:solidFill>
                        <a:latin typeface="Times New Roman" panose="02020603050405020304" pitchFamily="18" charset="0"/>
                        <a:ea typeface="+mn-ea"/>
                        <a:cs typeface="Times New Roman" panose="02020603050405020304" pitchFamily="18" charset="0"/>
                      </a:endParaRPr>
                    </a:p>
                  </a:txBody>
                  <a:tcPr marL="91443" marR="91443"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000" kern="1200" dirty="0" smtClean="0">
                          <a:solidFill>
                            <a:schemeClr val="tx1"/>
                          </a:solidFill>
                          <a:highlight>
                            <a:srgbClr val="FFFF00"/>
                          </a:highlight>
                          <a:latin typeface="Times New Roman" panose="02020603050405020304" pitchFamily="18" charset="0"/>
                          <a:ea typeface="+mn-ea"/>
                          <a:cs typeface="Times New Roman" panose="02020603050405020304" pitchFamily="18" charset="0"/>
                        </a:rPr>
                        <a:t>Scintilla</a:t>
                      </a:r>
                      <a:r>
                        <a:rPr lang="en-US" altLang="zh-CN" sz="1000" dirty="0" smtClean="0">
                          <a:highlight>
                            <a:srgbClr val="FFFF00"/>
                          </a:highlight>
                          <a:latin typeface="Times New Roman" panose="02020603050405020304" pitchFamily="18" charset="0"/>
                          <a:cs typeface="Times New Roman" panose="02020603050405020304" pitchFamily="18" charset="0"/>
                          <a:sym typeface="+mn-ea"/>
                        </a:rPr>
                        <a:t>tor</a:t>
                      </a:r>
                      <a:r>
                        <a:rPr lang="en-US" altLang="zh-CN" sz="1000" kern="1200" dirty="0" smtClean="0">
                          <a:solidFill>
                            <a:schemeClr val="tx1"/>
                          </a:solidFill>
                          <a:highlight>
                            <a:srgbClr val="FFFF00"/>
                          </a:highlight>
                          <a:latin typeface="Times New Roman" panose="02020603050405020304" pitchFamily="18" charset="0"/>
                          <a:ea typeface="+mn-ea"/>
                          <a:cs typeface="Times New Roman" panose="02020603050405020304" pitchFamily="18" charset="0"/>
                        </a:rPr>
                        <a:t> detector</a:t>
                      </a:r>
                      <a:endParaRPr lang="en-US" altLang="zh-CN" sz="1000" kern="1200" dirty="0" smtClean="0">
                        <a:solidFill>
                          <a:schemeClr val="tx1"/>
                        </a:solidFill>
                        <a:highlight>
                          <a:srgbClr val="FFFF00"/>
                        </a:highlight>
                        <a:latin typeface="Times New Roman" panose="02020603050405020304" pitchFamily="18" charset="0"/>
                        <a:ea typeface="+mn-ea"/>
                        <a:cs typeface="Times New Roman" panose="02020603050405020304" pitchFamily="18" charset="0"/>
                      </a:endParaRPr>
                    </a:p>
                  </a:txBody>
                  <a:tcPr marL="91443" marR="91443"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000" kern="1200" dirty="0" smtClean="0">
                          <a:solidFill>
                            <a:schemeClr val="tx1"/>
                          </a:solidFill>
                          <a:latin typeface="Times New Roman" panose="02020603050405020304" pitchFamily="18" charset="0"/>
                          <a:ea typeface="+mn-ea"/>
                          <a:cs typeface="Times New Roman" panose="02020603050405020304" pitchFamily="18" charset="0"/>
                        </a:rPr>
                        <a:t>2.3 m</a:t>
                      </a:r>
                      <a:r>
                        <a:rPr lang="en-US" altLang="zh-CN" sz="1000" kern="1200" baseline="30000" dirty="0" smtClean="0">
                          <a:solidFill>
                            <a:schemeClr val="tx1"/>
                          </a:solidFill>
                          <a:latin typeface="Times New Roman" panose="02020603050405020304" pitchFamily="18" charset="0"/>
                          <a:ea typeface="+mn-ea"/>
                          <a:cs typeface="Times New Roman" panose="02020603050405020304" pitchFamily="18" charset="0"/>
                        </a:rPr>
                        <a:t>2</a:t>
                      </a:r>
                      <a:endParaRPr lang="en-US" altLang="zh-CN" sz="1000" kern="1200" baseline="30000" dirty="0" smtClean="0">
                        <a:solidFill>
                          <a:schemeClr val="tx1"/>
                        </a:solidFill>
                        <a:latin typeface="Times New Roman" panose="02020603050405020304" pitchFamily="18" charset="0"/>
                        <a:ea typeface="+mn-ea"/>
                        <a:cs typeface="Times New Roman" panose="02020603050405020304" pitchFamily="18" charset="0"/>
                      </a:endParaRPr>
                    </a:p>
                  </a:txBody>
                  <a:tcPr marL="91443" marR="91443"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000" kern="1200" dirty="0" smtClean="0">
                          <a:solidFill>
                            <a:schemeClr val="tx1"/>
                          </a:solidFill>
                          <a:highlight>
                            <a:srgbClr val="FFFF00"/>
                          </a:highlight>
                          <a:latin typeface="Times New Roman" panose="02020603050405020304" pitchFamily="18" charset="0"/>
                          <a:ea typeface="+mn-ea"/>
                          <a:cs typeface="Times New Roman" panose="02020603050405020304" pitchFamily="18" charset="0"/>
                        </a:rPr>
                        <a:t>Efficiency ≥ 50% @ 2Å, Spatial resolution </a:t>
                      </a:r>
                      <a:r>
                        <a:rPr lang="en-US" altLang="zh-CN" sz="1000" dirty="0" smtClean="0">
                          <a:highlight>
                            <a:srgbClr val="FFFF00"/>
                          </a:highlight>
                          <a:latin typeface="Times New Roman" panose="02020603050405020304" pitchFamily="18" charset="0"/>
                          <a:cs typeface="Times New Roman" panose="02020603050405020304" pitchFamily="18" charset="0"/>
                          <a:sym typeface="+mn-ea"/>
                        </a:rPr>
                        <a:t>≤</a:t>
                      </a:r>
                      <a:r>
                        <a:rPr lang="en-US" altLang="zh-CN" sz="1000" kern="1200" dirty="0" smtClean="0">
                          <a:solidFill>
                            <a:schemeClr val="tx1"/>
                          </a:solidFill>
                          <a:highlight>
                            <a:srgbClr val="FFFF00"/>
                          </a:highlight>
                          <a:latin typeface="Times New Roman" panose="02020603050405020304" pitchFamily="18" charset="0"/>
                          <a:ea typeface="+mn-ea"/>
                          <a:cs typeface="Times New Roman" panose="02020603050405020304" pitchFamily="18" charset="0"/>
                        </a:rPr>
                        <a:t>1mm×1mm</a:t>
                      </a:r>
                      <a:endParaRPr lang="en-US" altLang="zh-CN" sz="1000" kern="1200" dirty="0" smtClean="0">
                        <a:solidFill>
                          <a:schemeClr val="tx1"/>
                        </a:solidFill>
                        <a:highlight>
                          <a:srgbClr val="FFFF00"/>
                        </a:highlight>
                        <a:latin typeface="Times New Roman" panose="02020603050405020304" pitchFamily="18" charset="0"/>
                        <a:ea typeface="+mn-ea"/>
                        <a:cs typeface="Times New Roman" panose="02020603050405020304" pitchFamily="18" charset="0"/>
                      </a:endParaRPr>
                    </a:p>
                  </a:txBody>
                  <a:tcPr marL="91443" marR="91443"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r>
              <a:tr h="252095">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000" kern="1200" dirty="0" smtClean="0">
                          <a:solidFill>
                            <a:schemeClr val="tx1"/>
                          </a:solidFill>
                          <a:latin typeface="Times New Roman" panose="02020603050405020304" pitchFamily="18" charset="0"/>
                          <a:ea typeface="+mn-ea"/>
                          <a:cs typeface="Times New Roman" panose="02020603050405020304" pitchFamily="18" charset="0"/>
                        </a:rPr>
                        <a:t>20</a:t>
                      </a:r>
                      <a:endParaRPr lang="en-US" altLang="zh-CN" sz="1000" kern="1200" dirty="0" smtClean="0">
                        <a:solidFill>
                          <a:schemeClr val="tx1"/>
                        </a:solidFill>
                        <a:latin typeface="Times New Roman" panose="02020603050405020304" pitchFamily="18" charset="0"/>
                        <a:ea typeface="+mn-ea"/>
                        <a:cs typeface="Times New Roman" panose="02020603050405020304" pitchFamily="18" charset="0"/>
                      </a:endParaRPr>
                    </a:p>
                  </a:txBody>
                  <a:tcPr marL="91443" marR="91443"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000" kern="1200" dirty="0" smtClean="0">
                          <a:solidFill>
                            <a:schemeClr val="tx1"/>
                          </a:solidFill>
                          <a:latin typeface="Times New Roman" panose="02020603050405020304" pitchFamily="18" charset="0"/>
                          <a:ea typeface="+mn-ea"/>
                          <a:cs typeface="Times New Roman" panose="02020603050405020304" pitchFamily="18" charset="0"/>
                        </a:rPr>
                        <a:t>LNR</a:t>
                      </a:r>
                      <a:r>
                        <a:rPr lang="en-US" altLang="zh-CN" sz="1000" kern="1200" baseline="0" dirty="0" smtClean="0">
                          <a:solidFill>
                            <a:schemeClr val="tx1"/>
                          </a:solidFill>
                          <a:latin typeface="Times New Roman" panose="02020603050405020304" pitchFamily="18" charset="0"/>
                          <a:ea typeface="+mn-ea"/>
                          <a:cs typeface="Times New Roman" panose="02020603050405020304" pitchFamily="18" charset="0"/>
                        </a:rPr>
                        <a:t> (BL03)</a:t>
                      </a:r>
                      <a:endParaRPr lang="en-US" altLang="zh-CN" sz="1000" kern="1200" baseline="0" dirty="0" smtClean="0">
                        <a:solidFill>
                          <a:schemeClr val="tx1"/>
                        </a:solidFill>
                        <a:latin typeface="Times New Roman" panose="02020603050405020304" pitchFamily="18" charset="0"/>
                        <a:ea typeface="+mn-ea"/>
                        <a:cs typeface="Times New Roman" panose="02020603050405020304" pitchFamily="18" charset="0"/>
                      </a:endParaRPr>
                    </a:p>
                  </a:txBody>
                  <a:tcPr marL="91443" marR="91443"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000" kern="1200" dirty="0" smtClean="0">
                          <a:solidFill>
                            <a:schemeClr val="tx1"/>
                          </a:solidFill>
                          <a:latin typeface="Times New Roman" panose="02020603050405020304" pitchFamily="18" charset="0"/>
                          <a:ea typeface="+mn-ea"/>
                          <a:cs typeface="Times New Roman" panose="02020603050405020304" pitchFamily="18" charset="0"/>
                        </a:rPr>
                        <a:t>3He_GEM</a:t>
                      </a:r>
                      <a:endParaRPr lang="en-US" altLang="zh-CN" sz="1000" kern="1200" dirty="0" smtClean="0">
                        <a:solidFill>
                          <a:schemeClr val="tx1"/>
                        </a:solidFill>
                        <a:latin typeface="Times New Roman" panose="02020603050405020304" pitchFamily="18" charset="0"/>
                        <a:ea typeface="+mn-ea"/>
                        <a:cs typeface="Times New Roman" panose="02020603050405020304" pitchFamily="18" charset="0"/>
                      </a:endParaRPr>
                    </a:p>
                  </a:txBody>
                  <a:tcPr marL="91443" marR="91443"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000" kern="1200" dirty="0" smtClean="0">
                          <a:solidFill>
                            <a:schemeClr val="tx1"/>
                          </a:solidFill>
                          <a:latin typeface="Times New Roman" panose="02020603050405020304" pitchFamily="18" charset="0"/>
                          <a:ea typeface="+mn-ea"/>
                          <a:cs typeface="Times New Roman" panose="02020603050405020304" pitchFamily="18" charset="0"/>
                        </a:rPr>
                        <a:t>600mm×1000mm</a:t>
                      </a:r>
                      <a:endParaRPr lang="en-US" altLang="zh-CN" sz="1000" kern="1200" dirty="0" smtClean="0">
                        <a:solidFill>
                          <a:schemeClr val="tx1"/>
                        </a:solidFill>
                        <a:latin typeface="Times New Roman" panose="02020603050405020304" pitchFamily="18" charset="0"/>
                        <a:ea typeface="+mn-ea"/>
                        <a:cs typeface="Times New Roman" panose="02020603050405020304" pitchFamily="18" charset="0"/>
                      </a:endParaRPr>
                    </a:p>
                  </a:txBody>
                  <a:tcPr marL="91443" marR="91443"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000" kern="1200" dirty="0" smtClean="0">
                          <a:solidFill>
                            <a:schemeClr val="tx1"/>
                          </a:solidFill>
                          <a:latin typeface="Times New Roman" panose="02020603050405020304" pitchFamily="18" charset="0"/>
                          <a:ea typeface="+mn-ea"/>
                          <a:cs typeface="Times New Roman" panose="02020603050405020304" pitchFamily="18" charset="0"/>
                        </a:rPr>
                        <a:t>Efficiency≥70% @ 6Å, Spatial resolution 2mm×2mm</a:t>
                      </a:r>
                      <a:endParaRPr lang="en-US" altLang="zh-CN" sz="1000" kern="1200" dirty="0" smtClean="0">
                        <a:solidFill>
                          <a:schemeClr val="tx1"/>
                        </a:solidFill>
                        <a:latin typeface="Times New Roman" panose="02020603050405020304" pitchFamily="18" charset="0"/>
                        <a:ea typeface="+mn-ea"/>
                        <a:cs typeface="Times New Roman" panose="02020603050405020304" pitchFamily="18" charset="0"/>
                      </a:endParaRPr>
                    </a:p>
                  </a:txBody>
                  <a:tcPr marL="91443" marR="91443"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r>
            </a:tbl>
          </a:graphicData>
        </a:graphic>
      </p:graphicFrame>
      <p:sp>
        <p:nvSpPr>
          <p:cNvPr id="6" name="左大括号 5"/>
          <p:cNvSpPr/>
          <p:nvPr/>
        </p:nvSpPr>
        <p:spPr>
          <a:xfrm>
            <a:off x="1609090" y="1372235"/>
            <a:ext cx="309245" cy="650875"/>
          </a:xfrm>
          <a:prstGeom prst="leftBrace">
            <a:avLst>
              <a:gd name="adj1" fmla="val 10019"/>
              <a:gd name="adj2" fmla="val 50050"/>
            </a:avLst>
          </a:prstGeom>
          <a:ln w="28575">
            <a:solidFill>
              <a:schemeClr val="accent1">
                <a:lumMod val="75000"/>
              </a:schemeClr>
            </a:solidFill>
          </a:ln>
        </p:spPr>
        <p:style>
          <a:lnRef idx="2">
            <a:schemeClr val="accent1"/>
          </a:lnRef>
          <a:fillRef idx="0">
            <a:srgbClr val="FFFFFF"/>
          </a:fillRef>
          <a:effectRef idx="0">
            <a:srgbClr val="FFFFFF"/>
          </a:effectRef>
          <a:fontRef idx="minor">
            <a:schemeClr val="tx1"/>
          </a:fontRef>
        </p:style>
        <p:txBody>
          <a:bodyPr rtlCol="0" anchor="ctr"/>
          <a:p>
            <a:pPr algn="ctr"/>
            <a:endParaRPr lang="zh-CN" altLang="en-US"/>
          </a:p>
        </p:txBody>
      </p:sp>
      <p:sp>
        <p:nvSpPr>
          <p:cNvPr id="7" name="文本框 6"/>
          <p:cNvSpPr txBox="1"/>
          <p:nvPr/>
        </p:nvSpPr>
        <p:spPr>
          <a:xfrm>
            <a:off x="647700" y="1529080"/>
            <a:ext cx="1151890" cy="363855"/>
          </a:xfrm>
          <a:prstGeom prst="rect">
            <a:avLst/>
          </a:prstGeom>
        </p:spPr>
        <p:txBody>
          <a:bodyPr>
            <a:noAutofit/>
            <a:extLst>
              <a:ext uri="{4A0BC546-FE56-4ADE-93B0-CB8AF2F6F144}">
                <wpsdc:textFrameExt xmlns:wpsdc="http://www.wps.cn/officeDocument/2022/drawingmlCustomData" type="text"/>
              </a:ext>
            </a:extLst>
          </a:bodyPr>
          <a:p>
            <a:pPr algn="l"/>
            <a:r>
              <a:rPr lang="en-US" altLang="zh-CN" sz="1600" b="1">
                <a:solidFill>
                  <a:schemeClr val="accent2">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CSNS I </a:t>
            </a:r>
            <a:endParaRPr lang="en-US" altLang="zh-CN" sz="1600" b="1">
              <a:solidFill>
                <a:schemeClr val="accent2">
                  <a:lumMod val="75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8" name="左大括号 7"/>
          <p:cNvSpPr/>
          <p:nvPr/>
        </p:nvSpPr>
        <p:spPr>
          <a:xfrm>
            <a:off x="1609090" y="2210435"/>
            <a:ext cx="352425" cy="1778635"/>
          </a:xfrm>
          <a:prstGeom prst="leftBrace">
            <a:avLst>
              <a:gd name="adj1" fmla="val 10019"/>
              <a:gd name="adj2" fmla="val 50050"/>
            </a:avLst>
          </a:prstGeom>
          <a:ln w="31750">
            <a:gradFill>
              <a:gsLst>
                <a:gs pos="0">
                  <a:schemeClr val="accent1">
                    <a:hueOff val="-4200000"/>
                  </a:schemeClr>
                </a:gs>
                <a:gs pos="100000">
                  <a:schemeClr val="accent1"/>
                </a:gs>
              </a:gsLst>
            </a:gradFill>
          </a:ln>
        </p:spPr>
        <p:style>
          <a:lnRef idx="0">
            <a:srgbClr val="FFFFFF"/>
          </a:lnRef>
          <a:fillRef idx="0">
            <a:srgbClr val="FFFFFF"/>
          </a:fillRef>
          <a:effectRef idx="0">
            <a:srgbClr val="FFFFFF"/>
          </a:effectRef>
          <a:fontRef idx="minor">
            <a:schemeClr val="tx1"/>
          </a:fontRef>
        </p:style>
        <p:txBody>
          <a:bodyPr rtlCol="0" anchor="ctr"/>
          <a:p>
            <a:pPr algn="ctr"/>
            <a:endParaRPr lang="zh-CN" altLang="en-US">
              <a:highlight>
                <a:srgbClr val="008080"/>
              </a:highlight>
            </a:endParaRPr>
          </a:p>
        </p:txBody>
      </p:sp>
      <p:sp>
        <p:nvSpPr>
          <p:cNvPr id="9" name="文本框 8"/>
          <p:cNvSpPr txBox="1"/>
          <p:nvPr/>
        </p:nvSpPr>
        <p:spPr>
          <a:xfrm>
            <a:off x="244475" y="2912745"/>
            <a:ext cx="1408430" cy="483870"/>
          </a:xfrm>
          <a:prstGeom prst="rect">
            <a:avLst/>
          </a:prstGeom>
        </p:spPr>
        <p:txBody>
          <a:bodyPr>
            <a:noAutofit/>
            <a:extLst>
              <a:ext uri="{4A0BC546-FE56-4ADE-93B0-CB8AF2F6F144}">
                <wpsdc:textFrameExt xmlns:wpsdc="http://www.wps.cn/officeDocument/2022/drawingmlCustomData" type="text"/>
              </a:ext>
            </a:extLst>
          </a:bodyPr>
          <a:p>
            <a:pPr algn="l"/>
            <a:r>
              <a:rPr lang="en-US" altLang="zh-CN" sz="1600" b="1">
                <a:solidFill>
                  <a:srgbClr val="00B050"/>
                </a:solidFill>
                <a:latin typeface="Times New Roman" panose="02020603050405020304" pitchFamily="18" charset="0"/>
                <a:ea typeface="微软雅黑" panose="020B0503020204020204" pitchFamily="34" charset="-122"/>
                <a:cs typeface="Times New Roman" panose="02020603050405020304" pitchFamily="18" charset="0"/>
                <a:sym typeface="+mn-ea"/>
              </a:rPr>
              <a:t>Cooperation</a:t>
            </a:r>
            <a:r>
              <a:rPr lang="en-US" altLang="zh-CN" sz="1600" b="1">
                <a:solidFill>
                  <a:srgbClr val="00B050"/>
                </a:solidFill>
                <a:latin typeface="Times New Roman" panose="02020603050405020304" pitchFamily="18" charset="0"/>
                <a:ea typeface="微软雅黑" panose="020B0503020204020204" pitchFamily="34" charset="-122"/>
                <a:cs typeface="Times New Roman" panose="02020603050405020304" pitchFamily="18" charset="0"/>
              </a:rPr>
              <a:t> </a:t>
            </a:r>
            <a:endParaRPr lang="en-US" altLang="zh-CN" sz="1600" b="1">
              <a:solidFill>
                <a:srgbClr val="00B05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0" name="左大括号 9"/>
          <p:cNvSpPr/>
          <p:nvPr/>
        </p:nvSpPr>
        <p:spPr>
          <a:xfrm>
            <a:off x="1609090" y="4198620"/>
            <a:ext cx="352425" cy="2106930"/>
          </a:xfrm>
          <a:prstGeom prst="leftBrace">
            <a:avLst>
              <a:gd name="adj1" fmla="val 10019"/>
              <a:gd name="adj2" fmla="val 50050"/>
            </a:avLst>
          </a:prstGeom>
          <a:ln w="31750">
            <a:solidFill>
              <a:schemeClr val="accent3">
                <a:lumMod val="60000"/>
                <a:lumOff val="40000"/>
              </a:schemeClr>
            </a:solidFill>
          </a:ln>
        </p:spPr>
        <p:style>
          <a:lnRef idx="0">
            <a:srgbClr val="FFFFFF"/>
          </a:lnRef>
          <a:fillRef idx="0">
            <a:srgbClr val="FFFFFF"/>
          </a:fillRef>
          <a:effectRef idx="0">
            <a:srgbClr val="FFFFFF"/>
          </a:effectRef>
          <a:fontRef idx="minor">
            <a:schemeClr val="tx1"/>
          </a:fontRef>
        </p:style>
        <p:txBody>
          <a:bodyPr rtlCol="0" anchor="ctr"/>
          <a:p>
            <a:pPr algn="ctr"/>
            <a:endParaRPr lang="zh-CN" altLang="en-US">
              <a:highlight>
                <a:srgbClr val="008080"/>
              </a:highlight>
            </a:endParaRPr>
          </a:p>
        </p:txBody>
      </p:sp>
      <p:sp>
        <p:nvSpPr>
          <p:cNvPr id="11" name="文本框 10"/>
          <p:cNvSpPr txBox="1"/>
          <p:nvPr/>
        </p:nvSpPr>
        <p:spPr>
          <a:xfrm>
            <a:off x="695960" y="5081905"/>
            <a:ext cx="1408430" cy="572770"/>
          </a:xfrm>
          <a:prstGeom prst="rect">
            <a:avLst/>
          </a:prstGeom>
          <a:ln>
            <a:noFill/>
          </a:ln>
        </p:spPr>
        <p:txBody>
          <a:bodyPr>
            <a:noAutofit/>
            <a:extLst>
              <a:ext uri="{4A0BC546-FE56-4ADE-93B0-CB8AF2F6F144}">
                <wpsdc:textFrameExt xmlns:wpsdc="http://www.wps.cn/officeDocument/2022/drawingmlCustomData" type="text"/>
              </a:ext>
            </a:extLst>
          </a:bodyPr>
          <a:p>
            <a:pPr algn="l"/>
            <a:r>
              <a:rPr lang="en-US" altLang="zh-CN" sz="1600" b="1">
                <a:solidFill>
                  <a:schemeClr val="accent3">
                    <a:lumMod val="60000"/>
                    <a:lumOff val="40000"/>
                  </a:schemeClr>
                </a:solidFill>
                <a:latin typeface="Times New Roman" panose="02020603050405020304" pitchFamily="18" charset="0"/>
                <a:ea typeface="微软雅黑" panose="020B0503020204020204" pitchFamily="34" charset="-122"/>
                <a:cs typeface="Times New Roman" panose="02020603050405020304" pitchFamily="18" charset="0"/>
                <a:sym typeface="+mn-ea"/>
              </a:rPr>
              <a:t>CSNS II </a:t>
            </a:r>
            <a:endParaRPr lang="en-US" altLang="zh-CN" sz="1600" b="1">
              <a:solidFill>
                <a:schemeClr val="accent3">
                  <a:lumMod val="60000"/>
                  <a:lumOff val="40000"/>
                </a:schemeClr>
              </a:solidFill>
              <a:latin typeface="Times New Roman" panose="02020603050405020304" pitchFamily="18" charset="0"/>
              <a:ea typeface="微软雅黑" panose="020B0503020204020204" pitchFamily="34" charset="-122"/>
              <a:cs typeface="Times New Roman" panose="02020603050405020304" pitchFamily="18" charset="0"/>
              <a:sym typeface="+mn-ea"/>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210820" y="68455"/>
            <a:ext cx="8885555" cy="607003"/>
          </a:xfrm>
        </p:spPr>
        <p:txBody>
          <a:bodyPr>
            <a:normAutofit/>
          </a:bodyPr>
          <a:lstStyle/>
          <a:p>
            <a:r>
              <a:rPr lang="en-US" altLang="zh-CN" dirty="0"/>
              <a:t>scintillator </a:t>
            </a:r>
            <a:r>
              <a:rPr lang="en-US" altLang="zh-CN" dirty="0"/>
              <a:t>Detectors for CSNS Instruments</a:t>
            </a:r>
            <a:endParaRPr lang="en-US" altLang="zh-CN" dirty="0"/>
          </a:p>
        </p:txBody>
      </p:sp>
      <p:pic>
        <p:nvPicPr>
          <p:cNvPr id="11" name="图片 10"/>
          <p:cNvPicPr>
            <a:picLocks noChangeAspect="1"/>
          </p:cNvPicPr>
          <p:nvPr/>
        </p:nvPicPr>
        <p:blipFill>
          <a:blip r:embed="rId1"/>
          <a:stretch>
            <a:fillRect/>
          </a:stretch>
        </p:blipFill>
        <p:spPr>
          <a:xfrm>
            <a:off x="210820" y="1328420"/>
            <a:ext cx="5137785" cy="4409440"/>
          </a:xfrm>
          <a:prstGeom prst="rect">
            <a:avLst/>
          </a:prstGeom>
        </p:spPr>
      </p:pic>
      <p:grpSp>
        <p:nvGrpSpPr>
          <p:cNvPr id="6" name="组合 5"/>
          <p:cNvGrpSpPr/>
          <p:nvPr/>
        </p:nvGrpSpPr>
        <p:grpSpPr>
          <a:xfrm>
            <a:off x="5906009" y="1168994"/>
            <a:ext cx="5725832" cy="5471834"/>
            <a:chOff x="1303" y="5776"/>
            <a:chExt cx="8633" cy="5372"/>
          </a:xfrm>
        </p:grpSpPr>
        <p:sp>
          <p:nvSpPr>
            <p:cNvPr id="10" name="文本框 9"/>
            <p:cNvSpPr txBox="1"/>
            <p:nvPr/>
          </p:nvSpPr>
          <p:spPr>
            <a:xfrm>
              <a:off x="1303" y="5776"/>
              <a:ext cx="8359" cy="497"/>
            </a:xfrm>
            <a:prstGeom prst="rect">
              <a:avLst/>
            </a:prstGeom>
            <a:noFill/>
            <a:ln>
              <a:noFill/>
            </a:ln>
          </p:spPr>
          <p:txBody>
            <a:bodyPr wrap="square" rtlCol="0">
              <a:spAutoFit/>
            </a:bodyPr>
            <a:lstStyle/>
            <a:p>
              <a:pPr marL="0" lvl="2" algn="ctr">
                <a:lnSpc>
                  <a:spcPct val="150000"/>
                </a:lnSpc>
                <a:spcBef>
                  <a:spcPct val="0"/>
                </a:spcBef>
                <a:defRPr/>
              </a:pPr>
              <a:r>
                <a:rPr lang="en-US" altLang="zh-CN" b="1" dirty="0">
                  <a:solidFill>
                    <a:schemeClr val="tx1"/>
                  </a:solidFill>
                  <a:latin typeface="Times New Roman" panose="02020603050405020304" pitchFamily="18" charset="0"/>
                  <a:cs typeface="Times New Roman" panose="02020603050405020304" pitchFamily="18" charset="0"/>
                </a:rPr>
                <a:t>Requirements of the neutron scattering spectrometer </a:t>
              </a:r>
              <a:endParaRPr lang="en-US" altLang="zh-CN" b="1" dirty="0">
                <a:solidFill>
                  <a:schemeClr val="tx1"/>
                </a:solidFill>
                <a:latin typeface="Times New Roman" panose="02020603050405020304" pitchFamily="18" charset="0"/>
                <a:cs typeface="Times New Roman" panose="02020603050405020304" pitchFamily="18" charset="0"/>
              </a:endParaRPr>
            </a:p>
          </p:txBody>
        </p:sp>
        <p:grpSp>
          <p:nvGrpSpPr>
            <p:cNvPr id="34" name="组合 33"/>
            <p:cNvGrpSpPr/>
            <p:nvPr/>
          </p:nvGrpSpPr>
          <p:grpSpPr>
            <a:xfrm>
              <a:off x="1903" y="6396"/>
              <a:ext cx="8033" cy="2710"/>
              <a:chOff x="2472" y="2392"/>
              <a:chExt cx="9707" cy="2732"/>
            </a:xfrm>
          </p:grpSpPr>
          <p:pic>
            <p:nvPicPr>
              <p:cNvPr id="8" name="图片 7"/>
              <p:cNvPicPr>
                <a:picLocks noChangeAspect="1"/>
              </p:cNvPicPr>
              <p:nvPr/>
            </p:nvPicPr>
            <p:blipFill>
              <a:blip r:embed="rId2"/>
              <a:stretch>
                <a:fillRect/>
              </a:stretch>
            </p:blipFill>
            <p:spPr>
              <a:xfrm>
                <a:off x="3534" y="2392"/>
                <a:ext cx="8645" cy="2732"/>
              </a:xfrm>
              <a:prstGeom prst="rect">
                <a:avLst/>
              </a:prstGeom>
            </p:spPr>
          </p:pic>
          <p:grpSp>
            <p:nvGrpSpPr>
              <p:cNvPr id="12" name="组合 11"/>
              <p:cNvGrpSpPr/>
              <p:nvPr/>
            </p:nvGrpSpPr>
            <p:grpSpPr>
              <a:xfrm>
                <a:off x="2472" y="2748"/>
                <a:ext cx="4131" cy="977"/>
                <a:chOff x="1653577" y="4317616"/>
                <a:chExt cx="2623883" cy="620422"/>
              </a:xfrm>
            </p:grpSpPr>
            <mc:AlternateContent xmlns:mc="http://schemas.openxmlformats.org/markup-compatibility/2006">
              <mc:Choice xmlns:a14="http://schemas.microsoft.com/office/drawing/2010/main" Requires="a14">
                <p:sp>
                  <p:nvSpPr>
                    <p:cNvPr id="13" name="矩形 12"/>
                    <p:cNvSpPr/>
                    <p:nvPr/>
                  </p:nvSpPr>
                  <p:spPr>
                    <a:xfrm>
                      <a:off x="1737341" y="4339158"/>
                      <a:ext cx="2540119" cy="598880"/>
                    </a:xfrm>
                    <a:prstGeom prst="rect">
                      <a:avLst/>
                    </a:prstGeom>
                  </p:spPr>
                  <p:txBody>
                    <a:bodyPr wrap="square">
                      <a:spAutoFit/>
                    </a:bodyPr>
                    <a:lstStyle/>
                    <a:p>
                      <a14:m>
                        <m:oMathPara xmlns:m="http://schemas.openxmlformats.org/officeDocument/2006/math">
                          <m:oMathParaPr>
                            <m:jc m:val="centerGroup"/>
                          </m:oMathParaPr>
                          <m:oMath xmlns:m="http://schemas.openxmlformats.org/officeDocument/2006/math">
                            <m:r>
                              <a:rPr lang="zh-CN" altLang="en-US" sz="2800">
                                <a:latin typeface="Cambria Math" panose="02040503050406030204" pitchFamily="18" charset="0"/>
                              </a:rPr>
                              <m:t>2</m:t>
                            </m:r>
                            <m:r>
                              <a:rPr lang="zh-CN" altLang="en-US" sz="2800" i="1">
                                <a:latin typeface="Cambria Math" panose="02040503050406030204" pitchFamily="18" charset="0"/>
                              </a:rPr>
                              <m:t>𝑑𝑠𝑖𝑛</m:t>
                            </m:r>
                            <m:r>
                              <a:rPr lang="zh-CN" altLang="en-US" sz="2800" i="1">
                                <a:latin typeface="Cambria Math" panose="02040503050406030204" pitchFamily="18" charset="0"/>
                              </a:rPr>
                              <m:t>𝜃</m:t>
                            </m:r>
                            <m:r>
                              <a:rPr lang="zh-CN" altLang="en-US" sz="2800" i="0">
                                <a:latin typeface="Cambria Math" panose="02040503050406030204" pitchFamily="18" charset="0"/>
                              </a:rPr>
                              <m:t>=</m:t>
                            </m:r>
                            <m:r>
                              <a:rPr lang="zh-CN" altLang="en-US" sz="2800" i="1">
                                <a:latin typeface="Cambria Math" panose="02040503050406030204" pitchFamily="18" charset="0"/>
                                <a:ea typeface="MS Mincho" charset="0"/>
                                <a:cs typeface="Cambria Math" panose="02040503050406030204" pitchFamily="18" charset="0"/>
                              </a:rPr>
                              <m:t>𝜆</m:t>
                            </m:r>
                          </m:oMath>
                        </m:oMathPara>
                      </a14:m>
                      <a:endParaRPr lang="zh-CN" altLang="en-US" sz="2800" i="1" dirty="0">
                        <a:latin typeface="Cambria Math" panose="02040503050406030204" pitchFamily="18" charset="0"/>
                        <a:ea typeface="MS Mincho" charset="0"/>
                        <a:cs typeface="Cambria Math" panose="02040503050406030204" pitchFamily="18" charset="0"/>
                      </a:endParaRPr>
                    </a:p>
                  </p:txBody>
                </p:sp>
              </mc:Choice>
              <mc:Fallback>
                <p:sp>
                  <p:nvSpPr>
                    <p:cNvPr id="13" name="矩形 12"/>
                    <p:cNvSpPr>
                      <a:spLocks noRot="1" noChangeAspect="1" noMove="1" noResize="1" noEditPoints="1" noAdjustHandles="1" noChangeArrowheads="1" noChangeShapeType="1" noTextEdit="1"/>
                    </p:cNvSpPr>
                    <p:nvPr/>
                  </p:nvSpPr>
                  <p:spPr>
                    <a:xfrm>
                      <a:off x="1737341" y="4339158"/>
                      <a:ext cx="2540119" cy="598880"/>
                    </a:xfrm>
                    <a:prstGeom prst="rect">
                      <a:avLst/>
                    </a:prstGeom>
                    <a:blipFill rotWithShape="1">
                      <a:blip r:embed="rId3"/>
                    </a:blipFill>
                  </p:spPr>
                  <p:txBody>
                    <a:bodyPr/>
                    <a:lstStyle/>
                    <a:p>
                      <a:r>
                        <a:rPr lang="zh-CN" altLang="en-US">
                          <a:noFill/>
                        </a:rPr>
                        <a:t> </a:t>
                      </a:r>
                    </a:p>
                  </p:txBody>
                </p:sp>
              </mc:Fallback>
            </mc:AlternateContent>
            <p:sp>
              <p:nvSpPr>
                <p:cNvPr id="14" name="文本框 13"/>
                <p:cNvSpPr txBox="1"/>
                <p:nvPr/>
              </p:nvSpPr>
              <p:spPr>
                <a:xfrm>
                  <a:off x="1653577" y="4317616"/>
                  <a:ext cx="2525424" cy="350253"/>
                </a:xfrm>
                <a:prstGeom prst="rect">
                  <a:avLst/>
                </a:prstGeom>
                <a:noFill/>
                <a:ln w="44450">
                  <a:solidFill>
                    <a:srgbClr val="FF0000"/>
                  </a:solidFill>
                  <a:prstDash val="solid"/>
                </a:ln>
              </p:spPr>
              <p:txBody>
                <a:bodyPr wrap="square" rtlCol="0">
                  <a:noAutofit/>
                </a:bodyPr>
                <a:lstStyle/>
                <a:p>
                  <a:endParaRPr kumimoji="1" lang="zh-CN" altLang="en-US" dirty="0"/>
                </a:p>
              </p:txBody>
            </p:sp>
          </p:grpSp>
        </p:grpSp>
        <p:sp>
          <p:nvSpPr>
            <p:cNvPr id="9" name="文本框 8"/>
            <p:cNvSpPr txBox="1"/>
            <p:nvPr/>
          </p:nvSpPr>
          <p:spPr>
            <a:xfrm>
              <a:off x="3643" y="9245"/>
              <a:ext cx="5804" cy="1903"/>
            </a:xfrm>
            <a:prstGeom prst="rect">
              <a:avLst/>
            </a:prstGeom>
          </p:spPr>
          <p:txBody>
            <a:bodyPr wrap="square">
              <a:spAutoFit/>
            </a:bodyPr>
            <a:p>
              <a:pPr marL="285750" indent="-285750">
                <a:lnSpc>
                  <a:spcPct val="150000"/>
                </a:lnSpc>
                <a:buFont typeface="Arial" panose="020B0604020202020204" pitchFamily="34" charset="0"/>
                <a:buChar char="•"/>
              </a:pPr>
              <a:r>
                <a:rPr lang="en-US" altLang="zh-CN" sz="1600" b="1">
                  <a:solidFill>
                    <a:srgbClr val="7030A0"/>
                  </a:solidFill>
                  <a:latin typeface="Times New Roman" panose="02020603050405020304" pitchFamily="18" charset="0"/>
                  <a:cs typeface="Times New Roman" panose="02020603050405020304" pitchFamily="18" charset="0"/>
                </a:rPr>
                <a:t>Large area coverage</a:t>
              </a:r>
              <a:r>
                <a:rPr lang="en-US" altLang="zh-CN" sz="1600">
                  <a:solidFill>
                    <a:srgbClr val="7030A0"/>
                  </a:solidFill>
                  <a:latin typeface="Times New Roman" panose="02020603050405020304" pitchFamily="18" charset="0"/>
                  <a:cs typeface="Times New Roman" panose="02020603050405020304" pitchFamily="18" charset="0"/>
                </a:rPr>
                <a:t> </a:t>
              </a:r>
              <a:endParaRPr lang="en-US" altLang="zh-CN" sz="1600">
                <a:solidFill>
                  <a:srgbClr val="7030A0"/>
                </a:solidFill>
                <a:latin typeface="Times New Roman" panose="02020603050405020304" pitchFamily="18" charset="0"/>
                <a:cs typeface="Times New Roman" panose="02020603050405020304" pitchFamily="18" charset="0"/>
              </a:endParaRPr>
            </a:p>
            <a:p>
              <a:pPr marL="285750" indent="-285750">
                <a:lnSpc>
                  <a:spcPct val="150000"/>
                </a:lnSpc>
                <a:buFont typeface="Arial" panose="020B0604020202020204" pitchFamily="34" charset="0"/>
                <a:buChar char="•"/>
              </a:pPr>
              <a:r>
                <a:rPr lang="en-US" altLang="zh-CN" sz="1600" b="1">
                  <a:solidFill>
                    <a:srgbClr val="7030A0"/>
                  </a:solidFill>
                  <a:latin typeface="Times New Roman" panose="02020603050405020304" pitchFamily="18" charset="0"/>
                  <a:cs typeface="Times New Roman" panose="02020603050405020304" pitchFamily="18" charset="0"/>
                </a:rPr>
                <a:t>High detection efficiency</a:t>
              </a:r>
              <a:endParaRPr lang="en-US" altLang="zh-CN" sz="1600" b="1">
                <a:solidFill>
                  <a:srgbClr val="7030A0"/>
                </a:solidFill>
                <a:latin typeface="Times New Roman" panose="02020603050405020304" pitchFamily="18" charset="0"/>
                <a:cs typeface="Times New Roman" panose="02020603050405020304" pitchFamily="18" charset="0"/>
              </a:endParaRPr>
            </a:p>
            <a:p>
              <a:pPr marL="285750" indent="-285750">
                <a:lnSpc>
                  <a:spcPct val="150000"/>
                </a:lnSpc>
                <a:buFont typeface="Arial" panose="020B0604020202020204" pitchFamily="34" charset="0"/>
                <a:buChar char="•"/>
              </a:pPr>
              <a:r>
                <a:rPr lang="en-US" altLang="zh-CN" sz="1600" b="1">
                  <a:solidFill>
                    <a:srgbClr val="7030A0"/>
                  </a:solidFill>
                  <a:latin typeface="Times New Roman" panose="02020603050405020304" pitchFamily="18" charset="0"/>
                  <a:cs typeface="Times New Roman" panose="02020603050405020304" pitchFamily="18" charset="0"/>
                </a:rPr>
                <a:t>Good spatial resolution</a:t>
              </a:r>
              <a:r>
                <a:rPr lang="en-US" altLang="zh-CN" sz="1600">
                  <a:solidFill>
                    <a:srgbClr val="7030A0"/>
                  </a:solidFill>
                  <a:latin typeface="Times New Roman" panose="02020603050405020304" pitchFamily="18" charset="0"/>
                  <a:cs typeface="Times New Roman" panose="02020603050405020304" pitchFamily="18" charset="0"/>
                </a:rPr>
                <a:t> </a:t>
              </a:r>
              <a:endParaRPr lang="en-US" altLang="zh-CN" sz="1600">
                <a:solidFill>
                  <a:srgbClr val="7030A0"/>
                </a:solidFill>
                <a:latin typeface="Times New Roman" panose="02020603050405020304" pitchFamily="18" charset="0"/>
                <a:cs typeface="Times New Roman" panose="02020603050405020304" pitchFamily="18" charset="0"/>
              </a:endParaRPr>
            </a:p>
            <a:p>
              <a:pPr marL="285750" indent="-285750">
                <a:lnSpc>
                  <a:spcPct val="150000"/>
                </a:lnSpc>
                <a:buFont typeface="Arial" panose="020B0604020202020204" pitchFamily="34" charset="0"/>
                <a:buChar char="•"/>
              </a:pPr>
              <a:r>
                <a:rPr lang="en-US" altLang="zh-CN" sz="1600" b="1">
                  <a:solidFill>
                    <a:srgbClr val="7030A0"/>
                  </a:solidFill>
                  <a:latin typeface="Times New Roman" panose="02020603050405020304" pitchFamily="18" charset="0"/>
                  <a:cs typeface="Times New Roman" panose="02020603050405020304" pitchFamily="18" charset="0"/>
                </a:rPr>
                <a:t>n/γ discrimination</a:t>
              </a:r>
              <a:r>
                <a:rPr lang="en-US" altLang="zh-CN" sz="1600">
                  <a:solidFill>
                    <a:srgbClr val="7030A0"/>
                  </a:solidFill>
                  <a:latin typeface="Times New Roman" panose="02020603050405020304" pitchFamily="18" charset="0"/>
                  <a:cs typeface="Times New Roman" panose="02020603050405020304" pitchFamily="18" charset="0"/>
                </a:rPr>
                <a:t> </a:t>
              </a:r>
              <a:endParaRPr lang="en-US" altLang="zh-CN" sz="1600">
                <a:solidFill>
                  <a:srgbClr val="7030A0"/>
                </a:solidFill>
                <a:latin typeface="Times New Roman" panose="02020603050405020304" pitchFamily="18" charset="0"/>
                <a:cs typeface="Times New Roman" panose="02020603050405020304" pitchFamily="18" charset="0"/>
              </a:endParaRPr>
            </a:p>
            <a:p>
              <a:pPr marL="285750" indent="-285750">
                <a:lnSpc>
                  <a:spcPct val="150000"/>
                </a:lnSpc>
                <a:buFont typeface="Arial" panose="020B0604020202020204" pitchFamily="34" charset="0"/>
                <a:buChar char="•"/>
              </a:pPr>
              <a:r>
                <a:rPr lang="en-US" altLang="zh-CN" sz="1600" b="1">
                  <a:solidFill>
                    <a:srgbClr val="7030A0"/>
                  </a:solidFill>
                  <a:latin typeface="Times New Roman" panose="02020603050405020304" pitchFamily="18" charset="0"/>
                  <a:cs typeface="Times New Roman" panose="02020603050405020304" pitchFamily="18" charset="0"/>
                </a:rPr>
                <a:t>Engineering scalability</a:t>
              </a:r>
              <a:r>
                <a:rPr lang="en-US" altLang="zh-CN" sz="1600">
                  <a:solidFill>
                    <a:srgbClr val="7030A0"/>
                  </a:solidFill>
                  <a:latin typeface="Times New Roman" panose="02020603050405020304" pitchFamily="18" charset="0"/>
                  <a:cs typeface="Times New Roman" panose="02020603050405020304" pitchFamily="18" charset="0"/>
                </a:rPr>
                <a:t> </a:t>
              </a:r>
              <a:endParaRPr lang="en-US" altLang="zh-CN" sz="1600">
                <a:solidFill>
                  <a:srgbClr val="7030A0"/>
                </a:solidFill>
                <a:latin typeface="Times New Roman" panose="02020603050405020304" pitchFamily="18" charset="0"/>
                <a:cs typeface="Times New Roman" panose="02020603050405020304" pitchFamily="18" charset="0"/>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4"/>
          <p:cNvSpPr>
            <a:spLocks noGrp="1"/>
          </p:cNvSpPr>
          <p:nvPr>
            <p:ph type="sldNum" sz="quarter" idx="4"/>
          </p:nvPr>
        </p:nvSpPr>
        <p:spPr>
          <a:xfrm>
            <a:off x="11142732" y="6492875"/>
            <a:ext cx="1049267" cy="365125"/>
          </a:xfrm>
        </p:spPr>
        <p:txBody>
          <a:bodyPr/>
          <a:lstStyle/>
          <a:p>
            <a:fld id="{58BDC764-1714-4068-B33E-4D6727107E15}" type="slidenum">
              <a:rPr lang="en-US" smtClean="0"/>
            </a:fld>
            <a:endParaRPr lang="en-US"/>
          </a:p>
        </p:txBody>
      </p:sp>
      <p:sp>
        <p:nvSpPr>
          <p:cNvPr id="25" name="标题 1"/>
          <p:cNvSpPr>
            <a:spLocks noGrp="1"/>
          </p:cNvSpPr>
          <p:nvPr>
            <p:ph type="ctrTitle"/>
          </p:nvPr>
        </p:nvSpPr>
        <p:spPr>
          <a:xfrm>
            <a:off x="210820" y="68456"/>
            <a:ext cx="9432802" cy="605050"/>
          </a:xfrm>
        </p:spPr>
        <p:txBody>
          <a:bodyPr>
            <a:normAutofit/>
          </a:bodyPr>
          <a:lstStyle/>
          <a:p>
            <a:r>
              <a:rPr lang="en-US" altLang="zh-CN" sz="3200" dirty="0"/>
              <a:t>Scintillator Detector Family at CSNS</a:t>
            </a:r>
            <a:endParaRPr lang="en-US" altLang="zh-CN" sz="3200" dirty="0"/>
          </a:p>
        </p:txBody>
      </p:sp>
      <p:sp>
        <p:nvSpPr>
          <p:cNvPr id="15" name="文本框 14"/>
          <p:cNvSpPr txBox="1"/>
          <p:nvPr>
            <p:custDataLst>
              <p:tags r:id="rId2"/>
            </p:custDataLst>
          </p:nvPr>
        </p:nvSpPr>
        <p:spPr>
          <a:xfrm>
            <a:off x="7190740" y="949325"/>
            <a:ext cx="4304665" cy="398780"/>
          </a:xfrm>
          <a:prstGeom prst="rect">
            <a:avLst/>
          </a:prstGeom>
          <a:noFill/>
        </p:spPr>
        <p:txBody>
          <a:bodyPr wrap="square" rtlCol="0">
            <a:spAutoFit/>
          </a:bodyPr>
          <a:lstStyle/>
          <a:p>
            <a:r>
              <a:rPr lang="en-US" altLang="zh-CN" sz="2000" b="1" dirty="0">
                <a:solidFill>
                  <a:srgbClr val="7030A0"/>
                </a:solidFill>
                <a:latin typeface="Times New Roman" panose="02020603050405020304" pitchFamily="18" charset="0"/>
                <a:cs typeface="Times New Roman" panose="02020603050405020304" pitchFamily="18" charset="0"/>
              </a:rPr>
              <a:t>2010~2018  </a:t>
            </a:r>
            <a:r>
              <a:rPr lang="en-US" sz="2000" b="1" dirty="0">
                <a:solidFill>
                  <a:srgbClr val="7030A0"/>
                </a:solidFill>
                <a:latin typeface="Times New Roman" panose="02020603050405020304" pitchFamily="18" charset="0"/>
                <a:cs typeface="Times New Roman" panose="02020603050405020304" pitchFamily="18" charset="0"/>
                <a:sym typeface="+mn-ea"/>
              </a:rPr>
              <a:t>1</a:t>
            </a:r>
            <a:r>
              <a:rPr sz="2000" b="1" dirty="0">
                <a:solidFill>
                  <a:srgbClr val="7030A0"/>
                </a:solidFill>
                <a:latin typeface="Times New Roman" panose="02020603050405020304" pitchFamily="18" charset="0"/>
                <a:cs typeface="Times New Roman" panose="02020603050405020304" pitchFamily="18" charset="0"/>
                <a:sym typeface="+mn-ea"/>
              </a:rPr>
              <a:t>st</a:t>
            </a:r>
            <a:r>
              <a:rPr lang="en-US" sz="2000" b="1" dirty="0">
                <a:solidFill>
                  <a:srgbClr val="7030A0"/>
                </a:solidFill>
                <a:latin typeface="Times New Roman" panose="02020603050405020304" pitchFamily="18" charset="0"/>
                <a:cs typeface="Times New Roman" panose="02020603050405020304" pitchFamily="18" charset="0"/>
                <a:sym typeface="+mn-ea"/>
              </a:rPr>
              <a:t> </a:t>
            </a:r>
            <a:r>
              <a:rPr sz="2000" b="1" dirty="0">
                <a:solidFill>
                  <a:srgbClr val="7030A0"/>
                </a:solidFill>
                <a:latin typeface="Times New Roman" panose="02020603050405020304" pitchFamily="18" charset="0"/>
                <a:cs typeface="Times New Roman" panose="02020603050405020304" pitchFamily="18" charset="0"/>
                <a:sym typeface="+mn-ea"/>
              </a:rPr>
              <a:t>generation</a:t>
            </a:r>
            <a:r>
              <a:rPr lang="en-US" sz="2000" b="1" dirty="0">
                <a:solidFill>
                  <a:srgbClr val="7030A0"/>
                </a:solidFill>
                <a:latin typeface="Times New Roman" panose="02020603050405020304" pitchFamily="18" charset="0"/>
                <a:cs typeface="Times New Roman" panose="02020603050405020304" pitchFamily="18" charset="0"/>
                <a:sym typeface="+mn-ea"/>
              </a:rPr>
              <a:t> </a:t>
            </a:r>
            <a:r>
              <a:rPr lang="en-US" altLang="zh-CN" sz="2000" b="1" dirty="0">
                <a:solidFill>
                  <a:srgbClr val="7030A0"/>
                </a:solidFill>
                <a:latin typeface="Times New Roman" panose="02020603050405020304" pitchFamily="18" charset="0"/>
                <a:cs typeface="Times New Roman" panose="02020603050405020304" pitchFamily="18" charset="0"/>
                <a:sym typeface="+mn-ea"/>
              </a:rPr>
              <a:t>FiRST</a:t>
            </a:r>
            <a:r>
              <a:rPr lang="en-US" sz="2000" b="1" dirty="0">
                <a:solidFill>
                  <a:srgbClr val="7030A0"/>
                </a:solidFill>
                <a:latin typeface="Times New Roman" panose="02020603050405020304" pitchFamily="18" charset="0"/>
                <a:cs typeface="Times New Roman" panose="02020603050405020304" pitchFamily="18" charset="0"/>
                <a:sym typeface="+mn-ea"/>
              </a:rPr>
              <a:t> </a:t>
            </a:r>
            <a:endParaRPr lang="en-US" sz="2000" b="1" dirty="0">
              <a:solidFill>
                <a:srgbClr val="7030A0"/>
              </a:solidFill>
              <a:latin typeface="Times New Roman" panose="02020603050405020304" pitchFamily="18" charset="0"/>
              <a:cs typeface="Times New Roman" panose="02020603050405020304" pitchFamily="18" charset="0"/>
              <a:sym typeface="+mn-ea"/>
            </a:endParaRPr>
          </a:p>
        </p:txBody>
      </p:sp>
      <p:pic>
        <p:nvPicPr>
          <p:cNvPr id="20" name="图片 19"/>
          <p:cNvPicPr>
            <a:picLocks noChangeAspect="1"/>
          </p:cNvPicPr>
          <p:nvPr>
            <p:custDataLst>
              <p:tags r:id="rId3"/>
            </p:custDataLst>
          </p:nvPr>
        </p:nvPicPr>
        <p:blipFill rotWithShape="1">
          <a:blip r:embed="rId4" cstate="print">
            <a:extLst>
              <a:ext uri="{28A0092B-C50C-407E-A947-70E740481C1C}">
                <a14:useLocalDpi xmlns:a14="http://schemas.microsoft.com/office/drawing/2010/main" val="0"/>
              </a:ext>
            </a:extLst>
          </a:blip>
          <a:srcRect l="17255" t="20999" r="12276" b="6589"/>
          <a:stretch>
            <a:fillRect/>
          </a:stretch>
        </p:blipFill>
        <p:spPr>
          <a:xfrm>
            <a:off x="7504430" y="1551940"/>
            <a:ext cx="2088515" cy="1186815"/>
          </a:xfrm>
          <a:prstGeom prst="rect">
            <a:avLst/>
          </a:prstGeom>
          <a:ln>
            <a:noFill/>
          </a:ln>
          <a:effectLst>
            <a:softEdge rad="12700"/>
          </a:effectLst>
        </p:spPr>
      </p:pic>
      <p:pic>
        <p:nvPicPr>
          <p:cNvPr id="21" name="图片 3"/>
          <p:cNvPicPr>
            <a:picLocks noChangeAspect="1" noChangeArrowheads="1"/>
          </p:cNvPicPr>
          <p:nvPr>
            <p:custDataLst>
              <p:tags r:id="rId5"/>
            </p:custDataLst>
          </p:nvPr>
        </p:nvPicPr>
        <p:blipFill>
          <a:blip r:embed="rId6" cstate="print">
            <a:extLst>
              <a:ext uri="{28A0092B-C50C-407E-A947-70E740481C1C}">
                <a14:useLocalDpi xmlns:a14="http://schemas.microsoft.com/office/drawing/2010/main" val="0"/>
              </a:ext>
            </a:extLst>
          </a:blip>
          <a:srcRect/>
          <a:stretch>
            <a:fillRect/>
          </a:stretch>
        </p:blipFill>
        <p:spPr bwMode="auto">
          <a:xfrm>
            <a:off x="9860915" y="1510030"/>
            <a:ext cx="2088515" cy="1270000"/>
          </a:xfrm>
          <a:prstGeom prst="roundRect">
            <a:avLst>
              <a:gd name="adj" fmla="val 8594"/>
            </a:avLst>
          </a:prstGeom>
          <a:solidFill>
            <a:srgbClr val="FFFFFF">
              <a:shade val="85000"/>
            </a:srgbClr>
          </a:solidFill>
          <a:ln>
            <a:noFill/>
          </a:ln>
          <a:effectLst>
            <a:softEdge rad="12700"/>
          </a:effectLst>
        </p:spPr>
      </p:pic>
      <p:pic>
        <p:nvPicPr>
          <p:cNvPr id="45" name="图片 5"/>
          <p:cNvPicPr>
            <a:picLocks noChangeAspect="1" noChangeArrowheads="1"/>
          </p:cNvPicPr>
          <p:nvPr>
            <p:custDataLst>
              <p:tags r:id="rId7"/>
            </p:custDataLst>
          </p:nvPr>
        </p:nvPicPr>
        <p:blipFill>
          <a:blip r:embed="rId8" cstate="print">
            <a:extLst>
              <a:ext uri="{28A0092B-C50C-407E-A947-70E740481C1C}">
                <a14:useLocalDpi xmlns:a14="http://schemas.microsoft.com/office/drawing/2010/main" val="0"/>
              </a:ext>
            </a:extLst>
          </a:blip>
          <a:srcRect t="18549" b="13959"/>
          <a:stretch>
            <a:fillRect/>
          </a:stretch>
        </p:blipFill>
        <p:spPr bwMode="auto">
          <a:xfrm>
            <a:off x="9860915" y="3514725"/>
            <a:ext cx="2088515" cy="1036320"/>
          </a:xfrm>
          <a:prstGeom prst="rect">
            <a:avLst/>
          </a:prstGeom>
          <a:noFill/>
          <a:ln>
            <a:noFill/>
          </a:ln>
          <a:effectLst>
            <a:softEdge rad="127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图片 45"/>
          <p:cNvPicPr>
            <a:picLocks noChangeAspect="1"/>
          </p:cNvPicPr>
          <p:nvPr>
            <p:custDataLst>
              <p:tags r:id="rId9"/>
            </p:custDataLst>
          </p:nvPr>
        </p:nvPicPr>
        <p:blipFill rotWithShape="1">
          <a:blip r:embed="rId10" cstate="print">
            <a:extLst>
              <a:ext uri="{28A0092B-C50C-407E-A947-70E740481C1C}">
                <a14:useLocalDpi xmlns:a14="http://schemas.microsoft.com/office/drawing/2010/main" val="0"/>
              </a:ext>
            </a:extLst>
          </a:blip>
          <a:srcRect l="27687" t="35560" r="23786" b="29566"/>
          <a:stretch>
            <a:fillRect/>
          </a:stretch>
        </p:blipFill>
        <p:spPr>
          <a:xfrm>
            <a:off x="7416165" y="5286375"/>
            <a:ext cx="2005965" cy="1206500"/>
          </a:xfrm>
          <a:prstGeom prst="rect">
            <a:avLst/>
          </a:prstGeom>
          <a:ln>
            <a:noFill/>
          </a:ln>
          <a:effectLst>
            <a:softEdge rad="12700"/>
          </a:effectLst>
        </p:spPr>
      </p:pic>
      <p:pic>
        <p:nvPicPr>
          <p:cNvPr id="13" name="内容占位符 8"/>
          <p:cNvPicPr>
            <a:picLocks noChangeAspect="1"/>
          </p:cNvPicPr>
          <p:nvPr>
            <p:custDataLst>
              <p:tags r:id="rId11"/>
            </p:custDataLst>
          </p:nvPr>
        </p:nvPicPr>
        <p:blipFill rotWithShape="1">
          <a:blip r:embed="rId12" cstate="print">
            <a:extLst>
              <a:ext uri="{28A0092B-C50C-407E-A947-70E740481C1C}">
                <a14:useLocalDpi xmlns:a14="http://schemas.microsoft.com/office/drawing/2010/main" val="0"/>
              </a:ext>
            </a:extLst>
          </a:blip>
          <a:srcRect l="33513" t="4969" r="13123" b="1793"/>
          <a:stretch>
            <a:fillRect/>
          </a:stretch>
        </p:blipFill>
        <p:spPr>
          <a:xfrm>
            <a:off x="10843260" y="5328920"/>
            <a:ext cx="1106170" cy="1106805"/>
          </a:xfrm>
          <a:prstGeom prst="rect">
            <a:avLst/>
          </a:prstGeom>
          <a:ln>
            <a:noFill/>
          </a:ln>
          <a:effectLst>
            <a:softEdge rad="12700"/>
          </a:effectLst>
        </p:spPr>
      </p:pic>
      <p:pic>
        <p:nvPicPr>
          <p:cNvPr id="69" name="图片 68"/>
          <p:cNvPicPr>
            <a:picLocks noChangeAspect="1"/>
          </p:cNvPicPr>
          <p:nvPr>
            <p:custDataLst>
              <p:tags r:id="rId13"/>
            </p:custDataLst>
          </p:nvPr>
        </p:nvPicPr>
        <p:blipFill rotWithShape="1">
          <a:blip r:embed="rId14" cstate="print">
            <a:extLst>
              <a:ext uri="{28A0092B-C50C-407E-A947-70E740481C1C}">
                <a14:useLocalDpi xmlns:a14="http://schemas.microsoft.com/office/drawing/2010/main" val="0"/>
              </a:ext>
            </a:extLst>
          </a:blip>
          <a:srcRect t="6935" b="27333"/>
          <a:stretch>
            <a:fillRect/>
          </a:stretch>
        </p:blipFill>
        <p:spPr>
          <a:xfrm>
            <a:off x="7504430" y="3522980"/>
            <a:ext cx="2139315" cy="1105535"/>
          </a:xfrm>
          <a:prstGeom prst="rect">
            <a:avLst/>
          </a:prstGeom>
          <a:ln>
            <a:noFill/>
          </a:ln>
          <a:effectLst>
            <a:softEdge rad="12700"/>
          </a:effectLst>
        </p:spPr>
      </p:pic>
      <p:graphicFrame>
        <p:nvGraphicFramePr>
          <p:cNvPr id="14" name="图表 13" descr="7b0a202020202263686172745265734964223a20223230343736373434220a7d0a"/>
          <p:cNvGraphicFramePr/>
          <p:nvPr/>
        </p:nvGraphicFramePr>
        <p:xfrm>
          <a:off x="151130" y="1069340"/>
          <a:ext cx="7136130" cy="5516245"/>
        </p:xfrm>
        <a:graphic>
          <a:graphicData uri="http://schemas.openxmlformats.org/drawingml/2006/chart">
            <c:chart xmlns:c="http://schemas.openxmlformats.org/drawingml/2006/chart" xmlns:r="http://schemas.openxmlformats.org/officeDocument/2006/relationships" r:id="rId1"/>
          </a:graphicData>
        </a:graphic>
      </p:graphicFrame>
      <p:sp>
        <p:nvSpPr>
          <p:cNvPr id="16" name="文本框 15"/>
          <p:cNvSpPr txBox="1"/>
          <p:nvPr>
            <p:custDataLst>
              <p:tags r:id="rId15"/>
            </p:custDataLst>
          </p:nvPr>
        </p:nvSpPr>
        <p:spPr>
          <a:xfrm>
            <a:off x="7190740" y="2880360"/>
            <a:ext cx="5001260" cy="398780"/>
          </a:xfrm>
          <a:prstGeom prst="rect">
            <a:avLst/>
          </a:prstGeom>
          <a:noFill/>
        </p:spPr>
        <p:txBody>
          <a:bodyPr wrap="square" rtlCol="0">
            <a:spAutoFit/>
          </a:bodyPr>
          <a:lstStyle/>
          <a:p>
            <a:r>
              <a:rPr lang="en-US" altLang="zh-CN" sz="2000" b="1" dirty="0">
                <a:solidFill>
                  <a:srgbClr val="7030A0"/>
                </a:solidFill>
                <a:latin typeface="Times New Roman" panose="02020603050405020304" pitchFamily="18" charset="0"/>
                <a:cs typeface="Times New Roman" panose="02020603050405020304" pitchFamily="18" charset="0"/>
              </a:rPr>
              <a:t>2018~2024  2nd </a:t>
            </a:r>
            <a:r>
              <a:rPr sz="2000" b="1" dirty="0">
                <a:solidFill>
                  <a:srgbClr val="7030A0"/>
                </a:solidFill>
                <a:latin typeface="Times New Roman" panose="02020603050405020304" pitchFamily="18" charset="0"/>
                <a:cs typeface="Times New Roman" panose="02020603050405020304" pitchFamily="18" charset="0"/>
                <a:sym typeface="+mn-ea"/>
              </a:rPr>
              <a:t>generation</a:t>
            </a:r>
            <a:r>
              <a:rPr lang="en-US" sz="2000" b="1" dirty="0">
                <a:solidFill>
                  <a:srgbClr val="7030A0"/>
                </a:solidFill>
                <a:latin typeface="Times New Roman" panose="02020603050405020304" pitchFamily="18" charset="0"/>
                <a:cs typeface="Times New Roman" panose="02020603050405020304" pitchFamily="18" charset="0"/>
                <a:sym typeface="+mn-ea"/>
              </a:rPr>
              <a:t> </a:t>
            </a:r>
            <a:r>
              <a:rPr lang="en-US" altLang="zh-CN" sz="2000" b="1" dirty="0">
                <a:solidFill>
                  <a:srgbClr val="7030A0"/>
                </a:solidFill>
                <a:latin typeface="Times New Roman" panose="02020603050405020304" pitchFamily="18" charset="0"/>
                <a:cs typeface="Times New Roman" panose="02020603050405020304" pitchFamily="18" charset="0"/>
              </a:rPr>
              <a:t> </a:t>
            </a:r>
            <a:r>
              <a:rPr lang="en-US" sz="2000" b="1" dirty="0">
                <a:solidFill>
                  <a:srgbClr val="7030A0"/>
                </a:solidFill>
                <a:latin typeface="Times New Roman" panose="02020603050405020304" pitchFamily="18" charset="0"/>
                <a:cs typeface="Times New Roman" panose="02020603050405020304" pitchFamily="18" charset="0"/>
                <a:sym typeface="+mn-ea"/>
              </a:rPr>
              <a:t>LoGHT</a:t>
            </a:r>
            <a:endParaRPr lang="en-US" sz="2000" b="1" dirty="0">
              <a:solidFill>
                <a:srgbClr val="7030A0"/>
              </a:solidFill>
              <a:latin typeface="Times New Roman" panose="02020603050405020304" pitchFamily="18" charset="0"/>
              <a:cs typeface="Times New Roman" panose="02020603050405020304" pitchFamily="18" charset="0"/>
              <a:sym typeface="+mn-ea"/>
            </a:endParaRPr>
          </a:p>
        </p:txBody>
      </p:sp>
      <p:sp>
        <p:nvSpPr>
          <p:cNvPr id="17" name="文本框 16"/>
          <p:cNvSpPr txBox="1"/>
          <p:nvPr>
            <p:custDataLst>
              <p:tags r:id="rId16"/>
            </p:custDataLst>
          </p:nvPr>
        </p:nvSpPr>
        <p:spPr>
          <a:xfrm>
            <a:off x="7190740" y="4811395"/>
            <a:ext cx="5001260" cy="398780"/>
          </a:xfrm>
          <a:prstGeom prst="rect">
            <a:avLst/>
          </a:prstGeom>
          <a:noFill/>
        </p:spPr>
        <p:txBody>
          <a:bodyPr wrap="square" rtlCol="0">
            <a:spAutoFit/>
          </a:bodyPr>
          <a:lstStyle/>
          <a:p>
            <a:r>
              <a:rPr lang="en-US" altLang="zh-CN" sz="2000" b="1" dirty="0">
                <a:solidFill>
                  <a:srgbClr val="7030A0"/>
                </a:solidFill>
                <a:latin typeface="Times New Roman" panose="02020603050405020304" pitchFamily="18" charset="0"/>
                <a:cs typeface="Times New Roman" panose="02020603050405020304" pitchFamily="18" charset="0"/>
              </a:rPr>
              <a:t>2023~2029  3rd </a:t>
            </a:r>
            <a:r>
              <a:rPr sz="2000" b="1" dirty="0">
                <a:solidFill>
                  <a:srgbClr val="7030A0"/>
                </a:solidFill>
                <a:latin typeface="Times New Roman" panose="02020603050405020304" pitchFamily="18" charset="0"/>
                <a:cs typeface="Times New Roman" panose="02020603050405020304" pitchFamily="18" charset="0"/>
                <a:sym typeface="+mn-ea"/>
              </a:rPr>
              <a:t>generation</a:t>
            </a:r>
            <a:r>
              <a:rPr lang="en-US" sz="2000" b="1" dirty="0">
                <a:solidFill>
                  <a:srgbClr val="7030A0"/>
                </a:solidFill>
                <a:latin typeface="Times New Roman" panose="02020603050405020304" pitchFamily="18" charset="0"/>
                <a:cs typeface="Times New Roman" panose="02020603050405020304" pitchFamily="18" charset="0"/>
                <a:sym typeface="+mn-ea"/>
              </a:rPr>
              <a:t> </a:t>
            </a:r>
            <a:r>
              <a:rPr lang="en-US" altLang="zh-CN" sz="2000" b="1" dirty="0">
                <a:solidFill>
                  <a:srgbClr val="7030A0"/>
                </a:solidFill>
                <a:latin typeface="Times New Roman" panose="02020603050405020304" pitchFamily="18" charset="0"/>
                <a:cs typeface="Times New Roman" panose="02020603050405020304" pitchFamily="18" charset="0"/>
              </a:rPr>
              <a:t> </a:t>
            </a:r>
            <a:r>
              <a:rPr lang="en-US" sz="2000" b="1" dirty="0">
                <a:solidFill>
                  <a:srgbClr val="7030A0"/>
                </a:solidFill>
                <a:latin typeface="Times New Roman" panose="02020603050405020304" pitchFamily="18" charset="0"/>
                <a:cs typeface="Times New Roman" panose="02020603050405020304" pitchFamily="18" charset="0"/>
                <a:sym typeface="+mn-ea"/>
              </a:rPr>
              <a:t>SHiNE</a:t>
            </a:r>
            <a:endParaRPr lang="en-US" sz="2000" b="1" dirty="0">
              <a:solidFill>
                <a:srgbClr val="7030A0"/>
              </a:solidFill>
              <a:latin typeface="Times New Roman" panose="02020603050405020304" pitchFamily="18" charset="0"/>
              <a:cs typeface="Times New Roman" panose="02020603050405020304" pitchFamily="18" charset="0"/>
              <a:sym typeface="+mn-ea"/>
            </a:endParaRPr>
          </a:p>
        </p:txBody>
      </p:sp>
      <p:pic>
        <p:nvPicPr>
          <p:cNvPr id="22" name="图片 21" descr="Fig6 new"/>
          <p:cNvPicPr/>
          <p:nvPr>
            <p:custDataLst>
              <p:tags r:id="rId17"/>
            </p:custDataLst>
          </p:nvPr>
        </p:nvPicPr>
        <p:blipFill>
          <a:blip r:embed="rId18" cstate="print">
            <a:extLst>
              <a:ext uri="{28A0092B-C50C-407E-A947-70E740481C1C}">
                <a14:useLocalDpi xmlns:a14="http://schemas.microsoft.com/office/drawing/2010/main" val="0"/>
              </a:ext>
            </a:extLst>
          </a:blip>
          <a:srcRect/>
          <a:stretch>
            <a:fillRect/>
          </a:stretch>
        </p:blipFill>
        <p:spPr bwMode="auto">
          <a:xfrm>
            <a:off x="9422130" y="5342890"/>
            <a:ext cx="1330325" cy="1096645"/>
          </a:xfrm>
          <a:prstGeom prst="rect">
            <a:avLst/>
          </a:prstGeom>
          <a:noFill/>
          <a:ln>
            <a:noFill/>
          </a:ln>
          <a:effectLst>
            <a:softEdge rad="12700"/>
          </a:effectLst>
        </p:spPr>
      </p:pic>
      <p:pic>
        <p:nvPicPr>
          <p:cNvPr id="2" name="图片 3"/>
          <p:cNvPicPr>
            <a:picLocks noChangeAspect="1" noChangeArrowheads="1"/>
          </p:cNvPicPr>
          <p:nvPr>
            <p:custDataLst>
              <p:tags r:id="rId19"/>
            </p:custDataLst>
          </p:nvPr>
        </p:nvPicPr>
        <p:blipFill>
          <a:blip r:embed="rId6" cstate="print">
            <a:extLst>
              <a:ext uri="{28A0092B-C50C-407E-A947-70E740481C1C}">
                <a14:useLocalDpi xmlns:a14="http://schemas.microsoft.com/office/drawing/2010/main" val="0"/>
              </a:ext>
            </a:extLst>
          </a:blip>
          <a:srcRect/>
          <a:stretch>
            <a:fillRect/>
          </a:stretch>
        </p:blipFill>
        <p:spPr bwMode="auto">
          <a:xfrm>
            <a:off x="9860915" y="1548130"/>
            <a:ext cx="2088515" cy="1270000"/>
          </a:xfrm>
          <a:prstGeom prst="roundRect">
            <a:avLst>
              <a:gd name="adj" fmla="val 8594"/>
            </a:avLst>
          </a:prstGeom>
          <a:solidFill>
            <a:srgbClr val="FFFFFF">
              <a:shade val="85000"/>
            </a:srgbClr>
          </a:solidFill>
          <a:ln>
            <a:noFill/>
          </a:ln>
          <a:effectLst>
            <a:softEdge rad="12700"/>
          </a:effectLst>
        </p:spPr>
      </p:pic>
      <p:pic>
        <p:nvPicPr>
          <p:cNvPr id="3" name="图片 5"/>
          <p:cNvPicPr>
            <a:picLocks noChangeAspect="1" noChangeArrowheads="1"/>
          </p:cNvPicPr>
          <p:nvPr>
            <p:custDataLst>
              <p:tags r:id="rId20"/>
            </p:custDataLst>
          </p:nvPr>
        </p:nvPicPr>
        <p:blipFill>
          <a:blip r:embed="rId8" cstate="print">
            <a:extLst>
              <a:ext uri="{28A0092B-C50C-407E-A947-70E740481C1C}">
                <a14:useLocalDpi xmlns:a14="http://schemas.microsoft.com/office/drawing/2010/main" val="0"/>
              </a:ext>
            </a:extLst>
          </a:blip>
          <a:srcRect t="18549" b="13959"/>
          <a:stretch>
            <a:fillRect/>
          </a:stretch>
        </p:blipFill>
        <p:spPr bwMode="auto">
          <a:xfrm>
            <a:off x="9860915" y="3552825"/>
            <a:ext cx="2088515" cy="1036320"/>
          </a:xfrm>
          <a:prstGeom prst="rect">
            <a:avLst/>
          </a:prstGeom>
          <a:noFill/>
          <a:ln>
            <a:noFill/>
          </a:ln>
          <a:effectLst>
            <a:softEdge rad="127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内容占位符 8"/>
          <p:cNvPicPr>
            <a:picLocks noChangeAspect="1"/>
          </p:cNvPicPr>
          <p:nvPr>
            <p:custDataLst>
              <p:tags r:id="rId21"/>
            </p:custDataLst>
          </p:nvPr>
        </p:nvPicPr>
        <p:blipFill rotWithShape="1">
          <a:blip r:embed="rId12" cstate="print">
            <a:extLst>
              <a:ext uri="{28A0092B-C50C-407E-A947-70E740481C1C}">
                <a14:useLocalDpi xmlns:a14="http://schemas.microsoft.com/office/drawing/2010/main" val="0"/>
              </a:ext>
            </a:extLst>
          </a:blip>
          <a:srcRect l="33513" t="4969" r="13123" b="1793"/>
          <a:stretch>
            <a:fillRect/>
          </a:stretch>
        </p:blipFill>
        <p:spPr>
          <a:xfrm>
            <a:off x="10843260" y="5367020"/>
            <a:ext cx="1106170" cy="1106805"/>
          </a:xfrm>
          <a:prstGeom prst="rect">
            <a:avLst/>
          </a:prstGeom>
          <a:ln>
            <a:noFill/>
          </a:ln>
          <a:effectLst>
            <a:softEdge rad="12700"/>
          </a:effectLst>
        </p:spPr>
      </p:pic>
      <p:sp>
        <p:nvSpPr>
          <p:cNvPr id="6" name="文本框 5"/>
          <p:cNvSpPr txBox="1"/>
          <p:nvPr>
            <p:custDataLst>
              <p:tags r:id="rId22"/>
            </p:custDataLst>
          </p:nvPr>
        </p:nvSpPr>
        <p:spPr>
          <a:xfrm>
            <a:off x="3489960" y="3552825"/>
            <a:ext cx="1430655" cy="306705"/>
          </a:xfrm>
          <a:prstGeom prst="rect">
            <a:avLst/>
          </a:prstGeom>
        </p:spPr>
        <p:txBody>
          <a:bodyPr wrap="square">
            <a:spAutoFit/>
            <a:extLst>
              <a:ext uri="{4A0BC546-FE56-4ADE-93B0-CB8AF2F6F144}">
                <wpsdc:textFrameExt xmlns:wpsdc="http://www.wps.cn/officeDocument/2022/drawingmlCustomData" type="text"/>
              </a:ext>
            </a:extLst>
          </a:bodyPr>
          <a:p>
            <a:pPr algn="l"/>
            <a:r>
              <a:rPr lang="en-US" altLang="zh-CN" sz="1400" b="1">
                <a:solidFill>
                  <a:schemeClr val="accent6">
                    <a:lumMod val="50000"/>
                  </a:schemeClr>
                </a:solidFill>
                <a:latin typeface="Times New Roman" panose="02020603050405020304" pitchFamily="18" charset="0"/>
                <a:ea typeface="微软雅黑" panose="020B0503020204020204" pitchFamily="34" charset="-122"/>
                <a:cs typeface="Times New Roman" panose="02020603050405020304" pitchFamily="18" charset="0"/>
              </a:rPr>
              <a:t>4mm×4mm</a:t>
            </a:r>
            <a:endParaRPr lang="en-US" altLang="zh-CN" sz="1400" b="1">
              <a:solidFill>
                <a:schemeClr val="accent6">
                  <a:lumMod val="50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7" name="文本框 6"/>
          <p:cNvSpPr txBox="1"/>
          <p:nvPr>
            <p:custDataLst>
              <p:tags r:id="rId23"/>
            </p:custDataLst>
          </p:nvPr>
        </p:nvSpPr>
        <p:spPr>
          <a:xfrm>
            <a:off x="3349625" y="2818130"/>
            <a:ext cx="1430655" cy="306705"/>
          </a:xfrm>
          <a:prstGeom prst="rect">
            <a:avLst/>
          </a:prstGeom>
        </p:spPr>
        <p:txBody>
          <a:bodyPr wrap="square">
            <a:spAutoFit/>
            <a:extLst>
              <a:ext uri="{4A0BC546-FE56-4ADE-93B0-CB8AF2F6F144}">
                <wpsdc:textFrameExt xmlns:wpsdc="http://www.wps.cn/officeDocument/2022/drawingmlCustomData" type="text"/>
              </a:ext>
            </a:extLst>
          </a:bodyPr>
          <a:p>
            <a:pPr algn="l"/>
            <a:r>
              <a:rPr lang="en-US" altLang="zh-CN" sz="1400" b="1">
                <a:solidFill>
                  <a:schemeClr val="accent6">
                    <a:lumMod val="50000"/>
                  </a:schemeClr>
                </a:solidFill>
                <a:latin typeface="Times New Roman" panose="02020603050405020304" pitchFamily="18" charset="0"/>
                <a:ea typeface="微软雅黑" panose="020B0503020204020204" pitchFamily="34" charset="-122"/>
                <a:cs typeface="Times New Roman" panose="02020603050405020304" pitchFamily="18" charset="0"/>
              </a:rPr>
              <a:t>43.6%</a:t>
            </a:r>
            <a:endParaRPr lang="en-US" altLang="zh-CN" sz="1400" b="1">
              <a:solidFill>
                <a:schemeClr val="accent6">
                  <a:lumMod val="50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8" name="文本框 7"/>
          <p:cNvSpPr txBox="1"/>
          <p:nvPr>
            <p:custDataLst>
              <p:tags r:id="rId24"/>
            </p:custDataLst>
          </p:nvPr>
        </p:nvSpPr>
        <p:spPr>
          <a:xfrm>
            <a:off x="2513965" y="3364230"/>
            <a:ext cx="1430655" cy="306705"/>
          </a:xfrm>
          <a:prstGeom prst="rect">
            <a:avLst/>
          </a:prstGeom>
        </p:spPr>
        <p:txBody>
          <a:bodyPr wrap="square">
            <a:spAutoFit/>
            <a:extLst>
              <a:ext uri="{4A0BC546-FE56-4ADE-93B0-CB8AF2F6F144}">
                <wpsdc:textFrameExt xmlns:wpsdc="http://www.wps.cn/officeDocument/2022/drawingmlCustomData" type="text"/>
              </a:ext>
            </a:extLst>
          </a:bodyPr>
          <a:p>
            <a:pPr algn="l"/>
            <a:r>
              <a:rPr lang="en-US" altLang="zh-CN" sz="1400" b="1">
                <a:solidFill>
                  <a:schemeClr val="accent6">
                    <a:lumMod val="50000"/>
                  </a:schemeClr>
                </a:solidFill>
                <a:latin typeface="Times New Roman" panose="02020603050405020304" pitchFamily="18" charset="0"/>
                <a:ea typeface="微软雅黑" panose="020B0503020204020204" pitchFamily="34" charset="-122"/>
                <a:cs typeface="Times New Roman" panose="02020603050405020304" pitchFamily="18" charset="0"/>
              </a:rPr>
              <a:t>28%</a:t>
            </a:r>
            <a:endParaRPr lang="en-US" altLang="zh-CN" sz="1400" b="1">
              <a:solidFill>
                <a:schemeClr val="accent6">
                  <a:lumMod val="50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9" name="文本框 8"/>
          <p:cNvSpPr txBox="1"/>
          <p:nvPr>
            <p:custDataLst>
              <p:tags r:id="rId25"/>
            </p:custDataLst>
          </p:nvPr>
        </p:nvSpPr>
        <p:spPr>
          <a:xfrm>
            <a:off x="3082290" y="3952240"/>
            <a:ext cx="1430655" cy="306705"/>
          </a:xfrm>
          <a:prstGeom prst="rect">
            <a:avLst/>
          </a:prstGeom>
        </p:spPr>
        <p:txBody>
          <a:bodyPr wrap="square">
            <a:spAutoFit/>
            <a:extLst>
              <a:ext uri="{4A0BC546-FE56-4ADE-93B0-CB8AF2F6F144}">
                <wpsdc:textFrameExt xmlns:wpsdc="http://www.wps.cn/officeDocument/2022/drawingmlCustomData" type="text"/>
              </a:ext>
            </a:extLst>
          </a:bodyPr>
          <a:p>
            <a:pPr algn="l"/>
            <a:r>
              <a:rPr lang="en-US" altLang="zh-CN" sz="1400" b="1">
                <a:solidFill>
                  <a:schemeClr val="accent6">
                    <a:lumMod val="50000"/>
                  </a:schemeClr>
                </a:solidFill>
                <a:latin typeface="Times New Roman" panose="02020603050405020304" pitchFamily="18" charset="0"/>
                <a:ea typeface="微软雅黑" panose="020B0503020204020204" pitchFamily="34" charset="-122"/>
                <a:cs typeface="Times New Roman" panose="02020603050405020304" pitchFamily="18" charset="0"/>
              </a:rPr>
              <a:t>2</a:t>
            </a:r>
            <a:r>
              <a:rPr lang="en-US" altLang="zh-CN" sz="1400" b="1">
                <a:solidFill>
                  <a:schemeClr val="accent6">
                    <a:lumMod val="50000"/>
                  </a:schemeClr>
                </a:solidFill>
                <a:latin typeface="Times New Roman" panose="02020603050405020304" pitchFamily="18" charset="0"/>
                <a:ea typeface="微软雅黑" panose="020B0503020204020204" pitchFamily="34" charset="-122"/>
                <a:cs typeface="Times New Roman" panose="02020603050405020304" pitchFamily="18" charset="0"/>
                <a:sym typeface="+mn-ea"/>
              </a:rPr>
              <a:t>×10</a:t>
            </a:r>
            <a:r>
              <a:rPr lang="en-US" altLang="zh-CN" sz="1400" b="1" baseline="30000">
                <a:solidFill>
                  <a:schemeClr val="accent6">
                    <a:lumMod val="50000"/>
                  </a:schemeClr>
                </a:solidFill>
                <a:latin typeface="Times New Roman" panose="02020603050405020304" pitchFamily="18" charset="0"/>
                <a:ea typeface="微软雅黑" panose="020B0503020204020204" pitchFamily="34" charset="-122"/>
                <a:cs typeface="Times New Roman" panose="02020603050405020304" pitchFamily="18" charset="0"/>
                <a:sym typeface="+mn-ea"/>
              </a:rPr>
              <a:t>5</a:t>
            </a:r>
            <a:r>
              <a:rPr lang="en-US" altLang="zh-CN" sz="1400" b="1">
                <a:solidFill>
                  <a:schemeClr val="accent6">
                    <a:lumMod val="50000"/>
                  </a:schemeClr>
                </a:solidFill>
                <a:latin typeface="Times New Roman" panose="02020603050405020304" pitchFamily="18" charset="0"/>
                <a:ea typeface="微软雅黑" panose="020B0503020204020204" pitchFamily="34" charset="-122"/>
                <a:cs typeface="Times New Roman" panose="02020603050405020304" pitchFamily="18" charset="0"/>
                <a:sym typeface="+mn-ea"/>
              </a:rPr>
              <a:t>cps</a:t>
            </a:r>
            <a:endParaRPr lang="en-US" altLang="zh-CN" sz="1400" b="1" baseline="30000">
              <a:solidFill>
                <a:schemeClr val="accent6">
                  <a:lumMod val="50000"/>
                </a:schemeClr>
              </a:solidFill>
              <a:latin typeface="Times New Roman" panose="02020603050405020304" pitchFamily="18" charset="0"/>
              <a:ea typeface="微软雅黑" panose="020B0503020204020204" pitchFamily="34" charset="-122"/>
              <a:cs typeface="Times New Roman" panose="02020603050405020304" pitchFamily="18" charset="0"/>
              <a:sym typeface="+mn-ea"/>
            </a:endParaRPr>
          </a:p>
        </p:txBody>
      </p:sp>
      <p:sp>
        <p:nvSpPr>
          <p:cNvPr id="11" name="文本框 10"/>
          <p:cNvSpPr txBox="1"/>
          <p:nvPr>
            <p:custDataLst>
              <p:tags r:id="rId26"/>
            </p:custDataLst>
          </p:nvPr>
        </p:nvSpPr>
        <p:spPr>
          <a:xfrm>
            <a:off x="3944620" y="3364230"/>
            <a:ext cx="1430655" cy="306705"/>
          </a:xfrm>
          <a:prstGeom prst="rect">
            <a:avLst/>
          </a:prstGeom>
        </p:spPr>
        <p:txBody>
          <a:bodyPr wrap="square">
            <a:spAutoFit/>
            <a:extLst>
              <a:ext uri="{4A0BC546-FE56-4ADE-93B0-CB8AF2F6F144}">
                <wpsdc:textFrameExt xmlns:wpsdc="http://www.wps.cn/officeDocument/2022/drawingmlCustomData" type="text"/>
              </a:ext>
            </a:extLst>
          </a:bodyPr>
          <a:p>
            <a:pPr algn="l"/>
            <a:r>
              <a:rPr lang="en-US" altLang="zh-CN" sz="1400" b="1">
                <a:gradFill>
                  <a:gsLst>
                    <a:gs pos="0">
                      <a:srgbClr val="EAB00C"/>
                    </a:gs>
                    <a:gs pos="100000">
                      <a:srgbClr val="A5700D"/>
                    </a:gs>
                  </a:gsLst>
                  <a:lin ang="5400000" scaled="1"/>
                </a:gradFill>
                <a:latin typeface="Times New Roman" panose="02020603050405020304" pitchFamily="18" charset="0"/>
                <a:ea typeface="微软雅黑" panose="020B0503020204020204" pitchFamily="34" charset="-122"/>
                <a:cs typeface="Times New Roman" panose="02020603050405020304" pitchFamily="18" charset="0"/>
              </a:rPr>
              <a:t>3mm×50mm</a:t>
            </a:r>
            <a:endParaRPr lang="en-US" altLang="zh-CN" sz="1400" b="1">
              <a:gradFill>
                <a:gsLst>
                  <a:gs pos="0">
                    <a:srgbClr val="EAB00C"/>
                  </a:gs>
                  <a:gs pos="100000">
                    <a:srgbClr val="A5700D"/>
                  </a:gs>
                </a:gsLst>
                <a:lin ang="5400000" scaled="1"/>
              </a:gra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2" name="文本框 11"/>
          <p:cNvSpPr txBox="1"/>
          <p:nvPr>
            <p:custDataLst>
              <p:tags r:id="rId27"/>
            </p:custDataLst>
          </p:nvPr>
        </p:nvSpPr>
        <p:spPr>
          <a:xfrm>
            <a:off x="3349625" y="2208530"/>
            <a:ext cx="1430655" cy="306705"/>
          </a:xfrm>
          <a:prstGeom prst="rect">
            <a:avLst/>
          </a:prstGeom>
        </p:spPr>
        <p:txBody>
          <a:bodyPr wrap="square">
            <a:spAutoFit/>
            <a:extLst>
              <a:ext uri="{4A0BC546-FE56-4ADE-93B0-CB8AF2F6F144}">
                <wpsdc:textFrameExt xmlns:wpsdc="http://www.wps.cn/officeDocument/2022/drawingmlCustomData" type="text"/>
              </a:ext>
            </a:extLst>
          </a:bodyPr>
          <a:p>
            <a:pPr algn="l"/>
            <a:r>
              <a:rPr lang="en-US" altLang="zh-CN" sz="1400" b="1">
                <a:gradFill>
                  <a:gsLst>
                    <a:gs pos="0">
                      <a:srgbClr val="EAB00C"/>
                    </a:gs>
                    <a:gs pos="100000">
                      <a:srgbClr val="A5700D"/>
                    </a:gs>
                  </a:gsLst>
                  <a:lin ang="5400000" scaled="1"/>
                </a:gradFill>
                <a:latin typeface="Times New Roman" panose="02020603050405020304" pitchFamily="18" charset="0"/>
                <a:ea typeface="微软雅黑" panose="020B0503020204020204" pitchFamily="34" charset="-122"/>
                <a:cs typeface="Times New Roman" panose="02020603050405020304" pitchFamily="18" charset="0"/>
              </a:rPr>
              <a:t>61.2%</a:t>
            </a:r>
            <a:endParaRPr lang="en-US" altLang="zh-CN" sz="1400" b="1">
              <a:gradFill>
                <a:gsLst>
                  <a:gs pos="0">
                    <a:srgbClr val="EAB00C"/>
                  </a:gs>
                  <a:gs pos="100000">
                    <a:srgbClr val="A5700D"/>
                  </a:gs>
                </a:gsLst>
                <a:lin ang="5400000" scaled="1"/>
              </a:gra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8" name="文本框 17"/>
          <p:cNvSpPr txBox="1"/>
          <p:nvPr>
            <p:custDataLst>
              <p:tags r:id="rId28"/>
            </p:custDataLst>
          </p:nvPr>
        </p:nvSpPr>
        <p:spPr>
          <a:xfrm>
            <a:off x="2108835" y="3275965"/>
            <a:ext cx="1430655" cy="306705"/>
          </a:xfrm>
          <a:prstGeom prst="rect">
            <a:avLst/>
          </a:prstGeom>
        </p:spPr>
        <p:txBody>
          <a:bodyPr wrap="square">
            <a:spAutoFit/>
            <a:extLst>
              <a:ext uri="{4A0BC546-FE56-4ADE-93B0-CB8AF2F6F144}">
                <wpsdc:textFrameExt xmlns:wpsdc="http://www.wps.cn/officeDocument/2022/drawingmlCustomData" type="text"/>
              </a:ext>
            </a:extLst>
          </a:bodyPr>
          <a:p>
            <a:pPr algn="l"/>
            <a:r>
              <a:rPr lang="en-US" altLang="zh-CN" sz="1400" b="1">
                <a:gradFill>
                  <a:gsLst>
                    <a:gs pos="0">
                      <a:srgbClr val="EAB00C"/>
                    </a:gs>
                    <a:gs pos="100000">
                      <a:srgbClr val="A5700D"/>
                    </a:gs>
                  </a:gsLst>
                  <a:lin ang="5400000" scaled="1"/>
                </a:gradFill>
                <a:latin typeface="Times New Roman" panose="02020603050405020304" pitchFamily="18" charset="0"/>
                <a:ea typeface="微软雅黑" panose="020B0503020204020204" pitchFamily="34" charset="-122"/>
                <a:cs typeface="Times New Roman" panose="02020603050405020304" pitchFamily="18" charset="0"/>
              </a:rPr>
              <a:t>18%</a:t>
            </a:r>
            <a:endParaRPr lang="en-US" altLang="zh-CN" sz="1400" b="1">
              <a:gradFill>
                <a:gsLst>
                  <a:gs pos="0">
                    <a:srgbClr val="EAB00C"/>
                  </a:gs>
                  <a:gs pos="100000">
                    <a:srgbClr val="A5700D"/>
                  </a:gs>
                </a:gsLst>
                <a:lin ang="5400000" scaled="1"/>
              </a:gra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4" name="文本框 23"/>
          <p:cNvSpPr txBox="1"/>
          <p:nvPr>
            <p:custDataLst>
              <p:tags r:id="rId29"/>
            </p:custDataLst>
          </p:nvPr>
        </p:nvSpPr>
        <p:spPr>
          <a:xfrm>
            <a:off x="3829050" y="4456430"/>
            <a:ext cx="1430655" cy="306705"/>
          </a:xfrm>
          <a:prstGeom prst="rect">
            <a:avLst/>
          </a:prstGeom>
        </p:spPr>
        <p:txBody>
          <a:bodyPr wrap="square">
            <a:spAutoFit/>
            <a:extLst>
              <a:ext uri="{4A0BC546-FE56-4ADE-93B0-CB8AF2F6F144}">
                <wpsdc:textFrameExt xmlns:wpsdc="http://www.wps.cn/officeDocument/2022/drawingmlCustomData" type="text"/>
              </a:ext>
            </a:extLst>
          </a:bodyPr>
          <a:p>
            <a:pPr algn="l"/>
            <a:r>
              <a:rPr lang="en-US" altLang="zh-CN" sz="1400" b="1">
                <a:solidFill>
                  <a:schemeClr val="accent6">
                    <a:lumMod val="50000"/>
                  </a:schemeClr>
                </a:solidFill>
                <a:latin typeface="Times New Roman" panose="02020603050405020304" pitchFamily="18" charset="0"/>
                <a:ea typeface="微软雅黑" panose="020B0503020204020204" pitchFamily="34" charset="-122"/>
                <a:cs typeface="Times New Roman" panose="02020603050405020304" pitchFamily="18" charset="0"/>
              </a:rPr>
              <a:t>2</a:t>
            </a:r>
            <a:r>
              <a:rPr lang="en-US" altLang="zh-CN" sz="1400" b="1">
                <a:solidFill>
                  <a:schemeClr val="accent6">
                    <a:lumMod val="50000"/>
                  </a:schemeClr>
                </a:solidFill>
                <a:latin typeface="Times New Roman" panose="02020603050405020304" pitchFamily="18" charset="0"/>
                <a:ea typeface="微软雅黑" panose="020B0503020204020204" pitchFamily="34" charset="-122"/>
                <a:cs typeface="Times New Roman" panose="02020603050405020304" pitchFamily="18" charset="0"/>
                <a:sym typeface="+mn-ea"/>
              </a:rPr>
              <a:t>×10</a:t>
            </a:r>
            <a:r>
              <a:rPr lang="en-US" altLang="zh-CN" sz="1400" b="1" baseline="30000">
                <a:solidFill>
                  <a:schemeClr val="accent6">
                    <a:lumMod val="50000"/>
                  </a:schemeClr>
                </a:solidFill>
                <a:latin typeface="Times New Roman" panose="02020603050405020304" pitchFamily="18" charset="0"/>
                <a:ea typeface="微软雅黑" panose="020B0503020204020204" pitchFamily="34" charset="-122"/>
                <a:cs typeface="Times New Roman" panose="02020603050405020304" pitchFamily="18" charset="0"/>
                <a:sym typeface="+mn-ea"/>
              </a:rPr>
              <a:t>5</a:t>
            </a:r>
            <a:r>
              <a:rPr lang="en-US" altLang="zh-CN" sz="1400" b="1">
                <a:solidFill>
                  <a:schemeClr val="accent6">
                    <a:lumMod val="50000"/>
                  </a:schemeClr>
                </a:solidFill>
                <a:latin typeface="Times New Roman" panose="02020603050405020304" pitchFamily="18" charset="0"/>
                <a:ea typeface="微软雅黑" panose="020B0503020204020204" pitchFamily="34" charset="-122"/>
                <a:cs typeface="Times New Roman" panose="02020603050405020304" pitchFamily="18" charset="0"/>
                <a:sym typeface="+mn-ea"/>
              </a:rPr>
              <a:t>cps</a:t>
            </a:r>
            <a:endParaRPr lang="en-US" altLang="zh-CN" sz="1400" b="1" baseline="30000">
              <a:solidFill>
                <a:schemeClr val="accent6">
                  <a:lumMod val="50000"/>
                </a:schemeClr>
              </a:solidFill>
              <a:latin typeface="Times New Roman" panose="02020603050405020304" pitchFamily="18" charset="0"/>
              <a:ea typeface="微软雅黑" panose="020B0503020204020204" pitchFamily="34" charset="-122"/>
              <a:cs typeface="Times New Roman" panose="02020603050405020304" pitchFamily="18" charset="0"/>
              <a:sym typeface="+mn-ea"/>
            </a:endParaRPr>
          </a:p>
        </p:txBody>
      </p:sp>
      <p:sp>
        <p:nvSpPr>
          <p:cNvPr id="27" name="文本框 26"/>
          <p:cNvSpPr txBox="1"/>
          <p:nvPr>
            <p:custDataLst>
              <p:tags r:id="rId30"/>
            </p:custDataLst>
          </p:nvPr>
        </p:nvSpPr>
        <p:spPr>
          <a:xfrm>
            <a:off x="2861310" y="4628515"/>
            <a:ext cx="1430655" cy="306705"/>
          </a:xfrm>
          <a:prstGeom prst="rect">
            <a:avLst/>
          </a:prstGeom>
        </p:spPr>
        <p:txBody>
          <a:bodyPr wrap="square">
            <a:spAutoFit/>
            <a:extLst>
              <a:ext uri="{4A0BC546-FE56-4ADE-93B0-CB8AF2F6F144}">
                <wpsdc:textFrameExt xmlns:wpsdc="http://www.wps.cn/officeDocument/2022/drawingmlCustomData" type="text"/>
              </a:ext>
            </a:extLst>
          </a:bodyPr>
          <a:p>
            <a:pPr algn="l"/>
            <a:r>
              <a:rPr lang="en-US" altLang="zh-CN" sz="1400" b="1">
                <a:solidFill>
                  <a:srgbClr val="FFC000"/>
                </a:solidFill>
                <a:latin typeface="Times New Roman" panose="02020603050405020304" pitchFamily="18" charset="0"/>
                <a:ea typeface="微软雅黑" panose="020B0503020204020204" pitchFamily="34" charset="-122"/>
                <a:cs typeface="Times New Roman" panose="02020603050405020304" pitchFamily="18" charset="0"/>
              </a:rPr>
              <a:t>5</a:t>
            </a:r>
            <a:r>
              <a:rPr lang="en-US" altLang="zh-CN" sz="1400" b="1">
                <a:solidFill>
                  <a:srgbClr val="FFC000"/>
                </a:solidFill>
                <a:latin typeface="Times New Roman" panose="02020603050405020304" pitchFamily="18" charset="0"/>
                <a:ea typeface="微软雅黑" panose="020B0503020204020204" pitchFamily="34" charset="-122"/>
                <a:cs typeface="Times New Roman" panose="02020603050405020304" pitchFamily="18" charset="0"/>
                <a:sym typeface="+mn-ea"/>
              </a:rPr>
              <a:t>×10</a:t>
            </a:r>
            <a:r>
              <a:rPr lang="en-US" altLang="zh-CN" sz="1400" b="1" baseline="30000">
                <a:solidFill>
                  <a:srgbClr val="FFC000"/>
                </a:solidFill>
                <a:latin typeface="Times New Roman" panose="02020603050405020304" pitchFamily="18" charset="0"/>
                <a:ea typeface="微软雅黑" panose="020B0503020204020204" pitchFamily="34" charset="-122"/>
                <a:cs typeface="Times New Roman" panose="02020603050405020304" pitchFamily="18" charset="0"/>
                <a:sym typeface="+mn-ea"/>
              </a:rPr>
              <a:t>5</a:t>
            </a:r>
            <a:r>
              <a:rPr lang="en-US" altLang="zh-CN" sz="1400" b="1">
                <a:solidFill>
                  <a:srgbClr val="FFC000"/>
                </a:solidFill>
                <a:latin typeface="Times New Roman" panose="02020603050405020304" pitchFamily="18" charset="0"/>
                <a:ea typeface="微软雅黑" panose="020B0503020204020204" pitchFamily="34" charset="-122"/>
                <a:cs typeface="Times New Roman" panose="02020603050405020304" pitchFamily="18" charset="0"/>
                <a:sym typeface="+mn-ea"/>
              </a:rPr>
              <a:t>cps</a:t>
            </a:r>
            <a:endParaRPr lang="en-US" altLang="zh-CN" sz="1400" b="1" baseline="30000">
              <a:solidFill>
                <a:srgbClr val="FFC000"/>
              </a:solidFill>
              <a:latin typeface="Times New Roman" panose="02020603050405020304" pitchFamily="18" charset="0"/>
              <a:ea typeface="微软雅黑" panose="020B0503020204020204" pitchFamily="34" charset="-122"/>
              <a:cs typeface="Times New Roman" panose="02020603050405020304" pitchFamily="18" charset="0"/>
              <a:sym typeface="+mn-ea"/>
            </a:endParaRPr>
          </a:p>
        </p:txBody>
      </p:sp>
      <p:sp>
        <p:nvSpPr>
          <p:cNvPr id="28" name="文本框 27"/>
          <p:cNvSpPr txBox="1"/>
          <p:nvPr>
            <p:custDataLst>
              <p:tags r:id="rId31"/>
            </p:custDataLst>
          </p:nvPr>
        </p:nvSpPr>
        <p:spPr>
          <a:xfrm>
            <a:off x="2711450" y="5288915"/>
            <a:ext cx="1430655" cy="306705"/>
          </a:xfrm>
          <a:prstGeom prst="rect">
            <a:avLst/>
          </a:prstGeom>
        </p:spPr>
        <p:txBody>
          <a:bodyPr wrap="square">
            <a:spAutoFit/>
            <a:extLst>
              <a:ext uri="{4A0BC546-FE56-4ADE-93B0-CB8AF2F6F144}">
                <wpsdc:textFrameExt xmlns:wpsdc="http://www.wps.cn/officeDocument/2022/drawingmlCustomData" type="text"/>
              </a:ext>
            </a:extLst>
          </a:bodyPr>
          <a:p>
            <a:pPr algn="l"/>
            <a:r>
              <a:rPr lang="en-US" altLang="zh-CN" sz="1400" b="1">
                <a:solidFill>
                  <a:srgbClr val="C00000"/>
                </a:solidFill>
                <a:latin typeface="Times New Roman" panose="02020603050405020304" pitchFamily="18" charset="0"/>
                <a:ea typeface="微软雅黑" panose="020B0503020204020204" pitchFamily="34" charset="-122"/>
                <a:cs typeface="Times New Roman" panose="02020603050405020304" pitchFamily="18" charset="0"/>
                <a:sym typeface="+mn-ea"/>
              </a:rPr>
              <a:t>10</a:t>
            </a:r>
            <a:r>
              <a:rPr lang="en-US" altLang="zh-CN" sz="1400" b="1" baseline="3000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sym typeface="+mn-ea"/>
              </a:rPr>
              <a:t>6</a:t>
            </a:r>
            <a:r>
              <a:rPr lang="en-US" altLang="zh-CN" sz="1400" b="1">
                <a:solidFill>
                  <a:srgbClr val="C00000"/>
                </a:solidFill>
                <a:latin typeface="Times New Roman" panose="02020603050405020304" pitchFamily="18" charset="0"/>
                <a:ea typeface="微软雅黑" panose="020B0503020204020204" pitchFamily="34" charset="-122"/>
                <a:cs typeface="Times New Roman" panose="02020603050405020304" pitchFamily="18" charset="0"/>
                <a:sym typeface="+mn-ea"/>
              </a:rPr>
              <a:t>cps</a:t>
            </a:r>
            <a:endParaRPr lang="en-US" altLang="zh-CN" sz="1400" b="1" baseline="3000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sym typeface="+mn-ea"/>
            </a:endParaRPr>
          </a:p>
        </p:txBody>
      </p:sp>
      <p:sp>
        <p:nvSpPr>
          <p:cNvPr id="29" name="文本框 28"/>
          <p:cNvSpPr txBox="1"/>
          <p:nvPr>
            <p:custDataLst>
              <p:tags r:id="rId32"/>
            </p:custDataLst>
          </p:nvPr>
        </p:nvSpPr>
        <p:spPr>
          <a:xfrm>
            <a:off x="4591050" y="4992370"/>
            <a:ext cx="1430655" cy="306705"/>
          </a:xfrm>
          <a:prstGeom prst="rect">
            <a:avLst/>
          </a:prstGeom>
        </p:spPr>
        <p:txBody>
          <a:bodyPr wrap="square">
            <a:spAutoFit/>
            <a:extLst>
              <a:ext uri="{4A0BC546-FE56-4ADE-93B0-CB8AF2F6F144}">
                <wpsdc:textFrameExt xmlns:wpsdc="http://www.wps.cn/officeDocument/2022/drawingmlCustomData" type="text"/>
              </a:ext>
            </a:extLst>
          </a:bodyPr>
          <a:p>
            <a:pPr algn="l"/>
            <a:r>
              <a:rPr lang="en-US" altLang="zh-CN" sz="1400" b="1">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5</a:t>
            </a:r>
            <a:r>
              <a:rPr lang="en-US" altLang="zh-CN" sz="1400" b="1">
                <a:solidFill>
                  <a:srgbClr val="C00000"/>
                </a:solidFill>
                <a:latin typeface="Times New Roman" panose="02020603050405020304" pitchFamily="18" charset="0"/>
                <a:ea typeface="微软雅黑" panose="020B0503020204020204" pitchFamily="34" charset="-122"/>
                <a:cs typeface="Times New Roman" panose="02020603050405020304" pitchFamily="18" charset="0"/>
                <a:sym typeface="+mn-ea"/>
              </a:rPr>
              <a:t>×10</a:t>
            </a:r>
            <a:r>
              <a:rPr lang="en-US" altLang="zh-CN" sz="1400" b="1" baseline="3000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sym typeface="+mn-ea"/>
              </a:rPr>
              <a:t>5</a:t>
            </a:r>
            <a:r>
              <a:rPr lang="en-US" altLang="zh-CN" sz="1400" b="1">
                <a:solidFill>
                  <a:srgbClr val="C00000"/>
                </a:solidFill>
                <a:latin typeface="Times New Roman" panose="02020603050405020304" pitchFamily="18" charset="0"/>
                <a:ea typeface="微软雅黑" panose="020B0503020204020204" pitchFamily="34" charset="-122"/>
                <a:cs typeface="Times New Roman" panose="02020603050405020304" pitchFamily="18" charset="0"/>
                <a:sym typeface="+mn-ea"/>
              </a:rPr>
              <a:t>cps</a:t>
            </a:r>
            <a:endParaRPr lang="en-US" altLang="zh-CN" sz="1400" b="1" baseline="3000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sym typeface="+mn-ea"/>
            </a:endParaRPr>
          </a:p>
        </p:txBody>
      </p:sp>
      <p:sp>
        <p:nvSpPr>
          <p:cNvPr id="30" name="文本框 29"/>
          <p:cNvSpPr txBox="1"/>
          <p:nvPr>
            <p:custDataLst>
              <p:tags r:id="rId33"/>
            </p:custDataLst>
          </p:nvPr>
        </p:nvSpPr>
        <p:spPr>
          <a:xfrm>
            <a:off x="4780280" y="3007360"/>
            <a:ext cx="1714500" cy="306705"/>
          </a:xfrm>
          <a:prstGeom prst="rect">
            <a:avLst/>
          </a:prstGeom>
        </p:spPr>
        <p:txBody>
          <a:bodyPr wrap="square">
            <a:spAutoFit/>
            <a:extLst>
              <a:ext uri="{4A0BC546-FE56-4ADE-93B0-CB8AF2F6F144}">
                <wpsdc:textFrameExt xmlns:wpsdc="http://www.wps.cn/officeDocument/2022/drawingmlCustomData" type="text"/>
              </a:ext>
            </a:extLst>
          </a:bodyPr>
          <a:p>
            <a:pPr algn="l"/>
            <a:r>
              <a:rPr lang="en-US" altLang="zh-CN" sz="1400" b="1">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0.35mm×0.35mm</a:t>
            </a:r>
            <a:endParaRPr lang="en-US" altLang="zh-CN" sz="1400" b="1">
              <a:solidFill>
                <a:srgbClr val="C0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1" name="文本框 30"/>
          <p:cNvSpPr txBox="1"/>
          <p:nvPr>
            <p:custDataLst>
              <p:tags r:id="rId34"/>
            </p:custDataLst>
          </p:nvPr>
        </p:nvSpPr>
        <p:spPr>
          <a:xfrm>
            <a:off x="1731645" y="3522980"/>
            <a:ext cx="1254760" cy="306705"/>
          </a:xfrm>
          <a:prstGeom prst="rect">
            <a:avLst/>
          </a:prstGeom>
        </p:spPr>
        <p:txBody>
          <a:bodyPr wrap="square">
            <a:spAutoFit/>
            <a:extLst>
              <a:ext uri="{4A0BC546-FE56-4ADE-93B0-CB8AF2F6F144}">
                <wpsdc:textFrameExt xmlns:wpsdc="http://www.wps.cn/officeDocument/2022/drawingmlCustomData" type="text"/>
              </a:ext>
            </a:extLst>
          </a:bodyPr>
          <a:p>
            <a:pPr algn="l"/>
            <a:r>
              <a:rPr lang="en-US" altLang="zh-CN" sz="1400" b="1">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2%</a:t>
            </a:r>
            <a:endParaRPr lang="en-US" altLang="zh-CN" sz="1400" b="1">
              <a:solidFill>
                <a:srgbClr val="C0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2" name="文本框 31"/>
          <p:cNvSpPr txBox="1"/>
          <p:nvPr>
            <p:custDataLst>
              <p:tags r:id="rId35"/>
            </p:custDataLst>
          </p:nvPr>
        </p:nvSpPr>
        <p:spPr>
          <a:xfrm>
            <a:off x="3829050" y="2513330"/>
            <a:ext cx="1254760" cy="306705"/>
          </a:xfrm>
          <a:prstGeom prst="rect">
            <a:avLst/>
          </a:prstGeom>
        </p:spPr>
        <p:txBody>
          <a:bodyPr wrap="square">
            <a:spAutoFit/>
            <a:extLst>
              <a:ext uri="{4A0BC546-FE56-4ADE-93B0-CB8AF2F6F144}">
                <wpsdc:textFrameExt xmlns:wpsdc="http://www.wps.cn/officeDocument/2022/drawingmlCustomData" type="text"/>
              </a:ext>
            </a:extLst>
          </a:bodyPr>
          <a:p>
            <a:pPr algn="l"/>
            <a:r>
              <a:rPr lang="en-US" altLang="zh-CN" sz="1400" b="1">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50.3%</a:t>
            </a:r>
            <a:endParaRPr lang="en-US" altLang="zh-CN" sz="1400" b="1">
              <a:solidFill>
                <a:srgbClr val="C0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p:cNvSpPr txBox="1"/>
          <p:nvPr/>
        </p:nvSpPr>
        <p:spPr>
          <a:xfrm>
            <a:off x="210820" y="144021"/>
            <a:ext cx="11308390" cy="605050"/>
          </a:xfr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3200" b="1" dirty="0"/>
              <a:t> FiRST </a:t>
            </a:r>
            <a:r>
              <a:rPr lang="en-US" altLang="zh-CN" sz="1800" b="1" dirty="0"/>
              <a:t>(</a:t>
            </a:r>
            <a:r>
              <a:rPr lang="en-US" altLang="zh-CN" sz="1800" b="1" u="sng" dirty="0">
                <a:solidFill>
                  <a:srgbClr val="FF0000"/>
                </a:solidFill>
              </a:rPr>
              <a:t>Fi</a:t>
            </a:r>
            <a:r>
              <a:rPr lang="en-US" altLang="zh-CN" sz="1800" b="1" dirty="0"/>
              <a:t>ber-</a:t>
            </a:r>
            <a:r>
              <a:rPr lang="en-US" altLang="zh-CN" sz="1800" b="1" u="sng" dirty="0">
                <a:solidFill>
                  <a:srgbClr val="FF0000"/>
                </a:solidFill>
              </a:rPr>
              <a:t>r</a:t>
            </a:r>
            <a:r>
              <a:rPr lang="en-US" altLang="zh-CN" sz="1800" b="1" dirty="0"/>
              <a:t>eadout </a:t>
            </a:r>
            <a:r>
              <a:rPr lang="en-US" altLang="zh-CN" sz="1800" b="1" u="sng" dirty="0">
                <a:solidFill>
                  <a:srgbClr val="FF0000"/>
                </a:solidFill>
              </a:rPr>
              <a:t>S</a:t>
            </a:r>
            <a:r>
              <a:rPr lang="en-US" altLang="zh-CN" sz="1800" b="1" dirty="0"/>
              <a:t>cintillator </a:t>
            </a:r>
            <a:r>
              <a:rPr lang="en-US" altLang="zh-CN" sz="1800" b="1" u="sng" dirty="0">
                <a:solidFill>
                  <a:srgbClr val="FF0000"/>
                </a:solidFill>
              </a:rPr>
              <a:t>T</a:t>
            </a:r>
            <a:r>
              <a:rPr lang="en-US" altLang="zh-CN" sz="1800" b="1" dirty="0"/>
              <a:t>racker)</a:t>
            </a:r>
            <a:r>
              <a:rPr lang="en-US" altLang="zh-CN" sz="3200" b="1" dirty="0"/>
              <a:t> </a:t>
            </a:r>
            <a:endParaRPr lang="en-US" altLang="zh-CN" sz="3200" b="1" dirty="0"/>
          </a:p>
        </p:txBody>
      </p:sp>
      <p:grpSp>
        <p:nvGrpSpPr>
          <p:cNvPr id="29" name="组合 28"/>
          <p:cNvGrpSpPr/>
          <p:nvPr/>
        </p:nvGrpSpPr>
        <p:grpSpPr>
          <a:xfrm>
            <a:off x="559435" y="1247952"/>
            <a:ext cx="4681855" cy="4430110"/>
            <a:chOff x="-1789" y="2266"/>
            <a:chExt cx="7373" cy="8412"/>
          </a:xfrm>
        </p:grpSpPr>
        <p:pic>
          <p:nvPicPr>
            <p:cNvPr id="13315" name="Picture 1"/>
            <p:cNvPicPr>
              <a:picLocks noChangeAspect="1" noChangeArrowheads="1"/>
            </p:cNvPicPr>
            <p:nvPr/>
          </p:nvPicPr>
          <p:blipFill>
            <a:blip r:embed="rId1">
              <a:extLst>
                <a:ext uri="{28A0092B-C50C-407E-A947-70E740481C1C}">
                  <a14:useLocalDpi xmlns:a14="http://schemas.microsoft.com/office/drawing/2010/main" val="0"/>
                </a:ext>
              </a:extLst>
            </a:blip>
            <a:srcRect l="8591" b="4878"/>
            <a:stretch>
              <a:fillRect/>
            </a:stretch>
          </p:blipFill>
          <p:spPr bwMode="auto">
            <a:xfrm>
              <a:off x="-1518" y="2266"/>
              <a:ext cx="3040" cy="2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316" name="Group 9"/>
            <p:cNvGrpSpPr/>
            <p:nvPr/>
          </p:nvGrpSpPr>
          <p:grpSpPr bwMode="auto">
            <a:xfrm>
              <a:off x="1622" y="2543"/>
              <a:ext cx="3677" cy="2135"/>
              <a:chOff x="6225722" y="4144174"/>
              <a:chExt cx="3126073" cy="1812136"/>
            </a:xfrm>
          </p:grpSpPr>
          <p:sp>
            <p:nvSpPr>
              <p:cNvPr id="13329" name="Text Box 2"/>
              <p:cNvSpPr txBox="1">
                <a:spLocks noChangeArrowheads="1"/>
              </p:cNvSpPr>
              <p:nvPr/>
            </p:nvSpPr>
            <p:spPr bwMode="auto">
              <a:xfrm>
                <a:off x="7358148" y="4428683"/>
                <a:ext cx="1993647" cy="357172"/>
              </a:xfrm>
              <a:prstGeom prst="rect">
                <a:avLst/>
              </a:prstGeom>
              <a:solidFill>
                <a:srgbClr val="FFFFFF"/>
              </a:solidFill>
              <a:ln w="9525">
                <a:solidFill>
                  <a:srgbClr val="FFFFFF"/>
                </a:solidFill>
                <a:miter lim="800000"/>
              </a:ln>
            </p:spPr>
            <p:txBody>
              <a:bodyPr/>
              <a:lstStyle>
                <a:lvl1pPr marL="342900" indent="-342900">
                  <a:lnSpc>
                    <a:spcPct val="120000"/>
                  </a:lnSpc>
                  <a:spcBef>
                    <a:spcPct val="30000"/>
                  </a:spcBef>
                  <a:spcAft>
                    <a:spcPct val="20000"/>
                  </a:spcAft>
                  <a:buClr>
                    <a:schemeClr val="tx1"/>
                  </a:buClr>
                  <a:buChar char="•"/>
                  <a:defRPr sz="2100" b="1">
                    <a:solidFill>
                      <a:srgbClr val="1679BA"/>
                    </a:solidFill>
                    <a:latin typeface="Arial" panose="020B0604020202020204" pitchFamily="34" charset="0"/>
                    <a:ea typeface="宋体" panose="02010600030101010101" pitchFamily="2" charset="-122"/>
                  </a:defRPr>
                </a:lvl1pPr>
                <a:lvl2pPr>
                  <a:lnSpc>
                    <a:spcPct val="120000"/>
                  </a:lnSpc>
                  <a:spcBef>
                    <a:spcPct val="20000"/>
                  </a:spcBef>
                  <a:spcAft>
                    <a:spcPct val="20000"/>
                  </a:spcAft>
                  <a:buClr>
                    <a:schemeClr val="tx1"/>
                  </a:buClr>
                  <a:buChar char="–"/>
                  <a:defRPr sz="1900" b="1">
                    <a:solidFill>
                      <a:srgbClr val="4D5E68"/>
                    </a:solidFill>
                    <a:latin typeface="Arial" panose="020B0604020202020204" pitchFamily="34" charset="0"/>
                    <a:ea typeface="宋体" panose="02010600030101010101" pitchFamily="2" charset="-122"/>
                  </a:defRPr>
                </a:lvl2pPr>
                <a:lvl3pPr marL="1143000" indent="-228600">
                  <a:spcBef>
                    <a:spcPct val="20000"/>
                  </a:spcBef>
                  <a:buClr>
                    <a:schemeClr val="tx1"/>
                  </a:buClr>
                  <a:buFont typeface="Wingdings" panose="05000000000000000000" pitchFamily="2" charset="2"/>
                  <a:buChar char="§"/>
                  <a:defRPr sz="2400" b="1">
                    <a:solidFill>
                      <a:srgbClr val="4D5E68"/>
                    </a:solidFill>
                    <a:latin typeface="Arial" panose="020B0604020202020204" pitchFamily="34" charset="0"/>
                    <a:ea typeface="宋体" panose="02010600030101010101" pitchFamily="2" charset="-122"/>
                  </a:defRPr>
                </a:lvl3pPr>
                <a:lvl4pPr marL="1600200" indent="-228600">
                  <a:spcBef>
                    <a:spcPct val="20000"/>
                  </a:spcBef>
                  <a:buChar char="–"/>
                  <a:defRPr sz="2000" b="1">
                    <a:solidFill>
                      <a:srgbClr val="4D5E68"/>
                    </a:solidFill>
                    <a:latin typeface="Arial" panose="020B0604020202020204" pitchFamily="34" charset="0"/>
                    <a:ea typeface="宋体" panose="02010600030101010101" pitchFamily="2" charset="-122"/>
                  </a:defRPr>
                </a:lvl4pPr>
                <a:lvl5pPr marL="2057400" indent="-228600">
                  <a:spcBef>
                    <a:spcPct val="20000"/>
                  </a:spcBef>
                  <a:buChar char="»"/>
                  <a:defRPr sz="2000" b="1">
                    <a:solidFill>
                      <a:srgbClr val="4D5E68"/>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b="1">
                    <a:solidFill>
                      <a:srgbClr val="4D5E68"/>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b="1">
                    <a:solidFill>
                      <a:srgbClr val="4D5E68"/>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b="1">
                    <a:solidFill>
                      <a:srgbClr val="4D5E68"/>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b="1">
                    <a:solidFill>
                      <a:srgbClr val="4D5E68"/>
                    </a:solidFill>
                    <a:latin typeface="Arial" panose="020B0604020202020204" pitchFamily="34" charset="0"/>
                    <a:ea typeface="宋体" panose="02010600030101010101" pitchFamily="2" charset="-122"/>
                  </a:defRPr>
                </a:lvl9pPr>
              </a:lstStyle>
              <a:p>
                <a:pPr lvl="1" algn="just">
                  <a:lnSpc>
                    <a:spcPct val="100000"/>
                  </a:lnSpc>
                  <a:spcBef>
                    <a:spcPct val="0"/>
                  </a:spcBef>
                  <a:spcAft>
                    <a:spcPts val="600"/>
                  </a:spcAft>
                  <a:buClrTx/>
                  <a:buNone/>
                </a:pPr>
                <a:r>
                  <a:rPr lang="en-US" altLang="zh-CN" sz="1400">
                    <a:solidFill>
                      <a:schemeClr val="tx1"/>
                    </a:solidFill>
                    <a:latin typeface="Times New Roman" panose="02020603050405020304" pitchFamily="18" charset="0"/>
                  </a:rPr>
                  <a:t>Neutrons</a:t>
                </a:r>
                <a:endParaRPr lang="zh-CN" altLang="zh-CN" sz="3200" b="0">
                  <a:solidFill>
                    <a:schemeClr val="tx1"/>
                  </a:solidFill>
                </a:endParaRPr>
              </a:p>
            </p:txBody>
          </p:sp>
          <p:pic>
            <p:nvPicPr>
              <p:cNvPr id="13330"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25722" y="4786322"/>
                <a:ext cx="2578564"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331" name="Straight Arrow Connector 7"/>
              <p:cNvCxnSpPr>
                <a:cxnSpLocks noChangeShapeType="1"/>
              </p:cNvCxnSpPr>
              <p:nvPr/>
            </p:nvCxnSpPr>
            <p:spPr bwMode="auto">
              <a:xfrm rot="5400000">
                <a:off x="7358082" y="4572008"/>
                <a:ext cx="857256" cy="1588"/>
              </a:xfrm>
              <a:prstGeom prst="straightConnector1">
                <a:avLst/>
              </a:prstGeom>
              <a:noFill/>
              <a:ln w="28575" algn="ctr">
                <a:solidFill>
                  <a:srgbClr val="FF0000"/>
                </a:solidFill>
                <a:round/>
                <a:tailEnd type="arrow" w="med" len="med"/>
              </a:ln>
              <a:extLst>
                <a:ext uri="{909E8E84-426E-40DD-AFC4-6F175D3DCCD1}">
                  <a14:hiddenFill xmlns:a14="http://schemas.microsoft.com/office/drawing/2010/main">
                    <a:noFill/>
                  </a14:hiddenFill>
                </a:ext>
              </a:extLst>
            </p:spPr>
          </p:cxnSp>
        </p:grpSp>
        <p:pic>
          <p:nvPicPr>
            <p:cNvPr id="13317" name="内容占位符 3" descr="探测器10(1).bmp"/>
            <p:cNvPicPr>
              <a:picLocks noGrp="1" noChangeAspect="1" noChangeArrowheads="1"/>
            </p:cNvPicPr>
            <p:nvPr/>
          </p:nvPicPr>
          <p:blipFill>
            <a:blip r:embed="rId3">
              <a:extLst>
                <a:ext uri="{28A0092B-C50C-407E-A947-70E740481C1C}">
                  <a14:useLocalDpi xmlns:a14="http://schemas.microsoft.com/office/drawing/2010/main" val="0"/>
                </a:ext>
              </a:extLst>
            </a:blip>
            <a:srcRect t="4167" b="3009"/>
            <a:stretch>
              <a:fillRect/>
            </a:stretch>
          </p:blipFill>
          <p:spPr>
            <a:xfrm>
              <a:off x="-1188" y="5715"/>
              <a:ext cx="6195" cy="4963"/>
            </a:xfrm>
            <a:prstGeom prst="rect">
              <a:avLst/>
            </a:prstGeom>
          </p:spPr>
        </p:pic>
        <p:cxnSp>
          <p:nvCxnSpPr>
            <p:cNvPr id="30" name="直接箭头连接符 7"/>
            <p:cNvCxnSpPr/>
            <p:nvPr/>
          </p:nvCxnSpPr>
          <p:spPr bwMode="auto">
            <a:xfrm rot="16200000" flipH="1">
              <a:off x="3265" y="6765"/>
              <a:ext cx="1313" cy="12"/>
            </a:xfrm>
            <a:prstGeom prst="straightConnector1">
              <a:avLst/>
            </a:prstGeom>
            <a:ln>
              <a:prstDash val="sysDash"/>
              <a:headEnd type="none" w="med" len="med"/>
              <a:tailEnd type="arrow"/>
            </a:ln>
          </p:spPr>
          <p:style>
            <a:lnRef idx="2">
              <a:schemeClr val="dk1"/>
            </a:lnRef>
            <a:fillRef idx="0">
              <a:schemeClr val="dk1"/>
            </a:fillRef>
            <a:effectRef idx="1">
              <a:schemeClr val="dk1"/>
            </a:effectRef>
            <a:fontRef idx="minor">
              <a:schemeClr val="tx1"/>
            </a:fontRef>
          </p:style>
        </p:cxnSp>
        <p:cxnSp>
          <p:nvCxnSpPr>
            <p:cNvPr id="31" name="直接箭头连接符 10"/>
            <p:cNvCxnSpPr/>
            <p:nvPr/>
          </p:nvCxnSpPr>
          <p:spPr bwMode="auto">
            <a:xfrm flipH="1">
              <a:off x="3557" y="6238"/>
              <a:ext cx="248" cy="517"/>
            </a:xfrm>
            <a:prstGeom prst="straightConnector1">
              <a:avLst/>
            </a:prstGeom>
            <a:ln>
              <a:prstDash val="sysDash"/>
              <a:headEnd type="none" w="med" len="med"/>
              <a:tailEnd type="arrow"/>
            </a:ln>
          </p:spPr>
          <p:style>
            <a:lnRef idx="2">
              <a:schemeClr val="dk1"/>
            </a:lnRef>
            <a:fillRef idx="0">
              <a:schemeClr val="dk1"/>
            </a:fillRef>
            <a:effectRef idx="1">
              <a:schemeClr val="dk1"/>
            </a:effectRef>
            <a:fontRef idx="minor">
              <a:schemeClr val="tx1"/>
            </a:fontRef>
          </p:style>
        </p:cxnSp>
        <p:cxnSp>
          <p:nvCxnSpPr>
            <p:cNvPr id="32" name="直接箭头连接符 11"/>
            <p:cNvCxnSpPr/>
            <p:nvPr/>
          </p:nvCxnSpPr>
          <p:spPr bwMode="auto">
            <a:xfrm rot="10800000">
              <a:off x="2297" y="7538"/>
              <a:ext cx="2138" cy="1688"/>
            </a:xfrm>
            <a:prstGeom prst="straightConnector1">
              <a:avLst/>
            </a:prstGeom>
            <a:ln>
              <a:prstDash val="sysDash"/>
              <a:headEnd type="none" w="med" len="med"/>
              <a:tailEnd type="arrow"/>
            </a:ln>
          </p:spPr>
          <p:style>
            <a:lnRef idx="2">
              <a:schemeClr val="dk1"/>
            </a:lnRef>
            <a:fillRef idx="0">
              <a:schemeClr val="dk1"/>
            </a:fillRef>
            <a:effectRef idx="1">
              <a:schemeClr val="dk1"/>
            </a:effectRef>
            <a:fontRef idx="minor">
              <a:schemeClr val="tx1"/>
            </a:fontRef>
          </p:style>
        </p:cxnSp>
        <p:cxnSp>
          <p:nvCxnSpPr>
            <p:cNvPr id="13321" name="直接箭头连接符 12"/>
            <p:cNvCxnSpPr>
              <a:cxnSpLocks noChangeShapeType="1"/>
            </p:cNvCxnSpPr>
            <p:nvPr/>
          </p:nvCxnSpPr>
          <p:spPr bwMode="auto">
            <a:xfrm>
              <a:off x="-40" y="6225"/>
              <a:ext cx="1588" cy="1313"/>
            </a:xfrm>
            <a:prstGeom prst="straightConnector1">
              <a:avLst/>
            </a:prstGeom>
            <a:noFill/>
            <a:ln w="25400" algn="ctr">
              <a:solidFill>
                <a:schemeClr val="tx1"/>
              </a:solidFill>
              <a:prstDash val="sysDash"/>
              <a:round/>
              <a:tailEnd type="arrow" w="med" len="med"/>
            </a:ln>
            <a:effectLst>
              <a:outerShdw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13322" name="TextBox 18"/>
            <p:cNvSpPr txBox="1">
              <a:spLocks noChangeArrowheads="1"/>
            </p:cNvSpPr>
            <p:nvPr/>
          </p:nvSpPr>
          <p:spPr bwMode="auto">
            <a:xfrm>
              <a:off x="-1678" y="5875"/>
              <a:ext cx="2138" cy="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ct val="30000"/>
                </a:spcBef>
                <a:spcAft>
                  <a:spcPct val="20000"/>
                </a:spcAft>
                <a:buClr>
                  <a:schemeClr val="tx1"/>
                </a:buClr>
                <a:buChar char="•"/>
                <a:defRPr sz="2100" b="1">
                  <a:solidFill>
                    <a:srgbClr val="1679BA"/>
                  </a:solidFill>
                  <a:latin typeface="Arial" panose="020B0604020202020204" pitchFamily="34" charset="0"/>
                  <a:ea typeface="宋体" panose="02010600030101010101" pitchFamily="2" charset="-122"/>
                </a:defRPr>
              </a:lvl1pPr>
              <a:lvl2pPr marL="742950" indent="-285750">
                <a:lnSpc>
                  <a:spcPct val="120000"/>
                </a:lnSpc>
                <a:spcBef>
                  <a:spcPct val="20000"/>
                </a:spcBef>
                <a:spcAft>
                  <a:spcPct val="20000"/>
                </a:spcAft>
                <a:buClr>
                  <a:schemeClr val="tx1"/>
                </a:buClr>
                <a:buChar char="–"/>
                <a:defRPr sz="1900" b="1">
                  <a:solidFill>
                    <a:srgbClr val="4D5E68"/>
                  </a:solidFill>
                  <a:latin typeface="Arial" panose="020B0604020202020204" pitchFamily="34" charset="0"/>
                  <a:ea typeface="宋体" panose="02010600030101010101" pitchFamily="2" charset="-122"/>
                </a:defRPr>
              </a:lvl2pPr>
              <a:lvl3pPr marL="1143000" indent="-228600">
                <a:spcBef>
                  <a:spcPct val="20000"/>
                </a:spcBef>
                <a:buClr>
                  <a:schemeClr val="tx1"/>
                </a:buClr>
                <a:buFont typeface="Wingdings" panose="05000000000000000000" pitchFamily="2" charset="2"/>
                <a:buChar char="§"/>
                <a:defRPr sz="2400" b="1">
                  <a:solidFill>
                    <a:srgbClr val="4D5E68"/>
                  </a:solidFill>
                  <a:latin typeface="Arial" panose="020B0604020202020204" pitchFamily="34" charset="0"/>
                  <a:ea typeface="宋体" panose="02010600030101010101" pitchFamily="2" charset="-122"/>
                </a:defRPr>
              </a:lvl3pPr>
              <a:lvl4pPr marL="1600200" indent="-228600">
                <a:spcBef>
                  <a:spcPct val="20000"/>
                </a:spcBef>
                <a:buChar char="–"/>
                <a:defRPr sz="2000" b="1">
                  <a:solidFill>
                    <a:srgbClr val="4D5E68"/>
                  </a:solidFill>
                  <a:latin typeface="Arial" panose="020B0604020202020204" pitchFamily="34" charset="0"/>
                  <a:ea typeface="宋体" panose="02010600030101010101" pitchFamily="2" charset="-122"/>
                </a:defRPr>
              </a:lvl4pPr>
              <a:lvl5pPr marL="2057400" indent="-228600">
                <a:spcBef>
                  <a:spcPct val="20000"/>
                </a:spcBef>
                <a:buChar char="»"/>
                <a:defRPr sz="2000" b="1">
                  <a:solidFill>
                    <a:srgbClr val="4D5E68"/>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b="1">
                  <a:solidFill>
                    <a:srgbClr val="4D5E68"/>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b="1">
                  <a:solidFill>
                    <a:srgbClr val="4D5E68"/>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b="1">
                  <a:solidFill>
                    <a:srgbClr val="4D5E68"/>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b="1">
                  <a:solidFill>
                    <a:srgbClr val="4D5E68"/>
                  </a:solidFill>
                  <a:latin typeface="Arial" panose="020B0604020202020204" pitchFamily="34" charset="0"/>
                  <a:ea typeface="宋体" panose="02010600030101010101" pitchFamily="2" charset="-122"/>
                </a:defRPr>
              </a:lvl9pPr>
            </a:lstStyle>
            <a:p>
              <a:pPr algn="ctr" eaLnBrk="1" hangingPunct="1">
                <a:lnSpc>
                  <a:spcPct val="100000"/>
                </a:lnSpc>
                <a:spcBef>
                  <a:spcPct val="0"/>
                </a:spcBef>
                <a:spcAft>
                  <a:spcPct val="0"/>
                </a:spcAft>
                <a:buClrTx/>
                <a:buFontTx/>
                <a:buNone/>
              </a:pPr>
              <a:r>
                <a:rPr lang="en-US" altLang="zh-CN" sz="1400" b="0">
                  <a:solidFill>
                    <a:schemeClr val="tx1"/>
                  </a:solidFill>
                  <a:latin typeface="Times New Roman" panose="02020603050405020304" pitchFamily="18" charset="0"/>
                  <a:ea typeface="楷体_GB2312" charset="-122"/>
                  <a:cs typeface="Times New Roman" panose="02020603050405020304" pitchFamily="18" charset="0"/>
                </a:rPr>
                <a:t>MA-PMT</a:t>
              </a:r>
              <a:endParaRPr lang="zh-CN" altLang="en-US" sz="1400" b="0">
                <a:solidFill>
                  <a:schemeClr val="tx1"/>
                </a:solidFill>
                <a:latin typeface="Times New Roman" panose="02020603050405020304" pitchFamily="18" charset="0"/>
                <a:ea typeface="楷体_GB2312" charset="-122"/>
                <a:cs typeface="Times New Roman" panose="02020603050405020304" pitchFamily="18" charset="0"/>
              </a:endParaRPr>
            </a:p>
          </p:txBody>
        </p:sp>
        <p:sp>
          <p:nvSpPr>
            <p:cNvPr id="13324" name="TextBox 6"/>
            <p:cNvSpPr txBox="1">
              <a:spLocks noChangeArrowheads="1"/>
            </p:cNvSpPr>
            <p:nvPr/>
          </p:nvSpPr>
          <p:spPr bwMode="auto">
            <a:xfrm>
              <a:off x="-1789" y="5307"/>
              <a:ext cx="7373" cy="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120000"/>
                </a:lnSpc>
                <a:spcBef>
                  <a:spcPct val="30000"/>
                </a:spcBef>
                <a:spcAft>
                  <a:spcPct val="20000"/>
                </a:spcAft>
                <a:buClr>
                  <a:schemeClr val="tx1"/>
                </a:buClr>
                <a:buChar char="•"/>
                <a:defRPr sz="2100" b="1">
                  <a:solidFill>
                    <a:srgbClr val="1679BA"/>
                  </a:solidFill>
                  <a:latin typeface="Arial" panose="020B0604020202020204" pitchFamily="34" charset="0"/>
                  <a:ea typeface="宋体" panose="02010600030101010101" pitchFamily="2" charset="-122"/>
                </a:defRPr>
              </a:lvl1pPr>
              <a:lvl2pPr marL="742950" indent="-285750">
                <a:lnSpc>
                  <a:spcPct val="120000"/>
                </a:lnSpc>
                <a:spcBef>
                  <a:spcPct val="20000"/>
                </a:spcBef>
                <a:spcAft>
                  <a:spcPct val="20000"/>
                </a:spcAft>
                <a:buClr>
                  <a:schemeClr val="tx1"/>
                </a:buClr>
                <a:buChar char="–"/>
                <a:defRPr sz="1900" b="1">
                  <a:solidFill>
                    <a:srgbClr val="4D5E68"/>
                  </a:solidFill>
                  <a:latin typeface="Arial" panose="020B0604020202020204" pitchFamily="34" charset="0"/>
                  <a:ea typeface="宋体" panose="02010600030101010101" pitchFamily="2" charset="-122"/>
                </a:defRPr>
              </a:lvl2pPr>
              <a:lvl3pPr marL="1143000" indent="-228600">
                <a:spcBef>
                  <a:spcPct val="20000"/>
                </a:spcBef>
                <a:buClr>
                  <a:schemeClr val="tx1"/>
                </a:buClr>
                <a:buFont typeface="Wingdings" panose="05000000000000000000" pitchFamily="2" charset="2"/>
                <a:buChar char="§"/>
                <a:defRPr sz="2400" b="1">
                  <a:solidFill>
                    <a:srgbClr val="4D5E68"/>
                  </a:solidFill>
                  <a:latin typeface="Arial" panose="020B0604020202020204" pitchFamily="34" charset="0"/>
                  <a:ea typeface="宋体" panose="02010600030101010101" pitchFamily="2" charset="-122"/>
                </a:defRPr>
              </a:lvl3pPr>
              <a:lvl4pPr marL="1600200" indent="-228600">
                <a:spcBef>
                  <a:spcPct val="20000"/>
                </a:spcBef>
                <a:buChar char="–"/>
                <a:defRPr sz="2000" b="1">
                  <a:solidFill>
                    <a:srgbClr val="4D5E68"/>
                  </a:solidFill>
                  <a:latin typeface="Arial" panose="020B0604020202020204" pitchFamily="34" charset="0"/>
                  <a:ea typeface="宋体" panose="02010600030101010101" pitchFamily="2" charset="-122"/>
                </a:defRPr>
              </a:lvl4pPr>
              <a:lvl5pPr marL="2057400" indent="-228600">
                <a:spcBef>
                  <a:spcPct val="20000"/>
                </a:spcBef>
                <a:buChar char="»"/>
                <a:defRPr sz="2000" b="1">
                  <a:solidFill>
                    <a:srgbClr val="4D5E68"/>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b="1">
                  <a:solidFill>
                    <a:srgbClr val="4D5E68"/>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b="1">
                  <a:solidFill>
                    <a:srgbClr val="4D5E68"/>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b="1">
                  <a:solidFill>
                    <a:srgbClr val="4D5E68"/>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b="1">
                  <a:solidFill>
                    <a:srgbClr val="4D5E68"/>
                  </a:solidFill>
                  <a:latin typeface="Arial" panose="020B0604020202020204" pitchFamily="34" charset="0"/>
                  <a:ea typeface="宋体" panose="02010600030101010101" pitchFamily="2" charset="-122"/>
                </a:defRPr>
              </a:lvl9pPr>
            </a:lstStyle>
            <a:p>
              <a:pPr algn="ctr" eaLnBrk="1" hangingPunct="1">
                <a:lnSpc>
                  <a:spcPct val="100000"/>
                </a:lnSpc>
                <a:spcBef>
                  <a:spcPct val="0"/>
                </a:spcBef>
                <a:spcAft>
                  <a:spcPct val="0"/>
                </a:spcAft>
                <a:buClrTx/>
                <a:buFontTx/>
                <a:buNone/>
              </a:pPr>
              <a:r>
                <a:rPr lang="en-US" altLang="zh-CN" sz="1000">
                  <a:solidFill>
                    <a:srgbClr val="FF0000"/>
                  </a:solidFill>
                  <a:latin typeface="Times New Roman" panose="02020603050405020304" pitchFamily="18" charset="0"/>
                  <a:ea typeface="楷体_GB2312" charset="-122"/>
                  <a:cs typeface="Times New Roman" panose="02020603050405020304" pitchFamily="18" charset="0"/>
                </a:rPr>
                <a:t>Double layer </a:t>
              </a:r>
              <a:r>
                <a:rPr lang="en-US" altLang="zh-CN" sz="1000">
                  <a:solidFill>
                    <a:srgbClr val="FF0000"/>
                  </a:solidFill>
                  <a:latin typeface="Times New Roman" panose="02020603050405020304" pitchFamily="18" charset="0"/>
                  <a:ea typeface="楷体_GB2312" charset="-122"/>
                  <a:cs typeface="Times New Roman" panose="02020603050405020304" pitchFamily="18" charset="0"/>
                  <a:sym typeface="+mn-ea"/>
                </a:rPr>
                <a:t> </a:t>
              </a:r>
              <a:r>
                <a:rPr lang="en-US" altLang="zh-CN" sz="1000" baseline="30000">
                  <a:solidFill>
                    <a:srgbClr val="FF0000"/>
                  </a:solidFill>
                  <a:latin typeface="Times New Roman" panose="02020603050405020304" pitchFamily="18" charset="0"/>
                  <a:ea typeface="楷体_GB2312" charset="-122"/>
                  <a:cs typeface="Times New Roman" panose="02020603050405020304" pitchFamily="18" charset="0"/>
                  <a:sym typeface="+mn-ea"/>
                </a:rPr>
                <a:t>6</a:t>
              </a:r>
              <a:r>
                <a:rPr lang="en-US" altLang="zh-CN" sz="1000">
                  <a:solidFill>
                    <a:srgbClr val="FF0000"/>
                  </a:solidFill>
                  <a:latin typeface="Times New Roman" panose="02020603050405020304" pitchFamily="18" charset="0"/>
                  <a:ea typeface="楷体_GB2312" charset="-122"/>
                  <a:cs typeface="Times New Roman" panose="02020603050405020304" pitchFamily="18" charset="0"/>
                  <a:sym typeface="+mn-ea"/>
                </a:rPr>
                <a:t>LiF/ZnS:Ag  </a:t>
              </a:r>
              <a:r>
                <a:rPr lang="en-US" altLang="zh-CN" sz="1000">
                  <a:solidFill>
                    <a:srgbClr val="FF0000"/>
                  </a:solidFill>
                  <a:latin typeface="Times New Roman" panose="02020603050405020304" pitchFamily="18" charset="0"/>
                  <a:ea typeface="楷体_GB2312" charset="-122"/>
                  <a:cs typeface="Times New Roman" panose="02020603050405020304" pitchFamily="18" charset="0"/>
                </a:rPr>
                <a:t>Scintillator</a:t>
              </a:r>
              <a:endParaRPr lang="en-US" altLang="zh-CN" sz="1000">
                <a:solidFill>
                  <a:srgbClr val="FF0000"/>
                </a:solidFill>
                <a:latin typeface="Times New Roman" panose="02020603050405020304" pitchFamily="18" charset="0"/>
                <a:ea typeface="楷体_GB2312" charset="-122"/>
                <a:cs typeface="Times New Roman" panose="02020603050405020304" pitchFamily="18" charset="0"/>
              </a:endParaRPr>
            </a:p>
          </p:txBody>
        </p:sp>
      </p:grpSp>
      <p:sp>
        <p:nvSpPr>
          <p:cNvPr id="33" name="内容占位符 2"/>
          <p:cNvSpPr txBox="1"/>
          <p:nvPr/>
        </p:nvSpPr>
        <p:spPr bwMode="auto">
          <a:xfrm>
            <a:off x="559435" y="5633720"/>
            <a:ext cx="5122545" cy="948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5125" indent="-255905" defTabSz="4711700">
              <a:lnSpc>
                <a:spcPct val="120000"/>
              </a:lnSpc>
              <a:spcBef>
                <a:spcPct val="30000"/>
              </a:spcBef>
              <a:spcAft>
                <a:spcPct val="20000"/>
              </a:spcAft>
              <a:buClr>
                <a:schemeClr val="tx1"/>
              </a:buClr>
              <a:buChar char="•"/>
              <a:defRPr sz="2100" b="1">
                <a:solidFill>
                  <a:srgbClr val="1679BA"/>
                </a:solidFill>
                <a:latin typeface="Arial" panose="020B0604020202020204" pitchFamily="34" charset="0"/>
                <a:ea typeface="宋体" panose="02010600030101010101" pitchFamily="2" charset="-122"/>
              </a:defRPr>
            </a:lvl1pPr>
            <a:lvl2pPr marL="742950" indent="-285750" defTabSz="4711700">
              <a:lnSpc>
                <a:spcPct val="120000"/>
              </a:lnSpc>
              <a:spcBef>
                <a:spcPct val="20000"/>
              </a:spcBef>
              <a:spcAft>
                <a:spcPct val="20000"/>
              </a:spcAft>
              <a:buClr>
                <a:schemeClr val="tx1"/>
              </a:buClr>
              <a:buChar char="–"/>
              <a:defRPr sz="1900" b="1">
                <a:solidFill>
                  <a:srgbClr val="4D5E68"/>
                </a:solidFill>
                <a:latin typeface="Arial" panose="020B0604020202020204" pitchFamily="34" charset="0"/>
                <a:ea typeface="宋体" panose="02010600030101010101" pitchFamily="2" charset="-122"/>
              </a:defRPr>
            </a:lvl2pPr>
            <a:lvl3pPr marL="1143000" indent="-228600" defTabSz="4711700">
              <a:spcBef>
                <a:spcPct val="20000"/>
              </a:spcBef>
              <a:buClr>
                <a:schemeClr val="tx1"/>
              </a:buClr>
              <a:buFont typeface="Wingdings" panose="05000000000000000000" pitchFamily="2" charset="2"/>
              <a:buChar char="§"/>
              <a:defRPr sz="2400" b="1">
                <a:solidFill>
                  <a:srgbClr val="4D5E68"/>
                </a:solidFill>
                <a:latin typeface="Arial" panose="020B0604020202020204" pitchFamily="34" charset="0"/>
                <a:ea typeface="宋体" panose="02010600030101010101" pitchFamily="2" charset="-122"/>
              </a:defRPr>
            </a:lvl3pPr>
            <a:lvl4pPr marL="1600200" indent="-228600" defTabSz="4711700">
              <a:spcBef>
                <a:spcPct val="20000"/>
              </a:spcBef>
              <a:buChar char="–"/>
              <a:defRPr sz="2000" b="1">
                <a:solidFill>
                  <a:srgbClr val="4D5E68"/>
                </a:solidFill>
                <a:latin typeface="Arial" panose="020B0604020202020204" pitchFamily="34" charset="0"/>
                <a:ea typeface="宋体" panose="02010600030101010101" pitchFamily="2" charset="-122"/>
              </a:defRPr>
            </a:lvl4pPr>
            <a:lvl5pPr marL="2057400" indent="-228600" defTabSz="4711700">
              <a:spcBef>
                <a:spcPct val="20000"/>
              </a:spcBef>
              <a:buChar char="»"/>
              <a:defRPr sz="2000" b="1">
                <a:solidFill>
                  <a:srgbClr val="4D5E68"/>
                </a:solidFill>
                <a:latin typeface="Arial" panose="020B0604020202020204" pitchFamily="34" charset="0"/>
                <a:ea typeface="宋体" panose="02010600030101010101" pitchFamily="2" charset="-122"/>
              </a:defRPr>
            </a:lvl5pPr>
            <a:lvl6pPr marL="2514600" indent="-228600" defTabSz="4711700" eaLnBrk="0" fontAlgn="base" hangingPunct="0">
              <a:spcBef>
                <a:spcPct val="20000"/>
              </a:spcBef>
              <a:spcAft>
                <a:spcPct val="0"/>
              </a:spcAft>
              <a:buChar char="»"/>
              <a:defRPr sz="2000" b="1">
                <a:solidFill>
                  <a:srgbClr val="4D5E68"/>
                </a:solidFill>
                <a:latin typeface="Arial" panose="020B0604020202020204" pitchFamily="34" charset="0"/>
                <a:ea typeface="宋体" panose="02010600030101010101" pitchFamily="2" charset="-122"/>
              </a:defRPr>
            </a:lvl6pPr>
            <a:lvl7pPr marL="2971800" indent="-228600" defTabSz="4711700" eaLnBrk="0" fontAlgn="base" hangingPunct="0">
              <a:spcBef>
                <a:spcPct val="20000"/>
              </a:spcBef>
              <a:spcAft>
                <a:spcPct val="0"/>
              </a:spcAft>
              <a:buChar char="»"/>
              <a:defRPr sz="2000" b="1">
                <a:solidFill>
                  <a:srgbClr val="4D5E68"/>
                </a:solidFill>
                <a:latin typeface="Arial" panose="020B0604020202020204" pitchFamily="34" charset="0"/>
                <a:ea typeface="宋体" panose="02010600030101010101" pitchFamily="2" charset="-122"/>
              </a:defRPr>
            </a:lvl7pPr>
            <a:lvl8pPr marL="3429000" indent="-228600" defTabSz="4711700" eaLnBrk="0" fontAlgn="base" hangingPunct="0">
              <a:spcBef>
                <a:spcPct val="20000"/>
              </a:spcBef>
              <a:spcAft>
                <a:spcPct val="0"/>
              </a:spcAft>
              <a:buChar char="»"/>
              <a:defRPr sz="2000" b="1">
                <a:solidFill>
                  <a:srgbClr val="4D5E68"/>
                </a:solidFill>
                <a:latin typeface="Arial" panose="020B0604020202020204" pitchFamily="34" charset="0"/>
                <a:ea typeface="宋体" panose="02010600030101010101" pitchFamily="2" charset="-122"/>
              </a:defRPr>
            </a:lvl8pPr>
            <a:lvl9pPr marL="3886200" indent="-228600" defTabSz="4711700" eaLnBrk="0" fontAlgn="base" hangingPunct="0">
              <a:spcBef>
                <a:spcPct val="20000"/>
              </a:spcBef>
              <a:spcAft>
                <a:spcPct val="0"/>
              </a:spcAft>
              <a:buChar char="»"/>
              <a:defRPr sz="2000" b="1">
                <a:solidFill>
                  <a:srgbClr val="4D5E68"/>
                </a:solidFill>
                <a:latin typeface="Arial" panose="020B0604020202020204" pitchFamily="34" charset="0"/>
                <a:ea typeface="宋体" panose="02010600030101010101" pitchFamily="2" charset="-122"/>
              </a:defRPr>
            </a:lvl9pPr>
          </a:lstStyle>
          <a:p>
            <a:pPr eaLnBrk="1" hangingPunct="1">
              <a:lnSpc>
                <a:spcPct val="100000"/>
              </a:lnSpc>
              <a:spcBef>
                <a:spcPct val="50000"/>
              </a:spcBef>
              <a:spcAft>
                <a:spcPct val="0"/>
              </a:spcAft>
              <a:buClrTx/>
              <a:buFont typeface="Wingdings" panose="05000000000000000000" pitchFamily="2" charset="2"/>
              <a:buChar char="Ø"/>
            </a:pPr>
            <a:r>
              <a:rPr lang="en-US" altLang="zh-CN" sz="1600" dirty="0">
                <a:solidFill>
                  <a:schemeClr val="tx1"/>
                </a:solidFill>
                <a:latin typeface="Times New Roman" panose="02020603050405020304" pitchFamily="18" charset="0"/>
                <a:ea typeface="华文楷体" panose="02010600040101010101" pitchFamily="2" charset="-122"/>
                <a:cs typeface="Times New Roman" panose="02020603050405020304" pitchFamily="18" charset="0"/>
                <a:sym typeface="Symbol" panose="05050102010706020507" pitchFamily="18" charset="2"/>
              </a:rPr>
              <a:t>Detection efficiency</a:t>
            </a:r>
            <a:r>
              <a:rPr lang="zh-CN" altLang="en-US" sz="1600" dirty="0">
                <a:solidFill>
                  <a:schemeClr val="tx1"/>
                </a:solidFill>
                <a:latin typeface="Times New Roman" panose="02020603050405020304" pitchFamily="18" charset="0"/>
                <a:ea typeface="华文楷体" panose="02010600040101010101" pitchFamily="2" charset="-122"/>
                <a:cs typeface="Times New Roman" panose="02020603050405020304" pitchFamily="18" charset="0"/>
                <a:sym typeface="Symbol" panose="05050102010706020507" pitchFamily="18" charset="2"/>
              </a:rPr>
              <a:t>：</a:t>
            </a:r>
            <a:r>
              <a:rPr lang="en-US" altLang="zh-CN" sz="1600" dirty="0">
                <a:solidFill>
                  <a:schemeClr val="tx1"/>
                </a:solidFill>
                <a:latin typeface="Times New Roman" panose="02020603050405020304" pitchFamily="18" charset="0"/>
                <a:ea typeface="华文楷体" panose="02010600040101010101" pitchFamily="2" charset="-122"/>
                <a:cs typeface="Times New Roman" panose="02020603050405020304" pitchFamily="18" charset="0"/>
                <a:sym typeface="Symbol" panose="05050102010706020507" pitchFamily="18" charset="2"/>
              </a:rPr>
              <a:t>43.6</a:t>
            </a:r>
            <a:r>
              <a:rPr lang="zh-CN" altLang="en-US" sz="1600" dirty="0">
                <a:solidFill>
                  <a:schemeClr val="tx1"/>
                </a:solidFill>
                <a:latin typeface="Times New Roman" panose="02020603050405020304" pitchFamily="18" charset="0"/>
                <a:ea typeface="华文楷体" panose="02010600040101010101" pitchFamily="2" charset="-122"/>
                <a:cs typeface="Times New Roman" panose="02020603050405020304" pitchFamily="18" charset="0"/>
                <a:sym typeface="Symbol" panose="05050102010706020507" pitchFamily="18" charset="2"/>
              </a:rPr>
              <a:t>％ </a:t>
            </a:r>
            <a:r>
              <a:rPr lang="en-US" altLang="zh-CN" sz="1600" dirty="0">
                <a:solidFill>
                  <a:schemeClr val="tx1"/>
                </a:solidFill>
                <a:latin typeface="Times New Roman" panose="02020603050405020304" pitchFamily="18" charset="0"/>
                <a:ea typeface="华文楷体" panose="02010600040101010101" pitchFamily="2" charset="-122"/>
                <a:cs typeface="Times New Roman" panose="02020603050405020304" pitchFamily="18" charset="0"/>
                <a:sym typeface="Symbol" panose="05050102010706020507" pitchFamily="18" charset="2"/>
              </a:rPr>
              <a:t>@ 2</a:t>
            </a:r>
            <a:r>
              <a:rPr lang="en-US" altLang="en-US" sz="1600" dirty="0">
                <a:solidFill>
                  <a:schemeClr val="tx1"/>
                </a:solidFill>
                <a:latin typeface="Times New Roman" panose="02020603050405020304" pitchFamily="18" charset="0"/>
                <a:ea typeface="华文楷体" panose="02010600040101010101" pitchFamily="2" charset="-122"/>
                <a:cs typeface="Times New Roman" panose="02020603050405020304" pitchFamily="18" charset="0"/>
              </a:rPr>
              <a:t>Å </a:t>
            </a:r>
            <a:endParaRPr lang="en-US" altLang="zh-CN" sz="1600" dirty="0">
              <a:solidFill>
                <a:schemeClr val="tx1"/>
              </a:solidFill>
              <a:latin typeface="Times New Roman" panose="02020603050405020304" pitchFamily="18" charset="0"/>
              <a:ea typeface="华文楷体" panose="02010600040101010101" pitchFamily="2" charset="-122"/>
              <a:cs typeface="Times New Roman" panose="02020603050405020304" pitchFamily="18" charset="0"/>
            </a:endParaRPr>
          </a:p>
          <a:p>
            <a:pPr eaLnBrk="1" hangingPunct="1">
              <a:lnSpc>
                <a:spcPct val="100000"/>
              </a:lnSpc>
              <a:spcBef>
                <a:spcPct val="50000"/>
              </a:spcBef>
              <a:spcAft>
                <a:spcPct val="0"/>
              </a:spcAft>
              <a:buClrTx/>
              <a:buFont typeface="Wingdings" panose="05000000000000000000" pitchFamily="2" charset="2"/>
              <a:buChar char="Ø"/>
            </a:pPr>
            <a:r>
              <a:rPr lang="en-US" altLang="zh-CN" sz="1600" dirty="0" smtClean="0">
                <a:solidFill>
                  <a:schemeClr val="tx1"/>
                </a:solidFill>
                <a:latin typeface="Times New Roman" panose="02020603050405020304" pitchFamily="18" charset="0"/>
                <a:ea typeface="+mn-ea"/>
                <a:cs typeface="Times New Roman" panose="02020603050405020304" pitchFamily="18" charset="0"/>
                <a:sym typeface="+mn-ea"/>
              </a:rPr>
              <a:t> Spatial</a:t>
            </a:r>
            <a:r>
              <a:rPr lang="en-US" altLang="zh-CN" sz="1600" dirty="0">
                <a:solidFill>
                  <a:schemeClr val="tx1"/>
                </a:solidFill>
                <a:latin typeface="Times New Roman" panose="02020603050405020304" pitchFamily="18" charset="0"/>
                <a:ea typeface="华文楷体" panose="02010600040101010101" pitchFamily="2" charset="-122"/>
                <a:cs typeface="Times New Roman" panose="02020603050405020304" pitchFamily="18" charset="0"/>
              </a:rPr>
              <a:t> Resolution</a:t>
            </a:r>
            <a:r>
              <a:rPr lang="zh-CN" altLang="en-US" sz="1600" dirty="0">
                <a:solidFill>
                  <a:schemeClr val="tx1"/>
                </a:solidFill>
                <a:latin typeface="Times New Roman" panose="02020603050405020304" pitchFamily="18" charset="0"/>
                <a:ea typeface="华文楷体" panose="02010600040101010101" pitchFamily="2" charset="-122"/>
                <a:cs typeface="Times New Roman" panose="02020603050405020304" pitchFamily="18" charset="0"/>
              </a:rPr>
              <a:t>：</a:t>
            </a:r>
            <a:r>
              <a:rPr lang="en-US" altLang="zh-CN" sz="1600" dirty="0">
                <a:solidFill>
                  <a:schemeClr val="tx1"/>
                </a:solidFill>
                <a:latin typeface="Times New Roman" panose="02020603050405020304" pitchFamily="18" charset="0"/>
                <a:ea typeface="华文楷体" panose="02010600040101010101" pitchFamily="2" charset="-122"/>
                <a:cs typeface="Times New Roman" panose="02020603050405020304" pitchFamily="18" charset="0"/>
              </a:rPr>
              <a:t> 4mm(H) × 4mm(V)</a:t>
            </a:r>
            <a:endParaRPr lang="en-US" altLang="zh-CN" sz="1600" dirty="0">
              <a:solidFill>
                <a:schemeClr val="tx1"/>
              </a:solidFill>
              <a:latin typeface="Times New Roman" panose="02020603050405020304" pitchFamily="18" charset="0"/>
              <a:ea typeface="华文楷体" panose="02010600040101010101" pitchFamily="2" charset="-122"/>
              <a:cs typeface="Times New Roman" panose="02020603050405020304" pitchFamily="18" charset="0"/>
            </a:endParaRPr>
          </a:p>
          <a:p>
            <a:pPr eaLnBrk="1" hangingPunct="1">
              <a:lnSpc>
                <a:spcPct val="100000"/>
              </a:lnSpc>
              <a:spcBef>
                <a:spcPct val="50000"/>
              </a:spcBef>
              <a:spcAft>
                <a:spcPct val="0"/>
              </a:spcAft>
              <a:buClrTx/>
              <a:buFont typeface="Wingdings" panose="05000000000000000000" pitchFamily="2" charset="2"/>
              <a:buChar char="Ø"/>
            </a:pPr>
            <a:r>
              <a:rPr lang="en-US" altLang="zh-CN" sz="1600" dirty="0">
                <a:solidFill>
                  <a:schemeClr val="tx1"/>
                </a:solidFill>
                <a:latin typeface="Times New Roman" panose="02020603050405020304" pitchFamily="18" charset="0"/>
                <a:ea typeface="华文楷体" panose="02010600040101010101" pitchFamily="2" charset="-122"/>
                <a:cs typeface="Times New Roman" panose="02020603050405020304" pitchFamily="18" charset="0"/>
              </a:rPr>
              <a:t>Max Count Rate</a:t>
            </a:r>
            <a:r>
              <a:rPr lang="zh-CN" altLang="en-US" sz="1600" dirty="0">
                <a:solidFill>
                  <a:schemeClr val="tx1"/>
                </a:solidFill>
                <a:latin typeface="Times New Roman" panose="02020603050405020304" pitchFamily="18" charset="0"/>
                <a:ea typeface="华文楷体" panose="02010600040101010101" pitchFamily="2" charset="-122"/>
                <a:cs typeface="Times New Roman" panose="02020603050405020304" pitchFamily="18" charset="0"/>
              </a:rPr>
              <a:t>：</a:t>
            </a:r>
            <a:r>
              <a:rPr lang="en-US" altLang="zh-CN" sz="1600">
                <a:solidFill>
                  <a:schemeClr val="tx1"/>
                </a:solidFill>
                <a:latin typeface="Times New Roman" panose="02020603050405020304" pitchFamily="18" charset="0"/>
                <a:ea typeface="微软雅黑" panose="020B0503020204020204" pitchFamily="34" charset="-122"/>
                <a:cs typeface="Times New Roman" panose="02020603050405020304" pitchFamily="18" charset="0"/>
                <a:sym typeface="+mn-ea"/>
              </a:rPr>
              <a:t>2</a:t>
            </a:r>
            <a:r>
              <a:rPr lang="en-US" altLang="zh-CN" sz="1600">
                <a:solidFill>
                  <a:schemeClr val="tx1"/>
                </a:solidFill>
                <a:latin typeface="Times New Roman" panose="02020603050405020304" pitchFamily="18" charset="0"/>
                <a:ea typeface="微软雅黑" panose="020B0503020204020204" pitchFamily="34" charset="-122"/>
                <a:cs typeface="Times New Roman" panose="02020603050405020304" pitchFamily="18" charset="0"/>
                <a:sym typeface="+mn-ea"/>
              </a:rPr>
              <a:t>×10</a:t>
            </a:r>
            <a:r>
              <a:rPr lang="en-US" altLang="zh-CN" sz="1600" baseline="30000">
                <a:solidFill>
                  <a:schemeClr val="tx1"/>
                </a:solidFill>
                <a:latin typeface="Times New Roman" panose="02020603050405020304" pitchFamily="18" charset="0"/>
                <a:ea typeface="微软雅黑" panose="020B0503020204020204" pitchFamily="34" charset="-122"/>
                <a:cs typeface="Times New Roman" panose="02020603050405020304" pitchFamily="18" charset="0"/>
                <a:sym typeface="+mn-ea"/>
              </a:rPr>
              <a:t>5</a:t>
            </a:r>
            <a:r>
              <a:rPr lang="en-US" altLang="zh-CN" sz="1600" dirty="0">
                <a:solidFill>
                  <a:schemeClr val="tx1"/>
                </a:solidFill>
                <a:latin typeface="Times New Roman" panose="02020603050405020304" pitchFamily="18" charset="0"/>
                <a:ea typeface="华文楷体" panose="02010600040101010101" pitchFamily="2" charset="-122"/>
                <a:cs typeface="Times New Roman" panose="02020603050405020304" pitchFamily="18" charset="0"/>
                <a:sym typeface="+mn-ea"/>
              </a:rPr>
              <a:t>cps</a:t>
            </a:r>
            <a:r>
              <a:rPr lang="en-US" altLang="zh-CN" sz="1600" dirty="0">
                <a:solidFill>
                  <a:schemeClr val="tx1"/>
                </a:solidFill>
                <a:latin typeface="Times New Roman" panose="02020603050405020304" pitchFamily="18" charset="0"/>
                <a:ea typeface="华文楷体" panose="02010600040101010101" pitchFamily="2" charset="-122"/>
                <a:cs typeface="Times New Roman" panose="02020603050405020304" pitchFamily="18" charset="0"/>
              </a:rPr>
              <a:t>/moudle</a:t>
            </a:r>
            <a:endParaRPr lang="en-US" altLang="zh-CN" sz="1600" baseline="30000" dirty="0">
              <a:solidFill>
                <a:schemeClr val="tx1"/>
              </a:solidFill>
              <a:latin typeface="Times New Roman" panose="02020603050405020304" pitchFamily="18" charset="0"/>
              <a:ea typeface="华文楷体" panose="02010600040101010101" pitchFamily="2" charset="-122"/>
              <a:cs typeface="Times New Roman" panose="02020603050405020304" pitchFamily="18" charset="0"/>
            </a:endParaRPr>
          </a:p>
          <a:p>
            <a:pPr eaLnBrk="1" hangingPunct="1">
              <a:lnSpc>
                <a:spcPct val="100000"/>
              </a:lnSpc>
              <a:spcBef>
                <a:spcPct val="50000"/>
              </a:spcBef>
              <a:spcAft>
                <a:spcPct val="0"/>
              </a:spcAft>
              <a:buClrTx/>
              <a:buFont typeface="Wingdings" panose="05000000000000000000" pitchFamily="2" charset="2"/>
              <a:buChar char="Ø"/>
            </a:pPr>
            <a:endParaRPr lang="en-US" altLang="zh-CN" sz="1600" baseline="30000" dirty="0">
              <a:solidFill>
                <a:schemeClr val="tx1"/>
              </a:solidFill>
              <a:latin typeface="Times New Roman" panose="02020603050405020304" pitchFamily="18" charset="0"/>
              <a:ea typeface="华文楷体" panose="02010600040101010101" pitchFamily="2" charset="-122"/>
              <a:cs typeface="Times New Roman" panose="02020603050405020304" pitchFamily="18" charset="0"/>
            </a:endParaRPr>
          </a:p>
        </p:txBody>
      </p:sp>
      <p:grpSp>
        <p:nvGrpSpPr>
          <p:cNvPr id="13" name="组合 12"/>
          <p:cNvGrpSpPr/>
          <p:nvPr/>
        </p:nvGrpSpPr>
        <p:grpSpPr>
          <a:xfrm>
            <a:off x="5908675" y="1542415"/>
            <a:ext cx="2954655" cy="1998345"/>
            <a:chOff x="9670" y="1761"/>
            <a:chExt cx="4653" cy="3147"/>
          </a:xfrm>
        </p:grpSpPr>
        <p:pic>
          <p:nvPicPr>
            <p:cNvPr id="3" name="图片 2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70" y="1761"/>
              <a:ext cx="4653" cy="3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a:xfrm>
              <a:off x="10363" y="3733"/>
              <a:ext cx="1901" cy="1042"/>
            </a:xfrm>
            <a:prstGeom prst="rect">
              <a:avLst/>
            </a:prstGeom>
            <a:ln>
              <a:noFill/>
            </a:ln>
            <a:effectLst>
              <a:softEdge rad="112500"/>
            </a:effectLst>
          </p:spPr>
        </p:pic>
      </p:grpSp>
      <p:pic>
        <p:nvPicPr>
          <p:cNvPr id="6146" name="图片 25" descr="E:\黄畅\硕士论文\论文图---原始数据\M-PMT读出电子学.emf"/>
          <p:cNvPicPr>
            <a:picLocks noChangeAspect="1" noChangeArrowheads="1"/>
          </p:cNvPicPr>
          <p:nvPr/>
        </p:nvPicPr>
        <p:blipFill>
          <a:blip r:embed="rId6">
            <a:extLst>
              <a:ext uri="{28A0092B-C50C-407E-A947-70E740481C1C}">
                <a14:useLocalDpi xmlns:a14="http://schemas.microsoft.com/office/drawing/2010/main" val="0"/>
              </a:ext>
            </a:extLst>
          </a:blip>
          <a:srcRect t="55293"/>
          <a:stretch>
            <a:fillRect/>
          </a:stretch>
        </p:blipFill>
        <p:spPr bwMode="auto">
          <a:xfrm>
            <a:off x="9109075" y="1684655"/>
            <a:ext cx="2871470" cy="1713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 name="组合 13"/>
          <p:cNvGrpSpPr/>
          <p:nvPr>
            <p:custDataLst>
              <p:tags r:id="rId7"/>
            </p:custDataLst>
          </p:nvPr>
        </p:nvGrpSpPr>
        <p:grpSpPr>
          <a:xfrm>
            <a:off x="6216650" y="4733925"/>
            <a:ext cx="5868670" cy="1774142"/>
            <a:chOff x="3498884" y="4331320"/>
            <a:chExt cx="5439342" cy="2142632"/>
          </a:xfrm>
        </p:grpSpPr>
        <p:pic>
          <p:nvPicPr>
            <p:cNvPr id="17" name="图片 16"/>
            <p:cNvPicPr/>
            <p:nvPr>
              <p:custDataLst>
                <p:tags r:id="rId8"/>
              </p:custDataLst>
            </p:nvPr>
          </p:nvPicPr>
          <p:blipFill rotWithShape="1">
            <a:blip r:embed="rId9"/>
            <a:srcRect r="2947"/>
            <a:stretch>
              <a:fillRect/>
            </a:stretch>
          </p:blipFill>
          <p:spPr>
            <a:xfrm>
              <a:off x="6470988" y="4366376"/>
              <a:ext cx="2291774" cy="2072549"/>
            </a:xfrm>
            <a:prstGeom prst="rect">
              <a:avLst/>
            </a:prstGeom>
            <a:ln w="19050">
              <a:solidFill>
                <a:srgbClr val="3366FF"/>
              </a:solidFill>
            </a:ln>
          </p:spPr>
        </p:pic>
        <p:pic>
          <p:nvPicPr>
            <p:cNvPr id="18" name="图片 17"/>
            <p:cNvPicPr/>
            <p:nvPr>
              <p:custDataLst>
                <p:tags r:id="rId10"/>
              </p:custDataLst>
            </p:nvPr>
          </p:nvPicPr>
          <p:blipFill>
            <a:blip r:embed="rId11"/>
            <a:stretch>
              <a:fillRect/>
            </a:stretch>
          </p:blipFill>
          <p:spPr>
            <a:xfrm>
              <a:off x="3498884" y="4331320"/>
              <a:ext cx="2291774" cy="2107605"/>
            </a:xfrm>
            <a:prstGeom prst="rect">
              <a:avLst/>
            </a:prstGeom>
            <a:ln w="19050">
              <a:solidFill>
                <a:srgbClr val="3366FF"/>
              </a:solidFill>
            </a:ln>
          </p:spPr>
        </p:pic>
        <p:sp>
          <p:nvSpPr>
            <p:cNvPr id="22" name="箭头: 右 44"/>
            <p:cNvSpPr/>
            <p:nvPr>
              <p:custDataLst>
                <p:tags r:id="rId12"/>
              </p:custDataLst>
            </p:nvPr>
          </p:nvSpPr>
          <p:spPr>
            <a:xfrm>
              <a:off x="5951706" y="5057268"/>
              <a:ext cx="465126" cy="346309"/>
            </a:xfrm>
            <a:prstGeom prst="rightArrow">
              <a:avLst/>
            </a:prstGeom>
            <a:solidFill>
              <a:srgbClr val="00B0F0"/>
            </a:solidFill>
            <a:ln w="28575">
              <a:solidFill>
                <a:srgbClr val="00B0F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p>
          </p:txBody>
        </p:sp>
        <p:sp>
          <p:nvSpPr>
            <p:cNvPr id="35" name="矩形 12"/>
            <p:cNvSpPr>
              <a:spLocks noChangeArrowheads="1"/>
            </p:cNvSpPr>
            <p:nvPr>
              <p:custDataLst>
                <p:tags r:id="rId13"/>
              </p:custDataLst>
            </p:nvPr>
          </p:nvSpPr>
          <p:spPr bwMode="auto">
            <a:xfrm>
              <a:off x="4488014" y="6054819"/>
              <a:ext cx="1807509" cy="4164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lnSpc>
                  <a:spcPct val="120000"/>
                </a:lnSpc>
                <a:spcBef>
                  <a:spcPct val="30000"/>
                </a:spcBef>
                <a:spcAft>
                  <a:spcPct val="20000"/>
                </a:spcAft>
                <a:buClr>
                  <a:schemeClr val="tx1"/>
                </a:buClr>
                <a:buChar char="•"/>
                <a:defRPr sz="2100" b="1">
                  <a:solidFill>
                    <a:srgbClr val="1679BA"/>
                  </a:solidFill>
                  <a:latin typeface="Arial" panose="020B0604020202020204" pitchFamily="34" charset="0"/>
                  <a:ea typeface="宋体" panose="02010600030101010101" pitchFamily="2" charset="-122"/>
                </a:defRPr>
              </a:lvl1pPr>
              <a:lvl2pPr marL="742950" indent="-285750" eaLnBrk="0" hangingPunct="0">
                <a:lnSpc>
                  <a:spcPct val="120000"/>
                </a:lnSpc>
                <a:spcBef>
                  <a:spcPct val="20000"/>
                </a:spcBef>
                <a:spcAft>
                  <a:spcPct val="20000"/>
                </a:spcAft>
                <a:buClr>
                  <a:schemeClr val="tx1"/>
                </a:buClr>
                <a:buChar char="–"/>
                <a:defRPr sz="1900" b="1">
                  <a:solidFill>
                    <a:srgbClr val="4D5E68"/>
                  </a:solidFill>
                  <a:latin typeface="Arial" panose="020B0604020202020204" pitchFamily="34" charset="0"/>
                  <a:ea typeface="宋体" panose="02010600030101010101" pitchFamily="2" charset="-122"/>
                </a:defRPr>
              </a:lvl2pPr>
              <a:lvl3pPr marL="1143000" indent="-228600" eaLnBrk="0" hangingPunct="0">
                <a:spcBef>
                  <a:spcPct val="20000"/>
                </a:spcBef>
                <a:buClr>
                  <a:schemeClr val="tx1"/>
                </a:buClr>
                <a:buFont typeface="Wingdings" panose="05000000000000000000" pitchFamily="2" charset="2"/>
                <a:buChar char="§"/>
                <a:defRPr sz="2400" b="1">
                  <a:solidFill>
                    <a:srgbClr val="4D5E68"/>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b="1">
                  <a:solidFill>
                    <a:srgbClr val="4D5E68"/>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b="1">
                  <a:solidFill>
                    <a:srgbClr val="4D5E68"/>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b="1">
                  <a:solidFill>
                    <a:srgbClr val="4D5E68"/>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b="1">
                  <a:solidFill>
                    <a:srgbClr val="4D5E68"/>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b="1">
                  <a:solidFill>
                    <a:srgbClr val="4D5E68"/>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b="1">
                  <a:solidFill>
                    <a:srgbClr val="4D5E68"/>
                  </a:solidFill>
                  <a:latin typeface="Arial" panose="020B0604020202020204" pitchFamily="34" charset="0"/>
                  <a:ea typeface="宋体" panose="02010600030101010101" pitchFamily="2" charset="-122"/>
                </a:defRPr>
              </a:lvl9pPr>
            </a:lstStyle>
            <a:p>
              <a:pPr algn="ctr" eaLnBrk="1" hangingPunct="1">
                <a:lnSpc>
                  <a:spcPct val="150000"/>
                </a:lnSpc>
                <a:spcBef>
                  <a:spcPct val="0"/>
                </a:spcBef>
                <a:spcAft>
                  <a:spcPct val="0"/>
                </a:spcAft>
                <a:buClrTx/>
                <a:buFontTx/>
                <a:buNone/>
                <a:defRPr/>
              </a:pPr>
              <a:r>
                <a:rPr lang="en-US" altLang="zh-CN" sz="1100" dirty="0">
                  <a:solidFill>
                    <a:srgbClr val="7030A0"/>
                  </a:solidFill>
                  <a:latin typeface="Times New Roman" panose="02020603050405020304" pitchFamily="18" charset="0"/>
                  <a:ea typeface="+mn-ea"/>
                  <a:cs typeface="Times New Roman" panose="02020603050405020304" pitchFamily="18" charset="0"/>
                </a:rPr>
                <a:t>before</a:t>
              </a:r>
              <a:endParaRPr lang="en-US" altLang="zh-CN" sz="1100" dirty="0">
                <a:solidFill>
                  <a:srgbClr val="7030A0"/>
                </a:solidFill>
                <a:latin typeface="Times New Roman" panose="02020603050405020304" pitchFamily="18" charset="0"/>
                <a:ea typeface="+mn-ea"/>
                <a:cs typeface="Times New Roman" panose="02020603050405020304" pitchFamily="18" charset="0"/>
              </a:endParaRPr>
            </a:p>
          </p:txBody>
        </p:sp>
        <p:sp>
          <p:nvSpPr>
            <p:cNvPr id="36" name="矩形 12"/>
            <p:cNvSpPr>
              <a:spLocks noChangeArrowheads="1"/>
            </p:cNvSpPr>
            <p:nvPr>
              <p:custDataLst>
                <p:tags r:id="rId14"/>
              </p:custDataLst>
            </p:nvPr>
          </p:nvSpPr>
          <p:spPr bwMode="auto">
            <a:xfrm>
              <a:off x="7719137" y="6057531"/>
              <a:ext cx="1219089" cy="4164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lnSpc>
                  <a:spcPct val="120000"/>
                </a:lnSpc>
                <a:spcBef>
                  <a:spcPct val="30000"/>
                </a:spcBef>
                <a:spcAft>
                  <a:spcPct val="20000"/>
                </a:spcAft>
                <a:buClr>
                  <a:schemeClr val="tx1"/>
                </a:buClr>
                <a:buChar char="•"/>
                <a:defRPr sz="2100" b="1">
                  <a:solidFill>
                    <a:srgbClr val="1679BA"/>
                  </a:solidFill>
                  <a:latin typeface="Arial" panose="020B0604020202020204" pitchFamily="34" charset="0"/>
                  <a:ea typeface="宋体" panose="02010600030101010101" pitchFamily="2" charset="-122"/>
                </a:defRPr>
              </a:lvl1pPr>
              <a:lvl2pPr marL="742950" indent="-285750" eaLnBrk="0" hangingPunct="0">
                <a:lnSpc>
                  <a:spcPct val="120000"/>
                </a:lnSpc>
                <a:spcBef>
                  <a:spcPct val="20000"/>
                </a:spcBef>
                <a:spcAft>
                  <a:spcPct val="20000"/>
                </a:spcAft>
                <a:buClr>
                  <a:schemeClr val="tx1"/>
                </a:buClr>
                <a:buChar char="–"/>
                <a:defRPr sz="1900" b="1">
                  <a:solidFill>
                    <a:srgbClr val="4D5E68"/>
                  </a:solidFill>
                  <a:latin typeface="Arial" panose="020B0604020202020204" pitchFamily="34" charset="0"/>
                  <a:ea typeface="宋体" panose="02010600030101010101" pitchFamily="2" charset="-122"/>
                </a:defRPr>
              </a:lvl2pPr>
              <a:lvl3pPr marL="1143000" indent="-228600" eaLnBrk="0" hangingPunct="0">
                <a:spcBef>
                  <a:spcPct val="20000"/>
                </a:spcBef>
                <a:buClr>
                  <a:schemeClr val="tx1"/>
                </a:buClr>
                <a:buFont typeface="Wingdings" panose="05000000000000000000" pitchFamily="2" charset="2"/>
                <a:buChar char="§"/>
                <a:defRPr sz="2400" b="1">
                  <a:solidFill>
                    <a:srgbClr val="4D5E68"/>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b="1">
                  <a:solidFill>
                    <a:srgbClr val="4D5E68"/>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b="1">
                  <a:solidFill>
                    <a:srgbClr val="4D5E68"/>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b="1">
                  <a:solidFill>
                    <a:srgbClr val="4D5E68"/>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b="1">
                  <a:solidFill>
                    <a:srgbClr val="4D5E68"/>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b="1">
                  <a:solidFill>
                    <a:srgbClr val="4D5E68"/>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b="1">
                  <a:solidFill>
                    <a:srgbClr val="4D5E68"/>
                  </a:solidFill>
                  <a:latin typeface="Arial" panose="020B0604020202020204" pitchFamily="34" charset="0"/>
                  <a:ea typeface="宋体" panose="02010600030101010101" pitchFamily="2" charset="-122"/>
                </a:defRPr>
              </a:lvl9pPr>
            </a:lstStyle>
            <a:p>
              <a:pPr algn="ctr" eaLnBrk="1" hangingPunct="1">
                <a:lnSpc>
                  <a:spcPct val="150000"/>
                </a:lnSpc>
                <a:spcBef>
                  <a:spcPct val="0"/>
                </a:spcBef>
                <a:spcAft>
                  <a:spcPct val="0"/>
                </a:spcAft>
                <a:buClrTx/>
                <a:buFontTx/>
                <a:buNone/>
                <a:defRPr/>
              </a:pPr>
              <a:r>
                <a:rPr lang="en-US" altLang="zh-CN" sz="1100" dirty="0">
                  <a:solidFill>
                    <a:srgbClr val="7030A0"/>
                  </a:solidFill>
                  <a:latin typeface="Times New Roman" panose="02020603050405020304" pitchFamily="18" charset="0"/>
                  <a:ea typeface="+mn-ea"/>
                  <a:cs typeface="Times New Roman" panose="02020603050405020304" pitchFamily="18" charset="0"/>
                </a:rPr>
                <a:t>after</a:t>
              </a:r>
              <a:endParaRPr lang="en-US" altLang="zh-CN" sz="1100" dirty="0">
                <a:solidFill>
                  <a:srgbClr val="7030A0"/>
                </a:solidFill>
                <a:latin typeface="Times New Roman" panose="02020603050405020304" pitchFamily="18" charset="0"/>
                <a:ea typeface="+mn-ea"/>
                <a:cs typeface="Times New Roman" panose="02020603050405020304" pitchFamily="18" charset="0"/>
              </a:endParaRPr>
            </a:p>
          </p:txBody>
        </p:sp>
      </p:grpSp>
      <p:sp>
        <p:nvSpPr>
          <p:cNvPr id="38" name="文本框 37"/>
          <p:cNvSpPr txBox="1"/>
          <p:nvPr/>
        </p:nvSpPr>
        <p:spPr>
          <a:xfrm>
            <a:off x="6422390" y="1294765"/>
            <a:ext cx="2312035" cy="306705"/>
          </a:xfrm>
          <a:prstGeom prst="rect">
            <a:avLst/>
          </a:prstGeom>
          <a:noFill/>
        </p:spPr>
        <p:txBody>
          <a:bodyPr wrap="square" rtlCol="0" anchor="t">
            <a:spAutoFit/>
          </a:bodyPr>
          <a:p>
            <a:r>
              <a:rPr lang="en-US" altLang="zh-CN" sz="1400" b="1">
                <a:solidFill>
                  <a:srgbClr val="FF0000"/>
                </a:solidFill>
                <a:latin typeface="Times New Roman" panose="02020603050405020304" pitchFamily="18" charset="0"/>
                <a:cs typeface="Times New Roman" panose="02020603050405020304" pitchFamily="18" charset="0"/>
              </a:rPr>
              <a:t>Ma-PMT Readout</a:t>
            </a:r>
            <a:endParaRPr lang="en-US" altLang="zh-CN" sz="1400" b="1">
              <a:solidFill>
                <a:srgbClr val="FF0000"/>
              </a:solidFill>
              <a:latin typeface="Times New Roman" panose="02020603050405020304" pitchFamily="18" charset="0"/>
              <a:cs typeface="Times New Roman" panose="02020603050405020304" pitchFamily="18" charset="0"/>
            </a:endParaRPr>
          </a:p>
        </p:txBody>
      </p:sp>
      <p:sp>
        <p:nvSpPr>
          <p:cNvPr id="39" name="文本框 38"/>
          <p:cNvSpPr txBox="1"/>
          <p:nvPr/>
        </p:nvSpPr>
        <p:spPr>
          <a:xfrm>
            <a:off x="9468485" y="1294765"/>
            <a:ext cx="2962275" cy="306705"/>
          </a:xfrm>
          <a:prstGeom prst="rect">
            <a:avLst/>
          </a:prstGeom>
          <a:noFill/>
        </p:spPr>
        <p:txBody>
          <a:bodyPr wrap="square" rtlCol="0" anchor="t">
            <a:spAutoFit/>
          </a:bodyPr>
          <a:p>
            <a:r>
              <a:rPr lang="en-US" altLang="zh-CN" sz="1400" b="1">
                <a:solidFill>
                  <a:srgbClr val="FF0000"/>
                </a:solidFill>
                <a:latin typeface="Times New Roman" panose="02020603050405020304" pitchFamily="18" charset="0"/>
                <a:cs typeface="Times New Roman" panose="02020603050405020304" pitchFamily="18" charset="0"/>
                <a:sym typeface="+mn-ea"/>
              </a:rPr>
              <a:t>Self-design ASIC chip</a:t>
            </a:r>
            <a:r>
              <a:rPr lang="en-US" altLang="zh-CN" sz="1400" b="1">
                <a:solidFill>
                  <a:srgbClr val="FF0000"/>
                </a:solidFill>
                <a:latin typeface="Times New Roman" panose="02020603050405020304" pitchFamily="18" charset="0"/>
                <a:cs typeface="Times New Roman" panose="02020603050405020304" pitchFamily="18" charset="0"/>
              </a:rPr>
              <a:t>s </a:t>
            </a:r>
            <a:endParaRPr lang="en-US" altLang="zh-CN" sz="1400" b="1">
              <a:solidFill>
                <a:srgbClr val="FF0000"/>
              </a:solidFill>
              <a:latin typeface="Times New Roman" panose="02020603050405020304" pitchFamily="18" charset="0"/>
              <a:cs typeface="Times New Roman" panose="02020603050405020304" pitchFamily="18" charset="0"/>
            </a:endParaRPr>
          </a:p>
        </p:txBody>
      </p:sp>
      <p:sp>
        <p:nvSpPr>
          <p:cNvPr id="40" name="文本框 39"/>
          <p:cNvSpPr txBox="1"/>
          <p:nvPr/>
        </p:nvSpPr>
        <p:spPr>
          <a:xfrm>
            <a:off x="6422390" y="4381500"/>
            <a:ext cx="5361940" cy="306705"/>
          </a:xfrm>
          <a:prstGeom prst="rect">
            <a:avLst/>
          </a:prstGeom>
          <a:noFill/>
        </p:spPr>
        <p:txBody>
          <a:bodyPr wrap="square" rtlCol="0" anchor="t">
            <a:spAutoFit/>
          </a:bodyPr>
          <a:p>
            <a:r>
              <a:rPr lang="en-US" altLang="zh-CN" sz="1400" b="1">
                <a:solidFill>
                  <a:srgbClr val="FF0000"/>
                </a:solidFill>
                <a:latin typeface="Times New Roman" panose="02020603050405020304" pitchFamily="18" charset="0"/>
                <a:cs typeface="Times New Roman" panose="02020603050405020304" pitchFamily="18" charset="0"/>
              </a:rPr>
              <a:t>Improved neutron detection efficiency uniformity for each ch</a:t>
            </a:r>
            <a:r>
              <a:rPr lang="en-US" altLang="zh-CN" sz="1400" b="1">
                <a:solidFill>
                  <a:srgbClr val="FF0000"/>
                </a:solidFill>
                <a:latin typeface="Times New Roman" panose="02020603050405020304" pitchFamily="18" charset="0"/>
                <a:cs typeface="Times New Roman" panose="02020603050405020304" pitchFamily="18" charset="0"/>
                <a:sym typeface="+mn-ea"/>
              </a:rPr>
              <a:t>a</a:t>
            </a:r>
            <a:r>
              <a:rPr lang="en-US" altLang="zh-CN" sz="1400" b="1">
                <a:solidFill>
                  <a:srgbClr val="FF0000"/>
                </a:solidFill>
                <a:latin typeface="Times New Roman" panose="02020603050405020304" pitchFamily="18" charset="0"/>
                <a:cs typeface="Times New Roman" panose="02020603050405020304" pitchFamily="18" charset="0"/>
              </a:rPr>
              <a:t>nnel </a:t>
            </a:r>
            <a:endParaRPr lang="en-US" altLang="zh-CN" sz="1400" b="1">
              <a:solidFill>
                <a:srgbClr val="FF0000"/>
              </a:solidFill>
              <a:latin typeface="Times New Roman" panose="02020603050405020304" pitchFamily="18" charset="0"/>
              <a:cs typeface="Times New Roman" panose="02020603050405020304" pitchFamily="18" charset="0"/>
            </a:endParaRPr>
          </a:p>
        </p:txBody>
      </p:sp>
      <p:sp>
        <p:nvSpPr>
          <p:cNvPr id="2" name="文本框 1"/>
          <p:cNvSpPr txBox="1"/>
          <p:nvPr/>
        </p:nvSpPr>
        <p:spPr>
          <a:xfrm>
            <a:off x="2249170" y="840740"/>
            <a:ext cx="1994535" cy="314960"/>
          </a:xfrm>
          <a:prstGeom prst="rect">
            <a:avLst/>
          </a:prstGeom>
          <a:noFill/>
        </p:spPr>
        <p:txBody>
          <a:bodyPr wrap="square" rtlCol="0" anchor="t">
            <a:noAutofit/>
          </a:bodyPr>
          <a:p>
            <a:r>
              <a:rPr lang="en-US" altLang="zh-CN" b="1">
                <a:solidFill>
                  <a:schemeClr val="tx1"/>
                </a:solidFill>
                <a:latin typeface="Times New Roman" panose="02020603050405020304" pitchFamily="18" charset="0"/>
                <a:cs typeface="Times New Roman" panose="02020603050405020304" pitchFamily="18" charset="0"/>
              </a:rPr>
              <a:t>Structure</a:t>
            </a:r>
            <a:endParaRPr lang="en-US" altLang="zh-CN" b="1">
              <a:solidFill>
                <a:schemeClr val="tx1"/>
              </a:solidFill>
              <a:latin typeface="Times New Roman" panose="02020603050405020304" pitchFamily="18" charset="0"/>
              <a:cs typeface="Times New Roman" panose="02020603050405020304" pitchFamily="18" charset="0"/>
            </a:endParaRPr>
          </a:p>
        </p:txBody>
      </p:sp>
      <p:sp>
        <p:nvSpPr>
          <p:cNvPr id="4" name="文本框 3"/>
          <p:cNvSpPr txBox="1"/>
          <p:nvPr/>
        </p:nvSpPr>
        <p:spPr>
          <a:xfrm>
            <a:off x="8267065" y="864235"/>
            <a:ext cx="1994535" cy="314960"/>
          </a:xfrm>
          <a:prstGeom prst="rect">
            <a:avLst/>
          </a:prstGeom>
          <a:noFill/>
        </p:spPr>
        <p:txBody>
          <a:bodyPr wrap="square" rtlCol="0" anchor="t">
            <a:noAutofit/>
          </a:bodyPr>
          <a:p>
            <a:r>
              <a:rPr lang="en-US" altLang="zh-CN" sz="1800" b="1">
                <a:latin typeface="Times New Roman" panose="02020603050405020304" pitchFamily="18" charset="0"/>
                <a:cs typeface="Times New Roman" panose="02020603050405020304" pitchFamily="18" charset="0"/>
              </a:rPr>
              <a:t>Key technolgy</a:t>
            </a:r>
            <a:endParaRPr lang="en-US" altLang="zh-CN" sz="1800" b="1">
              <a:latin typeface="Times New Roman" panose="02020603050405020304" pitchFamily="18" charset="0"/>
              <a:cs typeface="Times New Roman" panose="02020603050405020304" pitchFamily="18" charset="0"/>
            </a:endParaRPr>
          </a:p>
        </p:txBody>
      </p:sp>
      <p:sp>
        <p:nvSpPr>
          <p:cNvPr id="7" name="文本框 6"/>
          <p:cNvSpPr txBox="1"/>
          <p:nvPr/>
        </p:nvSpPr>
        <p:spPr>
          <a:xfrm>
            <a:off x="6301105" y="3641725"/>
            <a:ext cx="2891790" cy="855980"/>
          </a:xfrm>
          <a:prstGeom prst="rect">
            <a:avLst/>
          </a:prstGeom>
        </p:spPr>
        <p:txBody>
          <a:bodyPr wrap="square">
            <a:noAutofit/>
          </a:bodyPr>
          <a:p>
            <a:pPr marL="285750" indent="-285750">
              <a:buFont typeface="Arial" panose="020B0604020202020204" pitchFamily="34" charset="0"/>
              <a:buChar char="•"/>
            </a:pPr>
            <a:r>
              <a:rPr lang="en-US" altLang="zh-CN" sz="1400">
                <a:solidFill>
                  <a:srgbClr val="7030A0"/>
                </a:solidFill>
                <a:latin typeface="Times New Roman" panose="02020603050405020304" pitchFamily="18" charset="0"/>
                <a:cs typeface="Times New Roman" panose="02020603050405020304" pitchFamily="18" charset="0"/>
              </a:rPr>
              <a:t>Multi-</a:t>
            </a:r>
            <a:r>
              <a:rPr lang="en-US" altLang="zh-CN" sz="1400">
                <a:solidFill>
                  <a:srgbClr val="7030A0"/>
                </a:solidFill>
                <a:latin typeface="Times New Roman" panose="02020603050405020304" pitchFamily="18" charset="0"/>
                <a:cs typeface="Times New Roman" panose="02020603050405020304" pitchFamily="18" charset="0"/>
                <a:sym typeface="+mn-ea"/>
              </a:rPr>
              <a:t>channel</a:t>
            </a:r>
            <a:endParaRPr lang="en-US" altLang="zh-CN" sz="1400">
              <a:solidFill>
                <a:srgbClr val="7030A0"/>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altLang="zh-CN" sz="1400">
                <a:solidFill>
                  <a:srgbClr val="7030A0"/>
                </a:solidFill>
                <a:latin typeface="Times New Roman" panose="02020603050405020304" pitchFamily="18" charset="0"/>
                <a:cs typeface="Times New Roman" panose="02020603050405020304" pitchFamily="18" charset="0"/>
              </a:rPr>
              <a:t>High gain </a:t>
            </a:r>
            <a:endParaRPr lang="en-US" altLang="zh-CN" sz="1400">
              <a:solidFill>
                <a:srgbClr val="7030A0"/>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altLang="zh-CN" sz="1400">
                <a:solidFill>
                  <a:srgbClr val="7030A0"/>
                </a:solidFill>
                <a:latin typeface="Times New Roman" panose="02020603050405020304" pitchFamily="18" charset="0"/>
                <a:cs typeface="Times New Roman" panose="02020603050405020304" pitchFamily="18" charset="0"/>
              </a:rPr>
              <a:t>Matched to WLS fiber arrays</a:t>
            </a:r>
            <a:endParaRPr lang="en-US" altLang="zh-CN" sz="1400">
              <a:solidFill>
                <a:srgbClr val="7030A0"/>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US" altLang="zh-CN" sz="1400">
              <a:solidFill>
                <a:srgbClr val="7030A0"/>
              </a:solidFill>
              <a:latin typeface="Times New Roman" panose="02020603050405020304" pitchFamily="18" charset="0"/>
              <a:cs typeface="Times New Roman" panose="02020603050405020304" pitchFamily="18" charset="0"/>
            </a:endParaRPr>
          </a:p>
        </p:txBody>
      </p:sp>
      <p:sp>
        <p:nvSpPr>
          <p:cNvPr id="8" name="文本框 7"/>
          <p:cNvSpPr txBox="1"/>
          <p:nvPr/>
        </p:nvSpPr>
        <p:spPr>
          <a:xfrm>
            <a:off x="9429115" y="3540760"/>
            <a:ext cx="2466975" cy="886460"/>
          </a:xfrm>
          <a:prstGeom prst="rect">
            <a:avLst/>
          </a:prstGeom>
        </p:spPr>
        <p:txBody>
          <a:bodyPr wrap="square">
            <a:noAutofit/>
          </a:bodyPr>
          <a:p>
            <a:pPr marL="285750" indent="-285750" algn="l">
              <a:buClrTx/>
              <a:buSzTx/>
              <a:buFont typeface="Arial" panose="020B0604020202020204" pitchFamily="34" charset="0"/>
              <a:buChar char="•"/>
            </a:pPr>
            <a:r>
              <a:rPr lang="en-US" altLang="zh-CN" sz="1400">
                <a:solidFill>
                  <a:srgbClr val="7030A0"/>
                </a:solidFill>
                <a:latin typeface="Times New Roman" panose="02020603050405020304" pitchFamily="18" charset="0"/>
                <a:cs typeface="Times New Roman" panose="02020603050405020304" pitchFamily="18" charset="0"/>
                <a:sym typeface="+mn-ea"/>
              </a:rPr>
              <a:t>Compact integrated </a:t>
            </a:r>
            <a:endParaRPr lang="en-US" altLang="zh-CN" sz="1400">
              <a:solidFill>
                <a:srgbClr val="7030A0"/>
              </a:solidFill>
              <a:latin typeface="Times New Roman" panose="02020603050405020304" pitchFamily="18" charset="0"/>
              <a:cs typeface="Times New Roman" panose="02020603050405020304" pitchFamily="18" charset="0"/>
              <a:sym typeface="+mn-ea"/>
            </a:endParaRPr>
          </a:p>
          <a:p>
            <a:pPr marL="285750" indent="-285750" algn="l">
              <a:buClrTx/>
              <a:buSzTx/>
              <a:buFont typeface="Arial" panose="020B0604020202020204" pitchFamily="34" charset="0"/>
              <a:buChar char="•"/>
            </a:pPr>
            <a:r>
              <a:rPr lang="en-US" altLang="zh-CN" sz="1400">
                <a:solidFill>
                  <a:srgbClr val="7030A0"/>
                </a:solidFill>
                <a:latin typeface="Times New Roman" panose="02020603050405020304" pitchFamily="18" charset="0"/>
                <a:cs typeface="Times New Roman" panose="02020603050405020304" pitchFamily="18" charset="0"/>
              </a:rPr>
              <a:t>Adjustable discrimination threshold for each channel</a:t>
            </a:r>
            <a:endParaRPr lang="en-US" altLang="zh-CN" sz="1400">
              <a:solidFill>
                <a:srgbClr val="7030A0"/>
              </a:solidFill>
              <a:latin typeface="Times New Roman" panose="02020603050405020304" pitchFamily="18" charset="0"/>
              <a:cs typeface="Times New Roman" panose="02020603050405020304" pitchFamily="18" charset="0"/>
            </a:endParaRPr>
          </a:p>
          <a:p>
            <a:pPr marL="285750" indent="-285750" algn="l">
              <a:buClrTx/>
              <a:buSzTx/>
              <a:buFont typeface="Arial" panose="020B0604020202020204" pitchFamily="34" charset="0"/>
              <a:buChar char="•"/>
            </a:pPr>
            <a:endParaRPr lang="en-US" altLang="zh-CN" sz="1400">
              <a:solidFill>
                <a:srgbClr val="7030A0"/>
              </a:solidFill>
              <a:latin typeface="Times New Roman" panose="02020603050405020304" pitchFamily="18" charset="0"/>
              <a:cs typeface="Times New Roman" panose="02020603050405020304" pitchFamily="18" charset="0"/>
            </a:endParaRPr>
          </a:p>
        </p:txBody>
      </p:sp>
      <p:sp>
        <p:nvSpPr>
          <p:cNvPr id="9" name="文本框 8"/>
          <p:cNvSpPr txBox="1"/>
          <p:nvPr/>
        </p:nvSpPr>
        <p:spPr>
          <a:xfrm>
            <a:off x="7000875" y="3397885"/>
            <a:ext cx="2143125" cy="337185"/>
          </a:xfrm>
          <a:prstGeom prst="rect">
            <a:avLst/>
          </a:prstGeom>
          <a:noFill/>
        </p:spPr>
        <p:txBody>
          <a:bodyPr wrap="square" rtlCol="0" anchor="t">
            <a:noAutofit/>
          </a:bodyPr>
          <a:p>
            <a:r>
              <a:rPr lang="en-US" altLang="zh-CN" sz="1000" b="1">
                <a:latin typeface="Times New Roman" panose="02020603050405020304" pitchFamily="18" charset="0"/>
                <a:cs typeface="Times New Roman" panose="02020603050405020304" pitchFamily="18" charset="0"/>
                <a:sym typeface="+mn-ea"/>
              </a:rPr>
              <a:t>channel</a:t>
            </a:r>
            <a:endParaRPr lang="en-US" altLang="zh-CN" sz="1000" b="1">
              <a:latin typeface="Times New Roman" panose="02020603050405020304" pitchFamily="18" charset="0"/>
              <a:cs typeface="Times New Roman" panose="02020603050405020304" pitchFamily="18" charset="0"/>
              <a:sym typeface="+mn-ea"/>
            </a:endParaRPr>
          </a:p>
        </p:txBody>
      </p:sp>
      <p:sp>
        <p:nvSpPr>
          <p:cNvPr id="10" name="文本框 9"/>
          <p:cNvSpPr txBox="1"/>
          <p:nvPr/>
        </p:nvSpPr>
        <p:spPr>
          <a:xfrm rot="16200000">
            <a:off x="5212715" y="2167255"/>
            <a:ext cx="1303655" cy="229870"/>
          </a:xfrm>
          <a:prstGeom prst="rect">
            <a:avLst/>
          </a:prstGeom>
          <a:noFill/>
        </p:spPr>
        <p:txBody>
          <a:bodyPr wrap="square" rtlCol="0" anchor="t">
            <a:spAutoFit/>
          </a:bodyPr>
          <a:p>
            <a:r>
              <a:rPr lang="en-US" altLang="zh-CN" sz="900" b="1">
                <a:solidFill>
                  <a:schemeClr val="tx1"/>
                </a:solidFill>
                <a:latin typeface="Times New Roman" panose="02020603050405020304" pitchFamily="18" charset="0"/>
                <a:cs typeface="Times New Roman" panose="02020603050405020304" pitchFamily="18" charset="0"/>
                <a:sym typeface="+mn-ea"/>
              </a:rPr>
              <a:t>relative gain(a.u.)</a:t>
            </a:r>
            <a:endParaRPr lang="en-US" altLang="zh-CN" sz="900" b="1">
              <a:solidFill>
                <a:schemeClr val="tx1"/>
              </a:solidFill>
              <a:latin typeface="Times New Roman" panose="02020603050405020304" pitchFamily="18" charset="0"/>
              <a:cs typeface="Times New Roman" panose="02020603050405020304" pitchFamily="18" charset="0"/>
              <a:sym typeface="+mn-ea"/>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组合 25"/>
          <p:cNvGrpSpPr/>
          <p:nvPr/>
        </p:nvGrpSpPr>
        <p:grpSpPr>
          <a:xfrm>
            <a:off x="526415" y="1468755"/>
            <a:ext cx="6690215" cy="5406123"/>
            <a:chOff x="9497" y="4231"/>
            <a:chExt cx="7896" cy="7114"/>
          </a:xfrm>
        </p:grpSpPr>
        <p:pic>
          <p:nvPicPr>
            <p:cNvPr id="4" name="图片 11"/>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3589" y="4231"/>
              <a:ext cx="3667" cy="2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本框 1"/>
            <p:cNvSpPr txBox="1"/>
            <p:nvPr/>
          </p:nvSpPr>
          <p:spPr bwMode="auto">
            <a:xfrm>
              <a:off x="12143" y="7165"/>
              <a:ext cx="4486" cy="444"/>
            </a:xfrm>
            <a:prstGeom prst="rect">
              <a:avLst/>
            </a:prstGeom>
            <a:noFill/>
            <a:ln w="9525">
              <a:noFill/>
              <a:miter lim="800000"/>
            </a:ln>
          </p:spPr>
          <p:txBody>
            <a:bodyPr wrap="square">
              <a:spAutoFit/>
            </a:bodyPr>
            <a:lstStyle/>
            <a:p>
              <a:r>
                <a:rPr kumimoji="1" lang="en-US" altLang="zh-CN" sz="1600" b="1" dirty="0">
                  <a:solidFill>
                    <a:srgbClr val="7030A0"/>
                  </a:solidFill>
                </a:rPr>
                <a:t>Detector array in GPPD (6m</a:t>
              </a:r>
              <a:r>
                <a:rPr kumimoji="1" lang="en-US" altLang="zh-CN" sz="1600" b="1" baseline="30000" dirty="0">
                  <a:solidFill>
                    <a:srgbClr val="7030A0"/>
                  </a:solidFill>
                </a:rPr>
                <a:t>2</a:t>
              </a:r>
              <a:r>
                <a:rPr kumimoji="1" lang="en-US" altLang="zh-CN" sz="1600" b="1" dirty="0">
                  <a:solidFill>
                    <a:srgbClr val="7030A0"/>
                  </a:solidFill>
                </a:rPr>
                <a:t>)</a:t>
              </a:r>
              <a:endParaRPr kumimoji="1" lang="en-US" altLang="zh-CN" sz="1600" b="1" dirty="0">
                <a:solidFill>
                  <a:srgbClr val="7030A0"/>
                </a:solidFill>
              </a:endParaRPr>
            </a:p>
          </p:txBody>
        </p:sp>
        <p:pic>
          <p:nvPicPr>
            <p:cNvPr id="23" name="图片 13" descr="新的排布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97" y="4250"/>
              <a:ext cx="3975" cy="2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矩形 2"/>
            <p:cNvSpPr>
              <a:spLocks noChangeArrowheads="1"/>
            </p:cNvSpPr>
            <p:nvPr/>
          </p:nvSpPr>
          <p:spPr bwMode="auto">
            <a:xfrm>
              <a:off x="9600" y="10658"/>
              <a:ext cx="7656" cy="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굴림" panose="020B0600000101010101" pitchFamily="34" charset="-127"/>
                  <a:ea typeface="굴림" panose="020B0600000101010101" pitchFamily="34" charset="-127"/>
                </a:defRPr>
              </a:lvl1pPr>
              <a:lvl2pPr marL="742950" indent="-285750">
                <a:defRPr kumimoji="1" sz="2400">
                  <a:solidFill>
                    <a:schemeClr val="tx1"/>
                  </a:solidFill>
                  <a:latin typeface="굴림" panose="020B0600000101010101" pitchFamily="34" charset="-127"/>
                  <a:ea typeface="굴림" panose="020B0600000101010101" pitchFamily="34" charset="-127"/>
                </a:defRPr>
              </a:lvl2pPr>
              <a:lvl3pPr marL="1143000" indent="-228600">
                <a:defRPr kumimoji="1" sz="2400">
                  <a:solidFill>
                    <a:schemeClr val="tx1"/>
                  </a:solidFill>
                  <a:latin typeface="굴림" panose="020B0600000101010101" pitchFamily="34" charset="-127"/>
                  <a:ea typeface="굴림" panose="020B0600000101010101" pitchFamily="34" charset="-127"/>
                </a:defRPr>
              </a:lvl3pPr>
              <a:lvl4pPr marL="1600200" indent="-228600">
                <a:defRPr kumimoji="1" sz="2400">
                  <a:solidFill>
                    <a:schemeClr val="tx1"/>
                  </a:solidFill>
                  <a:latin typeface="굴림" panose="020B0600000101010101" pitchFamily="34" charset="-127"/>
                  <a:ea typeface="굴림" panose="020B0600000101010101" pitchFamily="34" charset="-127"/>
                </a:defRPr>
              </a:lvl4pPr>
              <a:lvl5pPr marL="2057400" indent="-228600">
                <a:defRPr kumimoji="1" sz="2400">
                  <a:solidFill>
                    <a:schemeClr val="tx1"/>
                  </a:solidFill>
                  <a:latin typeface="굴림" panose="020B0600000101010101" pitchFamily="34" charset="-127"/>
                  <a:ea typeface="굴림" panose="020B0600000101010101" pitchFamily="34" charset="-127"/>
                </a:defRPr>
              </a:lvl5pPr>
              <a:lvl6pPr marL="2514600" indent="-228600" eaLnBrk="0" fontAlgn="base" hangingPunct="0">
                <a:spcBef>
                  <a:spcPct val="0"/>
                </a:spcBef>
                <a:spcAft>
                  <a:spcPct val="0"/>
                </a:spcAft>
                <a:defRPr kumimoji="1" sz="2400">
                  <a:solidFill>
                    <a:schemeClr val="tx1"/>
                  </a:solidFill>
                  <a:latin typeface="굴림" panose="020B0600000101010101" pitchFamily="34" charset="-127"/>
                  <a:ea typeface="굴림" panose="020B0600000101010101" pitchFamily="34" charset="-127"/>
                </a:defRPr>
              </a:lvl6pPr>
              <a:lvl7pPr marL="2971800" indent="-228600" eaLnBrk="0" fontAlgn="base" hangingPunct="0">
                <a:spcBef>
                  <a:spcPct val="0"/>
                </a:spcBef>
                <a:spcAft>
                  <a:spcPct val="0"/>
                </a:spcAft>
                <a:defRPr kumimoji="1" sz="2400">
                  <a:solidFill>
                    <a:schemeClr val="tx1"/>
                  </a:solidFill>
                  <a:latin typeface="굴림" panose="020B0600000101010101" pitchFamily="34" charset="-127"/>
                  <a:ea typeface="굴림" panose="020B0600000101010101" pitchFamily="34" charset="-127"/>
                </a:defRPr>
              </a:lvl7pPr>
              <a:lvl8pPr marL="3429000" indent="-228600" eaLnBrk="0" fontAlgn="base" hangingPunct="0">
                <a:spcBef>
                  <a:spcPct val="0"/>
                </a:spcBef>
                <a:spcAft>
                  <a:spcPct val="0"/>
                </a:spcAft>
                <a:defRPr kumimoji="1" sz="2400">
                  <a:solidFill>
                    <a:schemeClr val="tx1"/>
                  </a:solidFill>
                  <a:latin typeface="굴림" panose="020B0600000101010101" pitchFamily="34" charset="-127"/>
                  <a:ea typeface="굴림" panose="020B0600000101010101" pitchFamily="34" charset="-127"/>
                </a:defRPr>
              </a:lvl8pPr>
              <a:lvl9pPr marL="3886200" indent="-228600" eaLnBrk="0" fontAlgn="base" hangingPunct="0">
                <a:spcBef>
                  <a:spcPct val="0"/>
                </a:spcBef>
                <a:spcAft>
                  <a:spcPct val="0"/>
                </a:spcAft>
                <a:defRPr kumimoji="1" sz="2400">
                  <a:solidFill>
                    <a:schemeClr val="tx1"/>
                  </a:solidFill>
                  <a:latin typeface="굴림" panose="020B0600000101010101" pitchFamily="34" charset="-127"/>
                  <a:ea typeface="굴림" panose="020B0600000101010101" pitchFamily="34" charset="-127"/>
                </a:defRPr>
              </a:lvl9pPr>
            </a:lstStyle>
            <a:p>
              <a:pPr algn="ctr"/>
              <a:r>
                <a:rPr lang="en-US" altLang="zh-CN" sz="1400" b="1" dirty="0">
                  <a:solidFill>
                    <a:srgbClr val="7030A0"/>
                  </a:solidFill>
                  <a:latin typeface="+mn-lt"/>
                  <a:ea typeface="+mn-ea"/>
                </a:rPr>
                <a:t>Improved detection-efficiency uniformity gives a more uniform diffraction ring and improves the reliability of peak-intensity measurement.</a:t>
              </a:r>
              <a:endParaRPr lang="en-US" altLang="zh-CN" sz="1400" b="1" dirty="0">
                <a:solidFill>
                  <a:srgbClr val="7030A0"/>
                </a:solidFill>
                <a:latin typeface="+mn-lt"/>
                <a:ea typeface="+mn-ea"/>
              </a:endParaRPr>
            </a:p>
          </p:txBody>
        </p:sp>
        <p:grpSp>
          <p:nvGrpSpPr>
            <p:cNvPr id="25" name="组合 42"/>
            <p:cNvGrpSpPr/>
            <p:nvPr/>
          </p:nvGrpSpPr>
          <p:grpSpPr bwMode="auto">
            <a:xfrm>
              <a:off x="9601" y="7692"/>
              <a:ext cx="7792" cy="2965"/>
              <a:chOff x="587793" y="2237288"/>
              <a:chExt cx="8112305" cy="2379717"/>
            </a:xfrm>
          </p:grpSpPr>
          <p:pic>
            <p:nvPicPr>
              <p:cNvPr id="27" name="图片 43"/>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40307" y="2237288"/>
                <a:ext cx="3959791" cy="2379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图片 44"/>
              <p:cNvPicPr/>
              <p:nvPr/>
            </p:nvPicPr>
            <p:blipFill>
              <a:blip r:embed="rId4">
                <a:extLst>
                  <a:ext uri="{28A0092B-C50C-407E-A947-70E740481C1C}">
                    <a14:useLocalDpi xmlns:a14="http://schemas.microsoft.com/office/drawing/2010/main" val="0"/>
                  </a:ext>
                </a:extLst>
              </a:blip>
              <a:srcRect/>
              <a:stretch>
                <a:fillRect/>
              </a:stretch>
            </p:blipFill>
            <p:spPr bwMode="auto">
              <a:xfrm>
                <a:off x="587793" y="2237288"/>
                <a:ext cx="3959791" cy="2379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aphicFrame>
        <p:nvGraphicFramePr>
          <p:cNvPr id="9" name="对象 8"/>
          <p:cNvGraphicFramePr>
            <a:graphicFrameLocks noChangeAspect="1"/>
          </p:cNvGraphicFramePr>
          <p:nvPr/>
        </p:nvGraphicFramePr>
        <p:xfrm>
          <a:off x="7635240" y="1186815"/>
          <a:ext cx="4302760" cy="2780665"/>
        </p:xfrm>
        <a:graphic>
          <a:graphicData uri="http://schemas.openxmlformats.org/presentationml/2006/ole">
            <mc:AlternateContent xmlns:mc="http://schemas.openxmlformats.org/markup-compatibility/2006">
              <mc:Choice xmlns:v="urn:schemas-microsoft-com:vml" Requires="v">
                <p:oleObj spid="_x0000_s5122" name="Graph" r:id="rId5" imgW="4155440" imgH="2899410" progId="Origin50.Graph">
                  <p:embed/>
                </p:oleObj>
              </mc:Choice>
              <mc:Fallback>
                <p:oleObj name="Graph" r:id="rId5" imgW="4155440" imgH="2899410" progId="Origin50.Graph">
                  <p:embed/>
                  <p:pic>
                    <p:nvPicPr>
                      <p:cNvPr id="0" name="对象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35240" y="1186815"/>
                        <a:ext cx="4302760" cy="2780665"/>
                      </a:xfrm>
                      <a:prstGeom prst="rect">
                        <a:avLst/>
                      </a:prstGeom>
                      <a:solidFill>
                        <a:schemeClr val="bg1"/>
                      </a:solidFill>
                      <a:ln>
                        <a:solidFill>
                          <a:schemeClr val="bg1"/>
                        </a:solidFill>
                      </a:ln>
                    </p:spPr>
                  </p:pic>
                </p:oleObj>
              </mc:Fallback>
            </mc:AlternateContent>
          </a:graphicData>
        </a:graphic>
      </p:graphicFrame>
      <p:pic>
        <p:nvPicPr>
          <p:cNvPr id="66569" name="图片 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415530" y="3830955"/>
            <a:ext cx="4669790" cy="2801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文本框 2"/>
          <p:cNvSpPr txBox="1"/>
          <p:nvPr/>
        </p:nvSpPr>
        <p:spPr>
          <a:xfrm>
            <a:off x="158115" y="832485"/>
            <a:ext cx="12085320" cy="553085"/>
          </a:xfrm>
          <a:prstGeom prst="rect">
            <a:avLst/>
          </a:prstGeom>
          <a:noFill/>
        </p:spPr>
        <p:txBody>
          <a:bodyPr wrap="square" rtlCol="0" anchor="t">
            <a:spAutoFit/>
          </a:bodyPr>
          <a:p>
            <a:pPr>
              <a:lnSpc>
                <a:spcPct val="150000"/>
              </a:lnSpc>
            </a:pPr>
            <a:r>
              <a:rPr lang="en-US" sz="2000" b="1" dirty="0">
                <a:solidFill>
                  <a:srgbClr val="C00000"/>
                </a:solidFill>
                <a:sym typeface="+mn-ea"/>
              </a:rPr>
              <a:t>S</a:t>
            </a:r>
            <a:r>
              <a:rPr lang="en-US" altLang="zh-CN" sz="2000" b="1" dirty="0">
                <a:solidFill>
                  <a:srgbClr val="C00000"/>
                </a:solidFill>
                <a:sym typeface="+mn-ea"/>
              </a:rPr>
              <a:t>upports GPPD</a:t>
            </a:r>
            <a:r>
              <a:rPr lang="zh-CN" altLang="en-US" sz="1600" b="1" dirty="0">
                <a:solidFill>
                  <a:srgbClr val="C00000"/>
                </a:solidFill>
                <a:sym typeface="+mn-ea"/>
              </a:rPr>
              <a:t>（</a:t>
            </a:r>
            <a:r>
              <a:rPr lang="en-US" altLang="zh-CN" sz="1600" b="1" u="sng" dirty="0">
                <a:solidFill>
                  <a:srgbClr val="C00000"/>
                </a:solidFill>
                <a:sym typeface="+mn-ea"/>
              </a:rPr>
              <a:t>G</a:t>
            </a:r>
            <a:r>
              <a:rPr lang="en-US" altLang="zh-CN" sz="1600" b="1" dirty="0">
                <a:solidFill>
                  <a:srgbClr val="C00000"/>
                </a:solidFill>
                <a:sym typeface="+mn-ea"/>
              </a:rPr>
              <a:t>eneral-</a:t>
            </a:r>
            <a:r>
              <a:rPr lang="en-US" altLang="zh-CN" sz="1600" b="1" u="sng" dirty="0">
                <a:solidFill>
                  <a:srgbClr val="C00000"/>
                </a:solidFill>
                <a:sym typeface="+mn-ea"/>
              </a:rPr>
              <a:t>P</a:t>
            </a:r>
            <a:r>
              <a:rPr lang="en-US" altLang="zh-CN" sz="1600" b="1" dirty="0">
                <a:solidFill>
                  <a:srgbClr val="C00000"/>
                </a:solidFill>
                <a:sym typeface="+mn-ea"/>
              </a:rPr>
              <a:t>urpose </a:t>
            </a:r>
            <a:r>
              <a:rPr lang="en-US" altLang="zh-CN" sz="1600" b="1" u="sng" dirty="0">
                <a:solidFill>
                  <a:srgbClr val="C00000"/>
                </a:solidFill>
                <a:sym typeface="+mn-ea"/>
              </a:rPr>
              <a:t>P</a:t>
            </a:r>
            <a:r>
              <a:rPr lang="en-US" altLang="zh-CN" sz="1600" b="1" dirty="0">
                <a:solidFill>
                  <a:srgbClr val="C00000"/>
                </a:solidFill>
                <a:sym typeface="+mn-ea"/>
              </a:rPr>
              <a:t>owder </a:t>
            </a:r>
            <a:r>
              <a:rPr lang="en-US" altLang="zh-CN" sz="1600" b="1" u="sng" dirty="0">
                <a:solidFill>
                  <a:srgbClr val="C00000"/>
                </a:solidFill>
                <a:sym typeface="+mn-ea"/>
              </a:rPr>
              <a:t>D</a:t>
            </a:r>
            <a:r>
              <a:rPr lang="en-US" altLang="zh-CN" sz="1600" b="1" dirty="0">
                <a:solidFill>
                  <a:srgbClr val="C00000"/>
                </a:solidFill>
                <a:sym typeface="+mn-ea"/>
              </a:rPr>
              <a:t>iffractometer</a:t>
            </a:r>
            <a:r>
              <a:rPr lang="zh-CN" altLang="en-US" sz="1600" b="1" dirty="0">
                <a:solidFill>
                  <a:srgbClr val="C00000"/>
                </a:solidFill>
                <a:sym typeface="+mn-ea"/>
              </a:rPr>
              <a:t>）</a:t>
            </a:r>
            <a:r>
              <a:rPr lang="en-US" altLang="zh-CN" sz="2000" b="1" dirty="0">
                <a:solidFill>
                  <a:srgbClr val="C00000"/>
                </a:solidFill>
                <a:sym typeface="+mn-ea"/>
              </a:rPr>
              <a:t>good data quality </a:t>
            </a:r>
            <a:r>
              <a:rPr lang="en-US" altLang="zh-CN" sz="2000" b="1" dirty="0">
                <a:solidFill>
                  <a:srgbClr val="C00000"/>
                </a:solidFill>
                <a:sym typeface="+mn-ea"/>
              </a:rPr>
              <a:t>measurements in </a:t>
            </a:r>
            <a:r>
              <a:rPr lang="en-US" sz="2000" b="1" dirty="0">
                <a:solidFill>
                  <a:srgbClr val="C00000"/>
                </a:solidFill>
                <a:sym typeface="+mn-ea"/>
              </a:rPr>
              <a:t>2018~2026</a:t>
            </a:r>
            <a:r>
              <a:rPr lang="en-US" sz="2000" b="1" dirty="0">
                <a:solidFill>
                  <a:srgbClr val="C00000"/>
                </a:solidFill>
                <a:sym typeface="+mn-ea"/>
              </a:rPr>
              <a:t> </a:t>
            </a:r>
            <a:endParaRPr lang="zh-CN" altLang="en-US" sz="2000" b="1" dirty="0">
              <a:solidFill>
                <a:srgbClr val="C00000"/>
              </a:solidFill>
              <a:sym typeface="+mn-ea"/>
            </a:endParaRPr>
          </a:p>
        </p:txBody>
      </p:sp>
      <p:sp>
        <p:nvSpPr>
          <p:cNvPr id="16" name="文本框 15"/>
          <p:cNvSpPr txBox="1"/>
          <p:nvPr>
            <p:custDataLst>
              <p:tags r:id="rId8"/>
            </p:custDataLst>
          </p:nvPr>
        </p:nvSpPr>
        <p:spPr>
          <a:xfrm>
            <a:off x="9576435" y="3676015"/>
            <a:ext cx="1801495" cy="154940"/>
          </a:xfrm>
          <a:prstGeom prst="rect">
            <a:avLst/>
          </a:prstGeom>
          <a:solidFill>
            <a:schemeClr val="bg1"/>
          </a:solidFill>
        </p:spPr>
        <p:txBody>
          <a:bodyPr wrap="square" rtlCol="0">
            <a:noAutofit/>
          </a:bodyPr>
          <a:lstStyle/>
          <a:p>
            <a:r>
              <a:rPr lang="en-US" sz="900" b="1" dirty="0">
                <a:solidFill>
                  <a:schemeClr val="tx1"/>
                </a:solidFill>
                <a:latin typeface="Times New Roman" panose="02020603050405020304" pitchFamily="18" charset="0"/>
                <a:cs typeface="Times New Roman" panose="02020603050405020304" pitchFamily="18" charset="0"/>
              </a:rPr>
              <a:t>Angle ( </a:t>
            </a:r>
            <a:r>
              <a:rPr lang="zh-CN" altLang="en-US" sz="900" b="1" dirty="0">
                <a:solidFill>
                  <a:schemeClr val="tx1"/>
                </a:solidFill>
                <a:latin typeface="Times New Roman" panose="02020603050405020304" pitchFamily="18" charset="0"/>
                <a:cs typeface="Times New Roman" panose="02020603050405020304" pitchFamily="18" charset="0"/>
              </a:rPr>
              <a:t>°</a:t>
            </a:r>
            <a:r>
              <a:rPr lang="en-US" altLang="zh-CN" sz="900" b="1" dirty="0">
                <a:solidFill>
                  <a:schemeClr val="tx1"/>
                </a:solidFill>
                <a:latin typeface="Times New Roman" panose="02020603050405020304" pitchFamily="18" charset="0"/>
                <a:cs typeface="Times New Roman" panose="02020603050405020304" pitchFamily="18" charset="0"/>
              </a:rPr>
              <a:t> </a:t>
            </a:r>
            <a:r>
              <a:rPr lang="en-US" sz="900" b="1" dirty="0">
                <a:solidFill>
                  <a:schemeClr val="tx1"/>
                </a:solidFill>
                <a:latin typeface="Times New Roman" panose="02020603050405020304" pitchFamily="18" charset="0"/>
                <a:cs typeface="Times New Roman" panose="02020603050405020304" pitchFamily="18" charset="0"/>
              </a:rPr>
              <a:t>)</a:t>
            </a:r>
            <a:endParaRPr lang="en-US" sz="900" b="1" dirty="0">
              <a:solidFill>
                <a:schemeClr val="tx1"/>
              </a:solidFill>
              <a:latin typeface="Times New Roman" panose="02020603050405020304" pitchFamily="18" charset="0"/>
              <a:cs typeface="Times New Roman" panose="02020603050405020304" pitchFamily="18" charset="0"/>
              <a:sym typeface="+mn-ea"/>
            </a:endParaRPr>
          </a:p>
        </p:txBody>
      </p:sp>
      <p:sp>
        <p:nvSpPr>
          <p:cNvPr id="6" name="文本框 5"/>
          <p:cNvSpPr txBox="1"/>
          <p:nvPr>
            <p:custDataLst>
              <p:tags r:id="rId9"/>
            </p:custDataLst>
          </p:nvPr>
        </p:nvSpPr>
        <p:spPr>
          <a:xfrm rot="16200000">
            <a:off x="7393305" y="2489200"/>
            <a:ext cx="864235" cy="212090"/>
          </a:xfrm>
          <a:prstGeom prst="rect">
            <a:avLst/>
          </a:prstGeom>
          <a:solidFill>
            <a:schemeClr val="bg1"/>
          </a:solidFill>
          <a:scene3d>
            <a:camera prst="orthographicFront">
              <a:rot lat="0" lon="3600000" rev="0"/>
            </a:camera>
            <a:lightRig rig="threePt" dir="t"/>
          </a:scene3d>
          <a:sp3d/>
        </p:spPr>
        <p:txBody>
          <a:bodyPr wrap="square" rtlCol="0">
            <a:noAutofit/>
            <a:flatTx/>
          </a:bodyPr>
          <a:lstStyle/>
          <a:p>
            <a:r>
              <a:rPr lang="en-US" altLang="zh-CN" sz="1000" b="1" dirty="0">
                <a:solidFill>
                  <a:schemeClr val="tx1"/>
                </a:solidFill>
                <a:latin typeface="Times New Roman" panose="02020603050405020304" pitchFamily="18" charset="0"/>
                <a:cs typeface="Times New Roman" panose="02020603050405020304" pitchFamily="18" charset="0"/>
                <a:sym typeface="+mn-ea"/>
              </a:rPr>
              <a:t> resolution</a:t>
            </a:r>
            <a:endParaRPr lang="en-US" altLang="zh-CN" sz="1000" b="1" dirty="0">
              <a:solidFill>
                <a:schemeClr val="tx1"/>
              </a:solidFill>
              <a:latin typeface="Times New Roman" panose="02020603050405020304" pitchFamily="18" charset="0"/>
              <a:cs typeface="Times New Roman" panose="02020603050405020304" pitchFamily="18" charset="0"/>
              <a:sym typeface="+mn-ea"/>
            </a:endParaRPr>
          </a:p>
        </p:txBody>
      </p:sp>
      <p:sp>
        <p:nvSpPr>
          <p:cNvPr id="8" name="文本框 7"/>
          <p:cNvSpPr txBox="1"/>
          <p:nvPr>
            <p:custDataLst>
              <p:tags r:id="rId10"/>
            </p:custDataLst>
          </p:nvPr>
        </p:nvSpPr>
        <p:spPr>
          <a:xfrm>
            <a:off x="8913495" y="1551305"/>
            <a:ext cx="1370965" cy="245110"/>
          </a:xfrm>
          <a:prstGeom prst="rect">
            <a:avLst/>
          </a:prstGeom>
          <a:solidFill>
            <a:schemeClr val="bg1"/>
          </a:solidFill>
        </p:spPr>
        <p:txBody>
          <a:bodyPr wrap="square" rtlCol="0">
            <a:spAutoFit/>
          </a:bodyPr>
          <a:lstStyle/>
          <a:p>
            <a:r>
              <a:rPr lang="en-US" sz="1000" b="1" dirty="0">
                <a:solidFill>
                  <a:schemeClr val="tx1"/>
                </a:solidFill>
                <a:latin typeface="Times New Roman" panose="02020603050405020304" pitchFamily="18" charset="0"/>
                <a:cs typeface="Times New Roman" panose="02020603050405020304" pitchFamily="18" charset="0"/>
              </a:rPr>
              <a:t>1.4752 Å </a:t>
            </a:r>
            <a:r>
              <a:rPr lang="en-US" sz="1000" b="1" dirty="0">
                <a:solidFill>
                  <a:schemeClr val="tx1"/>
                </a:solidFill>
                <a:latin typeface="Times New Roman" panose="02020603050405020304" pitchFamily="18" charset="0"/>
                <a:cs typeface="Times New Roman" panose="02020603050405020304" pitchFamily="18" charset="0"/>
              </a:rPr>
              <a:t>wavelength</a:t>
            </a:r>
            <a:endParaRPr lang="en-US" sz="1000" b="1" dirty="0">
              <a:solidFill>
                <a:schemeClr val="tx1"/>
              </a:solidFill>
              <a:latin typeface="Times New Roman" panose="02020603050405020304" pitchFamily="18" charset="0"/>
              <a:cs typeface="Times New Roman" panose="02020603050405020304" pitchFamily="18" charset="0"/>
            </a:endParaRPr>
          </a:p>
        </p:txBody>
      </p:sp>
      <p:sp>
        <p:nvSpPr>
          <p:cNvPr id="10" name="文本框 9"/>
          <p:cNvSpPr txBox="1"/>
          <p:nvPr>
            <p:custDataLst>
              <p:tags r:id="rId11"/>
            </p:custDataLst>
          </p:nvPr>
        </p:nvSpPr>
        <p:spPr>
          <a:xfrm>
            <a:off x="10538460" y="1501775"/>
            <a:ext cx="980440" cy="579120"/>
          </a:xfrm>
          <a:prstGeom prst="rect">
            <a:avLst/>
          </a:prstGeom>
          <a:solidFill>
            <a:schemeClr val="bg1"/>
          </a:solidFill>
        </p:spPr>
        <p:txBody>
          <a:bodyPr wrap="square" rtlCol="0">
            <a:noAutofit/>
          </a:bodyPr>
          <a:lstStyle/>
          <a:p>
            <a:pPr>
              <a:lnSpc>
                <a:spcPct val="150000"/>
              </a:lnSpc>
            </a:pPr>
            <a:r>
              <a:rPr lang="en-US" sz="1000" b="1" dirty="0">
                <a:solidFill>
                  <a:schemeClr val="tx1"/>
                </a:solidFill>
                <a:latin typeface="Times New Roman" panose="02020603050405020304" pitchFamily="18" charset="0"/>
                <a:cs typeface="Times New Roman" panose="02020603050405020304" pitchFamily="18" charset="0"/>
              </a:rPr>
              <a:t>Simulation</a:t>
            </a:r>
            <a:endParaRPr lang="en-US" sz="1000" b="1" dirty="0">
              <a:solidFill>
                <a:schemeClr val="tx1"/>
              </a:solidFill>
              <a:latin typeface="Times New Roman" panose="02020603050405020304" pitchFamily="18" charset="0"/>
              <a:cs typeface="Times New Roman" panose="02020603050405020304" pitchFamily="18" charset="0"/>
            </a:endParaRPr>
          </a:p>
          <a:p>
            <a:pPr>
              <a:lnSpc>
                <a:spcPct val="150000"/>
              </a:lnSpc>
            </a:pPr>
            <a:r>
              <a:rPr lang="en-US" sz="1000" b="1" dirty="0">
                <a:solidFill>
                  <a:schemeClr val="tx1"/>
                </a:solidFill>
                <a:latin typeface="Times New Roman" panose="02020603050405020304" pitchFamily="18" charset="0"/>
                <a:cs typeface="Times New Roman" panose="02020603050405020304" pitchFamily="18" charset="0"/>
              </a:rPr>
              <a:t>Measurement</a:t>
            </a:r>
            <a:endParaRPr lang="zh-CN" altLang="en-US" sz="1000" b="1" dirty="0">
              <a:solidFill>
                <a:schemeClr val="tx1"/>
              </a:solidFill>
              <a:latin typeface="Times New Roman" panose="02020603050405020304" pitchFamily="18" charset="0"/>
              <a:cs typeface="Times New Roman" panose="02020603050405020304" pitchFamily="18" charset="0"/>
            </a:endParaRPr>
          </a:p>
        </p:txBody>
      </p:sp>
      <p:sp>
        <p:nvSpPr>
          <p:cNvPr id="11" name="文本框 10"/>
          <p:cNvSpPr txBox="1"/>
          <p:nvPr/>
        </p:nvSpPr>
        <p:spPr>
          <a:xfrm>
            <a:off x="8077835" y="6421120"/>
            <a:ext cx="4007485" cy="306705"/>
          </a:xfrm>
          <a:prstGeom prst="rect">
            <a:avLst/>
          </a:prstGeom>
          <a:noFill/>
        </p:spPr>
        <p:txBody>
          <a:bodyPr wrap="square" rtlCol="0" anchor="t">
            <a:spAutoFit/>
          </a:bodyPr>
          <a:p>
            <a:r>
              <a:rPr lang="en-US" altLang="zh-CN" sz="1400" b="1">
                <a:solidFill>
                  <a:srgbClr val="7030A0"/>
                </a:solidFill>
                <a:latin typeface="Times New Roman" panose="02020603050405020304" pitchFamily="18" charset="0"/>
                <a:cs typeface="Times New Roman" panose="02020603050405020304" pitchFamily="18" charset="0"/>
              </a:rPr>
              <a:t>The diffraction peaks of the Si powder sample</a:t>
            </a:r>
            <a:endParaRPr lang="en-US" altLang="zh-CN" sz="1400" b="1">
              <a:solidFill>
                <a:srgbClr val="7030A0"/>
              </a:solidFill>
              <a:latin typeface="Times New Roman" panose="02020603050405020304" pitchFamily="18" charset="0"/>
              <a:cs typeface="Times New Roman" panose="02020603050405020304" pitchFamily="18" charset="0"/>
            </a:endParaRPr>
          </a:p>
        </p:txBody>
      </p:sp>
      <p:sp>
        <p:nvSpPr>
          <p:cNvPr id="7" name="标题 1"/>
          <p:cNvSpPr txBox="1"/>
          <p:nvPr/>
        </p:nvSpPr>
        <p:spPr>
          <a:xfrm>
            <a:off x="210820" y="144021"/>
            <a:ext cx="11308390" cy="605050"/>
          </a:xfr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3200" b="1" dirty="0"/>
              <a:t> FiRST </a:t>
            </a:r>
            <a:r>
              <a:rPr lang="en-US" altLang="zh-CN" sz="1800" b="1" dirty="0"/>
              <a:t>(Fiber-readout Scintillator Tracker)</a:t>
            </a:r>
            <a:r>
              <a:rPr lang="en-US" altLang="zh-CN" sz="3200" b="1" dirty="0"/>
              <a:t> </a:t>
            </a:r>
            <a:endParaRPr lang="en-US" altLang="zh-CN" sz="3200" b="1" dirty="0"/>
          </a:p>
        </p:txBody>
      </p:sp>
      <p:sp>
        <p:nvSpPr>
          <p:cNvPr id="5" name="文本框 4"/>
          <p:cNvSpPr txBox="1"/>
          <p:nvPr/>
        </p:nvSpPr>
        <p:spPr>
          <a:xfrm>
            <a:off x="9344660" y="2428240"/>
            <a:ext cx="1193800" cy="362585"/>
          </a:xfrm>
          <a:prstGeom prst="rect">
            <a:avLst/>
          </a:prstGeom>
          <a:noFill/>
        </p:spPr>
        <p:txBody>
          <a:bodyPr wrap="square" rtlCol="0" anchor="t">
            <a:noAutofit/>
          </a:bodyPr>
          <a:p>
            <a:r>
              <a:rPr lang="en-US" altLang="zh-CN" sz="1400" b="1">
                <a:solidFill>
                  <a:schemeClr val="tx1"/>
                </a:solidFill>
                <a:latin typeface="Times New Roman" panose="02020603050405020304" pitchFamily="18" charset="0"/>
                <a:cs typeface="Times New Roman" panose="02020603050405020304" pitchFamily="18" charset="0"/>
              </a:rPr>
              <a:t>Resolution</a:t>
            </a:r>
            <a:endParaRPr lang="en-US" altLang="zh-CN" sz="1400" b="1">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燕尾形 11"/>
          <p:cNvSpPr/>
          <p:nvPr/>
        </p:nvSpPr>
        <p:spPr>
          <a:xfrm>
            <a:off x="465455" y="961390"/>
            <a:ext cx="148590" cy="172720"/>
          </a:xfrm>
          <a:prstGeom prst="chevron">
            <a:avLst/>
          </a:prstGeom>
          <a:gradFill>
            <a:gsLst>
              <a:gs pos="100000">
                <a:schemeClr val="bg1">
                  <a:lumMod val="95000"/>
                  <a:alpha val="95000"/>
                </a:schemeClr>
              </a:gs>
              <a:gs pos="0">
                <a:schemeClr val="bg1">
                  <a:alpha val="9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solidFill>
            </a:endParaRPr>
          </a:p>
        </p:txBody>
      </p:sp>
      <p:grpSp>
        <p:nvGrpSpPr>
          <p:cNvPr id="5" name="组合 4"/>
          <p:cNvGrpSpPr/>
          <p:nvPr/>
        </p:nvGrpSpPr>
        <p:grpSpPr>
          <a:xfrm>
            <a:off x="614263" y="1329690"/>
            <a:ext cx="4901981" cy="5423585"/>
            <a:chOff x="926" y="3053"/>
            <a:chExt cx="7529" cy="7781"/>
          </a:xfrm>
        </p:grpSpPr>
        <p:grpSp>
          <p:nvGrpSpPr>
            <p:cNvPr id="2" name="组合 4"/>
            <p:cNvGrpSpPr/>
            <p:nvPr/>
          </p:nvGrpSpPr>
          <p:grpSpPr bwMode="auto">
            <a:xfrm>
              <a:off x="1063" y="3053"/>
              <a:ext cx="7392" cy="3251"/>
              <a:chOff x="255575" y="1263487"/>
              <a:chExt cx="6303162" cy="2961280"/>
            </a:xfrm>
          </p:grpSpPr>
          <p:pic>
            <p:nvPicPr>
              <p:cNvPr id="3" name="图片 10"/>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255575" y="1810169"/>
                <a:ext cx="2967808" cy="2414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1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55630" y="1733797"/>
                <a:ext cx="3203107" cy="1825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 name="直线箭头连接符 87"/>
              <p:cNvCxnSpPr/>
              <p:nvPr/>
            </p:nvCxnSpPr>
            <p:spPr>
              <a:xfrm flipH="1" flipV="1">
                <a:off x="2186811" y="2045635"/>
                <a:ext cx="1737259" cy="376357"/>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14" name="直线箭头连接符 88"/>
              <p:cNvCxnSpPr/>
              <p:nvPr/>
            </p:nvCxnSpPr>
            <p:spPr>
              <a:xfrm flipH="1">
                <a:off x="2186811" y="3331698"/>
                <a:ext cx="1773497" cy="38496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15" name="椭圆 14"/>
              <p:cNvSpPr/>
              <p:nvPr/>
            </p:nvSpPr>
            <p:spPr>
              <a:xfrm>
                <a:off x="846030" y="1789713"/>
                <a:ext cx="1858762" cy="2412983"/>
              </a:xfrm>
              <a:prstGeom prst="ellipse">
                <a:avLst/>
              </a:prstGeom>
              <a:solidFill>
                <a:schemeClr val="accent2">
                  <a:alpha val="1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zh-CN" altLang="en-US" dirty="0"/>
              </a:p>
            </p:txBody>
          </p:sp>
          <p:sp>
            <p:nvSpPr>
              <p:cNvPr id="16" name="矩形 15"/>
              <p:cNvSpPr>
                <a:spLocks noRot="1" noChangeAspect="1" noMove="1" noResize="1" noEditPoints="1" noAdjustHandles="1" noChangeArrowheads="1" noChangeShapeType="1" noTextEdit="1"/>
              </p:cNvSpPr>
              <p:nvPr/>
            </p:nvSpPr>
            <p:spPr>
              <a:xfrm>
                <a:off x="845493" y="1263487"/>
                <a:ext cx="5695662" cy="504827"/>
              </a:xfrm>
              <a:prstGeom prst="rect">
                <a:avLst/>
              </a:prstGeom>
              <a:blipFill>
                <a:blip r:embed="rId3"/>
                <a:stretch>
                  <a:fillRect/>
                </a:stretch>
              </a:blipFill>
            </p:spPr>
            <p:txBody>
              <a:bodyPr/>
              <a:lstStyle/>
              <a:p>
                <a:pPr>
                  <a:defRPr/>
                </a:pPr>
                <a:r>
                  <a:rPr lang="zh-CN" altLang="en-US">
                    <a:noFill/>
                  </a:rPr>
                  <a:t> </a:t>
                </a:r>
                <a:endParaRPr lang="zh-CN" altLang="en-US">
                  <a:noFill/>
                </a:endParaRPr>
              </a:p>
            </p:txBody>
          </p:sp>
        </p:grpSp>
        <p:sp>
          <p:nvSpPr>
            <p:cNvPr id="42" name="文本框 41"/>
            <p:cNvSpPr txBox="1"/>
            <p:nvPr/>
          </p:nvSpPr>
          <p:spPr bwMode="auto">
            <a:xfrm>
              <a:off x="926" y="10085"/>
              <a:ext cx="7528" cy="749"/>
            </a:xfrm>
            <a:prstGeom prst="rect">
              <a:avLst/>
            </a:prstGeom>
          </p:spPr>
          <p:txBody>
            <a:bodyPr wrap="square">
              <a:spAutoFit/>
            </a:bodyPr>
            <a:lstStyle/>
            <a:p>
              <a:pPr lvl="0" algn="ctr">
                <a:buClrTx/>
                <a:buSzTx/>
                <a:buFontTx/>
              </a:pPr>
              <a:r>
                <a:rPr lang="en-US" altLang="zh-CN" sz="1400" b="1">
                  <a:solidFill>
                    <a:srgbClr val="FF0000"/>
                  </a:solidFill>
                  <a:latin typeface="Times New Roman" panose="02020603050405020304" pitchFamily="18" charset="0"/>
                  <a:cs typeface="Times New Roman" panose="02020603050405020304" pitchFamily="18" charset="0"/>
                  <a:sym typeface="+mn-ea"/>
                </a:rPr>
                <a:t>Cured detector shape</a:t>
              </a:r>
              <a:r>
                <a:rPr lang="en-US" altLang="zh-CN" sz="1400" b="1">
                  <a:solidFill>
                    <a:srgbClr val="FF0000"/>
                  </a:solidFill>
                  <a:latin typeface="Times New Roman" panose="02020603050405020304" pitchFamily="18" charset="0"/>
                  <a:cs typeface="Times New Roman" panose="02020603050405020304" pitchFamily="18" charset="0"/>
                  <a:sym typeface="+mn-ea"/>
                </a:rPr>
                <a:t>:</a:t>
              </a:r>
              <a:r>
                <a:rPr lang="en-US" altLang="zh-CN" sz="1400" dirty="0">
                  <a:latin typeface="Times New Roman" panose="02020603050405020304" pitchFamily="18" charset="0"/>
                  <a:cs typeface="Times New Roman" panose="02020603050405020304" pitchFamily="18" charset="0"/>
                  <a:sym typeface="+mn-ea"/>
                </a:rPr>
                <a:t> </a:t>
              </a:r>
              <a:r>
                <a:rPr lang="en-US" altLang="zh-CN" sz="1400" b="1">
                  <a:solidFill>
                    <a:srgbClr val="FF0000"/>
                  </a:solidFill>
                  <a:latin typeface="Times New Roman" panose="02020603050405020304" pitchFamily="18" charset="0"/>
                  <a:cs typeface="Times New Roman" panose="02020603050405020304" pitchFamily="18" charset="0"/>
                  <a:sym typeface="+mn-ea"/>
                </a:rPr>
                <a:t>keeps the neutron incidence angle constant over the whole detector area</a:t>
              </a:r>
              <a:endParaRPr lang="en-US" altLang="zh-CN" sz="1400" b="1">
                <a:solidFill>
                  <a:srgbClr val="FF0000"/>
                </a:solidFill>
                <a:latin typeface="Times New Roman" panose="02020603050405020304" pitchFamily="18" charset="0"/>
                <a:cs typeface="Times New Roman" panose="02020603050405020304" pitchFamily="18" charset="0"/>
                <a:sym typeface="+mn-ea"/>
              </a:endParaRPr>
            </a:p>
          </p:txBody>
        </p:sp>
      </p:grpSp>
      <p:sp>
        <p:nvSpPr>
          <p:cNvPr id="28" name="标题 1"/>
          <p:cNvSpPr>
            <a:spLocks noGrp="1"/>
          </p:cNvSpPr>
          <p:nvPr>
            <p:ph type="ctrTitle"/>
          </p:nvPr>
        </p:nvSpPr>
        <p:spPr>
          <a:xfrm>
            <a:off x="210820" y="68580"/>
            <a:ext cx="10754995" cy="560070"/>
          </a:xfrm>
        </p:spPr>
        <p:txBody>
          <a:bodyPr>
            <a:normAutofit fontScale="90000"/>
          </a:bodyPr>
          <a:lstStyle/>
          <a:p>
            <a:r>
              <a:rPr lang="en-US" altLang="zh-CN" dirty="0">
                <a:latin typeface="Times New Roman" panose="02020603050405020304" pitchFamily="18" charset="0"/>
                <a:cs typeface="Times New Roman" panose="02020603050405020304" pitchFamily="18" charset="0"/>
              </a:rPr>
              <a:t>  LoGHT</a:t>
            </a:r>
            <a:r>
              <a:rPr lang="zh-CN" altLang="en-US" sz="1800" dirty="0">
                <a:latin typeface="Times New Roman" panose="02020603050405020304" pitchFamily="18" charset="0"/>
                <a:cs typeface="Times New Roman" panose="02020603050405020304" pitchFamily="18" charset="0"/>
                <a:sym typeface="+mn-ea"/>
              </a:rPr>
              <a:t>（</a:t>
            </a:r>
            <a:r>
              <a:rPr lang="en-US" altLang="zh-CN" sz="1800" u="sng" dirty="0">
                <a:latin typeface="Times New Roman" panose="02020603050405020304" pitchFamily="18" charset="0"/>
                <a:cs typeface="Times New Roman" panose="02020603050405020304" pitchFamily="18" charset="0"/>
              </a:rPr>
              <a:t>L</a:t>
            </a:r>
            <a:r>
              <a:rPr lang="en-US" altLang="zh-CN" sz="1800" dirty="0">
                <a:latin typeface="Times New Roman" panose="02020603050405020304" pitchFamily="18" charset="0"/>
                <a:cs typeface="Times New Roman" panose="02020603050405020304" pitchFamily="18" charset="0"/>
              </a:rPr>
              <a:t>ouver </a:t>
            </a:r>
            <a:r>
              <a:rPr lang="en-US" altLang="zh-CN" sz="1800" u="sng" dirty="0">
                <a:latin typeface="Times New Roman" panose="02020603050405020304" pitchFamily="18" charset="0"/>
                <a:cs typeface="Times New Roman" panose="02020603050405020304" pitchFamily="18" charset="0"/>
              </a:rPr>
              <a:t>G</a:t>
            </a:r>
            <a:r>
              <a:rPr lang="en-US" altLang="zh-CN" sz="1800" dirty="0">
                <a:latin typeface="Times New Roman" panose="02020603050405020304" pitchFamily="18" charset="0"/>
                <a:cs typeface="Times New Roman" panose="02020603050405020304" pitchFamily="18" charset="0"/>
              </a:rPr>
              <a:t>eometry</a:t>
            </a:r>
            <a:r>
              <a:rPr lang="en-US" altLang="zh-CN" sz="1800" dirty="0">
                <a:solidFill>
                  <a:srgbClr val="FF0000"/>
                </a:solidFill>
                <a:latin typeface="Times New Roman" panose="02020603050405020304" pitchFamily="18" charset="0"/>
                <a:cs typeface="Times New Roman" panose="02020603050405020304" pitchFamily="18" charset="0"/>
              </a:rPr>
              <a:t> </a:t>
            </a:r>
            <a:r>
              <a:rPr lang="en-US" altLang="zh-CN" sz="1800" u="sng" dirty="0">
                <a:solidFill>
                  <a:srgbClr val="FF0000"/>
                </a:solidFill>
                <a:latin typeface="Times New Roman" panose="02020603050405020304" pitchFamily="18" charset="0"/>
                <a:cs typeface="Times New Roman" panose="02020603050405020304" pitchFamily="18" charset="0"/>
              </a:rPr>
              <a:t>H</a:t>
            </a:r>
            <a:r>
              <a:rPr lang="en-US" altLang="zh-CN" sz="1800" dirty="0">
                <a:solidFill>
                  <a:srgbClr val="FF0000"/>
                </a:solidFill>
                <a:latin typeface="Times New Roman" panose="02020603050405020304" pitchFamily="18" charset="0"/>
                <a:cs typeface="Times New Roman" panose="02020603050405020304" pitchFamily="18" charset="0"/>
              </a:rPr>
              <a:t>igh-efficiency</a:t>
            </a:r>
            <a:r>
              <a:rPr lang="en-US" altLang="zh-CN" sz="1800" dirty="0">
                <a:latin typeface="Times New Roman" panose="02020603050405020304" pitchFamily="18" charset="0"/>
                <a:cs typeface="Times New Roman" panose="02020603050405020304" pitchFamily="18" charset="0"/>
              </a:rPr>
              <a:t> </a:t>
            </a:r>
            <a:r>
              <a:rPr lang="en-US" altLang="zh-CN" sz="1800" u="sng" dirty="0">
                <a:latin typeface="Times New Roman" panose="02020603050405020304" pitchFamily="18" charset="0"/>
                <a:cs typeface="Times New Roman" panose="02020603050405020304" pitchFamily="18" charset="0"/>
              </a:rPr>
              <a:t>T</a:t>
            </a:r>
            <a:r>
              <a:rPr lang="en-US" altLang="zh-CN" sz="1800" dirty="0">
                <a:latin typeface="Times New Roman" panose="02020603050405020304" pitchFamily="18" charset="0"/>
                <a:cs typeface="Times New Roman" panose="02020603050405020304" pitchFamily="18" charset="0"/>
              </a:rPr>
              <a:t>hermal-neutron Detector</a:t>
            </a:r>
            <a:r>
              <a:rPr lang="en-US" sz="1800" dirty="0">
                <a:latin typeface="Times New Roman" panose="02020603050405020304" pitchFamily="18" charset="0"/>
                <a:cs typeface="Times New Roman" panose="02020603050405020304" pitchFamily="18" charset="0"/>
              </a:rPr>
              <a:t> </a:t>
            </a:r>
            <a:r>
              <a:rPr lang="zh-CN" altLang="en-US" sz="1800" dirty="0">
                <a:latin typeface="Times New Roman" panose="02020603050405020304" pitchFamily="18" charset="0"/>
                <a:cs typeface="Times New Roman" panose="02020603050405020304" pitchFamily="18" charset="0"/>
              </a:rPr>
              <a:t>）</a:t>
            </a:r>
            <a:endParaRPr lang="zh-CN" altLang="en-US" sz="1800" dirty="0">
              <a:latin typeface="Times New Roman" panose="02020603050405020304" pitchFamily="18" charset="0"/>
              <a:cs typeface="Times New Roman" panose="02020603050405020304" pitchFamily="18" charset="0"/>
            </a:endParaRPr>
          </a:p>
        </p:txBody>
      </p:sp>
      <p:sp>
        <p:nvSpPr>
          <p:cNvPr id="27" name="文本框 26"/>
          <p:cNvSpPr txBox="1"/>
          <p:nvPr/>
        </p:nvSpPr>
        <p:spPr>
          <a:xfrm>
            <a:off x="542290" y="3550285"/>
            <a:ext cx="5032375" cy="306705"/>
          </a:xfrm>
          <a:prstGeom prst="rect">
            <a:avLst/>
          </a:prstGeom>
        </p:spPr>
        <p:txBody>
          <a:bodyPr wrap="square">
            <a:spAutoFit/>
          </a:bodyPr>
          <a:p>
            <a:r>
              <a:rPr lang="en-US" altLang="zh-CN" sz="1400" b="1">
                <a:solidFill>
                  <a:srgbClr val="FF0000"/>
                </a:solidFill>
                <a:latin typeface="Times New Roman" panose="02020603050405020304" pitchFamily="18" charset="0"/>
                <a:cs typeface="Times New Roman" panose="02020603050405020304" pitchFamily="18" charset="0"/>
                <a:sym typeface="+mn-ea"/>
              </a:rPr>
              <a:t>       Louver Geometry:</a:t>
            </a:r>
            <a:r>
              <a:rPr lang="en-US" altLang="zh-CN" sz="1400" dirty="0">
                <a:latin typeface="Times New Roman" panose="02020603050405020304" pitchFamily="18" charset="0"/>
                <a:cs typeface="Times New Roman" panose="02020603050405020304" pitchFamily="18" charset="0"/>
                <a:sym typeface="+mn-ea"/>
              </a:rPr>
              <a:t> </a:t>
            </a:r>
            <a:r>
              <a:rPr lang="en-US" altLang="zh-CN" sz="1400" b="1">
                <a:solidFill>
                  <a:srgbClr val="FF0000"/>
                </a:solidFill>
                <a:latin typeface="Times New Roman" panose="02020603050405020304" pitchFamily="18" charset="0"/>
                <a:cs typeface="Times New Roman" panose="02020603050405020304" pitchFamily="18" charset="0"/>
              </a:rPr>
              <a:t>increase the neutron incident length</a:t>
            </a:r>
            <a:endParaRPr lang="en-US" altLang="zh-CN" sz="1400" b="1">
              <a:solidFill>
                <a:srgbClr val="FF0000"/>
              </a:solidFill>
              <a:latin typeface="Times New Roman" panose="02020603050405020304" pitchFamily="18" charset="0"/>
              <a:cs typeface="Times New Roman" panose="02020603050405020304" pitchFamily="18" charset="0"/>
            </a:endParaRPr>
          </a:p>
        </p:txBody>
      </p:sp>
      <p:pic>
        <p:nvPicPr>
          <p:cNvPr id="69" name="图片 68"/>
          <p:cNvPicPr>
            <a:picLocks noChangeAspect="1"/>
          </p:cNvPicPr>
          <p:nvPr/>
        </p:nvPicPr>
        <p:blipFill rotWithShape="1">
          <a:blip r:embed="rId4" cstate="print">
            <a:extLst>
              <a:ext uri="{28A0092B-C50C-407E-A947-70E740481C1C}">
                <a14:useLocalDpi xmlns:a14="http://schemas.microsoft.com/office/drawing/2010/main" val="0"/>
              </a:ext>
            </a:extLst>
          </a:blip>
          <a:srcRect t="6935" b="27333"/>
          <a:stretch>
            <a:fillRect/>
          </a:stretch>
        </p:blipFill>
        <p:spPr>
          <a:xfrm>
            <a:off x="457835" y="4218305"/>
            <a:ext cx="2504440" cy="1739900"/>
          </a:xfrm>
          <a:prstGeom prst="rect">
            <a:avLst/>
          </a:prstGeom>
        </p:spPr>
      </p:pic>
      <p:sp>
        <p:nvSpPr>
          <p:cNvPr id="21" name="文本框 20"/>
          <p:cNvSpPr txBox="1"/>
          <p:nvPr/>
        </p:nvSpPr>
        <p:spPr>
          <a:xfrm>
            <a:off x="7331710" y="850900"/>
            <a:ext cx="3900170" cy="583565"/>
          </a:xfrm>
          <a:prstGeom prst="rect">
            <a:avLst/>
          </a:prstGeom>
        </p:spPr>
        <p:txBody>
          <a:bodyPr wrap="square">
            <a:spAutoFit/>
          </a:bodyPr>
          <a:p>
            <a:pPr algn="ctr"/>
            <a:r>
              <a:rPr lang="en-US" altLang="zh-CN" sz="1600" b="1">
                <a:solidFill>
                  <a:schemeClr val="tx1"/>
                </a:solidFill>
                <a:latin typeface="Times New Roman" panose="02020603050405020304" pitchFamily="18" charset="0"/>
                <a:cs typeface="Times New Roman" panose="02020603050405020304" pitchFamily="18" charset="0"/>
              </a:rPr>
              <a:t>Simulation results of detection efficiency for different tilt angle</a:t>
            </a:r>
            <a:endParaRPr lang="en-US" altLang="zh-CN" sz="1600" b="1">
              <a:solidFill>
                <a:schemeClr val="tx1"/>
              </a:solidFill>
              <a:latin typeface="Times New Roman" panose="02020603050405020304" pitchFamily="18" charset="0"/>
              <a:cs typeface="Times New Roman" panose="02020603050405020304" pitchFamily="18" charset="0"/>
            </a:endParaRPr>
          </a:p>
        </p:txBody>
      </p:sp>
      <p:grpSp>
        <p:nvGrpSpPr>
          <p:cNvPr id="35" name="组合 34"/>
          <p:cNvGrpSpPr/>
          <p:nvPr/>
        </p:nvGrpSpPr>
        <p:grpSpPr>
          <a:xfrm>
            <a:off x="7270750" y="1330325"/>
            <a:ext cx="3745230" cy="2598420"/>
            <a:chOff x="958" y="3479"/>
            <a:chExt cx="8150" cy="5919"/>
          </a:xfrm>
        </p:grpSpPr>
        <p:grpSp>
          <p:nvGrpSpPr>
            <p:cNvPr id="4" name="组合 3"/>
            <p:cNvGrpSpPr/>
            <p:nvPr/>
          </p:nvGrpSpPr>
          <p:grpSpPr>
            <a:xfrm>
              <a:off x="958" y="3479"/>
              <a:ext cx="8150" cy="5919"/>
              <a:chOff x="8306276" y="812061"/>
              <a:chExt cx="3702666" cy="2926164"/>
            </a:xfrm>
          </p:grpSpPr>
          <p:pic>
            <p:nvPicPr>
              <p:cNvPr id="23" name="图片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06276" y="812061"/>
                <a:ext cx="3702666" cy="2926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4" name="直接连接符 23"/>
              <p:cNvCxnSpPr/>
              <p:nvPr/>
            </p:nvCxnSpPr>
            <p:spPr>
              <a:xfrm>
                <a:off x="9549306" y="1003093"/>
                <a:ext cx="3670" cy="2305183"/>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grpSp>
        <p:cxnSp>
          <p:nvCxnSpPr>
            <p:cNvPr id="25" name="直接连接符 24"/>
            <p:cNvCxnSpPr/>
            <p:nvPr/>
          </p:nvCxnSpPr>
          <p:spPr>
            <a:xfrm flipV="1">
              <a:off x="1579" y="4660"/>
              <a:ext cx="2796" cy="12"/>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flipH="1">
              <a:off x="3130" y="5058"/>
              <a:ext cx="6" cy="3739"/>
            </a:xfrm>
            <a:prstGeom prst="line">
              <a:avLst/>
            </a:prstGeom>
            <a:ln w="38100">
              <a:solidFill>
                <a:schemeClr val="accent4">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6" name="直接连接符 35"/>
            <p:cNvCxnSpPr/>
            <p:nvPr/>
          </p:nvCxnSpPr>
          <p:spPr>
            <a:xfrm flipV="1">
              <a:off x="1375" y="5615"/>
              <a:ext cx="2125" cy="11"/>
            </a:xfrm>
            <a:prstGeom prst="line">
              <a:avLst/>
            </a:prstGeom>
            <a:ln w="38100">
              <a:solidFill>
                <a:schemeClr val="accent4">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grpSp>
      <p:grpSp>
        <p:nvGrpSpPr>
          <p:cNvPr id="37" name="组合 36"/>
          <p:cNvGrpSpPr/>
          <p:nvPr/>
        </p:nvGrpSpPr>
        <p:grpSpPr>
          <a:xfrm>
            <a:off x="9012351" y="4132580"/>
            <a:ext cx="3048138" cy="2277110"/>
            <a:chOff x="13621" y="3028"/>
            <a:chExt cx="3759" cy="2341"/>
          </a:xfrm>
        </p:grpSpPr>
        <p:pic>
          <p:nvPicPr>
            <p:cNvPr id="45" name="图片 9"/>
            <p:cNvPicPr>
              <a:picLocks noChangeAspect="1"/>
            </p:cNvPicPr>
            <p:nvPr/>
          </p:nvPicPr>
          <p:blipFill>
            <a:blip r:embed="rId6" cstate="print">
              <a:extLst>
                <a:ext uri="{28A0092B-C50C-407E-A947-70E740481C1C}">
                  <a14:useLocalDpi xmlns:a14="http://schemas.microsoft.com/office/drawing/2010/main" val="0"/>
                </a:ext>
              </a:extLst>
            </a:blip>
            <a:srcRect l="6052" t="8990" r="9576"/>
            <a:stretch>
              <a:fillRect/>
            </a:stretch>
          </p:blipFill>
          <p:spPr bwMode="auto">
            <a:xfrm>
              <a:off x="13621" y="3028"/>
              <a:ext cx="3064" cy="2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 name="文本框 19"/>
            <p:cNvSpPr txBox="1">
              <a:spLocks noChangeArrowheads="1"/>
            </p:cNvSpPr>
            <p:nvPr/>
          </p:nvSpPr>
          <p:spPr bwMode="auto">
            <a:xfrm>
              <a:off x="14555" y="4420"/>
              <a:ext cx="2825" cy="47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120000"/>
                </a:lnSpc>
                <a:spcBef>
                  <a:spcPct val="30000"/>
                </a:spcBef>
                <a:spcAft>
                  <a:spcPct val="20000"/>
                </a:spcAft>
                <a:buClr>
                  <a:schemeClr val="tx1"/>
                </a:buClr>
                <a:buChar char="•"/>
                <a:defRPr sz="2100" b="1">
                  <a:solidFill>
                    <a:srgbClr val="1679BA"/>
                  </a:solidFill>
                  <a:latin typeface="Arial" panose="020B0604020202020204" pitchFamily="34" charset="0"/>
                  <a:ea typeface="宋体" panose="02010600030101010101" pitchFamily="2" charset="-122"/>
                </a:defRPr>
              </a:lvl1pPr>
              <a:lvl2pPr marL="742950" indent="-285750">
                <a:lnSpc>
                  <a:spcPct val="120000"/>
                </a:lnSpc>
                <a:spcBef>
                  <a:spcPct val="20000"/>
                </a:spcBef>
                <a:spcAft>
                  <a:spcPct val="20000"/>
                </a:spcAft>
                <a:buClr>
                  <a:schemeClr val="tx1"/>
                </a:buClr>
                <a:buChar char="–"/>
                <a:defRPr sz="1900" b="1">
                  <a:solidFill>
                    <a:srgbClr val="4D5E68"/>
                  </a:solidFill>
                  <a:latin typeface="Arial" panose="020B0604020202020204" pitchFamily="34" charset="0"/>
                  <a:ea typeface="宋体" panose="02010600030101010101" pitchFamily="2" charset="-122"/>
                </a:defRPr>
              </a:lvl2pPr>
              <a:lvl3pPr marL="1143000" indent="-228600">
                <a:spcBef>
                  <a:spcPct val="20000"/>
                </a:spcBef>
                <a:buClr>
                  <a:schemeClr val="tx1"/>
                </a:buClr>
                <a:buFont typeface="Wingdings" panose="05000000000000000000" pitchFamily="2" charset="2"/>
                <a:buChar char="§"/>
                <a:defRPr b="1">
                  <a:solidFill>
                    <a:srgbClr val="4D5E68"/>
                  </a:solidFill>
                  <a:latin typeface="Arial" panose="020B0604020202020204" pitchFamily="34" charset="0"/>
                  <a:ea typeface="宋体" panose="02010600030101010101" pitchFamily="2" charset="-122"/>
                </a:defRPr>
              </a:lvl3pPr>
              <a:lvl4pPr marL="1600200" indent="-228600">
                <a:spcBef>
                  <a:spcPct val="20000"/>
                </a:spcBef>
                <a:buChar char="–"/>
                <a:defRPr b="1">
                  <a:solidFill>
                    <a:srgbClr val="4D5E68"/>
                  </a:solidFill>
                  <a:latin typeface="Arial" panose="020B0604020202020204" pitchFamily="34" charset="0"/>
                  <a:ea typeface="宋体" panose="02010600030101010101" pitchFamily="2" charset="-122"/>
                </a:defRPr>
              </a:lvl4pPr>
              <a:lvl5pPr marL="2057400" indent="-228600">
                <a:spcBef>
                  <a:spcPct val="20000"/>
                </a:spcBef>
                <a:buChar char="»"/>
                <a:defRPr b="1">
                  <a:solidFill>
                    <a:srgbClr val="4D5E68"/>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b="1">
                  <a:solidFill>
                    <a:srgbClr val="4D5E68"/>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b="1">
                  <a:solidFill>
                    <a:srgbClr val="4D5E68"/>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b="1">
                  <a:solidFill>
                    <a:srgbClr val="4D5E68"/>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b="1">
                  <a:solidFill>
                    <a:srgbClr val="4D5E68"/>
                  </a:solidFill>
                  <a:latin typeface="Arial" panose="020B0604020202020204" pitchFamily="34" charset="0"/>
                  <a:ea typeface="宋体" panose="02010600030101010101" pitchFamily="2" charset="-122"/>
                </a:defRPr>
              </a:lvl9pPr>
            </a:lstStyle>
            <a:p>
              <a:pPr algn="ctr">
                <a:lnSpc>
                  <a:spcPct val="100000"/>
                </a:lnSpc>
                <a:spcBef>
                  <a:spcPct val="0"/>
                </a:spcBef>
                <a:spcAft>
                  <a:spcPct val="0"/>
                </a:spcAft>
                <a:buClrTx/>
                <a:buFontTx/>
                <a:buNone/>
              </a:pPr>
              <a:r>
                <a:rPr lang="en-US" altLang="zh-CN" sz="1200" dirty="0">
                  <a:solidFill>
                    <a:srgbClr val="7030A0"/>
                  </a:solidFill>
                </a:rPr>
                <a:t>Linear range for </a:t>
              </a:r>
              <a:r>
                <a:rPr lang="en-US" altLang="zh-CN" sz="1200" dirty="0">
                  <a:solidFill>
                    <a:srgbClr val="7030A0"/>
                  </a:solidFill>
                  <a:sym typeface="+mn-ea"/>
                </a:rPr>
                <a:t>Single-channel: </a:t>
              </a:r>
              <a:r>
                <a:rPr lang="en-US" altLang="zh-CN" sz="1200" dirty="0">
                  <a:solidFill>
                    <a:srgbClr val="7030A0"/>
                  </a:solidFill>
                </a:rPr>
                <a:t>10~</a:t>
              </a:r>
              <a:r>
                <a:rPr lang="en-US" altLang="zh-CN" sz="1200" dirty="0">
                  <a:solidFill>
                    <a:srgbClr val="7030A0"/>
                  </a:solidFill>
                  <a:sym typeface="+mn-ea"/>
                </a:rPr>
                <a:t>2</a:t>
              </a:r>
              <a:r>
                <a:rPr lang="en-US" altLang="zh-CN" sz="1200" dirty="0">
                  <a:solidFill>
                    <a:srgbClr val="7030A0"/>
                  </a:solidFill>
                  <a:sym typeface="+mn-ea"/>
                </a:rPr>
                <a:t>×10</a:t>
              </a:r>
              <a:r>
                <a:rPr lang="en-US" altLang="zh-CN" sz="1200" baseline="30000" dirty="0">
                  <a:solidFill>
                    <a:srgbClr val="7030A0"/>
                  </a:solidFill>
                  <a:sym typeface="+mn-ea"/>
                </a:rPr>
                <a:t>5</a:t>
              </a:r>
              <a:r>
                <a:rPr lang="en-US" altLang="zh-CN" sz="1200" dirty="0">
                  <a:solidFill>
                    <a:srgbClr val="7030A0"/>
                  </a:solidFill>
                  <a:sym typeface="+mn-ea"/>
                </a:rPr>
                <a:t>cps</a:t>
              </a:r>
              <a:endParaRPr lang="en-US" altLang="zh-CN" sz="1200" dirty="0">
                <a:solidFill>
                  <a:srgbClr val="7030A0"/>
                </a:solidFill>
              </a:endParaRPr>
            </a:p>
          </p:txBody>
        </p:sp>
      </p:grpSp>
      <p:sp>
        <p:nvSpPr>
          <p:cNvPr id="47" name="文本框 46"/>
          <p:cNvSpPr txBox="1"/>
          <p:nvPr/>
        </p:nvSpPr>
        <p:spPr bwMode="auto">
          <a:xfrm>
            <a:off x="7783195" y="6389370"/>
            <a:ext cx="2930525" cy="306705"/>
          </a:xfrm>
          <a:prstGeom prst="rect">
            <a:avLst/>
          </a:prstGeom>
        </p:spPr>
        <p:txBody>
          <a:bodyPr wrap="square">
            <a:spAutoFit/>
          </a:bodyPr>
          <a:lstStyle/>
          <a:p>
            <a:pPr lvl="0" algn="l">
              <a:buClrTx/>
              <a:buSzTx/>
              <a:buFontTx/>
            </a:pPr>
            <a:r>
              <a:rPr lang="en-US" altLang="zh-CN" sz="1400" b="1">
                <a:solidFill>
                  <a:srgbClr val="FF0000"/>
                </a:solidFill>
                <a:latin typeface="Times New Roman" panose="02020603050405020304" pitchFamily="18" charset="0"/>
                <a:cs typeface="Times New Roman" panose="02020603050405020304" pitchFamily="18" charset="0"/>
                <a:sym typeface="+mn-ea"/>
              </a:rPr>
              <a:t>Beam test @CSNS BL20 </a:t>
            </a:r>
            <a:endParaRPr lang="en-US" altLang="zh-CN" sz="1400" b="1">
              <a:solidFill>
                <a:srgbClr val="FF0000"/>
              </a:solidFill>
              <a:latin typeface="Times New Roman" panose="02020603050405020304" pitchFamily="18" charset="0"/>
              <a:cs typeface="Times New Roman" panose="02020603050405020304" pitchFamily="18" charset="0"/>
              <a:sym typeface="+mn-ea"/>
            </a:endParaRPr>
          </a:p>
        </p:txBody>
      </p:sp>
      <p:cxnSp>
        <p:nvCxnSpPr>
          <p:cNvPr id="29" name="直接连接符 28"/>
          <p:cNvCxnSpPr/>
          <p:nvPr/>
        </p:nvCxnSpPr>
        <p:spPr>
          <a:xfrm>
            <a:off x="9756775" y="4757420"/>
            <a:ext cx="0" cy="1412240"/>
          </a:xfrm>
          <a:prstGeom prst="line">
            <a:avLst/>
          </a:prstGeom>
          <a:ln w="19050">
            <a:solidFill>
              <a:srgbClr val="FF0000"/>
            </a:solidFill>
            <a:prstDash val="sysDash"/>
          </a:ln>
        </p:spPr>
        <p:style>
          <a:lnRef idx="2">
            <a:schemeClr val="accent1"/>
          </a:lnRef>
          <a:fillRef idx="0">
            <a:srgbClr val="FFFFFF"/>
          </a:fillRef>
          <a:effectRef idx="0">
            <a:srgbClr val="FFFFFF"/>
          </a:effectRef>
          <a:fontRef idx="minor">
            <a:schemeClr val="tx1"/>
          </a:fontRef>
        </p:style>
      </p:cxnSp>
      <p:sp>
        <p:nvSpPr>
          <p:cNvPr id="31" name="文本框 30"/>
          <p:cNvSpPr txBox="1"/>
          <p:nvPr/>
        </p:nvSpPr>
        <p:spPr>
          <a:xfrm>
            <a:off x="2473325" y="890270"/>
            <a:ext cx="1994535" cy="314960"/>
          </a:xfrm>
          <a:prstGeom prst="rect">
            <a:avLst/>
          </a:prstGeom>
          <a:noFill/>
        </p:spPr>
        <p:txBody>
          <a:bodyPr wrap="square" rtlCol="0" anchor="t">
            <a:noAutofit/>
          </a:bodyPr>
          <a:p>
            <a:r>
              <a:rPr lang="en-US" altLang="zh-CN" b="1">
                <a:solidFill>
                  <a:schemeClr val="tx1"/>
                </a:solidFill>
                <a:latin typeface="Times New Roman" panose="02020603050405020304" pitchFamily="18" charset="0"/>
                <a:cs typeface="Times New Roman" panose="02020603050405020304" pitchFamily="18" charset="0"/>
              </a:rPr>
              <a:t>Structure</a:t>
            </a:r>
            <a:endParaRPr lang="en-US" altLang="zh-CN" b="1">
              <a:solidFill>
                <a:schemeClr val="tx1"/>
              </a:solidFill>
              <a:latin typeface="Times New Roman" panose="02020603050405020304" pitchFamily="18" charset="0"/>
              <a:cs typeface="Times New Roman" panose="02020603050405020304" pitchFamily="18" charset="0"/>
            </a:endParaRPr>
          </a:p>
        </p:txBody>
      </p:sp>
      <p:grpSp>
        <p:nvGrpSpPr>
          <p:cNvPr id="33" name="组合 32"/>
          <p:cNvGrpSpPr/>
          <p:nvPr/>
        </p:nvGrpSpPr>
        <p:grpSpPr>
          <a:xfrm>
            <a:off x="3152140" y="3921760"/>
            <a:ext cx="2706370" cy="2309213"/>
            <a:chOff x="50532" y="1397000"/>
            <a:chExt cx="4623068" cy="4912453"/>
          </a:xfrm>
          <a:solidFill>
            <a:schemeClr val="bg1"/>
          </a:solidFill>
        </p:grpSpPr>
        <p:pic>
          <p:nvPicPr>
            <p:cNvPr id="49" name="图片 1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3975" y="2025650"/>
              <a:ext cx="4619625" cy="37623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sp>
          <p:nvSpPr>
            <p:cNvPr id="50" name="文本框 20"/>
            <p:cNvSpPr txBox="1">
              <a:spLocks noChangeArrowheads="1"/>
            </p:cNvSpPr>
            <p:nvPr/>
          </p:nvSpPr>
          <p:spPr bwMode="auto">
            <a:xfrm>
              <a:off x="50532" y="1400427"/>
              <a:ext cx="1366544" cy="52142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120000"/>
                </a:lnSpc>
                <a:spcBef>
                  <a:spcPct val="30000"/>
                </a:spcBef>
                <a:spcAft>
                  <a:spcPct val="20000"/>
                </a:spcAft>
                <a:buClr>
                  <a:schemeClr val="tx1"/>
                </a:buClr>
                <a:buChar char="•"/>
                <a:defRPr sz="2100" b="1">
                  <a:solidFill>
                    <a:srgbClr val="1679BA"/>
                  </a:solidFill>
                  <a:latin typeface="Arial" panose="020B0604020202020204" pitchFamily="34" charset="0"/>
                  <a:ea typeface="宋体" panose="02010600030101010101" pitchFamily="2" charset="-122"/>
                </a:defRPr>
              </a:lvl1pPr>
              <a:lvl2pPr marL="742950" indent="-285750">
                <a:lnSpc>
                  <a:spcPct val="120000"/>
                </a:lnSpc>
                <a:spcBef>
                  <a:spcPct val="20000"/>
                </a:spcBef>
                <a:spcAft>
                  <a:spcPct val="20000"/>
                </a:spcAft>
                <a:buClr>
                  <a:schemeClr val="tx1"/>
                </a:buClr>
                <a:buChar char="–"/>
                <a:defRPr sz="1900" b="1">
                  <a:solidFill>
                    <a:srgbClr val="4D5E68"/>
                  </a:solidFill>
                  <a:latin typeface="Arial" panose="020B0604020202020204" pitchFamily="34" charset="0"/>
                  <a:ea typeface="宋体" panose="02010600030101010101" pitchFamily="2" charset="-122"/>
                </a:defRPr>
              </a:lvl2pPr>
              <a:lvl3pPr marL="1143000" indent="-228600">
                <a:spcBef>
                  <a:spcPct val="20000"/>
                </a:spcBef>
                <a:buClr>
                  <a:schemeClr val="tx1"/>
                </a:buClr>
                <a:buFont typeface="Wingdings" panose="05000000000000000000" pitchFamily="2" charset="2"/>
                <a:buChar char="§"/>
                <a:defRPr b="1">
                  <a:solidFill>
                    <a:srgbClr val="4D5E68"/>
                  </a:solidFill>
                  <a:latin typeface="Arial" panose="020B0604020202020204" pitchFamily="34" charset="0"/>
                  <a:ea typeface="宋体" panose="02010600030101010101" pitchFamily="2" charset="-122"/>
                </a:defRPr>
              </a:lvl3pPr>
              <a:lvl4pPr marL="1600200" indent="-228600">
                <a:spcBef>
                  <a:spcPct val="20000"/>
                </a:spcBef>
                <a:buChar char="–"/>
                <a:defRPr b="1">
                  <a:solidFill>
                    <a:srgbClr val="4D5E68"/>
                  </a:solidFill>
                  <a:latin typeface="Arial" panose="020B0604020202020204" pitchFamily="34" charset="0"/>
                  <a:ea typeface="宋体" panose="02010600030101010101" pitchFamily="2" charset="-122"/>
                </a:defRPr>
              </a:lvl4pPr>
              <a:lvl5pPr marL="2057400" indent="-228600">
                <a:spcBef>
                  <a:spcPct val="20000"/>
                </a:spcBef>
                <a:buChar char="»"/>
                <a:defRPr b="1">
                  <a:solidFill>
                    <a:srgbClr val="4D5E68"/>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b="1">
                  <a:solidFill>
                    <a:srgbClr val="4D5E68"/>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b="1">
                  <a:solidFill>
                    <a:srgbClr val="4D5E68"/>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b="1">
                  <a:solidFill>
                    <a:srgbClr val="4D5E68"/>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b="1">
                  <a:solidFill>
                    <a:srgbClr val="4D5E68"/>
                  </a:solidFill>
                  <a:latin typeface="Arial" panose="020B0604020202020204" pitchFamily="34" charset="0"/>
                  <a:ea typeface="宋体" panose="02010600030101010101" pitchFamily="2" charset="-122"/>
                </a:defRPr>
              </a:lvl9pPr>
            </a:lstStyle>
            <a:p>
              <a:pPr algn="ctr">
                <a:lnSpc>
                  <a:spcPct val="100000"/>
                </a:lnSpc>
                <a:spcBef>
                  <a:spcPct val="0"/>
                </a:spcBef>
                <a:spcAft>
                  <a:spcPct val="0"/>
                </a:spcAft>
                <a:buClrTx/>
                <a:buFontTx/>
                <a:buNone/>
              </a:pPr>
              <a:r>
                <a:rPr lang="en-US" altLang="zh-CN" sz="1000" b="0" dirty="0">
                  <a:solidFill>
                    <a:schemeClr val="tx1"/>
                  </a:solidFill>
                </a:rPr>
                <a:t>Bank1</a:t>
              </a:r>
              <a:endParaRPr lang="en-US" altLang="zh-CN" sz="1000" b="0" dirty="0">
                <a:solidFill>
                  <a:schemeClr val="tx1"/>
                </a:solidFill>
              </a:endParaRPr>
            </a:p>
          </p:txBody>
        </p:sp>
        <p:cxnSp>
          <p:nvCxnSpPr>
            <p:cNvPr id="51" name="直接箭头连接符 31"/>
            <p:cNvCxnSpPr>
              <a:cxnSpLocks noChangeShapeType="1"/>
            </p:cNvCxnSpPr>
            <p:nvPr/>
          </p:nvCxnSpPr>
          <p:spPr bwMode="auto">
            <a:xfrm flipH="1" flipV="1">
              <a:off x="768350" y="2025650"/>
              <a:ext cx="611188" cy="820738"/>
            </a:xfrm>
            <a:prstGeom prst="straightConnector1">
              <a:avLst/>
            </a:prstGeom>
            <a:grpFill/>
            <a:ln w="9525" algn="ctr">
              <a:solidFill>
                <a:schemeClr val="tx1"/>
              </a:solidFill>
              <a:round/>
              <a:tailEnd type="triangle" w="med" len="med"/>
            </a:ln>
          </p:spPr>
        </p:cxnSp>
        <p:cxnSp>
          <p:nvCxnSpPr>
            <p:cNvPr id="52" name="直接箭头连接符 39"/>
            <p:cNvCxnSpPr>
              <a:cxnSpLocks noChangeShapeType="1"/>
            </p:cNvCxnSpPr>
            <p:nvPr/>
          </p:nvCxnSpPr>
          <p:spPr bwMode="auto">
            <a:xfrm flipH="1" flipV="1">
              <a:off x="1836738" y="1711325"/>
              <a:ext cx="207962" cy="687388"/>
            </a:xfrm>
            <a:prstGeom prst="straightConnector1">
              <a:avLst/>
            </a:prstGeom>
            <a:grpFill/>
            <a:ln w="9525" algn="ctr">
              <a:solidFill>
                <a:schemeClr val="tx1"/>
              </a:solidFill>
              <a:round/>
              <a:tailEnd type="triangle" w="med" len="med"/>
            </a:ln>
          </p:spPr>
        </p:cxnSp>
        <p:sp>
          <p:nvSpPr>
            <p:cNvPr id="53" name="文本框 40"/>
            <p:cNvSpPr txBox="1">
              <a:spLocks noChangeArrowheads="1"/>
            </p:cNvSpPr>
            <p:nvPr/>
          </p:nvSpPr>
          <p:spPr bwMode="auto">
            <a:xfrm>
              <a:off x="1219493" y="1397000"/>
              <a:ext cx="1606256" cy="52142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120000"/>
                </a:lnSpc>
                <a:spcBef>
                  <a:spcPct val="30000"/>
                </a:spcBef>
                <a:spcAft>
                  <a:spcPct val="20000"/>
                </a:spcAft>
                <a:buClr>
                  <a:schemeClr val="tx1"/>
                </a:buClr>
                <a:buChar char="•"/>
                <a:defRPr sz="2100" b="1">
                  <a:solidFill>
                    <a:srgbClr val="1679BA"/>
                  </a:solidFill>
                  <a:latin typeface="Arial" panose="020B0604020202020204" pitchFamily="34" charset="0"/>
                  <a:ea typeface="宋体" panose="02010600030101010101" pitchFamily="2" charset="-122"/>
                </a:defRPr>
              </a:lvl1pPr>
              <a:lvl2pPr marL="742950" indent="-285750">
                <a:lnSpc>
                  <a:spcPct val="120000"/>
                </a:lnSpc>
                <a:spcBef>
                  <a:spcPct val="20000"/>
                </a:spcBef>
                <a:spcAft>
                  <a:spcPct val="20000"/>
                </a:spcAft>
                <a:buClr>
                  <a:schemeClr val="tx1"/>
                </a:buClr>
                <a:buChar char="–"/>
                <a:defRPr sz="1900" b="1">
                  <a:solidFill>
                    <a:srgbClr val="4D5E68"/>
                  </a:solidFill>
                  <a:latin typeface="Arial" panose="020B0604020202020204" pitchFamily="34" charset="0"/>
                  <a:ea typeface="宋体" panose="02010600030101010101" pitchFamily="2" charset="-122"/>
                </a:defRPr>
              </a:lvl2pPr>
              <a:lvl3pPr marL="1143000" indent="-228600">
                <a:spcBef>
                  <a:spcPct val="20000"/>
                </a:spcBef>
                <a:buClr>
                  <a:schemeClr val="tx1"/>
                </a:buClr>
                <a:buFont typeface="Wingdings" panose="05000000000000000000" pitchFamily="2" charset="2"/>
                <a:buChar char="§"/>
                <a:defRPr b="1">
                  <a:solidFill>
                    <a:srgbClr val="4D5E68"/>
                  </a:solidFill>
                  <a:latin typeface="Arial" panose="020B0604020202020204" pitchFamily="34" charset="0"/>
                  <a:ea typeface="宋体" panose="02010600030101010101" pitchFamily="2" charset="-122"/>
                </a:defRPr>
              </a:lvl3pPr>
              <a:lvl4pPr marL="1600200" indent="-228600">
                <a:spcBef>
                  <a:spcPct val="20000"/>
                </a:spcBef>
                <a:buChar char="–"/>
                <a:defRPr b="1">
                  <a:solidFill>
                    <a:srgbClr val="4D5E68"/>
                  </a:solidFill>
                  <a:latin typeface="Arial" panose="020B0604020202020204" pitchFamily="34" charset="0"/>
                  <a:ea typeface="宋体" panose="02010600030101010101" pitchFamily="2" charset="-122"/>
                </a:defRPr>
              </a:lvl4pPr>
              <a:lvl5pPr marL="2057400" indent="-228600">
                <a:spcBef>
                  <a:spcPct val="20000"/>
                </a:spcBef>
                <a:buChar char="»"/>
                <a:defRPr b="1">
                  <a:solidFill>
                    <a:srgbClr val="4D5E68"/>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b="1">
                  <a:solidFill>
                    <a:srgbClr val="4D5E68"/>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b="1">
                  <a:solidFill>
                    <a:srgbClr val="4D5E68"/>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b="1">
                  <a:solidFill>
                    <a:srgbClr val="4D5E68"/>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b="1">
                  <a:solidFill>
                    <a:srgbClr val="4D5E68"/>
                  </a:solidFill>
                  <a:latin typeface="Arial" panose="020B0604020202020204" pitchFamily="34" charset="0"/>
                  <a:ea typeface="宋体" panose="02010600030101010101" pitchFamily="2" charset="-122"/>
                </a:defRPr>
              </a:lvl9pPr>
            </a:lstStyle>
            <a:p>
              <a:pPr algn="ctr">
                <a:lnSpc>
                  <a:spcPct val="100000"/>
                </a:lnSpc>
                <a:spcBef>
                  <a:spcPct val="0"/>
                </a:spcBef>
                <a:spcAft>
                  <a:spcPct val="0"/>
                </a:spcAft>
                <a:buClrTx/>
                <a:buFontTx/>
                <a:buNone/>
              </a:pPr>
              <a:r>
                <a:rPr lang="en-US" altLang="zh-CN" sz="1000" b="0" dirty="0">
                  <a:solidFill>
                    <a:schemeClr val="tx1"/>
                  </a:solidFill>
                </a:rPr>
                <a:t>Bank2</a:t>
              </a:r>
              <a:endParaRPr lang="en-US" altLang="zh-CN" sz="1000" b="0" dirty="0">
                <a:solidFill>
                  <a:schemeClr val="tx1"/>
                </a:solidFill>
              </a:endParaRPr>
            </a:p>
          </p:txBody>
        </p:sp>
        <p:cxnSp>
          <p:nvCxnSpPr>
            <p:cNvPr id="54" name="直接箭头连接符 45"/>
            <p:cNvCxnSpPr>
              <a:cxnSpLocks noChangeShapeType="1"/>
            </p:cNvCxnSpPr>
            <p:nvPr/>
          </p:nvCxnSpPr>
          <p:spPr bwMode="auto">
            <a:xfrm flipV="1">
              <a:off x="3073400" y="1801813"/>
              <a:ext cx="393700" cy="803275"/>
            </a:xfrm>
            <a:prstGeom prst="straightConnector1">
              <a:avLst/>
            </a:prstGeom>
            <a:grpFill/>
            <a:ln w="9525" algn="ctr">
              <a:solidFill>
                <a:schemeClr val="tx1"/>
              </a:solidFill>
              <a:round/>
              <a:tailEnd type="triangle" w="med" len="med"/>
            </a:ln>
          </p:spPr>
        </p:cxnSp>
        <p:sp>
          <p:nvSpPr>
            <p:cNvPr id="55" name="文本框 48"/>
            <p:cNvSpPr txBox="1">
              <a:spLocks noChangeArrowheads="1"/>
            </p:cNvSpPr>
            <p:nvPr/>
          </p:nvSpPr>
          <p:spPr bwMode="auto">
            <a:xfrm>
              <a:off x="2767889" y="1397000"/>
              <a:ext cx="1905708" cy="52142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120000"/>
                </a:lnSpc>
                <a:spcBef>
                  <a:spcPct val="30000"/>
                </a:spcBef>
                <a:spcAft>
                  <a:spcPct val="20000"/>
                </a:spcAft>
                <a:buClr>
                  <a:schemeClr val="tx1"/>
                </a:buClr>
                <a:buChar char="•"/>
                <a:defRPr sz="2100" b="1">
                  <a:solidFill>
                    <a:srgbClr val="1679BA"/>
                  </a:solidFill>
                  <a:latin typeface="Arial" panose="020B0604020202020204" pitchFamily="34" charset="0"/>
                  <a:ea typeface="宋体" panose="02010600030101010101" pitchFamily="2" charset="-122"/>
                </a:defRPr>
              </a:lvl1pPr>
              <a:lvl2pPr marL="742950" indent="-285750">
                <a:lnSpc>
                  <a:spcPct val="120000"/>
                </a:lnSpc>
                <a:spcBef>
                  <a:spcPct val="20000"/>
                </a:spcBef>
                <a:spcAft>
                  <a:spcPct val="20000"/>
                </a:spcAft>
                <a:buClr>
                  <a:schemeClr val="tx1"/>
                </a:buClr>
                <a:buChar char="–"/>
                <a:defRPr sz="1900" b="1">
                  <a:solidFill>
                    <a:srgbClr val="4D5E68"/>
                  </a:solidFill>
                  <a:latin typeface="Arial" panose="020B0604020202020204" pitchFamily="34" charset="0"/>
                  <a:ea typeface="宋体" panose="02010600030101010101" pitchFamily="2" charset="-122"/>
                </a:defRPr>
              </a:lvl2pPr>
              <a:lvl3pPr marL="1143000" indent="-228600">
                <a:spcBef>
                  <a:spcPct val="20000"/>
                </a:spcBef>
                <a:buClr>
                  <a:schemeClr val="tx1"/>
                </a:buClr>
                <a:buFont typeface="Wingdings" panose="05000000000000000000" pitchFamily="2" charset="2"/>
                <a:buChar char="§"/>
                <a:defRPr b="1">
                  <a:solidFill>
                    <a:srgbClr val="4D5E68"/>
                  </a:solidFill>
                  <a:latin typeface="Arial" panose="020B0604020202020204" pitchFamily="34" charset="0"/>
                  <a:ea typeface="宋体" panose="02010600030101010101" pitchFamily="2" charset="-122"/>
                </a:defRPr>
              </a:lvl3pPr>
              <a:lvl4pPr marL="1600200" indent="-228600">
                <a:spcBef>
                  <a:spcPct val="20000"/>
                </a:spcBef>
                <a:buChar char="–"/>
                <a:defRPr b="1">
                  <a:solidFill>
                    <a:srgbClr val="4D5E68"/>
                  </a:solidFill>
                  <a:latin typeface="Arial" panose="020B0604020202020204" pitchFamily="34" charset="0"/>
                  <a:ea typeface="宋体" panose="02010600030101010101" pitchFamily="2" charset="-122"/>
                </a:defRPr>
              </a:lvl4pPr>
              <a:lvl5pPr marL="2057400" indent="-228600">
                <a:spcBef>
                  <a:spcPct val="20000"/>
                </a:spcBef>
                <a:buChar char="»"/>
                <a:defRPr b="1">
                  <a:solidFill>
                    <a:srgbClr val="4D5E68"/>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b="1">
                  <a:solidFill>
                    <a:srgbClr val="4D5E68"/>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b="1">
                  <a:solidFill>
                    <a:srgbClr val="4D5E68"/>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b="1">
                  <a:solidFill>
                    <a:srgbClr val="4D5E68"/>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b="1">
                  <a:solidFill>
                    <a:srgbClr val="4D5E68"/>
                  </a:solidFill>
                  <a:latin typeface="Arial" panose="020B0604020202020204" pitchFamily="34" charset="0"/>
                  <a:ea typeface="宋体" panose="02010600030101010101" pitchFamily="2" charset="-122"/>
                </a:defRPr>
              </a:lvl9pPr>
            </a:lstStyle>
            <a:p>
              <a:pPr algn="ctr">
                <a:lnSpc>
                  <a:spcPct val="100000"/>
                </a:lnSpc>
                <a:spcBef>
                  <a:spcPct val="0"/>
                </a:spcBef>
                <a:spcAft>
                  <a:spcPct val="0"/>
                </a:spcAft>
                <a:buClrTx/>
                <a:buFontTx/>
                <a:buNone/>
              </a:pPr>
              <a:r>
                <a:rPr lang="en-US" altLang="zh-CN" sz="1000" b="0" dirty="0">
                  <a:solidFill>
                    <a:schemeClr val="tx1"/>
                  </a:solidFill>
                </a:rPr>
                <a:t>Bank3</a:t>
              </a:r>
              <a:endParaRPr lang="en-US" altLang="zh-CN" sz="1000" b="0" dirty="0">
                <a:solidFill>
                  <a:schemeClr val="tx1"/>
                </a:solidFill>
              </a:endParaRPr>
            </a:p>
          </p:txBody>
        </p:sp>
        <p:sp>
          <p:nvSpPr>
            <p:cNvPr id="56" name="文本框 61"/>
            <p:cNvSpPr txBox="1">
              <a:spLocks noChangeArrowheads="1"/>
            </p:cNvSpPr>
            <p:nvPr/>
          </p:nvSpPr>
          <p:spPr bwMode="auto">
            <a:xfrm>
              <a:off x="2184400" y="5771454"/>
              <a:ext cx="2489197" cy="52142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120000"/>
                </a:lnSpc>
                <a:spcBef>
                  <a:spcPct val="30000"/>
                </a:spcBef>
                <a:spcAft>
                  <a:spcPct val="20000"/>
                </a:spcAft>
                <a:buClr>
                  <a:schemeClr val="tx1"/>
                </a:buClr>
                <a:buChar char="•"/>
                <a:defRPr sz="2100" b="1">
                  <a:solidFill>
                    <a:srgbClr val="1679BA"/>
                  </a:solidFill>
                  <a:latin typeface="Arial" panose="020B0604020202020204" pitchFamily="34" charset="0"/>
                  <a:ea typeface="宋体" panose="02010600030101010101" pitchFamily="2" charset="-122"/>
                </a:defRPr>
              </a:lvl1pPr>
              <a:lvl2pPr marL="742950" indent="-285750">
                <a:lnSpc>
                  <a:spcPct val="120000"/>
                </a:lnSpc>
                <a:spcBef>
                  <a:spcPct val="20000"/>
                </a:spcBef>
                <a:spcAft>
                  <a:spcPct val="20000"/>
                </a:spcAft>
                <a:buClr>
                  <a:schemeClr val="tx1"/>
                </a:buClr>
                <a:buChar char="–"/>
                <a:defRPr sz="1900" b="1">
                  <a:solidFill>
                    <a:srgbClr val="4D5E68"/>
                  </a:solidFill>
                  <a:latin typeface="Arial" panose="020B0604020202020204" pitchFamily="34" charset="0"/>
                  <a:ea typeface="宋体" panose="02010600030101010101" pitchFamily="2" charset="-122"/>
                </a:defRPr>
              </a:lvl2pPr>
              <a:lvl3pPr marL="1143000" indent="-228600">
                <a:spcBef>
                  <a:spcPct val="20000"/>
                </a:spcBef>
                <a:buClr>
                  <a:schemeClr val="tx1"/>
                </a:buClr>
                <a:buFont typeface="Wingdings" panose="05000000000000000000" pitchFamily="2" charset="2"/>
                <a:buChar char="§"/>
                <a:defRPr b="1">
                  <a:solidFill>
                    <a:srgbClr val="4D5E68"/>
                  </a:solidFill>
                  <a:latin typeface="Arial" panose="020B0604020202020204" pitchFamily="34" charset="0"/>
                  <a:ea typeface="宋体" panose="02010600030101010101" pitchFamily="2" charset="-122"/>
                </a:defRPr>
              </a:lvl3pPr>
              <a:lvl4pPr marL="1600200" indent="-228600">
                <a:spcBef>
                  <a:spcPct val="20000"/>
                </a:spcBef>
                <a:buChar char="–"/>
                <a:defRPr b="1">
                  <a:solidFill>
                    <a:srgbClr val="4D5E68"/>
                  </a:solidFill>
                  <a:latin typeface="Arial" panose="020B0604020202020204" pitchFamily="34" charset="0"/>
                  <a:ea typeface="宋体" panose="02010600030101010101" pitchFamily="2" charset="-122"/>
                </a:defRPr>
              </a:lvl4pPr>
              <a:lvl5pPr marL="2057400" indent="-228600">
                <a:spcBef>
                  <a:spcPct val="20000"/>
                </a:spcBef>
                <a:buChar char="»"/>
                <a:defRPr b="1">
                  <a:solidFill>
                    <a:srgbClr val="4D5E68"/>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b="1">
                  <a:solidFill>
                    <a:srgbClr val="4D5E68"/>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b="1">
                  <a:solidFill>
                    <a:srgbClr val="4D5E68"/>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b="1">
                  <a:solidFill>
                    <a:srgbClr val="4D5E68"/>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b="1">
                  <a:solidFill>
                    <a:srgbClr val="4D5E68"/>
                  </a:solidFill>
                  <a:latin typeface="Arial" panose="020B0604020202020204" pitchFamily="34" charset="0"/>
                  <a:ea typeface="宋体" panose="02010600030101010101" pitchFamily="2" charset="-122"/>
                </a:defRPr>
              </a:lvl9pPr>
            </a:lstStyle>
            <a:p>
              <a:pPr algn="ctr">
                <a:lnSpc>
                  <a:spcPct val="100000"/>
                </a:lnSpc>
                <a:spcBef>
                  <a:spcPct val="0"/>
                </a:spcBef>
                <a:spcAft>
                  <a:spcPct val="0"/>
                </a:spcAft>
                <a:buClrTx/>
                <a:buFontTx/>
                <a:buNone/>
              </a:pPr>
              <a:r>
                <a:rPr lang="en-US" altLang="zh-CN" sz="1000" b="0" dirty="0">
                  <a:solidFill>
                    <a:schemeClr val="tx1"/>
                  </a:solidFill>
                </a:rPr>
                <a:t>Bank5</a:t>
              </a:r>
              <a:endParaRPr lang="en-US" altLang="zh-CN" sz="1000" b="0" dirty="0">
                <a:solidFill>
                  <a:schemeClr val="tx1"/>
                </a:solidFill>
              </a:endParaRPr>
            </a:p>
          </p:txBody>
        </p:sp>
        <p:sp>
          <p:nvSpPr>
            <p:cNvPr id="57" name="文本框 62"/>
            <p:cNvSpPr txBox="1">
              <a:spLocks noChangeArrowheads="1"/>
            </p:cNvSpPr>
            <p:nvPr/>
          </p:nvSpPr>
          <p:spPr bwMode="auto">
            <a:xfrm>
              <a:off x="53973" y="5788024"/>
              <a:ext cx="2243939" cy="52142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120000"/>
                </a:lnSpc>
                <a:spcBef>
                  <a:spcPct val="30000"/>
                </a:spcBef>
                <a:spcAft>
                  <a:spcPct val="20000"/>
                </a:spcAft>
                <a:buClr>
                  <a:schemeClr val="tx1"/>
                </a:buClr>
                <a:buChar char="•"/>
                <a:defRPr sz="2100" b="1">
                  <a:solidFill>
                    <a:srgbClr val="1679BA"/>
                  </a:solidFill>
                  <a:latin typeface="Arial" panose="020B0604020202020204" pitchFamily="34" charset="0"/>
                  <a:ea typeface="宋体" panose="02010600030101010101" pitchFamily="2" charset="-122"/>
                </a:defRPr>
              </a:lvl1pPr>
              <a:lvl2pPr marL="742950" indent="-285750">
                <a:lnSpc>
                  <a:spcPct val="120000"/>
                </a:lnSpc>
                <a:spcBef>
                  <a:spcPct val="20000"/>
                </a:spcBef>
                <a:spcAft>
                  <a:spcPct val="20000"/>
                </a:spcAft>
                <a:buClr>
                  <a:schemeClr val="tx1"/>
                </a:buClr>
                <a:buChar char="–"/>
                <a:defRPr sz="1900" b="1">
                  <a:solidFill>
                    <a:srgbClr val="4D5E68"/>
                  </a:solidFill>
                  <a:latin typeface="Arial" panose="020B0604020202020204" pitchFamily="34" charset="0"/>
                  <a:ea typeface="宋体" panose="02010600030101010101" pitchFamily="2" charset="-122"/>
                </a:defRPr>
              </a:lvl2pPr>
              <a:lvl3pPr marL="1143000" indent="-228600">
                <a:spcBef>
                  <a:spcPct val="20000"/>
                </a:spcBef>
                <a:buClr>
                  <a:schemeClr val="tx1"/>
                </a:buClr>
                <a:buFont typeface="Wingdings" panose="05000000000000000000" pitchFamily="2" charset="2"/>
                <a:buChar char="§"/>
                <a:defRPr b="1">
                  <a:solidFill>
                    <a:srgbClr val="4D5E68"/>
                  </a:solidFill>
                  <a:latin typeface="Arial" panose="020B0604020202020204" pitchFamily="34" charset="0"/>
                  <a:ea typeface="宋体" panose="02010600030101010101" pitchFamily="2" charset="-122"/>
                </a:defRPr>
              </a:lvl3pPr>
              <a:lvl4pPr marL="1600200" indent="-228600">
                <a:spcBef>
                  <a:spcPct val="20000"/>
                </a:spcBef>
                <a:buChar char="–"/>
                <a:defRPr b="1">
                  <a:solidFill>
                    <a:srgbClr val="4D5E68"/>
                  </a:solidFill>
                  <a:latin typeface="Arial" panose="020B0604020202020204" pitchFamily="34" charset="0"/>
                  <a:ea typeface="宋体" panose="02010600030101010101" pitchFamily="2" charset="-122"/>
                </a:defRPr>
              </a:lvl4pPr>
              <a:lvl5pPr marL="2057400" indent="-228600">
                <a:spcBef>
                  <a:spcPct val="20000"/>
                </a:spcBef>
                <a:buChar char="»"/>
                <a:defRPr b="1">
                  <a:solidFill>
                    <a:srgbClr val="4D5E68"/>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b="1">
                  <a:solidFill>
                    <a:srgbClr val="4D5E68"/>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b="1">
                  <a:solidFill>
                    <a:srgbClr val="4D5E68"/>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b="1">
                  <a:solidFill>
                    <a:srgbClr val="4D5E68"/>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b="1">
                  <a:solidFill>
                    <a:srgbClr val="4D5E68"/>
                  </a:solidFill>
                  <a:latin typeface="Arial" panose="020B0604020202020204" pitchFamily="34" charset="0"/>
                  <a:ea typeface="宋体" panose="02010600030101010101" pitchFamily="2" charset="-122"/>
                </a:defRPr>
              </a:lvl9pPr>
            </a:lstStyle>
            <a:p>
              <a:pPr algn="ctr">
                <a:lnSpc>
                  <a:spcPct val="100000"/>
                </a:lnSpc>
                <a:spcBef>
                  <a:spcPct val="0"/>
                </a:spcBef>
                <a:spcAft>
                  <a:spcPct val="0"/>
                </a:spcAft>
                <a:buClrTx/>
                <a:buFontTx/>
                <a:buNone/>
              </a:pPr>
              <a:r>
                <a:rPr lang="en-US" altLang="zh-CN" sz="1000" b="0" dirty="0">
                  <a:solidFill>
                    <a:schemeClr val="tx1"/>
                  </a:solidFill>
                </a:rPr>
                <a:t>Bank6</a:t>
              </a:r>
              <a:endParaRPr lang="en-US" altLang="zh-CN" sz="1000" b="0" dirty="0">
                <a:solidFill>
                  <a:schemeClr val="tx1"/>
                </a:solidFill>
              </a:endParaRPr>
            </a:p>
          </p:txBody>
        </p:sp>
        <p:cxnSp>
          <p:nvCxnSpPr>
            <p:cNvPr id="58" name="直接箭头连接符 65"/>
            <p:cNvCxnSpPr>
              <a:cxnSpLocks noChangeShapeType="1"/>
            </p:cNvCxnSpPr>
            <p:nvPr/>
          </p:nvCxnSpPr>
          <p:spPr bwMode="auto">
            <a:xfrm>
              <a:off x="3830638" y="4373563"/>
              <a:ext cx="404812" cy="1195387"/>
            </a:xfrm>
            <a:prstGeom prst="straightConnector1">
              <a:avLst/>
            </a:prstGeom>
            <a:grpFill/>
            <a:ln w="9525" algn="ctr">
              <a:solidFill>
                <a:schemeClr val="tx1"/>
              </a:solidFill>
              <a:round/>
              <a:tailEnd type="triangle" w="med" len="med"/>
            </a:ln>
          </p:spPr>
        </p:cxnSp>
        <p:cxnSp>
          <p:nvCxnSpPr>
            <p:cNvPr id="59" name="直接箭头连接符 67"/>
            <p:cNvCxnSpPr>
              <a:cxnSpLocks noChangeShapeType="1"/>
              <a:endCxn id="56" idx="0"/>
            </p:cNvCxnSpPr>
            <p:nvPr/>
          </p:nvCxnSpPr>
          <p:spPr bwMode="auto">
            <a:xfrm>
              <a:off x="2919421" y="4822126"/>
              <a:ext cx="509578" cy="949328"/>
            </a:xfrm>
            <a:prstGeom prst="straightConnector1">
              <a:avLst/>
            </a:prstGeom>
            <a:grpFill/>
            <a:ln w="9525" algn="ctr">
              <a:solidFill>
                <a:schemeClr val="tx1"/>
              </a:solidFill>
              <a:round/>
              <a:tailEnd type="triangle" w="med" len="med"/>
            </a:ln>
          </p:spPr>
        </p:cxnSp>
        <p:cxnSp>
          <p:nvCxnSpPr>
            <p:cNvPr id="60" name="直接箭头连接符 69"/>
            <p:cNvCxnSpPr>
              <a:cxnSpLocks noChangeShapeType="1"/>
            </p:cNvCxnSpPr>
            <p:nvPr/>
          </p:nvCxnSpPr>
          <p:spPr bwMode="auto">
            <a:xfrm flipH="1">
              <a:off x="950913" y="4830763"/>
              <a:ext cx="744537" cy="957262"/>
            </a:xfrm>
            <a:prstGeom prst="straightConnector1">
              <a:avLst/>
            </a:prstGeom>
            <a:grpFill/>
            <a:ln w="9525" algn="ctr">
              <a:solidFill>
                <a:schemeClr val="tx1"/>
              </a:solidFill>
              <a:round/>
              <a:tailEnd type="triangle" w="med" len="med"/>
            </a:ln>
          </p:spPr>
        </p:cxnSp>
      </p:grpSp>
      <p:cxnSp>
        <p:nvCxnSpPr>
          <p:cNvPr id="6" name="直接连接符 5"/>
          <p:cNvCxnSpPr/>
          <p:nvPr/>
        </p:nvCxnSpPr>
        <p:spPr>
          <a:xfrm>
            <a:off x="9822815" y="3150235"/>
            <a:ext cx="1156970" cy="0"/>
          </a:xfrm>
          <a:prstGeom prst="line">
            <a:avLst/>
          </a:prstGeom>
          <a:ln w="38100">
            <a:solidFill>
              <a:srgbClr val="FF0000"/>
            </a:solidFill>
          </a:ln>
        </p:spPr>
        <p:style>
          <a:lnRef idx="2">
            <a:schemeClr val="accent1"/>
          </a:lnRef>
          <a:fillRef idx="0">
            <a:srgbClr val="FFFFFF"/>
          </a:fillRef>
          <a:effectRef idx="0">
            <a:srgbClr val="FFFFFF"/>
          </a:effectRef>
          <a:fontRef idx="minor">
            <a:schemeClr val="tx1"/>
          </a:fontRef>
        </p:style>
      </p:cxnSp>
      <p:grpSp>
        <p:nvGrpSpPr>
          <p:cNvPr id="9" name="组合 8"/>
          <p:cNvGrpSpPr/>
          <p:nvPr/>
        </p:nvGrpSpPr>
        <p:grpSpPr>
          <a:xfrm>
            <a:off x="6345555" y="4171315"/>
            <a:ext cx="2680970" cy="2098040"/>
            <a:chOff x="10366" y="6949"/>
            <a:chExt cx="4222" cy="3304"/>
          </a:xfrm>
        </p:grpSpPr>
        <p:grpSp>
          <p:nvGrpSpPr>
            <p:cNvPr id="17" name="组合 4"/>
            <p:cNvGrpSpPr/>
            <p:nvPr/>
          </p:nvGrpSpPr>
          <p:grpSpPr bwMode="auto">
            <a:xfrm rot="0">
              <a:off x="10366" y="6949"/>
              <a:ext cx="4222" cy="3305"/>
              <a:chOff x="2236697" y="689666"/>
              <a:chExt cx="7541439" cy="5854275"/>
            </a:xfrm>
          </p:grpSpPr>
          <p:pic>
            <p:nvPicPr>
              <p:cNvPr id="18" name="图片 5"/>
              <p:cNvPicPr>
                <a:picLocks noChangeAspect="1"/>
              </p:cNvPicPr>
              <p:nvPr/>
            </p:nvPicPr>
            <p:blipFill rotWithShape="1">
              <a:blip r:embed="rId8" cstate="print">
                <a:extLst>
                  <a:ext uri="{28A0092B-C50C-407E-A947-70E740481C1C}">
                    <a14:useLocalDpi xmlns:a14="http://schemas.microsoft.com/office/drawing/2010/main" val="0"/>
                  </a:ext>
                </a:extLst>
              </a:blip>
              <a:srcRect l="6937" t="10056" r="8914" b="4579"/>
              <a:stretch>
                <a:fillRect/>
              </a:stretch>
            </p:blipFill>
            <p:spPr bwMode="auto">
              <a:xfrm>
                <a:off x="2236697" y="689666"/>
                <a:ext cx="7541439" cy="585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9" name="直接连接符 18"/>
              <p:cNvCxnSpPr/>
              <p:nvPr/>
            </p:nvCxnSpPr>
            <p:spPr>
              <a:xfrm flipH="1">
                <a:off x="5260067" y="2029254"/>
                <a:ext cx="8493" cy="3914919"/>
              </a:xfrm>
              <a:prstGeom prst="line">
                <a:avLst/>
              </a:prstGeom>
              <a:ln w="12700">
                <a:prstDash val="sysDash"/>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flipV="1">
                <a:off x="2949314" y="3013741"/>
                <a:ext cx="3070078" cy="10384"/>
              </a:xfrm>
              <a:prstGeom prst="line">
                <a:avLst/>
              </a:prstGeom>
              <a:ln w="12700">
                <a:prstDash val="sysDash"/>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flipV="1">
                <a:off x="2844820" y="1977039"/>
                <a:ext cx="5800228" cy="51362"/>
              </a:xfrm>
              <a:prstGeom prst="line">
                <a:avLst/>
              </a:prstGeom>
              <a:ln w="12700">
                <a:prstDash val="sysDash"/>
              </a:ln>
            </p:spPr>
            <p:style>
              <a:lnRef idx="1">
                <a:schemeClr val="accent1"/>
              </a:lnRef>
              <a:fillRef idx="0">
                <a:schemeClr val="accent1"/>
              </a:fillRef>
              <a:effectRef idx="0">
                <a:schemeClr val="accent1"/>
              </a:effectRef>
              <a:fontRef idx="minor">
                <a:schemeClr val="tx1"/>
              </a:fontRef>
            </p:style>
          </p:cxnSp>
        </p:grpSp>
        <p:cxnSp>
          <p:nvCxnSpPr>
            <p:cNvPr id="8" name="直接连接符 7"/>
            <p:cNvCxnSpPr/>
            <p:nvPr/>
          </p:nvCxnSpPr>
          <p:spPr>
            <a:xfrm flipH="1">
              <a:off x="13192" y="7408"/>
              <a:ext cx="15" cy="2386"/>
            </a:xfrm>
            <a:prstGeom prst="line">
              <a:avLst/>
            </a:prstGeom>
            <a:ln w="12700">
              <a:prstDash val="sysDash"/>
            </a:ln>
          </p:spPr>
          <p:style>
            <a:lnRef idx="1">
              <a:schemeClr val="accent1"/>
            </a:lnRef>
            <a:fillRef idx="0">
              <a:schemeClr val="accent1"/>
            </a:fillRef>
            <a:effectRef idx="0">
              <a:schemeClr val="accent1"/>
            </a:effectRef>
            <a:fontRef idx="minor">
              <a:schemeClr val="tx1"/>
            </a:fontRef>
          </p:style>
        </p:cxnSp>
      </p:grpSp>
      <p:sp>
        <p:nvSpPr>
          <p:cNvPr id="11" name="文本框 19"/>
          <p:cNvSpPr txBox="1">
            <a:spLocks noChangeArrowheads="1"/>
          </p:cNvSpPr>
          <p:nvPr/>
        </p:nvSpPr>
        <p:spPr bwMode="auto">
          <a:xfrm>
            <a:off x="6480175" y="3942715"/>
            <a:ext cx="2752090" cy="275590"/>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120000"/>
              </a:lnSpc>
              <a:spcBef>
                <a:spcPct val="30000"/>
              </a:spcBef>
              <a:spcAft>
                <a:spcPct val="20000"/>
              </a:spcAft>
              <a:buClr>
                <a:schemeClr val="tx1"/>
              </a:buClr>
              <a:buChar char="•"/>
              <a:defRPr sz="2100" b="1">
                <a:solidFill>
                  <a:srgbClr val="1679BA"/>
                </a:solidFill>
                <a:latin typeface="Arial" panose="020B0604020202020204" pitchFamily="34" charset="0"/>
                <a:ea typeface="宋体" panose="02010600030101010101" pitchFamily="2" charset="-122"/>
              </a:defRPr>
            </a:lvl1pPr>
            <a:lvl2pPr marL="742950" indent="-285750">
              <a:lnSpc>
                <a:spcPct val="120000"/>
              </a:lnSpc>
              <a:spcBef>
                <a:spcPct val="20000"/>
              </a:spcBef>
              <a:spcAft>
                <a:spcPct val="20000"/>
              </a:spcAft>
              <a:buClr>
                <a:schemeClr val="tx1"/>
              </a:buClr>
              <a:buChar char="–"/>
              <a:defRPr sz="1900" b="1">
                <a:solidFill>
                  <a:srgbClr val="4D5E68"/>
                </a:solidFill>
                <a:latin typeface="Arial" panose="020B0604020202020204" pitchFamily="34" charset="0"/>
                <a:ea typeface="宋体" panose="02010600030101010101" pitchFamily="2" charset="-122"/>
              </a:defRPr>
            </a:lvl2pPr>
            <a:lvl3pPr marL="1143000" indent="-228600">
              <a:spcBef>
                <a:spcPct val="20000"/>
              </a:spcBef>
              <a:buClr>
                <a:schemeClr val="tx1"/>
              </a:buClr>
              <a:buFont typeface="Wingdings" panose="05000000000000000000" pitchFamily="2" charset="2"/>
              <a:buChar char="§"/>
              <a:defRPr b="1">
                <a:solidFill>
                  <a:srgbClr val="4D5E68"/>
                </a:solidFill>
                <a:latin typeface="Arial" panose="020B0604020202020204" pitchFamily="34" charset="0"/>
                <a:ea typeface="宋体" panose="02010600030101010101" pitchFamily="2" charset="-122"/>
              </a:defRPr>
            </a:lvl3pPr>
            <a:lvl4pPr marL="1600200" indent="-228600">
              <a:spcBef>
                <a:spcPct val="20000"/>
              </a:spcBef>
              <a:buChar char="–"/>
              <a:defRPr b="1">
                <a:solidFill>
                  <a:srgbClr val="4D5E68"/>
                </a:solidFill>
                <a:latin typeface="Arial" panose="020B0604020202020204" pitchFamily="34" charset="0"/>
                <a:ea typeface="宋体" panose="02010600030101010101" pitchFamily="2" charset="-122"/>
              </a:defRPr>
            </a:lvl4pPr>
            <a:lvl5pPr marL="2057400" indent="-228600">
              <a:spcBef>
                <a:spcPct val="20000"/>
              </a:spcBef>
              <a:buChar char="»"/>
              <a:defRPr b="1">
                <a:solidFill>
                  <a:srgbClr val="4D5E68"/>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b="1">
                <a:solidFill>
                  <a:srgbClr val="4D5E68"/>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b="1">
                <a:solidFill>
                  <a:srgbClr val="4D5E68"/>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b="1">
                <a:solidFill>
                  <a:srgbClr val="4D5E68"/>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b="1">
                <a:solidFill>
                  <a:srgbClr val="4D5E68"/>
                </a:solidFill>
                <a:latin typeface="Arial" panose="020B0604020202020204" pitchFamily="34" charset="0"/>
                <a:ea typeface="宋体" panose="02010600030101010101" pitchFamily="2" charset="-122"/>
              </a:defRPr>
            </a:lvl9pPr>
          </a:lstStyle>
          <a:p>
            <a:pPr algn="ctr">
              <a:lnSpc>
                <a:spcPct val="100000"/>
              </a:lnSpc>
              <a:spcBef>
                <a:spcPct val="0"/>
              </a:spcBef>
              <a:spcAft>
                <a:spcPct val="0"/>
              </a:spcAft>
              <a:buClrTx/>
              <a:buFontTx/>
              <a:buNone/>
            </a:pPr>
            <a:r>
              <a:rPr lang="en-US" altLang="zh-CN" sz="1200" dirty="0">
                <a:solidFill>
                  <a:srgbClr val="7030A0"/>
                </a:solidFill>
              </a:rPr>
              <a:t>Detection efficency: 61.2% @2</a:t>
            </a:r>
            <a:r>
              <a:rPr lang="en-US" altLang="zh-CN" sz="1200" dirty="0">
                <a:solidFill>
                  <a:srgbClr val="7030A0"/>
                </a:solidFill>
                <a:cs typeface="Arial" panose="020B0604020202020204" pitchFamily="34" charset="0"/>
                <a:sym typeface="+mn-ea"/>
              </a:rPr>
              <a:t>Å</a:t>
            </a:r>
            <a:endParaRPr lang="en-US" altLang="zh-CN" sz="1200" dirty="0">
              <a:solidFill>
                <a:srgbClr val="7030A0"/>
              </a:solidFill>
              <a:cs typeface="Arial" panose="020B0604020202020204" pitchFamily="34" charset="0"/>
              <a:sym typeface="+mn-ea"/>
            </a:endParaRPr>
          </a:p>
        </p:txBody>
      </p:sp>
    </p:spTree>
  </p:cSld>
  <p:clrMapOvr>
    <a:masterClrMapping/>
  </p:clrMapOvr>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00.xml><?xml version="1.0" encoding="utf-8"?>
<p:tagLst xmlns:p="http://schemas.openxmlformats.org/presentationml/2006/main">
  <p:tag name="KSO_WM_DIAGRAM_VIRTUALLY_FRAME" val="{&quot;height&quot;:182.2,&quot;left&quot;:177.05,&quot;top&quot;:187.65,&quot;width&quot;:256.8}"/>
</p:tagLst>
</file>

<file path=ppt/tags/tag101.xml><?xml version="1.0" encoding="utf-8"?>
<p:tagLst xmlns:p="http://schemas.openxmlformats.org/presentationml/2006/main">
  <p:tag name="KSO_WM_DIAGRAM_VIRTUALLY_FRAME" val="{&quot;height&quot;:141.95,&quot;left&quot;:177.05,&quot;top&quot;:187.65,&quot;width&quot;:256.8}"/>
</p:tagLst>
</file>

<file path=ppt/tags/tag102.xml><?xml version="1.0" encoding="utf-8"?>
<p:tagLst xmlns:p="http://schemas.openxmlformats.org/presentationml/2006/main">
  <p:tag name="KSO_WM_DIAGRAM_VIRTUALLY_FRAME" val="{&quot;height&quot;:182.2,&quot;left&quot;:177.05,&quot;top&quot;:187.65,&quot;width&quot;:256.8}"/>
</p:tagLst>
</file>

<file path=ppt/tags/tag103.xml><?xml version="1.0" encoding="utf-8"?>
<p:tagLst xmlns:p="http://schemas.openxmlformats.org/presentationml/2006/main">
  <p:tag name="KSO_WM_DIAGRAM_VIRTUALLY_FRAME" val="{&quot;height&quot;:182.2,&quot;left&quot;:177.05,&quot;top&quot;:187.65,&quot;width&quot;:256.8}"/>
</p:tagLst>
</file>

<file path=ppt/tags/tag104.xml><?xml version="1.0" encoding="utf-8"?>
<p:tagLst xmlns:p="http://schemas.openxmlformats.org/presentationml/2006/main">
  <p:tag name="KSO_WM_DIAGRAM_VIRTUALLY_FRAME" val="{&quot;height&quot;:182.2,&quot;left&quot;:177.05,&quot;top&quot;:187.65,&quot;width&quot;:256.8}"/>
</p:tagLst>
</file>

<file path=ppt/tags/tag105.xml><?xml version="1.0" encoding="utf-8"?>
<p:tagLst xmlns:p="http://schemas.openxmlformats.org/presentationml/2006/main">
  <p:tag name="KSO_WM_DIAGRAM_VIRTUALLY_FRAME" val="{&quot;height&quot;:141.95,&quot;left&quot;:197.95,&quot;top&quot;:187.65,&quot;width&quot;:235.9}"/>
</p:tagLst>
</file>

<file path=ppt/tags/tag106.xml><?xml version="1.0" encoding="utf-8"?>
<p:tagLst xmlns:p="http://schemas.openxmlformats.org/presentationml/2006/main">
  <p:tag name="KSO_WM_DIAGRAM_VIRTUALLY_FRAME" val="{&quot;height&quot;:141.95,&quot;left&quot;:177.05,&quot;top&quot;:187.65,&quot;width&quot;:256.8}"/>
</p:tagLst>
</file>

<file path=ppt/tags/tag107.xml><?xml version="1.0" encoding="utf-8"?>
<p:tagLst xmlns:p="http://schemas.openxmlformats.org/presentationml/2006/main">
  <p:tag name="KSO_WM_DIAGRAM_VIRTUALLY_FRAME" val="{&quot;height&quot;:182.2,&quot;left&quot;:177.05,&quot;top&quot;:187.65,&quot;width&quot;:256.8}"/>
</p:tagLst>
</file>

<file path=ppt/tags/tag108.xml><?xml version="1.0" encoding="utf-8"?>
<p:tagLst xmlns:p="http://schemas.openxmlformats.org/presentationml/2006/main">
  <p:tag name="KSO_WM_DIAGRAM_VIRTUALLY_FRAME" val="{&quot;height&quot;:182.2,&quot;left&quot;:177.05,&quot;top&quot;:187.65,&quot;width&quot;:256.8}"/>
</p:tagLst>
</file>

<file path=ppt/tags/tag109.xml><?xml version="1.0" encoding="utf-8"?>
<p:tagLst xmlns:p="http://schemas.openxmlformats.org/presentationml/2006/main">
  <p:tag name="KSO_WM_DIAGRAM_VIRTUALLY_FRAME" val="{&quot;height&quot;:141.95,&quot;left&quot;:177.05,&quot;top&quot;:187.65,&quot;width&quot;:256.8}"/>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10.xml><?xml version="1.0" encoding="utf-8"?>
<p:tagLst xmlns:p="http://schemas.openxmlformats.org/presentationml/2006/main">
  <p:tag name="KSO_WM_DIAGRAM_VIRTUALLY_FRAME" val="{&quot;height&quot;:141.95,&quot;left&quot;:177.05,&quot;top&quot;:187.65,&quot;width&quot;:256.8}"/>
</p:tagLst>
</file>

<file path=ppt/tags/tag111.xml><?xml version="1.0" encoding="utf-8"?>
<p:tagLst xmlns:p="http://schemas.openxmlformats.org/presentationml/2006/main">
  <p:tag name="KSO_WM_DIAGRAM_VIRTUALLY_FRAME" val="{&quot;height&quot;:182.2,&quot;left&quot;:177.05,&quot;top&quot;:187.65,&quot;width&quot;:256.8}"/>
</p:tagLst>
</file>

<file path=ppt/tags/tag112.xml><?xml version="1.0" encoding="utf-8"?>
<p:tagLst xmlns:p="http://schemas.openxmlformats.org/presentationml/2006/main">
  <p:tag name="KSO_WM_DIAGRAM_VIRTUALLY_FRAME" val="{&quot;height&quot;:182.2,&quot;left&quot;:177.05,&quot;top&quot;:187.65,&quot;width&quot;:256.8}"/>
</p:tagLst>
</file>

<file path=ppt/tags/tag113.xml><?xml version="1.0" encoding="utf-8"?>
<p:tagLst xmlns:p="http://schemas.openxmlformats.org/presentationml/2006/main">
  <p:tag name="KSO_WM_DIAGRAM_VIRTUALLY_FRAME" val="{&quot;height&quot;:182.2,&quot;left&quot;:177.05,&quot;top&quot;:187.65,&quot;width&quot;:256.8}"/>
</p:tagLst>
</file>

<file path=ppt/tags/tag114.xml><?xml version="1.0" encoding="utf-8"?>
<p:tagLst xmlns:p="http://schemas.openxmlformats.org/presentationml/2006/main">
  <p:tag name="KSO_WM_DIAGRAM_VIRTUALLY_FRAME" val="{&quot;height&quot;:311.8633070866141,&quot;left&quot;:427.5881407054729,&quot;top&quot;:231.3425984251969,&quot;width&quot;:513.3581585071255}"/>
</p:tagLst>
</file>

<file path=ppt/tags/tag115.xml><?xml version="1.0" encoding="utf-8"?>
<p:tagLst xmlns:p="http://schemas.openxmlformats.org/presentationml/2006/main">
  <p:tag name="KSO_WM_DIAGRAM_VIRTUALLY_FRAME" val="{&quot;height&quot;:311.8633070866141,&quot;left&quot;:427.5881407054729,&quot;top&quot;:231.3425984251969,&quot;width&quot;:513.3581585071255}"/>
</p:tagLst>
</file>

<file path=ppt/tags/tag116.xml><?xml version="1.0" encoding="utf-8"?>
<p:tagLst xmlns:p="http://schemas.openxmlformats.org/presentationml/2006/main">
  <p:tag name="KSO_WM_DIAGRAM_VIRTUALLY_FRAME" val="{&quot;height&quot;:311.8633070866141,&quot;left&quot;:427.5881407054729,&quot;top&quot;:231.3425984251969,&quot;width&quot;:513.3581585071255}"/>
</p:tagLst>
</file>

<file path=ppt/tags/tag117.xml><?xml version="1.0" encoding="utf-8"?>
<p:tagLst xmlns:p="http://schemas.openxmlformats.org/presentationml/2006/main">
  <p:tag name="KSO_WM_DIAGRAM_VIRTUALLY_FRAME" val="{&quot;height&quot;:311.8633070866141,&quot;left&quot;:427.5881407054729,&quot;top&quot;:231.3425984251969,&quot;width&quot;:513.3581585071255}"/>
</p:tagLst>
</file>

<file path=ppt/tags/tag118.xml><?xml version="1.0" encoding="utf-8"?>
<p:tagLst xmlns:p="http://schemas.openxmlformats.org/presentationml/2006/main">
  <p:tag name="KSO_WM_DIAGRAM_VIRTUALLY_FRAME" val="{&quot;height&quot;:311.8633070866141,&quot;left&quot;:427.5881407054729,&quot;top&quot;:231.3425984251969,&quot;width&quot;:513.3581585071255}"/>
</p:tagLst>
</file>

<file path=ppt/tags/tag119.xml><?xml version="1.0" encoding="utf-8"?>
<p:tagLst xmlns:p="http://schemas.openxmlformats.org/presentationml/2006/main">
  <p:tag name="KSO_WM_DIAGRAM_VIRTUALLY_FRAME" val="{&quot;height&quot;:311.8633070866141,&quot;left&quot;:427.5881407054729,&quot;top&quot;:231.3425984251969,&quot;width&quot;:513.3581585071255}"/>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20.xml><?xml version="1.0" encoding="utf-8"?>
<p:tagLst xmlns:p="http://schemas.openxmlformats.org/presentationml/2006/main">
  <p:tag name="KSO_WM_DIAGRAM_VIRTUALLY_FRAME" val="{&quot;height&quot;:469.44962949456294,&quot;left&quot;:23.7,&quot;top&quot;:74.75,&quot;width&quot;:936.3}"/>
</p:tagLst>
</file>

<file path=ppt/tags/tag121.xml><?xml version="1.0" encoding="utf-8"?>
<p:tagLst xmlns:p="http://schemas.openxmlformats.org/presentationml/2006/main">
  <p:tag name="KSO_WM_DIAGRAM_VIRTUALLY_FRAME" val="{&quot;height&quot;:469.44962949456294,&quot;left&quot;:23.7,&quot;top&quot;:74.75,&quot;width&quot;:936.3}"/>
</p:tagLst>
</file>

<file path=ppt/tags/tag122.xml><?xml version="1.0" encoding="utf-8"?>
<p:tagLst xmlns:p="http://schemas.openxmlformats.org/presentationml/2006/main">
  <p:tag name="KSO_WM_DIAGRAM_VIRTUALLY_FRAME" val="{&quot;height&quot;:469.44962949456294,&quot;left&quot;:23.7,&quot;top&quot;:74.75,&quot;width&quot;:936.3}"/>
</p:tagLst>
</file>

<file path=ppt/tags/tag123.xml><?xml version="1.0" encoding="utf-8"?>
<p:tagLst xmlns:p="http://schemas.openxmlformats.org/presentationml/2006/main">
  <p:tag name="KSO_WM_DIAGRAM_VIRTUALLY_FRAME" val="{&quot;height&quot;:469.44962949456294,&quot;left&quot;:23.7,&quot;top&quot;:74.75,&quot;width&quot;:936.3}"/>
</p:tagLst>
</file>

<file path=ppt/tags/tag124.xml><?xml version="1.0" encoding="utf-8"?>
<p:tagLst xmlns:p="http://schemas.openxmlformats.org/presentationml/2006/main">
  <p:tag name="KSO_WM_UNIT_PLACING_PICTURE_USER_VIEWPORT" val="{&quot;height&quot;:4069.455882352942,&quot;width&quot;:9363.394935350396}"/>
</p:tagLst>
</file>

<file path=ppt/tags/tag125.xml><?xml version="1.0" encoding="utf-8"?>
<p:tagLst xmlns:p="http://schemas.openxmlformats.org/presentationml/2006/main">
  <p:tag name="KSO_WM_DIAGRAM_VIRTUALLY_FRAME" val="{&quot;height&quot;:469.44962949456294,&quot;left&quot;:23.7,&quot;top&quot;:74.75,&quot;width&quot;:936.3}"/>
</p:tagLst>
</file>

<file path=ppt/tags/tag126.xml><?xml version="1.0" encoding="utf-8"?>
<p:tagLst xmlns:p="http://schemas.openxmlformats.org/presentationml/2006/main">
  <p:tag name="KSO_WM_DIAGRAM_VIRTUALLY_FRAME" val="{&quot;height&quot;:531.7556692913386,&quot;left&quot;:533.7712598425197,&quot;top&quot;:57.84897637795276,&quot;width&quot;:415.05645669291346}"/>
</p:tagLst>
</file>

<file path=ppt/tags/tag127.xml><?xml version="1.0" encoding="utf-8"?>
<p:tagLst xmlns:p="http://schemas.openxmlformats.org/presentationml/2006/main">
  <p:tag name="KSO_WM_DIAGRAM_VIRTUALLY_FRAME" val="{&quot;height&quot;:435.7669580048233,&quot;left&quot;:16.6,&quot;top&quot;:77.27448818897638,&quot;width&quot;:530.1521553541315}"/>
</p:tagLst>
</file>

<file path=ppt/tags/tag1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5663_3*l_h_i*1_3_2"/>
  <p:tag name="KSO_WM_TEMPLATE_CATEGORY" val="diagram"/>
  <p:tag name="KSO_WM_TEMPLATE_INDEX" val="20235663"/>
  <p:tag name="KSO_WM_UNIT_LAYERLEVEL" val="1_1_1"/>
  <p:tag name="KSO_WM_TAG_VERSION" val="3.0"/>
  <p:tag name="KSO_WM_UNIT_TYPE" val="l_h_i"/>
  <p:tag name="KSO_WM_UNIT_INDEX" val="1_3_2"/>
  <p:tag name="KSO_WM_DIAGRAM_VERSION" val="3"/>
  <p:tag name="KSO_WM_DIAGRAM_COLOR_TRICK" val="1"/>
  <p:tag name="KSO_WM_DIAGRAM_COLOR_TEXT_CAN_REMOVE" val="n"/>
  <p:tag name="KSO_WM_DIAGRAM_GROUP_CODE" val="l1-1"/>
  <p:tag name="KSO_WM_UNIT_LINE_FORE_SCHEMECOLOR_INDEX" val="5"/>
  <p:tag name="KSO_WM_DIAGRAM_MAX_ITEMCNT" val="4"/>
  <p:tag name="KSO_WM_DIAGRAM_MIN_ITEMCNT" val="2"/>
  <p:tag name="KSO_WM_DIAGRAM_VIRTUALLY_FRAME" val="{&quot;height&quot;:435.7669580048233,&quot;left&quot;:16.6,&quot;top&quot;:77.27448818897638,&quot;width&quot;:530.1521553541315}"/>
  <p:tag name="KSO_WM_DIAGRAM_COLOR_MATCH_VALUE" val="{&quot;shape&quot;:{&quot;fill&quot;:{&quot;solid&quot;:{&quot;brightness&quot;:0,&quot;colorType&quot;:2,&quot;rgb&quot;:&quot;#ffffff&quot;,&quot;transparency&quot;:0},&quot;type&quot;:1},&quot;glow&quot;:{&quot;colorType&quot;:0},&quot;line&quot;:{&quot;solidLine&quot;:{&quot;brightness&quot;:0,&quot;colorType&quot;:1,&quot;foreColorIndex&quot;:5,&quot;transparency&quot;:0.800000011920929},&quot;type&quot;:1},&quot;shadow&quot;:{&quot;brightness&quot;:0,&quot;colorType&quot;:1,&quot;foreColorIndex&quot;:5,&quot;transparency&quot;:0.800000011920929},&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5663_3*l_h_i*1_2_2"/>
  <p:tag name="KSO_WM_TEMPLATE_CATEGORY" val="diagram"/>
  <p:tag name="KSO_WM_TEMPLATE_INDEX" val="20235663"/>
  <p:tag name="KSO_WM_UNIT_LAYERLEVEL" val="1_1_1"/>
  <p:tag name="KSO_WM_TAG_VERSION" val="3.0"/>
  <p:tag name="KSO_WM_UNIT_TYPE" val="l_h_i"/>
  <p:tag name="KSO_WM_UNIT_INDEX" val="1_2_2"/>
  <p:tag name="KSO_WM_DIAGRAM_VERSION" val="3"/>
  <p:tag name="KSO_WM_DIAGRAM_COLOR_TRICK" val="1"/>
  <p:tag name="KSO_WM_DIAGRAM_COLOR_TEXT_CAN_REMOVE" val="n"/>
  <p:tag name="KSO_WM_DIAGRAM_GROUP_CODE" val="l1-1"/>
  <p:tag name="KSO_WM_UNIT_LINE_FORE_SCHEMECOLOR_INDEX" val="5"/>
  <p:tag name="KSO_WM_DIAGRAM_MAX_ITEMCNT" val="4"/>
  <p:tag name="KSO_WM_DIAGRAM_MIN_ITEMCNT" val="2"/>
  <p:tag name="KSO_WM_DIAGRAM_VIRTUALLY_FRAME" val="{&quot;height&quot;:435.7669580048233,&quot;left&quot;:16.6,&quot;top&quot;:77.27448818897638,&quot;width&quot;:530.1521553541315}"/>
  <p:tag name="KSO_WM_DIAGRAM_COLOR_MATCH_VALUE" val="{&quot;shape&quot;:{&quot;fill&quot;:{&quot;solid&quot;:{&quot;brightness&quot;:0,&quot;colorType&quot;:2,&quot;rgb&quot;:&quot;#ffffff&quot;,&quot;transparency&quot;:0},&quot;type&quot;:1},&quot;glow&quot;:{&quot;colorType&quot;:0},&quot;line&quot;:{&quot;solidLine&quot;:{&quot;brightness&quot;:0,&quot;colorType&quot;:1,&quot;foreColorIndex&quot;:5,&quot;transparency&quot;:0.800000011920929},&quot;type&quot;:1},&quot;shadow&quot;:{&quot;brightness&quot;:0,&quot;colorType&quot;:1,&quot;foreColorIndex&quot;:5,&quot;transparency&quot;:0.800000011920929},&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5663_3*l_h_i*1_1_2"/>
  <p:tag name="KSO_WM_TEMPLATE_CATEGORY" val="diagram"/>
  <p:tag name="KSO_WM_TEMPLATE_INDEX" val="20235663"/>
  <p:tag name="KSO_WM_UNIT_LAYERLEVEL" val="1_1_1"/>
  <p:tag name="KSO_WM_TAG_VERSION" val="3.0"/>
  <p:tag name="KSO_WM_UNIT_TYPE" val="l_h_i"/>
  <p:tag name="KSO_WM_UNIT_INDEX" val="1_1_2"/>
  <p:tag name="KSO_WM_DIAGRAM_VERSION" val="3"/>
  <p:tag name="KSO_WM_DIAGRAM_COLOR_TRICK" val="1"/>
  <p:tag name="KSO_WM_DIAGRAM_COLOR_TEXT_CAN_REMOVE" val="n"/>
  <p:tag name="KSO_WM_DIAGRAM_GROUP_CODE" val="l1-1"/>
  <p:tag name="KSO_WM_UNIT_LINE_FORE_SCHEMECOLOR_INDEX" val="5"/>
  <p:tag name="KSO_WM_DIAGRAM_MAX_ITEMCNT" val="4"/>
  <p:tag name="KSO_WM_DIAGRAM_MIN_ITEMCNT" val="2"/>
  <p:tag name="KSO_WM_DIAGRAM_VIRTUALLY_FRAME" val="{&quot;height&quot;:435.7669580048233,&quot;left&quot;:16.6,&quot;top&quot;:77.27448818897638,&quot;width&quot;:530.1521553541315}"/>
  <p:tag name="KSO_WM_DIAGRAM_COLOR_MATCH_VALUE" val="{&quot;shape&quot;:{&quot;fill&quot;:{&quot;solid&quot;:{&quot;brightness&quot;:0,&quot;colorType&quot;:2,&quot;rgb&quot;:&quot;#ffffff&quot;,&quot;transparency&quot;:0},&quot;type&quot;:1},&quot;glow&quot;:{&quot;colorType&quot;:0},&quot;line&quot;:{&quot;solidLine&quot;:{&quot;brightness&quot;:0,&quot;colorType&quot;:1,&quot;foreColorIndex&quot;:5,&quot;transparency&quot;:0.800000011920929},&quot;type&quot;:1},&quot;shadow&quot;:{&quot;brightness&quot;:0,&quot;colorType&quot;:1,&quot;foreColorIndex&quot;:5,&quot;transparency&quot;:0.800000011920929},&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5663_3*l_h_i*1_4_2"/>
  <p:tag name="KSO_WM_TEMPLATE_CATEGORY" val="diagram"/>
  <p:tag name="KSO_WM_TEMPLATE_INDEX" val="20235663"/>
  <p:tag name="KSO_WM_UNIT_LAYERLEVEL" val="1_1_1"/>
  <p:tag name="KSO_WM_TAG_VERSION" val="3.0"/>
  <p:tag name="KSO_WM_UNIT_TYPE" val="l_h_i"/>
  <p:tag name="KSO_WM_UNIT_INDEX" val="1_4_2"/>
  <p:tag name="KSO_WM_DIAGRAM_VERSION" val="3"/>
  <p:tag name="KSO_WM_DIAGRAM_COLOR_TRICK" val="1"/>
  <p:tag name="KSO_WM_DIAGRAM_COLOR_TEXT_CAN_REMOVE" val="n"/>
  <p:tag name="KSO_WM_DIAGRAM_GROUP_CODE" val="l1-1"/>
  <p:tag name="KSO_WM_UNIT_LINE_FORE_SCHEMECOLOR_INDEX" val="5"/>
  <p:tag name="KSO_WM_DIAGRAM_MAX_ITEMCNT" val="4"/>
  <p:tag name="KSO_WM_DIAGRAM_MIN_ITEMCNT" val="2"/>
  <p:tag name="KSO_WM_DIAGRAM_VIRTUALLY_FRAME" val="{&quot;height&quot;:435.7669580048233,&quot;left&quot;:16.6,&quot;top&quot;:77.27448818897638,&quot;width&quot;:530.1521553541315}"/>
  <p:tag name="KSO_WM_DIAGRAM_COLOR_MATCH_VALUE" val="{&quot;shape&quot;:{&quot;fill&quot;:{&quot;solid&quot;:{&quot;brightness&quot;:0,&quot;colorType&quot;:2,&quot;rgb&quot;:&quot;#ffffff&quot;,&quot;transparency&quot;:0},&quot;type&quot;:1},&quot;glow&quot;:{&quot;colorType&quot;:0},&quot;line&quot;:{&quot;solidLine&quot;:{&quot;brightness&quot;:0,&quot;colorType&quot;:1,&quot;foreColorIndex&quot;:5,&quot;transparency&quot;:0.800000011920929},&quot;type&quot;:1},&quot;shadow&quot;:{&quot;brightness&quot;:0,&quot;colorType&quot;:1,&quot;foreColorIndex&quot;:5,&quot;transparency&quot;:0.800000011920929},&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5663_3*l_h_i*1_3_1"/>
  <p:tag name="KSO_WM_TEMPLATE_CATEGORY" val="diagram"/>
  <p:tag name="KSO_WM_TEMPLATE_INDEX" val="20235663"/>
  <p:tag name="KSO_WM_UNIT_LAYERLEVEL" val="1_1_1"/>
  <p:tag name="KSO_WM_TAG_VERSION" val="3.0"/>
  <p:tag name="KSO_WM_UNIT_SUBTYPE" val="d"/>
  <p:tag name="KSO_WM_UNIT_TYPE" val="l_h_i"/>
  <p:tag name="KSO_WM_UNIT_INDEX" val="1_3_1"/>
  <p:tag name="KSO_WM_DIAGRAM_VERSION" val="3"/>
  <p:tag name="KSO_WM_DIAGRAM_COLOR_TRICK" val="1"/>
  <p:tag name="KSO_WM_DIAGRAM_COLOR_TEXT_CAN_REMOVE" val="n"/>
  <p:tag name="KSO_WM_DIAGRAM_GROUP_CODE" val="l1-1"/>
  <p:tag name="KSO_WM_UNIT_FILL_TYPE" val="3"/>
  <p:tag name="KSO_WM_DIAGRAM_MAX_ITEMCNT" val="4"/>
  <p:tag name="KSO_WM_DIAGRAM_MIN_ITEMCNT" val="2"/>
  <p:tag name="KSO_WM_DIAGRAM_VIRTUALLY_FRAME" val="{&quot;height&quot;:435.7669580048233,&quot;left&quot;:16.6,&quot;top&quot;:77.27448818897638,&quot;width&quot;:530.1521553541315}"/>
  <p:tag name="KSO_WM_DIAGRAM_COLOR_MATCH_VALUE" val="{&quot;shape&quot;:{&quot;fill&quot;:{&quot;gradient&quot;:[{&quot;brightness&quot;:0,&quot;colorType&quot;:1,&quot;foreColorIndex&quot;:5,&quot;pos&quot;:0,&quot;transparency&quot;:0},{&quot;brightness&quot;:-0.25,&quot;colorType&quot;:1,&quot;foreColorIndex&quot;:5,&quot;pos&quot;:1,&quot;transparency&quot;:0}],&quot;type&quot;:3},&quot;glow&quot;:{&quot;colorType&quot;:0},&quot;line&quot;:{&quot;type&quot;:0},&quot;shadow&quot;:{&quot;brightness&quot;:0,&quot;colorType&quot;:1,&quot;foreColorIndex&quot;:5,&quot;transparency&quot;:0.75},&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5663_3*l_h_f*1_3_1"/>
  <p:tag name="KSO_WM_TEMPLATE_CATEGORY" val="diagram"/>
  <p:tag name="KSO_WM_TEMPLATE_INDEX" val="20235663"/>
  <p:tag name="KSO_WM_UNIT_LAYERLEVEL" val="1_1_1"/>
  <p:tag name="KSO_WM_TAG_VERSION" val="3.0"/>
  <p:tag name="KSO_WM_UNIT_SUBTYPE" val="a"/>
  <p:tag name="KSO_WM_UNIT_TEXT_LAYER_COUNT" val="1"/>
  <p:tag name="KSO_WM_UNIT_NOCLEAR" val="0"/>
  <p:tag name="KSO_WM_UNIT_TYPE" val="l_h_f"/>
  <p:tag name="KSO_WM_UNIT_INDEX" val="1_3_1"/>
  <p:tag name="KSO_WM_DIAGRAM_VERSION" val="3"/>
  <p:tag name="KSO_WM_DIAGRAM_COLOR_TRICK" val="1"/>
  <p:tag name="KSO_WM_DIAGRAM_COLOR_TEXT_CAN_REMOVE" val="n"/>
  <p:tag name="KSO_WM_DIAGRAM_GROUP_CODE" val="l1-1"/>
  <p:tag name="KSO_WM_UNIT_PRESET_TEXT" val="单击添加正文，文字是您思想的提炼，为了最终演示发布的良好效果。根据需要可酌情增减文字，以便观者准确理解您所传达的信息。"/>
  <p:tag name="KSO_WM_UNIT_TEXT_TYPE" val="1"/>
  <p:tag name="KSO_WM_DIAGRAM_MAX_ITEMCNT" val="4"/>
  <p:tag name="KSO_WM_DIAGRAM_MIN_ITEMCNT" val="2"/>
  <p:tag name="KSO_WM_DIAGRAM_VIRTUALLY_FRAME" val="{&quot;height&quot;:435.7669580048233,&quot;left&quot;:16.6,&quot;top&quot;:77.27448818897638,&quot;width&quot;:530.152155354131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262626&quot;,&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5663_3*l_h_a*1_3_1"/>
  <p:tag name="KSO_WM_TEMPLATE_CATEGORY" val="diagram"/>
  <p:tag name="KSO_WM_TEMPLATE_INDEX" val="20235663"/>
  <p:tag name="KSO_WM_UNIT_LAYERLEVEL" val="1_1_1"/>
  <p:tag name="KSO_WM_TAG_VERSION" val="3.0"/>
  <p:tag name="KSO_WM_UNIT_ISCONTENTSTITLE" val="0"/>
  <p:tag name="KSO_WM_UNIT_ISNUMDGMTITLE" val="0"/>
  <p:tag name="KSO_WM_UNIT_NOCLEAR" val="0"/>
  <p:tag name="KSO_WM_UNIT_TYPE" val="l_h_a"/>
  <p:tag name="KSO_WM_UNIT_INDEX" val="1_3_1"/>
  <p:tag name="KSO_WM_DIAGRAM_VERSION" val="3"/>
  <p:tag name="KSO_WM_DIAGRAM_COLOR_TRICK" val="1"/>
  <p:tag name="KSO_WM_DIAGRAM_COLOR_TEXT_CAN_REMOVE" val="n"/>
  <p:tag name="KSO_WM_DIAGRAM_GROUP_CODE" val="l1-1"/>
  <p:tag name="KSO_WM_UNIT_PRESET_TEXT" val="添加标题"/>
  <p:tag name="KSO_WM_UNIT_TEXT_TYPE" val="1"/>
  <p:tag name="KSO_WM_DIAGRAM_MAX_ITEMCNT" val="4"/>
  <p:tag name="KSO_WM_DIAGRAM_MIN_ITEMCNT" val="2"/>
  <p:tag name="KSO_WM_DIAGRAM_VIRTUALLY_FRAME" val="{&quot;height&quot;:435.7669580048233,&quot;left&quot;:16.6,&quot;top&quot;:77.27448818897638,&quot;width&quot;:530.152155354131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262626&quot;,&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5663_3*l_h_i*1_2_1"/>
  <p:tag name="KSO_WM_TEMPLATE_CATEGORY" val="diagram"/>
  <p:tag name="KSO_WM_TEMPLATE_INDEX" val="20235663"/>
  <p:tag name="KSO_WM_UNIT_LAYERLEVEL" val="1_1_1"/>
  <p:tag name="KSO_WM_TAG_VERSION" val="3.0"/>
  <p:tag name="KSO_WM_UNIT_SUBTYPE" val="d"/>
  <p:tag name="KSO_WM_UNIT_TYPE" val="l_h_i"/>
  <p:tag name="KSO_WM_UNIT_INDEX" val="1_2_1"/>
  <p:tag name="KSO_WM_DIAGRAM_VERSION" val="3"/>
  <p:tag name="KSO_WM_DIAGRAM_COLOR_TRICK" val="1"/>
  <p:tag name="KSO_WM_DIAGRAM_COLOR_TEXT_CAN_REMOVE" val="n"/>
  <p:tag name="KSO_WM_DIAGRAM_GROUP_CODE" val="l1-1"/>
  <p:tag name="KSO_WM_UNIT_FILL_TYPE" val="3"/>
  <p:tag name="KSO_WM_DIAGRAM_MAX_ITEMCNT" val="4"/>
  <p:tag name="KSO_WM_DIAGRAM_MIN_ITEMCNT" val="2"/>
  <p:tag name="KSO_WM_DIAGRAM_VIRTUALLY_FRAME" val="{&quot;height&quot;:435.7669580048233,&quot;left&quot;:16.6,&quot;top&quot;:77.27448818897638,&quot;width&quot;:530.1521553541315}"/>
  <p:tag name="KSO_WM_DIAGRAM_COLOR_MATCH_VALUE" val="{&quot;shape&quot;:{&quot;fill&quot;:{&quot;gradient&quot;:[{&quot;brightness&quot;:0,&quot;colorType&quot;:1,&quot;foreColorIndex&quot;:5,&quot;pos&quot;:0,&quot;transparency&quot;:0},{&quot;brightness&quot;:-0.25,&quot;colorType&quot;:1,&quot;foreColorIndex&quot;:5,&quot;pos&quot;:1,&quot;transparency&quot;:0}],&quot;type&quot;:3},&quot;glow&quot;:{&quot;colorType&quot;:0},&quot;line&quot;:{&quot;type&quot;:0},&quot;shadow&quot;:{&quot;brightness&quot;:0,&quot;colorType&quot;:1,&quot;foreColorIndex&quot;:5,&quot;transparency&quot;:0.75},&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5663_3*l_h_f*1_2_1"/>
  <p:tag name="KSO_WM_TEMPLATE_CATEGORY" val="diagram"/>
  <p:tag name="KSO_WM_TEMPLATE_INDEX" val="20235663"/>
  <p:tag name="KSO_WM_UNIT_LAYERLEVEL" val="1_1_1"/>
  <p:tag name="KSO_WM_TAG_VERSION" val="3.0"/>
  <p:tag name="KSO_WM_UNIT_SUBTYPE" val="a"/>
  <p:tag name="KSO_WM_UNIT_TEXT_LAYER_COUNT" val="1"/>
  <p:tag name="KSO_WM_UNIT_NOCLEAR" val="0"/>
  <p:tag name="KSO_WM_UNIT_TYPE" val="l_h_f"/>
  <p:tag name="KSO_WM_UNIT_INDEX" val="1_2_1"/>
  <p:tag name="KSO_WM_DIAGRAM_VERSION" val="3"/>
  <p:tag name="KSO_WM_DIAGRAM_COLOR_TRICK" val="1"/>
  <p:tag name="KSO_WM_DIAGRAM_COLOR_TEXT_CAN_REMOVE" val="n"/>
  <p:tag name="KSO_WM_DIAGRAM_GROUP_CODE" val="l1-1"/>
  <p:tag name="KSO_WM_UNIT_PRESET_TEXT" val="单击此处输入你的正文，文字是您思想的提炼，为了最终演示发布的良好效果，请尽量言简意赅的阐述观点。"/>
  <p:tag name="KSO_WM_UNIT_TEXT_TYPE" val="1"/>
  <p:tag name="KSO_WM_DIAGRAM_MAX_ITEMCNT" val="4"/>
  <p:tag name="KSO_WM_DIAGRAM_MIN_ITEMCNT" val="2"/>
  <p:tag name="KSO_WM_DIAGRAM_VIRTUALLY_FRAME" val="{&quot;height&quot;:435.7669580048233,&quot;left&quot;:16.6,&quot;top&quot;:77.27448818897638,&quot;width&quot;:530.152155354131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262626&quot;,&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5663_3*l_h_a*1_2_1"/>
  <p:tag name="KSO_WM_TEMPLATE_CATEGORY" val="diagram"/>
  <p:tag name="KSO_WM_TEMPLATE_INDEX" val="20235663"/>
  <p:tag name="KSO_WM_UNIT_LAYERLEVEL" val="1_1_1"/>
  <p:tag name="KSO_WM_TAG_VERSION" val="3.0"/>
  <p:tag name="KSO_WM_UNIT_ISCONTENTSTITLE" val="0"/>
  <p:tag name="KSO_WM_UNIT_ISNUMDGMTITLE" val="0"/>
  <p:tag name="KSO_WM_UNIT_NOCLEAR" val="0"/>
  <p:tag name="KSO_WM_UNIT_TYPE" val="l_h_a"/>
  <p:tag name="KSO_WM_UNIT_INDEX" val="1_2_1"/>
  <p:tag name="KSO_WM_DIAGRAM_VERSION" val="3"/>
  <p:tag name="KSO_WM_DIAGRAM_COLOR_TRICK" val="1"/>
  <p:tag name="KSO_WM_DIAGRAM_COLOR_TEXT_CAN_REMOVE" val="n"/>
  <p:tag name="KSO_WM_DIAGRAM_GROUP_CODE" val="l1-1"/>
  <p:tag name="KSO_WM_UNIT_PRESET_TEXT" val="添加标题"/>
  <p:tag name="KSO_WM_UNIT_TEXT_TYPE" val="1"/>
  <p:tag name="KSO_WM_DIAGRAM_MAX_ITEMCNT" val="4"/>
  <p:tag name="KSO_WM_DIAGRAM_MIN_ITEMCNT" val="2"/>
  <p:tag name="KSO_WM_DIAGRAM_VIRTUALLY_FRAME" val="{&quot;height&quot;:435.7669580048233,&quot;left&quot;:16.6,&quot;top&quot;:77.27448818897638,&quot;width&quot;:530.152155354131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262626&quot;,&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5663_3*l_h_i*1_1_1"/>
  <p:tag name="KSO_WM_TEMPLATE_CATEGORY" val="diagram"/>
  <p:tag name="KSO_WM_TEMPLATE_INDEX" val="20235663"/>
  <p:tag name="KSO_WM_UNIT_LAYERLEVEL" val="1_1_1"/>
  <p:tag name="KSO_WM_TAG_VERSION" val="3.0"/>
  <p:tag name="KSO_WM_UNIT_SUBTYPE" val="d"/>
  <p:tag name="KSO_WM_UNIT_TYPE" val="l_h_i"/>
  <p:tag name="KSO_WM_UNIT_INDEX" val="1_1_1"/>
  <p:tag name="KSO_WM_DIAGRAM_VERSION" val="3"/>
  <p:tag name="KSO_WM_DIAGRAM_COLOR_TRICK" val="1"/>
  <p:tag name="KSO_WM_DIAGRAM_COLOR_TEXT_CAN_REMOVE" val="n"/>
  <p:tag name="KSO_WM_DIAGRAM_GROUP_CODE" val="l1-1"/>
  <p:tag name="KSO_WM_UNIT_FILL_TYPE" val="3"/>
  <p:tag name="KSO_WM_DIAGRAM_MAX_ITEMCNT" val="4"/>
  <p:tag name="KSO_WM_DIAGRAM_MIN_ITEMCNT" val="2"/>
  <p:tag name="KSO_WM_DIAGRAM_VIRTUALLY_FRAME" val="{&quot;height&quot;:435.7669580048233,&quot;left&quot;:16.6,&quot;top&quot;:77.27448818897638,&quot;width&quot;:530.1521553541315}"/>
  <p:tag name="KSO_WM_DIAGRAM_COLOR_MATCH_VALUE" val="{&quot;shape&quot;:{&quot;fill&quot;:{&quot;gradient&quot;:[{&quot;brightness&quot;:0,&quot;colorType&quot;:1,&quot;foreColorIndex&quot;:5,&quot;pos&quot;:0,&quot;transparency&quot;:0},{&quot;brightness&quot;:-0.25,&quot;colorType&quot;:1,&quot;foreColorIndex&quot;:5,&quot;pos&quot;:1,&quot;transparency&quot;:0}],&quot;type&quot;:3},&quot;glow&quot;:{&quot;colorType&quot;:0},&quot;line&quot;:{&quot;type&quot;:0},&quot;shadow&quot;:{&quot;brightness&quot;:0,&quot;colorType&quot;:1,&quot;foreColorIndex&quot;:5,&quot;transparency&quot;:0.75},&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5663_3*l_h_f*1_1_1"/>
  <p:tag name="KSO_WM_TEMPLATE_CATEGORY" val="diagram"/>
  <p:tag name="KSO_WM_TEMPLATE_INDEX" val="20235663"/>
  <p:tag name="KSO_WM_UNIT_LAYERLEVEL" val="1_1_1"/>
  <p:tag name="KSO_WM_TAG_VERSION" val="3.0"/>
  <p:tag name="KSO_WM_UNIT_SUBTYPE" val="a"/>
  <p:tag name="KSO_WM_UNIT_TEXT_LAYER_COUNT" val="1"/>
  <p:tag name="KSO_WM_UNIT_NOCLEAR" val="0"/>
  <p:tag name="KSO_WM_UNIT_TYPE" val="l_h_f"/>
  <p:tag name="KSO_WM_UNIT_INDEX" val="1_1_1"/>
  <p:tag name="KSO_WM_DIAGRAM_VERSION" val="3"/>
  <p:tag name="KSO_WM_DIAGRAM_COLOR_TRICK" val="1"/>
  <p:tag name="KSO_WM_DIAGRAM_COLOR_TEXT_CAN_REMOVE" val="n"/>
  <p:tag name="KSO_WM_DIAGRAM_GROUP_CODE" val="l1-1"/>
  <p:tag name="KSO_WM_UNIT_PRESET_TEXT" val="单击添加正文，文字是您思想的提炼，为了最终演示发布的良好效果。根据需要可酌情增减文字，以便观者准确理解您所传达的信息。"/>
  <p:tag name="KSO_WM_UNIT_TEXT_TYPE" val="1"/>
  <p:tag name="KSO_WM_DIAGRAM_MAX_ITEMCNT" val="4"/>
  <p:tag name="KSO_WM_DIAGRAM_MIN_ITEMCNT" val="2"/>
  <p:tag name="KSO_WM_DIAGRAM_VIRTUALLY_FRAME" val="{&quot;height&quot;:435.7669580048233,&quot;left&quot;:16.6,&quot;top&quot;:77.27448818897638,&quot;width&quot;:530.152155354131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262626&quot;,&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5663_3*l_h_a*1_1_1"/>
  <p:tag name="KSO_WM_TEMPLATE_CATEGORY" val="diagram"/>
  <p:tag name="KSO_WM_TEMPLATE_INDEX" val="20235663"/>
  <p:tag name="KSO_WM_UNIT_LAYERLEVEL" val="1_1_1"/>
  <p:tag name="KSO_WM_TAG_VERSION" val="3.0"/>
  <p:tag name="KSO_WM_UNIT_ISCONTENTSTITLE" val="0"/>
  <p:tag name="KSO_WM_UNIT_ISNUMDGMTITLE" val="0"/>
  <p:tag name="KSO_WM_UNIT_NOCLEAR" val="0"/>
  <p:tag name="KSO_WM_UNIT_TYPE" val="l_h_a"/>
  <p:tag name="KSO_WM_UNIT_INDEX" val="1_1_1"/>
  <p:tag name="KSO_WM_DIAGRAM_VERSION" val="3"/>
  <p:tag name="KSO_WM_DIAGRAM_COLOR_TRICK" val="1"/>
  <p:tag name="KSO_WM_DIAGRAM_COLOR_TEXT_CAN_REMOVE" val="n"/>
  <p:tag name="KSO_WM_DIAGRAM_GROUP_CODE" val="l1-1"/>
  <p:tag name="KSO_WM_UNIT_PRESET_TEXT" val="添加标题"/>
  <p:tag name="KSO_WM_UNIT_TEXT_TYPE" val="1"/>
  <p:tag name="KSO_WM_DIAGRAM_MAX_ITEMCNT" val="4"/>
  <p:tag name="KSO_WM_DIAGRAM_MIN_ITEMCNT" val="2"/>
  <p:tag name="KSO_WM_DIAGRAM_VIRTUALLY_FRAME" val="{&quot;height&quot;:435.7669580048233,&quot;left&quot;:16.6,&quot;top&quot;:77.27448818897638,&quot;width&quot;:530.152155354131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262626&quot;,&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5663_3*l_h_i*1_4_1"/>
  <p:tag name="KSO_WM_TEMPLATE_CATEGORY" val="diagram"/>
  <p:tag name="KSO_WM_TEMPLATE_INDEX" val="20235663"/>
  <p:tag name="KSO_WM_UNIT_LAYERLEVEL" val="1_1_1"/>
  <p:tag name="KSO_WM_TAG_VERSION" val="3.0"/>
  <p:tag name="KSO_WM_UNIT_SUBTYPE" val="d"/>
  <p:tag name="KSO_WM_UNIT_TYPE" val="l_h_i"/>
  <p:tag name="KSO_WM_UNIT_INDEX" val="1_4_1"/>
  <p:tag name="KSO_WM_DIAGRAM_VERSION" val="3"/>
  <p:tag name="KSO_WM_DIAGRAM_COLOR_TRICK" val="1"/>
  <p:tag name="KSO_WM_DIAGRAM_COLOR_TEXT_CAN_REMOVE" val="n"/>
  <p:tag name="KSO_WM_DIAGRAM_GROUP_CODE" val="l1-1"/>
  <p:tag name="KSO_WM_UNIT_FILL_TYPE" val="3"/>
  <p:tag name="KSO_WM_DIAGRAM_MAX_ITEMCNT" val="4"/>
  <p:tag name="KSO_WM_DIAGRAM_MIN_ITEMCNT" val="2"/>
  <p:tag name="KSO_WM_DIAGRAM_VIRTUALLY_FRAME" val="{&quot;height&quot;:435.7669580048233,&quot;left&quot;:16.6,&quot;top&quot;:77.27448818897638,&quot;width&quot;:530.1521553541315}"/>
  <p:tag name="KSO_WM_DIAGRAM_COLOR_MATCH_VALUE" val="{&quot;shape&quot;:{&quot;fill&quot;:{&quot;gradient&quot;:[{&quot;brightness&quot;:0,&quot;colorType&quot;:1,&quot;foreColorIndex&quot;:5,&quot;pos&quot;:0,&quot;transparency&quot;:0},{&quot;brightness&quot;:-0.25,&quot;colorType&quot;:1,&quot;foreColorIndex&quot;:5,&quot;pos&quot;:1,&quot;transparency&quot;:0}],&quot;type&quot;:3},&quot;glow&quot;:{&quot;colorType&quot;:0},&quot;line&quot;:{&quot;type&quot;:0},&quot;shadow&quot;:{&quot;brightness&quot;:0,&quot;colorType&quot;:1,&quot;foreColorIndex&quot;:5,&quot;transparency&quot;:0.75},&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5663_3*l_h_f*1_4_1"/>
  <p:tag name="KSO_WM_TEMPLATE_CATEGORY" val="diagram"/>
  <p:tag name="KSO_WM_TEMPLATE_INDEX" val="20235663"/>
  <p:tag name="KSO_WM_UNIT_LAYERLEVEL" val="1_1_1"/>
  <p:tag name="KSO_WM_TAG_VERSION" val="3.0"/>
  <p:tag name="KSO_WM_UNIT_SUBTYPE" val="a"/>
  <p:tag name="KSO_WM_UNIT_TEXT_LAYER_COUNT" val="1"/>
  <p:tag name="KSO_WM_UNIT_NOCLEAR" val="0"/>
  <p:tag name="KSO_WM_UNIT_TYPE" val="l_h_f"/>
  <p:tag name="KSO_WM_UNIT_INDEX" val="1_4_1"/>
  <p:tag name="KSO_WM_DIAGRAM_VERSION" val="3"/>
  <p:tag name="KSO_WM_DIAGRAM_COLOR_TRICK" val="1"/>
  <p:tag name="KSO_WM_DIAGRAM_COLOR_TEXT_CAN_REMOVE" val="n"/>
  <p:tag name="KSO_WM_DIAGRAM_GROUP_CODE" val="l1-1"/>
  <p:tag name="KSO_WM_UNIT_PRESET_TEXT" val="单击此处输入你的正文，文字是您思想的提炼，为了最终演示发布的良好效果，请尽量言简意赅的阐述观点。"/>
  <p:tag name="KSO_WM_UNIT_TEXT_TYPE" val="1"/>
  <p:tag name="KSO_WM_DIAGRAM_MAX_ITEMCNT" val="4"/>
  <p:tag name="KSO_WM_DIAGRAM_MIN_ITEMCNT" val="2"/>
  <p:tag name="KSO_WM_DIAGRAM_VIRTUALLY_FRAME" val="{&quot;height&quot;:435.7669580048233,&quot;left&quot;:16.6,&quot;top&quot;:77.27448818897638,&quot;width&quot;:530.152155354131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262626&quot;,&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5663_3*l_h_a*1_4_1"/>
  <p:tag name="KSO_WM_TEMPLATE_CATEGORY" val="diagram"/>
  <p:tag name="KSO_WM_TEMPLATE_INDEX" val="20235663"/>
  <p:tag name="KSO_WM_UNIT_LAYERLEVEL" val="1_1_1"/>
  <p:tag name="KSO_WM_TAG_VERSION" val="3.0"/>
  <p:tag name="KSO_WM_UNIT_ISCONTENTSTITLE" val="0"/>
  <p:tag name="KSO_WM_UNIT_ISNUMDGMTITLE" val="0"/>
  <p:tag name="KSO_WM_UNIT_NOCLEAR" val="0"/>
  <p:tag name="KSO_WM_UNIT_TYPE" val="l_h_a"/>
  <p:tag name="KSO_WM_UNIT_INDEX" val="1_4_1"/>
  <p:tag name="KSO_WM_DIAGRAM_VERSION" val="3"/>
  <p:tag name="KSO_WM_DIAGRAM_COLOR_TRICK" val="1"/>
  <p:tag name="KSO_WM_DIAGRAM_COLOR_TEXT_CAN_REMOVE" val="n"/>
  <p:tag name="KSO_WM_DIAGRAM_GROUP_CODE" val="l1-1"/>
  <p:tag name="KSO_WM_UNIT_PRESET_TEXT" val="添加标题"/>
  <p:tag name="KSO_WM_UNIT_TEXT_TYPE" val="1"/>
  <p:tag name="KSO_WM_DIAGRAM_MAX_ITEMCNT" val="4"/>
  <p:tag name="KSO_WM_DIAGRAM_MIN_ITEMCNT" val="2"/>
  <p:tag name="KSO_WM_DIAGRAM_VIRTUALLY_FRAME" val="{&quot;height&quot;:435.7669580048233,&quot;left&quot;:16.6,&quot;top&quot;:77.27448818897638,&quot;width&quot;:530.152155354131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262626&quot;,&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44.xml><?xml version="1.0" encoding="utf-8"?>
<p:tagLst xmlns:p="http://schemas.openxmlformats.org/presentationml/2006/main">
  <p:tag name="KSO_WM_DIAGRAM_VIRTUALLY_FRAME" val="{&quot;height&quot;:469.44962949456294,&quot;left&quot;:23.7,&quot;top&quot;:74.75,&quot;width&quot;:936.3}"/>
</p:tagLst>
</file>

<file path=ppt/tags/tag145.xml><?xml version="1.0" encoding="utf-8"?>
<p:tagLst xmlns:p="http://schemas.openxmlformats.org/presentationml/2006/main">
  <p:tag name="KSO_WM_DIAGRAM_VIRTUALLY_FRAME" val="{&quot;height&quot;:469.44962949456294,&quot;left&quot;:23.7,&quot;top&quot;:74.75,&quot;width&quot;:936.3}"/>
</p:tagLst>
</file>

<file path=ppt/tags/tag146.xml><?xml version="1.0" encoding="utf-8"?>
<p:tagLst xmlns:p="http://schemas.openxmlformats.org/presentationml/2006/main">
  <p:tag name="KSO_WM_DIAGRAM_VIRTUALLY_FRAME" val="{&quot;height&quot;:469.44962949456294,&quot;left&quot;:23.7,&quot;top&quot;:74.75,&quot;width&quot;:936.3}"/>
</p:tagLst>
</file>

<file path=ppt/tags/tag147.xml><?xml version="1.0" encoding="utf-8"?>
<p:tagLst xmlns:p="http://schemas.openxmlformats.org/presentationml/2006/main">
  <p:tag name="KSO_WM_DIAGRAM_VIRTUALLY_FRAME" val="{&quot;height&quot;:297.25,&quot;left&quot;:431.45,&quot;top&quot;:116.15,&quot;width&quot;:358.95}"/>
</p:tagLst>
</file>

<file path=ppt/tags/tag148.xml><?xml version="1.0" encoding="utf-8"?>
<p:tagLst xmlns:p="http://schemas.openxmlformats.org/presentationml/2006/main">
  <p:tag name="KSO_WM_DIAGRAM_VIRTUALLY_FRAME" val="{&quot;height&quot;:297.25,&quot;left&quot;:431.45,&quot;top&quot;:116.15,&quot;width&quot;:358.95}"/>
</p:tagLst>
</file>

<file path=ppt/tags/tag149.xml><?xml version="1.0" encoding="utf-8"?>
<p:tagLst xmlns:p="http://schemas.openxmlformats.org/presentationml/2006/main">
  <p:tag name="KSO_WM_DIAGRAM_VIRTUALLY_FRAME" val="{&quot;height&quot;:297.25,&quot;left&quot;:431.45,&quot;top&quot;:116.15,&quot;width&quot;:358.95}"/>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0.xml><?xml version="1.0" encoding="utf-8"?>
<p:tagLst xmlns:p="http://schemas.openxmlformats.org/presentationml/2006/main">
  <p:tag name="KSO_WM_DIAGRAM_VIRTUALLY_FRAME" val="{&quot;height&quot;:297.25,&quot;left&quot;:431.45,&quot;top&quot;:116.15,&quot;width&quot;:358.95}"/>
</p:tagLst>
</file>

<file path=ppt/tags/tag151.xml><?xml version="1.0" encoding="utf-8"?>
<p:tagLst xmlns:p="http://schemas.openxmlformats.org/presentationml/2006/main">
  <p:tag name="KSO_WM_DIAGRAM_VIRTUALLY_FRAME" val="{&quot;height&quot;:297.25,&quot;left&quot;:431.45,&quot;top&quot;:116.15,&quot;width&quot;:358.95}"/>
</p:tagLst>
</file>

<file path=ppt/tags/tag152.xml><?xml version="1.0" encoding="utf-8"?>
<p:tagLst xmlns:p="http://schemas.openxmlformats.org/presentationml/2006/main">
  <p:tag name="KSO_WM_DIAGRAM_VIRTUALLY_FRAME" val="{&quot;height&quot;:297.25,&quot;left&quot;:431.45,&quot;top&quot;:116.15,&quot;width&quot;:358.95}"/>
</p:tagLst>
</file>

<file path=ppt/tags/tag153.xml><?xml version="1.0" encoding="utf-8"?>
<p:tagLst xmlns:p="http://schemas.openxmlformats.org/presentationml/2006/main">
  <p:tag name="resource_record_key" val="{&quot;65&quot;:[20204307],&quot;8&quot;:[20476744]}"/>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2.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63.xml><?xml version="1.0" encoding="utf-8"?>
<p:tagLst xmlns:p="http://schemas.openxmlformats.org/presentationml/2006/main">
  <p:tag name="KSO_WM_TAG_VERSION" val="1.0"/>
  <p:tag name="KSO_WM_BEAUTIFY_FLAG" val="#wm#"/>
  <p:tag name="KSO_WM_TEMPLATE_CATEGORY" val="custom"/>
  <p:tag name="KSO_WM_TEMPLATE_INDEX" val="20204307"/>
  <p:tag name="KSO_WM_TEMPLATE_SUBCATEGORY" val="0"/>
  <p:tag name="KSO_WM_TEMPLATE_MASTER_TYPE" val="1"/>
  <p:tag name="KSO_WM_TEMPLATE_COLOR_TYPE" val="1"/>
  <p:tag name="KSO_WM_TEMPLATE_MASTER_THUMB_INDEX" val="12"/>
  <p:tag name="KSO_WM_TEMPLATE_THUMBS_INDEX" val="1、4、7、9、12、15、16、20、23、24、25、26、27、30、35、39"/>
</p:tagLst>
</file>

<file path=ppt/tags/tag64.xml><?xml version="1.0" encoding="utf-8"?>
<p:tagLst xmlns:p="http://schemas.openxmlformats.org/presentationml/2006/main">
  <p:tag name="KSO_WM_DIAGRAM_VIRTUALLY_FRAME" val="{&quot;height&quot;:429.3361417322834,&quot;left&quot;:206.67417322834643,&quot;top&quot;:73.74842519685039,&quot;width&quot;:858.2168582117463}"/>
</p:tagLst>
</file>

<file path=ppt/tags/tag65.xml><?xml version="1.0" encoding="utf-8"?>
<p:tagLst xmlns:p="http://schemas.openxmlformats.org/presentationml/2006/main">
  <p:tag name="KSO_WM_DIAGRAM_VIRTUALLY_FRAME" val="{&quot;height&quot;:429.3361417322834,&quot;left&quot;:206.67417322834643,&quot;top&quot;:73.74842519685039,&quot;width&quot;:858.2168582117463}"/>
</p:tagLst>
</file>

<file path=ppt/tags/tag66.xml><?xml version="1.0" encoding="utf-8"?>
<p:tagLst xmlns:p="http://schemas.openxmlformats.org/presentationml/2006/main">
  <p:tag name="KSO_WM_DIAGRAM_VIRTUALLY_FRAME" val="{&quot;height&quot;:429.3361417322834,&quot;left&quot;:206.67417322834643,&quot;top&quot;:73.74842519685039,&quot;width&quot;:858.2168582117463}"/>
</p:tagLst>
</file>

<file path=ppt/tags/tag67.xml><?xml version="1.0" encoding="utf-8"?>
<p:tagLst xmlns:p="http://schemas.openxmlformats.org/presentationml/2006/main">
  <p:tag name="KSO_WM_DIAGRAM_VIRTUALLY_FRAME" val="{&quot;height&quot;:429.3361417322834,&quot;left&quot;:206.67417322834643,&quot;top&quot;:73.74842519685039,&quot;width&quot;:858.2168582117463}"/>
</p:tagLst>
</file>

<file path=ppt/tags/tag68.xml><?xml version="1.0" encoding="utf-8"?>
<p:tagLst xmlns:p="http://schemas.openxmlformats.org/presentationml/2006/main">
  <p:tag name="KSO_WM_DIAGRAM_VIRTUALLY_FRAME" val="{&quot;height&quot;:429.3361417322834,&quot;left&quot;:206.67417322834643,&quot;top&quot;:73.74842519685039,&quot;width&quot;:858.2168582117463}"/>
</p:tagLst>
</file>

<file path=ppt/tags/tag69.xml><?xml version="1.0" encoding="utf-8"?>
<p:tagLst xmlns:p="http://schemas.openxmlformats.org/presentationml/2006/main">
  <p:tag name="KSO_WM_DIAGRAM_VIRTUALLY_FRAME" val="{&quot;height&quot;:429.3361417322834,&quot;left&quot;:206.67417322834643,&quot;top&quot;:73.74842519685039,&quot;width&quot;:858.2168582117463}"/>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0.xml><?xml version="1.0" encoding="utf-8"?>
<p:tagLst xmlns:p="http://schemas.openxmlformats.org/presentationml/2006/main">
  <p:tag name="KSO_WM_DIAGRAM_VIRTUALLY_FRAME" val="{&quot;height&quot;:429.3361417322834,&quot;left&quot;:206.67417322834643,&quot;top&quot;:73.74842519685039,&quot;width&quot;:858.2168582117463}"/>
</p:tagLst>
</file>

<file path=ppt/tags/tag71.xml><?xml version="1.0" encoding="utf-8"?>
<p:tagLst xmlns:p="http://schemas.openxmlformats.org/presentationml/2006/main">
  <p:tag name="KSO_WM_DIAGRAM_VIRTUALLY_FRAME" val="{&quot;height&quot;:429.3361417322834,&quot;left&quot;:206.67417322834643,&quot;top&quot;:73.74842519685039,&quot;width&quot;:858.2168582117463}"/>
</p:tagLst>
</file>

<file path=ppt/tags/tag72.xml><?xml version="1.0" encoding="utf-8"?>
<p:tagLst xmlns:p="http://schemas.openxmlformats.org/presentationml/2006/main">
  <p:tag name="KSO_WM_DIAGRAM_VIRTUALLY_FRAME" val="{&quot;height&quot;:429.3361417322834,&quot;left&quot;:206.67417322834643,&quot;top&quot;:73.74842519685039,&quot;width&quot;:858.2168582117463}"/>
</p:tagLst>
</file>

<file path=ppt/tags/tag73.xml><?xml version="1.0" encoding="utf-8"?>
<p:tagLst xmlns:p="http://schemas.openxmlformats.org/presentationml/2006/main">
  <p:tag name="KSO_WM_DIAGRAM_VIRTUALLY_FRAME" val="{&quot;height&quot;:429.3361417322834,&quot;left&quot;:206.67417322834643,&quot;top&quot;:73.74842519685039,&quot;width&quot;:858.2168582117463}"/>
</p:tagLst>
</file>

<file path=ppt/tags/tag74.xml><?xml version="1.0" encoding="utf-8"?>
<p:tagLst xmlns:p="http://schemas.openxmlformats.org/presentationml/2006/main">
  <p:tag name="KSO_WM_DIAGRAM_VIRTUALLY_FRAME" val="{&quot;height&quot;:429.3361417322834,&quot;left&quot;:206.67417322834643,&quot;top&quot;:73.74842519685039,&quot;width&quot;:858.2168582117463}"/>
</p:tagLst>
</file>

<file path=ppt/tags/tag75.xml><?xml version="1.0" encoding="utf-8"?>
<p:tagLst xmlns:p="http://schemas.openxmlformats.org/presentationml/2006/main">
  <p:tag name="KSO_WM_DIAGRAM_VIRTUALLY_FRAME" val="{&quot;height&quot;:429.3361417322834,&quot;left&quot;:206.67417322834643,&quot;top&quot;:73.74842519685039,&quot;width&quot;:858.2168582117463}"/>
</p:tagLst>
</file>

<file path=ppt/tags/tag76.xml><?xml version="1.0" encoding="utf-8"?>
<p:tagLst xmlns:p="http://schemas.openxmlformats.org/presentationml/2006/main">
  <p:tag name="KSO_WM_DIAGRAM_VIRTUALLY_FRAME" val="{&quot;height&quot;:429.3361417322834,&quot;left&quot;:206.67417322834643,&quot;top&quot;:73.74842519685039,&quot;width&quot;:858.2168582117463}"/>
</p:tagLst>
</file>

<file path=ppt/tags/tag77.xml><?xml version="1.0" encoding="utf-8"?>
<p:tagLst xmlns:p="http://schemas.openxmlformats.org/presentationml/2006/main">
  <p:tag name="KSO_WM_DIAGRAM_VIRTUALLY_FRAME" val="{&quot;height&quot;:429.3361417322834,&quot;left&quot;:206.67417322834643,&quot;top&quot;:73.74842519685039,&quot;width&quot;:858.2168582117463}"/>
</p:tagLst>
</file>

<file path=ppt/tags/tag78.xml><?xml version="1.0" encoding="utf-8"?>
<p:tagLst xmlns:p="http://schemas.openxmlformats.org/presentationml/2006/main">
  <p:tag name="KSO_WM_DIAGRAM_VIRTUALLY_FRAME" val="{&quot;height&quot;:429.3361417322834,&quot;left&quot;:206.67417322834643,&quot;top&quot;:73.74842519685039,&quot;width&quot;:858.2168582117463}"/>
</p:tagLst>
</file>

<file path=ppt/tags/tag79.xml><?xml version="1.0" encoding="utf-8"?>
<p:tagLst xmlns:p="http://schemas.openxmlformats.org/presentationml/2006/main">
  <p:tag name="KSO_WM_DIAGRAM_VIRTUALLY_FRAME" val="{&quot;height&quot;:429.3361417322834,&quot;left&quot;:206.67417322834643,&quot;top&quot;:73.74842519685039,&quot;width&quot;:858.2168582117463}"/>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0.xml><?xml version="1.0" encoding="utf-8"?>
<p:tagLst xmlns:p="http://schemas.openxmlformats.org/presentationml/2006/main">
  <p:tag name="KSO_WM_DIAGRAM_VIRTUALLY_FRAME" val="{&quot;height&quot;:70.69777382012467,&quot;left&quot;:48.45,&quot;top&quot;:65.71237756010687,&quot;width&quot;:833.3536743783249}"/>
</p:tagLst>
</file>

<file path=ppt/tags/tag81.xml><?xml version="1.0" encoding="utf-8"?>
<p:tagLst xmlns:p="http://schemas.openxmlformats.org/presentationml/2006/main">
  <p:tag name="KSO_WM_DIAGRAM_VIRTUALLY_FRAME" val="{&quot;height&quot;:70.69777382012467,&quot;left&quot;:48.45,&quot;top&quot;:65.71237756010687,&quot;width&quot;:833.3536743783249}"/>
</p:tagLst>
</file>

<file path=ppt/tags/tag82.xml><?xml version="1.0" encoding="utf-8"?>
<p:tagLst xmlns:p="http://schemas.openxmlformats.org/presentationml/2006/main">
  <p:tag name="KSO_WM_DIAGRAM_VIRTUALLY_FRAME" val="{&quot;height&quot;:70.69777382012467,&quot;left&quot;:48.45,&quot;top&quot;:65.71237756010687,&quot;width&quot;:833.3536743783249}"/>
</p:tagLst>
</file>

<file path=ppt/tags/tag83.xml><?xml version="1.0" encoding="utf-8"?>
<p:tagLst xmlns:p="http://schemas.openxmlformats.org/presentationml/2006/main">
  <p:tag name="KSO_WM_DIAGRAM_VIRTUALLY_FRAME" val="{&quot;height&quot;:70.69777382012467,&quot;left&quot;:48.45,&quot;top&quot;:65.71237756010687,&quot;width&quot;:833.3536743783249}"/>
</p:tagLst>
</file>

<file path=ppt/tags/tag84.xml><?xml version="1.0" encoding="utf-8"?>
<p:tagLst xmlns:p="http://schemas.openxmlformats.org/presentationml/2006/main">
  <p:tag name="KSO_WM_DIAGRAM_VIRTUALLY_FRAME" val="{&quot;height&quot;:70.69777382012467,&quot;left&quot;:48.45,&quot;top&quot;:65.71237756010687,&quot;width&quot;:833.3536743783249}"/>
</p:tagLst>
</file>

<file path=ppt/tags/tag85.xml><?xml version="1.0" encoding="utf-8"?>
<p:tagLst xmlns:p="http://schemas.openxmlformats.org/presentationml/2006/main">
  <p:tag name="KSO_WM_DIAGRAM_VIRTUALLY_FRAME" val="{&quot;height&quot;:70.69777382012467,&quot;left&quot;:48.45,&quot;top&quot;:65.71237756010687,&quot;width&quot;:833.3536743783249}"/>
</p:tagLst>
</file>

<file path=ppt/tags/tag86.xml><?xml version="1.0" encoding="utf-8"?>
<p:tagLst xmlns:p="http://schemas.openxmlformats.org/presentationml/2006/main">
  <p:tag name="TABLE_ENDDRAG_ORIGIN_RECT" val="721*422"/>
  <p:tag name="TABLE_ENDDRAG_RECT" val="159*81*721*422"/>
</p:tagLst>
</file>

<file path=ppt/tags/tag87.xml><?xml version="1.0" encoding="utf-8"?>
<p:tagLst xmlns:p="http://schemas.openxmlformats.org/presentationml/2006/main">
  <p:tag name="KSO_WM_DIAGRAM_VIRTUALLY_FRAME" val="{&quot;height&quot;:469.44962949456294,&quot;left&quot;:23.7,&quot;top&quot;:74.75,&quot;width&quot;:936.3}"/>
</p:tagLst>
</file>

<file path=ppt/tags/tag88.xml><?xml version="1.0" encoding="utf-8"?>
<p:tagLst xmlns:p="http://schemas.openxmlformats.org/presentationml/2006/main">
  <p:tag name="KSO_WM_DIAGRAM_VIRTUALLY_FRAME" val="{&quot;height&quot;:469.44962949456294,&quot;left&quot;:23.7,&quot;top&quot;:74.75,&quot;width&quot;:936.3}"/>
</p:tagLst>
</file>

<file path=ppt/tags/tag89.xml><?xml version="1.0" encoding="utf-8"?>
<p:tagLst xmlns:p="http://schemas.openxmlformats.org/presentationml/2006/main">
  <p:tag name="KSO_WM_DIAGRAM_VIRTUALLY_FRAME" val="{&quot;height&quot;:469.44962949456294,&quot;left&quot;:23.7,&quot;top&quot;:74.75,&quot;width&quot;:936.3}"/>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0.xml><?xml version="1.0" encoding="utf-8"?>
<p:tagLst xmlns:p="http://schemas.openxmlformats.org/presentationml/2006/main">
  <p:tag name="KSO_WM_DIAGRAM_VIRTUALLY_FRAME" val="{&quot;height&quot;:469.44962949456294,&quot;left&quot;:23.7,&quot;top&quot;:74.75,&quot;width&quot;:936.3}"/>
</p:tagLst>
</file>

<file path=ppt/tags/tag91.xml><?xml version="1.0" encoding="utf-8"?>
<p:tagLst xmlns:p="http://schemas.openxmlformats.org/presentationml/2006/main">
  <p:tag name="KSO_WM_DIAGRAM_VIRTUALLY_FRAME" val="{&quot;height&quot;:469.44962949456294,&quot;left&quot;:23.7,&quot;top&quot;:74.75,&quot;width&quot;:936.3}"/>
</p:tagLst>
</file>

<file path=ppt/tags/tag92.xml><?xml version="1.0" encoding="utf-8"?>
<p:tagLst xmlns:p="http://schemas.openxmlformats.org/presentationml/2006/main">
  <p:tag name="KSO_WM_DIAGRAM_VIRTUALLY_FRAME" val="{&quot;height&quot;:469.44962949456294,&quot;left&quot;:23.7,&quot;top&quot;:74.75,&quot;width&quot;:936.3}"/>
</p:tagLst>
</file>

<file path=ppt/tags/tag93.xml><?xml version="1.0" encoding="utf-8"?>
<p:tagLst xmlns:p="http://schemas.openxmlformats.org/presentationml/2006/main">
  <p:tag name="KSO_WM_DIAGRAM_VIRTUALLY_FRAME" val="{&quot;height&quot;:469.44962949456294,&quot;left&quot;:23.7,&quot;top&quot;:74.75,&quot;width&quot;:936.3}"/>
</p:tagLst>
</file>

<file path=ppt/tags/tag94.xml><?xml version="1.0" encoding="utf-8"?>
<p:tagLst xmlns:p="http://schemas.openxmlformats.org/presentationml/2006/main">
  <p:tag name="KSO_WM_DIAGRAM_VIRTUALLY_FRAME" val="{&quot;height&quot;:469.44962949456294,&quot;left&quot;:23.7,&quot;top&quot;:74.75,&quot;width&quot;:936.3}"/>
</p:tagLst>
</file>

<file path=ppt/tags/tag95.xml><?xml version="1.0" encoding="utf-8"?>
<p:tagLst xmlns:p="http://schemas.openxmlformats.org/presentationml/2006/main">
  <p:tag name="KSO_WM_DIAGRAM_VIRTUALLY_FRAME" val="{&quot;height&quot;:469.44962949456294,&quot;left&quot;:23.7,&quot;top&quot;:74.75,&quot;width&quot;:936.3}"/>
</p:tagLst>
</file>

<file path=ppt/tags/tag96.xml><?xml version="1.0" encoding="utf-8"?>
<p:tagLst xmlns:p="http://schemas.openxmlformats.org/presentationml/2006/main">
  <p:tag name="KSO_WM_DIAGRAM_VIRTUALLY_FRAME" val="{&quot;height&quot;:469.44962949456294,&quot;left&quot;:23.7,&quot;top&quot;:74.75,&quot;width&quot;:936.3}"/>
</p:tagLst>
</file>

<file path=ppt/tags/tag97.xml><?xml version="1.0" encoding="utf-8"?>
<p:tagLst xmlns:p="http://schemas.openxmlformats.org/presentationml/2006/main">
  <p:tag name="KSO_WM_DIAGRAM_VIRTUALLY_FRAME" val="{&quot;height&quot;:469.44962949456294,&quot;left&quot;:23.7,&quot;top&quot;:74.75,&quot;width&quot;:936.3}"/>
</p:tagLst>
</file>

<file path=ppt/tags/tag98.xml><?xml version="1.0" encoding="utf-8"?>
<p:tagLst xmlns:p="http://schemas.openxmlformats.org/presentationml/2006/main">
  <p:tag name="KSO_WM_DIAGRAM_VIRTUALLY_FRAME" val="{&quot;height&quot;:469.44962949456294,&quot;left&quot;:23.7,&quot;top&quot;:74.75,&quot;width&quot;:936.3}"/>
</p:tagLst>
</file>

<file path=ppt/tags/tag99.xml><?xml version="1.0" encoding="utf-8"?>
<p:tagLst xmlns:p="http://schemas.openxmlformats.org/presentationml/2006/main">
  <p:tag name="KSO_WM_DIAGRAM_VIRTUALLY_FRAME" val="{&quot;height&quot;:469.44962949456294,&quot;left&quot;:23.7,&quot;top&quot;:74.75,&quot;width&quot;:936.3}"/>
</p:tagLst>
</file>

<file path=ppt/theme/theme1.xml><?xml version="1.0" encoding="utf-8"?>
<a:theme xmlns:a="http://schemas.openxmlformats.org/drawingml/2006/main" name="Office 主题​​">
  <a:themeElements>
    <a:clrScheme name="0706peise">
      <a:dk1>
        <a:sysClr val="windowText" lastClr="000000"/>
      </a:dk1>
      <a:lt1>
        <a:sysClr val="window" lastClr="FFFFFF"/>
      </a:lt1>
      <a:dk2>
        <a:srgbClr val="44546A"/>
      </a:dk2>
      <a:lt2>
        <a:srgbClr val="E7E6E6"/>
      </a:lt2>
      <a:accent1>
        <a:srgbClr val="0F4696"/>
      </a:accent1>
      <a:accent2>
        <a:srgbClr val="0070C0"/>
      </a:accent2>
      <a:accent3>
        <a:srgbClr val="C00000"/>
      </a:accent3>
      <a:accent4>
        <a:srgbClr val="A5A5A5"/>
      </a:accent4>
      <a:accent5>
        <a:srgbClr val="4472C4"/>
      </a:accent5>
      <a:accent6>
        <a:srgbClr val="70AD47"/>
      </a:accent6>
      <a:hlink>
        <a:srgbClr val="0563C1"/>
      </a:hlink>
      <a:folHlink>
        <a:srgbClr val="954F72"/>
      </a:folHlink>
    </a:clrScheme>
    <a:fontScheme name="汇报字体-2">
      <a:majorFont>
        <a:latin typeface="Arial"/>
        <a:ea typeface="微软雅黑"/>
        <a:cs typeface=""/>
      </a:majorFont>
      <a:minorFont>
        <a:latin typeface="Arial"/>
        <a:ea typeface="微软雅黑"/>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w="12700">
          <a:solidFill>
            <a:srgbClr val="2E75B5"/>
          </a:solidFill>
          <a:prstDash val="solid"/>
        </a:ln>
      </a:spPr>
      <a:bodyPr wrap="square" anchor="ctr">
        <a:spAutoFit/>
      </a:bodyPr>
      <a:lstStyle>
        <a:defPPr marL="0" algn="ctr">
          <a:defRPr kumimoji="1" sz="1400" b="1" i="0" u="none" strike="noStrike" kern="0" cap="none" spc="-50" baseline="0" dirty="0">
            <a:solidFill>
              <a:srgbClr val="2E75B5"/>
            </a:solidFill>
            <a:uFillTx/>
            <a:latin typeface="Times New Roman" panose="02020603050405020304" pitchFamily="18" charset="0"/>
            <a:ea typeface="微软雅黑" panose="020B0503020204020204" pitchFamily="34" charset="-122"/>
            <a:cs typeface="Times New Roman" panose="02020603050405020304" pitchFamily="18" charset="0"/>
          </a:defRPr>
        </a:defPPr>
      </a:lstStyle>
    </a:sp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WPS">
  <a:themeElements>
    <a:clrScheme name="WPS">
      <a:dk1>
        <a:sysClr val="windowText" lastClr="000000"/>
      </a:dk1>
      <a:lt1>
        <a:sysClr val="window" lastClr="FFFFFF"/>
      </a:lt1>
      <a:dk2>
        <a:srgbClr val="44546A"/>
      </a:dk2>
      <a:lt2>
        <a:srgbClr val="E7E6E6"/>
      </a:lt2>
      <a:accent1>
        <a:srgbClr val="4874CB"/>
      </a:accent1>
      <a:accent2>
        <a:srgbClr val="EE822F"/>
      </a:accent2>
      <a:accent3>
        <a:srgbClr val="F2BA02"/>
      </a:accent3>
      <a:accent4>
        <a:srgbClr val="75BD42"/>
      </a:accent4>
      <a:accent5>
        <a:srgbClr val="30C0B4"/>
      </a:accent5>
      <a:accent6>
        <a:srgbClr val="E54C5E"/>
      </a:accent6>
      <a:hlink>
        <a:srgbClr val="0026E5"/>
      </a:hlink>
      <a:folHlink>
        <a:srgbClr val="7E1FAD"/>
      </a:folHlink>
    </a:clrScheme>
    <a:fontScheme name="WPS">
      <a:majorFont>
        <a:latin typeface="Arial"/>
        <a:ea typeface="微软雅黑"/>
        <a:cs typeface=""/>
      </a:majorFont>
      <a:minorFont>
        <a:latin typeface="Arial"/>
        <a:ea typeface="微软雅黑"/>
        <a:cs typeface=""/>
      </a:minorFont>
    </a:fontScheme>
    <a:fmtScheme name="WPS">
      <a:fillStyleLst>
        <a:solidFill>
          <a:schemeClr val="phClr"/>
        </a:solidFill>
        <a:gradFill>
          <a:gsLst>
            <a:gs pos="0">
              <a:schemeClr val="phClr">
                <a:lumOff val="17500"/>
              </a:schemeClr>
            </a:gs>
            <a:gs pos="100000">
              <a:schemeClr val="phClr"/>
            </a:gs>
          </a:gsLst>
          <a:lin ang="2700000" scaled="0"/>
        </a:gradFill>
        <a:gradFill>
          <a:gsLst>
            <a:gs pos="0">
              <a:schemeClr val="phClr">
                <a:hueOff val="-2520000"/>
              </a:schemeClr>
            </a:gs>
            <a:gs pos="100000">
              <a:schemeClr val="phClr"/>
            </a:gs>
          </a:gsLst>
          <a:lin ang="2700000" scaled="0"/>
        </a:gradFill>
      </a:fillStyleLst>
      <a:lnStyleLst>
        <a:ln w="12700" cap="flat" cmpd="sng" algn="ctr">
          <a:solidFill>
            <a:schemeClr val="phClr"/>
          </a:solidFill>
          <a:prstDash val="solid"/>
          <a:miter lim="800000"/>
        </a:ln>
        <a:ln w="12700" cap="flat" cmpd="sng" algn="ctr">
          <a:solidFill>
            <a:schemeClr val="phClr"/>
          </a:solidFill>
          <a:prstDash val="solid"/>
          <a:miter lim="800000"/>
        </a:ln>
        <a:ln w="12700" cap="flat" cmpd="sng" algn="ctr">
          <a:gradFill>
            <a:gsLst>
              <a:gs pos="0">
                <a:schemeClr val="phClr">
                  <a:hueOff val="-4200000"/>
                </a:schemeClr>
              </a:gs>
              <a:gs pos="100000">
                <a:schemeClr val="phClr"/>
              </a:gs>
            </a:gsLst>
            <a:lin ang="2700000" scaled="1"/>
          </a:gradFill>
          <a:prstDash val="solid"/>
          <a:miter lim="800000"/>
        </a:ln>
      </a:lnStyleLst>
      <a:effectStyleLst>
        <a:effectStyle>
          <a:effectLst>
            <a:outerShdw blurRad="101600" dist="50800" dir="5400000" algn="ctr" rotWithShape="0">
              <a:schemeClr val="phClr">
                <a:alpha val="60000"/>
              </a:schemeClr>
            </a:outerShdw>
          </a:effectLst>
        </a:effectStyle>
        <a:effectStyle>
          <a:effectLst>
            <a:reflection stA="50000" endA="300" endPos="40000" dist="25400" dir="5400000" sy="-100000" algn="bl" rotWithShape="0"/>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CJcolor">
      <a:dk1>
        <a:srgbClr val="000000"/>
      </a:dk1>
      <a:lt1>
        <a:srgbClr val="FFFFCC"/>
      </a:lt1>
      <a:dk2>
        <a:srgbClr val="005DA2"/>
      </a:dk2>
      <a:lt2>
        <a:srgbClr val="FFFFFF"/>
      </a:lt2>
      <a:accent1>
        <a:srgbClr val="00FF00"/>
      </a:accent1>
      <a:accent2>
        <a:srgbClr val="FFC000"/>
      </a:accent2>
      <a:accent3>
        <a:srgbClr val="00C0FF"/>
      </a:accent3>
      <a:accent4>
        <a:srgbClr val="00FFC0"/>
      </a:accent4>
      <a:accent5>
        <a:srgbClr val="FF00C0"/>
      </a:accent5>
      <a:accent6>
        <a:srgbClr val="FF0000"/>
      </a:accent6>
      <a:hlink>
        <a:srgbClr val="C0FF00"/>
      </a:hlink>
      <a:folHlink>
        <a:srgbClr val="000000"/>
      </a:folHlink>
    </a:clrScheme>
    <a:fontScheme name="自定义 9">
      <a:majorFont>
        <a:latin typeface="Times New Roman"/>
        <a:ea typeface="Times New Roman"/>
        <a:cs typeface=""/>
      </a:majorFont>
      <a:minorFont>
        <a:latin typeface="Times New Roman"/>
        <a:ea typeface="Times New Roma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lumMod val="20000"/>
            <a:lumOff val="80000"/>
          </a:schemeClr>
        </a:solidFill>
        <a:ln w="7600" cap="flat">
          <a:solidFill>
            <a:srgbClr val="58BEC0"/>
          </a:solidFill>
          <a:bevel/>
        </a:ln>
      </a:spPr>
      <a:bodyPr/>
      <a:lstStyle/>
    </a:spDef>
  </a:objectDefaul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自定义 94">
    <a:dk1>
      <a:srgbClr val="000000"/>
    </a:dk1>
    <a:lt1>
      <a:srgbClr val="FFFFFF"/>
    </a:lt1>
    <a:dk2>
      <a:srgbClr val="44546A"/>
    </a:dk2>
    <a:lt2>
      <a:srgbClr val="E7E6E6"/>
    </a:lt2>
    <a:accent1>
      <a:srgbClr val="35B153"/>
    </a:accent1>
    <a:accent2>
      <a:srgbClr val="FFAA17"/>
    </a:accent2>
    <a:accent3>
      <a:srgbClr val="FF3162"/>
    </a:accent3>
    <a:accent4>
      <a:srgbClr val="1A7EFA"/>
    </a:accent4>
    <a:accent5>
      <a:srgbClr val="644FFF"/>
    </a:accent5>
    <a:accent6>
      <a:srgbClr val="A670F8"/>
    </a:accent6>
    <a:hlink>
      <a:srgbClr val="0026E5"/>
    </a:hlink>
    <a:folHlink>
      <a:srgbClr val="7E1FAD"/>
    </a:folHlink>
  </a:clrScheme>
  <a:fontScheme name="WPS">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WPS">
    <a:fillStyleLst>
      <a:solidFill>
        <a:schemeClr val="phClr"/>
      </a:solidFill>
      <a:gradFill>
        <a:gsLst>
          <a:gs pos="0">
            <a:schemeClr val="phClr">
              <a:lumOff val="17500"/>
            </a:schemeClr>
          </a:gs>
          <a:gs pos="100000">
            <a:schemeClr val="phClr"/>
          </a:gs>
        </a:gsLst>
        <a:lin ang="2700000" scaled="0"/>
      </a:gradFill>
      <a:gradFill>
        <a:gsLst>
          <a:gs pos="0">
            <a:schemeClr val="phClr">
              <a:hueOff val="-2520000"/>
            </a:schemeClr>
          </a:gs>
          <a:gs pos="100000">
            <a:schemeClr val="phClr"/>
          </a:gs>
        </a:gsLst>
        <a:lin ang="2700000" scaled="0"/>
      </a:gradFill>
    </a:fillStyleLst>
    <a:lnStyleLst>
      <a:ln w="12700" cap="flat" cmpd="sng" algn="ctr">
        <a:solidFill>
          <a:schemeClr val="phClr"/>
        </a:solidFill>
        <a:prstDash val="solid"/>
        <a:miter lim="800000"/>
      </a:ln>
      <a:ln w="12700" cap="flat" cmpd="sng" algn="ctr">
        <a:solidFill>
          <a:schemeClr val="phClr"/>
        </a:solidFill>
        <a:prstDash val="solid"/>
        <a:miter lim="800000"/>
      </a:ln>
      <a:ln w="12700" cap="flat" cmpd="sng" algn="ctr">
        <a:gradFill>
          <a:gsLst>
            <a:gs pos="0">
              <a:schemeClr val="phClr">
                <a:hueOff val="-4200000"/>
              </a:schemeClr>
            </a:gs>
            <a:gs pos="100000">
              <a:schemeClr val="phClr"/>
            </a:gs>
          </a:gsLst>
          <a:lin ang="2700000" scaled="1"/>
        </a:gradFill>
        <a:prstDash val="solid"/>
        <a:miter lim="800000"/>
      </a:ln>
    </a:lnStyleLst>
    <a:effectStyleLst>
      <a:effectStyle>
        <a:effectLst>
          <a:outerShdw blurRad="101600" dist="50800" dir="5400000" algn="ctr" rotWithShape="0">
            <a:schemeClr val="phClr">
              <a:alpha val="60000"/>
            </a:schemeClr>
          </a:outerShdw>
        </a:effectLst>
      </a:effectStyle>
      <a:effectStyle>
        <a:effectLst>
          <a:reflection stA="50000" endA="300" endPos="40000" dist="25400" dir="5400000" sy="-100000" algn="bl" rotWithShape="0"/>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Office Theme</Template>
  <TotalTime>0</TotalTime>
  <Words>8455</Words>
  <Application>WPS 演示</Application>
  <PresentationFormat>宽屏</PresentationFormat>
  <Paragraphs>628</Paragraphs>
  <Slides>19</Slides>
  <Notes>6</Notes>
  <HiddenSlides>0</HiddenSlides>
  <MMClips>0</MMClips>
  <ScaleCrop>false</ScaleCrop>
  <HeadingPairs>
    <vt:vector size="8" baseType="variant">
      <vt:variant>
        <vt:lpstr>已用的字体</vt:lpstr>
      </vt:variant>
      <vt:variant>
        <vt:i4>28</vt:i4>
      </vt:variant>
      <vt:variant>
        <vt:lpstr>主题</vt:lpstr>
      </vt:variant>
      <vt:variant>
        <vt:i4>4</vt:i4>
      </vt:variant>
      <vt:variant>
        <vt:lpstr>嵌入 OLE 服务器</vt:lpstr>
      </vt:variant>
      <vt:variant>
        <vt:i4>2</vt:i4>
      </vt:variant>
      <vt:variant>
        <vt:lpstr>幻灯片标题</vt:lpstr>
      </vt:variant>
      <vt:variant>
        <vt:i4>19</vt:i4>
      </vt:variant>
    </vt:vector>
  </HeadingPairs>
  <TitlesOfParts>
    <vt:vector size="53" baseType="lpstr">
      <vt:lpstr>Arial</vt:lpstr>
      <vt:lpstr>宋体</vt:lpstr>
      <vt:lpstr>Wingdings</vt:lpstr>
      <vt:lpstr>Times New Roman</vt:lpstr>
      <vt:lpstr>微软雅黑</vt:lpstr>
      <vt:lpstr>Arial Black</vt:lpstr>
      <vt:lpstr>华文新魏</vt:lpstr>
      <vt:lpstr>Arial</vt:lpstr>
      <vt:lpstr>方正仿宋_GB2312</vt:lpstr>
      <vt:lpstr>仿宋</vt:lpstr>
      <vt:lpstr>Copperplate Gothic Bold</vt:lpstr>
      <vt:lpstr>Wingdings</vt:lpstr>
      <vt:lpstr>隶书</vt:lpstr>
      <vt:lpstr>Times New Roman</vt:lpstr>
      <vt:lpstr>Calibri</vt:lpstr>
      <vt:lpstr>Cambria Math</vt:lpstr>
      <vt:lpstr>MS Mincho</vt:lpstr>
      <vt:lpstr>楷体_GB2312</vt:lpstr>
      <vt:lpstr>新宋体</vt:lpstr>
      <vt:lpstr>华文楷体</vt:lpstr>
      <vt:lpstr>Symbol</vt:lpstr>
      <vt:lpstr>굴림</vt:lpstr>
      <vt:lpstr>Malgun Gothic</vt:lpstr>
      <vt:lpstr>黑体</vt:lpstr>
      <vt:lpstr>Microsoft YaHei UI</vt:lpstr>
      <vt:lpstr>Arial Unicode MS</vt:lpstr>
      <vt:lpstr>等线</vt:lpstr>
      <vt:lpstr>Segoe Print</vt:lpstr>
      <vt:lpstr>Office 主题​​</vt:lpstr>
      <vt:lpstr>1_Office 主题</vt:lpstr>
      <vt:lpstr>WPS</vt:lpstr>
      <vt:lpstr>1_Office 主题​​</vt:lpstr>
      <vt:lpstr>Origin50.Graph</vt:lpstr>
      <vt:lpstr>Origin95.Graph</vt:lpstr>
      <vt:lpstr>PowerPoint 演示文稿</vt:lpstr>
      <vt:lpstr>PowerPoint 演示文稿</vt:lpstr>
      <vt:lpstr>PowerPoint 演示文稿</vt:lpstr>
      <vt:lpstr>Detector Requirements for CSNS Instruments</vt:lpstr>
      <vt:lpstr>scintillator Detectors for CSNS Instruments</vt:lpstr>
      <vt:lpstr>Scintillator Detector Family at CSNS</vt:lpstr>
      <vt:lpstr>PowerPoint 演示文稿</vt:lpstr>
      <vt:lpstr>PowerPoint 演示文稿</vt:lpstr>
      <vt:lpstr>  LoGHT（Louver Geometry High-efficiency Thermal-neutron Detector ）</vt:lpstr>
      <vt:lpstr>  LoGHT（Louver Geometry High-efficiency Thermal-neutron Detector ）</vt:lpstr>
      <vt:lpstr>  LoGHT（Louver Geometry High-efficiency Thermal-neutron Detector ）</vt:lpstr>
      <vt:lpstr>  LoGHT（Louver Geometry High-efficiency Thermal-neutron Detector ）</vt:lpstr>
      <vt:lpstr>   SHiNE ( SiPM-based High-resolution Neutron Detector)</vt:lpstr>
      <vt:lpstr>PowerPoint 演示文稿</vt:lpstr>
      <vt:lpstr>Stucture: Minimal dead-zone design</vt:lpstr>
      <vt:lpstr>PowerPoint 演示文稿</vt:lpstr>
      <vt:lpstr>SHiNE @  SCND(Single Crystal Neutron Diffractometer)</vt:lpstr>
      <vt:lpstr>PowerPoint 演示文稿</vt:lpstr>
      <vt:lpstr>Thanks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xtzj</dc:creator>
  <cp:lastModifiedBy>tangb</cp:lastModifiedBy>
  <cp:revision>2435</cp:revision>
  <dcterms:created xsi:type="dcterms:W3CDTF">2022-07-06T06:58:00Z</dcterms:created>
  <dcterms:modified xsi:type="dcterms:W3CDTF">2026-04-16T07:56:21Z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1AD294CBFFC0411C876DF3E7165BF190_13</vt:lpwstr>
  </property>
  <property fmtid="{D5CDD505-2E9C-101B-9397-08002B2CF9AE}" pid="3" name="KSOProductBuildVer">
    <vt:lpwstr>2052-12.1.0.25225</vt:lpwstr>
  </property>
</Properties>
</file>