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93" r:id="rId2"/>
  </p:sldMasterIdLst>
  <p:notesMasterIdLst>
    <p:notesMasterId r:id="rId16"/>
  </p:notesMasterIdLst>
  <p:handoutMasterIdLst>
    <p:handoutMasterId r:id="rId17"/>
  </p:handoutMasterIdLst>
  <p:sldIdLst>
    <p:sldId id="277" r:id="rId3"/>
    <p:sldId id="513" r:id="rId4"/>
    <p:sldId id="506" r:id="rId5"/>
    <p:sldId id="507" r:id="rId6"/>
    <p:sldId id="509" r:id="rId7"/>
    <p:sldId id="514" r:id="rId8"/>
    <p:sldId id="283" r:id="rId9"/>
    <p:sldId id="515" r:id="rId10"/>
    <p:sldId id="282" r:id="rId11"/>
    <p:sldId id="517" r:id="rId12"/>
    <p:sldId id="516" r:id="rId13"/>
    <p:sldId id="502" r:id="rId14"/>
    <p:sldId id="334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0C6F7F-D52C-791E-4ABC-512B25212E17}" name="Svoboda, Josef" initials="" userId="S::359661@win.lanl.gov::d9857b02-83f0-4ddb-801c-703b7e3ed4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29"/>
    <a:srgbClr val="FF7C80"/>
    <a:srgbClr val="000F7E"/>
    <a:srgbClr val="2B00FF"/>
    <a:srgbClr val="F8CBAD"/>
    <a:srgbClr val="B9E9E6"/>
    <a:srgbClr val="69C3FF"/>
    <a:srgbClr val="E99394"/>
    <a:srgbClr val="0070C1"/>
    <a:srgbClr val="FF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A85D49-34E6-43FA-8576-3D391D9777DB}" v="7" dt="2026-03-30T06:07:54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5" autoAdjust="0"/>
    <p:restoredTop sz="86507" autoAdjust="0"/>
  </p:normalViewPr>
  <p:slideViewPr>
    <p:cSldViewPr snapToGrid="0" snapToObjects="1" showGuides="1">
      <p:cViewPr varScale="1">
        <p:scale>
          <a:sx n="94" d="100"/>
          <a:sy n="94" d="100"/>
        </p:scale>
        <p:origin x="1301" y="101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384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6B804-3E45-364D-A045-BB358CB8E6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BAC92-B99D-FF4D-A990-D686745CA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749E-04CE-F245-A958-C4F030697BC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6A46C-39E5-FF4C-9921-815AC4BE94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FC7B7-2133-5C4A-AC28-C1AA9FF1AC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CEA21-F2A0-454B-B622-7D3A8835A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95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4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CF7ED-2B3C-0A80-4C55-D7EDF80B5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BA9F7-763E-AD93-661B-288C429F5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1C6E9-4C00-09C8-ABF5-B2ECB5171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9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229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0A3B3-770C-02FF-AD7D-F50477B6C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B1D9F0-D6E9-FCFD-B703-3D91C8E83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6D278-8F57-59FD-5A58-702652BE0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43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A80B1-EE87-62FB-C5A9-AF58D9114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5049B9-AAA5-BC3A-7437-EB0AB435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5B138-0BDC-46F1-19BA-6B4099260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39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63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B6D80-C54D-A274-2BCE-EB8F1A920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A3DEAD-64A8-7429-041A-4501F2036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4A4A1-AFAE-9B2E-4281-ADAD04B4A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46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31AB9-1FE8-7121-2051-2DC80D192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D8A9E-D292-5049-2E44-40BDD3802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99ECF-B7D1-7C5E-0E6D-D88B23806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7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0" y="190440"/>
            <a:ext cx="8805439" cy="495306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4/14/2026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CBC69-9139-648D-7207-86870A38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EC4A9-685B-8C15-6B88-3686A1CFB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9A142-3182-326B-5BAB-7E5C16FF9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23898-6600-86B2-9D21-2E13BBD8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52AD-2F72-426E-BC7A-DDACE250A8E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C5C21-E3D6-7A3D-EA6F-6ED4B0B51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4DF35-B32A-969D-F62C-4C47D9C8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D323-B87E-40F8-B143-B3759E01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0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B65D8-4D14-D89B-0319-65ACA285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9FD6F-B55A-AB11-31BE-2DB45835E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3AE80-0DC7-E05F-E6D5-49CABCF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1C87-0EB6-4097-8E26-599AF451E18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933E3-5E13-0C48-4409-A00342402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6D2FD-E7B2-1CAB-B698-DAFC82B1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DB38-0DCC-43C5-95AE-38DA98B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69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12463272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7" t="3208" r="30052" b="19629"/>
          <a:stretch/>
        </p:blipFill>
        <p:spPr>
          <a:xfrm>
            <a:off x="3064933" y="-141546"/>
            <a:ext cx="6079068" cy="528504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320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4/14/2026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4A7A8-335B-174E-9471-7B8989F42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C7184-67F4-D44E-A683-638A4BD08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08182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6886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4/14/2026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DB747-6C5D-1648-A189-AC12B7E178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29184" y="4811397"/>
            <a:ext cx="1033271" cy="2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09" r:id="rId15"/>
    <p:sldLayoutId id="2147483710" r:id="rId16"/>
  </p:sldLayoutIdLst>
  <p:hf sldNum="0"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4/14/2026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0E74A-F632-C648-A3E6-DE91F97087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8" r:id="rId2"/>
    <p:sldLayoutId id="2147483694" r:id="rId3"/>
    <p:sldLayoutId id="2147483705" r:id="rId4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dkral@lanl.gov" TargetMode="Externa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3B99C6-D0D0-D441-BB88-E3B30F0BF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8" y="1183368"/>
            <a:ext cx="8686801" cy="1169551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/>
              <a:t>Neutron Beam Imaging on DICER Using a ⁶Li‑Glass Scintillator Read Out by a Large Area Picosecond Photodetector (LAPPD)</a:t>
            </a:r>
            <a:endParaRPr lang="en-US" sz="21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7859A57D-2C14-6348-B5C3-04566EA08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22" y="2551035"/>
            <a:ext cx="8436779" cy="1169551"/>
          </a:xfrm>
        </p:spPr>
        <p:txBody>
          <a:bodyPr>
            <a:normAutofit fontScale="925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D. Kral</a:t>
            </a:r>
            <a:r>
              <a:rPr lang="en-US" baseline="30000" dirty="0"/>
              <a:t>1</a:t>
            </a:r>
            <a:r>
              <a:rPr lang="en-US" dirty="0"/>
              <a:t>, Th. Stamatopoulos</a:t>
            </a:r>
            <a:r>
              <a:rPr lang="en-US" baseline="30000" dirty="0"/>
              <a:t>1</a:t>
            </a:r>
            <a:r>
              <a:rPr lang="en-US" dirty="0"/>
              <a:t>, A. Couture</a:t>
            </a:r>
            <a:r>
              <a:rPr lang="en-US" baseline="30000" dirty="0"/>
              <a:t>1</a:t>
            </a:r>
            <a:r>
              <a:rPr lang="en-US" dirty="0"/>
              <a:t>, S. Chasapoglou, P. Koehler</a:t>
            </a:r>
            <a:r>
              <a:rPr lang="en-US" baseline="30000" dirty="0"/>
              <a:t>1</a:t>
            </a:r>
            <a:r>
              <a:rPr lang="en-US" dirty="0"/>
              <a:t>, B. DiGiovine</a:t>
            </a:r>
            <a:r>
              <a:rPr lang="en-US" baseline="30000" dirty="0"/>
              <a:t>2</a:t>
            </a:r>
            <a:r>
              <a:rPr lang="en-US" dirty="0"/>
              <a:t>, J. Ullmann</a:t>
            </a:r>
            <a:r>
              <a:rPr lang="en-US" baseline="30000" dirty="0"/>
              <a:t>1</a:t>
            </a:r>
            <a:endParaRPr lang="en-US" dirty="0"/>
          </a:p>
          <a:p>
            <a:pPr marL="228600" indent="-228600">
              <a:lnSpc>
                <a:spcPct val="160000"/>
              </a:lnSpc>
              <a:buFont typeface="+mj-lt"/>
              <a:buAutoNum type="arabicPeriod"/>
            </a:pPr>
            <a:r>
              <a:rPr lang="en-US" sz="1100" dirty="0"/>
              <a:t>Physics Division, Los Alamos National Laboratory, NM 87545, USA</a:t>
            </a:r>
          </a:p>
          <a:p>
            <a:pPr marL="228600" indent="-228600">
              <a:lnSpc>
                <a:spcPct val="160000"/>
              </a:lnSpc>
              <a:buFont typeface="+mj-lt"/>
              <a:buAutoNum type="arabicPeriod"/>
            </a:pPr>
            <a:r>
              <a:rPr lang="en-US" sz="1100" dirty="0"/>
              <a:t>Weapons Engineering Verification &amp; Validation Division, Los Alamos National Laboratory, NM, 87545, USA</a:t>
            </a:r>
            <a:endParaRPr lang="en-US" sz="1500" dirty="0"/>
          </a:p>
          <a:p>
            <a:endParaRPr lang="en-US" sz="12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97A665-BC2C-524C-A7EC-3526226D8D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3824330"/>
            <a:ext cx="4219129" cy="379411"/>
          </a:xfrm>
        </p:spPr>
        <p:txBody>
          <a:bodyPr>
            <a:normAutofit/>
          </a:bodyPr>
          <a:lstStyle/>
          <a:p>
            <a:r>
              <a:rPr lang="en-US" dirty="0"/>
              <a:t>ICANS XXV</a:t>
            </a:r>
          </a:p>
          <a:p>
            <a:r>
              <a:rPr lang="en-US" dirty="0"/>
              <a:t>13</a:t>
            </a:r>
            <a:r>
              <a:rPr lang="en-US" baseline="30000" dirty="0"/>
              <a:t>th</a:t>
            </a:r>
            <a:r>
              <a:rPr lang="en-US" dirty="0"/>
              <a:t> – 17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E73A8-DF68-C9F9-C340-44656F8AF5FF}"/>
              </a:ext>
            </a:extLst>
          </p:cNvPr>
          <p:cNvSpPr txBox="1"/>
          <p:nvPr/>
        </p:nvSpPr>
        <p:spPr>
          <a:xfrm>
            <a:off x="3248722" y="16132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04A97-3B63-A926-0828-7C7E10D103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307485"/>
            <a:ext cx="2597150" cy="379412"/>
          </a:xfrm>
        </p:spPr>
        <p:txBody>
          <a:bodyPr/>
          <a:lstStyle/>
          <a:p>
            <a:r>
              <a:rPr lang="en-US" dirty="0"/>
              <a:t>LA-UR-26-22894</a:t>
            </a:r>
          </a:p>
        </p:txBody>
      </p:sp>
    </p:spTree>
    <p:extLst>
      <p:ext uri="{BB962C8B-B14F-4D97-AF65-F5344CB8AC3E}">
        <p14:creationId xmlns:p14="http://schemas.microsoft.com/office/powerpoint/2010/main" val="262362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50DAA-B389-24DA-56F6-4ED63866F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AE9646-81AF-9108-94A0-8C32BF9BF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487" y="1088856"/>
            <a:ext cx="2868427" cy="2560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EA0ECC-909E-4A78-8D72-EB2A5DA21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42" y="1088856"/>
            <a:ext cx="2909653" cy="2560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952B8-195C-D345-E3A0-61762B96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384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Gaussian smoothing: choosing a usable visualization scale</a:t>
            </a:r>
            <a:endParaRPr lang="en-US" sz="2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F98FA-D617-B87E-B672-9C7548886E24}"/>
              </a:ext>
            </a:extLst>
          </p:cNvPr>
          <p:cNvSpPr txBox="1"/>
          <p:nvPr/>
        </p:nvSpPr>
        <p:spPr>
          <a:xfrm>
            <a:off x="6922382" y="3622462"/>
            <a:ext cx="1274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cs typeface="AngsanaUPC" panose="020B0502040204020203" pitchFamily="18" charset="-34"/>
              </a:rPr>
              <a:t>σ</a:t>
            </a:r>
            <a:r>
              <a:rPr lang="en-US" sz="1600" b="1" dirty="0"/>
              <a:t>=25 mm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6CD5FB-1055-704F-1060-5E3992A3F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365" y="1088856"/>
            <a:ext cx="2909652" cy="25603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C852D4D-B51A-BEC4-6096-8B4A822E07E5}"/>
              </a:ext>
            </a:extLst>
          </p:cNvPr>
          <p:cNvSpPr txBox="1"/>
          <p:nvPr/>
        </p:nvSpPr>
        <p:spPr>
          <a:xfrm>
            <a:off x="3918470" y="3623729"/>
            <a:ext cx="1274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cs typeface="AngsanaUPC" panose="020B0502040204020203" pitchFamily="18" charset="-34"/>
              </a:rPr>
              <a:t>σ</a:t>
            </a:r>
            <a:r>
              <a:rPr lang="en-US" sz="1600" b="1" dirty="0"/>
              <a:t>=12.5 mm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675725-0696-3DFD-28FE-DDD6586DC916}"/>
              </a:ext>
            </a:extLst>
          </p:cNvPr>
          <p:cNvSpPr txBox="1"/>
          <p:nvPr/>
        </p:nvSpPr>
        <p:spPr>
          <a:xfrm>
            <a:off x="942850" y="3624996"/>
            <a:ext cx="1274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cs typeface="AngsanaUPC" panose="020B0502040204020203" pitchFamily="18" charset="-34"/>
              </a:rPr>
              <a:t>σ</a:t>
            </a:r>
            <a:r>
              <a:rPr lang="en-US" sz="1600" b="1" dirty="0"/>
              <a:t>=2.5 mm</a:t>
            </a:r>
          </a:p>
        </p:txBody>
      </p:sp>
    </p:spTree>
    <p:extLst>
      <p:ext uri="{BB962C8B-B14F-4D97-AF65-F5344CB8AC3E}">
        <p14:creationId xmlns:p14="http://schemas.microsoft.com/office/powerpoint/2010/main" val="246235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5838A-56B8-5E02-AFB3-882CD20B7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3339-19A8-4742-5DF7-AE19C6A2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38461"/>
          </a:xfrm>
        </p:spPr>
        <p:txBody>
          <a:bodyPr>
            <a:normAutofit/>
          </a:bodyPr>
          <a:lstStyle/>
          <a:p>
            <a:pPr algn="ctr"/>
            <a:r>
              <a:rPr lang="en-US" sz="2700" baseline="30000" dirty="0"/>
              <a:t>149</a:t>
            </a:r>
            <a:r>
              <a:rPr lang="en-US" sz="2700" dirty="0"/>
              <a:t>Sm </a:t>
            </a:r>
            <a:r>
              <a:rPr lang="en-US" sz="2800" dirty="0"/>
              <a:t>sample data: preliminary neutron beam image</a:t>
            </a:r>
            <a:endParaRPr lang="en-US" sz="2700" dirty="0"/>
          </a:p>
        </p:txBody>
      </p:sp>
      <p:pic>
        <p:nvPicPr>
          <p:cNvPr id="4" name="Picture 3" descr="A picture containing square&#10;&#10;AI-generated content may be incorrect.">
            <a:extLst>
              <a:ext uri="{FF2B5EF4-FFF2-40B4-BE49-F238E27FC236}">
                <a16:creationId xmlns:a16="http://schemas.microsoft.com/office/drawing/2014/main" id="{11F4C6CE-7FA1-513C-CD2A-387E37FB5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2" y="599758"/>
            <a:ext cx="3823497" cy="3811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01CCC8-3836-F039-33A0-85DCBC6FE4CA}"/>
              </a:ext>
            </a:extLst>
          </p:cNvPr>
          <p:cNvSpPr txBox="1"/>
          <p:nvPr/>
        </p:nvSpPr>
        <p:spPr>
          <a:xfrm>
            <a:off x="5014083" y="4459280"/>
            <a:ext cx="32655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Coincidence-based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637700-6F1C-5FDA-7D7B-3F494C05C5B7}"/>
              </a:ext>
            </a:extLst>
          </p:cNvPr>
          <p:cNvSpPr txBox="1"/>
          <p:nvPr/>
        </p:nvSpPr>
        <p:spPr>
          <a:xfrm>
            <a:off x="722270" y="4459280"/>
            <a:ext cx="32655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Simple pad counts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0B905-B3CE-4964-CB82-40E75C1AE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22871"/>
            <a:ext cx="4206989" cy="370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38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01E159-7E9F-1BB8-67B7-4CCFDCEF68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344467"/>
          </a:xfrm>
        </p:spPr>
        <p:txBody>
          <a:bodyPr/>
          <a:lstStyle/>
          <a:p>
            <a:pPr algn="ctr"/>
            <a:r>
              <a:rPr lang="en-US" dirty="0"/>
              <a:t>Summary and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2FC5F-300E-E18C-169B-B20C209DDA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956" y="610949"/>
            <a:ext cx="8768088" cy="4196001"/>
          </a:xfrm>
        </p:spPr>
        <p:txBody>
          <a:bodyPr/>
          <a:lstStyle/>
          <a:p>
            <a:r>
              <a:rPr lang="en-US" sz="1600" dirty="0"/>
              <a:t>Coincidence analysis produces sub-pixel beam images from an 8×8 pad detector with beam spots in expected positions</a:t>
            </a:r>
          </a:p>
          <a:p>
            <a:r>
              <a:rPr lang="en-US" sz="1600" dirty="0"/>
              <a:t>Typical coincident clusters involve ~4 pads and support mm-scale localization</a:t>
            </a:r>
          </a:p>
          <a:p>
            <a:r>
              <a:rPr lang="en-US" sz="1600" dirty="0"/>
              <a:t>LAPPD brings </a:t>
            </a:r>
            <a:r>
              <a:rPr lang="en-US" sz="1600" dirty="0" err="1"/>
              <a:t>ToF</a:t>
            </a:r>
            <a:r>
              <a:rPr lang="en-US" sz="1600" dirty="0"/>
              <a:t> ability and faster response compared to image plates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Next steps:</a:t>
            </a:r>
          </a:p>
          <a:p>
            <a:r>
              <a:rPr lang="en-US" sz="1600" dirty="0"/>
              <a:t>Optimize cuts based on PSD</a:t>
            </a:r>
          </a:p>
          <a:p>
            <a:r>
              <a:rPr lang="en-US" sz="1600" dirty="0"/>
              <a:t>Validate with neutron source (</a:t>
            </a:r>
            <a:r>
              <a:rPr lang="en-US" sz="1600" dirty="0" err="1"/>
              <a:t>PuBe</a:t>
            </a:r>
            <a:r>
              <a:rPr lang="en-US" sz="1600" dirty="0"/>
              <a:t> / </a:t>
            </a:r>
            <a:r>
              <a:rPr lang="en-US" sz="1600" dirty="0" err="1"/>
              <a:t>AmBe</a:t>
            </a:r>
            <a:r>
              <a:rPr lang="en-US" sz="1600" dirty="0"/>
              <a:t> / Cf) and</a:t>
            </a:r>
            <a:br>
              <a:rPr lang="en-US" sz="1600" dirty="0"/>
            </a:br>
            <a:r>
              <a:rPr lang="en-US" sz="1600" dirty="0"/>
              <a:t>mask measurements</a:t>
            </a:r>
          </a:p>
          <a:p>
            <a:r>
              <a:rPr lang="en-US" sz="1600" dirty="0"/>
              <a:t>Use in 2026 run cycle with </a:t>
            </a:r>
            <a:r>
              <a:rPr lang="en-US" sz="1600" baseline="30000" dirty="0"/>
              <a:t>88</a:t>
            </a:r>
            <a:r>
              <a:rPr lang="en-US" sz="1600" dirty="0"/>
              <a:t>Y and 100 µm collimator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D7AAF-9706-5E27-CB53-B61735DCC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432" y="1777782"/>
            <a:ext cx="3595007" cy="296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9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5362-FE0B-AC7B-2C75-20657DFA0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95751"/>
            <a:ext cx="9144000" cy="408263"/>
          </a:xfrm>
        </p:spPr>
        <p:txBody>
          <a:bodyPr/>
          <a:lstStyle/>
          <a:p>
            <a:pPr algn="ctr"/>
            <a:r>
              <a:rPr lang="en-US" dirty="0"/>
              <a:t>Thank you for your attention.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06FE3-A88B-651A-513D-C6B0854493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990622"/>
            <a:ext cx="9144000" cy="750478"/>
          </a:xfrm>
        </p:spPr>
        <p:txBody>
          <a:bodyPr/>
          <a:lstStyle/>
          <a:p>
            <a:pPr marL="11112" indent="0" algn="ctr">
              <a:buNone/>
            </a:pPr>
            <a:r>
              <a:rPr lang="en-US" sz="2000" dirty="0"/>
              <a:t>Dusan Kral</a:t>
            </a:r>
            <a:endParaRPr lang="en-US" dirty="0"/>
          </a:p>
          <a:p>
            <a:pPr marL="11112" indent="0" algn="ctr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dkral@lanl.gov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6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87798-C179-40B4-0DBA-EEC7B9756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CCB8C4-FEC5-B2C2-539D-177FDFD08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408503"/>
          </a:xfrm>
        </p:spPr>
        <p:txBody>
          <a:bodyPr/>
          <a:lstStyle/>
          <a:p>
            <a:pPr algn="ctr"/>
            <a:r>
              <a:rPr lang="en-US" dirty="0"/>
              <a:t>LANSCE Spallation Targets, DICER experiment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73F8D48-79D3-3FB7-2069-01ECDD5ABB82}"/>
              </a:ext>
            </a:extLst>
          </p:cNvPr>
          <p:cNvSpPr txBox="1">
            <a:spLocks/>
          </p:cNvSpPr>
          <p:nvPr/>
        </p:nvSpPr>
        <p:spPr>
          <a:xfrm>
            <a:off x="4436918" y="2849559"/>
            <a:ext cx="1507067" cy="266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LiDAR scan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7715F3-8EDA-3869-97FB-479F68B07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3"/>
          <a:stretch/>
        </p:blipFill>
        <p:spPr>
          <a:xfrm>
            <a:off x="2185810" y="2025676"/>
            <a:ext cx="6794985" cy="2444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CE6B5-29B9-9F88-B04F-C4B945A22D8E}"/>
              </a:ext>
            </a:extLst>
          </p:cNvPr>
          <p:cNvSpPr txBox="1"/>
          <p:nvPr/>
        </p:nvSpPr>
        <p:spPr>
          <a:xfrm>
            <a:off x="58491" y="382219"/>
            <a:ext cx="40021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Target 1 (Lujan Center)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Combination of target-moderator-reflector-shield (TMRS)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Last design Mark-IV has been installed in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TMRS is a shape of cylinder with about 60cm in diameter and height of 3m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D3092-6319-A860-96A4-45E7B2EE04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"/>
          <a:stretch>
            <a:fillRect/>
          </a:stretch>
        </p:blipFill>
        <p:spPr>
          <a:xfrm>
            <a:off x="207997" y="1824847"/>
            <a:ext cx="3301520" cy="2967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FC3870-607F-A629-979A-4D3AEC160F91}"/>
              </a:ext>
            </a:extLst>
          </p:cNvPr>
          <p:cNvSpPr txBox="1"/>
          <p:nvPr/>
        </p:nvSpPr>
        <p:spPr>
          <a:xfrm>
            <a:off x="3805192" y="410049"/>
            <a:ext cx="49663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DICER – Device for Indirect Capture Experiments on Radionuclides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resonance neutron transmission measurements important for nuclear physics, astrophysics as well as for applications (advanced reactors, nuclear criticality safety, radiochemical diagnostics) and isotope production.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Challenging with conventional methods (large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background, small sample)</a:t>
            </a:r>
          </a:p>
        </p:txBody>
      </p:sp>
    </p:spTree>
    <p:extLst>
      <p:ext uri="{BB962C8B-B14F-4D97-AF65-F5344CB8AC3E}">
        <p14:creationId xmlns:p14="http://schemas.microsoft.com/office/powerpoint/2010/main" val="2037099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23434D-808D-9C9E-BF29-A31B35B081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408503"/>
          </a:xfrm>
        </p:spPr>
        <p:txBody>
          <a:bodyPr/>
          <a:lstStyle/>
          <a:p>
            <a:pPr algn="ctr"/>
            <a:r>
              <a:rPr lang="en-US" dirty="0"/>
              <a:t>Closer look to DICER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1BC48C8-B0AB-4DB3-F5A6-686F2BA40871}"/>
              </a:ext>
            </a:extLst>
          </p:cNvPr>
          <p:cNvSpPr txBox="1">
            <a:spLocks/>
          </p:cNvSpPr>
          <p:nvPr/>
        </p:nvSpPr>
        <p:spPr>
          <a:xfrm>
            <a:off x="4436918" y="2849559"/>
            <a:ext cx="1507067" cy="266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LiDAR scan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0C78D-E4B8-F504-2FB3-39904CA73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68" y="1610976"/>
            <a:ext cx="5781174" cy="3009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DB3659-DE86-B2DF-24FA-658CFD6C1BAF}"/>
              </a:ext>
            </a:extLst>
          </p:cNvPr>
          <p:cNvSpPr txBox="1"/>
          <p:nvPr/>
        </p:nvSpPr>
        <p:spPr>
          <a:xfrm>
            <a:off x="92774" y="420797"/>
            <a:ext cx="58512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unique binocular collimation setup that allows continuous measurement without manipulating with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This allows work with very small radioactive samples compare to standard transmission measurements –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 repositioning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Decrease beam time by 50% –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simultaneous in/out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A31F3-5DA2-B145-80CD-181F01F00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568" y="3140225"/>
            <a:ext cx="4229100" cy="153721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6F43C4-2137-D4DD-3B83-6302FC88E125}"/>
              </a:ext>
            </a:extLst>
          </p:cNvPr>
          <p:cNvCxnSpPr/>
          <p:nvPr/>
        </p:nvCxnSpPr>
        <p:spPr>
          <a:xfrm>
            <a:off x="4734426" y="4745548"/>
            <a:ext cx="212357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F3CB35-B0D9-0170-8D23-8695571FFEF1}"/>
              </a:ext>
            </a:extLst>
          </p:cNvPr>
          <p:cNvCxnSpPr>
            <a:cxnSpLocks/>
          </p:cNvCxnSpPr>
          <p:nvPr/>
        </p:nvCxnSpPr>
        <p:spPr>
          <a:xfrm>
            <a:off x="6858000" y="4745548"/>
            <a:ext cx="136558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845BE82-D7D5-FEC4-28AB-795B7D270C2F}"/>
              </a:ext>
            </a:extLst>
          </p:cNvPr>
          <p:cNvSpPr txBox="1"/>
          <p:nvPr/>
        </p:nvSpPr>
        <p:spPr>
          <a:xfrm>
            <a:off x="5431102" y="4551635"/>
            <a:ext cx="5277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~15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618C7-67F6-8AA9-BB86-34709C5309B1}"/>
              </a:ext>
            </a:extLst>
          </p:cNvPr>
          <p:cNvSpPr txBox="1"/>
          <p:nvPr/>
        </p:nvSpPr>
        <p:spPr>
          <a:xfrm>
            <a:off x="7290821" y="4544838"/>
            <a:ext cx="5277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~15 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FCFB9B-291F-DC2A-1C14-85F05B68B0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180"/>
          <a:stretch>
            <a:fillRect/>
          </a:stretch>
        </p:blipFill>
        <p:spPr>
          <a:xfrm>
            <a:off x="5943985" y="917403"/>
            <a:ext cx="2877682" cy="21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82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17646-2B7A-8E2A-5B26-342FE7BB2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D6ED56-57A6-5859-7289-C232347736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408503"/>
          </a:xfrm>
        </p:spPr>
        <p:txBody>
          <a:bodyPr/>
          <a:lstStyle/>
          <a:p>
            <a:pPr algn="ctr"/>
            <a:r>
              <a:rPr lang="en-US" dirty="0"/>
              <a:t>From image plates to event-by-event neutron imaging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5F3AFF1-1222-87D5-966A-78C63B842690}"/>
              </a:ext>
            </a:extLst>
          </p:cNvPr>
          <p:cNvSpPr txBox="1">
            <a:spLocks/>
          </p:cNvSpPr>
          <p:nvPr/>
        </p:nvSpPr>
        <p:spPr>
          <a:xfrm>
            <a:off x="4436918" y="2849559"/>
            <a:ext cx="1507067" cy="266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LiDAR scan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047C2-CA13-1E28-B74F-ADBF536CF1E4}"/>
              </a:ext>
            </a:extLst>
          </p:cNvPr>
          <p:cNvSpPr txBox="1"/>
          <p:nvPr/>
        </p:nvSpPr>
        <p:spPr>
          <a:xfrm>
            <a:off x="18363" y="391970"/>
            <a:ext cx="48965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Neutron beam profiling and position verification are part of the alignment process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Field of View (FOV) changes after target upgrade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Collimation changes/manipulations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Position verification before run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Improves the signal-to-noise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Current approach – image plates: long exposure, limited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Future approach – LAPPD multipixel detector coupled with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 scintillator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FE43C1-0BDA-1E5F-665A-47F3236EB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9" t="20797" r="2346" b="7043"/>
          <a:stretch>
            <a:fillRect/>
          </a:stretch>
        </p:blipFill>
        <p:spPr>
          <a:xfrm>
            <a:off x="471374" y="2595294"/>
            <a:ext cx="3358829" cy="18881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24E25-CAB1-245A-5882-4398B1DFB8B4}"/>
              </a:ext>
            </a:extLst>
          </p:cNvPr>
          <p:cNvSpPr txBox="1"/>
          <p:nvPr/>
        </p:nvSpPr>
        <p:spPr>
          <a:xfrm>
            <a:off x="471374" y="4483467"/>
            <a:ext cx="3357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Results from Phosphor loaded image plate (Gd doped)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2D86B-C3CE-C3D2-E244-A032C62AA2D7}"/>
              </a:ext>
            </a:extLst>
          </p:cNvPr>
          <p:cNvSpPr txBox="1"/>
          <p:nvPr/>
        </p:nvSpPr>
        <p:spPr>
          <a:xfrm>
            <a:off x="4233414" y="3140637"/>
            <a:ext cx="45771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LAPPD – Large Area Picosecond Photodetector Gen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Large-area MCP-PMT (20×20 cm²) with fast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8×8 external pad readout, 1″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gain and low dark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Charge sharing enables sub-pixel resolution (mm-scale) despite large pads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Suitable for fast imaging applications (TOF, Cherenkov, neutron imaging)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B6712F-20BD-7333-A920-D9603B0CD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587" y="498917"/>
            <a:ext cx="2295811" cy="26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36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F8205-9AE2-C23B-C946-9686A2850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5313EA-2DEC-1044-F640-BC7FE7CE2C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408503"/>
          </a:xfrm>
        </p:spPr>
        <p:txBody>
          <a:bodyPr/>
          <a:lstStyle/>
          <a:p>
            <a:pPr algn="ctr"/>
            <a:r>
              <a:rPr lang="en-US" dirty="0"/>
              <a:t>Gen-II LAPPD at DICER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147B1C9-4378-587F-51E6-78C411C599C1}"/>
              </a:ext>
            </a:extLst>
          </p:cNvPr>
          <p:cNvSpPr txBox="1">
            <a:spLocks/>
          </p:cNvSpPr>
          <p:nvPr/>
        </p:nvSpPr>
        <p:spPr>
          <a:xfrm>
            <a:off x="4695603" y="2849559"/>
            <a:ext cx="1507067" cy="266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LiDAR scan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3ABBB-A6B8-0BDB-3E9F-5C75F28157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58" r="6509"/>
          <a:stretch>
            <a:fillRect/>
          </a:stretch>
        </p:blipFill>
        <p:spPr>
          <a:xfrm>
            <a:off x="2426794" y="2347158"/>
            <a:ext cx="2343814" cy="2207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C3CC9-1EC3-CB08-33D4-94D9F10406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81" t="5402" b="5427"/>
          <a:stretch>
            <a:fillRect/>
          </a:stretch>
        </p:blipFill>
        <p:spPr>
          <a:xfrm>
            <a:off x="4812636" y="2347158"/>
            <a:ext cx="3064153" cy="2207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985A12-67D8-347F-D94E-8B85D93FF36C}"/>
              </a:ext>
            </a:extLst>
          </p:cNvPr>
          <p:cNvSpPr txBox="1"/>
          <p:nvPr/>
        </p:nvSpPr>
        <p:spPr>
          <a:xfrm>
            <a:off x="2504276" y="4554953"/>
            <a:ext cx="5216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LAPPD detector with coupled scintillator a) CAD model b) real setup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57EE4-131C-B7E9-B3D5-3D55ADA3178C}"/>
              </a:ext>
            </a:extLst>
          </p:cNvPr>
          <p:cNvSpPr txBox="1"/>
          <p:nvPr/>
        </p:nvSpPr>
        <p:spPr>
          <a:xfrm>
            <a:off x="7973240" y="2861244"/>
            <a:ext cx="1355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Window + photocathode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C2354-5574-0ECE-19A9-28C0B4988A8A}"/>
              </a:ext>
            </a:extLst>
          </p:cNvPr>
          <p:cNvSpPr txBox="1"/>
          <p:nvPr/>
        </p:nvSpPr>
        <p:spPr>
          <a:xfrm>
            <a:off x="7973240" y="2246217"/>
            <a:ext cx="121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6</a:t>
            </a:r>
            <a:r>
              <a:rPr lang="en-US" sz="1400" dirty="0"/>
              <a:t>Li glass</a:t>
            </a:r>
          </a:p>
          <a:p>
            <a:r>
              <a:rPr lang="en-US" sz="1400" dirty="0"/>
              <a:t> 95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US" sz="1400" dirty="0"/>
              <a:t>95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US" sz="1400" dirty="0"/>
              <a:t>2 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CD7C20-EDC3-445F-FC94-DE178B53637F}"/>
              </a:ext>
            </a:extLst>
          </p:cNvPr>
          <p:cNvSpPr txBox="1"/>
          <p:nvPr/>
        </p:nvSpPr>
        <p:spPr>
          <a:xfrm>
            <a:off x="7973240" y="4275440"/>
            <a:ext cx="1217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Pads readouts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E7C4A2-2FE6-43DB-55AC-FF13EDD66608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628093" y="2507827"/>
            <a:ext cx="1345147" cy="830936"/>
          </a:xfrm>
          <a:prstGeom prst="straightConnector1">
            <a:avLst/>
          </a:prstGeom>
          <a:ln w="952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014C9B-EAF5-9070-A7EC-D67909B753B9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6553854" y="3122854"/>
            <a:ext cx="1419386" cy="801610"/>
          </a:xfrm>
          <a:prstGeom prst="straightConnector1">
            <a:avLst/>
          </a:prstGeom>
          <a:ln w="952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352FC4-E9B5-662C-CEED-D89CAC560977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7674640" y="4275440"/>
            <a:ext cx="298600" cy="153889"/>
          </a:xfrm>
          <a:prstGeom prst="straightConnector1">
            <a:avLst/>
          </a:prstGeom>
          <a:ln w="952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B9D387-CB47-2ADF-86FD-390A82702C52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350775" y="4188286"/>
            <a:ext cx="2622465" cy="241043"/>
          </a:xfrm>
          <a:prstGeom prst="straightConnector1">
            <a:avLst/>
          </a:prstGeom>
          <a:ln w="952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B1B3158-1482-382D-413D-461F2AE1E443}"/>
              </a:ext>
            </a:extLst>
          </p:cNvPr>
          <p:cNvSpPr/>
          <p:nvPr/>
        </p:nvSpPr>
        <p:spPr>
          <a:xfrm>
            <a:off x="4937330" y="2571750"/>
            <a:ext cx="457586" cy="15971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3B58989-BEA1-3282-6213-939B896940ED}"/>
              </a:ext>
            </a:extLst>
          </p:cNvPr>
          <p:cNvSpPr/>
          <p:nvPr/>
        </p:nvSpPr>
        <p:spPr>
          <a:xfrm>
            <a:off x="7256755" y="2674736"/>
            <a:ext cx="457586" cy="15971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7CA8E5-15D7-4F6C-C82D-7141F827BB82}"/>
              </a:ext>
            </a:extLst>
          </p:cNvPr>
          <p:cNvSpPr txBox="1"/>
          <p:nvPr/>
        </p:nvSpPr>
        <p:spPr>
          <a:xfrm>
            <a:off x="7973240" y="3476271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HV inputs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628DB20-3858-B370-F301-7AC17CF8250E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7051143" y="2626164"/>
            <a:ext cx="922097" cy="1003996"/>
          </a:xfrm>
          <a:prstGeom prst="straightConnector1">
            <a:avLst/>
          </a:prstGeom>
          <a:ln w="952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A1413E5-41D6-79DD-85DD-9814709BFB84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5571513" y="2635616"/>
            <a:ext cx="2401727" cy="994544"/>
          </a:xfrm>
          <a:prstGeom prst="straightConnector1">
            <a:avLst/>
          </a:prstGeom>
          <a:ln w="952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BE1D99-D172-A89E-3095-F7D1987AF3E1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5608578" y="3630160"/>
            <a:ext cx="2364662" cy="641768"/>
          </a:xfrm>
          <a:prstGeom prst="straightConnector1">
            <a:avLst/>
          </a:prstGeom>
          <a:ln w="952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DAC4844-372F-8B27-AE33-3BF2B9469425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6911095" y="3630160"/>
            <a:ext cx="1062145" cy="701915"/>
          </a:xfrm>
          <a:prstGeom prst="straightConnector1">
            <a:avLst/>
          </a:prstGeom>
          <a:ln w="952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CF611C38-29C9-20AD-1151-DDB5301B7690}"/>
              </a:ext>
            </a:extLst>
          </p:cNvPr>
          <p:cNvSpPr/>
          <p:nvPr/>
        </p:nvSpPr>
        <p:spPr>
          <a:xfrm>
            <a:off x="4868218" y="2375422"/>
            <a:ext cx="2952314" cy="2129443"/>
          </a:xfrm>
          <a:prstGeom prst="rect">
            <a:avLst/>
          </a:prstGeom>
          <a:noFill/>
          <a:ln>
            <a:solidFill>
              <a:srgbClr val="FF91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7F794B-0265-91F9-AF6E-0A8BE2B7D972}"/>
              </a:ext>
            </a:extLst>
          </p:cNvPr>
          <p:cNvSpPr txBox="1"/>
          <p:nvPr/>
        </p:nvSpPr>
        <p:spPr>
          <a:xfrm>
            <a:off x="7973240" y="3875855"/>
            <a:ext cx="83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Dark box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D96980C-34A3-0EC7-2995-A10C8E6E19B4}"/>
              </a:ext>
            </a:extLst>
          </p:cNvPr>
          <p:cNvCxnSpPr>
            <a:cxnSpLocks/>
          </p:cNvCxnSpPr>
          <p:nvPr/>
        </p:nvCxnSpPr>
        <p:spPr>
          <a:xfrm>
            <a:off x="7820978" y="3990682"/>
            <a:ext cx="171882" cy="39062"/>
          </a:xfrm>
          <a:prstGeom prst="straightConnector1">
            <a:avLst/>
          </a:prstGeom>
          <a:ln w="952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A3800C57-FFF2-93CB-2642-4D05C46BC13C}"/>
              </a:ext>
            </a:extLst>
          </p:cNvPr>
          <p:cNvSpPr txBox="1">
            <a:spLocks/>
          </p:cNvSpPr>
          <p:nvPr/>
        </p:nvSpPr>
        <p:spPr>
          <a:xfrm>
            <a:off x="295971" y="654199"/>
            <a:ext cx="8673008" cy="1501778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0">
              <a:buNone/>
            </a:pPr>
            <a:r>
              <a:rPr lang="en-US" sz="1600" dirty="0"/>
              <a:t>The LAPPD was used in </a:t>
            </a:r>
            <a:r>
              <a:rPr lang="en-US" sz="1600" baseline="30000" dirty="0"/>
              <a:t>149</a:t>
            </a:r>
            <a:r>
              <a:rPr lang="en-US" sz="1600" dirty="0"/>
              <a:t>Sm measurement (2021)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Preliminary results showed good agreement between LAPPD and standard DICER detection system (ORELA detectors) → DOI: 10.1109/TNS.2023.3285068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First beam image based on simple pad counts (left side – sample | right side – no sample)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the LAPPD pulse height spectrum is compressed → PSD compressed → harder neutron-gamma discrimination</a:t>
            </a:r>
          </a:p>
        </p:txBody>
      </p:sp>
      <p:pic>
        <p:nvPicPr>
          <p:cNvPr id="55" name="Picture 54" descr="A picture containing square&#10;&#10;AI-generated content may be incorrect.">
            <a:extLst>
              <a:ext uri="{FF2B5EF4-FFF2-40B4-BE49-F238E27FC236}">
                <a16:creationId xmlns:a16="http://schemas.microsoft.com/office/drawing/2014/main" id="{317B9321-3A32-FEF0-3735-38DB7C530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" y="2330007"/>
            <a:ext cx="2343329" cy="23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24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C095E-49A9-4F19-A637-750985B8A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120BA-AD97-4E93-9ED7-FEBD2061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077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Dataset and coincidence-based reconstruction</a:t>
            </a:r>
            <a:endParaRPr lang="en-US" sz="27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7D01EBB-514F-233B-CD18-011553FC2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71" y="510778"/>
            <a:ext cx="8673008" cy="4065145"/>
          </a:xfrm>
        </p:spPr>
        <p:txBody>
          <a:bodyPr>
            <a:normAutofit/>
          </a:bodyPr>
          <a:lstStyle/>
          <a:p>
            <a:pPr marL="7938" indent="0">
              <a:buNone/>
            </a:pPr>
            <a:r>
              <a:rPr lang="en-US" sz="1600" b="1" dirty="0"/>
              <a:t>How to reach a sub-pixel resolution (mm-scale)!? →  lateral share of charge between pads → coincidence analysis</a:t>
            </a:r>
          </a:p>
          <a:p>
            <a:endParaRPr lang="en-US" sz="1600" dirty="0"/>
          </a:p>
          <a:p>
            <a:pPr marL="7938" indent="0">
              <a:buNone/>
            </a:pPr>
            <a:r>
              <a:rPr lang="en-US" sz="1400" b="1" dirty="0"/>
              <a:t>Coincidence search algorithm:</a:t>
            </a:r>
          </a:p>
          <a:p>
            <a:pPr marL="350838" indent="-342900">
              <a:buAutoNum type="arabicPeriod"/>
            </a:pPr>
            <a:r>
              <a:rPr lang="en-US" sz="1500" dirty="0"/>
              <a:t>Data Loading &amp; Filtering</a:t>
            </a:r>
          </a:p>
          <a:p>
            <a:pPr marL="581025" lvl="1" indent="-342900">
              <a:buFont typeface="+mj-lt"/>
              <a:buAutoNum type="alphaLcParenR"/>
            </a:pPr>
            <a:r>
              <a:rPr lang="en-US" sz="1300" dirty="0"/>
              <a:t>Load ROOT file (DICER tree)</a:t>
            </a:r>
          </a:p>
          <a:p>
            <a:pPr marL="581025" lvl="1" indent="-342900">
              <a:buFont typeface="+mj-lt"/>
              <a:buAutoNum type="alphaLcParenR"/>
            </a:pPr>
            <a:r>
              <a:rPr lang="en-US" sz="1300" dirty="0"/>
              <a:t>Apply experimental condition filters (paddle, beam blocker)</a:t>
            </a:r>
          </a:p>
          <a:p>
            <a:pPr marL="581025" lvl="1" indent="-342900">
              <a:buFont typeface="+mj-lt"/>
              <a:buAutoNum type="alphaLcParenR"/>
            </a:pPr>
            <a:r>
              <a:rPr lang="en-US" sz="1300" dirty="0"/>
              <a:t>Apply quality cuts (TOF, charge, pulse shape)</a:t>
            </a:r>
          </a:p>
          <a:p>
            <a:pPr marL="350838" indent="-342900">
              <a:buFont typeface="+mj-lt"/>
              <a:buAutoNum type="arabicPeriod"/>
            </a:pPr>
            <a:r>
              <a:rPr lang="en-US" sz="1500" dirty="0"/>
              <a:t>Data Preparation</a:t>
            </a:r>
          </a:p>
          <a:p>
            <a:pPr marL="581025" lvl="1" indent="-342900">
              <a:buFont typeface="+mj-lt"/>
              <a:buAutoNum type="alphaLcParenR"/>
            </a:pPr>
            <a:r>
              <a:rPr lang="en-US" sz="1300" dirty="0"/>
              <a:t>Separate Fission Monitor signals for normalization</a:t>
            </a:r>
          </a:p>
          <a:p>
            <a:pPr marL="581025" lvl="1" indent="-342900">
              <a:buFont typeface="+mj-lt"/>
              <a:buAutoNum type="alphaLcParenR"/>
            </a:pPr>
            <a:r>
              <a:rPr lang="en-US" sz="1300" dirty="0"/>
              <a:t>Group LAPPD events by beam pulse</a:t>
            </a:r>
          </a:p>
          <a:p>
            <a:pPr marL="350838" indent="-342900">
              <a:buFont typeface="+mj-lt"/>
              <a:buAutoNum type="arabicPeriod"/>
            </a:pPr>
            <a:r>
              <a:rPr lang="en-US" sz="1500" dirty="0"/>
              <a:t>Coincidence Detection (Parallel Processing)</a:t>
            </a:r>
          </a:p>
          <a:p>
            <a:pPr marL="581025" lvl="1" indent="-342900">
              <a:buFont typeface="+mj-lt"/>
              <a:buAutoNum type="alphaLcParenR"/>
            </a:pPr>
            <a:r>
              <a:rPr lang="en-US" sz="1300" dirty="0"/>
              <a:t>Time clustering: Find events within coincidence window</a:t>
            </a:r>
          </a:p>
          <a:p>
            <a:pPr marL="581025" lvl="1" indent="-342900">
              <a:buFont typeface="+mj-lt"/>
              <a:buAutoNum type="alphaLcParenR"/>
            </a:pPr>
            <a:r>
              <a:rPr lang="en-US" sz="1300" dirty="0"/>
              <a:t>Spatial analysis: Check pad adjacency using detector geometry</a:t>
            </a:r>
          </a:p>
          <a:p>
            <a:pPr marL="581025" lvl="1" indent="-342900">
              <a:buFont typeface="+mj-lt"/>
              <a:buAutoNum type="alphaLcParenR"/>
            </a:pPr>
            <a:r>
              <a:rPr lang="en-US" sz="1300" dirty="0"/>
              <a:t>Centroid calculation: Compute charge-weighted position (X, Y)</a:t>
            </a:r>
          </a:p>
          <a:p>
            <a:pPr marL="350838" indent="-342900">
              <a:buFont typeface="+mj-lt"/>
              <a:buAutoNum type="arabicPeriod"/>
            </a:pPr>
            <a:r>
              <a:rPr lang="en-US" sz="1400" dirty="0"/>
              <a:t>Output - Save processed data to HDF5 (compressed)</a:t>
            </a:r>
          </a:p>
          <a:p>
            <a:pPr marL="350838" indent="-342900">
              <a:buFont typeface="+mj-lt"/>
              <a:buAutoNum type="arabicPeriod"/>
            </a:pPr>
            <a:r>
              <a:rPr lang="en-US" sz="1400" dirty="0"/>
              <a:t>Visualization in external tool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57B8C6-32F6-652A-96F8-DE0F48D95FA0}"/>
              </a:ext>
            </a:extLst>
          </p:cNvPr>
          <p:cNvGrpSpPr/>
          <p:nvPr/>
        </p:nvGrpSpPr>
        <p:grpSpPr>
          <a:xfrm>
            <a:off x="5818611" y="1663344"/>
            <a:ext cx="2903614" cy="3184953"/>
            <a:chOff x="7808719" y="979985"/>
            <a:chExt cx="4045970" cy="47295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77FC4F-49CD-40E8-722F-F129A70E59A9}"/>
                </a:ext>
              </a:extLst>
            </p:cNvPr>
            <p:cNvSpPr/>
            <p:nvPr/>
          </p:nvSpPr>
          <p:spPr>
            <a:xfrm>
              <a:off x="9614054" y="2393618"/>
              <a:ext cx="397239" cy="39723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D1A152-253F-6EF8-41BF-45599078D4DE}"/>
                </a:ext>
              </a:extLst>
            </p:cNvPr>
            <p:cNvSpPr/>
            <p:nvPr/>
          </p:nvSpPr>
          <p:spPr>
            <a:xfrm>
              <a:off x="10066257" y="2393617"/>
              <a:ext cx="397239" cy="39723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A70DD1-9306-A8A6-F066-BA84B6DD8156}"/>
                </a:ext>
              </a:extLst>
            </p:cNvPr>
            <p:cNvSpPr/>
            <p:nvPr/>
          </p:nvSpPr>
          <p:spPr>
            <a:xfrm>
              <a:off x="10518460" y="2393616"/>
              <a:ext cx="397239" cy="39723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A8F3CF-796E-63E5-B19B-96FD2675DEC3}"/>
                </a:ext>
              </a:extLst>
            </p:cNvPr>
            <p:cNvSpPr/>
            <p:nvPr/>
          </p:nvSpPr>
          <p:spPr>
            <a:xfrm>
              <a:off x="9614054" y="2845821"/>
              <a:ext cx="397239" cy="39723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F86BFD-8FD0-2F3B-CFF7-3B09341A9CD0}"/>
                </a:ext>
              </a:extLst>
            </p:cNvPr>
            <p:cNvSpPr/>
            <p:nvPr/>
          </p:nvSpPr>
          <p:spPr>
            <a:xfrm>
              <a:off x="10066318" y="2845819"/>
              <a:ext cx="397239" cy="39723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CFE635-CEFD-1D47-2BB6-251FF3187DFF}"/>
                </a:ext>
              </a:extLst>
            </p:cNvPr>
            <p:cNvSpPr/>
            <p:nvPr/>
          </p:nvSpPr>
          <p:spPr>
            <a:xfrm>
              <a:off x="10518460" y="2845819"/>
              <a:ext cx="397239" cy="39723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E461C4-15D0-C028-E9E0-B379CD7A29B0}"/>
                </a:ext>
              </a:extLst>
            </p:cNvPr>
            <p:cNvSpPr/>
            <p:nvPr/>
          </p:nvSpPr>
          <p:spPr>
            <a:xfrm>
              <a:off x="9614054" y="3298024"/>
              <a:ext cx="397239" cy="39723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BFC154-3FCD-87CC-9DB6-D79AD744CB60}"/>
                </a:ext>
              </a:extLst>
            </p:cNvPr>
            <p:cNvSpPr/>
            <p:nvPr/>
          </p:nvSpPr>
          <p:spPr>
            <a:xfrm>
              <a:off x="10066257" y="3298023"/>
              <a:ext cx="397239" cy="39723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702385-2969-4AA3-CBC8-9F268E26F352}"/>
                </a:ext>
              </a:extLst>
            </p:cNvPr>
            <p:cNvSpPr/>
            <p:nvPr/>
          </p:nvSpPr>
          <p:spPr>
            <a:xfrm>
              <a:off x="10518460" y="3298022"/>
              <a:ext cx="397239" cy="39723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944EC77-9B1B-9054-B4BE-0F8B7DEC86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29727" y="3064096"/>
              <a:ext cx="415968" cy="366696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127DB2F-E072-4509-25B0-D57956B89F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2385" y="3064096"/>
              <a:ext cx="6620" cy="407863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DA760EB-87A2-F542-0B9A-14D49ABA53B5}"/>
                </a:ext>
              </a:extLst>
            </p:cNvPr>
            <p:cNvCxnSpPr>
              <a:cxnSpLocks/>
            </p:cNvCxnSpPr>
            <p:nvPr/>
          </p:nvCxnSpPr>
          <p:spPr>
            <a:xfrm>
              <a:off x="10259495" y="3079892"/>
              <a:ext cx="462824" cy="392067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5711BA5-9460-65ED-5771-AB5CD9F4D9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0306" y="2562345"/>
              <a:ext cx="30432" cy="458041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750F7F8-48D1-A2A6-6E53-E571677150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16266" y="2560322"/>
              <a:ext cx="432739" cy="503774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1594D48-ACA0-6DF4-6082-D84B6A910C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4072" y="2563450"/>
              <a:ext cx="471667" cy="476479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9F42C87-295B-1066-5828-3E50EF17FC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0116" y="3019757"/>
              <a:ext cx="473315" cy="48741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56A5D6-B693-45B4-719B-256D1187F09A}"/>
                </a:ext>
              </a:extLst>
            </p:cNvPr>
            <p:cNvSpPr txBox="1"/>
            <p:nvPr/>
          </p:nvSpPr>
          <p:spPr>
            <a:xfrm>
              <a:off x="11328491" y="979985"/>
              <a:ext cx="304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38A44B-748C-3EF0-D7D2-856D52121206}"/>
                </a:ext>
              </a:extLst>
            </p:cNvPr>
            <p:cNvSpPr txBox="1"/>
            <p:nvPr/>
          </p:nvSpPr>
          <p:spPr>
            <a:xfrm>
              <a:off x="11557813" y="1349317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88FAEC8-87B0-0CC0-5674-374D00E04C86}"/>
                </a:ext>
              </a:extLst>
            </p:cNvPr>
            <p:cNvSpPr/>
            <p:nvPr/>
          </p:nvSpPr>
          <p:spPr>
            <a:xfrm>
              <a:off x="9614054" y="1492236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0181A9-935B-EC90-95D2-AE92D522C0C3}"/>
                </a:ext>
              </a:extLst>
            </p:cNvPr>
            <p:cNvSpPr/>
            <p:nvPr/>
          </p:nvSpPr>
          <p:spPr>
            <a:xfrm>
              <a:off x="9614054" y="1944439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FA6B47-B15E-1FC1-B90F-200FF65D8790}"/>
                </a:ext>
              </a:extLst>
            </p:cNvPr>
            <p:cNvSpPr/>
            <p:nvPr/>
          </p:nvSpPr>
          <p:spPr>
            <a:xfrm>
              <a:off x="10062181" y="1492227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E17059-35B1-C20C-98E8-2E2F24B30E44}"/>
                </a:ext>
              </a:extLst>
            </p:cNvPr>
            <p:cNvSpPr/>
            <p:nvPr/>
          </p:nvSpPr>
          <p:spPr>
            <a:xfrm>
              <a:off x="9165927" y="1492234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D3D5327-FAEE-25C3-C54C-A6A48741DFA7}"/>
                </a:ext>
              </a:extLst>
            </p:cNvPr>
            <p:cNvSpPr/>
            <p:nvPr/>
          </p:nvSpPr>
          <p:spPr>
            <a:xfrm>
              <a:off x="9165927" y="1944437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DD0C6D-3B6B-1C93-E0E5-82A97F63B9A9}"/>
                </a:ext>
              </a:extLst>
            </p:cNvPr>
            <p:cNvSpPr/>
            <p:nvPr/>
          </p:nvSpPr>
          <p:spPr>
            <a:xfrm>
              <a:off x="9165927" y="2396640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D7D4A7-A6A2-83EF-A308-958572549EE3}"/>
                </a:ext>
              </a:extLst>
            </p:cNvPr>
            <p:cNvSpPr/>
            <p:nvPr/>
          </p:nvSpPr>
          <p:spPr>
            <a:xfrm>
              <a:off x="8717800" y="1492232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A326F9-ABA6-E758-AF08-46FBF641242E}"/>
                </a:ext>
              </a:extLst>
            </p:cNvPr>
            <p:cNvSpPr/>
            <p:nvPr/>
          </p:nvSpPr>
          <p:spPr>
            <a:xfrm>
              <a:off x="8717800" y="1944435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194AFDD-1293-CA61-23CE-079BE4C620EE}"/>
                </a:ext>
              </a:extLst>
            </p:cNvPr>
            <p:cNvSpPr/>
            <p:nvPr/>
          </p:nvSpPr>
          <p:spPr>
            <a:xfrm>
              <a:off x="8717800" y="2396638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0B91B9-AACA-0BD0-3452-02D5661C57C0}"/>
                </a:ext>
              </a:extLst>
            </p:cNvPr>
            <p:cNvSpPr/>
            <p:nvPr/>
          </p:nvSpPr>
          <p:spPr>
            <a:xfrm>
              <a:off x="8269673" y="1492230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AAC9F5-E67D-0F83-33A4-BD21D4500C54}"/>
                </a:ext>
              </a:extLst>
            </p:cNvPr>
            <p:cNvSpPr/>
            <p:nvPr/>
          </p:nvSpPr>
          <p:spPr>
            <a:xfrm>
              <a:off x="8269673" y="1944433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5969104-86FC-6933-49CA-5E2B98F760DD}"/>
                </a:ext>
              </a:extLst>
            </p:cNvPr>
            <p:cNvSpPr/>
            <p:nvPr/>
          </p:nvSpPr>
          <p:spPr>
            <a:xfrm>
              <a:off x="8269673" y="2396636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B53F0A-1154-7C72-563D-919362DD19A7}"/>
                </a:ext>
              </a:extLst>
            </p:cNvPr>
            <p:cNvSpPr/>
            <p:nvPr/>
          </p:nvSpPr>
          <p:spPr>
            <a:xfrm>
              <a:off x="7821546" y="1492228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442E9B-92B0-67A3-62A0-EF86A6313D2E}"/>
                </a:ext>
              </a:extLst>
            </p:cNvPr>
            <p:cNvSpPr/>
            <p:nvPr/>
          </p:nvSpPr>
          <p:spPr>
            <a:xfrm>
              <a:off x="7821546" y="1944431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9595570-E66C-578F-F3D6-EBE99BA9B184}"/>
                </a:ext>
              </a:extLst>
            </p:cNvPr>
            <p:cNvSpPr/>
            <p:nvPr/>
          </p:nvSpPr>
          <p:spPr>
            <a:xfrm>
              <a:off x="7821546" y="2396634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9D8CB58-EA01-9CD7-15F7-F58611217831}"/>
                </a:ext>
              </a:extLst>
            </p:cNvPr>
            <p:cNvSpPr/>
            <p:nvPr/>
          </p:nvSpPr>
          <p:spPr>
            <a:xfrm>
              <a:off x="10966587" y="2393430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BB28406-84B1-170F-F394-35FD87796952}"/>
                </a:ext>
              </a:extLst>
            </p:cNvPr>
            <p:cNvSpPr/>
            <p:nvPr/>
          </p:nvSpPr>
          <p:spPr>
            <a:xfrm>
              <a:off x="10514384" y="1492227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BCDEF46-8A4A-45FD-1474-854F593CEC6D}"/>
                </a:ext>
              </a:extLst>
            </p:cNvPr>
            <p:cNvSpPr/>
            <p:nvPr/>
          </p:nvSpPr>
          <p:spPr>
            <a:xfrm>
              <a:off x="10966587" y="2846830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6E6C96D-6DE2-90EB-C1F3-2AE2524B5C95}"/>
                </a:ext>
              </a:extLst>
            </p:cNvPr>
            <p:cNvSpPr/>
            <p:nvPr/>
          </p:nvSpPr>
          <p:spPr>
            <a:xfrm>
              <a:off x="10062181" y="1944430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749D65E-CD48-6340-22AD-AE23684F8AFD}"/>
                </a:ext>
              </a:extLst>
            </p:cNvPr>
            <p:cNvSpPr/>
            <p:nvPr/>
          </p:nvSpPr>
          <p:spPr>
            <a:xfrm>
              <a:off x="9165927" y="2846828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7698538-312B-E46F-B275-9D6924C80EA7}"/>
                </a:ext>
              </a:extLst>
            </p:cNvPr>
            <p:cNvSpPr/>
            <p:nvPr/>
          </p:nvSpPr>
          <p:spPr>
            <a:xfrm>
              <a:off x="8717800" y="2846826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5AA6A7-315B-AA0D-8179-CF941DB6DC60}"/>
                </a:ext>
              </a:extLst>
            </p:cNvPr>
            <p:cNvSpPr/>
            <p:nvPr/>
          </p:nvSpPr>
          <p:spPr>
            <a:xfrm>
              <a:off x="8269673" y="2846824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8008F18-0AC7-C76D-6341-BA45AB6C1608}"/>
                </a:ext>
              </a:extLst>
            </p:cNvPr>
            <p:cNvSpPr/>
            <p:nvPr/>
          </p:nvSpPr>
          <p:spPr>
            <a:xfrm>
              <a:off x="7821546" y="2846822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C9FB151-756B-BE22-F4B3-944BC8E6FD8F}"/>
                </a:ext>
              </a:extLst>
            </p:cNvPr>
            <p:cNvSpPr/>
            <p:nvPr/>
          </p:nvSpPr>
          <p:spPr>
            <a:xfrm>
              <a:off x="10966587" y="1944431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AC39706-BCD9-2FC2-A32B-16CCF4BEDE2D}"/>
                </a:ext>
              </a:extLst>
            </p:cNvPr>
            <p:cNvSpPr/>
            <p:nvPr/>
          </p:nvSpPr>
          <p:spPr>
            <a:xfrm>
              <a:off x="10966587" y="1492226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4C94C8B-1E9C-1D79-A852-BABD193A4E5B}"/>
                </a:ext>
              </a:extLst>
            </p:cNvPr>
            <p:cNvSpPr/>
            <p:nvPr/>
          </p:nvSpPr>
          <p:spPr>
            <a:xfrm>
              <a:off x="10966587" y="3297018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149662-5158-56CD-058E-F056B4411DA2}"/>
                </a:ext>
              </a:extLst>
            </p:cNvPr>
            <p:cNvSpPr/>
            <p:nvPr/>
          </p:nvSpPr>
          <p:spPr>
            <a:xfrm>
              <a:off x="10506773" y="1944430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FA49D11-2DDC-FF09-6AB2-7820F7B77263}"/>
                </a:ext>
              </a:extLst>
            </p:cNvPr>
            <p:cNvSpPr/>
            <p:nvPr/>
          </p:nvSpPr>
          <p:spPr>
            <a:xfrm>
              <a:off x="9165927" y="3297016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2B16848-10B3-89FE-7EA1-5613B6E4D4A1}"/>
                </a:ext>
              </a:extLst>
            </p:cNvPr>
            <p:cNvSpPr/>
            <p:nvPr/>
          </p:nvSpPr>
          <p:spPr>
            <a:xfrm>
              <a:off x="8717800" y="3297014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242DFEC-AD9E-407E-7AAF-EE21576F12A7}"/>
                </a:ext>
              </a:extLst>
            </p:cNvPr>
            <p:cNvSpPr/>
            <p:nvPr/>
          </p:nvSpPr>
          <p:spPr>
            <a:xfrm>
              <a:off x="8269673" y="3297011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441BE8-A17D-3429-3013-30B32AA14A1E}"/>
                </a:ext>
              </a:extLst>
            </p:cNvPr>
            <p:cNvSpPr/>
            <p:nvPr/>
          </p:nvSpPr>
          <p:spPr>
            <a:xfrm>
              <a:off x="7821546" y="3297010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FB0FD9E-DFE6-A313-2B5C-AC1662237062}"/>
                </a:ext>
              </a:extLst>
            </p:cNvPr>
            <p:cNvSpPr/>
            <p:nvPr/>
          </p:nvSpPr>
          <p:spPr>
            <a:xfrm>
              <a:off x="10062181" y="3747208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F785214-CCA1-2F3F-1826-2940484DAA39}"/>
                </a:ext>
              </a:extLst>
            </p:cNvPr>
            <p:cNvSpPr/>
            <p:nvPr/>
          </p:nvSpPr>
          <p:spPr>
            <a:xfrm>
              <a:off x="10514384" y="3747207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1FFEACE-47C4-C99D-98EC-0D1F6D077945}"/>
                </a:ext>
              </a:extLst>
            </p:cNvPr>
            <p:cNvSpPr/>
            <p:nvPr/>
          </p:nvSpPr>
          <p:spPr>
            <a:xfrm>
              <a:off x="10966587" y="3747206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812C071-15F4-2B04-A8E6-86C35F4D5248}"/>
                </a:ext>
              </a:extLst>
            </p:cNvPr>
            <p:cNvSpPr/>
            <p:nvPr/>
          </p:nvSpPr>
          <p:spPr>
            <a:xfrm>
              <a:off x="9614054" y="3747206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4B2C6CA-FE3A-921B-6305-E4D3557F7E82}"/>
                </a:ext>
              </a:extLst>
            </p:cNvPr>
            <p:cNvSpPr/>
            <p:nvPr/>
          </p:nvSpPr>
          <p:spPr>
            <a:xfrm>
              <a:off x="9165927" y="3747204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A151621-3227-60B6-AB5B-5F20EF2BF873}"/>
                </a:ext>
              </a:extLst>
            </p:cNvPr>
            <p:cNvSpPr/>
            <p:nvPr/>
          </p:nvSpPr>
          <p:spPr>
            <a:xfrm>
              <a:off x="8717800" y="3747202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215E365-1C5C-0CEE-C319-9DDDAA622597}"/>
                </a:ext>
              </a:extLst>
            </p:cNvPr>
            <p:cNvSpPr/>
            <p:nvPr/>
          </p:nvSpPr>
          <p:spPr>
            <a:xfrm>
              <a:off x="8269673" y="3747200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2F95C3-11CA-A327-EF29-94842181DF1F}"/>
                </a:ext>
              </a:extLst>
            </p:cNvPr>
            <p:cNvSpPr/>
            <p:nvPr/>
          </p:nvSpPr>
          <p:spPr>
            <a:xfrm>
              <a:off x="7821546" y="3747198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13F3F0B-32E8-E743-63B3-D2BFE5EBB1BB}"/>
                </a:ext>
              </a:extLst>
            </p:cNvPr>
            <p:cNvSpPr/>
            <p:nvPr/>
          </p:nvSpPr>
          <p:spPr>
            <a:xfrm>
              <a:off x="10062181" y="4197396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E0933E4-1BA1-3278-B249-CC40E2A7D3F4}"/>
                </a:ext>
              </a:extLst>
            </p:cNvPr>
            <p:cNvSpPr/>
            <p:nvPr/>
          </p:nvSpPr>
          <p:spPr>
            <a:xfrm>
              <a:off x="10514384" y="4197395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5014777-68BC-59C6-015A-C3872E792BAB}"/>
                </a:ext>
              </a:extLst>
            </p:cNvPr>
            <p:cNvSpPr/>
            <p:nvPr/>
          </p:nvSpPr>
          <p:spPr>
            <a:xfrm>
              <a:off x="10966587" y="4197394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D8B4F3E-3D89-19D5-AFED-460B06CD2C22}"/>
                </a:ext>
              </a:extLst>
            </p:cNvPr>
            <p:cNvSpPr/>
            <p:nvPr/>
          </p:nvSpPr>
          <p:spPr>
            <a:xfrm>
              <a:off x="9614054" y="4197394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6880D1C-A1AD-F7B6-C7B3-F78D488E572F}"/>
                </a:ext>
              </a:extLst>
            </p:cNvPr>
            <p:cNvSpPr/>
            <p:nvPr/>
          </p:nvSpPr>
          <p:spPr>
            <a:xfrm>
              <a:off x="9165927" y="4197392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A1FB1D5-F7D0-7C9D-020A-22F6B08FA8DA}"/>
                </a:ext>
              </a:extLst>
            </p:cNvPr>
            <p:cNvSpPr/>
            <p:nvPr/>
          </p:nvSpPr>
          <p:spPr>
            <a:xfrm>
              <a:off x="8717800" y="4197390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1E4D31F-1E79-1D82-9BFB-AB1225CB054C}"/>
                </a:ext>
              </a:extLst>
            </p:cNvPr>
            <p:cNvSpPr/>
            <p:nvPr/>
          </p:nvSpPr>
          <p:spPr>
            <a:xfrm>
              <a:off x="8269673" y="4197388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1EF4336-5BA9-80E4-00DC-EF45839C343A}"/>
                </a:ext>
              </a:extLst>
            </p:cNvPr>
            <p:cNvSpPr/>
            <p:nvPr/>
          </p:nvSpPr>
          <p:spPr>
            <a:xfrm>
              <a:off x="7821546" y="4197386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B099DDD-C234-0AF7-B6D7-1D51DCA84AF1}"/>
                </a:ext>
              </a:extLst>
            </p:cNvPr>
            <p:cNvSpPr/>
            <p:nvPr/>
          </p:nvSpPr>
          <p:spPr>
            <a:xfrm>
              <a:off x="10062181" y="4647584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533C832-4AE1-3269-92D3-63B4915945BF}"/>
                </a:ext>
              </a:extLst>
            </p:cNvPr>
            <p:cNvSpPr/>
            <p:nvPr/>
          </p:nvSpPr>
          <p:spPr>
            <a:xfrm>
              <a:off x="10514384" y="4647583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7C87216-3DA8-50B7-551C-9F22008E5B10}"/>
                </a:ext>
              </a:extLst>
            </p:cNvPr>
            <p:cNvSpPr/>
            <p:nvPr/>
          </p:nvSpPr>
          <p:spPr>
            <a:xfrm>
              <a:off x="10966587" y="4647582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489310F-65FF-FA8D-101A-3963BB279F1F}"/>
                </a:ext>
              </a:extLst>
            </p:cNvPr>
            <p:cNvSpPr/>
            <p:nvPr/>
          </p:nvSpPr>
          <p:spPr>
            <a:xfrm>
              <a:off x="9614054" y="4647582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462174A-2ED1-2078-809B-6E7A7F9C1D65}"/>
                </a:ext>
              </a:extLst>
            </p:cNvPr>
            <p:cNvSpPr/>
            <p:nvPr/>
          </p:nvSpPr>
          <p:spPr>
            <a:xfrm>
              <a:off x="9165927" y="4647580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2FFFD3D-CC14-CBC2-0ADF-96A0D5073017}"/>
                </a:ext>
              </a:extLst>
            </p:cNvPr>
            <p:cNvSpPr/>
            <p:nvPr/>
          </p:nvSpPr>
          <p:spPr>
            <a:xfrm>
              <a:off x="8717800" y="4647578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3BEE75A-CE22-8749-B5EA-E087088B2CDE}"/>
                </a:ext>
              </a:extLst>
            </p:cNvPr>
            <p:cNvSpPr/>
            <p:nvPr/>
          </p:nvSpPr>
          <p:spPr>
            <a:xfrm>
              <a:off x="8269673" y="4647576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90B9F0A-68CD-3617-0260-0CDB1F3C8B27}"/>
                </a:ext>
              </a:extLst>
            </p:cNvPr>
            <p:cNvSpPr/>
            <p:nvPr/>
          </p:nvSpPr>
          <p:spPr>
            <a:xfrm>
              <a:off x="7821546" y="4647574"/>
              <a:ext cx="397239" cy="39723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7857A72-4B6D-1D3B-2062-F349A4CAD3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11357" y="3015763"/>
              <a:ext cx="420538" cy="48333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D9B2D4C-2BBD-F545-157D-45A589EDFB47}"/>
                </a:ext>
              </a:extLst>
            </p:cNvPr>
            <p:cNvSpPr txBox="1"/>
            <p:nvPr/>
          </p:nvSpPr>
          <p:spPr>
            <a:xfrm>
              <a:off x="10979194" y="1077109"/>
              <a:ext cx="3048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79397AA-4E0D-D68E-37D4-A2E93D9F52A7}"/>
                </a:ext>
              </a:extLst>
            </p:cNvPr>
            <p:cNvSpPr txBox="1"/>
            <p:nvPr/>
          </p:nvSpPr>
          <p:spPr>
            <a:xfrm>
              <a:off x="10526268" y="1077109"/>
              <a:ext cx="3048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A9BFD20-F2F4-82A7-E841-8CC45A4F8D8A}"/>
                </a:ext>
              </a:extLst>
            </p:cNvPr>
            <p:cNvSpPr txBox="1"/>
            <p:nvPr/>
          </p:nvSpPr>
          <p:spPr>
            <a:xfrm>
              <a:off x="10073344" y="1077109"/>
              <a:ext cx="3048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3C73EED-573A-931A-E6FC-C71FAFA69F42}"/>
                </a:ext>
              </a:extLst>
            </p:cNvPr>
            <p:cNvSpPr txBox="1"/>
            <p:nvPr/>
          </p:nvSpPr>
          <p:spPr>
            <a:xfrm>
              <a:off x="9620419" y="1077109"/>
              <a:ext cx="3048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3585BB-710E-FE78-9256-20EBAC544A66}"/>
                </a:ext>
              </a:extLst>
            </p:cNvPr>
            <p:cNvSpPr txBox="1"/>
            <p:nvPr/>
          </p:nvSpPr>
          <p:spPr>
            <a:xfrm>
              <a:off x="9167494" y="1077109"/>
              <a:ext cx="3048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A810992-13EB-53F7-7BAB-51934A8BE969}"/>
                </a:ext>
              </a:extLst>
            </p:cNvPr>
            <p:cNvSpPr txBox="1"/>
            <p:nvPr/>
          </p:nvSpPr>
          <p:spPr>
            <a:xfrm>
              <a:off x="8714568" y="1077109"/>
              <a:ext cx="3048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5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4707659-D1C1-6F8D-42A8-9926DE092B13}"/>
                </a:ext>
              </a:extLst>
            </p:cNvPr>
            <p:cNvSpPr txBox="1"/>
            <p:nvPr/>
          </p:nvSpPr>
          <p:spPr>
            <a:xfrm>
              <a:off x="8261644" y="1077109"/>
              <a:ext cx="3048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0C1B884-56E1-B48F-0EDB-CF0809B5D1DD}"/>
                </a:ext>
              </a:extLst>
            </p:cNvPr>
            <p:cNvSpPr txBox="1"/>
            <p:nvPr/>
          </p:nvSpPr>
          <p:spPr>
            <a:xfrm>
              <a:off x="7808719" y="1077109"/>
              <a:ext cx="3048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7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5C3C995-6128-A8A5-6204-854B3051084D}"/>
                </a:ext>
              </a:extLst>
            </p:cNvPr>
            <p:cNvSpPr txBox="1"/>
            <p:nvPr/>
          </p:nvSpPr>
          <p:spPr>
            <a:xfrm>
              <a:off x="11406372" y="1533655"/>
              <a:ext cx="3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5F2D36A-B92B-82ED-3158-A3535924F00A}"/>
                </a:ext>
              </a:extLst>
            </p:cNvPr>
            <p:cNvSpPr txBox="1"/>
            <p:nvPr/>
          </p:nvSpPr>
          <p:spPr>
            <a:xfrm>
              <a:off x="11406372" y="1973773"/>
              <a:ext cx="3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A6D523C-1FF9-AD55-4859-C44DB9501558}"/>
                </a:ext>
              </a:extLst>
            </p:cNvPr>
            <p:cNvSpPr txBox="1"/>
            <p:nvPr/>
          </p:nvSpPr>
          <p:spPr>
            <a:xfrm>
              <a:off x="11406372" y="2433207"/>
              <a:ext cx="3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6075BB7-2845-8DEB-CDFC-997CC72AC723}"/>
                </a:ext>
              </a:extLst>
            </p:cNvPr>
            <p:cNvSpPr txBox="1"/>
            <p:nvPr/>
          </p:nvSpPr>
          <p:spPr>
            <a:xfrm>
              <a:off x="11406372" y="2875969"/>
              <a:ext cx="3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4818E43-97DC-98CF-EA24-442D3849741A}"/>
                </a:ext>
              </a:extLst>
            </p:cNvPr>
            <p:cNvSpPr txBox="1"/>
            <p:nvPr/>
          </p:nvSpPr>
          <p:spPr>
            <a:xfrm>
              <a:off x="11406372" y="3326352"/>
              <a:ext cx="3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991721B-30D3-6149-8218-A2CF60E61F47}"/>
                </a:ext>
              </a:extLst>
            </p:cNvPr>
            <p:cNvSpPr txBox="1"/>
            <p:nvPr/>
          </p:nvSpPr>
          <p:spPr>
            <a:xfrm>
              <a:off x="11406372" y="3772355"/>
              <a:ext cx="3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5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F6CB00D-E162-79E6-8DB6-D649BCFE9E0E}"/>
                </a:ext>
              </a:extLst>
            </p:cNvPr>
            <p:cNvSpPr txBox="1"/>
            <p:nvPr/>
          </p:nvSpPr>
          <p:spPr>
            <a:xfrm>
              <a:off x="11406372" y="4226728"/>
              <a:ext cx="3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B6639F1-181E-F657-D1B3-27AEA73E00CD}"/>
                </a:ext>
              </a:extLst>
            </p:cNvPr>
            <p:cNvSpPr txBox="1"/>
            <p:nvPr/>
          </p:nvSpPr>
          <p:spPr>
            <a:xfrm>
              <a:off x="11406372" y="4676916"/>
              <a:ext cx="3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7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687EF8D-16D4-FE1D-11BE-2C12630477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5151" y="3039929"/>
              <a:ext cx="1254965" cy="2669645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610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BACC9-E96B-4F98-10DD-3607A0CC1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156DF-04C0-7314-46FF-B2F96B19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384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/>
              <a:t>Sub-pixel resolution – Coincident events &amp; Charge distribution</a:t>
            </a:r>
            <a:endParaRPr lang="en-US" sz="27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DB5A2-49BC-1AFB-093B-8EEB627663D1}"/>
              </a:ext>
            </a:extLst>
          </p:cNvPr>
          <p:cNvSpPr txBox="1"/>
          <p:nvPr/>
        </p:nvSpPr>
        <p:spPr>
          <a:xfrm>
            <a:off x="5014424" y="3972037"/>
            <a:ext cx="37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Coincident vs. single events for Cd + Both open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358855-23B6-280A-5131-8CF2CE0F7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5" y="1340045"/>
            <a:ext cx="4376264" cy="26003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3CD70F-1E7E-E013-959A-6723D6FC2965}"/>
              </a:ext>
            </a:extLst>
          </p:cNvPr>
          <p:cNvSpPr txBox="1"/>
          <p:nvPr/>
        </p:nvSpPr>
        <p:spPr>
          <a:xfrm>
            <a:off x="194976" y="3970548"/>
            <a:ext cx="4459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Charge distribution for central and lateral (avg.) pads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CBD8A5-7E1B-FB32-FA14-9BED4AE1F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552" y="1340046"/>
            <a:ext cx="4434563" cy="26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2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48B8F-6BF1-562D-FF56-7898EB71E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F6D27-4237-D0E6-718D-612E2D24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38461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Sub-pixel resolution – Counts/Centroids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85C3A-20F5-987B-F123-5CA52270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721" y="841765"/>
            <a:ext cx="3642522" cy="3251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42CB0E-1A86-298A-6DA5-3555484FFBCF}"/>
              </a:ext>
            </a:extLst>
          </p:cNvPr>
          <p:cNvSpPr txBox="1"/>
          <p:nvPr/>
        </p:nvSpPr>
        <p:spPr>
          <a:xfrm>
            <a:off x="376251" y="4093032"/>
            <a:ext cx="37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Total counts in pads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E9483F-4481-79C2-9BAE-7313F9FACFAB}"/>
              </a:ext>
            </a:extLst>
          </p:cNvPr>
          <p:cNvSpPr txBox="1"/>
          <p:nvPr/>
        </p:nvSpPr>
        <p:spPr>
          <a:xfrm>
            <a:off x="4984169" y="4093033"/>
            <a:ext cx="37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Centroid-reconstructed positions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C7E5C-81E6-8C8A-05C2-24FF6B061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70" y="888343"/>
            <a:ext cx="3563710" cy="32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71B11-7D42-B3EC-CCD2-0169B73F2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B9FF-FA4C-EF10-E84C-7B6771C44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38461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Sub-pixel resolution – Coincidence window study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990F19-5B8E-8511-23BF-2B04B8E270CE}"/>
              </a:ext>
            </a:extLst>
          </p:cNvPr>
          <p:cNvSpPr txBox="1"/>
          <p:nvPr/>
        </p:nvSpPr>
        <p:spPr>
          <a:xfrm>
            <a:off x="5301049" y="2363697"/>
            <a:ext cx="12749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cs typeface="AngsanaUPC" panose="020B0502040204020203" pitchFamily="18" charset="-34"/>
              </a:rPr>
              <a:t>t</a:t>
            </a:r>
            <a:r>
              <a:rPr lang="en-US" sz="1200" b="1" baseline="-25000" dirty="0">
                <a:cs typeface="AngsanaUPC" panose="020B0502040204020203" pitchFamily="18" charset="-34"/>
              </a:rPr>
              <a:t>COI</a:t>
            </a:r>
            <a:r>
              <a:rPr lang="en-US" sz="1200" b="1" dirty="0"/>
              <a:t>=15 ns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769B030-BB53-9848-A71E-7E58A1701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373" y="569944"/>
            <a:ext cx="2078323" cy="1828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D71934-A99F-B278-67A6-EE8F0333B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696" y="569944"/>
            <a:ext cx="2078322" cy="1828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4314F46-1508-E662-7E76-A01118EBE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373" y="2709105"/>
            <a:ext cx="2078323" cy="18288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96D0289-4E24-2447-F519-BE1D9C02D3FE}"/>
              </a:ext>
            </a:extLst>
          </p:cNvPr>
          <p:cNvSpPr txBox="1"/>
          <p:nvPr/>
        </p:nvSpPr>
        <p:spPr>
          <a:xfrm>
            <a:off x="7379372" y="2363696"/>
            <a:ext cx="12749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cs typeface="AngsanaUPC" panose="020B0502040204020203" pitchFamily="18" charset="-34"/>
              </a:rPr>
              <a:t>t</a:t>
            </a:r>
            <a:r>
              <a:rPr lang="en-US" sz="1200" b="1" baseline="-25000" dirty="0">
                <a:cs typeface="AngsanaUPC" panose="020B0502040204020203" pitchFamily="18" charset="-34"/>
              </a:rPr>
              <a:t>COI</a:t>
            </a:r>
            <a:r>
              <a:rPr lang="en-US" sz="1200" b="1" dirty="0"/>
              <a:t>=30 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94CB23-BCA2-094A-2ECD-5E98A53FBAD0}"/>
              </a:ext>
            </a:extLst>
          </p:cNvPr>
          <p:cNvSpPr txBox="1"/>
          <p:nvPr/>
        </p:nvSpPr>
        <p:spPr>
          <a:xfrm>
            <a:off x="5301049" y="4467814"/>
            <a:ext cx="12749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cs typeface="AngsanaUPC" panose="020B0502040204020203" pitchFamily="18" charset="-34"/>
              </a:rPr>
              <a:t>t</a:t>
            </a:r>
            <a:r>
              <a:rPr lang="en-US" sz="1200" b="1" baseline="-25000" dirty="0">
                <a:cs typeface="AngsanaUPC" panose="020B0502040204020203" pitchFamily="18" charset="-34"/>
              </a:rPr>
              <a:t>COI</a:t>
            </a:r>
            <a:r>
              <a:rPr lang="en-US" sz="1200" b="1" dirty="0"/>
              <a:t>=40 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54DAFE-91B0-13C8-FE81-A5385CC3B1F2}"/>
              </a:ext>
            </a:extLst>
          </p:cNvPr>
          <p:cNvSpPr txBox="1"/>
          <p:nvPr/>
        </p:nvSpPr>
        <p:spPr>
          <a:xfrm>
            <a:off x="7379370" y="4467813"/>
            <a:ext cx="12749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cs typeface="AngsanaUPC" panose="020B0502040204020203" pitchFamily="18" charset="-34"/>
              </a:rPr>
              <a:t>t</a:t>
            </a:r>
            <a:r>
              <a:rPr lang="en-US" sz="1200" b="1" baseline="-25000" dirty="0">
                <a:cs typeface="AngsanaUPC" panose="020B0502040204020203" pitchFamily="18" charset="-34"/>
              </a:rPr>
              <a:t>COI</a:t>
            </a:r>
            <a:r>
              <a:rPr lang="en-US" sz="1200" b="1" dirty="0"/>
              <a:t>=60 ns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3266834-962C-A2E6-2C3B-904630245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695" y="2709105"/>
            <a:ext cx="2078323" cy="1828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E96A9C6-6205-2336-3B52-427689C71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378" y="532331"/>
            <a:ext cx="3338511" cy="421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84310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66883</TotalTime>
  <Words>789</Words>
  <Application>Microsoft Office PowerPoint</Application>
  <PresentationFormat>On-screen Show (16:9)</PresentationFormat>
  <Paragraphs>117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Acumin Pro</vt:lpstr>
      <vt:lpstr>AngsanaUPC</vt:lpstr>
      <vt:lpstr>Arial</vt:lpstr>
      <vt:lpstr>Calibri</vt:lpstr>
      <vt:lpstr>System Font Regular</vt:lpstr>
      <vt:lpstr>Wingdings</vt:lpstr>
      <vt:lpstr>Main</vt:lpstr>
      <vt:lpstr>Custom Design</vt:lpstr>
      <vt:lpstr>Neutron Beam Imaging on DICER Using a ⁶Li‑Glass Scintillator Read Out by a Large Area Picosecond Photodetector (LAPPD)</vt:lpstr>
      <vt:lpstr>PowerPoint Presentation</vt:lpstr>
      <vt:lpstr>PowerPoint Presentation</vt:lpstr>
      <vt:lpstr>PowerPoint Presentation</vt:lpstr>
      <vt:lpstr>PowerPoint Presentation</vt:lpstr>
      <vt:lpstr>Dataset and coincidence-based reconstruction</vt:lpstr>
      <vt:lpstr>Sub-pixel resolution – Coincident events &amp; Charge distribution</vt:lpstr>
      <vt:lpstr>Sub-pixel resolution – Counts/Centroids distribution</vt:lpstr>
      <vt:lpstr>Sub-pixel resolution – Coincidence window study</vt:lpstr>
      <vt:lpstr>Gaussian smoothing: choosing a usable visualization scale</vt:lpstr>
      <vt:lpstr>149Sm sample data: preliminary neutron beam image</vt:lpstr>
      <vt:lpstr>PowerPoint Presentation</vt:lpstr>
      <vt:lpstr>Thank you for your attention.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Kral, Dusan</cp:lastModifiedBy>
  <cp:revision>336</cp:revision>
  <dcterms:created xsi:type="dcterms:W3CDTF">2020-12-17T00:35:24Z</dcterms:created>
  <dcterms:modified xsi:type="dcterms:W3CDTF">2026-04-14T21:33:27Z</dcterms:modified>
</cp:coreProperties>
</file>