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91" r:id="rId1"/>
  </p:sldMasterIdLst>
  <p:notesMasterIdLst>
    <p:notesMasterId r:id="rId49"/>
  </p:notesMasterIdLst>
  <p:handoutMasterIdLst>
    <p:handoutMasterId r:id="rId50"/>
  </p:handoutMasterIdLst>
  <p:sldIdLst>
    <p:sldId id="2147481338" r:id="rId2"/>
    <p:sldId id="2147481345" r:id="rId3"/>
    <p:sldId id="2147481341" r:id="rId4"/>
    <p:sldId id="1336" r:id="rId5"/>
    <p:sldId id="2147481342" r:id="rId6"/>
    <p:sldId id="445" r:id="rId7"/>
    <p:sldId id="446" r:id="rId8"/>
    <p:sldId id="447" r:id="rId9"/>
    <p:sldId id="1451" r:id="rId10"/>
    <p:sldId id="2147481343" r:id="rId11"/>
    <p:sldId id="2147469125" r:id="rId12"/>
    <p:sldId id="2147469128" r:id="rId13"/>
    <p:sldId id="1452" r:id="rId14"/>
    <p:sldId id="455" r:id="rId15"/>
    <p:sldId id="1450" r:id="rId16"/>
    <p:sldId id="1462" r:id="rId17"/>
    <p:sldId id="2147481361" r:id="rId18"/>
    <p:sldId id="2147481362" r:id="rId19"/>
    <p:sldId id="2147481363" r:id="rId20"/>
    <p:sldId id="1456" r:id="rId21"/>
    <p:sldId id="1341" r:id="rId22"/>
    <p:sldId id="1458" r:id="rId23"/>
    <p:sldId id="1438" r:id="rId24"/>
    <p:sldId id="2147481359" r:id="rId25"/>
    <p:sldId id="356" r:id="rId26"/>
    <p:sldId id="2147481360" r:id="rId27"/>
    <p:sldId id="1463" r:id="rId28"/>
    <p:sldId id="2147481365" r:id="rId29"/>
    <p:sldId id="256" r:id="rId30"/>
    <p:sldId id="2147481366" r:id="rId31"/>
    <p:sldId id="1457" r:id="rId32"/>
    <p:sldId id="2147481340" r:id="rId33"/>
    <p:sldId id="321" r:id="rId34"/>
    <p:sldId id="1447" r:id="rId35"/>
    <p:sldId id="1448" r:id="rId36"/>
    <p:sldId id="1544" r:id="rId37"/>
    <p:sldId id="454" r:id="rId38"/>
    <p:sldId id="261" r:id="rId39"/>
    <p:sldId id="430" r:id="rId40"/>
    <p:sldId id="456" r:id="rId41"/>
    <p:sldId id="2147481344" r:id="rId42"/>
    <p:sldId id="2147481347" r:id="rId43"/>
    <p:sldId id="1442" r:id="rId44"/>
    <p:sldId id="1444" r:id="rId45"/>
    <p:sldId id="1461" r:id="rId46"/>
    <p:sldId id="1443" r:id="rId47"/>
    <p:sldId id="1445"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476F3E-2B2C-D02E-A927-755D46376812}" name="Elicia Ferrer" initials="EF" userId="ac7d01b8666ae590" providerId="Windows Live"/>
  <p188:author id="{BEF8CA72-6AE8-8AD8-5B9A-8F576BAC3FD5}" name="Janiga, Jaimee" initials="JJ" userId="S::7nj@ornl.gov::c06abe94-9752-4f8c-96a2-49efdf1f636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2600"/>
    <a:srgbClr val="7DBA00"/>
    <a:srgbClr val="FF9E1B"/>
    <a:srgbClr val="7DC397"/>
    <a:srgbClr val="ECECEC"/>
    <a:srgbClr val="4E008E"/>
    <a:srgbClr val="B50094"/>
    <a:srgbClr val="FE5000"/>
    <a:srgbClr val="ED9634"/>
    <a:srgbClr val="0057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96A2A8-5372-2B4F-9DAB-C5D1A3A96559}" v="2" dt="2026-04-08T13:35:59.904"/>
  </p1510:revLst>
</p1510:revInfo>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962"/>
    <p:restoredTop sz="95068"/>
  </p:normalViewPr>
  <p:slideViewPr>
    <p:cSldViewPr snapToGrid="0">
      <p:cViewPr varScale="1">
        <p:scale>
          <a:sx n="106" d="100"/>
          <a:sy n="106" d="100"/>
        </p:scale>
        <p:origin x="192" y="496"/>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96" d="100"/>
          <a:sy n="96" d="100"/>
        </p:scale>
        <p:origin x="4328"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microsoft.com/office/2018/10/relationships/authors" Targe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vans, Nicholas" userId="8d86efe0-571a-41b5-a71d-cafd1c00e03a" providerId="ADAL" clId="{552D0341-88E0-5F19-A56A-0FE11B159BE9}"/>
    <pc:docChg chg="modSld modMainMaster">
      <pc:chgData name="Evans, Nicholas" userId="8d86efe0-571a-41b5-a71d-cafd1c00e03a" providerId="ADAL" clId="{552D0341-88E0-5F19-A56A-0FE11B159BE9}" dt="2026-04-09T16:25:12.969" v="59" actId="20577"/>
      <pc:docMkLst>
        <pc:docMk/>
      </pc:docMkLst>
      <pc:sldChg chg="modSp mod">
        <pc:chgData name="Evans, Nicholas" userId="8d86efe0-571a-41b5-a71d-cafd1c00e03a" providerId="ADAL" clId="{552D0341-88E0-5F19-A56A-0FE11B159BE9}" dt="2026-04-08T13:31:56.631" v="31" actId="20577"/>
        <pc:sldMkLst>
          <pc:docMk/>
          <pc:sldMk cId="1193333136" sldId="1448"/>
        </pc:sldMkLst>
        <pc:spChg chg="mod">
          <ac:chgData name="Evans, Nicholas" userId="8d86efe0-571a-41b5-a71d-cafd1c00e03a" providerId="ADAL" clId="{552D0341-88E0-5F19-A56A-0FE11B159BE9}" dt="2026-04-08T13:31:56.631" v="31" actId="20577"/>
          <ac:spMkLst>
            <pc:docMk/>
            <pc:sldMk cId="1193333136" sldId="1448"/>
            <ac:spMk id="3" creationId="{5E24B73B-F7E2-7102-F145-8722F8025B5D}"/>
          </ac:spMkLst>
        </pc:spChg>
      </pc:sldChg>
      <pc:sldChg chg="modSp mod">
        <pc:chgData name="Evans, Nicholas" userId="8d86efe0-571a-41b5-a71d-cafd1c00e03a" providerId="ADAL" clId="{552D0341-88E0-5F19-A56A-0FE11B159BE9}" dt="2026-04-09T16:25:12.969" v="59" actId="20577"/>
        <pc:sldMkLst>
          <pc:docMk/>
          <pc:sldMk cId="3558921168" sldId="1457"/>
        </pc:sldMkLst>
        <pc:spChg chg="mod">
          <ac:chgData name="Evans, Nicholas" userId="8d86efe0-571a-41b5-a71d-cafd1c00e03a" providerId="ADAL" clId="{552D0341-88E0-5F19-A56A-0FE11B159BE9}" dt="2026-04-09T16:25:12.969" v="59" actId="20577"/>
          <ac:spMkLst>
            <pc:docMk/>
            <pc:sldMk cId="3558921168" sldId="1457"/>
            <ac:spMk id="3" creationId="{778FC7EE-CDDE-1CD5-D675-230096BB463C}"/>
          </ac:spMkLst>
        </pc:spChg>
      </pc:sldChg>
      <pc:sldChg chg="addSp delSp modSp mod">
        <pc:chgData name="Evans, Nicholas" userId="8d86efe0-571a-41b5-a71d-cafd1c00e03a" providerId="ADAL" clId="{552D0341-88E0-5F19-A56A-0FE11B159BE9}" dt="2026-04-08T13:36:12.321" v="34"/>
        <pc:sldMkLst>
          <pc:docMk/>
          <pc:sldMk cId="394354553" sldId="2147481345"/>
        </pc:sldMkLst>
        <pc:spChg chg="add del mod">
          <ac:chgData name="Evans, Nicholas" userId="8d86efe0-571a-41b5-a71d-cafd1c00e03a" providerId="ADAL" clId="{552D0341-88E0-5F19-A56A-0FE11B159BE9}" dt="2026-04-08T13:36:12.321" v="34"/>
          <ac:spMkLst>
            <pc:docMk/>
            <pc:sldMk cId="394354553" sldId="2147481345"/>
            <ac:spMk id="4" creationId="{942417BB-0D10-4A69-2A06-719CE0A4D635}"/>
          </ac:spMkLst>
        </pc:spChg>
      </pc:sldChg>
      <pc:sldMasterChg chg="modSp mod">
        <pc:chgData name="Evans, Nicholas" userId="8d86efe0-571a-41b5-a71d-cafd1c00e03a" providerId="ADAL" clId="{552D0341-88E0-5F19-A56A-0FE11B159BE9}" dt="2026-04-08T13:36:26.143" v="52" actId="1076"/>
        <pc:sldMasterMkLst>
          <pc:docMk/>
          <pc:sldMasterMk cId="2196214776" sldId="2147483791"/>
        </pc:sldMasterMkLst>
        <pc:spChg chg="mod">
          <ac:chgData name="Evans, Nicholas" userId="8d86efe0-571a-41b5-a71d-cafd1c00e03a" providerId="ADAL" clId="{552D0341-88E0-5F19-A56A-0FE11B159BE9}" dt="2026-04-08T13:36:26.143" v="52" actId="1076"/>
          <ac:spMkLst>
            <pc:docMk/>
            <pc:sldMasterMk cId="2196214776" sldId="2147483791"/>
            <ac:spMk id="4" creationId="{B7B1D4FC-2138-09F0-78A5-E20AE5D5B7EC}"/>
          </ac:spMkLst>
        </pc:sp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2F454D-A2FB-E28F-62C2-050A837E17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A896BDF-7ADA-716C-F5CA-D157A094BB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614C3F-0AF5-DA4C-84F9-3990FF0B58A5}" type="datetimeFigureOut">
              <a:rPr lang="en-US" smtClean="0"/>
              <a:t>4/12/26</a:t>
            </a:fld>
            <a:endParaRPr lang="en-US"/>
          </a:p>
        </p:txBody>
      </p:sp>
      <p:sp>
        <p:nvSpPr>
          <p:cNvPr id="4" name="Footer Placeholder 3">
            <a:extLst>
              <a:ext uri="{FF2B5EF4-FFF2-40B4-BE49-F238E27FC236}">
                <a16:creationId xmlns:a16="http://schemas.microsoft.com/office/drawing/2014/main" id="{72677AF2-C6EF-69B3-EBC0-F3BECE6632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24AEBCA-6ABE-1DFD-7AA8-A3B2F1B635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7AB913-EDAA-C746-870D-9B7877FA5A85}" type="slidenum">
              <a:rPr lang="en-US" smtClean="0"/>
              <a:t>‹#›</a:t>
            </a:fld>
            <a:endParaRPr lang="en-US"/>
          </a:p>
        </p:txBody>
      </p:sp>
    </p:spTree>
    <p:extLst>
      <p:ext uri="{BB962C8B-B14F-4D97-AF65-F5344CB8AC3E}">
        <p14:creationId xmlns:p14="http://schemas.microsoft.com/office/powerpoint/2010/main" val="10056905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2D4C33-E834-184F-A85B-4B1A7D742F82}" type="datetimeFigureOut">
              <a:rPr lang="en-US" smtClean="0"/>
              <a:t>4/12/26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EA2CD3-FB95-D94F-9F04-F9F995EAB822}" type="slidenum">
              <a:rPr lang="en-US" smtClean="0"/>
              <a:t>‹#›</a:t>
            </a:fld>
            <a:endParaRPr lang="en-US"/>
          </a:p>
        </p:txBody>
      </p:sp>
    </p:spTree>
    <p:extLst>
      <p:ext uri="{BB962C8B-B14F-4D97-AF65-F5344CB8AC3E}">
        <p14:creationId xmlns:p14="http://schemas.microsoft.com/office/powerpoint/2010/main" val="1818331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- 2021-P09584: Aerial overview of the Spallation Neutron Source, SNS, and the future location for the SNS Second Target Station, September 30, 2021.  This image has been reviewed by an ORNL Releasing Official and is approved for public release, September 26, 2022.</a:t>
            </a:r>
          </a:p>
          <a:p>
            <a:endParaRPr lang="en-US" dirty="0"/>
          </a:p>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t>1</a:t>
            </a:fld>
            <a:endParaRPr lang="en-US"/>
          </a:p>
        </p:txBody>
      </p:sp>
    </p:spTree>
    <p:extLst>
      <p:ext uri="{BB962C8B-B14F-4D97-AF65-F5344CB8AC3E}">
        <p14:creationId xmlns:p14="http://schemas.microsoft.com/office/powerpoint/2010/main" val="1021447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control valve that supplies cold helium to the He/H</a:t>
            </a:r>
            <a:r>
              <a:rPr lang="en-US" sz="1200" baseline="-25000" dirty="0"/>
              <a:t>2</a:t>
            </a:r>
            <a:r>
              <a:rPr lang="en-US" sz="1200" dirty="0"/>
              <a:t> heat exchanger </a:t>
            </a:r>
          </a:p>
          <a:p>
            <a:r>
              <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Arial" panose="020B0604020202020204" pitchFamily="34" charset="0"/>
              </a:rPr>
              <a:t>feed forward “kicking” of helium return heater </a:t>
            </a:r>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7</a:t>
            </a:fld>
            <a:endParaRPr lang="en-US" dirty="0"/>
          </a:p>
        </p:txBody>
      </p:sp>
    </p:spTree>
    <p:extLst>
      <p:ext uri="{BB962C8B-B14F-4D97-AF65-F5344CB8AC3E}">
        <p14:creationId xmlns:p14="http://schemas.microsoft.com/office/powerpoint/2010/main" val="1826418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8</a:t>
            </a:fld>
            <a:endParaRPr lang="en-US" dirty="0"/>
          </a:p>
        </p:txBody>
      </p:sp>
    </p:spTree>
    <p:extLst>
      <p:ext uri="{BB962C8B-B14F-4D97-AF65-F5344CB8AC3E}">
        <p14:creationId xmlns:p14="http://schemas.microsoft.com/office/powerpoint/2010/main" val="754633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E2CDB-AD68-E968-23A8-5615CABB05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097C38-5CD1-7006-0F3B-B0C2FDD945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040CD4-604D-19CA-66F7-811B6F214CD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B0D8C2E-E914-7B6E-329E-2C2C43AB16FA}"/>
              </a:ext>
            </a:extLst>
          </p:cNvPr>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710091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7A44D-CE69-0F28-9F15-FBBEB94F22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151ACB-82B2-962E-D80C-1204818E0C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442753-8C02-1EFA-3961-A5FED3308F4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143A8F-C109-ECC6-584D-E1D94FC962E9}"/>
              </a:ext>
            </a:extLst>
          </p:cNvPr>
          <p:cNvSpPr>
            <a:spLocks noGrp="1"/>
          </p:cNvSpPr>
          <p:nvPr>
            <p:ph type="sldNum" sz="quarter" idx="5"/>
          </p:nvPr>
        </p:nvSpPr>
        <p:spPr/>
        <p:txBody>
          <a:bodyPr/>
          <a:lstStyle/>
          <a:p>
            <a:fld id="{DBFF095A-F86B-4B29-8A9F-DF3D3D1F3E2A}" type="slidenum">
              <a:rPr lang="en-US" smtClean="0"/>
              <a:pPr/>
              <a:t>33</a:t>
            </a:fld>
            <a:endParaRPr lang="en-US" dirty="0"/>
          </a:p>
        </p:txBody>
      </p:sp>
    </p:spTree>
    <p:extLst>
      <p:ext uri="{BB962C8B-B14F-4D97-AF65-F5344CB8AC3E}">
        <p14:creationId xmlns:p14="http://schemas.microsoft.com/office/powerpoint/2010/main" val="316888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10480b01aa_1_1253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g210480b01aa_1_12539:notes"/>
          <p:cNvSpPr txBox="1">
            <a:spLocks noGrp="1"/>
          </p:cNvSpPr>
          <p:nvPr>
            <p:ph type="body" idx="1"/>
          </p:nvPr>
        </p:nvSpPr>
        <p:spPr>
          <a:xfrm>
            <a:off x="701675" y="4473577"/>
            <a:ext cx="5607000" cy="3660900"/>
          </a:xfrm>
          <a:prstGeom prst="rect">
            <a:avLst/>
          </a:prstGeom>
          <a:noFill/>
          <a:ln>
            <a:noFill/>
          </a:ln>
        </p:spPr>
        <p:txBody>
          <a:bodyPr spcFirstLastPara="1" wrap="square" lIns="91425" tIns="45700" rIns="91425" bIns="45700" anchor="t" anchorCtr="0">
            <a:noAutofit/>
          </a:bodyPr>
          <a:lstStyle/>
          <a:p>
            <a:pPr marL="457200" lvl="0" indent="0" algn="l" rtl="0">
              <a:lnSpc>
                <a:spcPct val="90000"/>
              </a:lnSpc>
              <a:spcBef>
                <a:spcPts val="300"/>
              </a:spcBef>
              <a:spcAft>
                <a:spcPts val="0"/>
              </a:spcAft>
              <a:buSzPts val="1400"/>
              <a:buNone/>
            </a:pPr>
            <a:r>
              <a:rPr lang="en-US"/>
              <a:t>This is  more detailed scheme of ring injection area.</a:t>
            </a:r>
            <a:endParaRPr/>
          </a:p>
          <a:p>
            <a:pPr marL="457200" lvl="0" indent="0" algn="l" rtl="0">
              <a:lnSpc>
                <a:spcPct val="90000"/>
              </a:lnSpc>
              <a:spcBef>
                <a:spcPts val="300"/>
              </a:spcBef>
              <a:spcAft>
                <a:spcPts val="0"/>
              </a:spcAft>
              <a:buSzPts val="1400"/>
              <a:buNone/>
            </a:pPr>
            <a:r>
              <a:rPr lang="en-US"/>
              <a:t>Right now we can do experiment over here for a small pencil beam.</a:t>
            </a:r>
            <a:endParaRPr/>
          </a:p>
          <a:p>
            <a:pPr marL="457200" lvl="0" indent="0" algn="l" rtl="0">
              <a:lnSpc>
                <a:spcPct val="90000"/>
              </a:lnSpc>
              <a:spcBef>
                <a:spcPts val="300"/>
              </a:spcBef>
              <a:spcAft>
                <a:spcPts val="0"/>
              </a:spcAft>
              <a:buSzPts val="1400"/>
              <a:buNone/>
            </a:pPr>
            <a:r>
              <a:rPr lang="en-US"/>
              <a:t>The H- beam is injected from linac into the ring through the corner of the thin foil.</a:t>
            </a:r>
            <a:endParaRPr/>
          </a:p>
        </p:txBody>
      </p:sp>
      <p:sp>
        <p:nvSpPr>
          <p:cNvPr id="293" name="Google Shape;293;g210480b01aa_1_12539:notes"/>
          <p:cNvSpPr txBox="1">
            <a:spLocks noGrp="1"/>
          </p:cNvSpPr>
          <p:nvPr>
            <p:ph type="sldNum" idx="12"/>
          </p:nvPr>
        </p:nvSpPr>
        <p:spPr>
          <a:xfrm>
            <a:off x="1" y="8801100"/>
            <a:ext cx="3038400" cy="4668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38</a:t>
            </a:fld>
            <a:endParaRPr/>
          </a:p>
        </p:txBody>
      </p:sp>
    </p:spTree>
    <p:extLst>
      <p:ext uri="{BB962C8B-B14F-4D97-AF65-F5344CB8AC3E}">
        <p14:creationId xmlns:p14="http://schemas.microsoft.com/office/powerpoint/2010/main" val="37055744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SNS">
    <p:spTree>
      <p:nvGrpSpPr>
        <p:cNvPr id="1" name=""/>
        <p:cNvGrpSpPr/>
        <p:nvPr/>
      </p:nvGrpSpPr>
      <p:grpSpPr>
        <a:xfrm>
          <a:off x="0" y="0"/>
          <a:ext cx="0" cy="0"/>
          <a:chOff x="0" y="0"/>
          <a:chExt cx="0" cy="0"/>
        </a:xfrm>
      </p:grpSpPr>
      <p:pic>
        <p:nvPicPr>
          <p:cNvPr id="8" name="Picture 7" descr="2021-P09584: Aerial overview of the Spallation Neutron Source, SNS, and the future location for the SNS Second Target Station, September 30, 2021.  This image has been reviewed by an ORNL Releasing Official and is approved for public release, September 26, 2022.&#10;">
            <a:extLst>
              <a:ext uri="{FF2B5EF4-FFF2-40B4-BE49-F238E27FC236}">
                <a16:creationId xmlns:a16="http://schemas.microsoft.com/office/drawing/2014/main" id="{E7EEA10A-FB52-F299-A163-0BA7407EBC0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defRPr>
            </a:lvl1pPr>
          </a:lstStyle>
          <a:p>
            <a:r>
              <a:rPr lang="en-US" dirty="0"/>
              <a:t>Presentation Title (Text size no larger than 32pt)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4748"/>
              </a:solidFill>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grpSp>
        <p:nvGrpSpPr>
          <p:cNvPr id="4" name="Group 3">
            <a:extLst>
              <a:ext uri="{FF2B5EF4-FFF2-40B4-BE49-F238E27FC236}">
                <a16:creationId xmlns:a16="http://schemas.microsoft.com/office/drawing/2014/main" id="{989A2CD0-329A-AD66-9E82-A1DB6C6F93A4}"/>
              </a:ext>
            </a:extLst>
          </p:cNvPr>
          <p:cNvGrpSpPr/>
          <p:nvPr userDrawn="1"/>
        </p:nvGrpSpPr>
        <p:grpSpPr>
          <a:xfrm>
            <a:off x="1177351" y="5301081"/>
            <a:ext cx="4558967" cy="438406"/>
            <a:chOff x="1177351" y="5301081"/>
            <a:chExt cx="4558967" cy="438406"/>
          </a:xfrm>
        </p:grpSpPr>
        <p:sp>
          <p:nvSpPr>
            <p:cNvPr id="6" name="TextBox 5">
              <a:extLst>
                <a:ext uri="{FF2B5EF4-FFF2-40B4-BE49-F238E27FC236}">
                  <a16:creationId xmlns:a16="http://schemas.microsoft.com/office/drawing/2014/main" id="{18CD3442-F157-B130-4C8C-C1C6563CA624}"/>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dirty="0">
                  <a:solidFill>
                    <a:schemeClr val="tx1"/>
                  </a:solidFill>
                  <a:latin typeface="Roboto" panose="02000000000000000000" pitchFamily="2" charset="0"/>
                  <a:ea typeface="Roboto" panose="02000000000000000000" pitchFamily="2" charset="0"/>
                </a:rPr>
                <a:t>ORNL IS MANAGED BY UT-BATTELLE LLC </a:t>
              </a:r>
              <a:br>
                <a:rPr lang="en-US" sz="900" b="0" dirty="0">
                  <a:solidFill>
                    <a:schemeClr val="tx1"/>
                  </a:solidFill>
                  <a:latin typeface="Roboto" panose="02000000000000000000" pitchFamily="2" charset="0"/>
                  <a:ea typeface="Roboto" panose="02000000000000000000" pitchFamily="2" charset="0"/>
                </a:rPr>
              </a:br>
              <a:r>
                <a:rPr lang="en-US" sz="900" b="0" dirty="0">
                  <a:solidFill>
                    <a:schemeClr val="tx1"/>
                  </a:solidFill>
                  <a:latin typeface="Roboto" panose="02000000000000000000" pitchFamily="2" charset="0"/>
                  <a:ea typeface="Roboto" panose="02000000000000000000" pitchFamily="2" charset="0"/>
                </a:rPr>
                <a:t>FOR THE US DEPARTMENT OF ENERGY</a:t>
              </a:r>
            </a:p>
          </p:txBody>
        </p:sp>
        <p:pic>
          <p:nvPicPr>
            <p:cNvPr id="7" name="Picture 6" descr="Shape&#10;&#10;AI-generated content may be incorrect.">
              <a:extLst>
                <a:ext uri="{FF2B5EF4-FFF2-40B4-BE49-F238E27FC236}">
                  <a16:creationId xmlns:a16="http://schemas.microsoft.com/office/drawing/2014/main" id="{442A6DA9-8C3C-81D4-6B8A-D16A90DD9BD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7351" y="5301081"/>
              <a:ext cx="1526303" cy="438406"/>
            </a:xfrm>
            <a:prstGeom prst="rect">
              <a:avLst/>
            </a:prstGeom>
          </p:spPr>
        </p:pic>
      </p:grpSp>
      <p:pic>
        <p:nvPicPr>
          <p:cNvPr id="10" name="Picture 9" descr="A green text on a black background&#10;&#10;Description automatically generated">
            <a:extLst>
              <a:ext uri="{FF2B5EF4-FFF2-40B4-BE49-F238E27FC236}">
                <a16:creationId xmlns:a16="http://schemas.microsoft.com/office/drawing/2014/main" id="{473E1CA6-EFD2-05C9-633C-47F07F1D975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99502" y="1104908"/>
            <a:ext cx="2718596" cy="494292"/>
          </a:xfrm>
          <a:prstGeom prst="rect">
            <a:avLst/>
          </a:prstGeom>
        </p:spPr>
      </p:pic>
    </p:spTree>
    <p:extLst>
      <p:ext uri="{BB962C8B-B14F-4D97-AF65-F5344CB8AC3E}">
        <p14:creationId xmlns:p14="http://schemas.microsoft.com/office/powerpoint/2010/main" val="2350009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Column-Image Series Stacked">
    <p:spTree>
      <p:nvGrpSpPr>
        <p:cNvPr id="1" name=""/>
        <p:cNvGrpSpPr/>
        <p:nvPr/>
      </p:nvGrpSpPr>
      <p:grpSpPr>
        <a:xfrm>
          <a:off x="0" y="0"/>
          <a:ext cx="0" cy="0"/>
          <a:chOff x="0" y="0"/>
          <a:chExt cx="0" cy="0"/>
        </a:xfrm>
      </p:grpSpPr>
      <p:sp>
        <p:nvSpPr>
          <p:cNvPr id="118" name="Picture Placeholder 117">
            <a:extLst>
              <a:ext uri="{FF2B5EF4-FFF2-40B4-BE49-F238E27FC236}">
                <a16:creationId xmlns:a16="http://schemas.microsoft.com/office/drawing/2014/main" id="{FCAA6D76-9D9F-EEEC-3A19-B8672A58A5A7}"/>
              </a:ext>
            </a:extLst>
          </p:cNvPr>
          <p:cNvSpPr>
            <a:spLocks noGrp="1"/>
          </p:cNvSpPr>
          <p:nvPr>
            <p:ph type="pic" sz="quarter" idx="13"/>
          </p:nvPr>
        </p:nvSpPr>
        <p:spPr>
          <a:xfrm>
            <a:off x="7645400" y="-6350"/>
            <a:ext cx="4546600" cy="2155825"/>
          </a:xfrm>
          <a:solidFill>
            <a:schemeClr val="bg2"/>
          </a:solidFill>
        </p:spPr>
        <p:txBody>
          <a:bodyPr/>
          <a:lstStyle/>
          <a:p>
            <a:r>
              <a:rPr lang="en-US"/>
              <a:t>Click icon to add picture</a:t>
            </a:r>
          </a:p>
        </p:txBody>
      </p:sp>
      <p:sp>
        <p:nvSpPr>
          <p:cNvPr id="121" name="Picture Placeholder 120">
            <a:extLst>
              <a:ext uri="{FF2B5EF4-FFF2-40B4-BE49-F238E27FC236}">
                <a16:creationId xmlns:a16="http://schemas.microsoft.com/office/drawing/2014/main" id="{374474B3-1A16-3799-2DA6-5E1F9B62F1F2}"/>
              </a:ext>
            </a:extLst>
          </p:cNvPr>
          <p:cNvSpPr>
            <a:spLocks noGrp="1"/>
          </p:cNvSpPr>
          <p:nvPr>
            <p:ph type="pic" sz="quarter" idx="14"/>
          </p:nvPr>
        </p:nvSpPr>
        <p:spPr>
          <a:xfrm>
            <a:off x="7645400" y="2352675"/>
            <a:ext cx="4546600" cy="2149475"/>
          </a:xfrm>
          <a:solidFill>
            <a:schemeClr val="bg2"/>
          </a:solidFill>
        </p:spPr>
        <p:txBody>
          <a:bodyPr/>
          <a:lstStyle/>
          <a:p>
            <a:r>
              <a:rPr lang="en-US"/>
              <a:t>Click icon to add picture</a:t>
            </a:r>
          </a:p>
        </p:txBody>
      </p:sp>
      <p:sp>
        <p:nvSpPr>
          <p:cNvPr id="123" name="Picture Placeholder 122">
            <a:extLst>
              <a:ext uri="{FF2B5EF4-FFF2-40B4-BE49-F238E27FC236}">
                <a16:creationId xmlns:a16="http://schemas.microsoft.com/office/drawing/2014/main" id="{0285EA67-185C-FA9B-F112-0DEA71BAF9A1}"/>
              </a:ext>
            </a:extLst>
          </p:cNvPr>
          <p:cNvSpPr>
            <a:spLocks noGrp="1"/>
          </p:cNvSpPr>
          <p:nvPr>
            <p:ph type="pic" sz="quarter" idx="15"/>
          </p:nvPr>
        </p:nvSpPr>
        <p:spPr>
          <a:xfrm>
            <a:off x="7645400" y="4703763"/>
            <a:ext cx="4546600" cy="2154237"/>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3" y="365125"/>
            <a:ext cx="6736022" cy="1006475"/>
          </a:xfrm>
        </p:spPr>
        <p:txBody>
          <a:bodyPr>
            <a:noAutofit/>
          </a:bodyPr>
          <a:lstStyle>
            <a:lvl1pPr>
              <a:defRPr b="1">
                <a:solidFill>
                  <a:schemeClr val="tx1"/>
                </a:solidFill>
              </a:defRPr>
            </a:lvl1pPr>
          </a:lstStyle>
          <a:p>
            <a:r>
              <a:rPr lang="en-US" dirty="0"/>
              <a:t>One-sentence headline stating the main takeaway message</a:t>
            </a:r>
          </a:p>
        </p:txBody>
      </p:sp>
      <p:sp>
        <p:nvSpPr>
          <p:cNvPr id="113" name="Text Placeholder 112">
            <a:extLst>
              <a:ext uri="{FF2B5EF4-FFF2-40B4-BE49-F238E27FC236}">
                <a16:creationId xmlns:a16="http://schemas.microsoft.com/office/drawing/2014/main" id="{561B3BD0-8400-FE4A-5A3F-210329D8A10F}"/>
              </a:ext>
            </a:extLst>
          </p:cNvPr>
          <p:cNvSpPr>
            <a:spLocks noGrp="1"/>
          </p:cNvSpPr>
          <p:nvPr>
            <p:ph type="body" sz="quarter" idx="12" hasCustomPrompt="1"/>
          </p:nvPr>
        </p:nvSpPr>
        <p:spPr>
          <a:xfrm>
            <a:off x="314693" y="1817559"/>
            <a:ext cx="6763894" cy="4324823"/>
          </a:xfrm>
        </p:spPr>
        <p:txBody>
          <a:bodyPr>
            <a:noAutofit/>
          </a:bodyPr>
          <a:lstStyle>
            <a:lvl1pPr marL="0" indent="0">
              <a:buNone/>
              <a:defRPr sz="1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dirty="0"/>
              <a:t>Place content here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314968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Column 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lvl1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lvl1pPr>
          </a:lstStyle>
          <a:p>
            <a:r>
              <a:rPr lang="en-US" dirty="0"/>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a:t>
            </a:r>
          </a:p>
        </p:txBody>
      </p:sp>
    </p:spTree>
    <p:extLst>
      <p:ext uri="{BB962C8B-B14F-4D97-AF65-F5344CB8AC3E}">
        <p14:creationId xmlns:p14="http://schemas.microsoft.com/office/powerpoint/2010/main" val="4115577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solidFill>
                  <a:schemeClr val="bg1"/>
                </a:solidFill>
              </a:defRPr>
            </a:lvl1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solidFill>
                  <a:schemeClr val="bg1"/>
                </a:solidFill>
              </a:defRPr>
            </a:lvl1pPr>
          </a:lstStyle>
          <a:p>
            <a:r>
              <a:rPr lang="en-US" dirty="0"/>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defRPr>
            </a:lvl1pPr>
          </a:lstStyle>
          <a:p>
            <a:r>
              <a:rPr lang="en-US" dirty="0"/>
              <a:t>One-sentence headline stating the main takeaway message</a:t>
            </a:r>
          </a:p>
        </p:txBody>
      </p:sp>
      <p:pic>
        <p:nvPicPr>
          <p:cNvPr id="9" name="Picture 8" descr="White text on a black background&#10;&#10;Description automatically generated">
            <a:extLst>
              <a:ext uri="{FF2B5EF4-FFF2-40B4-BE49-F238E27FC236}">
                <a16:creationId xmlns:a16="http://schemas.microsoft.com/office/drawing/2014/main" id="{2B685EF9-4216-2945-920E-1B73018652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2409650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172851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defRPr>
            </a:lvl1pPr>
          </a:lstStyle>
          <a:p>
            <a:r>
              <a:rPr lang="en-US" dirty="0"/>
              <a:t>One-sentence headline stating the main takeaway message</a:t>
            </a:r>
          </a:p>
        </p:txBody>
      </p:sp>
      <p:sp>
        <p:nvSpPr>
          <p:cNvPr id="2" name="Content Placeholder 2">
            <a:extLst>
              <a:ext uri="{FF2B5EF4-FFF2-40B4-BE49-F238E27FC236}">
                <a16:creationId xmlns:a16="http://schemas.microsoft.com/office/drawing/2014/main" id="{7C908273-EAF5-86C7-7DA1-4B3A63FA40AD}"/>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9" name="Content Placeholder 2">
            <a:extLst>
              <a:ext uri="{FF2B5EF4-FFF2-40B4-BE49-F238E27FC236}">
                <a16:creationId xmlns:a16="http://schemas.microsoft.com/office/drawing/2014/main" id="{328AC23A-F6F3-1406-A41C-A53D31762F5B}"/>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0" name="Content Placeholder 2">
            <a:extLst>
              <a:ext uri="{FF2B5EF4-FFF2-40B4-BE49-F238E27FC236}">
                <a16:creationId xmlns:a16="http://schemas.microsoft.com/office/drawing/2014/main" id="{08990C39-D2EB-2C24-D563-540A447C8980}"/>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pic>
        <p:nvPicPr>
          <p:cNvPr id="3" name="Picture 2" descr="White text on a black background&#10;&#10;Description automatically generated">
            <a:extLst>
              <a:ext uri="{FF2B5EF4-FFF2-40B4-BE49-F238E27FC236}">
                <a16:creationId xmlns:a16="http://schemas.microsoft.com/office/drawing/2014/main" id="{95C56738-1B1D-C4AF-E51E-51F906B1B5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15501899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41067462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4E3954A7-39D8-F93F-8AB5-8AFDA80ABC34}"/>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Content Placeholder 2">
            <a:extLst>
              <a:ext uri="{FF2B5EF4-FFF2-40B4-BE49-F238E27FC236}">
                <a16:creationId xmlns:a16="http://schemas.microsoft.com/office/drawing/2014/main" id="{E933C006-27BF-E46C-6464-DF2AED8EF3CF}"/>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1" name="Content Placeholder 2">
            <a:extLst>
              <a:ext uri="{FF2B5EF4-FFF2-40B4-BE49-F238E27FC236}">
                <a16:creationId xmlns:a16="http://schemas.microsoft.com/office/drawing/2014/main" id="{372DE149-7914-DD03-AF2A-717A4DBC4C42}"/>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2" name="Content Placeholder 2">
            <a:extLst>
              <a:ext uri="{FF2B5EF4-FFF2-40B4-BE49-F238E27FC236}">
                <a16:creationId xmlns:a16="http://schemas.microsoft.com/office/drawing/2014/main" id="{C563E755-9A43-BCF9-FC26-D2B9312D44A8}"/>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pic>
        <p:nvPicPr>
          <p:cNvPr id="2" name="Picture 1" descr="White text on a black background&#10;&#10;Description automatically generated">
            <a:extLst>
              <a:ext uri="{FF2B5EF4-FFF2-40B4-BE49-F238E27FC236}">
                <a16:creationId xmlns:a16="http://schemas.microsoft.com/office/drawing/2014/main" id="{09D96AED-073B-9C69-04E4-D914C309EE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14345816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Column-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51529"/>
            <a:ext cx="5528426"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37905" y="2151529"/>
            <a:ext cx="5534113"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Place content here</a:t>
            </a:r>
          </a:p>
        </p:txBody>
      </p:sp>
      <p:sp>
        <p:nvSpPr>
          <p:cNvPr id="5" name="Text Placeholder 212">
            <a:extLst>
              <a:ext uri="{FF2B5EF4-FFF2-40B4-BE49-F238E27FC236}">
                <a16:creationId xmlns:a16="http://schemas.microsoft.com/office/drawing/2014/main" id="{E5D92591-51DF-3209-1704-154E381BA6FD}"/>
              </a:ext>
            </a:extLst>
          </p:cNvPr>
          <p:cNvSpPr>
            <a:spLocks noGrp="1"/>
          </p:cNvSpPr>
          <p:nvPr>
            <p:ph type="body" sz="quarter" idx="13" hasCustomPrompt="1"/>
          </p:nvPr>
        </p:nvSpPr>
        <p:spPr>
          <a:xfrm>
            <a:off x="314691" y="1636713"/>
            <a:ext cx="5534113"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322623F-B85A-91ED-9131-7E60FBA08AAC}"/>
              </a:ext>
            </a:extLst>
          </p:cNvPr>
          <p:cNvSpPr>
            <a:spLocks noGrp="1"/>
          </p:cNvSpPr>
          <p:nvPr>
            <p:ph type="body" sz="quarter" idx="14" hasCustomPrompt="1"/>
          </p:nvPr>
        </p:nvSpPr>
        <p:spPr>
          <a:xfrm>
            <a:off x="6238429" y="1636672"/>
            <a:ext cx="5534113"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20008359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Column-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365069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2191870"/>
            <a:ext cx="364642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2191870"/>
            <a:ext cx="364739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Text Placeholder 212">
            <a:extLst>
              <a:ext uri="{FF2B5EF4-FFF2-40B4-BE49-F238E27FC236}">
                <a16:creationId xmlns:a16="http://schemas.microsoft.com/office/drawing/2014/main" id="{0EDE83FF-6880-0C2B-F666-A52972148FBD}"/>
              </a:ext>
            </a:extLst>
          </p:cNvPr>
          <p:cNvSpPr>
            <a:spLocks noGrp="1"/>
          </p:cNvSpPr>
          <p:nvPr>
            <p:ph type="body" sz="quarter" idx="13" hasCustomPrompt="1"/>
          </p:nvPr>
        </p:nvSpPr>
        <p:spPr>
          <a:xfrm>
            <a:off x="314691" y="1636713"/>
            <a:ext cx="3646421"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5" name="Text Placeholder 212">
            <a:extLst>
              <a:ext uri="{FF2B5EF4-FFF2-40B4-BE49-F238E27FC236}">
                <a16:creationId xmlns:a16="http://schemas.microsoft.com/office/drawing/2014/main" id="{8CEEB1B0-74A1-A9A5-0E01-2E2E2380F2DF}"/>
              </a:ext>
            </a:extLst>
          </p:cNvPr>
          <p:cNvSpPr>
            <a:spLocks noGrp="1"/>
          </p:cNvSpPr>
          <p:nvPr>
            <p:ph type="body" sz="quarter" idx="15" hasCustomPrompt="1"/>
          </p:nvPr>
        </p:nvSpPr>
        <p:spPr>
          <a:xfrm>
            <a:off x="4231283" y="1636713"/>
            <a:ext cx="3646421"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B1FC136-726A-E90A-AA01-55CC4CA7F5C6}"/>
              </a:ext>
            </a:extLst>
          </p:cNvPr>
          <p:cNvSpPr>
            <a:spLocks noGrp="1"/>
          </p:cNvSpPr>
          <p:nvPr>
            <p:ph type="body" sz="quarter" idx="17" hasCustomPrompt="1"/>
          </p:nvPr>
        </p:nvSpPr>
        <p:spPr>
          <a:xfrm>
            <a:off x="8159995" y="1636713"/>
            <a:ext cx="3646421"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14014456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Column-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2743968"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2191870"/>
            <a:ext cx="274076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2191870"/>
            <a:ext cx="2741489"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2191870"/>
            <a:ext cx="2737553"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Text Placeholder 212">
            <a:extLst>
              <a:ext uri="{FF2B5EF4-FFF2-40B4-BE49-F238E27FC236}">
                <a16:creationId xmlns:a16="http://schemas.microsoft.com/office/drawing/2014/main" id="{A8FB3702-489D-7133-5029-0EED83D74255}"/>
              </a:ext>
            </a:extLst>
          </p:cNvPr>
          <p:cNvSpPr>
            <a:spLocks noGrp="1"/>
          </p:cNvSpPr>
          <p:nvPr>
            <p:ph type="body" sz="quarter" idx="13" hasCustomPrompt="1"/>
          </p:nvPr>
        </p:nvSpPr>
        <p:spPr>
          <a:xfrm>
            <a:off x="314692" y="1636713"/>
            <a:ext cx="2740760" cy="433965"/>
          </a:xfrm>
          <a:solidFill>
            <a:schemeClr val="tx2"/>
          </a:solidFill>
        </p:spPr>
        <p:txBody>
          <a:bodyPr wrap="square" lIns="182880" tIns="91440" rIns="91440" bIns="91440">
            <a:sp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5" name="Text Placeholder 212">
            <a:extLst>
              <a:ext uri="{FF2B5EF4-FFF2-40B4-BE49-F238E27FC236}">
                <a16:creationId xmlns:a16="http://schemas.microsoft.com/office/drawing/2014/main" id="{A472ABD6-D4AF-51A3-D274-EB02E1F7D698}"/>
              </a:ext>
            </a:extLst>
          </p:cNvPr>
          <p:cNvSpPr>
            <a:spLocks noGrp="1"/>
          </p:cNvSpPr>
          <p:nvPr>
            <p:ph type="body" sz="quarter" idx="15" hasCustomPrompt="1"/>
          </p:nvPr>
        </p:nvSpPr>
        <p:spPr>
          <a:xfrm>
            <a:off x="3237701" y="1636713"/>
            <a:ext cx="2740760"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9B2846D9-98D8-E207-8370-E81B28729B49}"/>
              </a:ext>
            </a:extLst>
          </p:cNvPr>
          <p:cNvSpPr>
            <a:spLocks noGrp="1"/>
          </p:cNvSpPr>
          <p:nvPr>
            <p:ph type="body" sz="quarter" idx="17" hasCustomPrompt="1"/>
          </p:nvPr>
        </p:nvSpPr>
        <p:spPr>
          <a:xfrm>
            <a:off x="6144761" y="1636713"/>
            <a:ext cx="2740760"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7" name="Text Placeholder 212">
            <a:extLst>
              <a:ext uri="{FF2B5EF4-FFF2-40B4-BE49-F238E27FC236}">
                <a16:creationId xmlns:a16="http://schemas.microsoft.com/office/drawing/2014/main" id="{5A4E93FB-938D-13A6-A78B-46943641C35D}"/>
              </a:ext>
            </a:extLst>
          </p:cNvPr>
          <p:cNvSpPr>
            <a:spLocks noGrp="1"/>
          </p:cNvSpPr>
          <p:nvPr>
            <p:ph type="body" sz="quarter" idx="19" hasCustomPrompt="1"/>
          </p:nvPr>
        </p:nvSpPr>
        <p:spPr>
          <a:xfrm>
            <a:off x="9069571" y="1636713"/>
            <a:ext cx="2740760"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498188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pic>
        <p:nvPicPr>
          <p:cNvPr id="2" name="Picture 1" descr="A high angle view of a city&#10;&#10;Description automatically generated">
            <a:extLst>
              <a:ext uri="{FF2B5EF4-FFF2-40B4-BE49-F238E27FC236}">
                <a16:creationId xmlns:a16="http://schemas.microsoft.com/office/drawing/2014/main" id="{01F17512-BEEB-E940-3B9F-9FDBDB2121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defRPr>
            </a:lvl1pPr>
          </a:lstStyle>
          <a:p>
            <a:r>
              <a:rPr lang="en-US" dirty="0"/>
              <a:t>Presentation Title (Text size no larger than 32pt)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4748"/>
              </a:solidFill>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grpSp>
        <p:nvGrpSpPr>
          <p:cNvPr id="4" name="Group 3">
            <a:extLst>
              <a:ext uri="{FF2B5EF4-FFF2-40B4-BE49-F238E27FC236}">
                <a16:creationId xmlns:a16="http://schemas.microsoft.com/office/drawing/2014/main" id="{989A2CD0-329A-AD66-9E82-A1DB6C6F93A4}"/>
              </a:ext>
            </a:extLst>
          </p:cNvPr>
          <p:cNvGrpSpPr/>
          <p:nvPr userDrawn="1"/>
        </p:nvGrpSpPr>
        <p:grpSpPr>
          <a:xfrm>
            <a:off x="1177351" y="5301081"/>
            <a:ext cx="4558967" cy="438406"/>
            <a:chOff x="1177351" y="5301081"/>
            <a:chExt cx="4558967" cy="438406"/>
          </a:xfrm>
        </p:grpSpPr>
        <p:sp>
          <p:nvSpPr>
            <p:cNvPr id="6" name="TextBox 5">
              <a:extLst>
                <a:ext uri="{FF2B5EF4-FFF2-40B4-BE49-F238E27FC236}">
                  <a16:creationId xmlns:a16="http://schemas.microsoft.com/office/drawing/2014/main" id="{18CD3442-F157-B130-4C8C-C1C6563CA624}"/>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dirty="0">
                  <a:solidFill>
                    <a:schemeClr val="tx1"/>
                  </a:solidFill>
                  <a:latin typeface="Roboto" panose="02000000000000000000" pitchFamily="2" charset="0"/>
                  <a:ea typeface="Roboto" panose="02000000000000000000" pitchFamily="2" charset="0"/>
                </a:rPr>
                <a:t>ORNL IS MANAGED BY UT-BATTELLE LLC </a:t>
              </a:r>
              <a:br>
                <a:rPr lang="en-US" sz="900" b="0" dirty="0">
                  <a:solidFill>
                    <a:schemeClr val="tx1"/>
                  </a:solidFill>
                  <a:latin typeface="Roboto" panose="02000000000000000000" pitchFamily="2" charset="0"/>
                  <a:ea typeface="Roboto" panose="02000000000000000000" pitchFamily="2" charset="0"/>
                </a:rPr>
              </a:br>
              <a:r>
                <a:rPr lang="en-US" sz="900" b="0" dirty="0">
                  <a:solidFill>
                    <a:schemeClr val="tx1"/>
                  </a:solidFill>
                  <a:latin typeface="Roboto" panose="02000000000000000000" pitchFamily="2" charset="0"/>
                  <a:ea typeface="Roboto" panose="02000000000000000000" pitchFamily="2" charset="0"/>
                </a:rPr>
                <a:t>FOR THE US DEPARTMENT OF ENERGY</a:t>
              </a:r>
            </a:p>
          </p:txBody>
        </p:sp>
        <p:pic>
          <p:nvPicPr>
            <p:cNvPr id="7" name="Picture 6" descr="Shape&#10;&#10;AI-generated content may be incorrect.">
              <a:extLst>
                <a:ext uri="{FF2B5EF4-FFF2-40B4-BE49-F238E27FC236}">
                  <a16:creationId xmlns:a16="http://schemas.microsoft.com/office/drawing/2014/main" id="{442A6DA9-8C3C-81D4-6B8A-D16A90DD9BD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7351" y="5301081"/>
              <a:ext cx="1526303" cy="438406"/>
            </a:xfrm>
            <a:prstGeom prst="rect">
              <a:avLst/>
            </a:prstGeom>
          </p:spPr>
        </p:pic>
      </p:grpSp>
      <p:pic>
        <p:nvPicPr>
          <p:cNvPr id="8" name="Picture 7" descr="A green text on a black background&#10;&#10;Description automatically generated">
            <a:extLst>
              <a:ext uri="{FF2B5EF4-FFF2-40B4-BE49-F238E27FC236}">
                <a16:creationId xmlns:a16="http://schemas.microsoft.com/office/drawing/2014/main" id="{C01E6D71-F203-B771-0262-848CC4FF740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99502" y="1104908"/>
            <a:ext cx="2718596" cy="494292"/>
          </a:xfrm>
          <a:prstGeom prst="rect">
            <a:avLst/>
          </a:prstGeom>
        </p:spPr>
      </p:pic>
    </p:spTree>
    <p:extLst>
      <p:ext uri="{BB962C8B-B14F-4D97-AF65-F5344CB8AC3E}">
        <p14:creationId xmlns:p14="http://schemas.microsoft.com/office/powerpoint/2010/main" val="17207548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Image Series A">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0731A8F-A5F9-DD23-C897-CABCBA301C32}"/>
              </a:ext>
            </a:extLst>
          </p:cNvPr>
          <p:cNvSpPr/>
          <p:nvPr userDrawn="1"/>
        </p:nvSpPr>
        <p:spPr>
          <a:xfrm>
            <a:off x="0" y="2874040"/>
            <a:ext cx="12192000" cy="3983959"/>
          </a:xfrm>
          <a:custGeom>
            <a:avLst/>
            <a:gdLst>
              <a:gd name="connsiteX0" fmla="*/ 0 w 12192000"/>
              <a:gd name="connsiteY0" fmla="*/ 0 h 3728466"/>
              <a:gd name="connsiteX1" fmla="*/ 12192000 w 12192000"/>
              <a:gd name="connsiteY1" fmla="*/ 0 h 3728466"/>
              <a:gd name="connsiteX2" fmla="*/ 12192000 w 12192000"/>
              <a:gd name="connsiteY2" fmla="*/ 3728466 h 3728466"/>
              <a:gd name="connsiteX3" fmla="*/ 0 w 12192000"/>
              <a:gd name="connsiteY3" fmla="*/ 3728466 h 3728466"/>
            </a:gdLst>
            <a:ahLst/>
            <a:cxnLst>
              <a:cxn ang="0">
                <a:pos x="connsiteX0" y="connsiteY0"/>
              </a:cxn>
              <a:cxn ang="0">
                <a:pos x="connsiteX1" y="connsiteY1"/>
              </a:cxn>
              <a:cxn ang="0">
                <a:pos x="connsiteX2" y="connsiteY2"/>
              </a:cxn>
              <a:cxn ang="0">
                <a:pos x="connsiteX3" y="connsiteY3"/>
              </a:cxn>
            </a:cxnLst>
            <a:rect l="l" t="t" r="r" b="b"/>
            <a:pathLst>
              <a:path w="12192000" h="3728466">
                <a:moveTo>
                  <a:pt x="0" y="0"/>
                </a:moveTo>
                <a:lnTo>
                  <a:pt x="12192000" y="0"/>
                </a:lnTo>
                <a:lnTo>
                  <a:pt x="12192000" y="3728466"/>
                </a:lnTo>
                <a:lnTo>
                  <a:pt x="0" y="3728466"/>
                </a:lnTo>
                <a:close/>
              </a:path>
            </a:pathLst>
          </a:custGeom>
          <a:solidFill>
            <a:schemeClr val="tx2"/>
          </a:solidFill>
          <a:ln w="0" cap="flat">
            <a:noFill/>
            <a:prstDash val="solid"/>
            <a:miter/>
          </a:ln>
        </p:spPr>
        <p:txBody>
          <a:bodyPr rtlCol="0" anchor="ctr"/>
          <a:lstStyle/>
          <a:p>
            <a:endParaRPr lang="en-US" dirty="0"/>
          </a:p>
        </p:txBody>
      </p:sp>
      <p:sp>
        <p:nvSpPr>
          <p:cNvPr id="361" name="Picture Placeholder 360">
            <a:extLst>
              <a:ext uri="{FF2B5EF4-FFF2-40B4-BE49-F238E27FC236}">
                <a16:creationId xmlns:a16="http://schemas.microsoft.com/office/drawing/2014/main" id="{BDA3E75D-82B9-D08B-2F03-A683518AC717}"/>
              </a:ext>
            </a:extLst>
          </p:cNvPr>
          <p:cNvSpPr>
            <a:spLocks noGrp="1"/>
          </p:cNvSpPr>
          <p:nvPr>
            <p:ph type="pic" sz="quarter" idx="12"/>
          </p:nvPr>
        </p:nvSpPr>
        <p:spPr>
          <a:xfrm>
            <a:off x="1728968" y="1647919"/>
            <a:ext cx="2393950" cy="2393950"/>
          </a:xfrm>
          <a:solidFill>
            <a:schemeClr val="bg2"/>
          </a:solidFill>
        </p:spPr>
        <p:txBody>
          <a:bodyPr/>
          <a:lstStyle/>
          <a:p>
            <a:r>
              <a:rPr lang="en-US"/>
              <a:t>Click icon to add picture</a:t>
            </a:r>
            <a:endParaRPr lang="en-US" dirty="0"/>
          </a:p>
        </p:txBody>
      </p:sp>
      <p:sp>
        <p:nvSpPr>
          <p:cNvPr id="362" name="Picture Placeholder 360">
            <a:extLst>
              <a:ext uri="{FF2B5EF4-FFF2-40B4-BE49-F238E27FC236}">
                <a16:creationId xmlns:a16="http://schemas.microsoft.com/office/drawing/2014/main" id="{B61B4DFE-D0E9-B57A-176A-09A1C664C95C}"/>
              </a:ext>
            </a:extLst>
          </p:cNvPr>
          <p:cNvSpPr>
            <a:spLocks noGrp="1"/>
          </p:cNvSpPr>
          <p:nvPr>
            <p:ph type="pic" sz="quarter" idx="13"/>
          </p:nvPr>
        </p:nvSpPr>
        <p:spPr>
          <a:xfrm>
            <a:off x="4899025" y="1654993"/>
            <a:ext cx="2393950" cy="2393950"/>
          </a:xfrm>
          <a:solidFill>
            <a:schemeClr val="bg2"/>
          </a:solidFill>
        </p:spPr>
        <p:txBody>
          <a:bodyPr/>
          <a:lstStyle/>
          <a:p>
            <a:r>
              <a:rPr lang="en-US"/>
              <a:t>Click icon to add picture</a:t>
            </a:r>
          </a:p>
        </p:txBody>
      </p:sp>
      <p:sp>
        <p:nvSpPr>
          <p:cNvPr id="363" name="Picture Placeholder 360">
            <a:extLst>
              <a:ext uri="{FF2B5EF4-FFF2-40B4-BE49-F238E27FC236}">
                <a16:creationId xmlns:a16="http://schemas.microsoft.com/office/drawing/2014/main" id="{174E554B-4BD8-EF29-58CE-4FB93A18B3CF}"/>
              </a:ext>
            </a:extLst>
          </p:cNvPr>
          <p:cNvSpPr>
            <a:spLocks noGrp="1"/>
          </p:cNvSpPr>
          <p:nvPr>
            <p:ph type="pic" sz="quarter" idx="14"/>
          </p:nvPr>
        </p:nvSpPr>
        <p:spPr>
          <a:xfrm>
            <a:off x="8058997" y="1677066"/>
            <a:ext cx="2393950" cy="2393950"/>
          </a:xfrm>
          <a:solidFill>
            <a:schemeClr val="bg2"/>
          </a:solidFill>
        </p:spPr>
        <p:txBody>
          <a:bodyPr/>
          <a:lstStyle/>
          <a:p>
            <a:r>
              <a:rPr lang="en-US"/>
              <a:t>Click icon to add picture</a:t>
            </a:r>
            <a:endParaRPr lang="en-US" dirty="0"/>
          </a:p>
        </p:txBody>
      </p:sp>
      <p:sp>
        <p:nvSpPr>
          <p:cNvPr id="7" name="Title 6">
            <a:extLst>
              <a:ext uri="{FF2B5EF4-FFF2-40B4-BE49-F238E27FC236}">
                <a16:creationId xmlns:a16="http://schemas.microsoft.com/office/drawing/2014/main" id="{6E6634D6-1ACC-26AC-A117-291B7F184582}"/>
              </a:ext>
            </a:extLst>
          </p:cNvPr>
          <p:cNvSpPr>
            <a:spLocks noGrp="1"/>
          </p:cNvSpPr>
          <p:nvPr>
            <p:ph type="title" hasCustomPrompt="1"/>
          </p:nvPr>
        </p:nvSpPr>
        <p:spPr>
          <a:xfrm>
            <a:off x="314692" y="365125"/>
            <a:ext cx="11492432" cy="886397"/>
          </a:xfrm>
        </p:spPr>
        <p:txBody>
          <a:bodyPr>
            <a:noAutofit/>
          </a:bodyPr>
          <a:lstStyle/>
          <a:p>
            <a:r>
              <a:rPr lang="en-US" dirty="0"/>
              <a:t>One-sentence headline stating the main takeaway message</a:t>
            </a:r>
          </a:p>
        </p:txBody>
      </p:sp>
      <p:sp>
        <p:nvSpPr>
          <p:cNvPr id="3" name="Rectangle 6">
            <a:extLst>
              <a:ext uri="{FF2B5EF4-FFF2-40B4-BE49-F238E27FC236}">
                <a16:creationId xmlns:a16="http://schemas.microsoft.com/office/drawing/2014/main" id="{AB6D4833-11C2-F073-A788-EE5CF0875463}"/>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9" name="Text Placeholder 364">
            <a:extLst>
              <a:ext uri="{FF2B5EF4-FFF2-40B4-BE49-F238E27FC236}">
                <a16:creationId xmlns:a16="http://schemas.microsoft.com/office/drawing/2014/main" id="{87DB2D28-593F-795D-4528-4F36687F3FCB}"/>
              </a:ext>
            </a:extLst>
          </p:cNvPr>
          <p:cNvSpPr>
            <a:spLocks noGrp="1"/>
          </p:cNvSpPr>
          <p:nvPr>
            <p:ph type="body" sz="quarter" idx="18" hasCustomPrompt="1"/>
          </p:nvPr>
        </p:nvSpPr>
        <p:spPr>
          <a:xfrm>
            <a:off x="1730374"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7376F770-679C-5A79-745B-C16311760FBF}"/>
              </a:ext>
            </a:extLst>
          </p:cNvPr>
          <p:cNvSpPr>
            <a:spLocks noGrp="1"/>
          </p:cNvSpPr>
          <p:nvPr>
            <p:ph type="body" sz="quarter" idx="19" hasCustomPrompt="1"/>
          </p:nvPr>
        </p:nvSpPr>
        <p:spPr>
          <a:xfrm>
            <a:off x="4906516"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BE984742-C45A-DB0D-15F8-E82D7B9C2FC6}"/>
              </a:ext>
            </a:extLst>
          </p:cNvPr>
          <p:cNvSpPr>
            <a:spLocks noGrp="1"/>
          </p:cNvSpPr>
          <p:nvPr>
            <p:ph type="body" sz="quarter" idx="20" hasCustomPrompt="1"/>
          </p:nvPr>
        </p:nvSpPr>
        <p:spPr>
          <a:xfrm>
            <a:off x="8083421"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pic>
        <p:nvPicPr>
          <p:cNvPr id="4" name="Picture 3" descr="White text on a black background&#10;&#10;Description automatically generated">
            <a:extLst>
              <a:ext uri="{FF2B5EF4-FFF2-40B4-BE49-F238E27FC236}">
                <a16:creationId xmlns:a16="http://schemas.microsoft.com/office/drawing/2014/main" id="{9A54C266-8508-56D4-587C-28457F05CE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20681992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Image Series B">
    <p:spTree>
      <p:nvGrpSpPr>
        <p:cNvPr id="1" name=""/>
        <p:cNvGrpSpPr/>
        <p:nvPr/>
      </p:nvGrpSpPr>
      <p:grpSpPr>
        <a:xfrm>
          <a:off x="0" y="0"/>
          <a:ext cx="0" cy="0"/>
          <a:chOff x="0" y="0"/>
          <a:chExt cx="0" cy="0"/>
        </a:xfrm>
      </p:grpSpPr>
      <p:pic>
        <p:nvPicPr>
          <p:cNvPr id="17" name="Graphic 285">
            <a:extLst>
              <a:ext uri="{FF2B5EF4-FFF2-40B4-BE49-F238E27FC236}">
                <a16:creationId xmlns:a16="http://schemas.microsoft.com/office/drawing/2014/main" id="{33C27B49-A27E-0D8E-47DA-07C46ED6F87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886397"/>
          </a:xfrm>
        </p:spPr>
        <p:txBody>
          <a:bodyPr>
            <a:noAutofit/>
          </a:bodyPr>
          <a:lstStyle>
            <a:lvl1pPr>
              <a:defRPr b="1">
                <a:solidFill>
                  <a:schemeClr val="bg1"/>
                </a:solidFill>
              </a:defRPr>
            </a:lvl1pPr>
          </a:lstStyle>
          <a:p>
            <a:r>
              <a:rPr lang="en-US" dirty="0"/>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p>
            <a:r>
              <a:rPr lang="en-US"/>
              <a:t>Click icon to add picture</a:t>
            </a:r>
            <a:endParaRPr lang="en-US" dirty="0"/>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p>
            <a:r>
              <a:rPr lang="en-US"/>
              <a:t>Click icon to add picture</a:t>
            </a:r>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p>
            <a:r>
              <a:rPr lang="en-US"/>
              <a:t>Click icon to add picture</a:t>
            </a:r>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pic>
        <p:nvPicPr>
          <p:cNvPr id="5" name="Picture 4" descr="White text on a black background&#10;&#10;Description automatically generated">
            <a:extLst>
              <a:ext uri="{FF2B5EF4-FFF2-40B4-BE49-F238E27FC236}">
                <a16:creationId xmlns:a16="http://schemas.microsoft.com/office/drawing/2014/main" id="{F3658464-807E-9B33-0817-93123562C71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6527932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Image Series C">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917575"/>
          </a:xfrm>
        </p:spPr>
        <p:txBody>
          <a:bodyPr>
            <a:noAutofit/>
          </a:bodyPr>
          <a:lstStyle>
            <a:lvl1pPr>
              <a:defRPr b="1">
                <a:solidFill>
                  <a:schemeClr val="bg1"/>
                </a:solidFill>
              </a:defRPr>
            </a:lvl1pPr>
          </a:lstStyle>
          <a:p>
            <a:r>
              <a:rPr lang="en-US" dirty="0"/>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p>
            <a:r>
              <a:rPr lang="en-US"/>
              <a:t>Click icon to add picture</a:t>
            </a:r>
            <a:endParaRPr lang="en-US" dirty="0"/>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p>
            <a:r>
              <a:rPr lang="en-US"/>
              <a:t>Click icon to add picture</a:t>
            </a:r>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p>
            <a:r>
              <a:rPr lang="en-US"/>
              <a:t>Click icon to add picture</a:t>
            </a:r>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pic>
        <p:nvPicPr>
          <p:cNvPr id="5" name="Picture 4" descr="White text on a black background&#10;&#10;Description automatically generated">
            <a:extLst>
              <a:ext uri="{FF2B5EF4-FFF2-40B4-BE49-F238E27FC236}">
                <a16:creationId xmlns:a16="http://schemas.microsoft.com/office/drawing/2014/main" id="{CD9F49BC-D6CE-E32F-B64F-ACF9DEA258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296653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Image Series Stacked">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defRPr>
            </a:lvl1pPr>
          </a:lstStyle>
          <a:p>
            <a:r>
              <a:rPr lang="en-US" dirty="0"/>
              <a:t>One-sentence headline stating the main takeaway message</a:t>
            </a:r>
          </a:p>
        </p:txBody>
      </p:sp>
      <p:sp>
        <p:nvSpPr>
          <p:cNvPr id="17" name="Picture Placeholder 122">
            <a:extLst>
              <a:ext uri="{FF2B5EF4-FFF2-40B4-BE49-F238E27FC236}">
                <a16:creationId xmlns:a16="http://schemas.microsoft.com/office/drawing/2014/main" id="{87D78755-2DCD-D8CC-0E1B-26B8798C9E36}"/>
              </a:ext>
            </a:extLst>
          </p:cNvPr>
          <p:cNvSpPr>
            <a:spLocks noGrp="1"/>
          </p:cNvSpPr>
          <p:nvPr>
            <p:ph type="pic" sz="quarter" idx="15"/>
          </p:nvPr>
        </p:nvSpPr>
        <p:spPr>
          <a:xfrm>
            <a:off x="3707498" y="1371574"/>
            <a:ext cx="3075236" cy="1490472"/>
          </a:xfrm>
          <a:solidFill>
            <a:schemeClr val="bg2"/>
          </a:solidFill>
        </p:spPr>
        <p:txBody>
          <a:bodyPr/>
          <a:lstStyle/>
          <a:p>
            <a:r>
              <a:rPr lang="en-US"/>
              <a:t>Click icon to add picture</a:t>
            </a:r>
            <a:endParaRPr lang="en-US" dirty="0"/>
          </a:p>
        </p:txBody>
      </p:sp>
      <p:sp>
        <p:nvSpPr>
          <p:cNvPr id="32" name="Picture Placeholder 122">
            <a:extLst>
              <a:ext uri="{FF2B5EF4-FFF2-40B4-BE49-F238E27FC236}">
                <a16:creationId xmlns:a16="http://schemas.microsoft.com/office/drawing/2014/main" id="{A646BC9C-4F8B-B5BA-4137-4E5CE8FA2E83}"/>
              </a:ext>
            </a:extLst>
          </p:cNvPr>
          <p:cNvSpPr>
            <a:spLocks noGrp="1"/>
          </p:cNvSpPr>
          <p:nvPr>
            <p:ph type="pic" sz="quarter" idx="23"/>
          </p:nvPr>
        </p:nvSpPr>
        <p:spPr>
          <a:xfrm>
            <a:off x="5451474" y="3039052"/>
            <a:ext cx="3075236" cy="1490472"/>
          </a:xfrm>
          <a:solidFill>
            <a:schemeClr val="bg2"/>
          </a:solidFill>
        </p:spPr>
        <p:txBody>
          <a:bodyPr/>
          <a:lstStyle/>
          <a:p>
            <a:r>
              <a:rPr lang="en-US"/>
              <a:t>Click icon to add picture</a:t>
            </a:r>
            <a:endParaRPr lang="en-US" dirty="0"/>
          </a:p>
        </p:txBody>
      </p:sp>
      <p:sp>
        <p:nvSpPr>
          <p:cNvPr id="33" name="Picture Placeholder 122">
            <a:extLst>
              <a:ext uri="{FF2B5EF4-FFF2-40B4-BE49-F238E27FC236}">
                <a16:creationId xmlns:a16="http://schemas.microsoft.com/office/drawing/2014/main" id="{30C68DC1-70B2-C7B0-A2FE-80122E4F85AF}"/>
              </a:ext>
            </a:extLst>
          </p:cNvPr>
          <p:cNvSpPr>
            <a:spLocks noGrp="1"/>
          </p:cNvSpPr>
          <p:nvPr>
            <p:ph type="pic" sz="quarter" idx="24"/>
          </p:nvPr>
        </p:nvSpPr>
        <p:spPr>
          <a:xfrm>
            <a:off x="7196136" y="4707798"/>
            <a:ext cx="3075236" cy="1490472"/>
          </a:xfrm>
          <a:solidFill>
            <a:schemeClr val="bg2"/>
          </a:solidFill>
        </p:spPr>
        <p:txBody>
          <a:bodyPr/>
          <a:lstStyle/>
          <a:p>
            <a:r>
              <a:rPr lang="en-US"/>
              <a:t>Click icon to add picture</a:t>
            </a:r>
            <a:endParaRPr lang="en-US" dirty="0"/>
          </a:p>
        </p:txBody>
      </p:sp>
      <p:sp>
        <p:nvSpPr>
          <p:cNvPr id="2" name="Text Placeholder 21">
            <a:extLst>
              <a:ext uri="{FF2B5EF4-FFF2-40B4-BE49-F238E27FC236}">
                <a16:creationId xmlns:a16="http://schemas.microsoft.com/office/drawing/2014/main" id="{46ACBB2B-C7F0-E810-9B2C-BD70D1820D4F}"/>
              </a:ext>
            </a:extLst>
          </p:cNvPr>
          <p:cNvSpPr>
            <a:spLocks noGrp="1"/>
          </p:cNvSpPr>
          <p:nvPr>
            <p:ph type="body" sz="quarter" idx="20" hasCustomPrompt="1"/>
          </p:nvPr>
        </p:nvSpPr>
        <p:spPr>
          <a:xfrm>
            <a:off x="1962830" y="1376146"/>
            <a:ext cx="1744662" cy="1485900"/>
          </a:xfrm>
          <a:solidFill>
            <a:schemeClr val="accent5"/>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6" name="Text Placeholder 21">
            <a:extLst>
              <a:ext uri="{FF2B5EF4-FFF2-40B4-BE49-F238E27FC236}">
                <a16:creationId xmlns:a16="http://schemas.microsoft.com/office/drawing/2014/main" id="{A5AB8117-0D0B-F4A2-5D9D-8D07A6153612}"/>
              </a:ext>
            </a:extLst>
          </p:cNvPr>
          <p:cNvSpPr>
            <a:spLocks noGrp="1"/>
          </p:cNvSpPr>
          <p:nvPr>
            <p:ph type="body" sz="quarter" idx="21" hasCustomPrompt="1"/>
          </p:nvPr>
        </p:nvSpPr>
        <p:spPr>
          <a:xfrm>
            <a:off x="3707492" y="3043624"/>
            <a:ext cx="1744662" cy="1485900"/>
          </a:xfrm>
          <a:solidFill>
            <a:schemeClr val="accent4"/>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8" name="Text Placeholder 21">
            <a:extLst>
              <a:ext uri="{FF2B5EF4-FFF2-40B4-BE49-F238E27FC236}">
                <a16:creationId xmlns:a16="http://schemas.microsoft.com/office/drawing/2014/main" id="{269DCCB0-CA4C-C341-313C-4C6AB851C3F8}"/>
              </a:ext>
            </a:extLst>
          </p:cNvPr>
          <p:cNvSpPr>
            <a:spLocks noGrp="1"/>
          </p:cNvSpPr>
          <p:nvPr>
            <p:ph type="body" sz="quarter" idx="22" hasCustomPrompt="1"/>
          </p:nvPr>
        </p:nvSpPr>
        <p:spPr>
          <a:xfrm>
            <a:off x="5451474" y="4712370"/>
            <a:ext cx="1744662" cy="1485900"/>
          </a:xfrm>
          <a:solidFill>
            <a:schemeClr val="accent3"/>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pic>
        <p:nvPicPr>
          <p:cNvPr id="5" name="Picture 4" descr="White text on a black background&#10;&#10;Description automatically generated">
            <a:extLst>
              <a:ext uri="{FF2B5EF4-FFF2-40B4-BE49-F238E27FC236}">
                <a16:creationId xmlns:a16="http://schemas.microsoft.com/office/drawing/2014/main" id="{57A5A12D-31FB-F54A-9B26-FFF3145029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17830676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Image Series-Color Box">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580965" y="1758896"/>
            <a:ext cx="2194560" cy="1874520"/>
          </a:xfrm>
          <a:solidFill>
            <a:schemeClr val="bg2"/>
          </a:solidFill>
        </p:spPr>
        <p:txBody>
          <a:bodyPr/>
          <a:lstStyle/>
          <a:p>
            <a:r>
              <a:rPr lang="en-US"/>
              <a:t>Click icon to add picture</a:t>
            </a:r>
            <a:endParaRPr lang="en-US" dirty="0"/>
          </a:p>
        </p:txBody>
      </p:sp>
      <p:sp>
        <p:nvSpPr>
          <p:cNvPr id="13" name="Picture Placeholder 360">
            <a:extLst>
              <a:ext uri="{FF2B5EF4-FFF2-40B4-BE49-F238E27FC236}">
                <a16:creationId xmlns:a16="http://schemas.microsoft.com/office/drawing/2014/main" id="{939E5704-91D7-1C33-1BB9-D89551BB48DB}"/>
              </a:ext>
            </a:extLst>
          </p:cNvPr>
          <p:cNvSpPr>
            <a:spLocks noGrp="1"/>
          </p:cNvSpPr>
          <p:nvPr>
            <p:ph type="pic" sz="quarter" idx="13"/>
          </p:nvPr>
        </p:nvSpPr>
        <p:spPr>
          <a:xfrm>
            <a:off x="3580965" y="3911299"/>
            <a:ext cx="2194560" cy="1874520"/>
          </a:xfrm>
          <a:solidFill>
            <a:schemeClr val="bg2"/>
          </a:solidFill>
        </p:spPr>
        <p:txBody>
          <a:bodyPr/>
          <a:lstStyle/>
          <a:p>
            <a:r>
              <a:rPr lang="en-US"/>
              <a:t>Click icon to add picture</a:t>
            </a:r>
            <a:endParaRPr lang="en-US" dirty="0"/>
          </a:p>
        </p:txBody>
      </p:sp>
      <p:sp>
        <p:nvSpPr>
          <p:cNvPr id="14" name="Picture Placeholder 360">
            <a:extLst>
              <a:ext uri="{FF2B5EF4-FFF2-40B4-BE49-F238E27FC236}">
                <a16:creationId xmlns:a16="http://schemas.microsoft.com/office/drawing/2014/main" id="{18357D60-C329-E014-7EC4-02AD7930A529}"/>
              </a:ext>
            </a:extLst>
          </p:cNvPr>
          <p:cNvSpPr>
            <a:spLocks noGrp="1"/>
          </p:cNvSpPr>
          <p:nvPr>
            <p:ph type="pic" sz="quarter" idx="14"/>
          </p:nvPr>
        </p:nvSpPr>
        <p:spPr>
          <a:xfrm>
            <a:off x="8521865" y="1758896"/>
            <a:ext cx="2194560" cy="1874520"/>
          </a:xfrm>
          <a:solidFill>
            <a:schemeClr val="bg2"/>
          </a:solidFill>
        </p:spPr>
        <p:txBody>
          <a:bodyPr/>
          <a:lstStyle/>
          <a:p>
            <a:r>
              <a:rPr lang="en-US"/>
              <a:t>Click icon to add picture</a:t>
            </a:r>
            <a:endParaRPr lang="en-US" dirty="0"/>
          </a:p>
        </p:txBody>
      </p:sp>
      <p:sp>
        <p:nvSpPr>
          <p:cNvPr id="15" name="Picture Placeholder 360">
            <a:extLst>
              <a:ext uri="{FF2B5EF4-FFF2-40B4-BE49-F238E27FC236}">
                <a16:creationId xmlns:a16="http://schemas.microsoft.com/office/drawing/2014/main" id="{1823B7A0-FA70-81A4-C409-2C310328D23B}"/>
              </a:ext>
            </a:extLst>
          </p:cNvPr>
          <p:cNvSpPr>
            <a:spLocks noGrp="1"/>
          </p:cNvSpPr>
          <p:nvPr>
            <p:ph type="pic" sz="quarter" idx="15"/>
          </p:nvPr>
        </p:nvSpPr>
        <p:spPr>
          <a:xfrm>
            <a:off x="8521865" y="3911299"/>
            <a:ext cx="2194560" cy="1874520"/>
          </a:xfrm>
          <a:solidFill>
            <a:schemeClr val="bg2"/>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a:t>
            </a:r>
          </a:p>
        </p:txBody>
      </p:sp>
      <p:sp>
        <p:nvSpPr>
          <p:cNvPr id="24" name="Text Placeholder 22">
            <a:extLst>
              <a:ext uri="{FF2B5EF4-FFF2-40B4-BE49-F238E27FC236}">
                <a16:creationId xmlns:a16="http://schemas.microsoft.com/office/drawing/2014/main" id="{84D16B10-4114-3D13-50FC-848A8724398C}"/>
              </a:ext>
            </a:extLst>
          </p:cNvPr>
          <p:cNvSpPr>
            <a:spLocks noGrp="1"/>
          </p:cNvSpPr>
          <p:nvPr>
            <p:ph type="body" sz="quarter" idx="17" hasCustomPrompt="1"/>
          </p:nvPr>
        </p:nvSpPr>
        <p:spPr>
          <a:xfrm>
            <a:off x="1384410" y="3911299"/>
            <a:ext cx="2192338" cy="1873250"/>
          </a:xfrm>
          <a:solidFill>
            <a:schemeClr val="accent6"/>
          </a:solidFill>
        </p:spPr>
        <p:txBody>
          <a:bodyPr lIns="182880" tIns="182880" rIns="182880"/>
          <a:lstStyle>
            <a:lvl1pPr marL="0" indent="0">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7" name="Text Placeholder 22">
            <a:extLst>
              <a:ext uri="{FF2B5EF4-FFF2-40B4-BE49-F238E27FC236}">
                <a16:creationId xmlns:a16="http://schemas.microsoft.com/office/drawing/2014/main" id="{069C9FFD-3BEB-F410-9877-CC941D3224B1}"/>
              </a:ext>
            </a:extLst>
          </p:cNvPr>
          <p:cNvSpPr>
            <a:spLocks noGrp="1"/>
          </p:cNvSpPr>
          <p:nvPr>
            <p:ph type="body" sz="quarter" idx="18" hasCustomPrompt="1"/>
          </p:nvPr>
        </p:nvSpPr>
        <p:spPr>
          <a:xfrm>
            <a:off x="6329527" y="1758896"/>
            <a:ext cx="2192338" cy="1873250"/>
          </a:xfrm>
          <a:solidFill>
            <a:schemeClr val="accent2"/>
          </a:solidFill>
        </p:spPr>
        <p:txBody>
          <a:bodyPr lIns="182880" tIns="182880" rIns="182880"/>
          <a:lstStyle>
            <a:lvl1pPr marL="0" indent="0">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8" name="Text Placeholder 22">
            <a:extLst>
              <a:ext uri="{FF2B5EF4-FFF2-40B4-BE49-F238E27FC236}">
                <a16:creationId xmlns:a16="http://schemas.microsoft.com/office/drawing/2014/main" id="{C39CDA33-6D16-DEAF-0280-749663549D57}"/>
              </a:ext>
            </a:extLst>
          </p:cNvPr>
          <p:cNvSpPr>
            <a:spLocks noGrp="1"/>
          </p:cNvSpPr>
          <p:nvPr>
            <p:ph type="body" sz="quarter" idx="19" hasCustomPrompt="1"/>
          </p:nvPr>
        </p:nvSpPr>
        <p:spPr>
          <a:xfrm>
            <a:off x="6329527" y="3911299"/>
            <a:ext cx="2192338" cy="1873250"/>
          </a:xfrm>
          <a:solidFill>
            <a:schemeClr val="accent4"/>
          </a:solidFill>
        </p:spPr>
        <p:txBody>
          <a:bodyPr lIns="182880" tIns="182880" rIns="182880"/>
          <a:lstStyle>
            <a:lvl1pPr marL="0" indent="0">
              <a:buNone/>
              <a:defRPr sz="1800" b="1">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3" name="Text Placeholder 22">
            <a:extLst>
              <a:ext uri="{FF2B5EF4-FFF2-40B4-BE49-F238E27FC236}">
                <a16:creationId xmlns:a16="http://schemas.microsoft.com/office/drawing/2014/main" id="{FD3A4D06-1EC0-67D1-BF1F-4A91D1E34147}"/>
              </a:ext>
            </a:extLst>
          </p:cNvPr>
          <p:cNvSpPr>
            <a:spLocks noGrp="1"/>
          </p:cNvSpPr>
          <p:nvPr>
            <p:ph type="body" sz="quarter" idx="16" hasCustomPrompt="1"/>
          </p:nvPr>
        </p:nvSpPr>
        <p:spPr>
          <a:xfrm>
            <a:off x="1384410" y="1758896"/>
            <a:ext cx="2192338" cy="1873250"/>
          </a:xfrm>
          <a:solidFill>
            <a:schemeClr val="tx2"/>
          </a:solidFill>
        </p:spPr>
        <p:txBody>
          <a:bodyPr lIns="182880" tIns="182880" rIns="182880"/>
          <a:lstStyle>
            <a:lvl1pPr marL="0" indent="0">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Tree>
    <p:extLst>
      <p:ext uri="{BB962C8B-B14F-4D97-AF65-F5344CB8AC3E}">
        <p14:creationId xmlns:p14="http://schemas.microsoft.com/office/powerpoint/2010/main" val="26649671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Image Series-Color Bar">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468099" y="1465385"/>
            <a:ext cx="2658427" cy="1547446"/>
          </a:xfrm>
          <a:solidFill>
            <a:schemeClr val="bg2"/>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a:t>
            </a:r>
          </a:p>
        </p:txBody>
      </p:sp>
      <p:sp>
        <p:nvSpPr>
          <p:cNvPr id="9" name="Text Placeholder 22">
            <a:extLst>
              <a:ext uri="{FF2B5EF4-FFF2-40B4-BE49-F238E27FC236}">
                <a16:creationId xmlns:a16="http://schemas.microsoft.com/office/drawing/2014/main" id="{26F353B8-FF4B-42ED-1CE7-EDC4F7EF61D1}"/>
              </a:ext>
            </a:extLst>
          </p:cNvPr>
          <p:cNvSpPr>
            <a:spLocks noGrp="1"/>
          </p:cNvSpPr>
          <p:nvPr>
            <p:ph type="body" sz="quarter" idx="18" hasCustomPrompt="1"/>
          </p:nvPr>
        </p:nvSpPr>
        <p:spPr>
          <a:xfrm>
            <a:off x="1468099" y="3012831"/>
            <a:ext cx="2658427" cy="656942"/>
          </a:xfrm>
          <a:solidFill>
            <a:schemeClr val="tx2"/>
          </a:solidFill>
        </p:spPr>
        <p:txBody>
          <a:bodyPr lIns="91440" tIns="91440" rIns="91440" bIns="91440"/>
          <a:lstStyle>
            <a:lvl1pPr marL="0" indent="0" algn="ctr">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1" name="Picture Placeholder 360">
            <a:extLst>
              <a:ext uri="{FF2B5EF4-FFF2-40B4-BE49-F238E27FC236}">
                <a16:creationId xmlns:a16="http://schemas.microsoft.com/office/drawing/2014/main" id="{6E81FCDA-4DA3-AB4A-5D95-88A3FEFC3A25}"/>
              </a:ext>
            </a:extLst>
          </p:cNvPr>
          <p:cNvSpPr>
            <a:spLocks noGrp="1"/>
          </p:cNvSpPr>
          <p:nvPr>
            <p:ph type="pic" sz="quarter" idx="19"/>
          </p:nvPr>
        </p:nvSpPr>
        <p:spPr>
          <a:xfrm>
            <a:off x="1468099" y="3960136"/>
            <a:ext cx="2658427" cy="1547446"/>
          </a:xfrm>
          <a:solidFill>
            <a:schemeClr val="bg2"/>
          </a:solidFill>
        </p:spPr>
        <p:txBody>
          <a:bodyPr/>
          <a:lstStyle/>
          <a:p>
            <a:r>
              <a:rPr lang="en-US"/>
              <a:t>Click icon to add picture</a:t>
            </a:r>
            <a:endParaRPr lang="en-US" dirty="0"/>
          </a:p>
        </p:txBody>
      </p:sp>
      <p:sp>
        <p:nvSpPr>
          <p:cNvPr id="16" name="Text Placeholder 22">
            <a:extLst>
              <a:ext uri="{FF2B5EF4-FFF2-40B4-BE49-F238E27FC236}">
                <a16:creationId xmlns:a16="http://schemas.microsoft.com/office/drawing/2014/main" id="{3F669257-B949-89C3-AFAB-C056282DB494}"/>
              </a:ext>
            </a:extLst>
          </p:cNvPr>
          <p:cNvSpPr>
            <a:spLocks noGrp="1"/>
          </p:cNvSpPr>
          <p:nvPr>
            <p:ph type="body" sz="quarter" idx="20" hasCustomPrompt="1"/>
          </p:nvPr>
        </p:nvSpPr>
        <p:spPr>
          <a:xfrm>
            <a:off x="1468099" y="5507582"/>
            <a:ext cx="2658427" cy="656942"/>
          </a:xfrm>
          <a:solidFill>
            <a:schemeClr val="accent5"/>
          </a:solidFill>
        </p:spPr>
        <p:txBody>
          <a:bodyPr lIns="91440" tIns="91440" rIns="91440" bIns="91440"/>
          <a:lstStyle>
            <a:lvl1pPr marL="0" indent="0" algn="ctr">
              <a:buNone/>
              <a:defRPr sz="1800" b="1">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7" name="Picture Placeholder 360">
            <a:extLst>
              <a:ext uri="{FF2B5EF4-FFF2-40B4-BE49-F238E27FC236}">
                <a16:creationId xmlns:a16="http://schemas.microsoft.com/office/drawing/2014/main" id="{13D2DA25-934B-21FF-2966-29EF546C487A}"/>
              </a:ext>
            </a:extLst>
          </p:cNvPr>
          <p:cNvSpPr>
            <a:spLocks noGrp="1"/>
          </p:cNvSpPr>
          <p:nvPr>
            <p:ph type="pic" sz="quarter" idx="21"/>
          </p:nvPr>
        </p:nvSpPr>
        <p:spPr>
          <a:xfrm>
            <a:off x="4766787" y="1465385"/>
            <a:ext cx="2658427" cy="1547446"/>
          </a:xfrm>
          <a:solidFill>
            <a:schemeClr val="bg2"/>
          </a:solidFill>
        </p:spPr>
        <p:txBody>
          <a:bodyPr/>
          <a:lstStyle/>
          <a:p>
            <a:r>
              <a:rPr lang="en-US"/>
              <a:t>Click icon to add picture</a:t>
            </a:r>
            <a:endParaRPr lang="en-US" dirty="0"/>
          </a:p>
        </p:txBody>
      </p:sp>
      <p:sp>
        <p:nvSpPr>
          <p:cNvPr id="18" name="Text Placeholder 22">
            <a:extLst>
              <a:ext uri="{FF2B5EF4-FFF2-40B4-BE49-F238E27FC236}">
                <a16:creationId xmlns:a16="http://schemas.microsoft.com/office/drawing/2014/main" id="{17D533C8-B6CD-B35B-9678-CFA2D4FF71A7}"/>
              </a:ext>
            </a:extLst>
          </p:cNvPr>
          <p:cNvSpPr>
            <a:spLocks noGrp="1"/>
          </p:cNvSpPr>
          <p:nvPr>
            <p:ph type="body" sz="quarter" idx="22" hasCustomPrompt="1"/>
          </p:nvPr>
        </p:nvSpPr>
        <p:spPr>
          <a:xfrm>
            <a:off x="4766787" y="3012831"/>
            <a:ext cx="2658427" cy="656942"/>
          </a:xfrm>
          <a:solidFill>
            <a:schemeClr val="accent3"/>
          </a:solidFill>
        </p:spPr>
        <p:txBody>
          <a:bodyPr lIns="91440" tIns="91440" rIns="91440" bIns="91440"/>
          <a:lstStyle>
            <a:lvl1pPr marL="0" indent="0" algn="ctr">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9" name="Picture Placeholder 360">
            <a:extLst>
              <a:ext uri="{FF2B5EF4-FFF2-40B4-BE49-F238E27FC236}">
                <a16:creationId xmlns:a16="http://schemas.microsoft.com/office/drawing/2014/main" id="{FFFA52E8-8238-7D32-74C3-C442340BACDD}"/>
              </a:ext>
            </a:extLst>
          </p:cNvPr>
          <p:cNvSpPr>
            <a:spLocks noGrp="1"/>
          </p:cNvSpPr>
          <p:nvPr>
            <p:ph type="pic" sz="quarter" idx="23"/>
          </p:nvPr>
        </p:nvSpPr>
        <p:spPr>
          <a:xfrm>
            <a:off x="4766787" y="3960136"/>
            <a:ext cx="2658427" cy="1547446"/>
          </a:xfrm>
          <a:solidFill>
            <a:schemeClr val="bg2"/>
          </a:solidFill>
        </p:spPr>
        <p:txBody>
          <a:bodyPr/>
          <a:lstStyle/>
          <a:p>
            <a:r>
              <a:rPr lang="en-US"/>
              <a:t>Click icon to add picture</a:t>
            </a:r>
            <a:endParaRPr lang="en-US" dirty="0"/>
          </a:p>
        </p:txBody>
      </p:sp>
      <p:sp>
        <p:nvSpPr>
          <p:cNvPr id="20" name="Text Placeholder 22">
            <a:extLst>
              <a:ext uri="{FF2B5EF4-FFF2-40B4-BE49-F238E27FC236}">
                <a16:creationId xmlns:a16="http://schemas.microsoft.com/office/drawing/2014/main" id="{EAA931B9-F65E-5FA9-1A52-F298BEA03A31}"/>
              </a:ext>
            </a:extLst>
          </p:cNvPr>
          <p:cNvSpPr>
            <a:spLocks noGrp="1"/>
          </p:cNvSpPr>
          <p:nvPr>
            <p:ph type="body" sz="quarter" idx="24" hasCustomPrompt="1"/>
          </p:nvPr>
        </p:nvSpPr>
        <p:spPr>
          <a:xfrm>
            <a:off x="4766787" y="5507582"/>
            <a:ext cx="2658427" cy="656942"/>
          </a:xfrm>
          <a:solidFill>
            <a:schemeClr val="accent4"/>
          </a:solidFill>
        </p:spPr>
        <p:txBody>
          <a:bodyPr lIns="91440" tIns="91440" rIns="91440" bIns="91440"/>
          <a:lstStyle>
            <a:lvl1pPr marL="0" indent="0" algn="ctr">
              <a:buNone/>
              <a:defRPr sz="1800" b="1">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1" name="Picture Placeholder 360">
            <a:extLst>
              <a:ext uri="{FF2B5EF4-FFF2-40B4-BE49-F238E27FC236}">
                <a16:creationId xmlns:a16="http://schemas.microsoft.com/office/drawing/2014/main" id="{E2163388-A63C-577D-E1F5-098DA5ECC07B}"/>
              </a:ext>
            </a:extLst>
          </p:cNvPr>
          <p:cNvSpPr>
            <a:spLocks noGrp="1"/>
          </p:cNvSpPr>
          <p:nvPr>
            <p:ph type="pic" sz="quarter" idx="25"/>
          </p:nvPr>
        </p:nvSpPr>
        <p:spPr>
          <a:xfrm>
            <a:off x="8065474" y="1465385"/>
            <a:ext cx="2658427" cy="1547446"/>
          </a:xfrm>
          <a:solidFill>
            <a:schemeClr val="bg2"/>
          </a:solidFill>
        </p:spPr>
        <p:txBody>
          <a:bodyPr/>
          <a:lstStyle/>
          <a:p>
            <a:r>
              <a:rPr lang="en-US"/>
              <a:t>Click icon to add picture</a:t>
            </a:r>
            <a:endParaRPr lang="en-US" dirty="0"/>
          </a:p>
        </p:txBody>
      </p:sp>
      <p:sp>
        <p:nvSpPr>
          <p:cNvPr id="22" name="Text Placeholder 22">
            <a:extLst>
              <a:ext uri="{FF2B5EF4-FFF2-40B4-BE49-F238E27FC236}">
                <a16:creationId xmlns:a16="http://schemas.microsoft.com/office/drawing/2014/main" id="{6A354D75-2850-EFEF-9B6E-16282EFCDE4B}"/>
              </a:ext>
            </a:extLst>
          </p:cNvPr>
          <p:cNvSpPr>
            <a:spLocks noGrp="1"/>
          </p:cNvSpPr>
          <p:nvPr>
            <p:ph type="body" sz="quarter" idx="26" hasCustomPrompt="1"/>
          </p:nvPr>
        </p:nvSpPr>
        <p:spPr>
          <a:xfrm>
            <a:off x="8065474" y="3012831"/>
            <a:ext cx="2658427" cy="656942"/>
          </a:xfrm>
          <a:solidFill>
            <a:schemeClr val="accent6"/>
          </a:solidFill>
        </p:spPr>
        <p:txBody>
          <a:bodyPr lIns="91440" tIns="91440" rIns="91440" bIns="91440"/>
          <a:lstStyle>
            <a:lvl1pPr marL="0" indent="0" algn="ctr">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3" name="Picture Placeholder 360">
            <a:extLst>
              <a:ext uri="{FF2B5EF4-FFF2-40B4-BE49-F238E27FC236}">
                <a16:creationId xmlns:a16="http://schemas.microsoft.com/office/drawing/2014/main" id="{FBABECBC-CDDA-6887-FB75-25BC231CEC93}"/>
              </a:ext>
            </a:extLst>
          </p:cNvPr>
          <p:cNvSpPr>
            <a:spLocks noGrp="1"/>
          </p:cNvSpPr>
          <p:nvPr>
            <p:ph type="pic" sz="quarter" idx="27"/>
          </p:nvPr>
        </p:nvSpPr>
        <p:spPr>
          <a:xfrm>
            <a:off x="8065474" y="3960136"/>
            <a:ext cx="2658427" cy="1547446"/>
          </a:xfrm>
          <a:solidFill>
            <a:schemeClr val="bg2"/>
          </a:solidFill>
        </p:spPr>
        <p:txBody>
          <a:bodyPr/>
          <a:lstStyle/>
          <a:p>
            <a:r>
              <a:rPr lang="en-US"/>
              <a:t>Click icon to add picture</a:t>
            </a:r>
            <a:endParaRPr lang="en-US" dirty="0"/>
          </a:p>
        </p:txBody>
      </p:sp>
      <p:sp>
        <p:nvSpPr>
          <p:cNvPr id="25" name="Text Placeholder 22">
            <a:extLst>
              <a:ext uri="{FF2B5EF4-FFF2-40B4-BE49-F238E27FC236}">
                <a16:creationId xmlns:a16="http://schemas.microsoft.com/office/drawing/2014/main" id="{AA63FF33-3432-1D2E-53DE-B6F0895069F1}"/>
              </a:ext>
            </a:extLst>
          </p:cNvPr>
          <p:cNvSpPr>
            <a:spLocks noGrp="1"/>
          </p:cNvSpPr>
          <p:nvPr>
            <p:ph type="body" sz="quarter" idx="28" hasCustomPrompt="1"/>
          </p:nvPr>
        </p:nvSpPr>
        <p:spPr>
          <a:xfrm>
            <a:off x="8065474" y="5507582"/>
            <a:ext cx="2658427" cy="656942"/>
          </a:xfrm>
          <a:solidFill>
            <a:schemeClr val="tx1"/>
          </a:solidFill>
        </p:spPr>
        <p:txBody>
          <a:bodyPr lIns="91440" tIns="91440" rIns="91440" bIns="91440"/>
          <a:lstStyle>
            <a:lvl1pPr marL="0" indent="0" algn="ctr">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Tree>
    <p:extLst>
      <p:ext uri="{BB962C8B-B14F-4D97-AF65-F5344CB8AC3E}">
        <p14:creationId xmlns:p14="http://schemas.microsoft.com/office/powerpoint/2010/main" val="18581818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510445" y="1682263"/>
            <a:ext cx="1411061" cy="1408177"/>
          </a:xfrm>
          <a:solidFill>
            <a:schemeClr val="bg2"/>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1510079"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3409584" y="1682263"/>
            <a:ext cx="1411061" cy="1408177"/>
          </a:xfrm>
          <a:solidFill>
            <a:schemeClr val="bg2"/>
          </a:solidFill>
        </p:spPr>
        <p:txBody>
          <a:body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3409218"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5308182" y="1682263"/>
            <a:ext cx="1411061" cy="1408177"/>
          </a:xfrm>
          <a:solidFill>
            <a:schemeClr val="bg2"/>
          </a:solidFill>
        </p:spPr>
        <p:txBody>
          <a:body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5307640"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7206077" y="1682263"/>
            <a:ext cx="1411061" cy="1408177"/>
          </a:xfrm>
          <a:solidFill>
            <a:schemeClr val="bg2"/>
          </a:solidFill>
        </p:spPr>
        <p:txBody>
          <a:body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7205711"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9103782" y="1682263"/>
            <a:ext cx="1411061" cy="1408177"/>
          </a:xfrm>
          <a:solidFill>
            <a:schemeClr val="bg2"/>
          </a:solidFill>
        </p:spPr>
        <p:txBody>
          <a:body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9103416"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 name="Picture Placeholder 360">
            <a:extLst>
              <a:ext uri="{FF2B5EF4-FFF2-40B4-BE49-F238E27FC236}">
                <a16:creationId xmlns:a16="http://schemas.microsoft.com/office/drawing/2014/main" id="{50C0265D-4C37-A6EB-018A-088C3665D77B}"/>
              </a:ext>
            </a:extLst>
          </p:cNvPr>
          <p:cNvSpPr>
            <a:spLocks noGrp="1"/>
          </p:cNvSpPr>
          <p:nvPr>
            <p:ph type="pic" sz="quarter" idx="23"/>
          </p:nvPr>
        </p:nvSpPr>
        <p:spPr>
          <a:xfrm>
            <a:off x="1510079" y="3970677"/>
            <a:ext cx="1411061" cy="1408177"/>
          </a:xfrm>
          <a:solidFill>
            <a:schemeClr val="bg2"/>
          </a:solidFill>
        </p:spPr>
        <p:txBody>
          <a:bodyPr/>
          <a:lstStyle/>
          <a:p>
            <a:r>
              <a:rPr lang="en-US"/>
              <a:t>Click icon to add picture</a:t>
            </a:r>
            <a:endParaRPr lang="en-US" dirty="0"/>
          </a:p>
        </p:txBody>
      </p:sp>
      <p:sp>
        <p:nvSpPr>
          <p:cNvPr id="4" name="Text Placeholder 4">
            <a:extLst>
              <a:ext uri="{FF2B5EF4-FFF2-40B4-BE49-F238E27FC236}">
                <a16:creationId xmlns:a16="http://schemas.microsoft.com/office/drawing/2014/main" id="{3171DB7C-B77B-BA2F-D42D-E70799E1CF45}"/>
              </a:ext>
            </a:extLst>
          </p:cNvPr>
          <p:cNvSpPr>
            <a:spLocks noGrp="1"/>
          </p:cNvSpPr>
          <p:nvPr>
            <p:ph type="body" sz="quarter" idx="24" hasCustomPrompt="1"/>
          </p:nvPr>
        </p:nvSpPr>
        <p:spPr>
          <a:xfrm>
            <a:off x="1509713"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6" name="Picture Placeholder 360">
            <a:extLst>
              <a:ext uri="{FF2B5EF4-FFF2-40B4-BE49-F238E27FC236}">
                <a16:creationId xmlns:a16="http://schemas.microsoft.com/office/drawing/2014/main" id="{54228786-C065-7CF8-8C9C-C9622BDB5F7E}"/>
              </a:ext>
            </a:extLst>
          </p:cNvPr>
          <p:cNvSpPr>
            <a:spLocks noGrp="1"/>
          </p:cNvSpPr>
          <p:nvPr>
            <p:ph type="pic" sz="quarter" idx="25"/>
          </p:nvPr>
        </p:nvSpPr>
        <p:spPr>
          <a:xfrm>
            <a:off x="3409218" y="3970677"/>
            <a:ext cx="1411061" cy="1408177"/>
          </a:xfrm>
          <a:solidFill>
            <a:schemeClr val="bg2"/>
          </a:solidFill>
        </p:spPr>
        <p:txBody>
          <a:bodyPr/>
          <a:lstStyle/>
          <a:p>
            <a:r>
              <a:rPr lang="en-US"/>
              <a:t>Click icon to add picture</a:t>
            </a:r>
            <a:endParaRPr lang="en-US" dirty="0"/>
          </a:p>
        </p:txBody>
      </p:sp>
      <p:sp>
        <p:nvSpPr>
          <p:cNvPr id="9" name="Text Placeholder 4">
            <a:extLst>
              <a:ext uri="{FF2B5EF4-FFF2-40B4-BE49-F238E27FC236}">
                <a16:creationId xmlns:a16="http://schemas.microsoft.com/office/drawing/2014/main" id="{9C03BA11-280F-ED2F-8FE5-AD08B0D44816}"/>
              </a:ext>
            </a:extLst>
          </p:cNvPr>
          <p:cNvSpPr>
            <a:spLocks noGrp="1"/>
          </p:cNvSpPr>
          <p:nvPr>
            <p:ph type="body" sz="quarter" idx="26" hasCustomPrompt="1"/>
          </p:nvPr>
        </p:nvSpPr>
        <p:spPr>
          <a:xfrm>
            <a:off x="3408852"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1" name="Picture Placeholder 360">
            <a:extLst>
              <a:ext uri="{FF2B5EF4-FFF2-40B4-BE49-F238E27FC236}">
                <a16:creationId xmlns:a16="http://schemas.microsoft.com/office/drawing/2014/main" id="{D0FFE670-33BD-AB72-DB9E-26A7E5785E56}"/>
              </a:ext>
            </a:extLst>
          </p:cNvPr>
          <p:cNvSpPr>
            <a:spLocks noGrp="1"/>
          </p:cNvSpPr>
          <p:nvPr>
            <p:ph type="pic" sz="quarter" idx="27"/>
          </p:nvPr>
        </p:nvSpPr>
        <p:spPr>
          <a:xfrm>
            <a:off x="5307816" y="3970677"/>
            <a:ext cx="1411061" cy="1408177"/>
          </a:xfrm>
          <a:solidFill>
            <a:schemeClr val="bg2"/>
          </a:solidFill>
        </p:spPr>
        <p:txBody>
          <a:bodyPr/>
          <a:lstStyle/>
          <a:p>
            <a:r>
              <a:rPr lang="en-US"/>
              <a:t>Click icon to add picture</a:t>
            </a:r>
            <a:endParaRPr lang="en-US" dirty="0"/>
          </a:p>
        </p:txBody>
      </p:sp>
      <p:sp>
        <p:nvSpPr>
          <p:cNvPr id="16" name="Text Placeholder 4">
            <a:extLst>
              <a:ext uri="{FF2B5EF4-FFF2-40B4-BE49-F238E27FC236}">
                <a16:creationId xmlns:a16="http://schemas.microsoft.com/office/drawing/2014/main" id="{36FD3033-3412-943B-9B60-3555F20EAC66}"/>
              </a:ext>
            </a:extLst>
          </p:cNvPr>
          <p:cNvSpPr>
            <a:spLocks noGrp="1"/>
          </p:cNvSpPr>
          <p:nvPr>
            <p:ph type="body" sz="quarter" idx="28" hasCustomPrompt="1"/>
          </p:nvPr>
        </p:nvSpPr>
        <p:spPr>
          <a:xfrm>
            <a:off x="5307274"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7" name="Picture Placeholder 360">
            <a:extLst>
              <a:ext uri="{FF2B5EF4-FFF2-40B4-BE49-F238E27FC236}">
                <a16:creationId xmlns:a16="http://schemas.microsoft.com/office/drawing/2014/main" id="{D90F4C59-A65F-7802-34A6-70D69C5041A5}"/>
              </a:ext>
            </a:extLst>
          </p:cNvPr>
          <p:cNvSpPr>
            <a:spLocks noGrp="1"/>
          </p:cNvSpPr>
          <p:nvPr>
            <p:ph type="pic" sz="quarter" idx="29"/>
          </p:nvPr>
        </p:nvSpPr>
        <p:spPr>
          <a:xfrm>
            <a:off x="7205711" y="3970677"/>
            <a:ext cx="1411061" cy="1408177"/>
          </a:xfrm>
          <a:solidFill>
            <a:schemeClr val="bg2"/>
          </a:solidFill>
        </p:spPr>
        <p:txBody>
          <a:bodyPr/>
          <a:lstStyle/>
          <a:p>
            <a:r>
              <a:rPr lang="en-US"/>
              <a:t>Click icon to add picture</a:t>
            </a:r>
            <a:endParaRPr lang="en-US" dirty="0"/>
          </a:p>
        </p:txBody>
      </p:sp>
      <p:sp>
        <p:nvSpPr>
          <p:cNvPr id="18" name="Text Placeholder 4">
            <a:extLst>
              <a:ext uri="{FF2B5EF4-FFF2-40B4-BE49-F238E27FC236}">
                <a16:creationId xmlns:a16="http://schemas.microsoft.com/office/drawing/2014/main" id="{134846F9-F8EB-3656-08DF-03E1A00CD633}"/>
              </a:ext>
            </a:extLst>
          </p:cNvPr>
          <p:cNvSpPr>
            <a:spLocks noGrp="1"/>
          </p:cNvSpPr>
          <p:nvPr>
            <p:ph type="body" sz="quarter" idx="30" hasCustomPrompt="1"/>
          </p:nvPr>
        </p:nvSpPr>
        <p:spPr>
          <a:xfrm>
            <a:off x="7205345"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9" name="Picture Placeholder 360">
            <a:extLst>
              <a:ext uri="{FF2B5EF4-FFF2-40B4-BE49-F238E27FC236}">
                <a16:creationId xmlns:a16="http://schemas.microsoft.com/office/drawing/2014/main" id="{9694CBBD-6AE6-ADDC-80FB-FDFA2458BCB3}"/>
              </a:ext>
            </a:extLst>
          </p:cNvPr>
          <p:cNvSpPr>
            <a:spLocks noGrp="1"/>
          </p:cNvSpPr>
          <p:nvPr>
            <p:ph type="pic" sz="quarter" idx="31"/>
          </p:nvPr>
        </p:nvSpPr>
        <p:spPr>
          <a:xfrm>
            <a:off x="9103416" y="3970677"/>
            <a:ext cx="1411061" cy="1408177"/>
          </a:xfrm>
          <a:solidFill>
            <a:schemeClr val="bg2"/>
          </a:solidFill>
        </p:spPr>
        <p:txBody>
          <a:bodyPr/>
          <a:lstStyle/>
          <a:p>
            <a:r>
              <a:rPr lang="en-US"/>
              <a:t>Click icon to add picture</a:t>
            </a:r>
            <a:endParaRPr lang="en-US" dirty="0"/>
          </a:p>
        </p:txBody>
      </p:sp>
      <p:sp>
        <p:nvSpPr>
          <p:cNvPr id="20" name="Text Placeholder 4">
            <a:extLst>
              <a:ext uri="{FF2B5EF4-FFF2-40B4-BE49-F238E27FC236}">
                <a16:creationId xmlns:a16="http://schemas.microsoft.com/office/drawing/2014/main" id="{4DB0CCF3-7E0B-FACF-F244-CCF6EC2D9306}"/>
              </a:ext>
            </a:extLst>
          </p:cNvPr>
          <p:cNvSpPr>
            <a:spLocks noGrp="1"/>
          </p:cNvSpPr>
          <p:nvPr>
            <p:ph type="body" sz="quarter" idx="32" hasCustomPrompt="1"/>
          </p:nvPr>
        </p:nvSpPr>
        <p:spPr>
          <a:xfrm>
            <a:off x="9103050"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7933756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14691" y="1676401"/>
            <a:ext cx="1411061" cy="1408177"/>
          </a:xfrm>
          <a:solidFill>
            <a:schemeClr val="bg2"/>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3143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1991091" y="1676401"/>
            <a:ext cx="1411061" cy="1408177"/>
          </a:xfrm>
          <a:solidFill>
            <a:schemeClr val="bg2"/>
          </a:solidFill>
        </p:spPr>
        <p:txBody>
          <a:body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19907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3667491" y="1676401"/>
            <a:ext cx="1411061" cy="1408177"/>
          </a:xfrm>
          <a:solidFill>
            <a:schemeClr val="bg2"/>
          </a:solidFill>
        </p:spPr>
        <p:txBody>
          <a:body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36671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5343891" y="1676401"/>
            <a:ext cx="1411061" cy="1408177"/>
          </a:xfrm>
          <a:solidFill>
            <a:schemeClr val="bg2"/>
          </a:solidFill>
        </p:spPr>
        <p:txBody>
          <a:body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53435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7020291" y="1676401"/>
            <a:ext cx="1411061" cy="1408177"/>
          </a:xfrm>
          <a:solidFill>
            <a:schemeClr val="bg2"/>
          </a:solidFill>
        </p:spPr>
        <p:txBody>
          <a:body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70199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7" name="Picture Placeholder 360">
            <a:extLst>
              <a:ext uri="{FF2B5EF4-FFF2-40B4-BE49-F238E27FC236}">
                <a16:creationId xmlns:a16="http://schemas.microsoft.com/office/drawing/2014/main" id="{7EDA5855-F73F-935A-1566-720D38EC07DF}"/>
              </a:ext>
            </a:extLst>
          </p:cNvPr>
          <p:cNvSpPr>
            <a:spLocks noGrp="1"/>
          </p:cNvSpPr>
          <p:nvPr>
            <p:ph type="pic" sz="quarter" idx="23"/>
          </p:nvPr>
        </p:nvSpPr>
        <p:spPr>
          <a:xfrm>
            <a:off x="8696325" y="1676401"/>
            <a:ext cx="1411061" cy="1408177"/>
          </a:xfrm>
          <a:solidFill>
            <a:schemeClr val="bg2"/>
          </a:solidFill>
        </p:spPr>
        <p:txBody>
          <a:bodyPr/>
          <a:lstStyle/>
          <a:p>
            <a:r>
              <a:rPr lang="en-US"/>
              <a:t>Click icon to add picture</a:t>
            </a:r>
            <a:endParaRPr lang="en-US" dirty="0"/>
          </a:p>
        </p:txBody>
      </p:sp>
      <p:sp>
        <p:nvSpPr>
          <p:cNvPr id="28" name="Text Placeholder 4">
            <a:extLst>
              <a:ext uri="{FF2B5EF4-FFF2-40B4-BE49-F238E27FC236}">
                <a16:creationId xmlns:a16="http://schemas.microsoft.com/office/drawing/2014/main" id="{CA7A6897-50BB-69EA-CE0D-8428224909F6}"/>
              </a:ext>
            </a:extLst>
          </p:cNvPr>
          <p:cNvSpPr>
            <a:spLocks noGrp="1"/>
          </p:cNvSpPr>
          <p:nvPr>
            <p:ph type="body" sz="quarter" idx="24" hasCustomPrompt="1"/>
          </p:nvPr>
        </p:nvSpPr>
        <p:spPr>
          <a:xfrm>
            <a:off x="8695959"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9" name="Picture Placeholder 360">
            <a:extLst>
              <a:ext uri="{FF2B5EF4-FFF2-40B4-BE49-F238E27FC236}">
                <a16:creationId xmlns:a16="http://schemas.microsoft.com/office/drawing/2014/main" id="{D09EF4CE-B526-1CEA-9EDD-34A61A70EE7C}"/>
              </a:ext>
            </a:extLst>
          </p:cNvPr>
          <p:cNvSpPr>
            <a:spLocks noGrp="1"/>
          </p:cNvSpPr>
          <p:nvPr>
            <p:ph type="pic" sz="quarter" idx="25"/>
          </p:nvPr>
        </p:nvSpPr>
        <p:spPr>
          <a:xfrm>
            <a:off x="10371993" y="1676401"/>
            <a:ext cx="1411061" cy="1408177"/>
          </a:xfrm>
          <a:solidFill>
            <a:schemeClr val="bg2"/>
          </a:solidFill>
        </p:spPr>
        <p:txBody>
          <a:bodyPr/>
          <a:lstStyle/>
          <a:p>
            <a:r>
              <a:rPr lang="en-US"/>
              <a:t>Click icon to add picture</a:t>
            </a:r>
            <a:endParaRPr lang="en-US" dirty="0"/>
          </a:p>
        </p:txBody>
      </p:sp>
      <p:sp>
        <p:nvSpPr>
          <p:cNvPr id="30" name="Text Placeholder 4">
            <a:extLst>
              <a:ext uri="{FF2B5EF4-FFF2-40B4-BE49-F238E27FC236}">
                <a16:creationId xmlns:a16="http://schemas.microsoft.com/office/drawing/2014/main" id="{993FC27B-1624-B783-DF96-5521C31FB6AD}"/>
              </a:ext>
            </a:extLst>
          </p:cNvPr>
          <p:cNvSpPr>
            <a:spLocks noGrp="1"/>
          </p:cNvSpPr>
          <p:nvPr>
            <p:ph type="body" sz="quarter" idx="26" hasCustomPrompt="1"/>
          </p:nvPr>
        </p:nvSpPr>
        <p:spPr>
          <a:xfrm>
            <a:off x="10371627"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1" name="Picture Placeholder 360">
            <a:extLst>
              <a:ext uri="{FF2B5EF4-FFF2-40B4-BE49-F238E27FC236}">
                <a16:creationId xmlns:a16="http://schemas.microsoft.com/office/drawing/2014/main" id="{5A8BA158-C0D0-7A81-D0D2-8428A63A3D75}"/>
              </a:ext>
            </a:extLst>
          </p:cNvPr>
          <p:cNvSpPr>
            <a:spLocks noGrp="1"/>
          </p:cNvSpPr>
          <p:nvPr>
            <p:ph type="pic" sz="quarter" idx="27"/>
          </p:nvPr>
        </p:nvSpPr>
        <p:spPr>
          <a:xfrm>
            <a:off x="317151" y="3962401"/>
            <a:ext cx="1411061" cy="1408177"/>
          </a:xfrm>
          <a:solidFill>
            <a:schemeClr val="bg2"/>
          </a:solidFill>
        </p:spPr>
        <p:txBody>
          <a:bodyPr/>
          <a:lstStyle/>
          <a:p>
            <a:r>
              <a:rPr lang="en-US"/>
              <a:t>Click icon to add picture</a:t>
            </a:r>
            <a:endParaRPr lang="en-US" dirty="0"/>
          </a:p>
        </p:txBody>
      </p:sp>
      <p:sp>
        <p:nvSpPr>
          <p:cNvPr id="32" name="Text Placeholder 4">
            <a:extLst>
              <a:ext uri="{FF2B5EF4-FFF2-40B4-BE49-F238E27FC236}">
                <a16:creationId xmlns:a16="http://schemas.microsoft.com/office/drawing/2014/main" id="{39D4BA50-34B9-66B8-EAF5-82AF534969D1}"/>
              </a:ext>
            </a:extLst>
          </p:cNvPr>
          <p:cNvSpPr>
            <a:spLocks noGrp="1"/>
          </p:cNvSpPr>
          <p:nvPr>
            <p:ph type="body" sz="quarter" idx="28" hasCustomPrompt="1"/>
          </p:nvPr>
        </p:nvSpPr>
        <p:spPr>
          <a:xfrm>
            <a:off x="3167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3" name="Picture Placeholder 360">
            <a:extLst>
              <a:ext uri="{FF2B5EF4-FFF2-40B4-BE49-F238E27FC236}">
                <a16:creationId xmlns:a16="http://schemas.microsoft.com/office/drawing/2014/main" id="{9764F327-567A-B4BD-324B-5E6E4A38AE8A}"/>
              </a:ext>
            </a:extLst>
          </p:cNvPr>
          <p:cNvSpPr>
            <a:spLocks noGrp="1"/>
          </p:cNvSpPr>
          <p:nvPr>
            <p:ph type="pic" sz="quarter" idx="29"/>
          </p:nvPr>
        </p:nvSpPr>
        <p:spPr>
          <a:xfrm>
            <a:off x="1993551" y="3962401"/>
            <a:ext cx="1411061" cy="1408177"/>
          </a:xfrm>
          <a:solidFill>
            <a:schemeClr val="bg2"/>
          </a:solidFill>
        </p:spPr>
        <p:txBody>
          <a:bodyPr/>
          <a:lstStyle/>
          <a:p>
            <a:r>
              <a:rPr lang="en-US"/>
              <a:t>Click icon to add picture</a:t>
            </a:r>
            <a:endParaRPr lang="en-US" dirty="0"/>
          </a:p>
        </p:txBody>
      </p:sp>
      <p:sp>
        <p:nvSpPr>
          <p:cNvPr id="34" name="Text Placeholder 4">
            <a:extLst>
              <a:ext uri="{FF2B5EF4-FFF2-40B4-BE49-F238E27FC236}">
                <a16:creationId xmlns:a16="http://schemas.microsoft.com/office/drawing/2014/main" id="{81407771-83D8-01C3-0563-CE45ADD67E2A}"/>
              </a:ext>
            </a:extLst>
          </p:cNvPr>
          <p:cNvSpPr>
            <a:spLocks noGrp="1"/>
          </p:cNvSpPr>
          <p:nvPr>
            <p:ph type="body" sz="quarter" idx="30" hasCustomPrompt="1"/>
          </p:nvPr>
        </p:nvSpPr>
        <p:spPr>
          <a:xfrm>
            <a:off x="19931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5" name="Picture Placeholder 360">
            <a:extLst>
              <a:ext uri="{FF2B5EF4-FFF2-40B4-BE49-F238E27FC236}">
                <a16:creationId xmlns:a16="http://schemas.microsoft.com/office/drawing/2014/main" id="{053F6908-A1A4-51D5-C068-74AE8BBE8575}"/>
              </a:ext>
            </a:extLst>
          </p:cNvPr>
          <p:cNvSpPr>
            <a:spLocks noGrp="1"/>
          </p:cNvSpPr>
          <p:nvPr>
            <p:ph type="pic" sz="quarter" idx="31"/>
          </p:nvPr>
        </p:nvSpPr>
        <p:spPr>
          <a:xfrm>
            <a:off x="3669951" y="3962401"/>
            <a:ext cx="1411061" cy="1408177"/>
          </a:xfrm>
          <a:solidFill>
            <a:schemeClr val="bg2"/>
          </a:solidFill>
        </p:spPr>
        <p:txBody>
          <a:bodyPr/>
          <a:lstStyle/>
          <a:p>
            <a:r>
              <a:rPr lang="en-US"/>
              <a:t>Click icon to add picture</a:t>
            </a:r>
            <a:endParaRPr lang="en-US" dirty="0"/>
          </a:p>
        </p:txBody>
      </p:sp>
      <p:sp>
        <p:nvSpPr>
          <p:cNvPr id="36" name="Text Placeholder 4">
            <a:extLst>
              <a:ext uri="{FF2B5EF4-FFF2-40B4-BE49-F238E27FC236}">
                <a16:creationId xmlns:a16="http://schemas.microsoft.com/office/drawing/2014/main" id="{0159B219-D993-9F5C-A25E-271704131301}"/>
              </a:ext>
            </a:extLst>
          </p:cNvPr>
          <p:cNvSpPr>
            <a:spLocks noGrp="1"/>
          </p:cNvSpPr>
          <p:nvPr>
            <p:ph type="body" sz="quarter" idx="32" hasCustomPrompt="1"/>
          </p:nvPr>
        </p:nvSpPr>
        <p:spPr>
          <a:xfrm>
            <a:off x="36695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7" name="Picture Placeholder 360">
            <a:extLst>
              <a:ext uri="{FF2B5EF4-FFF2-40B4-BE49-F238E27FC236}">
                <a16:creationId xmlns:a16="http://schemas.microsoft.com/office/drawing/2014/main" id="{3B1CFCF1-1BBA-A77B-07C5-CE89C6D37D8E}"/>
              </a:ext>
            </a:extLst>
          </p:cNvPr>
          <p:cNvSpPr>
            <a:spLocks noGrp="1"/>
          </p:cNvSpPr>
          <p:nvPr>
            <p:ph type="pic" sz="quarter" idx="33"/>
          </p:nvPr>
        </p:nvSpPr>
        <p:spPr>
          <a:xfrm>
            <a:off x="5346351" y="3962401"/>
            <a:ext cx="1411061" cy="1408177"/>
          </a:xfrm>
          <a:solidFill>
            <a:schemeClr val="bg2"/>
          </a:solidFill>
        </p:spPr>
        <p:txBody>
          <a:bodyPr/>
          <a:lstStyle/>
          <a:p>
            <a:r>
              <a:rPr lang="en-US"/>
              <a:t>Click icon to add picture</a:t>
            </a:r>
            <a:endParaRPr lang="en-US" dirty="0"/>
          </a:p>
        </p:txBody>
      </p:sp>
      <p:sp>
        <p:nvSpPr>
          <p:cNvPr id="38" name="Text Placeholder 4">
            <a:extLst>
              <a:ext uri="{FF2B5EF4-FFF2-40B4-BE49-F238E27FC236}">
                <a16:creationId xmlns:a16="http://schemas.microsoft.com/office/drawing/2014/main" id="{924D5DB3-FDA3-34E1-683B-AF880C6B5647}"/>
              </a:ext>
            </a:extLst>
          </p:cNvPr>
          <p:cNvSpPr>
            <a:spLocks noGrp="1"/>
          </p:cNvSpPr>
          <p:nvPr>
            <p:ph type="body" sz="quarter" idx="34" hasCustomPrompt="1"/>
          </p:nvPr>
        </p:nvSpPr>
        <p:spPr>
          <a:xfrm>
            <a:off x="53459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9" name="Picture Placeholder 360">
            <a:extLst>
              <a:ext uri="{FF2B5EF4-FFF2-40B4-BE49-F238E27FC236}">
                <a16:creationId xmlns:a16="http://schemas.microsoft.com/office/drawing/2014/main" id="{CD18FDA3-0BAD-70CF-4A1C-E0AC365F43EC}"/>
              </a:ext>
            </a:extLst>
          </p:cNvPr>
          <p:cNvSpPr>
            <a:spLocks noGrp="1"/>
          </p:cNvSpPr>
          <p:nvPr>
            <p:ph type="pic" sz="quarter" idx="35"/>
          </p:nvPr>
        </p:nvSpPr>
        <p:spPr>
          <a:xfrm>
            <a:off x="7022751" y="3962401"/>
            <a:ext cx="1411061" cy="1408177"/>
          </a:xfrm>
          <a:solidFill>
            <a:schemeClr val="bg2"/>
          </a:solidFill>
        </p:spPr>
        <p:txBody>
          <a:bodyPr/>
          <a:lstStyle/>
          <a:p>
            <a:r>
              <a:rPr lang="en-US"/>
              <a:t>Click icon to add picture</a:t>
            </a:r>
            <a:endParaRPr lang="en-US" dirty="0"/>
          </a:p>
        </p:txBody>
      </p:sp>
      <p:sp>
        <p:nvSpPr>
          <p:cNvPr id="40" name="Text Placeholder 4">
            <a:extLst>
              <a:ext uri="{FF2B5EF4-FFF2-40B4-BE49-F238E27FC236}">
                <a16:creationId xmlns:a16="http://schemas.microsoft.com/office/drawing/2014/main" id="{BC7D472D-B446-D4C9-7FEA-8337576DA47E}"/>
              </a:ext>
            </a:extLst>
          </p:cNvPr>
          <p:cNvSpPr>
            <a:spLocks noGrp="1"/>
          </p:cNvSpPr>
          <p:nvPr>
            <p:ph type="body" sz="quarter" idx="36" hasCustomPrompt="1"/>
          </p:nvPr>
        </p:nvSpPr>
        <p:spPr>
          <a:xfrm>
            <a:off x="70223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1" name="Picture Placeholder 360">
            <a:extLst>
              <a:ext uri="{FF2B5EF4-FFF2-40B4-BE49-F238E27FC236}">
                <a16:creationId xmlns:a16="http://schemas.microsoft.com/office/drawing/2014/main" id="{00CD14FC-B345-724A-1702-9ECB7309E7BA}"/>
              </a:ext>
            </a:extLst>
          </p:cNvPr>
          <p:cNvSpPr>
            <a:spLocks noGrp="1"/>
          </p:cNvSpPr>
          <p:nvPr>
            <p:ph type="pic" sz="quarter" idx="37"/>
          </p:nvPr>
        </p:nvSpPr>
        <p:spPr>
          <a:xfrm>
            <a:off x="8698785" y="3962401"/>
            <a:ext cx="1411061" cy="1408177"/>
          </a:xfrm>
          <a:solidFill>
            <a:schemeClr val="bg2"/>
          </a:solidFill>
        </p:spPr>
        <p:txBody>
          <a:bodyPr/>
          <a:lstStyle/>
          <a:p>
            <a:r>
              <a:rPr lang="en-US"/>
              <a:t>Click icon to add picture</a:t>
            </a:r>
            <a:endParaRPr lang="en-US" dirty="0"/>
          </a:p>
        </p:txBody>
      </p:sp>
      <p:sp>
        <p:nvSpPr>
          <p:cNvPr id="42" name="Text Placeholder 4">
            <a:extLst>
              <a:ext uri="{FF2B5EF4-FFF2-40B4-BE49-F238E27FC236}">
                <a16:creationId xmlns:a16="http://schemas.microsoft.com/office/drawing/2014/main" id="{A39A6918-941C-CFDA-46B7-7B3F5821B260}"/>
              </a:ext>
            </a:extLst>
          </p:cNvPr>
          <p:cNvSpPr>
            <a:spLocks noGrp="1"/>
          </p:cNvSpPr>
          <p:nvPr>
            <p:ph type="body" sz="quarter" idx="38" hasCustomPrompt="1"/>
          </p:nvPr>
        </p:nvSpPr>
        <p:spPr>
          <a:xfrm>
            <a:off x="8698419"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3" name="Picture Placeholder 360">
            <a:extLst>
              <a:ext uri="{FF2B5EF4-FFF2-40B4-BE49-F238E27FC236}">
                <a16:creationId xmlns:a16="http://schemas.microsoft.com/office/drawing/2014/main" id="{13F06704-FC82-77D6-CD12-259FDE55A8D4}"/>
              </a:ext>
            </a:extLst>
          </p:cNvPr>
          <p:cNvSpPr>
            <a:spLocks noGrp="1"/>
          </p:cNvSpPr>
          <p:nvPr>
            <p:ph type="pic" sz="quarter" idx="39"/>
          </p:nvPr>
        </p:nvSpPr>
        <p:spPr>
          <a:xfrm>
            <a:off x="10374453" y="3962401"/>
            <a:ext cx="1411061" cy="1408177"/>
          </a:xfrm>
          <a:solidFill>
            <a:schemeClr val="bg2"/>
          </a:solidFill>
        </p:spPr>
        <p:txBody>
          <a:bodyPr/>
          <a:lstStyle/>
          <a:p>
            <a:r>
              <a:rPr lang="en-US"/>
              <a:t>Click icon to add picture</a:t>
            </a:r>
            <a:endParaRPr lang="en-US" dirty="0"/>
          </a:p>
        </p:txBody>
      </p:sp>
      <p:sp>
        <p:nvSpPr>
          <p:cNvPr id="44" name="Text Placeholder 4">
            <a:extLst>
              <a:ext uri="{FF2B5EF4-FFF2-40B4-BE49-F238E27FC236}">
                <a16:creationId xmlns:a16="http://schemas.microsoft.com/office/drawing/2014/main" id="{DAE33098-4EF0-1E1A-7F23-76F0D50AACBE}"/>
              </a:ext>
            </a:extLst>
          </p:cNvPr>
          <p:cNvSpPr>
            <a:spLocks noGrp="1"/>
          </p:cNvSpPr>
          <p:nvPr>
            <p:ph type="body" sz="quarter" idx="40" hasCustomPrompt="1"/>
          </p:nvPr>
        </p:nvSpPr>
        <p:spPr>
          <a:xfrm>
            <a:off x="10374087"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3864884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clusion | Aerial">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DA0192-253A-9416-8E30-B9B66EED54F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27" y="466"/>
            <a:ext cx="12192000" cy="6856136"/>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55388" y="2258209"/>
            <a:ext cx="12081224" cy="664797"/>
          </a:xfrm>
        </p:spPr>
        <p:txBody>
          <a:bodyPr anchor="t" anchorCtr="0">
            <a:noAutofit/>
          </a:bodyPr>
          <a:lstStyle>
            <a:lvl1pPr algn="ctr">
              <a:spcBef>
                <a:spcPts val="1200"/>
              </a:spcBef>
              <a:spcAft>
                <a:spcPts val="60"/>
              </a:spcAft>
              <a:defRPr sz="4800" b="1">
                <a:solidFill>
                  <a:schemeClr val="tx1"/>
                </a:solidFill>
              </a:defRPr>
            </a:lvl1pPr>
          </a:lstStyle>
          <a:p>
            <a:r>
              <a:rPr lang="en-US" dirty="0"/>
              <a:t>One-sentence statement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64437" y="2922742"/>
            <a:ext cx="12063127" cy="397032"/>
          </a:xfrm>
        </p:spPr>
        <p:txBody>
          <a:bodyPr tIns="91440" anchor="t" anchorCtr="0">
            <a:noAutofit/>
          </a:bodyPr>
          <a:lstStyle>
            <a:lvl1pPr marL="0" indent="0" algn="ctr">
              <a:spcBef>
                <a:spcPts val="1200"/>
              </a:spcBef>
              <a:spcAft>
                <a:spcPts val="60"/>
              </a:spcAft>
              <a:buNone/>
              <a:defRPr sz="2200" b="1" spc="3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PLACE CONTENT HERE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5668818" y="3468601"/>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29567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clusion | Hexagon">
    <p:spTree>
      <p:nvGrpSpPr>
        <p:cNvPr id="1" name=""/>
        <p:cNvGrpSpPr/>
        <p:nvPr/>
      </p:nvGrpSpPr>
      <p:grpSpPr>
        <a:xfrm>
          <a:off x="0" y="0"/>
          <a:ext cx="0" cy="0"/>
          <a:chOff x="0" y="0"/>
          <a:chExt cx="0" cy="0"/>
        </a:xfrm>
      </p:grpSpPr>
      <p:pic>
        <p:nvPicPr>
          <p:cNvPr id="286" name="Graphic 285">
            <a:extLst>
              <a:ext uri="{FF2B5EF4-FFF2-40B4-BE49-F238E27FC236}">
                <a16:creationId xmlns:a16="http://schemas.microsoft.com/office/drawing/2014/main" id="{4013C738-DD97-6098-5C6E-69C6DA8745C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B71230B-9536-B5A5-160D-DBECD2D263EE}"/>
              </a:ext>
            </a:extLst>
          </p:cNvPr>
          <p:cNvSpPr>
            <a:spLocks noGrp="1"/>
          </p:cNvSpPr>
          <p:nvPr>
            <p:ph type="title" hasCustomPrompt="1"/>
          </p:nvPr>
        </p:nvSpPr>
        <p:spPr>
          <a:xfrm>
            <a:off x="573157" y="2624569"/>
            <a:ext cx="11045686" cy="498598"/>
          </a:xfrm>
        </p:spPr>
        <p:txBody>
          <a:bodyPr anchor="t" anchorCtr="0">
            <a:noAutofit/>
          </a:bodyPr>
          <a:lstStyle>
            <a:lvl1pPr algn="ctr">
              <a:defRPr sz="3600">
                <a:solidFill>
                  <a:schemeClr val="bg1"/>
                </a:solidFill>
              </a:defRPr>
            </a:lvl1pPr>
          </a:lstStyle>
          <a:p>
            <a:r>
              <a:rPr lang="en-US" dirty="0"/>
              <a:t>One-sentence headline stating the main takeaway</a:t>
            </a:r>
          </a:p>
        </p:txBody>
      </p:sp>
      <p:sp>
        <p:nvSpPr>
          <p:cNvPr id="320" name="Text Placeholder 368">
            <a:extLst>
              <a:ext uri="{FF2B5EF4-FFF2-40B4-BE49-F238E27FC236}">
                <a16:creationId xmlns:a16="http://schemas.microsoft.com/office/drawing/2014/main" id="{EE706859-C661-2A5C-56D3-6BE7DBBC71DD}"/>
              </a:ext>
            </a:extLst>
          </p:cNvPr>
          <p:cNvSpPr>
            <a:spLocks noGrp="1"/>
          </p:cNvSpPr>
          <p:nvPr>
            <p:ph type="body" sz="quarter" idx="18" hasCustomPrompt="1"/>
          </p:nvPr>
        </p:nvSpPr>
        <p:spPr>
          <a:xfrm>
            <a:off x="556069" y="3774422"/>
            <a:ext cx="11062774" cy="249299"/>
          </a:xfrm>
        </p:spPr>
        <p:txBody>
          <a:bodyPr anchor="t" anchorCtr="0">
            <a:noAutofit/>
          </a:bodyPr>
          <a:lstStyle>
            <a:lvl1pPr marL="0" indent="0" algn="ctr">
              <a:spcBef>
                <a:spcPts val="1200"/>
              </a:spcBef>
              <a:spcAft>
                <a:spcPts val="60"/>
              </a:spcAft>
              <a:buNone/>
              <a:defRPr sz="1800" b="0" i="0">
                <a:solidFill>
                  <a:schemeClr val="bg1"/>
                </a:solidFill>
                <a:latin typeface="Roboto Light" panose="02000000000000000000" pitchFamily="2" charset="0"/>
                <a:ea typeface="Roboto Light" panose="02000000000000000000" pitchFamily="2"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3" name="Rectangle 2">
            <a:extLst>
              <a:ext uri="{FF2B5EF4-FFF2-40B4-BE49-F238E27FC236}">
                <a16:creationId xmlns:a16="http://schemas.microsoft.com/office/drawing/2014/main" id="{297D526D-05AB-C716-46F5-6CDC1D14E2ED}"/>
              </a:ext>
            </a:extLst>
          </p:cNvPr>
          <p:cNvSpPr/>
          <p:nvPr userDrawn="1"/>
        </p:nvSpPr>
        <p:spPr>
          <a:xfrm>
            <a:off x="5668818" y="3393042"/>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6" name="Rectangle 6">
            <a:extLst>
              <a:ext uri="{FF2B5EF4-FFF2-40B4-BE49-F238E27FC236}">
                <a16:creationId xmlns:a16="http://schemas.microsoft.com/office/drawing/2014/main" id="{A6C5D6D4-E7B7-6C45-59D0-554A5C06715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7" name="Picture 6" descr="White text on a black background&#10;&#10;Description automatically generated">
            <a:extLst>
              <a:ext uri="{FF2B5EF4-FFF2-40B4-BE49-F238E27FC236}">
                <a16:creationId xmlns:a16="http://schemas.microsoft.com/office/drawing/2014/main" id="{FC9E5FBB-76DB-C72A-F862-30ED4D776AD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356864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Standard Text Only">
    <p:spTree>
      <p:nvGrpSpPr>
        <p:cNvPr id="1" name=""/>
        <p:cNvGrpSpPr/>
        <p:nvPr/>
      </p:nvGrpSpPr>
      <p:grpSpPr>
        <a:xfrm>
          <a:off x="0" y="0"/>
          <a:ext cx="0" cy="0"/>
          <a:chOff x="0" y="0"/>
          <a:chExt cx="0" cy="0"/>
        </a:xfrm>
      </p:grpSpPr>
      <p:pic>
        <p:nvPicPr>
          <p:cNvPr id="5" name="Graphic 285">
            <a:extLst>
              <a:ext uri="{FF2B5EF4-FFF2-40B4-BE49-F238E27FC236}">
                <a16:creationId xmlns:a16="http://schemas.microsoft.com/office/drawing/2014/main" id="{A95873F9-24C5-691B-E0D0-B31D39B7FBB2}"/>
              </a:ext>
            </a:extLst>
          </p:cNvPr>
          <p:cNvPicPr>
            <a:picLocks noChangeAspect="1"/>
          </p:cNvPicPr>
          <p:nvPr userDrawn="1"/>
        </p:nvPicPr>
        <p:blipFill>
          <a:blip r:embed="rId2"/>
          <a:srcRect/>
          <a:stretch/>
        </p:blipFill>
        <p:spPr>
          <a:xfrm rot="10800000">
            <a:off x="0" y="0"/>
            <a:ext cx="121920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6" y="2292076"/>
            <a:ext cx="10396685" cy="997196"/>
          </a:xfrm>
        </p:spPr>
        <p:txBody>
          <a:bodyPr wrap="square" anchor="t" anchorCtr="0">
            <a:noAutofit/>
          </a:bodyPr>
          <a:lstStyle>
            <a:lvl1pPr algn="l">
              <a:spcBef>
                <a:spcPts val="1200"/>
              </a:spcBef>
              <a:spcAft>
                <a:spcPts val="60"/>
              </a:spcAft>
              <a:defRPr sz="3600" b="1">
                <a:solidFill>
                  <a:schemeClr val="bg1"/>
                </a:solidFill>
              </a:defRPr>
            </a:lvl1pPr>
          </a:lstStyle>
          <a:p>
            <a:r>
              <a:rPr lang="en-US" dirty="0"/>
              <a:t>Presentation Title: Best Title Option for Longer Presentation Titles (Text Size no larger than 32 pt and no smaller than 20pt) </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6" y="4019391"/>
            <a:ext cx="10396685" cy="193899"/>
          </a:xfrm>
        </p:spPr>
        <p:txBody>
          <a:bodyPr wrap="square" anchor="t" anchorCtr="0">
            <a:noAutofit/>
          </a:bodyPr>
          <a:lstStyle>
            <a:lvl1pPr marL="0" indent="0" algn="l">
              <a:spcBef>
                <a:spcPts val="1200"/>
              </a:spcBef>
              <a:spcAft>
                <a:spcPts val="60"/>
              </a:spcAft>
              <a:buNone/>
              <a:defRPr sz="1400" b="1"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6" y="1880997"/>
            <a:ext cx="10396685"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6" y="4371534"/>
            <a:ext cx="10396685"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6" y="4881013"/>
            <a:ext cx="10396685"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grpSp>
        <p:nvGrpSpPr>
          <p:cNvPr id="6" name="Group 5">
            <a:extLst>
              <a:ext uri="{FF2B5EF4-FFF2-40B4-BE49-F238E27FC236}">
                <a16:creationId xmlns:a16="http://schemas.microsoft.com/office/drawing/2014/main" id="{68B2AD18-B7D9-77F5-D220-3EDA560B2C83}"/>
              </a:ext>
            </a:extLst>
          </p:cNvPr>
          <p:cNvGrpSpPr/>
          <p:nvPr userDrawn="1"/>
        </p:nvGrpSpPr>
        <p:grpSpPr>
          <a:xfrm>
            <a:off x="859536" y="6108192"/>
            <a:ext cx="4556510" cy="438912"/>
            <a:chOff x="859536" y="6108192"/>
            <a:chExt cx="4556510" cy="438912"/>
          </a:xfrm>
        </p:grpSpPr>
        <p:sp>
          <p:nvSpPr>
            <p:cNvPr id="7" name="TextBox 6">
              <a:extLst>
                <a:ext uri="{FF2B5EF4-FFF2-40B4-BE49-F238E27FC236}">
                  <a16:creationId xmlns:a16="http://schemas.microsoft.com/office/drawing/2014/main" id="{66E0B571-503C-1E4E-4585-513FD2198B27}"/>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pic>
          <p:nvPicPr>
            <p:cNvPr id="9" name="Picture 8" descr="Text&#10;&#10;AI-generated content may be incorrect.">
              <a:extLst>
                <a:ext uri="{FF2B5EF4-FFF2-40B4-BE49-F238E27FC236}">
                  <a16:creationId xmlns:a16="http://schemas.microsoft.com/office/drawing/2014/main" id="{2FD5B24E-06B1-CD75-BC26-A89AA432FAC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9536" y="6108192"/>
              <a:ext cx="1528065" cy="438912"/>
            </a:xfrm>
            <a:prstGeom prst="rect">
              <a:avLst/>
            </a:prstGeom>
          </p:spPr>
        </p:pic>
      </p:grpSp>
      <p:pic>
        <p:nvPicPr>
          <p:cNvPr id="11" name="Picture 10" descr="White text on a black background&#10;&#10;Description automatically generated">
            <a:extLst>
              <a:ext uri="{FF2B5EF4-FFF2-40B4-BE49-F238E27FC236}">
                <a16:creationId xmlns:a16="http://schemas.microsoft.com/office/drawing/2014/main" id="{4FA38B2A-CD9A-12D6-4E88-4891D0E0435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87739" y="743312"/>
            <a:ext cx="2722731" cy="495042"/>
          </a:xfrm>
          <a:prstGeom prst="rect">
            <a:avLst/>
          </a:prstGeom>
        </p:spPr>
      </p:pic>
    </p:spTree>
    <p:extLst>
      <p:ext uri="{BB962C8B-B14F-4D97-AF65-F5344CB8AC3E}">
        <p14:creationId xmlns:p14="http://schemas.microsoft.com/office/powerpoint/2010/main" val="2676942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clusion | Aerial + Social">
    <p:spTree>
      <p:nvGrpSpPr>
        <p:cNvPr id="1" name=""/>
        <p:cNvGrpSpPr/>
        <p:nvPr/>
      </p:nvGrpSpPr>
      <p:grpSpPr>
        <a:xfrm>
          <a:off x="0" y="0"/>
          <a:ext cx="0" cy="0"/>
          <a:chOff x="0" y="0"/>
          <a:chExt cx="0" cy="0"/>
        </a:xfrm>
      </p:grpSpPr>
      <p:pic>
        <p:nvPicPr>
          <p:cNvPr id="6" name="Picture 5" descr="A high angle view of a city&#10;&#10;Description automatically generated">
            <a:extLst>
              <a:ext uri="{FF2B5EF4-FFF2-40B4-BE49-F238E27FC236}">
                <a16:creationId xmlns:a16="http://schemas.microsoft.com/office/drawing/2014/main" id="{23DA0192-253A-9416-8E30-B9B66EED54F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1B10DD8E-E016-58F8-208C-69AD92BED39D}"/>
              </a:ext>
            </a:extLst>
          </p:cNvPr>
          <p:cNvSpPr/>
          <p:nvPr userDrawn="1"/>
        </p:nvSpPr>
        <p:spPr>
          <a:xfrm>
            <a:off x="0" y="0"/>
            <a:ext cx="12192000" cy="2575976"/>
          </a:xfrm>
          <a:prstGeom prst="rect">
            <a:avLst/>
          </a:prstGeom>
          <a:gradFill>
            <a:gsLst>
              <a:gs pos="57000">
                <a:srgbClr val="FFFFFF">
                  <a:alpha val="62000"/>
                </a:srgbClr>
              </a:gs>
              <a:gs pos="15000">
                <a:schemeClr val="bg1">
                  <a:alpha val="91598"/>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7" name="Group 146">
            <a:extLst>
              <a:ext uri="{FF2B5EF4-FFF2-40B4-BE49-F238E27FC236}">
                <a16:creationId xmlns:a16="http://schemas.microsoft.com/office/drawing/2014/main" id="{0E904804-90C2-92CD-EBBE-DEE84A1EF57E}"/>
              </a:ext>
            </a:extLst>
          </p:cNvPr>
          <p:cNvGrpSpPr/>
          <p:nvPr userDrawn="1"/>
        </p:nvGrpSpPr>
        <p:grpSpPr>
          <a:xfrm>
            <a:off x="2230425" y="1950223"/>
            <a:ext cx="7731150" cy="1180116"/>
            <a:chOff x="2419238" y="1689595"/>
            <a:chExt cx="7333183" cy="1119369"/>
          </a:xfrm>
        </p:grpSpPr>
        <p:sp>
          <p:nvSpPr>
            <p:cNvPr id="120" name="Freeform 119">
              <a:extLst>
                <a:ext uri="{FF2B5EF4-FFF2-40B4-BE49-F238E27FC236}">
                  <a16:creationId xmlns:a16="http://schemas.microsoft.com/office/drawing/2014/main" id="{B35B19EB-28CC-5046-67D8-0AC0F092D8F9}"/>
                </a:ext>
              </a:extLst>
            </p:cNvPr>
            <p:cNvSpPr/>
            <p:nvPr userDrawn="1"/>
          </p:nvSpPr>
          <p:spPr>
            <a:xfrm>
              <a:off x="6151118" y="1690962"/>
              <a:ext cx="1113318" cy="1113317"/>
            </a:xfrm>
            <a:custGeom>
              <a:avLst/>
              <a:gdLst>
                <a:gd name="connsiteX0" fmla="*/ 0 w 543306"/>
                <a:gd name="connsiteY0" fmla="*/ 0 h 543305"/>
                <a:gd name="connsiteX1" fmla="*/ 543306 w 543306"/>
                <a:gd name="connsiteY1" fmla="*/ 0 h 543305"/>
                <a:gd name="connsiteX2" fmla="*/ 543306 w 543306"/>
                <a:gd name="connsiteY2" fmla="*/ 543306 h 543305"/>
                <a:gd name="connsiteX3" fmla="*/ 0 w 543306"/>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6"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9F8B7F74-14E3-0359-48F7-8887F481B3F3}"/>
                </a:ext>
              </a:extLst>
            </p:cNvPr>
            <p:cNvSpPr/>
            <p:nvPr userDrawn="1"/>
          </p:nvSpPr>
          <p:spPr>
            <a:xfrm>
              <a:off x="6531907" y="1870334"/>
              <a:ext cx="352119" cy="754014"/>
            </a:xfrm>
            <a:custGeom>
              <a:avLst/>
              <a:gdLst>
                <a:gd name="connsiteX0" fmla="*/ 136975 w 171836"/>
                <a:gd name="connsiteY0" fmla="*/ 62674 h 367963"/>
                <a:gd name="connsiteX1" fmla="*/ 167646 w 171836"/>
                <a:gd name="connsiteY1" fmla="*/ 62674 h 367963"/>
                <a:gd name="connsiteX2" fmla="*/ 171837 w 171836"/>
                <a:gd name="connsiteY2" fmla="*/ 58483 h 367963"/>
                <a:gd name="connsiteX3" fmla="*/ 171837 w 171836"/>
                <a:gd name="connsiteY3" fmla="*/ 3905 h 367963"/>
                <a:gd name="connsiteX4" fmla="*/ 168027 w 171836"/>
                <a:gd name="connsiteY4" fmla="*/ 0 h 367963"/>
                <a:gd name="connsiteX5" fmla="*/ 104305 w 171836"/>
                <a:gd name="connsiteY5" fmla="*/ 667 h 367963"/>
                <a:gd name="connsiteX6" fmla="*/ 53156 w 171836"/>
                <a:gd name="connsiteY6" fmla="*/ 26670 h 367963"/>
                <a:gd name="connsiteX7" fmla="*/ 38392 w 171836"/>
                <a:gd name="connsiteY7" fmla="*/ 72580 h 367963"/>
                <a:gd name="connsiteX8" fmla="*/ 38392 w 171836"/>
                <a:gd name="connsiteY8" fmla="*/ 113633 h 367963"/>
                <a:gd name="connsiteX9" fmla="*/ 32105 w 171836"/>
                <a:gd name="connsiteY9" fmla="*/ 120205 h 367963"/>
                <a:gd name="connsiteX10" fmla="*/ 4483 w 171836"/>
                <a:gd name="connsiteY10" fmla="*/ 120015 h 367963"/>
                <a:gd name="connsiteX11" fmla="*/ 6 w 171836"/>
                <a:gd name="connsiteY11" fmla="*/ 124492 h 367963"/>
                <a:gd name="connsiteX12" fmla="*/ 6 w 171836"/>
                <a:gd name="connsiteY12" fmla="*/ 178403 h 367963"/>
                <a:gd name="connsiteX13" fmla="*/ 4959 w 171836"/>
                <a:gd name="connsiteY13" fmla="*/ 183166 h 367963"/>
                <a:gd name="connsiteX14" fmla="*/ 31915 w 171836"/>
                <a:gd name="connsiteY14" fmla="*/ 182975 h 367963"/>
                <a:gd name="connsiteX15" fmla="*/ 38106 w 171836"/>
                <a:gd name="connsiteY15" fmla="*/ 189167 h 367963"/>
                <a:gd name="connsiteX16" fmla="*/ 38011 w 171836"/>
                <a:gd name="connsiteY16" fmla="*/ 275558 h 367963"/>
                <a:gd name="connsiteX17" fmla="*/ 37915 w 171836"/>
                <a:gd name="connsiteY17" fmla="*/ 360807 h 367963"/>
                <a:gd name="connsiteX18" fmla="*/ 44773 w 171836"/>
                <a:gd name="connsiteY18" fmla="*/ 367951 h 367963"/>
                <a:gd name="connsiteX19" fmla="*/ 107924 w 171836"/>
                <a:gd name="connsiteY19" fmla="*/ 367951 h 367963"/>
                <a:gd name="connsiteX20" fmla="*/ 115354 w 171836"/>
                <a:gd name="connsiteY20" fmla="*/ 360617 h 367963"/>
                <a:gd name="connsiteX21" fmla="*/ 115258 w 171836"/>
                <a:gd name="connsiteY21" fmla="*/ 191452 h 367963"/>
                <a:gd name="connsiteX22" fmla="*/ 123164 w 171836"/>
                <a:gd name="connsiteY22" fmla="*/ 183737 h 367963"/>
                <a:gd name="connsiteX23" fmla="*/ 159931 w 171836"/>
                <a:gd name="connsiteY23" fmla="*/ 183737 h 367963"/>
                <a:gd name="connsiteX24" fmla="*/ 165836 w 171836"/>
                <a:gd name="connsiteY24" fmla="*/ 178975 h 367963"/>
                <a:gd name="connsiteX25" fmla="*/ 170980 w 171836"/>
                <a:gd name="connsiteY25" fmla="*/ 124682 h 367963"/>
                <a:gd name="connsiteX26" fmla="*/ 165455 w 171836"/>
                <a:gd name="connsiteY26" fmla="*/ 118872 h 367963"/>
                <a:gd name="connsiteX27" fmla="*/ 118878 w 171836"/>
                <a:gd name="connsiteY27" fmla="*/ 118967 h 367963"/>
                <a:gd name="connsiteX28" fmla="*/ 114115 w 171836"/>
                <a:gd name="connsiteY28" fmla="*/ 115348 h 367963"/>
                <a:gd name="connsiteX29" fmla="*/ 114592 w 171836"/>
                <a:gd name="connsiteY29" fmla="*/ 82867 h 367963"/>
                <a:gd name="connsiteX30" fmla="*/ 137166 w 171836"/>
                <a:gd name="connsiteY30" fmla="*/ 62389 h 36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1836" h="367963">
                  <a:moveTo>
                    <a:pt x="136975" y="62674"/>
                  </a:moveTo>
                  <a:cubicBezTo>
                    <a:pt x="147167" y="62674"/>
                    <a:pt x="157454" y="62579"/>
                    <a:pt x="167646" y="62674"/>
                  </a:cubicBezTo>
                  <a:cubicBezTo>
                    <a:pt x="170789" y="62674"/>
                    <a:pt x="171837" y="61722"/>
                    <a:pt x="171837" y="58483"/>
                  </a:cubicBezTo>
                  <a:cubicBezTo>
                    <a:pt x="171742" y="40291"/>
                    <a:pt x="171742" y="22098"/>
                    <a:pt x="171837" y="3905"/>
                  </a:cubicBezTo>
                  <a:cubicBezTo>
                    <a:pt x="171837" y="1048"/>
                    <a:pt x="170980" y="0"/>
                    <a:pt x="168027" y="0"/>
                  </a:cubicBezTo>
                  <a:cubicBezTo>
                    <a:pt x="146786" y="190"/>
                    <a:pt x="125546" y="-286"/>
                    <a:pt x="104305" y="667"/>
                  </a:cubicBezTo>
                  <a:cubicBezTo>
                    <a:pt x="83635" y="1619"/>
                    <a:pt x="65729" y="9430"/>
                    <a:pt x="53156" y="26670"/>
                  </a:cubicBezTo>
                  <a:cubicBezTo>
                    <a:pt x="43154" y="40291"/>
                    <a:pt x="38677" y="55817"/>
                    <a:pt x="38392" y="72580"/>
                  </a:cubicBezTo>
                  <a:cubicBezTo>
                    <a:pt x="38106" y="86296"/>
                    <a:pt x="38106" y="100013"/>
                    <a:pt x="38392" y="113633"/>
                  </a:cubicBezTo>
                  <a:cubicBezTo>
                    <a:pt x="38487" y="118586"/>
                    <a:pt x="37439" y="120491"/>
                    <a:pt x="32105" y="120205"/>
                  </a:cubicBezTo>
                  <a:cubicBezTo>
                    <a:pt x="22961" y="119729"/>
                    <a:pt x="13722" y="120205"/>
                    <a:pt x="4483" y="120015"/>
                  </a:cubicBezTo>
                  <a:cubicBezTo>
                    <a:pt x="958" y="120015"/>
                    <a:pt x="-89" y="121063"/>
                    <a:pt x="6" y="124492"/>
                  </a:cubicBezTo>
                  <a:cubicBezTo>
                    <a:pt x="197" y="142494"/>
                    <a:pt x="197" y="160496"/>
                    <a:pt x="6" y="178403"/>
                  </a:cubicBezTo>
                  <a:cubicBezTo>
                    <a:pt x="6" y="182213"/>
                    <a:pt x="1339" y="183261"/>
                    <a:pt x="4959" y="183166"/>
                  </a:cubicBezTo>
                  <a:cubicBezTo>
                    <a:pt x="13913" y="182975"/>
                    <a:pt x="22961" y="183356"/>
                    <a:pt x="31915" y="182975"/>
                  </a:cubicBezTo>
                  <a:cubicBezTo>
                    <a:pt x="36772" y="182785"/>
                    <a:pt x="38106" y="184309"/>
                    <a:pt x="38106" y="189167"/>
                  </a:cubicBezTo>
                  <a:cubicBezTo>
                    <a:pt x="37915" y="217932"/>
                    <a:pt x="38011" y="246793"/>
                    <a:pt x="38011" y="275558"/>
                  </a:cubicBezTo>
                  <a:cubicBezTo>
                    <a:pt x="38011" y="304324"/>
                    <a:pt x="38106" y="332327"/>
                    <a:pt x="37915" y="360807"/>
                  </a:cubicBezTo>
                  <a:cubicBezTo>
                    <a:pt x="37915" y="366141"/>
                    <a:pt x="38868" y="368141"/>
                    <a:pt x="44773" y="367951"/>
                  </a:cubicBezTo>
                  <a:cubicBezTo>
                    <a:pt x="65824" y="367570"/>
                    <a:pt x="86874" y="367570"/>
                    <a:pt x="107924" y="367951"/>
                  </a:cubicBezTo>
                  <a:cubicBezTo>
                    <a:pt x="113830" y="368046"/>
                    <a:pt x="115354" y="366617"/>
                    <a:pt x="115354" y="360617"/>
                  </a:cubicBezTo>
                  <a:cubicBezTo>
                    <a:pt x="115068" y="304229"/>
                    <a:pt x="115163" y="247841"/>
                    <a:pt x="115258" y="191452"/>
                  </a:cubicBezTo>
                  <a:cubicBezTo>
                    <a:pt x="115258" y="182499"/>
                    <a:pt x="114401" y="183833"/>
                    <a:pt x="123164" y="183737"/>
                  </a:cubicBezTo>
                  <a:cubicBezTo>
                    <a:pt x="135451" y="183737"/>
                    <a:pt x="147643" y="183642"/>
                    <a:pt x="159931" y="183737"/>
                  </a:cubicBezTo>
                  <a:cubicBezTo>
                    <a:pt x="163646" y="183737"/>
                    <a:pt x="165455" y="182975"/>
                    <a:pt x="165836" y="178975"/>
                  </a:cubicBezTo>
                  <a:cubicBezTo>
                    <a:pt x="167360" y="160877"/>
                    <a:pt x="169075" y="142780"/>
                    <a:pt x="170980" y="124682"/>
                  </a:cubicBezTo>
                  <a:cubicBezTo>
                    <a:pt x="171456" y="119920"/>
                    <a:pt x="170027" y="118872"/>
                    <a:pt x="165455" y="118872"/>
                  </a:cubicBezTo>
                  <a:cubicBezTo>
                    <a:pt x="149930" y="119158"/>
                    <a:pt x="134404" y="118872"/>
                    <a:pt x="118878" y="118967"/>
                  </a:cubicBezTo>
                  <a:cubicBezTo>
                    <a:pt x="116306" y="118967"/>
                    <a:pt x="114020" y="119253"/>
                    <a:pt x="114115" y="115348"/>
                  </a:cubicBezTo>
                  <a:cubicBezTo>
                    <a:pt x="114401" y="104489"/>
                    <a:pt x="113830" y="93631"/>
                    <a:pt x="114592" y="82867"/>
                  </a:cubicBezTo>
                  <a:cubicBezTo>
                    <a:pt x="115449" y="69437"/>
                    <a:pt x="123545" y="62389"/>
                    <a:pt x="137166" y="62389"/>
                  </a:cubicBezTo>
                  <a:close/>
                </a:path>
              </a:pathLst>
            </a:custGeom>
            <a:solidFill>
              <a:srgbClr val="FFFFFF"/>
            </a:solidFill>
            <a:ln w="952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C1A6707B-2CA3-3F65-45C2-727FD45B5C49}"/>
                </a:ext>
              </a:extLst>
            </p:cNvPr>
            <p:cNvSpPr/>
            <p:nvPr userDrawn="1"/>
          </p:nvSpPr>
          <p:spPr>
            <a:xfrm>
              <a:off x="4907224" y="1690572"/>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D4C61578-C993-8405-291A-DEF5EE57846B}"/>
                </a:ext>
              </a:extLst>
            </p:cNvPr>
            <p:cNvSpPr/>
            <p:nvPr userDrawn="1"/>
          </p:nvSpPr>
          <p:spPr>
            <a:xfrm>
              <a:off x="5613002" y="2009890"/>
              <a:ext cx="88611" cy="88611"/>
            </a:xfrm>
            <a:custGeom>
              <a:avLst/>
              <a:gdLst>
                <a:gd name="connsiteX0" fmla="*/ 21622 w 43243"/>
                <a:gd name="connsiteY0" fmla="*/ 0 h 43243"/>
                <a:gd name="connsiteX1" fmla="*/ 0 w 43243"/>
                <a:gd name="connsiteY1" fmla="*/ 21622 h 43243"/>
                <a:gd name="connsiteX2" fmla="*/ 21622 w 43243"/>
                <a:gd name="connsiteY2" fmla="*/ 43244 h 43243"/>
                <a:gd name="connsiteX3" fmla="*/ 43244 w 43243"/>
                <a:gd name="connsiteY3" fmla="*/ 21622 h 43243"/>
                <a:gd name="connsiteX4" fmla="*/ 21622 w 43243"/>
                <a:gd name="connsiteY4" fmla="*/ 0 h 43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3" h="43243">
                  <a:moveTo>
                    <a:pt x="21622" y="0"/>
                  </a:moveTo>
                  <a:cubicBezTo>
                    <a:pt x="9715" y="0"/>
                    <a:pt x="0" y="9716"/>
                    <a:pt x="0" y="21622"/>
                  </a:cubicBezTo>
                  <a:cubicBezTo>
                    <a:pt x="0" y="33528"/>
                    <a:pt x="9715" y="43244"/>
                    <a:pt x="21622" y="43244"/>
                  </a:cubicBezTo>
                  <a:cubicBezTo>
                    <a:pt x="33528" y="43244"/>
                    <a:pt x="43244" y="33528"/>
                    <a:pt x="43244" y="21622"/>
                  </a:cubicBezTo>
                  <a:cubicBezTo>
                    <a:pt x="43244" y="9716"/>
                    <a:pt x="33528" y="0"/>
                    <a:pt x="21622" y="0"/>
                  </a:cubicBezTo>
                  <a:close/>
                </a:path>
              </a:pathLst>
            </a:custGeom>
            <a:solidFill>
              <a:srgbClr val="FFFFFF"/>
            </a:solidFill>
            <a:ln w="952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74412687-F6B8-FF14-A681-2E7D9389F291}"/>
                </a:ext>
              </a:extLst>
            </p:cNvPr>
            <p:cNvSpPr/>
            <p:nvPr userDrawn="1"/>
          </p:nvSpPr>
          <p:spPr>
            <a:xfrm>
              <a:off x="5100064" y="1883412"/>
              <a:ext cx="727442" cy="727442"/>
            </a:xfrm>
            <a:custGeom>
              <a:avLst/>
              <a:gdLst>
                <a:gd name="connsiteX0" fmla="*/ 265462 w 354996"/>
                <a:gd name="connsiteY0" fmla="*/ 0 h 354996"/>
                <a:gd name="connsiteX1" fmla="*/ 89535 w 354996"/>
                <a:gd name="connsiteY1" fmla="*/ 0 h 354996"/>
                <a:gd name="connsiteX2" fmla="*/ 0 w 354996"/>
                <a:gd name="connsiteY2" fmla="*/ 89535 h 354996"/>
                <a:gd name="connsiteX3" fmla="*/ 0 w 354996"/>
                <a:gd name="connsiteY3" fmla="*/ 265462 h 354996"/>
                <a:gd name="connsiteX4" fmla="*/ 89535 w 354996"/>
                <a:gd name="connsiteY4" fmla="*/ 354997 h 354996"/>
                <a:gd name="connsiteX5" fmla="*/ 265462 w 354996"/>
                <a:gd name="connsiteY5" fmla="*/ 354997 h 354996"/>
                <a:gd name="connsiteX6" fmla="*/ 354997 w 354996"/>
                <a:gd name="connsiteY6" fmla="*/ 265462 h 354996"/>
                <a:gd name="connsiteX7" fmla="*/ 354997 w 354996"/>
                <a:gd name="connsiteY7" fmla="*/ 89535 h 354996"/>
                <a:gd name="connsiteX8" fmla="*/ 265462 w 354996"/>
                <a:gd name="connsiteY8" fmla="*/ 0 h 354996"/>
                <a:gd name="connsiteX9" fmla="*/ 316421 w 354996"/>
                <a:gd name="connsiteY9" fmla="*/ 265462 h 354996"/>
                <a:gd name="connsiteX10" fmla="*/ 265462 w 354996"/>
                <a:gd name="connsiteY10" fmla="*/ 316421 h 354996"/>
                <a:gd name="connsiteX11" fmla="*/ 89535 w 354996"/>
                <a:gd name="connsiteY11" fmla="*/ 316421 h 354996"/>
                <a:gd name="connsiteX12" fmla="*/ 38576 w 354996"/>
                <a:gd name="connsiteY12" fmla="*/ 265462 h 354996"/>
                <a:gd name="connsiteX13" fmla="*/ 38576 w 354996"/>
                <a:gd name="connsiteY13" fmla="*/ 89535 h 354996"/>
                <a:gd name="connsiteX14" fmla="*/ 89535 w 354996"/>
                <a:gd name="connsiteY14" fmla="*/ 38576 h 354996"/>
                <a:gd name="connsiteX15" fmla="*/ 265462 w 354996"/>
                <a:gd name="connsiteY15" fmla="*/ 38576 h 354996"/>
                <a:gd name="connsiteX16" fmla="*/ 316421 w 354996"/>
                <a:gd name="connsiteY16" fmla="*/ 89535 h 354996"/>
                <a:gd name="connsiteX17" fmla="*/ 316421 w 354996"/>
                <a:gd name="connsiteY17" fmla="*/ 265462 h 35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996" h="354996">
                  <a:moveTo>
                    <a:pt x="265462" y="0"/>
                  </a:moveTo>
                  <a:lnTo>
                    <a:pt x="89535" y="0"/>
                  </a:lnTo>
                  <a:cubicBezTo>
                    <a:pt x="40196" y="0"/>
                    <a:pt x="0" y="40196"/>
                    <a:pt x="0" y="89535"/>
                  </a:cubicBezTo>
                  <a:lnTo>
                    <a:pt x="0" y="265462"/>
                  </a:lnTo>
                  <a:cubicBezTo>
                    <a:pt x="0" y="314896"/>
                    <a:pt x="40196" y="354997"/>
                    <a:pt x="89535" y="354997"/>
                  </a:cubicBezTo>
                  <a:lnTo>
                    <a:pt x="265462" y="354997"/>
                  </a:lnTo>
                  <a:cubicBezTo>
                    <a:pt x="314801" y="354997"/>
                    <a:pt x="354997" y="314801"/>
                    <a:pt x="354997" y="265462"/>
                  </a:cubicBezTo>
                  <a:lnTo>
                    <a:pt x="354997" y="89535"/>
                  </a:lnTo>
                  <a:cubicBezTo>
                    <a:pt x="354997" y="40196"/>
                    <a:pt x="314801" y="0"/>
                    <a:pt x="265462" y="0"/>
                  </a:cubicBezTo>
                  <a:close/>
                  <a:moveTo>
                    <a:pt x="316421" y="265462"/>
                  </a:moveTo>
                  <a:cubicBezTo>
                    <a:pt x="316421" y="293560"/>
                    <a:pt x="293561" y="316421"/>
                    <a:pt x="265462" y="316421"/>
                  </a:cubicBezTo>
                  <a:lnTo>
                    <a:pt x="89535" y="316421"/>
                  </a:lnTo>
                  <a:cubicBezTo>
                    <a:pt x="61436" y="316421"/>
                    <a:pt x="38576" y="293560"/>
                    <a:pt x="38576" y="265462"/>
                  </a:cubicBezTo>
                  <a:lnTo>
                    <a:pt x="38576" y="89535"/>
                  </a:lnTo>
                  <a:cubicBezTo>
                    <a:pt x="38576" y="61436"/>
                    <a:pt x="61436" y="38576"/>
                    <a:pt x="89535" y="38576"/>
                  </a:cubicBezTo>
                  <a:lnTo>
                    <a:pt x="265462" y="38576"/>
                  </a:lnTo>
                  <a:cubicBezTo>
                    <a:pt x="293561" y="38576"/>
                    <a:pt x="316421" y="61436"/>
                    <a:pt x="316421" y="89535"/>
                  </a:cubicBezTo>
                  <a:lnTo>
                    <a:pt x="316421" y="265462"/>
                  </a:lnTo>
                  <a:close/>
                </a:path>
              </a:pathLst>
            </a:custGeom>
            <a:solidFill>
              <a:srgbClr val="FFFFFF"/>
            </a:solidFill>
            <a:ln w="952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611DCFC7-265A-A74C-9128-D2C19FEB1FE1}"/>
                </a:ext>
              </a:extLst>
            </p:cNvPr>
            <p:cNvSpPr/>
            <p:nvPr userDrawn="1"/>
          </p:nvSpPr>
          <p:spPr>
            <a:xfrm>
              <a:off x="5276508" y="2059857"/>
              <a:ext cx="374747" cy="374750"/>
            </a:xfrm>
            <a:custGeom>
              <a:avLst/>
              <a:gdLst>
                <a:gd name="connsiteX0" fmla="*/ 91440 w 182879"/>
                <a:gd name="connsiteY0" fmla="*/ 0 h 182880"/>
                <a:gd name="connsiteX1" fmla="*/ 0 w 182879"/>
                <a:gd name="connsiteY1" fmla="*/ 91440 h 182880"/>
                <a:gd name="connsiteX2" fmla="*/ 91440 w 182879"/>
                <a:gd name="connsiteY2" fmla="*/ 182880 h 182880"/>
                <a:gd name="connsiteX3" fmla="*/ 182880 w 182879"/>
                <a:gd name="connsiteY3" fmla="*/ 91440 h 182880"/>
                <a:gd name="connsiteX4" fmla="*/ 91440 w 182879"/>
                <a:gd name="connsiteY4" fmla="*/ 0 h 182880"/>
                <a:gd name="connsiteX5" fmla="*/ 91440 w 182879"/>
                <a:gd name="connsiteY5" fmla="*/ 144209 h 182880"/>
                <a:gd name="connsiteX6" fmla="*/ 38671 w 182879"/>
                <a:gd name="connsiteY6" fmla="*/ 91440 h 182880"/>
                <a:gd name="connsiteX7" fmla="*/ 91440 w 182879"/>
                <a:gd name="connsiteY7" fmla="*/ 38672 h 182880"/>
                <a:gd name="connsiteX8" fmla="*/ 144304 w 182879"/>
                <a:gd name="connsiteY8" fmla="*/ 91440 h 182880"/>
                <a:gd name="connsiteX9" fmla="*/ 91440 w 182879"/>
                <a:gd name="connsiteY9" fmla="*/ 144209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79" h="182880">
                  <a:moveTo>
                    <a:pt x="91440" y="0"/>
                  </a:moveTo>
                  <a:cubicBezTo>
                    <a:pt x="41053" y="0"/>
                    <a:pt x="0" y="41053"/>
                    <a:pt x="0" y="91440"/>
                  </a:cubicBezTo>
                  <a:cubicBezTo>
                    <a:pt x="0" y="141827"/>
                    <a:pt x="41053" y="182880"/>
                    <a:pt x="91440" y="182880"/>
                  </a:cubicBezTo>
                  <a:cubicBezTo>
                    <a:pt x="141827" y="182880"/>
                    <a:pt x="182880" y="141827"/>
                    <a:pt x="182880" y="91440"/>
                  </a:cubicBezTo>
                  <a:cubicBezTo>
                    <a:pt x="182880" y="41053"/>
                    <a:pt x="141922" y="0"/>
                    <a:pt x="91440" y="0"/>
                  </a:cubicBezTo>
                  <a:close/>
                  <a:moveTo>
                    <a:pt x="91440" y="144209"/>
                  </a:moveTo>
                  <a:cubicBezTo>
                    <a:pt x="62389" y="144209"/>
                    <a:pt x="38671" y="120491"/>
                    <a:pt x="38671" y="91440"/>
                  </a:cubicBezTo>
                  <a:cubicBezTo>
                    <a:pt x="38671" y="62389"/>
                    <a:pt x="62389" y="38672"/>
                    <a:pt x="91440" y="38672"/>
                  </a:cubicBezTo>
                  <a:cubicBezTo>
                    <a:pt x="120491" y="38672"/>
                    <a:pt x="144304" y="62389"/>
                    <a:pt x="144304" y="91440"/>
                  </a:cubicBezTo>
                  <a:cubicBezTo>
                    <a:pt x="144304" y="120491"/>
                    <a:pt x="120586" y="144209"/>
                    <a:pt x="91440" y="144209"/>
                  </a:cubicBezTo>
                  <a:close/>
                </a:path>
              </a:pathLst>
            </a:custGeom>
            <a:solidFill>
              <a:srgbClr val="FFFFFF"/>
            </a:solidFill>
            <a:ln w="952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CF71412B-57D0-8C3F-863B-747D72482FB6}"/>
                </a:ext>
              </a:extLst>
            </p:cNvPr>
            <p:cNvSpPr/>
            <p:nvPr userDrawn="1"/>
          </p:nvSpPr>
          <p:spPr>
            <a:xfrm>
              <a:off x="7395013" y="1695646"/>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432E9776-B6B4-0737-83B3-225F4D4AE1BF}"/>
                </a:ext>
              </a:extLst>
            </p:cNvPr>
            <p:cNvSpPr/>
            <p:nvPr userDrawn="1"/>
          </p:nvSpPr>
          <p:spPr>
            <a:xfrm>
              <a:off x="7581999" y="1991739"/>
              <a:ext cx="739350" cy="521135"/>
            </a:xfrm>
            <a:custGeom>
              <a:avLst/>
              <a:gdLst>
                <a:gd name="connsiteX0" fmla="*/ 353282 w 360807"/>
                <a:gd name="connsiteY0" fmla="*/ 39719 h 254317"/>
                <a:gd name="connsiteX1" fmla="*/ 321373 w 360807"/>
                <a:gd name="connsiteY1" fmla="*/ 7620 h 254317"/>
                <a:gd name="connsiteX2" fmla="*/ 180404 w 360807"/>
                <a:gd name="connsiteY2" fmla="*/ 0 h 254317"/>
                <a:gd name="connsiteX3" fmla="*/ 39433 w 360807"/>
                <a:gd name="connsiteY3" fmla="*/ 7620 h 254317"/>
                <a:gd name="connsiteX4" fmla="*/ 7525 w 360807"/>
                <a:gd name="connsiteY4" fmla="*/ 39719 h 254317"/>
                <a:gd name="connsiteX5" fmla="*/ 0 w 360807"/>
                <a:gd name="connsiteY5" fmla="*/ 127159 h 254317"/>
                <a:gd name="connsiteX6" fmla="*/ 7525 w 360807"/>
                <a:gd name="connsiteY6" fmla="*/ 214598 h 254317"/>
                <a:gd name="connsiteX7" fmla="*/ 39433 w 360807"/>
                <a:gd name="connsiteY7" fmla="*/ 246697 h 254317"/>
                <a:gd name="connsiteX8" fmla="*/ 180404 w 360807"/>
                <a:gd name="connsiteY8" fmla="*/ 254317 h 254317"/>
                <a:gd name="connsiteX9" fmla="*/ 321373 w 360807"/>
                <a:gd name="connsiteY9" fmla="*/ 246697 h 254317"/>
                <a:gd name="connsiteX10" fmla="*/ 353282 w 360807"/>
                <a:gd name="connsiteY10" fmla="*/ 214598 h 254317"/>
                <a:gd name="connsiteX11" fmla="*/ 360807 w 360807"/>
                <a:gd name="connsiteY11" fmla="*/ 127159 h 254317"/>
                <a:gd name="connsiteX12" fmla="*/ 353282 w 360807"/>
                <a:gd name="connsiteY12" fmla="*/ 39719 h 254317"/>
                <a:gd name="connsiteX13" fmla="*/ 143542 w 360807"/>
                <a:gd name="connsiteY13" fmla="*/ 180784 h 254317"/>
                <a:gd name="connsiteX14" fmla="*/ 143542 w 360807"/>
                <a:gd name="connsiteY14" fmla="*/ 73533 h 254317"/>
                <a:gd name="connsiteX15" fmla="*/ 237839 w 360807"/>
                <a:gd name="connsiteY15" fmla="*/ 127159 h 254317"/>
                <a:gd name="connsiteX16" fmla="*/ 143542 w 360807"/>
                <a:gd name="connsiteY16" fmla="*/ 180784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807" h="254317">
                  <a:moveTo>
                    <a:pt x="353282" y="39719"/>
                  </a:moveTo>
                  <a:cubicBezTo>
                    <a:pt x="349091" y="24098"/>
                    <a:pt x="336899" y="11811"/>
                    <a:pt x="321373" y="7620"/>
                  </a:cubicBezTo>
                  <a:cubicBezTo>
                    <a:pt x="293275" y="0"/>
                    <a:pt x="180404" y="0"/>
                    <a:pt x="180404" y="0"/>
                  </a:cubicBezTo>
                  <a:cubicBezTo>
                    <a:pt x="180404" y="0"/>
                    <a:pt x="67532" y="0"/>
                    <a:pt x="39433" y="7620"/>
                  </a:cubicBezTo>
                  <a:cubicBezTo>
                    <a:pt x="23908" y="11811"/>
                    <a:pt x="11716" y="24098"/>
                    <a:pt x="7525" y="39719"/>
                  </a:cubicBezTo>
                  <a:cubicBezTo>
                    <a:pt x="0" y="68008"/>
                    <a:pt x="0" y="127159"/>
                    <a:pt x="0" y="127159"/>
                  </a:cubicBezTo>
                  <a:cubicBezTo>
                    <a:pt x="0" y="127159"/>
                    <a:pt x="0" y="186214"/>
                    <a:pt x="7525" y="214598"/>
                  </a:cubicBezTo>
                  <a:cubicBezTo>
                    <a:pt x="11716" y="230219"/>
                    <a:pt x="23908" y="242506"/>
                    <a:pt x="39433" y="246697"/>
                  </a:cubicBezTo>
                  <a:cubicBezTo>
                    <a:pt x="67532" y="254317"/>
                    <a:pt x="180404" y="254317"/>
                    <a:pt x="180404" y="254317"/>
                  </a:cubicBezTo>
                  <a:cubicBezTo>
                    <a:pt x="180404" y="254317"/>
                    <a:pt x="293275" y="254317"/>
                    <a:pt x="321373" y="246697"/>
                  </a:cubicBezTo>
                  <a:cubicBezTo>
                    <a:pt x="336899" y="242506"/>
                    <a:pt x="349091" y="230219"/>
                    <a:pt x="353282" y="214598"/>
                  </a:cubicBezTo>
                  <a:cubicBezTo>
                    <a:pt x="360807" y="186309"/>
                    <a:pt x="360807" y="127159"/>
                    <a:pt x="360807" y="127159"/>
                  </a:cubicBezTo>
                  <a:cubicBezTo>
                    <a:pt x="360807" y="127159"/>
                    <a:pt x="360807" y="68104"/>
                    <a:pt x="353282" y="39719"/>
                  </a:cubicBezTo>
                  <a:close/>
                  <a:moveTo>
                    <a:pt x="143542" y="180784"/>
                  </a:moveTo>
                  <a:lnTo>
                    <a:pt x="143542" y="73533"/>
                  </a:lnTo>
                  <a:lnTo>
                    <a:pt x="237839" y="127159"/>
                  </a:lnTo>
                  <a:lnTo>
                    <a:pt x="143542" y="180784"/>
                  </a:lnTo>
                  <a:close/>
                </a:path>
              </a:pathLst>
            </a:custGeom>
            <a:solidFill>
              <a:srgbClr val="FFFFFF"/>
            </a:solidFill>
            <a:ln w="952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46B36695-9D44-CF4A-14FC-6D97E6B5EEB6}"/>
                </a:ext>
              </a:extLst>
            </p:cNvPr>
            <p:cNvSpPr/>
            <p:nvPr userDrawn="1"/>
          </p:nvSpPr>
          <p:spPr>
            <a:xfrm>
              <a:off x="2419238" y="1689595"/>
              <a:ext cx="1113317" cy="1113317"/>
            </a:xfrm>
            <a:custGeom>
              <a:avLst/>
              <a:gdLst>
                <a:gd name="connsiteX0" fmla="*/ 0 w 543305"/>
                <a:gd name="connsiteY0" fmla="*/ 0 h 543305"/>
                <a:gd name="connsiteX1" fmla="*/ 543306 w 543305"/>
                <a:gd name="connsiteY1" fmla="*/ 0 h 543305"/>
                <a:gd name="connsiteX2" fmla="*/ 543306 w 543305"/>
                <a:gd name="connsiteY2" fmla="*/ 543306 h 543305"/>
                <a:gd name="connsiteX3" fmla="*/ 0 w 543305"/>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5"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E46E7525-5FF1-8346-5B8E-E85830C2BFE2}"/>
                </a:ext>
              </a:extLst>
            </p:cNvPr>
            <p:cNvSpPr/>
            <p:nvPr userDrawn="1"/>
          </p:nvSpPr>
          <p:spPr>
            <a:xfrm>
              <a:off x="2628279" y="2125633"/>
              <a:ext cx="149117" cy="479562"/>
            </a:xfrm>
            <a:custGeom>
              <a:avLst/>
              <a:gdLst>
                <a:gd name="connsiteX0" fmla="*/ 0 w 72770"/>
                <a:gd name="connsiteY0" fmla="*/ 0 h 234029"/>
                <a:gd name="connsiteX1" fmla="*/ 72771 w 72770"/>
                <a:gd name="connsiteY1" fmla="*/ 0 h 234029"/>
                <a:gd name="connsiteX2" fmla="*/ 72771 w 72770"/>
                <a:gd name="connsiteY2" fmla="*/ 234029 h 234029"/>
                <a:gd name="connsiteX3" fmla="*/ 0 w 72770"/>
                <a:gd name="connsiteY3" fmla="*/ 234029 h 234029"/>
              </a:gdLst>
              <a:ahLst/>
              <a:cxnLst>
                <a:cxn ang="0">
                  <a:pos x="connsiteX0" y="connsiteY0"/>
                </a:cxn>
                <a:cxn ang="0">
                  <a:pos x="connsiteX1" y="connsiteY1"/>
                </a:cxn>
                <a:cxn ang="0">
                  <a:pos x="connsiteX2" y="connsiteY2"/>
                </a:cxn>
                <a:cxn ang="0">
                  <a:pos x="connsiteX3" y="connsiteY3"/>
                </a:cxn>
              </a:cxnLst>
              <a:rect l="l" t="t" r="r" b="b"/>
              <a:pathLst>
                <a:path w="72770" h="234029">
                  <a:moveTo>
                    <a:pt x="0" y="0"/>
                  </a:moveTo>
                  <a:lnTo>
                    <a:pt x="72771" y="0"/>
                  </a:lnTo>
                  <a:lnTo>
                    <a:pt x="72771" y="234029"/>
                  </a:lnTo>
                  <a:lnTo>
                    <a:pt x="0" y="234029"/>
                  </a:lnTo>
                  <a:close/>
                </a:path>
              </a:pathLst>
            </a:custGeom>
            <a:solidFill>
              <a:srgbClr val="FFFFFF"/>
            </a:solidFill>
            <a:ln w="952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E2643B9D-593C-28B6-33C7-94AC849E27E6}"/>
                </a:ext>
              </a:extLst>
            </p:cNvPr>
            <p:cNvSpPr/>
            <p:nvPr userDrawn="1"/>
          </p:nvSpPr>
          <p:spPr>
            <a:xfrm>
              <a:off x="2616371" y="1887316"/>
              <a:ext cx="172539" cy="172930"/>
            </a:xfrm>
            <a:custGeom>
              <a:avLst/>
              <a:gdLst>
                <a:gd name="connsiteX0" fmla="*/ 42100 w 84200"/>
                <a:gd name="connsiteY0" fmla="*/ 0 h 84391"/>
                <a:gd name="connsiteX1" fmla="*/ 0 w 84200"/>
                <a:gd name="connsiteY1" fmla="*/ 42196 h 84391"/>
                <a:gd name="connsiteX2" fmla="*/ 42100 w 84200"/>
                <a:gd name="connsiteY2" fmla="*/ 84392 h 84391"/>
                <a:gd name="connsiteX3" fmla="*/ 84201 w 84200"/>
                <a:gd name="connsiteY3" fmla="*/ 42196 h 84391"/>
                <a:gd name="connsiteX4" fmla="*/ 42100 w 84200"/>
                <a:gd name="connsiteY4" fmla="*/ 0 h 84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00" h="84391">
                  <a:moveTo>
                    <a:pt x="42100" y="0"/>
                  </a:moveTo>
                  <a:cubicBezTo>
                    <a:pt x="18764" y="0"/>
                    <a:pt x="0" y="18860"/>
                    <a:pt x="0" y="42196"/>
                  </a:cubicBezTo>
                  <a:cubicBezTo>
                    <a:pt x="0" y="65532"/>
                    <a:pt x="18859" y="84392"/>
                    <a:pt x="42100" y="84392"/>
                  </a:cubicBezTo>
                  <a:cubicBezTo>
                    <a:pt x="65342" y="84392"/>
                    <a:pt x="84201" y="65532"/>
                    <a:pt x="84201" y="42196"/>
                  </a:cubicBezTo>
                  <a:cubicBezTo>
                    <a:pt x="84201" y="18860"/>
                    <a:pt x="65342" y="0"/>
                    <a:pt x="42100" y="0"/>
                  </a:cubicBezTo>
                  <a:close/>
                </a:path>
              </a:pathLst>
            </a:custGeom>
            <a:solidFill>
              <a:srgbClr val="FFFFFF"/>
            </a:solidFill>
            <a:ln w="952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DA44CA4D-A7B1-8C2B-5E9A-F02818DF16DD}"/>
                </a:ext>
              </a:extLst>
            </p:cNvPr>
            <p:cNvSpPr/>
            <p:nvPr userDrawn="1"/>
          </p:nvSpPr>
          <p:spPr>
            <a:xfrm>
              <a:off x="2870888" y="2113727"/>
              <a:ext cx="464728" cy="491467"/>
            </a:xfrm>
            <a:custGeom>
              <a:avLst/>
              <a:gdLst>
                <a:gd name="connsiteX0" fmla="*/ 139446 w 226790"/>
                <a:gd name="connsiteY0" fmla="*/ 0 h 239839"/>
                <a:gd name="connsiteX1" fmla="*/ 70675 w 226790"/>
                <a:gd name="connsiteY1" fmla="*/ 37814 h 239839"/>
                <a:gd name="connsiteX2" fmla="*/ 69723 w 226790"/>
                <a:gd name="connsiteY2" fmla="*/ 37814 h 239839"/>
                <a:gd name="connsiteX3" fmla="*/ 69723 w 226790"/>
                <a:gd name="connsiteY3" fmla="*/ 5810 h 239839"/>
                <a:gd name="connsiteX4" fmla="*/ 0 w 226790"/>
                <a:gd name="connsiteY4" fmla="*/ 5810 h 239839"/>
                <a:gd name="connsiteX5" fmla="*/ 0 w 226790"/>
                <a:gd name="connsiteY5" fmla="*/ 239839 h 239839"/>
                <a:gd name="connsiteX6" fmla="*/ 72676 w 226790"/>
                <a:gd name="connsiteY6" fmla="*/ 239839 h 239839"/>
                <a:gd name="connsiteX7" fmla="*/ 72676 w 226790"/>
                <a:gd name="connsiteY7" fmla="*/ 124111 h 239839"/>
                <a:gd name="connsiteX8" fmla="*/ 116300 w 226790"/>
                <a:gd name="connsiteY8" fmla="*/ 64008 h 239839"/>
                <a:gd name="connsiteX9" fmla="*/ 154115 w 226790"/>
                <a:gd name="connsiteY9" fmla="*/ 126016 h 239839"/>
                <a:gd name="connsiteX10" fmla="*/ 154115 w 226790"/>
                <a:gd name="connsiteY10" fmla="*/ 239839 h 239839"/>
                <a:gd name="connsiteX11" fmla="*/ 226790 w 226790"/>
                <a:gd name="connsiteY11" fmla="*/ 239839 h 239839"/>
                <a:gd name="connsiteX12" fmla="*/ 226790 w 226790"/>
                <a:gd name="connsiteY12" fmla="*/ 111538 h 239839"/>
                <a:gd name="connsiteX13" fmla="*/ 139541 w 226790"/>
                <a:gd name="connsiteY13" fmla="*/ 95 h 23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790" h="239839">
                  <a:moveTo>
                    <a:pt x="139446" y="0"/>
                  </a:moveTo>
                  <a:cubicBezTo>
                    <a:pt x="104108" y="0"/>
                    <a:pt x="80391" y="19431"/>
                    <a:pt x="70675" y="37814"/>
                  </a:cubicBezTo>
                  <a:lnTo>
                    <a:pt x="69723" y="37814"/>
                  </a:lnTo>
                  <a:lnTo>
                    <a:pt x="69723" y="5810"/>
                  </a:lnTo>
                  <a:lnTo>
                    <a:pt x="0" y="5810"/>
                  </a:lnTo>
                  <a:lnTo>
                    <a:pt x="0" y="239839"/>
                  </a:lnTo>
                  <a:lnTo>
                    <a:pt x="72676" y="239839"/>
                  </a:lnTo>
                  <a:lnTo>
                    <a:pt x="72676" y="124111"/>
                  </a:lnTo>
                  <a:cubicBezTo>
                    <a:pt x="72676" y="93631"/>
                    <a:pt x="78486" y="64008"/>
                    <a:pt x="116300" y="64008"/>
                  </a:cubicBezTo>
                  <a:cubicBezTo>
                    <a:pt x="154115" y="64008"/>
                    <a:pt x="154115" y="98869"/>
                    <a:pt x="154115" y="126016"/>
                  </a:cubicBezTo>
                  <a:lnTo>
                    <a:pt x="154115" y="239839"/>
                  </a:lnTo>
                  <a:lnTo>
                    <a:pt x="226790" y="239839"/>
                  </a:lnTo>
                  <a:lnTo>
                    <a:pt x="226790" y="111538"/>
                  </a:lnTo>
                  <a:cubicBezTo>
                    <a:pt x="226790" y="48577"/>
                    <a:pt x="213170" y="95"/>
                    <a:pt x="139541" y="95"/>
                  </a:cubicBezTo>
                  <a:close/>
                </a:path>
              </a:pathLst>
            </a:custGeom>
            <a:solidFill>
              <a:srgbClr val="FFFFFF"/>
            </a:solidFill>
            <a:ln w="952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D7235AA9-6C56-4AF4-5D5D-249E43C4A4B9}"/>
                </a:ext>
              </a:extLst>
            </p:cNvPr>
            <p:cNvSpPr/>
            <p:nvPr userDrawn="1"/>
          </p:nvSpPr>
          <p:spPr>
            <a:xfrm>
              <a:off x="8639104" y="1690572"/>
              <a:ext cx="1113317" cy="1113318"/>
            </a:xfrm>
            <a:custGeom>
              <a:avLst/>
              <a:gdLst>
                <a:gd name="connsiteX0" fmla="*/ 0 w 543305"/>
                <a:gd name="connsiteY0" fmla="*/ 0 h 543306"/>
                <a:gd name="connsiteX1" fmla="*/ 543306 w 543305"/>
                <a:gd name="connsiteY1" fmla="*/ 0 h 543306"/>
                <a:gd name="connsiteX2" fmla="*/ 543306 w 543305"/>
                <a:gd name="connsiteY2" fmla="*/ 543306 h 543306"/>
                <a:gd name="connsiteX3" fmla="*/ 0 w 543305"/>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5"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79F594E5-39F7-5122-ACD7-B01BB6AD6085}"/>
                </a:ext>
              </a:extLst>
            </p:cNvPr>
            <p:cNvSpPr/>
            <p:nvPr userDrawn="1"/>
          </p:nvSpPr>
          <p:spPr>
            <a:xfrm>
              <a:off x="9250999" y="2079375"/>
              <a:ext cx="335713" cy="335714"/>
            </a:xfrm>
            <a:custGeom>
              <a:avLst/>
              <a:gdLst>
                <a:gd name="connsiteX0" fmla="*/ 81915 w 163830"/>
                <a:gd name="connsiteY0" fmla="*/ 0 h 163830"/>
                <a:gd name="connsiteX1" fmla="*/ 0 w 163830"/>
                <a:gd name="connsiteY1" fmla="*/ 81915 h 163830"/>
                <a:gd name="connsiteX2" fmla="*/ 81915 w 163830"/>
                <a:gd name="connsiteY2" fmla="*/ 163830 h 163830"/>
                <a:gd name="connsiteX3" fmla="*/ 163830 w 163830"/>
                <a:gd name="connsiteY3" fmla="*/ 81915 h 163830"/>
                <a:gd name="connsiteX4" fmla="*/ 81915 w 163830"/>
                <a:gd name="connsiteY4" fmla="*/ 0 h 16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30">
                  <a:moveTo>
                    <a:pt x="81915" y="0"/>
                  </a:moveTo>
                  <a:cubicBezTo>
                    <a:pt x="36672" y="0"/>
                    <a:pt x="0" y="36671"/>
                    <a:pt x="0" y="81915"/>
                  </a:cubicBezTo>
                  <a:cubicBezTo>
                    <a:pt x="0" y="127159"/>
                    <a:pt x="36672" y="163830"/>
                    <a:pt x="81915" y="163830"/>
                  </a:cubicBezTo>
                  <a:cubicBezTo>
                    <a:pt x="127159" y="163830"/>
                    <a:pt x="163830" y="127159"/>
                    <a:pt x="163830" y="81915"/>
                  </a:cubicBezTo>
                  <a:cubicBezTo>
                    <a:pt x="163830" y="36671"/>
                    <a:pt x="127159" y="0"/>
                    <a:pt x="81915" y="0"/>
                  </a:cubicBezTo>
                  <a:close/>
                </a:path>
              </a:pathLst>
            </a:custGeom>
            <a:solidFill>
              <a:srgbClr val="FFFFFF"/>
            </a:solidFill>
            <a:ln w="952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9221A9C7-C6AD-0626-16DC-BE6C6F74C19B}"/>
                </a:ext>
              </a:extLst>
            </p:cNvPr>
            <p:cNvSpPr/>
            <p:nvPr userDrawn="1"/>
          </p:nvSpPr>
          <p:spPr>
            <a:xfrm>
              <a:off x="8804617" y="2079375"/>
              <a:ext cx="335713" cy="335711"/>
            </a:xfrm>
            <a:custGeom>
              <a:avLst/>
              <a:gdLst>
                <a:gd name="connsiteX0" fmla="*/ 163830 w 163830"/>
                <a:gd name="connsiteY0" fmla="*/ 81915 h 163829"/>
                <a:gd name="connsiteX1" fmla="*/ 81915 w 163830"/>
                <a:gd name="connsiteY1" fmla="*/ 163830 h 163829"/>
                <a:gd name="connsiteX2" fmla="*/ 1 w 163830"/>
                <a:gd name="connsiteY2" fmla="*/ 81915 h 163829"/>
                <a:gd name="connsiteX3" fmla="*/ 81915 w 163830"/>
                <a:gd name="connsiteY3" fmla="*/ 0 h 163829"/>
                <a:gd name="connsiteX4" fmla="*/ 163830 w 163830"/>
                <a:gd name="connsiteY4" fmla="*/ 81915 h 163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29">
                  <a:moveTo>
                    <a:pt x="163830" y="81915"/>
                  </a:moveTo>
                  <a:cubicBezTo>
                    <a:pt x="163830" y="127155"/>
                    <a:pt x="127156" y="163830"/>
                    <a:pt x="81915" y="163830"/>
                  </a:cubicBezTo>
                  <a:cubicBezTo>
                    <a:pt x="36675" y="163830"/>
                    <a:pt x="1" y="127155"/>
                    <a:pt x="1" y="81915"/>
                  </a:cubicBezTo>
                  <a:cubicBezTo>
                    <a:pt x="1" y="36675"/>
                    <a:pt x="36675" y="0"/>
                    <a:pt x="81915" y="0"/>
                  </a:cubicBezTo>
                  <a:cubicBezTo>
                    <a:pt x="127156" y="0"/>
                    <a:pt x="163830" y="36675"/>
                    <a:pt x="163830" y="81915"/>
                  </a:cubicBezTo>
                  <a:close/>
                </a:path>
              </a:pathLst>
            </a:custGeom>
            <a:solidFill>
              <a:srgbClr val="FFFFFF"/>
            </a:solidFill>
            <a:ln w="952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2857E51B-0F39-5587-5067-B466AAFF56CC}"/>
                </a:ext>
              </a:extLst>
            </p:cNvPr>
            <p:cNvSpPr/>
            <p:nvPr userDrawn="1"/>
          </p:nvSpPr>
          <p:spPr>
            <a:xfrm>
              <a:off x="3663327" y="1692523"/>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B9A5378C-3AD2-2975-4FF4-12CED3D169DD}"/>
                </a:ext>
              </a:extLst>
            </p:cNvPr>
            <p:cNvSpPr/>
            <p:nvPr userDrawn="1"/>
          </p:nvSpPr>
          <p:spPr>
            <a:xfrm>
              <a:off x="3867878" y="1889462"/>
              <a:ext cx="703825" cy="719246"/>
            </a:xfrm>
            <a:custGeom>
              <a:avLst/>
              <a:gdLst>
                <a:gd name="connsiteX0" fmla="*/ 204406 w 343471"/>
                <a:gd name="connsiteY0" fmla="*/ 148685 h 350996"/>
                <a:gd name="connsiteX1" fmla="*/ 332327 w 343471"/>
                <a:gd name="connsiteY1" fmla="*/ 0 h 350996"/>
                <a:gd name="connsiteX2" fmla="*/ 302038 w 343471"/>
                <a:gd name="connsiteY2" fmla="*/ 0 h 350996"/>
                <a:gd name="connsiteX3" fmla="*/ 190976 w 343471"/>
                <a:gd name="connsiteY3" fmla="*/ 129064 h 350996"/>
                <a:gd name="connsiteX4" fmla="*/ 102298 w 343471"/>
                <a:gd name="connsiteY4" fmla="*/ 0 h 350996"/>
                <a:gd name="connsiteX5" fmla="*/ 0 w 343471"/>
                <a:gd name="connsiteY5" fmla="*/ 0 h 350996"/>
                <a:gd name="connsiteX6" fmla="*/ 134112 w 343471"/>
                <a:gd name="connsiteY6" fmla="*/ 195167 h 350996"/>
                <a:gd name="connsiteX7" fmla="*/ 0 w 343471"/>
                <a:gd name="connsiteY7" fmla="*/ 350996 h 350996"/>
                <a:gd name="connsiteX8" fmla="*/ 30289 w 343471"/>
                <a:gd name="connsiteY8" fmla="*/ 350996 h 350996"/>
                <a:gd name="connsiteX9" fmla="*/ 147542 w 343471"/>
                <a:gd name="connsiteY9" fmla="*/ 214694 h 350996"/>
                <a:gd name="connsiteX10" fmla="*/ 241173 w 343471"/>
                <a:gd name="connsiteY10" fmla="*/ 350996 h 350996"/>
                <a:gd name="connsiteX11" fmla="*/ 343471 w 343471"/>
                <a:gd name="connsiteY11" fmla="*/ 350996 h 350996"/>
                <a:gd name="connsiteX12" fmla="*/ 204406 w 343471"/>
                <a:gd name="connsiteY12" fmla="*/ 148590 h 350996"/>
                <a:gd name="connsiteX13" fmla="*/ 204406 w 343471"/>
                <a:gd name="connsiteY13" fmla="*/ 148590 h 350996"/>
                <a:gd name="connsiteX14" fmla="*/ 162973 w 343471"/>
                <a:gd name="connsiteY14" fmla="*/ 196882 h 350996"/>
                <a:gd name="connsiteX15" fmla="*/ 149352 w 343471"/>
                <a:gd name="connsiteY15" fmla="*/ 177451 h 350996"/>
                <a:gd name="connsiteX16" fmla="*/ 41243 w 343471"/>
                <a:gd name="connsiteY16" fmla="*/ 22765 h 350996"/>
                <a:gd name="connsiteX17" fmla="*/ 87821 w 343471"/>
                <a:gd name="connsiteY17" fmla="*/ 22765 h 350996"/>
                <a:gd name="connsiteX18" fmla="*/ 175070 w 343471"/>
                <a:gd name="connsiteY18" fmla="*/ 147542 h 350996"/>
                <a:gd name="connsiteX19" fmla="*/ 188690 w 343471"/>
                <a:gd name="connsiteY19" fmla="*/ 166973 h 350996"/>
                <a:gd name="connsiteX20" fmla="*/ 302133 w 343471"/>
                <a:gd name="connsiteY20" fmla="*/ 329184 h 350996"/>
                <a:gd name="connsiteX21" fmla="*/ 255556 w 343471"/>
                <a:gd name="connsiteY21" fmla="*/ 329184 h 350996"/>
                <a:gd name="connsiteX22" fmla="*/ 162973 w 343471"/>
                <a:gd name="connsiteY22" fmla="*/ 196787 h 350996"/>
                <a:gd name="connsiteX23" fmla="*/ 162973 w 343471"/>
                <a:gd name="connsiteY23" fmla="*/ 196787 h 35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471" h="350996">
                  <a:moveTo>
                    <a:pt x="204406" y="148685"/>
                  </a:moveTo>
                  <a:lnTo>
                    <a:pt x="332327" y="0"/>
                  </a:lnTo>
                  <a:lnTo>
                    <a:pt x="302038" y="0"/>
                  </a:lnTo>
                  <a:lnTo>
                    <a:pt x="190976" y="129064"/>
                  </a:lnTo>
                  <a:lnTo>
                    <a:pt x="102298" y="0"/>
                  </a:lnTo>
                  <a:lnTo>
                    <a:pt x="0" y="0"/>
                  </a:lnTo>
                  <a:lnTo>
                    <a:pt x="134112" y="195167"/>
                  </a:lnTo>
                  <a:lnTo>
                    <a:pt x="0" y="350996"/>
                  </a:lnTo>
                  <a:lnTo>
                    <a:pt x="30289" y="350996"/>
                  </a:lnTo>
                  <a:lnTo>
                    <a:pt x="147542" y="214694"/>
                  </a:lnTo>
                  <a:lnTo>
                    <a:pt x="241173" y="350996"/>
                  </a:lnTo>
                  <a:lnTo>
                    <a:pt x="343471" y="350996"/>
                  </a:lnTo>
                  <a:lnTo>
                    <a:pt x="204406" y="148590"/>
                  </a:lnTo>
                  <a:lnTo>
                    <a:pt x="204406" y="148590"/>
                  </a:lnTo>
                  <a:close/>
                  <a:moveTo>
                    <a:pt x="162973" y="196882"/>
                  </a:moveTo>
                  <a:lnTo>
                    <a:pt x="149352" y="177451"/>
                  </a:lnTo>
                  <a:lnTo>
                    <a:pt x="41243" y="22765"/>
                  </a:lnTo>
                  <a:lnTo>
                    <a:pt x="87821" y="22765"/>
                  </a:lnTo>
                  <a:lnTo>
                    <a:pt x="175070" y="147542"/>
                  </a:lnTo>
                  <a:lnTo>
                    <a:pt x="188690" y="166973"/>
                  </a:lnTo>
                  <a:lnTo>
                    <a:pt x="302133" y="329184"/>
                  </a:lnTo>
                  <a:lnTo>
                    <a:pt x="255556" y="329184"/>
                  </a:lnTo>
                  <a:lnTo>
                    <a:pt x="162973" y="196787"/>
                  </a:lnTo>
                  <a:lnTo>
                    <a:pt x="162973" y="196787"/>
                  </a:lnTo>
                  <a:close/>
                </a:path>
              </a:pathLst>
            </a:custGeom>
            <a:solidFill>
              <a:srgbClr val="FFFFFF"/>
            </a:solidFill>
            <a:ln w="9525" cap="flat">
              <a:noFill/>
              <a:prstDash val="solid"/>
              <a:miter/>
            </a:ln>
          </p:spPr>
          <p:txBody>
            <a:bodyPr rtlCol="0" anchor="ctr"/>
            <a:lstStyle/>
            <a:p>
              <a:endParaRPr lang="en-US"/>
            </a:p>
          </p:txBody>
        </p:sp>
      </p:grpSp>
      <p:sp>
        <p:nvSpPr>
          <p:cNvPr id="2" name="Title 7">
            <a:extLst>
              <a:ext uri="{FF2B5EF4-FFF2-40B4-BE49-F238E27FC236}">
                <a16:creationId xmlns:a16="http://schemas.microsoft.com/office/drawing/2014/main" id="{DAE593DB-8ADA-2B81-0837-94D520E6318E}"/>
              </a:ext>
            </a:extLst>
          </p:cNvPr>
          <p:cNvSpPr>
            <a:spLocks noGrp="1"/>
          </p:cNvSpPr>
          <p:nvPr>
            <p:ph type="title" hasCustomPrompt="1"/>
          </p:nvPr>
        </p:nvSpPr>
        <p:spPr>
          <a:xfrm>
            <a:off x="314692" y="365125"/>
            <a:ext cx="11492432" cy="886397"/>
          </a:xfrm>
        </p:spPr>
        <p:txBody>
          <a:bodyPr/>
          <a:lstStyle/>
          <a:p>
            <a:r>
              <a:rPr lang="en-US" dirty="0"/>
              <a:t>Keep up with ORNL’s latest scientific discoveries, economic impacts, and solutions for energy and national security</a:t>
            </a:r>
          </a:p>
        </p:txBody>
      </p:sp>
    </p:spTree>
    <p:extLst>
      <p:ext uri="{BB962C8B-B14F-4D97-AF65-F5344CB8AC3E}">
        <p14:creationId xmlns:p14="http://schemas.microsoft.com/office/powerpoint/2010/main" val="9248517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clusion | Logo">
    <p:spTree>
      <p:nvGrpSpPr>
        <p:cNvPr id="1" name=""/>
        <p:cNvGrpSpPr/>
        <p:nvPr/>
      </p:nvGrpSpPr>
      <p:grpSpPr>
        <a:xfrm>
          <a:off x="0" y="0"/>
          <a:ext cx="0" cy="0"/>
          <a:chOff x="0" y="0"/>
          <a:chExt cx="0" cy="0"/>
        </a:xfrm>
      </p:grpSpPr>
      <p:pic>
        <p:nvPicPr>
          <p:cNvPr id="3" name="Graphic 285">
            <a:extLst>
              <a:ext uri="{FF2B5EF4-FFF2-40B4-BE49-F238E27FC236}">
                <a16:creationId xmlns:a16="http://schemas.microsoft.com/office/drawing/2014/main" id="{89B1F087-DF83-09A8-95A1-156B3E903116}"/>
              </a:ext>
            </a:extLst>
          </p:cNvPr>
          <p:cNvPicPr>
            <a:picLocks noChangeAspect="1"/>
          </p:cNvPicPr>
          <p:nvPr userDrawn="1"/>
        </p:nvPicPr>
        <p:blipFill>
          <a:blip r:embed="rId2"/>
          <a:src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3CBD199E-AAB8-C86C-7065-B0DAAC996DDA}"/>
              </a:ext>
            </a:extLst>
          </p:cNvPr>
          <p:cNvGrpSpPr/>
          <p:nvPr userDrawn="1"/>
        </p:nvGrpSpPr>
        <p:grpSpPr>
          <a:xfrm>
            <a:off x="4217981" y="6109219"/>
            <a:ext cx="4556510" cy="438912"/>
            <a:chOff x="859536" y="6108192"/>
            <a:chExt cx="4556510" cy="438912"/>
          </a:xfrm>
        </p:grpSpPr>
        <p:sp>
          <p:nvSpPr>
            <p:cNvPr id="7" name="TextBox 6">
              <a:extLst>
                <a:ext uri="{FF2B5EF4-FFF2-40B4-BE49-F238E27FC236}">
                  <a16:creationId xmlns:a16="http://schemas.microsoft.com/office/drawing/2014/main" id="{97197F97-DD05-46DC-A43C-9A85A489A4DD}"/>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pic>
          <p:nvPicPr>
            <p:cNvPr id="8" name="Picture 7" descr="Text&#10;&#10;AI-generated content may be incorrect.">
              <a:extLst>
                <a:ext uri="{FF2B5EF4-FFF2-40B4-BE49-F238E27FC236}">
                  <a16:creationId xmlns:a16="http://schemas.microsoft.com/office/drawing/2014/main" id="{CCDFDBFA-B5E9-EA5B-FE47-B868EED9A8D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9536" y="6108192"/>
              <a:ext cx="1528065" cy="438912"/>
            </a:xfrm>
            <a:prstGeom prst="rect">
              <a:avLst/>
            </a:prstGeom>
          </p:spPr>
        </p:pic>
      </p:grpSp>
      <p:pic>
        <p:nvPicPr>
          <p:cNvPr id="2" name="Picture 1" descr="White text on a black background&#10;&#10;Description automatically generated">
            <a:extLst>
              <a:ext uri="{FF2B5EF4-FFF2-40B4-BE49-F238E27FC236}">
                <a16:creationId xmlns:a16="http://schemas.microsoft.com/office/drawing/2014/main" id="{6EB03FED-4433-40C6-ED1E-F303E4D7BB8B}"/>
              </a:ext>
            </a:extLst>
          </p:cNvPr>
          <p:cNvPicPr>
            <a:picLocks noChangeAspect="1"/>
          </p:cNvPicPr>
          <p:nvPr userDrawn="1"/>
        </p:nvPicPr>
        <p:blipFill>
          <a:blip r:embed="rId4"/>
          <a:stretch>
            <a:fillRect/>
          </a:stretch>
        </p:blipFill>
        <p:spPr>
          <a:xfrm>
            <a:off x="2481752" y="2771864"/>
            <a:ext cx="7228496" cy="1314272"/>
          </a:xfrm>
          <a:prstGeom prst="rect">
            <a:avLst/>
          </a:prstGeom>
        </p:spPr>
      </p:pic>
    </p:spTree>
    <p:extLst>
      <p:ext uri="{BB962C8B-B14F-4D97-AF65-F5344CB8AC3E}">
        <p14:creationId xmlns:p14="http://schemas.microsoft.com/office/powerpoint/2010/main" val="17541547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dirty="0"/>
              <a:t>Click to edit Master title style</a:t>
            </a:r>
          </a:p>
        </p:txBody>
      </p:sp>
      <p:sp>
        <p:nvSpPr>
          <p:cNvPr id="3" name="Content Placeholder 2"/>
          <p:cNvSpPr>
            <a:spLocks noGrp="1"/>
          </p:cNvSpPr>
          <p:nvPr>
            <p:ph idx="1"/>
          </p:nvPr>
        </p:nvSpPr>
        <p:spPr>
          <a:xfrm>
            <a:off x="437422" y="962609"/>
            <a:ext cx="11430000" cy="5183010"/>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8" name="Rectangle 256">
            <a:extLst>
              <a:ext uri="{FF2B5EF4-FFF2-40B4-BE49-F238E27FC236}">
                <a16:creationId xmlns:a16="http://schemas.microsoft.com/office/drawing/2014/main" id="{6349825E-C749-4CDB-BDE4-DDAFE00D2BF9}"/>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14" name="Picture 13">
            <a:extLst>
              <a:ext uri="{FF2B5EF4-FFF2-40B4-BE49-F238E27FC236}">
                <a16:creationId xmlns:a16="http://schemas.microsoft.com/office/drawing/2014/main" id="{65298622-4D3C-4849-B0FA-4101271A784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5644" y="6452482"/>
            <a:ext cx="2112264" cy="301752"/>
          </a:xfrm>
          <a:prstGeom prst="rect">
            <a:avLst/>
          </a:prstGeom>
        </p:spPr>
      </p:pic>
      <p:sp>
        <p:nvSpPr>
          <p:cNvPr id="4" name="Rectangle 6">
            <a:extLst>
              <a:ext uri="{FF2B5EF4-FFF2-40B4-BE49-F238E27FC236}">
                <a16:creationId xmlns:a16="http://schemas.microsoft.com/office/drawing/2014/main" id="{3FA0F0FE-72BD-2C2D-B5CC-AA063C4503B0}"/>
              </a:ext>
            </a:extLst>
          </p:cNvPr>
          <p:cNvSpPr>
            <a:spLocks noChangeArrowheads="1"/>
          </p:cNvSpPr>
          <p:nvPr userDrawn="1"/>
        </p:nvSpPr>
        <p:spPr bwMode="auto">
          <a:xfrm flipH="1">
            <a:off x="5766694" y="659431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2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1200" dirty="0">
              <a:solidFill>
                <a:schemeClr val="tx1"/>
              </a:solidFill>
              <a:latin typeface="+mn-lt"/>
              <a:cs typeface="Times New Roman" panose="02020603050405020304" pitchFamily="18" charset="0"/>
            </a:endParaRPr>
          </a:p>
        </p:txBody>
      </p:sp>
      <p:sp>
        <p:nvSpPr>
          <p:cNvPr id="5" name="TextBox 4">
            <a:extLst>
              <a:ext uri="{FF2B5EF4-FFF2-40B4-BE49-F238E27FC236}">
                <a16:creationId xmlns:a16="http://schemas.microsoft.com/office/drawing/2014/main" id="{A6B7C399-89DD-A49C-2C80-E65BC1117040}"/>
              </a:ext>
            </a:extLst>
          </p:cNvPr>
          <p:cNvSpPr txBox="1"/>
          <p:nvPr userDrawn="1"/>
        </p:nvSpPr>
        <p:spPr>
          <a:xfrm>
            <a:off x="9203631" y="6577825"/>
            <a:ext cx="2944368" cy="246221"/>
          </a:xfrm>
          <a:prstGeom prst="rect">
            <a:avLst/>
          </a:prstGeom>
          <a:noFill/>
        </p:spPr>
        <p:txBody>
          <a:bodyPr wrap="square" rtlCol="0">
            <a:spAutoFit/>
          </a:bodyPr>
          <a:lstStyle/>
          <a:p>
            <a:pPr algn="l"/>
            <a:r>
              <a:rPr lang="en-US" sz="1000" b="0" baseline="0" dirty="0">
                <a:solidFill>
                  <a:srgbClr val="BFBFBF"/>
                </a:solidFill>
                <a:latin typeface="Arial" pitchFamily="34" charset="0"/>
                <a:cs typeface="Arial" pitchFamily="34" charset="0"/>
              </a:rPr>
              <a:t>Evans – 4</a:t>
            </a:r>
            <a:r>
              <a:rPr lang="en-US" sz="1000" b="0" baseline="30000" dirty="0">
                <a:solidFill>
                  <a:srgbClr val="BFBFBF"/>
                </a:solidFill>
                <a:latin typeface="Arial" pitchFamily="34" charset="0"/>
                <a:cs typeface="Arial" pitchFamily="34" charset="0"/>
              </a:rPr>
              <a:t>th</a:t>
            </a:r>
            <a:r>
              <a:rPr lang="en-US" sz="1000" b="0" baseline="0" dirty="0">
                <a:solidFill>
                  <a:srgbClr val="BFBFBF"/>
                </a:solidFill>
                <a:latin typeface="Arial" pitchFamily="34" charset="0"/>
                <a:cs typeface="Arial" pitchFamily="34" charset="0"/>
              </a:rPr>
              <a:t> J-PARC Symposium - October 2024 </a:t>
            </a:r>
          </a:p>
        </p:txBody>
      </p:sp>
    </p:spTree>
    <p:extLst>
      <p:ext uri="{BB962C8B-B14F-4D97-AF65-F5344CB8AC3E}">
        <p14:creationId xmlns:p14="http://schemas.microsoft.com/office/powerpoint/2010/main" val="1261599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p>
            <a:r>
              <a:rPr lang="en-US" dirty="0"/>
              <a:t>Click to edit Master title style</a:t>
            </a:r>
          </a:p>
        </p:txBody>
      </p:sp>
      <p:sp>
        <p:nvSpPr>
          <p:cNvPr id="4" name="Footer Placeholder 4"/>
          <p:cNvSpPr>
            <a:spLocks noGrp="1"/>
          </p:cNvSpPr>
          <p:nvPr>
            <p:ph type="ftr" sz="quarter" idx="10"/>
          </p:nvPr>
        </p:nvSpPr>
        <p:spPr/>
        <p:txBody>
          <a:bodyPr/>
          <a:lstStyle>
            <a:lvl1pPr>
              <a:defRPr/>
            </a:lvl1pPr>
          </a:lstStyle>
          <a:p>
            <a:pPr>
              <a:defRPr/>
            </a:pPr>
            <a:endParaRPr lang="en-US" dirty="0"/>
          </a:p>
        </p:txBody>
      </p:sp>
      <p:sp>
        <p:nvSpPr>
          <p:cNvPr id="5" name="Slide Number Placeholder 5"/>
          <p:cNvSpPr>
            <a:spLocks noGrp="1"/>
          </p:cNvSpPr>
          <p:nvPr>
            <p:ph type="sldNum"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34394433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1_Title and Content">
  <p:cSld name="2_Title and Content">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429767" y="274320"/>
            <a:ext cx="11430000" cy="539496"/>
          </a:xfrm>
          <a:prstGeom prst="rect">
            <a:avLst/>
          </a:prstGeom>
          <a:noFill/>
          <a:ln>
            <a:noFill/>
          </a:ln>
        </p:spPr>
        <p:txBody>
          <a:bodyPr spcFirstLastPara="1" wrap="square" lIns="91425" tIns="45700" rIns="91425" bIns="45700" anchor="t" anchorCtr="0">
            <a:spAutoFit/>
          </a:bodyPr>
          <a:lstStyle>
            <a:lvl1pPr lvl="0" algn="l">
              <a:lnSpc>
                <a:spcPct val="90000"/>
              </a:lnSpc>
              <a:spcBef>
                <a:spcPts val="0"/>
              </a:spcBef>
              <a:spcAft>
                <a:spcPts val="0"/>
              </a:spcAft>
              <a:buSzPts val="1400"/>
              <a:buNone/>
              <a:defRPr sz="3200"/>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27" name="Google Shape;27;p5"/>
          <p:cNvSpPr txBox="1">
            <a:spLocks noGrp="1"/>
          </p:cNvSpPr>
          <p:nvPr>
            <p:ph type="body" idx="1"/>
          </p:nvPr>
        </p:nvSpPr>
        <p:spPr>
          <a:xfrm>
            <a:off x="448055" y="1653735"/>
            <a:ext cx="11430000" cy="4047778"/>
          </a:xfrm>
          <a:prstGeom prst="rect">
            <a:avLst/>
          </a:prstGeom>
          <a:noFill/>
          <a:ln>
            <a:noFill/>
          </a:ln>
        </p:spPr>
        <p:txBody>
          <a:bodyPr spcFirstLastPara="1" wrap="square" lIns="91425" tIns="45700" rIns="91425" bIns="45700" anchor="t" anchorCtr="0">
            <a:noAutofit/>
          </a:bodyPr>
          <a:lstStyle>
            <a:lvl1pPr marL="457200" lvl="0" indent="-388620" algn="l">
              <a:lnSpc>
                <a:spcPct val="90000"/>
              </a:lnSpc>
              <a:spcBef>
                <a:spcPts val="1800"/>
              </a:spcBef>
              <a:spcAft>
                <a:spcPts val="0"/>
              </a:spcAft>
              <a:buClr>
                <a:schemeClr val="dk1"/>
              </a:buClr>
              <a:buSzPts val="2520"/>
              <a:buFont typeface="Century Gothic"/>
              <a:buChar char="•"/>
              <a:defRPr sz="2800">
                <a:solidFill>
                  <a:schemeClr val="dk1"/>
                </a:solidFill>
                <a:latin typeface="Century Gothic"/>
                <a:ea typeface="Century Gothic"/>
                <a:cs typeface="Century Gothic"/>
                <a:sym typeface="Century Gothic"/>
              </a:defRPr>
            </a:lvl1pPr>
            <a:lvl2pPr marL="914400" lvl="1" indent="-365760" algn="l">
              <a:lnSpc>
                <a:spcPct val="90000"/>
              </a:lnSpc>
              <a:spcBef>
                <a:spcPts val="800"/>
              </a:spcBef>
              <a:spcAft>
                <a:spcPts val="0"/>
              </a:spcAft>
              <a:buClr>
                <a:schemeClr val="dk1"/>
              </a:buClr>
              <a:buSzPts val="2160"/>
              <a:buFont typeface="Century Gothic"/>
              <a:buChar char="–"/>
              <a:defRPr>
                <a:latin typeface="Century Gothic"/>
                <a:ea typeface="Century Gothic"/>
                <a:cs typeface="Century Gothic"/>
                <a:sym typeface="Century Gothic"/>
              </a:defRPr>
            </a:lvl2pPr>
            <a:lvl3pPr marL="1371600" lvl="2" indent="-342900" algn="l">
              <a:lnSpc>
                <a:spcPct val="90000"/>
              </a:lnSpc>
              <a:spcBef>
                <a:spcPts val="800"/>
              </a:spcBef>
              <a:spcAft>
                <a:spcPts val="0"/>
              </a:spcAft>
              <a:buClr>
                <a:schemeClr val="dk1"/>
              </a:buClr>
              <a:buSzPts val="1800"/>
              <a:buFont typeface="Century Gothic"/>
              <a:buChar char="•"/>
              <a:defRPr>
                <a:latin typeface="Century Gothic"/>
                <a:ea typeface="Century Gothic"/>
                <a:cs typeface="Century Gothic"/>
                <a:sym typeface="Century Gothic"/>
              </a:defRPr>
            </a:lvl3pPr>
            <a:lvl4pPr marL="1828800" lvl="3" indent="-342900" algn="l">
              <a:lnSpc>
                <a:spcPct val="90000"/>
              </a:lnSpc>
              <a:spcBef>
                <a:spcPts val="800"/>
              </a:spcBef>
              <a:spcAft>
                <a:spcPts val="0"/>
              </a:spcAft>
              <a:buClr>
                <a:schemeClr val="dk1"/>
              </a:buClr>
              <a:buSzPts val="1800"/>
              <a:buChar char="–"/>
              <a:defRPr>
                <a:latin typeface="Century Gothic"/>
                <a:ea typeface="Century Gothic"/>
                <a:cs typeface="Century Gothic"/>
                <a:sym typeface="Century Gothic"/>
              </a:defRPr>
            </a:lvl4pPr>
            <a:lvl5pPr marL="2286000" lvl="4" indent="-342900" algn="l">
              <a:lnSpc>
                <a:spcPct val="90000"/>
              </a:lnSpc>
              <a:spcBef>
                <a:spcPts val="600"/>
              </a:spcBef>
              <a:spcAft>
                <a:spcPts val="0"/>
              </a:spcAft>
              <a:buClr>
                <a:schemeClr val="dk1"/>
              </a:buClr>
              <a:buSzPts val="1800"/>
              <a:buFont typeface="Arial"/>
              <a:buChar char="•"/>
              <a:defRPr>
                <a:latin typeface="Century Gothic"/>
                <a:ea typeface="Century Gothic"/>
                <a:cs typeface="Century Gothic"/>
                <a:sym typeface="Century Gothic"/>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5"/>
          <p:cNvSpPr/>
          <p:nvPr/>
        </p:nvSpPr>
        <p:spPr>
          <a:xfrm>
            <a:off x="0" y="320040"/>
            <a:ext cx="274320" cy="6537959"/>
          </a:xfrm>
          <a:prstGeom prst="rect">
            <a:avLst/>
          </a:prstGeom>
          <a:solidFill>
            <a:schemeClr val="dk2"/>
          </a:solid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 name="Google Shape;29;p5"/>
          <p:cNvSpPr/>
          <p:nvPr/>
        </p:nvSpPr>
        <p:spPr>
          <a:xfrm flipH="1">
            <a:off x="-4391" y="6626132"/>
            <a:ext cx="280401" cy="1524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Century Gothic"/>
                <a:ea typeface="Century Gothic"/>
                <a:cs typeface="Century Gothic"/>
                <a:sym typeface="Century Gothic"/>
              </a:rPr>
              <a:t>‹#›</a:t>
            </a:fld>
            <a:endParaRPr sz="900" b="0" i="0" u="none" strike="noStrike" cap="none">
              <a:solidFill>
                <a:schemeClr val="dk1"/>
              </a:solidFill>
              <a:latin typeface="Century Gothic"/>
              <a:ea typeface="Century Gothic"/>
              <a:cs typeface="Century Gothic"/>
              <a:sym typeface="Century Gothic"/>
            </a:endParaRPr>
          </a:p>
        </p:txBody>
      </p:sp>
      <p:sp>
        <p:nvSpPr>
          <p:cNvPr id="30" name="Google Shape;30;p5"/>
          <p:cNvSpPr txBox="1"/>
          <p:nvPr/>
        </p:nvSpPr>
        <p:spPr>
          <a:xfrm>
            <a:off x="8010282" y="6583680"/>
            <a:ext cx="3860800" cy="182562"/>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rgbClr val="BFBFBF"/>
                </a:solidFill>
                <a:latin typeface="Century Gothic"/>
                <a:ea typeface="Century Gothic"/>
                <a:cs typeface="Century Gothic"/>
                <a:sym typeface="Century Gothic"/>
              </a:rPr>
              <a:t> </a:t>
            </a:r>
            <a:endParaRPr sz="1400" b="0" i="0" u="none" strike="noStrike" cap="none">
              <a:solidFill>
                <a:srgbClr val="000000"/>
              </a:solidFill>
              <a:latin typeface="Arial"/>
              <a:ea typeface="Arial"/>
              <a:cs typeface="Arial"/>
              <a:sym typeface="Arial"/>
            </a:endParaRPr>
          </a:p>
        </p:txBody>
      </p:sp>
      <p:pic>
        <p:nvPicPr>
          <p:cNvPr id="31" name="Google Shape;31;p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05644" y="6452482"/>
            <a:ext cx="1626108" cy="301752"/>
          </a:xfrm>
          <a:prstGeom prst="rect">
            <a:avLst/>
          </a:prstGeom>
          <a:noFill/>
          <a:ln>
            <a:noFill/>
          </a:ln>
        </p:spPr>
      </p:pic>
    </p:spTree>
    <p:extLst>
      <p:ext uri="{BB962C8B-B14F-4D97-AF65-F5344CB8AC3E}">
        <p14:creationId xmlns:p14="http://schemas.microsoft.com/office/powerpoint/2010/main" val="9961418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Tree>
    <p:extLst>
      <p:ext uri="{BB962C8B-B14F-4D97-AF65-F5344CB8AC3E}">
        <p14:creationId xmlns:p14="http://schemas.microsoft.com/office/powerpoint/2010/main" val="13531590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6362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ustom Imag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25B3089-0A48-0AC4-08EB-C9D35463AC28}"/>
              </a:ext>
            </a:extLst>
          </p:cNvPr>
          <p:cNvSpPr/>
          <p:nvPr userDrawn="1"/>
        </p:nvSpPr>
        <p:spPr>
          <a:xfrm>
            <a:off x="385763" y="6015038"/>
            <a:ext cx="6899620" cy="5759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25">
            <a:extLst>
              <a:ext uri="{FF2B5EF4-FFF2-40B4-BE49-F238E27FC236}">
                <a16:creationId xmlns:a16="http://schemas.microsoft.com/office/drawing/2014/main" id="{98CF54AA-7F0F-038A-AAAF-AD02F6AA5ACA}"/>
              </a:ext>
            </a:extLst>
          </p:cNvPr>
          <p:cNvSpPr>
            <a:spLocks noGrp="1"/>
          </p:cNvSpPr>
          <p:nvPr>
            <p:ph type="pic" sz="quarter" idx="21"/>
          </p:nvPr>
        </p:nvSpPr>
        <p:spPr>
          <a:xfrm>
            <a:off x="0" y="0"/>
            <a:ext cx="12192000" cy="6858000"/>
          </a:xfrm>
          <a:custGeom>
            <a:avLst/>
            <a:gdLst>
              <a:gd name="connsiteX0" fmla="*/ 896615 w 12192000"/>
              <a:gd name="connsiteY0" fmla="*/ 829307 h 6858000"/>
              <a:gd name="connsiteX1" fmla="*/ 896615 w 12192000"/>
              <a:gd name="connsiteY1" fmla="*/ 6028692 h 6858000"/>
              <a:gd name="connsiteX2" fmla="*/ 6096000 w 12192000"/>
              <a:gd name="connsiteY2" fmla="*/ 6028692 h 6858000"/>
              <a:gd name="connsiteX3" fmla="*/ 6096000 w 12192000"/>
              <a:gd name="connsiteY3" fmla="*/ 82930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96615" y="829307"/>
                </a:moveTo>
                <a:lnTo>
                  <a:pt x="896615" y="6028692"/>
                </a:lnTo>
                <a:lnTo>
                  <a:pt x="6096000" y="6028692"/>
                </a:lnTo>
                <a:lnTo>
                  <a:pt x="6096000" y="829307"/>
                </a:lnTo>
                <a:close/>
                <a:moveTo>
                  <a:pt x="0" y="0"/>
                </a:moveTo>
                <a:lnTo>
                  <a:pt x="12192000" y="0"/>
                </a:lnTo>
                <a:lnTo>
                  <a:pt x="12192000" y="6858000"/>
                </a:lnTo>
                <a:lnTo>
                  <a:pt x="0" y="6858000"/>
                </a:lnTo>
                <a:close/>
              </a:path>
            </a:pathLst>
          </a:custGeom>
          <a:solidFill>
            <a:schemeClr val="bg1">
              <a:lumMod val="95000"/>
            </a:schemeClr>
          </a:solidFill>
        </p:spPr>
        <p:txBody>
          <a:bodyPr wrap="square">
            <a:noAutofit/>
          </a:bodyPr>
          <a:lstStyle/>
          <a:p>
            <a:r>
              <a:rPr lang="en-US"/>
              <a:t>Click icon to add picture</a:t>
            </a:r>
            <a:endParaRPr lang="en-US" dirty="0"/>
          </a:p>
        </p:txBody>
      </p:sp>
      <p:sp>
        <p:nvSpPr>
          <p:cNvPr id="41" name="Title 1">
            <a:extLst>
              <a:ext uri="{FF2B5EF4-FFF2-40B4-BE49-F238E27FC236}">
                <a16:creationId xmlns:a16="http://schemas.microsoft.com/office/drawing/2014/main" id="{2B6A4265-6FDC-7301-BD87-6CE0C2335A99}"/>
              </a:ext>
            </a:extLst>
          </p:cNvPr>
          <p:cNvSpPr>
            <a:spLocks noGrp="1"/>
          </p:cNvSpPr>
          <p:nvPr>
            <p:ph type="ctrTitle" hasCustomPrompt="1"/>
          </p:nvPr>
        </p:nvSpPr>
        <p:spPr>
          <a:xfrm>
            <a:off x="1215450" y="2254309"/>
            <a:ext cx="4518085" cy="997196"/>
          </a:xfrm>
        </p:spPr>
        <p:txBody>
          <a:bodyPr wrap="square" anchor="t" anchorCtr="0">
            <a:noAutofit/>
          </a:bodyPr>
          <a:lstStyle>
            <a:lvl1pPr algn="l">
              <a:spcBef>
                <a:spcPts val="1200"/>
              </a:spcBef>
              <a:spcAft>
                <a:spcPts val="60"/>
              </a:spcAft>
              <a:defRPr sz="3600" b="1">
                <a:solidFill>
                  <a:schemeClr val="tx1"/>
                </a:solidFill>
              </a:defRPr>
            </a:lvl1pPr>
          </a:lstStyle>
          <a:p>
            <a:r>
              <a:rPr lang="en-US" dirty="0"/>
              <a:t>Presentation Title (Text size no larger than 32pt)</a:t>
            </a:r>
          </a:p>
        </p:txBody>
      </p:sp>
      <p:sp>
        <p:nvSpPr>
          <p:cNvPr id="43" name="Text Placeholder 1961">
            <a:extLst>
              <a:ext uri="{FF2B5EF4-FFF2-40B4-BE49-F238E27FC236}">
                <a16:creationId xmlns:a16="http://schemas.microsoft.com/office/drawing/2014/main" id="{1061D354-0A2B-B951-F1BE-22D610DF35A9}"/>
              </a:ext>
            </a:extLst>
          </p:cNvPr>
          <p:cNvSpPr>
            <a:spLocks noGrp="1"/>
          </p:cNvSpPr>
          <p:nvPr>
            <p:ph type="body" sz="quarter" idx="14" hasCustomPrompt="1"/>
          </p:nvPr>
        </p:nvSpPr>
        <p:spPr>
          <a:xfrm>
            <a:off x="1215450" y="1934670"/>
            <a:ext cx="4518085"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7" name="Text Placeholder 1963">
            <a:extLst>
              <a:ext uri="{FF2B5EF4-FFF2-40B4-BE49-F238E27FC236}">
                <a16:creationId xmlns:a16="http://schemas.microsoft.com/office/drawing/2014/main" id="{3B1CF4E8-BDC8-B225-DB1D-63D508EC3889}"/>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0" name="Text Placeholder 47">
            <a:extLst>
              <a:ext uri="{FF2B5EF4-FFF2-40B4-BE49-F238E27FC236}">
                <a16:creationId xmlns:a16="http://schemas.microsoft.com/office/drawing/2014/main" id="{67FCB669-B9C0-1E9C-516B-D8A804C4C36C}"/>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sp>
        <p:nvSpPr>
          <p:cNvPr id="12" name="Subtitle 2">
            <a:extLst>
              <a:ext uri="{FF2B5EF4-FFF2-40B4-BE49-F238E27FC236}">
                <a16:creationId xmlns:a16="http://schemas.microsoft.com/office/drawing/2014/main" id="{9A6F6DA4-481A-E606-D7BA-9C2165FE3EB8}"/>
              </a:ext>
            </a:extLst>
          </p:cNvPr>
          <p:cNvSpPr>
            <a:spLocks noGrp="1"/>
          </p:cNvSpPr>
          <p:nvPr>
            <p:ph type="subTitle" idx="1" hasCustomPrompt="1"/>
          </p:nvPr>
        </p:nvSpPr>
        <p:spPr>
          <a:xfrm>
            <a:off x="1215450" y="4031052"/>
            <a:ext cx="4517136" cy="180049"/>
          </a:xfrm>
        </p:spPr>
        <p:txBody>
          <a:bodyPr wrap="square" anchor="t" anchorCtr="0">
            <a:noAutofit/>
          </a:bodyPr>
          <a:lstStyle>
            <a:lvl1pPr marL="0" indent="0" algn="l">
              <a:spcBef>
                <a:spcPts val="1200"/>
              </a:spcBef>
              <a:spcAft>
                <a:spcPts val="60"/>
              </a:spcAft>
              <a:buNone/>
              <a:defRPr sz="1300" b="1" spc="3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3" name="Rectangle 12">
            <a:extLst>
              <a:ext uri="{FF2B5EF4-FFF2-40B4-BE49-F238E27FC236}">
                <a16:creationId xmlns:a16="http://schemas.microsoft.com/office/drawing/2014/main" id="{8D17B51F-DF85-E9E0-712B-297B83E802F9}"/>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4748"/>
              </a:solidFill>
            </a:endParaRPr>
          </a:p>
        </p:txBody>
      </p:sp>
      <p:grpSp>
        <p:nvGrpSpPr>
          <p:cNvPr id="2" name="Group 1">
            <a:extLst>
              <a:ext uri="{FF2B5EF4-FFF2-40B4-BE49-F238E27FC236}">
                <a16:creationId xmlns:a16="http://schemas.microsoft.com/office/drawing/2014/main" id="{69BE50A6-F625-0BB9-2DA3-BD2A1D5A1C99}"/>
              </a:ext>
            </a:extLst>
          </p:cNvPr>
          <p:cNvGrpSpPr/>
          <p:nvPr userDrawn="1"/>
        </p:nvGrpSpPr>
        <p:grpSpPr>
          <a:xfrm>
            <a:off x="1177351" y="5301081"/>
            <a:ext cx="4558967" cy="438406"/>
            <a:chOff x="1177351" y="5301081"/>
            <a:chExt cx="4558967" cy="438406"/>
          </a:xfrm>
        </p:grpSpPr>
        <p:sp>
          <p:nvSpPr>
            <p:cNvPr id="3" name="TextBox 2">
              <a:extLst>
                <a:ext uri="{FF2B5EF4-FFF2-40B4-BE49-F238E27FC236}">
                  <a16:creationId xmlns:a16="http://schemas.microsoft.com/office/drawing/2014/main" id="{F46153C1-920A-60DA-AB29-D732EC8AD9DD}"/>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dirty="0">
                  <a:solidFill>
                    <a:schemeClr val="tx1"/>
                  </a:solidFill>
                  <a:latin typeface="Roboto" panose="02000000000000000000" pitchFamily="2" charset="0"/>
                  <a:ea typeface="Roboto" panose="02000000000000000000" pitchFamily="2" charset="0"/>
                </a:rPr>
                <a:t>ORNL IS MANAGED BY UT-BATTELLE LLC </a:t>
              </a:r>
              <a:br>
                <a:rPr lang="en-US" sz="900" b="0" dirty="0">
                  <a:solidFill>
                    <a:schemeClr val="tx1"/>
                  </a:solidFill>
                  <a:latin typeface="Roboto" panose="02000000000000000000" pitchFamily="2" charset="0"/>
                  <a:ea typeface="Roboto" panose="02000000000000000000" pitchFamily="2" charset="0"/>
                </a:rPr>
              </a:br>
              <a:r>
                <a:rPr lang="en-US" sz="900" b="0" dirty="0">
                  <a:solidFill>
                    <a:schemeClr val="tx1"/>
                  </a:solidFill>
                  <a:latin typeface="Roboto" panose="02000000000000000000" pitchFamily="2" charset="0"/>
                  <a:ea typeface="Roboto" panose="02000000000000000000" pitchFamily="2" charset="0"/>
                </a:rPr>
                <a:t>FOR THE US DEPARTMENT OF ENERGY</a:t>
              </a:r>
            </a:p>
          </p:txBody>
        </p:sp>
        <p:pic>
          <p:nvPicPr>
            <p:cNvPr id="4" name="Picture 3" descr="Shape&#10;&#10;AI-generated content may be incorrect.">
              <a:extLst>
                <a:ext uri="{FF2B5EF4-FFF2-40B4-BE49-F238E27FC236}">
                  <a16:creationId xmlns:a16="http://schemas.microsoft.com/office/drawing/2014/main" id="{2B8A78FF-CBBF-0925-0C04-834044AF1A8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7351" y="5301081"/>
              <a:ext cx="1526303" cy="438406"/>
            </a:xfrm>
            <a:prstGeom prst="rect">
              <a:avLst/>
            </a:prstGeom>
          </p:spPr>
        </p:pic>
      </p:grpSp>
      <p:pic>
        <p:nvPicPr>
          <p:cNvPr id="5" name="Picture 4" descr="A green text on a black background&#10;&#10;Description automatically generated">
            <a:extLst>
              <a:ext uri="{FF2B5EF4-FFF2-40B4-BE49-F238E27FC236}">
                <a16:creationId xmlns:a16="http://schemas.microsoft.com/office/drawing/2014/main" id="{805AAEE0-CDED-142B-CB19-56EBCC8B174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99502" y="1104908"/>
            <a:ext cx="2718596" cy="494292"/>
          </a:xfrm>
          <a:prstGeom prst="rect">
            <a:avLst/>
          </a:prstGeom>
        </p:spPr>
      </p:pic>
    </p:spTree>
    <p:extLst>
      <p:ext uri="{BB962C8B-B14F-4D97-AF65-F5344CB8AC3E}">
        <p14:creationId xmlns:p14="http://schemas.microsoft.com/office/powerpoint/2010/main" val="3620304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Custom Portrait Image">
    <p:spTree>
      <p:nvGrpSpPr>
        <p:cNvPr id="1" name=""/>
        <p:cNvGrpSpPr/>
        <p:nvPr/>
      </p:nvGrpSpPr>
      <p:grpSpPr>
        <a:xfrm>
          <a:off x="0" y="0"/>
          <a:ext cx="0" cy="0"/>
          <a:chOff x="0" y="0"/>
          <a:chExt cx="0" cy="0"/>
        </a:xfrm>
      </p:grpSpPr>
      <p:pic>
        <p:nvPicPr>
          <p:cNvPr id="7" name="Graphic 285">
            <a:extLst>
              <a:ext uri="{FF2B5EF4-FFF2-40B4-BE49-F238E27FC236}">
                <a16:creationId xmlns:a16="http://schemas.microsoft.com/office/drawing/2014/main" id="{B10B79AB-DA35-C9D9-2529-6A8AA0E5020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rot="10800000">
            <a:off x="-1" y="0"/>
            <a:ext cx="60452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defRPr>
            </a:lvl1pPr>
          </a:lstStyle>
          <a:p>
            <a:r>
              <a:rPr lang="en-US" dirty="0"/>
              <a:t>Presentation Title (Text size no larger than 32pt)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6045200" y="0"/>
            <a:ext cx="6146800" cy="6858000"/>
          </a:xfrm>
        </p:spPr>
        <p:txBody>
          <a:bodyPr/>
          <a:lstStyle/>
          <a:p>
            <a:r>
              <a:rPr lang="en-US" dirty="0"/>
              <a:t>Click icon to add picture</a:t>
            </a:r>
          </a:p>
        </p:txBody>
      </p:sp>
      <p:grpSp>
        <p:nvGrpSpPr>
          <p:cNvPr id="5" name="Group 4">
            <a:extLst>
              <a:ext uri="{FF2B5EF4-FFF2-40B4-BE49-F238E27FC236}">
                <a16:creationId xmlns:a16="http://schemas.microsoft.com/office/drawing/2014/main" id="{5F2EFFC1-8D00-2422-39D7-701FD30A5CDF}"/>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A97F60E2-2A56-9EB3-6B56-9299A963E1A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pic>
          <p:nvPicPr>
            <p:cNvPr id="10" name="Picture 9" descr="Text&#10;&#10;AI-generated content may be incorrect.">
              <a:extLst>
                <a:ext uri="{FF2B5EF4-FFF2-40B4-BE49-F238E27FC236}">
                  <a16:creationId xmlns:a16="http://schemas.microsoft.com/office/drawing/2014/main" id="{E05B343D-85E7-C42A-D96E-37A8AB109C5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9536" y="6108192"/>
              <a:ext cx="1528065" cy="438912"/>
            </a:xfrm>
            <a:prstGeom prst="rect">
              <a:avLst/>
            </a:prstGeom>
          </p:spPr>
        </p:pic>
      </p:grpSp>
      <p:pic>
        <p:nvPicPr>
          <p:cNvPr id="11" name="Picture 10" descr="White text on a black background&#10;&#10;Description automatically generated">
            <a:extLst>
              <a:ext uri="{FF2B5EF4-FFF2-40B4-BE49-F238E27FC236}">
                <a16:creationId xmlns:a16="http://schemas.microsoft.com/office/drawing/2014/main" id="{98710DD1-B5FC-2742-26BE-DB14A2BE58A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87739" y="743312"/>
            <a:ext cx="2722731" cy="495042"/>
          </a:xfrm>
          <a:prstGeom prst="rect">
            <a:avLst/>
          </a:prstGeom>
        </p:spPr>
      </p:pic>
    </p:spTree>
    <p:extLst>
      <p:ext uri="{BB962C8B-B14F-4D97-AF65-F5344CB8AC3E}">
        <p14:creationId xmlns:p14="http://schemas.microsoft.com/office/powerpoint/2010/main" val="3540133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Custom Landscape Imag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0FE843FE-B2D6-28A8-6229-2F4F14E7EA05}"/>
              </a:ext>
            </a:extLst>
          </p:cNvPr>
          <p:cNvSpPr/>
          <p:nvPr userDrawn="1"/>
        </p:nvSpPr>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5609063 w 12192000"/>
              <a:gd name="connsiteY5" fmla="*/ 1505414 h 6858000"/>
              <a:gd name="connsiteX6" fmla="*/ 5609063 w 12192000"/>
              <a:gd name="connsiteY6" fmla="*/ 5352586 h 6858000"/>
              <a:gd name="connsiteX7" fmla="*/ 11452302 w 12192000"/>
              <a:gd name="connsiteY7" fmla="*/ 5352586 h 6858000"/>
              <a:gd name="connsiteX8" fmla="*/ 11452302 w 12192000"/>
              <a:gd name="connsiteY8" fmla="*/ 1505414 h 6858000"/>
              <a:gd name="connsiteX9" fmla="*/ 5609063 w 12192000"/>
              <a:gd name="connsiteY9" fmla="*/ 15054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6858000"/>
                </a:lnTo>
                <a:lnTo>
                  <a:pt x="0" y="6858000"/>
                </a:lnTo>
                <a:lnTo>
                  <a:pt x="0" y="0"/>
                </a:lnTo>
                <a:close/>
                <a:moveTo>
                  <a:pt x="5609063" y="1505414"/>
                </a:moveTo>
                <a:lnTo>
                  <a:pt x="5609063" y="5352586"/>
                </a:lnTo>
                <a:lnTo>
                  <a:pt x="11452302" y="5352586"/>
                </a:lnTo>
                <a:lnTo>
                  <a:pt x="11452302" y="1505414"/>
                </a:lnTo>
                <a:lnTo>
                  <a:pt x="5609063" y="1505414"/>
                </a:lnTo>
                <a:close/>
              </a:path>
            </a:pathLst>
          </a:cu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defRPr>
            </a:lvl1pPr>
          </a:lstStyle>
          <a:p>
            <a:r>
              <a:rPr lang="en-US" dirty="0"/>
              <a:t>Presentation Title (Text size no larger than 32pt)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5609063" y="1481958"/>
            <a:ext cx="5843239" cy="3891648"/>
          </a:xfrm>
        </p:spPr>
        <p:txBody>
          <a:bodyPr/>
          <a:lstStyle/>
          <a:p>
            <a:r>
              <a:rPr lang="en-US"/>
              <a:t>Click icon to add picture</a:t>
            </a:r>
            <a:endParaRPr lang="en-US" dirty="0"/>
          </a:p>
        </p:txBody>
      </p:sp>
      <p:grpSp>
        <p:nvGrpSpPr>
          <p:cNvPr id="5" name="Group 4">
            <a:extLst>
              <a:ext uri="{FF2B5EF4-FFF2-40B4-BE49-F238E27FC236}">
                <a16:creationId xmlns:a16="http://schemas.microsoft.com/office/drawing/2014/main" id="{C8EA40F8-43C7-91B8-DB7E-DDD5E2408A38}"/>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5252F9E3-A27C-53E8-B52E-49794F69B0D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pic>
          <p:nvPicPr>
            <p:cNvPr id="7" name="Picture 6" descr="Text&#10;&#10;AI-generated content may be incorrect.">
              <a:extLst>
                <a:ext uri="{FF2B5EF4-FFF2-40B4-BE49-F238E27FC236}">
                  <a16:creationId xmlns:a16="http://schemas.microsoft.com/office/drawing/2014/main" id="{DB53C206-3DA3-C765-EB66-A35BBF70542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9536" y="6108192"/>
              <a:ext cx="1528065" cy="438912"/>
            </a:xfrm>
            <a:prstGeom prst="rect">
              <a:avLst/>
            </a:prstGeom>
          </p:spPr>
        </p:pic>
      </p:grpSp>
      <p:pic>
        <p:nvPicPr>
          <p:cNvPr id="10" name="Picture 9" descr="White text on a black background&#10;&#10;Description automatically generated">
            <a:extLst>
              <a:ext uri="{FF2B5EF4-FFF2-40B4-BE49-F238E27FC236}">
                <a16:creationId xmlns:a16="http://schemas.microsoft.com/office/drawing/2014/main" id="{A44A7BBA-7AB5-BB27-86A0-90F22479F7D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87739" y="743312"/>
            <a:ext cx="2722731" cy="495042"/>
          </a:xfrm>
          <a:prstGeom prst="rect">
            <a:avLst/>
          </a:prstGeom>
        </p:spPr>
      </p:pic>
    </p:spTree>
    <p:extLst>
      <p:ext uri="{BB962C8B-B14F-4D97-AF65-F5344CB8AC3E}">
        <p14:creationId xmlns:p14="http://schemas.microsoft.com/office/powerpoint/2010/main" val="3768814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5791-4F91-34B2-5F77-014A7A421E14}"/>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1268E7B4-2380-B18C-C8C1-09BD437D6B16}"/>
              </a:ext>
            </a:extLst>
          </p:cNvPr>
          <p:cNvSpPr>
            <a:spLocks noGrp="1"/>
          </p:cNvSpPr>
          <p:nvPr>
            <p:ph idx="1" hasCustomPrompt="1"/>
          </p:nvPr>
        </p:nvSpPr>
        <p:spPr>
          <a:xfrm>
            <a:off x="314692" y="1825625"/>
            <a:ext cx="11315194" cy="4061829"/>
          </a:xfrm>
        </p:spPr>
        <p:txBody>
          <a:bodyPr/>
          <a:lstStyle>
            <a:lvl1pPr marL="0" indent="0">
              <a:spcBef>
                <a:spcPts val="1200"/>
              </a:spcBef>
              <a:buNone/>
              <a:defRPr sz="1800"/>
            </a:lvl1pPr>
          </a:lstStyle>
          <a:p>
            <a:r>
              <a:rPr lang="en-US" dirty="0"/>
              <a:t>Place content here</a:t>
            </a:r>
          </a:p>
        </p:txBody>
      </p:sp>
    </p:spTree>
    <p:extLst>
      <p:ext uri="{BB962C8B-B14F-4D97-AF65-F5344CB8AC3E}">
        <p14:creationId xmlns:p14="http://schemas.microsoft.com/office/powerpoint/2010/main" val="900239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Column-Key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F232B-0EDE-9AF7-8505-73A82A1D984A}"/>
              </a:ext>
            </a:extLst>
          </p:cNvPr>
          <p:cNvSpPr/>
          <p:nvPr userDrawn="1"/>
        </p:nvSpPr>
        <p:spPr>
          <a:xfrm>
            <a:off x="0" y="0"/>
            <a:ext cx="467885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3899310" cy="1900997"/>
          </a:xfrm>
        </p:spPr>
        <p:txBody>
          <a:body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631247"/>
            <a:ext cx="3899310" cy="3511136"/>
          </a:xfrm>
        </p:spPr>
        <p:txBody>
          <a:bodyPr/>
          <a:lstStyle>
            <a:lvl1pPr marL="0" indent="0">
              <a:buNone/>
              <a:defRPr sz="1800"/>
            </a:lvl1pPr>
          </a:lstStyle>
          <a:p>
            <a:r>
              <a:rPr lang="en-US" dirty="0"/>
              <a:t>Place content here</a:t>
            </a:r>
          </a:p>
        </p:txBody>
      </p:sp>
      <p:sp>
        <p:nvSpPr>
          <p:cNvPr id="5" name="Picture Placeholder 4">
            <a:extLst>
              <a:ext uri="{FF2B5EF4-FFF2-40B4-BE49-F238E27FC236}">
                <a16:creationId xmlns:a16="http://schemas.microsoft.com/office/drawing/2014/main" id="{A40400C1-7283-FABD-80B9-45AEE1D1F5D9}"/>
              </a:ext>
            </a:extLst>
          </p:cNvPr>
          <p:cNvSpPr>
            <a:spLocks noGrp="1"/>
          </p:cNvSpPr>
          <p:nvPr>
            <p:ph type="pic" sz="quarter" idx="10"/>
          </p:nvPr>
        </p:nvSpPr>
        <p:spPr>
          <a:xfrm>
            <a:off x="4678363" y="0"/>
            <a:ext cx="7513637" cy="6858000"/>
          </a:xfrm>
        </p:spPr>
        <p:txBody>
          <a:bodyPr/>
          <a:lstStyle/>
          <a:p>
            <a:r>
              <a:rPr lang="en-US"/>
              <a:t>Click icon to add picture</a:t>
            </a:r>
          </a:p>
        </p:txBody>
      </p:sp>
      <p:pic>
        <p:nvPicPr>
          <p:cNvPr id="7" name="Picture 6" descr="A green text on a black background&#10;&#10;Description automatically generated">
            <a:extLst>
              <a:ext uri="{FF2B5EF4-FFF2-40B4-BE49-F238E27FC236}">
                <a16:creationId xmlns:a16="http://schemas.microsoft.com/office/drawing/2014/main" id="{3D2F26A1-1F16-55D0-5553-04DE75FDF5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5039" y="6395036"/>
            <a:ext cx="1825868" cy="331977"/>
          </a:xfrm>
          <a:prstGeom prst="rect">
            <a:avLst/>
          </a:prstGeom>
        </p:spPr>
      </p:pic>
    </p:spTree>
    <p:extLst>
      <p:ext uri="{BB962C8B-B14F-4D97-AF65-F5344CB8AC3E}">
        <p14:creationId xmlns:p14="http://schemas.microsoft.com/office/powerpoint/2010/main" val="1815376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Column-Hexagon Cut-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AAFC910-D2D4-C5E3-4A8E-DB371D1637FC}"/>
              </a:ext>
            </a:extLst>
          </p:cNvPr>
          <p:cNvSpPr>
            <a:spLocks noGrp="1"/>
          </p:cNvSpPr>
          <p:nvPr>
            <p:ph type="pic" sz="quarter" idx="13"/>
          </p:nvPr>
        </p:nvSpPr>
        <p:spPr>
          <a:xfrm>
            <a:off x="5139371" y="-23484"/>
            <a:ext cx="6737350" cy="6865418"/>
          </a:xfrm>
          <a:custGeom>
            <a:avLst/>
            <a:gdLst>
              <a:gd name="connsiteX0" fmla="*/ 4765422 w 6737350"/>
              <a:gd name="connsiteY0" fmla="*/ 5955463 h 6865418"/>
              <a:gd name="connsiteX1" fmla="*/ 6080062 w 6737350"/>
              <a:gd name="connsiteY1" fmla="*/ 5955463 h 6865418"/>
              <a:gd name="connsiteX2" fmla="*/ 6604382 w 6737350"/>
              <a:gd name="connsiteY2" fmla="*/ 6863640 h 6865418"/>
              <a:gd name="connsiteX3" fmla="*/ 4240721 w 6737350"/>
              <a:gd name="connsiteY3" fmla="*/ 6864212 h 6865418"/>
              <a:gd name="connsiteX4" fmla="*/ 2712846 w 6737350"/>
              <a:gd name="connsiteY4" fmla="*/ 4762425 h 6865418"/>
              <a:gd name="connsiteX5" fmla="*/ 4027487 w 6737350"/>
              <a:gd name="connsiteY5" fmla="*/ 4762425 h 6865418"/>
              <a:gd name="connsiteX6" fmla="*/ 4684776 w 6737350"/>
              <a:gd name="connsiteY6" fmla="*/ 5900917 h 6865418"/>
              <a:gd name="connsiteX7" fmla="*/ 4128579 w 6737350"/>
              <a:gd name="connsiteY7" fmla="*/ 6864339 h 6865418"/>
              <a:gd name="connsiteX8" fmla="*/ 2612326 w 6737350"/>
              <a:gd name="connsiteY8" fmla="*/ 6865418 h 6865418"/>
              <a:gd name="connsiteX9" fmla="*/ 2055495 w 6737350"/>
              <a:gd name="connsiteY9" fmla="*/ 5900917 h 6865418"/>
              <a:gd name="connsiteX10" fmla="*/ 4765421 w 6737350"/>
              <a:gd name="connsiteY10" fmla="*/ 3584563 h 6865418"/>
              <a:gd name="connsiteX11" fmla="*/ 6080061 w 6737350"/>
              <a:gd name="connsiteY11" fmla="*/ 3584563 h 6865418"/>
              <a:gd name="connsiteX12" fmla="*/ 6737350 w 6737350"/>
              <a:gd name="connsiteY12" fmla="*/ 4723055 h 6865418"/>
              <a:gd name="connsiteX13" fmla="*/ 6080061 w 6737350"/>
              <a:gd name="connsiteY13" fmla="*/ 5861546 h 6865418"/>
              <a:gd name="connsiteX14" fmla="*/ 4765421 w 6737350"/>
              <a:gd name="connsiteY14" fmla="*/ 5861546 h 6865418"/>
              <a:gd name="connsiteX15" fmla="*/ 4108069 w 6737350"/>
              <a:gd name="connsiteY15" fmla="*/ 4723055 h 6865418"/>
              <a:gd name="connsiteX16" fmla="*/ 2712846 w 6737350"/>
              <a:gd name="connsiteY16" fmla="*/ 2395463 h 6865418"/>
              <a:gd name="connsiteX17" fmla="*/ 4027487 w 6737350"/>
              <a:gd name="connsiteY17" fmla="*/ 2395463 h 6865418"/>
              <a:gd name="connsiteX18" fmla="*/ 4684776 w 6737350"/>
              <a:gd name="connsiteY18" fmla="*/ 3533955 h 6865418"/>
              <a:gd name="connsiteX19" fmla="*/ 4027487 w 6737350"/>
              <a:gd name="connsiteY19" fmla="*/ 4672446 h 6865418"/>
              <a:gd name="connsiteX20" fmla="*/ 2712846 w 6737350"/>
              <a:gd name="connsiteY20" fmla="*/ 4672446 h 6865418"/>
              <a:gd name="connsiteX21" fmla="*/ 2055495 w 6737350"/>
              <a:gd name="connsiteY21" fmla="*/ 3533955 h 6865418"/>
              <a:gd name="connsiteX22" fmla="*/ 657289 w 6737350"/>
              <a:gd name="connsiteY22" fmla="*/ 1217538 h 6865418"/>
              <a:gd name="connsiteX23" fmla="*/ 1971929 w 6737350"/>
              <a:gd name="connsiteY23" fmla="*/ 1217538 h 6865418"/>
              <a:gd name="connsiteX24" fmla="*/ 2629281 w 6737350"/>
              <a:gd name="connsiteY24" fmla="*/ 2356092 h 6865418"/>
              <a:gd name="connsiteX25" fmla="*/ 1971929 w 6737350"/>
              <a:gd name="connsiteY25" fmla="*/ 3494584 h 6865418"/>
              <a:gd name="connsiteX26" fmla="*/ 657289 w 6737350"/>
              <a:gd name="connsiteY26" fmla="*/ 3494584 h 6865418"/>
              <a:gd name="connsiteX27" fmla="*/ 0 w 6737350"/>
              <a:gd name="connsiteY27" fmla="*/ 2356092 h 6865418"/>
              <a:gd name="connsiteX28" fmla="*/ 4765421 w 6737350"/>
              <a:gd name="connsiteY28" fmla="*/ 1217537 h 6865418"/>
              <a:gd name="connsiteX29" fmla="*/ 6080061 w 6737350"/>
              <a:gd name="connsiteY29" fmla="*/ 1217537 h 6865418"/>
              <a:gd name="connsiteX30" fmla="*/ 6737350 w 6737350"/>
              <a:gd name="connsiteY30" fmla="*/ 2356092 h 6865418"/>
              <a:gd name="connsiteX31" fmla="*/ 6080061 w 6737350"/>
              <a:gd name="connsiteY31" fmla="*/ 3494584 h 6865418"/>
              <a:gd name="connsiteX32" fmla="*/ 4765421 w 6737350"/>
              <a:gd name="connsiteY32" fmla="*/ 3494584 h 6865418"/>
              <a:gd name="connsiteX33" fmla="*/ 4108069 w 6737350"/>
              <a:gd name="connsiteY33" fmla="*/ 2356092 h 6865418"/>
              <a:gd name="connsiteX34" fmla="*/ 2712846 w 6737350"/>
              <a:gd name="connsiteY34" fmla="*/ 39549 h 6865418"/>
              <a:gd name="connsiteX35" fmla="*/ 4027487 w 6737350"/>
              <a:gd name="connsiteY35" fmla="*/ 39549 h 6865418"/>
              <a:gd name="connsiteX36" fmla="*/ 4684776 w 6737350"/>
              <a:gd name="connsiteY36" fmla="*/ 1178041 h 6865418"/>
              <a:gd name="connsiteX37" fmla="*/ 4027487 w 6737350"/>
              <a:gd name="connsiteY37" fmla="*/ 2316532 h 6865418"/>
              <a:gd name="connsiteX38" fmla="*/ 2712846 w 6737350"/>
              <a:gd name="connsiteY38" fmla="*/ 2316532 h 6865418"/>
              <a:gd name="connsiteX39" fmla="*/ 2055495 w 6737350"/>
              <a:gd name="connsiteY39" fmla="*/ 1178041 h 6865418"/>
              <a:gd name="connsiteX40" fmla="*/ 13492 w 6737350"/>
              <a:gd name="connsiteY40" fmla="*/ 0 h 6865418"/>
              <a:gd name="connsiteX41" fmla="*/ 2631396 w 6737350"/>
              <a:gd name="connsiteY41" fmla="*/ 13447 h 6865418"/>
              <a:gd name="connsiteX42" fmla="*/ 1973010 w 6737350"/>
              <a:gd name="connsiteY42" fmla="*/ 1137655 h 6865418"/>
              <a:gd name="connsiteX43" fmla="*/ 658369 w 6737350"/>
              <a:gd name="connsiteY43" fmla="*/ 1137655 h 686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737350" h="6865418">
                <a:moveTo>
                  <a:pt x="4765422" y="5955463"/>
                </a:moveTo>
                <a:lnTo>
                  <a:pt x="6080062" y="5955463"/>
                </a:lnTo>
                <a:lnTo>
                  <a:pt x="6604382" y="6863640"/>
                </a:lnTo>
                <a:lnTo>
                  <a:pt x="4240721" y="6864212"/>
                </a:lnTo>
                <a:close/>
                <a:moveTo>
                  <a:pt x="2712846" y="4762425"/>
                </a:moveTo>
                <a:lnTo>
                  <a:pt x="4027487" y="4762425"/>
                </a:lnTo>
                <a:lnTo>
                  <a:pt x="4684776" y="5900917"/>
                </a:lnTo>
                <a:lnTo>
                  <a:pt x="4128579" y="6864339"/>
                </a:lnTo>
                <a:lnTo>
                  <a:pt x="2612326" y="6865418"/>
                </a:lnTo>
                <a:lnTo>
                  <a:pt x="2055495" y="5900917"/>
                </a:lnTo>
                <a:close/>
                <a:moveTo>
                  <a:pt x="4765421" y="3584563"/>
                </a:moveTo>
                <a:lnTo>
                  <a:pt x="6080061" y="3584563"/>
                </a:lnTo>
                <a:lnTo>
                  <a:pt x="6737350" y="4723055"/>
                </a:lnTo>
                <a:lnTo>
                  <a:pt x="6080061" y="5861546"/>
                </a:lnTo>
                <a:lnTo>
                  <a:pt x="4765421" y="5861546"/>
                </a:lnTo>
                <a:lnTo>
                  <a:pt x="4108069" y="4723055"/>
                </a:lnTo>
                <a:close/>
                <a:moveTo>
                  <a:pt x="2712846" y="2395463"/>
                </a:moveTo>
                <a:lnTo>
                  <a:pt x="4027487" y="2395463"/>
                </a:lnTo>
                <a:lnTo>
                  <a:pt x="4684776" y="3533955"/>
                </a:lnTo>
                <a:lnTo>
                  <a:pt x="4027487" y="4672446"/>
                </a:lnTo>
                <a:lnTo>
                  <a:pt x="2712846" y="4672446"/>
                </a:lnTo>
                <a:lnTo>
                  <a:pt x="2055495" y="3533955"/>
                </a:lnTo>
                <a:close/>
                <a:moveTo>
                  <a:pt x="657289" y="1217538"/>
                </a:moveTo>
                <a:lnTo>
                  <a:pt x="1971929" y="1217538"/>
                </a:lnTo>
                <a:lnTo>
                  <a:pt x="2629281" y="2356092"/>
                </a:lnTo>
                <a:lnTo>
                  <a:pt x="1971929" y="3494584"/>
                </a:lnTo>
                <a:lnTo>
                  <a:pt x="657289" y="3494584"/>
                </a:lnTo>
                <a:lnTo>
                  <a:pt x="0" y="2356092"/>
                </a:lnTo>
                <a:close/>
                <a:moveTo>
                  <a:pt x="4765421" y="1217537"/>
                </a:moveTo>
                <a:lnTo>
                  <a:pt x="6080061" y="1217537"/>
                </a:lnTo>
                <a:lnTo>
                  <a:pt x="6737350" y="2356092"/>
                </a:lnTo>
                <a:lnTo>
                  <a:pt x="6080061" y="3494584"/>
                </a:lnTo>
                <a:lnTo>
                  <a:pt x="4765421" y="3494584"/>
                </a:lnTo>
                <a:lnTo>
                  <a:pt x="4108069" y="2356092"/>
                </a:lnTo>
                <a:close/>
                <a:moveTo>
                  <a:pt x="2712846" y="39549"/>
                </a:moveTo>
                <a:lnTo>
                  <a:pt x="4027487" y="39549"/>
                </a:lnTo>
                <a:lnTo>
                  <a:pt x="4684776" y="1178041"/>
                </a:lnTo>
                <a:lnTo>
                  <a:pt x="4027487" y="2316532"/>
                </a:lnTo>
                <a:lnTo>
                  <a:pt x="2712846" y="2316532"/>
                </a:lnTo>
                <a:lnTo>
                  <a:pt x="2055495" y="1178041"/>
                </a:lnTo>
                <a:close/>
                <a:moveTo>
                  <a:pt x="13492" y="0"/>
                </a:moveTo>
                <a:lnTo>
                  <a:pt x="2631396" y="13447"/>
                </a:lnTo>
                <a:lnTo>
                  <a:pt x="1973010" y="1137655"/>
                </a:lnTo>
                <a:lnTo>
                  <a:pt x="658369" y="1137655"/>
                </a:lnTo>
                <a:close/>
              </a:path>
            </a:pathLst>
          </a:custGeom>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3" y="365125"/>
            <a:ext cx="4412934" cy="1772793"/>
          </a:xfrm>
        </p:spPr>
        <p:txBody>
          <a:bodyPr anchor="t" anchorCtr="0">
            <a:noAutofit/>
          </a:body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3" y="2514601"/>
            <a:ext cx="4412934" cy="3756990"/>
          </a:xfrm>
        </p:spPr>
        <p:txBody>
          <a:bodyPr anchor="t" anchorCtr="0">
            <a:noAutofit/>
          </a:bodyPr>
          <a:lstStyle>
            <a:lvl1pPr marL="0" indent="0">
              <a:buNone/>
              <a:defRPr sz="1800"/>
            </a:lvl1pPr>
          </a:lstStyle>
          <a:p>
            <a:r>
              <a:rPr lang="en-US" dirty="0"/>
              <a:t>Place content here</a:t>
            </a:r>
          </a:p>
        </p:txBody>
      </p:sp>
    </p:spTree>
    <p:extLst>
      <p:ext uri="{BB962C8B-B14F-4D97-AF65-F5344CB8AC3E}">
        <p14:creationId xmlns:p14="http://schemas.microsoft.com/office/powerpoint/2010/main" val="355420315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4753CB-6476-BF2C-3CDC-FAB102C713EC}"/>
              </a:ext>
            </a:extLst>
          </p:cNvPr>
          <p:cNvSpPr>
            <a:spLocks noGrp="1"/>
          </p:cNvSpPr>
          <p:nvPr>
            <p:ph type="title"/>
          </p:nvPr>
        </p:nvSpPr>
        <p:spPr>
          <a:xfrm>
            <a:off x="314692" y="365125"/>
            <a:ext cx="11492432" cy="443198"/>
          </a:xfrm>
          <a:prstGeom prst="rect">
            <a:avLst/>
          </a:prstGeom>
        </p:spPr>
        <p:txBody>
          <a:bodyPr vert="horz" wrap="square"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933DD6-9940-13F2-ECB0-187773310927}"/>
              </a:ext>
            </a:extLst>
          </p:cNvPr>
          <p:cNvSpPr>
            <a:spLocks noGrp="1"/>
          </p:cNvSpPr>
          <p:nvPr>
            <p:ph type="body" idx="1"/>
          </p:nvPr>
        </p:nvSpPr>
        <p:spPr>
          <a:xfrm>
            <a:off x="314692" y="1817556"/>
            <a:ext cx="11492432" cy="402055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0" name="Rectangle 6">
            <a:extLst>
              <a:ext uri="{FF2B5EF4-FFF2-40B4-BE49-F238E27FC236}">
                <a16:creationId xmlns:a16="http://schemas.microsoft.com/office/drawing/2014/main" id="{25FC33D5-6A3D-626E-929B-EDEF84A7F09B}"/>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100" b="1" smtClean="0">
                <a:solidFill>
                  <a:schemeClr val="bg2"/>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100" b="1" dirty="0">
              <a:solidFill>
                <a:schemeClr val="bg2"/>
              </a:solidFill>
              <a:latin typeface="Roboto" panose="02000000000000000000" pitchFamily="2" charset="0"/>
              <a:ea typeface="Roboto" panose="02000000000000000000" pitchFamily="2" charset="0"/>
              <a:cs typeface="Times New Roman" panose="02020603050405020304" pitchFamily="18" charset="0"/>
            </a:endParaRPr>
          </a:p>
        </p:txBody>
      </p:sp>
      <p:sp>
        <p:nvSpPr>
          <p:cNvPr id="41" name="Rectangle 256">
            <a:extLst>
              <a:ext uri="{FF2B5EF4-FFF2-40B4-BE49-F238E27FC236}">
                <a16:creationId xmlns:a16="http://schemas.microsoft.com/office/drawing/2014/main" id="{DF5E4726-94A1-FED7-677B-96B372546603}"/>
              </a:ext>
            </a:extLst>
          </p:cNvPr>
          <p:cNvSpPr txBox="1">
            <a:spLocks noChangeArrowheads="1"/>
          </p:cNvSpPr>
          <p:nvPr userDrawn="1"/>
        </p:nvSpPr>
        <p:spPr>
          <a:xfrm>
            <a:off x="7599464" y="6576851"/>
            <a:ext cx="3860800" cy="152400"/>
          </a:xfrm>
          <a:prstGeom prst="rect">
            <a:avLst/>
          </a:prstGeom>
          <a:ln/>
        </p:spPr>
        <p:txBody>
          <a:bodyPr anchor="ctr"/>
          <a:lstStyle/>
          <a:p>
            <a:pPr algn="r"/>
            <a:r>
              <a:rPr lang="en-US" sz="1000" dirty="0">
                <a:solidFill>
                  <a:schemeClr val="bg2"/>
                </a:solidFill>
                <a:latin typeface="Roboto" panose="02000000000000000000" pitchFamily="2" charset="0"/>
                <a:ea typeface="Roboto" panose="02000000000000000000" pitchFamily="2" charset="0"/>
                <a:cs typeface="Arial" pitchFamily="34" charset="0"/>
              </a:rPr>
              <a:t> </a:t>
            </a:r>
          </a:p>
        </p:txBody>
      </p:sp>
      <p:pic>
        <p:nvPicPr>
          <p:cNvPr id="6" name="Picture 5" descr="A green text on a black background&#10;&#10;Description automatically generated">
            <a:extLst>
              <a:ext uri="{FF2B5EF4-FFF2-40B4-BE49-F238E27FC236}">
                <a16:creationId xmlns:a16="http://schemas.microsoft.com/office/drawing/2014/main" id="{620A0410-77D7-DC80-5C1A-35096147A571}"/>
              </a:ext>
            </a:extLst>
          </p:cNvPr>
          <p:cNvPicPr>
            <a:picLocks noChangeAspect="1"/>
          </p:cNvPicPr>
          <p:nvPr userDrawn="1"/>
        </p:nvPicPr>
        <p:blipFill>
          <a:blip r:embed="rId38" cstate="screen">
            <a:extLst>
              <a:ext uri="{28A0092B-C50C-407E-A947-70E740481C1C}">
                <a14:useLocalDpi xmlns:a14="http://schemas.microsoft.com/office/drawing/2010/main"/>
              </a:ext>
            </a:extLst>
          </a:blip>
          <a:stretch>
            <a:fillRect/>
          </a:stretch>
        </p:blipFill>
        <p:spPr>
          <a:xfrm>
            <a:off x="285039" y="6395036"/>
            <a:ext cx="1825868" cy="331977"/>
          </a:xfrm>
          <a:prstGeom prst="rect">
            <a:avLst/>
          </a:prstGeom>
        </p:spPr>
      </p:pic>
      <p:sp>
        <p:nvSpPr>
          <p:cNvPr id="4" name="TextBox 3">
            <a:extLst>
              <a:ext uri="{FF2B5EF4-FFF2-40B4-BE49-F238E27FC236}">
                <a16:creationId xmlns:a16="http://schemas.microsoft.com/office/drawing/2014/main" id="{B7B1D4FC-2138-09F0-78A5-E20AE5D5B7EC}"/>
              </a:ext>
            </a:extLst>
          </p:cNvPr>
          <p:cNvSpPr txBox="1"/>
          <p:nvPr userDrawn="1"/>
        </p:nvSpPr>
        <p:spPr>
          <a:xfrm>
            <a:off x="8065519" y="6522246"/>
            <a:ext cx="3461204" cy="261610"/>
          </a:xfrm>
          <a:prstGeom prst="rect">
            <a:avLst/>
          </a:prstGeom>
          <a:noFill/>
        </p:spPr>
        <p:txBody>
          <a:bodyPr wrap="none" rtlCol="0">
            <a:spAutoFit/>
          </a:bodyPr>
          <a:lstStyle/>
          <a:p>
            <a:r>
              <a:rPr lang="en-US" sz="1100" dirty="0"/>
              <a:t>Evans - ICANS XXV Malmö, Sweden April 13-17,2026</a:t>
            </a:r>
          </a:p>
        </p:txBody>
      </p:sp>
    </p:spTree>
    <p:extLst>
      <p:ext uri="{BB962C8B-B14F-4D97-AF65-F5344CB8AC3E}">
        <p14:creationId xmlns:p14="http://schemas.microsoft.com/office/powerpoint/2010/main" val="2196214776"/>
      </p:ext>
    </p:extLst>
  </p:cSld>
  <p:clrMap bg1="lt1" tx1="dk1" bg2="lt2" tx2="dk2" accent1="accent1" accent2="accent2" accent3="accent3" accent4="accent4" accent5="accent5" accent6="accent6" hlink="hlink" folHlink="folHlink"/>
  <p:sldLayoutIdLst>
    <p:sldLayoutId id="2147483957" r:id="rId1"/>
    <p:sldLayoutId id="2147483873" r:id="rId2"/>
    <p:sldLayoutId id="2147483941" r:id="rId3"/>
    <p:sldLayoutId id="2147483939" r:id="rId4"/>
    <p:sldLayoutId id="2147483896" r:id="rId5"/>
    <p:sldLayoutId id="2147483927" r:id="rId6"/>
    <p:sldLayoutId id="2147483832" r:id="rId7"/>
    <p:sldLayoutId id="2147483894" r:id="rId8"/>
    <p:sldLayoutId id="2147483829" r:id="rId9"/>
    <p:sldLayoutId id="2147483897" r:id="rId10"/>
    <p:sldLayoutId id="2147483833" r:id="rId11"/>
    <p:sldLayoutId id="2147483952" r:id="rId12"/>
    <p:sldLayoutId id="2147483953" r:id="rId13"/>
    <p:sldLayoutId id="2147483954" r:id="rId14"/>
    <p:sldLayoutId id="2147483955" r:id="rId15"/>
    <p:sldLayoutId id="2147483956" r:id="rId16"/>
    <p:sldLayoutId id="2147483834" r:id="rId17"/>
    <p:sldLayoutId id="2147483940" r:id="rId18"/>
    <p:sldLayoutId id="2147483835" r:id="rId19"/>
    <p:sldLayoutId id="2147483928" r:id="rId20"/>
    <p:sldLayoutId id="2147483906" r:id="rId21"/>
    <p:sldLayoutId id="2147483905" r:id="rId22"/>
    <p:sldLayoutId id="2147483937" r:id="rId23"/>
    <p:sldLayoutId id="2147483947" r:id="rId24"/>
    <p:sldLayoutId id="2147483948" r:id="rId25"/>
    <p:sldLayoutId id="2147483951" r:id="rId26"/>
    <p:sldLayoutId id="2147483949" r:id="rId27"/>
    <p:sldLayoutId id="2147483868" r:id="rId28"/>
    <p:sldLayoutId id="2147483861" r:id="rId29"/>
    <p:sldLayoutId id="2147483930" r:id="rId30"/>
    <p:sldLayoutId id="2147483849" r:id="rId31"/>
    <p:sldLayoutId id="2147483958" r:id="rId32"/>
    <p:sldLayoutId id="2147483960" r:id="rId33"/>
    <p:sldLayoutId id="2147483961" r:id="rId34"/>
    <p:sldLayoutId id="2147483962" r:id="rId35"/>
    <p:sldLayoutId id="2147483963" r:id="rId36"/>
  </p:sldLayoutIdLst>
  <p:hf sldNum="0" hdr="0" ftr="0" dt="0"/>
  <p:txStyles>
    <p:title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p:titleStyle>
    <p:bodyStyle>
      <a:lvl1pPr marL="0" indent="0" algn="l" defTabSz="914400" rtl="0" eaLnBrk="1" latinLnBrk="0" hangingPunct="1">
        <a:lnSpc>
          <a:spcPct val="90000"/>
        </a:lnSpc>
        <a:spcBef>
          <a:spcPts val="1200"/>
        </a:spcBef>
        <a:spcAft>
          <a:spcPts val="60"/>
        </a:spcAft>
        <a:buFont typeface="Arial" panose="020B0604020202020204" pitchFamily="34" charset="0"/>
        <a:buNone/>
        <a:defRPr sz="22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3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5.png"/><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34.jpeg"/><Relationship Id="rId5" Type="http://schemas.microsoft.com/office/2007/relationships/hdphoto" Target="../media/hdphoto2.wdp"/><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jpe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25.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image" Target="../media/image66.jpg"/><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2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xml"/><Relationship Id="rId1" Type="http://schemas.openxmlformats.org/officeDocument/2006/relationships/slideLayout" Target="../slideLayouts/slideLayout36.xml"/><Relationship Id="rId5" Type="http://schemas.openxmlformats.org/officeDocument/2006/relationships/image" Target="../media/image77.pn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xml"/><Relationship Id="rId1" Type="http://schemas.openxmlformats.org/officeDocument/2006/relationships/slideLayout" Target="../slideLayouts/slideLayout3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jpe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3.jpeg"/><Relationship Id="rId11" Type="http://schemas.openxmlformats.org/officeDocument/2006/relationships/image" Target="../media/image98.jpeg"/><Relationship Id="rId5" Type="http://schemas.openxmlformats.org/officeDocument/2006/relationships/image" Target="../media/image92.jpeg"/><Relationship Id="rId10" Type="http://schemas.openxmlformats.org/officeDocument/2006/relationships/image" Target="../media/image97.jpeg"/><Relationship Id="rId4" Type="http://schemas.openxmlformats.org/officeDocument/2006/relationships/image" Target="../media/image91.jpeg"/><Relationship Id="rId9" Type="http://schemas.openxmlformats.org/officeDocument/2006/relationships/image" Target="../media/image96.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png"/></Relationships>
</file>

<file path=ppt/slides/_rels/slide4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107.jpeg"/></Relationships>
</file>

<file path=ppt/slides/_rels/slide4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107.jpeg"/></Relationships>
</file>

<file path=ppt/slides/_rels/slide47.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7DC7C-1F06-ABBF-9EF1-4E28BFD1BE62}"/>
              </a:ext>
            </a:extLst>
          </p:cNvPr>
          <p:cNvSpPr>
            <a:spLocks noGrp="1"/>
          </p:cNvSpPr>
          <p:nvPr>
            <p:ph type="ctrTitle"/>
          </p:nvPr>
        </p:nvSpPr>
        <p:spPr>
          <a:xfrm>
            <a:off x="1038578" y="2254309"/>
            <a:ext cx="4967111" cy="997196"/>
          </a:xfrm>
        </p:spPr>
        <p:txBody>
          <a:bodyPr/>
          <a:lstStyle/>
          <a:p>
            <a:r>
              <a:rPr lang="en-US" sz="2800" dirty="0"/>
              <a:t>The Path to 2.0 MW and Beyond at the SNS</a:t>
            </a:r>
          </a:p>
        </p:txBody>
      </p:sp>
      <p:sp>
        <p:nvSpPr>
          <p:cNvPr id="4" name="Text Placeholder 3">
            <a:extLst>
              <a:ext uri="{FF2B5EF4-FFF2-40B4-BE49-F238E27FC236}">
                <a16:creationId xmlns:a16="http://schemas.microsoft.com/office/drawing/2014/main" id="{40AE96E5-1D3C-AB30-B8BA-A90142803CE9}"/>
              </a:ext>
            </a:extLst>
          </p:cNvPr>
          <p:cNvSpPr>
            <a:spLocks noGrp="1"/>
          </p:cNvSpPr>
          <p:nvPr>
            <p:ph type="body" sz="quarter" idx="14"/>
          </p:nvPr>
        </p:nvSpPr>
        <p:spPr/>
        <p:txBody>
          <a:bodyPr/>
          <a:lstStyle/>
          <a:p>
            <a:r>
              <a:rPr lang="en-US" dirty="0"/>
              <a:t>April 16, 2026</a:t>
            </a:r>
          </a:p>
        </p:txBody>
      </p:sp>
      <p:sp>
        <p:nvSpPr>
          <p:cNvPr id="5" name="Text Placeholder 4">
            <a:extLst>
              <a:ext uri="{FF2B5EF4-FFF2-40B4-BE49-F238E27FC236}">
                <a16:creationId xmlns:a16="http://schemas.microsoft.com/office/drawing/2014/main" id="{3B88453F-596E-1B54-92A6-E3CC78E4E1F3}"/>
              </a:ext>
            </a:extLst>
          </p:cNvPr>
          <p:cNvSpPr>
            <a:spLocks noGrp="1"/>
          </p:cNvSpPr>
          <p:nvPr>
            <p:ph type="body" sz="quarter" idx="15"/>
          </p:nvPr>
        </p:nvSpPr>
        <p:spPr/>
        <p:txBody>
          <a:bodyPr/>
          <a:lstStyle/>
          <a:p>
            <a:r>
              <a:rPr lang="en-US" dirty="0"/>
              <a:t>Nicholas Evans</a:t>
            </a:r>
          </a:p>
          <a:p>
            <a:r>
              <a:rPr lang="en-US" dirty="0"/>
              <a:t>ICANS XXV, Malmö, Sweden</a:t>
            </a:r>
          </a:p>
        </p:txBody>
      </p:sp>
    </p:spTree>
    <p:extLst>
      <p:ext uri="{BB962C8B-B14F-4D97-AF65-F5344CB8AC3E}">
        <p14:creationId xmlns:p14="http://schemas.microsoft.com/office/powerpoint/2010/main" val="28280811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9A0D9-78DE-0D4B-05DB-468CD093FC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5E470E-6015-2C99-92EA-A1ADF11986D8}"/>
              </a:ext>
            </a:extLst>
          </p:cNvPr>
          <p:cNvSpPr>
            <a:spLocks noGrp="1"/>
          </p:cNvSpPr>
          <p:nvPr>
            <p:ph type="title"/>
          </p:nvPr>
        </p:nvSpPr>
        <p:spPr/>
        <p:txBody>
          <a:bodyPr/>
          <a:lstStyle/>
          <a:p>
            <a:r>
              <a:rPr lang="en-US" dirty="0"/>
              <a:t>Injection Region Commissioning – New Magnets</a:t>
            </a:r>
          </a:p>
        </p:txBody>
      </p:sp>
      <p:grpSp>
        <p:nvGrpSpPr>
          <p:cNvPr id="3" name="Group 2">
            <a:extLst>
              <a:ext uri="{FF2B5EF4-FFF2-40B4-BE49-F238E27FC236}">
                <a16:creationId xmlns:a16="http://schemas.microsoft.com/office/drawing/2014/main" id="{F02436F0-81B3-DF5C-FB20-D984066BEF20}"/>
              </a:ext>
            </a:extLst>
          </p:cNvPr>
          <p:cNvGrpSpPr/>
          <p:nvPr/>
        </p:nvGrpSpPr>
        <p:grpSpPr>
          <a:xfrm>
            <a:off x="1499800" y="2348706"/>
            <a:ext cx="11823384" cy="4143001"/>
            <a:chOff x="368616" y="2036979"/>
            <a:chExt cx="11823384" cy="4143001"/>
          </a:xfrm>
        </p:grpSpPr>
        <p:grpSp>
          <p:nvGrpSpPr>
            <p:cNvPr id="4" name="Group 3">
              <a:extLst>
                <a:ext uri="{FF2B5EF4-FFF2-40B4-BE49-F238E27FC236}">
                  <a16:creationId xmlns:a16="http://schemas.microsoft.com/office/drawing/2014/main" id="{3CC2200B-1E46-C3D1-8452-AD331FBCA31D}"/>
                </a:ext>
              </a:extLst>
            </p:cNvPr>
            <p:cNvGrpSpPr/>
            <p:nvPr/>
          </p:nvGrpSpPr>
          <p:grpSpPr>
            <a:xfrm>
              <a:off x="368617" y="2036979"/>
              <a:ext cx="11823383" cy="4143001"/>
              <a:chOff x="368617" y="2199539"/>
              <a:chExt cx="11823383" cy="4143001"/>
            </a:xfrm>
          </p:grpSpPr>
          <p:grpSp>
            <p:nvGrpSpPr>
              <p:cNvPr id="11" name="Group 10">
                <a:extLst>
                  <a:ext uri="{FF2B5EF4-FFF2-40B4-BE49-F238E27FC236}">
                    <a16:creationId xmlns:a16="http://schemas.microsoft.com/office/drawing/2014/main" id="{B0F69BB2-848A-98C6-A2A7-5B2DCD6485FE}"/>
                  </a:ext>
                </a:extLst>
              </p:cNvPr>
              <p:cNvGrpSpPr/>
              <p:nvPr/>
            </p:nvGrpSpPr>
            <p:grpSpPr>
              <a:xfrm>
                <a:off x="368617" y="2199539"/>
                <a:ext cx="11823383" cy="4143001"/>
                <a:chOff x="368617" y="2199539"/>
                <a:chExt cx="11823383" cy="4143001"/>
              </a:xfrm>
            </p:grpSpPr>
            <p:pic>
              <p:nvPicPr>
                <p:cNvPr id="13" name="Picture 12" descr="Diagram, engineering drawing&#10;&#10;Description automatically generated">
                  <a:extLst>
                    <a:ext uri="{FF2B5EF4-FFF2-40B4-BE49-F238E27FC236}">
                      <a16:creationId xmlns:a16="http://schemas.microsoft.com/office/drawing/2014/main" id="{99A57049-D83B-CED7-8204-147ABDCD5702}"/>
                    </a:ext>
                  </a:extLst>
                </p:cNvPr>
                <p:cNvPicPr>
                  <a:picLocks noChangeAspect="1"/>
                </p:cNvPicPr>
                <p:nvPr/>
              </p:nvPicPr>
              <p:blipFill>
                <a:blip r:embed="rId2">
                  <a:duotone>
                    <a:schemeClr val="bg2">
                      <a:shade val="45000"/>
                      <a:satMod val="135000"/>
                    </a:schemeClr>
                    <a:prstClr val="white"/>
                  </a:duotone>
                </a:blip>
                <a:stretch>
                  <a:fillRect/>
                </a:stretch>
              </p:blipFill>
              <p:spPr>
                <a:xfrm>
                  <a:off x="368617" y="2199539"/>
                  <a:ext cx="11823383" cy="4143001"/>
                </a:xfrm>
                <a:prstGeom prst="rect">
                  <a:avLst/>
                </a:prstGeom>
              </p:spPr>
            </p:pic>
            <p:sp>
              <p:nvSpPr>
                <p:cNvPr id="14" name="Rectangle 13">
                  <a:extLst>
                    <a:ext uri="{FF2B5EF4-FFF2-40B4-BE49-F238E27FC236}">
                      <a16:creationId xmlns:a16="http://schemas.microsoft.com/office/drawing/2014/main" id="{E61B8F10-50B5-C974-61AE-3B5DBEB296F3}"/>
                    </a:ext>
                  </a:extLst>
                </p:cNvPr>
                <p:cNvSpPr/>
                <p:nvPr/>
              </p:nvSpPr>
              <p:spPr>
                <a:xfrm>
                  <a:off x="10092801" y="2597018"/>
                  <a:ext cx="1959653" cy="1814241"/>
                </a:xfrm>
                <a:prstGeom prst="rect">
                  <a:avLst/>
                </a:prstGeom>
                <a:solidFill>
                  <a:schemeClr val="bg1"/>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12" name="Rectangle 11">
                <a:extLst>
                  <a:ext uri="{FF2B5EF4-FFF2-40B4-BE49-F238E27FC236}">
                    <a16:creationId xmlns:a16="http://schemas.microsoft.com/office/drawing/2014/main" id="{89A6AC6A-DA12-AB09-5B20-F75776AA0189}"/>
                  </a:ext>
                </a:extLst>
              </p:cNvPr>
              <p:cNvSpPr/>
              <p:nvPr/>
            </p:nvSpPr>
            <p:spPr>
              <a:xfrm rot="19332243">
                <a:off x="9597312" y="3387951"/>
                <a:ext cx="803552" cy="592741"/>
              </a:xfrm>
              <a:prstGeom prst="rect">
                <a:avLst/>
              </a:prstGeom>
              <a:solidFill>
                <a:schemeClr val="bg1"/>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pic>
          <p:nvPicPr>
            <p:cNvPr id="5" name="Picture 4" descr="Diagram, engineering drawing&#10;&#10;Description automatically generated">
              <a:extLst>
                <a:ext uri="{FF2B5EF4-FFF2-40B4-BE49-F238E27FC236}">
                  <a16:creationId xmlns:a16="http://schemas.microsoft.com/office/drawing/2014/main" id="{059AABE4-BDBC-849C-D09F-F4B5484BB9B8}"/>
                </a:ext>
              </a:extLst>
            </p:cNvPr>
            <p:cNvPicPr>
              <a:picLocks noChangeAspect="1"/>
            </p:cNvPicPr>
            <p:nvPr/>
          </p:nvPicPr>
          <p:blipFill>
            <a:blip r:embed="rId3" cstate="screen">
              <a:extLst>
                <a:ext uri="{28A0092B-C50C-407E-A947-70E740481C1C}">
                  <a14:useLocalDpi xmlns:a14="http://schemas.microsoft.com/office/drawing/2010/main"/>
                </a:ext>
              </a:extLst>
            </a:blip>
            <a:srcRect l="-2"/>
            <a:stretch/>
          </p:blipFill>
          <p:spPr>
            <a:xfrm>
              <a:off x="368616" y="2036979"/>
              <a:ext cx="7393624" cy="4143001"/>
            </a:xfrm>
            <a:prstGeom prst="rect">
              <a:avLst/>
            </a:prstGeom>
          </p:spPr>
        </p:pic>
      </p:grpSp>
      <p:sp>
        <p:nvSpPr>
          <p:cNvPr id="15" name="Rectangle 14">
            <a:extLst>
              <a:ext uri="{FF2B5EF4-FFF2-40B4-BE49-F238E27FC236}">
                <a16:creationId xmlns:a16="http://schemas.microsoft.com/office/drawing/2014/main" id="{539A91F8-3EA8-E3B6-489F-D5CCA3DE52C8}"/>
              </a:ext>
            </a:extLst>
          </p:cNvPr>
          <p:cNvSpPr/>
          <p:nvPr/>
        </p:nvSpPr>
        <p:spPr>
          <a:xfrm>
            <a:off x="8565931" y="3037490"/>
            <a:ext cx="483476" cy="315578"/>
          </a:xfrm>
          <a:prstGeom prst="rect">
            <a:avLst/>
          </a:prstGeom>
          <a:noFill/>
          <a:ln w="381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pic>
        <p:nvPicPr>
          <p:cNvPr id="10" name="Picture 9" descr="A long line of machine parts&#10;&#10;Description automatically generated">
            <a:extLst>
              <a:ext uri="{FF2B5EF4-FFF2-40B4-BE49-F238E27FC236}">
                <a16:creationId xmlns:a16="http://schemas.microsoft.com/office/drawing/2014/main" id="{EA23A6B7-B7EC-0AD9-1DAE-6E5540D9432A}"/>
              </a:ext>
            </a:extLst>
          </p:cNvPr>
          <p:cNvPicPr>
            <a:picLocks noChangeAspect="1"/>
          </p:cNvPicPr>
          <p:nvPr/>
        </p:nvPicPr>
        <p:blipFill>
          <a:blip r:embed="rId4"/>
          <a:stretch>
            <a:fillRect/>
          </a:stretch>
        </p:blipFill>
        <p:spPr>
          <a:xfrm>
            <a:off x="1416501" y="929920"/>
            <a:ext cx="4940341" cy="5335569"/>
          </a:xfrm>
          <a:prstGeom prst="rect">
            <a:avLst/>
          </a:prstGeom>
          <a:ln w="38100">
            <a:solidFill>
              <a:srgbClr val="FF0000"/>
            </a:solidFill>
          </a:ln>
        </p:spPr>
      </p:pic>
      <p:sp>
        <p:nvSpPr>
          <p:cNvPr id="26" name="TextBox 25">
            <a:extLst>
              <a:ext uri="{FF2B5EF4-FFF2-40B4-BE49-F238E27FC236}">
                <a16:creationId xmlns:a16="http://schemas.microsoft.com/office/drawing/2014/main" id="{9CF4C822-B9E8-06C5-63E9-4B65C356CA98}"/>
              </a:ext>
            </a:extLst>
          </p:cNvPr>
          <p:cNvSpPr txBox="1"/>
          <p:nvPr/>
        </p:nvSpPr>
        <p:spPr>
          <a:xfrm>
            <a:off x="6574420" y="929920"/>
            <a:ext cx="5227125" cy="1200329"/>
          </a:xfrm>
          <a:prstGeom prst="rect">
            <a:avLst/>
          </a:prstGeom>
          <a:noFill/>
        </p:spPr>
        <p:txBody>
          <a:bodyPr wrap="square" rtlCol="0">
            <a:spAutoFit/>
          </a:bodyPr>
          <a:lstStyle/>
          <a:p>
            <a:pPr algn="l">
              <a:lnSpc>
                <a:spcPct val="90000"/>
              </a:lnSpc>
            </a:pPr>
            <a:r>
              <a:rPr lang="en-US" sz="2000" dirty="0">
                <a:latin typeface="+mn-lt"/>
              </a:rPr>
              <a:t>Three new magnets designed and built at Fermilab to SNS specification to allow transport of 1.3 GeV beam through injection region of ring</a:t>
            </a:r>
          </a:p>
        </p:txBody>
      </p:sp>
      <p:cxnSp>
        <p:nvCxnSpPr>
          <p:cNvPr id="29" name="Straight Arrow Connector 28">
            <a:extLst>
              <a:ext uri="{FF2B5EF4-FFF2-40B4-BE49-F238E27FC236}">
                <a16:creationId xmlns:a16="http://schemas.microsoft.com/office/drawing/2014/main" id="{5B350EBB-1EF9-2CD0-6475-53E6E9A0A9BC}"/>
              </a:ext>
            </a:extLst>
          </p:cNvPr>
          <p:cNvCxnSpPr/>
          <p:nvPr/>
        </p:nvCxnSpPr>
        <p:spPr>
          <a:xfrm>
            <a:off x="4169172" y="1484685"/>
            <a:ext cx="1135117" cy="94593"/>
          </a:xfrm>
          <a:prstGeom prst="straightConnector1">
            <a:avLst/>
          </a:prstGeom>
          <a:ln w="38100">
            <a:solidFill>
              <a:srgbClr val="C00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E35597A-6D1C-455E-FB93-A06598604872}"/>
              </a:ext>
            </a:extLst>
          </p:cNvPr>
          <p:cNvCxnSpPr>
            <a:cxnSpLocks/>
          </p:cNvCxnSpPr>
          <p:nvPr/>
        </p:nvCxnSpPr>
        <p:spPr>
          <a:xfrm flipH="1" flipV="1">
            <a:off x="5131679" y="3626398"/>
            <a:ext cx="831799" cy="776637"/>
          </a:xfrm>
          <a:prstGeom prst="straightConnector1">
            <a:avLst/>
          </a:prstGeom>
          <a:ln w="38100">
            <a:solidFill>
              <a:srgbClr val="C00000"/>
            </a:solidFill>
            <a:miter lim="800000"/>
            <a:tailEnd type="triangle"/>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05EC350B-F386-246C-AE10-5E1EF5A699C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842748" y="4313909"/>
            <a:ext cx="4403177" cy="2336294"/>
          </a:xfrm>
          <a:prstGeom prst="rect">
            <a:avLst/>
          </a:prstGeom>
        </p:spPr>
      </p:pic>
      <p:pic>
        <p:nvPicPr>
          <p:cNvPr id="34" name="Picture 33">
            <a:extLst>
              <a:ext uri="{FF2B5EF4-FFF2-40B4-BE49-F238E27FC236}">
                <a16:creationId xmlns:a16="http://schemas.microsoft.com/office/drawing/2014/main" id="{34FBF154-71FF-61F9-6FBC-AFD75F0897B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9756" y="955408"/>
            <a:ext cx="4271058" cy="1931559"/>
          </a:xfrm>
          <a:prstGeom prst="rect">
            <a:avLst/>
          </a:prstGeom>
        </p:spPr>
      </p:pic>
    </p:spTree>
    <p:extLst>
      <p:ext uri="{BB962C8B-B14F-4D97-AF65-F5344CB8AC3E}">
        <p14:creationId xmlns:p14="http://schemas.microsoft.com/office/powerpoint/2010/main" val="24594332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F2674-5947-24F7-E51A-B6EA7B782F29}"/>
              </a:ext>
            </a:extLst>
          </p:cNvPr>
          <p:cNvSpPr>
            <a:spLocks noGrp="1"/>
          </p:cNvSpPr>
          <p:nvPr>
            <p:ph type="title"/>
          </p:nvPr>
        </p:nvSpPr>
        <p:spPr/>
        <p:txBody>
          <a:bodyPr/>
          <a:lstStyle/>
          <a:p>
            <a:r>
              <a:rPr lang="en-US" dirty="0"/>
              <a:t>Ring Installation - Before</a:t>
            </a:r>
          </a:p>
        </p:txBody>
      </p:sp>
      <p:pic>
        <p:nvPicPr>
          <p:cNvPr id="8" name="Picture 7" descr="Ring Injection SS Looking South.JPG">
            <a:extLst>
              <a:ext uri="{FF2B5EF4-FFF2-40B4-BE49-F238E27FC236}">
                <a16:creationId xmlns:a16="http://schemas.microsoft.com/office/drawing/2014/main" id="{F8882106-CE39-CD2B-CF19-DB790C3C01D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34786" y="1442159"/>
            <a:ext cx="8322428" cy="4650505"/>
          </a:xfrm>
          <a:prstGeom prst="rect">
            <a:avLst/>
          </a:prstGeom>
        </p:spPr>
      </p:pic>
      <p:sp>
        <p:nvSpPr>
          <p:cNvPr id="14" name="TextBox 13">
            <a:extLst>
              <a:ext uri="{FF2B5EF4-FFF2-40B4-BE49-F238E27FC236}">
                <a16:creationId xmlns:a16="http://schemas.microsoft.com/office/drawing/2014/main" id="{583E270E-0450-0368-24F6-E5C7E645AE60}"/>
              </a:ext>
            </a:extLst>
          </p:cNvPr>
          <p:cNvSpPr txBox="1"/>
          <p:nvPr/>
        </p:nvSpPr>
        <p:spPr>
          <a:xfrm>
            <a:off x="7734649" y="1016141"/>
            <a:ext cx="1199367" cy="369332"/>
          </a:xfrm>
          <a:prstGeom prst="rect">
            <a:avLst/>
          </a:prstGeom>
          <a:noFill/>
        </p:spPr>
        <p:txBody>
          <a:bodyPr wrap="none" rtlCol="0">
            <a:spAutoFit/>
          </a:bodyPr>
          <a:lstStyle/>
          <a:p>
            <a:r>
              <a:rPr lang="en-US" dirty="0"/>
              <a:t>Chicane 2</a:t>
            </a:r>
          </a:p>
        </p:txBody>
      </p:sp>
      <p:sp>
        <p:nvSpPr>
          <p:cNvPr id="15" name="TextBox 14">
            <a:extLst>
              <a:ext uri="{FF2B5EF4-FFF2-40B4-BE49-F238E27FC236}">
                <a16:creationId xmlns:a16="http://schemas.microsoft.com/office/drawing/2014/main" id="{D5ABBA2B-3B12-2A54-72AF-B14A209F67DC}"/>
              </a:ext>
            </a:extLst>
          </p:cNvPr>
          <p:cNvSpPr txBox="1"/>
          <p:nvPr/>
        </p:nvSpPr>
        <p:spPr>
          <a:xfrm>
            <a:off x="6060908" y="1016141"/>
            <a:ext cx="1199367" cy="369332"/>
          </a:xfrm>
          <a:prstGeom prst="rect">
            <a:avLst/>
          </a:prstGeom>
          <a:noFill/>
        </p:spPr>
        <p:txBody>
          <a:bodyPr wrap="none" rtlCol="0">
            <a:spAutoFit/>
          </a:bodyPr>
          <a:lstStyle/>
          <a:p>
            <a:r>
              <a:rPr lang="en-US" dirty="0"/>
              <a:t>Chicane 3</a:t>
            </a:r>
          </a:p>
        </p:txBody>
      </p:sp>
      <p:sp>
        <p:nvSpPr>
          <p:cNvPr id="16" name="TextBox 15">
            <a:extLst>
              <a:ext uri="{FF2B5EF4-FFF2-40B4-BE49-F238E27FC236}">
                <a16:creationId xmlns:a16="http://schemas.microsoft.com/office/drawing/2014/main" id="{8CFB5EE2-886B-5D0C-7508-D657B5534DD0}"/>
              </a:ext>
            </a:extLst>
          </p:cNvPr>
          <p:cNvSpPr txBox="1"/>
          <p:nvPr/>
        </p:nvSpPr>
        <p:spPr>
          <a:xfrm>
            <a:off x="3159311" y="1044484"/>
            <a:ext cx="1497526" cy="369332"/>
          </a:xfrm>
          <a:prstGeom prst="rect">
            <a:avLst/>
          </a:prstGeom>
          <a:noFill/>
        </p:spPr>
        <p:txBody>
          <a:bodyPr wrap="none" rtlCol="0">
            <a:spAutoFit/>
          </a:bodyPr>
          <a:lstStyle/>
          <a:p>
            <a:r>
              <a:rPr lang="en-US" dirty="0"/>
              <a:t>Dump Dipole</a:t>
            </a:r>
          </a:p>
        </p:txBody>
      </p:sp>
      <p:cxnSp>
        <p:nvCxnSpPr>
          <p:cNvPr id="18" name="Straight Arrow Connector 17">
            <a:extLst>
              <a:ext uri="{FF2B5EF4-FFF2-40B4-BE49-F238E27FC236}">
                <a16:creationId xmlns:a16="http://schemas.microsoft.com/office/drawing/2014/main" id="{DFF11277-B432-F161-191C-F38B9E828BC9}"/>
              </a:ext>
            </a:extLst>
          </p:cNvPr>
          <p:cNvCxnSpPr/>
          <p:nvPr/>
        </p:nvCxnSpPr>
        <p:spPr>
          <a:xfrm>
            <a:off x="6587836" y="1442159"/>
            <a:ext cx="0" cy="62563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E6F098C-A7A8-CCA2-0769-6D992A5836B9}"/>
              </a:ext>
            </a:extLst>
          </p:cNvPr>
          <p:cNvCxnSpPr>
            <a:cxnSpLocks/>
            <a:stCxn id="14" idx="2"/>
          </p:cNvCxnSpPr>
          <p:nvPr/>
        </p:nvCxnSpPr>
        <p:spPr>
          <a:xfrm flipH="1">
            <a:off x="7529945" y="1385473"/>
            <a:ext cx="804388" cy="84510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6D1A434-E3F3-E698-7E83-5CC984BCED0A}"/>
              </a:ext>
            </a:extLst>
          </p:cNvPr>
          <p:cNvCxnSpPr>
            <a:cxnSpLocks/>
          </p:cNvCxnSpPr>
          <p:nvPr/>
        </p:nvCxnSpPr>
        <p:spPr>
          <a:xfrm>
            <a:off x="3946048" y="1442159"/>
            <a:ext cx="0" cy="103087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098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1F0F0-BF13-F972-20F5-7DEA3EF933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2B2B42-406D-5BCB-AAF0-DB0D334033CB}"/>
              </a:ext>
            </a:extLst>
          </p:cNvPr>
          <p:cNvSpPr>
            <a:spLocks noGrp="1"/>
          </p:cNvSpPr>
          <p:nvPr>
            <p:ph type="title"/>
          </p:nvPr>
        </p:nvSpPr>
        <p:spPr/>
        <p:txBody>
          <a:bodyPr/>
          <a:lstStyle/>
          <a:p>
            <a:r>
              <a:rPr lang="en-US" dirty="0"/>
              <a:t>Ring Installation - After</a:t>
            </a:r>
          </a:p>
        </p:txBody>
      </p:sp>
      <p:pic>
        <p:nvPicPr>
          <p:cNvPr id="3" name="Picture 2">
            <a:extLst>
              <a:ext uri="{FF2B5EF4-FFF2-40B4-BE49-F238E27FC236}">
                <a16:creationId xmlns:a16="http://schemas.microsoft.com/office/drawing/2014/main" id="{314C80DD-ACF2-5AFF-1AB6-0C5BA2EB200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203051" y="1363866"/>
            <a:ext cx="8090748" cy="5004854"/>
          </a:xfrm>
          <a:prstGeom prst="rect">
            <a:avLst/>
          </a:prstGeom>
        </p:spPr>
      </p:pic>
      <p:sp>
        <p:nvSpPr>
          <p:cNvPr id="7" name="TextBox 6">
            <a:extLst>
              <a:ext uri="{FF2B5EF4-FFF2-40B4-BE49-F238E27FC236}">
                <a16:creationId xmlns:a16="http://schemas.microsoft.com/office/drawing/2014/main" id="{2E67283E-A78D-0B4C-DEA7-D8F208CED7EB}"/>
              </a:ext>
            </a:extLst>
          </p:cNvPr>
          <p:cNvSpPr txBox="1"/>
          <p:nvPr/>
        </p:nvSpPr>
        <p:spPr>
          <a:xfrm>
            <a:off x="8708233" y="1031616"/>
            <a:ext cx="1199367" cy="369332"/>
          </a:xfrm>
          <a:prstGeom prst="rect">
            <a:avLst/>
          </a:prstGeom>
          <a:noFill/>
        </p:spPr>
        <p:txBody>
          <a:bodyPr wrap="square" rtlCol="0">
            <a:spAutoFit/>
          </a:bodyPr>
          <a:lstStyle/>
          <a:p>
            <a:r>
              <a:rPr lang="en-US" dirty="0"/>
              <a:t>Chicane 2</a:t>
            </a:r>
          </a:p>
        </p:txBody>
      </p:sp>
      <p:sp>
        <p:nvSpPr>
          <p:cNvPr id="9" name="TextBox 8">
            <a:extLst>
              <a:ext uri="{FF2B5EF4-FFF2-40B4-BE49-F238E27FC236}">
                <a16:creationId xmlns:a16="http://schemas.microsoft.com/office/drawing/2014/main" id="{9798196B-B204-9D02-EB3E-D8A948A73901}"/>
              </a:ext>
            </a:extLst>
          </p:cNvPr>
          <p:cNvSpPr txBox="1"/>
          <p:nvPr/>
        </p:nvSpPr>
        <p:spPr>
          <a:xfrm>
            <a:off x="5665359" y="1031616"/>
            <a:ext cx="1199367" cy="369332"/>
          </a:xfrm>
          <a:prstGeom prst="rect">
            <a:avLst/>
          </a:prstGeom>
          <a:noFill/>
        </p:spPr>
        <p:txBody>
          <a:bodyPr wrap="square" rtlCol="0">
            <a:spAutoFit/>
          </a:bodyPr>
          <a:lstStyle/>
          <a:p>
            <a:r>
              <a:rPr lang="en-US" dirty="0"/>
              <a:t>Chicane 3</a:t>
            </a:r>
          </a:p>
        </p:txBody>
      </p:sp>
      <p:sp>
        <p:nvSpPr>
          <p:cNvPr id="10" name="TextBox 9">
            <a:extLst>
              <a:ext uri="{FF2B5EF4-FFF2-40B4-BE49-F238E27FC236}">
                <a16:creationId xmlns:a16="http://schemas.microsoft.com/office/drawing/2014/main" id="{33EC55E2-C99E-D189-7A66-A76FE5756C96}"/>
              </a:ext>
            </a:extLst>
          </p:cNvPr>
          <p:cNvSpPr txBox="1"/>
          <p:nvPr/>
        </p:nvSpPr>
        <p:spPr>
          <a:xfrm>
            <a:off x="3054611" y="1031616"/>
            <a:ext cx="1497526" cy="369332"/>
          </a:xfrm>
          <a:prstGeom prst="rect">
            <a:avLst/>
          </a:prstGeom>
          <a:noFill/>
        </p:spPr>
        <p:txBody>
          <a:bodyPr wrap="square" rtlCol="0">
            <a:spAutoFit/>
          </a:bodyPr>
          <a:lstStyle/>
          <a:p>
            <a:r>
              <a:rPr lang="en-US" dirty="0"/>
              <a:t>Dump Dipole</a:t>
            </a:r>
          </a:p>
        </p:txBody>
      </p:sp>
      <p:cxnSp>
        <p:nvCxnSpPr>
          <p:cNvPr id="11" name="Straight Arrow Connector 10">
            <a:extLst>
              <a:ext uri="{FF2B5EF4-FFF2-40B4-BE49-F238E27FC236}">
                <a16:creationId xmlns:a16="http://schemas.microsoft.com/office/drawing/2014/main" id="{2C204098-CE45-222F-BB3F-C5D634DC6464}"/>
              </a:ext>
            </a:extLst>
          </p:cNvPr>
          <p:cNvCxnSpPr>
            <a:cxnSpLocks/>
            <a:stCxn id="3" idx="0"/>
          </p:cNvCxnSpPr>
          <p:nvPr/>
        </p:nvCxnSpPr>
        <p:spPr>
          <a:xfrm>
            <a:off x="6248425" y="1363866"/>
            <a:ext cx="14757" cy="121457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A6D1071-3031-C6D7-11B2-21FE46B90787}"/>
              </a:ext>
            </a:extLst>
          </p:cNvPr>
          <p:cNvCxnSpPr>
            <a:cxnSpLocks/>
          </p:cNvCxnSpPr>
          <p:nvPr/>
        </p:nvCxnSpPr>
        <p:spPr>
          <a:xfrm>
            <a:off x="9265320" y="1361192"/>
            <a:ext cx="0" cy="110371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7C69B6C-B2D4-C135-CFE7-28DCD8CF417D}"/>
              </a:ext>
            </a:extLst>
          </p:cNvPr>
          <p:cNvCxnSpPr>
            <a:cxnSpLocks/>
          </p:cNvCxnSpPr>
          <p:nvPr/>
        </p:nvCxnSpPr>
        <p:spPr>
          <a:xfrm>
            <a:off x="3803374" y="1361192"/>
            <a:ext cx="0" cy="160729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453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3C834-9DC1-196F-9D2D-0BA5BF6711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982CE1-A76A-190B-92E5-7852AF62CA98}"/>
              </a:ext>
            </a:extLst>
          </p:cNvPr>
          <p:cNvSpPr>
            <a:spLocks noGrp="1"/>
          </p:cNvSpPr>
          <p:nvPr>
            <p:ph type="title"/>
          </p:nvPr>
        </p:nvSpPr>
        <p:spPr/>
        <p:txBody>
          <a:bodyPr/>
          <a:lstStyle/>
          <a:p>
            <a:r>
              <a:rPr lang="en-US" dirty="0"/>
              <a:t>Ring Injection Dump Imaging System (RID-IS)</a:t>
            </a:r>
          </a:p>
        </p:txBody>
      </p:sp>
      <p:grpSp>
        <p:nvGrpSpPr>
          <p:cNvPr id="3" name="Group 2">
            <a:extLst>
              <a:ext uri="{FF2B5EF4-FFF2-40B4-BE49-F238E27FC236}">
                <a16:creationId xmlns:a16="http://schemas.microsoft.com/office/drawing/2014/main" id="{840E2661-4C0E-2256-D061-5607082A2BF0}"/>
              </a:ext>
            </a:extLst>
          </p:cNvPr>
          <p:cNvGrpSpPr/>
          <p:nvPr/>
        </p:nvGrpSpPr>
        <p:grpSpPr>
          <a:xfrm>
            <a:off x="1499800" y="2348706"/>
            <a:ext cx="11823384" cy="4143001"/>
            <a:chOff x="368616" y="2036979"/>
            <a:chExt cx="11823384" cy="4143001"/>
          </a:xfrm>
        </p:grpSpPr>
        <p:grpSp>
          <p:nvGrpSpPr>
            <p:cNvPr id="4" name="Group 3">
              <a:extLst>
                <a:ext uri="{FF2B5EF4-FFF2-40B4-BE49-F238E27FC236}">
                  <a16:creationId xmlns:a16="http://schemas.microsoft.com/office/drawing/2014/main" id="{5D24F180-76D6-EDD2-D53E-875D0591E4AB}"/>
                </a:ext>
              </a:extLst>
            </p:cNvPr>
            <p:cNvGrpSpPr/>
            <p:nvPr/>
          </p:nvGrpSpPr>
          <p:grpSpPr>
            <a:xfrm>
              <a:off x="368617" y="2036979"/>
              <a:ext cx="11823383" cy="4143001"/>
              <a:chOff x="368617" y="2199539"/>
              <a:chExt cx="11823383" cy="4143001"/>
            </a:xfrm>
          </p:grpSpPr>
          <p:grpSp>
            <p:nvGrpSpPr>
              <p:cNvPr id="11" name="Group 10">
                <a:extLst>
                  <a:ext uri="{FF2B5EF4-FFF2-40B4-BE49-F238E27FC236}">
                    <a16:creationId xmlns:a16="http://schemas.microsoft.com/office/drawing/2014/main" id="{DDD71DDC-05C7-082D-5E71-18DBB9327D67}"/>
                  </a:ext>
                </a:extLst>
              </p:cNvPr>
              <p:cNvGrpSpPr/>
              <p:nvPr/>
            </p:nvGrpSpPr>
            <p:grpSpPr>
              <a:xfrm>
                <a:off x="368617" y="2199539"/>
                <a:ext cx="11823383" cy="4143001"/>
                <a:chOff x="368617" y="2199539"/>
                <a:chExt cx="11823383" cy="4143001"/>
              </a:xfrm>
            </p:grpSpPr>
            <p:pic>
              <p:nvPicPr>
                <p:cNvPr id="13" name="Picture 12" descr="Diagram, engineering drawing&#10;&#10;Description automatically generated">
                  <a:extLst>
                    <a:ext uri="{FF2B5EF4-FFF2-40B4-BE49-F238E27FC236}">
                      <a16:creationId xmlns:a16="http://schemas.microsoft.com/office/drawing/2014/main" id="{E1E0359B-161E-CAC4-A40F-3649F3B5F364}"/>
                    </a:ext>
                  </a:extLst>
                </p:cNvPr>
                <p:cNvPicPr>
                  <a:picLocks noChangeAspect="1"/>
                </p:cNvPicPr>
                <p:nvPr/>
              </p:nvPicPr>
              <p:blipFill>
                <a:blip r:embed="rId2">
                  <a:duotone>
                    <a:schemeClr val="bg2">
                      <a:shade val="45000"/>
                      <a:satMod val="135000"/>
                    </a:schemeClr>
                    <a:prstClr val="white"/>
                  </a:duotone>
                </a:blip>
                <a:stretch>
                  <a:fillRect/>
                </a:stretch>
              </p:blipFill>
              <p:spPr>
                <a:xfrm>
                  <a:off x="368617" y="2199539"/>
                  <a:ext cx="11823383" cy="4143001"/>
                </a:xfrm>
                <a:prstGeom prst="rect">
                  <a:avLst/>
                </a:prstGeom>
              </p:spPr>
            </p:pic>
            <p:sp>
              <p:nvSpPr>
                <p:cNvPr id="14" name="Rectangle 13">
                  <a:extLst>
                    <a:ext uri="{FF2B5EF4-FFF2-40B4-BE49-F238E27FC236}">
                      <a16:creationId xmlns:a16="http://schemas.microsoft.com/office/drawing/2014/main" id="{4ED3945A-31B8-81B4-E116-70AEC2ADF1E5}"/>
                    </a:ext>
                  </a:extLst>
                </p:cNvPr>
                <p:cNvSpPr/>
                <p:nvPr/>
              </p:nvSpPr>
              <p:spPr>
                <a:xfrm>
                  <a:off x="10092801" y="2597018"/>
                  <a:ext cx="1959653" cy="1814241"/>
                </a:xfrm>
                <a:prstGeom prst="rect">
                  <a:avLst/>
                </a:prstGeom>
                <a:solidFill>
                  <a:schemeClr val="bg1"/>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12" name="Rectangle 11">
                <a:extLst>
                  <a:ext uri="{FF2B5EF4-FFF2-40B4-BE49-F238E27FC236}">
                    <a16:creationId xmlns:a16="http://schemas.microsoft.com/office/drawing/2014/main" id="{13B6E0F4-2A7F-C7F1-9F2D-9D0151718C26}"/>
                  </a:ext>
                </a:extLst>
              </p:cNvPr>
              <p:cNvSpPr/>
              <p:nvPr/>
            </p:nvSpPr>
            <p:spPr>
              <a:xfrm rot="19332243">
                <a:off x="9597312" y="3387951"/>
                <a:ext cx="803552" cy="592741"/>
              </a:xfrm>
              <a:prstGeom prst="rect">
                <a:avLst/>
              </a:prstGeom>
              <a:solidFill>
                <a:schemeClr val="bg1"/>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pic>
          <p:nvPicPr>
            <p:cNvPr id="5" name="Picture 4" descr="Diagram, engineering drawing&#10;&#10;Description automatically generated">
              <a:extLst>
                <a:ext uri="{FF2B5EF4-FFF2-40B4-BE49-F238E27FC236}">
                  <a16:creationId xmlns:a16="http://schemas.microsoft.com/office/drawing/2014/main" id="{489C1F0F-CEB2-FA1E-64BE-3B3CAD26151B}"/>
                </a:ext>
              </a:extLst>
            </p:cNvPr>
            <p:cNvPicPr>
              <a:picLocks noChangeAspect="1"/>
            </p:cNvPicPr>
            <p:nvPr/>
          </p:nvPicPr>
          <p:blipFill>
            <a:blip r:embed="rId3" cstate="screen">
              <a:extLst>
                <a:ext uri="{28A0092B-C50C-407E-A947-70E740481C1C}">
                  <a14:useLocalDpi xmlns:a14="http://schemas.microsoft.com/office/drawing/2010/main"/>
                </a:ext>
              </a:extLst>
            </a:blip>
            <a:srcRect l="-2"/>
            <a:stretch/>
          </p:blipFill>
          <p:spPr>
            <a:xfrm>
              <a:off x="368616" y="2036979"/>
              <a:ext cx="7393624" cy="4143001"/>
            </a:xfrm>
            <a:prstGeom prst="rect">
              <a:avLst/>
            </a:prstGeom>
          </p:spPr>
        </p:pic>
      </p:grpSp>
      <p:pic>
        <p:nvPicPr>
          <p:cNvPr id="6" name="Picture 5">
            <a:extLst>
              <a:ext uri="{FF2B5EF4-FFF2-40B4-BE49-F238E27FC236}">
                <a16:creationId xmlns:a16="http://schemas.microsoft.com/office/drawing/2014/main" id="{2379AD16-6707-AEF9-195A-1B5C820E9B2F}"/>
              </a:ext>
            </a:extLst>
          </p:cNvPr>
          <p:cNvPicPr>
            <a:picLocks noChangeAspect="1"/>
          </p:cNvPicPr>
          <p:nvPr/>
        </p:nvPicPr>
        <p:blipFill>
          <a:blip r:embed="rId4" cstate="screen">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tretch>
            <a:fillRect/>
          </a:stretch>
        </p:blipFill>
        <p:spPr>
          <a:xfrm>
            <a:off x="2667262" y="1859861"/>
            <a:ext cx="5420236" cy="2868473"/>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Rectangle 15">
            <a:extLst>
              <a:ext uri="{FF2B5EF4-FFF2-40B4-BE49-F238E27FC236}">
                <a16:creationId xmlns:a16="http://schemas.microsoft.com/office/drawing/2014/main" id="{88A67606-0190-14EF-03EC-A715273E7512}"/>
              </a:ext>
            </a:extLst>
          </p:cNvPr>
          <p:cNvSpPr/>
          <p:nvPr/>
        </p:nvSpPr>
        <p:spPr>
          <a:xfrm>
            <a:off x="2968005" y="2881268"/>
            <a:ext cx="465666" cy="1329267"/>
          </a:xfrm>
          <a:prstGeom prst="rect">
            <a:avLst/>
          </a:prstGeom>
          <a:noFill/>
          <a:ln w="38100">
            <a:solidFill>
              <a:srgbClr val="0070C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7" name="Rectangle 16">
            <a:extLst>
              <a:ext uri="{FF2B5EF4-FFF2-40B4-BE49-F238E27FC236}">
                <a16:creationId xmlns:a16="http://schemas.microsoft.com/office/drawing/2014/main" id="{6767DF62-1609-44D5-6C5C-374C1F17DA7C}"/>
              </a:ext>
            </a:extLst>
          </p:cNvPr>
          <p:cNvSpPr/>
          <p:nvPr/>
        </p:nvSpPr>
        <p:spPr>
          <a:xfrm>
            <a:off x="6924805" y="3367645"/>
            <a:ext cx="293174" cy="313267"/>
          </a:xfrm>
          <a:prstGeom prst="rect">
            <a:avLst/>
          </a:prstGeom>
          <a:noFill/>
          <a:ln w="38100">
            <a:solidFill>
              <a:srgbClr val="00B05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9" name="TextBox 18">
            <a:extLst>
              <a:ext uri="{FF2B5EF4-FFF2-40B4-BE49-F238E27FC236}">
                <a16:creationId xmlns:a16="http://schemas.microsoft.com/office/drawing/2014/main" id="{7F33FA5B-5747-DDDF-3B22-E8CBAF87E403}"/>
              </a:ext>
            </a:extLst>
          </p:cNvPr>
          <p:cNvSpPr txBox="1"/>
          <p:nvPr/>
        </p:nvSpPr>
        <p:spPr>
          <a:xfrm>
            <a:off x="2334409" y="973379"/>
            <a:ext cx="6891868" cy="840230"/>
          </a:xfrm>
          <a:prstGeom prst="rect">
            <a:avLst/>
          </a:prstGeom>
          <a:noFill/>
        </p:spPr>
        <p:txBody>
          <a:bodyPr wrap="square" rtlCol="0">
            <a:spAutoFit/>
          </a:bodyPr>
          <a:lstStyle/>
          <a:p>
            <a:pPr algn="l">
              <a:lnSpc>
                <a:spcPct val="90000"/>
              </a:lnSpc>
            </a:pPr>
            <a:r>
              <a:rPr lang="en-US" dirty="0">
                <a:latin typeface="+mn-lt"/>
              </a:rPr>
              <a:t>RID-IS is based on Target Imaging System - Optical system in the tunnel (left) images luminescent coating on dump vacuum window (right)</a:t>
            </a:r>
          </a:p>
        </p:txBody>
      </p:sp>
      <p:pic>
        <p:nvPicPr>
          <p:cNvPr id="8" name="Picture 7" descr="A picture containing metal&#10;&#10;Description automatically generated">
            <a:extLst>
              <a:ext uri="{FF2B5EF4-FFF2-40B4-BE49-F238E27FC236}">
                <a16:creationId xmlns:a16="http://schemas.microsoft.com/office/drawing/2014/main" id="{1F963CE3-67C4-D127-1E05-C525AD3BDA62}"/>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332227" y="262508"/>
            <a:ext cx="2373532" cy="2992925"/>
          </a:xfrm>
          <a:prstGeom prst="rect">
            <a:avLst/>
          </a:prstGeom>
          <a:ln w="38100">
            <a:solidFill>
              <a:srgbClr val="00B050"/>
            </a:solidFill>
          </a:ln>
        </p:spPr>
      </p:pic>
      <p:pic>
        <p:nvPicPr>
          <p:cNvPr id="10" name="Picture 9" descr="A diagram of a machine&#10;&#10;Description automatically generated">
            <a:extLst>
              <a:ext uri="{FF2B5EF4-FFF2-40B4-BE49-F238E27FC236}">
                <a16:creationId xmlns:a16="http://schemas.microsoft.com/office/drawing/2014/main" id="{84E3CF62-1812-D86F-2BCB-38E37DC6A742}"/>
              </a:ext>
            </a:extLst>
          </p:cNvPr>
          <p:cNvPicPr>
            <a:picLocks noChangeAspect="1"/>
          </p:cNvPicPr>
          <p:nvPr/>
        </p:nvPicPr>
        <p:blipFill>
          <a:blip r:embed="rId7"/>
          <a:stretch>
            <a:fillRect/>
          </a:stretch>
        </p:blipFill>
        <p:spPr>
          <a:xfrm>
            <a:off x="375283" y="1030271"/>
            <a:ext cx="1941018" cy="3530155"/>
          </a:xfrm>
          <a:prstGeom prst="rect">
            <a:avLst/>
          </a:prstGeom>
          <a:ln w="38100">
            <a:solidFill>
              <a:srgbClr val="0070C0"/>
            </a:solidFill>
          </a:ln>
        </p:spPr>
      </p:pic>
      <p:sp>
        <p:nvSpPr>
          <p:cNvPr id="18" name="Rectangle 17">
            <a:extLst>
              <a:ext uri="{FF2B5EF4-FFF2-40B4-BE49-F238E27FC236}">
                <a16:creationId xmlns:a16="http://schemas.microsoft.com/office/drawing/2014/main" id="{6F1E1FA3-A365-4A00-03E8-84BF02296B75}"/>
              </a:ext>
            </a:extLst>
          </p:cNvPr>
          <p:cNvSpPr/>
          <p:nvPr/>
        </p:nvSpPr>
        <p:spPr>
          <a:xfrm>
            <a:off x="8526301" y="2596055"/>
            <a:ext cx="473073" cy="420414"/>
          </a:xfrm>
          <a:prstGeom prst="rect">
            <a:avLst/>
          </a:prstGeom>
          <a:noFill/>
          <a:ln w="38100">
            <a:solidFill>
              <a:srgbClr val="FFC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7" name="TextBox 6">
            <a:extLst>
              <a:ext uri="{FF2B5EF4-FFF2-40B4-BE49-F238E27FC236}">
                <a16:creationId xmlns:a16="http://schemas.microsoft.com/office/drawing/2014/main" id="{A26CD960-3DB8-34B3-208D-AA7FE9C77903}"/>
              </a:ext>
            </a:extLst>
          </p:cNvPr>
          <p:cNvSpPr txBox="1"/>
          <p:nvPr/>
        </p:nvSpPr>
        <p:spPr>
          <a:xfrm>
            <a:off x="2968005" y="5884621"/>
            <a:ext cx="4442242" cy="369332"/>
          </a:xfrm>
          <a:prstGeom prst="rect">
            <a:avLst/>
          </a:prstGeom>
          <a:noFill/>
        </p:spPr>
        <p:txBody>
          <a:bodyPr wrap="none" rtlCol="0">
            <a:spAutoFit/>
          </a:bodyPr>
          <a:lstStyle/>
          <a:p>
            <a:r>
              <a:rPr lang="en-US" dirty="0"/>
              <a:t>PPU-designed, installed system for tuning</a:t>
            </a:r>
          </a:p>
        </p:txBody>
      </p:sp>
    </p:spTree>
    <p:extLst>
      <p:ext uri="{BB962C8B-B14F-4D97-AF65-F5344CB8AC3E}">
        <p14:creationId xmlns:p14="http://schemas.microsoft.com/office/powerpoint/2010/main" val="66161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2952F-DC0E-38C5-7715-019DFEDE5877}"/>
              </a:ext>
            </a:extLst>
          </p:cNvPr>
          <p:cNvSpPr>
            <a:spLocks noGrp="1"/>
          </p:cNvSpPr>
          <p:nvPr>
            <p:ph type="title"/>
          </p:nvPr>
        </p:nvSpPr>
        <p:spPr/>
        <p:txBody>
          <a:bodyPr/>
          <a:lstStyle/>
          <a:p>
            <a:r>
              <a:rPr lang="en-US" dirty="0"/>
              <a:t>Injection Dump Imaging System – First Light</a:t>
            </a:r>
          </a:p>
        </p:txBody>
      </p:sp>
      <p:sp>
        <p:nvSpPr>
          <p:cNvPr id="3" name="Content Placeholder 2">
            <a:extLst>
              <a:ext uri="{FF2B5EF4-FFF2-40B4-BE49-F238E27FC236}">
                <a16:creationId xmlns:a16="http://schemas.microsoft.com/office/drawing/2014/main" id="{5F7A9AE6-E0D8-2DE1-41F9-9CD6A486FBCC}"/>
              </a:ext>
            </a:extLst>
          </p:cNvPr>
          <p:cNvSpPr>
            <a:spLocks noGrp="1"/>
          </p:cNvSpPr>
          <p:nvPr>
            <p:ph idx="1"/>
          </p:nvPr>
        </p:nvSpPr>
        <p:spPr>
          <a:xfrm>
            <a:off x="4872014" y="988491"/>
            <a:ext cx="7046597" cy="4061829"/>
          </a:xfrm>
        </p:spPr>
        <p:txBody>
          <a:bodyPr/>
          <a:lstStyle/>
          <a:p>
            <a:r>
              <a:rPr lang="en-US" sz="2000" dirty="0"/>
              <a:t>Newly installed imaging system allowed for quick tune up of the injection dump </a:t>
            </a:r>
          </a:p>
          <a:p>
            <a:r>
              <a:rPr lang="en-US" sz="2000" dirty="0"/>
              <a:t>Application combines</a:t>
            </a:r>
            <a:br>
              <a:rPr lang="en-US" sz="2000" dirty="0"/>
            </a:br>
            <a:r>
              <a:rPr lang="en-US" sz="2000" dirty="0"/>
              <a:t>information from RID-IS</a:t>
            </a:r>
            <a:br>
              <a:rPr lang="en-US" sz="2000" dirty="0"/>
            </a:br>
            <a:r>
              <a:rPr lang="en-US" sz="2000" dirty="0"/>
              <a:t>and BPMs</a:t>
            </a:r>
          </a:p>
          <a:p>
            <a:r>
              <a:rPr lang="en-US" sz="2000" dirty="0"/>
              <a:t>Can’t use BPMs when</a:t>
            </a:r>
            <a:br>
              <a:rPr lang="en-US" sz="2000" dirty="0"/>
            </a:br>
            <a:r>
              <a:rPr lang="en-US" sz="2000" dirty="0"/>
              <a:t>both waste beams are</a:t>
            </a:r>
            <a:br>
              <a:rPr lang="en-US" sz="2000" dirty="0"/>
            </a:br>
            <a:r>
              <a:rPr lang="en-US" sz="2000" dirty="0"/>
              <a:t>present because </a:t>
            </a:r>
            <a:br>
              <a:rPr lang="en-US" sz="2000" dirty="0"/>
            </a:br>
            <a:r>
              <a:rPr lang="en-US" sz="2000" dirty="0"/>
              <a:t>trajectories are very </a:t>
            </a:r>
            <a:br>
              <a:rPr lang="en-US" sz="2000" dirty="0"/>
            </a:br>
            <a:r>
              <a:rPr lang="en-US" sz="2000" dirty="0"/>
              <a:t>different</a:t>
            </a:r>
          </a:p>
          <a:p>
            <a:r>
              <a:rPr lang="en-US" sz="2000" dirty="0"/>
              <a:t>BPM-only setup requires</a:t>
            </a:r>
            <a:br>
              <a:rPr lang="en-US" sz="2000" dirty="0"/>
            </a:br>
            <a:r>
              <a:rPr lang="en-US" sz="2000" dirty="0"/>
              <a:t>‘simulating’ H0 trajectory</a:t>
            </a:r>
            <a:br>
              <a:rPr lang="en-US" sz="2000" dirty="0"/>
            </a:br>
            <a:r>
              <a:rPr lang="en-US" sz="2000" dirty="0"/>
              <a:t>by changing magnet</a:t>
            </a:r>
            <a:br>
              <a:rPr lang="en-US" sz="2000" dirty="0"/>
            </a:br>
            <a:r>
              <a:rPr lang="en-US" sz="2000" dirty="0"/>
              <a:t>currents, then verifying </a:t>
            </a:r>
            <a:br>
              <a:rPr lang="en-US" sz="2000" dirty="0"/>
            </a:br>
            <a:r>
              <a:rPr lang="en-US" sz="2000" dirty="0" err="1"/>
              <a:t>wirescan</a:t>
            </a:r>
            <a:r>
              <a:rPr lang="en-US" sz="2000" dirty="0"/>
              <a:t> that can see </a:t>
            </a:r>
            <a:br>
              <a:rPr lang="en-US" sz="2000" dirty="0"/>
            </a:br>
            <a:r>
              <a:rPr lang="en-US" sz="2000" dirty="0"/>
              <a:t>both beams – time </a:t>
            </a:r>
            <a:br>
              <a:rPr lang="en-US" sz="2000" dirty="0"/>
            </a:br>
            <a:r>
              <a:rPr lang="en-US" sz="2000" dirty="0"/>
              <a:t>consuming</a:t>
            </a:r>
          </a:p>
        </p:txBody>
      </p:sp>
      <p:pic>
        <p:nvPicPr>
          <p:cNvPr id="5" name="Picture 4" descr="A close up of a camera lens&#10;&#10;Description automatically generated with medium confidence">
            <a:extLst>
              <a:ext uri="{FF2B5EF4-FFF2-40B4-BE49-F238E27FC236}">
                <a16:creationId xmlns:a16="http://schemas.microsoft.com/office/drawing/2014/main" id="{620AAEE7-D02C-3897-E0FB-0D113A5A34F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rot="16200000">
            <a:off x="457529" y="1744108"/>
            <a:ext cx="4071434" cy="3288968"/>
          </a:xfrm>
          <a:prstGeom prst="rect">
            <a:avLst/>
          </a:prstGeom>
        </p:spPr>
      </p:pic>
      <p:pic>
        <p:nvPicPr>
          <p:cNvPr id="8" name="Picture 7">
            <a:extLst>
              <a:ext uri="{FF2B5EF4-FFF2-40B4-BE49-F238E27FC236}">
                <a16:creationId xmlns:a16="http://schemas.microsoft.com/office/drawing/2014/main" id="{819E8825-BF25-9E18-8593-2EE4F2A50F1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213068" y="1364216"/>
            <a:ext cx="3843994" cy="4720038"/>
          </a:xfrm>
          <a:prstGeom prst="rect">
            <a:avLst/>
          </a:prstGeom>
        </p:spPr>
      </p:pic>
      <p:sp>
        <p:nvSpPr>
          <p:cNvPr id="4" name="TextBox 3">
            <a:extLst>
              <a:ext uri="{FF2B5EF4-FFF2-40B4-BE49-F238E27FC236}">
                <a16:creationId xmlns:a16="http://schemas.microsoft.com/office/drawing/2014/main" id="{F21E6673-6A0B-0C6A-D41F-809B8ED0C515}"/>
              </a:ext>
            </a:extLst>
          </p:cNvPr>
          <p:cNvSpPr txBox="1"/>
          <p:nvPr/>
        </p:nvSpPr>
        <p:spPr>
          <a:xfrm>
            <a:off x="203205" y="5505126"/>
            <a:ext cx="4360333" cy="840230"/>
          </a:xfrm>
          <a:prstGeom prst="rect">
            <a:avLst/>
          </a:prstGeom>
          <a:noFill/>
        </p:spPr>
        <p:txBody>
          <a:bodyPr wrap="square" rtlCol="0">
            <a:spAutoFit/>
          </a:bodyPr>
          <a:lstStyle/>
          <a:p>
            <a:pPr>
              <a:lnSpc>
                <a:spcPct val="90000"/>
              </a:lnSpc>
            </a:pPr>
            <a:r>
              <a:rPr lang="en-US" dirty="0">
                <a:latin typeface="+mn-lt"/>
              </a:rPr>
              <a:t>Discoloration at the center of the window is from previous run. Almost no light from the center of the window</a:t>
            </a:r>
          </a:p>
        </p:txBody>
      </p:sp>
      <p:sp>
        <p:nvSpPr>
          <p:cNvPr id="6" name="TextBox 5">
            <a:extLst>
              <a:ext uri="{FF2B5EF4-FFF2-40B4-BE49-F238E27FC236}">
                <a16:creationId xmlns:a16="http://schemas.microsoft.com/office/drawing/2014/main" id="{E5D1ABC0-922F-05D7-DAEC-AD9EF485EA8A}"/>
              </a:ext>
            </a:extLst>
          </p:cNvPr>
          <p:cNvSpPr txBox="1"/>
          <p:nvPr/>
        </p:nvSpPr>
        <p:spPr>
          <a:xfrm>
            <a:off x="203205" y="988491"/>
            <a:ext cx="4613771" cy="341632"/>
          </a:xfrm>
          <a:prstGeom prst="rect">
            <a:avLst/>
          </a:prstGeom>
          <a:noFill/>
        </p:spPr>
        <p:txBody>
          <a:bodyPr wrap="square" rtlCol="0">
            <a:spAutoFit/>
          </a:bodyPr>
          <a:lstStyle/>
          <a:p>
            <a:pPr algn="ctr">
              <a:lnSpc>
                <a:spcPct val="90000"/>
              </a:lnSpc>
            </a:pPr>
            <a:r>
              <a:rPr lang="en-US" dirty="0">
                <a:latin typeface="+mn-lt"/>
              </a:rPr>
              <a:t>Image of window externally illuminated</a:t>
            </a:r>
          </a:p>
        </p:txBody>
      </p:sp>
      <p:cxnSp>
        <p:nvCxnSpPr>
          <p:cNvPr id="7" name="Straight Arrow Connector 6">
            <a:extLst>
              <a:ext uri="{FF2B5EF4-FFF2-40B4-BE49-F238E27FC236}">
                <a16:creationId xmlns:a16="http://schemas.microsoft.com/office/drawing/2014/main" id="{967D716C-CE3D-07CD-AD74-8CB6561B11B3}"/>
              </a:ext>
            </a:extLst>
          </p:cNvPr>
          <p:cNvCxnSpPr>
            <a:cxnSpLocks/>
          </p:cNvCxnSpPr>
          <p:nvPr/>
        </p:nvCxnSpPr>
        <p:spPr>
          <a:xfrm flipV="1">
            <a:off x="2383365" y="3902262"/>
            <a:ext cx="0" cy="1602864"/>
          </a:xfrm>
          <a:prstGeom prst="straightConnector1">
            <a:avLst/>
          </a:prstGeom>
          <a:ln w="28575">
            <a:solidFill>
              <a:srgbClr val="92D05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3CA4E2F-63FD-4DBE-A848-03CE3127748C}"/>
              </a:ext>
            </a:extLst>
          </p:cNvPr>
          <p:cNvSpPr txBox="1"/>
          <p:nvPr/>
        </p:nvSpPr>
        <p:spPr>
          <a:xfrm>
            <a:off x="8213068" y="6169658"/>
            <a:ext cx="3930884" cy="341632"/>
          </a:xfrm>
          <a:prstGeom prst="rect">
            <a:avLst/>
          </a:prstGeom>
          <a:noFill/>
        </p:spPr>
        <p:txBody>
          <a:bodyPr wrap="none" rtlCol="0">
            <a:spAutoFit/>
          </a:bodyPr>
          <a:lstStyle/>
          <a:p>
            <a:pPr algn="l">
              <a:lnSpc>
                <a:spcPct val="90000"/>
              </a:lnSpc>
            </a:pPr>
            <a:r>
              <a:rPr lang="en-US" dirty="0">
                <a:latin typeface="+mn-lt"/>
              </a:rPr>
              <a:t>First image of beam on the dump</a:t>
            </a:r>
          </a:p>
        </p:txBody>
      </p:sp>
      <p:cxnSp>
        <p:nvCxnSpPr>
          <p:cNvPr id="11" name="Straight Arrow Connector 10">
            <a:extLst>
              <a:ext uri="{FF2B5EF4-FFF2-40B4-BE49-F238E27FC236}">
                <a16:creationId xmlns:a16="http://schemas.microsoft.com/office/drawing/2014/main" id="{A3E93B76-6AD5-3CB2-8922-81E2429181B2}"/>
              </a:ext>
            </a:extLst>
          </p:cNvPr>
          <p:cNvCxnSpPr/>
          <p:nvPr/>
        </p:nvCxnSpPr>
        <p:spPr>
          <a:xfrm flipV="1">
            <a:off x="9727894" y="3130626"/>
            <a:ext cx="1090670" cy="3100455"/>
          </a:xfrm>
          <a:prstGeom prst="straightConnector1">
            <a:avLst/>
          </a:prstGeom>
          <a:ln w="571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61933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37E04-CEDE-6D85-FCBF-1651313BF6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7AA6C9-DBC8-AEED-C096-BB88C744F0DA}"/>
              </a:ext>
            </a:extLst>
          </p:cNvPr>
          <p:cNvSpPr>
            <a:spLocks noGrp="1"/>
          </p:cNvSpPr>
          <p:nvPr>
            <p:ph type="title"/>
          </p:nvPr>
        </p:nvSpPr>
        <p:spPr/>
        <p:txBody>
          <a:bodyPr/>
          <a:lstStyle/>
          <a:p>
            <a:r>
              <a:rPr lang="en-US" dirty="0"/>
              <a:t>Ring Injection Dump Imaging System</a:t>
            </a:r>
          </a:p>
        </p:txBody>
      </p:sp>
      <p:sp>
        <p:nvSpPr>
          <p:cNvPr id="7" name="TextBox 6">
            <a:extLst>
              <a:ext uri="{FF2B5EF4-FFF2-40B4-BE49-F238E27FC236}">
                <a16:creationId xmlns:a16="http://schemas.microsoft.com/office/drawing/2014/main" id="{46D038EF-8CE1-4766-EFE7-6CAC8903436E}"/>
              </a:ext>
            </a:extLst>
          </p:cNvPr>
          <p:cNvSpPr txBox="1"/>
          <p:nvPr/>
        </p:nvSpPr>
        <p:spPr>
          <a:xfrm>
            <a:off x="4949706" y="1056384"/>
            <a:ext cx="6603090" cy="840230"/>
          </a:xfrm>
          <a:prstGeom prst="rect">
            <a:avLst/>
          </a:prstGeom>
          <a:noFill/>
        </p:spPr>
        <p:txBody>
          <a:bodyPr wrap="none" rtlCol="0">
            <a:spAutoFit/>
          </a:bodyPr>
          <a:lstStyle/>
          <a:p>
            <a:pPr algn="l">
              <a:lnSpc>
                <a:spcPct val="90000"/>
              </a:lnSpc>
            </a:pPr>
            <a:r>
              <a:rPr lang="en-US" dirty="0">
                <a:latin typeface="+mn-lt"/>
              </a:rPr>
              <a:t>Both waste beams on the dump face with </a:t>
            </a:r>
          </a:p>
          <a:p>
            <a:pPr algn="l">
              <a:lnSpc>
                <a:spcPct val="90000"/>
              </a:lnSpc>
            </a:pPr>
            <a:r>
              <a:rPr lang="en-US" dirty="0">
                <a:latin typeface="+mn-lt"/>
              </a:rPr>
              <a:t>~0.1μC per pulse (6E11 particles) on the dump, about 200</a:t>
            </a:r>
            <a:br>
              <a:rPr lang="en-US" dirty="0">
                <a:latin typeface="+mn-lt"/>
              </a:rPr>
            </a:br>
            <a:r>
              <a:rPr lang="en-US" dirty="0">
                <a:latin typeface="+mn-lt"/>
              </a:rPr>
              <a:t>turns (of 1000) in the ring</a:t>
            </a:r>
          </a:p>
        </p:txBody>
      </p:sp>
      <p:pic>
        <p:nvPicPr>
          <p:cNvPr id="23" name="Picture 22" descr="A close up of a camera lens&#10;&#10;Description automatically generated with medium confidence">
            <a:extLst>
              <a:ext uri="{FF2B5EF4-FFF2-40B4-BE49-F238E27FC236}">
                <a16:creationId xmlns:a16="http://schemas.microsoft.com/office/drawing/2014/main" id="{314F8A83-413C-DB77-C69E-F6AAD8D4F2F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rot="16200000">
            <a:off x="8917110" y="3125232"/>
            <a:ext cx="2746260" cy="2262964"/>
          </a:xfrm>
          <a:prstGeom prst="rect">
            <a:avLst/>
          </a:prstGeom>
        </p:spPr>
      </p:pic>
      <p:grpSp>
        <p:nvGrpSpPr>
          <p:cNvPr id="49" name="Group 48">
            <a:extLst>
              <a:ext uri="{FF2B5EF4-FFF2-40B4-BE49-F238E27FC236}">
                <a16:creationId xmlns:a16="http://schemas.microsoft.com/office/drawing/2014/main" id="{F5D9E9BC-18C7-165E-09D3-DDDB8C5B7971}"/>
              </a:ext>
            </a:extLst>
          </p:cNvPr>
          <p:cNvGrpSpPr/>
          <p:nvPr/>
        </p:nvGrpSpPr>
        <p:grpSpPr>
          <a:xfrm>
            <a:off x="807612" y="907399"/>
            <a:ext cx="6793357" cy="5486400"/>
            <a:chOff x="1216503" y="913410"/>
            <a:chExt cx="6793357" cy="5486400"/>
          </a:xfrm>
        </p:grpSpPr>
        <p:pic>
          <p:nvPicPr>
            <p:cNvPr id="10" name="Picture 9">
              <a:extLst>
                <a:ext uri="{FF2B5EF4-FFF2-40B4-BE49-F238E27FC236}">
                  <a16:creationId xmlns:a16="http://schemas.microsoft.com/office/drawing/2014/main" id="{C066E7F3-4410-6125-040F-A0027311204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216503" y="913410"/>
              <a:ext cx="4056545" cy="5486400"/>
            </a:xfrm>
            <a:prstGeom prst="rect">
              <a:avLst/>
            </a:prstGeom>
          </p:spPr>
        </p:pic>
        <p:cxnSp>
          <p:nvCxnSpPr>
            <p:cNvPr id="11" name="Straight Arrow Connector 10">
              <a:extLst>
                <a:ext uri="{FF2B5EF4-FFF2-40B4-BE49-F238E27FC236}">
                  <a16:creationId xmlns:a16="http://schemas.microsoft.com/office/drawing/2014/main" id="{8E019D4F-1606-AB86-2861-1842AAD8A1BB}"/>
                </a:ext>
              </a:extLst>
            </p:cNvPr>
            <p:cNvCxnSpPr>
              <a:cxnSpLocks/>
            </p:cNvCxnSpPr>
            <p:nvPr/>
          </p:nvCxnSpPr>
          <p:spPr>
            <a:xfrm>
              <a:off x="2878667" y="1332275"/>
              <a:ext cx="0" cy="2102736"/>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2D06F96-3334-C6E0-E8A7-FE119669BAC7}"/>
                </a:ext>
              </a:extLst>
            </p:cNvPr>
            <p:cNvSpPr txBox="1"/>
            <p:nvPr/>
          </p:nvSpPr>
          <p:spPr>
            <a:xfrm>
              <a:off x="5249724" y="4281083"/>
              <a:ext cx="2746265" cy="341632"/>
            </a:xfrm>
            <a:prstGeom prst="rect">
              <a:avLst/>
            </a:prstGeom>
            <a:noFill/>
          </p:spPr>
          <p:txBody>
            <a:bodyPr wrap="none" rtlCol="0">
              <a:spAutoFit/>
            </a:bodyPr>
            <a:lstStyle/>
            <a:p>
              <a:pPr algn="l">
                <a:lnSpc>
                  <a:spcPct val="90000"/>
                </a:lnSpc>
              </a:pPr>
              <a:r>
                <a:rPr lang="en-US" dirty="0">
                  <a:latin typeface="+mn-lt"/>
                </a:rPr>
                <a:t>“H minus” waste beam</a:t>
              </a:r>
            </a:p>
          </p:txBody>
        </p:sp>
        <p:cxnSp>
          <p:nvCxnSpPr>
            <p:cNvPr id="17" name="Straight Arrow Connector 16">
              <a:extLst>
                <a:ext uri="{FF2B5EF4-FFF2-40B4-BE49-F238E27FC236}">
                  <a16:creationId xmlns:a16="http://schemas.microsoft.com/office/drawing/2014/main" id="{AF498F8F-0672-6E8D-5E74-6CB19F552E41}"/>
                </a:ext>
              </a:extLst>
            </p:cNvPr>
            <p:cNvCxnSpPr>
              <a:cxnSpLocks/>
              <a:stCxn id="16" idx="1"/>
            </p:cNvCxnSpPr>
            <p:nvPr/>
          </p:nvCxnSpPr>
          <p:spPr>
            <a:xfrm flipH="1">
              <a:off x="3687448" y="4451899"/>
              <a:ext cx="1562276" cy="0"/>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AC64F72-DF7D-B11F-BE8A-FA99AEE90674}"/>
                </a:ext>
              </a:extLst>
            </p:cNvPr>
            <p:cNvCxnSpPr>
              <a:cxnSpLocks/>
            </p:cNvCxnSpPr>
            <p:nvPr/>
          </p:nvCxnSpPr>
          <p:spPr>
            <a:xfrm flipH="1" flipV="1">
              <a:off x="3414558" y="3749251"/>
              <a:ext cx="1970242" cy="170816"/>
            </a:xfrm>
            <a:prstGeom prst="straightConnector1">
              <a:avLst/>
            </a:prstGeom>
            <a:ln w="28575">
              <a:solidFill>
                <a:srgbClr val="92D05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0247DF3-8E6D-741C-1718-A5312B228CFC}"/>
                </a:ext>
              </a:extLst>
            </p:cNvPr>
            <p:cNvSpPr txBox="1"/>
            <p:nvPr/>
          </p:nvSpPr>
          <p:spPr>
            <a:xfrm>
              <a:off x="5452750" y="3749251"/>
              <a:ext cx="2557110" cy="341632"/>
            </a:xfrm>
            <a:prstGeom prst="rect">
              <a:avLst/>
            </a:prstGeom>
            <a:noFill/>
          </p:spPr>
          <p:txBody>
            <a:bodyPr wrap="none" rtlCol="0">
              <a:spAutoFit/>
            </a:bodyPr>
            <a:lstStyle/>
            <a:p>
              <a:pPr algn="l">
                <a:lnSpc>
                  <a:spcPct val="90000"/>
                </a:lnSpc>
              </a:pPr>
              <a:r>
                <a:rPr lang="en-US" dirty="0">
                  <a:latin typeface="+mn-lt"/>
                </a:rPr>
                <a:t>Dead spot in coating</a:t>
              </a:r>
            </a:p>
          </p:txBody>
        </p:sp>
        <p:cxnSp>
          <p:nvCxnSpPr>
            <p:cNvPr id="24" name="Straight Arrow Connector 23">
              <a:extLst>
                <a:ext uri="{FF2B5EF4-FFF2-40B4-BE49-F238E27FC236}">
                  <a16:creationId xmlns:a16="http://schemas.microsoft.com/office/drawing/2014/main" id="{8C5F00DB-D68E-E1D4-9F26-08A4ADFD8E30}"/>
                </a:ext>
              </a:extLst>
            </p:cNvPr>
            <p:cNvCxnSpPr>
              <a:cxnSpLocks/>
            </p:cNvCxnSpPr>
            <p:nvPr/>
          </p:nvCxnSpPr>
          <p:spPr>
            <a:xfrm>
              <a:off x="2604789" y="2533788"/>
              <a:ext cx="0" cy="602270"/>
            </a:xfrm>
            <a:prstGeom prst="straightConnector1">
              <a:avLst/>
            </a:prstGeom>
            <a:ln w="28575">
              <a:solidFill>
                <a:srgbClr val="00B0F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8631942-E1D3-53F6-1F4C-E62EC571F14B}"/>
                </a:ext>
              </a:extLst>
            </p:cNvPr>
            <p:cNvCxnSpPr>
              <a:cxnSpLocks/>
            </p:cNvCxnSpPr>
            <p:nvPr/>
          </p:nvCxnSpPr>
          <p:spPr>
            <a:xfrm>
              <a:off x="3542282" y="2584587"/>
              <a:ext cx="0" cy="578008"/>
            </a:xfrm>
            <a:prstGeom prst="straightConnector1">
              <a:avLst/>
            </a:prstGeom>
            <a:ln w="28575">
              <a:solidFill>
                <a:srgbClr val="00B0F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6801597-1C7E-0A87-5FF7-084FAFE34E30}"/>
                </a:ext>
              </a:extLst>
            </p:cNvPr>
            <p:cNvSpPr txBox="1"/>
            <p:nvPr/>
          </p:nvSpPr>
          <p:spPr>
            <a:xfrm>
              <a:off x="1593566" y="990643"/>
              <a:ext cx="2925801" cy="341632"/>
            </a:xfrm>
            <a:prstGeom prst="rect">
              <a:avLst/>
            </a:prstGeom>
            <a:solidFill>
              <a:schemeClr val="tx1"/>
            </a:solidFill>
          </p:spPr>
          <p:txBody>
            <a:bodyPr wrap="square" rtlCol="0">
              <a:spAutoFit/>
            </a:bodyPr>
            <a:lstStyle/>
            <a:p>
              <a:pPr algn="l">
                <a:lnSpc>
                  <a:spcPct val="90000"/>
                </a:lnSpc>
              </a:pPr>
              <a:r>
                <a:rPr lang="en-US" dirty="0">
                  <a:solidFill>
                    <a:schemeClr val="bg1"/>
                  </a:solidFill>
                  <a:latin typeface="+mn-lt"/>
                </a:rPr>
                <a:t>“H naught” waste beam</a:t>
              </a:r>
            </a:p>
          </p:txBody>
        </p:sp>
      </p:grpSp>
      <p:cxnSp>
        <p:nvCxnSpPr>
          <p:cNvPr id="29" name="Straight Arrow Connector 28">
            <a:extLst>
              <a:ext uri="{FF2B5EF4-FFF2-40B4-BE49-F238E27FC236}">
                <a16:creationId xmlns:a16="http://schemas.microsoft.com/office/drawing/2014/main" id="{3CD7B979-7C6D-EC7C-B897-A24A2B5DA9A1}"/>
              </a:ext>
            </a:extLst>
          </p:cNvPr>
          <p:cNvCxnSpPr>
            <a:cxnSpLocks/>
            <a:stCxn id="22" idx="3"/>
          </p:cNvCxnSpPr>
          <p:nvPr/>
        </p:nvCxnSpPr>
        <p:spPr>
          <a:xfrm>
            <a:off x="7600969" y="3914056"/>
            <a:ext cx="2114374" cy="460836"/>
          </a:xfrm>
          <a:prstGeom prst="straightConnector1">
            <a:avLst/>
          </a:prstGeom>
          <a:ln w="28575">
            <a:solidFill>
              <a:srgbClr val="92D05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05749FD1-A7F4-BCC2-E5F2-6EDE5C06EC2E}"/>
              </a:ext>
            </a:extLst>
          </p:cNvPr>
          <p:cNvCxnSpPr>
            <a:cxnSpLocks/>
          </p:cNvCxnSpPr>
          <p:nvPr/>
        </p:nvCxnSpPr>
        <p:spPr>
          <a:xfrm>
            <a:off x="9895046" y="2851612"/>
            <a:ext cx="0" cy="993392"/>
          </a:xfrm>
          <a:prstGeom prst="straightConnector1">
            <a:avLst/>
          </a:prstGeom>
          <a:ln w="28575">
            <a:solidFill>
              <a:srgbClr val="00B0F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DAA60714-7518-582F-D539-DED5B72235CA}"/>
              </a:ext>
            </a:extLst>
          </p:cNvPr>
          <p:cNvCxnSpPr>
            <a:cxnSpLocks/>
          </p:cNvCxnSpPr>
          <p:nvPr/>
        </p:nvCxnSpPr>
        <p:spPr>
          <a:xfrm>
            <a:off x="10684258" y="2883583"/>
            <a:ext cx="0" cy="961421"/>
          </a:xfrm>
          <a:prstGeom prst="straightConnector1">
            <a:avLst/>
          </a:prstGeom>
          <a:ln w="28575">
            <a:solidFill>
              <a:srgbClr val="00B0F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44733CAC-FAA4-1AD9-753B-EFC4C9845322}"/>
              </a:ext>
            </a:extLst>
          </p:cNvPr>
          <p:cNvSpPr/>
          <p:nvPr/>
        </p:nvSpPr>
        <p:spPr>
          <a:xfrm>
            <a:off x="9381067" y="3429000"/>
            <a:ext cx="1820333" cy="1825163"/>
          </a:xfrm>
          <a:prstGeom prst="ellipse">
            <a:avLst/>
          </a:prstGeom>
          <a:noFill/>
          <a:ln w="38100">
            <a:solidFill>
              <a:srgbClr val="FFC000">
                <a:alpha val="50196"/>
              </a:srgb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8" name="TextBox 37">
            <a:extLst>
              <a:ext uri="{FF2B5EF4-FFF2-40B4-BE49-F238E27FC236}">
                <a16:creationId xmlns:a16="http://schemas.microsoft.com/office/drawing/2014/main" id="{1109B232-DA75-CC54-EB7F-C5DB27358646}"/>
              </a:ext>
            </a:extLst>
          </p:cNvPr>
          <p:cNvSpPr txBox="1"/>
          <p:nvPr/>
        </p:nvSpPr>
        <p:spPr>
          <a:xfrm>
            <a:off x="8471312" y="2260681"/>
            <a:ext cx="3804247" cy="590931"/>
          </a:xfrm>
          <a:prstGeom prst="rect">
            <a:avLst/>
          </a:prstGeom>
          <a:noFill/>
        </p:spPr>
        <p:txBody>
          <a:bodyPr wrap="none" rtlCol="0">
            <a:spAutoFit/>
          </a:bodyPr>
          <a:lstStyle/>
          <a:p>
            <a:pPr algn="ctr">
              <a:lnSpc>
                <a:spcPct val="90000"/>
              </a:lnSpc>
            </a:pPr>
            <a:r>
              <a:rPr lang="en-US" dirty="0">
                <a:latin typeface="+mn-lt"/>
              </a:rPr>
              <a:t>Uncoated area acts as fiducials </a:t>
            </a:r>
            <a:br>
              <a:rPr lang="en-US" dirty="0">
                <a:latin typeface="+mn-lt"/>
              </a:rPr>
            </a:br>
            <a:r>
              <a:rPr lang="en-US" dirty="0">
                <a:latin typeface="+mn-lt"/>
              </a:rPr>
              <a:t>for image alignment</a:t>
            </a:r>
          </a:p>
        </p:txBody>
      </p:sp>
      <p:sp>
        <p:nvSpPr>
          <p:cNvPr id="56" name="TextBox 55">
            <a:extLst>
              <a:ext uri="{FF2B5EF4-FFF2-40B4-BE49-F238E27FC236}">
                <a16:creationId xmlns:a16="http://schemas.microsoft.com/office/drawing/2014/main" id="{A7434C0A-6D88-2881-4C8B-B0576C59E696}"/>
              </a:ext>
            </a:extLst>
          </p:cNvPr>
          <p:cNvSpPr txBox="1"/>
          <p:nvPr/>
        </p:nvSpPr>
        <p:spPr>
          <a:xfrm>
            <a:off x="5141030" y="5839165"/>
            <a:ext cx="3052439" cy="341632"/>
          </a:xfrm>
          <a:prstGeom prst="rect">
            <a:avLst/>
          </a:prstGeom>
          <a:noFill/>
        </p:spPr>
        <p:txBody>
          <a:bodyPr wrap="none" rtlCol="0">
            <a:spAutoFit/>
          </a:bodyPr>
          <a:lstStyle/>
          <a:p>
            <a:pPr algn="l">
              <a:lnSpc>
                <a:spcPct val="90000"/>
              </a:lnSpc>
            </a:pPr>
            <a:r>
              <a:rPr lang="en-US" dirty="0">
                <a:latin typeface="+mn-lt"/>
              </a:rPr>
              <a:t>Boundary of coated area</a:t>
            </a:r>
          </a:p>
        </p:txBody>
      </p:sp>
      <p:cxnSp>
        <p:nvCxnSpPr>
          <p:cNvPr id="57" name="Straight Arrow Connector 56">
            <a:extLst>
              <a:ext uri="{FF2B5EF4-FFF2-40B4-BE49-F238E27FC236}">
                <a16:creationId xmlns:a16="http://schemas.microsoft.com/office/drawing/2014/main" id="{1D5B39B0-A036-36C6-1735-BB2424DE0189}"/>
              </a:ext>
            </a:extLst>
          </p:cNvPr>
          <p:cNvCxnSpPr>
            <a:cxnSpLocks/>
            <a:stCxn id="56" idx="1"/>
          </p:cNvCxnSpPr>
          <p:nvPr/>
        </p:nvCxnSpPr>
        <p:spPr>
          <a:xfrm flipH="1" flipV="1">
            <a:off x="3133391" y="4750688"/>
            <a:ext cx="2007639" cy="1259293"/>
          </a:xfrm>
          <a:prstGeom prst="straightConnector1">
            <a:avLst/>
          </a:prstGeom>
          <a:ln w="28575">
            <a:solidFill>
              <a:srgbClr val="FFC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8D973AD9-165B-0EC5-84DA-E8CA17DBF250}"/>
              </a:ext>
            </a:extLst>
          </p:cNvPr>
          <p:cNvCxnSpPr>
            <a:cxnSpLocks/>
            <a:stCxn id="56" idx="3"/>
          </p:cNvCxnSpPr>
          <p:nvPr/>
        </p:nvCxnSpPr>
        <p:spPr>
          <a:xfrm flipV="1">
            <a:off x="8193469" y="5062317"/>
            <a:ext cx="1486795" cy="947664"/>
          </a:xfrm>
          <a:prstGeom prst="straightConnector1">
            <a:avLst/>
          </a:prstGeom>
          <a:ln w="28575">
            <a:solidFill>
              <a:srgbClr val="FFC00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49CFC17A-C7E4-5F65-1B5B-9CD554FDD783}"/>
              </a:ext>
            </a:extLst>
          </p:cNvPr>
          <p:cNvSpPr txBox="1"/>
          <p:nvPr/>
        </p:nvSpPr>
        <p:spPr>
          <a:xfrm>
            <a:off x="8791584" y="5620201"/>
            <a:ext cx="3163701" cy="590931"/>
          </a:xfrm>
          <a:prstGeom prst="rect">
            <a:avLst/>
          </a:prstGeom>
          <a:noFill/>
        </p:spPr>
        <p:txBody>
          <a:bodyPr wrap="square" rtlCol="0">
            <a:spAutoFit/>
          </a:bodyPr>
          <a:lstStyle/>
          <a:p>
            <a:pPr algn="ctr">
              <a:lnSpc>
                <a:spcPct val="90000"/>
              </a:lnSpc>
            </a:pPr>
            <a:r>
              <a:rPr lang="en-US" dirty="0">
                <a:latin typeface="+mn-lt"/>
              </a:rPr>
              <a:t>Image of window externally illuminated</a:t>
            </a:r>
          </a:p>
        </p:txBody>
      </p:sp>
      <p:sp>
        <p:nvSpPr>
          <p:cNvPr id="64" name="TextBox 63">
            <a:extLst>
              <a:ext uri="{FF2B5EF4-FFF2-40B4-BE49-F238E27FC236}">
                <a16:creationId xmlns:a16="http://schemas.microsoft.com/office/drawing/2014/main" id="{02EB8519-16CA-314A-2157-157A533A19D7}"/>
              </a:ext>
            </a:extLst>
          </p:cNvPr>
          <p:cNvSpPr txBox="1"/>
          <p:nvPr/>
        </p:nvSpPr>
        <p:spPr>
          <a:xfrm>
            <a:off x="2385975" y="6483924"/>
            <a:ext cx="6163732" cy="369332"/>
          </a:xfrm>
          <a:prstGeom prst="rect">
            <a:avLst/>
          </a:prstGeom>
          <a:noFill/>
        </p:spPr>
        <p:txBody>
          <a:bodyPr wrap="square">
            <a:spAutoFit/>
          </a:bodyPr>
          <a:lstStyle/>
          <a:p>
            <a:r>
              <a:rPr lang="en-US" b="0" i="0" dirty="0">
                <a:solidFill>
                  <a:srgbClr val="404040"/>
                </a:solidFill>
                <a:effectLst/>
                <a:latin typeface="Helvetica Neue" panose="02000503000000020004" pitchFamily="2" charset="0"/>
              </a:rPr>
              <a:t>ELOG: 12-JUN-2024 12:45 by Sarah Cousineau </a:t>
            </a:r>
            <a:endParaRPr lang="en-US" dirty="0"/>
          </a:p>
        </p:txBody>
      </p:sp>
    </p:spTree>
    <p:extLst>
      <p:ext uri="{BB962C8B-B14F-4D97-AF65-F5344CB8AC3E}">
        <p14:creationId xmlns:p14="http://schemas.microsoft.com/office/powerpoint/2010/main" val="2818651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20251-3E11-1C89-9F59-A229BDD4AE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EB42D0-160E-F77E-E744-93581EE97D75}"/>
              </a:ext>
            </a:extLst>
          </p:cNvPr>
          <p:cNvSpPr>
            <a:spLocks noGrp="1"/>
          </p:cNvSpPr>
          <p:nvPr>
            <p:ph type="title"/>
          </p:nvPr>
        </p:nvSpPr>
        <p:spPr/>
        <p:txBody>
          <a:bodyPr/>
          <a:lstStyle/>
          <a:p>
            <a:r>
              <a:rPr lang="en-US" dirty="0"/>
              <a:t>Injection Region Commissioning – Beam in Ring Highlights</a:t>
            </a:r>
          </a:p>
        </p:txBody>
      </p:sp>
      <p:pic>
        <p:nvPicPr>
          <p:cNvPr id="10" name="Picture 9">
            <a:extLst>
              <a:ext uri="{FF2B5EF4-FFF2-40B4-BE49-F238E27FC236}">
                <a16:creationId xmlns:a16="http://schemas.microsoft.com/office/drawing/2014/main" id="{A765C880-9E32-4626-7A7C-B3ED1EF048F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8937" y="910391"/>
            <a:ext cx="3242130" cy="2796702"/>
          </a:xfrm>
          <a:prstGeom prst="rect">
            <a:avLst/>
          </a:prstGeom>
        </p:spPr>
      </p:pic>
      <p:sp>
        <p:nvSpPr>
          <p:cNvPr id="17" name="TextBox 16">
            <a:extLst>
              <a:ext uri="{FF2B5EF4-FFF2-40B4-BE49-F238E27FC236}">
                <a16:creationId xmlns:a16="http://schemas.microsoft.com/office/drawing/2014/main" id="{88E5A4BD-B25E-95AA-1B11-7626DFE1B030}"/>
              </a:ext>
            </a:extLst>
          </p:cNvPr>
          <p:cNvSpPr txBox="1"/>
          <p:nvPr/>
        </p:nvSpPr>
        <p:spPr>
          <a:xfrm>
            <a:off x="3611067" y="906616"/>
            <a:ext cx="4485252" cy="840230"/>
          </a:xfrm>
          <a:prstGeom prst="rect">
            <a:avLst/>
          </a:prstGeom>
          <a:noFill/>
        </p:spPr>
        <p:txBody>
          <a:bodyPr wrap="square" rtlCol="0">
            <a:spAutoFit/>
          </a:bodyPr>
          <a:lstStyle/>
          <a:p>
            <a:pPr algn="l">
              <a:lnSpc>
                <a:spcPct val="90000"/>
              </a:lnSpc>
            </a:pPr>
            <a:r>
              <a:rPr lang="en-US" dirty="0">
                <a:latin typeface="+mn-lt"/>
              </a:rPr>
              <a:t>BCM Signal showing first 1.3 GeV beam circulating in the ring for several hundred turns.</a:t>
            </a:r>
          </a:p>
        </p:txBody>
      </p:sp>
      <p:pic>
        <p:nvPicPr>
          <p:cNvPr id="9" name="Picture 8" descr="A screen shot of a computer screen&#10;&#10;Description automatically generated">
            <a:extLst>
              <a:ext uri="{FF2B5EF4-FFF2-40B4-BE49-F238E27FC236}">
                <a16:creationId xmlns:a16="http://schemas.microsoft.com/office/drawing/2014/main" id="{CA2C2E37-6066-4786-8143-DA1A64C16B84}"/>
              </a:ext>
            </a:extLst>
          </p:cNvPr>
          <p:cNvPicPr>
            <a:picLocks noChangeAspect="1"/>
          </p:cNvPicPr>
          <p:nvPr/>
        </p:nvPicPr>
        <p:blipFill>
          <a:blip r:embed="rId3"/>
          <a:stretch>
            <a:fillRect/>
          </a:stretch>
        </p:blipFill>
        <p:spPr>
          <a:xfrm>
            <a:off x="7882760" y="1817756"/>
            <a:ext cx="3778018" cy="4411091"/>
          </a:xfrm>
          <a:prstGeom prst="rect">
            <a:avLst/>
          </a:prstGeom>
        </p:spPr>
      </p:pic>
      <p:sp>
        <p:nvSpPr>
          <p:cNvPr id="15" name="TextBox 14">
            <a:extLst>
              <a:ext uri="{FF2B5EF4-FFF2-40B4-BE49-F238E27FC236}">
                <a16:creationId xmlns:a16="http://schemas.microsoft.com/office/drawing/2014/main" id="{EA7DD167-787A-8A7A-44DF-0679EB34D104}"/>
              </a:ext>
            </a:extLst>
          </p:cNvPr>
          <p:cNvSpPr txBox="1"/>
          <p:nvPr/>
        </p:nvSpPr>
        <p:spPr>
          <a:xfrm>
            <a:off x="4683829" y="2616010"/>
            <a:ext cx="3195146" cy="1588127"/>
          </a:xfrm>
          <a:prstGeom prst="rect">
            <a:avLst/>
          </a:prstGeom>
          <a:noFill/>
        </p:spPr>
        <p:txBody>
          <a:bodyPr wrap="square" rtlCol="0">
            <a:spAutoFit/>
          </a:bodyPr>
          <a:lstStyle/>
          <a:p>
            <a:pPr algn="r">
              <a:lnSpc>
                <a:spcPct val="90000"/>
              </a:lnSpc>
            </a:pPr>
            <a:r>
              <a:rPr lang="en-US" dirty="0">
                <a:latin typeface="+mn-lt"/>
              </a:rPr>
              <a:t>RID Imaging system showing full charge to the dump. Shadow of the foil can be seen – beam optics flips image of foil on window face.</a:t>
            </a:r>
          </a:p>
        </p:txBody>
      </p:sp>
      <p:sp>
        <p:nvSpPr>
          <p:cNvPr id="16" name="Rectangle 15">
            <a:extLst>
              <a:ext uri="{FF2B5EF4-FFF2-40B4-BE49-F238E27FC236}">
                <a16:creationId xmlns:a16="http://schemas.microsoft.com/office/drawing/2014/main" id="{735A9500-383A-6451-EB1E-F0CB10B481C9}"/>
              </a:ext>
            </a:extLst>
          </p:cNvPr>
          <p:cNvSpPr/>
          <p:nvPr/>
        </p:nvSpPr>
        <p:spPr>
          <a:xfrm rot="16200000">
            <a:off x="8981093" y="4661339"/>
            <a:ext cx="1639614" cy="725212"/>
          </a:xfrm>
          <a:prstGeom prst="rect">
            <a:avLst/>
          </a:prstGeom>
          <a:solidFill>
            <a:srgbClr val="BCD699">
              <a:alpha val="50196"/>
            </a:srgbClr>
          </a:solidFill>
          <a:ln w="12700">
            <a:solidFill>
              <a:srgbClr val="00B05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r>
              <a:rPr lang="en-US" dirty="0">
                <a:solidFill>
                  <a:schemeClr val="tx1"/>
                </a:solidFill>
              </a:rPr>
              <a:t>Foil Shadow</a:t>
            </a:r>
          </a:p>
        </p:txBody>
      </p:sp>
      <p:pic>
        <p:nvPicPr>
          <p:cNvPr id="4" name="Picture 3" descr="A screenshot of a telescope&#10;&#10;Description automatically generated">
            <a:extLst>
              <a:ext uri="{FF2B5EF4-FFF2-40B4-BE49-F238E27FC236}">
                <a16:creationId xmlns:a16="http://schemas.microsoft.com/office/drawing/2014/main" id="{331B2295-4CD3-D0B3-FB5B-12750DC3CE84}"/>
              </a:ext>
            </a:extLst>
          </p:cNvPr>
          <p:cNvPicPr>
            <a:picLocks noChangeAspect="1"/>
          </p:cNvPicPr>
          <p:nvPr/>
        </p:nvPicPr>
        <p:blipFill>
          <a:blip r:embed="rId4"/>
          <a:stretch>
            <a:fillRect/>
          </a:stretch>
        </p:blipFill>
        <p:spPr>
          <a:xfrm>
            <a:off x="893058" y="3803668"/>
            <a:ext cx="2525919" cy="2564482"/>
          </a:xfrm>
          <a:prstGeom prst="rect">
            <a:avLst/>
          </a:prstGeom>
        </p:spPr>
      </p:pic>
      <p:sp>
        <p:nvSpPr>
          <p:cNvPr id="5" name="TextBox 4">
            <a:extLst>
              <a:ext uri="{FF2B5EF4-FFF2-40B4-BE49-F238E27FC236}">
                <a16:creationId xmlns:a16="http://schemas.microsoft.com/office/drawing/2014/main" id="{5478F6BE-1B5B-B470-87B1-0BBDA12F4C50}"/>
              </a:ext>
            </a:extLst>
          </p:cNvPr>
          <p:cNvSpPr txBox="1"/>
          <p:nvPr/>
        </p:nvSpPr>
        <p:spPr>
          <a:xfrm>
            <a:off x="3524082" y="5623034"/>
            <a:ext cx="4166588" cy="840230"/>
          </a:xfrm>
          <a:prstGeom prst="rect">
            <a:avLst/>
          </a:prstGeom>
          <a:noFill/>
        </p:spPr>
        <p:txBody>
          <a:bodyPr wrap="square" rtlCol="0">
            <a:spAutoFit/>
          </a:bodyPr>
          <a:lstStyle/>
          <a:p>
            <a:pPr algn="l">
              <a:lnSpc>
                <a:spcPct val="90000"/>
              </a:lnSpc>
            </a:pPr>
            <a:r>
              <a:rPr lang="en-US" dirty="0">
                <a:latin typeface="+mn-lt"/>
              </a:rPr>
              <a:t>With camera exposure adjusted two waste beams are clearly visible for 1.5 </a:t>
            </a:r>
            <a:r>
              <a:rPr lang="en-US" dirty="0" err="1">
                <a:latin typeface="+mn-lt"/>
              </a:rPr>
              <a:t>μC</a:t>
            </a:r>
            <a:r>
              <a:rPr lang="en-US" dirty="0">
                <a:latin typeface="+mn-lt"/>
              </a:rPr>
              <a:t> to the dump.</a:t>
            </a:r>
          </a:p>
        </p:txBody>
      </p:sp>
      <p:sp>
        <p:nvSpPr>
          <p:cNvPr id="7" name="Oval 6">
            <a:extLst>
              <a:ext uri="{FF2B5EF4-FFF2-40B4-BE49-F238E27FC236}">
                <a16:creationId xmlns:a16="http://schemas.microsoft.com/office/drawing/2014/main" id="{7F6504AE-0E52-AD00-4AFD-84B006BF2360}"/>
              </a:ext>
            </a:extLst>
          </p:cNvPr>
          <p:cNvSpPr/>
          <p:nvPr/>
        </p:nvSpPr>
        <p:spPr>
          <a:xfrm flipV="1">
            <a:off x="2109527" y="4654533"/>
            <a:ext cx="342435" cy="292129"/>
          </a:xfrm>
          <a:prstGeom prst="ellipse">
            <a:avLst/>
          </a:prstGeom>
          <a:solidFill>
            <a:schemeClr val="bg1">
              <a:lumMod val="85000"/>
            </a:schemeClr>
          </a:solidFill>
          <a:ln w="38100">
            <a:solidFill>
              <a:srgbClr val="0070C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 name="Oval 5">
            <a:extLst>
              <a:ext uri="{FF2B5EF4-FFF2-40B4-BE49-F238E27FC236}">
                <a16:creationId xmlns:a16="http://schemas.microsoft.com/office/drawing/2014/main" id="{173DA7DC-92A2-E830-8B4F-598CAB6E3A53}"/>
              </a:ext>
            </a:extLst>
          </p:cNvPr>
          <p:cNvSpPr/>
          <p:nvPr/>
        </p:nvSpPr>
        <p:spPr>
          <a:xfrm>
            <a:off x="1938310" y="4911426"/>
            <a:ext cx="342435" cy="70477"/>
          </a:xfrm>
          <a:prstGeom prst="ellipse">
            <a:avLst/>
          </a:prstGeom>
          <a:solidFill>
            <a:schemeClr val="bg1">
              <a:lumMod val="85000"/>
            </a:schemeClr>
          </a:solidFill>
          <a:ln w="381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177713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7"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2D297-F81B-4680-59E1-64B12F9A1174}"/>
              </a:ext>
            </a:extLst>
          </p:cNvPr>
          <p:cNvSpPr>
            <a:spLocks noGrp="1"/>
          </p:cNvSpPr>
          <p:nvPr>
            <p:ph type="title"/>
          </p:nvPr>
        </p:nvSpPr>
        <p:spPr/>
        <p:txBody>
          <a:bodyPr/>
          <a:lstStyle/>
          <a:p>
            <a:r>
              <a:rPr lang="en-US" dirty="0"/>
              <a:t>RID Issues Since Install/Commissioning</a:t>
            </a:r>
          </a:p>
        </p:txBody>
      </p:sp>
      <p:sp>
        <p:nvSpPr>
          <p:cNvPr id="3" name="Content Placeholder 2">
            <a:extLst>
              <a:ext uri="{FF2B5EF4-FFF2-40B4-BE49-F238E27FC236}">
                <a16:creationId xmlns:a16="http://schemas.microsoft.com/office/drawing/2014/main" id="{8F1F4FF4-AC79-0439-E03E-AEFBCB47DD55}"/>
              </a:ext>
            </a:extLst>
          </p:cNvPr>
          <p:cNvSpPr>
            <a:spLocks noGrp="1"/>
          </p:cNvSpPr>
          <p:nvPr>
            <p:ph idx="1"/>
          </p:nvPr>
        </p:nvSpPr>
        <p:spPr>
          <a:xfrm>
            <a:off x="314692" y="900074"/>
            <a:ext cx="8572830" cy="4061829"/>
          </a:xfrm>
        </p:spPr>
        <p:txBody>
          <a:bodyPr/>
          <a:lstStyle/>
          <a:p>
            <a:pPr marL="285750" indent="-285750">
              <a:buFont typeface="Arial" panose="020B0604020202020204" pitchFamily="34" charset="0"/>
              <a:buChar char="•"/>
            </a:pPr>
            <a:r>
              <a:rPr lang="en-US" dirty="0"/>
              <a:t>RID window was replaced with coated window in Spring 2023 – must be done remotely because of high radiation near dump</a:t>
            </a:r>
          </a:p>
          <a:p>
            <a:pPr marL="285750" indent="-285750">
              <a:buFont typeface="Arial" panose="020B0604020202020204" pitchFamily="34" charset="0"/>
              <a:buChar char="•"/>
            </a:pPr>
            <a:r>
              <a:rPr lang="en-US" dirty="0"/>
              <a:t>Sealing surface showed damage from original </a:t>
            </a:r>
            <a:r>
              <a:rPr lang="en-US" dirty="0" err="1"/>
              <a:t>helicoflex</a:t>
            </a:r>
            <a:r>
              <a:rPr lang="en-US" dirty="0"/>
              <a:t> seal</a:t>
            </a:r>
          </a:p>
          <a:p>
            <a:pPr marL="285750" indent="-285750">
              <a:buFont typeface="Arial" panose="020B0604020202020204" pitchFamily="34" charset="0"/>
              <a:buChar char="•"/>
            </a:pPr>
            <a:r>
              <a:rPr lang="en-US" dirty="0"/>
              <a:t>A new design was created in short order which worked initially, but since then we have a small leak</a:t>
            </a:r>
          </a:p>
          <a:p>
            <a:pPr marL="285750" indent="-285750">
              <a:buFont typeface="Arial" panose="020B0604020202020204" pitchFamily="34" charset="0"/>
              <a:buChar char="•"/>
            </a:pPr>
            <a:r>
              <a:rPr lang="en-US" dirty="0"/>
              <a:t>RID volume is backfilled with He which is leaking into the beamline causing issues with ion pumps – considering vacuum in RID, analysis is underway</a:t>
            </a:r>
          </a:p>
          <a:p>
            <a:pPr marL="285750" indent="-285750">
              <a:buFont typeface="Arial" panose="020B0604020202020204" pitchFamily="34" charset="0"/>
              <a:buChar char="•"/>
            </a:pPr>
            <a:r>
              <a:rPr lang="en-US" dirty="0"/>
              <a:t>Slowly getting worse </a:t>
            </a:r>
          </a:p>
          <a:p>
            <a:endParaRPr lang="en-US" dirty="0"/>
          </a:p>
        </p:txBody>
      </p:sp>
      <p:pic>
        <p:nvPicPr>
          <p:cNvPr id="5" name="Picture 4">
            <a:extLst>
              <a:ext uri="{FF2B5EF4-FFF2-40B4-BE49-F238E27FC236}">
                <a16:creationId xmlns:a16="http://schemas.microsoft.com/office/drawing/2014/main" id="{62D04323-32CB-7D8C-9333-2AF72E7610B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50780" y="3801472"/>
            <a:ext cx="4336602" cy="2803149"/>
          </a:xfrm>
          <a:prstGeom prst="rect">
            <a:avLst/>
          </a:prstGeom>
        </p:spPr>
      </p:pic>
      <p:pic>
        <p:nvPicPr>
          <p:cNvPr id="6" name="Picture 5">
            <a:extLst>
              <a:ext uri="{FF2B5EF4-FFF2-40B4-BE49-F238E27FC236}">
                <a16:creationId xmlns:a16="http://schemas.microsoft.com/office/drawing/2014/main" id="{0A704CF8-A293-5973-882E-B8C5087F59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03078" y="4705815"/>
            <a:ext cx="2268280" cy="1866970"/>
          </a:xfrm>
          <a:prstGeom prst="rect">
            <a:avLst/>
          </a:prstGeom>
        </p:spPr>
      </p:pic>
      <p:cxnSp>
        <p:nvCxnSpPr>
          <p:cNvPr id="7" name="Straight Arrow Connector 6">
            <a:extLst>
              <a:ext uri="{FF2B5EF4-FFF2-40B4-BE49-F238E27FC236}">
                <a16:creationId xmlns:a16="http://schemas.microsoft.com/office/drawing/2014/main" id="{B08951F8-661F-A6F8-707C-3D98C76B0D15}"/>
              </a:ext>
            </a:extLst>
          </p:cNvPr>
          <p:cNvCxnSpPr>
            <a:cxnSpLocks/>
          </p:cNvCxnSpPr>
          <p:nvPr/>
        </p:nvCxnSpPr>
        <p:spPr>
          <a:xfrm flipV="1">
            <a:off x="5464098" y="5639300"/>
            <a:ext cx="718478" cy="582963"/>
          </a:xfrm>
          <a:prstGeom prst="straightConnector1">
            <a:avLst/>
          </a:prstGeom>
          <a:ln w="57150">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883F2749-5450-47BA-29AE-ECF97AC98ED1}"/>
              </a:ext>
            </a:extLst>
          </p:cNvPr>
          <p:cNvCxnSpPr>
            <a:cxnSpLocks/>
          </p:cNvCxnSpPr>
          <p:nvPr/>
        </p:nvCxnSpPr>
        <p:spPr>
          <a:xfrm flipH="1" flipV="1">
            <a:off x="3846576" y="5791352"/>
            <a:ext cx="345836" cy="430911"/>
          </a:xfrm>
          <a:prstGeom prst="straightConnector1">
            <a:avLst/>
          </a:prstGeom>
          <a:ln w="57150">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9" name="TextBox 3">
            <a:extLst>
              <a:ext uri="{FF2B5EF4-FFF2-40B4-BE49-F238E27FC236}">
                <a16:creationId xmlns:a16="http://schemas.microsoft.com/office/drawing/2014/main" id="{CE8E09FF-5F8D-AB5B-8E39-963F41897C94}"/>
              </a:ext>
            </a:extLst>
          </p:cNvPr>
          <p:cNvSpPr txBox="1"/>
          <p:nvPr/>
        </p:nvSpPr>
        <p:spPr>
          <a:xfrm>
            <a:off x="4159107" y="6226708"/>
            <a:ext cx="1840249" cy="341632"/>
          </a:xfrm>
          <a:prstGeom prst="rect">
            <a:avLst/>
          </a:prstGeom>
          <a:solidFill>
            <a:schemeClr val="bg1"/>
          </a:solidFill>
          <a:ln w="28575">
            <a:solidFill>
              <a:srgbClr val="FF0000"/>
            </a:solidFill>
          </a:ln>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lnSpc>
                <a:spcPct val="90000"/>
              </a:lnSpc>
            </a:pPr>
            <a:r>
              <a:rPr lang="en-US" b="1" dirty="0">
                <a:solidFill>
                  <a:srgbClr val="FF0000"/>
                </a:solidFill>
                <a:latin typeface="+mn-lt"/>
              </a:rPr>
              <a:t>Sealing surface</a:t>
            </a:r>
          </a:p>
        </p:txBody>
      </p:sp>
      <p:pic>
        <p:nvPicPr>
          <p:cNvPr id="4" name="Content Placeholder 8" descr="A group of people in white coats working in a factory&#10;&#10;Description automatically generated with low confidence">
            <a:extLst>
              <a:ext uri="{FF2B5EF4-FFF2-40B4-BE49-F238E27FC236}">
                <a16:creationId xmlns:a16="http://schemas.microsoft.com/office/drawing/2014/main" id="{658545D2-581C-A52B-99EB-E7B0F90E369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112827" y="116539"/>
            <a:ext cx="3079173" cy="6376336"/>
          </a:xfrm>
          <a:prstGeom prst="rect">
            <a:avLst/>
          </a:prstGeom>
        </p:spPr>
      </p:pic>
    </p:spTree>
    <p:extLst>
      <p:ext uri="{BB962C8B-B14F-4D97-AF65-F5344CB8AC3E}">
        <p14:creationId xmlns:p14="http://schemas.microsoft.com/office/powerpoint/2010/main" val="33927637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841D4-92A5-FCAF-AC84-7E5BF2C70BB1}"/>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0CD5B62D-4569-3AAC-4345-D5A53DFDB93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98625" y="1995056"/>
            <a:ext cx="8310747" cy="4399806"/>
          </a:xfrm>
          <a:prstGeom prst="rect">
            <a:avLst/>
          </a:prstGeom>
        </p:spPr>
      </p:pic>
      <p:sp>
        <p:nvSpPr>
          <p:cNvPr id="2" name="Title 1">
            <a:extLst>
              <a:ext uri="{FF2B5EF4-FFF2-40B4-BE49-F238E27FC236}">
                <a16:creationId xmlns:a16="http://schemas.microsoft.com/office/drawing/2014/main" id="{22503423-0CD5-D7AA-DC2F-302B5FD443F6}"/>
              </a:ext>
            </a:extLst>
          </p:cNvPr>
          <p:cNvSpPr>
            <a:spLocks noGrp="1"/>
          </p:cNvSpPr>
          <p:nvPr>
            <p:ph type="title"/>
          </p:nvPr>
        </p:nvSpPr>
        <p:spPr/>
        <p:txBody>
          <a:bodyPr/>
          <a:lstStyle/>
          <a:p>
            <a:r>
              <a:rPr lang="en-US" dirty="0"/>
              <a:t>RID Issues – Operational Impact</a:t>
            </a:r>
          </a:p>
        </p:txBody>
      </p:sp>
      <p:sp>
        <p:nvSpPr>
          <p:cNvPr id="3" name="Content Placeholder 2">
            <a:extLst>
              <a:ext uri="{FF2B5EF4-FFF2-40B4-BE49-F238E27FC236}">
                <a16:creationId xmlns:a16="http://schemas.microsoft.com/office/drawing/2014/main" id="{5C7790A6-2936-0262-B645-DB6D52D9290B}"/>
              </a:ext>
            </a:extLst>
          </p:cNvPr>
          <p:cNvSpPr>
            <a:spLocks noGrp="1"/>
          </p:cNvSpPr>
          <p:nvPr>
            <p:ph idx="1"/>
          </p:nvPr>
        </p:nvSpPr>
        <p:spPr>
          <a:xfrm>
            <a:off x="164592" y="890930"/>
            <a:ext cx="8572830" cy="4061829"/>
          </a:xfrm>
        </p:spPr>
        <p:txBody>
          <a:bodyPr/>
          <a:lstStyle/>
          <a:p>
            <a:pPr marL="285750" indent="-285750">
              <a:buFont typeface="Arial" panose="020B0604020202020204" pitchFamily="34" charset="0"/>
              <a:buChar char="•"/>
            </a:pPr>
            <a:r>
              <a:rPr lang="en-US" dirty="0"/>
              <a:t>Leak is temperature dependent not an issue when running at high power </a:t>
            </a:r>
          </a:p>
          <a:p>
            <a:pPr marL="285750" indent="-285750">
              <a:buFont typeface="Arial" panose="020B0604020202020204" pitchFamily="34" charset="0"/>
              <a:buChar char="•"/>
            </a:pPr>
            <a:r>
              <a:rPr lang="en-US" dirty="0"/>
              <a:t>When we turn beam off for maintenance vacuum pressure shoots up </a:t>
            </a:r>
          </a:p>
          <a:p>
            <a:pPr marL="285750" indent="-285750">
              <a:buFont typeface="Arial" panose="020B0604020202020204" pitchFamily="34" charset="0"/>
              <a:buChar char="•"/>
            </a:pPr>
            <a:r>
              <a:rPr lang="en-US" dirty="0"/>
              <a:t>A range of measures to deal with </a:t>
            </a:r>
            <a:br>
              <a:rPr lang="en-US" dirty="0"/>
            </a:br>
            <a:r>
              <a:rPr lang="en-US" dirty="0"/>
              <a:t>issue:</a:t>
            </a:r>
          </a:p>
          <a:p>
            <a:pPr marL="971550" lvl="1" indent="-285750"/>
            <a:r>
              <a:rPr lang="en-US" dirty="0"/>
              <a:t>More turbo pumps</a:t>
            </a:r>
          </a:p>
          <a:p>
            <a:pPr marL="971550" lvl="1" indent="-285750"/>
            <a:r>
              <a:rPr lang="en-US" dirty="0"/>
              <a:t>Temperature set point of</a:t>
            </a:r>
            <a:br>
              <a:rPr lang="en-US" dirty="0"/>
            </a:br>
            <a:r>
              <a:rPr lang="en-US" dirty="0"/>
              <a:t>RID window cooling water</a:t>
            </a:r>
            <a:br>
              <a:rPr lang="en-US" dirty="0"/>
            </a:br>
            <a:r>
              <a:rPr lang="en-US" dirty="0"/>
              <a:t>increased when power is</a:t>
            </a:r>
            <a:br>
              <a:rPr lang="en-US" dirty="0"/>
            </a:br>
            <a:r>
              <a:rPr lang="en-US" dirty="0"/>
              <a:t>reduced</a:t>
            </a:r>
          </a:p>
          <a:p>
            <a:pPr marL="971550" lvl="1" indent="-285750"/>
            <a:r>
              <a:rPr lang="en-US" dirty="0"/>
              <a:t>Gate valve closed to </a:t>
            </a:r>
            <a:br>
              <a:rPr lang="en-US" dirty="0"/>
            </a:br>
            <a:r>
              <a:rPr lang="en-US" dirty="0"/>
              <a:t>isolate dump when off for </a:t>
            </a:r>
            <a:br>
              <a:rPr lang="en-US" dirty="0"/>
            </a:br>
            <a:r>
              <a:rPr lang="en-US" dirty="0"/>
              <a:t>long periods</a:t>
            </a:r>
          </a:p>
          <a:p>
            <a:pPr marL="971550" lvl="1" indent="-285750"/>
            <a:endParaRPr lang="en-US" dirty="0"/>
          </a:p>
          <a:p>
            <a:pPr marL="285750" indent="-285750">
              <a:buFont typeface="Arial" panose="020B0604020202020204" pitchFamily="34" charset="0"/>
              <a:buChar char="•"/>
            </a:pPr>
            <a:endParaRPr lang="en-US" dirty="0"/>
          </a:p>
          <a:p>
            <a:endParaRPr lang="en-US" dirty="0"/>
          </a:p>
        </p:txBody>
      </p:sp>
      <p:sp>
        <p:nvSpPr>
          <p:cNvPr id="15" name="TextBox 14">
            <a:extLst>
              <a:ext uri="{FF2B5EF4-FFF2-40B4-BE49-F238E27FC236}">
                <a16:creationId xmlns:a16="http://schemas.microsoft.com/office/drawing/2014/main" id="{54AE3E2D-2C48-FD1D-5B7D-D9D9E575C886}"/>
              </a:ext>
            </a:extLst>
          </p:cNvPr>
          <p:cNvSpPr txBox="1"/>
          <p:nvPr/>
        </p:nvSpPr>
        <p:spPr>
          <a:xfrm>
            <a:off x="7290286" y="1810390"/>
            <a:ext cx="3409908" cy="369332"/>
          </a:xfrm>
          <a:prstGeom prst="rect">
            <a:avLst/>
          </a:prstGeom>
          <a:noFill/>
        </p:spPr>
        <p:txBody>
          <a:bodyPr wrap="none" rtlCol="0">
            <a:spAutoFit/>
          </a:bodyPr>
          <a:lstStyle/>
          <a:p>
            <a:r>
              <a:rPr lang="en-US" dirty="0"/>
              <a:t>Pressure rise when beam is off </a:t>
            </a:r>
          </a:p>
        </p:txBody>
      </p:sp>
      <p:cxnSp>
        <p:nvCxnSpPr>
          <p:cNvPr id="19" name="Straight Arrow Connector 18">
            <a:extLst>
              <a:ext uri="{FF2B5EF4-FFF2-40B4-BE49-F238E27FC236}">
                <a16:creationId xmlns:a16="http://schemas.microsoft.com/office/drawing/2014/main" id="{00D596D7-75D9-CCDC-4554-35F88428BCC8}"/>
              </a:ext>
            </a:extLst>
          </p:cNvPr>
          <p:cNvCxnSpPr/>
          <p:nvPr/>
        </p:nvCxnSpPr>
        <p:spPr>
          <a:xfrm flipH="1">
            <a:off x="5700156" y="1995056"/>
            <a:ext cx="1425039" cy="3681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26D2981-8320-1777-3DBE-1CE09FA6C753}"/>
              </a:ext>
            </a:extLst>
          </p:cNvPr>
          <p:cNvCxnSpPr>
            <a:cxnSpLocks/>
          </p:cNvCxnSpPr>
          <p:nvPr/>
        </p:nvCxnSpPr>
        <p:spPr>
          <a:xfrm flipH="1">
            <a:off x="6899564" y="2147456"/>
            <a:ext cx="378031" cy="400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B087DCE-A977-82DC-588C-539972B8DB4F}"/>
              </a:ext>
            </a:extLst>
          </p:cNvPr>
          <p:cNvCxnSpPr>
            <a:cxnSpLocks/>
          </p:cNvCxnSpPr>
          <p:nvPr/>
        </p:nvCxnSpPr>
        <p:spPr>
          <a:xfrm flipH="1">
            <a:off x="7528956" y="2162990"/>
            <a:ext cx="139361" cy="3848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69B42FD-8AA2-C2D4-5B00-43142BDF7F35}"/>
              </a:ext>
            </a:extLst>
          </p:cNvPr>
          <p:cNvCxnSpPr>
            <a:cxnSpLocks/>
          </p:cNvCxnSpPr>
          <p:nvPr/>
        </p:nvCxnSpPr>
        <p:spPr>
          <a:xfrm flipH="1">
            <a:off x="8189300" y="2221285"/>
            <a:ext cx="135303" cy="6884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7292674-C61D-C3FA-5ED6-1DDB79CEC747}"/>
              </a:ext>
            </a:extLst>
          </p:cNvPr>
          <p:cNvCxnSpPr>
            <a:cxnSpLocks/>
          </p:cNvCxnSpPr>
          <p:nvPr/>
        </p:nvCxnSpPr>
        <p:spPr>
          <a:xfrm>
            <a:off x="9326056" y="2147456"/>
            <a:ext cx="48303" cy="400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D62E510-0FCC-4E56-9A2B-AFDD6636E394}"/>
              </a:ext>
            </a:extLst>
          </p:cNvPr>
          <p:cNvCxnSpPr>
            <a:cxnSpLocks/>
          </p:cNvCxnSpPr>
          <p:nvPr/>
        </p:nvCxnSpPr>
        <p:spPr>
          <a:xfrm>
            <a:off x="10568553" y="2147456"/>
            <a:ext cx="1269808" cy="7544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54974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DE7D3-4AA7-EE28-6E32-4D8EA169A6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69489C-4C9F-403E-F39C-445C9E62FDC9}"/>
              </a:ext>
            </a:extLst>
          </p:cNvPr>
          <p:cNvSpPr>
            <a:spLocks noGrp="1"/>
          </p:cNvSpPr>
          <p:nvPr>
            <p:ph type="title"/>
          </p:nvPr>
        </p:nvSpPr>
        <p:spPr/>
        <p:txBody>
          <a:bodyPr/>
          <a:lstStyle/>
          <a:p>
            <a:r>
              <a:rPr lang="en-US" dirty="0"/>
              <a:t>RID Issues – A More Permanent Fix</a:t>
            </a:r>
          </a:p>
        </p:txBody>
      </p:sp>
      <p:pic>
        <p:nvPicPr>
          <p:cNvPr id="4" name="Picture 3">
            <a:extLst>
              <a:ext uri="{FF2B5EF4-FFF2-40B4-BE49-F238E27FC236}">
                <a16:creationId xmlns:a16="http://schemas.microsoft.com/office/drawing/2014/main" id="{90CFD6BC-A192-1B11-DF93-919B50DBF288}"/>
              </a:ext>
            </a:extLst>
          </p:cNvPr>
          <p:cNvPicPr>
            <a:picLocks noChangeAspect="1"/>
          </p:cNvPicPr>
          <p:nvPr/>
        </p:nvPicPr>
        <p:blipFill>
          <a:blip r:embed="rId2"/>
          <a:stretch>
            <a:fillRect/>
          </a:stretch>
        </p:blipFill>
        <p:spPr>
          <a:xfrm>
            <a:off x="6268014" y="911711"/>
            <a:ext cx="1933741" cy="5089545"/>
          </a:xfrm>
          <a:prstGeom prst="rect">
            <a:avLst/>
          </a:prstGeom>
        </p:spPr>
      </p:pic>
      <p:pic>
        <p:nvPicPr>
          <p:cNvPr id="5" name="Content Placeholder 14">
            <a:extLst>
              <a:ext uri="{FF2B5EF4-FFF2-40B4-BE49-F238E27FC236}">
                <a16:creationId xmlns:a16="http://schemas.microsoft.com/office/drawing/2014/main" id="{80F1289B-E488-11FD-BE7B-A1DE68A2DA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29732" y="3834965"/>
            <a:ext cx="2877392" cy="2378896"/>
          </a:xfrm>
          <a:prstGeom prst="rect">
            <a:avLst/>
          </a:prstGeom>
        </p:spPr>
      </p:pic>
      <p:pic>
        <p:nvPicPr>
          <p:cNvPr id="6" name="Content Placeholder 7" descr="A picture containing indoor, gear&#10;&#10;Description automatically generated">
            <a:extLst>
              <a:ext uri="{FF2B5EF4-FFF2-40B4-BE49-F238E27FC236}">
                <a16:creationId xmlns:a16="http://schemas.microsoft.com/office/drawing/2014/main" id="{F28E4CDE-B5B2-ADFF-7A48-DBDB82284BE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8277908" y="482414"/>
            <a:ext cx="3639312" cy="2091448"/>
          </a:xfrm>
          <a:prstGeom prst="rect">
            <a:avLst/>
          </a:prstGeom>
        </p:spPr>
      </p:pic>
      <p:pic>
        <p:nvPicPr>
          <p:cNvPr id="7" name="Content Placeholder 7">
            <a:extLst>
              <a:ext uri="{FF2B5EF4-FFF2-40B4-BE49-F238E27FC236}">
                <a16:creationId xmlns:a16="http://schemas.microsoft.com/office/drawing/2014/main" id="{55B3F97E-7B10-AEC2-772F-F9042D18F9E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21486" y="3783488"/>
            <a:ext cx="4578944" cy="2522207"/>
          </a:xfrm>
          <a:prstGeom prst="rect">
            <a:avLst/>
          </a:prstGeom>
        </p:spPr>
      </p:pic>
      <p:sp>
        <p:nvSpPr>
          <p:cNvPr id="8" name="TextBox 7">
            <a:extLst>
              <a:ext uri="{FF2B5EF4-FFF2-40B4-BE49-F238E27FC236}">
                <a16:creationId xmlns:a16="http://schemas.microsoft.com/office/drawing/2014/main" id="{FD31DB91-9728-F12A-C433-877FEFE7395D}"/>
              </a:ext>
            </a:extLst>
          </p:cNvPr>
          <p:cNvSpPr txBox="1"/>
          <p:nvPr/>
        </p:nvSpPr>
        <p:spPr>
          <a:xfrm>
            <a:off x="2211560" y="5866503"/>
            <a:ext cx="2324675" cy="369332"/>
          </a:xfrm>
          <a:prstGeom prst="rect">
            <a:avLst/>
          </a:prstGeom>
          <a:noFill/>
        </p:spPr>
        <p:txBody>
          <a:bodyPr wrap="none" rtlCol="0">
            <a:spAutoFit/>
          </a:bodyPr>
          <a:lstStyle/>
          <a:p>
            <a:r>
              <a:rPr lang="en-US" dirty="0"/>
              <a:t>Polishing tool design</a:t>
            </a:r>
          </a:p>
        </p:txBody>
      </p:sp>
      <p:sp>
        <p:nvSpPr>
          <p:cNvPr id="9" name="TextBox 8">
            <a:extLst>
              <a:ext uri="{FF2B5EF4-FFF2-40B4-BE49-F238E27FC236}">
                <a16:creationId xmlns:a16="http://schemas.microsoft.com/office/drawing/2014/main" id="{A7287C87-EB4B-04B1-76A9-CE63EBE8AE4D}"/>
              </a:ext>
            </a:extLst>
          </p:cNvPr>
          <p:cNvSpPr txBox="1"/>
          <p:nvPr/>
        </p:nvSpPr>
        <p:spPr>
          <a:xfrm>
            <a:off x="5688350" y="6052420"/>
            <a:ext cx="2877393" cy="646331"/>
          </a:xfrm>
          <a:prstGeom prst="rect">
            <a:avLst/>
          </a:prstGeom>
          <a:noFill/>
        </p:spPr>
        <p:txBody>
          <a:bodyPr wrap="square" rtlCol="0">
            <a:spAutoFit/>
          </a:bodyPr>
          <a:lstStyle/>
          <a:p>
            <a:pPr algn="ctr"/>
            <a:r>
              <a:rPr lang="en-US" dirty="0"/>
              <a:t>Window in cradle, with rollers and rails</a:t>
            </a:r>
          </a:p>
        </p:txBody>
      </p:sp>
      <p:sp>
        <p:nvSpPr>
          <p:cNvPr id="10" name="TextBox 9">
            <a:extLst>
              <a:ext uri="{FF2B5EF4-FFF2-40B4-BE49-F238E27FC236}">
                <a16:creationId xmlns:a16="http://schemas.microsoft.com/office/drawing/2014/main" id="{6623A166-8376-FAD0-789C-3C1B91AF006C}"/>
              </a:ext>
            </a:extLst>
          </p:cNvPr>
          <p:cNvSpPr txBox="1"/>
          <p:nvPr/>
        </p:nvSpPr>
        <p:spPr>
          <a:xfrm>
            <a:off x="9425745" y="110072"/>
            <a:ext cx="1343638" cy="369332"/>
          </a:xfrm>
          <a:prstGeom prst="rect">
            <a:avLst/>
          </a:prstGeom>
          <a:noFill/>
        </p:spPr>
        <p:txBody>
          <a:bodyPr wrap="none" rtlCol="0">
            <a:spAutoFit/>
          </a:bodyPr>
          <a:lstStyle/>
          <a:p>
            <a:r>
              <a:rPr lang="en-US" dirty="0"/>
              <a:t>New rollers</a:t>
            </a:r>
          </a:p>
        </p:txBody>
      </p:sp>
      <p:sp>
        <p:nvSpPr>
          <p:cNvPr id="11" name="TextBox 10">
            <a:extLst>
              <a:ext uri="{FF2B5EF4-FFF2-40B4-BE49-F238E27FC236}">
                <a16:creationId xmlns:a16="http://schemas.microsoft.com/office/drawing/2014/main" id="{0A296A9E-1B26-AB98-ED55-F0B4A60BD721}"/>
              </a:ext>
            </a:extLst>
          </p:cNvPr>
          <p:cNvSpPr txBox="1"/>
          <p:nvPr/>
        </p:nvSpPr>
        <p:spPr>
          <a:xfrm>
            <a:off x="9490623" y="3414156"/>
            <a:ext cx="1755609" cy="369332"/>
          </a:xfrm>
          <a:prstGeom prst="rect">
            <a:avLst/>
          </a:prstGeom>
          <a:noFill/>
        </p:spPr>
        <p:txBody>
          <a:bodyPr wrap="none" rtlCol="0">
            <a:spAutoFit/>
          </a:bodyPr>
          <a:lstStyle/>
          <a:p>
            <a:r>
              <a:rPr lang="en-US" dirty="0"/>
              <a:t>Installed rollers</a:t>
            </a:r>
          </a:p>
        </p:txBody>
      </p:sp>
      <p:cxnSp>
        <p:nvCxnSpPr>
          <p:cNvPr id="14" name="Straight Arrow Connector 13">
            <a:extLst>
              <a:ext uri="{FF2B5EF4-FFF2-40B4-BE49-F238E27FC236}">
                <a16:creationId xmlns:a16="http://schemas.microsoft.com/office/drawing/2014/main" id="{52D3951B-990F-1584-40EB-7917F1FDC915}"/>
              </a:ext>
            </a:extLst>
          </p:cNvPr>
          <p:cNvCxnSpPr>
            <a:cxnSpLocks/>
            <a:stCxn id="5" idx="1"/>
          </p:cNvCxnSpPr>
          <p:nvPr/>
        </p:nvCxnSpPr>
        <p:spPr>
          <a:xfrm flipH="1">
            <a:off x="7885216" y="5024413"/>
            <a:ext cx="1044516" cy="4144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BB81BA7-2583-00B1-2A70-5C2FDED9F9B3}"/>
              </a:ext>
            </a:extLst>
          </p:cNvPr>
          <p:cNvSpPr>
            <a:spLocks noGrp="1"/>
          </p:cNvSpPr>
          <p:nvPr>
            <p:ph idx="1"/>
          </p:nvPr>
        </p:nvSpPr>
        <p:spPr>
          <a:xfrm>
            <a:off x="204596" y="890929"/>
            <a:ext cx="6944349" cy="2538071"/>
          </a:xfrm>
        </p:spPr>
        <p:txBody>
          <a:bodyPr/>
          <a:lstStyle/>
          <a:p>
            <a:pPr marL="285750" indent="-285750">
              <a:buFont typeface="Arial" panose="020B0604020202020204" pitchFamily="34" charset="0"/>
              <a:buChar char="•"/>
            </a:pPr>
            <a:r>
              <a:rPr lang="en-US" dirty="0"/>
              <a:t>Previous change out was very difficult due to damage from</a:t>
            </a:r>
            <a:br>
              <a:rPr lang="en-US" dirty="0"/>
            </a:br>
            <a:r>
              <a:rPr lang="en-US" dirty="0"/>
              <a:t>moisture </a:t>
            </a:r>
          </a:p>
          <a:p>
            <a:pPr marL="285750" indent="-285750">
              <a:buFont typeface="Arial" panose="020B0604020202020204" pitchFamily="34" charset="0"/>
              <a:buChar char="•"/>
            </a:pPr>
            <a:r>
              <a:rPr lang="en-US" dirty="0"/>
              <a:t>Need a new design for:</a:t>
            </a:r>
          </a:p>
          <a:p>
            <a:pPr marL="971550" lvl="1" indent="-285750"/>
            <a:r>
              <a:rPr lang="en-US" dirty="0"/>
              <a:t>carriage and rollers – rails</a:t>
            </a:r>
            <a:br>
              <a:rPr lang="en-US" dirty="0"/>
            </a:br>
            <a:r>
              <a:rPr lang="en-US" dirty="0"/>
              <a:t>can’t be removed</a:t>
            </a:r>
          </a:p>
          <a:p>
            <a:pPr marL="971550" lvl="1" indent="-285750"/>
            <a:r>
              <a:rPr lang="en-US" dirty="0"/>
              <a:t>remote tooling to polish the sealing surface</a:t>
            </a:r>
          </a:p>
          <a:p>
            <a:pPr marL="971550" lvl="1" indent="-285750"/>
            <a:r>
              <a:rPr lang="en-US" dirty="0"/>
              <a:t>new clamp </a:t>
            </a:r>
          </a:p>
          <a:p>
            <a:pPr marL="285750" indent="-285750">
              <a:buFont typeface="Arial" panose="020B0604020202020204" pitchFamily="34" charset="0"/>
              <a:buChar char="•"/>
            </a:pPr>
            <a:r>
              <a:rPr lang="en-US" dirty="0"/>
              <a:t>Work is underway, replacement planned for FY27</a:t>
            </a:r>
          </a:p>
          <a:p>
            <a:pPr marL="285750" indent="-2857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12547797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C20DF-78F5-7B15-ECD2-BB12EE8FDD1A}"/>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690C2778-DBB2-DB20-B368-2237E22BB862}"/>
              </a:ext>
            </a:extLst>
          </p:cNvPr>
          <p:cNvSpPr>
            <a:spLocks noGrp="1"/>
          </p:cNvSpPr>
          <p:nvPr>
            <p:ph idx="1"/>
          </p:nvPr>
        </p:nvSpPr>
        <p:spPr/>
        <p:txBody>
          <a:bodyPr/>
          <a:lstStyle/>
          <a:p>
            <a:pPr marL="285750" indent="-285750">
              <a:buFontTx/>
              <a:buChar char="-"/>
            </a:pPr>
            <a:r>
              <a:rPr lang="en-US" dirty="0"/>
              <a:t>The Proton Power Upgrade (PPU)</a:t>
            </a:r>
          </a:p>
          <a:p>
            <a:pPr marL="285750" indent="-285750">
              <a:buFontTx/>
              <a:buChar char="-"/>
            </a:pPr>
            <a:r>
              <a:rPr lang="en-US" dirty="0"/>
              <a:t>Commissioning PPU</a:t>
            </a:r>
          </a:p>
          <a:p>
            <a:pPr marL="285750" indent="-285750">
              <a:buFontTx/>
              <a:buChar char="-"/>
            </a:pPr>
            <a:r>
              <a:rPr lang="en-US" dirty="0"/>
              <a:t>Operation beyond 1.4 MW</a:t>
            </a:r>
          </a:p>
          <a:p>
            <a:pPr marL="285750" indent="-285750">
              <a:buFontTx/>
              <a:buChar char="-"/>
            </a:pPr>
            <a:r>
              <a:rPr lang="en-US" dirty="0"/>
              <a:t>Challenges</a:t>
            </a:r>
          </a:p>
          <a:p>
            <a:pPr marL="285750" indent="-285750">
              <a:buFontTx/>
              <a:buChar char="-"/>
            </a:pPr>
            <a:r>
              <a:rPr lang="en-US" dirty="0"/>
              <a:t>Preparing for Second Target Station operations</a:t>
            </a:r>
          </a:p>
        </p:txBody>
      </p:sp>
    </p:spTree>
    <p:extLst>
      <p:ext uri="{BB962C8B-B14F-4D97-AF65-F5344CB8AC3E}">
        <p14:creationId xmlns:p14="http://schemas.microsoft.com/office/powerpoint/2010/main" val="3943545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17BC7-1636-C057-C6FE-D84E84C27FD6}"/>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1862672D-41C8-C3AE-2D4B-BF13D4AB8819}"/>
              </a:ext>
            </a:extLst>
          </p:cNvPr>
          <p:cNvGrpSpPr/>
          <p:nvPr/>
        </p:nvGrpSpPr>
        <p:grpSpPr>
          <a:xfrm>
            <a:off x="1490833" y="2338316"/>
            <a:ext cx="11823383" cy="4143001"/>
            <a:chOff x="368615" y="2036979"/>
            <a:chExt cx="11823383" cy="4143001"/>
          </a:xfrm>
        </p:grpSpPr>
        <p:pic>
          <p:nvPicPr>
            <p:cNvPr id="7" name="Picture 6" descr="Diagram, engineering drawing&#10;&#10;Description automatically generated">
              <a:extLst>
                <a:ext uri="{FF2B5EF4-FFF2-40B4-BE49-F238E27FC236}">
                  <a16:creationId xmlns:a16="http://schemas.microsoft.com/office/drawing/2014/main" id="{B0B582E5-D1C2-289B-21BC-34C66A561A31}"/>
                </a:ext>
              </a:extLst>
            </p:cNvPr>
            <p:cNvPicPr>
              <a:picLocks noChangeAspect="1"/>
            </p:cNvPicPr>
            <p:nvPr/>
          </p:nvPicPr>
          <p:blipFill>
            <a:blip r:embed="rId2" cstate="screen">
              <a:extLst>
                <a:ext uri="{28A0092B-C50C-407E-A947-70E740481C1C}">
                  <a14:useLocalDpi xmlns:a14="http://schemas.microsoft.com/office/drawing/2010/main"/>
                </a:ext>
              </a:extLst>
            </a:blip>
            <a:srcRect l="-2"/>
            <a:stretch/>
          </p:blipFill>
          <p:spPr>
            <a:xfrm>
              <a:off x="368615" y="2036979"/>
              <a:ext cx="11823383" cy="4143001"/>
            </a:xfrm>
            <a:prstGeom prst="rect">
              <a:avLst/>
            </a:prstGeom>
          </p:spPr>
        </p:pic>
        <p:grpSp>
          <p:nvGrpSpPr>
            <p:cNvPr id="4" name="Group 3">
              <a:extLst>
                <a:ext uri="{FF2B5EF4-FFF2-40B4-BE49-F238E27FC236}">
                  <a16:creationId xmlns:a16="http://schemas.microsoft.com/office/drawing/2014/main" id="{93A83738-6065-EDF2-D8A4-CE153AAED815}"/>
                </a:ext>
              </a:extLst>
            </p:cNvPr>
            <p:cNvGrpSpPr/>
            <p:nvPr/>
          </p:nvGrpSpPr>
          <p:grpSpPr>
            <a:xfrm>
              <a:off x="9597312" y="2434458"/>
              <a:ext cx="2455142" cy="1814241"/>
              <a:chOff x="9597312" y="2597018"/>
              <a:chExt cx="2455142" cy="1814241"/>
            </a:xfrm>
          </p:grpSpPr>
          <p:sp>
            <p:nvSpPr>
              <p:cNvPr id="14" name="Rectangle 13">
                <a:extLst>
                  <a:ext uri="{FF2B5EF4-FFF2-40B4-BE49-F238E27FC236}">
                    <a16:creationId xmlns:a16="http://schemas.microsoft.com/office/drawing/2014/main" id="{A4A1F222-8063-AF74-D9EF-2D6FBDA9DCF2}"/>
                  </a:ext>
                </a:extLst>
              </p:cNvPr>
              <p:cNvSpPr/>
              <p:nvPr/>
            </p:nvSpPr>
            <p:spPr>
              <a:xfrm>
                <a:off x="10092801" y="2597018"/>
                <a:ext cx="1959653" cy="1814241"/>
              </a:xfrm>
              <a:prstGeom prst="rect">
                <a:avLst/>
              </a:prstGeom>
              <a:solidFill>
                <a:schemeClr val="bg1"/>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106DB6F4-0455-82B7-B039-1C29D7B5EC7F}"/>
                  </a:ext>
                </a:extLst>
              </p:cNvPr>
              <p:cNvSpPr/>
              <p:nvPr/>
            </p:nvSpPr>
            <p:spPr>
              <a:xfrm rot="19332243">
                <a:off x="9597312" y="3387951"/>
                <a:ext cx="803552" cy="592741"/>
              </a:xfrm>
              <a:prstGeom prst="rect">
                <a:avLst/>
              </a:prstGeom>
              <a:solidFill>
                <a:schemeClr val="bg1"/>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sp>
        <p:nvSpPr>
          <p:cNvPr id="2" name="Title 1">
            <a:extLst>
              <a:ext uri="{FF2B5EF4-FFF2-40B4-BE49-F238E27FC236}">
                <a16:creationId xmlns:a16="http://schemas.microsoft.com/office/drawing/2014/main" id="{1CADF29D-71EA-EB55-653B-F6202940AC5C}"/>
              </a:ext>
            </a:extLst>
          </p:cNvPr>
          <p:cNvSpPr>
            <a:spLocks noGrp="1"/>
          </p:cNvSpPr>
          <p:nvPr>
            <p:ph type="title"/>
          </p:nvPr>
        </p:nvSpPr>
        <p:spPr/>
        <p:txBody>
          <a:bodyPr/>
          <a:lstStyle/>
          <a:p>
            <a:r>
              <a:rPr lang="en-US" dirty="0"/>
              <a:t>Ramp to High Power Operation</a:t>
            </a:r>
          </a:p>
        </p:txBody>
      </p:sp>
      <p:sp>
        <p:nvSpPr>
          <p:cNvPr id="10" name="Content Placeholder 2">
            <a:extLst>
              <a:ext uri="{FF2B5EF4-FFF2-40B4-BE49-F238E27FC236}">
                <a16:creationId xmlns:a16="http://schemas.microsoft.com/office/drawing/2014/main" id="{276F7072-4B7C-FFA2-4651-60CAD8B3DD69}"/>
              </a:ext>
            </a:extLst>
          </p:cNvPr>
          <p:cNvSpPr>
            <a:spLocks noGrp="1"/>
          </p:cNvSpPr>
          <p:nvPr>
            <p:ph idx="1"/>
          </p:nvPr>
        </p:nvSpPr>
        <p:spPr>
          <a:xfrm>
            <a:off x="2659380" y="1184251"/>
            <a:ext cx="8207727" cy="4061829"/>
          </a:xfrm>
        </p:spPr>
        <p:txBody>
          <a:bodyPr/>
          <a:lstStyle/>
          <a:p>
            <a:r>
              <a:rPr lang="en-US" sz="2400" dirty="0"/>
              <a:t>With a decent tune throughout, only minor tweaking was left to reduce losses</a:t>
            </a:r>
          </a:p>
          <a:p>
            <a:r>
              <a:rPr lang="en-US" sz="2400" dirty="0"/>
              <a:t>Ramp to 1.7 MW began on June 12</a:t>
            </a:r>
            <a:r>
              <a:rPr lang="en-US" sz="2400" baseline="30000" dirty="0"/>
              <a:t>th</a:t>
            </a:r>
            <a:r>
              <a:rPr lang="en-US" sz="2400" dirty="0"/>
              <a:t>, 2024</a:t>
            </a:r>
          </a:p>
          <a:p>
            <a:r>
              <a:rPr lang="en-US" sz="2400" dirty="0"/>
              <a:t>Everything going well until ring </a:t>
            </a:r>
            <a:br>
              <a:rPr lang="en-US" sz="2400" dirty="0"/>
            </a:br>
            <a:r>
              <a:rPr lang="en-US" sz="2400" dirty="0"/>
              <a:t>vacuum alarms started coming in </a:t>
            </a:r>
            <a:br>
              <a:rPr lang="en-US" sz="2400" dirty="0"/>
            </a:br>
            <a:r>
              <a:rPr lang="en-US" sz="2400" dirty="0"/>
              <a:t>at 870 kW on June 22</a:t>
            </a:r>
            <a:r>
              <a:rPr lang="en-US" sz="2400" baseline="30000" dirty="0"/>
              <a:t>nd</a:t>
            </a:r>
            <a:r>
              <a:rPr lang="en-US" sz="2400" dirty="0"/>
              <a:t>, 2024!</a:t>
            </a:r>
          </a:p>
        </p:txBody>
      </p:sp>
      <p:sp>
        <p:nvSpPr>
          <p:cNvPr id="9" name="5-Point Star 8">
            <a:extLst>
              <a:ext uri="{FF2B5EF4-FFF2-40B4-BE49-F238E27FC236}">
                <a16:creationId xmlns:a16="http://schemas.microsoft.com/office/drawing/2014/main" id="{2CB8E3FB-4C8A-8606-F97B-86D7312DF02F}"/>
              </a:ext>
            </a:extLst>
          </p:cNvPr>
          <p:cNvSpPr>
            <a:spLocks noChangeAspect="1"/>
          </p:cNvSpPr>
          <p:nvPr/>
        </p:nvSpPr>
        <p:spPr>
          <a:xfrm>
            <a:off x="10549101" y="4771580"/>
            <a:ext cx="824103" cy="824103"/>
          </a:xfrm>
          <a:prstGeom prst="star5">
            <a:avLst>
              <a:gd name="adj" fmla="val 26072"/>
              <a:gd name="hf" fmla="val 105146"/>
              <a:gd name="vf" fmla="val 110557"/>
            </a:avLst>
          </a:prstGeom>
          <a:solidFill>
            <a:schemeClr val="accent6">
              <a:lumMod val="60000"/>
              <a:lumOff val="40000"/>
            </a:schemeClr>
          </a:solidFill>
          <a:ln w="381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18" name="Group 17">
            <a:extLst>
              <a:ext uri="{FF2B5EF4-FFF2-40B4-BE49-F238E27FC236}">
                <a16:creationId xmlns:a16="http://schemas.microsoft.com/office/drawing/2014/main" id="{3ECC477A-55B8-63FD-DAB9-0760CAD9D736}"/>
              </a:ext>
            </a:extLst>
          </p:cNvPr>
          <p:cNvGrpSpPr/>
          <p:nvPr/>
        </p:nvGrpSpPr>
        <p:grpSpPr>
          <a:xfrm>
            <a:off x="356348" y="1217776"/>
            <a:ext cx="2157926" cy="4850277"/>
            <a:chOff x="1111862" y="1177159"/>
            <a:chExt cx="2157926" cy="4850277"/>
          </a:xfrm>
        </p:grpSpPr>
        <p:grpSp>
          <p:nvGrpSpPr>
            <p:cNvPr id="3" name="Group 2">
              <a:extLst>
                <a:ext uri="{FF2B5EF4-FFF2-40B4-BE49-F238E27FC236}">
                  <a16:creationId xmlns:a16="http://schemas.microsoft.com/office/drawing/2014/main" id="{A018A29C-BFA6-D88B-5B6B-FC0FDB4A914F}"/>
                </a:ext>
              </a:extLst>
            </p:cNvPr>
            <p:cNvGrpSpPr>
              <a:grpSpLocks noChangeAspect="1"/>
            </p:cNvGrpSpPr>
            <p:nvPr/>
          </p:nvGrpSpPr>
          <p:grpSpPr>
            <a:xfrm>
              <a:off x="1111862" y="1177159"/>
              <a:ext cx="2157926" cy="4850277"/>
              <a:chOff x="495599" y="2446200"/>
              <a:chExt cx="1668137" cy="3749401"/>
            </a:xfrm>
          </p:grpSpPr>
          <p:pic>
            <p:nvPicPr>
              <p:cNvPr id="5" name="Picture 4" descr="A blue and white barcode&#10;&#10;Description automatically generated">
                <a:extLst>
                  <a:ext uri="{FF2B5EF4-FFF2-40B4-BE49-F238E27FC236}">
                    <a16:creationId xmlns:a16="http://schemas.microsoft.com/office/drawing/2014/main" id="{8C37692D-BA9E-C906-FD38-1AADD69B341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70767" y="2446200"/>
                <a:ext cx="1492969" cy="3749401"/>
              </a:xfrm>
              <a:prstGeom prst="rect">
                <a:avLst/>
              </a:prstGeom>
              <a:ln>
                <a:solidFill>
                  <a:srgbClr val="FF0000"/>
                </a:solidFill>
              </a:ln>
            </p:spPr>
          </p:pic>
          <p:sp>
            <p:nvSpPr>
              <p:cNvPr id="6" name="TextBox 5">
                <a:extLst>
                  <a:ext uri="{FF2B5EF4-FFF2-40B4-BE49-F238E27FC236}">
                    <a16:creationId xmlns:a16="http://schemas.microsoft.com/office/drawing/2014/main" id="{CD38F108-250B-838F-E3E8-B001D6095DE2}"/>
                  </a:ext>
                </a:extLst>
              </p:cNvPr>
              <p:cNvSpPr txBox="1"/>
              <p:nvPr/>
            </p:nvSpPr>
            <p:spPr>
              <a:xfrm rot="16200000">
                <a:off x="-236337" y="4067631"/>
                <a:ext cx="1727964" cy="264091"/>
              </a:xfrm>
              <a:prstGeom prst="rect">
                <a:avLst/>
              </a:prstGeom>
              <a:solidFill>
                <a:schemeClr val="bg1"/>
              </a:solidFill>
              <a:ln>
                <a:solidFill>
                  <a:srgbClr val="FF0000"/>
                </a:solidFill>
              </a:ln>
            </p:spPr>
            <p:txBody>
              <a:bodyPr wrap="square" rtlCol="0">
                <a:spAutoFit/>
              </a:bodyPr>
              <a:lstStyle/>
              <a:p>
                <a:pPr algn="ctr">
                  <a:lnSpc>
                    <a:spcPct val="90000"/>
                  </a:lnSpc>
                </a:pPr>
                <a:r>
                  <a:rPr lang="en-US" dirty="0">
                    <a:solidFill>
                      <a:srgbClr val="002060"/>
                    </a:solidFill>
                    <a:latin typeface="+mn-lt"/>
                  </a:rPr>
                  <a:t>Beam Power (W)</a:t>
                </a:r>
              </a:p>
            </p:txBody>
          </p:sp>
          <p:sp>
            <p:nvSpPr>
              <p:cNvPr id="11" name="TextBox 10">
                <a:extLst>
                  <a:ext uri="{FF2B5EF4-FFF2-40B4-BE49-F238E27FC236}">
                    <a16:creationId xmlns:a16="http://schemas.microsoft.com/office/drawing/2014/main" id="{F00DD4D9-CCDF-8F37-6E7F-B108EB76C0B4}"/>
                  </a:ext>
                </a:extLst>
              </p:cNvPr>
              <p:cNvSpPr txBox="1"/>
              <p:nvPr/>
            </p:nvSpPr>
            <p:spPr>
              <a:xfrm>
                <a:off x="970050" y="2866918"/>
                <a:ext cx="1054542" cy="264091"/>
              </a:xfrm>
              <a:prstGeom prst="rect">
                <a:avLst/>
              </a:prstGeom>
              <a:solidFill>
                <a:schemeClr val="bg1"/>
              </a:solidFill>
            </p:spPr>
            <p:txBody>
              <a:bodyPr wrap="square" rtlCol="0">
                <a:spAutoFit/>
              </a:bodyPr>
              <a:lstStyle/>
              <a:p>
                <a:pPr algn="l">
                  <a:lnSpc>
                    <a:spcPct val="90000"/>
                  </a:lnSpc>
                </a:pPr>
                <a:r>
                  <a:rPr lang="en-US" dirty="0">
                    <a:solidFill>
                      <a:srgbClr val="BD9181"/>
                    </a:solidFill>
                    <a:latin typeface="+mn-lt"/>
                  </a:rPr>
                  <a:t>1.7E6 W</a:t>
                </a:r>
              </a:p>
            </p:txBody>
          </p:sp>
          <p:cxnSp>
            <p:nvCxnSpPr>
              <p:cNvPr id="13" name="Straight Connector 12">
                <a:extLst>
                  <a:ext uri="{FF2B5EF4-FFF2-40B4-BE49-F238E27FC236}">
                    <a16:creationId xmlns:a16="http://schemas.microsoft.com/office/drawing/2014/main" id="{E05E3B9A-5B6C-9645-A958-EDD83AF40A7F}"/>
                  </a:ext>
                </a:extLst>
              </p:cNvPr>
              <p:cNvCxnSpPr>
                <a:cxnSpLocks/>
              </p:cNvCxnSpPr>
              <p:nvPr/>
            </p:nvCxnSpPr>
            <p:spPr>
              <a:xfrm>
                <a:off x="927041" y="2752425"/>
                <a:ext cx="967750" cy="0"/>
              </a:xfrm>
              <a:prstGeom prst="line">
                <a:avLst/>
              </a:prstGeom>
              <a:ln w="28575">
                <a:solidFill>
                  <a:srgbClr val="7F2400">
                    <a:alpha val="50196"/>
                  </a:srgbClr>
                </a:solidFill>
                <a:miter lim="800000"/>
              </a:ln>
            </p:spPr>
            <p:style>
              <a:lnRef idx="1">
                <a:schemeClr val="accent1"/>
              </a:lnRef>
              <a:fillRef idx="0">
                <a:schemeClr val="accent1"/>
              </a:fillRef>
              <a:effectRef idx="0">
                <a:schemeClr val="accent1"/>
              </a:effectRef>
              <a:fontRef idx="minor">
                <a:schemeClr val="tx1"/>
              </a:fontRef>
            </p:style>
          </p:cxnSp>
        </p:grpSp>
        <p:cxnSp>
          <p:nvCxnSpPr>
            <p:cNvPr id="16" name="Straight Connector 15">
              <a:extLst>
                <a:ext uri="{FF2B5EF4-FFF2-40B4-BE49-F238E27FC236}">
                  <a16:creationId xmlns:a16="http://schemas.microsoft.com/office/drawing/2014/main" id="{A6624BA1-A23C-39CE-85EF-0806CC127281}"/>
                </a:ext>
              </a:extLst>
            </p:cNvPr>
            <p:cNvCxnSpPr>
              <a:cxnSpLocks/>
            </p:cNvCxnSpPr>
            <p:nvPr/>
          </p:nvCxnSpPr>
          <p:spPr>
            <a:xfrm>
              <a:off x="1669981" y="3355188"/>
              <a:ext cx="1251895" cy="0"/>
            </a:xfrm>
            <a:prstGeom prst="line">
              <a:avLst/>
            </a:prstGeom>
            <a:ln w="28575">
              <a:solidFill>
                <a:srgbClr val="7F2400">
                  <a:alpha val="50196"/>
                </a:srgbClr>
              </a:solidFill>
              <a:miter lim="800000"/>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9984606-92C6-8396-C25C-B9EAC1E479AC}"/>
                </a:ext>
              </a:extLst>
            </p:cNvPr>
            <p:cNvSpPr txBox="1"/>
            <p:nvPr/>
          </p:nvSpPr>
          <p:spPr>
            <a:xfrm>
              <a:off x="1697671" y="3466876"/>
              <a:ext cx="1013998" cy="341632"/>
            </a:xfrm>
            <a:prstGeom prst="rect">
              <a:avLst/>
            </a:prstGeom>
            <a:solidFill>
              <a:schemeClr val="bg1"/>
            </a:solidFill>
          </p:spPr>
          <p:txBody>
            <a:bodyPr wrap="square" rtlCol="0">
              <a:spAutoFit/>
            </a:bodyPr>
            <a:lstStyle/>
            <a:p>
              <a:pPr algn="l">
                <a:lnSpc>
                  <a:spcPct val="90000"/>
                </a:lnSpc>
              </a:pPr>
              <a:r>
                <a:rPr lang="en-US" dirty="0">
                  <a:solidFill>
                    <a:srgbClr val="BD9181"/>
                  </a:solidFill>
                  <a:latin typeface="+mn-lt"/>
                </a:rPr>
                <a:t>870 kW</a:t>
              </a:r>
            </a:p>
          </p:txBody>
        </p:sp>
      </p:grpSp>
    </p:spTree>
    <p:extLst>
      <p:ext uri="{BB962C8B-B14F-4D97-AF65-F5344CB8AC3E}">
        <p14:creationId xmlns:p14="http://schemas.microsoft.com/office/powerpoint/2010/main" val="40298565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0D942-16C9-FB40-4495-52A508F6669E}"/>
              </a:ext>
            </a:extLst>
          </p:cNvPr>
          <p:cNvSpPr>
            <a:spLocks noGrp="1"/>
          </p:cNvSpPr>
          <p:nvPr>
            <p:ph type="title"/>
          </p:nvPr>
        </p:nvSpPr>
        <p:spPr/>
        <p:txBody>
          <a:bodyPr/>
          <a:lstStyle/>
          <a:p>
            <a:r>
              <a:rPr lang="en-US" dirty="0"/>
              <a:t>PPU Design</a:t>
            </a:r>
          </a:p>
        </p:txBody>
      </p:sp>
      <p:pic>
        <p:nvPicPr>
          <p:cNvPr id="4" name="Picture 3">
            <a:extLst>
              <a:ext uri="{FF2B5EF4-FFF2-40B4-BE49-F238E27FC236}">
                <a16:creationId xmlns:a16="http://schemas.microsoft.com/office/drawing/2014/main" id="{3B8480CB-E835-BB27-BAFA-FC53B3CE46F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8548" y="2053904"/>
            <a:ext cx="10706366" cy="3012021"/>
          </a:xfrm>
          <a:prstGeom prst="rect">
            <a:avLst/>
          </a:prstGeom>
        </p:spPr>
      </p:pic>
      <p:sp>
        <p:nvSpPr>
          <p:cNvPr id="8" name="TextBox 7">
            <a:extLst>
              <a:ext uri="{FF2B5EF4-FFF2-40B4-BE49-F238E27FC236}">
                <a16:creationId xmlns:a16="http://schemas.microsoft.com/office/drawing/2014/main" id="{633A377A-7E2F-93CD-9C72-01BFABB5A3C6}"/>
              </a:ext>
            </a:extLst>
          </p:cNvPr>
          <p:cNvSpPr txBox="1"/>
          <p:nvPr/>
        </p:nvSpPr>
        <p:spPr>
          <a:xfrm>
            <a:off x="304799" y="843493"/>
            <a:ext cx="9144001" cy="1200329"/>
          </a:xfrm>
          <a:prstGeom prst="rect">
            <a:avLst/>
          </a:prstGeom>
          <a:solidFill>
            <a:schemeClr val="bg2"/>
          </a:solidFill>
          <a:ln>
            <a:solidFill>
              <a:schemeClr val="tx2"/>
            </a:solidFill>
          </a:ln>
        </p:spPr>
        <p:txBody>
          <a:bodyPr wrap="square" rtlCol="0">
            <a:spAutoFit/>
          </a:bodyPr>
          <a:lstStyle/>
          <a:p>
            <a:pPr algn="l">
              <a:lnSpc>
                <a:spcPct val="90000"/>
              </a:lnSpc>
            </a:pPr>
            <a:r>
              <a:rPr lang="en-US" sz="1600" dirty="0">
                <a:latin typeface="+mn-lt"/>
              </a:rPr>
              <a:t>As part of PPU catcher was redesigned</a:t>
            </a:r>
          </a:p>
          <a:p>
            <a:pPr marL="285750" indent="-285750" algn="l">
              <a:lnSpc>
                <a:spcPct val="90000"/>
              </a:lnSpc>
              <a:buFont typeface="Arial" panose="020B0604020202020204" pitchFamily="34" charset="0"/>
              <a:buChar char="•"/>
            </a:pPr>
            <a:r>
              <a:rPr lang="en-US" sz="1600" dirty="0">
                <a:latin typeface="+mn-lt"/>
              </a:rPr>
              <a:t>Redesign of chicane 2 chamber and electron catcher allows easier replacement of –catcher</a:t>
            </a:r>
          </a:p>
          <a:p>
            <a:pPr marL="285750" indent="-285750" algn="l">
              <a:lnSpc>
                <a:spcPct val="90000"/>
              </a:lnSpc>
              <a:buFont typeface="Arial" panose="020B0604020202020204" pitchFamily="34" charset="0"/>
              <a:buChar char="•"/>
            </a:pPr>
            <a:r>
              <a:rPr lang="en-US" sz="1600" dirty="0">
                <a:latin typeface="+mn-lt"/>
              </a:rPr>
              <a:t>Catcher not brazed to chamber</a:t>
            </a:r>
          </a:p>
          <a:p>
            <a:pPr marL="285750" indent="-285750" algn="l">
              <a:lnSpc>
                <a:spcPct val="90000"/>
              </a:lnSpc>
              <a:buFont typeface="Arial" panose="020B0604020202020204" pitchFamily="34" charset="0"/>
              <a:buChar char="•"/>
            </a:pPr>
            <a:r>
              <a:rPr lang="en-US" sz="1600" dirty="0">
                <a:latin typeface="+mn-lt"/>
              </a:rPr>
              <a:t>Carbon-carbon geometry is identical to old catcher</a:t>
            </a:r>
          </a:p>
          <a:p>
            <a:pPr marL="285750" indent="-285750" algn="l">
              <a:lnSpc>
                <a:spcPct val="90000"/>
              </a:lnSpc>
              <a:buFont typeface="Arial" panose="020B0604020202020204" pitchFamily="34" charset="0"/>
              <a:buChar char="•"/>
            </a:pPr>
            <a:r>
              <a:rPr lang="en-US" sz="1600" dirty="0"/>
              <a:t>Thermocouples were planned but not installed</a:t>
            </a:r>
          </a:p>
        </p:txBody>
      </p:sp>
      <p:sp>
        <p:nvSpPr>
          <p:cNvPr id="9" name="Rectangle 8">
            <a:extLst>
              <a:ext uri="{FF2B5EF4-FFF2-40B4-BE49-F238E27FC236}">
                <a16:creationId xmlns:a16="http://schemas.microsoft.com/office/drawing/2014/main" id="{3208193F-4D7F-5922-5586-209D8DC0454A}"/>
              </a:ext>
            </a:extLst>
          </p:cNvPr>
          <p:cNvSpPr/>
          <p:nvPr/>
        </p:nvSpPr>
        <p:spPr>
          <a:xfrm>
            <a:off x="6721313" y="3017559"/>
            <a:ext cx="1499820" cy="763571"/>
          </a:xfrm>
          <a:prstGeom prst="rect">
            <a:avLst/>
          </a:prstGeom>
          <a:noFill/>
          <a:ln w="3810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pic>
        <p:nvPicPr>
          <p:cNvPr id="10" name="Picture 9" descr="A machine with a round metal object&#10;&#10;Description automatically generated with medium confidence">
            <a:extLst>
              <a:ext uri="{FF2B5EF4-FFF2-40B4-BE49-F238E27FC236}">
                <a16:creationId xmlns:a16="http://schemas.microsoft.com/office/drawing/2014/main" id="{05F4BC79-F397-4098-CE2E-FB003A6C2E2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73400" y="3843867"/>
            <a:ext cx="2777645" cy="2695377"/>
          </a:xfrm>
          <a:prstGeom prst="rect">
            <a:avLst/>
          </a:prstGeom>
        </p:spPr>
      </p:pic>
      <p:cxnSp>
        <p:nvCxnSpPr>
          <p:cNvPr id="12" name="Straight Arrow Connector 11">
            <a:extLst>
              <a:ext uri="{FF2B5EF4-FFF2-40B4-BE49-F238E27FC236}">
                <a16:creationId xmlns:a16="http://schemas.microsoft.com/office/drawing/2014/main" id="{AD775D6E-33CF-870C-4D64-D8F97A1CC60B}"/>
              </a:ext>
            </a:extLst>
          </p:cNvPr>
          <p:cNvCxnSpPr>
            <a:cxnSpLocks/>
          </p:cNvCxnSpPr>
          <p:nvPr/>
        </p:nvCxnSpPr>
        <p:spPr>
          <a:xfrm flipV="1">
            <a:off x="5851045" y="3559914"/>
            <a:ext cx="1057755" cy="902019"/>
          </a:xfrm>
          <a:prstGeom prst="straightConnector1">
            <a:avLst/>
          </a:prstGeom>
          <a:ln w="38100">
            <a:solidFill>
              <a:srgbClr val="C00000"/>
            </a:solidFill>
            <a:miter lim="800000"/>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0779CDDB-3377-B294-6523-834CA6D124D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21133" y="3942745"/>
            <a:ext cx="3209124" cy="2077173"/>
          </a:xfrm>
          <a:prstGeom prst="rect">
            <a:avLst/>
          </a:prstGeom>
          <a:ln w="38100">
            <a:solidFill>
              <a:schemeClr val="tx2"/>
            </a:solidFill>
          </a:ln>
        </p:spPr>
      </p:pic>
      <p:cxnSp>
        <p:nvCxnSpPr>
          <p:cNvPr id="14" name="Straight Arrow Connector 13">
            <a:extLst>
              <a:ext uri="{FF2B5EF4-FFF2-40B4-BE49-F238E27FC236}">
                <a16:creationId xmlns:a16="http://schemas.microsoft.com/office/drawing/2014/main" id="{F68409F4-C94F-3009-BA2C-39EB7A9A513E}"/>
              </a:ext>
            </a:extLst>
          </p:cNvPr>
          <p:cNvCxnSpPr>
            <a:cxnSpLocks/>
          </p:cNvCxnSpPr>
          <p:nvPr/>
        </p:nvCxnSpPr>
        <p:spPr>
          <a:xfrm>
            <a:off x="5851045" y="5497127"/>
            <a:ext cx="4351289" cy="0"/>
          </a:xfrm>
          <a:prstGeom prst="straightConnector1">
            <a:avLst/>
          </a:prstGeom>
          <a:ln w="38100">
            <a:solidFill>
              <a:srgbClr val="C00000"/>
            </a:solidFill>
            <a:miter lim="8000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83099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264CF-1F40-0D43-EC45-C70769737C1C}"/>
              </a:ext>
            </a:extLst>
          </p:cNvPr>
          <p:cNvSpPr>
            <a:spLocks noGrp="1"/>
          </p:cNvSpPr>
          <p:nvPr>
            <p:ph type="title"/>
          </p:nvPr>
        </p:nvSpPr>
        <p:spPr/>
        <p:txBody>
          <a:bodyPr/>
          <a:lstStyle/>
          <a:p>
            <a:r>
              <a:rPr lang="en-US" dirty="0"/>
              <a:t>Vacuum Issues – What’s going on?</a:t>
            </a:r>
          </a:p>
        </p:txBody>
      </p:sp>
      <p:pic>
        <p:nvPicPr>
          <p:cNvPr id="8" name="Picture 7">
            <a:extLst>
              <a:ext uri="{FF2B5EF4-FFF2-40B4-BE49-F238E27FC236}">
                <a16:creationId xmlns:a16="http://schemas.microsoft.com/office/drawing/2014/main" id="{5FEB92EE-E3E4-B2C3-886F-75B129B17E9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89532" y="3510455"/>
            <a:ext cx="5400656" cy="2885268"/>
          </a:xfrm>
          <a:prstGeom prst="rect">
            <a:avLst/>
          </a:prstGeom>
          <a:ln>
            <a:noFill/>
          </a:ln>
        </p:spPr>
      </p:pic>
      <p:pic>
        <p:nvPicPr>
          <p:cNvPr id="9" name="Picture 8">
            <a:extLst>
              <a:ext uri="{FF2B5EF4-FFF2-40B4-BE49-F238E27FC236}">
                <a16:creationId xmlns:a16="http://schemas.microsoft.com/office/drawing/2014/main" id="{D6F99B61-8938-E64D-CB6E-2BCC32E8F74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9767" y="813816"/>
            <a:ext cx="2991688" cy="3119028"/>
          </a:xfrm>
          <a:prstGeom prst="rect">
            <a:avLst/>
          </a:prstGeom>
        </p:spPr>
      </p:pic>
      <p:pic>
        <p:nvPicPr>
          <p:cNvPr id="10" name="Picture 9">
            <a:extLst>
              <a:ext uri="{FF2B5EF4-FFF2-40B4-BE49-F238E27FC236}">
                <a16:creationId xmlns:a16="http://schemas.microsoft.com/office/drawing/2014/main" id="{8B833E4F-6C68-E98D-E711-2D38D1C772E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081104" y="180319"/>
            <a:ext cx="2832404" cy="2996901"/>
          </a:xfrm>
          <a:prstGeom prst="rect">
            <a:avLst/>
          </a:prstGeom>
        </p:spPr>
      </p:pic>
      <p:cxnSp>
        <p:nvCxnSpPr>
          <p:cNvPr id="14" name="Straight Arrow Connector 13">
            <a:extLst>
              <a:ext uri="{FF2B5EF4-FFF2-40B4-BE49-F238E27FC236}">
                <a16:creationId xmlns:a16="http://schemas.microsoft.com/office/drawing/2014/main" id="{3FBA5A67-9B78-7C04-28DB-3FD0C1D2869C}"/>
              </a:ext>
            </a:extLst>
          </p:cNvPr>
          <p:cNvCxnSpPr>
            <a:cxnSpLocks/>
          </p:cNvCxnSpPr>
          <p:nvPr/>
        </p:nvCxnSpPr>
        <p:spPr>
          <a:xfrm flipH="1">
            <a:off x="2207172" y="1427500"/>
            <a:ext cx="1567200" cy="1413389"/>
          </a:xfrm>
          <a:prstGeom prst="straightConnector1">
            <a:avLst/>
          </a:prstGeom>
          <a:ln w="38100">
            <a:solidFill>
              <a:schemeClr val="accent3">
                <a:lumMod val="60000"/>
                <a:lumOff val="40000"/>
              </a:schemeClr>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338CD0F-4B76-FF8C-694D-190E9B67071A}"/>
              </a:ext>
            </a:extLst>
          </p:cNvPr>
          <p:cNvCxnSpPr>
            <a:cxnSpLocks/>
          </p:cNvCxnSpPr>
          <p:nvPr/>
        </p:nvCxnSpPr>
        <p:spPr>
          <a:xfrm>
            <a:off x="8656427" y="2311538"/>
            <a:ext cx="2253311" cy="61792"/>
          </a:xfrm>
          <a:prstGeom prst="straightConnector1">
            <a:avLst/>
          </a:prstGeom>
          <a:ln w="38100">
            <a:solidFill>
              <a:schemeClr val="accent6">
                <a:lumMod val="75000"/>
              </a:schemeClr>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3D32E13-EB4F-9336-1E49-B4371B89FAA8}"/>
              </a:ext>
            </a:extLst>
          </p:cNvPr>
          <p:cNvCxnSpPr>
            <a:cxnSpLocks/>
          </p:cNvCxnSpPr>
          <p:nvPr/>
        </p:nvCxnSpPr>
        <p:spPr>
          <a:xfrm flipH="1">
            <a:off x="3149278" y="3336122"/>
            <a:ext cx="1128432" cy="1136218"/>
          </a:xfrm>
          <a:prstGeom prst="straightConnector1">
            <a:avLst/>
          </a:prstGeom>
          <a:ln w="38100">
            <a:solidFill>
              <a:schemeClr val="tx2">
                <a:lumMod val="60000"/>
                <a:lumOff val="40000"/>
              </a:schemeClr>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AF7F806-98D9-7534-DA31-6657A5C017BD}"/>
              </a:ext>
            </a:extLst>
          </p:cNvPr>
          <p:cNvSpPr txBox="1"/>
          <p:nvPr/>
        </p:nvSpPr>
        <p:spPr>
          <a:xfrm>
            <a:off x="3528937" y="1000098"/>
            <a:ext cx="5349092" cy="2336024"/>
          </a:xfrm>
          <a:prstGeom prst="rect">
            <a:avLst/>
          </a:prstGeom>
          <a:solidFill>
            <a:schemeClr val="bg1"/>
          </a:solidFill>
        </p:spPr>
        <p:txBody>
          <a:bodyPr wrap="square" rtlCol="0">
            <a:spAutoFit/>
          </a:bodyPr>
          <a:lstStyle/>
          <a:p>
            <a:pPr algn="l">
              <a:lnSpc>
                <a:spcPct val="90000"/>
              </a:lnSpc>
            </a:pPr>
            <a:r>
              <a:rPr lang="en-US" dirty="0">
                <a:latin typeface="+mn-lt"/>
              </a:rPr>
              <a:t>Vacuum group noticed water leaking from electron catcher - always a bad sign.</a:t>
            </a:r>
          </a:p>
          <a:p>
            <a:pPr algn="l">
              <a:lnSpc>
                <a:spcPct val="90000"/>
              </a:lnSpc>
            </a:pPr>
            <a:r>
              <a:rPr lang="en-US" dirty="0">
                <a:latin typeface="+mn-lt"/>
              </a:rPr>
              <a:t>Cooling passage is in a vacuum-tight shroud.</a:t>
            </a:r>
          </a:p>
          <a:p>
            <a:pPr algn="l">
              <a:lnSpc>
                <a:spcPct val="90000"/>
              </a:lnSpc>
            </a:pPr>
            <a:r>
              <a:rPr lang="en-US" dirty="0">
                <a:latin typeface="+mn-lt"/>
              </a:rPr>
              <a:t>How is water getting to vacuum?</a:t>
            </a:r>
          </a:p>
          <a:p>
            <a:pPr algn="l">
              <a:lnSpc>
                <a:spcPct val="90000"/>
              </a:lnSpc>
            </a:pPr>
            <a:endParaRPr lang="en-US" dirty="0">
              <a:latin typeface="+mn-lt"/>
            </a:endParaRPr>
          </a:p>
          <a:p>
            <a:pPr algn="r">
              <a:lnSpc>
                <a:spcPct val="90000"/>
              </a:lnSpc>
            </a:pPr>
            <a:r>
              <a:rPr lang="en-US" dirty="0">
                <a:latin typeface="+mn-lt"/>
              </a:rPr>
              <a:t>Did we hit the copper and damage it?</a:t>
            </a:r>
          </a:p>
          <a:p>
            <a:pPr algn="r">
              <a:lnSpc>
                <a:spcPct val="90000"/>
              </a:lnSpc>
            </a:pPr>
            <a:r>
              <a:rPr lang="en-US" dirty="0">
                <a:latin typeface="+mn-lt"/>
              </a:rPr>
              <a:t>Probably not this looks like sputtered carbon.</a:t>
            </a:r>
          </a:p>
          <a:p>
            <a:pPr algn="r">
              <a:lnSpc>
                <a:spcPct val="90000"/>
              </a:lnSpc>
            </a:pPr>
            <a:endParaRPr lang="en-US" dirty="0">
              <a:latin typeface="+mn-lt"/>
            </a:endParaRPr>
          </a:p>
          <a:p>
            <a:pPr algn="ctr">
              <a:lnSpc>
                <a:spcPct val="90000"/>
              </a:lnSpc>
            </a:pPr>
            <a:r>
              <a:rPr lang="en-US" dirty="0">
                <a:latin typeface="+mn-lt"/>
              </a:rPr>
              <a:t>Leak check verified source of leak</a:t>
            </a:r>
          </a:p>
        </p:txBody>
      </p:sp>
      <p:pic>
        <p:nvPicPr>
          <p:cNvPr id="3" name="Picture 2" descr="A screenshot of a computer&#10;&#10;AI-generated content may be incorrect.">
            <a:extLst>
              <a:ext uri="{FF2B5EF4-FFF2-40B4-BE49-F238E27FC236}">
                <a16:creationId xmlns:a16="http://schemas.microsoft.com/office/drawing/2014/main" id="{8D880B11-4CD1-E075-1B63-B22020E58B4A}"/>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8197105" y="2840889"/>
            <a:ext cx="2023067" cy="3404783"/>
          </a:xfrm>
          <a:prstGeom prst="rect">
            <a:avLst/>
          </a:prstGeom>
        </p:spPr>
      </p:pic>
    </p:spTree>
    <p:extLst>
      <p:ext uri="{BB962C8B-B14F-4D97-AF65-F5344CB8AC3E}">
        <p14:creationId xmlns:p14="http://schemas.microsoft.com/office/powerpoint/2010/main" val="34720049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03BEC-806A-9FF3-1173-4903159830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D81A6D-7595-C171-3EF9-1736AFE7397D}"/>
              </a:ext>
            </a:extLst>
          </p:cNvPr>
          <p:cNvSpPr>
            <a:spLocks noGrp="1"/>
          </p:cNvSpPr>
          <p:nvPr>
            <p:ph type="title"/>
          </p:nvPr>
        </p:nvSpPr>
        <p:spPr/>
        <p:txBody>
          <a:bodyPr/>
          <a:lstStyle/>
          <a:p>
            <a:r>
              <a:rPr lang="en-US" dirty="0"/>
              <a:t>Electron Catcher – Leak Fixed</a:t>
            </a:r>
          </a:p>
        </p:txBody>
      </p:sp>
      <p:pic>
        <p:nvPicPr>
          <p:cNvPr id="10" name="Picture 9">
            <a:extLst>
              <a:ext uri="{FF2B5EF4-FFF2-40B4-BE49-F238E27FC236}">
                <a16:creationId xmlns:a16="http://schemas.microsoft.com/office/drawing/2014/main" id="{447DCFD0-45D7-23F9-EC67-2B0CCDD90FF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54633" y="365125"/>
            <a:ext cx="2552491" cy="3403321"/>
          </a:xfrm>
          <a:prstGeom prst="rect">
            <a:avLst/>
          </a:prstGeom>
        </p:spPr>
      </p:pic>
      <p:sp>
        <p:nvSpPr>
          <p:cNvPr id="11" name="TextBox 10">
            <a:extLst>
              <a:ext uri="{FF2B5EF4-FFF2-40B4-BE49-F238E27FC236}">
                <a16:creationId xmlns:a16="http://schemas.microsoft.com/office/drawing/2014/main" id="{30D775FC-1BDD-CA54-81DC-D0EDAAE33318}"/>
              </a:ext>
            </a:extLst>
          </p:cNvPr>
          <p:cNvSpPr txBox="1"/>
          <p:nvPr/>
        </p:nvSpPr>
        <p:spPr>
          <a:xfrm>
            <a:off x="332233" y="825570"/>
            <a:ext cx="9589533" cy="1477328"/>
          </a:xfrm>
          <a:prstGeom prst="rect">
            <a:avLst/>
          </a:prstGeom>
          <a:noFill/>
        </p:spPr>
        <p:txBody>
          <a:bodyPr wrap="square" rtlCol="0">
            <a:spAutoFit/>
          </a:bodyPr>
          <a:lstStyle/>
          <a:p>
            <a:pPr marL="285750" indent="-285750" algn="l">
              <a:lnSpc>
                <a:spcPct val="90000"/>
              </a:lnSpc>
              <a:buFont typeface="Arial" panose="020B0604020202020204" pitchFamily="34" charset="0"/>
              <a:buChar char="•"/>
            </a:pPr>
            <a:r>
              <a:rPr lang="en-US" sz="2000" dirty="0">
                <a:latin typeface="+mn-lt"/>
              </a:rPr>
              <a:t>Leak was repaired, insufficient flow </a:t>
            </a:r>
            <a:r>
              <a:rPr lang="en-US" sz="2000" dirty="0" err="1">
                <a:latin typeface="+mn-lt"/>
              </a:rPr>
              <a:t>ID’ed</a:t>
            </a:r>
            <a:r>
              <a:rPr lang="en-US" sz="2000" dirty="0">
                <a:latin typeface="+mn-lt"/>
              </a:rPr>
              <a:t> as cause, flow increased</a:t>
            </a:r>
          </a:p>
          <a:p>
            <a:pPr marL="285750" indent="-285750" algn="l">
              <a:lnSpc>
                <a:spcPct val="90000"/>
              </a:lnSpc>
              <a:buFont typeface="Arial" panose="020B0604020202020204" pitchFamily="34" charset="0"/>
              <a:buChar char="•"/>
            </a:pPr>
            <a:r>
              <a:rPr lang="en-US" sz="2000" dirty="0">
                <a:latin typeface="+mn-lt"/>
              </a:rPr>
              <a:t>Imaging system quickly assembled and installed to view catcher during operation </a:t>
            </a:r>
          </a:p>
          <a:p>
            <a:pPr marL="285750" indent="-285750" algn="l">
              <a:lnSpc>
                <a:spcPct val="90000"/>
              </a:lnSpc>
              <a:buFont typeface="Arial" panose="020B0604020202020204" pitchFamily="34" charset="0"/>
              <a:buChar char="•"/>
            </a:pPr>
            <a:r>
              <a:rPr lang="en-US" sz="2000" dirty="0">
                <a:latin typeface="+mn-lt"/>
              </a:rPr>
              <a:t>No issues since</a:t>
            </a:r>
          </a:p>
          <a:p>
            <a:pPr marL="285750" indent="-285750" algn="l">
              <a:lnSpc>
                <a:spcPct val="90000"/>
              </a:lnSpc>
              <a:buFont typeface="Arial" panose="020B0604020202020204" pitchFamily="34" charset="0"/>
              <a:buChar char="•"/>
            </a:pPr>
            <a:r>
              <a:rPr lang="en-US" sz="2000" dirty="0"/>
              <a:t>N</a:t>
            </a:r>
            <a:r>
              <a:rPr lang="en-US" sz="2000" dirty="0">
                <a:latin typeface="+mn-lt"/>
              </a:rPr>
              <a:t>ew design is underway</a:t>
            </a:r>
          </a:p>
        </p:txBody>
      </p:sp>
      <p:pic>
        <p:nvPicPr>
          <p:cNvPr id="3" name="Picture 2">
            <a:extLst>
              <a:ext uri="{FF2B5EF4-FFF2-40B4-BE49-F238E27FC236}">
                <a16:creationId xmlns:a16="http://schemas.microsoft.com/office/drawing/2014/main" id="{8B6A4600-60B9-ECB2-A52E-5FE0AA478BE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554145" y="1969367"/>
            <a:ext cx="5225739" cy="3737395"/>
          </a:xfrm>
          <a:prstGeom prst="rect">
            <a:avLst/>
          </a:prstGeom>
        </p:spPr>
      </p:pic>
      <p:pic>
        <p:nvPicPr>
          <p:cNvPr id="4" name="Picture 3">
            <a:extLst>
              <a:ext uri="{FF2B5EF4-FFF2-40B4-BE49-F238E27FC236}">
                <a16:creationId xmlns:a16="http://schemas.microsoft.com/office/drawing/2014/main" id="{702D4556-E543-BD08-96D3-2AE55EEE16E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9087202">
            <a:off x="645113" y="3366882"/>
            <a:ext cx="2787924" cy="2806656"/>
          </a:xfrm>
          <a:prstGeom prst="ellipse">
            <a:avLst/>
          </a:prstGeom>
        </p:spPr>
      </p:pic>
      <p:sp>
        <p:nvSpPr>
          <p:cNvPr id="8" name="TextBox 7">
            <a:extLst>
              <a:ext uri="{FF2B5EF4-FFF2-40B4-BE49-F238E27FC236}">
                <a16:creationId xmlns:a16="http://schemas.microsoft.com/office/drawing/2014/main" id="{B228361F-D18B-6384-F8B8-4813609C4CFD}"/>
              </a:ext>
            </a:extLst>
          </p:cNvPr>
          <p:cNvSpPr txBox="1"/>
          <p:nvPr/>
        </p:nvSpPr>
        <p:spPr>
          <a:xfrm>
            <a:off x="170062" y="3149060"/>
            <a:ext cx="1805953" cy="840230"/>
          </a:xfrm>
          <a:prstGeom prst="rect">
            <a:avLst/>
          </a:prstGeom>
          <a:solidFill>
            <a:schemeClr val="bg2">
              <a:lumMod val="95000"/>
            </a:schemeClr>
          </a:solidFill>
        </p:spPr>
        <p:txBody>
          <a:bodyPr wrap="square" rtlCol="0">
            <a:spAutoFit/>
          </a:bodyPr>
          <a:lstStyle/>
          <a:p>
            <a:pPr algn="l">
              <a:lnSpc>
                <a:spcPct val="90000"/>
              </a:lnSpc>
            </a:pPr>
            <a:r>
              <a:rPr lang="en-US" dirty="0">
                <a:latin typeface="+mn-lt"/>
              </a:rPr>
              <a:t>Illuminated view of electron catcher in-situ</a:t>
            </a:r>
          </a:p>
        </p:txBody>
      </p:sp>
      <p:sp>
        <p:nvSpPr>
          <p:cNvPr id="9" name="TextBox 8">
            <a:extLst>
              <a:ext uri="{FF2B5EF4-FFF2-40B4-BE49-F238E27FC236}">
                <a16:creationId xmlns:a16="http://schemas.microsoft.com/office/drawing/2014/main" id="{D1182126-F5BC-9211-8756-96413B056D6A}"/>
              </a:ext>
            </a:extLst>
          </p:cNvPr>
          <p:cNvSpPr txBox="1"/>
          <p:nvPr/>
        </p:nvSpPr>
        <p:spPr>
          <a:xfrm>
            <a:off x="3554145" y="5736964"/>
            <a:ext cx="5225739" cy="840230"/>
          </a:xfrm>
          <a:prstGeom prst="rect">
            <a:avLst/>
          </a:prstGeom>
          <a:noFill/>
        </p:spPr>
        <p:txBody>
          <a:bodyPr wrap="square" rtlCol="0">
            <a:spAutoFit/>
          </a:bodyPr>
          <a:lstStyle/>
          <a:p>
            <a:pPr algn="l">
              <a:lnSpc>
                <a:spcPct val="90000"/>
              </a:lnSpc>
            </a:pPr>
            <a:r>
              <a:rPr lang="en-US" dirty="0">
                <a:latin typeface="+mn-lt"/>
              </a:rPr>
              <a:t>Imaging system view of catcher during operation after leak repair. Electrons are hitting the right spot.</a:t>
            </a:r>
          </a:p>
        </p:txBody>
      </p:sp>
      <p:cxnSp>
        <p:nvCxnSpPr>
          <p:cNvPr id="13" name="Straight Connector 12">
            <a:extLst>
              <a:ext uri="{FF2B5EF4-FFF2-40B4-BE49-F238E27FC236}">
                <a16:creationId xmlns:a16="http://schemas.microsoft.com/office/drawing/2014/main" id="{61BB6479-C6B3-8009-95FB-7342EBBC342F}"/>
              </a:ext>
            </a:extLst>
          </p:cNvPr>
          <p:cNvCxnSpPr>
            <a:cxnSpLocks/>
          </p:cNvCxnSpPr>
          <p:nvPr/>
        </p:nvCxnSpPr>
        <p:spPr>
          <a:xfrm>
            <a:off x="1976015" y="5013434"/>
            <a:ext cx="147075" cy="504497"/>
          </a:xfrm>
          <a:prstGeom prst="line">
            <a:avLst/>
          </a:prstGeom>
          <a:ln w="28575">
            <a:solidFill>
              <a:srgbClr val="00B050"/>
            </a:solidFill>
            <a:miter lim="800000"/>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1752595-9B0E-0F33-5D33-9E950567D5DA}"/>
              </a:ext>
            </a:extLst>
          </p:cNvPr>
          <p:cNvCxnSpPr>
            <a:cxnSpLocks/>
          </p:cNvCxnSpPr>
          <p:nvPr/>
        </p:nvCxnSpPr>
        <p:spPr>
          <a:xfrm>
            <a:off x="2172044" y="5002923"/>
            <a:ext cx="372439" cy="327241"/>
          </a:xfrm>
          <a:prstGeom prst="line">
            <a:avLst/>
          </a:prstGeom>
          <a:ln w="28575">
            <a:solidFill>
              <a:srgbClr val="00B050"/>
            </a:solidFill>
            <a:miter lim="800000"/>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13801C1-E970-AFB7-4683-78CCE02C0BA6}"/>
              </a:ext>
            </a:extLst>
          </p:cNvPr>
          <p:cNvCxnSpPr>
            <a:cxnSpLocks/>
          </p:cNvCxnSpPr>
          <p:nvPr/>
        </p:nvCxnSpPr>
        <p:spPr>
          <a:xfrm>
            <a:off x="2220998" y="4938441"/>
            <a:ext cx="487538" cy="74993"/>
          </a:xfrm>
          <a:prstGeom prst="line">
            <a:avLst/>
          </a:prstGeom>
          <a:ln w="28575">
            <a:solidFill>
              <a:srgbClr val="00B050"/>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FB4C234-B52F-73C7-CA7C-5555E975280F}"/>
              </a:ext>
            </a:extLst>
          </p:cNvPr>
          <p:cNvCxnSpPr>
            <a:cxnSpLocks/>
          </p:cNvCxnSpPr>
          <p:nvPr/>
        </p:nvCxnSpPr>
        <p:spPr>
          <a:xfrm flipV="1">
            <a:off x="2358263" y="4621711"/>
            <a:ext cx="514326" cy="230730"/>
          </a:xfrm>
          <a:prstGeom prst="line">
            <a:avLst/>
          </a:prstGeom>
          <a:ln w="28575">
            <a:solidFill>
              <a:srgbClr val="00B050"/>
            </a:solidFill>
            <a:miter lim="800000"/>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15503BC-D1F7-287E-81C7-21F8F8E125E5}"/>
              </a:ext>
            </a:extLst>
          </p:cNvPr>
          <p:cNvCxnSpPr>
            <a:cxnSpLocks/>
          </p:cNvCxnSpPr>
          <p:nvPr/>
        </p:nvCxnSpPr>
        <p:spPr>
          <a:xfrm flipV="1">
            <a:off x="2256728" y="4342726"/>
            <a:ext cx="287755" cy="432095"/>
          </a:xfrm>
          <a:prstGeom prst="line">
            <a:avLst/>
          </a:prstGeom>
          <a:ln w="28575">
            <a:solidFill>
              <a:srgbClr val="00B050"/>
            </a:solidFill>
            <a:miter lim="800000"/>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6757F4A-B358-F4B6-D3CD-90498C915D54}"/>
              </a:ext>
            </a:extLst>
          </p:cNvPr>
          <p:cNvCxnSpPr>
            <a:cxnSpLocks/>
          </p:cNvCxnSpPr>
          <p:nvPr/>
        </p:nvCxnSpPr>
        <p:spPr>
          <a:xfrm flipH="1" flipV="1">
            <a:off x="1976015" y="4456386"/>
            <a:ext cx="196029" cy="396055"/>
          </a:xfrm>
          <a:prstGeom prst="line">
            <a:avLst/>
          </a:prstGeom>
          <a:ln w="28575">
            <a:solidFill>
              <a:srgbClr val="00B050"/>
            </a:solidFill>
            <a:miter lim="800000"/>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C439BAF-48C3-55C7-DFF9-C9512F0615AA}"/>
              </a:ext>
            </a:extLst>
          </p:cNvPr>
          <p:cNvSpPr txBox="1"/>
          <p:nvPr/>
        </p:nvSpPr>
        <p:spPr>
          <a:xfrm>
            <a:off x="2116324" y="4132120"/>
            <a:ext cx="300082" cy="338554"/>
          </a:xfrm>
          <a:prstGeom prst="rect">
            <a:avLst/>
          </a:prstGeom>
          <a:noFill/>
        </p:spPr>
        <p:txBody>
          <a:bodyPr wrap="none" rtlCol="0">
            <a:spAutoFit/>
          </a:bodyPr>
          <a:lstStyle/>
          <a:p>
            <a:r>
              <a:rPr lang="en-US" sz="1600" dirty="0">
                <a:solidFill>
                  <a:srgbClr val="FF0000"/>
                </a:solidFill>
              </a:rPr>
              <a:t>5</a:t>
            </a:r>
          </a:p>
        </p:txBody>
      </p:sp>
      <p:sp>
        <p:nvSpPr>
          <p:cNvPr id="6" name="TextBox 5">
            <a:extLst>
              <a:ext uri="{FF2B5EF4-FFF2-40B4-BE49-F238E27FC236}">
                <a16:creationId xmlns:a16="http://schemas.microsoft.com/office/drawing/2014/main" id="{5B374941-6337-3830-7A18-BD13AFD3F1A5}"/>
              </a:ext>
            </a:extLst>
          </p:cNvPr>
          <p:cNvSpPr txBox="1"/>
          <p:nvPr/>
        </p:nvSpPr>
        <p:spPr>
          <a:xfrm>
            <a:off x="2290235" y="5451976"/>
            <a:ext cx="300082" cy="338554"/>
          </a:xfrm>
          <a:prstGeom prst="rect">
            <a:avLst/>
          </a:prstGeom>
          <a:noFill/>
        </p:spPr>
        <p:txBody>
          <a:bodyPr wrap="none" rtlCol="0">
            <a:spAutoFit/>
          </a:bodyPr>
          <a:lstStyle/>
          <a:p>
            <a:r>
              <a:rPr lang="en-US" sz="1600" dirty="0">
                <a:solidFill>
                  <a:srgbClr val="FF0000"/>
                </a:solidFill>
              </a:rPr>
              <a:t>1</a:t>
            </a:r>
          </a:p>
        </p:txBody>
      </p:sp>
      <p:sp>
        <p:nvSpPr>
          <p:cNvPr id="7" name="TextBox 6">
            <a:extLst>
              <a:ext uri="{FF2B5EF4-FFF2-40B4-BE49-F238E27FC236}">
                <a16:creationId xmlns:a16="http://schemas.microsoft.com/office/drawing/2014/main" id="{9ACBBA41-8F55-E775-AC95-5CB9CC9C613E}"/>
              </a:ext>
            </a:extLst>
          </p:cNvPr>
          <p:cNvSpPr txBox="1"/>
          <p:nvPr/>
        </p:nvSpPr>
        <p:spPr>
          <a:xfrm>
            <a:off x="2533132" y="4284520"/>
            <a:ext cx="300082" cy="338554"/>
          </a:xfrm>
          <a:prstGeom prst="rect">
            <a:avLst/>
          </a:prstGeom>
          <a:noFill/>
        </p:spPr>
        <p:txBody>
          <a:bodyPr wrap="none" rtlCol="0">
            <a:spAutoFit/>
          </a:bodyPr>
          <a:lstStyle/>
          <a:p>
            <a:r>
              <a:rPr lang="en-US" sz="1600" dirty="0">
                <a:solidFill>
                  <a:srgbClr val="FF0000"/>
                </a:solidFill>
              </a:rPr>
              <a:t>4</a:t>
            </a:r>
          </a:p>
        </p:txBody>
      </p:sp>
      <p:sp>
        <p:nvSpPr>
          <p:cNvPr id="12" name="TextBox 11">
            <a:extLst>
              <a:ext uri="{FF2B5EF4-FFF2-40B4-BE49-F238E27FC236}">
                <a16:creationId xmlns:a16="http://schemas.microsoft.com/office/drawing/2014/main" id="{ACB1B80F-0455-434C-4740-A295DDFAC3EA}"/>
              </a:ext>
            </a:extLst>
          </p:cNvPr>
          <p:cNvSpPr txBox="1"/>
          <p:nvPr/>
        </p:nvSpPr>
        <p:spPr>
          <a:xfrm>
            <a:off x="2795701" y="4679291"/>
            <a:ext cx="300082" cy="338554"/>
          </a:xfrm>
          <a:prstGeom prst="rect">
            <a:avLst/>
          </a:prstGeom>
          <a:noFill/>
        </p:spPr>
        <p:txBody>
          <a:bodyPr wrap="none" rtlCol="0">
            <a:spAutoFit/>
          </a:bodyPr>
          <a:lstStyle/>
          <a:p>
            <a:r>
              <a:rPr lang="en-US" sz="1600" dirty="0">
                <a:solidFill>
                  <a:srgbClr val="FF0000"/>
                </a:solidFill>
              </a:rPr>
              <a:t>3</a:t>
            </a:r>
          </a:p>
        </p:txBody>
      </p:sp>
      <p:sp>
        <p:nvSpPr>
          <p:cNvPr id="14" name="TextBox 13">
            <a:extLst>
              <a:ext uri="{FF2B5EF4-FFF2-40B4-BE49-F238E27FC236}">
                <a16:creationId xmlns:a16="http://schemas.microsoft.com/office/drawing/2014/main" id="{B3C6AE03-092B-0E21-A15C-AEB24C70AE59}"/>
              </a:ext>
            </a:extLst>
          </p:cNvPr>
          <p:cNvSpPr txBox="1"/>
          <p:nvPr/>
        </p:nvSpPr>
        <p:spPr>
          <a:xfrm>
            <a:off x="2683694" y="5074064"/>
            <a:ext cx="300082" cy="338554"/>
          </a:xfrm>
          <a:prstGeom prst="rect">
            <a:avLst/>
          </a:prstGeom>
          <a:noFill/>
        </p:spPr>
        <p:txBody>
          <a:bodyPr wrap="none" rtlCol="0">
            <a:spAutoFit/>
          </a:bodyPr>
          <a:lstStyle/>
          <a:p>
            <a:r>
              <a:rPr lang="en-US" sz="1600" dirty="0">
                <a:solidFill>
                  <a:srgbClr val="FF0000"/>
                </a:solidFill>
              </a:rPr>
              <a:t>2</a:t>
            </a:r>
          </a:p>
        </p:txBody>
      </p:sp>
      <p:sp>
        <p:nvSpPr>
          <p:cNvPr id="16" name="TextBox 15">
            <a:extLst>
              <a:ext uri="{FF2B5EF4-FFF2-40B4-BE49-F238E27FC236}">
                <a16:creationId xmlns:a16="http://schemas.microsoft.com/office/drawing/2014/main" id="{2270153C-12EC-C895-03A0-4D31E7EC2B38}"/>
              </a:ext>
            </a:extLst>
          </p:cNvPr>
          <p:cNvSpPr txBox="1"/>
          <p:nvPr/>
        </p:nvSpPr>
        <p:spPr>
          <a:xfrm>
            <a:off x="9238246" y="3881282"/>
            <a:ext cx="2568878" cy="341632"/>
          </a:xfrm>
          <a:prstGeom prst="rect">
            <a:avLst/>
          </a:prstGeom>
          <a:noFill/>
        </p:spPr>
        <p:txBody>
          <a:bodyPr wrap="square" rtlCol="0">
            <a:spAutoFit/>
          </a:bodyPr>
          <a:lstStyle/>
          <a:p>
            <a:pPr algn="l">
              <a:lnSpc>
                <a:spcPct val="90000"/>
              </a:lnSpc>
            </a:pPr>
            <a:r>
              <a:rPr lang="en-US" dirty="0">
                <a:latin typeface="+mn-lt"/>
              </a:rPr>
              <a:t>Leaking joint identified</a:t>
            </a:r>
          </a:p>
        </p:txBody>
      </p:sp>
    </p:spTree>
    <p:extLst>
      <p:ext uri="{BB962C8B-B14F-4D97-AF65-F5344CB8AC3E}">
        <p14:creationId xmlns:p14="http://schemas.microsoft.com/office/powerpoint/2010/main" val="36591460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A6301-27C9-948F-3BFF-5CE4367C5837}"/>
              </a:ext>
            </a:extLst>
          </p:cNvPr>
          <p:cNvSpPr>
            <a:spLocks noGrp="1"/>
          </p:cNvSpPr>
          <p:nvPr>
            <p:ph type="title"/>
          </p:nvPr>
        </p:nvSpPr>
        <p:spPr/>
        <p:txBody>
          <a:bodyPr/>
          <a:lstStyle/>
          <a:p>
            <a:r>
              <a:rPr lang="en-US" dirty="0"/>
              <a:t>Catcher Damage 1 year later</a:t>
            </a:r>
          </a:p>
        </p:txBody>
      </p:sp>
      <p:pic>
        <p:nvPicPr>
          <p:cNvPr id="4" name="Picture 3">
            <a:extLst>
              <a:ext uri="{FF2B5EF4-FFF2-40B4-BE49-F238E27FC236}">
                <a16:creationId xmlns:a16="http://schemas.microsoft.com/office/drawing/2014/main" id="{EB6BA36C-CB87-E611-423A-9D98D7281A62}"/>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255025" y="1457740"/>
            <a:ext cx="5679602" cy="4756840"/>
          </a:xfrm>
          <a:prstGeom prst="rect">
            <a:avLst/>
          </a:prstGeom>
        </p:spPr>
      </p:pic>
      <p:pic>
        <p:nvPicPr>
          <p:cNvPr id="5" name="Picture 4">
            <a:extLst>
              <a:ext uri="{FF2B5EF4-FFF2-40B4-BE49-F238E27FC236}">
                <a16:creationId xmlns:a16="http://schemas.microsoft.com/office/drawing/2014/main" id="{D4C79BCE-5655-1B78-9A7B-F60A2B98459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81306" y="1457740"/>
            <a:ext cx="5679602" cy="4756840"/>
          </a:xfrm>
          <a:prstGeom prst="rect">
            <a:avLst/>
          </a:prstGeom>
        </p:spPr>
      </p:pic>
      <p:pic>
        <p:nvPicPr>
          <p:cNvPr id="6" name="Picture 5">
            <a:extLst>
              <a:ext uri="{FF2B5EF4-FFF2-40B4-BE49-F238E27FC236}">
                <a16:creationId xmlns:a16="http://schemas.microsoft.com/office/drawing/2014/main" id="{7DA3BCE9-431E-0B8F-0980-341AB4FE95C5}"/>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255025" y="1457740"/>
            <a:ext cx="5679602" cy="4756840"/>
          </a:xfrm>
          <a:prstGeom prst="rect">
            <a:avLst/>
          </a:prstGeom>
        </p:spPr>
      </p:pic>
    </p:spTree>
    <p:extLst>
      <p:ext uri="{BB962C8B-B14F-4D97-AF65-F5344CB8AC3E}">
        <p14:creationId xmlns:p14="http://schemas.microsoft.com/office/powerpoint/2010/main" val="18934675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C52C8-4039-364D-A920-3DE89B92E4C6}"/>
              </a:ext>
            </a:extLst>
          </p:cNvPr>
          <p:cNvSpPr>
            <a:spLocks noGrp="1"/>
          </p:cNvSpPr>
          <p:nvPr>
            <p:ph type="title"/>
          </p:nvPr>
        </p:nvSpPr>
        <p:spPr/>
        <p:txBody>
          <a:bodyPr/>
          <a:lstStyle/>
          <a:p>
            <a:r>
              <a:rPr lang="en-US" dirty="0"/>
              <a:t>Original Catcher after 14 years for Comparison</a:t>
            </a:r>
          </a:p>
        </p:txBody>
      </p:sp>
      <p:sp>
        <p:nvSpPr>
          <p:cNvPr id="3" name="Content Placeholder 2">
            <a:extLst>
              <a:ext uri="{FF2B5EF4-FFF2-40B4-BE49-F238E27FC236}">
                <a16:creationId xmlns:a16="http://schemas.microsoft.com/office/drawing/2014/main" id="{36CB0BC1-DCB2-7C43-A9E0-D0F864CAFBD9}"/>
              </a:ext>
            </a:extLst>
          </p:cNvPr>
          <p:cNvSpPr>
            <a:spLocks noGrp="1"/>
          </p:cNvSpPr>
          <p:nvPr>
            <p:ph idx="1"/>
          </p:nvPr>
        </p:nvSpPr>
        <p:spPr>
          <a:xfrm>
            <a:off x="268224" y="1508760"/>
            <a:ext cx="5370576" cy="1992759"/>
          </a:xfrm>
        </p:spPr>
        <p:txBody>
          <a:bodyPr/>
          <a:lstStyle/>
          <a:p>
            <a:r>
              <a:rPr lang="en-US" dirty="0"/>
              <a:t>In raking light you can see the channel dug by electrons</a:t>
            </a:r>
          </a:p>
        </p:txBody>
      </p:sp>
      <p:pic>
        <p:nvPicPr>
          <p:cNvPr id="4" name="Picture 3" descr="Electron Collector Inspection 3-20.Still022">
            <a:extLst>
              <a:ext uri="{FF2B5EF4-FFF2-40B4-BE49-F238E27FC236}">
                <a16:creationId xmlns:a16="http://schemas.microsoft.com/office/drawing/2014/main" id="{65B98FE1-A3C8-1746-A2E0-EC0CCD1A9E9D}"/>
              </a:ext>
            </a:extLst>
          </p:cNvPr>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5791200" y="1611957"/>
            <a:ext cx="5562600" cy="4171950"/>
          </a:xfrm>
          <a:prstGeom prst="rect">
            <a:avLst/>
          </a:prstGeom>
        </p:spPr>
      </p:pic>
      <p:pic>
        <p:nvPicPr>
          <p:cNvPr id="5" name="Picture 4">
            <a:extLst>
              <a:ext uri="{FF2B5EF4-FFF2-40B4-BE49-F238E27FC236}">
                <a16:creationId xmlns:a16="http://schemas.microsoft.com/office/drawing/2014/main" id="{E7334B2D-ED4D-7C41-BB8E-FE39E8BE7B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77759" y="3501519"/>
            <a:ext cx="4161041" cy="2822909"/>
          </a:xfrm>
          <a:prstGeom prst="rect">
            <a:avLst/>
          </a:prstGeom>
        </p:spPr>
      </p:pic>
      <p:cxnSp>
        <p:nvCxnSpPr>
          <p:cNvPr id="7" name="Straight Arrow Connector 6">
            <a:extLst>
              <a:ext uri="{FF2B5EF4-FFF2-40B4-BE49-F238E27FC236}">
                <a16:creationId xmlns:a16="http://schemas.microsoft.com/office/drawing/2014/main" id="{DDA1E032-6FEB-9548-9C63-F520DDE69999}"/>
              </a:ext>
            </a:extLst>
          </p:cNvPr>
          <p:cNvCxnSpPr/>
          <p:nvPr/>
        </p:nvCxnSpPr>
        <p:spPr>
          <a:xfrm flipV="1">
            <a:off x="3759200" y="4307840"/>
            <a:ext cx="4958080" cy="568960"/>
          </a:xfrm>
          <a:prstGeom prst="straightConnector1">
            <a:avLst/>
          </a:prstGeom>
          <a:ln w="28575">
            <a:solidFill>
              <a:srgbClr val="FF0000"/>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27684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D332D-B8B7-DA9B-427E-CFCC16404312}"/>
              </a:ext>
            </a:extLst>
          </p:cNvPr>
          <p:cNvSpPr>
            <a:spLocks noGrp="1"/>
          </p:cNvSpPr>
          <p:nvPr>
            <p:ph type="title"/>
          </p:nvPr>
        </p:nvSpPr>
        <p:spPr/>
        <p:txBody>
          <a:bodyPr/>
          <a:lstStyle/>
          <a:p>
            <a:r>
              <a:rPr lang="en-US" dirty="0"/>
              <a:t>Damage to copper tells an interesting story</a:t>
            </a:r>
          </a:p>
        </p:txBody>
      </p:sp>
      <p:pic>
        <p:nvPicPr>
          <p:cNvPr id="4" name="Picture 3">
            <a:extLst>
              <a:ext uri="{FF2B5EF4-FFF2-40B4-BE49-F238E27FC236}">
                <a16:creationId xmlns:a16="http://schemas.microsoft.com/office/drawing/2014/main" id="{E6B02AA4-6F47-B6D6-C339-F47DB3C759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65465" y="2582426"/>
            <a:ext cx="5609413" cy="3738147"/>
          </a:xfrm>
          <a:prstGeom prst="rect">
            <a:avLst/>
          </a:prstGeom>
        </p:spPr>
      </p:pic>
      <p:pic>
        <p:nvPicPr>
          <p:cNvPr id="5" name="Picture 4">
            <a:extLst>
              <a:ext uri="{FF2B5EF4-FFF2-40B4-BE49-F238E27FC236}">
                <a16:creationId xmlns:a16="http://schemas.microsoft.com/office/drawing/2014/main" id="{1028BF5A-0462-F7C8-8E81-70EAE319D8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4692" y="2582426"/>
            <a:ext cx="5609413" cy="3738147"/>
          </a:xfrm>
          <a:prstGeom prst="rect">
            <a:avLst/>
          </a:prstGeom>
        </p:spPr>
      </p:pic>
      <p:pic>
        <p:nvPicPr>
          <p:cNvPr id="6" name="Picture 5">
            <a:extLst>
              <a:ext uri="{FF2B5EF4-FFF2-40B4-BE49-F238E27FC236}">
                <a16:creationId xmlns:a16="http://schemas.microsoft.com/office/drawing/2014/main" id="{405BC56B-1FE7-EDB7-C419-78A0F0B63662}"/>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9070171" y="365125"/>
            <a:ext cx="2903974" cy="2707262"/>
          </a:xfrm>
          <a:prstGeom prst="rect">
            <a:avLst/>
          </a:prstGeom>
        </p:spPr>
      </p:pic>
      <p:sp>
        <p:nvSpPr>
          <p:cNvPr id="7" name="TextBox 6">
            <a:extLst>
              <a:ext uri="{FF2B5EF4-FFF2-40B4-BE49-F238E27FC236}">
                <a16:creationId xmlns:a16="http://schemas.microsoft.com/office/drawing/2014/main" id="{08762CC2-7B17-0106-66F5-BD6F759872EE}"/>
              </a:ext>
            </a:extLst>
          </p:cNvPr>
          <p:cNvSpPr txBox="1"/>
          <p:nvPr/>
        </p:nvSpPr>
        <p:spPr>
          <a:xfrm>
            <a:off x="147671" y="1150610"/>
            <a:ext cx="8828058" cy="1200329"/>
          </a:xfrm>
          <a:prstGeom prst="rect">
            <a:avLst/>
          </a:prstGeom>
          <a:noFill/>
        </p:spPr>
        <p:txBody>
          <a:bodyPr wrap="none" rtlCol="0">
            <a:spAutoFit/>
          </a:bodyPr>
          <a:lstStyle/>
          <a:p>
            <a:r>
              <a:rPr lang="en-US" dirty="0"/>
              <a:t>Damaged copper has been covered by more carbon – suggesting reflected electrons</a:t>
            </a:r>
            <a:br>
              <a:rPr lang="en-US" dirty="0"/>
            </a:br>
            <a:r>
              <a:rPr lang="en-US" dirty="0"/>
              <a:t>might be under control after tunnel has been dug in carbon wedge</a:t>
            </a:r>
          </a:p>
          <a:p>
            <a:endParaRPr lang="en-US" dirty="0"/>
          </a:p>
          <a:p>
            <a:r>
              <a:rPr lang="en-US" dirty="0"/>
              <a:t>Compare to carbon etched away exposing copper in early operation (right)</a:t>
            </a:r>
          </a:p>
        </p:txBody>
      </p:sp>
    </p:spTree>
    <p:extLst>
      <p:ext uri="{BB962C8B-B14F-4D97-AF65-F5344CB8AC3E}">
        <p14:creationId xmlns:p14="http://schemas.microsoft.com/office/powerpoint/2010/main" val="17146675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4E1E4-9C1F-C620-CBCD-0B33348210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DA9146-BE05-6170-F0A8-E565B450FCE5}"/>
              </a:ext>
            </a:extLst>
          </p:cNvPr>
          <p:cNvSpPr>
            <a:spLocks noGrp="1"/>
          </p:cNvSpPr>
          <p:nvPr>
            <p:ph type="title"/>
          </p:nvPr>
        </p:nvSpPr>
        <p:spPr/>
        <p:txBody>
          <a:bodyPr/>
          <a:lstStyle/>
          <a:p>
            <a:r>
              <a:rPr lang="en-US" dirty="0"/>
              <a:t>Ramp to High Power </a:t>
            </a:r>
          </a:p>
        </p:txBody>
      </p:sp>
      <p:grpSp>
        <p:nvGrpSpPr>
          <p:cNvPr id="10" name="Group 9">
            <a:extLst>
              <a:ext uri="{FF2B5EF4-FFF2-40B4-BE49-F238E27FC236}">
                <a16:creationId xmlns:a16="http://schemas.microsoft.com/office/drawing/2014/main" id="{F9191BA9-4D60-7608-5D53-EB5A23CCFF44}"/>
              </a:ext>
            </a:extLst>
          </p:cNvPr>
          <p:cNvGrpSpPr>
            <a:grpSpLocks noChangeAspect="1"/>
          </p:cNvGrpSpPr>
          <p:nvPr/>
        </p:nvGrpSpPr>
        <p:grpSpPr>
          <a:xfrm>
            <a:off x="1012206" y="826613"/>
            <a:ext cx="9965467" cy="5204757"/>
            <a:chOff x="418563" y="2175218"/>
            <a:chExt cx="7703587" cy="4023424"/>
          </a:xfrm>
        </p:grpSpPr>
        <p:pic>
          <p:nvPicPr>
            <p:cNvPr id="7" name="Picture 6" descr="A blue and white barcode&#10;&#10;Description automatically generated">
              <a:extLst>
                <a:ext uri="{FF2B5EF4-FFF2-40B4-BE49-F238E27FC236}">
                  <a16:creationId xmlns:a16="http://schemas.microsoft.com/office/drawing/2014/main" id="{BC76C14D-A7A3-580E-9F20-0A8933EDFAFB}"/>
                </a:ext>
              </a:extLst>
            </p:cNvPr>
            <p:cNvPicPr>
              <a:picLocks noChangeAspect="1"/>
            </p:cNvPicPr>
            <p:nvPr/>
          </p:nvPicPr>
          <p:blipFill>
            <a:blip r:embed="rId2"/>
            <a:stretch>
              <a:fillRect/>
            </a:stretch>
          </p:blipFill>
          <p:spPr>
            <a:xfrm>
              <a:off x="574807" y="2175218"/>
              <a:ext cx="7547343" cy="4023424"/>
            </a:xfrm>
            <a:prstGeom prst="rect">
              <a:avLst/>
            </a:prstGeom>
          </p:spPr>
        </p:pic>
        <p:sp>
          <p:nvSpPr>
            <p:cNvPr id="11" name="TextBox 10">
              <a:extLst>
                <a:ext uri="{FF2B5EF4-FFF2-40B4-BE49-F238E27FC236}">
                  <a16:creationId xmlns:a16="http://schemas.microsoft.com/office/drawing/2014/main" id="{37A93E15-9B39-3069-247C-6C7A1067E472}"/>
                </a:ext>
              </a:extLst>
            </p:cNvPr>
            <p:cNvSpPr txBox="1"/>
            <p:nvPr/>
          </p:nvSpPr>
          <p:spPr>
            <a:xfrm rot="16200000">
              <a:off x="-529906" y="4111427"/>
              <a:ext cx="2161030" cy="264091"/>
            </a:xfrm>
            <a:prstGeom prst="rect">
              <a:avLst/>
            </a:prstGeom>
            <a:solidFill>
              <a:schemeClr val="bg1"/>
            </a:solidFill>
          </p:spPr>
          <p:txBody>
            <a:bodyPr wrap="square" rtlCol="0">
              <a:spAutoFit/>
            </a:bodyPr>
            <a:lstStyle/>
            <a:p>
              <a:pPr algn="l">
                <a:lnSpc>
                  <a:spcPct val="90000"/>
                </a:lnSpc>
              </a:pPr>
              <a:r>
                <a:rPr lang="en-US" dirty="0">
                  <a:solidFill>
                    <a:srgbClr val="002060"/>
                  </a:solidFill>
                  <a:latin typeface="+mn-lt"/>
                </a:rPr>
                <a:t>Beam Power (W)</a:t>
              </a:r>
            </a:p>
          </p:txBody>
        </p:sp>
        <p:sp>
          <p:nvSpPr>
            <p:cNvPr id="12" name="TextBox 11">
              <a:extLst>
                <a:ext uri="{FF2B5EF4-FFF2-40B4-BE49-F238E27FC236}">
                  <a16:creationId xmlns:a16="http://schemas.microsoft.com/office/drawing/2014/main" id="{128D65DD-B9E8-83B4-6919-79A5BF042BF0}"/>
                </a:ext>
              </a:extLst>
            </p:cNvPr>
            <p:cNvSpPr txBox="1"/>
            <p:nvPr/>
          </p:nvSpPr>
          <p:spPr>
            <a:xfrm>
              <a:off x="946238" y="2267016"/>
              <a:ext cx="1492968" cy="341632"/>
            </a:xfrm>
            <a:prstGeom prst="rect">
              <a:avLst/>
            </a:prstGeom>
            <a:solidFill>
              <a:schemeClr val="bg1"/>
            </a:solidFill>
          </p:spPr>
          <p:txBody>
            <a:bodyPr wrap="square" rtlCol="0">
              <a:spAutoFit/>
            </a:bodyPr>
            <a:lstStyle/>
            <a:p>
              <a:pPr algn="l">
                <a:lnSpc>
                  <a:spcPct val="90000"/>
                </a:lnSpc>
              </a:pPr>
              <a:r>
                <a:rPr lang="en-US" dirty="0">
                  <a:solidFill>
                    <a:srgbClr val="BD9181"/>
                  </a:solidFill>
                  <a:latin typeface="+mn-lt"/>
                </a:rPr>
                <a:t>1.7E6 W</a:t>
              </a:r>
            </a:p>
          </p:txBody>
        </p:sp>
        <p:cxnSp>
          <p:nvCxnSpPr>
            <p:cNvPr id="14" name="Straight Connector 13">
              <a:extLst>
                <a:ext uri="{FF2B5EF4-FFF2-40B4-BE49-F238E27FC236}">
                  <a16:creationId xmlns:a16="http://schemas.microsoft.com/office/drawing/2014/main" id="{B8875BF6-FBD9-7B8A-380A-3674B2F50C36}"/>
                </a:ext>
              </a:extLst>
            </p:cNvPr>
            <p:cNvCxnSpPr>
              <a:cxnSpLocks/>
            </p:cNvCxnSpPr>
            <p:nvPr/>
          </p:nvCxnSpPr>
          <p:spPr>
            <a:xfrm>
              <a:off x="836058" y="2524056"/>
              <a:ext cx="6715529" cy="0"/>
            </a:xfrm>
            <a:prstGeom prst="line">
              <a:avLst/>
            </a:prstGeom>
            <a:ln w="28575">
              <a:solidFill>
                <a:srgbClr val="7F2400">
                  <a:alpha val="50196"/>
                </a:srgbClr>
              </a:solidFill>
              <a:miter lim="800000"/>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EB54DBF6-51EE-2E48-A0AC-C6056D4EF820}"/>
              </a:ext>
            </a:extLst>
          </p:cNvPr>
          <p:cNvSpPr txBox="1"/>
          <p:nvPr/>
        </p:nvSpPr>
        <p:spPr>
          <a:xfrm>
            <a:off x="429767" y="6106034"/>
            <a:ext cx="2912977" cy="286232"/>
          </a:xfrm>
          <a:prstGeom prst="rect">
            <a:avLst/>
          </a:prstGeom>
          <a:noFill/>
        </p:spPr>
        <p:txBody>
          <a:bodyPr wrap="none" rtlCol="0">
            <a:spAutoFit/>
          </a:bodyPr>
          <a:lstStyle/>
          <a:p>
            <a:pPr algn="l">
              <a:lnSpc>
                <a:spcPct val="90000"/>
              </a:lnSpc>
            </a:pPr>
            <a:r>
              <a:rPr lang="en-US" sz="1400" dirty="0">
                <a:latin typeface="+mn-lt"/>
              </a:rPr>
              <a:t>Start of 1.3 GeV commissioning </a:t>
            </a:r>
          </a:p>
        </p:txBody>
      </p:sp>
      <p:sp>
        <p:nvSpPr>
          <p:cNvPr id="15" name="TextBox 14">
            <a:extLst>
              <a:ext uri="{FF2B5EF4-FFF2-40B4-BE49-F238E27FC236}">
                <a16:creationId xmlns:a16="http://schemas.microsoft.com/office/drawing/2014/main" id="{D555CD7B-34FF-08B8-E76E-18B7C53D1558}"/>
              </a:ext>
            </a:extLst>
          </p:cNvPr>
          <p:cNvSpPr txBox="1"/>
          <p:nvPr/>
        </p:nvSpPr>
        <p:spPr>
          <a:xfrm>
            <a:off x="1600378" y="2694584"/>
            <a:ext cx="1287469" cy="674031"/>
          </a:xfrm>
          <a:prstGeom prst="rect">
            <a:avLst/>
          </a:prstGeom>
          <a:noFill/>
        </p:spPr>
        <p:txBody>
          <a:bodyPr wrap="square" rtlCol="0">
            <a:spAutoFit/>
          </a:bodyPr>
          <a:lstStyle/>
          <a:p>
            <a:pPr algn="ctr">
              <a:lnSpc>
                <a:spcPct val="90000"/>
              </a:lnSpc>
            </a:pPr>
            <a:r>
              <a:rPr lang="en-US" sz="1400" dirty="0">
                <a:latin typeface="+mn-lt"/>
              </a:rPr>
              <a:t>Full charge beam stored in ring</a:t>
            </a:r>
          </a:p>
        </p:txBody>
      </p:sp>
      <p:sp>
        <p:nvSpPr>
          <p:cNvPr id="18" name="Rectangle 17">
            <a:extLst>
              <a:ext uri="{FF2B5EF4-FFF2-40B4-BE49-F238E27FC236}">
                <a16:creationId xmlns:a16="http://schemas.microsoft.com/office/drawing/2014/main" id="{F7416DBA-25CC-960E-BE23-3CB89A56BE8F}"/>
              </a:ext>
            </a:extLst>
          </p:cNvPr>
          <p:cNvSpPr/>
          <p:nvPr/>
        </p:nvSpPr>
        <p:spPr>
          <a:xfrm>
            <a:off x="2869323" y="3290929"/>
            <a:ext cx="777108" cy="1956864"/>
          </a:xfrm>
          <a:prstGeom prst="rect">
            <a:avLst/>
          </a:prstGeom>
          <a:solidFill>
            <a:srgbClr val="941100">
              <a:alpha val="50196"/>
            </a:srgbClr>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7" name="TextBox 16">
            <a:extLst>
              <a:ext uri="{FF2B5EF4-FFF2-40B4-BE49-F238E27FC236}">
                <a16:creationId xmlns:a16="http://schemas.microsoft.com/office/drawing/2014/main" id="{C3F6DDFA-1C66-9489-7943-5D52A31E49A2}"/>
              </a:ext>
            </a:extLst>
          </p:cNvPr>
          <p:cNvSpPr txBox="1"/>
          <p:nvPr/>
        </p:nvSpPr>
        <p:spPr>
          <a:xfrm>
            <a:off x="2798038" y="3986252"/>
            <a:ext cx="941917" cy="590931"/>
          </a:xfrm>
          <a:prstGeom prst="rect">
            <a:avLst/>
          </a:prstGeom>
          <a:noFill/>
        </p:spPr>
        <p:txBody>
          <a:bodyPr wrap="square" rtlCol="0">
            <a:spAutoFit/>
          </a:bodyPr>
          <a:lstStyle/>
          <a:p>
            <a:pPr algn="ctr">
              <a:lnSpc>
                <a:spcPct val="90000"/>
              </a:lnSpc>
            </a:pPr>
            <a:r>
              <a:rPr lang="en-US" sz="1200" dirty="0">
                <a:latin typeface="+mn-lt"/>
              </a:rPr>
              <a:t>Electron Catcher Repairs</a:t>
            </a:r>
          </a:p>
        </p:txBody>
      </p:sp>
      <p:sp>
        <p:nvSpPr>
          <p:cNvPr id="19" name="Rectangle 18">
            <a:extLst>
              <a:ext uri="{FF2B5EF4-FFF2-40B4-BE49-F238E27FC236}">
                <a16:creationId xmlns:a16="http://schemas.microsoft.com/office/drawing/2014/main" id="{724E8E36-09A9-F43C-FFF0-B53D642278DB}"/>
              </a:ext>
            </a:extLst>
          </p:cNvPr>
          <p:cNvSpPr/>
          <p:nvPr/>
        </p:nvSpPr>
        <p:spPr>
          <a:xfrm>
            <a:off x="4650518" y="1279727"/>
            <a:ext cx="1652987" cy="1946644"/>
          </a:xfrm>
          <a:prstGeom prst="rect">
            <a:avLst/>
          </a:prstGeom>
          <a:solidFill>
            <a:srgbClr val="941100">
              <a:alpha val="50196"/>
            </a:srgbClr>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0" name="TextBox 19">
            <a:extLst>
              <a:ext uri="{FF2B5EF4-FFF2-40B4-BE49-F238E27FC236}">
                <a16:creationId xmlns:a16="http://schemas.microsoft.com/office/drawing/2014/main" id="{3660BB38-E17E-81D6-7C84-47A693ED403C}"/>
              </a:ext>
            </a:extLst>
          </p:cNvPr>
          <p:cNvSpPr txBox="1"/>
          <p:nvPr/>
        </p:nvSpPr>
        <p:spPr>
          <a:xfrm>
            <a:off x="4892437" y="2104368"/>
            <a:ext cx="1121194" cy="590931"/>
          </a:xfrm>
          <a:prstGeom prst="rect">
            <a:avLst/>
          </a:prstGeom>
          <a:noFill/>
        </p:spPr>
        <p:txBody>
          <a:bodyPr wrap="square" rtlCol="0">
            <a:spAutoFit/>
          </a:bodyPr>
          <a:lstStyle/>
          <a:p>
            <a:pPr algn="ctr">
              <a:lnSpc>
                <a:spcPct val="90000"/>
              </a:lnSpc>
            </a:pPr>
            <a:r>
              <a:rPr lang="en-US" sz="1200" dirty="0">
                <a:latin typeface="+mn-lt"/>
              </a:rPr>
              <a:t>Target Gas Separation Issues</a:t>
            </a:r>
          </a:p>
        </p:txBody>
      </p:sp>
      <p:sp>
        <p:nvSpPr>
          <p:cNvPr id="21" name="TextBox 20">
            <a:extLst>
              <a:ext uri="{FF2B5EF4-FFF2-40B4-BE49-F238E27FC236}">
                <a16:creationId xmlns:a16="http://schemas.microsoft.com/office/drawing/2014/main" id="{59D401DD-7742-DD29-6F67-1D84A420A72B}"/>
              </a:ext>
            </a:extLst>
          </p:cNvPr>
          <p:cNvSpPr txBox="1"/>
          <p:nvPr/>
        </p:nvSpPr>
        <p:spPr>
          <a:xfrm>
            <a:off x="7865573" y="356082"/>
            <a:ext cx="3584027" cy="341632"/>
          </a:xfrm>
          <a:prstGeom prst="rect">
            <a:avLst/>
          </a:prstGeom>
          <a:noFill/>
        </p:spPr>
        <p:txBody>
          <a:bodyPr wrap="square" rtlCol="0">
            <a:spAutoFit/>
          </a:bodyPr>
          <a:lstStyle/>
          <a:p>
            <a:pPr algn="l">
              <a:lnSpc>
                <a:spcPct val="90000"/>
              </a:lnSpc>
            </a:pPr>
            <a:r>
              <a:rPr lang="en-US" dirty="0">
                <a:latin typeface="+mn-lt"/>
              </a:rPr>
              <a:t>1250 </a:t>
            </a:r>
            <a:r>
              <a:rPr lang="en-US" dirty="0" err="1">
                <a:latin typeface="+mn-lt"/>
              </a:rPr>
              <a:t>Hrs</a:t>
            </a:r>
            <a:r>
              <a:rPr lang="en-US" dirty="0">
                <a:latin typeface="+mn-lt"/>
              </a:rPr>
              <a:t> at 1.7 MW, 1.3 GeV</a:t>
            </a:r>
          </a:p>
        </p:txBody>
      </p:sp>
      <p:cxnSp>
        <p:nvCxnSpPr>
          <p:cNvPr id="23" name="Straight Arrow Connector 22">
            <a:extLst>
              <a:ext uri="{FF2B5EF4-FFF2-40B4-BE49-F238E27FC236}">
                <a16:creationId xmlns:a16="http://schemas.microsoft.com/office/drawing/2014/main" id="{2AC514DA-5369-2C58-23B8-DBCB22D8F2B8}"/>
              </a:ext>
            </a:extLst>
          </p:cNvPr>
          <p:cNvCxnSpPr>
            <a:cxnSpLocks/>
          </p:cNvCxnSpPr>
          <p:nvPr/>
        </p:nvCxnSpPr>
        <p:spPr>
          <a:xfrm>
            <a:off x="10977673" y="723366"/>
            <a:ext cx="0" cy="531983"/>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FD4F2F1-403F-E045-B364-CDA2DD833A76}"/>
              </a:ext>
            </a:extLst>
          </p:cNvPr>
          <p:cNvCxnSpPr>
            <a:cxnSpLocks/>
          </p:cNvCxnSpPr>
          <p:nvPr/>
        </p:nvCxnSpPr>
        <p:spPr>
          <a:xfrm flipV="1">
            <a:off x="1554103" y="5681162"/>
            <a:ext cx="0" cy="350208"/>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0700B9FC-00E3-C75E-B392-93541883D7D3}"/>
              </a:ext>
            </a:extLst>
          </p:cNvPr>
          <p:cNvCxnSpPr>
            <a:cxnSpLocks/>
          </p:cNvCxnSpPr>
          <p:nvPr/>
        </p:nvCxnSpPr>
        <p:spPr>
          <a:xfrm>
            <a:off x="2082886" y="3602297"/>
            <a:ext cx="0" cy="1669165"/>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D501DD8-844B-3F37-131C-C8441DFE6837}"/>
              </a:ext>
            </a:extLst>
          </p:cNvPr>
          <p:cNvSpPr txBox="1"/>
          <p:nvPr/>
        </p:nvSpPr>
        <p:spPr>
          <a:xfrm>
            <a:off x="4741196" y="738175"/>
            <a:ext cx="3126177" cy="341632"/>
          </a:xfrm>
          <a:prstGeom prst="rect">
            <a:avLst/>
          </a:prstGeom>
          <a:noFill/>
        </p:spPr>
        <p:txBody>
          <a:bodyPr wrap="none" rtlCol="0">
            <a:spAutoFit/>
          </a:bodyPr>
          <a:lstStyle/>
          <a:p>
            <a:pPr algn="l">
              <a:lnSpc>
                <a:spcPct val="90000"/>
              </a:lnSpc>
            </a:pPr>
            <a:r>
              <a:rPr lang="en-US" dirty="0">
                <a:latin typeface="+mn-lt"/>
              </a:rPr>
              <a:t>Commissioning is ‘complete’</a:t>
            </a:r>
          </a:p>
        </p:txBody>
      </p:sp>
      <p:cxnSp>
        <p:nvCxnSpPr>
          <p:cNvPr id="5" name="Straight Arrow Connector 4">
            <a:extLst>
              <a:ext uri="{FF2B5EF4-FFF2-40B4-BE49-F238E27FC236}">
                <a16:creationId xmlns:a16="http://schemas.microsoft.com/office/drawing/2014/main" id="{90181B3E-2CB2-024E-5575-213D0D6F5424}"/>
              </a:ext>
            </a:extLst>
          </p:cNvPr>
          <p:cNvCxnSpPr>
            <a:cxnSpLocks/>
            <a:stCxn id="3" idx="1"/>
          </p:cNvCxnSpPr>
          <p:nvPr/>
        </p:nvCxnSpPr>
        <p:spPr>
          <a:xfrm flipH="1">
            <a:off x="4106627" y="908991"/>
            <a:ext cx="634569" cy="296072"/>
          </a:xfrm>
          <a:prstGeom prst="straightConnector1">
            <a:avLst/>
          </a:prstGeom>
          <a:ln w="28575">
            <a:solidFill>
              <a:schemeClr val="bg1">
                <a:lumMod val="50000"/>
              </a:schemeClr>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57A7549-A94A-68C1-7750-99B571DDBCCF}"/>
              </a:ext>
            </a:extLst>
          </p:cNvPr>
          <p:cNvCxnSpPr>
            <a:cxnSpLocks/>
          </p:cNvCxnSpPr>
          <p:nvPr/>
        </p:nvCxnSpPr>
        <p:spPr>
          <a:xfrm>
            <a:off x="4312739" y="1255349"/>
            <a:ext cx="0" cy="4800735"/>
          </a:xfrm>
          <a:prstGeom prst="line">
            <a:avLst/>
          </a:prstGeom>
          <a:ln w="38100">
            <a:solidFill>
              <a:srgbClr val="FF0000"/>
            </a:solidFill>
            <a:miter lim="800000"/>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40F4118-376E-3998-12AF-0D637BC6DA89}"/>
              </a:ext>
            </a:extLst>
          </p:cNvPr>
          <p:cNvSpPr txBox="1"/>
          <p:nvPr/>
        </p:nvSpPr>
        <p:spPr>
          <a:xfrm>
            <a:off x="3725973" y="6012585"/>
            <a:ext cx="2544286" cy="341632"/>
          </a:xfrm>
          <a:prstGeom prst="rect">
            <a:avLst/>
          </a:prstGeom>
          <a:noFill/>
        </p:spPr>
        <p:txBody>
          <a:bodyPr wrap="none" rtlCol="0">
            <a:spAutoFit/>
          </a:bodyPr>
          <a:lstStyle/>
          <a:p>
            <a:pPr algn="l">
              <a:lnSpc>
                <a:spcPct val="90000"/>
              </a:lnSpc>
            </a:pPr>
            <a:r>
              <a:rPr lang="en-US" dirty="0">
                <a:latin typeface="+mn-lt"/>
              </a:rPr>
              <a:t>Production Run Starts</a:t>
            </a:r>
          </a:p>
        </p:txBody>
      </p:sp>
      <p:sp>
        <p:nvSpPr>
          <p:cNvPr id="4" name="TextBox 3">
            <a:extLst>
              <a:ext uri="{FF2B5EF4-FFF2-40B4-BE49-F238E27FC236}">
                <a16:creationId xmlns:a16="http://schemas.microsoft.com/office/drawing/2014/main" id="{ACBC6AC7-1BCA-5CC1-0486-156A0D3DE9FC}"/>
              </a:ext>
            </a:extLst>
          </p:cNvPr>
          <p:cNvSpPr txBox="1"/>
          <p:nvPr/>
        </p:nvSpPr>
        <p:spPr>
          <a:xfrm>
            <a:off x="1780402" y="1630394"/>
            <a:ext cx="1945571" cy="757130"/>
          </a:xfrm>
          <a:prstGeom prst="rect">
            <a:avLst/>
          </a:prstGeom>
          <a:solidFill>
            <a:schemeClr val="bg1">
              <a:lumMod val="95000"/>
            </a:schemeClr>
          </a:solidFill>
          <a:ln>
            <a:solidFill>
              <a:srgbClr val="00B050"/>
            </a:solidFill>
          </a:ln>
        </p:spPr>
        <p:txBody>
          <a:bodyPr wrap="square" rtlCol="0">
            <a:spAutoFit/>
          </a:bodyPr>
          <a:lstStyle/>
          <a:p>
            <a:pPr algn="ctr">
              <a:lnSpc>
                <a:spcPct val="90000"/>
              </a:lnSpc>
            </a:pPr>
            <a:r>
              <a:rPr lang="en-US" sz="1600" dirty="0">
                <a:latin typeface="+mn-lt"/>
              </a:rPr>
              <a:t>Time for loss tuning eaten by repairs</a:t>
            </a:r>
          </a:p>
        </p:txBody>
      </p:sp>
    </p:spTree>
    <p:extLst>
      <p:ext uri="{BB962C8B-B14F-4D97-AF65-F5344CB8AC3E}">
        <p14:creationId xmlns:p14="http://schemas.microsoft.com/office/powerpoint/2010/main" val="24122693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77BF6-F996-22E2-1D53-DD8E20E076FE}"/>
            </a:ext>
          </a:extLst>
        </p:cNvPr>
        <p:cNvGrpSpPr/>
        <p:nvPr/>
      </p:nvGrpSpPr>
      <p:grpSpPr>
        <a:xfrm>
          <a:off x="0" y="0"/>
          <a:ext cx="0" cy="0"/>
          <a:chOff x="0" y="0"/>
          <a:chExt cx="0" cy="0"/>
        </a:xfrm>
      </p:grpSpPr>
      <p:sp>
        <p:nvSpPr>
          <p:cNvPr id="3" name="Shape 0">
            <a:extLst>
              <a:ext uri="{FF2B5EF4-FFF2-40B4-BE49-F238E27FC236}">
                <a16:creationId xmlns:a16="http://schemas.microsoft.com/office/drawing/2014/main" id="{EACDF4B7-7818-B3DC-9AE8-1B2F9338E358}"/>
              </a:ext>
            </a:extLst>
          </p:cNvPr>
          <p:cNvSpPr/>
          <p:nvPr/>
        </p:nvSpPr>
        <p:spPr>
          <a:xfrm>
            <a:off x="0" y="1094749"/>
            <a:ext cx="12192000" cy="921494"/>
          </a:xfrm>
          <a:prstGeom prst="rect">
            <a:avLst/>
          </a:prstGeom>
          <a:solidFill>
            <a:schemeClr val="tx2"/>
          </a:solidFill>
          <a:ln w="12700">
            <a:solidFill>
              <a:schemeClr val="tx2"/>
            </a:solidFill>
            <a:prstDash val="solid"/>
          </a:ln>
        </p:spPr>
        <p:txBody>
          <a:bodyPr/>
          <a:lstStyle/>
          <a:p>
            <a:endParaRPr lang="en-US" sz="2400"/>
          </a:p>
        </p:txBody>
      </p:sp>
      <p:sp>
        <p:nvSpPr>
          <p:cNvPr id="2" name="Title 1">
            <a:extLst>
              <a:ext uri="{FF2B5EF4-FFF2-40B4-BE49-F238E27FC236}">
                <a16:creationId xmlns:a16="http://schemas.microsoft.com/office/drawing/2014/main" id="{27635EF2-9EAF-A793-10C8-C8763A9078CD}"/>
              </a:ext>
            </a:extLst>
          </p:cNvPr>
          <p:cNvSpPr>
            <a:spLocks noGrp="1"/>
          </p:cNvSpPr>
          <p:nvPr>
            <p:ph type="title"/>
          </p:nvPr>
        </p:nvSpPr>
        <p:spPr>
          <a:xfrm>
            <a:off x="237461" y="1277922"/>
            <a:ext cx="11492432" cy="636337"/>
          </a:xfrm>
        </p:spPr>
        <p:txBody>
          <a:bodyPr/>
          <a:lstStyle/>
          <a:p>
            <a:r>
              <a:rPr lang="en-US" sz="2000" dirty="0">
                <a:solidFill>
                  <a:schemeClr val="bg1"/>
                </a:solidFill>
              </a:rPr>
              <a:t>SNS relies almost exclusively on high power pulsed klystrons for RF</a:t>
            </a:r>
            <a:r>
              <a:rPr lang="en-US" sz="2000" dirty="0">
                <a:solidFill>
                  <a:schemeClr val="bg1"/>
                </a:solidFill>
                <a:ea typeface="Aptos" panose="02000000000000000000" pitchFamily="2" charset="0"/>
              </a:rPr>
              <a:t>. Since 2019, there has been an increased volatility in the scientific klystron market, severely affecting  the quality of the supply.</a:t>
            </a:r>
            <a:endParaRPr lang="en-US" sz="2000" dirty="0">
              <a:solidFill>
                <a:schemeClr val="bg1"/>
              </a:solidFill>
            </a:endParaRPr>
          </a:p>
        </p:txBody>
      </p:sp>
      <p:sp>
        <p:nvSpPr>
          <p:cNvPr id="29" name="TextBox 28">
            <a:extLst>
              <a:ext uri="{FF2B5EF4-FFF2-40B4-BE49-F238E27FC236}">
                <a16:creationId xmlns:a16="http://schemas.microsoft.com/office/drawing/2014/main" id="{E63AD4FA-49CD-3BC5-48B2-B380906FF9CC}"/>
              </a:ext>
            </a:extLst>
          </p:cNvPr>
          <p:cNvSpPr txBox="1"/>
          <p:nvPr/>
        </p:nvSpPr>
        <p:spPr>
          <a:xfrm>
            <a:off x="459673" y="2048505"/>
            <a:ext cx="11272654" cy="1107996"/>
          </a:xfrm>
          <a:prstGeom prst="rect">
            <a:avLst/>
          </a:prstGeom>
          <a:noFill/>
        </p:spPr>
        <p:txBody>
          <a:bodyPr wrap="square" rtlCol="0">
            <a:spAutoFit/>
          </a:bodyPr>
          <a:lstStyle/>
          <a:p>
            <a:r>
              <a:rPr lang="en-US" sz="1600" dirty="0"/>
              <a:t>The SNS has three open klystron contracts, all starting in 2019:</a:t>
            </a:r>
          </a:p>
          <a:p>
            <a:endParaRPr lang="en-US" sz="1600" dirty="0"/>
          </a:p>
          <a:p>
            <a:endParaRPr lang="en-US" sz="1600" dirty="0"/>
          </a:p>
          <a:p>
            <a:endParaRPr lang="en-US" dirty="0"/>
          </a:p>
        </p:txBody>
      </p:sp>
      <p:pic>
        <p:nvPicPr>
          <p:cNvPr id="30" name="Picture 29" descr="A large machine in a factory&#10;&#10;Description automatically generated">
            <a:extLst>
              <a:ext uri="{FF2B5EF4-FFF2-40B4-BE49-F238E27FC236}">
                <a16:creationId xmlns:a16="http://schemas.microsoft.com/office/drawing/2014/main" id="{E994BBD7-38FD-E80D-F4AC-5D347137B72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1141939" y="2632932"/>
            <a:ext cx="2163836" cy="1717590"/>
          </a:xfrm>
          <a:prstGeom prst="rect">
            <a:avLst/>
          </a:prstGeom>
        </p:spPr>
      </p:pic>
      <p:sp>
        <p:nvSpPr>
          <p:cNvPr id="31" name="TextBox 30">
            <a:extLst>
              <a:ext uri="{FF2B5EF4-FFF2-40B4-BE49-F238E27FC236}">
                <a16:creationId xmlns:a16="http://schemas.microsoft.com/office/drawing/2014/main" id="{384C2EED-67E4-0DA4-CC43-02F176B57E9F}"/>
              </a:ext>
            </a:extLst>
          </p:cNvPr>
          <p:cNvSpPr txBox="1"/>
          <p:nvPr/>
        </p:nvSpPr>
        <p:spPr>
          <a:xfrm>
            <a:off x="2211006" y="2497450"/>
            <a:ext cx="831273" cy="341632"/>
          </a:xfrm>
          <a:prstGeom prst="rect">
            <a:avLst/>
          </a:prstGeom>
          <a:solidFill>
            <a:schemeClr val="bg2"/>
          </a:solidFill>
          <a:ln>
            <a:solidFill>
              <a:srgbClr val="0070C0"/>
            </a:solidFill>
          </a:ln>
        </p:spPr>
        <p:txBody>
          <a:bodyPr wrap="square" rtlCol="0">
            <a:spAutoFit/>
          </a:bodyPr>
          <a:lstStyle/>
          <a:p>
            <a:pPr algn="ctr">
              <a:lnSpc>
                <a:spcPct val="90000"/>
              </a:lnSpc>
            </a:pPr>
            <a:r>
              <a:rPr lang="en-US" dirty="0">
                <a:solidFill>
                  <a:srgbClr val="0070C0"/>
                </a:solidFill>
                <a:latin typeface="+mn-lt"/>
              </a:rPr>
              <a:t>5MW </a:t>
            </a:r>
          </a:p>
        </p:txBody>
      </p:sp>
      <p:grpSp>
        <p:nvGrpSpPr>
          <p:cNvPr id="32" name="Group 31">
            <a:extLst>
              <a:ext uri="{FF2B5EF4-FFF2-40B4-BE49-F238E27FC236}">
                <a16:creationId xmlns:a16="http://schemas.microsoft.com/office/drawing/2014/main" id="{EB65790F-9FF8-CFCA-F898-F835FF888198}"/>
              </a:ext>
            </a:extLst>
          </p:cNvPr>
          <p:cNvGrpSpPr/>
          <p:nvPr/>
        </p:nvGrpSpPr>
        <p:grpSpPr>
          <a:xfrm>
            <a:off x="5076957" y="2542248"/>
            <a:ext cx="1813441" cy="2031396"/>
            <a:chOff x="769050" y="3486184"/>
            <a:chExt cx="1843301" cy="2239807"/>
          </a:xfrm>
        </p:grpSpPr>
        <p:pic>
          <p:nvPicPr>
            <p:cNvPr id="33" name="Picture 32" descr="A picture containing indoor, factory, engine&#10;&#10;Description automatically generated">
              <a:extLst>
                <a:ext uri="{FF2B5EF4-FFF2-40B4-BE49-F238E27FC236}">
                  <a16:creationId xmlns:a16="http://schemas.microsoft.com/office/drawing/2014/main" id="{3F5EBE83-99C9-28D2-D1C2-725BC9152F4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9050" y="3486184"/>
              <a:ext cx="1843301" cy="2239807"/>
            </a:xfrm>
            <a:prstGeom prst="rect">
              <a:avLst/>
            </a:prstGeom>
          </p:spPr>
        </p:pic>
        <p:sp>
          <p:nvSpPr>
            <p:cNvPr id="34" name="Rectangle 33">
              <a:extLst>
                <a:ext uri="{FF2B5EF4-FFF2-40B4-BE49-F238E27FC236}">
                  <a16:creationId xmlns:a16="http://schemas.microsoft.com/office/drawing/2014/main" id="{D2918BC6-32E5-2520-6CCA-0AC5D914101F}"/>
                </a:ext>
              </a:extLst>
            </p:cNvPr>
            <p:cNvSpPr/>
            <p:nvPr/>
          </p:nvSpPr>
          <p:spPr>
            <a:xfrm>
              <a:off x="1562582" y="4618299"/>
              <a:ext cx="84881" cy="56086"/>
            </a:xfrm>
            <a:prstGeom prst="rect">
              <a:avLst/>
            </a:prstGeom>
            <a:solidFill>
              <a:schemeClr val="bg1">
                <a:lumMod val="85000"/>
              </a:schemeClr>
            </a:solidFill>
            <a:ln w="0">
              <a:solidFill>
                <a:schemeClr val="bg1">
                  <a:lumMod val="85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5" name="Rectangle 34">
              <a:extLst>
                <a:ext uri="{FF2B5EF4-FFF2-40B4-BE49-F238E27FC236}">
                  <a16:creationId xmlns:a16="http://schemas.microsoft.com/office/drawing/2014/main" id="{9AA93930-E52F-67A0-CA67-5FC08F5D72E9}"/>
                </a:ext>
              </a:extLst>
            </p:cNvPr>
            <p:cNvSpPr/>
            <p:nvPr/>
          </p:nvSpPr>
          <p:spPr>
            <a:xfrm>
              <a:off x="1364665" y="4622744"/>
              <a:ext cx="67921" cy="60019"/>
            </a:xfrm>
            <a:prstGeom prst="rect">
              <a:avLst/>
            </a:prstGeom>
            <a:solidFill>
              <a:schemeClr val="bg1">
                <a:lumMod val="85000"/>
              </a:schemeClr>
            </a:solidFill>
            <a:ln w="0">
              <a:solidFill>
                <a:schemeClr val="bg1">
                  <a:lumMod val="85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36" name="TextBox 35">
            <a:extLst>
              <a:ext uri="{FF2B5EF4-FFF2-40B4-BE49-F238E27FC236}">
                <a16:creationId xmlns:a16="http://schemas.microsoft.com/office/drawing/2014/main" id="{2B459DD4-6152-396A-9B13-57977FAD3E3B}"/>
              </a:ext>
            </a:extLst>
          </p:cNvPr>
          <p:cNvSpPr txBox="1"/>
          <p:nvPr/>
        </p:nvSpPr>
        <p:spPr>
          <a:xfrm>
            <a:off x="6018752" y="2602503"/>
            <a:ext cx="831273" cy="341632"/>
          </a:xfrm>
          <a:prstGeom prst="rect">
            <a:avLst/>
          </a:prstGeom>
          <a:solidFill>
            <a:schemeClr val="bg2"/>
          </a:solidFill>
          <a:ln>
            <a:solidFill>
              <a:srgbClr val="0070C0"/>
            </a:solidFill>
          </a:ln>
        </p:spPr>
        <p:txBody>
          <a:bodyPr wrap="square" rtlCol="0">
            <a:spAutoFit/>
          </a:bodyPr>
          <a:lstStyle/>
          <a:p>
            <a:pPr algn="ctr">
              <a:lnSpc>
                <a:spcPct val="90000"/>
              </a:lnSpc>
            </a:pPr>
            <a:r>
              <a:rPr lang="en-US" dirty="0">
                <a:solidFill>
                  <a:srgbClr val="0070C0"/>
                </a:solidFill>
                <a:latin typeface="+mn-lt"/>
              </a:rPr>
              <a:t>3MW </a:t>
            </a:r>
          </a:p>
        </p:txBody>
      </p:sp>
      <p:pic>
        <p:nvPicPr>
          <p:cNvPr id="37" name="Picture 36" descr="A picture containing text&#10;&#10;Description automatically generated">
            <a:extLst>
              <a:ext uri="{FF2B5EF4-FFF2-40B4-BE49-F238E27FC236}">
                <a16:creationId xmlns:a16="http://schemas.microsoft.com/office/drawing/2014/main" id="{A7709125-A358-5CDE-2B99-2C08088C438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84703" y="2542248"/>
            <a:ext cx="1717590" cy="2031396"/>
          </a:xfrm>
          <a:prstGeom prst="rect">
            <a:avLst/>
          </a:prstGeom>
        </p:spPr>
      </p:pic>
      <p:sp>
        <p:nvSpPr>
          <p:cNvPr id="38" name="TextBox 37">
            <a:extLst>
              <a:ext uri="{FF2B5EF4-FFF2-40B4-BE49-F238E27FC236}">
                <a16:creationId xmlns:a16="http://schemas.microsoft.com/office/drawing/2014/main" id="{F7461250-6040-8FCE-BD9D-3EBFCA2E671B}"/>
              </a:ext>
            </a:extLst>
          </p:cNvPr>
          <p:cNvSpPr txBox="1"/>
          <p:nvPr/>
        </p:nvSpPr>
        <p:spPr>
          <a:xfrm>
            <a:off x="9654298" y="2636419"/>
            <a:ext cx="900495" cy="341632"/>
          </a:xfrm>
          <a:prstGeom prst="rect">
            <a:avLst/>
          </a:prstGeom>
          <a:solidFill>
            <a:schemeClr val="bg2"/>
          </a:solidFill>
          <a:ln>
            <a:solidFill>
              <a:srgbClr val="0070C0"/>
            </a:solidFill>
          </a:ln>
        </p:spPr>
        <p:txBody>
          <a:bodyPr wrap="square" rtlCol="0">
            <a:spAutoFit/>
          </a:bodyPr>
          <a:lstStyle/>
          <a:p>
            <a:pPr algn="ctr">
              <a:lnSpc>
                <a:spcPct val="90000"/>
              </a:lnSpc>
            </a:pPr>
            <a:r>
              <a:rPr lang="en-US" dirty="0">
                <a:solidFill>
                  <a:srgbClr val="0070C0"/>
                </a:solidFill>
                <a:latin typeface="+mn-lt"/>
              </a:rPr>
              <a:t>700kW </a:t>
            </a:r>
          </a:p>
        </p:txBody>
      </p:sp>
      <p:graphicFrame>
        <p:nvGraphicFramePr>
          <p:cNvPr id="39" name="Table 38">
            <a:extLst>
              <a:ext uri="{FF2B5EF4-FFF2-40B4-BE49-F238E27FC236}">
                <a16:creationId xmlns:a16="http://schemas.microsoft.com/office/drawing/2014/main" id="{A1FA033D-107D-137C-DE4B-9B81233F0362}"/>
              </a:ext>
            </a:extLst>
          </p:cNvPr>
          <p:cNvGraphicFramePr>
            <a:graphicFrameLocks noGrp="1"/>
          </p:cNvGraphicFramePr>
          <p:nvPr/>
        </p:nvGraphicFramePr>
        <p:xfrm>
          <a:off x="1784587" y="4667815"/>
          <a:ext cx="8229600" cy="182880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457200">
                <a:tc>
                  <a:txBody>
                    <a:bodyPr/>
                    <a:lstStyle/>
                    <a:p>
                      <a:pPr algn="ctr">
                        <a:defRPr b="1"/>
                      </a:pPr>
                      <a:r>
                        <a:rPr dirty="0"/>
                        <a:t>Klystron Type</a:t>
                      </a:r>
                    </a:p>
                  </a:txBody>
                  <a:tcPr/>
                </a:tc>
                <a:tc>
                  <a:txBody>
                    <a:bodyPr/>
                    <a:lstStyle/>
                    <a:p>
                      <a:pPr algn="ctr">
                        <a:defRPr b="1"/>
                      </a:pPr>
                      <a:r>
                        <a:rPr dirty="0"/>
                        <a:t>Usable Units</a:t>
                      </a:r>
                    </a:p>
                  </a:txBody>
                  <a:tcPr/>
                </a:tc>
                <a:tc>
                  <a:txBody>
                    <a:bodyPr/>
                    <a:lstStyle/>
                    <a:p>
                      <a:pPr algn="ctr">
                        <a:defRPr b="1"/>
                      </a:pPr>
                      <a:r>
                        <a:t>Refurbishment Status</a:t>
                      </a:r>
                    </a:p>
                  </a:txBody>
                  <a:tcPr/>
                </a:tc>
                <a:extLst>
                  <a:ext uri="{0D108BD9-81ED-4DB2-BD59-A6C34878D82A}">
                    <a16:rowId xmlns:a16="http://schemas.microsoft.com/office/drawing/2014/main" val="10000"/>
                  </a:ext>
                </a:extLst>
              </a:tr>
              <a:tr h="457200">
                <a:tc>
                  <a:txBody>
                    <a:bodyPr/>
                    <a:lstStyle/>
                    <a:p>
                      <a:pPr algn="ctr"/>
                      <a:r>
                        <a:t>5 MW</a:t>
                      </a:r>
                    </a:p>
                  </a:txBody>
                  <a:tcPr/>
                </a:tc>
                <a:tc>
                  <a:txBody>
                    <a:bodyPr/>
                    <a:lstStyle/>
                    <a:p>
                      <a:pPr algn="ctr"/>
                      <a:r>
                        <a:t>0 / 3</a:t>
                      </a:r>
                    </a:p>
                  </a:txBody>
                  <a:tcPr/>
                </a:tc>
                <a:tc>
                  <a:txBody>
                    <a:bodyPr/>
                    <a:lstStyle/>
                    <a:p>
                      <a:pPr algn="ctr"/>
                      <a:r>
                        <a:t>1 under test at SNS</a:t>
                      </a:r>
                    </a:p>
                  </a:txBody>
                  <a:tcPr/>
                </a:tc>
                <a:extLst>
                  <a:ext uri="{0D108BD9-81ED-4DB2-BD59-A6C34878D82A}">
                    <a16:rowId xmlns:a16="http://schemas.microsoft.com/office/drawing/2014/main" val="10001"/>
                  </a:ext>
                </a:extLst>
              </a:tr>
              <a:tr h="457200">
                <a:tc>
                  <a:txBody>
                    <a:bodyPr/>
                    <a:lstStyle/>
                    <a:p>
                      <a:pPr algn="ctr"/>
                      <a:r>
                        <a:t>3 MW</a:t>
                      </a:r>
                    </a:p>
                  </a:txBody>
                  <a:tcPr/>
                </a:tc>
                <a:tc>
                  <a:txBody>
                    <a:bodyPr/>
                    <a:lstStyle/>
                    <a:p>
                      <a:pPr algn="ctr"/>
                      <a:r>
                        <a:t>0 / 4</a:t>
                      </a:r>
                    </a:p>
                  </a:txBody>
                  <a:tcPr/>
                </a:tc>
                <a:tc>
                  <a:txBody>
                    <a:bodyPr/>
                    <a:lstStyle/>
                    <a:p>
                      <a:pPr algn="ctr"/>
                      <a:r>
                        <a:t>1 under refurbishment</a:t>
                      </a:r>
                    </a:p>
                  </a:txBody>
                  <a:tcPr/>
                </a:tc>
                <a:extLst>
                  <a:ext uri="{0D108BD9-81ED-4DB2-BD59-A6C34878D82A}">
                    <a16:rowId xmlns:a16="http://schemas.microsoft.com/office/drawing/2014/main" val="10002"/>
                  </a:ext>
                </a:extLst>
              </a:tr>
              <a:tr h="457200">
                <a:tc>
                  <a:txBody>
                    <a:bodyPr/>
                    <a:lstStyle/>
                    <a:p>
                      <a:pPr algn="ctr"/>
                      <a:r>
                        <a:t>700 kW</a:t>
                      </a:r>
                    </a:p>
                  </a:txBody>
                  <a:tcPr/>
                </a:tc>
                <a:tc>
                  <a:txBody>
                    <a:bodyPr/>
                    <a:lstStyle/>
                    <a:p>
                      <a:pPr algn="ctr"/>
                      <a:r>
                        <a:rPr dirty="0"/>
                        <a:t>4 / 28 removed</a:t>
                      </a:r>
                    </a:p>
                  </a:txBody>
                  <a:tcPr/>
                </a:tc>
                <a:tc>
                  <a:txBody>
                    <a:bodyPr/>
                    <a:lstStyle/>
                    <a:p>
                      <a:pPr algn="ctr"/>
                      <a:r>
                        <a:rPr dirty="0"/>
                        <a:t>3 under refurbishment</a:t>
                      </a:r>
                    </a:p>
                  </a:txBody>
                  <a:tcPr/>
                </a:tc>
                <a:extLst>
                  <a:ext uri="{0D108BD9-81ED-4DB2-BD59-A6C34878D82A}">
                    <a16:rowId xmlns:a16="http://schemas.microsoft.com/office/drawing/2014/main" val="10003"/>
                  </a:ext>
                </a:extLst>
              </a:tr>
            </a:tbl>
          </a:graphicData>
        </a:graphic>
      </p:graphicFrame>
      <p:sp>
        <p:nvSpPr>
          <p:cNvPr id="4" name="Title 1">
            <a:extLst>
              <a:ext uri="{FF2B5EF4-FFF2-40B4-BE49-F238E27FC236}">
                <a16:creationId xmlns:a16="http://schemas.microsoft.com/office/drawing/2014/main" id="{F2BDC25B-1267-0AAC-7739-2E8B71C1F7C8}"/>
              </a:ext>
            </a:extLst>
          </p:cNvPr>
          <p:cNvSpPr txBox="1">
            <a:spLocks/>
          </p:cNvSpPr>
          <p:nvPr/>
        </p:nvSpPr>
        <p:spPr>
          <a:xfrm>
            <a:off x="314692" y="365125"/>
            <a:ext cx="11492432" cy="886397"/>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a:lstStyle>
          <a:p>
            <a:r>
              <a:rPr lang="en-US" dirty="0"/>
              <a:t>High Power RF – A Long-Term Problem</a:t>
            </a:r>
          </a:p>
        </p:txBody>
      </p:sp>
    </p:spTree>
    <p:extLst>
      <p:ext uri="{BB962C8B-B14F-4D97-AF65-F5344CB8AC3E}">
        <p14:creationId xmlns:p14="http://schemas.microsoft.com/office/powerpoint/2010/main" val="11539204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9AC4B-5D98-80EC-A32E-8214C16E8209}"/>
            </a:ext>
          </a:extLst>
        </p:cNvPr>
        <p:cNvGrpSpPr/>
        <p:nvPr/>
      </p:nvGrpSpPr>
      <p:grpSpPr>
        <a:xfrm>
          <a:off x="0" y="0"/>
          <a:ext cx="0" cy="0"/>
          <a:chOff x="0" y="0"/>
          <a:chExt cx="0" cy="0"/>
        </a:xfrm>
      </p:grpSpPr>
      <p:sp>
        <p:nvSpPr>
          <p:cNvPr id="57" name="Shape 9">
            <a:extLst>
              <a:ext uri="{FF2B5EF4-FFF2-40B4-BE49-F238E27FC236}">
                <a16:creationId xmlns:a16="http://schemas.microsoft.com/office/drawing/2014/main" id="{97543796-89D9-F931-0272-FF0502B4DC46}"/>
              </a:ext>
            </a:extLst>
          </p:cNvPr>
          <p:cNvSpPr/>
          <p:nvPr/>
        </p:nvSpPr>
        <p:spPr>
          <a:xfrm>
            <a:off x="97536" y="3548259"/>
            <a:ext cx="3779520" cy="717723"/>
          </a:xfrm>
          <a:prstGeom prst="rect">
            <a:avLst/>
          </a:prstGeom>
          <a:solidFill>
            <a:srgbClr val="FFFFFF"/>
          </a:solidFill>
          <a:ln w="9525">
            <a:solidFill>
              <a:srgbClr val="DDDDDD"/>
            </a:solidFill>
            <a:prstDash val="solid"/>
          </a:ln>
          <a:effectLst>
            <a:outerShdw blurRad="50800" dist="12700" dir="8100000" algn="bl" rotWithShape="0">
              <a:srgbClr val="000000">
                <a:alpha val="10000"/>
              </a:srgbClr>
            </a:outerShdw>
          </a:effectLst>
        </p:spPr>
        <p:txBody>
          <a:bodyPr/>
          <a:lstStyle/>
          <a:p>
            <a:endParaRPr lang="en-US" sz="2400"/>
          </a:p>
        </p:txBody>
      </p:sp>
      <p:sp>
        <p:nvSpPr>
          <p:cNvPr id="2" name="Shape 0">
            <a:extLst>
              <a:ext uri="{FF2B5EF4-FFF2-40B4-BE49-F238E27FC236}">
                <a16:creationId xmlns:a16="http://schemas.microsoft.com/office/drawing/2014/main" id="{945A9196-D61B-E4C2-212D-C709E0D2F7F8}"/>
              </a:ext>
            </a:extLst>
          </p:cNvPr>
          <p:cNvSpPr/>
          <p:nvPr/>
        </p:nvSpPr>
        <p:spPr>
          <a:xfrm>
            <a:off x="0" y="0"/>
            <a:ext cx="12192000" cy="829056"/>
          </a:xfrm>
          <a:prstGeom prst="rect">
            <a:avLst/>
          </a:prstGeom>
          <a:solidFill>
            <a:schemeClr val="tx2"/>
          </a:solidFill>
          <a:ln w="12700">
            <a:solidFill>
              <a:schemeClr val="tx2"/>
            </a:solidFill>
            <a:prstDash val="solid"/>
          </a:ln>
        </p:spPr>
        <p:txBody>
          <a:bodyPr/>
          <a:lstStyle/>
          <a:p>
            <a:endParaRPr lang="en-US" sz="2400"/>
          </a:p>
        </p:txBody>
      </p:sp>
      <p:sp>
        <p:nvSpPr>
          <p:cNvPr id="3" name="Text 1">
            <a:extLst>
              <a:ext uri="{FF2B5EF4-FFF2-40B4-BE49-F238E27FC236}">
                <a16:creationId xmlns:a16="http://schemas.microsoft.com/office/drawing/2014/main" id="{0E9BB4BF-BDF2-C23A-15DC-00ADC79425A8}"/>
              </a:ext>
            </a:extLst>
          </p:cNvPr>
          <p:cNvSpPr/>
          <p:nvPr/>
        </p:nvSpPr>
        <p:spPr>
          <a:xfrm>
            <a:off x="243840" y="0"/>
            <a:ext cx="11704320" cy="829056"/>
          </a:xfrm>
          <a:prstGeom prst="rect">
            <a:avLst/>
          </a:prstGeom>
          <a:noFill/>
          <a:ln/>
        </p:spPr>
        <p:txBody>
          <a:bodyPr wrap="square" lIns="0" tIns="0" rIns="0" bIns="0" rtlCol="0" anchor="ctr"/>
          <a:lstStyle/>
          <a:p>
            <a:r>
              <a:rPr lang="en-US" sz="2533" b="1" dirty="0">
                <a:solidFill>
                  <a:srgbClr val="FFFFFF"/>
                </a:solidFill>
              </a:rPr>
              <a:t>Recent Experience: Klystron Fabrication &amp; Operational Challenges</a:t>
            </a:r>
            <a:endParaRPr lang="en-US" sz="2533" dirty="0"/>
          </a:p>
        </p:txBody>
      </p:sp>
      <p:sp>
        <p:nvSpPr>
          <p:cNvPr id="6" name="Shape 4">
            <a:extLst>
              <a:ext uri="{FF2B5EF4-FFF2-40B4-BE49-F238E27FC236}">
                <a16:creationId xmlns:a16="http://schemas.microsoft.com/office/drawing/2014/main" id="{836A848C-6A76-44E6-C6FE-19AD0E628C74}"/>
              </a:ext>
            </a:extLst>
          </p:cNvPr>
          <p:cNvSpPr/>
          <p:nvPr/>
        </p:nvSpPr>
        <p:spPr>
          <a:xfrm>
            <a:off x="97536" y="902208"/>
            <a:ext cx="3779520" cy="438912"/>
          </a:xfrm>
          <a:prstGeom prst="rect">
            <a:avLst/>
          </a:prstGeom>
          <a:solidFill>
            <a:schemeClr val="accent3"/>
          </a:solidFill>
          <a:ln w="12700">
            <a:solidFill>
              <a:schemeClr val="accent3"/>
            </a:solidFill>
            <a:prstDash val="solid"/>
          </a:ln>
        </p:spPr>
        <p:txBody>
          <a:bodyPr/>
          <a:lstStyle/>
          <a:p>
            <a:endParaRPr lang="en-US" sz="2400"/>
          </a:p>
        </p:txBody>
      </p:sp>
      <p:sp>
        <p:nvSpPr>
          <p:cNvPr id="7" name="Text 5">
            <a:extLst>
              <a:ext uri="{FF2B5EF4-FFF2-40B4-BE49-F238E27FC236}">
                <a16:creationId xmlns:a16="http://schemas.microsoft.com/office/drawing/2014/main" id="{C5AE2F1D-89E4-B700-86F8-E6501D1BF2B9}"/>
              </a:ext>
            </a:extLst>
          </p:cNvPr>
          <p:cNvSpPr/>
          <p:nvPr/>
        </p:nvSpPr>
        <p:spPr>
          <a:xfrm>
            <a:off x="97536" y="902208"/>
            <a:ext cx="3779520" cy="438912"/>
          </a:xfrm>
          <a:prstGeom prst="rect">
            <a:avLst/>
          </a:prstGeom>
          <a:noFill/>
          <a:ln/>
        </p:spPr>
        <p:txBody>
          <a:bodyPr wrap="square" lIns="0" tIns="0" rIns="0" bIns="0" rtlCol="0" anchor="ctr"/>
          <a:lstStyle/>
          <a:p>
            <a:pPr algn="ctr"/>
            <a:r>
              <a:rPr lang="en-US" sz="1600" b="1" dirty="0">
                <a:solidFill>
                  <a:srgbClr val="FFFFFF"/>
                </a:solidFill>
              </a:rPr>
              <a:t>5 MW Klystrons</a:t>
            </a:r>
            <a:endParaRPr lang="en-US" sz="1600" dirty="0"/>
          </a:p>
        </p:txBody>
      </p:sp>
      <p:pic>
        <p:nvPicPr>
          <p:cNvPr id="9" name="Image 0" descr="preencoded.png">
            <a:extLst>
              <a:ext uri="{FF2B5EF4-FFF2-40B4-BE49-F238E27FC236}">
                <a16:creationId xmlns:a16="http://schemas.microsoft.com/office/drawing/2014/main" id="{6D44852B-24ED-D029-1266-DF3A696926B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7536" y="1322834"/>
            <a:ext cx="3779520" cy="1773934"/>
          </a:xfrm>
          <a:prstGeom prst="rect">
            <a:avLst/>
          </a:prstGeom>
          <a:solidFill>
            <a:schemeClr val="accent3"/>
          </a:solidFill>
          <a:ln>
            <a:solidFill>
              <a:schemeClr val="accent3"/>
            </a:solidFill>
          </a:ln>
        </p:spPr>
      </p:pic>
      <p:sp>
        <p:nvSpPr>
          <p:cNvPr id="10" name="Shape 7">
            <a:extLst>
              <a:ext uri="{FF2B5EF4-FFF2-40B4-BE49-F238E27FC236}">
                <a16:creationId xmlns:a16="http://schemas.microsoft.com/office/drawing/2014/main" id="{0BD3A44F-FA86-011F-B82E-FB19A74392CD}"/>
              </a:ext>
            </a:extLst>
          </p:cNvPr>
          <p:cNvSpPr/>
          <p:nvPr/>
        </p:nvSpPr>
        <p:spPr>
          <a:xfrm>
            <a:off x="97536" y="3096768"/>
            <a:ext cx="3779520" cy="365760"/>
          </a:xfrm>
          <a:prstGeom prst="rect">
            <a:avLst/>
          </a:prstGeom>
          <a:solidFill>
            <a:schemeClr val="accent3">
              <a:alpha val="12000"/>
            </a:schemeClr>
          </a:solidFill>
          <a:ln w="9525">
            <a:solidFill>
              <a:schemeClr val="accent3"/>
            </a:solidFill>
            <a:prstDash val="solid"/>
          </a:ln>
        </p:spPr>
        <p:txBody>
          <a:bodyPr/>
          <a:lstStyle/>
          <a:p>
            <a:endParaRPr lang="en-US" sz="2400"/>
          </a:p>
        </p:txBody>
      </p:sp>
      <p:sp>
        <p:nvSpPr>
          <p:cNvPr id="11" name="Text 8">
            <a:extLst>
              <a:ext uri="{FF2B5EF4-FFF2-40B4-BE49-F238E27FC236}">
                <a16:creationId xmlns:a16="http://schemas.microsoft.com/office/drawing/2014/main" id="{57480497-E526-8E6D-2020-FA51C23D8EAC}"/>
              </a:ext>
            </a:extLst>
          </p:cNvPr>
          <p:cNvSpPr/>
          <p:nvPr/>
        </p:nvSpPr>
        <p:spPr>
          <a:xfrm>
            <a:off x="182880" y="3096768"/>
            <a:ext cx="3657600" cy="365760"/>
          </a:xfrm>
          <a:prstGeom prst="rect">
            <a:avLst/>
          </a:prstGeom>
          <a:noFill/>
          <a:ln/>
        </p:spPr>
        <p:txBody>
          <a:bodyPr wrap="square" lIns="0" tIns="677" rIns="677" bIns="0" rtlCol="0" anchor="ctr"/>
          <a:lstStyle/>
          <a:p>
            <a:r>
              <a:rPr lang="en-US" sz="1000" i="1" dirty="0">
                <a:solidFill>
                  <a:srgbClr val="1A1A2E"/>
                </a:solidFill>
              </a:rPr>
              <a:t>Cathode micro-discharge: instantaneous 5A spike in beam current</a:t>
            </a:r>
            <a:endParaRPr lang="en-US" sz="1000" dirty="0"/>
          </a:p>
        </p:txBody>
      </p:sp>
      <p:sp>
        <p:nvSpPr>
          <p:cNvPr id="17" name="Text 14">
            <a:extLst>
              <a:ext uri="{FF2B5EF4-FFF2-40B4-BE49-F238E27FC236}">
                <a16:creationId xmlns:a16="http://schemas.microsoft.com/office/drawing/2014/main" id="{967E0550-68D9-C3AE-D931-83E639A09E79}"/>
              </a:ext>
            </a:extLst>
          </p:cNvPr>
          <p:cNvSpPr/>
          <p:nvPr/>
        </p:nvSpPr>
        <p:spPr>
          <a:xfrm>
            <a:off x="230849" y="3548511"/>
            <a:ext cx="3621024" cy="682752"/>
          </a:xfrm>
          <a:prstGeom prst="rect">
            <a:avLst/>
          </a:prstGeom>
          <a:noFill/>
          <a:ln/>
        </p:spPr>
        <p:txBody>
          <a:bodyPr wrap="square" lIns="0" tIns="508" rIns="847" bIns="0" rtlCol="0" anchor="ctr"/>
          <a:lstStyle/>
          <a:p>
            <a:r>
              <a:rPr lang="en-US" sz="1200" dirty="0">
                <a:solidFill>
                  <a:srgbClr val="1A1A2E"/>
                </a:solidFill>
              </a:rPr>
              <a:t>High perveance → low peak output power</a:t>
            </a:r>
            <a:endParaRPr lang="en-US" sz="1200" dirty="0"/>
          </a:p>
        </p:txBody>
      </p:sp>
      <p:sp>
        <p:nvSpPr>
          <p:cNvPr id="18" name="Shape 15">
            <a:extLst>
              <a:ext uri="{FF2B5EF4-FFF2-40B4-BE49-F238E27FC236}">
                <a16:creationId xmlns:a16="http://schemas.microsoft.com/office/drawing/2014/main" id="{617B7B4E-C890-03E7-E9FB-8F50CC9A52C5}"/>
              </a:ext>
            </a:extLst>
          </p:cNvPr>
          <p:cNvSpPr/>
          <p:nvPr/>
        </p:nvSpPr>
        <p:spPr>
          <a:xfrm>
            <a:off x="97536" y="4322100"/>
            <a:ext cx="3779520" cy="703479"/>
          </a:xfrm>
          <a:prstGeom prst="rect">
            <a:avLst/>
          </a:prstGeom>
          <a:solidFill>
            <a:srgbClr val="FFFFFF"/>
          </a:solidFill>
          <a:ln w="9525">
            <a:solidFill>
              <a:srgbClr val="DDDDDD"/>
            </a:solidFill>
            <a:prstDash val="solid"/>
          </a:ln>
          <a:effectLst>
            <a:outerShdw blurRad="50800" dist="12700" dir="8100000" algn="bl" rotWithShape="0">
              <a:srgbClr val="000000">
                <a:alpha val="10000"/>
              </a:srgbClr>
            </a:outerShdw>
          </a:effectLst>
        </p:spPr>
        <p:txBody>
          <a:bodyPr/>
          <a:lstStyle/>
          <a:p>
            <a:endParaRPr lang="en-US" sz="2400"/>
          </a:p>
        </p:txBody>
      </p:sp>
      <p:sp>
        <p:nvSpPr>
          <p:cNvPr id="20" name="Text 17">
            <a:extLst>
              <a:ext uri="{FF2B5EF4-FFF2-40B4-BE49-F238E27FC236}">
                <a16:creationId xmlns:a16="http://schemas.microsoft.com/office/drawing/2014/main" id="{21583277-62D5-FA0E-3B86-72BEAA4FEF9E}"/>
              </a:ext>
            </a:extLst>
          </p:cNvPr>
          <p:cNvSpPr/>
          <p:nvPr/>
        </p:nvSpPr>
        <p:spPr>
          <a:xfrm>
            <a:off x="219456" y="4322100"/>
            <a:ext cx="3621024" cy="682752"/>
          </a:xfrm>
          <a:prstGeom prst="rect">
            <a:avLst/>
          </a:prstGeom>
          <a:noFill/>
          <a:ln/>
        </p:spPr>
        <p:txBody>
          <a:bodyPr wrap="square" lIns="0" tIns="508" rIns="847" bIns="0" rtlCol="0" anchor="ctr"/>
          <a:lstStyle/>
          <a:p>
            <a:r>
              <a:rPr lang="en-US" sz="1200" dirty="0">
                <a:solidFill>
                  <a:srgbClr val="1A1A2E"/>
                </a:solidFill>
              </a:rPr>
              <a:t>All 3 klystrons: persistent cathode micro-discharge; prohibited operation on 2/3</a:t>
            </a:r>
            <a:endParaRPr lang="en-US" sz="1200" dirty="0"/>
          </a:p>
        </p:txBody>
      </p:sp>
      <p:sp>
        <p:nvSpPr>
          <p:cNvPr id="21" name="Shape 18">
            <a:extLst>
              <a:ext uri="{FF2B5EF4-FFF2-40B4-BE49-F238E27FC236}">
                <a16:creationId xmlns:a16="http://schemas.microsoft.com/office/drawing/2014/main" id="{C3AC478E-8817-F9E9-D004-C9AA870E84E5}"/>
              </a:ext>
            </a:extLst>
          </p:cNvPr>
          <p:cNvSpPr/>
          <p:nvPr/>
        </p:nvSpPr>
        <p:spPr>
          <a:xfrm>
            <a:off x="97536" y="5077135"/>
            <a:ext cx="3767328" cy="724206"/>
          </a:xfrm>
          <a:prstGeom prst="rect">
            <a:avLst/>
          </a:prstGeom>
          <a:solidFill>
            <a:srgbClr val="FFFFFF"/>
          </a:solidFill>
          <a:ln w="9525">
            <a:solidFill>
              <a:srgbClr val="DDDDDD"/>
            </a:solidFill>
            <a:prstDash val="solid"/>
          </a:ln>
          <a:effectLst>
            <a:outerShdw blurRad="50800" dist="12700" dir="8100000" algn="bl" rotWithShape="0">
              <a:srgbClr val="000000">
                <a:alpha val="10000"/>
              </a:srgbClr>
            </a:outerShdw>
          </a:effectLst>
        </p:spPr>
        <p:txBody>
          <a:bodyPr/>
          <a:lstStyle/>
          <a:p>
            <a:endParaRPr lang="en-US" sz="2400"/>
          </a:p>
        </p:txBody>
      </p:sp>
      <p:sp>
        <p:nvSpPr>
          <p:cNvPr id="23" name="Text 20">
            <a:extLst>
              <a:ext uri="{FF2B5EF4-FFF2-40B4-BE49-F238E27FC236}">
                <a16:creationId xmlns:a16="http://schemas.microsoft.com/office/drawing/2014/main" id="{EB991A22-BFFB-8812-006F-A57AD7236F29}"/>
              </a:ext>
            </a:extLst>
          </p:cNvPr>
          <p:cNvSpPr/>
          <p:nvPr/>
        </p:nvSpPr>
        <p:spPr>
          <a:xfrm>
            <a:off x="219456" y="5099082"/>
            <a:ext cx="3621024" cy="682752"/>
          </a:xfrm>
          <a:prstGeom prst="rect">
            <a:avLst/>
          </a:prstGeom>
          <a:noFill/>
          <a:ln/>
        </p:spPr>
        <p:txBody>
          <a:bodyPr wrap="square" lIns="0" tIns="508" rIns="847" bIns="0" rtlCol="0" anchor="ctr"/>
          <a:lstStyle/>
          <a:p>
            <a:r>
              <a:rPr lang="en-US" sz="1200" dirty="0">
                <a:solidFill>
                  <a:srgbClr val="1A1A2E"/>
                </a:solidFill>
              </a:rPr>
              <a:t>Removed from CCL-1 (Aug 2024) after vacuum degradation; returned to vendor</a:t>
            </a:r>
            <a:endParaRPr lang="en-US" sz="1200" dirty="0"/>
          </a:p>
        </p:txBody>
      </p:sp>
      <p:sp>
        <p:nvSpPr>
          <p:cNvPr id="24" name="Shape 21">
            <a:extLst>
              <a:ext uri="{FF2B5EF4-FFF2-40B4-BE49-F238E27FC236}">
                <a16:creationId xmlns:a16="http://schemas.microsoft.com/office/drawing/2014/main" id="{FF4391C6-B92A-EECD-5D70-9310EFBFA12E}"/>
              </a:ext>
            </a:extLst>
          </p:cNvPr>
          <p:cNvSpPr/>
          <p:nvPr/>
        </p:nvSpPr>
        <p:spPr>
          <a:xfrm>
            <a:off x="4169664" y="902208"/>
            <a:ext cx="3816096" cy="438912"/>
          </a:xfrm>
          <a:prstGeom prst="rect">
            <a:avLst/>
          </a:prstGeom>
          <a:solidFill>
            <a:srgbClr val="7D3C98"/>
          </a:solidFill>
          <a:ln w="12700">
            <a:solidFill>
              <a:srgbClr val="7D3C98"/>
            </a:solidFill>
            <a:prstDash val="solid"/>
          </a:ln>
        </p:spPr>
        <p:txBody>
          <a:bodyPr/>
          <a:lstStyle/>
          <a:p>
            <a:endParaRPr lang="en-US" sz="2400"/>
          </a:p>
        </p:txBody>
      </p:sp>
      <p:sp>
        <p:nvSpPr>
          <p:cNvPr id="25" name="Text 22">
            <a:extLst>
              <a:ext uri="{FF2B5EF4-FFF2-40B4-BE49-F238E27FC236}">
                <a16:creationId xmlns:a16="http://schemas.microsoft.com/office/drawing/2014/main" id="{DEFB284F-9A66-3116-2E73-86286ABD2860}"/>
              </a:ext>
            </a:extLst>
          </p:cNvPr>
          <p:cNvSpPr/>
          <p:nvPr/>
        </p:nvSpPr>
        <p:spPr>
          <a:xfrm>
            <a:off x="4206240" y="902208"/>
            <a:ext cx="3779520" cy="438912"/>
          </a:xfrm>
          <a:prstGeom prst="rect">
            <a:avLst/>
          </a:prstGeom>
          <a:noFill/>
          <a:ln/>
        </p:spPr>
        <p:txBody>
          <a:bodyPr wrap="square" lIns="0" tIns="0" rIns="0" bIns="0" rtlCol="0" anchor="ctr"/>
          <a:lstStyle/>
          <a:p>
            <a:pPr algn="ctr"/>
            <a:r>
              <a:rPr lang="en-US" sz="1600" b="1" dirty="0">
                <a:solidFill>
                  <a:srgbClr val="FFFFFF"/>
                </a:solidFill>
              </a:rPr>
              <a:t>3 MW Klystrons</a:t>
            </a:r>
            <a:endParaRPr lang="en-US" sz="1600" dirty="0"/>
          </a:p>
        </p:txBody>
      </p:sp>
      <p:pic>
        <p:nvPicPr>
          <p:cNvPr id="27" name="Image 1" descr="preencoded.png">
            <a:extLst>
              <a:ext uri="{FF2B5EF4-FFF2-40B4-BE49-F238E27FC236}">
                <a16:creationId xmlns:a16="http://schemas.microsoft.com/office/drawing/2014/main" id="{F8B4350E-9F3A-780B-64B4-E9FDB947534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174858" y="1341119"/>
            <a:ext cx="3810902" cy="1743455"/>
          </a:xfrm>
          <a:prstGeom prst="rect">
            <a:avLst/>
          </a:prstGeom>
          <a:ln>
            <a:solidFill>
              <a:schemeClr val="accent6"/>
            </a:solidFill>
          </a:ln>
        </p:spPr>
      </p:pic>
      <p:sp>
        <p:nvSpPr>
          <p:cNvPr id="28" name="Shape 24">
            <a:extLst>
              <a:ext uri="{FF2B5EF4-FFF2-40B4-BE49-F238E27FC236}">
                <a16:creationId xmlns:a16="http://schemas.microsoft.com/office/drawing/2014/main" id="{51D11005-5E62-A226-A031-F98181C0265D}"/>
              </a:ext>
            </a:extLst>
          </p:cNvPr>
          <p:cNvSpPr/>
          <p:nvPr/>
        </p:nvSpPr>
        <p:spPr>
          <a:xfrm>
            <a:off x="4169664" y="3084575"/>
            <a:ext cx="3816096" cy="365760"/>
          </a:xfrm>
          <a:prstGeom prst="rect">
            <a:avLst/>
          </a:prstGeom>
          <a:solidFill>
            <a:srgbClr val="7D3C98">
              <a:alpha val="12000"/>
            </a:srgbClr>
          </a:solidFill>
          <a:ln w="9525">
            <a:solidFill>
              <a:srgbClr val="7D3C98"/>
            </a:solidFill>
            <a:prstDash val="solid"/>
          </a:ln>
        </p:spPr>
        <p:txBody>
          <a:bodyPr/>
          <a:lstStyle/>
          <a:p>
            <a:endParaRPr lang="en-US" sz="2400"/>
          </a:p>
        </p:txBody>
      </p:sp>
      <p:sp>
        <p:nvSpPr>
          <p:cNvPr id="29" name="Text 25">
            <a:extLst>
              <a:ext uri="{FF2B5EF4-FFF2-40B4-BE49-F238E27FC236}">
                <a16:creationId xmlns:a16="http://schemas.microsoft.com/office/drawing/2014/main" id="{EECF3324-D0AF-6C59-35EF-9F44AAF239E7}"/>
              </a:ext>
            </a:extLst>
          </p:cNvPr>
          <p:cNvSpPr/>
          <p:nvPr/>
        </p:nvSpPr>
        <p:spPr>
          <a:xfrm>
            <a:off x="4206240" y="3054095"/>
            <a:ext cx="3657600" cy="365760"/>
          </a:xfrm>
          <a:prstGeom prst="rect">
            <a:avLst/>
          </a:prstGeom>
          <a:noFill/>
          <a:ln/>
        </p:spPr>
        <p:txBody>
          <a:bodyPr wrap="square" lIns="0" tIns="677" rIns="677" bIns="0" rtlCol="0" anchor="ctr"/>
          <a:lstStyle/>
          <a:p>
            <a:r>
              <a:rPr lang="en-US" sz="1000" i="1" dirty="0">
                <a:solidFill>
                  <a:srgbClr val="1A1A2E"/>
                </a:solidFill>
              </a:rPr>
              <a:t>Vacuum ion pump pressure vs. time — spike triggered DTL-3 removal (May 2024)</a:t>
            </a:r>
            <a:endParaRPr lang="en-US" sz="1000" dirty="0"/>
          </a:p>
        </p:txBody>
      </p:sp>
      <p:sp>
        <p:nvSpPr>
          <p:cNvPr id="33" name="Shape 29">
            <a:extLst>
              <a:ext uri="{FF2B5EF4-FFF2-40B4-BE49-F238E27FC236}">
                <a16:creationId xmlns:a16="http://schemas.microsoft.com/office/drawing/2014/main" id="{8DEB7F0A-8131-2B3E-1C5F-1379B13DE453}"/>
              </a:ext>
            </a:extLst>
          </p:cNvPr>
          <p:cNvSpPr/>
          <p:nvPr/>
        </p:nvSpPr>
        <p:spPr>
          <a:xfrm>
            <a:off x="4194048" y="3548259"/>
            <a:ext cx="3779520" cy="703479"/>
          </a:xfrm>
          <a:prstGeom prst="rect">
            <a:avLst/>
          </a:prstGeom>
          <a:solidFill>
            <a:srgbClr val="FFFFFF"/>
          </a:solidFill>
          <a:ln w="9525">
            <a:solidFill>
              <a:srgbClr val="DDDDDD"/>
            </a:solidFill>
            <a:prstDash val="solid"/>
          </a:ln>
          <a:effectLst>
            <a:outerShdw blurRad="50800" dist="12700" dir="8100000" algn="bl" rotWithShape="0">
              <a:srgbClr val="000000">
                <a:alpha val="10000"/>
              </a:srgbClr>
            </a:outerShdw>
          </a:effectLst>
        </p:spPr>
        <p:txBody>
          <a:bodyPr/>
          <a:lstStyle/>
          <a:p>
            <a:endParaRPr lang="en-US" sz="2400"/>
          </a:p>
        </p:txBody>
      </p:sp>
      <p:sp>
        <p:nvSpPr>
          <p:cNvPr id="34" name="Shape 30">
            <a:extLst>
              <a:ext uri="{FF2B5EF4-FFF2-40B4-BE49-F238E27FC236}">
                <a16:creationId xmlns:a16="http://schemas.microsoft.com/office/drawing/2014/main" id="{687F46AB-B264-8733-8CFF-739F08F768DB}"/>
              </a:ext>
            </a:extLst>
          </p:cNvPr>
          <p:cNvSpPr/>
          <p:nvPr/>
        </p:nvSpPr>
        <p:spPr>
          <a:xfrm>
            <a:off x="4194048" y="3548259"/>
            <a:ext cx="73152" cy="703479"/>
          </a:xfrm>
          <a:prstGeom prst="rect">
            <a:avLst/>
          </a:prstGeom>
          <a:solidFill>
            <a:srgbClr val="7D3C98"/>
          </a:solidFill>
          <a:ln w="12700">
            <a:solidFill>
              <a:srgbClr val="7D3C98"/>
            </a:solidFill>
            <a:prstDash val="solid"/>
          </a:ln>
        </p:spPr>
        <p:txBody>
          <a:bodyPr/>
          <a:lstStyle/>
          <a:p>
            <a:endParaRPr lang="en-US" sz="2400"/>
          </a:p>
        </p:txBody>
      </p:sp>
      <p:sp>
        <p:nvSpPr>
          <p:cNvPr id="35" name="Text 31">
            <a:extLst>
              <a:ext uri="{FF2B5EF4-FFF2-40B4-BE49-F238E27FC236}">
                <a16:creationId xmlns:a16="http://schemas.microsoft.com/office/drawing/2014/main" id="{B52A5726-68FD-8738-A600-ED8DD1E4CDAD}"/>
              </a:ext>
            </a:extLst>
          </p:cNvPr>
          <p:cNvSpPr/>
          <p:nvPr/>
        </p:nvSpPr>
        <p:spPr>
          <a:xfrm>
            <a:off x="4315968" y="3548259"/>
            <a:ext cx="3621024" cy="703479"/>
          </a:xfrm>
          <a:prstGeom prst="rect">
            <a:avLst/>
          </a:prstGeom>
          <a:noFill/>
          <a:ln/>
        </p:spPr>
        <p:txBody>
          <a:bodyPr wrap="square" lIns="0" tIns="508" rIns="847" bIns="0" rtlCol="0" anchor="ctr"/>
          <a:lstStyle/>
          <a:p>
            <a:r>
              <a:rPr lang="en-US" sz="1200" dirty="0">
                <a:solidFill>
                  <a:srgbClr val="1A1A2E"/>
                </a:solidFill>
              </a:rPr>
              <a:t>Persistent leaks → structural support redesign required</a:t>
            </a:r>
            <a:endParaRPr lang="en-US" sz="1200" dirty="0"/>
          </a:p>
        </p:txBody>
      </p:sp>
      <p:sp>
        <p:nvSpPr>
          <p:cNvPr id="36" name="Shape 32">
            <a:extLst>
              <a:ext uri="{FF2B5EF4-FFF2-40B4-BE49-F238E27FC236}">
                <a16:creationId xmlns:a16="http://schemas.microsoft.com/office/drawing/2014/main" id="{F7076F44-17EF-0455-81A1-C09BCCAD9428}"/>
              </a:ext>
            </a:extLst>
          </p:cNvPr>
          <p:cNvSpPr/>
          <p:nvPr/>
        </p:nvSpPr>
        <p:spPr>
          <a:xfrm>
            <a:off x="4194048" y="4312698"/>
            <a:ext cx="3779520" cy="703479"/>
          </a:xfrm>
          <a:prstGeom prst="rect">
            <a:avLst/>
          </a:prstGeom>
          <a:solidFill>
            <a:srgbClr val="FFFFFF"/>
          </a:solidFill>
          <a:ln w="9525">
            <a:solidFill>
              <a:srgbClr val="DDDDDD"/>
            </a:solidFill>
            <a:prstDash val="solid"/>
          </a:ln>
          <a:effectLst>
            <a:outerShdw blurRad="50800" dist="12700" dir="8100000" algn="bl" rotWithShape="0">
              <a:srgbClr val="000000">
                <a:alpha val="10000"/>
              </a:srgbClr>
            </a:outerShdw>
          </a:effectLst>
        </p:spPr>
        <p:txBody>
          <a:bodyPr/>
          <a:lstStyle/>
          <a:p>
            <a:endParaRPr lang="en-US" sz="2400"/>
          </a:p>
        </p:txBody>
      </p:sp>
      <p:sp>
        <p:nvSpPr>
          <p:cNvPr id="37" name="Shape 33">
            <a:extLst>
              <a:ext uri="{FF2B5EF4-FFF2-40B4-BE49-F238E27FC236}">
                <a16:creationId xmlns:a16="http://schemas.microsoft.com/office/drawing/2014/main" id="{8F0F8D20-607E-49AE-2310-467C3E32E5A8}"/>
              </a:ext>
            </a:extLst>
          </p:cNvPr>
          <p:cNvSpPr/>
          <p:nvPr/>
        </p:nvSpPr>
        <p:spPr>
          <a:xfrm>
            <a:off x="4194048" y="4312698"/>
            <a:ext cx="73152" cy="703479"/>
          </a:xfrm>
          <a:prstGeom prst="rect">
            <a:avLst/>
          </a:prstGeom>
          <a:solidFill>
            <a:srgbClr val="7D3C98"/>
          </a:solidFill>
          <a:ln w="12700">
            <a:solidFill>
              <a:srgbClr val="7D3C98"/>
            </a:solidFill>
            <a:prstDash val="solid"/>
          </a:ln>
        </p:spPr>
        <p:txBody>
          <a:bodyPr/>
          <a:lstStyle/>
          <a:p>
            <a:endParaRPr lang="en-US" sz="2400"/>
          </a:p>
        </p:txBody>
      </p:sp>
      <p:sp>
        <p:nvSpPr>
          <p:cNvPr id="38" name="Text 34">
            <a:extLst>
              <a:ext uri="{FF2B5EF4-FFF2-40B4-BE49-F238E27FC236}">
                <a16:creationId xmlns:a16="http://schemas.microsoft.com/office/drawing/2014/main" id="{C93D0710-D76A-9164-DF11-47A30F6CFB89}"/>
              </a:ext>
            </a:extLst>
          </p:cNvPr>
          <p:cNvSpPr/>
          <p:nvPr/>
        </p:nvSpPr>
        <p:spPr>
          <a:xfrm>
            <a:off x="4315968" y="4312698"/>
            <a:ext cx="3621024" cy="703479"/>
          </a:xfrm>
          <a:prstGeom prst="rect">
            <a:avLst/>
          </a:prstGeom>
          <a:noFill/>
          <a:ln/>
        </p:spPr>
        <p:txBody>
          <a:bodyPr wrap="square" lIns="0" tIns="508" rIns="847" bIns="0" rtlCol="0" anchor="ctr"/>
          <a:lstStyle/>
          <a:p>
            <a:r>
              <a:rPr lang="en-US" sz="1200" dirty="0">
                <a:solidFill>
                  <a:srgbClr val="1A1A2E"/>
                </a:solidFill>
              </a:rPr>
              <a:t>Incorrect cathode radius → low perveance &amp; low output power</a:t>
            </a:r>
            <a:endParaRPr lang="en-US" sz="1200" dirty="0"/>
          </a:p>
        </p:txBody>
      </p:sp>
      <p:sp>
        <p:nvSpPr>
          <p:cNvPr id="39" name="Shape 35">
            <a:extLst>
              <a:ext uri="{FF2B5EF4-FFF2-40B4-BE49-F238E27FC236}">
                <a16:creationId xmlns:a16="http://schemas.microsoft.com/office/drawing/2014/main" id="{47508979-22CE-3388-E322-8C96C16D2BF5}"/>
              </a:ext>
            </a:extLst>
          </p:cNvPr>
          <p:cNvSpPr/>
          <p:nvPr/>
        </p:nvSpPr>
        <p:spPr>
          <a:xfrm>
            <a:off x="4194048" y="5077135"/>
            <a:ext cx="3779520" cy="703479"/>
          </a:xfrm>
          <a:prstGeom prst="rect">
            <a:avLst/>
          </a:prstGeom>
          <a:solidFill>
            <a:srgbClr val="FFFFFF"/>
          </a:solidFill>
          <a:ln w="9525">
            <a:solidFill>
              <a:srgbClr val="DDDDDD"/>
            </a:solidFill>
            <a:prstDash val="solid"/>
          </a:ln>
          <a:effectLst>
            <a:outerShdw blurRad="50800" dist="12700" dir="8100000" algn="bl" rotWithShape="0">
              <a:srgbClr val="000000">
                <a:alpha val="10000"/>
              </a:srgbClr>
            </a:outerShdw>
          </a:effectLst>
        </p:spPr>
        <p:txBody>
          <a:bodyPr/>
          <a:lstStyle/>
          <a:p>
            <a:endParaRPr lang="en-US" sz="2400"/>
          </a:p>
        </p:txBody>
      </p:sp>
      <p:sp>
        <p:nvSpPr>
          <p:cNvPr id="40" name="Shape 36">
            <a:extLst>
              <a:ext uri="{FF2B5EF4-FFF2-40B4-BE49-F238E27FC236}">
                <a16:creationId xmlns:a16="http://schemas.microsoft.com/office/drawing/2014/main" id="{87E05041-A4A8-6CF9-F37B-8E382AF7B408}"/>
              </a:ext>
            </a:extLst>
          </p:cNvPr>
          <p:cNvSpPr/>
          <p:nvPr/>
        </p:nvSpPr>
        <p:spPr>
          <a:xfrm>
            <a:off x="4194048" y="5077135"/>
            <a:ext cx="73152" cy="703479"/>
          </a:xfrm>
          <a:prstGeom prst="rect">
            <a:avLst/>
          </a:prstGeom>
          <a:solidFill>
            <a:srgbClr val="7D3C98"/>
          </a:solidFill>
          <a:ln w="12700">
            <a:solidFill>
              <a:srgbClr val="7D3C98"/>
            </a:solidFill>
            <a:prstDash val="solid"/>
          </a:ln>
        </p:spPr>
        <p:txBody>
          <a:bodyPr/>
          <a:lstStyle/>
          <a:p>
            <a:endParaRPr lang="en-US" sz="2400"/>
          </a:p>
        </p:txBody>
      </p:sp>
      <p:sp>
        <p:nvSpPr>
          <p:cNvPr id="41" name="Text 37">
            <a:extLst>
              <a:ext uri="{FF2B5EF4-FFF2-40B4-BE49-F238E27FC236}">
                <a16:creationId xmlns:a16="http://schemas.microsoft.com/office/drawing/2014/main" id="{6888F516-4E5C-90ED-AC04-FA1FD2827C71}"/>
              </a:ext>
            </a:extLst>
          </p:cNvPr>
          <p:cNvSpPr/>
          <p:nvPr/>
        </p:nvSpPr>
        <p:spPr>
          <a:xfrm>
            <a:off x="4315968" y="5077135"/>
            <a:ext cx="3621024" cy="703479"/>
          </a:xfrm>
          <a:prstGeom prst="rect">
            <a:avLst/>
          </a:prstGeom>
          <a:noFill/>
          <a:ln/>
        </p:spPr>
        <p:txBody>
          <a:bodyPr wrap="square" lIns="0" tIns="508" rIns="847" bIns="0" rtlCol="0" anchor="ctr"/>
          <a:lstStyle/>
          <a:p>
            <a:r>
              <a:rPr lang="en-US" sz="1200" dirty="0">
                <a:solidFill>
                  <a:srgbClr val="1A1A2E"/>
                </a:solidFill>
              </a:rPr>
              <a:t>Removed from DTL-3 (May 2024); returned to vendor</a:t>
            </a:r>
            <a:endParaRPr lang="en-US" sz="1200" dirty="0"/>
          </a:p>
        </p:txBody>
      </p:sp>
      <p:sp>
        <p:nvSpPr>
          <p:cNvPr id="42" name="Shape 38">
            <a:extLst>
              <a:ext uri="{FF2B5EF4-FFF2-40B4-BE49-F238E27FC236}">
                <a16:creationId xmlns:a16="http://schemas.microsoft.com/office/drawing/2014/main" id="{3B329F8A-8E55-63A6-06D2-495E66727612}"/>
              </a:ext>
            </a:extLst>
          </p:cNvPr>
          <p:cNvSpPr/>
          <p:nvPr/>
        </p:nvSpPr>
        <p:spPr>
          <a:xfrm>
            <a:off x="8314944" y="902208"/>
            <a:ext cx="3779520" cy="438912"/>
          </a:xfrm>
          <a:prstGeom prst="rect">
            <a:avLst/>
          </a:prstGeom>
          <a:solidFill>
            <a:srgbClr val="1A6EA8"/>
          </a:solidFill>
          <a:ln w="12700">
            <a:solidFill>
              <a:srgbClr val="1A6EA8"/>
            </a:solidFill>
            <a:prstDash val="solid"/>
          </a:ln>
        </p:spPr>
        <p:txBody>
          <a:bodyPr/>
          <a:lstStyle/>
          <a:p>
            <a:endParaRPr lang="en-US" sz="2400" dirty="0"/>
          </a:p>
        </p:txBody>
      </p:sp>
      <p:sp>
        <p:nvSpPr>
          <p:cNvPr id="43" name="Text 39">
            <a:extLst>
              <a:ext uri="{FF2B5EF4-FFF2-40B4-BE49-F238E27FC236}">
                <a16:creationId xmlns:a16="http://schemas.microsoft.com/office/drawing/2014/main" id="{BC403DBB-483B-A337-69EC-471782355B9D}"/>
              </a:ext>
            </a:extLst>
          </p:cNvPr>
          <p:cNvSpPr/>
          <p:nvPr/>
        </p:nvSpPr>
        <p:spPr>
          <a:xfrm>
            <a:off x="8314944" y="902208"/>
            <a:ext cx="3779520" cy="438912"/>
          </a:xfrm>
          <a:prstGeom prst="rect">
            <a:avLst/>
          </a:prstGeom>
          <a:noFill/>
          <a:ln/>
        </p:spPr>
        <p:txBody>
          <a:bodyPr wrap="square" lIns="0" tIns="0" rIns="0" bIns="0" rtlCol="0" anchor="ctr"/>
          <a:lstStyle/>
          <a:p>
            <a:pPr algn="ctr"/>
            <a:r>
              <a:rPr lang="en-US" sz="1600" b="1" dirty="0">
                <a:solidFill>
                  <a:srgbClr val="FFFFFF"/>
                </a:solidFill>
              </a:rPr>
              <a:t>700 kW Klystrons</a:t>
            </a:r>
            <a:endParaRPr lang="en-US" sz="1600" dirty="0"/>
          </a:p>
        </p:txBody>
      </p:sp>
      <p:pic>
        <p:nvPicPr>
          <p:cNvPr id="44" name="Image 2" descr="preencoded.png">
            <a:extLst>
              <a:ext uri="{FF2B5EF4-FFF2-40B4-BE49-F238E27FC236}">
                <a16:creationId xmlns:a16="http://schemas.microsoft.com/office/drawing/2014/main" id="{1A2ACC4B-0832-C557-61BB-8AC417A1DA77}"/>
              </a:ext>
            </a:extLst>
          </p:cNvPr>
          <p:cNvPicPr>
            <a:picLocks noChangeAspect="1"/>
          </p:cNvPicPr>
          <p:nvPr/>
        </p:nvPicPr>
        <p:blipFill>
          <a:blip r:embed="rId5"/>
          <a:srcRect/>
          <a:stretch/>
        </p:blipFill>
        <p:spPr>
          <a:xfrm>
            <a:off x="8835656" y="1404713"/>
            <a:ext cx="3258808" cy="1679862"/>
          </a:xfrm>
          <a:prstGeom prst="rect">
            <a:avLst/>
          </a:prstGeom>
        </p:spPr>
      </p:pic>
      <p:sp>
        <p:nvSpPr>
          <p:cNvPr id="46" name="Shape 41">
            <a:extLst>
              <a:ext uri="{FF2B5EF4-FFF2-40B4-BE49-F238E27FC236}">
                <a16:creationId xmlns:a16="http://schemas.microsoft.com/office/drawing/2014/main" id="{79379F21-1E7A-D55F-84CC-DA77CCB4FC36}"/>
              </a:ext>
            </a:extLst>
          </p:cNvPr>
          <p:cNvSpPr/>
          <p:nvPr/>
        </p:nvSpPr>
        <p:spPr>
          <a:xfrm>
            <a:off x="8314944" y="3084574"/>
            <a:ext cx="3779520" cy="365760"/>
          </a:xfrm>
          <a:prstGeom prst="rect">
            <a:avLst/>
          </a:prstGeom>
          <a:solidFill>
            <a:srgbClr val="1A6EA8">
              <a:alpha val="12000"/>
            </a:srgbClr>
          </a:solidFill>
          <a:ln w="9525">
            <a:solidFill>
              <a:srgbClr val="1A6EA8"/>
            </a:solidFill>
            <a:prstDash val="solid"/>
          </a:ln>
        </p:spPr>
        <p:txBody>
          <a:bodyPr/>
          <a:lstStyle/>
          <a:p>
            <a:endParaRPr lang="en-US" sz="2400"/>
          </a:p>
        </p:txBody>
      </p:sp>
      <p:sp>
        <p:nvSpPr>
          <p:cNvPr id="47" name="Text 42">
            <a:extLst>
              <a:ext uri="{FF2B5EF4-FFF2-40B4-BE49-F238E27FC236}">
                <a16:creationId xmlns:a16="http://schemas.microsoft.com/office/drawing/2014/main" id="{CDA81FB6-A4B5-55FB-36F5-C2C9000AEAB1}"/>
              </a:ext>
            </a:extLst>
          </p:cNvPr>
          <p:cNvSpPr/>
          <p:nvPr/>
        </p:nvSpPr>
        <p:spPr>
          <a:xfrm>
            <a:off x="8400288" y="3124615"/>
            <a:ext cx="3657600" cy="365760"/>
          </a:xfrm>
          <a:prstGeom prst="rect">
            <a:avLst/>
          </a:prstGeom>
          <a:noFill/>
          <a:ln/>
        </p:spPr>
        <p:txBody>
          <a:bodyPr wrap="square" lIns="0" tIns="677" rIns="677" bIns="0" rtlCol="0" anchor="ctr"/>
          <a:lstStyle/>
          <a:p>
            <a:r>
              <a:rPr lang="en-US" sz="1000" i="1" dirty="0">
                <a:solidFill>
                  <a:srgbClr val="1A1A2E"/>
                </a:solidFill>
              </a:rPr>
              <a:t>SCL-25 fault log: repeated Cathode 5 Over Current faults (Aug 2024)</a:t>
            </a:r>
            <a:endParaRPr lang="en-US" sz="1000" dirty="0"/>
          </a:p>
        </p:txBody>
      </p:sp>
      <p:sp>
        <p:nvSpPr>
          <p:cNvPr id="48" name="Shape 43">
            <a:extLst>
              <a:ext uri="{FF2B5EF4-FFF2-40B4-BE49-F238E27FC236}">
                <a16:creationId xmlns:a16="http://schemas.microsoft.com/office/drawing/2014/main" id="{BD43FBA9-7B15-BA2D-52A9-E8C528EF713A}"/>
              </a:ext>
            </a:extLst>
          </p:cNvPr>
          <p:cNvSpPr/>
          <p:nvPr/>
        </p:nvSpPr>
        <p:spPr>
          <a:xfrm>
            <a:off x="8327136" y="3524965"/>
            <a:ext cx="3779520" cy="726773"/>
          </a:xfrm>
          <a:prstGeom prst="rect">
            <a:avLst/>
          </a:prstGeom>
          <a:solidFill>
            <a:srgbClr val="FFFFFF"/>
          </a:solidFill>
          <a:ln w="9525">
            <a:solidFill>
              <a:srgbClr val="DDDDDD"/>
            </a:solidFill>
            <a:prstDash val="solid"/>
          </a:ln>
          <a:effectLst>
            <a:outerShdw blurRad="50800" dist="12700" dir="8100000" algn="bl" rotWithShape="0">
              <a:srgbClr val="000000">
                <a:alpha val="10000"/>
              </a:srgbClr>
            </a:outerShdw>
          </a:effectLst>
        </p:spPr>
        <p:txBody>
          <a:bodyPr/>
          <a:lstStyle/>
          <a:p>
            <a:endParaRPr lang="en-US" sz="2400"/>
          </a:p>
        </p:txBody>
      </p:sp>
      <p:sp>
        <p:nvSpPr>
          <p:cNvPr id="49" name="Shape 44">
            <a:extLst>
              <a:ext uri="{FF2B5EF4-FFF2-40B4-BE49-F238E27FC236}">
                <a16:creationId xmlns:a16="http://schemas.microsoft.com/office/drawing/2014/main" id="{C7E35604-BCBB-A313-3C9F-DD9769724E5B}"/>
              </a:ext>
            </a:extLst>
          </p:cNvPr>
          <p:cNvSpPr/>
          <p:nvPr/>
        </p:nvSpPr>
        <p:spPr>
          <a:xfrm>
            <a:off x="8327136" y="3524965"/>
            <a:ext cx="73152" cy="726773"/>
          </a:xfrm>
          <a:prstGeom prst="rect">
            <a:avLst/>
          </a:prstGeom>
          <a:solidFill>
            <a:srgbClr val="1A6EA8"/>
          </a:solidFill>
          <a:ln w="12700">
            <a:solidFill>
              <a:srgbClr val="1A6EA8"/>
            </a:solidFill>
            <a:prstDash val="solid"/>
          </a:ln>
        </p:spPr>
        <p:txBody>
          <a:bodyPr/>
          <a:lstStyle/>
          <a:p>
            <a:endParaRPr lang="en-US" sz="2400"/>
          </a:p>
        </p:txBody>
      </p:sp>
      <p:sp>
        <p:nvSpPr>
          <p:cNvPr id="50" name="Text 45">
            <a:extLst>
              <a:ext uri="{FF2B5EF4-FFF2-40B4-BE49-F238E27FC236}">
                <a16:creationId xmlns:a16="http://schemas.microsoft.com/office/drawing/2014/main" id="{5E75220A-CD4F-3069-05DF-F3291BF06CBA}"/>
              </a:ext>
            </a:extLst>
          </p:cNvPr>
          <p:cNvSpPr/>
          <p:nvPr/>
        </p:nvSpPr>
        <p:spPr>
          <a:xfrm>
            <a:off x="8449056" y="3524965"/>
            <a:ext cx="3621024" cy="726773"/>
          </a:xfrm>
          <a:prstGeom prst="rect">
            <a:avLst/>
          </a:prstGeom>
          <a:noFill/>
          <a:ln/>
        </p:spPr>
        <p:txBody>
          <a:bodyPr wrap="square" lIns="0" tIns="508" rIns="847" bIns="0" rtlCol="0" anchor="ctr"/>
          <a:lstStyle/>
          <a:p>
            <a:r>
              <a:rPr lang="en-US" sz="1200" dirty="0">
                <a:solidFill>
                  <a:srgbClr val="1A1A2E"/>
                </a:solidFill>
              </a:rPr>
              <a:t>4 of 28 klystrons pulled from HV for repeated cathode arcing</a:t>
            </a:r>
            <a:endParaRPr lang="en-US" sz="1200" dirty="0"/>
          </a:p>
        </p:txBody>
      </p:sp>
      <p:sp>
        <p:nvSpPr>
          <p:cNvPr id="51" name="Shape 46">
            <a:extLst>
              <a:ext uri="{FF2B5EF4-FFF2-40B4-BE49-F238E27FC236}">
                <a16:creationId xmlns:a16="http://schemas.microsoft.com/office/drawing/2014/main" id="{F123F423-57B8-234A-F4B8-5BABBBA2E143}"/>
              </a:ext>
            </a:extLst>
          </p:cNvPr>
          <p:cNvSpPr/>
          <p:nvPr/>
        </p:nvSpPr>
        <p:spPr>
          <a:xfrm>
            <a:off x="8327136" y="4322100"/>
            <a:ext cx="3779520" cy="703479"/>
          </a:xfrm>
          <a:prstGeom prst="rect">
            <a:avLst/>
          </a:prstGeom>
          <a:solidFill>
            <a:srgbClr val="FFFFFF"/>
          </a:solidFill>
          <a:ln w="9525">
            <a:solidFill>
              <a:srgbClr val="DDDDDD"/>
            </a:solidFill>
            <a:prstDash val="solid"/>
          </a:ln>
          <a:effectLst>
            <a:outerShdw blurRad="50800" dist="12700" dir="8100000" algn="bl" rotWithShape="0">
              <a:srgbClr val="000000">
                <a:alpha val="10000"/>
              </a:srgbClr>
            </a:outerShdw>
          </a:effectLst>
        </p:spPr>
        <p:txBody>
          <a:bodyPr/>
          <a:lstStyle/>
          <a:p>
            <a:endParaRPr lang="en-US" sz="2400"/>
          </a:p>
        </p:txBody>
      </p:sp>
      <p:sp>
        <p:nvSpPr>
          <p:cNvPr id="52" name="Shape 47">
            <a:extLst>
              <a:ext uri="{FF2B5EF4-FFF2-40B4-BE49-F238E27FC236}">
                <a16:creationId xmlns:a16="http://schemas.microsoft.com/office/drawing/2014/main" id="{A40CC9B6-C042-31AF-7F75-5763F2D925A6}"/>
              </a:ext>
            </a:extLst>
          </p:cNvPr>
          <p:cNvSpPr/>
          <p:nvPr/>
        </p:nvSpPr>
        <p:spPr>
          <a:xfrm>
            <a:off x="8327136" y="4322100"/>
            <a:ext cx="73152" cy="703479"/>
          </a:xfrm>
          <a:prstGeom prst="rect">
            <a:avLst/>
          </a:prstGeom>
          <a:solidFill>
            <a:srgbClr val="1A6EA8"/>
          </a:solidFill>
          <a:ln w="12700">
            <a:solidFill>
              <a:srgbClr val="1A6EA8"/>
            </a:solidFill>
            <a:prstDash val="solid"/>
          </a:ln>
        </p:spPr>
        <p:txBody>
          <a:bodyPr/>
          <a:lstStyle/>
          <a:p>
            <a:endParaRPr lang="en-US" sz="2400"/>
          </a:p>
        </p:txBody>
      </p:sp>
      <p:sp>
        <p:nvSpPr>
          <p:cNvPr id="53" name="Text 48">
            <a:extLst>
              <a:ext uri="{FF2B5EF4-FFF2-40B4-BE49-F238E27FC236}">
                <a16:creationId xmlns:a16="http://schemas.microsoft.com/office/drawing/2014/main" id="{FD64E1B3-5507-1A3E-905D-75D9B1B3124F}"/>
              </a:ext>
            </a:extLst>
          </p:cNvPr>
          <p:cNvSpPr/>
          <p:nvPr/>
        </p:nvSpPr>
        <p:spPr>
          <a:xfrm>
            <a:off x="8449056" y="4322100"/>
            <a:ext cx="3621024" cy="703479"/>
          </a:xfrm>
          <a:prstGeom prst="rect">
            <a:avLst/>
          </a:prstGeom>
          <a:noFill/>
          <a:ln/>
        </p:spPr>
        <p:txBody>
          <a:bodyPr wrap="square" lIns="0" tIns="508" rIns="847" bIns="0" rtlCol="0" anchor="ctr"/>
          <a:lstStyle/>
          <a:p>
            <a:r>
              <a:rPr lang="en-US" sz="1200" dirty="0">
                <a:solidFill>
                  <a:srgbClr val="1A1A2E"/>
                </a:solidFill>
              </a:rPr>
              <a:t>3 of 4 removed units returned to vendor</a:t>
            </a:r>
            <a:endParaRPr lang="en-US" sz="1200" dirty="0"/>
          </a:p>
        </p:txBody>
      </p:sp>
      <p:sp>
        <p:nvSpPr>
          <p:cNvPr id="54" name="Shape 49">
            <a:extLst>
              <a:ext uri="{FF2B5EF4-FFF2-40B4-BE49-F238E27FC236}">
                <a16:creationId xmlns:a16="http://schemas.microsoft.com/office/drawing/2014/main" id="{206150C5-14DA-52A1-6E70-D17F95138704}"/>
              </a:ext>
            </a:extLst>
          </p:cNvPr>
          <p:cNvSpPr/>
          <p:nvPr/>
        </p:nvSpPr>
        <p:spPr>
          <a:xfrm>
            <a:off x="8388096" y="5100505"/>
            <a:ext cx="3706368" cy="724207"/>
          </a:xfrm>
          <a:prstGeom prst="rect">
            <a:avLst/>
          </a:prstGeom>
          <a:solidFill>
            <a:srgbClr val="FFFFFF"/>
          </a:solidFill>
          <a:ln w="9525">
            <a:solidFill>
              <a:srgbClr val="DDDDDD"/>
            </a:solidFill>
            <a:prstDash val="solid"/>
          </a:ln>
          <a:effectLst>
            <a:outerShdw blurRad="50800" dist="12700" dir="8100000" algn="bl" rotWithShape="0">
              <a:srgbClr val="000000">
                <a:alpha val="10000"/>
              </a:srgbClr>
            </a:outerShdw>
          </a:effectLst>
        </p:spPr>
        <p:txBody>
          <a:bodyPr/>
          <a:lstStyle/>
          <a:p>
            <a:endParaRPr lang="en-US" sz="2400"/>
          </a:p>
        </p:txBody>
      </p:sp>
      <p:sp>
        <p:nvSpPr>
          <p:cNvPr id="55" name="Shape 50">
            <a:extLst>
              <a:ext uri="{FF2B5EF4-FFF2-40B4-BE49-F238E27FC236}">
                <a16:creationId xmlns:a16="http://schemas.microsoft.com/office/drawing/2014/main" id="{96A0C7CA-A401-3715-6850-63BCA9C5A04F}"/>
              </a:ext>
            </a:extLst>
          </p:cNvPr>
          <p:cNvSpPr/>
          <p:nvPr/>
        </p:nvSpPr>
        <p:spPr>
          <a:xfrm>
            <a:off x="8339328" y="5100505"/>
            <a:ext cx="73152" cy="724207"/>
          </a:xfrm>
          <a:prstGeom prst="rect">
            <a:avLst/>
          </a:prstGeom>
          <a:solidFill>
            <a:srgbClr val="1A6EA8"/>
          </a:solidFill>
          <a:ln w="12700">
            <a:solidFill>
              <a:srgbClr val="1A6EA8"/>
            </a:solidFill>
            <a:prstDash val="solid"/>
          </a:ln>
        </p:spPr>
        <p:txBody>
          <a:bodyPr/>
          <a:lstStyle/>
          <a:p>
            <a:endParaRPr lang="en-US" sz="2400"/>
          </a:p>
        </p:txBody>
      </p:sp>
      <p:sp>
        <p:nvSpPr>
          <p:cNvPr id="56" name="Text 51">
            <a:extLst>
              <a:ext uri="{FF2B5EF4-FFF2-40B4-BE49-F238E27FC236}">
                <a16:creationId xmlns:a16="http://schemas.microsoft.com/office/drawing/2014/main" id="{BB847E52-5454-15AC-6245-8C65DA340243}"/>
              </a:ext>
            </a:extLst>
          </p:cNvPr>
          <p:cNvSpPr/>
          <p:nvPr/>
        </p:nvSpPr>
        <p:spPr>
          <a:xfrm>
            <a:off x="8510016" y="5100505"/>
            <a:ext cx="3621024" cy="724207"/>
          </a:xfrm>
          <a:prstGeom prst="rect">
            <a:avLst/>
          </a:prstGeom>
          <a:noFill/>
          <a:ln/>
        </p:spPr>
        <p:txBody>
          <a:bodyPr wrap="square" lIns="0" tIns="508" rIns="847" bIns="0" rtlCol="0" anchor="ctr"/>
          <a:lstStyle/>
          <a:p>
            <a:r>
              <a:rPr lang="en-US" sz="1200" dirty="0">
                <a:solidFill>
                  <a:srgbClr val="1A1A2E"/>
                </a:solidFill>
              </a:rPr>
              <a:t>Stable operation elusive even at lower power levels</a:t>
            </a:r>
            <a:endParaRPr lang="en-US" sz="1200" dirty="0"/>
          </a:p>
        </p:txBody>
      </p:sp>
      <p:sp>
        <p:nvSpPr>
          <p:cNvPr id="58" name="Rectangle 57">
            <a:extLst>
              <a:ext uri="{FF2B5EF4-FFF2-40B4-BE49-F238E27FC236}">
                <a16:creationId xmlns:a16="http://schemas.microsoft.com/office/drawing/2014/main" id="{C01546E1-B257-FD0E-194D-F38CFD70E13F}"/>
              </a:ext>
            </a:extLst>
          </p:cNvPr>
          <p:cNvSpPr/>
          <p:nvPr/>
        </p:nvSpPr>
        <p:spPr>
          <a:xfrm>
            <a:off x="8314944" y="1341120"/>
            <a:ext cx="3779520" cy="1743455"/>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Shape 30">
            <a:extLst>
              <a:ext uri="{FF2B5EF4-FFF2-40B4-BE49-F238E27FC236}">
                <a16:creationId xmlns:a16="http://schemas.microsoft.com/office/drawing/2014/main" id="{0C59A56C-AC82-EB80-12FA-B26B2B6121FC}"/>
              </a:ext>
            </a:extLst>
          </p:cNvPr>
          <p:cNvSpPr/>
          <p:nvPr/>
        </p:nvSpPr>
        <p:spPr>
          <a:xfrm>
            <a:off x="108929" y="3553968"/>
            <a:ext cx="73152" cy="703479"/>
          </a:xfrm>
          <a:prstGeom prst="rect">
            <a:avLst/>
          </a:prstGeom>
          <a:solidFill>
            <a:schemeClr val="accent3"/>
          </a:solidFill>
          <a:ln w="12700">
            <a:solidFill>
              <a:schemeClr val="accent3"/>
            </a:solidFill>
            <a:prstDash val="solid"/>
          </a:ln>
        </p:spPr>
        <p:txBody>
          <a:bodyPr/>
          <a:lstStyle/>
          <a:p>
            <a:endParaRPr lang="en-US" sz="2400"/>
          </a:p>
        </p:txBody>
      </p:sp>
      <p:sp>
        <p:nvSpPr>
          <p:cNvPr id="61" name="Shape 30">
            <a:extLst>
              <a:ext uri="{FF2B5EF4-FFF2-40B4-BE49-F238E27FC236}">
                <a16:creationId xmlns:a16="http://schemas.microsoft.com/office/drawing/2014/main" id="{62415305-9AFE-65FA-7AF5-57FA647DA20E}"/>
              </a:ext>
            </a:extLst>
          </p:cNvPr>
          <p:cNvSpPr/>
          <p:nvPr/>
        </p:nvSpPr>
        <p:spPr>
          <a:xfrm>
            <a:off x="110028" y="4322100"/>
            <a:ext cx="73152" cy="703479"/>
          </a:xfrm>
          <a:prstGeom prst="rect">
            <a:avLst/>
          </a:prstGeom>
          <a:solidFill>
            <a:schemeClr val="accent3"/>
          </a:solidFill>
          <a:ln w="12700">
            <a:solidFill>
              <a:schemeClr val="accent3"/>
            </a:solidFill>
            <a:prstDash val="solid"/>
          </a:ln>
        </p:spPr>
        <p:txBody>
          <a:bodyPr/>
          <a:lstStyle/>
          <a:p>
            <a:endParaRPr lang="en-US" sz="2400"/>
          </a:p>
        </p:txBody>
      </p:sp>
      <p:sp>
        <p:nvSpPr>
          <p:cNvPr id="62" name="Shape 30">
            <a:extLst>
              <a:ext uri="{FF2B5EF4-FFF2-40B4-BE49-F238E27FC236}">
                <a16:creationId xmlns:a16="http://schemas.microsoft.com/office/drawing/2014/main" id="{75D79C12-2846-54C6-9780-A5AD8CEB6BB9}"/>
              </a:ext>
            </a:extLst>
          </p:cNvPr>
          <p:cNvSpPr/>
          <p:nvPr/>
        </p:nvSpPr>
        <p:spPr>
          <a:xfrm>
            <a:off x="108929" y="5097862"/>
            <a:ext cx="73152" cy="703479"/>
          </a:xfrm>
          <a:prstGeom prst="rect">
            <a:avLst/>
          </a:prstGeom>
          <a:solidFill>
            <a:schemeClr val="accent3"/>
          </a:solidFill>
          <a:ln w="12700">
            <a:solidFill>
              <a:schemeClr val="accent3"/>
            </a:solidFill>
            <a:prstDash val="solid"/>
          </a:ln>
        </p:spPr>
        <p:txBody>
          <a:bodyPr/>
          <a:lstStyle/>
          <a:p>
            <a:endParaRPr lang="en-US" sz="2400"/>
          </a:p>
        </p:txBody>
      </p:sp>
    </p:spTree>
    <p:extLst>
      <p:ext uri="{BB962C8B-B14F-4D97-AF65-F5344CB8AC3E}">
        <p14:creationId xmlns:p14="http://schemas.microsoft.com/office/powerpoint/2010/main" val="1001575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A9701-7024-5083-5E45-8895B870D443}"/>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376DE5DD-18D8-479B-15FC-4FE63103B2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2673" y="1860492"/>
            <a:ext cx="10644188" cy="4167977"/>
          </a:xfrm>
          <a:prstGeom prst="rect">
            <a:avLst/>
          </a:prstGeom>
        </p:spPr>
      </p:pic>
      <p:sp>
        <p:nvSpPr>
          <p:cNvPr id="2" name="Title 1">
            <a:extLst>
              <a:ext uri="{FF2B5EF4-FFF2-40B4-BE49-F238E27FC236}">
                <a16:creationId xmlns:a16="http://schemas.microsoft.com/office/drawing/2014/main" id="{34B45401-3265-DFF6-2849-4B09D4DB93F5}"/>
              </a:ext>
            </a:extLst>
          </p:cNvPr>
          <p:cNvSpPr>
            <a:spLocks noGrp="1"/>
          </p:cNvSpPr>
          <p:nvPr>
            <p:ph type="title"/>
          </p:nvPr>
        </p:nvSpPr>
        <p:spPr/>
        <p:txBody>
          <a:bodyPr/>
          <a:lstStyle/>
          <a:p>
            <a:r>
              <a:rPr lang="en-US" sz="3600" dirty="0"/>
              <a:t>Spallation Neutron Source Today</a:t>
            </a:r>
          </a:p>
        </p:txBody>
      </p:sp>
      <p:sp>
        <p:nvSpPr>
          <p:cNvPr id="3" name="Content Placeholder 2">
            <a:extLst>
              <a:ext uri="{FF2B5EF4-FFF2-40B4-BE49-F238E27FC236}">
                <a16:creationId xmlns:a16="http://schemas.microsoft.com/office/drawing/2014/main" id="{426ABE68-A89C-2F93-ECB9-11519F8E8DDD}"/>
              </a:ext>
            </a:extLst>
          </p:cNvPr>
          <p:cNvSpPr>
            <a:spLocks noGrp="1"/>
          </p:cNvSpPr>
          <p:nvPr>
            <p:ph idx="1"/>
          </p:nvPr>
        </p:nvSpPr>
        <p:spPr>
          <a:xfrm>
            <a:off x="314692" y="1126410"/>
            <a:ext cx="11315194" cy="4061829"/>
          </a:xfrm>
        </p:spPr>
        <p:txBody>
          <a:bodyPr/>
          <a:lstStyle/>
          <a:p>
            <a:pPr>
              <a:lnSpc>
                <a:spcPct val="100000"/>
              </a:lnSpc>
              <a:spcBef>
                <a:spcPts val="600"/>
              </a:spcBef>
            </a:pPr>
            <a:r>
              <a:rPr lang="en-US" sz="2000" dirty="0"/>
              <a:t>Currently the highest power proton accelerator </a:t>
            </a:r>
            <a:br>
              <a:rPr lang="en-US" sz="2000" dirty="0"/>
            </a:br>
            <a:r>
              <a:rPr lang="en-US" sz="2000" strike="sngStrike" dirty="0"/>
              <a:t>1.4 MW</a:t>
            </a:r>
            <a:r>
              <a:rPr lang="en-US" sz="2000" dirty="0"/>
              <a:t> 1.9 MW</a:t>
            </a:r>
          </a:p>
          <a:p>
            <a:pPr>
              <a:spcBef>
                <a:spcPts val="600"/>
              </a:spcBef>
            </a:pPr>
            <a:r>
              <a:rPr lang="en-US" sz="2000" dirty="0"/>
              <a:t>Produce neutrons for materials science </a:t>
            </a:r>
            <a:br>
              <a:rPr lang="en-US" sz="2000" dirty="0"/>
            </a:br>
            <a:r>
              <a:rPr lang="en-US" sz="2000" dirty="0"/>
              <a:t>research via spallation on a liquid mercury </a:t>
            </a:r>
            <a:br>
              <a:rPr lang="en-US" sz="2000" dirty="0"/>
            </a:br>
            <a:r>
              <a:rPr lang="en-US" sz="2000" dirty="0"/>
              <a:t>target</a:t>
            </a:r>
          </a:p>
        </p:txBody>
      </p:sp>
      <p:sp>
        <p:nvSpPr>
          <p:cNvPr id="10" name="TextBox 9">
            <a:extLst>
              <a:ext uri="{FF2B5EF4-FFF2-40B4-BE49-F238E27FC236}">
                <a16:creationId xmlns:a16="http://schemas.microsoft.com/office/drawing/2014/main" id="{2A00BCA7-9624-71A1-25E9-E67228EB36AD}"/>
              </a:ext>
            </a:extLst>
          </p:cNvPr>
          <p:cNvSpPr txBox="1"/>
          <p:nvPr/>
        </p:nvSpPr>
        <p:spPr>
          <a:xfrm>
            <a:off x="1186626" y="4908476"/>
            <a:ext cx="6208751" cy="590931"/>
          </a:xfrm>
          <a:prstGeom prst="rect">
            <a:avLst/>
          </a:prstGeom>
          <a:noFill/>
        </p:spPr>
        <p:txBody>
          <a:bodyPr wrap="none" rtlCol="0">
            <a:spAutoFit/>
          </a:bodyPr>
          <a:lstStyle/>
          <a:p>
            <a:pPr algn="l">
              <a:lnSpc>
                <a:spcPct val="90000"/>
              </a:lnSpc>
            </a:pPr>
            <a:r>
              <a:rPr lang="en-US" dirty="0">
                <a:latin typeface="+mn-lt"/>
              </a:rPr>
              <a:t>Over 1 </a:t>
            </a:r>
            <a:r>
              <a:rPr lang="en-US" dirty="0" err="1">
                <a:latin typeface="+mn-lt"/>
              </a:rPr>
              <a:t>ms</a:t>
            </a:r>
            <a:r>
              <a:rPr lang="en-US" dirty="0">
                <a:latin typeface="+mn-lt"/>
              </a:rPr>
              <a:t>, 1000 pulses of negative hydrogen ions, </a:t>
            </a:r>
            <a:br>
              <a:rPr lang="en-US" dirty="0">
                <a:latin typeface="+mn-lt"/>
              </a:rPr>
            </a:br>
            <a:r>
              <a:rPr lang="en-US" dirty="0">
                <a:latin typeface="+mn-lt"/>
              </a:rPr>
              <a:t>each 700 ns long are accelerated to 1.3 GeV or 0.91c</a:t>
            </a:r>
          </a:p>
        </p:txBody>
      </p:sp>
      <p:sp>
        <p:nvSpPr>
          <p:cNvPr id="11" name="TextBox 10">
            <a:extLst>
              <a:ext uri="{FF2B5EF4-FFF2-40B4-BE49-F238E27FC236}">
                <a16:creationId xmlns:a16="http://schemas.microsoft.com/office/drawing/2014/main" id="{05855ECE-9C93-A0DC-0C43-EC1F371F791F}"/>
              </a:ext>
            </a:extLst>
          </p:cNvPr>
          <p:cNvSpPr txBox="1"/>
          <p:nvPr/>
        </p:nvSpPr>
        <p:spPr>
          <a:xfrm>
            <a:off x="6622468" y="1183257"/>
            <a:ext cx="5569532" cy="840230"/>
          </a:xfrm>
          <a:prstGeom prst="rect">
            <a:avLst/>
          </a:prstGeom>
          <a:noFill/>
        </p:spPr>
        <p:txBody>
          <a:bodyPr wrap="square" rtlCol="0">
            <a:spAutoFit/>
          </a:bodyPr>
          <a:lstStyle/>
          <a:p>
            <a:pPr algn="l">
              <a:lnSpc>
                <a:spcPct val="90000"/>
              </a:lnSpc>
            </a:pPr>
            <a:r>
              <a:rPr lang="en-US" dirty="0">
                <a:latin typeface="+mn-lt"/>
              </a:rPr>
              <a:t>Negative hydrogen (H-) ions stripped, resulting protons accumulated in the ring</a:t>
            </a:r>
            <a:br>
              <a:rPr lang="en-US" dirty="0">
                <a:latin typeface="+mn-lt"/>
              </a:rPr>
            </a:br>
            <a:r>
              <a:rPr lang="en-US" dirty="0">
                <a:latin typeface="+mn-lt"/>
              </a:rPr>
              <a:t>increasing the intensity by a factor of ~1000</a:t>
            </a:r>
          </a:p>
        </p:txBody>
      </p:sp>
      <p:sp>
        <p:nvSpPr>
          <p:cNvPr id="12" name="TextBox 11">
            <a:extLst>
              <a:ext uri="{FF2B5EF4-FFF2-40B4-BE49-F238E27FC236}">
                <a16:creationId xmlns:a16="http://schemas.microsoft.com/office/drawing/2014/main" id="{8BE9FF86-2503-0D1C-1E70-895953D85639}"/>
              </a:ext>
            </a:extLst>
          </p:cNvPr>
          <p:cNvSpPr txBox="1"/>
          <p:nvPr/>
        </p:nvSpPr>
        <p:spPr>
          <a:xfrm>
            <a:off x="5514236" y="5684302"/>
            <a:ext cx="4556055" cy="840230"/>
          </a:xfrm>
          <a:prstGeom prst="rect">
            <a:avLst/>
          </a:prstGeom>
          <a:noFill/>
        </p:spPr>
        <p:txBody>
          <a:bodyPr wrap="none" rtlCol="0">
            <a:spAutoFit/>
          </a:bodyPr>
          <a:lstStyle/>
          <a:p>
            <a:pPr algn="r">
              <a:lnSpc>
                <a:spcPct val="90000"/>
              </a:lnSpc>
            </a:pPr>
            <a:r>
              <a:rPr lang="en-US" dirty="0">
                <a:latin typeface="+mn-lt"/>
              </a:rPr>
              <a:t>Accumulated 700 ns long pulse of 1.5 E14 </a:t>
            </a:r>
            <a:br>
              <a:rPr lang="en-US" dirty="0">
                <a:latin typeface="+mn-lt"/>
              </a:rPr>
            </a:br>
            <a:r>
              <a:rPr lang="en-US" dirty="0">
                <a:latin typeface="+mn-lt"/>
              </a:rPr>
              <a:t>protons is extracted to target 60 times a </a:t>
            </a:r>
            <a:br>
              <a:rPr lang="en-US" dirty="0">
                <a:latin typeface="+mn-lt"/>
              </a:rPr>
            </a:br>
            <a:r>
              <a:rPr lang="en-US" dirty="0">
                <a:latin typeface="+mn-lt"/>
              </a:rPr>
              <a:t>second – roughly </a:t>
            </a:r>
            <a:r>
              <a:rPr lang="en-US" dirty="0"/>
              <a:t>32</a:t>
            </a:r>
            <a:r>
              <a:rPr lang="en-US" dirty="0">
                <a:latin typeface="+mn-lt"/>
              </a:rPr>
              <a:t> kJ per pulse</a:t>
            </a:r>
          </a:p>
        </p:txBody>
      </p:sp>
      <p:sp>
        <p:nvSpPr>
          <p:cNvPr id="13" name="Left Brace 12">
            <a:extLst>
              <a:ext uri="{FF2B5EF4-FFF2-40B4-BE49-F238E27FC236}">
                <a16:creationId xmlns:a16="http://schemas.microsoft.com/office/drawing/2014/main" id="{9465A946-23DA-B1B3-52BE-9E006E8D4C94}"/>
              </a:ext>
            </a:extLst>
          </p:cNvPr>
          <p:cNvSpPr/>
          <p:nvPr/>
        </p:nvSpPr>
        <p:spPr>
          <a:xfrm rot="5400000">
            <a:off x="4806639" y="3466255"/>
            <a:ext cx="123496" cy="1353541"/>
          </a:xfrm>
          <a:prstGeom prst="leftBrace">
            <a:avLst/>
          </a:prstGeom>
          <a:ln w="28575">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Left Brace 13">
            <a:extLst>
              <a:ext uri="{FF2B5EF4-FFF2-40B4-BE49-F238E27FC236}">
                <a16:creationId xmlns:a16="http://schemas.microsoft.com/office/drawing/2014/main" id="{D9D715CA-C6CE-0F0A-1BB2-239972DD072C}"/>
              </a:ext>
            </a:extLst>
          </p:cNvPr>
          <p:cNvSpPr/>
          <p:nvPr/>
        </p:nvSpPr>
        <p:spPr>
          <a:xfrm rot="5400000">
            <a:off x="1630567" y="4047630"/>
            <a:ext cx="141384" cy="172904"/>
          </a:xfrm>
          <a:prstGeom prst="leftBrace">
            <a:avLst/>
          </a:prstGeom>
          <a:ln w="28575">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Left Brace 14">
            <a:extLst>
              <a:ext uri="{FF2B5EF4-FFF2-40B4-BE49-F238E27FC236}">
                <a16:creationId xmlns:a16="http://schemas.microsoft.com/office/drawing/2014/main" id="{89D68C8B-1A15-5841-FD2D-CD148C570C21}"/>
              </a:ext>
            </a:extLst>
          </p:cNvPr>
          <p:cNvSpPr/>
          <p:nvPr/>
        </p:nvSpPr>
        <p:spPr>
          <a:xfrm rot="5400000">
            <a:off x="2005280" y="3884899"/>
            <a:ext cx="141384" cy="498366"/>
          </a:xfrm>
          <a:prstGeom prst="leftBrace">
            <a:avLst/>
          </a:prstGeom>
          <a:ln w="28575">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Left Brace 15">
            <a:extLst>
              <a:ext uri="{FF2B5EF4-FFF2-40B4-BE49-F238E27FC236}">
                <a16:creationId xmlns:a16="http://schemas.microsoft.com/office/drawing/2014/main" id="{369C39A4-91BB-CEB4-77BB-715070CC2846}"/>
              </a:ext>
            </a:extLst>
          </p:cNvPr>
          <p:cNvSpPr/>
          <p:nvPr/>
        </p:nvSpPr>
        <p:spPr>
          <a:xfrm rot="5400000">
            <a:off x="2698371" y="3728070"/>
            <a:ext cx="141384" cy="812024"/>
          </a:xfrm>
          <a:prstGeom prst="leftBrace">
            <a:avLst/>
          </a:prstGeom>
          <a:ln w="28575">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Left Brace 16">
            <a:extLst>
              <a:ext uri="{FF2B5EF4-FFF2-40B4-BE49-F238E27FC236}">
                <a16:creationId xmlns:a16="http://schemas.microsoft.com/office/drawing/2014/main" id="{08517DAE-E85B-1036-5EA4-05E0D6721663}"/>
              </a:ext>
            </a:extLst>
          </p:cNvPr>
          <p:cNvSpPr/>
          <p:nvPr/>
        </p:nvSpPr>
        <p:spPr>
          <a:xfrm rot="5400000">
            <a:off x="3612654" y="3659636"/>
            <a:ext cx="141384" cy="948891"/>
          </a:xfrm>
          <a:prstGeom prst="leftBrace">
            <a:avLst/>
          </a:prstGeom>
          <a:ln w="28575">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Left Brace 17">
            <a:extLst>
              <a:ext uri="{FF2B5EF4-FFF2-40B4-BE49-F238E27FC236}">
                <a16:creationId xmlns:a16="http://schemas.microsoft.com/office/drawing/2014/main" id="{6102FB09-264C-8171-CA4E-026888F96837}"/>
              </a:ext>
            </a:extLst>
          </p:cNvPr>
          <p:cNvSpPr/>
          <p:nvPr/>
        </p:nvSpPr>
        <p:spPr>
          <a:xfrm rot="5400000">
            <a:off x="6038976" y="3621284"/>
            <a:ext cx="123497" cy="1043486"/>
          </a:xfrm>
          <a:prstGeom prst="leftBrace">
            <a:avLst/>
          </a:prstGeom>
          <a:ln w="2857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A2F7625B-7E9D-5D3C-0F06-636DE470696A}"/>
              </a:ext>
            </a:extLst>
          </p:cNvPr>
          <p:cNvSpPr txBox="1"/>
          <p:nvPr/>
        </p:nvSpPr>
        <p:spPr>
          <a:xfrm rot="17687434">
            <a:off x="1661709" y="3147395"/>
            <a:ext cx="1470274" cy="341632"/>
          </a:xfrm>
          <a:prstGeom prst="rect">
            <a:avLst/>
          </a:prstGeom>
          <a:noFill/>
        </p:spPr>
        <p:txBody>
          <a:bodyPr wrap="none" rtlCol="0">
            <a:spAutoFit/>
          </a:bodyPr>
          <a:lstStyle/>
          <a:p>
            <a:pPr algn="l">
              <a:lnSpc>
                <a:spcPct val="90000"/>
              </a:lnSpc>
            </a:pPr>
            <a:r>
              <a:rPr lang="en-US" dirty="0">
                <a:latin typeface="+mn-lt"/>
              </a:rPr>
              <a:t>DTL 87 MeV</a:t>
            </a:r>
          </a:p>
        </p:txBody>
      </p:sp>
      <p:sp>
        <p:nvSpPr>
          <p:cNvPr id="20" name="TextBox 19">
            <a:extLst>
              <a:ext uri="{FF2B5EF4-FFF2-40B4-BE49-F238E27FC236}">
                <a16:creationId xmlns:a16="http://schemas.microsoft.com/office/drawing/2014/main" id="{76520B5A-C87F-82B2-3D57-C8CABFA35CD4}"/>
              </a:ext>
            </a:extLst>
          </p:cNvPr>
          <p:cNvSpPr txBox="1"/>
          <p:nvPr/>
        </p:nvSpPr>
        <p:spPr>
          <a:xfrm rot="17687434">
            <a:off x="2219305" y="3080976"/>
            <a:ext cx="1704313" cy="341632"/>
          </a:xfrm>
          <a:prstGeom prst="rect">
            <a:avLst/>
          </a:prstGeom>
          <a:noFill/>
        </p:spPr>
        <p:txBody>
          <a:bodyPr wrap="none" rtlCol="0">
            <a:spAutoFit/>
          </a:bodyPr>
          <a:lstStyle/>
          <a:p>
            <a:pPr algn="l">
              <a:lnSpc>
                <a:spcPct val="90000"/>
              </a:lnSpc>
            </a:pPr>
            <a:r>
              <a:rPr lang="en-US" dirty="0">
                <a:latin typeface="+mn-lt"/>
              </a:rPr>
              <a:t>CCL 186 MeV</a:t>
            </a:r>
          </a:p>
        </p:txBody>
      </p:sp>
      <p:sp>
        <p:nvSpPr>
          <p:cNvPr id="21" name="TextBox 20">
            <a:extLst>
              <a:ext uri="{FF2B5EF4-FFF2-40B4-BE49-F238E27FC236}">
                <a16:creationId xmlns:a16="http://schemas.microsoft.com/office/drawing/2014/main" id="{C5F4A994-DE71-26C0-64C3-032648E1C830}"/>
              </a:ext>
            </a:extLst>
          </p:cNvPr>
          <p:cNvSpPr txBox="1"/>
          <p:nvPr/>
        </p:nvSpPr>
        <p:spPr>
          <a:xfrm rot="17687434">
            <a:off x="3200214" y="3113721"/>
            <a:ext cx="1632178" cy="341632"/>
          </a:xfrm>
          <a:prstGeom prst="rect">
            <a:avLst/>
          </a:prstGeom>
          <a:noFill/>
        </p:spPr>
        <p:txBody>
          <a:bodyPr wrap="none" rtlCol="0">
            <a:spAutoFit/>
          </a:bodyPr>
          <a:lstStyle/>
          <a:p>
            <a:pPr algn="l">
              <a:lnSpc>
                <a:spcPct val="90000"/>
              </a:lnSpc>
            </a:pPr>
            <a:r>
              <a:rPr lang="en-US" dirty="0">
                <a:latin typeface="+mn-lt"/>
              </a:rPr>
              <a:t>SCL 387 MeV</a:t>
            </a:r>
          </a:p>
        </p:txBody>
      </p:sp>
      <p:sp>
        <p:nvSpPr>
          <p:cNvPr id="22" name="TextBox 21">
            <a:extLst>
              <a:ext uri="{FF2B5EF4-FFF2-40B4-BE49-F238E27FC236}">
                <a16:creationId xmlns:a16="http://schemas.microsoft.com/office/drawing/2014/main" id="{144CC972-6C86-4DF7-14EB-EC63089B52F0}"/>
              </a:ext>
            </a:extLst>
          </p:cNvPr>
          <p:cNvSpPr txBox="1"/>
          <p:nvPr/>
        </p:nvSpPr>
        <p:spPr>
          <a:xfrm rot="17687434">
            <a:off x="4347089" y="3121652"/>
            <a:ext cx="1696298" cy="341632"/>
          </a:xfrm>
          <a:prstGeom prst="rect">
            <a:avLst/>
          </a:prstGeom>
          <a:noFill/>
        </p:spPr>
        <p:txBody>
          <a:bodyPr wrap="none" rtlCol="0">
            <a:spAutoFit/>
          </a:bodyPr>
          <a:lstStyle/>
          <a:p>
            <a:pPr algn="l">
              <a:lnSpc>
                <a:spcPct val="90000"/>
              </a:lnSpc>
            </a:pPr>
            <a:r>
              <a:rPr lang="en-US" dirty="0">
                <a:latin typeface="+mn-lt"/>
              </a:rPr>
              <a:t>SCL1000 MeV</a:t>
            </a:r>
          </a:p>
        </p:txBody>
      </p:sp>
      <p:sp>
        <p:nvSpPr>
          <p:cNvPr id="23" name="TextBox 22">
            <a:extLst>
              <a:ext uri="{FF2B5EF4-FFF2-40B4-BE49-F238E27FC236}">
                <a16:creationId xmlns:a16="http://schemas.microsoft.com/office/drawing/2014/main" id="{6A09269E-5733-391E-3D31-C04C22B2F27C}"/>
              </a:ext>
            </a:extLst>
          </p:cNvPr>
          <p:cNvSpPr txBox="1"/>
          <p:nvPr/>
        </p:nvSpPr>
        <p:spPr>
          <a:xfrm rot="17687434">
            <a:off x="5584433" y="3037627"/>
            <a:ext cx="1670650" cy="590931"/>
          </a:xfrm>
          <a:prstGeom prst="rect">
            <a:avLst/>
          </a:prstGeom>
          <a:noFill/>
        </p:spPr>
        <p:txBody>
          <a:bodyPr wrap="none" rtlCol="0">
            <a:spAutoFit/>
          </a:bodyPr>
          <a:lstStyle/>
          <a:p>
            <a:pPr algn="l">
              <a:lnSpc>
                <a:spcPct val="90000"/>
              </a:lnSpc>
            </a:pPr>
            <a:r>
              <a:rPr lang="en-US" dirty="0">
                <a:solidFill>
                  <a:schemeClr val="accent5"/>
                </a:solidFill>
                <a:latin typeface="+mn-lt"/>
              </a:rPr>
              <a:t>After Upgrade </a:t>
            </a:r>
            <a:br>
              <a:rPr lang="en-US" dirty="0">
                <a:solidFill>
                  <a:schemeClr val="accent5"/>
                </a:solidFill>
                <a:latin typeface="+mn-lt"/>
              </a:rPr>
            </a:br>
            <a:r>
              <a:rPr lang="en-US" dirty="0">
                <a:solidFill>
                  <a:schemeClr val="accent5"/>
                </a:solidFill>
                <a:latin typeface="+mn-lt"/>
              </a:rPr>
              <a:t>1300 MeV</a:t>
            </a:r>
          </a:p>
        </p:txBody>
      </p:sp>
      <p:sp>
        <p:nvSpPr>
          <p:cNvPr id="24" name="TextBox 23">
            <a:extLst>
              <a:ext uri="{FF2B5EF4-FFF2-40B4-BE49-F238E27FC236}">
                <a16:creationId xmlns:a16="http://schemas.microsoft.com/office/drawing/2014/main" id="{AF86D2D3-EACB-28FC-4314-0E4692E54B73}"/>
              </a:ext>
            </a:extLst>
          </p:cNvPr>
          <p:cNvSpPr txBox="1"/>
          <p:nvPr/>
        </p:nvSpPr>
        <p:spPr>
          <a:xfrm rot="17687434">
            <a:off x="1200159" y="3102822"/>
            <a:ext cx="1609736" cy="341632"/>
          </a:xfrm>
          <a:prstGeom prst="rect">
            <a:avLst/>
          </a:prstGeom>
          <a:noFill/>
        </p:spPr>
        <p:txBody>
          <a:bodyPr wrap="none" rtlCol="0">
            <a:spAutoFit/>
          </a:bodyPr>
          <a:lstStyle/>
          <a:p>
            <a:pPr algn="l">
              <a:lnSpc>
                <a:spcPct val="90000"/>
              </a:lnSpc>
            </a:pPr>
            <a:r>
              <a:rPr lang="en-US" dirty="0">
                <a:latin typeface="+mn-lt"/>
              </a:rPr>
              <a:t>RFQ 2.5 MeV</a:t>
            </a:r>
          </a:p>
        </p:txBody>
      </p:sp>
    </p:spTree>
    <p:extLst>
      <p:ext uri="{BB962C8B-B14F-4D97-AF65-F5344CB8AC3E}">
        <p14:creationId xmlns:p14="http://schemas.microsoft.com/office/powerpoint/2010/main" val="23536620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C8A8A-AC9E-28DD-32DA-ADD54CF5F4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823B07-D2AD-E8FA-2B42-9D33E085BB01}"/>
              </a:ext>
            </a:extLst>
          </p:cNvPr>
          <p:cNvSpPr>
            <a:spLocks noGrp="1"/>
          </p:cNvSpPr>
          <p:nvPr>
            <p:ph type="title"/>
          </p:nvPr>
        </p:nvSpPr>
        <p:spPr/>
        <p:txBody>
          <a:bodyPr/>
          <a:lstStyle/>
          <a:p>
            <a:r>
              <a:rPr lang="en-US" dirty="0"/>
              <a:t>On the way to 2.0 MW</a:t>
            </a:r>
          </a:p>
        </p:txBody>
      </p:sp>
      <p:pic>
        <p:nvPicPr>
          <p:cNvPr id="8" name="Picture 7">
            <a:extLst>
              <a:ext uri="{FF2B5EF4-FFF2-40B4-BE49-F238E27FC236}">
                <a16:creationId xmlns:a16="http://schemas.microsoft.com/office/drawing/2014/main" id="{0C8B640A-13E3-D6E5-F969-92C87D7F2AD0}"/>
              </a:ext>
            </a:extLst>
          </p:cNvPr>
          <p:cNvPicPr>
            <a:picLocks noChangeAspect="1"/>
          </p:cNvPicPr>
          <p:nvPr/>
        </p:nvPicPr>
        <p:blipFill>
          <a:blip r:embed="rId2"/>
          <a:stretch>
            <a:fillRect/>
          </a:stretch>
        </p:blipFill>
        <p:spPr>
          <a:xfrm>
            <a:off x="393860" y="2196936"/>
            <a:ext cx="11492432" cy="3757016"/>
          </a:xfrm>
          <a:prstGeom prst="rect">
            <a:avLst/>
          </a:prstGeom>
        </p:spPr>
      </p:pic>
      <p:sp>
        <p:nvSpPr>
          <p:cNvPr id="6" name="Content Placeholder 5">
            <a:extLst>
              <a:ext uri="{FF2B5EF4-FFF2-40B4-BE49-F238E27FC236}">
                <a16:creationId xmlns:a16="http://schemas.microsoft.com/office/drawing/2014/main" id="{98463A74-810C-EA33-9395-8A46C466EDDB}"/>
              </a:ext>
            </a:extLst>
          </p:cNvPr>
          <p:cNvSpPr>
            <a:spLocks noGrp="1"/>
          </p:cNvSpPr>
          <p:nvPr>
            <p:ph idx="1"/>
          </p:nvPr>
        </p:nvSpPr>
        <p:spPr>
          <a:xfrm>
            <a:off x="438403" y="1251523"/>
            <a:ext cx="11315194" cy="1099792"/>
          </a:xfrm>
        </p:spPr>
        <p:txBody>
          <a:bodyPr/>
          <a:lstStyle/>
          <a:p>
            <a:pPr marL="285750" indent="-285750">
              <a:buFont typeface="Arial" panose="020B0604020202020204" pitchFamily="34" charset="0"/>
              <a:buChar char="•"/>
            </a:pPr>
            <a:r>
              <a:rPr lang="en-US" dirty="0"/>
              <a:t>Since PPU commissioning we’ve been ramping power by 100kW per run</a:t>
            </a:r>
          </a:p>
          <a:p>
            <a:pPr marL="285750" indent="-285750">
              <a:buFont typeface="Arial" panose="020B0604020202020204" pitchFamily="34" charset="0"/>
              <a:buChar char="•"/>
            </a:pPr>
            <a:r>
              <a:rPr lang="en-US" dirty="0"/>
              <a:t>2.0 MW is expected in late April 2026</a:t>
            </a:r>
          </a:p>
        </p:txBody>
      </p:sp>
      <p:sp>
        <p:nvSpPr>
          <p:cNvPr id="7" name="TextBox 6">
            <a:extLst>
              <a:ext uri="{FF2B5EF4-FFF2-40B4-BE49-F238E27FC236}">
                <a16:creationId xmlns:a16="http://schemas.microsoft.com/office/drawing/2014/main" id="{FB201756-86D3-44B6-BFA6-F80A34F7709B}"/>
              </a:ext>
            </a:extLst>
          </p:cNvPr>
          <p:cNvSpPr txBox="1"/>
          <p:nvPr/>
        </p:nvSpPr>
        <p:spPr>
          <a:xfrm>
            <a:off x="314692" y="5953952"/>
            <a:ext cx="3552576" cy="369332"/>
          </a:xfrm>
          <a:prstGeom prst="rect">
            <a:avLst/>
          </a:prstGeom>
          <a:noFill/>
        </p:spPr>
        <p:txBody>
          <a:bodyPr wrap="none" rtlCol="0">
            <a:spAutoFit/>
          </a:bodyPr>
          <a:lstStyle/>
          <a:p>
            <a:r>
              <a:rPr lang="en-US" dirty="0">
                <a:solidFill>
                  <a:srgbClr val="FF0000"/>
                </a:solidFill>
              </a:rPr>
              <a:t>July 2024 – PPU Commissioning</a:t>
            </a:r>
          </a:p>
        </p:txBody>
      </p:sp>
      <p:sp>
        <p:nvSpPr>
          <p:cNvPr id="9" name="Rectangle 8">
            <a:extLst>
              <a:ext uri="{FF2B5EF4-FFF2-40B4-BE49-F238E27FC236}">
                <a16:creationId xmlns:a16="http://schemas.microsoft.com/office/drawing/2014/main" id="{394F11F5-6BCF-BD7C-AC61-4C6ACDCA9635}"/>
              </a:ext>
            </a:extLst>
          </p:cNvPr>
          <p:cNvSpPr/>
          <p:nvPr/>
        </p:nvSpPr>
        <p:spPr>
          <a:xfrm>
            <a:off x="688769" y="2196936"/>
            <a:ext cx="653143" cy="3455720"/>
          </a:xfrm>
          <a:prstGeom prst="rect">
            <a:avLst/>
          </a:prstGeom>
          <a:solidFill>
            <a:srgbClr val="FF260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696D7C7-A8A6-034E-4C5B-5B021375FD4E}"/>
              </a:ext>
            </a:extLst>
          </p:cNvPr>
          <p:cNvSpPr txBox="1"/>
          <p:nvPr/>
        </p:nvSpPr>
        <p:spPr>
          <a:xfrm>
            <a:off x="1636821" y="2208811"/>
            <a:ext cx="2475358" cy="307777"/>
          </a:xfrm>
          <a:prstGeom prst="rect">
            <a:avLst/>
          </a:prstGeom>
          <a:noFill/>
        </p:spPr>
        <p:txBody>
          <a:bodyPr wrap="none" rtlCol="0">
            <a:spAutoFit/>
          </a:bodyPr>
          <a:lstStyle/>
          <a:p>
            <a:r>
              <a:rPr lang="en-US" sz="1400" dirty="0"/>
              <a:t>1250 </a:t>
            </a:r>
            <a:r>
              <a:rPr lang="en-US" sz="1400" dirty="0" err="1"/>
              <a:t>Hrs</a:t>
            </a:r>
            <a:r>
              <a:rPr lang="en-US" sz="1400" dirty="0"/>
              <a:t> at 1.7 MW, 1.3 GeV</a:t>
            </a:r>
          </a:p>
        </p:txBody>
      </p:sp>
      <p:cxnSp>
        <p:nvCxnSpPr>
          <p:cNvPr id="12" name="Straight Arrow Connector 11">
            <a:extLst>
              <a:ext uri="{FF2B5EF4-FFF2-40B4-BE49-F238E27FC236}">
                <a16:creationId xmlns:a16="http://schemas.microsoft.com/office/drawing/2014/main" id="{08A59A74-F412-A7AA-89B1-8DE9C4412DF4}"/>
              </a:ext>
            </a:extLst>
          </p:cNvPr>
          <p:cNvCxnSpPr>
            <a:cxnSpLocks/>
          </p:cNvCxnSpPr>
          <p:nvPr/>
        </p:nvCxnSpPr>
        <p:spPr>
          <a:xfrm flipH="1">
            <a:off x="2457907" y="2505694"/>
            <a:ext cx="107163" cy="2448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76A2BE5-D37E-E75E-FDF8-DD107D41C990}"/>
              </a:ext>
            </a:extLst>
          </p:cNvPr>
          <p:cNvSpPr txBox="1"/>
          <p:nvPr/>
        </p:nvSpPr>
        <p:spPr>
          <a:xfrm>
            <a:off x="10499994" y="5953952"/>
            <a:ext cx="1465466" cy="369332"/>
          </a:xfrm>
          <a:prstGeom prst="rect">
            <a:avLst/>
          </a:prstGeom>
          <a:noFill/>
        </p:spPr>
        <p:txBody>
          <a:bodyPr wrap="none" rtlCol="0">
            <a:spAutoFit/>
          </a:bodyPr>
          <a:lstStyle/>
          <a:p>
            <a:r>
              <a:rPr lang="en-US" dirty="0"/>
              <a:t>April 7, 2026</a:t>
            </a:r>
          </a:p>
        </p:txBody>
      </p:sp>
    </p:spTree>
    <p:extLst>
      <p:ext uri="{BB962C8B-B14F-4D97-AF65-F5344CB8AC3E}">
        <p14:creationId xmlns:p14="http://schemas.microsoft.com/office/powerpoint/2010/main" val="4627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7179C-155E-76CB-7A1A-E639077BC73F}"/>
              </a:ext>
            </a:extLst>
          </p:cNvPr>
          <p:cNvSpPr>
            <a:spLocks noGrp="1"/>
          </p:cNvSpPr>
          <p:nvPr>
            <p:ph type="title"/>
          </p:nvPr>
        </p:nvSpPr>
        <p:spPr/>
        <p:txBody>
          <a:bodyPr/>
          <a:lstStyle/>
          <a:p>
            <a:r>
              <a:rPr lang="en-US" dirty="0"/>
              <a:t>How are we doing two years later?</a:t>
            </a:r>
          </a:p>
        </p:txBody>
      </p:sp>
      <p:sp>
        <p:nvSpPr>
          <p:cNvPr id="3" name="Content Placeholder 2">
            <a:extLst>
              <a:ext uri="{FF2B5EF4-FFF2-40B4-BE49-F238E27FC236}">
                <a16:creationId xmlns:a16="http://schemas.microsoft.com/office/drawing/2014/main" id="{778FC7EE-CDDE-1CD5-D675-230096BB463C}"/>
              </a:ext>
            </a:extLst>
          </p:cNvPr>
          <p:cNvSpPr>
            <a:spLocks noGrp="1"/>
          </p:cNvSpPr>
          <p:nvPr>
            <p:ph idx="1"/>
          </p:nvPr>
        </p:nvSpPr>
        <p:spPr>
          <a:xfrm>
            <a:off x="231227" y="1149095"/>
            <a:ext cx="4057789" cy="4204138"/>
          </a:xfrm>
        </p:spPr>
        <p:txBody>
          <a:bodyPr/>
          <a:lstStyle/>
          <a:p>
            <a:r>
              <a:rPr lang="en-US" sz="2000" dirty="0"/>
              <a:t>Electron catcher recovery impacted tune up– but we used operation to bring losses back in line with expectations. </a:t>
            </a:r>
            <a:r>
              <a:rPr lang="en-US" sz="2000" i="1" dirty="0"/>
              <a:t>Except… </a:t>
            </a:r>
          </a:p>
          <a:p>
            <a:pPr marL="457200" lvl="1" indent="0">
              <a:buNone/>
            </a:pPr>
            <a:r>
              <a:rPr lang="en-US" sz="2000" dirty="0"/>
              <a:t>ring activation is higher than expected (very localized spot  ~1700 mrem/</a:t>
            </a:r>
            <a:r>
              <a:rPr lang="en-US" sz="2000" dirty="0" err="1"/>
              <a:t>hr</a:t>
            </a:r>
            <a:r>
              <a:rPr lang="en-US" sz="2000" dirty="0"/>
              <a:t> at a foot!)</a:t>
            </a:r>
          </a:p>
          <a:p>
            <a:r>
              <a:rPr lang="en-US" sz="2000" dirty="0"/>
              <a:t>Even at 1.9 MW accelerator is operating well with no major issues due to high power operation</a:t>
            </a:r>
          </a:p>
        </p:txBody>
      </p:sp>
      <p:pic>
        <p:nvPicPr>
          <p:cNvPr id="4" name="Picture 2">
            <a:extLst>
              <a:ext uri="{FF2B5EF4-FFF2-40B4-BE49-F238E27FC236}">
                <a16:creationId xmlns:a16="http://schemas.microsoft.com/office/drawing/2014/main" id="{26A4FB79-5392-B2B1-DA71-CAB23758CB7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4289016" y="901702"/>
            <a:ext cx="7902984" cy="530909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7D6F50F-C62F-C262-7CAF-BD60C6B0784D}"/>
              </a:ext>
            </a:extLst>
          </p:cNvPr>
          <p:cNvSpPr/>
          <p:nvPr/>
        </p:nvSpPr>
        <p:spPr>
          <a:xfrm>
            <a:off x="10462162" y="1149096"/>
            <a:ext cx="593768" cy="4741064"/>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89211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ext&#10;&#10;AI-generated content may be incorrect.">
            <a:extLst>
              <a:ext uri="{FF2B5EF4-FFF2-40B4-BE49-F238E27FC236}">
                <a16:creationId xmlns:a16="http://schemas.microsoft.com/office/drawing/2014/main" id="{121B1310-6283-DA8B-86FE-C829128E9CC1}"/>
              </a:ext>
            </a:extLst>
          </p:cNvPr>
          <p:cNvPicPr>
            <a:picLocks noChangeAspect="1"/>
          </p:cNvPicPr>
          <p:nvPr/>
        </p:nvPicPr>
        <p:blipFill>
          <a:blip r:embed="rId2"/>
          <a:stretch>
            <a:fillRect/>
          </a:stretch>
        </p:blipFill>
        <p:spPr>
          <a:xfrm>
            <a:off x="218648" y="1970822"/>
            <a:ext cx="7772400" cy="4367709"/>
          </a:xfrm>
          <a:prstGeom prst="rect">
            <a:avLst/>
          </a:prstGeom>
          <a:ln w="28575">
            <a:solidFill>
              <a:schemeClr val="accent4"/>
            </a:solidFill>
          </a:ln>
        </p:spPr>
      </p:pic>
      <p:sp>
        <p:nvSpPr>
          <p:cNvPr id="2" name="Title 1">
            <a:extLst>
              <a:ext uri="{FF2B5EF4-FFF2-40B4-BE49-F238E27FC236}">
                <a16:creationId xmlns:a16="http://schemas.microsoft.com/office/drawing/2014/main" id="{6E98F87B-B763-4EF3-8FAF-857907DC3A7C}"/>
              </a:ext>
            </a:extLst>
          </p:cNvPr>
          <p:cNvSpPr>
            <a:spLocks noGrp="1"/>
          </p:cNvSpPr>
          <p:nvPr>
            <p:ph type="title"/>
          </p:nvPr>
        </p:nvSpPr>
        <p:spPr/>
        <p:txBody>
          <a:bodyPr/>
          <a:lstStyle/>
          <a:p>
            <a:r>
              <a:rPr lang="en-US" dirty="0"/>
              <a:t>A Plan for 2.8 MW – Preparing for the Second Target Station</a:t>
            </a:r>
          </a:p>
        </p:txBody>
      </p:sp>
      <p:sp>
        <p:nvSpPr>
          <p:cNvPr id="3" name="Content Placeholder 2">
            <a:extLst>
              <a:ext uri="{FF2B5EF4-FFF2-40B4-BE49-F238E27FC236}">
                <a16:creationId xmlns:a16="http://schemas.microsoft.com/office/drawing/2014/main" id="{0F522C78-F4F7-8B21-7CE5-6FED373D2D96}"/>
              </a:ext>
            </a:extLst>
          </p:cNvPr>
          <p:cNvSpPr>
            <a:spLocks noGrp="1"/>
          </p:cNvSpPr>
          <p:nvPr>
            <p:ph idx="1"/>
          </p:nvPr>
        </p:nvSpPr>
        <p:spPr>
          <a:xfrm>
            <a:off x="218648" y="976037"/>
            <a:ext cx="8260072" cy="4061829"/>
          </a:xfrm>
        </p:spPr>
        <p:txBody>
          <a:bodyPr/>
          <a:lstStyle/>
          <a:p>
            <a:pPr marL="285750" indent="-285750">
              <a:buFont typeface="Arial" panose="020B0604020202020204" pitchFamily="34" charset="0"/>
              <a:buChar char="•"/>
            </a:pPr>
            <a:r>
              <a:rPr lang="en-US" sz="2400" dirty="0"/>
              <a:t>We have a detailed plan toward a 2.0 MW, 45pps demonstration on the first target in June 2027</a:t>
            </a:r>
          </a:p>
          <a:p>
            <a:pPr marL="285750" indent="-285750">
              <a:buFont typeface="Arial" panose="020B0604020202020204" pitchFamily="34" charset="0"/>
              <a:buChar char="•"/>
            </a:pPr>
            <a:endParaRPr lang="en-US" dirty="0"/>
          </a:p>
        </p:txBody>
      </p:sp>
      <p:pic>
        <p:nvPicPr>
          <p:cNvPr id="1026" name="Picture 2">
            <a:extLst>
              <a:ext uri="{FF2B5EF4-FFF2-40B4-BE49-F238E27FC236}">
                <a16:creationId xmlns:a16="http://schemas.microsoft.com/office/drawing/2014/main" id="{C8A136E3-53EF-C76C-F9CB-6207B73D7B8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72700" y="808323"/>
            <a:ext cx="4835257" cy="538819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A680142-18D4-E1EB-264E-268D53AC9515}"/>
              </a:ext>
            </a:extLst>
          </p:cNvPr>
          <p:cNvSpPr txBox="1"/>
          <p:nvPr/>
        </p:nvSpPr>
        <p:spPr>
          <a:xfrm rot="20845628">
            <a:off x="1477399" y="5227588"/>
            <a:ext cx="434716" cy="523220"/>
          </a:xfrm>
          <a:prstGeom prst="rect">
            <a:avLst/>
          </a:prstGeom>
          <a:noFill/>
        </p:spPr>
        <p:txBody>
          <a:bodyPr wrap="square" rtlCol="0">
            <a:spAutoFit/>
          </a:bodyPr>
          <a:lstStyle/>
          <a:p>
            <a:r>
              <a:rPr lang="en-US" sz="2800" dirty="0"/>
              <a:t>✅</a:t>
            </a:r>
          </a:p>
        </p:txBody>
      </p:sp>
      <p:sp>
        <p:nvSpPr>
          <p:cNvPr id="5" name="TextBox 4">
            <a:extLst>
              <a:ext uri="{FF2B5EF4-FFF2-40B4-BE49-F238E27FC236}">
                <a16:creationId xmlns:a16="http://schemas.microsoft.com/office/drawing/2014/main" id="{900A6952-2F9F-EFCA-5ABD-76DE1F99728B}"/>
              </a:ext>
            </a:extLst>
          </p:cNvPr>
          <p:cNvSpPr txBox="1"/>
          <p:nvPr/>
        </p:nvSpPr>
        <p:spPr>
          <a:xfrm rot="20845628">
            <a:off x="3048696" y="5192904"/>
            <a:ext cx="434716" cy="523220"/>
          </a:xfrm>
          <a:prstGeom prst="rect">
            <a:avLst/>
          </a:prstGeom>
          <a:noFill/>
        </p:spPr>
        <p:txBody>
          <a:bodyPr wrap="square" rtlCol="0">
            <a:spAutoFit/>
          </a:bodyPr>
          <a:lstStyle/>
          <a:p>
            <a:r>
              <a:rPr lang="en-US" sz="2800" dirty="0"/>
              <a:t>✅</a:t>
            </a:r>
          </a:p>
        </p:txBody>
      </p:sp>
    </p:spTree>
    <p:extLst>
      <p:ext uri="{BB962C8B-B14F-4D97-AF65-F5344CB8AC3E}">
        <p14:creationId xmlns:p14="http://schemas.microsoft.com/office/powerpoint/2010/main" val="27471231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C782B-0E51-7376-D724-62D8DF5E31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D592FA-9BB1-1BAC-36AC-B529B0FAB7C4}"/>
              </a:ext>
            </a:extLst>
          </p:cNvPr>
          <p:cNvSpPr>
            <a:spLocks noGrp="1"/>
          </p:cNvSpPr>
          <p:nvPr>
            <p:ph type="title"/>
          </p:nvPr>
        </p:nvSpPr>
        <p:spPr>
          <a:xfrm>
            <a:off x="429767" y="274320"/>
            <a:ext cx="11430000" cy="535531"/>
          </a:xfrm>
        </p:spPr>
        <p:txBody>
          <a:bodyPr/>
          <a:lstStyle/>
          <a:p>
            <a:r>
              <a:rPr lang="en-US" sz="3200" dirty="0"/>
              <a:t>ORAI Investigates Potential Beyond 2.8 MW</a:t>
            </a:r>
            <a:endParaRPr lang="en-US" dirty="0"/>
          </a:p>
        </p:txBody>
      </p:sp>
      <p:sp>
        <p:nvSpPr>
          <p:cNvPr id="3" name="Content Placeholder 2">
            <a:extLst>
              <a:ext uri="{FF2B5EF4-FFF2-40B4-BE49-F238E27FC236}">
                <a16:creationId xmlns:a16="http://schemas.microsoft.com/office/drawing/2014/main" id="{82038F7F-68A2-3450-E6DF-53BC409A8CC2}"/>
              </a:ext>
            </a:extLst>
          </p:cNvPr>
          <p:cNvSpPr>
            <a:spLocks noGrp="1"/>
          </p:cNvSpPr>
          <p:nvPr>
            <p:ph idx="1"/>
          </p:nvPr>
        </p:nvSpPr>
        <p:spPr>
          <a:xfrm>
            <a:off x="596524" y="809851"/>
            <a:ext cx="11096486" cy="1419727"/>
          </a:xfrm>
          <a:solidFill>
            <a:schemeClr val="bg1"/>
          </a:solidFill>
        </p:spPr>
        <p:txBody>
          <a:bodyPr/>
          <a:lstStyle/>
          <a:p>
            <a:pPr marL="0" indent="0">
              <a:lnSpc>
                <a:spcPct val="100000"/>
              </a:lnSpc>
              <a:spcBef>
                <a:spcPts val="0"/>
              </a:spcBef>
              <a:spcAft>
                <a:spcPts val="300"/>
              </a:spcAft>
              <a:buNone/>
              <a:tabLst>
                <a:tab pos="11090275" algn="r"/>
              </a:tabLst>
            </a:pPr>
            <a:r>
              <a:rPr lang="en-US" sz="2000" dirty="0">
                <a:latin typeface="+mn-lt"/>
              </a:rPr>
              <a:t>The Oak Ridge Accelerator Institute (ORAI) led by Fulvia Pilat is developing:</a:t>
            </a:r>
          </a:p>
          <a:p>
            <a:pPr>
              <a:lnSpc>
                <a:spcPct val="100000"/>
              </a:lnSpc>
              <a:spcBef>
                <a:spcPts val="0"/>
              </a:spcBef>
              <a:spcAft>
                <a:spcPts val="300"/>
              </a:spcAft>
              <a:tabLst>
                <a:tab pos="11090275" algn="r"/>
              </a:tabLst>
            </a:pPr>
            <a:r>
              <a:rPr lang="en-US" sz="2000" dirty="0">
                <a:latin typeface="+mn-lt"/>
              </a:rPr>
              <a:t>a conceptual design to support new applications at the SNS</a:t>
            </a:r>
            <a:endParaRPr lang="en-US" sz="1600" dirty="0"/>
          </a:p>
          <a:p>
            <a:pPr>
              <a:lnSpc>
                <a:spcPct val="100000"/>
              </a:lnSpc>
              <a:spcBef>
                <a:spcPts val="0"/>
              </a:spcBef>
              <a:spcAft>
                <a:spcPts val="300"/>
              </a:spcAft>
              <a:tabLst>
                <a:tab pos="11090275" algn="r"/>
              </a:tabLst>
            </a:pPr>
            <a:r>
              <a:rPr lang="en-US" sz="2000" dirty="0">
                <a:latin typeface="+mn-lt"/>
              </a:rPr>
              <a:t>a prototype multi-purpose, low-power test station in an existing SNS dump beamline</a:t>
            </a:r>
          </a:p>
        </p:txBody>
      </p:sp>
      <p:pic>
        <p:nvPicPr>
          <p:cNvPr id="7" name="Picture 6">
            <a:extLst>
              <a:ext uri="{FF2B5EF4-FFF2-40B4-BE49-F238E27FC236}">
                <a16:creationId xmlns:a16="http://schemas.microsoft.com/office/drawing/2014/main" id="{D731EB94-48FC-CA7B-BDA3-0FD03D59E235}"/>
              </a:ext>
            </a:extLst>
          </p:cNvPr>
          <p:cNvPicPr>
            <a:picLocks noChangeAspect="1"/>
          </p:cNvPicPr>
          <p:nvPr/>
        </p:nvPicPr>
        <p:blipFill>
          <a:blip r:embed="rId3"/>
          <a:stretch>
            <a:fillRect/>
          </a:stretch>
        </p:blipFill>
        <p:spPr>
          <a:xfrm>
            <a:off x="733571" y="4172880"/>
            <a:ext cx="6156704" cy="2410800"/>
          </a:xfrm>
          <a:prstGeom prst="rect">
            <a:avLst/>
          </a:prstGeom>
        </p:spPr>
      </p:pic>
      <p:pic>
        <p:nvPicPr>
          <p:cNvPr id="8" name="Image 3" descr="Diagram&#10;&#10;AI-generated content may be incorrect.">
            <a:extLst>
              <a:ext uri="{FF2B5EF4-FFF2-40B4-BE49-F238E27FC236}">
                <a16:creationId xmlns:a16="http://schemas.microsoft.com/office/drawing/2014/main" id="{0ED76FA3-E045-BF18-9233-120F5AEE8887}"/>
              </a:ext>
            </a:extLst>
          </p:cNvPr>
          <p:cNvPicPr>
            <a:picLocks noChangeAspect="1"/>
          </p:cNvPicPr>
          <p:nvPr/>
        </p:nvPicPr>
        <p:blipFill>
          <a:blip r:embed="rId4" cstate="print"/>
          <a:stretch>
            <a:fillRect/>
          </a:stretch>
        </p:blipFill>
        <p:spPr>
          <a:xfrm>
            <a:off x="1604166" y="3370431"/>
            <a:ext cx="2297152" cy="2060718"/>
          </a:xfrm>
          <a:prstGeom prst="rect">
            <a:avLst/>
          </a:prstGeom>
          <a:ln w="38100">
            <a:solidFill>
              <a:schemeClr val="tx2"/>
            </a:solidFill>
          </a:ln>
        </p:spPr>
      </p:pic>
      <p:pic>
        <p:nvPicPr>
          <p:cNvPr id="9" name="Picture 8">
            <a:extLst>
              <a:ext uri="{FF2B5EF4-FFF2-40B4-BE49-F238E27FC236}">
                <a16:creationId xmlns:a16="http://schemas.microsoft.com/office/drawing/2014/main" id="{65BE4301-D09E-F572-0C72-C2D8E8EB6E9A}"/>
              </a:ext>
            </a:extLst>
          </p:cNvPr>
          <p:cNvPicPr>
            <a:picLocks noChangeAspect="1"/>
          </p:cNvPicPr>
          <p:nvPr/>
        </p:nvPicPr>
        <p:blipFill>
          <a:blip r:embed="rId5"/>
          <a:stretch>
            <a:fillRect/>
          </a:stretch>
        </p:blipFill>
        <p:spPr>
          <a:xfrm>
            <a:off x="7206111" y="2193677"/>
            <a:ext cx="4820699" cy="3590652"/>
          </a:xfrm>
          <a:prstGeom prst="rect">
            <a:avLst/>
          </a:prstGeom>
        </p:spPr>
      </p:pic>
      <p:pic>
        <p:nvPicPr>
          <p:cNvPr id="4" name="Picture 3" descr="Table&#10;&#10;AI-generated content may be incorrect.">
            <a:extLst>
              <a:ext uri="{FF2B5EF4-FFF2-40B4-BE49-F238E27FC236}">
                <a16:creationId xmlns:a16="http://schemas.microsoft.com/office/drawing/2014/main" id="{929BDFD3-03B9-49F7-BA0F-AD3724C3C8BF}"/>
              </a:ext>
            </a:extLst>
          </p:cNvPr>
          <p:cNvPicPr>
            <a:picLocks noChangeAspect="1"/>
          </p:cNvPicPr>
          <p:nvPr/>
        </p:nvPicPr>
        <p:blipFill>
          <a:blip r:embed="rId6"/>
          <a:stretch>
            <a:fillRect/>
          </a:stretch>
        </p:blipFill>
        <p:spPr>
          <a:xfrm>
            <a:off x="405703" y="2025233"/>
            <a:ext cx="7623157" cy="1258915"/>
          </a:xfrm>
          <a:prstGeom prst="rect">
            <a:avLst/>
          </a:prstGeom>
        </p:spPr>
      </p:pic>
      <p:sp>
        <p:nvSpPr>
          <p:cNvPr id="10" name="TextBox 9">
            <a:extLst>
              <a:ext uri="{FF2B5EF4-FFF2-40B4-BE49-F238E27FC236}">
                <a16:creationId xmlns:a16="http://schemas.microsoft.com/office/drawing/2014/main" id="{50C70C53-0546-1945-8D3F-F8D2418B57B7}"/>
              </a:ext>
            </a:extLst>
          </p:cNvPr>
          <p:cNvSpPr txBox="1"/>
          <p:nvPr/>
        </p:nvSpPr>
        <p:spPr>
          <a:xfrm>
            <a:off x="429767" y="5864266"/>
            <a:ext cx="4864128" cy="523220"/>
          </a:xfrm>
          <a:prstGeom prst="rect">
            <a:avLst/>
          </a:prstGeom>
          <a:noFill/>
        </p:spPr>
        <p:txBody>
          <a:bodyPr wrap="square" rtlCol="0">
            <a:spAutoFit/>
          </a:bodyPr>
          <a:lstStyle/>
          <a:p>
            <a:pPr algn="ctr"/>
            <a:r>
              <a:rPr lang="en-US" sz="1400" dirty="0"/>
              <a:t>Low-power (&lt;7kW) target to be added to existing injection dump line</a:t>
            </a:r>
          </a:p>
        </p:txBody>
      </p:sp>
      <p:sp>
        <p:nvSpPr>
          <p:cNvPr id="11" name="TextBox 10">
            <a:extLst>
              <a:ext uri="{FF2B5EF4-FFF2-40B4-BE49-F238E27FC236}">
                <a16:creationId xmlns:a16="http://schemas.microsoft.com/office/drawing/2014/main" id="{550E417D-A7A7-00B5-7A37-79AA9CD86C05}"/>
              </a:ext>
            </a:extLst>
          </p:cNvPr>
          <p:cNvSpPr txBox="1"/>
          <p:nvPr/>
        </p:nvSpPr>
        <p:spPr>
          <a:xfrm>
            <a:off x="7206111" y="5847716"/>
            <a:ext cx="4815742" cy="338554"/>
          </a:xfrm>
          <a:prstGeom prst="rect">
            <a:avLst/>
          </a:prstGeom>
          <a:noFill/>
        </p:spPr>
        <p:txBody>
          <a:bodyPr wrap="none" rtlCol="0">
            <a:spAutoFit/>
          </a:bodyPr>
          <a:lstStyle/>
          <a:p>
            <a:r>
              <a:rPr lang="en-US" sz="1600" dirty="0"/>
              <a:t>Potential siting options for a third (100 kW+) target</a:t>
            </a:r>
          </a:p>
        </p:txBody>
      </p:sp>
      <p:sp>
        <p:nvSpPr>
          <p:cNvPr id="12" name="Rectangle 11">
            <a:extLst>
              <a:ext uri="{FF2B5EF4-FFF2-40B4-BE49-F238E27FC236}">
                <a16:creationId xmlns:a16="http://schemas.microsoft.com/office/drawing/2014/main" id="{72450C0E-F5AA-EEC6-D9B1-2F6563CA31D0}"/>
              </a:ext>
            </a:extLst>
          </p:cNvPr>
          <p:cNvSpPr/>
          <p:nvPr/>
        </p:nvSpPr>
        <p:spPr>
          <a:xfrm>
            <a:off x="4559968" y="5510463"/>
            <a:ext cx="425922" cy="368264"/>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7892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D0E9A-A29E-FAA2-56CE-19ECD229D0EB}"/>
              </a:ext>
            </a:extLst>
          </p:cNvPr>
          <p:cNvSpPr>
            <a:spLocks noGrp="1"/>
          </p:cNvSpPr>
          <p:nvPr>
            <p:ph type="title"/>
          </p:nvPr>
        </p:nvSpPr>
        <p:spPr/>
        <p:txBody>
          <a:bodyPr/>
          <a:lstStyle/>
          <a:p>
            <a:r>
              <a:rPr lang="en-US" dirty="0"/>
              <a:t>Summary </a:t>
            </a:r>
          </a:p>
        </p:txBody>
      </p:sp>
      <p:sp>
        <p:nvSpPr>
          <p:cNvPr id="3" name="Content Placeholder 2">
            <a:extLst>
              <a:ext uri="{FF2B5EF4-FFF2-40B4-BE49-F238E27FC236}">
                <a16:creationId xmlns:a16="http://schemas.microsoft.com/office/drawing/2014/main" id="{E1B11CF2-1436-59D4-A6F5-CEC428FD4909}"/>
              </a:ext>
            </a:extLst>
          </p:cNvPr>
          <p:cNvSpPr>
            <a:spLocks noGrp="1"/>
          </p:cNvSpPr>
          <p:nvPr>
            <p:ph idx="1"/>
          </p:nvPr>
        </p:nvSpPr>
        <p:spPr>
          <a:xfrm>
            <a:off x="314692" y="1124981"/>
            <a:ext cx="11315194" cy="4373294"/>
          </a:xfrm>
        </p:spPr>
        <p:txBody>
          <a:bodyPr/>
          <a:lstStyle/>
          <a:p>
            <a:pPr marL="342900" indent="-342900">
              <a:buFont typeface="Arial" panose="020B0604020202020204" pitchFamily="34" charset="0"/>
              <a:buChar char="•"/>
            </a:pPr>
            <a:r>
              <a:rPr lang="en-US" sz="2400" dirty="0"/>
              <a:t>Spreading out installation and operation of new equipment proved a useful strategy to minimize the impact of new issues </a:t>
            </a:r>
          </a:p>
          <a:p>
            <a:pPr marL="342900" indent="-342900">
              <a:buFont typeface="Arial" panose="020B0604020202020204" pitchFamily="34" charset="0"/>
              <a:buChar char="•"/>
            </a:pPr>
            <a:r>
              <a:rPr lang="en-US" sz="2400" dirty="0"/>
              <a:t>Leaning on well-established machine settings wherever possible streamlined startup</a:t>
            </a:r>
          </a:p>
          <a:p>
            <a:pPr marL="342900" indent="-342900">
              <a:buFont typeface="Arial" panose="020B0604020202020204" pitchFamily="34" charset="0"/>
              <a:buChar char="•"/>
            </a:pPr>
            <a:r>
              <a:rPr lang="en-US" sz="2400" dirty="0"/>
              <a:t>Final commissioning push to 1.7 MW at 1.3 GeV was a huge success – one major hiccup with electron catcher, but recovery was quick</a:t>
            </a:r>
          </a:p>
          <a:p>
            <a:pPr marL="342900" indent="-342900">
              <a:buFont typeface="Arial" panose="020B0604020202020204" pitchFamily="34" charset="0"/>
              <a:buChar char="•"/>
            </a:pPr>
            <a:r>
              <a:rPr lang="en-US" sz="2400" dirty="0"/>
              <a:t>A lingering puzzle with injection losses</a:t>
            </a:r>
          </a:p>
          <a:p>
            <a:pPr marL="342900" indent="-342900">
              <a:buFont typeface="Arial" panose="020B0604020202020204" pitchFamily="34" charset="0"/>
              <a:buChar char="•"/>
            </a:pPr>
            <a:r>
              <a:rPr lang="en-US" sz="2400" dirty="0"/>
              <a:t>Dealing with a leak in the RID, a consumable electron catcher, and klystron sourcing issues</a:t>
            </a:r>
          </a:p>
          <a:p>
            <a:pPr marL="342900" indent="-342900">
              <a:buFont typeface="Arial" panose="020B0604020202020204" pitchFamily="34" charset="0"/>
              <a:buChar char="•"/>
            </a:pPr>
            <a:r>
              <a:rPr lang="en-US" sz="2400" dirty="0"/>
              <a:t>We’re inching closer to 2.0 MW, 60 Hz operation on the first target, and preparing for Second Target Station era with 2.0 MW, 45 </a:t>
            </a:r>
            <a:r>
              <a:rPr lang="en-US" sz="2400" dirty="0" err="1"/>
              <a:t>pps</a:t>
            </a:r>
            <a:r>
              <a:rPr lang="en-US" sz="2400" dirty="0"/>
              <a:t> on the First Target Station</a:t>
            </a:r>
          </a:p>
        </p:txBody>
      </p:sp>
    </p:spTree>
    <p:extLst>
      <p:ext uri="{BB962C8B-B14F-4D97-AF65-F5344CB8AC3E}">
        <p14:creationId xmlns:p14="http://schemas.microsoft.com/office/powerpoint/2010/main" val="35272770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01657-89E4-15B9-CBE6-C7332DA912EE}"/>
              </a:ext>
            </a:extLst>
          </p:cNvPr>
          <p:cNvSpPr>
            <a:spLocks noGrp="1"/>
          </p:cNvSpPr>
          <p:nvPr>
            <p:ph type="title"/>
          </p:nvPr>
        </p:nvSpPr>
        <p:spPr/>
        <p:txBody>
          <a:bodyPr/>
          <a:lstStyle/>
          <a:p>
            <a:r>
              <a:rPr lang="en-US" dirty="0"/>
              <a:t>Thanks</a:t>
            </a:r>
          </a:p>
        </p:txBody>
      </p:sp>
      <p:sp>
        <p:nvSpPr>
          <p:cNvPr id="3" name="Content Placeholder 2">
            <a:extLst>
              <a:ext uri="{FF2B5EF4-FFF2-40B4-BE49-F238E27FC236}">
                <a16:creationId xmlns:a16="http://schemas.microsoft.com/office/drawing/2014/main" id="{5E24B73B-F7E2-7102-F145-8722F8025B5D}"/>
              </a:ext>
            </a:extLst>
          </p:cNvPr>
          <p:cNvSpPr>
            <a:spLocks noGrp="1"/>
          </p:cNvSpPr>
          <p:nvPr>
            <p:ph idx="1"/>
          </p:nvPr>
        </p:nvSpPr>
        <p:spPr/>
        <p:txBody>
          <a:bodyPr/>
          <a:lstStyle/>
          <a:p>
            <a:r>
              <a:rPr lang="en-US" dirty="0"/>
              <a:t>Thanks to the PPU team, and the dedicated SNS staff for an amazing, sustained effort throughout the project</a:t>
            </a:r>
          </a:p>
          <a:p>
            <a:r>
              <a:rPr lang="en-US" dirty="0"/>
              <a:t>Special thanks to accelerator physics, beam instrumentation and operations for commissioning effort</a:t>
            </a:r>
          </a:p>
          <a:p>
            <a:r>
              <a:rPr lang="en-US" dirty="0"/>
              <a:t>Special thanks to our partners at Fermi National Accelerator Lab and Jefferson Lab </a:t>
            </a:r>
          </a:p>
          <a:p>
            <a:r>
              <a:rPr lang="en-US" dirty="0"/>
              <a:t>Thanks to Sang-Ho Kim, John Moss, Melissa Harvey, Vasiliy Morozov, Fulvia Pilat, and Charles Peters for providing slides</a:t>
            </a:r>
          </a:p>
          <a:p>
            <a:r>
              <a:rPr lang="en-US" dirty="0"/>
              <a:t>Thanks to the organizers for inviting me</a:t>
            </a:r>
          </a:p>
        </p:txBody>
      </p:sp>
    </p:spTree>
    <p:extLst>
      <p:ext uri="{BB962C8B-B14F-4D97-AF65-F5344CB8AC3E}">
        <p14:creationId xmlns:p14="http://schemas.microsoft.com/office/powerpoint/2010/main" val="11933331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B4266-A055-12BD-8BCA-9B89B3DC6340}"/>
              </a:ext>
            </a:extLst>
          </p:cNvPr>
          <p:cNvSpPr>
            <a:spLocks noGrp="1"/>
          </p:cNvSpPr>
          <p:nvPr>
            <p:ph type="title"/>
          </p:nvPr>
        </p:nvSpPr>
        <p:spPr/>
        <p:txBody>
          <a:bodyPr/>
          <a:lstStyle/>
          <a:p>
            <a:r>
              <a:rPr lang="en-US" dirty="0"/>
              <a:t>Backup Slides</a:t>
            </a:r>
          </a:p>
        </p:txBody>
      </p:sp>
      <p:sp>
        <p:nvSpPr>
          <p:cNvPr id="3" name="Content Placeholder 2">
            <a:extLst>
              <a:ext uri="{FF2B5EF4-FFF2-40B4-BE49-F238E27FC236}">
                <a16:creationId xmlns:a16="http://schemas.microsoft.com/office/drawing/2014/main" id="{90551E54-9709-0245-9B43-940B609E33A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304587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F19C9-0320-35CC-746E-36C1167A9E5E}"/>
              </a:ext>
            </a:extLst>
          </p:cNvPr>
          <p:cNvSpPr>
            <a:spLocks noGrp="1"/>
          </p:cNvSpPr>
          <p:nvPr>
            <p:ph type="title"/>
          </p:nvPr>
        </p:nvSpPr>
        <p:spPr/>
        <p:txBody>
          <a:bodyPr/>
          <a:lstStyle/>
          <a:p>
            <a:r>
              <a:rPr lang="en-US" dirty="0"/>
              <a:t>1.7 MW at 1.05 GeV – equivalent to 2.1 MW at 1.3 GeV</a:t>
            </a:r>
          </a:p>
        </p:txBody>
      </p:sp>
      <p:sp>
        <p:nvSpPr>
          <p:cNvPr id="3" name="Content Placeholder 2">
            <a:extLst>
              <a:ext uri="{FF2B5EF4-FFF2-40B4-BE49-F238E27FC236}">
                <a16:creationId xmlns:a16="http://schemas.microsoft.com/office/drawing/2014/main" id="{54DC2756-2C4E-64FA-71C7-30B83B0DA34F}"/>
              </a:ext>
            </a:extLst>
          </p:cNvPr>
          <p:cNvSpPr>
            <a:spLocks noGrp="1"/>
          </p:cNvSpPr>
          <p:nvPr>
            <p:ph idx="1"/>
          </p:nvPr>
        </p:nvSpPr>
        <p:spPr/>
        <p:txBody>
          <a:bodyPr/>
          <a:lstStyle/>
          <a:p>
            <a:endParaRPr lang="en-US"/>
          </a:p>
        </p:txBody>
      </p:sp>
      <p:pic>
        <p:nvPicPr>
          <p:cNvPr id="12" name="Picture 11" descr="Timeline&#10;&#10;Description automatically generated">
            <a:extLst>
              <a:ext uri="{FF2B5EF4-FFF2-40B4-BE49-F238E27FC236}">
                <a16:creationId xmlns:a16="http://schemas.microsoft.com/office/drawing/2014/main" id="{A82697BF-2467-26DA-2C49-EC6CA0C8EBA7}"/>
              </a:ext>
            </a:extLst>
          </p:cNvPr>
          <p:cNvPicPr>
            <a:picLocks noChangeAspect="1"/>
          </p:cNvPicPr>
          <p:nvPr/>
        </p:nvPicPr>
        <p:blipFill>
          <a:blip r:embed="rId2"/>
          <a:stretch>
            <a:fillRect/>
          </a:stretch>
        </p:blipFill>
        <p:spPr>
          <a:xfrm>
            <a:off x="476917" y="867437"/>
            <a:ext cx="11330940" cy="5433349"/>
          </a:xfrm>
          <a:prstGeom prst="rect">
            <a:avLst/>
          </a:prstGeom>
        </p:spPr>
      </p:pic>
      <p:pic>
        <p:nvPicPr>
          <p:cNvPr id="13" name="Picture 12" descr="Chart, line chart, scatter chart&#10;&#10;Description automatically generated">
            <a:extLst>
              <a:ext uri="{FF2B5EF4-FFF2-40B4-BE49-F238E27FC236}">
                <a16:creationId xmlns:a16="http://schemas.microsoft.com/office/drawing/2014/main" id="{F495278A-2FC9-8AC6-14A7-E3CF8DF9E4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96716" y="1285547"/>
            <a:ext cx="4202893" cy="2805431"/>
          </a:xfrm>
          <a:prstGeom prst="rect">
            <a:avLst/>
          </a:prstGeom>
        </p:spPr>
      </p:pic>
    </p:spTree>
    <p:extLst>
      <p:ext uri="{BB962C8B-B14F-4D97-AF65-F5344CB8AC3E}">
        <p14:creationId xmlns:p14="http://schemas.microsoft.com/office/powerpoint/2010/main" val="2602841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6" name="Google Shape;296;g210480b01aa_1_1253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94175" y="4071999"/>
            <a:ext cx="10690100" cy="2430375"/>
          </a:xfrm>
          <a:prstGeom prst="rect">
            <a:avLst/>
          </a:prstGeom>
          <a:noFill/>
          <a:ln>
            <a:noFill/>
          </a:ln>
        </p:spPr>
      </p:pic>
      <p:sp>
        <p:nvSpPr>
          <p:cNvPr id="297" name="Google Shape;297;g210480b01aa_1_12539"/>
          <p:cNvSpPr/>
          <p:nvPr/>
        </p:nvSpPr>
        <p:spPr>
          <a:xfrm>
            <a:off x="3102125" y="3163800"/>
            <a:ext cx="1005900" cy="640200"/>
          </a:xfrm>
          <a:prstGeom prst="rect">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298;g210480b01aa_1_12539"/>
          <p:cNvSpPr/>
          <p:nvPr/>
        </p:nvSpPr>
        <p:spPr>
          <a:xfrm>
            <a:off x="4847075" y="2561825"/>
            <a:ext cx="1287900" cy="716100"/>
          </a:xfrm>
          <a:prstGeom prst="rect">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g210480b01aa_1_12539"/>
          <p:cNvSpPr/>
          <p:nvPr/>
        </p:nvSpPr>
        <p:spPr>
          <a:xfrm>
            <a:off x="6752075" y="2561825"/>
            <a:ext cx="876300" cy="716100"/>
          </a:xfrm>
          <a:prstGeom prst="rect">
            <a:avLst/>
          </a:prstGeom>
          <a:solidFill>
            <a:srgbClr val="EA999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g210480b01aa_1_12539"/>
          <p:cNvSpPr/>
          <p:nvPr/>
        </p:nvSpPr>
        <p:spPr>
          <a:xfrm>
            <a:off x="8413225" y="2123425"/>
            <a:ext cx="792600" cy="1802700"/>
          </a:xfrm>
          <a:prstGeom prst="rect">
            <a:avLst/>
          </a:prstGeom>
          <a:solidFill>
            <a:srgbClr val="9FC5E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g210480b01aa_1_12539"/>
          <p:cNvSpPr/>
          <p:nvPr/>
        </p:nvSpPr>
        <p:spPr>
          <a:xfrm>
            <a:off x="2439150" y="2969235"/>
            <a:ext cx="7924800" cy="766100"/>
          </a:xfrm>
          <a:custGeom>
            <a:avLst/>
            <a:gdLst/>
            <a:ahLst/>
            <a:cxnLst/>
            <a:rect l="l" t="t" r="r" b="b"/>
            <a:pathLst>
              <a:path w="316992" h="30644" extrusionOk="0">
                <a:moveTo>
                  <a:pt x="0" y="28205"/>
                </a:moveTo>
                <a:cubicBezTo>
                  <a:pt x="7773" y="27596"/>
                  <a:pt x="26975" y="28714"/>
                  <a:pt x="46635" y="24548"/>
                </a:cubicBezTo>
                <a:cubicBezTo>
                  <a:pt x="66295" y="20383"/>
                  <a:pt x="93219" y="6870"/>
                  <a:pt x="117958" y="3212"/>
                </a:cubicBezTo>
                <a:cubicBezTo>
                  <a:pt x="142698" y="-446"/>
                  <a:pt x="172212" y="-1411"/>
                  <a:pt x="195072" y="2602"/>
                </a:cubicBezTo>
                <a:cubicBezTo>
                  <a:pt x="217932" y="6615"/>
                  <a:pt x="234798" y="22617"/>
                  <a:pt x="255118" y="27291"/>
                </a:cubicBezTo>
                <a:cubicBezTo>
                  <a:pt x="275438" y="31965"/>
                  <a:pt x="306680" y="30085"/>
                  <a:pt x="316992" y="30644"/>
                </a:cubicBezTo>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g210480b01aa_1_12539"/>
          <p:cNvSpPr/>
          <p:nvPr/>
        </p:nvSpPr>
        <p:spPr>
          <a:xfrm>
            <a:off x="2431550" y="2207950"/>
            <a:ext cx="5897875" cy="554550"/>
          </a:xfrm>
          <a:custGeom>
            <a:avLst/>
            <a:gdLst/>
            <a:ahLst/>
            <a:cxnLst/>
            <a:rect l="l" t="t" r="r" b="b"/>
            <a:pathLst>
              <a:path w="235915" h="22182" extrusionOk="0">
                <a:moveTo>
                  <a:pt x="0" y="0"/>
                </a:moveTo>
                <a:cubicBezTo>
                  <a:pt x="16154" y="3200"/>
                  <a:pt x="65887" y="15646"/>
                  <a:pt x="96926" y="19202"/>
                </a:cubicBezTo>
                <a:cubicBezTo>
                  <a:pt x="127965" y="22758"/>
                  <a:pt x="163067" y="22662"/>
                  <a:pt x="186232" y="21336"/>
                </a:cubicBezTo>
                <a:cubicBezTo>
                  <a:pt x="209397" y="20011"/>
                  <a:pt x="227635" y="12930"/>
                  <a:pt x="235915" y="11249"/>
                </a:cubicBezTo>
              </a:path>
            </a:pathLst>
          </a:custGeom>
          <a:noFill/>
          <a:ln w="19050" cap="flat" cmpd="sng">
            <a:solidFill>
              <a:srgbClr val="DD6E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g210480b01aa_1_12539"/>
          <p:cNvSpPr/>
          <p:nvPr/>
        </p:nvSpPr>
        <p:spPr>
          <a:xfrm>
            <a:off x="2439150" y="2740635"/>
            <a:ext cx="7924800" cy="766100"/>
          </a:xfrm>
          <a:custGeom>
            <a:avLst/>
            <a:gdLst/>
            <a:ahLst/>
            <a:cxnLst/>
            <a:rect l="l" t="t" r="r" b="b"/>
            <a:pathLst>
              <a:path w="316992" h="30644" extrusionOk="0">
                <a:moveTo>
                  <a:pt x="0" y="28205"/>
                </a:moveTo>
                <a:cubicBezTo>
                  <a:pt x="7773" y="27596"/>
                  <a:pt x="26975" y="28714"/>
                  <a:pt x="46635" y="24548"/>
                </a:cubicBezTo>
                <a:cubicBezTo>
                  <a:pt x="66295" y="20383"/>
                  <a:pt x="93219" y="6870"/>
                  <a:pt x="117958" y="3212"/>
                </a:cubicBezTo>
                <a:cubicBezTo>
                  <a:pt x="142698" y="-446"/>
                  <a:pt x="172212" y="-1411"/>
                  <a:pt x="195072" y="2602"/>
                </a:cubicBezTo>
                <a:cubicBezTo>
                  <a:pt x="217932" y="6615"/>
                  <a:pt x="234798" y="22617"/>
                  <a:pt x="255118" y="27291"/>
                </a:cubicBezTo>
                <a:cubicBezTo>
                  <a:pt x="275438" y="31965"/>
                  <a:pt x="306680" y="30085"/>
                  <a:pt x="316992" y="30644"/>
                </a:cubicBezTo>
              </a:path>
            </a:pathLst>
          </a:cu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04" name="Google Shape;304;g210480b01aa_1_12539"/>
          <p:cNvCxnSpPr/>
          <p:nvPr/>
        </p:nvCxnSpPr>
        <p:spPr>
          <a:xfrm rot="10800000" flipH="1">
            <a:off x="5875775" y="2702675"/>
            <a:ext cx="2461200" cy="45600"/>
          </a:xfrm>
          <a:prstGeom prst="straightConnector1">
            <a:avLst/>
          </a:prstGeom>
          <a:noFill/>
          <a:ln w="19050" cap="flat" cmpd="sng">
            <a:solidFill>
              <a:srgbClr val="0000FF"/>
            </a:solidFill>
            <a:prstDash val="dash"/>
            <a:round/>
            <a:headEnd type="none" w="sm" len="sm"/>
            <a:tailEnd type="triangle" w="med" len="med"/>
          </a:ln>
        </p:spPr>
      </p:cxnSp>
      <p:cxnSp>
        <p:nvCxnSpPr>
          <p:cNvPr id="305" name="Google Shape;305;g210480b01aa_1_12539"/>
          <p:cNvCxnSpPr/>
          <p:nvPr/>
        </p:nvCxnSpPr>
        <p:spPr>
          <a:xfrm flipH="1">
            <a:off x="5837725" y="2428100"/>
            <a:ext cx="7500" cy="335400"/>
          </a:xfrm>
          <a:prstGeom prst="straightConnector1">
            <a:avLst/>
          </a:prstGeom>
          <a:noFill/>
          <a:ln w="38100" cap="flat" cmpd="sng">
            <a:solidFill>
              <a:srgbClr val="00FF00"/>
            </a:solidFill>
            <a:prstDash val="solid"/>
            <a:round/>
            <a:headEnd type="none" w="sm" len="sm"/>
            <a:tailEnd type="none" w="sm" len="sm"/>
          </a:ln>
        </p:spPr>
      </p:cxnSp>
      <p:cxnSp>
        <p:nvCxnSpPr>
          <p:cNvPr id="306" name="Google Shape;306;g210480b01aa_1_12539"/>
          <p:cNvCxnSpPr/>
          <p:nvPr/>
        </p:nvCxnSpPr>
        <p:spPr>
          <a:xfrm>
            <a:off x="8367525" y="2382500"/>
            <a:ext cx="0" cy="426600"/>
          </a:xfrm>
          <a:prstGeom prst="straightConnector1">
            <a:avLst/>
          </a:prstGeom>
          <a:noFill/>
          <a:ln w="76200" cap="flat" cmpd="sng">
            <a:solidFill>
              <a:srgbClr val="00FF00"/>
            </a:solidFill>
            <a:prstDash val="solid"/>
            <a:round/>
            <a:headEnd type="none" w="sm" len="sm"/>
            <a:tailEnd type="none" w="sm" len="sm"/>
          </a:ln>
        </p:spPr>
      </p:cxnSp>
      <p:sp>
        <p:nvSpPr>
          <p:cNvPr id="307" name="Google Shape;307;g210480b01aa_1_12539"/>
          <p:cNvSpPr/>
          <p:nvPr/>
        </p:nvSpPr>
        <p:spPr>
          <a:xfrm>
            <a:off x="8321875" y="2165363"/>
            <a:ext cx="2019210" cy="535490"/>
          </a:xfrm>
          <a:custGeom>
            <a:avLst/>
            <a:gdLst/>
            <a:ahLst/>
            <a:cxnLst/>
            <a:rect l="l" t="t" r="r" b="b"/>
            <a:pathLst>
              <a:path w="79858" h="20421" extrusionOk="0">
                <a:moveTo>
                  <a:pt x="0" y="20421"/>
                </a:moveTo>
                <a:cubicBezTo>
                  <a:pt x="5588" y="19913"/>
                  <a:pt x="20218" y="20777"/>
                  <a:pt x="33528" y="17373"/>
                </a:cubicBezTo>
                <a:cubicBezTo>
                  <a:pt x="46838" y="13970"/>
                  <a:pt x="72136" y="2896"/>
                  <a:pt x="79858" y="0"/>
                </a:cubicBezTo>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g210480b01aa_1_12539"/>
          <p:cNvSpPr/>
          <p:nvPr/>
        </p:nvSpPr>
        <p:spPr>
          <a:xfrm>
            <a:off x="8321875" y="1609344"/>
            <a:ext cx="2110855" cy="884099"/>
          </a:xfrm>
          <a:custGeom>
            <a:avLst/>
            <a:gdLst/>
            <a:ahLst/>
            <a:cxnLst/>
            <a:rect l="l" t="t" r="r" b="b"/>
            <a:pathLst>
              <a:path w="83211" h="35052" extrusionOk="0">
                <a:moveTo>
                  <a:pt x="0" y="35052"/>
                </a:moveTo>
                <a:cubicBezTo>
                  <a:pt x="5639" y="34290"/>
                  <a:pt x="19965" y="36322"/>
                  <a:pt x="33833" y="30480"/>
                </a:cubicBezTo>
                <a:cubicBezTo>
                  <a:pt x="47702" y="24638"/>
                  <a:pt x="74981" y="5080"/>
                  <a:pt x="83211" y="0"/>
                </a:cubicBezTo>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g210480b01aa_1_12539"/>
          <p:cNvSpPr txBox="1"/>
          <p:nvPr/>
        </p:nvSpPr>
        <p:spPr>
          <a:xfrm>
            <a:off x="8100775" y="2969225"/>
            <a:ext cx="373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entury Gothic"/>
                <a:ea typeface="Century Gothic"/>
                <a:cs typeface="Century Gothic"/>
                <a:sym typeface="Century Gothic"/>
              </a:rPr>
              <a:t>p</a:t>
            </a:r>
            <a:r>
              <a:rPr lang="en-US" sz="1400" b="1" i="0" u="none" strike="noStrike" cap="none" baseline="30000">
                <a:solidFill>
                  <a:srgbClr val="000000"/>
                </a:solidFill>
                <a:latin typeface="Century Gothic"/>
                <a:ea typeface="Century Gothic"/>
                <a:cs typeface="Century Gothic"/>
                <a:sym typeface="Century Gothic"/>
              </a:rPr>
              <a:t>+</a:t>
            </a:r>
            <a:endParaRPr sz="1400" b="1" i="0" u="none" strike="noStrike" cap="none" baseline="30000">
              <a:solidFill>
                <a:srgbClr val="000000"/>
              </a:solidFill>
              <a:latin typeface="Century Gothic"/>
              <a:ea typeface="Century Gothic"/>
              <a:cs typeface="Century Gothic"/>
              <a:sym typeface="Century Gothic"/>
            </a:endParaRPr>
          </a:p>
        </p:txBody>
      </p:sp>
      <p:sp>
        <p:nvSpPr>
          <p:cNvPr id="310" name="Google Shape;310;g210480b01aa_1_12539"/>
          <p:cNvSpPr txBox="1"/>
          <p:nvPr/>
        </p:nvSpPr>
        <p:spPr>
          <a:xfrm>
            <a:off x="7872175" y="2588225"/>
            <a:ext cx="373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FF"/>
                </a:solidFill>
                <a:latin typeface="Century Gothic"/>
                <a:ea typeface="Century Gothic"/>
                <a:cs typeface="Century Gothic"/>
                <a:sym typeface="Century Gothic"/>
              </a:rPr>
              <a:t>H</a:t>
            </a:r>
            <a:r>
              <a:rPr lang="en-US" sz="1400" b="1" i="0" u="none" strike="noStrike" cap="none" baseline="30000">
                <a:solidFill>
                  <a:srgbClr val="0000FF"/>
                </a:solidFill>
                <a:latin typeface="Century Gothic"/>
                <a:ea typeface="Century Gothic"/>
                <a:cs typeface="Century Gothic"/>
                <a:sym typeface="Century Gothic"/>
              </a:rPr>
              <a:t>0</a:t>
            </a:r>
            <a:endParaRPr sz="1400" b="1" i="0" u="none" strike="noStrike" cap="none" baseline="30000">
              <a:solidFill>
                <a:srgbClr val="0000FF"/>
              </a:solidFill>
              <a:latin typeface="Century Gothic"/>
              <a:ea typeface="Century Gothic"/>
              <a:cs typeface="Century Gothic"/>
              <a:sym typeface="Century Gothic"/>
            </a:endParaRPr>
          </a:p>
        </p:txBody>
      </p:sp>
      <p:sp>
        <p:nvSpPr>
          <p:cNvPr id="311" name="Google Shape;311;g210480b01aa_1_12539"/>
          <p:cNvSpPr txBox="1"/>
          <p:nvPr/>
        </p:nvSpPr>
        <p:spPr>
          <a:xfrm>
            <a:off x="7895025" y="2194913"/>
            <a:ext cx="373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DD6E6E"/>
                </a:solidFill>
                <a:latin typeface="Century Gothic"/>
                <a:ea typeface="Century Gothic"/>
                <a:cs typeface="Century Gothic"/>
                <a:sym typeface="Century Gothic"/>
              </a:rPr>
              <a:t>H</a:t>
            </a:r>
            <a:r>
              <a:rPr lang="en-US" sz="1400" b="1" i="0" u="none" strike="noStrike" cap="none" baseline="30000">
                <a:solidFill>
                  <a:srgbClr val="DD6E6E"/>
                </a:solidFill>
                <a:latin typeface="Century Gothic"/>
                <a:ea typeface="Century Gothic"/>
                <a:cs typeface="Century Gothic"/>
                <a:sym typeface="Century Gothic"/>
              </a:rPr>
              <a:t>-</a:t>
            </a:r>
            <a:endParaRPr sz="1400" b="1" i="0" u="none" strike="noStrike" cap="none" baseline="30000">
              <a:solidFill>
                <a:srgbClr val="DD6E6E"/>
              </a:solidFill>
              <a:latin typeface="Century Gothic"/>
              <a:ea typeface="Century Gothic"/>
              <a:cs typeface="Century Gothic"/>
              <a:sym typeface="Century Gothic"/>
            </a:endParaRPr>
          </a:p>
        </p:txBody>
      </p:sp>
      <p:sp>
        <p:nvSpPr>
          <p:cNvPr id="312" name="Google Shape;312;g210480b01aa_1_12539"/>
          <p:cNvSpPr txBox="1"/>
          <p:nvPr/>
        </p:nvSpPr>
        <p:spPr>
          <a:xfrm>
            <a:off x="2789375" y="1852013"/>
            <a:ext cx="19053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DD6E6E"/>
                </a:solidFill>
                <a:latin typeface="Century Gothic"/>
                <a:ea typeface="Century Gothic"/>
                <a:cs typeface="Century Gothic"/>
                <a:sym typeface="Century Gothic"/>
              </a:rPr>
              <a:t>H</a:t>
            </a:r>
            <a:r>
              <a:rPr lang="en-US" sz="1400" b="1" i="0" u="none" strike="noStrike" cap="none" baseline="30000">
                <a:solidFill>
                  <a:srgbClr val="DD6E6E"/>
                </a:solidFill>
                <a:latin typeface="Century Gothic"/>
                <a:ea typeface="Century Gothic"/>
                <a:cs typeface="Century Gothic"/>
                <a:sym typeface="Century Gothic"/>
              </a:rPr>
              <a:t>-</a:t>
            </a:r>
            <a:r>
              <a:rPr lang="en-US" sz="1400" b="1" i="0" u="none" strike="noStrike" cap="none">
                <a:solidFill>
                  <a:srgbClr val="DD6E6E"/>
                </a:solidFill>
                <a:latin typeface="Century Gothic"/>
                <a:ea typeface="Century Gothic"/>
                <a:cs typeface="Century Gothic"/>
                <a:sym typeface="Century Gothic"/>
              </a:rPr>
              <a:t> beam </a:t>
            </a:r>
            <a:endParaRPr sz="1400" b="1" i="0" u="none" strike="noStrike" cap="none">
              <a:solidFill>
                <a:srgbClr val="DD6E6E"/>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DD6E6E"/>
                </a:solidFill>
                <a:latin typeface="Century Gothic"/>
                <a:ea typeface="Century Gothic"/>
                <a:cs typeface="Century Gothic"/>
                <a:sym typeface="Century Gothic"/>
              </a:rPr>
              <a:t>from Linac</a:t>
            </a:r>
            <a:endParaRPr sz="1400" b="1" i="0" u="none" strike="noStrike" cap="none">
              <a:solidFill>
                <a:srgbClr val="DD6E6E"/>
              </a:solidFill>
              <a:latin typeface="Century Gothic"/>
              <a:ea typeface="Century Gothic"/>
              <a:cs typeface="Century Gothic"/>
              <a:sym typeface="Century Gothic"/>
            </a:endParaRPr>
          </a:p>
        </p:txBody>
      </p:sp>
      <p:sp>
        <p:nvSpPr>
          <p:cNvPr id="313" name="Google Shape;313;g210480b01aa_1_12539"/>
          <p:cNvSpPr txBox="1"/>
          <p:nvPr/>
        </p:nvSpPr>
        <p:spPr>
          <a:xfrm>
            <a:off x="6333750" y="780400"/>
            <a:ext cx="14394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6AA84F"/>
                </a:solidFill>
                <a:latin typeface="Century Gothic"/>
                <a:ea typeface="Century Gothic"/>
                <a:cs typeface="Century Gothic"/>
                <a:sym typeface="Century Gothic"/>
              </a:rPr>
              <a:t>Thin primary</a:t>
            </a:r>
            <a:endParaRPr sz="1400" b="1" i="0" u="none" strike="noStrike" cap="none">
              <a:solidFill>
                <a:srgbClr val="6AA84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6AA84F"/>
                </a:solidFill>
                <a:latin typeface="Century Gothic"/>
                <a:ea typeface="Century Gothic"/>
                <a:cs typeface="Century Gothic"/>
                <a:sym typeface="Century Gothic"/>
              </a:rPr>
              <a:t>stripping Foil</a:t>
            </a:r>
            <a:endParaRPr sz="1400" b="1" i="0" u="none" strike="noStrike" cap="none">
              <a:solidFill>
                <a:srgbClr val="6AA84F"/>
              </a:solidFill>
              <a:latin typeface="Century Gothic"/>
              <a:ea typeface="Century Gothic"/>
              <a:cs typeface="Century Gothic"/>
              <a:sym typeface="Century Gothic"/>
            </a:endParaRPr>
          </a:p>
        </p:txBody>
      </p:sp>
      <p:cxnSp>
        <p:nvCxnSpPr>
          <p:cNvPr id="314" name="Google Shape;314;g210480b01aa_1_12539"/>
          <p:cNvCxnSpPr>
            <a:stCxn id="315" idx="3"/>
          </p:cNvCxnSpPr>
          <p:nvPr/>
        </p:nvCxnSpPr>
        <p:spPr>
          <a:xfrm flipH="1">
            <a:off x="5820325" y="2049328"/>
            <a:ext cx="730800" cy="979500"/>
          </a:xfrm>
          <a:prstGeom prst="straightConnector1">
            <a:avLst/>
          </a:prstGeom>
          <a:noFill/>
          <a:ln w="9525" cap="flat" cmpd="sng">
            <a:solidFill>
              <a:schemeClr val="dk2"/>
            </a:solidFill>
            <a:prstDash val="solid"/>
            <a:round/>
            <a:headEnd type="none" w="sm" len="sm"/>
            <a:tailEnd type="triangle" w="med" len="med"/>
          </a:ln>
        </p:spPr>
      </p:cxnSp>
      <p:sp>
        <p:nvSpPr>
          <p:cNvPr id="316" name="Google Shape;316;g210480b01aa_1_12539"/>
          <p:cNvSpPr txBox="1"/>
          <p:nvPr/>
        </p:nvSpPr>
        <p:spPr>
          <a:xfrm>
            <a:off x="7829150" y="854350"/>
            <a:ext cx="17601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6AA84F"/>
                </a:solidFill>
                <a:latin typeface="Century Gothic"/>
                <a:ea typeface="Century Gothic"/>
                <a:cs typeface="Century Gothic"/>
                <a:sym typeface="Century Gothic"/>
              </a:rPr>
              <a:t>Thick secondary</a:t>
            </a:r>
            <a:endParaRPr sz="1400" b="1" i="0" u="none" strike="noStrike" cap="none">
              <a:solidFill>
                <a:srgbClr val="6AA84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6AA84F"/>
                </a:solidFill>
                <a:latin typeface="Century Gothic"/>
                <a:ea typeface="Century Gothic"/>
                <a:cs typeface="Century Gothic"/>
                <a:sym typeface="Century Gothic"/>
              </a:rPr>
              <a:t>stripping Foil</a:t>
            </a:r>
            <a:endParaRPr sz="1400" b="1" i="0" u="none" strike="noStrike" cap="none">
              <a:solidFill>
                <a:srgbClr val="6AA84F"/>
              </a:solidFill>
              <a:latin typeface="Century Gothic"/>
              <a:ea typeface="Century Gothic"/>
              <a:cs typeface="Century Gothic"/>
              <a:sym typeface="Century Gothic"/>
            </a:endParaRPr>
          </a:p>
        </p:txBody>
      </p:sp>
      <p:cxnSp>
        <p:nvCxnSpPr>
          <p:cNvPr id="317" name="Google Shape;317;g210480b01aa_1_12539"/>
          <p:cNvCxnSpPr/>
          <p:nvPr/>
        </p:nvCxnSpPr>
        <p:spPr>
          <a:xfrm flipH="1">
            <a:off x="8359175" y="1460638"/>
            <a:ext cx="24300" cy="762900"/>
          </a:xfrm>
          <a:prstGeom prst="straightConnector1">
            <a:avLst/>
          </a:prstGeom>
          <a:noFill/>
          <a:ln w="9525" cap="flat" cmpd="sng">
            <a:solidFill>
              <a:schemeClr val="dk2"/>
            </a:solidFill>
            <a:prstDash val="solid"/>
            <a:round/>
            <a:headEnd type="none" w="sm" len="sm"/>
            <a:tailEnd type="triangle" w="med" len="med"/>
          </a:ln>
        </p:spPr>
      </p:cxnSp>
      <p:sp>
        <p:nvSpPr>
          <p:cNvPr id="318" name="Google Shape;318;g210480b01aa_1_12539"/>
          <p:cNvSpPr txBox="1"/>
          <p:nvPr/>
        </p:nvSpPr>
        <p:spPr>
          <a:xfrm>
            <a:off x="10318250" y="1549775"/>
            <a:ext cx="14394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entury Gothic"/>
                <a:ea typeface="Century Gothic"/>
                <a:cs typeface="Century Gothic"/>
                <a:sym typeface="Century Gothic"/>
              </a:rPr>
              <a:t>To Injection Dump</a:t>
            </a:r>
            <a:endParaRPr sz="1400" b="1" i="0" u="none" strike="noStrike" cap="none">
              <a:solidFill>
                <a:srgbClr val="000000"/>
              </a:solidFill>
              <a:latin typeface="Century Gothic"/>
              <a:ea typeface="Century Gothic"/>
              <a:cs typeface="Century Gothic"/>
              <a:sym typeface="Century Gothic"/>
            </a:endParaRPr>
          </a:p>
        </p:txBody>
      </p:sp>
      <p:sp>
        <p:nvSpPr>
          <p:cNvPr id="319" name="Google Shape;319;g210480b01aa_1_12539"/>
          <p:cNvSpPr txBox="1"/>
          <p:nvPr/>
        </p:nvSpPr>
        <p:spPr>
          <a:xfrm>
            <a:off x="10432725" y="3403800"/>
            <a:ext cx="14394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entury Gothic"/>
                <a:ea typeface="Century Gothic"/>
                <a:cs typeface="Century Gothic"/>
                <a:sym typeface="Century Gothic"/>
              </a:rPr>
              <a:t>To the Ring</a:t>
            </a:r>
            <a:endParaRPr sz="1400" b="1" i="0" u="none" strike="noStrike" cap="none">
              <a:solidFill>
                <a:srgbClr val="000000"/>
              </a:solidFill>
              <a:latin typeface="Century Gothic"/>
              <a:ea typeface="Century Gothic"/>
              <a:cs typeface="Century Gothic"/>
              <a:sym typeface="Century Gothic"/>
            </a:endParaRPr>
          </a:p>
        </p:txBody>
      </p:sp>
      <p:sp>
        <p:nvSpPr>
          <p:cNvPr id="320" name="Google Shape;320;g210480b01aa_1_12539"/>
          <p:cNvSpPr txBox="1"/>
          <p:nvPr/>
        </p:nvSpPr>
        <p:spPr>
          <a:xfrm>
            <a:off x="513725" y="3455425"/>
            <a:ext cx="14394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entury Gothic"/>
                <a:ea typeface="Century Gothic"/>
                <a:cs typeface="Century Gothic"/>
                <a:sym typeface="Century Gothic"/>
              </a:rPr>
              <a:t>From the Ring</a:t>
            </a:r>
            <a:endParaRPr sz="1400" b="1" i="0" u="none" strike="noStrike" cap="none">
              <a:solidFill>
                <a:srgbClr val="000000"/>
              </a:solidFill>
              <a:latin typeface="Century Gothic"/>
              <a:ea typeface="Century Gothic"/>
              <a:cs typeface="Century Gothic"/>
              <a:sym typeface="Century Gothic"/>
            </a:endParaRPr>
          </a:p>
        </p:txBody>
      </p:sp>
      <p:sp>
        <p:nvSpPr>
          <p:cNvPr id="321" name="Google Shape;321;g210480b01aa_1_12539"/>
          <p:cNvSpPr/>
          <p:nvPr/>
        </p:nvSpPr>
        <p:spPr>
          <a:xfrm>
            <a:off x="5875775" y="2226550"/>
            <a:ext cx="1097275" cy="533400"/>
          </a:xfrm>
          <a:custGeom>
            <a:avLst/>
            <a:gdLst/>
            <a:ahLst/>
            <a:cxnLst/>
            <a:rect l="l" t="t" r="r" b="b"/>
            <a:pathLst>
              <a:path w="43891" h="21336" extrusionOk="0">
                <a:moveTo>
                  <a:pt x="0" y="21336"/>
                </a:moveTo>
                <a:cubicBezTo>
                  <a:pt x="4064" y="20523"/>
                  <a:pt x="17069" y="20015"/>
                  <a:pt x="24384" y="16459"/>
                </a:cubicBezTo>
                <a:cubicBezTo>
                  <a:pt x="31699" y="12903"/>
                  <a:pt x="40640" y="2743"/>
                  <a:pt x="43891" y="0"/>
                </a:cubicBezTo>
              </a:path>
            </a:pathLst>
          </a:custGeom>
          <a:noFill/>
          <a:ln w="9525" cap="flat" cmpd="sng">
            <a:solidFill>
              <a:srgbClr val="FF7E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g210480b01aa_1_12539"/>
          <p:cNvSpPr txBox="1"/>
          <p:nvPr/>
        </p:nvSpPr>
        <p:spPr>
          <a:xfrm>
            <a:off x="6854825" y="1915800"/>
            <a:ext cx="503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7E00"/>
                </a:solidFill>
                <a:latin typeface="Century Gothic"/>
                <a:ea typeface="Century Gothic"/>
                <a:cs typeface="Century Gothic"/>
                <a:sym typeface="Century Gothic"/>
              </a:rPr>
              <a:t>2e</a:t>
            </a:r>
            <a:r>
              <a:rPr lang="en-US" sz="1400" b="1" i="0" u="none" strike="noStrike" cap="none" baseline="30000">
                <a:solidFill>
                  <a:srgbClr val="FF7E00"/>
                </a:solidFill>
                <a:latin typeface="Century Gothic"/>
                <a:ea typeface="Century Gothic"/>
                <a:cs typeface="Century Gothic"/>
                <a:sym typeface="Century Gothic"/>
              </a:rPr>
              <a:t>-</a:t>
            </a:r>
            <a:endParaRPr sz="1400" b="1" i="0" u="none" strike="noStrike" cap="none" baseline="30000">
              <a:solidFill>
                <a:srgbClr val="FF7E00"/>
              </a:solidFill>
              <a:latin typeface="Century Gothic"/>
              <a:ea typeface="Century Gothic"/>
              <a:cs typeface="Century Gothic"/>
              <a:sym typeface="Century Gothic"/>
            </a:endParaRPr>
          </a:p>
        </p:txBody>
      </p:sp>
      <p:sp>
        <p:nvSpPr>
          <p:cNvPr id="315" name="Google Shape;315;g210480b01aa_1_12539"/>
          <p:cNvSpPr txBox="1"/>
          <p:nvPr/>
        </p:nvSpPr>
        <p:spPr>
          <a:xfrm>
            <a:off x="4918525" y="1710778"/>
            <a:ext cx="16326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Century Gothic"/>
                <a:ea typeface="Century Gothic"/>
                <a:cs typeface="Century Gothic"/>
                <a:sym typeface="Century Gothic"/>
              </a:rPr>
              <a:t>Foil stripping</a:t>
            </a:r>
            <a:endParaRPr sz="16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Century Gothic"/>
                <a:ea typeface="Century Gothic"/>
                <a:cs typeface="Century Gothic"/>
                <a:sym typeface="Century Gothic"/>
              </a:rPr>
              <a:t>H</a:t>
            </a:r>
            <a:r>
              <a:rPr lang="en-US" sz="1600" b="1" i="0" u="none" strike="noStrike" cap="none" baseline="30000">
                <a:solidFill>
                  <a:srgbClr val="000000"/>
                </a:solidFill>
                <a:latin typeface="Century Gothic"/>
                <a:ea typeface="Century Gothic"/>
                <a:cs typeface="Century Gothic"/>
                <a:sym typeface="Century Gothic"/>
              </a:rPr>
              <a:t>-</a:t>
            </a:r>
            <a:r>
              <a:rPr lang="en-US" sz="1600" b="1" i="0" u="none" strike="noStrike" cap="none">
                <a:solidFill>
                  <a:srgbClr val="000000"/>
                </a:solidFill>
                <a:latin typeface="Century Gothic"/>
                <a:ea typeface="Century Gothic"/>
                <a:cs typeface="Century Gothic"/>
                <a:sym typeface="Century Gothic"/>
              </a:rPr>
              <a:t> → p</a:t>
            </a:r>
            <a:r>
              <a:rPr lang="en-US" sz="1600" b="1" i="0" u="none" strike="noStrike" cap="none" baseline="30000">
                <a:solidFill>
                  <a:srgbClr val="000000"/>
                </a:solidFill>
                <a:latin typeface="Century Gothic"/>
                <a:ea typeface="Century Gothic"/>
                <a:cs typeface="Century Gothic"/>
                <a:sym typeface="Century Gothic"/>
              </a:rPr>
              <a:t>+</a:t>
            </a:r>
            <a:r>
              <a:rPr lang="en-US" sz="1600" b="1" i="0" u="none" strike="noStrike" cap="none">
                <a:solidFill>
                  <a:srgbClr val="000000"/>
                </a:solidFill>
                <a:latin typeface="Century Gothic"/>
                <a:ea typeface="Century Gothic"/>
                <a:cs typeface="Century Gothic"/>
                <a:sym typeface="Century Gothic"/>
              </a:rPr>
              <a:t> + 2e</a:t>
            </a:r>
            <a:r>
              <a:rPr lang="en-US" sz="1600" b="1" i="0" u="none" strike="noStrike" cap="none" baseline="30000">
                <a:solidFill>
                  <a:srgbClr val="000000"/>
                </a:solidFill>
                <a:latin typeface="Century Gothic"/>
                <a:ea typeface="Century Gothic"/>
                <a:cs typeface="Century Gothic"/>
                <a:sym typeface="Century Gothic"/>
              </a:rPr>
              <a:t>-</a:t>
            </a:r>
            <a:endParaRPr sz="1600" b="1" i="0" u="none" strike="noStrike" cap="none" baseline="30000">
              <a:solidFill>
                <a:srgbClr val="000000"/>
              </a:solidFill>
              <a:latin typeface="Century Gothic"/>
              <a:ea typeface="Century Gothic"/>
              <a:cs typeface="Century Gothic"/>
              <a:sym typeface="Century Gothic"/>
            </a:endParaRPr>
          </a:p>
        </p:txBody>
      </p:sp>
      <p:sp>
        <p:nvSpPr>
          <p:cNvPr id="323" name="Google Shape;323;g210480b01aa_1_12539"/>
          <p:cNvSpPr/>
          <p:nvPr/>
        </p:nvSpPr>
        <p:spPr>
          <a:xfrm>
            <a:off x="683525" y="5438613"/>
            <a:ext cx="10522175" cy="67475"/>
          </a:xfrm>
          <a:custGeom>
            <a:avLst/>
            <a:gdLst/>
            <a:ahLst/>
            <a:cxnLst/>
            <a:rect l="l" t="t" r="r" b="b"/>
            <a:pathLst>
              <a:path w="420887" h="2699" extrusionOk="0">
                <a:moveTo>
                  <a:pt x="0" y="2519"/>
                </a:moveTo>
                <a:cubicBezTo>
                  <a:pt x="19219" y="2519"/>
                  <a:pt x="82892" y="2822"/>
                  <a:pt x="115311" y="2519"/>
                </a:cubicBezTo>
                <a:cubicBezTo>
                  <a:pt x="147730" y="2216"/>
                  <a:pt x="168567" y="1104"/>
                  <a:pt x="194512" y="699"/>
                </a:cubicBezTo>
                <a:cubicBezTo>
                  <a:pt x="220457" y="295"/>
                  <a:pt x="246352" y="-211"/>
                  <a:pt x="270982" y="92"/>
                </a:cubicBezTo>
                <a:cubicBezTo>
                  <a:pt x="295612" y="395"/>
                  <a:pt x="317309" y="2115"/>
                  <a:pt x="342293" y="2519"/>
                </a:cubicBezTo>
                <a:cubicBezTo>
                  <a:pt x="367277" y="2924"/>
                  <a:pt x="407788" y="2519"/>
                  <a:pt x="420887" y="2519"/>
                </a:cubicBezTo>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g210480b01aa_1_12539"/>
          <p:cNvSpPr/>
          <p:nvPr/>
        </p:nvSpPr>
        <p:spPr>
          <a:xfrm>
            <a:off x="342125" y="4879525"/>
            <a:ext cx="11675300" cy="606625"/>
          </a:xfrm>
          <a:custGeom>
            <a:avLst/>
            <a:gdLst/>
            <a:ahLst/>
            <a:cxnLst/>
            <a:rect l="l" t="t" r="r" b="b"/>
            <a:pathLst>
              <a:path w="467012" h="24265" extrusionOk="0">
                <a:moveTo>
                  <a:pt x="0" y="4552"/>
                </a:moveTo>
                <a:cubicBezTo>
                  <a:pt x="30194" y="7587"/>
                  <a:pt x="128057" y="20079"/>
                  <a:pt x="181161" y="22759"/>
                </a:cubicBezTo>
                <a:cubicBezTo>
                  <a:pt x="234265" y="25440"/>
                  <a:pt x="270982" y="24428"/>
                  <a:pt x="318624" y="20635"/>
                </a:cubicBezTo>
                <a:cubicBezTo>
                  <a:pt x="366266" y="16842"/>
                  <a:pt x="442281" y="3439"/>
                  <a:pt x="467012" y="0"/>
                </a:cubicBezTo>
              </a:path>
            </a:pathLst>
          </a:custGeom>
          <a:noFill/>
          <a:ln w="19050" cap="flat" cmpd="sng">
            <a:solidFill>
              <a:srgbClr val="DD6E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g210480b01aa_1_12539"/>
          <p:cNvSpPr txBox="1"/>
          <p:nvPr/>
        </p:nvSpPr>
        <p:spPr>
          <a:xfrm>
            <a:off x="2065925" y="3455425"/>
            <a:ext cx="373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entury Gothic"/>
                <a:ea typeface="Century Gothic"/>
                <a:cs typeface="Century Gothic"/>
                <a:sym typeface="Century Gothic"/>
              </a:rPr>
              <a:t>p</a:t>
            </a:r>
            <a:r>
              <a:rPr lang="en-US" sz="1400" b="1" i="0" u="none" strike="noStrike" cap="none" baseline="30000">
                <a:solidFill>
                  <a:srgbClr val="000000"/>
                </a:solidFill>
                <a:latin typeface="Century Gothic"/>
                <a:ea typeface="Century Gothic"/>
                <a:cs typeface="Century Gothic"/>
                <a:sym typeface="Century Gothic"/>
              </a:rPr>
              <a:t>+</a:t>
            </a:r>
            <a:endParaRPr sz="1400" b="1" i="0" u="none" strike="noStrike" cap="none" baseline="30000">
              <a:solidFill>
                <a:srgbClr val="000000"/>
              </a:solidFill>
              <a:latin typeface="Century Gothic"/>
              <a:ea typeface="Century Gothic"/>
              <a:cs typeface="Century Gothic"/>
              <a:sym typeface="Century Gothic"/>
            </a:endParaRPr>
          </a:p>
        </p:txBody>
      </p:sp>
      <p:sp>
        <p:nvSpPr>
          <p:cNvPr id="326" name="Google Shape;326;g210480b01aa_1_12539"/>
          <p:cNvSpPr txBox="1"/>
          <p:nvPr/>
        </p:nvSpPr>
        <p:spPr>
          <a:xfrm>
            <a:off x="437525" y="5436625"/>
            <a:ext cx="14394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entury Gothic"/>
                <a:ea typeface="Century Gothic"/>
                <a:cs typeface="Century Gothic"/>
                <a:sym typeface="Century Gothic"/>
              </a:rPr>
              <a:t>From the Ring</a:t>
            </a:r>
            <a:endParaRPr sz="1400" b="1" i="0" u="none" strike="noStrike" cap="none">
              <a:solidFill>
                <a:srgbClr val="000000"/>
              </a:solidFill>
              <a:latin typeface="Century Gothic"/>
              <a:ea typeface="Century Gothic"/>
              <a:cs typeface="Century Gothic"/>
              <a:sym typeface="Century Gothic"/>
            </a:endParaRPr>
          </a:p>
        </p:txBody>
      </p:sp>
      <p:sp>
        <p:nvSpPr>
          <p:cNvPr id="327" name="Google Shape;327;g210480b01aa_1_12539"/>
          <p:cNvSpPr txBox="1"/>
          <p:nvPr/>
        </p:nvSpPr>
        <p:spPr>
          <a:xfrm>
            <a:off x="1876925" y="5436625"/>
            <a:ext cx="373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entury Gothic"/>
                <a:ea typeface="Century Gothic"/>
                <a:cs typeface="Century Gothic"/>
                <a:sym typeface="Century Gothic"/>
              </a:rPr>
              <a:t>p</a:t>
            </a:r>
            <a:r>
              <a:rPr lang="en-US" sz="1400" b="1" i="0" u="none" strike="noStrike" cap="none" baseline="30000">
                <a:solidFill>
                  <a:srgbClr val="000000"/>
                </a:solidFill>
                <a:latin typeface="Century Gothic"/>
                <a:ea typeface="Century Gothic"/>
                <a:cs typeface="Century Gothic"/>
                <a:sym typeface="Century Gothic"/>
              </a:rPr>
              <a:t>+</a:t>
            </a:r>
            <a:endParaRPr sz="1400" b="1" i="0" u="none" strike="noStrike" cap="none" baseline="30000">
              <a:solidFill>
                <a:srgbClr val="000000"/>
              </a:solidFill>
              <a:latin typeface="Century Gothic"/>
              <a:ea typeface="Century Gothic"/>
              <a:cs typeface="Century Gothic"/>
              <a:sym typeface="Century Gothic"/>
            </a:endParaRPr>
          </a:p>
        </p:txBody>
      </p:sp>
      <p:sp>
        <p:nvSpPr>
          <p:cNvPr id="328" name="Google Shape;328;g210480b01aa_1_12539"/>
          <p:cNvSpPr txBox="1"/>
          <p:nvPr/>
        </p:nvSpPr>
        <p:spPr>
          <a:xfrm>
            <a:off x="10530675" y="5520700"/>
            <a:ext cx="14394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entury Gothic"/>
                <a:ea typeface="Century Gothic"/>
                <a:cs typeface="Century Gothic"/>
                <a:sym typeface="Century Gothic"/>
              </a:rPr>
              <a:t>To the Ring</a:t>
            </a:r>
            <a:endParaRPr sz="1400" b="1" i="0" u="none" strike="noStrike" cap="none">
              <a:solidFill>
                <a:srgbClr val="000000"/>
              </a:solidFill>
              <a:latin typeface="Century Gothic"/>
              <a:ea typeface="Century Gothic"/>
              <a:cs typeface="Century Gothic"/>
              <a:sym typeface="Century Gothic"/>
            </a:endParaRPr>
          </a:p>
        </p:txBody>
      </p:sp>
      <p:sp>
        <p:nvSpPr>
          <p:cNvPr id="329" name="Google Shape;329;g210480b01aa_1_12539"/>
          <p:cNvSpPr txBox="1"/>
          <p:nvPr/>
        </p:nvSpPr>
        <p:spPr>
          <a:xfrm>
            <a:off x="305575" y="4447025"/>
            <a:ext cx="12429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DD6E6E"/>
                </a:solidFill>
                <a:latin typeface="Century Gothic"/>
                <a:ea typeface="Century Gothic"/>
                <a:cs typeface="Century Gothic"/>
                <a:sym typeface="Century Gothic"/>
              </a:rPr>
              <a:t>H</a:t>
            </a:r>
            <a:r>
              <a:rPr lang="en-US" sz="1400" b="1" i="0" u="none" strike="noStrike" cap="none" baseline="30000">
                <a:solidFill>
                  <a:srgbClr val="DD6E6E"/>
                </a:solidFill>
                <a:latin typeface="Century Gothic"/>
                <a:ea typeface="Century Gothic"/>
                <a:cs typeface="Century Gothic"/>
                <a:sym typeface="Century Gothic"/>
              </a:rPr>
              <a:t>-</a:t>
            </a:r>
            <a:r>
              <a:rPr lang="en-US" sz="1400" b="1" i="0" u="none" strike="noStrike" cap="none">
                <a:solidFill>
                  <a:srgbClr val="DD6E6E"/>
                </a:solidFill>
                <a:latin typeface="Century Gothic"/>
                <a:ea typeface="Century Gothic"/>
                <a:cs typeface="Century Gothic"/>
                <a:sym typeface="Century Gothic"/>
              </a:rPr>
              <a:t> beam</a:t>
            </a:r>
            <a:endParaRPr sz="1400" b="1" i="0" u="none" strike="noStrike" cap="none">
              <a:solidFill>
                <a:srgbClr val="DD6E6E"/>
              </a:solidFill>
              <a:latin typeface="Century Gothic"/>
              <a:ea typeface="Century Gothic"/>
              <a:cs typeface="Century Gothic"/>
              <a:sym typeface="Century Gothic"/>
            </a:endParaRPr>
          </a:p>
        </p:txBody>
      </p:sp>
      <p:cxnSp>
        <p:nvCxnSpPr>
          <p:cNvPr id="337" name="Google Shape;337;g210480b01aa_1_12539"/>
          <p:cNvCxnSpPr/>
          <p:nvPr/>
        </p:nvCxnSpPr>
        <p:spPr>
          <a:xfrm flipH="1">
            <a:off x="5845425" y="5185300"/>
            <a:ext cx="7500" cy="335400"/>
          </a:xfrm>
          <a:prstGeom prst="straightConnector1">
            <a:avLst/>
          </a:prstGeom>
          <a:noFill/>
          <a:ln w="38100" cap="flat" cmpd="sng">
            <a:solidFill>
              <a:srgbClr val="00FF00"/>
            </a:solidFill>
            <a:prstDash val="solid"/>
            <a:round/>
            <a:headEnd type="none" w="sm" len="sm"/>
            <a:tailEnd type="none" w="sm" len="sm"/>
          </a:ln>
        </p:spPr>
      </p:cxnSp>
    </p:spTree>
    <p:extLst>
      <p:ext uri="{BB962C8B-B14F-4D97-AF65-F5344CB8AC3E}">
        <p14:creationId xmlns:p14="http://schemas.microsoft.com/office/powerpoint/2010/main" val="18764155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imeline&#10;&#10;Description automatically generated">
            <a:extLst>
              <a:ext uri="{FF2B5EF4-FFF2-40B4-BE49-F238E27FC236}">
                <a16:creationId xmlns:a16="http://schemas.microsoft.com/office/drawing/2014/main" id="{3F01C52C-58F1-09E7-27E0-8943A7218E95}"/>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682889" y="1836226"/>
            <a:ext cx="2643947" cy="1431622"/>
          </a:xfrm>
          <a:prstGeom prst="rect">
            <a:avLst/>
          </a:prstGeom>
          <a:noFill/>
        </p:spPr>
      </p:pic>
      <p:pic>
        <p:nvPicPr>
          <p:cNvPr id="31" name="Picture 30">
            <a:extLst>
              <a:ext uri="{FF2B5EF4-FFF2-40B4-BE49-F238E27FC236}">
                <a16:creationId xmlns:a16="http://schemas.microsoft.com/office/drawing/2014/main" id="{7E39D772-3F02-80C5-20ED-B84418F1FA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59821" y="1973655"/>
            <a:ext cx="2072358" cy="1455345"/>
          </a:xfrm>
          <a:prstGeom prst="rect">
            <a:avLst/>
          </a:prstGeom>
        </p:spPr>
      </p:pic>
      <p:pic>
        <p:nvPicPr>
          <p:cNvPr id="32" name="Picture 31">
            <a:extLst>
              <a:ext uri="{FF2B5EF4-FFF2-40B4-BE49-F238E27FC236}">
                <a16:creationId xmlns:a16="http://schemas.microsoft.com/office/drawing/2014/main" id="{3E009A6D-608D-8E84-3CFD-47A4C95246E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09763" y="1839236"/>
            <a:ext cx="1183377" cy="1577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A picture containing text&#10;&#10;Description automatically generated">
            <a:extLst>
              <a:ext uri="{FF2B5EF4-FFF2-40B4-BE49-F238E27FC236}">
                <a16:creationId xmlns:a16="http://schemas.microsoft.com/office/drawing/2014/main" id="{24C196CB-B00C-FD95-C810-CD6FA8E954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5000" y="2341464"/>
            <a:ext cx="3234156" cy="3825041"/>
          </a:xfrm>
          <a:prstGeom prst="rect">
            <a:avLst/>
          </a:prstGeom>
        </p:spPr>
      </p:pic>
      <p:sp>
        <p:nvSpPr>
          <p:cNvPr id="2" name="Title 1"/>
          <p:cNvSpPr>
            <a:spLocks noGrp="1"/>
          </p:cNvSpPr>
          <p:nvPr>
            <p:ph type="title"/>
          </p:nvPr>
        </p:nvSpPr>
        <p:spPr>
          <a:xfrm>
            <a:off x="332233" y="782376"/>
            <a:ext cx="11492432" cy="886397"/>
          </a:xfrm>
        </p:spPr>
        <p:txBody>
          <a:bodyPr/>
          <a:lstStyle/>
          <a:p>
            <a:r>
              <a:rPr lang="en-US" sz="2400" dirty="0"/>
              <a:t>PPU commissioned 28 new complex RF systems in the high-beta portion of the superconducting Linac across three accelerator outage periods. The new systems ultimately power 28 new superconducting cavities.</a:t>
            </a:r>
          </a:p>
        </p:txBody>
      </p:sp>
      <p:sp>
        <p:nvSpPr>
          <p:cNvPr id="8" name="TextBox 7">
            <a:extLst>
              <a:ext uri="{FF2B5EF4-FFF2-40B4-BE49-F238E27FC236}">
                <a16:creationId xmlns:a16="http://schemas.microsoft.com/office/drawing/2014/main" id="{A598932B-FB83-964A-FBF3-CC56D8C0E2A4}"/>
              </a:ext>
            </a:extLst>
          </p:cNvPr>
          <p:cNvSpPr txBox="1"/>
          <p:nvPr/>
        </p:nvSpPr>
        <p:spPr>
          <a:xfrm>
            <a:off x="1312715" y="5513315"/>
            <a:ext cx="1641083" cy="543799"/>
          </a:xfrm>
          <a:prstGeom prst="rect">
            <a:avLst/>
          </a:prstGeom>
          <a:solidFill>
            <a:schemeClr val="bg1"/>
          </a:solidFill>
          <a:effectLst>
            <a:softEdge rad="63500"/>
          </a:effectLst>
        </p:spPr>
        <p:txBody>
          <a:bodyPr wrap="square" rtlCol="0">
            <a:spAutoFit/>
          </a:bodyPr>
          <a:lstStyle/>
          <a:p>
            <a:pPr algn="ctr"/>
            <a:r>
              <a:rPr lang="en-US" sz="1400" b="1" dirty="0">
                <a:effectLst>
                  <a:outerShdw blurRad="38100" dist="38100" dir="2700000" algn="tl">
                    <a:srgbClr val="000000">
                      <a:alpha val="43137"/>
                    </a:srgbClr>
                  </a:outerShdw>
                </a:effectLst>
              </a:rPr>
              <a:t>700kW 805MHz klystrons x 28</a:t>
            </a:r>
          </a:p>
        </p:txBody>
      </p:sp>
      <p:sp>
        <p:nvSpPr>
          <p:cNvPr id="16" name="TextBox 15">
            <a:extLst>
              <a:ext uri="{FF2B5EF4-FFF2-40B4-BE49-F238E27FC236}">
                <a16:creationId xmlns:a16="http://schemas.microsoft.com/office/drawing/2014/main" id="{E5F7AD74-6B8A-EF0E-ACCD-D558B23C81A2}"/>
              </a:ext>
            </a:extLst>
          </p:cNvPr>
          <p:cNvSpPr txBox="1"/>
          <p:nvPr/>
        </p:nvSpPr>
        <p:spPr>
          <a:xfrm>
            <a:off x="5398039" y="2820034"/>
            <a:ext cx="1399972" cy="523220"/>
          </a:xfrm>
          <a:prstGeom prst="rect">
            <a:avLst/>
          </a:prstGeom>
          <a:solidFill>
            <a:schemeClr val="bg1"/>
          </a:solidFill>
          <a:effectLst>
            <a:softEdge rad="63500"/>
          </a:effectLst>
        </p:spPr>
        <p:txBody>
          <a:bodyPr wrap="square" rtlCol="0">
            <a:spAutoFit/>
          </a:bodyPr>
          <a:lstStyle/>
          <a:p>
            <a:pPr algn="ctr"/>
            <a:r>
              <a:rPr lang="en-US" sz="1400" b="1" dirty="0">
                <a:effectLst>
                  <a:outerShdw blurRad="38100" dist="38100" dir="2700000" algn="tl">
                    <a:srgbClr val="000000">
                      <a:alpha val="43137"/>
                    </a:srgbClr>
                  </a:outerShdw>
                </a:effectLst>
              </a:rPr>
              <a:t>LLRF Control Systems x 28</a:t>
            </a:r>
          </a:p>
        </p:txBody>
      </p:sp>
      <p:pic>
        <p:nvPicPr>
          <p:cNvPr id="18" name="Picture 17" descr="A picture containing indoor, pan&#10;&#10;Description automatically generated">
            <a:extLst>
              <a:ext uri="{FF2B5EF4-FFF2-40B4-BE49-F238E27FC236}">
                <a16:creationId xmlns:a16="http://schemas.microsoft.com/office/drawing/2014/main" id="{C88D3A9A-AC73-9A00-8431-8A672356D3B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07093" y="5043082"/>
            <a:ext cx="2467024" cy="1387701"/>
          </a:xfrm>
          <a:prstGeom prst="rect">
            <a:avLst/>
          </a:prstGeom>
        </p:spPr>
      </p:pic>
      <p:sp>
        <p:nvSpPr>
          <p:cNvPr id="19" name="TextBox 18">
            <a:extLst>
              <a:ext uri="{FF2B5EF4-FFF2-40B4-BE49-F238E27FC236}">
                <a16:creationId xmlns:a16="http://schemas.microsoft.com/office/drawing/2014/main" id="{3FAE6473-3C42-3CFB-F591-FA9F4332E2E8}"/>
              </a:ext>
            </a:extLst>
          </p:cNvPr>
          <p:cNvSpPr txBox="1"/>
          <p:nvPr/>
        </p:nvSpPr>
        <p:spPr>
          <a:xfrm>
            <a:off x="8592369" y="5843516"/>
            <a:ext cx="2096472" cy="523220"/>
          </a:xfrm>
          <a:prstGeom prst="rect">
            <a:avLst/>
          </a:prstGeom>
          <a:solidFill>
            <a:schemeClr val="bg1"/>
          </a:solidFill>
          <a:effectLst>
            <a:softEdge rad="63500"/>
          </a:effectLst>
        </p:spPr>
        <p:txBody>
          <a:bodyPr wrap="square" rtlCol="0">
            <a:spAutoFit/>
          </a:bodyPr>
          <a:lstStyle/>
          <a:p>
            <a:pPr algn="ctr"/>
            <a:r>
              <a:rPr lang="en-US" sz="1400" b="1" dirty="0">
                <a:effectLst>
                  <a:outerShdw blurRad="38100" dist="38100" dir="2700000" algn="tl">
                    <a:srgbClr val="000000">
                      <a:alpha val="43137"/>
                    </a:srgbClr>
                  </a:outerShdw>
                </a:effectLst>
              </a:rPr>
              <a:t>DI Water System for component cooling</a:t>
            </a:r>
          </a:p>
        </p:txBody>
      </p:sp>
      <p:pic>
        <p:nvPicPr>
          <p:cNvPr id="26" name="Picture 25" descr="A picture containing text, several&#10;&#10;Description automatically generated">
            <a:extLst>
              <a:ext uri="{FF2B5EF4-FFF2-40B4-BE49-F238E27FC236}">
                <a16:creationId xmlns:a16="http://schemas.microsoft.com/office/drawing/2014/main" id="{0E11A496-2358-C5FD-117E-58BAE0AFAC0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447368" y="3655623"/>
            <a:ext cx="2651767" cy="2545251"/>
          </a:xfrm>
          <a:prstGeom prst="rect">
            <a:avLst/>
          </a:prstGeom>
        </p:spPr>
      </p:pic>
      <p:pic>
        <p:nvPicPr>
          <p:cNvPr id="3" name="Picture 2">
            <a:extLst>
              <a:ext uri="{FF2B5EF4-FFF2-40B4-BE49-F238E27FC236}">
                <a16:creationId xmlns:a16="http://schemas.microsoft.com/office/drawing/2014/main" id="{747D687F-EC84-BBCE-1DF1-AADECC71933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021714" y="4960040"/>
            <a:ext cx="869245" cy="1641762"/>
          </a:xfrm>
          <a:prstGeom prst="rect">
            <a:avLst/>
          </a:prstGeom>
        </p:spPr>
      </p:pic>
      <p:pic>
        <p:nvPicPr>
          <p:cNvPr id="5" name="Picture 4">
            <a:extLst>
              <a:ext uri="{FF2B5EF4-FFF2-40B4-BE49-F238E27FC236}">
                <a16:creationId xmlns:a16="http://schemas.microsoft.com/office/drawing/2014/main" id="{F64DBEC7-FC41-2E19-679E-DC4E9DB2C92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301043" y="5084083"/>
            <a:ext cx="869245" cy="1679034"/>
          </a:xfrm>
          <a:prstGeom prst="rect">
            <a:avLst/>
          </a:prstGeom>
        </p:spPr>
      </p:pic>
      <p:sp>
        <p:nvSpPr>
          <p:cNvPr id="6" name="TextBox 5">
            <a:extLst>
              <a:ext uri="{FF2B5EF4-FFF2-40B4-BE49-F238E27FC236}">
                <a16:creationId xmlns:a16="http://schemas.microsoft.com/office/drawing/2014/main" id="{EE34B290-2F86-CCB4-9CF0-09E283333D91}"/>
              </a:ext>
            </a:extLst>
          </p:cNvPr>
          <p:cNvSpPr txBox="1"/>
          <p:nvPr/>
        </p:nvSpPr>
        <p:spPr>
          <a:xfrm>
            <a:off x="5117769" y="5621904"/>
            <a:ext cx="1595977" cy="738664"/>
          </a:xfrm>
          <a:prstGeom prst="rect">
            <a:avLst/>
          </a:prstGeom>
          <a:solidFill>
            <a:schemeClr val="bg1"/>
          </a:solidFill>
          <a:effectLst>
            <a:softEdge rad="63500"/>
          </a:effectLst>
        </p:spPr>
        <p:txBody>
          <a:bodyPr wrap="square" rtlCol="0">
            <a:spAutoFit/>
          </a:bodyPr>
          <a:lstStyle/>
          <a:p>
            <a:pPr algn="ctr"/>
            <a:r>
              <a:rPr lang="en-US" sz="1400" b="1" dirty="0">
                <a:effectLst>
                  <a:outerShdw blurRad="38100" dist="38100" dir="2700000" algn="tl">
                    <a:srgbClr val="000000">
                      <a:alpha val="43137"/>
                    </a:srgbClr>
                  </a:outerShdw>
                </a:effectLst>
              </a:rPr>
              <a:t>High-Voltage Convertor Modulators x 3</a:t>
            </a:r>
          </a:p>
        </p:txBody>
      </p:sp>
      <p:pic>
        <p:nvPicPr>
          <p:cNvPr id="10" name="Picture 9" descr="Graphical user interface&#10;&#10;Description automatically generated">
            <a:extLst>
              <a:ext uri="{FF2B5EF4-FFF2-40B4-BE49-F238E27FC236}">
                <a16:creationId xmlns:a16="http://schemas.microsoft.com/office/drawing/2014/main" id="{2C0341BB-5ECF-8F7A-B8DB-B2FE88DEEEC4}"/>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248600" y="2674554"/>
            <a:ext cx="2236910" cy="1677553"/>
          </a:xfrm>
          <a:prstGeom prst="rect">
            <a:avLst/>
          </a:prstGeom>
          <a:noFill/>
          <a:ln>
            <a:noFill/>
          </a:ln>
        </p:spPr>
      </p:pic>
      <p:pic>
        <p:nvPicPr>
          <p:cNvPr id="7" name="Picture 6" descr="A picture containing text, indoor, vending machine&#10;&#10;Description automatically generated">
            <a:extLst>
              <a:ext uri="{FF2B5EF4-FFF2-40B4-BE49-F238E27FC236}">
                <a16:creationId xmlns:a16="http://schemas.microsoft.com/office/drawing/2014/main" id="{14558D2B-C569-4E68-84E1-DB1B68F1EFC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5400000">
            <a:off x="10570754" y="3471690"/>
            <a:ext cx="1691962" cy="1268972"/>
          </a:xfrm>
          <a:prstGeom prst="rect">
            <a:avLst/>
          </a:prstGeom>
        </p:spPr>
      </p:pic>
      <p:sp>
        <p:nvSpPr>
          <p:cNvPr id="14" name="TextBox 13">
            <a:extLst>
              <a:ext uri="{FF2B5EF4-FFF2-40B4-BE49-F238E27FC236}">
                <a16:creationId xmlns:a16="http://schemas.microsoft.com/office/drawing/2014/main" id="{358D9B81-9A7B-8742-5ED5-3A252C502928}"/>
              </a:ext>
            </a:extLst>
          </p:cNvPr>
          <p:cNvSpPr txBox="1"/>
          <p:nvPr/>
        </p:nvSpPr>
        <p:spPr>
          <a:xfrm>
            <a:off x="9544442" y="3991084"/>
            <a:ext cx="2096472" cy="307777"/>
          </a:xfrm>
          <a:prstGeom prst="rect">
            <a:avLst/>
          </a:prstGeom>
          <a:solidFill>
            <a:schemeClr val="bg1"/>
          </a:solidFill>
          <a:effectLst>
            <a:softEdge rad="63500"/>
          </a:effectLst>
        </p:spPr>
        <p:txBody>
          <a:bodyPr wrap="square" rtlCol="0">
            <a:spAutoFit/>
          </a:bodyPr>
          <a:lstStyle/>
          <a:p>
            <a:pPr algn="ctr"/>
            <a:r>
              <a:rPr lang="en-US" sz="1400" b="1" dirty="0">
                <a:effectLst>
                  <a:outerShdw blurRad="38100" dist="38100" dir="2700000" algn="tl">
                    <a:srgbClr val="000000">
                      <a:alpha val="43137"/>
                    </a:srgbClr>
                  </a:outerShdw>
                </a:effectLst>
              </a:rPr>
              <a:t>Controls and Network</a:t>
            </a:r>
          </a:p>
        </p:txBody>
      </p:sp>
      <p:sp>
        <p:nvSpPr>
          <p:cNvPr id="4" name="Title 1">
            <a:extLst>
              <a:ext uri="{FF2B5EF4-FFF2-40B4-BE49-F238E27FC236}">
                <a16:creationId xmlns:a16="http://schemas.microsoft.com/office/drawing/2014/main" id="{770BD0A2-9D60-6A71-774E-608CCE5811AE}"/>
              </a:ext>
            </a:extLst>
          </p:cNvPr>
          <p:cNvSpPr txBox="1">
            <a:spLocks/>
          </p:cNvSpPr>
          <p:nvPr/>
        </p:nvSpPr>
        <p:spPr bwMode="auto">
          <a:xfrm>
            <a:off x="429767" y="274320"/>
            <a:ext cx="11430000" cy="5394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dirty="0"/>
              <a:t>Scope - RF</a:t>
            </a:r>
          </a:p>
        </p:txBody>
      </p:sp>
    </p:spTree>
    <p:extLst>
      <p:ext uri="{BB962C8B-B14F-4D97-AF65-F5344CB8AC3E}">
        <p14:creationId xmlns:p14="http://schemas.microsoft.com/office/powerpoint/2010/main" val="3357942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FB83A-9FED-EF4D-BA73-0E58CF10B41D}"/>
              </a:ext>
            </a:extLst>
          </p:cNvPr>
          <p:cNvSpPr>
            <a:spLocks noGrp="1"/>
          </p:cNvSpPr>
          <p:nvPr>
            <p:ph type="title"/>
          </p:nvPr>
        </p:nvSpPr>
        <p:spPr/>
        <p:txBody>
          <a:bodyPr/>
          <a:lstStyle/>
          <a:p>
            <a:r>
              <a:rPr lang="en-US" dirty="0"/>
              <a:t>Proton Power Upgrade (PPU) Overview</a:t>
            </a:r>
          </a:p>
        </p:txBody>
      </p:sp>
      <p:sp>
        <p:nvSpPr>
          <p:cNvPr id="2" name="Content Placeholder 1">
            <a:extLst>
              <a:ext uri="{FF2B5EF4-FFF2-40B4-BE49-F238E27FC236}">
                <a16:creationId xmlns:a16="http://schemas.microsoft.com/office/drawing/2014/main" id="{C8BD43A5-BEBB-DA49-816C-9C2B80AFE407}"/>
              </a:ext>
            </a:extLst>
          </p:cNvPr>
          <p:cNvSpPr>
            <a:spLocks noGrp="1"/>
          </p:cNvSpPr>
          <p:nvPr>
            <p:ph idx="1"/>
          </p:nvPr>
        </p:nvSpPr>
        <p:spPr>
          <a:xfrm>
            <a:off x="314692" y="860041"/>
            <a:ext cx="11315194" cy="4061829"/>
          </a:xfrm>
        </p:spPr>
        <p:txBody>
          <a:bodyPr/>
          <a:lstStyle/>
          <a:p>
            <a:pPr marL="342900" indent="-342900">
              <a:buFont typeface="Arial" panose="020B0604020202020204" pitchFamily="34" charset="0"/>
              <a:buChar char="•"/>
            </a:pPr>
            <a:r>
              <a:rPr lang="en-US" sz="2000" dirty="0">
                <a:cs typeface="Calibri" panose="020F0502020204030204" pitchFamily="34" charset="0"/>
              </a:rPr>
              <a:t>PPU doubles Spallation Neutron Source (SNS) power capability from 1.4 MW to 2.8 MW </a:t>
            </a:r>
          </a:p>
          <a:p>
            <a:pPr marL="1028700" lvl="1" indent="-342900"/>
            <a:r>
              <a:rPr lang="en-US" sz="2000" dirty="0">
                <a:cs typeface="Calibri" panose="020F0502020204030204" pitchFamily="34" charset="0"/>
              </a:rPr>
              <a:t>30% beam energy increase, 50% beam current increase </a:t>
            </a:r>
          </a:p>
          <a:p>
            <a:pPr marL="342900" indent="-342900">
              <a:buFont typeface="Arial" panose="020B0604020202020204" pitchFamily="34" charset="0"/>
              <a:buChar char="•"/>
            </a:pPr>
            <a:r>
              <a:rPr lang="en-US" sz="2000" dirty="0">
                <a:cs typeface="Calibri" panose="020F0502020204030204" pitchFamily="34" charset="0"/>
              </a:rPr>
              <a:t>2 MW to First Target Station</a:t>
            </a:r>
          </a:p>
          <a:p>
            <a:pPr marL="1028700" lvl="1" indent="-342900"/>
            <a:endParaRPr lang="en-US" sz="2000" dirty="0">
              <a:cs typeface="Calibri" panose="020F0502020204030204" pitchFamily="34" charset="0"/>
            </a:endParaRPr>
          </a:p>
          <a:p>
            <a:pPr marL="1028700" lvl="1" indent="-342900"/>
            <a:endParaRPr lang="en-US" sz="1600" dirty="0">
              <a:solidFill>
                <a:srgbClr val="000000"/>
              </a:solidFill>
              <a:cs typeface="Calibri" panose="020F0502020204030204" pitchFamily="34" charset="0"/>
            </a:endParaRPr>
          </a:p>
          <a:p>
            <a:pPr marL="1587">
              <a:buFont typeface="System Font Regular"/>
              <a:buChar char="-"/>
            </a:pPr>
            <a:endParaRPr lang="en-US" sz="1600" dirty="0">
              <a:solidFill>
                <a:srgbClr val="000000"/>
              </a:solidFill>
              <a:cs typeface="Calibri" panose="020F0502020204030204" pitchFamily="34" charset="0"/>
            </a:endParaRPr>
          </a:p>
        </p:txBody>
      </p:sp>
      <p:grpSp>
        <p:nvGrpSpPr>
          <p:cNvPr id="19" name="Group 18">
            <a:extLst>
              <a:ext uri="{FF2B5EF4-FFF2-40B4-BE49-F238E27FC236}">
                <a16:creationId xmlns:a16="http://schemas.microsoft.com/office/drawing/2014/main" id="{D7E2E9B1-49A4-3E52-6672-1CF999632856}"/>
              </a:ext>
            </a:extLst>
          </p:cNvPr>
          <p:cNvGrpSpPr>
            <a:grpSpLocks noChangeAspect="1"/>
          </p:cNvGrpSpPr>
          <p:nvPr/>
        </p:nvGrpSpPr>
        <p:grpSpPr>
          <a:xfrm>
            <a:off x="0" y="2044683"/>
            <a:ext cx="11877308" cy="4061829"/>
            <a:chOff x="1724279" y="2488248"/>
            <a:chExt cx="8336712" cy="2851008"/>
          </a:xfrm>
        </p:grpSpPr>
        <p:grpSp>
          <p:nvGrpSpPr>
            <p:cNvPr id="4" name="Group 3">
              <a:extLst>
                <a:ext uri="{FF2B5EF4-FFF2-40B4-BE49-F238E27FC236}">
                  <a16:creationId xmlns:a16="http://schemas.microsoft.com/office/drawing/2014/main" id="{B5EA5AAB-3024-9D48-BF34-2249961EEF45}"/>
                </a:ext>
              </a:extLst>
            </p:cNvPr>
            <p:cNvGrpSpPr/>
            <p:nvPr/>
          </p:nvGrpSpPr>
          <p:grpSpPr>
            <a:xfrm>
              <a:off x="1724279" y="2488248"/>
              <a:ext cx="8336712" cy="2851008"/>
              <a:chOff x="713873" y="2589848"/>
              <a:chExt cx="8336712" cy="2851008"/>
            </a:xfrm>
          </p:grpSpPr>
          <p:grpSp>
            <p:nvGrpSpPr>
              <p:cNvPr id="5" name="Group 4">
                <a:extLst>
                  <a:ext uri="{FF2B5EF4-FFF2-40B4-BE49-F238E27FC236}">
                    <a16:creationId xmlns:a16="http://schemas.microsoft.com/office/drawing/2014/main" id="{F818C8DE-3D94-C34F-AD64-C8A207F2AC6D}"/>
                  </a:ext>
                </a:extLst>
              </p:cNvPr>
              <p:cNvGrpSpPr/>
              <p:nvPr/>
            </p:nvGrpSpPr>
            <p:grpSpPr>
              <a:xfrm>
                <a:off x="1049673" y="2589848"/>
                <a:ext cx="8000912" cy="2851008"/>
                <a:chOff x="2266911" y="1188585"/>
                <a:chExt cx="8000912" cy="2851008"/>
              </a:xfrm>
            </p:grpSpPr>
            <p:pic>
              <p:nvPicPr>
                <p:cNvPr id="7" name="Picture 1">
                  <a:extLst>
                    <a:ext uri="{FF2B5EF4-FFF2-40B4-BE49-F238E27FC236}">
                      <a16:creationId xmlns:a16="http://schemas.microsoft.com/office/drawing/2014/main" id="{F391E30F-D466-3C43-BC5D-4804CA1690C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2266911" y="1188585"/>
                  <a:ext cx="7970838" cy="2851008"/>
                </a:xfrm>
                <a:prstGeom prst="rect">
                  <a:avLst/>
                </a:prstGeom>
                <a:noFill/>
                <a:ln>
                  <a:noFill/>
                </a:ln>
              </p:spPr>
            </p:pic>
            <p:sp>
              <p:nvSpPr>
                <p:cNvPr id="10" name="TextBox 1">
                  <a:extLst>
                    <a:ext uri="{FF2B5EF4-FFF2-40B4-BE49-F238E27FC236}">
                      <a16:creationId xmlns:a16="http://schemas.microsoft.com/office/drawing/2014/main" id="{24872C27-A62D-0C4C-8D4F-0347D79001E6}"/>
                    </a:ext>
                  </a:extLst>
                </p:cNvPr>
                <p:cNvSpPr txBox="1">
                  <a:spLocks noChangeArrowheads="1"/>
                </p:cNvSpPr>
                <p:nvPr/>
              </p:nvSpPr>
              <p:spPr bwMode="auto">
                <a:xfrm>
                  <a:off x="2299354" y="1954592"/>
                  <a:ext cx="1295400" cy="36988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dirty="0">
                      <a:solidFill>
                        <a:schemeClr val="accent3"/>
                      </a:solidFill>
                      <a:latin typeface="+mn-lt"/>
                    </a:rPr>
                    <a:t>Linac</a:t>
                  </a:r>
                </a:p>
              </p:txBody>
            </p:sp>
            <p:sp>
              <p:nvSpPr>
                <p:cNvPr id="11" name="TextBox 8">
                  <a:extLst>
                    <a:ext uri="{FF2B5EF4-FFF2-40B4-BE49-F238E27FC236}">
                      <a16:creationId xmlns:a16="http://schemas.microsoft.com/office/drawing/2014/main" id="{5526CDD3-8DB0-0D41-8C3D-E3A5CB496E49}"/>
                    </a:ext>
                  </a:extLst>
                </p:cNvPr>
                <p:cNvSpPr txBox="1">
                  <a:spLocks noChangeArrowheads="1"/>
                </p:cNvSpPr>
                <p:nvPr/>
              </p:nvSpPr>
              <p:spPr bwMode="auto">
                <a:xfrm>
                  <a:off x="4429671" y="1592193"/>
                  <a:ext cx="1193623" cy="45366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dirty="0">
                      <a:solidFill>
                        <a:schemeClr val="accent3"/>
                      </a:solidFill>
                      <a:latin typeface="+mn-lt"/>
                    </a:rPr>
                    <a:t>Accumulator Ring</a:t>
                  </a:r>
                </a:p>
              </p:txBody>
            </p:sp>
            <p:sp>
              <p:nvSpPr>
                <p:cNvPr id="12" name="TextBox 11">
                  <a:extLst>
                    <a:ext uri="{FF2B5EF4-FFF2-40B4-BE49-F238E27FC236}">
                      <a16:creationId xmlns:a16="http://schemas.microsoft.com/office/drawing/2014/main" id="{C4B42316-18BB-CA47-9681-DDA007D62534}"/>
                    </a:ext>
                  </a:extLst>
                </p:cNvPr>
                <p:cNvSpPr txBox="1">
                  <a:spLocks noChangeArrowheads="1"/>
                </p:cNvSpPr>
                <p:nvPr/>
              </p:nvSpPr>
              <p:spPr bwMode="auto">
                <a:xfrm>
                  <a:off x="5972285" y="1745781"/>
                  <a:ext cx="1622257" cy="64633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en-US" altLang="en-US" sz="1800" b="1" dirty="0">
                      <a:solidFill>
                        <a:schemeClr val="accent3"/>
                      </a:solidFill>
                      <a:latin typeface="+mn-lt"/>
                    </a:rPr>
                    <a:t>First Target Station (FTS)</a:t>
                  </a:r>
                </a:p>
              </p:txBody>
            </p:sp>
            <p:sp>
              <p:nvSpPr>
                <p:cNvPr id="13" name="TextBox 12">
                  <a:extLst>
                    <a:ext uri="{FF2B5EF4-FFF2-40B4-BE49-F238E27FC236}">
                      <a16:creationId xmlns:a16="http://schemas.microsoft.com/office/drawing/2014/main" id="{0D52A0D8-88AE-634A-BA95-7CBA7554388A}"/>
                    </a:ext>
                  </a:extLst>
                </p:cNvPr>
                <p:cNvSpPr txBox="1">
                  <a:spLocks noChangeArrowheads="1"/>
                </p:cNvSpPr>
                <p:nvPr/>
              </p:nvSpPr>
              <p:spPr bwMode="auto">
                <a:xfrm>
                  <a:off x="7684764" y="1641945"/>
                  <a:ext cx="2583059" cy="53451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dirty="0">
                      <a:solidFill>
                        <a:schemeClr val="accent5"/>
                      </a:solidFill>
                      <a:latin typeface="+mn-lt"/>
                    </a:rPr>
                    <a:t>Future Second Target Station (STS)</a:t>
                  </a:r>
                </a:p>
              </p:txBody>
            </p:sp>
            <p:sp>
              <p:nvSpPr>
                <p:cNvPr id="14" name="Rounded Rectangle 1">
                  <a:extLst>
                    <a:ext uri="{FF2B5EF4-FFF2-40B4-BE49-F238E27FC236}">
                      <a16:creationId xmlns:a16="http://schemas.microsoft.com/office/drawing/2014/main" id="{A10383F7-D528-9244-9287-D5509956F148}"/>
                    </a:ext>
                  </a:extLst>
                </p:cNvPr>
                <p:cNvSpPr/>
                <p:nvPr/>
              </p:nvSpPr>
              <p:spPr>
                <a:xfrm>
                  <a:off x="6055721" y="2338961"/>
                  <a:ext cx="1523999" cy="830909"/>
                </a:xfrm>
                <a:prstGeom prst="round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5">
                  <a:extLst>
                    <a:ext uri="{FF2B5EF4-FFF2-40B4-BE49-F238E27FC236}">
                      <a16:creationId xmlns:a16="http://schemas.microsoft.com/office/drawing/2014/main" id="{189A351C-97DB-C44E-89C1-7FE0379BA372}"/>
                    </a:ext>
                  </a:extLst>
                </p:cNvPr>
                <p:cNvSpPr/>
                <p:nvPr/>
              </p:nvSpPr>
              <p:spPr>
                <a:xfrm>
                  <a:off x="7654691" y="2126711"/>
                  <a:ext cx="1905000" cy="738187"/>
                </a:xfrm>
                <a:prstGeom prst="round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01BFB278-CD26-634F-8BCA-F10460CE35CE}"/>
                  </a:ext>
                </a:extLst>
              </p:cNvPr>
              <p:cNvSpPr txBox="1"/>
              <p:nvPr/>
            </p:nvSpPr>
            <p:spPr>
              <a:xfrm>
                <a:off x="713873" y="4631036"/>
                <a:ext cx="2192095" cy="424732"/>
              </a:xfrm>
              <a:prstGeom prst="rect">
                <a:avLst/>
              </a:prstGeom>
              <a:noFill/>
              <a:ln>
                <a:noFill/>
              </a:ln>
            </p:spPr>
            <p:txBody>
              <a:bodyPr wrap="square" rtlCol="0">
                <a:spAutoFit/>
              </a:bodyPr>
              <a:lstStyle/>
              <a:p>
                <a:pPr algn="ctr">
                  <a:lnSpc>
                    <a:spcPct val="90000"/>
                  </a:lnSpc>
                </a:pPr>
                <a:r>
                  <a:rPr lang="en-US" sz="2400" b="1" dirty="0">
                    <a:solidFill>
                      <a:schemeClr val="accent3"/>
                    </a:solidFill>
                    <a:latin typeface="+mn-lt"/>
                  </a:rPr>
                  <a:t>PPU scope</a:t>
                </a:r>
              </a:p>
            </p:txBody>
          </p:sp>
        </p:grpSp>
        <p:sp>
          <p:nvSpPr>
            <p:cNvPr id="17" name="Rounded Rectangle 1">
              <a:extLst>
                <a:ext uri="{FF2B5EF4-FFF2-40B4-BE49-F238E27FC236}">
                  <a16:creationId xmlns:a16="http://schemas.microsoft.com/office/drawing/2014/main" id="{BCA841AB-23C0-0F49-0C17-D8B51063F228}"/>
                </a:ext>
              </a:extLst>
            </p:cNvPr>
            <p:cNvSpPr/>
            <p:nvPr/>
          </p:nvSpPr>
          <p:spPr>
            <a:xfrm rot="120000">
              <a:off x="2068509" y="3574056"/>
              <a:ext cx="2364776" cy="290392"/>
            </a:xfrm>
            <a:prstGeom prst="round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
              <a:extLst>
                <a:ext uri="{FF2B5EF4-FFF2-40B4-BE49-F238E27FC236}">
                  <a16:creationId xmlns:a16="http://schemas.microsoft.com/office/drawing/2014/main" id="{9E282A52-4927-E59C-627F-13D8A74C1E2C}"/>
                </a:ext>
              </a:extLst>
            </p:cNvPr>
            <p:cNvSpPr/>
            <p:nvPr/>
          </p:nvSpPr>
          <p:spPr>
            <a:xfrm>
              <a:off x="4715766" y="3170531"/>
              <a:ext cx="1095901" cy="591614"/>
            </a:xfrm>
            <a:prstGeom prst="round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a:extLst>
              <a:ext uri="{FF2B5EF4-FFF2-40B4-BE49-F238E27FC236}">
                <a16:creationId xmlns:a16="http://schemas.microsoft.com/office/drawing/2014/main" id="{ADD600D0-D75F-24EF-D84C-4277A9344FC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370192" y="4999538"/>
            <a:ext cx="8859551" cy="1550907"/>
          </a:xfrm>
          <a:prstGeom prst="rect">
            <a:avLst/>
          </a:prstGeom>
        </p:spPr>
      </p:pic>
    </p:spTree>
    <p:extLst>
      <p:ext uri="{BB962C8B-B14F-4D97-AF65-F5344CB8AC3E}">
        <p14:creationId xmlns:p14="http://schemas.microsoft.com/office/powerpoint/2010/main" val="14159644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7EEBA-91D7-6C2C-07B3-F1A82DEA7BA1}"/>
              </a:ext>
            </a:extLst>
          </p:cNvPr>
          <p:cNvSpPr>
            <a:spLocks noGrp="1"/>
          </p:cNvSpPr>
          <p:nvPr>
            <p:ph type="title"/>
          </p:nvPr>
        </p:nvSpPr>
        <p:spPr/>
        <p:txBody>
          <a:bodyPr/>
          <a:lstStyle/>
          <a:p>
            <a:r>
              <a:rPr lang="en-US" dirty="0"/>
              <a:t>Scope – Superconducting </a:t>
            </a:r>
            <a:r>
              <a:rPr lang="en-US" dirty="0" err="1"/>
              <a:t>Linac</a:t>
            </a:r>
            <a:endParaRPr lang="en-US" dirty="0"/>
          </a:p>
        </p:txBody>
      </p:sp>
      <p:pic>
        <p:nvPicPr>
          <p:cNvPr id="5" name="Picture 4" descr="A high angle view of a factory&#10;&#10;Description automatically generated with low confidence">
            <a:extLst>
              <a:ext uri="{FF2B5EF4-FFF2-40B4-BE49-F238E27FC236}">
                <a16:creationId xmlns:a16="http://schemas.microsoft.com/office/drawing/2014/main" id="{45A7E96D-A030-D29B-1910-AABB5EE9B8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8936258" y="4156086"/>
            <a:ext cx="3045879" cy="2284409"/>
          </a:xfrm>
          <a:prstGeom prst="rect">
            <a:avLst/>
          </a:prstGeom>
          <a:ln w="19050">
            <a:solidFill>
              <a:schemeClr val="tx1"/>
            </a:solidFill>
          </a:ln>
        </p:spPr>
      </p:pic>
      <p:pic>
        <p:nvPicPr>
          <p:cNvPr id="7" name="Picture 6" descr="A large machine in a factory&#10;&#10;Description automatically generated with low confidence">
            <a:extLst>
              <a:ext uri="{FF2B5EF4-FFF2-40B4-BE49-F238E27FC236}">
                <a16:creationId xmlns:a16="http://schemas.microsoft.com/office/drawing/2014/main" id="{C2AE4051-6389-03F6-69A2-B70752C019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09430" y="4048264"/>
            <a:ext cx="3597001" cy="2697751"/>
          </a:xfrm>
          <a:prstGeom prst="rect">
            <a:avLst/>
          </a:prstGeom>
          <a:ln w="19050">
            <a:solidFill>
              <a:schemeClr val="tx1"/>
            </a:solidFill>
          </a:ln>
        </p:spPr>
      </p:pic>
      <p:sp>
        <p:nvSpPr>
          <p:cNvPr id="8" name="TextBox 7">
            <a:extLst>
              <a:ext uri="{FF2B5EF4-FFF2-40B4-BE49-F238E27FC236}">
                <a16:creationId xmlns:a16="http://schemas.microsoft.com/office/drawing/2014/main" id="{AB0010CB-363C-C1C7-8FD8-E106C6A085CE}"/>
              </a:ext>
            </a:extLst>
          </p:cNvPr>
          <p:cNvSpPr txBox="1"/>
          <p:nvPr/>
        </p:nvSpPr>
        <p:spPr>
          <a:xfrm>
            <a:off x="5087005" y="6412864"/>
            <a:ext cx="3076731" cy="341632"/>
          </a:xfrm>
          <a:prstGeom prst="rect">
            <a:avLst/>
          </a:prstGeom>
          <a:solidFill>
            <a:schemeClr val="bg2">
              <a:lumMod val="85000"/>
            </a:schemeClr>
          </a:solidFill>
        </p:spPr>
        <p:txBody>
          <a:bodyPr wrap="square" rtlCol="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PPU07 – Slot 25 installation</a:t>
            </a:r>
          </a:p>
        </p:txBody>
      </p:sp>
      <p:sp>
        <p:nvSpPr>
          <p:cNvPr id="9" name="TextBox 8">
            <a:extLst>
              <a:ext uri="{FF2B5EF4-FFF2-40B4-BE49-F238E27FC236}">
                <a16:creationId xmlns:a16="http://schemas.microsoft.com/office/drawing/2014/main" id="{40A52B9A-869D-4838-8233-331895F7612C}"/>
              </a:ext>
            </a:extLst>
          </p:cNvPr>
          <p:cNvSpPr txBox="1"/>
          <p:nvPr/>
        </p:nvSpPr>
        <p:spPr>
          <a:xfrm>
            <a:off x="9316993" y="6230299"/>
            <a:ext cx="2284409" cy="590931"/>
          </a:xfrm>
          <a:prstGeom prst="rect">
            <a:avLst/>
          </a:prstGeom>
          <a:solidFill>
            <a:schemeClr val="bg2">
              <a:lumMod val="85000"/>
            </a:schemeClr>
          </a:solidFill>
        </p:spPr>
        <p:txBody>
          <a:bodyPr wrap="square" rtlCol="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PPU CMs from end of linac Slot 32</a:t>
            </a:r>
          </a:p>
        </p:txBody>
      </p:sp>
      <p:grpSp>
        <p:nvGrpSpPr>
          <p:cNvPr id="3" name="Group 2">
            <a:extLst>
              <a:ext uri="{FF2B5EF4-FFF2-40B4-BE49-F238E27FC236}">
                <a16:creationId xmlns:a16="http://schemas.microsoft.com/office/drawing/2014/main" id="{ECDA0835-3795-F1AB-A17B-AA44684BCF59}"/>
              </a:ext>
            </a:extLst>
          </p:cNvPr>
          <p:cNvGrpSpPr/>
          <p:nvPr/>
        </p:nvGrpSpPr>
        <p:grpSpPr>
          <a:xfrm>
            <a:off x="492992" y="862594"/>
            <a:ext cx="3444694" cy="1872368"/>
            <a:chOff x="4129527" y="898004"/>
            <a:chExt cx="7715250" cy="5355073"/>
          </a:xfrm>
        </p:grpSpPr>
        <p:pic>
          <p:nvPicPr>
            <p:cNvPr id="4" name="Picture 3">
              <a:extLst>
                <a:ext uri="{FF2B5EF4-FFF2-40B4-BE49-F238E27FC236}">
                  <a16:creationId xmlns:a16="http://schemas.microsoft.com/office/drawing/2014/main" id="{7680C0BB-C345-F3CC-8D18-3E61D346AE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29527" y="898004"/>
              <a:ext cx="7715250" cy="5355073"/>
            </a:xfrm>
            <a:prstGeom prst="rect">
              <a:avLst/>
            </a:prstGeom>
            <a:ln>
              <a:solidFill>
                <a:schemeClr val="tx1"/>
              </a:solidFill>
            </a:ln>
          </p:spPr>
        </p:pic>
        <p:grpSp>
          <p:nvGrpSpPr>
            <p:cNvPr id="6" name="Group 5">
              <a:extLst>
                <a:ext uri="{FF2B5EF4-FFF2-40B4-BE49-F238E27FC236}">
                  <a16:creationId xmlns:a16="http://schemas.microsoft.com/office/drawing/2014/main" id="{C9AD76E2-BD6F-3AB4-E94A-45C3655FA242}"/>
                </a:ext>
              </a:extLst>
            </p:cNvPr>
            <p:cNvGrpSpPr/>
            <p:nvPr/>
          </p:nvGrpSpPr>
          <p:grpSpPr>
            <a:xfrm>
              <a:off x="4736892" y="5763691"/>
              <a:ext cx="6969177" cy="257823"/>
              <a:chOff x="4736892" y="5763691"/>
              <a:chExt cx="6969177" cy="257823"/>
            </a:xfrm>
          </p:grpSpPr>
          <p:sp>
            <p:nvSpPr>
              <p:cNvPr id="10" name="TextBox 9">
                <a:extLst>
                  <a:ext uri="{FF2B5EF4-FFF2-40B4-BE49-F238E27FC236}">
                    <a16:creationId xmlns:a16="http://schemas.microsoft.com/office/drawing/2014/main" id="{07EDA9D5-898D-BEFC-5AD0-9AD20A4745CD}"/>
                  </a:ext>
                </a:extLst>
              </p:cNvPr>
              <p:cNvSpPr txBox="1"/>
              <p:nvPr/>
            </p:nvSpPr>
            <p:spPr>
              <a:xfrm>
                <a:off x="4845573" y="5771213"/>
                <a:ext cx="572122" cy="230832"/>
              </a:xfrm>
              <a:prstGeom prst="rect">
                <a:avLst/>
              </a:prstGeom>
              <a:noFill/>
            </p:spPr>
            <p:txBody>
              <a:bodyPr wrap="square" rtlCol="0">
                <a:spAutoFit/>
              </a:bodyPr>
              <a:lstStyle/>
              <a:p>
                <a:pPr algn="l">
                  <a:lnSpc>
                    <a:spcPct val="90000"/>
                  </a:lnSpc>
                </a:pPr>
                <a:r>
                  <a:rPr lang="en-US" sz="1000" dirty="0">
                    <a:latin typeface="+mn-lt"/>
                  </a:rPr>
                  <a:t>PPU01</a:t>
                </a:r>
              </a:p>
            </p:txBody>
          </p:sp>
          <p:cxnSp>
            <p:nvCxnSpPr>
              <p:cNvPr id="11" name="Straight Connector 10">
                <a:extLst>
                  <a:ext uri="{FF2B5EF4-FFF2-40B4-BE49-F238E27FC236}">
                    <a16:creationId xmlns:a16="http://schemas.microsoft.com/office/drawing/2014/main" id="{74038753-5AFC-490E-D03A-4E9BE7A39F47}"/>
                  </a:ext>
                </a:extLst>
              </p:cNvPr>
              <p:cNvCxnSpPr/>
              <p:nvPr/>
            </p:nvCxnSpPr>
            <p:spPr>
              <a:xfrm>
                <a:off x="4736892" y="5771213"/>
                <a:ext cx="809469" cy="0"/>
              </a:xfrm>
              <a:prstGeom prst="line">
                <a:avLst/>
              </a:prstGeom>
              <a:ln w="2857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53A5D5B-28A4-BF3C-9935-0647893CD2A7}"/>
                  </a:ext>
                </a:extLst>
              </p:cNvPr>
              <p:cNvCxnSpPr/>
              <p:nvPr/>
            </p:nvCxnSpPr>
            <p:spPr>
              <a:xfrm>
                <a:off x="5740032" y="5777459"/>
                <a:ext cx="809469" cy="0"/>
              </a:xfrm>
              <a:prstGeom prst="line">
                <a:avLst/>
              </a:prstGeom>
              <a:ln w="2857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8615CE1-886B-874B-DA68-858E5175B7AC}"/>
                  </a:ext>
                </a:extLst>
              </p:cNvPr>
              <p:cNvCxnSpPr/>
              <p:nvPr/>
            </p:nvCxnSpPr>
            <p:spPr>
              <a:xfrm>
                <a:off x="6774306" y="5773711"/>
                <a:ext cx="809469" cy="0"/>
              </a:xfrm>
              <a:prstGeom prst="line">
                <a:avLst/>
              </a:prstGeom>
              <a:ln w="2857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C316211-D936-B1AE-CDD7-7F33DAEF0559}"/>
                  </a:ext>
                </a:extLst>
              </p:cNvPr>
              <p:cNvCxnSpPr/>
              <p:nvPr/>
            </p:nvCxnSpPr>
            <p:spPr>
              <a:xfrm>
                <a:off x="7804879" y="5777459"/>
                <a:ext cx="809469" cy="0"/>
              </a:xfrm>
              <a:prstGeom prst="line">
                <a:avLst/>
              </a:prstGeom>
              <a:ln w="2857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C5DC747-BC30-F6A7-E14B-BC4FE10C199D}"/>
                  </a:ext>
                </a:extLst>
              </p:cNvPr>
              <p:cNvCxnSpPr/>
              <p:nvPr/>
            </p:nvCxnSpPr>
            <p:spPr>
              <a:xfrm>
                <a:off x="8835453" y="5771213"/>
                <a:ext cx="809469" cy="0"/>
              </a:xfrm>
              <a:prstGeom prst="line">
                <a:avLst/>
              </a:prstGeom>
              <a:ln w="2857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FCBEF17-9A28-954D-ECBA-AC04C39B11BF}"/>
                  </a:ext>
                </a:extLst>
              </p:cNvPr>
              <p:cNvCxnSpPr/>
              <p:nvPr/>
            </p:nvCxnSpPr>
            <p:spPr>
              <a:xfrm>
                <a:off x="9869774" y="5771213"/>
                <a:ext cx="809469" cy="0"/>
              </a:xfrm>
              <a:prstGeom prst="line">
                <a:avLst/>
              </a:prstGeom>
              <a:ln w="2857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C56D465-CA68-1A47-FC99-60B2366748A3}"/>
                  </a:ext>
                </a:extLst>
              </p:cNvPr>
              <p:cNvCxnSpPr/>
              <p:nvPr/>
            </p:nvCxnSpPr>
            <p:spPr>
              <a:xfrm>
                <a:off x="10896600" y="5771213"/>
                <a:ext cx="809469" cy="0"/>
              </a:xfrm>
              <a:prstGeom prst="line">
                <a:avLst/>
              </a:prstGeom>
              <a:ln w="2857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E18C69D-8E4C-6CE0-4E6E-43EEE6368B75}"/>
                  </a:ext>
                </a:extLst>
              </p:cNvPr>
              <p:cNvSpPr txBox="1"/>
              <p:nvPr/>
            </p:nvSpPr>
            <p:spPr>
              <a:xfrm>
                <a:off x="5824307" y="5771213"/>
                <a:ext cx="572122" cy="230832"/>
              </a:xfrm>
              <a:prstGeom prst="rect">
                <a:avLst/>
              </a:prstGeom>
              <a:noFill/>
            </p:spPr>
            <p:txBody>
              <a:bodyPr wrap="square" rtlCol="0">
                <a:spAutoFit/>
              </a:bodyPr>
              <a:lstStyle/>
              <a:p>
                <a:pPr algn="l">
                  <a:lnSpc>
                    <a:spcPct val="90000"/>
                  </a:lnSpc>
                </a:pPr>
                <a:r>
                  <a:rPr lang="en-US" sz="1000" dirty="0">
                    <a:latin typeface="+mn-lt"/>
                  </a:rPr>
                  <a:t>PPU02</a:t>
                </a:r>
              </a:p>
            </p:txBody>
          </p:sp>
          <p:sp>
            <p:nvSpPr>
              <p:cNvPr id="19" name="TextBox 18">
                <a:extLst>
                  <a:ext uri="{FF2B5EF4-FFF2-40B4-BE49-F238E27FC236}">
                    <a16:creationId xmlns:a16="http://schemas.microsoft.com/office/drawing/2014/main" id="{5A49EBF0-D54D-CC2F-A7DB-42DFF50951A2}"/>
                  </a:ext>
                </a:extLst>
              </p:cNvPr>
              <p:cNvSpPr txBox="1"/>
              <p:nvPr/>
            </p:nvSpPr>
            <p:spPr>
              <a:xfrm>
                <a:off x="6893943" y="5771213"/>
                <a:ext cx="572122" cy="230832"/>
              </a:xfrm>
              <a:prstGeom prst="rect">
                <a:avLst/>
              </a:prstGeom>
              <a:noFill/>
            </p:spPr>
            <p:txBody>
              <a:bodyPr wrap="square" rtlCol="0">
                <a:spAutoFit/>
              </a:bodyPr>
              <a:lstStyle/>
              <a:p>
                <a:pPr algn="l">
                  <a:lnSpc>
                    <a:spcPct val="90000"/>
                  </a:lnSpc>
                </a:pPr>
                <a:r>
                  <a:rPr lang="en-US" sz="1000" dirty="0">
                    <a:latin typeface="+mn-lt"/>
                  </a:rPr>
                  <a:t>PPU03</a:t>
                </a:r>
              </a:p>
            </p:txBody>
          </p:sp>
          <p:sp>
            <p:nvSpPr>
              <p:cNvPr id="20" name="TextBox 19">
                <a:extLst>
                  <a:ext uri="{FF2B5EF4-FFF2-40B4-BE49-F238E27FC236}">
                    <a16:creationId xmlns:a16="http://schemas.microsoft.com/office/drawing/2014/main" id="{D3DBA0CB-04BF-A970-98F9-E878C0E86F66}"/>
                  </a:ext>
                </a:extLst>
              </p:cNvPr>
              <p:cNvSpPr txBox="1"/>
              <p:nvPr/>
            </p:nvSpPr>
            <p:spPr>
              <a:xfrm>
                <a:off x="7883172" y="5771213"/>
                <a:ext cx="572122" cy="230832"/>
              </a:xfrm>
              <a:prstGeom prst="rect">
                <a:avLst/>
              </a:prstGeom>
              <a:noFill/>
            </p:spPr>
            <p:txBody>
              <a:bodyPr wrap="square" rtlCol="0">
                <a:spAutoFit/>
              </a:bodyPr>
              <a:lstStyle/>
              <a:p>
                <a:pPr algn="l">
                  <a:lnSpc>
                    <a:spcPct val="90000"/>
                  </a:lnSpc>
                </a:pPr>
                <a:r>
                  <a:rPr lang="en-US" sz="1000" dirty="0">
                    <a:latin typeface="+mn-lt"/>
                  </a:rPr>
                  <a:t>PPU04</a:t>
                </a:r>
              </a:p>
            </p:txBody>
          </p:sp>
          <p:sp>
            <p:nvSpPr>
              <p:cNvPr id="21" name="TextBox 20">
                <a:extLst>
                  <a:ext uri="{FF2B5EF4-FFF2-40B4-BE49-F238E27FC236}">
                    <a16:creationId xmlns:a16="http://schemas.microsoft.com/office/drawing/2014/main" id="{8FA60424-C3CF-1B29-7F42-3027A99E2882}"/>
                  </a:ext>
                </a:extLst>
              </p:cNvPr>
              <p:cNvSpPr txBox="1"/>
              <p:nvPr/>
            </p:nvSpPr>
            <p:spPr>
              <a:xfrm>
                <a:off x="8953162" y="5763691"/>
                <a:ext cx="572122" cy="230832"/>
              </a:xfrm>
              <a:prstGeom prst="rect">
                <a:avLst/>
              </a:prstGeom>
              <a:noFill/>
            </p:spPr>
            <p:txBody>
              <a:bodyPr wrap="square" rtlCol="0">
                <a:spAutoFit/>
              </a:bodyPr>
              <a:lstStyle/>
              <a:p>
                <a:pPr algn="l">
                  <a:lnSpc>
                    <a:spcPct val="90000"/>
                  </a:lnSpc>
                </a:pPr>
                <a:r>
                  <a:rPr lang="en-US" sz="1000" dirty="0">
                    <a:latin typeface="+mn-lt"/>
                  </a:rPr>
                  <a:t>PPU05</a:t>
                </a:r>
              </a:p>
            </p:txBody>
          </p:sp>
          <p:sp>
            <p:nvSpPr>
              <p:cNvPr id="22" name="TextBox 21">
                <a:extLst>
                  <a:ext uri="{FF2B5EF4-FFF2-40B4-BE49-F238E27FC236}">
                    <a16:creationId xmlns:a16="http://schemas.microsoft.com/office/drawing/2014/main" id="{B4CF5EBD-F15E-8F01-0005-56BAD1FD1E77}"/>
                  </a:ext>
                </a:extLst>
              </p:cNvPr>
              <p:cNvSpPr txBox="1"/>
              <p:nvPr/>
            </p:nvSpPr>
            <p:spPr>
              <a:xfrm>
                <a:off x="9988447" y="5790682"/>
                <a:ext cx="572122" cy="230832"/>
              </a:xfrm>
              <a:prstGeom prst="rect">
                <a:avLst/>
              </a:prstGeom>
              <a:noFill/>
            </p:spPr>
            <p:txBody>
              <a:bodyPr wrap="square" rtlCol="0">
                <a:spAutoFit/>
              </a:bodyPr>
              <a:lstStyle/>
              <a:p>
                <a:pPr algn="l">
                  <a:lnSpc>
                    <a:spcPct val="90000"/>
                  </a:lnSpc>
                </a:pPr>
                <a:r>
                  <a:rPr lang="en-US" sz="1000" dirty="0">
                    <a:latin typeface="+mn-lt"/>
                  </a:rPr>
                  <a:t>PPU06</a:t>
                </a:r>
              </a:p>
            </p:txBody>
          </p:sp>
          <p:sp>
            <p:nvSpPr>
              <p:cNvPr id="23" name="TextBox 22">
                <a:extLst>
                  <a:ext uri="{FF2B5EF4-FFF2-40B4-BE49-F238E27FC236}">
                    <a16:creationId xmlns:a16="http://schemas.microsoft.com/office/drawing/2014/main" id="{185A6260-B969-C334-20DF-C90041EEB7A1}"/>
                  </a:ext>
                </a:extLst>
              </p:cNvPr>
              <p:cNvSpPr txBox="1"/>
              <p:nvPr/>
            </p:nvSpPr>
            <p:spPr>
              <a:xfrm>
                <a:off x="11000598" y="5780088"/>
                <a:ext cx="572122" cy="230832"/>
              </a:xfrm>
              <a:prstGeom prst="rect">
                <a:avLst/>
              </a:prstGeom>
              <a:noFill/>
            </p:spPr>
            <p:txBody>
              <a:bodyPr wrap="square" rtlCol="0">
                <a:spAutoFit/>
              </a:bodyPr>
              <a:lstStyle/>
              <a:p>
                <a:pPr algn="l">
                  <a:lnSpc>
                    <a:spcPct val="90000"/>
                  </a:lnSpc>
                </a:pPr>
                <a:r>
                  <a:rPr lang="en-US" sz="1000" dirty="0">
                    <a:latin typeface="+mn-lt"/>
                  </a:rPr>
                  <a:t>PPU07</a:t>
                </a:r>
              </a:p>
            </p:txBody>
          </p:sp>
        </p:grpSp>
      </p:grpSp>
      <p:pic>
        <p:nvPicPr>
          <p:cNvPr id="24" name="Picture 3">
            <a:extLst>
              <a:ext uri="{FF2B5EF4-FFF2-40B4-BE49-F238E27FC236}">
                <a16:creationId xmlns:a16="http://schemas.microsoft.com/office/drawing/2014/main" id="{DF336624-04C6-F5F5-71F4-442B5BFD34F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110479" y="111985"/>
            <a:ext cx="2708554" cy="361140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 name="Picture 3">
            <a:extLst>
              <a:ext uri="{FF2B5EF4-FFF2-40B4-BE49-F238E27FC236}">
                <a16:creationId xmlns:a16="http://schemas.microsoft.com/office/drawing/2014/main" id="{E599C013-C9CB-DD37-9E06-1DF70C2AB9C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38960" y="3569921"/>
            <a:ext cx="3459908" cy="2594931"/>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6E950713-E451-6936-4661-0A521DD4AE7F}"/>
              </a:ext>
            </a:extLst>
          </p:cNvPr>
          <p:cNvSpPr txBox="1"/>
          <p:nvPr/>
        </p:nvSpPr>
        <p:spPr>
          <a:xfrm>
            <a:off x="4000779" y="849230"/>
            <a:ext cx="4829797" cy="3194721"/>
          </a:xfrm>
          <a:prstGeom prst="rect">
            <a:avLst/>
          </a:prstGeom>
          <a:noFill/>
        </p:spPr>
        <p:txBody>
          <a:bodyPr wrap="square" rtlCol="0">
            <a:spAutoFit/>
          </a:bodyPr>
          <a:lstStyle/>
          <a:p>
            <a:pPr marL="285750" indent="-285750" algn="l">
              <a:lnSpc>
                <a:spcPct val="90000"/>
              </a:lnSpc>
              <a:buFont typeface="Arial" panose="020B0604020202020204" pitchFamily="34" charset="0"/>
              <a:buChar char="•"/>
            </a:pPr>
            <a:r>
              <a:rPr lang="en-US" sz="2000" dirty="0">
                <a:latin typeface="+mn-lt"/>
              </a:rPr>
              <a:t>32 cavities and couplers procured and tested</a:t>
            </a:r>
          </a:p>
          <a:p>
            <a:pPr marL="742950" lvl="1" indent="-285750">
              <a:lnSpc>
                <a:spcPct val="90000"/>
              </a:lnSpc>
              <a:buFont typeface="Arial" panose="020B0604020202020204" pitchFamily="34" charset="0"/>
              <a:buChar char="•"/>
            </a:pPr>
            <a:r>
              <a:rPr lang="en-US" dirty="0">
                <a:latin typeface="+mn-lt"/>
              </a:rPr>
              <a:t>30 cavities field emission free</a:t>
            </a:r>
          </a:p>
          <a:p>
            <a:pPr marL="742950" lvl="1" indent="-285750">
              <a:lnSpc>
                <a:spcPct val="90000"/>
              </a:lnSpc>
              <a:buFont typeface="Arial" panose="020B0604020202020204" pitchFamily="34" charset="0"/>
              <a:buChar char="•"/>
            </a:pPr>
            <a:r>
              <a:rPr lang="en-US" dirty="0">
                <a:latin typeface="+mn-lt"/>
              </a:rPr>
              <a:t>2 cavities with limited field emission</a:t>
            </a:r>
          </a:p>
          <a:p>
            <a:pPr marL="742950" lvl="1" indent="-285750">
              <a:lnSpc>
                <a:spcPct val="90000"/>
              </a:lnSpc>
              <a:buFont typeface="Arial" panose="020B0604020202020204" pitchFamily="34" charset="0"/>
              <a:buChar char="•"/>
            </a:pPr>
            <a:r>
              <a:rPr lang="en-US" dirty="0">
                <a:latin typeface="+mn-lt"/>
              </a:rPr>
              <a:t>All cavities and couplers met specification</a:t>
            </a:r>
          </a:p>
          <a:p>
            <a:pPr marL="285750" indent="-285750" algn="l">
              <a:lnSpc>
                <a:spcPct val="90000"/>
              </a:lnSpc>
              <a:buFont typeface="Arial" panose="020B0604020202020204" pitchFamily="34" charset="0"/>
              <a:buChar char="•"/>
            </a:pPr>
            <a:r>
              <a:rPr lang="en-US" sz="2000" dirty="0">
                <a:latin typeface="+mn-lt"/>
              </a:rPr>
              <a:t>Eight cryomodules delivered from </a:t>
            </a:r>
            <a:r>
              <a:rPr lang="en-US" sz="2000" dirty="0" err="1">
                <a:latin typeface="+mn-lt"/>
              </a:rPr>
              <a:t>JLab</a:t>
            </a:r>
            <a:r>
              <a:rPr lang="en-US" sz="2000" dirty="0">
                <a:latin typeface="+mn-lt"/>
              </a:rPr>
              <a:t> to SNS</a:t>
            </a:r>
          </a:p>
          <a:p>
            <a:pPr marL="742950" lvl="1" indent="-285750">
              <a:lnSpc>
                <a:spcPct val="90000"/>
              </a:lnSpc>
              <a:buFont typeface="Arial" panose="020B0604020202020204" pitchFamily="34" charset="0"/>
              <a:buChar char="•"/>
            </a:pPr>
            <a:r>
              <a:rPr lang="en-US" dirty="0">
                <a:latin typeface="+mn-lt"/>
              </a:rPr>
              <a:t>All cryomodules met specification</a:t>
            </a:r>
          </a:p>
          <a:p>
            <a:pPr marL="742950" lvl="1" indent="-285750">
              <a:lnSpc>
                <a:spcPct val="90000"/>
              </a:lnSpc>
              <a:buFont typeface="Arial" panose="020B0604020202020204" pitchFamily="34" charset="0"/>
              <a:buChar char="•"/>
            </a:pPr>
            <a:r>
              <a:rPr lang="en-US" dirty="0">
                <a:latin typeface="+mn-lt"/>
              </a:rPr>
              <a:t>Seven are installed and operating with beam</a:t>
            </a:r>
          </a:p>
          <a:p>
            <a:pPr marL="742950" lvl="1" indent="-285750">
              <a:lnSpc>
                <a:spcPct val="90000"/>
              </a:lnSpc>
              <a:buFont typeface="Arial" panose="020B0604020202020204" pitchFamily="34" charset="0"/>
              <a:buChar char="•"/>
            </a:pPr>
            <a:r>
              <a:rPr lang="en-US" dirty="0">
                <a:latin typeface="+mn-lt"/>
              </a:rPr>
              <a:t>Cryomodule 8 is a spare</a:t>
            </a:r>
          </a:p>
        </p:txBody>
      </p:sp>
      <p:sp>
        <p:nvSpPr>
          <p:cNvPr id="27" name="TextBox 26">
            <a:extLst>
              <a:ext uri="{FF2B5EF4-FFF2-40B4-BE49-F238E27FC236}">
                <a16:creationId xmlns:a16="http://schemas.microsoft.com/office/drawing/2014/main" id="{2A62F03D-82DE-CEA8-A118-F05D578B34BC}"/>
              </a:ext>
            </a:extLst>
          </p:cNvPr>
          <p:cNvSpPr txBox="1"/>
          <p:nvPr/>
        </p:nvSpPr>
        <p:spPr>
          <a:xfrm>
            <a:off x="1121749" y="5823220"/>
            <a:ext cx="2094330" cy="341632"/>
          </a:xfrm>
          <a:prstGeom prst="rect">
            <a:avLst/>
          </a:prstGeom>
          <a:solidFill>
            <a:schemeClr val="bg2">
              <a:lumMod val="85000"/>
            </a:schemeClr>
          </a:solidFill>
        </p:spPr>
        <p:txBody>
          <a:bodyPr wrap="square" rtlCol="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Unloading PPU07</a:t>
            </a:r>
          </a:p>
        </p:txBody>
      </p:sp>
      <p:sp>
        <p:nvSpPr>
          <p:cNvPr id="28" name="TextBox 27">
            <a:extLst>
              <a:ext uri="{FF2B5EF4-FFF2-40B4-BE49-F238E27FC236}">
                <a16:creationId xmlns:a16="http://schemas.microsoft.com/office/drawing/2014/main" id="{01AED87C-AD81-CE56-E586-D11429C70E31}"/>
              </a:ext>
            </a:extLst>
          </p:cNvPr>
          <p:cNvSpPr txBox="1"/>
          <p:nvPr/>
        </p:nvSpPr>
        <p:spPr>
          <a:xfrm>
            <a:off x="9316993" y="3133534"/>
            <a:ext cx="2311961" cy="590931"/>
          </a:xfrm>
          <a:prstGeom prst="rect">
            <a:avLst/>
          </a:prstGeom>
          <a:solidFill>
            <a:schemeClr val="bg2">
              <a:lumMod val="85000"/>
            </a:schemeClr>
          </a:solidFill>
        </p:spPr>
        <p:txBody>
          <a:bodyPr wrap="square" rtlCol="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Testing PPU CM in the SNS test cave</a:t>
            </a:r>
          </a:p>
        </p:txBody>
      </p:sp>
    </p:spTree>
    <p:extLst>
      <p:ext uri="{BB962C8B-B14F-4D97-AF65-F5344CB8AC3E}">
        <p14:creationId xmlns:p14="http://schemas.microsoft.com/office/powerpoint/2010/main" val="5007609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78B34-92F7-A188-6E4B-FD49E3002447}"/>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52AE765E-621A-E39D-897A-1714E4BC6738}"/>
              </a:ext>
            </a:extLst>
          </p:cNvPr>
          <p:cNvPicPr>
            <a:picLocks noChangeAspect="1"/>
          </p:cNvPicPr>
          <p:nvPr/>
        </p:nvPicPr>
        <p:blipFill>
          <a:blip r:embed="rId2"/>
          <a:stretch>
            <a:fillRect/>
          </a:stretch>
        </p:blipFill>
        <p:spPr>
          <a:xfrm rot="18918115">
            <a:off x="4965490" y="2519469"/>
            <a:ext cx="8377696" cy="1990883"/>
          </a:xfrm>
          <a:prstGeom prst="rect">
            <a:avLst/>
          </a:prstGeom>
        </p:spPr>
      </p:pic>
      <p:sp>
        <p:nvSpPr>
          <p:cNvPr id="2" name="Title 1">
            <a:extLst>
              <a:ext uri="{FF2B5EF4-FFF2-40B4-BE49-F238E27FC236}">
                <a16:creationId xmlns:a16="http://schemas.microsoft.com/office/drawing/2014/main" id="{B04F535B-270E-4F05-A7F9-9CEC2A69AF2B}"/>
              </a:ext>
            </a:extLst>
          </p:cNvPr>
          <p:cNvSpPr>
            <a:spLocks noGrp="1"/>
          </p:cNvSpPr>
          <p:nvPr>
            <p:ph type="title"/>
          </p:nvPr>
        </p:nvSpPr>
        <p:spPr/>
        <p:txBody>
          <a:bodyPr/>
          <a:lstStyle/>
          <a:p>
            <a:r>
              <a:rPr lang="en-US" dirty="0"/>
              <a:t>Injection Region changes</a:t>
            </a:r>
          </a:p>
        </p:txBody>
      </p:sp>
      <p:sp>
        <p:nvSpPr>
          <p:cNvPr id="27" name="Content Placeholder 2">
            <a:extLst>
              <a:ext uri="{FF2B5EF4-FFF2-40B4-BE49-F238E27FC236}">
                <a16:creationId xmlns:a16="http://schemas.microsoft.com/office/drawing/2014/main" id="{596B1D87-63E4-DB42-6A20-F6E6680BC259}"/>
              </a:ext>
            </a:extLst>
          </p:cNvPr>
          <p:cNvSpPr>
            <a:spLocks noGrp="1"/>
          </p:cNvSpPr>
          <p:nvPr>
            <p:ph idx="4294967295"/>
          </p:nvPr>
        </p:nvSpPr>
        <p:spPr>
          <a:xfrm>
            <a:off x="119268" y="1065487"/>
            <a:ext cx="9666288" cy="4725987"/>
          </a:xfrm>
        </p:spPr>
        <p:txBody>
          <a:bodyPr/>
          <a:lstStyle/>
          <a:p>
            <a:r>
              <a:rPr lang="en-US" sz="2400" dirty="0"/>
              <a:t>New geometry meant injection region tuned from scratch</a:t>
            </a:r>
          </a:p>
          <a:p>
            <a:r>
              <a:rPr lang="en-US" sz="2400" dirty="0"/>
              <a:t>3 of 4 chicane magnets steer 2 waste beam trajectories, and recirculating beam – this drives injection region tuning</a:t>
            </a:r>
          </a:p>
        </p:txBody>
      </p:sp>
      <p:sp>
        <p:nvSpPr>
          <p:cNvPr id="8" name="TextBox 7">
            <a:extLst>
              <a:ext uri="{FF2B5EF4-FFF2-40B4-BE49-F238E27FC236}">
                <a16:creationId xmlns:a16="http://schemas.microsoft.com/office/drawing/2014/main" id="{615ECB75-2A35-4B4C-1223-997219A72632}"/>
              </a:ext>
            </a:extLst>
          </p:cNvPr>
          <p:cNvSpPr txBox="1"/>
          <p:nvPr/>
        </p:nvSpPr>
        <p:spPr>
          <a:xfrm>
            <a:off x="6754702" y="139206"/>
            <a:ext cx="3634380" cy="590931"/>
          </a:xfrm>
          <a:prstGeom prst="rect">
            <a:avLst/>
          </a:prstGeom>
          <a:noFill/>
          <a:ln>
            <a:solidFill>
              <a:schemeClr val="accent3"/>
            </a:solidFill>
          </a:ln>
        </p:spPr>
        <p:txBody>
          <a:bodyPr wrap="square" rtlCol="0">
            <a:spAutoFit/>
          </a:bodyPr>
          <a:lstStyle/>
          <a:p>
            <a:pPr algn="r">
              <a:lnSpc>
                <a:spcPct val="90000"/>
              </a:lnSpc>
            </a:pPr>
            <a:r>
              <a:rPr lang="en-US" dirty="0">
                <a:latin typeface="+mn-lt"/>
              </a:rPr>
              <a:t>New combined function dump dipole for waste beam transport </a:t>
            </a:r>
          </a:p>
        </p:txBody>
      </p:sp>
      <p:sp>
        <p:nvSpPr>
          <p:cNvPr id="11" name="TextBox 10">
            <a:extLst>
              <a:ext uri="{FF2B5EF4-FFF2-40B4-BE49-F238E27FC236}">
                <a16:creationId xmlns:a16="http://schemas.microsoft.com/office/drawing/2014/main" id="{02AC5FA7-6A24-5E01-4F92-383A91FBC6D8}"/>
              </a:ext>
            </a:extLst>
          </p:cNvPr>
          <p:cNvSpPr txBox="1"/>
          <p:nvPr/>
        </p:nvSpPr>
        <p:spPr>
          <a:xfrm>
            <a:off x="8349530" y="5011839"/>
            <a:ext cx="2247731" cy="590931"/>
          </a:xfrm>
          <a:prstGeom prst="rect">
            <a:avLst/>
          </a:prstGeom>
          <a:noFill/>
          <a:ln>
            <a:solidFill>
              <a:srgbClr val="0070C0"/>
            </a:solidFill>
          </a:ln>
        </p:spPr>
        <p:txBody>
          <a:bodyPr wrap="none" rtlCol="0">
            <a:spAutoFit/>
          </a:bodyPr>
          <a:lstStyle/>
          <a:p>
            <a:pPr algn="l">
              <a:lnSpc>
                <a:spcPct val="90000"/>
              </a:lnSpc>
            </a:pPr>
            <a:r>
              <a:rPr lang="en-US" dirty="0">
                <a:latin typeface="+mn-lt"/>
              </a:rPr>
              <a:t>Move chicane #1 </a:t>
            </a:r>
            <a:br>
              <a:rPr lang="en-US" dirty="0">
                <a:latin typeface="+mn-lt"/>
              </a:rPr>
            </a:br>
            <a:r>
              <a:rPr lang="en-US" dirty="0">
                <a:latin typeface="+mn-lt"/>
              </a:rPr>
              <a:t>upstream ~30cm</a:t>
            </a:r>
          </a:p>
        </p:txBody>
      </p:sp>
      <p:cxnSp>
        <p:nvCxnSpPr>
          <p:cNvPr id="5" name="Straight Arrow Connector 4">
            <a:extLst>
              <a:ext uri="{FF2B5EF4-FFF2-40B4-BE49-F238E27FC236}">
                <a16:creationId xmlns:a16="http://schemas.microsoft.com/office/drawing/2014/main" id="{F754F152-EEA1-D395-061E-E3D21116D72E}"/>
              </a:ext>
            </a:extLst>
          </p:cNvPr>
          <p:cNvCxnSpPr/>
          <p:nvPr/>
        </p:nvCxnSpPr>
        <p:spPr>
          <a:xfrm flipH="1">
            <a:off x="8392012" y="4449420"/>
            <a:ext cx="496956" cy="424477"/>
          </a:xfrm>
          <a:prstGeom prst="straightConnector1">
            <a:avLst/>
          </a:prstGeom>
          <a:ln w="28575">
            <a:solidFill>
              <a:srgbClr val="0070C0"/>
            </a:solidFill>
            <a:prstDash val="sysDash"/>
            <a:miter lim="8000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9D2A00F-9709-4FD7-0CB0-027C127C7003}"/>
              </a:ext>
            </a:extLst>
          </p:cNvPr>
          <p:cNvCxnSpPr>
            <a:cxnSpLocks/>
          </p:cNvCxnSpPr>
          <p:nvPr/>
        </p:nvCxnSpPr>
        <p:spPr>
          <a:xfrm flipV="1">
            <a:off x="6505903" y="3937149"/>
            <a:ext cx="1280075" cy="813527"/>
          </a:xfrm>
          <a:prstGeom prst="straightConnector1">
            <a:avLst/>
          </a:prstGeom>
          <a:ln w="38100">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8EF7886-6D25-7E8F-B241-BE4EF927530C}"/>
              </a:ext>
            </a:extLst>
          </p:cNvPr>
          <p:cNvCxnSpPr>
            <a:cxnSpLocks/>
          </p:cNvCxnSpPr>
          <p:nvPr/>
        </p:nvCxnSpPr>
        <p:spPr>
          <a:xfrm flipV="1">
            <a:off x="6798365" y="5566189"/>
            <a:ext cx="1148603" cy="1090032"/>
          </a:xfrm>
          <a:prstGeom prst="straightConnector1">
            <a:avLst/>
          </a:prstGeom>
          <a:ln w="38100">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FBA32AF-D859-7BB4-115E-3262C0C75140}"/>
              </a:ext>
            </a:extLst>
          </p:cNvPr>
          <p:cNvCxnSpPr>
            <a:cxnSpLocks/>
          </p:cNvCxnSpPr>
          <p:nvPr/>
        </p:nvCxnSpPr>
        <p:spPr>
          <a:xfrm flipV="1">
            <a:off x="10785534" y="228665"/>
            <a:ext cx="707418" cy="872262"/>
          </a:xfrm>
          <a:prstGeom prst="straightConnector1">
            <a:avLst/>
          </a:prstGeom>
          <a:ln w="38100">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04E438B-4B86-22B1-0C3D-1F135885F159}"/>
              </a:ext>
            </a:extLst>
          </p:cNvPr>
          <p:cNvCxnSpPr>
            <a:cxnSpLocks/>
          </p:cNvCxnSpPr>
          <p:nvPr/>
        </p:nvCxnSpPr>
        <p:spPr>
          <a:xfrm flipV="1">
            <a:off x="11330602" y="1737121"/>
            <a:ext cx="695747" cy="634691"/>
          </a:xfrm>
          <a:prstGeom prst="straightConnector1">
            <a:avLst/>
          </a:prstGeom>
          <a:ln w="38100">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7838A32-744F-271B-B038-6B1D5F4064D2}"/>
              </a:ext>
            </a:extLst>
          </p:cNvPr>
          <p:cNvCxnSpPr>
            <a:cxnSpLocks/>
          </p:cNvCxnSpPr>
          <p:nvPr/>
        </p:nvCxnSpPr>
        <p:spPr>
          <a:xfrm flipH="1" flipV="1">
            <a:off x="10990697" y="3262618"/>
            <a:ext cx="930370" cy="713034"/>
          </a:xfrm>
          <a:prstGeom prst="straightConnector1">
            <a:avLst/>
          </a:prstGeom>
          <a:ln w="28575">
            <a:solidFill>
              <a:srgbClr val="00B05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F9D7E95-127C-5DB8-7BFF-C8E479345752}"/>
              </a:ext>
            </a:extLst>
          </p:cNvPr>
          <p:cNvCxnSpPr>
            <a:cxnSpLocks/>
          </p:cNvCxnSpPr>
          <p:nvPr/>
        </p:nvCxnSpPr>
        <p:spPr>
          <a:xfrm flipH="1" flipV="1">
            <a:off x="10254097" y="3756609"/>
            <a:ext cx="269970" cy="219043"/>
          </a:xfrm>
          <a:prstGeom prst="straightConnector1">
            <a:avLst/>
          </a:prstGeom>
          <a:ln w="28575">
            <a:solidFill>
              <a:srgbClr val="00B05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041DB43-3109-9FA1-FE6C-2E53DC9B8BE9}"/>
              </a:ext>
            </a:extLst>
          </p:cNvPr>
          <p:cNvSpPr txBox="1"/>
          <p:nvPr/>
        </p:nvSpPr>
        <p:spPr>
          <a:xfrm>
            <a:off x="10009769" y="3933317"/>
            <a:ext cx="2029723" cy="590931"/>
          </a:xfrm>
          <a:prstGeom prst="rect">
            <a:avLst/>
          </a:prstGeom>
          <a:solidFill>
            <a:srgbClr val="FFFFFF"/>
          </a:solidFill>
          <a:ln>
            <a:solidFill>
              <a:srgbClr val="00B050"/>
            </a:solidFill>
          </a:ln>
        </p:spPr>
        <p:txBody>
          <a:bodyPr wrap="none" rtlCol="0">
            <a:spAutoFit/>
          </a:bodyPr>
          <a:lstStyle/>
          <a:p>
            <a:pPr algn="l">
              <a:lnSpc>
                <a:spcPct val="90000"/>
              </a:lnSpc>
            </a:pPr>
            <a:r>
              <a:rPr lang="en-US" dirty="0">
                <a:latin typeface="+mn-lt"/>
              </a:rPr>
              <a:t>Chicanes #2, #3</a:t>
            </a:r>
            <a:br>
              <a:rPr lang="en-US" dirty="0">
                <a:latin typeface="+mn-lt"/>
              </a:rPr>
            </a:br>
            <a:r>
              <a:rPr lang="en-US" dirty="0">
                <a:latin typeface="+mn-lt"/>
              </a:rPr>
              <a:t>replaced </a:t>
            </a:r>
          </a:p>
        </p:txBody>
      </p:sp>
      <p:sp>
        <p:nvSpPr>
          <p:cNvPr id="29" name="Content Placeholder 2">
            <a:extLst>
              <a:ext uri="{FF2B5EF4-FFF2-40B4-BE49-F238E27FC236}">
                <a16:creationId xmlns:a16="http://schemas.microsoft.com/office/drawing/2014/main" id="{60BD82C1-958C-9091-AFFA-0C8C69464CE2}"/>
              </a:ext>
            </a:extLst>
          </p:cNvPr>
          <p:cNvSpPr txBox="1">
            <a:spLocks/>
          </p:cNvSpPr>
          <p:nvPr/>
        </p:nvSpPr>
        <p:spPr bwMode="auto">
          <a:xfrm>
            <a:off x="530160" y="6064503"/>
            <a:ext cx="5182470" cy="3532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t>Injection region after upgrade</a:t>
            </a:r>
          </a:p>
        </p:txBody>
      </p:sp>
      <p:pic>
        <p:nvPicPr>
          <p:cNvPr id="9" name="Picture 8" descr="A machine in a factory&#10;&#10;Description automatically generated">
            <a:extLst>
              <a:ext uri="{FF2B5EF4-FFF2-40B4-BE49-F238E27FC236}">
                <a16:creationId xmlns:a16="http://schemas.microsoft.com/office/drawing/2014/main" id="{054CC1F6-107A-706F-FEAB-E4FE824A8A82}"/>
              </a:ext>
            </a:extLst>
          </p:cNvPr>
          <p:cNvPicPr>
            <a:picLocks noChangeAspect="1"/>
          </p:cNvPicPr>
          <p:nvPr/>
        </p:nvPicPr>
        <p:blipFill>
          <a:blip r:embed="rId3"/>
          <a:stretch>
            <a:fillRect/>
          </a:stretch>
        </p:blipFill>
        <p:spPr>
          <a:xfrm>
            <a:off x="388207" y="2781845"/>
            <a:ext cx="5557363" cy="3282658"/>
          </a:xfrm>
          <a:prstGeom prst="rect">
            <a:avLst/>
          </a:prstGeom>
        </p:spPr>
      </p:pic>
      <p:sp>
        <p:nvSpPr>
          <p:cNvPr id="10" name="TextBox 9">
            <a:extLst>
              <a:ext uri="{FF2B5EF4-FFF2-40B4-BE49-F238E27FC236}">
                <a16:creationId xmlns:a16="http://schemas.microsoft.com/office/drawing/2014/main" id="{1CCF5838-DF40-C116-5209-33B27FB8B85E}"/>
              </a:ext>
            </a:extLst>
          </p:cNvPr>
          <p:cNvSpPr txBox="1"/>
          <p:nvPr/>
        </p:nvSpPr>
        <p:spPr>
          <a:xfrm rot="18614487">
            <a:off x="7158278" y="6053733"/>
            <a:ext cx="1063112" cy="341632"/>
          </a:xfrm>
          <a:prstGeom prst="rect">
            <a:avLst/>
          </a:prstGeom>
          <a:noFill/>
        </p:spPr>
        <p:txBody>
          <a:bodyPr wrap="none" rtlCol="0">
            <a:spAutoFit/>
          </a:bodyPr>
          <a:lstStyle/>
          <a:p>
            <a:pPr algn="l">
              <a:lnSpc>
                <a:spcPct val="90000"/>
              </a:lnSpc>
            </a:pPr>
            <a:r>
              <a:rPr lang="en-US" dirty="0">
                <a:solidFill>
                  <a:srgbClr val="FF0000"/>
                </a:solidFill>
                <a:latin typeface="+mn-lt"/>
              </a:rPr>
              <a:t>p Beam</a:t>
            </a:r>
          </a:p>
        </p:txBody>
      </p:sp>
      <p:sp>
        <p:nvSpPr>
          <p:cNvPr id="13" name="TextBox 12">
            <a:extLst>
              <a:ext uri="{FF2B5EF4-FFF2-40B4-BE49-F238E27FC236}">
                <a16:creationId xmlns:a16="http://schemas.microsoft.com/office/drawing/2014/main" id="{13DD85EF-A9FC-EC59-8693-AF8F16C23E0B}"/>
              </a:ext>
            </a:extLst>
          </p:cNvPr>
          <p:cNvSpPr txBox="1"/>
          <p:nvPr/>
        </p:nvSpPr>
        <p:spPr>
          <a:xfrm rot="19673809">
            <a:off x="6351751" y="3928061"/>
            <a:ext cx="1140056" cy="341632"/>
          </a:xfrm>
          <a:prstGeom prst="rect">
            <a:avLst/>
          </a:prstGeom>
          <a:noFill/>
        </p:spPr>
        <p:txBody>
          <a:bodyPr wrap="none" rtlCol="0">
            <a:spAutoFit/>
          </a:bodyPr>
          <a:lstStyle/>
          <a:p>
            <a:pPr algn="l">
              <a:lnSpc>
                <a:spcPct val="90000"/>
              </a:lnSpc>
            </a:pPr>
            <a:r>
              <a:rPr lang="en-US" dirty="0">
                <a:solidFill>
                  <a:srgbClr val="FF0000"/>
                </a:solidFill>
                <a:latin typeface="+mn-lt"/>
              </a:rPr>
              <a:t>H- Beam</a:t>
            </a:r>
          </a:p>
        </p:txBody>
      </p:sp>
      <p:sp>
        <p:nvSpPr>
          <p:cNvPr id="18" name="TextBox 17">
            <a:extLst>
              <a:ext uri="{FF2B5EF4-FFF2-40B4-BE49-F238E27FC236}">
                <a16:creationId xmlns:a16="http://schemas.microsoft.com/office/drawing/2014/main" id="{479D7209-014F-1249-4809-72AC111A9455}"/>
              </a:ext>
            </a:extLst>
          </p:cNvPr>
          <p:cNvSpPr txBox="1"/>
          <p:nvPr/>
        </p:nvSpPr>
        <p:spPr>
          <a:xfrm rot="19047693">
            <a:off x="11124396" y="2160075"/>
            <a:ext cx="1063112" cy="341632"/>
          </a:xfrm>
          <a:prstGeom prst="rect">
            <a:avLst/>
          </a:prstGeom>
          <a:noFill/>
        </p:spPr>
        <p:txBody>
          <a:bodyPr wrap="none" rtlCol="0">
            <a:spAutoFit/>
          </a:bodyPr>
          <a:lstStyle/>
          <a:p>
            <a:pPr algn="l">
              <a:lnSpc>
                <a:spcPct val="90000"/>
              </a:lnSpc>
            </a:pPr>
            <a:r>
              <a:rPr lang="en-US" dirty="0">
                <a:solidFill>
                  <a:srgbClr val="FF0000"/>
                </a:solidFill>
                <a:latin typeface="+mn-lt"/>
              </a:rPr>
              <a:t>p Beam</a:t>
            </a:r>
          </a:p>
        </p:txBody>
      </p:sp>
      <p:sp>
        <p:nvSpPr>
          <p:cNvPr id="20" name="TextBox 19">
            <a:extLst>
              <a:ext uri="{FF2B5EF4-FFF2-40B4-BE49-F238E27FC236}">
                <a16:creationId xmlns:a16="http://schemas.microsoft.com/office/drawing/2014/main" id="{68320B44-9DB0-40DD-E2CE-69E9CEF9E04D}"/>
              </a:ext>
            </a:extLst>
          </p:cNvPr>
          <p:cNvSpPr txBox="1"/>
          <p:nvPr/>
        </p:nvSpPr>
        <p:spPr>
          <a:xfrm rot="18527583">
            <a:off x="9866918" y="457027"/>
            <a:ext cx="1693092" cy="341632"/>
          </a:xfrm>
          <a:prstGeom prst="rect">
            <a:avLst/>
          </a:prstGeom>
          <a:noFill/>
        </p:spPr>
        <p:txBody>
          <a:bodyPr wrap="none" rtlCol="0">
            <a:spAutoFit/>
          </a:bodyPr>
          <a:lstStyle/>
          <a:p>
            <a:pPr algn="l">
              <a:lnSpc>
                <a:spcPct val="90000"/>
              </a:lnSpc>
            </a:pPr>
            <a:r>
              <a:rPr lang="en-US" dirty="0">
                <a:solidFill>
                  <a:srgbClr val="FF0000"/>
                </a:solidFill>
                <a:latin typeface="+mn-lt"/>
              </a:rPr>
              <a:t>Waste Beams</a:t>
            </a:r>
          </a:p>
        </p:txBody>
      </p:sp>
      <p:cxnSp>
        <p:nvCxnSpPr>
          <p:cNvPr id="7" name="Straight Arrow Connector 6">
            <a:extLst>
              <a:ext uri="{FF2B5EF4-FFF2-40B4-BE49-F238E27FC236}">
                <a16:creationId xmlns:a16="http://schemas.microsoft.com/office/drawing/2014/main" id="{E619CEBF-D0BF-0418-4918-898EC6C181FD}"/>
              </a:ext>
            </a:extLst>
          </p:cNvPr>
          <p:cNvCxnSpPr>
            <a:cxnSpLocks/>
          </p:cNvCxnSpPr>
          <p:nvPr/>
        </p:nvCxnSpPr>
        <p:spPr>
          <a:xfrm flipV="1">
            <a:off x="11075541" y="259750"/>
            <a:ext cx="707418" cy="872262"/>
          </a:xfrm>
          <a:prstGeom prst="straightConnector1">
            <a:avLst/>
          </a:prstGeom>
          <a:ln w="38100">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364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7C56A-E639-617A-BA86-B0094C53DA26}"/>
              </a:ext>
            </a:extLst>
          </p:cNvPr>
          <p:cNvSpPr>
            <a:spLocks noGrp="1"/>
          </p:cNvSpPr>
          <p:nvPr>
            <p:ph type="title"/>
          </p:nvPr>
        </p:nvSpPr>
        <p:spPr/>
        <p:txBody>
          <a:bodyPr/>
          <a:lstStyle/>
          <a:p>
            <a:r>
              <a:rPr lang="en-US" dirty="0"/>
              <a:t>Commissioning Timeline</a:t>
            </a:r>
          </a:p>
        </p:txBody>
      </p:sp>
      <p:sp>
        <p:nvSpPr>
          <p:cNvPr id="3" name="Content Placeholder 2">
            <a:extLst>
              <a:ext uri="{FF2B5EF4-FFF2-40B4-BE49-F238E27FC236}">
                <a16:creationId xmlns:a16="http://schemas.microsoft.com/office/drawing/2014/main" id="{43A516DD-3965-F4A6-3E6A-01A2D1B4BB2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444781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462EC-C478-FCEC-CDB8-EEFA466E1834}"/>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CE5AB31C-D65F-7EC9-3BD6-78246D3D50CF}"/>
              </a:ext>
            </a:extLst>
          </p:cNvPr>
          <p:cNvGrpSpPr/>
          <p:nvPr/>
        </p:nvGrpSpPr>
        <p:grpSpPr>
          <a:xfrm>
            <a:off x="1492989" y="2338316"/>
            <a:ext cx="11823384" cy="4143001"/>
            <a:chOff x="368616" y="2036979"/>
            <a:chExt cx="11823384" cy="4143001"/>
          </a:xfrm>
        </p:grpSpPr>
        <p:grpSp>
          <p:nvGrpSpPr>
            <p:cNvPr id="4" name="Group 3">
              <a:extLst>
                <a:ext uri="{FF2B5EF4-FFF2-40B4-BE49-F238E27FC236}">
                  <a16:creationId xmlns:a16="http://schemas.microsoft.com/office/drawing/2014/main" id="{F5F03679-D988-491A-2ACA-9B5B7AA2468B}"/>
                </a:ext>
              </a:extLst>
            </p:cNvPr>
            <p:cNvGrpSpPr/>
            <p:nvPr/>
          </p:nvGrpSpPr>
          <p:grpSpPr>
            <a:xfrm>
              <a:off x="368617" y="2036979"/>
              <a:ext cx="11823383" cy="4143001"/>
              <a:chOff x="368617" y="2199539"/>
              <a:chExt cx="11823383" cy="4143001"/>
            </a:xfrm>
          </p:grpSpPr>
          <p:grpSp>
            <p:nvGrpSpPr>
              <p:cNvPr id="11" name="Group 10">
                <a:extLst>
                  <a:ext uri="{FF2B5EF4-FFF2-40B4-BE49-F238E27FC236}">
                    <a16:creationId xmlns:a16="http://schemas.microsoft.com/office/drawing/2014/main" id="{FBA1C494-C49C-CF81-63AB-956455512733}"/>
                  </a:ext>
                </a:extLst>
              </p:cNvPr>
              <p:cNvGrpSpPr/>
              <p:nvPr/>
            </p:nvGrpSpPr>
            <p:grpSpPr>
              <a:xfrm>
                <a:off x="368617" y="2199539"/>
                <a:ext cx="11823383" cy="4143001"/>
                <a:chOff x="368617" y="2199539"/>
                <a:chExt cx="11823383" cy="4143001"/>
              </a:xfrm>
            </p:grpSpPr>
            <p:pic>
              <p:nvPicPr>
                <p:cNvPr id="13" name="Picture 12" descr="Diagram, engineering drawing&#10;&#10;Description automatically generated">
                  <a:extLst>
                    <a:ext uri="{FF2B5EF4-FFF2-40B4-BE49-F238E27FC236}">
                      <a16:creationId xmlns:a16="http://schemas.microsoft.com/office/drawing/2014/main" id="{49731A1D-3950-7E23-60B4-2094834B431A}"/>
                    </a:ext>
                  </a:extLst>
                </p:cNvPr>
                <p:cNvPicPr>
                  <a:picLocks noChangeAspect="1"/>
                </p:cNvPicPr>
                <p:nvPr/>
              </p:nvPicPr>
              <p:blipFill>
                <a:blip r:embed="rId2">
                  <a:duotone>
                    <a:schemeClr val="bg2">
                      <a:shade val="45000"/>
                      <a:satMod val="135000"/>
                    </a:schemeClr>
                    <a:prstClr val="white"/>
                  </a:duotone>
                </a:blip>
                <a:stretch>
                  <a:fillRect/>
                </a:stretch>
              </p:blipFill>
              <p:spPr>
                <a:xfrm>
                  <a:off x="368617" y="2199539"/>
                  <a:ext cx="11823383" cy="4143001"/>
                </a:xfrm>
                <a:prstGeom prst="rect">
                  <a:avLst/>
                </a:prstGeom>
              </p:spPr>
            </p:pic>
            <p:sp>
              <p:nvSpPr>
                <p:cNvPr id="14" name="Rectangle 13">
                  <a:extLst>
                    <a:ext uri="{FF2B5EF4-FFF2-40B4-BE49-F238E27FC236}">
                      <a16:creationId xmlns:a16="http://schemas.microsoft.com/office/drawing/2014/main" id="{7A504B48-57E6-A0EE-01F5-9B8B6AD01F87}"/>
                    </a:ext>
                  </a:extLst>
                </p:cNvPr>
                <p:cNvSpPr/>
                <p:nvPr/>
              </p:nvSpPr>
              <p:spPr>
                <a:xfrm>
                  <a:off x="10092801" y="2597018"/>
                  <a:ext cx="1959653" cy="1814241"/>
                </a:xfrm>
                <a:prstGeom prst="rect">
                  <a:avLst/>
                </a:prstGeom>
                <a:solidFill>
                  <a:schemeClr val="bg1"/>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12" name="Rectangle 11">
                <a:extLst>
                  <a:ext uri="{FF2B5EF4-FFF2-40B4-BE49-F238E27FC236}">
                    <a16:creationId xmlns:a16="http://schemas.microsoft.com/office/drawing/2014/main" id="{37D6363D-E2C4-96F0-E6C8-61A4C3DF3577}"/>
                  </a:ext>
                </a:extLst>
              </p:cNvPr>
              <p:cNvSpPr/>
              <p:nvPr/>
            </p:nvSpPr>
            <p:spPr>
              <a:xfrm rot="19332243">
                <a:off x="9597312" y="3387951"/>
                <a:ext cx="803552" cy="592741"/>
              </a:xfrm>
              <a:prstGeom prst="rect">
                <a:avLst/>
              </a:prstGeom>
              <a:solidFill>
                <a:schemeClr val="bg1"/>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pic>
          <p:nvPicPr>
            <p:cNvPr id="5" name="Picture 4" descr="Diagram, engineering drawing&#10;&#10;Description automatically generated">
              <a:extLst>
                <a:ext uri="{FF2B5EF4-FFF2-40B4-BE49-F238E27FC236}">
                  <a16:creationId xmlns:a16="http://schemas.microsoft.com/office/drawing/2014/main" id="{AF9696D9-B8F4-CE6A-F26E-BDC038A43F05}"/>
                </a:ext>
              </a:extLst>
            </p:cNvPr>
            <p:cNvPicPr>
              <a:picLocks noChangeAspect="1"/>
            </p:cNvPicPr>
            <p:nvPr/>
          </p:nvPicPr>
          <p:blipFill>
            <a:blip r:embed="rId3" cstate="screen">
              <a:extLst>
                <a:ext uri="{28A0092B-C50C-407E-A947-70E740481C1C}">
                  <a14:useLocalDpi xmlns:a14="http://schemas.microsoft.com/office/drawing/2010/main"/>
                </a:ext>
              </a:extLst>
            </a:blip>
            <a:srcRect l="-2"/>
            <a:stretch/>
          </p:blipFill>
          <p:spPr>
            <a:xfrm>
              <a:off x="368616" y="2036979"/>
              <a:ext cx="7129464" cy="4143001"/>
            </a:xfrm>
            <a:prstGeom prst="rect">
              <a:avLst/>
            </a:prstGeom>
          </p:spPr>
        </p:pic>
      </p:grpSp>
      <p:sp>
        <p:nvSpPr>
          <p:cNvPr id="2" name="Title 1">
            <a:extLst>
              <a:ext uri="{FF2B5EF4-FFF2-40B4-BE49-F238E27FC236}">
                <a16:creationId xmlns:a16="http://schemas.microsoft.com/office/drawing/2014/main" id="{541514C4-6378-AC5D-1834-DFA4BCC8EA9D}"/>
              </a:ext>
            </a:extLst>
          </p:cNvPr>
          <p:cNvSpPr>
            <a:spLocks noGrp="1"/>
          </p:cNvSpPr>
          <p:nvPr>
            <p:ph type="title"/>
          </p:nvPr>
        </p:nvSpPr>
        <p:spPr/>
        <p:txBody>
          <a:bodyPr/>
          <a:lstStyle/>
          <a:p>
            <a:r>
              <a:rPr lang="en-US" dirty="0"/>
              <a:t>DTL, CCL and SCL Commissioning – Beam to Linac Dump</a:t>
            </a:r>
          </a:p>
        </p:txBody>
      </p:sp>
      <p:sp>
        <p:nvSpPr>
          <p:cNvPr id="7" name="Content Placeholder 2">
            <a:extLst>
              <a:ext uri="{FF2B5EF4-FFF2-40B4-BE49-F238E27FC236}">
                <a16:creationId xmlns:a16="http://schemas.microsoft.com/office/drawing/2014/main" id="{42D03C76-8721-193E-080E-26B97A3D50AD}"/>
              </a:ext>
            </a:extLst>
          </p:cNvPr>
          <p:cNvSpPr>
            <a:spLocks noGrp="1"/>
          </p:cNvSpPr>
          <p:nvPr>
            <p:ph idx="1"/>
          </p:nvPr>
        </p:nvSpPr>
        <p:spPr>
          <a:xfrm>
            <a:off x="314692" y="1251522"/>
            <a:ext cx="11315194" cy="4061829"/>
          </a:xfrm>
        </p:spPr>
        <p:txBody>
          <a:bodyPr/>
          <a:lstStyle/>
          <a:p>
            <a:r>
              <a:rPr lang="en-US" dirty="0"/>
              <a:t>7</a:t>
            </a:r>
            <a:r>
              <a:rPr lang="en-US" sz="1800" dirty="0"/>
              <a:t> new high-beta cryomodules added to the end of the linac – 4 installed in previous outages, 3 new for 1.3 GeV operation</a:t>
            </a:r>
          </a:p>
          <a:p>
            <a:r>
              <a:rPr lang="en-US" sz="1800" dirty="0"/>
              <a:t>Commissioning of beam started Friday June, 7</a:t>
            </a:r>
            <a:r>
              <a:rPr lang="en-US" sz="1800" baseline="30000" dirty="0"/>
              <a:t>th </a:t>
            </a:r>
            <a:endParaRPr lang="en-US" sz="1800" dirty="0"/>
          </a:p>
          <a:p>
            <a:pPr lvl="1"/>
            <a:r>
              <a:rPr lang="en-US" sz="1800" dirty="0"/>
              <a:t>Operation authorized to begin – </a:t>
            </a:r>
            <a:r>
              <a:rPr lang="en-US" sz="1800" b="1" dirty="0"/>
              <a:t>11:06</a:t>
            </a:r>
          </a:p>
          <a:p>
            <a:pPr lvl="1"/>
            <a:r>
              <a:rPr lang="en-US" sz="1800" dirty="0"/>
              <a:t>Warm </a:t>
            </a:r>
            <a:r>
              <a:rPr lang="en-US" sz="1800" dirty="0" err="1"/>
              <a:t>linac</a:t>
            </a:r>
            <a:r>
              <a:rPr lang="en-US" sz="1800" dirty="0"/>
              <a:t> (DTL&amp;CCL) tuning complete – </a:t>
            </a:r>
            <a:r>
              <a:rPr lang="en-US" sz="1800" b="1" dirty="0"/>
              <a:t>13:50</a:t>
            </a:r>
          </a:p>
          <a:p>
            <a:pPr lvl="1"/>
            <a:r>
              <a:rPr lang="en-US" sz="1800" dirty="0"/>
              <a:t>Super conducting </a:t>
            </a:r>
            <a:r>
              <a:rPr lang="en-US" sz="1800" dirty="0" err="1"/>
              <a:t>linac</a:t>
            </a:r>
            <a:r>
              <a:rPr lang="en-US" sz="1800" dirty="0"/>
              <a:t> setup complete, 1.33 GeV beam </a:t>
            </a:r>
            <a:br>
              <a:rPr lang="en-US" sz="1800" dirty="0"/>
            </a:br>
            <a:r>
              <a:rPr lang="en-US" sz="1800" dirty="0"/>
              <a:t>to </a:t>
            </a:r>
            <a:r>
              <a:rPr lang="en-US" sz="1800" dirty="0" err="1"/>
              <a:t>linac</a:t>
            </a:r>
            <a:r>
              <a:rPr lang="en-US" sz="1800" dirty="0"/>
              <a:t> dump – </a:t>
            </a:r>
            <a:r>
              <a:rPr lang="en-US" sz="1800" b="1" dirty="0"/>
              <a:t>17:31</a:t>
            </a:r>
          </a:p>
          <a:p>
            <a:r>
              <a:rPr lang="en-US" sz="1800" dirty="0"/>
              <a:t>6 hours and 25 minutes to tune </a:t>
            </a:r>
            <a:r>
              <a:rPr lang="en-US" sz="1800" dirty="0" err="1"/>
              <a:t>linac</a:t>
            </a:r>
            <a:r>
              <a:rPr lang="en-US" sz="1800" dirty="0"/>
              <a:t> to a world record energy! </a:t>
            </a:r>
          </a:p>
          <a:p>
            <a:r>
              <a:rPr lang="en-US" sz="1800" dirty="0"/>
              <a:t>Machine setup from previous run provided a good starting point </a:t>
            </a:r>
            <a:br>
              <a:rPr lang="en-US" sz="1800" dirty="0"/>
            </a:br>
            <a:endParaRPr lang="en-US" sz="1800" dirty="0"/>
          </a:p>
        </p:txBody>
      </p:sp>
      <p:sp>
        <p:nvSpPr>
          <p:cNvPr id="8" name="5-Point Star 7">
            <a:extLst>
              <a:ext uri="{FF2B5EF4-FFF2-40B4-BE49-F238E27FC236}">
                <a16:creationId xmlns:a16="http://schemas.microsoft.com/office/drawing/2014/main" id="{C170BD2F-6271-B6C4-7250-0A5A465F16AF}"/>
              </a:ext>
            </a:extLst>
          </p:cNvPr>
          <p:cNvSpPr>
            <a:spLocks noChangeAspect="1"/>
          </p:cNvSpPr>
          <p:nvPr/>
        </p:nvSpPr>
        <p:spPr>
          <a:xfrm>
            <a:off x="8427027" y="4603172"/>
            <a:ext cx="498763" cy="498763"/>
          </a:xfrm>
          <a:prstGeom prst="star5">
            <a:avLst>
              <a:gd name="adj" fmla="val 5907"/>
              <a:gd name="hf" fmla="val 105146"/>
              <a:gd name="vf" fmla="val 110557"/>
            </a:avLst>
          </a:prstGeom>
          <a:solidFill>
            <a:schemeClr val="bg1">
              <a:lumMod val="85000"/>
            </a:schemeClr>
          </a:solidFill>
          <a:ln w="381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39835551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B0F53-6A38-F32C-745B-A1FC717EE84E}"/>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4671D7F1-BF9B-024A-4452-22B4FD3B08A9}"/>
              </a:ext>
            </a:extLst>
          </p:cNvPr>
          <p:cNvGrpSpPr/>
          <p:nvPr/>
        </p:nvGrpSpPr>
        <p:grpSpPr>
          <a:xfrm>
            <a:off x="1499800" y="2348706"/>
            <a:ext cx="11823384" cy="4143001"/>
            <a:chOff x="368616" y="2036979"/>
            <a:chExt cx="11823384" cy="4143001"/>
          </a:xfrm>
        </p:grpSpPr>
        <p:grpSp>
          <p:nvGrpSpPr>
            <p:cNvPr id="4" name="Group 3">
              <a:extLst>
                <a:ext uri="{FF2B5EF4-FFF2-40B4-BE49-F238E27FC236}">
                  <a16:creationId xmlns:a16="http://schemas.microsoft.com/office/drawing/2014/main" id="{DB2334CB-E3E8-FE2E-14D3-11E7373E9DE8}"/>
                </a:ext>
              </a:extLst>
            </p:cNvPr>
            <p:cNvGrpSpPr/>
            <p:nvPr/>
          </p:nvGrpSpPr>
          <p:grpSpPr>
            <a:xfrm>
              <a:off x="368617" y="2036979"/>
              <a:ext cx="11823383" cy="4143001"/>
              <a:chOff x="368617" y="2199539"/>
              <a:chExt cx="11823383" cy="4143001"/>
            </a:xfrm>
          </p:grpSpPr>
          <p:grpSp>
            <p:nvGrpSpPr>
              <p:cNvPr id="11" name="Group 10">
                <a:extLst>
                  <a:ext uri="{FF2B5EF4-FFF2-40B4-BE49-F238E27FC236}">
                    <a16:creationId xmlns:a16="http://schemas.microsoft.com/office/drawing/2014/main" id="{A059BEBD-78E5-54B8-0E33-0DE323A44C3A}"/>
                  </a:ext>
                </a:extLst>
              </p:cNvPr>
              <p:cNvGrpSpPr/>
              <p:nvPr/>
            </p:nvGrpSpPr>
            <p:grpSpPr>
              <a:xfrm>
                <a:off x="368617" y="2199539"/>
                <a:ext cx="11823383" cy="4143001"/>
                <a:chOff x="368617" y="2199539"/>
                <a:chExt cx="11823383" cy="4143001"/>
              </a:xfrm>
            </p:grpSpPr>
            <p:pic>
              <p:nvPicPr>
                <p:cNvPr id="13" name="Picture 12" descr="Diagram, engineering drawing&#10;&#10;Description automatically generated">
                  <a:extLst>
                    <a:ext uri="{FF2B5EF4-FFF2-40B4-BE49-F238E27FC236}">
                      <a16:creationId xmlns:a16="http://schemas.microsoft.com/office/drawing/2014/main" id="{1F4938D7-239D-8332-4E41-11A7AFFCCDE8}"/>
                    </a:ext>
                  </a:extLst>
                </p:cNvPr>
                <p:cNvPicPr>
                  <a:picLocks noChangeAspect="1"/>
                </p:cNvPicPr>
                <p:nvPr/>
              </p:nvPicPr>
              <p:blipFill>
                <a:blip r:embed="rId2">
                  <a:duotone>
                    <a:schemeClr val="bg2">
                      <a:shade val="45000"/>
                      <a:satMod val="135000"/>
                    </a:schemeClr>
                    <a:prstClr val="white"/>
                  </a:duotone>
                </a:blip>
                <a:stretch>
                  <a:fillRect/>
                </a:stretch>
              </p:blipFill>
              <p:spPr>
                <a:xfrm>
                  <a:off x="368617" y="2199539"/>
                  <a:ext cx="11823383" cy="4143001"/>
                </a:xfrm>
                <a:prstGeom prst="rect">
                  <a:avLst/>
                </a:prstGeom>
              </p:spPr>
            </p:pic>
            <p:sp>
              <p:nvSpPr>
                <p:cNvPr id="14" name="Rectangle 13">
                  <a:extLst>
                    <a:ext uri="{FF2B5EF4-FFF2-40B4-BE49-F238E27FC236}">
                      <a16:creationId xmlns:a16="http://schemas.microsoft.com/office/drawing/2014/main" id="{2128B312-50A9-F7F0-B669-2D29A7279BBD}"/>
                    </a:ext>
                  </a:extLst>
                </p:cNvPr>
                <p:cNvSpPr/>
                <p:nvPr/>
              </p:nvSpPr>
              <p:spPr>
                <a:xfrm>
                  <a:off x="10092801" y="2597018"/>
                  <a:ext cx="1959653" cy="1814241"/>
                </a:xfrm>
                <a:prstGeom prst="rect">
                  <a:avLst/>
                </a:prstGeom>
                <a:solidFill>
                  <a:schemeClr val="bg1"/>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12" name="Rectangle 11">
                <a:extLst>
                  <a:ext uri="{FF2B5EF4-FFF2-40B4-BE49-F238E27FC236}">
                    <a16:creationId xmlns:a16="http://schemas.microsoft.com/office/drawing/2014/main" id="{1C2B1F83-B44E-BF0D-5C0F-B342D4703E7C}"/>
                  </a:ext>
                </a:extLst>
              </p:cNvPr>
              <p:cNvSpPr/>
              <p:nvPr/>
            </p:nvSpPr>
            <p:spPr>
              <a:xfrm rot="19332243">
                <a:off x="9597312" y="3387951"/>
                <a:ext cx="803552" cy="592741"/>
              </a:xfrm>
              <a:prstGeom prst="rect">
                <a:avLst/>
              </a:prstGeom>
              <a:solidFill>
                <a:schemeClr val="bg1"/>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pic>
          <p:nvPicPr>
            <p:cNvPr id="5" name="Picture 4" descr="Diagram, engineering drawing&#10;&#10;Description automatically generated">
              <a:extLst>
                <a:ext uri="{FF2B5EF4-FFF2-40B4-BE49-F238E27FC236}">
                  <a16:creationId xmlns:a16="http://schemas.microsoft.com/office/drawing/2014/main" id="{498B5491-C185-1F77-0DF9-C160EC29BA4C}"/>
                </a:ext>
              </a:extLst>
            </p:cNvPr>
            <p:cNvPicPr>
              <a:picLocks noChangeAspect="1"/>
            </p:cNvPicPr>
            <p:nvPr/>
          </p:nvPicPr>
          <p:blipFill>
            <a:blip r:embed="rId3" cstate="screen">
              <a:extLst>
                <a:ext uri="{28A0092B-C50C-407E-A947-70E740481C1C}">
                  <a14:useLocalDpi xmlns:a14="http://schemas.microsoft.com/office/drawing/2010/main"/>
                </a:ext>
              </a:extLst>
            </a:blip>
            <a:srcRect l="-2"/>
            <a:stretch/>
          </p:blipFill>
          <p:spPr>
            <a:xfrm>
              <a:off x="368616" y="2036979"/>
              <a:ext cx="7393624" cy="4143001"/>
            </a:xfrm>
            <a:prstGeom prst="rect">
              <a:avLst/>
            </a:prstGeom>
          </p:spPr>
        </p:pic>
      </p:grpSp>
      <p:sp>
        <p:nvSpPr>
          <p:cNvPr id="2" name="Title 1">
            <a:extLst>
              <a:ext uri="{FF2B5EF4-FFF2-40B4-BE49-F238E27FC236}">
                <a16:creationId xmlns:a16="http://schemas.microsoft.com/office/drawing/2014/main" id="{59789896-B542-0BB8-9178-48663B69C3F7}"/>
              </a:ext>
            </a:extLst>
          </p:cNvPr>
          <p:cNvSpPr>
            <a:spLocks noGrp="1"/>
          </p:cNvSpPr>
          <p:nvPr>
            <p:ph type="title"/>
          </p:nvPr>
        </p:nvSpPr>
        <p:spPr/>
        <p:txBody>
          <a:bodyPr/>
          <a:lstStyle/>
          <a:p>
            <a:r>
              <a:rPr lang="en-US" dirty="0"/>
              <a:t>Injection Region Commissioning – Beam to Injection Dump</a:t>
            </a:r>
          </a:p>
        </p:txBody>
      </p:sp>
      <p:sp>
        <p:nvSpPr>
          <p:cNvPr id="8" name="Content Placeholder 2">
            <a:extLst>
              <a:ext uri="{FF2B5EF4-FFF2-40B4-BE49-F238E27FC236}">
                <a16:creationId xmlns:a16="http://schemas.microsoft.com/office/drawing/2014/main" id="{A58E880E-9172-684C-ED21-53C4D824F8D2}"/>
              </a:ext>
            </a:extLst>
          </p:cNvPr>
          <p:cNvSpPr>
            <a:spLocks noGrp="1"/>
          </p:cNvSpPr>
          <p:nvPr>
            <p:ph idx="1"/>
          </p:nvPr>
        </p:nvSpPr>
        <p:spPr/>
        <p:txBody>
          <a:bodyPr/>
          <a:lstStyle/>
          <a:p>
            <a:r>
              <a:rPr lang="en-US" dirty="0"/>
              <a:t>Initial tuning was done at 1.05 GeV to leverage existing machine settings – transport line from </a:t>
            </a:r>
            <a:r>
              <a:rPr lang="en-US" dirty="0" err="1"/>
              <a:t>linac</a:t>
            </a:r>
            <a:r>
              <a:rPr lang="en-US" dirty="0"/>
              <a:t> to ring was identical to last run</a:t>
            </a:r>
          </a:p>
          <a:p>
            <a:r>
              <a:rPr lang="en-US" dirty="0"/>
              <a:t>All of the </a:t>
            </a:r>
            <a:r>
              <a:rPr lang="en-US" i="1" dirty="0"/>
              <a:t>new</a:t>
            </a:r>
            <a:r>
              <a:rPr lang="en-US" dirty="0"/>
              <a:t> magnets must be tuned up </a:t>
            </a:r>
            <a:br>
              <a:rPr lang="en-US" dirty="0"/>
            </a:br>
            <a:r>
              <a:rPr lang="en-US" dirty="0"/>
              <a:t>from scratch  </a:t>
            </a:r>
          </a:p>
        </p:txBody>
      </p:sp>
      <p:sp>
        <p:nvSpPr>
          <p:cNvPr id="7" name="5-Point Star 6">
            <a:extLst>
              <a:ext uri="{FF2B5EF4-FFF2-40B4-BE49-F238E27FC236}">
                <a16:creationId xmlns:a16="http://schemas.microsoft.com/office/drawing/2014/main" id="{018F7A07-2BBB-C96C-D452-AD431D181C5F}"/>
              </a:ext>
            </a:extLst>
          </p:cNvPr>
          <p:cNvSpPr>
            <a:spLocks noChangeAspect="1"/>
          </p:cNvSpPr>
          <p:nvPr/>
        </p:nvSpPr>
        <p:spPr>
          <a:xfrm>
            <a:off x="8486642" y="2382505"/>
            <a:ext cx="498763" cy="498763"/>
          </a:xfrm>
          <a:prstGeom prst="star5">
            <a:avLst>
              <a:gd name="adj" fmla="val 5907"/>
              <a:gd name="hf" fmla="val 105146"/>
              <a:gd name="vf" fmla="val 110557"/>
            </a:avLst>
          </a:prstGeom>
          <a:solidFill>
            <a:schemeClr val="bg1">
              <a:lumMod val="85000"/>
            </a:schemeClr>
          </a:solidFill>
          <a:ln w="381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26292669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CEFBE-9743-F967-71E6-638941795DE7}"/>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F93F4B40-4F41-761D-2022-1769BDA69A86}"/>
              </a:ext>
            </a:extLst>
          </p:cNvPr>
          <p:cNvGrpSpPr/>
          <p:nvPr/>
        </p:nvGrpSpPr>
        <p:grpSpPr>
          <a:xfrm>
            <a:off x="1499799" y="2329350"/>
            <a:ext cx="11823384" cy="4143002"/>
            <a:chOff x="368616" y="2036978"/>
            <a:chExt cx="11823384" cy="4143002"/>
          </a:xfrm>
        </p:grpSpPr>
        <p:grpSp>
          <p:nvGrpSpPr>
            <p:cNvPr id="3" name="Group 2">
              <a:extLst>
                <a:ext uri="{FF2B5EF4-FFF2-40B4-BE49-F238E27FC236}">
                  <a16:creationId xmlns:a16="http://schemas.microsoft.com/office/drawing/2014/main" id="{CFFCFF3A-714E-5AF5-C97F-3282822A6525}"/>
                </a:ext>
              </a:extLst>
            </p:cNvPr>
            <p:cNvGrpSpPr/>
            <p:nvPr/>
          </p:nvGrpSpPr>
          <p:grpSpPr>
            <a:xfrm>
              <a:off x="368616" y="2036979"/>
              <a:ext cx="11823384" cy="4143001"/>
              <a:chOff x="368616" y="2036979"/>
              <a:chExt cx="11823384" cy="4143001"/>
            </a:xfrm>
          </p:grpSpPr>
          <p:grpSp>
            <p:nvGrpSpPr>
              <p:cNvPr id="4" name="Group 3">
                <a:extLst>
                  <a:ext uri="{FF2B5EF4-FFF2-40B4-BE49-F238E27FC236}">
                    <a16:creationId xmlns:a16="http://schemas.microsoft.com/office/drawing/2014/main" id="{C7BD57AB-5622-CEDF-E9DE-BF90D84043E3}"/>
                  </a:ext>
                </a:extLst>
              </p:cNvPr>
              <p:cNvGrpSpPr/>
              <p:nvPr/>
            </p:nvGrpSpPr>
            <p:grpSpPr>
              <a:xfrm>
                <a:off x="368617" y="2036979"/>
                <a:ext cx="11823383" cy="4143001"/>
                <a:chOff x="368617" y="2199539"/>
                <a:chExt cx="11823383" cy="4143001"/>
              </a:xfrm>
            </p:grpSpPr>
            <p:grpSp>
              <p:nvGrpSpPr>
                <p:cNvPr id="11" name="Group 10">
                  <a:extLst>
                    <a:ext uri="{FF2B5EF4-FFF2-40B4-BE49-F238E27FC236}">
                      <a16:creationId xmlns:a16="http://schemas.microsoft.com/office/drawing/2014/main" id="{C408FDB2-2682-1655-D801-264D86CA32B9}"/>
                    </a:ext>
                  </a:extLst>
                </p:cNvPr>
                <p:cNvGrpSpPr/>
                <p:nvPr/>
              </p:nvGrpSpPr>
              <p:grpSpPr>
                <a:xfrm>
                  <a:off x="368617" y="2199539"/>
                  <a:ext cx="11823383" cy="4143001"/>
                  <a:chOff x="368617" y="2199539"/>
                  <a:chExt cx="11823383" cy="4143001"/>
                </a:xfrm>
              </p:grpSpPr>
              <p:pic>
                <p:nvPicPr>
                  <p:cNvPr id="13" name="Picture 12" descr="Diagram, engineering drawing&#10;&#10;Description automatically generated">
                    <a:extLst>
                      <a:ext uri="{FF2B5EF4-FFF2-40B4-BE49-F238E27FC236}">
                        <a16:creationId xmlns:a16="http://schemas.microsoft.com/office/drawing/2014/main" id="{B7E34ACD-382E-FAC5-9A83-A0D3E4D1FF41}"/>
                      </a:ext>
                    </a:extLst>
                  </p:cNvPr>
                  <p:cNvPicPr>
                    <a:picLocks noChangeAspect="1"/>
                  </p:cNvPicPr>
                  <p:nvPr/>
                </p:nvPicPr>
                <p:blipFill>
                  <a:blip r:embed="rId2">
                    <a:duotone>
                      <a:schemeClr val="bg2">
                        <a:shade val="45000"/>
                        <a:satMod val="135000"/>
                      </a:schemeClr>
                      <a:prstClr val="white"/>
                    </a:duotone>
                  </a:blip>
                  <a:stretch>
                    <a:fillRect/>
                  </a:stretch>
                </p:blipFill>
                <p:spPr>
                  <a:xfrm>
                    <a:off x="368617" y="2199539"/>
                    <a:ext cx="11823383" cy="4143001"/>
                  </a:xfrm>
                  <a:prstGeom prst="rect">
                    <a:avLst/>
                  </a:prstGeom>
                </p:spPr>
              </p:pic>
              <p:sp>
                <p:nvSpPr>
                  <p:cNvPr id="14" name="Rectangle 13">
                    <a:extLst>
                      <a:ext uri="{FF2B5EF4-FFF2-40B4-BE49-F238E27FC236}">
                        <a16:creationId xmlns:a16="http://schemas.microsoft.com/office/drawing/2014/main" id="{9A0598DE-E792-EAEE-DAEA-0DF7394A8FF9}"/>
                      </a:ext>
                    </a:extLst>
                  </p:cNvPr>
                  <p:cNvSpPr/>
                  <p:nvPr/>
                </p:nvSpPr>
                <p:spPr>
                  <a:xfrm>
                    <a:off x="10092801" y="2597018"/>
                    <a:ext cx="1959653" cy="1814241"/>
                  </a:xfrm>
                  <a:prstGeom prst="rect">
                    <a:avLst/>
                  </a:prstGeom>
                  <a:solidFill>
                    <a:schemeClr val="bg1"/>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12" name="Rectangle 11">
                  <a:extLst>
                    <a:ext uri="{FF2B5EF4-FFF2-40B4-BE49-F238E27FC236}">
                      <a16:creationId xmlns:a16="http://schemas.microsoft.com/office/drawing/2014/main" id="{D537890A-6C1D-29CA-2FD7-A0263B91D571}"/>
                    </a:ext>
                  </a:extLst>
                </p:cNvPr>
                <p:cNvSpPr/>
                <p:nvPr/>
              </p:nvSpPr>
              <p:spPr>
                <a:xfrm rot="19332243">
                  <a:off x="9597312" y="3387951"/>
                  <a:ext cx="803552" cy="592741"/>
                </a:xfrm>
                <a:prstGeom prst="rect">
                  <a:avLst/>
                </a:prstGeom>
                <a:solidFill>
                  <a:schemeClr val="bg1"/>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pic>
            <p:nvPicPr>
              <p:cNvPr id="5" name="Picture 4" descr="Diagram, engineering drawing&#10;&#10;Description automatically generated">
                <a:extLst>
                  <a:ext uri="{FF2B5EF4-FFF2-40B4-BE49-F238E27FC236}">
                    <a16:creationId xmlns:a16="http://schemas.microsoft.com/office/drawing/2014/main" id="{A2A764E8-BC27-3E20-5F45-73C92F04B54F}"/>
                  </a:ext>
                </a:extLst>
              </p:cNvPr>
              <p:cNvPicPr>
                <a:picLocks noChangeAspect="1"/>
              </p:cNvPicPr>
              <p:nvPr/>
            </p:nvPicPr>
            <p:blipFill>
              <a:blip r:embed="rId3" cstate="screen">
                <a:extLst>
                  <a:ext uri="{28A0092B-C50C-407E-A947-70E740481C1C}">
                    <a14:useLocalDpi xmlns:a14="http://schemas.microsoft.com/office/drawing/2010/main"/>
                  </a:ext>
                </a:extLst>
              </a:blip>
              <a:srcRect l="-2"/>
              <a:stretch/>
            </p:blipFill>
            <p:spPr>
              <a:xfrm>
                <a:off x="368616" y="2036979"/>
                <a:ext cx="7393624" cy="4143001"/>
              </a:xfrm>
              <a:prstGeom prst="rect">
                <a:avLst/>
              </a:prstGeom>
            </p:spPr>
          </p:pic>
        </p:grpSp>
        <p:pic>
          <p:nvPicPr>
            <p:cNvPr id="6" name="Picture 5" descr="Diagram, engineering drawing&#10;&#10;Description automatically generated">
              <a:extLst>
                <a:ext uri="{FF2B5EF4-FFF2-40B4-BE49-F238E27FC236}">
                  <a16:creationId xmlns:a16="http://schemas.microsoft.com/office/drawing/2014/main" id="{727C37C4-EF49-40B2-441A-86B61936F48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278880" y="2036978"/>
              <a:ext cx="2915920" cy="1965203"/>
            </a:xfrm>
            <a:prstGeom prst="rect">
              <a:avLst/>
            </a:prstGeom>
          </p:spPr>
        </p:pic>
      </p:grpSp>
      <p:sp>
        <p:nvSpPr>
          <p:cNvPr id="2" name="Title 1">
            <a:extLst>
              <a:ext uri="{FF2B5EF4-FFF2-40B4-BE49-F238E27FC236}">
                <a16:creationId xmlns:a16="http://schemas.microsoft.com/office/drawing/2014/main" id="{A7FEFE46-3556-5A2D-4EBF-65BC80E07B73}"/>
              </a:ext>
            </a:extLst>
          </p:cNvPr>
          <p:cNvSpPr>
            <a:spLocks noGrp="1"/>
          </p:cNvSpPr>
          <p:nvPr>
            <p:ph type="title"/>
          </p:nvPr>
        </p:nvSpPr>
        <p:spPr/>
        <p:txBody>
          <a:bodyPr/>
          <a:lstStyle/>
          <a:p>
            <a:r>
              <a:rPr lang="en-US" dirty="0"/>
              <a:t>Injection Region Commissioning – Beam in Ring</a:t>
            </a:r>
          </a:p>
        </p:txBody>
      </p:sp>
      <p:sp>
        <p:nvSpPr>
          <p:cNvPr id="8" name="5-Point Star 7">
            <a:extLst>
              <a:ext uri="{FF2B5EF4-FFF2-40B4-BE49-F238E27FC236}">
                <a16:creationId xmlns:a16="http://schemas.microsoft.com/office/drawing/2014/main" id="{1DFEBA45-1102-58D6-F847-B4278B2922E4}"/>
              </a:ext>
            </a:extLst>
          </p:cNvPr>
          <p:cNvSpPr>
            <a:spLocks noChangeAspect="1"/>
          </p:cNvSpPr>
          <p:nvPr/>
        </p:nvSpPr>
        <p:spPr>
          <a:xfrm>
            <a:off x="9983883" y="4054137"/>
            <a:ext cx="498763" cy="498763"/>
          </a:xfrm>
          <a:prstGeom prst="star5">
            <a:avLst>
              <a:gd name="adj" fmla="val 5907"/>
              <a:gd name="hf" fmla="val 105146"/>
              <a:gd name="vf" fmla="val 110557"/>
            </a:avLst>
          </a:prstGeom>
          <a:solidFill>
            <a:schemeClr val="bg1">
              <a:lumMod val="85000"/>
            </a:schemeClr>
          </a:solidFill>
          <a:ln w="381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7" name="Content Placeholder 3">
            <a:extLst>
              <a:ext uri="{FF2B5EF4-FFF2-40B4-BE49-F238E27FC236}">
                <a16:creationId xmlns:a16="http://schemas.microsoft.com/office/drawing/2014/main" id="{E8CBC5F8-8F37-69EB-C80A-10C1DDE58B89}"/>
              </a:ext>
            </a:extLst>
          </p:cNvPr>
          <p:cNvSpPr txBox="1">
            <a:spLocks/>
          </p:cNvSpPr>
          <p:nvPr/>
        </p:nvSpPr>
        <p:spPr bwMode="auto">
          <a:xfrm>
            <a:off x="351705" y="857710"/>
            <a:ext cx="8077925" cy="514257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latin typeface="+mn-lt"/>
              </a:rPr>
              <a:t>1.05 GeV Ring Commissioning Begins Saturday June 8</a:t>
            </a:r>
            <a:r>
              <a:rPr lang="en-US" sz="1800" baseline="30000" dirty="0">
                <a:latin typeface="+mn-lt"/>
              </a:rPr>
              <a:t>th</a:t>
            </a:r>
            <a:endParaRPr lang="en-US" sz="1800" dirty="0">
              <a:latin typeface="+mn-lt"/>
            </a:endParaRPr>
          </a:p>
          <a:p>
            <a:pPr lvl="1"/>
            <a:r>
              <a:rPr lang="en-US" sz="1800" dirty="0"/>
              <a:t>First pulses in Injection Dump – 9:54</a:t>
            </a:r>
          </a:p>
          <a:p>
            <a:pPr lvl="1"/>
            <a:r>
              <a:rPr lang="en-US" sz="1800" dirty="0"/>
              <a:t>First beam stored in the ring, send to extraction dump – function of newly installed magnets verified - 16:27 </a:t>
            </a:r>
          </a:p>
          <a:p>
            <a:r>
              <a:rPr lang="en-US" sz="1800" dirty="0">
                <a:latin typeface="+mn-lt"/>
              </a:rPr>
              <a:t>1.3 GeV Ring Commissioning Begins Tuesday June 11</a:t>
            </a:r>
            <a:r>
              <a:rPr lang="en-US" sz="1800" baseline="30000" dirty="0">
                <a:latin typeface="+mn-lt"/>
              </a:rPr>
              <a:t>th</a:t>
            </a:r>
            <a:r>
              <a:rPr lang="en-US" sz="1800" dirty="0">
                <a:latin typeface="+mn-lt"/>
              </a:rPr>
              <a:t> </a:t>
            </a:r>
          </a:p>
          <a:p>
            <a:pPr lvl="1"/>
            <a:r>
              <a:rPr lang="en-US" sz="1800" dirty="0"/>
              <a:t>First 1.3 GeV beam to extraction dump – 16:33</a:t>
            </a:r>
          </a:p>
          <a:p>
            <a:r>
              <a:rPr lang="en-US" sz="1800" b="1" dirty="0">
                <a:latin typeface="+mn-lt"/>
              </a:rPr>
              <a:t>Full charge pulse stored in ring on Wednesday June 12</a:t>
            </a:r>
            <a:r>
              <a:rPr lang="en-US" sz="1800" b="1" baseline="30000" dirty="0">
                <a:latin typeface="+mn-lt"/>
              </a:rPr>
              <a:t>th</a:t>
            </a:r>
            <a:r>
              <a:rPr lang="en-US" sz="1800" b="1" dirty="0">
                <a:latin typeface="+mn-lt"/>
              </a:rPr>
              <a:t> </a:t>
            </a:r>
          </a:p>
          <a:p>
            <a:pPr lvl="1"/>
            <a:r>
              <a:rPr lang="en-US" sz="1800" dirty="0"/>
              <a:t>Accelerator ready for low-loss tuning and then beam to target</a:t>
            </a:r>
          </a:p>
          <a:p>
            <a:r>
              <a:rPr lang="en-US" sz="1800" dirty="0">
                <a:latin typeface="+mn-lt"/>
              </a:rPr>
              <a:t>Took a break for several days to allow fault studies, and target strain measurements before resuming accelerator tune up</a:t>
            </a:r>
          </a:p>
        </p:txBody>
      </p:sp>
    </p:spTree>
    <p:extLst>
      <p:ext uri="{BB962C8B-B14F-4D97-AF65-F5344CB8AC3E}">
        <p14:creationId xmlns:p14="http://schemas.microsoft.com/office/powerpoint/2010/main" val="39406124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3A12E-CA2C-94B1-CAD0-15A00D9907DC}"/>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917B5543-28F7-5F83-C9CF-55FB700C4A2E}"/>
              </a:ext>
            </a:extLst>
          </p:cNvPr>
          <p:cNvGrpSpPr/>
          <p:nvPr/>
        </p:nvGrpSpPr>
        <p:grpSpPr>
          <a:xfrm>
            <a:off x="1499799" y="2329350"/>
            <a:ext cx="11823384" cy="4143002"/>
            <a:chOff x="368616" y="2036978"/>
            <a:chExt cx="11823384" cy="4143002"/>
          </a:xfrm>
        </p:grpSpPr>
        <p:grpSp>
          <p:nvGrpSpPr>
            <p:cNvPr id="3" name="Group 2">
              <a:extLst>
                <a:ext uri="{FF2B5EF4-FFF2-40B4-BE49-F238E27FC236}">
                  <a16:creationId xmlns:a16="http://schemas.microsoft.com/office/drawing/2014/main" id="{A9AFE7E2-FDC3-E6B1-8053-B948E3F809C4}"/>
                </a:ext>
              </a:extLst>
            </p:cNvPr>
            <p:cNvGrpSpPr/>
            <p:nvPr/>
          </p:nvGrpSpPr>
          <p:grpSpPr>
            <a:xfrm>
              <a:off x="368616" y="2036979"/>
              <a:ext cx="11823384" cy="4143001"/>
              <a:chOff x="368616" y="2036979"/>
              <a:chExt cx="11823384" cy="4143001"/>
            </a:xfrm>
          </p:grpSpPr>
          <p:grpSp>
            <p:nvGrpSpPr>
              <p:cNvPr id="4" name="Group 3">
                <a:extLst>
                  <a:ext uri="{FF2B5EF4-FFF2-40B4-BE49-F238E27FC236}">
                    <a16:creationId xmlns:a16="http://schemas.microsoft.com/office/drawing/2014/main" id="{0489B0DD-2734-DB4A-156D-0C993E1305F7}"/>
                  </a:ext>
                </a:extLst>
              </p:cNvPr>
              <p:cNvGrpSpPr/>
              <p:nvPr/>
            </p:nvGrpSpPr>
            <p:grpSpPr>
              <a:xfrm>
                <a:off x="368617" y="2036979"/>
                <a:ext cx="11823383" cy="4143001"/>
                <a:chOff x="368617" y="2199539"/>
                <a:chExt cx="11823383" cy="4143001"/>
              </a:xfrm>
            </p:grpSpPr>
            <p:grpSp>
              <p:nvGrpSpPr>
                <p:cNvPr id="11" name="Group 10">
                  <a:extLst>
                    <a:ext uri="{FF2B5EF4-FFF2-40B4-BE49-F238E27FC236}">
                      <a16:creationId xmlns:a16="http://schemas.microsoft.com/office/drawing/2014/main" id="{10D18248-FC59-070F-8DAE-ADCF2EFA1CF8}"/>
                    </a:ext>
                  </a:extLst>
                </p:cNvPr>
                <p:cNvGrpSpPr/>
                <p:nvPr/>
              </p:nvGrpSpPr>
              <p:grpSpPr>
                <a:xfrm>
                  <a:off x="368617" y="2199539"/>
                  <a:ext cx="11823383" cy="4143001"/>
                  <a:chOff x="368617" y="2199539"/>
                  <a:chExt cx="11823383" cy="4143001"/>
                </a:xfrm>
              </p:grpSpPr>
              <p:pic>
                <p:nvPicPr>
                  <p:cNvPr id="13" name="Picture 12" descr="Diagram, engineering drawing&#10;&#10;Description automatically generated">
                    <a:extLst>
                      <a:ext uri="{FF2B5EF4-FFF2-40B4-BE49-F238E27FC236}">
                        <a16:creationId xmlns:a16="http://schemas.microsoft.com/office/drawing/2014/main" id="{CDA59D30-FB7E-00F4-C2F6-E2EDD556A2A3}"/>
                      </a:ext>
                    </a:extLst>
                  </p:cNvPr>
                  <p:cNvPicPr>
                    <a:picLocks noChangeAspect="1"/>
                  </p:cNvPicPr>
                  <p:nvPr/>
                </p:nvPicPr>
                <p:blipFill>
                  <a:blip r:embed="rId2">
                    <a:duotone>
                      <a:schemeClr val="bg2">
                        <a:shade val="45000"/>
                        <a:satMod val="135000"/>
                      </a:schemeClr>
                      <a:prstClr val="white"/>
                    </a:duotone>
                  </a:blip>
                  <a:stretch>
                    <a:fillRect/>
                  </a:stretch>
                </p:blipFill>
                <p:spPr>
                  <a:xfrm>
                    <a:off x="368617" y="2199539"/>
                    <a:ext cx="11823383" cy="4143001"/>
                  </a:xfrm>
                  <a:prstGeom prst="rect">
                    <a:avLst/>
                  </a:prstGeom>
                </p:spPr>
              </p:pic>
              <p:sp>
                <p:nvSpPr>
                  <p:cNvPr id="14" name="Rectangle 13">
                    <a:extLst>
                      <a:ext uri="{FF2B5EF4-FFF2-40B4-BE49-F238E27FC236}">
                        <a16:creationId xmlns:a16="http://schemas.microsoft.com/office/drawing/2014/main" id="{29B272B2-8DAC-4AAE-AB5F-5D763A5E7EE9}"/>
                      </a:ext>
                    </a:extLst>
                  </p:cNvPr>
                  <p:cNvSpPr/>
                  <p:nvPr/>
                </p:nvSpPr>
                <p:spPr>
                  <a:xfrm>
                    <a:off x="10092801" y="2597018"/>
                    <a:ext cx="1959653" cy="1814241"/>
                  </a:xfrm>
                  <a:prstGeom prst="rect">
                    <a:avLst/>
                  </a:prstGeom>
                  <a:solidFill>
                    <a:schemeClr val="bg1"/>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12" name="Rectangle 11">
                  <a:extLst>
                    <a:ext uri="{FF2B5EF4-FFF2-40B4-BE49-F238E27FC236}">
                      <a16:creationId xmlns:a16="http://schemas.microsoft.com/office/drawing/2014/main" id="{51BC2582-7727-67CA-5E5C-E273C1E218EE}"/>
                    </a:ext>
                  </a:extLst>
                </p:cNvPr>
                <p:cNvSpPr/>
                <p:nvPr/>
              </p:nvSpPr>
              <p:spPr>
                <a:xfrm rot="19332243">
                  <a:off x="9597312" y="3387951"/>
                  <a:ext cx="803552" cy="592741"/>
                </a:xfrm>
                <a:prstGeom prst="rect">
                  <a:avLst/>
                </a:prstGeom>
                <a:solidFill>
                  <a:schemeClr val="bg1"/>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pic>
            <p:nvPicPr>
              <p:cNvPr id="5" name="Picture 4" descr="Diagram, engineering drawing&#10;&#10;Description automatically generated">
                <a:extLst>
                  <a:ext uri="{FF2B5EF4-FFF2-40B4-BE49-F238E27FC236}">
                    <a16:creationId xmlns:a16="http://schemas.microsoft.com/office/drawing/2014/main" id="{309E3D2E-0C09-31D1-C602-7D05B1EF3C61}"/>
                  </a:ext>
                </a:extLst>
              </p:cNvPr>
              <p:cNvPicPr>
                <a:picLocks noChangeAspect="1"/>
              </p:cNvPicPr>
              <p:nvPr/>
            </p:nvPicPr>
            <p:blipFill>
              <a:blip r:embed="rId3" cstate="screen">
                <a:extLst>
                  <a:ext uri="{28A0092B-C50C-407E-A947-70E740481C1C}">
                    <a14:useLocalDpi xmlns:a14="http://schemas.microsoft.com/office/drawing/2010/main"/>
                  </a:ext>
                </a:extLst>
              </a:blip>
              <a:srcRect l="-2"/>
              <a:stretch/>
            </p:blipFill>
            <p:spPr>
              <a:xfrm>
                <a:off x="368616" y="2036979"/>
                <a:ext cx="7393624" cy="4143001"/>
              </a:xfrm>
              <a:prstGeom prst="rect">
                <a:avLst/>
              </a:prstGeom>
            </p:spPr>
          </p:pic>
        </p:grpSp>
        <p:pic>
          <p:nvPicPr>
            <p:cNvPr id="6" name="Picture 5" descr="Diagram, engineering drawing&#10;&#10;Description automatically generated">
              <a:extLst>
                <a:ext uri="{FF2B5EF4-FFF2-40B4-BE49-F238E27FC236}">
                  <a16:creationId xmlns:a16="http://schemas.microsoft.com/office/drawing/2014/main" id="{CF3DC393-5F63-B879-B624-35025B142D1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278880" y="2036978"/>
              <a:ext cx="2915920" cy="1965203"/>
            </a:xfrm>
            <a:prstGeom prst="rect">
              <a:avLst/>
            </a:prstGeom>
          </p:spPr>
        </p:pic>
      </p:grpSp>
      <p:sp>
        <p:nvSpPr>
          <p:cNvPr id="2" name="Title 1">
            <a:extLst>
              <a:ext uri="{FF2B5EF4-FFF2-40B4-BE49-F238E27FC236}">
                <a16:creationId xmlns:a16="http://schemas.microsoft.com/office/drawing/2014/main" id="{E1C345D4-D088-A60F-A369-3E90AB2A8C91}"/>
              </a:ext>
            </a:extLst>
          </p:cNvPr>
          <p:cNvSpPr>
            <a:spLocks noGrp="1"/>
          </p:cNvSpPr>
          <p:nvPr>
            <p:ph type="title"/>
          </p:nvPr>
        </p:nvSpPr>
        <p:spPr/>
        <p:txBody>
          <a:bodyPr/>
          <a:lstStyle/>
          <a:p>
            <a:r>
              <a:rPr lang="en-US" dirty="0"/>
              <a:t>Injection Region Commissioning – Beam in Ring</a:t>
            </a:r>
          </a:p>
        </p:txBody>
      </p:sp>
      <p:sp>
        <p:nvSpPr>
          <p:cNvPr id="9" name="Content Placeholder 2">
            <a:extLst>
              <a:ext uri="{FF2B5EF4-FFF2-40B4-BE49-F238E27FC236}">
                <a16:creationId xmlns:a16="http://schemas.microsoft.com/office/drawing/2014/main" id="{F08D8827-29ED-50EC-BB3A-CB133CBDCD84}"/>
              </a:ext>
            </a:extLst>
          </p:cNvPr>
          <p:cNvSpPr>
            <a:spLocks noGrp="1"/>
          </p:cNvSpPr>
          <p:nvPr>
            <p:ph idx="1"/>
          </p:nvPr>
        </p:nvSpPr>
        <p:spPr/>
        <p:txBody>
          <a:bodyPr/>
          <a:lstStyle/>
          <a:p>
            <a:r>
              <a:rPr lang="en-US" dirty="0"/>
              <a:t>Only remaining magnet to tune in the injection region was chicane #1 – we were quickly able to get beam circulating </a:t>
            </a:r>
          </a:p>
          <a:p>
            <a:r>
              <a:rPr lang="en-US" dirty="0"/>
              <a:t>With a good tune in the ring new magnets </a:t>
            </a:r>
            <a:br>
              <a:rPr lang="en-US" dirty="0"/>
            </a:br>
            <a:r>
              <a:rPr lang="en-US" dirty="0"/>
              <a:t>were all set within 3% of design values.</a:t>
            </a:r>
          </a:p>
          <a:p>
            <a:r>
              <a:rPr lang="en-US" sz="1800" dirty="0"/>
              <a:t>Start of commissioning to full charge in ring:</a:t>
            </a:r>
            <a:br>
              <a:rPr lang="en-US" sz="1800" dirty="0"/>
            </a:br>
            <a:r>
              <a:rPr lang="en-US" sz="1800" dirty="0"/>
              <a:t> ~80 </a:t>
            </a:r>
            <a:r>
              <a:rPr lang="en-US" sz="1800" dirty="0" err="1"/>
              <a:t>hrs</a:t>
            </a:r>
            <a:r>
              <a:rPr lang="en-US" dirty="0"/>
              <a:t> </a:t>
            </a:r>
            <a:r>
              <a:rPr lang="en-US" sz="1800" dirty="0"/>
              <a:t>in the control room (5 days, 16 </a:t>
            </a:r>
            <a:r>
              <a:rPr lang="en-US" sz="1800" dirty="0" err="1"/>
              <a:t>hr</a:t>
            </a:r>
            <a:r>
              <a:rPr lang="en-US" sz="1800" dirty="0"/>
              <a:t>/day)</a:t>
            </a:r>
          </a:p>
          <a:p>
            <a:endParaRPr lang="en-US" dirty="0"/>
          </a:p>
        </p:txBody>
      </p:sp>
      <p:sp>
        <p:nvSpPr>
          <p:cNvPr id="8" name="5-Point Star 7">
            <a:extLst>
              <a:ext uri="{FF2B5EF4-FFF2-40B4-BE49-F238E27FC236}">
                <a16:creationId xmlns:a16="http://schemas.microsoft.com/office/drawing/2014/main" id="{F21F95D1-9EAF-7FE6-7DEC-F84EE6EECB34}"/>
              </a:ext>
            </a:extLst>
          </p:cNvPr>
          <p:cNvSpPr>
            <a:spLocks noChangeAspect="1"/>
          </p:cNvSpPr>
          <p:nvPr/>
        </p:nvSpPr>
        <p:spPr>
          <a:xfrm>
            <a:off x="9983883" y="4054137"/>
            <a:ext cx="498763" cy="498763"/>
          </a:xfrm>
          <a:prstGeom prst="star5">
            <a:avLst>
              <a:gd name="adj" fmla="val 5907"/>
              <a:gd name="hf" fmla="val 105146"/>
              <a:gd name="vf" fmla="val 110557"/>
            </a:avLst>
          </a:prstGeom>
          <a:solidFill>
            <a:schemeClr val="bg1">
              <a:lumMod val="85000"/>
            </a:schemeClr>
          </a:solidFill>
          <a:ln w="381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39174621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0C81F-127C-E5D4-790E-E8C6FE32CA6C}"/>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0769AE8B-5229-40CC-E6B5-BC4F917608F5}"/>
              </a:ext>
            </a:extLst>
          </p:cNvPr>
          <p:cNvGrpSpPr/>
          <p:nvPr/>
        </p:nvGrpSpPr>
        <p:grpSpPr>
          <a:xfrm>
            <a:off x="1490833" y="2338316"/>
            <a:ext cx="11823383" cy="4143001"/>
            <a:chOff x="368615" y="2036979"/>
            <a:chExt cx="11823383" cy="4143001"/>
          </a:xfrm>
        </p:grpSpPr>
        <p:pic>
          <p:nvPicPr>
            <p:cNvPr id="7" name="Picture 6" descr="Diagram, engineering drawing&#10;&#10;Description automatically generated">
              <a:extLst>
                <a:ext uri="{FF2B5EF4-FFF2-40B4-BE49-F238E27FC236}">
                  <a16:creationId xmlns:a16="http://schemas.microsoft.com/office/drawing/2014/main" id="{26CF0057-0482-6647-E532-1BE113C3B2FC}"/>
                </a:ext>
              </a:extLst>
            </p:cNvPr>
            <p:cNvPicPr>
              <a:picLocks noChangeAspect="1"/>
            </p:cNvPicPr>
            <p:nvPr/>
          </p:nvPicPr>
          <p:blipFill>
            <a:blip r:embed="rId2" cstate="screen">
              <a:extLst>
                <a:ext uri="{28A0092B-C50C-407E-A947-70E740481C1C}">
                  <a14:useLocalDpi xmlns:a14="http://schemas.microsoft.com/office/drawing/2010/main"/>
                </a:ext>
              </a:extLst>
            </a:blip>
            <a:srcRect l="-2"/>
            <a:stretch/>
          </p:blipFill>
          <p:spPr>
            <a:xfrm>
              <a:off x="368615" y="2036979"/>
              <a:ext cx="11823383" cy="4143001"/>
            </a:xfrm>
            <a:prstGeom prst="rect">
              <a:avLst/>
            </a:prstGeom>
          </p:spPr>
        </p:pic>
        <p:grpSp>
          <p:nvGrpSpPr>
            <p:cNvPr id="4" name="Group 3">
              <a:extLst>
                <a:ext uri="{FF2B5EF4-FFF2-40B4-BE49-F238E27FC236}">
                  <a16:creationId xmlns:a16="http://schemas.microsoft.com/office/drawing/2014/main" id="{F4FECDE9-D818-C65C-C6B7-10F993202E7A}"/>
                </a:ext>
              </a:extLst>
            </p:cNvPr>
            <p:cNvGrpSpPr/>
            <p:nvPr/>
          </p:nvGrpSpPr>
          <p:grpSpPr>
            <a:xfrm>
              <a:off x="9597312" y="2434458"/>
              <a:ext cx="2455142" cy="1814241"/>
              <a:chOff x="9597312" y="2597018"/>
              <a:chExt cx="2455142" cy="1814241"/>
            </a:xfrm>
          </p:grpSpPr>
          <p:sp>
            <p:nvSpPr>
              <p:cNvPr id="14" name="Rectangle 13">
                <a:extLst>
                  <a:ext uri="{FF2B5EF4-FFF2-40B4-BE49-F238E27FC236}">
                    <a16:creationId xmlns:a16="http://schemas.microsoft.com/office/drawing/2014/main" id="{1EED13F9-0950-87F7-5708-EE1875D9411B}"/>
                  </a:ext>
                </a:extLst>
              </p:cNvPr>
              <p:cNvSpPr/>
              <p:nvPr/>
            </p:nvSpPr>
            <p:spPr>
              <a:xfrm>
                <a:off x="10092801" y="2597018"/>
                <a:ext cx="1959653" cy="1814241"/>
              </a:xfrm>
              <a:prstGeom prst="rect">
                <a:avLst/>
              </a:prstGeom>
              <a:solidFill>
                <a:schemeClr val="bg1"/>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FCE79C68-8478-C440-6D2C-BA491BE1B455}"/>
                  </a:ext>
                </a:extLst>
              </p:cNvPr>
              <p:cNvSpPr/>
              <p:nvPr/>
            </p:nvSpPr>
            <p:spPr>
              <a:xfrm rot="19332243">
                <a:off x="9597312" y="3387951"/>
                <a:ext cx="803552" cy="592741"/>
              </a:xfrm>
              <a:prstGeom prst="rect">
                <a:avLst/>
              </a:prstGeom>
              <a:solidFill>
                <a:schemeClr val="bg1"/>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sp>
        <p:nvSpPr>
          <p:cNvPr id="2" name="Title 1">
            <a:extLst>
              <a:ext uri="{FF2B5EF4-FFF2-40B4-BE49-F238E27FC236}">
                <a16:creationId xmlns:a16="http://schemas.microsoft.com/office/drawing/2014/main" id="{2DF0294C-034A-F744-53BD-A3D3F0B6481C}"/>
              </a:ext>
            </a:extLst>
          </p:cNvPr>
          <p:cNvSpPr>
            <a:spLocks noGrp="1"/>
          </p:cNvSpPr>
          <p:nvPr>
            <p:ph type="title"/>
          </p:nvPr>
        </p:nvSpPr>
        <p:spPr/>
        <p:txBody>
          <a:bodyPr/>
          <a:lstStyle/>
          <a:p>
            <a:r>
              <a:rPr lang="en-US" dirty="0"/>
              <a:t>Beam to Target</a:t>
            </a:r>
          </a:p>
        </p:txBody>
      </p:sp>
      <p:sp>
        <p:nvSpPr>
          <p:cNvPr id="10" name="Content Placeholder 2">
            <a:extLst>
              <a:ext uri="{FF2B5EF4-FFF2-40B4-BE49-F238E27FC236}">
                <a16:creationId xmlns:a16="http://schemas.microsoft.com/office/drawing/2014/main" id="{1C933272-E658-A8A5-BFCA-65E4BD5DCFA1}"/>
              </a:ext>
            </a:extLst>
          </p:cNvPr>
          <p:cNvSpPr>
            <a:spLocks noGrp="1"/>
          </p:cNvSpPr>
          <p:nvPr>
            <p:ph idx="1"/>
          </p:nvPr>
        </p:nvSpPr>
        <p:spPr>
          <a:xfrm>
            <a:off x="305226" y="1070707"/>
            <a:ext cx="11315194" cy="4061829"/>
          </a:xfrm>
        </p:spPr>
        <p:txBody>
          <a:bodyPr/>
          <a:lstStyle/>
          <a:p>
            <a:r>
              <a:rPr lang="en-US" sz="2400" dirty="0"/>
              <a:t>First beam on target June 18</a:t>
            </a:r>
            <a:r>
              <a:rPr lang="en-US" sz="2400" baseline="30000" dirty="0"/>
              <a:t>th</a:t>
            </a:r>
            <a:r>
              <a:rPr lang="en-US" sz="2400" dirty="0"/>
              <a:t>, 2024</a:t>
            </a:r>
          </a:p>
          <a:p>
            <a:r>
              <a:rPr lang="en-US" sz="2400" dirty="0"/>
              <a:t>To reduce failure of components due to higher voltage at </a:t>
            </a:r>
            <a:br>
              <a:rPr lang="en-US" sz="2400" dirty="0"/>
            </a:br>
            <a:r>
              <a:rPr lang="en-US" sz="2400" dirty="0"/>
              <a:t>1.3 GeV we now run all 14 at slightly lower voltage (instead of 13 + spare)</a:t>
            </a:r>
          </a:p>
          <a:p>
            <a:r>
              <a:rPr lang="en-US" sz="2400" dirty="0"/>
              <a:t>No issues were encountered with this new mode  </a:t>
            </a:r>
          </a:p>
          <a:p>
            <a:r>
              <a:rPr lang="en-US" sz="2400" dirty="0"/>
              <a:t>Magnets in transport line to target scaled from existing </a:t>
            </a:r>
            <a:br>
              <a:rPr lang="en-US" sz="2400" dirty="0"/>
            </a:br>
            <a:r>
              <a:rPr lang="en-US" sz="2400" dirty="0"/>
              <a:t>1.05 GeV machine settings with no issues </a:t>
            </a:r>
          </a:p>
        </p:txBody>
      </p:sp>
      <p:sp>
        <p:nvSpPr>
          <p:cNvPr id="9" name="5-Point Star 8">
            <a:extLst>
              <a:ext uri="{FF2B5EF4-FFF2-40B4-BE49-F238E27FC236}">
                <a16:creationId xmlns:a16="http://schemas.microsoft.com/office/drawing/2014/main" id="{3B9A8ECB-450A-5B1E-C541-297C1720C9A6}"/>
              </a:ext>
            </a:extLst>
          </p:cNvPr>
          <p:cNvSpPr>
            <a:spLocks noChangeAspect="1"/>
          </p:cNvSpPr>
          <p:nvPr/>
        </p:nvSpPr>
        <p:spPr>
          <a:xfrm>
            <a:off x="10716256" y="5016913"/>
            <a:ext cx="498763" cy="498763"/>
          </a:xfrm>
          <a:prstGeom prst="star5">
            <a:avLst>
              <a:gd name="adj" fmla="val 5907"/>
              <a:gd name="hf" fmla="val 105146"/>
              <a:gd name="vf" fmla="val 110557"/>
            </a:avLst>
          </a:prstGeom>
          <a:solidFill>
            <a:schemeClr val="bg1">
              <a:lumMod val="85000"/>
            </a:schemeClr>
          </a:solidFill>
          <a:ln w="381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3586827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827EC35-268C-B803-2512-621F1690855C}"/>
              </a:ext>
            </a:extLst>
          </p:cNvPr>
          <p:cNvSpPr>
            <a:spLocks noGrp="1"/>
          </p:cNvSpPr>
          <p:nvPr>
            <p:ph type="title"/>
          </p:nvPr>
        </p:nvSpPr>
        <p:spPr/>
        <p:txBody>
          <a:bodyPr/>
          <a:lstStyle/>
          <a:p>
            <a:r>
              <a:rPr lang="en-US" dirty="0"/>
              <a:t>PPU specifications &amp; Key Performance Parameters</a:t>
            </a:r>
          </a:p>
        </p:txBody>
      </p:sp>
      <p:graphicFrame>
        <p:nvGraphicFramePr>
          <p:cNvPr id="5" name="Content Placeholder 4">
            <a:extLst>
              <a:ext uri="{FF2B5EF4-FFF2-40B4-BE49-F238E27FC236}">
                <a16:creationId xmlns:a16="http://schemas.microsoft.com/office/drawing/2014/main" id="{09191FCA-9199-99DB-86D2-BE3C8FF1E55B}"/>
              </a:ext>
            </a:extLst>
          </p:cNvPr>
          <p:cNvGraphicFramePr>
            <a:graphicFrameLocks noGrp="1"/>
          </p:cNvGraphicFramePr>
          <p:nvPr>
            <p:ph idx="4294967295"/>
          </p:nvPr>
        </p:nvGraphicFramePr>
        <p:xfrm>
          <a:off x="1060171" y="4081463"/>
          <a:ext cx="10024460" cy="1854200"/>
        </p:xfrm>
        <a:graphic>
          <a:graphicData uri="http://schemas.openxmlformats.org/drawingml/2006/table">
            <a:tbl>
              <a:tblPr firstRow="1" bandRow="1">
                <a:tableStyleId>{85BE263C-DBD7-4A20-BB59-AAB30ACAA65A}</a:tableStyleId>
              </a:tblPr>
              <a:tblGrid>
                <a:gridCol w="5398511">
                  <a:extLst>
                    <a:ext uri="{9D8B030D-6E8A-4147-A177-3AD203B41FA5}">
                      <a16:colId xmlns:a16="http://schemas.microsoft.com/office/drawing/2014/main" val="1993536489"/>
                    </a:ext>
                  </a:extLst>
                </a:gridCol>
                <a:gridCol w="2372008">
                  <a:extLst>
                    <a:ext uri="{9D8B030D-6E8A-4147-A177-3AD203B41FA5}">
                      <a16:colId xmlns:a16="http://schemas.microsoft.com/office/drawing/2014/main" val="3127138472"/>
                    </a:ext>
                  </a:extLst>
                </a:gridCol>
                <a:gridCol w="2253941">
                  <a:extLst>
                    <a:ext uri="{9D8B030D-6E8A-4147-A177-3AD203B41FA5}">
                      <a16:colId xmlns:a16="http://schemas.microsoft.com/office/drawing/2014/main" val="3231170038"/>
                    </a:ext>
                  </a:extLst>
                </a:gridCol>
              </a:tblGrid>
              <a:tr h="370840">
                <a:tc>
                  <a:txBody>
                    <a:bodyPr/>
                    <a:lstStyle/>
                    <a:p>
                      <a:r>
                        <a:rPr lang="en-US" sz="1500" dirty="0"/>
                        <a:t>Key Performance Parameter</a:t>
                      </a:r>
                    </a:p>
                  </a:txBody>
                  <a:tcPr/>
                </a:tc>
                <a:tc>
                  <a:txBody>
                    <a:bodyPr/>
                    <a:lstStyle/>
                    <a:p>
                      <a:pPr algn="ctr"/>
                      <a:r>
                        <a:rPr lang="en-US" sz="1500" dirty="0"/>
                        <a:t>Threshold</a:t>
                      </a:r>
                    </a:p>
                  </a:txBody>
                  <a:tcPr/>
                </a:tc>
                <a:tc>
                  <a:txBody>
                    <a:bodyPr/>
                    <a:lstStyle/>
                    <a:p>
                      <a:pPr algn="ctr"/>
                      <a:r>
                        <a:rPr lang="en-US" sz="1500" dirty="0"/>
                        <a:t>Objective</a:t>
                      </a:r>
                    </a:p>
                  </a:txBody>
                  <a:tcPr/>
                </a:tc>
                <a:extLst>
                  <a:ext uri="{0D108BD9-81ED-4DB2-BD59-A6C34878D82A}">
                    <a16:rowId xmlns:a16="http://schemas.microsoft.com/office/drawing/2014/main" val="1612428787"/>
                  </a:ext>
                </a:extLst>
              </a:tr>
              <a:tr h="370840">
                <a:tc>
                  <a:txBody>
                    <a:bodyPr/>
                    <a:lstStyle/>
                    <a:p>
                      <a:r>
                        <a:rPr lang="en-US" sz="1500" dirty="0"/>
                        <a:t>Beam power on target (MW)</a:t>
                      </a:r>
                    </a:p>
                  </a:txBody>
                  <a:tcPr/>
                </a:tc>
                <a:tc>
                  <a:txBody>
                    <a:bodyPr/>
                    <a:lstStyle/>
                    <a:p>
                      <a:pPr algn="ctr"/>
                      <a:r>
                        <a:rPr lang="en-US" sz="1500" dirty="0"/>
                        <a:t>1.7 at 1.25 GeV</a:t>
                      </a:r>
                    </a:p>
                  </a:txBody>
                  <a:tcPr/>
                </a:tc>
                <a:tc>
                  <a:txBody>
                    <a:bodyPr/>
                    <a:lstStyle/>
                    <a:p>
                      <a:pPr algn="ctr"/>
                      <a:r>
                        <a:rPr lang="en-US" sz="1500" dirty="0"/>
                        <a:t>2.0 at 1.3 GeV</a:t>
                      </a:r>
                    </a:p>
                  </a:txBody>
                  <a:tcPr/>
                </a:tc>
                <a:extLst>
                  <a:ext uri="{0D108BD9-81ED-4DB2-BD59-A6C34878D82A}">
                    <a16:rowId xmlns:a16="http://schemas.microsoft.com/office/drawing/2014/main" val="3343362898"/>
                  </a:ext>
                </a:extLst>
              </a:tr>
              <a:tr h="370840">
                <a:tc>
                  <a:txBody>
                    <a:bodyPr/>
                    <a:lstStyle/>
                    <a:p>
                      <a:r>
                        <a:rPr lang="en-US" sz="1500" dirty="0"/>
                        <a:t>Beam energy (GeV)</a:t>
                      </a:r>
                    </a:p>
                  </a:txBody>
                  <a:tcPr/>
                </a:tc>
                <a:tc>
                  <a:txBody>
                    <a:bodyPr/>
                    <a:lstStyle/>
                    <a:p>
                      <a:pPr algn="ctr"/>
                      <a:r>
                        <a:rPr lang="en-US" sz="1500" dirty="0"/>
                        <a:t>1.25</a:t>
                      </a:r>
                    </a:p>
                  </a:txBody>
                  <a:tcPr/>
                </a:tc>
                <a:tc>
                  <a:txBody>
                    <a:bodyPr/>
                    <a:lstStyle/>
                    <a:p>
                      <a:pPr algn="ctr"/>
                      <a:r>
                        <a:rPr lang="en-US" sz="1500" dirty="0"/>
                        <a:t>1.3</a:t>
                      </a:r>
                    </a:p>
                  </a:txBody>
                  <a:tcPr/>
                </a:tc>
                <a:extLst>
                  <a:ext uri="{0D108BD9-81ED-4DB2-BD59-A6C34878D82A}">
                    <a16:rowId xmlns:a16="http://schemas.microsoft.com/office/drawing/2014/main" val="3396409372"/>
                  </a:ext>
                </a:extLst>
              </a:tr>
              <a:tr h="370840">
                <a:tc>
                  <a:txBody>
                    <a:bodyPr/>
                    <a:lstStyle/>
                    <a:p>
                      <a:r>
                        <a:rPr lang="en-US" sz="1500" dirty="0"/>
                        <a:t>Target operation without failure (hours)</a:t>
                      </a:r>
                    </a:p>
                  </a:txBody>
                  <a:tcPr/>
                </a:tc>
                <a:tc>
                  <a:txBody>
                    <a:bodyPr/>
                    <a:lstStyle/>
                    <a:p>
                      <a:pPr algn="ctr"/>
                      <a:r>
                        <a:rPr lang="en-US" sz="1500" dirty="0"/>
                        <a:t>1250 at 1.7 MW</a:t>
                      </a:r>
                    </a:p>
                  </a:txBody>
                  <a:tcPr/>
                </a:tc>
                <a:tc>
                  <a:txBody>
                    <a:bodyPr/>
                    <a:lstStyle/>
                    <a:p>
                      <a:pPr algn="ctr"/>
                      <a:r>
                        <a:rPr lang="en-US" sz="1500" dirty="0"/>
                        <a:t>1250 at 2.0 MW</a:t>
                      </a:r>
                    </a:p>
                  </a:txBody>
                  <a:tcPr/>
                </a:tc>
                <a:extLst>
                  <a:ext uri="{0D108BD9-81ED-4DB2-BD59-A6C34878D82A}">
                    <a16:rowId xmlns:a16="http://schemas.microsoft.com/office/drawing/2014/main" val="4283699355"/>
                  </a:ext>
                </a:extLst>
              </a:tr>
              <a:tr h="370840">
                <a:tc>
                  <a:txBody>
                    <a:bodyPr/>
                    <a:lstStyle/>
                    <a:p>
                      <a:r>
                        <a:rPr lang="en-US" sz="1500" dirty="0"/>
                        <a:t>Stored beam intensity in ring (protons per pulse, </a:t>
                      </a:r>
                      <a:r>
                        <a:rPr lang="en-US" sz="1500" dirty="0" err="1"/>
                        <a:t>ppp</a:t>
                      </a:r>
                      <a:r>
                        <a:rPr lang="en-US" sz="1500" dirty="0"/>
                        <a:t>)</a:t>
                      </a:r>
                    </a:p>
                  </a:txBody>
                  <a:tcPr/>
                </a:tc>
                <a:tc>
                  <a:txBody>
                    <a:bodyPr/>
                    <a:lstStyle/>
                    <a:p>
                      <a:pPr algn="ctr"/>
                      <a:r>
                        <a:rPr lang="en-US" sz="1500" dirty="0"/>
                        <a:t>1.60 </a:t>
                      </a:r>
                      <a:r>
                        <a:rPr lang="en-US" sz="1500" dirty="0">
                          <a:sym typeface="Symbol" panose="05050102010706020507" pitchFamily="18" charset="2"/>
                        </a:rPr>
                        <a:t> 10</a:t>
                      </a:r>
                      <a:r>
                        <a:rPr lang="en-US" sz="1500" baseline="30000" dirty="0">
                          <a:sym typeface="Symbol" panose="05050102010706020507" pitchFamily="18" charset="2"/>
                        </a:rPr>
                        <a:t>14</a:t>
                      </a:r>
                      <a:r>
                        <a:rPr lang="en-US" sz="1500" dirty="0">
                          <a:sym typeface="Symbol" panose="05050102010706020507" pitchFamily="18" charset="2"/>
                        </a:rPr>
                        <a:t> at 1.25 GeV</a:t>
                      </a:r>
                      <a:endParaRPr lang="en-US" sz="1500" baseline="30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t>2.24 </a:t>
                      </a:r>
                      <a:r>
                        <a:rPr lang="en-US" sz="1500" dirty="0">
                          <a:sym typeface="Symbol" panose="05050102010706020507" pitchFamily="18" charset="2"/>
                        </a:rPr>
                        <a:t> 10</a:t>
                      </a:r>
                      <a:r>
                        <a:rPr lang="en-US" sz="1500" baseline="30000" dirty="0">
                          <a:sym typeface="Symbol" panose="05050102010706020507" pitchFamily="18" charset="2"/>
                        </a:rPr>
                        <a:t>14</a:t>
                      </a:r>
                      <a:r>
                        <a:rPr lang="en-US" sz="1500" dirty="0">
                          <a:sym typeface="Symbol" panose="05050102010706020507" pitchFamily="18" charset="2"/>
                        </a:rPr>
                        <a:t> at 1.3 GeV</a:t>
                      </a:r>
                      <a:endParaRPr lang="en-US" sz="1500" baseline="30000" dirty="0"/>
                    </a:p>
                  </a:txBody>
                  <a:tcPr/>
                </a:tc>
                <a:extLst>
                  <a:ext uri="{0D108BD9-81ED-4DB2-BD59-A6C34878D82A}">
                    <a16:rowId xmlns:a16="http://schemas.microsoft.com/office/drawing/2014/main" val="852362549"/>
                  </a:ext>
                </a:extLst>
              </a:tr>
            </a:tbl>
          </a:graphicData>
        </a:graphic>
      </p:graphicFrame>
      <p:graphicFrame>
        <p:nvGraphicFramePr>
          <p:cNvPr id="7" name="Table 4">
            <a:extLst>
              <a:ext uri="{FF2B5EF4-FFF2-40B4-BE49-F238E27FC236}">
                <a16:creationId xmlns:a16="http://schemas.microsoft.com/office/drawing/2014/main" id="{87B2B2F7-B8C7-A1D2-F8B2-3308BD879C21}"/>
              </a:ext>
            </a:extLst>
          </p:cNvPr>
          <p:cNvGraphicFramePr>
            <a:graphicFrameLocks noGrp="1"/>
          </p:cNvGraphicFramePr>
          <p:nvPr>
            <p:extLst>
              <p:ext uri="{D42A27DB-BD31-4B8C-83A1-F6EECF244321}">
                <p14:modId xmlns:p14="http://schemas.microsoft.com/office/powerpoint/2010/main" val="499899465"/>
              </p:ext>
            </p:extLst>
          </p:nvPr>
        </p:nvGraphicFramePr>
        <p:xfrm>
          <a:off x="1096162" y="944440"/>
          <a:ext cx="9999680" cy="2804160"/>
        </p:xfrm>
        <a:graphic>
          <a:graphicData uri="http://schemas.openxmlformats.org/drawingml/2006/table">
            <a:tbl>
              <a:tblPr firstRow="1" bandRow="1">
                <a:tableStyleId>{EB344D84-9AFB-497E-A393-DC336BA19D2E}</a:tableStyleId>
              </a:tblPr>
              <a:tblGrid>
                <a:gridCol w="4498880">
                  <a:extLst>
                    <a:ext uri="{9D8B030D-6E8A-4147-A177-3AD203B41FA5}">
                      <a16:colId xmlns:a16="http://schemas.microsoft.com/office/drawing/2014/main" val="3793949668"/>
                    </a:ext>
                  </a:extLst>
                </a:gridCol>
                <a:gridCol w="1375200">
                  <a:extLst>
                    <a:ext uri="{9D8B030D-6E8A-4147-A177-3AD203B41FA5}">
                      <a16:colId xmlns:a16="http://schemas.microsoft.com/office/drawing/2014/main" val="130971901"/>
                    </a:ext>
                  </a:extLst>
                </a:gridCol>
                <a:gridCol w="1375200">
                  <a:extLst>
                    <a:ext uri="{9D8B030D-6E8A-4147-A177-3AD203B41FA5}">
                      <a16:colId xmlns:a16="http://schemas.microsoft.com/office/drawing/2014/main" val="4068955321"/>
                    </a:ext>
                  </a:extLst>
                </a:gridCol>
                <a:gridCol w="1375200">
                  <a:extLst>
                    <a:ext uri="{9D8B030D-6E8A-4147-A177-3AD203B41FA5}">
                      <a16:colId xmlns:a16="http://schemas.microsoft.com/office/drawing/2014/main" val="1327792048"/>
                    </a:ext>
                  </a:extLst>
                </a:gridCol>
                <a:gridCol w="1375200">
                  <a:extLst>
                    <a:ext uri="{9D8B030D-6E8A-4147-A177-3AD203B41FA5}">
                      <a16:colId xmlns:a16="http://schemas.microsoft.com/office/drawing/2014/main" val="1519087179"/>
                    </a:ext>
                  </a:extLst>
                </a:gridCol>
              </a:tblGrid>
              <a:tr h="370840">
                <a:tc>
                  <a:txBody>
                    <a:bodyPr/>
                    <a:lstStyle/>
                    <a:p>
                      <a:pPr algn="l"/>
                      <a:r>
                        <a:rPr lang="en-US" sz="1600" dirty="0"/>
                        <a:t>Major Specification</a:t>
                      </a:r>
                    </a:p>
                  </a:txBody>
                  <a:tcPr anchor="ctr"/>
                </a:tc>
                <a:tc>
                  <a:txBody>
                    <a:bodyPr/>
                    <a:lstStyle/>
                    <a:p>
                      <a:pPr algn="ctr"/>
                      <a:r>
                        <a:rPr lang="en-US" sz="1600" dirty="0"/>
                        <a:t>Original Spec.</a:t>
                      </a:r>
                    </a:p>
                  </a:txBody>
                  <a:tcPr/>
                </a:tc>
                <a:tc>
                  <a:txBody>
                    <a:bodyPr/>
                    <a:lstStyle/>
                    <a:p>
                      <a:pPr algn="ctr"/>
                      <a:r>
                        <a:rPr lang="en-US" sz="1600" dirty="0"/>
                        <a:t>Parameters </a:t>
                      </a:r>
                    </a:p>
                    <a:p>
                      <a:pPr algn="ctr"/>
                      <a:r>
                        <a:rPr lang="en-US" sz="1600" dirty="0"/>
                        <a:t>Current Run</a:t>
                      </a:r>
                    </a:p>
                  </a:txBody>
                  <a:tcPr/>
                </a:tc>
                <a:tc>
                  <a:txBody>
                    <a:bodyPr/>
                    <a:lstStyle/>
                    <a:p>
                      <a:pPr algn="ctr"/>
                      <a:r>
                        <a:rPr lang="en-US" sz="1600" dirty="0"/>
                        <a:t>PPU full capability</a:t>
                      </a:r>
                    </a:p>
                  </a:txBody>
                  <a:tcPr/>
                </a:tc>
                <a:tc>
                  <a:txBody>
                    <a:bodyPr/>
                    <a:lstStyle/>
                    <a:p>
                      <a:pPr algn="ctr"/>
                      <a:r>
                        <a:rPr lang="en-US" sz="1600" dirty="0"/>
                        <a:t>PPU FTS operation</a:t>
                      </a:r>
                    </a:p>
                  </a:txBody>
                  <a:tcPr/>
                </a:tc>
                <a:extLst>
                  <a:ext uri="{0D108BD9-81ED-4DB2-BD59-A6C34878D82A}">
                    <a16:rowId xmlns:a16="http://schemas.microsoft.com/office/drawing/2014/main" val="2343660093"/>
                  </a:ext>
                </a:extLst>
              </a:tr>
              <a:tr h="370840">
                <a:tc>
                  <a:txBody>
                    <a:bodyPr/>
                    <a:lstStyle/>
                    <a:p>
                      <a:r>
                        <a:rPr lang="en-US" sz="1600" dirty="0"/>
                        <a:t>Beam power (MW)</a:t>
                      </a:r>
                    </a:p>
                  </a:txBody>
                  <a:tcPr/>
                </a:tc>
                <a:tc>
                  <a:txBody>
                    <a:bodyPr/>
                    <a:lstStyle/>
                    <a:p>
                      <a:pPr algn="ctr"/>
                      <a:r>
                        <a:rPr lang="en-US" sz="1600" dirty="0"/>
                        <a:t>1.4</a:t>
                      </a:r>
                    </a:p>
                  </a:txBody>
                  <a:tcPr/>
                </a:tc>
                <a:tc>
                  <a:txBody>
                    <a:bodyPr/>
                    <a:lstStyle/>
                    <a:p>
                      <a:pPr algn="ctr"/>
                      <a:r>
                        <a:rPr lang="en-US" sz="1600" dirty="0"/>
                        <a:t>1.9</a:t>
                      </a:r>
                    </a:p>
                  </a:txBody>
                  <a:tcPr/>
                </a:tc>
                <a:tc>
                  <a:txBody>
                    <a:bodyPr/>
                    <a:lstStyle/>
                    <a:p>
                      <a:pPr algn="ctr"/>
                      <a:r>
                        <a:rPr lang="en-US" sz="1600" dirty="0"/>
                        <a:t>2.8</a:t>
                      </a:r>
                    </a:p>
                  </a:txBody>
                  <a:tcPr/>
                </a:tc>
                <a:tc>
                  <a:txBody>
                    <a:bodyPr/>
                    <a:lstStyle/>
                    <a:p>
                      <a:pPr algn="ctr"/>
                      <a:r>
                        <a:rPr lang="en-US" sz="1600" dirty="0"/>
                        <a:t>2.0</a:t>
                      </a:r>
                    </a:p>
                  </a:txBody>
                  <a:tcPr/>
                </a:tc>
                <a:extLst>
                  <a:ext uri="{0D108BD9-81ED-4DB2-BD59-A6C34878D82A}">
                    <a16:rowId xmlns:a16="http://schemas.microsoft.com/office/drawing/2014/main" val="892599219"/>
                  </a:ext>
                </a:extLst>
              </a:tr>
              <a:tr h="370840">
                <a:tc>
                  <a:txBody>
                    <a:bodyPr/>
                    <a:lstStyle/>
                    <a:p>
                      <a:r>
                        <a:rPr lang="en-US" sz="1600" dirty="0"/>
                        <a:t>Beam energy (GeV)</a:t>
                      </a:r>
                    </a:p>
                  </a:txBody>
                  <a:tcPr/>
                </a:tc>
                <a:tc>
                  <a:txBody>
                    <a:bodyPr/>
                    <a:lstStyle/>
                    <a:p>
                      <a:pPr algn="ctr"/>
                      <a:r>
                        <a:rPr lang="en-US" sz="1600" dirty="0"/>
                        <a:t>1.0</a:t>
                      </a:r>
                    </a:p>
                  </a:txBody>
                  <a:tcPr/>
                </a:tc>
                <a:tc>
                  <a:txBody>
                    <a:bodyPr/>
                    <a:lstStyle/>
                    <a:p>
                      <a:pPr algn="ctr"/>
                      <a:r>
                        <a:rPr lang="en-US" sz="1600" dirty="0"/>
                        <a:t>1.3</a:t>
                      </a:r>
                    </a:p>
                  </a:txBody>
                  <a:tcPr/>
                </a:tc>
                <a:tc>
                  <a:txBody>
                    <a:bodyPr/>
                    <a:lstStyle/>
                    <a:p>
                      <a:pPr algn="ctr"/>
                      <a:r>
                        <a:rPr lang="en-US" sz="1600" dirty="0"/>
                        <a:t>1.3</a:t>
                      </a:r>
                    </a:p>
                  </a:txBody>
                  <a:tcPr/>
                </a:tc>
                <a:tc>
                  <a:txBody>
                    <a:bodyPr/>
                    <a:lstStyle/>
                    <a:p>
                      <a:pPr algn="ctr"/>
                      <a:r>
                        <a:rPr lang="en-US" sz="1600" dirty="0"/>
                        <a:t>1.3</a:t>
                      </a:r>
                    </a:p>
                  </a:txBody>
                  <a:tcPr/>
                </a:tc>
                <a:extLst>
                  <a:ext uri="{0D108BD9-81ED-4DB2-BD59-A6C34878D82A}">
                    <a16:rowId xmlns:a16="http://schemas.microsoft.com/office/drawing/2014/main" val="768542409"/>
                  </a:ext>
                </a:extLst>
              </a:tr>
              <a:tr h="370840">
                <a:tc>
                  <a:txBody>
                    <a:bodyPr/>
                    <a:lstStyle/>
                    <a:p>
                      <a:r>
                        <a:rPr lang="en-US" sz="1600" dirty="0"/>
                        <a:t>Beam current, macro-pulse average (mA)</a:t>
                      </a:r>
                    </a:p>
                  </a:txBody>
                  <a:tcPr/>
                </a:tc>
                <a:tc>
                  <a:txBody>
                    <a:bodyPr/>
                    <a:lstStyle/>
                    <a:p>
                      <a:pPr algn="ctr"/>
                      <a:r>
                        <a:rPr lang="en-US" sz="1600" dirty="0"/>
                        <a:t>26</a:t>
                      </a:r>
                    </a:p>
                  </a:txBody>
                  <a:tcPr/>
                </a:tc>
                <a:tc>
                  <a:txBody>
                    <a:bodyPr/>
                    <a:lstStyle/>
                    <a:p>
                      <a:pPr algn="ctr"/>
                      <a:r>
                        <a:rPr lang="en-US" sz="1600" dirty="0"/>
                        <a:t>26</a:t>
                      </a:r>
                    </a:p>
                  </a:txBody>
                  <a:tcPr/>
                </a:tc>
                <a:tc>
                  <a:txBody>
                    <a:bodyPr/>
                    <a:lstStyle/>
                    <a:p>
                      <a:pPr algn="ctr"/>
                      <a:r>
                        <a:rPr lang="en-US" sz="1600" dirty="0"/>
                        <a:t>38</a:t>
                      </a:r>
                    </a:p>
                  </a:txBody>
                  <a:tcPr/>
                </a:tc>
                <a:tc>
                  <a:txBody>
                    <a:bodyPr/>
                    <a:lstStyle/>
                    <a:p>
                      <a:pPr algn="ctr"/>
                      <a:r>
                        <a:rPr lang="en-US" sz="1600" dirty="0"/>
                        <a:t>27</a:t>
                      </a:r>
                    </a:p>
                  </a:txBody>
                  <a:tcPr/>
                </a:tc>
                <a:extLst>
                  <a:ext uri="{0D108BD9-81ED-4DB2-BD59-A6C34878D82A}">
                    <a16:rowId xmlns:a16="http://schemas.microsoft.com/office/drawing/2014/main" val="198047081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Macro-pulse length (</a:t>
                      </a:r>
                      <a:r>
                        <a:rPr lang="en-US" sz="1600" dirty="0" err="1"/>
                        <a:t>ms</a:t>
                      </a:r>
                      <a:r>
                        <a:rPr lang="en-US" sz="1600" dirty="0"/>
                        <a:t>)</a:t>
                      </a:r>
                    </a:p>
                  </a:txBody>
                  <a:tcPr/>
                </a:tc>
                <a:tc>
                  <a:txBody>
                    <a:bodyPr/>
                    <a:lstStyle/>
                    <a:p>
                      <a:pPr algn="ctr"/>
                      <a:r>
                        <a:rPr lang="en-US" sz="1600" dirty="0"/>
                        <a:t>1</a:t>
                      </a:r>
                    </a:p>
                  </a:txBody>
                  <a:tcPr/>
                </a:tc>
                <a:tc>
                  <a:txBody>
                    <a:bodyPr/>
                    <a:lstStyle/>
                    <a:p>
                      <a:pPr algn="ctr"/>
                      <a:r>
                        <a:rPr lang="en-US" sz="1600" dirty="0"/>
                        <a:t>1</a:t>
                      </a:r>
                    </a:p>
                  </a:txBody>
                  <a:tcPr/>
                </a:tc>
                <a:tc>
                  <a:txBody>
                    <a:bodyPr/>
                    <a:lstStyle/>
                    <a:p>
                      <a:pPr algn="ctr"/>
                      <a:r>
                        <a:rPr lang="en-US" sz="1600" dirty="0"/>
                        <a:t>1</a:t>
                      </a:r>
                    </a:p>
                  </a:txBody>
                  <a:tcPr/>
                </a:tc>
                <a:tc>
                  <a:txBody>
                    <a:bodyPr/>
                    <a:lstStyle/>
                    <a:p>
                      <a:pPr algn="ctr"/>
                      <a:r>
                        <a:rPr lang="en-US" sz="1600" dirty="0"/>
                        <a:t>1</a:t>
                      </a:r>
                    </a:p>
                  </a:txBody>
                  <a:tcPr/>
                </a:tc>
                <a:extLst>
                  <a:ext uri="{0D108BD9-81ED-4DB2-BD59-A6C34878D82A}">
                    <a16:rowId xmlns:a16="http://schemas.microsoft.com/office/drawing/2014/main" val="4269677922"/>
                  </a:ext>
                </a:extLst>
              </a:tr>
              <a:tr h="370840">
                <a:tc>
                  <a:txBody>
                    <a:bodyPr/>
                    <a:lstStyle/>
                    <a:p>
                      <a:r>
                        <a:rPr lang="en-US" sz="1600" dirty="0"/>
                        <a:t>Energy per pulse (kJ)</a:t>
                      </a:r>
                    </a:p>
                  </a:txBody>
                  <a:tcPr/>
                </a:tc>
                <a:tc>
                  <a:txBody>
                    <a:bodyPr/>
                    <a:lstStyle/>
                    <a:p>
                      <a:pPr algn="ctr"/>
                      <a:r>
                        <a:rPr lang="en-US" sz="1600" dirty="0"/>
                        <a:t>23.3</a:t>
                      </a:r>
                    </a:p>
                  </a:txBody>
                  <a:tcPr/>
                </a:tc>
                <a:tc>
                  <a:txBody>
                    <a:bodyPr/>
                    <a:lstStyle/>
                    <a:p>
                      <a:pPr algn="ctr"/>
                      <a:r>
                        <a:rPr lang="en-US" sz="1600" dirty="0"/>
                        <a:t>32</a:t>
                      </a:r>
                    </a:p>
                  </a:txBody>
                  <a:tcPr/>
                </a:tc>
                <a:tc>
                  <a:txBody>
                    <a:bodyPr/>
                    <a:lstStyle/>
                    <a:p>
                      <a:pPr algn="ctr"/>
                      <a:r>
                        <a:rPr lang="en-US" sz="1600" dirty="0"/>
                        <a:t>47</a:t>
                      </a:r>
                    </a:p>
                  </a:txBody>
                  <a:tcPr/>
                </a:tc>
                <a:tc>
                  <a:txBody>
                    <a:bodyPr/>
                    <a:lstStyle/>
                    <a:p>
                      <a:pPr algn="ctr"/>
                      <a:r>
                        <a:rPr lang="en-US" sz="1600" dirty="0"/>
                        <a:t>33</a:t>
                      </a:r>
                    </a:p>
                  </a:txBody>
                  <a:tcPr/>
                </a:tc>
                <a:extLst>
                  <a:ext uri="{0D108BD9-81ED-4DB2-BD59-A6C34878D82A}">
                    <a16:rowId xmlns:a16="http://schemas.microsoft.com/office/drawing/2014/main" val="19736435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Repetition rate (Hz)</a:t>
                      </a:r>
                    </a:p>
                  </a:txBody>
                  <a:tcPr/>
                </a:tc>
                <a:tc>
                  <a:txBody>
                    <a:bodyPr/>
                    <a:lstStyle/>
                    <a:p>
                      <a:pPr algn="ctr"/>
                      <a:r>
                        <a:rPr lang="en-US" sz="1600" dirty="0"/>
                        <a:t>60</a:t>
                      </a:r>
                    </a:p>
                  </a:txBody>
                  <a:tcPr/>
                </a:tc>
                <a:tc>
                  <a:txBody>
                    <a:bodyPr/>
                    <a:lstStyle/>
                    <a:p>
                      <a:pPr algn="ctr"/>
                      <a:r>
                        <a:rPr lang="en-US" sz="1600" dirty="0"/>
                        <a:t>60</a:t>
                      </a:r>
                    </a:p>
                  </a:txBody>
                  <a:tcPr/>
                </a:tc>
                <a:tc>
                  <a:txBody>
                    <a:bodyPr/>
                    <a:lstStyle/>
                    <a:p>
                      <a:pPr algn="ctr"/>
                      <a:r>
                        <a:rPr lang="en-US" sz="1600" dirty="0"/>
                        <a:t>60</a:t>
                      </a:r>
                    </a:p>
                  </a:txBody>
                  <a:tcPr/>
                </a:tc>
                <a:tc>
                  <a:txBody>
                    <a:bodyPr/>
                    <a:lstStyle/>
                    <a:p>
                      <a:pPr algn="ctr"/>
                      <a:r>
                        <a:rPr lang="en-US" sz="1600" dirty="0"/>
                        <a:t>60</a:t>
                      </a:r>
                    </a:p>
                  </a:txBody>
                  <a:tcPr/>
                </a:tc>
                <a:extLst>
                  <a:ext uri="{0D108BD9-81ED-4DB2-BD59-A6C34878D82A}">
                    <a16:rowId xmlns:a16="http://schemas.microsoft.com/office/drawing/2014/main" val="300829243"/>
                  </a:ext>
                </a:extLst>
              </a:tr>
            </a:tbl>
          </a:graphicData>
        </a:graphic>
      </p:graphicFrame>
      <p:sp>
        <p:nvSpPr>
          <p:cNvPr id="16" name="Rectangle 15">
            <a:extLst>
              <a:ext uri="{FF2B5EF4-FFF2-40B4-BE49-F238E27FC236}">
                <a16:creationId xmlns:a16="http://schemas.microsoft.com/office/drawing/2014/main" id="{A3934535-82EE-AD02-2345-E9CE5AFD00B5}"/>
              </a:ext>
            </a:extLst>
          </p:cNvPr>
          <p:cNvSpPr/>
          <p:nvPr/>
        </p:nvSpPr>
        <p:spPr>
          <a:xfrm>
            <a:off x="6492240" y="4081831"/>
            <a:ext cx="2389367" cy="1854200"/>
          </a:xfrm>
          <a:prstGeom prst="rect">
            <a:avLst/>
          </a:prstGeom>
          <a:noFill/>
          <a:ln w="381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7" name="TextBox 16">
            <a:extLst>
              <a:ext uri="{FF2B5EF4-FFF2-40B4-BE49-F238E27FC236}">
                <a16:creationId xmlns:a16="http://schemas.microsoft.com/office/drawing/2014/main" id="{077E5A2F-ECC7-5992-62EF-4BB1C0A9A27F}"/>
              </a:ext>
            </a:extLst>
          </p:cNvPr>
          <p:cNvSpPr txBox="1"/>
          <p:nvPr/>
        </p:nvSpPr>
        <p:spPr>
          <a:xfrm>
            <a:off x="5565388" y="5936030"/>
            <a:ext cx="4841390" cy="590931"/>
          </a:xfrm>
          <a:prstGeom prst="rect">
            <a:avLst/>
          </a:prstGeom>
          <a:noFill/>
        </p:spPr>
        <p:txBody>
          <a:bodyPr wrap="none" rtlCol="0">
            <a:spAutoFit/>
          </a:bodyPr>
          <a:lstStyle/>
          <a:p>
            <a:pPr algn="ctr">
              <a:lnSpc>
                <a:spcPct val="90000"/>
              </a:lnSpc>
            </a:pPr>
            <a:r>
              <a:rPr lang="en-US" dirty="0">
                <a:latin typeface="+mn-lt"/>
              </a:rPr>
              <a:t>All threshold values have been demonstrated </a:t>
            </a:r>
            <a:br>
              <a:rPr lang="en-US" dirty="0">
                <a:latin typeface="+mn-lt"/>
              </a:rPr>
            </a:br>
            <a:r>
              <a:rPr lang="en-US" dirty="0">
                <a:latin typeface="+mn-lt"/>
              </a:rPr>
              <a:t>Energy objective complete</a:t>
            </a:r>
          </a:p>
        </p:txBody>
      </p:sp>
      <p:sp>
        <p:nvSpPr>
          <p:cNvPr id="2" name="Rectangle 1">
            <a:extLst>
              <a:ext uri="{FF2B5EF4-FFF2-40B4-BE49-F238E27FC236}">
                <a16:creationId xmlns:a16="http://schemas.microsoft.com/office/drawing/2014/main" id="{F57BAD6D-478F-023F-67A4-1F8A7FA86FA4}"/>
              </a:ext>
            </a:extLst>
          </p:cNvPr>
          <p:cNvSpPr/>
          <p:nvPr/>
        </p:nvSpPr>
        <p:spPr>
          <a:xfrm>
            <a:off x="8892758" y="4836396"/>
            <a:ext cx="2226623" cy="360072"/>
          </a:xfrm>
          <a:prstGeom prst="rect">
            <a:avLst/>
          </a:prstGeom>
          <a:noFill/>
          <a:ln w="381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26890956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CD78D8CC-B687-D2A0-53AB-619529CF603C}"/>
              </a:ext>
            </a:extLst>
          </p:cNvPr>
          <p:cNvGrpSpPr/>
          <p:nvPr/>
        </p:nvGrpSpPr>
        <p:grpSpPr>
          <a:xfrm>
            <a:off x="2034267" y="2003088"/>
            <a:ext cx="8123465" cy="4404982"/>
            <a:chOff x="2034267" y="2126625"/>
            <a:chExt cx="8123465" cy="4404982"/>
          </a:xfrm>
        </p:grpSpPr>
        <p:grpSp>
          <p:nvGrpSpPr>
            <p:cNvPr id="12" name="Group 11">
              <a:extLst>
                <a:ext uri="{FF2B5EF4-FFF2-40B4-BE49-F238E27FC236}">
                  <a16:creationId xmlns:a16="http://schemas.microsoft.com/office/drawing/2014/main" id="{2906BC9C-8E90-06DC-58A3-06C2908698C6}"/>
                </a:ext>
              </a:extLst>
            </p:cNvPr>
            <p:cNvGrpSpPr/>
            <p:nvPr/>
          </p:nvGrpSpPr>
          <p:grpSpPr>
            <a:xfrm>
              <a:off x="2034267" y="2126625"/>
              <a:ext cx="8123465" cy="4404982"/>
              <a:chOff x="2034267" y="2045345"/>
              <a:chExt cx="8123465" cy="4404982"/>
            </a:xfrm>
          </p:grpSpPr>
          <p:pic>
            <p:nvPicPr>
              <p:cNvPr id="5" name="Picture 4">
                <a:extLst>
                  <a:ext uri="{FF2B5EF4-FFF2-40B4-BE49-F238E27FC236}">
                    <a16:creationId xmlns:a16="http://schemas.microsoft.com/office/drawing/2014/main" id="{4E04B75C-AD02-DF09-8A73-3772C4F0A4CC}"/>
                  </a:ext>
                </a:extLst>
              </p:cNvPr>
              <p:cNvPicPr>
                <a:picLocks noChangeAspect="1"/>
              </p:cNvPicPr>
              <p:nvPr/>
            </p:nvPicPr>
            <p:blipFill>
              <a:blip r:embed="rId2" cstate="screen">
                <a:extLst>
                  <a:ext uri="{28A0092B-C50C-407E-A947-70E740481C1C}">
                    <a14:useLocalDpi xmlns:a14="http://schemas.microsoft.com/office/drawing/2010/main"/>
                  </a:ext>
                </a:extLst>
              </a:blip>
              <a:srcRect b="7135"/>
              <a:stretch/>
            </p:blipFill>
            <p:spPr>
              <a:xfrm>
                <a:off x="2034267" y="2045345"/>
                <a:ext cx="8123465" cy="4401716"/>
              </a:xfrm>
              <a:prstGeom prst="rect">
                <a:avLst/>
              </a:prstGeom>
            </p:spPr>
          </p:pic>
          <p:sp>
            <p:nvSpPr>
              <p:cNvPr id="6" name="TextBox 5">
                <a:extLst>
                  <a:ext uri="{FF2B5EF4-FFF2-40B4-BE49-F238E27FC236}">
                    <a16:creationId xmlns:a16="http://schemas.microsoft.com/office/drawing/2014/main" id="{FD879EE9-DEDE-2DAF-CCCB-117CC1FC4FD6}"/>
                  </a:ext>
                </a:extLst>
              </p:cNvPr>
              <p:cNvSpPr txBox="1"/>
              <p:nvPr/>
            </p:nvSpPr>
            <p:spPr>
              <a:xfrm>
                <a:off x="2473779" y="6188529"/>
                <a:ext cx="829073" cy="258532"/>
              </a:xfrm>
              <a:prstGeom prst="rect">
                <a:avLst/>
              </a:prstGeom>
              <a:noFill/>
            </p:spPr>
            <p:txBody>
              <a:bodyPr wrap="none" rtlCol="0">
                <a:spAutoFit/>
              </a:bodyPr>
              <a:lstStyle/>
              <a:p>
                <a:pPr algn="l">
                  <a:lnSpc>
                    <a:spcPct val="90000"/>
                  </a:lnSpc>
                </a:pPr>
                <a:r>
                  <a:rPr lang="en-US" sz="1200" dirty="0">
                    <a:latin typeface="+mn-lt"/>
                  </a:rPr>
                  <a:t>1/1/2022</a:t>
                </a:r>
              </a:p>
            </p:txBody>
          </p:sp>
          <p:sp>
            <p:nvSpPr>
              <p:cNvPr id="7" name="TextBox 6">
                <a:extLst>
                  <a:ext uri="{FF2B5EF4-FFF2-40B4-BE49-F238E27FC236}">
                    <a16:creationId xmlns:a16="http://schemas.microsoft.com/office/drawing/2014/main" id="{D6E4F3D2-F156-D93F-A515-892D4BEA68EB}"/>
                  </a:ext>
                </a:extLst>
              </p:cNvPr>
              <p:cNvSpPr txBox="1"/>
              <p:nvPr/>
            </p:nvSpPr>
            <p:spPr>
              <a:xfrm>
                <a:off x="3654877" y="6188529"/>
                <a:ext cx="829073" cy="258532"/>
              </a:xfrm>
              <a:prstGeom prst="rect">
                <a:avLst/>
              </a:prstGeom>
              <a:noFill/>
            </p:spPr>
            <p:txBody>
              <a:bodyPr wrap="none" rtlCol="0">
                <a:spAutoFit/>
              </a:bodyPr>
              <a:lstStyle/>
              <a:p>
                <a:pPr algn="l">
                  <a:lnSpc>
                    <a:spcPct val="90000"/>
                  </a:lnSpc>
                </a:pPr>
                <a:r>
                  <a:rPr lang="en-US" sz="1200" dirty="0">
                    <a:latin typeface="+mn-lt"/>
                  </a:rPr>
                  <a:t>7/1/2022</a:t>
                </a:r>
              </a:p>
            </p:txBody>
          </p:sp>
          <p:sp>
            <p:nvSpPr>
              <p:cNvPr id="8" name="TextBox 7">
                <a:extLst>
                  <a:ext uri="{FF2B5EF4-FFF2-40B4-BE49-F238E27FC236}">
                    <a16:creationId xmlns:a16="http://schemas.microsoft.com/office/drawing/2014/main" id="{3DAC6EE9-16F4-CF71-45CD-3DB62BFAB6BA}"/>
                  </a:ext>
                </a:extLst>
              </p:cNvPr>
              <p:cNvSpPr txBox="1"/>
              <p:nvPr/>
            </p:nvSpPr>
            <p:spPr>
              <a:xfrm>
                <a:off x="4822005" y="6191795"/>
                <a:ext cx="829073" cy="258532"/>
              </a:xfrm>
              <a:prstGeom prst="rect">
                <a:avLst/>
              </a:prstGeom>
              <a:noFill/>
            </p:spPr>
            <p:txBody>
              <a:bodyPr wrap="none" rtlCol="0">
                <a:spAutoFit/>
              </a:bodyPr>
              <a:lstStyle/>
              <a:p>
                <a:pPr algn="l">
                  <a:lnSpc>
                    <a:spcPct val="90000"/>
                  </a:lnSpc>
                </a:pPr>
                <a:r>
                  <a:rPr lang="en-US" sz="1200" dirty="0">
                    <a:latin typeface="+mn-lt"/>
                  </a:rPr>
                  <a:t>1/1/2023</a:t>
                </a:r>
              </a:p>
            </p:txBody>
          </p:sp>
          <p:sp>
            <p:nvSpPr>
              <p:cNvPr id="9" name="TextBox 8">
                <a:extLst>
                  <a:ext uri="{FF2B5EF4-FFF2-40B4-BE49-F238E27FC236}">
                    <a16:creationId xmlns:a16="http://schemas.microsoft.com/office/drawing/2014/main" id="{FC27C98C-4686-70C2-ACC0-4F255969F088}"/>
                  </a:ext>
                </a:extLst>
              </p:cNvPr>
              <p:cNvSpPr txBox="1"/>
              <p:nvPr/>
            </p:nvSpPr>
            <p:spPr>
              <a:xfrm>
                <a:off x="5998007" y="6188529"/>
                <a:ext cx="829073" cy="258532"/>
              </a:xfrm>
              <a:prstGeom prst="rect">
                <a:avLst/>
              </a:prstGeom>
              <a:noFill/>
            </p:spPr>
            <p:txBody>
              <a:bodyPr wrap="none" rtlCol="0">
                <a:spAutoFit/>
              </a:bodyPr>
              <a:lstStyle/>
              <a:p>
                <a:pPr algn="l">
                  <a:lnSpc>
                    <a:spcPct val="90000"/>
                  </a:lnSpc>
                </a:pPr>
                <a:r>
                  <a:rPr lang="en-US" sz="1200" dirty="0">
                    <a:latin typeface="+mn-lt"/>
                  </a:rPr>
                  <a:t>7/1/2023</a:t>
                </a:r>
              </a:p>
            </p:txBody>
          </p:sp>
          <p:sp>
            <p:nvSpPr>
              <p:cNvPr id="10" name="TextBox 9">
                <a:extLst>
                  <a:ext uri="{FF2B5EF4-FFF2-40B4-BE49-F238E27FC236}">
                    <a16:creationId xmlns:a16="http://schemas.microsoft.com/office/drawing/2014/main" id="{E1C10C53-BA5D-723E-32B3-C3EE243D66B7}"/>
                  </a:ext>
                </a:extLst>
              </p:cNvPr>
              <p:cNvSpPr txBox="1"/>
              <p:nvPr/>
            </p:nvSpPr>
            <p:spPr>
              <a:xfrm>
                <a:off x="7152147" y="6188529"/>
                <a:ext cx="829073" cy="258532"/>
              </a:xfrm>
              <a:prstGeom prst="rect">
                <a:avLst/>
              </a:prstGeom>
              <a:noFill/>
            </p:spPr>
            <p:txBody>
              <a:bodyPr wrap="none" rtlCol="0">
                <a:spAutoFit/>
              </a:bodyPr>
              <a:lstStyle/>
              <a:p>
                <a:pPr algn="l">
                  <a:lnSpc>
                    <a:spcPct val="90000"/>
                  </a:lnSpc>
                </a:pPr>
                <a:r>
                  <a:rPr lang="en-US" sz="1200" dirty="0">
                    <a:latin typeface="+mn-lt"/>
                  </a:rPr>
                  <a:t>1/1/2024</a:t>
                </a:r>
              </a:p>
            </p:txBody>
          </p:sp>
          <p:sp>
            <p:nvSpPr>
              <p:cNvPr id="11" name="TextBox 10">
                <a:extLst>
                  <a:ext uri="{FF2B5EF4-FFF2-40B4-BE49-F238E27FC236}">
                    <a16:creationId xmlns:a16="http://schemas.microsoft.com/office/drawing/2014/main" id="{C22EA157-7DFA-2D2F-537F-86C4046122E4}"/>
                  </a:ext>
                </a:extLst>
              </p:cNvPr>
              <p:cNvSpPr txBox="1"/>
              <p:nvPr/>
            </p:nvSpPr>
            <p:spPr>
              <a:xfrm>
                <a:off x="8322615" y="6188529"/>
                <a:ext cx="829073" cy="258532"/>
              </a:xfrm>
              <a:prstGeom prst="rect">
                <a:avLst/>
              </a:prstGeom>
              <a:noFill/>
            </p:spPr>
            <p:txBody>
              <a:bodyPr wrap="none" rtlCol="0">
                <a:spAutoFit/>
              </a:bodyPr>
              <a:lstStyle/>
              <a:p>
                <a:pPr algn="l">
                  <a:lnSpc>
                    <a:spcPct val="90000"/>
                  </a:lnSpc>
                </a:pPr>
                <a:r>
                  <a:rPr lang="en-US" sz="1200" dirty="0">
                    <a:latin typeface="+mn-lt"/>
                  </a:rPr>
                  <a:t>7/1/2024</a:t>
                </a:r>
              </a:p>
            </p:txBody>
          </p:sp>
        </p:grpSp>
        <p:cxnSp>
          <p:nvCxnSpPr>
            <p:cNvPr id="21" name="Straight Connector 20">
              <a:extLst>
                <a:ext uri="{FF2B5EF4-FFF2-40B4-BE49-F238E27FC236}">
                  <a16:creationId xmlns:a16="http://schemas.microsoft.com/office/drawing/2014/main" id="{29B9BB7B-756E-DC21-F354-4E8FD8D482B8}"/>
                </a:ext>
              </a:extLst>
            </p:cNvPr>
            <p:cNvCxnSpPr/>
            <p:nvPr/>
          </p:nvCxnSpPr>
          <p:spPr>
            <a:xfrm flipV="1">
              <a:off x="8737600" y="3169920"/>
              <a:ext cx="0" cy="3007360"/>
            </a:xfrm>
            <a:prstGeom prst="line">
              <a:avLst/>
            </a:prstGeom>
            <a:ln w="28575">
              <a:solidFill>
                <a:srgbClr val="CC2F00"/>
              </a:solidFill>
              <a:miter lim="800000"/>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F4DAC6-479A-6D40-6899-B8ABF9BD4D6D}"/>
                </a:ext>
              </a:extLst>
            </p:cNvPr>
            <p:cNvCxnSpPr>
              <a:cxnSpLocks/>
            </p:cNvCxnSpPr>
            <p:nvPr/>
          </p:nvCxnSpPr>
          <p:spPr>
            <a:xfrm>
              <a:off x="8727440" y="3149600"/>
              <a:ext cx="414088" cy="0"/>
            </a:xfrm>
            <a:prstGeom prst="line">
              <a:avLst/>
            </a:prstGeom>
            <a:ln w="28575">
              <a:solidFill>
                <a:srgbClr val="CC2F00"/>
              </a:solidFill>
              <a:miter lim="800000"/>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718D7E3-3DC4-E406-DD0D-AEC6B4C745F4}"/>
                </a:ext>
              </a:extLst>
            </p:cNvPr>
            <p:cNvCxnSpPr>
              <a:cxnSpLocks/>
            </p:cNvCxnSpPr>
            <p:nvPr/>
          </p:nvCxnSpPr>
          <p:spPr>
            <a:xfrm>
              <a:off x="8737600" y="3860800"/>
              <a:ext cx="721360" cy="0"/>
            </a:xfrm>
            <a:prstGeom prst="line">
              <a:avLst/>
            </a:prstGeom>
            <a:ln w="28575">
              <a:solidFill>
                <a:srgbClr val="487926"/>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CB7146E3-3888-D97E-F6F5-98313AC310B3}"/>
              </a:ext>
            </a:extLst>
          </p:cNvPr>
          <p:cNvSpPr>
            <a:spLocks noGrp="1"/>
          </p:cNvSpPr>
          <p:nvPr>
            <p:ph type="title"/>
          </p:nvPr>
        </p:nvSpPr>
        <p:spPr/>
        <p:txBody>
          <a:bodyPr/>
          <a:lstStyle/>
          <a:p>
            <a:r>
              <a:rPr lang="en-US" dirty="0"/>
              <a:t>Phased Power Ramp-up: Philosophy and Execution</a:t>
            </a:r>
          </a:p>
        </p:txBody>
      </p:sp>
      <p:sp>
        <p:nvSpPr>
          <p:cNvPr id="4" name="Content Placeholder 2">
            <a:extLst>
              <a:ext uri="{FF2B5EF4-FFF2-40B4-BE49-F238E27FC236}">
                <a16:creationId xmlns:a16="http://schemas.microsoft.com/office/drawing/2014/main" id="{C0E9EDFC-76D0-C432-4D33-85EFF2F3D0E3}"/>
              </a:ext>
            </a:extLst>
          </p:cNvPr>
          <p:cNvSpPr>
            <a:spLocks noGrp="1"/>
          </p:cNvSpPr>
          <p:nvPr>
            <p:ph idx="1"/>
          </p:nvPr>
        </p:nvSpPr>
        <p:spPr>
          <a:xfrm>
            <a:off x="314692" y="1003476"/>
            <a:ext cx="11315194" cy="4061829"/>
          </a:xfrm>
        </p:spPr>
        <p:txBody>
          <a:bodyPr/>
          <a:lstStyle/>
          <a:p>
            <a:r>
              <a:rPr lang="en-US" sz="2400" dirty="0"/>
              <a:t>Increase neutron flux to users as quickly as possible</a:t>
            </a:r>
          </a:p>
          <a:p>
            <a:r>
              <a:rPr lang="en-US" sz="2400" dirty="0"/>
              <a:t>Push the power early to identify issues with new and existing equipment</a:t>
            </a:r>
            <a:endParaRPr lang="en-US" sz="2000" dirty="0"/>
          </a:p>
        </p:txBody>
      </p:sp>
      <p:cxnSp>
        <p:nvCxnSpPr>
          <p:cNvPr id="15" name="Straight Arrow Connector 14">
            <a:extLst>
              <a:ext uri="{FF2B5EF4-FFF2-40B4-BE49-F238E27FC236}">
                <a16:creationId xmlns:a16="http://schemas.microsoft.com/office/drawing/2014/main" id="{6E86F150-1CC8-C546-F336-90E03808ED8F}"/>
              </a:ext>
            </a:extLst>
          </p:cNvPr>
          <p:cNvCxnSpPr>
            <a:cxnSpLocks/>
          </p:cNvCxnSpPr>
          <p:nvPr/>
        </p:nvCxnSpPr>
        <p:spPr>
          <a:xfrm flipH="1" flipV="1">
            <a:off x="9151688" y="3138650"/>
            <a:ext cx="746692" cy="422910"/>
          </a:xfrm>
          <a:prstGeom prst="straightConnector1">
            <a:avLst/>
          </a:prstGeom>
          <a:ln w="28575">
            <a:solidFill>
              <a:schemeClr val="bg1">
                <a:lumMod val="50000"/>
              </a:schemeClr>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D429F01-C01D-48D4-810D-12CD24E38876}"/>
              </a:ext>
            </a:extLst>
          </p:cNvPr>
          <p:cNvSpPr txBox="1"/>
          <p:nvPr/>
        </p:nvSpPr>
        <p:spPr>
          <a:xfrm>
            <a:off x="9905656" y="3350105"/>
            <a:ext cx="2065705" cy="1089529"/>
          </a:xfrm>
          <a:prstGeom prst="rect">
            <a:avLst/>
          </a:prstGeom>
          <a:noFill/>
        </p:spPr>
        <p:txBody>
          <a:bodyPr wrap="square" rtlCol="0">
            <a:spAutoFit/>
          </a:bodyPr>
          <a:lstStyle/>
          <a:p>
            <a:pPr algn="l">
              <a:lnSpc>
                <a:spcPct val="90000"/>
              </a:lnSpc>
            </a:pPr>
            <a:r>
              <a:rPr lang="en-US" dirty="0">
                <a:latin typeface="+mn-lt"/>
              </a:rPr>
              <a:t>1250 Hours at </a:t>
            </a:r>
            <a:br>
              <a:rPr lang="en-US" dirty="0">
                <a:latin typeface="+mn-lt"/>
              </a:rPr>
            </a:br>
            <a:r>
              <a:rPr lang="en-US" dirty="0">
                <a:latin typeface="+mn-lt"/>
              </a:rPr>
              <a:t>1.7 MW achieved Oct. 7</a:t>
            </a:r>
            <a:r>
              <a:rPr lang="en-US" baseline="30000" dirty="0">
                <a:latin typeface="+mn-lt"/>
              </a:rPr>
              <a:t>th</a:t>
            </a:r>
            <a:r>
              <a:rPr lang="en-US" dirty="0">
                <a:latin typeface="+mn-lt"/>
              </a:rPr>
              <a:t> 2024</a:t>
            </a:r>
          </a:p>
        </p:txBody>
      </p:sp>
      <p:sp>
        <p:nvSpPr>
          <p:cNvPr id="16" name="TextBox 15">
            <a:extLst>
              <a:ext uri="{FF2B5EF4-FFF2-40B4-BE49-F238E27FC236}">
                <a16:creationId xmlns:a16="http://schemas.microsoft.com/office/drawing/2014/main" id="{3840D40A-F70F-6D2B-C34C-B1DA2A20DD99}"/>
              </a:ext>
            </a:extLst>
          </p:cNvPr>
          <p:cNvSpPr txBox="1"/>
          <p:nvPr/>
        </p:nvSpPr>
        <p:spPr>
          <a:xfrm rot="19197413">
            <a:off x="4958457" y="2576496"/>
            <a:ext cx="1164101" cy="341632"/>
          </a:xfrm>
          <a:prstGeom prst="rect">
            <a:avLst/>
          </a:prstGeom>
          <a:noFill/>
        </p:spPr>
        <p:txBody>
          <a:bodyPr wrap="none" rtlCol="0">
            <a:spAutoFit/>
          </a:bodyPr>
          <a:lstStyle/>
          <a:p>
            <a:pPr algn="l">
              <a:lnSpc>
                <a:spcPct val="90000"/>
              </a:lnSpc>
            </a:pPr>
            <a:r>
              <a:rPr lang="en-US" dirty="0">
                <a:latin typeface="+mn-lt"/>
              </a:rPr>
              <a:t>1</a:t>
            </a:r>
            <a:r>
              <a:rPr lang="en-US" baseline="30000" dirty="0">
                <a:latin typeface="+mn-lt"/>
              </a:rPr>
              <a:t>st</a:t>
            </a:r>
            <a:r>
              <a:rPr lang="en-US" dirty="0">
                <a:latin typeface="+mn-lt"/>
              </a:rPr>
              <a:t> Phase</a:t>
            </a:r>
          </a:p>
        </p:txBody>
      </p:sp>
      <p:sp>
        <p:nvSpPr>
          <p:cNvPr id="17" name="TextBox 16">
            <a:extLst>
              <a:ext uri="{FF2B5EF4-FFF2-40B4-BE49-F238E27FC236}">
                <a16:creationId xmlns:a16="http://schemas.microsoft.com/office/drawing/2014/main" id="{C74B18E8-BE3A-61B3-6084-D980A1CAE623}"/>
              </a:ext>
            </a:extLst>
          </p:cNvPr>
          <p:cNvSpPr txBox="1"/>
          <p:nvPr/>
        </p:nvSpPr>
        <p:spPr>
          <a:xfrm rot="19197413">
            <a:off x="6120520" y="2217164"/>
            <a:ext cx="1316386" cy="341632"/>
          </a:xfrm>
          <a:prstGeom prst="rect">
            <a:avLst/>
          </a:prstGeom>
          <a:noFill/>
        </p:spPr>
        <p:txBody>
          <a:bodyPr wrap="none" rtlCol="0">
            <a:spAutoFit/>
          </a:bodyPr>
          <a:lstStyle/>
          <a:p>
            <a:pPr algn="l">
              <a:lnSpc>
                <a:spcPct val="90000"/>
              </a:lnSpc>
            </a:pPr>
            <a:r>
              <a:rPr lang="en-US" dirty="0">
                <a:latin typeface="+mn-lt"/>
              </a:rPr>
              <a:t>2</a:t>
            </a:r>
            <a:r>
              <a:rPr lang="en-US" baseline="30000" dirty="0">
                <a:latin typeface="+mn-lt"/>
              </a:rPr>
              <a:t>nd</a:t>
            </a:r>
            <a:r>
              <a:rPr lang="en-US" dirty="0">
                <a:latin typeface="+mn-lt"/>
              </a:rPr>
              <a:t>  Phase</a:t>
            </a:r>
          </a:p>
        </p:txBody>
      </p:sp>
      <p:sp>
        <p:nvSpPr>
          <p:cNvPr id="3" name="TextBox 2">
            <a:extLst>
              <a:ext uri="{FF2B5EF4-FFF2-40B4-BE49-F238E27FC236}">
                <a16:creationId xmlns:a16="http://schemas.microsoft.com/office/drawing/2014/main" id="{5EACE006-3502-2670-506F-523148FDAAB2}"/>
              </a:ext>
            </a:extLst>
          </p:cNvPr>
          <p:cNvSpPr txBox="1"/>
          <p:nvPr/>
        </p:nvSpPr>
        <p:spPr>
          <a:xfrm rot="16200000">
            <a:off x="5689519" y="4877094"/>
            <a:ext cx="1008609" cy="276999"/>
          </a:xfrm>
          <a:prstGeom prst="rect">
            <a:avLst/>
          </a:prstGeom>
          <a:noFill/>
        </p:spPr>
        <p:txBody>
          <a:bodyPr wrap="none" rtlCol="0">
            <a:spAutoFit/>
          </a:bodyPr>
          <a:lstStyle/>
          <a:p>
            <a:r>
              <a:rPr lang="en-US" sz="1200" b="1" dirty="0"/>
              <a:t>RID Window</a:t>
            </a:r>
          </a:p>
        </p:txBody>
      </p:sp>
    </p:spTree>
    <p:extLst>
      <p:ext uri="{BB962C8B-B14F-4D97-AF65-F5344CB8AC3E}">
        <p14:creationId xmlns:p14="http://schemas.microsoft.com/office/powerpoint/2010/main" val="2279829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D00C9-F1AE-E585-D45A-E7592B3778F3}"/>
              </a:ext>
            </a:extLst>
          </p:cNvPr>
          <p:cNvSpPr>
            <a:spLocks noGrp="1"/>
          </p:cNvSpPr>
          <p:nvPr>
            <p:ph type="title"/>
          </p:nvPr>
        </p:nvSpPr>
        <p:spPr/>
        <p:txBody>
          <a:bodyPr/>
          <a:lstStyle/>
          <a:p>
            <a:r>
              <a:rPr lang="en-US" dirty="0"/>
              <a:t>Power ramp-up – Phase 1</a:t>
            </a:r>
          </a:p>
        </p:txBody>
      </p:sp>
      <p:sp>
        <p:nvSpPr>
          <p:cNvPr id="3" name="Content Placeholder 2">
            <a:extLst>
              <a:ext uri="{FF2B5EF4-FFF2-40B4-BE49-F238E27FC236}">
                <a16:creationId xmlns:a16="http://schemas.microsoft.com/office/drawing/2014/main" id="{F3C49144-AF06-D2C5-8FB5-6A57BEE9E1A8}"/>
              </a:ext>
            </a:extLst>
          </p:cNvPr>
          <p:cNvSpPr>
            <a:spLocks noGrp="1"/>
          </p:cNvSpPr>
          <p:nvPr>
            <p:ph idx="1"/>
          </p:nvPr>
        </p:nvSpPr>
        <p:spPr>
          <a:xfrm>
            <a:off x="314692" y="1114980"/>
            <a:ext cx="11315194" cy="5044756"/>
          </a:xfrm>
        </p:spPr>
        <p:txBody>
          <a:bodyPr/>
          <a:lstStyle/>
          <a:p>
            <a:r>
              <a:rPr lang="en-US" sz="1800" dirty="0"/>
              <a:t>Energy</a:t>
            </a:r>
          </a:p>
          <a:p>
            <a:pPr lvl="1"/>
            <a:r>
              <a:rPr lang="en-US" sz="1400" dirty="0"/>
              <a:t>1.12 GeV linac output energy</a:t>
            </a:r>
          </a:p>
          <a:p>
            <a:pPr lvl="1"/>
            <a:r>
              <a:rPr lang="en-US" sz="1400" dirty="0"/>
              <a:t>1.05 GeV for operation (limited by injection dump septum magnet)</a:t>
            </a:r>
          </a:p>
          <a:p>
            <a:r>
              <a:rPr lang="en-US" sz="1800" dirty="0"/>
              <a:t>Issue</a:t>
            </a:r>
            <a:r>
              <a:rPr lang="en-US" sz="1600" dirty="0"/>
              <a:t> </a:t>
            </a:r>
          </a:p>
          <a:p>
            <a:pPr lvl="1"/>
            <a:r>
              <a:rPr lang="en-US" sz="1400" dirty="0"/>
              <a:t>During beam power ramp-up beyond 1.4 MW, instability of </a:t>
            </a:r>
            <a:br>
              <a:rPr lang="en-US" sz="1400" dirty="0"/>
            </a:br>
            <a:r>
              <a:rPr lang="en-US" sz="1400" dirty="0"/>
              <a:t>Cryogenic Moderator System (CMS) process control in one of loops </a:t>
            </a:r>
            <a:br>
              <a:rPr lang="en-US" sz="1400" dirty="0"/>
            </a:br>
            <a:r>
              <a:rPr lang="en-US" sz="1400" dirty="0"/>
              <a:t>during beam on/off transient</a:t>
            </a:r>
          </a:p>
          <a:p>
            <a:pPr lvl="1"/>
            <a:r>
              <a:rPr lang="en-US" sz="1400" dirty="0"/>
              <a:t>Beam power was limited at 1.45 MW </a:t>
            </a:r>
          </a:p>
          <a:p>
            <a:r>
              <a:rPr lang="en-US" sz="1800" dirty="0"/>
              <a:t>Resolution</a:t>
            </a:r>
          </a:p>
          <a:p>
            <a:pPr lvl="1"/>
            <a:r>
              <a:rPr lang="en-US" sz="1400" dirty="0"/>
              <a:t>New controls implemented, providing feed forward </a:t>
            </a:r>
            <a:br>
              <a:rPr lang="en-US" sz="1400" dirty="0"/>
            </a:br>
            <a:r>
              <a:rPr lang="en-US" sz="1400" dirty="0"/>
              <a:t>control for helium return heater</a:t>
            </a:r>
          </a:p>
          <a:p>
            <a:pPr lvl="1"/>
            <a:r>
              <a:rPr lang="en-US" sz="1400" dirty="0"/>
              <a:t>Later improvement for &gt; 1.7 MW through better feedback to CMS </a:t>
            </a:r>
          </a:p>
          <a:p>
            <a:pPr lvl="2"/>
            <a:r>
              <a:rPr lang="en-US" sz="1400" dirty="0"/>
              <a:t>Supported by modeling and machine learning</a:t>
            </a:r>
          </a:p>
          <a:p>
            <a:r>
              <a:rPr lang="en-US" sz="1800" dirty="0"/>
              <a:t>Power ramp-up to 1.55 MW by increasing beam current</a:t>
            </a:r>
          </a:p>
        </p:txBody>
      </p:sp>
      <p:grpSp>
        <p:nvGrpSpPr>
          <p:cNvPr id="5" name="Group 4">
            <a:extLst>
              <a:ext uri="{FF2B5EF4-FFF2-40B4-BE49-F238E27FC236}">
                <a16:creationId xmlns:a16="http://schemas.microsoft.com/office/drawing/2014/main" id="{9177959D-7751-A391-E388-D6DA0DFE6064}"/>
              </a:ext>
            </a:extLst>
          </p:cNvPr>
          <p:cNvGrpSpPr/>
          <p:nvPr/>
        </p:nvGrpSpPr>
        <p:grpSpPr>
          <a:xfrm>
            <a:off x="7238072" y="274320"/>
            <a:ext cx="4488873" cy="2521002"/>
            <a:chOff x="7255072" y="656835"/>
            <a:chExt cx="4488873" cy="2521002"/>
          </a:xfrm>
        </p:grpSpPr>
        <p:pic>
          <p:nvPicPr>
            <p:cNvPr id="4" name="Picture 3">
              <a:extLst>
                <a:ext uri="{FF2B5EF4-FFF2-40B4-BE49-F238E27FC236}">
                  <a16:creationId xmlns:a16="http://schemas.microsoft.com/office/drawing/2014/main" id="{15D2762C-7613-7EC6-02DA-43A760E2A1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55072" y="656835"/>
              <a:ext cx="4488873" cy="2521002"/>
            </a:xfrm>
            <a:prstGeom prst="rect">
              <a:avLst/>
            </a:prstGeom>
          </p:spPr>
        </p:pic>
        <p:sp>
          <p:nvSpPr>
            <p:cNvPr id="11" name="TextBox 10">
              <a:extLst>
                <a:ext uri="{FF2B5EF4-FFF2-40B4-BE49-F238E27FC236}">
                  <a16:creationId xmlns:a16="http://schemas.microsoft.com/office/drawing/2014/main" id="{CA28D38A-2D37-9717-B688-8FEB162B5782}"/>
                </a:ext>
              </a:extLst>
            </p:cNvPr>
            <p:cNvSpPr txBox="1"/>
            <p:nvPr/>
          </p:nvSpPr>
          <p:spPr>
            <a:xfrm>
              <a:off x="10710660" y="970635"/>
              <a:ext cx="920445" cy="286232"/>
            </a:xfrm>
            <a:prstGeom prst="rect">
              <a:avLst/>
            </a:prstGeom>
            <a:noFill/>
          </p:spPr>
          <p:txBody>
            <a:bodyPr wrap="none" rtlCol="0">
              <a:spAutoFit/>
            </a:bodyPr>
            <a:lstStyle/>
            <a:p>
              <a:pPr algn="l">
                <a:lnSpc>
                  <a:spcPct val="90000"/>
                </a:lnSpc>
              </a:pPr>
              <a:r>
                <a:rPr lang="en-US" sz="1400" b="1" dirty="0">
                  <a:latin typeface="+mn-lt"/>
                </a:rPr>
                <a:t>1.45 MW</a:t>
              </a:r>
            </a:p>
          </p:txBody>
        </p:sp>
      </p:grpSp>
      <p:pic>
        <p:nvPicPr>
          <p:cNvPr id="12" name="Picture 11">
            <a:extLst>
              <a:ext uri="{FF2B5EF4-FFF2-40B4-BE49-F238E27FC236}">
                <a16:creationId xmlns:a16="http://schemas.microsoft.com/office/drawing/2014/main" id="{452A34EC-F37E-B185-4A42-4FD8EB93147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18940" y="3272371"/>
            <a:ext cx="4488872" cy="2887365"/>
          </a:xfrm>
          <a:prstGeom prst="rect">
            <a:avLst/>
          </a:prstGeom>
          <a:ln w="19050">
            <a:solidFill>
              <a:schemeClr val="tx1"/>
            </a:solidFill>
          </a:ln>
        </p:spPr>
      </p:pic>
      <p:sp>
        <p:nvSpPr>
          <p:cNvPr id="13" name="TextBox 12">
            <a:extLst>
              <a:ext uri="{FF2B5EF4-FFF2-40B4-BE49-F238E27FC236}">
                <a16:creationId xmlns:a16="http://schemas.microsoft.com/office/drawing/2014/main" id="{68B16919-CA68-3970-3DD5-1C24CADCC68E}"/>
              </a:ext>
            </a:extLst>
          </p:cNvPr>
          <p:cNvSpPr txBox="1"/>
          <p:nvPr/>
        </p:nvSpPr>
        <p:spPr>
          <a:xfrm>
            <a:off x="10519488" y="4429822"/>
            <a:ext cx="809837" cy="286232"/>
          </a:xfrm>
          <a:prstGeom prst="rect">
            <a:avLst/>
          </a:prstGeom>
          <a:noFill/>
        </p:spPr>
        <p:txBody>
          <a:bodyPr wrap="none" rtlCol="0">
            <a:spAutoFit/>
          </a:bodyPr>
          <a:lstStyle/>
          <a:p>
            <a:pPr algn="l">
              <a:lnSpc>
                <a:spcPct val="90000"/>
              </a:lnSpc>
            </a:pPr>
            <a:r>
              <a:rPr lang="en-US" sz="1400" b="1" dirty="0">
                <a:latin typeface="+mn-lt"/>
              </a:rPr>
              <a:t>1.7 MW</a:t>
            </a:r>
          </a:p>
        </p:txBody>
      </p:sp>
      <p:sp>
        <p:nvSpPr>
          <p:cNvPr id="14" name="TextBox 13">
            <a:extLst>
              <a:ext uri="{FF2B5EF4-FFF2-40B4-BE49-F238E27FC236}">
                <a16:creationId xmlns:a16="http://schemas.microsoft.com/office/drawing/2014/main" id="{FCD0CC6F-9F90-CAE3-2572-15F4527EB417}"/>
              </a:ext>
            </a:extLst>
          </p:cNvPr>
          <p:cNvSpPr txBox="1"/>
          <p:nvPr/>
        </p:nvSpPr>
        <p:spPr>
          <a:xfrm>
            <a:off x="9624669" y="3498004"/>
            <a:ext cx="1923925" cy="480131"/>
          </a:xfrm>
          <a:prstGeom prst="rect">
            <a:avLst/>
          </a:prstGeom>
          <a:noFill/>
        </p:spPr>
        <p:txBody>
          <a:bodyPr wrap="none" rtlCol="0">
            <a:spAutoFit/>
          </a:bodyPr>
          <a:lstStyle/>
          <a:p>
            <a:pPr algn="l">
              <a:lnSpc>
                <a:spcPct val="90000"/>
              </a:lnSpc>
            </a:pPr>
            <a:r>
              <a:rPr lang="en-US" sz="1400" b="1" dirty="0">
                <a:latin typeface="+mn-lt"/>
              </a:rPr>
              <a:t>Loop 1 valve stable </a:t>
            </a:r>
          </a:p>
          <a:p>
            <a:pPr algn="l">
              <a:lnSpc>
                <a:spcPct val="90000"/>
              </a:lnSpc>
            </a:pPr>
            <a:r>
              <a:rPr lang="en-US" sz="1400" b="1" dirty="0">
                <a:latin typeface="+mn-lt"/>
              </a:rPr>
              <a:t>20 – 80 % </a:t>
            </a:r>
          </a:p>
        </p:txBody>
      </p:sp>
      <p:sp>
        <p:nvSpPr>
          <p:cNvPr id="6" name="TextBox 5">
            <a:extLst>
              <a:ext uri="{FF2B5EF4-FFF2-40B4-BE49-F238E27FC236}">
                <a16:creationId xmlns:a16="http://schemas.microsoft.com/office/drawing/2014/main" id="{6756CBC6-988A-9C66-AD99-882C153D371A}"/>
              </a:ext>
            </a:extLst>
          </p:cNvPr>
          <p:cNvSpPr txBox="1"/>
          <p:nvPr/>
        </p:nvSpPr>
        <p:spPr>
          <a:xfrm>
            <a:off x="7830517" y="2808238"/>
            <a:ext cx="3483646" cy="286232"/>
          </a:xfrm>
          <a:prstGeom prst="rect">
            <a:avLst/>
          </a:prstGeom>
          <a:noFill/>
        </p:spPr>
        <p:txBody>
          <a:bodyPr wrap="none" rtlCol="0">
            <a:spAutoFit/>
          </a:bodyPr>
          <a:lstStyle/>
          <a:p>
            <a:pPr algn="l">
              <a:lnSpc>
                <a:spcPct val="90000"/>
              </a:lnSpc>
            </a:pPr>
            <a:r>
              <a:rPr lang="en-US" sz="1400" dirty="0">
                <a:latin typeface="+mn-lt"/>
              </a:rPr>
              <a:t>CMS loop control at 1.45 MW as it was</a:t>
            </a:r>
          </a:p>
        </p:txBody>
      </p:sp>
      <p:sp>
        <p:nvSpPr>
          <p:cNvPr id="7" name="TextBox 6">
            <a:extLst>
              <a:ext uri="{FF2B5EF4-FFF2-40B4-BE49-F238E27FC236}">
                <a16:creationId xmlns:a16="http://schemas.microsoft.com/office/drawing/2014/main" id="{6D235E68-D6B4-C7BC-08DA-6A506917082A}"/>
              </a:ext>
            </a:extLst>
          </p:cNvPr>
          <p:cNvSpPr txBox="1"/>
          <p:nvPr/>
        </p:nvSpPr>
        <p:spPr>
          <a:xfrm>
            <a:off x="7125231" y="6163546"/>
            <a:ext cx="5012911" cy="286232"/>
          </a:xfrm>
          <a:prstGeom prst="rect">
            <a:avLst/>
          </a:prstGeom>
          <a:noFill/>
        </p:spPr>
        <p:txBody>
          <a:bodyPr wrap="none" rtlCol="0">
            <a:spAutoFit/>
          </a:bodyPr>
          <a:lstStyle/>
          <a:p>
            <a:pPr algn="l">
              <a:lnSpc>
                <a:spcPct val="90000"/>
              </a:lnSpc>
            </a:pPr>
            <a:r>
              <a:rPr lang="en-US" sz="1400" dirty="0">
                <a:latin typeface="+mn-lt"/>
              </a:rPr>
              <a:t>CMS loop control at 1.7 MW after controls improvement</a:t>
            </a:r>
          </a:p>
        </p:txBody>
      </p:sp>
    </p:spTree>
    <p:extLst>
      <p:ext uri="{BB962C8B-B14F-4D97-AF65-F5344CB8AC3E}">
        <p14:creationId xmlns:p14="http://schemas.microsoft.com/office/powerpoint/2010/main" val="902372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F0A0B-8CBF-4720-1012-EB14812DB3DF}"/>
              </a:ext>
            </a:extLst>
          </p:cNvPr>
          <p:cNvSpPr>
            <a:spLocks noGrp="1"/>
          </p:cNvSpPr>
          <p:nvPr>
            <p:ph type="title"/>
          </p:nvPr>
        </p:nvSpPr>
        <p:spPr/>
        <p:txBody>
          <a:bodyPr/>
          <a:lstStyle/>
          <a:p>
            <a:r>
              <a:rPr lang="en-US" dirty="0"/>
              <a:t>Power ramp-up – Phase 2</a:t>
            </a:r>
          </a:p>
        </p:txBody>
      </p:sp>
      <p:sp>
        <p:nvSpPr>
          <p:cNvPr id="3" name="Content Placeholder 2">
            <a:extLst>
              <a:ext uri="{FF2B5EF4-FFF2-40B4-BE49-F238E27FC236}">
                <a16:creationId xmlns:a16="http://schemas.microsoft.com/office/drawing/2014/main" id="{81B54742-9047-38B5-0A74-EDED6E7BF99E}"/>
              </a:ext>
            </a:extLst>
          </p:cNvPr>
          <p:cNvSpPr>
            <a:spLocks noGrp="1"/>
          </p:cNvSpPr>
          <p:nvPr>
            <p:ph idx="1"/>
          </p:nvPr>
        </p:nvSpPr>
        <p:spPr>
          <a:xfrm>
            <a:off x="314692" y="815472"/>
            <a:ext cx="6689365" cy="4061829"/>
          </a:xfrm>
        </p:spPr>
        <p:txBody>
          <a:bodyPr/>
          <a:lstStyle/>
          <a:p>
            <a:r>
              <a:rPr lang="en-US" sz="1800" dirty="0"/>
              <a:t>Energy</a:t>
            </a:r>
          </a:p>
          <a:p>
            <a:pPr lvl="1"/>
            <a:r>
              <a:rPr lang="en-US" sz="1400" dirty="0"/>
              <a:t>1.18 GeV linac (reduced gradients for some existing high beta cavities for higher beam loading as planned, and with 2 cavities off)</a:t>
            </a:r>
          </a:p>
          <a:p>
            <a:pPr lvl="1"/>
            <a:r>
              <a:rPr lang="en-US" sz="1400" dirty="0"/>
              <a:t>1.05 GeV for operation (limited by injection dump septum magnet)</a:t>
            </a:r>
          </a:p>
          <a:p>
            <a:r>
              <a:rPr lang="en-US" sz="1800" dirty="0"/>
              <a:t>Issue</a:t>
            </a:r>
          </a:p>
          <a:p>
            <a:pPr lvl="1"/>
            <a:r>
              <a:rPr lang="en-US" sz="1400" dirty="0"/>
              <a:t>New LLRF not reliably receiving pulse-to-pulse beam information</a:t>
            </a:r>
          </a:p>
          <a:p>
            <a:pPr lvl="2"/>
            <a:r>
              <a:rPr lang="en-US" sz="1400" dirty="0"/>
              <a:t>Adaptive feed forward (AFF) was not properly functioning at beam rep. rates except 60 Hz – lower rep rates were worse</a:t>
            </a:r>
          </a:p>
          <a:p>
            <a:pPr lvl="2"/>
            <a:r>
              <a:rPr lang="en-US" sz="1400" dirty="0"/>
              <a:t>This was noticed occasionally during phase 1 but the addition of phase-2 cavities and attempt for higher beam-loading highlighted issue</a:t>
            </a:r>
          </a:p>
          <a:p>
            <a:r>
              <a:rPr lang="en-US" sz="1800" dirty="0"/>
              <a:t>Resolution</a:t>
            </a:r>
          </a:p>
          <a:p>
            <a:pPr lvl="1"/>
            <a:r>
              <a:rPr lang="en-US" sz="1400" dirty="0"/>
              <a:t>Software update corrected the issue, and got reliable </a:t>
            </a:r>
            <a:br>
              <a:rPr lang="en-US" sz="1400" dirty="0"/>
            </a:br>
            <a:r>
              <a:rPr lang="en-US" sz="1400" dirty="0"/>
              <a:t>beam information for LLRF AFF</a:t>
            </a:r>
          </a:p>
          <a:p>
            <a:r>
              <a:rPr lang="en-US" sz="1800" dirty="0"/>
              <a:t>Power ramp-up to 1.7 MW by increasing beam </a:t>
            </a:r>
            <a:r>
              <a:rPr lang="en-US" sz="1800" b="1" dirty="0"/>
              <a:t>current </a:t>
            </a:r>
            <a:r>
              <a:rPr lang="en-US" sz="1800" dirty="0"/>
              <a:t> (charge per pulse equivalent to 2.1 MW at 1.3 GeV)</a:t>
            </a:r>
            <a:endParaRPr lang="en-US" sz="1800" b="1" dirty="0"/>
          </a:p>
          <a:p>
            <a:endParaRPr lang="en-US" sz="2000" dirty="0"/>
          </a:p>
        </p:txBody>
      </p:sp>
      <p:pic>
        <p:nvPicPr>
          <p:cNvPr id="4" name="Picture 3">
            <a:extLst>
              <a:ext uri="{FF2B5EF4-FFF2-40B4-BE49-F238E27FC236}">
                <a16:creationId xmlns:a16="http://schemas.microsoft.com/office/drawing/2014/main" id="{4C61AC56-783F-200D-AF26-7FE99698E815}"/>
              </a:ext>
            </a:extLst>
          </p:cNvPr>
          <p:cNvPicPr>
            <a:picLocks noChangeAspect="1"/>
          </p:cNvPicPr>
          <p:nvPr/>
        </p:nvPicPr>
        <p:blipFill>
          <a:blip r:embed="rId3"/>
          <a:stretch>
            <a:fillRect/>
          </a:stretch>
        </p:blipFill>
        <p:spPr>
          <a:xfrm>
            <a:off x="7004057" y="3026814"/>
            <a:ext cx="4797968" cy="3462828"/>
          </a:xfrm>
          <a:prstGeom prst="rect">
            <a:avLst/>
          </a:prstGeom>
        </p:spPr>
      </p:pic>
      <p:cxnSp>
        <p:nvCxnSpPr>
          <p:cNvPr id="6" name="Straight Arrow Connector 5">
            <a:extLst>
              <a:ext uri="{FF2B5EF4-FFF2-40B4-BE49-F238E27FC236}">
                <a16:creationId xmlns:a16="http://schemas.microsoft.com/office/drawing/2014/main" id="{73B23E97-805B-8D89-B45B-3381F15DB636}"/>
              </a:ext>
            </a:extLst>
          </p:cNvPr>
          <p:cNvCxnSpPr>
            <a:cxnSpLocks/>
          </p:cNvCxnSpPr>
          <p:nvPr/>
        </p:nvCxnSpPr>
        <p:spPr>
          <a:xfrm>
            <a:off x="6327228" y="4981903"/>
            <a:ext cx="1069453" cy="151412"/>
          </a:xfrm>
          <a:prstGeom prst="straightConnector1">
            <a:avLst/>
          </a:prstGeom>
          <a:ln w="28575">
            <a:solidFill>
              <a:schemeClr val="bg1">
                <a:lumMod val="50000"/>
              </a:schemeClr>
            </a:solidFill>
            <a:miter lim="800000"/>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8" name="Picture 7" descr="Graphical user interface, application, table, Excel&#10;&#10;Description automatically generated">
            <a:extLst>
              <a:ext uri="{FF2B5EF4-FFF2-40B4-BE49-F238E27FC236}">
                <a16:creationId xmlns:a16="http://schemas.microsoft.com/office/drawing/2014/main" id="{F31E8518-0A88-B8E0-571E-694FC1441B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04057" y="271371"/>
            <a:ext cx="4530338" cy="2690904"/>
          </a:xfrm>
          <a:prstGeom prst="rect">
            <a:avLst/>
          </a:prstGeom>
        </p:spPr>
      </p:pic>
      <p:sp>
        <p:nvSpPr>
          <p:cNvPr id="9" name="Rectangle: Rounded Corners 8">
            <a:extLst>
              <a:ext uri="{FF2B5EF4-FFF2-40B4-BE49-F238E27FC236}">
                <a16:creationId xmlns:a16="http://schemas.microsoft.com/office/drawing/2014/main" id="{62653C71-D320-307A-63C9-A02966C4ADF5}"/>
              </a:ext>
            </a:extLst>
          </p:cNvPr>
          <p:cNvSpPr/>
          <p:nvPr/>
        </p:nvSpPr>
        <p:spPr>
          <a:xfrm>
            <a:off x="10848974" y="1329245"/>
            <a:ext cx="685420" cy="747205"/>
          </a:xfrm>
          <a:prstGeom prst="roundRect">
            <a:avLst/>
          </a:prstGeom>
          <a:noFill/>
          <a:ln w="38100">
            <a:solidFill>
              <a:schemeClr val="accent3"/>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0" name="Rectangle: Rounded Corners 9">
            <a:extLst>
              <a:ext uri="{FF2B5EF4-FFF2-40B4-BE49-F238E27FC236}">
                <a16:creationId xmlns:a16="http://schemas.microsoft.com/office/drawing/2014/main" id="{975359EA-E2AD-9116-2E03-1B88DA11C150}"/>
              </a:ext>
            </a:extLst>
          </p:cNvPr>
          <p:cNvSpPr/>
          <p:nvPr/>
        </p:nvSpPr>
        <p:spPr>
          <a:xfrm>
            <a:off x="10838307" y="2099182"/>
            <a:ext cx="685420" cy="747205"/>
          </a:xfrm>
          <a:prstGeom prst="roundRect">
            <a:avLst/>
          </a:prstGeom>
          <a:noFill/>
          <a:ln w="38100">
            <a:solidFill>
              <a:schemeClr val="accent3"/>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1" name="TextBox 10">
            <a:extLst>
              <a:ext uri="{FF2B5EF4-FFF2-40B4-BE49-F238E27FC236}">
                <a16:creationId xmlns:a16="http://schemas.microsoft.com/office/drawing/2014/main" id="{9930784E-D48F-2645-9A12-664B42EDDC3F}"/>
              </a:ext>
            </a:extLst>
          </p:cNvPr>
          <p:cNvSpPr txBox="1"/>
          <p:nvPr/>
        </p:nvSpPr>
        <p:spPr>
          <a:xfrm>
            <a:off x="11466749" y="1596159"/>
            <a:ext cx="763351" cy="258532"/>
          </a:xfrm>
          <a:prstGeom prst="rect">
            <a:avLst/>
          </a:prstGeom>
          <a:noFill/>
        </p:spPr>
        <p:txBody>
          <a:bodyPr wrap="none" rtlCol="0">
            <a:spAutoFit/>
          </a:bodyPr>
          <a:lstStyle/>
          <a:p>
            <a:pPr algn="l">
              <a:lnSpc>
                <a:spcPct val="90000"/>
              </a:lnSpc>
            </a:pPr>
            <a:r>
              <a:rPr lang="en-US" sz="1200" dirty="0">
                <a:latin typeface="+mn-lt"/>
              </a:rPr>
              <a:t>Phase 2</a:t>
            </a:r>
          </a:p>
        </p:txBody>
      </p:sp>
      <p:sp>
        <p:nvSpPr>
          <p:cNvPr id="12" name="TextBox 11">
            <a:extLst>
              <a:ext uri="{FF2B5EF4-FFF2-40B4-BE49-F238E27FC236}">
                <a16:creationId xmlns:a16="http://schemas.microsoft.com/office/drawing/2014/main" id="{60A9CE85-F476-9B9F-1CAE-C9C53323A1D8}"/>
              </a:ext>
            </a:extLst>
          </p:cNvPr>
          <p:cNvSpPr txBox="1"/>
          <p:nvPr/>
        </p:nvSpPr>
        <p:spPr>
          <a:xfrm>
            <a:off x="11466749" y="2279217"/>
            <a:ext cx="763351" cy="258532"/>
          </a:xfrm>
          <a:prstGeom prst="rect">
            <a:avLst/>
          </a:prstGeom>
          <a:noFill/>
        </p:spPr>
        <p:txBody>
          <a:bodyPr wrap="none" rtlCol="0">
            <a:spAutoFit/>
          </a:bodyPr>
          <a:lstStyle/>
          <a:p>
            <a:pPr algn="l">
              <a:lnSpc>
                <a:spcPct val="90000"/>
              </a:lnSpc>
            </a:pPr>
            <a:r>
              <a:rPr lang="en-US" sz="1200" dirty="0">
                <a:latin typeface="+mn-lt"/>
              </a:rPr>
              <a:t>Phase 1</a:t>
            </a:r>
          </a:p>
        </p:txBody>
      </p:sp>
    </p:spTree>
    <p:extLst>
      <p:ext uri="{BB962C8B-B14F-4D97-AF65-F5344CB8AC3E}">
        <p14:creationId xmlns:p14="http://schemas.microsoft.com/office/powerpoint/2010/main" val="24005372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EB22C-DE92-6C86-51B3-FB8DB9213488}"/>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EBFDCADC-EA77-F53C-D5AD-BC5A97DE5627}"/>
              </a:ext>
            </a:extLst>
          </p:cNvPr>
          <p:cNvGrpSpPr/>
          <p:nvPr/>
        </p:nvGrpSpPr>
        <p:grpSpPr>
          <a:xfrm>
            <a:off x="2034267" y="2126625"/>
            <a:ext cx="8123465" cy="4404982"/>
            <a:chOff x="2034267" y="2045345"/>
            <a:chExt cx="8123465" cy="4404982"/>
          </a:xfrm>
        </p:grpSpPr>
        <p:sp>
          <p:nvSpPr>
            <p:cNvPr id="6" name="TextBox 5">
              <a:extLst>
                <a:ext uri="{FF2B5EF4-FFF2-40B4-BE49-F238E27FC236}">
                  <a16:creationId xmlns:a16="http://schemas.microsoft.com/office/drawing/2014/main" id="{219566DD-F0B7-E759-75A8-FF88E87224E0}"/>
                </a:ext>
              </a:extLst>
            </p:cNvPr>
            <p:cNvSpPr txBox="1"/>
            <p:nvPr/>
          </p:nvSpPr>
          <p:spPr>
            <a:xfrm>
              <a:off x="2473779" y="6188529"/>
              <a:ext cx="829073" cy="258532"/>
            </a:xfrm>
            <a:prstGeom prst="rect">
              <a:avLst/>
            </a:prstGeom>
            <a:noFill/>
          </p:spPr>
          <p:txBody>
            <a:bodyPr wrap="none" rtlCol="0">
              <a:spAutoFit/>
            </a:bodyPr>
            <a:lstStyle/>
            <a:p>
              <a:pPr algn="l">
                <a:lnSpc>
                  <a:spcPct val="90000"/>
                </a:lnSpc>
              </a:pPr>
              <a:r>
                <a:rPr lang="en-US" sz="1200" dirty="0">
                  <a:latin typeface="+mn-lt"/>
                </a:rPr>
                <a:t>1/1/2022</a:t>
              </a:r>
            </a:p>
          </p:txBody>
        </p:sp>
        <p:sp>
          <p:nvSpPr>
            <p:cNvPr id="7" name="TextBox 6">
              <a:extLst>
                <a:ext uri="{FF2B5EF4-FFF2-40B4-BE49-F238E27FC236}">
                  <a16:creationId xmlns:a16="http://schemas.microsoft.com/office/drawing/2014/main" id="{49E1A3CD-F157-7DD9-3516-D7060695B9C1}"/>
                </a:ext>
              </a:extLst>
            </p:cNvPr>
            <p:cNvSpPr txBox="1"/>
            <p:nvPr/>
          </p:nvSpPr>
          <p:spPr>
            <a:xfrm>
              <a:off x="3654877" y="6188529"/>
              <a:ext cx="829073" cy="258532"/>
            </a:xfrm>
            <a:prstGeom prst="rect">
              <a:avLst/>
            </a:prstGeom>
            <a:noFill/>
          </p:spPr>
          <p:txBody>
            <a:bodyPr wrap="none" rtlCol="0">
              <a:spAutoFit/>
            </a:bodyPr>
            <a:lstStyle/>
            <a:p>
              <a:pPr algn="l">
                <a:lnSpc>
                  <a:spcPct val="90000"/>
                </a:lnSpc>
              </a:pPr>
              <a:r>
                <a:rPr lang="en-US" sz="1200" dirty="0">
                  <a:latin typeface="+mn-lt"/>
                </a:rPr>
                <a:t>7/1/2022</a:t>
              </a:r>
            </a:p>
          </p:txBody>
        </p:sp>
        <p:sp>
          <p:nvSpPr>
            <p:cNvPr id="8" name="TextBox 7">
              <a:extLst>
                <a:ext uri="{FF2B5EF4-FFF2-40B4-BE49-F238E27FC236}">
                  <a16:creationId xmlns:a16="http://schemas.microsoft.com/office/drawing/2014/main" id="{6088EB3F-3CF0-031C-A52C-598B120186E0}"/>
                </a:ext>
              </a:extLst>
            </p:cNvPr>
            <p:cNvSpPr txBox="1"/>
            <p:nvPr/>
          </p:nvSpPr>
          <p:spPr>
            <a:xfrm>
              <a:off x="4822005" y="6191795"/>
              <a:ext cx="829073" cy="258532"/>
            </a:xfrm>
            <a:prstGeom prst="rect">
              <a:avLst/>
            </a:prstGeom>
            <a:noFill/>
          </p:spPr>
          <p:txBody>
            <a:bodyPr wrap="none" rtlCol="0">
              <a:spAutoFit/>
            </a:bodyPr>
            <a:lstStyle/>
            <a:p>
              <a:pPr algn="l">
                <a:lnSpc>
                  <a:spcPct val="90000"/>
                </a:lnSpc>
              </a:pPr>
              <a:r>
                <a:rPr lang="en-US" sz="1200" dirty="0">
                  <a:latin typeface="+mn-lt"/>
                </a:rPr>
                <a:t>1/1/2023</a:t>
              </a:r>
            </a:p>
          </p:txBody>
        </p:sp>
        <p:sp>
          <p:nvSpPr>
            <p:cNvPr id="9" name="TextBox 8">
              <a:extLst>
                <a:ext uri="{FF2B5EF4-FFF2-40B4-BE49-F238E27FC236}">
                  <a16:creationId xmlns:a16="http://schemas.microsoft.com/office/drawing/2014/main" id="{929AF179-388B-4796-F283-1C8F6D2CFBA3}"/>
                </a:ext>
              </a:extLst>
            </p:cNvPr>
            <p:cNvSpPr txBox="1"/>
            <p:nvPr/>
          </p:nvSpPr>
          <p:spPr>
            <a:xfrm>
              <a:off x="5998007" y="6188529"/>
              <a:ext cx="829073" cy="258532"/>
            </a:xfrm>
            <a:prstGeom prst="rect">
              <a:avLst/>
            </a:prstGeom>
            <a:noFill/>
          </p:spPr>
          <p:txBody>
            <a:bodyPr wrap="none" rtlCol="0">
              <a:spAutoFit/>
            </a:bodyPr>
            <a:lstStyle/>
            <a:p>
              <a:pPr algn="l">
                <a:lnSpc>
                  <a:spcPct val="90000"/>
                </a:lnSpc>
              </a:pPr>
              <a:r>
                <a:rPr lang="en-US" sz="1200" dirty="0">
                  <a:latin typeface="+mn-lt"/>
                </a:rPr>
                <a:t>7/1/2023</a:t>
              </a:r>
            </a:p>
          </p:txBody>
        </p:sp>
        <p:sp>
          <p:nvSpPr>
            <p:cNvPr id="10" name="TextBox 9">
              <a:extLst>
                <a:ext uri="{FF2B5EF4-FFF2-40B4-BE49-F238E27FC236}">
                  <a16:creationId xmlns:a16="http://schemas.microsoft.com/office/drawing/2014/main" id="{66C1680B-74FD-E403-84C6-66A4E00D8B1F}"/>
                </a:ext>
              </a:extLst>
            </p:cNvPr>
            <p:cNvSpPr txBox="1"/>
            <p:nvPr/>
          </p:nvSpPr>
          <p:spPr>
            <a:xfrm>
              <a:off x="7152147" y="6188529"/>
              <a:ext cx="829073" cy="258532"/>
            </a:xfrm>
            <a:prstGeom prst="rect">
              <a:avLst/>
            </a:prstGeom>
            <a:noFill/>
          </p:spPr>
          <p:txBody>
            <a:bodyPr wrap="none" rtlCol="0">
              <a:spAutoFit/>
            </a:bodyPr>
            <a:lstStyle/>
            <a:p>
              <a:pPr algn="l">
                <a:lnSpc>
                  <a:spcPct val="90000"/>
                </a:lnSpc>
              </a:pPr>
              <a:r>
                <a:rPr lang="en-US" sz="1200" dirty="0">
                  <a:latin typeface="+mn-lt"/>
                </a:rPr>
                <a:t>1/1/2024</a:t>
              </a:r>
            </a:p>
          </p:txBody>
        </p:sp>
        <p:sp>
          <p:nvSpPr>
            <p:cNvPr id="11" name="TextBox 10">
              <a:extLst>
                <a:ext uri="{FF2B5EF4-FFF2-40B4-BE49-F238E27FC236}">
                  <a16:creationId xmlns:a16="http://schemas.microsoft.com/office/drawing/2014/main" id="{132D0A31-BC22-3121-9B05-23195D5F06BB}"/>
                </a:ext>
              </a:extLst>
            </p:cNvPr>
            <p:cNvSpPr txBox="1"/>
            <p:nvPr/>
          </p:nvSpPr>
          <p:spPr>
            <a:xfrm>
              <a:off x="8322615" y="6188529"/>
              <a:ext cx="829073" cy="258532"/>
            </a:xfrm>
            <a:prstGeom prst="rect">
              <a:avLst/>
            </a:prstGeom>
            <a:noFill/>
          </p:spPr>
          <p:txBody>
            <a:bodyPr wrap="none" rtlCol="0">
              <a:spAutoFit/>
            </a:bodyPr>
            <a:lstStyle/>
            <a:p>
              <a:pPr algn="l">
                <a:lnSpc>
                  <a:spcPct val="90000"/>
                </a:lnSpc>
              </a:pPr>
              <a:r>
                <a:rPr lang="en-US" sz="1200" dirty="0">
                  <a:latin typeface="+mn-lt"/>
                </a:rPr>
                <a:t>7/1/2024</a:t>
              </a:r>
            </a:p>
          </p:txBody>
        </p:sp>
        <p:pic>
          <p:nvPicPr>
            <p:cNvPr id="5" name="Picture 4">
              <a:extLst>
                <a:ext uri="{FF2B5EF4-FFF2-40B4-BE49-F238E27FC236}">
                  <a16:creationId xmlns:a16="http://schemas.microsoft.com/office/drawing/2014/main" id="{541AFD6D-FB78-2791-5A1A-599B5AA2918E}"/>
                </a:ext>
              </a:extLst>
            </p:cNvPr>
            <p:cNvPicPr>
              <a:picLocks noChangeAspect="1"/>
            </p:cNvPicPr>
            <p:nvPr/>
          </p:nvPicPr>
          <p:blipFill>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2034267" y="2045345"/>
              <a:ext cx="8123465" cy="4401716"/>
            </a:xfrm>
            <a:prstGeom prst="rect">
              <a:avLst/>
            </a:prstGeom>
          </p:spPr>
        </p:pic>
      </p:grpSp>
      <p:grpSp>
        <p:nvGrpSpPr>
          <p:cNvPr id="17" name="Group 16">
            <a:extLst>
              <a:ext uri="{FF2B5EF4-FFF2-40B4-BE49-F238E27FC236}">
                <a16:creationId xmlns:a16="http://schemas.microsoft.com/office/drawing/2014/main" id="{4FD25C1C-93F2-BE3C-333C-3768D1395F0E}"/>
              </a:ext>
            </a:extLst>
          </p:cNvPr>
          <p:cNvGrpSpPr/>
          <p:nvPr/>
        </p:nvGrpSpPr>
        <p:grpSpPr>
          <a:xfrm>
            <a:off x="6660691" y="2600959"/>
            <a:ext cx="2528067" cy="3596639"/>
            <a:chOff x="6660691" y="2600959"/>
            <a:chExt cx="2528067" cy="3596639"/>
          </a:xfrm>
        </p:grpSpPr>
        <p:pic>
          <p:nvPicPr>
            <p:cNvPr id="3" name="Picture 2">
              <a:extLst>
                <a:ext uri="{FF2B5EF4-FFF2-40B4-BE49-F238E27FC236}">
                  <a16:creationId xmlns:a16="http://schemas.microsoft.com/office/drawing/2014/main" id="{79120E29-2DEE-E105-16F8-62842580348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660691" y="2600959"/>
              <a:ext cx="2528067" cy="3596639"/>
            </a:xfrm>
            <a:prstGeom prst="rect">
              <a:avLst/>
            </a:prstGeom>
            <a:ln w="38100">
              <a:solidFill>
                <a:srgbClr val="FF0000"/>
              </a:solidFill>
            </a:ln>
          </p:spPr>
        </p:pic>
        <p:cxnSp>
          <p:nvCxnSpPr>
            <p:cNvPr id="21" name="Straight Connector 20">
              <a:extLst>
                <a:ext uri="{FF2B5EF4-FFF2-40B4-BE49-F238E27FC236}">
                  <a16:creationId xmlns:a16="http://schemas.microsoft.com/office/drawing/2014/main" id="{66A5E09E-5AD9-6B6F-779F-70E97DDA873E}"/>
                </a:ext>
              </a:extLst>
            </p:cNvPr>
            <p:cNvCxnSpPr>
              <a:cxnSpLocks/>
            </p:cNvCxnSpPr>
            <p:nvPr/>
          </p:nvCxnSpPr>
          <p:spPr>
            <a:xfrm flipV="1">
              <a:off x="8737600" y="3169920"/>
              <a:ext cx="0" cy="3007360"/>
            </a:xfrm>
            <a:prstGeom prst="line">
              <a:avLst/>
            </a:prstGeom>
            <a:ln w="28575">
              <a:solidFill>
                <a:srgbClr val="CC2F00"/>
              </a:solidFill>
              <a:miter lim="800000"/>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53D3D77-1F23-FAF5-B0B2-B680B0E89CF4}"/>
                </a:ext>
              </a:extLst>
            </p:cNvPr>
            <p:cNvCxnSpPr>
              <a:cxnSpLocks/>
            </p:cNvCxnSpPr>
            <p:nvPr/>
          </p:nvCxnSpPr>
          <p:spPr>
            <a:xfrm>
              <a:off x="8727440" y="3149600"/>
              <a:ext cx="414088" cy="0"/>
            </a:xfrm>
            <a:prstGeom prst="line">
              <a:avLst/>
            </a:prstGeom>
            <a:ln w="28575">
              <a:solidFill>
                <a:srgbClr val="CC2F00"/>
              </a:solidFill>
              <a:miter lim="800000"/>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263BB88-10D5-C4DA-FF60-06605C84DF35}"/>
                </a:ext>
              </a:extLst>
            </p:cNvPr>
            <p:cNvCxnSpPr>
              <a:cxnSpLocks/>
            </p:cNvCxnSpPr>
            <p:nvPr/>
          </p:nvCxnSpPr>
          <p:spPr>
            <a:xfrm>
              <a:off x="8737600" y="3860800"/>
              <a:ext cx="451158" cy="0"/>
            </a:xfrm>
            <a:prstGeom prst="line">
              <a:avLst/>
            </a:prstGeom>
            <a:ln w="28575">
              <a:solidFill>
                <a:srgbClr val="487926"/>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A8B579E5-9D55-55D8-27B7-988A8DB9F77D}"/>
              </a:ext>
            </a:extLst>
          </p:cNvPr>
          <p:cNvSpPr>
            <a:spLocks noGrp="1"/>
          </p:cNvSpPr>
          <p:nvPr>
            <p:ph type="title"/>
          </p:nvPr>
        </p:nvSpPr>
        <p:spPr/>
        <p:txBody>
          <a:bodyPr/>
          <a:lstStyle/>
          <a:p>
            <a:r>
              <a:rPr lang="en-US" dirty="0"/>
              <a:t>The Long Outage – All PPU Equipment is Installed </a:t>
            </a:r>
          </a:p>
        </p:txBody>
      </p:sp>
      <p:sp>
        <p:nvSpPr>
          <p:cNvPr id="4" name="Content Placeholder 2">
            <a:extLst>
              <a:ext uri="{FF2B5EF4-FFF2-40B4-BE49-F238E27FC236}">
                <a16:creationId xmlns:a16="http://schemas.microsoft.com/office/drawing/2014/main" id="{6D1DA103-FD66-A37D-8328-64C4228C6D1C}"/>
              </a:ext>
            </a:extLst>
          </p:cNvPr>
          <p:cNvSpPr>
            <a:spLocks noGrp="1"/>
          </p:cNvSpPr>
          <p:nvPr>
            <p:ph idx="1"/>
          </p:nvPr>
        </p:nvSpPr>
        <p:spPr>
          <a:xfrm>
            <a:off x="332477" y="1055185"/>
            <a:ext cx="11315194" cy="4061829"/>
          </a:xfrm>
        </p:spPr>
        <p:txBody>
          <a:bodyPr/>
          <a:lstStyle/>
          <a:p>
            <a:r>
              <a:rPr lang="en-US" sz="2400" dirty="0"/>
              <a:t>Aug. 2023 we shut down to install the final cryomodules, HPRF, upgrade the ring injection region, and make a penetration into the tunnel for the Second Target Station Stub</a:t>
            </a:r>
          </a:p>
          <a:p>
            <a:r>
              <a:rPr lang="en-US" sz="2400" dirty="0"/>
              <a:t>The rest of the talk will focus on the final push to 1.7MW at 1.3 GeV</a:t>
            </a:r>
          </a:p>
        </p:txBody>
      </p:sp>
      <p:sp>
        <p:nvSpPr>
          <p:cNvPr id="13" name="TextBox 12">
            <a:extLst>
              <a:ext uri="{FF2B5EF4-FFF2-40B4-BE49-F238E27FC236}">
                <a16:creationId xmlns:a16="http://schemas.microsoft.com/office/drawing/2014/main" id="{68551691-AC18-43A4-CCE9-95054F4555C1}"/>
              </a:ext>
            </a:extLst>
          </p:cNvPr>
          <p:cNvSpPr txBox="1"/>
          <p:nvPr/>
        </p:nvSpPr>
        <p:spPr>
          <a:xfrm>
            <a:off x="2463619" y="6293032"/>
            <a:ext cx="829073" cy="258532"/>
          </a:xfrm>
          <a:prstGeom prst="rect">
            <a:avLst/>
          </a:prstGeom>
          <a:noFill/>
        </p:spPr>
        <p:txBody>
          <a:bodyPr wrap="none" rtlCol="0">
            <a:spAutoFit/>
          </a:bodyPr>
          <a:lstStyle/>
          <a:p>
            <a:pPr algn="l">
              <a:lnSpc>
                <a:spcPct val="90000"/>
              </a:lnSpc>
            </a:pPr>
            <a:r>
              <a:rPr lang="en-US" sz="1200" dirty="0">
                <a:latin typeface="+mn-lt"/>
              </a:rPr>
              <a:t>1/1/2022</a:t>
            </a:r>
          </a:p>
        </p:txBody>
      </p:sp>
      <p:sp>
        <p:nvSpPr>
          <p:cNvPr id="14" name="TextBox 13">
            <a:extLst>
              <a:ext uri="{FF2B5EF4-FFF2-40B4-BE49-F238E27FC236}">
                <a16:creationId xmlns:a16="http://schemas.microsoft.com/office/drawing/2014/main" id="{6E95675D-BE94-8949-C8D0-08BDC9CF5CC1}"/>
              </a:ext>
            </a:extLst>
          </p:cNvPr>
          <p:cNvSpPr txBox="1"/>
          <p:nvPr/>
        </p:nvSpPr>
        <p:spPr>
          <a:xfrm>
            <a:off x="3644717" y="6293032"/>
            <a:ext cx="829073" cy="258532"/>
          </a:xfrm>
          <a:prstGeom prst="rect">
            <a:avLst/>
          </a:prstGeom>
          <a:noFill/>
        </p:spPr>
        <p:txBody>
          <a:bodyPr wrap="none" rtlCol="0">
            <a:spAutoFit/>
          </a:bodyPr>
          <a:lstStyle/>
          <a:p>
            <a:pPr algn="l">
              <a:lnSpc>
                <a:spcPct val="90000"/>
              </a:lnSpc>
            </a:pPr>
            <a:r>
              <a:rPr lang="en-US" sz="1200" dirty="0">
                <a:latin typeface="+mn-lt"/>
              </a:rPr>
              <a:t>7/1/2022</a:t>
            </a:r>
          </a:p>
        </p:txBody>
      </p:sp>
      <p:sp>
        <p:nvSpPr>
          <p:cNvPr id="15" name="TextBox 14">
            <a:extLst>
              <a:ext uri="{FF2B5EF4-FFF2-40B4-BE49-F238E27FC236}">
                <a16:creationId xmlns:a16="http://schemas.microsoft.com/office/drawing/2014/main" id="{A9A8253D-E649-472E-6C10-A3E68EE52931}"/>
              </a:ext>
            </a:extLst>
          </p:cNvPr>
          <p:cNvSpPr txBox="1"/>
          <p:nvPr/>
        </p:nvSpPr>
        <p:spPr>
          <a:xfrm>
            <a:off x="4811845" y="6296298"/>
            <a:ext cx="829073" cy="258532"/>
          </a:xfrm>
          <a:prstGeom prst="rect">
            <a:avLst/>
          </a:prstGeom>
          <a:noFill/>
        </p:spPr>
        <p:txBody>
          <a:bodyPr wrap="none" rtlCol="0">
            <a:spAutoFit/>
          </a:bodyPr>
          <a:lstStyle/>
          <a:p>
            <a:pPr algn="l">
              <a:lnSpc>
                <a:spcPct val="90000"/>
              </a:lnSpc>
            </a:pPr>
            <a:r>
              <a:rPr lang="en-US" sz="1200" dirty="0">
                <a:latin typeface="+mn-lt"/>
              </a:rPr>
              <a:t>1/1/2023</a:t>
            </a:r>
          </a:p>
        </p:txBody>
      </p:sp>
      <p:sp>
        <p:nvSpPr>
          <p:cNvPr id="16" name="TextBox 15">
            <a:extLst>
              <a:ext uri="{FF2B5EF4-FFF2-40B4-BE49-F238E27FC236}">
                <a16:creationId xmlns:a16="http://schemas.microsoft.com/office/drawing/2014/main" id="{A4897674-A7A6-4351-AA5C-A9AF3AA6E26B}"/>
              </a:ext>
            </a:extLst>
          </p:cNvPr>
          <p:cNvSpPr txBox="1"/>
          <p:nvPr/>
        </p:nvSpPr>
        <p:spPr>
          <a:xfrm>
            <a:off x="5987847" y="6293032"/>
            <a:ext cx="829073" cy="258532"/>
          </a:xfrm>
          <a:prstGeom prst="rect">
            <a:avLst/>
          </a:prstGeom>
          <a:noFill/>
        </p:spPr>
        <p:txBody>
          <a:bodyPr wrap="none" rtlCol="0">
            <a:spAutoFit/>
          </a:bodyPr>
          <a:lstStyle/>
          <a:p>
            <a:pPr algn="l">
              <a:lnSpc>
                <a:spcPct val="90000"/>
              </a:lnSpc>
            </a:pPr>
            <a:r>
              <a:rPr lang="en-US" sz="1200" dirty="0">
                <a:latin typeface="+mn-lt"/>
              </a:rPr>
              <a:t>7/1/2023</a:t>
            </a:r>
          </a:p>
        </p:txBody>
      </p:sp>
      <p:sp>
        <p:nvSpPr>
          <p:cNvPr id="18" name="TextBox 17">
            <a:extLst>
              <a:ext uri="{FF2B5EF4-FFF2-40B4-BE49-F238E27FC236}">
                <a16:creationId xmlns:a16="http://schemas.microsoft.com/office/drawing/2014/main" id="{8124F6B2-4A81-F8CD-3975-8374ECE1C7E8}"/>
              </a:ext>
            </a:extLst>
          </p:cNvPr>
          <p:cNvSpPr txBox="1"/>
          <p:nvPr/>
        </p:nvSpPr>
        <p:spPr>
          <a:xfrm>
            <a:off x="7141987" y="6293032"/>
            <a:ext cx="829073" cy="258532"/>
          </a:xfrm>
          <a:prstGeom prst="rect">
            <a:avLst/>
          </a:prstGeom>
          <a:noFill/>
        </p:spPr>
        <p:txBody>
          <a:bodyPr wrap="none" rtlCol="0">
            <a:spAutoFit/>
          </a:bodyPr>
          <a:lstStyle/>
          <a:p>
            <a:pPr algn="l">
              <a:lnSpc>
                <a:spcPct val="90000"/>
              </a:lnSpc>
            </a:pPr>
            <a:r>
              <a:rPr lang="en-US" sz="1200" dirty="0">
                <a:latin typeface="+mn-lt"/>
              </a:rPr>
              <a:t>1/1/2024</a:t>
            </a:r>
          </a:p>
        </p:txBody>
      </p:sp>
      <p:sp>
        <p:nvSpPr>
          <p:cNvPr id="19" name="TextBox 18">
            <a:extLst>
              <a:ext uri="{FF2B5EF4-FFF2-40B4-BE49-F238E27FC236}">
                <a16:creationId xmlns:a16="http://schemas.microsoft.com/office/drawing/2014/main" id="{8C3E501C-0858-95C4-F038-C533135E4239}"/>
              </a:ext>
            </a:extLst>
          </p:cNvPr>
          <p:cNvSpPr txBox="1"/>
          <p:nvPr/>
        </p:nvSpPr>
        <p:spPr>
          <a:xfrm>
            <a:off x="8312455" y="6293032"/>
            <a:ext cx="829073" cy="258532"/>
          </a:xfrm>
          <a:prstGeom prst="rect">
            <a:avLst/>
          </a:prstGeom>
          <a:noFill/>
        </p:spPr>
        <p:txBody>
          <a:bodyPr wrap="none" rtlCol="0">
            <a:spAutoFit/>
          </a:bodyPr>
          <a:lstStyle/>
          <a:p>
            <a:pPr algn="l">
              <a:lnSpc>
                <a:spcPct val="90000"/>
              </a:lnSpc>
            </a:pPr>
            <a:r>
              <a:rPr lang="en-US" sz="1200" dirty="0">
                <a:latin typeface="+mn-lt"/>
              </a:rPr>
              <a:t>7/1/2024</a:t>
            </a:r>
          </a:p>
        </p:txBody>
      </p:sp>
    </p:spTree>
    <p:extLst>
      <p:ext uri="{BB962C8B-B14F-4D97-AF65-F5344CB8AC3E}">
        <p14:creationId xmlns:p14="http://schemas.microsoft.com/office/powerpoint/2010/main" val="4251211695"/>
      </p:ext>
    </p:extLst>
  </p:cSld>
  <p:clrMapOvr>
    <a:masterClrMapping/>
  </p:clrMapOvr>
</p:sld>
</file>

<file path=ppt/theme/theme1.xml><?xml version="1.0" encoding="utf-8"?>
<a:theme xmlns:a="http://schemas.openxmlformats.org/drawingml/2006/main" name="ORNL Presentation">
  <a:themeElements>
    <a:clrScheme name="ORNL Color TEST">
      <a:dk1>
        <a:srgbClr val="373A36"/>
      </a:dk1>
      <a:lt1>
        <a:srgbClr val="FFFFFF"/>
      </a:lt1>
      <a:dk2>
        <a:srgbClr val="00662C"/>
      </a:dk2>
      <a:lt2>
        <a:srgbClr val="DBDCDB"/>
      </a:lt2>
      <a:accent1>
        <a:srgbClr val="00454D"/>
      </a:accent1>
      <a:accent2>
        <a:srgbClr val="006BA6"/>
      </a:accent2>
      <a:accent3>
        <a:srgbClr val="00B38F"/>
      </a:accent3>
      <a:accent4>
        <a:srgbClr val="7DBA00"/>
      </a:accent4>
      <a:accent5>
        <a:srgbClr val="FF9E1B"/>
      </a:accent5>
      <a:accent6>
        <a:srgbClr val="B50093"/>
      </a:accent6>
      <a:hlink>
        <a:srgbClr val="00BDB5"/>
      </a:hlink>
      <a:folHlink>
        <a:srgbClr val="00662C"/>
      </a:folHlink>
    </a:clrScheme>
    <a:fontScheme name="ORNL">
      <a:majorFont>
        <a:latin typeface="Roboto Black"/>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ORNL Green">
      <a:srgbClr val="00662C"/>
    </a:custClr>
    <a:custClr name="Hale Navy">
      <a:srgbClr val="00454D"/>
    </a:custClr>
    <a:custClr name="Graphite">
      <a:srgbClr val="DBDCDB"/>
    </a:custClr>
    <a:custClr name="Polar">
      <a:srgbClr val="FFFFFF"/>
    </a:custClr>
    <a:custClr name="Dark Matter">
      <a:srgbClr val="373A36"/>
    </a:custClr>
    <a:custClr name="Energy">
      <a:srgbClr val="7DBA00"/>
    </a:custClr>
    <a:custClr name="Mist">
      <a:srgbClr val="8BFEBF"/>
    </a:custClr>
    <a:custClr name="Biome">
      <a:srgbClr val="00B38F"/>
    </a:custClr>
    <a:custClr name="Aqua">
      <a:srgbClr val="00BDB5"/>
    </a:custClr>
    <a:custClr name="Infinity">
      <a:srgbClr val="006BA6"/>
    </a:custClr>
    <a:custClr name="Hydro">
      <a:srgbClr val="005776"/>
    </a:custClr>
    <a:custClr name="Solar">
      <a:srgbClr val="FF9E1B"/>
    </a:custClr>
    <a:custClr name="Spark">
      <a:srgbClr val="FE5000"/>
    </a:custClr>
    <a:custClr name="Plasma">
      <a:srgbClr val="B50094"/>
    </a:custClr>
    <a:custClr name="Pulsar">
      <a:srgbClr val="4E008E"/>
    </a:custClr>
  </a:custClrLst>
  <a:extLst>
    <a:ext uri="{05A4C25C-085E-4340-85A3-A5531E510DB2}">
      <thm15:themeFamily xmlns:thm15="http://schemas.microsoft.com/office/thememl/2012/main" name="SNS ORNL Presentation 16x9 Template" id="{67FA696F-7843-644B-A8BB-1C274C0A0816}" vid="{57E3EDFE-1833-1E4F-8952-E705EFA6FE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db3dbd43-4c4b-4544-9f8a-0553f9f5f25e}" enabled="0" method="" siteId="{db3dbd43-4c4b-4544-9f8a-0553f9f5f25e}" removed="1"/>
</clbl:labelList>
</file>

<file path=docProps/app.xml><?xml version="1.0" encoding="utf-8"?>
<Properties xmlns="http://schemas.openxmlformats.org/officeDocument/2006/extended-properties" xmlns:vt="http://schemas.openxmlformats.org/officeDocument/2006/docPropsVTypes">
  <Template>ORNL Presentation</Template>
  <TotalTime>39924</TotalTime>
  <Words>3093</Words>
  <Application>Microsoft Macintosh PowerPoint</Application>
  <PresentationFormat>Widescreen</PresentationFormat>
  <Paragraphs>430</Paragraphs>
  <Slides>47</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47</vt:i4>
      </vt:variant>
    </vt:vector>
  </HeadingPairs>
  <TitlesOfParts>
    <vt:vector size="57" baseType="lpstr">
      <vt:lpstr>Aptos</vt:lpstr>
      <vt:lpstr>Arial</vt:lpstr>
      <vt:lpstr>Calibri</vt:lpstr>
      <vt:lpstr>Century Gothic</vt:lpstr>
      <vt:lpstr>Helvetica Neue</vt:lpstr>
      <vt:lpstr>Roboto</vt:lpstr>
      <vt:lpstr>Roboto Light</vt:lpstr>
      <vt:lpstr>Symbol</vt:lpstr>
      <vt:lpstr>System Font Regular</vt:lpstr>
      <vt:lpstr>ORNL Presentation</vt:lpstr>
      <vt:lpstr>The Path to 2.0 MW and Beyond at the SNS</vt:lpstr>
      <vt:lpstr>Outline</vt:lpstr>
      <vt:lpstr>Spallation Neutron Source Today</vt:lpstr>
      <vt:lpstr>Proton Power Upgrade (PPU) Overview</vt:lpstr>
      <vt:lpstr>PPU specifications &amp; Key Performance Parameters</vt:lpstr>
      <vt:lpstr>Phased Power Ramp-up: Philosophy and Execution</vt:lpstr>
      <vt:lpstr>Power ramp-up – Phase 1</vt:lpstr>
      <vt:lpstr>Power ramp-up – Phase 2</vt:lpstr>
      <vt:lpstr>The Long Outage – All PPU Equipment is Installed </vt:lpstr>
      <vt:lpstr>Injection Region Commissioning – New Magnets</vt:lpstr>
      <vt:lpstr>Ring Installation - Before</vt:lpstr>
      <vt:lpstr>Ring Installation - After</vt:lpstr>
      <vt:lpstr>Ring Injection Dump Imaging System (RID-IS)</vt:lpstr>
      <vt:lpstr>Injection Dump Imaging System – First Light</vt:lpstr>
      <vt:lpstr>Ring Injection Dump Imaging System</vt:lpstr>
      <vt:lpstr>Injection Region Commissioning – Beam in Ring Highlights</vt:lpstr>
      <vt:lpstr>RID Issues Since Install/Commissioning</vt:lpstr>
      <vt:lpstr>RID Issues – Operational Impact</vt:lpstr>
      <vt:lpstr>RID Issues – A More Permanent Fix</vt:lpstr>
      <vt:lpstr>Ramp to High Power Operation</vt:lpstr>
      <vt:lpstr>PPU Design</vt:lpstr>
      <vt:lpstr>Vacuum Issues – What’s going on?</vt:lpstr>
      <vt:lpstr>Electron Catcher – Leak Fixed</vt:lpstr>
      <vt:lpstr>Catcher Damage 1 year later</vt:lpstr>
      <vt:lpstr>Original Catcher after 14 years for Comparison</vt:lpstr>
      <vt:lpstr>Damage to copper tells an interesting story</vt:lpstr>
      <vt:lpstr>Ramp to High Power </vt:lpstr>
      <vt:lpstr>SNS relies almost exclusively on high power pulsed klystrons for RF. Since 2019, there has been an increased volatility in the scientific klystron market, severely affecting  the quality of the supply.</vt:lpstr>
      <vt:lpstr>PowerPoint Presentation</vt:lpstr>
      <vt:lpstr>On the way to 2.0 MW</vt:lpstr>
      <vt:lpstr>How are we doing two years later?</vt:lpstr>
      <vt:lpstr>A Plan for 2.8 MW – Preparing for the Second Target Station</vt:lpstr>
      <vt:lpstr>ORAI Investigates Potential Beyond 2.8 MW</vt:lpstr>
      <vt:lpstr>Summary </vt:lpstr>
      <vt:lpstr>Thanks</vt:lpstr>
      <vt:lpstr>Backup Slides</vt:lpstr>
      <vt:lpstr>1.7 MW at 1.05 GeV – equivalent to 2.1 MW at 1.3 GeV</vt:lpstr>
      <vt:lpstr>PowerPoint Presentation</vt:lpstr>
      <vt:lpstr>PPU commissioned 28 new complex RF systems in the high-beta portion of the superconducting Linac across three accelerator outage periods. The new systems ultimately power 28 new superconducting cavities.</vt:lpstr>
      <vt:lpstr>Scope – Superconducting Linac</vt:lpstr>
      <vt:lpstr>Injection Region changes</vt:lpstr>
      <vt:lpstr>Commissioning Timeline</vt:lpstr>
      <vt:lpstr>DTL, CCL and SCL Commissioning – Beam to Linac Dump</vt:lpstr>
      <vt:lpstr>Injection Region Commissioning – Beam to Injection Dump</vt:lpstr>
      <vt:lpstr>Injection Region Commissioning – Beam in Ring</vt:lpstr>
      <vt:lpstr>Injection Region Commissioning – Beam in Ring</vt:lpstr>
      <vt:lpstr>Beam to Target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Evans, Nicholas</dc:creator>
  <cp:lastModifiedBy>Evans, Nicholas</cp:lastModifiedBy>
  <cp:revision>82</cp:revision>
  <dcterms:created xsi:type="dcterms:W3CDTF">2025-05-16T14:00:37Z</dcterms:created>
  <dcterms:modified xsi:type="dcterms:W3CDTF">2026-04-16T06:59:47Z</dcterms:modified>
</cp:coreProperties>
</file>