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8"/>
  </p:notesMasterIdLst>
  <p:handoutMasterIdLst>
    <p:handoutMasterId r:id="rId19"/>
  </p:handoutMasterIdLst>
  <p:sldIdLst>
    <p:sldId id="2147481337" r:id="rId2"/>
    <p:sldId id="2147481338" r:id="rId3"/>
    <p:sldId id="2147481340" r:id="rId4"/>
    <p:sldId id="2147481341" r:id="rId5"/>
    <p:sldId id="2147481342" r:id="rId6"/>
    <p:sldId id="2147481343" r:id="rId7"/>
    <p:sldId id="2147481344" r:id="rId8"/>
    <p:sldId id="2147481345" r:id="rId9"/>
    <p:sldId id="2147481346" r:id="rId10"/>
    <p:sldId id="2147481347" r:id="rId11"/>
    <p:sldId id="2147481348" r:id="rId12"/>
    <p:sldId id="2147481350" r:id="rId13"/>
    <p:sldId id="2147481349" r:id="rId14"/>
    <p:sldId id="2147481352" r:id="rId15"/>
    <p:sldId id="2147481351" r:id="rId16"/>
    <p:sldId id="214748135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266"/>
    <p:restoredTop sz="97039"/>
  </p:normalViewPr>
  <p:slideViewPr>
    <p:cSldViewPr snapToGrid="0">
      <p:cViewPr varScale="1">
        <p:scale>
          <a:sx n="120" d="100"/>
          <a:sy n="120" d="100"/>
        </p:scale>
        <p:origin x="1104"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8AEA6-559A-4846-B61E-26AB62727514}"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A3615979-9756-124D-AD93-FB3A8CFD98B1}">
      <dgm:prSet/>
      <dgm:spPr/>
      <dgm:t>
        <a:bodyPr/>
        <a:lstStyle/>
        <a:p>
          <a:pPr rtl="0"/>
          <a:r>
            <a:rPr lang="en-US" dirty="0"/>
            <a:t>MCNPX run BOS absorption rates</a:t>
          </a:r>
        </a:p>
      </dgm:t>
    </dgm:pt>
    <dgm:pt modelId="{4AF7D913-3576-494F-B5C5-E1F393AF7818}" type="parTrans" cxnId="{C8B1A062-9252-114B-90F7-64EBCCA82EEC}">
      <dgm:prSet/>
      <dgm:spPr/>
      <dgm:t>
        <a:bodyPr/>
        <a:lstStyle/>
        <a:p>
          <a:endParaRPr lang="en-US"/>
        </a:p>
      </dgm:t>
    </dgm:pt>
    <dgm:pt modelId="{7185D5F3-8EB2-264C-8006-8EF0D88BFF5C}" type="sibTrans" cxnId="{C8B1A062-9252-114B-90F7-64EBCCA82EEC}">
      <dgm:prSet/>
      <dgm:spPr/>
      <dgm:t>
        <a:bodyPr/>
        <a:lstStyle/>
        <a:p>
          <a:endParaRPr lang="en-US"/>
        </a:p>
      </dgm:t>
    </dgm:pt>
    <dgm:pt modelId="{23C4E0AF-E72C-824C-B55D-EC5E160AC0BC}">
      <dgm:prSet/>
      <dgm:spPr/>
      <dgm:t>
        <a:bodyPr/>
        <a:lstStyle/>
        <a:p>
          <a:r>
            <a:rPr lang="en-US" dirty="0"/>
            <a:t>Calculate COS material compositions</a:t>
          </a:r>
        </a:p>
      </dgm:t>
    </dgm:pt>
    <dgm:pt modelId="{BC950BDB-8788-154C-86DD-8485DD3247AF}" type="parTrans" cxnId="{701CC551-F6E9-DB4C-91CA-57D7DEF52D71}">
      <dgm:prSet/>
      <dgm:spPr/>
      <dgm:t>
        <a:bodyPr/>
        <a:lstStyle/>
        <a:p>
          <a:endParaRPr lang="en-US"/>
        </a:p>
      </dgm:t>
    </dgm:pt>
    <dgm:pt modelId="{CE45612E-9FD8-924E-A372-F596DC93EF86}" type="sibTrans" cxnId="{701CC551-F6E9-DB4C-91CA-57D7DEF52D71}">
      <dgm:prSet/>
      <dgm:spPr/>
      <dgm:t>
        <a:bodyPr/>
        <a:lstStyle/>
        <a:p>
          <a:endParaRPr lang="en-US"/>
        </a:p>
      </dgm:t>
    </dgm:pt>
    <dgm:pt modelId="{023C962D-DD2B-0541-9210-A53B4306C834}">
      <dgm:prSet/>
      <dgm:spPr/>
      <dgm:t>
        <a:bodyPr/>
        <a:lstStyle/>
        <a:p>
          <a:r>
            <a:rPr lang="en-US" dirty="0"/>
            <a:t>MCNPX run COS absorption rates</a:t>
          </a:r>
        </a:p>
      </dgm:t>
    </dgm:pt>
    <dgm:pt modelId="{37E5882A-0A35-8141-BD31-B6FA9A52B010}" type="parTrans" cxnId="{3E05CE2D-158D-9947-A410-C44650DE3670}">
      <dgm:prSet/>
      <dgm:spPr/>
      <dgm:t>
        <a:bodyPr/>
        <a:lstStyle/>
        <a:p>
          <a:endParaRPr lang="en-US"/>
        </a:p>
      </dgm:t>
    </dgm:pt>
    <dgm:pt modelId="{E7D6A877-A3EF-6A46-AAA4-AC30F44CFD7D}" type="sibTrans" cxnId="{3E05CE2D-158D-9947-A410-C44650DE3670}">
      <dgm:prSet/>
      <dgm:spPr/>
      <dgm:t>
        <a:bodyPr/>
        <a:lstStyle/>
        <a:p>
          <a:endParaRPr lang="en-US"/>
        </a:p>
      </dgm:t>
    </dgm:pt>
    <dgm:pt modelId="{983533F2-9644-9B49-9B7F-296ADF16938B}">
      <dgm:prSet/>
      <dgm:spPr/>
      <dgm:t>
        <a:bodyPr/>
        <a:lstStyle/>
        <a:p>
          <a:r>
            <a:rPr lang="en-US" dirty="0"/>
            <a:t>Calculate EOS material compositions</a:t>
          </a:r>
        </a:p>
      </dgm:t>
    </dgm:pt>
    <dgm:pt modelId="{B9BCD430-F9A4-784B-A198-2856CB021DCB}" type="parTrans" cxnId="{97F67CB5-3FB4-E742-8BCC-0E1C1CBBAD33}">
      <dgm:prSet/>
      <dgm:spPr/>
      <dgm:t>
        <a:bodyPr/>
        <a:lstStyle/>
        <a:p>
          <a:endParaRPr lang="en-US"/>
        </a:p>
      </dgm:t>
    </dgm:pt>
    <dgm:pt modelId="{8B78F006-440F-9C4D-AB47-B05121E0CACA}" type="sibTrans" cxnId="{97F67CB5-3FB4-E742-8BCC-0E1C1CBBAD33}">
      <dgm:prSet/>
      <dgm:spPr/>
      <dgm:t>
        <a:bodyPr/>
        <a:lstStyle/>
        <a:p>
          <a:endParaRPr lang="en-US"/>
        </a:p>
      </dgm:t>
    </dgm:pt>
    <dgm:pt modelId="{626AC772-12F1-8F4D-8B76-ED9BBCDFDA25}">
      <dgm:prSet/>
      <dgm:spPr/>
      <dgm:t>
        <a:bodyPr/>
        <a:lstStyle/>
        <a:p>
          <a:r>
            <a:rPr lang="en-US" dirty="0"/>
            <a:t>EOS= BOS</a:t>
          </a:r>
        </a:p>
      </dgm:t>
    </dgm:pt>
    <dgm:pt modelId="{C1FD38CA-F563-4347-9F87-4ED5083B8202}" type="parTrans" cxnId="{077BA332-C9B1-E549-A377-2B0D72D4FE1D}">
      <dgm:prSet/>
      <dgm:spPr/>
      <dgm:t>
        <a:bodyPr/>
        <a:lstStyle/>
        <a:p>
          <a:endParaRPr lang="en-US"/>
        </a:p>
      </dgm:t>
    </dgm:pt>
    <dgm:pt modelId="{9309B632-68A7-E84E-8A70-0A484499121A}" type="sibTrans" cxnId="{077BA332-C9B1-E549-A377-2B0D72D4FE1D}">
      <dgm:prSet/>
      <dgm:spPr/>
      <dgm:t>
        <a:bodyPr/>
        <a:lstStyle/>
        <a:p>
          <a:endParaRPr lang="en-US"/>
        </a:p>
      </dgm:t>
    </dgm:pt>
    <dgm:pt modelId="{BD824325-CB21-EA46-BA30-67A2B4D89F01}" type="pres">
      <dgm:prSet presAssocID="{CFA8AEA6-559A-4846-B61E-26AB62727514}" presName="Name0" presStyleCnt="0">
        <dgm:presLayoutVars>
          <dgm:dir/>
          <dgm:resizeHandles val="exact"/>
        </dgm:presLayoutVars>
      </dgm:prSet>
      <dgm:spPr/>
    </dgm:pt>
    <dgm:pt modelId="{72F3A24D-6903-B74D-9E4E-A7526FF7BB9E}" type="pres">
      <dgm:prSet presAssocID="{CFA8AEA6-559A-4846-B61E-26AB62727514}" presName="cycle" presStyleCnt="0"/>
      <dgm:spPr/>
    </dgm:pt>
    <dgm:pt modelId="{94640F77-597E-3940-972C-8A9FECD292C4}" type="pres">
      <dgm:prSet presAssocID="{A3615979-9756-124D-AD93-FB3A8CFD98B1}" presName="nodeFirstNode" presStyleLbl="node1" presStyleIdx="0" presStyleCnt="5">
        <dgm:presLayoutVars>
          <dgm:bulletEnabled val="1"/>
        </dgm:presLayoutVars>
      </dgm:prSet>
      <dgm:spPr/>
    </dgm:pt>
    <dgm:pt modelId="{68A74A78-1D2A-2A4E-B058-BB1CF6FE9BA6}" type="pres">
      <dgm:prSet presAssocID="{7185D5F3-8EB2-264C-8006-8EF0D88BFF5C}" presName="sibTransFirstNode" presStyleLbl="bgShp" presStyleIdx="0" presStyleCnt="1"/>
      <dgm:spPr/>
    </dgm:pt>
    <dgm:pt modelId="{AED65BF7-9C8B-6B49-8220-802FDAA07AA7}" type="pres">
      <dgm:prSet presAssocID="{23C4E0AF-E72C-824C-B55D-EC5E160AC0BC}" presName="nodeFollowingNodes" presStyleLbl="node1" presStyleIdx="1" presStyleCnt="5" custRadScaleRad="99355" custRadScaleInc="-201">
        <dgm:presLayoutVars>
          <dgm:bulletEnabled val="1"/>
        </dgm:presLayoutVars>
      </dgm:prSet>
      <dgm:spPr/>
    </dgm:pt>
    <dgm:pt modelId="{CD39A738-D9FD-0842-99DD-90F1E0634F9E}" type="pres">
      <dgm:prSet presAssocID="{023C962D-DD2B-0541-9210-A53B4306C834}" presName="nodeFollowingNodes" presStyleLbl="node1" presStyleIdx="2" presStyleCnt="5">
        <dgm:presLayoutVars>
          <dgm:bulletEnabled val="1"/>
        </dgm:presLayoutVars>
      </dgm:prSet>
      <dgm:spPr/>
    </dgm:pt>
    <dgm:pt modelId="{7F2C415D-AD67-1A40-ADC2-CE836AB41DF9}" type="pres">
      <dgm:prSet presAssocID="{983533F2-9644-9B49-9B7F-296ADF16938B}" presName="nodeFollowingNodes" presStyleLbl="node1" presStyleIdx="3" presStyleCnt="5">
        <dgm:presLayoutVars>
          <dgm:bulletEnabled val="1"/>
        </dgm:presLayoutVars>
      </dgm:prSet>
      <dgm:spPr/>
    </dgm:pt>
    <dgm:pt modelId="{758C35A7-5756-8D4D-9309-0FFB37C366FD}" type="pres">
      <dgm:prSet presAssocID="{626AC772-12F1-8F4D-8B76-ED9BBCDFDA25}" presName="nodeFollowingNodes" presStyleLbl="node1" presStyleIdx="4" presStyleCnt="5">
        <dgm:presLayoutVars>
          <dgm:bulletEnabled val="1"/>
        </dgm:presLayoutVars>
      </dgm:prSet>
      <dgm:spPr/>
    </dgm:pt>
  </dgm:ptLst>
  <dgm:cxnLst>
    <dgm:cxn modelId="{F5384E0A-E27F-DA4A-A16B-8DE252FB8A13}" type="presOf" srcId="{983533F2-9644-9B49-9B7F-296ADF16938B}" destId="{7F2C415D-AD67-1A40-ADC2-CE836AB41DF9}" srcOrd="0" destOrd="0" presId="urn:microsoft.com/office/officeart/2005/8/layout/cycle3"/>
    <dgm:cxn modelId="{3E05CE2D-158D-9947-A410-C44650DE3670}" srcId="{CFA8AEA6-559A-4846-B61E-26AB62727514}" destId="{023C962D-DD2B-0541-9210-A53B4306C834}" srcOrd="2" destOrd="0" parTransId="{37E5882A-0A35-8141-BD31-B6FA9A52B010}" sibTransId="{E7D6A877-A3EF-6A46-AAA4-AC30F44CFD7D}"/>
    <dgm:cxn modelId="{077BA332-C9B1-E549-A377-2B0D72D4FE1D}" srcId="{CFA8AEA6-559A-4846-B61E-26AB62727514}" destId="{626AC772-12F1-8F4D-8B76-ED9BBCDFDA25}" srcOrd="4" destOrd="0" parTransId="{C1FD38CA-F563-4347-9F87-4ED5083B8202}" sibTransId="{9309B632-68A7-E84E-8A70-0A484499121A}"/>
    <dgm:cxn modelId="{5F0D214E-1F26-F547-B8C1-4021744C45E6}" type="presOf" srcId="{CFA8AEA6-559A-4846-B61E-26AB62727514}" destId="{BD824325-CB21-EA46-BA30-67A2B4D89F01}" srcOrd="0" destOrd="0" presId="urn:microsoft.com/office/officeart/2005/8/layout/cycle3"/>
    <dgm:cxn modelId="{701CC551-F6E9-DB4C-91CA-57D7DEF52D71}" srcId="{CFA8AEA6-559A-4846-B61E-26AB62727514}" destId="{23C4E0AF-E72C-824C-B55D-EC5E160AC0BC}" srcOrd="1" destOrd="0" parTransId="{BC950BDB-8788-154C-86DD-8485DD3247AF}" sibTransId="{CE45612E-9FD8-924E-A372-F596DC93EF86}"/>
    <dgm:cxn modelId="{C8B1A062-9252-114B-90F7-64EBCCA82EEC}" srcId="{CFA8AEA6-559A-4846-B61E-26AB62727514}" destId="{A3615979-9756-124D-AD93-FB3A8CFD98B1}" srcOrd="0" destOrd="0" parTransId="{4AF7D913-3576-494F-B5C5-E1F393AF7818}" sibTransId="{7185D5F3-8EB2-264C-8006-8EF0D88BFF5C}"/>
    <dgm:cxn modelId="{CDAE0C8C-07CD-E142-BF19-2910C4E01E7F}" type="presOf" srcId="{A3615979-9756-124D-AD93-FB3A8CFD98B1}" destId="{94640F77-597E-3940-972C-8A9FECD292C4}" srcOrd="0" destOrd="0" presId="urn:microsoft.com/office/officeart/2005/8/layout/cycle3"/>
    <dgm:cxn modelId="{97F67CB5-3FB4-E742-8BCC-0E1C1CBBAD33}" srcId="{CFA8AEA6-559A-4846-B61E-26AB62727514}" destId="{983533F2-9644-9B49-9B7F-296ADF16938B}" srcOrd="3" destOrd="0" parTransId="{B9BCD430-F9A4-784B-A198-2856CB021DCB}" sibTransId="{8B78F006-440F-9C4D-AB47-B05121E0CACA}"/>
    <dgm:cxn modelId="{58BEE9C9-D7C3-A840-8E91-CBDD63A14941}" type="presOf" srcId="{023C962D-DD2B-0541-9210-A53B4306C834}" destId="{CD39A738-D9FD-0842-99DD-90F1E0634F9E}" srcOrd="0" destOrd="0" presId="urn:microsoft.com/office/officeart/2005/8/layout/cycle3"/>
    <dgm:cxn modelId="{818158CB-F9F2-5C4F-B09F-7178BFBE1451}" type="presOf" srcId="{23C4E0AF-E72C-824C-B55D-EC5E160AC0BC}" destId="{AED65BF7-9C8B-6B49-8220-802FDAA07AA7}" srcOrd="0" destOrd="0" presId="urn:microsoft.com/office/officeart/2005/8/layout/cycle3"/>
    <dgm:cxn modelId="{EC3E71D2-E053-A34E-A555-85B92484AE3D}" type="presOf" srcId="{7185D5F3-8EB2-264C-8006-8EF0D88BFF5C}" destId="{68A74A78-1D2A-2A4E-B058-BB1CF6FE9BA6}" srcOrd="0" destOrd="0" presId="urn:microsoft.com/office/officeart/2005/8/layout/cycle3"/>
    <dgm:cxn modelId="{0DC4C7DE-733E-184F-BD62-849E3BB84E7E}" type="presOf" srcId="{626AC772-12F1-8F4D-8B76-ED9BBCDFDA25}" destId="{758C35A7-5756-8D4D-9309-0FFB37C366FD}" srcOrd="0" destOrd="0" presId="urn:microsoft.com/office/officeart/2005/8/layout/cycle3"/>
    <dgm:cxn modelId="{49C49F2F-239C-0046-9C70-178FBE39B9D0}" type="presParOf" srcId="{BD824325-CB21-EA46-BA30-67A2B4D89F01}" destId="{72F3A24D-6903-B74D-9E4E-A7526FF7BB9E}" srcOrd="0" destOrd="0" presId="urn:microsoft.com/office/officeart/2005/8/layout/cycle3"/>
    <dgm:cxn modelId="{7099C806-6323-C24D-BD61-42F7ADE10F7C}" type="presParOf" srcId="{72F3A24D-6903-B74D-9E4E-A7526FF7BB9E}" destId="{94640F77-597E-3940-972C-8A9FECD292C4}" srcOrd="0" destOrd="0" presId="urn:microsoft.com/office/officeart/2005/8/layout/cycle3"/>
    <dgm:cxn modelId="{D5E52324-0BA7-5B4C-A338-EA072EE93A8C}" type="presParOf" srcId="{72F3A24D-6903-B74D-9E4E-A7526FF7BB9E}" destId="{68A74A78-1D2A-2A4E-B058-BB1CF6FE9BA6}" srcOrd="1" destOrd="0" presId="urn:microsoft.com/office/officeart/2005/8/layout/cycle3"/>
    <dgm:cxn modelId="{4C10326D-E0D9-2F42-B3F4-05A8904F7530}" type="presParOf" srcId="{72F3A24D-6903-B74D-9E4E-A7526FF7BB9E}" destId="{AED65BF7-9C8B-6B49-8220-802FDAA07AA7}" srcOrd="2" destOrd="0" presId="urn:microsoft.com/office/officeart/2005/8/layout/cycle3"/>
    <dgm:cxn modelId="{67EA0B20-C397-8345-B9D5-449B629DBB3D}" type="presParOf" srcId="{72F3A24D-6903-B74D-9E4E-A7526FF7BB9E}" destId="{CD39A738-D9FD-0842-99DD-90F1E0634F9E}" srcOrd="3" destOrd="0" presId="urn:microsoft.com/office/officeart/2005/8/layout/cycle3"/>
    <dgm:cxn modelId="{E729217F-1511-2744-B959-794078118637}" type="presParOf" srcId="{72F3A24D-6903-B74D-9E4E-A7526FF7BB9E}" destId="{7F2C415D-AD67-1A40-ADC2-CE836AB41DF9}" srcOrd="4" destOrd="0" presId="urn:microsoft.com/office/officeart/2005/8/layout/cycle3"/>
    <dgm:cxn modelId="{FDBE3096-D785-AC46-A793-DD3D462FA843}" type="presParOf" srcId="{72F3A24D-6903-B74D-9E4E-A7526FF7BB9E}" destId="{758C35A7-5756-8D4D-9309-0FFB37C366FD}"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74A78-1D2A-2A4E-B058-BB1CF6FE9BA6}">
      <dsp:nvSpPr>
        <dsp:cNvPr id="0" name=""/>
        <dsp:cNvSpPr/>
      </dsp:nvSpPr>
      <dsp:spPr>
        <a:xfrm>
          <a:off x="475291" y="47136"/>
          <a:ext cx="3658389" cy="3658389"/>
        </a:xfrm>
        <a:prstGeom prst="circularArrow">
          <a:avLst>
            <a:gd name="adj1" fmla="val 5544"/>
            <a:gd name="adj2" fmla="val 330680"/>
            <a:gd name="adj3" fmla="val 13873316"/>
            <a:gd name="adj4" fmla="val 17326974"/>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4640F77-597E-3940-972C-8A9FECD292C4}">
      <dsp:nvSpPr>
        <dsp:cNvPr id="0" name=""/>
        <dsp:cNvSpPr/>
      </dsp:nvSpPr>
      <dsp:spPr>
        <a:xfrm>
          <a:off x="1484188" y="66337"/>
          <a:ext cx="1640595" cy="82029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t>MCNPX run BOS absorption rates</a:t>
          </a:r>
        </a:p>
      </dsp:txBody>
      <dsp:txXfrm>
        <a:off x="1524232" y="106381"/>
        <a:ext cx="1560507" cy="740209"/>
      </dsp:txXfrm>
    </dsp:sp>
    <dsp:sp modelId="{AED65BF7-9C8B-6B49-8220-802FDAA07AA7}">
      <dsp:nvSpPr>
        <dsp:cNvPr id="0" name=""/>
        <dsp:cNvSpPr/>
      </dsp:nvSpPr>
      <dsp:spPr>
        <a:xfrm>
          <a:off x="2957331" y="1144334"/>
          <a:ext cx="1640595" cy="82029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Calculate COS material compositions</a:t>
          </a:r>
        </a:p>
      </dsp:txBody>
      <dsp:txXfrm>
        <a:off x="2997375" y="1184378"/>
        <a:ext cx="1560507" cy="740209"/>
      </dsp:txXfrm>
    </dsp:sp>
    <dsp:sp modelId="{CD39A738-D9FD-0842-99DD-90F1E0634F9E}">
      <dsp:nvSpPr>
        <dsp:cNvPr id="0" name=""/>
        <dsp:cNvSpPr/>
      </dsp:nvSpPr>
      <dsp:spPr>
        <a:xfrm>
          <a:off x="2401180" y="2888550"/>
          <a:ext cx="1640595" cy="82029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MCNPX run COS absorption rates</a:t>
          </a:r>
        </a:p>
      </dsp:txBody>
      <dsp:txXfrm>
        <a:off x="2441224" y="2928594"/>
        <a:ext cx="1560507" cy="740209"/>
      </dsp:txXfrm>
    </dsp:sp>
    <dsp:sp modelId="{7F2C415D-AD67-1A40-ADC2-CE836AB41DF9}">
      <dsp:nvSpPr>
        <dsp:cNvPr id="0" name=""/>
        <dsp:cNvSpPr/>
      </dsp:nvSpPr>
      <dsp:spPr>
        <a:xfrm>
          <a:off x="567195" y="2888550"/>
          <a:ext cx="1640595" cy="82029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Calculate EOS material compositions</a:t>
          </a:r>
        </a:p>
      </dsp:txBody>
      <dsp:txXfrm>
        <a:off x="607239" y="2928594"/>
        <a:ext cx="1560507" cy="740209"/>
      </dsp:txXfrm>
    </dsp:sp>
    <dsp:sp modelId="{758C35A7-5756-8D4D-9309-0FFB37C366FD}">
      <dsp:nvSpPr>
        <dsp:cNvPr id="0" name=""/>
        <dsp:cNvSpPr/>
      </dsp:nvSpPr>
      <dsp:spPr>
        <a:xfrm>
          <a:off x="463" y="1144327"/>
          <a:ext cx="1640595" cy="82029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EOS= BOS</a:t>
          </a:r>
        </a:p>
      </dsp:txBody>
      <dsp:txXfrm>
        <a:off x="40507" y="1184371"/>
        <a:ext cx="1560507" cy="74020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4/16/26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4/16/26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a:xfrm>
            <a:off x="685800" y="4400550"/>
            <a:ext cx="5486400" cy="3774460"/>
          </a:xfrm>
        </p:spPr>
        <p:txBody>
          <a:bodyPr/>
          <a:lstStyle/>
          <a:p>
            <a:pPr marL="628650" lvl="1" indent="-171450">
              <a:lnSpc>
                <a:spcPct val="90000"/>
              </a:lnSpc>
              <a:spcBef>
                <a:spcPts val="1200"/>
              </a:spcBef>
              <a:spcAft>
                <a:spcPts val="60"/>
              </a:spcAft>
              <a:buFont typeface="Arial" panose="020B0604020202020204" pitchFamily="34" charset="0"/>
              <a:buChar char="•"/>
            </a:pPr>
            <a:endParaRPr lang="en-US" b="0" dirty="0">
              <a:latin typeface="Aptos Light" panose="020B0004020202020204" pitchFamily="34" charset="0"/>
              <a:ea typeface="Aptos" panose="02000000000000000000" pitchFamily="2" charset="0"/>
            </a:endParaRP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403457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NS | Standard">
    <p:spTree>
      <p:nvGrpSpPr>
        <p:cNvPr id="1" name=""/>
        <p:cNvGrpSpPr/>
        <p:nvPr/>
      </p:nvGrpSpPr>
      <p:grpSpPr>
        <a:xfrm>
          <a:off x="0" y="0"/>
          <a:ext cx="0" cy="0"/>
          <a:chOff x="0" y="0"/>
          <a:chExt cx="0" cy="0"/>
        </a:xfrm>
      </p:grpSpPr>
      <p:pic>
        <p:nvPicPr>
          <p:cNvPr id="9" name="Picture 8"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23605ACD-41F8-B102-BD71-359116C767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pic>
        <p:nvPicPr>
          <p:cNvPr id="2" name="Picture 1" descr="White text on a black background&#10;&#10;Description automatically generated">
            <a:extLst>
              <a:ext uri="{FF2B5EF4-FFF2-40B4-BE49-F238E27FC236}">
                <a16:creationId xmlns:a16="http://schemas.microsoft.com/office/drawing/2014/main" id="{8C27F674-A3DD-139E-4888-A613126C06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409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3" name="Picture 2" descr="White text on a black background&#10;&#10;Description automatically generated">
            <a:extLst>
              <a:ext uri="{FF2B5EF4-FFF2-40B4-BE49-F238E27FC236}">
                <a16:creationId xmlns:a16="http://schemas.microsoft.com/office/drawing/2014/main" id="{77A8A020-D26D-E32D-AD42-E4650FF20C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550189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pic>
        <p:nvPicPr>
          <p:cNvPr id="2" name="Picture 1" descr="White text on a black background&#10;&#10;Description automatically generated">
            <a:extLst>
              <a:ext uri="{FF2B5EF4-FFF2-40B4-BE49-F238E27FC236}">
                <a16:creationId xmlns:a16="http://schemas.microsoft.com/office/drawing/2014/main" id="{6C255948-843E-49EC-B0C3-9B19170E2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434581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3"/>
            <a:stretch>
              <a:fillRect/>
            </a:stretch>
          </p:blipFill>
          <p:spPr>
            <a:xfrm>
              <a:off x="1177351" y="5301081"/>
              <a:ext cx="1526303" cy="438406"/>
            </a:xfrm>
            <a:prstGeom prst="rect">
              <a:avLst/>
            </a:prstGeom>
          </p:spPr>
        </p:pic>
      </p:grpSp>
      <p:pic>
        <p:nvPicPr>
          <p:cNvPr id="8" name="Picture 7" descr="A green text on a black background&#10;&#10;Description automatically generated">
            <a:extLst>
              <a:ext uri="{FF2B5EF4-FFF2-40B4-BE49-F238E27FC236}">
                <a16:creationId xmlns:a16="http://schemas.microsoft.com/office/drawing/2014/main" id="{CE5F83F0-C855-D604-9187-C2557574248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1647356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4" name="Picture 3" descr="White text on a black background&#10;&#10;Description automatically generated">
            <a:extLst>
              <a:ext uri="{FF2B5EF4-FFF2-40B4-BE49-F238E27FC236}">
                <a16:creationId xmlns:a16="http://schemas.microsoft.com/office/drawing/2014/main" id="{637F376A-E4A2-AB64-38FD-718380B7B8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06819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19B4E507-BF01-38E3-AAC8-D8380974F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pic>
        <p:nvPicPr>
          <p:cNvPr id="6" name="Picture 5" descr="White text on a black background&#10;&#10;Description automatically generated">
            <a:extLst>
              <a:ext uri="{FF2B5EF4-FFF2-40B4-BE49-F238E27FC236}">
                <a16:creationId xmlns:a16="http://schemas.microsoft.com/office/drawing/2014/main" id="{A37F9136-1277-D89B-C939-E7F549393F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pic>
        <p:nvPicPr>
          <p:cNvPr id="5" name="Picture 4" descr="White text on a black background&#10;&#10;Description automatically generated">
            <a:extLst>
              <a:ext uri="{FF2B5EF4-FFF2-40B4-BE49-F238E27FC236}">
                <a16:creationId xmlns:a16="http://schemas.microsoft.com/office/drawing/2014/main" id="{D365332D-B10B-403C-08B5-E19621E828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5" name="Picture 4" descr="White text on a black background&#10;&#10;Description automatically generated">
            <a:extLst>
              <a:ext uri="{FF2B5EF4-FFF2-40B4-BE49-F238E27FC236}">
                <a16:creationId xmlns:a16="http://schemas.microsoft.com/office/drawing/2014/main" id="{056CB10E-250C-C369-03F6-F45AAA841B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2815" y="6416676"/>
            <a:ext cx="1834910" cy="333620"/>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2"/>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pic>
        <p:nvPicPr>
          <p:cNvPr id="6" name="Picture 5" descr="A green text on a black background&#10;&#10;Description automatically generated">
            <a:extLst>
              <a:ext uri="{FF2B5EF4-FFF2-40B4-BE49-F238E27FC236}">
                <a16:creationId xmlns:a16="http://schemas.microsoft.com/office/drawing/2014/main" id="{EBDBC3AD-160A-7CC8-14A2-91CCF318F55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9502" y="1104908"/>
            <a:ext cx="2718596" cy="494292"/>
          </a:xfrm>
          <a:prstGeom prst="rect">
            <a:avLst/>
          </a:prstGeom>
        </p:spPr>
      </p:pic>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2" name="Picture 1" descr="White text on a black background&#10;&#10;Description automatically generated">
            <a:extLst>
              <a:ext uri="{FF2B5EF4-FFF2-40B4-BE49-F238E27FC236}">
                <a16:creationId xmlns:a16="http://schemas.microsoft.com/office/drawing/2014/main" id="{F129B57F-7D47-5092-AF95-4A09FC00010B}"/>
              </a:ext>
            </a:extLst>
          </p:cNvPr>
          <p:cNvPicPr>
            <a:picLocks noChangeAspect="1"/>
          </p:cNvPicPr>
          <p:nvPr userDrawn="1"/>
        </p:nvPicPr>
        <p:blipFill>
          <a:blip r:embed="rId4"/>
          <a:stretch>
            <a:fillRect/>
          </a:stretch>
        </p:blipFill>
        <p:spPr>
          <a:xfrm>
            <a:off x="2481752" y="2771864"/>
            <a:ext cx="7228496" cy="1314272"/>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1" name="Picture 10" descr="White text on a black background&#10;&#10;Description automatically generated">
            <a:extLst>
              <a:ext uri="{FF2B5EF4-FFF2-40B4-BE49-F238E27FC236}">
                <a16:creationId xmlns:a16="http://schemas.microsoft.com/office/drawing/2014/main" id="{51C36CA6-56C8-B2DB-A66E-C1C7CCB3A9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0C211395-41B4-120D-AEF2-60128461B2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3"/>
            <a:stretch>
              <a:fillRect/>
            </a:stretch>
          </p:blipFill>
          <p:spPr>
            <a:xfrm>
              <a:off x="859536" y="6108192"/>
              <a:ext cx="1528065" cy="438912"/>
            </a:xfrm>
            <a:prstGeom prst="rect">
              <a:avLst/>
            </a:prstGeom>
          </p:spPr>
        </p:pic>
      </p:grpSp>
      <p:pic>
        <p:nvPicPr>
          <p:cNvPr id="10" name="Picture 9" descr="White text on a black background&#10;&#10;Description automatically generated">
            <a:extLst>
              <a:ext uri="{FF2B5EF4-FFF2-40B4-BE49-F238E27FC236}">
                <a16:creationId xmlns:a16="http://schemas.microsoft.com/office/drawing/2014/main" id="{88FB1A7D-EC49-D31F-ECE1-F78D7288EB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7739" y="743312"/>
            <a:ext cx="2722731" cy="495042"/>
          </a:xfrm>
          <a:prstGeom prst="rect">
            <a:avLst/>
          </a:prstGeom>
        </p:spPr>
      </p:pic>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7" name="Picture 6" descr="A green text on a black background&#10;&#10;Description automatically generated">
            <a:extLst>
              <a:ext uri="{FF2B5EF4-FFF2-40B4-BE49-F238E27FC236}">
                <a16:creationId xmlns:a16="http://schemas.microsoft.com/office/drawing/2014/main" id="{94BBB1FC-F2D0-0DB6-9C9A-8FA6F32988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5" name="Picture 4" descr="A green text on a black background&#10;&#10;Description automatically generated">
            <a:extLst>
              <a:ext uri="{FF2B5EF4-FFF2-40B4-BE49-F238E27FC236}">
                <a16:creationId xmlns:a16="http://schemas.microsoft.com/office/drawing/2014/main" id="{17590EE0-BA02-F30F-D8A6-CC6D23ADBF2E}"/>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285039" y="6395036"/>
            <a:ext cx="1825868" cy="331977"/>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tiff"/></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8B1F-BFB1-CC50-2580-E2ADE95FF0A0}"/>
              </a:ext>
            </a:extLst>
          </p:cNvPr>
          <p:cNvSpPr>
            <a:spLocks noGrp="1"/>
          </p:cNvSpPr>
          <p:nvPr>
            <p:ph type="ctrTitle"/>
          </p:nvPr>
        </p:nvSpPr>
        <p:spPr>
          <a:xfrm>
            <a:off x="1215450" y="2254308"/>
            <a:ext cx="4697670" cy="1449011"/>
          </a:xfrm>
        </p:spPr>
        <p:txBody>
          <a:bodyPr/>
          <a:lstStyle/>
          <a:p>
            <a:r>
              <a:rPr lang="en-US" dirty="0"/>
              <a:t>Conceptual Design of Future Inner Reflector Plug at SNS </a:t>
            </a:r>
          </a:p>
        </p:txBody>
      </p:sp>
      <p:sp>
        <p:nvSpPr>
          <p:cNvPr id="4" name="Text Placeholder 3">
            <a:extLst>
              <a:ext uri="{FF2B5EF4-FFF2-40B4-BE49-F238E27FC236}">
                <a16:creationId xmlns:a16="http://schemas.microsoft.com/office/drawing/2014/main" id="{A80AB052-C5ED-4604-BB32-C7CFB365406D}"/>
              </a:ext>
            </a:extLst>
          </p:cNvPr>
          <p:cNvSpPr>
            <a:spLocks noGrp="1"/>
          </p:cNvSpPr>
          <p:nvPr>
            <p:ph type="body" sz="quarter" idx="14"/>
          </p:nvPr>
        </p:nvSpPr>
        <p:spPr/>
        <p:txBody>
          <a:bodyPr/>
          <a:lstStyle/>
          <a:p>
            <a:r>
              <a:rPr lang="en-US" dirty="0"/>
              <a:t>Malmö, Sweden  Apr. 13-17, 2026</a:t>
            </a:r>
          </a:p>
          <a:p>
            <a:endParaRPr lang="en-US" dirty="0">
              <a:latin typeface="+mn-lt"/>
            </a:endParaRPr>
          </a:p>
        </p:txBody>
      </p:sp>
      <p:sp>
        <p:nvSpPr>
          <p:cNvPr id="5" name="Text Placeholder 4">
            <a:extLst>
              <a:ext uri="{FF2B5EF4-FFF2-40B4-BE49-F238E27FC236}">
                <a16:creationId xmlns:a16="http://schemas.microsoft.com/office/drawing/2014/main" id="{36169892-B8FD-9314-2137-FD44D1A12AD5}"/>
              </a:ext>
            </a:extLst>
          </p:cNvPr>
          <p:cNvSpPr>
            <a:spLocks noGrp="1"/>
          </p:cNvSpPr>
          <p:nvPr>
            <p:ph type="body" sz="quarter" idx="15"/>
          </p:nvPr>
        </p:nvSpPr>
        <p:spPr>
          <a:xfrm>
            <a:off x="1230690" y="4047915"/>
            <a:ext cx="5269170" cy="332399"/>
          </a:xfrm>
        </p:spPr>
        <p:txBody>
          <a:bodyPr/>
          <a:lstStyle/>
          <a:p>
            <a:r>
              <a:rPr lang="en-US" sz="1700" b="1" dirty="0"/>
              <a:t>Wei Lu, Franz X. Gallmeier, &amp; Douglas P. Armitage </a:t>
            </a:r>
          </a:p>
          <a:p>
            <a:endParaRPr lang="en-US" sz="1700" b="1" dirty="0"/>
          </a:p>
        </p:txBody>
      </p:sp>
      <p:sp>
        <p:nvSpPr>
          <p:cNvPr id="6" name="Text Placeholder 5">
            <a:extLst>
              <a:ext uri="{FF2B5EF4-FFF2-40B4-BE49-F238E27FC236}">
                <a16:creationId xmlns:a16="http://schemas.microsoft.com/office/drawing/2014/main" id="{0E4AE62E-70C2-2BB8-D0AC-19F273245092}"/>
              </a:ext>
            </a:extLst>
          </p:cNvPr>
          <p:cNvSpPr>
            <a:spLocks noGrp="1"/>
          </p:cNvSpPr>
          <p:nvPr>
            <p:ph type="body" sz="quarter" idx="17"/>
          </p:nvPr>
        </p:nvSpPr>
        <p:spPr>
          <a:xfrm>
            <a:off x="1238310" y="4410298"/>
            <a:ext cx="5086290" cy="246221"/>
          </a:xfrm>
        </p:spPr>
        <p:txBody>
          <a:bodyPr/>
          <a:lstStyle/>
          <a:p>
            <a:r>
              <a:rPr lang="en-US" dirty="0">
                <a:latin typeface="+mn-lt"/>
              </a:rPr>
              <a:t>Oak Ridge National Laboratory, Oak Ridge, TN  USA </a:t>
            </a:r>
          </a:p>
          <a:p>
            <a:endParaRPr lang="en-US" dirty="0">
              <a:latin typeface="+mn-lt"/>
            </a:endParaRPr>
          </a:p>
        </p:txBody>
      </p:sp>
      <p:sp>
        <p:nvSpPr>
          <p:cNvPr id="7" name="Text Placeholder 5">
            <a:extLst>
              <a:ext uri="{FF2B5EF4-FFF2-40B4-BE49-F238E27FC236}">
                <a16:creationId xmlns:a16="http://schemas.microsoft.com/office/drawing/2014/main" id="{6792C792-B6A7-491C-F012-CA3F52C2C5D7}"/>
              </a:ext>
            </a:extLst>
          </p:cNvPr>
          <p:cNvSpPr txBox="1">
            <a:spLocks/>
          </p:cNvSpPr>
          <p:nvPr/>
        </p:nvSpPr>
        <p:spPr>
          <a:xfrm>
            <a:off x="1253550" y="4783678"/>
            <a:ext cx="4712910" cy="504602"/>
          </a:xfrm>
          <a:prstGeom prst="rect">
            <a:avLst/>
          </a:prstGeom>
        </p:spPr>
        <p:txBody>
          <a:bodyPr vert="horz" wrap="square" lIns="0" tIns="0" rIns="0" bIns="0" rtlCol="0" anchor="t" anchorCtr="0">
            <a:noAutofit/>
          </a:bodyPr>
          <a:lstStyle>
            <a:lvl1pPr marL="0" indent="0" algn="l" defTabSz="914400" rtl="0" eaLnBrk="1" latinLnBrk="0" hangingPunct="1">
              <a:lnSpc>
                <a:spcPct val="100000"/>
              </a:lnSpc>
              <a:spcBef>
                <a:spcPts val="1200"/>
              </a:spcBef>
              <a:spcAft>
                <a:spcPts val="60"/>
              </a:spcAft>
              <a:buFont typeface="Arial" panose="020B0604020202020204" pitchFamily="34" charset="0"/>
              <a:buNone/>
              <a:defRPr sz="1600" b="0" i="0" kern="1200">
                <a:solidFill>
                  <a:schemeClr val="tx1"/>
                </a:solidFill>
                <a:latin typeface="+mn-lt"/>
                <a:ea typeface="Aptos Light" panose="02000000000000000000" pitchFamily="2" charset="0"/>
                <a:cs typeface="+mn-cs"/>
              </a:defRPr>
            </a:lvl1pPr>
            <a:lvl2pPr marL="457200" indent="0" algn="ctr"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bg1"/>
                </a:solidFill>
                <a:latin typeface="Aptos Light" panose="02000000000000000000" pitchFamily="2" charset="0"/>
                <a:ea typeface="Aptos Light" panose="02000000000000000000" pitchFamily="2" charset="0"/>
                <a:cs typeface="+mn-cs"/>
              </a:defRPr>
            </a:lvl2pPr>
            <a:lvl3pPr marL="914400" indent="0" algn="ctr"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bg1"/>
                </a:solidFill>
                <a:latin typeface="Aptos Light" panose="02000000000000000000" pitchFamily="2" charset="0"/>
                <a:ea typeface="Aptos Light" panose="02000000000000000000" pitchFamily="2" charset="0"/>
                <a:cs typeface="+mn-cs"/>
              </a:defRPr>
            </a:lvl3pPr>
            <a:lvl4pPr marL="1371600" indent="0" algn="ctr"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bg1"/>
                </a:solidFill>
                <a:latin typeface="Aptos Light" panose="02000000000000000000" pitchFamily="2" charset="0"/>
                <a:ea typeface="Aptos Light" panose="02000000000000000000" pitchFamily="2" charset="0"/>
                <a:cs typeface="+mn-cs"/>
              </a:defRPr>
            </a:lvl4pPr>
            <a:lvl5pPr marL="1828800" indent="0" algn="ctr" defTabSz="914400" rtl="0" eaLnBrk="1" latinLnBrk="0" hangingPunct="1">
              <a:lnSpc>
                <a:spcPct val="90000"/>
              </a:lnSpc>
              <a:spcBef>
                <a:spcPts val="1200"/>
              </a:spcBef>
              <a:spcAft>
                <a:spcPts val="60"/>
              </a:spcAft>
              <a:buFont typeface="Arial" panose="020B0604020202020204" pitchFamily="34" charset="0"/>
              <a:buNone/>
              <a:defRPr sz="1600" b="0" i="0" kern="1200">
                <a:solidFill>
                  <a:schemeClr val="bg1"/>
                </a:solidFill>
                <a:latin typeface="Aptos Light" panose="02000000000000000000" pitchFamily="2" charset="0"/>
                <a:ea typeface="Aptos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pPr>
            <a:r>
              <a:rPr lang="en-US" sz="1300" b="1" spc="300" dirty="0"/>
              <a:t>25th International Collaboration on Advanced Neutron Sources (ICANS XXV)</a:t>
            </a:r>
          </a:p>
          <a:p>
            <a:endParaRPr lang="en-US" sz="1300" b="1" dirty="0"/>
          </a:p>
        </p:txBody>
      </p:sp>
    </p:spTree>
    <p:extLst>
      <p:ext uri="{BB962C8B-B14F-4D97-AF65-F5344CB8AC3E}">
        <p14:creationId xmlns:p14="http://schemas.microsoft.com/office/powerpoint/2010/main" val="4251991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F188-33EA-EC5A-77E2-7A0001DEA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73DA8-EADE-8EBF-9346-220E5E462C0B}"/>
              </a:ext>
            </a:extLst>
          </p:cNvPr>
          <p:cNvSpPr>
            <a:spLocks noGrp="1"/>
          </p:cNvSpPr>
          <p:nvPr>
            <p:ph type="title"/>
          </p:nvPr>
        </p:nvSpPr>
        <p:spPr>
          <a:xfrm>
            <a:off x="208342" y="143151"/>
            <a:ext cx="6823079" cy="633095"/>
          </a:xfrm>
        </p:spPr>
        <p:txBody>
          <a:bodyPr/>
          <a:lstStyle/>
          <a:p>
            <a:r>
              <a:rPr lang="en-US" sz="3600" dirty="0"/>
              <a:t>Extinction Effects of Beryllium</a:t>
            </a:r>
            <a:endParaRPr lang="en-US" sz="2800" dirty="0"/>
          </a:p>
        </p:txBody>
      </p:sp>
      <p:pic>
        <p:nvPicPr>
          <p:cNvPr id="8" name="Picture 7">
            <a:extLst>
              <a:ext uri="{FF2B5EF4-FFF2-40B4-BE49-F238E27FC236}">
                <a16:creationId xmlns:a16="http://schemas.microsoft.com/office/drawing/2014/main" id="{34293608-52A0-2BDD-C917-8621400FC41E}"/>
              </a:ext>
            </a:extLst>
          </p:cNvPr>
          <p:cNvPicPr>
            <a:picLocks noChangeAspect="1"/>
          </p:cNvPicPr>
          <p:nvPr/>
        </p:nvPicPr>
        <p:blipFill>
          <a:blip r:embed="rId2"/>
          <a:stretch>
            <a:fillRect/>
          </a:stretch>
        </p:blipFill>
        <p:spPr>
          <a:xfrm>
            <a:off x="121741" y="753388"/>
            <a:ext cx="5862891" cy="5651938"/>
          </a:xfrm>
          <a:prstGeom prst="rect">
            <a:avLst/>
          </a:prstGeom>
        </p:spPr>
      </p:pic>
      <p:sp>
        <p:nvSpPr>
          <p:cNvPr id="7" name="Title 1">
            <a:extLst>
              <a:ext uri="{FF2B5EF4-FFF2-40B4-BE49-F238E27FC236}">
                <a16:creationId xmlns:a16="http://schemas.microsoft.com/office/drawing/2014/main" id="{028B48CB-4FCB-8FFE-6156-D9C09356D141}"/>
              </a:ext>
            </a:extLst>
          </p:cNvPr>
          <p:cNvSpPr txBox="1">
            <a:spLocks/>
          </p:cNvSpPr>
          <p:nvPr/>
        </p:nvSpPr>
        <p:spPr bwMode="auto">
          <a:xfrm>
            <a:off x="758960" y="3381727"/>
            <a:ext cx="4761937" cy="9364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b="1" dirty="0">
                <a:solidFill>
                  <a:schemeClr val="tx2"/>
                </a:solidFill>
              </a:rPr>
              <a:t>Similar impacts as observed at ESS on coupled moderators</a:t>
            </a:r>
          </a:p>
          <a:p>
            <a:pPr marL="800100" lvl="1" indent="-342900">
              <a:buFont typeface="System Font Regular"/>
              <a:buChar char="-"/>
            </a:pPr>
            <a:r>
              <a:rPr lang="en-US" sz="2000" dirty="0">
                <a:solidFill>
                  <a:schemeClr val="tx2"/>
                </a:solidFill>
                <a:latin typeface="+mj-lt"/>
              </a:rPr>
              <a:t>~3% decrease at 20 um</a:t>
            </a:r>
          </a:p>
        </p:txBody>
      </p:sp>
      <p:pic>
        <p:nvPicPr>
          <p:cNvPr id="9" name="Picture 8">
            <a:extLst>
              <a:ext uri="{FF2B5EF4-FFF2-40B4-BE49-F238E27FC236}">
                <a16:creationId xmlns:a16="http://schemas.microsoft.com/office/drawing/2014/main" id="{473C5E2A-9679-B701-3028-843A962B3E0C}"/>
              </a:ext>
            </a:extLst>
          </p:cNvPr>
          <p:cNvPicPr>
            <a:picLocks noChangeAspect="1"/>
          </p:cNvPicPr>
          <p:nvPr/>
        </p:nvPicPr>
        <p:blipFill>
          <a:blip r:embed="rId3"/>
          <a:stretch>
            <a:fillRect/>
          </a:stretch>
        </p:blipFill>
        <p:spPr>
          <a:xfrm>
            <a:off x="6082562" y="733097"/>
            <a:ext cx="5846537" cy="5636173"/>
          </a:xfrm>
          <a:prstGeom prst="rect">
            <a:avLst/>
          </a:prstGeom>
        </p:spPr>
      </p:pic>
      <p:sp>
        <p:nvSpPr>
          <p:cNvPr id="10" name="Title 1">
            <a:extLst>
              <a:ext uri="{FF2B5EF4-FFF2-40B4-BE49-F238E27FC236}">
                <a16:creationId xmlns:a16="http://schemas.microsoft.com/office/drawing/2014/main" id="{6A1C31E4-47CD-1A07-4886-8838D6875750}"/>
              </a:ext>
            </a:extLst>
          </p:cNvPr>
          <p:cNvSpPr txBox="1">
            <a:spLocks/>
          </p:cNvSpPr>
          <p:nvPr/>
        </p:nvSpPr>
        <p:spPr bwMode="auto">
          <a:xfrm>
            <a:off x="6673656" y="3392237"/>
            <a:ext cx="4761937" cy="923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000" b="1" dirty="0">
                <a:solidFill>
                  <a:schemeClr val="tx2"/>
                </a:solidFill>
              </a:rPr>
              <a:t>However, no significant impact for the same grade of beryllium with the size reduction in IRP V</a:t>
            </a:r>
            <a:endParaRPr lang="en-US" sz="2000" dirty="0">
              <a:solidFill>
                <a:schemeClr val="tx2"/>
              </a:solidFill>
              <a:latin typeface="+mj-lt"/>
            </a:endParaRPr>
          </a:p>
        </p:txBody>
      </p:sp>
    </p:spTree>
    <p:extLst>
      <p:ext uri="{BB962C8B-B14F-4D97-AF65-F5344CB8AC3E}">
        <p14:creationId xmlns:p14="http://schemas.microsoft.com/office/powerpoint/2010/main" val="2822480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7B5A-A77F-C037-88FB-08B0AC18F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0CA454-4A27-8C1B-EDAA-A23B8C2070D6}"/>
              </a:ext>
            </a:extLst>
          </p:cNvPr>
          <p:cNvSpPr>
            <a:spLocks noGrp="1"/>
          </p:cNvSpPr>
          <p:nvPr>
            <p:ph type="title"/>
          </p:nvPr>
        </p:nvSpPr>
        <p:spPr>
          <a:xfrm>
            <a:off x="208342" y="143151"/>
            <a:ext cx="11450257" cy="633095"/>
          </a:xfrm>
        </p:spPr>
        <p:txBody>
          <a:bodyPr/>
          <a:lstStyle/>
          <a:p>
            <a:r>
              <a:rPr lang="en-US" sz="3600" dirty="0"/>
              <a:t>Conceptual Design of IRP V   - poison and decoupler</a:t>
            </a:r>
            <a:endParaRPr lang="en-US" sz="2800" dirty="0"/>
          </a:p>
        </p:txBody>
      </p:sp>
      <p:sp>
        <p:nvSpPr>
          <p:cNvPr id="17" name="Content Placeholder 2">
            <a:extLst>
              <a:ext uri="{FF2B5EF4-FFF2-40B4-BE49-F238E27FC236}">
                <a16:creationId xmlns:a16="http://schemas.microsoft.com/office/drawing/2014/main" id="{58A48CB1-0A0E-99DF-2A2B-3F4BB6C30629}"/>
              </a:ext>
            </a:extLst>
          </p:cNvPr>
          <p:cNvSpPr>
            <a:spLocks noGrp="1"/>
          </p:cNvSpPr>
          <p:nvPr>
            <p:ph idx="1"/>
          </p:nvPr>
        </p:nvSpPr>
        <p:spPr>
          <a:xfrm>
            <a:off x="243554" y="777050"/>
            <a:ext cx="6078419" cy="4701468"/>
          </a:xfrm>
        </p:spPr>
        <p:txBody>
          <a:bodyPr/>
          <a:lstStyle/>
          <a:p>
            <a:pPr marL="342900" indent="-342900">
              <a:buFont typeface="Wingdings" pitchFamily="2" charset="2"/>
              <a:buChar char="§"/>
            </a:pPr>
            <a:r>
              <a:rPr lang="en-US" sz="2000" dirty="0"/>
              <a:t>IRP III has an estimated lifetime of 38 </a:t>
            </a:r>
            <a:r>
              <a:rPr lang="en-US" sz="2000" dirty="0" err="1"/>
              <a:t>GWhr</a:t>
            </a:r>
            <a:r>
              <a:rPr lang="en-US" sz="2000" dirty="0"/>
              <a:t> due to the burnup of the poison plates</a:t>
            </a:r>
          </a:p>
          <a:p>
            <a:pPr marL="342900" indent="-342900">
              <a:buFont typeface="Wingdings" pitchFamily="2" charset="2"/>
              <a:buChar char="§"/>
            </a:pPr>
            <a:r>
              <a:rPr lang="en-US" sz="2000" dirty="0"/>
              <a:t>Poison and decoupler layers were early found to be the lifetime limiting components as the Al-6061 radiation damage limit was estimated to be 50 </a:t>
            </a:r>
            <a:r>
              <a:rPr lang="en-US" sz="2000" dirty="0" err="1"/>
              <a:t>GWhr</a:t>
            </a:r>
            <a:endParaRPr lang="en-US" sz="2000" dirty="0"/>
          </a:p>
          <a:p>
            <a:pPr marL="342900" indent="-342900">
              <a:buFont typeface="Wingdings" pitchFamily="2" charset="2"/>
              <a:buChar char="§"/>
            </a:pPr>
            <a:r>
              <a:rPr lang="en-US" sz="2000" dirty="0"/>
              <a:t>For IRP V we have the goal of extending the lifetime to 50 </a:t>
            </a:r>
            <a:r>
              <a:rPr lang="en-US" sz="2000" dirty="0" err="1"/>
              <a:t>GWhr</a:t>
            </a:r>
            <a:r>
              <a:rPr lang="en-US" sz="2000" dirty="0"/>
              <a:t> to match the poison/decoupler lifetime to that due to the radiation damage limit</a:t>
            </a:r>
          </a:p>
          <a:p>
            <a:pPr marL="342900" indent="-342900">
              <a:buFont typeface="Wingdings" pitchFamily="2" charset="2"/>
              <a:buChar char="§"/>
            </a:pPr>
            <a:r>
              <a:rPr lang="en-US" sz="2000" dirty="0"/>
              <a:t>A full coupled burnup calculation with segmented and sliced poison and decoupler layers was performed</a:t>
            </a:r>
          </a:p>
          <a:p>
            <a:pPr marL="342900" indent="-342900">
              <a:buFont typeface="Wingdings" pitchFamily="2" charset="2"/>
              <a:buChar char="§"/>
            </a:pPr>
            <a:r>
              <a:rPr lang="en-US" sz="2000" dirty="0"/>
              <a:t>The segmentation and slicing schemes is shown on the right</a:t>
            </a:r>
          </a:p>
        </p:txBody>
      </p:sp>
      <p:pic>
        <p:nvPicPr>
          <p:cNvPr id="4" name="Picture 5">
            <a:extLst>
              <a:ext uri="{FF2B5EF4-FFF2-40B4-BE49-F238E27FC236}">
                <a16:creationId xmlns:a16="http://schemas.microsoft.com/office/drawing/2014/main" id="{A4711675-2EC3-347F-A974-8186BAA46A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1686" y="680314"/>
            <a:ext cx="2792390" cy="28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E76A8C9F-5F83-C205-A288-D829B77D4E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8766" y="731519"/>
            <a:ext cx="2657795" cy="266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0BA3AE0B-527B-EB93-2A41-1A6798F85667}"/>
              </a:ext>
            </a:extLst>
          </p:cNvPr>
          <p:cNvSpPr txBox="1">
            <a:spLocks/>
          </p:cNvSpPr>
          <p:nvPr/>
        </p:nvSpPr>
        <p:spPr bwMode="auto">
          <a:xfrm>
            <a:off x="6998367" y="1866497"/>
            <a:ext cx="1996933" cy="568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x-none" sz="1200" b="1" dirty="0">
                <a:latin typeface="Arial" charset="0"/>
                <a:ea typeface="ＭＳ Ｐゴシック" charset="-128"/>
              </a:rPr>
              <a:t>1100 um thick decoupler segmented in 64x5 </a:t>
            </a:r>
          </a:p>
        </p:txBody>
      </p:sp>
      <p:sp>
        <p:nvSpPr>
          <p:cNvPr id="7" name="Content Placeholder 2">
            <a:extLst>
              <a:ext uri="{FF2B5EF4-FFF2-40B4-BE49-F238E27FC236}">
                <a16:creationId xmlns:a16="http://schemas.microsoft.com/office/drawing/2014/main" id="{B31AED5E-D443-35A4-5B8C-16DF85069F54}"/>
              </a:ext>
            </a:extLst>
          </p:cNvPr>
          <p:cNvSpPr txBox="1">
            <a:spLocks/>
          </p:cNvSpPr>
          <p:nvPr/>
        </p:nvSpPr>
        <p:spPr bwMode="auto">
          <a:xfrm>
            <a:off x="9592466" y="1892857"/>
            <a:ext cx="2243527" cy="44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spcBef>
                <a:spcPts val="1400"/>
              </a:spcBef>
              <a:buClr>
                <a:schemeClr val="tx2"/>
              </a:buClr>
              <a:buFont typeface="Arial" charset="0"/>
              <a:buNone/>
            </a:pPr>
            <a:r>
              <a:rPr lang="en-US" altLang="x-none" sz="1200" b="1" dirty="0"/>
              <a:t>1200 um thick poison plate segmented in 7x8x5</a:t>
            </a:r>
          </a:p>
        </p:txBody>
      </p:sp>
      <p:pic>
        <p:nvPicPr>
          <p:cNvPr id="15" name="Picture 14">
            <a:extLst>
              <a:ext uri="{FF2B5EF4-FFF2-40B4-BE49-F238E27FC236}">
                <a16:creationId xmlns:a16="http://schemas.microsoft.com/office/drawing/2014/main" id="{012902D5-57F3-FE1D-49CB-158ED03115C4}"/>
              </a:ext>
            </a:extLst>
          </p:cNvPr>
          <p:cNvPicPr>
            <a:picLocks noChangeAspect="1"/>
          </p:cNvPicPr>
          <p:nvPr/>
        </p:nvPicPr>
        <p:blipFill>
          <a:blip r:embed="rId4"/>
          <a:stretch>
            <a:fillRect/>
          </a:stretch>
        </p:blipFill>
        <p:spPr>
          <a:xfrm>
            <a:off x="6607144" y="3789272"/>
            <a:ext cx="2775536" cy="2622499"/>
          </a:xfrm>
          <a:prstGeom prst="rect">
            <a:avLst/>
          </a:prstGeom>
        </p:spPr>
      </p:pic>
      <p:pic>
        <p:nvPicPr>
          <p:cNvPr id="16" name="Picture 15">
            <a:extLst>
              <a:ext uri="{FF2B5EF4-FFF2-40B4-BE49-F238E27FC236}">
                <a16:creationId xmlns:a16="http://schemas.microsoft.com/office/drawing/2014/main" id="{0C6EC506-2769-1237-EFFF-8192CC02F61A}"/>
              </a:ext>
            </a:extLst>
          </p:cNvPr>
          <p:cNvPicPr>
            <a:picLocks noChangeAspect="1"/>
          </p:cNvPicPr>
          <p:nvPr/>
        </p:nvPicPr>
        <p:blipFill>
          <a:blip r:embed="rId5"/>
          <a:stretch>
            <a:fillRect/>
          </a:stretch>
        </p:blipFill>
        <p:spPr>
          <a:xfrm>
            <a:off x="9607144" y="3811219"/>
            <a:ext cx="2504389" cy="2504389"/>
          </a:xfrm>
          <a:prstGeom prst="rect">
            <a:avLst/>
          </a:prstGeom>
        </p:spPr>
      </p:pic>
      <p:sp>
        <p:nvSpPr>
          <p:cNvPr id="18" name="Content Placeholder 2">
            <a:extLst>
              <a:ext uri="{FF2B5EF4-FFF2-40B4-BE49-F238E27FC236}">
                <a16:creationId xmlns:a16="http://schemas.microsoft.com/office/drawing/2014/main" id="{AFEB1CCC-862C-23D5-21FC-350243AC6724}"/>
              </a:ext>
            </a:extLst>
          </p:cNvPr>
          <p:cNvSpPr txBox="1">
            <a:spLocks/>
          </p:cNvSpPr>
          <p:nvPr/>
        </p:nvSpPr>
        <p:spPr bwMode="auto">
          <a:xfrm>
            <a:off x="7253180" y="4089098"/>
            <a:ext cx="1996933" cy="568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altLang="x-none" sz="1200" b="1" dirty="0">
                <a:latin typeface="Arial" charset="0"/>
                <a:ea typeface="ＭＳ Ｐゴシック" charset="-128"/>
              </a:rPr>
              <a:t>1100 um thick decoupler segmented in 56x5 </a:t>
            </a:r>
          </a:p>
        </p:txBody>
      </p:sp>
      <p:sp>
        <p:nvSpPr>
          <p:cNvPr id="19" name="Content Placeholder 2">
            <a:extLst>
              <a:ext uri="{FF2B5EF4-FFF2-40B4-BE49-F238E27FC236}">
                <a16:creationId xmlns:a16="http://schemas.microsoft.com/office/drawing/2014/main" id="{FBE4B947-BCC4-803F-F2EE-EB1C9732C143}"/>
              </a:ext>
            </a:extLst>
          </p:cNvPr>
          <p:cNvSpPr txBox="1">
            <a:spLocks/>
          </p:cNvSpPr>
          <p:nvPr/>
        </p:nvSpPr>
        <p:spPr bwMode="auto">
          <a:xfrm>
            <a:off x="9671714" y="4269078"/>
            <a:ext cx="2243527" cy="44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90000"/>
              </a:lnSpc>
              <a:spcBef>
                <a:spcPts val="1400"/>
              </a:spcBef>
              <a:buClr>
                <a:schemeClr val="tx2"/>
              </a:buClr>
              <a:buFont typeface="Arial" charset="0"/>
              <a:buNone/>
            </a:pPr>
            <a:r>
              <a:rPr lang="en-US" altLang="x-none" sz="1200" b="1" dirty="0"/>
              <a:t>1800 um thick poison plate segmented in 7x8x5</a:t>
            </a:r>
          </a:p>
        </p:txBody>
      </p:sp>
      <p:sp>
        <p:nvSpPr>
          <p:cNvPr id="20" name="TextBox 19">
            <a:extLst>
              <a:ext uri="{FF2B5EF4-FFF2-40B4-BE49-F238E27FC236}">
                <a16:creationId xmlns:a16="http://schemas.microsoft.com/office/drawing/2014/main" id="{9817EB36-ECC1-622C-2365-F57C4A542FF8}"/>
              </a:ext>
            </a:extLst>
          </p:cNvPr>
          <p:cNvSpPr txBox="1"/>
          <p:nvPr/>
        </p:nvSpPr>
        <p:spPr>
          <a:xfrm>
            <a:off x="7310514" y="3312776"/>
            <a:ext cx="4434740" cy="412934"/>
          </a:xfrm>
          <a:prstGeom prst="rect">
            <a:avLst/>
          </a:prstGeom>
          <a:noFill/>
        </p:spPr>
        <p:txBody>
          <a:bodyPr wrap="none" rtlCol="0">
            <a:spAutoFit/>
          </a:bodyPr>
          <a:lstStyle/>
          <a:p>
            <a:pPr algn="l">
              <a:lnSpc>
                <a:spcPct val="90000"/>
              </a:lnSpc>
            </a:pPr>
            <a:r>
              <a:rPr lang="en-US" sz="2300" b="1" i="1" dirty="0">
                <a:solidFill>
                  <a:schemeClr val="tx2"/>
                </a:solidFill>
                <a:latin typeface="+mn-lt"/>
              </a:rPr>
              <a:t>Decoupled hydrogen moderator</a:t>
            </a:r>
          </a:p>
        </p:txBody>
      </p:sp>
      <p:sp>
        <p:nvSpPr>
          <p:cNvPr id="21" name="TextBox 20">
            <a:extLst>
              <a:ext uri="{FF2B5EF4-FFF2-40B4-BE49-F238E27FC236}">
                <a16:creationId xmlns:a16="http://schemas.microsoft.com/office/drawing/2014/main" id="{E31088F1-B9BF-4AD7-18A2-0A29E9806F98}"/>
              </a:ext>
            </a:extLst>
          </p:cNvPr>
          <p:cNvSpPr txBox="1"/>
          <p:nvPr/>
        </p:nvSpPr>
        <p:spPr>
          <a:xfrm>
            <a:off x="7426338" y="6383941"/>
            <a:ext cx="3946914" cy="412934"/>
          </a:xfrm>
          <a:prstGeom prst="rect">
            <a:avLst/>
          </a:prstGeom>
          <a:noFill/>
        </p:spPr>
        <p:txBody>
          <a:bodyPr wrap="none" rtlCol="0">
            <a:spAutoFit/>
          </a:bodyPr>
          <a:lstStyle/>
          <a:p>
            <a:pPr algn="l">
              <a:lnSpc>
                <a:spcPct val="90000"/>
              </a:lnSpc>
            </a:pPr>
            <a:r>
              <a:rPr lang="en-US" sz="2300" b="1" i="1" dirty="0">
                <a:solidFill>
                  <a:schemeClr val="tx2"/>
                </a:solidFill>
                <a:latin typeface="+mn-lt"/>
              </a:rPr>
              <a:t>Decoupled water moderator</a:t>
            </a:r>
          </a:p>
        </p:txBody>
      </p:sp>
    </p:spTree>
    <p:extLst>
      <p:ext uri="{BB962C8B-B14F-4D97-AF65-F5344CB8AC3E}">
        <p14:creationId xmlns:p14="http://schemas.microsoft.com/office/powerpoint/2010/main" val="382203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F713-F238-8DF4-D861-42CBBC513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75ACC-E0E5-7FAB-9829-A5267988BDE1}"/>
              </a:ext>
            </a:extLst>
          </p:cNvPr>
          <p:cNvSpPr>
            <a:spLocks noGrp="1"/>
          </p:cNvSpPr>
          <p:nvPr>
            <p:ph type="title"/>
          </p:nvPr>
        </p:nvSpPr>
        <p:spPr>
          <a:xfrm>
            <a:off x="208342" y="143152"/>
            <a:ext cx="11261892" cy="390858"/>
          </a:xfrm>
        </p:spPr>
        <p:txBody>
          <a:bodyPr/>
          <a:lstStyle/>
          <a:p>
            <a:r>
              <a:rPr lang="en-US" sz="2800" dirty="0"/>
              <a:t>Burnup Calculation Method for Predicting Poison/Decoupler Lifetime</a:t>
            </a:r>
            <a:endParaRPr lang="en-US" sz="2000" dirty="0"/>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EC3AAB0F-0354-0A39-25AB-1DDD2D7ED6B3}"/>
                  </a:ext>
                </a:extLst>
              </p:cNvPr>
              <p:cNvSpPr>
                <a:spLocks noGrp="1"/>
              </p:cNvSpPr>
              <p:nvPr>
                <p:ph idx="1"/>
              </p:nvPr>
            </p:nvSpPr>
            <p:spPr>
              <a:xfrm>
                <a:off x="75304" y="689268"/>
                <a:ext cx="6947290" cy="4701468"/>
              </a:xfrm>
            </p:spPr>
            <p:txBody>
              <a:bodyPr/>
              <a:lstStyle/>
              <a:p>
                <a:pPr marL="342900" indent="-342900">
                  <a:buFont typeface="Wingdings" pitchFamily="2" charset="2"/>
                  <a:buChar char="§"/>
                </a:pPr>
                <a:r>
                  <a:rPr lang="en-US" altLang="x-none" sz="2000" dirty="0">
                    <a:latin typeface="Arial" charset="0"/>
                    <a:ea typeface="Arial" charset="0"/>
                    <a:cs typeface="Arial" charset="0"/>
                  </a:rPr>
                  <a:t>Scoping analyses showed large local variation of neutron absorption rates in decoupler and poison plates </a:t>
                </a:r>
                <a:r>
                  <a:rPr lang="en-US" altLang="x-none" sz="2000" dirty="0">
                    <a:latin typeface="Arial" charset="0"/>
                    <a:ea typeface="Arial" charset="0"/>
                    <a:cs typeface="Arial" charset="0"/>
                    <a:sym typeface="Wingdings" charset="2"/>
                  </a:rPr>
                  <a:t> do dissection of poison and decoupler layers</a:t>
                </a:r>
                <a:endParaRPr lang="en-US" altLang="x-none" sz="2000" dirty="0">
                  <a:latin typeface="Arial" charset="0"/>
                  <a:ea typeface="Arial" charset="0"/>
                  <a:cs typeface="Arial" charset="0"/>
                </a:endParaRPr>
              </a:p>
              <a:p>
                <a:pPr marL="342900" indent="-342900">
                  <a:buFont typeface="Wingdings" pitchFamily="2" charset="2"/>
                  <a:buChar char="§"/>
                </a:pPr>
                <a:r>
                  <a:rPr lang="en-US" sz="2000" dirty="0"/>
                  <a:t>Use Runge-</a:t>
                </a:r>
                <a:r>
                  <a:rPr lang="en-US" sz="2000" dirty="0" err="1"/>
                  <a:t>Kutta</a:t>
                </a:r>
                <a:r>
                  <a:rPr lang="en-US" sz="2000" dirty="0"/>
                  <a:t> for burnout analyses rather than Euler</a:t>
                </a:r>
              </a:p>
              <a:p>
                <a:pPr marL="342900" indent="-342900">
                  <a:buFont typeface="Wingdings" pitchFamily="2" charset="2"/>
                  <a:buChar char="§"/>
                </a:pPr>
                <a:r>
                  <a:rPr lang="en-US" sz="2000" dirty="0"/>
                  <a:t>Use continuous cross sections for isotopic absorption rates</a:t>
                </a:r>
              </a:p>
              <a:p>
                <a:pPr marL="342900" indent="-342900">
                  <a:buFont typeface="Wingdings" pitchFamily="2" charset="2"/>
                  <a:buChar char="§"/>
                </a:pPr>
                <a:r>
                  <a:rPr lang="en-US" sz="2000" dirty="0"/>
                  <a:t>Use PERL scripting to set up system of transmutation equations (no decays were considered as for most part stable Cd/Gd-isotopes burn into stable Cd/Gd isotopes)</a:t>
                </a:r>
              </a:p>
              <a:p>
                <a:pPr marL="342900" indent="-342900">
                  <a:buFont typeface="Wingdings" pitchFamily="2" charset="2"/>
                  <a:buChar char="§"/>
                </a:pPr>
                <a:r>
                  <a:rPr lang="en-US" sz="2000" dirty="0"/>
                  <a:t>The algorithm solves	</a:t>
                </a:r>
                <a14:m>
                  <m:oMath xmlns:m="http://schemas.openxmlformats.org/officeDocument/2006/math">
                    <m:sPre>
                      <m:sPrePr>
                        <m:ctrlPr>
                          <a:rPr lang="en-US" sz="2000"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𝑡</m:t>
                            </m:r>
                          </m:e>
                        </m:d>
                        <m:r>
                          <a:rPr lang="en-US" sz="2000">
                            <a:latin typeface="Cambria Math" panose="02040503050406030204" pitchFamily="18" charset="0"/>
                            <a:ea typeface="Times New Roman" panose="02020603050405020304" pitchFamily="18" charset="0"/>
                            <a:cs typeface="Times New Roman" panose="02020603050405020304" pitchFamily="18" charset="0"/>
                          </a:rPr>
                          <m:t>=</m:t>
                        </m:r>
                      </m:e>
                    </m:sPre>
                    <m:sPre>
                      <m:sPrePr>
                        <m:ctrlPr>
                          <a:rPr lang="en-US" sz="2000"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𝑁</m:t>
                        </m:r>
                        <m:d>
                          <m:dPr>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0</m:t>
                            </m:r>
                          </m:e>
                        </m:d>
                      </m:e>
                    </m:sPre>
                    <m:r>
                      <a:rPr lang="en-US"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rPr>
                        </m:ctrlPr>
                      </m:dPr>
                      <m:e>
                        <m:sPre>
                          <m:sPrePr>
                            <m:ctrlPr>
                              <a:rPr lang="en-US" sz="2000"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𝑃</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Pre>
                              <m:sPrePr>
                                <m:ctrlPr>
                                  <a:rPr lang="en-US" sz="2000"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𝑃</m:t>
                                </m:r>
                              </m:e>
                            </m:sPre>
                          </m:e>
                        </m:sPre>
                      </m:e>
                    </m:d>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𝑡</m:t>
                    </m:r>
                  </m:oMath>
                </a14:m>
                <a:endParaRPr lang="en-US" sz="2000" dirty="0"/>
              </a:p>
              <a:p>
                <a:r>
                  <a:rPr lang="en-US" sz="2000" dirty="0"/>
                  <a:t>       with </a:t>
                </a:r>
                <a14:m>
                  <m:oMath xmlns:m="http://schemas.openxmlformats.org/officeDocument/2006/math">
                    <m:sPre>
                      <m:sPrePr>
                        <m:ctrlPr>
                          <a:rPr lang="en-US"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𝑃</m:t>
                        </m:r>
                      </m:e>
                    </m:sPre>
                    <m:r>
                      <a:rPr lang="en-US" sz="2000">
                        <a:latin typeface="Cambria Math" panose="02040503050406030204" pitchFamily="18" charset="0"/>
                        <a:ea typeface="Times New Roman" panose="02020603050405020304" pitchFamily="18" charset="0"/>
                        <a:cs typeface="Times New Roman" panose="02020603050405020304" pitchFamily="18" charset="0"/>
                      </a:rPr>
                      <m:t>=</m:t>
                    </m:r>
                    <m:sPre>
                      <m:sPrePr>
                        <m:ctrlPr>
                          <a:rPr lang="en-US"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𝑁</m:t>
                        </m:r>
                        <m:r>
                          <a:rPr lang="en-US" sz="2000">
                            <a:latin typeface="Cambria Math" panose="02040503050406030204" pitchFamily="18" charset="0"/>
                            <a:ea typeface="Times New Roman" panose="02020603050405020304" pitchFamily="18" charset="0"/>
                            <a:cs typeface="Times New Roman" panose="02020603050405020304" pitchFamily="18" charset="0"/>
                          </a:rPr>
                          <m:t> </m:t>
                        </m:r>
                      </m:e>
                    </m:sPre>
                    <m:nary>
                      <m:naryPr>
                        <m:limLoc m:val="undOvr"/>
                        <m:subHide m:val="on"/>
                        <m:supHide m:val="on"/>
                        <m:ctrlPr>
                          <a:rPr lang="en-US" i="1">
                            <a:latin typeface="Cambria Math" panose="02040503050406030204" pitchFamily="18" charset="0"/>
                            <a:ea typeface="Calibri" panose="020F0502020204030204" pitchFamily="34" charset="0"/>
                          </a:rPr>
                        </m:ctrlPr>
                      </m:naryPr>
                      <m:sub/>
                      <m:sup/>
                      <m:e>
                        <m:sPre>
                          <m:sPrePr>
                            <m:ctrlPr>
                              <a:rPr lang="en-US" i="1">
                                <a:latin typeface="Cambria Math" panose="02040503050406030204" pitchFamily="18" charset="0"/>
                                <a:ea typeface="Calibri" panose="020F0502020204030204" pitchFamily="34" charset="0"/>
                              </a:rPr>
                            </m:ctrlPr>
                          </m:sPrePr>
                          <m:sub>
                            <m:r>
                              <a:rPr lang="en-US" sz="2000"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𝐴</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a:latin typeface="Cambria Math" panose="02040503050406030204" pitchFamily="18" charset="0"/>
                                <a:ea typeface="Times New Roman" panose="02020603050405020304" pitchFamily="18" charset="0"/>
                                <a:cs typeface="Times New Roman" panose="02020603050405020304" pitchFamily="18" charset="0"/>
                              </a:rPr>
                              <m:t>1</m:t>
                            </m:r>
                          </m:sup>
                          <m:e>
                            <m:r>
                              <a:rPr lang="en-US" sz="2000" i="1">
                                <a:latin typeface="Cambria Math" panose="02040503050406030204" pitchFamily="18" charset="0"/>
                                <a:ea typeface="Times New Roman" panose="02020603050405020304" pitchFamily="18" charset="0"/>
                                <a:cs typeface="Times New Roman" panose="02020603050405020304" pitchFamily="18" charset="0"/>
                              </a:rPr>
                              <m:t>𝜎</m:t>
                            </m:r>
                            <m:d>
                              <m:dPr>
                                <m:ctrlPr>
                                  <a:rPr lang="en-US"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𝐸</m:t>
                                </m:r>
                              </m:e>
                            </m:d>
                            <m:r>
                              <a:rPr lang="en-US" sz="2000">
                                <a:latin typeface="Cambria Math" panose="02040503050406030204" pitchFamily="18" charset="0"/>
                                <a:ea typeface="Times New Roman" panose="02020603050405020304" pitchFamily="18" charset="0"/>
                                <a:cs typeface="Times New Roman" panose="02020603050405020304" pitchFamily="18" charset="0"/>
                              </a:rPr>
                              <m:t> </m:t>
                            </m:r>
                            <m:r>
                              <a:rPr lang="en-US" sz="2000" i="1">
                                <a:latin typeface="Cambria Math" panose="02040503050406030204" pitchFamily="18" charset="0"/>
                                <a:ea typeface="Times New Roman" panose="02020603050405020304" pitchFamily="18" charset="0"/>
                                <a:cs typeface="Times New Roman" panose="02020603050405020304" pitchFamily="18" charset="0"/>
                              </a:rPr>
                              <m:t>𝜙</m:t>
                            </m:r>
                            <m:d>
                              <m:dPr>
                                <m:ctrlPr>
                                  <a:rPr lang="en-US"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𝐸</m:t>
                                </m:r>
                              </m:e>
                            </m:d>
                            <m:r>
                              <a:rPr lang="en-US" sz="2000">
                                <a:latin typeface="Cambria Math" panose="02040503050406030204" pitchFamily="18" charset="0"/>
                                <a:ea typeface="Times New Roman" panose="02020603050405020304" pitchFamily="18" charset="0"/>
                                <a:cs typeface="Times New Roman" panose="02020603050405020304" pitchFamily="18" charset="0"/>
                              </a:rPr>
                              <m:t> </m:t>
                            </m:r>
                            <m:r>
                              <a:rPr lang="en-US" sz="2000" i="1">
                                <a:latin typeface="Cambria Math" panose="02040503050406030204" pitchFamily="18" charset="0"/>
                                <a:ea typeface="Times New Roman" panose="02020603050405020304" pitchFamily="18" charset="0"/>
                                <a:cs typeface="Times New Roman" panose="02020603050405020304" pitchFamily="18" charset="0"/>
                              </a:rPr>
                              <m:t>𝑑𝐸</m:t>
                            </m:r>
                            <m:r>
                              <a:rPr lang="en-US" sz="2000">
                                <a:latin typeface="Cambria Math" panose="02040503050406030204" pitchFamily="18" charset="0"/>
                                <a:ea typeface="Times New Roman" panose="02020603050405020304" pitchFamily="18" charset="0"/>
                                <a:cs typeface="Times New Roman" panose="02020603050405020304" pitchFamily="18" charset="0"/>
                              </a:rPr>
                              <m:t> </m:t>
                            </m:r>
                          </m:e>
                        </m:sPre>
                      </m:e>
                    </m:nary>
                  </m:oMath>
                </a14:m>
                <a:r>
                  <a:rPr lang="en-US" sz="2000" dirty="0"/>
                  <a:t> </a:t>
                </a:r>
                <a:r>
                  <a:rPr lang="en-US" sz="1600" dirty="0"/>
                  <a:t>(calculated by MCNPX)</a:t>
                </a:r>
                <a:endParaRPr lang="en-US" sz="2000" dirty="0"/>
              </a:p>
              <a:p>
                <a:r>
                  <a:rPr lang="en-US" sz="2000" dirty="0"/>
                  <a:t>      Close to burnout production and burnout are at equilibrium:</a:t>
                </a:r>
              </a:p>
              <a:p>
                <a:endParaRPr lang="en-US" sz="2000" dirty="0"/>
              </a:p>
            </p:txBody>
          </p:sp>
        </mc:Choice>
        <mc:Fallback xmlns="">
          <p:sp>
            <p:nvSpPr>
              <p:cNvPr id="17" name="Content Placeholder 2">
                <a:extLst>
                  <a:ext uri="{FF2B5EF4-FFF2-40B4-BE49-F238E27FC236}">
                    <a16:creationId xmlns:a16="http://schemas.microsoft.com/office/drawing/2014/main" id="{EC3AAB0F-0354-0A39-25AB-1DDD2D7ED6B3}"/>
                  </a:ext>
                </a:extLst>
              </p:cNvPr>
              <p:cNvSpPr>
                <a:spLocks noGrp="1" noRot="1" noChangeAspect="1" noMove="1" noResize="1" noEditPoints="1" noAdjustHandles="1" noChangeArrowheads="1" noChangeShapeType="1" noTextEdit="1"/>
              </p:cNvSpPr>
              <p:nvPr>
                <p:ph idx="1"/>
              </p:nvPr>
            </p:nvSpPr>
            <p:spPr>
              <a:xfrm>
                <a:off x="75304" y="689268"/>
                <a:ext cx="6947290" cy="4701468"/>
              </a:xfrm>
              <a:blipFill>
                <a:blip r:embed="rId2"/>
                <a:stretch>
                  <a:fillRect l="-2007" t="-2156" r="-912"/>
                </a:stretch>
              </a:blipFill>
            </p:spPr>
            <p:txBody>
              <a:bodyPr/>
              <a:lstStyle/>
              <a:p>
                <a:r>
                  <a:rPr lang="en-US">
                    <a:noFill/>
                  </a:rPr>
                  <a:t> </a:t>
                </a:r>
              </a:p>
            </p:txBody>
          </p:sp>
        </mc:Fallback>
      </mc:AlternateContent>
      <p:graphicFrame>
        <p:nvGraphicFramePr>
          <p:cNvPr id="3" name="Content Placeholder 3">
            <a:extLst>
              <a:ext uri="{FF2B5EF4-FFF2-40B4-BE49-F238E27FC236}">
                <a16:creationId xmlns:a16="http://schemas.microsoft.com/office/drawing/2014/main" id="{A28B1E4C-9CF2-65CD-7CAE-3781637D0C99}"/>
              </a:ext>
            </a:extLst>
          </p:cNvPr>
          <p:cNvGraphicFramePr>
            <a:graphicFrameLocks/>
          </p:cNvGraphicFramePr>
          <p:nvPr>
            <p:extLst>
              <p:ext uri="{D42A27DB-BD31-4B8C-83A1-F6EECF244321}">
                <p14:modId xmlns:p14="http://schemas.microsoft.com/office/powerpoint/2010/main" val="1540401075"/>
              </p:ext>
            </p:extLst>
          </p:nvPr>
        </p:nvGraphicFramePr>
        <p:xfrm>
          <a:off x="6905153" y="1258215"/>
          <a:ext cx="4608972" cy="3775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1C4517E1-84DB-7F7E-9996-127A324E3319}"/>
              </a:ext>
            </a:extLst>
          </p:cNvPr>
          <p:cNvSpPr txBox="1">
            <a:spLocks/>
          </p:cNvSpPr>
          <p:nvPr/>
        </p:nvSpPr>
        <p:spPr bwMode="auto">
          <a:xfrm>
            <a:off x="8484728" y="2275027"/>
            <a:ext cx="1690714" cy="1777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230188" indent="-230188" algn="l" rtl="0" eaLnBrk="0" fontAlgn="base" hangingPunct="0">
              <a:lnSpc>
                <a:spcPct val="90000"/>
              </a:lnSpc>
              <a:spcBef>
                <a:spcPts val="1400"/>
              </a:spcBef>
              <a:spcAft>
                <a:spcPct val="0"/>
              </a:spcAft>
              <a:buClr>
                <a:schemeClr val="tx2"/>
              </a:buClr>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1pPr>
            <a:lvl2pPr marL="625475" indent="-279400" algn="l" rtl="0" eaLnBrk="0" fontAlgn="base" hangingPunct="0">
              <a:lnSpc>
                <a:spcPct val="90000"/>
              </a:lnSpc>
              <a:spcBef>
                <a:spcPts val="800"/>
              </a:spcBef>
              <a:spcAft>
                <a:spcPct val="0"/>
              </a:spcAft>
              <a:buClr>
                <a:schemeClr val="tx2"/>
              </a:buClr>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2pPr>
            <a:lvl3pPr marL="914400" indent="-230188" algn="l" rtl="0" eaLnBrk="0" fontAlgn="base" hangingPunct="0">
              <a:lnSpc>
                <a:spcPct val="90000"/>
              </a:lnSpc>
              <a:spcBef>
                <a:spcPts val="800"/>
              </a:spcBef>
              <a:spcAft>
                <a:spcPct val="0"/>
              </a:spcAft>
              <a:buClr>
                <a:schemeClr val="tx2"/>
              </a:buClr>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3pPr>
            <a:lvl4pPr marL="1144588" indent="-173038" algn="l" rtl="0" eaLnBrk="0" fontAlgn="base" hangingPunct="0">
              <a:lnSpc>
                <a:spcPct val="90000"/>
              </a:lnSpc>
              <a:spcBef>
                <a:spcPts val="800"/>
              </a:spcBef>
              <a:spcAft>
                <a:spcPct val="0"/>
              </a:spcAft>
              <a:buClr>
                <a:schemeClr val="tx2"/>
              </a:buClr>
              <a:buFont typeface="Arial" charset="0"/>
              <a:buChar char="–"/>
              <a:defRPr kern="1200">
                <a:solidFill>
                  <a:schemeClr val="tx1"/>
                </a:solidFill>
                <a:latin typeface="Arial" panose="020B0604020202020204" pitchFamily="34" charset="0"/>
                <a:ea typeface="ＭＳ Ｐゴシック" charset="0"/>
                <a:cs typeface="Arial" panose="020B0604020202020204" pitchFamily="34" charset="0"/>
              </a:defRPr>
            </a:lvl4pPr>
            <a:lvl5pPr marL="1482725" indent="-222250" algn="l" rtl="0" eaLnBrk="0" fontAlgn="base" hangingPunct="0">
              <a:lnSpc>
                <a:spcPct val="90000"/>
              </a:lnSpc>
              <a:spcBef>
                <a:spcPts val="600"/>
              </a:spcBef>
              <a:spcAft>
                <a:spcPct val="0"/>
              </a:spcAft>
              <a:buClr>
                <a:schemeClr val="tx2"/>
              </a:buClr>
              <a:buFont typeface="Arial" panose="020B0604020202020204" pitchFamily="34" charset="0"/>
              <a:buChar char="•"/>
              <a:defRPr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1600" dirty="0">
                <a:latin typeface="+mj-lt"/>
              </a:rPr>
              <a:t>loops of 0.8 GWh irradiation steps each ~100 MCNPX runs</a:t>
            </a:r>
          </a:p>
          <a:p>
            <a:pPr marL="0" indent="0">
              <a:spcBef>
                <a:spcPts val="200"/>
              </a:spcBef>
              <a:buNone/>
              <a:defRPr/>
            </a:pPr>
            <a:r>
              <a:rPr lang="en-US" sz="1400" dirty="0">
                <a:latin typeface="+mj-lt"/>
              </a:rPr>
              <a:t>BOS=begin of step</a:t>
            </a:r>
          </a:p>
          <a:p>
            <a:pPr marL="0" indent="0">
              <a:spcBef>
                <a:spcPts val="200"/>
              </a:spcBef>
              <a:buNone/>
              <a:defRPr/>
            </a:pPr>
            <a:r>
              <a:rPr lang="en-US" sz="1400" dirty="0">
                <a:latin typeface="+mj-lt"/>
              </a:rPr>
              <a:t>COS=center of step</a:t>
            </a:r>
          </a:p>
          <a:p>
            <a:pPr marL="0" indent="0">
              <a:spcBef>
                <a:spcPts val="200"/>
              </a:spcBef>
              <a:buNone/>
              <a:defRPr/>
            </a:pPr>
            <a:r>
              <a:rPr lang="en-US" sz="1400" dirty="0">
                <a:latin typeface="+mj-lt"/>
              </a:rPr>
              <a:t>EOS=end of step</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5BB4E787-F601-84BF-7B04-526DF338230C}"/>
                  </a:ext>
                </a:extLst>
              </p:cNvPr>
              <p:cNvSpPr txBox="1">
                <a:spLocks/>
              </p:cNvSpPr>
              <p:nvPr/>
            </p:nvSpPr>
            <p:spPr>
              <a:xfrm>
                <a:off x="334062" y="4988968"/>
                <a:ext cx="6512966" cy="1046074"/>
              </a:xfrm>
              <a:prstGeom prst="rect">
                <a:avLst/>
              </a:prstGeom>
            </p:spPr>
            <p:txBody>
              <a:bodyPr vert="horz" lIns="0" tIns="0" rIns="0" bIns="0" rtlCol="0">
                <a:noAutofit/>
              </a:bodyPr>
              <a:lstStyle>
                <a:lvl1pPr marL="0" indent="0" algn="l" defTabSz="914400" rtl="0" eaLnBrk="1" latinLnBrk="0" hangingPunct="1">
                  <a:lnSpc>
                    <a:spcPct val="90000"/>
                  </a:lnSpc>
                  <a:spcBef>
                    <a:spcPts val="1200"/>
                  </a:spcBef>
                  <a:spcAft>
                    <a:spcPts val="60"/>
                  </a:spcAft>
                  <a:buFont typeface="Arial" panose="020B0604020202020204" pitchFamily="34" charset="0"/>
                  <a:buNone/>
                  <a:defRPr sz="18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14:m>
                  <m:oMath xmlns:m="http://schemas.openxmlformats.org/officeDocument/2006/math">
                    <m:f>
                      <m:fPr>
                        <m:ctrlPr>
                          <a:rPr lang="en-US" sz="1600" i="1" smtClean="0">
                            <a:latin typeface="Cambria Math" panose="02040503050406030204" pitchFamily="18" charset="0"/>
                            <a:ea typeface="Calibri" panose="020F0502020204030204" pitchFamily="34" charset="0"/>
                          </a:rPr>
                        </m:ctrlPr>
                      </m:fPr>
                      <m:num>
                        <m:r>
                          <a:rPr lang="en-US" i="1">
                            <a:latin typeface="Cambria Math" panose="02040503050406030204" pitchFamily="18" charset="0"/>
                            <a:ea typeface="Times New Roman" panose="02020603050405020304" pitchFamily="18" charset="0"/>
                            <a:cs typeface="Times New Roman" panose="02020603050405020304" pitchFamily="18" charset="0"/>
                          </a:rPr>
                          <m:t>𝑑</m:t>
                        </m:r>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i="1">
                                <a:latin typeface="Cambria Math" panose="02040503050406030204" pitchFamily="18" charset="0"/>
                                <a:ea typeface="Times New Roman" panose="02020603050405020304" pitchFamily="18" charset="0"/>
                                <a:cs typeface="Times New Roman" panose="02020603050405020304" pitchFamily="18" charset="0"/>
                              </a:rPr>
                              <m:t>𝑁</m:t>
                            </m:r>
                            <m:r>
                              <a:rPr lang="en-US">
                                <a:latin typeface="Cambria Math" panose="02040503050406030204" pitchFamily="18" charset="0"/>
                                <a:ea typeface="Times New Roman" panose="02020603050405020304" pitchFamily="18" charset="0"/>
                                <a:cs typeface="Times New Roman" panose="02020603050405020304" pitchFamily="18" charset="0"/>
                              </a:rPr>
                              <m:t> </m:t>
                            </m:r>
                          </m:e>
                        </m:sPre>
                      </m:num>
                      <m:den>
                        <m:r>
                          <a:rPr lang="en-US" i="1">
                            <a:latin typeface="Cambria Math" panose="02040503050406030204" pitchFamily="18" charset="0"/>
                            <a:ea typeface="Times New Roman" panose="02020603050405020304" pitchFamily="18" charset="0"/>
                            <a:cs typeface="Times New Roman" panose="02020603050405020304" pitchFamily="18" charset="0"/>
                          </a:rPr>
                          <m:t>𝑑𝑡</m:t>
                        </m:r>
                      </m:den>
                    </m:f>
                    <m:r>
                      <a:rPr lang="en-US">
                        <a:latin typeface="Cambria Math" panose="02040503050406030204" pitchFamily="18" charset="0"/>
                        <a:ea typeface="Times New Roman" panose="02020603050405020304" pitchFamily="18" charset="0"/>
                        <a:cs typeface="Times New Roman" panose="02020603050405020304" pitchFamily="18" charset="0"/>
                      </a:rPr>
                      <m:t>=</m:t>
                    </m:r>
                    <m:r>
                      <a:rPr lang="en-US" i="1">
                        <a:latin typeface="Cambria Math" panose="02040503050406030204" pitchFamily="18" charset="0"/>
                        <a:ea typeface="Times New Roman" panose="02020603050405020304" pitchFamily="18" charset="0"/>
                        <a:cs typeface="Times New Roman" panose="02020603050405020304" pitchFamily="18" charset="0"/>
                      </a:rPr>
                      <m:t>−</m:t>
                    </m:r>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r>
                          <a:rPr lang="en-US">
                            <a:latin typeface="Cambria Math" panose="02040503050406030204" pitchFamily="18" charset="0"/>
                            <a:ea typeface="Times New Roman" panose="02020603050405020304" pitchFamily="18" charset="0"/>
                            <a:cs typeface="Times New Roman" panose="02020603050405020304" pitchFamily="18" charset="0"/>
                          </a:rPr>
                          <m:t>+1</m:t>
                        </m:r>
                      </m:sup>
                      <m:e>
                        <m:r>
                          <a:rPr lang="en-US" i="1">
                            <a:latin typeface="Cambria Math" panose="02040503050406030204" pitchFamily="18" charset="0"/>
                            <a:ea typeface="Times New Roman" panose="02020603050405020304" pitchFamily="18" charset="0"/>
                            <a:cs typeface="Times New Roman" panose="02020603050405020304" pitchFamily="18" charset="0"/>
                          </a:rPr>
                          <m:t>𝑃</m:t>
                        </m:r>
                        <m:r>
                          <a:rPr lang="en-US">
                            <a:latin typeface="Cambria Math" panose="02040503050406030204" pitchFamily="18" charset="0"/>
                            <a:ea typeface="Times New Roman" panose="02020603050405020304" pitchFamily="18" charset="0"/>
                            <a:cs typeface="Times New Roman" panose="02020603050405020304" pitchFamily="18" charset="0"/>
                          </a:rPr>
                          <m:t>+</m:t>
                        </m:r>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i="1">
                                <a:latin typeface="Cambria Math" panose="02040503050406030204" pitchFamily="18" charset="0"/>
                                <a:ea typeface="Times New Roman" panose="02020603050405020304" pitchFamily="18" charset="0"/>
                                <a:cs typeface="Times New Roman" panose="02020603050405020304" pitchFamily="18" charset="0"/>
                              </a:rPr>
                              <m:t>𝑃</m:t>
                            </m:r>
                            <m:r>
                              <a:rPr lang="en-US" i="1">
                                <a:latin typeface="Cambria Math" panose="02040503050406030204" pitchFamily="18" charset="0"/>
                                <a:ea typeface="Times New Roman" panose="02020603050405020304" pitchFamily="18" charset="0"/>
                                <a:cs typeface="Times New Roman" panose="02020603050405020304" pitchFamily="18" charset="0"/>
                              </a:rPr>
                              <m:t>=0</m:t>
                            </m:r>
                          </m:e>
                        </m:sPre>
                      </m:e>
                    </m:sPre>
                  </m:oMath>
                </a14:m>
                <a:r>
                  <a:rPr lang="en-US" sz="1600" dirty="0"/>
                  <a:t> </a:t>
                </a:r>
              </a:p>
              <a:p>
                <a:pPr algn="ctr"/>
                <a:r>
                  <a:rPr lang="en-US" sz="1600" dirty="0">
                    <a:ea typeface="Calibri" panose="020F0502020204030204" pitchFamily="34" charset="0"/>
                  </a:rPr>
                  <a:t>                 </a:t>
                </a:r>
                <a14:m>
                  <m:oMath xmlns:m="http://schemas.openxmlformats.org/officeDocument/2006/math">
                    <m:sPre>
                      <m:sPrePr>
                        <m:ctrlPr>
                          <a:rPr lang="en-US" sz="1600" i="1" smtClean="0">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i="1">
                            <a:latin typeface="Cambria Math" panose="02040503050406030204" pitchFamily="18" charset="0"/>
                            <a:ea typeface="Times New Roman" panose="02020603050405020304" pitchFamily="18" charset="0"/>
                            <a:cs typeface="Times New Roman" panose="02020603050405020304" pitchFamily="18" charset="0"/>
                          </a:rPr>
                          <m:t>𝑁</m:t>
                        </m:r>
                        <m:r>
                          <a:rPr lang="en-US">
                            <a:latin typeface="Cambria Math" panose="02040503050406030204" pitchFamily="18" charset="0"/>
                            <a:ea typeface="Times New Roman" panose="02020603050405020304" pitchFamily="18" charset="0"/>
                            <a:cs typeface="Times New Roman" panose="02020603050405020304" pitchFamily="18" charset="0"/>
                          </a:rPr>
                          <m:t> </m:t>
                        </m:r>
                      </m:e>
                    </m:sPre>
                    <m:r>
                      <a:rPr lang="en-US">
                        <a:latin typeface="Cambria Math" panose="02040503050406030204" pitchFamily="18" charset="0"/>
                        <a:ea typeface="Times New Roman" panose="02020603050405020304" pitchFamily="18" charset="0"/>
                        <a:cs typeface="Times New Roman" panose="02020603050405020304" pitchFamily="18" charset="0"/>
                      </a:rPr>
                      <m:t>= </m:t>
                    </m:r>
                    <m:f>
                      <m:fPr>
                        <m:type m:val="skw"/>
                        <m:ctrlPr>
                          <a:rPr lang="en-US" sz="1600" i="1">
                            <a:latin typeface="Cambria Math" panose="02040503050406030204" pitchFamily="18" charset="0"/>
                            <a:ea typeface="Calibri" panose="020F0502020204030204" pitchFamily="34" charset="0"/>
                          </a:rPr>
                        </m:ctrlPr>
                      </m:fPr>
                      <m:num>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a:latin typeface="Cambria Math" panose="02040503050406030204" pitchFamily="18" charset="0"/>
                                <a:ea typeface="Times New Roman" panose="02020603050405020304" pitchFamily="18" charset="0"/>
                                <a:cs typeface="Times New Roman" panose="02020603050405020304" pitchFamily="18" charset="0"/>
                              </a:rPr>
                              <m:t>1</m:t>
                            </m:r>
                          </m:sup>
                          <m:e>
                            <m:r>
                              <a:rPr lang="en-US" i="1">
                                <a:latin typeface="Cambria Math" panose="02040503050406030204" pitchFamily="18" charset="0"/>
                                <a:ea typeface="Times New Roman" panose="02020603050405020304" pitchFamily="18" charset="0"/>
                                <a:cs typeface="Times New Roman" panose="02020603050405020304" pitchFamily="18" charset="0"/>
                              </a:rPr>
                              <m:t>𝑁</m:t>
                            </m:r>
                            <m:r>
                              <a:rPr lang="en-US">
                                <a:latin typeface="Cambria Math" panose="02040503050406030204" pitchFamily="18" charset="0"/>
                                <a:ea typeface="Times New Roman" panose="02020603050405020304" pitchFamily="18" charset="0"/>
                                <a:cs typeface="Times New Roman" panose="02020603050405020304" pitchFamily="18" charset="0"/>
                              </a:rPr>
                              <m:t> </m:t>
                            </m:r>
                          </m:e>
                        </m:sPre>
                        <m:nary>
                          <m:naryPr>
                            <m:limLoc m:val="undOvr"/>
                            <m:subHide m:val="on"/>
                            <m:supHide m:val="on"/>
                            <m:ctrlPr>
                              <a:rPr lang="en-US" sz="1600" i="1">
                                <a:latin typeface="Cambria Math" panose="02040503050406030204" pitchFamily="18" charset="0"/>
                                <a:ea typeface="Calibri" panose="020F0502020204030204" pitchFamily="34" charset="0"/>
                              </a:rPr>
                            </m:ctrlPr>
                          </m:naryPr>
                          <m:sub/>
                          <m:sup/>
                          <m:e>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r>
                                  <a:rPr lang="en-US" i="1">
                                    <a:latin typeface="Cambria Math" panose="02040503050406030204" pitchFamily="18" charset="0"/>
                                    <a:ea typeface="Times New Roman" panose="02020603050405020304" pitchFamily="18" charset="0"/>
                                    <a:cs typeface="Times New Roman" panose="02020603050405020304" pitchFamily="18" charset="0"/>
                                  </a:rPr>
                                  <m:t>−</m:t>
                                </m:r>
                                <m:r>
                                  <a:rPr lang="en-US">
                                    <a:latin typeface="Cambria Math" panose="02040503050406030204" pitchFamily="18" charset="0"/>
                                    <a:ea typeface="Times New Roman" panose="02020603050405020304" pitchFamily="18" charset="0"/>
                                    <a:cs typeface="Times New Roman" panose="02020603050405020304" pitchFamily="18" charset="0"/>
                                  </a:rPr>
                                  <m:t>1</m:t>
                                </m:r>
                              </m:sup>
                              <m:e>
                                <m:r>
                                  <a:rPr lang="en-US" i="1">
                                    <a:latin typeface="Cambria Math" panose="02040503050406030204" pitchFamily="18" charset="0"/>
                                    <a:ea typeface="Times New Roman" panose="02020603050405020304" pitchFamily="18" charset="0"/>
                                    <a:cs typeface="Times New Roman" panose="02020603050405020304" pitchFamily="18" charset="0"/>
                                  </a:rPr>
                                  <m:t>𝜎</m:t>
                                </m:r>
                                <m:d>
                                  <m:dPr>
                                    <m:ctrlPr>
                                      <a:rPr lang="en-US" sz="1600"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𝐸</m:t>
                                    </m:r>
                                  </m:e>
                                </m:d>
                                <m:r>
                                  <a:rPr lang="en-US">
                                    <a:latin typeface="Cambria Math" panose="02040503050406030204" pitchFamily="18" charset="0"/>
                                    <a:ea typeface="Times New Roman" panose="02020603050405020304" pitchFamily="18" charset="0"/>
                                    <a:cs typeface="Times New Roman" panose="02020603050405020304" pitchFamily="18" charset="0"/>
                                  </a:rPr>
                                  <m:t> </m:t>
                                </m:r>
                                <m:r>
                                  <a:rPr lang="en-US" i="1">
                                    <a:latin typeface="Cambria Math" panose="02040503050406030204" pitchFamily="18" charset="0"/>
                                    <a:ea typeface="Times New Roman" panose="02020603050405020304" pitchFamily="18" charset="0"/>
                                    <a:cs typeface="Times New Roman" panose="02020603050405020304" pitchFamily="18" charset="0"/>
                                  </a:rPr>
                                  <m:t>𝜙</m:t>
                                </m:r>
                                <m:d>
                                  <m:dPr>
                                    <m:ctrlPr>
                                      <a:rPr lang="en-US" sz="1600"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𝐸</m:t>
                                    </m:r>
                                  </m:e>
                                </m:d>
                                <m:r>
                                  <a:rPr lang="en-US">
                                    <a:latin typeface="Cambria Math" panose="02040503050406030204" pitchFamily="18" charset="0"/>
                                    <a:ea typeface="Times New Roman" panose="02020603050405020304" pitchFamily="18" charset="0"/>
                                    <a:cs typeface="Times New Roman" panose="02020603050405020304" pitchFamily="18" charset="0"/>
                                  </a:rPr>
                                  <m:t> </m:t>
                                </m:r>
                                <m:r>
                                  <a:rPr lang="en-US" i="1">
                                    <a:latin typeface="Cambria Math" panose="02040503050406030204" pitchFamily="18" charset="0"/>
                                    <a:ea typeface="Times New Roman" panose="02020603050405020304" pitchFamily="18" charset="0"/>
                                    <a:cs typeface="Times New Roman" panose="02020603050405020304" pitchFamily="18" charset="0"/>
                                  </a:rPr>
                                  <m:t>𝑑𝐸</m:t>
                                </m:r>
                                <m:r>
                                  <a:rPr lang="en-US">
                                    <a:latin typeface="Cambria Math" panose="02040503050406030204" pitchFamily="18" charset="0"/>
                                    <a:ea typeface="Times New Roman" panose="02020603050405020304" pitchFamily="18" charset="0"/>
                                    <a:cs typeface="Times New Roman" panose="02020603050405020304" pitchFamily="18" charset="0"/>
                                  </a:rPr>
                                  <m:t> </m:t>
                                </m:r>
                              </m:e>
                            </m:sPre>
                          </m:e>
                        </m:nary>
                      </m:num>
                      <m:den>
                        <m:nary>
                          <m:naryPr>
                            <m:limLoc m:val="undOvr"/>
                            <m:subHide m:val="on"/>
                            <m:supHide m:val="on"/>
                            <m:ctrlPr>
                              <a:rPr lang="en-US" sz="1600" i="1">
                                <a:latin typeface="Cambria Math" panose="02040503050406030204" pitchFamily="18" charset="0"/>
                                <a:ea typeface="Calibri" panose="020F0502020204030204" pitchFamily="34" charset="0"/>
                              </a:rPr>
                            </m:ctrlPr>
                          </m:naryPr>
                          <m:sub/>
                          <m:sup/>
                          <m:e>
                            <m:sPre>
                              <m:sPrePr>
                                <m:ctrlPr>
                                  <a:rPr lang="en-US" sz="1600" i="1">
                                    <a:latin typeface="Cambria Math" panose="02040503050406030204" pitchFamily="18" charset="0"/>
                                    <a:ea typeface="Calibri" panose="020F0502020204030204" pitchFamily="34" charset="0"/>
                                  </a:rPr>
                                </m:ctrlPr>
                              </m:sPrePr>
                              <m:sub>
                                <m:r>
                                  <a:rPr lang="en-US" i="1">
                                    <a:latin typeface="Cambria Math" panose="02040503050406030204" pitchFamily="18" charset="0"/>
                                    <a:ea typeface="Times New Roman" panose="02020603050405020304" pitchFamily="18" charset="0"/>
                                    <a:cs typeface="Times New Roman" panose="02020603050405020304" pitchFamily="18" charset="0"/>
                                  </a:rPr>
                                  <m:t>𝑍</m:t>
                                </m:r>
                              </m:sub>
                              <m:sup>
                                <m:r>
                                  <a:rPr lang="en-US" i="1">
                                    <a:latin typeface="Cambria Math" panose="02040503050406030204" pitchFamily="18" charset="0"/>
                                    <a:ea typeface="Times New Roman" panose="02020603050405020304" pitchFamily="18" charset="0"/>
                                    <a:cs typeface="Times New Roman" panose="02020603050405020304" pitchFamily="18" charset="0"/>
                                  </a:rPr>
                                  <m:t>𝐴</m:t>
                                </m:r>
                              </m:sup>
                              <m:e>
                                <m:r>
                                  <a:rPr lang="en-US" i="1">
                                    <a:latin typeface="Cambria Math" panose="02040503050406030204" pitchFamily="18" charset="0"/>
                                    <a:ea typeface="Times New Roman" panose="02020603050405020304" pitchFamily="18" charset="0"/>
                                    <a:cs typeface="Times New Roman" panose="02020603050405020304" pitchFamily="18" charset="0"/>
                                  </a:rPr>
                                  <m:t>𝜎</m:t>
                                </m:r>
                                <m:d>
                                  <m:dPr>
                                    <m:ctrlPr>
                                      <a:rPr lang="en-US" sz="1600"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𝐸</m:t>
                                    </m:r>
                                  </m:e>
                                </m:d>
                                <m:r>
                                  <a:rPr lang="en-US">
                                    <a:latin typeface="Cambria Math" panose="02040503050406030204" pitchFamily="18" charset="0"/>
                                    <a:ea typeface="Times New Roman" panose="02020603050405020304" pitchFamily="18" charset="0"/>
                                    <a:cs typeface="Times New Roman" panose="02020603050405020304" pitchFamily="18" charset="0"/>
                                  </a:rPr>
                                  <m:t> </m:t>
                                </m:r>
                                <m:r>
                                  <a:rPr lang="en-US" i="1">
                                    <a:latin typeface="Cambria Math" panose="02040503050406030204" pitchFamily="18" charset="0"/>
                                    <a:ea typeface="Times New Roman" panose="02020603050405020304" pitchFamily="18" charset="0"/>
                                    <a:cs typeface="Times New Roman" panose="02020603050405020304" pitchFamily="18" charset="0"/>
                                  </a:rPr>
                                  <m:t>𝜙</m:t>
                                </m:r>
                                <m:d>
                                  <m:dPr>
                                    <m:ctrlPr>
                                      <a:rPr lang="en-US" sz="1600"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𝐸</m:t>
                                    </m:r>
                                  </m:e>
                                </m:d>
                                <m:r>
                                  <a:rPr lang="en-US">
                                    <a:latin typeface="Cambria Math" panose="02040503050406030204" pitchFamily="18" charset="0"/>
                                    <a:ea typeface="Times New Roman" panose="02020603050405020304" pitchFamily="18" charset="0"/>
                                    <a:cs typeface="Times New Roman" panose="02020603050405020304" pitchFamily="18" charset="0"/>
                                  </a:rPr>
                                  <m:t> </m:t>
                                </m:r>
                                <m:r>
                                  <a:rPr lang="en-US" i="1">
                                    <a:latin typeface="Cambria Math" panose="02040503050406030204" pitchFamily="18" charset="0"/>
                                    <a:ea typeface="Times New Roman" panose="02020603050405020304" pitchFamily="18" charset="0"/>
                                    <a:cs typeface="Times New Roman" panose="02020603050405020304" pitchFamily="18" charset="0"/>
                                  </a:rPr>
                                  <m:t>𝑑𝐸</m:t>
                                </m:r>
                                <m:r>
                                  <a:rPr lang="en-US">
                                    <a:latin typeface="Cambria Math" panose="02040503050406030204" pitchFamily="18" charset="0"/>
                                    <a:ea typeface="Times New Roman" panose="02020603050405020304" pitchFamily="18" charset="0"/>
                                    <a:cs typeface="Times New Roman" panose="02020603050405020304" pitchFamily="18" charset="0"/>
                                  </a:rPr>
                                  <m:t> </m:t>
                                </m:r>
                              </m:e>
                            </m:sPre>
                          </m:e>
                        </m:nary>
                      </m:den>
                    </m:f>
                  </m:oMath>
                </a14:m>
                <a:r>
                  <a:rPr lang="en-US" dirty="0">
                    <a:latin typeface="Times New Roman" panose="02020603050405020304" pitchFamily="18" charset="0"/>
                    <a:ea typeface="Times New Roman" panose="02020603050405020304" pitchFamily="18" charset="0"/>
                  </a:rPr>
                  <a:t>		</a:t>
                </a:r>
                <a:r>
                  <a:rPr lang="en-US" sz="1600" dirty="0"/>
                  <a:t> </a:t>
                </a:r>
                <a:endParaRPr lang="en-US" sz="2400" dirty="0"/>
              </a:p>
            </p:txBody>
          </p:sp>
        </mc:Choice>
        <mc:Fallback xmlns="">
          <p:sp>
            <p:nvSpPr>
              <p:cNvPr id="9" name="Content Placeholder 2">
                <a:extLst>
                  <a:ext uri="{FF2B5EF4-FFF2-40B4-BE49-F238E27FC236}">
                    <a16:creationId xmlns:a16="http://schemas.microsoft.com/office/drawing/2014/main" id="{5BB4E787-F601-84BF-7B04-526DF338230C}"/>
                  </a:ext>
                </a:extLst>
              </p:cNvPr>
              <p:cNvSpPr txBox="1">
                <a:spLocks noRot="1" noChangeAspect="1" noMove="1" noResize="1" noEditPoints="1" noAdjustHandles="1" noChangeArrowheads="1" noChangeShapeType="1" noTextEdit="1"/>
              </p:cNvSpPr>
              <p:nvPr/>
            </p:nvSpPr>
            <p:spPr>
              <a:xfrm>
                <a:off x="334062" y="4988968"/>
                <a:ext cx="6512966" cy="1046074"/>
              </a:xfrm>
              <a:prstGeom prst="rect">
                <a:avLst/>
              </a:prstGeom>
              <a:blipFill>
                <a:blip r:embed="rId8"/>
                <a:stretch>
                  <a:fillRect t="-39286" b="-120238"/>
                </a:stretch>
              </a:blipFill>
            </p:spPr>
            <p:txBody>
              <a:bodyPr/>
              <a:lstStyle/>
              <a:p>
                <a:r>
                  <a:rPr lang="en-US">
                    <a:noFill/>
                  </a:rPr>
                  <a:t> </a:t>
                </a:r>
              </a:p>
            </p:txBody>
          </p:sp>
        </mc:Fallback>
      </mc:AlternateContent>
    </p:spTree>
    <p:extLst>
      <p:ext uri="{BB962C8B-B14F-4D97-AF65-F5344CB8AC3E}">
        <p14:creationId xmlns:p14="http://schemas.microsoft.com/office/powerpoint/2010/main" val="685670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8642-E967-996E-AB90-1AA3E33F8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12BA3-C2E7-ED08-D40F-8F3DDB13B133}"/>
              </a:ext>
            </a:extLst>
          </p:cNvPr>
          <p:cNvSpPr>
            <a:spLocks noGrp="1"/>
          </p:cNvSpPr>
          <p:nvPr>
            <p:ph type="title"/>
          </p:nvPr>
        </p:nvSpPr>
        <p:spPr>
          <a:xfrm>
            <a:off x="130189" y="0"/>
            <a:ext cx="6450366" cy="633095"/>
          </a:xfrm>
        </p:spPr>
        <p:txBody>
          <a:bodyPr/>
          <a:lstStyle/>
          <a:p>
            <a:r>
              <a:rPr lang="en-US" sz="3600" dirty="0"/>
              <a:t>Poison and Decoupler Burnup</a:t>
            </a:r>
            <a:endParaRPr lang="en-US" sz="2800" dirty="0"/>
          </a:p>
        </p:txBody>
      </p:sp>
      <p:pic>
        <p:nvPicPr>
          <p:cNvPr id="10" name="Picture 9">
            <a:extLst>
              <a:ext uri="{FF2B5EF4-FFF2-40B4-BE49-F238E27FC236}">
                <a16:creationId xmlns:a16="http://schemas.microsoft.com/office/drawing/2014/main" id="{A5A1F00C-3927-647A-66B4-525FD8702EC3}"/>
              </a:ext>
            </a:extLst>
          </p:cNvPr>
          <p:cNvPicPr>
            <a:picLocks noChangeAspect="1"/>
          </p:cNvPicPr>
          <p:nvPr/>
        </p:nvPicPr>
        <p:blipFill>
          <a:blip r:embed="rId2"/>
          <a:stretch>
            <a:fillRect/>
          </a:stretch>
        </p:blipFill>
        <p:spPr>
          <a:xfrm>
            <a:off x="0" y="711200"/>
            <a:ext cx="4266217" cy="2987920"/>
          </a:xfrm>
          <a:prstGeom prst="rect">
            <a:avLst/>
          </a:prstGeom>
        </p:spPr>
      </p:pic>
      <p:pic>
        <p:nvPicPr>
          <p:cNvPr id="36" name="Picture 35">
            <a:extLst>
              <a:ext uri="{FF2B5EF4-FFF2-40B4-BE49-F238E27FC236}">
                <a16:creationId xmlns:a16="http://schemas.microsoft.com/office/drawing/2014/main" id="{D0BA7CBE-EA86-DB20-CE63-A408EF8017E8}"/>
              </a:ext>
            </a:extLst>
          </p:cNvPr>
          <p:cNvPicPr>
            <a:picLocks noChangeAspect="1"/>
          </p:cNvPicPr>
          <p:nvPr/>
        </p:nvPicPr>
        <p:blipFill>
          <a:blip r:embed="rId3"/>
          <a:stretch>
            <a:fillRect/>
          </a:stretch>
        </p:blipFill>
        <p:spPr>
          <a:xfrm>
            <a:off x="4084515" y="804983"/>
            <a:ext cx="2046583" cy="2683119"/>
          </a:xfrm>
          <a:prstGeom prst="rect">
            <a:avLst/>
          </a:prstGeom>
        </p:spPr>
      </p:pic>
      <p:pic>
        <p:nvPicPr>
          <p:cNvPr id="47" name="Picture 46" descr="Chart&#10;&#10;Description automatically generated">
            <a:extLst>
              <a:ext uri="{FF2B5EF4-FFF2-40B4-BE49-F238E27FC236}">
                <a16:creationId xmlns:a16="http://schemas.microsoft.com/office/drawing/2014/main" id="{20347137-37E3-AACF-5739-B21CCCC550C5}"/>
              </a:ext>
            </a:extLst>
          </p:cNvPr>
          <p:cNvPicPr>
            <a:picLocks noChangeAspect="1"/>
          </p:cNvPicPr>
          <p:nvPr/>
        </p:nvPicPr>
        <p:blipFill>
          <a:blip r:embed="rId4"/>
          <a:stretch>
            <a:fillRect/>
          </a:stretch>
        </p:blipFill>
        <p:spPr>
          <a:xfrm>
            <a:off x="131423" y="3759198"/>
            <a:ext cx="4075011" cy="2914840"/>
          </a:xfrm>
          <a:prstGeom prst="rect">
            <a:avLst/>
          </a:prstGeom>
        </p:spPr>
      </p:pic>
      <p:grpSp>
        <p:nvGrpSpPr>
          <p:cNvPr id="48" name="Group 47">
            <a:extLst>
              <a:ext uri="{FF2B5EF4-FFF2-40B4-BE49-F238E27FC236}">
                <a16:creationId xmlns:a16="http://schemas.microsoft.com/office/drawing/2014/main" id="{DE11B193-CA2F-C487-FF58-5126D89EA2F7}"/>
              </a:ext>
            </a:extLst>
          </p:cNvPr>
          <p:cNvGrpSpPr/>
          <p:nvPr/>
        </p:nvGrpSpPr>
        <p:grpSpPr>
          <a:xfrm>
            <a:off x="4099294" y="4040554"/>
            <a:ext cx="2121753" cy="2360489"/>
            <a:chOff x="0" y="0"/>
            <a:chExt cx="2879725" cy="2927350"/>
          </a:xfrm>
        </p:grpSpPr>
        <p:pic>
          <p:nvPicPr>
            <p:cNvPr id="49" name="Picture 48">
              <a:extLst>
                <a:ext uri="{FF2B5EF4-FFF2-40B4-BE49-F238E27FC236}">
                  <a16:creationId xmlns:a16="http://schemas.microsoft.com/office/drawing/2014/main" id="{FBB86B7B-4B4C-6D72-3384-E1B6376738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8797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9">
              <a:extLst>
                <a:ext uri="{FF2B5EF4-FFF2-40B4-BE49-F238E27FC236}">
                  <a16:creationId xmlns:a16="http://schemas.microsoft.com/office/drawing/2014/main" id="{599D1049-BDCA-53C3-828B-08995E5B8A62}"/>
                </a:ext>
              </a:extLst>
            </p:cNvPr>
            <p:cNvSpPr>
              <a:spLocks/>
            </p:cNvSpPr>
            <p:nvPr/>
          </p:nvSpPr>
          <p:spPr bwMode="auto">
            <a:xfrm>
              <a:off x="844550" y="455613"/>
              <a:ext cx="1149350" cy="1795462"/>
            </a:xfrm>
            <a:custGeom>
              <a:avLst/>
              <a:gdLst>
                <a:gd name="T0" fmla="*/ 1118368 w 1149172"/>
                <a:gd name="T1" fmla="*/ 1712595 h 1794746"/>
                <a:gd name="T2" fmla="*/ 1118368 w 1149172"/>
                <a:gd name="T3" fmla="*/ 1712595 h 1794746"/>
                <a:gd name="T4" fmla="*/ 994105 w 1149172"/>
                <a:gd name="T5" fmla="*/ 1740217 h 1794746"/>
                <a:gd name="T6" fmla="*/ 938877 w 1149172"/>
                <a:gd name="T7" fmla="*/ 1754028 h 1794746"/>
                <a:gd name="T8" fmla="*/ 787000 w 1149172"/>
                <a:gd name="T9" fmla="*/ 1781650 h 1794746"/>
                <a:gd name="T10" fmla="*/ 648929 w 1149172"/>
                <a:gd name="T11" fmla="*/ 1795462 h 1794746"/>
                <a:gd name="T12" fmla="*/ 165685 w 1149172"/>
                <a:gd name="T13" fmla="*/ 1767839 h 1794746"/>
                <a:gd name="T14" fmla="*/ 124263 w 1149172"/>
                <a:gd name="T15" fmla="*/ 1754028 h 1794746"/>
                <a:gd name="T16" fmla="*/ 55229 w 1149172"/>
                <a:gd name="T17" fmla="*/ 1684972 h 1794746"/>
                <a:gd name="T18" fmla="*/ 0 w 1149172"/>
                <a:gd name="T19" fmla="*/ 1588293 h 1794746"/>
                <a:gd name="T20" fmla="*/ 13807 w 1149172"/>
                <a:gd name="T21" fmla="*/ 842486 h 1794746"/>
                <a:gd name="T22" fmla="*/ 41421 w 1149172"/>
                <a:gd name="T23" fmla="*/ 759619 h 1794746"/>
                <a:gd name="T24" fmla="*/ 82843 w 1149172"/>
                <a:gd name="T25" fmla="*/ 207169 h 1794746"/>
                <a:gd name="T26" fmla="*/ 96650 w 1149172"/>
                <a:gd name="T27" fmla="*/ 165735 h 1794746"/>
                <a:gd name="T28" fmla="*/ 124263 w 1149172"/>
                <a:gd name="T29" fmla="*/ 69057 h 1794746"/>
                <a:gd name="T30" fmla="*/ 151878 w 1149172"/>
                <a:gd name="T31" fmla="*/ 41434 h 1794746"/>
                <a:gd name="T32" fmla="*/ 248526 w 1149172"/>
                <a:gd name="T33" fmla="*/ 0 h 1794746"/>
                <a:gd name="T34" fmla="*/ 787000 w 1149172"/>
                <a:gd name="T35" fmla="*/ 13812 h 1794746"/>
                <a:gd name="T36" fmla="*/ 828421 w 1149172"/>
                <a:gd name="T37" fmla="*/ 27623 h 1794746"/>
                <a:gd name="T38" fmla="*/ 883649 w 1149172"/>
                <a:gd name="T39" fmla="*/ 41434 h 1794746"/>
                <a:gd name="T40" fmla="*/ 980298 w 1149172"/>
                <a:gd name="T41" fmla="*/ 69057 h 1794746"/>
                <a:gd name="T42" fmla="*/ 1021719 w 1149172"/>
                <a:gd name="T43" fmla="*/ 110490 h 1794746"/>
                <a:gd name="T44" fmla="*/ 1063140 w 1149172"/>
                <a:gd name="T45" fmla="*/ 138112 h 1794746"/>
                <a:gd name="T46" fmla="*/ 1076947 w 1149172"/>
                <a:gd name="T47" fmla="*/ 179547 h 1794746"/>
                <a:gd name="T48" fmla="*/ 1118368 w 1149172"/>
                <a:gd name="T49" fmla="*/ 220980 h 1794746"/>
                <a:gd name="T50" fmla="*/ 1118368 w 1149172"/>
                <a:gd name="T51" fmla="*/ 911543 h 1794746"/>
                <a:gd name="T52" fmla="*/ 1118368 w 1149172"/>
                <a:gd name="T53" fmla="*/ 1519237 h 1794746"/>
                <a:gd name="T54" fmla="*/ 1118368 w 1149172"/>
                <a:gd name="T55" fmla="*/ 1519237 h 17947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49172" h="1794746">
                  <a:moveTo>
                    <a:pt x="1118195" y="1711912"/>
                  </a:moveTo>
                  <a:lnTo>
                    <a:pt x="1118195" y="1711912"/>
                  </a:lnTo>
                  <a:lnTo>
                    <a:pt x="993951" y="1739523"/>
                  </a:lnTo>
                  <a:cubicBezTo>
                    <a:pt x="975464" y="1743789"/>
                    <a:pt x="957253" y="1749213"/>
                    <a:pt x="938732" y="1753329"/>
                  </a:cubicBezTo>
                  <a:cubicBezTo>
                    <a:pt x="902397" y="1761404"/>
                    <a:pt x="821114" y="1776660"/>
                    <a:pt x="786878" y="1780940"/>
                  </a:cubicBezTo>
                  <a:cubicBezTo>
                    <a:pt x="740989" y="1786677"/>
                    <a:pt x="694845" y="1790144"/>
                    <a:pt x="648829" y="1794746"/>
                  </a:cubicBezTo>
                  <a:cubicBezTo>
                    <a:pt x="487772" y="1785542"/>
                    <a:pt x="326478" y="1779831"/>
                    <a:pt x="165659" y="1767134"/>
                  </a:cubicBezTo>
                  <a:cubicBezTo>
                    <a:pt x="151152" y="1765989"/>
                    <a:pt x="135885" y="1762060"/>
                    <a:pt x="124244" y="1753329"/>
                  </a:cubicBezTo>
                  <a:cubicBezTo>
                    <a:pt x="98213" y="1733805"/>
                    <a:pt x="73269" y="1711375"/>
                    <a:pt x="55220" y="1684300"/>
                  </a:cubicBezTo>
                  <a:cubicBezTo>
                    <a:pt x="16195" y="1625759"/>
                    <a:pt x="35030" y="1657724"/>
                    <a:pt x="0" y="1587660"/>
                  </a:cubicBezTo>
                  <a:cubicBezTo>
                    <a:pt x="4602" y="1339157"/>
                    <a:pt x="1394" y="1090386"/>
                    <a:pt x="13805" y="842150"/>
                  </a:cubicBezTo>
                  <a:cubicBezTo>
                    <a:pt x="15258" y="813082"/>
                    <a:pt x="41415" y="759316"/>
                    <a:pt x="41415" y="759316"/>
                  </a:cubicBezTo>
                  <a:cubicBezTo>
                    <a:pt x="43469" y="705918"/>
                    <a:pt x="46034" y="317480"/>
                    <a:pt x="82830" y="207086"/>
                  </a:cubicBezTo>
                  <a:cubicBezTo>
                    <a:pt x="87432" y="193280"/>
                    <a:pt x="92637" y="179662"/>
                    <a:pt x="96635" y="165669"/>
                  </a:cubicBezTo>
                  <a:cubicBezTo>
                    <a:pt x="99918" y="154177"/>
                    <a:pt x="115215" y="84078"/>
                    <a:pt x="124244" y="69029"/>
                  </a:cubicBezTo>
                  <a:cubicBezTo>
                    <a:pt x="130940" y="57868"/>
                    <a:pt x="141024" y="48637"/>
                    <a:pt x="151854" y="41417"/>
                  </a:cubicBezTo>
                  <a:cubicBezTo>
                    <a:pt x="185970" y="18672"/>
                    <a:pt x="211676" y="12272"/>
                    <a:pt x="248488" y="0"/>
                  </a:cubicBezTo>
                  <a:cubicBezTo>
                    <a:pt x="427951" y="4602"/>
                    <a:pt x="607559" y="5266"/>
                    <a:pt x="786878" y="13806"/>
                  </a:cubicBezTo>
                  <a:cubicBezTo>
                    <a:pt x="801413" y="14498"/>
                    <a:pt x="814301" y="23614"/>
                    <a:pt x="828293" y="27612"/>
                  </a:cubicBezTo>
                  <a:cubicBezTo>
                    <a:pt x="846536" y="32824"/>
                    <a:pt x="865269" y="36205"/>
                    <a:pt x="883512" y="41417"/>
                  </a:cubicBezTo>
                  <a:cubicBezTo>
                    <a:pt x="1022184" y="81039"/>
                    <a:pt x="807472" y="25857"/>
                    <a:pt x="980146" y="69029"/>
                  </a:cubicBezTo>
                  <a:cubicBezTo>
                    <a:pt x="993951" y="82835"/>
                    <a:pt x="1006563" y="97947"/>
                    <a:pt x="1021561" y="110446"/>
                  </a:cubicBezTo>
                  <a:cubicBezTo>
                    <a:pt x="1034307" y="121068"/>
                    <a:pt x="1052611" y="125101"/>
                    <a:pt x="1062975" y="138057"/>
                  </a:cubicBezTo>
                  <a:cubicBezTo>
                    <a:pt x="1072066" y="149421"/>
                    <a:pt x="1068708" y="167366"/>
                    <a:pt x="1076780" y="179475"/>
                  </a:cubicBezTo>
                  <a:cubicBezTo>
                    <a:pt x="1087609" y="195720"/>
                    <a:pt x="1104390" y="207086"/>
                    <a:pt x="1118195" y="220892"/>
                  </a:cubicBezTo>
                  <a:cubicBezTo>
                    <a:pt x="1183948" y="483917"/>
                    <a:pt x="1125757" y="230524"/>
                    <a:pt x="1118195" y="911179"/>
                  </a:cubicBezTo>
                  <a:cubicBezTo>
                    <a:pt x="1115945" y="1113651"/>
                    <a:pt x="1118195" y="1316147"/>
                    <a:pt x="1118195" y="1518631"/>
                  </a:cubicBezTo>
                </a:path>
              </a:pathLst>
            </a:custGeom>
            <a:noFill/>
            <a:ln w="25400" cap="flat" cmpd="sng">
              <a:solidFill>
                <a:srgbClr val="FF0000"/>
              </a:solidFill>
              <a:prstDash val="solid"/>
              <a:round/>
              <a:headEnd type="oval"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51" name="TextBox 9">
              <a:extLst>
                <a:ext uri="{FF2B5EF4-FFF2-40B4-BE49-F238E27FC236}">
                  <a16:creationId xmlns:a16="http://schemas.microsoft.com/office/drawing/2014/main" id="{2D75573B-8EBB-C8CE-3FF2-C3E74426AC63}"/>
                </a:ext>
              </a:extLst>
            </p:cNvPr>
            <p:cNvSpPr txBox="1">
              <a:spLocks noChangeArrowheads="1"/>
            </p:cNvSpPr>
            <p:nvPr/>
          </p:nvSpPr>
          <p:spPr bwMode="auto">
            <a:xfrm>
              <a:off x="1651000" y="1892300"/>
              <a:ext cx="31051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algn="ctr" fontAlgn="base">
                <a:lnSpc>
                  <a:spcPct val="90000"/>
                </a:lnSpc>
                <a:spcBef>
                  <a:spcPts val="0"/>
                </a:spcBef>
                <a:spcAft>
                  <a:spcPts val="0"/>
                </a:spcAft>
              </a:pPr>
              <a:r>
                <a:rPr lang="en-US" sz="1800" kern="120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TextBox 10">
              <a:extLst>
                <a:ext uri="{FF2B5EF4-FFF2-40B4-BE49-F238E27FC236}">
                  <a16:creationId xmlns:a16="http://schemas.microsoft.com/office/drawing/2014/main" id="{6FABA81F-7817-8AA2-B531-7160FDDEAAC3}"/>
                </a:ext>
              </a:extLst>
            </p:cNvPr>
            <p:cNvSpPr txBox="1">
              <a:spLocks noChangeArrowheads="1"/>
            </p:cNvSpPr>
            <p:nvPr/>
          </p:nvSpPr>
          <p:spPr bwMode="auto">
            <a:xfrm>
              <a:off x="865188" y="1851025"/>
              <a:ext cx="31051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algn="ctr" fontAlgn="base">
                <a:lnSpc>
                  <a:spcPct val="90000"/>
                </a:lnSpc>
                <a:spcBef>
                  <a:spcPts val="0"/>
                </a:spcBef>
                <a:spcAft>
                  <a:spcPts val="0"/>
                </a:spcAft>
              </a:pPr>
              <a:r>
                <a:rPr lang="en-US" sz="1800" kern="120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TextBox 11">
              <a:extLst>
                <a:ext uri="{FF2B5EF4-FFF2-40B4-BE49-F238E27FC236}">
                  <a16:creationId xmlns:a16="http://schemas.microsoft.com/office/drawing/2014/main" id="{E02F0198-CDAE-4B75-9A4E-83E26FF50221}"/>
                </a:ext>
              </a:extLst>
            </p:cNvPr>
            <p:cNvSpPr txBox="1">
              <a:spLocks noChangeArrowheads="1"/>
            </p:cNvSpPr>
            <p:nvPr/>
          </p:nvSpPr>
          <p:spPr bwMode="auto">
            <a:xfrm>
              <a:off x="855663" y="554038"/>
              <a:ext cx="43751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algn="ctr" fontAlgn="base">
                <a:lnSpc>
                  <a:spcPct val="90000"/>
                </a:lnSpc>
                <a:spcBef>
                  <a:spcPts val="0"/>
                </a:spcBef>
                <a:spcAft>
                  <a:spcPts val="0"/>
                </a:spcAft>
              </a:pPr>
              <a:r>
                <a:rPr lang="en-US" sz="1800" kern="120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15</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TextBox 12">
              <a:extLst>
                <a:ext uri="{FF2B5EF4-FFF2-40B4-BE49-F238E27FC236}">
                  <a16:creationId xmlns:a16="http://schemas.microsoft.com/office/drawing/2014/main" id="{59F7148E-6B02-6BF9-EB90-32E9C4441D75}"/>
                </a:ext>
              </a:extLst>
            </p:cNvPr>
            <p:cNvSpPr txBox="1">
              <a:spLocks noChangeArrowheads="1"/>
            </p:cNvSpPr>
            <p:nvPr/>
          </p:nvSpPr>
          <p:spPr bwMode="auto">
            <a:xfrm>
              <a:off x="1560513" y="554038"/>
              <a:ext cx="43751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algn="ctr" fontAlgn="base">
                <a:lnSpc>
                  <a:spcPct val="90000"/>
                </a:lnSpc>
                <a:spcBef>
                  <a:spcPts val="0"/>
                </a:spcBef>
                <a:spcAft>
                  <a:spcPts val="0"/>
                </a:spcAft>
              </a:pPr>
              <a:r>
                <a:rPr lang="en-US" sz="1800" kern="120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22</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TextBox 13">
              <a:extLst>
                <a:ext uri="{FF2B5EF4-FFF2-40B4-BE49-F238E27FC236}">
                  <a16:creationId xmlns:a16="http://schemas.microsoft.com/office/drawing/2014/main" id="{2A12F60F-BB89-D55F-274A-A2E64A288F08}"/>
                </a:ext>
              </a:extLst>
            </p:cNvPr>
            <p:cNvSpPr txBox="1">
              <a:spLocks noChangeArrowheads="1"/>
            </p:cNvSpPr>
            <p:nvPr/>
          </p:nvSpPr>
          <p:spPr bwMode="auto">
            <a:xfrm>
              <a:off x="1574800" y="1603375"/>
              <a:ext cx="437515"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algn="ctr" fontAlgn="base">
                <a:lnSpc>
                  <a:spcPct val="90000"/>
                </a:lnSpc>
                <a:spcBef>
                  <a:spcPts val="0"/>
                </a:spcBef>
                <a:spcAft>
                  <a:spcPts val="0"/>
                </a:spcAft>
              </a:pPr>
              <a:r>
                <a:rPr lang="en-US" sz="1800" kern="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29</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6" name="TextBox 55">
            <a:extLst>
              <a:ext uri="{FF2B5EF4-FFF2-40B4-BE49-F238E27FC236}">
                <a16:creationId xmlns:a16="http://schemas.microsoft.com/office/drawing/2014/main" id="{28105EAE-7D57-0ACB-85BB-D5A3A52870BE}"/>
              </a:ext>
            </a:extLst>
          </p:cNvPr>
          <p:cNvSpPr txBox="1"/>
          <p:nvPr/>
        </p:nvSpPr>
        <p:spPr>
          <a:xfrm>
            <a:off x="1736643" y="3575184"/>
            <a:ext cx="4434740" cy="412934"/>
          </a:xfrm>
          <a:prstGeom prst="rect">
            <a:avLst/>
          </a:prstGeom>
          <a:noFill/>
        </p:spPr>
        <p:txBody>
          <a:bodyPr wrap="none" rtlCol="0">
            <a:spAutoFit/>
          </a:bodyPr>
          <a:lstStyle/>
          <a:p>
            <a:pPr algn="l">
              <a:lnSpc>
                <a:spcPct val="90000"/>
              </a:lnSpc>
            </a:pPr>
            <a:r>
              <a:rPr lang="en-US" sz="2300" b="1" i="1" dirty="0">
                <a:solidFill>
                  <a:schemeClr val="tx2"/>
                </a:solidFill>
                <a:latin typeface="+mn-lt"/>
              </a:rPr>
              <a:t>Decoupled hydrogen moderator</a:t>
            </a:r>
          </a:p>
        </p:txBody>
      </p:sp>
      <p:sp>
        <p:nvSpPr>
          <p:cNvPr id="57" name="TextBox 56">
            <a:extLst>
              <a:ext uri="{FF2B5EF4-FFF2-40B4-BE49-F238E27FC236}">
                <a16:creationId xmlns:a16="http://schemas.microsoft.com/office/drawing/2014/main" id="{8B5032B0-5342-006F-3F6D-B9894C5B23C0}"/>
              </a:ext>
            </a:extLst>
          </p:cNvPr>
          <p:cNvSpPr txBox="1"/>
          <p:nvPr/>
        </p:nvSpPr>
        <p:spPr>
          <a:xfrm>
            <a:off x="1942063" y="6518218"/>
            <a:ext cx="3946914" cy="412934"/>
          </a:xfrm>
          <a:prstGeom prst="rect">
            <a:avLst/>
          </a:prstGeom>
          <a:noFill/>
        </p:spPr>
        <p:txBody>
          <a:bodyPr wrap="none" rtlCol="0">
            <a:spAutoFit/>
          </a:bodyPr>
          <a:lstStyle/>
          <a:p>
            <a:pPr algn="l">
              <a:lnSpc>
                <a:spcPct val="90000"/>
              </a:lnSpc>
            </a:pPr>
            <a:r>
              <a:rPr lang="en-US" sz="2300" b="1" i="1" dirty="0">
                <a:solidFill>
                  <a:schemeClr val="tx2"/>
                </a:solidFill>
                <a:latin typeface="+mn-lt"/>
              </a:rPr>
              <a:t>Decoupled water moderator</a:t>
            </a:r>
          </a:p>
        </p:txBody>
      </p:sp>
      <p:pic>
        <p:nvPicPr>
          <p:cNvPr id="61" name="Picture 60">
            <a:extLst>
              <a:ext uri="{FF2B5EF4-FFF2-40B4-BE49-F238E27FC236}">
                <a16:creationId xmlns:a16="http://schemas.microsoft.com/office/drawing/2014/main" id="{7A5B36A1-A3A8-9916-50BC-144EB0ED6549}"/>
              </a:ext>
            </a:extLst>
          </p:cNvPr>
          <p:cNvPicPr>
            <a:picLocks noChangeAspect="1"/>
          </p:cNvPicPr>
          <p:nvPr/>
        </p:nvPicPr>
        <p:blipFill>
          <a:blip r:embed="rId6"/>
          <a:stretch>
            <a:fillRect/>
          </a:stretch>
        </p:blipFill>
        <p:spPr>
          <a:xfrm>
            <a:off x="6148753" y="1010554"/>
            <a:ext cx="6043247" cy="2571594"/>
          </a:xfrm>
          <a:prstGeom prst="rect">
            <a:avLst/>
          </a:prstGeom>
        </p:spPr>
      </p:pic>
      <p:sp>
        <p:nvSpPr>
          <p:cNvPr id="62" name="TextBox 61">
            <a:extLst>
              <a:ext uri="{FF2B5EF4-FFF2-40B4-BE49-F238E27FC236}">
                <a16:creationId xmlns:a16="http://schemas.microsoft.com/office/drawing/2014/main" id="{C5784F3F-46BC-95B3-E4C7-7A4104B4D6A4}"/>
              </a:ext>
            </a:extLst>
          </p:cNvPr>
          <p:cNvSpPr txBox="1"/>
          <p:nvPr/>
        </p:nvSpPr>
        <p:spPr>
          <a:xfrm>
            <a:off x="2606247" y="419675"/>
            <a:ext cx="1901483" cy="482633"/>
          </a:xfrm>
          <a:prstGeom prst="rect">
            <a:avLst/>
          </a:prstGeom>
          <a:noFill/>
        </p:spPr>
        <p:txBody>
          <a:bodyPr wrap="none" rtlCol="0">
            <a:spAutoFit/>
          </a:bodyPr>
          <a:lstStyle/>
          <a:p>
            <a:pPr algn="l">
              <a:lnSpc>
                <a:spcPct val="90000"/>
              </a:lnSpc>
            </a:pPr>
            <a:r>
              <a:rPr lang="en-US" sz="2800" b="1" i="1" dirty="0">
                <a:solidFill>
                  <a:schemeClr val="tx2"/>
                </a:solidFill>
              </a:rPr>
              <a:t>Decoupler</a:t>
            </a:r>
            <a:endParaRPr lang="en-US" sz="2800" b="1" i="1" dirty="0">
              <a:solidFill>
                <a:schemeClr val="tx2"/>
              </a:solidFill>
              <a:latin typeface="+mn-lt"/>
            </a:endParaRPr>
          </a:p>
        </p:txBody>
      </p:sp>
      <p:sp>
        <p:nvSpPr>
          <p:cNvPr id="63" name="TextBox 62">
            <a:extLst>
              <a:ext uri="{FF2B5EF4-FFF2-40B4-BE49-F238E27FC236}">
                <a16:creationId xmlns:a16="http://schemas.microsoft.com/office/drawing/2014/main" id="{64BB54DE-28B6-3E3E-0869-BA36A579852E}"/>
              </a:ext>
            </a:extLst>
          </p:cNvPr>
          <p:cNvSpPr txBox="1"/>
          <p:nvPr/>
        </p:nvSpPr>
        <p:spPr>
          <a:xfrm>
            <a:off x="8566917" y="418455"/>
            <a:ext cx="1296637" cy="482633"/>
          </a:xfrm>
          <a:prstGeom prst="rect">
            <a:avLst/>
          </a:prstGeom>
          <a:noFill/>
        </p:spPr>
        <p:txBody>
          <a:bodyPr wrap="none" rtlCol="0">
            <a:spAutoFit/>
          </a:bodyPr>
          <a:lstStyle/>
          <a:p>
            <a:pPr algn="l">
              <a:lnSpc>
                <a:spcPct val="90000"/>
              </a:lnSpc>
            </a:pPr>
            <a:r>
              <a:rPr lang="en-US" sz="2800" b="1" i="1" dirty="0">
                <a:solidFill>
                  <a:schemeClr val="tx2"/>
                </a:solidFill>
              </a:rPr>
              <a:t>Poison</a:t>
            </a:r>
            <a:endParaRPr lang="en-US" sz="2800" b="1" i="1" dirty="0">
              <a:solidFill>
                <a:schemeClr val="tx2"/>
              </a:solidFill>
              <a:latin typeface="+mn-lt"/>
            </a:endParaRPr>
          </a:p>
        </p:txBody>
      </p:sp>
      <p:pic>
        <p:nvPicPr>
          <p:cNvPr id="64" name="Picture 63">
            <a:extLst>
              <a:ext uri="{FF2B5EF4-FFF2-40B4-BE49-F238E27FC236}">
                <a16:creationId xmlns:a16="http://schemas.microsoft.com/office/drawing/2014/main" id="{3B0D26D5-0FB5-1EF9-F543-90E81EF605E4}"/>
              </a:ext>
            </a:extLst>
          </p:cNvPr>
          <p:cNvPicPr>
            <a:picLocks noChangeAspect="1"/>
          </p:cNvPicPr>
          <p:nvPr/>
        </p:nvPicPr>
        <p:blipFill>
          <a:blip r:embed="rId7"/>
          <a:stretch>
            <a:fillRect/>
          </a:stretch>
        </p:blipFill>
        <p:spPr>
          <a:xfrm>
            <a:off x="6255106" y="3738965"/>
            <a:ext cx="5880811" cy="2536954"/>
          </a:xfrm>
          <a:prstGeom prst="rect">
            <a:avLst/>
          </a:prstGeom>
        </p:spPr>
      </p:pic>
      <p:sp>
        <p:nvSpPr>
          <p:cNvPr id="65" name="Content Placeholder 2">
            <a:extLst>
              <a:ext uri="{FF2B5EF4-FFF2-40B4-BE49-F238E27FC236}">
                <a16:creationId xmlns:a16="http://schemas.microsoft.com/office/drawing/2014/main" id="{36810FF5-00DE-FA52-4431-6FADBC8EE510}"/>
              </a:ext>
            </a:extLst>
          </p:cNvPr>
          <p:cNvSpPr>
            <a:spLocks noGrp="1"/>
          </p:cNvSpPr>
          <p:nvPr>
            <p:ph idx="1"/>
          </p:nvPr>
        </p:nvSpPr>
        <p:spPr>
          <a:xfrm>
            <a:off x="7000779" y="6393231"/>
            <a:ext cx="5191221" cy="464769"/>
          </a:xfrm>
        </p:spPr>
        <p:txBody>
          <a:bodyPr/>
          <a:lstStyle/>
          <a:p>
            <a:r>
              <a:rPr lang="en-US" sz="1600" dirty="0">
                <a:effectLst/>
                <a:latin typeface="+mn-lt"/>
                <a:ea typeface="Times New Roman" panose="02020603050405020304" pitchFamily="18" charset="0"/>
              </a:rPr>
              <a:t>Local loading of </a:t>
            </a:r>
            <a:r>
              <a:rPr lang="en-US" sz="1600" baseline="30000" dirty="0">
                <a:effectLst/>
                <a:latin typeface="+mn-lt"/>
                <a:ea typeface="Times New Roman" panose="02020603050405020304" pitchFamily="18" charset="0"/>
              </a:rPr>
              <a:t>155</a:t>
            </a:r>
            <a:r>
              <a:rPr lang="en-US" sz="1600" dirty="0">
                <a:effectLst/>
                <a:latin typeface="+mn-lt"/>
                <a:ea typeface="Times New Roman" panose="02020603050405020304" pitchFamily="18" charset="0"/>
              </a:rPr>
              <a:t>Gd+</a:t>
            </a:r>
            <a:r>
              <a:rPr lang="en-US" sz="1600" baseline="30000" dirty="0">
                <a:effectLst/>
                <a:latin typeface="+mn-lt"/>
                <a:ea typeface="Times New Roman" panose="02020603050405020304" pitchFamily="18" charset="0"/>
              </a:rPr>
              <a:t>157</a:t>
            </a:r>
            <a:r>
              <a:rPr lang="en-US" sz="1600" dirty="0">
                <a:effectLst/>
                <a:latin typeface="+mn-lt"/>
                <a:ea typeface="Times New Roman" panose="02020603050405020304" pitchFamily="18" charset="0"/>
              </a:rPr>
              <a:t>Gd in the poison plate of the water moderator in percent of initial loading</a:t>
            </a:r>
            <a:endParaRPr lang="en-US" sz="1600" dirty="0">
              <a:latin typeface="+mn-lt"/>
            </a:endParaRPr>
          </a:p>
        </p:txBody>
      </p:sp>
    </p:spTree>
    <p:extLst>
      <p:ext uri="{BB962C8B-B14F-4D97-AF65-F5344CB8AC3E}">
        <p14:creationId xmlns:p14="http://schemas.microsoft.com/office/powerpoint/2010/main" val="946700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E65ED-554E-98C0-ACDE-950C4B640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2FB85-8621-2A9B-89EE-1BE3F66AE928}"/>
              </a:ext>
            </a:extLst>
          </p:cNvPr>
          <p:cNvSpPr>
            <a:spLocks noGrp="1"/>
          </p:cNvSpPr>
          <p:nvPr>
            <p:ph type="title"/>
          </p:nvPr>
        </p:nvSpPr>
        <p:spPr>
          <a:xfrm>
            <a:off x="208342" y="143151"/>
            <a:ext cx="11450257" cy="633095"/>
          </a:xfrm>
        </p:spPr>
        <p:txBody>
          <a:bodyPr/>
          <a:lstStyle/>
          <a:p>
            <a:r>
              <a:rPr lang="en-US" sz="3600" dirty="0"/>
              <a:t>Conceptual Design of IRP V   - poison and decoupler</a:t>
            </a:r>
            <a:endParaRPr lang="en-US" sz="2800" dirty="0"/>
          </a:p>
        </p:txBody>
      </p:sp>
      <p:pic>
        <p:nvPicPr>
          <p:cNvPr id="9" name="Picture 8">
            <a:extLst>
              <a:ext uri="{FF2B5EF4-FFF2-40B4-BE49-F238E27FC236}">
                <a16:creationId xmlns:a16="http://schemas.microsoft.com/office/drawing/2014/main" id="{CC3EA843-B920-D8F1-B527-BE6A8C0964C3}"/>
              </a:ext>
            </a:extLst>
          </p:cNvPr>
          <p:cNvPicPr/>
          <p:nvPr/>
        </p:nvPicPr>
        <p:blipFill>
          <a:blip r:embed="rId2"/>
          <a:stretch>
            <a:fillRect/>
          </a:stretch>
        </p:blipFill>
        <p:spPr>
          <a:xfrm>
            <a:off x="4146328" y="645567"/>
            <a:ext cx="3733800" cy="3538855"/>
          </a:xfrm>
          <a:prstGeom prst="rect">
            <a:avLst/>
          </a:prstGeom>
        </p:spPr>
      </p:pic>
      <p:pic>
        <p:nvPicPr>
          <p:cNvPr id="10" name="Picture 9">
            <a:extLst>
              <a:ext uri="{FF2B5EF4-FFF2-40B4-BE49-F238E27FC236}">
                <a16:creationId xmlns:a16="http://schemas.microsoft.com/office/drawing/2014/main" id="{E7BB70D0-EE8C-EAA5-6635-DB8941FB8477}"/>
              </a:ext>
            </a:extLst>
          </p:cNvPr>
          <p:cNvPicPr/>
          <p:nvPr/>
        </p:nvPicPr>
        <p:blipFill>
          <a:blip r:embed="rId3"/>
          <a:stretch>
            <a:fillRect/>
          </a:stretch>
        </p:blipFill>
        <p:spPr>
          <a:xfrm>
            <a:off x="8419620" y="799872"/>
            <a:ext cx="3463925" cy="3384550"/>
          </a:xfrm>
          <a:prstGeom prst="rect">
            <a:avLst/>
          </a:prstGeom>
        </p:spPr>
      </p:pic>
      <p:sp>
        <p:nvSpPr>
          <p:cNvPr id="11" name="TextBox 10">
            <a:extLst>
              <a:ext uri="{FF2B5EF4-FFF2-40B4-BE49-F238E27FC236}">
                <a16:creationId xmlns:a16="http://schemas.microsoft.com/office/drawing/2014/main" id="{9865E73C-AA96-B2EB-F0A7-0A9E1A3F63EE}"/>
              </a:ext>
            </a:extLst>
          </p:cNvPr>
          <p:cNvSpPr txBox="1"/>
          <p:nvPr/>
        </p:nvSpPr>
        <p:spPr>
          <a:xfrm>
            <a:off x="4132999" y="4338727"/>
            <a:ext cx="3826689" cy="341632"/>
          </a:xfrm>
          <a:prstGeom prst="rect">
            <a:avLst/>
          </a:prstGeom>
          <a:noFill/>
        </p:spPr>
        <p:txBody>
          <a:bodyPr wrap="none" rtlCol="0">
            <a:spAutoFit/>
          </a:bodyPr>
          <a:lstStyle/>
          <a:p>
            <a:pPr algn="l">
              <a:lnSpc>
                <a:spcPct val="90000"/>
              </a:lnSpc>
            </a:pPr>
            <a:r>
              <a:rPr lang="en-US" b="1" dirty="0">
                <a:solidFill>
                  <a:schemeClr val="tx2"/>
                </a:solidFill>
                <a:latin typeface="+mn-lt"/>
              </a:rPr>
              <a:t>Decoupled hydrogen moderator</a:t>
            </a:r>
          </a:p>
        </p:txBody>
      </p:sp>
      <p:sp>
        <p:nvSpPr>
          <p:cNvPr id="12" name="TextBox 11">
            <a:extLst>
              <a:ext uri="{FF2B5EF4-FFF2-40B4-BE49-F238E27FC236}">
                <a16:creationId xmlns:a16="http://schemas.microsoft.com/office/drawing/2014/main" id="{A8467A12-75F0-91DA-16B9-1CF981C24DF8}"/>
              </a:ext>
            </a:extLst>
          </p:cNvPr>
          <p:cNvSpPr txBox="1"/>
          <p:nvPr/>
        </p:nvSpPr>
        <p:spPr>
          <a:xfrm>
            <a:off x="8317750" y="4338727"/>
            <a:ext cx="3369833" cy="341632"/>
          </a:xfrm>
          <a:prstGeom prst="rect">
            <a:avLst/>
          </a:prstGeom>
          <a:noFill/>
        </p:spPr>
        <p:txBody>
          <a:bodyPr wrap="none" rtlCol="0">
            <a:spAutoFit/>
          </a:bodyPr>
          <a:lstStyle/>
          <a:p>
            <a:pPr algn="l">
              <a:lnSpc>
                <a:spcPct val="90000"/>
              </a:lnSpc>
            </a:pPr>
            <a:r>
              <a:rPr lang="en-US" b="1" dirty="0">
                <a:solidFill>
                  <a:schemeClr val="tx2"/>
                </a:solidFill>
                <a:latin typeface="+mn-lt"/>
              </a:rPr>
              <a:t>Decoupled water moderator</a:t>
            </a:r>
          </a:p>
        </p:txBody>
      </p:sp>
      <p:sp>
        <p:nvSpPr>
          <p:cNvPr id="13" name="Content Placeholder 2">
            <a:extLst>
              <a:ext uri="{FF2B5EF4-FFF2-40B4-BE49-F238E27FC236}">
                <a16:creationId xmlns:a16="http://schemas.microsoft.com/office/drawing/2014/main" id="{0DF01EF6-BF93-DE63-B96E-C82531D3349C}"/>
              </a:ext>
            </a:extLst>
          </p:cNvPr>
          <p:cNvSpPr>
            <a:spLocks noGrp="1"/>
          </p:cNvSpPr>
          <p:nvPr>
            <p:ph idx="1"/>
          </p:nvPr>
        </p:nvSpPr>
        <p:spPr>
          <a:xfrm>
            <a:off x="118263" y="645567"/>
            <a:ext cx="4118145" cy="5936988"/>
          </a:xfrm>
        </p:spPr>
        <p:txBody>
          <a:bodyPr/>
          <a:lstStyle/>
          <a:p>
            <a:pPr marL="342900" indent="-342900">
              <a:buFont typeface="Wingdings" pitchFamily="2" charset="2"/>
              <a:buChar char="§"/>
            </a:pPr>
            <a:r>
              <a:rPr lang="en-US" sz="2000" dirty="0"/>
              <a:t>The burnup calculations showed that to achieve a lifetime of 50 </a:t>
            </a:r>
            <a:r>
              <a:rPr lang="en-US" sz="2000" dirty="0" err="1"/>
              <a:t>GWhr</a:t>
            </a:r>
            <a:r>
              <a:rPr lang="en-US" sz="2000" dirty="0"/>
              <a:t>, both poison and decoupler have to be thickened</a:t>
            </a:r>
          </a:p>
          <a:p>
            <a:pPr marL="342900" indent="-342900">
              <a:buFont typeface="Wingdings" pitchFamily="2" charset="2"/>
              <a:buChar char="§"/>
            </a:pPr>
            <a:r>
              <a:rPr lang="en-US" sz="2000" dirty="0"/>
              <a:t>Gd poison plates:</a:t>
            </a:r>
          </a:p>
          <a:p>
            <a:pPr marL="1028700" lvl="1" indent="-342900">
              <a:buFont typeface="System Font Regular"/>
              <a:buChar char="-"/>
            </a:pPr>
            <a:r>
              <a:rPr lang="en-US" sz="2000" dirty="0"/>
              <a:t>0.8 to 1.1 mm for DHM</a:t>
            </a:r>
          </a:p>
          <a:p>
            <a:pPr marL="1028700" lvl="1" indent="-342900">
              <a:buFont typeface="System Font Regular"/>
              <a:buChar char="-"/>
            </a:pPr>
            <a:r>
              <a:rPr lang="en-US" sz="2000" dirty="0"/>
              <a:t>1.3 to 1.7 mm for DWM</a:t>
            </a:r>
          </a:p>
          <a:p>
            <a:pPr marL="342900" indent="-342900">
              <a:buFont typeface="Wingdings" pitchFamily="2" charset="2"/>
              <a:buChar char="§"/>
            </a:pPr>
            <a:r>
              <a:rPr lang="en-US" sz="2000" dirty="0"/>
              <a:t> Cd decoupler:</a:t>
            </a:r>
          </a:p>
          <a:p>
            <a:pPr marL="1028700" lvl="1" indent="-342900">
              <a:buFont typeface="System Font Regular"/>
              <a:buChar char="-"/>
            </a:pPr>
            <a:r>
              <a:rPr lang="en-US" sz="2000" dirty="0"/>
              <a:t>increased to 1.9 mm</a:t>
            </a:r>
          </a:p>
          <a:p>
            <a:pPr marL="1028700" lvl="1" indent="-342900">
              <a:buFont typeface="System Font Regular"/>
              <a:buChar char="-"/>
            </a:pPr>
            <a:r>
              <a:rPr lang="en-US" sz="2000" dirty="0"/>
              <a:t>Gd as a substitute was also studied then due to manufacturing challenge of Cd, but was discarded with the improved manufacturing method of Cd due to its larger impact on the moderator performance</a:t>
            </a:r>
          </a:p>
        </p:txBody>
      </p:sp>
      <p:pic>
        <p:nvPicPr>
          <p:cNvPr id="14" name="Picture 13">
            <a:extLst>
              <a:ext uri="{FF2B5EF4-FFF2-40B4-BE49-F238E27FC236}">
                <a16:creationId xmlns:a16="http://schemas.microsoft.com/office/drawing/2014/main" id="{3A889D87-83D9-36B8-58F1-C9128C0E49FF}"/>
              </a:ext>
            </a:extLst>
          </p:cNvPr>
          <p:cNvPicPr>
            <a:picLocks noChangeAspect="1"/>
          </p:cNvPicPr>
          <p:nvPr/>
        </p:nvPicPr>
        <p:blipFill>
          <a:blip r:embed="rId4"/>
          <a:stretch>
            <a:fillRect/>
          </a:stretch>
        </p:blipFill>
        <p:spPr>
          <a:xfrm>
            <a:off x="4146328" y="4636325"/>
            <a:ext cx="7772400" cy="2053426"/>
          </a:xfrm>
          <a:prstGeom prst="rect">
            <a:avLst/>
          </a:prstGeom>
        </p:spPr>
      </p:pic>
    </p:spTree>
    <p:extLst>
      <p:ext uri="{BB962C8B-B14F-4D97-AF65-F5344CB8AC3E}">
        <p14:creationId xmlns:p14="http://schemas.microsoft.com/office/powerpoint/2010/main" val="374621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5B77-E232-9637-7A12-CF9771E18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63103-B276-097E-3B2C-7F43CC02A012}"/>
              </a:ext>
            </a:extLst>
          </p:cNvPr>
          <p:cNvSpPr>
            <a:spLocks noGrp="1"/>
          </p:cNvSpPr>
          <p:nvPr>
            <p:ph type="title"/>
          </p:nvPr>
        </p:nvSpPr>
        <p:spPr>
          <a:xfrm>
            <a:off x="208342" y="143151"/>
            <a:ext cx="11450257" cy="633095"/>
          </a:xfrm>
        </p:spPr>
        <p:txBody>
          <a:bodyPr/>
          <a:lstStyle/>
          <a:p>
            <a:r>
              <a:rPr lang="en-US" sz="3600" dirty="0"/>
              <a:t>Conceptual Design of IRP V   - moderator performance</a:t>
            </a:r>
            <a:endParaRPr lang="en-US" sz="2800" dirty="0"/>
          </a:p>
        </p:txBody>
      </p:sp>
      <p:sp>
        <p:nvSpPr>
          <p:cNvPr id="13" name="Content Placeholder 2">
            <a:extLst>
              <a:ext uri="{FF2B5EF4-FFF2-40B4-BE49-F238E27FC236}">
                <a16:creationId xmlns:a16="http://schemas.microsoft.com/office/drawing/2014/main" id="{494A229B-4A85-13E3-802C-0F4E8F618FDD}"/>
              </a:ext>
            </a:extLst>
          </p:cNvPr>
          <p:cNvSpPr>
            <a:spLocks noGrp="1"/>
          </p:cNvSpPr>
          <p:nvPr>
            <p:ph idx="1"/>
          </p:nvPr>
        </p:nvSpPr>
        <p:spPr>
          <a:xfrm>
            <a:off x="414778" y="862394"/>
            <a:ext cx="10761222" cy="3826837"/>
          </a:xfrm>
        </p:spPr>
        <p:txBody>
          <a:bodyPr/>
          <a:lstStyle/>
          <a:p>
            <a:pPr marL="342900" indent="-342900">
              <a:buFont typeface="Wingdings" pitchFamily="2" charset="2"/>
              <a:buChar char="§"/>
            </a:pPr>
            <a:r>
              <a:rPr lang="en-US" sz="2000" dirty="0"/>
              <a:t>With thickened poison plates and decoupler, both types of moderators see slightly lower pulse widths and pulse time variances</a:t>
            </a:r>
          </a:p>
          <a:p>
            <a:pPr marL="342900" indent="-342900">
              <a:buFont typeface="Wingdings" pitchFamily="2" charset="2"/>
              <a:buChar char="§"/>
            </a:pPr>
            <a:r>
              <a:rPr lang="en-US" sz="2000" dirty="0"/>
              <a:t>For the time-integrated and peak brightness, an up to ~7% initial loss was observed in the decoupled moderator and ~2% initial loss in the coupled moderator </a:t>
            </a:r>
          </a:p>
          <a:p>
            <a:pPr marL="342900" indent="-342900">
              <a:buFont typeface="Wingdings" pitchFamily="2" charset="2"/>
              <a:buChar char="§"/>
            </a:pPr>
            <a:endParaRPr lang="en-US" sz="2000" dirty="0"/>
          </a:p>
          <a:p>
            <a:pPr marL="342900" indent="-342900">
              <a:buFont typeface="Wingdings" pitchFamily="2" charset="2"/>
              <a:buChar char="§"/>
            </a:pPr>
            <a:endParaRPr lang="en-US" sz="2000" dirty="0"/>
          </a:p>
          <a:p>
            <a:pPr marL="342900" indent="-342900">
              <a:buFont typeface="Wingdings" pitchFamily="2" charset="2"/>
              <a:buChar char="§"/>
            </a:pPr>
            <a:endParaRPr lang="en-US" sz="2000" dirty="0"/>
          </a:p>
          <a:p>
            <a:pPr marL="342900" indent="-342900">
              <a:buFont typeface="Wingdings" pitchFamily="2" charset="2"/>
              <a:buChar char="§"/>
            </a:pPr>
            <a:endParaRPr lang="en-US" sz="2000" dirty="0"/>
          </a:p>
          <a:p>
            <a:pPr marL="342900" indent="-342900">
              <a:buFont typeface="Wingdings" pitchFamily="2" charset="2"/>
              <a:buChar char="§"/>
            </a:pPr>
            <a:r>
              <a:rPr lang="en-US" sz="2000" dirty="0"/>
              <a:t>Combined with the design change of the reflector, the moderator performance of IRP V at its fresh start in comparison to that of IRP III</a:t>
            </a:r>
          </a:p>
        </p:txBody>
      </p:sp>
      <p:pic>
        <p:nvPicPr>
          <p:cNvPr id="34" name="Picture 33">
            <a:extLst>
              <a:ext uri="{FF2B5EF4-FFF2-40B4-BE49-F238E27FC236}">
                <a16:creationId xmlns:a16="http://schemas.microsoft.com/office/drawing/2014/main" id="{79ED81E7-7D40-9BAA-C768-7ABB9E018A0A}"/>
              </a:ext>
            </a:extLst>
          </p:cNvPr>
          <p:cNvPicPr/>
          <p:nvPr/>
        </p:nvPicPr>
        <p:blipFill>
          <a:blip r:embed="rId2"/>
          <a:srcRect l="14623" b="20536"/>
          <a:stretch>
            <a:fillRect/>
          </a:stretch>
        </p:blipFill>
        <p:spPr>
          <a:xfrm>
            <a:off x="2625969" y="2299383"/>
            <a:ext cx="6634534" cy="1514525"/>
          </a:xfrm>
          <a:prstGeom prst="rect">
            <a:avLst/>
          </a:prstGeom>
        </p:spPr>
      </p:pic>
      <p:graphicFrame>
        <p:nvGraphicFramePr>
          <p:cNvPr id="38" name="Table 10">
            <a:extLst>
              <a:ext uri="{FF2B5EF4-FFF2-40B4-BE49-F238E27FC236}">
                <a16:creationId xmlns:a16="http://schemas.microsoft.com/office/drawing/2014/main" id="{F1787E23-5C14-BCFA-1299-96C59E23B4DB}"/>
              </a:ext>
            </a:extLst>
          </p:cNvPr>
          <p:cNvGraphicFramePr>
            <a:graphicFrameLocks noGrp="1"/>
          </p:cNvGraphicFramePr>
          <p:nvPr>
            <p:extLst>
              <p:ext uri="{D42A27DB-BD31-4B8C-83A1-F6EECF244321}">
                <p14:modId xmlns:p14="http://schemas.microsoft.com/office/powerpoint/2010/main" val="3822413134"/>
              </p:ext>
            </p:extLst>
          </p:nvPr>
        </p:nvGraphicFramePr>
        <p:xfrm>
          <a:off x="1403350" y="4638262"/>
          <a:ext cx="9717941" cy="1621536"/>
        </p:xfrm>
        <a:graphic>
          <a:graphicData uri="http://schemas.openxmlformats.org/drawingml/2006/table">
            <a:tbl>
              <a:tblPr firstRow="1" bandRow="1">
                <a:tableStyleId>{5C22544A-7EE6-4342-B048-85BDC9FD1C3A}</a:tableStyleId>
              </a:tblPr>
              <a:tblGrid>
                <a:gridCol w="2754435">
                  <a:extLst>
                    <a:ext uri="{9D8B030D-6E8A-4147-A177-3AD203B41FA5}">
                      <a16:colId xmlns:a16="http://schemas.microsoft.com/office/drawing/2014/main" val="3840071742"/>
                    </a:ext>
                  </a:extLst>
                </a:gridCol>
                <a:gridCol w="1930400">
                  <a:extLst>
                    <a:ext uri="{9D8B030D-6E8A-4147-A177-3AD203B41FA5}">
                      <a16:colId xmlns:a16="http://schemas.microsoft.com/office/drawing/2014/main" val="3724736709"/>
                    </a:ext>
                  </a:extLst>
                </a:gridCol>
                <a:gridCol w="1691033">
                  <a:extLst>
                    <a:ext uri="{9D8B030D-6E8A-4147-A177-3AD203B41FA5}">
                      <a16:colId xmlns:a16="http://schemas.microsoft.com/office/drawing/2014/main" val="3381035399"/>
                    </a:ext>
                  </a:extLst>
                </a:gridCol>
                <a:gridCol w="1612334">
                  <a:extLst>
                    <a:ext uri="{9D8B030D-6E8A-4147-A177-3AD203B41FA5}">
                      <a16:colId xmlns:a16="http://schemas.microsoft.com/office/drawing/2014/main" val="427103837"/>
                    </a:ext>
                  </a:extLst>
                </a:gridCol>
                <a:gridCol w="1729739">
                  <a:extLst>
                    <a:ext uri="{9D8B030D-6E8A-4147-A177-3AD203B41FA5}">
                      <a16:colId xmlns:a16="http://schemas.microsoft.com/office/drawing/2014/main" val="2606367175"/>
                    </a:ext>
                  </a:extLst>
                </a:gridCol>
              </a:tblGrid>
              <a:tr h="573445">
                <a:tc>
                  <a:txBody>
                    <a:bodyPr/>
                    <a:lstStyle/>
                    <a:p>
                      <a:pPr algn="l"/>
                      <a:endParaRPr lang="en-US" sz="1600" dirty="0"/>
                    </a:p>
                  </a:txBody>
                  <a:tcPr anchor="ctr"/>
                </a:tc>
                <a:tc>
                  <a:txBody>
                    <a:bodyPr/>
                    <a:lstStyle/>
                    <a:p>
                      <a:pPr algn="ctr"/>
                      <a:r>
                        <a:rPr lang="en-US" sz="1600" dirty="0"/>
                        <a:t>Time-integrated brightness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Peak pulse brightness</a:t>
                      </a:r>
                    </a:p>
                  </a:txBody>
                  <a:tcPr anchor="ctr"/>
                </a:tc>
                <a:tc>
                  <a:txBody>
                    <a:bodyPr/>
                    <a:lstStyle/>
                    <a:p>
                      <a:pPr algn="ctr"/>
                      <a:r>
                        <a:rPr lang="en-US" sz="1600" dirty="0"/>
                        <a:t>Pulse width in FWHM</a:t>
                      </a:r>
                    </a:p>
                  </a:txBody>
                  <a:tcPr anchor="ctr"/>
                </a:tc>
                <a:tc>
                  <a:txBody>
                    <a:bodyPr/>
                    <a:lstStyle/>
                    <a:p>
                      <a:pPr algn="ctr"/>
                      <a:r>
                        <a:rPr lang="en-US" sz="1600" dirty="0"/>
                        <a:t>Pulse time variance</a:t>
                      </a:r>
                    </a:p>
                  </a:txBody>
                  <a:tcPr anchor="ctr"/>
                </a:tc>
                <a:extLst>
                  <a:ext uri="{0D108BD9-81ED-4DB2-BD59-A6C34878D82A}">
                    <a16:rowId xmlns:a16="http://schemas.microsoft.com/office/drawing/2014/main" val="3792043396"/>
                  </a:ext>
                </a:extLst>
              </a:tr>
              <a:tr h="347472">
                <a:tc>
                  <a:txBody>
                    <a:bodyPr/>
                    <a:lstStyle/>
                    <a:p>
                      <a:pPr algn="l"/>
                      <a:r>
                        <a:rPr lang="en-US" sz="1600" dirty="0"/>
                        <a:t>Coupled hydrogen mod</a:t>
                      </a:r>
                    </a:p>
                  </a:txBody>
                  <a:tcPr anchor="ctr"/>
                </a:tc>
                <a:tc>
                  <a:txBody>
                    <a:bodyPr/>
                    <a:lstStyle/>
                    <a:p>
                      <a:pPr algn="ctr"/>
                      <a:r>
                        <a:rPr lang="en-US" sz="1600" dirty="0"/>
                        <a:t>-4.0 %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+ 3.0 %</a:t>
                      </a:r>
                    </a:p>
                  </a:txBody>
                  <a:tcPr anchor="ctr"/>
                </a:tc>
                <a:tc>
                  <a:txBody>
                    <a:bodyPr/>
                    <a:lstStyle/>
                    <a:p>
                      <a:pPr algn="ctr"/>
                      <a:r>
                        <a:rPr lang="en-US" sz="1600" dirty="0"/>
                        <a:t>-2.0 %</a:t>
                      </a:r>
                    </a:p>
                  </a:txBody>
                  <a:tcPr anchor="ctr"/>
                </a:tc>
                <a:tc>
                  <a:txBody>
                    <a:bodyPr/>
                    <a:lstStyle/>
                    <a:p>
                      <a:pPr algn="ctr"/>
                      <a:r>
                        <a:rPr lang="en-US" sz="1600" dirty="0"/>
                        <a:t>-25%</a:t>
                      </a:r>
                    </a:p>
                  </a:txBody>
                  <a:tcPr anchor="ctr"/>
                </a:tc>
                <a:extLst>
                  <a:ext uri="{0D108BD9-81ED-4DB2-BD59-A6C34878D82A}">
                    <a16:rowId xmlns:a16="http://schemas.microsoft.com/office/drawing/2014/main" val="3337297672"/>
                  </a:ext>
                </a:extLst>
              </a:tr>
              <a:tr h="347472">
                <a:tc>
                  <a:txBody>
                    <a:bodyPr/>
                    <a:lstStyle/>
                    <a:p>
                      <a:pPr algn="l"/>
                      <a:r>
                        <a:rPr lang="en-US" sz="1600" dirty="0"/>
                        <a:t>Decoupled hydrogen mod</a:t>
                      </a:r>
                    </a:p>
                  </a:txBody>
                  <a:tcPr anchor="ctr"/>
                </a:tc>
                <a:tc>
                  <a:txBody>
                    <a:bodyPr/>
                    <a:lstStyle/>
                    <a:p>
                      <a:pPr algn="ctr"/>
                      <a:r>
                        <a:rPr lang="en-US" sz="1600" dirty="0"/>
                        <a:t>-8.2 %</a:t>
                      </a:r>
                    </a:p>
                  </a:txBody>
                  <a:tcPr anchor="ctr"/>
                </a:tc>
                <a:tc>
                  <a:txBody>
                    <a:bodyPr/>
                    <a:lstStyle/>
                    <a:p>
                      <a:pPr algn="ctr"/>
                      <a:r>
                        <a:rPr lang="en-US" sz="1600" dirty="0"/>
                        <a:t>-6.5 %</a:t>
                      </a:r>
                    </a:p>
                  </a:txBody>
                  <a:tcPr anchor="ctr"/>
                </a:tc>
                <a:tc>
                  <a:txBody>
                    <a:bodyPr/>
                    <a:lstStyle/>
                    <a:p>
                      <a:pPr algn="ctr"/>
                      <a:r>
                        <a:rPr lang="en-US" sz="1600" dirty="0"/>
                        <a:t>-1.0 %</a:t>
                      </a:r>
                    </a:p>
                  </a:txBody>
                  <a:tcPr anchor="ctr"/>
                </a:tc>
                <a:tc>
                  <a:txBody>
                    <a:bodyPr/>
                    <a:lstStyle/>
                    <a:p>
                      <a:pPr algn="ctr"/>
                      <a:r>
                        <a:rPr lang="en-US" sz="1600" dirty="0"/>
                        <a:t>-10%</a:t>
                      </a:r>
                    </a:p>
                  </a:txBody>
                  <a:tcPr anchor="ctr"/>
                </a:tc>
                <a:extLst>
                  <a:ext uri="{0D108BD9-81ED-4DB2-BD59-A6C34878D82A}">
                    <a16:rowId xmlns:a16="http://schemas.microsoft.com/office/drawing/2014/main" val="3554355391"/>
                  </a:ext>
                </a:extLst>
              </a:tr>
              <a:tr h="347472">
                <a:tc>
                  <a:txBody>
                    <a:bodyPr/>
                    <a:lstStyle/>
                    <a:p>
                      <a:pPr algn="l"/>
                      <a:r>
                        <a:rPr lang="en-US" sz="1600" dirty="0"/>
                        <a:t>Decoupled water mod</a:t>
                      </a:r>
                    </a:p>
                  </a:txBody>
                  <a:tcPr anchor="ctr"/>
                </a:tc>
                <a:tc>
                  <a:txBody>
                    <a:bodyPr/>
                    <a:lstStyle/>
                    <a:p>
                      <a:pPr algn="ctr"/>
                      <a:r>
                        <a:rPr lang="en-US" sz="1600" dirty="0"/>
                        <a:t>-4.0 %</a:t>
                      </a:r>
                    </a:p>
                  </a:txBody>
                  <a:tcPr anchor="ctr"/>
                </a:tc>
                <a:tc>
                  <a:txBody>
                    <a:bodyPr/>
                    <a:lstStyle/>
                    <a:p>
                      <a:pPr algn="ctr"/>
                      <a:r>
                        <a:rPr lang="en-US" sz="1600" dirty="0"/>
                        <a:t>- 2.0 %</a:t>
                      </a:r>
                    </a:p>
                  </a:txBody>
                  <a:tcPr anchor="ctr"/>
                </a:tc>
                <a:tc>
                  <a:txBody>
                    <a:bodyPr/>
                    <a:lstStyle/>
                    <a:p>
                      <a:pPr algn="ctr"/>
                      <a:r>
                        <a:rPr lang="en-US" sz="1600" dirty="0"/>
                        <a:t>-1.0 %</a:t>
                      </a:r>
                    </a:p>
                  </a:txBody>
                  <a:tcPr anchor="ctr"/>
                </a:tc>
                <a:tc>
                  <a:txBody>
                    <a:bodyPr/>
                    <a:lstStyle/>
                    <a:p>
                      <a:pPr algn="ctr"/>
                      <a:r>
                        <a:rPr lang="en-US" sz="1600" dirty="0"/>
                        <a:t>-15%</a:t>
                      </a:r>
                    </a:p>
                  </a:txBody>
                  <a:tcPr anchor="ctr"/>
                </a:tc>
                <a:extLst>
                  <a:ext uri="{0D108BD9-81ED-4DB2-BD59-A6C34878D82A}">
                    <a16:rowId xmlns:a16="http://schemas.microsoft.com/office/drawing/2014/main" val="3374845794"/>
                  </a:ext>
                </a:extLst>
              </a:tr>
            </a:tbl>
          </a:graphicData>
        </a:graphic>
      </p:graphicFrame>
    </p:spTree>
    <p:extLst>
      <p:ext uri="{BB962C8B-B14F-4D97-AF65-F5344CB8AC3E}">
        <p14:creationId xmlns:p14="http://schemas.microsoft.com/office/powerpoint/2010/main" val="250573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F4322-E672-A317-D580-C34B1C1D049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987D5CF-4324-0A52-51BF-46345569AE5F}"/>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rot="435726">
            <a:off x="2230081" y="704142"/>
            <a:ext cx="9050706" cy="5490810"/>
          </a:xfrm>
          <a:prstGeom prst="rect">
            <a:avLst/>
          </a:prstGeom>
        </p:spPr>
      </p:pic>
      <p:sp>
        <p:nvSpPr>
          <p:cNvPr id="2" name="Title 1">
            <a:extLst>
              <a:ext uri="{FF2B5EF4-FFF2-40B4-BE49-F238E27FC236}">
                <a16:creationId xmlns:a16="http://schemas.microsoft.com/office/drawing/2014/main" id="{CC32ED94-1327-C461-A822-4F365B85A5E5}"/>
              </a:ext>
            </a:extLst>
          </p:cNvPr>
          <p:cNvSpPr>
            <a:spLocks noGrp="1"/>
          </p:cNvSpPr>
          <p:nvPr>
            <p:ph type="title"/>
          </p:nvPr>
        </p:nvSpPr>
        <p:spPr>
          <a:xfrm>
            <a:off x="931912" y="349885"/>
            <a:ext cx="7305308" cy="640715"/>
          </a:xfrm>
        </p:spPr>
        <p:txBody>
          <a:bodyPr/>
          <a:lstStyle/>
          <a:p>
            <a:r>
              <a:rPr lang="en-US" sz="4000" dirty="0"/>
              <a:t>Summary</a:t>
            </a:r>
            <a:endParaRPr lang="en-US" dirty="0"/>
          </a:p>
        </p:txBody>
      </p:sp>
      <p:sp>
        <p:nvSpPr>
          <p:cNvPr id="5" name="Content Placeholder 2">
            <a:extLst>
              <a:ext uri="{FF2B5EF4-FFF2-40B4-BE49-F238E27FC236}">
                <a16:creationId xmlns:a16="http://schemas.microsoft.com/office/drawing/2014/main" id="{41DF275A-5010-0AB8-289C-48CDDBDC08D4}"/>
              </a:ext>
            </a:extLst>
          </p:cNvPr>
          <p:cNvSpPr>
            <a:spLocks noGrp="1"/>
          </p:cNvSpPr>
          <p:nvPr>
            <p:ph idx="1"/>
          </p:nvPr>
        </p:nvSpPr>
        <p:spPr>
          <a:xfrm>
            <a:off x="55023" y="1183005"/>
            <a:ext cx="11238208" cy="5233426"/>
          </a:xfrm>
        </p:spPr>
        <p:txBody>
          <a:bodyPr/>
          <a:lstStyle/>
          <a:p>
            <a:pPr marL="971550" lvl="1" indent="-285750">
              <a:buFont typeface="Wingdings" pitchFamily="2" charset="2"/>
              <a:buChar char="Ø"/>
            </a:pPr>
            <a:r>
              <a:rPr lang="en-US" sz="2600" dirty="0"/>
              <a:t>A conceptual design of IRP V at SNS, aiming for lowering manufacturing cost and difficulty and an improved lifetime of 50 </a:t>
            </a:r>
            <a:r>
              <a:rPr lang="en-US" sz="2600" dirty="0" err="1"/>
              <a:t>GWhr</a:t>
            </a:r>
            <a:r>
              <a:rPr lang="en-US" sz="2600" dirty="0"/>
              <a:t>, was completed</a:t>
            </a:r>
          </a:p>
          <a:p>
            <a:pPr marL="971550" lvl="1" indent="-285750">
              <a:buFont typeface="Wingdings" pitchFamily="2" charset="2"/>
              <a:buChar char="Ø"/>
            </a:pPr>
            <a:r>
              <a:rPr lang="en-US" sz="2600" dirty="0"/>
              <a:t>The volume of beryllium reflector was reduced by ~60% while achieving similar or slightly higher moderator performance</a:t>
            </a:r>
          </a:p>
          <a:p>
            <a:pPr marL="971550" lvl="1" indent="-285750">
              <a:buFont typeface="Wingdings" pitchFamily="2" charset="2"/>
              <a:buChar char="Ø"/>
            </a:pPr>
            <a:r>
              <a:rPr lang="en-US" sz="2600" dirty="0"/>
              <a:t>It was shown that the extinction effects of beryllium metal exhibits no significant impacts on a smaller sized beryllium reflector</a:t>
            </a:r>
          </a:p>
          <a:p>
            <a:pPr marL="971550" lvl="1" indent="-285750">
              <a:buFont typeface="Wingdings" pitchFamily="2" charset="2"/>
              <a:buChar char="Ø"/>
            </a:pPr>
            <a:r>
              <a:rPr lang="en-US" sz="2600" dirty="0"/>
              <a:t> A coupled full study of the burnup of the poison and decoupler was performed and concluded that both poison and decoupler need to be thickened significantly to achieve a lifetime of 50 </a:t>
            </a:r>
            <a:r>
              <a:rPr lang="en-US" sz="2600" dirty="0" err="1"/>
              <a:t>GWhr</a:t>
            </a:r>
            <a:r>
              <a:rPr lang="en-US" sz="2600" dirty="0"/>
              <a:t> for IRP V</a:t>
            </a:r>
          </a:p>
          <a:p>
            <a:pPr marL="971550" lvl="1" indent="-285750">
              <a:buFont typeface="Wingdings" pitchFamily="2" charset="2"/>
              <a:buChar char="Ø"/>
            </a:pPr>
            <a:r>
              <a:rPr lang="en-US" sz="2600" dirty="0"/>
              <a:t>The initial decoupled moderator performance might suffer to an up ~7% of loss.  However, an ~30% increase of lifetime for IRP would save ~$ 3M over an operation of 5 years. </a:t>
            </a:r>
          </a:p>
        </p:txBody>
      </p:sp>
    </p:spTree>
    <p:extLst>
      <p:ext uri="{BB962C8B-B14F-4D97-AF65-F5344CB8AC3E}">
        <p14:creationId xmlns:p14="http://schemas.microsoft.com/office/powerpoint/2010/main" val="107244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893B6-E98F-7B0B-81BE-2848ED51B4E5}"/>
              </a:ext>
            </a:extLst>
          </p:cNvPr>
          <p:cNvPicPr>
            <a:picLocks noChangeAspect="1"/>
          </p:cNvPicPr>
          <p:nvPr/>
        </p:nvPicPr>
        <p:blipFill>
          <a:blip r:embed="rId2"/>
          <a:stretch>
            <a:fillRect/>
          </a:stretch>
        </p:blipFill>
        <p:spPr>
          <a:xfrm>
            <a:off x="8009255" y="1242060"/>
            <a:ext cx="4009785" cy="4192321"/>
          </a:xfrm>
          <a:prstGeom prst="rect">
            <a:avLst/>
          </a:prstGeom>
        </p:spPr>
      </p:pic>
      <p:sp>
        <p:nvSpPr>
          <p:cNvPr id="2" name="Title 1">
            <a:extLst>
              <a:ext uri="{FF2B5EF4-FFF2-40B4-BE49-F238E27FC236}">
                <a16:creationId xmlns:a16="http://schemas.microsoft.com/office/drawing/2014/main" id="{61538C7B-64C8-1DB2-9561-86C2AED3FB27}"/>
              </a:ext>
            </a:extLst>
          </p:cNvPr>
          <p:cNvSpPr>
            <a:spLocks noGrp="1"/>
          </p:cNvSpPr>
          <p:nvPr>
            <p:ph type="title"/>
          </p:nvPr>
        </p:nvSpPr>
        <p:spPr>
          <a:xfrm>
            <a:off x="931912" y="349885"/>
            <a:ext cx="7305308" cy="640715"/>
          </a:xfrm>
        </p:spPr>
        <p:txBody>
          <a:bodyPr/>
          <a:lstStyle/>
          <a:p>
            <a:r>
              <a:rPr lang="en-US" sz="4000" dirty="0"/>
              <a:t>Outline</a:t>
            </a:r>
            <a:endParaRPr lang="en-US" dirty="0"/>
          </a:p>
        </p:txBody>
      </p:sp>
      <p:sp>
        <p:nvSpPr>
          <p:cNvPr id="5" name="Content Placeholder 2">
            <a:extLst>
              <a:ext uri="{FF2B5EF4-FFF2-40B4-BE49-F238E27FC236}">
                <a16:creationId xmlns:a16="http://schemas.microsoft.com/office/drawing/2014/main" id="{01EEDEEC-BD1C-B6EB-624A-342A210B58BD}"/>
              </a:ext>
            </a:extLst>
          </p:cNvPr>
          <p:cNvSpPr>
            <a:spLocks noGrp="1"/>
          </p:cNvSpPr>
          <p:nvPr>
            <p:ph idx="1"/>
          </p:nvPr>
        </p:nvSpPr>
        <p:spPr>
          <a:xfrm>
            <a:off x="992872" y="1284605"/>
            <a:ext cx="8676908" cy="4061829"/>
          </a:xfrm>
        </p:spPr>
        <p:txBody>
          <a:bodyPr/>
          <a:lstStyle/>
          <a:p>
            <a:pPr marL="971550" lvl="1" indent="-285750">
              <a:buFont typeface="Wingdings" pitchFamily="2" charset="2"/>
              <a:buChar char="Ø"/>
            </a:pPr>
            <a:r>
              <a:rPr lang="en-US" sz="3200" dirty="0"/>
              <a:t>  Inner reflector plugs (IRP) at SNS</a:t>
            </a:r>
          </a:p>
          <a:p>
            <a:pPr marL="971550" lvl="1" indent="-285750">
              <a:buFont typeface="Wingdings" pitchFamily="2" charset="2"/>
              <a:buChar char="Ø"/>
            </a:pPr>
            <a:r>
              <a:rPr lang="en-US" sz="3200" dirty="0"/>
              <a:t>  Conceptual designs for IRP-V</a:t>
            </a:r>
          </a:p>
          <a:p>
            <a:pPr marL="1600200" lvl="2" indent="-457200">
              <a:buFont typeface="Wingdings" pitchFamily="2" charset="2"/>
              <a:buChar char="§"/>
            </a:pPr>
            <a:r>
              <a:rPr lang="en-US" sz="3000" dirty="0"/>
              <a:t>Optimization of beryllium reflector</a:t>
            </a:r>
          </a:p>
          <a:p>
            <a:pPr marL="1600200" lvl="2" indent="-457200">
              <a:buFont typeface="Wingdings" pitchFamily="2" charset="2"/>
              <a:buChar char="§"/>
            </a:pPr>
            <a:r>
              <a:rPr lang="en-US" sz="3000" dirty="0"/>
              <a:t>Lifetime improvement</a:t>
            </a:r>
          </a:p>
          <a:p>
            <a:pPr marL="1600200" lvl="2" indent="-457200">
              <a:buFont typeface="Wingdings" pitchFamily="2" charset="2"/>
              <a:buChar char="§"/>
            </a:pPr>
            <a:r>
              <a:rPr lang="en-US" sz="3000" dirty="0"/>
              <a:t>Moderator performance</a:t>
            </a:r>
          </a:p>
          <a:p>
            <a:pPr marL="1143000" lvl="1" indent="-457200">
              <a:buFont typeface="Wingdings" pitchFamily="2" charset="2"/>
              <a:buChar char="Ø"/>
            </a:pPr>
            <a:r>
              <a:rPr lang="en-US" sz="3200" dirty="0"/>
              <a:t> Summary</a:t>
            </a:r>
          </a:p>
        </p:txBody>
      </p:sp>
    </p:spTree>
    <p:extLst>
      <p:ext uri="{BB962C8B-B14F-4D97-AF65-F5344CB8AC3E}">
        <p14:creationId xmlns:p14="http://schemas.microsoft.com/office/powerpoint/2010/main" val="3577566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67570-1576-3785-5FFA-C22D87392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2B90D9-27F7-2BDD-96F3-50C8365CA396}"/>
              </a:ext>
            </a:extLst>
          </p:cNvPr>
          <p:cNvSpPr>
            <a:spLocks noGrp="1"/>
          </p:cNvSpPr>
          <p:nvPr>
            <p:ph type="title"/>
          </p:nvPr>
        </p:nvSpPr>
        <p:spPr>
          <a:xfrm>
            <a:off x="248100" y="190859"/>
            <a:ext cx="9652268" cy="633095"/>
          </a:xfrm>
        </p:spPr>
        <p:txBody>
          <a:bodyPr/>
          <a:lstStyle/>
          <a:p>
            <a:r>
              <a:rPr lang="en-US" sz="4000" dirty="0"/>
              <a:t>SNS Target-Moderator-Reflector System</a:t>
            </a:r>
            <a:endParaRPr lang="en-US" dirty="0"/>
          </a:p>
        </p:txBody>
      </p:sp>
      <p:sp>
        <p:nvSpPr>
          <p:cNvPr id="5" name="Content Placeholder 2">
            <a:extLst>
              <a:ext uri="{FF2B5EF4-FFF2-40B4-BE49-F238E27FC236}">
                <a16:creationId xmlns:a16="http://schemas.microsoft.com/office/drawing/2014/main" id="{A07AA820-CF19-8F8E-E316-8A90F6C303CE}"/>
              </a:ext>
            </a:extLst>
          </p:cNvPr>
          <p:cNvSpPr>
            <a:spLocks noGrp="1"/>
          </p:cNvSpPr>
          <p:nvPr>
            <p:ph idx="1"/>
          </p:nvPr>
        </p:nvSpPr>
        <p:spPr>
          <a:xfrm>
            <a:off x="7594771" y="1154734"/>
            <a:ext cx="4652888" cy="4419130"/>
          </a:xfrm>
        </p:spPr>
        <p:txBody>
          <a:bodyPr/>
          <a:lstStyle/>
          <a:p>
            <a:pPr marL="342900" indent="-342900">
              <a:buFont typeface="Wingdings" pitchFamily="2" charset="2"/>
              <a:buChar char="§"/>
            </a:pPr>
            <a:r>
              <a:rPr lang="en-US" sz="2000" dirty="0"/>
              <a:t>Inner Reflector Plug (IRP), an essential component in delivering neutrons to the beamlines  </a:t>
            </a:r>
          </a:p>
          <a:p>
            <a:pPr marL="342900" indent="-342900">
              <a:buFont typeface="Wingdings" pitchFamily="2" charset="2"/>
              <a:buChar char="§"/>
            </a:pPr>
            <a:r>
              <a:rPr lang="en-US" sz="2000" dirty="0"/>
              <a:t>IRP houses four moderators, Be reflector and stainless steel shielding. </a:t>
            </a:r>
          </a:p>
          <a:p>
            <a:pPr marL="342900" indent="-342900">
              <a:buFont typeface="Wingdings" pitchFamily="2" charset="2"/>
              <a:buChar char="§"/>
            </a:pPr>
            <a:r>
              <a:rPr lang="en-US" sz="2000" dirty="0"/>
              <a:t>Cooled by heavy water</a:t>
            </a:r>
          </a:p>
          <a:p>
            <a:pPr marL="342900" indent="-342900">
              <a:buFont typeface="Wingdings" pitchFamily="2" charset="2"/>
              <a:buChar char="§"/>
            </a:pPr>
            <a:r>
              <a:rPr lang="en-US" sz="2000" dirty="0"/>
              <a:t>IRP-I and IRP-II have served their lifetime</a:t>
            </a:r>
          </a:p>
          <a:p>
            <a:pPr marL="342900" indent="-342900">
              <a:buFont typeface="Wingdings" pitchFamily="2" charset="2"/>
              <a:buChar char="§"/>
            </a:pPr>
            <a:r>
              <a:rPr lang="en-US" sz="2000" dirty="0"/>
              <a:t>IRP-III was just installed early this year</a:t>
            </a:r>
          </a:p>
          <a:p>
            <a:pPr marL="342900" indent="-342900">
              <a:buFont typeface="Wingdings" pitchFamily="2" charset="2"/>
              <a:buChar char="§"/>
            </a:pPr>
            <a:r>
              <a:rPr lang="en-US" sz="2000" dirty="0"/>
              <a:t>IRP-IV is under manufacturing</a:t>
            </a:r>
          </a:p>
          <a:p>
            <a:pPr marL="342900" indent="-342900">
              <a:buFont typeface="Wingdings" pitchFamily="2" charset="2"/>
              <a:buChar char="§"/>
            </a:pPr>
            <a:r>
              <a:rPr lang="en-US" sz="2000" dirty="0"/>
              <a:t>Conceptual design for IRP-V was completed</a:t>
            </a:r>
          </a:p>
          <a:p>
            <a:pPr marL="342900" indent="-342900">
              <a:buFont typeface="Wingdings" pitchFamily="2" charset="2"/>
              <a:buChar char="§"/>
            </a:pPr>
            <a:endParaRPr lang="en-US" sz="2000" dirty="0"/>
          </a:p>
        </p:txBody>
      </p:sp>
      <p:pic>
        <p:nvPicPr>
          <p:cNvPr id="3" name="Picture 2">
            <a:extLst>
              <a:ext uri="{FF2B5EF4-FFF2-40B4-BE49-F238E27FC236}">
                <a16:creationId xmlns:a16="http://schemas.microsoft.com/office/drawing/2014/main" id="{98C0487E-9C2D-E47D-27F5-998A1EA7F6E6}"/>
              </a:ext>
            </a:extLst>
          </p:cNvPr>
          <p:cNvPicPr>
            <a:picLocks noChangeAspect="1"/>
          </p:cNvPicPr>
          <p:nvPr/>
        </p:nvPicPr>
        <p:blipFill>
          <a:blip r:embed="rId2"/>
          <a:stretch>
            <a:fillRect/>
          </a:stretch>
        </p:blipFill>
        <p:spPr>
          <a:xfrm>
            <a:off x="0" y="995649"/>
            <a:ext cx="7571944" cy="5316302"/>
          </a:xfrm>
          <a:prstGeom prst="rect">
            <a:avLst/>
          </a:prstGeom>
        </p:spPr>
      </p:pic>
    </p:spTree>
    <p:extLst>
      <p:ext uri="{BB962C8B-B14F-4D97-AF65-F5344CB8AC3E}">
        <p14:creationId xmlns:p14="http://schemas.microsoft.com/office/powerpoint/2010/main" val="337641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50CDB-1C98-3317-3158-A104D6855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2A901-0846-F578-2953-3C309D507E74}"/>
              </a:ext>
            </a:extLst>
          </p:cNvPr>
          <p:cNvSpPr>
            <a:spLocks noGrp="1"/>
          </p:cNvSpPr>
          <p:nvPr>
            <p:ph type="title"/>
          </p:nvPr>
        </p:nvSpPr>
        <p:spPr>
          <a:xfrm>
            <a:off x="240148" y="119297"/>
            <a:ext cx="9652268" cy="633095"/>
          </a:xfrm>
        </p:spPr>
        <p:txBody>
          <a:bodyPr/>
          <a:lstStyle/>
          <a:p>
            <a:r>
              <a:rPr lang="en-US" sz="4000" dirty="0"/>
              <a:t>Inner Reflector Plugs at SNS</a:t>
            </a:r>
            <a:endParaRPr lang="en-US" dirty="0"/>
          </a:p>
        </p:txBody>
      </p:sp>
      <p:sp>
        <p:nvSpPr>
          <p:cNvPr id="5" name="Content Placeholder 2">
            <a:extLst>
              <a:ext uri="{FF2B5EF4-FFF2-40B4-BE49-F238E27FC236}">
                <a16:creationId xmlns:a16="http://schemas.microsoft.com/office/drawing/2014/main" id="{EF6B8E48-34DA-A368-4821-4727F7D7AFBD}"/>
              </a:ext>
            </a:extLst>
          </p:cNvPr>
          <p:cNvSpPr>
            <a:spLocks noGrp="1"/>
          </p:cNvSpPr>
          <p:nvPr>
            <p:ph idx="1"/>
          </p:nvPr>
        </p:nvSpPr>
        <p:spPr>
          <a:xfrm>
            <a:off x="262392" y="890544"/>
            <a:ext cx="4652888" cy="5120641"/>
          </a:xfrm>
        </p:spPr>
        <p:txBody>
          <a:bodyPr/>
          <a:lstStyle/>
          <a:p>
            <a:pPr marL="342900" indent="-342900">
              <a:buFont typeface="Wingdings" pitchFamily="2" charset="2"/>
              <a:buChar char="§"/>
            </a:pPr>
            <a:r>
              <a:rPr lang="en-US" sz="2300" dirty="0"/>
              <a:t>Manufacturing of IRP is a complicated and lengthy process, so far with delays of delivery by a year over projection</a:t>
            </a:r>
          </a:p>
          <a:p>
            <a:pPr marL="342900" indent="-342900">
              <a:buFont typeface="Wingdings" pitchFamily="2" charset="2"/>
              <a:buChar char="§"/>
            </a:pPr>
            <a:r>
              <a:rPr lang="en-US" sz="2300" dirty="0"/>
              <a:t>IRP II &amp; IV are a duplicate of IRP I &amp; III, respectively, intended to serve as spare ones</a:t>
            </a:r>
          </a:p>
          <a:p>
            <a:pPr marL="342900" indent="-342900">
              <a:buFont typeface="Wingdings" pitchFamily="2" charset="2"/>
              <a:buChar char="§"/>
            </a:pPr>
            <a:r>
              <a:rPr lang="en-US" sz="2300" dirty="0"/>
              <a:t>Time window for the conceptual design of IRP V was short, the goal was to</a:t>
            </a:r>
          </a:p>
          <a:p>
            <a:pPr marL="1028700" lvl="1" indent="-342900">
              <a:buFont typeface="Wingdings" pitchFamily="2" charset="2"/>
              <a:buChar char="v"/>
            </a:pPr>
            <a:r>
              <a:rPr lang="en-US" sz="2300" dirty="0"/>
              <a:t>improve operation stability and lifetime</a:t>
            </a:r>
          </a:p>
          <a:p>
            <a:pPr marL="1028700" lvl="1" indent="-342900">
              <a:buFont typeface="Wingdings" pitchFamily="2" charset="2"/>
              <a:buChar char="v"/>
            </a:pPr>
            <a:r>
              <a:rPr lang="en-US" sz="2300" dirty="0"/>
              <a:t>reduce manufacturing difficulty</a:t>
            </a:r>
          </a:p>
          <a:p>
            <a:pPr marL="1028700" lvl="1" indent="-342900">
              <a:buFont typeface="Wingdings" pitchFamily="2" charset="2"/>
              <a:buChar char="v"/>
            </a:pPr>
            <a:r>
              <a:rPr lang="en-US" sz="2300" dirty="0"/>
              <a:t>lower the cost</a:t>
            </a:r>
          </a:p>
          <a:p>
            <a:pPr lvl="1" indent="0">
              <a:buNone/>
            </a:pPr>
            <a:endParaRPr lang="en-US" sz="2300" dirty="0"/>
          </a:p>
          <a:p>
            <a:pPr marL="1028700" lvl="1" indent="-342900">
              <a:buFont typeface="Wingdings" pitchFamily="2" charset="2"/>
              <a:buChar char="v"/>
            </a:pPr>
            <a:endParaRPr lang="en-US" sz="2300" dirty="0"/>
          </a:p>
        </p:txBody>
      </p:sp>
      <p:pic>
        <p:nvPicPr>
          <p:cNvPr id="4" name="Picture 3">
            <a:extLst>
              <a:ext uri="{FF2B5EF4-FFF2-40B4-BE49-F238E27FC236}">
                <a16:creationId xmlns:a16="http://schemas.microsoft.com/office/drawing/2014/main" id="{29C63935-06B3-7ABC-F0FD-252F9780241F}"/>
              </a:ext>
            </a:extLst>
          </p:cNvPr>
          <p:cNvPicPr>
            <a:picLocks noChangeAspect="1"/>
          </p:cNvPicPr>
          <p:nvPr/>
        </p:nvPicPr>
        <p:blipFill>
          <a:blip r:embed="rId2"/>
          <a:srcRect r="52719"/>
          <a:stretch>
            <a:fillRect/>
          </a:stretch>
        </p:blipFill>
        <p:spPr>
          <a:xfrm>
            <a:off x="8596144" y="661883"/>
            <a:ext cx="3595856" cy="3874689"/>
          </a:xfrm>
          <a:prstGeom prst="rect">
            <a:avLst/>
          </a:prstGeom>
        </p:spPr>
      </p:pic>
      <p:pic>
        <p:nvPicPr>
          <p:cNvPr id="6" name="Picture 5">
            <a:extLst>
              <a:ext uri="{FF2B5EF4-FFF2-40B4-BE49-F238E27FC236}">
                <a16:creationId xmlns:a16="http://schemas.microsoft.com/office/drawing/2014/main" id="{B76E225D-EB34-3E7A-8899-EB2859D97646}"/>
              </a:ext>
            </a:extLst>
          </p:cNvPr>
          <p:cNvPicPr>
            <a:picLocks noChangeAspect="1"/>
          </p:cNvPicPr>
          <p:nvPr/>
        </p:nvPicPr>
        <p:blipFill>
          <a:blip r:embed="rId2"/>
          <a:srcRect l="50245"/>
          <a:stretch>
            <a:fillRect/>
          </a:stretch>
        </p:blipFill>
        <p:spPr>
          <a:xfrm>
            <a:off x="5144493" y="629567"/>
            <a:ext cx="3768920" cy="3859297"/>
          </a:xfrm>
          <a:prstGeom prst="rect">
            <a:avLst/>
          </a:prstGeom>
        </p:spPr>
      </p:pic>
      <p:sp>
        <p:nvSpPr>
          <p:cNvPr id="7" name="TextBox 6">
            <a:extLst>
              <a:ext uri="{FF2B5EF4-FFF2-40B4-BE49-F238E27FC236}">
                <a16:creationId xmlns:a16="http://schemas.microsoft.com/office/drawing/2014/main" id="{CC3FD6DD-BC65-82B0-06D4-1096B8C4CA7C}"/>
              </a:ext>
            </a:extLst>
          </p:cNvPr>
          <p:cNvSpPr txBox="1"/>
          <p:nvPr/>
        </p:nvSpPr>
        <p:spPr>
          <a:xfrm>
            <a:off x="10109977" y="4550940"/>
            <a:ext cx="1132041" cy="482633"/>
          </a:xfrm>
          <a:prstGeom prst="rect">
            <a:avLst/>
          </a:prstGeom>
          <a:noFill/>
        </p:spPr>
        <p:txBody>
          <a:bodyPr wrap="none" rtlCol="0">
            <a:spAutoFit/>
          </a:bodyPr>
          <a:lstStyle/>
          <a:p>
            <a:pPr algn="l">
              <a:lnSpc>
                <a:spcPct val="90000"/>
              </a:lnSpc>
            </a:pPr>
            <a:r>
              <a:rPr lang="en-US" sz="2800" b="1" i="1" dirty="0">
                <a:solidFill>
                  <a:schemeClr val="tx2"/>
                </a:solidFill>
                <a:latin typeface="+mn-lt"/>
              </a:rPr>
              <a:t>IRP III</a:t>
            </a:r>
          </a:p>
        </p:txBody>
      </p:sp>
      <p:sp>
        <p:nvSpPr>
          <p:cNvPr id="8" name="TextBox 7">
            <a:extLst>
              <a:ext uri="{FF2B5EF4-FFF2-40B4-BE49-F238E27FC236}">
                <a16:creationId xmlns:a16="http://schemas.microsoft.com/office/drawing/2014/main" id="{B3D02F71-F13E-102B-B5BF-81D07AC98C96}"/>
              </a:ext>
            </a:extLst>
          </p:cNvPr>
          <p:cNvSpPr txBox="1"/>
          <p:nvPr/>
        </p:nvSpPr>
        <p:spPr>
          <a:xfrm>
            <a:off x="6113229" y="4608139"/>
            <a:ext cx="1527982" cy="482633"/>
          </a:xfrm>
          <a:prstGeom prst="rect">
            <a:avLst/>
          </a:prstGeom>
          <a:noFill/>
        </p:spPr>
        <p:txBody>
          <a:bodyPr wrap="none" rtlCol="0">
            <a:spAutoFit/>
          </a:bodyPr>
          <a:lstStyle/>
          <a:p>
            <a:pPr algn="l">
              <a:lnSpc>
                <a:spcPct val="90000"/>
              </a:lnSpc>
            </a:pPr>
            <a:r>
              <a:rPr lang="en-US" sz="2800" b="1" i="1" dirty="0">
                <a:solidFill>
                  <a:schemeClr val="tx2"/>
                </a:solidFill>
                <a:latin typeface="+mn-lt"/>
              </a:rPr>
              <a:t>IRP I &amp; II</a:t>
            </a:r>
          </a:p>
        </p:txBody>
      </p:sp>
      <p:graphicFrame>
        <p:nvGraphicFramePr>
          <p:cNvPr id="10" name="Table 9">
            <a:extLst>
              <a:ext uri="{FF2B5EF4-FFF2-40B4-BE49-F238E27FC236}">
                <a16:creationId xmlns:a16="http://schemas.microsoft.com/office/drawing/2014/main" id="{8F626A69-5ABA-337B-2CF4-99B4E9A73A36}"/>
              </a:ext>
            </a:extLst>
          </p:cNvPr>
          <p:cNvGraphicFramePr>
            <a:graphicFrameLocks noGrp="1"/>
          </p:cNvGraphicFramePr>
          <p:nvPr>
            <p:extLst>
              <p:ext uri="{D42A27DB-BD31-4B8C-83A1-F6EECF244321}">
                <p14:modId xmlns:p14="http://schemas.microsoft.com/office/powerpoint/2010/main" val="1421319310"/>
              </p:ext>
            </p:extLst>
          </p:nvPr>
        </p:nvGraphicFramePr>
        <p:xfrm>
          <a:off x="5180715" y="5140590"/>
          <a:ext cx="6785996" cy="1554408"/>
        </p:xfrm>
        <a:graphic>
          <a:graphicData uri="http://schemas.openxmlformats.org/drawingml/2006/table">
            <a:tbl>
              <a:tblPr firstRow="1" bandRow="1">
                <a:tableStyleId>{5C22544A-7EE6-4342-B048-85BDC9FD1C3A}</a:tableStyleId>
              </a:tblPr>
              <a:tblGrid>
                <a:gridCol w="1188280">
                  <a:extLst>
                    <a:ext uri="{9D8B030D-6E8A-4147-A177-3AD203B41FA5}">
                      <a16:colId xmlns:a16="http://schemas.microsoft.com/office/drawing/2014/main" val="51810746"/>
                    </a:ext>
                  </a:extLst>
                </a:gridCol>
                <a:gridCol w="2204718">
                  <a:extLst>
                    <a:ext uri="{9D8B030D-6E8A-4147-A177-3AD203B41FA5}">
                      <a16:colId xmlns:a16="http://schemas.microsoft.com/office/drawing/2014/main" val="3796313202"/>
                    </a:ext>
                  </a:extLst>
                </a:gridCol>
                <a:gridCol w="1696499">
                  <a:extLst>
                    <a:ext uri="{9D8B030D-6E8A-4147-A177-3AD203B41FA5}">
                      <a16:colId xmlns:a16="http://schemas.microsoft.com/office/drawing/2014/main" val="3900691304"/>
                    </a:ext>
                  </a:extLst>
                </a:gridCol>
                <a:gridCol w="1696499">
                  <a:extLst>
                    <a:ext uri="{9D8B030D-6E8A-4147-A177-3AD203B41FA5}">
                      <a16:colId xmlns:a16="http://schemas.microsoft.com/office/drawing/2014/main" val="2929985615"/>
                    </a:ext>
                  </a:extLst>
                </a:gridCol>
              </a:tblGrid>
              <a:tr h="388602">
                <a:tc>
                  <a:txBody>
                    <a:bodyPr/>
                    <a:lstStyle/>
                    <a:p>
                      <a:pPr algn="ctr"/>
                      <a:endParaRPr lang="en-US" sz="1400"/>
                    </a:p>
                  </a:txBody>
                  <a:tcPr/>
                </a:tc>
                <a:tc>
                  <a:txBody>
                    <a:bodyPr/>
                    <a:lstStyle/>
                    <a:p>
                      <a:pPr algn="ctr"/>
                      <a:r>
                        <a:rPr lang="en-US" sz="1400" dirty="0"/>
                        <a:t>Duration</a:t>
                      </a:r>
                    </a:p>
                  </a:txBody>
                  <a:tcPr/>
                </a:tc>
                <a:tc>
                  <a:txBody>
                    <a:bodyPr/>
                    <a:lstStyle/>
                    <a:p>
                      <a:pPr algn="ctr"/>
                      <a:r>
                        <a:rPr lang="en-US" sz="1400" dirty="0"/>
                        <a:t>Operation lifetime</a:t>
                      </a:r>
                    </a:p>
                  </a:txBody>
                  <a:tcPr/>
                </a:tc>
                <a:tc>
                  <a:txBody>
                    <a:bodyPr/>
                    <a:lstStyle/>
                    <a:p>
                      <a:pPr algn="ctr"/>
                      <a:r>
                        <a:rPr lang="en-US" sz="1400" dirty="0"/>
                        <a:t>Designed lifetime</a:t>
                      </a:r>
                    </a:p>
                  </a:txBody>
                  <a:tcPr/>
                </a:tc>
                <a:extLst>
                  <a:ext uri="{0D108BD9-81ED-4DB2-BD59-A6C34878D82A}">
                    <a16:rowId xmlns:a16="http://schemas.microsoft.com/office/drawing/2014/main" val="3250308939"/>
                  </a:ext>
                </a:extLst>
              </a:tr>
              <a:tr h="388602">
                <a:tc>
                  <a:txBody>
                    <a:bodyPr/>
                    <a:lstStyle/>
                    <a:p>
                      <a:pPr algn="ctr"/>
                      <a:r>
                        <a:rPr lang="en-US" sz="1800" b="1" dirty="0"/>
                        <a:t>IRP I</a:t>
                      </a:r>
                    </a:p>
                  </a:txBody>
                  <a:tcPr/>
                </a:tc>
                <a:tc>
                  <a:txBody>
                    <a:bodyPr/>
                    <a:lstStyle/>
                    <a:p>
                      <a:pPr algn="ctr"/>
                      <a:r>
                        <a:rPr lang="en-US" sz="1800" dirty="0"/>
                        <a:t>2006 - 2017</a:t>
                      </a:r>
                    </a:p>
                  </a:txBody>
                  <a:tcPr/>
                </a:tc>
                <a:tc>
                  <a:txBody>
                    <a:bodyPr/>
                    <a:lstStyle/>
                    <a:p>
                      <a:pPr algn="ctr"/>
                      <a:r>
                        <a:rPr lang="en-US" sz="1800" dirty="0"/>
                        <a:t>~40 </a:t>
                      </a:r>
                      <a:r>
                        <a:rPr lang="en-US" sz="1800" dirty="0" err="1"/>
                        <a:t>GWhr</a:t>
                      </a:r>
                      <a:endParaRPr lang="en-US" sz="1800" dirty="0"/>
                    </a:p>
                  </a:txBody>
                  <a:tcPr/>
                </a:tc>
                <a:tc>
                  <a:txBody>
                    <a:bodyPr/>
                    <a:lstStyle/>
                    <a:p>
                      <a:pPr algn="ctr"/>
                      <a:r>
                        <a:rPr lang="en-US" sz="1800" dirty="0"/>
                        <a:t>32 </a:t>
                      </a:r>
                      <a:r>
                        <a:rPr lang="en-US" sz="1800" dirty="0" err="1"/>
                        <a:t>GWhr</a:t>
                      </a:r>
                      <a:endParaRPr lang="en-US" sz="1800" dirty="0"/>
                    </a:p>
                  </a:txBody>
                  <a:tcPr/>
                </a:tc>
                <a:extLst>
                  <a:ext uri="{0D108BD9-81ED-4DB2-BD59-A6C34878D82A}">
                    <a16:rowId xmlns:a16="http://schemas.microsoft.com/office/drawing/2014/main" val="989907443"/>
                  </a:ext>
                </a:extLst>
              </a:tr>
              <a:tr h="388602">
                <a:tc>
                  <a:txBody>
                    <a:bodyPr/>
                    <a:lstStyle/>
                    <a:p>
                      <a:pPr algn="ctr"/>
                      <a:r>
                        <a:rPr lang="en-US" sz="1800" b="1" dirty="0"/>
                        <a:t>IRP II</a:t>
                      </a:r>
                    </a:p>
                  </a:txBody>
                  <a:tcPr/>
                </a:tc>
                <a:tc>
                  <a:txBody>
                    <a:bodyPr/>
                    <a:lstStyle/>
                    <a:p>
                      <a:pPr algn="ctr"/>
                      <a:r>
                        <a:rPr lang="en-US" sz="1800" dirty="0"/>
                        <a:t>2018 - 2025</a:t>
                      </a:r>
                    </a:p>
                  </a:txBody>
                  <a:tcPr/>
                </a:tc>
                <a:tc>
                  <a:txBody>
                    <a:bodyPr/>
                    <a:lstStyle/>
                    <a:p>
                      <a:pPr algn="ctr"/>
                      <a:r>
                        <a:rPr lang="en-US" sz="1800"/>
                        <a:t>~43 </a:t>
                      </a:r>
                      <a:r>
                        <a:rPr lang="en-US" sz="1800" dirty="0" err="1"/>
                        <a:t>GWhr</a:t>
                      </a:r>
                      <a:endParaRPr lang="en-US" sz="1800" dirty="0"/>
                    </a:p>
                  </a:txBody>
                  <a:tcPr/>
                </a:tc>
                <a:tc>
                  <a:txBody>
                    <a:bodyPr/>
                    <a:lstStyle/>
                    <a:p>
                      <a:pPr algn="ctr"/>
                      <a:r>
                        <a:rPr lang="en-US" sz="1800" dirty="0"/>
                        <a:t>28 </a:t>
                      </a:r>
                      <a:r>
                        <a:rPr lang="en-US" sz="1800" dirty="0" err="1"/>
                        <a:t>GWhr</a:t>
                      </a:r>
                      <a:endParaRPr lang="en-US" sz="1800" dirty="0"/>
                    </a:p>
                  </a:txBody>
                  <a:tcPr/>
                </a:tc>
                <a:extLst>
                  <a:ext uri="{0D108BD9-81ED-4DB2-BD59-A6C34878D82A}">
                    <a16:rowId xmlns:a16="http://schemas.microsoft.com/office/drawing/2014/main" val="4043138716"/>
                  </a:ext>
                </a:extLst>
              </a:tr>
              <a:tr h="388602">
                <a:tc>
                  <a:txBody>
                    <a:bodyPr/>
                    <a:lstStyle/>
                    <a:p>
                      <a:pPr algn="ctr"/>
                      <a:r>
                        <a:rPr lang="en-US" sz="1800" b="1" dirty="0"/>
                        <a:t>IRP III</a:t>
                      </a:r>
                    </a:p>
                  </a:txBody>
                  <a:tcPr/>
                </a:tc>
                <a:tc>
                  <a:txBody>
                    <a:bodyPr/>
                    <a:lstStyle/>
                    <a:p>
                      <a:pPr algn="ctr"/>
                      <a:r>
                        <a:rPr lang="en-US" sz="1800" dirty="0"/>
                        <a:t>2026 - pre.</a:t>
                      </a:r>
                    </a:p>
                  </a:txBody>
                  <a:tcPr/>
                </a:tc>
                <a:tc>
                  <a:txBody>
                    <a:bodyPr/>
                    <a:lstStyle/>
                    <a:p>
                      <a:pPr algn="ctr"/>
                      <a:endParaRPr lang="en-US" sz="1800" dirty="0"/>
                    </a:p>
                  </a:txBody>
                  <a:tcPr/>
                </a:tc>
                <a:tc>
                  <a:txBody>
                    <a:bodyPr/>
                    <a:lstStyle/>
                    <a:p>
                      <a:pPr algn="ctr"/>
                      <a:r>
                        <a:rPr lang="en-US" sz="1800" dirty="0"/>
                        <a:t>38 </a:t>
                      </a:r>
                      <a:r>
                        <a:rPr lang="en-US" sz="1800" dirty="0" err="1"/>
                        <a:t>GWhr</a:t>
                      </a:r>
                      <a:endParaRPr lang="en-US" sz="1800" dirty="0"/>
                    </a:p>
                  </a:txBody>
                  <a:tcPr/>
                </a:tc>
                <a:extLst>
                  <a:ext uri="{0D108BD9-81ED-4DB2-BD59-A6C34878D82A}">
                    <a16:rowId xmlns:a16="http://schemas.microsoft.com/office/drawing/2014/main" val="2385427461"/>
                  </a:ext>
                </a:extLst>
              </a:tr>
            </a:tbl>
          </a:graphicData>
        </a:graphic>
      </p:graphicFrame>
    </p:spTree>
    <p:extLst>
      <p:ext uri="{BB962C8B-B14F-4D97-AF65-F5344CB8AC3E}">
        <p14:creationId xmlns:p14="http://schemas.microsoft.com/office/powerpoint/2010/main" val="70821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5792-1CA6-8478-CC39-5698D3E52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A1F2E-7A5A-255B-40E5-7117210569F4}"/>
              </a:ext>
            </a:extLst>
          </p:cNvPr>
          <p:cNvSpPr>
            <a:spLocks noGrp="1"/>
          </p:cNvSpPr>
          <p:nvPr>
            <p:ph type="title"/>
          </p:nvPr>
        </p:nvSpPr>
        <p:spPr>
          <a:xfrm>
            <a:off x="208343" y="143151"/>
            <a:ext cx="9652268" cy="633095"/>
          </a:xfrm>
        </p:spPr>
        <p:txBody>
          <a:bodyPr/>
          <a:lstStyle/>
          <a:p>
            <a:r>
              <a:rPr lang="en-US" sz="3600" dirty="0"/>
              <a:t>Conceptual Design of IRP V   - reflector</a:t>
            </a:r>
            <a:endParaRPr lang="en-US" sz="2800" dirty="0"/>
          </a:p>
        </p:txBody>
      </p:sp>
      <p:sp>
        <p:nvSpPr>
          <p:cNvPr id="5" name="Content Placeholder 2">
            <a:extLst>
              <a:ext uri="{FF2B5EF4-FFF2-40B4-BE49-F238E27FC236}">
                <a16:creationId xmlns:a16="http://schemas.microsoft.com/office/drawing/2014/main" id="{CFF13C50-7AD1-39E4-4FFF-9A405F871A58}"/>
              </a:ext>
            </a:extLst>
          </p:cNvPr>
          <p:cNvSpPr>
            <a:spLocks noGrp="1"/>
          </p:cNvSpPr>
          <p:nvPr>
            <p:ph idx="1"/>
          </p:nvPr>
        </p:nvSpPr>
        <p:spPr>
          <a:xfrm>
            <a:off x="4950549" y="725433"/>
            <a:ext cx="6486989" cy="898416"/>
          </a:xfrm>
        </p:spPr>
        <p:txBody>
          <a:bodyPr/>
          <a:lstStyle/>
          <a:p>
            <a:pPr marL="342900" indent="-342900">
              <a:buFont typeface="Wingdings" pitchFamily="2" charset="2"/>
              <a:buChar char="§"/>
            </a:pPr>
            <a:r>
              <a:rPr lang="en-US" sz="2000" dirty="0"/>
              <a:t>Three reflector materials in the IRP</a:t>
            </a:r>
          </a:p>
          <a:p>
            <a:pPr marL="1028700" lvl="1" indent="-342900">
              <a:buFont typeface="Wingdings" pitchFamily="2" charset="2"/>
              <a:buChar char="v"/>
            </a:pPr>
            <a:r>
              <a:rPr lang="en-US" sz="2000" dirty="0"/>
              <a:t>Beryllium, heavy water &amp; stainless steel </a:t>
            </a:r>
          </a:p>
          <a:p>
            <a:pPr marL="342900" indent="-342900">
              <a:buFont typeface="Wingdings" pitchFamily="2" charset="2"/>
              <a:buChar char="§"/>
            </a:pPr>
            <a:endParaRPr lang="en-US" sz="2000" dirty="0"/>
          </a:p>
        </p:txBody>
      </p:sp>
      <p:pic>
        <p:nvPicPr>
          <p:cNvPr id="4" name="Picture 3">
            <a:extLst>
              <a:ext uri="{FF2B5EF4-FFF2-40B4-BE49-F238E27FC236}">
                <a16:creationId xmlns:a16="http://schemas.microsoft.com/office/drawing/2014/main" id="{B2CA1DA7-0B66-14D2-06A3-21E12A338A57}"/>
              </a:ext>
            </a:extLst>
          </p:cNvPr>
          <p:cNvPicPr/>
          <p:nvPr/>
        </p:nvPicPr>
        <p:blipFill>
          <a:blip r:embed="rId2"/>
          <a:stretch>
            <a:fillRect/>
          </a:stretch>
        </p:blipFill>
        <p:spPr>
          <a:xfrm>
            <a:off x="239935" y="932984"/>
            <a:ext cx="4721678" cy="4411099"/>
          </a:xfrm>
          <a:prstGeom prst="rect">
            <a:avLst/>
          </a:prstGeom>
        </p:spPr>
      </p:pic>
      <p:sp>
        <p:nvSpPr>
          <p:cNvPr id="6" name="TextBox 5">
            <a:extLst>
              <a:ext uri="{FF2B5EF4-FFF2-40B4-BE49-F238E27FC236}">
                <a16:creationId xmlns:a16="http://schemas.microsoft.com/office/drawing/2014/main" id="{A8512DDC-D6CF-8E5B-C16B-C1839A8DEFCF}"/>
              </a:ext>
            </a:extLst>
          </p:cNvPr>
          <p:cNvSpPr txBox="1"/>
          <p:nvPr/>
        </p:nvSpPr>
        <p:spPr>
          <a:xfrm>
            <a:off x="462901" y="5390293"/>
            <a:ext cx="3715120" cy="482633"/>
          </a:xfrm>
          <a:prstGeom prst="rect">
            <a:avLst/>
          </a:prstGeom>
          <a:noFill/>
        </p:spPr>
        <p:txBody>
          <a:bodyPr wrap="none" rtlCol="0">
            <a:spAutoFit/>
          </a:bodyPr>
          <a:lstStyle/>
          <a:p>
            <a:pPr algn="l">
              <a:lnSpc>
                <a:spcPct val="90000"/>
              </a:lnSpc>
            </a:pPr>
            <a:r>
              <a:rPr lang="en-US" sz="2800" b="1" i="1" dirty="0">
                <a:solidFill>
                  <a:schemeClr val="tx2"/>
                </a:solidFill>
                <a:latin typeface="+mn-lt"/>
              </a:rPr>
              <a:t>IRP III top moderators</a:t>
            </a:r>
          </a:p>
        </p:txBody>
      </p:sp>
      <p:pic>
        <p:nvPicPr>
          <p:cNvPr id="7" name="Content Placeholder 8">
            <a:extLst>
              <a:ext uri="{FF2B5EF4-FFF2-40B4-BE49-F238E27FC236}">
                <a16:creationId xmlns:a16="http://schemas.microsoft.com/office/drawing/2014/main" id="{DFAE6A49-D58A-B937-A067-DB4D5B2FBFB0}"/>
              </a:ext>
            </a:extLst>
          </p:cNvPr>
          <p:cNvPicPr>
            <a:picLocks noChangeAspect="1"/>
          </p:cNvPicPr>
          <p:nvPr/>
        </p:nvPicPr>
        <p:blipFill>
          <a:blip r:embed="rId3"/>
          <a:stretch>
            <a:fillRect/>
          </a:stretch>
        </p:blipFill>
        <p:spPr>
          <a:xfrm>
            <a:off x="4809630" y="1610824"/>
            <a:ext cx="3723287" cy="2614223"/>
          </a:xfrm>
          <a:prstGeom prst="rect">
            <a:avLst/>
          </a:prstGeom>
        </p:spPr>
      </p:pic>
      <p:pic>
        <p:nvPicPr>
          <p:cNvPr id="8" name="Content Placeholder 4">
            <a:extLst>
              <a:ext uri="{FF2B5EF4-FFF2-40B4-BE49-F238E27FC236}">
                <a16:creationId xmlns:a16="http://schemas.microsoft.com/office/drawing/2014/main" id="{11F8FEAF-4BD8-DB34-F0CF-852065A57847}"/>
              </a:ext>
            </a:extLst>
          </p:cNvPr>
          <p:cNvPicPr>
            <a:picLocks noChangeAspect="1"/>
          </p:cNvPicPr>
          <p:nvPr/>
        </p:nvPicPr>
        <p:blipFill>
          <a:blip r:embed="rId4"/>
          <a:stretch>
            <a:fillRect/>
          </a:stretch>
        </p:blipFill>
        <p:spPr>
          <a:xfrm>
            <a:off x="4839212" y="4131808"/>
            <a:ext cx="3666286" cy="2574201"/>
          </a:xfrm>
          <a:prstGeom prst="rect">
            <a:avLst/>
          </a:prstGeom>
        </p:spPr>
      </p:pic>
      <p:pic>
        <p:nvPicPr>
          <p:cNvPr id="9" name="Picture 8">
            <a:extLst>
              <a:ext uri="{FF2B5EF4-FFF2-40B4-BE49-F238E27FC236}">
                <a16:creationId xmlns:a16="http://schemas.microsoft.com/office/drawing/2014/main" id="{8DD3E06D-296A-CA4A-61C0-72373D07316E}"/>
              </a:ext>
            </a:extLst>
          </p:cNvPr>
          <p:cNvPicPr>
            <a:picLocks noChangeAspect="1"/>
          </p:cNvPicPr>
          <p:nvPr/>
        </p:nvPicPr>
        <p:blipFill>
          <a:blip r:embed="rId5"/>
          <a:stretch>
            <a:fillRect/>
          </a:stretch>
        </p:blipFill>
        <p:spPr>
          <a:xfrm>
            <a:off x="8594448" y="4142401"/>
            <a:ext cx="3597552" cy="2525940"/>
          </a:xfrm>
          <a:prstGeom prst="rect">
            <a:avLst/>
          </a:prstGeom>
        </p:spPr>
      </p:pic>
      <p:sp>
        <p:nvSpPr>
          <p:cNvPr id="10" name="TextBox 9">
            <a:extLst>
              <a:ext uri="{FF2B5EF4-FFF2-40B4-BE49-F238E27FC236}">
                <a16:creationId xmlns:a16="http://schemas.microsoft.com/office/drawing/2014/main" id="{F1DE072A-86D9-34E7-3A50-B25DF7398FDC}"/>
              </a:ext>
            </a:extLst>
          </p:cNvPr>
          <p:cNvSpPr txBox="1"/>
          <p:nvPr/>
        </p:nvSpPr>
        <p:spPr>
          <a:xfrm>
            <a:off x="5028523" y="3501832"/>
            <a:ext cx="3589444" cy="341632"/>
          </a:xfrm>
          <a:prstGeom prst="rect">
            <a:avLst/>
          </a:prstGeom>
          <a:noFill/>
        </p:spPr>
        <p:txBody>
          <a:bodyPr wrap="none" rtlCol="0">
            <a:spAutoFit/>
          </a:bodyPr>
          <a:lstStyle/>
          <a:p>
            <a:pPr algn="l">
              <a:lnSpc>
                <a:spcPct val="90000"/>
              </a:lnSpc>
            </a:pPr>
            <a:r>
              <a:rPr lang="en-US" b="1" dirty="0">
                <a:solidFill>
                  <a:schemeClr val="tx2"/>
                </a:solidFill>
                <a:latin typeface="+mn-lt"/>
              </a:rPr>
              <a:t>Macro scattering cross section</a:t>
            </a:r>
          </a:p>
        </p:txBody>
      </p:sp>
      <p:sp>
        <p:nvSpPr>
          <p:cNvPr id="11" name="TextBox 10">
            <a:extLst>
              <a:ext uri="{FF2B5EF4-FFF2-40B4-BE49-F238E27FC236}">
                <a16:creationId xmlns:a16="http://schemas.microsoft.com/office/drawing/2014/main" id="{23DFEFD6-C6E5-4AC5-81B2-03DE9C4EA184}"/>
              </a:ext>
            </a:extLst>
          </p:cNvPr>
          <p:cNvSpPr txBox="1"/>
          <p:nvPr/>
        </p:nvSpPr>
        <p:spPr>
          <a:xfrm>
            <a:off x="5039034" y="6074238"/>
            <a:ext cx="3488134" cy="343235"/>
          </a:xfrm>
          <a:prstGeom prst="rect">
            <a:avLst/>
          </a:prstGeom>
          <a:noFill/>
        </p:spPr>
        <p:txBody>
          <a:bodyPr wrap="none" rtlCol="0">
            <a:spAutoFit/>
          </a:bodyPr>
          <a:lstStyle/>
          <a:p>
            <a:pPr algn="l">
              <a:lnSpc>
                <a:spcPct val="90000"/>
              </a:lnSpc>
            </a:pPr>
            <a:r>
              <a:rPr lang="en-US" b="1" dirty="0">
                <a:solidFill>
                  <a:schemeClr val="tx2"/>
                </a:solidFill>
                <a:latin typeface="+mn-lt"/>
              </a:rPr>
              <a:t>Macro absorption cross section</a:t>
            </a:r>
          </a:p>
        </p:txBody>
      </p:sp>
      <p:sp>
        <p:nvSpPr>
          <p:cNvPr id="12" name="TextBox 11">
            <a:extLst>
              <a:ext uri="{FF2B5EF4-FFF2-40B4-BE49-F238E27FC236}">
                <a16:creationId xmlns:a16="http://schemas.microsoft.com/office/drawing/2014/main" id="{7AEAB57F-9F66-C129-69CE-D88175F1DAA0}"/>
              </a:ext>
            </a:extLst>
          </p:cNvPr>
          <p:cNvSpPr txBox="1"/>
          <p:nvPr/>
        </p:nvSpPr>
        <p:spPr>
          <a:xfrm>
            <a:off x="8846405" y="6050591"/>
            <a:ext cx="2984791" cy="343235"/>
          </a:xfrm>
          <a:prstGeom prst="rect">
            <a:avLst/>
          </a:prstGeom>
          <a:noFill/>
        </p:spPr>
        <p:txBody>
          <a:bodyPr wrap="none" rtlCol="0">
            <a:spAutoFit/>
          </a:bodyPr>
          <a:lstStyle/>
          <a:p>
            <a:pPr algn="l">
              <a:lnSpc>
                <a:spcPct val="90000"/>
              </a:lnSpc>
            </a:pPr>
            <a:r>
              <a:rPr lang="en-US" b="1" dirty="0">
                <a:solidFill>
                  <a:schemeClr val="tx2"/>
                </a:solidFill>
                <a:latin typeface="+mn-lt"/>
              </a:rPr>
              <a:t>Macro (n, 2n) cross section</a:t>
            </a:r>
          </a:p>
        </p:txBody>
      </p:sp>
      <p:grpSp>
        <p:nvGrpSpPr>
          <p:cNvPr id="15" name="Group 14">
            <a:extLst>
              <a:ext uri="{FF2B5EF4-FFF2-40B4-BE49-F238E27FC236}">
                <a16:creationId xmlns:a16="http://schemas.microsoft.com/office/drawing/2014/main" id="{AE8380B8-3B3A-E422-47BE-B4C39B14FE73}"/>
              </a:ext>
            </a:extLst>
          </p:cNvPr>
          <p:cNvGrpSpPr/>
          <p:nvPr/>
        </p:nvGrpSpPr>
        <p:grpSpPr>
          <a:xfrm>
            <a:off x="8600656" y="1466488"/>
            <a:ext cx="3672800" cy="2356649"/>
            <a:chOff x="8450883" y="1505902"/>
            <a:chExt cx="3672800" cy="2356649"/>
          </a:xfrm>
        </p:grpSpPr>
        <p:sp>
          <p:nvSpPr>
            <p:cNvPr id="13" name="Content Placeholder 13">
              <a:extLst>
                <a:ext uri="{FF2B5EF4-FFF2-40B4-BE49-F238E27FC236}">
                  <a16:creationId xmlns:a16="http://schemas.microsoft.com/office/drawing/2014/main" id="{433FCA47-5A90-16B3-6BD6-AF70D7D224FC}"/>
                </a:ext>
              </a:extLst>
            </p:cNvPr>
            <p:cNvSpPr txBox="1">
              <a:spLocks/>
            </p:cNvSpPr>
            <p:nvPr/>
          </p:nvSpPr>
          <p:spPr>
            <a:xfrm>
              <a:off x="8450883" y="1505902"/>
              <a:ext cx="3672800" cy="2356649"/>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Scattering: </a:t>
              </a:r>
            </a:p>
            <a:p>
              <a:pPr lvl="1"/>
              <a:r>
                <a:rPr lang="en-US" sz="1400" dirty="0"/>
                <a:t>SS304     Be &gt; D</a:t>
              </a:r>
              <a:r>
                <a:rPr lang="en-US" sz="1400" baseline="-25000" dirty="0"/>
                <a:t>2</a:t>
              </a:r>
              <a:r>
                <a:rPr lang="en-US" sz="1400" dirty="0"/>
                <a:t>O</a:t>
              </a:r>
            </a:p>
            <a:p>
              <a:r>
                <a:rPr lang="en-US" sz="1800" dirty="0"/>
                <a:t>Absorption: </a:t>
              </a:r>
            </a:p>
            <a:p>
              <a:pPr lvl="1"/>
              <a:r>
                <a:rPr lang="en-US" sz="1400" dirty="0"/>
                <a:t>SS304 &gt;&gt; Be &gt; D</a:t>
              </a:r>
              <a:r>
                <a:rPr lang="en-US" sz="1400" baseline="-25000" dirty="0"/>
                <a:t>2</a:t>
              </a:r>
              <a:r>
                <a:rPr lang="en-US" sz="1400" dirty="0"/>
                <a:t>O</a:t>
              </a:r>
            </a:p>
            <a:p>
              <a:r>
                <a:rPr lang="en-US" sz="1800" dirty="0"/>
                <a:t>Neutron production: </a:t>
              </a:r>
            </a:p>
            <a:p>
              <a:pPr lvl="1"/>
              <a:r>
                <a:rPr lang="en-US" sz="1400" dirty="0"/>
                <a:t>Be &gt; D</a:t>
              </a:r>
              <a:r>
                <a:rPr lang="en-US" sz="1400" baseline="-25000" dirty="0"/>
                <a:t>2</a:t>
              </a:r>
              <a:r>
                <a:rPr lang="en-US" sz="1400" dirty="0"/>
                <a:t>O &gt; SS304</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AFDE156-7912-ADF3-6594-0410CBC87C2E}"/>
                    </a:ext>
                  </a:extLst>
                </p:cNvPr>
                <p:cNvSpPr txBox="1"/>
                <p:nvPr/>
              </p:nvSpPr>
              <p:spPr>
                <a:xfrm>
                  <a:off x="9709128" y="1913770"/>
                  <a:ext cx="239121" cy="221599"/>
                </a:xfrm>
                <a:prstGeom prst="rect">
                  <a:avLst/>
                </a:prstGeom>
                <a:noFill/>
              </p:spPr>
              <p:txBody>
                <a:bodyPr wrap="square" lIns="0" tIns="0" rIns="0" bIns="0" rtlCol="0">
                  <a:spAutoFit/>
                </a:bodyPr>
                <a:lstStyle/>
                <a:p>
                  <a:pPr algn="l">
                    <a:lnSpc>
                      <a:spcPct val="90000"/>
                    </a:lnSpc>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14" name="TextBox 13">
                  <a:extLst>
                    <a:ext uri="{FF2B5EF4-FFF2-40B4-BE49-F238E27FC236}">
                      <a16:creationId xmlns:a16="http://schemas.microsoft.com/office/drawing/2014/main" id="{6AFDE156-7912-ADF3-6594-0410CBC87C2E}"/>
                    </a:ext>
                  </a:extLst>
                </p:cNvPr>
                <p:cNvSpPr txBox="1">
                  <a:spLocks noRot="1" noChangeAspect="1" noMove="1" noResize="1" noEditPoints="1" noAdjustHandles="1" noChangeArrowheads="1" noChangeShapeType="1" noTextEdit="1"/>
                </p:cNvSpPr>
                <p:nvPr/>
              </p:nvSpPr>
              <p:spPr>
                <a:xfrm>
                  <a:off x="9709128" y="1913770"/>
                  <a:ext cx="239121" cy="221599"/>
                </a:xfrm>
                <a:prstGeom prst="rect">
                  <a:avLst/>
                </a:prstGeom>
                <a:blipFill>
                  <a:blip r:embed="rId6"/>
                  <a:stretch>
                    <a:fillRect l="-10526" r="-10526"/>
                  </a:stretch>
                </a:blipFill>
              </p:spPr>
              <p:txBody>
                <a:bodyPr/>
                <a:lstStyle/>
                <a:p>
                  <a:r>
                    <a:rPr lang="en-US">
                      <a:noFill/>
                    </a:rPr>
                    <a:t> </a:t>
                  </a:r>
                </a:p>
              </p:txBody>
            </p:sp>
          </mc:Fallback>
        </mc:AlternateContent>
      </p:grpSp>
    </p:spTree>
    <p:extLst>
      <p:ext uri="{BB962C8B-B14F-4D97-AF65-F5344CB8AC3E}">
        <p14:creationId xmlns:p14="http://schemas.microsoft.com/office/powerpoint/2010/main" val="312370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F96F0-51AB-1DF3-6A65-B005D7F7DB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49041-8BD5-24D4-DF6A-A222C206CF91}"/>
              </a:ext>
            </a:extLst>
          </p:cNvPr>
          <p:cNvSpPr>
            <a:spLocks noGrp="1"/>
          </p:cNvSpPr>
          <p:nvPr>
            <p:ph type="title"/>
          </p:nvPr>
        </p:nvSpPr>
        <p:spPr>
          <a:xfrm>
            <a:off x="208343" y="143151"/>
            <a:ext cx="9652268" cy="633095"/>
          </a:xfrm>
        </p:spPr>
        <p:txBody>
          <a:bodyPr/>
          <a:lstStyle/>
          <a:p>
            <a:r>
              <a:rPr lang="en-US" sz="3600" dirty="0"/>
              <a:t>Conceptual Design of IRP V   - reflector</a:t>
            </a:r>
            <a:endParaRPr lang="en-US" sz="2800" dirty="0"/>
          </a:p>
        </p:txBody>
      </p:sp>
      <p:sp>
        <p:nvSpPr>
          <p:cNvPr id="5" name="Content Placeholder 2">
            <a:extLst>
              <a:ext uri="{FF2B5EF4-FFF2-40B4-BE49-F238E27FC236}">
                <a16:creationId xmlns:a16="http://schemas.microsoft.com/office/drawing/2014/main" id="{AB640FCC-7FD2-5C34-60F4-E04AB8EE1EDB}"/>
              </a:ext>
            </a:extLst>
          </p:cNvPr>
          <p:cNvSpPr>
            <a:spLocks noGrp="1"/>
          </p:cNvSpPr>
          <p:nvPr>
            <p:ph idx="1"/>
          </p:nvPr>
        </p:nvSpPr>
        <p:spPr>
          <a:xfrm>
            <a:off x="315485" y="898853"/>
            <a:ext cx="6424273" cy="4697906"/>
          </a:xfrm>
        </p:spPr>
        <p:txBody>
          <a:bodyPr/>
          <a:lstStyle/>
          <a:p>
            <a:pPr marL="342900" marR="0" lvl="0" indent="-342900" algn="l" defTabSz="914400" rtl="0" eaLnBrk="1" fontAlgn="base" latinLnBrk="0" hangingPunct="1">
              <a:lnSpc>
                <a:spcPct val="90000"/>
              </a:lnSpc>
              <a:spcBef>
                <a:spcPts val="1400"/>
              </a:spcBef>
              <a:spcAft>
                <a:spcPct val="0"/>
              </a:spcAft>
              <a:buClr>
                <a:prstClr val="black"/>
              </a:buClr>
              <a:buSzPct val="90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Heavy water is generally a lighter version of beryllium; it results in moderator performance loss when replacing beryllium though it is still a good candidate for reflector</a:t>
            </a:r>
          </a:p>
          <a:p>
            <a:pPr marL="342900" marR="0" lvl="0" indent="-342900" algn="l" defTabSz="914400" rtl="0" eaLnBrk="1" fontAlgn="base" latinLnBrk="0" hangingPunct="1">
              <a:lnSpc>
                <a:spcPct val="90000"/>
              </a:lnSpc>
              <a:spcBef>
                <a:spcPts val="1400"/>
              </a:spcBef>
              <a:spcAft>
                <a:spcPct val="0"/>
              </a:spcAft>
              <a:buClr>
                <a:prstClr val="black"/>
              </a:buClr>
              <a:buSzPct val="90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For coupled moderators, beryllium is the best material for reflector though steel offers a narrower pulse width and a shorter pulse tail</a:t>
            </a:r>
          </a:p>
          <a:p>
            <a:pPr marL="342900" marR="0" lvl="0" indent="-342900" algn="l" defTabSz="914400" rtl="0" eaLnBrk="1" fontAlgn="base" latinLnBrk="0" hangingPunct="1">
              <a:lnSpc>
                <a:spcPct val="90000"/>
              </a:lnSpc>
              <a:spcBef>
                <a:spcPts val="1400"/>
              </a:spcBef>
              <a:spcAft>
                <a:spcPct val="0"/>
              </a:spcAft>
              <a:buClr>
                <a:prstClr val="black"/>
              </a:buClr>
              <a:buSzPct val="90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For decoupled moderators, the advantage of beryllium is less pronounced compared to steel especially in the decoupled water moderator</a:t>
            </a:r>
          </a:p>
          <a:p>
            <a:pPr marL="342900" marR="0" lvl="0" indent="-342900" algn="l" defTabSz="914400" rtl="0" eaLnBrk="1" fontAlgn="base" latinLnBrk="0" hangingPunct="1">
              <a:lnSpc>
                <a:spcPct val="90000"/>
              </a:lnSpc>
              <a:spcBef>
                <a:spcPts val="1400"/>
              </a:spcBef>
              <a:spcAft>
                <a:spcPct val="0"/>
              </a:spcAft>
              <a:buClr>
                <a:prstClr val="black"/>
              </a:buClr>
              <a:buSzPct val="90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Combination of beryllium and heavy water trades off the moderator performance with cost</a:t>
            </a:r>
          </a:p>
          <a:p>
            <a:pPr marL="342900" marR="0" lvl="0" indent="-342900" algn="l" defTabSz="914400" rtl="0" eaLnBrk="1" fontAlgn="base" latinLnBrk="0" hangingPunct="1">
              <a:lnSpc>
                <a:spcPct val="90000"/>
              </a:lnSpc>
              <a:spcBef>
                <a:spcPts val="1400"/>
              </a:spcBef>
              <a:spcAft>
                <a:spcPct val="0"/>
              </a:spcAft>
              <a:buClr>
                <a:prstClr val="black"/>
              </a:buClr>
              <a:buSzPct val="90000"/>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Combination of beryllium and steel may achieve a balance of moderator performance and manufacturing cost</a:t>
            </a:r>
          </a:p>
          <a:p>
            <a:pPr marL="342900" indent="-342900">
              <a:buFont typeface="Wingdings" pitchFamily="2" charset="2"/>
              <a:buChar char="§"/>
            </a:pPr>
            <a:endParaRPr lang="en-US" sz="2000" dirty="0"/>
          </a:p>
        </p:txBody>
      </p:sp>
      <p:grpSp>
        <p:nvGrpSpPr>
          <p:cNvPr id="30" name="Group 29">
            <a:extLst>
              <a:ext uri="{FF2B5EF4-FFF2-40B4-BE49-F238E27FC236}">
                <a16:creationId xmlns:a16="http://schemas.microsoft.com/office/drawing/2014/main" id="{CE7D2EF1-D86D-2016-EAC9-5C177524A0DF}"/>
              </a:ext>
            </a:extLst>
          </p:cNvPr>
          <p:cNvGrpSpPr/>
          <p:nvPr/>
        </p:nvGrpSpPr>
        <p:grpSpPr>
          <a:xfrm>
            <a:off x="8669500" y="-63063"/>
            <a:ext cx="3383238" cy="3442679"/>
            <a:chOff x="689407" y="830701"/>
            <a:chExt cx="5303520" cy="5196597"/>
          </a:xfrm>
        </p:grpSpPr>
        <p:grpSp>
          <p:nvGrpSpPr>
            <p:cNvPr id="31" name="Group 30">
              <a:extLst>
                <a:ext uri="{FF2B5EF4-FFF2-40B4-BE49-F238E27FC236}">
                  <a16:creationId xmlns:a16="http://schemas.microsoft.com/office/drawing/2014/main" id="{8BA156E0-0B21-21BF-52FE-3A2733547C2E}"/>
                </a:ext>
              </a:extLst>
            </p:cNvPr>
            <p:cNvGrpSpPr/>
            <p:nvPr/>
          </p:nvGrpSpPr>
          <p:grpSpPr>
            <a:xfrm>
              <a:off x="689407" y="830701"/>
              <a:ext cx="5303520" cy="5196597"/>
              <a:chOff x="620359" y="1024868"/>
              <a:chExt cx="5303520" cy="5196597"/>
            </a:xfrm>
          </p:grpSpPr>
          <p:pic>
            <p:nvPicPr>
              <p:cNvPr id="34" name="Picture 33">
                <a:extLst>
                  <a:ext uri="{FF2B5EF4-FFF2-40B4-BE49-F238E27FC236}">
                    <a16:creationId xmlns:a16="http://schemas.microsoft.com/office/drawing/2014/main" id="{68C58777-C537-D6C0-EFF6-526768CFA7C6}"/>
                  </a:ext>
                </a:extLst>
              </p:cNvPr>
              <p:cNvPicPr>
                <a:picLocks noChangeAspect="1"/>
              </p:cNvPicPr>
              <p:nvPr/>
            </p:nvPicPr>
            <p:blipFill>
              <a:blip r:embed="rId2"/>
              <a:stretch>
                <a:fillRect/>
              </a:stretch>
            </p:blipFill>
            <p:spPr>
              <a:xfrm>
                <a:off x="620359" y="1024868"/>
                <a:ext cx="5303520" cy="5196597"/>
              </a:xfrm>
              <a:prstGeom prst="rect">
                <a:avLst/>
              </a:prstGeom>
            </p:spPr>
          </p:pic>
          <p:sp>
            <p:nvSpPr>
              <p:cNvPr id="35" name="TextBox 34">
                <a:extLst>
                  <a:ext uri="{FF2B5EF4-FFF2-40B4-BE49-F238E27FC236}">
                    <a16:creationId xmlns:a16="http://schemas.microsoft.com/office/drawing/2014/main" id="{7A86EDEF-CAF7-0F7E-12D9-2ACC649396E5}"/>
                  </a:ext>
                </a:extLst>
              </p:cNvPr>
              <p:cNvSpPr txBox="1"/>
              <p:nvPr/>
            </p:nvSpPr>
            <p:spPr>
              <a:xfrm>
                <a:off x="3663737" y="1681514"/>
                <a:ext cx="579005" cy="313932"/>
              </a:xfrm>
              <a:prstGeom prst="rect">
                <a:avLst/>
              </a:prstGeom>
              <a:noFill/>
            </p:spPr>
            <p:txBody>
              <a:bodyPr wrap="none" rtlCol="0">
                <a:spAutoFit/>
              </a:bodyPr>
              <a:lstStyle/>
              <a:p>
                <a:pPr algn="l">
                  <a:lnSpc>
                    <a:spcPct val="90000"/>
                  </a:lnSpc>
                </a:pPr>
                <a:r>
                  <a:rPr lang="en-US" sz="1600" b="1" i="1" dirty="0">
                    <a:latin typeface="+mn-lt"/>
                  </a:rPr>
                  <a:t>D</a:t>
                </a:r>
                <a:r>
                  <a:rPr lang="en-US" sz="1600" b="1" i="1" baseline="-25000" dirty="0">
                    <a:latin typeface="+mn-lt"/>
                  </a:rPr>
                  <a:t>2</a:t>
                </a:r>
                <a:r>
                  <a:rPr lang="en-US" sz="1600" b="1" i="1" dirty="0">
                    <a:latin typeface="+mn-lt"/>
                  </a:rPr>
                  <a:t>O</a:t>
                </a:r>
              </a:p>
            </p:txBody>
          </p:sp>
          <p:sp>
            <p:nvSpPr>
              <p:cNvPr id="36" name="TextBox 35">
                <a:extLst>
                  <a:ext uri="{FF2B5EF4-FFF2-40B4-BE49-F238E27FC236}">
                    <a16:creationId xmlns:a16="http://schemas.microsoft.com/office/drawing/2014/main" id="{2F758A0B-B822-0876-33D5-A537B950D713}"/>
                  </a:ext>
                </a:extLst>
              </p:cNvPr>
              <p:cNvSpPr txBox="1"/>
              <p:nvPr/>
            </p:nvSpPr>
            <p:spPr>
              <a:xfrm>
                <a:off x="4043203" y="2159170"/>
                <a:ext cx="434734" cy="313932"/>
              </a:xfrm>
              <a:prstGeom prst="rect">
                <a:avLst/>
              </a:prstGeom>
              <a:noFill/>
            </p:spPr>
            <p:txBody>
              <a:bodyPr wrap="none" rtlCol="0">
                <a:spAutoFit/>
              </a:bodyPr>
              <a:lstStyle/>
              <a:p>
                <a:pPr algn="l">
                  <a:lnSpc>
                    <a:spcPct val="90000"/>
                  </a:lnSpc>
                </a:pPr>
                <a:r>
                  <a:rPr lang="en-US" sz="1600" b="1" i="1" dirty="0">
                    <a:latin typeface="+mn-lt"/>
                  </a:rPr>
                  <a:t>Be</a:t>
                </a:r>
              </a:p>
            </p:txBody>
          </p:sp>
          <p:sp>
            <p:nvSpPr>
              <p:cNvPr id="37" name="TextBox 36">
                <a:extLst>
                  <a:ext uri="{FF2B5EF4-FFF2-40B4-BE49-F238E27FC236}">
                    <a16:creationId xmlns:a16="http://schemas.microsoft.com/office/drawing/2014/main" id="{1A6730C1-E630-0D3D-9FDA-DF1049F8F842}"/>
                  </a:ext>
                </a:extLst>
              </p:cNvPr>
              <p:cNvSpPr txBox="1"/>
              <p:nvPr/>
            </p:nvSpPr>
            <p:spPr>
              <a:xfrm>
                <a:off x="4638484" y="2122350"/>
                <a:ext cx="450764" cy="369332"/>
              </a:xfrm>
              <a:prstGeom prst="rect">
                <a:avLst/>
              </a:prstGeom>
              <a:noFill/>
            </p:spPr>
            <p:txBody>
              <a:bodyPr wrap="none" rtlCol="0">
                <a:spAutoFit/>
              </a:bodyPr>
              <a:lstStyle/>
              <a:p>
                <a:pPr algn="l">
                  <a:lnSpc>
                    <a:spcPct val="90000"/>
                  </a:lnSpc>
                </a:pPr>
                <a:r>
                  <a:rPr lang="en-US" sz="2000" b="1" i="1" dirty="0">
                    <a:latin typeface="+mn-lt"/>
                  </a:rPr>
                  <a:t>SS</a:t>
                </a:r>
              </a:p>
            </p:txBody>
          </p:sp>
        </p:grpSp>
        <p:cxnSp>
          <p:nvCxnSpPr>
            <p:cNvPr id="32" name="Straight Arrow Connector 31">
              <a:extLst>
                <a:ext uri="{FF2B5EF4-FFF2-40B4-BE49-F238E27FC236}">
                  <a16:creationId xmlns:a16="http://schemas.microsoft.com/office/drawing/2014/main" id="{558EB367-F8EC-9774-CA29-83EC2D58476D}"/>
                </a:ext>
              </a:extLst>
            </p:cNvPr>
            <p:cNvCxnSpPr>
              <a:cxnSpLocks/>
            </p:cNvCxnSpPr>
            <p:nvPr/>
          </p:nvCxnSpPr>
          <p:spPr>
            <a:xfrm>
              <a:off x="2137939" y="1874520"/>
              <a:ext cx="0" cy="1060704"/>
            </a:xfrm>
            <a:prstGeom prst="straightConnector1">
              <a:avLst/>
            </a:prstGeom>
            <a:ln w="28575">
              <a:solidFill>
                <a:schemeClr val="tx1"/>
              </a:solidFill>
              <a:miter lim="800000"/>
              <a:headEnd type="stealth"/>
              <a:tailEnd type="stealt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945BBE2-FD0A-BF5B-86EE-8EB8DD422AC8}"/>
                </a:ext>
              </a:extLst>
            </p:cNvPr>
            <p:cNvSpPr txBox="1"/>
            <p:nvPr/>
          </p:nvSpPr>
          <p:spPr>
            <a:xfrm>
              <a:off x="1386349" y="2108270"/>
              <a:ext cx="772969" cy="258532"/>
            </a:xfrm>
            <a:prstGeom prst="rect">
              <a:avLst/>
            </a:prstGeom>
            <a:noFill/>
          </p:spPr>
          <p:txBody>
            <a:bodyPr wrap="none" rtlCol="0">
              <a:spAutoFit/>
            </a:bodyPr>
            <a:lstStyle/>
            <a:p>
              <a:pPr algn="l">
                <a:lnSpc>
                  <a:spcPct val="90000"/>
                </a:lnSpc>
              </a:pPr>
              <a:r>
                <a:rPr lang="en-US" sz="1200" b="1" dirty="0">
                  <a:latin typeface="+mn-lt"/>
                </a:rPr>
                <a:t>24.3 cm</a:t>
              </a:r>
            </a:p>
          </p:txBody>
        </p:sp>
      </p:grpSp>
      <p:grpSp>
        <p:nvGrpSpPr>
          <p:cNvPr id="23" name="Group 22">
            <a:extLst>
              <a:ext uri="{FF2B5EF4-FFF2-40B4-BE49-F238E27FC236}">
                <a16:creationId xmlns:a16="http://schemas.microsoft.com/office/drawing/2014/main" id="{8CFF142D-2484-2610-0842-8CCF177682FC}"/>
              </a:ext>
            </a:extLst>
          </p:cNvPr>
          <p:cNvGrpSpPr/>
          <p:nvPr/>
        </p:nvGrpSpPr>
        <p:grpSpPr>
          <a:xfrm>
            <a:off x="6733039" y="3129455"/>
            <a:ext cx="3632790" cy="3598080"/>
            <a:chOff x="6478941" y="830701"/>
            <a:chExt cx="5394960" cy="5286194"/>
          </a:xfrm>
        </p:grpSpPr>
        <p:grpSp>
          <p:nvGrpSpPr>
            <p:cNvPr id="24" name="Group 23">
              <a:extLst>
                <a:ext uri="{FF2B5EF4-FFF2-40B4-BE49-F238E27FC236}">
                  <a16:creationId xmlns:a16="http://schemas.microsoft.com/office/drawing/2014/main" id="{F5955712-D5A4-EB32-5D52-8C1E908E8C49}"/>
                </a:ext>
              </a:extLst>
            </p:cNvPr>
            <p:cNvGrpSpPr/>
            <p:nvPr/>
          </p:nvGrpSpPr>
          <p:grpSpPr>
            <a:xfrm>
              <a:off x="6478941" y="830701"/>
              <a:ext cx="5394960" cy="5286194"/>
              <a:chOff x="6266318" y="963498"/>
              <a:chExt cx="5394960" cy="5286194"/>
            </a:xfrm>
          </p:grpSpPr>
          <p:pic>
            <p:nvPicPr>
              <p:cNvPr id="27" name="Picture 26">
                <a:extLst>
                  <a:ext uri="{FF2B5EF4-FFF2-40B4-BE49-F238E27FC236}">
                    <a16:creationId xmlns:a16="http://schemas.microsoft.com/office/drawing/2014/main" id="{34CBDBF1-524E-C880-7668-E2948514A9E3}"/>
                  </a:ext>
                </a:extLst>
              </p:cNvPr>
              <p:cNvPicPr>
                <a:picLocks noChangeAspect="1"/>
              </p:cNvPicPr>
              <p:nvPr/>
            </p:nvPicPr>
            <p:blipFill>
              <a:blip r:embed="rId3"/>
              <a:stretch>
                <a:fillRect/>
              </a:stretch>
            </p:blipFill>
            <p:spPr>
              <a:xfrm>
                <a:off x="6266318" y="963498"/>
                <a:ext cx="5394960" cy="5286194"/>
              </a:xfrm>
              <a:prstGeom prst="rect">
                <a:avLst/>
              </a:prstGeom>
            </p:spPr>
          </p:pic>
          <p:sp>
            <p:nvSpPr>
              <p:cNvPr id="28" name="TextBox 27">
                <a:extLst>
                  <a:ext uri="{FF2B5EF4-FFF2-40B4-BE49-F238E27FC236}">
                    <a16:creationId xmlns:a16="http://schemas.microsoft.com/office/drawing/2014/main" id="{138B7097-6551-B684-0E40-2CE03D4A11FA}"/>
                  </a:ext>
                </a:extLst>
              </p:cNvPr>
              <p:cNvSpPr txBox="1"/>
              <p:nvPr/>
            </p:nvSpPr>
            <p:spPr>
              <a:xfrm>
                <a:off x="7865477" y="2667511"/>
                <a:ext cx="434734" cy="313932"/>
              </a:xfrm>
              <a:prstGeom prst="rect">
                <a:avLst/>
              </a:prstGeom>
              <a:noFill/>
            </p:spPr>
            <p:txBody>
              <a:bodyPr wrap="none" rtlCol="0">
                <a:spAutoFit/>
              </a:bodyPr>
              <a:lstStyle/>
              <a:p>
                <a:pPr algn="l">
                  <a:lnSpc>
                    <a:spcPct val="90000"/>
                  </a:lnSpc>
                </a:pPr>
                <a:r>
                  <a:rPr lang="en-US" sz="1600" b="1" i="1" dirty="0">
                    <a:latin typeface="+mn-lt"/>
                  </a:rPr>
                  <a:t>Be</a:t>
                </a:r>
              </a:p>
            </p:txBody>
          </p:sp>
          <p:sp>
            <p:nvSpPr>
              <p:cNvPr id="29" name="TextBox 28">
                <a:extLst>
                  <a:ext uri="{FF2B5EF4-FFF2-40B4-BE49-F238E27FC236}">
                    <a16:creationId xmlns:a16="http://schemas.microsoft.com/office/drawing/2014/main" id="{B7A43A71-B29F-83A6-8D5F-C2DF02C4FCD9}"/>
                  </a:ext>
                </a:extLst>
              </p:cNvPr>
              <p:cNvSpPr txBox="1"/>
              <p:nvPr/>
            </p:nvSpPr>
            <p:spPr>
              <a:xfrm>
                <a:off x="7141322" y="2299298"/>
                <a:ext cx="450764" cy="369332"/>
              </a:xfrm>
              <a:prstGeom prst="rect">
                <a:avLst/>
              </a:prstGeom>
              <a:noFill/>
            </p:spPr>
            <p:txBody>
              <a:bodyPr wrap="none" rtlCol="0">
                <a:spAutoFit/>
              </a:bodyPr>
              <a:lstStyle/>
              <a:p>
                <a:pPr algn="l">
                  <a:lnSpc>
                    <a:spcPct val="90000"/>
                  </a:lnSpc>
                </a:pPr>
                <a:r>
                  <a:rPr lang="en-US" sz="2000" b="1" i="1" dirty="0">
                    <a:latin typeface="+mn-lt"/>
                  </a:rPr>
                  <a:t>SS</a:t>
                </a:r>
              </a:p>
            </p:txBody>
          </p:sp>
        </p:grpSp>
        <p:cxnSp>
          <p:nvCxnSpPr>
            <p:cNvPr id="25" name="Straight Arrow Connector 24">
              <a:extLst>
                <a:ext uri="{FF2B5EF4-FFF2-40B4-BE49-F238E27FC236}">
                  <a16:creationId xmlns:a16="http://schemas.microsoft.com/office/drawing/2014/main" id="{60DF8698-AA3E-6322-9F72-89052FB6BA6C}"/>
                </a:ext>
              </a:extLst>
            </p:cNvPr>
            <p:cNvCxnSpPr>
              <a:cxnSpLocks/>
            </p:cNvCxnSpPr>
            <p:nvPr/>
          </p:nvCxnSpPr>
          <p:spPr>
            <a:xfrm flipH="1">
              <a:off x="9098763" y="3172858"/>
              <a:ext cx="1488447" cy="292718"/>
            </a:xfrm>
            <a:prstGeom prst="straightConnector1">
              <a:avLst/>
            </a:prstGeom>
            <a:ln w="28575">
              <a:solidFill>
                <a:schemeClr val="tx1"/>
              </a:solidFill>
              <a:miter lim="800000"/>
              <a:headEnd type="stealth"/>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5F69A4C-2598-79EC-BD30-A8458441D545}"/>
                </a:ext>
              </a:extLst>
            </p:cNvPr>
            <p:cNvSpPr txBox="1"/>
            <p:nvPr/>
          </p:nvSpPr>
          <p:spPr>
            <a:xfrm>
              <a:off x="9667376" y="3043592"/>
              <a:ext cx="825867" cy="258532"/>
            </a:xfrm>
            <a:prstGeom prst="rect">
              <a:avLst/>
            </a:prstGeom>
            <a:noFill/>
          </p:spPr>
          <p:txBody>
            <a:bodyPr wrap="none" rtlCol="0">
              <a:spAutoFit/>
            </a:bodyPr>
            <a:lstStyle/>
            <a:p>
              <a:pPr algn="l">
                <a:lnSpc>
                  <a:spcPct val="90000"/>
                </a:lnSpc>
              </a:pPr>
              <a:r>
                <a:rPr lang="en-US" sz="1200" b="1" dirty="0">
                  <a:latin typeface="+mn-lt"/>
                </a:rPr>
                <a:t>R=32 cm</a:t>
              </a:r>
            </a:p>
          </p:txBody>
        </p:sp>
      </p:grpSp>
      <p:sp>
        <p:nvSpPr>
          <p:cNvPr id="38" name="Title 1">
            <a:extLst>
              <a:ext uri="{FF2B5EF4-FFF2-40B4-BE49-F238E27FC236}">
                <a16:creationId xmlns:a16="http://schemas.microsoft.com/office/drawing/2014/main" id="{CEF7007F-8B79-B60C-AEE0-A93225CD6287}"/>
              </a:ext>
            </a:extLst>
          </p:cNvPr>
          <p:cNvSpPr txBox="1">
            <a:spLocks/>
          </p:cNvSpPr>
          <p:nvPr/>
        </p:nvSpPr>
        <p:spPr bwMode="auto">
          <a:xfrm>
            <a:off x="1481221" y="5372955"/>
            <a:ext cx="6141407" cy="978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b="1" dirty="0">
                <a:solidFill>
                  <a:schemeClr val="tx2"/>
                </a:solidFill>
              </a:rPr>
              <a:t>IRP III Be Reflector: </a:t>
            </a:r>
          </a:p>
          <a:p>
            <a:r>
              <a:rPr lang="en-US" b="1" dirty="0">
                <a:solidFill>
                  <a:schemeClr val="tx2"/>
                </a:solidFill>
              </a:rPr>
              <a:t>24.3 cm high, 32 cm in radius</a:t>
            </a:r>
            <a:endParaRPr lang="en-US" sz="2400" b="1" dirty="0">
              <a:solidFill>
                <a:schemeClr val="tx2"/>
              </a:solidFill>
            </a:endParaRPr>
          </a:p>
        </p:txBody>
      </p:sp>
    </p:spTree>
    <p:extLst>
      <p:ext uri="{BB962C8B-B14F-4D97-AF65-F5344CB8AC3E}">
        <p14:creationId xmlns:p14="http://schemas.microsoft.com/office/powerpoint/2010/main" val="106284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B26B7-72AC-39B0-9080-C395E6162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38AB97-010A-6017-EC28-05F6EE2D8B9F}"/>
              </a:ext>
            </a:extLst>
          </p:cNvPr>
          <p:cNvSpPr>
            <a:spLocks noGrp="1"/>
          </p:cNvSpPr>
          <p:nvPr>
            <p:ph type="title"/>
          </p:nvPr>
        </p:nvSpPr>
        <p:spPr>
          <a:xfrm>
            <a:off x="208343" y="143151"/>
            <a:ext cx="9652268" cy="633095"/>
          </a:xfrm>
        </p:spPr>
        <p:txBody>
          <a:bodyPr/>
          <a:lstStyle/>
          <a:p>
            <a:r>
              <a:rPr lang="en-US" sz="3600" dirty="0"/>
              <a:t>Conceptual Design of IRP V   - reflector</a:t>
            </a:r>
            <a:endParaRPr lang="en-US" sz="2800" dirty="0"/>
          </a:p>
        </p:txBody>
      </p:sp>
      <p:grpSp>
        <p:nvGrpSpPr>
          <p:cNvPr id="6" name="Group 5">
            <a:extLst>
              <a:ext uri="{FF2B5EF4-FFF2-40B4-BE49-F238E27FC236}">
                <a16:creationId xmlns:a16="http://schemas.microsoft.com/office/drawing/2014/main" id="{BCE9E794-E243-CEDF-A476-841D9A8A0A86}"/>
              </a:ext>
            </a:extLst>
          </p:cNvPr>
          <p:cNvGrpSpPr/>
          <p:nvPr/>
        </p:nvGrpSpPr>
        <p:grpSpPr>
          <a:xfrm>
            <a:off x="3807136" y="816210"/>
            <a:ext cx="4046963" cy="3777172"/>
            <a:chOff x="276691" y="816210"/>
            <a:chExt cx="5760720" cy="5644580"/>
          </a:xfrm>
        </p:grpSpPr>
        <p:pic>
          <p:nvPicPr>
            <p:cNvPr id="7" name="Picture 6">
              <a:extLst>
                <a:ext uri="{FF2B5EF4-FFF2-40B4-BE49-F238E27FC236}">
                  <a16:creationId xmlns:a16="http://schemas.microsoft.com/office/drawing/2014/main" id="{47353B80-F440-0292-79E3-900BBBFE58FA}"/>
                </a:ext>
              </a:extLst>
            </p:cNvPr>
            <p:cNvPicPr>
              <a:picLocks noChangeAspect="1"/>
            </p:cNvPicPr>
            <p:nvPr/>
          </p:nvPicPr>
          <p:blipFill>
            <a:blip r:embed="rId2"/>
            <a:stretch>
              <a:fillRect/>
            </a:stretch>
          </p:blipFill>
          <p:spPr>
            <a:xfrm>
              <a:off x="276691" y="816210"/>
              <a:ext cx="5760720" cy="5644580"/>
            </a:xfrm>
            <a:prstGeom prst="rect">
              <a:avLst/>
            </a:prstGeom>
          </p:spPr>
        </p:pic>
        <p:sp>
          <p:nvSpPr>
            <p:cNvPr id="8" name="TextBox 7">
              <a:extLst>
                <a:ext uri="{FF2B5EF4-FFF2-40B4-BE49-F238E27FC236}">
                  <a16:creationId xmlns:a16="http://schemas.microsoft.com/office/drawing/2014/main" id="{B08E78C5-CB39-8AE6-E3AE-75104069DCBB}"/>
                </a:ext>
              </a:extLst>
            </p:cNvPr>
            <p:cNvSpPr txBox="1"/>
            <p:nvPr/>
          </p:nvSpPr>
          <p:spPr>
            <a:xfrm>
              <a:off x="3938875" y="2429194"/>
              <a:ext cx="434734" cy="313932"/>
            </a:xfrm>
            <a:prstGeom prst="rect">
              <a:avLst/>
            </a:prstGeom>
            <a:noFill/>
          </p:spPr>
          <p:txBody>
            <a:bodyPr wrap="none" rtlCol="0">
              <a:spAutoFit/>
            </a:bodyPr>
            <a:lstStyle/>
            <a:p>
              <a:pPr algn="l">
                <a:lnSpc>
                  <a:spcPct val="90000"/>
                </a:lnSpc>
              </a:pPr>
              <a:r>
                <a:rPr lang="en-US" sz="1600" b="1" i="1" dirty="0">
                  <a:latin typeface="+mn-lt"/>
                </a:rPr>
                <a:t>Be</a:t>
              </a:r>
            </a:p>
          </p:txBody>
        </p:sp>
        <p:sp>
          <p:nvSpPr>
            <p:cNvPr id="9" name="TextBox 8">
              <a:extLst>
                <a:ext uri="{FF2B5EF4-FFF2-40B4-BE49-F238E27FC236}">
                  <a16:creationId xmlns:a16="http://schemas.microsoft.com/office/drawing/2014/main" id="{AD7CE428-2A04-2CDF-DC76-E597291FC1F9}"/>
                </a:ext>
              </a:extLst>
            </p:cNvPr>
            <p:cNvSpPr txBox="1"/>
            <p:nvPr/>
          </p:nvSpPr>
          <p:spPr>
            <a:xfrm>
              <a:off x="4055477" y="1527069"/>
              <a:ext cx="450764" cy="369332"/>
            </a:xfrm>
            <a:prstGeom prst="rect">
              <a:avLst/>
            </a:prstGeom>
            <a:noFill/>
          </p:spPr>
          <p:txBody>
            <a:bodyPr wrap="none" rtlCol="0">
              <a:spAutoFit/>
            </a:bodyPr>
            <a:lstStyle/>
            <a:p>
              <a:pPr algn="l">
                <a:lnSpc>
                  <a:spcPct val="90000"/>
                </a:lnSpc>
              </a:pPr>
              <a:r>
                <a:rPr lang="en-US" sz="2000" b="1" i="1" dirty="0">
                  <a:latin typeface="+mn-lt"/>
                </a:rPr>
                <a:t>SS</a:t>
              </a:r>
            </a:p>
          </p:txBody>
        </p:sp>
      </p:grpSp>
      <p:grpSp>
        <p:nvGrpSpPr>
          <p:cNvPr id="10" name="Group 9">
            <a:extLst>
              <a:ext uri="{FF2B5EF4-FFF2-40B4-BE49-F238E27FC236}">
                <a16:creationId xmlns:a16="http://schemas.microsoft.com/office/drawing/2014/main" id="{DEED823F-AD47-6232-0BFC-9419A0C17D4F}"/>
              </a:ext>
            </a:extLst>
          </p:cNvPr>
          <p:cNvGrpSpPr/>
          <p:nvPr/>
        </p:nvGrpSpPr>
        <p:grpSpPr>
          <a:xfrm>
            <a:off x="74772" y="773425"/>
            <a:ext cx="4095207" cy="3859371"/>
            <a:chOff x="3019892" y="862211"/>
            <a:chExt cx="5755894" cy="5639848"/>
          </a:xfrm>
        </p:grpSpPr>
        <p:pic>
          <p:nvPicPr>
            <p:cNvPr id="11" name="Picture 10">
              <a:extLst>
                <a:ext uri="{FF2B5EF4-FFF2-40B4-BE49-F238E27FC236}">
                  <a16:creationId xmlns:a16="http://schemas.microsoft.com/office/drawing/2014/main" id="{EE1E3F3D-EBB4-49C1-5FB9-EC3661F12760}"/>
                </a:ext>
              </a:extLst>
            </p:cNvPr>
            <p:cNvPicPr>
              <a:picLocks noChangeAspect="1"/>
            </p:cNvPicPr>
            <p:nvPr/>
          </p:nvPicPr>
          <p:blipFill>
            <a:blip r:embed="rId3"/>
            <a:stretch>
              <a:fillRect/>
            </a:stretch>
          </p:blipFill>
          <p:spPr>
            <a:xfrm>
              <a:off x="3019892" y="862211"/>
              <a:ext cx="5755894" cy="5639848"/>
            </a:xfrm>
            <a:prstGeom prst="rect">
              <a:avLst/>
            </a:prstGeom>
          </p:spPr>
        </p:pic>
        <p:cxnSp>
          <p:nvCxnSpPr>
            <p:cNvPr id="12" name="Straight Arrow Connector 11">
              <a:extLst>
                <a:ext uri="{FF2B5EF4-FFF2-40B4-BE49-F238E27FC236}">
                  <a16:creationId xmlns:a16="http://schemas.microsoft.com/office/drawing/2014/main" id="{268ABA01-6240-F2B5-A751-62235D9C92AD}"/>
                </a:ext>
              </a:extLst>
            </p:cNvPr>
            <p:cNvCxnSpPr/>
            <p:nvPr/>
          </p:nvCxnSpPr>
          <p:spPr>
            <a:xfrm flipH="1" flipV="1">
              <a:off x="5105911" y="3148236"/>
              <a:ext cx="251614" cy="552322"/>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52256AC-E34A-EF32-84C5-490633B3931D}"/>
                </a:ext>
              </a:extLst>
            </p:cNvPr>
            <p:cNvCxnSpPr>
              <a:cxnSpLocks/>
            </p:cNvCxnSpPr>
            <p:nvPr/>
          </p:nvCxnSpPr>
          <p:spPr>
            <a:xfrm flipV="1">
              <a:off x="6326135" y="2982540"/>
              <a:ext cx="393784" cy="913376"/>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C76E437-5A20-F013-F0AF-6A0A53316819}"/>
                </a:ext>
              </a:extLst>
            </p:cNvPr>
            <p:cNvSpPr txBox="1"/>
            <p:nvPr/>
          </p:nvSpPr>
          <p:spPr>
            <a:xfrm>
              <a:off x="4387891" y="2933444"/>
              <a:ext cx="934871" cy="286232"/>
            </a:xfrm>
            <a:prstGeom prst="rect">
              <a:avLst/>
            </a:prstGeom>
            <a:noFill/>
          </p:spPr>
          <p:txBody>
            <a:bodyPr wrap="none" rtlCol="0">
              <a:spAutoFit/>
            </a:bodyPr>
            <a:lstStyle/>
            <a:p>
              <a:pPr algn="l">
                <a:lnSpc>
                  <a:spcPct val="90000"/>
                </a:lnSpc>
              </a:pPr>
              <a:r>
                <a:rPr lang="en-US" sz="1400" b="1" i="1" dirty="0">
                  <a:latin typeface="+mn-lt"/>
                </a:rPr>
                <a:t>R=12 cm</a:t>
              </a:r>
            </a:p>
          </p:txBody>
        </p:sp>
        <p:sp>
          <p:nvSpPr>
            <p:cNvPr id="15" name="TextBox 14">
              <a:extLst>
                <a:ext uri="{FF2B5EF4-FFF2-40B4-BE49-F238E27FC236}">
                  <a16:creationId xmlns:a16="http://schemas.microsoft.com/office/drawing/2014/main" id="{74644A98-3B85-1C1D-D92C-2AE2C6CDCDCB}"/>
                </a:ext>
              </a:extLst>
            </p:cNvPr>
            <p:cNvSpPr txBox="1"/>
            <p:nvPr/>
          </p:nvSpPr>
          <p:spPr>
            <a:xfrm>
              <a:off x="6497966" y="3294499"/>
              <a:ext cx="1082348" cy="286232"/>
            </a:xfrm>
            <a:prstGeom prst="rect">
              <a:avLst/>
            </a:prstGeom>
            <a:noFill/>
          </p:spPr>
          <p:txBody>
            <a:bodyPr wrap="none" rtlCol="0">
              <a:spAutoFit/>
            </a:bodyPr>
            <a:lstStyle/>
            <a:p>
              <a:pPr algn="l">
                <a:lnSpc>
                  <a:spcPct val="90000"/>
                </a:lnSpc>
              </a:pPr>
              <a:r>
                <a:rPr lang="en-US" sz="1400" b="1" i="1" dirty="0">
                  <a:latin typeface="+mn-lt"/>
                </a:rPr>
                <a:t>R=19.5 cm</a:t>
              </a:r>
            </a:p>
          </p:txBody>
        </p:sp>
      </p:grpSp>
      <p:sp>
        <p:nvSpPr>
          <p:cNvPr id="16" name="Title 1">
            <a:extLst>
              <a:ext uri="{FF2B5EF4-FFF2-40B4-BE49-F238E27FC236}">
                <a16:creationId xmlns:a16="http://schemas.microsoft.com/office/drawing/2014/main" id="{8DFD0B32-A639-0BD9-B76E-255B8BCEE301}"/>
              </a:ext>
            </a:extLst>
          </p:cNvPr>
          <p:cNvSpPr txBox="1">
            <a:spLocks/>
          </p:cNvSpPr>
          <p:nvPr/>
        </p:nvSpPr>
        <p:spPr bwMode="auto">
          <a:xfrm>
            <a:off x="311436" y="4718519"/>
            <a:ext cx="7542663" cy="19820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b="1" dirty="0">
                <a:solidFill>
                  <a:schemeClr val="tx2"/>
                </a:solidFill>
              </a:rPr>
              <a:t>IRP V Reflector design:</a:t>
            </a:r>
          </a:p>
          <a:p>
            <a:pPr marL="1028700" lvl="1" indent="-571500">
              <a:buFont typeface="+mj-lt"/>
              <a:buAutoNum type="romanUcPeriod"/>
            </a:pPr>
            <a:r>
              <a:rPr lang="en-US" sz="2500" dirty="0">
                <a:solidFill>
                  <a:schemeClr val="tx2"/>
                </a:solidFill>
                <a:latin typeface="+mj-lt"/>
              </a:rPr>
              <a:t>same height compared to IRP3, heavy water on top is replaced with stainless steel</a:t>
            </a:r>
          </a:p>
          <a:p>
            <a:pPr marL="1028700" lvl="1" indent="-571500">
              <a:buFont typeface="+mj-lt"/>
              <a:buAutoNum type="romanUcPeriod"/>
            </a:pPr>
            <a:r>
              <a:rPr lang="en-US" sz="2500" dirty="0">
                <a:solidFill>
                  <a:schemeClr val="tx2"/>
                </a:solidFill>
                <a:latin typeface="+mj-lt"/>
              </a:rPr>
              <a:t>different radial sizes for decoupled and coupled moderator: </a:t>
            </a:r>
            <a:r>
              <a:rPr lang="en-US" sz="2500" dirty="0" err="1">
                <a:solidFill>
                  <a:schemeClr val="tx2"/>
                </a:solidFill>
                <a:latin typeface="+mj-lt"/>
              </a:rPr>
              <a:t>R</a:t>
            </a:r>
            <a:r>
              <a:rPr lang="en-US" sz="2500" baseline="-25000" dirty="0" err="1">
                <a:solidFill>
                  <a:schemeClr val="tx2"/>
                </a:solidFill>
                <a:latin typeface="+mj-lt"/>
              </a:rPr>
              <a:t>decp</a:t>
            </a:r>
            <a:r>
              <a:rPr lang="en-US" sz="2500" dirty="0">
                <a:solidFill>
                  <a:schemeClr val="tx2"/>
                </a:solidFill>
                <a:latin typeface="+mj-lt"/>
              </a:rPr>
              <a:t>=12 cm, </a:t>
            </a:r>
            <a:r>
              <a:rPr lang="en-US" sz="2500" dirty="0" err="1">
                <a:solidFill>
                  <a:schemeClr val="tx2"/>
                </a:solidFill>
                <a:latin typeface="+mj-lt"/>
              </a:rPr>
              <a:t>R</a:t>
            </a:r>
            <a:r>
              <a:rPr lang="en-US" sz="2500" baseline="-25000" dirty="0" err="1">
                <a:solidFill>
                  <a:schemeClr val="tx2"/>
                </a:solidFill>
                <a:latin typeface="+mj-lt"/>
              </a:rPr>
              <a:t>cp</a:t>
            </a:r>
            <a:r>
              <a:rPr lang="en-US" sz="2500" dirty="0">
                <a:solidFill>
                  <a:schemeClr val="tx2"/>
                </a:solidFill>
                <a:latin typeface="+mj-lt"/>
              </a:rPr>
              <a:t>=19.5 cm </a:t>
            </a:r>
          </a:p>
          <a:p>
            <a:endParaRPr lang="en-US" sz="1800" b="1" dirty="0">
              <a:solidFill>
                <a:schemeClr val="tx2"/>
              </a:solidFill>
            </a:endParaRPr>
          </a:p>
        </p:txBody>
      </p:sp>
      <p:sp>
        <p:nvSpPr>
          <p:cNvPr id="17" name="Content Placeholder 2">
            <a:extLst>
              <a:ext uri="{FF2B5EF4-FFF2-40B4-BE49-F238E27FC236}">
                <a16:creationId xmlns:a16="http://schemas.microsoft.com/office/drawing/2014/main" id="{40E7564C-5BEB-8960-FA17-43111C933328}"/>
              </a:ext>
            </a:extLst>
          </p:cNvPr>
          <p:cNvSpPr>
            <a:spLocks noGrp="1"/>
          </p:cNvSpPr>
          <p:nvPr>
            <p:ph idx="1"/>
          </p:nvPr>
        </p:nvSpPr>
        <p:spPr>
          <a:xfrm>
            <a:off x="7766331" y="808580"/>
            <a:ext cx="4425670" cy="5311259"/>
          </a:xfrm>
        </p:spPr>
        <p:txBody>
          <a:bodyPr/>
          <a:lstStyle/>
          <a:p>
            <a:pPr marL="342900" indent="-342900">
              <a:buFont typeface="Wingdings" pitchFamily="2" charset="2"/>
              <a:buChar char="§"/>
            </a:pPr>
            <a:r>
              <a:rPr lang="en-US" sz="2000" dirty="0"/>
              <a:t>Beryllium size could be reduced</a:t>
            </a:r>
          </a:p>
          <a:p>
            <a:pPr lvl="1">
              <a:buFont typeface="System Font Regular"/>
              <a:buChar char="-"/>
            </a:pPr>
            <a:r>
              <a:rPr lang="en-US" sz="1800" dirty="0"/>
              <a:t>Neutrons produced/scattered deep in beryllium are not or late reaching the moderators</a:t>
            </a:r>
          </a:p>
          <a:p>
            <a:pPr lvl="1">
              <a:buFont typeface="System Font Regular"/>
              <a:buChar char="-"/>
            </a:pPr>
            <a:r>
              <a:rPr lang="en-US" sz="1800" dirty="0"/>
              <a:t>Neutrons moderated to thermal are stopped at the decouplers</a:t>
            </a:r>
          </a:p>
          <a:p>
            <a:pPr marL="342900" indent="-342900">
              <a:buFont typeface="Wingdings" pitchFamily="2" charset="2"/>
              <a:buChar char="§"/>
            </a:pPr>
            <a:r>
              <a:rPr lang="en-US" sz="2000" dirty="0"/>
              <a:t>A fast reflector material is helpful</a:t>
            </a:r>
          </a:p>
          <a:p>
            <a:pPr lvl="1">
              <a:buFont typeface="System Font Regular"/>
              <a:buChar char="-"/>
            </a:pPr>
            <a:r>
              <a:rPr lang="en-US" sz="1800" dirty="0"/>
              <a:t>Beryllium + stainless steel</a:t>
            </a:r>
          </a:p>
          <a:p>
            <a:pPr marL="342900" indent="-342900">
              <a:buFont typeface="Wingdings" pitchFamily="2" charset="2"/>
              <a:buChar char="§"/>
            </a:pPr>
            <a:r>
              <a:rPr lang="en-US" sz="2000" dirty="0"/>
              <a:t>Decoupled and coupled moderators have different preference of reflector materials</a:t>
            </a:r>
          </a:p>
          <a:p>
            <a:pPr marL="342900" indent="-342900">
              <a:buFont typeface="Wingdings" pitchFamily="2" charset="2"/>
              <a:buChar char="§"/>
            </a:pPr>
            <a:r>
              <a:rPr lang="en-US" sz="2000" dirty="0"/>
              <a:t>Beryllium volume is reduced by ~60%, saving $ 0.75 M</a:t>
            </a:r>
          </a:p>
          <a:p>
            <a:pPr marL="342900" indent="-342900">
              <a:buFont typeface="Wingdings" pitchFamily="2" charset="2"/>
              <a:buChar char="§"/>
            </a:pPr>
            <a:r>
              <a:rPr lang="en-US" sz="2000" dirty="0"/>
              <a:t>Moderator performance is similar compared to IRP3</a:t>
            </a:r>
          </a:p>
        </p:txBody>
      </p:sp>
    </p:spTree>
    <p:extLst>
      <p:ext uri="{BB962C8B-B14F-4D97-AF65-F5344CB8AC3E}">
        <p14:creationId xmlns:p14="http://schemas.microsoft.com/office/powerpoint/2010/main" val="3521075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FBCC-68A6-5B2A-EB22-C853B709D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541F5-8437-1665-1D2F-45FB669FAEE5}"/>
              </a:ext>
            </a:extLst>
          </p:cNvPr>
          <p:cNvSpPr>
            <a:spLocks noGrp="1"/>
          </p:cNvSpPr>
          <p:nvPr>
            <p:ph type="title"/>
          </p:nvPr>
        </p:nvSpPr>
        <p:spPr>
          <a:xfrm>
            <a:off x="208342" y="143151"/>
            <a:ext cx="11450257" cy="633095"/>
          </a:xfrm>
        </p:spPr>
        <p:txBody>
          <a:bodyPr/>
          <a:lstStyle/>
          <a:p>
            <a:r>
              <a:rPr lang="en-US" sz="3600" dirty="0"/>
              <a:t>Conceptual Design of IRP V   - moderator performance</a:t>
            </a:r>
            <a:endParaRPr lang="en-US" sz="2800" dirty="0"/>
          </a:p>
        </p:txBody>
      </p:sp>
      <p:sp>
        <p:nvSpPr>
          <p:cNvPr id="17" name="Content Placeholder 2">
            <a:extLst>
              <a:ext uri="{FF2B5EF4-FFF2-40B4-BE49-F238E27FC236}">
                <a16:creationId xmlns:a16="http://schemas.microsoft.com/office/drawing/2014/main" id="{B132528D-7867-20C5-CBA7-253A9EEF1CF5}"/>
              </a:ext>
            </a:extLst>
          </p:cNvPr>
          <p:cNvSpPr>
            <a:spLocks noGrp="1"/>
          </p:cNvSpPr>
          <p:nvPr>
            <p:ph idx="1"/>
          </p:nvPr>
        </p:nvSpPr>
        <p:spPr>
          <a:xfrm>
            <a:off x="1410201" y="3402007"/>
            <a:ext cx="9570482" cy="2967262"/>
          </a:xfrm>
        </p:spPr>
        <p:txBody>
          <a:bodyPr/>
          <a:lstStyle/>
          <a:p>
            <a:pPr marL="342900" indent="-342900">
              <a:buFont typeface="Wingdings" pitchFamily="2" charset="2"/>
              <a:buChar char="§"/>
            </a:pPr>
            <a:r>
              <a:rPr lang="en-US" sz="2400" dirty="0"/>
              <a:t>Both types of moderators show significant reduction of pulse tail and slight reduction of pulse width</a:t>
            </a:r>
          </a:p>
          <a:p>
            <a:pPr marL="342900" indent="-342900">
              <a:buFont typeface="Wingdings" pitchFamily="2" charset="2"/>
              <a:buChar char="§"/>
            </a:pPr>
            <a:r>
              <a:rPr lang="en-US" sz="2400" dirty="0"/>
              <a:t>Both decoupled water and coupled hydrogen moderator see a slight increase of peak brightness, while that of the decoupled hydrogen moderator is kept same</a:t>
            </a:r>
          </a:p>
          <a:p>
            <a:pPr marL="342900" indent="-342900">
              <a:buFont typeface="Wingdings" pitchFamily="2" charset="2"/>
              <a:buChar char="§"/>
            </a:pPr>
            <a:r>
              <a:rPr lang="en-US" sz="2400" dirty="0"/>
              <a:t>Decoupled water moderator sees a slight increase of time-integrated brightness, while decoupled and coupled hydrogen moderators see a slight decrease</a:t>
            </a:r>
          </a:p>
        </p:txBody>
      </p:sp>
      <p:graphicFrame>
        <p:nvGraphicFramePr>
          <p:cNvPr id="3" name="Table 10">
            <a:extLst>
              <a:ext uri="{FF2B5EF4-FFF2-40B4-BE49-F238E27FC236}">
                <a16:creationId xmlns:a16="http://schemas.microsoft.com/office/drawing/2014/main" id="{3F74F4B6-B3FF-D7CB-1978-38688D635A3E}"/>
              </a:ext>
            </a:extLst>
          </p:cNvPr>
          <p:cNvGraphicFramePr>
            <a:graphicFrameLocks noGrp="1"/>
          </p:cNvGraphicFramePr>
          <p:nvPr>
            <p:extLst>
              <p:ext uri="{D42A27DB-BD31-4B8C-83A1-F6EECF244321}">
                <p14:modId xmlns:p14="http://schemas.microsoft.com/office/powerpoint/2010/main" val="1221959874"/>
              </p:ext>
            </p:extLst>
          </p:nvPr>
        </p:nvGraphicFramePr>
        <p:xfrm>
          <a:off x="1075104" y="746405"/>
          <a:ext cx="9787339" cy="2560320"/>
        </p:xfrm>
        <a:graphic>
          <a:graphicData uri="http://schemas.openxmlformats.org/drawingml/2006/table">
            <a:tbl>
              <a:tblPr firstRow="1" bandRow="1">
                <a:tableStyleId>{5C22544A-7EE6-4342-B048-85BDC9FD1C3A}</a:tableStyleId>
              </a:tblPr>
              <a:tblGrid>
                <a:gridCol w="2624698">
                  <a:extLst>
                    <a:ext uri="{9D8B030D-6E8A-4147-A177-3AD203B41FA5}">
                      <a16:colId xmlns:a16="http://schemas.microsoft.com/office/drawing/2014/main" val="3840071742"/>
                    </a:ext>
                  </a:extLst>
                </a:gridCol>
                <a:gridCol w="1991550">
                  <a:extLst>
                    <a:ext uri="{9D8B030D-6E8A-4147-A177-3AD203B41FA5}">
                      <a16:colId xmlns:a16="http://schemas.microsoft.com/office/drawing/2014/main" val="3724736709"/>
                    </a:ext>
                  </a:extLst>
                </a:gridCol>
                <a:gridCol w="1805152">
                  <a:extLst>
                    <a:ext uri="{9D8B030D-6E8A-4147-A177-3AD203B41FA5}">
                      <a16:colId xmlns:a16="http://schemas.microsoft.com/office/drawing/2014/main" val="3381035399"/>
                    </a:ext>
                  </a:extLst>
                </a:gridCol>
                <a:gridCol w="1623848">
                  <a:extLst>
                    <a:ext uri="{9D8B030D-6E8A-4147-A177-3AD203B41FA5}">
                      <a16:colId xmlns:a16="http://schemas.microsoft.com/office/drawing/2014/main" val="427103837"/>
                    </a:ext>
                  </a:extLst>
                </a:gridCol>
                <a:gridCol w="1742091">
                  <a:extLst>
                    <a:ext uri="{9D8B030D-6E8A-4147-A177-3AD203B41FA5}">
                      <a16:colId xmlns:a16="http://schemas.microsoft.com/office/drawing/2014/main" val="2606367175"/>
                    </a:ext>
                  </a:extLst>
                </a:gridCol>
              </a:tblGrid>
              <a:tr h="512931">
                <a:tc>
                  <a:txBody>
                    <a:bodyPr/>
                    <a:lstStyle/>
                    <a:p>
                      <a:pPr algn="l"/>
                      <a:endParaRPr lang="en-US" dirty="0"/>
                    </a:p>
                  </a:txBody>
                  <a:tcPr anchor="ctr"/>
                </a:tc>
                <a:tc>
                  <a:txBody>
                    <a:bodyPr/>
                    <a:lstStyle/>
                    <a:p>
                      <a:pPr algn="ctr"/>
                      <a:r>
                        <a:rPr lang="en-US" dirty="0"/>
                        <a:t>Time-integrated brightness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Peak pulse brightness</a:t>
                      </a:r>
                    </a:p>
                  </a:txBody>
                  <a:tcPr anchor="ctr"/>
                </a:tc>
                <a:tc>
                  <a:txBody>
                    <a:bodyPr/>
                    <a:lstStyle/>
                    <a:p>
                      <a:pPr algn="ctr"/>
                      <a:r>
                        <a:rPr lang="en-US" dirty="0"/>
                        <a:t>Pulse width in FWHM</a:t>
                      </a:r>
                    </a:p>
                  </a:txBody>
                  <a:tcPr anchor="ctr"/>
                </a:tc>
                <a:tc>
                  <a:txBody>
                    <a:bodyPr/>
                    <a:lstStyle/>
                    <a:p>
                      <a:pPr algn="ctr"/>
                      <a:r>
                        <a:rPr lang="en-US" dirty="0"/>
                        <a:t>Pulse time variance</a:t>
                      </a:r>
                    </a:p>
                  </a:txBody>
                  <a:tcPr anchor="ctr"/>
                </a:tc>
                <a:extLst>
                  <a:ext uri="{0D108BD9-81ED-4DB2-BD59-A6C34878D82A}">
                    <a16:rowId xmlns:a16="http://schemas.microsoft.com/office/drawing/2014/main" val="3792043396"/>
                  </a:ext>
                </a:extLst>
              </a:tr>
              <a:tr h="370840">
                <a:tc>
                  <a:txBody>
                    <a:bodyPr/>
                    <a:lstStyle/>
                    <a:p>
                      <a:pPr algn="l"/>
                      <a:r>
                        <a:rPr lang="en-US" dirty="0"/>
                        <a:t>Coupled hydrogen moderator</a:t>
                      </a:r>
                    </a:p>
                  </a:txBody>
                  <a:tcPr anchor="ctr"/>
                </a:tc>
                <a:tc>
                  <a:txBody>
                    <a:bodyPr/>
                    <a:lstStyle/>
                    <a:p>
                      <a:pPr algn="ctr"/>
                      <a:r>
                        <a:rPr lang="en-US" dirty="0"/>
                        <a:t>-2.0 %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+ 5.0 %</a:t>
                      </a:r>
                    </a:p>
                  </a:txBody>
                  <a:tcPr anchor="ctr"/>
                </a:tc>
                <a:tc>
                  <a:txBody>
                    <a:bodyPr/>
                    <a:lstStyle/>
                    <a:p>
                      <a:pPr algn="ctr"/>
                      <a:r>
                        <a:rPr lang="en-US" dirty="0"/>
                        <a:t>-2.0 %</a:t>
                      </a:r>
                    </a:p>
                  </a:txBody>
                  <a:tcPr anchor="ctr"/>
                </a:tc>
                <a:tc>
                  <a:txBody>
                    <a:bodyPr/>
                    <a:lstStyle/>
                    <a:p>
                      <a:pPr algn="ctr"/>
                      <a:r>
                        <a:rPr lang="en-US" dirty="0"/>
                        <a:t>-25%</a:t>
                      </a:r>
                    </a:p>
                  </a:txBody>
                  <a:tcPr anchor="ctr"/>
                </a:tc>
                <a:extLst>
                  <a:ext uri="{0D108BD9-81ED-4DB2-BD59-A6C34878D82A}">
                    <a16:rowId xmlns:a16="http://schemas.microsoft.com/office/drawing/2014/main" val="3337297672"/>
                  </a:ext>
                </a:extLst>
              </a:tr>
              <a:tr h="370840">
                <a:tc>
                  <a:txBody>
                    <a:bodyPr/>
                    <a:lstStyle/>
                    <a:p>
                      <a:pPr algn="l"/>
                      <a:r>
                        <a:rPr lang="en-US" dirty="0"/>
                        <a:t>Decoupled hydrogen moderator</a:t>
                      </a:r>
                    </a:p>
                  </a:txBody>
                  <a:tcPr anchor="ctr"/>
                </a:tc>
                <a:tc>
                  <a:txBody>
                    <a:bodyPr/>
                    <a:lstStyle/>
                    <a:p>
                      <a:pPr algn="ctr"/>
                      <a:r>
                        <a:rPr lang="en-US" dirty="0"/>
                        <a:t>-1.25 %</a:t>
                      </a:r>
                    </a:p>
                  </a:txBody>
                  <a:tcPr anchor="ctr"/>
                </a:tc>
                <a:tc>
                  <a:txBody>
                    <a:bodyPr/>
                    <a:lstStyle/>
                    <a:p>
                      <a:pPr algn="ctr"/>
                      <a:r>
                        <a:rPr lang="en-US" dirty="0"/>
                        <a:t>0.0 %</a:t>
                      </a:r>
                    </a:p>
                  </a:txBody>
                  <a:tcPr anchor="ctr"/>
                </a:tc>
                <a:tc>
                  <a:txBody>
                    <a:bodyPr/>
                    <a:lstStyle/>
                    <a:p>
                      <a:pPr algn="ctr"/>
                      <a:r>
                        <a:rPr lang="en-US" dirty="0"/>
                        <a:t>-1.0 %</a:t>
                      </a:r>
                    </a:p>
                  </a:txBody>
                  <a:tcPr anchor="ctr"/>
                </a:tc>
                <a:tc>
                  <a:txBody>
                    <a:bodyPr/>
                    <a:lstStyle/>
                    <a:p>
                      <a:pPr algn="ctr"/>
                      <a:r>
                        <a:rPr lang="en-US" dirty="0"/>
                        <a:t>-10%</a:t>
                      </a:r>
                    </a:p>
                  </a:txBody>
                  <a:tcPr anchor="ctr"/>
                </a:tc>
                <a:extLst>
                  <a:ext uri="{0D108BD9-81ED-4DB2-BD59-A6C34878D82A}">
                    <a16:rowId xmlns:a16="http://schemas.microsoft.com/office/drawing/2014/main" val="3554355391"/>
                  </a:ext>
                </a:extLst>
              </a:tr>
              <a:tr h="370840">
                <a:tc>
                  <a:txBody>
                    <a:bodyPr/>
                    <a:lstStyle/>
                    <a:p>
                      <a:pPr algn="l"/>
                      <a:r>
                        <a:rPr lang="en-US" dirty="0"/>
                        <a:t>Decoupled water moderator</a:t>
                      </a:r>
                    </a:p>
                  </a:txBody>
                  <a:tcPr anchor="ctr"/>
                </a:tc>
                <a:tc>
                  <a:txBody>
                    <a:bodyPr/>
                    <a:lstStyle/>
                    <a:p>
                      <a:pPr algn="ctr"/>
                      <a:r>
                        <a:rPr lang="en-US" dirty="0"/>
                        <a:t>+2.0 %</a:t>
                      </a:r>
                    </a:p>
                  </a:txBody>
                  <a:tcPr anchor="ctr"/>
                </a:tc>
                <a:tc>
                  <a:txBody>
                    <a:bodyPr/>
                    <a:lstStyle/>
                    <a:p>
                      <a:pPr algn="ctr"/>
                      <a:r>
                        <a:rPr lang="en-US" dirty="0"/>
                        <a:t>+ 3.0 %</a:t>
                      </a:r>
                    </a:p>
                  </a:txBody>
                  <a:tcPr anchor="ctr"/>
                </a:tc>
                <a:tc>
                  <a:txBody>
                    <a:bodyPr/>
                    <a:lstStyle/>
                    <a:p>
                      <a:pPr algn="ctr"/>
                      <a:r>
                        <a:rPr lang="en-US" dirty="0"/>
                        <a:t>-1.0 %</a:t>
                      </a:r>
                    </a:p>
                  </a:txBody>
                  <a:tcPr anchor="ctr"/>
                </a:tc>
                <a:tc>
                  <a:txBody>
                    <a:bodyPr/>
                    <a:lstStyle/>
                    <a:p>
                      <a:pPr algn="ctr"/>
                      <a:r>
                        <a:rPr lang="en-US" dirty="0"/>
                        <a:t>-15%</a:t>
                      </a:r>
                    </a:p>
                  </a:txBody>
                  <a:tcPr anchor="ctr"/>
                </a:tc>
                <a:extLst>
                  <a:ext uri="{0D108BD9-81ED-4DB2-BD59-A6C34878D82A}">
                    <a16:rowId xmlns:a16="http://schemas.microsoft.com/office/drawing/2014/main" val="3374845794"/>
                  </a:ext>
                </a:extLst>
              </a:tr>
            </a:tbl>
          </a:graphicData>
        </a:graphic>
      </p:graphicFrame>
    </p:spTree>
    <p:extLst>
      <p:ext uri="{BB962C8B-B14F-4D97-AF65-F5344CB8AC3E}">
        <p14:creationId xmlns:p14="http://schemas.microsoft.com/office/powerpoint/2010/main" val="390313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1A83E-40A1-8A15-8C86-0038BE42CB0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81F47E1-FC96-1A89-C9C0-9943812B466B}"/>
              </a:ext>
            </a:extLst>
          </p:cNvPr>
          <p:cNvPicPr>
            <a:picLocks noChangeAspect="1"/>
          </p:cNvPicPr>
          <p:nvPr/>
        </p:nvPicPr>
        <p:blipFill>
          <a:blip r:embed="rId2"/>
          <a:stretch>
            <a:fillRect/>
          </a:stretch>
        </p:blipFill>
        <p:spPr>
          <a:xfrm>
            <a:off x="6642536" y="788277"/>
            <a:ext cx="5549464" cy="5431220"/>
          </a:xfrm>
          <a:prstGeom prst="rect">
            <a:avLst/>
          </a:prstGeom>
        </p:spPr>
      </p:pic>
      <p:sp>
        <p:nvSpPr>
          <p:cNvPr id="2" name="Title 1">
            <a:extLst>
              <a:ext uri="{FF2B5EF4-FFF2-40B4-BE49-F238E27FC236}">
                <a16:creationId xmlns:a16="http://schemas.microsoft.com/office/drawing/2014/main" id="{0B7489E6-0259-88EA-F73A-C65859002B08}"/>
              </a:ext>
            </a:extLst>
          </p:cNvPr>
          <p:cNvSpPr>
            <a:spLocks noGrp="1"/>
          </p:cNvSpPr>
          <p:nvPr>
            <p:ph type="title"/>
          </p:nvPr>
        </p:nvSpPr>
        <p:spPr>
          <a:xfrm>
            <a:off x="208342" y="143151"/>
            <a:ext cx="6823079" cy="633095"/>
          </a:xfrm>
        </p:spPr>
        <p:txBody>
          <a:bodyPr/>
          <a:lstStyle/>
          <a:p>
            <a:r>
              <a:rPr lang="en-US" sz="3600" dirty="0"/>
              <a:t>Extinction Effects of Beryllium</a:t>
            </a:r>
            <a:endParaRPr lang="en-US" sz="2800" dirty="0"/>
          </a:p>
        </p:txBody>
      </p:sp>
      <p:sp>
        <p:nvSpPr>
          <p:cNvPr id="17" name="Content Placeholder 2">
            <a:extLst>
              <a:ext uri="{FF2B5EF4-FFF2-40B4-BE49-F238E27FC236}">
                <a16:creationId xmlns:a16="http://schemas.microsoft.com/office/drawing/2014/main" id="{73E7A32A-15EB-2298-4A6E-D036C188937C}"/>
              </a:ext>
            </a:extLst>
          </p:cNvPr>
          <p:cNvSpPr>
            <a:spLocks noGrp="1"/>
          </p:cNvSpPr>
          <p:nvPr>
            <p:ph idx="1"/>
          </p:nvPr>
        </p:nvSpPr>
        <p:spPr>
          <a:xfrm>
            <a:off x="150052" y="654269"/>
            <a:ext cx="6227100" cy="2609193"/>
          </a:xfrm>
        </p:spPr>
        <p:txBody>
          <a:bodyPr/>
          <a:lstStyle/>
          <a:p>
            <a:pPr marL="342900" indent="-342900">
              <a:buFont typeface="Wingdings" pitchFamily="2" charset="2"/>
              <a:buChar char="§"/>
            </a:pPr>
            <a:r>
              <a:rPr lang="en-US" sz="2300" dirty="0"/>
              <a:t>Crystallinity in various grades of beryllium metal leads to lower scattering cross sections. A larger grain size means a lower scattering cross section in thermal region</a:t>
            </a:r>
          </a:p>
          <a:p>
            <a:pPr marL="342900" indent="-342900">
              <a:buFont typeface="Wingdings" pitchFamily="2" charset="2"/>
              <a:buChar char="§"/>
            </a:pPr>
            <a:r>
              <a:rPr lang="en-US" sz="2300" dirty="0"/>
              <a:t>Be S-200-F is used at SNS with a requirement of &lt; 15 um in grainsize</a:t>
            </a:r>
          </a:p>
          <a:p>
            <a:pPr marL="342900" indent="-342900">
              <a:buFont typeface="Wingdings" pitchFamily="2" charset="2"/>
              <a:buChar char="§"/>
            </a:pPr>
            <a:r>
              <a:rPr lang="en-US" sz="2300" dirty="0"/>
              <a:t>Scattering kernels were kindly provided by D. DiJulio at ESS</a:t>
            </a:r>
          </a:p>
          <a:p>
            <a:pPr marL="342900" indent="-342900">
              <a:buFont typeface="Wingdings" pitchFamily="2" charset="2"/>
              <a:buChar char="§"/>
            </a:pPr>
            <a:endParaRPr lang="en-US" sz="2300" dirty="0"/>
          </a:p>
        </p:txBody>
      </p:sp>
      <p:pic>
        <p:nvPicPr>
          <p:cNvPr id="5" name="Picture 4">
            <a:extLst>
              <a:ext uri="{FF2B5EF4-FFF2-40B4-BE49-F238E27FC236}">
                <a16:creationId xmlns:a16="http://schemas.microsoft.com/office/drawing/2014/main" id="{B90B8B2B-4A3B-1FFC-8D1D-AB163F64158F}"/>
              </a:ext>
            </a:extLst>
          </p:cNvPr>
          <p:cNvPicPr>
            <a:picLocks noChangeAspect="1"/>
          </p:cNvPicPr>
          <p:nvPr/>
        </p:nvPicPr>
        <p:blipFill>
          <a:blip r:embed="rId3"/>
          <a:srcRect l="2640" t="8988" r="33940" b="3447"/>
          <a:stretch>
            <a:fillRect/>
          </a:stretch>
        </p:blipFill>
        <p:spPr>
          <a:xfrm>
            <a:off x="0" y="3539358"/>
            <a:ext cx="6881732" cy="3167230"/>
          </a:xfrm>
          <a:prstGeom prst="rect">
            <a:avLst/>
          </a:prstGeom>
        </p:spPr>
      </p:pic>
      <p:sp>
        <p:nvSpPr>
          <p:cNvPr id="7" name="Title 1">
            <a:extLst>
              <a:ext uri="{FF2B5EF4-FFF2-40B4-BE49-F238E27FC236}">
                <a16:creationId xmlns:a16="http://schemas.microsoft.com/office/drawing/2014/main" id="{73082F13-AD02-7C3E-8369-C892808C768D}"/>
              </a:ext>
            </a:extLst>
          </p:cNvPr>
          <p:cNvSpPr txBox="1">
            <a:spLocks/>
          </p:cNvSpPr>
          <p:nvPr/>
        </p:nvSpPr>
        <p:spPr bwMode="auto">
          <a:xfrm>
            <a:off x="7405921" y="3220795"/>
            <a:ext cx="4150206" cy="7571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400" b="1" dirty="0">
                <a:solidFill>
                  <a:schemeClr val="tx2"/>
                </a:solidFill>
              </a:rPr>
              <a:t>No significant impact on decoupled moderator</a:t>
            </a:r>
          </a:p>
        </p:txBody>
      </p:sp>
    </p:spTree>
    <p:extLst>
      <p:ext uri="{BB962C8B-B14F-4D97-AF65-F5344CB8AC3E}">
        <p14:creationId xmlns:p14="http://schemas.microsoft.com/office/powerpoint/2010/main" val="1748078918"/>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8EE2BD7B-39F9-9940-9D34-E3466DE3E891}" vid="{346E8014-5EE2-7246-B3E3-DA13FBB141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839</TotalTime>
  <Words>1512</Words>
  <Application>Microsoft Macintosh PowerPoint</Application>
  <PresentationFormat>Widescreen</PresentationFormat>
  <Paragraphs>206</Paragraphs>
  <Slides>16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Aptos Light</vt:lpstr>
      <vt:lpstr>Arial</vt:lpstr>
      <vt:lpstr>Calibri</vt:lpstr>
      <vt:lpstr>Cambria Math</vt:lpstr>
      <vt:lpstr>System Font Regular</vt:lpstr>
      <vt:lpstr>Times New Roman</vt:lpstr>
      <vt:lpstr>Wingdings</vt:lpstr>
      <vt:lpstr>ORNL Presentation</vt:lpstr>
      <vt:lpstr>Conceptual Design of Future Inner Reflector Plug at SNS </vt:lpstr>
      <vt:lpstr>Outline</vt:lpstr>
      <vt:lpstr>SNS Target-Moderator-Reflector System</vt:lpstr>
      <vt:lpstr>Inner Reflector Plugs at SNS</vt:lpstr>
      <vt:lpstr>Conceptual Design of IRP V   - reflector</vt:lpstr>
      <vt:lpstr>Conceptual Design of IRP V   - reflector</vt:lpstr>
      <vt:lpstr>Conceptual Design of IRP V   - reflector</vt:lpstr>
      <vt:lpstr>Conceptual Design of IRP V   - moderator performance</vt:lpstr>
      <vt:lpstr>Extinction Effects of Beryllium</vt:lpstr>
      <vt:lpstr>Extinction Effects of Beryllium</vt:lpstr>
      <vt:lpstr>Conceptual Design of IRP V   - poison and decoupler</vt:lpstr>
      <vt:lpstr>Burnup Calculation Method for Predicting Poison/Decoupler Lifetime</vt:lpstr>
      <vt:lpstr>Poison and Decoupler Burnup</vt:lpstr>
      <vt:lpstr>Conceptual Design of IRP V   - poison and decoupler</vt:lpstr>
      <vt:lpstr>Conceptual Design of IRP V   - moderator performance</vt:lpstr>
      <vt:lpstr>Summary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Lu, Wei</dc:creator>
  <cp:keywords/>
  <dc:description/>
  <cp:lastModifiedBy>Gallmeier, Franz X.</cp:lastModifiedBy>
  <cp:revision>14</cp:revision>
  <dcterms:created xsi:type="dcterms:W3CDTF">2026-04-08T21:58:53Z</dcterms:created>
  <dcterms:modified xsi:type="dcterms:W3CDTF">2026-04-16T06:08:05Z</dcterms:modified>
  <cp:category/>
</cp:coreProperties>
</file>