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heme/theme3.xml" ContentType="application/vnd.openxmlformats-officedocument.theme+xml"/>
  <Override PartName="/ppt/tags/tag70.xml" ContentType="application/vnd.openxmlformats-officedocument.presentationml.tags+xml"/>
  <Override PartName="/ppt/notesSlides/notesSlide1.xml" ContentType="application/vnd.openxmlformats-officedocument.presentationml.notesSlide+xml"/>
  <Override PartName="/ppt/tags/tag7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7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5"/>
  </p:notesMasterIdLst>
  <p:sldIdLst>
    <p:sldId id="339" r:id="rId3"/>
    <p:sldId id="377" r:id="rId4"/>
    <p:sldId id="300" r:id="rId5"/>
    <p:sldId id="279" r:id="rId6"/>
    <p:sldId id="258" r:id="rId7"/>
    <p:sldId id="269" r:id="rId8"/>
    <p:sldId id="281" r:id="rId9"/>
    <p:sldId id="312" r:id="rId10"/>
    <p:sldId id="346" r:id="rId11"/>
    <p:sldId id="353" r:id="rId12"/>
    <p:sldId id="360" r:id="rId13"/>
    <p:sldId id="366" r:id="rId14"/>
    <p:sldId id="370" r:id="rId15"/>
    <p:sldId id="371" r:id="rId16"/>
    <p:sldId id="373" r:id="rId17"/>
    <p:sldId id="376" r:id="rId18"/>
    <p:sldId id="363" r:id="rId19"/>
    <p:sldId id="335" r:id="rId20"/>
    <p:sldId id="352" r:id="rId21"/>
    <p:sldId id="336" r:id="rId22"/>
    <p:sldId id="337" r:id="rId23"/>
    <p:sldId id="347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J.江" initials="W用" lastIdx="1" clrIdx="0"/>
  <p:cmAuthor id="299209568" name="耿艳胜" initials="耿" lastIdx="5" clrIdx="1"/>
  <p:cmAuthor id="1" name="子锋 林" initials="子锋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CDCDC"/>
    <a:srgbClr val="00C0FF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89581" autoAdjust="0"/>
  </p:normalViewPr>
  <p:slideViewPr>
    <p:cSldViewPr snapToGrid="0" showGuides="1">
      <p:cViewPr varScale="1">
        <p:scale>
          <a:sx n="64" d="100"/>
          <a:sy n="64" d="100"/>
        </p:scale>
        <p:origin x="93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2026/4/16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22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240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916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972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677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179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386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260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481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92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4012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606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76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869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19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034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951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834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615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33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739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838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834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8" descr="图片1副本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289357" y="174365"/>
            <a:ext cx="1280143" cy="57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 userDrawn="1"/>
        </p:nvSpPr>
        <p:spPr>
          <a:xfrm>
            <a:off x="527384" y="782056"/>
            <a:ext cx="11329259" cy="108000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60" dirty="0"/>
          </a:p>
        </p:txBody>
      </p:sp>
      <p:sp>
        <p:nvSpPr>
          <p:cNvPr id="8" name="圆角矩形 7"/>
          <p:cNvSpPr/>
          <p:nvPr userDrawn="1"/>
        </p:nvSpPr>
        <p:spPr>
          <a:xfrm>
            <a:off x="260288" y="663895"/>
            <a:ext cx="267094" cy="230233"/>
          </a:xfrm>
          <a:prstGeom prst="round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60"/>
          </a:p>
        </p:txBody>
      </p:sp>
      <p:sp>
        <p:nvSpPr>
          <p:cNvPr id="9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174365"/>
            <a:ext cx="9175768" cy="575938"/>
          </a:xfrm>
        </p:spPr>
        <p:txBody>
          <a:bodyPr/>
          <a:lstStyle>
            <a:lvl1pPr algn="l">
              <a:defRPr sz="384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ABC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idx="10" hasCustomPrompt="1"/>
          </p:nvPr>
        </p:nvSpPr>
        <p:spPr>
          <a:xfrm>
            <a:off x="451866" y="1213866"/>
            <a:ext cx="11520678" cy="51069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zh-CN"/>
              <a:t>ABC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 flipV="1">
            <a:off x="0" y="1069979"/>
            <a:ext cx="12192000" cy="45719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60"/>
          </a:p>
        </p:txBody>
      </p:sp>
      <p:sp>
        <p:nvSpPr>
          <p:cNvPr id="42" name="圆角矩形 41"/>
          <p:cNvSpPr/>
          <p:nvPr userDrawn="1"/>
        </p:nvSpPr>
        <p:spPr>
          <a:xfrm>
            <a:off x="786560" y="342241"/>
            <a:ext cx="477755" cy="636588"/>
          </a:xfrm>
          <a:prstGeom prst="round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60"/>
          </a:p>
        </p:txBody>
      </p:sp>
      <p:sp>
        <p:nvSpPr>
          <p:cNvPr id="96" name="圆角矩形 95"/>
          <p:cNvSpPr/>
          <p:nvPr userDrawn="1"/>
        </p:nvSpPr>
        <p:spPr>
          <a:xfrm>
            <a:off x="664344" y="250169"/>
            <a:ext cx="361888" cy="481013"/>
          </a:xfrm>
          <a:prstGeom prst="round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60"/>
          </a:p>
        </p:txBody>
      </p:sp>
      <p:pic>
        <p:nvPicPr>
          <p:cNvPr id="39" name="图片 18" descr="图片1副本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2654" y="223076"/>
            <a:ext cx="1327200" cy="66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本占位符 9"/>
          <p:cNvSpPr>
            <a:spLocks noGrp="1"/>
          </p:cNvSpPr>
          <p:nvPr>
            <p:ph type="body" idx="13" hasCustomPrompt="1"/>
          </p:nvPr>
        </p:nvSpPr>
        <p:spPr>
          <a:xfrm>
            <a:off x="1658112" y="177546"/>
            <a:ext cx="7071360" cy="782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>
                <a:latin typeface="+mj-lt"/>
                <a:ea typeface="方正仿宋_GB2312" panose="02000000000000000000" charset="-122"/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en-US" altLang="zh-CN" dirty="0"/>
              <a:t>ABC</a:t>
            </a:r>
            <a:endParaRPr lang="zh-CN" altLang="en-US" dirty="0"/>
          </a:p>
          <a:p>
            <a:pPr lvl="1"/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4" hasCustomPrompt="1"/>
          </p:nvPr>
        </p:nvSpPr>
        <p:spPr>
          <a:xfrm>
            <a:off x="541020" y="1356360"/>
            <a:ext cx="11205972" cy="5049774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1pPr>
            <a:lvl2pPr marL="911860" indent="-480060">
              <a:buFont typeface="+mj-lt"/>
              <a:buAutoNum type="romanUcPeriod"/>
              <a:defRPr>
                <a:latin typeface="+mn-ea"/>
                <a:ea typeface="+mn-ea"/>
              </a:defRPr>
            </a:lvl2pPr>
            <a:lvl3pPr marL="1394460" indent="-480060">
              <a:buFont typeface="+mj-lt"/>
              <a:buAutoNum type="romanUcPeriod"/>
              <a:defRPr>
                <a:latin typeface="+mn-ea"/>
                <a:ea typeface="+mn-ea"/>
              </a:defRPr>
            </a:lvl3pPr>
            <a:lvl4pPr marL="1851660" indent="-480060">
              <a:buFont typeface="+mj-lt"/>
              <a:buAutoNum type="romanUcPeriod"/>
              <a:defRPr>
                <a:latin typeface="+mn-ea"/>
                <a:ea typeface="+mn-ea"/>
              </a:defRPr>
            </a:lvl4pPr>
            <a:lvl5pPr marL="2308860" indent="-480060">
              <a:buFont typeface="+mj-lt"/>
              <a:buAutoNum type="romanUcPeriod"/>
              <a:defRPr>
                <a:latin typeface="+mn-ea"/>
                <a:ea typeface="+mn-ea"/>
              </a:defRPr>
            </a:lvl5pPr>
          </a:lstStyle>
          <a:p>
            <a:pPr lvl="0"/>
            <a:r>
              <a:rPr lang="en-US" altLang="zh-CN" dirty="0"/>
              <a:t>ABC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445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lang="zh-CN" altLang="en-US" sz="4000" b="1" u="none" strike="noStrike" kern="0" cap="none" spc="0" normalizeH="0" baseline="0" dirty="0">
          <a:solidFill>
            <a:srgbClr val="005DA2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342900" indent="-3429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835"/>
        </a:spcAft>
        <a:buFont typeface="Arial" panose="020B0604020202020204" pitchFamily="34" charset="0"/>
        <a:buChar char="•"/>
        <a:defRPr lang="zh-CN" altLang="en-US" sz="2400" b="1" u="none" strike="noStrike" kern="0" cap="none" spc="0" normalizeH="0" baseline="0" dirty="0">
          <a:solidFill>
            <a:srgbClr val="005DA2"/>
          </a:solidFill>
          <a:uFillTx/>
          <a:latin typeface="Times New Roman" panose="02020603050405020304" pitchFamily="18" charset="0"/>
          <a:ea typeface="微软雅黑" panose="020B0503020204020204" charset="-122"/>
          <a:cs typeface="+mn-cs"/>
        </a:defRPr>
      </a:lvl1pPr>
      <a:lvl2pPr marL="774700" indent="-3429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835"/>
        </a:spcAft>
        <a:buFont typeface="Arial" panose="020B0604020202020204" pitchFamily="34" charset="0"/>
        <a:buChar char="•"/>
        <a:tabLst>
          <a:tab pos="1609090" algn="l"/>
        </a:tabLst>
        <a:defRPr lang="zh-CN" altLang="en-US" sz="2000" u="none" strike="noStrike" kern="0" cap="none" spc="0" normalizeH="0" baseline="0" dirty="0">
          <a:solidFill>
            <a:schemeClr val="tx1"/>
          </a:solidFill>
          <a:uFillTx/>
          <a:latin typeface="Times New Roman" panose="02020603050405020304" pitchFamily="18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835"/>
        </a:spcAft>
        <a:buFont typeface="Arial" panose="020B0604020202020204" pitchFamily="34" charset="0"/>
        <a:buChar char="•"/>
        <a:defRPr sz="1600" u="none" strike="noStrike" kern="1200" cap="none" spc="125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835"/>
        </a:spcAft>
        <a:buFont typeface="Arial" panose="020B0604020202020204" pitchFamily="34" charset="0"/>
        <a:buChar char="•"/>
        <a:defRPr sz="1600" u="none" strike="noStrike" kern="1200" cap="none" spc="125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835"/>
        </a:spcAft>
        <a:buFont typeface="Arial" panose="020B0604020202020204" pitchFamily="34" charset="0"/>
        <a:buChar char="•"/>
        <a:defRPr sz="1600" u="none" strike="noStrike" kern="1200" cap="none" spc="125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3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emf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8466" y="3338195"/>
            <a:ext cx="12224656" cy="3519805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3000" dirty="0">
              <a:solidFill>
                <a:srgbClr val="F6D265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2661" y="3573145"/>
            <a:ext cx="11105964" cy="277448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500">
              <a:solidFill>
                <a:srgbClr val="FFFFCC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7701" y="4820335"/>
            <a:ext cx="11110923" cy="161607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76200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Bin Zhou </a:t>
            </a:r>
          </a:p>
          <a:p>
            <a:pPr algn="ctr" defTabSz="76200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On behalf of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neutronics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group </a:t>
            </a:r>
            <a:endParaRPr lang="en-US" altLang="zh-CN" sz="24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 defTabSz="76200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Institute of High Energy Physics of Chinese Academy of Sciences</a:t>
            </a:r>
          </a:p>
          <a:p>
            <a:pPr algn="ctr" defTabSz="76200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4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标题 3"/>
          <p:cNvSpPr txBox="1"/>
          <p:nvPr/>
        </p:nvSpPr>
        <p:spPr>
          <a:xfrm>
            <a:off x="977265" y="1644015"/>
            <a:ext cx="9956165" cy="98488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lang="zh-CN" altLang="en-US" sz="4000" b="1" u="none" strike="noStrike" kern="0" cap="none" spc="0" normalizeH="0" baseline="0" dirty="0">
                <a:solidFill>
                  <a:srgbClr val="005DA2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 defTabSz="762000">
              <a:spcAft>
                <a:spcPts val="0"/>
              </a:spcAft>
            </a:pPr>
            <a:r>
              <a:rPr lang="en-US" altLang="zh-CN" sz="3335" dirty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en-US" altLang="zh-CN" sz="3335" dirty="0">
                <a:solidFill>
                  <a:srgbClr val="FFFFFF"/>
                </a:solidFill>
                <a:cs typeface="Arial" panose="020B0604020202020204" pitchFamily="34" charset="0"/>
              </a:rPr>
              <a:t>Report of Dongguan Branch		</a:t>
            </a:r>
            <a:endParaRPr lang="en-US" altLang="en-US" sz="3335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0"/>
            <a:ext cx="12218670" cy="33534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0181" y="4128772"/>
            <a:ext cx="11108444" cy="7016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design and calculations of the CSNS-II target station</a:t>
            </a:r>
            <a:endParaRPr sz="3200" b="1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0"/>
            <a:ext cx="11287760" cy="331914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0"/>
                </a:schemeClr>
              </a:gs>
              <a:gs pos="56000">
                <a:schemeClr val="bg2">
                  <a:alpha val="0"/>
                </a:schemeClr>
              </a:gs>
              <a:gs pos="100000">
                <a:schemeClr val="bg2">
                  <a:lumMod val="95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" name="Picture 1" descr="C:\Users\thinkpad\Desktop\赵晶石\微信图片_2019100914343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045" y="158750"/>
            <a:ext cx="711835" cy="72199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37" name="图片 36" descr="所logoP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6790" y="213995"/>
            <a:ext cx="989965" cy="59182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30" name="图片 18" descr="图片1副本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10385" y="261620"/>
            <a:ext cx="919480" cy="48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1" name="文本框 10"/>
          <p:cNvSpPr txBox="1"/>
          <p:nvPr/>
        </p:nvSpPr>
        <p:spPr>
          <a:xfrm>
            <a:off x="530182" y="3648394"/>
            <a:ext cx="11108444" cy="40513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ICANS-XXV, Malmö, Sweden, 2026  </a:t>
            </a:r>
            <a:endParaRPr lang="en-US" altLang="zh-CN" sz="2000" b="1" dirty="0">
              <a:solidFill>
                <a:srgbClr val="FFFFFF"/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026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3"/>
          <p:cNvSpPr>
            <a:spLocks noGrp="1"/>
          </p:cNvSpPr>
          <p:nvPr>
            <p:ph type="title"/>
          </p:nvPr>
        </p:nvSpPr>
        <p:spPr>
          <a:xfrm>
            <a:off x="609600" y="174365"/>
            <a:ext cx="10241280" cy="575938"/>
          </a:xfrm>
        </p:spPr>
        <p:txBody>
          <a:bodyPr/>
          <a:lstStyle/>
          <a:p>
            <a:r>
              <a:rPr lang="en-US" altLang="zh-CN" dirty="0"/>
              <a:t>P</a:t>
            </a:r>
            <a:r>
              <a:rPr lang="en-US" altLang="zh-CN" dirty="0" smtClean="0"/>
              <a:t>hysical calculations of the CSNS-II</a:t>
            </a:r>
            <a:endParaRPr lang="en-US" altLang="zh-CN" dirty="0"/>
          </a:p>
        </p:txBody>
      </p:sp>
      <p:sp>
        <p:nvSpPr>
          <p:cNvPr id="11" name="文本框 10"/>
          <p:cNvSpPr txBox="1"/>
          <p:nvPr/>
        </p:nvSpPr>
        <p:spPr>
          <a:xfrm>
            <a:off x="411480" y="867011"/>
            <a:ext cx="1159002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Heat deposition (500kW*1.2)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09934" y="5909502"/>
            <a:ext cx="11705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****</a:t>
            </a:r>
            <a:r>
              <a:rPr lang="en-US" altLang="zh-CN" dirty="0" smtClean="0"/>
              <a:t>TOTAL heat load:     Target: </a:t>
            </a:r>
            <a:r>
              <a:rPr lang="en-US" altLang="zh-CN" b="1" dirty="0" smtClean="0"/>
              <a:t>333kW</a:t>
            </a:r>
            <a:r>
              <a:rPr lang="en-US" altLang="zh-CN" dirty="0" smtClean="0"/>
              <a:t>;      Reflector: </a:t>
            </a:r>
            <a:r>
              <a:rPr lang="en-US" altLang="zh-CN" b="1" dirty="0" smtClean="0"/>
              <a:t>122kW</a:t>
            </a:r>
            <a:r>
              <a:rPr lang="en-US" altLang="zh-CN" dirty="0" smtClean="0"/>
              <a:t>;      LH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(CHM): </a:t>
            </a:r>
            <a:r>
              <a:rPr lang="en-US" altLang="zh-CN" b="1" dirty="0" smtClean="0"/>
              <a:t>1396W</a:t>
            </a:r>
            <a:r>
              <a:rPr lang="en-US" altLang="zh-CN" dirty="0"/>
              <a:t>; </a:t>
            </a:r>
            <a:r>
              <a:rPr lang="en-US" altLang="zh-CN" dirty="0" smtClean="0"/>
              <a:t>      LH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(DPHM): </a:t>
            </a:r>
            <a:r>
              <a:rPr lang="en-US" altLang="zh-CN" b="1" dirty="0" smtClean="0"/>
              <a:t>1121W</a:t>
            </a:r>
            <a:r>
              <a:rPr lang="en-US" altLang="zh-CN" dirty="0"/>
              <a:t>;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48" y="1469504"/>
            <a:ext cx="11736140" cy="4218519"/>
          </a:xfrm>
          <a:prstGeom prst="rect">
            <a:avLst/>
          </a:prstGeom>
        </p:spPr>
      </p:pic>
      <p:sp>
        <p:nvSpPr>
          <p:cNvPr id="6" name="灯片编号占位符 1"/>
          <p:cNvSpPr txBox="1">
            <a:spLocks/>
          </p:cNvSpPr>
          <p:nvPr/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500" dirty="0" smtClean="0"/>
              <a:t>10/22</a:t>
            </a:r>
            <a:endParaRPr lang="zh-CN" altLang="en-US" sz="1500" dirty="0"/>
          </a:p>
        </p:txBody>
      </p:sp>
      <p:sp>
        <p:nvSpPr>
          <p:cNvPr id="2" name="矩形 1"/>
          <p:cNvSpPr/>
          <p:nvPr/>
        </p:nvSpPr>
        <p:spPr>
          <a:xfrm>
            <a:off x="1340069" y="2574334"/>
            <a:ext cx="3294994" cy="512379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183821" y="2061955"/>
            <a:ext cx="3294994" cy="77251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01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flipV="1">
            <a:off x="0" y="891649"/>
            <a:ext cx="12193200" cy="38099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圆角矩形 41"/>
          <p:cNvSpPr/>
          <p:nvPr/>
        </p:nvSpPr>
        <p:spPr>
          <a:xfrm>
            <a:off x="655467" y="285201"/>
            <a:ext cx="398129" cy="530490"/>
          </a:xfrm>
          <a:prstGeom prst="round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6" name="圆角矩形 95"/>
          <p:cNvSpPr/>
          <p:nvPr/>
        </p:nvSpPr>
        <p:spPr>
          <a:xfrm>
            <a:off x="553620" y="208474"/>
            <a:ext cx="301573" cy="400844"/>
          </a:xfrm>
          <a:prstGeom prst="round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35584" y="222643"/>
            <a:ext cx="1984375" cy="5892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defTabSz="7620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kumimoji="1" lang="en-US" altLang="zh-CN" sz="3600" b="1" dirty="0">
                <a:solidFill>
                  <a:srgbClr val="005DA2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Outline</a:t>
            </a:r>
          </a:p>
        </p:txBody>
      </p:sp>
      <p:pic>
        <p:nvPicPr>
          <p:cNvPr id="39" name="图片 18" descr="图片1副本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39700" y="185897"/>
            <a:ext cx="1106000" cy="55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608739" y="1032984"/>
            <a:ext cx="11236961" cy="36810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pPr marL="571500" indent="-571500" defTabSz="705485">
              <a:lnSpc>
                <a:spcPct val="130000"/>
              </a:lnSpc>
              <a:buClr>
                <a:srgbClr val="00467A"/>
              </a:buClr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solidFill>
                  <a:schemeClr val="bg2">
                    <a:lumMod val="8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Target-Moderator-Reflector </a:t>
            </a:r>
            <a:r>
              <a:rPr lang="en-US" altLang="zh-CN" sz="3200" b="1" dirty="0" err="1" smtClean="0">
                <a:solidFill>
                  <a:schemeClr val="bg2">
                    <a:lumMod val="8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neutronic</a:t>
            </a:r>
            <a:r>
              <a:rPr lang="en-US" altLang="zh-CN" sz="3200" b="1" dirty="0" smtClean="0">
                <a:solidFill>
                  <a:schemeClr val="bg2">
                    <a:lumMod val="8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chemeClr val="bg2">
                    <a:lumMod val="8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performance </a:t>
            </a:r>
            <a:r>
              <a:rPr lang="en-US" altLang="zh-CN" sz="3200" b="1" dirty="0" smtClean="0">
                <a:solidFill>
                  <a:schemeClr val="bg2">
                    <a:lumMod val="8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analysis</a:t>
            </a:r>
          </a:p>
          <a:p>
            <a:pPr marL="1028700" lvl="1" indent="-571500" defTabSz="705485">
              <a:lnSpc>
                <a:spcPct val="130000"/>
              </a:lnSpc>
              <a:buClr>
                <a:srgbClr val="00467A"/>
              </a:buClr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chemeClr val="bg2">
                    <a:lumMod val="8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Validations of the CSNS-I</a:t>
            </a:r>
          </a:p>
          <a:p>
            <a:pPr marL="1028700" lvl="1" indent="-571500" defTabSz="705485">
              <a:lnSpc>
                <a:spcPct val="130000"/>
              </a:lnSpc>
              <a:buClr>
                <a:srgbClr val="00467A"/>
              </a:buClr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chemeClr val="bg2">
                    <a:lumMod val="8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Calculations of the CSNS-II</a:t>
            </a:r>
          </a:p>
          <a:p>
            <a:pPr marL="571500" indent="-571500" defTabSz="705485">
              <a:lnSpc>
                <a:spcPct val="130000"/>
              </a:lnSpc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Heat transfer design and abnormal cases considerations</a:t>
            </a:r>
          </a:p>
          <a:p>
            <a:pPr marL="571500" indent="-571500" defTabSz="705485">
              <a:lnSpc>
                <a:spcPct val="130000"/>
              </a:lnSpc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solidFill>
                  <a:schemeClr val="bg2">
                    <a:lumMod val="8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Neutron Irradiation Project</a:t>
            </a:r>
          </a:p>
          <a:p>
            <a:pPr marL="571500" indent="-571500" defTabSz="705485" latinLnBrk="0">
              <a:lnSpc>
                <a:spcPct val="130000"/>
              </a:lnSpc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solidFill>
                  <a:schemeClr val="bg2">
                    <a:lumMod val="8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Summary </a:t>
            </a:r>
            <a:endParaRPr lang="en-US" altLang="zh-CN" sz="3200" b="1" dirty="0">
              <a:solidFill>
                <a:schemeClr val="bg2">
                  <a:lumMod val="8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34865" y="511810"/>
            <a:ext cx="3386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0" name="灯片编号占位符 1"/>
          <p:cNvSpPr txBox="1">
            <a:spLocks/>
          </p:cNvSpPr>
          <p:nvPr/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500" dirty="0" smtClean="0"/>
              <a:t>11/22</a:t>
            </a:r>
            <a:endParaRPr lang="zh-CN" altLang="en-US" sz="1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237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88275" y="3289878"/>
            <a:ext cx="5020210" cy="3322076"/>
            <a:chOff x="-202499" y="2836150"/>
            <a:chExt cx="5782245" cy="3828005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AF3B63F2-610D-BD77-FFFA-24EBF70948EC}"/>
                </a:ext>
              </a:extLst>
            </p:cNvPr>
            <p:cNvGrpSpPr/>
            <p:nvPr/>
          </p:nvGrpSpPr>
          <p:grpSpPr>
            <a:xfrm>
              <a:off x="380997" y="2836150"/>
              <a:ext cx="5144644" cy="3828005"/>
              <a:chOff x="380997" y="2836150"/>
              <a:chExt cx="5144644" cy="3828005"/>
            </a:xfrm>
          </p:grpSpPr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39E13E5F-F633-DBF4-29B0-54076B9AE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0997" y="2836150"/>
                <a:ext cx="5144644" cy="3828005"/>
              </a:xfrm>
              <a:prstGeom prst="rect">
                <a:avLst/>
              </a:prstGeom>
            </p:spPr>
          </p:pic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9E1B0E7-09E1-567C-BFE5-81BC41B6429D}"/>
                  </a:ext>
                </a:extLst>
              </p:cNvPr>
              <p:cNvSpPr txBox="1"/>
              <p:nvPr/>
            </p:nvSpPr>
            <p:spPr>
              <a:xfrm>
                <a:off x="2057382" y="6239456"/>
                <a:ext cx="316666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/>
                  <a:t>U</a:t>
                </a:r>
                <a:r>
                  <a:rPr lang="zh-CN" altLang="en-US" sz="1600" dirty="0"/>
                  <a:t>pper and lower flow channels</a:t>
                </a:r>
                <a:endParaRPr lang="en-US" altLang="zh-CN" sz="1600" dirty="0"/>
              </a:p>
            </p:txBody>
          </p:sp>
          <p:cxnSp>
            <p:nvCxnSpPr>
              <p:cNvPr id="18" name="直接箭头连接符 17">
                <a:extLst>
                  <a:ext uri="{FF2B5EF4-FFF2-40B4-BE49-F238E27FC236}">
                    <a16:creationId xmlns:a16="http://schemas.microsoft.com/office/drawing/2014/main" id="{6DD4CE4C-E9E7-F15A-B685-24019B4D02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721232" y="5427496"/>
                <a:ext cx="408375" cy="864246"/>
              </a:xfrm>
              <a:prstGeom prst="straightConnector1">
                <a:avLst/>
              </a:prstGeom>
              <a:ln w="19050">
                <a:solidFill>
                  <a:srgbClr val="CC00C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1EA600B-D69B-78DF-EE10-62D2D6C37461}"/>
                </a:ext>
              </a:extLst>
            </p:cNvPr>
            <p:cNvSpPr txBox="1"/>
            <p:nvPr/>
          </p:nvSpPr>
          <p:spPr>
            <a:xfrm>
              <a:off x="-202499" y="4393685"/>
              <a:ext cx="825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Target</a:t>
              </a:r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7E20DA9-27B8-84F5-487A-09A6616886D6}"/>
                </a:ext>
              </a:extLst>
            </p:cNvPr>
            <p:cNvSpPr txBox="1"/>
            <p:nvPr/>
          </p:nvSpPr>
          <p:spPr>
            <a:xfrm>
              <a:off x="-152800" y="5838304"/>
              <a:ext cx="791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Water</a:t>
              </a:r>
              <a:endParaRPr lang="zh-CN" altLang="en-US" dirty="0"/>
            </a:p>
          </p:txBody>
        </p:sp>
        <p:sp>
          <p:nvSpPr>
            <p:cNvPr id="11" name="箭头: 下 89">
              <a:extLst>
                <a:ext uri="{FF2B5EF4-FFF2-40B4-BE49-F238E27FC236}">
                  <a16:creationId xmlns:a16="http://schemas.microsoft.com/office/drawing/2014/main" id="{2E7F6A37-2FBA-4C17-1695-B9E89D553998}"/>
                </a:ext>
              </a:extLst>
            </p:cNvPr>
            <p:cNvSpPr/>
            <p:nvPr/>
          </p:nvSpPr>
          <p:spPr>
            <a:xfrm rot="4739418">
              <a:off x="5007652" y="3770096"/>
              <a:ext cx="235949" cy="417999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箭头: 下 90">
              <a:extLst>
                <a:ext uri="{FF2B5EF4-FFF2-40B4-BE49-F238E27FC236}">
                  <a16:creationId xmlns:a16="http://schemas.microsoft.com/office/drawing/2014/main" id="{72255AAB-65B0-FCBB-D8FC-666E1FCFC30D}"/>
                </a:ext>
              </a:extLst>
            </p:cNvPr>
            <p:cNvSpPr/>
            <p:nvPr/>
          </p:nvSpPr>
          <p:spPr>
            <a:xfrm rot="4636457" flipH="1">
              <a:off x="5180416" y="5258159"/>
              <a:ext cx="239119" cy="559541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箭头: 下 91">
              <a:extLst>
                <a:ext uri="{FF2B5EF4-FFF2-40B4-BE49-F238E27FC236}">
                  <a16:creationId xmlns:a16="http://schemas.microsoft.com/office/drawing/2014/main" id="{3650D0B0-A262-F0C4-00DA-08D7D6CA2E2B}"/>
                </a:ext>
              </a:extLst>
            </p:cNvPr>
            <p:cNvSpPr/>
            <p:nvPr/>
          </p:nvSpPr>
          <p:spPr>
            <a:xfrm rot="15351147">
              <a:off x="4785978" y="4596543"/>
              <a:ext cx="230848" cy="519061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箭头: 下 92">
              <a:extLst>
                <a:ext uri="{FF2B5EF4-FFF2-40B4-BE49-F238E27FC236}">
                  <a16:creationId xmlns:a16="http://schemas.microsoft.com/office/drawing/2014/main" id="{976EDD80-79F8-AE9E-0D84-EE26FE85DC9D}"/>
                </a:ext>
              </a:extLst>
            </p:cNvPr>
            <p:cNvSpPr/>
            <p:nvPr/>
          </p:nvSpPr>
          <p:spPr>
            <a:xfrm rot="15251714">
              <a:off x="4798327" y="2996136"/>
              <a:ext cx="254103" cy="417999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标题 3"/>
          <p:cNvSpPr>
            <a:spLocks noGrp="1"/>
          </p:cNvSpPr>
          <p:nvPr>
            <p:ph type="title"/>
          </p:nvPr>
        </p:nvSpPr>
        <p:spPr>
          <a:xfrm>
            <a:off x="609600" y="174365"/>
            <a:ext cx="10241280" cy="575938"/>
          </a:xfrm>
        </p:spPr>
        <p:txBody>
          <a:bodyPr/>
          <a:lstStyle/>
          <a:p>
            <a:r>
              <a:rPr lang="en-US" altLang="zh-CN" dirty="0" smtClean="0"/>
              <a:t>Heat transfer design:  Target</a:t>
            </a:r>
            <a:endParaRPr lang="en-US" altLang="zh-CN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C261F2B-28F2-4132-9F7B-C0D7F2682DB3}"/>
              </a:ext>
            </a:extLst>
          </p:cNvPr>
          <p:cNvSpPr txBox="1"/>
          <p:nvPr/>
        </p:nvSpPr>
        <p:spPr>
          <a:xfrm>
            <a:off x="714416" y="822978"/>
            <a:ext cx="5775360" cy="227406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>
                <a:solidFill>
                  <a:srgbClr val="C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Design </a:t>
            </a:r>
            <a:r>
              <a:rPr lang="en-US" altLang="zh-CN" sz="2400" b="1" dirty="0" smtClean="0">
                <a:solidFill>
                  <a:srgbClr val="C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parameters </a:t>
            </a:r>
            <a:endParaRPr lang="en-US" altLang="zh-CN" sz="2400" b="1" dirty="0">
              <a:solidFill>
                <a:srgbClr val="C0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Proton beam power: </a:t>
            </a:r>
            <a:r>
              <a:rPr lang="en-US" altLang="zh-CN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500 kW (*</a:t>
            </a:r>
            <a:r>
              <a:rPr lang="en-US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1.2)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Pressure</a:t>
            </a:r>
            <a:r>
              <a:rPr lang="en-US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4 bar</a:t>
            </a:r>
            <a:endParaRPr lang="en-US" altLang="zh-CN" dirty="0"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Heavy Water </a:t>
            </a:r>
            <a:r>
              <a:rPr lang="en-US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inlet: 25℃, </a:t>
            </a:r>
            <a:r>
              <a:rPr lang="en-US" altLang="zh-CN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200 L/min</a:t>
            </a:r>
            <a:endParaRPr lang="en-US" altLang="zh-CN" dirty="0"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Average </a:t>
            </a:r>
            <a:r>
              <a:rPr lang="en-US" altLang="zh-CN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flow velocity </a:t>
            </a:r>
            <a:r>
              <a:rPr lang="en-US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of gaps between targets: ≤4m/s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Coolant temperature on the target plate wall: </a:t>
            </a:r>
            <a:r>
              <a:rPr lang="en-US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≤</a:t>
            </a:r>
            <a:r>
              <a:rPr lang="en-US" altLang="zh-CN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125℃</a:t>
            </a:r>
            <a:endParaRPr lang="en-US" altLang="zh-CN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51C822B-61D2-66CD-6FFB-A61B911F14D8}"/>
              </a:ext>
            </a:extLst>
          </p:cNvPr>
          <p:cNvSpPr txBox="1"/>
          <p:nvPr/>
        </p:nvSpPr>
        <p:spPr>
          <a:xfrm>
            <a:off x="6595951" y="4691094"/>
            <a:ext cx="5785924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 smtClean="0"/>
              <a:t>Target </a:t>
            </a:r>
            <a:r>
              <a:rPr lang="en-US" altLang="zh-CN" dirty="0"/>
              <a:t>blocks: </a:t>
            </a:r>
            <a:r>
              <a:rPr lang="zh-CN" altLang="en-US" dirty="0"/>
              <a:t>17 pieces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/>
              <a:t>The Min. thickness of target: [</a:t>
            </a:r>
            <a:r>
              <a:rPr lang="en-US" altLang="zh-CN" dirty="0" smtClean="0"/>
              <a:t>9.5(W)+1(Ta)] mm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CN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Max.t of s</a:t>
            </a:r>
            <a:r>
              <a:rPr lang="en-US" altLang="zh-CN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olid wall 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contact with water 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104</a:t>
            </a:r>
            <a:r>
              <a:rPr lang="en-US" altLang="zh-CN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℃</a:t>
            </a:r>
            <a:endParaRPr lang="en-US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/>
              <a:t>The </a:t>
            </a:r>
            <a:r>
              <a:rPr lang="en-US" altLang="zh-CN" dirty="0" smtClean="0"/>
              <a:t>Max. </a:t>
            </a:r>
            <a:r>
              <a:rPr lang="en-US" altLang="zh-CN" dirty="0"/>
              <a:t>t of </a:t>
            </a:r>
            <a:r>
              <a:rPr lang="en-US" altLang="zh-CN" dirty="0" smtClean="0"/>
              <a:t>target vessel: 108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℃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/>
              <a:t>The Max. t of </a:t>
            </a:r>
            <a:r>
              <a:rPr lang="en-US" altLang="zh-CN" dirty="0" smtClean="0"/>
              <a:t>target: 167</a:t>
            </a:r>
            <a:r>
              <a:rPr lang="en-US" altLang="zh-CN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℃</a:t>
            </a:r>
            <a:endParaRPr lang="en-US" altLang="zh-CN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231" y="2651931"/>
            <a:ext cx="4535693" cy="1986104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7809371" y="4535636"/>
            <a:ext cx="24597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/>
              <a:t>Flow rate and velocity in the target   </a:t>
            </a:r>
            <a:endParaRPr lang="zh-CN" altLang="en-US" sz="1200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2C5CE68A-AAE0-DA41-10D6-8959ECB740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351" y="919884"/>
            <a:ext cx="2277313" cy="158993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矩形 19"/>
          <p:cNvSpPr/>
          <p:nvPr/>
        </p:nvSpPr>
        <p:spPr>
          <a:xfrm>
            <a:off x="7989552" y="2417025"/>
            <a:ext cx="24549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/>
              <a:t>Heat deposition distribution in target</a:t>
            </a:r>
            <a:endParaRPr lang="zh-CN" altLang="en-US" sz="1200" dirty="0"/>
          </a:p>
        </p:txBody>
      </p:sp>
      <p:sp>
        <p:nvSpPr>
          <p:cNvPr id="21" name="灯片编号占位符 1"/>
          <p:cNvSpPr txBox="1">
            <a:spLocks/>
          </p:cNvSpPr>
          <p:nvPr/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500" dirty="0" smtClean="0"/>
              <a:t>12/22</a:t>
            </a:r>
            <a:endParaRPr lang="zh-CN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05152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3"/>
          <p:cNvSpPr>
            <a:spLocks noGrp="1"/>
          </p:cNvSpPr>
          <p:nvPr>
            <p:ph type="title"/>
          </p:nvPr>
        </p:nvSpPr>
        <p:spPr>
          <a:xfrm>
            <a:off x="609600" y="174365"/>
            <a:ext cx="10241280" cy="575938"/>
          </a:xfrm>
        </p:spPr>
        <p:txBody>
          <a:bodyPr/>
          <a:lstStyle/>
          <a:p>
            <a:r>
              <a:rPr lang="en-US" altLang="zh-CN" dirty="0" smtClean="0"/>
              <a:t>Abnormal cases consideration</a:t>
            </a:r>
            <a:endParaRPr lang="en-US" altLang="zh-CN" dirty="0"/>
          </a:p>
        </p:txBody>
      </p:sp>
      <p:sp>
        <p:nvSpPr>
          <p:cNvPr id="7" name="文本框 6"/>
          <p:cNvSpPr txBox="1"/>
          <p:nvPr/>
        </p:nvSpPr>
        <p:spPr>
          <a:xfrm>
            <a:off x="586740" y="944880"/>
            <a:ext cx="8785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Decay Heat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05103" y="2017836"/>
            <a:ext cx="9019388" cy="78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 smtClean="0"/>
              <a:t>Heat power variation over time </a:t>
            </a:r>
            <a:r>
              <a:rPr lang="en-US" altLang="zh-CN" sz="1600" dirty="0"/>
              <a:t>of each component</a:t>
            </a:r>
            <a:endParaRPr lang="en-US" altLang="zh-CN" sz="1600" dirty="0" smtClean="0"/>
          </a:p>
          <a:p>
            <a:pPr algn="ctr">
              <a:lnSpc>
                <a:spcPct val="150000"/>
              </a:lnSpc>
            </a:pPr>
            <a:r>
              <a:rPr lang="en-US" altLang="zh-CN" sz="1600" dirty="0" smtClean="0"/>
              <a:t>(Target: 1 year @ 500kW;   Reflector: 5 years @ 500kW)</a:t>
            </a:r>
            <a:endParaRPr lang="zh-CN" altLang="en-US" sz="1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69" y="2797067"/>
            <a:ext cx="5333774" cy="38435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3226" y="2825573"/>
            <a:ext cx="5217114" cy="3802303"/>
          </a:xfrm>
          <a:prstGeom prst="rect">
            <a:avLst/>
          </a:prstGeom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820552" y="1452186"/>
            <a:ext cx="11715789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600" dirty="0" smtClean="0">
                <a:latin typeface="Times New Roman" panose="02020603050405020304" pitchFamily="18" charset="0"/>
                <a:sym typeface="+mn-ea"/>
              </a:rPr>
              <a:t>Stemming from the </a:t>
            </a:r>
            <a:r>
              <a:rPr lang="en-US" altLang="zh-CN" sz="1600" dirty="0">
                <a:latin typeface="Times New Roman" panose="02020603050405020304" pitchFamily="18" charset="0"/>
                <a:sym typeface="+mn-ea"/>
              </a:rPr>
              <a:t>radioactive nuclides </a:t>
            </a:r>
            <a:r>
              <a:rPr lang="en-US" altLang="zh-CN" sz="1600" dirty="0" smtClean="0">
                <a:latin typeface="Times New Roman" panose="02020603050405020304" pitchFamily="18" charset="0"/>
                <a:sym typeface="+mn-ea"/>
              </a:rPr>
              <a:t>produced by interaction with the </a:t>
            </a:r>
            <a:r>
              <a:rPr lang="en-US" altLang="zh-CN" sz="1600" dirty="0">
                <a:latin typeface="Times New Roman" panose="02020603050405020304" pitchFamily="18" charset="0"/>
                <a:sym typeface="+mn-ea"/>
              </a:rPr>
              <a:t>incident </a:t>
            </a:r>
            <a:r>
              <a:rPr lang="en-US" altLang="zh-CN" sz="1600" dirty="0" smtClean="0">
                <a:latin typeface="Times New Roman" panose="02020603050405020304" pitchFamily="18" charset="0"/>
                <a:sym typeface="+mn-ea"/>
              </a:rPr>
              <a:t>protons and secondary particles.</a:t>
            </a:r>
          </a:p>
          <a:p>
            <a:pPr marL="685800" lvl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600" b="0" dirty="0" smtClean="0">
                <a:latin typeface="Times New Roman" panose="02020603050405020304" pitchFamily="18" charset="0"/>
                <a:sym typeface="+mn-ea"/>
              </a:rPr>
              <a:t>Beam power, operation duration, materials,.. </a:t>
            </a:r>
          </a:p>
        </p:txBody>
      </p:sp>
      <p:sp>
        <p:nvSpPr>
          <p:cNvPr id="9" name="灯片编号占位符 1"/>
          <p:cNvSpPr txBox="1">
            <a:spLocks/>
          </p:cNvSpPr>
          <p:nvPr/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500" dirty="0" smtClean="0"/>
              <a:t>13/22</a:t>
            </a:r>
            <a:endParaRPr lang="zh-CN" altLang="en-US" sz="1500" dirty="0"/>
          </a:p>
        </p:txBody>
      </p:sp>
    </p:spTree>
    <p:extLst>
      <p:ext uri="{BB962C8B-B14F-4D97-AF65-F5344CB8AC3E}">
        <p14:creationId xmlns:p14="http://schemas.microsoft.com/office/powerpoint/2010/main" val="80587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D9681B5-F7C3-48FB-4475-3149EC12B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166" y="1213395"/>
            <a:ext cx="5659073" cy="2348383"/>
          </a:xfrm>
          <a:prstGeom prst="rect">
            <a:avLst/>
          </a:prstGeom>
        </p:spPr>
      </p:pic>
      <p:sp>
        <p:nvSpPr>
          <p:cNvPr id="12" name="标题 3"/>
          <p:cNvSpPr>
            <a:spLocks noGrp="1"/>
          </p:cNvSpPr>
          <p:nvPr>
            <p:ph type="title"/>
          </p:nvPr>
        </p:nvSpPr>
        <p:spPr>
          <a:xfrm>
            <a:off x="609600" y="174365"/>
            <a:ext cx="10241280" cy="575938"/>
          </a:xfrm>
        </p:spPr>
        <p:txBody>
          <a:bodyPr/>
          <a:lstStyle/>
          <a:p>
            <a:r>
              <a:rPr lang="en-US" altLang="zh-CN" dirty="0"/>
              <a:t>Abnormal cases consideration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6739" y="944880"/>
            <a:ext cx="10149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Abnormal Cases:  LOCA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D7292C0-60E6-EC00-F3E6-872FFF24D75C}"/>
              </a:ext>
            </a:extLst>
          </p:cNvPr>
          <p:cNvSpPr txBox="1"/>
          <p:nvPr/>
        </p:nvSpPr>
        <p:spPr>
          <a:xfrm>
            <a:off x="816336" y="1434365"/>
            <a:ext cx="534801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+mn-lt"/>
                <a:ea typeface="+mn-ea"/>
              </a:rPr>
              <a:t>Operation </a:t>
            </a:r>
            <a:r>
              <a:rPr lang="en-US" altLang="zh-CN" dirty="0">
                <a:latin typeface="+mn-lt"/>
                <a:ea typeface="+mn-ea"/>
              </a:rPr>
              <a:t>at 500kW for 1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lt"/>
                <a:ea typeface="+mn-ea"/>
              </a:rPr>
              <a:t>Both TMR drain away water instantly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lt"/>
                <a:ea typeface="+mn-ea"/>
              </a:rPr>
              <a:t>Initial </a:t>
            </a:r>
            <a:r>
              <a:rPr lang="en-US" altLang="zh-CN" dirty="0" smtClean="0">
                <a:latin typeface="+mn-lt"/>
                <a:ea typeface="+mn-ea"/>
              </a:rPr>
              <a:t>heat: </a:t>
            </a:r>
            <a:r>
              <a:rPr lang="en-US" altLang="zh-CN" dirty="0">
                <a:latin typeface="+mn-lt"/>
                <a:ea typeface="+mn-ea"/>
              </a:rPr>
              <a:t>Target(3400W) + </a:t>
            </a:r>
            <a:r>
              <a:rPr lang="en-US" altLang="zh-CN" dirty="0" smtClean="0">
                <a:latin typeface="+mn-lt"/>
                <a:ea typeface="+mn-ea"/>
              </a:rPr>
              <a:t>MR(3795W</a:t>
            </a:r>
            <a:r>
              <a:rPr lang="en-US" altLang="zh-CN" dirty="0">
                <a:latin typeface="+mn-lt"/>
                <a:ea typeface="+mn-ea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lt"/>
                <a:ea typeface="+mn-ea"/>
              </a:rPr>
              <a:t>Outer </a:t>
            </a:r>
            <a:r>
              <a:rPr lang="en-US" altLang="zh-CN" dirty="0" smtClean="0">
                <a:latin typeface="+mn-lt"/>
                <a:ea typeface="+mn-ea"/>
              </a:rPr>
              <a:t>surface: natural </a:t>
            </a:r>
            <a:r>
              <a:rPr lang="en-US" altLang="zh-CN" dirty="0">
                <a:latin typeface="+mn-lt"/>
                <a:ea typeface="+mn-ea"/>
              </a:rPr>
              <a:t>convection</a:t>
            </a:r>
          </a:p>
          <a:p>
            <a:r>
              <a:rPr lang="en-US" altLang="zh-CN" dirty="0">
                <a:latin typeface="+mn-lt"/>
                <a:ea typeface="+mn-ea"/>
              </a:rPr>
              <a:t>       </a:t>
            </a:r>
            <a:r>
              <a:rPr lang="en-US" altLang="zh-CN" dirty="0" smtClean="0">
                <a:latin typeface="+mn-lt"/>
                <a:ea typeface="+mn-ea"/>
              </a:rPr>
              <a:t> h=10W</a:t>
            </a:r>
            <a:r>
              <a:rPr lang="en-US" altLang="zh-CN" dirty="0">
                <a:latin typeface="+mn-lt"/>
                <a:ea typeface="+mn-ea"/>
              </a:rPr>
              <a:t>/(</a:t>
            </a:r>
            <a:r>
              <a:rPr lang="en-US" altLang="zh-CN" dirty="0" err="1">
                <a:latin typeface="+mn-lt"/>
                <a:ea typeface="+mn-ea"/>
              </a:rPr>
              <a:t>m.K</a:t>
            </a:r>
            <a:r>
              <a:rPr lang="en-US" altLang="zh-CN" dirty="0">
                <a:latin typeface="+mn-lt"/>
                <a:ea typeface="+mn-ea"/>
              </a:rPr>
              <a:t>), ambient </a:t>
            </a:r>
            <a:r>
              <a:rPr lang="en-US" altLang="zh-CN" dirty="0" smtClean="0">
                <a:latin typeface="+mn-lt"/>
                <a:ea typeface="+mn-ea"/>
              </a:rPr>
              <a:t>temperature: 30</a:t>
            </a:r>
            <a:r>
              <a:rPr lang="en-US" altLang="zh-CN" dirty="0">
                <a:latin typeface="+mn-lt"/>
                <a:ea typeface="等线" panose="02010600030101010101" pitchFamily="2" charset="-122"/>
              </a:rPr>
              <a:t>℃</a:t>
            </a:r>
            <a:endParaRPr lang="en-US" altLang="zh-CN" dirty="0">
              <a:latin typeface="+mn-lt"/>
              <a:ea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lt"/>
                <a:ea typeface="+mn-ea"/>
              </a:rPr>
              <a:t>Radiation heat transfer is considered.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US" altLang="zh-CN" kern="100" dirty="0"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Refilling medium in </a:t>
            </a:r>
            <a:r>
              <a:rPr lang="en-US" altLang="zh-CN" kern="100" dirty="0" smtClean="0"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TMR cooling channel</a:t>
            </a:r>
            <a:r>
              <a:rPr lang="en-US" altLang="zh-CN" kern="100" dirty="0" smtClean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Nitrogen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01" y="3537251"/>
            <a:ext cx="3943138" cy="290110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589BC97-EB75-B0AA-D5F7-7513CA2A8C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3848" y="3869823"/>
            <a:ext cx="1167214" cy="20225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D8225FE-4FC8-0C8D-7B3F-CAAD3D5E38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8736" y="3610047"/>
            <a:ext cx="2915386" cy="235851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82CE93C-474F-1062-BE01-94066F2F0C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3213" y="3842282"/>
            <a:ext cx="2616322" cy="197388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BB6C871-7058-E50B-3192-115D25838AC0}"/>
              </a:ext>
            </a:extLst>
          </p:cNvPr>
          <p:cNvSpPr txBox="1"/>
          <p:nvPr/>
        </p:nvSpPr>
        <p:spPr>
          <a:xfrm>
            <a:off x="5013044" y="5916816"/>
            <a:ext cx="676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TMR </a:t>
            </a:r>
            <a:r>
              <a:rPr lang="en-US" altLang="zh-CN" dirty="0" smtClean="0"/>
              <a:t>temperature distribution at around 2.1h after the leakage happen 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0" y="6379572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i="1" dirty="0" smtClean="0"/>
              <a:t>ZY Yang</a:t>
            </a:r>
            <a:r>
              <a:rPr lang="en-US" altLang="zh-CN" i="1" dirty="0"/>
              <a:t>, Annals of Nuclear Energy 223 (2025) 111654</a:t>
            </a:r>
            <a:endParaRPr lang="zh-CN" altLang="en-US" i="1" dirty="0"/>
          </a:p>
        </p:txBody>
      </p:sp>
      <p:sp>
        <p:nvSpPr>
          <p:cNvPr id="14" name="灯片编号占位符 1"/>
          <p:cNvSpPr txBox="1">
            <a:spLocks/>
          </p:cNvSpPr>
          <p:nvPr/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500" dirty="0" smtClean="0"/>
              <a:t>14/22</a:t>
            </a:r>
            <a:endParaRPr lang="zh-CN" altLang="en-US" sz="1500" dirty="0"/>
          </a:p>
        </p:txBody>
      </p:sp>
    </p:spTree>
    <p:extLst>
      <p:ext uri="{BB962C8B-B14F-4D97-AF65-F5344CB8AC3E}">
        <p14:creationId xmlns:p14="http://schemas.microsoft.com/office/powerpoint/2010/main" val="309805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600" y="877907"/>
            <a:ext cx="3810161" cy="2453117"/>
          </a:xfrm>
          <a:prstGeom prst="rect">
            <a:avLst/>
          </a:prstGeom>
        </p:spPr>
      </p:pic>
      <p:sp>
        <p:nvSpPr>
          <p:cNvPr id="12" name="标题 3"/>
          <p:cNvSpPr>
            <a:spLocks noGrp="1"/>
          </p:cNvSpPr>
          <p:nvPr>
            <p:ph type="title"/>
          </p:nvPr>
        </p:nvSpPr>
        <p:spPr>
          <a:xfrm>
            <a:off x="609600" y="174365"/>
            <a:ext cx="10241280" cy="575938"/>
          </a:xfrm>
        </p:spPr>
        <p:txBody>
          <a:bodyPr/>
          <a:lstStyle/>
          <a:p>
            <a:r>
              <a:rPr lang="en-US" altLang="zh-CN" dirty="0"/>
              <a:t>Abnormal cases consideration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6739" y="944880"/>
            <a:ext cx="9936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Abnormal Cases: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UPSA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8F82A7A-20B2-EF98-6935-F6B9BFB15732}"/>
              </a:ext>
            </a:extLst>
          </p:cNvPr>
          <p:cNvSpPr txBox="1"/>
          <p:nvPr/>
        </p:nvSpPr>
        <p:spPr>
          <a:xfrm>
            <a:off x="752591" y="1404460"/>
            <a:ext cx="9661180" cy="192052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latin typeface="+mn-lt"/>
              </a:rPr>
              <a:t>Proton </a:t>
            </a:r>
            <a:r>
              <a:rPr lang="en-US" altLang="zh-CN" sz="1800" dirty="0">
                <a:latin typeface="+mn-lt"/>
              </a:rPr>
              <a:t>beam and </a:t>
            </a:r>
            <a:r>
              <a:rPr lang="en-US" altLang="zh-CN" dirty="0">
                <a:latin typeface="+mn-lt"/>
              </a:rPr>
              <a:t>the cooling water suspend at </a:t>
            </a:r>
            <a:r>
              <a:rPr lang="en-US" altLang="zh-CN" sz="1800" dirty="0">
                <a:latin typeface="+mn-lt"/>
              </a:rPr>
              <a:t>the same </a:t>
            </a:r>
            <a:r>
              <a:rPr lang="en-US" altLang="zh-CN" sz="1800" dirty="0" smtClean="0">
                <a:latin typeface="+mn-lt"/>
              </a:rPr>
              <a:t>time.</a:t>
            </a:r>
            <a:endParaRPr lang="en-US" altLang="zh-CN" dirty="0">
              <a:latin typeface="+mn-lt"/>
              <a:cs typeface="Arial" panose="020B0604020202020204" pitchFamily="34" charset="0"/>
            </a:endParaRP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+mn-lt"/>
                <a:cs typeface="Arial" panose="020B0604020202020204" pitchFamily="34" charset="0"/>
              </a:rPr>
              <a:t>Target outer </a:t>
            </a:r>
            <a:r>
              <a:rPr lang="en-US" altLang="zh-CN" dirty="0">
                <a:latin typeface="+mn-lt"/>
                <a:cs typeface="Arial" panose="020B0604020202020204" pitchFamily="34" charset="0"/>
              </a:rPr>
              <a:t>wall: </a:t>
            </a:r>
            <a:r>
              <a:rPr lang="en-US" altLang="zh-CN" dirty="0" smtClean="0">
                <a:latin typeface="+mn-lt"/>
                <a:cs typeface="Arial" panose="020B0604020202020204" pitchFamily="34" charset="0"/>
              </a:rPr>
              <a:t>adiabatic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+mn-lt"/>
                <a:cs typeface="Arial" panose="020B0604020202020204" pitchFamily="34" charset="0"/>
              </a:rPr>
              <a:t>Target initial pressure: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0.087</a:t>
            </a:r>
            <a:r>
              <a:rPr lang="en-US" altLang="zh-CN" dirty="0" smtClean="0">
                <a:latin typeface="+mn-lt"/>
                <a:cs typeface="Arial" panose="020B0604020202020204" pitchFamily="34" charset="0"/>
              </a:rPr>
              <a:t> MPa (</a:t>
            </a:r>
            <a:r>
              <a:rPr lang="en-US" altLang="zh-CN" dirty="0" err="1" smtClean="0">
                <a:latin typeface="+mn-lt"/>
                <a:cs typeface="Arial" panose="020B0604020202020204" pitchFamily="34" charset="0"/>
              </a:rPr>
              <a:t>ts</a:t>
            </a:r>
            <a:r>
              <a:rPr lang="en-US" altLang="zh-CN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+mn-lt"/>
                <a:cs typeface="Arial" panose="020B0604020202020204" pitchFamily="34" charset="0"/>
              </a:rPr>
              <a:t>=118.3</a:t>
            </a:r>
            <a:r>
              <a:rPr lang="zh-CN" altLang="en-US" dirty="0">
                <a:latin typeface="+mn-lt"/>
                <a:cs typeface="Arial" panose="020B0604020202020204" pitchFamily="34" charset="0"/>
              </a:rPr>
              <a:t>℃</a:t>
            </a:r>
            <a:r>
              <a:rPr lang="en-US" altLang="zh-CN" dirty="0">
                <a:latin typeface="+mn-lt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+mn-lt"/>
                <a:cs typeface="Arial" panose="020B0604020202020204" pitchFamily="34" charset="0"/>
              </a:rPr>
              <a:t>Initial temperature</a:t>
            </a:r>
            <a:r>
              <a:rPr lang="en-US" altLang="zh-CN" dirty="0">
                <a:latin typeface="+mn-lt"/>
                <a:cs typeface="Arial" panose="020B0604020202020204" pitchFamily="34" charset="0"/>
              </a:rPr>
              <a:t>: </a:t>
            </a:r>
            <a:endParaRPr lang="en-US" altLang="zh-CN" dirty="0" smtClean="0">
              <a:latin typeface="+mn-lt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altLang="zh-CN" dirty="0" smtClean="0">
                <a:latin typeface="+mn-lt"/>
                <a:cs typeface="Arial" panose="020B0604020202020204" pitchFamily="34" charset="0"/>
              </a:rPr>
              <a:t>	Target: normal operation </a:t>
            </a:r>
            <a:r>
              <a:rPr lang="en-US" altLang="zh-CN" dirty="0">
                <a:latin typeface="+mn-lt"/>
                <a:cs typeface="Arial" panose="020B0604020202020204" pitchFamily="34" charset="0"/>
              </a:rPr>
              <a:t>case </a:t>
            </a:r>
            <a:endParaRPr lang="en-US" altLang="zh-CN" dirty="0" smtClean="0">
              <a:latin typeface="+mn-lt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altLang="zh-CN" dirty="0" smtClean="0">
                <a:latin typeface="+mn-lt"/>
                <a:cs typeface="Arial" panose="020B0604020202020204" pitchFamily="34" charset="0"/>
              </a:rPr>
              <a:t>	Other components: 30</a:t>
            </a:r>
            <a:r>
              <a:rPr lang="zh-CN" altLang="en-US" dirty="0" smtClean="0">
                <a:latin typeface="+mn-lt"/>
                <a:cs typeface="Arial" panose="020B0604020202020204" pitchFamily="34" charset="0"/>
              </a:rPr>
              <a:t>℃</a:t>
            </a:r>
            <a:endParaRPr lang="en-US" altLang="zh-CN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灯片编号占位符 1"/>
          <p:cNvSpPr txBox="1">
            <a:spLocks/>
          </p:cNvSpPr>
          <p:nvPr/>
        </p:nvSpPr>
        <p:spPr>
          <a:xfrm>
            <a:off x="9492000" y="6541200"/>
            <a:ext cx="2700000" cy="3168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500" dirty="0" smtClean="0"/>
              <a:t>15/22</a:t>
            </a:r>
            <a:endParaRPr lang="zh-CN" altLang="en-US" sz="15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6E114F4-40F2-0DEB-4EE5-C1DA2017F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8572" y="3418947"/>
            <a:ext cx="779406" cy="130692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98F5CE6-D142-827C-1A0E-F81CF28EA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2752" y="5122169"/>
            <a:ext cx="1959941" cy="123082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BB6939B-90E3-7713-FC89-D35C5B539EE0}"/>
              </a:ext>
            </a:extLst>
          </p:cNvPr>
          <p:cNvSpPr txBox="1"/>
          <p:nvPr/>
        </p:nvSpPr>
        <p:spPr>
          <a:xfrm>
            <a:off x="8319227" y="5324839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15.2min</a:t>
            </a:r>
            <a:endParaRPr lang="zh-CN" altLang="en-US" sz="1600" dirty="0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61742C4-3368-FA5E-35C8-B42FC3E37797}"/>
              </a:ext>
            </a:extLst>
          </p:cNvPr>
          <p:cNvGrpSpPr/>
          <p:nvPr/>
        </p:nvGrpSpPr>
        <p:grpSpPr>
          <a:xfrm>
            <a:off x="5717938" y="5098605"/>
            <a:ext cx="1754707" cy="1337843"/>
            <a:chOff x="8481815" y="4545377"/>
            <a:chExt cx="3437106" cy="2102898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3B7096BE-F2BE-B473-5460-C55D63CF9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81815" y="4681057"/>
              <a:ext cx="3437106" cy="1967218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E052C279-E186-D318-CC6F-E74AD5C5C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95739" y="4545377"/>
              <a:ext cx="1539293" cy="751132"/>
            </a:xfrm>
            <a:prstGeom prst="rect">
              <a:avLst/>
            </a:prstGeom>
          </p:spPr>
        </p:pic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78E643AC-81BD-DF44-A979-0262C5E26F73}"/>
                </a:ext>
              </a:extLst>
            </p:cNvPr>
            <p:cNvSpPr/>
            <p:nvPr/>
          </p:nvSpPr>
          <p:spPr>
            <a:xfrm>
              <a:off x="9169167" y="5922628"/>
              <a:ext cx="771787" cy="427838"/>
            </a:xfrm>
            <a:prstGeom prst="ellipse">
              <a:avLst/>
            </a:prstGeom>
            <a:noFill/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BDE1ED2F-F844-C167-D792-F423EE850018}"/>
                </a:ext>
              </a:extLst>
            </p:cNvPr>
            <p:cNvCxnSpPr>
              <a:stCxn id="19" idx="0"/>
            </p:cNvCxnSpPr>
            <p:nvPr/>
          </p:nvCxnSpPr>
          <p:spPr>
            <a:xfrm flipV="1">
              <a:off x="9555061" y="5360565"/>
              <a:ext cx="486559" cy="562063"/>
            </a:xfrm>
            <a:prstGeom prst="straightConnector1">
              <a:avLst/>
            </a:prstGeom>
            <a:ln>
              <a:solidFill>
                <a:srgbClr val="CC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39D3DBF8-4C85-A3D8-F1EA-FE659778F53A}"/>
              </a:ext>
            </a:extLst>
          </p:cNvPr>
          <p:cNvSpPr txBox="1"/>
          <p:nvPr/>
        </p:nvSpPr>
        <p:spPr>
          <a:xfrm>
            <a:off x="5959356" y="5328835"/>
            <a:ext cx="980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5.2s</a:t>
            </a:r>
            <a:endParaRPr lang="zh-CN" altLang="en-US" sz="1600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F39FD1C1-C7BA-EB53-386C-CF794E4E01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6067" y="3401026"/>
            <a:ext cx="815667" cy="1305644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1AD530C9-FF8C-6BE2-FAD0-C15461B1DEA5}"/>
              </a:ext>
            </a:extLst>
          </p:cNvPr>
          <p:cNvSpPr txBox="1"/>
          <p:nvPr/>
        </p:nvSpPr>
        <p:spPr>
          <a:xfrm>
            <a:off x="5645284" y="3141034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5.2s</a:t>
            </a:r>
            <a:endParaRPr lang="zh-CN" altLang="en-US" sz="1600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F7F2695-EC0B-0B6B-75AE-BCADEF3F974B}"/>
              </a:ext>
            </a:extLst>
          </p:cNvPr>
          <p:cNvSpPr txBox="1"/>
          <p:nvPr/>
        </p:nvSpPr>
        <p:spPr>
          <a:xfrm>
            <a:off x="6262020" y="3137813"/>
            <a:ext cx="10769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15.2min</a:t>
            </a:r>
            <a:endParaRPr lang="zh-CN" altLang="en-US" sz="1600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3A1D4216-3AF3-E996-3F33-79D4EBD27C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2953" y="3481749"/>
            <a:ext cx="1444299" cy="1133775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E6A3A510-CB72-5D52-0438-F9A5E5528DBA}"/>
              </a:ext>
            </a:extLst>
          </p:cNvPr>
          <p:cNvSpPr txBox="1"/>
          <p:nvPr/>
        </p:nvSpPr>
        <p:spPr>
          <a:xfrm>
            <a:off x="8436367" y="3266469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5.2s</a:t>
            </a:r>
            <a:endParaRPr lang="zh-CN" altLang="en-US" sz="16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97B236B-6040-2A19-D26D-F9D70E6E7473}"/>
              </a:ext>
            </a:extLst>
          </p:cNvPr>
          <p:cNvSpPr txBox="1"/>
          <p:nvPr/>
        </p:nvSpPr>
        <p:spPr>
          <a:xfrm>
            <a:off x="9601633" y="3257869"/>
            <a:ext cx="10769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15.2min</a:t>
            </a:r>
            <a:endParaRPr lang="zh-CN" altLang="en-US" sz="1600" dirty="0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E96487B9-2C5A-115D-4494-A5F33B50F3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1189" y="3629525"/>
            <a:ext cx="1335915" cy="892370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85F29F41-6F4C-8F1C-C2D3-9D30FF6C630C}"/>
              </a:ext>
            </a:extLst>
          </p:cNvPr>
          <p:cNvSpPr txBox="1"/>
          <p:nvPr/>
        </p:nvSpPr>
        <p:spPr>
          <a:xfrm>
            <a:off x="6304443" y="4690803"/>
            <a:ext cx="4756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Temperature distribution of the target and SS316 vessel</a:t>
            </a:r>
            <a:endParaRPr lang="zh-CN" altLang="en-US" sz="1600" dirty="0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987BBBB5-4985-4666-A568-C806656F01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29885" y="5212807"/>
            <a:ext cx="1971739" cy="111300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0F1E9094-3B97-4171-BDB1-A364F4C0A1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87133" y="3376769"/>
            <a:ext cx="778542" cy="1372829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26B8B485-71AE-4288-A9A3-1EFDB89C20F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27365"/>
          <a:stretch/>
        </p:blipFill>
        <p:spPr>
          <a:xfrm>
            <a:off x="10546625" y="3546775"/>
            <a:ext cx="1260256" cy="982638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C0EC86B3-2BA9-4941-A8B5-C7E73CDC8D4D}"/>
              </a:ext>
            </a:extLst>
          </p:cNvPr>
          <p:cNvSpPr txBox="1"/>
          <p:nvPr/>
        </p:nvSpPr>
        <p:spPr>
          <a:xfrm>
            <a:off x="7099915" y="3139488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23.2min</a:t>
            </a:r>
            <a:endParaRPr lang="zh-CN" altLang="en-US" sz="1600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4B1EABBA-D886-435E-BC56-D70F839F2917}"/>
              </a:ext>
            </a:extLst>
          </p:cNvPr>
          <p:cNvSpPr txBox="1"/>
          <p:nvPr/>
        </p:nvSpPr>
        <p:spPr>
          <a:xfrm>
            <a:off x="10927760" y="3266469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23.2min</a:t>
            </a:r>
            <a:endParaRPr lang="zh-CN" altLang="en-US" sz="1600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7DDEA2EE-F2D1-44ED-9784-FF409ABE7158}"/>
              </a:ext>
            </a:extLst>
          </p:cNvPr>
          <p:cNvSpPr txBox="1"/>
          <p:nvPr/>
        </p:nvSpPr>
        <p:spPr>
          <a:xfrm>
            <a:off x="10511058" y="5342225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23.2min</a:t>
            </a:r>
            <a:endParaRPr lang="zh-CN" altLang="en-US" sz="1600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116389AE-9267-4265-79E3-7F8B5F98A748}"/>
              </a:ext>
            </a:extLst>
          </p:cNvPr>
          <p:cNvSpPr txBox="1"/>
          <p:nvPr/>
        </p:nvSpPr>
        <p:spPr>
          <a:xfrm>
            <a:off x="7184200" y="6280830"/>
            <a:ext cx="3037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Vapor volume fraction distribution</a:t>
            </a:r>
            <a:endParaRPr lang="zh-CN" altLang="en-US" sz="1600" dirty="0"/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9E5649FA-4845-4387-A95C-82B78D85922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1027" y="3288658"/>
            <a:ext cx="4776857" cy="3369812"/>
          </a:xfrm>
          <a:prstGeom prst="rect">
            <a:avLst/>
          </a:prstGeom>
        </p:spPr>
      </p:pic>
      <p:cxnSp>
        <p:nvCxnSpPr>
          <p:cNvPr id="42" name="直接箭头连接符 41"/>
          <p:cNvCxnSpPr/>
          <p:nvPr/>
        </p:nvCxnSpPr>
        <p:spPr>
          <a:xfrm flipH="1" flipV="1">
            <a:off x="898636" y="4832131"/>
            <a:ext cx="220716" cy="2364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flipV="1">
            <a:off x="4101663" y="5242035"/>
            <a:ext cx="296917" cy="1445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34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3"/>
          <p:cNvSpPr>
            <a:spLocks noGrp="1"/>
          </p:cNvSpPr>
          <p:nvPr>
            <p:ph type="title"/>
          </p:nvPr>
        </p:nvSpPr>
        <p:spPr>
          <a:xfrm>
            <a:off x="609600" y="174365"/>
            <a:ext cx="10241280" cy="575938"/>
          </a:xfrm>
        </p:spPr>
        <p:txBody>
          <a:bodyPr/>
          <a:lstStyle/>
          <a:p>
            <a:r>
              <a:rPr lang="en-US" altLang="zh-CN" dirty="0"/>
              <a:t>Abnormal cases consideration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86740" y="944880"/>
            <a:ext cx="910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Abnormal Cases: 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Ta/</a:t>
            </a:r>
            <a:r>
              <a:rPr lang="en-US" altLang="zh-CN" sz="28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Zr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Cladding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failure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1" y="2679415"/>
            <a:ext cx="6566340" cy="368255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366" y="2514599"/>
            <a:ext cx="5116545" cy="388619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687354" y="3854669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Beam on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650014" y="4590395"/>
            <a:ext cx="1046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Beam off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956420" y="1416923"/>
            <a:ext cx="11235580" cy="116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Accidents of Ta/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Zr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failure are expected to be monitoring by radiation dose and gamma spectroscopy techniques.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Several GM tubes and a LaBr</a:t>
            </a:r>
            <a:r>
              <a:rPr lang="en-US" altLang="zh-CN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scintillator gamma spectrometer were installed along the target coolant pipes.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long-term data monitoring and analysis are conducting, and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 abnormal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phenomenon has been observed.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49518" y="6353503"/>
            <a:ext cx="9041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Zr-95    half-life:64d     γ:724&amp;756 </a:t>
            </a:r>
            <a:r>
              <a:rPr lang="en-US" altLang="zh-CN" b="1" dirty="0" err="1" smtClean="0"/>
              <a:t>keV</a:t>
            </a:r>
            <a:r>
              <a:rPr lang="en-US" altLang="zh-CN" b="1" dirty="0" smtClean="0"/>
              <a:t>                  W-187   half-life: 23.8h   γ:479&amp;686 </a:t>
            </a:r>
            <a:r>
              <a:rPr lang="en-US" altLang="zh-CN" b="1" dirty="0" err="1" smtClean="0"/>
              <a:t>keV</a:t>
            </a:r>
            <a:r>
              <a:rPr lang="en-US" altLang="zh-CN" b="1" dirty="0" smtClean="0"/>
              <a:t>   </a:t>
            </a:r>
            <a:endParaRPr lang="zh-CN" altLang="en-US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409073" y="5157536"/>
            <a:ext cx="12955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/>
              <a:t>Single Bunch mode</a:t>
            </a:r>
            <a:endParaRPr lang="zh-CN" altLang="en-US" sz="11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435642" y="5510462"/>
            <a:ext cx="12955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/>
              <a:t>Single Bunch mode</a:t>
            </a:r>
            <a:endParaRPr lang="zh-CN" altLang="en-US" sz="1100" dirty="0"/>
          </a:p>
        </p:txBody>
      </p:sp>
      <p:sp>
        <p:nvSpPr>
          <p:cNvPr id="13" name="文本框 12"/>
          <p:cNvSpPr txBox="1"/>
          <p:nvPr/>
        </p:nvSpPr>
        <p:spPr>
          <a:xfrm>
            <a:off x="5743073" y="3781510"/>
            <a:ext cx="5998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/>
              <a:t>160kW</a:t>
            </a:r>
            <a:endParaRPr lang="zh-CN" altLang="en-US" sz="1100" dirty="0"/>
          </a:p>
        </p:txBody>
      </p:sp>
      <p:sp>
        <p:nvSpPr>
          <p:cNvPr id="14" name="文本框 13"/>
          <p:cNvSpPr txBox="1"/>
          <p:nvPr/>
        </p:nvSpPr>
        <p:spPr>
          <a:xfrm>
            <a:off x="3352799" y="3481136"/>
            <a:ext cx="5998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/>
              <a:t>170kW</a:t>
            </a:r>
            <a:endParaRPr lang="zh-CN" altLang="en-US" sz="1100" dirty="0"/>
          </a:p>
        </p:txBody>
      </p:sp>
      <p:sp>
        <p:nvSpPr>
          <p:cNvPr id="15" name="文本框 14"/>
          <p:cNvSpPr txBox="1"/>
          <p:nvPr/>
        </p:nvSpPr>
        <p:spPr>
          <a:xfrm>
            <a:off x="1949115" y="3513220"/>
            <a:ext cx="5998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/>
              <a:t>170kW</a:t>
            </a:r>
            <a:endParaRPr lang="zh-CN" altLang="en-US" sz="1100" dirty="0"/>
          </a:p>
        </p:txBody>
      </p:sp>
      <p:cxnSp>
        <p:nvCxnSpPr>
          <p:cNvPr id="16" name="直接箭头连接符 15"/>
          <p:cNvCxnSpPr/>
          <p:nvPr/>
        </p:nvCxnSpPr>
        <p:spPr>
          <a:xfrm flipH="1" flipV="1">
            <a:off x="8189498" y="5021181"/>
            <a:ext cx="208544" cy="577514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818147" y="5486399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/>
              <a:t>85kW</a:t>
            </a:r>
            <a:endParaRPr lang="zh-CN" altLang="en-US" sz="1100" dirty="0"/>
          </a:p>
        </p:txBody>
      </p:sp>
      <p:sp>
        <p:nvSpPr>
          <p:cNvPr id="21" name="文本框 20"/>
          <p:cNvSpPr txBox="1"/>
          <p:nvPr/>
        </p:nvSpPr>
        <p:spPr>
          <a:xfrm>
            <a:off x="4852737" y="5799220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/>
              <a:t>80kW</a:t>
            </a:r>
            <a:endParaRPr lang="zh-CN" altLang="en-US" sz="1100" dirty="0"/>
          </a:p>
        </p:txBody>
      </p:sp>
      <p:sp>
        <p:nvSpPr>
          <p:cNvPr id="18" name="灯片编号占位符 1"/>
          <p:cNvSpPr txBox="1">
            <a:spLocks/>
          </p:cNvSpPr>
          <p:nvPr/>
        </p:nvSpPr>
        <p:spPr>
          <a:xfrm>
            <a:off x="9492000" y="6541200"/>
            <a:ext cx="2700000" cy="3168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500" dirty="0" smtClean="0"/>
              <a:t>16/22</a:t>
            </a:r>
            <a:endParaRPr lang="zh-CN" altLang="en-US" sz="1500" dirty="0"/>
          </a:p>
        </p:txBody>
      </p:sp>
    </p:spTree>
    <p:extLst>
      <p:ext uri="{BB962C8B-B14F-4D97-AF65-F5344CB8AC3E}">
        <p14:creationId xmlns:p14="http://schemas.microsoft.com/office/powerpoint/2010/main" val="6757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flipV="1">
            <a:off x="0" y="891649"/>
            <a:ext cx="12193200" cy="38099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圆角矩形 41"/>
          <p:cNvSpPr/>
          <p:nvPr/>
        </p:nvSpPr>
        <p:spPr>
          <a:xfrm>
            <a:off x="655467" y="285201"/>
            <a:ext cx="398129" cy="530490"/>
          </a:xfrm>
          <a:prstGeom prst="round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6" name="圆角矩形 95"/>
          <p:cNvSpPr/>
          <p:nvPr/>
        </p:nvSpPr>
        <p:spPr>
          <a:xfrm>
            <a:off x="553620" y="208474"/>
            <a:ext cx="301573" cy="400844"/>
          </a:xfrm>
          <a:prstGeom prst="round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35584" y="222643"/>
            <a:ext cx="1984375" cy="5892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defTabSz="7620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kumimoji="1" lang="en-US" altLang="zh-CN" sz="3600" b="1" dirty="0">
                <a:solidFill>
                  <a:srgbClr val="005DA2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Outline</a:t>
            </a:r>
          </a:p>
        </p:txBody>
      </p:sp>
      <p:pic>
        <p:nvPicPr>
          <p:cNvPr id="39" name="图片 18" descr="图片1副本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39700" y="185897"/>
            <a:ext cx="1106000" cy="55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608739" y="1032984"/>
            <a:ext cx="11236961" cy="36810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pPr marL="571500" indent="-571500" defTabSz="705485">
              <a:lnSpc>
                <a:spcPct val="130000"/>
              </a:lnSpc>
              <a:buClr>
                <a:srgbClr val="00467A"/>
              </a:buClr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solidFill>
                  <a:schemeClr val="bg2">
                    <a:lumMod val="8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Target-Moderator-Reflector </a:t>
            </a:r>
            <a:r>
              <a:rPr lang="en-US" altLang="zh-CN" sz="3200" b="1" dirty="0" err="1" smtClean="0">
                <a:solidFill>
                  <a:schemeClr val="bg2">
                    <a:lumMod val="8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neutronic</a:t>
            </a:r>
            <a:r>
              <a:rPr lang="en-US" altLang="zh-CN" sz="3200" b="1" dirty="0" smtClean="0">
                <a:solidFill>
                  <a:schemeClr val="bg2">
                    <a:lumMod val="8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chemeClr val="bg2">
                    <a:lumMod val="8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performance </a:t>
            </a:r>
            <a:r>
              <a:rPr lang="en-US" altLang="zh-CN" sz="3200" b="1" dirty="0" smtClean="0">
                <a:solidFill>
                  <a:schemeClr val="bg2">
                    <a:lumMod val="8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analysis</a:t>
            </a:r>
          </a:p>
          <a:p>
            <a:pPr marL="1028700" lvl="1" indent="-571500" defTabSz="705485">
              <a:lnSpc>
                <a:spcPct val="130000"/>
              </a:lnSpc>
              <a:buClr>
                <a:srgbClr val="00467A"/>
              </a:buClr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chemeClr val="bg2">
                    <a:lumMod val="8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Validations of the CSNS-I</a:t>
            </a:r>
          </a:p>
          <a:p>
            <a:pPr marL="1028700" lvl="1" indent="-571500" defTabSz="705485">
              <a:lnSpc>
                <a:spcPct val="130000"/>
              </a:lnSpc>
              <a:buClr>
                <a:srgbClr val="00467A"/>
              </a:buClr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chemeClr val="bg2">
                    <a:lumMod val="8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Calculations of the CSNS-II</a:t>
            </a:r>
          </a:p>
          <a:p>
            <a:pPr marL="571500" indent="-571500" defTabSz="705485">
              <a:lnSpc>
                <a:spcPct val="130000"/>
              </a:lnSpc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altLang="zh-CN" sz="3200" b="1" dirty="0">
                <a:solidFill>
                  <a:schemeClr val="bg2">
                    <a:lumMod val="8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Heat transfer design and abnormal cases </a:t>
            </a:r>
            <a:r>
              <a:rPr lang="en-US" altLang="zh-CN" sz="3200" b="1" dirty="0" smtClean="0">
                <a:solidFill>
                  <a:schemeClr val="bg2">
                    <a:lumMod val="8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considerations</a:t>
            </a:r>
          </a:p>
          <a:p>
            <a:pPr marL="571500" indent="-571500" defTabSz="705485">
              <a:lnSpc>
                <a:spcPct val="130000"/>
              </a:lnSpc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Neutron </a:t>
            </a:r>
            <a:r>
              <a:rPr lang="en-US" altLang="zh-CN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Irradiation </a:t>
            </a:r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Project</a:t>
            </a:r>
          </a:p>
          <a:p>
            <a:pPr marL="571500" indent="-571500" defTabSz="705485" latinLnBrk="0">
              <a:lnSpc>
                <a:spcPct val="130000"/>
              </a:lnSpc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solidFill>
                  <a:schemeClr val="bg2">
                    <a:lumMod val="8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Summary </a:t>
            </a:r>
            <a:endParaRPr lang="en-US" altLang="zh-CN" sz="3200" b="1" dirty="0">
              <a:solidFill>
                <a:schemeClr val="bg2">
                  <a:lumMod val="8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34865" y="511810"/>
            <a:ext cx="3386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0" name="灯片编号占位符 1"/>
          <p:cNvSpPr txBox="1">
            <a:spLocks/>
          </p:cNvSpPr>
          <p:nvPr/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500" dirty="0" smtClean="0"/>
              <a:t>17/22</a:t>
            </a:r>
            <a:endParaRPr lang="zh-CN" altLang="en-US" sz="1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211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3"/>
          <p:cNvSpPr>
            <a:spLocks noGrp="1"/>
          </p:cNvSpPr>
          <p:nvPr>
            <p:ph type="title"/>
          </p:nvPr>
        </p:nvSpPr>
        <p:spPr>
          <a:xfrm>
            <a:off x="609600" y="174365"/>
            <a:ext cx="10241280" cy="575938"/>
          </a:xfrm>
        </p:spPr>
        <p:txBody>
          <a:bodyPr/>
          <a:lstStyle/>
          <a:p>
            <a:r>
              <a:rPr lang="en-US" altLang="zh-CN" dirty="0"/>
              <a:t>Neutron Irradiation Project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69573" y="929114"/>
            <a:ext cx="112531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CSNS Neutron Irradiation 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Project 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CNIP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GOAL</a:t>
            </a:r>
            <a:r>
              <a:rPr lang="en-US" altLang="zh-CN" dirty="0" smtClean="0">
                <a:latin typeface="+mj-lt"/>
                <a:ea typeface="微软雅黑" panose="020B0503020204020204" pitchFamily="34" charset="-122"/>
              </a:rPr>
              <a:t>:   Material </a:t>
            </a:r>
            <a:r>
              <a:rPr lang="en-US" altLang="zh-CN" dirty="0">
                <a:latin typeface="+mj-lt"/>
                <a:ea typeface="微软雅黑" panose="020B0503020204020204" pitchFamily="34" charset="-122"/>
              </a:rPr>
              <a:t>irradiation </a:t>
            </a:r>
            <a:r>
              <a:rPr lang="en-US" altLang="zh-CN" dirty="0" smtClean="0">
                <a:latin typeface="+mj-lt"/>
                <a:ea typeface="微软雅黑" panose="020B0503020204020204" pitchFamily="34" charset="-122"/>
              </a:rPr>
              <a:t>tests for the </a:t>
            </a:r>
            <a:r>
              <a:rPr lang="en-US" altLang="zh-CN" dirty="0">
                <a:latin typeface="+mj-lt"/>
                <a:ea typeface="微软雅黑" panose="020B0503020204020204" pitchFamily="34" charset="-122"/>
              </a:rPr>
              <a:t>future high-power target </a:t>
            </a:r>
            <a:r>
              <a:rPr lang="en-US" altLang="zh-CN" dirty="0" smtClean="0">
                <a:latin typeface="+mj-lt"/>
                <a:ea typeface="微软雅黑" panose="020B0503020204020204" pitchFamily="34" charset="-122"/>
              </a:rPr>
              <a:t>stations.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Features:</a:t>
            </a:r>
            <a:r>
              <a:rPr lang="en-US" altLang="zh-CN" dirty="0" smtClean="0">
                <a:latin typeface="+mj-lt"/>
                <a:ea typeface="微软雅黑" panose="020B0503020204020204" pitchFamily="34" charset="-122"/>
              </a:rPr>
              <a:t>    High neutron </a:t>
            </a:r>
            <a:r>
              <a:rPr lang="en-US" altLang="zh-CN" dirty="0" err="1" smtClean="0">
                <a:latin typeface="+mj-lt"/>
                <a:ea typeface="微软雅黑" panose="020B0503020204020204" pitchFamily="34" charset="-122"/>
              </a:rPr>
              <a:t>fluence</a:t>
            </a:r>
            <a:r>
              <a:rPr lang="en-US" altLang="zh-CN" dirty="0" smtClean="0">
                <a:latin typeface="+mj-lt"/>
                <a:ea typeface="微软雅黑" panose="020B0503020204020204" pitchFamily="34" charset="-122"/>
              </a:rPr>
              <a:t> rate, a wide energy span.</a:t>
            </a:r>
            <a:endParaRPr lang="zh-CN" altLang="en-US" dirty="0"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B055083-C0A1-495A-A759-3218359E4094}"/>
              </a:ext>
            </a:extLst>
          </p:cNvPr>
          <p:cNvGrpSpPr/>
          <p:nvPr/>
        </p:nvGrpSpPr>
        <p:grpSpPr>
          <a:xfrm>
            <a:off x="680079" y="2458118"/>
            <a:ext cx="6335316" cy="2267114"/>
            <a:chOff x="6537982" y="3063297"/>
            <a:chExt cx="6403435" cy="2150515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8CB1A34-343C-4AB0-99AD-4629E0A01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08065" y="3429000"/>
              <a:ext cx="5358384" cy="1784812"/>
            </a:xfrm>
            <a:prstGeom prst="rect">
              <a:avLst/>
            </a:prstGeom>
          </p:spPr>
        </p:pic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545C952D-7A32-4093-8D0B-2E0D062BF90F}"/>
                </a:ext>
              </a:extLst>
            </p:cNvPr>
            <p:cNvCxnSpPr/>
            <p:nvPr/>
          </p:nvCxnSpPr>
          <p:spPr>
            <a:xfrm>
              <a:off x="7350573" y="4215307"/>
              <a:ext cx="282151" cy="23978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D3640508-E349-4E98-B4FA-4E19F32E4AB4}"/>
                </a:ext>
              </a:extLst>
            </p:cNvPr>
            <p:cNvSpPr txBox="1"/>
            <p:nvPr/>
          </p:nvSpPr>
          <p:spPr bwMode="auto">
            <a:xfrm>
              <a:off x="6537982" y="3949686"/>
              <a:ext cx="1403472" cy="250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rtlCol="0">
              <a:spAutoFit/>
            </a:bodyPr>
            <a:lstStyle/>
            <a:p>
              <a:pPr algn="l">
                <a:spcBef>
                  <a:spcPts val="600"/>
                </a:spcBef>
                <a:buClr>
                  <a:schemeClr val="tx1"/>
                </a:buClr>
              </a:pPr>
              <a:r>
                <a:rPr lang="en-US" altLang="zh-CN" sz="1200" b="1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A:  SS-316 fin plate</a:t>
              </a:r>
              <a:endParaRPr lang="zh-CN" altLang="en-US" sz="1200" b="1" dirty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83B8B22F-1CB8-42B3-BE4B-2AD644E63465}"/>
                </a:ext>
              </a:extLst>
            </p:cNvPr>
            <p:cNvCxnSpPr>
              <a:stCxn id="9" idx="2"/>
            </p:cNvCxnSpPr>
            <p:nvPr/>
          </p:nvCxnSpPr>
          <p:spPr>
            <a:xfrm>
              <a:off x="9764401" y="3313628"/>
              <a:ext cx="408906" cy="781816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970D075-F7A1-4BF5-A1B6-10371F6913FF}"/>
                </a:ext>
              </a:extLst>
            </p:cNvPr>
            <p:cNvSpPr txBox="1"/>
            <p:nvPr/>
          </p:nvSpPr>
          <p:spPr bwMode="auto">
            <a:xfrm>
              <a:off x="8750850" y="3063297"/>
              <a:ext cx="2027101" cy="250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rtlCol="0">
              <a:spAutoFit/>
            </a:bodyPr>
            <a:lstStyle/>
            <a:p>
              <a:pPr algn="l">
                <a:spcBef>
                  <a:spcPts val="600"/>
                </a:spcBef>
                <a:buClr>
                  <a:schemeClr val="tx1"/>
                </a:buClr>
              </a:pPr>
              <a:r>
                <a:rPr lang="en-US" altLang="zh-CN" sz="1200" b="1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D: in the middle of connector</a:t>
              </a:r>
              <a:endParaRPr lang="zh-CN" altLang="en-US" sz="1200" b="1" dirty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18105BA9-2BDB-48AC-971A-290A4A50DBBB}"/>
                </a:ext>
              </a:extLst>
            </p:cNvPr>
            <p:cNvCxnSpPr>
              <a:stCxn id="9" idx="2"/>
            </p:cNvCxnSpPr>
            <p:nvPr/>
          </p:nvCxnSpPr>
          <p:spPr>
            <a:xfrm>
              <a:off x="9764401" y="3313628"/>
              <a:ext cx="169709" cy="829903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2BAB1A4E-2077-416E-A2DD-C81C8CE8F4BB}"/>
                </a:ext>
              </a:extLst>
            </p:cNvPr>
            <p:cNvCxnSpPr>
              <a:stCxn id="9" idx="2"/>
            </p:cNvCxnSpPr>
            <p:nvPr/>
          </p:nvCxnSpPr>
          <p:spPr>
            <a:xfrm>
              <a:off x="9764401" y="3313628"/>
              <a:ext cx="723116" cy="733081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56466E11-4531-45A9-B9EF-71B9E9135DB8}"/>
                </a:ext>
              </a:extLst>
            </p:cNvPr>
            <p:cNvCxnSpPr/>
            <p:nvPr/>
          </p:nvCxnSpPr>
          <p:spPr>
            <a:xfrm flipH="1">
              <a:off x="11193215" y="3447469"/>
              <a:ext cx="81557" cy="563666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F918D525-B9CB-4B7F-A414-A511C1D7B936}"/>
                </a:ext>
              </a:extLst>
            </p:cNvPr>
            <p:cNvSpPr txBox="1"/>
            <p:nvPr/>
          </p:nvSpPr>
          <p:spPr bwMode="auto">
            <a:xfrm>
              <a:off x="10856337" y="3128615"/>
              <a:ext cx="2085080" cy="250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tx1"/>
                </a:buClr>
              </a:pPr>
              <a:r>
                <a:rPr lang="en-US" altLang="zh-CN" sz="1200" b="1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E: </a:t>
              </a:r>
              <a:r>
                <a:rPr lang="en-US" altLang="zh-CN" sz="1200" b="1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at the rear of the connector</a:t>
              </a:r>
              <a:endParaRPr lang="zh-CN" altLang="en-US" sz="1200" b="1" dirty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FC6279CC-FDC0-4384-ADDB-503757B34304}"/>
              </a:ext>
            </a:extLst>
          </p:cNvPr>
          <p:cNvSpPr txBox="1"/>
          <p:nvPr/>
        </p:nvSpPr>
        <p:spPr bwMode="auto">
          <a:xfrm>
            <a:off x="284812" y="2514046"/>
            <a:ext cx="2508058" cy="723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tx1"/>
              </a:buClr>
            </a:pP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The irradiation zones of </a:t>
            </a:r>
          </a:p>
          <a:p>
            <a:pPr algn="ctr">
              <a:spcBef>
                <a:spcPts val="600"/>
              </a:spcBef>
              <a:buClr>
                <a:schemeClr val="tx1"/>
              </a:buClr>
            </a:pP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the 7</a:t>
            </a:r>
            <a:r>
              <a:rPr lang="en-US" altLang="zh-CN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th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target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in service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8" name="灯片编号占位符 1"/>
          <p:cNvSpPr txBox="1">
            <a:spLocks/>
          </p:cNvSpPr>
          <p:nvPr/>
        </p:nvSpPr>
        <p:spPr>
          <a:xfrm>
            <a:off x="9492000" y="6541200"/>
            <a:ext cx="2700000" cy="3168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500" dirty="0" smtClean="0"/>
              <a:t>18/22</a:t>
            </a:r>
            <a:endParaRPr lang="zh-CN" altLang="en-US" sz="1500" dirty="0"/>
          </a:p>
        </p:txBody>
      </p:sp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5426FA0D-4083-4866-B437-01BDD137BE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673169"/>
              </p:ext>
            </p:extLst>
          </p:nvPr>
        </p:nvGraphicFramePr>
        <p:xfrm>
          <a:off x="1978700" y="4647493"/>
          <a:ext cx="8535157" cy="1931495"/>
        </p:xfrm>
        <a:graphic>
          <a:graphicData uri="http://schemas.openxmlformats.org/drawingml/2006/table">
            <a:tbl>
              <a:tblPr firstRow="1" bandRow="1">
                <a:effectLst/>
                <a:tableStyleId>{616DA210-FB5B-4158-B5E0-FEB733F419BA}</a:tableStyleId>
              </a:tblPr>
              <a:tblGrid>
                <a:gridCol w="1028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5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3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8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53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+mj-lt"/>
                          <a:ea typeface="+mj-ea"/>
                        </a:rPr>
                        <a:t>Zone</a:t>
                      </a:r>
                      <a:endParaRPr lang="zh-CN" altLang="en-US" sz="1600" b="1" dirty="0">
                        <a:latin typeface="+mj-lt"/>
                        <a:ea typeface="+mj-ea"/>
                      </a:endParaRPr>
                    </a:p>
                  </a:txBody>
                  <a:tcPr marL="74829" marR="74829" marT="37415" marB="3741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j-lt"/>
                          <a:ea typeface="+mj-ea"/>
                        </a:rPr>
                        <a:t>Size</a:t>
                      </a:r>
                      <a:r>
                        <a:rPr lang="zh-CN" altLang="en-US" sz="1600" dirty="0" smtClean="0">
                          <a:latin typeface="+mj-lt"/>
                          <a:ea typeface="+mj-ea"/>
                        </a:rPr>
                        <a:t>（</a:t>
                      </a:r>
                      <a:r>
                        <a:rPr lang="en-US" altLang="zh-CN" sz="1600" dirty="0">
                          <a:latin typeface="+mj-lt"/>
                          <a:ea typeface="+mj-ea"/>
                        </a:rPr>
                        <a:t>mm</a:t>
                      </a:r>
                      <a:r>
                        <a:rPr lang="zh-CN" altLang="en-US" sz="1600" dirty="0">
                          <a:latin typeface="+mj-lt"/>
                          <a:ea typeface="+mj-ea"/>
                        </a:rPr>
                        <a:t>）</a:t>
                      </a:r>
                      <a:endParaRPr lang="zh-CN" altLang="en-US" sz="1600" b="1" dirty="0">
                        <a:latin typeface="+mj-lt"/>
                        <a:ea typeface="+mj-ea"/>
                      </a:endParaRPr>
                    </a:p>
                  </a:txBody>
                  <a:tcPr marL="74829" marR="74829" marT="37415" marB="3741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>
                          <a:latin typeface="+mj-lt"/>
                          <a:ea typeface="+mj-ea"/>
                        </a:rPr>
                        <a:t>Fluence</a:t>
                      </a:r>
                      <a:r>
                        <a:rPr lang="en-US" altLang="zh-CN" sz="1600" dirty="0" smtClean="0">
                          <a:latin typeface="+mj-lt"/>
                          <a:ea typeface="+mj-ea"/>
                        </a:rPr>
                        <a:t> rate (@200kW)</a:t>
                      </a:r>
                      <a:endParaRPr lang="zh-CN" altLang="en-US" sz="1600" b="1" dirty="0">
                        <a:latin typeface="+mj-lt"/>
                        <a:ea typeface="+mj-ea"/>
                      </a:endParaRPr>
                    </a:p>
                  </a:txBody>
                  <a:tcPr marL="74829" marR="74829" marT="37415" marB="3741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>
                          <a:latin typeface="+mj-lt"/>
                          <a:ea typeface="+mj-ea"/>
                        </a:rPr>
                        <a:t>Est.Temp</a:t>
                      </a:r>
                      <a:r>
                        <a:rPr lang="en-US" altLang="zh-CN" sz="1600" dirty="0" smtClean="0">
                          <a:latin typeface="+mj-lt"/>
                          <a:ea typeface="+mj-ea"/>
                        </a:rPr>
                        <a:t>.</a:t>
                      </a:r>
                      <a:r>
                        <a:rPr lang="zh-CN" altLang="en-US" sz="1600" dirty="0" smtClean="0">
                          <a:latin typeface="+mj-lt"/>
                          <a:ea typeface="+mj-ea"/>
                        </a:rPr>
                        <a:t>（</a:t>
                      </a:r>
                      <a:r>
                        <a:rPr lang="zh-CN" altLang="en-US" sz="1600" dirty="0">
                          <a:latin typeface="+mj-lt"/>
                          <a:ea typeface="+mj-ea"/>
                        </a:rPr>
                        <a:t>℃）</a:t>
                      </a:r>
                      <a:endParaRPr lang="zh-CN" altLang="en-US" sz="1600" b="1" dirty="0">
                        <a:latin typeface="+mj-lt"/>
                        <a:ea typeface="+mj-ea"/>
                      </a:endParaRPr>
                    </a:p>
                  </a:txBody>
                  <a:tcPr marL="74829" marR="74829" marT="37415" marB="3741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35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i="0" dirty="0">
                          <a:latin typeface="+mj-lt"/>
                          <a:ea typeface="+mj-ea"/>
                        </a:rPr>
                        <a:t>A</a:t>
                      </a:r>
                      <a:endParaRPr lang="zh-CN" altLang="en-US" sz="1600" b="1" i="0" dirty="0">
                        <a:latin typeface="+mj-lt"/>
                        <a:ea typeface="+mj-ea"/>
                      </a:endParaRPr>
                    </a:p>
                  </a:txBody>
                  <a:tcPr marL="74829" marR="74829" marT="37415" marB="3741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C00000"/>
                          </a:solidFill>
                          <a:latin typeface="+mj-lt"/>
                          <a:ea typeface="+mj-ea"/>
                        </a:rPr>
                        <a:t>Ø10×68</a:t>
                      </a:r>
                      <a:endParaRPr lang="zh-CN" altLang="en-US" sz="1600" b="1" dirty="0">
                        <a:solidFill>
                          <a:srgbClr val="C00000"/>
                        </a:solidFill>
                        <a:latin typeface="+mj-lt"/>
                        <a:ea typeface="+mj-ea"/>
                      </a:endParaRPr>
                    </a:p>
                  </a:txBody>
                  <a:tcPr marL="74829" marR="74829" marT="37415" marB="3741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j-lt"/>
                          <a:ea typeface="+mj-ea"/>
                        </a:rPr>
                        <a:t>4.6×10</a:t>
                      </a:r>
                      <a:r>
                        <a:rPr lang="en-US" altLang="zh-CN" sz="1600" baseline="30000" dirty="0" smtClean="0">
                          <a:latin typeface="+mj-lt"/>
                          <a:ea typeface="+mj-ea"/>
                        </a:rPr>
                        <a:t>13 </a:t>
                      </a:r>
                      <a:r>
                        <a:rPr lang="en-US" altLang="zh-CN" sz="1600" dirty="0" smtClean="0">
                          <a:latin typeface="+mj-lt"/>
                          <a:ea typeface="+mj-ea"/>
                        </a:rPr>
                        <a:t>n/cm</a:t>
                      </a:r>
                      <a:r>
                        <a:rPr lang="en-US" altLang="zh-CN" sz="1600" baseline="30000" dirty="0" smtClean="0">
                          <a:latin typeface="+mj-lt"/>
                          <a:ea typeface="+mj-ea"/>
                        </a:rPr>
                        <a:t>2</a:t>
                      </a:r>
                      <a:r>
                        <a:rPr lang="en-US" altLang="zh-CN" sz="1600" dirty="0" smtClean="0">
                          <a:latin typeface="+mj-lt"/>
                          <a:ea typeface="+mj-ea"/>
                        </a:rPr>
                        <a:t>/s</a:t>
                      </a:r>
                      <a:endParaRPr lang="en-US" altLang="zh-CN" sz="1600" dirty="0">
                        <a:latin typeface="+mj-lt"/>
                        <a:ea typeface="+mj-ea"/>
                      </a:endParaRPr>
                    </a:p>
                  </a:txBody>
                  <a:tcPr marL="74829" marR="74829" marT="37415" marB="3741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j-lt"/>
                          <a:ea typeface="+mj-ea"/>
                        </a:rPr>
                        <a:t>50~450</a:t>
                      </a:r>
                      <a:r>
                        <a:rPr lang="zh-CN" altLang="en-US" sz="1600" dirty="0">
                          <a:latin typeface="+mj-lt"/>
                          <a:ea typeface="+mj-ea"/>
                        </a:rPr>
                        <a:t>℃</a:t>
                      </a:r>
                      <a:endParaRPr lang="zh-CN" altLang="en-US" sz="1600" b="1" dirty="0">
                        <a:latin typeface="+mj-lt"/>
                        <a:ea typeface="+mj-ea"/>
                      </a:endParaRPr>
                    </a:p>
                  </a:txBody>
                  <a:tcPr marL="74829" marR="74829" marT="37415" marB="3741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35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j-lt"/>
                          <a:ea typeface="+mj-ea"/>
                        </a:rPr>
                        <a:t>D</a:t>
                      </a:r>
                      <a:endParaRPr lang="zh-CN" altLang="en-US" sz="1600" b="1" dirty="0">
                        <a:latin typeface="+mj-lt"/>
                        <a:ea typeface="+mj-ea"/>
                      </a:endParaRPr>
                    </a:p>
                  </a:txBody>
                  <a:tcPr marL="74829" marR="74829" marT="37415" marB="3741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j-lt"/>
                          <a:ea typeface="+mj-ea"/>
                        </a:rPr>
                        <a:t>D1=Ø45×114</a:t>
                      </a:r>
                    </a:p>
                    <a:p>
                      <a:pPr algn="ctr"/>
                      <a:r>
                        <a:rPr lang="en-US" altLang="zh-CN" sz="1600" dirty="0">
                          <a:solidFill>
                            <a:srgbClr val="C00000"/>
                          </a:solidFill>
                          <a:latin typeface="+mj-lt"/>
                          <a:ea typeface="+mj-ea"/>
                        </a:rPr>
                        <a:t>D2=D3=Ø40×90</a:t>
                      </a:r>
                      <a:endParaRPr lang="zh-CN" altLang="en-US" sz="1600" b="1" dirty="0">
                        <a:solidFill>
                          <a:srgbClr val="C00000"/>
                        </a:solidFill>
                        <a:latin typeface="+mj-lt"/>
                        <a:ea typeface="+mj-ea"/>
                      </a:endParaRPr>
                    </a:p>
                  </a:txBody>
                  <a:tcPr marL="74829" marR="74829" marT="37415" marB="3741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j-lt"/>
                          <a:ea typeface="+mj-ea"/>
                          <a:sym typeface="+mn-ea"/>
                        </a:rPr>
                        <a:t>2.7×10</a:t>
                      </a:r>
                      <a:r>
                        <a:rPr lang="en-US" altLang="zh-CN" sz="1600" baseline="30000" dirty="0" smtClean="0">
                          <a:latin typeface="+mj-lt"/>
                          <a:ea typeface="+mj-ea"/>
                          <a:sym typeface="+mn-ea"/>
                        </a:rPr>
                        <a:t>11</a:t>
                      </a:r>
                      <a:r>
                        <a:rPr lang="en-US" altLang="zh-CN" sz="1600" dirty="0" smtClean="0">
                          <a:latin typeface="+mj-lt"/>
                          <a:ea typeface="+mj-ea"/>
                          <a:sym typeface="+mn-ea"/>
                        </a:rPr>
                        <a:t> </a:t>
                      </a:r>
                      <a:r>
                        <a:rPr lang="en-US" altLang="zh-CN" sz="1600" dirty="0" smtClean="0">
                          <a:latin typeface="+mj-lt"/>
                          <a:ea typeface="+mj-ea"/>
                          <a:sym typeface="+mn-ea"/>
                        </a:rPr>
                        <a:t>n/cm</a:t>
                      </a:r>
                      <a:r>
                        <a:rPr lang="en-US" altLang="zh-CN" sz="1600" baseline="30000" dirty="0" smtClean="0">
                          <a:latin typeface="+mj-lt"/>
                          <a:ea typeface="+mj-ea"/>
                          <a:sym typeface="+mn-ea"/>
                        </a:rPr>
                        <a:t>2</a:t>
                      </a:r>
                      <a:r>
                        <a:rPr lang="en-US" altLang="zh-CN" sz="1600" dirty="0" smtClean="0">
                          <a:latin typeface="+mj-lt"/>
                          <a:ea typeface="+mj-ea"/>
                          <a:sym typeface="+mn-ea"/>
                        </a:rPr>
                        <a:t>/s</a:t>
                      </a:r>
                      <a:endParaRPr lang="en-US" altLang="zh-CN" sz="1600" dirty="0">
                        <a:latin typeface="+mj-lt"/>
                        <a:ea typeface="+mj-ea"/>
                        <a:sym typeface="+mn-ea"/>
                      </a:endParaRPr>
                    </a:p>
                  </a:txBody>
                  <a:tcPr marL="74829" marR="74829" marT="37415" marB="3741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j-lt"/>
                          <a:ea typeface="+mj-ea"/>
                        </a:rPr>
                        <a:t>20~70</a:t>
                      </a:r>
                      <a:r>
                        <a:rPr lang="zh-CN" altLang="en-US" sz="1600" dirty="0">
                          <a:latin typeface="+mj-lt"/>
                          <a:ea typeface="+mj-ea"/>
                        </a:rPr>
                        <a:t>℃</a:t>
                      </a:r>
                      <a:endParaRPr lang="zh-CN" altLang="en-US" sz="1600" b="1" dirty="0">
                        <a:latin typeface="+mj-lt"/>
                        <a:ea typeface="+mj-ea"/>
                      </a:endParaRPr>
                    </a:p>
                  </a:txBody>
                  <a:tcPr marL="74829" marR="74829" marT="37415" marB="3741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11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j-lt"/>
                          <a:ea typeface="+mj-ea"/>
                        </a:rPr>
                        <a:t>E</a:t>
                      </a:r>
                      <a:endParaRPr lang="zh-CN" altLang="en-US" sz="1600" b="1" dirty="0">
                        <a:latin typeface="+mj-lt"/>
                        <a:ea typeface="+mj-ea"/>
                      </a:endParaRPr>
                    </a:p>
                  </a:txBody>
                  <a:tcPr marL="74829" marR="74829" marT="37415" marB="3741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j-lt"/>
                          <a:ea typeface="+mj-ea"/>
                        </a:rPr>
                        <a:t>  </a:t>
                      </a:r>
                      <a:r>
                        <a:rPr lang="en-US" altLang="zh-CN" sz="1600" dirty="0" smtClean="0">
                          <a:solidFill>
                            <a:srgbClr val="C00000"/>
                          </a:solidFill>
                          <a:latin typeface="+mj-lt"/>
                          <a:ea typeface="+mj-ea"/>
                        </a:rPr>
                        <a:t>70×80×80 </a:t>
                      </a: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</a:rPr>
                        <a:t>  </a:t>
                      </a:r>
                      <a:r>
                        <a:rPr lang="en-US" altLang="zh-CN" sz="1600" dirty="0" smtClean="0">
                          <a:latin typeface="+mj-lt"/>
                          <a:ea typeface="+mj-ea"/>
                        </a:rPr>
                        <a:t>70×85×154</a:t>
                      </a:r>
                      <a:endParaRPr lang="zh-CN" altLang="en-US" sz="1600" b="1" dirty="0">
                        <a:latin typeface="+mj-lt"/>
                        <a:ea typeface="+mj-ea"/>
                      </a:endParaRPr>
                    </a:p>
                  </a:txBody>
                  <a:tcPr marL="74829" marR="74829" marT="37415" marB="3741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latin typeface="+mj-lt"/>
                          <a:ea typeface="+mj-ea"/>
                          <a:sym typeface="+mn-ea"/>
                        </a:rPr>
                        <a:t>8</a:t>
                      </a:r>
                      <a:r>
                        <a:rPr lang="en-US" altLang="zh-CN" sz="1600" dirty="0" smtClean="0">
                          <a:latin typeface="+mj-lt"/>
                          <a:ea typeface="+mj-ea"/>
                          <a:sym typeface="+mn-ea"/>
                        </a:rPr>
                        <a:t>.3×10</a:t>
                      </a:r>
                      <a:r>
                        <a:rPr lang="en-US" altLang="zh-CN" sz="1600" baseline="30000" dirty="0" smtClean="0">
                          <a:latin typeface="+mj-lt"/>
                          <a:ea typeface="+mj-ea"/>
                          <a:sym typeface="+mn-ea"/>
                        </a:rPr>
                        <a:t>10</a:t>
                      </a:r>
                      <a:r>
                        <a:rPr lang="en-US" altLang="zh-CN" sz="1600" dirty="0" smtClean="0">
                          <a:latin typeface="+mj-lt"/>
                          <a:ea typeface="+mj-ea"/>
                          <a:sym typeface="+mn-ea"/>
                        </a:rPr>
                        <a:t> </a:t>
                      </a:r>
                      <a:r>
                        <a:rPr lang="en-US" altLang="zh-CN" sz="1600" dirty="0" smtClean="0">
                          <a:latin typeface="+mj-lt"/>
                          <a:ea typeface="+mj-ea"/>
                          <a:sym typeface="+mn-ea"/>
                        </a:rPr>
                        <a:t>n/cm</a:t>
                      </a:r>
                      <a:r>
                        <a:rPr lang="en-US" altLang="zh-CN" sz="1600" baseline="30000" dirty="0" smtClean="0">
                          <a:latin typeface="+mj-lt"/>
                          <a:ea typeface="+mj-ea"/>
                          <a:sym typeface="+mn-ea"/>
                        </a:rPr>
                        <a:t>2</a:t>
                      </a:r>
                      <a:r>
                        <a:rPr lang="en-US" altLang="zh-CN" sz="1600" dirty="0" smtClean="0">
                          <a:latin typeface="+mj-lt"/>
                          <a:ea typeface="+mj-ea"/>
                          <a:sym typeface="+mn-ea"/>
                        </a:rPr>
                        <a:t>/s</a:t>
                      </a:r>
                      <a:endParaRPr lang="en-US" altLang="zh-CN" sz="1600" dirty="0">
                        <a:latin typeface="+mj-lt"/>
                        <a:ea typeface="+mj-ea"/>
                        <a:sym typeface="+mn-ea"/>
                      </a:endParaRPr>
                    </a:p>
                  </a:txBody>
                  <a:tcPr marL="74829" marR="74829" marT="37415" marB="3741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latin typeface="+mj-lt"/>
                          <a:ea typeface="+mj-ea"/>
                        </a:rPr>
                        <a:t>20~70</a:t>
                      </a:r>
                      <a:r>
                        <a:rPr lang="zh-CN" altLang="en-US" sz="1600" dirty="0">
                          <a:latin typeface="+mj-lt"/>
                          <a:ea typeface="+mj-ea"/>
                        </a:rPr>
                        <a:t>℃</a:t>
                      </a:r>
                      <a:endParaRPr lang="zh-CN" altLang="en-US" sz="1600" b="1" dirty="0">
                        <a:latin typeface="+mj-lt"/>
                        <a:ea typeface="+mj-ea"/>
                      </a:endParaRPr>
                    </a:p>
                  </a:txBody>
                  <a:tcPr marL="74829" marR="74829" marT="37415" marB="3741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" name="图片 19">
            <a:extLst>
              <a:ext uri="{FF2B5EF4-FFF2-40B4-BE49-F238E27FC236}">
                <a16:creationId xmlns:a16="http://schemas.microsoft.com/office/drawing/2014/main" id="{51BE3940-5B24-4041-B28E-72DF71F7C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751" y="2773180"/>
            <a:ext cx="2794941" cy="164803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C7E4035-CF04-476E-A4B0-1D4AD192D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6544" y="1903750"/>
            <a:ext cx="630016" cy="2543690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535E937C-4319-448A-ADDA-A3D71CCF17F0}"/>
              </a:ext>
            </a:extLst>
          </p:cNvPr>
          <p:cNvGrpSpPr/>
          <p:nvPr/>
        </p:nvGrpSpPr>
        <p:grpSpPr>
          <a:xfrm>
            <a:off x="9775713" y="1334125"/>
            <a:ext cx="2296366" cy="2968053"/>
            <a:chOff x="5804492" y="2830814"/>
            <a:chExt cx="1874345" cy="3553490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761691D-2314-4CE3-AA5A-30CE100CF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04492" y="2830814"/>
              <a:ext cx="1351952" cy="3553490"/>
            </a:xfrm>
            <a:prstGeom prst="rect">
              <a:avLst/>
            </a:prstGeom>
          </p:spPr>
        </p:pic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450B5527-8D16-4EE3-B1F5-FE3BE23845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86788" y="3588713"/>
              <a:ext cx="291441" cy="279191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DA2B6B89-9F1F-4D72-A3A1-7F31A1A1A9CA}"/>
                </a:ext>
              </a:extLst>
            </p:cNvPr>
            <p:cNvSpPr txBox="1"/>
            <p:nvPr/>
          </p:nvSpPr>
          <p:spPr bwMode="auto">
            <a:xfrm>
              <a:off x="7017829" y="2992907"/>
              <a:ext cx="661007" cy="6448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tx1"/>
                </a:buClr>
              </a:pPr>
              <a:r>
                <a:rPr lang="en-US" altLang="zh-CN" sz="1200" b="1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Outer</a:t>
              </a:r>
            </a:p>
            <a:p>
              <a:pPr algn="ctr">
                <a:spcBef>
                  <a:spcPts val="600"/>
                </a:spcBef>
                <a:buClr>
                  <a:schemeClr val="tx1"/>
                </a:buClr>
              </a:pPr>
              <a:r>
                <a:rPr lang="en-US" altLang="zh-CN" sz="1200" b="1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container</a:t>
              </a:r>
              <a:endParaRPr lang="zh-CN" altLang="en-US" sz="1200" b="1" dirty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5A33372A-F1C9-4D13-9F13-B6465C5481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07316" y="3969327"/>
              <a:ext cx="449128" cy="36002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3731326A-449B-4DDD-862C-7B6DFB10932D}"/>
                </a:ext>
              </a:extLst>
            </p:cNvPr>
            <p:cNvSpPr txBox="1"/>
            <p:nvPr/>
          </p:nvSpPr>
          <p:spPr bwMode="auto">
            <a:xfrm>
              <a:off x="7017830" y="3597520"/>
              <a:ext cx="661007" cy="6448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tx1"/>
                </a:buClr>
              </a:pPr>
              <a:r>
                <a:rPr lang="en-US" altLang="zh-CN" sz="1200" b="1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Inner</a:t>
              </a:r>
            </a:p>
            <a:p>
              <a:pPr algn="ctr">
                <a:spcBef>
                  <a:spcPts val="600"/>
                </a:spcBef>
                <a:buClr>
                  <a:schemeClr val="tx1"/>
                </a:buClr>
              </a:pPr>
              <a:r>
                <a:rPr lang="en-US" altLang="zh-CN" sz="1200" b="1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container</a:t>
              </a:r>
              <a:endParaRPr lang="zh-CN" altLang="en-US" sz="1200" b="1" dirty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83594BA4-5699-45FB-906D-0A76EC62B5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83104" y="4508806"/>
              <a:ext cx="695125" cy="443412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61A848F8-56EC-43F0-BEE6-02E267E5CB81}"/>
                </a:ext>
              </a:extLst>
            </p:cNvPr>
            <p:cNvSpPr txBox="1"/>
            <p:nvPr/>
          </p:nvSpPr>
          <p:spPr bwMode="auto">
            <a:xfrm>
              <a:off x="7151287" y="4298519"/>
              <a:ext cx="527550" cy="3316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rtlCol="0">
              <a:spAutoFit/>
            </a:bodyPr>
            <a:lstStyle/>
            <a:p>
              <a:pPr algn="l">
                <a:spcBef>
                  <a:spcPts val="600"/>
                </a:spcBef>
                <a:buClr>
                  <a:schemeClr val="tx1"/>
                </a:buClr>
              </a:pPr>
              <a:r>
                <a:rPr lang="en-US" altLang="zh-CN" sz="1200" b="1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sample</a:t>
              </a:r>
              <a:endParaRPr lang="zh-CN" altLang="en-US" sz="1200" b="1" dirty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06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12" y="2323189"/>
            <a:ext cx="2368998" cy="428747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628" y="2458961"/>
            <a:ext cx="2346143" cy="4188173"/>
          </a:xfrm>
          <a:prstGeom prst="rect">
            <a:avLst/>
          </a:prstGeom>
        </p:spPr>
      </p:pic>
      <p:sp>
        <p:nvSpPr>
          <p:cNvPr id="12" name="标题 3"/>
          <p:cNvSpPr>
            <a:spLocks noGrp="1"/>
          </p:cNvSpPr>
          <p:nvPr>
            <p:ph type="title"/>
          </p:nvPr>
        </p:nvSpPr>
        <p:spPr>
          <a:xfrm>
            <a:off x="609600" y="174365"/>
            <a:ext cx="10241280" cy="575938"/>
          </a:xfrm>
        </p:spPr>
        <p:txBody>
          <a:bodyPr/>
          <a:lstStyle/>
          <a:p>
            <a:r>
              <a:rPr lang="en-US" altLang="zh-CN" dirty="0"/>
              <a:t>Neutron Irradiation Project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70696" y="864669"/>
            <a:ext cx="11253163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Neutron spectra and integral flux calculations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193FD8E4-2F41-42D7-A0A6-42D71160E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2416" y="2442631"/>
            <a:ext cx="3103445" cy="233483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AA3A59C-9EBF-4CCA-9C4D-D14A53E517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4736" y="4830874"/>
            <a:ext cx="3149277" cy="177711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3980" y="2493647"/>
            <a:ext cx="2826036" cy="222864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5202" y="4814667"/>
            <a:ext cx="3215036" cy="177981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5718" y="1492329"/>
            <a:ext cx="5003293" cy="83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700" dirty="0" smtClean="0"/>
              <a:t>Proton and neutron flux distribution in the target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700" dirty="0" smtClean="0"/>
              <a:t>The most intensive area located at about 5 cm depth</a:t>
            </a:r>
            <a:endParaRPr lang="zh-CN" altLang="en-US" sz="1700" dirty="0"/>
          </a:p>
        </p:txBody>
      </p:sp>
      <p:sp>
        <p:nvSpPr>
          <p:cNvPr id="11" name="文本框 10"/>
          <p:cNvSpPr txBox="1"/>
          <p:nvPr/>
        </p:nvSpPr>
        <p:spPr>
          <a:xfrm>
            <a:off x="5459368" y="1494956"/>
            <a:ext cx="6595011" cy="83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700" dirty="0"/>
              <a:t>A high proportion of evaporation neutrons with energy about 1 MeV</a:t>
            </a:r>
            <a:endParaRPr lang="zh-CN" altLang="en-US" sz="17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700" dirty="0" smtClean="0"/>
              <a:t>The maximum integral neutron flux in</a:t>
            </a:r>
            <a:r>
              <a:rPr lang="en-US" altLang="zh-CN" sz="1700" dirty="0"/>
              <a:t> </a:t>
            </a:r>
            <a:r>
              <a:rPr lang="en-US" altLang="zh-CN" sz="1700" dirty="0" smtClean="0"/>
              <a:t>Zone A is about 2E+14 n/cm</a:t>
            </a:r>
            <a:r>
              <a:rPr lang="en-US" altLang="zh-CN" sz="1700" baseline="30000" dirty="0" smtClean="0"/>
              <a:t>2</a:t>
            </a:r>
            <a:r>
              <a:rPr lang="en-US" altLang="zh-CN" sz="1700" dirty="0" smtClean="0"/>
              <a:t>/s</a:t>
            </a:r>
          </a:p>
        </p:txBody>
      </p:sp>
      <p:sp>
        <p:nvSpPr>
          <p:cNvPr id="5" name="矩形 4"/>
          <p:cNvSpPr/>
          <p:nvPr/>
        </p:nvSpPr>
        <p:spPr>
          <a:xfrm>
            <a:off x="5941889" y="2596915"/>
            <a:ext cx="14741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 smtClean="0"/>
              <a:t>Zone A at SS316 fin</a:t>
            </a:r>
            <a:endParaRPr lang="zh-CN" altLang="en-US" sz="1200" b="1" dirty="0"/>
          </a:p>
        </p:txBody>
      </p:sp>
      <p:sp>
        <p:nvSpPr>
          <p:cNvPr id="13" name="灯片编号占位符 1"/>
          <p:cNvSpPr txBox="1">
            <a:spLocks/>
          </p:cNvSpPr>
          <p:nvPr/>
        </p:nvSpPr>
        <p:spPr>
          <a:xfrm>
            <a:off x="9492000" y="6541200"/>
            <a:ext cx="2700000" cy="3168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500" dirty="0" smtClean="0"/>
              <a:t>19/22</a:t>
            </a:r>
            <a:endParaRPr lang="zh-CN" altLang="en-US" sz="1500" dirty="0"/>
          </a:p>
        </p:txBody>
      </p:sp>
    </p:spTree>
    <p:extLst>
      <p:ext uri="{BB962C8B-B14F-4D97-AF65-F5344CB8AC3E}">
        <p14:creationId xmlns:p14="http://schemas.microsoft.com/office/powerpoint/2010/main" val="349065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flipV="1">
            <a:off x="0" y="891649"/>
            <a:ext cx="12193200" cy="38099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圆角矩形 41"/>
          <p:cNvSpPr/>
          <p:nvPr/>
        </p:nvSpPr>
        <p:spPr>
          <a:xfrm>
            <a:off x="655467" y="285201"/>
            <a:ext cx="398129" cy="530490"/>
          </a:xfrm>
          <a:prstGeom prst="round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6" name="圆角矩形 95"/>
          <p:cNvSpPr/>
          <p:nvPr/>
        </p:nvSpPr>
        <p:spPr>
          <a:xfrm>
            <a:off x="553620" y="208474"/>
            <a:ext cx="301573" cy="400844"/>
          </a:xfrm>
          <a:prstGeom prst="round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35584" y="222643"/>
            <a:ext cx="1984375" cy="5892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defTabSz="7620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kumimoji="1" lang="en-US" altLang="zh-CN" sz="3600" b="1" dirty="0">
                <a:solidFill>
                  <a:srgbClr val="005DA2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Outline</a:t>
            </a:r>
          </a:p>
        </p:txBody>
      </p:sp>
      <p:pic>
        <p:nvPicPr>
          <p:cNvPr id="39" name="图片 18" descr="图片1副本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39700" y="185897"/>
            <a:ext cx="1106000" cy="55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608739" y="1032984"/>
            <a:ext cx="11236961" cy="36810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pPr marL="571500" indent="-571500" defTabSz="705485">
              <a:lnSpc>
                <a:spcPct val="130000"/>
              </a:lnSpc>
              <a:buClr>
                <a:srgbClr val="00467A"/>
              </a:buClr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Target-Moderator-Reflector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neutronic</a:t>
            </a:r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performance </a:t>
            </a:r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analysis</a:t>
            </a:r>
          </a:p>
          <a:p>
            <a:pPr marL="1028700" lvl="1" indent="-571500" defTabSz="705485">
              <a:lnSpc>
                <a:spcPct val="130000"/>
              </a:lnSpc>
              <a:buClr>
                <a:srgbClr val="00467A"/>
              </a:buClr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Validations of the CSNS-I</a:t>
            </a:r>
          </a:p>
          <a:p>
            <a:pPr marL="1028700" lvl="1" indent="-571500" defTabSz="705485">
              <a:lnSpc>
                <a:spcPct val="130000"/>
              </a:lnSpc>
              <a:buClr>
                <a:srgbClr val="00467A"/>
              </a:buClr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Calculations of the CSNS-II</a:t>
            </a:r>
          </a:p>
          <a:p>
            <a:pPr marL="571500" indent="-571500" defTabSz="705485">
              <a:lnSpc>
                <a:spcPct val="130000"/>
              </a:lnSpc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Target heat </a:t>
            </a:r>
            <a:r>
              <a:rPr lang="en-US" altLang="zh-CN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transfer design and abnormal </a:t>
            </a:r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cases</a:t>
            </a:r>
            <a:endParaRPr lang="en-US" altLang="zh-CN" sz="32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571500" indent="-571500" defTabSz="705485">
              <a:lnSpc>
                <a:spcPct val="130000"/>
              </a:lnSpc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Neutron </a:t>
            </a:r>
            <a:r>
              <a:rPr lang="en-US" altLang="zh-CN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Irradiation </a:t>
            </a:r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Project</a:t>
            </a:r>
          </a:p>
          <a:p>
            <a:pPr marL="571500" indent="-571500" defTabSz="705485" latinLnBrk="0">
              <a:lnSpc>
                <a:spcPct val="130000"/>
              </a:lnSpc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Summary </a:t>
            </a:r>
            <a:endParaRPr lang="en-US" altLang="zh-CN" sz="32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34865" y="511810"/>
            <a:ext cx="3386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0" name="灯片编号占位符 1"/>
          <p:cNvSpPr txBox="1">
            <a:spLocks/>
          </p:cNvSpPr>
          <p:nvPr/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500" dirty="0" smtClean="0"/>
              <a:t>2/22</a:t>
            </a:r>
            <a:endParaRPr lang="zh-CN" altLang="en-US" sz="1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250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3"/>
          <p:cNvSpPr>
            <a:spLocks noGrp="1"/>
          </p:cNvSpPr>
          <p:nvPr>
            <p:ph type="title"/>
          </p:nvPr>
        </p:nvSpPr>
        <p:spPr>
          <a:xfrm>
            <a:off x="609600" y="174365"/>
            <a:ext cx="10241280" cy="575938"/>
          </a:xfrm>
        </p:spPr>
        <p:txBody>
          <a:bodyPr/>
          <a:lstStyle/>
          <a:p>
            <a:r>
              <a:rPr lang="en-US" altLang="zh-CN" dirty="0"/>
              <a:t>Neutron Irradiation Project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86740" y="944880"/>
            <a:ext cx="10302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Irradiation conditions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DPA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642" y="4589145"/>
            <a:ext cx="7691910" cy="2026364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9325480" y="1829752"/>
            <a:ext cx="2735143" cy="2237752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5"/>
          <a:stretch>
            <a:fillRect/>
          </a:stretch>
        </p:blipFill>
        <p:spPr>
          <a:xfrm>
            <a:off x="3199967" y="1822873"/>
            <a:ext cx="2885523" cy="2291928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6"/>
          <a:stretch>
            <a:fillRect/>
          </a:stretch>
        </p:blipFill>
        <p:spPr>
          <a:xfrm>
            <a:off x="140787" y="1820476"/>
            <a:ext cx="2957138" cy="2325856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7"/>
          <a:stretch>
            <a:fillRect/>
          </a:stretch>
        </p:blipFill>
        <p:spPr>
          <a:xfrm>
            <a:off x="6130766" y="1844993"/>
            <a:ext cx="3131473" cy="224616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11773" y="1411042"/>
            <a:ext cx="10565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Displacement </a:t>
            </a:r>
            <a:r>
              <a:rPr lang="en-US" altLang="zh-CN" dirty="0"/>
              <a:t>damage cross-sections (</a:t>
            </a:r>
            <a:r>
              <a:rPr lang="en-US" altLang="zh-CN" dirty="0" smtClean="0"/>
              <a:t>E &lt;10 </a:t>
            </a:r>
            <a:r>
              <a:rPr lang="en-US" altLang="zh-CN" dirty="0" err="1" smtClean="0"/>
              <a:t>GeV</a:t>
            </a:r>
            <a:r>
              <a:rPr lang="en-US" altLang="zh-CN" dirty="0" smtClean="0"/>
              <a:t>) from IAEA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906520" y="4172647"/>
            <a:ext cx="10565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dirty="0" smtClean="0"/>
              <a:t>DPA at </a:t>
            </a:r>
            <a:r>
              <a:rPr lang="en-US" altLang="zh-CN" dirty="0"/>
              <a:t>the </a:t>
            </a:r>
            <a:r>
              <a:rPr lang="en-US" altLang="zh-CN" dirty="0" smtClean="0"/>
              <a:t>center </a:t>
            </a:r>
            <a:r>
              <a:rPr lang="en-US" altLang="zh-CN" dirty="0"/>
              <a:t>of Zone </a:t>
            </a:r>
            <a:r>
              <a:rPr lang="en-US" altLang="zh-CN" dirty="0" smtClean="0"/>
              <a:t>A (@ 200kW &amp; 5000h)</a:t>
            </a:r>
            <a:endParaRPr lang="zh-CN" altLang="en-US" dirty="0"/>
          </a:p>
        </p:txBody>
      </p:sp>
      <p:sp>
        <p:nvSpPr>
          <p:cNvPr id="11" name="灯片编号占位符 1"/>
          <p:cNvSpPr txBox="1">
            <a:spLocks/>
          </p:cNvSpPr>
          <p:nvPr/>
        </p:nvSpPr>
        <p:spPr>
          <a:xfrm>
            <a:off x="9492000" y="6541200"/>
            <a:ext cx="2700000" cy="3168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500" dirty="0" smtClean="0"/>
              <a:t>20/22</a:t>
            </a:r>
            <a:endParaRPr lang="zh-CN" altLang="en-US" sz="1500" dirty="0"/>
          </a:p>
        </p:txBody>
      </p:sp>
    </p:spTree>
    <p:extLst>
      <p:ext uri="{BB962C8B-B14F-4D97-AF65-F5344CB8AC3E}">
        <p14:creationId xmlns:p14="http://schemas.microsoft.com/office/powerpoint/2010/main" val="285791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3"/>
          <p:cNvSpPr>
            <a:spLocks noGrp="1"/>
          </p:cNvSpPr>
          <p:nvPr>
            <p:ph type="title"/>
          </p:nvPr>
        </p:nvSpPr>
        <p:spPr>
          <a:xfrm>
            <a:off x="609600" y="174365"/>
            <a:ext cx="10241280" cy="575938"/>
          </a:xfrm>
        </p:spPr>
        <p:txBody>
          <a:bodyPr/>
          <a:lstStyle/>
          <a:p>
            <a:r>
              <a:rPr lang="en-US" altLang="zh-CN" dirty="0"/>
              <a:t>Neutron Irradiation Project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86740" y="944880"/>
            <a:ext cx="10546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Irradiation conditions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H/He production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143" y="2828803"/>
            <a:ext cx="6778618" cy="396613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90113" y="1307608"/>
            <a:ext cx="11616584" cy="128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The H/He production cross section was</a:t>
            </a:r>
            <a:r>
              <a:rPr kumimoji="0" lang="en-US" altLang="zh-CN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calculated by Monte Carlo codes.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For neutrons with E</a:t>
            </a:r>
            <a:r>
              <a:rPr kumimoji="0" lang="en-US" altLang="zh-CN" sz="16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&lt;20 MeV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MCNP+ENDF-VIII</a:t>
            </a:r>
            <a:r>
              <a:rPr kumimoji="0" lang="en-US" altLang="zh-CN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was applied.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neutrons with 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en-US" altLang="zh-CN" sz="1600" baseline="-25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&gt;20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MeV and 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protons 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full</a:t>
            </a:r>
            <a:r>
              <a:rPr kumimoji="0" lang="en-US" altLang="zh-CN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energy range, PHITS+ INCL4.6 was used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94541" y="2479406"/>
            <a:ext cx="5171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H/He at </a:t>
            </a:r>
            <a:r>
              <a:rPr lang="en-US" altLang="zh-CN" dirty="0"/>
              <a:t>the </a:t>
            </a:r>
            <a:r>
              <a:rPr lang="en-US" altLang="zh-CN" dirty="0" smtClean="0"/>
              <a:t>center </a:t>
            </a:r>
            <a:r>
              <a:rPr lang="en-US" altLang="zh-CN" dirty="0"/>
              <a:t>of Zone </a:t>
            </a:r>
            <a:r>
              <a:rPr lang="en-US" altLang="zh-CN" dirty="0" smtClean="0"/>
              <a:t>A (@ 200kW &amp; 5000h)</a:t>
            </a:r>
            <a:endParaRPr lang="zh-CN" altLang="en-US" dirty="0"/>
          </a:p>
        </p:txBody>
      </p:sp>
      <p:sp>
        <p:nvSpPr>
          <p:cNvPr id="7" name="灯片编号占位符 1"/>
          <p:cNvSpPr txBox="1">
            <a:spLocks/>
          </p:cNvSpPr>
          <p:nvPr/>
        </p:nvSpPr>
        <p:spPr>
          <a:xfrm>
            <a:off x="9492000" y="6541200"/>
            <a:ext cx="2700000" cy="3168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500" dirty="0" smtClean="0"/>
              <a:t>21/22</a:t>
            </a:r>
            <a:endParaRPr lang="zh-CN" altLang="en-US" sz="1500" dirty="0"/>
          </a:p>
        </p:txBody>
      </p:sp>
    </p:spTree>
    <p:extLst>
      <p:ext uri="{BB962C8B-B14F-4D97-AF65-F5344CB8AC3E}">
        <p14:creationId xmlns:p14="http://schemas.microsoft.com/office/powerpoint/2010/main" val="217346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</a:p>
        </p:txBody>
      </p:sp>
      <p:sp>
        <p:nvSpPr>
          <p:cNvPr id="2" name="矩形 1"/>
          <p:cNvSpPr/>
          <p:nvPr/>
        </p:nvSpPr>
        <p:spPr>
          <a:xfrm>
            <a:off x="312420" y="964615"/>
            <a:ext cx="1166149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The </a:t>
            </a:r>
            <a:r>
              <a:rPr lang="en-US" altLang="zh-CN" sz="2400" dirty="0"/>
              <a:t>measurement results of the </a:t>
            </a:r>
            <a:r>
              <a:rPr lang="en-US" altLang="zh-CN" sz="2400" dirty="0" smtClean="0"/>
              <a:t>CSNS-I validated </a:t>
            </a:r>
            <a:r>
              <a:rPr lang="en-US" altLang="zh-CN" sz="2400" dirty="0"/>
              <a:t>the reliability of the physical design and are now being applied to the </a:t>
            </a:r>
            <a:r>
              <a:rPr lang="en-US" altLang="zh-CN" sz="2400" dirty="0" smtClean="0"/>
              <a:t>CSNS-II development.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dirty="0"/>
              <a:t>S</a:t>
            </a:r>
            <a:r>
              <a:rPr lang="en-US" altLang="zh-CN" sz="2400" dirty="0" smtClean="0"/>
              <a:t>imulations </a:t>
            </a:r>
            <a:r>
              <a:rPr lang="en-US" altLang="zh-CN" sz="2400" dirty="0"/>
              <a:t>under </a:t>
            </a:r>
            <a:r>
              <a:rPr lang="en-US" altLang="zh-CN" sz="2400" dirty="0" smtClean="0"/>
              <a:t>normal/abnormal </a:t>
            </a:r>
            <a:r>
              <a:rPr lang="en-US" altLang="zh-CN" sz="2400" dirty="0"/>
              <a:t>operating conditions confirm </a:t>
            </a:r>
            <a:r>
              <a:rPr lang="en-US" altLang="zh-CN" sz="2400" dirty="0" smtClean="0"/>
              <a:t>the reliability </a:t>
            </a:r>
            <a:r>
              <a:rPr lang="en-US" altLang="zh-CN" sz="2400" dirty="0"/>
              <a:t>of the target heat exchange </a:t>
            </a:r>
            <a:r>
              <a:rPr lang="en-US" altLang="zh-CN" sz="2400" dirty="0" smtClean="0"/>
              <a:t>structure. </a:t>
            </a:r>
            <a:endParaRPr lang="zh-CN" altLang="en-US" sz="2400" dirty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dirty="0"/>
              <a:t>The neutron irradiation project is currently progressing smoothly and is expected to </a:t>
            </a:r>
            <a:r>
              <a:rPr lang="en-US" altLang="zh-CN" sz="2400" dirty="0" smtClean="0"/>
              <a:t>service </a:t>
            </a:r>
            <a:r>
              <a:rPr lang="en-US" altLang="zh-CN" sz="2400" dirty="0"/>
              <a:t>for the </a:t>
            </a:r>
            <a:r>
              <a:rPr lang="en-US" altLang="zh-CN" sz="2400" dirty="0" smtClean="0"/>
              <a:t>CSNS </a:t>
            </a:r>
            <a:r>
              <a:rPr lang="en-US" altLang="zh-CN" sz="2400" dirty="0"/>
              <a:t>future high-power target </a:t>
            </a:r>
            <a:r>
              <a:rPr lang="en-US" altLang="zh-CN" sz="2400" dirty="0" smtClean="0"/>
              <a:t>stations.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2000" dirty="0"/>
          </a:p>
        </p:txBody>
      </p:sp>
      <p:sp>
        <p:nvSpPr>
          <p:cNvPr id="5" name="灯片编号占位符 1"/>
          <p:cNvSpPr txBox="1">
            <a:spLocks/>
          </p:cNvSpPr>
          <p:nvPr/>
        </p:nvSpPr>
        <p:spPr>
          <a:xfrm>
            <a:off x="9492000" y="6541200"/>
            <a:ext cx="2700000" cy="3168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500" dirty="0" smtClean="0"/>
              <a:t>22/22</a:t>
            </a:r>
            <a:endParaRPr lang="zh-CN" altLang="en-US" sz="1500" dirty="0"/>
          </a:p>
        </p:txBody>
      </p:sp>
      <p:sp>
        <p:nvSpPr>
          <p:cNvPr id="6" name="矩形 5"/>
          <p:cNvSpPr/>
          <p:nvPr/>
        </p:nvSpPr>
        <p:spPr>
          <a:xfrm>
            <a:off x="1592741" y="4881756"/>
            <a:ext cx="8895139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lt"/>
              </a:rPr>
              <a:t>Thank you for your attention!</a:t>
            </a:r>
            <a:endParaRPr lang="zh-CN" altLang="en-US" sz="48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41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</a:t>
            </a:r>
            <a:r>
              <a:rPr lang="en-US" altLang="zh-CN" dirty="0" smtClean="0"/>
              <a:t>eutronic performance simulations</a:t>
            </a:r>
            <a:endParaRPr lang="en-US" altLang="zh-CN" dirty="0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402773" y="884073"/>
            <a:ext cx="11789227" cy="105086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accurate TMR model based on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established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 wavelength spectra, pulse shape, heat deposition, radioactivity were calculated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60" y="1934224"/>
            <a:ext cx="2126468" cy="22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09" y="4285470"/>
            <a:ext cx="2129891" cy="212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1" t="6813" r="14957" b="10670"/>
          <a:stretch/>
        </p:blipFill>
        <p:spPr>
          <a:xfrm rot="5400000">
            <a:off x="2999833" y="4301225"/>
            <a:ext cx="2115213" cy="20697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4" t="5186" r="10529" b="8108"/>
          <a:stretch/>
        </p:blipFill>
        <p:spPr>
          <a:xfrm>
            <a:off x="3027076" y="1981516"/>
            <a:ext cx="2064910" cy="2052044"/>
          </a:xfrm>
          <a:prstGeom prst="rect">
            <a:avLst/>
          </a:prstGeom>
        </p:spPr>
      </p:pic>
      <p:pic>
        <p:nvPicPr>
          <p:cNvPr id="33" name="图片 8" descr="屏幕快照 2018-03-07 下午7.36.0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7999" y="1889738"/>
            <a:ext cx="3283102" cy="249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图片 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23" y="4367891"/>
            <a:ext cx="2999584" cy="234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6" descr="屏幕快照 2018-03-07 下午5.09.44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833900" y="1908729"/>
            <a:ext cx="3134944" cy="249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图片 3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122" y="4374117"/>
            <a:ext cx="2898320" cy="227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822960" y="63743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Calculation model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3116580" y="635912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Engineering model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39140" y="2933700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proton</a:t>
            </a:r>
            <a:endParaRPr lang="zh-CN" altLang="en-US" sz="1200" dirty="0"/>
          </a:p>
        </p:txBody>
      </p:sp>
      <p:cxnSp>
        <p:nvCxnSpPr>
          <p:cNvPr id="6" name="直接箭头连接符 5"/>
          <p:cNvCxnSpPr/>
          <p:nvPr/>
        </p:nvCxnSpPr>
        <p:spPr>
          <a:xfrm>
            <a:off x="1272540" y="3086100"/>
            <a:ext cx="198120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004060" y="2941320"/>
            <a:ext cx="534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target</a:t>
            </a:r>
            <a:endParaRPr lang="zh-CN" altLang="en-US" sz="1200" dirty="0"/>
          </a:p>
        </p:txBody>
      </p:sp>
      <p:sp>
        <p:nvSpPr>
          <p:cNvPr id="18" name="文本框 17"/>
          <p:cNvSpPr txBox="1"/>
          <p:nvPr/>
        </p:nvSpPr>
        <p:spPr>
          <a:xfrm>
            <a:off x="1539240" y="3314700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CHM</a:t>
            </a:r>
            <a:endParaRPr lang="zh-CN" altLang="en-US" sz="1200" dirty="0"/>
          </a:p>
        </p:txBody>
      </p:sp>
      <p:sp>
        <p:nvSpPr>
          <p:cNvPr id="19" name="文本框 18"/>
          <p:cNvSpPr txBox="1"/>
          <p:nvPr/>
        </p:nvSpPr>
        <p:spPr>
          <a:xfrm rot="751178">
            <a:off x="1374772" y="5021802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 smtClean="0"/>
              <a:t>DWM</a:t>
            </a:r>
            <a:endParaRPr lang="zh-CN" altLang="en-US" sz="1200" dirty="0"/>
          </a:p>
        </p:txBody>
      </p:sp>
      <p:sp>
        <p:nvSpPr>
          <p:cNvPr id="21" name="文本框 20"/>
          <p:cNvSpPr txBox="1"/>
          <p:nvPr/>
        </p:nvSpPr>
        <p:spPr>
          <a:xfrm rot="2464364">
            <a:off x="1759396" y="5166583"/>
            <a:ext cx="5180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 smtClean="0"/>
              <a:t>DPHM</a:t>
            </a:r>
            <a:endParaRPr lang="zh-CN" altLang="en-US" sz="1200" dirty="0"/>
          </a:p>
        </p:txBody>
      </p:sp>
      <p:sp>
        <p:nvSpPr>
          <p:cNvPr id="22" name="文本框 21"/>
          <p:cNvSpPr txBox="1"/>
          <p:nvPr/>
        </p:nvSpPr>
        <p:spPr>
          <a:xfrm rot="20973097">
            <a:off x="4018913" y="4915122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 smtClean="0"/>
              <a:t>DWM</a:t>
            </a:r>
            <a:endParaRPr lang="zh-CN" altLang="en-US" sz="1200" dirty="0"/>
          </a:p>
        </p:txBody>
      </p:sp>
      <p:sp>
        <p:nvSpPr>
          <p:cNvPr id="23" name="文本框 22"/>
          <p:cNvSpPr txBox="1"/>
          <p:nvPr/>
        </p:nvSpPr>
        <p:spPr>
          <a:xfrm rot="19230244">
            <a:off x="3519616" y="5090383"/>
            <a:ext cx="5180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 smtClean="0"/>
              <a:t>DPHM</a:t>
            </a:r>
            <a:endParaRPr lang="zh-CN" altLang="en-US" sz="1200" dirty="0"/>
          </a:p>
        </p:txBody>
      </p:sp>
      <p:sp>
        <p:nvSpPr>
          <p:cNvPr id="24" name="文本框 23"/>
          <p:cNvSpPr txBox="1"/>
          <p:nvPr/>
        </p:nvSpPr>
        <p:spPr>
          <a:xfrm>
            <a:off x="3802380" y="3154680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CHM</a:t>
            </a:r>
            <a:endParaRPr lang="zh-CN" altLang="en-US" sz="1200" dirty="0"/>
          </a:p>
        </p:txBody>
      </p:sp>
      <p:sp>
        <p:nvSpPr>
          <p:cNvPr id="25" name="文本框 24"/>
          <p:cNvSpPr txBox="1"/>
          <p:nvPr/>
        </p:nvSpPr>
        <p:spPr>
          <a:xfrm>
            <a:off x="1889497" y="2521432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Be/SS316</a:t>
            </a:r>
            <a:endParaRPr lang="zh-CN" altLang="en-US" sz="1200" dirty="0"/>
          </a:p>
        </p:txBody>
      </p:sp>
      <p:sp>
        <p:nvSpPr>
          <p:cNvPr id="26" name="文本框 25"/>
          <p:cNvSpPr txBox="1"/>
          <p:nvPr/>
        </p:nvSpPr>
        <p:spPr>
          <a:xfrm>
            <a:off x="1784394" y="5475364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Be/SS316</a:t>
            </a:r>
            <a:endParaRPr lang="zh-CN" altLang="en-US" sz="1200" dirty="0"/>
          </a:p>
        </p:txBody>
      </p:sp>
      <p:sp>
        <p:nvSpPr>
          <p:cNvPr id="29" name="文本框 28"/>
          <p:cNvSpPr txBox="1"/>
          <p:nvPr/>
        </p:nvSpPr>
        <p:spPr>
          <a:xfrm>
            <a:off x="4254062" y="2640462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Be/SS316</a:t>
            </a:r>
            <a:endParaRPr lang="zh-CN" altLang="en-US" sz="1200" dirty="0"/>
          </a:p>
        </p:txBody>
      </p:sp>
      <p:sp>
        <p:nvSpPr>
          <p:cNvPr id="30" name="文本框 29"/>
          <p:cNvSpPr txBox="1"/>
          <p:nvPr/>
        </p:nvSpPr>
        <p:spPr>
          <a:xfrm>
            <a:off x="4336305" y="520078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Be/SS316</a:t>
            </a:r>
            <a:endParaRPr lang="zh-CN" altLang="en-US" sz="1200" dirty="0"/>
          </a:p>
        </p:txBody>
      </p:sp>
      <p:sp>
        <p:nvSpPr>
          <p:cNvPr id="7" name="文本框 6"/>
          <p:cNvSpPr txBox="1"/>
          <p:nvPr/>
        </p:nvSpPr>
        <p:spPr>
          <a:xfrm>
            <a:off x="6499860" y="2545080"/>
            <a:ext cx="75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CHM</a:t>
            </a:r>
            <a:endParaRPr lang="zh-CN" altLang="en-US" sz="1200" dirty="0"/>
          </a:p>
        </p:txBody>
      </p:sp>
      <p:sp>
        <p:nvSpPr>
          <p:cNvPr id="32" name="文本框 31"/>
          <p:cNvSpPr txBox="1"/>
          <p:nvPr/>
        </p:nvSpPr>
        <p:spPr>
          <a:xfrm>
            <a:off x="6118860" y="2910840"/>
            <a:ext cx="75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DWM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797040" y="3726180"/>
            <a:ext cx="75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DPHM</a:t>
            </a:r>
            <a:endParaRPr lang="zh-CN" alt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357360" y="2766060"/>
            <a:ext cx="75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CHM</a:t>
            </a:r>
            <a:endParaRPr lang="zh-CN" altLang="en-US" sz="1200" dirty="0"/>
          </a:p>
        </p:txBody>
      </p:sp>
      <p:sp>
        <p:nvSpPr>
          <p:cNvPr id="39" name="文本框 38"/>
          <p:cNvSpPr txBox="1"/>
          <p:nvPr/>
        </p:nvSpPr>
        <p:spPr>
          <a:xfrm>
            <a:off x="9715500" y="3329940"/>
            <a:ext cx="75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accent6"/>
                </a:solidFill>
              </a:rPr>
              <a:t>DWM</a:t>
            </a:r>
            <a:endParaRPr lang="zh-CN" altLang="en-US" sz="1200" dirty="0">
              <a:solidFill>
                <a:schemeClr val="accent6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951720" y="3802380"/>
            <a:ext cx="75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accent5"/>
                </a:solidFill>
              </a:rPr>
              <a:t>DPHM</a:t>
            </a:r>
            <a:endParaRPr lang="zh-CN" altLang="en-US" sz="1200" dirty="0">
              <a:solidFill>
                <a:schemeClr val="accent5"/>
              </a:solidFill>
            </a:endParaRPr>
          </a:p>
        </p:txBody>
      </p:sp>
      <p:sp>
        <p:nvSpPr>
          <p:cNvPr id="41" name="灯片编号占位符 1"/>
          <p:cNvSpPr txBox="1">
            <a:spLocks/>
          </p:cNvSpPr>
          <p:nvPr/>
        </p:nvSpPr>
        <p:spPr>
          <a:xfrm>
            <a:off x="9492000" y="6541200"/>
            <a:ext cx="2700000" cy="3168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500" dirty="0" smtClean="0"/>
              <a:t>3/22</a:t>
            </a:r>
            <a:endParaRPr lang="zh-CN" altLang="en-US" sz="1500" dirty="0"/>
          </a:p>
        </p:txBody>
      </p:sp>
    </p:spTree>
    <p:extLst>
      <p:ext uri="{BB962C8B-B14F-4D97-AF65-F5344CB8AC3E}">
        <p14:creationId xmlns:p14="http://schemas.microsoft.com/office/powerpoint/2010/main" val="71897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85" y="1938653"/>
            <a:ext cx="2646518" cy="208228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710" y="1960687"/>
            <a:ext cx="2582773" cy="20321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5353" y="1946320"/>
            <a:ext cx="2586990" cy="202626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599" y="4013564"/>
            <a:ext cx="2589710" cy="2051956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</a:t>
            </a:r>
            <a:r>
              <a:rPr lang="en-US" altLang="zh-CN" dirty="0" smtClean="0"/>
              <a:t>eutronic performance measurements</a:t>
            </a:r>
            <a:endParaRPr lang="en-US" altLang="zh-CN" dirty="0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525238" y="863933"/>
            <a:ext cx="11254737" cy="101004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current-mode n-TOF spectrometer was developed to measure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 wavelength </a:t>
            </a:r>
            <a:r>
              <a:rPr lang="en-US" altLang="zh-CN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spectra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monochromator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applied to measure the </a:t>
            </a:r>
            <a:r>
              <a:rPr lang="en-US" altLang="zh-CN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 pulse </a:t>
            </a:r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 on the TOF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technique.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5911" y="4017576"/>
            <a:ext cx="2605270" cy="203677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32953" y="2761161"/>
            <a:ext cx="1396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BL01 CHM</a:t>
            </a:r>
            <a:endParaRPr lang="zh-CN" altLang="en-US" sz="1600" dirty="0"/>
          </a:p>
        </p:txBody>
      </p:sp>
      <p:sp>
        <p:nvSpPr>
          <p:cNvPr id="21" name="文本框 20"/>
          <p:cNvSpPr txBox="1"/>
          <p:nvPr/>
        </p:nvSpPr>
        <p:spPr>
          <a:xfrm>
            <a:off x="3877492" y="2736123"/>
            <a:ext cx="1396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BL06 DWM</a:t>
            </a:r>
            <a:endParaRPr lang="zh-CN" altLang="en-US" sz="1600" dirty="0"/>
          </a:p>
        </p:txBody>
      </p:sp>
      <p:sp>
        <p:nvSpPr>
          <p:cNvPr id="22" name="文本框 21"/>
          <p:cNvSpPr txBox="1"/>
          <p:nvPr/>
        </p:nvSpPr>
        <p:spPr>
          <a:xfrm>
            <a:off x="1077140" y="4901293"/>
            <a:ext cx="1602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BL09 DPHM</a:t>
            </a:r>
          </a:p>
          <a:p>
            <a:pPr algn="ctr"/>
            <a:r>
              <a:rPr lang="en-US" altLang="zh-CN" sz="1600" dirty="0" smtClean="0"/>
              <a:t>(narrow side)</a:t>
            </a:r>
            <a:endParaRPr lang="zh-CN" altLang="en-US" sz="1600" dirty="0"/>
          </a:p>
        </p:txBody>
      </p:sp>
      <p:sp>
        <p:nvSpPr>
          <p:cNvPr id="23" name="文本框 22"/>
          <p:cNvSpPr txBox="1"/>
          <p:nvPr/>
        </p:nvSpPr>
        <p:spPr>
          <a:xfrm>
            <a:off x="3701145" y="4853396"/>
            <a:ext cx="1602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BL20 DPHM</a:t>
            </a:r>
          </a:p>
          <a:p>
            <a:pPr algn="ctr"/>
            <a:r>
              <a:rPr lang="en-US" altLang="zh-CN" sz="1600" dirty="0" smtClean="0"/>
              <a:t>(wide side)</a:t>
            </a:r>
            <a:endParaRPr lang="zh-CN" altLang="en-US" sz="1600" dirty="0"/>
          </a:p>
        </p:txBody>
      </p:sp>
      <p:sp>
        <p:nvSpPr>
          <p:cNvPr id="12" name="矩形 11"/>
          <p:cNvSpPr/>
          <p:nvPr/>
        </p:nvSpPr>
        <p:spPr>
          <a:xfrm>
            <a:off x="2501040" y="6016526"/>
            <a:ext cx="6810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Comparisons </a:t>
            </a:r>
            <a:r>
              <a:rPr lang="en-US" altLang="zh-CN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 </a:t>
            </a:r>
            <a:r>
              <a:rPr lang="en-US" altLang="zh-CN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measurements and simulations</a:t>
            </a:r>
            <a:endParaRPr lang="zh-CN" altLang="en-US" sz="1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1707668" y="2576085"/>
            <a:ext cx="1188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>
                <a:solidFill>
                  <a:srgbClr val="FF0000"/>
                </a:solidFill>
              </a:rPr>
              <a:t>&gt;0.286A Integral flux</a:t>
            </a:r>
            <a:endParaRPr lang="zh-CN" altLang="en-US" sz="900" dirty="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5897" y="1984683"/>
            <a:ext cx="2545697" cy="197929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5570" y="3982402"/>
            <a:ext cx="2609850" cy="20496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12555" y="3968116"/>
            <a:ext cx="2661285" cy="2031664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922401" y="6355923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 smtClean="0"/>
              <a:t>HS Chen, Nucl. </a:t>
            </a:r>
            <a:r>
              <a:rPr lang="en-US" altLang="zh-CN" i="1" dirty="0" err="1" smtClean="0"/>
              <a:t>Instrum</a:t>
            </a:r>
            <a:r>
              <a:rPr lang="en-US" altLang="zh-CN" i="1" dirty="0" smtClean="0"/>
              <a:t>. </a:t>
            </a:r>
            <a:r>
              <a:rPr lang="en-US" altLang="zh-CN" i="1" dirty="0"/>
              <a:t>and Methods </a:t>
            </a:r>
            <a:r>
              <a:rPr lang="en-US" altLang="zh-CN" i="1" dirty="0" smtClean="0"/>
              <a:t>A </a:t>
            </a:r>
            <a:r>
              <a:rPr lang="en-US" altLang="zh-CN" i="1" dirty="0"/>
              <a:t>1078 (2025) 170431</a:t>
            </a:r>
            <a:endParaRPr lang="zh-CN" altLang="en-US" i="1" dirty="0"/>
          </a:p>
        </p:txBody>
      </p:sp>
      <p:sp>
        <p:nvSpPr>
          <p:cNvPr id="7" name="文本框 6"/>
          <p:cNvSpPr txBox="1"/>
          <p:nvPr/>
        </p:nvSpPr>
        <p:spPr>
          <a:xfrm>
            <a:off x="1584434" y="2995447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bg2">
                    <a:lumMod val="65000"/>
                  </a:schemeClr>
                </a:solidFill>
              </a:rPr>
              <a:t>SANS</a:t>
            </a:r>
            <a:endParaRPr lang="zh-CN" altLang="en-US" sz="1400" dirty="0">
              <a:solidFill>
                <a:schemeClr val="bg2">
                  <a:lumMod val="65000"/>
                </a:schemeClr>
              </a:solidFill>
            </a:endParaRPr>
          </a:p>
        </p:txBody>
      </p:sp>
      <p:sp>
        <p:nvSpPr>
          <p:cNvPr id="20" name="灯片编号占位符 1"/>
          <p:cNvSpPr txBox="1">
            <a:spLocks/>
          </p:cNvSpPr>
          <p:nvPr/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500" dirty="0" smtClean="0"/>
              <a:t>4/22</a:t>
            </a:r>
            <a:endParaRPr lang="zh-CN" altLang="en-US" sz="1500" dirty="0"/>
          </a:p>
        </p:txBody>
      </p:sp>
    </p:spTree>
    <p:extLst>
      <p:ext uri="{BB962C8B-B14F-4D97-AF65-F5344CB8AC3E}">
        <p14:creationId xmlns:p14="http://schemas.microsoft.com/office/powerpoint/2010/main" val="364228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</a:t>
            </a:r>
            <a:r>
              <a:rPr lang="en-US" altLang="zh-CN" dirty="0" smtClean="0"/>
              <a:t>eutronic </a:t>
            </a:r>
            <a:r>
              <a:rPr lang="en-US" altLang="zh-CN" dirty="0"/>
              <a:t>performance </a:t>
            </a:r>
            <a:r>
              <a:rPr lang="en-US" altLang="zh-CN" dirty="0" smtClean="0"/>
              <a:t>measurements</a:t>
            </a:r>
            <a:endParaRPr lang="en-US" altLang="zh-CN" dirty="0"/>
          </a:p>
        </p:txBody>
      </p:sp>
      <p:sp>
        <p:nvSpPr>
          <p:cNvPr id="8" name="矩形 7"/>
          <p:cNvSpPr/>
          <p:nvPr/>
        </p:nvSpPr>
        <p:spPr>
          <a:xfrm>
            <a:off x="528913" y="926470"/>
            <a:ext cx="10277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 smtClean="0"/>
              <a:t>Long term monitoring for the DPHM performance.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Neutron </a:t>
            </a:r>
            <a:r>
              <a:rPr lang="en-US" altLang="zh-CN" b="1" dirty="0"/>
              <a:t>wavelength </a:t>
            </a:r>
            <a:r>
              <a:rPr lang="en-US" altLang="zh-CN" b="1" dirty="0" smtClean="0"/>
              <a:t>spectra basically unchanged under </a:t>
            </a:r>
            <a:r>
              <a:rPr lang="en-US" altLang="zh-CN" b="1" dirty="0"/>
              <a:t>different power </a:t>
            </a:r>
            <a:r>
              <a:rPr lang="en-US" altLang="zh-CN" b="1" dirty="0" smtClean="0"/>
              <a:t>conditions.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The integrated </a:t>
            </a:r>
            <a:r>
              <a:rPr lang="en-US" altLang="zh-CN" b="1" dirty="0"/>
              <a:t>neutron flux </a:t>
            </a:r>
            <a:r>
              <a:rPr lang="en-US" altLang="zh-CN" b="1" dirty="0" smtClean="0"/>
              <a:t>increases </a:t>
            </a:r>
            <a:r>
              <a:rPr lang="en-US" altLang="zh-CN" b="1" dirty="0"/>
              <a:t>linearly with the </a:t>
            </a:r>
            <a:r>
              <a:rPr lang="en-US" altLang="zh-CN" b="1" dirty="0" smtClean="0"/>
              <a:t>beam power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13" y="2479097"/>
            <a:ext cx="5072815" cy="39134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512" y="2487821"/>
            <a:ext cx="5015563" cy="3860119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>
            <a:off x="10403359" y="2883843"/>
            <a:ext cx="367323" cy="1406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9656598" y="2681229"/>
            <a:ext cx="85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ea typeface="+mj-ea"/>
              </a:rPr>
              <a:t>This year</a:t>
            </a:r>
            <a:endParaRPr lang="zh-CN" altLang="en-US" sz="1400" dirty="0">
              <a:solidFill>
                <a:srgbClr val="FF0000"/>
              </a:solidFill>
              <a:ea typeface="+mj-ea"/>
            </a:endParaRPr>
          </a:p>
        </p:txBody>
      </p:sp>
      <p:sp>
        <p:nvSpPr>
          <p:cNvPr id="12" name="灯片编号占位符 1"/>
          <p:cNvSpPr txBox="1">
            <a:spLocks/>
          </p:cNvSpPr>
          <p:nvPr/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500" dirty="0" smtClean="0"/>
              <a:t>5/22</a:t>
            </a:r>
            <a:endParaRPr lang="zh-CN" alt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09600" y="174365"/>
            <a:ext cx="10241280" cy="575938"/>
          </a:xfrm>
        </p:spPr>
        <p:txBody>
          <a:bodyPr/>
          <a:lstStyle/>
          <a:p>
            <a:r>
              <a:rPr lang="en-US" altLang="zh-CN" dirty="0"/>
              <a:t>P</a:t>
            </a:r>
            <a:r>
              <a:rPr lang="en-US" altLang="zh-CN" dirty="0" smtClean="0"/>
              <a:t>hysical calculations of the CSNS-II</a:t>
            </a:r>
            <a:endParaRPr lang="en-US" altLang="zh-CN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C261F2B-28F2-4132-9F7B-C0D7F2682DB3}"/>
              </a:ext>
            </a:extLst>
          </p:cNvPr>
          <p:cNvSpPr txBox="1"/>
          <p:nvPr/>
        </p:nvSpPr>
        <p:spPr>
          <a:xfrm>
            <a:off x="2891247" y="782341"/>
            <a:ext cx="6469380" cy="69107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Main parameters of the CSNS-II TMR</a:t>
            </a:r>
            <a:r>
              <a:rPr lang="zh-CN" altLang="en-US" sz="2400" b="1" dirty="0" smtClean="0">
                <a:solidFill>
                  <a:srgbClr val="C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assembly</a:t>
            </a:r>
            <a:endParaRPr lang="en-US" altLang="zh-CN" sz="2400" b="1" dirty="0">
              <a:solidFill>
                <a:srgbClr val="C0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715" y="1418152"/>
            <a:ext cx="8352489" cy="50927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70689" y="1883979"/>
            <a:ext cx="758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/>
              <a:t>Target</a:t>
            </a:r>
            <a:endParaRPr lang="zh-CN" altLang="en-US" sz="1600" b="1" dirty="0"/>
          </a:p>
        </p:txBody>
      </p:sp>
      <p:sp>
        <p:nvSpPr>
          <p:cNvPr id="6" name="灯片编号占位符 1"/>
          <p:cNvSpPr txBox="1">
            <a:spLocks/>
          </p:cNvSpPr>
          <p:nvPr/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500" dirty="0" smtClean="0"/>
              <a:t>6/22</a:t>
            </a:r>
            <a:endParaRPr lang="zh-CN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66160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411480" y="867011"/>
            <a:ext cx="11590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/>
              <a:t>Comparison of </a:t>
            </a:r>
            <a:r>
              <a:rPr lang="en-US" altLang="zh-CN" b="1" dirty="0" smtClean="0"/>
              <a:t>the neutron brightness of the three moderators for CSNS-I (100kW) and CSNS-II (500kW).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The gain of the time-integrated and </a:t>
            </a:r>
            <a:r>
              <a:rPr lang="en-US" altLang="zh-CN" b="1" dirty="0"/>
              <a:t>peak brightness of </a:t>
            </a:r>
            <a:r>
              <a:rPr lang="en-US" altLang="zh-CN" b="1" dirty="0" smtClean="0"/>
              <a:t>the </a:t>
            </a:r>
            <a:r>
              <a:rPr lang="en-US" altLang="zh-CN" b="1" dirty="0"/>
              <a:t>CSNS-II </a:t>
            </a:r>
            <a:r>
              <a:rPr lang="en-US" altLang="zh-CN" b="1" dirty="0" smtClean="0"/>
              <a:t>will exceed 5 times.</a:t>
            </a:r>
            <a:endParaRPr lang="en-US" altLang="zh-CN" b="1" dirty="0"/>
          </a:p>
        </p:txBody>
      </p:sp>
      <p:sp>
        <p:nvSpPr>
          <p:cNvPr id="12" name="标题 3"/>
          <p:cNvSpPr>
            <a:spLocks noGrp="1"/>
          </p:cNvSpPr>
          <p:nvPr>
            <p:ph type="title"/>
          </p:nvPr>
        </p:nvSpPr>
        <p:spPr>
          <a:xfrm>
            <a:off x="609600" y="174365"/>
            <a:ext cx="10241280" cy="575938"/>
          </a:xfrm>
        </p:spPr>
        <p:txBody>
          <a:bodyPr/>
          <a:lstStyle/>
          <a:p>
            <a:r>
              <a:rPr lang="en-US" altLang="zh-CN" dirty="0"/>
              <a:t>P</a:t>
            </a:r>
            <a:r>
              <a:rPr lang="en-US" altLang="zh-CN" dirty="0" smtClean="0"/>
              <a:t>hysical calculations of the CSNS-II</a:t>
            </a:r>
            <a:endParaRPr lang="en-US" altLang="zh-CN" dirty="0"/>
          </a:p>
        </p:txBody>
      </p:sp>
      <p:pic>
        <p:nvPicPr>
          <p:cNvPr id="10" name="图片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" y="1815147"/>
            <a:ext cx="5394612" cy="4006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439" y="1799907"/>
            <a:ext cx="5394613" cy="40065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944880" y="5894755"/>
            <a:ext cx="1074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/>
              <a:t>Gain factors as a function of wavelength for the </a:t>
            </a:r>
            <a:r>
              <a:rPr lang="en-US" altLang="zh-CN" sz="2000" b="1" dirty="0" smtClean="0"/>
              <a:t>time-integrated (left) </a:t>
            </a:r>
            <a:r>
              <a:rPr lang="en-US" altLang="zh-CN" sz="2000" b="1" dirty="0"/>
              <a:t>and </a:t>
            </a:r>
            <a:r>
              <a:rPr lang="en-US" altLang="zh-CN" sz="2000" b="1" dirty="0" smtClean="0"/>
              <a:t>peak (right) brightness</a:t>
            </a:r>
            <a:endParaRPr lang="zh-CN" altLang="en-US" sz="2000" b="1" dirty="0"/>
          </a:p>
        </p:txBody>
      </p:sp>
      <p:sp>
        <p:nvSpPr>
          <p:cNvPr id="3" name="矩形 2"/>
          <p:cNvSpPr/>
          <p:nvPr/>
        </p:nvSpPr>
        <p:spPr>
          <a:xfrm>
            <a:off x="1990708" y="2085568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n/s/Angstrom/</a:t>
            </a:r>
            <a:r>
              <a:rPr lang="en-US" altLang="zh-CN" dirty="0" err="1"/>
              <a:t>Sr</a:t>
            </a:r>
            <a:r>
              <a:rPr lang="en-US" altLang="zh-CN" dirty="0"/>
              <a:t>/cm</a:t>
            </a:r>
            <a:r>
              <a:rPr lang="en-US" altLang="zh-CN" baseline="30000" dirty="0"/>
              <a:t>2</a:t>
            </a:r>
            <a:endParaRPr lang="zh-CN" altLang="en-US" baseline="30000" dirty="0"/>
          </a:p>
        </p:txBody>
      </p:sp>
      <p:sp>
        <p:nvSpPr>
          <p:cNvPr id="8" name="灯片编号占位符 1"/>
          <p:cNvSpPr txBox="1">
            <a:spLocks/>
          </p:cNvSpPr>
          <p:nvPr/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500" dirty="0" smtClean="0"/>
              <a:t>7/22</a:t>
            </a:r>
            <a:endParaRPr lang="zh-CN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76319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3"/>
          <p:cNvSpPr>
            <a:spLocks noGrp="1"/>
          </p:cNvSpPr>
          <p:nvPr>
            <p:ph type="title"/>
          </p:nvPr>
        </p:nvSpPr>
        <p:spPr>
          <a:xfrm>
            <a:off x="609600" y="174365"/>
            <a:ext cx="10241280" cy="575938"/>
          </a:xfrm>
        </p:spPr>
        <p:txBody>
          <a:bodyPr/>
          <a:lstStyle/>
          <a:p>
            <a:r>
              <a:rPr lang="en-US" altLang="zh-CN" dirty="0"/>
              <a:t>P</a:t>
            </a:r>
            <a:r>
              <a:rPr lang="en-US" altLang="zh-CN" dirty="0" smtClean="0"/>
              <a:t>hysical calculations of the CSNS-II</a:t>
            </a:r>
            <a:endParaRPr lang="en-US" altLang="zh-CN" dirty="0"/>
          </a:p>
        </p:txBody>
      </p:sp>
      <p:pic>
        <p:nvPicPr>
          <p:cNvPr id="6" name="图片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2" y="1824037"/>
            <a:ext cx="5151824" cy="3883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265" y="1839277"/>
            <a:ext cx="5172042" cy="38985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914400" y="5879515"/>
            <a:ext cx="10828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/>
              <a:t>FWHM and Full Width at 0.01% Max ratio of the CSNS-II to CSNS-I as a function of wavelength</a:t>
            </a:r>
            <a:endParaRPr lang="zh-CN" altLang="en-US" sz="20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411480" y="867011"/>
            <a:ext cx="11590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/>
              <a:t>Comparison of </a:t>
            </a:r>
            <a:r>
              <a:rPr lang="en-US" altLang="zh-CN" b="1" dirty="0" smtClean="0"/>
              <a:t>the neutron pulse shape of the three moderators for CSNS-I (100kW) and CSNS-II (500kW).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The </a:t>
            </a:r>
            <a:r>
              <a:rPr lang="en-US" altLang="zh-CN" b="1" dirty="0"/>
              <a:t>width of the neutron </a:t>
            </a:r>
            <a:r>
              <a:rPr lang="en-US" altLang="zh-CN" b="1" dirty="0" smtClean="0"/>
              <a:t>pulses is basically unchanged, ensuring the resolution of the neutron instruments.</a:t>
            </a:r>
            <a:endParaRPr lang="en-US" altLang="zh-CN" b="1" dirty="0"/>
          </a:p>
        </p:txBody>
      </p:sp>
      <p:sp>
        <p:nvSpPr>
          <p:cNvPr id="8" name="灯片编号占位符 1"/>
          <p:cNvSpPr txBox="1">
            <a:spLocks/>
          </p:cNvSpPr>
          <p:nvPr/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500" dirty="0" smtClean="0"/>
              <a:t>8/22</a:t>
            </a:r>
            <a:endParaRPr lang="zh-CN" altLang="en-US" sz="1500" dirty="0"/>
          </a:p>
        </p:txBody>
      </p:sp>
    </p:spTree>
    <p:extLst>
      <p:ext uri="{BB962C8B-B14F-4D97-AF65-F5344CB8AC3E}">
        <p14:creationId xmlns:p14="http://schemas.microsoft.com/office/powerpoint/2010/main" val="240685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3"/>
          <p:cNvSpPr>
            <a:spLocks noGrp="1"/>
          </p:cNvSpPr>
          <p:nvPr>
            <p:ph type="title"/>
          </p:nvPr>
        </p:nvSpPr>
        <p:spPr>
          <a:xfrm>
            <a:off x="609600" y="174365"/>
            <a:ext cx="10241280" cy="575938"/>
          </a:xfrm>
        </p:spPr>
        <p:txBody>
          <a:bodyPr/>
          <a:lstStyle/>
          <a:p>
            <a:r>
              <a:rPr lang="en-US" altLang="zh-CN" dirty="0"/>
              <a:t>P</a:t>
            </a:r>
            <a:r>
              <a:rPr lang="en-US" altLang="zh-CN" dirty="0" smtClean="0"/>
              <a:t>hysical calculations of the CSNS-II</a:t>
            </a:r>
            <a:endParaRPr lang="en-US" altLang="zh-CN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0B241C80-7E7B-1A15-AE62-B4606DDC5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538149"/>
              </p:ext>
            </p:extLst>
          </p:nvPr>
        </p:nvGraphicFramePr>
        <p:xfrm>
          <a:off x="420887" y="1578320"/>
          <a:ext cx="11478073" cy="38450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3107">
                  <a:extLst>
                    <a:ext uri="{9D8B030D-6E8A-4147-A177-3AD203B41FA5}">
                      <a16:colId xmlns:a16="http://schemas.microsoft.com/office/drawing/2014/main" val="2962687814"/>
                    </a:ext>
                  </a:extLst>
                </a:gridCol>
                <a:gridCol w="1337666">
                  <a:extLst>
                    <a:ext uri="{9D8B030D-6E8A-4147-A177-3AD203B41FA5}">
                      <a16:colId xmlns:a16="http://schemas.microsoft.com/office/drawing/2014/main" val="3702717192"/>
                    </a:ext>
                  </a:extLst>
                </a:gridCol>
                <a:gridCol w="1282352">
                  <a:extLst>
                    <a:ext uri="{9D8B030D-6E8A-4147-A177-3AD203B41FA5}">
                      <a16:colId xmlns:a16="http://schemas.microsoft.com/office/drawing/2014/main" val="1734574325"/>
                    </a:ext>
                  </a:extLst>
                </a:gridCol>
                <a:gridCol w="1433943">
                  <a:extLst>
                    <a:ext uri="{9D8B030D-6E8A-4147-A177-3AD203B41FA5}">
                      <a16:colId xmlns:a16="http://schemas.microsoft.com/office/drawing/2014/main" val="2453450979"/>
                    </a:ext>
                  </a:extLst>
                </a:gridCol>
                <a:gridCol w="1433943">
                  <a:extLst>
                    <a:ext uri="{9D8B030D-6E8A-4147-A177-3AD203B41FA5}">
                      <a16:colId xmlns:a16="http://schemas.microsoft.com/office/drawing/2014/main" val="2616458712"/>
                    </a:ext>
                  </a:extLst>
                </a:gridCol>
                <a:gridCol w="1433943">
                  <a:extLst>
                    <a:ext uri="{9D8B030D-6E8A-4147-A177-3AD203B41FA5}">
                      <a16:colId xmlns:a16="http://schemas.microsoft.com/office/drawing/2014/main" val="4003690418"/>
                    </a:ext>
                  </a:extLst>
                </a:gridCol>
                <a:gridCol w="1433943">
                  <a:extLst>
                    <a:ext uri="{9D8B030D-6E8A-4147-A177-3AD203B41FA5}">
                      <a16:colId xmlns:a16="http://schemas.microsoft.com/office/drawing/2014/main" val="3098261807"/>
                    </a:ext>
                  </a:extLst>
                </a:gridCol>
                <a:gridCol w="1079176">
                  <a:extLst>
                    <a:ext uri="{9D8B030D-6E8A-4147-A177-3AD203B41FA5}">
                      <a16:colId xmlns:a16="http://schemas.microsoft.com/office/drawing/2014/main" val="3391683205"/>
                    </a:ext>
                  </a:extLst>
                </a:gridCol>
              </a:tblGrid>
              <a:tr h="7484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Component</a:t>
                      </a:r>
                      <a:endParaRPr lang="zh-CN" altLang="en-US" sz="21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04856" marR="104856" marT="52427" marB="524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Material</a:t>
                      </a:r>
                      <a:endParaRPr lang="zh-CN" altLang="en-US" sz="21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04856" marR="104856" marT="52427" marB="524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NRT-</a:t>
                      </a:r>
                      <a:r>
                        <a:rPr lang="en-US" altLang="zh-CN" sz="21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dpa</a:t>
                      </a:r>
                      <a:endParaRPr lang="en-US" altLang="zh-CN" sz="21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algn="ctr"/>
                      <a:r>
                        <a:rPr lang="en-US" altLang="zh-CN" sz="21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en-US" altLang="zh-CN" sz="21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dpa/y)</a:t>
                      </a:r>
                      <a:endParaRPr lang="zh-CN" altLang="en-US" sz="21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04856" marR="104856" marT="52427" marB="524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</a:t>
                      </a:r>
                      <a:r>
                        <a:rPr lang="zh-CN" altLang="en-US" sz="21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21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yield (</a:t>
                      </a:r>
                      <a:r>
                        <a:rPr lang="en-US" altLang="zh-CN" sz="21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appm</a:t>
                      </a:r>
                      <a:r>
                        <a:rPr lang="en-US" altLang="zh-CN" sz="21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/y</a:t>
                      </a:r>
                      <a:r>
                        <a:rPr lang="en-US" altLang="zh-CN" sz="21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</a:t>
                      </a:r>
                      <a:endParaRPr lang="zh-CN" altLang="en-US" sz="21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04856" marR="104856" marT="52427" marB="524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He</a:t>
                      </a:r>
                      <a:r>
                        <a:rPr lang="zh-CN" altLang="en-US" sz="21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21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yield (</a:t>
                      </a:r>
                      <a:r>
                        <a:rPr lang="en-US" altLang="zh-CN" sz="21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appm</a:t>
                      </a:r>
                      <a:r>
                        <a:rPr lang="en-US" altLang="zh-CN" sz="21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/y</a:t>
                      </a:r>
                      <a:r>
                        <a:rPr lang="en-US" altLang="zh-CN" sz="21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104856" marR="104856" marT="52427" marB="524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Limited DPA</a:t>
                      </a:r>
                      <a:endParaRPr lang="zh-CN" altLang="en-US" sz="21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04856" marR="104856" marT="52427" marB="524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Limited He</a:t>
                      </a:r>
                      <a:endParaRPr lang="zh-CN" altLang="en-US" sz="21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04856" marR="104856" marT="52427" marB="524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Lifetime /</a:t>
                      </a:r>
                      <a:r>
                        <a:rPr lang="en-US" altLang="zh-CN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year</a:t>
                      </a:r>
                      <a:endParaRPr lang="zh-CN" altLang="en-US" sz="20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04856" marR="104856" marT="52427" marB="52427" anchor="ctr"/>
                </a:tc>
                <a:extLst>
                  <a:ext uri="{0D108BD9-81ED-4DB2-BD59-A6C34878D82A}">
                    <a16:rowId xmlns:a16="http://schemas.microsoft.com/office/drawing/2014/main" val="3746630217"/>
                  </a:ext>
                </a:extLst>
              </a:tr>
              <a:tr h="5674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Target</a:t>
                      </a:r>
                      <a:endParaRPr lang="zh-CN" altLang="en-US" sz="2000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104856" marR="104856" marT="52427" marB="524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  <a:endParaRPr lang="zh-CN" altLang="en-US" sz="210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04856" marR="104856" marT="52427" marB="52427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2100" kern="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8.0</a:t>
                      </a:r>
                      <a:endParaRPr lang="zh-CN" sz="2100" kern="100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642" marR="78642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2100" kern="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5110</a:t>
                      </a:r>
                      <a:endParaRPr lang="zh-CN" sz="2100" kern="100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642" marR="78642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2100" kern="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884</a:t>
                      </a:r>
                      <a:endParaRPr lang="zh-CN" sz="2100" kern="100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642" marR="78642" marT="0" marB="0" anchor="ctr"/>
                </a:tc>
                <a:tc>
                  <a:txBody>
                    <a:bodyPr/>
                    <a:lstStyle/>
                    <a:p>
                      <a:pPr marL="0" marR="0" indent="127000" algn="ctr" defTabSz="7620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1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78642" marR="7864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10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04856" marR="104856" marT="52427" marB="52427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endParaRPr lang="zh-CN" sz="2100" kern="10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642" marR="78642" marT="0" marB="0" anchor="ctr"/>
                </a:tc>
                <a:extLst>
                  <a:ext uri="{0D108BD9-81ED-4DB2-BD59-A6C34878D82A}">
                    <a16:rowId xmlns:a16="http://schemas.microsoft.com/office/drawing/2014/main" val="672087687"/>
                  </a:ext>
                </a:extLst>
              </a:tr>
              <a:tr h="50581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Target vessel</a:t>
                      </a:r>
                      <a:endParaRPr lang="zh-CN" altLang="en-US" sz="2100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104856" marR="104856" marT="52427" marB="524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SS316</a:t>
                      </a:r>
                      <a:endParaRPr lang="zh-CN" altLang="en-US" sz="210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04856" marR="104856" marT="52427" marB="52427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2100" kern="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3.9</a:t>
                      </a:r>
                      <a:endParaRPr lang="zh-CN" sz="2100" kern="100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642" marR="78642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2100" kern="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2180</a:t>
                      </a:r>
                      <a:endParaRPr lang="zh-CN" sz="2100" kern="100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642" marR="78642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2100" kern="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334</a:t>
                      </a:r>
                      <a:endParaRPr lang="zh-CN" sz="2100" kern="100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642" marR="78642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2100" kern="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zh-CN" sz="2100" kern="100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642" marR="7864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10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04856" marR="104856" marT="52427" marB="52427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altLang="zh-CN" sz="2100" kern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n-US" sz="2100" kern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3.0</a:t>
                      </a:r>
                      <a:endParaRPr lang="zh-CN" sz="2100" kern="10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642" marR="78642" marT="0" marB="0" anchor="ctr"/>
                </a:tc>
                <a:extLst>
                  <a:ext uri="{0D108BD9-81ED-4DB2-BD59-A6C34878D82A}">
                    <a16:rowId xmlns:a16="http://schemas.microsoft.com/office/drawing/2014/main" val="4267617658"/>
                  </a:ext>
                </a:extLst>
              </a:tr>
              <a:tr h="50581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Moderator vessel</a:t>
                      </a:r>
                      <a:endParaRPr lang="zh-CN" altLang="en-US" sz="2000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104856" marR="104856" marT="52427" marB="524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Al-6061</a:t>
                      </a:r>
                      <a:endParaRPr lang="zh-CN" altLang="en-US" sz="210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04856" marR="104856" marT="52427" marB="52427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2100" kern="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3.0</a:t>
                      </a:r>
                      <a:endParaRPr lang="zh-CN" sz="2100" kern="100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642" marR="78642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altLang="zh-CN" sz="2100" kern="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124</a:t>
                      </a:r>
                      <a:endParaRPr lang="zh-CN" sz="2100" kern="100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642" marR="78642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altLang="zh-CN" sz="21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37</a:t>
                      </a:r>
                      <a:endParaRPr lang="zh-CN" sz="2100" kern="100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642" marR="78642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sz="2100" kern="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zh-CN" sz="2100" kern="100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642" marR="786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aseline="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1500</a:t>
                      </a:r>
                      <a:endParaRPr lang="zh-CN" altLang="en-US" sz="210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04856" marR="104856" marT="52427" marB="52427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altLang="zh-CN" sz="2100" kern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n-US" sz="2100" kern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</a:t>
                      </a:r>
                      <a:endParaRPr lang="zh-CN" sz="2100" kern="10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642" marR="78642" marT="0" marB="0" anchor="ctr"/>
                </a:tc>
                <a:extLst>
                  <a:ext uri="{0D108BD9-81ED-4DB2-BD59-A6C34878D82A}">
                    <a16:rowId xmlns:a16="http://schemas.microsoft.com/office/drawing/2014/main" val="3980273898"/>
                  </a:ext>
                </a:extLst>
              </a:tr>
              <a:tr h="50581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Reflector vessel</a:t>
                      </a:r>
                      <a:endParaRPr lang="zh-CN" altLang="en-US" sz="2100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104856" marR="104856" marT="52427" marB="52427" anchor="ctr"/>
                </a:tc>
                <a:tc>
                  <a:txBody>
                    <a:bodyPr/>
                    <a:lstStyle/>
                    <a:p>
                      <a:pPr marL="0" marR="0" indent="0" algn="ctr" defTabSz="762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aseline="0" dirty="0" smtClean="0">
                          <a:latin typeface="Times New Roman" panose="02020603050405020304" pitchFamily="18" charset="0"/>
                          <a:ea typeface="+mn-ea"/>
                        </a:rPr>
                        <a:t>Al-6061</a:t>
                      </a:r>
                      <a:endParaRPr lang="zh-CN" altLang="en-US" sz="2100" baseline="0" dirty="0" smtClean="0"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104856" marR="104856" marT="52427" marB="52427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altLang="zh-CN" sz="21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3.3</a:t>
                      </a:r>
                      <a:endParaRPr lang="zh-CN" sz="2100" kern="100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642" marR="78642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altLang="zh-CN" sz="21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134</a:t>
                      </a:r>
                      <a:endParaRPr lang="zh-CN" sz="2100" kern="100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642" marR="78642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altLang="zh-CN" sz="21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zh-CN" sz="2100" kern="100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642" marR="78642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altLang="zh-CN" sz="21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zh-CN" sz="2100" kern="100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642" marR="7864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aseline="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1500</a:t>
                      </a:r>
                      <a:endParaRPr lang="zh-CN" altLang="en-US" sz="210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04856" marR="104856" marT="52427" marB="52427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r>
                        <a:rPr lang="en-US" altLang="zh-CN" sz="2100" kern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n-US" altLang="zh-CN" sz="2100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zh-CN" sz="2100" kern="10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8642" marR="7864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81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Be Reflector</a:t>
                      </a:r>
                      <a:endParaRPr lang="zh-CN" altLang="en-US" sz="2000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4991" marR="74991" marT="37495" marB="37495" anchor="ctr"/>
                </a:tc>
                <a:tc>
                  <a:txBody>
                    <a:bodyPr/>
                    <a:lstStyle/>
                    <a:p>
                      <a:pPr marL="0" marR="0" indent="0" algn="ctr" defTabSz="762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Be</a:t>
                      </a:r>
                      <a:endParaRPr lang="zh-CN" altLang="en-US" sz="2100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4991" marR="74991" marT="37495" marB="37495" anchor="ctr"/>
                </a:tc>
                <a:tc>
                  <a:txBody>
                    <a:bodyPr/>
                    <a:lstStyle/>
                    <a:p>
                      <a:pPr marL="0" marR="0" indent="0" algn="ctr" defTabSz="762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0.5</a:t>
                      </a:r>
                      <a:endParaRPr lang="zh-CN" sz="210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56243" marR="5624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762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--</a:t>
                      </a:r>
                      <a:endParaRPr lang="zh-CN" sz="210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56243" marR="5624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762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--</a:t>
                      </a:r>
                      <a:endParaRPr lang="zh-CN" sz="210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56243" marR="5624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762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--</a:t>
                      </a:r>
                      <a:endParaRPr lang="zh-CN" sz="210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56243" marR="5624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762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10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4991" marR="74991" marT="37495" marB="37495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</a:pPr>
                      <a:endParaRPr lang="zh-CN" sz="1500" kern="10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243" marR="5624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81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P-Beam Window</a:t>
                      </a:r>
                      <a:endParaRPr lang="zh-CN" altLang="en-US" sz="2000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4991" marR="74991" marT="37495" marB="37495" anchor="ctr"/>
                </a:tc>
                <a:tc>
                  <a:txBody>
                    <a:bodyPr/>
                    <a:lstStyle/>
                    <a:p>
                      <a:pPr marL="0" marR="0" indent="0" algn="ctr" defTabSz="762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Al-5083</a:t>
                      </a:r>
                      <a:endParaRPr lang="zh-CN" altLang="en-US" sz="2100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4991" marR="74991" marT="37495" marB="37495" anchor="ctr"/>
                </a:tc>
                <a:tc>
                  <a:txBody>
                    <a:bodyPr/>
                    <a:lstStyle/>
                    <a:p>
                      <a:pPr marL="0" marR="0" indent="0" algn="ctr" defTabSz="762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0.4</a:t>
                      </a:r>
                      <a:endParaRPr lang="zh-CN" sz="210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56243" marR="5624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762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962</a:t>
                      </a:r>
                      <a:endParaRPr lang="zh-CN" sz="210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56243" marR="5624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762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216</a:t>
                      </a:r>
                      <a:endParaRPr lang="zh-CN" sz="210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56243" marR="5624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762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40</a:t>
                      </a:r>
                      <a:endParaRPr lang="zh-CN" sz="210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56243" marR="5624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762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1500</a:t>
                      </a:r>
                      <a:endParaRPr lang="zh-CN" altLang="en-US" sz="210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4991" marR="74991" marT="37495" marB="37495" anchor="ctr"/>
                </a:tc>
                <a:tc>
                  <a:txBody>
                    <a:bodyPr/>
                    <a:lstStyle/>
                    <a:p>
                      <a:pPr marL="0" indent="127000" algn="ctr" defTabSz="914400" rtl="0" eaLnBrk="1" latinLnBrk="0" hangingPunct="1">
                        <a:lnSpc>
                          <a:spcPct val="125000"/>
                        </a:lnSpc>
                      </a:pPr>
                      <a:r>
                        <a:rPr lang="en-US" altLang="zh-CN" sz="2100" kern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~7.0</a:t>
                      </a:r>
                      <a:endParaRPr lang="zh-CN" sz="2100" kern="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243" marR="5624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7635464D-611B-DEBF-9734-D1E4FF3866CD}"/>
              </a:ext>
            </a:extLst>
          </p:cNvPr>
          <p:cNvSpPr txBox="1"/>
          <p:nvPr/>
        </p:nvSpPr>
        <p:spPr>
          <a:xfrm>
            <a:off x="486165" y="1043784"/>
            <a:ext cx="102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Lifetime estimation for the components of the TMR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0878" y="5660580"/>
            <a:ext cx="11766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****</a:t>
            </a:r>
            <a:r>
              <a:rPr lang="en-US" altLang="zh-CN" sz="2000" dirty="0" smtClean="0"/>
              <a:t>LIFETIME (conservative) at full power:   Target: 1 year;   TMR plug </a:t>
            </a:r>
            <a:r>
              <a:rPr lang="en-US" altLang="zh-CN" sz="2000" dirty="0"/>
              <a:t>&amp;</a:t>
            </a:r>
            <a:r>
              <a:rPr lang="en-US" altLang="zh-CN" sz="2000" dirty="0" smtClean="0"/>
              <a:t> Proton beam window: 5 year;</a:t>
            </a:r>
            <a:endParaRPr lang="zh-CN" altLang="en-US" sz="2000" dirty="0"/>
          </a:p>
        </p:txBody>
      </p:sp>
      <p:sp>
        <p:nvSpPr>
          <p:cNvPr id="7" name="灯片编号占位符 1"/>
          <p:cNvSpPr txBox="1">
            <a:spLocks/>
          </p:cNvSpPr>
          <p:nvPr/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500" dirty="0" smtClean="0"/>
              <a:t>9/22</a:t>
            </a:r>
            <a:endParaRPr lang="zh-CN" altLang="en-US" sz="1500" dirty="0"/>
          </a:p>
        </p:txBody>
      </p:sp>
    </p:spTree>
    <p:extLst>
      <p:ext uri="{BB962C8B-B14F-4D97-AF65-F5344CB8AC3E}">
        <p14:creationId xmlns:p14="http://schemas.microsoft.com/office/powerpoint/2010/main" val="206061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DIxYTRhYzI3YWY1ZmViNmQ2MTMwMmE1OTYxY2VlNW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204307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5、16、20、23、24、25、26、27、30、35、3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主题​​">
  <a:themeElements>
    <a:clrScheme name="CJcolor">
      <a:dk1>
        <a:srgbClr val="000000"/>
      </a:dk1>
      <a:lt1>
        <a:srgbClr val="FFFFCC"/>
      </a:lt1>
      <a:dk2>
        <a:srgbClr val="005DA2"/>
      </a:dk2>
      <a:lt2>
        <a:srgbClr val="FFFFFF"/>
      </a:lt2>
      <a:accent1>
        <a:srgbClr val="00FF00"/>
      </a:accent1>
      <a:accent2>
        <a:srgbClr val="FFC000"/>
      </a:accent2>
      <a:accent3>
        <a:srgbClr val="00C0FF"/>
      </a:accent3>
      <a:accent4>
        <a:srgbClr val="00FFC0"/>
      </a:accent4>
      <a:accent5>
        <a:srgbClr val="FF00C0"/>
      </a:accent5>
      <a:accent6>
        <a:srgbClr val="FF0000"/>
      </a:accent6>
      <a:hlink>
        <a:srgbClr val="C0FF00"/>
      </a:hlink>
      <a:folHlink>
        <a:srgbClr val="000000"/>
      </a:folHlink>
    </a:clrScheme>
    <a:fontScheme name="国标仿宋中        新罗马英">
      <a:majorFont>
        <a:latin typeface="Times New Roman"/>
        <a:ea typeface="方正仿宋_GB2312"/>
        <a:cs typeface=""/>
      </a:majorFont>
      <a:minorFont>
        <a:latin typeface="Times New Roman"/>
        <a:ea typeface="方正仿宋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7442</TotalTime>
  <Words>1294</Words>
  <Application>Microsoft Office PowerPoint</Application>
  <PresentationFormat>宽屏</PresentationFormat>
  <Paragraphs>301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Arial Unicode MS</vt:lpstr>
      <vt:lpstr>等线</vt:lpstr>
      <vt:lpstr>方正仿宋_GB2312</vt:lpstr>
      <vt:lpstr>黑体</vt:lpstr>
      <vt:lpstr>隶书</vt:lpstr>
      <vt:lpstr>宋体</vt:lpstr>
      <vt:lpstr>微软雅黑</vt:lpstr>
      <vt:lpstr>Arial</vt:lpstr>
      <vt:lpstr>Arial Black</vt:lpstr>
      <vt:lpstr>Calibri</vt:lpstr>
      <vt:lpstr>Times New Roman</vt:lpstr>
      <vt:lpstr>Wingdings</vt:lpstr>
      <vt:lpstr>WPS</vt:lpstr>
      <vt:lpstr>6_Office 主题​​</vt:lpstr>
      <vt:lpstr>PowerPoint 演示文稿</vt:lpstr>
      <vt:lpstr>PowerPoint 演示文稿</vt:lpstr>
      <vt:lpstr>Neutronic performance simulations</vt:lpstr>
      <vt:lpstr>Neutronic performance measurements</vt:lpstr>
      <vt:lpstr>Neutronic performance measurements</vt:lpstr>
      <vt:lpstr>Physical calculations of the CSNS-II</vt:lpstr>
      <vt:lpstr>Physical calculations of the CSNS-II</vt:lpstr>
      <vt:lpstr>Physical calculations of the CSNS-II</vt:lpstr>
      <vt:lpstr>Physical calculations of the CSNS-II</vt:lpstr>
      <vt:lpstr>Physical calculations of the CSNS-II</vt:lpstr>
      <vt:lpstr>PowerPoint 演示文稿</vt:lpstr>
      <vt:lpstr>Heat transfer design:  Target</vt:lpstr>
      <vt:lpstr>Abnormal cases consideration</vt:lpstr>
      <vt:lpstr>Abnormal cases consideration</vt:lpstr>
      <vt:lpstr>Abnormal cases consideration</vt:lpstr>
      <vt:lpstr>Abnormal cases consideration</vt:lpstr>
      <vt:lpstr>PowerPoint 演示文稿</vt:lpstr>
      <vt:lpstr>Neutron Irradiation Project </vt:lpstr>
      <vt:lpstr>Neutron Irradiation Project </vt:lpstr>
      <vt:lpstr>Neutron Irradiation Project </vt:lpstr>
      <vt:lpstr>Neutron Irradiation Project 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B.Zhou</cp:lastModifiedBy>
  <cp:revision>888</cp:revision>
  <dcterms:created xsi:type="dcterms:W3CDTF">2019-06-19T02:08:00Z</dcterms:created>
  <dcterms:modified xsi:type="dcterms:W3CDTF">2026-04-16T05:15:00Z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9E1FD029723E4460BCB98331083DDAED_11</vt:lpwstr>
  </property>
</Properties>
</file>