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22"/>
  </p:notesMasterIdLst>
  <p:handoutMasterIdLst>
    <p:handoutMasterId r:id="rId23"/>
  </p:handoutMasterIdLst>
  <p:sldIdLst>
    <p:sldId id="2147481338" r:id="rId2"/>
    <p:sldId id="2147481328" r:id="rId3"/>
    <p:sldId id="2147469126" r:id="rId4"/>
    <p:sldId id="2147469127" r:id="rId5"/>
    <p:sldId id="2147469129" r:id="rId6"/>
    <p:sldId id="2147469130" r:id="rId7"/>
    <p:sldId id="2147469128" r:id="rId8"/>
    <p:sldId id="2147469131" r:id="rId9"/>
    <p:sldId id="2147469132" r:id="rId10"/>
    <p:sldId id="2147469133" r:id="rId11"/>
    <p:sldId id="2147481361" r:id="rId12"/>
    <p:sldId id="2147469134" r:id="rId13"/>
    <p:sldId id="2147469135" r:id="rId14"/>
    <p:sldId id="2147481362" r:id="rId15"/>
    <p:sldId id="2147469136" r:id="rId16"/>
    <p:sldId id="2147481363" r:id="rId17"/>
    <p:sldId id="2147469138" r:id="rId18"/>
    <p:sldId id="2147469139" r:id="rId19"/>
    <p:sldId id="2147469140" r:id="rId20"/>
    <p:sldId id="21474691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76F3E-2B2C-D02E-A927-755D46376812}" name="Elicia Ferrer" initials="EF" userId="ac7d01b8666ae590" providerId="Windows Live"/>
  <p188:author id="{BEF8CA72-6AE8-8AD8-5B9A-8F576BAC3FD5}" name="Janiga, Jaimee" initials="JJ" userId="S::7nj@ornl.gov::c06abe94-9752-4f8c-96a2-49efdf1f63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9634"/>
    <a:srgbClr val="7DBA00"/>
    <a:srgbClr val="FF9E1B"/>
    <a:srgbClr val="7DC397"/>
    <a:srgbClr val="ECECEC"/>
    <a:srgbClr val="4E008E"/>
    <a:srgbClr val="B50094"/>
    <a:srgbClr val="FE5000"/>
    <a:srgbClr val="005776"/>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99C64-256E-4BC8-858A-16E37EFE9589}" v="65" dt="2026-04-07T21:04:22.580"/>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9" autoAdjust="0"/>
    <p:restoredTop sz="80247" autoAdjust="0"/>
  </p:normalViewPr>
  <p:slideViewPr>
    <p:cSldViewPr snapToGrid="0">
      <p:cViewPr varScale="1">
        <p:scale>
          <a:sx n="126" d="100"/>
          <a:sy n="126" d="100"/>
        </p:scale>
        <p:origin x="1380" y="8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22" d="100"/>
          <a:sy n="122" d="100"/>
        </p:scale>
        <p:origin x="500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rahim, Ahmad" userId="d5240fb8-80fb-4c68-879f-5b934841fea0" providerId="ADAL" clId="{7CEF992B-8FB4-4DA3-B64E-7E701BC22AFD}"/>
    <pc:docChg chg="custSel modSld">
      <pc:chgData name="Ibrahim, Ahmad" userId="d5240fb8-80fb-4c68-879f-5b934841fea0" providerId="ADAL" clId="{7CEF992B-8FB4-4DA3-B64E-7E701BC22AFD}" dt="2026-04-07T21:04:22.580" v="175" actId="20577"/>
      <pc:docMkLst>
        <pc:docMk/>
      </pc:docMkLst>
      <pc:sldChg chg="addSp delSp modSp mod">
        <pc:chgData name="Ibrahim, Ahmad" userId="d5240fb8-80fb-4c68-879f-5b934841fea0" providerId="ADAL" clId="{7CEF992B-8FB4-4DA3-B64E-7E701BC22AFD}" dt="2026-04-07T21:03:15.658" v="138" actId="1076"/>
        <pc:sldMkLst>
          <pc:docMk/>
          <pc:sldMk cId="3182102100" sldId="2147469134"/>
        </pc:sldMkLst>
        <pc:spChg chg="mod">
          <ac:chgData name="Ibrahim, Ahmad" userId="d5240fb8-80fb-4c68-879f-5b934841fea0" providerId="ADAL" clId="{7CEF992B-8FB4-4DA3-B64E-7E701BC22AFD}" dt="2026-04-07T21:01:07.929" v="34" actId="20577"/>
          <ac:spMkLst>
            <pc:docMk/>
            <pc:sldMk cId="3182102100" sldId="2147469134"/>
            <ac:spMk id="18" creationId="{84EE0EDF-FFEC-5B3A-67F7-E984AE70AB5B}"/>
          </ac:spMkLst>
        </pc:spChg>
        <pc:spChg chg="mod">
          <ac:chgData name="Ibrahim, Ahmad" userId="d5240fb8-80fb-4c68-879f-5b934841fea0" providerId="ADAL" clId="{7CEF992B-8FB4-4DA3-B64E-7E701BC22AFD}" dt="2026-04-07T21:03:15.658" v="138" actId="1076"/>
          <ac:spMkLst>
            <pc:docMk/>
            <pc:sldMk cId="3182102100" sldId="2147469134"/>
            <ac:spMk id="22" creationId="{992E15EC-CD39-C1BB-D113-7FA8C79AB989}"/>
          </ac:spMkLst>
        </pc:spChg>
        <pc:picChg chg="add mod">
          <ac:chgData name="Ibrahim, Ahmad" userId="d5240fb8-80fb-4c68-879f-5b934841fea0" providerId="ADAL" clId="{7CEF992B-8FB4-4DA3-B64E-7E701BC22AFD}" dt="2026-04-07T21:00:47.608" v="4" actId="1076"/>
          <ac:picMkLst>
            <pc:docMk/>
            <pc:sldMk cId="3182102100" sldId="2147469134"/>
            <ac:picMk id="3" creationId="{07313429-C03F-C63B-AFA7-F29943FA6AF6}"/>
          </ac:picMkLst>
        </pc:picChg>
        <pc:picChg chg="del">
          <ac:chgData name="Ibrahim, Ahmad" userId="d5240fb8-80fb-4c68-879f-5b934841fea0" providerId="ADAL" clId="{7CEF992B-8FB4-4DA3-B64E-7E701BC22AFD}" dt="2026-04-07T21:00:40.173" v="0" actId="478"/>
          <ac:picMkLst>
            <pc:docMk/>
            <pc:sldMk cId="3182102100" sldId="2147469134"/>
            <ac:picMk id="17" creationId="{E5116F4B-B442-9904-B358-DA8128676CE6}"/>
          </ac:picMkLst>
        </pc:picChg>
      </pc:sldChg>
      <pc:sldChg chg="addSp delSp modSp mod">
        <pc:chgData name="Ibrahim, Ahmad" userId="d5240fb8-80fb-4c68-879f-5b934841fea0" providerId="ADAL" clId="{7CEF992B-8FB4-4DA3-B64E-7E701BC22AFD}" dt="2026-04-07T21:01:50.490" v="58"/>
        <pc:sldMkLst>
          <pc:docMk/>
          <pc:sldMk cId="2901128444" sldId="2147469135"/>
        </pc:sldMkLst>
        <pc:spChg chg="mod">
          <ac:chgData name="Ibrahim, Ahmad" userId="d5240fb8-80fb-4c68-879f-5b934841fea0" providerId="ADAL" clId="{7CEF992B-8FB4-4DA3-B64E-7E701BC22AFD}" dt="2026-04-07T21:01:50.490" v="58"/>
          <ac:spMkLst>
            <pc:docMk/>
            <pc:sldMk cId="2901128444" sldId="2147469135"/>
            <ac:spMk id="18" creationId="{84EE0EDF-FFEC-5B3A-67F7-E984AE70AB5B}"/>
          </ac:spMkLst>
        </pc:spChg>
        <pc:spChg chg="mod">
          <ac:chgData name="Ibrahim, Ahmad" userId="d5240fb8-80fb-4c68-879f-5b934841fea0" providerId="ADAL" clId="{7CEF992B-8FB4-4DA3-B64E-7E701BC22AFD}" dt="2026-04-07T21:01:34.982" v="57" actId="20577"/>
          <ac:spMkLst>
            <pc:docMk/>
            <pc:sldMk cId="2901128444" sldId="2147469135"/>
            <ac:spMk id="22" creationId="{992E15EC-CD39-C1BB-D113-7FA8C79AB989}"/>
          </ac:spMkLst>
        </pc:spChg>
        <pc:picChg chg="add mod">
          <ac:chgData name="Ibrahim, Ahmad" userId="d5240fb8-80fb-4c68-879f-5b934841fea0" providerId="ADAL" clId="{7CEF992B-8FB4-4DA3-B64E-7E701BC22AFD}" dt="2026-04-07T21:01:28.912" v="41" actId="14100"/>
          <ac:picMkLst>
            <pc:docMk/>
            <pc:sldMk cId="2901128444" sldId="2147469135"/>
            <ac:picMk id="3" creationId="{9279456C-4656-A0FE-FB9E-BC6A1AE883ED}"/>
          </ac:picMkLst>
        </pc:picChg>
        <pc:picChg chg="del">
          <ac:chgData name="Ibrahim, Ahmad" userId="d5240fb8-80fb-4c68-879f-5b934841fea0" providerId="ADAL" clId="{7CEF992B-8FB4-4DA3-B64E-7E701BC22AFD}" dt="2026-04-07T21:01:15.370" v="35" actId="478"/>
          <ac:picMkLst>
            <pc:docMk/>
            <pc:sldMk cId="2901128444" sldId="2147469135"/>
            <ac:picMk id="4" creationId="{F15E86D6-951D-0217-C875-5C81EDAB5923}"/>
          </ac:picMkLst>
        </pc:picChg>
      </pc:sldChg>
      <pc:sldChg chg="addSp delSp modSp mod">
        <pc:chgData name="Ibrahim, Ahmad" userId="d5240fb8-80fb-4c68-879f-5b934841fea0" providerId="ADAL" clId="{7CEF992B-8FB4-4DA3-B64E-7E701BC22AFD}" dt="2026-04-07T21:02:54.960" v="118" actId="20577"/>
        <pc:sldMkLst>
          <pc:docMk/>
          <pc:sldMk cId="3963438802" sldId="2147469136"/>
        </pc:sldMkLst>
        <pc:spChg chg="mod">
          <ac:chgData name="Ibrahim, Ahmad" userId="d5240fb8-80fb-4c68-879f-5b934841fea0" providerId="ADAL" clId="{7CEF992B-8FB4-4DA3-B64E-7E701BC22AFD}" dt="2026-04-07T21:02:54.960" v="118" actId="20577"/>
          <ac:spMkLst>
            <pc:docMk/>
            <pc:sldMk cId="3963438802" sldId="2147469136"/>
            <ac:spMk id="6" creationId="{D0E30603-FF6C-7AA7-32A0-51FCAD38E39A}"/>
          </ac:spMkLst>
        </pc:spChg>
        <pc:spChg chg="mod">
          <ac:chgData name="Ibrahim, Ahmad" userId="d5240fb8-80fb-4c68-879f-5b934841fea0" providerId="ADAL" clId="{7CEF992B-8FB4-4DA3-B64E-7E701BC22AFD}" dt="2026-04-07T21:02:08.128" v="90" actId="20577"/>
          <ac:spMkLst>
            <pc:docMk/>
            <pc:sldMk cId="3963438802" sldId="2147469136"/>
            <ac:spMk id="13" creationId="{1A03B942-D1A5-069E-AC44-9C9595848855}"/>
          </ac:spMkLst>
        </pc:spChg>
        <pc:picChg chg="add mod ord">
          <ac:chgData name="Ibrahim, Ahmad" userId="d5240fb8-80fb-4c68-879f-5b934841fea0" providerId="ADAL" clId="{7CEF992B-8FB4-4DA3-B64E-7E701BC22AFD}" dt="2026-04-07T21:02:37.259" v="98" actId="1076"/>
          <ac:picMkLst>
            <pc:docMk/>
            <pc:sldMk cId="3963438802" sldId="2147469136"/>
            <ac:picMk id="2" creationId="{79596541-F562-FBC5-736D-32DF8E86E4D2}"/>
          </ac:picMkLst>
        </pc:picChg>
        <pc:picChg chg="add mod">
          <ac:chgData name="Ibrahim, Ahmad" userId="d5240fb8-80fb-4c68-879f-5b934841fea0" providerId="ADAL" clId="{7CEF992B-8FB4-4DA3-B64E-7E701BC22AFD}" dt="2026-04-07T21:02:49.281" v="103" actId="1076"/>
          <ac:picMkLst>
            <pc:docMk/>
            <pc:sldMk cId="3963438802" sldId="2147469136"/>
            <ac:picMk id="3" creationId="{D62BDBD2-9CF1-E3A2-CD95-04F7CD905C90}"/>
          </ac:picMkLst>
        </pc:picChg>
        <pc:picChg chg="del mod">
          <ac:chgData name="Ibrahim, Ahmad" userId="d5240fb8-80fb-4c68-879f-5b934841fea0" providerId="ADAL" clId="{7CEF992B-8FB4-4DA3-B64E-7E701BC22AFD}" dt="2026-04-07T21:02:16.178" v="92" actId="478"/>
          <ac:picMkLst>
            <pc:docMk/>
            <pc:sldMk cId="3963438802" sldId="2147469136"/>
            <ac:picMk id="7" creationId="{64C444D3-F847-E73A-2FA4-5164087DB8AB}"/>
          </ac:picMkLst>
        </pc:picChg>
        <pc:picChg chg="del">
          <ac:chgData name="Ibrahim, Ahmad" userId="d5240fb8-80fb-4c68-879f-5b934841fea0" providerId="ADAL" clId="{7CEF992B-8FB4-4DA3-B64E-7E701BC22AFD}" dt="2026-04-07T21:02:39.028" v="99" actId="478"/>
          <ac:picMkLst>
            <pc:docMk/>
            <pc:sldMk cId="3963438802" sldId="2147469136"/>
            <ac:picMk id="15" creationId="{EED60A0B-020E-3050-5E6C-6E5E093AE351}"/>
          </ac:picMkLst>
        </pc:picChg>
      </pc:sldChg>
      <pc:sldChg chg="addSp delSp modSp mod">
        <pc:chgData name="Ibrahim, Ahmad" userId="d5240fb8-80fb-4c68-879f-5b934841fea0" providerId="ADAL" clId="{7CEF992B-8FB4-4DA3-B64E-7E701BC22AFD}" dt="2026-04-07T21:04:22.580" v="175" actId="20577"/>
        <pc:sldMkLst>
          <pc:docMk/>
          <pc:sldMk cId="1133570442" sldId="2147469140"/>
        </pc:sldMkLst>
        <pc:spChg chg="del">
          <ac:chgData name="Ibrahim, Ahmad" userId="d5240fb8-80fb-4c68-879f-5b934841fea0" providerId="ADAL" clId="{7CEF992B-8FB4-4DA3-B64E-7E701BC22AFD}" dt="2026-04-07T21:03:49.510" v="140" actId="478"/>
          <ac:spMkLst>
            <pc:docMk/>
            <pc:sldMk cId="1133570442" sldId="2147469140"/>
            <ac:spMk id="20" creationId="{BBE13821-C1BA-A979-1DEE-5A64BED1E6AA}"/>
          </ac:spMkLst>
        </pc:spChg>
        <pc:spChg chg="del">
          <ac:chgData name="Ibrahim, Ahmad" userId="d5240fb8-80fb-4c68-879f-5b934841fea0" providerId="ADAL" clId="{7CEF992B-8FB4-4DA3-B64E-7E701BC22AFD}" dt="2026-04-07T21:03:49.510" v="140" actId="478"/>
          <ac:spMkLst>
            <pc:docMk/>
            <pc:sldMk cId="1133570442" sldId="2147469140"/>
            <ac:spMk id="23" creationId="{1250DE9B-B7CA-022B-D52C-FFC3B238DB9E}"/>
          </ac:spMkLst>
        </pc:spChg>
        <pc:spChg chg="mod">
          <ac:chgData name="Ibrahim, Ahmad" userId="d5240fb8-80fb-4c68-879f-5b934841fea0" providerId="ADAL" clId="{7CEF992B-8FB4-4DA3-B64E-7E701BC22AFD}" dt="2026-04-07T21:04:22.580" v="175" actId="20577"/>
          <ac:spMkLst>
            <pc:docMk/>
            <pc:sldMk cId="1133570442" sldId="2147469140"/>
            <ac:spMk id="25" creationId="{435D1F9C-7914-66BF-8066-CB2C2A0589A4}"/>
          </ac:spMkLst>
        </pc:spChg>
        <pc:graphicFrameChg chg="modGraphic">
          <ac:chgData name="Ibrahim, Ahmad" userId="d5240fb8-80fb-4c68-879f-5b934841fea0" providerId="ADAL" clId="{7CEF992B-8FB4-4DA3-B64E-7E701BC22AFD}" dt="2026-04-07T21:04:13.709" v="165" actId="20577"/>
          <ac:graphicFrameMkLst>
            <pc:docMk/>
            <pc:sldMk cId="1133570442" sldId="2147469140"/>
            <ac:graphicFrameMk id="24" creationId="{04090788-EE84-1298-F0D8-0A43372C3523}"/>
          </ac:graphicFrameMkLst>
        </pc:graphicFrameChg>
        <pc:picChg chg="add mod">
          <ac:chgData name="Ibrahim, Ahmad" userId="d5240fb8-80fb-4c68-879f-5b934841fea0" providerId="ADAL" clId="{7CEF992B-8FB4-4DA3-B64E-7E701BC22AFD}" dt="2026-04-07T21:03:56.367" v="144" actId="1076"/>
          <ac:picMkLst>
            <pc:docMk/>
            <pc:sldMk cId="1133570442" sldId="2147469140"/>
            <ac:picMk id="2" creationId="{897E93E5-6A0F-D222-BCF3-8CC5AC6CD2B5}"/>
          </ac:picMkLst>
        </pc:picChg>
        <pc:picChg chg="del">
          <ac:chgData name="Ibrahim, Ahmad" userId="d5240fb8-80fb-4c68-879f-5b934841fea0" providerId="ADAL" clId="{7CEF992B-8FB4-4DA3-B64E-7E701BC22AFD}" dt="2026-04-07T21:03:45.828" v="139" actId="478"/>
          <ac:picMkLst>
            <pc:docMk/>
            <pc:sldMk cId="1133570442" sldId="2147469140"/>
            <ac:picMk id="8" creationId="{CF0CE6D6-C321-0581-818A-93165D2BEA2A}"/>
          </ac:picMkLst>
        </pc:picChg>
        <pc:cxnChg chg="del">
          <ac:chgData name="Ibrahim, Ahmad" userId="d5240fb8-80fb-4c68-879f-5b934841fea0" providerId="ADAL" clId="{7CEF992B-8FB4-4DA3-B64E-7E701BC22AFD}" dt="2026-04-07T21:03:49.510" v="140" actId="478"/>
          <ac:cxnSpMkLst>
            <pc:docMk/>
            <pc:sldMk cId="1133570442" sldId="2147469140"/>
            <ac:cxnSpMk id="14" creationId="{10E643AE-393C-BF20-057C-D80CEE5814A1}"/>
          </ac:cxnSpMkLst>
        </pc:cxnChg>
        <pc:cxnChg chg="del">
          <ac:chgData name="Ibrahim, Ahmad" userId="d5240fb8-80fb-4c68-879f-5b934841fea0" providerId="ADAL" clId="{7CEF992B-8FB4-4DA3-B64E-7E701BC22AFD}" dt="2026-04-07T21:03:49.510" v="140" actId="478"/>
          <ac:cxnSpMkLst>
            <pc:docMk/>
            <pc:sldMk cId="1133570442" sldId="2147469140"/>
            <ac:cxnSpMk id="22" creationId="{8533CA13-63E9-49EB-B083-A3DE94EFBFE4}"/>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72EB4-CFB5-433F-8A2C-CC6CF041D7E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6B3FB6C-5E61-49F5-B7E0-9379CAB88B88}">
      <dgm:prSet phldrT="[Text]" custT="1"/>
      <dgm:spPr/>
      <dgm:t>
        <a:bodyPr anchor="t"/>
        <a:lstStyle/>
        <a:p>
          <a:pPr algn="ctr"/>
          <a:r>
            <a:rPr lang="en-US" sz="3200" dirty="0"/>
            <a:t>Core vessel</a:t>
          </a:r>
        </a:p>
      </dgm:t>
    </dgm:pt>
    <dgm:pt modelId="{0C4A7ECE-5E9A-4A76-BF2A-6EC7EB15F0E0}" type="parTrans" cxnId="{FA2383A2-2771-46F6-8EFF-FB5A30126E92}">
      <dgm:prSet/>
      <dgm:spPr/>
      <dgm:t>
        <a:bodyPr/>
        <a:lstStyle/>
        <a:p>
          <a:endParaRPr lang="en-US"/>
        </a:p>
      </dgm:t>
    </dgm:pt>
    <dgm:pt modelId="{C76D7201-5298-4915-8AE8-B17734C419F4}" type="sibTrans" cxnId="{FA2383A2-2771-46F6-8EFF-FB5A30126E92}">
      <dgm:prSet/>
      <dgm:spPr/>
      <dgm:t>
        <a:bodyPr/>
        <a:lstStyle/>
        <a:p>
          <a:endParaRPr lang="en-US"/>
        </a:p>
      </dgm:t>
    </dgm:pt>
    <dgm:pt modelId="{3A84CFF0-74FA-4B31-8C68-3BE27707063D}">
      <dgm:prSet phldrT="[Text]" custT="1"/>
      <dgm:spPr/>
      <dgm:t>
        <a:bodyPr anchor="t"/>
        <a:lstStyle/>
        <a:p>
          <a:r>
            <a:rPr lang="en-US" sz="3200" dirty="0"/>
            <a:t>Secondary comp.</a:t>
          </a:r>
        </a:p>
      </dgm:t>
    </dgm:pt>
    <dgm:pt modelId="{FFB33273-1F24-45AC-B9F2-103E249DBF38}" type="parTrans" cxnId="{21E50393-BCD8-4217-856C-8B1B01844749}">
      <dgm:prSet/>
      <dgm:spPr/>
      <dgm:t>
        <a:bodyPr/>
        <a:lstStyle/>
        <a:p>
          <a:endParaRPr lang="en-US"/>
        </a:p>
      </dgm:t>
    </dgm:pt>
    <dgm:pt modelId="{4CF9D621-57C6-417C-9AA6-5272A5D0DB62}" type="sibTrans" cxnId="{21E50393-BCD8-4217-856C-8B1B01844749}">
      <dgm:prSet/>
      <dgm:spPr/>
      <dgm:t>
        <a:bodyPr/>
        <a:lstStyle/>
        <a:p>
          <a:endParaRPr lang="en-US"/>
        </a:p>
      </dgm:t>
    </dgm:pt>
    <dgm:pt modelId="{596E8BBF-C31B-4D47-BC36-7B87B6649D9B}" type="pres">
      <dgm:prSet presAssocID="{11872EB4-CFB5-433F-8A2C-CC6CF041D7E8}" presName="Name0" presStyleCnt="0">
        <dgm:presLayoutVars>
          <dgm:dir/>
          <dgm:resizeHandles val="exact"/>
        </dgm:presLayoutVars>
      </dgm:prSet>
      <dgm:spPr/>
    </dgm:pt>
    <dgm:pt modelId="{114F82BC-A53F-4008-87BA-079AB8928764}" type="pres">
      <dgm:prSet presAssocID="{11872EB4-CFB5-433F-8A2C-CC6CF041D7E8}" presName="node1" presStyleLbl="node1" presStyleIdx="0" presStyleCnt="2">
        <dgm:presLayoutVars>
          <dgm:bulletEnabled val="1"/>
        </dgm:presLayoutVars>
      </dgm:prSet>
      <dgm:spPr/>
    </dgm:pt>
    <dgm:pt modelId="{47DBF54C-5C89-46A6-B03E-80A1B821398F}" type="pres">
      <dgm:prSet presAssocID="{11872EB4-CFB5-433F-8A2C-CC6CF041D7E8}" presName="sibTrans" presStyleLbl="bgShp" presStyleIdx="0" presStyleCnt="1"/>
      <dgm:spPr/>
    </dgm:pt>
    <dgm:pt modelId="{E9B08739-D85C-4739-90D7-A6D02F869121}" type="pres">
      <dgm:prSet presAssocID="{11872EB4-CFB5-433F-8A2C-CC6CF041D7E8}" presName="node2" presStyleLbl="node1" presStyleIdx="1" presStyleCnt="2">
        <dgm:presLayoutVars>
          <dgm:bulletEnabled val="1"/>
        </dgm:presLayoutVars>
      </dgm:prSet>
      <dgm:spPr/>
    </dgm:pt>
    <dgm:pt modelId="{63FF3E4E-784E-45EA-B93E-2E02CD678AE1}" type="pres">
      <dgm:prSet presAssocID="{11872EB4-CFB5-433F-8A2C-CC6CF041D7E8}" presName="sp1" presStyleCnt="0"/>
      <dgm:spPr/>
    </dgm:pt>
    <dgm:pt modelId="{71628FA9-6E54-4517-873D-526E57E11A41}" type="pres">
      <dgm:prSet presAssocID="{11872EB4-CFB5-433F-8A2C-CC6CF041D7E8}" presName="sp2" presStyleCnt="0"/>
      <dgm:spPr/>
    </dgm:pt>
  </dgm:ptLst>
  <dgm:cxnLst>
    <dgm:cxn modelId="{444B5F3C-AF1A-4F03-86B1-73D2D23AE268}" type="presOf" srcId="{C6B3FB6C-5E61-49F5-B7E0-9379CAB88B88}" destId="{114F82BC-A53F-4008-87BA-079AB8928764}" srcOrd="0" destOrd="0" presId="urn:microsoft.com/office/officeart/2005/8/layout/cycle3"/>
    <dgm:cxn modelId="{C41CCE7E-042F-45FF-858C-FC5799D72D2A}" type="presOf" srcId="{C76D7201-5298-4915-8AE8-B17734C419F4}" destId="{47DBF54C-5C89-46A6-B03E-80A1B821398F}" srcOrd="0" destOrd="0" presId="urn:microsoft.com/office/officeart/2005/8/layout/cycle3"/>
    <dgm:cxn modelId="{21E50393-BCD8-4217-856C-8B1B01844749}" srcId="{11872EB4-CFB5-433F-8A2C-CC6CF041D7E8}" destId="{3A84CFF0-74FA-4B31-8C68-3BE27707063D}" srcOrd="1" destOrd="0" parTransId="{FFB33273-1F24-45AC-B9F2-103E249DBF38}" sibTransId="{4CF9D621-57C6-417C-9AA6-5272A5D0DB62}"/>
    <dgm:cxn modelId="{FA2383A2-2771-46F6-8EFF-FB5A30126E92}" srcId="{11872EB4-CFB5-433F-8A2C-CC6CF041D7E8}" destId="{C6B3FB6C-5E61-49F5-B7E0-9379CAB88B88}" srcOrd="0" destOrd="0" parTransId="{0C4A7ECE-5E9A-4A76-BF2A-6EC7EB15F0E0}" sibTransId="{C76D7201-5298-4915-8AE8-B17734C419F4}"/>
    <dgm:cxn modelId="{3870FCA3-690B-4F20-B912-0D06D958BE61}" type="presOf" srcId="{11872EB4-CFB5-433F-8A2C-CC6CF041D7E8}" destId="{596E8BBF-C31B-4D47-BC36-7B87B6649D9B}" srcOrd="0" destOrd="0" presId="urn:microsoft.com/office/officeart/2005/8/layout/cycle3"/>
    <dgm:cxn modelId="{F4528AFA-A020-47B4-9C21-C4319A1C6C64}" type="presOf" srcId="{3A84CFF0-74FA-4B31-8C68-3BE27707063D}" destId="{E9B08739-D85C-4739-90D7-A6D02F869121}" srcOrd="0" destOrd="0" presId="urn:microsoft.com/office/officeart/2005/8/layout/cycle3"/>
    <dgm:cxn modelId="{90ABC598-0A9A-4C7E-B05B-07DCF0AF4741}" type="presParOf" srcId="{596E8BBF-C31B-4D47-BC36-7B87B6649D9B}" destId="{114F82BC-A53F-4008-87BA-079AB8928764}" srcOrd="0" destOrd="0" presId="urn:microsoft.com/office/officeart/2005/8/layout/cycle3"/>
    <dgm:cxn modelId="{B34E43C4-9B70-401A-B171-CB87905E5845}" type="presParOf" srcId="{596E8BBF-C31B-4D47-BC36-7B87B6649D9B}" destId="{47DBF54C-5C89-46A6-B03E-80A1B821398F}" srcOrd="1" destOrd="0" presId="urn:microsoft.com/office/officeart/2005/8/layout/cycle3"/>
    <dgm:cxn modelId="{95A60C64-F9DB-4031-9E61-59CA035AEE3F}" type="presParOf" srcId="{596E8BBF-C31B-4D47-BC36-7B87B6649D9B}" destId="{E9B08739-D85C-4739-90D7-A6D02F869121}" srcOrd="2" destOrd="0" presId="urn:microsoft.com/office/officeart/2005/8/layout/cycle3"/>
    <dgm:cxn modelId="{A7A6F3C1-5C8C-4903-B84F-EFAA108C7ACE}" type="presParOf" srcId="{596E8BBF-C31B-4D47-BC36-7B87B6649D9B}" destId="{63FF3E4E-784E-45EA-B93E-2E02CD678AE1}" srcOrd="3" destOrd="0" presId="urn:microsoft.com/office/officeart/2005/8/layout/cycle3"/>
    <dgm:cxn modelId="{065870E8-34EC-4632-8B52-B1AE83FCEB4D}" type="presParOf" srcId="{596E8BBF-C31B-4D47-BC36-7B87B6649D9B}" destId="{71628FA9-6E54-4517-873D-526E57E11A41}"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BF54C-5C89-46A6-B03E-80A1B821398F}">
      <dsp:nvSpPr>
        <dsp:cNvPr id="0" name=""/>
        <dsp:cNvSpPr/>
      </dsp:nvSpPr>
      <dsp:spPr>
        <a:xfrm>
          <a:off x="534614" y="-183160"/>
          <a:ext cx="4494959" cy="4494959"/>
        </a:xfrm>
        <a:prstGeom prst="circularArrow">
          <a:avLst>
            <a:gd name="adj1" fmla="val 5310"/>
            <a:gd name="adj2" fmla="val 343918"/>
            <a:gd name="adj3" fmla="val 12695751"/>
            <a:gd name="adj4" fmla="val 18075192"/>
            <a:gd name="adj5" fmla="val 6195"/>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F82BC-A53F-4008-87BA-079AB8928764}">
      <dsp:nvSpPr>
        <dsp:cNvPr id="0" name=""/>
        <dsp:cNvSpPr/>
      </dsp:nvSpPr>
      <dsp:spPr>
        <a:xfrm>
          <a:off x="1295051" y="0"/>
          <a:ext cx="2974086" cy="14870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t>Core vessel</a:t>
          </a:r>
        </a:p>
      </dsp:txBody>
      <dsp:txXfrm>
        <a:off x="1367642" y="72591"/>
        <a:ext cx="2828904" cy="1341861"/>
      </dsp:txXfrm>
    </dsp:sp>
    <dsp:sp modelId="{E9B08739-D85C-4739-90D7-A6D02F869121}">
      <dsp:nvSpPr>
        <dsp:cNvPr id="0" name=""/>
        <dsp:cNvSpPr/>
      </dsp:nvSpPr>
      <dsp:spPr>
        <a:xfrm>
          <a:off x="1295051" y="2643632"/>
          <a:ext cx="2974086" cy="14870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t>Secondary comp.</a:t>
          </a:r>
        </a:p>
      </dsp:txBody>
      <dsp:txXfrm>
        <a:off x="1367642" y="2716223"/>
        <a:ext cx="2828904" cy="134186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2F454D-A2FB-E28F-62C2-050A837E1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896BDF-7ADA-716C-F5CA-D157A094BB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14C3F-0AF5-DA4C-84F9-3990FF0B58A5}" type="datetimeFigureOut">
              <a:rPr lang="en-US" smtClean="0"/>
              <a:t>4/7/2026</a:t>
            </a:fld>
            <a:endParaRPr lang="en-US"/>
          </a:p>
        </p:txBody>
      </p:sp>
      <p:sp>
        <p:nvSpPr>
          <p:cNvPr id="4" name="Footer Placeholder 3">
            <a:extLst>
              <a:ext uri="{FF2B5EF4-FFF2-40B4-BE49-F238E27FC236}">
                <a16:creationId xmlns:a16="http://schemas.microsoft.com/office/drawing/2014/main" id="{72677AF2-C6EF-69B3-EBC0-F3BECE663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4AEBCA-6ABE-1DFD-7AA8-A3B2F1B63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AB913-EDAA-C746-870D-9B7877FA5A85}" type="slidenum">
              <a:rPr lang="en-US" smtClean="0"/>
              <a:t>‹#›</a:t>
            </a:fld>
            <a:endParaRPr lang="en-US"/>
          </a:p>
        </p:txBody>
      </p:sp>
    </p:spTree>
    <p:extLst>
      <p:ext uri="{BB962C8B-B14F-4D97-AF65-F5344CB8AC3E}">
        <p14:creationId xmlns:p14="http://schemas.microsoft.com/office/powerpoint/2010/main" val="100569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4C33-E834-184F-A85B-4B1A7D742F82}"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A2CD3-FB95-D94F-9F04-F9F995EAB822}" type="slidenum">
              <a:rPr lang="en-US" smtClean="0"/>
              <a:t>‹#›</a:t>
            </a:fld>
            <a:endParaRPr lang="en-US"/>
          </a:p>
        </p:txBody>
      </p:sp>
    </p:spTree>
    <p:extLst>
      <p:ext uri="{BB962C8B-B14F-4D97-AF65-F5344CB8AC3E}">
        <p14:creationId xmlns:p14="http://schemas.microsoft.com/office/powerpoint/2010/main" val="181833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1</a:t>
            </a:fld>
            <a:endParaRPr lang="en-US"/>
          </a:p>
        </p:txBody>
      </p:sp>
    </p:spTree>
    <p:extLst>
      <p:ext uri="{BB962C8B-B14F-4D97-AF65-F5344CB8AC3E}">
        <p14:creationId xmlns:p14="http://schemas.microsoft.com/office/powerpoint/2010/main" val="102144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10</a:t>
            </a:fld>
            <a:endParaRPr lang="en-US"/>
          </a:p>
        </p:txBody>
      </p:sp>
    </p:spTree>
    <p:extLst>
      <p:ext uri="{BB962C8B-B14F-4D97-AF65-F5344CB8AC3E}">
        <p14:creationId xmlns:p14="http://schemas.microsoft.com/office/powerpoint/2010/main" val="299578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Because of secondary reactions.</a:t>
            </a:r>
          </a:p>
          <a:p>
            <a:pPr marL="171450" indent="-171450">
              <a:buFont typeface="Arial" panose="020B0604020202020204" pitchFamily="34" charset="0"/>
              <a:buChar char="•"/>
            </a:pPr>
            <a:r>
              <a:rPr lang="en-US" dirty="0"/>
              <a:t>For Tritium, its inventory in spallation reactions is affected by two interactions, not one.</a:t>
            </a:r>
          </a:p>
          <a:p>
            <a:pPr marL="171450" indent="-171450">
              <a:buFont typeface="Arial" panose="020B0604020202020204" pitchFamily="34" charset="0"/>
              <a:buChar char="•"/>
            </a:pPr>
            <a:r>
              <a:rPr lang="en-US" dirty="0"/>
              <a:t>The first is the spallation reaction of Oxygen that creates tritium. This tritium decays to He-3. He-3 undergoes </a:t>
            </a:r>
            <a:r>
              <a:rPr lang="en-US" dirty="0" err="1"/>
              <a:t>n,p</a:t>
            </a:r>
            <a:r>
              <a:rPr lang="en-US" dirty="0"/>
              <a:t> reactions to regenerate the tritium again.</a:t>
            </a:r>
          </a:p>
          <a:p>
            <a:pPr marL="171450" indent="-171450">
              <a:buFont typeface="Arial" panose="020B0604020202020204" pitchFamily="34" charset="0"/>
              <a:buChar char="•"/>
            </a:pPr>
            <a:r>
              <a:rPr lang="en-US" dirty="0"/>
              <a:t>Method A overestimates the production of tritium by this secondary reaction.</a:t>
            </a:r>
          </a:p>
        </p:txBody>
      </p:sp>
      <p:sp>
        <p:nvSpPr>
          <p:cNvPr id="4" name="Slide Number Placeholder 3"/>
          <p:cNvSpPr>
            <a:spLocks noGrp="1"/>
          </p:cNvSpPr>
          <p:nvPr>
            <p:ph type="sldNum" sz="quarter" idx="5"/>
          </p:nvPr>
        </p:nvSpPr>
        <p:spPr/>
        <p:txBody>
          <a:bodyPr/>
          <a:lstStyle/>
          <a:p>
            <a:fld id="{CEEA2CD3-FB95-D94F-9F04-F9F995EAB822}" type="slidenum">
              <a:rPr lang="en-US" smtClean="0"/>
              <a:t>12</a:t>
            </a:fld>
            <a:endParaRPr lang="en-US"/>
          </a:p>
        </p:txBody>
      </p:sp>
    </p:spTree>
    <p:extLst>
      <p:ext uri="{BB962C8B-B14F-4D97-AF65-F5344CB8AC3E}">
        <p14:creationId xmlns:p14="http://schemas.microsoft.com/office/powerpoint/2010/main" val="306347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opposite happens to Be-7.</a:t>
            </a:r>
          </a:p>
          <a:p>
            <a:pPr marL="171450" indent="-171450">
              <a:buFont typeface="Arial" panose="020B0604020202020204" pitchFamily="34" charset="0"/>
              <a:buChar char="•"/>
            </a:pPr>
            <a:r>
              <a:rPr lang="en-US" dirty="0"/>
              <a:t>Be-7 is generated by the spallation reactions of Oxygen. However, because of its extremely high </a:t>
            </a:r>
            <a:r>
              <a:rPr lang="en-US" dirty="0" err="1"/>
              <a:t>n,p</a:t>
            </a:r>
            <a:r>
              <a:rPr lang="en-US" dirty="0"/>
              <a:t> cross-section, it gets burned as it stays in the irradiation region.</a:t>
            </a:r>
          </a:p>
          <a:p>
            <a:pPr marL="171450" indent="-171450">
              <a:buFont typeface="Arial" panose="020B0604020202020204" pitchFamily="34" charset="0"/>
              <a:buChar char="•"/>
            </a:pPr>
            <a:r>
              <a:rPr lang="en-US" dirty="0"/>
              <a:t>Method A assumes that it stays in the irradiation region more than it does, so it underestimate its inventory.</a:t>
            </a:r>
          </a:p>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13</a:t>
            </a:fld>
            <a:endParaRPr lang="en-US"/>
          </a:p>
        </p:txBody>
      </p:sp>
    </p:spTree>
    <p:extLst>
      <p:ext uri="{BB962C8B-B14F-4D97-AF65-F5344CB8AC3E}">
        <p14:creationId xmlns:p14="http://schemas.microsoft.com/office/powerpoint/2010/main" val="298017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5391-8F9C-9DC1-CDEF-4388B3965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610A4-3884-DB49-08E2-39F26B8B0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CB218-B3C1-101D-1AFE-34DB8DD197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E67794-48B8-B652-16AF-227C018ABE54}"/>
              </a:ext>
            </a:extLst>
          </p:cNvPr>
          <p:cNvSpPr>
            <a:spLocks noGrp="1"/>
          </p:cNvSpPr>
          <p:nvPr>
            <p:ph type="sldNum" sz="quarter" idx="5"/>
          </p:nvPr>
        </p:nvSpPr>
        <p:spPr/>
        <p:txBody>
          <a:bodyPr/>
          <a:lstStyle/>
          <a:p>
            <a:fld id="{CEEA2CD3-FB95-D94F-9F04-F9F995EAB822}" type="slidenum">
              <a:rPr lang="en-US" smtClean="0"/>
              <a:t>14</a:t>
            </a:fld>
            <a:endParaRPr lang="en-US"/>
          </a:p>
        </p:txBody>
      </p:sp>
    </p:spTree>
    <p:extLst>
      <p:ext uri="{BB962C8B-B14F-4D97-AF65-F5344CB8AC3E}">
        <p14:creationId xmlns:p14="http://schemas.microsoft.com/office/powerpoint/2010/main" val="3857309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Looking at the decay photon source spectrum and the decay dose rate, we can see that the most significant difference is around the 6 and 7 MeV, corresponding to the two gammas that the N-16 emits. In this case that we ran, the difference was a factor of 38.</a:t>
            </a:r>
          </a:p>
          <a:p>
            <a:pPr marL="171450" indent="-171450">
              <a:buFont typeface="Arial" panose="020B0604020202020204" pitchFamily="34" charset="0"/>
              <a:buChar char="•"/>
            </a:pPr>
            <a:r>
              <a:rPr lang="en-US" dirty="0"/>
              <a:t>We ran a simulation for an infinite pipe covered with regular concrete for shielding, and here are the dose rate profiles inside the concrete.</a:t>
            </a:r>
          </a:p>
          <a:p>
            <a:pPr marL="171450" indent="-171450">
              <a:buFont typeface="Arial" panose="020B0604020202020204" pitchFamily="34" charset="0"/>
              <a:buChar char="•"/>
            </a:pPr>
            <a:r>
              <a:rPr lang="en-US" dirty="0"/>
              <a:t>When I multiplied the dose rates calculated by Method A by the factor of 38, the two profiles agreed very well.</a:t>
            </a:r>
          </a:p>
        </p:txBody>
      </p:sp>
      <p:sp>
        <p:nvSpPr>
          <p:cNvPr id="4" name="Slide Number Placeholder 3"/>
          <p:cNvSpPr>
            <a:spLocks noGrp="1"/>
          </p:cNvSpPr>
          <p:nvPr>
            <p:ph type="sldNum" sz="quarter" idx="5"/>
          </p:nvPr>
        </p:nvSpPr>
        <p:spPr/>
        <p:txBody>
          <a:bodyPr/>
          <a:lstStyle/>
          <a:p>
            <a:fld id="{CEEA2CD3-FB95-D94F-9F04-F9F995EAB822}" type="slidenum">
              <a:rPr lang="en-US" smtClean="0"/>
              <a:t>15</a:t>
            </a:fld>
            <a:endParaRPr lang="en-US"/>
          </a:p>
        </p:txBody>
      </p:sp>
    </p:spTree>
    <p:extLst>
      <p:ext uri="{BB962C8B-B14F-4D97-AF65-F5344CB8AC3E}">
        <p14:creationId xmlns:p14="http://schemas.microsoft.com/office/powerpoint/2010/main" val="317735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E712A-96DF-79A5-652E-7319C48C4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16C60-EAAF-F711-CFD6-7FB4AAA91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33E4F-0F67-12A5-54F5-1129BC4F1F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966F05-C077-92D2-1BF5-EB5F55E748C0}"/>
              </a:ext>
            </a:extLst>
          </p:cNvPr>
          <p:cNvSpPr>
            <a:spLocks noGrp="1"/>
          </p:cNvSpPr>
          <p:nvPr>
            <p:ph type="sldNum" sz="quarter" idx="5"/>
          </p:nvPr>
        </p:nvSpPr>
        <p:spPr/>
        <p:txBody>
          <a:bodyPr/>
          <a:lstStyle/>
          <a:p>
            <a:fld id="{CEEA2CD3-FB95-D94F-9F04-F9F995EAB822}" type="slidenum">
              <a:rPr lang="en-US" smtClean="0"/>
              <a:t>16</a:t>
            </a:fld>
            <a:endParaRPr lang="en-US"/>
          </a:p>
        </p:txBody>
      </p:sp>
    </p:spTree>
    <p:extLst>
      <p:ext uri="{BB962C8B-B14F-4D97-AF65-F5344CB8AC3E}">
        <p14:creationId xmlns:p14="http://schemas.microsoft.com/office/powerpoint/2010/main" val="3978897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many radiation monitors installed near components of the cooling water circuit at the SNS.</a:t>
            </a:r>
          </a:p>
          <a:p>
            <a:pPr marL="171450" indent="-171450">
              <a:buFont typeface="Arial" panose="020B0604020202020204" pitchFamily="34" charset="0"/>
              <a:buChar char="•"/>
            </a:pPr>
            <a:r>
              <a:rPr lang="en-US" dirty="0"/>
              <a:t>This is the monitor installed close to the proton beam window return pipe.</a:t>
            </a:r>
          </a:p>
        </p:txBody>
      </p:sp>
      <p:sp>
        <p:nvSpPr>
          <p:cNvPr id="4" name="Slide Number Placeholder 3"/>
          <p:cNvSpPr>
            <a:spLocks noGrp="1"/>
          </p:cNvSpPr>
          <p:nvPr>
            <p:ph type="sldNum" sz="quarter" idx="5"/>
          </p:nvPr>
        </p:nvSpPr>
        <p:spPr/>
        <p:txBody>
          <a:bodyPr/>
          <a:lstStyle/>
          <a:p>
            <a:fld id="{CEEA2CD3-FB95-D94F-9F04-F9F995EAB822}" type="slidenum">
              <a:rPr lang="en-US" smtClean="0"/>
              <a:t>17</a:t>
            </a:fld>
            <a:endParaRPr lang="en-US"/>
          </a:p>
        </p:txBody>
      </p:sp>
    </p:spTree>
    <p:extLst>
      <p:ext uri="{BB962C8B-B14F-4D97-AF65-F5344CB8AC3E}">
        <p14:creationId xmlns:p14="http://schemas.microsoft.com/office/powerpoint/2010/main" val="71024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monitored the reading of this radiation monitor over several days. Its reading was about 97 rem/</a:t>
            </a:r>
            <a:r>
              <a:rPr lang="en-US" dirty="0" err="1"/>
              <a:t>hr</a:t>
            </a:r>
            <a:r>
              <a:rPr lang="en-US" dirty="0"/>
              <a:t> at 1.4 MW operation power of the SNS.</a:t>
            </a:r>
          </a:p>
        </p:txBody>
      </p:sp>
      <p:sp>
        <p:nvSpPr>
          <p:cNvPr id="4" name="Slide Number Placeholder 3"/>
          <p:cNvSpPr>
            <a:spLocks noGrp="1"/>
          </p:cNvSpPr>
          <p:nvPr>
            <p:ph type="sldNum" sz="quarter" idx="5"/>
          </p:nvPr>
        </p:nvSpPr>
        <p:spPr/>
        <p:txBody>
          <a:bodyPr/>
          <a:lstStyle/>
          <a:p>
            <a:fld id="{CEEA2CD3-FB95-D94F-9F04-F9F995EAB822}" type="slidenum">
              <a:rPr lang="en-US" smtClean="0"/>
              <a:t>18</a:t>
            </a:fld>
            <a:endParaRPr lang="en-US"/>
          </a:p>
        </p:txBody>
      </p:sp>
    </p:spTree>
    <p:extLst>
      <p:ext uri="{BB962C8B-B14F-4D97-AF65-F5344CB8AC3E}">
        <p14:creationId xmlns:p14="http://schemas.microsoft.com/office/powerpoint/2010/main" val="166349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A calculated 7 Rem/hr. Method B calculated 79 Rem/hr.</a:t>
            </a:r>
          </a:p>
          <a:p>
            <a:r>
              <a:rPr lang="en-US" dirty="0"/>
              <a:t>This shows that Method B is much closer to measurements.</a:t>
            </a:r>
          </a:p>
        </p:txBody>
      </p:sp>
      <p:sp>
        <p:nvSpPr>
          <p:cNvPr id="4" name="Slide Number Placeholder 3"/>
          <p:cNvSpPr>
            <a:spLocks noGrp="1"/>
          </p:cNvSpPr>
          <p:nvPr>
            <p:ph type="sldNum" sz="quarter" idx="5"/>
          </p:nvPr>
        </p:nvSpPr>
        <p:spPr/>
        <p:txBody>
          <a:bodyPr/>
          <a:lstStyle/>
          <a:p>
            <a:fld id="{CEEA2CD3-FB95-D94F-9F04-F9F995EAB822}" type="slidenum">
              <a:rPr lang="en-US" smtClean="0"/>
              <a:t>19</a:t>
            </a:fld>
            <a:endParaRPr lang="en-US"/>
          </a:p>
        </p:txBody>
      </p:sp>
    </p:spTree>
    <p:extLst>
      <p:ext uri="{BB962C8B-B14F-4D97-AF65-F5344CB8AC3E}">
        <p14:creationId xmlns:p14="http://schemas.microsoft.com/office/powerpoint/2010/main" val="37025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20</a:t>
            </a:fld>
            <a:endParaRPr lang="en-US"/>
          </a:p>
        </p:txBody>
      </p:sp>
    </p:spTree>
    <p:extLst>
      <p:ext uri="{BB962C8B-B14F-4D97-AF65-F5344CB8AC3E}">
        <p14:creationId xmlns:p14="http://schemas.microsoft.com/office/powerpoint/2010/main" val="363060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FF02E-C29D-F7EB-F743-00388C4C2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4E7D1-F6E3-BBE0-A3B1-774C9AEE8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81871-C06B-21BC-532F-F28C2D82A812}"/>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2F0B7DB-17D1-CF59-258D-F1E7B58FC7BD}"/>
              </a:ext>
            </a:extLst>
          </p:cNvPr>
          <p:cNvSpPr>
            <a:spLocks noGrp="1"/>
          </p:cNvSpPr>
          <p:nvPr>
            <p:ph type="sldNum" sz="quarter" idx="5"/>
          </p:nvPr>
        </p:nvSpPr>
        <p:spPr/>
        <p:txBody>
          <a:bodyPr/>
          <a:lstStyle/>
          <a:p>
            <a:fld id="{CEEA2CD3-FB95-D94F-9F04-F9F995EAB822}" type="slidenum">
              <a:rPr lang="en-US" smtClean="0"/>
              <a:t>2</a:t>
            </a:fld>
            <a:endParaRPr lang="en-US"/>
          </a:p>
        </p:txBody>
      </p:sp>
    </p:spTree>
    <p:extLst>
      <p:ext uri="{BB962C8B-B14F-4D97-AF65-F5344CB8AC3E}">
        <p14:creationId xmlns:p14="http://schemas.microsoft.com/office/powerpoint/2010/main" val="369189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3</a:t>
            </a:fld>
            <a:endParaRPr lang="en-US"/>
          </a:p>
        </p:txBody>
      </p:sp>
    </p:spTree>
    <p:extLst>
      <p:ext uri="{BB962C8B-B14F-4D97-AF65-F5344CB8AC3E}">
        <p14:creationId xmlns:p14="http://schemas.microsoft.com/office/powerpoint/2010/main" val="241197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4</a:t>
            </a:fld>
            <a:endParaRPr lang="en-US"/>
          </a:p>
        </p:txBody>
      </p:sp>
    </p:spTree>
    <p:extLst>
      <p:ext uri="{BB962C8B-B14F-4D97-AF65-F5344CB8AC3E}">
        <p14:creationId xmlns:p14="http://schemas.microsoft.com/office/powerpoint/2010/main" val="408040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5</a:t>
            </a:fld>
            <a:endParaRPr lang="en-US"/>
          </a:p>
        </p:txBody>
      </p:sp>
    </p:spTree>
    <p:extLst>
      <p:ext uri="{BB962C8B-B14F-4D97-AF65-F5344CB8AC3E}">
        <p14:creationId xmlns:p14="http://schemas.microsoft.com/office/powerpoint/2010/main" val="137359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6</a:t>
            </a:fld>
            <a:endParaRPr lang="en-US"/>
          </a:p>
        </p:txBody>
      </p:sp>
    </p:spTree>
    <p:extLst>
      <p:ext uri="{BB962C8B-B14F-4D97-AF65-F5344CB8AC3E}">
        <p14:creationId xmlns:p14="http://schemas.microsoft.com/office/powerpoint/2010/main" val="176838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7</a:t>
            </a:fld>
            <a:endParaRPr lang="en-US"/>
          </a:p>
        </p:txBody>
      </p:sp>
    </p:spTree>
    <p:extLst>
      <p:ext uri="{BB962C8B-B14F-4D97-AF65-F5344CB8AC3E}">
        <p14:creationId xmlns:p14="http://schemas.microsoft.com/office/powerpoint/2010/main" val="75862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8</a:t>
            </a:fld>
            <a:endParaRPr lang="en-US"/>
          </a:p>
        </p:txBody>
      </p:sp>
    </p:spTree>
    <p:extLst>
      <p:ext uri="{BB962C8B-B14F-4D97-AF65-F5344CB8AC3E}">
        <p14:creationId xmlns:p14="http://schemas.microsoft.com/office/powerpoint/2010/main" val="83173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9</a:t>
            </a:fld>
            <a:endParaRPr lang="en-US"/>
          </a:p>
        </p:txBody>
      </p:sp>
    </p:spTree>
    <p:extLst>
      <p:ext uri="{BB962C8B-B14F-4D97-AF65-F5344CB8AC3E}">
        <p14:creationId xmlns:p14="http://schemas.microsoft.com/office/powerpoint/2010/main" val="2742663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NS">
    <p:spTree>
      <p:nvGrpSpPr>
        <p:cNvPr id="1" name=""/>
        <p:cNvGrpSpPr/>
        <p:nvPr/>
      </p:nvGrpSpPr>
      <p:grpSpPr>
        <a:xfrm>
          <a:off x="0" y="0"/>
          <a:ext cx="0" cy="0"/>
          <a:chOff x="0" y="0"/>
          <a:chExt cx="0" cy="0"/>
        </a:xfrm>
      </p:grpSpPr>
      <p:pic>
        <p:nvPicPr>
          <p:cNvPr id="8" name="Picture 7" descr="2021-P09584: Aerial overview of the Spallation Neutron Source, SNS, and the future location for the SNS Second Target Station, September 30, 2021.  This image has been reviewed by an ORNL Releasing Official and is approved for public release, September 26, 2022.&#10;">
            <a:extLst>
              <a:ext uri="{FF2B5EF4-FFF2-40B4-BE49-F238E27FC236}">
                <a16:creationId xmlns:a16="http://schemas.microsoft.com/office/drawing/2014/main" id="{E7EEA10A-FB52-F299-A163-0BA7407EBC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A49EAE8-262C-D20D-80FF-4279961B7DBA}"/>
              </a:ext>
            </a:extLst>
          </p:cNvPr>
          <p:cNvSpPr/>
          <p:nvPr userDrawn="1"/>
        </p:nvSpPr>
        <p:spPr>
          <a:xfrm>
            <a:off x="896615" y="843778"/>
            <a:ext cx="5199385" cy="5199385"/>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989" name="Title 1">
            <a:extLst>
              <a:ext uri="{FF2B5EF4-FFF2-40B4-BE49-F238E27FC236}">
                <a16:creationId xmlns:a16="http://schemas.microsoft.com/office/drawing/2014/main" id="{4E63AC8A-1BE4-CC0D-A87D-57B11478230B}"/>
              </a:ext>
            </a:extLst>
          </p:cNvPr>
          <p:cNvSpPr>
            <a:spLocks noGrp="1"/>
          </p:cNvSpPr>
          <p:nvPr>
            <p:ph type="ctrTitle" hasCustomPrompt="1"/>
          </p:nvPr>
        </p:nvSpPr>
        <p:spPr>
          <a:xfrm>
            <a:off x="1215450" y="2254309"/>
            <a:ext cx="4517136" cy="997196"/>
          </a:xfrm>
        </p:spPr>
        <p:txBody>
          <a:bodyPr wrap="square" anchor="t" anchorCtr="0">
            <a:noAutofit/>
          </a:bodyPr>
          <a:lstStyle>
            <a:lvl1pPr algn="l">
              <a:spcBef>
                <a:spcPts val="1200"/>
              </a:spcBef>
              <a:spcAft>
                <a:spcPts val="60"/>
              </a:spcAft>
              <a:defRPr sz="3600" b="1">
                <a:solidFill>
                  <a:schemeClr val="tx1"/>
                </a:solidFill>
              </a:defRPr>
            </a:lvl1pPr>
          </a:lstStyle>
          <a:p>
            <a:r>
              <a:rPr lang="en-US" dirty="0"/>
              <a:t>Presentation Title (Text size no larger than 32pt)</a:t>
            </a:r>
          </a:p>
        </p:txBody>
      </p:sp>
      <p:sp>
        <p:nvSpPr>
          <p:cNvPr id="1990" name="Subtitle 2">
            <a:extLst>
              <a:ext uri="{FF2B5EF4-FFF2-40B4-BE49-F238E27FC236}">
                <a16:creationId xmlns:a16="http://schemas.microsoft.com/office/drawing/2014/main" id="{2FDEC7A3-8D58-3E27-DFCC-68F1F758C82C}"/>
              </a:ext>
            </a:extLst>
          </p:cNvPr>
          <p:cNvSpPr>
            <a:spLocks noGrp="1"/>
          </p:cNvSpPr>
          <p:nvPr>
            <p:ph type="subTitle" idx="1" hasCustomPrompt="1"/>
          </p:nvPr>
        </p:nvSpPr>
        <p:spPr>
          <a:xfrm>
            <a:off x="1215450" y="4031052"/>
            <a:ext cx="4517136" cy="193899"/>
          </a:xfrm>
        </p:spPr>
        <p:txBody>
          <a:bodyPr wrap="square" anchor="t" anchorCtr="0">
            <a:noAutofit/>
          </a:bodyPr>
          <a:lstStyle>
            <a:lvl1pPr marL="0" indent="0" algn="l">
              <a:spcBef>
                <a:spcPts val="1200"/>
              </a:spcBef>
              <a:spcAft>
                <a:spcPts val="60"/>
              </a:spcAft>
              <a:buNone/>
              <a:defRPr sz="1400" b="1" spc="1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91" name="Text Placeholder 1961">
            <a:extLst>
              <a:ext uri="{FF2B5EF4-FFF2-40B4-BE49-F238E27FC236}">
                <a16:creationId xmlns:a16="http://schemas.microsoft.com/office/drawing/2014/main" id="{F290C317-5693-2190-DC6C-B1FBB50E65B2}"/>
              </a:ext>
            </a:extLst>
          </p:cNvPr>
          <p:cNvSpPr>
            <a:spLocks noGrp="1"/>
          </p:cNvSpPr>
          <p:nvPr>
            <p:ph type="body" sz="quarter" idx="14" hasCustomPrompt="1"/>
          </p:nvPr>
        </p:nvSpPr>
        <p:spPr>
          <a:xfrm>
            <a:off x="1215450" y="1934670"/>
            <a:ext cx="4517136"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92" name="Text Placeholder 1963">
            <a:extLst>
              <a:ext uri="{FF2B5EF4-FFF2-40B4-BE49-F238E27FC236}">
                <a16:creationId xmlns:a16="http://schemas.microsoft.com/office/drawing/2014/main" id="{69307D98-0D2A-6367-B886-8BC3DE78A926}"/>
              </a:ext>
            </a:extLst>
          </p:cNvPr>
          <p:cNvSpPr>
            <a:spLocks noGrp="1"/>
          </p:cNvSpPr>
          <p:nvPr>
            <p:ph type="body" sz="quarter" idx="15" hasCustomPrompt="1"/>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993" name="Rectangle 1992">
            <a:extLst>
              <a:ext uri="{FF2B5EF4-FFF2-40B4-BE49-F238E27FC236}">
                <a16:creationId xmlns:a16="http://schemas.microsoft.com/office/drawing/2014/main" id="{75F67FD0-9510-D988-3837-38FD99E6DD28}"/>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
        <p:nvSpPr>
          <p:cNvPr id="1994" name="Text Placeholder 47">
            <a:extLst>
              <a:ext uri="{FF2B5EF4-FFF2-40B4-BE49-F238E27FC236}">
                <a16:creationId xmlns:a16="http://schemas.microsoft.com/office/drawing/2014/main" id="{CE691B96-E32E-F7AA-D0A1-ACAFF2C96FA9}"/>
              </a:ext>
            </a:extLst>
          </p:cNvPr>
          <p:cNvSpPr>
            <a:spLocks noGrp="1"/>
          </p:cNvSpPr>
          <p:nvPr>
            <p:ph type="body" sz="quarter" idx="17" hasCustomPrompt="1"/>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grpSp>
        <p:nvGrpSpPr>
          <p:cNvPr id="4" name="Group 3">
            <a:extLst>
              <a:ext uri="{FF2B5EF4-FFF2-40B4-BE49-F238E27FC236}">
                <a16:creationId xmlns:a16="http://schemas.microsoft.com/office/drawing/2014/main" id="{989A2CD0-329A-AD66-9E82-A1DB6C6F93A4}"/>
              </a:ext>
            </a:extLst>
          </p:cNvPr>
          <p:cNvGrpSpPr/>
          <p:nvPr userDrawn="1"/>
        </p:nvGrpSpPr>
        <p:grpSpPr>
          <a:xfrm>
            <a:off x="1177351" y="5301081"/>
            <a:ext cx="4558967" cy="438406"/>
            <a:chOff x="1177351" y="5301081"/>
            <a:chExt cx="4558967" cy="438406"/>
          </a:xfrm>
        </p:grpSpPr>
        <p:sp>
          <p:nvSpPr>
            <p:cNvPr id="6" name="TextBox 5">
              <a:extLst>
                <a:ext uri="{FF2B5EF4-FFF2-40B4-BE49-F238E27FC236}">
                  <a16:creationId xmlns:a16="http://schemas.microsoft.com/office/drawing/2014/main" id="{18CD3442-F157-B130-4C8C-C1C6563CA624}"/>
                </a:ext>
              </a:extLst>
            </p:cNvPr>
            <p:cNvSpPr txBox="1"/>
            <p:nvPr userDrawn="1"/>
          </p:nvSpPr>
          <p:spPr>
            <a:xfrm>
              <a:off x="2688336" y="5344755"/>
              <a:ext cx="3047982" cy="369332"/>
            </a:xfrm>
            <a:prstGeom prst="rect">
              <a:avLst/>
            </a:prstGeom>
            <a:noFill/>
          </p:spPr>
          <p:txBody>
            <a:bodyPr wrap="square" lIns="182880"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pic>
          <p:nvPicPr>
            <p:cNvPr id="7" name="Picture 6" descr="Shape&#10;&#10;AI-generated content may be incorrect.">
              <a:extLst>
                <a:ext uri="{FF2B5EF4-FFF2-40B4-BE49-F238E27FC236}">
                  <a16:creationId xmlns:a16="http://schemas.microsoft.com/office/drawing/2014/main" id="{442A6DA9-8C3C-81D4-6B8A-D16A90DD9BD7}"/>
                </a:ext>
              </a:extLst>
            </p:cNvPr>
            <p:cNvPicPr>
              <a:picLocks noChangeAspect="1"/>
            </p:cNvPicPr>
            <p:nvPr userDrawn="1"/>
          </p:nvPicPr>
          <p:blipFill>
            <a:blip r:embed="rId3"/>
            <a:stretch>
              <a:fillRect/>
            </a:stretch>
          </p:blipFill>
          <p:spPr>
            <a:xfrm>
              <a:off x="1177351" y="5301081"/>
              <a:ext cx="1526303" cy="438406"/>
            </a:xfrm>
            <a:prstGeom prst="rect">
              <a:avLst/>
            </a:prstGeom>
          </p:spPr>
        </p:pic>
      </p:grpSp>
      <p:pic>
        <p:nvPicPr>
          <p:cNvPr id="10" name="Picture 9" descr="A green text on a black background&#10;&#10;Description automatically generated">
            <a:extLst>
              <a:ext uri="{FF2B5EF4-FFF2-40B4-BE49-F238E27FC236}">
                <a16:creationId xmlns:a16="http://schemas.microsoft.com/office/drawing/2014/main" id="{473E1CA6-EFD2-05C9-633C-47F07F1D9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9502" y="1104908"/>
            <a:ext cx="2718596" cy="494292"/>
          </a:xfrm>
          <a:prstGeom prst="rect">
            <a:avLst/>
          </a:prstGeom>
        </p:spPr>
      </p:pic>
    </p:spTree>
    <p:extLst>
      <p:ext uri="{BB962C8B-B14F-4D97-AF65-F5344CB8AC3E}">
        <p14:creationId xmlns:p14="http://schemas.microsoft.com/office/powerpoint/2010/main" val="235000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umn-Image Series Stacked">
    <p:spTree>
      <p:nvGrpSpPr>
        <p:cNvPr id="1" name=""/>
        <p:cNvGrpSpPr/>
        <p:nvPr/>
      </p:nvGrpSpPr>
      <p:grpSpPr>
        <a:xfrm>
          <a:off x="0" y="0"/>
          <a:ext cx="0" cy="0"/>
          <a:chOff x="0" y="0"/>
          <a:chExt cx="0" cy="0"/>
        </a:xfrm>
      </p:grpSpPr>
      <p:sp>
        <p:nvSpPr>
          <p:cNvPr id="118" name="Picture Placeholder 117">
            <a:extLst>
              <a:ext uri="{FF2B5EF4-FFF2-40B4-BE49-F238E27FC236}">
                <a16:creationId xmlns:a16="http://schemas.microsoft.com/office/drawing/2014/main" id="{FCAA6D76-9D9F-EEEC-3A19-B8672A58A5A7}"/>
              </a:ext>
            </a:extLst>
          </p:cNvPr>
          <p:cNvSpPr>
            <a:spLocks noGrp="1"/>
          </p:cNvSpPr>
          <p:nvPr>
            <p:ph type="pic" sz="quarter" idx="13"/>
          </p:nvPr>
        </p:nvSpPr>
        <p:spPr>
          <a:xfrm>
            <a:off x="7645400" y="-6350"/>
            <a:ext cx="4546600" cy="2155825"/>
          </a:xfrm>
          <a:solidFill>
            <a:schemeClr val="bg2"/>
          </a:solidFill>
        </p:spPr>
        <p:txBody>
          <a:bodyPr/>
          <a:lstStyle/>
          <a:p>
            <a:r>
              <a:rPr lang="en-US"/>
              <a:t>Click icon to add picture</a:t>
            </a:r>
          </a:p>
        </p:txBody>
      </p:sp>
      <p:sp>
        <p:nvSpPr>
          <p:cNvPr id="121" name="Picture Placeholder 120">
            <a:extLst>
              <a:ext uri="{FF2B5EF4-FFF2-40B4-BE49-F238E27FC236}">
                <a16:creationId xmlns:a16="http://schemas.microsoft.com/office/drawing/2014/main" id="{374474B3-1A16-3799-2DA6-5E1F9B62F1F2}"/>
              </a:ext>
            </a:extLst>
          </p:cNvPr>
          <p:cNvSpPr>
            <a:spLocks noGrp="1"/>
          </p:cNvSpPr>
          <p:nvPr>
            <p:ph type="pic" sz="quarter" idx="14"/>
          </p:nvPr>
        </p:nvSpPr>
        <p:spPr>
          <a:xfrm>
            <a:off x="7645400" y="2352675"/>
            <a:ext cx="4546600" cy="2149475"/>
          </a:xfrm>
          <a:solidFill>
            <a:schemeClr val="bg2"/>
          </a:solidFill>
        </p:spPr>
        <p:txBody>
          <a:bodyPr/>
          <a:lstStyle/>
          <a:p>
            <a:r>
              <a:rPr lang="en-US"/>
              <a:t>Click icon to add picture</a:t>
            </a:r>
          </a:p>
        </p:txBody>
      </p:sp>
      <p:sp>
        <p:nvSpPr>
          <p:cNvPr id="123" name="Picture Placeholder 122">
            <a:extLst>
              <a:ext uri="{FF2B5EF4-FFF2-40B4-BE49-F238E27FC236}">
                <a16:creationId xmlns:a16="http://schemas.microsoft.com/office/drawing/2014/main" id="{0285EA67-185C-FA9B-F112-0DEA71BAF9A1}"/>
              </a:ext>
            </a:extLst>
          </p:cNvPr>
          <p:cNvSpPr>
            <a:spLocks noGrp="1"/>
          </p:cNvSpPr>
          <p:nvPr>
            <p:ph type="pic" sz="quarter" idx="15"/>
          </p:nvPr>
        </p:nvSpPr>
        <p:spPr>
          <a:xfrm>
            <a:off x="7645400" y="4703763"/>
            <a:ext cx="4546600" cy="2154237"/>
          </a:xfrm>
          <a:solidFill>
            <a:schemeClr val="bg2"/>
          </a:solidFill>
        </p:spPr>
        <p:txBody>
          <a:bodyPr/>
          <a:lstStyle/>
          <a:p>
            <a:r>
              <a:rPr lang="en-US"/>
              <a:t>Click icon to add picture</a:t>
            </a:r>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1006475"/>
          </a:xfrm>
        </p:spPr>
        <p:txBody>
          <a:bodyPr>
            <a:noAutofit/>
          </a:bodyPr>
          <a:lstStyle>
            <a:lvl1pPr>
              <a:defRPr b="1">
                <a:solidFill>
                  <a:schemeClr val="tx1"/>
                </a:solidFill>
              </a:defRPr>
            </a:lvl1pPr>
          </a:lstStyle>
          <a:p>
            <a:r>
              <a:rPr lang="en-US" dirty="0"/>
              <a:t>One-sentence headline stating the main takeaway message</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59"/>
            <a:ext cx="6763894" cy="4324823"/>
          </a:xfrm>
        </p:spPr>
        <p:txBody>
          <a:bodyPr>
            <a:noAutofit/>
          </a:bodyPr>
          <a:lstStyle>
            <a:lvl1pPr marL="0" indent="0">
              <a:buNone/>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Place content here</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31496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spcBef>
                <a:spcPts val="1200"/>
              </a:spcBef>
              <a:buNone/>
              <a:defRPr sz="1800"/>
            </a:lvl1pPr>
          </a:lstStyle>
          <a:p>
            <a:r>
              <a:rPr lang="en-US" dirty="0"/>
              <a:t>Place content here</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spcBef>
                <a:spcPts val="1200"/>
              </a:spcBef>
              <a:buNone/>
              <a:defRPr sz="1800"/>
            </a:lvl1pPr>
          </a:lstStyle>
          <a:p>
            <a:r>
              <a:rPr lang="en-US" dirty="0"/>
              <a:t>Place content here</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Tree>
    <p:extLst>
      <p:ext uri="{BB962C8B-B14F-4D97-AF65-F5344CB8AC3E}">
        <p14:creationId xmlns:p14="http://schemas.microsoft.com/office/powerpoint/2010/main" val="411557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B">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F099DB8-02EB-0BAA-D750-3A0693F28BB8}"/>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5" name="Rectangle 6">
            <a:extLst>
              <a:ext uri="{FF2B5EF4-FFF2-40B4-BE49-F238E27FC236}">
                <a16:creationId xmlns:a16="http://schemas.microsoft.com/office/drawing/2014/main" id="{16F1A98B-07FE-B21C-77B1-F780EBF12B12}"/>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spcBef>
                <a:spcPts val="1200"/>
              </a:spcBef>
              <a:buNone/>
              <a:defRPr sz="1800">
                <a:solidFill>
                  <a:schemeClr val="bg1"/>
                </a:solidFill>
              </a:defRPr>
            </a:lvl1pPr>
          </a:lstStyle>
          <a:p>
            <a:r>
              <a:rPr lang="en-US" dirty="0"/>
              <a:t>Place content here</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spcBef>
                <a:spcPts val="1200"/>
              </a:spcBef>
              <a:buNone/>
              <a:defRPr sz="1800">
                <a:solidFill>
                  <a:schemeClr val="bg1"/>
                </a:solidFill>
              </a:defRPr>
            </a:lvl1pPr>
          </a:lstStyle>
          <a:p>
            <a:r>
              <a:rPr lang="en-US" dirty="0"/>
              <a:t>Place content here</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a:t>
            </a:r>
          </a:p>
        </p:txBody>
      </p:sp>
      <p:pic>
        <p:nvPicPr>
          <p:cNvPr id="9" name="Picture 8" descr="White text on a black background&#10;&#10;Description automatically generated">
            <a:extLst>
              <a:ext uri="{FF2B5EF4-FFF2-40B4-BE49-F238E27FC236}">
                <a16:creationId xmlns:a16="http://schemas.microsoft.com/office/drawing/2014/main" id="{2B685EF9-4216-2945-920E-1B73018652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240965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652954"/>
            <a:ext cx="3650690" cy="4156175"/>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4228076" y="1652954"/>
            <a:ext cx="3646421" cy="4156175"/>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8156060" y="1652954"/>
            <a:ext cx="3647391" cy="4156175"/>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Tree>
    <p:extLst>
      <p:ext uri="{BB962C8B-B14F-4D97-AF65-F5344CB8AC3E}">
        <p14:creationId xmlns:p14="http://schemas.microsoft.com/office/powerpoint/2010/main" val="117285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B">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F099DB8-02EB-0BAA-D750-3A0693F28BB8}"/>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5" name="Rectangle 6">
            <a:extLst>
              <a:ext uri="{FF2B5EF4-FFF2-40B4-BE49-F238E27FC236}">
                <a16:creationId xmlns:a16="http://schemas.microsoft.com/office/drawing/2014/main" id="{16F1A98B-07FE-B21C-77B1-F780EBF12B12}"/>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a:t>
            </a:r>
          </a:p>
        </p:txBody>
      </p:sp>
      <p:sp>
        <p:nvSpPr>
          <p:cNvPr id="2" name="Content Placeholder 2">
            <a:extLst>
              <a:ext uri="{FF2B5EF4-FFF2-40B4-BE49-F238E27FC236}">
                <a16:creationId xmlns:a16="http://schemas.microsoft.com/office/drawing/2014/main" id="{7C908273-EAF5-86C7-7DA1-4B3A63FA40AD}"/>
              </a:ext>
            </a:extLst>
          </p:cNvPr>
          <p:cNvSpPr>
            <a:spLocks noGrp="1"/>
          </p:cNvSpPr>
          <p:nvPr>
            <p:ph sz="half" idx="1" hasCustomPrompt="1"/>
          </p:nvPr>
        </p:nvSpPr>
        <p:spPr>
          <a:xfrm>
            <a:off x="314692" y="1652954"/>
            <a:ext cx="3650690" cy="4156175"/>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9" name="Content Placeholder 2">
            <a:extLst>
              <a:ext uri="{FF2B5EF4-FFF2-40B4-BE49-F238E27FC236}">
                <a16:creationId xmlns:a16="http://schemas.microsoft.com/office/drawing/2014/main" id="{328AC23A-F6F3-1406-A41C-A53D31762F5B}"/>
              </a:ext>
            </a:extLst>
          </p:cNvPr>
          <p:cNvSpPr>
            <a:spLocks noGrp="1"/>
          </p:cNvSpPr>
          <p:nvPr>
            <p:ph sz="half" idx="14" hasCustomPrompt="1"/>
          </p:nvPr>
        </p:nvSpPr>
        <p:spPr>
          <a:xfrm>
            <a:off x="4228076" y="1652954"/>
            <a:ext cx="3646421" cy="4156175"/>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10" name="Content Placeholder 2">
            <a:extLst>
              <a:ext uri="{FF2B5EF4-FFF2-40B4-BE49-F238E27FC236}">
                <a16:creationId xmlns:a16="http://schemas.microsoft.com/office/drawing/2014/main" id="{08990C39-D2EB-2C24-D563-540A447C8980}"/>
              </a:ext>
            </a:extLst>
          </p:cNvPr>
          <p:cNvSpPr>
            <a:spLocks noGrp="1"/>
          </p:cNvSpPr>
          <p:nvPr>
            <p:ph sz="half" idx="16" hasCustomPrompt="1"/>
          </p:nvPr>
        </p:nvSpPr>
        <p:spPr>
          <a:xfrm>
            <a:off x="8156060" y="1652954"/>
            <a:ext cx="3647391" cy="4156175"/>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pic>
        <p:nvPicPr>
          <p:cNvPr id="3" name="Picture 2" descr="White text on a black background&#10;&#10;Description automatically generated">
            <a:extLst>
              <a:ext uri="{FF2B5EF4-FFF2-40B4-BE49-F238E27FC236}">
                <a16:creationId xmlns:a16="http://schemas.microsoft.com/office/drawing/2014/main" id="{95C56738-1B1D-C4AF-E51E-51F906B1B5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155018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629508"/>
            <a:ext cx="2743968" cy="4179621"/>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3237701" y="1629508"/>
            <a:ext cx="2740760" cy="4179621"/>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6144032" y="1629508"/>
            <a:ext cx="2741489" cy="4179621"/>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2" name="Content Placeholder 2">
            <a:extLst>
              <a:ext uri="{FF2B5EF4-FFF2-40B4-BE49-F238E27FC236}">
                <a16:creationId xmlns:a16="http://schemas.microsoft.com/office/drawing/2014/main" id="{13E0DCF4-21AE-4C71-696D-13E98DC66059}"/>
              </a:ext>
            </a:extLst>
          </p:cNvPr>
          <p:cNvSpPr>
            <a:spLocks noGrp="1"/>
          </p:cNvSpPr>
          <p:nvPr>
            <p:ph sz="half" idx="18" hasCustomPrompt="1"/>
          </p:nvPr>
        </p:nvSpPr>
        <p:spPr>
          <a:xfrm>
            <a:off x="9069571" y="1629508"/>
            <a:ext cx="2737553" cy="4179621"/>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Tree>
    <p:extLst>
      <p:ext uri="{BB962C8B-B14F-4D97-AF65-F5344CB8AC3E}">
        <p14:creationId xmlns:p14="http://schemas.microsoft.com/office/powerpoint/2010/main" val="4106746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Column B">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F099DB8-02EB-0BAA-D750-3A0693F28BB8}"/>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5" name="Rectangle 6">
            <a:extLst>
              <a:ext uri="{FF2B5EF4-FFF2-40B4-BE49-F238E27FC236}">
                <a16:creationId xmlns:a16="http://schemas.microsoft.com/office/drawing/2014/main" id="{16F1A98B-07FE-B21C-77B1-F780EBF12B12}"/>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4E3954A7-39D8-F93F-8AB5-8AFDA80ABC34}"/>
              </a:ext>
            </a:extLst>
          </p:cNvPr>
          <p:cNvSpPr>
            <a:spLocks noGrp="1"/>
          </p:cNvSpPr>
          <p:nvPr>
            <p:ph sz="half" idx="1" hasCustomPrompt="1"/>
          </p:nvPr>
        </p:nvSpPr>
        <p:spPr>
          <a:xfrm>
            <a:off x="314692" y="1629508"/>
            <a:ext cx="2743968" cy="4179621"/>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4" name="Content Placeholder 2">
            <a:extLst>
              <a:ext uri="{FF2B5EF4-FFF2-40B4-BE49-F238E27FC236}">
                <a16:creationId xmlns:a16="http://schemas.microsoft.com/office/drawing/2014/main" id="{E933C006-27BF-E46C-6464-DF2AED8EF3CF}"/>
              </a:ext>
            </a:extLst>
          </p:cNvPr>
          <p:cNvSpPr>
            <a:spLocks noGrp="1"/>
          </p:cNvSpPr>
          <p:nvPr>
            <p:ph sz="half" idx="14" hasCustomPrompt="1"/>
          </p:nvPr>
        </p:nvSpPr>
        <p:spPr>
          <a:xfrm>
            <a:off x="3237701" y="1629508"/>
            <a:ext cx="2740760" cy="4179621"/>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11" name="Content Placeholder 2">
            <a:extLst>
              <a:ext uri="{FF2B5EF4-FFF2-40B4-BE49-F238E27FC236}">
                <a16:creationId xmlns:a16="http://schemas.microsoft.com/office/drawing/2014/main" id="{372DE149-7914-DD03-AF2A-717A4DBC4C42}"/>
              </a:ext>
            </a:extLst>
          </p:cNvPr>
          <p:cNvSpPr>
            <a:spLocks noGrp="1"/>
          </p:cNvSpPr>
          <p:nvPr>
            <p:ph sz="half" idx="16" hasCustomPrompt="1"/>
          </p:nvPr>
        </p:nvSpPr>
        <p:spPr>
          <a:xfrm>
            <a:off x="6144032" y="1629508"/>
            <a:ext cx="2741489" cy="4179621"/>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12" name="Content Placeholder 2">
            <a:extLst>
              <a:ext uri="{FF2B5EF4-FFF2-40B4-BE49-F238E27FC236}">
                <a16:creationId xmlns:a16="http://schemas.microsoft.com/office/drawing/2014/main" id="{C563E755-9A43-BCF9-FC26-D2B9312D44A8}"/>
              </a:ext>
            </a:extLst>
          </p:cNvPr>
          <p:cNvSpPr>
            <a:spLocks noGrp="1"/>
          </p:cNvSpPr>
          <p:nvPr>
            <p:ph sz="half" idx="18" hasCustomPrompt="1"/>
          </p:nvPr>
        </p:nvSpPr>
        <p:spPr>
          <a:xfrm>
            <a:off x="9069571" y="1629508"/>
            <a:ext cx="2737553" cy="4179621"/>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pic>
        <p:nvPicPr>
          <p:cNvPr id="2" name="Picture 1" descr="White text on a black background&#10;&#10;Description automatically generated">
            <a:extLst>
              <a:ext uri="{FF2B5EF4-FFF2-40B4-BE49-F238E27FC236}">
                <a16:creationId xmlns:a16="http://schemas.microsoft.com/office/drawing/2014/main" id="{09D96AED-073B-9C69-04E4-D914C309EE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1434581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Green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51529"/>
            <a:ext cx="5528426"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Place content here</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37905" y="2151529"/>
            <a:ext cx="5534113"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Place content here</a:t>
            </a:r>
          </a:p>
        </p:txBody>
      </p:sp>
      <p:sp>
        <p:nvSpPr>
          <p:cNvPr id="5" name="Text Placeholder 212">
            <a:extLst>
              <a:ext uri="{FF2B5EF4-FFF2-40B4-BE49-F238E27FC236}">
                <a16:creationId xmlns:a16="http://schemas.microsoft.com/office/drawing/2014/main" id="{E5D92591-51DF-3209-1704-154E381BA6FD}"/>
              </a:ext>
            </a:extLst>
          </p:cNvPr>
          <p:cNvSpPr>
            <a:spLocks noGrp="1"/>
          </p:cNvSpPr>
          <p:nvPr>
            <p:ph type="body" sz="quarter" idx="13" hasCustomPrompt="1"/>
          </p:nvPr>
        </p:nvSpPr>
        <p:spPr>
          <a:xfrm>
            <a:off x="314691" y="1636713"/>
            <a:ext cx="5534113"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6" name="Text Placeholder 212">
            <a:extLst>
              <a:ext uri="{FF2B5EF4-FFF2-40B4-BE49-F238E27FC236}">
                <a16:creationId xmlns:a16="http://schemas.microsoft.com/office/drawing/2014/main" id="{1322623F-B85A-91ED-9131-7E60FBA08AAC}"/>
              </a:ext>
            </a:extLst>
          </p:cNvPr>
          <p:cNvSpPr>
            <a:spLocks noGrp="1"/>
          </p:cNvSpPr>
          <p:nvPr>
            <p:ph type="body" sz="quarter" idx="14" hasCustomPrompt="1"/>
          </p:nvPr>
        </p:nvSpPr>
        <p:spPr>
          <a:xfrm>
            <a:off x="6238429" y="1636672"/>
            <a:ext cx="5534113"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Tree>
    <p:extLst>
      <p:ext uri="{BB962C8B-B14F-4D97-AF65-F5344CB8AC3E}">
        <p14:creationId xmlns:p14="http://schemas.microsoft.com/office/powerpoint/2010/main" val="2000835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Column-Green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3650690"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4228076" y="2191870"/>
            <a:ext cx="3646421"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8156060" y="2191870"/>
            <a:ext cx="3647391"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4" name="Text Placeholder 212">
            <a:extLst>
              <a:ext uri="{FF2B5EF4-FFF2-40B4-BE49-F238E27FC236}">
                <a16:creationId xmlns:a16="http://schemas.microsoft.com/office/drawing/2014/main" id="{0EDE83FF-6880-0C2B-F666-A52972148FBD}"/>
              </a:ext>
            </a:extLst>
          </p:cNvPr>
          <p:cNvSpPr>
            <a:spLocks noGrp="1"/>
          </p:cNvSpPr>
          <p:nvPr>
            <p:ph type="body" sz="quarter" idx="13" hasCustomPrompt="1"/>
          </p:nvPr>
        </p:nvSpPr>
        <p:spPr>
          <a:xfrm>
            <a:off x="314691"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5" name="Text Placeholder 212">
            <a:extLst>
              <a:ext uri="{FF2B5EF4-FFF2-40B4-BE49-F238E27FC236}">
                <a16:creationId xmlns:a16="http://schemas.microsoft.com/office/drawing/2014/main" id="{8CEEB1B0-74A1-A9A5-0E01-2E2E2380F2DF}"/>
              </a:ext>
            </a:extLst>
          </p:cNvPr>
          <p:cNvSpPr>
            <a:spLocks noGrp="1"/>
          </p:cNvSpPr>
          <p:nvPr>
            <p:ph type="body" sz="quarter" idx="15" hasCustomPrompt="1"/>
          </p:nvPr>
        </p:nvSpPr>
        <p:spPr>
          <a:xfrm>
            <a:off x="4231283"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6" name="Text Placeholder 212">
            <a:extLst>
              <a:ext uri="{FF2B5EF4-FFF2-40B4-BE49-F238E27FC236}">
                <a16:creationId xmlns:a16="http://schemas.microsoft.com/office/drawing/2014/main" id="{1B1FC136-726A-E90A-AA01-55CC4CA7F5C6}"/>
              </a:ext>
            </a:extLst>
          </p:cNvPr>
          <p:cNvSpPr>
            <a:spLocks noGrp="1"/>
          </p:cNvSpPr>
          <p:nvPr>
            <p:ph type="body" sz="quarter" idx="17" hasCustomPrompt="1"/>
          </p:nvPr>
        </p:nvSpPr>
        <p:spPr>
          <a:xfrm>
            <a:off x="8159995"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Tree>
    <p:extLst>
      <p:ext uri="{BB962C8B-B14F-4D97-AF65-F5344CB8AC3E}">
        <p14:creationId xmlns:p14="http://schemas.microsoft.com/office/powerpoint/2010/main" val="1401445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Column-Green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2743968"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3237701" y="2191870"/>
            <a:ext cx="2740760"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6144032" y="2191870"/>
            <a:ext cx="2741489"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2" name="Content Placeholder 2">
            <a:extLst>
              <a:ext uri="{FF2B5EF4-FFF2-40B4-BE49-F238E27FC236}">
                <a16:creationId xmlns:a16="http://schemas.microsoft.com/office/drawing/2014/main" id="{13E0DCF4-21AE-4C71-696D-13E98DC66059}"/>
              </a:ext>
            </a:extLst>
          </p:cNvPr>
          <p:cNvSpPr>
            <a:spLocks noGrp="1"/>
          </p:cNvSpPr>
          <p:nvPr>
            <p:ph sz="half" idx="18" hasCustomPrompt="1"/>
          </p:nvPr>
        </p:nvSpPr>
        <p:spPr>
          <a:xfrm>
            <a:off x="9069571" y="2191870"/>
            <a:ext cx="2737553"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4" name="Text Placeholder 212">
            <a:extLst>
              <a:ext uri="{FF2B5EF4-FFF2-40B4-BE49-F238E27FC236}">
                <a16:creationId xmlns:a16="http://schemas.microsoft.com/office/drawing/2014/main" id="{A8FB3702-489D-7133-5029-0EED83D74255}"/>
              </a:ext>
            </a:extLst>
          </p:cNvPr>
          <p:cNvSpPr>
            <a:spLocks noGrp="1"/>
          </p:cNvSpPr>
          <p:nvPr>
            <p:ph type="body" sz="quarter" idx="13" hasCustomPrompt="1"/>
          </p:nvPr>
        </p:nvSpPr>
        <p:spPr>
          <a:xfrm>
            <a:off x="314692" y="1636713"/>
            <a:ext cx="2740760" cy="433965"/>
          </a:xfrm>
          <a:solidFill>
            <a:schemeClr val="tx2"/>
          </a:solidFill>
        </p:spPr>
        <p:txBody>
          <a:bodyPr wrap="square" lIns="182880" tIns="91440" rIns="91440" bIns="91440">
            <a:sp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5" name="Text Placeholder 212">
            <a:extLst>
              <a:ext uri="{FF2B5EF4-FFF2-40B4-BE49-F238E27FC236}">
                <a16:creationId xmlns:a16="http://schemas.microsoft.com/office/drawing/2014/main" id="{A472ABD6-D4AF-51A3-D274-EB02E1F7D698}"/>
              </a:ext>
            </a:extLst>
          </p:cNvPr>
          <p:cNvSpPr>
            <a:spLocks noGrp="1"/>
          </p:cNvSpPr>
          <p:nvPr>
            <p:ph type="body" sz="quarter" idx="15" hasCustomPrompt="1"/>
          </p:nvPr>
        </p:nvSpPr>
        <p:spPr>
          <a:xfrm>
            <a:off x="323770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6" name="Text Placeholder 212">
            <a:extLst>
              <a:ext uri="{FF2B5EF4-FFF2-40B4-BE49-F238E27FC236}">
                <a16:creationId xmlns:a16="http://schemas.microsoft.com/office/drawing/2014/main" id="{9B2846D9-98D8-E207-8370-E81B28729B49}"/>
              </a:ext>
            </a:extLst>
          </p:cNvPr>
          <p:cNvSpPr>
            <a:spLocks noGrp="1"/>
          </p:cNvSpPr>
          <p:nvPr>
            <p:ph type="body" sz="quarter" idx="17" hasCustomPrompt="1"/>
          </p:nvPr>
        </p:nvSpPr>
        <p:spPr>
          <a:xfrm>
            <a:off x="614476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7" name="Text Placeholder 212">
            <a:extLst>
              <a:ext uri="{FF2B5EF4-FFF2-40B4-BE49-F238E27FC236}">
                <a16:creationId xmlns:a16="http://schemas.microsoft.com/office/drawing/2014/main" id="{5A4E93FB-938D-13A6-A78B-46943641C35D}"/>
              </a:ext>
            </a:extLst>
          </p:cNvPr>
          <p:cNvSpPr>
            <a:spLocks noGrp="1"/>
          </p:cNvSpPr>
          <p:nvPr>
            <p:ph type="body" sz="quarter" idx="19" hasCustomPrompt="1"/>
          </p:nvPr>
        </p:nvSpPr>
        <p:spPr>
          <a:xfrm>
            <a:off x="906957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Tree>
    <p:extLst>
      <p:ext uri="{BB962C8B-B14F-4D97-AF65-F5344CB8AC3E}">
        <p14:creationId xmlns:p14="http://schemas.microsoft.com/office/powerpoint/2010/main" val="49818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2" name="Picture 1" descr="A high angle view of a city&#10;&#10;Description automatically generated">
            <a:extLst>
              <a:ext uri="{FF2B5EF4-FFF2-40B4-BE49-F238E27FC236}">
                <a16:creationId xmlns:a16="http://schemas.microsoft.com/office/drawing/2014/main" id="{01F17512-BEEB-E940-3B9F-9FDBDB2121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A49EAE8-262C-D20D-80FF-4279961B7DBA}"/>
              </a:ext>
            </a:extLst>
          </p:cNvPr>
          <p:cNvSpPr/>
          <p:nvPr userDrawn="1"/>
        </p:nvSpPr>
        <p:spPr>
          <a:xfrm>
            <a:off x="896615" y="843778"/>
            <a:ext cx="5199385" cy="5199385"/>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989" name="Title 1">
            <a:extLst>
              <a:ext uri="{FF2B5EF4-FFF2-40B4-BE49-F238E27FC236}">
                <a16:creationId xmlns:a16="http://schemas.microsoft.com/office/drawing/2014/main" id="{4E63AC8A-1BE4-CC0D-A87D-57B11478230B}"/>
              </a:ext>
            </a:extLst>
          </p:cNvPr>
          <p:cNvSpPr>
            <a:spLocks noGrp="1"/>
          </p:cNvSpPr>
          <p:nvPr>
            <p:ph type="ctrTitle" hasCustomPrompt="1"/>
          </p:nvPr>
        </p:nvSpPr>
        <p:spPr>
          <a:xfrm>
            <a:off x="1215450" y="2254309"/>
            <a:ext cx="4517136" cy="997196"/>
          </a:xfrm>
        </p:spPr>
        <p:txBody>
          <a:bodyPr wrap="square" anchor="t" anchorCtr="0">
            <a:noAutofit/>
          </a:bodyPr>
          <a:lstStyle>
            <a:lvl1pPr algn="l">
              <a:spcBef>
                <a:spcPts val="1200"/>
              </a:spcBef>
              <a:spcAft>
                <a:spcPts val="60"/>
              </a:spcAft>
              <a:defRPr sz="3600" b="1">
                <a:solidFill>
                  <a:schemeClr val="tx1"/>
                </a:solidFill>
              </a:defRPr>
            </a:lvl1pPr>
          </a:lstStyle>
          <a:p>
            <a:r>
              <a:rPr lang="en-US" dirty="0"/>
              <a:t>Presentation Title (Text size no larger than 32pt)</a:t>
            </a:r>
          </a:p>
        </p:txBody>
      </p:sp>
      <p:sp>
        <p:nvSpPr>
          <p:cNvPr id="1990" name="Subtitle 2">
            <a:extLst>
              <a:ext uri="{FF2B5EF4-FFF2-40B4-BE49-F238E27FC236}">
                <a16:creationId xmlns:a16="http://schemas.microsoft.com/office/drawing/2014/main" id="{2FDEC7A3-8D58-3E27-DFCC-68F1F758C82C}"/>
              </a:ext>
            </a:extLst>
          </p:cNvPr>
          <p:cNvSpPr>
            <a:spLocks noGrp="1"/>
          </p:cNvSpPr>
          <p:nvPr>
            <p:ph type="subTitle" idx="1" hasCustomPrompt="1"/>
          </p:nvPr>
        </p:nvSpPr>
        <p:spPr>
          <a:xfrm>
            <a:off x="1215450" y="4031052"/>
            <a:ext cx="4517136" cy="193899"/>
          </a:xfrm>
        </p:spPr>
        <p:txBody>
          <a:bodyPr wrap="square" anchor="t" anchorCtr="0">
            <a:noAutofit/>
          </a:bodyPr>
          <a:lstStyle>
            <a:lvl1pPr marL="0" indent="0" algn="l">
              <a:spcBef>
                <a:spcPts val="1200"/>
              </a:spcBef>
              <a:spcAft>
                <a:spcPts val="60"/>
              </a:spcAft>
              <a:buNone/>
              <a:defRPr sz="1400" b="1" spc="1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91" name="Text Placeholder 1961">
            <a:extLst>
              <a:ext uri="{FF2B5EF4-FFF2-40B4-BE49-F238E27FC236}">
                <a16:creationId xmlns:a16="http://schemas.microsoft.com/office/drawing/2014/main" id="{F290C317-5693-2190-DC6C-B1FBB50E65B2}"/>
              </a:ext>
            </a:extLst>
          </p:cNvPr>
          <p:cNvSpPr>
            <a:spLocks noGrp="1"/>
          </p:cNvSpPr>
          <p:nvPr>
            <p:ph type="body" sz="quarter" idx="14" hasCustomPrompt="1"/>
          </p:nvPr>
        </p:nvSpPr>
        <p:spPr>
          <a:xfrm>
            <a:off x="1215450" y="1934670"/>
            <a:ext cx="4517136"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92" name="Text Placeholder 1963">
            <a:extLst>
              <a:ext uri="{FF2B5EF4-FFF2-40B4-BE49-F238E27FC236}">
                <a16:creationId xmlns:a16="http://schemas.microsoft.com/office/drawing/2014/main" id="{69307D98-0D2A-6367-B886-8BC3DE78A926}"/>
              </a:ext>
            </a:extLst>
          </p:cNvPr>
          <p:cNvSpPr>
            <a:spLocks noGrp="1"/>
          </p:cNvSpPr>
          <p:nvPr>
            <p:ph type="body" sz="quarter" idx="15" hasCustomPrompt="1"/>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993" name="Rectangle 1992">
            <a:extLst>
              <a:ext uri="{FF2B5EF4-FFF2-40B4-BE49-F238E27FC236}">
                <a16:creationId xmlns:a16="http://schemas.microsoft.com/office/drawing/2014/main" id="{75F67FD0-9510-D988-3837-38FD99E6DD28}"/>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
        <p:nvSpPr>
          <p:cNvPr id="1994" name="Text Placeholder 47">
            <a:extLst>
              <a:ext uri="{FF2B5EF4-FFF2-40B4-BE49-F238E27FC236}">
                <a16:creationId xmlns:a16="http://schemas.microsoft.com/office/drawing/2014/main" id="{CE691B96-E32E-F7AA-D0A1-ACAFF2C96FA9}"/>
              </a:ext>
            </a:extLst>
          </p:cNvPr>
          <p:cNvSpPr>
            <a:spLocks noGrp="1"/>
          </p:cNvSpPr>
          <p:nvPr>
            <p:ph type="body" sz="quarter" idx="17" hasCustomPrompt="1"/>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grpSp>
        <p:nvGrpSpPr>
          <p:cNvPr id="4" name="Group 3">
            <a:extLst>
              <a:ext uri="{FF2B5EF4-FFF2-40B4-BE49-F238E27FC236}">
                <a16:creationId xmlns:a16="http://schemas.microsoft.com/office/drawing/2014/main" id="{989A2CD0-329A-AD66-9E82-A1DB6C6F93A4}"/>
              </a:ext>
            </a:extLst>
          </p:cNvPr>
          <p:cNvGrpSpPr/>
          <p:nvPr userDrawn="1"/>
        </p:nvGrpSpPr>
        <p:grpSpPr>
          <a:xfrm>
            <a:off x="1177351" y="5301081"/>
            <a:ext cx="4558967" cy="438406"/>
            <a:chOff x="1177351" y="5301081"/>
            <a:chExt cx="4558967" cy="438406"/>
          </a:xfrm>
        </p:grpSpPr>
        <p:sp>
          <p:nvSpPr>
            <p:cNvPr id="6" name="TextBox 5">
              <a:extLst>
                <a:ext uri="{FF2B5EF4-FFF2-40B4-BE49-F238E27FC236}">
                  <a16:creationId xmlns:a16="http://schemas.microsoft.com/office/drawing/2014/main" id="{18CD3442-F157-B130-4C8C-C1C6563CA624}"/>
                </a:ext>
              </a:extLst>
            </p:cNvPr>
            <p:cNvSpPr txBox="1"/>
            <p:nvPr userDrawn="1"/>
          </p:nvSpPr>
          <p:spPr>
            <a:xfrm>
              <a:off x="2688336" y="5344755"/>
              <a:ext cx="3047982" cy="369332"/>
            </a:xfrm>
            <a:prstGeom prst="rect">
              <a:avLst/>
            </a:prstGeom>
            <a:noFill/>
          </p:spPr>
          <p:txBody>
            <a:bodyPr wrap="square" lIns="182880"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pic>
          <p:nvPicPr>
            <p:cNvPr id="7" name="Picture 6" descr="Shape&#10;&#10;AI-generated content may be incorrect.">
              <a:extLst>
                <a:ext uri="{FF2B5EF4-FFF2-40B4-BE49-F238E27FC236}">
                  <a16:creationId xmlns:a16="http://schemas.microsoft.com/office/drawing/2014/main" id="{442A6DA9-8C3C-81D4-6B8A-D16A90DD9BD7}"/>
                </a:ext>
              </a:extLst>
            </p:cNvPr>
            <p:cNvPicPr>
              <a:picLocks noChangeAspect="1"/>
            </p:cNvPicPr>
            <p:nvPr userDrawn="1"/>
          </p:nvPicPr>
          <p:blipFill>
            <a:blip r:embed="rId3"/>
            <a:stretch>
              <a:fillRect/>
            </a:stretch>
          </p:blipFill>
          <p:spPr>
            <a:xfrm>
              <a:off x="1177351" y="5301081"/>
              <a:ext cx="1526303" cy="438406"/>
            </a:xfrm>
            <a:prstGeom prst="rect">
              <a:avLst/>
            </a:prstGeom>
          </p:spPr>
        </p:pic>
      </p:grpSp>
      <p:pic>
        <p:nvPicPr>
          <p:cNvPr id="8" name="Picture 7" descr="A green text on a black background&#10;&#10;Description automatically generated">
            <a:extLst>
              <a:ext uri="{FF2B5EF4-FFF2-40B4-BE49-F238E27FC236}">
                <a16:creationId xmlns:a16="http://schemas.microsoft.com/office/drawing/2014/main" id="{C01E6D71-F203-B771-0262-848CC4FF74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9502" y="1104908"/>
            <a:ext cx="2718596" cy="494292"/>
          </a:xfrm>
          <a:prstGeom prst="rect">
            <a:avLst/>
          </a:prstGeom>
        </p:spPr>
      </p:pic>
    </p:spTree>
    <p:extLst>
      <p:ext uri="{BB962C8B-B14F-4D97-AF65-F5344CB8AC3E}">
        <p14:creationId xmlns:p14="http://schemas.microsoft.com/office/powerpoint/2010/main" val="1720754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Image Series A">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0731A8F-A5F9-DD23-C897-CABCBA301C32}"/>
              </a:ext>
            </a:extLst>
          </p:cNvPr>
          <p:cNvSpPr/>
          <p:nvPr userDrawn="1"/>
        </p:nvSpPr>
        <p:spPr>
          <a:xfrm>
            <a:off x="0" y="2874040"/>
            <a:ext cx="12192000" cy="3983959"/>
          </a:xfrm>
          <a:custGeom>
            <a:avLst/>
            <a:gdLst>
              <a:gd name="connsiteX0" fmla="*/ 0 w 12192000"/>
              <a:gd name="connsiteY0" fmla="*/ 0 h 3728466"/>
              <a:gd name="connsiteX1" fmla="*/ 12192000 w 12192000"/>
              <a:gd name="connsiteY1" fmla="*/ 0 h 3728466"/>
              <a:gd name="connsiteX2" fmla="*/ 12192000 w 12192000"/>
              <a:gd name="connsiteY2" fmla="*/ 3728466 h 3728466"/>
              <a:gd name="connsiteX3" fmla="*/ 0 w 12192000"/>
              <a:gd name="connsiteY3" fmla="*/ 3728466 h 3728466"/>
            </a:gdLst>
            <a:ahLst/>
            <a:cxnLst>
              <a:cxn ang="0">
                <a:pos x="connsiteX0" y="connsiteY0"/>
              </a:cxn>
              <a:cxn ang="0">
                <a:pos x="connsiteX1" y="connsiteY1"/>
              </a:cxn>
              <a:cxn ang="0">
                <a:pos x="connsiteX2" y="connsiteY2"/>
              </a:cxn>
              <a:cxn ang="0">
                <a:pos x="connsiteX3" y="connsiteY3"/>
              </a:cxn>
            </a:cxnLst>
            <a:rect l="l" t="t" r="r" b="b"/>
            <a:pathLst>
              <a:path w="12192000" h="3728466">
                <a:moveTo>
                  <a:pt x="0" y="0"/>
                </a:moveTo>
                <a:lnTo>
                  <a:pt x="12192000" y="0"/>
                </a:lnTo>
                <a:lnTo>
                  <a:pt x="12192000" y="3728466"/>
                </a:lnTo>
                <a:lnTo>
                  <a:pt x="0" y="3728466"/>
                </a:lnTo>
                <a:close/>
              </a:path>
            </a:pathLst>
          </a:custGeom>
          <a:solidFill>
            <a:schemeClr val="tx2"/>
          </a:solidFill>
          <a:ln w="0" cap="flat">
            <a:noFill/>
            <a:prstDash val="solid"/>
            <a:miter/>
          </a:ln>
        </p:spPr>
        <p:txBody>
          <a:bodyPr rtlCol="0" anchor="ctr"/>
          <a:lstStyle/>
          <a:p>
            <a:endParaRPr lang="en-US" dirty="0"/>
          </a:p>
        </p:txBody>
      </p:sp>
      <p:sp>
        <p:nvSpPr>
          <p:cNvPr id="361" name="Picture Placeholder 360">
            <a:extLst>
              <a:ext uri="{FF2B5EF4-FFF2-40B4-BE49-F238E27FC236}">
                <a16:creationId xmlns:a16="http://schemas.microsoft.com/office/drawing/2014/main" id="{BDA3E75D-82B9-D08B-2F03-A683518AC717}"/>
              </a:ext>
            </a:extLst>
          </p:cNvPr>
          <p:cNvSpPr>
            <a:spLocks noGrp="1"/>
          </p:cNvSpPr>
          <p:nvPr>
            <p:ph type="pic" sz="quarter" idx="12"/>
          </p:nvPr>
        </p:nvSpPr>
        <p:spPr>
          <a:xfrm>
            <a:off x="1728968" y="1647919"/>
            <a:ext cx="2393950" cy="2393950"/>
          </a:xfrm>
          <a:solidFill>
            <a:schemeClr val="bg2"/>
          </a:solidFill>
        </p:spPr>
        <p:txBody>
          <a:bodyPr/>
          <a:lstStyle/>
          <a:p>
            <a:r>
              <a:rPr lang="en-US"/>
              <a:t>Click icon to add picture</a:t>
            </a:r>
            <a:endParaRPr lang="en-US" dirty="0"/>
          </a:p>
        </p:txBody>
      </p:sp>
      <p:sp>
        <p:nvSpPr>
          <p:cNvPr id="362" name="Picture Placeholder 360">
            <a:extLst>
              <a:ext uri="{FF2B5EF4-FFF2-40B4-BE49-F238E27FC236}">
                <a16:creationId xmlns:a16="http://schemas.microsoft.com/office/drawing/2014/main" id="{B61B4DFE-D0E9-B57A-176A-09A1C664C95C}"/>
              </a:ext>
            </a:extLst>
          </p:cNvPr>
          <p:cNvSpPr>
            <a:spLocks noGrp="1"/>
          </p:cNvSpPr>
          <p:nvPr>
            <p:ph type="pic" sz="quarter" idx="13"/>
          </p:nvPr>
        </p:nvSpPr>
        <p:spPr>
          <a:xfrm>
            <a:off x="4899025" y="1654993"/>
            <a:ext cx="2393950" cy="2393950"/>
          </a:xfrm>
          <a:solidFill>
            <a:schemeClr val="bg2"/>
          </a:solidFill>
        </p:spPr>
        <p:txBody>
          <a:bodyPr/>
          <a:lstStyle/>
          <a:p>
            <a:r>
              <a:rPr lang="en-US"/>
              <a:t>Click icon to add picture</a:t>
            </a:r>
          </a:p>
        </p:txBody>
      </p:sp>
      <p:sp>
        <p:nvSpPr>
          <p:cNvPr id="363" name="Picture Placeholder 360">
            <a:extLst>
              <a:ext uri="{FF2B5EF4-FFF2-40B4-BE49-F238E27FC236}">
                <a16:creationId xmlns:a16="http://schemas.microsoft.com/office/drawing/2014/main" id="{174E554B-4BD8-EF29-58CE-4FB93A18B3CF}"/>
              </a:ext>
            </a:extLst>
          </p:cNvPr>
          <p:cNvSpPr>
            <a:spLocks noGrp="1"/>
          </p:cNvSpPr>
          <p:nvPr>
            <p:ph type="pic" sz="quarter" idx="14"/>
          </p:nvPr>
        </p:nvSpPr>
        <p:spPr>
          <a:xfrm>
            <a:off x="8058997" y="1677066"/>
            <a:ext cx="2393950" cy="2393950"/>
          </a:xfrm>
          <a:solidFill>
            <a:schemeClr val="bg2"/>
          </a:solidFill>
        </p:spPr>
        <p:txBody>
          <a:bodyPr/>
          <a:lstStyle/>
          <a:p>
            <a:r>
              <a:rPr lang="en-US"/>
              <a:t>Click icon to add picture</a:t>
            </a:r>
            <a:endParaRPr lang="en-US" dirty="0"/>
          </a:p>
        </p:txBody>
      </p:sp>
      <p:sp>
        <p:nvSpPr>
          <p:cNvPr id="7" name="Title 6">
            <a:extLst>
              <a:ext uri="{FF2B5EF4-FFF2-40B4-BE49-F238E27FC236}">
                <a16:creationId xmlns:a16="http://schemas.microsoft.com/office/drawing/2014/main" id="{6E6634D6-1ACC-26AC-A117-291B7F184582}"/>
              </a:ext>
            </a:extLst>
          </p:cNvPr>
          <p:cNvSpPr>
            <a:spLocks noGrp="1"/>
          </p:cNvSpPr>
          <p:nvPr>
            <p:ph type="title" hasCustomPrompt="1"/>
          </p:nvPr>
        </p:nvSpPr>
        <p:spPr>
          <a:xfrm>
            <a:off x="314692" y="365125"/>
            <a:ext cx="11492432" cy="886397"/>
          </a:xfrm>
        </p:spPr>
        <p:txBody>
          <a:bodyPr>
            <a:noAutofit/>
          </a:bodyPr>
          <a:lstStyle/>
          <a:p>
            <a:r>
              <a:rPr lang="en-US" dirty="0"/>
              <a:t>One-sentence headline stating the main takeaway message</a:t>
            </a:r>
          </a:p>
        </p:txBody>
      </p:sp>
      <p:sp>
        <p:nvSpPr>
          <p:cNvPr id="3" name="Rectangle 6">
            <a:extLst>
              <a:ext uri="{FF2B5EF4-FFF2-40B4-BE49-F238E27FC236}">
                <a16:creationId xmlns:a16="http://schemas.microsoft.com/office/drawing/2014/main" id="{AB6D4833-11C2-F073-A788-EE5CF0875463}"/>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9" name="Text Placeholder 364">
            <a:extLst>
              <a:ext uri="{FF2B5EF4-FFF2-40B4-BE49-F238E27FC236}">
                <a16:creationId xmlns:a16="http://schemas.microsoft.com/office/drawing/2014/main" id="{87DB2D28-593F-795D-4528-4F36687F3FCB}"/>
              </a:ext>
            </a:extLst>
          </p:cNvPr>
          <p:cNvSpPr>
            <a:spLocks noGrp="1"/>
          </p:cNvSpPr>
          <p:nvPr>
            <p:ph type="body" sz="quarter" idx="18" hasCustomPrompt="1"/>
          </p:nvPr>
        </p:nvSpPr>
        <p:spPr>
          <a:xfrm>
            <a:off x="1730374"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0" name="Text Placeholder 364">
            <a:extLst>
              <a:ext uri="{FF2B5EF4-FFF2-40B4-BE49-F238E27FC236}">
                <a16:creationId xmlns:a16="http://schemas.microsoft.com/office/drawing/2014/main" id="{7376F770-679C-5A79-745B-C16311760FBF}"/>
              </a:ext>
            </a:extLst>
          </p:cNvPr>
          <p:cNvSpPr>
            <a:spLocks noGrp="1"/>
          </p:cNvSpPr>
          <p:nvPr>
            <p:ph type="body" sz="quarter" idx="19" hasCustomPrompt="1"/>
          </p:nvPr>
        </p:nvSpPr>
        <p:spPr>
          <a:xfrm>
            <a:off x="4906516"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1" name="Text Placeholder 364">
            <a:extLst>
              <a:ext uri="{FF2B5EF4-FFF2-40B4-BE49-F238E27FC236}">
                <a16:creationId xmlns:a16="http://schemas.microsoft.com/office/drawing/2014/main" id="{BE984742-C45A-DB0D-15F8-E82D7B9C2FC6}"/>
              </a:ext>
            </a:extLst>
          </p:cNvPr>
          <p:cNvSpPr>
            <a:spLocks noGrp="1"/>
          </p:cNvSpPr>
          <p:nvPr>
            <p:ph type="body" sz="quarter" idx="20" hasCustomPrompt="1"/>
          </p:nvPr>
        </p:nvSpPr>
        <p:spPr>
          <a:xfrm>
            <a:off x="8083421"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pic>
        <p:nvPicPr>
          <p:cNvPr id="4" name="Picture 3" descr="White text on a black background&#10;&#10;Description automatically generated">
            <a:extLst>
              <a:ext uri="{FF2B5EF4-FFF2-40B4-BE49-F238E27FC236}">
                <a16:creationId xmlns:a16="http://schemas.microsoft.com/office/drawing/2014/main" id="{9A54C266-8508-56D4-587C-28457F05C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2068199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Image Series B">
    <p:spTree>
      <p:nvGrpSpPr>
        <p:cNvPr id="1" name=""/>
        <p:cNvGrpSpPr/>
        <p:nvPr/>
      </p:nvGrpSpPr>
      <p:grpSpPr>
        <a:xfrm>
          <a:off x="0" y="0"/>
          <a:ext cx="0" cy="0"/>
          <a:chOff x="0" y="0"/>
          <a:chExt cx="0" cy="0"/>
        </a:xfrm>
      </p:grpSpPr>
      <p:pic>
        <p:nvPicPr>
          <p:cNvPr id="17" name="Graphic 285">
            <a:extLst>
              <a:ext uri="{FF2B5EF4-FFF2-40B4-BE49-F238E27FC236}">
                <a16:creationId xmlns:a16="http://schemas.microsoft.com/office/drawing/2014/main" id="{33C27B49-A27E-0D8E-47DA-07C46ED6F87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886397"/>
          </a:xfrm>
        </p:spPr>
        <p:txBody>
          <a:bodyPr>
            <a:noAutofit/>
          </a:bodyPr>
          <a:lstStyle>
            <a:lvl1pPr>
              <a:defRPr b="1">
                <a:solidFill>
                  <a:schemeClr val="bg1"/>
                </a:solidFill>
              </a:defRPr>
            </a:lvl1pPr>
          </a:lstStyle>
          <a:p>
            <a:r>
              <a:rPr lang="en-US" dirty="0"/>
              <a:t>One-sentence headline stating the main takeaway message</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a:t>Click icon to add picture</a:t>
            </a:r>
            <a:endParaRPr lang="en-US" dirty="0"/>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pic>
        <p:nvPicPr>
          <p:cNvPr id="5" name="Picture 4" descr="White text on a black background&#10;&#10;Description automatically generated">
            <a:extLst>
              <a:ext uri="{FF2B5EF4-FFF2-40B4-BE49-F238E27FC236}">
                <a16:creationId xmlns:a16="http://schemas.microsoft.com/office/drawing/2014/main" id="{F3658464-807E-9B33-0817-93123562C7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652793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Image Series C">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917575"/>
          </a:xfrm>
        </p:spPr>
        <p:txBody>
          <a:bodyPr>
            <a:noAutofit/>
          </a:bodyPr>
          <a:lstStyle>
            <a:lvl1pPr>
              <a:defRPr b="1">
                <a:solidFill>
                  <a:schemeClr val="bg1"/>
                </a:solidFill>
              </a:defRPr>
            </a:lvl1pPr>
          </a:lstStyle>
          <a:p>
            <a:r>
              <a:rPr lang="en-US" dirty="0"/>
              <a:t>One-sentence headline stating the main takeaway message</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a:t>Click icon to add picture</a:t>
            </a:r>
            <a:endParaRPr lang="en-US" dirty="0"/>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pic>
        <p:nvPicPr>
          <p:cNvPr id="5" name="Picture 4" descr="White text on a black background&#10;&#10;Description automatically generated">
            <a:extLst>
              <a:ext uri="{FF2B5EF4-FFF2-40B4-BE49-F238E27FC236}">
                <a16:creationId xmlns:a16="http://schemas.microsoft.com/office/drawing/2014/main" id="{CD9F49BC-D6CE-E32F-B64F-ACF9DEA258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296653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Image Series Stacked">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stating the main takeaway message</a:t>
            </a:r>
          </a:p>
        </p:txBody>
      </p:sp>
      <p:sp>
        <p:nvSpPr>
          <p:cNvPr id="17" name="Picture Placeholder 122">
            <a:extLst>
              <a:ext uri="{FF2B5EF4-FFF2-40B4-BE49-F238E27FC236}">
                <a16:creationId xmlns:a16="http://schemas.microsoft.com/office/drawing/2014/main" id="{87D78755-2DCD-D8CC-0E1B-26B8798C9E36}"/>
              </a:ext>
            </a:extLst>
          </p:cNvPr>
          <p:cNvSpPr>
            <a:spLocks noGrp="1"/>
          </p:cNvSpPr>
          <p:nvPr>
            <p:ph type="pic" sz="quarter" idx="15"/>
          </p:nvPr>
        </p:nvSpPr>
        <p:spPr>
          <a:xfrm>
            <a:off x="3707498" y="1371574"/>
            <a:ext cx="3075236" cy="1490472"/>
          </a:xfrm>
          <a:solidFill>
            <a:schemeClr val="bg2"/>
          </a:solidFill>
        </p:spPr>
        <p:txBody>
          <a:bodyPr/>
          <a:lstStyle/>
          <a:p>
            <a:r>
              <a:rPr lang="en-US"/>
              <a:t>Click icon to add picture</a:t>
            </a:r>
            <a:endParaRPr lang="en-US" dirty="0"/>
          </a:p>
        </p:txBody>
      </p:sp>
      <p:sp>
        <p:nvSpPr>
          <p:cNvPr id="32" name="Picture Placeholder 122">
            <a:extLst>
              <a:ext uri="{FF2B5EF4-FFF2-40B4-BE49-F238E27FC236}">
                <a16:creationId xmlns:a16="http://schemas.microsoft.com/office/drawing/2014/main" id="{A646BC9C-4F8B-B5BA-4137-4E5CE8FA2E83}"/>
              </a:ext>
            </a:extLst>
          </p:cNvPr>
          <p:cNvSpPr>
            <a:spLocks noGrp="1"/>
          </p:cNvSpPr>
          <p:nvPr>
            <p:ph type="pic" sz="quarter" idx="23"/>
          </p:nvPr>
        </p:nvSpPr>
        <p:spPr>
          <a:xfrm>
            <a:off x="5451474" y="3039052"/>
            <a:ext cx="3075236" cy="1490472"/>
          </a:xfrm>
          <a:solidFill>
            <a:schemeClr val="bg2"/>
          </a:solidFill>
        </p:spPr>
        <p:txBody>
          <a:bodyPr/>
          <a:lstStyle/>
          <a:p>
            <a:r>
              <a:rPr lang="en-US"/>
              <a:t>Click icon to add picture</a:t>
            </a:r>
            <a:endParaRPr lang="en-US" dirty="0"/>
          </a:p>
        </p:txBody>
      </p:sp>
      <p:sp>
        <p:nvSpPr>
          <p:cNvPr id="33" name="Picture Placeholder 122">
            <a:extLst>
              <a:ext uri="{FF2B5EF4-FFF2-40B4-BE49-F238E27FC236}">
                <a16:creationId xmlns:a16="http://schemas.microsoft.com/office/drawing/2014/main" id="{30C68DC1-70B2-C7B0-A2FE-80122E4F85AF}"/>
              </a:ext>
            </a:extLst>
          </p:cNvPr>
          <p:cNvSpPr>
            <a:spLocks noGrp="1"/>
          </p:cNvSpPr>
          <p:nvPr>
            <p:ph type="pic" sz="quarter" idx="24"/>
          </p:nvPr>
        </p:nvSpPr>
        <p:spPr>
          <a:xfrm>
            <a:off x="7196136" y="4707798"/>
            <a:ext cx="3075236" cy="1490472"/>
          </a:xfrm>
          <a:solidFill>
            <a:schemeClr val="bg2"/>
          </a:solidFill>
        </p:spPr>
        <p:txBody>
          <a:bodyPr/>
          <a:lstStyle/>
          <a:p>
            <a:r>
              <a:rPr lang="en-US"/>
              <a:t>Click icon to add picture</a:t>
            </a:r>
            <a:endParaRPr lang="en-US" dirty="0"/>
          </a:p>
        </p:txBody>
      </p:sp>
      <p:sp>
        <p:nvSpPr>
          <p:cNvPr id="2" name="Text Placeholder 21">
            <a:extLst>
              <a:ext uri="{FF2B5EF4-FFF2-40B4-BE49-F238E27FC236}">
                <a16:creationId xmlns:a16="http://schemas.microsoft.com/office/drawing/2014/main" id="{46ACBB2B-C7F0-E810-9B2C-BD70D1820D4F}"/>
              </a:ext>
            </a:extLst>
          </p:cNvPr>
          <p:cNvSpPr>
            <a:spLocks noGrp="1"/>
          </p:cNvSpPr>
          <p:nvPr>
            <p:ph type="body" sz="quarter" idx="20" hasCustomPrompt="1"/>
          </p:nvPr>
        </p:nvSpPr>
        <p:spPr>
          <a:xfrm>
            <a:off x="1962830" y="1376146"/>
            <a:ext cx="1744662" cy="1485900"/>
          </a:xfrm>
          <a:solidFill>
            <a:schemeClr val="accent5"/>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dirty="0"/>
              <a:t>Place content here</a:t>
            </a:r>
          </a:p>
        </p:txBody>
      </p:sp>
      <p:sp>
        <p:nvSpPr>
          <p:cNvPr id="6" name="Text Placeholder 21">
            <a:extLst>
              <a:ext uri="{FF2B5EF4-FFF2-40B4-BE49-F238E27FC236}">
                <a16:creationId xmlns:a16="http://schemas.microsoft.com/office/drawing/2014/main" id="{A5AB8117-0D0B-F4A2-5D9D-8D07A6153612}"/>
              </a:ext>
            </a:extLst>
          </p:cNvPr>
          <p:cNvSpPr>
            <a:spLocks noGrp="1"/>
          </p:cNvSpPr>
          <p:nvPr>
            <p:ph type="body" sz="quarter" idx="21" hasCustomPrompt="1"/>
          </p:nvPr>
        </p:nvSpPr>
        <p:spPr>
          <a:xfrm>
            <a:off x="3707492" y="3043624"/>
            <a:ext cx="1744662" cy="1485900"/>
          </a:xfrm>
          <a:solidFill>
            <a:schemeClr val="accent4"/>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dirty="0"/>
              <a:t>Place content here</a:t>
            </a:r>
          </a:p>
        </p:txBody>
      </p:sp>
      <p:sp>
        <p:nvSpPr>
          <p:cNvPr id="8" name="Text Placeholder 21">
            <a:extLst>
              <a:ext uri="{FF2B5EF4-FFF2-40B4-BE49-F238E27FC236}">
                <a16:creationId xmlns:a16="http://schemas.microsoft.com/office/drawing/2014/main" id="{269DCCB0-CA4C-C341-313C-4C6AB851C3F8}"/>
              </a:ext>
            </a:extLst>
          </p:cNvPr>
          <p:cNvSpPr>
            <a:spLocks noGrp="1"/>
          </p:cNvSpPr>
          <p:nvPr>
            <p:ph type="body" sz="quarter" idx="22" hasCustomPrompt="1"/>
          </p:nvPr>
        </p:nvSpPr>
        <p:spPr>
          <a:xfrm>
            <a:off x="5451474" y="4712370"/>
            <a:ext cx="1744662" cy="1485900"/>
          </a:xfrm>
          <a:solidFill>
            <a:schemeClr val="accent3"/>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dirty="0"/>
              <a:t>Place content here</a:t>
            </a:r>
          </a:p>
        </p:txBody>
      </p:sp>
      <p:pic>
        <p:nvPicPr>
          <p:cNvPr id="5" name="Picture 4" descr="White text on a black background&#10;&#10;Description automatically generated">
            <a:extLst>
              <a:ext uri="{FF2B5EF4-FFF2-40B4-BE49-F238E27FC236}">
                <a16:creationId xmlns:a16="http://schemas.microsoft.com/office/drawing/2014/main" id="{57A5A12D-31FB-F54A-9B26-FFF314502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1783067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Image Series-Color Box">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3580965" y="1758896"/>
            <a:ext cx="2194560" cy="1874520"/>
          </a:xfrm>
          <a:solidFill>
            <a:schemeClr val="bg2"/>
          </a:solidFill>
        </p:spPr>
        <p:txBody>
          <a:bodyPr/>
          <a:lstStyle/>
          <a:p>
            <a:r>
              <a:rPr lang="en-US"/>
              <a:t>Click icon to add picture</a:t>
            </a:r>
            <a:endParaRPr lang="en-US" dirty="0"/>
          </a:p>
        </p:txBody>
      </p:sp>
      <p:sp>
        <p:nvSpPr>
          <p:cNvPr id="13" name="Picture Placeholder 360">
            <a:extLst>
              <a:ext uri="{FF2B5EF4-FFF2-40B4-BE49-F238E27FC236}">
                <a16:creationId xmlns:a16="http://schemas.microsoft.com/office/drawing/2014/main" id="{939E5704-91D7-1C33-1BB9-D89551BB48DB}"/>
              </a:ext>
            </a:extLst>
          </p:cNvPr>
          <p:cNvSpPr>
            <a:spLocks noGrp="1"/>
          </p:cNvSpPr>
          <p:nvPr>
            <p:ph type="pic" sz="quarter" idx="13"/>
          </p:nvPr>
        </p:nvSpPr>
        <p:spPr>
          <a:xfrm>
            <a:off x="3580965" y="3911299"/>
            <a:ext cx="2194560" cy="1874520"/>
          </a:xfrm>
          <a:solidFill>
            <a:schemeClr val="bg2"/>
          </a:solidFill>
        </p:spPr>
        <p:txBody>
          <a:bodyPr/>
          <a:lstStyle/>
          <a:p>
            <a:r>
              <a:rPr lang="en-US"/>
              <a:t>Click icon to add picture</a:t>
            </a:r>
            <a:endParaRPr lang="en-US" dirty="0"/>
          </a:p>
        </p:txBody>
      </p:sp>
      <p:sp>
        <p:nvSpPr>
          <p:cNvPr id="14" name="Picture Placeholder 360">
            <a:extLst>
              <a:ext uri="{FF2B5EF4-FFF2-40B4-BE49-F238E27FC236}">
                <a16:creationId xmlns:a16="http://schemas.microsoft.com/office/drawing/2014/main" id="{18357D60-C329-E014-7EC4-02AD7930A529}"/>
              </a:ext>
            </a:extLst>
          </p:cNvPr>
          <p:cNvSpPr>
            <a:spLocks noGrp="1"/>
          </p:cNvSpPr>
          <p:nvPr>
            <p:ph type="pic" sz="quarter" idx="14"/>
          </p:nvPr>
        </p:nvSpPr>
        <p:spPr>
          <a:xfrm>
            <a:off x="8521865" y="1758896"/>
            <a:ext cx="2194560" cy="1874520"/>
          </a:xfrm>
          <a:solidFill>
            <a:schemeClr val="bg2"/>
          </a:solidFill>
        </p:spPr>
        <p:txBody>
          <a:bodyPr/>
          <a:lstStyle/>
          <a:p>
            <a:r>
              <a:rPr lang="en-US"/>
              <a:t>Click icon to add picture</a:t>
            </a:r>
            <a:endParaRPr lang="en-US" dirty="0"/>
          </a:p>
        </p:txBody>
      </p:sp>
      <p:sp>
        <p:nvSpPr>
          <p:cNvPr id="15" name="Picture Placeholder 360">
            <a:extLst>
              <a:ext uri="{FF2B5EF4-FFF2-40B4-BE49-F238E27FC236}">
                <a16:creationId xmlns:a16="http://schemas.microsoft.com/office/drawing/2014/main" id="{1823B7A0-FA70-81A4-C409-2C310328D23B}"/>
              </a:ext>
            </a:extLst>
          </p:cNvPr>
          <p:cNvSpPr>
            <a:spLocks noGrp="1"/>
          </p:cNvSpPr>
          <p:nvPr>
            <p:ph type="pic" sz="quarter" idx="15"/>
          </p:nvPr>
        </p:nvSpPr>
        <p:spPr>
          <a:xfrm>
            <a:off x="8521865" y="3911299"/>
            <a:ext cx="2194560" cy="187452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24" name="Text Placeholder 22">
            <a:extLst>
              <a:ext uri="{FF2B5EF4-FFF2-40B4-BE49-F238E27FC236}">
                <a16:creationId xmlns:a16="http://schemas.microsoft.com/office/drawing/2014/main" id="{84D16B10-4114-3D13-50FC-848A8724398C}"/>
              </a:ext>
            </a:extLst>
          </p:cNvPr>
          <p:cNvSpPr>
            <a:spLocks noGrp="1"/>
          </p:cNvSpPr>
          <p:nvPr>
            <p:ph type="body" sz="quarter" idx="17" hasCustomPrompt="1"/>
          </p:nvPr>
        </p:nvSpPr>
        <p:spPr>
          <a:xfrm>
            <a:off x="1384410" y="3911299"/>
            <a:ext cx="2192338" cy="1873250"/>
          </a:xfrm>
          <a:solidFill>
            <a:schemeClr val="accent6"/>
          </a:solidFill>
        </p:spPr>
        <p:txBody>
          <a:bodyPr lIns="182880" tIns="182880" rIns="182880"/>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27" name="Text Placeholder 22">
            <a:extLst>
              <a:ext uri="{FF2B5EF4-FFF2-40B4-BE49-F238E27FC236}">
                <a16:creationId xmlns:a16="http://schemas.microsoft.com/office/drawing/2014/main" id="{069C9FFD-3BEB-F410-9877-CC941D3224B1}"/>
              </a:ext>
            </a:extLst>
          </p:cNvPr>
          <p:cNvSpPr>
            <a:spLocks noGrp="1"/>
          </p:cNvSpPr>
          <p:nvPr>
            <p:ph type="body" sz="quarter" idx="18" hasCustomPrompt="1"/>
          </p:nvPr>
        </p:nvSpPr>
        <p:spPr>
          <a:xfrm>
            <a:off x="6329527" y="1758896"/>
            <a:ext cx="2192338" cy="1873250"/>
          </a:xfrm>
          <a:solidFill>
            <a:schemeClr val="accent2"/>
          </a:solidFill>
        </p:spPr>
        <p:txBody>
          <a:bodyPr lIns="182880" tIns="182880" rIns="182880"/>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28" name="Text Placeholder 22">
            <a:extLst>
              <a:ext uri="{FF2B5EF4-FFF2-40B4-BE49-F238E27FC236}">
                <a16:creationId xmlns:a16="http://schemas.microsoft.com/office/drawing/2014/main" id="{C39CDA33-6D16-DEAF-0280-749663549D57}"/>
              </a:ext>
            </a:extLst>
          </p:cNvPr>
          <p:cNvSpPr>
            <a:spLocks noGrp="1"/>
          </p:cNvSpPr>
          <p:nvPr>
            <p:ph type="body" sz="quarter" idx="19" hasCustomPrompt="1"/>
          </p:nvPr>
        </p:nvSpPr>
        <p:spPr>
          <a:xfrm>
            <a:off x="6329527" y="3911299"/>
            <a:ext cx="2192338" cy="1873250"/>
          </a:xfrm>
          <a:solidFill>
            <a:schemeClr val="accent4"/>
          </a:solidFill>
        </p:spPr>
        <p:txBody>
          <a:bodyPr lIns="182880" tIns="182880" rIns="182880"/>
          <a:lstStyle>
            <a:lvl1pPr marL="0" indent="0">
              <a:buNone/>
              <a:defRPr sz="18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3" name="Text Placeholder 22">
            <a:extLst>
              <a:ext uri="{FF2B5EF4-FFF2-40B4-BE49-F238E27FC236}">
                <a16:creationId xmlns:a16="http://schemas.microsoft.com/office/drawing/2014/main" id="{FD3A4D06-1EC0-67D1-BF1F-4A91D1E34147}"/>
              </a:ext>
            </a:extLst>
          </p:cNvPr>
          <p:cNvSpPr>
            <a:spLocks noGrp="1"/>
          </p:cNvSpPr>
          <p:nvPr>
            <p:ph type="body" sz="quarter" idx="16" hasCustomPrompt="1"/>
          </p:nvPr>
        </p:nvSpPr>
        <p:spPr>
          <a:xfrm>
            <a:off x="1384410" y="1758896"/>
            <a:ext cx="2192338" cy="1873250"/>
          </a:xfrm>
          <a:solidFill>
            <a:schemeClr val="tx2"/>
          </a:solidFill>
        </p:spPr>
        <p:txBody>
          <a:bodyPr lIns="182880" tIns="182880" rIns="182880"/>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Tree>
    <p:extLst>
      <p:ext uri="{BB962C8B-B14F-4D97-AF65-F5344CB8AC3E}">
        <p14:creationId xmlns:p14="http://schemas.microsoft.com/office/powerpoint/2010/main" val="266496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Image Series-Color Bar">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1468099" y="1465385"/>
            <a:ext cx="2658427" cy="1547446"/>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9" name="Text Placeholder 22">
            <a:extLst>
              <a:ext uri="{FF2B5EF4-FFF2-40B4-BE49-F238E27FC236}">
                <a16:creationId xmlns:a16="http://schemas.microsoft.com/office/drawing/2014/main" id="{26F353B8-FF4B-42ED-1CE7-EDC4F7EF61D1}"/>
              </a:ext>
            </a:extLst>
          </p:cNvPr>
          <p:cNvSpPr>
            <a:spLocks noGrp="1"/>
          </p:cNvSpPr>
          <p:nvPr>
            <p:ph type="body" sz="quarter" idx="18" hasCustomPrompt="1"/>
          </p:nvPr>
        </p:nvSpPr>
        <p:spPr>
          <a:xfrm>
            <a:off x="1468099" y="3012831"/>
            <a:ext cx="2658427" cy="656942"/>
          </a:xfrm>
          <a:solidFill>
            <a:schemeClr val="tx2"/>
          </a:solidFill>
        </p:spPr>
        <p:txBody>
          <a:bodyPr lIns="91440" tIns="91440" rIns="91440" bIns="91440"/>
          <a:lstStyle>
            <a:lvl1pPr marL="0" indent="0" algn="ctr">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11" name="Picture Placeholder 360">
            <a:extLst>
              <a:ext uri="{FF2B5EF4-FFF2-40B4-BE49-F238E27FC236}">
                <a16:creationId xmlns:a16="http://schemas.microsoft.com/office/drawing/2014/main" id="{6E81FCDA-4DA3-AB4A-5D95-88A3FEFC3A25}"/>
              </a:ext>
            </a:extLst>
          </p:cNvPr>
          <p:cNvSpPr>
            <a:spLocks noGrp="1"/>
          </p:cNvSpPr>
          <p:nvPr>
            <p:ph type="pic" sz="quarter" idx="19"/>
          </p:nvPr>
        </p:nvSpPr>
        <p:spPr>
          <a:xfrm>
            <a:off x="1468099" y="3960136"/>
            <a:ext cx="2658427" cy="1547446"/>
          </a:xfrm>
          <a:solidFill>
            <a:schemeClr val="bg2"/>
          </a:solidFill>
        </p:spPr>
        <p:txBody>
          <a:bodyPr/>
          <a:lstStyle/>
          <a:p>
            <a:r>
              <a:rPr lang="en-US"/>
              <a:t>Click icon to add picture</a:t>
            </a:r>
            <a:endParaRPr lang="en-US" dirty="0"/>
          </a:p>
        </p:txBody>
      </p:sp>
      <p:sp>
        <p:nvSpPr>
          <p:cNvPr id="16" name="Text Placeholder 22">
            <a:extLst>
              <a:ext uri="{FF2B5EF4-FFF2-40B4-BE49-F238E27FC236}">
                <a16:creationId xmlns:a16="http://schemas.microsoft.com/office/drawing/2014/main" id="{3F669257-B949-89C3-AFAB-C056282DB494}"/>
              </a:ext>
            </a:extLst>
          </p:cNvPr>
          <p:cNvSpPr>
            <a:spLocks noGrp="1"/>
          </p:cNvSpPr>
          <p:nvPr>
            <p:ph type="body" sz="quarter" idx="20" hasCustomPrompt="1"/>
          </p:nvPr>
        </p:nvSpPr>
        <p:spPr>
          <a:xfrm>
            <a:off x="1468099" y="5507582"/>
            <a:ext cx="2658427" cy="656942"/>
          </a:xfrm>
          <a:solidFill>
            <a:schemeClr val="accent5"/>
          </a:solidFill>
        </p:spPr>
        <p:txBody>
          <a:bodyPr lIns="91440" tIns="91440" rIns="91440" bIns="91440"/>
          <a:lstStyle>
            <a:lvl1pPr marL="0" indent="0" algn="ctr">
              <a:buNone/>
              <a:defRPr sz="18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17" name="Picture Placeholder 360">
            <a:extLst>
              <a:ext uri="{FF2B5EF4-FFF2-40B4-BE49-F238E27FC236}">
                <a16:creationId xmlns:a16="http://schemas.microsoft.com/office/drawing/2014/main" id="{13D2DA25-934B-21FF-2966-29EF546C487A}"/>
              </a:ext>
            </a:extLst>
          </p:cNvPr>
          <p:cNvSpPr>
            <a:spLocks noGrp="1"/>
          </p:cNvSpPr>
          <p:nvPr>
            <p:ph type="pic" sz="quarter" idx="21"/>
          </p:nvPr>
        </p:nvSpPr>
        <p:spPr>
          <a:xfrm>
            <a:off x="4766787" y="1465385"/>
            <a:ext cx="2658427" cy="1547446"/>
          </a:xfrm>
          <a:solidFill>
            <a:schemeClr val="bg2"/>
          </a:solidFill>
        </p:spPr>
        <p:txBody>
          <a:bodyPr/>
          <a:lstStyle/>
          <a:p>
            <a:r>
              <a:rPr lang="en-US"/>
              <a:t>Click icon to add picture</a:t>
            </a:r>
            <a:endParaRPr lang="en-US" dirty="0"/>
          </a:p>
        </p:txBody>
      </p:sp>
      <p:sp>
        <p:nvSpPr>
          <p:cNvPr id="18" name="Text Placeholder 22">
            <a:extLst>
              <a:ext uri="{FF2B5EF4-FFF2-40B4-BE49-F238E27FC236}">
                <a16:creationId xmlns:a16="http://schemas.microsoft.com/office/drawing/2014/main" id="{17D533C8-B6CD-B35B-9678-CFA2D4FF71A7}"/>
              </a:ext>
            </a:extLst>
          </p:cNvPr>
          <p:cNvSpPr>
            <a:spLocks noGrp="1"/>
          </p:cNvSpPr>
          <p:nvPr>
            <p:ph type="body" sz="quarter" idx="22" hasCustomPrompt="1"/>
          </p:nvPr>
        </p:nvSpPr>
        <p:spPr>
          <a:xfrm>
            <a:off x="4766787" y="3012831"/>
            <a:ext cx="2658427" cy="656942"/>
          </a:xfrm>
          <a:solidFill>
            <a:schemeClr val="accent3"/>
          </a:solidFill>
        </p:spPr>
        <p:txBody>
          <a:bodyPr lIns="91440" tIns="91440" rIns="91440" bIns="91440"/>
          <a:lstStyle>
            <a:lvl1pPr marL="0" indent="0" algn="ctr">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19" name="Picture Placeholder 360">
            <a:extLst>
              <a:ext uri="{FF2B5EF4-FFF2-40B4-BE49-F238E27FC236}">
                <a16:creationId xmlns:a16="http://schemas.microsoft.com/office/drawing/2014/main" id="{FFFA52E8-8238-7D32-74C3-C442340BACDD}"/>
              </a:ext>
            </a:extLst>
          </p:cNvPr>
          <p:cNvSpPr>
            <a:spLocks noGrp="1"/>
          </p:cNvSpPr>
          <p:nvPr>
            <p:ph type="pic" sz="quarter" idx="23"/>
          </p:nvPr>
        </p:nvSpPr>
        <p:spPr>
          <a:xfrm>
            <a:off x="4766787" y="3960136"/>
            <a:ext cx="2658427" cy="1547446"/>
          </a:xfrm>
          <a:solidFill>
            <a:schemeClr val="bg2"/>
          </a:solidFill>
        </p:spPr>
        <p:txBody>
          <a:bodyPr/>
          <a:lstStyle/>
          <a:p>
            <a:r>
              <a:rPr lang="en-US"/>
              <a:t>Click icon to add picture</a:t>
            </a:r>
            <a:endParaRPr lang="en-US" dirty="0"/>
          </a:p>
        </p:txBody>
      </p:sp>
      <p:sp>
        <p:nvSpPr>
          <p:cNvPr id="20" name="Text Placeholder 22">
            <a:extLst>
              <a:ext uri="{FF2B5EF4-FFF2-40B4-BE49-F238E27FC236}">
                <a16:creationId xmlns:a16="http://schemas.microsoft.com/office/drawing/2014/main" id="{EAA931B9-F65E-5FA9-1A52-F298BEA03A31}"/>
              </a:ext>
            </a:extLst>
          </p:cNvPr>
          <p:cNvSpPr>
            <a:spLocks noGrp="1"/>
          </p:cNvSpPr>
          <p:nvPr>
            <p:ph type="body" sz="quarter" idx="24" hasCustomPrompt="1"/>
          </p:nvPr>
        </p:nvSpPr>
        <p:spPr>
          <a:xfrm>
            <a:off x="4766787" y="5507582"/>
            <a:ext cx="2658427" cy="656942"/>
          </a:xfrm>
          <a:solidFill>
            <a:schemeClr val="accent4"/>
          </a:solidFill>
        </p:spPr>
        <p:txBody>
          <a:bodyPr lIns="91440" tIns="91440" rIns="91440" bIns="91440"/>
          <a:lstStyle>
            <a:lvl1pPr marL="0" indent="0" algn="ctr">
              <a:buNone/>
              <a:defRPr sz="18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21" name="Picture Placeholder 360">
            <a:extLst>
              <a:ext uri="{FF2B5EF4-FFF2-40B4-BE49-F238E27FC236}">
                <a16:creationId xmlns:a16="http://schemas.microsoft.com/office/drawing/2014/main" id="{E2163388-A63C-577D-E1F5-098DA5ECC07B}"/>
              </a:ext>
            </a:extLst>
          </p:cNvPr>
          <p:cNvSpPr>
            <a:spLocks noGrp="1"/>
          </p:cNvSpPr>
          <p:nvPr>
            <p:ph type="pic" sz="quarter" idx="25"/>
          </p:nvPr>
        </p:nvSpPr>
        <p:spPr>
          <a:xfrm>
            <a:off x="8065474" y="1465385"/>
            <a:ext cx="2658427" cy="1547446"/>
          </a:xfrm>
          <a:solidFill>
            <a:schemeClr val="bg2"/>
          </a:solidFill>
        </p:spPr>
        <p:txBody>
          <a:bodyPr/>
          <a:lstStyle/>
          <a:p>
            <a:r>
              <a:rPr lang="en-US"/>
              <a:t>Click icon to add picture</a:t>
            </a:r>
            <a:endParaRPr lang="en-US" dirty="0"/>
          </a:p>
        </p:txBody>
      </p:sp>
      <p:sp>
        <p:nvSpPr>
          <p:cNvPr id="22" name="Text Placeholder 22">
            <a:extLst>
              <a:ext uri="{FF2B5EF4-FFF2-40B4-BE49-F238E27FC236}">
                <a16:creationId xmlns:a16="http://schemas.microsoft.com/office/drawing/2014/main" id="{6A354D75-2850-EFEF-9B6E-16282EFCDE4B}"/>
              </a:ext>
            </a:extLst>
          </p:cNvPr>
          <p:cNvSpPr>
            <a:spLocks noGrp="1"/>
          </p:cNvSpPr>
          <p:nvPr>
            <p:ph type="body" sz="quarter" idx="26" hasCustomPrompt="1"/>
          </p:nvPr>
        </p:nvSpPr>
        <p:spPr>
          <a:xfrm>
            <a:off x="8065474" y="3012831"/>
            <a:ext cx="2658427" cy="656942"/>
          </a:xfrm>
          <a:solidFill>
            <a:schemeClr val="accent6"/>
          </a:solidFill>
        </p:spPr>
        <p:txBody>
          <a:bodyPr lIns="91440" tIns="91440" rIns="91440" bIns="91440"/>
          <a:lstStyle>
            <a:lvl1pPr marL="0" indent="0" algn="ctr">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23" name="Picture Placeholder 360">
            <a:extLst>
              <a:ext uri="{FF2B5EF4-FFF2-40B4-BE49-F238E27FC236}">
                <a16:creationId xmlns:a16="http://schemas.microsoft.com/office/drawing/2014/main" id="{FBABECBC-CDDA-6887-FB75-25BC231CEC93}"/>
              </a:ext>
            </a:extLst>
          </p:cNvPr>
          <p:cNvSpPr>
            <a:spLocks noGrp="1"/>
          </p:cNvSpPr>
          <p:nvPr>
            <p:ph type="pic" sz="quarter" idx="27"/>
          </p:nvPr>
        </p:nvSpPr>
        <p:spPr>
          <a:xfrm>
            <a:off x="8065474" y="3960136"/>
            <a:ext cx="2658427" cy="1547446"/>
          </a:xfrm>
          <a:solidFill>
            <a:schemeClr val="bg2"/>
          </a:solidFill>
        </p:spPr>
        <p:txBody>
          <a:bodyPr/>
          <a:lstStyle/>
          <a:p>
            <a:r>
              <a:rPr lang="en-US"/>
              <a:t>Click icon to add picture</a:t>
            </a:r>
            <a:endParaRPr lang="en-US" dirty="0"/>
          </a:p>
        </p:txBody>
      </p:sp>
      <p:sp>
        <p:nvSpPr>
          <p:cNvPr id="25" name="Text Placeholder 22">
            <a:extLst>
              <a:ext uri="{FF2B5EF4-FFF2-40B4-BE49-F238E27FC236}">
                <a16:creationId xmlns:a16="http://schemas.microsoft.com/office/drawing/2014/main" id="{AA63FF33-3432-1D2E-53DE-B6F0895069F1}"/>
              </a:ext>
            </a:extLst>
          </p:cNvPr>
          <p:cNvSpPr>
            <a:spLocks noGrp="1"/>
          </p:cNvSpPr>
          <p:nvPr>
            <p:ph type="body" sz="quarter" idx="28" hasCustomPrompt="1"/>
          </p:nvPr>
        </p:nvSpPr>
        <p:spPr>
          <a:xfrm>
            <a:off x="8065474" y="5507582"/>
            <a:ext cx="2658427" cy="656942"/>
          </a:xfrm>
          <a:solidFill>
            <a:schemeClr val="tx1"/>
          </a:solidFill>
        </p:spPr>
        <p:txBody>
          <a:bodyPr lIns="91440" tIns="91440" rIns="91440" bIns="91440"/>
          <a:lstStyle>
            <a:lvl1pPr marL="0" indent="0" algn="ctr">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Tree>
    <p:extLst>
      <p:ext uri="{BB962C8B-B14F-4D97-AF65-F5344CB8AC3E}">
        <p14:creationId xmlns:p14="http://schemas.microsoft.com/office/powerpoint/2010/main" val="1858181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Portrait Serie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1510445" y="1682263"/>
            <a:ext cx="1411061" cy="1408177"/>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5" name="Text Placeholder 4">
            <a:extLst>
              <a:ext uri="{FF2B5EF4-FFF2-40B4-BE49-F238E27FC236}">
                <a16:creationId xmlns:a16="http://schemas.microsoft.com/office/drawing/2014/main" id="{7454D37D-9760-333D-5D98-7361CD68B949}"/>
              </a:ext>
            </a:extLst>
          </p:cNvPr>
          <p:cNvSpPr>
            <a:spLocks noGrp="1"/>
          </p:cNvSpPr>
          <p:nvPr>
            <p:ph type="body" sz="quarter" idx="14" hasCustomPrompt="1"/>
          </p:nvPr>
        </p:nvSpPr>
        <p:spPr>
          <a:xfrm>
            <a:off x="1510079"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7" name="Picture Placeholder 360">
            <a:extLst>
              <a:ext uri="{FF2B5EF4-FFF2-40B4-BE49-F238E27FC236}">
                <a16:creationId xmlns:a16="http://schemas.microsoft.com/office/drawing/2014/main" id="{25194CC7-DFDD-41E3-3F16-A4BAED70D310}"/>
              </a:ext>
            </a:extLst>
          </p:cNvPr>
          <p:cNvSpPr>
            <a:spLocks noGrp="1"/>
          </p:cNvSpPr>
          <p:nvPr>
            <p:ph type="pic" sz="quarter" idx="15"/>
          </p:nvPr>
        </p:nvSpPr>
        <p:spPr>
          <a:xfrm>
            <a:off x="3409584" y="1682263"/>
            <a:ext cx="1411061" cy="1408177"/>
          </a:xfrm>
          <a:solidFill>
            <a:schemeClr val="bg2"/>
          </a:solidFill>
        </p:spPr>
        <p:txBody>
          <a:bodyPr/>
          <a:lstStyle/>
          <a:p>
            <a:r>
              <a:rPr lang="en-US"/>
              <a:t>Click icon to add picture</a:t>
            </a:r>
            <a:endParaRPr lang="en-US" dirty="0"/>
          </a:p>
        </p:txBody>
      </p:sp>
      <p:sp>
        <p:nvSpPr>
          <p:cNvPr id="8" name="Text Placeholder 4">
            <a:extLst>
              <a:ext uri="{FF2B5EF4-FFF2-40B4-BE49-F238E27FC236}">
                <a16:creationId xmlns:a16="http://schemas.microsoft.com/office/drawing/2014/main" id="{259FEBC2-FFA2-F082-C0B4-490D9C6E3682}"/>
              </a:ext>
            </a:extLst>
          </p:cNvPr>
          <p:cNvSpPr>
            <a:spLocks noGrp="1"/>
          </p:cNvSpPr>
          <p:nvPr>
            <p:ph type="body" sz="quarter" idx="16" hasCustomPrompt="1"/>
          </p:nvPr>
        </p:nvSpPr>
        <p:spPr>
          <a:xfrm>
            <a:off x="3409218"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0" name="Picture Placeholder 360">
            <a:extLst>
              <a:ext uri="{FF2B5EF4-FFF2-40B4-BE49-F238E27FC236}">
                <a16:creationId xmlns:a16="http://schemas.microsoft.com/office/drawing/2014/main" id="{9E7760E5-8579-2ACD-19F1-A979EC595A81}"/>
              </a:ext>
            </a:extLst>
          </p:cNvPr>
          <p:cNvSpPr>
            <a:spLocks noGrp="1"/>
          </p:cNvSpPr>
          <p:nvPr>
            <p:ph type="pic" sz="quarter" idx="17"/>
          </p:nvPr>
        </p:nvSpPr>
        <p:spPr>
          <a:xfrm>
            <a:off x="5308182" y="1682263"/>
            <a:ext cx="1411061" cy="1408177"/>
          </a:xfrm>
          <a:solidFill>
            <a:schemeClr val="bg2"/>
          </a:solidFill>
        </p:spPr>
        <p:txBody>
          <a:bodyPr/>
          <a:lstStyle/>
          <a:p>
            <a:r>
              <a:rPr lang="en-US"/>
              <a:t>Click icon to add picture</a:t>
            </a:r>
            <a:endParaRPr lang="en-US" dirty="0"/>
          </a:p>
        </p:txBody>
      </p:sp>
      <p:sp>
        <p:nvSpPr>
          <p:cNvPr id="13" name="Text Placeholder 4">
            <a:extLst>
              <a:ext uri="{FF2B5EF4-FFF2-40B4-BE49-F238E27FC236}">
                <a16:creationId xmlns:a16="http://schemas.microsoft.com/office/drawing/2014/main" id="{121DEBE6-249D-E1B1-4B52-A019B44949CF}"/>
              </a:ext>
            </a:extLst>
          </p:cNvPr>
          <p:cNvSpPr>
            <a:spLocks noGrp="1"/>
          </p:cNvSpPr>
          <p:nvPr>
            <p:ph type="body" sz="quarter" idx="18" hasCustomPrompt="1"/>
          </p:nvPr>
        </p:nvSpPr>
        <p:spPr>
          <a:xfrm>
            <a:off x="5307640"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4" name="Picture Placeholder 360">
            <a:extLst>
              <a:ext uri="{FF2B5EF4-FFF2-40B4-BE49-F238E27FC236}">
                <a16:creationId xmlns:a16="http://schemas.microsoft.com/office/drawing/2014/main" id="{EB7AC011-2F57-EC56-91F9-A965565A4061}"/>
              </a:ext>
            </a:extLst>
          </p:cNvPr>
          <p:cNvSpPr>
            <a:spLocks noGrp="1"/>
          </p:cNvSpPr>
          <p:nvPr>
            <p:ph type="pic" sz="quarter" idx="19"/>
          </p:nvPr>
        </p:nvSpPr>
        <p:spPr>
          <a:xfrm>
            <a:off x="7206077" y="1682263"/>
            <a:ext cx="1411061" cy="1408177"/>
          </a:xfrm>
          <a:solidFill>
            <a:schemeClr val="bg2"/>
          </a:solidFill>
        </p:spPr>
        <p:txBody>
          <a:bodyPr/>
          <a:lstStyle/>
          <a:p>
            <a:r>
              <a:rPr lang="en-US"/>
              <a:t>Click icon to add picture</a:t>
            </a:r>
            <a:endParaRPr lang="en-US" dirty="0"/>
          </a:p>
        </p:txBody>
      </p:sp>
      <p:sp>
        <p:nvSpPr>
          <p:cNvPr id="15" name="Text Placeholder 4">
            <a:extLst>
              <a:ext uri="{FF2B5EF4-FFF2-40B4-BE49-F238E27FC236}">
                <a16:creationId xmlns:a16="http://schemas.microsoft.com/office/drawing/2014/main" id="{D59762E5-F688-DBA8-4C37-B3A3C58F18B9}"/>
              </a:ext>
            </a:extLst>
          </p:cNvPr>
          <p:cNvSpPr>
            <a:spLocks noGrp="1"/>
          </p:cNvSpPr>
          <p:nvPr>
            <p:ph type="body" sz="quarter" idx="20" hasCustomPrompt="1"/>
          </p:nvPr>
        </p:nvSpPr>
        <p:spPr>
          <a:xfrm>
            <a:off x="7205711"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4" name="Picture Placeholder 360">
            <a:extLst>
              <a:ext uri="{FF2B5EF4-FFF2-40B4-BE49-F238E27FC236}">
                <a16:creationId xmlns:a16="http://schemas.microsoft.com/office/drawing/2014/main" id="{8A47F1D3-73AD-F467-48EE-D2074775291F}"/>
              </a:ext>
            </a:extLst>
          </p:cNvPr>
          <p:cNvSpPr>
            <a:spLocks noGrp="1"/>
          </p:cNvSpPr>
          <p:nvPr>
            <p:ph type="pic" sz="quarter" idx="21"/>
          </p:nvPr>
        </p:nvSpPr>
        <p:spPr>
          <a:xfrm>
            <a:off x="9103782" y="1682263"/>
            <a:ext cx="1411061" cy="1408177"/>
          </a:xfrm>
          <a:solidFill>
            <a:schemeClr val="bg2"/>
          </a:solidFill>
        </p:spPr>
        <p:txBody>
          <a:bodyPr/>
          <a:lstStyle/>
          <a:p>
            <a:r>
              <a:rPr lang="en-US"/>
              <a:t>Click icon to add picture</a:t>
            </a:r>
            <a:endParaRPr lang="en-US" dirty="0"/>
          </a:p>
        </p:txBody>
      </p:sp>
      <p:sp>
        <p:nvSpPr>
          <p:cNvPr id="26" name="Text Placeholder 4">
            <a:extLst>
              <a:ext uri="{FF2B5EF4-FFF2-40B4-BE49-F238E27FC236}">
                <a16:creationId xmlns:a16="http://schemas.microsoft.com/office/drawing/2014/main" id="{B4A73141-DACC-B694-EAA5-D499AAA41AA2}"/>
              </a:ext>
            </a:extLst>
          </p:cNvPr>
          <p:cNvSpPr>
            <a:spLocks noGrp="1"/>
          </p:cNvSpPr>
          <p:nvPr>
            <p:ph type="body" sz="quarter" idx="22" hasCustomPrompt="1"/>
          </p:nvPr>
        </p:nvSpPr>
        <p:spPr>
          <a:xfrm>
            <a:off x="9103416"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 name="Picture Placeholder 360">
            <a:extLst>
              <a:ext uri="{FF2B5EF4-FFF2-40B4-BE49-F238E27FC236}">
                <a16:creationId xmlns:a16="http://schemas.microsoft.com/office/drawing/2014/main" id="{50C0265D-4C37-A6EB-018A-088C3665D77B}"/>
              </a:ext>
            </a:extLst>
          </p:cNvPr>
          <p:cNvSpPr>
            <a:spLocks noGrp="1"/>
          </p:cNvSpPr>
          <p:nvPr>
            <p:ph type="pic" sz="quarter" idx="23"/>
          </p:nvPr>
        </p:nvSpPr>
        <p:spPr>
          <a:xfrm>
            <a:off x="1510079" y="3970677"/>
            <a:ext cx="1411061" cy="1408177"/>
          </a:xfrm>
          <a:solidFill>
            <a:schemeClr val="bg2"/>
          </a:solidFill>
        </p:spPr>
        <p:txBody>
          <a:bodyPr/>
          <a:lstStyle/>
          <a:p>
            <a:r>
              <a:rPr lang="en-US"/>
              <a:t>Click icon to add picture</a:t>
            </a:r>
            <a:endParaRPr lang="en-US" dirty="0"/>
          </a:p>
        </p:txBody>
      </p:sp>
      <p:sp>
        <p:nvSpPr>
          <p:cNvPr id="4" name="Text Placeholder 4">
            <a:extLst>
              <a:ext uri="{FF2B5EF4-FFF2-40B4-BE49-F238E27FC236}">
                <a16:creationId xmlns:a16="http://schemas.microsoft.com/office/drawing/2014/main" id="{3171DB7C-B77B-BA2F-D42D-E70799E1CF45}"/>
              </a:ext>
            </a:extLst>
          </p:cNvPr>
          <p:cNvSpPr>
            <a:spLocks noGrp="1"/>
          </p:cNvSpPr>
          <p:nvPr>
            <p:ph type="body" sz="quarter" idx="24" hasCustomPrompt="1"/>
          </p:nvPr>
        </p:nvSpPr>
        <p:spPr>
          <a:xfrm>
            <a:off x="1509713"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6" name="Picture Placeholder 360">
            <a:extLst>
              <a:ext uri="{FF2B5EF4-FFF2-40B4-BE49-F238E27FC236}">
                <a16:creationId xmlns:a16="http://schemas.microsoft.com/office/drawing/2014/main" id="{54228786-C065-7CF8-8C9C-C9622BDB5F7E}"/>
              </a:ext>
            </a:extLst>
          </p:cNvPr>
          <p:cNvSpPr>
            <a:spLocks noGrp="1"/>
          </p:cNvSpPr>
          <p:nvPr>
            <p:ph type="pic" sz="quarter" idx="25"/>
          </p:nvPr>
        </p:nvSpPr>
        <p:spPr>
          <a:xfrm>
            <a:off x="3409218" y="3970677"/>
            <a:ext cx="1411061" cy="1408177"/>
          </a:xfrm>
          <a:solidFill>
            <a:schemeClr val="bg2"/>
          </a:solidFill>
        </p:spPr>
        <p:txBody>
          <a:bodyPr/>
          <a:lstStyle/>
          <a:p>
            <a:r>
              <a:rPr lang="en-US"/>
              <a:t>Click icon to add picture</a:t>
            </a:r>
            <a:endParaRPr lang="en-US" dirty="0"/>
          </a:p>
        </p:txBody>
      </p:sp>
      <p:sp>
        <p:nvSpPr>
          <p:cNvPr id="9" name="Text Placeholder 4">
            <a:extLst>
              <a:ext uri="{FF2B5EF4-FFF2-40B4-BE49-F238E27FC236}">
                <a16:creationId xmlns:a16="http://schemas.microsoft.com/office/drawing/2014/main" id="{9C03BA11-280F-ED2F-8FE5-AD08B0D44816}"/>
              </a:ext>
            </a:extLst>
          </p:cNvPr>
          <p:cNvSpPr>
            <a:spLocks noGrp="1"/>
          </p:cNvSpPr>
          <p:nvPr>
            <p:ph type="body" sz="quarter" idx="26" hasCustomPrompt="1"/>
          </p:nvPr>
        </p:nvSpPr>
        <p:spPr>
          <a:xfrm>
            <a:off x="3408852"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1" name="Picture Placeholder 360">
            <a:extLst>
              <a:ext uri="{FF2B5EF4-FFF2-40B4-BE49-F238E27FC236}">
                <a16:creationId xmlns:a16="http://schemas.microsoft.com/office/drawing/2014/main" id="{D0FFE670-33BD-AB72-DB9E-26A7E5785E56}"/>
              </a:ext>
            </a:extLst>
          </p:cNvPr>
          <p:cNvSpPr>
            <a:spLocks noGrp="1"/>
          </p:cNvSpPr>
          <p:nvPr>
            <p:ph type="pic" sz="quarter" idx="27"/>
          </p:nvPr>
        </p:nvSpPr>
        <p:spPr>
          <a:xfrm>
            <a:off x="5307816" y="3970677"/>
            <a:ext cx="1411061" cy="1408177"/>
          </a:xfrm>
          <a:solidFill>
            <a:schemeClr val="bg2"/>
          </a:solidFill>
        </p:spPr>
        <p:txBody>
          <a:bodyPr/>
          <a:lstStyle/>
          <a:p>
            <a:r>
              <a:rPr lang="en-US"/>
              <a:t>Click icon to add picture</a:t>
            </a:r>
            <a:endParaRPr lang="en-US" dirty="0"/>
          </a:p>
        </p:txBody>
      </p:sp>
      <p:sp>
        <p:nvSpPr>
          <p:cNvPr id="16" name="Text Placeholder 4">
            <a:extLst>
              <a:ext uri="{FF2B5EF4-FFF2-40B4-BE49-F238E27FC236}">
                <a16:creationId xmlns:a16="http://schemas.microsoft.com/office/drawing/2014/main" id="{36FD3033-3412-943B-9B60-3555F20EAC66}"/>
              </a:ext>
            </a:extLst>
          </p:cNvPr>
          <p:cNvSpPr>
            <a:spLocks noGrp="1"/>
          </p:cNvSpPr>
          <p:nvPr>
            <p:ph type="body" sz="quarter" idx="28" hasCustomPrompt="1"/>
          </p:nvPr>
        </p:nvSpPr>
        <p:spPr>
          <a:xfrm>
            <a:off x="5307274"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7" name="Picture Placeholder 360">
            <a:extLst>
              <a:ext uri="{FF2B5EF4-FFF2-40B4-BE49-F238E27FC236}">
                <a16:creationId xmlns:a16="http://schemas.microsoft.com/office/drawing/2014/main" id="{D90F4C59-A65F-7802-34A6-70D69C5041A5}"/>
              </a:ext>
            </a:extLst>
          </p:cNvPr>
          <p:cNvSpPr>
            <a:spLocks noGrp="1"/>
          </p:cNvSpPr>
          <p:nvPr>
            <p:ph type="pic" sz="quarter" idx="29"/>
          </p:nvPr>
        </p:nvSpPr>
        <p:spPr>
          <a:xfrm>
            <a:off x="7205711" y="3970677"/>
            <a:ext cx="1411061" cy="1408177"/>
          </a:xfrm>
          <a:solidFill>
            <a:schemeClr val="bg2"/>
          </a:solidFill>
        </p:spPr>
        <p:txBody>
          <a:bodyPr/>
          <a:lstStyle/>
          <a:p>
            <a:r>
              <a:rPr lang="en-US"/>
              <a:t>Click icon to add picture</a:t>
            </a:r>
            <a:endParaRPr lang="en-US" dirty="0"/>
          </a:p>
        </p:txBody>
      </p:sp>
      <p:sp>
        <p:nvSpPr>
          <p:cNvPr id="18" name="Text Placeholder 4">
            <a:extLst>
              <a:ext uri="{FF2B5EF4-FFF2-40B4-BE49-F238E27FC236}">
                <a16:creationId xmlns:a16="http://schemas.microsoft.com/office/drawing/2014/main" id="{134846F9-F8EB-3656-08DF-03E1A00CD633}"/>
              </a:ext>
            </a:extLst>
          </p:cNvPr>
          <p:cNvSpPr>
            <a:spLocks noGrp="1"/>
          </p:cNvSpPr>
          <p:nvPr>
            <p:ph type="body" sz="quarter" idx="30" hasCustomPrompt="1"/>
          </p:nvPr>
        </p:nvSpPr>
        <p:spPr>
          <a:xfrm>
            <a:off x="7205345"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9" name="Picture Placeholder 360">
            <a:extLst>
              <a:ext uri="{FF2B5EF4-FFF2-40B4-BE49-F238E27FC236}">
                <a16:creationId xmlns:a16="http://schemas.microsoft.com/office/drawing/2014/main" id="{9694CBBD-6AE6-ADDC-80FB-FDFA2458BCB3}"/>
              </a:ext>
            </a:extLst>
          </p:cNvPr>
          <p:cNvSpPr>
            <a:spLocks noGrp="1"/>
          </p:cNvSpPr>
          <p:nvPr>
            <p:ph type="pic" sz="quarter" idx="31"/>
          </p:nvPr>
        </p:nvSpPr>
        <p:spPr>
          <a:xfrm>
            <a:off x="9103416" y="3970677"/>
            <a:ext cx="1411061" cy="1408177"/>
          </a:xfrm>
          <a:solidFill>
            <a:schemeClr val="bg2"/>
          </a:solidFill>
        </p:spPr>
        <p:txBody>
          <a:bodyPr/>
          <a:lstStyle/>
          <a:p>
            <a:r>
              <a:rPr lang="en-US"/>
              <a:t>Click icon to add picture</a:t>
            </a:r>
            <a:endParaRPr lang="en-US" dirty="0"/>
          </a:p>
        </p:txBody>
      </p:sp>
      <p:sp>
        <p:nvSpPr>
          <p:cNvPr id="20" name="Text Placeholder 4">
            <a:extLst>
              <a:ext uri="{FF2B5EF4-FFF2-40B4-BE49-F238E27FC236}">
                <a16:creationId xmlns:a16="http://schemas.microsoft.com/office/drawing/2014/main" id="{4DB0CCF3-7E0B-FACF-F244-CCF6EC2D9306}"/>
              </a:ext>
            </a:extLst>
          </p:cNvPr>
          <p:cNvSpPr>
            <a:spLocks noGrp="1"/>
          </p:cNvSpPr>
          <p:nvPr>
            <p:ph type="body" sz="quarter" idx="32" hasCustomPrompt="1"/>
          </p:nvPr>
        </p:nvSpPr>
        <p:spPr>
          <a:xfrm>
            <a:off x="9103050"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Tree>
    <p:extLst>
      <p:ext uri="{BB962C8B-B14F-4D97-AF65-F5344CB8AC3E}">
        <p14:creationId xmlns:p14="http://schemas.microsoft.com/office/powerpoint/2010/main" val="793375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Portrait Serie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314691" y="1676401"/>
            <a:ext cx="1411061" cy="1408177"/>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5" name="Text Placeholder 4">
            <a:extLst>
              <a:ext uri="{FF2B5EF4-FFF2-40B4-BE49-F238E27FC236}">
                <a16:creationId xmlns:a16="http://schemas.microsoft.com/office/drawing/2014/main" id="{7454D37D-9760-333D-5D98-7361CD68B949}"/>
              </a:ext>
            </a:extLst>
          </p:cNvPr>
          <p:cNvSpPr>
            <a:spLocks noGrp="1"/>
          </p:cNvSpPr>
          <p:nvPr>
            <p:ph type="body" sz="quarter" idx="14" hasCustomPrompt="1"/>
          </p:nvPr>
        </p:nvSpPr>
        <p:spPr>
          <a:xfrm>
            <a:off x="3143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7" name="Picture Placeholder 360">
            <a:extLst>
              <a:ext uri="{FF2B5EF4-FFF2-40B4-BE49-F238E27FC236}">
                <a16:creationId xmlns:a16="http://schemas.microsoft.com/office/drawing/2014/main" id="{25194CC7-DFDD-41E3-3F16-A4BAED70D310}"/>
              </a:ext>
            </a:extLst>
          </p:cNvPr>
          <p:cNvSpPr>
            <a:spLocks noGrp="1"/>
          </p:cNvSpPr>
          <p:nvPr>
            <p:ph type="pic" sz="quarter" idx="15"/>
          </p:nvPr>
        </p:nvSpPr>
        <p:spPr>
          <a:xfrm>
            <a:off x="1991091" y="1676401"/>
            <a:ext cx="1411061" cy="1408177"/>
          </a:xfrm>
          <a:solidFill>
            <a:schemeClr val="bg2"/>
          </a:solidFill>
        </p:spPr>
        <p:txBody>
          <a:bodyPr/>
          <a:lstStyle/>
          <a:p>
            <a:r>
              <a:rPr lang="en-US"/>
              <a:t>Click icon to add picture</a:t>
            </a:r>
            <a:endParaRPr lang="en-US" dirty="0"/>
          </a:p>
        </p:txBody>
      </p:sp>
      <p:sp>
        <p:nvSpPr>
          <p:cNvPr id="8" name="Text Placeholder 4">
            <a:extLst>
              <a:ext uri="{FF2B5EF4-FFF2-40B4-BE49-F238E27FC236}">
                <a16:creationId xmlns:a16="http://schemas.microsoft.com/office/drawing/2014/main" id="{259FEBC2-FFA2-F082-C0B4-490D9C6E3682}"/>
              </a:ext>
            </a:extLst>
          </p:cNvPr>
          <p:cNvSpPr>
            <a:spLocks noGrp="1"/>
          </p:cNvSpPr>
          <p:nvPr>
            <p:ph type="body" sz="quarter" idx="16" hasCustomPrompt="1"/>
          </p:nvPr>
        </p:nvSpPr>
        <p:spPr>
          <a:xfrm>
            <a:off x="19907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0" name="Picture Placeholder 360">
            <a:extLst>
              <a:ext uri="{FF2B5EF4-FFF2-40B4-BE49-F238E27FC236}">
                <a16:creationId xmlns:a16="http://schemas.microsoft.com/office/drawing/2014/main" id="{9E7760E5-8579-2ACD-19F1-A979EC595A81}"/>
              </a:ext>
            </a:extLst>
          </p:cNvPr>
          <p:cNvSpPr>
            <a:spLocks noGrp="1"/>
          </p:cNvSpPr>
          <p:nvPr>
            <p:ph type="pic" sz="quarter" idx="17"/>
          </p:nvPr>
        </p:nvSpPr>
        <p:spPr>
          <a:xfrm>
            <a:off x="3667491" y="1676401"/>
            <a:ext cx="1411061" cy="1408177"/>
          </a:xfrm>
          <a:solidFill>
            <a:schemeClr val="bg2"/>
          </a:solidFill>
        </p:spPr>
        <p:txBody>
          <a:bodyPr/>
          <a:lstStyle/>
          <a:p>
            <a:r>
              <a:rPr lang="en-US"/>
              <a:t>Click icon to add picture</a:t>
            </a:r>
            <a:endParaRPr lang="en-US" dirty="0"/>
          </a:p>
        </p:txBody>
      </p:sp>
      <p:sp>
        <p:nvSpPr>
          <p:cNvPr id="13" name="Text Placeholder 4">
            <a:extLst>
              <a:ext uri="{FF2B5EF4-FFF2-40B4-BE49-F238E27FC236}">
                <a16:creationId xmlns:a16="http://schemas.microsoft.com/office/drawing/2014/main" id="{121DEBE6-249D-E1B1-4B52-A019B44949CF}"/>
              </a:ext>
            </a:extLst>
          </p:cNvPr>
          <p:cNvSpPr>
            <a:spLocks noGrp="1"/>
          </p:cNvSpPr>
          <p:nvPr>
            <p:ph type="body" sz="quarter" idx="18" hasCustomPrompt="1"/>
          </p:nvPr>
        </p:nvSpPr>
        <p:spPr>
          <a:xfrm>
            <a:off x="36671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4" name="Picture Placeholder 360">
            <a:extLst>
              <a:ext uri="{FF2B5EF4-FFF2-40B4-BE49-F238E27FC236}">
                <a16:creationId xmlns:a16="http://schemas.microsoft.com/office/drawing/2014/main" id="{EB7AC011-2F57-EC56-91F9-A965565A4061}"/>
              </a:ext>
            </a:extLst>
          </p:cNvPr>
          <p:cNvSpPr>
            <a:spLocks noGrp="1"/>
          </p:cNvSpPr>
          <p:nvPr>
            <p:ph type="pic" sz="quarter" idx="19"/>
          </p:nvPr>
        </p:nvSpPr>
        <p:spPr>
          <a:xfrm>
            <a:off x="5343891" y="1676401"/>
            <a:ext cx="1411061" cy="1408177"/>
          </a:xfrm>
          <a:solidFill>
            <a:schemeClr val="bg2"/>
          </a:solidFill>
        </p:spPr>
        <p:txBody>
          <a:bodyPr/>
          <a:lstStyle/>
          <a:p>
            <a:r>
              <a:rPr lang="en-US"/>
              <a:t>Click icon to add picture</a:t>
            </a:r>
            <a:endParaRPr lang="en-US" dirty="0"/>
          </a:p>
        </p:txBody>
      </p:sp>
      <p:sp>
        <p:nvSpPr>
          <p:cNvPr id="15" name="Text Placeholder 4">
            <a:extLst>
              <a:ext uri="{FF2B5EF4-FFF2-40B4-BE49-F238E27FC236}">
                <a16:creationId xmlns:a16="http://schemas.microsoft.com/office/drawing/2014/main" id="{D59762E5-F688-DBA8-4C37-B3A3C58F18B9}"/>
              </a:ext>
            </a:extLst>
          </p:cNvPr>
          <p:cNvSpPr>
            <a:spLocks noGrp="1"/>
          </p:cNvSpPr>
          <p:nvPr>
            <p:ph type="body" sz="quarter" idx="20" hasCustomPrompt="1"/>
          </p:nvPr>
        </p:nvSpPr>
        <p:spPr>
          <a:xfrm>
            <a:off x="53435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4" name="Picture Placeholder 360">
            <a:extLst>
              <a:ext uri="{FF2B5EF4-FFF2-40B4-BE49-F238E27FC236}">
                <a16:creationId xmlns:a16="http://schemas.microsoft.com/office/drawing/2014/main" id="{8A47F1D3-73AD-F467-48EE-D2074775291F}"/>
              </a:ext>
            </a:extLst>
          </p:cNvPr>
          <p:cNvSpPr>
            <a:spLocks noGrp="1"/>
          </p:cNvSpPr>
          <p:nvPr>
            <p:ph type="pic" sz="quarter" idx="21"/>
          </p:nvPr>
        </p:nvSpPr>
        <p:spPr>
          <a:xfrm>
            <a:off x="7020291" y="1676401"/>
            <a:ext cx="1411061" cy="1408177"/>
          </a:xfrm>
          <a:solidFill>
            <a:schemeClr val="bg2"/>
          </a:solidFill>
        </p:spPr>
        <p:txBody>
          <a:bodyPr/>
          <a:lstStyle/>
          <a:p>
            <a:r>
              <a:rPr lang="en-US"/>
              <a:t>Click icon to add picture</a:t>
            </a:r>
            <a:endParaRPr lang="en-US" dirty="0"/>
          </a:p>
        </p:txBody>
      </p:sp>
      <p:sp>
        <p:nvSpPr>
          <p:cNvPr id="26" name="Text Placeholder 4">
            <a:extLst>
              <a:ext uri="{FF2B5EF4-FFF2-40B4-BE49-F238E27FC236}">
                <a16:creationId xmlns:a16="http://schemas.microsoft.com/office/drawing/2014/main" id="{B4A73141-DACC-B694-EAA5-D499AAA41AA2}"/>
              </a:ext>
            </a:extLst>
          </p:cNvPr>
          <p:cNvSpPr>
            <a:spLocks noGrp="1"/>
          </p:cNvSpPr>
          <p:nvPr>
            <p:ph type="body" sz="quarter" idx="22" hasCustomPrompt="1"/>
          </p:nvPr>
        </p:nvSpPr>
        <p:spPr>
          <a:xfrm>
            <a:off x="70199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7" name="Picture Placeholder 360">
            <a:extLst>
              <a:ext uri="{FF2B5EF4-FFF2-40B4-BE49-F238E27FC236}">
                <a16:creationId xmlns:a16="http://schemas.microsoft.com/office/drawing/2014/main" id="{7EDA5855-F73F-935A-1566-720D38EC07DF}"/>
              </a:ext>
            </a:extLst>
          </p:cNvPr>
          <p:cNvSpPr>
            <a:spLocks noGrp="1"/>
          </p:cNvSpPr>
          <p:nvPr>
            <p:ph type="pic" sz="quarter" idx="23"/>
          </p:nvPr>
        </p:nvSpPr>
        <p:spPr>
          <a:xfrm>
            <a:off x="8696325" y="1676401"/>
            <a:ext cx="1411061" cy="1408177"/>
          </a:xfrm>
          <a:solidFill>
            <a:schemeClr val="bg2"/>
          </a:solidFill>
        </p:spPr>
        <p:txBody>
          <a:bodyPr/>
          <a:lstStyle/>
          <a:p>
            <a:r>
              <a:rPr lang="en-US"/>
              <a:t>Click icon to add picture</a:t>
            </a:r>
            <a:endParaRPr lang="en-US" dirty="0"/>
          </a:p>
        </p:txBody>
      </p:sp>
      <p:sp>
        <p:nvSpPr>
          <p:cNvPr id="28" name="Text Placeholder 4">
            <a:extLst>
              <a:ext uri="{FF2B5EF4-FFF2-40B4-BE49-F238E27FC236}">
                <a16:creationId xmlns:a16="http://schemas.microsoft.com/office/drawing/2014/main" id="{CA7A6897-50BB-69EA-CE0D-8428224909F6}"/>
              </a:ext>
            </a:extLst>
          </p:cNvPr>
          <p:cNvSpPr>
            <a:spLocks noGrp="1"/>
          </p:cNvSpPr>
          <p:nvPr>
            <p:ph type="body" sz="quarter" idx="24" hasCustomPrompt="1"/>
          </p:nvPr>
        </p:nvSpPr>
        <p:spPr>
          <a:xfrm>
            <a:off x="8695959"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9" name="Picture Placeholder 360">
            <a:extLst>
              <a:ext uri="{FF2B5EF4-FFF2-40B4-BE49-F238E27FC236}">
                <a16:creationId xmlns:a16="http://schemas.microsoft.com/office/drawing/2014/main" id="{D09EF4CE-B526-1CEA-9EDD-34A61A70EE7C}"/>
              </a:ext>
            </a:extLst>
          </p:cNvPr>
          <p:cNvSpPr>
            <a:spLocks noGrp="1"/>
          </p:cNvSpPr>
          <p:nvPr>
            <p:ph type="pic" sz="quarter" idx="25"/>
          </p:nvPr>
        </p:nvSpPr>
        <p:spPr>
          <a:xfrm>
            <a:off x="10371993" y="1676401"/>
            <a:ext cx="1411061" cy="1408177"/>
          </a:xfrm>
          <a:solidFill>
            <a:schemeClr val="bg2"/>
          </a:solidFill>
        </p:spPr>
        <p:txBody>
          <a:bodyPr/>
          <a:lstStyle/>
          <a:p>
            <a:r>
              <a:rPr lang="en-US"/>
              <a:t>Click icon to add picture</a:t>
            </a:r>
            <a:endParaRPr lang="en-US" dirty="0"/>
          </a:p>
        </p:txBody>
      </p:sp>
      <p:sp>
        <p:nvSpPr>
          <p:cNvPr id="30" name="Text Placeholder 4">
            <a:extLst>
              <a:ext uri="{FF2B5EF4-FFF2-40B4-BE49-F238E27FC236}">
                <a16:creationId xmlns:a16="http://schemas.microsoft.com/office/drawing/2014/main" id="{993FC27B-1624-B783-DF96-5521C31FB6AD}"/>
              </a:ext>
            </a:extLst>
          </p:cNvPr>
          <p:cNvSpPr>
            <a:spLocks noGrp="1"/>
          </p:cNvSpPr>
          <p:nvPr>
            <p:ph type="body" sz="quarter" idx="26" hasCustomPrompt="1"/>
          </p:nvPr>
        </p:nvSpPr>
        <p:spPr>
          <a:xfrm>
            <a:off x="10371627"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1" name="Picture Placeholder 360">
            <a:extLst>
              <a:ext uri="{FF2B5EF4-FFF2-40B4-BE49-F238E27FC236}">
                <a16:creationId xmlns:a16="http://schemas.microsoft.com/office/drawing/2014/main" id="{5A8BA158-C0D0-7A81-D0D2-8428A63A3D75}"/>
              </a:ext>
            </a:extLst>
          </p:cNvPr>
          <p:cNvSpPr>
            <a:spLocks noGrp="1"/>
          </p:cNvSpPr>
          <p:nvPr>
            <p:ph type="pic" sz="quarter" idx="27"/>
          </p:nvPr>
        </p:nvSpPr>
        <p:spPr>
          <a:xfrm>
            <a:off x="317151" y="3962401"/>
            <a:ext cx="1411061" cy="1408177"/>
          </a:xfrm>
          <a:solidFill>
            <a:schemeClr val="bg2"/>
          </a:solidFill>
        </p:spPr>
        <p:txBody>
          <a:bodyPr/>
          <a:lstStyle/>
          <a:p>
            <a:r>
              <a:rPr lang="en-US"/>
              <a:t>Click icon to add picture</a:t>
            </a:r>
            <a:endParaRPr lang="en-US" dirty="0"/>
          </a:p>
        </p:txBody>
      </p:sp>
      <p:sp>
        <p:nvSpPr>
          <p:cNvPr id="32" name="Text Placeholder 4">
            <a:extLst>
              <a:ext uri="{FF2B5EF4-FFF2-40B4-BE49-F238E27FC236}">
                <a16:creationId xmlns:a16="http://schemas.microsoft.com/office/drawing/2014/main" id="{39D4BA50-34B9-66B8-EAF5-82AF534969D1}"/>
              </a:ext>
            </a:extLst>
          </p:cNvPr>
          <p:cNvSpPr>
            <a:spLocks noGrp="1"/>
          </p:cNvSpPr>
          <p:nvPr>
            <p:ph type="body" sz="quarter" idx="28" hasCustomPrompt="1"/>
          </p:nvPr>
        </p:nvSpPr>
        <p:spPr>
          <a:xfrm>
            <a:off x="3167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3" name="Picture Placeholder 360">
            <a:extLst>
              <a:ext uri="{FF2B5EF4-FFF2-40B4-BE49-F238E27FC236}">
                <a16:creationId xmlns:a16="http://schemas.microsoft.com/office/drawing/2014/main" id="{9764F327-567A-B4BD-324B-5E6E4A38AE8A}"/>
              </a:ext>
            </a:extLst>
          </p:cNvPr>
          <p:cNvSpPr>
            <a:spLocks noGrp="1"/>
          </p:cNvSpPr>
          <p:nvPr>
            <p:ph type="pic" sz="quarter" idx="29"/>
          </p:nvPr>
        </p:nvSpPr>
        <p:spPr>
          <a:xfrm>
            <a:off x="1993551" y="3962401"/>
            <a:ext cx="1411061" cy="1408177"/>
          </a:xfrm>
          <a:solidFill>
            <a:schemeClr val="bg2"/>
          </a:solidFill>
        </p:spPr>
        <p:txBody>
          <a:bodyPr/>
          <a:lstStyle/>
          <a:p>
            <a:r>
              <a:rPr lang="en-US"/>
              <a:t>Click icon to add picture</a:t>
            </a:r>
            <a:endParaRPr lang="en-US" dirty="0"/>
          </a:p>
        </p:txBody>
      </p:sp>
      <p:sp>
        <p:nvSpPr>
          <p:cNvPr id="34" name="Text Placeholder 4">
            <a:extLst>
              <a:ext uri="{FF2B5EF4-FFF2-40B4-BE49-F238E27FC236}">
                <a16:creationId xmlns:a16="http://schemas.microsoft.com/office/drawing/2014/main" id="{81407771-83D8-01C3-0563-CE45ADD67E2A}"/>
              </a:ext>
            </a:extLst>
          </p:cNvPr>
          <p:cNvSpPr>
            <a:spLocks noGrp="1"/>
          </p:cNvSpPr>
          <p:nvPr>
            <p:ph type="body" sz="quarter" idx="30" hasCustomPrompt="1"/>
          </p:nvPr>
        </p:nvSpPr>
        <p:spPr>
          <a:xfrm>
            <a:off x="19931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5" name="Picture Placeholder 360">
            <a:extLst>
              <a:ext uri="{FF2B5EF4-FFF2-40B4-BE49-F238E27FC236}">
                <a16:creationId xmlns:a16="http://schemas.microsoft.com/office/drawing/2014/main" id="{053F6908-A1A4-51D5-C068-74AE8BBE8575}"/>
              </a:ext>
            </a:extLst>
          </p:cNvPr>
          <p:cNvSpPr>
            <a:spLocks noGrp="1"/>
          </p:cNvSpPr>
          <p:nvPr>
            <p:ph type="pic" sz="quarter" idx="31"/>
          </p:nvPr>
        </p:nvSpPr>
        <p:spPr>
          <a:xfrm>
            <a:off x="3669951" y="3962401"/>
            <a:ext cx="1411061" cy="1408177"/>
          </a:xfrm>
          <a:solidFill>
            <a:schemeClr val="bg2"/>
          </a:solidFill>
        </p:spPr>
        <p:txBody>
          <a:bodyPr/>
          <a:lstStyle/>
          <a:p>
            <a:r>
              <a:rPr lang="en-US"/>
              <a:t>Click icon to add picture</a:t>
            </a:r>
            <a:endParaRPr lang="en-US" dirty="0"/>
          </a:p>
        </p:txBody>
      </p:sp>
      <p:sp>
        <p:nvSpPr>
          <p:cNvPr id="36" name="Text Placeholder 4">
            <a:extLst>
              <a:ext uri="{FF2B5EF4-FFF2-40B4-BE49-F238E27FC236}">
                <a16:creationId xmlns:a16="http://schemas.microsoft.com/office/drawing/2014/main" id="{0159B219-D993-9F5C-A25E-271704131301}"/>
              </a:ext>
            </a:extLst>
          </p:cNvPr>
          <p:cNvSpPr>
            <a:spLocks noGrp="1"/>
          </p:cNvSpPr>
          <p:nvPr>
            <p:ph type="body" sz="quarter" idx="32" hasCustomPrompt="1"/>
          </p:nvPr>
        </p:nvSpPr>
        <p:spPr>
          <a:xfrm>
            <a:off x="36695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7" name="Picture Placeholder 360">
            <a:extLst>
              <a:ext uri="{FF2B5EF4-FFF2-40B4-BE49-F238E27FC236}">
                <a16:creationId xmlns:a16="http://schemas.microsoft.com/office/drawing/2014/main" id="{3B1CFCF1-1BBA-A77B-07C5-CE89C6D37D8E}"/>
              </a:ext>
            </a:extLst>
          </p:cNvPr>
          <p:cNvSpPr>
            <a:spLocks noGrp="1"/>
          </p:cNvSpPr>
          <p:nvPr>
            <p:ph type="pic" sz="quarter" idx="33"/>
          </p:nvPr>
        </p:nvSpPr>
        <p:spPr>
          <a:xfrm>
            <a:off x="5346351" y="3962401"/>
            <a:ext cx="1411061" cy="1408177"/>
          </a:xfrm>
          <a:solidFill>
            <a:schemeClr val="bg2"/>
          </a:solidFill>
        </p:spPr>
        <p:txBody>
          <a:bodyPr/>
          <a:lstStyle/>
          <a:p>
            <a:r>
              <a:rPr lang="en-US"/>
              <a:t>Click icon to add picture</a:t>
            </a:r>
            <a:endParaRPr lang="en-US" dirty="0"/>
          </a:p>
        </p:txBody>
      </p:sp>
      <p:sp>
        <p:nvSpPr>
          <p:cNvPr id="38" name="Text Placeholder 4">
            <a:extLst>
              <a:ext uri="{FF2B5EF4-FFF2-40B4-BE49-F238E27FC236}">
                <a16:creationId xmlns:a16="http://schemas.microsoft.com/office/drawing/2014/main" id="{924D5DB3-FDA3-34E1-683B-AF880C6B5647}"/>
              </a:ext>
            </a:extLst>
          </p:cNvPr>
          <p:cNvSpPr>
            <a:spLocks noGrp="1"/>
          </p:cNvSpPr>
          <p:nvPr>
            <p:ph type="body" sz="quarter" idx="34" hasCustomPrompt="1"/>
          </p:nvPr>
        </p:nvSpPr>
        <p:spPr>
          <a:xfrm>
            <a:off x="53459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9" name="Picture Placeholder 360">
            <a:extLst>
              <a:ext uri="{FF2B5EF4-FFF2-40B4-BE49-F238E27FC236}">
                <a16:creationId xmlns:a16="http://schemas.microsoft.com/office/drawing/2014/main" id="{CD18FDA3-0BAD-70CF-4A1C-E0AC365F43EC}"/>
              </a:ext>
            </a:extLst>
          </p:cNvPr>
          <p:cNvSpPr>
            <a:spLocks noGrp="1"/>
          </p:cNvSpPr>
          <p:nvPr>
            <p:ph type="pic" sz="quarter" idx="35"/>
          </p:nvPr>
        </p:nvSpPr>
        <p:spPr>
          <a:xfrm>
            <a:off x="7022751" y="3962401"/>
            <a:ext cx="1411061" cy="1408177"/>
          </a:xfrm>
          <a:solidFill>
            <a:schemeClr val="bg2"/>
          </a:solidFill>
        </p:spPr>
        <p:txBody>
          <a:bodyPr/>
          <a:lstStyle/>
          <a:p>
            <a:r>
              <a:rPr lang="en-US"/>
              <a:t>Click icon to add picture</a:t>
            </a:r>
            <a:endParaRPr lang="en-US" dirty="0"/>
          </a:p>
        </p:txBody>
      </p:sp>
      <p:sp>
        <p:nvSpPr>
          <p:cNvPr id="40" name="Text Placeholder 4">
            <a:extLst>
              <a:ext uri="{FF2B5EF4-FFF2-40B4-BE49-F238E27FC236}">
                <a16:creationId xmlns:a16="http://schemas.microsoft.com/office/drawing/2014/main" id="{BC7D472D-B446-D4C9-7FEA-8337576DA47E}"/>
              </a:ext>
            </a:extLst>
          </p:cNvPr>
          <p:cNvSpPr>
            <a:spLocks noGrp="1"/>
          </p:cNvSpPr>
          <p:nvPr>
            <p:ph type="body" sz="quarter" idx="36" hasCustomPrompt="1"/>
          </p:nvPr>
        </p:nvSpPr>
        <p:spPr>
          <a:xfrm>
            <a:off x="70223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41" name="Picture Placeholder 360">
            <a:extLst>
              <a:ext uri="{FF2B5EF4-FFF2-40B4-BE49-F238E27FC236}">
                <a16:creationId xmlns:a16="http://schemas.microsoft.com/office/drawing/2014/main" id="{00CD14FC-B345-724A-1702-9ECB7309E7BA}"/>
              </a:ext>
            </a:extLst>
          </p:cNvPr>
          <p:cNvSpPr>
            <a:spLocks noGrp="1"/>
          </p:cNvSpPr>
          <p:nvPr>
            <p:ph type="pic" sz="quarter" idx="37"/>
          </p:nvPr>
        </p:nvSpPr>
        <p:spPr>
          <a:xfrm>
            <a:off x="8698785" y="3962401"/>
            <a:ext cx="1411061" cy="1408177"/>
          </a:xfrm>
          <a:solidFill>
            <a:schemeClr val="bg2"/>
          </a:solidFill>
        </p:spPr>
        <p:txBody>
          <a:bodyPr/>
          <a:lstStyle/>
          <a:p>
            <a:r>
              <a:rPr lang="en-US"/>
              <a:t>Click icon to add picture</a:t>
            </a:r>
            <a:endParaRPr lang="en-US" dirty="0"/>
          </a:p>
        </p:txBody>
      </p:sp>
      <p:sp>
        <p:nvSpPr>
          <p:cNvPr id="42" name="Text Placeholder 4">
            <a:extLst>
              <a:ext uri="{FF2B5EF4-FFF2-40B4-BE49-F238E27FC236}">
                <a16:creationId xmlns:a16="http://schemas.microsoft.com/office/drawing/2014/main" id="{A39A6918-941C-CFDA-46B7-7B3F5821B260}"/>
              </a:ext>
            </a:extLst>
          </p:cNvPr>
          <p:cNvSpPr>
            <a:spLocks noGrp="1"/>
          </p:cNvSpPr>
          <p:nvPr>
            <p:ph type="body" sz="quarter" idx="38" hasCustomPrompt="1"/>
          </p:nvPr>
        </p:nvSpPr>
        <p:spPr>
          <a:xfrm>
            <a:off x="8698419"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43" name="Picture Placeholder 360">
            <a:extLst>
              <a:ext uri="{FF2B5EF4-FFF2-40B4-BE49-F238E27FC236}">
                <a16:creationId xmlns:a16="http://schemas.microsoft.com/office/drawing/2014/main" id="{13F06704-FC82-77D6-CD12-259FDE55A8D4}"/>
              </a:ext>
            </a:extLst>
          </p:cNvPr>
          <p:cNvSpPr>
            <a:spLocks noGrp="1"/>
          </p:cNvSpPr>
          <p:nvPr>
            <p:ph type="pic" sz="quarter" idx="39"/>
          </p:nvPr>
        </p:nvSpPr>
        <p:spPr>
          <a:xfrm>
            <a:off x="10374453" y="3962401"/>
            <a:ext cx="1411061" cy="1408177"/>
          </a:xfrm>
          <a:solidFill>
            <a:schemeClr val="bg2"/>
          </a:solidFill>
        </p:spPr>
        <p:txBody>
          <a:bodyPr/>
          <a:lstStyle/>
          <a:p>
            <a:r>
              <a:rPr lang="en-US"/>
              <a:t>Click icon to add picture</a:t>
            </a:r>
            <a:endParaRPr lang="en-US" dirty="0"/>
          </a:p>
        </p:txBody>
      </p:sp>
      <p:sp>
        <p:nvSpPr>
          <p:cNvPr id="44" name="Text Placeholder 4">
            <a:extLst>
              <a:ext uri="{FF2B5EF4-FFF2-40B4-BE49-F238E27FC236}">
                <a16:creationId xmlns:a16="http://schemas.microsoft.com/office/drawing/2014/main" id="{DAE33098-4EF0-1E1A-7F23-76F0D50AACBE}"/>
              </a:ext>
            </a:extLst>
          </p:cNvPr>
          <p:cNvSpPr>
            <a:spLocks noGrp="1"/>
          </p:cNvSpPr>
          <p:nvPr>
            <p:ph type="body" sz="quarter" idx="40" hasCustomPrompt="1"/>
          </p:nvPr>
        </p:nvSpPr>
        <p:spPr>
          <a:xfrm>
            <a:off x="10374087"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Tree>
    <p:extLst>
      <p:ext uri="{BB962C8B-B14F-4D97-AF65-F5344CB8AC3E}">
        <p14:creationId xmlns:p14="http://schemas.microsoft.com/office/powerpoint/2010/main" val="3864884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sion | Aeri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DA0192-253A-9416-8E30-B9B66EED54F7}"/>
              </a:ext>
            </a:extLst>
          </p:cNvPr>
          <p:cNvPicPr>
            <a:picLocks noChangeAspect="1"/>
          </p:cNvPicPr>
          <p:nvPr userDrawn="1"/>
        </p:nvPicPr>
        <p:blipFill>
          <a:blip r:embed="rId2"/>
          <a:srcRect/>
          <a:stretch/>
        </p:blipFill>
        <p:spPr>
          <a:xfrm>
            <a:off x="827" y="466"/>
            <a:ext cx="12192000" cy="6856136"/>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55388" y="2258209"/>
            <a:ext cx="12081224" cy="664797"/>
          </a:xfrm>
        </p:spPr>
        <p:txBody>
          <a:bodyPr anchor="t" anchorCtr="0">
            <a:noAutofit/>
          </a:bodyPr>
          <a:lstStyle>
            <a:lvl1pPr algn="ctr">
              <a:spcBef>
                <a:spcPts val="1200"/>
              </a:spcBef>
              <a:spcAft>
                <a:spcPts val="60"/>
              </a:spcAft>
              <a:defRPr sz="4800" b="1">
                <a:solidFill>
                  <a:schemeClr val="tx1"/>
                </a:solidFill>
              </a:defRPr>
            </a:lvl1pPr>
          </a:lstStyle>
          <a:p>
            <a:r>
              <a:rPr lang="en-US" dirty="0"/>
              <a:t>One-sentence statement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64437" y="2922742"/>
            <a:ext cx="12063127" cy="397032"/>
          </a:xfrm>
        </p:spPr>
        <p:txBody>
          <a:bodyPr tIns="91440" anchor="t" anchorCtr="0">
            <a:noAutofit/>
          </a:bodyPr>
          <a:lstStyle>
            <a:lvl1pPr marL="0" indent="0" algn="ctr">
              <a:spcBef>
                <a:spcPts val="1200"/>
              </a:spcBef>
              <a:spcAft>
                <a:spcPts val="60"/>
              </a:spcAft>
              <a:buNone/>
              <a:defRPr sz="2200" b="1"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CONTENT HERE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5668818" y="3468601"/>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956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sion | Hexagon">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71230B-9536-B5A5-160D-DBECD2D263EE}"/>
              </a:ext>
            </a:extLst>
          </p:cNvPr>
          <p:cNvSpPr>
            <a:spLocks noGrp="1"/>
          </p:cNvSpPr>
          <p:nvPr>
            <p:ph type="title" hasCustomPrompt="1"/>
          </p:nvPr>
        </p:nvSpPr>
        <p:spPr>
          <a:xfrm>
            <a:off x="573157" y="2624569"/>
            <a:ext cx="11045686" cy="498598"/>
          </a:xfrm>
        </p:spPr>
        <p:txBody>
          <a:bodyPr anchor="t" anchorCtr="0">
            <a:noAutofit/>
          </a:bodyPr>
          <a:lstStyle>
            <a:lvl1pPr algn="ctr">
              <a:defRPr sz="3600">
                <a:solidFill>
                  <a:schemeClr val="bg1"/>
                </a:solidFill>
              </a:defRPr>
            </a:lvl1pPr>
          </a:lstStyle>
          <a:p>
            <a:r>
              <a:rPr lang="en-US" dirty="0"/>
              <a:t>One-sentence headline stating the main takeaway</a:t>
            </a:r>
          </a:p>
        </p:txBody>
      </p:sp>
      <p:sp>
        <p:nvSpPr>
          <p:cNvPr id="320" name="Text Placeholder 368">
            <a:extLst>
              <a:ext uri="{FF2B5EF4-FFF2-40B4-BE49-F238E27FC236}">
                <a16:creationId xmlns:a16="http://schemas.microsoft.com/office/drawing/2014/main" id="{EE706859-C661-2A5C-56D3-6BE7DBBC71DD}"/>
              </a:ext>
            </a:extLst>
          </p:cNvPr>
          <p:cNvSpPr>
            <a:spLocks noGrp="1"/>
          </p:cNvSpPr>
          <p:nvPr>
            <p:ph type="body" sz="quarter" idx="18" hasCustomPrompt="1"/>
          </p:nvPr>
        </p:nvSpPr>
        <p:spPr>
          <a:xfrm>
            <a:off x="556069" y="3774422"/>
            <a:ext cx="11062774" cy="249299"/>
          </a:xfrm>
        </p:spPr>
        <p:txBody>
          <a:bodyPr anchor="t" anchorCtr="0">
            <a:noAutofit/>
          </a:bodyPr>
          <a:lstStyle>
            <a:lvl1pPr marL="0" indent="0" algn="ctr">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dirty="0"/>
              <a:t>Place content here</a:t>
            </a:r>
          </a:p>
        </p:txBody>
      </p:sp>
      <p:sp>
        <p:nvSpPr>
          <p:cNvPr id="3" name="Rectangle 2">
            <a:extLst>
              <a:ext uri="{FF2B5EF4-FFF2-40B4-BE49-F238E27FC236}">
                <a16:creationId xmlns:a16="http://schemas.microsoft.com/office/drawing/2014/main" id="{297D526D-05AB-C716-46F5-6CDC1D14E2ED}"/>
              </a:ext>
            </a:extLst>
          </p:cNvPr>
          <p:cNvSpPr/>
          <p:nvPr userDrawn="1"/>
        </p:nvSpPr>
        <p:spPr>
          <a:xfrm>
            <a:off x="5668818" y="3393042"/>
            <a:ext cx="854364" cy="71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7" name="Picture 6" descr="White text on a black background&#10;&#10;Description automatically generated">
            <a:extLst>
              <a:ext uri="{FF2B5EF4-FFF2-40B4-BE49-F238E27FC236}">
                <a16:creationId xmlns:a16="http://schemas.microsoft.com/office/drawing/2014/main" id="{FC9E5FBB-76DB-C72A-F862-30ED4D776A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35686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tandard Text Only">
    <p:spTree>
      <p:nvGrpSpPr>
        <p:cNvPr id="1" name=""/>
        <p:cNvGrpSpPr/>
        <p:nvPr/>
      </p:nvGrpSpPr>
      <p:grpSpPr>
        <a:xfrm>
          <a:off x="0" y="0"/>
          <a:ext cx="0" cy="0"/>
          <a:chOff x="0" y="0"/>
          <a:chExt cx="0" cy="0"/>
        </a:xfrm>
      </p:grpSpPr>
      <p:pic>
        <p:nvPicPr>
          <p:cNvPr id="5" name="Graphic 285">
            <a:extLst>
              <a:ext uri="{FF2B5EF4-FFF2-40B4-BE49-F238E27FC236}">
                <a16:creationId xmlns:a16="http://schemas.microsoft.com/office/drawing/2014/main" id="{A95873F9-24C5-691B-E0D0-B31D39B7FBB2}"/>
              </a:ext>
            </a:extLst>
          </p:cNvPr>
          <p:cNvPicPr>
            <a:picLocks noChangeAspect="1"/>
          </p:cNvPicPr>
          <p:nvPr userDrawn="1"/>
        </p:nvPicPr>
        <p:blipFill>
          <a:blip r:embed="rId2"/>
          <a:src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6" y="2292076"/>
            <a:ext cx="10396685"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Best Title Option for Longer Presentation Titles (Text Size no larger than 32 pt and no smaller than 20pt) </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6" y="4019391"/>
            <a:ext cx="10396685"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6" y="1880997"/>
            <a:ext cx="10396685"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6" y="4371534"/>
            <a:ext cx="10396685"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6" y="4881013"/>
            <a:ext cx="10396685"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grpSp>
        <p:nvGrpSpPr>
          <p:cNvPr id="6" name="Group 5">
            <a:extLst>
              <a:ext uri="{FF2B5EF4-FFF2-40B4-BE49-F238E27FC236}">
                <a16:creationId xmlns:a16="http://schemas.microsoft.com/office/drawing/2014/main" id="{68B2AD18-B7D9-77F5-D220-3EDA560B2C83}"/>
              </a:ext>
            </a:extLst>
          </p:cNvPr>
          <p:cNvGrpSpPr/>
          <p:nvPr userDrawn="1"/>
        </p:nvGrpSpPr>
        <p:grpSpPr>
          <a:xfrm>
            <a:off x="859536" y="6108192"/>
            <a:ext cx="4556510" cy="438912"/>
            <a:chOff x="859536" y="6108192"/>
            <a:chExt cx="4556510" cy="438912"/>
          </a:xfrm>
        </p:grpSpPr>
        <p:sp>
          <p:nvSpPr>
            <p:cNvPr id="7" name="TextBox 6">
              <a:extLst>
                <a:ext uri="{FF2B5EF4-FFF2-40B4-BE49-F238E27FC236}">
                  <a16:creationId xmlns:a16="http://schemas.microsoft.com/office/drawing/2014/main" id="{66E0B571-503C-1E4E-4585-513FD2198B27}"/>
                </a:ext>
              </a:extLst>
            </p:cNvPr>
            <p:cNvSpPr txBox="1"/>
            <p:nvPr userDrawn="1"/>
          </p:nvSpPr>
          <p:spPr>
            <a:xfrm>
              <a:off x="2368064" y="6156068"/>
              <a:ext cx="3047982" cy="369332"/>
            </a:xfrm>
            <a:prstGeom prst="rect">
              <a:avLst/>
            </a:prstGeom>
            <a:noFill/>
          </p:spPr>
          <p:txBody>
            <a:bodyPr wrap="square" lIns="182880"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pic>
          <p:nvPicPr>
            <p:cNvPr id="9" name="Picture 8" descr="Text&#10;&#10;AI-generated content may be incorrect.">
              <a:extLst>
                <a:ext uri="{FF2B5EF4-FFF2-40B4-BE49-F238E27FC236}">
                  <a16:creationId xmlns:a16="http://schemas.microsoft.com/office/drawing/2014/main" id="{2FD5B24E-06B1-CD75-BC26-A89AA432FAC2}"/>
                </a:ext>
              </a:extLst>
            </p:cNvPr>
            <p:cNvPicPr>
              <a:picLocks noChangeAspect="1"/>
            </p:cNvPicPr>
            <p:nvPr userDrawn="1"/>
          </p:nvPicPr>
          <p:blipFill>
            <a:blip r:embed="rId3"/>
            <a:stretch>
              <a:fillRect/>
            </a:stretch>
          </p:blipFill>
          <p:spPr>
            <a:xfrm>
              <a:off x="859536" y="6108192"/>
              <a:ext cx="1528065" cy="438912"/>
            </a:xfrm>
            <a:prstGeom prst="rect">
              <a:avLst/>
            </a:prstGeom>
          </p:spPr>
        </p:pic>
      </p:grpSp>
      <p:pic>
        <p:nvPicPr>
          <p:cNvPr id="11" name="Picture 10" descr="White text on a black background&#10;&#10;Description automatically generated">
            <a:extLst>
              <a:ext uri="{FF2B5EF4-FFF2-40B4-BE49-F238E27FC236}">
                <a16:creationId xmlns:a16="http://schemas.microsoft.com/office/drawing/2014/main" id="{4FA38B2A-CD9A-12D6-4E88-4891D0E043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7739" y="743312"/>
            <a:ext cx="2722731" cy="495042"/>
          </a:xfrm>
          <a:prstGeom prst="rect">
            <a:avLst/>
          </a:prstGeom>
        </p:spPr>
      </p:pic>
    </p:spTree>
    <p:extLst>
      <p:ext uri="{BB962C8B-B14F-4D97-AF65-F5344CB8AC3E}">
        <p14:creationId xmlns:p14="http://schemas.microsoft.com/office/powerpoint/2010/main" val="267694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sion | Aerial + Social">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1B10DD8E-E016-58F8-208C-69AD92BED39D}"/>
              </a:ext>
            </a:extLst>
          </p:cNvPr>
          <p:cNvSpPr/>
          <p:nvPr userDrawn="1"/>
        </p:nvSpPr>
        <p:spPr>
          <a:xfrm>
            <a:off x="0" y="0"/>
            <a:ext cx="12192000" cy="2575976"/>
          </a:xfrm>
          <a:prstGeom prst="rect">
            <a:avLst/>
          </a:prstGeom>
          <a:gradFill>
            <a:gsLst>
              <a:gs pos="57000">
                <a:srgbClr val="FFFFFF">
                  <a:alpha val="62000"/>
                </a:srgbClr>
              </a:gs>
              <a:gs pos="15000">
                <a:schemeClr val="bg1">
                  <a:alpha val="91598"/>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0E904804-90C2-92CD-EBBE-DEE84A1EF57E}"/>
              </a:ext>
            </a:extLst>
          </p:cNvPr>
          <p:cNvGrpSpPr/>
          <p:nvPr userDrawn="1"/>
        </p:nvGrpSpPr>
        <p:grpSpPr>
          <a:xfrm>
            <a:off x="2230425" y="1950223"/>
            <a:ext cx="7731150" cy="1180116"/>
            <a:chOff x="2419238" y="1689595"/>
            <a:chExt cx="7333183" cy="1119369"/>
          </a:xfrm>
        </p:grpSpPr>
        <p:sp>
          <p:nvSpPr>
            <p:cNvPr id="120" name="Freeform 119">
              <a:extLst>
                <a:ext uri="{FF2B5EF4-FFF2-40B4-BE49-F238E27FC236}">
                  <a16:creationId xmlns:a16="http://schemas.microsoft.com/office/drawing/2014/main" id="{B35B19EB-28CC-5046-67D8-0AC0F092D8F9}"/>
                </a:ext>
              </a:extLst>
            </p:cNvPr>
            <p:cNvSpPr/>
            <p:nvPr userDrawn="1"/>
          </p:nvSpPr>
          <p:spPr>
            <a:xfrm>
              <a:off x="6151118" y="1690962"/>
              <a:ext cx="1113318" cy="1113317"/>
            </a:xfrm>
            <a:custGeom>
              <a:avLst/>
              <a:gdLst>
                <a:gd name="connsiteX0" fmla="*/ 0 w 543306"/>
                <a:gd name="connsiteY0" fmla="*/ 0 h 543305"/>
                <a:gd name="connsiteX1" fmla="*/ 543306 w 543306"/>
                <a:gd name="connsiteY1" fmla="*/ 0 h 543305"/>
                <a:gd name="connsiteX2" fmla="*/ 543306 w 543306"/>
                <a:gd name="connsiteY2" fmla="*/ 543306 h 543305"/>
                <a:gd name="connsiteX3" fmla="*/ 0 w 543306"/>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6"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F8B7F74-14E3-0359-48F7-8887F481B3F3}"/>
                </a:ext>
              </a:extLst>
            </p:cNvPr>
            <p:cNvSpPr/>
            <p:nvPr userDrawn="1"/>
          </p:nvSpPr>
          <p:spPr>
            <a:xfrm>
              <a:off x="6531907" y="1870334"/>
              <a:ext cx="352119" cy="754014"/>
            </a:xfrm>
            <a:custGeom>
              <a:avLst/>
              <a:gdLst>
                <a:gd name="connsiteX0" fmla="*/ 136975 w 171836"/>
                <a:gd name="connsiteY0" fmla="*/ 62674 h 367963"/>
                <a:gd name="connsiteX1" fmla="*/ 167646 w 171836"/>
                <a:gd name="connsiteY1" fmla="*/ 62674 h 367963"/>
                <a:gd name="connsiteX2" fmla="*/ 171837 w 171836"/>
                <a:gd name="connsiteY2" fmla="*/ 58483 h 367963"/>
                <a:gd name="connsiteX3" fmla="*/ 171837 w 171836"/>
                <a:gd name="connsiteY3" fmla="*/ 3905 h 367963"/>
                <a:gd name="connsiteX4" fmla="*/ 168027 w 171836"/>
                <a:gd name="connsiteY4" fmla="*/ 0 h 367963"/>
                <a:gd name="connsiteX5" fmla="*/ 104305 w 171836"/>
                <a:gd name="connsiteY5" fmla="*/ 667 h 367963"/>
                <a:gd name="connsiteX6" fmla="*/ 53156 w 171836"/>
                <a:gd name="connsiteY6" fmla="*/ 26670 h 367963"/>
                <a:gd name="connsiteX7" fmla="*/ 38392 w 171836"/>
                <a:gd name="connsiteY7" fmla="*/ 72580 h 367963"/>
                <a:gd name="connsiteX8" fmla="*/ 38392 w 171836"/>
                <a:gd name="connsiteY8" fmla="*/ 113633 h 367963"/>
                <a:gd name="connsiteX9" fmla="*/ 32105 w 171836"/>
                <a:gd name="connsiteY9" fmla="*/ 120205 h 367963"/>
                <a:gd name="connsiteX10" fmla="*/ 4483 w 171836"/>
                <a:gd name="connsiteY10" fmla="*/ 120015 h 367963"/>
                <a:gd name="connsiteX11" fmla="*/ 6 w 171836"/>
                <a:gd name="connsiteY11" fmla="*/ 124492 h 367963"/>
                <a:gd name="connsiteX12" fmla="*/ 6 w 171836"/>
                <a:gd name="connsiteY12" fmla="*/ 178403 h 367963"/>
                <a:gd name="connsiteX13" fmla="*/ 4959 w 171836"/>
                <a:gd name="connsiteY13" fmla="*/ 183166 h 367963"/>
                <a:gd name="connsiteX14" fmla="*/ 31915 w 171836"/>
                <a:gd name="connsiteY14" fmla="*/ 182975 h 367963"/>
                <a:gd name="connsiteX15" fmla="*/ 38106 w 171836"/>
                <a:gd name="connsiteY15" fmla="*/ 189167 h 367963"/>
                <a:gd name="connsiteX16" fmla="*/ 38011 w 171836"/>
                <a:gd name="connsiteY16" fmla="*/ 275558 h 367963"/>
                <a:gd name="connsiteX17" fmla="*/ 37915 w 171836"/>
                <a:gd name="connsiteY17" fmla="*/ 360807 h 367963"/>
                <a:gd name="connsiteX18" fmla="*/ 44773 w 171836"/>
                <a:gd name="connsiteY18" fmla="*/ 367951 h 367963"/>
                <a:gd name="connsiteX19" fmla="*/ 107924 w 171836"/>
                <a:gd name="connsiteY19" fmla="*/ 367951 h 367963"/>
                <a:gd name="connsiteX20" fmla="*/ 115354 w 171836"/>
                <a:gd name="connsiteY20" fmla="*/ 360617 h 367963"/>
                <a:gd name="connsiteX21" fmla="*/ 115258 w 171836"/>
                <a:gd name="connsiteY21" fmla="*/ 191452 h 367963"/>
                <a:gd name="connsiteX22" fmla="*/ 123164 w 171836"/>
                <a:gd name="connsiteY22" fmla="*/ 183737 h 367963"/>
                <a:gd name="connsiteX23" fmla="*/ 159931 w 171836"/>
                <a:gd name="connsiteY23" fmla="*/ 183737 h 367963"/>
                <a:gd name="connsiteX24" fmla="*/ 165836 w 171836"/>
                <a:gd name="connsiteY24" fmla="*/ 178975 h 367963"/>
                <a:gd name="connsiteX25" fmla="*/ 170980 w 171836"/>
                <a:gd name="connsiteY25" fmla="*/ 124682 h 367963"/>
                <a:gd name="connsiteX26" fmla="*/ 165455 w 171836"/>
                <a:gd name="connsiteY26" fmla="*/ 118872 h 367963"/>
                <a:gd name="connsiteX27" fmla="*/ 118878 w 171836"/>
                <a:gd name="connsiteY27" fmla="*/ 118967 h 367963"/>
                <a:gd name="connsiteX28" fmla="*/ 114115 w 171836"/>
                <a:gd name="connsiteY28" fmla="*/ 115348 h 367963"/>
                <a:gd name="connsiteX29" fmla="*/ 114592 w 171836"/>
                <a:gd name="connsiteY29" fmla="*/ 82867 h 367963"/>
                <a:gd name="connsiteX30" fmla="*/ 137166 w 171836"/>
                <a:gd name="connsiteY30" fmla="*/ 62389 h 36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836" h="367963">
                  <a:moveTo>
                    <a:pt x="136975" y="62674"/>
                  </a:moveTo>
                  <a:cubicBezTo>
                    <a:pt x="147167" y="62674"/>
                    <a:pt x="157454" y="62579"/>
                    <a:pt x="167646" y="62674"/>
                  </a:cubicBezTo>
                  <a:cubicBezTo>
                    <a:pt x="170789" y="62674"/>
                    <a:pt x="171837" y="61722"/>
                    <a:pt x="171837" y="58483"/>
                  </a:cubicBezTo>
                  <a:cubicBezTo>
                    <a:pt x="171742" y="40291"/>
                    <a:pt x="171742" y="22098"/>
                    <a:pt x="171837" y="3905"/>
                  </a:cubicBezTo>
                  <a:cubicBezTo>
                    <a:pt x="171837" y="1048"/>
                    <a:pt x="170980" y="0"/>
                    <a:pt x="168027" y="0"/>
                  </a:cubicBezTo>
                  <a:cubicBezTo>
                    <a:pt x="146786" y="190"/>
                    <a:pt x="125546" y="-286"/>
                    <a:pt x="104305" y="667"/>
                  </a:cubicBezTo>
                  <a:cubicBezTo>
                    <a:pt x="83635" y="1619"/>
                    <a:pt x="65729" y="9430"/>
                    <a:pt x="53156" y="26670"/>
                  </a:cubicBezTo>
                  <a:cubicBezTo>
                    <a:pt x="43154" y="40291"/>
                    <a:pt x="38677" y="55817"/>
                    <a:pt x="38392" y="72580"/>
                  </a:cubicBezTo>
                  <a:cubicBezTo>
                    <a:pt x="38106" y="86296"/>
                    <a:pt x="38106" y="100013"/>
                    <a:pt x="38392" y="113633"/>
                  </a:cubicBezTo>
                  <a:cubicBezTo>
                    <a:pt x="38487" y="118586"/>
                    <a:pt x="37439" y="120491"/>
                    <a:pt x="32105" y="120205"/>
                  </a:cubicBezTo>
                  <a:cubicBezTo>
                    <a:pt x="22961" y="119729"/>
                    <a:pt x="13722" y="120205"/>
                    <a:pt x="4483" y="120015"/>
                  </a:cubicBezTo>
                  <a:cubicBezTo>
                    <a:pt x="958" y="120015"/>
                    <a:pt x="-89" y="121063"/>
                    <a:pt x="6" y="124492"/>
                  </a:cubicBezTo>
                  <a:cubicBezTo>
                    <a:pt x="197" y="142494"/>
                    <a:pt x="197" y="160496"/>
                    <a:pt x="6" y="178403"/>
                  </a:cubicBezTo>
                  <a:cubicBezTo>
                    <a:pt x="6" y="182213"/>
                    <a:pt x="1339" y="183261"/>
                    <a:pt x="4959" y="183166"/>
                  </a:cubicBezTo>
                  <a:cubicBezTo>
                    <a:pt x="13913" y="182975"/>
                    <a:pt x="22961" y="183356"/>
                    <a:pt x="31915" y="182975"/>
                  </a:cubicBezTo>
                  <a:cubicBezTo>
                    <a:pt x="36772" y="182785"/>
                    <a:pt x="38106" y="184309"/>
                    <a:pt x="38106" y="189167"/>
                  </a:cubicBezTo>
                  <a:cubicBezTo>
                    <a:pt x="37915" y="217932"/>
                    <a:pt x="38011" y="246793"/>
                    <a:pt x="38011" y="275558"/>
                  </a:cubicBezTo>
                  <a:cubicBezTo>
                    <a:pt x="38011" y="304324"/>
                    <a:pt x="38106" y="332327"/>
                    <a:pt x="37915" y="360807"/>
                  </a:cubicBezTo>
                  <a:cubicBezTo>
                    <a:pt x="37915" y="366141"/>
                    <a:pt x="38868" y="368141"/>
                    <a:pt x="44773" y="367951"/>
                  </a:cubicBezTo>
                  <a:cubicBezTo>
                    <a:pt x="65824" y="367570"/>
                    <a:pt x="86874" y="367570"/>
                    <a:pt x="107924" y="367951"/>
                  </a:cubicBezTo>
                  <a:cubicBezTo>
                    <a:pt x="113830" y="368046"/>
                    <a:pt x="115354" y="366617"/>
                    <a:pt x="115354" y="360617"/>
                  </a:cubicBezTo>
                  <a:cubicBezTo>
                    <a:pt x="115068" y="304229"/>
                    <a:pt x="115163" y="247841"/>
                    <a:pt x="115258" y="191452"/>
                  </a:cubicBezTo>
                  <a:cubicBezTo>
                    <a:pt x="115258" y="182499"/>
                    <a:pt x="114401" y="183833"/>
                    <a:pt x="123164" y="183737"/>
                  </a:cubicBezTo>
                  <a:cubicBezTo>
                    <a:pt x="135451" y="183737"/>
                    <a:pt x="147643" y="183642"/>
                    <a:pt x="159931" y="183737"/>
                  </a:cubicBezTo>
                  <a:cubicBezTo>
                    <a:pt x="163646" y="183737"/>
                    <a:pt x="165455" y="182975"/>
                    <a:pt x="165836" y="178975"/>
                  </a:cubicBezTo>
                  <a:cubicBezTo>
                    <a:pt x="167360" y="160877"/>
                    <a:pt x="169075" y="142780"/>
                    <a:pt x="170980" y="124682"/>
                  </a:cubicBezTo>
                  <a:cubicBezTo>
                    <a:pt x="171456" y="119920"/>
                    <a:pt x="170027" y="118872"/>
                    <a:pt x="165455" y="118872"/>
                  </a:cubicBezTo>
                  <a:cubicBezTo>
                    <a:pt x="149930" y="119158"/>
                    <a:pt x="134404" y="118872"/>
                    <a:pt x="118878" y="118967"/>
                  </a:cubicBezTo>
                  <a:cubicBezTo>
                    <a:pt x="116306" y="118967"/>
                    <a:pt x="114020" y="119253"/>
                    <a:pt x="114115" y="115348"/>
                  </a:cubicBezTo>
                  <a:cubicBezTo>
                    <a:pt x="114401" y="104489"/>
                    <a:pt x="113830" y="93631"/>
                    <a:pt x="114592" y="82867"/>
                  </a:cubicBezTo>
                  <a:cubicBezTo>
                    <a:pt x="115449" y="69437"/>
                    <a:pt x="123545" y="62389"/>
                    <a:pt x="137166" y="62389"/>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1A6707B-2CA3-3F65-45C2-727FD45B5C49}"/>
                </a:ext>
              </a:extLst>
            </p:cNvPr>
            <p:cNvSpPr/>
            <p:nvPr userDrawn="1"/>
          </p:nvSpPr>
          <p:spPr>
            <a:xfrm>
              <a:off x="4907224" y="1690572"/>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D4C61578-C993-8405-291A-DEF5EE57846B}"/>
                </a:ext>
              </a:extLst>
            </p:cNvPr>
            <p:cNvSpPr/>
            <p:nvPr userDrawn="1"/>
          </p:nvSpPr>
          <p:spPr>
            <a:xfrm>
              <a:off x="5613002" y="2009890"/>
              <a:ext cx="88611" cy="88611"/>
            </a:xfrm>
            <a:custGeom>
              <a:avLst/>
              <a:gdLst>
                <a:gd name="connsiteX0" fmla="*/ 21622 w 43243"/>
                <a:gd name="connsiteY0" fmla="*/ 0 h 43243"/>
                <a:gd name="connsiteX1" fmla="*/ 0 w 43243"/>
                <a:gd name="connsiteY1" fmla="*/ 21622 h 43243"/>
                <a:gd name="connsiteX2" fmla="*/ 21622 w 43243"/>
                <a:gd name="connsiteY2" fmla="*/ 43244 h 43243"/>
                <a:gd name="connsiteX3" fmla="*/ 43244 w 43243"/>
                <a:gd name="connsiteY3" fmla="*/ 21622 h 43243"/>
                <a:gd name="connsiteX4" fmla="*/ 21622 w 43243"/>
                <a:gd name="connsiteY4" fmla="*/ 0 h 4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 h="43243">
                  <a:moveTo>
                    <a:pt x="21622" y="0"/>
                  </a:moveTo>
                  <a:cubicBezTo>
                    <a:pt x="9715" y="0"/>
                    <a:pt x="0" y="9716"/>
                    <a:pt x="0" y="21622"/>
                  </a:cubicBezTo>
                  <a:cubicBezTo>
                    <a:pt x="0" y="33528"/>
                    <a:pt x="9715" y="43244"/>
                    <a:pt x="21622" y="43244"/>
                  </a:cubicBezTo>
                  <a:cubicBezTo>
                    <a:pt x="33528" y="43244"/>
                    <a:pt x="43244" y="33528"/>
                    <a:pt x="43244" y="21622"/>
                  </a:cubicBezTo>
                  <a:cubicBezTo>
                    <a:pt x="43244" y="9716"/>
                    <a:pt x="33528" y="0"/>
                    <a:pt x="21622" y="0"/>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4412687-F6B8-FF14-A681-2E7D9389F291}"/>
                </a:ext>
              </a:extLst>
            </p:cNvPr>
            <p:cNvSpPr/>
            <p:nvPr userDrawn="1"/>
          </p:nvSpPr>
          <p:spPr>
            <a:xfrm>
              <a:off x="5100064" y="1883412"/>
              <a:ext cx="727442" cy="727442"/>
            </a:xfrm>
            <a:custGeom>
              <a:avLst/>
              <a:gdLst>
                <a:gd name="connsiteX0" fmla="*/ 265462 w 354996"/>
                <a:gd name="connsiteY0" fmla="*/ 0 h 354996"/>
                <a:gd name="connsiteX1" fmla="*/ 89535 w 354996"/>
                <a:gd name="connsiteY1" fmla="*/ 0 h 354996"/>
                <a:gd name="connsiteX2" fmla="*/ 0 w 354996"/>
                <a:gd name="connsiteY2" fmla="*/ 89535 h 354996"/>
                <a:gd name="connsiteX3" fmla="*/ 0 w 354996"/>
                <a:gd name="connsiteY3" fmla="*/ 265462 h 354996"/>
                <a:gd name="connsiteX4" fmla="*/ 89535 w 354996"/>
                <a:gd name="connsiteY4" fmla="*/ 354997 h 354996"/>
                <a:gd name="connsiteX5" fmla="*/ 265462 w 354996"/>
                <a:gd name="connsiteY5" fmla="*/ 354997 h 354996"/>
                <a:gd name="connsiteX6" fmla="*/ 354997 w 354996"/>
                <a:gd name="connsiteY6" fmla="*/ 265462 h 354996"/>
                <a:gd name="connsiteX7" fmla="*/ 354997 w 354996"/>
                <a:gd name="connsiteY7" fmla="*/ 89535 h 354996"/>
                <a:gd name="connsiteX8" fmla="*/ 265462 w 354996"/>
                <a:gd name="connsiteY8" fmla="*/ 0 h 354996"/>
                <a:gd name="connsiteX9" fmla="*/ 316421 w 354996"/>
                <a:gd name="connsiteY9" fmla="*/ 265462 h 354996"/>
                <a:gd name="connsiteX10" fmla="*/ 265462 w 354996"/>
                <a:gd name="connsiteY10" fmla="*/ 316421 h 354996"/>
                <a:gd name="connsiteX11" fmla="*/ 89535 w 354996"/>
                <a:gd name="connsiteY11" fmla="*/ 316421 h 354996"/>
                <a:gd name="connsiteX12" fmla="*/ 38576 w 354996"/>
                <a:gd name="connsiteY12" fmla="*/ 265462 h 354996"/>
                <a:gd name="connsiteX13" fmla="*/ 38576 w 354996"/>
                <a:gd name="connsiteY13" fmla="*/ 89535 h 354996"/>
                <a:gd name="connsiteX14" fmla="*/ 89535 w 354996"/>
                <a:gd name="connsiteY14" fmla="*/ 38576 h 354996"/>
                <a:gd name="connsiteX15" fmla="*/ 265462 w 354996"/>
                <a:gd name="connsiteY15" fmla="*/ 38576 h 354996"/>
                <a:gd name="connsiteX16" fmla="*/ 316421 w 354996"/>
                <a:gd name="connsiteY16" fmla="*/ 89535 h 354996"/>
                <a:gd name="connsiteX17" fmla="*/ 316421 w 354996"/>
                <a:gd name="connsiteY17" fmla="*/ 265462 h 35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996" h="354996">
                  <a:moveTo>
                    <a:pt x="265462" y="0"/>
                  </a:moveTo>
                  <a:lnTo>
                    <a:pt x="89535" y="0"/>
                  </a:lnTo>
                  <a:cubicBezTo>
                    <a:pt x="40196" y="0"/>
                    <a:pt x="0" y="40196"/>
                    <a:pt x="0" y="89535"/>
                  </a:cubicBezTo>
                  <a:lnTo>
                    <a:pt x="0" y="265462"/>
                  </a:lnTo>
                  <a:cubicBezTo>
                    <a:pt x="0" y="314896"/>
                    <a:pt x="40196" y="354997"/>
                    <a:pt x="89535" y="354997"/>
                  </a:cubicBezTo>
                  <a:lnTo>
                    <a:pt x="265462" y="354997"/>
                  </a:lnTo>
                  <a:cubicBezTo>
                    <a:pt x="314801" y="354997"/>
                    <a:pt x="354997" y="314801"/>
                    <a:pt x="354997" y="265462"/>
                  </a:cubicBezTo>
                  <a:lnTo>
                    <a:pt x="354997" y="89535"/>
                  </a:lnTo>
                  <a:cubicBezTo>
                    <a:pt x="354997" y="40196"/>
                    <a:pt x="314801" y="0"/>
                    <a:pt x="265462" y="0"/>
                  </a:cubicBezTo>
                  <a:close/>
                  <a:moveTo>
                    <a:pt x="316421" y="265462"/>
                  </a:moveTo>
                  <a:cubicBezTo>
                    <a:pt x="316421" y="293560"/>
                    <a:pt x="293561" y="316421"/>
                    <a:pt x="265462" y="316421"/>
                  </a:cubicBezTo>
                  <a:lnTo>
                    <a:pt x="89535" y="316421"/>
                  </a:lnTo>
                  <a:cubicBezTo>
                    <a:pt x="61436" y="316421"/>
                    <a:pt x="38576" y="293560"/>
                    <a:pt x="38576" y="265462"/>
                  </a:cubicBezTo>
                  <a:lnTo>
                    <a:pt x="38576" y="89535"/>
                  </a:lnTo>
                  <a:cubicBezTo>
                    <a:pt x="38576" y="61436"/>
                    <a:pt x="61436" y="38576"/>
                    <a:pt x="89535" y="38576"/>
                  </a:cubicBezTo>
                  <a:lnTo>
                    <a:pt x="265462" y="38576"/>
                  </a:lnTo>
                  <a:cubicBezTo>
                    <a:pt x="293561" y="38576"/>
                    <a:pt x="316421" y="61436"/>
                    <a:pt x="316421" y="89535"/>
                  </a:cubicBezTo>
                  <a:lnTo>
                    <a:pt x="316421" y="265462"/>
                  </a:ln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11DCFC7-265A-A74C-9128-D2C19FEB1FE1}"/>
                </a:ext>
              </a:extLst>
            </p:cNvPr>
            <p:cNvSpPr/>
            <p:nvPr userDrawn="1"/>
          </p:nvSpPr>
          <p:spPr>
            <a:xfrm>
              <a:off x="5276508" y="2059857"/>
              <a:ext cx="374747" cy="374750"/>
            </a:xfrm>
            <a:custGeom>
              <a:avLst/>
              <a:gdLst>
                <a:gd name="connsiteX0" fmla="*/ 91440 w 182879"/>
                <a:gd name="connsiteY0" fmla="*/ 0 h 182880"/>
                <a:gd name="connsiteX1" fmla="*/ 0 w 182879"/>
                <a:gd name="connsiteY1" fmla="*/ 91440 h 182880"/>
                <a:gd name="connsiteX2" fmla="*/ 91440 w 182879"/>
                <a:gd name="connsiteY2" fmla="*/ 182880 h 182880"/>
                <a:gd name="connsiteX3" fmla="*/ 182880 w 182879"/>
                <a:gd name="connsiteY3" fmla="*/ 91440 h 182880"/>
                <a:gd name="connsiteX4" fmla="*/ 91440 w 182879"/>
                <a:gd name="connsiteY4" fmla="*/ 0 h 182880"/>
                <a:gd name="connsiteX5" fmla="*/ 91440 w 182879"/>
                <a:gd name="connsiteY5" fmla="*/ 144209 h 182880"/>
                <a:gd name="connsiteX6" fmla="*/ 38671 w 182879"/>
                <a:gd name="connsiteY6" fmla="*/ 91440 h 182880"/>
                <a:gd name="connsiteX7" fmla="*/ 91440 w 182879"/>
                <a:gd name="connsiteY7" fmla="*/ 38672 h 182880"/>
                <a:gd name="connsiteX8" fmla="*/ 144304 w 182879"/>
                <a:gd name="connsiteY8" fmla="*/ 91440 h 182880"/>
                <a:gd name="connsiteX9" fmla="*/ 91440 w 182879"/>
                <a:gd name="connsiteY9" fmla="*/ 1442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79" h="182880">
                  <a:moveTo>
                    <a:pt x="91440" y="0"/>
                  </a:moveTo>
                  <a:cubicBezTo>
                    <a:pt x="41053" y="0"/>
                    <a:pt x="0" y="41053"/>
                    <a:pt x="0" y="91440"/>
                  </a:cubicBezTo>
                  <a:cubicBezTo>
                    <a:pt x="0" y="141827"/>
                    <a:pt x="41053" y="182880"/>
                    <a:pt x="91440" y="182880"/>
                  </a:cubicBezTo>
                  <a:cubicBezTo>
                    <a:pt x="141827" y="182880"/>
                    <a:pt x="182880" y="141827"/>
                    <a:pt x="182880" y="91440"/>
                  </a:cubicBezTo>
                  <a:cubicBezTo>
                    <a:pt x="182880" y="41053"/>
                    <a:pt x="141922" y="0"/>
                    <a:pt x="91440" y="0"/>
                  </a:cubicBezTo>
                  <a:close/>
                  <a:moveTo>
                    <a:pt x="91440" y="144209"/>
                  </a:moveTo>
                  <a:cubicBezTo>
                    <a:pt x="62389" y="144209"/>
                    <a:pt x="38671" y="120491"/>
                    <a:pt x="38671" y="91440"/>
                  </a:cubicBezTo>
                  <a:cubicBezTo>
                    <a:pt x="38671" y="62389"/>
                    <a:pt x="62389" y="38672"/>
                    <a:pt x="91440" y="38672"/>
                  </a:cubicBezTo>
                  <a:cubicBezTo>
                    <a:pt x="120491" y="38672"/>
                    <a:pt x="144304" y="62389"/>
                    <a:pt x="144304" y="91440"/>
                  </a:cubicBezTo>
                  <a:cubicBezTo>
                    <a:pt x="144304" y="120491"/>
                    <a:pt x="120586" y="144209"/>
                    <a:pt x="91440" y="144209"/>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CF71412B-57D0-8C3F-863B-747D72482FB6}"/>
                </a:ext>
              </a:extLst>
            </p:cNvPr>
            <p:cNvSpPr/>
            <p:nvPr userDrawn="1"/>
          </p:nvSpPr>
          <p:spPr>
            <a:xfrm>
              <a:off x="7395013" y="1695646"/>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32E9776-B6B4-0737-83B3-225F4D4AE1BF}"/>
                </a:ext>
              </a:extLst>
            </p:cNvPr>
            <p:cNvSpPr/>
            <p:nvPr userDrawn="1"/>
          </p:nvSpPr>
          <p:spPr>
            <a:xfrm>
              <a:off x="7581999" y="1991739"/>
              <a:ext cx="739350" cy="521135"/>
            </a:xfrm>
            <a:custGeom>
              <a:avLst/>
              <a:gdLst>
                <a:gd name="connsiteX0" fmla="*/ 353282 w 360807"/>
                <a:gd name="connsiteY0" fmla="*/ 39719 h 254317"/>
                <a:gd name="connsiteX1" fmla="*/ 321373 w 360807"/>
                <a:gd name="connsiteY1" fmla="*/ 7620 h 254317"/>
                <a:gd name="connsiteX2" fmla="*/ 180404 w 360807"/>
                <a:gd name="connsiteY2" fmla="*/ 0 h 254317"/>
                <a:gd name="connsiteX3" fmla="*/ 39433 w 360807"/>
                <a:gd name="connsiteY3" fmla="*/ 7620 h 254317"/>
                <a:gd name="connsiteX4" fmla="*/ 7525 w 360807"/>
                <a:gd name="connsiteY4" fmla="*/ 39719 h 254317"/>
                <a:gd name="connsiteX5" fmla="*/ 0 w 360807"/>
                <a:gd name="connsiteY5" fmla="*/ 127159 h 254317"/>
                <a:gd name="connsiteX6" fmla="*/ 7525 w 360807"/>
                <a:gd name="connsiteY6" fmla="*/ 214598 h 254317"/>
                <a:gd name="connsiteX7" fmla="*/ 39433 w 360807"/>
                <a:gd name="connsiteY7" fmla="*/ 246697 h 254317"/>
                <a:gd name="connsiteX8" fmla="*/ 180404 w 360807"/>
                <a:gd name="connsiteY8" fmla="*/ 254317 h 254317"/>
                <a:gd name="connsiteX9" fmla="*/ 321373 w 360807"/>
                <a:gd name="connsiteY9" fmla="*/ 246697 h 254317"/>
                <a:gd name="connsiteX10" fmla="*/ 353282 w 360807"/>
                <a:gd name="connsiteY10" fmla="*/ 214598 h 254317"/>
                <a:gd name="connsiteX11" fmla="*/ 360807 w 360807"/>
                <a:gd name="connsiteY11" fmla="*/ 127159 h 254317"/>
                <a:gd name="connsiteX12" fmla="*/ 353282 w 360807"/>
                <a:gd name="connsiteY12" fmla="*/ 39719 h 254317"/>
                <a:gd name="connsiteX13" fmla="*/ 143542 w 360807"/>
                <a:gd name="connsiteY13" fmla="*/ 180784 h 254317"/>
                <a:gd name="connsiteX14" fmla="*/ 143542 w 360807"/>
                <a:gd name="connsiteY14" fmla="*/ 73533 h 254317"/>
                <a:gd name="connsiteX15" fmla="*/ 237839 w 360807"/>
                <a:gd name="connsiteY15" fmla="*/ 127159 h 254317"/>
                <a:gd name="connsiteX16" fmla="*/ 143542 w 360807"/>
                <a:gd name="connsiteY16" fmla="*/ 180784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807" h="254317">
                  <a:moveTo>
                    <a:pt x="353282" y="39719"/>
                  </a:moveTo>
                  <a:cubicBezTo>
                    <a:pt x="349091" y="24098"/>
                    <a:pt x="336899" y="11811"/>
                    <a:pt x="321373" y="7620"/>
                  </a:cubicBezTo>
                  <a:cubicBezTo>
                    <a:pt x="293275" y="0"/>
                    <a:pt x="180404" y="0"/>
                    <a:pt x="180404" y="0"/>
                  </a:cubicBezTo>
                  <a:cubicBezTo>
                    <a:pt x="180404" y="0"/>
                    <a:pt x="67532" y="0"/>
                    <a:pt x="39433" y="7620"/>
                  </a:cubicBezTo>
                  <a:cubicBezTo>
                    <a:pt x="23908" y="11811"/>
                    <a:pt x="11716" y="24098"/>
                    <a:pt x="7525" y="39719"/>
                  </a:cubicBezTo>
                  <a:cubicBezTo>
                    <a:pt x="0" y="68008"/>
                    <a:pt x="0" y="127159"/>
                    <a:pt x="0" y="127159"/>
                  </a:cubicBezTo>
                  <a:cubicBezTo>
                    <a:pt x="0" y="127159"/>
                    <a:pt x="0" y="186214"/>
                    <a:pt x="7525" y="214598"/>
                  </a:cubicBezTo>
                  <a:cubicBezTo>
                    <a:pt x="11716" y="230219"/>
                    <a:pt x="23908" y="242506"/>
                    <a:pt x="39433" y="246697"/>
                  </a:cubicBezTo>
                  <a:cubicBezTo>
                    <a:pt x="67532" y="254317"/>
                    <a:pt x="180404" y="254317"/>
                    <a:pt x="180404" y="254317"/>
                  </a:cubicBezTo>
                  <a:cubicBezTo>
                    <a:pt x="180404" y="254317"/>
                    <a:pt x="293275" y="254317"/>
                    <a:pt x="321373" y="246697"/>
                  </a:cubicBezTo>
                  <a:cubicBezTo>
                    <a:pt x="336899" y="242506"/>
                    <a:pt x="349091" y="230219"/>
                    <a:pt x="353282" y="214598"/>
                  </a:cubicBezTo>
                  <a:cubicBezTo>
                    <a:pt x="360807" y="186309"/>
                    <a:pt x="360807" y="127159"/>
                    <a:pt x="360807" y="127159"/>
                  </a:cubicBezTo>
                  <a:cubicBezTo>
                    <a:pt x="360807" y="127159"/>
                    <a:pt x="360807" y="68104"/>
                    <a:pt x="353282" y="39719"/>
                  </a:cubicBezTo>
                  <a:close/>
                  <a:moveTo>
                    <a:pt x="143542" y="180784"/>
                  </a:moveTo>
                  <a:lnTo>
                    <a:pt x="143542" y="73533"/>
                  </a:lnTo>
                  <a:lnTo>
                    <a:pt x="237839" y="127159"/>
                  </a:lnTo>
                  <a:lnTo>
                    <a:pt x="143542" y="180784"/>
                  </a:ln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6B36695-9D44-CF4A-14FC-6D97E6B5EEB6}"/>
                </a:ext>
              </a:extLst>
            </p:cNvPr>
            <p:cNvSpPr/>
            <p:nvPr userDrawn="1"/>
          </p:nvSpPr>
          <p:spPr>
            <a:xfrm>
              <a:off x="2419238" y="1689595"/>
              <a:ext cx="1113317" cy="1113317"/>
            </a:xfrm>
            <a:custGeom>
              <a:avLst/>
              <a:gdLst>
                <a:gd name="connsiteX0" fmla="*/ 0 w 543305"/>
                <a:gd name="connsiteY0" fmla="*/ 0 h 543305"/>
                <a:gd name="connsiteX1" fmla="*/ 543306 w 543305"/>
                <a:gd name="connsiteY1" fmla="*/ 0 h 543305"/>
                <a:gd name="connsiteX2" fmla="*/ 543306 w 543305"/>
                <a:gd name="connsiteY2" fmla="*/ 543306 h 543305"/>
                <a:gd name="connsiteX3" fmla="*/ 0 w 543305"/>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5"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46E7525-5FF1-8346-5B8E-E85830C2BFE2}"/>
                </a:ext>
              </a:extLst>
            </p:cNvPr>
            <p:cNvSpPr/>
            <p:nvPr userDrawn="1"/>
          </p:nvSpPr>
          <p:spPr>
            <a:xfrm>
              <a:off x="2628279" y="2125633"/>
              <a:ext cx="149117" cy="479562"/>
            </a:xfrm>
            <a:custGeom>
              <a:avLst/>
              <a:gdLst>
                <a:gd name="connsiteX0" fmla="*/ 0 w 72770"/>
                <a:gd name="connsiteY0" fmla="*/ 0 h 234029"/>
                <a:gd name="connsiteX1" fmla="*/ 72771 w 72770"/>
                <a:gd name="connsiteY1" fmla="*/ 0 h 234029"/>
                <a:gd name="connsiteX2" fmla="*/ 72771 w 72770"/>
                <a:gd name="connsiteY2" fmla="*/ 234029 h 234029"/>
                <a:gd name="connsiteX3" fmla="*/ 0 w 72770"/>
                <a:gd name="connsiteY3" fmla="*/ 234029 h 234029"/>
              </a:gdLst>
              <a:ahLst/>
              <a:cxnLst>
                <a:cxn ang="0">
                  <a:pos x="connsiteX0" y="connsiteY0"/>
                </a:cxn>
                <a:cxn ang="0">
                  <a:pos x="connsiteX1" y="connsiteY1"/>
                </a:cxn>
                <a:cxn ang="0">
                  <a:pos x="connsiteX2" y="connsiteY2"/>
                </a:cxn>
                <a:cxn ang="0">
                  <a:pos x="connsiteX3" y="connsiteY3"/>
                </a:cxn>
              </a:cxnLst>
              <a:rect l="l" t="t" r="r" b="b"/>
              <a:pathLst>
                <a:path w="72770" h="234029">
                  <a:moveTo>
                    <a:pt x="0" y="0"/>
                  </a:moveTo>
                  <a:lnTo>
                    <a:pt x="72771" y="0"/>
                  </a:lnTo>
                  <a:lnTo>
                    <a:pt x="72771" y="234029"/>
                  </a:lnTo>
                  <a:lnTo>
                    <a:pt x="0" y="234029"/>
                  </a:ln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2643B9D-593C-28B6-33C7-94AC849E27E6}"/>
                </a:ext>
              </a:extLst>
            </p:cNvPr>
            <p:cNvSpPr/>
            <p:nvPr userDrawn="1"/>
          </p:nvSpPr>
          <p:spPr>
            <a:xfrm>
              <a:off x="2616371" y="1887316"/>
              <a:ext cx="172539" cy="172930"/>
            </a:xfrm>
            <a:custGeom>
              <a:avLst/>
              <a:gdLst>
                <a:gd name="connsiteX0" fmla="*/ 42100 w 84200"/>
                <a:gd name="connsiteY0" fmla="*/ 0 h 84391"/>
                <a:gd name="connsiteX1" fmla="*/ 0 w 84200"/>
                <a:gd name="connsiteY1" fmla="*/ 42196 h 84391"/>
                <a:gd name="connsiteX2" fmla="*/ 42100 w 84200"/>
                <a:gd name="connsiteY2" fmla="*/ 84392 h 84391"/>
                <a:gd name="connsiteX3" fmla="*/ 84201 w 84200"/>
                <a:gd name="connsiteY3" fmla="*/ 42196 h 84391"/>
                <a:gd name="connsiteX4" fmla="*/ 42100 w 84200"/>
                <a:gd name="connsiteY4" fmla="*/ 0 h 8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0" h="84391">
                  <a:moveTo>
                    <a:pt x="42100" y="0"/>
                  </a:moveTo>
                  <a:cubicBezTo>
                    <a:pt x="18764" y="0"/>
                    <a:pt x="0" y="18860"/>
                    <a:pt x="0" y="42196"/>
                  </a:cubicBezTo>
                  <a:cubicBezTo>
                    <a:pt x="0" y="65532"/>
                    <a:pt x="18859" y="84392"/>
                    <a:pt x="42100" y="84392"/>
                  </a:cubicBezTo>
                  <a:cubicBezTo>
                    <a:pt x="65342" y="84392"/>
                    <a:pt x="84201" y="65532"/>
                    <a:pt x="84201" y="42196"/>
                  </a:cubicBezTo>
                  <a:cubicBezTo>
                    <a:pt x="84201" y="18860"/>
                    <a:pt x="65342" y="0"/>
                    <a:pt x="42100" y="0"/>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DA44CA4D-A7B1-8C2B-5E9A-F02818DF16DD}"/>
                </a:ext>
              </a:extLst>
            </p:cNvPr>
            <p:cNvSpPr/>
            <p:nvPr userDrawn="1"/>
          </p:nvSpPr>
          <p:spPr>
            <a:xfrm>
              <a:off x="2870888" y="2113727"/>
              <a:ext cx="464728" cy="491467"/>
            </a:xfrm>
            <a:custGeom>
              <a:avLst/>
              <a:gdLst>
                <a:gd name="connsiteX0" fmla="*/ 139446 w 226790"/>
                <a:gd name="connsiteY0" fmla="*/ 0 h 239839"/>
                <a:gd name="connsiteX1" fmla="*/ 70675 w 226790"/>
                <a:gd name="connsiteY1" fmla="*/ 37814 h 239839"/>
                <a:gd name="connsiteX2" fmla="*/ 69723 w 226790"/>
                <a:gd name="connsiteY2" fmla="*/ 37814 h 239839"/>
                <a:gd name="connsiteX3" fmla="*/ 69723 w 226790"/>
                <a:gd name="connsiteY3" fmla="*/ 5810 h 239839"/>
                <a:gd name="connsiteX4" fmla="*/ 0 w 226790"/>
                <a:gd name="connsiteY4" fmla="*/ 5810 h 239839"/>
                <a:gd name="connsiteX5" fmla="*/ 0 w 226790"/>
                <a:gd name="connsiteY5" fmla="*/ 239839 h 239839"/>
                <a:gd name="connsiteX6" fmla="*/ 72676 w 226790"/>
                <a:gd name="connsiteY6" fmla="*/ 239839 h 239839"/>
                <a:gd name="connsiteX7" fmla="*/ 72676 w 226790"/>
                <a:gd name="connsiteY7" fmla="*/ 124111 h 239839"/>
                <a:gd name="connsiteX8" fmla="*/ 116300 w 226790"/>
                <a:gd name="connsiteY8" fmla="*/ 64008 h 239839"/>
                <a:gd name="connsiteX9" fmla="*/ 154115 w 226790"/>
                <a:gd name="connsiteY9" fmla="*/ 126016 h 239839"/>
                <a:gd name="connsiteX10" fmla="*/ 154115 w 226790"/>
                <a:gd name="connsiteY10" fmla="*/ 239839 h 239839"/>
                <a:gd name="connsiteX11" fmla="*/ 226790 w 226790"/>
                <a:gd name="connsiteY11" fmla="*/ 239839 h 239839"/>
                <a:gd name="connsiteX12" fmla="*/ 226790 w 226790"/>
                <a:gd name="connsiteY12" fmla="*/ 111538 h 239839"/>
                <a:gd name="connsiteX13" fmla="*/ 139541 w 226790"/>
                <a:gd name="connsiteY13" fmla="*/ 95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790" h="239839">
                  <a:moveTo>
                    <a:pt x="139446" y="0"/>
                  </a:moveTo>
                  <a:cubicBezTo>
                    <a:pt x="104108" y="0"/>
                    <a:pt x="80391" y="19431"/>
                    <a:pt x="70675" y="37814"/>
                  </a:cubicBezTo>
                  <a:lnTo>
                    <a:pt x="69723" y="37814"/>
                  </a:lnTo>
                  <a:lnTo>
                    <a:pt x="69723" y="5810"/>
                  </a:lnTo>
                  <a:lnTo>
                    <a:pt x="0" y="5810"/>
                  </a:lnTo>
                  <a:lnTo>
                    <a:pt x="0" y="239839"/>
                  </a:lnTo>
                  <a:lnTo>
                    <a:pt x="72676" y="239839"/>
                  </a:lnTo>
                  <a:lnTo>
                    <a:pt x="72676" y="124111"/>
                  </a:lnTo>
                  <a:cubicBezTo>
                    <a:pt x="72676" y="93631"/>
                    <a:pt x="78486" y="64008"/>
                    <a:pt x="116300" y="64008"/>
                  </a:cubicBezTo>
                  <a:cubicBezTo>
                    <a:pt x="154115" y="64008"/>
                    <a:pt x="154115" y="98869"/>
                    <a:pt x="154115" y="126016"/>
                  </a:cubicBezTo>
                  <a:lnTo>
                    <a:pt x="154115" y="239839"/>
                  </a:lnTo>
                  <a:lnTo>
                    <a:pt x="226790" y="239839"/>
                  </a:lnTo>
                  <a:lnTo>
                    <a:pt x="226790" y="111538"/>
                  </a:lnTo>
                  <a:cubicBezTo>
                    <a:pt x="226790" y="48577"/>
                    <a:pt x="213170" y="95"/>
                    <a:pt x="139541" y="95"/>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7235AA9-6C56-4AF4-5D5D-249E43C4A4B9}"/>
                </a:ext>
              </a:extLst>
            </p:cNvPr>
            <p:cNvSpPr/>
            <p:nvPr userDrawn="1"/>
          </p:nvSpPr>
          <p:spPr>
            <a:xfrm>
              <a:off x="8639104" y="1690572"/>
              <a:ext cx="1113317" cy="1113318"/>
            </a:xfrm>
            <a:custGeom>
              <a:avLst/>
              <a:gdLst>
                <a:gd name="connsiteX0" fmla="*/ 0 w 543305"/>
                <a:gd name="connsiteY0" fmla="*/ 0 h 543306"/>
                <a:gd name="connsiteX1" fmla="*/ 543306 w 543305"/>
                <a:gd name="connsiteY1" fmla="*/ 0 h 543306"/>
                <a:gd name="connsiteX2" fmla="*/ 543306 w 543305"/>
                <a:gd name="connsiteY2" fmla="*/ 543306 h 543306"/>
                <a:gd name="connsiteX3" fmla="*/ 0 w 543305"/>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5"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9F594E5-39F7-5122-ACD7-B01BB6AD6085}"/>
                </a:ext>
              </a:extLst>
            </p:cNvPr>
            <p:cNvSpPr/>
            <p:nvPr userDrawn="1"/>
          </p:nvSpPr>
          <p:spPr>
            <a:xfrm>
              <a:off x="9250999" y="2079375"/>
              <a:ext cx="335713" cy="335714"/>
            </a:xfrm>
            <a:custGeom>
              <a:avLst/>
              <a:gdLst>
                <a:gd name="connsiteX0" fmla="*/ 81915 w 163830"/>
                <a:gd name="connsiteY0" fmla="*/ 0 h 163830"/>
                <a:gd name="connsiteX1" fmla="*/ 0 w 163830"/>
                <a:gd name="connsiteY1" fmla="*/ 81915 h 163830"/>
                <a:gd name="connsiteX2" fmla="*/ 81915 w 163830"/>
                <a:gd name="connsiteY2" fmla="*/ 163830 h 163830"/>
                <a:gd name="connsiteX3" fmla="*/ 163830 w 163830"/>
                <a:gd name="connsiteY3" fmla="*/ 81915 h 163830"/>
                <a:gd name="connsiteX4" fmla="*/ 81915 w 163830"/>
                <a:gd name="connsiteY4" fmla="*/ 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30">
                  <a:moveTo>
                    <a:pt x="81915" y="0"/>
                  </a:moveTo>
                  <a:cubicBezTo>
                    <a:pt x="36672" y="0"/>
                    <a:pt x="0" y="36671"/>
                    <a:pt x="0" y="81915"/>
                  </a:cubicBezTo>
                  <a:cubicBezTo>
                    <a:pt x="0" y="127159"/>
                    <a:pt x="36672" y="163830"/>
                    <a:pt x="81915" y="163830"/>
                  </a:cubicBezTo>
                  <a:cubicBezTo>
                    <a:pt x="127159" y="163830"/>
                    <a:pt x="163830" y="127159"/>
                    <a:pt x="163830" y="81915"/>
                  </a:cubicBezTo>
                  <a:cubicBezTo>
                    <a:pt x="163830" y="36671"/>
                    <a:pt x="127159" y="0"/>
                    <a:pt x="81915" y="0"/>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221A9C7-C6AD-0626-16DC-BE6C6F74C19B}"/>
                </a:ext>
              </a:extLst>
            </p:cNvPr>
            <p:cNvSpPr/>
            <p:nvPr userDrawn="1"/>
          </p:nvSpPr>
          <p:spPr>
            <a:xfrm>
              <a:off x="8804617" y="2079375"/>
              <a:ext cx="335713" cy="335711"/>
            </a:xfrm>
            <a:custGeom>
              <a:avLst/>
              <a:gdLst>
                <a:gd name="connsiteX0" fmla="*/ 163830 w 163830"/>
                <a:gd name="connsiteY0" fmla="*/ 81915 h 163829"/>
                <a:gd name="connsiteX1" fmla="*/ 81915 w 163830"/>
                <a:gd name="connsiteY1" fmla="*/ 163830 h 163829"/>
                <a:gd name="connsiteX2" fmla="*/ 1 w 163830"/>
                <a:gd name="connsiteY2" fmla="*/ 81915 h 163829"/>
                <a:gd name="connsiteX3" fmla="*/ 81915 w 163830"/>
                <a:gd name="connsiteY3" fmla="*/ 0 h 163829"/>
                <a:gd name="connsiteX4" fmla="*/ 163830 w 163830"/>
                <a:gd name="connsiteY4" fmla="*/ 81915 h 16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29">
                  <a:moveTo>
                    <a:pt x="163830" y="81915"/>
                  </a:moveTo>
                  <a:cubicBezTo>
                    <a:pt x="163830" y="127155"/>
                    <a:pt x="127156" y="163830"/>
                    <a:pt x="81915" y="163830"/>
                  </a:cubicBezTo>
                  <a:cubicBezTo>
                    <a:pt x="36675" y="163830"/>
                    <a:pt x="1" y="127155"/>
                    <a:pt x="1" y="81915"/>
                  </a:cubicBezTo>
                  <a:cubicBezTo>
                    <a:pt x="1" y="36675"/>
                    <a:pt x="36675" y="0"/>
                    <a:pt x="81915" y="0"/>
                  </a:cubicBezTo>
                  <a:cubicBezTo>
                    <a:pt x="127156" y="0"/>
                    <a:pt x="163830" y="36675"/>
                    <a:pt x="163830" y="81915"/>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857E51B-0F39-5587-5067-B466AAFF56CC}"/>
                </a:ext>
              </a:extLst>
            </p:cNvPr>
            <p:cNvSpPr/>
            <p:nvPr userDrawn="1"/>
          </p:nvSpPr>
          <p:spPr>
            <a:xfrm>
              <a:off x="3663327" y="1692523"/>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9A5378C-3AD2-2975-4FF4-12CED3D169DD}"/>
                </a:ext>
              </a:extLst>
            </p:cNvPr>
            <p:cNvSpPr/>
            <p:nvPr userDrawn="1"/>
          </p:nvSpPr>
          <p:spPr>
            <a:xfrm>
              <a:off x="3867878" y="1889462"/>
              <a:ext cx="703825" cy="719246"/>
            </a:xfrm>
            <a:custGeom>
              <a:avLst/>
              <a:gdLst>
                <a:gd name="connsiteX0" fmla="*/ 204406 w 343471"/>
                <a:gd name="connsiteY0" fmla="*/ 148685 h 350996"/>
                <a:gd name="connsiteX1" fmla="*/ 332327 w 343471"/>
                <a:gd name="connsiteY1" fmla="*/ 0 h 350996"/>
                <a:gd name="connsiteX2" fmla="*/ 302038 w 343471"/>
                <a:gd name="connsiteY2" fmla="*/ 0 h 350996"/>
                <a:gd name="connsiteX3" fmla="*/ 190976 w 343471"/>
                <a:gd name="connsiteY3" fmla="*/ 129064 h 350996"/>
                <a:gd name="connsiteX4" fmla="*/ 102298 w 343471"/>
                <a:gd name="connsiteY4" fmla="*/ 0 h 350996"/>
                <a:gd name="connsiteX5" fmla="*/ 0 w 343471"/>
                <a:gd name="connsiteY5" fmla="*/ 0 h 350996"/>
                <a:gd name="connsiteX6" fmla="*/ 134112 w 343471"/>
                <a:gd name="connsiteY6" fmla="*/ 195167 h 350996"/>
                <a:gd name="connsiteX7" fmla="*/ 0 w 343471"/>
                <a:gd name="connsiteY7" fmla="*/ 350996 h 350996"/>
                <a:gd name="connsiteX8" fmla="*/ 30289 w 343471"/>
                <a:gd name="connsiteY8" fmla="*/ 350996 h 350996"/>
                <a:gd name="connsiteX9" fmla="*/ 147542 w 343471"/>
                <a:gd name="connsiteY9" fmla="*/ 214694 h 350996"/>
                <a:gd name="connsiteX10" fmla="*/ 241173 w 343471"/>
                <a:gd name="connsiteY10" fmla="*/ 350996 h 350996"/>
                <a:gd name="connsiteX11" fmla="*/ 343471 w 343471"/>
                <a:gd name="connsiteY11" fmla="*/ 350996 h 350996"/>
                <a:gd name="connsiteX12" fmla="*/ 204406 w 343471"/>
                <a:gd name="connsiteY12" fmla="*/ 148590 h 350996"/>
                <a:gd name="connsiteX13" fmla="*/ 204406 w 343471"/>
                <a:gd name="connsiteY13" fmla="*/ 148590 h 350996"/>
                <a:gd name="connsiteX14" fmla="*/ 162973 w 343471"/>
                <a:gd name="connsiteY14" fmla="*/ 196882 h 350996"/>
                <a:gd name="connsiteX15" fmla="*/ 149352 w 343471"/>
                <a:gd name="connsiteY15" fmla="*/ 177451 h 350996"/>
                <a:gd name="connsiteX16" fmla="*/ 41243 w 343471"/>
                <a:gd name="connsiteY16" fmla="*/ 22765 h 350996"/>
                <a:gd name="connsiteX17" fmla="*/ 87821 w 343471"/>
                <a:gd name="connsiteY17" fmla="*/ 22765 h 350996"/>
                <a:gd name="connsiteX18" fmla="*/ 175070 w 343471"/>
                <a:gd name="connsiteY18" fmla="*/ 147542 h 350996"/>
                <a:gd name="connsiteX19" fmla="*/ 188690 w 343471"/>
                <a:gd name="connsiteY19" fmla="*/ 166973 h 350996"/>
                <a:gd name="connsiteX20" fmla="*/ 302133 w 343471"/>
                <a:gd name="connsiteY20" fmla="*/ 329184 h 350996"/>
                <a:gd name="connsiteX21" fmla="*/ 255556 w 343471"/>
                <a:gd name="connsiteY21" fmla="*/ 329184 h 350996"/>
                <a:gd name="connsiteX22" fmla="*/ 162973 w 343471"/>
                <a:gd name="connsiteY22" fmla="*/ 196787 h 350996"/>
                <a:gd name="connsiteX23" fmla="*/ 162973 w 343471"/>
                <a:gd name="connsiteY23" fmla="*/ 196787 h 35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71" h="350996">
                  <a:moveTo>
                    <a:pt x="204406" y="148685"/>
                  </a:moveTo>
                  <a:lnTo>
                    <a:pt x="332327" y="0"/>
                  </a:lnTo>
                  <a:lnTo>
                    <a:pt x="302038" y="0"/>
                  </a:lnTo>
                  <a:lnTo>
                    <a:pt x="190976" y="129064"/>
                  </a:lnTo>
                  <a:lnTo>
                    <a:pt x="102298" y="0"/>
                  </a:lnTo>
                  <a:lnTo>
                    <a:pt x="0" y="0"/>
                  </a:lnTo>
                  <a:lnTo>
                    <a:pt x="134112" y="195167"/>
                  </a:lnTo>
                  <a:lnTo>
                    <a:pt x="0" y="350996"/>
                  </a:lnTo>
                  <a:lnTo>
                    <a:pt x="30289" y="350996"/>
                  </a:lnTo>
                  <a:lnTo>
                    <a:pt x="147542" y="214694"/>
                  </a:lnTo>
                  <a:lnTo>
                    <a:pt x="241173" y="350996"/>
                  </a:lnTo>
                  <a:lnTo>
                    <a:pt x="343471" y="350996"/>
                  </a:lnTo>
                  <a:lnTo>
                    <a:pt x="204406" y="148590"/>
                  </a:lnTo>
                  <a:lnTo>
                    <a:pt x="204406" y="148590"/>
                  </a:lnTo>
                  <a:close/>
                  <a:moveTo>
                    <a:pt x="162973" y="196882"/>
                  </a:moveTo>
                  <a:lnTo>
                    <a:pt x="149352" y="177451"/>
                  </a:lnTo>
                  <a:lnTo>
                    <a:pt x="41243" y="22765"/>
                  </a:lnTo>
                  <a:lnTo>
                    <a:pt x="87821" y="22765"/>
                  </a:lnTo>
                  <a:lnTo>
                    <a:pt x="175070" y="147542"/>
                  </a:lnTo>
                  <a:lnTo>
                    <a:pt x="188690" y="166973"/>
                  </a:lnTo>
                  <a:lnTo>
                    <a:pt x="302133" y="329184"/>
                  </a:lnTo>
                  <a:lnTo>
                    <a:pt x="255556" y="329184"/>
                  </a:lnTo>
                  <a:lnTo>
                    <a:pt x="162973" y="196787"/>
                  </a:lnTo>
                  <a:lnTo>
                    <a:pt x="162973" y="196787"/>
                  </a:lnTo>
                  <a:close/>
                </a:path>
              </a:pathLst>
            </a:custGeom>
            <a:solidFill>
              <a:srgbClr val="FFFFFF"/>
            </a:solidFill>
            <a:ln w="9525" cap="flat">
              <a:noFill/>
              <a:prstDash val="solid"/>
              <a:miter/>
            </a:ln>
          </p:spPr>
          <p:txBody>
            <a:bodyPr rtlCol="0" anchor="ctr"/>
            <a:lstStyle/>
            <a:p>
              <a:endParaRPr lang="en-US"/>
            </a:p>
          </p:txBody>
        </p:sp>
      </p:grpSp>
      <p:sp>
        <p:nvSpPr>
          <p:cNvPr id="2" name="Title 7">
            <a:extLst>
              <a:ext uri="{FF2B5EF4-FFF2-40B4-BE49-F238E27FC236}">
                <a16:creationId xmlns:a16="http://schemas.microsoft.com/office/drawing/2014/main" id="{DAE593DB-8ADA-2B81-0837-94D520E6318E}"/>
              </a:ext>
            </a:extLst>
          </p:cNvPr>
          <p:cNvSpPr>
            <a:spLocks noGrp="1"/>
          </p:cNvSpPr>
          <p:nvPr>
            <p:ph type="title" hasCustomPrompt="1"/>
          </p:nvPr>
        </p:nvSpPr>
        <p:spPr>
          <a:xfrm>
            <a:off x="314692" y="365125"/>
            <a:ext cx="11492432" cy="886397"/>
          </a:xfrm>
        </p:spPr>
        <p:txBody>
          <a:bodyPr/>
          <a:lstStyle/>
          <a:p>
            <a:r>
              <a:rPr lang="en-US" dirty="0"/>
              <a:t>Keep up with ORNL’s latest scientific discoveries, economic impacts, and solutions for energy and national security</a:t>
            </a:r>
          </a:p>
        </p:txBody>
      </p:sp>
    </p:spTree>
    <p:extLst>
      <p:ext uri="{BB962C8B-B14F-4D97-AF65-F5344CB8AC3E}">
        <p14:creationId xmlns:p14="http://schemas.microsoft.com/office/powerpoint/2010/main" val="924851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sion | Logo">
    <p:spTree>
      <p:nvGrpSpPr>
        <p:cNvPr id="1" name=""/>
        <p:cNvGrpSpPr/>
        <p:nvPr/>
      </p:nvGrpSpPr>
      <p:grpSpPr>
        <a:xfrm>
          <a:off x="0" y="0"/>
          <a:ext cx="0" cy="0"/>
          <a:chOff x="0" y="0"/>
          <a:chExt cx="0" cy="0"/>
        </a:xfrm>
      </p:grpSpPr>
      <p:pic>
        <p:nvPicPr>
          <p:cNvPr id="3" name="Graphic 285">
            <a:extLst>
              <a:ext uri="{FF2B5EF4-FFF2-40B4-BE49-F238E27FC236}">
                <a16:creationId xmlns:a16="http://schemas.microsoft.com/office/drawing/2014/main" id="{89B1F087-DF83-09A8-95A1-156B3E903116}"/>
              </a:ext>
            </a:extLst>
          </p:cNvPr>
          <p:cNvPicPr>
            <a:picLocks noChangeAspect="1"/>
          </p:cNvPicPr>
          <p:nvPr userDrawn="1"/>
        </p:nvPicPr>
        <p:blipFill>
          <a:blip r:embed="rId2"/>
          <a:src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3CBD199E-AAB8-C86C-7065-B0DAAC996DDA}"/>
              </a:ext>
            </a:extLst>
          </p:cNvPr>
          <p:cNvGrpSpPr/>
          <p:nvPr userDrawn="1"/>
        </p:nvGrpSpPr>
        <p:grpSpPr>
          <a:xfrm>
            <a:off x="4217981" y="6109219"/>
            <a:ext cx="4556510" cy="438912"/>
            <a:chOff x="859536" y="6108192"/>
            <a:chExt cx="4556510" cy="438912"/>
          </a:xfrm>
        </p:grpSpPr>
        <p:sp>
          <p:nvSpPr>
            <p:cNvPr id="7" name="TextBox 6">
              <a:extLst>
                <a:ext uri="{FF2B5EF4-FFF2-40B4-BE49-F238E27FC236}">
                  <a16:creationId xmlns:a16="http://schemas.microsoft.com/office/drawing/2014/main" id="{97197F97-DD05-46DC-A43C-9A85A489A4DD}"/>
                </a:ext>
              </a:extLst>
            </p:cNvPr>
            <p:cNvSpPr txBox="1"/>
            <p:nvPr userDrawn="1"/>
          </p:nvSpPr>
          <p:spPr>
            <a:xfrm>
              <a:off x="2368064" y="6156068"/>
              <a:ext cx="3047982" cy="369332"/>
            </a:xfrm>
            <a:prstGeom prst="rect">
              <a:avLst/>
            </a:prstGeom>
            <a:noFill/>
          </p:spPr>
          <p:txBody>
            <a:bodyPr wrap="square" lIns="182880"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pic>
          <p:nvPicPr>
            <p:cNvPr id="8" name="Picture 7" descr="Text&#10;&#10;AI-generated content may be incorrect.">
              <a:extLst>
                <a:ext uri="{FF2B5EF4-FFF2-40B4-BE49-F238E27FC236}">
                  <a16:creationId xmlns:a16="http://schemas.microsoft.com/office/drawing/2014/main" id="{CCDFDBFA-B5E9-EA5B-FE47-B868EED9A8DE}"/>
                </a:ext>
              </a:extLst>
            </p:cNvPr>
            <p:cNvPicPr>
              <a:picLocks noChangeAspect="1"/>
            </p:cNvPicPr>
            <p:nvPr userDrawn="1"/>
          </p:nvPicPr>
          <p:blipFill>
            <a:blip r:embed="rId3"/>
            <a:stretch>
              <a:fillRect/>
            </a:stretch>
          </p:blipFill>
          <p:spPr>
            <a:xfrm>
              <a:off x="859536" y="6108192"/>
              <a:ext cx="1528065" cy="438912"/>
            </a:xfrm>
            <a:prstGeom prst="rect">
              <a:avLst/>
            </a:prstGeom>
          </p:spPr>
        </p:pic>
      </p:grpSp>
      <p:pic>
        <p:nvPicPr>
          <p:cNvPr id="2" name="Picture 1" descr="White text on a black background&#10;&#10;Description automatically generated">
            <a:extLst>
              <a:ext uri="{FF2B5EF4-FFF2-40B4-BE49-F238E27FC236}">
                <a16:creationId xmlns:a16="http://schemas.microsoft.com/office/drawing/2014/main" id="{6EB03FED-4433-40C6-ED1E-F303E4D7BB8B}"/>
              </a:ext>
            </a:extLst>
          </p:cNvPr>
          <p:cNvPicPr>
            <a:picLocks noChangeAspect="1"/>
          </p:cNvPicPr>
          <p:nvPr userDrawn="1"/>
        </p:nvPicPr>
        <p:blipFill>
          <a:blip r:embed="rId4"/>
          <a:stretch>
            <a:fillRect/>
          </a:stretch>
        </p:blipFill>
        <p:spPr>
          <a:xfrm>
            <a:off x="2481752" y="2771864"/>
            <a:ext cx="7228496" cy="1314272"/>
          </a:xfrm>
          <a:prstGeom prst="rect">
            <a:avLst/>
          </a:prstGeom>
        </p:spPr>
      </p:pic>
    </p:spTree>
    <p:extLst>
      <p:ext uri="{BB962C8B-B14F-4D97-AF65-F5344CB8AC3E}">
        <p14:creationId xmlns:p14="http://schemas.microsoft.com/office/powerpoint/2010/main" val="1754154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ey point">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71230B-9536-B5A5-160D-DBECD2D263EE}"/>
              </a:ext>
            </a:extLst>
          </p:cNvPr>
          <p:cNvSpPr>
            <a:spLocks noGrp="1"/>
          </p:cNvSpPr>
          <p:nvPr>
            <p:ph type="title" hasCustomPrompt="1"/>
          </p:nvPr>
        </p:nvSpPr>
        <p:spPr>
          <a:xfrm>
            <a:off x="845513" y="2460441"/>
            <a:ext cx="11045686" cy="498598"/>
          </a:xfrm>
        </p:spPr>
        <p:txBody>
          <a:bodyPr anchor="t" anchorCtr="0">
            <a:noAutofit/>
          </a:bodyPr>
          <a:lstStyle>
            <a:lvl1pPr algn="ctr">
              <a:defRPr sz="3600">
                <a:solidFill>
                  <a:schemeClr val="bg1"/>
                </a:solidFill>
              </a:defRPr>
            </a:lvl1pPr>
          </a:lstStyle>
          <a:p>
            <a:r>
              <a:rPr lang="en-US" dirty="0"/>
              <a:t>One-sentence headline stating the main takeaway</a:t>
            </a:r>
          </a:p>
        </p:txBody>
      </p:sp>
      <p:sp>
        <p:nvSpPr>
          <p:cNvPr id="320" name="Text Placeholder 368">
            <a:extLst>
              <a:ext uri="{FF2B5EF4-FFF2-40B4-BE49-F238E27FC236}">
                <a16:creationId xmlns:a16="http://schemas.microsoft.com/office/drawing/2014/main" id="{EE706859-C661-2A5C-56D3-6BE7DBBC71DD}"/>
              </a:ext>
            </a:extLst>
          </p:cNvPr>
          <p:cNvSpPr>
            <a:spLocks noGrp="1"/>
          </p:cNvSpPr>
          <p:nvPr>
            <p:ph type="body" sz="quarter" idx="18" hasCustomPrompt="1"/>
          </p:nvPr>
        </p:nvSpPr>
        <p:spPr>
          <a:xfrm>
            <a:off x="564613" y="4438558"/>
            <a:ext cx="11062774" cy="249299"/>
          </a:xfrm>
        </p:spPr>
        <p:txBody>
          <a:bodyPr anchor="t" anchorCtr="0">
            <a:noAutofit/>
          </a:bodyPr>
          <a:lstStyle>
            <a:lvl1pPr marL="0" indent="0" algn="ctr">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One-sentence connected to the main takeaway</a:t>
            </a:r>
          </a:p>
        </p:txBody>
      </p:sp>
      <p:sp>
        <p:nvSpPr>
          <p:cNvPr id="3" name="Rectangle 2">
            <a:extLst>
              <a:ext uri="{FF2B5EF4-FFF2-40B4-BE49-F238E27FC236}">
                <a16:creationId xmlns:a16="http://schemas.microsoft.com/office/drawing/2014/main" id="{297D526D-05AB-C716-46F5-6CDC1D14E2ED}"/>
              </a:ext>
            </a:extLst>
          </p:cNvPr>
          <p:cNvSpPr/>
          <p:nvPr userDrawn="1"/>
        </p:nvSpPr>
        <p:spPr>
          <a:xfrm>
            <a:off x="5668818" y="3738667"/>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5" name="Picture 4" descr="White text on a black background&#10;&#10;Description automatically generated">
            <a:extLst>
              <a:ext uri="{FF2B5EF4-FFF2-40B4-BE49-F238E27FC236}">
                <a16:creationId xmlns:a16="http://schemas.microsoft.com/office/drawing/2014/main" id="{26E143F3-F70B-A834-FFE7-7F173E76A8AF}"/>
              </a:ext>
            </a:extLst>
          </p:cNvPr>
          <p:cNvPicPr>
            <a:picLocks noChangeAspect="1"/>
          </p:cNvPicPr>
          <p:nvPr userDrawn="1"/>
        </p:nvPicPr>
        <p:blipFill>
          <a:blip r:embed="rId3"/>
          <a:stretch>
            <a:fillRect/>
          </a:stretch>
        </p:blipFill>
        <p:spPr>
          <a:xfrm>
            <a:off x="282815" y="6416676"/>
            <a:ext cx="1834910" cy="333620"/>
          </a:xfrm>
          <a:prstGeom prst="rect">
            <a:avLst/>
          </a:prstGeom>
        </p:spPr>
      </p:pic>
    </p:spTree>
    <p:extLst>
      <p:ext uri="{BB962C8B-B14F-4D97-AF65-F5344CB8AC3E}">
        <p14:creationId xmlns:p14="http://schemas.microsoft.com/office/powerpoint/2010/main" val="73919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Image series">
    <p:spTree>
      <p:nvGrpSpPr>
        <p:cNvPr id="1" name=""/>
        <p:cNvGrpSpPr/>
        <p:nvPr/>
      </p:nvGrpSpPr>
      <p:grpSpPr>
        <a:xfrm>
          <a:off x="0" y="0"/>
          <a:ext cx="0" cy="0"/>
          <a:chOff x="0" y="0"/>
          <a:chExt cx="0" cy="0"/>
        </a:xfrm>
      </p:grpSpPr>
      <p:sp>
        <p:nvSpPr>
          <p:cNvPr id="118" name="Picture Placeholder 117">
            <a:extLst>
              <a:ext uri="{FF2B5EF4-FFF2-40B4-BE49-F238E27FC236}">
                <a16:creationId xmlns:a16="http://schemas.microsoft.com/office/drawing/2014/main" id="{FCAA6D76-9D9F-EEEC-3A19-B8672A58A5A7}"/>
              </a:ext>
            </a:extLst>
          </p:cNvPr>
          <p:cNvSpPr>
            <a:spLocks noGrp="1"/>
          </p:cNvSpPr>
          <p:nvPr>
            <p:ph type="pic" sz="quarter" idx="13"/>
          </p:nvPr>
        </p:nvSpPr>
        <p:spPr>
          <a:xfrm>
            <a:off x="7645400" y="-6350"/>
            <a:ext cx="4546600" cy="2155825"/>
          </a:xfrm>
          <a:solidFill>
            <a:schemeClr val="bg2"/>
          </a:solidFill>
        </p:spPr>
        <p:txBody>
          <a:bodyPr/>
          <a:lstStyle/>
          <a:p>
            <a:r>
              <a:rPr lang="en-US"/>
              <a:t>Click icon to add picture</a:t>
            </a:r>
          </a:p>
        </p:txBody>
      </p:sp>
      <p:sp>
        <p:nvSpPr>
          <p:cNvPr id="121" name="Picture Placeholder 120">
            <a:extLst>
              <a:ext uri="{FF2B5EF4-FFF2-40B4-BE49-F238E27FC236}">
                <a16:creationId xmlns:a16="http://schemas.microsoft.com/office/drawing/2014/main" id="{374474B3-1A16-3799-2DA6-5E1F9B62F1F2}"/>
              </a:ext>
            </a:extLst>
          </p:cNvPr>
          <p:cNvSpPr>
            <a:spLocks noGrp="1"/>
          </p:cNvSpPr>
          <p:nvPr>
            <p:ph type="pic" sz="quarter" idx="14"/>
          </p:nvPr>
        </p:nvSpPr>
        <p:spPr>
          <a:xfrm>
            <a:off x="7645400" y="2352675"/>
            <a:ext cx="4546600" cy="2149475"/>
          </a:xfrm>
          <a:solidFill>
            <a:schemeClr val="bg2"/>
          </a:solidFill>
        </p:spPr>
        <p:txBody>
          <a:bodyPr/>
          <a:lstStyle/>
          <a:p>
            <a:r>
              <a:rPr lang="en-US"/>
              <a:t>Click icon to add picture</a:t>
            </a:r>
          </a:p>
        </p:txBody>
      </p:sp>
      <p:sp>
        <p:nvSpPr>
          <p:cNvPr id="123" name="Picture Placeholder 122">
            <a:extLst>
              <a:ext uri="{FF2B5EF4-FFF2-40B4-BE49-F238E27FC236}">
                <a16:creationId xmlns:a16="http://schemas.microsoft.com/office/drawing/2014/main" id="{0285EA67-185C-FA9B-F112-0DEA71BAF9A1}"/>
              </a:ext>
            </a:extLst>
          </p:cNvPr>
          <p:cNvSpPr>
            <a:spLocks noGrp="1"/>
          </p:cNvSpPr>
          <p:nvPr>
            <p:ph type="pic" sz="quarter" idx="15"/>
          </p:nvPr>
        </p:nvSpPr>
        <p:spPr>
          <a:xfrm>
            <a:off x="7645400" y="4703763"/>
            <a:ext cx="4546600" cy="2154237"/>
          </a:xfrm>
          <a:solidFill>
            <a:schemeClr val="bg2"/>
          </a:solidFill>
        </p:spPr>
        <p:txBody>
          <a:bodyPr/>
          <a:lstStyle/>
          <a:p>
            <a:r>
              <a:rPr lang="en-US"/>
              <a:t>Click icon to add picture</a:t>
            </a:r>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1006475"/>
          </a:xfrm>
        </p:spPr>
        <p:txBody>
          <a:bodyPr>
            <a:noAutofit/>
          </a:bodyPr>
          <a:lstStyle>
            <a:lvl1pPr>
              <a:defRPr b="1">
                <a:solidFill>
                  <a:schemeClr val="tx1"/>
                </a:solidFill>
              </a:defRPr>
            </a:lvl1pPr>
          </a:lstStyle>
          <a:p>
            <a:r>
              <a:rPr lang="en-US" dirty="0"/>
              <a:t>One-sentence headline stating </a:t>
            </a:r>
            <a:br>
              <a:rPr lang="en-US" dirty="0"/>
            </a:br>
            <a:r>
              <a:rPr lang="en-US" dirty="0"/>
              <a:t>the main takeaway message </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59"/>
            <a:ext cx="6763894" cy="4324823"/>
          </a:xfrm>
        </p:spPr>
        <p:txBody>
          <a:bodyPr>
            <a:no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363922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336201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column-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51529"/>
            <a:ext cx="5528426"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37905" y="2151529"/>
            <a:ext cx="5534113"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10" name="Freeform 9">
            <a:extLst>
              <a:ext uri="{FF2B5EF4-FFF2-40B4-BE49-F238E27FC236}">
                <a16:creationId xmlns:a16="http://schemas.microsoft.com/office/drawing/2014/main" id="{6C3355DA-324C-FAD8-4E0B-AEAD06F3F5FE}"/>
              </a:ext>
            </a:extLst>
          </p:cNvPr>
          <p:cNvSpPr/>
          <p:nvPr/>
        </p:nvSpPr>
        <p:spPr>
          <a:xfrm>
            <a:off x="314692" y="1001462"/>
            <a:ext cx="5533588" cy="433965"/>
          </a:xfrm>
          <a:custGeom>
            <a:avLst/>
            <a:gdLst>
              <a:gd name="connsiteX0" fmla="*/ 5357305 w 5357304"/>
              <a:gd name="connsiteY0" fmla="*/ 0 h 373951"/>
              <a:gd name="connsiteX1" fmla="*/ 5357305 w 5357304"/>
              <a:gd name="connsiteY1" fmla="*/ 373951 h 373951"/>
              <a:gd name="connsiteX2" fmla="*/ 5227765 w 5357304"/>
              <a:gd name="connsiteY2" fmla="*/ 373951 h 373951"/>
              <a:gd name="connsiteX3" fmla="*/ 2843848 w 5357304"/>
              <a:gd name="connsiteY3" fmla="*/ 373951 h 373951"/>
              <a:gd name="connsiteX4" fmla="*/ 0 w 5357304"/>
              <a:gd name="connsiteY4" fmla="*/ 373951 h 373951"/>
              <a:gd name="connsiteX5" fmla="*/ 0 w 5357304"/>
              <a:gd name="connsiteY5" fmla="*/ 0 h 373951"/>
              <a:gd name="connsiteX6" fmla="*/ 2843848 w 5357304"/>
              <a:gd name="connsiteY6" fmla="*/ 0 h 373951"/>
              <a:gd name="connsiteX7" fmla="*/ 5357305 w 5357304"/>
              <a:gd name="connsiteY7" fmla="*/ 0 h 37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7304" h="373951">
                <a:moveTo>
                  <a:pt x="5357305" y="0"/>
                </a:moveTo>
                <a:lnTo>
                  <a:pt x="5357305" y="373951"/>
                </a:lnTo>
                <a:lnTo>
                  <a:pt x="5227765" y="373951"/>
                </a:lnTo>
                <a:lnTo>
                  <a:pt x="2843848" y="373951"/>
                </a:lnTo>
                <a:lnTo>
                  <a:pt x="0" y="373951"/>
                </a:lnTo>
                <a:lnTo>
                  <a:pt x="0" y="0"/>
                </a:lnTo>
                <a:lnTo>
                  <a:pt x="2843848" y="0"/>
                </a:lnTo>
                <a:lnTo>
                  <a:pt x="5357305" y="0"/>
                </a:lnTo>
                <a:close/>
              </a:path>
            </a:pathLst>
          </a:custGeom>
          <a:solidFill>
            <a:schemeClr val="tx2"/>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8126676-7946-E0DD-5919-B78DBFBB13D6}"/>
              </a:ext>
            </a:extLst>
          </p:cNvPr>
          <p:cNvSpPr/>
          <p:nvPr/>
        </p:nvSpPr>
        <p:spPr>
          <a:xfrm>
            <a:off x="6238430" y="1001462"/>
            <a:ext cx="5533588" cy="433965"/>
          </a:xfrm>
          <a:custGeom>
            <a:avLst/>
            <a:gdLst>
              <a:gd name="connsiteX0" fmla="*/ 5357305 w 5357304"/>
              <a:gd name="connsiteY0" fmla="*/ 0 h 373951"/>
              <a:gd name="connsiteX1" fmla="*/ 5357305 w 5357304"/>
              <a:gd name="connsiteY1" fmla="*/ 373951 h 373951"/>
              <a:gd name="connsiteX2" fmla="*/ 5227764 w 5357304"/>
              <a:gd name="connsiteY2" fmla="*/ 373951 h 373951"/>
              <a:gd name="connsiteX3" fmla="*/ 2843848 w 5357304"/>
              <a:gd name="connsiteY3" fmla="*/ 373951 h 373951"/>
              <a:gd name="connsiteX4" fmla="*/ 0 w 5357304"/>
              <a:gd name="connsiteY4" fmla="*/ 373951 h 373951"/>
              <a:gd name="connsiteX5" fmla="*/ 0 w 5357304"/>
              <a:gd name="connsiteY5" fmla="*/ 0 h 373951"/>
              <a:gd name="connsiteX6" fmla="*/ 2843848 w 5357304"/>
              <a:gd name="connsiteY6" fmla="*/ 0 h 373951"/>
              <a:gd name="connsiteX7" fmla="*/ 5357305 w 5357304"/>
              <a:gd name="connsiteY7" fmla="*/ 0 h 37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7304" h="373951">
                <a:moveTo>
                  <a:pt x="5357305" y="0"/>
                </a:moveTo>
                <a:lnTo>
                  <a:pt x="5357305" y="373951"/>
                </a:lnTo>
                <a:lnTo>
                  <a:pt x="5227764" y="373951"/>
                </a:lnTo>
                <a:lnTo>
                  <a:pt x="2843848" y="373951"/>
                </a:lnTo>
                <a:lnTo>
                  <a:pt x="0" y="373951"/>
                </a:lnTo>
                <a:lnTo>
                  <a:pt x="0" y="0"/>
                </a:lnTo>
                <a:lnTo>
                  <a:pt x="2843848" y="0"/>
                </a:lnTo>
                <a:lnTo>
                  <a:pt x="5357305" y="0"/>
                </a:lnTo>
                <a:close/>
              </a:path>
            </a:pathLst>
          </a:custGeom>
          <a:solidFill>
            <a:schemeClr val="tx2"/>
          </a:solidFill>
          <a:ln w="0" cap="flat">
            <a:noFill/>
            <a:prstDash val="solid"/>
            <a:miter/>
          </a:ln>
        </p:spPr>
        <p:txBody>
          <a:bodyPr rtlCol="0" anchor="ctr"/>
          <a:lstStyle/>
          <a:p>
            <a:endParaRPr lang="en-US"/>
          </a:p>
        </p:txBody>
      </p:sp>
      <p:sp>
        <p:nvSpPr>
          <p:cNvPr id="213" name="Text Placeholder 212">
            <a:extLst>
              <a:ext uri="{FF2B5EF4-FFF2-40B4-BE49-F238E27FC236}">
                <a16:creationId xmlns:a16="http://schemas.microsoft.com/office/drawing/2014/main" id="{909EEC45-74F6-4D4A-3802-30D053469445}"/>
              </a:ext>
            </a:extLst>
          </p:cNvPr>
          <p:cNvSpPr>
            <a:spLocks noGrp="1"/>
          </p:cNvSpPr>
          <p:nvPr>
            <p:ph type="body" sz="quarter" idx="13" hasCustomPrompt="1"/>
          </p:nvPr>
        </p:nvSpPr>
        <p:spPr>
          <a:xfrm>
            <a:off x="314691" y="1001498"/>
            <a:ext cx="5534113"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214" name="Text Placeholder 212">
            <a:extLst>
              <a:ext uri="{FF2B5EF4-FFF2-40B4-BE49-F238E27FC236}">
                <a16:creationId xmlns:a16="http://schemas.microsoft.com/office/drawing/2014/main" id="{42664C13-6E3D-7C64-6F1D-E284E4609D5E}"/>
              </a:ext>
            </a:extLst>
          </p:cNvPr>
          <p:cNvSpPr>
            <a:spLocks noGrp="1"/>
          </p:cNvSpPr>
          <p:nvPr>
            <p:ph type="body" sz="quarter" idx="14" hasCustomPrompt="1"/>
          </p:nvPr>
        </p:nvSpPr>
        <p:spPr>
          <a:xfrm>
            <a:off x="6238429" y="1022482"/>
            <a:ext cx="5534113"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Tree>
    <p:extLst>
      <p:ext uri="{BB962C8B-B14F-4D97-AF65-F5344CB8AC3E}">
        <p14:creationId xmlns:p14="http://schemas.microsoft.com/office/powerpoint/2010/main" val="1271774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ummary - Standard">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9145" y="2258209"/>
            <a:ext cx="12210290" cy="664797"/>
          </a:xfrm>
        </p:spPr>
        <p:txBody>
          <a:bodyPr anchor="t" anchorCtr="0">
            <a:noAutofit/>
          </a:bodyPr>
          <a:lstStyle>
            <a:lvl1pPr algn="ctr">
              <a:spcBef>
                <a:spcPts val="1200"/>
              </a:spcBef>
              <a:spcAft>
                <a:spcPts val="60"/>
              </a:spcAft>
              <a:defRPr sz="4800" b="1">
                <a:solidFill>
                  <a:schemeClr val="tx1"/>
                </a:solidFill>
              </a:defRPr>
            </a:lvl1pPr>
          </a:lstStyle>
          <a:p>
            <a:r>
              <a:rPr lang="en-US" dirty="0"/>
              <a:t>One-sentence statement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0" y="2922742"/>
            <a:ext cx="12192000" cy="397032"/>
          </a:xfrm>
        </p:spPr>
        <p:txBody>
          <a:bodyPr tIns="91440" anchor="t" anchorCtr="0">
            <a:noAutofit/>
          </a:bodyPr>
          <a:lstStyle>
            <a:lvl1pPr marL="0" indent="0" algn="ctr">
              <a:spcBef>
                <a:spcPts val="1200"/>
              </a:spcBef>
              <a:spcAft>
                <a:spcPts val="60"/>
              </a:spcAft>
              <a:buNone/>
              <a:defRPr sz="2200" b="1"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ONE SENTENCE SUBTITLE STATEMENT</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5668818" y="3468601"/>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52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ustom Im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25B3089-0A48-0AC4-08EB-C9D35463AC28}"/>
              </a:ext>
            </a:extLst>
          </p:cNvPr>
          <p:cNvSpPr/>
          <p:nvPr userDrawn="1"/>
        </p:nvSpPr>
        <p:spPr>
          <a:xfrm>
            <a:off x="385763" y="6015038"/>
            <a:ext cx="6899620" cy="575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98CF54AA-7F0F-038A-AAAF-AD02F6AA5ACA}"/>
              </a:ext>
            </a:extLst>
          </p:cNvPr>
          <p:cNvSpPr>
            <a:spLocks noGrp="1"/>
          </p:cNvSpPr>
          <p:nvPr>
            <p:ph type="pic" sz="quarter" idx="21"/>
          </p:nvPr>
        </p:nvSpPr>
        <p:spPr>
          <a:xfrm>
            <a:off x="0" y="0"/>
            <a:ext cx="12192000" cy="6858000"/>
          </a:xfrm>
          <a:custGeom>
            <a:avLst/>
            <a:gdLst>
              <a:gd name="connsiteX0" fmla="*/ 896615 w 12192000"/>
              <a:gd name="connsiteY0" fmla="*/ 829307 h 6858000"/>
              <a:gd name="connsiteX1" fmla="*/ 896615 w 12192000"/>
              <a:gd name="connsiteY1" fmla="*/ 6028692 h 6858000"/>
              <a:gd name="connsiteX2" fmla="*/ 6096000 w 12192000"/>
              <a:gd name="connsiteY2" fmla="*/ 6028692 h 6858000"/>
              <a:gd name="connsiteX3" fmla="*/ 6096000 w 12192000"/>
              <a:gd name="connsiteY3" fmla="*/ 8293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96615" y="829307"/>
                </a:moveTo>
                <a:lnTo>
                  <a:pt x="896615" y="6028692"/>
                </a:lnTo>
                <a:lnTo>
                  <a:pt x="6096000" y="6028692"/>
                </a:lnTo>
                <a:lnTo>
                  <a:pt x="6096000" y="829307"/>
                </a:ln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41" name="Title 1">
            <a:extLst>
              <a:ext uri="{FF2B5EF4-FFF2-40B4-BE49-F238E27FC236}">
                <a16:creationId xmlns:a16="http://schemas.microsoft.com/office/drawing/2014/main" id="{2B6A4265-6FDC-7301-BD87-6CE0C2335A99}"/>
              </a:ext>
            </a:extLst>
          </p:cNvPr>
          <p:cNvSpPr>
            <a:spLocks noGrp="1"/>
          </p:cNvSpPr>
          <p:nvPr>
            <p:ph type="ctrTitle" hasCustomPrompt="1"/>
          </p:nvPr>
        </p:nvSpPr>
        <p:spPr>
          <a:xfrm>
            <a:off x="1215450" y="2254309"/>
            <a:ext cx="4518085" cy="997196"/>
          </a:xfrm>
        </p:spPr>
        <p:txBody>
          <a:bodyPr wrap="square" anchor="t" anchorCtr="0">
            <a:noAutofit/>
          </a:bodyPr>
          <a:lstStyle>
            <a:lvl1pPr algn="l">
              <a:spcBef>
                <a:spcPts val="1200"/>
              </a:spcBef>
              <a:spcAft>
                <a:spcPts val="60"/>
              </a:spcAft>
              <a:defRPr sz="3600" b="1">
                <a:solidFill>
                  <a:schemeClr val="tx1"/>
                </a:solidFill>
              </a:defRPr>
            </a:lvl1pPr>
          </a:lstStyle>
          <a:p>
            <a:r>
              <a:rPr lang="en-US" dirty="0"/>
              <a:t>Presentation Title (Text size no larger than 32pt)</a:t>
            </a:r>
          </a:p>
        </p:txBody>
      </p:sp>
      <p:sp>
        <p:nvSpPr>
          <p:cNvPr id="43" name="Text Placeholder 1961">
            <a:extLst>
              <a:ext uri="{FF2B5EF4-FFF2-40B4-BE49-F238E27FC236}">
                <a16:creationId xmlns:a16="http://schemas.microsoft.com/office/drawing/2014/main" id="{1061D354-0A2B-B951-F1BE-22D610DF35A9}"/>
              </a:ext>
            </a:extLst>
          </p:cNvPr>
          <p:cNvSpPr>
            <a:spLocks noGrp="1"/>
          </p:cNvSpPr>
          <p:nvPr>
            <p:ph type="body" sz="quarter" idx="14" hasCustomPrompt="1"/>
          </p:nvPr>
        </p:nvSpPr>
        <p:spPr>
          <a:xfrm>
            <a:off x="1215450" y="1934670"/>
            <a:ext cx="4518085"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7" name="Text Placeholder 1963">
            <a:extLst>
              <a:ext uri="{FF2B5EF4-FFF2-40B4-BE49-F238E27FC236}">
                <a16:creationId xmlns:a16="http://schemas.microsoft.com/office/drawing/2014/main" id="{3B1CF4E8-BDC8-B225-DB1D-63D508EC3889}"/>
              </a:ext>
            </a:extLst>
          </p:cNvPr>
          <p:cNvSpPr>
            <a:spLocks noGrp="1"/>
          </p:cNvSpPr>
          <p:nvPr>
            <p:ph type="body" sz="quarter" idx="15" hasCustomPrompt="1"/>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0" name="Text Placeholder 47">
            <a:extLst>
              <a:ext uri="{FF2B5EF4-FFF2-40B4-BE49-F238E27FC236}">
                <a16:creationId xmlns:a16="http://schemas.microsoft.com/office/drawing/2014/main" id="{67FCB669-B9C0-1E9C-516B-D8A804C4C36C}"/>
              </a:ext>
            </a:extLst>
          </p:cNvPr>
          <p:cNvSpPr>
            <a:spLocks noGrp="1"/>
          </p:cNvSpPr>
          <p:nvPr>
            <p:ph type="body" sz="quarter" idx="17" hasCustomPrompt="1"/>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12" name="Subtitle 2">
            <a:extLst>
              <a:ext uri="{FF2B5EF4-FFF2-40B4-BE49-F238E27FC236}">
                <a16:creationId xmlns:a16="http://schemas.microsoft.com/office/drawing/2014/main" id="{9A6F6DA4-481A-E606-D7BA-9C2165FE3EB8}"/>
              </a:ext>
            </a:extLst>
          </p:cNvPr>
          <p:cNvSpPr>
            <a:spLocks noGrp="1"/>
          </p:cNvSpPr>
          <p:nvPr>
            <p:ph type="subTitle" idx="1" hasCustomPrompt="1"/>
          </p:nvPr>
        </p:nvSpPr>
        <p:spPr>
          <a:xfrm>
            <a:off x="1215450" y="4031052"/>
            <a:ext cx="4517136" cy="180049"/>
          </a:xfrm>
        </p:spPr>
        <p:txBody>
          <a:bodyPr wrap="square" anchor="t" anchorCtr="0">
            <a:noAutofit/>
          </a:bodyPr>
          <a:lstStyle>
            <a:lvl1pPr marL="0" indent="0" algn="l">
              <a:spcBef>
                <a:spcPts val="1200"/>
              </a:spcBef>
              <a:spcAft>
                <a:spcPts val="60"/>
              </a:spcAft>
              <a:buNone/>
              <a:defRPr sz="1300" b="1" spc="3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3" name="Rectangle 12">
            <a:extLst>
              <a:ext uri="{FF2B5EF4-FFF2-40B4-BE49-F238E27FC236}">
                <a16:creationId xmlns:a16="http://schemas.microsoft.com/office/drawing/2014/main" id="{8D17B51F-DF85-E9E0-712B-297B83E802F9}"/>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grpSp>
        <p:nvGrpSpPr>
          <p:cNvPr id="2" name="Group 1">
            <a:extLst>
              <a:ext uri="{FF2B5EF4-FFF2-40B4-BE49-F238E27FC236}">
                <a16:creationId xmlns:a16="http://schemas.microsoft.com/office/drawing/2014/main" id="{69BE50A6-F625-0BB9-2DA3-BD2A1D5A1C99}"/>
              </a:ext>
            </a:extLst>
          </p:cNvPr>
          <p:cNvGrpSpPr/>
          <p:nvPr userDrawn="1"/>
        </p:nvGrpSpPr>
        <p:grpSpPr>
          <a:xfrm>
            <a:off x="1177351" y="5301081"/>
            <a:ext cx="4558967" cy="438406"/>
            <a:chOff x="1177351" y="5301081"/>
            <a:chExt cx="4558967" cy="438406"/>
          </a:xfrm>
        </p:grpSpPr>
        <p:sp>
          <p:nvSpPr>
            <p:cNvPr id="3" name="TextBox 2">
              <a:extLst>
                <a:ext uri="{FF2B5EF4-FFF2-40B4-BE49-F238E27FC236}">
                  <a16:creationId xmlns:a16="http://schemas.microsoft.com/office/drawing/2014/main" id="{F46153C1-920A-60DA-AB29-D732EC8AD9DD}"/>
                </a:ext>
              </a:extLst>
            </p:cNvPr>
            <p:cNvSpPr txBox="1"/>
            <p:nvPr userDrawn="1"/>
          </p:nvSpPr>
          <p:spPr>
            <a:xfrm>
              <a:off x="2688336" y="5344755"/>
              <a:ext cx="3047982" cy="369332"/>
            </a:xfrm>
            <a:prstGeom prst="rect">
              <a:avLst/>
            </a:prstGeom>
            <a:noFill/>
          </p:spPr>
          <p:txBody>
            <a:bodyPr wrap="square" lIns="182880"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pic>
          <p:nvPicPr>
            <p:cNvPr id="4" name="Picture 3" descr="Shape&#10;&#10;AI-generated content may be incorrect.">
              <a:extLst>
                <a:ext uri="{FF2B5EF4-FFF2-40B4-BE49-F238E27FC236}">
                  <a16:creationId xmlns:a16="http://schemas.microsoft.com/office/drawing/2014/main" id="{2B8A78FF-CBBF-0925-0C04-834044AF1A8A}"/>
                </a:ext>
              </a:extLst>
            </p:cNvPr>
            <p:cNvPicPr>
              <a:picLocks noChangeAspect="1"/>
            </p:cNvPicPr>
            <p:nvPr userDrawn="1"/>
          </p:nvPicPr>
          <p:blipFill>
            <a:blip r:embed="rId2"/>
            <a:stretch>
              <a:fillRect/>
            </a:stretch>
          </p:blipFill>
          <p:spPr>
            <a:xfrm>
              <a:off x="1177351" y="5301081"/>
              <a:ext cx="1526303" cy="438406"/>
            </a:xfrm>
            <a:prstGeom prst="rect">
              <a:avLst/>
            </a:prstGeom>
          </p:spPr>
        </p:pic>
      </p:grpSp>
      <p:pic>
        <p:nvPicPr>
          <p:cNvPr id="5" name="Picture 4" descr="A green text on a black background&#10;&#10;Description automatically generated">
            <a:extLst>
              <a:ext uri="{FF2B5EF4-FFF2-40B4-BE49-F238E27FC236}">
                <a16:creationId xmlns:a16="http://schemas.microsoft.com/office/drawing/2014/main" id="{805AAEE0-CDED-142B-CB19-56EBCC8B17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9502" y="1104908"/>
            <a:ext cx="2718596" cy="494292"/>
          </a:xfrm>
          <a:prstGeom prst="rect">
            <a:avLst/>
          </a:prstGeom>
        </p:spPr>
      </p:pic>
    </p:spTree>
    <p:extLst>
      <p:ext uri="{BB962C8B-B14F-4D97-AF65-F5344CB8AC3E}">
        <p14:creationId xmlns:p14="http://schemas.microsoft.com/office/powerpoint/2010/main" val="362030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ustom Portrait Image">
    <p:spTree>
      <p:nvGrpSpPr>
        <p:cNvPr id="1" name=""/>
        <p:cNvGrpSpPr/>
        <p:nvPr/>
      </p:nvGrpSpPr>
      <p:grpSpPr>
        <a:xfrm>
          <a:off x="0" y="0"/>
          <a:ext cx="0" cy="0"/>
          <a:chOff x="0" y="0"/>
          <a:chExt cx="0" cy="0"/>
        </a:xfrm>
      </p:grpSpPr>
      <p:pic>
        <p:nvPicPr>
          <p:cNvPr id="7" name="Graphic 285">
            <a:extLst>
              <a:ext uri="{FF2B5EF4-FFF2-40B4-BE49-F238E27FC236}">
                <a16:creationId xmlns:a16="http://schemas.microsoft.com/office/drawing/2014/main" id="{B10B79AB-DA35-C9D9-2529-6A8AA0E5020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0800000">
            <a:off x="-1" y="0"/>
            <a:ext cx="60452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(Text size no larger than 32pt)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6045200" y="0"/>
            <a:ext cx="6146800" cy="6858000"/>
          </a:xfrm>
        </p:spPr>
        <p:txBody>
          <a:bodyPr/>
          <a:lstStyle/>
          <a:p>
            <a:r>
              <a:rPr lang="en-US"/>
              <a:t>Click icon to add picture</a:t>
            </a:r>
          </a:p>
        </p:txBody>
      </p:sp>
      <p:grpSp>
        <p:nvGrpSpPr>
          <p:cNvPr id="5" name="Group 4">
            <a:extLst>
              <a:ext uri="{FF2B5EF4-FFF2-40B4-BE49-F238E27FC236}">
                <a16:creationId xmlns:a16="http://schemas.microsoft.com/office/drawing/2014/main" id="{5F2EFFC1-8D00-2422-39D7-701FD30A5CDF}"/>
              </a:ext>
            </a:extLst>
          </p:cNvPr>
          <p:cNvGrpSpPr/>
          <p:nvPr userDrawn="1"/>
        </p:nvGrpSpPr>
        <p:grpSpPr>
          <a:xfrm>
            <a:off x="859536" y="6108192"/>
            <a:ext cx="4556510" cy="438912"/>
            <a:chOff x="859536" y="6108192"/>
            <a:chExt cx="4556510" cy="438912"/>
          </a:xfrm>
        </p:grpSpPr>
        <p:sp>
          <p:nvSpPr>
            <p:cNvPr id="6" name="TextBox 5">
              <a:extLst>
                <a:ext uri="{FF2B5EF4-FFF2-40B4-BE49-F238E27FC236}">
                  <a16:creationId xmlns:a16="http://schemas.microsoft.com/office/drawing/2014/main" id="{A97F60E2-2A56-9EB3-6B56-9299A963E1AB}"/>
                </a:ext>
              </a:extLst>
            </p:cNvPr>
            <p:cNvSpPr txBox="1"/>
            <p:nvPr userDrawn="1"/>
          </p:nvSpPr>
          <p:spPr>
            <a:xfrm>
              <a:off x="2368064" y="6156068"/>
              <a:ext cx="3047982" cy="369332"/>
            </a:xfrm>
            <a:prstGeom prst="rect">
              <a:avLst/>
            </a:prstGeom>
            <a:noFill/>
          </p:spPr>
          <p:txBody>
            <a:bodyPr wrap="square" lIns="182880"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pic>
          <p:nvPicPr>
            <p:cNvPr id="10" name="Picture 9" descr="Text&#10;&#10;AI-generated content may be incorrect.">
              <a:extLst>
                <a:ext uri="{FF2B5EF4-FFF2-40B4-BE49-F238E27FC236}">
                  <a16:creationId xmlns:a16="http://schemas.microsoft.com/office/drawing/2014/main" id="{E05B343D-85E7-C42A-D96E-37A8AB109C5E}"/>
                </a:ext>
              </a:extLst>
            </p:cNvPr>
            <p:cNvPicPr>
              <a:picLocks noChangeAspect="1"/>
            </p:cNvPicPr>
            <p:nvPr userDrawn="1"/>
          </p:nvPicPr>
          <p:blipFill>
            <a:blip r:embed="rId3"/>
            <a:stretch>
              <a:fillRect/>
            </a:stretch>
          </p:blipFill>
          <p:spPr>
            <a:xfrm>
              <a:off x="859536" y="6108192"/>
              <a:ext cx="1528065" cy="438912"/>
            </a:xfrm>
            <a:prstGeom prst="rect">
              <a:avLst/>
            </a:prstGeom>
          </p:spPr>
        </p:pic>
      </p:grpSp>
      <p:pic>
        <p:nvPicPr>
          <p:cNvPr id="11" name="Picture 10" descr="White text on a black background&#10;&#10;Description automatically generated">
            <a:extLst>
              <a:ext uri="{FF2B5EF4-FFF2-40B4-BE49-F238E27FC236}">
                <a16:creationId xmlns:a16="http://schemas.microsoft.com/office/drawing/2014/main" id="{98710DD1-B5FC-2742-26BE-DB14A2BE58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7739" y="743312"/>
            <a:ext cx="2722731" cy="495042"/>
          </a:xfrm>
          <a:prstGeom prst="rect">
            <a:avLst/>
          </a:prstGeom>
        </p:spPr>
      </p:pic>
    </p:spTree>
    <p:extLst>
      <p:ext uri="{BB962C8B-B14F-4D97-AF65-F5344CB8AC3E}">
        <p14:creationId xmlns:p14="http://schemas.microsoft.com/office/powerpoint/2010/main" val="354013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ustom Landscape Imag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0FE843FE-B2D6-28A8-6229-2F4F14E7EA05}"/>
              </a:ext>
            </a:extLst>
          </p:cNvPr>
          <p:cNvSpPr/>
          <p:nvPr userDrawn="1"/>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5609063 w 12192000"/>
              <a:gd name="connsiteY5" fmla="*/ 1505414 h 6858000"/>
              <a:gd name="connsiteX6" fmla="*/ 5609063 w 12192000"/>
              <a:gd name="connsiteY6" fmla="*/ 5352586 h 6858000"/>
              <a:gd name="connsiteX7" fmla="*/ 11452302 w 12192000"/>
              <a:gd name="connsiteY7" fmla="*/ 5352586 h 6858000"/>
              <a:gd name="connsiteX8" fmla="*/ 11452302 w 12192000"/>
              <a:gd name="connsiteY8" fmla="*/ 1505414 h 6858000"/>
              <a:gd name="connsiteX9" fmla="*/ 5609063 w 12192000"/>
              <a:gd name="connsiteY9" fmla="*/ 1505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5609063" y="1505414"/>
                </a:moveTo>
                <a:lnTo>
                  <a:pt x="5609063" y="5352586"/>
                </a:lnTo>
                <a:lnTo>
                  <a:pt x="11452302" y="5352586"/>
                </a:lnTo>
                <a:lnTo>
                  <a:pt x="11452302" y="1505414"/>
                </a:lnTo>
                <a:lnTo>
                  <a:pt x="5609063" y="1505414"/>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(Text size no larger than 32pt)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5609063" y="1481958"/>
            <a:ext cx="5843239" cy="3891648"/>
          </a:xfrm>
        </p:spPr>
        <p:txBody>
          <a:bodyPr/>
          <a:lstStyle/>
          <a:p>
            <a:r>
              <a:rPr lang="en-US"/>
              <a:t>Click icon to add picture</a:t>
            </a:r>
            <a:endParaRPr lang="en-US" dirty="0"/>
          </a:p>
        </p:txBody>
      </p:sp>
      <p:grpSp>
        <p:nvGrpSpPr>
          <p:cNvPr id="5" name="Group 4">
            <a:extLst>
              <a:ext uri="{FF2B5EF4-FFF2-40B4-BE49-F238E27FC236}">
                <a16:creationId xmlns:a16="http://schemas.microsoft.com/office/drawing/2014/main" id="{C8EA40F8-43C7-91B8-DB7E-DDD5E2408A38}"/>
              </a:ext>
            </a:extLst>
          </p:cNvPr>
          <p:cNvGrpSpPr/>
          <p:nvPr userDrawn="1"/>
        </p:nvGrpSpPr>
        <p:grpSpPr>
          <a:xfrm>
            <a:off x="859536" y="6108192"/>
            <a:ext cx="4556510" cy="438912"/>
            <a:chOff x="859536" y="6108192"/>
            <a:chExt cx="4556510" cy="438912"/>
          </a:xfrm>
        </p:grpSpPr>
        <p:sp>
          <p:nvSpPr>
            <p:cNvPr id="6" name="TextBox 5">
              <a:extLst>
                <a:ext uri="{FF2B5EF4-FFF2-40B4-BE49-F238E27FC236}">
                  <a16:creationId xmlns:a16="http://schemas.microsoft.com/office/drawing/2014/main" id="{5252F9E3-A27C-53E8-B52E-49794F69B0DB}"/>
                </a:ext>
              </a:extLst>
            </p:cNvPr>
            <p:cNvSpPr txBox="1"/>
            <p:nvPr userDrawn="1"/>
          </p:nvSpPr>
          <p:spPr>
            <a:xfrm>
              <a:off x="2368064" y="6156068"/>
              <a:ext cx="3047982" cy="369332"/>
            </a:xfrm>
            <a:prstGeom prst="rect">
              <a:avLst/>
            </a:prstGeom>
            <a:noFill/>
          </p:spPr>
          <p:txBody>
            <a:bodyPr wrap="square" lIns="182880"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pic>
          <p:nvPicPr>
            <p:cNvPr id="7" name="Picture 6" descr="Text&#10;&#10;AI-generated content may be incorrect.">
              <a:extLst>
                <a:ext uri="{FF2B5EF4-FFF2-40B4-BE49-F238E27FC236}">
                  <a16:creationId xmlns:a16="http://schemas.microsoft.com/office/drawing/2014/main" id="{DB53C206-3DA3-C765-EB66-A35BBF705421}"/>
                </a:ext>
              </a:extLst>
            </p:cNvPr>
            <p:cNvPicPr>
              <a:picLocks noChangeAspect="1"/>
            </p:cNvPicPr>
            <p:nvPr userDrawn="1"/>
          </p:nvPicPr>
          <p:blipFill>
            <a:blip r:embed="rId3"/>
            <a:stretch>
              <a:fillRect/>
            </a:stretch>
          </p:blipFill>
          <p:spPr>
            <a:xfrm>
              <a:off x="859536" y="6108192"/>
              <a:ext cx="1528065" cy="438912"/>
            </a:xfrm>
            <a:prstGeom prst="rect">
              <a:avLst/>
            </a:prstGeom>
          </p:spPr>
        </p:pic>
      </p:grpSp>
      <p:pic>
        <p:nvPicPr>
          <p:cNvPr id="10" name="Picture 9" descr="White text on a black background&#10;&#10;Description automatically generated">
            <a:extLst>
              <a:ext uri="{FF2B5EF4-FFF2-40B4-BE49-F238E27FC236}">
                <a16:creationId xmlns:a16="http://schemas.microsoft.com/office/drawing/2014/main" id="{A44A7BBA-7AB5-BB27-86A0-90F22479F7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7739" y="743312"/>
            <a:ext cx="2722731" cy="495042"/>
          </a:xfrm>
          <a:prstGeom prst="rect">
            <a:avLst/>
          </a:prstGeom>
        </p:spPr>
      </p:pic>
    </p:spTree>
    <p:extLst>
      <p:ext uri="{BB962C8B-B14F-4D97-AF65-F5344CB8AC3E}">
        <p14:creationId xmlns:p14="http://schemas.microsoft.com/office/powerpoint/2010/main" val="376881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5791-4F91-34B2-5F77-014A7A421E14}"/>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1268E7B4-2380-B18C-C8C1-09BD437D6B16}"/>
              </a:ext>
            </a:extLst>
          </p:cNvPr>
          <p:cNvSpPr>
            <a:spLocks noGrp="1"/>
          </p:cNvSpPr>
          <p:nvPr>
            <p:ph idx="1" hasCustomPrompt="1"/>
          </p:nvPr>
        </p:nvSpPr>
        <p:spPr>
          <a:xfrm>
            <a:off x="314692" y="1825625"/>
            <a:ext cx="11315194" cy="4061829"/>
          </a:xfrm>
        </p:spPr>
        <p:txBody>
          <a:bodyPr/>
          <a:lstStyle>
            <a:lvl1pPr marL="0" indent="0">
              <a:spcBef>
                <a:spcPts val="1200"/>
              </a:spcBef>
              <a:buNone/>
              <a:defRPr sz="1800"/>
            </a:lvl1pPr>
          </a:lstStyle>
          <a:p>
            <a:r>
              <a:rPr lang="en-US" dirty="0"/>
              <a:t>Place content here</a:t>
            </a:r>
          </a:p>
        </p:txBody>
      </p:sp>
    </p:spTree>
    <p:extLst>
      <p:ext uri="{BB962C8B-B14F-4D97-AF65-F5344CB8AC3E}">
        <p14:creationId xmlns:p14="http://schemas.microsoft.com/office/powerpoint/2010/main" val="90023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Ke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F232B-0EDE-9AF7-8505-73A82A1D984A}"/>
              </a:ext>
            </a:extLst>
          </p:cNvPr>
          <p:cNvSpPr/>
          <p:nvPr userDrawn="1"/>
        </p:nvSpPr>
        <p:spPr>
          <a:xfrm>
            <a:off x="0" y="0"/>
            <a:ext cx="46788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3899310" cy="1900997"/>
          </a:xfrm>
        </p:spPr>
        <p:txBody>
          <a:body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631247"/>
            <a:ext cx="3899310" cy="3511136"/>
          </a:xfrm>
        </p:spPr>
        <p:txBody>
          <a:bodyPr/>
          <a:lstStyle>
            <a:lvl1pPr marL="0" indent="0">
              <a:buNone/>
              <a:defRPr sz="1800"/>
            </a:lvl1pPr>
          </a:lstStyle>
          <a:p>
            <a:r>
              <a:rPr lang="en-US" dirty="0"/>
              <a:t>Place content here</a:t>
            </a:r>
          </a:p>
        </p:txBody>
      </p:sp>
      <p:sp>
        <p:nvSpPr>
          <p:cNvPr id="5" name="Picture Placeholder 4">
            <a:extLst>
              <a:ext uri="{FF2B5EF4-FFF2-40B4-BE49-F238E27FC236}">
                <a16:creationId xmlns:a16="http://schemas.microsoft.com/office/drawing/2014/main" id="{A40400C1-7283-FABD-80B9-45AEE1D1F5D9}"/>
              </a:ext>
            </a:extLst>
          </p:cNvPr>
          <p:cNvSpPr>
            <a:spLocks noGrp="1"/>
          </p:cNvSpPr>
          <p:nvPr>
            <p:ph type="pic" sz="quarter" idx="10"/>
          </p:nvPr>
        </p:nvSpPr>
        <p:spPr>
          <a:xfrm>
            <a:off x="4678363" y="0"/>
            <a:ext cx="7513637" cy="6858000"/>
          </a:xfrm>
        </p:spPr>
        <p:txBody>
          <a:bodyPr/>
          <a:lstStyle/>
          <a:p>
            <a:r>
              <a:rPr lang="en-US"/>
              <a:t>Click icon to add picture</a:t>
            </a:r>
          </a:p>
        </p:txBody>
      </p:sp>
      <p:pic>
        <p:nvPicPr>
          <p:cNvPr id="7" name="Picture 6" descr="A green text on a black background&#10;&#10;Description automatically generated">
            <a:extLst>
              <a:ext uri="{FF2B5EF4-FFF2-40B4-BE49-F238E27FC236}">
                <a16:creationId xmlns:a16="http://schemas.microsoft.com/office/drawing/2014/main" id="{3D2F26A1-1F16-55D0-5553-04DE75FDF5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039" y="6395036"/>
            <a:ext cx="1825868" cy="331977"/>
          </a:xfrm>
          <a:prstGeom prst="rect">
            <a:avLst/>
          </a:prstGeom>
        </p:spPr>
      </p:pic>
    </p:spTree>
    <p:extLst>
      <p:ext uri="{BB962C8B-B14F-4D97-AF65-F5344CB8AC3E}">
        <p14:creationId xmlns:p14="http://schemas.microsoft.com/office/powerpoint/2010/main" val="181537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umn-Hexagon Cut-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AFC910-D2D4-C5E3-4A8E-DB371D1637FC}"/>
              </a:ext>
            </a:extLst>
          </p:cNvPr>
          <p:cNvSpPr>
            <a:spLocks noGrp="1"/>
          </p:cNvSpPr>
          <p:nvPr>
            <p:ph type="pic" sz="quarter" idx="13"/>
          </p:nvPr>
        </p:nvSpPr>
        <p:spPr>
          <a:xfrm>
            <a:off x="5139371" y="-23484"/>
            <a:ext cx="6737350" cy="6865418"/>
          </a:xfrm>
          <a:custGeom>
            <a:avLst/>
            <a:gdLst>
              <a:gd name="connsiteX0" fmla="*/ 4765422 w 6737350"/>
              <a:gd name="connsiteY0" fmla="*/ 5955463 h 6865418"/>
              <a:gd name="connsiteX1" fmla="*/ 6080062 w 6737350"/>
              <a:gd name="connsiteY1" fmla="*/ 5955463 h 6865418"/>
              <a:gd name="connsiteX2" fmla="*/ 6604382 w 6737350"/>
              <a:gd name="connsiteY2" fmla="*/ 6863640 h 6865418"/>
              <a:gd name="connsiteX3" fmla="*/ 4240721 w 6737350"/>
              <a:gd name="connsiteY3" fmla="*/ 6864212 h 6865418"/>
              <a:gd name="connsiteX4" fmla="*/ 2712846 w 6737350"/>
              <a:gd name="connsiteY4" fmla="*/ 4762425 h 6865418"/>
              <a:gd name="connsiteX5" fmla="*/ 4027487 w 6737350"/>
              <a:gd name="connsiteY5" fmla="*/ 4762425 h 6865418"/>
              <a:gd name="connsiteX6" fmla="*/ 4684776 w 6737350"/>
              <a:gd name="connsiteY6" fmla="*/ 5900917 h 6865418"/>
              <a:gd name="connsiteX7" fmla="*/ 4128579 w 6737350"/>
              <a:gd name="connsiteY7" fmla="*/ 6864339 h 6865418"/>
              <a:gd name="connsiteX8" fmla="*/ 2612326 w 6737350"/>
              <a:gd name="connsiteY8" fmla="*/ 6865418 h 6865418"/>
              <a:gd name="connsiteX9" fmla="*/ 2055495 w 6737350"/>
              <a:gd name="connsiteY9" fmla="*/ 5900917 h 6865418"/>
              <a:gd name="connsiteX10" fmla="*/ 4765421 w 6737350"/>
              <a:gd name="connsiteY10" fmla="*/ 3584563 h 6865418"/>
              <a:gd name="connsiteX11" fmla="*/ 6080061 w 6737350"/>
              <a:gd name="connsiteY11" fmla="*/ 3584563 h 6865418"/>
              <a:gd name="connsiteX12" fmla="*/ 6737350 w 6737350"/>
              <a:gd name="connsiteY12" fmla="*/ 4723055 h 6865418"/>
              <a:gd name="connsiteX13" fmla="*/ 6080061 w 6737350"/>
              <a:gd name="connsiteY13" fmla="*/ 5861546 h 6865418"/>
              <a:gd name="connsiteX14" fmla="*/ 4765421 w 6737350"/>
              <a:gd name="connsiteY14" fmla="*/ 5861546 h 6865418"/>
              <a:gd name="connsiteX15" fmla="*/ 4108069 w 6737350"/>
              <a:gd name="connsiteY15" fmla="*/ 4723055 h 6865418"/>
              <a:gd name="connsiteX16" fmla="*/ 2712846 w 6737350"/>
              <a:gd name="connsiteY16" fmla="*/ 2395463 h 6865418"/>
              <a:gd name="connsiteX17" fmla="*/ 4027487 w 6737350"/>
              <a:gd name="connsiteY17" fmla="*/ 2395463 h 6865418"/>
              <a:gd name="connsiteX18" fmla="*/ 4684776 w 6737350"/>
              <a:gd name="connsiteY18" fmla="*/ 3533955 h 6865418"/>
              <a:gd name="connsiteX19" fmla="*/ 4027487 w 6737350"/>
              <a:gd name="connsiteY19" fmla="*/ 4672446 h 6865418"/>
              <a:gd name="connsiteX20" fmla="*/ 2712846 w 6737350"/>
              <a:gd name="connsiteY20" fmla="*/ 4672446 h 6865418"/>
              <a:gd name="connsiteX21" fmla="*/ 2055495 w 6737350"/>
              <a:gd name="connsiteY21" fmla="*/ 3533955 h 6865418"/>
              <a:gd name="connsiteX22" fmla="*/ 657289 w 6737350"/>
              <a:gd name="connsiteY22" fmla="*/ 1217538 h 6865418"/>
              <a:gd name="connsiteX23" fmla="*/ 1971929 w 6737350"/>
              <a:gd name="connsiteY23" fmla="*/ 1217538 h 6865418"/>
              <a:gd name="connsiteX24" fmla="*/ 2629281 w 6737350"/>
              <a:gd name="connsiteY24" fmla="*/ 2356092 h 6865418"/>
              <a:gd name="connsiteX25" fmla="*/ 1971929 w 6737350"/>
              <a:gd name="connsiteY25" fmla="*/ 3494584 h 6865418"/>
              <a:gd name="connsiteX26" fmla="*/ 657289 w 6737350"/>
              <a:gd name="connsiteY26" fmla="*/ 3494584 h 6865418"/>
              <a:gd name="connsiteX27" fmla="*/ 0 w 6737350"/>
              <a:gd name="connsiteY27" fmla="*/ 2356092 h 6865418"/>
              <a:gd name="connsiteX28" fmla="*/ 4765421 w 6737350"/>
              <a:gd name="connsiteY28" fmla="*/ 1217537 h 6865418"/>
              <a:gd name="connsiteX29" fmla="*/ 6080061 w 6737350"/>
              <a:gd name="connsiteY29" fmla="*/ 1217537 h 6865418"/>
              <a:gd name="connsiteX30" fmla="*/ 6737350 w 6737350"/>
              <a:gd name="connsiteY30" fmla="*/ 2356092 h 6865418"/>
              <a:gd name="connsiteX31" fmla="*/ 6080061 w 6737350"/>
              <a:gd name="connsiteY31" fmla="*/ 3494584 h 6865418"/>
              <a:gd name="connsiteX32" fmla="*/ 4765421 w 6737350"/>
              <a:gd name="connsiteY32" fmla="*/ 3494584 h 6865418"/>
              <a:gd name="connsiteX33" fmla="*/ 4108069 w 6737350"/>
              <a:gd name="connsiteY33" fmla="*/ 2356092 h 6865418"/>
              <a:gd name="connsiteX34" fmla="*/ 2712846 w 6737350"/>
              <a:gd name="connsiteY34" fmla="*/ 39549 h 6865418"/>
              <a:gd name="connsiteX35" fmla="*/ 4027487 w 6737350"/>
              <a:gd name="connsiteY35" fmla="*/ 39549 h 6865418"/>
              <a:gd name="connsiteX36" fmla="*/ 4684776 w 6737350"/>
              <a:gd name="connsiteY36" fmla="*/ 1178041 h 6865418"/>
              <a:gd name="connsiteX37" fmla="*/ 4027487 w 6737350"/>
              <a:gd name="connsiteY37" fmla="*/ 2316532 h 6865418"/>
              <a:gd name="connsiteX38" fmla="*/ 2712846 w 6737350"/>
              <a:gd name="connsiteY38" fmla="*/ 2316532 h 6865418"/>
              <a:gd name="connsiteX39" fmla="*/ 2055495 w 6737350"/>
              <a:gd name="connsiteY39" fmla="*/ 1178041 h 6865418"/>
              <a:gd name="connsiteX40" fmla="*/ 13492 w 6737350"/>
              <a:gd name="connsiteY40" fmla="*/ 0 h 6865418"/>
              <a:gd name="connsiteX41" fmla="*/ 2631396 w 6737350"/>
              <a:gd name="connsiteY41" fmla="*/ 13447 h 6865418"/>
              <a:gd name="connsiteX42" fmla="*/ 1973010 w 6737350"/>
              <a:gd name="connsiteY42" fmla="*/ 1137655 h 6865418"/>
              <a:gd name="connsiteX43" fmla="*/ 658369 w 6737350"/>
              <a:gd name="connsiteY43" fmla="*/ 1137655 h 68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37350" h="6865418">
                <a:moveTo>
                  <a:pt x="4765422" y="5955463"/>
                </a:moveTo>
                <a:lnTo>
                  <a:pt x="6080062" y="5955463"/>
                </a:lnTo>
                <a:lnTo>
                  <a:pt x="6604382" y="6863640"/>
                </a:lnTo>
                <a:lnTo>
                  <a:pt x="4240721" y="6864212"/>
                </a:lnTo>
                <a:close/>
                <a:moveTo>
                  <a:pt x="2712846" y="4762425"/>
                </a:moveTo>
                <a:lnTo>
                  <a:pt x="4027487" y="4762425"/>
                </a:lnTo>
                <a:lnTo>
                  <a:pt x="4684776" y="5900917"/>
                </a:lnTo>
                <a:lnTo>
                  <a:pt x="4128579" y="6864339"/>
                </a:lnTo>
                <a:lnTo>
                  <a:pt x="2612326" y="6865418"/>
                </a:lnTo>
                <a:lnTo>
                  <a:pt x="2055495" y="5900917"/>
                </a:lnTo>
                <a:close/>
                <a:moveTo>
                  <a:pt x="4765421" y="3584563"/>
                </a:moveTo>
                <a:lnTo>
                  <a:pt x="6080061" y="3584563"/>
                </a:lnTo>
                <a:lnTo>
                  <a:pt x="6737350" y="4723055"/>
                </a:lnTo>
                <a:lnTo>
                  <a:pt x="6080061" y="5861546"/>
                </a:lnTo>
                <a:lnTo>
                  <a:pt x="4765421" y="5861546"/>
                </a:lnTo>
                <a:lnTo>
                  <a:pt x="4108069" y="4723055"/>
                </a:lnTo>
                <a:close/>
                <a:moveTo>
                  <a:pt x="2712846" y="2395463"/>
                </a:moveTo>
                <a:lnTo>
                  <a:pt x="4027487" y="2395463"/>
                </a:lnTo>
                <a:lnTo>
                  <a:pt x="4684776" y="3533955"/>
                </a:lnTo>
                <a:lnTo>
                  <a:pt x="4027487" y="4672446"/>
                </a:lnTo>
                <a:lnTo>
                  <a:pt x="2712846" y="4672446"/>
                </a:lnTo>
                <a:lnTo>
                  <a:pt x="2055495" y="3533955"/>
                </a:lnTo>
                <a:close/>
                <a:moveTo>
                  <a:pt x="657289" y="1217538"/>
                </a:moveTo>
                <a:lnTo>
                  <a:pt x="1971929" y="1217538"/>
                </a:lnTo>
                <a:lnTo>
                  <a:pt x="2629281" y="2356092"/>
                </a:lnTo>
                <a:lnTo>
                  <a:pt x="1971929" y="3494584"/>
                </a:lnTo>
                <a:lnTo>
                  <a:pt x="657289" y="3494584"/>
                </a:lnTo>
                <a:lnTo>
                  <a:pt x="0" y="2356092"/>
                </a:lnTo>
                <a:close/>
                <a:moveTo>
                  <a:pt x="4765421" y="1217537"/>
                </a:moveTo>
                <a:lnTo>
                  <a:pt x="6080061" y="1217537"/>
                </a:lnTo>
                <a:lnTo>
                  <a:pt x="6737350" y="2356092"/>
                </a:lnTo>
                <a:lnTo>
                  <a:pt x="6080061" y="3494584"/>
                </a:lnTo>
                <a:lnTo>
                  <a:pt x="4765421" y="3494584"/>
                </a:lnTo>
                <a:lnTo>
                  <a:pt x="4108069" y="2356092"/>
                </a:lnTo>
                <a:close/>
                <a:moveTo>
                  <a:pt x="2712846" y="39549"/>
                </a:moveTo>
                <a:lnTo>
                  <a:pt x="4027487" y="39549"/>
                </a:lnTo>
                <a:lnTo>
                  <a:pt x="4684776" y="1178041"/>
                </a:lnTo>
                <a:lnTo>
                  <a:pt x="4027487" y="2316532"/>
                </a:lnTo>
                <a:lnTo>
                  <a:pt x="2712846" y="2316532"/>
                </a:lnTo>
                <a:lnTo>
                  <a:pt x="2055495" y="1178041"/>
                </a:lnTo>
                <a:close/>
                <a:moveTo>
                  <a:pt x="13492" y="0"/>
                </a:moveTo>
                <a:lnTo>
                  <a:pt x="2631396" y="13447"/>
                </a:lnTo>
                <a:lnTo>
                  <a:pt x="1973010" y="1137655"/>
                </a:lnTo>
                <a:lnTo>
                  <a:pt x="658369" y="1137655"/>
                </a:lnTo>
                <a:close/>
              </a:path>
            </a:pathLst>
          </a:custGeom>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3" y="365125"/>
            <a:ext cx="4412934" cy="1772793"/>
          </a:xfrm>
        </p:spPr>
        <p:txBody>
          <a:bodyPr anchor="t" anchorCtr="0">
            <a:noAutofit/>
          </a:body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3" y="2514601"/>
            <a:ext cx="4412934" cy="3756990"/>
          </a:xfrm>
        </p:spPr>
        <p:txBody>
          <a:bodyPr anchor="t" anchorCtr="0">
            <a:noAutofit/>
          </a:bodyPr>
          <a:lstStyle>
            <a:lvl1pPr marL="0" indent="0">
              <a:buNone/>
              <a:defRPr sz="1800"/>
            </a:lvl1pPr>
          </a:lstStyle>
          <a:p>
            <a:r>
              <a:rPr lang="en-US" dirty="0"/>
              <a:t>Place content here</a:t>
            </a:r>
          </a:p>
        </p:txBody>
      </p:sp>
    </p:spTree>
    <p:extLst>
      <p:ext uri="{BB962C8B-B14F-4D97-AF65-F5344CB8AC3E}">
        <p14:creationId xmlns:p14="http://schemas.microsoft.com/office/powerpoint/2010/main" val="3554203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753CB-6476-BF2C-3CDC-FAB102C713EC}"/>
              </a:ext>
            </a:extLst>
          </p:cNvPr>
          <p:cNvSpPr>
            <a:spLocks noGrp="1"/>
          </p:cNvSpPr>
          <p:nvPr>
            <p:ph type="title"/>
          </p:nvPr>
        </p:nvSpPr>
        <p:spPr>
          <a:xfrm>
            <a:off x="314692" y="365125"/>
            <a:ext cx="11492432"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933DD6-9940-13F2-ECB0-187773310927}"/>
              </a:ext>
            </a:extLst>
          </p:cNvPr>
          <p:cNvSpPr>
            <a:spLocks noGrp="1"/>
          </p:cNvSpPr>
          <p:nvPr>
            <p:ph type="body" idx="1"/>
          </p:nvPr>
        </p:nvSpPr>
        <p:spPr>
          <a:xfrm>
            <a:off x="314692" y="1817556"/>
            <a:ext cx="11492432" cy="402055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Rectangle 6">
            <a:extLst>
              <a:ext uri="{FF2B5EF4-FFF2-40B4-BE49-F238E27FC236}">
                <a16:creationId xmlns:a16="http://schemas.microsoft.com/office/drawing/2014/main" id="{25FC33D5-6A3D-626E-929B-EDEF84A7F09B}"/>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100" b="1" smtClean="0">
                <a:solidFill>
                  <a:schemeClr val="bg2"/>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100" b="1" dirty="0">
              <a:solidFill>
                <a:schemeClr val="bg2"/>
              </a:solidFill>
              <a:latin typeface="Roboto" panose="02000000000000000000" pitchFamily="2" charset="0"/>
              <a:ea typeface="Roboto" panose="02000000000000000000" pitchFamily="2" charset="0"/>
              <a:cs typeface="Times New Roman" panose="02020603050405020304" pitchFamily="18" charset="0"/>
            </a:endParaRPr>
          </a:p>
        </p:txBody>
      </p:sp>
      <p:sp>
        <p:nvSpPr>
          <p:cNvPr id="41" name="Rectangle 256">
            <a:extLst>
              <a:ext uri="{FF2B5EF4-FFF2-40B4-BE49-F238E27FC236}">
                <a16:creationId xmlns:a16="http://schemas.microsoft.com/office/drawing/2014/main" id="{DF5E4726-94A1-FED7-677B-96B372546603}"/>
              </a:ext>
            </a:extLst>
          </p:cNvPr>
          <p:cNvSpPr txBox="1">
            <a:spLocks noChangeArrowheads="1"/>
          </p:cNvSpPr>
          <p:nvPr userDrawn="1"/>
        </p:nvSpPr>
        <p:spPr>
          <a:xfrm>
            <a:off x="7599464" y="6576851"/>
            <a:ext cx="3860800" cy="152400"/>
          </a:xfrm>
          <a:prstGeom prst="rect">
            <a:avLst/>
          </a:prstGeom>
          <a:ln/>
        </p:spPr>
        <p:txBody>
          <a:bodyPr anchor="ctr"/>
          <a:lstStyle/>
          <a:p>
            <a:pPr algn="r"/>
            <a:r>
              <a:rPr lang="en-US" sz="1000" dirty="0">
                <a:solidFill>
                  <a:schemeClr val="bg2"/>
                </a:solidFill>
                <a:latin typeface="Roboto" panose="02000000000000000000" pitchFamily="2" charset="0"/>
                <a:ea typeface="Roboto" panose="02000000000000000000" pitchFamily="2" charset="0"/>
                <a:cs typeface="Arial" pitchFamily="34" charset="0"/>
              </a:rPr>
              <a:t> </a:t>
            </a:r>
          </a:p>
        </p:txBody>
      </p:sp>
      <p:pic>
        <p:nvPicPr>
          <p:cNvPr id="6" name="Picture 5" descr="A green text on a black background&#10;&#10;Description automatically generated">
            <a:extLst>
              <a:ext uri="{FF2B5EF4-FFF2-40B4-BE49-F238E27FC236}">
                <a16:creationId xmlns:a16="http://schemas.microsoft.com/office/drawing/2014/main" id="{620A0410-77D7-DC80-5C1A-35096147A571}"/>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285039" y="6395036"/>
            <a:ext cx="1825868" cy="331977"/>
          </a:xfrm>
          <a:prstGeom prst="rect">
            <a:avLst/>
          </a:prstGeom>
        </p:spPr>
      </p:pic>
    </p:spTree>
    <p:extLst>
      <p:ext uri="{BB962C8B-B14F-4D97-AF65-F5344CB8AC3E}">
        <p14:creationId xmlns:p14="http://schemas.microsoft.com/office/powerpoint/2010/main" val="2196214776"/>
      </p:ext>
    </p:extLst>
  </p:cSld>
  <p:clrMap bg1="lt1" tx1="dk1" bg2="lt2" tx2="dk2" accent1="accent1" accent2="accent2" accent3="accent3" accent4="accent4" accent5="accent5" accent6="accent6" hlink="hlink" folHlink="folHlink"/>
  <p:sldLayoutIdLst>
    <p:sldLayoutId id="2147483957" r:id="rId1"/>
    <p:sldLayoutId id="2147483873" r:id="rId2"/>
    <p:sldLayoutId id="2147483941" r:id="rId3"/>
    <p:sldLayoutId id="2147483939" r:id="rId4"/>
    <p:sldLayoutId id="2147483896" r:id="rId5"/>
    <p:sldLayoutId id="2147483927" r:id="rId6"/>
    <p:sldLayoutId id="2147483832" r:id="rId7"/>
    <p:sldLayoutId id="2147483894" r:id="rId8"/>
    <p:sldLayoutId id="2147483829" r:id="rId9"/>
    <p:sldLayoutId id="2147483897" r:id="rId10"/>
    <p:sldLayoutId id="2147483833" r:id="rId11"/>
    <p:sldLayoutId id="2147483952" r:id="rId12"/>
    <p:sldLayoutId id="2147483953" r:id="rId13"/>
    <p:sldLayoutId id="2147483954" r:id="rId14"/>
    <p:sldLayoutId id="2147483955" r:id="rId15"/>
    <p:sldLayoutId id="2147483956" r:id="rId16"/>
    <p:sldLayoutId id="2147483834" r:id="rId17"/>
    <p:sldLayoutId id="2147483940" r:id="rId18"/>
    <p:sldLayoutId id="2147483835" r:id="rId19"/>
    <p:sldLayoutId id="2147483928" r:id="rId20"/>
    <p:sldLayoutId id="2147483906" r:id="rId21"/>
    <p:sldLayoutId id="2147483905" r:id="rId22"/>
    <p:sldLayoutId id="2147483937" r:id="rId23"/>
    <p:sldLayoutId id="2147483947" r:id="rId24"/>
    <p:sldLayoutId id="2147483948" r:id="rId25"/>
    <p:sldLayoutId id="2147483951" r:id="rId26"/>
    <p:sldLayoutId id="2147483949" r:id="rId27"/>
    <p:sldLayoutId id="2147483868" r:id="rId28"/>
    <p:sldLayoutId id="2147483861" r:id="rId29"/>
    <p:sldLayoutId id="2147483930" r:id="rId30"/>
    <p:sldLayoutId id="2147483849" r:id="rId31"/>
    <p:sldLayoutId id="2147483958" r:id="rId32"/>
    <p:sldLayoutId id="2147483959" r:id="rId33"/>
    <p:sldLayoutId id="2147483960" r:id="rId34"/>
    <p:sldLayoutId id="2147483961" r:id="rId35"/>
    <p:sldLayoutId id="2147483962" r:id="rId36"/>
  </p:sldLayoutIdLst>
  <p:hf hdr="0" dt="0"/>
  <p:txStyles>
    <p:titleStyle>
      <a:lvl1pPr algn="l" defTabSz="914400" rtl="0" eaLnBrk="1" latinLnBrk="0" hangingPunct="1">
        <a:lnSpc>
          <a:spcPct val="90000"/>
        </a:lnSpc>
        <a:spcBef>
          <a:spcPct val="0"/>
        </a:spcBef>
        <a:buNone/>
        <a:defRPr sz="3200" b="1" kern="1200">
          <a:solidFill>
            <a:schemeClr val="tx1"/>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200"/>
        </a:spcBef>
        <a:spcAft>
          <a:spcPts val="60"/>
        </a:spcAft>
        <a:buFont typeface="Arial" panose="020B0604020202020204" pitchFamily="34" charset="0"/>
        <a:buNone/>
        <a:defRPr sz="22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1200"/>
        </a:spcBef>
        <a:spcAft>
          <a:spcPts val="6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400.png"/><Relationship Id="rId4" Type="http://schemas.openxmlformats.org/officeDocument/2006/relationships/image" Target="../media/image380.png"/><Relationship Id="rId9" Type="http://schemas.openxmlformats.org/officeDocument/2006/relationships/image" Target="../media/image44.emf"/></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46.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4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52.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ags" Target="../tags/tag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tags" Target="../tags/tag2.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1.xml"/><Relationship Id="rId11" Type="http://schemas.openxmlformats.org/officeDocument/2006/relationships/image" Target="../media/image19.pn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DC7C-1F06-ABBF-9EF1-4E28BFD1BE62}"/>
              </a:ext>
            </a:extLst>
          </p:cNvPr>
          <p:cNvSpPr>
            <a:spLocks noGrp="1"/>
          </p:cNvSpPr>
          <p:nvPr>
            <p:ph type="ctrTitle"/>
          </p:nvPr>
        </p:nvSpPr>
        <p:spPr/>
        <p:txBody>
          <a:bodyPr/>
          <a:lstStyle/>
          <a:p>
            <a:r>
              <a:rPr lang="en-US" sz="2000" dirty="0"/>
              <a:t>The short- and long-lived method for water activation in spallation neutron systems</a:t>
            </a:r>
          </a:p>
        </p:txBody>
      </p:sp>
      <p:sp>
        <p:nvSpPr>
          <p:cNvPr id="4" name="Text Placeholder 3">
            <a:extLst>
              <a:ext uri="{FF2B5EF4-FFF2-40B4-BE49-F238E27FC236}">
                <a16:creationId xmlns:a16="http://schemas.microsoft.com/office/drawing/2014/main" id="{40AE96E5-1D3C-AB30-B8BA-A90142803CE9}"/>
              </a:ext>
            </a:extLst>
          </p:cNvPr>
          <p:cNvSpPr>
            <a:spLocks noGrp="1"/>
          </p:cNvSpPr>
          <p:nvPr>
            <p:ph type="body" sz="quarter" idx="14"/>
          </p:nvPr>
        </p:nvSpPr>
        <p:spPr/>
        <p:txBody>
          <a:bodyPr/>
          <a:lstStyle/>
          <a:p>
            <a:fld id="{3B37CF21-01B8-44D2-8D76-E4C106B6FA92}" type="datetime4">
              <a:rPr lang="en-US" smtClean="0"/>
              <a:t>April 7, 2026</a:t>
            </a:fld>
            <a:endParaRPr lang="en-US" dirty="0"/>
          </a:p>
        </p:txBody>
      </p:sp>
      <p:sp>
        <p:nvSpPr>
          <p:cNvPr id="5" name="Text Placeholder 4">
            <a:extLst>
              <a:ext uri="{FF2B5EF4-FFF2-40B4-BE49-F238E27FC236}">
                <a16:creationId xmlns:a16="http://schemas.microsoft.com/office/drawing/2014/main" id="{3B88453F-596E-1B54-92A6-E3CC78E4E1F3}"/>
              </a:ext>
            </a:extLst>
          </p:cNvPr>
          <p:cNvSpPr>
            <a:spLocks noGrp="1"/>
          </p:cNvSpPr>
          <p:nvPr>
            <p:ph type="body" sz="quarter" idx="15"/>
          </p:nvPr>
        </p:nvSpPr>
        <p:spPr>
          <a:xfrm>
            <a:off x="1215450" y="4052911"/>
            <a:ext cx="4517136" cy="1152506"/>
          </a:xfrm>
        </p:spPr>
        <p:txBody>
          <a:bodyPr/>
          <a:lstStyle/>
          <a:p>
            <a:r>
              <a:rPr lang="en-US" dirty="0"/>
              <a:t>Ahmad M. Ibrahim, Franz X. Gallmeier, Tucker C. McClanahan, Don Montierth, Igor Remec</a:t>
            </a:r>
          </a:p>
        </p:txBody>
      </p:sp>
    </p:spTree>
    <p:extLst>
      <p:ext uri="{BB962C8B-B14F-4D97-AF65-F5344CB8AC3E}">
        <p14:creationId xmlns:p14="http://schemas.microsoft.com/office/powerpoint/2010/main" val="2828081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8A79-93A8-342C-0323-7AFD1B739B8E}"/>
              </a:ext>
            </a:extLst>
          </p:cNvPr>
          <p:cNvSpPr>
            <a:spLocks noGrp="1"/>
          </p:cNvSpPr>
          <p:nvPr>
            <p:ph type="title"/>
          </p:nvPr>
        </p:nvSpPr>
        <p:spPr>
          <a:xfrm>
            <a:off x="314692" y="365125"/>
            <a:ext cx="11492432" cy="605421"/>
          </a:xfrm>
        </p:spPr>
        <p:txBody>
          <a:bodyPr/>
          <a:lstStyle/>
          <a:p>
            <a:r>
              <a:rPr lang="en-US" dirty="0"/>
              <a:t>Comparing isotopic activity densities at 1 Sec</a:t>
            </a:r>
          </a:p>
        </p:txBody>
      </p:sp>
      <mc:AlternateContent xmlns:mc="http://schemas.openxmlformats.org/markup-compatibility/2006" xmlns:a14="http://schemas.microsoft.com/office/drawing/2010/main">
        <mc:Choice Requires="a14">
          <p:graphicFrame>
            <p:nvGraphicFramePr>
              <p:cNvPr id="15" name="Content Placeholder 14">
                <a:extLst>
                  <a:ext uri="{FF2B5EF4-FFF2-40B4-BE49-F238E27FC236}">
                    <a16:creationId xmlns:a16="http://schemas.microsoft.com/office/drawing/2014/main" id="{C1BC8A90-373B-89B2-2064-7558985A86A0}"/>
                  </a:ext>
                </a:extLst>
              </p:cNvPr>
              <p:cNvGraphicFramePr>
                <a:graphicFrameLocks noGrp="1"/>
              </p:cNvGraphicFramePr>
              <p:nvPr>
                <p:ph idx="1"/>
                <p:extLst>
                  <p:ext uri="{D42A27DB-BD31-4B8C-83A1-F6EECF244321}">
                    <p14:modId xmlns:p14="http://schemas.microsoft.com/office/powerpoint/2010/main" val="1687594159"/>
                  </p:ext>
                </p:extLst>
              </p:nvPr>
            </p:nvGraphicFramePr>
            <p:xfrm>
              <a:off x="578296" y="1138236"/>
              <a:ext cx="7656881" cy="3482442"/>
            </p:xfrm>
            <a:graphic>
              <a:graphicData uri="http://schemas.openxmlformats.org/drawingml/2006/table">
                <a:tbl>
                  <a:tblPr/>
                  <a:tblGrid>
                    <a:gridCol w="1517051">
                      <a:extLst>
                        <a:ext uri="{9D8B030D-6E8A-4147-A177-3AD203B41FA5}">
                          <a16:colId xmlns:a16="http://schemas.microsoft.com/office/drawing/2014/main" val="3003239340"/>
                        </a:ext>
                      </a:extLst>
                    </a:gridCol>
                    <a:gridCol w="980989">
                      <a:extLst>
                        <a:ext uri="{9D8B030D-6E8A-4147-A177-3AD203B41FA5}">
                          <a16:colId xmlns:a16="http://schemas.microsoft.com/office/drawing/2014/main" val="2415477431"/>
                        </a:ext>
                      </a:extLst>
                    </a:gridCol>
                    <a:gridCol w="1229691">
                      <a:extLst>
                        <a:ext uri="{9D8B030D-6E8A-4147-A177-3AD203B41FA5}">
                          <a16:colId xmlns:a16="http://schemas.microsoft.com/office/drawing/2014/main" val="1200531737"/>
                        </a:ext>
                      </a:extLst>
                    </a:gridCol>
                    <a:gridCol w="1229691">
                      <a:extLst>
                        <a:ext uri="{9D8B030D-6E8A-4147-A177-3AD203B41FA5}">
                          <a16:colId xmlns:a16="http://schemas.microsoft.com/office/drawing/2014/main" val="3515794423"/>
                        </a:ext>
                      </a:extLst>
                    </a:gridCol>
                    <a:gridCol w="1229691">
                      <a:extLst>
                        <a:ext uri="{9D8B030D-6E8A-4147-A177-3AD203B41FA5}">
                          <a16:colId xmlns:a16="http://schemas.microsoft.com/office/drawing/2014/main" val="960014306"/>
                        </a:ext>
                      </a:extLst>
                    </a:gridCol>
                    <a:gridCol w="1469768">
                      <a:extLst>
                        <a:ext uri="{9D8B030D-6E8A-4147-A177-3AD203B41FA5}">
                          <a16:colId xmlns:a16="http://schemas.microsoft.com/office/drawing/2014/main" val="3827216223"/>
                        </a:ext>
                      </a:extLst>
                    </a:gridCol>
                  </a:tblGrid>
                  <a:tr h="316181">
                    <a:tc rowSpan="2">
                      <a:txBody>
                        <a:bodyPr/>
                        <a:lstStyle/>
                        <a:p>
                          <a:pPr algn="ctr" fontAlgn="ctr"/>
                          <a:r>
                            <a:rPr lang="en-US" sz="1800" b="1" i="0" u="none" strike="noStrike" dirty="0">
                              <a:solidFill>
                                <a:srgbClr val="000000"/>
                              </a:solidFill>
                              <a:effectLst/>
                              <a:latin typeface="Arial" panose="020B0604020202020204" pitchFamily="34" charset="0"/>
                            </a:rPr>
                            <a:t>Radionuclide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800" b="1" i="0" u="none" strike="noStrike">
                              <a:solidFill>
                                <a:srgbClr val="000000"/>
                              </a:solidFill>
                              <a:effectLst/>
                              <a:latin typeface="Arial" panose="020B0604020202020204" pitchFamily="34" charset="0"/>
                            </a:rPr>
                            <a:t>Half Life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800" b="1" i="0" u="none" strike="noStrike" dirty="0">
                              <a:solidFill>
                                <a:srgbClr val="000000"/>
                              </a:solidFill>
                              <a:effectLst/>
                              <a:latin typeface="Arial" panose="020B0604020202020204" pitchFamily="34" charset="0"/>
                            </a:rPr>
                            <a:t>Half-life to loop time</a:t>
                          </a:r>
                        </a:p>
                        <a:p>
                          <a:pPr algn="ctr" fontAlgn="ctr"/>
                          <a14:m>
                            <m:oMathPara xmlns:m="http://schemas.openxmlformats.org/officeDocument/2006/math">
                              <m:oMathParaPr>
                                <m:jc m:val="centerGroup"/>
                              </m:oMathParaPr>
                              <m:oMath xmlns:m="http://schemas.openxmlformats.org/officeDocument/2006/math">
                                <m:d>
                                  <m:dPr>
                                    <m:ctrlPr>
                                      <a:rPr lang="en-US" sz="1800" b="1" i="1" u="none" strike="noStrike" smtClean="0">
                                        <a:solidFill>
                                          <a:srgbClr val="000000"/>
                                        </a:solidFill>
                                        <a:effectLst/>
                                        <a:latin typeface="Cambria Math" panose="02040503050406030204" pitchFamily="18" charset="0"/>
                                      </a:rPr>
                                    </m:ctrlPr>
                                  </m:dPr>
                                  <m:e>
                                    <m:f>
                                      <m:fPr>
                                        <m:ctrlPr>
                                          <a:rPr lang="en-US" sz="1800" b="1" i="1" u="none" strike="noStrike" smtClean="0">
                                            <a:solidFill>
                                              <a:srgbClr val="000000"/>
                                            </a:solidFill>
                                            <a:effectLst/>
                                            <a:latin typeface="Cambria Math" panose="02040503050406030204" pitchFamily="18" charset="0"/>
                                          </a:rPr>
                                        </m:ctrlPr>
                                      </m:fPr>
                                      <m:num>
                                        <m:sSub>
                                          <m:sSubPr>
                                            <m:ctrlPr>
                                              <a:rPr lang="en-US" sz="1800" b="1" i="1" u="none" strike="noStrike" smtClean="0">
                                                <a:solidFill>
                                                  <a:srgbClr val="000000"/>
                                                </a:solidFill>
                                                <a:effectLst/>
                                                <a:latin typeface="Cambria Math" panose="02040503050406030204" pitchFamily="18" charset="0"/>
                                              </a:rPr>
                                            </m:ctrlPr>
                                          </m:sSubPr>
                                          <m:e>
                                            <m:r>
                                              <a:rPr lang="en-US" sz="1800" b="1" i="1" u="none" strike="noStrike" smtClean="0">
                                                <a:solidFill>
                                                  <a:srgbClr val="000000"/>
                                                </a:solidFill>
                                                <a:effectLst/>
                                                <a:latin typeface="Cambria Math" panose="02040503050406030204" pitchFamily="18" charset="0"/>
                                              </a:rPr>
                                              <m:t>𝑻</m:t>
                                            </m:r>
                                          </m:e>
                                          <m:sub>
                                            <m:f>
                                              <m:fPr>
                                                <m:type m:val="skw"/>
                                                <m:ctrlPr>
                                                  <a:rPr lang="en-US" sz="1800" b="1" i="1" u="none" strike="noStrike" smtClean="0">
                                                    <a:solidFill>
                                                      <a:srgbClr val="000000"/>
                                                    </a:solidFill>
                                                    <a:effectLst/>
                                                    <a:latin typeface="Cambria Math" panose="02040503050406030204" pitchFamily="18" charset="0"/>
                                                  </a:rPr>
                                                </m:ctrlPr>
                                              </m:fPr>
                                              <m:num>
                                                <m:r>
                                                  <a:rPr lang="en-US" sz="1800" b="1" i="1" u="none" strike="noStrike" smtClean="0">
                                                    <a:solidFill>
                                                      <a:srgbClr val="000000"/>
                                                    </a:solidFill>
                                                    <a:effectLst/>
                                                    <a:latin typeface="Cambria Math" panose="02040503050406030204" pitchFamily="18" charset="0"/>
                                                  </a:rPr>
                                                  <m:t>𝟏</m:t>
                                                </m:r>
                                              </m:num>
                                              <m:den>
                                                <m:r>
                                                  <a:rPr lang="en-US" sz="1800" b="1" i="1" u="none" strike="noStrike" smtClean="0">
                                                    <a:solidFill>
                                                      <a:srgbClr val="000000"/>
                                                    </a:solidFill>
                                                    <a:effectLst/>
                                                    <a:latin typeface="Cambria Math" panose="02040503050406030204" pitchFamily="18" charset="0"/>
                                                  </a:rPr>
                                                  <m:t>𝟐</m:t>
                                                </m:r>
                                              </m:den>
                                            </m:f>
                                          </m:sub>
                                        </m:sSub>
                                      </m:num>
                                      <m:den>
                                        <m:sSub>
                                          <m:sSubPr>
                                            <m:ctrlPr>
                                              <a:rPr lang="en-US" sz="1800" b="1" i="1" u="none" strike="noStrike" smtClean="0">
                                                <a:solidFill>
                                                  <a:srgbClr val="000000"/>
                                                </a:solidFill>
                                                <a:effectLst/>
                                                <a:latin typeface="Cambria Math" panose="02040503050406030204" pitchFamily="18" charset="0"/>
                                              </a:rPr>
                                            </m:ctrlPr>
                                          </m:sSubPr>
                                          <m:e>
                                            <m:r>
                                              <a:rPr lang="en-US" sz="1800" b="1" i="1" u="none" strike="noStrike" smtClean="0">
                                                <a:solidFill>
                                                  <a:srgbClr val="000000"/>
                                                </a:solidFill>
                                                <a:effectLst/>
                                                <a:latin typeface="Cambria Math" panose="02040503050406030204" pitchFamily="18" charset="0"/>
                                              </a:rPr>
                                              <m:t>𝒕</m:t>
                                            </m:r>
                                          </m:e>
                                          <m:sub>
                                            <m:r>
                                              <a:rPr lang="en-US" sz="1800" b="1" i="1" u="none" strike="noStrike" smtClean="0">
                                                <a:solidFill>
                                                  <a:srgbClr val="000000"/>
                                                </a:solidFill>
                                                <a:effectLst/>
                                                <a:latin typeface="Cambria Math" panose="02040503050406030204" pitchFamily="18" charset="0"/>
                                              </a:rPr>
                                              <m:t>𝒍𝒐𝒐𝒑</m:t>
                                            </m:r>
                                          </m:sub>
                                        </m:sSub>
                                      </m:den>
                                    </m:f>
                                  </m:e>
                                </m:d>
                              </m:oMath>
                            </m:oMathPara>
                          </a14:m>
                          <a:endParaRPr lang="en-US" sz="1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800" b="1" i="0" u="none" strike="noStrike">
                              <a:solidFill>
                                <a:srgbClr val="000000"/>
                              </a:solidFill>
                              <a:effectLst/>
                              <a:latin typeface="Arial" panose="020B0604020202020204" pitchFamily="34" charset="0"/>
                            </a:rPr>
                            <a:t>Activity Density (Ci/cm</a:t>
                          </a:r>
                          <a:r>
                            <a:rPr lang="en-US" sz="1800" b="1" i="0" u="none" strike="noStrike" baseline="30000">
                              <a:solidFill>
                                <a:srgbClr val="000000"/>
                              </a:solidFill>
                              <a:effectLst/>
                              <a:latin typeface="Arial" panose="020B0604020202020204" pitchFamily="34" charset="0"/>
                            </a:rPr>
                            <a:t>3</a:t>
                          </a:r>
                          <a:r>
                            <a:rPr lang="en-US" sz="1800" b="1" i="0" u="none" strike="noStrike">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rowSpan="2">
                      <a:txBody>
                        <a:bodyPr/>
                        <a:lstStyle/>
                        <a:p>
                          <a:pPr algn="ctr" fontAlgn="ctr"/>
                          <a:r>
                            <a:rPr lang="en-US" sz="1800" b="1" i="0" u="none" strike="noStrike" dirty="0">
                              <a:solidFill>
                                <a:srgbClr val="000000"/>
                              </a:solidFill>
                              <a:effectLst/>
                              <a:latin typeface="Arial" panose="020B0604020202020204" pitchFamily="34" charset="0"/>
                            </a:rPr>
                            <a:t>Percentage 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3691811"/>
                      </a:ext>
                    </a:extLst>
                  </a:tr>
                  <a:tr h="316181">
                    <a:tc vMerge="1">
                      <a:txBody>
                        <a:bodyPr/>
                        <a:lstStyle/>
                        <a:p>
                          <a:endParaRPr lang="en-US"/>
                        </a:p>
                      </a:txBody>
                      <a:tcPr/>
                    </a:tc>
                    <a:tc vMerge="1">
                      <a:txBody>
                        <a:bodyPr/>
                        <a:lstStyle/>
                        <a:p>
                          <a:endParaRPr lang="en-US"/>
                        </a:p>
                      </a:txBody>
                      <a:tcPr/>
                    </a:tc>
                    <a:tc vMerge="1">
                      <a:txBody>
                        <a:bodyPr/>
                        <a:lstStyle/>
                        <a:p>
                          <a:pPr algn="ctr" fontAlgn="ctr"/>
                          <a:endParaRPr lang="en-US" sz="1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rPr>
                            <a:t>Dilution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rPr>
                            <a:t>Short- and long-lived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897644158"/>
                      </a:ext>
                    </a:extLst>
                  </a:tr>
                  <a:tr h="316181">
                    <a:tc>
                      <a:txBody>
                        <a:bodyPr/>
                        <a:lstStyle/>
                        <a:p>
                          <a:pPr algn="ctr" fontAlgn="ctr"/>
                          <a:r>
                            <a:rPr lang="en-US" sz="1800" b="1" i="0" u="none" strike="noStrike" dirty="0">
                              <a:solidFill>
                                <a:srgbClr val="000000"/>
                              </a:solidFill>
                              <a:effectLst/>
                              <a:latin typeface="Arial" panose="020B0604020202020204" pitchFamily="34" charset="0"/>
                            </a:rPr>
                            <a:t>H</a:t>
                          </a:r>
                          <a:r>
                            <a:rPr lang="en-US" sz="1800" b="1" i="0" u="none" strike="noStrike" baseline="30000"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3.9E+8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9.9E+5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7.2E-6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6.1E-6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539048"/>
                      </a:ext>
                    </a:extLst>
                  </a:tr>
                  <a:tr h="316181">
                    <a:tc>
                      <a:txBody>
                        <a:bodyPr/>
                        <a:lstStyle/>
                        <a:p>
                          <a:pPr algn="ctr" fontAlgn="ctr"/>
                          <a:r>
                            <a:rPr lang="en-US" sz="1800" b="1" i="0" u="none" strike="noStrike" dirty="0">
                              <a:solidFill>
                                <a:srgbClr val="000000"/>
                              </a:solidFill>
                              <a:effectLst/>
                              <a:latin typeface="Arial" panose="020B0604020202020204" pitchFamily="34" charset="0"/>
                            </a:rPr>
                            <a:t>Be</a:t>
                          </a:r>
                          <a:r>
                            <a:rPr lang="en-US" sz="1800" b="1" i="0" u="none" strike="noStrike" baseline="30000" dirty="0">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4.6E+6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1.2E+4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1.0E-5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1.3E-5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7873694"/>
                      </a:ext>
                    </a:extLst>
                  </a:tr>
                  <a:tr h="316181">
                    <a:tc>
                      <a:txBody>
                        <a:bodyPr/>
                        <a:lstStyle/>
                        <a:p>
                          <a:pPr algn="ctr" fontAlgn="ctr"/>
                          <a:r>
                            <a:rPr lang="en-US" sz="1800" b="1" i="0" u="none" strike="noStrike" dirty="0">
                              <a:solidFill>
                                <a:srgbClr val="000000"/>
                              </a:solidFill>
                              <a:effectLst/>
                              <a:latin typeface="Arial" panose="020B0604020202020204" pitchFamily="34" charset="0"/>
                            </a:rPr>
                            <a:t>C</a:t>
                          </a:r>
                          <a:r>
                            <a:rPr lang="en-US" sz="1800" b="1" i="0" u="none" strike="noStrike" baseline="30000"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1.2E+3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6.8E-6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7.0E-6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008340"/>
                      </a:ext>
                    </a:extLst>
                  </a:tr>
                  <a:tr h="316181">
                    <a:tc>
                      <a:txBody>
                        <a:bodyPr/>
                        <a:lstStyle/>
                        <a:p>
                          <a:pPr algn="ctr" fontAlgn="ctr"/>
                          <a:r>
                            <a:rPr lang="en-US" sz="1800" b="1" i="0" u="none" strike="noStrike" dirty="0">
                              <a:solidFill>
                                <a:srgbClr val="000000"/>
                              </a:solidFill>
                              <a:effectLst/>
                              <a:latin typeface="Arial" panose="020B0604020202020204" pitchFamily="34" charset="0"/>
                            </a:rPr>
                            <a:t>O</a:t>
                          </a:r>
                          <a:r>
                            <a:rPr lang="en-US" sz="1800" b="1" i="0" u="none" strike="noStrike" baseline="30000" dirty="0">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1.2E+2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0.31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6.1E-5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1.5E-4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623425"/>
                      </a:ext>
                    </a:extLst>
                  </a:tr>
                  <a:tr h="316181">
                    <a:tc>
                      <a:txBody>
                        <a:bodyPr/>
                        <a:lstStyle/>
                        <a:p>
                          <a:pPr algn="ctr" fontAlgn="ctr"/>
                          <a:r>
                            <a:rPr lang="en-US" sz="1800" b="1" i="0" u="none" strike="noStrike" dirty="0">
                              <a:solidFill>
                                <a:srgbClr val="000000"/>
                              </a:solidFill>
                              <a:effectLst/>
                              <a:latin typeface="Arial" panose="020B0604020202020204" pitchFamily="34" charset="0"/>
                            </a:rPr>
                            <a:t>O</a:t>
                          </a:r>
                          <a:r>
                            <a:rPr lang="en-US" sz="1800" b="1" i="0" u="none" strike="noStrike" baseline="30000" dirty="0">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7.1E+1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6.0E-6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2.4E-5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265471"/>
                      </a:ext>
                    </a:extLst>
                  </a:tr>
                  <a:tr h="316181">
                    <a:tc>
                      <a:txBody>
                        <a:bodyPr/>
                        <a:lstStyle/>
                        <a:p>
                          <a:pPr algn="ctr" fontAlgn="ctr"/>
                          <a:r>
                            <a:rPr lang="en-US" sz="1800" b="1" i="0" u="none" strike="noStrike" dirty="0">
                              <a:solidFill>
                                <a:srgbClr val="000000"/>
                              </a:solidFill>
                              <a:effectLst/>
                              <a:latin typeface="Arial" panose="020B0604020202020204" pitchFamily="34" charset="0"/>
                            </a:rPr>
                            <a:t>N</a:t>
                          </a:r>
                          <a:r>
                            <a:rPr lang="en-US" sz="1800" b="1" i="0" u="none" strike="noStrike" baseline="30000" dirty="0">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7.1E+0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0.018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1.8E-5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6.9E-4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-3714%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057127"/>
                      </a:ext>
                    </a:extLst>
                  </a:tr>
                  <a:tr h="316181">
                    <a:tc>
                      <a:txBody>
                        <a:bodyPr/>
                        <a:lstStyle/>
                        <a:p>
                          <a:pPr algn="ctr" fontAlgn="ctr"/>
                          <a:r>
                            <a:rPr lang="en-US" sz="1800" b="1" i="0" u="none" strike="noStrike" dirty="0">
                              <a:solidFill>
                                <a:srgbClr val="000000"/>
                              </a:solidFill>
                              <a:effectLst/>
                              <a:latin typeface="Arial" panose="020B0604020202020204" pitchFamily="34" charset="0"/>
                            </a:rPr>
                            <a:t>N</a:t>
                          </a:r>
                          <a:r>
                            <a:rPr lang="en-US" sz="1800" b="1" i="0" u="none" strike="noStrike" baseline="30000" dirty="0">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4.2E+0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0.011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9.6E-9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6.1E-7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-6277%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6274205"/>
                      </a:ext>
                    </a:extLst>
                  </a:tr>
                </a:tbl>
              </a:graphicData>
            </a:graphic>
          </p:graphicFrame>
        </mc:Choice>
        <mc:Fallback xmlns="">
          <p:graphicFrame>
            <p:nvGraphicFramePr>
              <p:cNvPr id="15" name="Content Placeholder 14">
                <a:extLst>
                  <a:ext uri="{FF2B5EF4-FFF2-40B4-BE49-F238E27FC236}">
                    <a16:creationId xmlns:a16="http://schemas.microsoft.com/office/drawing/2014/main" id="{C1BC8A90-373B-89B2-2064-7558985A86A0}"/>
                  </a:ext>
                </a:extLst>
              </p:cNvPr>
              <p:cNvGraphicFramePr>
                <a:graphicFrameLocks noGrp="1"/>
              </p:cNvGraphicFramePr>
              <p:nvPr>
                <p:ph idx="1"/>
                <p:extLst>
                  <p:ext uri="{D42A27DB-BD31-4B8C-83A1-F6EECF244321}">
                    <p14:modId xmlns:p14="http://schemas.microsoft.com/office/powerpoint/2010/main" val="1687594159"/>
                  </p:ext>
                </p:extLst>
              </p:nvPr>
            </p:nvGraphicFramePr>
            <p:xfrm>
              <a:off x="578296" y="1138236"/>
              <a:ext cx="7656881" cy="3482442"/>
            </p:xfrm>
            <a:graphic>
              <a:graphicData uri="http://schemas.openxmlformats.org/drawingml/2006/table">
                <a:tbl>
                  <a:tblPr/>
                  <a:tblGrid>
                    <a:gridCol w="1517051">
                      <a:extLst>
                        <a:ext uri="{9D8B030D-6E8A-4147-A177-3AD203B41FA5}">
                          <a16:colId xmlns:a16="http://schemas.microsoft.com/office/drawing/2014/main" val="3003239340"/>
                        </a:ext>
                      </a:extLst>
                    </a:gridCol>
                    <a:gridCol w="980989">
                      <a:extLst>
                        <a:ext uri="{9D8B030D-6E8A-4147-A177-3AD203B41FA5}">
                          <a16:colId xmlns:a16="http://schemas.microsoft.com/office/drawing/2014/main" val="2415477431"/>
                        </a:ext>
                      </a:extLst>
                    </a:gridCol>
                    <a:gridCol w="1229691">
                      <a:extLst>
                        <a:ext uri="{9D8B030D-6E8A-4147-A177-3AD203B41FA5}">
                          <a16:colId xmlns:a16="http://schemas.microsoft.com/office/drawing/2014/main" val="1200531737"/>
                        </a:ext>
                      </a:extLst>
                    </a:gridCol>
                    <a:gridCol w="1229691">
                      <a:extLst>
                        <a:ext uri="{9D8B030D-6E8A-4147-A177-3AD203B41FA5}">
                          <a16:colId xmlns:a16="http://schemas.microsoft.com/office/drawing/2014/main" val="3515794423"/>
                        </a:ext>
                      </a:extLst>
                    </a:gridCol>
                    <a:gridCol w="1229691">
                      <a:extLst>
                        <a:ext uri="{9D8B030D-6E8A-4147-A177-3AD203B41FA5}">
                          <a16:colId xmlns:a16="http://schemas.microsoft.com/office/drawing/2014/main" val="960014306"/>
                        </a:ext>
                      </a:extLst>
                    </a:gridCol>
                    <a:gridCol w="1469768">
                      <a:extLst>
                        <a:ext uri="{9D8B030D-6E8A-4147-A177-3AD203B41FA5}">
                          <a16:colId xmlns:a16="http://schemas.microsoft.com/office/drawing/2014/main" val="3827216223"/>
                        </a:ext>
                      </a:extLst>
                    </a:gridCol>
                  </a:tblGrid>
                  <a:tr h="558165">
                    <a:tc rowSpan="2">
                      <a:txBody>
                        <a:bodyPr/>
                        <a:lstStyle/>
                        <a:p>
                          <a:pPr algn="ctr" fontAlgn="ctr"/>
                          <a:r>
                            <a:rPr lang="en-US" sz="1800" b="1" i="0" u="none" strike="noStrike" dirty="0">
                              <a:solidFill>
                                <a:srgbClr val="000000"/>
                              </a:solidFill>
                              <a:effectLst/>
                              <a:latin typeface="Arial" panose="020B0604020202020204" pitchFamily="34" charset="0"/>
                            </a:rPr>
                            <a:t>Radionuclide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800" b="1" i="0" u="none" strike="noStrike">
                              <a:solidFill>
                                <a:srgbClr val="000000"/>
                              </a:solidFill>
                              <a:effectLst/>
                              <a:latin typeface="Arial" panose="020B0604020202020204" pitchFamily="34" charset="0"/>
                            </a:rPr>
                            <a:t>Half Life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202970" t="-4808" r="-319802" b="-186058"/>
                          </a:stretch>
                        </a:blipFill>
                      </a:tcPr>
                    </a:tc>
                    <a:tc gridSpan="2">
                      <a:txBody>
                        <a:bodyPr/>
                        <a:lstStyle/>
                        <a:p>
                          <a:pPr algn="ctr" fontAlgn="ctr"/>
                          <a:r>
                            <a:rPr lang="en-US" sz="1800" b="1" i="0" u="none" strike="noStrike">
                              <a:solidFill>
                                <a:srgbClr val="000000"/>
                              </a:solidFill>
                              <a:effectLst/>
                              <a:latin typeface="Arial" panose="020B0604020202020204" pitchFamily="34" charset="0"/>
                            </a:rPr>
                            <a:t>Activity Density (Ci/cm</a:t>
                          </a:r>
                          <a:r>
                            <a:rPr lang="en-US" sz="1800" b="1" i="0" u="none" strike="noStrike" baseline="30000">
                              <a:solidFill>
                                <a:srgbClr val="000000"/>
                              </a:solidFill>
                              <a:effectLst/>
                              <a:latin typeface="Arial" panose="020B0604020202020204" pitchFamily="34" charset="0"/>
                            </a:rPr>
                            <a:t>3</a:t>
                          </a:r>
                          <a:r>
                            <a:rPr lang="en-US" sz="1800" b="1" i="0" u="none" strike="noStrike">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rowSpan="2">
                      <a:txBody>
                        <a:bodyPr/>
                        <a:lstStyle/>
                        <a:p>
                          <a:pPr algn="ctr" fontAlgn="ctr"/>
                          <a:r>
                            <a:rPr lang="en-US" sz="1800" b="1" i="0" u="none" strike="noStrike" dirty="0">
                              <a:solidFill>
                                <a:srgbClr val="000000"/>
                              </a:solidFill>
                              <a:effectLst/>
                              <a:latin typeface="Arial" panose="020B0604020202020204" pitchFamily="34" charset="0"/>
                            </a:rPr>
                            <a:t>Percentage 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3691811"/>
                      </a:ext>
                    </a:extLst>
                  </a:tr>
                  <a:tr h="711010">
                    <a:tc vMerge="1">
                      <a:txBody>
                        <a:bodyPr/>
                        <a:lstStyle/>
                        <a:p>
                          <a:endParaRPr lang="en-US"/>
                        </a:p>
                      </a:txBody>
                      <a:tcPr/>
                    </a:tc>
                    <a:tc vMerge="1">
                      <a:txBody>
                        <a:bodyPr/>
                        <a:lstStyle/>
                        <a:p>
                          <a:endParaRPr lang="en-US"/>
                        </a:p>
                      </a:txBody>
                      <a:tcPr/>
                    </a:tc>
                    <a:tc vMerge="1">
                      <a:txBody>
                        <a:bodyPr/>
                        <a:lstStyle/>
                        <a:p>
                          <a:pPr algn="ctr" fontAlgn="ctr"/>
                          <a:endParaRPr lang="en-US" sz="1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rPr>
                            <a:t>Dilution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rPr>
                            <a:t>Short- and long-lived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897644158"/>
                      </a:ext>
                    </a:extLst>
                  </a:tr>
                  <a:tr h="316181">
                    <a:tc>
                      <a:txBody>
                        <a:bodyPr/>
                        <a:lstStyle/>
                        <a:p>
                          <a:pPr algn="ctr" fontAlgn="ctr"/>
                          <a:r>
                            <a:rPr lang="en-US" sz="1800" b="1" i="0" u="none" strike="noStrike" dirty="0">
                              <a:solidFill>
                                <a:srgbClr val="000000"/>
                              </a:solidFill>
                              <a:effectLst/>
                              <a:latin typeface="Arial" panose="020B0604020202020204" pitchFamily="34" charset="0"/>
                            </a:rPr>
                            <a:t>H</a:t>
                          </a:r>
                          <a:r>
                            <a:rPr lang="en-US" sz="1800" b="1" i="0" u="none" strike="noStrike" baseline="30000"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3.9E+8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9.9E+5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7.2E-6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6.1E-6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539048"/>
                      </a:ext>
                    </a:extLst>
                  </a:tr>
                  <a:tr h="316181">
                    <a:tc>
                      <a:txBody>
                        <a:bodyPr/>
                        <a:lstStyle/>
                        <a:p>
                          <a:pPr algn="ctr" fontAlgn="ctr"/>
                          <a:r>
                            <a:rPr lang="en-US" sz="1800" b="1" i="0" u="none" strike="noStrike" dirty="0">
                              <a:solidFill>
                                <a:srgbClr val="000000"/>
                              </a:solidFill>
                              <a:effectLst/>
                              <a:latin typeface="Arial" panose="020B0604020202020204" pitchFamily="34" charset="0"/>
                            </a:rPr>
                            <a:t>Be</a:t>
                          </a:r>
                          <a:r>
                            <a:rPr lang="en-US" sz="1800" b="1" i="0" u="none" strike="noStrike" baseline="30000" dirty="0">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4.6E+6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1.2E+4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1.0E-5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1.3E-5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7873694"/>
                      </a:ext>
                    </a:extLst>
                  </a:tr>
                  <a:tr h="316181">
                    <a:tc>
                      <a:txBody>
                        <a:bodyPr/>
                        <a:lstStyle/>
                        <a:p>
                          <a:pPr algn="ctr" fontAlgn="ctr"/>
                          <a:r>
                            <a:rPr lang="en-US" sz="1800" b="1" i="0" u="none" strike="noStrike" dirty="0">
                              <a:solidFill>
                                <a:srgbClr val="000000"/>
                              </a:solidFill>
                              <a:effectLst/>
                              <a:latin typeface="Arial" panose="020B0604020202020204" pitchFamily="34" charset="0"/>
                            </a:rPr>
                            <a:t>C</a:t>
                          </a:r>
                          <a:r>
                            <a:rPr lang="en-US" sz="1800" b="1" i="0" u="none" strike="noStrike" baseline="30000"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dirty="0">
                              <a:solidFill>
                                <a:srgbClr val="000000"/>
                              </a:solidFill>
                              <a:effectLst/>
                              <a:latin typeface="Arial" panose="020B0604020202020204" pitchFamily="34" charset="0"/>
                              <a:ea typeface="+mn-ea"/>
                              <a:cs typeface="+mn-cs"/>
                            </a:rPr>
                            <a:t>1.2E+3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6.8E-6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7.0E-6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008340"/>
                      </a:ext>
                    </a:extLst>
                  </a:tr>
                  <a:tr h="316181">
                    <a:tc>
                      <a:txBody>
                        <a:bodyPr/>
                        <a:lstStyle/>
                        <a:p>
                          <a:pPr algn="ctr" fontAlgn="ctr"/>
                          <a:r>
                            <a:rPr lang="en-US" sz="1800" b="1" i="0" u="none" strike="noStrike" dirty="0">
                              <a:solidFill>
                                <a:srgbClr val="000000"/>
                              </a:solidFill>
                              <a:effectLst/>
                              <a:latin typeface="Arial" panose="020B0604020202020204" pitchFamily="34" charset="0"/>
                            </a:rPr>
                            <a:t>O</a:t>
                          </a:r>
                          <a:r>
                            <a:rPr lang="en-US" sz="1800" b="1" i="0" u="none" strike="noStrike" baseline="30000" dirty="0">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a:solidFill>
                                <a:srgbClr val="000000"/>
                              </a:solidFill>
                              <a:effectLst/>
                              <a:latin typeface="Arial" panose="020B0604020202020204" pitchFamily="34" charset="0"/>
                              <a:ea typeface="+mn-ea"/>
                              <a:cs typeface="+mn-cs"/>
                            </a:rPr>
                            <a:t>1.2E+2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0.31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6.1E-5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1.5E-4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623425"/>
                      </a:ext>
                    </a:extLst>
                  </a:tr>
                  <a:tr h="316181">
                    <a:tc>
                      <a:txBody>
                        <a:bodyPr/>
                        <a:lstStyle/>
                        <a:p>
                          <a:pPr algn="ctr" fontAlgn="ctr"/>
                          <a:r>
                            <a:rPr lang="en-US" sz="1800" b="1" i="0" u="none" strike="noStrike" dirty="0">
                              <a:solidFill>
                                <a:srgbClr val="000000"/>
                              </a:solidFill>
                              <a:effectLst/>
                              <a:latin typeface="Arial" panose="020B0604020202020204" pitchFamily="34" charset="0"/>
                            </a:rPr>
                            <a:t>O</a:t>
                          </a:r>
                          <a:r>
                            <a:rPr lang="en-US" sz="1800" b="1" i="0" u="none" strike="noStrike" baseline="30000" dirty="0">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a:solidFill>
                                <a:srgbClr val="000000"/>
                              </a:solidFill>
                              <a:effectLst/>
                              <a:latin typeface="Arial" panose="020B0604020202020204" pitchFamily="34" charset="0"/>
                              <a:ea typeface="+mn-ea"/>
                              <a:cs typeface="+mn-cs"/>
                            </a:rPr>
                            <a:t>7.1E+1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6.0E-6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2.4E-5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265471"/>
                      </a:ext>
                    </a:extLst>
                  </a:tr>
                  <a:tr h="316181">
                    <a:tc>
                      <a:txBody>
                        <a:bodyPr/>
                        <a:lstStyle/>
                        <a:p>
                          <a:pPr algn="ctr" fontAlgn="ctr"/>
                          <a:r>
                            <a:rPr lang="en-US" sz="1800" b="1" i="0" u="none" strike="noStrike" dirty="0">
                              <a:solidFill>
                                <a:srgbClr val="000000"/>
                              </a:solidFill>
                              <a:effectLst/>
                              <a:latin typeface="Arial" panose="020B0604020202020204" pitchFamily="34" charset="0"/>
                            </a:rPr>
                            <a:t>N</a:t>
                          </a:r>
                          <a:r>
                            <a:rPr lang="en-US" sz="1800" b="1" i="0" u="none" strike="noStrike" baseline="30000" dirty="0">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a:solidFill>
                                <a:srgbClr val="000000"/>
                              </a:solidFill>
                              <a:effectLst/>
                              <a:latin typeface="Arial" panose="020B0604020202020204" pitchFamily="34" charset="0"/>
                              <a:ea typeface="+mn-ea"/>
                              <a:cs typeface="+mn-cs"/>
                            </a:rPr>
                            <a:t>7.1E+0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0.018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1.8E-5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6.9E-4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-3714%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057127"/>
                      </a:ext>
                    </a:extLst>
                  </a:tr>
                  <a:tr h="316181">
                    <a:tc>
                      <a:txBody>
                        <a:bodyPr/>
                        <a:lstStyle/>
                        <a:p>
                          <a:pPr algn="ctr" fontAlgn="ctr"/>
                          <a:r>
                            <a:rPr lang="en-US" sz="1800" b="1" i="0" u="none" strike="noStrike" dirty="0">
                              <a:solidFill>
                                <a:srgbClr val="000000"/>
                              </a:solidFill>
                              <a:effectLst/>
                              <a:latin typeface="Arial" panose="020B0604020202020204" pitchFamily="34" charset="0"/>
                            </a:rPr>
                            <a:t>N</a:t>
                          </a:r>
                          <a:r>
                            <a:rPr lang="en-US" sz="1800" b="1" i="0" u="none" strike="noStrike" baseline="30000" dirty="0">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kern="1200">
                              <a:solidFill>
                                <a:srgbClr val="000000"/>
                              </a:solidFill>
                              <a:effectLst/>
                              <a:latin typeface="Arial" panose="020B0604020202020204" pitchFamily="34" charset="0"/>
                              <a:ea typeface="+mn-ea"/>
                              <a:cs typeface="+mn-cs"/>
                            </a:rPr>
                            <a:t>4.2E+0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rgbClr val="000000"/>
                              </a:solidFill>
                              <a:effectLst/>
                              <a:latin typeface="Arial" panose="020B0604020202020204" pitchFamily="34" charset="0"/>
                              <a:ea typeface="+mn-ea"/>
                              <a:cs typeface="+mn-cs"/>
                            </a:rPr>
                            <a:t>0.011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9.6E-9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rial" panose="020B0604020202020204" pitchFamily="34" charset="0"/>
                            </a:rPr>
                            <a:t>6.1E-7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rial" panose="020B0604020202020204" pitchFamily="34" charset="0"/>
                            </a:rPr>
                            <a:t>-6277%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6274205"/>
                      </a:ext>
                    </a:extLst>
                  </a:tr>
                </a:tbl>
              </a:graphicData>
            </a:graphic>
          </p:graphicFrame>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69D7900-D77D-A8DD-8736-89C2A4BF244B}"/>
                  </a:ext>
                </a:extLst>
              </p:cNvPr>
              <p:cNvSpPr txBox="1"/>
              <p:nvPr/>
            </p:nvSpPr>
            <p:spPr>
              <a:xfrm>
                <a:off x="8881968" y="3230673"/>
                <a:ext cx="2896494" cy="1194109"/>
              </a:xfrm>
              <a:prstGeom prst="rect">
                <a:avLst/>
              </a:prstGeom>
              <a:noFill/>
            </p:spPr>
            <p:txBody>
              <a:bodyPr wrap="square" rtlCol="0">
                <a:spAutoFit/>
              </a:bodyPr>
              <a:lstStyle/>
              <a:p>
                <a:pPr algn="ctr"/>
                <a:r>
                  <a:rPr lang="en-US" dirty="0">
                    <a:solidFill>
                      <a:schemeClr val="accent1"/>
                    </a:solidFill>
                  </a:rPr>
                  <a:t>Differences increases with decreasing</a:t>
                </a:r>
                <a:r>
                  <a:rPr lang="en-US" b="1" dirty="0">
                    <a:solidFill>
                      <a:srgbClr val="000000"/>
                    </a:solidFill>
                  </a:rPr>
                  <a:t> </a:t>
                </a:r>
                <a14:m>
                  <m:oMath xmlns:m="http://schemas.openxmlformats.org/officeDocument/2006/math">
                    <m:f>
                      <m:fPr>
                        <m:ctrlPr>
                          <a:rPr lang="en-US" b="1" i="1">
                            <a:solidFill>
                              <a:srgbClr val="000000"/>
                            </a:solidFill>
                            <a:latin typeface="Cambria Math" panose="02040503050406030204" pitchFamily="18" charset="0"/>
                          </a:rPr>
                        </m:ctrlPr>
                      </m:fPr>
                      <m:num>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𝑻</m:t>
                            </m:r>
                          </m:e>
                          <m:sub>
                            <m:f>
                              <m:fPr>
                                <m:type m:val="skw"/>
                                <m:ctrlPr>
                                  <a:rPr lang="en-US" b="1" i="1">
                                    <a:solidFill>
                                      <a:srgbClr val="000000"/>
                                    </a:solidFill>
                                    <a:latin typeface="Cambria Math" panose="02040503050406030204" pitchFamily="18" charset="0"/>
                                  </a:rPr>
                                </m:ctrlPr>
                              </m:fPr>
                              <m:num>
                                <m:r>
                                  <a:rPr lang="en-US" b="1" i="1">
                                    <a:solidFill>
                                      <a:srgbClr val="000000"/>
                                    </a:solidFill>
                                    <a:latin typeface="Cambria Math" panose="02040503050406030204" pitchFamily="18" charset="0"/>
                                  </a:rPr>
                                  <m:t>𝟏</m:t>
                                </m:r>
                              </m:num>
                              <m:den>
                                <m:r>
                                  <a:rPr lang="en-US" b="1" i="1">
                                    <a:solidFill>
                                      <a:srgbClr val="000000"/>
                                    </a:solidFill>
                                    <a:latin typeface="Cambria Math" panose="02040503050406030204" pitchFamily="18" charset="0"/>
                                  </a:rPr>
                                  <m:t>𝟐</m:t>
                                </m:r>
                              </m:den>
                            </m:f>
                          </m:sub>
                        </m:sSub>
                      </m:num>
                      <m:den>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𝒕</m:t>
                            </m:r>
                          </m:e>
                          <m:sub>
                            <m:r>
                              <a:rPr lang="en-US" b="1" i="1">
                                <a:solidFill>
                                  <a:srgbClr val="000000"/>
                                </a:solidFill>
                                <a:latin typeface="Cambria Math" panose="02040503050406030204" pitchFamily="18" charset="0"/>
                              </a:rPr>
                              <m:t>𝒍𝒐𝒐𝒑</m:t>
                            </m:r>
                          </m:sub>
                        </m:sSub>
                      </m:den>
                    </m:f>
                    <m:r>
                      <a:rPr lang="en-US" b="1" i="1">
                        <a:solidFill>
                          <a:srgbClr val="000000"/>
                        </a:solidFill>
                        <a:latin typeface="Cambria Math" panose="02040503050406030204" pitchFamily="18" charset="0"/>
                      </a:rPr>
                      <m:t> </m:t>
                    </m:r>
                  </m:oMath>
                </a14:m>
                <a:r>
                  <a:rPr lang="en-US" dirty="0">
                    <a:solidFill>
                      <a:schemeClr val="accent1"/>
                    </a:solidFill>
                  </a:rPr>
                  <a:t> except for H</a:t>
                </a:r>
                <a:r>
                  <a:rPr lang="en-US" baseline="30000" dirty="0">
                    <a:solidFill>
                      <a:schemeClr val="accent1"/>
                    </a:solidFill>
                  </a:rPr>
                  <a:t>3</a:t>
                </a:r>
                <a:r>
                  <a:rPr lang="en-US" dirty="0">
                    <a:solidFill>
                      <a:schemeClr val="accent1"/>
                    </a:solidFill>
                  </a:rPr>
                  <a:t> and Be</a:t>
                </a:r>
                <a:r>
                  <a:rPr lang="en-US" baseline="30000" dirty="0">
                    <a:solidFill>
                      <a:schemeClr val="accent1"/>
                    </a:solidFill>
                  </a:rPr>
                  <a:t>7</a:t>
                </a:r>
                <a:r>
                  <a:rPr lang="en-US" dirty="0">
                    <a:solidFill>
                      <a:schemeClr val="accent1"/>
                    </a:solidFill>
                  </a:rPr>
                  <a:t> </a:t>
                </a:r>
              </a:p>
            </p:txBody>
          </p:sp>
        </mc:Choice>
        <mc:Fallback xmlns="">
          <p:sp>
            <p:nvSpPr>
              <p:cNvPr id="16" name="TextBox 15">
                <a:extLst>
                  <a:ext uri="{FF2B5EF4-FFF2-40B4-BE49-F238E27FC236}">
                    <a16:creationId xmlns:a16="http://schemas.microsoft.com/office/drawing/2014/main" id="{869D7900-D77D-A8DD-8736-89C2A4BF244B}"/>
                  </a:ext>
                </a:extLst>
              </p:cNvPr>
              <p:cNvSpPr txBox="1">
                <a:spLocks noRot="1" noChangeAspect="1" noMove="1" noResize="1" noEditPoints="1" noAdjustHandles="1" noChangeArrowheads="1" noChangeShapeType="1" noTextEdit="1"/>
              </p:cNvSpPr>
              <p:nvPr/>
            </p:nvSpPr>
            <p:spPr>
              <a:xfrm>
                <a:off x="8881968" y="3230673"/>
                <a:ext cx="2896494" cy="1194109"/>
              </a:xfrm>
              <a:prstGeom prst="rect">
                <a:avLst/>
              </a:prstGeom>
              <a:blipFill>
                <a:blip r:embed="rId4"/>
                <a:stretch>
                  <a:fillRect l="-1263" t="-2551" r="-3368" b="-7653"/>
                </a:stretch>
              </a:blipFill>
            </p:spPr>
            <p:txBody>
              <a:bodyPr/>
              <a:lstStyle/>
              <a:p>
                <a:r>
                  <a:rPr lang="en-US">
                    <a:noFill/>
                  </a:rPr>
                  <a:t> </a:t>
                </a:r>
              </a:p>
            </p:txBody>
          </p:sp>
        </mc:Fallback>
      </mc:AlternateContent>
      <p:sp>
        <p:nvSpPr>
          <p:cNvPr id="17" name="Right Brace 16">
            <a:extLst>
              <a:ext uri="{FF2B5EF4-FFF2-40B4-BE49-F238E27FC236}">
                <a16:creationId xmlns:a16="http://schemas.microsoft.com/office/drawing/2014/main" id="{FCB5DC2F-4E52-4CA1-5215-A1D03B735573}"/>
              </a:ext>
            </a:extLst>
          </p:cNvPr>
          <p:cNvSpPr/>
          <p:nvPr/>
        </p:nvSpPr>
        <p:spPr>
          <a:xfrm>
            <a:off x="8274084" y="3034778"/>
            <a:ext cx="568977" cy="15859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E567BE3-1DAF-4177-FCE1-C6D95BB04E4A}"/>
                  </a:ext>
                </a:extLst>
              </p:cNvPr>
              <p:cNvSpPr txBox="1"/>
              <p:nvPr/>
            </p:nvSpPr>
            <p:spPr>
              <a:xfrm>
                <a:off x="697833" y="4714227"/>
                <a:ext cx="10970895" cy="1190711"/>
              </a:xfrm>
              <a:prstGeom prst="rect">
                <a:avLst/>
              </a:prstGeom>
              <a:noFill/>
            </p:spPr>
            <p:txBody>
              <a:bodyPr wrap="square" rtlCol="0">
                <a:spAutoFit/>
              </a:bodyPr>
              <a:lstStyle/>
              <a:p>
                <a:pPr marL="285750" indent="-285750">
                  <a:buFont typeface="Wingdings" panose="05000000000000000000" pitchFamily="2" charset="2"/>
                  <a:buChar char="v"/>
                </a:pPr>
                <a:r>
                  <a:rPr lang="en-US" dirty="0"/>
                  <a:t>Differences are large for radioisotopes with short half lives </a:t>
                </a:r>
                <a14:m>
                  <m:oMath xmlns:m="http://schemas.openxmlformats.org/officeDocument/2006/math">
                    <m:d>
                      <m:dPr>
                        <m:ctrlPr>
                          <a:rPr lang="en-US" i="1" smtClean="0">
                            <a:latin typeface="Cambria Math" panose="02040503050406030204" pitchFamily="18" charset="0"/>
                          </a:rPr>
                        </m:ctrlPr>
                      </m:dPr>
                      <m:e>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f>
                              <m:fPr>
                                <m:type m:val="skw"/>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1</m:t>
                                </m:r>
                              </m:num>
                              <m:den>
                                <m:r>
                                  <a:rPr lang="en-US" i="1">
                                    <a:solidFill>
                                      <a:schemeClr val="accent1"/>
                                    </a:solidFill>
                                    <a:latin typeface="Cambria Math" panose="02040503050406030204" pitchFamily="18" charset="0"/>
                                  </a:rPr>
                                  <m:t>2</m:t>
                                </m:r>
                              </m:den>
                            </m:f>
                          </m:sub>
                        </m:sSub>
                        <m:r>
                          <m:rPr>
                            <m:nor/>
                          </m:rPr>
                          <a:rPr lang="en-US" dirty="0"/>
                          <m:t>&lt;&lt;</m:t>
                        </m:r>
                        <m:r>
                          <m:rPr>
                            <m:nor/>
                          </m:rPr>
                          <a:rPr lang="en-US" dirty="0">
                            <a:solidFill>
                              <a:schemeClr val="accent1"/>
                            </a:solidFill>
                          </a:rPr>
                          <m:t> </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𝑡</m:t>
                            </m:r>
                          </m:e>
                          <m:sub>
                            <m:r>
                              <a:rPr lang="en-US" i="1">
                                <a:solidFill>
                                  <a:schemeClr val="accent1"/>
                                </a:solidFill>
                                <a:latin typeface="Cambria Math" panose="02040503050406030204" pitchFamily="18" charset="0"/>
                              </a:rPr>
                              <m:t>𝑙𝑜𝑜𝑝</m:t>
                            </m:r>
                          </m:sub>
                        </m:sSub>
                      </m:e>
                    </m:d>
                  </m:oMath>
                </a14:m>
                <a:endParaRPr lang="en-US" dirty="0"/>
              </a:p>
              <a:p>
                <a:pPr marL="742950" lvl="1" indent="-285750">
                  <a:buFont typeface="Wingdings" panose="05000000000000000000" pitchFamily="2" charset="2"/>
                  <a:buChar char="§"/>
                </a:pPr>
                <a:r>
                  <a:rPr lang="en-US" dirty="0"/>
                  <a:t>Dilution method assumes equilibrium and then correct activities with </a:t>
                </a:r>
                <a14:m>
                  <m:oMath xmlns:m="http://schemas.openxmlformats.org/officeDocument/2006/math">
                    <m:f>
                      <m:fPr>
                        <m:ctrlPr>
                          <a:rPr lang="en-US" sz="1800" b="0" i="1" smtClean="0">
                            <a:solidFill>
                              <a:schemeClr val="accent1"/>
                            </a:solidFill>
                            <a:latin typeface="Cambria Math" panose="02040503050406030204" pitchFamily="18" charset="0"/>
                          </a:rPr>
                        </m:ctrlPr>
                      </m:fPr>
                      <m:num>
                        <m:sSub>
                          <m:sSubPr>
                            <m:ctrlPr>
                              <a:rPr lang="en-US" sz="1800" b="0" i="1" smtClean="0">
                                <a:solidFill>
                                  <a:schemeClr val="accent1"/>
                                </a:solidFill>
                                <a:latin typeface="Cambria Math" panose="02040503050406030204" pitchFamily="18" charset="0"/>
                              </a:rPr>
                            </m:ctrlPr>
                          </m:sSubPr>
                          <m:e>
                            <m:r>
                              <a:rPr lang="en-US" sz="1800" b="0" i="1" smtClean="0">
                                <a:solidFill>
                                  <a:schemeClr val="accent1"/>
                                </a:solidFill>
                                <a:latin typeface="Cambria Math" panose="02040503050406030204" pitchFamily="18" charset="0"/>
                              </a:rPr>
                              <m:t>𝑉</m:t>
                            </m:r>
                          </m:e>
                          <m:sub>
                            <m:r>
                              <a:rPr lang="en-US" sz="1800" b="0" i="1" smtClean="0">
                                <a:solidFill>
                                  <a:schemeClr val="accent1"/>
                                </a:solidFill>
                                <a:latin typeface="Cambria Math" panose="02040503050406030204" pitchFamily="18" charset="0"/>
                              </a:rPr>
                              <m:t>𝑖𝑟𝑟</m:t>
                            </m:r>
                          </m:sub>
                        </m:sSub>
                      </m:num>
                      <m:den>
                        <m:sSub>
                          <m:sSubPr>
                            <m:ctrlPr>
                              <a:rPr lang="en-US" sz="1800" i="1">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𝑉</m:t>
                            </m:r>
                          </m:e>
                          <m:sub>
                            <m:r>
                              <a:rPr lang="en-US" sz="1800" b="0" i="1" smtClean="0">
                                <a:solidFill>
                                  <a:schemeClr val="accent1"/>
                                </a:solidFill>
                                <a:latin typeface="Cambria Math" panose="02040503050406030204" pitchFamily="18" charset="0"/>
                              </a:rPr>
                              <m:t>𝑙𝑜𝑜𝑝</m:t>
                            </m:r>
                          </m:sub>
                        </m:sSub>
                      </m:den>
                    </m:f>
                  </m:oMath>
                </a14:m>
                <a:endParaRPr lang="en-US" dirty="0"/>
              </a:p>
              <a:p>
                <a:pPr marL="742950" lvl="1" indent="-285750">
                  <a:spcAft>
                    <a:spcPts val="600"/>
                  </a:spcAft>
                  <a:buFont typeface="Wingdings" panose="05000000000000000000" pitchFamily="2" charset="2"/>
                  <a:buChar char="§"/>
                </a:pPr>
                <a:r>
                  <a:rPr lang="en-US" dirty="0"/>
                  <a:t>Short- and long-lived method does not assume equilibrium because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𝑡</m:t>
                        </m:r>
                      </m:e>
                      <m:sub>
                        <m:r>
                          <a:rPr lang="en-US" sz="1800" b="0" i="1" smtClean="0">
                            <a:solidFill>
                              <a:schemeClr val="accent1"/>
                            </a:solidFill>
                            <a:latin typeface="Cambria Math" panose="02040503050406030204" pitchFamily="18" charset="0"/>
                          </a:rPr>
                          <m:t>𝑖𝑟𝑟</m:t>
                        </m:r>
                      </m:sub>
                    </m:sSub>
                    <m:r>
                      <a:rPr lang="en-US" sz="180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0.7</m:t>
                    </m:r>
                    <m:r>
                      <a:rPr lang="en-US" sz="1800" i="1" smtClean="0">
                        <a:solidFill>
                          <a:schemeClr val="accent1"/>
                        </a:solidFill>
                        <a:latin typeface="Cambria Math" panose="02040503050406030204" pitchFamily="18" charset="0"/>
                      </a:rPr>
                      <m:t> </m:t>
                    </m:r>
                    <m:r>
                      <a:rPr lang="en-US" sz="1800" i="1" smtClean="0">
                        <a:solidFill>
                          <a:schemeClr val="accent1"/>
                        </a:solidFill>
                        <a:latin typeface="Cambria Math" panose="02040503050406030204" pitchFamily="18" charset="0"/>
                      </a:rPr>
                      <m:t>𝑆𝑒𝑐</m:t>
                    </m:r>
                    <m:r>
                      <a:rPr lang="en-US" sz="1800" b="0" i="1" smtClean="0">
                        <a:solidFill>
                          <a:schemeClr val="accent1"/>
                        </a:solidFill>
                        <a:latin typeface="Cambria Math" panose="02040503050406030204" pitchFamily="18" charset="0"/>
                      </a:rPr>
                      <m:t>&lt;</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f>
                          <m:fPr>
                            <m:type m:val="skw"/>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1</m:t>
                            </m:r>
                          </m:num>
                          <m:den>
                            <m:r>
                              <a:rPr lang="en-US" i="1">
                                <a:solidFill>
                                  <a:schemeClr val="accent1"/>
                                </a:solidFill>
                                <a:latin typeface="Cambria Math" panose="02040503050406030204" pitchFamily="18" charset="0"/>
                              </a:rPr>
                              <m:t>2</m:t>
                            </m:r>
                          </m:den>
                        </m:f>
                      </m:sub>
                    </m:sSub>
                  </m:oMath>
                </a14:m>
                <a:endParaRPr lang="en-US" dirty="0"/>
              </a:p>
            </p:txBody>
          </p:sp>
        </mc:Choice>
        <mc:Fallback xmlns="">
          <p:sp>
            <p:nvSpPr>
              <p:cNvPr id="18" name="TextBox 17">
                <a:extLst>
                  <a:ext uri="{FF2B5EF4-FFF2-40B4-BE49-F238E27FC236}">
                    <a16:creationId xmlns:a16="http://schemas.microsoft.com/office/drawing/2014/main" id="{8E567BE3-1DAF-4177-FCE1-C6D95BB04E4A}"/>
                  </a:ext>
                </a:extLst>
              </p:cNvPr>
              <p:cNvSpPr txBox="1">
                <a:spLocks noRot="1" noChangeAspect="1" noMove="1" noResize="1" noEditPoints="1" noAdjustHandles="1" noChangeArrowheads="1" noChangeShapeType="1" noTextEdit="1"/>
              </p:cNvSpPr>
              <p:nvPr/>
            </p:nvSpPr>
            <p:spPr>
              <a:xfrm>
                <a:off x="697833" y="4714227"/>
                <a:ext cx="10970895" cy="1190711"/>
              </a:xfrm>
              <a:prstGeom prst="rect">
                <a:avLst/>
              </a:prstGeom>
              <a:blipFill>
                <a:blip r:embed="rId5"/>
                <a:stretch>
                  <a:fillRect l="-333" t="-14286" b="-38776"/>
                </a:stretch>
              </a:blipFill>
            </p:spPr>
            <p:txBody>
              <a:bodyPr/>
              <a:lstStyle/>
              <a:p>
                <a:r>
                  <a:rPr lang="en-US">
                    <a:noFill/>
                  </a:rPr>
                  <a:t> </a:t>
                </a:r>
              </a:p>
            </p:txBody>
          </p:sp>
        </mc:Fallback>
      </mc:AlternateContent>
    </p:spTree>
    <p:extLst>
      <p:ext uri="{BB962C8B-B14F-4D97-AF65-F5344CB8AC3E}">
        <p14:creationId xmlns:p14="http://schemas.microsoft.com/office/powerpoint/2010/main" val="397749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E2B5-6CBD-3515-BF82-34F10EBDA568}"/>
              </a:ext>
            </a:extLst>
          </p:cNvPr>
          <p:cNvSpPr>
            <a:spLocks noGrp="1"/>
          </p:cNvSpPr>
          <p:nvPr>
            <p:ph type="title"/>
          </p:nvPr>
        </p:nvSpPr>
        <p:spPr/>
        <p:txBody>
          <a:bodyPr/>
          <a:lstStyle/>
          <a:p>
            <a:r>
              <a:rPr lang="en-US" dirty="0"/>
              <a:t>Comparing radioisotope concentration and decay spectra vs transit/decay time</a:t>
            </a:r>
          </a:p>
        </p:txBody>
      </p:sp>
      <p:pic>
        <p:nvPicPr>
          <p:cNvPr id="33" name="Content Placeholder 32" descr="Chart&#10;&#10;AI-generated content may be incorrect.">
            <a:extLst>
              <a:ext uri="{FF2B5EF4-FFF2-40B4-BE49-F238E27FC236}">
                <a16:creationId xmlns:a16="http://schemas.microsoft.com/office/drawing/2014/main" id="{8F753FA3-D97A-3B8C-49A5-0CF36F62B190}"/>
              </a:ext>
            </a:extLst>
          </p:cNvPr>
          <p:cNvPicPr>
            <a:picLocks noGrp="1" noChangeAspect="1"/>
          </p:cNvPicPr>
          <p:nvPr>
            <p:ph sz="half" idx="2"/>
          </p:nvPr>
        </p:nvPicPr>
        <p:blipFill>
          <a:blip r:embed="rId2"/>
          <a:stretch>
            <a:fillRect/>
          </a:stretch>
        </p:blipFill>
        <p:spPr>
          <a:xfrm>
            <a:off x="6243638" y="1653228"/>
            <a:ext cx="5564187" cy="3704404"/>
          </a:xfr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5E45387-2FE8-56A4-6578-171F3D80401D}"/>
                  </a:ext>
                </a:extLst>
              </p:cNvPr>
              <p:cNvSpPr txBox="1"/>
              <p:nvPr/>
            </p:nvSpPr>
            <p:spPr>
              <a:xfrm>
                <a:off x="3857377" y="5687532"/>
                <a:ext cx="4772522" cy="923330"/>
              </a:xfrm>
              <a:prstGeom prst="rect">
                <a:avLst/>
              </a:prstGeom>
              <a:no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t>Dominated by N</a:t>
                </a:r>
                <a:r>
                  <a:rPr lang="en-US" baseline="30000" dirty="0"/>
                  <a:t>16</a:t>
                </a:r>
                <a:r>
                  <a:rPr lang="en-US" dirty="0"/>
                  <a:t> before delay tank </a:t>
                </a:r>
              </a:p>
              <a:p>
                <a:pPr marL="285750" indent="-285750">
                  <a:buFont typeface="Arial" panose="020B0604020202020204" pitchFamily="34" charset="0"/>
                  <a:buChar char="•"/>
                </a:pPr>
                <a:r>
                  <a:rPr lang="en-US" dirty="0"/>
                  <a:t>O</a:t>
                </a:r>
                <a:r>
                  <a:rPr lang="en-US" baseline="30000" dirty="0"/>
                  <a:t>14</a:t>
                </a:r>
                <a:r>
                  <a:rPr lang="en-US" dirty="0"/>
                  <a:t> plays a role throughout the loop </a:t>
                </a:r>
              </a:p>
              <a:p>
                <a:pPr marL="285750" indent="-285750">
                  <a:buFont typeface="Arial" panose="020B0604020202020204" pitchFamily="34" charset="0"/>
                  <a:buChar char="•"/>
                </a:pP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𝛽</m:t>
                        </m:r>
                      </m:e>
                      <m:sup>
                        <m:r>
                          <a:rPr lang="en-US" b="0" i="1" dirty="0" smtClean="0">
                            <a:latin typeface="Cambria Math" panose="02040503050406030204" pitchFamily="18" charset="0"/>
                          </a:rPr>
                          <m:t>+</m:t>
                        </m:r>
                      </m:sup>
                    </m:sSup>
                  </m:oMath>
                </a14:m>
                <a:r>
                  <a:rPr lang="en-US" dirty="0"/>
                  <a:t> emitters (O</a:t>
                </a:r>
                <a:r>
                  <a:rPr lang="en-US" baseline="30000" dirty="0"/>
                  <a:t>15</a:t>
                </a:r>
                <a:r>
                  <a:rPr lang="en-US" dirty="0"/>
                  <a:t> and C</a:t>
                </a:r>
                <a:r>
                  <a:rPr lang="en-US" baseline="30000" dirty="0"/>
                  <a:t>11</a:t>
                </a:r>
                <a:r>
                  <a:rPr lang="en-US"/>
                  <a:t>) remain</a:t>
                </a:r>
                <a:endParaRPr lang="en-US" dirty="0"/>
              </a:p>
            </p:txBody>
          </p:sp>
        </mc:Choice>
        <mc:Fallback xmlns="">
          <p:sp>
            <p:nvSpPr>
              <p:cNvPr id="34" name="TextBox 33">
                <a:extLst>
                  <a:ext uri="{FF2B5EF4-FFF2-40B4-BE49-F238E27FC236}">
                    <a16:creationId xmlns:a16="http://schemas.microsoft.com/office/drawing/2014/main" id="{05E45387-2FE8-56A4-6578-171F3D80401D}"/>
                  </a:ext>
                </a:extLst>
              </p:cNvPr>
              <p:cNvSpPr txBox="1">
                <a:spLocks noRot="1" noChangeAspect="1" noMove="1" noResize="1" noEditPoints="1" noAdjustHandles="1" noChangeArrowheads="1" noChangeShapeType="1" noTextEdit="1"/>
              </p:cNvSpPr>
              <p:nvPr/>
            </p:nvSpPr>
            <p:spPr>
              <a:xfrm>
                <a:off x="3857377" y="5687532"/>
                <a:ext cx="4772522" cy="923330"/>
              </a:xfrm>
              <a:prstGeom prst="rect">
                <a:avLst/>
              </a:prstGeom>
              <a:blipFill>
                <a:blip r:embed="rId3"/>
                <a:stretch>
                  <a:fillRect l="-635" t="-1935" b="-9032"/>
                </a:stretch>
              </a:blipFill>
              <a:ln w="25400">
                <a:solidFill>
                  <a:schemeClr val="accent1"/>
                </a:solidFill>
              </a:ln>
            </p:spPr>
            <p:txBody>
              <a:bodyPr/>
              <a:lstStyle/>
              <a:p>
                <a:r>
                  <a:rPr lang="en-US">
                    <a:noFill/>
                  </a:rPr>
                  <a:t> </a:t>
                </a:r>
              </a:p>
            </p:txBody>
          </p:sp>
        </mc:Fallback>
      </mc:AlternateContent>
      <p:pic>
        <p:nvPicPr>
          <p:cNvPr id="42" name="Content Placeholder 41">
            <a:extLst>
              <a:ext uri="{FF2B5EF4-FFF2-40B4-BE49-F238E27FC236}">
                <a16:creationId xmlns:a16="http://schemas.microsoft.com/office/drawing/2014/main" id="{E640C8BD-6F59-6725-4CEB-BCE809C414A8}"/>
              </a:ext>
            </a:extLst>
          </p:cNvPr>
          <p:cNvPicPr>
            <a:picLocks noGrp="1" noChangeAspect="1"/>
          </p:cNvPicPr>
          <p:nvPr>
            <p:ph sz="half" idx="1"/>
          </p:nvPr>
        </p:nvPicPr>
        <p:blipFill>
          <a:blip r:embed="rId4"/>
          <a:stretch>
            <a:fillRect/>
          </a:stretch>
        </p:blipFill>
        <p:spPr>
          <a:xfrm>
            <a:off x="314692" y="1653228"/>
            <a:ext cx="5564188" cy="3701851"/>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DC93338-1448-191E-8831-C929255D67D9}"/>
                  </a:ext>
                </a:extLst>
              </p:cNvPr>
              <p:cNvSpPr txBox="1"/>
              <p:nvPr/>
            </p:nvSpPr>
            <p:spPr>
              <a:xfrm>
                <a:off x="1473620" y="2304894"/>
                <a:ext cx="959742" cy="3700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𝑇</m:t>
                          </m:r>
                        </m:e>
                        <m:sub>
                          <m:f>
                            <m:fPr>
                              <m:type m:val="skw"/>
                              <m:ctrlPr>
                                <a:rPr lang="en-US" sz="1400" i="1" smtClean="0">
                                  <a:solidFill>
                                    <a:schemeClr val="accent5">
                                      <a:lumMod val="75000"/>
                                    </a:schemeClr>
                                  </a:solidFill>
                                  <a:latin typeface="Cambria Math" panose="02040503050406030204" pitchFamily="18" charset="0"/>
                                </a:rPr>
                              </m:ctrlPr>
                            </m:fPr>
                            <m:num>
                              <m:r>
                                <a:rPr lang="en-US" sz="1400" b="0" i="1" smtClean="0">
                                  <a:solidFill>
                                    <a:schemeClr val="accent5">
                                      <a:lumMod val="75000"/>
                                    </a:schemeClr>
                                  </a:solidFill>
                                  <a:latin typeface="Cambria Math" panose="02040503050406030204" pitchFamily="18" charset="0"/>
                                </a:rPr>
                                <m:t>1</m:t>
                              </m:r>
                            </m:num>
                            <m:den>
                              <m:r>
                                <a:rPr lang="en-US" sz="1400" b="0" i="1" smtClean="0">
                                  <a:solidFill>
                                    <a:schemeClr val="accent5">
                                      <a:lumMod val="75000"/>
                                    </a:schemeClr>
                                  </a:solidFill>
                                  <a:latin typeface="Cambria Math" panose="02040503050406030204" pitchFamily="18" charset="0"/>
                                </a:rPr>
                                <m:t>2</m:t>
                              </m:r>
                            </m:den>
                          </m:f>
                        </m:sub>
                      </m:sSub>
                      <m:r>
                        <a:rPr lang="en-US" sz="1400" b="0" i="1" smtClean="0">
                          <a:solidFill>
                            <a:schemeClr val="accent5">
                              <a:lumMod val="75000"/>
                            </a:schemeClr>
                          </a:solidFill>
                          <a:latin typeface="Cambria Math" panose="02040503050406030204" pitchFamily="18" charset="0"/>
                        </a:rPr>
                        <m:t>=</m:t>
                      </m:r>
                    </m:oMath>
                  </m:oMathPara>
                </a14:m>
                <a:endParaRPr lang="en-US" sz="1400" dirty="0">
                  <a:solidFill>
                    <a:schemeClr val="accent5">
                      <a:lumMod val="75000"/>
                    </a:schemeClr>
                  </a:solidFill>
                </a:endParaRPr>
              </a:p>
            </p:txBody>
          </p:sp>
        </mc:Choice>
        <mc:Fallback xmlns="">
          <p:sp>
            <p:nvSpPr>
              <p:cNvPr id="3" name="TextBox 2">
                <a:extLst>
                  <a:ext uri="{FF2B5EF4-FFF2-40B4-BE49-F238E27FC236}">
                    <a16:creationId xmlns:a16="http://schemas.microsoft.com/office/drawing/2014/main" id="{6DC93338-1448-191E-8831-C929255D67D9}"/>
                  </a:ext>
                </a:extLst>
              </p:cNvPr>
              <p:cNvSpPr txBox="1">
                <a:spLocks noRot="1" noChangeAspect="1" noMove="1" noResize="1" noEditPoints="1" noAdjustHandles="1" noChangeArrowheads="1" noChangeShapeType="1" noTextEdit="1"/>
              </p:cNvSpPr>
              <p:nvPr/>
            </p:nvSpPr>
            <p:spPr>
              <a:xfrm>
                <a:off x="1473620" y="2304894"/>
                <a:ext cx="959742" cy="370038"/>
              </a:xfrm>
              <a:prstGeom prst="rect">
                <a:avLst/>
              </a:prstGeom>
              <a:blipFill>
                <a:blip r:embed="rId5"/>
                <a:stretch>
                  <a:fillRect t="-54098" b="-122951"/>
                </a:stretch>
              </a:blipFill>
            </p:spPr>
            <p:txBody>
              <a:bodyPr/>
              <a:lstStyle/>
              <a:p>
                <a:r>
                  <a:rPr lang="en-US">
                    <a:noFill/>
                  </a:rPr>
                  <a:t> </a:t>
                </a:r>
              </a:p>
            </p:txBody>
          </p:sp>
        </mc:Fallback>
      </mc:AlternateContent>
    </p:spTree>
    <p:extLst>
      <p:ext uri="{BB962C8B-B14F-4D97-AF65-F5344CB8AC3E}">
        <p14:creationId xmlns:p14="http://schemas.microsoft.com/office/powerpoint/2010/main" val="296186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DE86005-4143-CBCA-52FD-0A00F4E4694B}"/>
              </a:ext>
            </a:extLst>
          </p:cNvPr>
          <p:cNvPicPr>
            <a:picLocks noChangeAspect="1"/>
          </p:cNvPicPr>
          <p:nvPr/>
        </p:nvPicPr>
        <p:blipFill>
          <a:blip r:embed="rId3"/>
          <a:stretch>
            <a:fillRect/>
          </a:stretch>
        </p:blipFill>
        <p:spPr>
          <a:xfrm>
            <a:off x="62544" y="3600356"/>
            <a:ext cx="5665219" cy="3195511"/>
          </a:xfrm>
          <a:prstGeom prst="rect">
            <a:avLst/>
          </a:prstGeom>
        </p:spPr>
      </p:pic>
      <p:sp>
        <p:nvSpPr>
          <p:cNvPr id="2" name="Title 1">
            <a:extLst>
              <a:ext uri="{FF2B5EF4-FFF2-40B4-BE49-F238E27FC236}">
                <a16:creationId xmlns:a16="http://schemas.microsoft.com/office/drawing/2014/main" id="{B151B1FC-F0CC-EAB5-2871-E4FC44696C41}"/>
              </a:ext>
            </a:extLst>
          </p:cNvPr>
          <p:cNvSpPr>
            <a:spLocks noGrp="1"/>
          </p:cNvSpPr>
          <p:nvPr>
            <p:ph type="title"/>
          </p:nvPr>
        </p:nvSpPr>
        <p:spPr>
          <a:xfrm>
            <a:off x="314694" y="291973"/>
            <a:ext cx="5958826" cy="410927"/>
          </a:xfrm>
        </p:spPr>
        <p:txBody>
          <a:bodyPr/>
          <a:lstStyle/>
          <a:p>
            <a:r>
              <a:rPr lang="en-US" dirty="0"/>
              <a:t>What causes differences in H</a:t>
            </a:r>
            <a:r>
              <a:rPr lang="en-US" baseline="30000" dirty="0"/>
              <a:t>3</a:t>
            </a:r>
            <a:r>
              <a:rPr lang="en-US" dirty="0"/>
              <a:t>?</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5BF80D43-90AA-D392-211A-EBF021DBD76A}"/>
                  </a:ext>
                </a:extLst>
              </p:cNvPr>
              <p:cNvSpPr>
                <a:spLocks noGrp="1"/>
              </p:cNvSpPr>
              <p:nvPr>
                <p:ph type="body" sz="quarter" idx="12"/>
              </p:nvPr>
            </p:nvSpPr>
            <p:spPr>
              <a:xfrm>
                <a:off x="261676" y="964390"/>
                <a:ext cx="5266957" cy="1891623"/>
              </a:xfrm>
            </p:spPr>
            <p:txBody>
              <a:bodyPr/>
              <a:lstStyle/>
              <a:p>
                <a:pPr marL="342900" indent="-342900">
                  <a:buFont typeface="Arial" panose="020B0604020202020204" pitchFamily="34" charset="0"/>
                  <a:buChar char="•"/>
                </a:pPr>
                <a:r>
                  <a:rPr lang="en-US" dirty="0"/>
                  <a:t>H</a:t>
                </a:r>
                <a:r>
                  <a:rPr lang="en-US" baseline="30000" dirty="0"/>
                  <a:t>3</a:t>
                </a:r>
                <a:r>
                  <a:rPr lang="en-US" dirty="0"/>
                  <a:t> inventory in spallation systems water is affected by secondary reactions.</a:t>
                </a:r>
              </a:p>
              <a:p>
                <a:pPr marL="1028700" lvl="1" indent="-342900"/>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3</m:t>
                        </m:r>
                      </m:sup>
                    </m:sSup>
                  </m:oMath>
                </a14:m>
                <a:r>
                  <a:rPr lang="en-US" dirty="0"/>
                  <a:t> is produced by spallation of Oxygen</a:t>
                </a:r>
              </a:p>
              <a:p>
                <a:pPr marL="1028700" lvl="1" indent="-342900"/>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3</m:t>
                        </m:r>
                      </m:sup>
                    </m:sSup>
                    <m:groupChr>
                      <m:groupChrPr>
                        <m:chr m:val="→"/>
                        <m:vertJc m:val="bot"/>
                        <m:ctrlPr>
                          <a:rPr lang="en-US" i="1" smtClean="0">
                            <a:latin typeface="Cambria Math" panose="02040503050406030204" pitchFamily="18" charset="0"/>
                          </a:rPr>
                        </m:ctrlPr>
                      </m:groupChrPr>
                      <m:e>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f>
                              <m:fPr>
                                <m:type m:val="skw"/>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b>
                        </m:sSub>
                        <m:r>
                          <m:rPr>
                            <m:brk m:alnAt="2"/>
                          </m:rPr>
                          <a:rPr lang="en-US" b="0" i="1" smtClean="0">
                            <a:latin typeface="Cambria Math" panose="02040503050406030204" pitchFamily="18" charset="0"/>
                          </a:rPr>
                          <m:t>=</m:t>
                        </m:r>
                        <m:r>
                          <a:rPr lang="en-US" b="0" i="1" smtClean="0">
                            <a:latin typeface="Cambria Math" panose="02040503050406030204" pitchFamily="18" charset="0"/>
                          </a:rPr>
                          <m:t> 12.3 </m:t>
                        </m:r>
                        <m:r>
                          <a:rPr lang="en-US" b="0" i="1" smtClean="0">
                            <a:latin typeface="Cambria Math" panose="02040503050406030204" pitchFamily="18" charset="0"/>
                          </a:rPr>
                          <m:t>𝑦𝑒𝑎𝑟𝑠</m:t>
                        </m:r>
                      </m:e>
                    </m:groupChr>
                    <m:sSup>
                      <m:sSupPr>
                        <m:ctrlPr>
                          <a:rPr lang="en-US" i="1" smtClean="0">
                            <a:latin typeface="Cambria Math" panose="02040503050406030204" pitchFamily="18" charset="0"/>
                          </a:rPr>
                        </m:ctrlPr>
                      </m:sSupPr>
                      <m:e>
                        <m:r>
                          <a:rPr lang="en-US" b="0" i="1" smtClean="0">
                            <a:latin typeface="Cambria Math" panose="02040503050406030204" pitchFamily="18" charset="0"/>
                          </a:rPr>
                          <m:t>𝐻𝑒</m:t>
                        </m:r>
                      </m:e>
                      <m:sup>
                        <m:r>
                          <a:rPr lang="en-US" b="0" i="1" smtClean="0">
                            <a:latin typeface="Cambria Math" panose="02040503050406030204" pitchFamily="18" charset="0"/>
                          </a:rPr>
                          <m:t>3</m:t>
                        </m:r>
                      </m:sup>
                    </m:sSup>
                  </m:oMath>
                </a14:m>
                <a:endParaRPr lang="en-US" dirty="0"/>
              </a:p>
              <a:p>
                <a:pPr marL="1028700" lvl="1" indent="-342900"/>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𝐻𝑒</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e>
                    </m:d>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i="1">
                            <a:latin typeface="Cambria Math" panose="02040503050406030204" pitchFamily="18" charset="0"/>
                          </a:rPr>
                          <m:t>3</m:t>
                        </m:r>
                      </m:sup>
                    </m:sSup>
                  </m:oMath>
                </a14:m>
                <a:endParaRPr lang="en-US" dirty="0"/>
              </a:p>
            </p:txBody>
          </p:sp>
        </mc:Choice>
        <mc:Fallback xmlns="">
          <p:sp>
            <p:nvSpPr>
              <p:cNvPr id="7" name="Text Placeholder 6">
                <a:extLst>
                  <a:ext uri="{FF2B5EF4-FFF2-40B4-BE49-F238E27FC236}">
                    <a16:creationId xmlns:a16="http://schemas.microsoft.com/office/drawing/2014/main" id="{5BF80D43-90AA-D392-211A-EBF021DBD76A}"/>
                  </a:ext>
                </a:extLst>
              </p:cNvPr>
              <p:cNvSpPr>
                <a:spLocks noGrp="1" noRot="1" noChangeAspect="1" noMove="1" noResize="1" noEditPoints="1" noAdjustHandles="1" noChangeArrowheads="1" noChangeShapeType="1" noTextEdit="1"/>
              </p:cNvSpPr>
              <p:nvPr>
                <p:ph type="body" sz="quarter" idx="12"/>
              </p:nvPr>
            </p:nvSpPr>
            <p:spPr>
              <a:xfrm>
                <a:off x="261676" y="964390"/>
                <a:ext cx="5266957" cy="1891623"/>
              </a:xfrm>
              <a:blipFill>
                <a:blip r:embed="rId4"/>
                <a:stretch>
                  <a:fillRect l="-2778" t="-5466" r="-1273" b="-418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4EE0EDF-FFEC-5B3A-67F7-E984AE70AB5B}"/>
              </a:ext>
            </a:extLst>
          </p:cNvPr>
          <p:cNvSpPr txBox="1"/>
          <p:nvPr/>
        </p:nvSpPr>
        <p:spPr>
          <a:xfrm>
            <a:off x="6870886" y="372084"/>
            <a:ext cx="5038263" cy="646331"/>
          </a:xfrm>
          <a:prstGeom prst="rect">
            <a:avLst/>
          </a:prstGeom>
          <a:noFill/>
          <a:ln w="12700">
            <a:solidFill>
              <a:schemeClr val="accent1"/>
            </a:solidFill>
          </a:ln>
        </p:spPr>
        <p:txBody>
          <a:bodyPr wrap="square" rtlCol="0">
            <a:spAutoFit/>
          </a:bodyPr>
          <a:lstStyle/>
          <a:p>
            <a:pPr algn="ctr"/>
            <a:r>
              <a:rPr lang="en-US" sz="1800" dirty="0">
                <a:effectLst/>
                <a:latin typeface="Times New Roman" panose="02020603050405020304" pitchFamily="18" charset="0"/>
                <a:ea typeface="Times New Roman" panose="02020603050405020304" pitchFamily="18" charset="0"/>
              </a:rPr>
              <a:t>H</a:t>
            </a:r>
            <a:r>
              <a:rPr lang="en-US" sz="1800" baseline="30000" dirty="0">
                <a:effectLst/>
                <a:latin typeface="Times New Roman" panose="02020603050405020304" pitchFamily="18" charset="0"/>
                <a:ea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rPr>
              <a:t> activity densities calculated by Dilution and S&amp;L-lived methods over 20 years of STS operation</a:t>
            </a: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44F277F-E642-5137-3002-0C93DA6F592B}"/>
                  </a:ext>
                </a:extLst>
              </p:cNvPr>
              <p:cNvSpPr txBox="1"/>
              <p:nvPr/>
            </p:nvSpPr>
            <p:spPr>
              <a:xfrm>
                <a:off x="314694" y="2905019"/>
                <a:ext cx="4895902" cy="646331"/>
              </a:xfrm>
              <a:prstGeom prst="rect">
                <a:avLst/>
              </a:prstGeom>
              <a:noFill/>
              <a:ln>
                <a:solidFill>
                  <a:schemeClr val="accent1"/>
                </a:solidFill>
              </a:ln>
            </p:spPr>
            <p:txBody>
              <a:bodyPr wrap="square" rtlCol="0">
                <a:spAutoFit/>
              </a:bodyPr>
              <a:lstStyle/>
              <a:p>
                <a:pPr algn="ct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𝐻𝑒</m:t>
                        </m:r>
                      </m:e>
                      <m:sup>
                        <m:r>
                          <a:rPr lang="en-US" i="1">
                            <a:latin typeface="Cambria Math" panose="02040503050406030204" pitchFamily="18" charset="0"/>
                          </a:rPr>
                          <m:t>3</m:t>
                        </m:r>
                      </m:sup>
                    </m:sSup>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e>
                    </m:d>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i="1">
                            <a:latin typeface="Cambria Math" panose="02040503050406030204" pitchFamily="18" charset="0"/>
                          </a:rPr>
                          <m:t>3</m:t>
                        </m:r>
                      </m:sup>
                    </m:sSup>
                    <m:r>
                      <a:rPr lang="en-US" i="1">
                        <a:latin typeface="Cambria Math" panose="02040503050406030204" pitchFamily="18" charset="0"/>
                      </a:rPr>
                      <m:t> </m:t>
                    </m:r>
                  </m:oMath>
                </a14:m>
                <a:r>
                  <a:rPr lang="en-US" dirty="0"/>
                  <a:t>cross-section from https://www.oecd-nea.org/janisweb</a:t>
                </a:r>
              </a:p>
            </p:txBody>
          </p:sp>
        </mc:Choice>
        <mc:Fallback xmlns="">
          <p:sp>
            <p:nvSpPr>
              <p:cNvPr id="21" name="TextBox 20">
                <a:extLst>
                  <a:ext uri="{FF2B5EF4-FFF2-40B4-BE49-F238E27FC236}">
                    <a16:creationId xmlns:a16="http://schemas.microsoft.com/office/drawing/2014/main" id="{344F277F-E642-5137-3002-0C93DA6F592B}"/>
                  </a:ext>
                </a:extLst>
              </p:cNvPr>
              <p:cNvSpPr txBox="1">
                <a:spLocks noRot="1" noChangeAspect="1" noMove="1" noResize="1" noEditPoints="1" noAdjustHandles="1" noChangeArrowheads="1" noChangeShapeType="1" noTextEdit="1"/>
              </p:cNvSpPr>
              <p:nvPr/>
            </p:nvSpPr>
            <p:spPr>
              <a:xfrm>
                <a:off x="314694" y="2905019"/>
                <a:ext cx="4895902" cy="646331"/>
              </a:xfrm>
              <a:prstGeom prst="rect">
                <a:avLst/>
              </a:prstGeom>
              <a:blipFill>
                <a:blip r:embed="rId6"/>
                <a:stretch>
                  <a:fillRect t="-3704" b="-13889"/>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992E15EC-CD39-C1BB-D113-7FA8C79AB989}"/>
                  </a:ext>
                </a:extLst>
              </p:cNvPr>
              <p:cNvSpPr txBox="1"/>
              <p:nvPr/>
            </p:nvSpPr>
            <p:spPr>
              <a:xfrm>
                <a:off x="6086063" y="5303438"/>
                <a:ext cx="6043393" cy="1098570"/>
              </a:xfrm>
              <a:prstGeom prst="rect">
                <a:avLst/>
              </a:prstGeom>
              <a:noFill/>
              <a:ln>
                <a:solidFill>
                  <a:schemeClr val="accent1"/>
                </a:solidFill>
              </a:ln>
            </p:spPr>
            <p:txBody>
              <a:bodyPr wrap="square" rtlCol="0">
                <a:spAutoFit/>
              </a:bodyPr>
              <a:lstStyle/>
              <a:p>
                <a:pPr algn="ctr"/>
                <a:r>
                  <a:rPr lang="en-US" dirty="0"/>
                  <a:t>Dilution method assumes He</a:t>
                </a:r>
                <a:r>
                  <a:rPr lang="en-US" baseline="30000" dirty="0"/>
                  <a:t>3</a:t>
                </a:r>
                <a:r>
                  <a:rPr lang="en-US" dirty="0"/>
                  <a:t> is being constantly irradiated inside the core vessel for 100% of operation time even though it is only irradiated for </a:t>
                </a:r>
                <a14:m>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𝑖𝑟𝑟</m:t>
                            </m:r>
                          </m:sub>
                        </m:sSub>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𝑙𝑜𝑜𝑝</m:t>
                            </m:r>
                          </m:sub>
                        </m:sSub>
                      </m:den>
                    </m:f>
                  </m:oMath>
                </a14:m>
                <a:r>
                  <a:rPr lang="en-US" dirty="0"/>
                  <a:t> of the time  </a:t>
                </a:r>
              </a:p>
            </p:txBody>
          </p:sp>
        </mc:Choice>
        <mc:Fallback>
          <p:sp>
            <p:nvSpPr>
              <p:cNvPr id="22" name="TextBox 21">
                <a:extLst>
                  <a:ext uri="{FF2B5EF4-FFF2-40B4-BE49-F238E27FC236}">
                    <a16:creationId xmlns:a16="http://schemas.microsoft.com/office/drawing/2014/main" id="{992E15EC-CD39-C1BB-D113-7FA8C79AB989}"/>
                  </a:ext>
                </a:extLst>
              </p:cNvPr>
              <p:cNvSpPr txBox="1">
                <a:spLocks noRot="1" noChangeAspect="1" noMove="1" noResize="1" noEditPoints="1" noAdjustHandles="1" noChangeArrowheads="1" noChangeShapeType="1" noTextEdit="1"/>
              </p:cNvSpPr>
              <p:nvPr/>
            </p:nvSpPr>
            <p:spPr>
              <a:xfrm>
                <a:off x="6086063" y="5303438"/>
                <a:ext cx="6043393" cy="1098570"/>
              </a:xfrm>
              <a:prstGeom prst="rect">
                <a:avLst/>
              </a:prstGeom>
              <a:blipFill>
                <a:blip r:embed="rId7"/>
                <a:stretch>
                  <a:fillRect t="-2198" r="-604" b="-54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C73F456-4E36-E3A5-CA37-7F2CC1D0EA33}"/>
                  </a:ext>
                </a:extLst>
              </p:cNvPr>
              <p:cNvSpPr txBox="1"/>
              <p:nvPr/>
            </p:nvSpPr>
            <p:spPr>
              <a:xfrm>
                <a:off x="750799" y="4145478"/>
                <a:ext cx="3708381" cy="646331"/>
              </a:xfrm>
              <a:prstGeom prst="rect">
                <a:avLst/>
              </a:prstGeom>
              <a:noFill/>
            </p:spPr>
            <p:txBody>
              <a:bodyPr wrap="square" rtlCol="0">
                <a:spAutoFit/>
              </a:bodyPr>
              <a:lstStyle/>
              <a:p>
                <a:pPr algn="ctr"/>
                <a:r>
                  <a:rPr lang="en-US" dirty="0"/>
                  <a:t>5,330 barns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e>
                    </m:d>
                  </m:oMath>
                </a14:m>
                <a:r>
                  <a:rPr lang="en-US" dirty="0"/>
                  <a:t> thermal cross-section</a:t>
                </a:r>
              </a:p>
            </p:txBody>
          </p:sp>
        </mc:Choice>
        <mc:Fallback xmlns="">
          <p:sp>
            <p:nvSpPr>
              <p:cNvPr id="23" name="TextBox 22">
                <a:extLst>
                  <a:ext uri="{FF2B5EF4-FFF2-40B4-BE49-F238E27FC236}">
                    <a16:creationId xmlns:a16="http://schemas.microsoft.com/office/drawing/2014/main" id="{3C73F456-4E36-E3A5-CA37-7F2CC1D0EA33}"/>
                  </a:ext>
                </a:extLst>
              </p:cNvPr>
              <p:cNvSpPr txBox="1">
                <a:spLocks noRot="1" noChangeAspect="1" noMove="1" noResize="1" noEditPoints="1" noAdjustHandles="1" noChangeArrowheads="1" noChangeShapeType="1" noTextEdit="1"/>
              </p:cNvSpPr>
              <p:nvPr/>
            </p:nvSpPr>
            <p:spPr>
              <a:xfrm>
                <a:off x="750799" y="4145478"/>
                <a:ext cx="3708381" cy="646331"/>
              </a:xfrm>
              <a:prstGeom prst="rect">
                <a:avLst/>
              </a:prstGeom>
              <a:blipFill>
                <a:blip r:embed="rId8"/>
                <a:stretch>
                  <a:fillRect t="-3774" b="-1509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7313429-C03F-C63B-AFA7-F29943FA6AF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63369" y="1133736"/>
            <a:ext cx="5348314" cy="3935892"/>
          </a:xfrm>
          <a:prstGeom prst="rect">
            <a:avLst/>
          </a:prstGeom>
          <a:noFill/>
          <a:ln>
            <a:noFill/>
          </a:ln>
        </p:spPr>
      </p:pic>
    </p:spTree>
    <p:extLst>
      <p:ext uri="{BB962C8B-B14F-4D97-AF65-F5344CB8AC3E}">
        <p14:creationId xmlns:p14="http://schemas.microsoft.com/office/powerpoint/2010/main" val="31821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073D53-6F0C-0D1B-5141-71C5F10BA629}"/>
              </a:ext>
            </a:extLst>
          </p:cNvPr>
          <p:cNvPicPr>
            <a:picLocks noChangeAspect="1"/>
          </p:cNvPicPr>
          <p:nvPr/>
        </p:nvPicPr>
        <p:blipFill>
          <a:blip r:embed="rId3"/>
          <a:stretch>
            <a:fillRect/>
          </a:stretch>
        </p:blipFill>
        <p:spPr>
          <a:xfrm>
            <a:off x="89460" y="3520966"/>
            <a:ext cx="5869367" cy="3293385"/>
          </a:xfrm>
          <a:prstGeom prst="rect">
            <a:avLst/>
          </a:prstGeom>
        </p:spPr>
      </p:pic>
      <p:sp>
        <p:nvSpPr>
          <p:cNvPr id="2" name="Title 1">
            <a:extLst>
              <a:ext uri="{FF2B5EF4-FFF2-40B4-BE49-F238E27FC236}">
                <a16:creationId xmlns:a16="http://schemas.microsoft.com/office/drawing/2014/main" id="{B151B1FC-F0CC-EAB5-2871-E4FC44696C41}"/>
              </a:ext>
            </a:extLst>
          </p:cNvPr>
          <p:cNvSpPr>
            <a:spLocks noGrp="1"/>
          </p:cNvSpPr>
          <p:nvPr>
            <p:ph type="title"/>
          </p:nvPr>
        </p:nvSpPr>
        <p:spPr>
          <a:xfrm>
            <a:off x="314694" y="291973"/>
            <a:ext cx="5958826" cy="410927"/>
          </a:xfrm>
        </p:spPr>
        <p:txBody>
          <a:bodyPr/>
          <a:lstStyle/>
          <a:p>
            <a:r>
              <a:rPr lang="en-US" dirty="0"/>
              <a:t>What causes differences in Be</a:t>
            </a:r>
            <a:r>
              <a:rPr lang="en-US" baseline="30000" dirty="0"/>
              <a:t>7</a:t>
            </a:r>
            <a:r>
              <a:rPr lang="en-US" dirty="0"/>
              <a:t>?</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5BF80D43-90AA-D392-211A-EBF021DBD76A}"/>
                  </a:ext>
                </a:extLst>
              </p:cNvPr>
              <p:cNvSpPr>
                <a:spLocks noGrp="1"/>
              </p:cNvSpPr>
              <p:nvPr>
                <p:ph type="body" sz="quarter" idx="12"/>
              </p:nvPr>
            </p:nvSpPr>
            <p:spPr>
              <a:xfrm>
                <a:off x="261676" y="964391"/>
                <a:ext cx="5266957" cy="1610644"/>
              </a:xfrm>
            </p:spPr>
            <p:txBody>
              <a:bodyPr/>
              <a:lstStyle/>
              <a:p>
                <a:pPr marL="342900" indent="-342900">
                  <a:buFont typeface="Arial" panose="020B0604020202020204" pitchFamily="34" charset="0"/>
                  <a:buChar char="•"/>
                </a:pPr>
                <a:r>
                  <a:rPr lang="en-US" dirty="0"/>
                  <a:t>Be</a:t>
                </a:r>
                <a:r>
                  <a:rPr lang="en-US" baseline="30000" dirty="0"/>
                  <a:t>7</a:t>
                </a:r>
                <a:r>
                  <a:rPr lang="en-US" dirty="0"/>
                  <a:t> inventory in spallation systems water is affected by burnup.</a:t>
                </a:r>
              </a:p>
              <a:p>
                <a:pPr marL="1028700" lvl="1" indent="-342900"/>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𝐵𝑒</m:t>
                        </m:r>
                      </m:e>
                      <m:sup>
                        <m:r>
                          <a:rPr lang="en-US" b="0" i="1" smtClean="0">
                            <a:latin typeface="Cambria Math" panose="02040503050406030204" pitchFamily="18" charset="0"/>
                          </a:rPr>
                          <m:t>7</m:t>
                        </m:r>
                      </m:sup>
                    </m:sSup>
                  </m:oMath>
                </a14:m>
                <a:r>
                  <a:rPr lang="en-US" dirty="0"/>
                  <a:t> is produced by spallation of Oxygen</a:t>
                </a:r>
              </a:p>
              <a:p>
                <a:pPr marL="1028700" lvl="1" indent="-342900"/>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𝐵𝑒</m:t>
                        </m:r>
                      </m:e>
                      <m:sup>
                        <m:r>
                          <a:rPr lang="en-US" b="0" i="1" smtClean="0">
                            <a:latin typeface="Cambria Math" panose="02040503050406030204" pitchFamily="18" charset="0"/>
                          </a:rPr>
                          <m:t>7</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e>
                    </m:d>
                  </m:oMath>
                </a14:m>
                <a:r>
                  <a:rPr lang="en-US" dirty="0"/>
                  <a:t> </a:t>
                </a:r>
                <a14:m>
                  <m:oMath xmlns:m="http://schemas.openxmlformats.org/officeDocument/2006/math">
                    <m:sSup>
                      <m:sSupPr>
                        <m:ctrlPr>
                          <a:rPr lang="en-US" i="1">
                            <a:latin typeface="Cambria Math" panose="02040503050406030204" pitchFamily="18" charset="0"/>
                          </a:rPr>
                        </m:ctrlPr>
                      </m:sSupPr>
                      <m:e>
                        <m:r>
                          <a:rPr lang="en-US" i="1" smtClean="0">
                            <a:latin typeface="Cambria Math" panose="02040503050406030204" pitchFamily="18" charset="0"/>
                          </a:rPr>
                          <m:t>𝐿</m:t>
                        </m:r>
                        <m:r>
                          <a:rPr lang="en-US" b="0" i="1" smtClean="0">
                            <a:latin typeface="Cambria Math" panose="02040503050406030204" pitchFamily="18" charset="0"/>
                          </a:rPr>
                          <m:t>𝑖</m:t>
                        </m:r>
                      </m:e>
                      <m:sup>
                        <m:r>
                          <a:rPr lang="en-US" b="0" i="1" smtClean="0">
                            <a:latin typeface="Cambria Math" panose="02040503050406030204" pitchFamily="18" charset="0"/>
                          </a:rPr>
                          <m:t>7</m:t>
                        </m:r>
                      </m:sup>
                    </m:sSup>
                  </m:oMath>
                </a14:m>
                <a:endParaRPr lang="en-US" dirty="0"/>
              </a:p>
            </p:txBody>
          </p:sp>
        </mc:Choice>
        <mc:Fallback xmlns="">
          <p:sp>
            <p:nvSpPr>
              <p:cNvPr id="7" name="Text Placeholder 6">
                <a:extLst>
                  <a:ext uri="{FF2B5EF4-FFF2-40B4-BE49-F238E27FC236}">
                    <a16:creationId xmlns:a16="http://schemas.microsoft.com/office/drawing/2014/main" id="{5BF80D43-90AA-D392-211A-EBF021DBD76A}"/>
                  </a:ext>
                </a:extLst>
              </p:cNvPr>
              <p:cNvSpPr>
                <a:spLocks noGrp="1" noRot="1" noChangeAspect="1" noMove="1" noResize="1" noEditPoints="1" noAdjustHandles="1" noChangeArrowheads="1" noChangeShapeType="1" noTextEdit="1"/>
              </p:cNvSpPr>
              <p:nvPr>
                <p:ph type="body" sz="quarter" idx="12"/>
              </p:nvPr>
            </p:nvSpPr>
            <p:spPr>
              <a:xfrm>
                <a:off x="261676" y="964391"/>
                <a:ext cx="5266957" cy="1610644"/>
              </a:xfrm>
              <a:blipFill>
                <a:blip r:embed="rId4"/>
                <a:stretch>
                  <a:fillRect l="-2778" t="-6439" r="-335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4EE0EDF-FFEC-5B3A-67F7-E984AE70AB5B}"/>
              </a:ext>
            </a:extLst>
          </p:cNvPr>
          <p:cNvSpPr txBox="1"/>
          <p:nvPr/>
        </p:nvSpPr>
        <p:spPr>
          <a:xfrm>
            <a:off x="6870886" y="372084"/>
            <a:ext cx="5038263" cy="646331"/>
          </a:xfrm>
          <a:prstGeom prst="rect">
            <a:avLst/>
          </a:prstGeom>
          <a:noFill/>
          <a:ln w="12700">
            <a:solidFill>
              <a:schemeClr val="accent1"/>
            </a:solidFill>
          </a:ln>
        </p:spPr>
        <p:txBody>
          <a:bodyPr wrap="square" rtlCol="0">
            <a:spAutoFit/>
          </a:bodyPr>
          <a:lstStyle/>
          <a:p>
            <a:pPr algn="ctr"/>
            <a:r>
              <a:rPr lang="en-US" sz="1800" dirty="0">
                <a:effectLst/>
                <a:latin typeface="Times New Roman" panose="02020603050405020304" pitchFamily="18" charset="0"/>
                <a:ea typeface="Times New Roman" panose="02020603050405020304" pitchFamily="18" charset="0"/>
              </a:rPr>
              <a:t>Be</a:t>
            </a:r>
            <a:r>
              <a:rPr lang="en-US" sz="1800" baseline="30000" dirty="0">
                <a:effectLst/>
                <a:latin typeface="Times New Roman" panose="02020603050405020304" pitchFamily="18" charset="0"/>
                <a:ea typeface="Times New Roman" panose="02020603050405020304" pitchFamily="18" charset="0"/>
              </a:rPr>
              <a:t>7</a:t>
            </a:r>
            <a:r>
              <a:rPr lang="en-US" sz="1800" dirty="0">
                <a:effectLst/>
                <a:latin typeface="Times New Roman" panose="02020603050405020304" pitchFamily="18" charset="0"/>
                <a:ea typeface="Times New Roman" panose="02020603050405020304" pitchFamily="18" charset="0"/>
              </a:rPr>
              <a:t> activity densities calculated by </a:t>
            </a:r>
            <a:r>
              <a:rPr lang="en-US" dirty="0">
                <a:latin typeface="Times New Roman" panose="02020603050405020304" pitchFamily="18" charset="0"/>
                <a:ea typeface="Times New Roman" panose="02020603050405020304" pitchFamily="18" charset="0"/>
              </a:rPr>
              <a:t>Dilution and S&amp;L-lived methods </a:t>
            </a:r>
            <a:r>
              <a:rPr lang="en-US" sz="1800" dirty="0">
                <a:effectLst/>
                <a:latin typeface="Times New Roman" panose="02020603050405020304" pitchFamily="18" charset="0"/>
                <a:ea typeface="Times New Roman" panose="02020603050405020304" pitchFamily="18" charset="0"/>
              </a:rPr>
              <a:t>over 20 years of STS operation</a:t>
            </a: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44F277F-E642-5137-3002-0C93DA6F592B}"/>
                  </a:ext>
                </a:extLst>
              </p:cNvPr>
              <p:cNvSpPr txBox="1"/>
              <p:nvPr/>
            </p:nvSpPr>
            <p:spPr>
              <a:xfrm>
                <a:off x="576192" y="2640026"/>
                <a:ext cx="4895902" cy="646331"/>
              </a:xfrm>
              <a:prstGeom prst="rect">
                <a:avLst/>
              </a:prstGeom>
              <a:noFill/>
              <a:ln>
                <a:solidFill>
                  <a:schemeClr val="accent1"/>
                </a:solidFill>
              </a:ln>
            </p:spPr>
            <p:txBody>
              <a:bodyPr wrap="square" rtlCol="0">
                <a:spAutoFit/>
              </a:bodyPr>
              <a:lstStyle/>
              <a:p>
                <a:pPr algn="ct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𝐵𝑒</m:t>
                        </m:r>
                      </m:e>
                      <m:sup>
                        <m:r>
                          <a:rPr lang="en-US" b="0" i="1" smtClean="0">
                            <a:latin typeface="Cambria Math" panose="02040503050406030204" pitchFamily="18" charset="0"/>
                          </a:rPr>
                          <m:t>7</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e>
                    </m:d>
                  </m:oMath>
                </a14:m>
                <a:r>
                  <a:rPr lang="en-US" dirty="0"/>
                  <a:t> </a:t>
                </a:r>
                <a14:m>
                  <m:oMath xmlns:m="http://schemas.openxmlformats.org/officeDocument/2006/math">
                    <m:sSup>
                      <m:sSupPr>
                        <m:ctrlPr>
                          <a:rPr lang="en-US" i="1">
                            <a:latin typeface="Cambria Math" panose="02040503050406030204" pitchFamily="18" charset="0"/>
                          </a:rPr>
                        </m:ctrlPr>
                      </m:sSupPr>
                      <m:e>
                        <m:r>
                          <a:rPr lang="en-US" i="1" smtClean="0">
                            <a:latin typeface="Cambria Math" panose="02040503050406030204" pitchFamily="18" charset="0"/>
                          </a:rPr>
                          <m:t>𝐿</m:t>
                        </m:r>
                        <m:r>
                          <a:rPr lang="en-US" b="0" i="1" smtClean="0">
                            <a:latin typeface="Cambria Math" panose="02040503050406030204" pitchFamily="18" charset="0"/>
                          </a:rPr>
                          <m:t>𝑖</m:t>
                        </m:r>
                      </m:e>
                      <m:sup>
                        <m:r>
                          <a:rPr lang="en-US" b="0" i="1" smtClean="0">
                            <a:latin typeface="Cambria Math" panose="02040503050406030204" pitchFamily="18" charset="0"/>
                          </a:rPr>
                          <m:t>7</m:t>
                        </m:r>
                      </m:sup>
                    </m:sSup>
                  </m:oMath>
                </a14:m>
                <a:r>
                  <a:rPr lang="en-US" dirty="0"/>
                  <a:t> cross-section from https://www.oecd-nea.org/janisweb</a:t>
                </a:r>
              </a:p>
            </p:txBody>
          </p:sp>
        </mc:Choice>
        <mc:Fallback xmlns="">
          <p:sp>
            <p:nvSpPr>
              <p:cNvPr id="21" name="TextBox 20">
                <a:extLst>
                  <a:ext uri="{FF2B5EF4-FFF2-40B4-BE49-F238E27FC236}">
                    <a16:creationId xmlns:a16="http://schemas.microsoft.com/office/drawing/2014/main" id="{344F277F-E642-5137-3002-0C93DA6F592B}"/>
                  </a:ext>
                </a:extLst>
              </p:cNvPr>
              <p:cNvSpPr txBox="1">
                <a:spLocks noRot="1" noChangeAspect="1" noMove="1" noResize="1" noEditPoints="1" noAdjustHandles="1" noChangeArrowheads="1" noChangeShapeType="1" noTextEdit="1"/>
              </p:cNvSpPr>
              <p:nvPr/>
            </p:nvSpPr>
            <p:spPr>
              <a:xfrm>
                <a:off x="576192" y="2640026"/>
                <a:ext cx="4895902" cy="646331"/>
              </a:xfrm>
              <a:prstGeom prst="rect">
                <a:avLst/>
              </a:prstGeom>
              <a:blipFill>
                <a:blip r:embed="rId5"/>
                <a:stretch>
                  <a:fillRect t="-2778" b="-13889"/>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992E15EC-CD39-C1BB-D113-7FA8C79AB989}"/>
                  </a:ext>
                </a:extLst>
              </p:cNvPr>
              <p:cNvSpPr txBox="1"/>
              <p:nvPr/>
            </p:nvSpPr>
            <p:spPr>
              <a:xfrm>
                <a:off x="6273519" y="5500464"/>
                <a:ext cx="5781675" cy="1098570"/>
              </a:xfrm>
              <a:prstGeom prst="rect">
                <a:avLst/>
              </a:prstGeom>
              <a:noFill/>
              <a:ln>
                <a:solidFill>
                  <a:schemeClr val="accent1"/>
                </a:solidFill>
              </a:ln>
            </p:spPr>
            <p:txBody>
              <a:bodyPr wrap="square" rtlCol="0">
                <a:spAutoFit/>
              </a:bodyPr>
              <a:lstStyle/>
              <a:p>
                <a:pPr algn="ctr"/>
                <a:r>
                  <a:rPr lang="en-US" dirty="0"/>
                  <a:t>Dilution method assumes Be</a:t>
                </a:r>
                <a:r>
                  <a:rPr lang="en-US" baseline="30000" dirty="0"/>
                  <a:t>3</a:t>
                </a:r>
                <a:r>
                  <a:rPr lang="en-US" dirty="0"/>
                  <a:t> is being constantly being burnt inside the core vessel for 100% of operation time even though it is only irradiated for </a:t>
                </a:r>
                <a14:m>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𝑖𝑟𝑟</m:t>
                            </m:r>
                          </m:sub>
                        </m:sSub>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𝑙𝑜𝑜𝑝</m:t>
                            </m:r>
                          </m:sub>
                        </m:sSub>
                      </m:den>
                    </m:f>
                  </m:oMath>
                </a14:m>
                <a:r>
                  <a:rPr lang="en-US" dirty="0"/>
                  <a:t> of the time  </a:t>
                </a:r>
              </a:p>
            </p:txBody>
          </p:sp>
        </mc:Choice>
        <mc:Fallback>
          <p:sp>
            <p:nvSpPr>
              <p:cNvPr id="22" name="TextBox 21">
                <a:extLst>
                  <a:ext uri="{FF2B5EF4-FFF2-40B4-BE49-F238E27FC236}">
                    <a16:creationId xmlns:a16="http://schemas.microsoft.com/office/drawing/2014/main" id="{992E15EC-CD39-C1BB-D113-7FA8C79AB989}"/>
                  </a:ext>
                </a:extLst>
              </p:cNvPr>
              <p:cNvSpPr txBox="1">
                <a:spLocks noRot="1" noChangeAspect="1" noMove="1" noResize="1" noEditPoints="1" noAdjustHandles="1" noChangeArrowheads="1" noChangeShapeType="1" noTextEdit="1"/>
              </p:cNvSpPr>
              <p:nvPr/>
            </p:nvSpPr>
            <p:spPr>
              <a:xfrm>
                <a:off x="6273519" y="5500464"/>
                <a:ext cx="5781675" cy="1098570"/>
              </a:xfrm>
              <a:prstGeom prst="rect">
                <a:avLst/>
              </a:prstGeom>
              <a:blipFill>
                <a:blip r:embed="rId6"/>
                <a:stretch>
                  <a:fillRect l="-526" t="-1639" r="-1472" b="-54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9B3390B-CE74-A6B5-0B9E-CF311C95175E}"/>
                  </a:ext>
                </a:extLst>
              </p:cNvPr>
              <p:cNvSpPr txBox="1"/>
              <p:nvPr/>
            </p:nvSpPr>
            <p:spPr>
              <a:xfrm>
                <a:off x="1439916" y="4113946"/>
                <a:ext cx="3708381" cy="646331"/>
              </a:xfrm>
              <a:prstGeom prst="rect">
                <a:avLst/>
              </a:prstGeom>
              <a:noFill/>
            </p:spPr>
            <p:txBody>
              <a:bodyPr wrap="square" rtlCol="0">
                <a:spAutoFit/>
              </a:bodyPr>
              <a:lstStyle/>
              <a:p>
                <a:pPr algn="ctr"/>
                <a:r>
                  <a:rPr lang="en-US" dirty="0"/>
                  <a:t>~50,000 barns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e>
                    </m:d>
                  </m:oMath>
                </a14:m>
                <a:r>
                  <a:rPr lang="en-US" dirty="0"/>
                  <a:t> thermal cross-section</a:t>
                </a:r>
              </a:p>
            </p:txBody>
          </p:sp>
        </mc:Choice>
        <mc:Fallback xmlns="">
          <p:sp>
            <p:nvSpPr>
              <p:cNvPr id="8" name="TextBox 7">
                <a:extLst>
                  <a:ext uri="{FF2B5EF4-FFF2-40B4-BE49-F238E27FC236}">
                    <a16:creationId xmlns:a16="http://schemas.microsoft.com/office/drawing/2014/main" id="{09B3390B-CE74-A6B5-0B9E-CF311C95175E}"/>
                  </a:ext>
                </a:extLst>
              </p:cNvPr>
              <p:cNvSpPr txBox="1">
                <a:spLocks noRot="1" noChangeAspect="1" noMove="1" noResize="1" noEditPoints="1" noAdjustHandles="1" noChangeArrowheads="1" noChangeShapeType="1" noTextEdit="1"/>
              </p:cNvSpPr>
              <p:nvPr/>
            </p:nvSpPr>
            <p:spPr>
              <a:xfrm>
                <a:off x="1439916" y="4113946"/>
                <a:ext cx="3708381" cy="646331"/>
              </a:xfrm>
              <a:prstGeom prst="rect">
                <a:avLst/>
              </a:prstGeom>
              <a:blipFill>
                <a:blip r:embed="rId8"/>
                <a:stretch>
                  <a:fillRect t="-4717" b="-1509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279456C-4656-A0FE-FB9E-BC6A1AE883E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60484" y="1101321"/>
            <a:ext cx="5583894" cy="4177949"/>
          </a:xfrm>
          <a:prstGeom prst="rect">
            <a:avLst/>
          </a:prstGeom>
          <a:noFill/>
          <a:ln>
            <a:noFill/>
          </a:ln>
        </p:spPr>
      </p:pic>
    </p:spTree>
    <p:extLst>
      <p:ext uri="{BB962C8B-B14F-4D97-AF65-F5344CB8AC3E}">
        <p14:creationId xmlns:p14="http://schemas.microsoft.com/office/powerpoint/2010/main" val="29011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3E6A-ADCB-1653-E225-2A525984D0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48907A-1F06-6A12-8144-0E124FB3EA34}"/>
              </a:ext>
            </a:extLst>
          </p:cNvPr>
          <p:cNvSpPr>
            <a:spLocks noGrp="1"/>
          </p:cNvSpPr>
          <p:nvPr>
            <p:ph type="title"/>
          </p:nvPr>
        </p:nvSpPr>
        <p:spPr>
          <a:xfrm>
            <a:off x="2841619" y="2207845"/>
            <a:ext cx="6508762" cy="953446"/>
          </a:xfrm>
        </p:spPr>
        <p:txBody>
          <a:bodyPr/>
          <a:lstStyle/>
          <a:p>
            <a:r>
              <a:rPr lang="en-US" dirty="0"/>
              <a:t>Comparing the dilution and short- and long-lived methods</a:t>
            </a:r>
          </a:p>
        </p:txBody>
      </p:sp>
      <p:sp>
        <p:nvSpPr>
          <p:cNvPr id="5" name="Text Placeholder 4">
            <a:extLst>
              <a:ext uri="{FF2B5EF4-FFF2-40B4-BE49-F238E27FC236}">
                <a16:creationId xmlns:a16="http://schemas.microsoft.com/office/drawing/2014/main" id="{314E7D90-3947-1FC2-C166-B8F41756D075}"/>
              </a:ext>
            </a:extLst>
          </p:cNvPr>
          <p:cNvSpPr>
            <a:spLocks noGrp="1"/>
          </p:cNvSpPr>
          <p:nvPr>
            <p:ph type="body" sz="quarter" idx="18"/>
          </p:nvPr>
        </p:nvSpPr>
        <p:spPr>
          <a:xfrm>
            <a:off x="564613" y="4242076"/>
            <a:ext cx="11062774" cy="249299"/>
          </a:xfrm>
        </p:spPr>
        <p:txBody>
          <a:bodyPr/>
          <a:lstStyle/>
          <a:p>
            <a:r>
              <a:rPr lang="en-US" dirty="0"/>
              <a:t>Decay source spectra and shielding requirement</a:t>
            </a:r>
          </a:p>
        </p:txBody>
      </p:sp>
    </p:spTree>
    <p:extLst>
      <p:ext uri="{BB962C8B-B14F-4D97-AF65-F5344CB8AC3E}">
        <p14:creationId xmlns:p14="http://schemas.microsoft.com/office/powerpoint/2010/main" val="30171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96541-F562-FBC5-736D-32DF8E86E4D2}"/>
              </a:ext>
            </a:extLst>
          </p:cNvPr>
          <p:cNvPicPr>
            <a:picLocks noChangeAspect="1"/>
          </p:cNvPicPr>
          <p:nvPr/>
        </p:nvPicPr>
        <p:blipFill rotWithShape="1">
          <a:blip r:embed="rId3">
            <a:extLst>
              <a:ext uri="{28A0092B-C50C-407E-A947-70E740481C1C}">
                <a14:useLocalDpi xmlns:a14="http://schemas.microsoft.com/office/drawing/2010/main" val="0"/>
              </a:ext>
            </a:extLst>
          </a:blip>
          <a:srcRect l="2579" t="8925" r="7738"/>
          <a:stretch/>
        </p:blipFill>
        <p:spPr bwMode="auto">
          <a:xfrm>
            <a:off x="406302" y="1412380"/>
            <a:ext cx="5948680" cy="3625850"/>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372F2E37-4022-0678-491B-EFB562B6C067}"/>
              </a:ext>
            </a:extLst>
          </p:cNvPr>
          <p:cNvSpPr>
            <a:spLocks noGrp="1"/>
          </p:cNvSpPr>
          <p:nvPr>
            <p:ph type="title"/>
          </p:nvPr>
        </p:nvSpPr>
        <p:spPr>
          <a:xfrm>
            <a:off x="131812" y="81661"/>
            <a:ext cx="6808483" cy="476123"/>
          </a:xfrm>
        </p:spPr>
        <p:txBody>
          <a:bodyPr/>
          <a:lstStyle/>
          <a:p>
            <a:r>
              <a:rPr lang="en-US" dirty="0"/>
              <a:t>Source spectra and dose rates</a:t>
            </a:r>
          </a:p>
        </p:txBody>
      </p:sp>
      <p:sp>
        <p:nvSpPr>
          <p:cNvPr id="6" name="Text Placeholder 5">
            <a:extLst>
              <a:ext uri="{FF2B5EF4-FFF2-40B4-BE49-F238E27FC236}">
                <a16:creationId xmlns:a16="http://schemas.microsoft.com/office/drawing/2014/main" id="{D0E30603-FF6C-7AA7-32A0-51FCAD38E39A}"/>
              </a:ext>
            </a:extLst>
          </p:cNvPr>
          <p:cNvSpPr>
            <a:spLocks noGrp="1"/>
          </p:cNvSpPr>
          <p:nvPr>
            <p:ph type="body" sz="quarter" idx="12"/>
          </p:nvPr>
        </p:nvSpPr>
        <p:spPr>
          <a:xfrm>
            <a:off x="781443" y="5181441"/>
            <a:ext cx="10946547" cy="780649"/>
          </a:xfrm>
        </p:spPr>
        <p:txBody>
          <a:bodyPr/>
          <a:lstStyle/>
          <a:p>
            <a:pPr marL="342900" indent="-342900">
              <a:buFont typeface="Arial" panose="020B0604020202020204" pitchFamily="34" charset="0"/>
              <a:buChar char="•"/>
            </a:pPr>
            <a:r>
              <a:rPr lang="en-US" dirty="0"/>
              <a:t>Dose rate is ~100% caused by N</a:t>
            </a:r>
            <a:r>
              <a:rPr lang="en-US" baseline="30000" dirty="0"/>
              <a:t>16</a:t>
            </a:r>
            <a:r>
              <a:rPr lang="en-US" dirty="0"/>
              <a:t> for short decay times</a:t>
            </a:r>
          </a:p>
          <a:p>
            <a:pPr marL="342900" indent="-342900">
              <a:buFont typeface="Arial" panose="020B0604020202020204" pitchFamily="34" charset="0"/>
              <a:buChar char="•"/>
            </a:pPr>
            <a:r>
              <a:rPr lang="en-US" dirty="0"/>
              <a:t>Differences in dose rates at these times is equivalent to N</a:t>
            </a:r>
            <a:r>
              <a:rPr lang="en-US" baseline="30000" dirty="0"/>
              <a:t>16</a:t>
            </a:r>
            <a:r>
              <a:rPr lang="en-US" dirty="0"/>
              <a:t> between the two methods</a:t>
            </a:r>
          </a:p>
        </p:txBody>
      </p:sp>
      <p:sp>
        <p:nvSpPr>
          <p:cNvPr id="13" name="TextBox 12">
            <a:extLst>
              <a:ext uri="{FF2B5EF4-FFF2-40B4-BE49-F238E27FC236}">
                <a16:creationId xmlns:a16="http://schemas.microsoft.com/office/drawing/2014/main" id="{1A03B942-D1A5-069E-AC44-9C9595848855}"/>
              </a:ext>
            </a:extLst>
          </p:cNvPr>
          <p:cNvSpPr txBox="1"/>
          <p:nvPr/>
        </p:nvSpPr>
        <p:spPr>
          <a:xfrm>
            <a:off x="1197864" y="786384"/>
            <a:ext cx="4544568" cy="646331"/>
          </a:xfrm>
          <a:prstGeom prst="rect">
            <a:avLst/>
          </a:prstGeom>
          <a:noFill/>
          <a:ln w="12700">
            <a:solidFill>
              <a:schemeClr val="accent1"/>
            </a:solidFill>
          </a:ln>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Decay photon spectra calculated using dilution and S&amp;L-lived methods</a:t>
            </a:r>
            <a:endParaRPr lang="en-US" dirty="0"/>
          </a:p>
        </p:txBody>
      </p:sp>
      <p:sp>
        <p:nvSpPr>
          <p:cNvPr id="16" name="TextBox 15">
            <a:extLst>
              <a:ext uri="{FF2B5EF4-FFF2-40B4-BE49-F238E27FC236}">
                <a16:creationId xmlns:a16="http://schemas.microsoft.com/office/drawing/2014/main" id="{AA46559A-588F-2F34-6F27-4BFA4BA9A93A}"/>
              </a:ext>
            </a:extLst>
          </p:cNvPr>
          <p:cNvSpPr txBox="1"/>
          <p:nvPr/>
        </p:nvSpPr>
        <p:spPr>
          <a:xfrm>
            <a:off x="7184778" y="297833"/>
            <a:ext cx="4544568" cy="646331"/>
          </a:xfrm>
          <a:prstGeom prst="rect">
            <a:avLst/>
          </a:prstGeom>
          <a:noFill/>
          <a:ln w="12700">
            <a:solidFill>
              <a:schemeClr val="accent1"/>
            </a:solidFill>
          </a:ln>
        </p:spPr>
        <p:txBody>
          <a:bodyPr wrap="square" rtlCol="0">
            <a:spAutoFit/>
          </a:bodyPr>
          <a:lstStyle/>
          <a:p>
            <a:pPr algn="ctr"/>
            <a:r>
              <a:rPr lang="en-US" sz="1800" dirty="0">
                <a:effectLst/>
                <a:latin typeface="Times New Roman" panose="02020603050405020304" pitchFamily="18" charset="0"/>
                <a:ea typeface="Times New Roman" panose="02020603050405020304" pitchFamily="18" charset="0"/>
              </a:rPr>
              <a:t>Dose rate inside a concrete shield surrounding an infinite pipe</a:t>
            </a:r>
            <a:endParaRPr lang="en-US" dirty="0"/>
          </a:p>
        </p:txBody>
      </p:sp>
      <p:pic>
        <p:nvPicPr>
          <p:cNvPr id="23" name="Picture 22">
            <a:extLst>
              <a:ext uri="{FF2B5EF4-FFF2-40B4-BE49-F238E27FC236}">
                <a16:creationId xmlns:a16="http://schemas.microsoft.com/office/drawing/2014/main" id="{725CD706-05A7-4BA4-519A-FFD49F27226C}"/>
              </a:ext>
            </a:extLst>
          </p:cNvPr>
          <p:cNvPicPr>
            <a:picLocks noChangeAspect="1"/>
          </p:cNvPicPr>
          <p:nvPr/>
        </p:nvPicPr>
        <p:blipFill>
          <a:blip r:embed="rId4"/>
          <a:stretch>
            <a:fillRect/>
          </a:stretch>
        </p:blipFill>
        <p:spPr>
          <a:xfrm>
            <a:off x="5752624" y="488137"/>
            <a:ext cx="1529448" cy="1087789"/>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B276CB0-3FB9-F9BD-D6CF-41DE62666858}"/>
                  </a:ext>
                </a:extLst>
              </p:cNvPr>
              <p:cNvSpPr txBox="1"/>
              <p:nvPr/>
            </p:nvSpPr>
            <p:spPr>
              <a:xfrm>
                <a:off x="4139269" y="3013723"/>
                <a:ext cx="1241659" cy="4506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𝐵</m:t>
                          </m:r>
                        </m:num>
                        <m:den>
                          <m:r>
                            <a:rPr lang="en-US" b="0" i="1" smtClean="0">
                              <a:latin typeface="Cambria Math" panose="02040503050406030204" pitchFamily="18" charset="0"/>
                            </a:rPr>
                            <m:t>𝐴</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38</m:t>
                      </m:r>
                    </m:oMath>
                  </m:oMathPara>
                </a14:m>
                <a:endParaRPr lang="en-US" dirty="0"/>
              </a:p>
            </p:txBody>
          </p:sp>
        </mc:Choice>
        <mc:Fallback xmlns="">
          <p:sp>
            <p:nvSpPr>
              <p:cNvPr id="24" name="TextBox 23">
                <a:extLst>
                  <a:ext uri="{FF2B5EF4-FFF2-40B4-BE49-F238E27FC236}">
                    <a16:creationId xmlns:a16="http://schemas.microsoft.com/office/drawing/2014/main" id="{FB276CB0-3FB9-F9BD-D6CF-41DE62666858}"/>
                  </a:ext>
                </a:extLst>
              </p:cNvPr>
              <p:cNvSpPr txBox="1">
                <a:spLocks noRot="1" noChangeAspect="1" noMove="1" noResize="1" noEditPoints="1" noAdjustHandles="1" noChangeArrowheads="1" noChangeShapeType="1" noTextEdit="1"/>
              </p:cNvSpPr>
              <p:nvPr/>
            </p:nvSpPr>
            <p:spPr>
              <a:xfrm>
                <a:off x="4139269" y="3013723"/>
                <a:ext cx="1241659" cy="450636"/>
              </a:xfrm>
              <a:prstGeom prst="rect">
                <a:avLst/>
              </a:prstGeom>
              <a:blipFill>
                <a:blip r:embed="rId6"/>
                <a:stretch>
                  <a:fillRect l="-15196" t="-121622" r="-8824" b="-186486"/>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0BC3DABC-3521-3119-6024-605440C01707}"/>
              </a:ext>
            </a:extLst>
          </p:cNvPr>
          <p:cNvSpPr/>
          <p:nvPr/>
        </p:nvSpPr>
        <p:spPr>
          <a:xfrm>
            <a:off x="3763478" y="1575925"/>
            <a:ext cx="1241659" cy="11287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11A05CBC-ECFD-AFFC-8BF0-76B622A28292}"/>
              </a:ext>
            </a:extLst>
          </p:cNvPr>
          <p:cNvCxnSpPr>
            <a:cxnSpLocks/>
            <a:stCxn id="25" idx="4"/>
          </p:cNvCxnSpPr>
          <p:nvPr/>
        </p:nvCxnSpPr>
        <p:spPr>
          <a:xfrm>
            <a:off x="4384308" y="2704698"/>
            <a:ext cx="120315" cy="3323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62BDBD2-9CF1-E3A2-CD95-04F7CD905C9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93785" y="1687277"/>
            <a:ext cx="5372357" cy="3494164"/>
          </a:xfrm>
          <a:prstGeom prst="rect">
            <a:avLst/>
          </a:prstGeom>
          <a:noFill/>
          <a:ln>
            <a:noFill/>
          </a:ln>
        </p:spPr>
      </p:pic>
    </p:spTree>
    <p:extLst>
      <p:ext uri="{BB962C8B-B14F-4D97-AF65-F5344CB8AC3E}">
        <p14:creationId xmlns:p14="http://schemas.microsoft.com/office/powerpoint/2010/main" val="39634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F9C51-4845-01A7-10F7-4B9F786A1E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8CE9214-E098-32ED-25AB-E316E2915388}"/>
              </a:ext>
            </a:extLst>
          </p:cNvPr>
          <p:cNvSpPr>
            <a:spLocks noGrp="1"/>
          </p:cNvSpPr>
          <p:nvPr>
            <p:ph type="title"/>
          </p:nvPr>
        </p:nvSpPr>
        <p:spPr>
          <a:xfrm>
            <a:off x="2841619" y="2207845"/>
            <a:ext cx="6508762" cy="953446"/>
          </a:xfrm>
        </p:spPr>
        <p:txBody>
          <a:bodyPr/>
          <a:lstStyle/>
          <a:p>
            <a:r>
              <a:rPr lang="en-US" dirty="0"/>
              <a:t>Comparing the dilution and short- and long-lived methods</a:t>
            </a:r>
          </a:p>
        </p:txBody>
      </p:sp>
      <p:sp>
        <p:nvSpPr>
          <p:cNvPr id="5" name="Text Placeholder 4">
            <a:extLst>
              <a:ext uri="{FF2B5EF4-FFF2-40B4-BE49-F238E27FC236}">
                <a16:creationId xmlns:a16="http://schemas.microsoft.com/office/drawing/2014/main" id="{E2C83C01-C82E-7CB8-8576-B214B95EB576}"/>
              </a:ext>
            </a:extLst>
          </p:cNvPr>
          <p:cNvSpPr>
            <a:spLocks noGrp="1"/>
          </p:cNvSpPr>
          <p:nvPr>
            <p:ph type="body" sz="quarter" idx="18"/>
          </p:nvPr>
        </p:nvSpPr>
        <p:spPr>
          <a:xfrm>
            <a:off x="564613" y="4242076"/>
            <a:ext cx="11062774" cy="249299"/>
          </a:xfrm>
        </p:spPr>
        <p:txBody>
          <a:bodyPr/>
          <a:lstStyle/>
          <a:p>
            <a:r>
              <a:rPr lang="en-US" dirty="0"/>
              <a:t>Experimental validation</a:t>
            </a:r>
          </a:p>
        </p:txBody>
      </p:sp>
    </p:spTree>
    <p:extLst>
      <p:ext uri="{BB962C8B-B14F-4D97-AF65-F5344CB8AC3E}">
        <p14:creationId xmlns:p14="http://schemas.microsoft.com/office/powerpoint/2010/main" val="57681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7843C7-630E-4C98-CA91-DAF08F84A8FC}"/>
              </a:ext>
            </a:extLst>
          </p:cNvPr>
          <p:cNvSpPr>
            <a:spLocks noGrp="1"/>
          </p:cNvSpPr>
          <p:nvPr>
            <p:ph type="title"/>
          </p:nvPr>
        </p:nvSpPr>
        <p:spPr>
          <a:xfrm>
            <a:off x="398774" y="201022"/>
            <a:ext cx="11793226" cy="839502"/>
          </a:xfrm>
        </p:spPr>
        <p:txBody>
          <a:bodyPr/>
          <a:lstStyle/>
          <a:p>
            <a:r>
              <a:rPr lang="en-US" dirty="0"/>
              <a:t>Well shielded Total Loss Monitor (TLM) near the proton beam window return pipe</a:t>
            </a:r>
          </a:p>
        </p:txBody>
      </p:sp>
      <p:pic>
        <p:nvPicPr>
          <p:cNvPr id="12" name="Content Placeholder 4">
            <a:extLst>
              <a:ext uri="{FF2B5EF4-FFF2-40B4-BE49-F238E27FC236}">
                <a16:creationId xmlns:a16="http://schemas.microsoft.com/office/drawing/2014/main" id="{C9D49461-BF80-8F6F-94B8-16FD90D0E0CE}"/>
              </a:ext>
            </a:extLst>
          </p:cNvPr>
          <p:cNvPicPr>
            <a:picLocks noChangeAspect="1"/>
          </p:cNvPicPr>
          <p:nvPr/>
        </p:nvPicPr>
        <p:blipFill>
          <a:blip r:embed="rId3"/>
          <a:srcRect l="4305" t="9421" r="6433" b="9431"/>
          <a:stretch/>
        </p:blipFill>
        <p:spPr>
          <a:xfrm>
            <a:off x="0" y="1051281"/>
            <a:ext cx="7670902" cy="5806719"/>
          </a:xfrm>
          <a:prstGeom prst="rect">
            <a:avLst/>
          </a:prstGeom>
        </p:spPr>
      </p:pic>
      <p:sp>
        <p:nvSpPr>
          <p:cNvPr id="19" name="TextBox 18">
            <a:extLst>
              <a:ext uri="{FF2B5EF4-FFF2-40B4-BE49-F238E27FC236}">
                <a16:creationId xmlns:a16="http://schemas.microsoft.com/office/drawing/2014/main" id="{FE008941-5B35-8D21-2FDF-6B3C9B5ED9E7}"/>
              </a:ext>
            </a:extLst>
          </p:cNvPr>
          <p:cNvSpPr txBox="1"/>
          <p:nvPr/>
        </p:nvSpPr>
        <p:spPr>
          <a:xfrm>
            <a:off x="8194390" y="5155142"/>
            <a:ext cx="3637725" cy="1384995"/>
          </a:xfrm>
          <a:prstGeom prst="rect">
            <a:avLst/>
          </a:prstGeom>
          <a:noFill/>
        </p:spPr>
        <p:txBody>
          <a:bodyPr wrap="square" rtlCol="0">
            <a:spAutoFit/>
          </a:bodyPr>
          <a:lstStyle/>
          <a:p>
            <a:pPr algn="ctr"/>
            <a:r>
              <a:rPr lang="en-US" sz="2800" dirty="0"/>
              <a:t>Most reliable reading, not affected by interreferences</a:t>
            </a:r>
          </a:p>
        </p:txBody>
      </p:sp>
      <p:sp>
        <p:nvSpPr>
          <p:cNvPr id="20" name="TextBox 19">
            <a:extLst>
              <a:ext uri="{FF2B5EF4-FFF2-40B4-BE49-F238E27FC236}">
                <a16:creationId xmlns:a16="http://schemas.microsoft.com/office/drawing/2014/main" id="{971D0D8F-3C44-0A63-807F-F1A26D12205B}"/>
              </a:ext>
            </a:extLst>
          </p:cNvPr>
          <p:cNvSpPr txBox="1"/>
          <p:nvPr/>
        </p:nvSpPr>
        <p:spPr>
          <a:xfrm>
            <a:off x="7792087" y="1835218"/>
            <a:ext cx="4040028" cy="1384995"/>
          </a:xfrm>
          <a:prstGeom prst="rect">
            <a:avLst/>
          </a:prstGeom>
          <a:noFill/>
        </p:spPr>
        <p:txBody>
          <a:bodyPr wrap="square" rtlCol="0">
            <a:spAutoFit/>
          </a:bodyPr>
          <a:lstStyle/>
          <a:p>
            <a:pPr algn="ctr"/>
            <a:r>
              <a:rPr lang="en-US" sz="2800" dirty="0"/>
              <a:t>TLM ~3 cm from the wall of a </a:t>
            </a:r>
            <a:r>
              <a:rPr lang="en-US" sz="2800" dirty="0">
                <a:effectLst/>
                <a:latin typeface="Calibri" panose="020F0502020204030204" pitchFamily="34" charset="0"/>
                <a:ea typeface="Times New Roman" panose="02020603050405020304" pitchFamily="18" charset="0"/>
              </a:rPr>
              <a:t>1.5” pipe with 0.065” walls</a:t>
            </a:r>
            <a:endParaRPr lang="en-US" sz="2800" dirty="0"/>
          </a:p>
        </p:txBody>
      </p:sp>
    </p:spTree>
    <p:extLst>
      <p:ext uri="{BB962C8B-B14F-4D97-AF65-F5344CB8AC3E}">
        <p14:creationId xmlns:p14="http://schemas.microsoft.com/office/powerpoint/2010/main" val="205787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7843C7-630E-4C98-CA91-DAF08F84A8FC}"/>
              </a:ext>
            </a:extLst>
          </p:cNvPr>
          <p:cNvSpPr>
            <a:spLocks noGrp="1"/>
          </p:cNvSpPr>
          <p:nvPr>
            <p:ph type="title"/>
          </p:nvPr>
        </p:nvSpPr>
        <p:spPr>
          <a:xfrm>
            <a:off x="398774" y="201022"/>
            <a:ext cx="9575542" cy="806647"/>
          </a:xfrm>
        </p:spPr>
        <p:txBody>
          <a:bodyPr/>
          <a:lstStyle/>
          <a:p>
            <a:r>
              <a:rPr lang="en-US" dirty="0"/>
              <a:t>Control System Studio’s reading at SNS</a:t>
            </a:r>
          </a:p>
        </p:txBody>
      </p:sp>
      <p:sp>
        <p:nvSpPr>
          <p:cNvPr id="6" name="Text Placeholder 5">
            <a:extLst>
              <a:ext uri="{FF2B5EF4-FFF2-40B4-BE49-F238E27FC236}">
                <a16:creationId xmlns:a16="http://schemas.microsoft.com/office/drawing/2014/main" id="{8E88C052-8143-7717-59B6-A1F15951D83A}"/>
              </a:ext>
            </a:extLst>
          </p:cNvPr>
          <p:cNvSpPr>
            <a:spLocks noGrp="1"/>
          </p:cNvSpPr>
          <p:nvPr>
            <p:ph type="body" sz="quarter" idx="12"/>
          </p:nvPr>
        </p:nvSpPr>
        <p:spPr>
          <a:xfrm>
            <a:off x="483476" y="5721228"/>
            <a:ext cx="11225048" cy="599089"/>
          </a:xfrm>
        </p:spPr>
        <p:txBody>
          <a:bodyPr/>
          <a:lstStyle/>
          <a:p>
            <a:pPr algn="ctr"/>
            <a:r>
              <a:rPr lang="en-US" sz="3200" dirty="0"/>
              <a:t>At ~1.4 MW power, TLM reading ~97 Rem/</a:t>
            </a:r>
            <a:r>
              <a:rPr lang="en-US" sz="3200" dirty="0" err="1"/>
              <a:t>hr</a:t>
            </a:r>
            <a:endParaRPr lang="en-US" sz="3200" dirty="0"/>
          </a:p>
        </p:txBody>
      </p:sp>
      <p:pic>
        <p:nvPicPr>
          <p:cNvPr id="11" name="Picture 10" descr="Chart, bar chart&#10;&#10;Description automatically generated">
            <a:extLst>
              <a:ext uri="{FF2B5EF4-FFF2-40B4-BE49-F238E27FC236}">
                <a16:creationId xmlns:a16="http://schemas.microsoft.com/office/drawing/2014/main" id="{B1A62BB1-D55B-4654-B67B-8ECE28DC8A4C}"/>
              </a:ext>
            </a:extLst>
          </p:cNvPr>
          <p:cNvPicPr>
            <a:picLocks noChangeAspect="1"/>
          </p:cNvPicPr>
          <p:nvPr/>
        </p:nvPicPr>
        <p:blipFill>
          <a:blip r:embed="rId3"/>
          <a:stretch>
            <a:fillRect/>
          </a:stretch>
        </p:blipFill>
        <p:spPr>
          <a:xfrm>
            <a:off x="708831" y="1549434"/>
            <a:ext cx="10436772" cy="4011634"/>
          </a:xfrm>
          <a:prstGeom prst="rect">
            <a:avLst/>
          </a:prstGeom>
        </p:spPr>
      </p:pic>
      <p:sp>
        <p:nvSpPr>
          <p:cNvPr id="2" name="TextBox 1">
            <a:extLst>
              <a:ext uri="{FF2B5EF4-FFF2-40B4-BE49-F238E27FC236}">
                <a16:creationId xmlns:a16="http://schemas.microsoft.com/office/drawing/2014/main" id="{A147AD75-EECB-57F4-389F-017A87C19404}"/>
              </a:ext>
            </a:extLst>
          </p:cNvPr>
          <p:cNvSpPr txBox="1"/>
          <p:nvPr/>
        </p:nvSpPr>
        <p:spPr>
          <a:xfrm>
            <a:off x="4256072" y="906219"/>
            <a:ext cx="6290442" cy="523220"/>
          </a:xfrm>
          <a:prstGeom prst="rect">
            <a:avLst/>
          </a:prstGeom>
          <a:noFill/>
        </p:spPr>
        <p:txBody>
          <a:bodyPr wrap="square">
            <a:spAutoFit/>
          </a:bodyPr>
          <a:lstStyle/>
          <a:p>
            <a:pPr algn="ctr"/>
            <a:r>
              <a:rPr lang="en-US" sz="2800" dirty="0"/>
              <a:t>From https://status.sns.ornl.gov/</a:t>
            </a:r>
          </a:p>
        </p:txBody>
      </p:sp>
      <p:cxnSp>
        <p:nvCxnSpPr>
          <p:cNvPr id="4" name="Straight Arrow Connector 3">
            <a:extLst>
              <a:ext uri="{FF2B5EF4-FFF2-40B4-BE49-F238E27FC236}">
                <a16:creationId xmlns:a16="http://schemas.microsoft.com/office/drawing/2014/main" id="{E62791DC-F844-26B6-ED40-E4ACA0D64CF4}"/>
              </a:ext>
            </a:extLst>
          </p:cNvPr>
          <p:cNvCxnSpPr>
            <a:cxnSpLocks/>
          </p:cNvCxnSpPr>
          <p:nvPr/>
        </p:nvCxnSpPr>
        <p:spPr>
          <a:xfrm flipH="1">
            <a:off x="1439917" y="2183648"/>
            <a:ext cx="987973" cy="160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A6C564-594E-699E-771F-A4705E6933BB}"/>
              </a:ext>
            </a:extLst>
          </p:cNvPr>
          <p:cNvSpPr txBox="1"/>
          <p:nvPr/>
        </p:nvSpPr>
        <p:spPr>
          <a:xfrm>
            <a:off x="2238703" y="1786673"/>
            <a:ext cx="1513490" cy="954107"/>
          </a:xfrm>
          <a:prstGeom prst="rect">
            <a:avLst/>
          </a:prstGeom>
          <a:noFill/>
        </p:spPr>
        <p:txBody>
          <a:bodyPr wrap="square" rtlCol="0">
            <a:spAutoFit/>
          </a:bodyPr>
          <a:lstStyle/>
          <a:p>
            <a:pPr algn="ctr"/>
            <a:r>
              <a:rPr lang="en-US" sz="2800" dirty="0">
                <a:solidFill>
                  <a:srgbClr val="006BA6"/>
                </a:solidFill>
              </a:rPr>
              <a:t>1.4 MW power</a:t>
            </a:r>
          </a:p>
        </p:txBody>
      </p:sp>
      <p:cxnSp>
        <p:nvCxnSpPr>
          <p:cNvPr id="12" name="Straight Arrow Connector 11">
            <a:extLst>
              <a:ext uri="{FF2B5EF4-FFF2-40B4-BE49-F238E27FC236}">
                <a16:creationId xmlns:a16="http://schemas.microsoft.com/office/drawing/2014/main" id="{57FEC59D-013B-FF0B-B12B-A50D0A4A7141}"/>
              </a:ext>
            </a:extLst>
          </p:cNvPr>
          <p:cNvCxnSpPr>
            <a:cxnSpLocks/>
          </p:cNvCxnSpPr>
          <p:nvPr/>
        </p:nvCxnSpPr>
        <p:spPr>
          <a:xfrm flipH="1">
            <a:off x="1046397" y="1626513"/>
            <a:ext cx="1381493" cy="3586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0EBB603-ACEE-2CEC-1A91-18F7D0DD6B56}"/>
              </a:ext>
            </a:extLst>
          </p:cNvPr>
          <p:cNvSpPr txBox="1"/>
          <p:nvPr/>
        </p:nvSpPr>
        <p:spPr>
          <a:xfrm>
            <a:off x="1880117" y="1084748"/>
            <a:ext cx="2291255" cy="523220"/>
          </a:xfrm>
          <a:prstGeom prst="rect">
            <a:avLst/>
          </a:prstGeom>
          <a:noFill/>
        </p:spPr>
        <p:txBody>
          <a:bodyPr wrap="square" rtlCol="0">
            <a:spAutoFit/>
          </a:bodyPr>
          <a:lstStyle/>
          <a:p>
            <a:pPr algn="ctr"/>
            <a:r>
              <a:rPr lang="en-US" sz="2800" dirty="0">
                <a:solidFill>
                  <a:srgbClr val="FF0000"/>
                </a:solidFill>
              </a:rPr>
              <a:t>~97 Rem.hr</a:t>
            </a:r>
          </a:p>
        </p:txBody>
      </p:sp>
    </p:spTree>
    <p:extLst>
      <p:ext uri="{BB962C8B-B14F-4D97-AF65-F5344CB8AC3E}">
        <p14:creationId xmlns:p14="http://schemas.microsoft.com/office/powerpoint/2010/main" val="425521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B9C425-A55C-1251-C735-D4FCD24376E6}"/>
              </a:ext>
            </a:extLst>
          </p:cNvPr>
          <p:cNvSpPr>
            <a:spLocks noGrp="1"/>
          </p:cNvSpPr>
          <p:nvPr>
            <p:ph type="title"/>
          </p:nvPr>
        </p:nvSpPr>
        <p:spPr/>
        <p:txBody>
          <a:bodyPr/>
          <a:lstStyle/>
          <a:p>
            <a:r>
              <a:rPr lang="en-US" dirty="0"/>
              <a:t>Dose rate calculated by Method A and Method B vs TLM measurement</a:t>
            </a:r>
          </a:p>
        </p:txBody>
      </p:sp>
      <p:pic>
        <p:nvPicPr>
          <p:cNvPr id="9" name="Content Placeholder 4">
            <a:extLst>
              <a:ext uri="{FF2B5EF4-FFF2-40B4-BE49-F238E27FC236}">
                <a16:creationId xmlns:a16="http://schemas.microsoft.com/office/drawing/2014/main" id="{B9D4538B-5B1D-C8CE-0049-41C6617E46DC}"/>
              </a:ext>
            </a:extLst>
          </p:cNvPr>
          <p:cNvPicPr>
            <a:picLocks noChangeAspect="1"/>
          </p:cNvPicPr>
          <p:nvPr/>
        </p:nvPicPr>
        <p:blipFill>
          <a:blip r:embed="rId3"/>
          <a:srcRect l="4305" t="9421" r="6433" b="9431"/>
          <a:stretch/>
        </p:blipFill>
        <p:spPr>
          <a:xfrm>
            <a:off x="9557766" y="-32922"/>
            <a:ext cx="2823420" cy="2137272"/>
          </a:xfrm>
          <a:prstGeom prst="rect">
            <a:avLst/>
          </a:prstGeom>
        </p:spPr>
      </p:pic>
      <p:sp>
        <p:nvSpPr>
          <p:cNvPr id="10" name="TextBox 9">
            <a:extLst>
              <a:ext uri="{FF2B5EF4-FFF2-40B4-BE49-F238E27FC236}">
                <a16:creationId xmlns:a16="http://schemas.microsoft.com/office/drawing/2014/main" id="{39A327EF-9958-9FCE-5411-AE8A08C9CD94}"/>
              </a:ext>
            </a:extLst>
          </p:cNvPr>
          <p:cNvSpPr txBox="1"/>
          <p:nvPr/>
        </p:nvSpPr>
        <p:spPr>
          <a:xfrm>
            <a:off x="6574446" y="2142663"/>
            <a:ext cx="4920867" cy="369332"/>
          </a:xfrm>
          <a:prstGeom prst="rect">
            <a:avLst/>
          </a:prstGeom>
          <a:noFill/>
          <a:ln w="12700">
            <a:solidFill>
              <a:schemeClr val="accent1"/>
            </a:solidFill>
          </a:ln>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Dose rate in the air surrounding PBW return pipe</a:t>
            </a:r>
            <a:endParaRPr lang="en-US" dirty="0"/>
          </a:p>
        </p:txBody>
      </p:sp>
      <p:sp>
        <p:nvSpPr>
          <p:cNvPr id="12" name="TextBox 11">
            <a:extLst>
              <a:ext uri="{FF2B5EF4-FFF2-40B4-BE49-F238E27FC236}">
                <a16:creationId xmlns:a16="http://schemas.microsoft.com/office/drawing/2014/main" id="{809D1E6A-826C-0A23-A9F2-D874CA09F506}"/>
              </a:ext>
            </a:extLst>
          </p:cNvPr>
          <p:cNvSpPr txBox="1"/>
          <p:nvPr/>
        </p:nvSpPr>
        <p:spPr>
          <a:xfrm>
            <a:off x="7343008" y="240597"/>
            <a:ext cx="2214758" cy="923330"/>
          </a:xfrm>
          <a:prstGeom prst="rect">
            <a:avLst/>
          </a:prstGeom>
          <a:noFill/>
        </p:spPr>
        <p:txBody>
          <a:bodyPr wrap="square">
            <a:spAutoFit/>
          </a:bodyPr>
          <a:lstStyle/>
          <a:p>
            <a:pPr algn="ctr"/>
            <a:r>
              <a:rPr lang="en-US" sz="1800" dirty="0"/>
              <a:t>At ~1.4 MW power, TLM reading ~97 Rem/</a:t>
            </a:r>
            <a:r>
              <a:rPr lang="en-US" sz="1800" dirty="0" err="1"/>
              <a:t>hr</a:t>
            </a:r>
            <a:endParaRPr lang="en-US" sz="1800" dirty="0"/>
          </a:p>
        </p:txBody>
      </p:sp>
      <p:graphicFrame>
        <p:nvGraphicFramePr>
          <p:cNvPr id="24" name="Table 23">
            <a:extLst>
              <a:ext uri="{FF2B5EF4-FFF2-40B4-BE49-F238E27FC236}">
                <a16:creationId xmlns:a16="http://schemas.microsoft.com/office/drawing/2014/main" id="{04090788-EE84-1298-F0D8-0A43372C3523}"/>
              </a:ext>
            </a:extLst>
          </p:cNvPr>
          <p:cNvGraphicFramePr>
            <a:graphicFrameLocks noGrp="1"/>
          </p:cNvGraphicFramePr>
          <p:nvPr>
            <p:extLst>
              <p:ext uri="{D42A27DB-BD31-4B8C-83A1-F6EECF244321}">
                <p14:modId xmlns:p14="http://schemas.microsoft.com/office/powerpoint/2010/main" val="2284617792"/>
              </p:ext>
            </p:extLst>
          </p:nvPr>
        </p:nvGraphicFramePr>
        <p:xfrm>
          <a:off x="18681" y="1695858"/>
          <a:ext cx="5322653" cy="3885133"/>
        </p:xfrm>
        <a:graphic>
          <a:graphicData uri="http://schemas.openxmlformats.org/drawingml/2006/table">
            <a:tbl>
              <a:tblPr firstRow="1" bandRow="1">
                <a:tableStyleId>{5C22544A-7EE6-4342-B048-85BDC9FD1C3A}</a:tableStyleId>
              </a:tblPr>
              <a:tblGrid>
                <a:gridCol w="2228636">
                  <a:extLst>
                    <a:ext uri="{9D8B030D-6E8A-4147-A177-3AD203B41FA5}">
                      <a16:colId xmlns:a16="http://schemas.microsoft.com/office/drawing/2014/main" val="2691227298"/>
                    </a:ext>
                  </a:extLst>
                </a:gridCol>
                <a:gridCol w="1270429">
                  <a:extLst>
                    <a:ext uri="{9D8B030D-6E8A-4147-A177-3AD203B41FA5}">
                      <a16:colId xmlns:a16="http://schemas.microsoft.com/office/drawing/2014/main" val="3708355382"/>
                    </a:ext>
                  </a:extLst>
                </a:gridCol>
                <a:gridCol w="1823588">
                  <a:extLst>
                    <a:ext uri="{9D8B030D-6E8A-4147-A177-3AD203B41FA5}">
                      <a16:colId xmlns:a16="http://schemas.microsoft.com/office/drawing/2014/main" val="2511902858"/>
                    </a:ext>
                  </a:extLst>
                </a:gridCol>
              </a:tblGrid>
              <a:tr h="1456924">
                <a:tc>
                  <a:txBody>
                    <a:bodyPr/>
                    <a:lstStyle/>
                    <a:p>
                      <a:pPr algn="ctr"/>
                      <a:r>
                        <a:rPr lang="en-US" sz="2000" dirty="0"/>
                        <a:t>Calculation or measurement</a:t>
                      </a:r>
                    </a:p>
                  </a:txBody>
                  <a:tcPr/>
                </a:tc>
                <a:tc>
                  <a:txBody>
                    <a:bodyPr/>
                    <a:lstStyle/>
                    <a:p>
                      <a:pPr algn="ctr"/>
                      <a:r>
                        <a:rPr lang="en-US" sz="2000" dirty="0"/>
                        <a:t>Dose rate (Rem/h)</a:t>
                      </a:r>
                    </a:p>
                  </a:txBody>
                  <a:tcPr/>
                </a:tc>
                <a:tc>
                  <a:txBody>
                    <a:bodyPr/>
                    <a:lstStyle/>
                    <a:p>
                      <a:pPr algn="ctr"/>
                      <a:r>
                        <a:rPr lang="en-US" sz="2000" dirty="0"/>
                        <a:t>% difference with measurement</a:t>
                      </a:r>
                    </a:p>
                  </a:txBody>
                  <a:tcPr/>
                </a:tc>
                <a:extLst>
                  <a:ext uri="{0D108BD9-81ED-4DB2-BD59-A6C34878D82A}">
                    <a16:rowId xmlns:a16="http://schemas.microsoft.com/office/drawing/2014/main" val="2151216035"/>
                  </a:ext>
                </a:extLst>
              </a:tr>
              <a:tr h="809403">
                <a:tc>
                  <a:txBody>
                    <a:bodyPr/>
                    <a:lstStyle/>
                    <a:p>
                      <a:pPr algn="ctr"/>
                      <a:r>
                        <a:rPr lang="en-US" sz="2000" dirty="0"/>
                        <a:t>Measurement</a:t>
                      </a:r>
                    </a:p>
                  </a:txBody>
                  <a:tcPr/>
                </a:tc>
                <a:tc>
                  <a:txBody>
                    <a:bodyPr/>
                    <a:lstStyle/>
                    <a:p>
                      <a:pPr algn="ctr"/>
                      <a:r>
                        <a:rPr lang="en-US" sz="2000" dirty="0"/>
                        <a:t>97</a:t>
                      </a:r>
                    </a:p>
                  </a:txBody>
                  <a:tcPr/>
                </a:tc>
                <a:tc>
                  <a:txBody>
                    <a:bodyPr/>
                    <a:lstStyle/>
                    <a:p>
                      <a:pPr algn="ctr"/>
                      <a:r>
                        <a:rPr lang="en-US" sz="2000" dirty="0"/>
                        <a:t>0%</a:t>
                      </a:r>
                    </a:p>
                  </a:txBody>
                  <a:tcPr/>
                </a:tc>
                <a:extLst>
                  <a:ext uri="{0D108BD9-81ED-4DB2-BD59-A6C34878D82A}">
                    <a16:rowId xmlns:a16="http://schemas.microsoft.com/office/drawing/2014/main" val="3855816234"/>
                  </a:ext>
                </a:extLst>
              </a:tr>
              <a:tr h="809403">
                <a:tc>
                  <a:txBody>
                    <a:bodyPr/>
                    <a:lstStyle/>
                    <a:p>
                      <a:pPr algn="ctr"/>
                      <a:r>
                        <a:rPr lang="en-US" sz="2000" dirty="0"/>
                        <a:t>Dilution</a:t>
                      </a:r>
                    </a:p>
                  </a:txBody>
                  <a:tcPr/>
                </a:tc>
                <a:tc>
                  <a:txBody>
                    <a:bodyPr/>
                    <a:lstStyle/>
                    <a:p>
                      <a:pPr algn="ctr"/>
                      <a:r>
                        <a:rPr lang="en-US" sz="2000" dirty="0"/>
                        <a:t>7</a:t>
                      </a:r>
                    </a:p>
                  </a:txBody>
                  <a:tcPr/>
                </a:tc>
                <a:tc>
                  <a:txBody>
                    <a:bodyPr/>
                    <a:lstStyle/>
                    <a:p>
                      <a:pPr algn="ctr"/>
                      <a:r>
                        <a:rPr lang="en-US" sz="2000" dirty="0"/>
                        <a:t>92.8%</a:t>
                      </a:r>
                    </a:p>
                  </a:txBody>
                  <a:tcPr/>
                </a:tc>
                <a:extLst>
                  <a:ext uri="{0D108BD9-81ED-4DB2-BD59-A6C34878D82A}">
                    <a16:rowId xmlns:a16="http://schemas.microsoft.com/office/drawing/2014/main" val="2334493635"/>
                  </a:ext>
                </a:extLst>
              </a:tr>
              <a:tr h="809403">
                <a:tc>
                  <a:txBody>
                    <a:bodyPr/>
                    <a:lstStyle/>
                    <a:p>
                      <a:pPr algn="ctr"/>
                      <a:r>
                        <a:rPr lang="en-US" sz="2000" dirty="0"/>
                        <a:t>S&amp;L-lived</a:t>
                      </a:r>
                    </a:p>
                  </a:txBody>
                  <a:tcPr/>
                </a:tc>
                <a:tc>
                  <a:txBody>
                    <a:bodyPr/>
                    <a:lstStyle/>
                    <a:p>
                      <a:pPr algn="ctr"/>
                      <a:r>
                        <a:rPr lang="en-US" sz="2000" dirty="0"/>
                        <a:t>79</a:t>
                      </a:r>
                    </a:p>
                  </a:txBody>
                  <a:tcPr/>
                </a:tc>
                <a:tc>
                  <a:txBody>
                    <a:bodyPr/>
                    <a:lstStyle/>
                    <a:p>
                      <a:pPr algn="ctr"/>
                      <a:r>
                        <a:rPr lang="en-US" sz="2000" dirty="0"/>
                        <a:t>19.6%</a:t>
                      </a:r>
                    </a:p>
                  </a:txBody>
                  <a:tcPr/>
                </a:tc>
                <a:extLst>
                  <a:ext uri="{0D108BD9-81ED-4DB2-BD59-A6C34878D82A}">
                    <a16:rowId xmlns:a16="http://schemas.microsoft.com/office/drawing/2014/main" val="3163879487"/>
                  </a:ext>
                </a:extLst>
              </a:tr>
            </a:tbl>
          </a:graphicData>
        </a:graphic>
      </p:graphicFrame>
      <p:sp>
        <p:nvSpPr>
          <p:cNvPr id="25" name="TextBox 24">
            <a:extLst>
              <a:ext uri="{FF2B5EF4-FFF2-40B4-BE49-F238E27FC236}">
                <a16:creationId xmlns:a16="http://schemas.microsoft.com/office/drawing/2014/main" id="{435D1F9C-7914-66BF-8066-CB2C2A0589A4}"/>
              </a:ext>
            </a:extLst>
          </p:cNvPr>
          <p:cNvSpPr txBox="1"/>
          <p:nvPr/>
        </p:nvSpPr>
        <p:spPr>
          <a:xfrm>
            <a:off x="141759" y="5729366"/>
            <a:ext cx="5076496" cy="646331"/>
          </a:xfrm>
          <a:prstGeom prst="rect">
            <a:avLst/>
          </a:prstGeom>
          <a:solidFill>
            <a:schemeClr val="bg1"/>
          </a:solidFill>
          <a:ln w="25400">
            <a:solidFill>
              <a:srgbClr val="373A36"/>
            </a:solidFill>
          </a:ln>
        </p:spPr>
        <p:txBody>
          <a:bodyPr wrap="square" rtlCol="0">
            <a:spAutoFit/>
          </a:bodyPr>
          <a:lstStyle/>
          <a:p>
            <a:pPr algn="ctr"/>
            <a:r>
              <a:rPr lang="en-US" dirty="0"/>
              <a:t>S</a:t>
            </a:r>
            <a:r>
              <a:rPr lang="en-US"/>
              <a:t>&amp;L-lived calculates </a:t>
            </a:r>
            <a:r>
              <a:rPr lang="en-US" dirty="0"/>
              <a:t>a much closer dose rate to measurement</a:t>
            </a:r>
          </a:p>
        </p:txBody>
      </p:sp>
      <p:pic>
        <p:nvPicPr>
          <p:cNvPr id="2" name="Picture 1">
            <a:extLst>
              <a:ext uri="{FF2B5EF4-FFF2-40B4-BE49-F238E27FC236}">
                <a16:creationId xmlns:a16="http://schemas.microsoft.com/office/drawing/2014/main" id="{897E93E5-6A0F-D222-BCF3-8CC5AC6CD2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5382" y="2863143"/>
            <a:ext cx="5818994" cy="3754260"/>
          </a:xfrm>
          <a:prstGeom prst="rect">
            <a:avLst/>
          </a:prstGeom>
          <a:noFill/>
        </p:spPr>
      </p:pic>
    </p:spTree>
    <p:extLst>
      <p:ext uri="{BB962C8B-B14F-4D97-AF65-F5344CB8AC3E}">
        <p14:creationId xmlns:p14="http://schemas.microsoft.com/office/powerpoint/2010/main" val="113357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31C247-7D35-5DA1-08F9-2901BE1C8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8C5D7-DF03-96A4-9B98-E513C8C4CD6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D627096-C145-A957-F542-AE2FE3D02B59}"/>
              </a:ext>
            </a:extLst>
          </p:cNvPr>
          <p:cNvSpPr>
            <a:spLocks noGrp="1"/>
          </p:cNvSpPr>
          <p:nvPr>
            <p:ph idx="1"/>
          </p:nvPr>
        </p:nvSpPr>
        <p:spPr>
          <a:xfrm>
            <a:off x="314692" y="1825625"/>
            <a:ext cx="11315194" cy="3423525"/>
          </a:xfrm>
        </p:spPr>
        <p:txBody>
          <a:bodyPr/>
          <a:lstStyle/>
          <a:p>
            <a:pPr marL="342900" indent="-342900">
              <a:buFont typeface="+mj-lt"/>
              <a:buAutoNum type="arabicPeriod"/>
            </a:pPr>
            <a:r>
              <a:rPr lang="en-US" dirty="0"/>
              <a:t>Shielding of water loop components outside of core vessel</a:t>
            </a:r>
          </a:p>
          <a:p>
            <a:pPr marL="342900" indent="-342900">
              <a:buFont typeface="+mj-lt"/>
              <a:buAutoNum type="arabicPeriod"/>
            </a:pPr>
            <a:r>
              <a:rPr lang="en-US" dirty="0"/>
              <a:t>Methods used</a:t>
            </a:r>
          </a:p>
          <a:p>
            <a:pPr marL="342900" indent="-342900">
              <a:buFont typeface="+mj-lt"/>
              <a:buAutoNum type="arabicPeriod"/>
            </a:pPr>
            <a:r>
              <a:rPr lang="en-US" dirty="0"/>
              <a:t>Comparing methods</a:t>
            </a:r>
          </a:p>
          <a:p>
            <a:pPr marL="1028700" lvl="1" indent="-342900">
              <a:buFont typeface="+mj-lt"/>
              <a:buAutoNum type="arabicPeriod"/>
            </a:pPr>
            <a:r>
              <a:rPr lang="en-US" dirty="0"/>
              <a:t>Radioisotope concentrations</a:t>
            </a:r>
          </a:p>
          <a:p>
            <a:pPr marL="1028700" lvl="1" indent="-342900">
              <a:buFont typeface="+mj-lt"/>
              <a:buAutoNum type="arabicPeriod"/>
            </a:pPr>
            <a:r>
              <a:rPr lang="en-US" dirty="0"/>
              <a:t>Decay source spectra and shielding requirements</a:t>
            </a:r>
          </a:p>
          <a:p>
            <a:pPr marL="1028700" lvl="1" indent="-342900">
              <a:buFont typeface="+mj-lt"/>
              <a:buAutoNum type="arabicPeriod"/>
            </a:pPr>
            <a:r>
              <a:rPr lang="en-US" dirty="0"/>
              <a:t>Experimental validation</a:t>
            </a:r>
          </a:p>
          <a:p>
            <a:pPr marL="342900" indent="-342900">
              <a:buFont typeface="+mj-lt"/>
              <a:buAutoNum type="arabicPeriod"/>
            </a:pPr>
            <a:r>
              <a:rPr lang="en-US" dirty="0"/>
              <a:t>Conclusion</a:t>
            </a:r>
          </a:p>
          <a:p>
            <a:pPr marL="342900" indent="-342900">
              <a:buFont typeface="+mj-lt"/>
              <a:buAutoNum type="arabicPeriod"/>
            </a:pPr>
            <a:endParaRPr lang="en-US" dirty="0"/>
          </a:p>
        </p:txBody>
      </p:sp>
    </p:spTree>
    <p:extLst>
      <p:ext uri="{BB962C8B-B14F-4D97-AF65-F5344CB8AC3E}">
        <p14:creationId xmlns:p14="http://schemas.microsoft.com/office/powerpoint/2010/main" val="410696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8B4D41-A483-7086-B709-9263434F9E47}"/>
              </a:ext>
            </a:extLst>
          </p:cNvPr>
          <p:cNvSpPr>
            <a:spLocks noGrp="1"/>
          </p:cNvSpPr>
          <p:nvPr>
            <p:ph type="title"/>
          </p:nvPr>
        </p:nvSpPr>
        <p:spPr/>
        <p:txBody>
          <a:bodyPr/>
          <a:lstStyle/>
          <a:p>
            <a:r>
              <a:rPr lang="en-US" dirty="0"/>
              <a:t>Conclusion</a:t>
            </a:r>
          </a:p>
        </p:txBody>
      </p:sp>
      <p:sp>
        <p:nvSpPr>
          <p:cNvPr id="11" name="Subtitle 10">
            <a:extLst>
              <a:ext uri="{FF2B5EF4-FFF2-40B4-BE49-F238E27FC236}">
                <a16:creationId xmlns:a16="http://schemas.microsoft.com/office/drawing/2014/main" id="{E335CB17-A3EE-D658-5C27-1B6F93B54E6F}"/>
              </a:ext>
            </a:extLst>
          </p:cNvPr>
          <p:cNvSpPr>
            <a:spLocks noGrp="1"/>
          </p:cNvSpPr>
          <p:nvPr>
            <p:ph type="body" sz="quarter" idx="18"/>
          </p:nvPr>
        </p:nvSpPr>
        <p:spPr/>
        <p:txBody>
          <a:bodyPr/>
          <a:lstStyle/>
          <a:p>
            <a:pPr marL="285750" indent="-285750" algn="l">
              <a:buFont typeface="Arial" panose="020B0604020202020204" pitchFamily="34" charset="0"/>
              <a:buChar char="•"/>
            </a:pPr>
            <a:r>
              <a:rPr lang="en-US" dirty="0"/>
              <a:t>Coolant water transports radioactive nuclides from the irradiation regions inside the core vessel to secondary components that are not directly exposed to the primary radiation field.</a:t>
            </a:r>
          </a:p>
          <a:p>
            <a:pPr marL="285750" indent="-285750" algn="l">
              <a:buFont typeface="Arial" panose="020B0604020202020204" pitchFamily="34" charset="0"/>
              <a:buChar char="•"/>
            </a:pPr>
            <a:r>
              <a:rPr lang="en-US" dirty="0"/>
              <a:t>We </a:t>
            </a:r>
            <a:r>
              <a:rPr lang="en-US" b="1" dirty="0"/>
              <a:t>developed the short- and long-lived method </a:t>
            </a:r>
            <a:r>
              <a:rPr lang="en-US" dirty="0"/>
              <a:t>to accurately model all radioisotopes regardless of whether their half-lives are short or long compared to the loop circulation time.</a:t>
            </a:r>
          </a:p>
          <a:p>
            <a:pPr marL="285750" indent="-285750" algn="l">
              <a:buFont typeface="Arial" panose="020B0604020202020204" pitchFamily="34" charset="0"/>
              <a:buChar char="•"/>
            </a:pPr>
            <a:r>
              <a:rPr lang="en-US" b="1" dirty="0"/>
              <a:t>We recommend this method</a:t>
            </a:r>
            <a:r>
              <a:rPr lang="en-US" dirty="0"/>
              <a:t> for shielding analysis of activated water loops in the design of the STS and similar spallation systems.</a:t>
            </a:r>
          </a:p>
        </p:txBody>
      </p:sp>
    </p:spTree>
    <p:extLst>
      <p:ext uri="{BB962C8B-B14F-4D97-AF65-F5344CB8AC3E}">
        <p14:creationId xmlns:p14="http://schemas.microsoft.com/office/powerpoint/2010/main" val="255618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0EADE-C880-B46B-5D5A-3AC2A5F2E4DF}"/>
              </a:ext>
            </a:extLst>
          </p:cNvPr>
          <p:cNvSpPr>
            <a:spLocks noGrp="1"/>
          </p:cNvSpPr>
          <p:nvPr>
            <p:ph type="title"/>
          </p:nvPr>
        </p:nvSpPr>
        <p:spPr>
          <a:xfrm>
            <a:off x="314693" y="175221"/>
            <a:ext cx="11554752" cy="540397"/>
          </a:xfrm>
        </p:spPr>
        <p:txBody>
          <a:bodyPr/>
          <a:lstStyle/>
          <a:p>
            <a:r>
              <a:rPr lang="en-US" dirty="0"/>
              <a:t>Cooling water activated inside core vessel</a:t>
            </a:r>
          </a:p>
        </p:txBody>
      </p:sp>
      <p:sp>
        <p:nvSpPr>
          <p:cNvPr id="6" name="Text Placeholder 5">
            <a:extLst>
              <a:ext uri="{FF2B5EF4-FFF2-40B4-BE49-F238E27FC236}">
                <a16:creationId xmlns:a16="http://schemas.microsoft.com/office/drawing/2014/main" id="{BF211DA3-E7A1-27F7-8DA9-5A49035CB83D}"/>
              </a:ext>
            </a:extLst>
          </p:cNvPr>
          <p:cNvSpPr>
            <a:spLocks noGrp="1"/>
          </p:cNvSpPr>
          <p:nvPr>
            <p:ph type="body" sz="quarter" idx="12"/>
          </p:nvPr>
        </p:nvSpPr>
        <p:spPr>
          <a:xfrm>
            <a:off x="237383" y="1090227"/>
            <a:ext cx="7192117" cy="3910398"/>
          </a:xfrm>
        </p:spPr>
        <p:txBody>
          <a:bodyPr/>
          <a:lstStyle/>
          <a:p>
            <a:pPr marL="342900" indent="-3429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Primary components inside the core vessel:</a:t>
            </a:r>
          </a:p>
          <a:p>
            <a:pPr marL="1028700" lvl="1" indent="-342900"/>
            <a:r>
              <a:rPr lang="en-US" sz="2400" dirty="0">
                <a:effectLst/>
                <a:latin typeface="Times New Roman" panose="02020603050405020304" pitchFamily="18" charset="0"/>
                <a:ea typeface="Times New Roman" panose="02020603050405020304" pitchFamily="18" charset="0"/>
              </a:rPr>
              <a:t>The STS target, the proton beam window (PBW), the moderators, the beryllium reflector surrounding each moderator, the target viewing periscope, the collimators, and the core vessel shielding.</a:t>
            </a:r>
          </a:p>
          <a:p>
            <a:pPr marL="342900" indent="-342900">
              <a:buFont typeface="Arial" panose="020B0604020202020204" pitchFamily="34" charset="0"/>
              <a:buChar char="•"/>
            </a:pPr>
            <a:r>
              <a:rPr lang="en-US" sz="2800" dirty="0">
                <a:latin typeface="Times New Roman" panose="02020603050405020304" pitchFamily="18" charset="0"/>
              </a:rPr>
              <a:t>Cooling water activated by primary irradiation from protons, neutrons, other particles</a:t>
            </a:r>
          </a:p>
          <a:p>
            <a:pPr marL="342900" indent="-342900">
              <a:buFont typeface="Arial" panose="020B0604020202020204" pitchFamily="34" charset="0"/>
              <a:buChar char="•"/>
            </a:pPr>
            <a:r>
              <a:rPr lang="en-US" sz="2800" dirty="0">
                <a:latin typeface="Times New Roman" panose="02020603050405020304" pitchFamily="18" charset="0"/>
              </a:rPr>
              <a:t>Unique challenges caused by spallation and high-energy interactions</a:t>
            </a:r>
          </a:p>
        </p:txBody>
      </p:sp>
      <p:sp>
        <p:nvSpPr>
          <p:cNvPr id="27" name="TextBox 26">
            <a:extLst>
              <a:ext uri="{FF2B5EF4-FFF2-40B4-BE49-F238E27FC236}">
                <a16:creationId xmlns:a16="http://schemas.microsoft.com/office/drawing/2014/main" id="{37196818-C56F-B27F-0283-11422E80B274}"/>
              </a:ext>
            </a:extLst>
          </p:cNvPr>
          <p:cNvSpPr txBox="1"/>
          <p:nvPr/>
        </p:nvSpPr>
        <p:spPr>
          <a:xfrm>
            <a:off x="1240746" y="5457496"/>
            <a:ext cx="5566299" cy="646331"/>
          </a:xfrm>
          <a:prstGeom prst="rect">
            <a:avLst/>
          </a:prstGeom>
          <a:noFill/>
          <a:ln w="25400">
            <a:solidFill>
              <a:schemeClr val="accent1"/>
            </a:solidFill>
          </a:ln>
        </p:spPr>
        <p:txBody>
          <a:bodyPr wrap="square" rtlCol="0">
            <a:spAutoFit/>
          </a:bodyPr>
          <a:lstStyle/>
          <a:p>
            <a:pPr algn="ctr"/>
            <a:r>
              <a:rPr lang="en-US" dirty="0"/>
              <a:t>Cooling water carries radioisotopes out of the well-shielded core vessel</a:t>
            </a:r>
          </a:p>
        </p:txBody>
      </p:sp>
      <p:pic>
        <p:nvPicPr>
          <p:cNvPr id="32" name="Picture 31">
            <a:extLst>
              <a:ext uri="{FF2B5EF4-FFF2-40B4-BE49-F238E27FC236}">
                <a16:creationId xmlns:a16="http://schemas.microsoft.com/office/drawing/2014/main" id="{62EEEC5B-93A8-4E3E-0BD1-0157B1B51988}"/>
              </a:ext>
            </a:extLst>
          </p:cNvPr>
          <p:cNvPicPr>
            <a:picLocks noChangeAspect="1"/>
          </p:cNvPicPr>
          <p:nvPr/>
        </p:nvPicPr>
        <p:blipFill>
          <a:blip r:embed="rId4"/>
          <a:stretch>
            <a:fillRect/>
          </a:stretch>
        </p:blipFill>
        <p:spPr>
          <a:xfrm>
            <a:off x="7849560" y="754170"/>
            <a:ext cx="4342440" cy="5349657"/>
          </a:xfrm>
          <a:prstGeom prst="rect">
            <a:avLst/>
          </a:prstGeom>
        </p:spPr>
      </p:pic>
    </p:spTree>
    <p:custDataLst>
      <p:tags r:id="rId1"/>
    </p:custDataLst>
    <p:extLst>
      <p:ext uri="{BB962C8B-B14F-4D97-AF65-F5344CB8AC3E}">
        <p14:creationId xmlns:p14="http://schemas.microsoft.com/office/powerpoint/2010/main" val="296080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012F21-4393-56CD-8A9B-96DEF777503F}"/>
              </a:ext>
            </a:extLst>
          </p:cNvPr>
          <p:cNvPicPr>
            <a:picLocks noChangeAspect="1"/>
          </p:cNvPicPr>
          <p:nvPr/>
        </p:nvPicPr>
        <p:blipFill>
          <a:blip r:embed="rId4"/>
          <a:stretch>
            <a:fillRect/>
          </a:stretch>
        </p:blipFill>
        <p:spPr>
          <a:xfrm>
            <a:off x="6932622" y="4247047"/>
            <a:ext cx="5245174" cy="2439749"/>
          </a:xfrm>
          <a:prstGeom prst="rect">
            <a:avLst/>
          </a:prstGeom>
        </p:spPr>
      </p:pic>
      <p:sp>
        <p:nvSpPr>
          <p:cNvPr id="5" name="Title 4">
            <a:extLst>
              <a:ext uri="{FF2B5EF4-FFF2-40B4-BE49-F238E27FC236}">
                <a16:creationId xmlns:a16="http://schemas.microsoft.com/office/drawing/2014/main" id="{C386291C-4346-621A-28A0-6B00D982C036}"/>
              </a:ext>
            </a:extLst>
          </p:cNvPr>
          <p:cNvSpPr>
            <a:spLocks noGrp="1"/>
          </p:cNvSpPr>
          <p:nvPr>
            <p:ph type="title"/>
          </p:nvPr>
        </p:nvSpPr>
        <p:spPr>
          <a:xfrm>
            <a:off x="200208" y="97351"/>
            <a:ext cx="11791583" cy="1003921"/>
          </a:xfrm>
        </p:spPr>
        <p:txBody>
          <a:bodyPr/>
          <a:lstStyle/>
          <a:p>
            <a:r>
              <a:rPr lang="en-US" dirty="0"/>
              <a:t>Water flow carries radioisotopes to regions not directly exposed to primary radiation </a:t>
            </a:r>
          </a:p>
        </p:txBody>
      </p:sp>
      <p:sp>
        <p:nvSpPr>
          <p:cNvPr id="6" name="Text Placeholder 5">
            <a:extLst>
              <a:ext uri="{FF2B5EF4-FFF2-40B4-BE49-F238E27FC236}">
                <a16:creationId xmlns:a16="http://schemas.microsoft.com/office/drawing/2014/main" id="{CE2B5FD6-8F84-E51D-0DD5-A445ED5508C3}"/>
              </a:ext>
            </a:extLst>
          </p:cNvPr>
          <p:cNvSpPr>
            <a:spLocks noGrp="1"/>
          </p:cNvSpPr>
          <p:nvPr>
            <p:ph type="body" sz="quarter" idx="12"/>
          </p:nvPr>
        </p:nvSpPr>
        <p:spPr>
          <a:xfrm>
            <a:off x="298975" y="1223267"/>
            <a:ext cx="6419939" cy="4240352"/>
          </a:xfrm>
        </p:spPr>
        <p:txBody>
          <a:bodyPr/>
          <a:lstStyle/>
          <a:p>
            <a:pPr marL="342900" indent="-342900">
              <a:buFont typeface="Arial" panose="020B0604020202020204" pitchFamily="34" charset="0"/>
              <a:buChar char="•"/>
            </a:pPr>
            <a:r>
              <a:rPr lang="en-US" sz="2800" dirty="0"/>
              <a:t>Secondary components outside of core vessel are not exposed to primary radiation:</a:t>
            </a:r>
          </a:p>
          <a:p>
            <a:pPr marL="1028700" lvl="1" indent="-342900"/>
            <a:r>
              <a:rPr lang="en-US" sz="2400" dirty="0"/>
              <a:t>Pipes, tanks, filters, and pumps</a:t>
            </a:r>
          </a:p>
          <a:p>
            <a:pPr marL="342900" indent="-342900">
              <a:buFont typeface="Arial" panose="020B0604020202020204" pitchFamily="34" charset="0"/>
              <a:buChar char="•"/>
            </a:pPr>
            <a:r>
              <a:rPr lang="en-US" sz="2800" dirty="0"/>
              <a:t>Adjacent accessible areas must be adequately shielded</a:t>
            </a:r>
          </a:p>
          <a:p>
            <a:pPr marL="342900" indent="-342900">
              <a:buFont typeface="Arial" panose="020B0604020202020204" pitchFamily="34" charset="0"/>
              <a:buChar char="•"/>
            </a:pPr>
            <a:r>
              <a:rPr lang="en-US" sz="2800" dirty="0"/>
              <a:t>Goal: </a:t>
            </a:r>
            <a:r>
              <a:rPr lang="en-US" sz="2800" dirty="0">
                <a:solidFill>
                  <a:srgbClr val="FF0000"/>
                </a:solidFill>
              </a:rPr>
              <a:t>combine water activation </a:t>
            </a:r>
            <a:r>
              <a:rPr lang="en-US" sz="2800" b="1" dirty="0">
                <a:solidFill>
                  <a:srgbClr val="FF0000"/>
                </a:solidFill>
              </a:rPr>
              <a:t>with flow </a:t>
            </a:r>
            <a:r>
              <a:rPr lang="en-US" sz="2800" dirty="0">
                <a:solidFill>
                  <a:srgbClr val="FF0000"/>
                </a:solidFill>
              </a:rPr>
              <a:t>calculations </a:t>
            </a:r>
            <a:r>
              <a:rPr lang="en-US" sz="2800" dirty="0"/>
              <a:t>to shield secondary components</a:t>
            </a:r>
          </a:p>
        </p:txBody>
      </p:sp>
      <p:sp>
        <p:nvSpPr>
          <p:cNvPr id="8" name="TextBox 7">
            <a:extLst>
              <a:ext uri="{FF2B5EF4-FFF2-40B4-BE49-F238E27FC236}">
                <a16:creationId xmlns:a16="http://schemas.microsoft.com/office/drawing/2014/main" id="{BBE45477-6B80-822F-6D32-759A19BF4689}"/>
              </a:ext>
            </a:extLst>
          </p:cNvPr>
          <p:cNvSpPr txBox="1"/>
          <p:nvPr/>
        </p:nvSpPr>
        <p:spPr>
          <a:xfrm>
            <a:off x="7542736" y="3458974"/>
            <a:ext cx="4289734" cy="646331"/>
          </a:xfrm>
          <a:prstGeom prst="rect">
            <a:avLst/>
          </a:prstGeom>
          <a:noFill/>
          <a:ln w="25400">
            <a:solidFill>
              <a:schemeClr val="accent1"/>
            </a:solidFill>
          </a:ln>
        </p:spPr>
        <p:txBody>
          <a:bodyPr wrap="square" rtlCol="0">
            <a:spAutoFit/>
          </a:bodyPr>
          <a:lstStyle/>
          <a:p>
            <a:pPr algn="ctr"/>
            <a:r>
              <a:rPr lang="en-US" dirty="0"/>
              <a:t>ORNL SNS STS target systems and downstream utilities</a:t>
            </a:r>
          </a:p>
        </p:txBody>
      </p:sp>
      <p:pic>
        <p:nvPicPr>
          <p:cNvPr id="10" name="Picture 9" descr="Diagram of a machine with text and labels&#10;&#10;Description automatically generated">
            <a:extLst>
              <a:ext uri="{FF2B5EF4-FFF2-40B4-BE49-F238E27FC236}">
                <a16:creationId xmlns:a16="http://schemas.microsoft.com/office/drawing/2014/main" id="{1B8793FB-486C-7314-7562-12BD555C4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685" y="886744"/>
            <a:ext cx="3092876" cy="2092891"/>
          </a:xfrm>
          <a:prstGeom prst="rect">
            <a:avLst/>
          </a:prstGeom>
        </p:spPr>
      </p:pic>
      <p:sp>
        <p:nvSpPr>
          <p:cNvPr id="13" name="TextBox 12">
            <a:extLst>
              <a:ext uri="{FF2B5EF4-FFF2-40B4-BE49-F238E27FC236}">
                <a16:creationId xmlns:a16="http://schemas.microsoft.com/office/drawing/2014/main" id="{9CE14CBD-4144-E516-D44E-C79695587846}"/>
              </a:ext>
            </a:extLst>
          </p:cNvPr>
          <p:cNvSpPr txBox="1"/>
          <p:nvPr/>
        </p:nvSpPr>
        <p:spPr>
          <a:xfrm>
            <a:off x="7542736" y="517412"/>
            <a:ext cx="1799856" cy="369332"/>
          </a:xfrm>
          <a:prstGeom prst="rect">
            <a:avLst/>
          </a:prstGeom>
          <a:noFill/>
        </p:spPr>
        <p:txBody>
          <a:bodyPr wrap="square" rtlCol="0">
            <a:spAutoFit/>
          </a:bodyPr>
          <a:lstStyle/>
          <a:p>
            <a:pPr algn="ctr"/>
            <a:r>
              <a:rPr lang="en-US" dirty="0"/>
              <a:t>Core vessel</a:t>
            </a:r>
          </a:p>
        </p:txBody>
      </p:sp>
      <p:grpSp>
        <p:nvGrpSpPr>
          <p:cNvPr id="15" name="Group 14">
            <a:extLst>
              <a:ext uri="{FF2B5EF4-FFF2-40B4-BE49-F238E27FC236}">
                <a16:creationId xmlns:a16="http://schemas.microsoft.com/office/drawing/2014/main" id="{A073A9D3-97CA-EC4D-2E0E-8E67F01A76D2}"/>
              </a:ext>
            </a:extLst>
          </p:cNvPr>
          <p:cNvGrpSpPr/>
          <p:nvPr/>
        </p:nvGrpSpPr>
        <p:grpSpPr>
          <a:xfrm>
            <a:off x="8296275" y="4803946"/>
            <a:ext cx="2318365" cy="1307373"/>
            <a:chOff x="8296275" y="2521677"/>
            <a:chExt cx="2318365" cy="1307373"/>
          </a:xfrm>
        </p:grpSpPr>
        <p:sp>
          <p:nvSpPr>
            <p:cNvPr id="9" name="Oval 8">
              <a:extLst>
                <a:ext uri="{FF2B5EF4-FFF2-40B4-BE49-F238E27FC236}">
                  <a16:creationId xmlns:a16="http://schemas.microsoft.com/office/drawing/2014/main" id="{C38DA544-59D6-AC54-9102-6EF682FF51FB}"/>
                </a:ext>
              </a:extLst>
            </p:cNvPr>
            <p:cNvSpPr/>
            <p:nvPr/>
          </p:nvSpPr>
          <p:spPr>
            <a:xfrm>
              <a:off x="8296275" y="3181350"/>
              <a:ext cx="428626" cy="6477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289E055-4E70-E9B7-EC13-5AE34F93C335}"/>
                </a:ext>
              </a:extLst>
            </p:cNvPr>
            <p:cNvSpPr txBox="1"/>
            <p:nvPr/>
          </p:nvSpPr>
          <p:spPr>
            <a:xfrm>
              <a:off x="9382024" y="2521677"/>
              <a:ext cx="1232616" cy="369332"/>
            </a:xfrm>
            <a:prstGeom prst="rect">
              <a:avLst/>
            </a:prstGeom>
            <a:noFill/>
          </p:spPr>
          <p:txBody>
            <a:bodyPr wrap="square" rtlCol="0">
              <a:spAutoFit/>
            </a:bodyPr>
            <a:lstStyle/>
            <a:p>
              <a:pPr algn="ctr"/>
              <a:r>
                <a:rPr lang="en-US" dirty="0">
                  <a:highlight>
                    <a:srgbClr val="FFFF00"/>
                  </a:highlight>
                </a:rPr>
                <a:t>High bay</a:t>
              </a:r>
            </a:p>
          </p:txBody>
        </p:sp>
      </p:grpSp>
      <p:cxnSp>
        <p:nvCxnSpPr>
          <p:cNvPr id="12" name="Straight Arrow Connector 11">
            <a:extLst>
              <a:ext uri="{FF2B5EF4-FFF2-40B4-BE49-F238E27FC236}">
                <a16:creationId xmlns:a16="http://schemas.microsoft.com/office/drawing/2014/main" id="{34BC49B9-0E57-6E22-0181-8F07E15DC7D0}"/>
              </a:ext>
            </a:extLst>
          </p:cNvPr>
          <p:cNvCxnSpPr>
            <a:cxnSpLocks/>
          </p:cNvCxnSpPr>
          <p:nvPr/>
        </p:nvCxnSpPr>
        <p:spPr>
          <a:xfrm flipH="1" flipV="1">
            <a:off x="8141102" y="2939171"/>
            <a:ext cx="301562" cy="25244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89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34892-0EDF-A261-4214-C434FB7A1EE4}"/>
              </a:ext>
            </a:extLst>
          </p:cNvPr>
          <p:cNvSpPr>
            <a:spLocks noGrp="1"/>
          </p:cNvSpPr>
          <p:nvPr>
            <p:ph type="title"/>
          </p:nvPr>
        </p:nvSpPr>
        <p:spPr>
          <a:xfrm>
            <a:off x="1661671" y="2738162"/>
            <a:ext cx="8736795" cy="690838"/>
          </a:xfrm>
        </p:spPr>
        <p:txBody>
          <a:bodyPr/>
          <a:lstStyle/>
          <a:p>
            <a:r>
              <a:rPr lang="en-US" dirty="0"/>
              <a:t>Methods used</a:t>
            </a:r>
          </a:p>
        </p:txBody>
      </p:sp>
      <p:sp>
        <p:nvSpPr>
          <p:cNvPr id="5" name="Text Placeholder 4">
            <a:extLst>
              <a:ext uri="{FF2B5EF4-FFF2-40B4-BE49-F238E27FC236}">
                <a16:creationId xmlns:a16="http://schemas.microsoft.com/office/drawing/2014/main" id="{67772301-6A36-78DA-BBC8-0BCC8A31AF4C}"/>
              </a:ext>
            </a:extLst>
          </p:cNvPr>
          <p:cNvSpPr>
            <a:spLocks noGrp="1"/>
          </p:cNvSpPr>
          <p:nvPr>
            <p:ph type="body" sz="quarter" idx="18"/>
          </p:nvPr>
        </p:nvSpPr>
        <p:spPr/>
        <p:txBody>
          <a:bodyPr/>
          <a:lstStyle/>
          <a:p>
            <a:r>
              <a:rPr lang="en-US" dirty="0"/>
              <a:t>True calculation, dilution method, and short- and long-lived method</a:t>
            </a:r>
          </a:p>
        </p:txBody>
      </p:sp>
    </p:spTree>
    <p:extLst>
      <p:ext uri="{BB962C8B-B14F-4D97-AF65-F5344CB8AC3E}">
        <p14:creationId xmlns:p14="http://schemas.microsoft.com/office/powerpoint/2010/main" val="335692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16B89E96-B314-792A-9A53-69D24C11F9F2}"/>
              </a:ext>
            </a:extLst>
          </p:cNvPr>
          <p:cNvGraphicFramePr>
            <a:graphicFrameLocks noGrp="1"/>
          </p:cNvGraphicFramePr>
          <p:nvPr>
            <p:ph sz="half" idx="1"/>
          </p:nvPr>
        </p:nvGraphicFramePr>
        <p:xfrm>
          <a:off x="6752097" y="746562"/>
          <a:ext cx="5564188" cy="413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17" name="Content Placeholder 16">
                <a:extLst>
                  <a:ext uri="{FF2B5EF4-FFF2-40B4-BE49-F238E27FC236}">
                    <a16:creationId xmlns:a16="http://schemas.microsoft.com/office/drawing/2014/main" id="{349110A5-AFD1-7106-8EFC-CC9D3DCF67AC}"/>
                  </a:ext>
                </a:extLst>
              </p:cNvPr>
              <p:cNvSpPr>
                <a:spLocks noGrp="1"/>
              </p:cNvSpPr>
              <p:nvPr>
                <p:ph sz="half" idx="2"/>
              </p:nvPr>
            </p:nvSpPr>
            <p:spPr>
              <a:xfrm>
                <a:off x="284162" y="1573090"/>
                <a:ext cx="6592134" cy="2707489"/>
              </a:xfrm>
            </p:spPr>
            <p:txBody>
              <a:bodyPr/>
              <a:lstStyle/>
              <a:p>
                <a:pPr marL="342900" indent="-342900">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𝑖𝑟𝑟</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𝑖𝑟𝑟𝑎𝑑𝑖𝑎𝑡𝑖𝑜𝑛</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𝑡𝑖𝑚𝑒</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𝑤𝑎𝑡𝑒𝑟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𝑠𝑝𝑒𝑛𝑑𝑠</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𝑖𝑛</m:t>
                    </m:r>
                    <m:r>
                      <a:rPr lang="en-US" sz="2400" b="0" i="1" smtClean="0">
                        <a:latin typeface="Cambria Math" panose="02040503050406030204" pitchFamily="18" charset="0"/>
                        <a:ea typeface="Cambria Math" panose="02040503050406030204" pitchFamily="18" charset="0"/>
                      </a:rPr>
                      <m:t> </m:t>
                    </m:r>
                  </m:oMath>
                </a14:m>
                <a:endParaRPr lang="en-US"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𝑝𝑟𝑖𝑚𝑎𝑟𝑦</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𝑐𝑜𝑚𝑝𝑜𝑛𝑒𝑛𝑡</m:t>
                      </m:r>
                    </m:oMath>
                  </m:oMathPara>
                </a14:m>
                <a:endParaRPr lang="en-US" sz="2400" b="0" dirty="0">
                  <a:ea typeface="Cambria Math" panose="02040503050406030204" pitchFamily="18" charset="0"/>
                </a:endParaRPr>
              </a:p>
              <a:p>
                <a:pPr marL="342900" indent="-342900">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𝑠</m:t>
                        </m:r>
                      </m:sub>
                    </m:sSub>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𝑡𝑖𝑚𝑒</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𝑠𝑝𝑒𝑛𝑡</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𝑖𝑛</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𝑠𝑒𝑐𝑜𝑛𝑑𝑎𝑟𝑦</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𝑐𝑜𝑚𝑝𝑜𝑛𝑒𝑛𝑡</m:t>
                    </m:r>
                  </m:oMath>
                </a14:m>
                <a:endParaRPr lang="en-US" sz="2400" dirty="0">
                  <a:ea typeface="Cambria Math" panose="02040503050406030204" pitchFamily="18" charset="0"/>
                </a:endParaRPr>
              </a:p>
              <a:p>
                <a:pPr marL="342900" indent="-342900">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𝑑</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𝑡𝑖𝑚𝑒</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𝑤𝑎𝑡𝑒𝑟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𝑓𝑙𝑜𝑤𝑠</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𝑓𝑟𝑜𝑚</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𝑝𝑟𝑖𝑚𝑎𝑟𝑦</m:t>
                    </m:r>
                    <m:r>
                      <a:rPr lang="en-US" sz="2400" b="0" i="1" smtClean="0">
                        <a:latin typeface="Cambria Math" panose="02040503050406030204" pitchFamily="18" charset="0"/>
                        <a:ea typeface="Cambria Math" panose="02040503050406030204" pitchFamily="18" charset="0"/>
                      </a:rPr>
                      <m:t> </m:t>
                    </m:r>
                  </m:oMath>
                </a14:m>
                <a:endParaRPr lang="en-US"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𝑡𝑜</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𝑠𝑒𝑐𝑜𝑛𝑑𝑎𝑟𝑦</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𝑐𝑜𝑚𝑝𝑜𝑛𝑒𝑛𝑡</m:t>
                      </m:r>
                    </m:oMath>
                  </m:oMathPara>
                </a14:m>
                <a:endParaRPr lang="en-US" sz="2400" dirty="0"/>
              </a:p>
              <a:p>
                <a:pPr marL="342900" indent="-342900">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𝑙𝑜𝑜𝑝</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𝑡𝑜𝑡𝑎𝑙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𝑙𝑜𝑜𝑝</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𝑡𝑖𝑚𝑒</m:t>
                    </m:r>
                  </m:oMath>
                </a14:m>
                <a:endParaRPr lang="en-US" sz="2400" dirty="0"/>
              </a:p>
            </p:txBody>
          </p:sp>
        </mc:Choice>
        <mc:Fallback xmlns="">
          <p:sp>
            <p:nvSpPr>
              <p:cNvPr id="17" name="Content Placeholder 16">
                <a:extLst>
                  <a:ext uri="{FF2B5EF4-FFF2-40B4-BE49-F238E27FC236}">
                    <a16:creationId xmlns:a16="http://schemas.microsoft.com/office/drawing/2014/main" id="{349110A5-AFD1-7106-8EFC-CC9D3DCF67AC}"/>
                  </a:ext>
                </a:extLst>
              </p:cNvPr>
              <p:cNvSpPr>
                <a:spLocks noGrp="1" noRot="1" noChangeAspect="1" noMove="1" noResize="1" noEditPoints="1" noAdjustHandles="1" noChangeArrowheads="1" noChangeShapeType="1" noTextEdit="1"/>
              </p:cNvSpPr>
              <p:nvPr>
                <p:ph sz="half" idx="2"/>
              </p:nvPr>
            </p:nvSpPr>
            <p:spPr>
              <a:xfrm>
                <a:off x="284162" y="1573090"/>
                <a:ext cx="6592134" cy="2707489"/>
              </a:xfrm>
              <a:blipFill>
                <a:blip r:embed="rId8"/>
                <a:stretch>
                  <a:fillRect l="-2683" t="-3604"/>
                </a:stretch>
              </a:blipFill>
            </p:spPr>
            <p:txBody>
              <a:bodyPr/>
              <a:lstStyle/>
              <a:p>
                <a:r>
                  <a:rPr lang="en-US">
                    <a:noFill/>
                  </a:rPr>
                  <a:t> </a:t>
                </a:r>
              </a:p>
            </p:txBody>
          </p:sp>
        </mc:Fallback>
      </mc:AlternateContent>
      <p:sp>
        <p:nvSpPr>
          <p:cNvPr id="5" name="Title 4">
            <a:extLst>
              <a:ext uri="{FF2B5EF4-FFF2-40B4-BE49-F238E27FC236}">
                <a16:creationId xmlns:a16="http://schemas.microsoft.com/office/drawing/2014/main" id="{A9833A10-87BC-187C-D0EE-17EECE9440A5}"/>
              </a:ext>
            </a:extLst>
          </p:cNvPr>
          <p:cNvSpPr>
            <a:spLocks noGrp="1"/>
          </p:cNvSpPr>
          <p:nvPr>
            <p:ph type="title"/>
          </p:nvPr>
        </p:nvSpPr>
        <p:spPr>
          <a:xfrm>
            <a:off x="284162" y="314145"/>
            <a:ext cx="9232700" cy="467090"/>
          </a:xfrm>
        </p:spPr>
        <p:txBody>
          <a:bodyPr/>
          <a:lstStyle/>
          <a:p>
            <a:r>
              <a:rPr lang="en-US" dirty="0"/>
              <a:t>Fully detailed calculation has thousands of steps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F31AA52-5DA0-42E2-F681-511A399E483E}"/>
                  </a:ext>
                </a:extLst>
              </p:cNvPr>
              <p:cNvSpPr txBox="1"/>
              <p:nvPr/>
            </p:nvSpPr>
            <p:spPr>
              <a:xfrm>
                <a:off x="11440450" y="2548948"/>
                <a:ext cx="7515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𝑑</m:t>
                          </m:r>
                        </m:sub>
                      </m:sSub>
                    </m:oMath>
                  </m:oMathPara>
                </a14:m>
                <a:endParaRPr lang="en-US" sz="3200" dirty="0"/>
              </a:p>
            </p:txBody>
          </p:sp>
        </mc:Choice>
        <mc:Fallback xmlns="">
          <p:sp>
            <p:nvSpPr>
              <p:cNvPr id="19" name="TextBox 18">
                <a:extLst>
                  <a:ext uri="{FF2B5EF4-FFF2-40B4-BE49-F238E27FC236}">
                    <a16:creationId xmlns:a16="http://schemas.microsoft.com/office/drawing/2014/main" id="{7F31AA52-5DA0-42E2-F681-511A399E483E}"/>
                  </a:ext>
                </a:extLst>
              </p:cNvPr>
              <p:cNvSpPr txBox="1">
                <a:spLocks noRot="1" noChangeAspect="1" noMove="1" noResize="1" noEditPoints="1" noAdjustHandles="1" noChangeArrowheads="1" noChangeShapeType="1" noTextEdit="1"/>
              </p:cNvSpPr>
              <p:nvPr/>
            </p:nvSpPr>
            <p:spPr>
              <a:xfrm>
                <a:off x="11440450" y="2548948"/>
                <a:ext cx="751550"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4BC59A8-39D5-BEC7-8F04-4E6AC81A4853}"/>
                  </a:ext>
                </a:extLst>
              </p:cNvPr>
              <p:cNvSpPr txBox="1"/>
              <p:nvPr/>
            </p:nvSpPr>
            <p:spPr>
              <a:xfrm>
                <a:off x="9086978" y="1523356"/>
                <a:ext cx="894425" cy="584775"/>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3200" i="1" smtClean="0">
                              <a:solidFill>
                                <a:srgbClr val="FFFF00"/>
                              </a:solidFill>
                              <a:latin typeface="Cambria Math" panose="02040503050406030204" pitchFamily="18" charset="0"/>
                            </a:rPr>
                          </m:ctrlPr>
                        </m:sSubPr>
                        <m:e>
                          <m:r>
                            <a:rPr lang="en-US" sz="3200" b="0" i="1" smtClean="0">
                              <a:solidFill>
                                <a:srgbClr val="FFFF00"/>
                              </a:solidFill>
                              <a:latin typeface="Cambria Math" panose="02040503050406030204" pitchFamily="18" charset="0"/>
                            </a:rPr>
                            <m:t>𝑡</m:t>
                          </m:r>
                        </m:e>
                        <m:sub>
                          <m:r>
                            <a:rPr lang="en-US" sz="3200" b="0" i="1" smtClean="0">
                              <a:solidFill>
                                <a:srgbClr val="FFFF00"/>
                              </a:solidFill>
                              <a:latin typeface="Cambria Math" panose="02040503050406030204" pitchFamily="18" charset="0"/>
                            </a:rPr>
                            <m:t>𝑖𝑟𝑟</m:t>
                          </m:r>
                        </m:sub>
                      </m:sSub>
                    </m:oMath>
                  </m:oMathPara>
                </a14:m>
                <a:endParaRPr lang="en-US" sz="3200" dirty="0">
                  <a:solidFill>
                    <a:srgbClr val="FFFF00"/>
                  </a:solidFill>
                </a:endParaRPr>
              </a:p>
            </p:txBody>
          </p:sp>
        </mc:Choice>
        <mc:Fallback xmlns="">
          <p:sp>
            <p:nvSpPr>
              <p:cNvPr id="20" name="TextBox 19">
                <a:extLst>
                  <a:ext uri="{FF2B5EF4-FFF2-40B4-BE49-F238E27FC236}">
                    <a16:creationId xmlns:a16="http://schemas.microsoft.com/office/drawing/2014/main" id="{B4BC59A8-39D5-BEC7-8F04-4E6AC81A4853}"/>
                  </a:ext>
                </a:extLst>
              </p:cNvPr>
              <p:cNvSpPr txBox="1">
                <a:spLocks noRot="1" noChangeAspect="1" noMove="1" noResize="1" noEditPoints="1" noAdjustHandles="1" noChangeArrowheads="1" noChangeShapeType="1" noTextEdit="1"/>
              </p:cNvSpPr>
              <p:nvPr/>
            </p:nvSpPr>
            <p:spPr>
              <a:xfrm>
                <a:off x="9086978" y="1523356"/>
                <a:ext cx="894425"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FA48FE7-8362-2FF6-CF40-D10F17811704}"/>
                  </a:ext>
                </a:extLst>
              </p:cNvPr>
              <p:cNvSpPr txBox="1"/>
              <p:nvPr/>
            </p:nvSpPr>
            <p:spPr>
              <a:xfrm>
                <a:off x="8998203" y="4319620"/>
                <a:ext cx="8589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FFFF00"/>
                              </a:solidFill>
                              <a:latin typeface="Cambria Math" panose="02040503050406030204" pitchFamily="18" charset="0"/>
                            </a:rPr>
                          </m:ctrlPr>
                        </m:sSubPr>
                        <m:e>
                          <m:r>
                            <a:rPr lang="en-US" sz="3200" b="0" i="1" smtClean="0">
                              <a:solidFill>
                                <a:srgbClr val="FFFF00"/>
                              </a:solidFill>
                              <a:latin typeface="Cambria Math" panose="02040503050406030204" pitchFamily="18" charset="0"/>
                            </a:rPr>
                            <m:t>𝑡</m:t>
                          </m:r>
                        </m:e>
                        <m:sub>
                          <m:r>
                            <a:rPr lang="en-US" sz="3200" b="0" i="1" smtClean="0">
                              <a:solidFill>
                                <a:srgbClr val="FFFF00"/>
                              </a:solidFill>
                              <a:latin typeface="Cambria Math" panose="02040503050406030204" pitchFamily="18" charset="0"/>
                            </a:rPr>
                            <m:t>𝑠</m:t>
                          </m:r>
                        </m:sub>
                      </m:sSub>
                    </m:oMath>
                  </m:oMathPara>
                </a14:m>
                <a:endParaRPr lang="en-US" sz="3200" dirty="0">
                  <a:solidFill>
                    <a:srgbClr val="FFFF00"/>
                  </a:solidFill>
                </a:endParaRPr>
              </a:p>
            </p:txBody>
          </p:sp>
        </mc:Choice>
        <mc:Fallback xmlns="">
          <p:sp>
            <p:nvSpPr>
              <p:cNvPr id="22" name="TextBox 21">
                <a:extLst>
                  <a:ext uri="{FF2B5EF4-FFF2-40B4-BE49-F238E27FC236}">
                    <a16:creationId xmlns:a16="http://schemas.microsoft.com/office/drawing/2014/main" id="{EFA48FE7-8362-2FF6-CF40-D10F17811704}"/>
                  </a:ext>
                </a:extLst>
              </p:cNvPr>
              <p:cNvSpPr txBox="1">
                <a:spLocks noRot="1" noChangeAspect="1" noMove="1" noResize="1" noEditPoints="1" noAdjustHandles="1" noChangeArrowheads="1" noChangeShapeType="1" noTextEdit="1"/>
              </p:cNvSpPr>
              <p:nvPr/>
            </p:nvSpPr>
            <p:spPr>
              <a:xfrm>
                <a:off x="8998203" y="4319620"/>
                <a:ext cx="858915"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E8484AD-6BCF-C3EC-1C17-A047F5D17863}"/>
                  </a:ext>
                </a:extLst>
              </p:cNvPr>
              <p:cNvSpPr txBox="1"/>
              <p:nvPr/>
            </p:nvSpPr>
            <p:spPr>
              <a:xfrm>
                <a:off x="6299900" y="2500531"/>
                <a:ext cx="4362181" cy="622735"/>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𝑡</m:t>
                          </m:r>
                        </m:e>
                        <m:sub>
                          <m:r>
                            <a:rPr lang="en-US" sz="3200" b="0" i="1" smtClean="0">
                              <a:latin typeface="Cambria Math" panose="02040503050406030204" pitchFamily="18" charset="0"/>
                            </a:rPr>
                            <m:t>𝑙𝑜𝑜𝑝</m:t>
                          </m:r>
                        </m:sub>
                      </m:sSub>
                      <m:r>
                        <a:rPr lang="en-US" sz="3200" b="0" i="1" smtClean="0">
                          <a:latin typeface="Cambria Math" panose="02040503050406030204" pitchFamily="18" charset="0"/>
                        </a:rPr>
                        <m:t>−</m:t>
                      </m:r>
                      <m:d>
                        <m:dPr>
                          <m:ctrlPr>
                            <a:rPr lang="en-US" sz="3200" i="1" smtClean="0">
                              <a:latin typeface="Cambria Math" panose="02040503050406030204" pitchFamily="18" charset="0"/>
                            </a:rPr>
                          </m:ctrlPr>
                        </m:dPr>
                        <m:e>
                          <m:sSub>
                            <m:sSubPr>
                              <m:ctrlPr>
                                <a:rPr lang="en-US" sz="3200" i="1">
                                  <a:latin typeface="Cambria Math" panose="02040503050406030204" pitchFamily="18" charset="0"/>
                                </a:rPr>
                              </m:ctrlPr>
                            </m:sSubPr>
                            <m:e>
                              <m:sSub>
                                <m:sSubPr>
                                  <m:ctrlPr>
                                    <a:rPr lang="en-US" sz="3200" i="1">
                                      <a:latin typeface="Cambria Math" panose="02040503050406030204" pitchFamily="18" charset="0"/>
                                    </a:rPr>
                                  </m:ctrlPr>
                                </m:sSubPr>
                                <m:e>
                                  <m:r>
                                    <a:rPr lang="en-US" sz="3200" i="1">
                                      <a:latin typeface="Cambria Math" panose="02040503050406030204" pitchFamily="18" charset="0"/>
                                    </a:rPr>
                                    <m:t>𝑡</m:t>
                                  </m:r>
                                </m:e>
                                <m:sub>
                                  <m:r>
                                    <a:rPr lang="en-US" sz="3200" i="1">
                                      <a:latin typeface="Cambria Math" panose="02040503050406030204" pitchFamily="18" charset="0"/>
                                    </a:rPr>
                                    <m:t>𝑖𝑟𝑟</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𝑡</m:t>
                                  </m:r>
                                </m:e>
                                <m:sub>
                                  <m:r>
                                    <a:rPr lang="en-US" sz="3200" i="1">
                                      <a:latin typeface="Cambria Math" panose="02040503050406030204" pitchFamily="18" charset="0"/>
                                    </a:rPr>
                                    <m:t>𝑑</m:t>
                                  </m:r>
                                </m:sub>
                              </m:sSub>
                              <m:r>
                                <a:rPr lang="en-US" sz="3200" i="1">
                                  <a:latin typeface="Cambria Math" panose="02040503050406030204" pitchFamily="18" charset="0"/>
                                </a:rPr>
                                <m:t>+</m:t>
                              </m:r>
                              <m:r>
                                <a:rPr lang="en-US" sz="3200" i="1">
                                  <a:latin typeface="Cambria Math" panose="02040503050406030204" pitchFamily="18" charset="0"/>
                                </a:rPr>
                                <m:t>𝑡</m:t>
                              </m:r>
                            </m:e>
                            <m:sub>
                              <m:r>
                                <a:rPr lang="en-US" sz="3200" b="0" i="1" smtClean="0">
                                  <a:latin typeface="Cambria Math" panose="02040503050406030204" pitchFamily="18" charset="0"/>
                                </a:rPr>
                                <m:t>𝑠</m:t>
                              </m:r>
                            </m:sub>
                          </m:sSub>
                        </m:e>
                      </m:d>
                    </m:oMath>
                  </m:oMathPara>
                </a14:m>
                <a:endParaRPr lang="en-US" sz="3200" dirty="0"/>
              </a:p>
            </p:txBody>
          </p:sp>
        </mc:Choice>
        <mc:Fallback xmlns="">
          <p:sp>
            <p:nvSpPr>
              <p:cNvPr id="23" name="TextBox 22">
                <a:extLst>
                  <a:ext uri="{FF2B5EF4-FFF2-40B4-BE49-F238E27FC236}">
                    <a16:creationId xmlns:a16="http://schemas.microsoft.com/office/drawing/2014/main" id="{7E8484AD-6BCF-C3EC-1C17-A047F5D17863}"/>
                  </a:ext>
                </a:extLst>
              </p:cNvPr>
              <p:cNvSpPr txBox="1">
                <a:spLocks noRot="1" noChangeAspect="1" noMove="1" noResize="1" noEditPoints="1" noAdjustHandles="1" noChangeArrowheads="1" noChangeShapeType="1" noTextEdit="1"/>
              </p:cNvSpPr>
              <p:nvPr/>
            </p:nvSpPr>
            <p:spPr>
              <a:xfrm>
                <a:off x="6299900" y="2500531"/>
                <a:ext cx="4362181" cy="622735"/>
              </a:xfrm>
              <a:prstGeom prst="rect">
                <a:avLst/>
              </a:prstGeom>
              <a:blipFill>
                <a:blip r:embed="rId12"/>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FF63A4DD-5CA9-51B4-F007-77CB801DCB2C}"/>
              </a:ext>
            </a:extLst>
          </p:cNvPr>
          <p:cNvSpPr txBox="1"/>
          <p:nvPr/>
        </p:nvSpPr>
        <p:spPr>
          <a:xfrm>
            <a:off x="1740023" y="1088982"/>
            <a:ext cx="3240349" cy="369332"/>
          </a:xfrm>
          <a:prstGeom prst="rect">
            <a:avLst/>
          </a:prstGeom>
          <a:noFill/>
        </p:spPr>
        <p:txBody>
          <a:bodyPr wrap="square" rtlCol="0">
            <a:spAutoFit/>
          </a:bodyPr>
          <a:lstStyle/>
          <a:p>
            <a:pPr algn="ctr"/>
            <a:r>
              <a:rPr lang="en-US" b="1" u="sng" dirty="0"/>
              <a:t>Times to use in calculations</a:t>
            </a:r>
          </a:p>
        </p:txBody>
      </p:sp>
      <p:sp>
        <p:nvSpPr>
          <p:cNvPr id="25" name="TextBox 24">
            <a:extLst>
              <a:ext uri="{FF2B5EF4-FFF2-40B4-BE49-F238E27FC236}">
                <a16:creationId xmlns:a16="http://schemas.microsoft.com/office/drawing/2014/main" id="{82F520CA-0F23-5625-1052-E4D375277B51}"/>
              </a:ext>
            </a:extLst>
          </p:cNvPr>
          <p:cNvSpPr txBox="1"/>
          <p:nvPr/>
        </p:nvSpPr>
        <p:spPr>
          <a:xfrm>
            <a:off x="2272684" y="4242675"/>
            <a:ext cx="2308194" cy="369332"/>
          </a:xfrm>
          <a:prstGeom prst="rect">
            <a:avLst/>
          </a:prstGeom>
          <a:noFill/>
        </p:spPr>
        <p:txBody>
          <a:bodyPr wrap="square" rtlCol="0">
            <a:spAutoFit/>
          </a:bodyPr>
          <a:lstStyle/>
          <a:p>
            <a:pPr algn="ctr"/>
            <a:r>
              <a:rPr lang="en-US" b="1" u="sng" dirty="0"/>
              <a:t>Typical values</a:t>
            </a:r>
          </a:p>
        </p:txBody>
      </p:sp>
      <mc:AlternateContent xmlns:mc="http://schemas.openxmlformats.org/markup-compatibility/2006" xmlns:a14="http://schemas.microsoft.com/office/drawing/2010/main">
        <mc:Choice Requires="a14">
          <p:sp>
            <p:nvSpPr>
              <p:cNvPr id="26" name="Content Placeholder 16">
                <a:extLst>
                  <a:ext uri="{FF2B5EF4-FFF2-40B4-BE49-F238E27FC236}">
                    <a16:creationId xmlns:a16="http://schemas.microsoft.com/office/drawing/2014/main" id="{C1B633CB-3E5F-ACEE-C109-6419DCD9F8ED}"/>
                  </a:ext>
                </a:extLst>
              </p:cNvPr>
              <p:cNvSpPr txBox="1">
                <a:spLocks/>
              </p:cNvSpPr>
              <p:nvPr/>
            </p:nvSpPr>
            <p:spPr>
              <a:xfrm>
                <a:off x="363497" y="4812033"/>
                <a:ext cx="9606126" cy="128871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60"/>
                  </a:spcAft>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1000"/>
                  </a:spcBef>
                  <a:spcAft>
                    <a:spcPts val="6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𝑡</m:t>
                        </m:r>
                      </m:e>
                      <m:sub>
                        <m:r>
                          <a:rPr lang="en-US" sz="2400" i="1" smtClean="0">
                            <a:latin typeface="Cambria Math" panose="02040503050406030204" pitchFamily="18" charset="0"/>
                          </a:rPr>
                          <m:t>𝑙𝑜𝑜𝑝</m:t>
                        </m:r>
                      </m:sub>
                    </m:sSub>
                    <m:r>
                      <a:rPr lang="en-US" sz="2400" b="0" i="1" smtClean="0">
                        <a:latin typeface="Cambria Math" panose="02040503050406030204" pitchFamily="18" charset="0"/>
                        <a:ea typeface="Cambria Math" panose="02040503050406030204" pitchFamily="18" charset="0"/>
                      </a:rPr>
                      <m:t>~ 400 </m:t>
                    </m:r>
                    <m:r>
                      <a:rPr lang="en-US" sz="2400" b="0" i="1" smtClean="0">
                        <a:latin typeface="Cambria Math" panose="02040503050406030204" pitchFamily="18" charset="0"/>
                        <a:ea typeface="Cambria Math" panose="02040503050406030204" pitchFamily="18" charset="0"/>
                      </a:rPr>
                      <m:t>𝑆𝑒𝑐</m:t>
                    </m:r>
                  </m:oMath>
                </a14:m>
                <a:endParaRPr lang="en-US" sz="2400" b="0" dirty="0">
                  <a:ea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dirty="0" smtClean="0">
                        <a:latin typeface="Cambria Math" panose="02040503050406030204" pitchFamily="18" charset="0"/>
                      </a:rPr>
                      <m:t>𝑂𝑝𝑒𝑟𝑎𝑡𝑖𝑜𝑛</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𝑡𝑖𝑚𝑒</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𝑝𝑒𝑟</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𝑦𝑒𝑎𝑟</m:t>
                    </m:r>
                    <m:r>
                      <a:rPr lang="en-US" sz="2400" b="0" i="1" dirty="0" smtClean="0">
                        <a:latin typeface="Cambria Math" panose="02040503050406030204" pitchFamily="18" charset="0"/>
                      </a:rPr>
                      <m:t> ~ 5000 </m:t>
                    </m:r>
                    <m:r>
                      <a:rPr lang="en-US" sz="2400" i="1" dirty="0" smtClean="0">
                        <a:latin typeface="Cambria Math" panose="02040503050406030204" pitchFamily="18" charset="0"/>
                      </a:rPr>
                      <m:t>h𝑟𝑠</m:t>
                    </m:r>
                    <m:r>
                      <a:rPr lang="en-US" sz="2400" i="1" dirty="0" smtClean="0">
                        <a:latin typeface="Cambria Math" panose="02040503050406030204" pitchFamily="18" charset="0"/>
                      </a:rPr>
                      <m:t>.</m:t>
                    </m:r>
                  </m:oMath>
                </a14:m>
                <a:endParaRPr lang="en-US" sz="2400" dirty="0"/>
              </a:p>
              <a:p>
                <a:pPr marL="342900" indent="-342900">
                  <a:buFont typeface="Arial" panose="020B0604020202020204" pitchFamily="34" charset="0"/>
                  <a:buChar char="•"/>
                </a:pPr>
                <a:r>
                  <a:rPr lang="en-US" sz="2400" dirty="0"/>
                  <a:t>True calculation requires 45,000 × 2 + 1 activation steps per year</a:t>
                </a:r>
              </a:p>
              <a:p>
                <a:pPr marL="342900" indent="-342900">
                  <a:buFont typeface="Arial" panose="020B0604020202020204" pitchFamily="34" charset="0"/>
                  <a:buChar char="•"/>
                </a:pPr>
                <a:endParaRPr lang="en-US" sz="2400" dirty="0"/>
              </a:p>
            </p:txBody>
          </p:sp>
        </mc:Choice>
        <mc:Fallback xmlns="">
          <p:sp>
            <p:nvSpPr>
              <p:cNvPr id="26" name="Content Placeholder 16">
                <a:extLst>
                  <a:ext uri="{FF2B5EF4-FFF2-40B4-BE49-F238E27FC236}">
                    <a16:creationId xmlns:a16="http://schemas.microsoft.com/office/drawing/2014/main" id="{C1B633CB-3E5F-ACEE-C109-6419DCD9F8ED}"/>
                  </a:ext>
                </a:extLst>
              </p:cNvPr>
              <p:cNvSpPr txBox="1">
                <a:spLocks noRot="1" noChangeAspect="1" noMove="1" noResize="1" noEditPoints="1" noAdjustHandles="1" noChangeArrowheads="1" noChangeShapeType="1" noTextEdit="1"/>
              </p:cNvSpPr>
              <p:nvPr/>
            </p:nvSpPr>
            <p:spPr>
              <a:xfrm>
                <a:off x="363497" y="4812033"/>
                <a:ext cx="9606126" cy="1288716"/>
              </a:xfrm>
              <a:prstGeom prst="rect">
                <a:avLst/>
              </a:prstGeom>
              <a:blipFill>
                <a:blip r:embed="rId13"/>
                <a:stretch>
                  <a:fillRect l="-1841" t="-7547" b="-1509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2ACC179-393D-C99E-825D-E777CD21CBBF}"/>
              </a:ext>
            </a:extLst>
          </p:cNvPr>
          <p:cNvSpPr txBox="1"/>
          <p:nvPr/>
        </p:nvSpPr>
        <p:spPr>
          <a:xfrm>
            <a:off x="3587556" y="6223830"/>
            <a:ext cx="3635188" cy="369332"/>
          </a:xfrm>
          <a:prstGeom prst="rect">
            <a:avLst/>
          </a:prstGeom>
          <a:noFill/>
          <a:ln w="25400">
            <a:solidFill>
              <a:schemeClr val="accent1"/>
            </a:solidFill>
          </a:ln>
        </p:spPr>
        <p:txBody>
          <a:bodyPr wrap="square" rtlCol="0">
            <a:spAutoFit/>
          </a:bodyPr>
          <a:lstStyle/>
          <a:p>
            <a:pPr algn="ctr"/>
            <a:r>
              <a:rPr lang="en-US" dirty="0"/>
              <a:t>Very difficult</a:t>
            </a:r>
          </a:p>
        </p:txBody>
      </p:sp>
    </p:spTree>
    <p:extLst>
      <p:ext uri="{BB962C8B-B14F-4D97-AF65-F5344CB8AC3E}">
        <p14:creationId xmlns:p14="http://schemas.microsoft.com/office/powerpoint/2010/main" val="3851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6EEA78-ED53-ABBC-7F8F-53CE971C5D61}"/>
              </a:ext>
            </a:extLst>
          </p:cNvPr>
          <p:cNvSpPr>
            <a:spLocks noGrp="1"/>
          </p:cNvSpPr>
          <p:nvPr>
            <p:ph type="title"/>
          </p:nvPr>
        </p:nvSpPr>
        <p:spPr>
          <a:xfrm>
            <a:off x="314690" y="293417"/>
            <a:ext cx="9383137" cy="559655"/>
          </a:xfrm>
        </p:spPr>
        <p:txBody>
          <a:bodyPr/>
          <a:lstStyle/>
          <a:p>
            <a:r>
              <a:rPr lang="en-US" dirty="0"/>
              <a:t>Dilution method and short- and long-lived method</a:t>
            </a:r>
            <a:endParaRPr lang="en-US" baseline="30000" dirty="0"/>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921AC730-6645-648A-586F-45F9C9E8E086}"/>
                  </a:ext>
                </a:extLst>
              </p:cNvPr>
              <p:cNvSpPr>
                <a:spLocks noGrp="1"/>
              </p:cNvSpPr>
              <p:nvPr>
                <p:ph sz="half" idx="1"/>
              </p:nvPr>
            </p:nvSpPr>
            <p:spPr>
              <a:xfrm>
                <a:off x="314692" y="3631510"/>
                <a:ext cx="5481455" cy="3131367"/>
              </a:xfrm>
              <a:solidFill>
                <a:schemeClr val="bg1"/>
              </a:solidFill>
            </p:spPr>
            <p:txBody>
              <a:bodyPr/>
              <a:lstStyle/>
              <a:p>
                <a:pPr marL="285750" indent="-285750">
                  <a:buFont typeface="Arial" panose="020B0604020202020204" pitchFamily="34" charset="0"/>
                  <a:buChar char="•"/>
                </a:pPr>
                <a:r>
                  <a:rPr lang="en-US" dirty="0"/>
                  <a:t>Total source </a:t>
                </a:r>
                <a14:m>
                  <m:oMath xmlns:m="http://schemas.openxmlformats.org/officeDocument/2006/math">
                    <m:d>
                      <m:dPr>
                        <m:ctrlPr>
                          <a:rPr lang="en-US" i="1">
                            <a:latin typeface="Cambria Math" panose="02040503050406030204" pitchFamily="18" charset="0"/>
                          </a:rPr>
                        </m:ctrlPr>
                      </m:dPr>
                      <m:e>
                        <m:r>
                          <m:rPr>
                            <m:sty m:val="p"/>
                          </m:rPr>
                          <a:rPr lang="en-US">
                            <a:latin typeface="Cambria Math" panose="02040503050406030204" pitchFamily="18" charset="0"/>
                          </a:rPr>
                          <m:t>S</m:t>
                        </m:r>
                      </m:e>
                    </m:d>
                  </m:oMath>
                </a14:m>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Constant irradiation in the core vessel with 100% availability during total operation time</a:t>
                </a:r>
              </a:p>
              <a:p>
                <a:pPr marL="285750" indent="-285750">
                  <a:spcAft>
                    <a:spcPts val="1200"/>
                  </a:spcAft>
                  <a:buFont typeface="Arial" panose="020B0604020202020204" pitchFamily="34" charset="0"/>
                  <a:buChar char="•"/>
                </a:pPr>
                <a:r>
                  <a:rPr lang="en-US" dirty="0">
                    <a:latin typeface="Times New Roman" panose="02020603050405020304" pitchFamily="18" charset="0"/>
                  </a:rPr>
                  <a:t>Radioisotope’s activity density </a:t>
                </a:r>
                <a14:m>
                  <m:oMath xmlns:m="http://schemas.openxmlformats.org/officeDocument/2006/math">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e>
                    </m:d>
                  </m:oMath>
                </a14:m>
                <a:r>
                  <a:rPr lang="en-US" dirty="0">
                    <a:latin typeface="Times New Roman" panose="02020603050405020304" pitchFamily="18" charset="0"/>
                  </a:rPr>
                  <a:t> is corrected by irradiation volume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𝑖</m:t>
                            </m:r>
                            <m:r>
                              <a:rPr lang="en-US" b="0" i="1" smtClean="0">
                                <a:latin typeface="Cambria Math" panose="02040503050406030204" pitchFamily="18" charset="0"/>
                              </a:rPr>
                              <m:t>𝑟𝑟</m:t>
                            </m:r>
                          </m:sub>
                        </m:sSub>
                      </m:e>
                    </m:d>
                  </m:oMath>
                </a14:m>
                <a:r>
                  <a:rPr lang="en-US" dirty="0">
                    <a:latin typeface="Times New Roman" panose="02020603050405020304" pitchFamily="18" charset="0"/>
                  </a:rPr>
                  <a:t> to total loop volume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𝑙𝑜𝑜𝑝</m:t>
                            </m:r>
                          </m:sub>
                        </m:sSub>
                      </m:e>
                    </m:d>
                  </m:oMath>
                </a14:m>
                <a:endParaRPr lang="en-US"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𝐹𝑖𝑛𝑎𝑙</m:t>
                      </m:r>
                      <m:r>
                        <a:rPr lang="en-US" b="0" i="1" smtClean="0">
                          <a:latin typeface="Cambria Math" panose="02040503050406030204" pitchFamily="18" charset="0"/>
                        </a:rPr>
                        <m:t> </m:t>
                      </m:r>
                      <m:r>
                        <a:rPr lang="en-US" b="0" i="1" smtClean="0">
                          <a:latin typeface="Cambria Math" panose="02040503050406030204" pitchFamily="18" charset="0"/>
                        </a:rPr>
                        <m:t>𝑖𝑠𝑜𝑡𝑜𝑝𝑒</m:t>
                      </m:r>
                      <m:r>
                        <a:rPr lang="en-US" b="0" i="1" smtClean="0">
                          <a:latin typeface="Cambria Math" panose="02040503050406030204" pitchFamily="18" charset="0"/>
                        </a:rPr>
                        <m:t> </m:t>
                      </m:r>
                      <m:r>
                        <a:rPr lang="en-US" b="0" i="1" smtClean="0">
                          <a:latin typeface="Cambria Math" panose="02040503050406030204" pitchFamily="18" charset="0"/>
                        </a:rPr>
                        <m:t>𝑎𝑐𝑡𝑖𝑣𝑖𝑡𝑦</m:t>
                      </m:r>
                      <m:r>
                        <a:rPr lang="en-US" b="0" i="1" smtClean="0">
                          <a:latin typeface="Cambria Math" panose="02040503050406030204" pitchFamily="18" charset="0"/>
                        </a:rPr>
                        <m:t> </m:t>
                      </m:r>
                      <m:r>
                        <a:rPr lang="en-US" b="0" i="1" smtClean="0">
                          <a:latin typeface="Cambria Math" panose="02040503050406030204" pitchFamily="18" charset="0"/>
                        </a:rPr>
                        <m:t>𝑑𝑒𝑛𝑠𝑖𝑡𝑦</m:t>
                      </m:r>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𝑖𝑟𝑟</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𝑙𝑜𝑜𝑝</m:t>
                              </m:r>
                            </m:sub>
                          </m:sSub>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𝑖𝑟𝑟</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𝑙𝑜𝑜𝑝</m:t>
                              </m:r>
                            </m:sub>
                          </m:sSub>
                        </m:den>
                      </m:f>
                    </m:oMath>
                  </m:oMathPara>
                </a14:m>
                <a:endParaRPr lang="en-US" dirty="0"/>
              </a:p>
            </p:txBody>
          </p:sp>
        </mc:Choice>
        <mc:Fallback xmlns="">
          <p:sp>
            <p:nvSpPr>
              <p:cNvPr id="21" name="Content Placeholder 20">
                <a:extLst>
                  <a:ext uri="{FF2B5EF4-FFF2-40B4-BE49-F238E27FC236}">
                    <a16:creationId xmlns:a16="http://schemas.microsoft.com/office/drawing/2014/main" id="{921AC730-6645-648A-586F-45F9C9E8E086}"/>
                  </a:ext>
                </a:extLst>
              </p:cNvPr>
              <p:cNvSpPr>
                <a:spLocks noGrp="1" noRot="1" noChangeAspect="1" noMove="1" noResize="1" noEditPoints="1" noAdjustHandles="1" noChangeArrowheads="1" noChangeShapeType="1" noTextEdit="1"/>
              </p:cNvSpPr>
              <p:nvPr>
                <p:ph sz="half" idx="1"/>
              </p:nvPr>
            </p:nvSpPr>
            <p:spPr>
              <a:xfrm>
                <a:off x="314692" y="3631510"/>
                <a:ext cx="5481455" cy="3131367"/>
              </a:xfrm>
              <a:blipFill>
                <a:blip r:embed="rId3"/>
                <a:stretch>
                  <a:fillRect t="-390" b="-31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ontent Placeholder 21">
                <a:extLst>
                  <a:ext uri="{FF2B5EF4-FFF2-40B4-BE49-F238E27FC236}">
                    <a16:creationId xmlns:a16="http://schemas.microsoft.com/office/drawing/2014/main" id="{54FE7003-9B71-9824-BD2A-EB6FDFFE5A79}"/>
                  </a:ext>
                </a:extLst>
              </p:cNvPr>
              <p:cNvSpPr>
                <a:spLocks noGrp="1"/>
              </p:cNvSpPr>
              <p:nvPr>
                <p:ph sz="half" idx="2"/>
              </p:nvPr>
            </p:nvSpPr>
            <p:spPr>
              <a:xfrm>
                <a:off x="6227395" y="1838189"/>
                <a:ext cx="3205544" cy="2087096"/>
              </a:xfrm>
            </p:spPr>
            <p:txBody>
              <a:bodyPr/>
              <a:lstStyle/>
              <a:p>
                <a:pPr marL="285750" indent="-285750">
                  <a:buFont typeface="Arial" panose="020B0604020202020204" pitchFamily="34" charset="0"/>
                  <a:buChar char="•"/>
                </a:pPr>
                <a:r>
                  <a:rPr lang="en-US" dirty="0"/>
                  <a:t>Irradiate all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𝑙𝑜𝑜𝑝</m:t>
                        </m:r>
                      </m:sub>
                    </m:sSub>
                  </m:oMath>
                </a14:m>
                <a:r>
                  <a:rPr lang="en-US" dirty="0"/>
                  <a:t> with a smaller source </a:t>
                </a:r>
                <a14:m>
                  <m:oMath xmlns:m="http://schemas.openxmlformats.org/officeDocument/2006/math">
                    <m:d>
                      <m:dPr>
                        <m:ctrlPr>
                          <a:rPr lang="en-US" i="1" smtClean="0">
                            <a:latin typeface="Cambria Math" panose="02040503050406030204" pitchFamily="18" charset="0"/>
                          </a:rPr>
                        </m:ctrlPr>
                      </m:dPr>
                      <m:e>
                        <m:r>
                          <m:rPr>
                            <m:sty m:val="p"/>
                          </m:rPr>
                          <a:rPr lang="en-US">
                            <a:latin typeface="Cambria Math" panose="02040503050406030204" pitchFamily="18" charset="0"/>
                          </a:rPr>
                          <m:t>S</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𝑖𝑟𝑟</m:t>
                                </m:r>
                              </m:sub>
                            </m:sSub>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𝑙𝑜𝑜𝑝</m:t>
                                </m:r>
                              </m:sub>
                            </m:sSub>
                          </m:den>
                        </m:f>
                      </m:e>
                    </m:d>
                  </m:oMath>
                </a14:m>
                <a:endParaRPr lang="en-US" dirty="0"/>
              </a:p>
              <a:p>
                <a:pPr marL="285750" indent="-285750">
                  <a:buFont typeface="Arial" panose="020B0604020202020204" pitchFamily="34" charset="0"/>
                  <a:buChar char="•"/>
                </a:pPr>
                <a:r>
                  <a:rPr lang="en-US" dirty="0"/>
                  <a:t>Irradiation time = total operation time </a:t>
                </a:r>
              </a:p>
              <a:p>
                <a:pPr marL="285750" indent="-285750">
                  <a:buFont typeface="Arial" panose="020B0604020202020204" pitchFamily="34" charset="0"/>
                  <a:buChar char="•"/>
                </a:pPr>
                <a:r>
                  <a:rPr lang="en-US" dirty="0"/>
                  <a:t>Decay time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𝑙𝑜𝑜𝑝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oMath>
                </a14:m>
                <a:endParaRPr lang="en-US" dirty="0"/>
              </a:p>
            </p:txBody>
          </p:sp>
        </mc:Choice>
        <mc:Fallback xmlns="">
          <p:sp>
            <p:nvSpPr>
              <p:cNvPr id="22" name="Content Placeholder 21">
                <a:extLst>
                  <a:ext uri="{FF2B5EF4-FFF2-40B4-BE49-F238E27FC236}">
                    <a16:creationId xmlns:a16="http://schemas.microsoft.com/office/drawing/2014/main" id="{54FE7003-9B71-9824-BD2A-EB6FDFFE5A79}"/>
                  </a:ext>
                </a:extLst>
              </p:cNvPr>
              <p:cNvSpPr>
                <a:spLocks noGrp="1" noRot="1" noChangeAspect="1" noMove="1" noResize="1" noEditPoints="1" noAdjustHandles="1" noChangeArrowheads="1" noChangeShapeType="1" noTextEdit="1"/>
              </p:cNvSpPr>
              <p:nvPr>
                <p:ph sz="half" idx="2"/>
              </p:nvPr>
            </p:nvSpPr>
            <p:spPr>
              <a:xfrm>
                <a:off x="6227395" y="1838189"/>
                <a:ext cx="3205544" cy="2087096"/>
              </a:xfrm>
              <a:blipFill>
                <a:blip r:embed="rId4"/>
                <a:stretch>
                  <a:fillRect t="-292"/>
                </a:stretch>
              </a:blipFill>
            </p:spPr>
            <p:txBody>
              <a:bodyPr/>
              <a:lstStyle/>
              <a:p>
                <a:r>
                  <a:rPr lang="en-US">
                    <a:noFill/>
                  </a:rPr>
                  <a:t> </a:t>
                </a:r>
              </a:p>
            </p:txBody>
          </p:sp>
        </mc:Fallback>
      </mc:AlternateContent>
      <p:sp>
        <p:nvSpPr>
          <p:cNvPr id="23" name="Text Placeholder 22">
            <a:extLst>
              <a:ext uri="{FF2B5EF4-FFF2-40B4-BE49-F238E27FC236}">
                <a16:creationId xmlns:a16="http://schemas.microsoft.com/office/drawing/2014/main" id="{2764C055-A92E-C7CC-9A7F-814704D5E0DB}"/>
              </a:ext>
            </a:extLst>
          </p:cNvPr>
          <p:cNvSpPr>
            <a:spLocks noGrp="1"/>
          </p:cNvSpPr>
          <p:nvPr>
            <p:ph type="body" sz="quarter" idx="13"/>
          </p:nvPr>
        </p:nvSpPr>
        <p:spPr/>
        <p:txBody>
          <a:bodyPr/>
          <a:lstStyle/>
          <a:p>
            <a:pPr algn="ctr"/>
            <a:r>
              <a:rPr lang="en-US" dirty="0"/>
              <a:t>Dilution method</a:t>
            </a:r>
          </a:p>
        </p:txBody>
      </p:sp>
      <p:sp>
        <p:nvSpPr>
          <p:cNvPr id="24" name="Text Placeholder 23">
            <a:extLst>
              <a:ext uri="{FF2B5EF4-FFF2-40B4-BE49-F238E27FC236}">
                <a16:creationId xmlns:a16="http://schemas.microsoft.com/office/drawing/2014/main" id="{5035920F-8B72-4F3C-FBAB-7E07A3E93A48}"/>
              </a:ext>
            </a:extLst>
          </p:cNvPr>
          <p:cNvSpPr>
            <a:spLocks noGrp="1"/>
          </p:cNvSpPr>
          <p:nvPr>
            <p:ph type="body" sz="quarter" idx="14"/>
          </p:nvPr>
        </p:nvSpPr>
        <p:spPr/>
        <p:txBody>
          <a:bodyPr/>
          <a:lstStyle/>
          <a:p>
            <a:pPr algn="ctr"/>
            <a:r>
              <a:rPr lang="en-US" dirty="0"/>
              <a:t>Short- and long-lived method</a:t>
            </a:r>
          </a:p>
        </p:txBody>
      </p:sp>
      <p:grpSp>
        <p:nvGrpSpPr>
          <p:cNvPr id="32" name="Group 31">
            <a:extLst>
              <a:ext uri="{FF2B5EF4-FFF2-40B4-BE49-F238E27FC236}">
                <a16:creationId xmlns:a16="http://schemas.microsoft.com/office/drawing/2014/main" id="{D13DD3E1-5C68-EB3D-C8AD-582F7EBD956E}"/>
              </a:ext>
            </a:extLst>
          </p:cNvPr>
          <p:cNvGrpSpPr/>
          <p:nvPr/>
        </p:nvGrpSpPr>
        <p:grpSpPr>
          <a:xfrm>
            <a:off x="1625235" y="1612786"/>
            <a:ext cx="3903931" cy="1950885"/>
            <a:chOff x="1842995" y="2070637"/>
            <a:chExt cx="3903931" cy="1950885"/>
          </a:xfrm>
        </p:grpSpPr>
        <p:grpSp>
          <p:nvGrpSpPr>
            <p:cNvPr id="20" name="Group 19">
              <a:extLst>
                <a:ext uri="{FF2B5EF4-FFF2-40B4-BE49-F238E27FC236}">
                  <a16:creationId xmlns:a16="http://schemas.microsoft.com/office/drawing/2014/main" id="{71FF5E8D-DBB8-F4E5-5406-D3B5FB1717FA}"/>
                </a:ext>
              </a:extLst>
            </p:cNvPr>
            <p:cNvGrpSpPr/>
            <p:nvPr/>
          </p:nvGrpSpPr>
          <p:grpSpPr>
            <a:xfrm>
              <a:off x="1842995" y="2070637"/>
              <a:ext cx="2620474" cy="859302"/>
              <a:chOff x="1666785" y="866320"/>
              <a:chExt cx="3079106" cy="1487043"/>
            </a:xfrm>
          </p:grpSpPr>
          <p:grpSp>
            <p:nvGrpSpPr>
              <p:cNvPr id="16" name="Group 15">
                <a:extLst>
                  <a:ext uri="{FF2B5EF4-FFF2-40B4-BE49-F238E27FC236}">
                    <a16:creationId xmlns:a16="http://schemas.microsoft.com/office/drawing/2014/main" id="{DF01734B-0DE8-046E-77A3-3E72E2E08C41}"/>
                  </a:ext>
                </a:extLst>
              </p:cNvPr>
              <p:cNvGrpSpPr/>
              <p:nvPr/>
            </p:nvGrpSpPr>
            <p:grpSpPr>
              <a:xfrm>
                <a:off x="1723713" y="866320"/>
                <a:ext cx="2974086" cy="1487043"/>
                <a:chOff x="1295051" y="0"/>
                <a:chExt cx="2974086" cy="1487043"/>
              </a:xfrm>
            </p:grpSpPr>
            <p:sp>
              <p:nvSpPr>
                <p:cNvPr id="17" name="Rectangle: Rounded Corners 16">
                  <a:extLst>
                    <a:ext uri="{FF2B5EF4-FFF2-40B4-BE49-F238E27FC236}">
                      <a16:creationId xmlns:a16="http://schemas.microsoft.com/office/drawing/2014/main" id="{4BE63A6B-5112-7E89-020F-E65F16C5023E}"/>
                    </a:ext>
                  </a:extLst>
                </p:cNvPr>
                <p:cNvSpPr/>
                <p:nvPr/>
              </p:nvSpPr>
              <p:spPr>
                <a:xfrm>
                  <a:off x="1295051" y="0"/>
                  <a:ext cx="2974086" cy="148704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E2491CDB-2F6A-76D4-C6EF-3405F9FF1CC8}"/>
                    </a:ext>
                  </a:extLst>
                </p:cNvPr>
                <p:cNvSpPr txBox="1"/>
                <p:nvPr/>
              </p:nvSpPr>
              <p:spPr>
                <a:xfrm>
                  <a:off x="1367642" y="72591"/>
                  <a:ext cx="2828904" cy="1341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2400" kern="1200" dirty="0"/>
                    <a:t>Core vessel</a:t>
                  </a:r>
                </a:p>
              </p:txBody>
            </p:sp>
          </p:grpSp>
          <p:sp>
            <p:nvSpPr>
              <p:cNvPr id="19" name="TextBox 18">
                <a:extLst>
                  <a:ext uri="{FF2B5EF4-FFF2-40B4-BE49-F238E27FC236}">
                    <a16:creationId xmlns:a16="http://schemas.microsoft.com/office/drawing/2014/main" id="{C9047E27-5E74-3D5E-3EA9-E5160409A4B8}"/>
                  </a:ext>
                </a:extLst>
              </p:cNvPr>
              <p:cNvSpPr txBox="1"/>
              <p:nvPr/>
            </p:nvSpPr>
            <p:spPr>
              <a:xfrm>
                <a:off x="1666785" y="1652565"/>
                <a:ext cx="3079106" cy="692400"/>
              </a:xfrm>
              <a:prstGeom prst="rect">
                <a:avLst/>
              </a:prstGeom>
              <a:noFill/>
            </p:spPr>
            <p:txBody>
              <a:bodyPr wrap="square">
                <a:spAutoFit/>
              </a:bodyPr>
              <a:lstStyle/>
              <a:p>
                <a:pPr algn="ctr"/>
                <a:r>
                  <a:rPr lang="en-US" sz="2000" dirty="0">
                    <a:solidFill>
                      <a:srgbClr val="FFFF00"/>
                    </a:solidFill>
                  </a:rPr>
                  <a:t>Total operation time</a:t>
                </a:r>
              </a:p>
            </p:txBody>
          </p:sp>
        </p:grpSp>
        <p:sp>
          <p:nvSpPr>
            <p:cNvPr id="25" name="Arrow: Curved Left 24">
              <a:extLst>
                <a:ext uri="{FF2B5EF4-FFF2-40B4-BE49-F238E27FC236}">
                  <a16:creationId xmlns:a16="http://schemas.microsoft.com/office/drawing/2014/main" id="{1AD9BCED-A32D-F18A-001F-003CBE74E241}"/>
                </a:ext>
              </a:extLst>
            </p:cNvPr>
            <p:cNvSpPr/>
            <p:nvPr/>
          </p:nvSpPr>
          <p:spPr>
            <a:xfrm>
              <a:off x="4434845" y="2433272"/>
              <a:ext cx="692501" cy="1325556"/>
            </a:xfrm>
            <a:prstGeom prst="curvedLef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FD2A810-51E7-138A-6178-48369F4757C9}"/>
                    </a:ext>
                  </a:extLst>
                </p:cNvPr>
                <p:cNvSpPr txBox="1"/>
                <p:nvPr/>
              </p:nvSpPr>
              <p:spPr>
                <a:xfrm>
                  <a:off x="4995376" y="2725031"/>
                  <a:ext cx="7515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𝑑</m:t>
                            </m:r>
                          </m:sub>
                        </m:sSub>
                      </m:oMath>
                    </m:oMathPara>
                  </a14:m>
                  <a:endParaRPr lang="en-US" sz="3200" dirty="0"/>
                </a:p>
              </p:txBody>
            </p:sp>
          </mc:Choice>
          <mc:Fallback xmlns="">
            <p:sp>
              <p:nvSpPr>
                <p:cNvPr id="26" name="TextBox 25">
                  <a:extLst>
                    <a:ext uri="{FF2B5EF4-FFF2-40B4-BE49-F238E27FC236}">
                      <a16:creationId xmlns:a16="http://schemas.microsoft.com/office/drawing/2014/main" id="{9FD2A810-51E7-138A-6178-48369F4757C9}"/>
                    </a:ext>
                  </a:extLst>
                </p:cNvPr>
                <p:cNvSpPr txBox="1">
                  <a:spLocks noRot="1" noChangeAspect="1" noMove="1" noResize="1" noEditPoints="1" noAdjustHandles="1" noChangeArrowheads="1" noChangeShapeType="1" noTextEdit="1"/>
                </p:cNvSpPr>
                <p:nvPr/>
              </p:nvSpPr>
              <p:spPr>
                <a:xfrm>
                  <a:off x="4995376" y="2725031"/>
                  <a:ext cx="751550" cy="584775"/>
                </a:xfrm>
                <a:prstGeom prst="rect">
                  <a:avLst/>
                </a:prstGeom>
                <a:blipFill>
                  <a:blip r:embed="rId5"/>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1855BC7F-8329-578F-9E79-D14A5B034B44}"/>
                </a:ext>
              </a:extLst>
            </p:cNvPr>
            <p:cNvGrpSpPr/>
            <p:nvPr/>
          </p:nvGrpSpPr>
          <p:grpSpPr>
            <a:xfrm>
              <a:off x="1891444" y="3166836"/>
              <a:ext cx="2551612" cy="854686"/>
              <a:chOff x="1295051" y="0"/>
              <a:chExt cx="2974086" cy="1487043"/>
            </a:xfrm>
          </p:grpSpPr>
          <p:sp>
            <p:nvSpPr>
              <p:cNvPr id="30" name="Rectangle: Rounded Corners 29">
                <a:extLst>
                  <a:ext uri="{FF2B5EF4-FFF2-40B4-BE49-F238E27FC236}">
                    <a16:creationId xmlns:a16="http://schemas.microsoft.com/office/drawing/2014/main" id="{30A79E73-E5FD-8C0E-DF18-F10222547DE7}"/>
                  </a:ext>
                </a:extLst>
              </p:cNvPr>
              <p:cNvSpPr/>
              <p:nvPr/>
            </p:nvSpPr>
            <p:spPr>
              <a:xfrm>
                <a:off x="1295051" y="0"/>
                <a:ext cx="2974086" cy="148704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31" name="Rectangle: Rounded Corners 4">
                <a:extLst>
                  <a:ext uri="{FF2B5EF4-FFF2-40B4-BE49-F238E27FC236}">
                    <a16:creationId xmlns:a16="http://schemas.microsoft.com/office/drawing/2014/main" id="{F20E09C9-9DCF-1047-819A-40FB8BAF7C61}"/>
                  </a:ext>
                </a:extLst>
              </p:cNvPr>
              <p:cNvSpPr txBox="1"/>
              <p:nvPr/>
            </p:nvSpPr>
            <p:spPr>
              <a:xfrm>
                <a:off x="1367642" y="72591"/>
                <a:ext cx="2828904" cy="1341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2400" kern="1200" dirty="0"/>
                  <a:t>Secondary comp.</a:t>
                </a:r>
              </a:p>
            </p:txBody>
          </p:sp>
        </p:grpSp>
      </p:grpSp>
      <p:grpSp>
        <p:nvGrpSpPr>
          <p:cNvPr id="42" name="Group 41">
            <a:extLst>
              <a:ext uri="{FF2B5EF4-FFF2-40B4-BE49-F238E27FC236}">
                <a16:creationId xmlns:a16="http://schemas.microsoft.com/office/drawing/2014/main" id="{CA9D0058-B38A-799D-05F5-5E5E45C6C919}"/>
              </a:ext>
            </a:extLst>
          </p:cNvPr>
          <p:cNvGrpSpPr/>
          <p:nvPr/>
        </p:nvGrpSpPr>
        <p:grpSpPr>
          <a:xfrm>
            <a:off x="6343198" y="3686175"/>
            <a:ext cx="2547126" cy="2600325"/>
            <a:chOff x="6308079" y="3328856"/>
            <a:chExt cx="2582245" cy="2595693"/>
          </a:xfrm>
        </p:grpSpPr>
        <p:sp>
          <p:nvSpPr>
            <p:cNvPr id="37" name="Arrow: Circular 36">
              <a:extLst>
                <a:ext uri="{FF2B5EF4-FFF2-40B4-BE49-F238E27FC236}">
                  <a16:creationId xmlns:a16="http://schemas.microsoft.com/office/drawing/2014/main" id="{FF95EE03-DFC2-D0A4-3D60-5B81A778CA99}"/>
                </a:ext>
              </a:extLst>
            </p:cNvPr>
            <p:cNvSpPr/>
            <p:nvPr/>
          </p:nvSpPr>
          <p:spPr>
            <a:xfrm>
              <a:off x="6308079" y="3328856"/>
              <a:ext cx="2582245" cy="2433769"/>
            </a:xfrm>
            <a:prstGeom prst="circularArrow">
              <a:avLst>
                <a:gd name="adj1" fmla="val 8569"/>
                <a:gd name="adj2" fmla="val 343918"/>
                <a:gd name="adj3" fmla="val 15985187"/>
                <a:gd name="adj4" fmla="val 16585993"/>
                <a:gd name="adj5" fmla="val 7156"/>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6525CC4-FDDC-3D04-B787-4F96624E7CFF}"/>
                    </a:ext>
                  </a:extLst>
                </p:cNvPr>
                <p:cNvSpPr txBox="1"/>
                <p:nvPr/>
              </p:nvSpPr>
              <p:spPr>
                <a:xfrm>
                  <a:off x="6703418" y="3720404"/>
                  <a:ext cx="1759494" cy="1500924"/>
                </a:xfrm>
                <a:prstGeom prst="rect">
                  <a:avLst/>
                </a:prstGeom>
                <a:noFill/>
              </p:spPr>
              <p:txBody>
                <a:bodyPr wrap="square" rtlCol="0">
                  <a:spAutoFit/>
                </a:bodyPr>
                <a:lstStyle/>
                <a:p>
                  <a:pPr algn="ctr"/>
                  <a:r>
                    <a:rPr lang="en-US" b="0" i="0" dirty="0">
                      <a:latin typeface="Cambria Math" panose="02040503050406030204" pitchFamily="18" charset="0"/>
                    </a:rPr>
                    <a:t>Loop volume irradiated with smaller source,</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𝑖𝑟𝑟</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𝑙𝑜𝑜𝑝</m:t>
                                </m:r>
                              </m:sub>
                            </m:sSub>
                          </m:den>
                        </m:f>
                      </m:oMath>
                    </m:oMathPara>
                  </a14:m>
                  <a:endParaRPr lang="en-US" dirty="0"/>
                </a:p>
              </p:txBody>
            </p:sp>
          </mc:Choice>
          <mc:Fallback xmlns="">
            <p:sp>
              <p:nvSpPr>
                <p:cNvPr id="39" name="TextBox 38">
                  <a:extLst>
                    <a:ext uri="{FF2B5EF4-FFF2-40B4-BE49-F238E27FC236}">
                      <a16:creationId xmlns:a16="http://schemas.microsoft.com/office/drawing/2014/main" id="{76525CC4-FDDC-3D04-B787-4F96624E7CFF}"/>
                    </a:ext>
                  </a:extLst>
                </p:cNvPr>
                <p:cNvSpPr txBox="1">
                  <a:spLocks noRot="1" noChangeAspect="1" noMove="1" noResize="1" noEditPoints="1" noAdjustHandles="1" noChangeArrowheads="1" noChangeShapeType="1" noTextEdit="1"/>
                </p:cNvSpPr>
                <p:nvPr/>
              </p:nvSpPr>
              <p:spPr>
                <a:xfrm>
                  <a:off x="6703418" y="3720404"/>
                  <a:ext cx="1759494" cy="1500924"/>
                </a:xfrm>
                <a:prstGeom prst="rect">
                  <a:avLst/>
                </a:prstGeom>
                <a:blipFill>
                  <a:blip r:embed="rId6"/>
                  <a:stretch>
                    <a:fillRect l="-1408" t="-2429" r="-3521"/>
                  </a:stretch>
                </a:blipFill>
              </p:spPr>
              <p:txBody>
                <a:bodyPr/>
                <a:lstStyle/>
                <a:p>
                  <a:r>
                    <a:rPr lang="en-US">
                      <a:noFill/>
                    </a:rPr>
                    <a:t> </a:t>
                  </a:r>
                </a:p>
              </p:txBody>
            </p:sp>
          </mc:Fallback>
        </mc:AlternateContent>
        <p:sp>
          <p:nvSpPr>
            <p:cNvPr id="40" name="Rectangle: Rounded Corners 4">
              <a:extLst>
                <a:ext uri="{FF2B5EF4-FFF2-40B4-BE49-F238E27FC236}">
                  <a16:creationId xmlns:a16="http://schemas.microsoft.com/office/drawing/2014/main" id="{3080D44B-DAEC-518C-5E25-536A508A597E}"/>
                </a:ext>
              </a:extLst>
            </p:cNvPr>
            <p:cNvSpPr txBox="1"/>
            <p:nvPr/>
          </p:nvSpPr>
          <p:spPr>
            <a:xfrm>
              <a:off x="6921562" y="5324474"/>
              <a:ext cx="1355137" cy="600075"/>
            </a:xfrm>
            <a:prstGeom prst="rect">
              <a:avLst/>
            </a:prstGeom>
            <a:ln w="25400">
              <a:solidFill>
                <a:schemeClr val="accent1">
                  <a:shade val="15000"/>
                </a:schemeClr>
              </a:solidFill>
              <a:prstDash val="dash"/>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1600" kern="1200" dirty="0">
                  <a:solidFill>
                    <a:srgbClr val="993300"/>
                  </a:solidFill>
                </a:rPr>
                <a:t>Secondary comp.</a:t>
              </a:r>
            </a:p>
          </p:txBody>
        </p:sp>
      </p:grpSp>
      <mc:AlternateContent xmlns:mc="http://schemas.openxmlformats.org/markup-compatibility/2006" xmlns:a14="http://schemas.microsoft.com/office/drawing/2010/main">
        <mc:Choice Requires="a14">
          <p:sp>
            <p:nvSpPr>
              <p:cNvPr id="41" name="Content Placeholder 21">
                <a:extLst>
                  <a:ext uri="{FF2B5EF4-FFF2-40B4-BE49-F238E27FC236}">
                    <a16:creationId xmlns:a16="http://schemas.microsoft.com/office/drawing/2014/main" id="{1714FCF8-AD61-8D47-23A2-6C36093E05C3}"/>
                  </a:ext>
                </a:extLst>
              </p:cNvPr>
              <p:cNvSpPr txBox="1">
                <a:spLocks/>
              </p:cNvSpPr>
              <p:nvPr/>
            </p:nvSpPr>
            <p:spPr>
              <a:xfrm>
                <a:off x="9321572" y="1886047"/>
                <a:ext cx="2687382" cy="3592046"/>
              </a:xfrm>
              <a:prstGeom prst="rect">
                <a:avLst/>
              </a:prstGeom>
            </p:spPr>
            <p:txBody>
              <a:bodyPr vert="horz" lIns="182880" tIns="91440" rIns="91440" bIns="91440" rtlCol="0">
                <a:noAutofit/>
              </a:bodyPr>
              <a:lstStyle>
                <a:lvl1pPr marL="0" indent="0" algn="l" defTabSz="914400" rtl="0" eaLnBrk="1" latinLnBrk="0" hangingPunct="1">
                  <a:lnSpc>
                    <a:spcPct val="90000"/>
                  </a:lnSpc>
                  <a:spcBef>
                    <a:spcPts val="1200"/>
                  </a:spcBef>
                  <a:spcAft>
                    <a:spcPts val="60"/>
                  </a:spcAft>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Total source </a:t>
                </a:r>
                <a14:m>
                  <m:oMath xmlns:m="http://schemas.openxmlformats.org/officeDocument/2006/math">
                    <m:d>
                      <m:dPr>
                        <m:ctrlPr>
                          <a:rPr lang="en-US" i="1">
                            <a:latin typeface="Cambria Math" panose="02040503050406030204" pitchFamily="18" charset="0"/>
                          </a:rPr>
                        </m:ctrlPr>
                      </m:dPr>
                      <m:e>
                        <m:r>
                          <m:rPr>
                            <m:sty m:val="p"/>
                          </m:rPr>
                          <a:rPr lang="en-US">
                            <a:latin typeface="Cambria Math" panose="02040503050406030204" pitchFamily="18" charset="0"/>
                          </a:rPr>
                          <m:t>S</m:t>
                        </m:r>
                      </m:e>
                    </m:d>
                  </m:oMath>
                </a14:m>
                <a:endParaRPr lang="en-US" dirty="0"/>
              </a:p>
              <a:p>
                <a:pPr marL="285750" indent="-285750">
                  <a:buFont typeface="Arial" panose="020B0604020202020204" pitchFamily="34" charset="0"/>
                  <a:buChar char="•"/>
                </a:pPr>
                <a:r>
                  <a:rPr lang="en-US" dirty="0"/>
                  <a:t>One final irradiation step with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𝑖𝑟𝑟</m:t>
                        </m:r>
                      </m:sub>
                    </m:sSub>
                  </m:oMath>
                </a14:m>
                <a:r>
                  <a:rPr lang="en-US" dirty="0"/>
                  <a:t> and  decay step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𝑑</m:t>
                        </m:r>
                      </m:sub>
                    </m:sSub>
                    <m:r>
                      <a:rPr lang="en-US" i="1">
                        <a:latin typeface="Cambria Math" panose="02040503050406030204" pitchFamily="18" charset="0"/>
                      </a:rPr>
                      <m:t> </m:t>
                    </m:r>
                  </m:oMath>
                </a14:m>
                <a:r>
                  <a:rPr lang="en-US" dirty="0"/>
                  <a:t>for only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𝑖𝑟𝑟</m:t>
                        </m:r>
                      </m:sub>
                    </m:sSub>
                  </m:oMath>
                </a14:m>
                <a:endParaRPr lang="en-US" dirty="0"/>
              </a:p>
            </p:txBody>
          </p:sp>
        </mc:Choice>
        <mc:Fallback xmlns="">
          <p:sp>
            <p:nvSpPr>
              <p:cNvPr id="41" name="Content Placeholder 21">
                <a:extLst>
                  <a:ext uri="{FF2B5EF4-FFF2-40B4-BE49-F238E27FC236}">
                    <a16:creationId xmlns:a16="http://schemas.microsoft.com/office/drawing/2014/main" id="{1714FCF8-AD61-8D47-23A2-6C36093E05C3}"/>
                  </a:ext>
                </a:extLst>
              </p:cNvPr>
              <p:cNvSpPr txBox="1">
                <a:spLocks noRot="1" noChangeAspect="1" noMove="1" noResize="1" noEditPoints="1" noAdjustHandles="1" noChangeArrowheads="1" noChangeShapeType="1" noTextEdit="1"/>
              </p:cNvSpPr>
              <p:nvPr/>
            </p:nvSpPr>
            <p:spPr>
              <a:xfrm>
                <a:off x="9321572" y="1886047"/>
                <a:ext cx="2687382" cy="3592046"/>
              </a:xfrm>
              <a:prstGeom prst="rect">
                <a:avLst/>
              </a:prstGeom>
              <a:blipFill>
                <a:blip r:embed="rId7"/>
                <a:stretch>
                  <a:fillRect t="-339"/>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553B3647-CBA7-FC8D-2B69-8C6D2F5F64F8}"/>
              </a:ext>
            </a:extLst>
          </p:cNvPr>
          <p:cNvGrpSpPr/>
          <p:nvPr/>
        </p:nvGrpSpPr>
        <p:grpSpPr>
          <a:xfrm>
            <a:off x="9242929" y="3610957"/>
            <a:ext cx="2844667" cy="1981261"/>
            <a:chOff x="1842995" y="2087871"/>
            <a:chExt cx="2865224" cy="1891929"/>
          </a:xfrm>
        </p:grpSpPr>
        <p:grpSp>
          <p:nvGrpSpPr>
            <p:cNvPr id="44" name="Group 43">
              <a:extLst>
                <a:ext uri="{FF2B5EF4-FFF2-40B4-BE49-F238E27FC236}">
                  <a16:creationId xmlns:a16="http://schemas.microsoft.com/office/drawing/2014/main" id="{368EE0A3-1EA3-4964-1889-143B92C0751D}"/>
                </a:ext>
              </a:extLst>
            </p:cNvPr>
            <p:cNvGrpSpPr/>
            <p:nvPr/>
          </p:nvGrpSpPr>
          <p:grpSpPr>
            <a:xfrm>
              <a:off x="1842995" y="2087871"/>
              <a:ext cx="2620474" cy="933028"/>
              <a:chOff x="1666785" y="896135"/>
              <a:chExt cx="3079106" cy="1614628"/>
            </a:xfrm>
          </p:grpSpPr>
          <p:grpSp>
            <p:nvGrpSpPr>
              <p:cNvPr id="50" name="Group 49">
                <a:extLst>
                  <a:ext uri="{FF2B5EF4-FFF2-40B4-BE49-F238E27FC236}">
                    <a16:creationId xmlns:a16="http://schemas.microsoft.com/office/drawing/2014/main" id="{66E2C063-79EA-B78D-C191-356BF615D532}"/>
                  </a:ext>
                </a:extLst>
              </p:cNvPr>
              <p:cNvGrpSpPr/>
              <p:nvPr/>
            </p:nvGrpSpPr>
            <p:grpSpPr>
              <a:xfrm>
                <a:off x="1796304" y="896135"/>
                <a:ext cx="2771229" cy="1614628"/>
                <a:chOff x="1367642" y="29815"/>
                <a:chExt cx="2771229" cy="1614628"/>
              </a:xfrm>
            </p:grpSpPr>
            <p:sp>
              <p:nvSpPr>
                <p:cNvPr id="52" name="Rectangle: Rounded Corners 51">
                  <a:extLst>
                    <a:ext uri="{FF2B5EF4-FFF2-40B4-BE49-F238E27FC236}">
                      <a16:creationId xmlns:a16="http://schemas.microsoft.com/office/drawing/2014/main" id="{2D4ADE9E-8705-D6D7-E171-0E215AE5B560}"/>
                    </a:ext>
                  </a:extLst>
                </p:cNvPr>
                <p:cNvSpPr/>
                <p:nvPr/>
              </p:nvSpPr>
              <p:spPr>
                <a:xfrm>
                  <a:off x="1776500" y="29815"/>
                  <a:ext cx="1968237" cy="16146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3" name="Rectangle: Rounded Corners 4">
                  <a:extLst>
                    <a:ext uri="{FF2B5EF4-FFF2-40B4-BE49-F238E27FC236}">
                      <a16:creationId xmlns:a16="http://schemas.microsoft.com/office/drawing/2014/main" id="{A192A6A0-2EA3-667C-574E-FFCA4DD0713E}"/>
                    </a:ext>
                  </a:extLst>
                </p:cNvPr>
                <p:cNvSpPr txBox="1"/>
                <p:nvPr/>
              </p:nvSpPr>
              <p:spPr>
                <a:xfrm>
                  <a:off x="1367642" y="72592"/>
                  <a:ext cx="2771229" cy="1263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2400" kern="1200" dirty="0"/>
                    <a:t>Core vessel</a:t>
                  </a: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3162BB5-1E14-AD1B-DB3F-3907D10BE129}"/>
                      </a:ext>
                    </a:extLst>
                  </p:cNvPr>
                  <p:cNvSpPr txBox="1"/>
                  <p:nvPr/>
                </p:nvSpPr>
                <p:spPr>
                  <a:xfrm>
                    <a:off x="1666785" y="1652565"/>
                    <a:ext cx="3079106" cy="69240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US" sz="2000" b="0" i="1" smtClean="0">
                                  <a:solidFill>
                                    <a:srgbClr val="FFFF00"/>
                                  </a:solidFill>
                                  <a:latin typeface="Cambria Math" panose="02040503050406030204" pitchFamily="18" charset="0"/>
                                </a:rPr>
                              </m:ctrlPr>
                            </m:sSubPr>
                            <m:e>
                              <m:r>
                                <a:rPr lang="en-US" sz="2000" b="0" i="1" smtClean="0">
                                  <a:solidFill>
                                    <a:srgbClr val="FFFF00"/>
                                  </a:solidFill>
                                  <a:latin typeface="Cambria Math" panose="02040503050406030204" pitchFamily="18" charset="0"/>
                                </a:rPr>
                                <m:t>𝑡</m:t>
                              </m:r>
                            </m:e>
                            <m:sub>
                              <m:r>
                                <a:rPr lang="en-US" sz="2000" b="0" i="1" smtClean="0">
                                  <a:solidFill>
                                    <a:srgbClr val="FFFF00"/>
                                  </a:solidFill>
                                  <a:latin typeface="Cambria Math" panose="02040503050406030204" pitchFamily="18" charset="0"/>
                                </a:rPr>
                                <m:t>𝑖𝑟𝑟</m:t>
                              </m:r>
                            </m:sub>
                          </m:sSub>
                        </m:oMath>
                      </m:oMathPara>
                    </a14:m>
                    <a:endParaRPr lang="en-US" sz="2000" dirty="0">
                      <a:solidFill>
                        <a:srgbClr val="FFFF00"/>
                      </a:solidFill>
                    </a:endParaRPr>
                  </a:p>
                </p:txBody>
              </p:sp>
            </mc:Choice>
            <mc:Fallback xmlns="">
              <p:sp>
                <p:nvSpPr>
                  <p:cNvPr id="51" name="TextBox 50">
                    <a:extLst>
                      <a:ext uri="{FF2B5EF4-FFF2-40B4-BE49-F238E27FC236}">
                        <a16:creationId xmlns:a16="http://schemas.microsoft.com/office/drawing/2014/main" id="{F3162BB5-1E14-AD1B-DB3F-3907D10BE129}"/>
                      </a:ext>
                    </a:extLst>
                  </p:cNvPr>
                  <p:cNvSpPr txBox="1">
                    <a:spLocks noRot="1" noChangeAspect="1" noMove="1" noResize="1" noEditPoints="1" noAdjustHandles="1" noChangeArrowheads="1" noChangeShapeType="1" noTextEdit="1"/>
                  </p:cNvSpPr>
                  <p:nvPr/>
                </p:nvSpPr>
                <p:spPr>
                  <a:xfrm>
                    <a:off x="1666785" y="1652565"/>
                    <a:ext cx="3079106" cy="692400"/>
                  </a:xfrm>
                  <a:prstGeom prst="rect">
                    <a:avLst/>
                  </a:prstGeom>
                  <a:blipFill>
                    <a:blip r:embed="rId8"/>
                    <a:stretch>
                      <a:fillRect/>
                    </a:stretch>
                  </a:blipFill>
                </p:spPr>
                <p:txBody>
                  <a:bodyPr/>
                  <a:lstStyle/>
                  <a:p>
                    <a:r>
                      <a:rPr lang="en-US">
                        <a:noFill/>
                      </a:rPr>
                      <a:t> </a:t>
                    </a:r>
                  </a:p>
                </p:txBody>
              </p:sp>
            </mc:Fallback>
          </mc:AlternateContent>
        </p:grpSp>
        <p:sp>
          <p:nvSpPr>
            <p:cNvPr id="45" name="Arrow: Curved Left 44">
              <a:extLst>
                <a:ext uri="{FF2B5EF4-FFF2-40B4-BE49-F238E27FC236}">
                  <a16:creationId xmlns:a16="http://schemas.microsoft.com/office/drawing/2014/main" id="{A13872F4-CB30-5DB4-3DFF-DEE85CAA65B3}"/>
                </a:ext>
              </a:extLst>
            </p:cNvPr>
            <p:cNvSpPr/>
            <p:nvPr/>
          </p:nvSpPr>
          <p:spPr>
            <a:xfrm>
              <a:off x="3996695" y="2433272"/>
              <a:ext cx="590496" cy="1239807"/>
            </a:xfrm>
            <a:prstGeom prst="curvedLef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2B45BEF-B3F4-BB9C-8689-5567B1A0CE17}"/>
                    </a:ext>
                  </a:extLst>
                </p:cNvPr>
                <p:cNvSpPr txBox="1"/>
                <p:nvPr/>
              </p:nvSpPr>
              <p:spPr>
                <a:xfrm>
                  <a:off x="3956669" y="2632702"/>
                  <a:ext cx="7515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𝑑</m:t>
                            </m:r>
                          </m:sub>
                        </m:sSub>
                      </m:oMath>
                    </m:oMathPara>
                  </a14:m>
                  <a:endParaRPr lang="en-US" sz="3200" dirty="0"/>
                </a:p>
              </p:txBody>
            </p:sp>
          </mc:Choice>
          <mc:Fallback xmlns="">
            <p:sp>
              <p:nvSpPr>
                <p:cNvPr id="46" name="TextBox 45">
                  <a:extLst>
                    <a:ext uri="{FF2B5EF4-FFF2-40B4-BE49-F238E27FC236}">
                      <a16:creationId xmlns:a16="http://schemas.microsoft.com/office/drawing/2014/main" id="{D2B45BEF-B3F4-BB9C-8689-5567B1A0CE17}"/>
                    </a:ext>
                  </a:extLst>
                </p:cNvPr>
                <p:cNvSpPr txBox="1">
                  <a:spLocks noRot="1" noChangeAspect="1" noMove="1" noResize="1" noEditPoints="1" noAdjustHandles="1" noChangeArrowheads="1" noChangeShapeType="1" noTextEdit="1"/>
                </p:cNvSpPr>
                <p:nvPr/>
              </p:nvSpPr>
              <p:spPr>
                <a:xfrm>
                  <a:off x="3956669" y="2632702"/>
                  <a:ext cx="751550" cy="584775"/>
                </a:xfrm>
                <a:prstGeom prst="rect">
                  <a:avLst/>
                </a:prstGeom>
                <a:blipFill>
                  <a:blip r:embed="rId9"/>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374D362F-BCE9-3040-E03F-3AB7869FC558}"/>
                </a:ext>
              </a:extLst>
            </p:cNvPr>
            <p:cNvGrpSpPr/>
            <p:nvPr/>
          </p:nvGrpSpPr>
          <p:grpSpPr>
            <a:xfrm>
              <a:off x="1953723" y="3149226"/>
              <a:ext cx="2427054" cy="830574"/>
              <a:chOff x="1367642" y="-30639"/>
              <a:chExt cx="2828904" cy="1445091"/>
            </a:xfrm>
          </p:grpSpPr>
          <p:sp>
            <p:nvSpPr>
              <p:cNvPr id="48" name="Rectangle: Rounded Corners 47">
                <a:extLst>
                  <a:ext uri="{FF2B5EF4-FFF2-40B4-BE49-F238E27FC236}">
                    <a16:creationId xmlns:a16="http://schemas.microsoft.com/office/drawing/2014/main" id="{5B4A24A2-19F3-C059-46EA-99C3B112CE6E}"/>
                  </a:ext>
                </a:extLst>
              </p:cNvPr>
              <p:cNvSpPr/>
              <p:nvPr/>
            </p:nvSpPr>
            <p:spPr>
              <a:xfrm>
                <a:off x="1772629" y="-30639"/>
                <a:ext cx="1952411" cy="14347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49" name="Rectangle: Rounded Corners 4">
                <a:extLst>
                  <a:ext uri="{FF2B5EF4-FFF2-40B4-BE49-F238E27FC236}">
                    <a16:creationId xmlns:a16="http://schemas.microsoft.com/office/drawing/2014/main" id="{83B73A2C-50A2-02FF-8243-08EDF8C98DF4}"/>
                  </a:ext>
                </a:extLst>
              </p:cNvPr>
              <p:cNvSpPr txBox="1"/>
              <p:nvPr/>
            </p:nvSpPr>
            <p:spPr>
              <a:xfrm>
                <a:off x="1367642" y="72591"/>
                <a:ext cx="2828904" cy="1341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2400" kern="1200" dirty="0"/>
                  <a:t>Secondary comp.</a:t>
                </a:r>
              </a:p>
            </p:txBody>
          </p:sp>
        </p:grp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EF013F4-CEE8-5F5A-7AEF-6819A212F263}"/>
                  </a:ext>
                </a:extLst>
              </p:cNvPr>
              <p:cNvSpPr txBox="1"/>
              <p:nvPr/>
            </p:nvSpPr>
            <p:spPr>
              <a:xfrm>
                <a:off x="6456062" y="6368362"/>
                <a:ext cx="5388540" cy="461665"/>
              </a:xfrm>
              <a:prstGeom prst="rect">
                <a:avLst/>
              </a:prstGeom>
              <a:solidFill>
                <a:schemeClr val="bg1"/>
              </a:solidFill>
              <a:ln w="25400">
                <a:solidFill>
                  <a:schemeClr val="accent1"/>
                </a:solidFill>
              </a:ln>
            </p:spPr>
            <p:txBody>
              <a:bodyPr wrap="square" rtlCol="0">
                <a:spAutoFit/>
              </a:bodyPr>
              <a:lstStyle/>
              <a:p>
                <a:pPr/>
                <a14:m>
                  <m:oMathPara xmlns:m="http://schemas.openxmlformats.org/officeDocument/2006/math">
                    <m:oMathParaPr>
                      <m:jc m:val="center"/>
                    </m:oMathParaPr>
                    <m:oMath xmlns:m="http://schemas.openxmlformats.org/officeDocument/2006/math">
                      <m:r>
                        <a:rPr lang="en-US" sz="2400" b="0" i="1" u="sng" smtClean="0">
                          <a:latin typeface="Cambria Math" panose="02040503050406030204" pitchFamily="18" charset="0"/>
                        </a:rPr>
                        <m:t>𝐹𝑖𝑛𝑎𝑙</m:t>
                      </m:r>
                      <m:r>
                        <a:rPr lang="en-US" sz="2400" b="0" i="1" u="sng" smtClean="0">
                          <a:latin typeface="Cambria Math" panose="02040503050406030204" pitchFamily="18" charset="0"/>
                        </a:rPr>
                        <m:t> </m:t>
                      </m:r>
                      <m:r>
                        <a:rPr lang="en-US" sz="2400" b="0" i="1" u="sng" smtClean="0">
                          <a:latin typeface="Cambria Math" panose="02040503050406030204" pitchFamily="18" charset="0"/>
                        </a:rPr>
                        <m:t>𝑎𝑐𝑡𝑖𝑣𝑖𝑡𝑦</m:t>
                      </m:r>
                      <m:r>
                        <a:rPr lang="en-US" sz="2400" b="0" i="1" u="sng" smtClean="0">
                          <a:latin typeface="Cambria Math" panose="02040503050406030204" pitchFamily="18" charset="0"/>
                        </a:rPr>
                        <m:t> </m:t>
                      </m:r>
                      <m:r>
                        <a:rPr lang="en-US" sz="2400" b="0" i="1" u="sng" smtClean="0">
                          <a:latin typeface="Cambria Math" panose="02040503050406030204" pitchFamily="18" charset="0"/>
                        </a:rPr>
                        <m:t>𝑑𝑒𝑛𝑠𝑖𝑡𝑦</m:t>
                      </m:r>
                      <m:r>
                        <a:rPr lang="en-US" sz="2400" b="0" i="1" u="sng" smtClean="0">
                          <a:latin typeface="Cambria Math" panose="02040503050406030204" pitchFamily="18" charset="0"/>
                        </a:rPr>
                        <m:t>=</m:t>
                      </m:r>
                      <m:r>
                        <a:rPr lang="en-US" sz="2400" i="1" u="sng" smtClean="0">
                          <a:latin typeface="Cambria Math" panose="02040503050406030204" pitchFamily="18" charset="0"/>
                        </a:rPr>
                        <m:t>𝑙</m:t>
                      </m:r>
                      <m:r>
                        <a:rPr lang="en-US" sz="2400" b="0" i="1" u="sng" smtClean="0">
                          <a:latin typeface="Cambria Math" panose="02040503050406030204" pitchFamily="18" charset="0"/>
                        </a:rPr>
                        <m:t>𝑜𝑛𝑔</m:t>
                      </m:r>
                      <m:r>
                        <a:rPr lang="en-US" sz="2400" b="0" i="1" u="sng" smtClean="0">
                          <a:latin typeface="Cambria Math" panose="02040503050406030204" pitchFamily="18" charset="0"/>
                        </a:rPr>
                        <m:t>+</m:t>
                      </m:r>
                      <m:r>
                        <a:rPr lang="en-US" sz="2400" b="0" i="1" u="sng" smtClean="0">
                          <a:latin typeface="Cambria Math" panose="02040503050406030204" pitchFamily="18" charset="0"/>
                        </a:rPr>
                        <m:t>𝑠h𝑜𝑟𝑡</m:t>
                      </m:r>
                    </m:oMath>
                  </m:oMathPara>
                </a14:m>
                <a:endParaRPr lang="en-US" sz="2400" u="sng" dirty="0"/>
              </a:p>
            </p:txBody>
          </p:sp>
        </mc:Choice>
        <mc:Fallback xmlns="">
          <p:sp>
            <p:nvSpPr>
              <p:cNvPr id="54" name="TextBox 53">
                <a:extLst>
                  <a:ext uri="{FF2B5EF4-FFF2-40B4-BE49-F238E27FC236}">
                    <a16:creationId xmlns:a16="http://schemas.microsoft.com/office/drawing/2014/main" id="{4EF013F4-CEE8-5F5A-7AEF-6819A212F263}"/>
                  </a:ext>
                </a:extLst>
              </p:cNvPr>
              <p:cNvSpPr txBox="1">
                <a:spLocks noRot="1" noChangeAspect="1" noMove="1" noResize="1" noEditPoints="1" noAdjustHandles="1" noChangeArrowheads="1" noChangeShapeType="1" noTextEdit="1"/>
              </p:cNvSpPr>
              <p:nvPr/>
            </p:nvSpPr>
            <p:spPr>
              <a:xfrm>
                <a:off x="6456062" y="6368362"/>
                <a:ext cx="5388540" cy="461665"/>
              </a:xfrm>
              <a:prstGeom prst="rect">
                <a:avLst/>
              </a:prstGeom>
              <a:blipFill>
                <a:blip r:embed="rId10"/>
                <a:stretch>
                  <a:fillRect b="-16456"/>
                </a:stretch>
              </a:blipFill>
              <a:ln w="25400">
                <a:solidFill>
                  <a:schemeClr val="accent1"/>
                </a:solidFill>
              </a:ln>
            </p:spPr>
            <p:txBody>
              <a:bodyPr/>
              <a:lstStyle/>
              <a:p>
                <a:r>
                  <a:rPr lang="en-US">
                    <a:noFill/>
                  </a:rPr>
                  <a:t> </a:t>
                </a:r>
              </a:p>
            </p:txBody>
          </p:sp>
        </mc:Fallback>
      </mc:AlternateContent>
      <p:sp>
        <p:nvSpPr>
          <p:cNvPr id="55" name="TextBox 54">
            <a:extLst>
              <a:ext uri="{FF2B5EF4-FFF2-40B4-BE49-F238E27FC236}">
                <a16:creationId xmlns:a16="http://schemas.microsoft.com/office/drawing/2014/main" id="{0C91AC61-AB8D-8361-DE23-6502E6B6ECF5}"/>
              </a:ext>
            </a:extLst>
          </p:cNvPr>
          <p:cNvSpPr txBox="1"/>
          <p:nvPr/>
        </p:nvSpPr>
        <p:spPr>
          <a:xfrm>
            <a:off x="6831687" y="1433118"/>
            <a:ext cx="2290716" cy="400110"/>
          </a:xfrm>
          <a:prstGeom prst="rect">
            <a:avLst/>
          </a:prstGeom>
          <a:noFill/>
        </p:spPr>
        <p:txBody>
          <a:bodyPr wrap="square" rtlCol="0">
            <a:spAutoFit/>
          </a:bodyPr>
          <a:lstStyle/>
          <a:p>
            <a:pPr algn="ctr"/>
            <a:r>
              <a:rPr lang="en-US" sz="2000" u="sng" dirty="0"/>
              <a:t>Long-lived comp.</a:t>
            </a:r>
          </a:p>
        </p:txBody>
      </p:sp>
      <p:sp>
        <p:nvSpPr>
          <p:cNvPr id="56" name="TextBox 55">
            <a:extLst>
              <a:ext uri="{FF2B5EF4-FFF2-40B4-BE49-F238E27FC236}">
                <a16:creationId xmlns:a16="http://schemas.microsoft.com/office/drawing/2014/main" id="{454518C8-B235-DFB6-A7A8-30EADE77B336}"/>
              </a:ext>
            </a:extLst>
          </p:cNvPr>
          <p:cNvSpPr txBox="1"/>
          <p:nvPr/>
        </p:nvSpPr>
        <p:spPr>
          <a:xfrm>
            <a:off x="9547431" y="1473049"/>
            <a:ext cx="2325415" cy="400110"/>
          </a:xfrm>
          <a:prstGeom prst="rect">
            <a:avLst/>
          </a:prstGeom>
          <a:noFill/>
        </p:spPr>
        <p:txBody>
          <a:bodyPr wrap="square" rtlCol="0">
            <a:spAutoFit/>
          </a:bodyPr>
          <a:lstStyle/>
          <a:p>
            <a:pPr algn="ctr"/>
            <a:r>
              <a:rPr lang="en-US" sz="2000" u="sng" dirty="0"/>
              <a:t>Short-lived comp.</a:t>
            </a:r>
          </a:p>
        </p:txBody>
      </p:sp>
    </p:spTree>
    <p:extLst>
      <p:ext uri="{BB962C8B-B14F-4D97-AF65-F5344CB8AC3E}">
        <p14:creationId xmlns:p14="http://schemas.microsoft.com/office/powerpoint/2010/main" val="424191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34892-0EDF-A261-4214-C434FB7A1EE4}"/>
              </a:ext>
            </a:extLst>
          </p:cNvPr>
          <p:cNvSpPr>
            <a:spLocks noGrp="1"/>
          </p:cNvSpPr>
          <p:nvPr>
            <p:ph type="title"/>
          </p:nvPr>
        </p:nvSpPr>
        <p:spPr>
          <a:xfrm>
            <a:off x="2841619" y="2207845"/>
            <a:ext cx="6508762" cy="953446"/>
          </a:xfrm>
        </p:spPr>
        <p:txBody>
          <a:bodyPr/>
          <a:lstStyle/>
          <a:p>
            <a:r>
              <a:rPr lang="en-US" dirty="0"/>
              <a:t>Comparing the dilution and short- and long-lived methods</a:t>
            </a:r>
          </a:p>
        </p:txBody>
      </p:sp>
      <p:sp>
        <p:nvSpPr>
          <p:cNvPr id="5" name="Text Placeholder 4">
            <a:extLst>
              <a:ext uri="{FF2B5EF4-FFF2-40B4-BE49-F238E27FC236}">
                <a16:creationId xmlns:a16="http://schemas.microsoft.com/office/drawing/2014/main" id="{67772301-6A36-78DA-BBC8-0BCC8A31AF4C}"/>
              </a:ext>
            </a:extLst>
          </p:cNvPr>
          <p:cNvSpPr>
            <a:spLocks noGrp="1"/>
          </p:cNvSpPr>
          <p:nvPr>
            <p:ph type="body" sz="quarter" idx="18"/>
          </p:nvPr>
        </p:nvSpPr>
        <p:spPr>
          <a:xfrm>
            <a:off x="564613" y="4242076"/>
            <a:ext cx="11062774" cy="249299"/>
          </a:xfrm>
        </p:spPr>
        <p:txBody>
          <a:bodyPr/>
          <a:lstStyle/>
          <a:p>
            <a:r>
              <a:rPr lang="en-US" dirty="0"/>
              <a:t>Isotopic concentrations and source spectra</a:t>
            </a:r>
          </a:p>
        </p:txBody>
      </p:sp>
    </p:spTree>
    <p:extLst>
      <p:ext uri="{BB962C8B-B14F-4D97-AF65-F5344CB8AC3E}">
        <p14:creationId xmlns:p14="http://schemas.microsoft.com/office/powerpoint/2010/main" val="362511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AAAD-7014-43F5-6F3A-87275E485BF5}"/>
              </a:ext>
            </a:extLst>
          </p:cNvPr>
          <p:cNvSpPr>
            <a:spLocks noGrp="1"/>
          </p:cNvSpPr>
          <p:nvPr>
            <p:ph type="title"/>
          </p:nvPr>
        </p:nvSpPr>
        <p:spPr>
          <a:xfrm>
            <a:off x="356734" y="120009"/>
            <a:ext cx="11267708" cy="544440"/>
          </a:xfrm>
        </p:spPr>
        <p:txBody>
          <a:bodyPr/>
          <a:lstStyle/>
          <a:p>
            <a:r>
              <a:rPr lang="en-US" dirty="0"/>
              <a:t>Source and irradiation scenario</a:t>
            </a:r>
          </a:p>
        </p:txBody>
      </p:sp>
      <mc:AlternateContent xmlns:mc="http://schemas.openxmlformats.org/markup-compatibility/2006" xmlns:a14="http://schemas.microsoft.com/office/drawing/2010/main">
        <mc:Choice Requires="a14">
          <p:graphicFrame>
            <p:nvGraphicFramePr>
              <p:cNvPr id="7" name="Content Placeholder 6">
                <a:extLst>
                  <a:ext uri="{FF2B5EF4-FFF2-40B4-BE49-F238E27FC236}">
                    <a16:creationId xmlns:a16="http://schemas.microsoft.com/office/drawing/2014/main" id="{F508CB7B-1873-2F7C-2553-FBED9AC90353}"/>
                  </a:ext>
                </a:extLst>
              </p:cNvPr>
              <p:cNvGraphicFramePr>
                <a:graphicFrameLocks noGrp="1"/>
              </p:cNvGraphicFramePr>
              <p:nvPr>
                <p:ph idx="1"/>
                <p:extLst>
                  <p:ext uri="{D42A27DB-BD31-4B8C-83A1-F6EECF244321}">
                    <p14:modId xmlns:p14="http://schemas.microsoft.com/office/powerpoint/2010/main" val="3574469802"/>
                  </p:ext>
                </p:extLst>
              </p:nvPr>
            </p:nvGraphicFramePr>
            <p:xfrm>
              <a:off x="328587" y="630632"/>
              <a:ext cx="11267708" cy="3817653"/>
            </p:xfrm>
            <a:graphic>
              <a:graphicData uri="http://schemas.openxmlformats.org/drawingml/2006/table">
                <a:tbl>
                  <a:tblPr/>
                  <a:tblGrid>
                    <a:gridCol w="2379803">
                      <a:extLst>
                        <a:ext uri="{9D8B030D-6E8A-4147-A177-3AD203B41FA5}">
                          <a16:colId xmlns:a16="http://schemas.microsoft.com/office/drawing/2014/main" val="267178667"/>
                        </a:ext>
                      </a:extLst>
                    </a:gridCol>
                    <a:gridCol w="3174124">
                      <a:extLst>
                        <a:ext uri="{9D8B030D-6E8A-4147-A177-3AD203B41FA5}">
                          <a16:colId xmlns:a16="http://schemas.microsoft.com/office/drawing/2014/main" val="3737127264"/>
                        </a:ext>
                      </a:extLst>
                    </a:gridCol>
                    <a:gridCol w="3205656">
                      <a:extLst>
                        <a:ext uri="{9D8B030D-6E8A-4147-A177-3AD203B41FA5}">
                          <a16:colId xmlns:a16="http://schemas.microsoft.com/office/drawing/2014/main" val="1918968894"/>
                        </a:ext>
                      </a:extLst>
                    </a:gridCol>
                    <a:gridCol w="2508125">
                      <a:extLst>
                        <a:ext uri="{9D8B030D-6E8A-4147-A177-3AD203B41FA5}">
                          <a16:colId xmlns:a16="http://schemas.microsoft.com/office/drawing/2014/main" val="626429470"/>
                        </a:ext>
                      </a:extLst>
                    </a:gridCol>
                  </a:tblGrid>
                  <a:tr h="440895">
                    <a:tc rowSpan="2">
                      <a:txBody>
                        <a:bodyPr/>
                        <a:lstStyle/>
                        <a:p>
                          <a:pPr algn="ctr" fontAlgn="ctr"/>
                          <a:r>
                            <a:rPr lang="en-US" sz="2000" b="0" i="0" u="none" strike="noStrike" dirty="0">
                              <a:solidFill>
                                <a:srgbClr val="000000"/>
                              </a:solidFill>
                              <a:effectLst/>
                              <a:latin typeface="Arial" panose="020B0604020202020204" pitchFamily="34" charset="0"/>
                            </a:rPr>
                            <a:t> </a:t>
                          </a:r>
                        </a:p>
                        <a:p>
                          <a:pPr algn="ctr" fontAlgn="ctr"/>
                          <a:r>
                            <a:rPr lang="en-US" sz="20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2000" b="1" i="0" u="none" strike="noStrike" dirty="0">
                              <a:solidFill>
                                <a:srgbClr val="000000"/>
                              </a:solidFill>
                              <a:effectLst/>
                              <a:latin typeface="Arial" panose="020B0604020202020204" pitchFamily="34" charset="0"/>
                            </a:rPr>
                            <a:t>Dilution method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en-US" sz="2000" b="1" i="0" u="none" strike="noStrike" dirty="0">
                              <a:solidFill>
                                <a:srgbClr val="000000"/>
                              </a:solidFill>
                              <a:effectLst/>
                              <a:latin typeface="Arial" panose="020B0604020202020204" pitchFamily="34" charset="0"/>
                            </a:rPr>
                            <a:t>Short- and long-lived method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425060152"/>
                      </a:ext>
                    </a:extLst>
                  </a:tr>
                  <a:tr h="265047">
                    <a:tc vMerge="1">
                      <a:txBody>
                        <a:bodyPr/>
                        <a:lstStyle/>
                        <a:p>
                          <a:pPr algn="ctr" fontAlgn="ctr"/>
                          <a:endParaRPr lang="en-US" sz="20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endParaRPr lang="en-US" sz="20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sng" strike="noStrike">
                              <a:solidFill>
                                <a:srgbClr val="000000"/>
                              </a:solidFill>
                              <a:effectLst/>
                              <a:latin typeface="Arial" panose="020B0604020202020204" pitchFamily="34" charset="0"/>
                            </a:rPr>
                            <a:t>Long</a:t>
                          </a:r>
                          <a:endParaRPr lang="en-US" sz="2000" b="0" i="0" u="sng"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0" u="sng" strike="noStrike" dirty="0">
                              <a:solidFill>
                                <a:srgbClr val="000000"/>
                              </a:solidFill>
                              <a:effectLst/>
                              <a:latin typeface="Arial" panose="020B0604020202020204" pitchFamily="34" charset="0"/>
                            </a:rPr>
                            <a:t>Short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21822061"/>
                      </a:ext>
                    </a:extLst>
                  </a:tr>
                  <a:tr h="376707">
                    <a:tc>
                      <a:txBody>
                        <a:bodyPr/>
                        <a:lstStyle/>
                        <a:p>
                          <a:pPr algn="ctr" fontAlgn="ctr"/>
                          <a:r>
                            <a:rPr lang="en-US" sz="2000" b="0" i="0" u="none" strike="noStrike" dirty="0">
                              <a:solidFill>
                                <a:srgbClr val="000000"/>
                              </a:solidFill>
                              <a:effectLst/>
                              <a:latin typeface="Arial" panose="020B0604020202020204" pitchFamily="34" charset="0"/>
                            </a:rPr>
                            <a:t>Source (proton/sec)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14:m>
                            <m:oMath xmlns:m="http://schemas.openxmlformats.org/officeDocument/2006/math">
                              <m:r>
                                <a:rPr lang="en-US" sz="2000" b="0" i="1" dirty="0" smtClean="0">
                                  <a:latin typeface="Cambria Math" panose="02040503050406030204" pitchFamily="18" charset="0"/>
                                </a:rPr>
                                <m:t>𝑆</m:t>
                              </m:r>
                              <m:r>
                                <a:rPr lang="en-US" sz="2000" b="0" i="1" dirty="0" smtClean="0">
                                  <a:latin typeface="Cambria Math" panose="02040503050406030204" pitchFamily="18" charset="0"/>
                                </a:rPr>
                                <m:t>=</m:t>
                              </m:r>
                            </m:oMath>
                          </a14:m>
                          <a:r>
                            <a:rPr lang="en-US" sz="2000" b="0" i="0" u="none" strike="noStrike" kern="1200" dirty="0">
                              <a:solidFill>
                                <a:srgbClr val="000000"/>
                              </a:solidFill>
                              <a:effectLst/>
                              <a:latin typeface="Arial" panose="020B0604020202020204" pitchFamily="34" charset="0"/>
                              <a:ea typeface="+mn-ea"/>
                              <a:cs typeface="+mn-cs"/>
                            </a:rPr>
                            <a:t> 3.4E+15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14:m>
                            <m:oMath xmlns:m="http://schemas.openxmlformats.org/officeDocument/2006/math">
                              <m:r>
                                <a:rPr lang="en-US" sz="2000" b="0" i="1" dirty="0" smtClean="0">
                                  <a:solidFill>
                                    <a:schemeClr val="accent1"/>
                                  </a:solidFill>
                                  <a:latin typeface="Cambria Math" panose="02040503050406030204" pitchFamily="18" charset="0"/>
                                </a:rPr>
                                <m:t>𝑆</m:t>
                              </m:r>
                              <m:r>
                                <a:rPr lang="en-US" sz="2000" b="0" i="1" dirty="0" smtClean="0">
                                  <a:solidFill>
                                    <a:schemeClr val="accent1"/>
                                  </a:solidFill>
                                  <a:latin typeface="Cambria Math" panose="02040503050406030204" pitchFamily="18" charset="0"/>
                                </a:rPr>
                                <m:t> × </m:t>
                              </m:r>
                              <m:f>
                                <m:fPr>
                                  <m:ctrlPr>
                                    <a:rPr lang="en-US" sz="2000" i="1">
                                      <a:solidFill>
                                        <a:schemeClr val="accent1"/>
                                      </a:solidFill>
                                      <a:latin typeface="Cambria Math" panose="02040503050406030204" pitchFamily="18" charset="0"/>
                                    </a:rPr>
                                  </m:ctrlPr>
                                </m:fPr>
                                <m:num>
                                  <m:sSub>
                                    <m:sSubPr>
                                      <m:ctrlPr>
                                        <a:rPr lang="en-US" sz="2000" i="1">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𝑡</m:t>
                                      </m:r>
                                    </m:e>
                                    <m:sub>
                                      <m:r>
                                        <a:rPr lang="en-US" sz="2000" i="1">
                                          <a:solidFill>
                                            <a:schemeClr val="accent1"/>
                                          </a:solidFill>
                                          <a:latin typeface="Cambria Math" panose="02040503050406030204" pitchFamily="18" charset="0"/>
                                        </a:rPr>
                                        <m:t>𝑖𝑟𝑟</m:t>
                                      </m:r>
                                    </m:sub>
                                  </m:sSub>
                                </m:num>
                                <m:den>
                                  <m:sSub>
                                    <m:sSubPr>
                                      <m:ctrlPr>
                                        <a:rPr lang="en-US" sz="2000" i="1">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𝑡</m:t>
                                      </m:r>
                                    </m:e>
                                    <m:sub>
                                      <m:r>
                                        <a:rPr lang="en-US" sz="2000" i="1">
                                          <a:solidFill>
                                            <a:schemeClr val="accent1"/>
                                          </a:solidFill>
                                          <a:latin typeface="Cambria Math" panose="02040503050406030204" pitchFamily="18" charset="0"/>
                                        </a:rPr>
                                        <m:t>𝑙𝑜𝑜𝑝</m:t>
                                      </m:r>
                                    </m:sub>
                                  </m:sSub>
                                </m:den>
                              </m:f>
                              <m:r>
                                <a:rPr lang="en-US" sz="2000" b="0" i="0" smtClean="0">
                                  <a:latin typeface="Cambria Math" panose="02040503050406030204" pitchFamily="18" charset="0"/>
                                </a:rPr>
                                <m:t>=</m:t>
                              </m:r>
                            </m:oMath>
                          </a14:m>
                          <a:r>
                            <a:rPr lang="en-US" sz="2000" b="0" i="0" u="none" strike="noStrike" kern="1200" dirty="0">
                              <a:solidFill>
                                <a:srgbClr val="000000"/>
                              </a:solidFill>
                              <a:effectLst/>
                              <a:latin typeface="Arial" panose="020B0604020202020204" pitchFamily="34" charset="0"/>
                              <a:ea typeface="+mn-ea"/>
                              <a:cs typeface="+mn-cs"/>
                            </a:rPr>
                            <a:t> 5.4E+12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14:m>
                            <m:oMath xmlns:m="http://schemas.openxmlformats.org/officeDocument/2006/math">
                              <m:r>
                                <a:rPr lang="en-US" sz="2000" b="0" i="1" dirty="0" smtClean="0">
                                  <a:latin typeface="Cambria Math" panose="02040503050406030204" pitchFamily="18" charset="0"/>
                                </a:rPr>
                                <m:t>𝑆</m:t>
                              </m:r>
                              <m:r>
                                <a:rPr lang="en-US" sz="2000" b="0" i="1" dirty="0" smtClean="0">
                                  <a:latin typeface="Cambria Math" panose="02040503050406030204" pitchFamily="18" charset="0"/>
                                </a:rPr>
                                <m:t>=</m:t>
                              </m:r>
                            </m:oMath>
                          </a14:m>
                          <a:r>
                            <a:rPr lang="en-US" sz="2000" b="0" i="0" u="none" strike="noStrike" kern="1200" dirty="0">
                              <a:solidFill>
                                <a:srgbClr val="000000"/>
                              </a:solidFill>
                              <a:effectLst/>
                              <a:latin typeface="Arial" panose="020B0604020202020204" pitchFamily="34" charset="0"/>
                              <a:ea typeface="+mn-ea"/>
                              <a:cs typeface="+mn-cs"/>
                            </a:rPr>
                            <a:t> 3.4E+15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08877890"/>
                      </a:ext>
                    </a:extLst>
                  </a:tr>
                  <a:tr h="735724">
                    <a:tc rowSpan="3">
                      <a:txBody>
                        <a:bodyPr/>
                        <a:lstStyle/>
                        <a:p>
                          <a:pPr algn="ctr" fontAlgn="ctr"/>
                          <a:r>
                            <a:rPr lang="en-US" sz="2000" b="0" i="0" u="none" strike="noStrike" dirty="0">
                              <a:solidFill>
                                <a:srgbClr val="000000"/>
                              </a:solidFill>
                              <a:effectLst/>
                              <a:latin typeface="Arial" panose="020B0604020202020204" pitchFamily="34" charset="0"/>
                            </a:rPr>
                            <a:t>Irradiation scenario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Arial" panose="020B0604020202020204" pitchFamily="34" charset="0"/>
                            </a:rPr>
                            <a:t>2 years of 5,000 h beam-on and 3,760 h beam-off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dirty="0">
                              <a:solidFill>
                                <a:srgbClr val="000000"/>
                              </a:solidFill>
                              <a:effectLst/>
                              <a:latin typeface="Arial" panose="020B0604020202020204" pitchFamily="34" charset="0"/>
                            </a:rPr>
                            <a:t>2 years of 5,000 h beam-on and 3,760 h beam-off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31424599"/>
                      </a:ext>
                    </a:extLst>
                  </a:tr>
                  <a:tr h="327721">
                    <a:tc vMerge="1">
                      <a:txBody>
                        <a:bodyPr/>
                        <a:lstStyle/>
                        <a:p>
                          <a:endParaRPr lang="en-US"/>
                        </a:p>
                      </a:txBody>
                      <a:tcPr/>
                    </a:tc>
                    <a:tc>
                      <a:txBody>
                        <a:bodyPr/>
                        <a:lstStyle/>
                        <a:p>
                          <a:pPr algn="ctr" fontAlgn="ctr"/>
                          <a:r>
                            <a:rPr lang="en-US" sz="2000" b="0" i="0" u="none" strike="noStrike" dirty="0">
                              <a:solidFill>
                                <a:srgbClr val="000000"/>
                              </a:solidFill>
                              <a:effectLst/>
                              <a:latin typeface="Arial" panose="020B0604020202020204" pitchFamily="34" charset="0"/>
                            </a:rPr>
                            <a:t>5,000 h irradiation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dirty="0">
                              <a:solidFill>
                                <a:srgbClr val="000000"/>
                              </a:solidFill>
                              <a:effectLst/>
                              <a:latin typeface="Arial" panose="020B0604020202020204" pitchFamily="34" charset="0"/>
                            </a:rPr>
                            <a:t>5,000 h irradiation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000" i="1" smtClean="0">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𝑡</m:t>
                                    </m:r>
                                  </m:e>
                                  <m:sub>
                                    <m:r>
                                      <a:rPr lang="en-US" sz="2000" b="0" i="1" smtClean="0">
                                        <a:solidFill>
                                          <a:schemeClr val="accent1"/>
                                        </a:solidFill>
                                        <a:latin typeface="Cambria Math" panose="02040503050406030204" pitchFamily="18" charset="0"/>
                                      </a:rPr>
                                      <m:t>𝑖𝑟𝑟</m:t>
                                    </m:r>
                                  </m:sub>
                                </m:sSub>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0.7</m:t>
                                </m:r>
                                <m:r>
                                  <a:rPr lang="en-US" sz="2000" i="1" smtClean="0">
                                    <a:solidFill>
                                      <a:schemeClr val="accent1"/>
                                    </a:solidFill>
                                    <a:latin typeface="Cambria Math" panose="02040503050406030204" pitchFamily="18" charset="0"/>
                                  </a:rPr>
                                  <m:t> </m:t>
                                </m:r>
                                <m:r>
                                  <a:rPr lang="en-US" sz="2000" i="1" smtClean="0">
                                    <a:solidFill>
                                      <a:schemeClr val="accent1"/>
                                    </a:solidFill>
                                    <a:latin typeface="Cambria Math" panose="02040503050406030204" pitchFamily="18" charset="0"/>
                                  </a:rPr>
                                  <m:t>𝑆𝑒𝑐</m:t>
                                </m:r>
                              </m:oMath>
                            </m:oMathPara>
                          </a14:m>
                          <a:endParaRPr lang="en-US" sz="20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0477100"/>
                      </a:ext>
                    </a:extLst>
                  </a:tr>
                  <a:tr h="403702">
                    <a:tc vMerge="1">
                      <a:txBody>
                        <a:bodyPr/>
                        <a:lstStyle/>
                        <a:p>
                          <a:endParaRPr lang="en-US"/>
                        </a:p>
                      </a:txBody>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2000" i="1" smtClean="0">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𝑡</m:t>
                                    </m:r>
                                  </m:e>
                                  <m:sub>
                                    <m:r>
                                      <a:rPr lang="en-US" sz="2000" i="1">
                                        <a:solidFill>
                                          <a:schemeClr val="accent1"/>
                                        </a:solidFill>
                                        <a:latin typeface="Cambria Math" panose="02040503050406030204" pitchFamily="18" charset="0"/>
                                      </a:rPr>
                                      <m:t>𝑑</m:t>
                                    </m:r>
                                  </m:sub>
                                </m:sSub>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1.0</m:t>
                                </m:r>
                                <m:r>
                                  <a:rPr lang="en-US" sz="2000" i="1" smtClean="0">
                                    <a:solidFill>
                                      <a:schemeClr val="accent1"/>
                                    </a:solidFill>
                                    <a:latin typeface="Cambria Math" panose="02040503050406030204" pitchFamily="18" charset="0"/>
                                  </a:rPr>
                                  <m:t> </m:t>
                                </m:r>
                                <m:r>
                                  <a:rPr lang="en-US" sz="2000" i="1" smtClean="0">
                                    <a:solidFill>
                                      <a:schemeClr val="accent1"/>
                                    </a:solidFill>
                                    <a:latin typeface="Cambria Math" panose="02040503050406030204" pitchFamily="18" charset="0"/>
                                  </a:rPr>
                                  <m:t>𝑆𝑒𝑐</m:t>
                                </m:r>
                              </m:oMath>
                            </m:oMathPara>
                          </a14:m>
                          <a:endParaRPr lang="en-US" sz="20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2000" i="1" smtClean="0">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𝑡</m:t>
                                    </m:r>
                                  </m:e>
                                  <m:sub>
                                    <m:r>
                                      <a:rPr lang="en-US" sz="2000" b="0" i="1" smtClean="0">
                                        <a:solidFill>
                                          <a:schemeClr val="accent1"/>
                                        </a:solidFill>
                                        <a:latin typeface="Cambria Math" panose="02040503050406030204" pitchFamily="18" charset="0"/>
                                      </a:rPr>
                                      <m:t>𝑙𝑜𝑜𝑝</m:t>
                                    </m:r>
                                  </m:sub>
                                </m:sSub>
                                <m:r>
                                  <a:rPr lang="en-US" sz="2000" b="0" i="1" smtClean="0">
                                    <a:solidFill>
                                      <a:schemeClr val="accent1"/>
                                    </a:solidFill>
                                    <a:latin typeface="Cambria Math" panose="02040503050406030204" pitchFamily="18" charset="0"/>
                                  </a:rPr>
                                  <m:t>+</m:t>
                                </m:r>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𝑡</m:t>
                                    </m:r>
                                  </m:e>
                                  <m:sub>
                                    <m:r>
                                      <a:rPr lang="en-US" sz="2000" i="1">
                                        <a:solidFill>
                                          <a:schemeClr val="accent1"/>
                                        </a:solidFill>
                                        <a:latin typeface="Cambria Math" panose="02040503050406030204" pitchFamily="18" charset="0"/>
                                      </a:rPr>
                                      <m:t>𝑑</m:t>
                                    </m:r>
                                  </m:sub>
                                </m:sSub>
                                <m:r>
                                  <a:rPr lang="en-US" sz="2000" i="1" smtClean="0">
                                    <a:solidFill>
                                      <a:schemeClr val="accent1"/>
                                    </a:solidFill>
                                    <a:latin typeface="Cambria Math" panose="02040503050406030204" pitchFamily="18" charset="0"/>
                                  </a:rPr>
                                  <m:t>= 393 </m:t>
                                </m:r>
                                <m:r>
                                  <a:rPr lang="en-US" sz="2000" i="1" smtClean="0">
                                    <a:solidFill>
                                      <a:schemeClr val="accent1"/>
                                    </a:solidFill>
                                    <a:latin typeface="Cambria Math" panose="02040503050406030204" pitchFamily="18" charset="0"/>
                                  </a:rPr>
                                  <m:t>𝑆𝑒𝑐</m:t>
                                </m:r>
                              </m:oMath>
                            </m:oMathPara>
                          </a14:m>
                          <a:endParaRPr lang="en-US" sz="20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2000" i="1" smtClean="0">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𝑡</m:t>
                                    </m:r>
                                  </m:e>
                                  <m:sub>
                                    <m:r>
                                      <a:rPr lang="en-US" sz="2000" i="1">
                                        <a:solidFill>
                                          <a:schemeClr val="accent1"/>
                                        </a:solidFill>
                                        <a:latin typeface="Cambria Math" panose="02040503050406030204" pitchFamily="18" charset="0"/>
                                      </a:rPr>
                                      <m:t>𝑑</m:t>
                                    </m:r>
                                  </m:sub>
                                </m:sSub>
                                <m:r>
                                  <a:rPr lang="en-US" sz="200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1.0</m:t>
                                </m:r>
                                <m:r>
                                  <a:rPr lang="en-US" sz="2000" i="1" smtClean="0">
                                    <a:solidFill>
                                      <a:schemeClr val="accent1"/>
                                    </a:solidFill>
                                    <a:latin typeface="Cambria Math" panose="02040503050406030204" pitchFamily="18" charset="0"/>
                                  </a:rPr>
                                  <m:t> </m:t>
                                </m:r>
                                <m:r>
                                  <a:rPr lang="en-US" sz="2000" i="1" smtClean="0">
                                    <a:solidFill>
                                      <a:schemeClr val="accent1"/>
                                    </a:solidFill>
                                    <a:latin typeface="Cambria Math" panose="02040503050406030204" pitchFamily="18" charset="0"/>
                                  </a:rPr>
                                  <m:t>𝑆𝑒𝑐</m:t>
                                </m:r>
                              </m:oMath>
                            </m:oMathPara>
                          </a14:m>
                          <a:endParaRPr lang="en-US" sz="20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81026421"/>
                      </a:ext>
                    </a:extLst>
                  </a:tr>
                  <a:tr h="469177">
                    <a:tc>
                      <a:txBody>
                        <a:bodyPr/>
                        <a:lstStyle/>
                        <a:p>
                          <a:pPr algn="ctr" fontAlgn="ctr"/>
                          <a:r>
                            <a:rPr lang="en-US" sz="2000" b="0" i="0" u="none" strike="noStrike" dirty="0">
                              <a:solidFill>
                                <a:srgbClr val="000000"/>
                              </a:solidFill>
                              <a:effectLst/>
                              <a:latin typeface="Arial" panose="020B0604020202020204" pitchFamily="34" charset="0"/>
                            </a:rPr>
                            <a:t>Irradiation volume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𝑖𝑟𝑟</m:t>
                                    </m:r>
                                  </m:sub>
                                </m:sSub>
                              </m:oMath>
                            </m:oMathPara>
                          </a14:m>
                          <a:endParaRPr lang="en-US" sz="2000" b="0" i="0" u="none" strike="noStrike" dirty="0">
                            <a:solidFill>
                              <a:schemeClr val="accent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𝑙𝑜𝑜𝑝</m:t>
                                    </m:r>
                                  </m:sub>
                                </m:sSub>
                              </m:oMath>
                            </m:oMathPara>
                          </a14:m>
                          <a:endParaRPr lang="en-US" sz="2000" b="0" i="0" u="none" strike="noStrike" dirty="0">
                            <a:solidFill>
                              <a:schemeClr val="accent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𝑖𝑟𝑟</m:t>
                                    </m:r>
                                  </m:sub>
                                </m:sSub>
                              </m:oMath>
                            </m:oMathPara>
                          </a14:m>
                          <a:endParaRPr lang="en-US" sz="2000" b="0" i="0" u="none" strike="noStrike" dirty="0">
                            <a:solidFill>
                              <a:schemeClr val="accent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50306551"/>
                      </a:ext>
                    </a:extLst>
                  </a:tr>
                  <a:tr h="479043">
                    <a:tc>
                      <a:txBody>
                        <a:bodyPr/>
                        <a:lstStyle/>
                        <a:p>
                          <a:pPr algn="ctr" fontAlgn="ctr"/>
                          <a:r>
                            <a:rPr lang="en-US" sz="2000" b="0" i="0" u="none" strike="noStrike" dirty="0">
                              <a:solidFill>
                                <a:srgbClr val="000000"/>
                              </a:solidFill>
                              <a:effectLst/>
                              <a:latin typeface="Arial" panose="020B0604020202020204" pitchFamily="34" charset="0"/>
                            </a:rPr>
                            <a:t>Radioisotope's activity density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chemeClr val="accent1"/>
                              </a:solidFill>
                              <a:effectLst/>
                              <a:latin typeface="Arial" panose="020B0604020202020204" pitchFamily="34" charset="0"/>
                            </a:rPr>
                            <a:t> </a:t>
                          </a:r>
                          <a14:m>
                            <m:oMath xmlns:m="http://schemas.openxmlformats.org/officeDocument/2006/math">
                              <m:sSub>
                                <m:sSubPr>
                                  <m:ctrlPr>
                                    <a:rPr lang="en-US" sz="200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𝐴</m:t>
                                  </m:r>
                                </m:e>
                                <m:sub>
                                  <m:r>
                                    <a:rPr lang="en-US" sz="2000" b="0" i="1" smtClean="0">
                                      <a:solidFill>
                                        <a:schemeClr val="accent1"/>
                                      </a:solidFill>
                                      <a:latin typeface="Cambria Math" panose="02040503050406030204" pitchFamily="18" charset="0"/>
                                    </a:rPr>
                                    <m:t>𝑖</m:t>
                                  </m:r>
                                </m:sub>
                              </m:sSub>
                              <m:r>
                                <a:rPr lang="en-US" sz="2000" b="0" i="1" smtClean="0">
                                  <a:solidFill>
                                    <a:schemeClr val="accent1"/>
                                  </a:solidFill>
                                  <a:latin typeface="Cambria Math" panose="02040503050406030204" pitchFamily="18" charset="0"/>
                                </a:rPr>
                                <m:t>×</m:t>
                              </m:r>
                              <m:f>
                                <m:fPr>
                                  <m:ctrlPr>
                                    <a:rPr lang="en-US" sz="2000" b="0" i="1" smtClean="0">
                                      <a:solidFill>
                                        <a:schemeClr val="accent1"/>
                                      </a:solidFill>
                                      <a:latin typeface="Cambria Math" panose="02040503050406030204" pitchFamily="18" charset="0"/>
                                    </a:rPr>
                                  </m:ctrlPr>
                                </m:fPr>
                                <m:num>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𝑖𝑟𝑟</m:t>
                                      </m:r>
                                    </m:sub>
                                  </m:sSub>
                                </m:num>
                                <m:den>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𝑉</m:t>
                                      </m:r>
                                    </m:e>
                                    <m:sub>
                                      <m:r>
                                        <a:rPr lang="en-US" sz="2000" b="0" i="1" smtClean="0">
                                          <a:solidFill>
                                            <a:schemeClr val="accent1"/>
                                          </a:solidFill>
                                          <a:latin typeface="Cambria Math" panose="02040503050406030204" pitchFamily="18" charset="0"/>
                                        </a:rPr>
                                        <m:t>𝑙𝑜𝑜𝑝</m:t>
                                      </m:r>
                                    </m:sub>
                                  </m:sSub>
                                </m:den>
                              </m:f>
                            </m:oMath>
                          </a14:m>
                          <a:endParaRPr lang="en-US" sz="2000" b="0" i="0" u="none" strike="noStrike" dirty="0">
                            <a:solidFill>
                              <a:schemeClr val="accent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dirty="0">
                              <a:solidFill>
                                <a:schemeClr val="accent1"/>
                              </a:solidFill>
                              <a:effectLst/>
                              <a:latin typeface="Arial" panose="020B0604020202020204" pitchFamily="34" charset="0"/>
                            </a:rPr>
                            <a:t> </a:t>
                          </a:r>
                          <a14:m>
                            <m:oMath xmlns:m="http://schemas.openxmlformats.org/officeDocument/2006/math">
                              <m:sSub>
                                <m:sSubPr>
                                  <m:ctrlPr>
                                    <a:rPr lang="en-US" sz="200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𝐴</m:t>
                                  </m:r>
                                </m:e>
                                <m:sub>
                                  <m:r>
                                    <a:rPr lang="en-US" sz="2000" b="0" i="1" smtClean="0">
                                      <a:solidFill>
                                        <a:schemeClr val="accent1"/>
                                      </a:solidFill>
                                      <a:latin typeface="Cambria Math" panose="02040503050406030204" pitchFamily="18" charset="0"/>
                                    </a:rPr>
                                    <m:t>𝑖</m:t>
                                  </m:r>
                                </m:sub>
                              </m:sSub>
                            </m:oMath>
                          </a14:m>
                          <a:endParaRPr lang="en-US" sz="2000" b="0" i="0" u="none" strike="noStrike" dirty="0">
                            <a:solidFill>
                              <a:schemeClr val="accent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14:m>
                            <m:oMath xmlns:m="http://schemas.openxmlformats.org/officeDocument/2006/math">
                              <m:sSub>
                                <m:sSubPr>
                                  <m:ctrlPr>
                                    <a:rPr lang="en-US" sz="200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𝐴</m:t>
                                  </m:r>
                                </m:e>
                                <m:sub>
                                  <m:r>
                                    <a:rPr lang="en-US" sz="2000" b="0" i="1" smtClean="0">
                                      <a:solidFill>
                                        <a:schemeClr val="accent1"/>
                                      </a:solidFill>
                                      <a:latin typeface="Cambria Math" panose="02040503050406030204" pitchFamily="18" charset="0"/>
                                    </a:rPr>
                                    <m:t>𝑖</m:t>
                                  </m:r>
                                </m:sub>
                              </m:sSub>
                            </m:oMath>
                          </a14:m>
                          <a:r>
                            <a:rPr lang="en-US" sz="2000" b="0" i="0" u="none" strike="noStrike" dirty="0">
                              <a:solidFill>
                                <a:schemeClr val="accent1"/>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30897965"/>
                      </a:ext>
                    </a:extLst>
                  </a:tr>
                </a:tbl>
              </a:graphicData>
            </a:graphic>
          </p:graphicFrame>
        </mc:Choice>
        <mc:Fallback xmlns="">
          <p:graphicFrame>
            <p:nvGraphicFramePr>
              <p:cNvPr id="7" name="Content Placeholder 6">
                <a:extLst>
                  <a:ext uri="{FF2B5EF4-FFF2-40B4-BE49-F238E27FC236}">
                    <a16:creationId xmlns:a16="http://schemas.microsoft.com/office/drawing/2014/main" id="{F508CB7B-1873-2F7C-2553-FBED9AC90353}"/>
                  </a:ext>
                </a:extLst>
              </p:cNvPr>
              <p:cNvGraphicFramePr>
                <a:graphicFrameLocks noGrp="1"/>
              </p:cNvGraphicFramePr>
              <p:nvPr>
                <p:ph idx="1"/>
                <p:extLst>
                  <p:ext uri="{D42A27DB-BD31-4B8C-83A1-F6EECF244321}">
                    <p14:modId xmlns:p14="http://schemas.microsoft.com/office/powerpoint/2010/main" val="3574469802"/>
                  </p:ext>
                </p:extLst>
              </p:nvPr>
            </p:nvGraphicFramePr>
            <p:xfrm>
              <a:off x="328587" y="630632"/>
              <a:ext cx="11267708" cy="3817653"/>
            </p:xfrm>
            <a:graphic>
              <a:graphicData uri="http://schemas.openxmlformats.org/drawingml/2006/table">
                <a:tbl>
                  <a:tblPr/>
                  <a:tblGrid>
                    <a:gridCol w="2379803">
                      <a:extLst>
                        <a:ext uri="{9D8B030D-6E8A-4147-A177-3AD203B41FA5}">
                          <a16:colId xmlns:a16="http://schemas.microsoft.com/office/drawing/2014/main" val="267178667"/>
                        </a:ext>
                      </a:extLst>
                    </a:gridCol>
                    <a:gridCol w="3174124">
                      <a:extLst>
                        <a:ext uri="{9D8B030D-6E8A-4147-A177-3AD203B41FA5}">
                          <a16:colId xmlns:a16="http://schemas.microsoft.com/office/drawing/2014/main" val="3737127264"/>
                        </a:ext>
                      </a:extLst>
                    </a:gridCol>
                    <a:gridCol w="3205656">
                      <a:extLst>
                        <a:ext uri="{9D8B030D-6E8A-4147-A177-3AD203B41FA5}">
                          <a16:colId xmlns:a16="http://schemas.microsoft.com/office/drawing/2014/main" val="1918968894"/>
                        </a:ext>
                      </a:extLst>
                    </a:gridCol>
                    <a:gridCol w="2508125">
                      <a:extLst>
                        <a:ext uri="{9D8B030D-6E8A-4147-A177-3AD203B41FA5}">
                          <a16:colId xmlns:a16="http://schemas.microsoft.com/office/drawing/2014/main" val="626429470"/>
                        </a:ext>
                      </a:extLst>
                    </a:gridCol>
                  </a:tblGrid>
                  <a:tr h="440895">
                    <a:tc rowSpan="2">
                      <a:txBody>
                        <a:bodyPr/>
                        <a:lstStyle/>
                        <a:p>
                          <a:pPr algn="ctr" fontAlgn="ctr"/>
                          <a:r>
                            <a:rPr lang="en-US" sz="2000" b="0" i="0" u="none" strike="noStrike" dirty="0">
                              <a:solidFill>
                                <a:srgbClr val="000000"/>
                              </a:solidFill>
                              <a:effectLst/>
                              <a:latin typeface="Arial" panose="020B0604020202020204" pitchFamily="34" charset="0"/>
                            </a:rPr>
                            <a:t> </a:t>
                          </a:r>
                        </a:p>
                        <a:p>
                          <a:pPr algn="ctr" fontAlgn="ctr"/>
                          <a:r>
                            <a:rPr lang="en-US" sz="20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2000" b="1" i="0" u="none" strike="noStrike" dirty="0">
                              <a:solidFill>
                                <a:srgbClr val="000000"/>
                              </a:solidFill>
                              <a:effectLst/>
                              <a:latin typeface="Arial" panose="020B0604020202020204" pitchFamily="34" charset="0"/>
                            </a:rPr>
                            <a:t>Dilution method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en-US" sz="2000" b="1" i="0" u="none" strike="noStrike" dirty="0">
                              <a:solidFill>
                                <a:srgbClr val="000000"/>
                              </a:solidFill>
                              <a:effectLst/>
                              <a:latin typeface="Arial" panose="020B0604020202020204" pitchFamily="34" charset="0"/>
                            </a:rPr>
                            <a:t>Short- and long-lived method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425060152"/>
                      </a:ext>
                    </a:extLst>
                  </a:tr>
                  <a:tr h="314325">
                    <a:tc vMerge="1">
                      <a:txBody>
                        <a:bodyPr/>
                        <a:lstStyle/>
                        <a:p>
                          <a:pPr algn="ctr" fontAlgn="ctr"/>
                          <a:endParaRPr lang="en-US" sz="20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endParaRPr lang="en-US" sz="20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sng" strike="noStrike">
                              <a:solidFill>
                                <a:srgbClr val="000000"/>
                              </a:solidFill>
                              <a:effectLst/>
                              <a:latin typeface="Arial" panose="020B0604020202020204" pitchFamily="34" charset="0"/>
                            </a:rPr>
                            <a:t>Long</a:t>
                          </a:r>
                          <a:endParaRPr lang="en-US" sz="2000" b="0" i="0" u="sng"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0" u="sng" strike="noStrike" dirty="0">
                              <a:solidFill>
                                <a:srgbClr val="000000"/>
                              </a:solidFill>
                              <a:effectLst/>
                              <a:latin typeface="Arial" panose="020B0604020202020204" pitchFamily="34" charset="0"/>
                            </a:rPr>
                            <a:t>Short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21822061"/>
                      </a:ext>
                    </a:extLst>
                  </a:tr>
                  <a:tr h="506984">
                    <a:tc>
                      <a:txBody>
                        <a:bodyPr/>
                        <a:lstStyle/>
                        <a:p>
                          <a:pPr algn="ctr" fontAlgn="ctr"/>
                          <a:r>
                            <a:rPr lang="en-US" sz="2000" b="0" i="0" u="none" strike="noStrike" dirty="0">
                              <a:solidFill>
                                <a:srgbClr val="000000"/>
                              </a:solidFill>
                              <a:effectLst/>
                              <a:latin typeface="Arial" panose="020B0604020202020204" pitchFamily="34" charset="0"/>
                            </a:rPr>
                            <a:t>Source (proton/sec)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75048" t="-151807" r="-180230" b="-534940"/>
                          </a:stretch>
                        </a:blip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173384" t="-151807" r="-78517" b="-534940"/>
                          </a:stretch>
                        </a:blip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349029" t="-151807" r="-243" b="-534940"/>
                          </a:stretch>
                        </a:blipFill>
                      </a:tcPr>
                    </a:tc>
                    <a:extLst>
                      <a:ext uri="{0D108BD9-81ED-4DB2-BD59-A6C34878D82A}">
                        <a16:rowId xmlns:a16="http://schemas.microsoft.com/office/drawing/2014/main" val="808877890"/>
                      </a:ext>
                    </a:extLst>
                  </a:tr>
                  <a:tr h="735724">
                    <a:tc rowSpan="3">
                      <a:txBody>
                        <a:bodyPr/>
                        <a:lstStyle/>
                        <a:p>
                          <a:pPr algn="ctr" fontAlgn="ctr"/>
                          <a:r>
                            <a:rPr lang="en-US" sz="2000" b="0" i="0" u="none" strike="noStrike" dirty="0">
                              <a:solidFill>
                                <a:srgbClr val="000000"/>
                              </a:solidFill>
                              <a:effectLst/>
                              <a:latin typeface="Arial" panose="020B0604020202020204" pitchFamily="34" charset="0"/>
                            </a:rPr>
                            <a:t>Irradiation scenario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Arial" panose="020B0604020202020204" pitchFamily="34" charset="0"/>
                            </a:rPr>
                            <a:t>2 years of 5,000 h beam-on and 3,760 h beam-off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dirty="0">
                              <a:solidFill>
                                <a:srgbClr val="000000"/>
                              </a:solidFill>
                              <a:effectLst/>
                              <a:latin typeface="Arial" panose="020B0604020202020204" pitchFamily="34" charset="0"/>
                            </a:rPr>
                            <a:t>2 years of 5,000 h beam-on and 3,760 h beam-off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20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31424599"/>
                      </a:ext>
                    </a:extLst>
                  </a:tr>
                  <a:tr h="327721">
                    <a:tc vMerge="1">
                      <a:txBody>
                        <a:bodyPr/>
                        <a:lstStyle/>
                        <a:p>
                          <a:endParaRPr lang="en-US"/>
                        </a:p>
                      </a:txBody>
                      <a:tcPr/>
                    </a:tc>
                    <a:tc>
                      <a:txBody>
                        <a:bodyPr/>
                        <a:lstStyle/>
                        <a:p>
                          <a:pPr algn="ctr" fontAlgn="ctr"/>
                          <a:r>
                            <a:rPr lang="en-US" sz="2000" b="0" i="0" u="none" strike="noStrike" dirty="0">
                              <a:solidFill>
                                <a:srgbClr val="000000"/>
                              </a:solidFill>
                              <a:effectLst/>
                              <a:latin typeface="Arial" panose="020B0604020202020204" pitchFamily="34" charset="0"/>
                            </a:rPr>
                            <a:t>5,000 h irradiation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dirty="0">
                              <a:solidFill>
                                <a:srgbClr val="000000"/>
                              </a:solidFill>
                              <a:effectLst/>
                              <a:latin typeface="Arial" panose="020B0604020202020204" pitchFamily="34" charset="0"/>
                            </a:rPr>
                            <a:t>5,000 h irradiation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349029" t="-611111" r="-243" b="-498148"/>
                          </a:stretch>
                        </a:blipFill>
                      </a:tcPr>
                    </a:tc>
                    <a:extLst>
                      <a:ext uri="{0D108BD9-81ED-4DB2-BD59-A6C34878D82A}">
                        <a16:rowId xmlns:a16="http://schemas.microsoft.com/office/drawing/2014/main" val="370477100"/>
                      </a:ext>
                    </a:extLst>
                  </a:tr>
                  <a:tr h="403702">
                    <a:tc vMerge="1">
                      <a:txBody>
                        <a:bodyPr/>
                        <a:lstStyle/>
                        <a:p>
                          <a:endParaRPr lang="en-US"/>
                        </a:p>
                      </a:txBody>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75048" t="-581818" r="-180230" b="-307576"/>
                          </a:stretch>
                        </a:blip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173384" t="-581818" r="-78517" b="-307576"/>
                          </a:stretch>
                        </a:blip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349029" t="-581818" r="-243" b="-307576"/>
                          </a:stretch>
                        </a:blipFill>
                      </a:tcPr>
                    </a:tc>
                    <a:extLst>
                      <a:ext uri="{0D108BD9-81ED-4DB2-BD59-A6C34878D82A}">
                        <a16:rowId xmlns:a16="http://schemas.microsoft.com/office/drawing/2014/main" val="1581026421"/>
                      </a:ext>
                    </a:extLst>
                  </a:tr>
                  <a:tr h="469177">
                    <a:tc>
                      <a:txBody>
                        <a:bodyPr/>
                        <a:lstStyle/>
                        <a:p>
                          <a:pPr algn="ctr" fontAlgn="ctr"/>
                          <a:r>
                            <a:rPr lang="en-US" sz="2000" b="0" i="0" u="none" strike="noStrike" dirty="0">
                              <a:solidFill>
                                <a:srgbClr val="000000"/>
                              </a:solidFill>
                              <a:effectLst/>
                              <a:latin typeface="Arial" panose="020B0604020202020204" pitchFamily="34" charset="0"/>
                            </a:rPr>
                            <a:t>Irradiation volume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75048" t="-584416" r="-180230" b="-163636"/>
                          </a:stretch>
                        </a:blip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173384" t="-584416" r="-78517" b="-163636"/>
                          </a:stretch>
                        </a:blip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349029" t="-584416" r="-243" b="-163636"/>
                          </a:stretch>
                        </a:blipFill>
                      </a:tcPr>
                    </a:tc>
                    <a:extLst>
                      <a:ext uri="{0D108BD9-81ED-4DB2-BD59-A6C34878D82A}">
                        <a16:rowId xmlns:a16="http://schemas.microsoft.com/office/drawing/2014/main" val="750306551"/>
                      </a:ext>
                    </a:extLst>
                  </a:tr>
                  <a:tr h="619125">
                    <a:tc>
                      <a:txBody>
                        <a:bodyPr/>
                        <a:lstStyle/>
                        <a:p>
                          <a:pPr algn="ctr" fontAlgn="ctr"/>
                          <a:r>
                            <a:rPr lang="en-US" sz="2000" b="0" i="0" u="none" strike="noStrike" dirty="0">
                              <a:solidFill>
                                <a:srgbClr val="000000"/>
                              </a:solidFill>
                              <a:effectLst/>
                              <a:latin typeface="Arial" panose="020B0604020202020204" pitchFamily="34" charset="0"/>
                            </a:rPr>
                            <a:t>Radioisotope's activity density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75048" t="-516667" r="-180230" b="-23529"/>
                          </a:stretch>
                        </a:blip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173384" t="-516667" r="-78517" b="-23529"/>
                          </a:stretch>
                        </a:blipFill>
                      </a:tcPr>
                    </a:tc>
                    <a:tc>
                      <a:txBody>
                        <a:bodyPr/>
                        <a:lstStyle/>
                        <a:p>
                          <a:endParaRPr lang="en-US"/>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349029" t="-516667" r="-243" b="-23529"/>
                          </a:stretch>
                        </a:blipFill>
                      </a:tcPr>
                    </a:tc>
                    <a:extLst>
                      <a:ext uri="{0D108BD9-81ED-4DB2-BD59-A6C34878D82A}">
                        <a16:rowId xmlns:a16="http://schemas.microsoft.com/office/drawing/2014/main" val="2630897965"/>
                      </a:ext>
                    </a:extLst>
                  </a:tr>
                </a:tbl>
              </a:graphicData>
            </a:graphic>
          </p:graphicFrame>
        </mc:Fallback>
      </mc:AlternateContent>
      <p:grpSp>
        <p:nvGrpSpPr>
          <p:cNvPr id="8" name="Group 7">
            <a:extLst>
              <a:ext uri="{FF2B5EF4-FFF2-40B4-BE49-F238E27FC236}">
                <a16:creationId xmlns:a16="http://schemas.microsoft.com/office/drawing/2014/main" id="{587E42DF-B855-A635-1C16-27A72E086917}"/>
              </a:ext>
            </a:extLst>
          </p:cNvPr>
          <p:cNvGrpSpPr/>
          <p:nvPr/>
        </p:nvGrpSpPr>
        <p:grpSpPr>
          <a:xfrm>
            <a:off x="2436960" y="4506861"/>
            <a:ext cx="3659040" cy="2231130"/>
            <a:chOff x="1842995" y="2070637"/>
            <a:chExt cx="3284351" cy="1950885"/>
          </a:xfrm>
        </p:grpSpPr>
        <p:grpSp>
          <p:nvGrpSpPr>
            <p:cNvPr id="9" name="Group 8">
              <a:extLst>
                <a:ext uri="{FF2B5EF4-FFF2-40B4-BE49-F238E27FC236}">
                  <a16:creationId xmlns:a16="http://schemas.microsoft.com/office/drawing/2014/main" id="{28EBB5AB-C7F9-5CF3-ECBB-BC2048AB9263}"/>
                </a:ext>
              </a:extLst>
            </p:cNvPr>
            <p:cNvGrpSpPr/>
            <p:nvPr/>
          </p:nvGrpSpPr>
          <p:grpSpPr>
            <a:xfrm>
              <a:off x="1842995" y="2070637"/>
              <a:ext cx="2620474" cy="859302"/>
              <a:chOff x="1666785" y="866320"/>
              <a:chExt cx="3079106" cy="1487043"/>
            </a:xfrm>
          </p:grpSpPr>
          <p:grpSp>
            <p:nvGrpSpPr>
              <p:cNvPr id="15" name="Group 14">
                <a:extLst>
                  <a:ext uri="{FF2B5EF4-FFF2-40B4-BE49-F238E27FC236}">
                    <a16:creationId xmlns:a16="http://schemas.microsoft.com/office/drawing/2014/main" id="{BF143049-09B4-7D77-52A0-D737291B99D8}"/>
                  </a:ext>
                </a:extLst>
              </p:cNvPr>
              <p:cNvGrpSpPr/>
              <p:nvPr/>
            </p:nvGrpSpPr>
            <p:grpSpPr>
              <a:xfrm>
                <a:off x="1723713" y="866320"/>
                <a:ext cx="2974086" cy="1487043"/>
                <a:chOff x="1295051" y="0"/>
                <a:chExt cx="2974086" cy="1487043"/>
              </a:xfrm>
            </p:grpSpPr>
            <p:sp>
              <p:nvSpPr>
                <p:cNvPr id="17" name="Rectangle: Rounded Corners 16">
                  <a:extLst>
                    <a:ext uri="{FF2B5EF4-FFF2-40B4-BE49-F238E27FC236}">
                      <a16:creationId xmlns:a16="http://schemas.microsoft.com/office/drawing/2014/main" id="{C112551E-2B99-1826-470D-447E00C8E70B}"/>
                    </a:ext>
                  </a:extLst>
                </p:cNvPr>
                <p:cNvSpPr/>
                <p:nvPr/>
              </p:nvSpPr>
              <p:spPr>
                <a:xfrm>
                  <a:off x="1295051" y="0"/>
                  <a:ext cx="2974086" cy="148704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540A1739-840E-9C70-D4A7-E2A535D5FF77}"/>
                    </a:ext>
                  </a:extLst>
                </p:cNvPr>
                <p:cNvSpPr txBox="1"/>
                <p:nvPr/>
              </p:nvSpPr>
              <p:spPr>
                <a:xfrm>
                  <a:off x="1367642" y="72590"/>
                  <a:ext cx="2828903" cy="1341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2400" kern="1200" dirty="0"/>
                    <a:t>Core vessel</a:t>
                  </a:r>
                </a:p>
              </p:txBody>
            </p:sp>
          </p:grpSp>
          <p:sp>
            <p:nvSpPr>
              <p:cNvPr id="16" name="TextBox 15">
                <a:extLst>
                  <a:ext uri="{FF2B5EF4-FFF2-40B4-BE49-F238E27FC236}">
                    <a16:creationId xmlns:a16="http://schemas.microsoft.com/office/drawing/2014/main" id="{E49E0259-7AAB-8F64-E34B-93F404FA033C}"/>
                  </a:ext>
                </a:extLst>
              </p:cNvPr>
              <p:cNvSpPr txBox="1"/>
              <p:nvPr/>
            </p:nvSpPr>
            <p:spPr>
              <a:xfrm>
                <a:off x="1666785" y="1652565"/>
                <a:ext cx="3079106" cy="692400"/>
              </a:xfrm>
              <a:prstGeom prst="rect">
                <a:avLst/>
              </a:prstGeom>
              <a:noFill/>
            </p:spPr>
            <p:txBody>
              <a:bodyPr wrap="square">
                <a:spAutoFit/>
              </a:bodyPr>
              <a:lstStyle/>
              <a:p>
                <a:pPr algn="ctr"/>
                <a:r>
                  <a:rPr lang="en-US" sz="2000" dirty="0">
                    <a:solidFill>
                      <a:srgbClr val="FFFF00"/>
                    </a:solidFill>
                  </a:rPr>
                  <a:t>Total operation time</a:t>
                </a:r>
              </a:p>
            </p:txBody>
          </p:sp>
        </p:grpSp>
        <p:sp>
          <p:nvSpPr>
            <p:cNvPr id="10" name="Arrow: Curved Left 9">
              <a:extLst>
                <a:ext uri="{FF2B5EF4-FFF2-40B4-BE49-F238E27FC236}">
                  <a16:creationId xmlns:a16="http://schemas.microsoft.com/office/drawing/2014/main" id="{8D96D1E1-7092-6BB3-BD78-73DC5CA948B7}"/>
                </a:ext>
              </a:extLst>
            </p:cNvPr>
            <p:cNvSpPr/>
            <p:nvPr/>
          </p:nvSpPr>
          <p:spPr>
            <a:xfrm>
              <a:off x="4434845" y="2433272"/>
              <a:ext cx="692501" cy="1325556"/>
            </a:xfrm>
            <a:prstGeom prst="curvedLef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B5477EC-B61A-5EF5-30A4-41532C33EA59}"/>
                    </a:ext>
                  </a:extLst>
                </p:cNvPr>
                <p:cNvSpPr txBox="1"/>
                <p:nvPr/>
              </p:nvSpPr>
              <p:spPr>
                <a:xfrm>
                  <a:off x="4360760" y="2757182"/>
                  <a:ext cx="7515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𝑑</m:t>
                            </m:r>
                          </m:sub>
                        </m:sSub>
                      </m:oMath>
                    </m:oMathPara>
                  </a14:m>
                  <a:endParaRPr lang="en-US" sz="3200" dirty="0"/>
                </a:p>
              </p:txBody>
            </p:sp>
          </mc:Choice>
          <mc:Fallback xmlns="">
            <p:sp>
              <p:nvSpPr>
                <p:cNvPr id="11" name="TextBox 10">
                  <a:extLst>
                    <a:ext uri="{FF2B5EF4-FFF2-40B4-BE49-F238E27FC236}">
                      <a16:creationId xmlns:a16="http://schemas.microsoft.com/office/drawing/2014/main" id="{BB5477EC-B61A-5EF5-30A4-41532C33EA59}"/>
                    </a:ext>
                  </a:extLst>
                </p:cNvPr>
                <p:cNvSpPr txBox="1">
                  <a:spLocks noRot="1" noChangeAspect="1" noMove="1" noResize="1" noEditPoints="1" noAdjustHandles="1" noChangeArrowheads="1" noChangeShapeType="1" noTextEdit="1"/>
                </p:cNvSpPr>
                <p:nvPr/>
              </p:nvSpPr>
              <p:spPr>
                <a:xfrm>
                  <a:off x="4360760" y="2757182"/>
                  <a:ext cx="751550" cy="584775"/>
                </a:xfrm>
                <a:prstGeom prst="rect">
                  <a:avLst/>
                </a:prstGeom>
                <a:blipFill>
                  <a:blip r:embed="rId4"/>
                  <a:stretch>
                    <a:fillRect/>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382DF13F-69DE-16A1-3DB9-98A1DC3C9C93}"/>
                </a:ext>
              </a:extLst>
            </p:cNvPr>
            <p:cNvGrpSpPr/>
            <p:nvPr/>
          </p:nvGrpSpPr>
          <p:grpSpPr>
            <a:xfrm>
              <a:off x="1891444" y="3166836"/>
              <a:ext cx="2551612" cy="854686"/>
              <a:chOff x="1295051" y="0"/>
              <a:chExt cx="2974086" cy="1487043"/>
            </a:xfrm>
          </p:grpSpPr>
          <p:sp>
            <p:nvSpPr>
              <p:cNvPr id="13" name="Rectangle: Rounded Corners 12">
                <a:extLst>
                  <a:ext uri="{FF2B5EF4-FFF2-40B4-BE49-F238E27FC236}">
                    <a16:creationId xmlns:a16="http://schemas.microsoft.com/office/drawing/2014/main" id="{E424B5C9-891C-2356-E132-E6A3C721D717}"/>
                  </a:ext>
                </a:extLst>
              </p:cNvPr>
              <p:cNvSpPr/>
              <p:nvPr/>
            </p:nvSpPr>
            <p:spPr>
              <a:xfrm>
                <a:off x="1295051" y="0"/>
                <a:ext cx="2974086" cy="148704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14" name="Rectangle: Rounded Corners 4">
                <a:extLst>
                  <a:ext uri="{FF2B5EF4-FFF2-40B4-BE49-F238E27FC236}">
                    <a16:creationId xmlns:a16="http://schemas.microsoft.com/office/drawing/2014/main" id="{36A360AA-004D-7B1F-8DB7-ED0F7360A1EA}"/>
                  </a:ext>
                </a:extLst>
              </p:cNvPr>
              <p:cNvSpPr txBox="1"/>
              <p:nvPr/>
            </p:nvSpPr>
            <p:spPr>
              <a:xfrm>
                <a:off x="1373328" y="299408"/>
                <a:ext cx="2817531" cy="963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buNone/>
                </a:pPr>
                <a:r>
                  <a:rPr lang="en-US" sz="2400" kern="1200" dirty="0"/>
                  <a:t>Secondary comp.</a:t>
                </a:r>
              </a:p>
            </p:txBody>
          </p:sp>
        </p:grpSp>
      </p:grpSp>
      <p:grpSp>
        <p:nvGrpSpPr>
          <p:cNvPr id="19" name="Group 18">
            <a:extLst>
              <a:ext uri="{FF2B5EF4-FFF2-40B4-BE49-F238E27FC236}">
                <a16:creationId xmlns:a16="http://schemas.microsoft.com/office/drawing/2014/main" id="{B9DCA644-89A1-BC90-7F99-4F6461396DA4}"/>
              </a:ext>
            </a:extLst>
          </p:cNvPr>
          <p:cNvGrpSpPr/>
          <p:nvPr/>
        </p:nvGrpSpPr>
        <p:grpSpPr>
          <a:xfrm>
            <a:off x="8803781" y="4477406"/>
            <a:ext cx="3241074" cy="2247337"/>
            <a:chOff x="1842995" y="2087871"/>
            <a:chExt cx="2865224" cy="1886006"/>
          </a:xfrm>
        </p:grpSpPr>
        <p:grpSp>
          <p:nvGrpSpPr>
            <p:cNvPr id="20" name="Group 19">
              <a:extLst>
                <a:ext uri="{FF2B5EF4-FFF2-40B4-BE49-F238E27FC236}">
                  <a16:creationId xmlns:a16="http://schemas.microsoft.com/office/drawing/2014/main" id="{B38A7B7D-B128-E2F6-AD14-F8A8D718B33D}"/>
                </a:ext>
              </a:extLst>
            </p:cNvPr>
            <p:cNvGrpSpPr/>
            <p:nvPr/>
          </p:nvGrpSpPr>
          <p:grpSpPr>
            <a:xfrm>
              <a:off x="1842995" y="2087871"/>
              <a:ext cx="2620474" cy="933028"/>
              <a:chOff x="1666785" y="896135"/>
              <a:chExt cx="3079106" cy="1614628"/>
            </a:xfrm>
          </p:grpSpPr>
          <p:grpSp>
            <p:nvGrpSpPr>
              <p:cNvPr id="26" name="Group 25">
                <a:extLst>
                  <a:ext uri="{FF2B5EF4-FFF2-40B4-BE49-F238E27FC236}">
                    <a16:creationId xmlns:a16="http://schemas.microsoft.com/office/drawing/2014/main" id="{8E5793B9-6E68-EC05-82E6-8AFE3A6903A4}"/>
                  </a:ext>
                </a:extLst>
              </p:cNvPr>
              <p:cNvGrpSpPr/>
              <p:nvPr/>
            </p:nvGrpSpPr>
            <p:grpSpPr>
              <a:xfrm>
                <a:off x="1796303" y="896135"/>
                <a:ext cx="2771229" cy="1614628"/>
                <a:chOff x="1367641" y="29815"/>
                <a:chExt cx="2771229" cy="1614628"/>
              </a:xfrm>
            </p:grpSpPr>
            <p:sp>
              <p:nvSpPr>
                <p:cNvPr id="28" name="Rectangle: Rounded Corners 27">
                  <a:extLst>
                    <a:ext uri="{FF2B5EF4-FFF2-40B4-BE49-F238E27FC236}">
                      <a16:creationId xmlns:a16="http://schemas.microsoft.com/office/drawing/2014/main" id="{A143AB6A-3763-7327-196D-94940945CAE6}"/>
                    </a:ext>
                  </a:extLst>
                </p:cNvPr>
                <p:cNvSpPr/>
                <p:nvPr/>
              </p:nvSpPr>
              <p:spPr>
                <a:xfrm>
                  <a:off x="1776500" y="29815"/>
                  <a:ext cx="1968237" cy="16146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Rectangle: Rounded Corners 4">
                  <a:extLst>
                    <a:ext uri="{FF2B5EF4-FFF2-40B4-BE49-F238E27FC236}">
                      <a16:creationId xmlns:a16="http://schemas.microsoft.com/office/drawing/2014/main" id="{96F7C393-59E5-FB8C-FFBF-81E5D6A59391}"/>
                    </a:ext>
                  </a:extLst>
                </p:cNvPr>
                <p:cNvSpPr txBox="1"/>
                <p:nvPr/>
              </p:nvSpPr>
              <p:spPr>
                <a:xfrm>
                  <a:off x="1367641" y="72592"/>
                  <a:ext cx="2771229" cy="1263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2400" kern="1200" dirty="0"/>
                    <a:t>Core vessel</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9B98731-9C14-DC1E-64C7-8EE6EEA7B607}"/>
                      </a:ext>
                    </a:extLst>
                  </p:cNvPr>
                  <p:cNvSpPr txBox="1"/>
                  <p:nvPr/>
                </p:nvSpPr>
                <p:spPr>
                  <a:xfrm>
                    <a:off x="1666785" y="1652565"/>
                    <a:ext cx="3079106" cy="69240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US" sz="2000" b="0" i="1" smtClean="0">
                                  <a:solidFill>
                                    <a:srgbClr val="FFFF00"/>
                                  </a:solidFill>
                                  <a:latin typeface="Cambria Math" panose="02040503050406030204" pitchFamily="18" charset="0"/>
                                </a:rPr>
                              </m:ctrlPr>
                            </m:sSubPr>
                            <m:e>
                              <m:r>
                                <a:rPr lang="en-US" sz="2000" b="0" i="1" smtClean="0">
                                  <a:solidFill>
                                    <a:srgbClr val="FFFF00"/>
                                  </a:solidFill>
                                  <a:latin typeface="Cambria Math" panose="02040503050406030204" pitchFamily="18" charset="0"/>
                                </a:rPr>
                                <m:t>𝑡</m:t>
                              </m:r>
                            </m:e>
                            <m:sub>
                              <m:r>
                                <a:rPr lang="en-US" sz="2000" b="0" i="1" smtClean="0">
                                  <a:solidFill>
                                    <a:srgbClr val="FFFF00"/>
                                  </a:solidFill>
                                  <a:latin typeface="Cambria Math" panose="02040503050406030204" pitchFamily="18" charset="0"/>
                                </a:rPr>
                                <m:t>𝑖𝑟𝑟</m:t>
                              </m:r>
                            </m:sub>
                          </m:sSub>
                        </m:oMath>
                      </m:oMathPara>
                    </a14:m>
                    <a:endParaRPr lang="en-US" sz="2000" dirty="0">
                      <a:solidFill>
                        <a:srgbClr val="FFFF00"/>
                      </a:solidFill>
                    </a:endParaRPr>
                  </a:p>
                </p:txBody>
              </p:sp>
            </mc:Choice>
            <mc:Fallback xmlns="">
              <p:sp>
                <p:nvSpPr>
                  <p:cNvPr id="27" name="TextBox 26">
                    <a:extLst>
                      <a:ext uri="{FF2B5EF4-FFF2-40B4-BE49-F238E27FC236}">
                        <a16:creationId xmlns:a16="http://schemas.microsoft.com/office/drawing/2014/main" id="{99B98731-9C14-DC1E-64C7-8EE6EEA7B607}"/>
                      </a:ext>
                    </a:extLst>
                  </p:cNvPr>
                  <p:cNvSpPr txBox="1">
                    <a:spLocks noRot="1" noChangeAspect="1" noMove="1" noResize="1" noEditPoints="1" noAdjustHandles="1" noChangeArrowheads="1" noChangeShapeType="1" noTextEdit="1"/>
                  </p:cNvSpPr>
                  <p:nvPr/>
                </p:nvSpPr>
                <p:spPr>
                  <a:xfrm>
                    <a:off x="1666785" y="1652565"/>
                    <a:ext cx="3079106" cy="692400"/>
                  </a:xfrm>
                  <a:prstGeom prst="rect">
                    <a:avLst/>
                  </a:prstGeom>
                  <a:blipFill>
                    <a:blip r:embed="rId5"/>
                    <a:stretch>
                      <a:fillRect/>
                    </a:stretch>
                  </a:blipFill>
                </p:spPr>
                <p:txBody>
                  <a:bodyPr/>
                  <a:lstStyle/>
                  <a:p>
                    <a:r>
                      <a:rPr lang="en-US">
                        <a:noFill/>
                      </a:rPr>
                      <a:t> </a:t>
                    </a:r>
                  </a:p>
                </p:txBody>
              </p:sp>
            </mc:Fallback>
          </mc:AlternateContent>
        </p:grpSp>
        <p:sp>
          <p:nvSpPr>
            <p:cNvPr id="21" name="Arrow: Curved Left 20">
              <a:extLst>
                <a:ext uri="{FF2B5EF4-FFF2-40B4-BE49-F238E27FC236}">
                  <a16:creationId xmlns:a16="http://schemas.microsoft.com/office/drawing/2014/main" id="{5945CBA3-EB82-4BA1-E9DA-72D672A28CE6}"/>
                </a:ext>
              </a:extLst>
            </p:cNvPr>
            <p:cNvSpPr/>
            <p:nvPr/>
          </p:nvSpPr>
          <p:spPr>
            <a:xfrm>
              <a:off x="3996695" y="2433272"/>
              <a:ext cx="590496" cy="1239807"/>
            </a:xfrm>
            <a:prstGeom prst="curvedLef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1B9B897-F11E-F12C-29BB-36E3B70FDEAA}"/>
                    </a:ext>
                  </a:extLst>
                </p:cNvPr>
                <p:cNvSpPr txBox="1"/>
                <p:nvPr/>
              </p:nvSpPr>
              <p:spPr>
                <a:xfrm>
                  <a:off x="3956669" y="2632702"/>
                  <a:ext cx="7515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𝑑</m:t>
                            </m:r>
                          </m:sub>
                        </m:sSub>
                      </m:oMath>
                    </m:oMathPara>
                  </a14:m>
                  <a:endParaRPr lang="en-US" sz="3200" dirty="0"/>
                </a:p>
              </p:txBody>
            </p:sp>
          </mc:Choice>
          <mc:Fallback xmlns="">
            <p:sp>
              <p:nvSpPr>
                <p:cNvPr id="22" name="TextBox 21">
                  <a:extLst>
                    <a:ext uri="{FF2B5EF4-FFF2-40B4-BE49-F238E27FC236}">
                      <a16:creationId xmlns:a16="http://schemas.microsoft.com/office/drawing/2014/main" id="{41B9B897-F11E-F12C-29BB-36E3B70FDEAA}"/>
                    </a:ext>
                  </a:extLst>
                </p:cNvPr>
                <p:cNvSpPr txBox="1">
                  <a:spLocks noRot="1" noChangeAspect="1" noMove="1" noResize="1" noEditPoints="1" noAdjustHandles="1" noChangeArrowheads="1" noChangeShapeType="1" noTextEdit="1"/>
                </p:cNvSpPr>
                <p:nvPr/>
              </p:nvSpPr>
              <p:spPr>
                <a:xfrm>
                  <a:off x="3956669" y="2632702"/>
                  <a:ext cx="751550" cy="584775"/>
                </a:xfrm>
                <a:prstGeom prst="rect">
                  <a:avLst/>
                </a:prstGeom>
                <a:blipFill>
                  <a:blip r:embed="rId6"/>
                  <a:stretch>
                    <a:fillRect/>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4EF3DFE7-891E-CA73-6A30-C8D2DA341A61}"/>
                </a:ext>
              </a:extLst>
            </p:cNvPr>
            <p:cNvGrpSpPr/>
            <p:nvPr/>
          </p:nvGrpSpPr>
          <p:grpSpPr>
            <a:xfrm>
              <a:off x="2210354" y="3124521"/>
              <a:ext cx="1856860" cy="849356"/>
              <a:chOff x="1666763" y="-73622"/>
              <a:chExt cx="2164303" cy="1477766"/>
            </a:xfrm>
          </p:grpSpPr>
          <p:sp>
            <p:nvSpPr>
              <p:cNvPr id="24" name="Rectangle: Rounded Corners 23">
                <a:extLst>
                  <a:ext uri="{FF2B5EF4-FFF2-40B4-BE49-F238E27FC236}">
                    <a16:creationId xmlns:a16="http://schemas.microsoft.com/office/drawing/2014/main" id="{96BF59DE-BF39-A8C2-CE68-6B99171B91DA}"/>
                  </a:ext>
                </a:extLst>
              </p:cNvPr>
              <p:cNvSpPr/>
              <p:nvPr/>
            </p:nvSpPr>
            <p:spPr>
              <a:xfrm>
                <a:off x="1772627" y="-73622"/>
                <a:ext cx="1952413" cy="14777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25" name="Rectangle: Rounded Corners 4">
                <a:extLst>
                  <a:ext uri="{FF2B5EF4-FFF2-40B4-BE49-F238E27FC236}">
                    <a16:creationId xmlns:a16="http://schemas.microsoft.com/office/drawing/2014/main" id="{3DC3C7ED-265D-BB4A-427D-7BDB197B7C76}"/>
                  </a:ext>
                </a:extLst>
              </p:cNvPr>
              <p:cNvSpPr txBox="1"/>
              <p:nvPr/>
            </p:nvSpPr>
            <p:spPr>
              <a:xfrm>
                <a:off x="1666763" y="72592"/>
                <a:ext cx="2164303" cy="1299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2400" kern="1200" dirty="0"/>
                  <a:t>Secondary comp.</a:t>
                </a:r>
              </a:p>
            </p:txBody>
          </p:sp>
        </p:grpSp>
      </p:grpSp>
      <p:pic>
        <p:nvPicPr>
          <p:cNvPr id="35" name="Picture 34">
            <a:extLst>
              <a:ext uri="{FF2B5EF4-FFF2-40B4-BE49-F238E27FC236}">
                <a16:creationId xmlns:a16="http://schemas.microsoft.com/office/drawing/2014/main" id="{194F8B84-EB89-E5AE-8931-E5087ED2548E}"/>
              </a:ext>
            </a:extLst>
          </p:cNvPr>
          <p:cNvPicPr>
            <a:picLocks noChangeAspect="1"/>
          </p:cNvPicPr>
          <p:nvPr/>
        </p:nvPicPr>
        <p:blipFill>
          <a:blip r:embed="rId7"/>
          <a:stretch>
            <a:fillRect/>
          </a:stretch>
        </p:blipFill>
        <p:spPr>
          <a:xfrm>
            <a:off x="6421407" y="4456385"/>
            <a:ext cx="2242423" cy="2380593"/>
          </a:xfrm>
          <a:prstGeom prst="rect">
            <a:avLst/>
          </a:prstGeom>
        </p:spPr>
      </p:pic>
    </p:spTree>
    <p:extLst>
      <p:ext uri="{BB962C8B-B14F-4D97-AF65-F5344CB8AC3E}">
        <p14:creationId xmlns:p14="http://schemas.microsoft.com/office/powerpoint/2010/main" val="3225384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1.3"/>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RNL Presentation">
  <a:themeElements>
    <a:clrScheme name="ORNL Color TEST">
      <a:dk1>
        <a:srgbClr val="373A36"/>
      </a:dk1>
      <a:lt1>
        <a:srgbClr val="FFFFFF"/>
      </a:lt1>
      <a:dk2>
        <a:srgbClr val="00662C"/>
      </a:dk2>
      <a:lt2>
        <a:srgbClr val="DBDCDB"/>
      </a:lt2>
      <a:accent1>
        <a:srgbClr val="00454D"/>
      </a:accent1>
      <a:accent2>
        <a:srgbClr val="006BA6"/>
      </a:accent2>
      <a:accent3>
        <a:srgbClr val="00B38F"/>
      </a:accent3>
      <a:accent4>
        <a:srgbClr val="7DBA00"/>
      </a:accent4>
      <a:accent5>
        <a:srgbClr val="FF9E1B"/>
      </a:accent5>
      <a:accent6>
        <a:srgbClr val="B50093"/>
      </a:accent6>
      <a:hlink>
        <a:srgbClr val="00BDB5"/>
      </a:hlink>
      <a:folHlink>
        <a:srgbClr val="00662C"/>
      </a:folHlink>
    </a:clrScheme>
    <a:fontScheme name="ORNL">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NL Green">
      <a:srgbClr val="00662C"/>
    </a:custClr>
    <a:custClr name="Hale Navy">
      <a:srgbClr val="00454D"/>
    </a:custClr>
    <a:custClr name="Graphite">
      <a:srgbClr val="DBDCDB"/>
    </a:custClr>
    <a:custClr name="Polar">
      <a:srgbClr val="FFFFFF"/>
    </a:custClr>
    <a:custClr name="Dark Matter">
      <a:srgbClr val="373A36"/>
    </a:custClr>
    <a:custClr name="Energy">
      <a:srgbClr val="7DBA00"/>
    </a:custClr>
    <a:custClr name="Mist">
      <a:srgbClr val="8BFEBF"/>
    </a:custClr>
    <a:custClr name="Biome">
      <a:srgbClr val="00B38F"/>
    </a:custClr>
    <a:custClr name="Aqua">
      <a:srgbClr val="00BDB5"/>
    </a:custClr>
    <a:custClr name="Infinity">
      <a:srgbClr val="006BA6"/>
    </a:custClr>
    <a:custClr name="Hydro">
      <a:srgbClr val="005776"/>
    </a:custClr>
    <a:custClr name="Solar">
      <a:srgbClr val="FF9E1B"/>
    </a:custClr>
    <a:custClr name="Spark">
      <a:srgbClr val="FE5000"/>
    </a:custClr>
    <a:custClr name="Plasma">
      <a:srgbClr val="B50094"/>
    </a:custClr>
    <a:custClr name="Pulsar">
      <a:srgbClr val="4E008E"/>
    </a:custClr>
  </a:custClrLst>
  <a:extLst>
    <a:ext uri="{05A4C25C-085E-4340-85A3-A5531E510DB2}">
      <thm15:themeFamily xmlns:thm15="http://schemas.microsoft.com/office/thememl/2012/main" name="SNS ORNL Presentation 16x9 Template" id="{67FA696F-7843-644B-A8BB-1C274C0A0816}" vid="{57E3EDFE-1833-1E4F-8952-E705EFA6FE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ORNL-Presentation-16x9-SNS</Template>
  <TotalTime>3522</TotalTime>
  <Words>1580</Words>
  <Application>Microsoft Office PowerPoint</Application>
  <PresentationFormat>Widescreen</PresentationFormat>
  <Paragraphs>260</Paragraphs>
  <Slides>20</Slides>
  <Notes>19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 Math</vt:lpstr>
      <vt:lpstr>Roboto</vt:lpstr>
      <vt:lpstr>Roboto Light</vt:lpstr>
      <vt:lpstr>Times New Roman</vt:lpstr>
      <vt:lpstr>Wingdings</vt:lpstr>
      <vt:lpstr>ORNL Presentation</vt:lpstr>
      <vt:lpstr>The short- and long-lived method for water activation in spallation neutron systems</vt:lpstr>
      <vt:lpstr>Outline</vt:lpstr>
      <vt:lpstr>Cooling water activated inside core vessel</vt:lpstr>
      <vt:lpstr>Water flow carries radioisotopes to regions not directly exposed to primary radiation </vt:lpstr>
      <vt:lpstr>Methods used</vt:lpstr>
      <vt:lpstr>Fully detailed calculation has thousands of steps</vt:lpstr>
      <vt:lpstr>Dilution method and short- and long-lived method</vt:lpstr>
      <vt:lpstr>Comparing the dilution and short- and long-lived methods</vt:lpstr>
      <vt:lpstr>Source and irradiation scenario</vt:lpstr>
      <vt:lpstr>Comparing isotopic activity densities at 1 Sec</vt:lpstr>
      <vt:lpstr>Comparing radioisotope concentration and decay spectra vs transit/decay time</vt:lpstr>
      <vt:lpstr>What causes differences in H3?</vt:lpstr>
      <vt:lpstr>What causes differences in Be7?</vt:lpstr>
      <vt:lpstr>Comparing the dilution and short- and long-lived methods</vt:lpstr>
      <vt:lpstr>Source spectra and dose rates</vt:lpstr>
      <vt:lpstr>Comparing the dilution and short- and long-lived methods</vt:lpstr>
      <vt:lpstr>Well shielded Total Loss Monitor (TLM) near the proton beam window return pipe</vt:lpstr>
      <vt:lpstr>Control System Studio’s reading at SNS</vt:lpstr>
      <vt:lpstr>Dose rate calculated by Method A and Method B vs TLM measurement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Ibrahim, Ahmad</dc:creator>
  <cp:lastModifiedBy>Ibrahim, Ahmad</cp:lastModifiedBy>
  <cp:revision>58</cp:revision>
  <dcterms:created xsi:type="dcterms:W3CDTF">2025-06-03T16:10:00Z</dcterms:created>
  <dcterms:modified xsi:type="dcterms:W3CDTF">2026-04-07T21:04:24Z</dcterms:modified>
</cp:coreProperties>
</file>