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0" r:id="rId1"/>
    <p:sldMasterId id="2147483997" r:id="rId2"/>
  </p:sldMasterIdLst>
  <p:notesMasterIdLst>
    <p:notesMasterId r:id="rId27"/>
  </p:notesMasterIdLst>
  <p:handoutMasterIdLst>
    <p:handoutMasterId r:id="rId28"/>
  </p:handoutMasterIdLst>
  <p:sldIdLst>
    <p:sldId id="2147483018" r:id="rId3"/>
    <p:sldId id="2147483019" r:id="rId4"/>
    <p:sldId id="2147483020" r:id="rId5"/>
    <p:sldId id="2147483021" r:id="rId6"/>
    <p:sldId id="2147483022" r:id="rId7"/>
    <p:sldId id="2147483025" r:id="rId8"/>
    <p:sldId id="2147483027" r:id="rId9"/>
    <p:sldId id="2147483026" r:id="rId10"/>
    <p:sldId id="2147483028" r:id="rId11"/>
    <p:sldId id="2147483023" r:id="rId12"/>
    <p:sldId id="2147483024" r:id="rId13"/>
    <p:sldId id="2147483029" r:id="rId14"/>
    <p:sldId id="2147483030" r:id="rId15"/>
    <p:sldId id="2147483031" r:id="rId16"/>
    <p:sldId id="2147483032" r:id="rId17"/>
    <p:sldId id="2147483033" r:id="rId18"/>
    <p:sldId id="2147483034" r:id="rId19"/>
    <p:sldId id="2147483035" r:id="rId20"/>
    <p:sldId id="2147483036" r:id="rId21"/>
    <p:sldId id="2147483037" r:id="rId22"/>
    <p:sldId id="2147483038" r:id="rId23"/>
    <p:sldId id="2147483039" r:id="rId24"/>
    <p:sldId id="2147483040" r:id="rId25"/>
    <p:sldId id="214748304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8" autoAdjust="0"/>
    <p:restoredTop sz="96081" autoAdjust="0"/>
  </p:normalViewPr>
  <p:slideViewPr>
    <p:cSldViewPr snapToGrid="0">
      <p:cViewPr varScale="1">
        <p:scale>
          <a:sx n="115" d="100"/>
          <a:sy n="115" d="100"/>
        </p:scale>
        <p:origin x="440" y="192"/>
      </p:cViewPr>
      <p:guideLst/>
    </p:cSldViewPr>
  </p:slideViewPr>
  <p:notesTextViewPr>
    <p:cViewPr>
      <p:scale>
        <a:sx n="85" d="100"/>
        <a:sy n="85" d="100"/>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4/15/26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4/15/26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14</a:t>
            </a:fld>
            <a:endParaRPr lang="en-US" dirty="0"/>
          </a:p>
        </p:txBody>
      </p:sp>
    </p:spTree>
    <p:extLst>
      <p:ext uri="{BB962C8B-B14F-4D97-AF65-F5344CB8AC3E}">
        <p14:creationId xmlns:p14="http://schemas.microsoft.com/office/powerpoint/2010/main" val="1550590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20</a:t>
            </a:fld>
            <a:endParaRPr lang="en-US" dirty="0"/>
          </a:p>
        </p:txBody>
      </p:sp>
    </p:spTree>
    <p:extLst>
      <p:ext uri="{BB962C8B-B14F-4D97-AF65-F5344CB8AC3E}">
        <p14:creationId xmlns:p14="http://schemas.microsoft.com/office/powerpoint/2010/main" val="13281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22</a:t>
            </a:fld>
            <a:endParaRPr lang="en-US" dirty="0"/>
          </a:p>
        </p:txBody>
      </p:sp>
    </p:spTree>
    <p:extLst>
      <p:ext uri="{BB962C8B-B14F-4D97-AF65-F5344CB8AC3E}">
        <p14:creationId xmlns:p14="http://schemas.microsoft.com/office/powerpoint/2010/main" val="264698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23</a:t>
            </a:fld>
            <a:endParaRPr lang="en-US" dirty="0"/>
          </a:p>
        </p:txBody>
      </p:sp>
    </p:spTree>
    <p:extLst>
      <p:ext uri="{BB962C8B-B14F-4D97-AF65-F5344CB8AC3E}">
        <p14:creationId xmlns:p14="http://schemas.microsoft.com/office/powerpoint/2010/main" val="404152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a:solidFill>
                    <a:schemeClr val="tx1"/>
                  </a:solidFill>
                  <a:latin typeface="+mn-lt"/>
                  <a:ea typeface="Aptos" panose="02000000000000000000" pitchFamily="2" charset="0"/>
                </a:rPr>
                <a:t>ORNL IS MANAGED BY UT-BATTELLE LLC </a:t>
              </a:r>
              <a:br>
                <a:rPr lang="en-US" sz="900" b="0" i="0">
                  <a:solidFill>
                    <a:schemeClr val="tx1"/>
                  </a:solidFill>
                  <a:latin typeface="+mn-lt"/>
                  <a:ea typeface="Aptos" panose="02000000000000000000" pitchFamily="2" charset="0"/>
                </a:rPr>
              </a:br>
              <a:r>
                <a:rPr lang="en-US" sz="900" b="0" i="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6202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a:t>One-sentence headline stating the main takeaway message</a:t>
            </a:r>
          </a:p>
        </p:txBody>
      </p:sp>
    </p:spTree>
    <p:extLst>
      <p:ext uri="{BB962C8B-B14F-4D97-AF65-F5344CB8AC3E}">
        <p14:creationId xmlns:p14="http://schemas.microsoft.com/office/powerpoint/2010/main" val="29236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a:t>One-sentence headline stating the main takeaway message</a:t>
            </a:r>
          </a:p>
        </p:txBody>
      </p:sp>
      <p:sp>
        <p:nvSpPr>
          <p:cNvPr id="9" name="Rectangle 8">
            <a:extLst>
              <a:ext uri="{FF2B5EF4-FFF2-40B4-BE49-F238E27FC236}">
                <a16:creationId xmlns:a16="http://schemas.microsoft.com/office/drawing/2014/main" id="{E277A42B-0AE7-1B0D-C52E-5EA4F20259E3}"/>
              </a:ext>
            </a:extLst>
          </p:cNvPr>
          <p:cNvSpPr/>
          <p:nvPr userDrawn="1"/>
        </p:nvSpPr>
        <p:spPr>
          <a:xfrm>
            <a:off x="203200" y="6364941"/>
            <a:ext cx="1470212" cy="442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3">
            <a:extLst>
              <a:ext uri="{FF2B5EF4-FFF2-40B4-BE49-F238E27FC236}">
                <a16:creationId xmlns:a16="http://schemas.microsoft.com/office/drawing/2014/main" id="{C3C3CEB0-DF51-EF6A-D1BB-757E38CBEC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64" y="6122329"/>
            <a:ext cx="3271070" cy="817641"/>
          </a:xfrm>
          <a:prstGeom prst="rect">
            <a:avLst/>
          </a:prstGeom>
        </p:spPr>
      </p:pic>
    </p:spTree>
    <p:extLst>
      <p:ext uri="{BB962C8B-B14F-4D97-AF65-F5344CB8AC3E}">
        <p14:creationId xmlns:p14="http://schemas.microsoft.com/office/powerpoint/2010/main" val="352756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grpSp>
        <p:nvGrpSpPr>
          <p:cNvPr id="5" name="Group 4">
            <a:extLst>
              <a:ext uri="{FF2B5EF4-FFF2-40B4-BE49-F238E27FC236}">
                <a16:creationId xmlns:a16="http://schemas.microsoft.com/office/drawing/2014/main" id="{475F8CBD-35CB-4BBF-799F-5E2456187249}"/>
              </a:ext>
            </a:extLst>
          </p:cNvPr>
          <p:cNvGrpSpPr/>
          <p:nvPr userDrawn="1"/>
        </p:nvGrpSpPr>
        <p:grpSpPr>
          <a:xfrm>
            <a:off x="65738" y="6167822"/>
            <a:ext cx="3255768" cy="813816"/>
            <a:chOff x="65738" y="6167822"/>
            <a:chExt cx="3255768" cy="813816"/>
          </a:xfrm>
        </p:grpSpPr>
        <p:sp>
          <p:nvSpPr>
            <p:cNvPr id="6" name="Rectangle 5">
              <a:extLst>
                <a:ext uri="{FF2B5EF4-FFF2-40B4-BE49-F238E27FC236}">
                  <a16:creationId xmlns:a16="http://schemas.microsoft.com/office/drawing/2014/main" id="{88E779CC-4C02-F624-F7B5-6E5C7F647449}"/>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AI-generated content may be incorrect.">
              <a:extLst>
                <a:ext uri="{FF2B5EF4-FFF2-40B4-BE49-F238E27FC236}">
                  <a16:creationId xmlns:a16="http://schemas.microsoft.com/office/drawing/2014/main" id="{486F8C97-1AD9-9EE4-4668-58DEB96E5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2584847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latin typeface="Aptos Light" panose="020B0004020202020204" pitchFamily="34" charset="0"/>
            </a:endParaRPr>
          </a:p>
        </p:txBody>
      </p:sp>
      <p:sp>
        <p:nvSpPr>
          <p:cNvPr id="4" name="Rectangle 3">
            <a:extLst>
              <a:ext uri="{FF2B5EF4-FFF2-40B4-BE49-F238E27FC236}">
                <a16:creationId xmlns:a16="http://schemas.microsoft.com/office/drawing/2014/main" id="{45CEA255-61FA-0F43-108C-BBC628B5F844}"/>
              </a:ext>
            </a:extLst>
          </p:cNvPr>
          <p:cNvSpPr/>
          <p:nvPr userDrawn="1"/>
        </p:nvSpPr>
        <p:spPr>
          <a:xfrm>
            <a:off x="221129" y="6263341"/>
            <a:ext cx="2952377" cy="5378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pic>
        <p:nvPicPr>
          <p:cNvPr id="11" name="Graphic 3">
            <a:extLst>
              <a:ext uri="{FF2B5EF4-FFF2-40B4-BE49-F238E27FC236}">
                <a16:creationId xmlns:a16="http://schemas.microsoft.com/office/drawing/2014/main" id="{0ED91C92-7EF6-D6C9-41D8-0D6A3E3F15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084054"/>
            <a:ext cx="3271070" cy="817641"/>
          </a:xfrm>
          <a:prstGeom prst="rect">
            <a:avLst/>
          </a:prstGeom>
        </p:spPr>
      </p:pic>
    </p:spTree>
    <p:extLst>
      <p:ext uri="{BB962C8B-B14F-4D97-AF65-F5344CB8AC3E}">
        <p14:creationId xmlns:p14="http://schemas.microsoft.com/office/powerpoint/2010/main" val="839552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grpSp>
        <p:nvGrpSpPr>
          <p:cNvPr id="4" name="Group 3">
            <a:extLst>
              <a:ext uri="{FF2B5EF4-FFF2-40B4-BE49-F238E27FC236}">
                <a16:creationId xmlns:a16="http://schemas.microsoft.com/office/drawing/2014/main" id="{1D0AB53B-30F4-A424-7D91-B7F6E3E50FC9}"/>
              </a:ext>
            </a:extLst>
          </p:cNvPr>
          <p:cNvGrpSpPr/>
          <p:nvPr userDrawn="1"/>
        </p:nvGrpSpPr>
        <p:grpSpPr>
          <a:xfrm>
            <a:off x="65738" y="6167822"/>
            <a:ext cx="3255768" cy="813816"/>
            <a:chOff x="65738" y="6167822"/>
            <a:chExt cx="3255768" cy="813816"/>
          </a:xfrm>
        </p:grpSpPr>
        <p:sp>
          <p:nvSpPr>
            <p:cNvPr id="5" name="Rectangle 4">
              <a:extLst>
                <a:ext uri="{FF2B5EF4-FFF2-40B4-BE49-F238E27FC236}">
                  <a16:creationId xmlns:a16="http://schemas.microsoft.com/office/drawing/2014/main" id="{0F31621B-BBB3-335E-3A9D-4E9028440237}"/>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AI-generated content may be incorrect.">
              <a:extLst>
                <a:ext uri="{FF2B5EF4-FFF2-40B4-BE49-F238E27FC236}">
                  <a16:creationId xmlns:a16="http://schemas.microsoft.com/office/drawing/2014/main" id="{83BF95DA-4182-FB41-20E4-201E050C06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165312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5E2D10-D3EA-158A-8D74-47DA7046E3EE}"/>
              </a:ext>
            </a:extLst>
          </p:cNvPr>
          <p:cNvSpPr/>
          <p:nvPr userDrawn="1"/>
        </p:nvSpPr>
        <p:spPr>
          <a:xfrm>
            <a:off x="167341" y="6221506"/>
            <a:ext cx="3161553" cy="5916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latin typeface="Aptos Light" panose="020B0004020202020204" pitchFamily="34" charset="0"/>
            </a:endParaRPr>
          </a:p>
        </p:txBody>
      </p:sp>
      <p:pic>
        <p:nvPicPr>
          <p:cNvPr id="2" name="Graphic 3">
            <a:extLst>
              <a:ext uri="{FF2B5EF4-FFF2-40B4-BE49-F238E27FC236}">
                <a16:creationId xmlns:a16="http://schemas.microsoft.com/office/drawing/2014/main" id="{F1DEA7E2-F611-F4AC-1403-E923060D6A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084054"/>
            <a:ext cx="3271070" cy="817641"/>
          </a:xfrm>
          <a:prstGeom prst="rect">
            <a:avLst/>
          </a:prstGeom>
        </p:spPr>
      </p:pic>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358615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grpSp>
        <p:nvGrpSpPr>
          <p:cNvPr id="7" name="Group 6">
            <a:extLst>
              <a:ext uri="{FF2B5EF4-FFF2-40B4-BE49-F238E27FC236}">
                <a16:creationId xmlns:a16="http://schemas.microsoft.com/office/drawing/2014/main" id="{F9D66EBC-76B8-EC4F-9738-4263AC601F05}"/>
              </a:ext>
            </a:extLst>
          </p:cNvPr>
          <p:cNvGrpSpPr/>
          <p:nvPr userDrawn="1"/>
        </p:nvGrpSpPr>
        <p:grpSpPr>
          <a:xfrm>
            <a:off x="65738" y="6167822"/>
            <a:ext cx="3255768" cy="813816"/>
            <a:chOff x="65738" y="6167822"/>
            <a:chExt cx="3255768" cy="813816"/>
          </a:xfrm>
        </p:grpSpPr>
        <p:sp>
          <p:nvSpPr>
            <p:cNvPr id="8" name="Rectangle 7">
              <a:extLst>
                <a:ext uri="{FF2B5EF4-FFF2-40B4-BE49-F238E27FC236}">
                  <a16:creationId xmlns:a16="http://schemas.microsoft.com/office/drawing/2014/main" id="{BB565679-52EF-DCD8-7ECC-8CAF88FE1843}"/>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AI-generated content may be incorrect.">
              <a:extLst>
                <a:ext uri="{FF2B5EF4-FFF2-40B4-BE49-F238E27FC236}">
                  <a16:creationId xmlns:a16="http://schemas.microsoft.com/office/drawing/2014/main" id="{46C1AE25-19EB-4CE3-8CA6-921F20C407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1016076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grpSp>
        <p:nvGrpSpPr>
          <p:cNvPr id="7" name="Group 6">
            <a:extLst>
              <a:ext uri="{FF2B5EF4-FFF2-40B4-BE49-F238E27FC236}">
                <a16:creationId xmlns:a16="http://schemas.microsoft.com/office/drawing/2014/main" id="{5BC6DFB0-6F85-FA5F-0374-E883812004F7}"/>
              </a:ext>
            </a:extLst>
          </p:cNvPr>
          <p:cNvGrpSpPr/>
          <p:nvPr userDrawn="1"/>
        </p:nvGrpSpPr>
        <p:grpSpPr>
          <a:xfrm>
            <a:off x="65738" y="6167822"/>
            <a:ext cx="3255768" cy="813816"/>
            <a:chOff x="65738" y="6167822"/>
            <a:chExt cx="3255768" cy="813816"/>
          </a:xfrm>
        </p:grpSpPr>
        <p:sp>
          <p:nvSpPr>
            <p:cNvPr id="8" name="Rectangle 7">
              <a:extLst>
                <a:ext uri="{FF2B5EF4-FFF2-40B4-BE49-F238E27FC236}">
                  <a16:creationId xmlns:a16="http://schemas.microsoft.com/office/drawing/2014/main" id="{C7734144-1092-806A-54DB-B0E2D5ECA499}"/>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AI-generated content may be incorrect.">
              <a:extLst>
                <a:ext uri="{FF2B5EF4-FFF2-40B4-BE49-F238E27FC236}">
                  <a16:creationId xmlns:a16="http://schemas.microsoft.com/office/drawing/2014/main" id="{CFC9DD41-5B81-19F0-CAE2-9F56FC5F8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24979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grpSp>
        <p:nvGrpSpPr>
          <p:cNvPr id="8" name="Group 7">
            <a:extLst>
              <a:ext uri="{FF2B5EF4-FFF2-40B4-BE49-F238E27FC236}">
                <a16:creationId xmlns:a16="http://schemas.microsoft.com/office/drawing/2014/main" id="{63C846F2-76CF-5618-6CC6-AEEABA301508}"/>
              </a:ext>
            </a:extLst>
          </p:cNvPr>
          <p:cNvGrpSpPr/>
          <p:nvPr userDrawn="1"/>
        </p:nvGrpSpPr>
        <p:grpSpPr>
          <a:xfrm>
            <a:off x="65738" y="6167822"/>
            <a:ext cx="3255768" cy="813816"/>
            <a:chOff x="65738" y="6167822"/>
            <a:chExt cx="3255768" cy="813816"/>
          </a:xfrm>
        </p:grpSpPr>
        <p:sp>
          <p:nvSpPr>
            <p:cNvPr id="9" name="Rectangle 8">
              <a:extLst>
                <a:ext uri="{FF2B5EF4-FFF2-40B4-BE49-F238E27FC236}">
                  <a16:creationId xmlns:a16="http://schemas.microsoft.com/office/drawing/2014/main" id="{0F825F95-8083-EA43-7599-EEA194FCBC51}"/>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AI-generated content may be incorrect.">
              <a:extLst>
                <a:ext uri="{FF2B5EF4-FFF2-40B4-BE49-F238E27FC236}">
                  <a16:creationId xmlns:a16="http://schemas.microsoft.com/office/drawing/2014/main" id="{AAA85A71-5556-D837-730D-AFEFD085B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3588352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latin typeface="Aptos Light" panose="020B0004020202020204" pitchFamily="34" charset="0"/>
            </a:endParaRPr>
          </a:p>
        </p:txBody>
      </p:sp>
      <p:sp>
        <p:nvSpPr>
          <p:cNvPr id="5" name="Freeform 7">
            <a:extLst>
              <a:ext uri="{FF2B5EF4-FFF2-40B4-BE49-F238E27FC236}">
                <a16:creationId xmlns:a16="http://schemas.microsoft.com/office/drawing/2014/main" id="{D6EEC7B8-0AD9-CD25-2044-E99EB49CE120}"/>
              </a:ext>
            </a:extLst>
          </p:cNvPr>
          <p:cNvSpPr/>
          <p:nvPr userDrawn="1"/>
        </p:nvSpPr>
        <p:spPr>
          <a:xfrm>
            <a:off x="7491" y="2874040"/>
            <a:ext cx="12192000" cy="3940263"/>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latin typeface="Aptos Light" panose="020B0004020202020204" pitchFamily="34" charset="0"/>
            </a:endParaRPr>
          </a:p>
        </p:txBody>
      </p:sp>
      <p:pic>
        <p:nvPicPr>
          <p:cNvPr id="4" name="Graphic 3">
            <a:extLst>
              <a:ext uri="{FF2B5EF4-FFF2-40B4-BE49-F238E27FC236}">
                <a16:creationId xmlns:a16="http://schemas.microsoft.com/office/drawing/2014/main" id="{0935E843-2FB7-E686-F61B-1962F851C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084054"/>
            <a:ext cx="3271070" cy="817641"/>
          </a:xfrm>
          <a:prstGeom prst="rect">
            <a:avLst/>
          </a:prstGeom>
        </p:spPr>
      </p:pic>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201313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a:solidFill>
                    <a:schemeClr val="tx1"/>
                  </a:solidFill>
                  <a:latin typeface="+mn-lt"/>
                  <a:ea typeface="Aptos" panose="02000000000000000000" pitchFamily="2" charset="0"/>
                </a:rPr>
                <a:t>ORNL IS MANAGED BY UT-BATTELLE LLC </a:t>
              </a:r>
              <a:br>
                <a:rPr lang="en-US" sz="900" b="0" i="0">
                  <a:solidFill>
                    <a:schemeClr val="tx1"/>
                  </a:solidFill>
                  <a:latin typeface="+mn-lt"/>
                  <a:ea typeface="Aptos" panose="02000000000000000000" pitchFamily="2" charset="0"/>
                </a:rPr>
              </a:br>
              <a:r>
                <a:rPr lang="en-US" sz="900" b="0" i="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Tree>
    <p:extLst>
      <p:ext uri="{BB962C8B-B14F-4D97-AF65-F5344CB8AC3E}">
        <p14:creationId xmlns:p14="http://schemas.microsoft.com/office/powerpoint/2010/main" val="2167234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pic>
        <p:nvPicPr>
          <p:cNvPr id="7" name="Graphic 3">
            <a:extLst>
              <a:ext uri="{FF2B5EF4-FFF2-40B4-BE49-F238E27FC236}">
                <a16:creationId xmlns:a16="http://schemas.microsoft.com/office/drawing/2014/main" id="{0E17261D-BCD6-E9AD-AE48-BBB0446A73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084054"/>
            <a:ext cx="3271070" cy="817641"/>
          </a:xfrm>
          <a:prstGeom prst="rect">
            <a:avLst/>
          </a:prstGeom>
        </p:spPr>
      </p:pic>
    </p:spTree>
    <p:extLst>
      <p:ext uri="{BB962C8B-B14F-4D97-AF65-F5344CB8AC3E}">
        <p14:creationId xmlns:p14="http://schemas.microsoft.com/office/powerpoint/2010/main" val="1551022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pic>
        <p:nvPicPr>
          <p:cNvPr id="6" name="Graphic 3">
            <a:extLst>
              <a:ext uri="{FF2B5EF4-FFF2-40B4-BE49-F238E27FC236}">
                <a16:creationId xmlns:a16="http://schemas.microsoft.com/office/drawing/2014/main" id="{0153840D-A784-F235-79BB-DD39F09874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084054"/>
            <a:ext cx="3271070" cy="817641"/>
          </a:xfrm>
          <a:prstGeom prst="rect">
            <a:avLst/>
          </a:prstGeom>
        </p:spPr>
      </p:pic>
    </p:spTree>
    <p:extLst>
      <p:ext uri="{BB962C8B-B14F-4D97-AF65-F5344CB8AC3E}">
        <p14:creationId xmlns:p14="http://schemas.microsoft.com/office/powerpoint/2010/main" val="356832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Tree>
    <p:extLst>
      <p:ext uri="{BB962C8B-B14F-4D97-AF65-F5344CB8AC3E}">
        <p14:creationId xmlns:p14="http://schemas.microsoft.com/office/powerpoint/2010/main" val="1176494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grpSp>
        <p:nvGrpSpPr>
          <p:cNvPr id="4" name="Group 3">
            <a:extLst>
              <a:ext uri="{FF2B5EF4-FFF2-40B4-BE49-F238E27FC236}">
                <a16:creationId xmlns:a16="http://schemas.microsoft.com/office/drawing/2014/main" id="{BAC0FE9F-4A0C-2A56-F949-C9A281A64D60}"/>
              </a:ext>
            </a:extLst>
          </p:cNvPr>
          <p:cNvGrpSpPr/>
          <p:nvPr userDrawn="1"/>
        </p:nvGrpSpPr>
        <p:grpSpPr>
          <a:xfrm>
            <a:off x="65738" y="6167822"/>
            <a:ext cx="3255768" cy="813816"/>
            <a:chOff x="65738" y="6167822"/>
            <a:chExt cx="3255768" cy="813816"/>
          </a:xfrm>
        </p:grpSpPr>
        <p:sp>
          <p:nvSpPr>
            <p:cNvPr id="5" name="Rectangle 4">
              <a:extLst>
                <a:ext uri="{FF2B5EF4-FFF2-40B4-BE49-F238E27FC236}">
                  <a16:creationId xmlns:a16="http://schemas.microsoft.com/office/drawing/2014/main" id="{04869E09-FD09-15D5-B759-E46C5D2E6FD0}"/>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AI-generated content may be incorrect.">
              <a:extLst>
                <a:ext uri="{FF2B5EF4-FFF2-40B4-BE49-F238E27FC236}">
                  <a16:creationId xmlns:a16="http://schemas.microsoft.com/office/drawing/2014/main" id="{B4E871B0-F970-DD33-AC84-C353776E5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4194388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grpSp>
        <p:nvGrpSpPr>
          <p:cNvPr id="3" name="Group 2">
            <a:extLst>
              <a:ext uri="{FF2B5EF4-FFF2-40B4-BE49-F238E27FC236}">
                <a16:creationId xmlns:a16="http://schemas.microsoft.com/office/drawing/2014/main" id="{345A22F2-204D-33D2-B823-31A25CBC6DD2}"/>
              </a:ext>
            </a:extLst>
          </p:cNvPr>
          <p:cNvGrpSpPr/>
          <p:nvPr userDrawn="1"/>
        </p:nvGrpSpPr>
        <p:grpSpPr>
          <a:xfrm>
            <a:off x="65738" y="6167822"/>
            <a:ext cx="3255768" cy="813816"/>
            <a:chOff x="65738" y="6167822"/>
            <a:chExt cx="3255768" cy="813816"/>
          </a:xfrm>
        </p:grpSpPr>
        <p:sp>
          <p:nvSpPr>
            <p:cNvPr id="4" name="Rectangle 3">
              <a:extLst>
                <a:ext uri="{FF2B5EF4-FFF2-40B4-BE49-F238E27FC236}">
                  <a16:creationId xmlns:a16="http://schemas.microsoft.com/office/drawing/2014/main" id="{FC9600C4-0CF4-BD5B-6DFE-6F6E82B91B6F}"/>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0C3E1DE0-6987-8D47-19E1-6BAAF0306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3444004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grpSp>
        <p:nvGrpSpPr>
          <p:cNvPr id="21" name="Group 20">
            <a:extLst>
              <a:ext uri="{FF2B5EF4-FFF2-40B4-BE49-F238E27FC236}">
                <a16:creationId xmlns:a16="http://schemas.microsoft.com/office/drawing/2014/main" id="{BC6A3CB3-0981-6867-3C59-6F7C09A3022F}"/>
              </a:ext>
            </a:extLst>
          </p:cNvPr>
          <p:cNvGrpSpPr/>
          <p:nvPr userDrawn="1"/>
        </p:nvGrpSpPr>
        <p:grpSpPr>
          <a:xfrm>
            <a:off x="65738" y="6167822"/>
            <a:ext cx="3255768" cy="813816"/>
            <a:chOff x="65738" y="6167822"/>
            <a:chExt cx="3255768" cy="813816"/>
          </a:xfrm>
        </p:grpSpPr>
        <p:sp>
          <p:nvSpPr>
            <p:cNvPr id="22" name="Rectangle 21">
              <a:extLst>
                <a:ext uri="{FF2B5EF4-FFF2-40B4-BE49-F238E27FC236}">
                  <a16:creationId xmlns:a16="http://schemas.microsoft.com/office/drawing/2014/main" id="{2D1C72F8-5317-F1E5-BB4B-359E8D81B267}"/>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AI-generated content may be incorrect.">
              <a:extLst>
                <a:ext uri="{FF2B5EF4-FFF2-40B4-BE49-F238E27FC236}">
                  <a16:creationId xmlns:a16="http://schemas.microsoft.com/office/drawing/2014/main" id="{D203C78C-3B7E-67F4-C355-FAC26975F1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3122301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grpSp>
        <p:nvGrpSpPr>
          <p:cNvPr id="3" name="Group 2">
            <a:extLst>
              <a:ext uri="{FF2B5EF4-FFF2-40B4-BE49-F238E27FC236}">
                <a16:creationId xmlns:a16="http://schemas.microsoft.com/office/drawing/2014/main" id="{DFBFE281-6FAE-2EF3-1016-DDA658453B99}"/>
              </a:ext>
            </a:extLst>
          </p:cNvPr>
          <p:cNvGrpSpPr/>
          <p:nvPr userDrawn="1"/>
        </p:nvGrpSpPr>
        <p:grpSpPr>
          <a:xfrm>
            <a:off x="65738" y="6167822"/>
            <a:ext cx="3255768" cy="813816"/>
            <a:chOff x="65738" y="6167822"/>
            <a:chExt cx="3255768" cy="813816"/>
          </a:xfrm>
        </p:grpSpPr>
        <p:sp>
          <p:nvSpPr>
            <p:cNvPr id="4" name="Rectangle 3">
              <a:extLst>
                <a:ext uri="{FF2B5EF4-FFF2-40B4-BE49-F238E27FC236}">
                  <a16:creationId xmlns:a16="http://schemas.microsoft.com/office/drawing/2014/main" id="{D6A36937-9BC0-9DAD-41A2-45097AAC3428}"/>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AI-generated content may be incorrect.">
              <a:extLst>
                <a:ext uri="{FF2B5EF4-FFF2-40B4-BE49-F238E27FC236}">
                  <a16:creationId xmlns:a16="http://schemas.microsoft.com/office/drawing/2014/main" id="{78DF3816-3514-B554-1CB6-AB1E805A32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1468143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E839-3FB2-BDB0-4C2E-2C6057AD5929}"/>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8AAD51D6-2D19-40E6-22D8-E0AFB51D0C8F}"/>
              </a:ext>
            </a:extLst>
          </p:cNvPr>
          <p:cNvGrpSpPr/>
          <p:nvPr userDrawn="1"/>
        </p:nvGrpSpPr>
        <p:grpSpPr>
          <a:xfrm>
            <a:off x="65738" y="6167822"/>
            <a:ext cx="3255768" cy="813816"/>
            <a:chOff x="65738" y="6167822"/>
            <a:chExt cx="3255768" cy="813816"/>
          </a:xfrm>
        </p:grpSpPr>
        <p:sp>
          <p:nvSpPr>
            <p:cNvPr id="4" name="Rectangle 3">
              <a:extLst>
                <a:ext uri="{FF2B5EF4-FFF2-40B4-BE49-F238E27FC236}">
                  <a16:creationId xmlns:a16="http://schemas.microsoft.com/office/drawing/2014/main" id="{0A89234E-B549-D6FD-8FB3-83FC4C5C608F}"/>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EB19DC82-59E7-B90C-1F24-EDB881F94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75154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320256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clusion | Hexagon">
    <p:spTree>
      <p:nvGrpSpPr>
        <p:cNvPr id="1" name=""/>
        <p:cNvGrpSpPr/>
        <p:nvPr/>
      </p:nvGrpSpPr>
      <p:grpSpPr>
        <a:xfrm>
          <a:off x="0" y="0"/>
          <a:ext cx="0" cy="0"/>
          <a:chOff x="0" y="0"/>
          <a:chExt cx="0" cy="0"/>
        </a:xfrm>
      </p:grpSpPr>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grpSp>
        <p:nvGrpSpPr>
          <p:cNvPr id="8" name="Group 7">
            <a:extLst>
              <a:ext uri="{FF2B5EF4-FFF2-40B4-BE49-F238E27FC236}">
                <a16:creationId xmlns:a16="http://schemas.microsoft.com/office/drawing/2014/main" id="{63CB8017-5C85-6BEF-426D-91C1984082D9}"/>
              </a:ext>
            </a:extLst>
          </p:cNvPr>
          <p:cNvGrpSpPr/>
          <p:nvPr userDrawn="1"/>
        </p:nvGrpSpPr>
        <p:grpSpPr>
          <a:xfrm>
            <a:off x="65738" y="6167822"/>
            <a:ext cx="3255768" cy="813816"/>
            <a:chOff x="65738" y="6167822"/>
            <a:chExt cx="3255768" cy="813816"/>
          </a:xfrm>
        </p:grpSpPr>
        <p:sp>
          <p:nvSpPr>
            <p:cNvPr id="9" name="Rectangle 8">
              <a:extLst>
                <a:ext uri="{FF2B5EF4-FFF2-40B4-BE49-F238E27FC236}">
                  <a16:creationId xmlns:a16="http://schemas.microsoft.com/office/drawing/2014/main" id="{BBAF672D-2959-E59C-3A1D-3A35EBA0259E}"/>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AI-generated content may be incorrect.">
              <a:extLst>
                <a:ext uri="{FF2B5EF4-FFF2-40B4-BE49-F238E27FC236}">
                  <a16:creationId xmlns:a16="http://schemas.microsoft.com/office/drawing/2014/main" id="{2474F4F8-3D6D-3C37-476A-EB47509ACD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421194281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a:solidFill>
                    <a:schemeClr val="bg1"/>
                  </a:solidFill>
                  <a:latin typeface="+mn-lt"/>
                  <a:ea typeface="Aptos" panose="02000000000000000000" pitchFamily="2" charset="0"/>
                </a:rPr>
                <a:t>ORNL IS MANAGED BY UT-BATTELLE LLC </a:t>
              </a:r>
              <a:br>
                <a:rPr lang="en-US" sz="900" b="0" i="0">
                  <a:solidFill>
                    <a:schemeClr val="bg1"/>
                  </a:solidFill>
                  <a:latin typeface="+mn-lt"/>
                  <a:ea typeface="Aptos" panose="02000000000000000000" pitchFamily="2" charset="0"/>
                </a:rPr>
              </a:br>
              <a:r>
                <a:rPr lang="en-US" sz="900" b="0" i="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002487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a:t>Keep up with ORNL’s latest scientific discoveries, economic impacts, and solutions for energy and national security</a:t>
            </a:r>
          </a:p>
        </p:txBody>
      </p:sp>
    </p:spTree>
    <p:extLst>
      <p:ext uri="{BB962C8B-B14F-4D97-AF65-F5344CB8AC3E}">
        <p14:creationId xmlns:p14="http://schemas.microsoft.com/office/powerpoint/2010/main" val="3846178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a:solidFill>
                    <a:schemeClr val="bg1"/>
                  </a:solidFill>
                  <a:latin typeface="+mn-lt"/>
                  <a:ea typeface="Aptos" panose="02000000000000000000" pitchFamily="2" charset="0"/>
                </a:rPr>
                <a:t>ORNL IS MANAGED BY UT-BATTELLE LLC </a:t>
              </a:r>
              <a:br>
                <a:rPr lang="en-US" sz="900" b="0" i="0">
                  <a:solidFill>
                    <a:schemeClr val="bg1"/>
                  </a:solidFill>
                  <a:latin typeface="+mn-lt"/>
                  <a:ea typeface="Aptos" panose="02000000000000000000" pitchFamily="2" charset="0"/>
                </a:rPr>
              </a:br>
              <a:r>
                <a:rPr lang="en-US" sz="900" b="0" i="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6703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NScD">
    <p:spTree>
      <p:nvGrpSpPr>
        <p:cNvPr id="1" name=""/>
        <p:cNvGrpSpPr/>
        <p:nvPr/>
      </p:nvGrpSpPr>
      <p:grpSpPr>
        <a:xfrm>
          <a:off x="0" y="0"/>
          <a:ext cx="0" cy="0"/>
          <a:chOff x="0" y="0"/>
          <a:chExt cx="0" cy="0"/>
        </a:xfrm>
      </p:grpSpPr>
      <p:pic>
        <p:nvPicPr>
          <p:cNvPr id="2" name="Picture 1" descr="2021-P09007: Drone mission - fall scenic aerial of the HFIR complex, High Flux Isotope Reactor, November 5, 2021.  PIC: Genevieve Martin Observer: Manuel Gillispie.  UAV/UAS Aircraft  - Autel EVO 2 Orange and Black.  NOTAM number - VXV11/009.  This image has been reviewed by an ORNL Releasing Official and is approved for public release, November 2021.&#10;">
            <a:extLst>
              <a:ext uri="{FF2B5EF4-FFF2-40B4-BE49-F238E27FC236}">
                <a16:creationId xmlns:a16="http://schemas.microsoft.com/office/drawing/2014/main" id="{0E5F05AF-1203-0C9C-2B27-1896070E7AA2}"/>
              </a:ext>
            </a:extLst>
          </p:cNvPr>
          <p:cNvPicPr>
            <a:picLocks noChangeAspect="1"/>
          </p:cNvPicPr>
          <p:nvPr userDrawn="1"/>
        </p:nvPicPr>
        <p:blipFill>
          <a:blip r:embed="rId2" cstate="print">
            <a:extLst>
              <a:ext uri="{28A0092B-C50C-407E-A947-70E740481C1C}">
                <a14:useLocalDpi xmlns:a14="http://schemas.microsoft.com/office/drawing/2010/main"/>
              </a:ext>
            </a:extLst>
          </a:blip>
          <a:srcRect t="16145" b="29894"/>
          <a:stretch/>
        </p:blipFill>
        <p:spPr>
          <a:xfrm>
            <a:off x="0" y="3761822"/>
            <a:ext cx="12245341" cy="3716720"/>
          </a:xfrm>
          <a:prstGeom prst="rect">
            <a:avLst/>
          </a:prstGeom>
        </p:spPr>
      </p:pic>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20B3F7B0-174C-312B-EB56-399A3C9A2133}"/>
              </a:ext>
            </a:extLst>
          </p:cNvPr>
          <p:cNvPicPr>
            <a:picLocks noChangeAspect="1"/>
          </p:cNvPicPr>
          <p:nvPr userDrawn="1"/>
        </p:nvPicPr>
        <p:blipFill>
          <a:blip r:embed="rId3" cstate="print">
            <a:extLst>
              <a:ext uri="{28A0092B-C50C-407E-A947-70E740481C1C}">
                <a14:useLocalDpi xmlns:a14="http://schemas.microsoft.com/office/drawing/2010/main"/>
              </a:ext>
            </a:extLst>
          </a:blip>
          <a:srcRect t="17444" b="27445"/>
          <a:stretch/>
        </p:blipFill>
        <p:spPr>
          <a:xfrm>
            <a:off x="0" y="-17698"/>
            <a:ext cx="12245341" cy="377952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4"/>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grpSp>
      <p:pic>
        <p:nvPicPr>
          <p:cNvPr id="14" name="Picture 13">
            <a:extLst>
              <a:ext uri="{FF2B5EF4-FFF2-40B4-BE49-F238E27FC236}">
                <a16:creationId xmlns:a16="http://schemas.microsoft.com/office/drawing/2014/main" id="{87F6B126-B7B6-3CF5-0C44-B65560213CDD}"/>
              </a:ext>
            </a:extLst>
          </p:cNvPr>
          <p:cNvPicPr>
            <a:picLocks noChangeAspect="1"/>
          </p:cNvPicPr>
          <p:nvPr userDrawn="1"/>
        </p:nvPicPr>
        <p:blipFill>
          <a:blip r:embed="rId5"/>
          <a:stretch>
            <a:fillRect/>
          </a:stretch>
        </p:blipFill>
        <p:spPr>
          <a:xfrm>
            <a:off x="1168862" y="1068737"/>
            <a:ext cx="3380239" cy="509017"/>
          </a:xfrm>
          <a:prstGeom prst="rect">
            <a:avLst/>
          </a:prstGeom>
        </p:spPr>
      </p:pic>
      <p:sp>
        <p:nvSpPr>
          <p:cNvPr id="5" name="Title 4">
            <a:extLst>
              <a:ext uri="{FF2B5EF4-FFF2-40B4-BE49-F238E27FC236}">
                <a16:creationId xmlns:a16="http://schemas.microsoft.com/office/drawing/2014/main" id="{C041A5D8-8D43-48F7-28F2-3C5E697916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6739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a:t>One-sentence headline stating </a:t>
            </a:r>
            <a:br>
              <a:rPr lang="en-US"/>
            </a:br>
            <a:r>
              <a:rPr lang="en-US"/>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Supporting point 1</a:t>
            </a:r>
            <a:br>
              <a:rPr lang="en-US"/>
            </a:br>
            <a:r>
              <a:rPr lang="en-US"/>
              <a:t>Supporting point 2</a:t>
            </a:r>
            <a:br>
              <a:rPr lang="en-US"/>
            </a:br>
            <a:r>
              <a:rPr lang="en-US"/>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4EC475F6-58CA-DFF4-4A11-559673A3BA68}"/>
              </a:ext>
            </a:extLst>
          </p:cNvPr>
          <p:cNvGrpSpPr/>
          <p:nvPr userDrawn="1"/>
        </p:nvGrpSpPr>
        <p:grpSpPr>
          <a:xfrm>
            <a:off x="65738" y="6167822"/>
            <a:ext cx="3255768" cy="813816"/>
            <a:chOff x="65738" y="6167822"/>
            <a:chExt cx="3255768" cy="813816"/>
          </a:xfrm>
        </p:grpSpPr>
        <p:sp>
          <p:nvSpPr>
            <p:cNvPr id="5" name="Rectangle 4">
              <a:extLst>
                <a:ext uri="{FF2B5EF4-FFF2-40B4-BE49-F238E27FC236}">
                  <a16:creationId xmlns:a16="http://schemas.microsoft.com/office/drawing/2014/main" id="{AA98BDF9-ED81-FFBB-03EF-2989B4556A55}"/>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AI-generated content may be incorrect.">
              <a:extLst>
                <a:ext uri="{FF2B5EF4-FFF2-40B4-BE49-F238E27FC236}">
                  <a16:creationId xmlns:a16="http://schemas.microsoft.com/office/drawing/2014/main" id="{C86904C3-5AFD-7185-12FF-95AF7E75E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3610766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735E-2EAC-E907-7B9D-71138F8E6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DF8CA-E442-CC2C-D420-865F6EAB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72348-D3E7-62DC-02BB-DCFF36765952}"/>
              </a:ext>
            </a:extLst>
          </p:cNvPr>
          <p:cNvSpPr>
            <a:spLocks noGrp="1"/>
          </p:cNvSpPr>
          <p:nvPr>
            <p:ph type="dt" sz="half" idx="10"/>
          </p:nvPr>
        </p:nvSpPr>
        <p:spPr/>
        <p:txBody>
          <a:bodyPr/>
          <a:lstStyle/>
          <a:p>
            <a:fld id="{FD256FF4-800A-4885-A8A1-8BB3CA8FFE6D}" type="datetimeFigureOut">
              <a:rPr lang="en-US" smtClean="0"/>
              <a:t>4/15/26</a:t>
            </a:fld>
            <a:endParaRPr lang="en-US"/>
          </a:p>
        </p:txBody>
      </p:sp>
      <p:sp>
        <p:nvSpPr>
          <p:cNvPr id="5" name="Footer Placeholder 4">
            <a:extLst>
              <a:ext uri="{FF2B5EF4-FFF2-40B4-BE49-F238E27FC236}">
                <a16:creationId xmlns:a16="http://schemas.microsoft.com/office/drawing/2014/main" id="{B12702F5-2DEA-E06A-B96F-6C42583ED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8DE9E-F0A5-6BC5-746B-893CD81579F0}"/>
              </a:ext>
            </a:extLst>
          </p:cNvPr>
          <p:cNvSpPr>
            <a:spLocks noGrp="1"/>
          </p:cNvSpPr>
          <p:nvPr>
            <p:ph type="sldNum" sz="quarter" idx="12"/>
          </p:nvPr>
        </p:nvSpPr>
        <p:spPr/>
        <p:txBody>
          <a:bodyPr/>
          <a:lstStyle/>
          <a:p>
            <a:fld id="{106D2C3D-1CB1-4442-BE88-8B2BBB4C1D86}" type="slidenum">
              <a:rPr lang="en-US" smtClean="0"/>
              <a:t>‹#›</a:t>
            </a:fld>
            <a:endParaRPr lang="en-US"/>
          </a:p>
        </p:txBody>
      </p:sp>
    </p:spTree>
    <p:extLst>
      <p:ext uri="{BB962C8B-B14F-4D97-AF65-F5344CB8AC3E}">
        <p14:creationId xmlns:p14="http://schemas.microsoft.com/office/powerpoint/2010/main" val="385599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4039348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19974353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39894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077233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0847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a:solidFill>
                    <a:schemeClr val="bg1"/>
                  </a:solidFill>
                  <a:latin typeface="+mn-lt"/>
                  <a:ea typeface="Aptos" panose="02000000000000000000" pitchFamily="2" charset="0"/>
                </a:rPr>
                <a:t>ORNL IS MANAGED BY UT-BATTELLE LLC </a:t>
              </a:r>
              <a:br>
                <a:rPr lang="en-US" sz="900" b="0" i="0">
                  <a:solidFill>
                    <a:schemeClr val="bg1"/>
                  </a:solidFill>
                  <a:latin typeface="+mn-lt"/>
                  <a:ea typeface="Aptos" panose="02000000000000000000" pitchFamily="2" charset="0"/>
                </a:rPr>
              </a:br>
              <a:r>
                <a:rPr lang="en-US" sz="900" b="0" i="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854334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674957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353379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722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789258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24636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60618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195291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155960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802528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47366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a:solidFill>
                    <a:schemeClr val="bg1"/>
                  </a:solidFill>
                  <a:latin typeface="+mn-lt"/>
                  <a:ea typeface="Aptos" panose="02000000000000000000" pitchFamily="2" charset="0"/>
                </a:rPr>
                <a:t>ORNL IS MANAGED BY UT-BATTELLE LLC </a:t>
              </a:r>
              <a:br>
                <a:rPr lang="en-US" sz="900" b="0" i="0">
                  <a:solidFill>
                    <a:schemeClr val="bg1"/>
                  </a:solidFill>
                  <a:latin typeface="+mn-lt"/>
                  <a:ea typeface="Aptos" panose="02000000000000000000" pitchFamily="2" charset="0"/>
                </a:rPr>
              </a:br>
              <a:r>
                <a:rPr lang="en-US" sz="900" b="0" i="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028124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080247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2912900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735E-2EAC-E907-7B9D-71138F8E6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DF8CA-E442-CC2C-D420-865F6EAB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72348-D3E7-62DC-02BB-DCFF36765952}"/>
              </a:ext>
            </a:extLst>
          </p:cNvPr>
          <p:cNvSpPr>
            <a:spLocks noGrp="1"/>
          </p:cNvSpPr>
          <p:nvPr>
            <p:ph type="dt" sz="half" idx="10"/>
          </p:nvPr>
        </p:nvSpPr>
        <p:spPr/>
        <p:txBody>
          <a:bodyPr/>
          <a:lstStyle/>
          <a:p>
            <a:fld id="{FD256FF4-800A-4885-A8A1-8BB3CA8FFE6D}" type="datetimeFigureOut">
              <a:rPr lang="en-US" smtClean="0"/>
              <a:t>4/15/26</a:t>
            </a:fld>
            <a:endParaRPr lang="en-US"/>
          </a:p>
        </p:txBody>
      </p:sp>
      <p:sp>
        <p:nvSpPr>
          <p:cNvPr id="5" name="Footer Placeholder 4">
            <a:extLst>
              <a:ext uri="{FF2B5EF4-FFF2-40B4-BE49-F238E27FC236}">
                <a16:creationId xmlns:a16="http://schemas.microsoft.com/office/drawing/2014/main" id="{B12702F5-2DEA-E06A-B96F-6C42583ED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8DE9E-F0A5-6BC5-746B-893CD81579F0}"/>
              </a:ext>
            </a:extLst>
          </p:cNvPr>
          <p:cNvSpPr>
            <a:spLocks noGrp="1"/>
          </p:cNvSpPr>
          <p:nvPr>
            <p:ph type="sldNum" sz="quarter" idx="12"/>
          </p:nvPr>
        </p:nvSpPr>
        <p:spPr/>
        <p:txBody>
          <a:bodyPr/>
          <a:lstStyle/>
          <a:p>
            <a:fld id="{106D2C3D-1CB1-4442-BE88-8B2BBB4C1D86}" type="slidenum">
              <a:rPr lang="en-US" smtClean="0"/>
              <a:t>‹#›</a:t>
            </a:fld>
            <a:endParaRPr lang="en-US"/>
          </a:p>
        </p:txBody>
      </p:sp>
    </p:spTree>
    <p:extLst>
      <p:ext uri="{BB962C8B-B14F-4D97-AF65-F5344CB8AC3E}">
        <p14:creationId xmlns:p14="http://schemas.microsoft.com/office/powerpoint/2010/main" val="1575108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691C92-FF01-F9D3-F454-0EAD4A2D0A87}"/>
              </a:ext>
            </a:extLst>
          </p:cNvPr>
          <p:cNvGrpSpPr/>
          <p:nvPr userDrawn="1"/>
        </p:nvGrpSpPr>
        <p:grpSpPr>
          <a:xfrm>
            <a:off x="65738" y="6167822"/>
            <a:ext cx="3255768" cy="813816"/>
            <a:chOff x="65738" y="6167822"/>
            <a:chExt cx="3255768" cy="813816"/>
          </a:xfrm>
        </p:grpSpPr>
        <p:sp>
          <p:nvSpPr>
            <p:cNvPr id="5" name="Rectangle 4">
              <a:extLst>
                <a:ext uri="{FF2B5EF4-FFF2-40B4-BE49-F238E27FC236}">
                  <a16:creationId xmlns:a16="http://schemas.microsoft.com/office/drawing/2014/main" id="{550161F4-C43F-83DA-AE15-F7905693C6C2}"/>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AI-generated content may be incorrect.">
              <a:extLst>
                <a:ext uri="{FF2B5EF4-FFF2-40B4-BE49-F238E27FC236}">
                  <a16:creationId xmlns:a16="http://schemas.microsoft.com/office/drawing/2014/main" id="{5241FF4C-5BBF-50C2-29E9-C41A6D2EC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a:t>Place content here</a:t>
            </a:r>
          </a:p>
        </p:txBody>
      </p:sp>
    </p:spTree>
    <p:extLst>
      <p:ext uri="{BB962C8B-B14F-4D97-AF65-F5344CB8AC3E}">
        <p14:creationId xmlns:p14="http://schemas.microsoft.com/office/powerpoint/2010/main" val="51577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13" name="Rectangle 12">
            <a:extLst>
              <a:ext uri="{FF2B5EF4-FFF2-40B4-BE49-F238E27FC236}">
                <a16:creationId xmlns:a16="http://schemas.microsoft.com/office/drawing/2014/main" id="{6EEF0A2E-9658-507F-B98E-AD5B3119A7EF}"/>
              </a:ext>
            </a:extLst>
          </p:cNvPr>
          <p:cNvSpPr/>
          <p:nvPr userDrawn="1"/>
        </p:nvSpPr>
        <p:spPr>
          <a:xfrm>
            <a:off x="314692" y="6382871"/>
            <a:ext cx="1269073" cy="412376"/>
          </a:xfrm>
          <a:prstGeom prst="rect">
            <a:avLst/>
          </a:prstGeom>
          <a:solidFill>
            <a:srgbClr val="DBDC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AI-generated content may be incorrect.">
            <a:extLst>
              <a:ext uri="{FF2B5EF4-FFF2-40B4-BE49-F238E27FC236}">
                <a16:creationId xmlns:a16="http://schemas.microsoft.com/office/drawing/2014/main" id="{ACACC848-7275-35C1-963A-C1B248AF4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spTree>
    <p:extLst>
      <p:ext uri="{BB962C8B-B14F-4D97-AF65-F5344CB8AC3E}">
        <p14:creationId xmlns:p14="http://schemas.microsoft.com/office/powerpoint/2010/main" val="32028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a:t>Place content here</a:t>
            </a:r>
          </a:p>
        </p:txBody>
      </p:sp>
      <p:grpSp>
        <p:nvGrpSpPr>
          <p:cNvPr id="4" name="Group 3">
            <a:extLst>
              <a:ext uri="{FF2B5EF4-FFF2-40B4-BE49-F238E27FC236}">
                <a16:creationId xmlns:a16="http://schemas.microsoft.com/office/drawing/2014/main" id="{D4BF483B-78AE-2664-B1A2-94D63E451D99}"/>
              </a:ext>
            </a:extLst>
          </p:cNvPr>
          <p:cNvGrpSpPr/>
          <p:nvPr userDrawn="1"/>
        </p:nvGrpSpPr>
        <p:grpSpPr>
          <a:xfrm>
            <a:off x="65738" y="6167822"/>
            <a:ext cx="3255768" cy="813816"/>
            <a:chOff x="65738" y="6167822"/>
            <a:chExt cx="3255768" cy="813816"/>
          </a:xfrm>
        </p:grpSpPr>
        <p:sp>
          <p:nvSpPr>
            <p:cNvPr id="5" name="Rectangle 4">
              <a:extLst>
                <a:ext uri="{FF2B5EF4-FFF2-40B4-BE49-F238E27FC236}">
                  <a16:creationId xmlns:a16="http://schemas.microsoft.com/office/drawing/2014/main" id="{CA9CE2F0-CEA3-F4DF-D0FD-C37E3416CDD9}"/>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AI-generated content may be incorrect.">
              <a:extLst>
                <a:ext uri="{FF2B5EF4-FFF2-40B4-BE49-F238E27FC236}">
                  <a16:creationId xmlns:a16="http://schemas.microsoft.com/office/drawing/2014/main" id="{50D35211-8E6F-D2C4-B6BD-F26A34139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333728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6B4DCBE7-CF32-A749-E627-D4CAD9D65746}"/>
              </a:ext>
            </a:extLst>
          </p:cNvPr>
          <p:cNvGrpSpPr/>
          <p:nvPr userDrawn="1"/>
        </p:nvGrpSpPr>
        <p:grpSpPr>
          <a:xfrm>
            <a:off x="65738" y="6167822"/>
            <a:ext cx="3255768" cy="813816"/>
            <a:chOff x="65738" y="6167822"/>
            <a:chExt cx="3255768" cy="813816"/>
          </a:xfrm>
        </p:grpSpPr>
        <p:sp>
          <p:nvSpPr>
            <p:cNvPr id="5" name="Rectangle 4">
              <a:extLst>
                <a:ext uri="{FF2B5EF4-FFF2-40B4-BE49-F238E27FC236}">
                  <a16:creationId xmlns:a16="http://schemas.microsoft.com/office/drawing/2014/main" id="{5A381F73-B8FD-D685-7D39-4337A84F2B78}"/>
                </a:ext>
              </a:extLst>
            </p:cNvPr>
            <p:cNvSpPr/>
            <p:nvPr userDrawn="1"/>
          </p:nvSpPr>
          <p:spPr>
            <a:xfrm>
              <a:off x="149412" y="6221506"/>
              <a:ext cx="3042023" cy="636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AI-generated content may be incorrect.">
              <a:extLst>
                <a:ext uri="{FF2B5EF4-FFF2-40B4-BE49-F238E27FC236}">
                  <a16:creationId xmlns:a16="http://schemas.microsoft.com/office/drawing/2014/main" id="{97FF1D13-42FF-E1E2-9D08-1753DE5A85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38" y="6167822"/>
              <a:ext cx="3255768" cy="813816"/>
            </a:xfrm>
            <a:prstGeom prst="rect">
              <a:avLst/>
            </a:prstGeom>
          </p:spPr>
        </p:pic>
      </p:grpSp>
    </p:spTree>
    <p:extLst>
      <p:ext uri="{BB962C8B-B14F-4D97-AF65-F5344CB8AC3E}">
        <p14:creationId xmlns:p14="http://schemas.microsoft.com/office/powerpoint/2010/main" val="7578283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6.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37"/>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85762457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233359405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5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09C79-B00F-2887-8EB8-C46F5E96D3C8}"/>
              </a:ext>
            </a:extLst>
          </p:cNvPr>
          <p:cNvSpPr>
            <a:spLocks noGrp="1"/>
          </p:cNvSpPr>
          <p:nvPr>
            <p:ph type="ctrTitle"/>
          </p:nvPr>
        </p:nvSpPr>
        <p:spPr/>
        <p:txBody>
          <a:bodyPr/>
          <a:lstStyle/>
          <a:p>
            <a:r>
              <a:rPr lang="en-US" dirty="0"/>
              <a:t>AARE Activation Library Developments</a:t>
            </a:r>
            <a:br>
              <a:rPr lang="en-US" dirty="0"/>
            </a:br>
            <a:endParaRPr lang="en-US" dirty="0"/>
          </a:p>
        </p:txBody>
      </p:sp>
      <p:sp>
        <p:nvSpPr>
          <p:cNvPr id="3" name="Subtitle 2">
            <a:extLst>
              <a:ext uri="{FF2B5EF4-FFF2-40B4-BE49-F238E27FC236}">
                <a16:creationId xmlns:a16="http://schemas.microsoft.com/office/drawing/2014/main" id="{0E2EE9B8-71F4-6DAE-9B0B-BA32382081BF}"/>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486CAB2-8D3B-E913-219B-70055F876EE3}"/>
              </a:ext>
            </a:extLst>
          </p:cNvPr>
          <p:cNvSpPr>
            <a:spLocks noGrp="1"/>
          </p:cNvSpPr>
          <p:nvPr>
            <p:ph type="body" sz="quarter" idx="14"/>
          </p:nvPr>
        </p:nvSpPr>
        <p:spPr/>
        <p:txBody>
          <a:bodyPr/>
          <a:lstStyle/>
          <a:p>
            <a:r>
              <a:rPr lang="en-US" dirty="0"/>
              <a:t>April 16, 2026</a:t>
            </a:r>
          </a:p>
        </p:txBody>
      </p:sp>
      <p:sp>
        <p:nvSpPr>
          <p:cNvPr id="5" name="Text Placeholder 4">
            <a:extLst>
              <a:ext uri="{FF2B5EF4-FFF2-40B4-BE49-F238E27FC236}">
                <a16:creationId xmlns:a16="http://schemas.microsoft.com/office/drawing/2014/main" id="{6681C4DE-DBDD-921A-A40D-B79585F89B14}"/>
              </a:ext>
            </a:extLst>
          </p:cNvPr>
          <p:cNvSpPr>
            <a:spLocks noGrp="1"/>
          </p:cNvSpPr>
          <p:nvPr>
            <p:ph type="body" sz="quarter" idx="15"/>
          </p:nvPr>
        </p:nvSpPr>
        <p:spPr/>
        <p:txBody>
          <a:bodyPr/>
          <a:lstStyle/>
          <a:p>
            <a:r>
              <a:rPr lang="en-US" dirty="0"/>
              <a:t>Franz Gallmeier</a:t>
            </a:r>
          </a:p>
        </p:txBody>
      </p:sp>
      <p:sp>
        <p:nvSpPr>
          <p:cNvPr id="6" name="Text Placeholder 5">
            <a:extLst>
              <a:ext uri="{FF2B5EF4-FFF2-40B4-BE49-F238E27FC236}">
                <a16:creationId xmlns:a16="http://schemas.microsoft.com/office/drawing/2014/main" id="{D19D6A69-6865-DE64-1541-F13DCC19A860}"/>
              </a:ext>
            </a:extLst>
          </p:cNvPr>
          <p:cNvSpPr>
            <a:spLocks noGrp="1"/>
          </p:cNvSpPr>
          <p:nvPr>
            <p:ph type="body" sz="quarter" idx="17"/>
          </p:nvPr>
        </p:nvSpPr>
        <p:spPr/>
        <p:txBody>
          <a:bodyPr/>
          <a:lstStyle/>
          <a:p>
            <a:r>
              <a:rPr lang="en-US" dirty="0"/>
              <a:t>ORNL, </a:t>
            </a:r>
            <a:r>
              <a:rPr lang="en-US" dirty="0" err="1"/>
              <a:t>NScD</a:t>
            </a:r>
            <a:r>
              <a:rPr lang="en-US" dirty="0"/>
              <a:t>/NTD</a:t>
            </a:r>
          </a:p>
        </p:txBody>
      </p:sp>
    </p:spTree>
    <p:extLst>
      <p:ext uri="{BB962C8B-B14F-4D97-AF65-F5344CB8AC3E}">
        <p14:creationId xmlns:p14="http://schemas.microsoft.com/office/powerpoint/2010/main" val="2130859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947F-9D9E-9237-F619-F60733308F9C}"/>
              </a:ext>
            </a:extLst>
          </p:cNvPr>
          <p:cNvSpPr>
            <a:spLocks noGrp="1"/>
          </p:cNvSpPr>
          <p:nvPr>
            <p:ph type="title"/>
          </p:nvPr>
        </p:nvSpPr>
        <p:spPr/>
        <p:txBody>
          <a:bodyPr/>
          <a:lstStyle/>
          <a:p>
            <a:r>
              <a:rPr lang="en-US" dirty="0"/>
              <a:t>New Activation cross sections for CINDER libraries</a:t>
            </a:r>
          </a:p>
        </p:txBody>
      </p:sp>
      <p:sp>
        <p:nvSpPr>
          <p:cNvPr id="3" name="Content Placeholder 2">
            <a:extLst>
              <a:ext uri="{FF2B5EF4-FFF2-40B4-BE49-F238E27FC236}">
                <a16:creationId xmlns:a16="http://schemas.microsoft.com/office/drawing/2014/main" id="{9AC059D3-FED9-B122-17C8-D09A47D1A7F7}"/>
              </a:ext>
            </a:extLst>
          </p:cNvPr>
          <p:cNvSpPr>
            <a:spLocks noGrp="1"/>
          </p:cNvSpPr>
          <p:nvPr>
            <p:ph idx="1"/>
          </p:nvPr>
        </p:nvSpPr>
        <p:spPr>
          <a:xfrm>
            <a:off x="440300" y="1233191"/>
            <a:ext cx="11419468" cy="4040923"/>
          </a:xfrm>
        </p:spPr>
        <p:txBody>
          <a:bodyPr/>
          <a:lstStyle/>
          <a:p>
            <a:r>
              <a:rPr lang="en-US" dirty="0"/>
              <a:t>Extending neutron libraries to 150 MeV energy</a:t>
            </a:r>
          </a:p>
          <a:p>
            <a:r>
              <a:rPr lang="en-US" dirty="0"/>
              <a:t>Develop charged-particle-induced and gamma-induced activation libraries</a:t>
            </a:r>
          </a:p>
          <a:p>
            <a:r>
              <a:rPr lang="en-US" dirty="0"/>
              <a:t>Starting out with TENDL cross section libraries (TENDL-2021, TENDL-2023, latest release TENDL-2025 not used yet)</a:t>
            </a:r>
          </a:p>
          <a:p>
            <a:r>
              <a:rPr lang="en-US" dirty="0"/>
              <a:t>TENDL offers cross sections to 200 MeV energy for</a:t>
            </a:r>
          </a:p>
          <a:p>
            <a:pPr lvl="1">
              <a:buFontTx/>
              <a:buChar char="-"/>
            </a:pPr>
            <a:r>
              <a:rPr lang="en-US" dirty="0"/>
              <a:t>2850 nuclides</a:t>
            </a:r>
          </a:p>
          <a:p>
            <a:pPr lvl="1">
              <a:buFontTx/>
              <a:buChar char="-"/>
            </a:pPr>
            <a:r>
              <a:rPr lang="en-US" dirty="0"/>
              <a:t>Neutrons, protons, deuterons, tritons, </a:t>
            </a:r>
            <a:r>
              <a:rPr lang="en-US" dirty="0" err="1"/>
              <a:t>helions</a:t>
            </a:r>
            <a:r>
              <a:rPr lang="en-US" dirty="0"/>
              <a:t>, alphas, gammas</a:t>
            </a:r>
          </a:p>
          <a:p>
            <a:r>
              <a:rPr lang="en-US" dirty="0"/>
              <a:t>Supplemented by other sources to cover low mass nuclei for which TENDL uses ENDF/B-VIII with lower upper energy</a:t>
            </a:r>
          </a:p>
          <a:p>
            <a:endParaRPr lang="en-US" dirty="0"/>
          </a:p>
        </p:txBody>
      </p:sp>
    </p:spTree>
    <p:extLst>
      <p:ext uri="{BB962C8B-B14F-4D97-AF65-F5344CB8AC3E}">
        <p14:creationId xmlns:p14="http://schemas.microsoft.com/office/powerpoint/2010/main" val="104093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3B44-38CF-9B49-0534-AAE6BE9539B5}"/>
              </a:ext>
            </a:extLst>
          </p:cNvPr>
          <p:cNvSpPr>
            <a:spLocks noGrp="1"/>
          </p:cNvSpPr>
          <p:nvPr>
            <p:ph type="title"/>
          </p:nvPr>
        </p:nvSpPr>
        <p:spPr/>
        <p:txBody>
          <a:bodyPr/>
          <a:lstStyle/>
          <a:p>
            <a:r>
              <a:rPr lang="en-US" dirty="0"/>
              <a:t>Library preparation steps</a:t>
            </a:r>
          </a:p>
        </p:txBody>
      </p:sp>
      <p:sp>
        <p:nvSpPr>
          <p:cNvPr id="3" name="Content Placeholder 2">
            <a:extLst>
              <a:ext uri="{FF2B5EF4-FFF2-40B4-BE49-F238E27FC236}">
                <a16:creationId xmlns:a16="http://schemas.microsoft.com/office/drawing/2014/main" id="{03A82B30-024B-F156-8283-86E9E6F19B73}"/>
              </a:ext>
            </a:extLst>
          </p:cNvPr>
          <p:cNvSpPr>
            <a:spLocks noGrp="1"/>
          </p:cNvSpPr>
          <p:nvPr>
            <p:ph idx="1"/>
          </p:nvPr>
        </p:nvSpPr>
        <p:spPr>
          <a:xfrm>
            <a:off x="511249" y="906297"/>
            <a:ext cx="10383174" cy="4040923"/>
          </a:xfrm>
        </p:spPr>
        <p:txBody>
          <a:bodyPr/>
          <a:lstStyle/>
          <a:p>
            <a:r>
              <a:rPr lang="en-US" dirty="0"/>
              <a:t>Using NJOY2016 process pointwise library data into multigroup representations </a:t>
            </a:r>
          </a:p>
          <a:p>
            <a:pPr lvl="1"/>
            <a:r>
              <a:rPr lang="en-US" dirty="0"/>
              <a:t>of 339 groups for neutrons</a:t>
            </a:r>
          </a:p>
          <a:p>
            <a:pPr lvl="1"/>
            <a:r>
              <a:rPr lang="en-US" dirty="0"/>
              <a:t>of 47 groups for charged particles and gammas</a:t>
            </a:r>
          </a:p>
          <a:p>
            <a:pPr lvl="1"/>
            <a:r>
              <a:rPr lang="en-US" dirty="0"/>
              <a:t>Flat weighting spectrum for group collapsing</a:t>
            </a:r>
          </a:p>
          <a:p>
            <a:r>
              <a:rPr lang="en-US" dirty="0"/>
              <a:t>TENDL2023 data for 2835 nuclides</a:t>
            </a:r>
          </a:p>
          <a:p>
            <a:r>
              <a:rPr lang="en-US" dirty="0"/>
              <a:t>Neutron library supplemented by</a:t>
            </a:r>
          </a:p>
          <a:p>
            <a:pPr lvl="1"/>
            <a:r>
              <a:rPr lang="en-US" dirty="0"/>
              <a:t>16 nuclides from TENDL2021</a:t>
            </a:r>
          </a:p>
          <a:p>
            <a:pPr lvl="1"/>
            <a:r>
              <a:rPr lang="en-US" dirty="0"/>
              <a:t>3 nuclides from ENDF/B-VIII.1</a:t>
            </a:r>
          </a:p>
          <a:p>
            <a:pPr lvl="1"/>
            <a:r>
              <a:rPr lang="en-US" dirty="0"/>
              <a:t>7 nuclides from JENDL5</a:t>
            </a:r>
          </a:p>
          <a:p>
            <a:pPr lvl="1"/>
            <a:r>
              <a:rPr lang="en-US" dirty="0"/>
              <a:t>9 nuclides from IEAF2001</a:t>
            </a:r>
          </a:p>
          <a:p>
            <a:r>
              <a:rPr lang="en-US" dirty="0"/>
              <a:t>Proton library supplemented by 4 nuclides from JENDL5</a:t>
            </a:r>
          </a:p>
        </p:txBody>
      </p:sp>
    </p:spTree>
    <p:extLst>
      <p:ext uri="{BB962C8B-B14F-4D97-AF65-F5344CB8AC3E}">
        <p14:creationId xmlns:p14="http://schemas.microsoft.com/office/powerpoint/2010/main" val="331036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B03-DC93-0805-E419-705B014644F4}"/>
              </a:ext>
            </a:extLst>
          </p:cNvPr>
          <p:cNvSpPr>
            <a:spLocks noGrp="1"/>
          </p:cNvSpPr>
          <p:nvPr>
            <p:ph type="title"/>
          </p:nvPr>
        </p:nvSpPr>
        <p:spPr/>
        <p:txBody>
          <a:bodyPr/>
          <a:lstStyle/>
          <a:p>
            <a:r>
              <a:rPr lang="en-US" dirty="0"/>
              <a:t>Fission Fragment Yields</a:t>
            </a:r>
          </a:p>
        </p:txBody>
      </p:sp>
      <p:sp>
        <p:nvSpPr>
          <p:cNvPr id="3" name="Content Placeholder 2">
            <a:extLst>
              <a:ext uri="{FF2B5EF4-FFF2-40B4-BE49-F238E27FC236}">
                <a16:creationId xmlns:a16="http://schemas.microsoft.com/office/drawing/2014/main" id="{09FF420C-0BD9-1D66-00FE-9A440A80CA31}"/>
              </a:ext>
            </a:extLst>
          </p:cNvPr>
          <p:cNvSpPr>
            <a:spLocks noGrp="1"/>
          </p:cNvSpPr>
          <p:nvPr>
            <p:ph idx="1"/>
          </p:nvPr>
        </p:nvSpPr>
        <p:spPr/>
        <p:txBody>
          <a:bodyPr/>
          <a:lstStyle/>
          <a:p>
            <a:r>
              <a:rPr lang="en-US" dirty="0"/>
              <a:t>Listing of fission fragment nuclides with abundance per fission event</a:t>
            </a:r>
          </a:p>
        </p:txBody>
      </p:sp>
    </p:spTree>
    <p:extLst>
      <p:ext uri="{BB962C8B-B14F-4D97-AF65-F5344CB8AC3E}">
        <p14:creationId xmlns:p14="http://schemas.microsoft.com/office/powerpoint/2010/main" val="268071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32A8A-FD1E-50FE-E831-392A14781D6B}"/>
              </a:ext>
            </a:extLst>
          </p:cNvPr>
          <p:cNvSpPr>
            <a:spLocks noGrp="1"/>
          </p:cNvSpPr>
          <p:nvPr>
            <p:ph type="title"/>
          </p:nvPr>
        </p:nvSpPr>
        <p:spPr/>
        <p:txBody>
          <a:bodyPr/>
          <a:lstStyle/>
          <a:p>
            <a:r>
              <a:rPr lang="en-US" dirty="0"/>
              <a:t>Fission fragment yields</a:t>
            </a:r>
          </a:p>
        </p:txBody>
      </p:sp>
      <p:sp>
        <p:nvSpPr>
          <p:cNvPr id="3" name="Content Placeholder 2">
            <a:extLst>
              <a:ext uri="{FF2B5EF4-FFF2-40B4-BE49-F238E27FC236}">
                <a16:creationId xmlns:a16="http://schemas.microsoft.com/office/drawing/2014/main" id="{229C5672-BBE2-B2EC-E793-9FA8B664BF98}"/>
              </a:ext>
            </a:extLst>
          </p:cNvPr>
          <p:cNvSpPr>
            <a:spLocks noGrp="1"/>
          </p:cNvSpPr>
          <p:nvPr>
            <p:ph idx="1"/>
          </p:nvPr>
        </p:nvSpPr>
        <p:spPr>
          <a:xfrm>
            <a:off x="429768" y="1292221"/>
            <a:ext cx="11419468" cy="4040923"/>
          </a:xfrm>
        </p:spPr>
        <p:txBody>
          <a:bodyPr/>
          <a:lstStyle/>
          <a:p>
            <a:r>
              <a:rPr lang="en-US" dirty="0"/>
              <a:t>No fission fragment libraries for charged particle and gamma induced reactions exist.</a:t>
            </a:r>
          </a:p>
          <a:p>
            <a:r>
              <a:rPr lang="en-US" dirty="0"/>
              <a:t>By extending the data range to 150 MeV considerably increases the number of nuclides with fission channels.</a:t>
            </a:r>
          </a:p>
          <a:p>
            <a:r>
              <a:rPr lang="en-US" dirty="0"/>
              <a:t>The fission fragment distributions exhibit a strong dependence with incident particle energy.</a:t>
            </a:r>
          </a:p>
          <a:p>
            <a:r>
              <a:rPr lang="en-US" dirty="0"/>
              <a:t>A new approach needed to be taken.</a:t>
            </a:r>
          </a:p>
        </p:txBody>
      </p:sp>
    </p:spTree>
    <p:extLst>
      <p:ext uri="{BB962C8B-B14F-4D97-AF65-F5344CB8AC3E}">
        <p14:creationId xmlns:p14="http://schemas.microsoft.com/office/powerpoint/2010/main" val="300311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9F33-D714-7CD3-303C-EDDE6F5B5BD0}"/>
              </a:ext>
            </a:extLst>
          </p:cNvPr>
          <p:cNvSpPr>
            <a:spLocks noGrp="1"/>
          </p:cNvSpPr>
          <p:nvPr>
            <p:ph type="title"/>
          </p:nvPr>
        </p:nvSpPr>
        <p:spPr/>
        <p:txBody>
          <a:bodyPr/>
          <a:lstStyle/>
          <a:p>
            <a:r>
              <a:rPr lang="en-US" dirty="0"/>
              <a:t>Fission fragment yield calculations (1)</a:t>
            </a:r>
          </a:p>
        </p:txBody>
      </p:sp>
      <p:sp>
        <p:nvSpPr>
          <p:cNvPr id="3" name="Content Placeholder 2">
            <a:extLst>
              <a:ext uri="{FF2B5EF4-FFF2-40B4-BE49-F238E27FC236}">
                <a16:creationId xmlns:a16="http://schemas.microsoft.com/office/drawing/2014/main" id="{9E61C937-EE12-0F38-228F-247C01E023D5}"/>
              </a:ext>
            </a:extLst>
          </p:cNvPr>
          <p:cNvSpPr>
            <a:spLocks noGrp="1"/>
          </p:cNvSpPr>
          <p:nvPr>
            <p:ph idx="1"/>
          </p:nvPr>
        </p:nvSpPr>
        <p:spPr>
          <a:xfrm>
            <a:off x="440300" y="809851"/>
            <a:ext cx="11419468" cy="4790528"/>
          </a:xfrm>
        </p:spPr>
        <p:txBody>
          <a:bodyPr/>
          <a:lstStyle/>
          <a:p>
            <a:r>
              <a:rPr lang="en-US" dirty="0"/>
              <a:t>The TALYS2.0 code used for producing the TENDL libraries can be applied to perform fission fragment yield analyses with</a:t>
            </a:r>
          </a:p>
          <a:p>
            <a:pPr lvl="1"/>
            <a:r>
              <a:rPr lang="en-US" dirty="0"/>
              <a:t>BROSA model (fully functional with phenomenological model)</a:t>
            </a:r>
          </a:p>
          <a:p>
            <a:pPr lvl="1"/>
            <a:r>
              <a:rPr lang="en-US" dirty="0"/>
              <a:t>GEF model (insufficiently only first chance fission followed and requires evaporation of pre-evaporation fission fragment distributions).</a:t>
            </a:r>
          </a:p>
          <a:p>
            <a:r>
              <a:rPr lang="en-US" dirty="0"/>
              <a:t>Modifications to TALYS2.0 developed:</a:t>
            </a:r>
          </a:p>
          <a:p>
            <a:pPr lvl="1"/>
            <a:r>
              <a:rPr lang="en-US" dirty="0"/>
              <a:t>by updating GEF model from 2016 version to 2023 version,</a:t>
            </a:r>
          </a:p>
          <a:p>
            <a:pPr lvl="1"/>
            <a:r>
              <a:rPr lang="en-US" dirty="0"/>
              <a:t>by building a library of fission fragment deexcitation information for 4200 possible pre-evaporation fission fragments for a list of excitation energies from 1-100 MeV.</a:t>
            </a:r>
          </a:p>
          <a:p>
            <a:pPr lvl="1"/>
            <a:r>
              <a:rPr lang="en-US" dirty="0"/>
              <a:t>expand TALYS2.0 by generating pre-evaporation fission fragment distributions from multi-chance fission branches and applying the </a:t>
            </a:r>
            <a:r>
              <a:rPr lang="en-US" dirty="0" err="1"/>
              <a:t>deexcitaion</a:t>
            </a:r>
            <a:r>
              <a:rPr lang="en-US" dirty="0"/>
              <a:t> library for producing post-evaporation (final) fission fragment distributions.</a:t>
            </a:r>
          </a:p>
          <a:p>
            <a:pPr lvl="1"/>
            <a:endParaRPr lang="en-US" dirty="0"/>
          </a:p>
          <a:p>
            <a:endParaRPr lang="en-US" dirty="0"/>
          </a:p>
        </p:txBody>
      </p:sp>
    </p:spTree>
    <p:extLst>
      <p:ext uri="{BB962C8B-B14F-4D97-AF65-F5344CB8AC3E}">
        <p14:creationId xmlns:p14="http://schemas.microsoft.com/office/powerpoint/2010/main" val="366364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7BE1-686E-B217-659F-E4A01BFED89D}"/>
              </a:ext>
            </a:extLst>
          </p:cNvPr>
          <p:cNvSpPr>
            <a:spLocks noGrp="1"/>
          </p:cNvSpPr>
          <p:nvPr>
            <p:ph type="title"/>
          </p:nvPr>
        </p:nvSpPr>
        <p:spPr/>
        <p:txBody>
          <a:bodyPr/>
          <a:lstStyle/>
          <a:p>
            <a:r>
              <a:rPr lang="en-US" dirty="0"/>
              <a:t>Generate Fission Fragment libraries</a:t>
            </a:r>
          </a:p>
        </p:txBody>
      </p:sp>
      <p:sp>
        <p:nvSpPr>
          <p:cNvPr id="3" name="Content Placeholder 2">
            <a:extLst>
              <a:ext uri="{FF2B5EF4-FFF2-40B4-BE49-F238E27FC236}">
                <a16:creationId xmlns:a16="http://schemas.microsoft.com/office/drawing/2014/main" id="{1E4350FF-8CFD-CBDB-AB1E-D7E7FD6381CB}"/>
              </a:ext>
            </a:extLst>
          </p:cNvPr>
          <p:cNvSpPr>
            <a:spLocks noGrp="1"/>
          </p:cNvSpPr>
          <p:nvPr>
            <p:ph idx="1"/>
          </p:nvPr>
        </p:nvSpPr>
        <p:spPr>
          <a:xfrm>
            <a:off x="511249" y="1331977"/>
            <a:ext cx="6059368" cy="4040923"/>
          </a:xfrm>
        </p:spPr>
        <p:txBody>
          <a:bodyPr/>
          <a:lstStyle/>
          <a:p>
            <a:r>
              <a:rPr lang="en-US" dirty="0"/>
              <a:t>Perform TALYS2.0 analyses for all CINDER radionuclides with fission channel for neutron-, charged-particle-, and gamma- initiated reactions (about 800 per sub-library) and for all energy groups.</a:t>
            </a:r>
          </a:p>
          <a:p>
            <a:r>
              <a:rPr lang="en-US" dirty="0"/>
              <a:t>Perform TALS2.0 analyses for 90 spontaneous fission nuclides of the CINDER library by running cases of low-energy incident gammas.</a:t>
            </a:r>
          </a:p>
        </p:txBody>
      </p:sp>
      <p:pic>
        <p:nvPicPr>
          <p:cNvPr id="4" name="Picture 3">
            <a:extLst>
              <a:ext uri="{FF2B5EF4-FFF2-40B4-BE49-F238E27FC236}">
                <a16:creationId xmlns:a16="http://schemas.microsoft.com/office/drawing/2014/main" id="{086C8A7F-EF63-C62B-143B-2C757CEDCC0E}"/>
              </a:ext>
            </a:extLst>
          </p:cNvPr>
          <p:cNvPicPr>
            <a:picLocks noChangeAspect="1"/>
          </p:cNvPicPr>
          <p:nvPr/>
        </p:nvPicPr>
        <p:blipFill>
          <a:blip r:embed="rId2"/>
          <a:stretch>
            <a:fillRect/>
          </a:stretch>
        </p:blipFill>
        <p:spPr>
          <a:xfrm rot="5400000">
            <a:off x="6734288" y="1008068"/>
            <a:ext cx="4801570" cy="5449389"/>
          </a:xfrm>
          <a:prstGeom prst="rect">
            <a:avLst/>
          </a:prstGeom>
        </p:spPr>
      </p:pic>
    </p:spTree>
    <p:extLst>
      <p:ext uri="{BB962C8B-B14F-4D97-AF65-F5344CB8AC3E}">
        <p14:creationId xmlns:p14="http://schemas.microsoft.com/office/powerpoint/2010/main" val="1907576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CE31-50D2-E345-A2D5-765E9744AE08}"/>
              </a:ext>
            </a:extLst>
          </p:cNvPr>
          <p:cNvSpPr>
            <a:spLocks noGrp="1"/>
          </p:cNvSpPr>
          <p:nvPr>
            <p:ph type="title"/>
          </p:nvPr>
        </p:nvSpPr>
        <p:spPr/>
        <p:txBody>
          <a:bodyPr/>
          <a:lstStyle/>
          <a:p>
            <a:r>
              <a:rPr lang="en-US" dirty="0"/>
              <a:t>The Creation of the CINDER Libraries</a:t>
            </a:r>
          </a:p>
        </p:txBody>
      </p:sp>
      <p:sp>
        <p:nvSpPr>
          <p:cNvPr id="3" name="Content Placeholder 2">
            <a:extLst>
              <a:ext uri="{FF2B5EF4-FFF2-40B4-BE49-F238E27FC236}">
                <a16:creationId xmlns:a16="http://schemas.microsoft.com/office/drawing/2014/main" id="{C1158B97-59F4-108B-E417-64B1A0071F85}"/>
              </a:ext>
            </a:extLst>
          </p:cNvPr>
          <p:cNvSpPr>
            <a:spLocks noGrp="1"/>
          </p:cNvSpPr>
          <p:nvPr>
            <p:ph idx="1"/>
          </p:nvPr>
        </p:nvSpPr>
        <p:spPr>
          <a:xfrm>
            <a:off x="542049" y="1127514"/>
            <a:ext cx="11419468" cy="5102464"/>
          </a:xfrm>
        </p:spPr>
        <p:txBody>
          <a:bodyPr/>
          <a:lstStyle/>
          <a:p>
            <a:r>
              <a:rPr lang="en-US" dirty="0"/>
              <a:t>The </a:t>
            </a:r>
            <a:r>
              <a:rPr lang="en-US" dirty="0" err="1"/>
              <a:t>Library_Maker_Tool</a:t>
            </a:r>
            <a:r>
              <a:rPr lang="en-US" dirty="0"/>
              <a:t> of the AARE package was updated to merge all the decay, cross section, and fission fragment yield data into independent sub-libraries for neutrons … gammas.</a:t>
            </a:r>
          </a:p>
          <a:p>
            <a:r>
              <a:rPr lang="en-US" dirty="0"/>
              <a:t>Upgrades applied for:</a:t>
            </a:r>
          </a:p>
          <a:p>
            <a:pPr lvl="1"/>
            <a:r>
              <a:rPr lang="en-US" dirty="0"/>
              <a:t>Merging explicit reaction channel and radionuclide production data to unified cross sections;</a:t>
            </a:r>
          </a:p>
          <a:p>
            <a:pPr lvl="1"/>
            <a:r>
              <a:rPr lang="en-US" dirty="0"/>
              <a:t>Adding energy-dependent fission fragment yield blocks to each fissile radionuclide, and a block of fission Q-values;</a:t>
            </a:r>
          </a:p>
          <a:p>
            <a:pPr lvl="1"/>
            <a:r>
              <a:rPr lang="en-US" dirty="0"/>
              <a:t>Adding the nuclide-specific spontaneous fission yield data;</a:t>
            </a:r>
          </a:p>
          <a:p>
            <a:pPr lvl="1"/>
            <a:r>
              <a:rPr lang="en-US" dirty="0"/>
              <a:t>Adding the mapping of reaction outcomes from TENDL and other sources to CINDER (impacted mostly metastable states).</a:t>
            </a:r>
          </a:p>
        </p:txBody>
      </p:sp>
    </p:spTree>
    <p:extLst>
      <p:ext uri="{BB962C8B-B14F-4D97-AF65-F5344CB8AC3E}">
        <p14:creationId xmlns:p14="http://schemas.microsoft.com/office/powerpoint/2010/main" val="287261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65A2-7F77-CE89-2F9E-DF9B7FD2A3C4}"/>
              </a:ext>
            </a:extLst>
          </p:cNvPr>
          <p:cNvSpPr>
            <a:spLocks noGrp="1"/>
          </p:cNvSpPr>
          <p:nvPr>
            <p:ph type="title"/>
          </p:nvPr>
        </p:nvSpPr>
        <p:spPr>
          <a:xfrm>
            <a:off x="429767" y="274320"/>
            <a:ext cx="11608157" cy="535531"/>
          </a:xfrm>
        </p:spPr>
        <p:txBody>
          <a:bodyPr/>
          <a:lstStyle/>
          <a:p>
            <a:r>
              <a:rPr lang="en-US" dirty="0"/>
              <a:t>Neutron library comparison: Cinder2025 vs Cinder2008</a:t>
            </a:r>
          </a:p>
        </p:txBody>
      </p:sp>
      <p:sp>
        <p:nvSpPr>
          <p:cNvPr id="3" name="Content Placeholder 2">
            <a:extLst>
              <a:ext uri="{FF2B5EF4-FFF2-40B4-BE49-F238E27FC236}">
                <a16:creationId xmlns:a16="http://schemas.microsoft.com/office/drawing/2014/main" id="{39E2D92B-FC5D-9F9F-FA6F-667898825E69}"/>
              </a:ext>
            </a:extLst>
          </p:cNvPr>
          <p:cNvSpPr>
            <a:spLocks noGrp="1"/>
          </p:cNvSpPr>
          <p:nvPr>
            <p:ph idx="1"/>
          </p:nvPr>
        </p:nvSpPr>
        <p:spPr>
          <a:xfrm>
            <a:off x="529245" y="4927322"/>
            <a:ext cx="5916159" cy="1127734"/>
          </a:xfrm>
        </p:spPr>
        <p:txBody>
          <a:bodyPr/>
          <a:lstStyle/>
          <a:p>
            <a:pPr marL="274320">
              <a:spcBef>
                <a:spcPts val="500"/>
              </a:spcBef>
            </a:pPr>
            <a:r>
              <a:rPr lang="en-US" sz="2000" dirty="0"/>
              <a:t>5711 nuclides</a:t>
            </a:r>
          </a:p>
          <a:p>
            <a:pPr marL="274320">
              <a:spcBef>
                <a:spcPts val="500"/>
              </a:spcBef>
            </a:pPr>
            <a:r>
              <a:rPr lang="en-US" sz="2000" dirty="0"/>
              <a:t>250 stable nuclides (black)</a:t>
            </a:r>
          </a:p>
          <a:p>
            <a:pPr marL="274320">
              <a:spcBef>
                <a:spcPts val="500"/>
              </a:spcBef>
            </a:pPr>
            <a:r>
              <a:rPr lang="en-US" sz="2000" dirty="0"/>
              <a:t>2752 nuclides with cross section (</a:t>
            </a:r>
            <a:r>
              <a:rPr lang="en-US" sz="2000" dirty="0" err="1"/>
              <a:t>blue+red</a:t>
            </a:r>
            <a:r>
              <a:rPr lang="en-US" sz="2000" dirty="0"/>
              <a:t>)</a:t>
            </a:r>
          </a:p>
          <a:p>
            <a:pPr marL="274320">
              <a:spcBef>
                <a:spcPts val="500"/>
              </a:spcBef>
            </a:pPr>
            <a:r>
              <a:rPr lang="en-US" sz="2000" dirty="0"/>
              <a:t>858 fission nuclides (red)</a:t>
            </a:r>
          </a:p>
        </p:txBody>
      </p:sp>
      <p:pic>
        <p:nvPicPr>
          <p:cNvPr id="5" name="Picture 4">
            <a:extLst>
              <a:ext uri="{FF2B5EF4-FFF2-40B4-BE49-F238E27FC236}">
                <a16:creationId xmlns:a16="http://schemas.microsoft.com/office/drawing/2014/main" id="{AB27E397-0F42-4DA4-C7D3-6C33218D90B6}"/>
              </a:ext>
            </a:extLst>
          </p:cNvPr>
          <p:cNvPicPr>
            <a:picLocks noChangeAspect="1"/>
          </p:cNvPicPr>
          <p:nvPr/>
        </p:nvPicPr>
        <p:blipFill>
          <a:blip r:embed="rId2"/>
          <a:stretch>
            <a:fillRect/>
          </a:stretch>
        </p:blipFill>
        <p:spPr>
          <a:xfrm rot="5400000">
            <a:off x="1273830" y="46266"/>
            <a:ext cx="3798277" cy="5486400"/>
          </a:xfrm>
          <a:prstGeom prst="rect">
            <a:avLst/>
          </a:prstGeom>
        </p:spPr>
      </p:pic>
      <p:pic>
        <p:nvPicPr>
          <p:cNvPr id="6" name="Picture 5">
            <a:extLst>
              <a:ext uri="{FF2B5EF4-FFF2-40B4-BE49-F238E27FC236}">
                <a16:creationId xmlns:a16="http://schemas.microsoft.com/office/drawing/2014/main" id="{2D8F8A51-113A-06C5-265D-FA4293A8E56E}"/>
              </a:ext>
            </a:extLst>
          </p:cNvPr>
          <p:cNvPicPr>
            <a:picLocks noChangeAspect="1"/>
          </p:cNvPicPr>
          <p:nvPr/>
        </p:nvPicPr>
        <p:blipFill>
          <a:blip r:embed="rId3"/>
          <a:stretch>
            <a:fillRect/>
          </a:stretch>
        </p:blipFill>
        <p:spPr>
          <a:xfrm rot="5400000">
            <a:off x="7120748" y="72515"/>
            <a:ext cx="3881928" cy="5577840"/>
          </a:xfrm>
          <a:prstGeom prst="rect">
            <a:avLst/>
          </a:prstGeom>
        </p:spPr>
      </p:pic>
      <p:sp>
        <p:nvSpPr>
          <p:cNvPr id="7" name="TextBox 6">
            <a:extLst>
              <a:ext uri="{FF2B5EF4-FFF2-40B4-BE49-F238E27FC236}">
                <a16:creationId xmlns:a16="http://schemas.microsoft.com/office/drawing/2014/main" id="{80BE2B8F-0B0E-7D94-F6E5-C3299D2E2415}"/>
              </a:ext>
            </a:extLst>
          </p:cNvPr>
          <p:cNvSpPr txBox="1"/>
          <p:nvPr/>
        </p:nvSpPr>
        <p:spPr>
          <a:xfrm>
            <a:off x="4210259" y="3858561"/>
            <a:ext cx="1451038" cy="341632"/>
          </a:xfrm>
          <a:prstGeom prst="rect">
            <a:avLst/>
          </a:prstGeom>
          <a:noFill/>
        </p:spPr>
        <p:txBody>
          <a:bodyPr wrap="none" rtlCol="0">
            <a:spAutoFit/>
          </a:bodyPr>
          <a:lstStyle/>
          <a:p>
            <a:pPr algn="l">
              <a:lnSpc>
                <a:spcPct val="90000"/>
              </a:lnSpc>
            </a:pPr>
            <a:r>
              <a:rPr lang="en-US" dirty="0">
                <a:latin typeface="+mn-lt"/>
              </a:rPr>
              <a:t>Cinder2025</a:t>
            </a:r>
          </a:p>
        </p:txBody>
      </p:sp>
      <p:sp>
        <p:nvSpPr>
          <p:cNvPr id="8" name="TextBox 7">
            <a:extLst>
              <a:ext uri="{FF2B5EF4-FFF2-40B4-BE49-F238E27FC236}">
                <a16:creationId xmlns:a16="http://schemas.microsoft.com/office/drawing/2014/main" id="{18739477-3F26-91A1-71EB-8A4F2377163C}"/>
              </a:ext>
            </a:extLst>
          </p:cNvPr>
          <p:cNvSpPr txBox="1"/>
          <p:nvPr/>
        </p:nvSpPr>
        <p:spPr>
          <a:xfrm>
            <a:off x="10196627" y="4029377"/>
            <a:ext cx="1451038" cy="341632"/>
          </a:xfrm>
          <a:prstGeom prst="rect">
            <a:avLst/>
          </a:prstGeom>
          <a:noFill/>
        </p:spPr>
        <p:txBody>
          <a:bodyPr wrap="none" rtlCol="0">
            <a:spAutoFit/>
          </a:bodyPr>
          <a:lstStyle/>
          <a:p>
            <a:pPr algn="l">
              <a:lnSpc>
                <a:spcPct val="90000"/>
              </a:lnSpc>
            </a:pPr>
            <a:r>
              <a:rPr lang="en-US" dirty="0">
                <a:latin typeface="+mn-lt"/>
              </a:rPr>
              <a:t>Cinder2008</a:t>
            </a:r>
          </a:p>
        </p:txBody>
      </p:sp>
      <p:sp>
        <p:nvSpPr>
          <p:cNvPr id="9" name="Content Placeholder 2">
            <a:extLst>
              <a:ext uri="{FF2B5EF4-FFF2-40B4-BE49-F238E27FC236}">
                <a16:creationId xmlns:a16="http://schemas.microsoft.com/office/drawing/2014/main" id="{CB8E85D8-26A2-15AC-DA3F-4A4933AB01A4}"/>
              </a:ext>
            </a:extLst>
          </p:cNvPr>
          <p:cNvSpPr txBox="1">
            <a:spLocks/>
          </p:cNvSpPr>
          <p:nvPr/>
        </p:nvSpPr>
        <p:spPr bwMode="auto">
          <a:xfrm>
            <a:off x="6549342" y="4913019"/>
            <a:ext cx="5577839" cy="1462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a:spcBef>
                <a:spcPts val="500"/>
              </a:spcBef>
            </a:pPr>
            <a:r>
              <a:rPr lang="en-US" sz="2000" dirty="0"/>
              <a:t>4084 nuclides</a:t>
            </a:r>
          </a:p>
          <a:p>
            <a:pPr marL="274320">
              <a:spcBef>
                <a:spcPts val="500"/>
              </a:spcBef>
            </a:pPr>
            <a:r>
              <a:rPr lang="en-US" sz="2000" dirty="0"/>
              <a:t>248 stable nuclides (black)</a:t>
            </a:r>
          </a:p>
          <a:p>
            <a:pPr marL="274320">
              <a:spcBef>
                <a:spcPts val="500"/>
              </a:spcBef>
            </a:pPr>
            <a:r>
              <a:rPr lang="en-US" sz="2000" dirty="0"/>
              <a:t>819 nuclides with cross section (</a:t>
            </a:r>
            <a:r>
              <a:rPr lang="en-US" sz="2000" dirty="0" err="1"/>
              <a:t>blue+red</a:t>
            </a:r>
            <a:r>
              <a:rPr lang="en-US" sz="2000" dirty="0"/>
              <a:t>)</a:t>
            </a:r>
          </a:p>
          <a:p>
            <a:pPr marL="274320">
              <a:spcBef>
                <a:spcPts val="500"/>
              </a:spcBef>
            </a:pPr>
            <a:r>
              <a:rPr lang="en-US" sz="2000" dirty="0"/>
              <a:t>103 fission nuclides (red)</a:t>
            </a:r>
          </a:p>
        </p:txBody>
      </p:sp>
    </p:spTree>
    <p:extLst>
      <p:ext uri="{BB962C8B-B14F-4D97-AF65-F5344CB8AC3E}">
        <p14:creationId xmlns:p14="http://schemas.microsoft.com/office/powerpoint/2010/main" val="4074842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10CB-B722-EA91-B367-600C097E79DA}"/>
              </a:ext>
            </a:extLst>
          </p:cNvPr>
          <p:cNvSpPr>
            <a:spLocks noGrp="1"/>
          </p:cNvSpPr>
          <p:nvPr>
            <p:ph type="title"/>
          </p:nvPr>
        </p:nvSpPr>
        <p:spPr>
          <a:xfrm>
            <a:off x="429767" y="274320"/>
            <a:ext cx="11631603" cy="535531"/>
          </a:xfrm>
        </p:spPr>
        <p:txBody>
          <a:bodyPr/>
          <a:lstStyle/>
          <a:p>
            <a:r>
              <a:rPr lang="en-US" dirty="0"/>
              <a:t>Decay information sources: Cinder2025 vs Cinder2008</a:t>
            </a:r>
          </a:p>
        </p:txBody>
      </p:sp>
      <p:pic>
        <p:nvPicPr>
          <p:cNvPr id="4" name="Picture 3">
            <a:extLst>
              <a:ext uri="{FF2B5EF4-FFF2-40B4-BE49-F238E27FC236}">
                <a16:creationId xmlns:a16="http://schemas.microsoft.com/office/drawing/2014/main" id="{7E81CBEF-B457-A8FD-A652-6056B78B7E21}"/>
              </a:ext>
            </a:extLst>
          </p:cNvPr>
          <p:cNvPicPr>
            <a:picLocks noChangeAspect="1"/>
          </p:cNvPicPr>
          <p:nvPr/>
        </p:nvPicPr>
        <p:blipFill>
          <a:blip r:embed="rId2"/>
          <a:stretch>
            <a:fillRect/>
          </a:stretch>
        </p:blipFill>
        <p:spPr>
          <a:xfrm rot="5400000">
            <a:off x="1253112" y="107644"/>
            <a:ext cx="3839710" cy="5486400"/>
          </a:xfrm>
          <a:prstGeom prst="rect">
            <a:avLst/>
          </a:prstGeom>
        </p:spPr>
      </p:pic>
      <p:sp>
        <p:nvSpPr>
          <p:cNvPr id="6" name="TextBox 5">
            <a:extLst>
              <a:ext uri="{FF2B5EF4-FFF2-40B4-BE49-F238E27FC236}">
                <a16:creationId xmlns:a16="http://schemas.microsoft.com/office/drawing/2014/main" id="{635F039B-85AC-8F6D-B2D1-FA69118BBBFB}"/>
              </a:ext>
            </a:extLst>
          </p:cNvPr>
          <p:cNvSpPr txBox="1"/>
          <p:nvPr/>
        </p:nvSpPr>
        <p:spPr>
          <a:xfrm>
            <a:off x="4276339" y="4059695"/>
            <a:ext cx="1451038" cy="341632"/>
          </a:xfrm>
          <a:prstGeom prst="rect">
            <a:avLst/>
          </a:prstGeom>
          <a:noFill/>
        </p:spPr>
        <p:txBody>
          <a:bodyPr wrap="none" rtlCol="0">
            <a:spAutoFit/>
          </a:bodyPr>
          <a:lstStyle/>
          <a:p>
            <a:pPr algn="l">
              <a:lnSpc>
                <a:spcPct val="90000"/>
              </a:lnSpc>
            </a:pPr>
            <a:r>
              <a:rPr lang="en-US" dirty="0">
                <a:latin typeface="+mn-lt"/>
              </a:rPr>
              <a:t>Cinder2025</a:t>
            </a:r>
          </a:p>
        </p:txBody>
      </p:sp>
      <p:sp>
        <p:nvSpPr>
          <p:cNvPr id="7" name="TextBox 6">
            <a:extLst>
              <a:ext uri="{FF2B5EF4-FFF2-40B4-BE49-F238E27FC236}">
                <a16:creationId xmlns:a16="http://schemas.microsoft.com/office/drawing/2014/main" id="{A4CE270F-0A46-42CB-68C0-8747DAB50535}"/>
              </a:ext>
            </a:extLst>
          </p:cNvPr>
          <p:cNvSpPr txBox="1"/>
          <p:nvPr/>
        </p:nvSpPr>
        <p:spPr>
          <a:xfrm>
            <a:off x="10011825" y="4072758"/>
            <a:ext cx="1451038" cy="341632"/>
          </a:xfrm>
          <a:prstGeom prst="rect">
            <a:avLst/>
          </a:prstGeom>
          <a:noFill/>
        </p:spPr>
        <p:txBody>
          <a:bodyPr wrap="none" rtlCol="0">
            <a:spAutoFit/>
          </a:bodyPr>
          <a:lstStyle/>
          <a:p>
            <a:pPr algn="l">
              <a:lnSpc>
                <a:spcPct val="90000"/>
              </a:lnSpc>
            </a:pPr>
            <a:r>
              <a:rPr lang="en-US" dirty="0">
                <a:latin typeface="+mn-lt"/>
              </a:rPr>
              <a:t>Cinder2008</a:t>
            </a:r>
          </a:p>
        </p:txBody>
      </p:sp>
      <p:sp>
        <p:nvSpPr>
          <p:cNvPr id="8" name="TextBox 7">
            <a:extLst>
              <a:ext uri="{FF2B5EF4-FFF2-40B4-BE49-F238E27FC236}">
                <a16:creationId xmlns:a16="http://schemas.microsoft.com/office/drawing/2014/main" id="{3A6CEF1D-C3E7-8B23-CB9E-AF4A68C2E3A3}"/>
              </a:ext>
            </a:extLst>
          </p:cNvPr>
          <p:cNvSpPr txBox="1"/>
          <p:nvPr/>
        </p:nvSpPr>
        <p:spPr>
          <a:xfrm>
            <a:off x="1193331" y="4815779"/>
            <a:ext cx="4126451" cy="1754326"/>
          </a:xfrm>
          <a:prstGeom prst="rect">
            <a:avLst/>
          </a:prstGeom>
          <a:noFill/>
        </p:spPr>
        <p:txBody>
          <a:bodyPr wrap="none" rtlCol="0">
            <a:spAutoFit/>
          </a:bodyPr>
          <a:lstStyle/>
          <a:p>
            <a:pPr lvl="1"/>
            <a:r>
              <a:rPr lang="en-US" dirty="0"/>
              <a:t>3742 ENDF/B-8.0       (cyan)</a:t>
            </a:r>
          </a:p>
          <a:p>
            <a:pPr lvl="1"/>
            <a:r>
              <a:rPr lang="en-US" dirty="0"/>
              <a:t>59     JEFF33               (magenta)</a:t>
            </a:r>
          </a:p>
          <a:p>
            <a:pPr lvl="1"/>
            <a:r>
              <a:rPr lang="en-US" dirty="0"/>
              <a:t>1       JENDL5              (red)</a:t>
            </a:r>
          </a:p>
          <a:p>
            <a:pPr lvl="1"/>
            <a:r>
              <a:rPr lang="en-US" dirty="0"/>
              <a:t>80     NDS                    (blue)</a:t>
            </a:r>
          </a:p>
          <a:p>
            <a:pPr lvl="1"/>
            <a:r>
              <a:rPr lang="en-US" dirty="0"/>
              <a:t>52     ENSDF                (green)</a:t>
            </a:r>
          </a:p>
          <a:p>
            <a:pPr lvl="1"/>
            <a:r>
              <a:rPr lang="en-US" dirty="0"/>
              <a:t>1768 Moeller 2019     (grey)</a:t>
            </a:r>
            <a:endParaRPr lang="en-US" dirty="0">
              <a:latin typeface="+mn-lt"/>
            </a:endParaRPr>
          </a:p>
        </p:txBody>
      </p:sp>
      <p:sp>
        <p:nvSpPr>
          <p:cNvPr id="9" name="TextBox 8">
            <a:extLst>
              <a:ext uri="{FF2B5EF4-FFF2-40B4-BE49-F238E27FC236}">
                <a16:creationId xmlns:a16="http://schemas.microsoft.com/office/drawing/2014/main" id="{CAE9D686-3E7D-CF50-255F-8BE18039AFC9}"/>
              </a:ext>
            </a:extLst>
          </p:cNvPr>
          <p:cNvSpPr txBox="1"/>
          <p:nvPr/>
        </p:nvSpPr>
        <p:spPr>
          <a:xfrm>
            <a:off x="6954149" y="4806261"/>
            <a:ext cx="4062331" cy="2031325"/>
          </a:xfrm>
          <a:prstGeom prst="rect">
            <a:avLst/>
          </a:prstGeom>
          <a:noFill/>
        </p:spPr>
        <p:txBody>
          <a:bodyPr wrap="none" rtlCol="0">
            <a:spAutoFit/>
          </a:bodyPr>
          <a:lstStyle/>
          <a:p>
            <a:pPr lvl="1"/>
            <a:r>
              <a:rPr lang="en-US" dirty="0"/>
              <a:t>2864 ENDF/B-7.0     (cyan)</a:t>
            </a:r>
          </a:p>
          <a:p>
            <a:pPr marL="800100" lvl="1" indent="-342900">
              <a:buAutoNum type="arabicPlain" startAt="421"/>
            </a:pPr>
            <a:r>
              <a:rPr lang="en-US" dirty="0"/>
              <a:t>   JEFF31             (magenta)</a:t>
            </a:r>
          </a:p>
          <a:p>
            <a:pPr lvl="1"/>
            <a:r>
              <a:rPr lang="en-US" dirty="0"/>
              <a:t>278   EAF                  (red)</a:t>
            </a:r>
          </a:p>
          <a:p>
            <a:pPr lvl="1"/>
            <a:r>
              <a:rPr lang="en-US" dirty="0"/>
              <a:t>219   ENDF/B-6.0     (pink)</a:t>
            </a:r>
          </a:p>
          <a:p>
            <a:pPr lvl="1"/>
            <a:r>
              <a:rPr lang="en-US" dirty="0"/>
              <a:t>106   NDS                 (blue)</a:t>
            </a:r>
          </a:p>
          <a:p>
            <a:pPr lvl="1"/>
            <a:r>
              <a:rPr lang="en-US" dirty="0"/>
              <a:t>9       XDL                  (coral)</a:t>
            </a:r>
          </a:p>
          <a:p>
            <a:pPr lvl="1"/>
            <a:r>
              <a:rPr lang="en-US" dirty="0"/>
              <a:t>181   Moeller 1997   (grey)</a:t>
            </a:r>
            <a:endParaRPr lang="en-US" dirty="0">
              <a:latin typeface="+mn-lt"/>
            </a:endParaRPr>
          </a:p>
        </p:txBody>
      </p:sp>
      <p:pic>
        <p:nvPicPr>
          <p:cNvPr id="10" name="Picture 9">
            <a:extLst>
              <a:ext uri="{FF2B5EF4-FFF2-40B4-BE49-F238E27FC236}">
                <a16:creationId xmlns:a16="http://schemas.microsoft.com/office/drawing/2014/main" id="{35A6B32B-FD70-45C3-5FC6-D4B2AA5135F3}"/>
              </a:ext>
            </a:extLst>
          </p:cNvPr>
          <p:cNvPicPr>
            <a:picLocks noChangeAspect="1"/>
          </p:cNvPicPr>
          <p:nvPr/>
        </p:nvPicPr>
        <p:blipFill>
          <a:blip r:embed="rId3"/>
          <a:stretch>
            <a:fillRect/>
          </a:stretch>
        </p:blipFill>
        <p:spPr>
          <a:xfrm rot="5400000">
            <a:off x="6927859" y="116158"/>
            <a:ext cx="3822682" cy="5486400"/>
          </a:xfrm>
          <a:prstGeom prst="rect">
            <a:avLst/>
          </a:prstGeom>
        </p:spPr>
      </p:pic>
    </p:spTree>
    <p:extLst>
      <p:ext uri="{BB962C8B-B14F-4D97-AF65-F5344CB8AC3E}">
        <p14:creationId xmlns:p14="http://schemas.microsoft.com/office/powerpoint/2010/main" val="213024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D196-71EE-7807-4FA6-C7FACD7F7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6306A-AC6F-7F50-4C1C-B037FA38B651}"/>
              </a:ext>
            </a:extLst>
          </p:cNvPr>
          <p:cNvSpPr>
            <a:spLocks noGrp="1"/>
          </p:cNvSpPr>
          <p:nvPr>
            <p:ph type="title"/>
          </p:nvPr>
        </p:nvSpPr>
        <p:spPr>
          <a:xfrm>
            <a:off x="429767" y="274320"/>
            <a:ext cx="11631603" cy="535531"/>
          </a:xfrm>
        </p:spPr>
        <p:txBody>
          <a:bodyPr/>
          <a:lstStyle/>
          <a:p>
            <a:r>
              <a:rPr lang="en-US" dirty="0"/>
              <a:t>Nuclide production coverage: Cinder2025 vs Cinder2008</a:t>
            </a:r>
          </a:p>
        </p:txBody>
      </p:sp>
      <p:sp>
        <p:nvSpPr>
          <p:cNvPr id="6" name="TextBox 5">
            <a:extLst>
              <a:ext uri="{FF2B5EF4-FFF2-40B4-BE49-F238E27FC236}">
                <a16:creationId xmlns:a16="http://schemas.microsoft.com/office/drawing/2014/main" id="{748300B3-D7B5-B673-09C2-85713FA70225}"/>
              </a:ext>
            </a:extLst>
          </p:cNvPr>
          <p:cNvSpPr txBox="1"/>
          <p:nvPr/>
        </p:nvSpPr>
        <p:spPr>
          <a:xfrm>
            <a:off x="4328591" y="4098884"/>
            <a:ext cx="1451038" cy="341632"/>
          </a:xfrm>
          <a:prstGeom prst="rect">
            <a:avLst/>
          </a:prstGeom>
          <a:noFill/>
        </p:spPr>
        <p:txBody>
          <a:bodyPr wrap="none" rtlCol="0">
            <a:spAutoFit/>
          </a:bodyPr>
          <a:lstStyle/>
          <a:p>
            <a:pPr algn="l">
              <a:lnSpc>
                <a:spcPct val="90000"/>
              </a:lnSpc>
            </a:pPr>
            <a:r>
              <a:rPr lang="en-US" dirty="0">
                <a:latin typeface="+mn-lt"/>
              </a:rPr>
              <a:t>Cinder2025</a:t>
            </a:r>
          </a:p>
        </p:txBody>
      </p:sp>
      <p:sp>
        <p:nvSpPr>
          <p:cNvPr id="7" name="TextBox 6">
            <a:extLst>
              <a:ext uri="{FF2B5EF4-FFF2-40B4-BE49-F238E27FC236}">
                <a16:creationId xmlns:a16="http://schemas.microsoft.com/office/drawing/2014/main" id="{37A0A468-AB2B-35E9-A540-80B0B37F20B7}"/>
              </a:ext>
            </a:extLst>
          </p:cNvPr>
          <p:cNvSpPr txBox="1"/>
          <p:nvPr/>
        </p:nvSpPr>
        <p:spPr>
          <a:xfrm>
            <a:off x="10011825" y="4098884"/>
            <a:ext cx="1451038" cy="341632"/>
          </a:xfrm>
          <a:prstGeom prst="rect">
            <a:avLst/>
          </a:prstGeom>
          <a:noFill/>
        </p:spPr>
        <p:txBody>
          <a:bodyPr wrap="none" rtlCol="0">
            <a:spAutoFit/>
          </a:bodyPr>
          <a:lstStyle/>
          <a:p>
            <a:pPr algn="l">
              <a:lnSpc>
                <a:spcPct val="90000"/>
              </a:lnSpc>
            </a:pPr>
            <a:r>
              <a:rPr lang="en-US" dirty="0">
                <a:latin typeface="+mn-lt"/>
              </a:rPr>
              <a:t>Cinder2008</a:t>
            </a:r>
          </a:p>
        </p:txBody>
      </p:sp>
      <p:sp>
        <p:nvSpPr>
          <p:cNvPr id="8" name="TextBox 7">
            <a:extLst>
              <a:ext uri="{FF2B5EF4-FFF2-40B4-BE49-F238E27FC236}">
                <a16:creationId xmlns:a16="http://schemas.microsoft.com/office/drawing/2014/main" id="{CA1257B5-62A6-6D5E-9F23-50402761C6B6}"/>
              </a:ext>
            </a:extLst>
          </p:cNvPr>
          <p:cNvSpPr txBox="1"/>
          <p:nvPr/>
        </p:nvSpPr>
        <p:spPr>
          <a:xfrm>
            <a:off x="779523" y="4868031"/>
            <a:ext cx="4786888" cy="369332"/>
          </a:xfrm>
          <a:prstGeom prst="rect">
            <a:avLst/>
          </a:prstGeom>
          <a:noFill/>
        </p:spPr>
        <p:txBody>
          <a:bodyPr wrap="none" rtlCol="0">
            <a:spAutoFit/>
          </a:bodyPr>
          <a:lstStyle/>
          <a:p>
            <a:pPr lvl="1"/>
            <a:r>
              <a:rPr lang="en-US" dirty="0"/>
              <a:t>3647 nuclides produced by reactions</a:t>
            </a:r>
          </a:p>
        </p:txBody>
      </p:sp>
      <p:sp>
        <p:nvSpPr>
          <p:cNvPr id="9" name="TextBox 8">
            <a:extLst>
              <a:ext uri="{FF2B5EF4-FFF2-40B4-BE49-F238E27FC236}">
                <a16:creationId xmlns:a16="http://schemas.microsoft.com/office/drawing/2014/main" id="{CFD06AD9-C3DF-E7B9-D67C-71688E1C1CAE}"/>
              </a:ext>
            </a:extLst>
          </p:cNvPr>
          <p:cNvSpPr txBox="1"/>
          <p:nvPr/>
        </p:nvSpPr>
        <p:spPr>
          <a:xfrm>
            <a:off x="6762126" y="4970831"/>
            <a:ext cx="4786888" cy="369332"/>
          </a:xfrm>
          <a:prstGeom prst="rect">
            <a:avLst/>
          </a:prstGeom>
          <a:noFill/>
        </p:spPr>
        <p:txBody>
          <a:bodyPr wrap="none" rtlCol="0">
            <a:spAutoFit/>
          </a:bodyPr>
          <a:lstStyle/>
          <a:p>
            <a:pPr lvl="1"/>
            <a:r>
              <a:rPr lang="en-US" dirty="0"/>
              <a:t>1808 nuclides produced by reactions</a:t>
            </a:r>
            <a:endParaRPr lang="en-US" dirty="0">
              <a:latin typeface="+mn-lt"/>
            </a:endParaRPr>
          </a:p>
        </p:txBody>
      </p:sp>
      <p:pic>
        <p:nvPicPr>
          <p:cNvPr id="3" name="Picture 2">
            <a:extLst>
              <a:ext uri="{FF2B5EF4-FFF2-40B4-BE49-F238E27FC236}">
                <a16:creationId xmlns:a16="http://schemas.microsoft.com/office/drawing/2014/main" id="{B05319BC-99A4-BEF0-D7C0-F5E46E5C80D5}"/>
              </a:ext>
            </a:extLst>
          </p:cNvPr>
          <p:cNvPicPr>
            <a:picLocks noChangeAspect="1"/>
          </p:cNvPicPr>
          <p:nvPr/>
        </p:nvPicPr>
        <p:blipFill>
          <a:blip r:embed="rId2"/>
          <a:stretch>
            <a:fillRect/>
          </a:stretch>
        </p:blipFill>
        <p:spPr>
          <a:xfrm rot="5400000">
            <a:off x="1255052" y="177545"/>
            <a:ext cx="3835830" cy="5486400"/>
          </a:xfrm>
          <a:prstGeom prst="rect">
            <a:avLst/>
          </a:prstGeom>
        </p:spPr>
      </p:pic>
      <p:pic>
        <p:nvPicPr>
          <p:cNvPr id="10" name="Picture 9">
            <a:extLst>
              <a:ext uri="{FF2B5EF4-FFF2-40B4-BE49-F238E27FC236}">
                <a16:creationId xmlns:a16="http://schemas.microsoft.com/office/drawing/2014/main" id="{B98A4C0D-14EB-1CAD-FEDA-46B34DFCF626}"/>
              </a:ext>
            </a:extLst>
          </p:cNvPr>
          <p:cNvPicPr>
            <a:picLocks noChangeAspect="1"/>
          </p:cNvPicPr>
          <p:nvPr/>
        </p:nvPicPr>
        <p:blipFill>
          <a:blip r:embed="rId3"/>
          <a:stretch>
            <a:fillRect/>
          </a:stretch>
        </p:blipFill>
        <p:spPr>
          <a:xfrm rot="5400000">
            <a:off x="7208285" y="177545"/>
            <a:ext cx="3894571" cy="5486400"/>
          </a:xfrm>
          <a:prstGeom prst="rect">
            <a:avLst/>
          </a:prstGeom>
        </p:spPr>
      </p:pic>
    </p:spTree>
    <p:extLst>
      <p:ext uri="{BB962C8B-B14F-4D97-AF65-F5344CB8AC3E}">
        <p14:creationId xmlns:p14="http://schemas.microsoft.com/office/powerpoint/2010/main" val="17558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437F-37B0-FE60-2ABF-8B1EE591CA22}"/>
              </a:ext>
            </a:extLst>
          </p:cNvPr>
          <p:cNvSpPr>
            <a:spLocks noGrp="1"/>
          </p:cNvSpPr>
          <p:nvPr>
            <p:ph type="title"/>
          </p:nvPr>
        </p:nvSpPr>
        <p:spPr/>
        <p:txBody>
          <a:bodyPr/>
          <a:lstStyle/>
          <a:p>
            <a:r>
              <a:rPr lang="en-US" dirty="0"/>
              <a:t>Layout</a:t>
            </a:r>
          </a:p>
        </p:txBody>
      </p:sp>
      <p:sp>
        <p:nvSpPr>
          <p:cNvPr id="3" name="Content Placeholder 2">
            <a:extLst>
              <a:ext uri="{FF2B5EF4-FFF2-40B4-BE49-F238E27FC236}">
                <a16:creationId xmlns:a16="http://schemas.microsoft.com/office/drawing/2014/main" id="{17DD2401-CE88-3A8D-21E2-BB1061AB812F}"/>
              </a:ext>
            </a:extLst>
          </p:cNvPr>
          <p:cNvSpPr>
            <a:spLocks noGrp="1"/>
          </p:cNvSpPr>
          <p:nvPr>
            <p:ph idx="1"/>
          </p:nvPr>
        </p:nvSpPr>
        <p:spPr>
          <a:xfrm>
            <a:off x="529672" y="1203980"/>
            <a:ext cx="11419468" cy="4040923"/>
          </a:xfrm>
        </p:spPr>
        <p:txBody>
          <a:bodyPr/>
          <a:lstStyle/>
          <a:p>
            <a:r>
              <a:rPr lang="en-US" dirty="0"/>
              <a:t>AARE introduction</a:t>
            </a:r>
          </a:p>
          <a:p>
            <a:r>
              <a:rPr lang="en-US" dirty="0"/>
              <a:t>Motivation</a:t>
            </a:r>
          </a:p>
          <a:p>
            <a:r>
              <a:rPr lang="en-US" dirty="0"/>
              <a:t>AARE development roadmap</a:t>
            </a:r>
          </a:p>
          <a:p>
            <a:r>
              <a:rPr lang="en-US" dirty="0"/>
              <a:t>CINDER library development overview</a:t>
            </a:r>
          </a:p>
          <a:p>
            <a:r>
              <a:rPr lang="en-US" dirty="0"/>
              <a:t>Decay information updates</a:t>
            </a:r>
          </a:p>
          <a:p>
            <a:r>
              <a:rPr lang="en-US" dirty="0"/>
              <a:t>Cross section updates</a:t>
            </a:r>
          </a:p>
          <a:p>
            <a:r>
              <a:rPr lang="en-US" dirty="0"/>
              <a:t>Fission fragment yield updates</a:t>
            </a:r>
          </a:p>
          <a:p>
            <a:r>
              <a:rPr lang="en-US" dirty="0"/>
              <a:t>Forging of the libraries</a:t>
            </a:r>
          </a:p>
          <a:p>
            <a:r>
              <a:rPr lang="en-US" dirty="0"/>
              <a:t>Overview of library contents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895970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84EA7-3C42-77C6-D46E-56479E59B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C0CFAB-DBF1-F1D3-27EF-E185E3DB15CB}"/>
              </a:ext>
            </a:extLst>
          </p:cNvPr>
          <p:cNvSpPr>
            <a:spLocks noGrp="1"/>
          </p:cNvSpPr>
          <p:nvPr>
            <p:ph type="title"/>
          </p:nvPr>
        </p:nvSpPr>
        <p:spPr>
          <a:xfrm>
            <a:off x="429767" y="274320"/>
            <a:ext cx="11631603" cy="535531"/>
          </a:xfrm>
        </p:spPr>
        <p:txBody>
          <a:bodyPr/>
          <a:lstStyle/>
          <a:p>
            <a:r>
              <a:rPr lang="en-US" dirty="0"/>
              <a:t>Fission fragment coverage: Cinder2025 vs Cinder2008</a:t>
            </a:r>
          </a:p>
        </p:txBody>
      </p:sp>
      <p:sp>
        <p:nvSpPr>
          <p:cNvPr id="6" name="TextBox 5">
            <a:extLst>
              <a:ext uri="{FF2B5EF4-FFF2-40B4-BE49-F238E27FC236}">
                <a16:creationId xmlns:a16="http://schemas.microsoft.com/office/drawing/2014/main" id="{74A26C8B-F9F8-9465-040F-80572F09562F}"/>
              </a:ext>
            </a:extLst>
          </p:cNvPr>
          <p:cNvSpPr txBox="1"/>
          <p:nvPr/>
        </p:nvSpPr>
        <p:spPr>
          <a:xfrm>
            <a:off x="4328591" y="4098884"/>
            <a:ext cx="1451038" cy="341632"/>
          </a:xfrm>
          <a:prstGeom prst="rect">
            <a:avLst/>
          </a:prstGeom>
          <a:noFill/>
        </p:spPr>
        <p:txBody>
          <a:bodyPr wrap="none" rtlCol="0">
            <a:spAutoFit/>
          </a:bodyPr>
          <a:lstStyle/>
          <a:p>
            <a:pPr algn="l">
              <a:lnSpc>
                <a:spcPct val="90000"/>
              </a:lnSpc>
            </a:pPr>
            <a:r>
              <a:rPr lang="en-US" dirty="0">
                <a:latin typeface="+mn-lt"/>
              </a:rPr>
              <a:t>Cinder2025</a:t>
            </a:r>
          </a:p>
        </p:txBody>
      </p:sp>
      <p:sp>
        <p:nvSpPr>
          <p:cNvPr id="7" name="TextBox 6">
            <a:extLst>
              <a:ext uri="{FF2B5EF4-FFF2-40B4-BE49-F238E27FC236}">
                <a16:creationId xmlns:a16="http://schemas.microsoft.com/office/drawing/2014/main" id="{09C02255-9118-8430-250D-E1ECFFBA4AFE}"/>
              </a:ext>
            </a:extLst>
          </p:cNvPr>
          <p:cNvSpPr txBox="1"/>
          <p:nvPr/>
        </p:nvSpPr>
        <p:spPr>
          <a:xfrm>
            <a:off x="10011825" y="4098884"/>
            <a:ext cx="1451038" cy="341632"/>
          </a:xfrm>
          <a:prstGeom prst="rect">
            <a:avLst/>
          </a:prstGeom>
          <a:noFill/>
        </p:spPr>
        <p:txBody>
          <a:bodyPr wrap="none" rtlCol="0">
            <a:spAutoFit/>
          </a:bodyPr>
          <a:lstStyle/>
          <a:p>
            <a:pPr algn="l">
              <a:lnSpc>
                <a:spcPct val="90000"/>
              </a:lnSpc>
            </a:pPr>
            <a:r>
              <a:rPr lang="en-US" dirty="0">
                <a:latin typeface="+mn-lt"/>
              </a:rPr>
              <a:t>Cinder2008</a:t>
            </a:r>
          </a:p>
        </p:txBody>
      </p:sp>
      <p:sp>
        <p:nvSpPr>
          <p:cNvPr id="8" name="TextBox 7">
            <a:extLst>
              <a:ext uri="{FF2B5EF4-FFF2-40B4-BE49-F238E27FC236}">
                <a16:creationId xmlns:a16="http://schemas.microsoft.com/office/drawing/2014/main" id="{1F5CE927-D752-5BF8-8727-926AEDBCEC01}"/>
              </a:ext>
            </a:extLst>
          </p:cNvPr>
          <p:cNvSpPr txBox="1"/>
          <p:nvPr/>
        </p:nvSpPr>
        <p:spPr>
          <a:xfrm>
            <a:off x="779523" y="4868031"/>
            <a:ext cx="4390946" cy="369332"/>
          </a:xfrm>
          <a:prstGeom prst="rect">
            <a:avLst/>
          </a:prstGeom>
          <a:noFill/>
        </p:spPr>
        <p:txBody>
          <a:bodyPr wrap="none" rtlCol="0">
            <a:spAutoFit/>
          </a:bodyPr>
          <a:lstStyle/>
          <a:p>
            <a:pPr lvl="1"/>
            <a:r>
              <a:rPr lang="en-US" dirty="0"/>
              <a:t>4205 nuclides produced by fission</a:t>
            </a:r>
          </a:p>
        </p:txBody>
      </p:sp>
      <p:sp>
        <p:nvSpPr>
          <p:cNvPr id="9" name="TextBox 8">
            <a:extLst>
              <a:ext uri="{FF2B5EF4-FFF2-40B4-BE49-F238E27FC236}">
                <a16:creationId xmlns:a16="http://schemas.microsoft.com/office/drawing/2014/main" id="{C785D71E-7FD6-9DF8-67E0-A223C4DA5348}"/>
              </a:ext>
            </a:extLst>
          </p:cNvPr>
          <p:cNvSpPr txBox="1"/>
          <p:nvPr/>
        </p:nvSpPr>
        <p:spPr>
          <a:xfrm>
            <a:off x="6954149" y="4936891"/>
            <a:ext cx="4390946" cy="369332"/>
          </a:xfrm>
          <a:prstGeom prst="rect">
            <a:avLst/>
          </a:prstGeom>
          <a:noFill/>
        </p:spPr>
        <p:txBody>
          <a:bodyPr wrap="none" rtlCol="0">
            <a:spAutoFit/>
          </a:bodyPr>
          <a:lstStyle/>
          <a:p>
            <a:pPr lvl="1"/>
            <a:r>
              <a:rPr lang="en-US" dirty="0"/>
              <a:t>1325 nuclides produced by fission</a:t>
            </a:r>
            <a:endParaRPr lang="en-US" dirty="0">
              <a:latin typeface="+mn-lt"/>
            </a:endParaRPr>
          </a:p>
        </p:txBody>
      </p:sp>
      <p:pic>
        <p:nvPicPr>
          <p:cNvPr id="4" name="Picture 3">
            <a:extLst>
              <a:ext uri="{FF2B5EF4-FFF2-40B4-BE49-F238E27FC236}">
                <a16:creationId xmlns:a16="http://schemas.microsoft.com/office/drawing/2014/main" id="{264AFFED-842A-7C81-EF7C-0991F74E0755}"/>
              </a:ext>
            </a:extLst>
          </p:cNvPr>
          <p:cNvPicPr>
            <a:picLocks noChangeAspect="1"/>
          </p:cNvPicPr>
          <p:nvPr/>
        </p:nvPicPr>
        <p:blipFill>
          <a:blip r:embed="rId3"/>
          <a:stretch>
            <a:fillRect/>
          </a:stretch>
        </p:blipFill>
        <p:spPr>
          <a:xfrm rot="5400000">
            <a:off x="1250018" y="201882"/>
            <a:ext cx="3845897" cy="5486400"/>
          </a:xfrm>
          <a:prstGeom prst="rect">
            <a:avLst/>
          </a:prstGeom>
        </p:spPr>
      </p:pic>
      <p:pic>
        <p:nvPicPr>
          <p:cNvPr id="5" name="Picture 4">
            <a:extLst>
              <a:ext uri="{FF2B5EF4-FFF2-40B4-BE49-F238E27FC236}">
                <a16:creationId xmlns:a16="http://schemas.microsoft.com/office/drawing/2014/main" id="{33C9B587-B36C-A3B2-BE30-FA3551A48EF7}"/>
              </a:ext>
            </a:extLst>
          </p:cNvPr>
          <p:cNvPicPr>
            <a:picLocks noChangeAspect="1"/>
          </p:cNvPicPr>
          <p:nvPr/>
        </p:nvPicPr>
        <p:blipFill>
          <a:blip r:embed="rId4"/>
          <a:stretch>
            <a:fillRect/>
          </a:stretch>
        </p:blipFill>
        <p:spPr>
          <a:xfrm rot="5400000">
            <a:off x="7031231" y="206900"/>
            <a:ext cx="3855934" cy="5486400"/>
          </a:xfrm>
          <a:prstGeom prst="rect">
            <a:avLst/>
          </a:prstGeom>
        </p:spPr>
      </p:pic>
    </p:spTree>
    <p:extLst>
      <p:ext uri="{BB962C8B-B14F-4D97-AF65-F5344CB8AC3E}">
        <p14:creationId xmlns:p14="http://schemas.microsoft.com/office/powerpoint/2010/main" val="1254977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C535-7263-CFEB-CC30-FE68A178A388}"/>
              </a:ext>
            </a:extLst>
          </p:cNvPr>
          <p:cNvSpPr>
            <a:spLocks noGrp="1"/>
          </p:cNvSpPr>
          <p:nvPr>
            <p:ph type="title"/>
          </p:nvPr>
        </p:nvSpPr>
        <p:spPr/>
        <p:txBody>
          <a:bodyPr/>
          <a:lstStyle/>
          <a:p>
            <a:r>
              <a:rPr lang="en-US" dirty="0"/>
              <a:t>Fission fragment distributions</a:t>
            </a:r>
          </a:p>
        </p:txBody>
      </p:sp>
      <p:pic>
        <p:nvPicPr>
          <p:cNvPr id="4" name="Picture 3">
            <a:extLst>
              <a:ext uri="{FF2B5EF4-FFF2-40B4-BE49-F238E27FC236}">
                <a16:creationId xmlns:a16="http://schemas.microsoft.com/office/drawing/2014/main" id="{BFE60854-4277-E6AA-93DD-BED32B3080DA}"/>
              </a:ext>
            </a:extLst>
          </p:cNvPr>
          <p:cNvPicPr>
            <a:picLocks noChangeAspect="1"/>
          </p:cNvPicPr>
          <p:nvPr/>
        </p:nvPicPr>
        <p:blipFill>
          <a:blip r:embed="rId2"/>
          <a:stretch>
            <a:fillRect/>
          </a:stretch>
        </p:blipFill>
        <p:spPr>
          <a:xfrm rot="5400000">
            <a:off x="997863" y="339495"/>
            <a:ext cx="2521410" cy="3657600"/>
          </a:xfrm>
          <a:prstGeom prst="rect">
            <a:avLst/>
          </a:prstGeom>
        </p:spPr>
      </p:pic>
      <p:pic>
        <p:nvPicPr>
          <p:cNvPr id="5" name="Picture 4">
            <a:extLst>
              <a:ext uri="{FF2B5EF4-FFF2-40B4-BE49-F238E27FC236}">
                <a16:creationId xmlns:a16="http://schemas.microsoft.com/office/drawing/2014/main" id="{039091E4-6DF7-6FD3-2090-2491357D7C29}"/>
              </a:ext>
            </a:extLst>
          </p:cNvPr>
          <p:cNvPicPr>
            <a:picLocks noChangeAspect="1"/>
          </p:cNvPicPr>
          <p:nvPr/>
        </p:nvPicPr>
        <p:blipFill>
          <a:blip r:embed="rId3"/>
          <a:stretch>
            <a:fillRect/>
          </a:stretch>
        </p:blipFill>
        <p:spPr>
          <a:xfrm rot="5400000">
            <a:off x="996072" y="3172410"/>
            <a:ext cx="2524991" cy="3657600"/>
          </a:xfrm>
          <a:prstGeom prst="rect">
            <a:avLst/>
          </a:prstGeom>
        </p:spPr>
      </p:pic>
      <p:pic>
        <p:nvPicPr>
          <p:cNvPr id="6" name="Picture 5">
            <a:extLst>
              <a:ext uri="{FF2B5EF4-FFF2-40B4-BE49-F238E27FC236}">
                <a16:creationId xmlns:a16="http://schemas.microsoft.com/office/drawing/2014/main" id="{53B8647C-A621-DCD7-D6C0-6E26A5B0884B}"/>
              </a:ext>
            </a:extLst>
          </p:cNvPr>
          <p:cNvPicPr>
            <a:picLocks noChangeAspect="1"/>
          </p:cNvPicPr>
          <p:nvPr/>
        </p:nvPicPr>
        <p:blipFill>
          <a:blip r:embed="rId4"/>
          <a:stretch>
            <a:fillRect/>
          </a:stretch>
        </p:blipFill>
        <p:spPr>
          <a:xfrm rot="5400000">
            <a:off x="4866180" y="3188502"/>
            <a:ext cx="2557176" cy="3657600"/>
          </a:xfrm>
          <a:prstGeom prst="rect">
            <a:avLst/>
          </a:prstGeom>
        </p:spPr>
      </p:pic>
      <p:pic>
        <p:nvPicPr>
          <p:cNvPr id="9" name="Picture 8">
            <a:extLst>
              <a:ext uri="{FF2B5EF4-FFF2-40B4-BE49-F238E27FC236}">
                <a16:creationId xmlns:a16="http://schemas.microsoft.com/office/drawing/2014/main" id="{734EBC8A-E034-B957-F8D4-B22FBBFF1623}"/>
              </a:ext>
            </a:extLst>
          </p:cNvPr>
          <p:cNvPicPr>
            <a:picLocks noChangeAspect="1"/>
          </p:cNvPicPr>
          <p:nvPr/>
        </p:nvPicPr>
        <p:blipFill>
          <a:blip r:embed="rId5"/>
          <a:stretch>
            <a:fillRect/>
          </a:stretch>
        </p:blipFill>
        <p:spPr>
          <a:xfrm rot="5400000">
            <a:off x="4836230" y="387328"/>
            <a:ext cx="2617076" cy="3657600"/>
          </a:xfrm>
          <a:prstGeom prst="rect">
            <a:avLst/>
          </a:prstGeom>
        </p:spPr>
      </p:pic>
      <p:pic>
        <p:nvPicPr>
          <p:cNvPr id="10" name="Picture 9">
            <a:extLst>
              <a:ext uri="{FF2B5EF4-FFF2-40B4-BE49-F238E27FC236}">
                <a16:creationId xmlns:a16="http://schemas.microsoft.com/office/drawing/2014/main" id="{2C9C78E0-EA54-B346-430D-1B8A274D26B3}"/>
              </a:ext>
            </a:extLst>
          </p:cNvPr>
          <p:cNvPicPr>
            <a:picLocks noChangeAspect="1"/>
          </p:cNvPicPr>
          <p:nvPr/>
        </p:nvPicPr>
        <p:blipFill>
          <a:blip r:embed="rId6"/>
          <a:stretch>
            <a:fillRect/>
          </a:stretch>
        </p:blipFill>
        <p:spPr>
          <a:xfrm rot="5400000">
            <a:off x="8643289" y="1600200"/>
            <a:ext cx="2580290" cy="3657600"/>
          </a:xfrm>
          <a:prstGeom prst="rect">
            <a:avLst/>
          </a:prstGeom>
        </p:spPr>
      </p:pic>
    </p:spTree>
    <p:extLst>
      <p:ext uri="{BB962C8B-B14F-4D97-AF65-F5344CB8AC3E}">
        <p14:creationId xmlns:p14="http://schemas.microsoft.com/office/powerpoint/2010/main" val="846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53BC-AC66-8ACF-628E-B41E6CC0458D}"/>
              </a:ext>
            </a:extLst>
          </p:cNvPr>
          <p:cNvSpPr>
            <a:spLocks noGrp="1"/>
          </p:cNvSpPr>
          <p:nvPr>
            <p:ph type="title"/>
          </p:nvPr>
        </p:nvSpPr>
        <p:spPr>
          <a:xfrm>
            <a:off x="381000" y="117566"/>
            <a:ext cx="11430000" cy="535531"/>
          </a:xfrm>
        </p:spPr>
        <p:txBody>
          <a:bodyPr/>
          <a:lstStyle/>
          <a:p>
            <a:r>
              <a:rPr lang="en-US" dirty="0"/>
              <a:t>Cinder2008 vs Cinder2025 XS comparison: neutron -&gt;Al27</a:t>
            </a:r>
          </a:p>
        </p:txBody>
      </p:sp>
      <p:pic>
        <p:nvPicPr>
          <p:cNvPr id="4" name="Picture 3">
            <a:extLst>
              <a:ext uri="{FF2B5EF4-FFF2-40B4-BE49-F238E27FC236}">
                <a16:creationId xmlns:a16="http://schemas.microsoft.com/office/drawing/2014/main" id="{E433F4C5-16BF-06AE-794B-726194CAD240}"/>
              </a:ext>
            </a:extLst>
          </p:cNvPr>
          <p:cNvPicPr>
            <a:picLocks/>
          </p:cNvPicPr>
          <p:nvPr/>
        </p:nvPicPr>
        <p:blipFill>
          <a:blip r:embed="rId3"/>
          <a:stretch>
            <a:fillRect/>
          </a:stretch>
        </p:blipFill>
        <p:spPr>
          <a:xfrm>
            <a:off x="347255" y="587103"/>
            <a:ext cx="3657600" cy="2743200"/>
          </a:xfrm>
          <a:prstGeom prst="rect">
            <a:avLst/>
          </a:prstGeom>
        </p:spPr>
      </p:pic>
      <p:pic>
        <p:nvPicPr>
          <p:cNvPr id="5" name="Picture 4">
            <a:extLst>
              <a:ext uri="{FF2B5EF4-FFF2-40B4-BE49-F238E27FC236}">
                <a16:creationId xmlns:a16="http://schemas.microsoft.com/office/drawing/2014/main" id="{7D263B5F-DDBD-2B65-4A4A-6E0D75253772}"/>
              </a:ext>
            </a:extLst>
          </p:cNvPr>
          <p:cNvPicPr>
            <a:picLocks/>
          </p:cNvPicPr>
          <p:nvPr/>
        </p:nvPicPr>
        <p:blipFill>
          <a:blip r:embed="rId4"/>
          <a:stretch>
            <a:fillRect/>
          </a:stretch>
        </p:blipFill>
        <p:spPr>
          <a:xfrm>
            <a:off x="4038600" y="587103"/>
            <a:ext cx="3657600" cy="2743200"/>
          </a:xfrm>
          <a:prstGeom prst="rect">
            <a:avLst/>
          </a:prstGeom>
        </p:spPr>
      </p:pic>
      <p:pic>
        <p:nvPicPr>
          <p:cNvPr id="6" name="Picture 5">
            <a:extLst>
              <a:ext uri="{FF2B5EF4-FFF2-40B4-BE49-F238E27FC236}">
                <a16:creationId xmlns:a16="http://schemas.microsoft.com/office/drawing/2014/main" id="{69D42AB5-86DB-C037-904A-963850709B62}"/>
              </a:ext>
            </a:extLst>
          </p:cNvPr>
          <p:cNvPicPr>
            <a:picLocks/>
          </p:cNvPicPr>
          <p:nvPr/>
        </p:nvPicPr>
        <p:blipFill>
          <a:blip r:embed="rId5"/>
          <a:stretch>
            <a:fillRect/>
          </a:stretch>
        </p:blipFill>
        <p:spPr>
          <a:xfrm>
            <a:off x="347255" y="3565434"/>
            <a:ext cx="3657600" cy="2743200"/>
          </a:xfrm>
          <a:prstGeom prst="rect">
            <a:avLst/>
          </a:prstGeom>
        </p:spPr>
      </p:pic>
      <p:pic>
        <p:nvPicPr>
          <p:cNvPr id="7" name="Picture 6">
            <a:extLst>
              <a:ext uri="{FF2B5EF4-FFF2-40B4-BE49-F238E27FC236}">
                <a16:creationId xmlns:a16="http://schemas.microsoft.com/office/drawing/2014/main" id="{1D1228AD-7898-1C1E-94F3-764F376D24CF}"/>
              </a:ext>
            </a:extLst>
          </p:cNvPr>
          <p:cNvPicPr>
            <a:picLocks/>
          </p:cNvPicPr>
          <p:nvPr/>
        </p:nvPicPr>
        <p:blipFill>
          <a:blip r:embed="rId6"/>
          <a:stretch>
            <a:fillRect/>
          </a:stretch>
        </p:blipFill>
        <p:spPr>
          <a:xfrm>
            <a:off x="4038600" y="3565434"/>
            <a:ext cx="3657600" cy="2743200"/>
          </a:xfrm>
          <a:prstGeom prst="rect">
            <a:avLst/>
          </a:prstGeom>
        </p:spPr>
      </p:pic>
      <p:sp>
        <p:nvSpPr>
          <p:cNvPr id="8" name="Content Placeholder 2">
            <a:extLst>
              <a:ext uri="{FF2B5EF4-FFF2-40B4-BE49-F238E27FC236}">
                <a16:creationId xmlns:a16="http://schemas.microsoft.com/office/drawing/2014/main" id="{59A8035B-0E89-975E-4CFB-674C31DAC09F}"/>
              </a:ext>
            </a:extLst>
          </p:cNvPr>
          <p:cNvSpPr>
            <a:spLocks noGrp="1"/>
          </p:cNvSpPr>
          <p:nvPr>
            <p:ph idx="1"/>
          </p:nvPr>
        </p:nvSpPr>
        <p:spPr>
          <a:xfrm>
            <a:off x="7729945" y="877768"/>
            <a:ext cx="4265317" cy="5102464"/>
          </a:xfrm>
        </p:spPr>
        <p:txBody>
          <a:bodyPr/>
          <a:lstStyle/>
          <a:p>
            <a:r>
              <a:rPr lang="en-US" dirty="0"/>
              <a:t>For stable nuclides best parameter nuclide structure data set exist in TALYS</a:t>
            </a:r>
          </a:p>
          <a:p>
            <a:r>
              <a:rPr lang="en-US" dirty="0"/>
              <a:t>The cross sections compare well using these input data</a:t>
            </a:r>
          </a:p>
          <a:p>
            <a:r>
              <a:rPr lang="en-US" dirty="0"/>
              <a:t>Higher upper energy opens many more channels:                  15 Cinder08                 vs 107 Cinder25</a:t>
            </a:r>
          </a:p>
        </p:txBody>
      </p:sp>
    </p:spTree>
    <p:extLst>
      <p:ext uri="{BB962C8B-B14F-4D97-AF65-F5344CB8AC3E}">
        <p14:creationId xmlns:p14="http://schemas.microsoft.com/office/powerpoint/2010/main" val="3098450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118D-446A-3E72-E89D-F1B9FEF2A980}"/>
              </a:ext>
            </a:extLst>
          </p:cNvPr>
          <p:cNvSpPr>
            <a:spLocks noGrp="1"/>
          </p:cNvSpPr>
          <p:nvPr>
            <p:ph type="title"/>
          </p:nvPr>
        </p:nvSpPr>
        <p:spPr/>
        <p:txBody>
          <a:bodyPr/>
          <a:lstStyle/>
          <a:p>
            <a:r>
              <a:rPr lang="en-US" dirty="0"/>
              <a:t>Cinder2025 Cross sections: proton -&gt;Al27</a:t>
            </a:r>
          </a:p>
        </p:txBody>
      </p:sp>
      <p:sp>
        <p:nvSpPr>
          <p:cNvPr id="3" name="Content Placeholder 2">
            <a:extLst>
              <a:ext uri="{FF2B5EF4-FFF2-40B4-BE49-F238E27FC236}">
                <a16:creationId xmlns:a16="http://schemas.microsoft.com/office/drawing/2014/main" id="{266F55AF-2BF6-A0F9-905C-7773402AB314}"/>
              </a:ext>
            </a:extLst>
          </p:cNvPr>
          <p:cNvSpPr>
            <a:spLocks noGrp="1"/>
          </p:cNvSpPr>
          <p:nvPr>
            <p:ph idx="1"/>
          </p:nvPr>
        </p:nvSpPr>
        <p:spPr>
          <a:xfrm>
            <a:off x="8064742" y="1408538"/>
            <a:ext cx="4063513" cy="4040923"/>
          </a:xfrm>
        </p:spPr>
        <p:txBody>
          <a:bodyPr/>
          <a:lstStyle/>
          <a:p>
            <a:r>
              <a:rPr lang="en-US" dirty="0"/>
              <a:t>96 nuclide production data sets exit for protons on aluminum</a:t>
            </a:r>
          </a:p>
          <a:p>
            <a:endParaRPr lang="en-US" dirty="0"/>
          </a:p>
        </p:txBody>
      </p:sp>
      <p:pic>
        <p:nvPicPr>
          <p:cNvPr id="4" name="Picture 3">
            <a:extLst>
              <a:ext uri="{FF2B5EF4-FFF2-40B4-BE49-F238E27FC236}">
                <a16:creationId xmlns:a16="http://schemas.microsoft.com/office/drawing/2014/main" id="{606867F4-840C-1E15-770B-1A0312AD8C8F}"/>
              </a:ext>
            </a:extLst>
          </p:cNvPr>
          <p:cNvPicPr>
            <a:picLocks/>
          </p:cNvPicPr>
          <p:nvPr/>
        </p:nvPicPr>
        <p:blipFill>
          <a:blip r:embed="rId3"/>
          <a:stretch>
            <a:fillRect/>
          </a:stretch>
        </p:blipFill>
        <p:spPr>
          <a:xfrm>
            <a:off x="406644" y="874825"/>
            <a:ext cx="3657600" cy="2743200"/>
          </a:xfrm>
          <a:prstGeom prst="rect">
            <a:avLst/>
          </a:prstGeom>
        </p:spPr>
      </p:pic>
      <p:pic>
        <p:nvPicPr>
          <p:cNvPr id="5" name="Picture 4">
            <a:extLst>
              <a:ext uri="{FF2B5EF4-FFF2-40B4-BE49-F238E27FC236}">
                <a16:creationId xmlns:a16="http://schemas.microsoft.com/office/drawing/2014/main" id="{0251E7FF-A1B9-51BE-D0CE-6C02939A06BC}"/>
              </a:ext>
            </a:extLst>
          </p:cNvPr>
          <p:cNvPicPr>
            <a:picLocks/>
          </p:cNvPicPr>
          <p:nvPr/>
        </p:nvPicPr>
        <p:blipFill>
          <a:blip r:embed="rId4"/>
          <a:stretch>
            <a:fillRect/>
          </a:stretch>
        </p:blipFill>
        <p:spPr>
          <a:xfrm>
            <a:off x="4235693" y="886645"/>
            <a:ext cx="3657600" cy="2743200"/>
          </a:xfrm>
          <a:prstGeom prst="rect">
            <a:avLst/>
          </a:prstGeom>
        </p:spPr>
      </p:pic>
      <p:pic>
        <p:nvPicPr>
          <p:cNvPr id="6" name="Picture 5">
            <a:extLst>
              <a:ext uri="{FF2B5EF4-FFF2-40B4-BE49-F238E27FC236}">
                <a16:creationId xmlns:a16="http://schemas.microsoft.com/office/drawing/2014/main" id="{90A143CD-A78D-850E-D3F6-D58DAA5EE6ED}"/>
              </a:ext>
            </a:extLst>
          </p:cNvPr>
          <p:cNvPicPr>
            <a:picLocks/>
          </p:cNvPicPr>
          <p:nvPr/>
        </p:nvPicPr>
        <p:blipFill>
          <a:blip r:embed="rId5"/>
          <a:stretch>
            <a:fillRect/>
          </a:stretch>
        </p:blipFill>
        <p:spPr>
          <a:xfrm>
            <a:off x="320919" y="3683000"/>
            <a:ext cx="3657600" cy="2743200"/>
          </a:xfrm>
          <a:prstGeom prst="rect">
            <a:avLst/>
          </a:prstGeom>
        </p:spPr>
      </p:pic>
      <p:pic>
        <p:nvPicPr>
          <p:cNvPr id="7" name="Picture 6">
            <a:extLst>
              <a:ext uri="{FF2B5EF4-FFF2-40B4-BE49-F238E27FC236}">
                <a16:creationId xmlns:a16="http://schemas.microsoft.com/office/drawing/2014/main" id="{867B798A-1EF1-4170-F0C6-CF6E47D561BE}"/>
              </a:ext>
            </a:extLst>
          </p:cNvPr>
          <p:cNvPicPr>
            <a:picLocks/>
          </p:cNvPicPr>
          <p:nvPr/>
        </p:nvPicPr>
        <p:blipFill>
          <a:blip r:embed="rId6"/>
          <a:stretch>
            <a:fillRect/>
          </a:stretch>
        </p:blipFill>
        <p:spPr>
          <a:xfrm>
            <a:off x="4235693" y="3683000"/>
            <a:ext cx="3657600" cy="2743200"/>
          </a:xfrm>
          <a:prstGeom prst="rect">
            <a:avLst/>
          </a:prstGeom>
        </p:spPr>
      </p:pic>
    </p:spTree>
    <p:extLst>
      <p:ext uri="{BB962C8B-B14F-4D97-AF65-F5344CB8AC3E}">
        <p14:creationId xmlns:p14="http://schemas.microsoft.com/office/powerpoint/2010/main" val="438212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BBE7-3B92-CDA8-9AE8-10677904A1F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CA7C3BA-B10B-B374-345C-3CA3F8EDD790}"/>
              </a:ext>
            </a:extLst>
          </p:cNvPr>
          <p:cNvSpPr>
            <a:spLocks noGrp="1"/>
          </p:cNvSpPr>
          <p:nvPr>
            <p:ph idx="1"/>
          </p:nvPr>
        </p:nvSpPr>
        <p:spPr/>
        <p:txBody>
          <a:bodyPr/>
          <a:lstStyle/>
          <a:p>
            <a:r>
              <a:rPr lang="en-US" dirty="0"/>
              <a:t>New activation libraries consisting of decay, production cross section, and fission yield data were generated extending the cross section energy to 150 MeV, and extending projectiles from neutrons to light ions and gammas to adapt activation and residual dose analyses to the upgrades of MCNP6.</a:t>
            </a:r>
          </a:p>
          <a:p>
            <a:r>
              <a:rPr lang="en-US" dirty="0"/>
              <a:t>LANL is developing an upgraded CINDER code, CINDER2025, which was used  for first tests of the neutron library.</a:t>
            </a:r>
          </a:p>
        </p:txBody>
      </p:sp>
    </p:spTree>
    <p:extLst>
      <p:ext uri="{BB962C8B-B14F-4D97-AF65-F5344CB8AC3E}">
        <p14:creationId xmlns:p14="http://schemas.microsoft.com/office/powerpoint/2010/main" val="17551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8540-C46D-4FE5-D1F5-F937526DCE7C}"/>
              </a:ext>
            </a:extLst>
          </p:cNvPr>
          <p:cNvSpPr>
            <a:spLocks noGrp="1"/>
          </p:cNvSpPr>
          <p:nvPr>
            <p:ph type="title"/>
          </p:nvPr>
        </p:nvSpPr>
        <p:spPr/>
        <p:txBody>
          <a:bodyPr/>
          <a:lstStyle/>
          <a:p>
            <a:r>
              <a:rPr lang="en-US" dirty="0"/>
              <a:t>The AARE workflow</a:t>
            </a:r>
          </a:p>
        </p:txBody>
      </p:sp>
      <p:sp>
        <p:nvSpPr>
          <p:cNvPr id="3" name="Content Placeholder 2">
            <a:extLst>
              <a:ext uri="{FF2B5EF4-FFF2-40B4-BE49-F238E27FC236}">
                <a16:creationId xmlns:a16="http://schemas.microsoft.com/office/drawing/2014/main" id="{C0456465-BEA1-A096-A4AB-338BB76BE437}"/>
              </a:ext>
            </a:extLst>
          </p:cNvPr>
          <p:cNvSpPr>
            <a:spLocks noGrp="1"/>
          </p:cNvSpPr>
          <p:nvPr>
            <p:ph idx="1"/>
          </p:nvPr>
        </p:nvSpPr>
        <p:spPr>
          <a:xfrm>
            <a:off x="512121" y="967337"/>
            <a:ext cx="5347020" cy="4040923"/>
          </a:xfrm>
        </p:spPr>
        <p:txBody>
          <a:bodyPr/>
          <a:lstStyle/>
          <a:p>
            <a:r>
              <a:rPr lang="en-US" dirty="0"/>
              <a:t>Workflow geared around MCNP analyses of accelerator driven systems</a:t>
            </a:r>
          </a:p>
          <a:p>
            <a:r>
              <a:rPr lang="en-US" dirty="0"/>
              <a:t>Generate radionuclide inventory information</a:t>
            </a:r>
          </a:p>
          <a:p>
            <a:r>
              <a:rPr lang="en-US" dirty="0"/>
              <a:t>Generate decay gamma sources</a:t>
            </a:r>
          </a:p>
          <a:p>
            <a:r>
              <a:rPr lang="en-US" dirty="0"/>
              <a:t>Perform decay gamma dose rate analyses</a:t>
            </a:r>
          </a:p>
          <a:p>
            <a:r>
              <a:rPr lang="en-US" dirty="0"/>
              <a:t>RSICC Packages</a:t>
            </a:r>
          </a:p>
          <a:p>
            <a:pPr lvl="1"/>
            <a:r>
              <a:rPr lang="en-US" dirty="0"/>
              <a:t>CINDER_1.05   (2008)</a:t>
            </a:r>
          </a:p>
          <a:p>
            <a:pPr lvl="1"/>
            <a:r>
              <a:rPr lang="en-US" dirty="0"/>
              <a:t>AARE_1.0         (2018)</a:t>
            </a:r>
          </a:p>
        </p:txBody>
      </p:sp>
      <p:grpSp>
        <p:nvGrpSpPr>
          <p:cNvPr id="79" name="Group 78">
            <a:extLst>
              <a:ext uri="{FF2B5EF4-FFF2-40B4-BE49-F238E27FC236}">
                <a16:creationId xmlns:a16="http://schemas.microsoft.com/office/drawing/2014/main" id="{F3C1CBC8-DF7E-DCAF-271F-DBB970EA5445}"/>
              </a:ext>
            </a:extLst>
          </p:cNvPr>
          <p:cNvGrpSpPr/>
          <p:nvPr/>
        </p:nvGrpSpPr>
        <p:grpSpPr>
          <a:xfrm>
            <a:off x="6849302" y="473295"/>
            <a:ext cx="4199254" cy="6110385"/>
            <a:chOff x="0" y="0"/>
            <a:chExt cx="3195793" cy="4002095"/>
          </a:xfrm>
        </p:grpSpPr>
        <p:sp>
          <p:nvSpPr>
            <p:cNvPr id="80" name="Text Box 12">
              <a:extLst>
                <a:ext uri="{FF2B5EF4-FFF2-40B4-BE49-F238E27FC236}">
                  <a16:creationId xmlns:a16="http://schemas.microsoft.com/office/drawing/2014/main" id="{2496ED35-9177-F5B2-F1A8-AF1F69C25FE3}"/>
                </a:ext>
              </a:extLst>
            </p:cNvPr>
            <p:cNvSpPr txBox="1">
              <a:spLocks noRot="1" noChangeAspect="1" noEditPoints="1" noChangeArrowheads="1" noChangeShapeType="1" noTextEdit="1"/>
            </p:cNvSpPr>
            <p:nvPr/>
          </p:nvSpPr>
          <p:spPr bwMode="auto">
            <a:xfrm>
              <a:off x="1653622" y="7179"/>
              <a:ext cx="1229796" cy="231565"/>
            </a:xfrm>
            <a:prstGeom prst="rect">
              <a:avLst/>
            </a:prstGeom>
            <a:solidFill>
              <a:srgbClr val="FFFFFF"/>
            </a:solidFill>
            <a:ln w="9525">
              <a:solidFill>
                <a:srgbClr val="000000"/>
              </a:solidFill>
              <a:miter lim="800000"/>
              <a:headEnd/>
              <a:tailEnd/>
            </a:ln>
          </p:spPr>
          <p:txBody>
            <a:bodyPr rot="0" vert="horz" wrap="square" lIns="20410" tIns="10205" rIns="20410" bIns="10205" anchor="ctr" anchorCtr="1" upright="1">
              <a:noAutofit/>
            </a:bodyPr>
            <a:lstStyle/>
            <a:p>
              <a:pPr marL="0" marR="0">
                <a:lnSpc>
                  <a:spcPct val="115000"/>
                </a:lnSpc>
                <a:spcAft>
                  <a:spcPts val="800"/>
                </a:spcAft>
                <a:buNone/>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MCNP6/MCNPX</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1" name="Text Box 13">
              <a:extLst>
                <a:ext uri="{FF2B5EF4-FFF2-40B4-BE49-F238E27FC236}">
                  <a16:creationId xmlns:a16="http://schemas.microsoft.com/office/drawing/2014/main" id="{CA35C4DF-2AD3-B4A2-283A-E0EE770F4113}"/>
                </a:ext>
              </a:extLst>
            </p:cNvPr>
            <p:cNvSpPr txBox="1">
              <a:spLocks noRot="1" noChangeAspect="1" noEditPoints="1" noChangeArrowheads="1" noChangeShapeType="1" noTextEdit="1"/>
            </p:cNvSpPr>
            <p:nvPr/>
          </p:nvSpPr>
          <p:spPr bwMode="auto">
            <a:xfrm>
              <a:off x="0" y="740528"/>
              <a:ext cx="3195191" cy="1160162"/>
            </a:xfrm>
            <a:prstGeom prst="rect">
              <a:avLst/>
            </a:prstGeom>
            <a:solidFill>
              <a:srgbClr val="FFFFFF"/>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400"/>
                </a:spcAft>
                <a:buNone/>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AARE Activation Script: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400"/>
                </a:spcAft>
                <a:buNone/>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Loop over cells: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Arial" panose="020B0604020202020204" pitchFamily="34" charset="0"/>
                <a:buChar char="-"/>
                <a:tabLst>
                  <a:tab pos="457200" algn="l"/>
                </a:tabLst>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Prepare materials, fluxes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Arial" panose="020B0604020202020204" pitchFamily="34" charset="0"/>
                <a:buChar char="-"/>
                <a:tabLst>
                  <a:tab pos="457200" algn="l"/>
                </a:tabLst>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Prepare transmutation inputs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Execute transmutation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2" name="Text Box 14">
              <a:extLst>
                <a:ext uri="{FF2B5EF4-FFF2-40B4-BE49-F238E27FC236}">
                  <a16:creationId xmlns:a16="http://schemas.microsoft.com/office/drawing/2014/main" id="{FF348E71-7F86-AECA-1FE5-3B47DEDFF921}"/>
                </a:ext>
              </a:extLst>
            </p:cNvPr>
            <p:cNvSpPr txBox="1">
              <a:spLocks noRot="1" noChangeAspect="1" noEditPoints="1" noChangeArrowheads="1" noChangeShapeType="1" noTextEdit="1"/>
            </p:cNvSpPr>
            <p:nvPr/>
          </p:nvSpPr>
          <p:spPr bwMode="auto">
            <a:xfrm>
              <a:off x="581891" y="0"/>
              <a:ext cx="653907" cy="231065"/>
            </a:xfrm>
            <a:prstGeom prst="rect">
              <a:avLst/>
            </a:prstGeom>
            <a:solidFill>
              <a:schemeClr val="accent5">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333399"/>
                  </a:solidFill>
                  <a:effectLst/>
                  <a:latin typeface="Arial" panose="020B0604020202020204" pitchFamily="34" charset="0"/>
                  <a:ea typeface="SimSun" panose="02010600030101010101" pitchFamily="2" charset="-122"/>
                  <a:cs typeface="Times New Roman" panose="02020603050405020304" pitchFamily="18" charset="0"/>
                </a:rPr>
                <a:t>mcnp_inp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3" name="Text Box 15">
              <a:extLst>
                <a:ext uri="{FF2B5EF4-FFF2-40B4-BE49-F238E27FC236}">
                  <a16:creationId xmlns:a16="http://schemas.microsoft.com/office/drawing/2014/main" id="{19F1B067-243A-6F45-88C4-BEA65FD27AA3}"/>
                </a:ext>
              </a:extLst>
            </p:cNvPr>
            <p:cNvSpPr txBox="1">
              <a:spLocks noRot="1" noChangeAspect="1" noEditPoints="1" noChangeArrowheads="1" noChangeShapeType="1" noTextEdit="1"/>
            </p:cNvSpPr>
            <p:nvPr/>
          </p:nvSpPr>
          <p:spPr bwMode="auto">
            <a:xfrm>
              <a:off x="1662545" y="392965"/>
              <a:ext cx="319882" cy="190834"/>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outp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4" name="Text Box 16">
              <a:extLst>
                <a:ext uri="{FF2B5EF4-FFF2-40B4-BE49-F238E27FC236}">
                  <a16:creationId xmlns:a16="http://schemas.microsoft.com/office/drawing/2014/main" id="{0886C32A-83E9-9A35-50E1-3B8A5A5DE37D}"/>
                </a:ext>
              </a:extLst>
            </p:cNvPr>
            <p:cNvSpPr txBox="1">
              <a:spLocks noRot="1" noChangeAspect="1" noEditPoints="1" noChangeArrowheads="1" noChangeShapeType="1" noTextEdit="1"/>
            </p:cNvSpPr>
            <p:nvPr/>
          </p:nvSpPr>
          <p:spPr bwMode="auto">
            <a:xfrm>
              <a:off x="2471147" y="415636"/>
              <a:ext cx="341248" cy="190847"/>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histp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5" name="Text Box 17">
              <a:extLst>
                <a:ext uri="{FF2B5EF4-FFF2-40B4-BE49-F238E27FC236}">
                  <a16:creationId xmlns:a16="http://schemas.microsoft.com/office/drawing/2014/main" id="{0A659D83-822B-7B57-805B-AEE62467CC47}"/>
                </a:ext>
              </a:extLst>
            </p:cNvPr>
            <p:cNvSpPr txBox="1">
              <a:spLocks noRot="1" noChangeAspect="1" noEditPoints="1" noChangeArrowheads="1" noChangeShapeType="1" noTextEdit="1"/>
            </p:cNvSpPr>
            <p:nvPr/>
          </p:nvSpPr>
          <p:spPr bwMode="auto">
            <a:xfrm>
              <a:off x="83127" y="1602089"/>
              <a:ext cx="983859" cy="231357"/>
            </a:xfrm>
            <a:prstGeom prst="rect">
              <a:avLst/>
            </a:prstGeom>
            <a:solidFill>
              <a:srgbClr val="FFFFFF"/>
            </a:solidFill>
            <a:ln w="9525">
              <a:solidFill>
                <a:srgbClr val="000000"/>
              </a:solidFill>
              <a:miter lim="800000"/>
              <a:headEnd/>
              <a:tailEnd/>
            </a:ln>
          </p:spPr>
          <p:txBody>
            <a:bodyPr rot="0" vert="horz" wrap="square" lIns="20410" tIns="10205" rIns="20410" bIns="10205" anchor="ctr" anchorCtr="1" upright="1">
              <a:noAutofit/>
            </a:bodyPr>
            <a:lstStyle/>
            <a:p>
              <a:pPr marL="0" marR="0">
                <a:lnSpc>
                  <a:spcPct val="115000"/>
                </a:lnSpc>
                <a:spcAft>
                  <a:spcPts val="800"/>
                </a:spcAft>
                <a:buNone/>
              </a:pPr>
              <a:r>
                <a:rPr lang="en-US" sz="12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CINDER2008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6" name="Text Box 18">
              <a:extLst>
                <a:ext uri="{FF2B5EF4-FFF2-40B4-BE49-F238E27FC236}">
                  <a16:creationId xmlns:a16="http://schemas.microsoft.com/office/drawing/2014/main" id="{56F58146-3530-E80C-7371-96DD145407AD}"/>
                </a:ext>
              </a:extLst>
            </p:cNvPr>
            <p:cNvSpPr txBox="1">
              <a:spLocks noRot="1" noChangeAspect="1" noEditPoints="1" noChangeArrowheads="1" noChangeShapeType="1" noTextEdit="1"/>
            </p:cNvSpPr>
            <p:nvPr/>
          </p:nvSpPr>
          <p:spPr bwMode="auto">
            <a:xfrm>
              <a:off x="2131081" y="1602089"/>
              <a:ext cx="723410" cy="231357"/>
            </a:xfrm>
            <a:prstGeom prst="rect">
              <a:avLst/>
            </a:prstGeom>
            <a:solidFill>
              <a:srgbClr val="FFFFFF"/>
            </a:solidFill>
            <a:ln w="9525">
              <a:solidFill>
                <a:srgbClr val="000000"/>
              </a:solidFill>
              <a:miter lim="800000"/>
              <a:headEnd/>
              <a:tailEnd/>
            </a:ln>
          </p:spPr>
          <p:txBody>
            <a:bodyPr rot="0" vert="horz" wrap="square" lIns="20410" tIns="10205" rIns="20410" bIns="10205" anchor="ctr" anchorCtr="1" upright="1">
              <a:noAutofit/>
            </a:bodyPr>
            <a:lstStyle/>
            <a:p>
              <a:pPr marL="0" marR="0">
                <a:lnSpc>
                  <a:spcPct val="115000"/>
                </a:lnSpc>
                <a:spcAft>
                  <a:spcPts val="800"/>
                </a:spcAft>
                <a:buNone/>
              </a:pPr>
              <a:r>
                <a:rPr lang="en-US" sz="12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ORIHET3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7" name="Text Box 19">
              <a:extLst>
                <a:ext uri="{FF2B5EF4-FFF2-40B4-BE49-F238E27FC236}">
                  <a16:creationId xmlns:a16="http://schemas.microsoft.com/office/drawing/2014/main" id="{9E4F7CE5-2424-C51A-DF60-248CA1C31A59}"/>
                </a:ext>
              </a:extLst>
            </p:cNvPr>
            <p:cNvSpPr txBox="1">
              <a:spLocks noRot="1" noChangeAspect="1" noEditPoints="1" noChangeArrowheads="1" noChangeShapeType="1" noTextEdit="1"/>
            </p:cNvSpPr>
            <p:nvPr/>
          </p:nvSpPr>
          <p:spPr bwMode="auto">
            <a:xfrm>
              <a:off x="1103326" y="1602089"/>
              <a:ext cx="988867" cy="231357"/>
            </a:xfrm>
            <a:prstGeom prst="rect">
              <a:avLst/>
            </a:prstGeom>
            <a:solidFill>
              <a:srgbClr val="FFFFFF"/>
            </a:solidFill>
            <a:ln w="9525">
              <a:solidFill>
                <a:srgbClr val="000000"/>
              </a:solidFill>
              <a:miter lim="800000"/>
              <a:headEnd/>
              <a:tailEnd/>
            </a:ln>
          </p:spPr>
          <p:txBody>
            <a:bodyPr rot="0" vert="horz" wrap="square" lIns="20410" tIns="10205" rIns="20410" bIns="10205" anchor="ctr" anchorCtr="1" upright="1">
              <a:noAutofit/>
            </a:bodyPr>
            <a:lstStyle/>
            <a:p>
              <a:pPr marL="0" marR="0">
                <a:lnSpc>
                  <a:spcPct val="115000"/>
                </a:lnSpc>
                <a:spcAft>
                  <a:spcPts val="800"/>
                </a:spcAft>
                <a:buNone/>
              </a:pPr>
              <a:r>
                <a:rPr lang="en-US" sz="12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SP-FISPACT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8" name="Text Box 20">
              <a:extLst>
                <a:ext uri="{FF2B5EF4-FFF2-40B4-BE49-F238E27FC236}">
                  <a16:creationId xmlns:a16="http://schemas.microsoft.com/office/drawing/2014/main" id="{8D3C49FC-2813-41D5-60B8-4EB153EAD88C}"/>
                </a:ext>
              </a:extLst>
            </p:cNvPr>
            <p:cNvSpPr txBox="1">
              <a:spLocks noRot="1" noChangeAspect="1" noEditPoints="1" noChangeArrowheads="1" noChangeShapeType="1" noTextEdit="1"/>
            </p:cNvSpPr>
            <p:nvPr/>
          </p:nvSpPr>
          <p:spPr bwMode="auto">
            <a:xfrm>
              <a:off x="7557" y="324952"/>
              <a:ext cx="1223998" cy="223872"/>
            </a:xfrm>
            <a:prstGeom prst="rect">
              <a:avLst/>
            </a:prstGeom>
            <a:solidFill>
              <a:schemeClr val="accent5">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333399"/>
                  </a:solidFill>
                  <a:effectLst/>
                  <a:latin typeface="Arial" panose="020B0604020202020204" pitchFamily="34" charset="0"/>
                  <a:ea typeface="SimSun" panose="02010600030101010101" pitchFamily="2" charset="-122"/>
                  <a:cs typeface="Times New Roman" panose="02020603050405020304" pitchFamily="18" charset="0"/>
                </a:rPr>
                <a:t>aare_activation_inp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9" name="Text Box 22">
              <a:extLst>
                <a:ext uri="{FF2B5EF4-FFF2-40B4-BE49-F238E27FC236}">
                  <a16:creationId xmlns:a16="http://schemas.microsoft.com/office/drawing/2014/main" id="{2DA2289E-4147-6281-6902-1AB2AB7B0FA1}"/>
                </a:ext>
              </a:extLst>
            </p:cNvPr>
            <p:cNvSpPr txBox="1">
              <a:spLocks noRot="1" noChangeAspect="1" noEditPoints="1" noChangeArrowheads="1" noChangeShapeType="1" noTextEdit="1"/>
            </p:cNvSpPr>
            <p:nvPr/>
          </p:nvSpPr>
          <p:spPr bwMode="auto">
            <a:xfrm>
              <a:off x="1670139" y="2039901"/>
              <a:ext cx="717163" cy="212232"/>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orihet3_out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0" name="Text Box 23">
              <a:extLst>
                <a:ext uri="{FF2B5EF4-FFF2-40B4-BE49-F238E27FC236}">
                  <a16:creationId xmlns:a16="http://schemas.microsoft.com/office/drawing/2014/main" id="{E1DC3E26-E3C7-E703-A826-10AD7ECC2755}"/>
                </a:ext>
              </a:extLst>
            </p:cNvPr>
            <p:cNvSpPr txBox="1">
              <a:spLocks noRot="1" noChangeAspect="1" noEditPoints="1" noChangeArrowheads="1" noChangeShapeType="1" noTextEdit="1"/>
            </p:cNvSpPr>
            <p:nvPr/>
          </p:nvSpPr>
          <p:spPr bwMode="auto">
            <a:xfrm>
              <a:off x="877451" y="2039901"/>
              <a:ext cx="695115" cy="516255"/>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4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fispact_out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4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TAB4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4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1" name="Text Box 24">
              <a:extLst>
                <a:ext uri="{FF2B5EF4-FFF2-40B4-BE49-F238E27FC236}">
                  <a16:creationId xmlns:a16="http://schemas.microsoft.com/office/drawing/2014/main" id="{4FAEC2C8-72F1-5B28-5626-0EE579A636A3}"/>
                </a:ext>
              </a:extLst>
            </p:cNvPr>
            <p:cNvSpPr txBox="1">
              <a:spLocks noRot="1" noChangeAspect="1" noEditPoints="1" noChangeArrowheads="1" noChangeShapeType="1" noTextEdit="1"/>
            </p:cNvSpPr>
            <p:nvPr/>
          </p:nvSpPr>
          <p:spPr bwMode="auto">
            <a:xfrm>
              <a:off x="0" y="2780759"/>
              <a:ext cx="3195442" cy="523709"/>
            </a:xfrm>
            <a:prstGeom prst="rect">
              <a:avLst/>
            </a:prstGeom>
            <a:solidFill>
              <a:srgbClr val="FFFFFF"/>
            </a:solidFill>
            <a:ln w="9525">
              <a:solidFill>
                <a:srgbClr val="000000"/>
              </a:solidFill>
              <a:miter lim="800000"/>
              <a:headEnd/>
              <a:tailEnd/>
            </a:ln>
          </p:spPr>
          <p:txBody>
            <a:bodyPr rot="0" vert="horz" wrap="square" lIns="20410" tIns="10205" rIns="20410" bIns="10205" anchor="ctr" anchorCtr="1" upright="1">
              <a:noAutofit/>
            </a:bodyPr>
            <a:lstStyle/>
            <a:p>
              <a:pPr marL="0" marR="0">
                <a:lnSpc>
                  <a:spcPct val="115000"/>
                </a:lnSpc>
                <a:spcAft>
                  <a:spcPts val="400"/>
                </a:spcAft>
                <a:buNone/>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AARE_Gamma Source Script: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Arial" panose="020B0604020202020204" pitchFamily="34" charset="0"/>
                <a:buChar char="-"/>
                <a:tabLst>
                  <a:tab pos="457200" algn="l"/>
                </a:tabLst>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Read decay gamma sources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Prepare MCNP format source definition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2" name="Text Box 25">
              <a:extLst>
                <a:ext uri="{FF2B5EF4-FFF2-40B4-BE49-F238E27FC236}">
                  <a16:creationId xmlns:a16="http://schemas.microsoft.com/office/drawing/2014/main" id="{22677C3F-DD6F-FC77-7F15-C3A0DFA02A2B}"/>
                </a:ext>
              </a:extLst>
            </p:cNvPr>
            <p:cNvSpPr txBox="1">
              <a:spLocks noRot="1" noChangeAspect="1" noEditPoints="1" noChangeArrowheads="1" noChangeShapeType="1" noTextEdit="1"/>
            </p:cNvSpPr>
            <p:nvPr/>
          </p:nvSpPr>
          <p:spPr bwMode="auto">
            <a:xfrm>
              <a:off x="7557" y="3453560"/>
              <a:ext cx="1564990" cy="190834"/>
            </a:xfrm>
            <a:prstGeom prst="rect">
              <a:avLst/>
            </a:prstGeom>
            <a:solidFill>
              <a:schemeClr val="accent1">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333399"/>
                  </a:solidFill>
                  <a:effectLst/>
                  <a:latin typeface="Arial" panose="020B0604020202020204" pitchFamily="34" charset="0"/>
                  <a:ea typeface="SimSun" panose="02010600030101010101" pitchFamily="2" charset="-122"/>
                  <a:cs typeface="Times New Roman" panose="02020603050405020304" pitchFamily="18" charset="0"/>
                </a:rPr>
                <a:t>aare_gamma_source_inp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3" name="Text Box 26">
              <a:extLst>
                <a:ext uri="{FF2B5EF4-FFF2-40B4-BE49-F238E27FC236}">
                  <a16:creationId xmlns:a16="http://schemas.microsoft.com/office/drawing/2014/main" id="{2632FA9C-AD53-CEFD-5195-037248A0900A}"/>
                </a:ext>
              </a:extLst>
            </p:cNvPr>
            <p:cNvSpPr txBox="1">
              <a:spLocks noRot="1" noChangeAspect="1" noEditPoints="1" noChangeArrowheads="1" noChangeShapeType="1" noTextEdit="1"/>
            </p:cNvSpPr>
            <p:nvPr/>
          </p:nvSpPr>
          <p:spPr bwMode="auto">
            <a:xfrm>
              <a:off x="2131081" y="3453560"/>
              <a:ext cx="742315" cy="190500"/>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385623"/>
                  </a:solidFill>
                  <a:effectLst/>
                  <a:latin typeface="Arial" panose="020B0604020202020204" pitchFamily="34" charset="0"/>
                  <a:ea typeface="SimSun" panose="02010600030101010101" pitchFamily="2" charset="-122"/>
                  <a:cs typeface="Times New Roman" panose="02020603050405020304" pitchFamily="18" charset="0"/>
                </a:rPr>
                <a:t>MCNP_sdef</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94" name="Line 27">
              <a:extLst>
                <a:ext uri="{FF2B5EF4-FFF2-40B4-BE49-F238E27FC236}">
                  <a16:creationId xmlns:a16="http://schemas.microsoft.com/office/drawing/2014/main" id="{512B6890-1A4A-B528-EF0D-03D13CBACECF}"/>
                </a:ext>
              </a:extLst>
            </p:cNvPr>
            <p:cNvCxnSpPr>
              <a:cxnSpLocks noRot="1" noChangeAspect="1" noEditPoints="1" noChangeArrowheads="1" noChangeShapeType="1"/>
            </p:cNvCxnSpPr>
            <p:nvPr/>
          </p:nvCxnSpPr>
          <p:spPr bwMode="auto">
            <a:xfrm>
              <a:off x="1231795" y="116399"/>
              <a:ext cx="408310" cy="251"/>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95" name="Line 28">
              <a:extLst>
                <a:ext uri="{FF2B5EF4-FFF2-40B4-BE49-F238E27FC236}">
                  <a16:creationId xmlns:a16="http://schemas.microsoft.com/office/drawing/2014/main" id="{136FD5B0-2ED0-EA8E-822C-2657C0987C54}"/>
                </a:ext>
              </a:extLst>
            </p:cNvPr>
            <p:cNvCxnSpPr>
              <a:cxnSpLocks noRot="1" noChangeAspect="1" noEditPoints="1" noChangeArrowheads="1" noChangeShapeType="1"/>
            </p:cNvCxnSpPr>
            <p:nvPr/>
          </p:nvCxnSpPr>
          <p:spPr bwMode="auto">
            <a:xfrm>
              <a:off x="1824287" y="234267"/>
              <a:ext cx="331" cy="155181"/>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96" name="Line 29">
              <a:extLst>
                <a:ext uri="{FF2B5EF4-FFF2-40B4-BE49-F238E27FC236}">
                  <a16:creationId xmlns:a16="http://schemas.microsoft.com/office/drawing/2014/main" id="{8B320DB3-551A-BF6F-3AF4-E77E7978FA81}"/>
                </a:ext>
              </a:extLst>
            </p:cNvPr>
            <p:cNvCxnSpPr>
              <a:cxnSpLocks noRot="1" noChangeAspect="1" noEditPoints="1" noChangeArrowheads="1" noChangeShapeType="1"/>
            </p:cNvCxnSpPr>
            <p:nvPr/>
          </p:nvCxnSpPr>
          <p:spPr bwMode="auto">
            <a:xfrm>
              <a:off x="2625331" y="234267"/>
              <a:ext cx="0" cy="178628"/>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97" name="Line 30">
              <a:extLst>
                <a:ext uri="{FF2B5EF4-FFF2-40B4-BE49-F238E27FC236}">
                  <a16:creationId xmlns:a16="http://schemas.microsoft.com/office/drawing/2014/main" id="{C18AE25C-8E51-4821-99A7-22B21A71BF0D}"/>
                </a:ext>
              </a:extLst>
            </p:cNvPr>
            <p:cNvCxnSpPr>
              <a:cxnSpLocks noRot="1" noChangeAspect="1" noEditPoints="1" noChangeArrowheads="1" noChangeShapeType="1"/>
            </p:cNvCxnSpPr>
            <p:nvPr/>
          </p:nvCxnSpPr>
          <p:spPr bwMode="auto">
            <a:xfrm flipH="1">
              <a:off x="569821" y="566776"/>
              <a:ext cx="0" cy="133564"/>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98" name="Line 31">
              <a:extLst>
                <a:ext uri="{FF2B5EF4-FFF2-40B4-BE49-F238E27FC236}">
                  <a16:creationId xmlns:a16="http://schemas.microsoft.com/office/drawing/2014/main" id="{F531760C-51A7-8B5F-6A3B-539894110443}"/>
                </a:ext>
              </a:extLst>
            </p:cNvPr>
            <p:cNvCxnSpPr>
              <a:cxnSpLocks noRot="1" noChangeAspect="1" noEditPoints="1" noChangeArrowheads="1" noChangeShapeType="1"/>
            </p:cNvCxnSpPr>
            <p:nvPr/>
          </p:nvCxnSpPr>
          <p:spPr bwMode="auto">
            <a:xfrm flipH="1">
              <a:off x="1824287" y="589448"/>
              <a:ext cx="0" cy="13377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99" name="Line 32">
              <a:extLst>
                <a:ext uri="{FF2B5EF4-FFF2-40B4-BE49-F238E27FC236}">
                  <a16:creationId xmlns:a16="http://schemas.microsoft.com/office/drawing/2014/main" id="{0F5AACE2-3EBA-9F09-8067-A16EB538F7D4}"/>
                </a:ext>
              </a:extLst>
            </p:cNvPr>
            <p:cNvCxnSpPr>
              <a:cxnSpLocks noRot="1" noChangeAspect="1" noEditPoints="1" noChangeArrowheads="1" noChangeShapeType="1"/>
            </p:cNvCxnSpPr>
            <p:nvPr/>
          </p:nvCxnSpPr>
          <p:spPr bwMode="auto">
            <a:xfrm flipH="1">
              <a:off x="2625331" y="612119"/>
              <a:ext cx="0" cy="13377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00" name="Line 33">
              <a:extLst>
                <a:ext uri="{FF2B5EF4-FFF2-40B4-BE49-F238E27FC236}">
                  <a16:creationId xmlns:a16="http://schemas.microsoft.com/office/drawing/2014/main" id="{A741286C-7226-8953-7E77-F4EBFDAE3BC4}"/>
                </a:ext>
              </a:extLst>
            </p:cNvPr>
            <p:cNvCxnSpPr>
              <a:cxnSpLocks noRot="1" noChangeAspect="1" noEditPoints="1" noChangeArrowheads="1" noChangeShapeType="1"/>
            </p:cNvCxnSpPr>
            <p:nvPr/>
          </p:nvCxnSpPr>
          <p:spPr bwMode="auto">
            <a:xfrm>
              <a:off x="418680" y="1851471"/>
              <a:ext cx="0" cy="14211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01" name="Line 34">
              <a:extLst>
                <a:ext uri="{FF2B5EF4-FFF2-40B4-BE49-F238E27FC236}">
                  <a16:creationId xmlns:a16="http://schemas.microsoft.com/office/drawing/2014/main" id="{09A65010-BFBE-6620-9EF0-2710073B3266}"/>
                </a:ext>
              </a:extLst>
            </p:cNvPr>
            <p:cNvCxnSpPr>
              <a:cxnSpLocks noRot="1" noEditPoints="1" noChangeArrowheads="1" noChangeShapeType="1"/>
            </p:cNvCxnSpPr>
            <p:nvPr/>
          </p:nvCxnSpPr>
          <p:spPr bwMode="auto">
            <a:xfrm>
              <a:off x="1234839" y="1851471"/>
              <a:ext cx="0" cy="142105"/>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02" name="Line 35">
              <a:extLst>
                <a:ext uri="{FF2B5EF4-FFF2-40B4-BE49-F238E27FC236}">
                  <a16:creationId xmlns:a16="http://schemas.microsoft.com/office/drawing/2014/main" id="{21F3FE22-E7AE-FDF0-95DB-F0EB764595B9}"/>
                </a:ext>
              </a:extLst>
            </p:cNvPr>
            <p:cNvCxnSpPr>
              <a:cxnSpLocks noRot="1" noChangeAspect="1" noEditPoints="1" noChangeArrowheads="1" noChangeShapeType="1"/>
            </p:cNvCxnSpPr>
            <p:nvPr/>
          </p:nvCxnSpPr>
          <p:spPr bwMode="auto">
            <a:xfrm>
              <a:off x="2179467" y="1851471"/>
              <a:ext cx="0" cy="159786"/>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03" name="Line 37">
              <a:extLst>
                <a:ext uri="{FF2B5EF4-FFF2-40B4-BE49-F238E27FC236}">
                  <a16:creationId xmlns:a16="http://schemas.microsoft.com/office/drawing/2014/main" id="{F8822CB7-F825-4755-9F19-9DAD00F3C1E2}"/>
                </a:ext>
              </a:extLst>
            </p:cNvPr>
            <p:cNvCxnSpPr>
              <a:cxnSpLocks noRot="1" noChangeAspect="1" noEditPoints="1" noChangeArrowheads="1" noChangeShapeType="1"/>
            </p:cNvCxnSpPr>
            <p:nvPr/>
          </p:nvCxnSpPr>
          <p:spPr bwMode="auto">
            <a:xfrm>
              <a:off x="2179467" y="2259550"/>
              <a:ext cx="0" cy="476885"/>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04" name="Line 40">
              <a:extLst>
                <a:ext uri="{FF2B5EF4-FFF2-40B4-BE49-F238E27FC236}">
                  <a16:creationId xmlns:a16="http://schemas.microsoft.com/office/drawing/2014/main" id="{6E4985EE-828D-CC49-31B5-454C0E88A626}"/>
                </a:ext>
              </a:extLst>
            </p:cNvPr>
            <p:cNvCxnSpPr>
              <a:cxnSpLocks noRot="1" noChangeAspect="1" noEditPoints="1" noChangeArrowheads="1" noChangeShapeType="1"/>
            </p:cNvCxnSpPr>
            <p:nvPr/>
          </p:nvCxnSpPr>
          <p:spPr bwMode="auto">
            <a:xfrm>
              <a:off x="418680" y="2539160"/>
              <a:ext cx="0" cy="195559"/>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05" name="Line 41">
              <a:extLst>
                <a:ext uri="{FF2B5EF4-FFF2-40B4-BE49-F238E27FC236}">
                  <a16:creationId xmlns:a16="http://schemas.microsoft.com/office/drawing/2014/main" id="{39BC0DD6-3EA3-A247-F7DE-8E005C94778D}"/>
                </a:ext>
              </a:extLst>
            </p:cNvPr>
            <p:cNvCxnSpPr>
              <a:cxnSpLocks noRot="1" noChangeAspect="1" noEditPoints="1" noChangeArrowheads="1" noChangeShapeType="1"/>
            </p:cNvCxnSpPr>
            <p:nvPr/>
          </p:nvCxnSpPr>
          <p:spPr bwMode="auto">
            <a:xfrm>
              <a:off x="2723573" y="1911927"/>
              <a:ext cx="0" cy="42545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
          <p:nvSpPr>
            <p:cNvPr id="106" name="Text Box 12">
              <a:extLst>
                <a:ext uri="{FF2B5EF4-FFF2-40B4-BE49-F238E27FC236}">
                  <a16:creationId xmlns:a16="http://schemas.microsoft.com/office/drawing/2014/main" id="{C73F5924-B5A5-5D89-F94E-CA9F96ABD554}"/>
                </a:ext>
              </a:extLst>
            </p:cNvPr>
            <p:cNvSpPr txBox="1">
              <a:spLocks noRot="1" noChangeAspect="1" noEditPoints="1" noChangeArrowheads="1" noChangeShapeType="1" noTextEdit="1"/>
            </p:cNvSpPr>
            <p:nvPr/>
          </p:nvSpPr>
          <p:spPr bwMode="auto">
            <a:xfrm>
              <a:off x="1670102" y="3770955"/>
              <a:ext cx="1229360" cy="231140"/>
            </a:xfrm>
            <a:prstGeom prst="rect">
              <a:avLst/>
            </a:prstGeom>
            <a:solidFill>
              <a:srgbClr val="FFFFFF"/>
            </a:solidFill>
            <a:ln w="9525">
              <a:solidFill>
                <a:srgbClr val="000000"/>
              </a:solidFill>
              <a:miter lim="800000"/>
              <a:headEnd/>
              <a:tailEnd/>
            </a:ln>
          </p:spPr>
          <p:txBody>
            <a:bodyPr rot="0" vert="horz" wrap="square" lIns="20410" tIns="10205" rIns="20410" bIns="10205" anchor="ctr" anchorCtr="1" upright="1">
              <a:noAutofit/>
            </a:bodyPr>
            <a:lstStyle/>
            <a:p>
              <a:pPr marL="0" marR="0">
                <a:lnSpc>
                  <a:spcPct val="115000"/>
                </a:lnSpc>
                <a:spcAft>
                  <a:spcPts val="800"/>
                </a:spcAft>
                <a:buNone/>
              </a:pPr>
              <a:r>
                <a:rPr lang="en-US" sz="1400" kern="12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MCNP6/MCNPX</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07" name="Line 27">
              <a:extLst>
                <a:ext uri="{FF2B5EF4-FFF2-40B4-BE49-F238E27FC236}">
                  <a16:creationId xmlns:a16="http://schemas.microsoft.com/office/drawing/2014/main" id="{57ECFC8F-19F9-15DB-6ECD-F542D05FCBC4}"/>
                </a:ext>
              </a:extLst>
            </p:cNvPr>
            <p:cNvCxnSpPr>
              <a:cxnSpLocks noRot="1" noChangeAspect="1" noEditPoints="1" noChangeArrowheads="1" noChangeShapeType="1"/>
            </p:cNvCxnSpPr>
            <p:nvPr/>
          </p:nvCxnSpPr>
          <p:spPr bwMode="auto">
            <a:xfrm>
              <a:off x="1284694" y="3894911"/>
              <a:ext cx="359410"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
          <p:nvSpPr>
            <p:cNvPr id="108" name="Text Box 23">
              <a:extLst>
                <a:ext uri="{FF2B5EF4-FFF2-40B4-BE49-F238E27FC236}">
                  <a16:creationId xmlns:a16="http://schemas.microsoft.com/office/drawing/2014/main" id="{B623AFD2-D299-4DBC-2A75-D2B8A68A55F8}"/>
                </a:ext>
              </a:extLst>
            </p:cNvPr>
            <p:cNvSpPr txBox="1">
              <a:spLocks noRot="1" noChangeAspect="1" noEditPoints="1" noChangeArrowheads="1" noChangeShapeType="1" noTextEdit="1"/>
            </p:cNvSpPr>
            <p:nvPr/>
          </p:nvSpPr>
          <p:spPr bwMode="auto">
            <a:xfrm>
              <a:off x="7556" y="2032674"/>
              <a:ext cx="763261" cy="516255"/>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4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result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4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table_by_...</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4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spectra_...</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9" name="Text Box 22">
              <a:extLst>
                <a:ext uri="{FF2B5EF4-FFF2-40B4-BE49-F238E27FC236}">
                  <a16:creationId xmlns:a16="http://schemas.microsoft.com/office/drawing/2014/main" id="{B8B6B303-CE5A-E808-AF91-9F1554412768}"/>
                </a:ext>
              </a:extLst>
            </p:cNvPr>
            <p:cNvSpPr txBox="1">
              <a:spLocks noRot="1" noChangeAspect="1" noEditPoints="1" noChangeArrowheads="1" noChangeShapeType="1" noTextEdit="1"/>
            </p:cNvSpPr>
            <p:nvPr/>
          </p:nvSpPr>
          <p:spPr bwMode="auto">
            <a:xfrm>
              <a:off x="2229323" y="2335120"/>
              <a:ext cx="966470" cy="212090"/>
            </a:xfrm>
            <a:prstGeom prst="rect">
              <a:avLst/>
            </a:prstGeom>
            <a:solidFill>
              <a:schemeClr val="accent6">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538135"/>
                  </a:solidFill>
                  <a:effectLst/>
                  <a:latin typeface="Arial" panose="020B0604020202020204" pitchFamily="34" charset="0"/>
                  <a:ea typeface="SimSun" panose="02010600030101010101" pitchFamily="2" charset="-122"/>
                  <a:cs typeface="Times New Roman" panose="02020603050405020304" pitchFamily="18" charset="0"/>
                </a:rPr>
                <a:t>cell_dir_vol_list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10" name="Line 35">
              <a:extLst>
                <a:ext uri="{FF2B5EF4-FFF2-40B4-BE49-F238E27FC236}">
                  <a16:creationId xmlns:a16="http://schemas.microsoft.com/office/drawing/2014/main" id="{BBB9FED0-121A-C578-AB6C-08BB310A0662}"/>
                </a:ext>
              </a:extLst>
            </p:cNvPr>
            <p:cNvCxnSpPr>
              <a:cxnSpLocks noRot="1" noEditPoints="1" noChangeArrowheads="1" noChangeShapeType="1"/>
            </p:cNvCxnSpPr>
            <p:nvPr/>
          </p:nvCxnSpPr>
          <p:spPr bwMode="auto">
            <a:xfrm>
              <a:off x="2731130" y="2546717"/>
              <a:ext cx="0" cy="210312"/>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11" name="Line 40">
              <a:extLst>
                <a:ext uri="{FF2B5EF4-FFF2-40B4-BE49-F238E27FC236}">
                  <a16:creationId xmlns:a16="http://schemas.microsoft.com/office/drawing/2014/main" id="{3920DF32-F94E-4C35-06F2-2BA85AF3BEF0}"/>
                </a:ext>
              </a:extLst>
            </p:cNvPr>
            <p:cNvCxnSpPr>
              <a:cxnSpLocks noRot="1" noChangeAspect="1" noEditPoints="1" noChangeArrowheads="1" noChangeShapeType="1"/>
            </p:cNvCxnSpPr>
            <p:nvPr/>
          </p:nvCxnSpPr>
          <p:spPr bwMode="auto">
            <a:xfrm>
              <a:off x="1265067" y="2546717"/>
              <a:ext cx="0" cy="195559"/>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12" name="Line 40">
              <a:extLst>
                <a:ext uri="{FF2B5EF4-FFF2-40B4-BE49-F238E27FC236}">
                  <a16:creationId xmlns:a16="http://schemas.microsoft.com/office/drawing/2014/main" id="{7DF91616-9884-ABCB-5078-E38FBC87ECC1}"/>
                </a:ext>
              </a:extLst>
            </p:cNvPr>
            <p:cNvCxnSpPr>
              <a:cxnSpLocks noRot="1" noChangeAspect="1" noEditPoints="1" noChangeArrowheads="1" noChangeShapeType="1"/>
            </p:cNvCxnSpPr>
            <p:nvPr/>
          </p:nvCxnSpPr>
          <p:spPr bwMode="auto">
            <a:xfrm>
              <a:off x="2466634" y="3317534"/>
              <a:ext cx="0" cy="13716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cxnSp>
          <p:nvCxnSpPr>
            <p:cNvPr id="113" name="Straight Arrow Connector 112">
              <a:extLst>
                <a:ext uri="{FF2B5EF4-FFF2-40B4-BE49-F238E27FC236}">
                  <a16:creationId xmlns:a16="http://schemas.microsoft.com/office/drawing/2014/main" id="{13A9CC0E-AE50-5399-5E8D-1AC2AB479485}"/>
                </a:ext>
              </a:extLst>
            </p:cNvPr>
            <p:cNvCxnSpPr/>
            <p:nvPr/>
          </p:nvCxnSpPr>
          <p:spPr>
            <a:xfrm flipH="1" flipV="1">
              <a:off x="819202" y="3312705"/>
              <a:ext cx="0" cy="140855"/>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4" name="Text Box 14">
              <a:extLst>
                <a:ext uri="{FF2B5EF4-FFF2-40B4-BE49-F238E27FC236}">
                  <a16:creationId xmlns:a16="http://schemas.microsoft.com/office/drawing/2014/main" id="{F62AF86C-160D-8686-2817-7E85D98EB990}"/>
                </a:ext>
              </a:extLst>
            </p:cNvPr>
            <p:cNvSpPr txBox="1">
              <a:spLocks noRot="1" noChangeAspect="1" noEditPoints="1" noChangeArrowheads="1" noChangeShapeType="1" noTextEdit="1"/>
            </p:cNvSpPr>
            <p:nvPr/>
          </p:nvSpPr>
          <p:spPr bwMode="auto">
            <a:xfrm>
              <a:off x="627233" y="3770955"/>
              <a:ext cx="653907" cy="231065"/>
            </a:xfrm>
            <a:prstGeom prst="rect">
              <a:avLst/>
            </a:prstGeom>
            <a:solidFill>
              <a:schemeClr val="accent5">
                <a:lumMod val="20000"/>
                <a:lumOff val="80000"/>
              </a:schemeClr>
            </a:solidFill>
            <a:ln w="9525">
              <a:solidFill>
                <a:srgbClr val="000000"/>
              </a:solidFill>
              <a:miter lim="800000"/>
              <a:headEnd/>
              <a:tailEnd/>
            </a:ln>
          </p:spPr>
          <p:txBody>
            <a:bodyPr rot="0" vert="horz" wrap="square" lIns="20410" tIns="10205" rIns="20410" bIns="10205" anchor="t" anchorCtr="0" upright="1">
              <a:noAutofit/>
            </a:bodyPr>
            <a:lstStyle/>
            <a:p>
              <a:pPr marL="0" marR="0">
                <a:lnSpc>
                  <a:spcPct val="115000"/>
                </a:lnSpc>
                <a:spcAft>
                  <a:spcPts val="800"/>
                </a:spcAft>
                <a:buNone/>
              </a:pPr>
              <a:r>
                <a:rPr lang="en-US" sz="1200" kern="1200">
                  <a:solidFill>
                    <a:srgbClr val="333399"/>
                  </a:solidFill>
                  <a:effectLst/>
                  <a:latin typeface="Arial" panose="020B0604020202020204" pitchFamily="34" charset="0"/>
                  <a:ea typeface="SimSun" panose="02010600030101010101" pitchFamily="2" charset="-122"/>
                  <a:cs typeface="Times New Roman" panose="02020603050405020304" pitchFamily="18" charset="0"/>
                </a:rPr>
                <a:t>mcnp_inp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grpSp>
      <p:cxnSp>
        <p:nvCxnSpPr>
          <p:cNvPr id="115" name="Line 40">
            <a:extLst>
              <a:ext uri="{FF2B5EF4-FFF2-40B4-BE49-F238E27FC236}">
                <a16:creationId xmlns:a16="http://schemas.microsoft.com/office/drawing/2014/main" id="{7ABD8282-63C6-4C8B-5787-BC3B6E1ECFF5}"/>
              </a:ext>
            </a:extLst>
          </p:cNvPr>
          <p:cNvCxnSpPr>
            <a:cxnSpLocks noRot="1" noChangeAspect="1" noEditPoints="1" noChangeArrowheads="1" noChangeShapeType="1"/>
          </p:cNvCxnSpPr>
          <p:nvPr/>
        </p:nvCxnSpPr>
        <p:spPr bwMode="auto">
          <a:xfrm>
            <a:off x="10078120" y="6021361"/>
            <a:ext cx="0" cy="209415"/>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43895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2524-11B1-D1F6-75AF-B9D4048B4A3E}"/>
              </a:ext>
            </a:extLst>
          </p:cNvPr>
          <p:cNvSpPr>
            <a:spLocks noGrp="1"/>
          </p:cNvSpPr>
          <p:nvPr>
            <p:ph type="title"/>
          </p:nvPr>
        </p:nvSpPr>
        <p:spPr/>
        <p:txBody>
          <a:bodyPr/>
          <a:lstStyle/>
          <a:p>
            <a:r>
              <a:rPr lang="en-US" dirty="0"/>
              <a:t>Motivation for Updates</a:t>
            </a:r>
          </a:p>
        </p:txBody>
      </p:sp>
      <p:sp>
        <p:nvSpPr>
          <p:cNvPr id="3" name="Content Placeholder 2">
            <a:extLst>
              <a:ext uri="{FF2B5EF4-FFF2-40B4-BE49-F238E27FC236}">
                <a16:creationId xmlns:a16="http://schemas.microsoft.com/office/drawing/2014/main" id="{F1C4B0B2-7D2A-0736-C16E-AB3C974AC64F}"/>
              </a:ext>
            </a:extLst>
          </p:cNvPr>
          <p:cNvSpPr>
            <a:spLocks noGrp="1"/>
          </p:cNvSpPr>
          <p:nvPr>
            <p:ph idx="1"/>
          </p:nvPr>
        </p:nvSpPr>
        <p:spPr>
          <a:xfrm>
            <a:off x="440300" y="1246268"/>
            <a:ext cx="11419468" cy="5023904"/>
          </a:xfrm>
        </p:spPr>
        <p:txBody>
          <a:bodyPr/>
          <a:lstStyle/>
          <a:p>
            <a:r>
              <a:rPr lang="en-US" dirty="0"/>
              <a:t>MCNP evolved from MCNP5 -&gt; MCNPX -&gt; MCNP6</a:t>
            </a:r>
          </a:p>
          <a:p>
            <a:pPr lvl="1"/>
            <a:r>
              <a:rPr lang="en-US" dirty="0"/>
              <a:t>Neutron cross section libraries extended to 150 and 200 MeV with mix-and-match using models where no data are available</a:t>
            </a:r>
          </a:p>
          <a:p>
            <a:pPr lvl="1"/>
            <a:r>
              <a:rPr lang="en-US" dirty="0"/>
              <a:t>Charged particle cross section libraries introduced</a:t>
            </a:r>
          </a:p>
          <a:p>
            <a:r>
              <a:rPr lang="en-US" dirty="0"/>
              <a:t>Nuclear data developments: </a:t>
            </a:r>
          </a:p>
          <a:p>
            <a:pPr lvl="1"/>
            <a:r>
              <a:rPr lang="en-US" dirty="0"/>
              <a:t>Progress in evaluated data: ENDF/B-VI -&gt; ENDF/B-VII -&gt; ENDF/B-VIII also JEFF, JENDL, KAERI …</a:t>
            </a:r>
          </a:p>
          <a:p>
            <a:pPr lvl="1"/>
            <a:r>
              <a:rPr lang="en-US" dirty="0"/>
              <a:t>Nuclear reaction modeling provides large-volume libraries</a:t>
            </a:r>
          </a:p>
          <a:p>
            <a:r>
              <a:rPr lang="en-US" dirty="0"/>
              <a:t>Make use of these developments to improve predictive capability</a:t>
            </a:r>
          </a:p>
          <a:p>
            <a:pPr lvl="1"/>
            <a:endParaRPr lang="en-US" dirty="0"/>
          </a:p>
          <a:p>
            <a:endParaRPr lang="en-US" dirty="0"/>
          </a:p>
        </p:txBody>
      </p:sp>
    </p:spTree>
    <p:extLst>
      <p:ext uri="{BB962C8B-B14F-4D97-AF65-F5344CB8AC3E}">
        <p14:creationId xmlns:p14="http://schemas.microsoft.com/office/powerpoint/2010/main" val="3033089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68B7-109E-4CFC-44B8-DF1411D6D781}"/>
              </a:ext>
            </a:extLst>
          </p:cNvPr>
          <p:cNvSpPr>
            <a:spLocks noGrp="1"/>
          </p:cNvSpPr>
          <p:nvPr>
            <p:ph type="title"/>
          </p:nvPr>
        </p:nvSpPr>
        <p:spPr/>
        <p:txBody>
          <a:bodyPr/>
          <a:lstStyle/>
          <a:p>
            <a:r>
              <a:rPr lang="en-US" dirty="0"/>
              <a:t>AARE2 Development Roadmap</a:t>
            </a:r>
          </a:p>
        </p:txBody>
      </p:sp>
      <p:sp>
        <p:nvSpPr>
          <p:cNvPr id="3" name="Content Placeholder 2">
            <a:extLst>
              <a:ext uri="{FF2B5EF4-FFF2-40B4-BE49-F238E27FC236}">
                <a16:creationId xmlns:a16="http://schemas.microsoft.com/office/drawing/2014/main" id="{D84C12F1-5A34-1583-F2DE-15082C128DB5}"/>
              </a:ext>
            </a:extLst>
          </p:cNvPr>
          <p:cNvSpPr>
            <a:spLocks noGrp="1"/>
          </p:cNvSpPr>
          <p:nvPr>
            <p:ph idx="1"/>
          </p:nvPr>
        </p:nvSpPr>
        <p:spPr/>
        <p:txBody>
          <a:bodyPr/>
          <a:lstStyle/>
          <a:p>
            <a:r>
              <a:rPr lang="en-US" dirty="0"/>
              <a:t>New activation libraries</a:t>
            </a:r>
          </a:p>
          <a:p>
            <a:r>
              <a:rPr lang="en-US" dirty="0"/>
              <a:t>Modernized CINDER code</a:t>
            </a:r>
          </a:p>
          <a:p>
            <a:r>
              <a:rPr lang="en-US" dirty="0"/>
              <a:t>Update MCNP RNUCS tally </a:t>
            </a:r>
          </a:p>
          <a:p>
            <a:r>
              <a:rPr lang="en-US" dirty="0"/>
              <a:t>Converting workflows to Python</a:t>
            </a:r>
          </a:p>
          <a:p>
            <a:r>
              <a:rPr lang="en-US" dirty="0"/>
              <a:t>Develop mesh-based activation </a:t>
            </a:r>
          </a:p>
          <a:p>
            <a:r>
              <a:rPr lang="en-US" dirty="0"/>
              <a:t>Develop plotting</a:t>
            </a:r>
          </a:p>
        </p:txBody>
      </p:sp>
    </p:spTree>
    <p:extLst>
      <p:ext uri="{BB962C8B-B14F-4D97-AF65-F5344CB8AC3E}">
        <p14:creationId xmlns:p14="http://schemas.microsoft.com/office/powerpoint/2010/main" val="311048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AD4B-3A75-79DE-50DF-A2F1087FCC94}"/>
              </a:ext>
            </a:extLst>
          </p:cNvPr>
          <p:cNvSpPr>
            <a:spLocks noGrp="1"/>
          </p:cNvSpPr>
          <p:nvPr>
            <p:ph type="title"/>
          </p:nvPr>
        </p:nvSpPr>
        <p:spPr/>
        <p:txBody>
          <a:bodyPr/>
          <a:lstStyle/>
          <a:p>
            <a:r>
              <a:rPr lang="en-US" dirty="0"/>
              <a:t>Here we cover CINDER Library Developments</a:t>
            </a:r>
          </a:p>
        </p:txBody>
      </p:sp>
      <p:sp>
        <p:nvSpPr>
          <p:cNvPr id="3" name="Content Placeholder 2">
            <a:extLst>
              <a:ext uri="{FF2B5EF4-FFF2-40B4-BE49-F238E27FC236}">
                <a16:creationId xmlns:a16="http://schemas.microsoft.com/office/drawing/2014/main" id="{6A81BB00-86BE-6D6F-9D16-BE0C0FD5A835}"/>
              </a:ext>
            </a:extLst>
          </p:cNvPr>
          <p:cNvSpPr>
            <a:spLocks noGrp="1"/>
          </p:cNvSpPr>
          <p:nvPr>
            <p:ph idx="1"/>
          </p:nvPr>
        </p:nvSpPr>
        <p:spPr/>
        <p:txBody>
          <a:bodyPr/>
          <a:lstStyle/>
          <a:p>
            <a:r>
              <a:rPr lang="en-US" dirty="0"/>
              <a:t>Update decay data basis</a:t>
            </a:r>
          </a:p>
          <a:p>
            <a:r>
              <a:rPr lang="en-US" dirty="0"/>
              <a:t>Update activation cross section data</a:t>
            </a:r>
          </a:p>
          <a:p>
            <a:r>
              <a:rPr lang="en-US" dirty="0"/>
              <a:t>Generate new charged-particle-induced and gamma-induced cross section libraries</a:t>
            </a:r>
          </a:p>
          <a:p>
            <a:r>
              <a:rPr lang="en-US" dirty="0"/>
              <a:t>Extend the fission fragment distributions</a:t>
            </a:r>
          </a:p>
          <a:p>
            <a:r>
              <a:rPr lang="en-US" dirty="0"/>
              <a:t>Merge all parts into a complete library</a:t>
            </a:r>
          </a:p>
        </p:txBody>
      </p:sp>
    </p:spTree>
    <p:extLst>
      <p:ext uri="{BB962C8B-B14F-4D97-AF65-F5344CB8AC3E}">
        <p14:creationId xmlns:p14="http://schemas.microsoft.com/office/powerpoint/2010/main" val="855258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B8A5-7F55-F297-312E-EC67C52A860B}"/>
              </a:ext>
            </a:extLst>
          </p:cNvPr>
          <p:cNvSpPr>
            <a:spLocks noGrp="1"/>
          </p:cNvSpPr>
          <p:nvPr>
            <p:ph type="title"/>
          </p:nvPr>
        </p:nvSpPr>
        <p:spPr/>
        <p:txBody>
          <a:bodyPr/>
          <a:lstStyle/>
          <a:p>
            <a:r>
              <a:rPr lang="en-US" dirty="0"/>
              <a:t>Decay libraries provide:</a:t>
            </a:r>
          </a:p>
        </p:txBody>
      </p:sp>
      <p:sp>
        <p:nvSpPr>
          <p:cNvPr id="3" name="Content Placeholder 2">
            <a:extLst>
              <a:ext uri="{FF2B5EF4-FFF2-40B4-BE49-F238E27FC236}">
                <a16:creationId xmlns:a16="http://schemas.microsoft.com/office/drawing/2014/main" id="{279918B9-D4FC-36E8-AE4A-A91FD6F85BEF}"/>
              </a:ext>
            </a:extLst>
          </p:cNvPr>
          <p:cNvSpPr>
            <a:spLocks noGrp="1"/>
          </p:cNvSpPr>
          <p:nvPr>
            <p:ph idx="1"/>
          </p:nvPr>
        </p:nvSpPr>
        <p:spPr/>
        <p:txBody>
          <a:bodyPr/>
          <a:lstStyle/>
          <a:p>
            <a:r>
              <a:rPr lang="en-US" dirty="0"/>
              <a:t>nuclide spin, parity, energy-level, half-life</a:t>
            </a:r>
          </a:p>
          <a:p>
            <a:r>
              <a:rPr lang="en-US" dirty="0"/>
              <a:t>decay schemes</a:t>
            </a:r>
          </a:p>
          <a:p>
            <a:r>
              <a:rPr lang="en-US" dirty="0">
                <a:solidFill>
                  <a:schemeClr val="tx1">
                    <a:lumMod val="50000"/>
                    <a:lumOff val="50000"/>
                  </a:schemeClr>
                </a:solidFill>
              </a:rPr>
              <a:t>decay products and their energy distributions  when provided</a:t>
            </a:r>
          </a:p>
        </p:txBody>
      </p:sp>
    </p:spTree>
    <p:extLst>
      <p:ext uri="{BB962C8B-B14F-4D97-AF65-F5344CB8AC3E}">
        <p14:creationId xmlns:p14="http://schemas.microsoft.com/office/powerpoint/2010/main" val="886763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1CC7-CECE-BE6B-0286-030CC4F5ED7F}"/>
              </a:ext>
            </a:extLst>
          </p:cNvPr>
          <p:cNvSpPr>
            <a:spLocks noGrp="1"/>
          </p:cNvSpPr>
          <p:nvPr>
            <p:ph type="title"/>
          </p:nvPr>
        </p:nvSpPr>
        <p:spPr/>
        <p:txBody>
          <a:bodyPr/>
          <a:lstStyle/>
          <a:p>
            <a:r>
              <a:rPr lang="en-US" dirty="0"/>
              <a:t>Update decay library</a:t>
            </a:r>
          </a:p>
        </p:txBody>
      </p:sp>
      <p:sp>
        <p:nvSpPr>
          <p:cNvPr id="3" name="Content Placeholder 2">
            <a:extLst>
              <a:ext uri="{FF2B5EF4-FFF2-40B4-BE49-F238E27FC236}">
                <a16:creationId xmlns:a16="http://schemas.microsoft.com/office/drawing/2014/main" id="{A161B784-DB2D-11FB-A411-BE7EDCA760B1}"/>
              </a:ext>
            </a:extLst>
          </p:cNvPr>
          <p:cNvSpPr>
            <a:spLocks noGrp="1"/>
          </p:cNvSpPr>
          <p:nvPr>
            <p:ph idx="1"/>
          </p:nvPr>
        </p:nvSpPr>
        <p:spPr>
          <a:xfrm>
            <a:off x="429768" y="1629144"/>
            <a:ext cx="11419468" cy="4040923"/>
          </a:xfrm>
        </p:spPr>
        <p:txBody>
          <a:bodyPr/>
          <a:lstStyle/>
          <a:p>
            <a:r>
              <a:rPr lang="en-US" dirty="0"/>
              <a:t>ENDF/B-VIII.0 as the basis, which gives the largest coverage among the evaluated data libraries</a:t>
            </a:r>
          </a:p>
          <a:p>
            <a:pPr lvl="1"/>
            <a:r>
              <a:rPr lang="en-US" dirty="0"/>
              <a:t>for 3742 nuclides</a:t>
            </a:r>
          </a:p>
          <a:p>
            <a:r>
              <a:rPr lang="en-US" dirty="0"/>
              <a:t>Supplemented by data from various other sources</a:t>
            </a:r>
          </a:p>
          <a:p>
            <a:r>
              <a:rPr lang="en-US" dirty="0"/>
              <a:t>Summing up to 5711 nuclides from 4084 in CINDER2008</a:t>
            </a:r>
          </a:p>
        </p:txBody>
      </p:sp>
    </p:spTree>
    <p:extLst>
      <p:ext uri="{BB962C8B-B14F-4D97-AF65-F5344CB8AC3E}">
        <p14:creationId xmlns:p14="http://schemas.microsoft.com/office/powerpoint/2010/main" val="248482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3F67-40BE-3AF1-6175-519A9E10FAA0}"/>
              </a:ext>
            </a:extLst>
          </p:cNvPr>
          <p:cNvSpPr>
            <a:spLocks noGrp="1"/>
          </p:cNvSpPr>
          <p:nvPr>
            <p:ph type="title"/>
          </p:nvPr>
        </p:nvSpPr>
        <p:spPr/>
        <p:txBody>
          <a:bodyPr/>
          <a:lstStyle/>
          <a:p>
            <a:r>
              <a:rPr lang="en-US" dirty="0"/>
              <a:t>Cross section data libraries provide:</a:t>
            </a:r>
          </a:p>
        </p:txBody>
      </p:sp>
      <p:sp>
        <p:nvSpPr>
          <p:cNvPr id="3" name="Content Placeholder 2">
            <a:extLst>
              <a:ext uri="{FF2B5EF4-FFF2-40B4-BE49-F238E27FC236}">
                <a16:creationId xmlns:a16="http://schemas.microsoft.com/office/drawing/2014/main" id="{84975BD5-01C5-F44E-CC2F-2378E5F71766}"/>
              </a:ext>
            </a:extLst>
          </p:cNvPr>
          <p:cNvSpPr>
            <a:spLocks noGrp="1"/>
          </p:cNvSpPr>
          <p:nvPr>
            <p:ph idx="1"/>
          </p:nvPr>
        </p:nvSpPr>
        <p:spPr/>
        <p:txBody>
          <a:bodyPr/>
          <a:lstStyle/>
          <a:p>
            <a:r>
              <a:rPr lang="en-US" dirty="0"/>
              <a:t>Cross section data bases of pointwise data in ENDF-6 format</a:t>
            </a:r>
          </a:p>
          <a:p>
            <a:r>
              <a:rPr lang="en-US" dirty="0"/>
              <a:t>Reaction cross sections for 200 explicit reaction channels to 30 MeV energy</a:t>
            </a:r>
          </a:p>
          <a:p>
            <a:r>
              <a:rPr lang="en-US" dirty="0"/>
              <a:t>Radionuclide production cross sections above 30 MeV energy</a:t>
            </a:r>
          </a:p>
          <a:p>
            <a:r>
              <a:rPr lang="en-US" dirty="0"/>
              <a:t>Fission cross sections</a:t>
            </a:r>
          </a:p>
        </p:txBody>
      </p:sp>
    </p:spTree>
    <p:extLst>
      <p:ext uri="{BB962C8B-B14F-4D97-AF65-F5344CB8AC3E}">
        <p14:creationId xmlns:p14="http://schemas.microsoft.com/office/powerpoint/2010/main" val="2661943282"/>
      </p:ext>
    </p:extLst>
  </p:cSld>
  <p:clrMapOvr>
    <a:masterClrMapping/>
  </p:clrMapOvr>
</p:sld>
</file>

<file path=ppt/theme/theme1.xml><?xml version="1.0" encoding="utf-8"?>
<a:theme xmlns:a="http://schemas.openxmlformats.org/drawingml/2006/main" name="1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7046AE06-9846-7E4F-8310-1A5182779058}" vid="{9FE858FF-43F1-DB4C-AB9C-425F4E62A339}"/>
    </a:ext>
  </a:extLst>
</a:theme>
</file>

<file path=ppt/theme/theme2.xml><?xml version="1.0" encoding="utf-8"?>
<a:theme xmlns:a="http://schemas.openxmlformats.org/drawingml/2006/main" name="1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ORNL-Presentation-16x9-Template</Template>
  <TotalTime>3263</TotalTime>
  <Words>1221</Words>
  <Application>Microsoft Macintosh PowerPoint</Application>
  <PresentationFormat>Widescreen</PresentationFormat>
  <Paragraphs>183</Paragraphs>
  <Slides>24</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Aptos</vt:lpstr>
      <vt:lpstr>Aptos Light</vt:lpstr>
      <vt:lpstr>Arial</vt:lpstr>
      <vt:lpstr>Arial Black</vt:lpstr>
      <vt:lpstr>Century Gothic</vt:lpstr>
      <vt:lpstr>Roboto</vt:lpstr>
      <vt:lpstr>Roboto Light</vt:lpstr>
      <vt:lpstr>1_ORNL Presentation</vt:lpstr>
      <vt:lpstr>1_ORNL</vt:lpstr>
      <vt:lpstr>AARE Activation Library Developments </vt:lpstr>
      <vt:lpstr>Layout</vt:lpstr>
      <vt:lpstr>The AARE workflow</vt:lpstr>
      <vt:lpstr>Motivation for Updates</vt:lpstr>
      <vt:lpstr>AARE2 Development Roadmap</vt:lpstr>
      <vt:lpstr>Here we cover CINDER Library Developments</vt:lpstr>
      <vt:lpstr>Decay libraries provide:</vt:lpstr>
      <vt:lpstr>Update decay library</vt:lpstr>
      <vt:lpstr>Cross section data libraries provide:</vt:lpstr>
      <vt:lpstr>New Activation cross sections for CINDER libraries</vt:lpstr>
      <vt:lpstr>Library preparation steps</vt:lpstr>
      <vt:lpstr>Fission Fragment Yields</vt:lpstr>
      <vt:lpstr>Fission fragment yields</vt:lpstr>
      <vt:lpstr>Fission fragment yield calculations (1)</vt:lpstr>
      <vt:lpstr>Generate Fission Fragment libraries</vt:lpstr>
      <vt:lpstr>The Creation of the CINDER Libraries</vt:lpstr>
      <vt:lpstr>Neutron library comparison: Cinder2025 vs Cinder2008</vt:lpstr>
      <vt:lpstr>Decay information sources: Cinder2025 vs Cinder2008</vt:lpstr>
      <vt:lpstr>Nuclide production coverage: Cinder2025 vs Cinder2008</vt:lpstr>
      <vt:lpstr>Fission fragment coverage: Cinder2025 vs Cinder2008</vt:lpstr>
      <vt:lpstr>Fission fragment distributions</vt:lpstr>
      <vt:lpstr>Cinder2008 vs Cinder2025 XS comparison: neutron -&gt;Al27</vt:lpstr>
      <vt:lpstr>Cinder2025 Cross sections: proton -&gt;Al27</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Ahearn, Theresa</dc:creator>
  <cp:keywords/>
  <dc:description/>
  <cp:lastModifiedBy>Gallmeier, Franz X.</cp:lastModifiedBy>
  <cp:revision>25</cp:revision>
  <dcterms:created xsi:type="dcterms:W3CDTF">2026-03-25T20:05:56Z</dcterms:created>
  <dcterms:modified xsi:type="dcterms:W3CDTF">2026-04-15T06:11:40Z</dcterms:modified>
  <cp:category/>
</cp:coreProperties>
</file>