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29"/>
  </p:notesMasterIdLst>
  <p:sldIdLst>
    <p:sldId id="267" r:id="rId3"/>
    <p:sldId id="272" r:id="rId4"/>
    <p:sldId id="348" r:id="rId5"/>
    <p:sldId id="402" r:id="rId6"/>
    <p:sldId id="293" r:id="rId7"/>
    <p:sldId id="403" r:id="rId8"/>
    <p:sldId id="413" r:id="rId9"/>
    <p:sldId id="404" r:id="rId10"/>
    <p:sldId id="405" r:id="rId11"/>
    <p:sldId id="414" r:id="rId12"/>
    <p:sldId id="415" r:id="rId13"/>
    <p:sldId id="288" r:id="rId14"/>
    <p:sldId id="408" r:id="rId15"/>
    <p:sldId id="409" r:id="rId16"/>
    <p:sldId id="410" r:id="rId17"/>
    <p:sldId id="411" r:id="rId18"/>
    <p:sldId id="412" r:id="rId19"/>
    <p:sldId id="416" r:id="rId20"/>
    <p:sldId id="406" r:id="rId21"/>
    <p:sldId id="407" r:id="rId22"/>
    <p:sldId id="298" r:id="rId23"/>
    <p:sldId id="294" r:id="rId24"/>
    <p:sldId id="295" r:id="rId25"/>
    <p:sldId id="296" r:id="rId26"/>
    <p:sldId id="297" r:id="rId27"/>
    <p:sldId id="277"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6" autoAdjust="0"/>
    <p:restoredTop sz="94681" autoAdjust="0"/>
  </p:normalViewPr>
  <p:slideViewPr>
    <p:cSldViewPr snapToGrid="0" snapToObjects="1">
      <p:cViewPr varScale="1">
        <p:scale>
          <a:sx n="82" d="100"/>
          <a:sy n="82" d="100"/>
        </p:scale>
        <p:origin x="1099"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2026-04-16</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13F20-0A6F-EEBD-3C14-142DD98F091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465DF8-3733-40E1-E812-E2A8FC80120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A2E7CF5-0417-4850-6AF2-61D7D8A0627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8BAA4D03-F90E-F8BE-C3DD-9780A9352D8E}"/>
              </a:ext>
            </a:extLst>
          </p:cNvPr>
          <p:cNvSpPr>
            <a:spLocks noGrp="1"/>
          </p:cNvSpPr>
          <p:nvPr>
            <p:ph type="sldNum" sz="quarter" idx="5"/>
          </p:nvPr>
        </p:nvSpPr>
        <p:spPr/>
        <p:txBody>
          <a:bodyPr/>
          <a:lstStyle/>
          <a:p>
            <a:fld id="{3AE5A434-646A-2746-9BDC-885B2382B33E}" type="slidenum">
              <a:rPr lang="sv-SE" smtClean="0"/>
              <a:t>15</a:t>
            </a:fld>
            <a:endParaRPr lang="sv-SE"/>
          </a:p>
        </p:txBody>
      </p:sp>
    </p:spTree>
    <p:extLst>
      <p:ext uri="{BB962C8B-B14F-4D97-AF65-F5344CB8AC3E}">
        <p14:creationId xmlns:p14="http://schemas.microsoft.com/office/powerpoint/2010/main" val="388821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C8045-626A-F211-1C74-8A05B517DCC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7BBC11-4C3A-7BC7-5CF5-0FC4AA5EF8F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9F63FED-A36C-EF92-B8F9-2C36C4D374D7}"/>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F5E380B-805A-686C-3F10-A54790E87449}"/>
              </a:ext>
            </a:extLst>
          </p:cNvPr>
          <p:cNvSpPr>
            <a:spLocks noGrp="1"/>
          </p:cNvSpPr>
          <p:nvPr>
            <p:ph type="sldNum" sz="quarter" idx="5"/>
          </p:nvPr>
        </p:nvSpPr>
        <p:spPr/>
        <p:txBody>
          <a:bodyPr/>
          <a:lstStyle/>
          <a:p>
            <a:fld id="{3AE5A434-646A-2746-9BDC-885B2382B33E}" type="slidenum">
              <a:rPr lang="sv-SE" smtClean="0"/>
              <a:t>16</a:t>
            </a:fld>
            <a:endParaRPr lang="sv-SE"/>
          </a:p>
        </p:txBody>
      </p:sp>
    </p:spTree>
    <p:extLst>
      <p:ext uri="{BB962C8B-B14F-4D97-AF65-F5344CB8AC3E}">
        <p14:creationId xmlns:p14="http://schemas.microsoft.com/office/powerpoint/2010/main" val="415480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BB122-C0CE-E090-476E-3AEE6703ABE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3525BA8-C916-3816-91C7-6EBAA4775BD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4B913C5-CE88-3568-48DC-451E196B908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17ADCBE-8A5A-3719-DE13-7A744B86929B}"/>
              </a:ext>
            </a:extLst>
          </p:cNvPr>
          <p:cNvSpPr>
            <a:spLocks noGrp="1"/>
          </p:cNvSpPr>
          <p:nvPr>
            <p:ph type="sldNum" sz="quarter" idx="5"/>
          </p:nvPr>
        </p:nvSpPr>
        <p:spPr/>
        <p:txBody>
          <a:bodyPr/>
          <a:lstStyle/>
          <a:p>
            <a:fld id="{3AE5A434-646A-2746-9BDC-885B2382B33E}" type="slidenum">
              <a:rPr lang="sv-SE" smtClean="0"/>
              <a:t>17</a:t>
            </a:fld>
            <a:endParaRPr lang="sv-SE"/>
          </a:p>
        </p:txBody>
      </p:sp>
    </p:spTree>
    <p:extLst>
      <p:ext uri="{BB962C8B-B14F-4D97-AF65-F5344CB8AC3E}">
        <p14:creationId xmlns:p14="http://schemas.microsoft.com/office/powerpoint/2010/main" val="312904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B2D0-5B03-21BE-9399-F9312ADDE28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6E3818-3517-C487-798C-F4289E0C016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898221C-EAE0-71AC-198A-D2EA2832D34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44C296E-51BF-3AD6-0C4C-3ECDFC9218A9}"/>
              </a:ext>
            </a:extLst>
          </p:cNvPr>
          <p:cNvSpPr>
            <a:spLocks noGrp="1"/>
          </p:cNvSpPr>
          <p:nvPr>
            <p:ph type="sldNum" sz="quarter" idx="5"/>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395136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B23A-20C2-BACC-062F-0F4FA7E4DC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578CC32-5CFB-13E6-724C-9684C1718A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2184DDC-8098-0234-BD9B-88848DBABB7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D58569B-ABD8-5B4F-0A38-B67A321C1656}"/>
              </a:ext>
            </a:extLst>
          </p:cNvPr>
          <p:cNvSpPr>
            <a:spLocks noGrp="1"/>
          </p:cNvSpPr>
          <p:nvPr>
            <p:ph type="sldNum" sz="quarter" idx="5"/>
          </p:nvPr>
        </p:nvSpPr>
        <p:spPr/>
        <p:txBody>
          <a:bodyPr/>
          <a:lstStyle/>
          <a:p>
            <a:fld id="{3AE5A434-646A-2746-9BDC-885B2382B33E}" type="slidenum">
              <a:rPr lang="sv-SE" smtClean="0"/>
              <a:t>19</a:t>
            </a:fld>
            <a:endParaRPr lang="sv-SE"/>
          </a:p>
        </p:txBody>
      </p:sp>
    </p:spTree>
    <p:extLst>
      <p:ext uri="{BB962C8B-B14F-4D97-AF65-F5344CB8AC3E}">
        <p14:creationId xmlns:p14="http://schemas.microsoft.com/office/powerpoint/2010/main" val="3006278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B23A-20C2-BACC-062F-0F4FA7E4DC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578CC32-5CFB-13E6-724C-9684C1718A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2184DDC-8098-0234-BD9B-88848DBABB7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D58569B-ABD8-5B4F-0A38-B67A321C1656}"/>
              </a:ext>
            </a:extLst>
          </p:cNvPr>
          <p:cNvSpPr>
            <a:spLocks noGrp="1"/>
          </p:cNvSpPr>
          <p:nvPr>
            <p:ph type="sldNum" sz="quarter" idx="5"/>
          </p:nvPr>
        </p:nvSpPr>
        <p:spPr/>
        <p:txBody>
          <a:bodyPr/>
          <a:lstStyle/>
          <a:p>
            <a:fld id="{3AE5A434-646A-2746-9BDC-885B2382B33E}" type="slidenum">
              <a:rPr lang="sv-SE" smtClean="0"/>
              <a:t>20</a:t>
            </a:fld>
            <a:endParaRPr lang="sv-SE"/>
          </a:p>
        </p:txBody>
      </p:sp>
    </p:spTree>
    <p:extLst>
      <p:ext uri="{BB962C8B-B14F-4D97-AF65-F5344CB8AC3E}">
        <p14:creationId xmlns:p14="http://schemas.microsoft.com/office/powerpoint/2010/main" val="339159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8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endParaRPr lang="sv-SE" dirty="0"/>
          </a:p>
        </p:txBody>
      </p:sp>
      <p:sp>
        <p:nvSpPr>
          <p:cNvPr id="4" name="Platshållare för bildnummer 3"/>
          <p:cNvSpPr>
            <a:spLocks noGrp="1"/>
          </p:cNvSpPr>
          <p:nvPr>
            <p:ph type="sldNum" sz="quarter" idx="5"/>
          </p:nvPr>
        </p:nvSpPr>
        <p:spPr/>
        <p:txBody>
          <a:bodyPr/>
          <a:lstStyle/>
          <a:p>
            <a:fld id="{FD042D9C-AD06-40F9-B2E7-17E9A3CD30C8}" type="slidenum">
              <a:rPr lang="sv-SE" smtClean="0"/>
              <a:t>4</a:t>
            </a:fld>
            <a:endParaRPr lang="sv-SE"/>
          </a:p>
        </p:txBody>
      </p:sp>
    </p:spTree>
    <p:extLst>
      <p:ext uri="{BB962C8B-B14F-4D97-AF65-F5344CB8AC3E}">
        <p14:creationId xmlns:p14="http://schemas.microsoft.com/office/powerpoint/2010/main" val="159152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AA52D-3736-F5F8-C95A-34F6EF053F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9F304D0-F9A8-5099-58EB-93281310F48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C13B018-FB3D-5A20-8CEA-17E3A6B7854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01BD8B2-8AD1-B009-46E1-FA6CD8393635}"/>
              </a:ext>
            </a:extLst>
          </p:cNvPr>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380205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55DAA-1427-5E67-95BC-68EA7F29FF1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F7530EE-8B1B-9ACD-99EE-F5B9BC4BEB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24EFDB5-EED1-B610-A608-2E6B8868DDA2}"/>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6D59B8B-ABC3-21D9-F146-3F1BF92DC328}"/>
              </a:ext>
            </a:extLst>
          </p:cNvPr>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175985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53510-6767-57AF-7E24-2847BF0014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F0C299-AFFE-60AB-1DE3-93160A7DC22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C993085-3CF7-615C-C8D1-E4B34DF511E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470DE40-8FE1-5775-2BD0-E1049057CA92}"/>
              </a:ext>
            </a:extLst>
          </p:cNvPr>
          <p:cNvSpPr>
            <a:spLocks noGrp="1"/>
          </p:cNvSpPr>
          <p:nvPr>
            <p:ph type="sldNum" sz="quarter" idx="5"/>
          </p:nvPr>
        </p:nvSpPr>
        <p:spPr/>
        <p:txBody>
          <a:bodyPr/>
          <a:lstStyle/>
          <a:p>
            <a:fld id="{3AE5A434-646A-2746-9BDC-885B2382B33E}" type="slidenum">
              <a:rPr lang="sv-SE" smtClean="0"/>
              <a:t>11</a:t>
            </a:fld>
            <a:endParaRPr lang="sv-SE"/>
          </a:p>
        </p:txBody>
      </p:sp>
    </p:spTree>
    <p:extLst>
      <p:ext uri="{BB962C8B-B14F-4D97-AF65-F5344CB8AC3E}">
        <p14:creationId xmlns:p14="http://schemas.microsoft.com/office/powerpoint/2010/main" val="255911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9771-A575-22D3-8B66-3E46A1560A1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0F6E730-8918-F3F3-AD32-D96B7C8E39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696E3FF-D04B-D76B-277E-6FF28D9F6DC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40891B4-0041-D179-DBF7-C9C9A264184C}"/>
              </a:ext>
            </a:extLst>
          </p:cNvPr>
          <p:cNvSpPr>
            <a:spLocks noGrp="1"/>
          </p:cNvSpPr>
          <p:nvPr>
            <p:ph type="sldNum" sz="quarter" idx="5"/>
          </p:nvPr>
        </p:nvSpPr>
        <p:spPr/>
        <p:txBody>
          <a:bodyPr/>
          <a:lstStyle/>
          <a:p>
            <a:fld id="{3AE5A434-646A-2746-9BDC-885B2382B33E}" type="slidenum">
              <a:rPr lang="sv-SE" smtClean="0"/>
              <a:t>12</a:t>
            </a:fld>
            <a:endParaRPr lang="sv-SE"/>
          </a:p>
        </p:txBody>
      </p:sp>
    </p:spTree>
    <p:extLst>
      <p:ext uri="{BB962C8B-B14F-4D97-AF65-F5344CB8AC3E}">
        <p14:creationId xmlns:p14="http://schemas.microsoft.com/office/powerpoint/2010/main" val="331317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A797-AD94-49F9-F654-DB81F4526D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889DF7-4256-4F4B-1D1A-56CE286500E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8190CA1-3F99-C66D-F1D1-820BC0E59EC0}"/>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EF0CAA0-46C3-47B2-37EC-44E7AFEDBB28}"/>
              </a:ext>
            </a:extLst>
          </p:cNvPr>
          <p:cNvSpPr>
            <a:spLocks noGrp="1"/>
          </p:cNvSpPr>
          <p:nvPr>
            <p:ph type="sldNum" sz="quarter" idx="5"/>
          </p:nvPr>
        </p:nvSpPr>
        <p:spPr/>
        <p:txBody>
          <a:bodyPr/>
          <a:lstStyle/>
          <a:p>
            <a:fld id="{3AE5A434-646A-2746-9BDC-885B2382B33E}" type="slidenum">
              <a:rPr lang="sv-SE" smtClean="0"/>
              <a:t>13</a:t>
            </a:fld>
            <a:endParaRPr lang="sv-SE"/>
          </a:p>
        </p:txBody>
      </p:sp>
    </p:spTree>
    <p:extLst>
      <p:ext uri="{BB962C8B-B14F-4D97-AF65-F5344CB8AC3E}">
        <p14:creationId xmlns:p14="http://schemas.microsoft.com/office/powerpoint/2010/main" val="35157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7BE69-FB91-5104-3D05-1B407E6A4A4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07E4235-78D5-CAC6-A068-C6322532B4C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FD5BBBB-982E-F1DD-6F13-9FADEE1D1BD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DD56A1E-4548-5D1D-7A1E-4F996FA1F86F}"/>
              </a:ext>
            </a:extLst>
          </p:cNvPr>
          <p:cNvSpPr>
            <a:spLocks noGrp="1"/>
          </p:cNvSpPr>
          <p:nvPr>
            <p:ph type="sldNum" sz="quarter" idx="5"/>
          </p:nvPr>
        </p:nvSpPr>
        <p:spPr/>
        <p:txBody>
          <a:bodyPr/>
          <a:lstStyle/>
          <a:p>
            <a:fld id="{3AE5A434-646A-2746-9BDC-885B2382B33E}" type="slidenum">
              <a:rPr lang="sv-SE" smtClean="0"/>
              <a:t>14</a:t>
            </a:fld>
            <a:endParaRPr lang="sv-SE"/>
          </a:p>
        </p:txBody>
      </p:sp>
    </p:spTree>
    <p:extLst>
      <p:ext uri="{BB962C8B-B14F-4D97-AF65-F5344CB8AC3E}">
        <p14:creationId xmlns:p14="http://schemas.microsoft.com/office/powerpoint/2010/main" val="219542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18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192881" indent="-192881">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40"/>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40"/>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35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729122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6190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1" name="Platshållare för datum 3">
            <a:extLst>
              <a:ext uri="{FF2B5EF4-FFF2-40B4-BE49-F238E27FC236}">
                <a16:creationId xmlns:a16="http://schemas.microsoft.com/office/drawing/2014/main" id="{1D09AD65-1FD9-4184-BEE4-83A5D1103417}"/>
              </a:ext>
            </a:extLst>
          </p:cNvPr>
          <p:cNvSpPr>
            <a:spLocks noGrp="1"/>
          </p:cNvSpPr>
          <p:nvPr>
            <p:ph type="dt" sz="half" idx="12"/>
          </p:nvPr>
        </p:nvSpPr>
        <p:spPr>
          <a:xfrm>
            <a:off x="1930395" y="6117873"/>
            <a:ext cx="3215183" cy="459883"/>
          </a:xfrm>
        </p:spPr>
        <p:txBody>
          <a:bodyPr tIns="18000" bIns="18000" anchor="t" anchorCtr="0"/>
          <a:lstStyle>
            <a:lvl1pPr>
              <a:defRPr sz="1200" b="1">
                <a:solidFill>
                  <a:schemeClr val="bg1"/>
                </a:solidFill>
              </a:defRPr>
            </a:lvl1pPr>
          </a:lstStyle>
          <a:p>
            <a:fld id="{08F07875-BA6C-41FD-8C6E-E875B34E03CE}" type="datetime1">
              <a:rPr lang="sv-SE" smtClean="0"/>
              <a:t>2026-04-16</a:t>
            </a:fld>
            <a:endParaRPr lang="sv-SE"/>
          </a:p>
        </p:txBody>
      </p:sp>
    </p:spTree>
    <p:extLst>
      <p:ext uri="{BB962C8B-B14F-4D97-AF65-F5344CB8AC3E}">
        <p14:creationId xmlns:p14="http://schemas.microsoft.com/office/powerpoint/2010/main" val="17522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lvl1pPr>
              <a:defRPr>
                <a:solidFill>
                  <a:schemeClr val="bg1"/>
                </a:solidFill>
              </a:defRPr>
            </a:lvl1pPr>
          </a:lstStyle>
          <a:p>
            <a:fld id="{04EBE56C-162B-4BF7-AA07-013D91F33C49}"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422024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53148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8B2CC123-F11C-4987-A967-534DAAF2C364}"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Tree>
    <p:extLst>
      <p:ext uri="{BB962C8B-B14F-4D97-AF65-F5344CB8AC3E}">
        <p14:creationId xmlns:p14="http://schemas.microsoft.com/office/powerpoint/2010/main" val="7955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6379135A-6DEB-4C61-974E-910B4F34100D}"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157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2026-04-16</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84ACFFD3-0881-45AB-BAC6-12FB2A4EC5E7}"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Tree>
    <p:extLst>
      <p:ext uri="{BB962C8B-B14F-4D97-AF65-F5344CB8AC3E}">
        <p14:creationId xmlns:p14="http://schemas.microsoft.com/office/powerpoint/2010/main" val="41262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sv-SE"/>
              <a:t>Klicka här för att ändra format på bakgrundstexten</a:t>
            </a:r>
          </a:p>
        </p:txBody>
      </p:sp>
    </p:spTree>
    <p:extLst>
      <p:ext uri="{BB962C8B-B14F-4D97-AF65-F5344CB8AC3E}">
        <p14:creationId xmlns:p14="http://schemas.microsoft.com/office/powerpoint/2010/main" val="268609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0AE20D7B-37A2-4CC5-BBBB-5CC49F8DC179}"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sv-SE"/>
              <a:t>Klicka på ikonen för att lägga till ett diagram</a:t>
            </a:r>
          </a:p>
        </p:txBody>
      </p:sp>
    </p:spTree>
    <p:extLst>
      <p:ext uri="{BB962C8B-B14F-4D97-AF65-F5344CB8AC3E}">
        <p14:creationId xmlns:p14="http://schemas.microsoft.com/office/powerpoint/2010/main" val="272282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B3B582F3-9B50-4B31-B0F3-B64276864BD2}" type="datetime1">
              <a:rPr lang="sv-SE" smtClean="0"/>
              <a:t>2026-04-16</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ESS General presentation, September 2021</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sv-SE"/>
              <a:t>Klicka på ikonen för att lägga till en tabell</a:t>
            </a:r>
          </a:p>
        </p:txBody>
      </p:sp>
    </p:spTree>
    <p:extLst>
      <p:ext uri="{BB962C8B-B14F-4D97-AF65-F5344CB8AC3E}">
        <p14:creationId xmlns:p14="http://schemas.microsoft.com/office/powerpoint/2010/main" val="35752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2026-04-16</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2026-04-16</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D548E08C-9742-4669-8EE5-ECB2B9825497}" type="datetime1">
              <a:rPr lang="sv-SE" smtClean="0"/>
              <a:t>2026-04-16</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ESS General presentation, September 2021</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8253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38.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ESS Light Shutter System - System design, simulation, testing and integration</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sz="1200" dirty="0"/>
              <a:t>Lennart Åström, Marc Kickulies, </a:t>
            </a:r>
            <a:r>
              <a:rPr lang="en-GB" sz="1200" dirty="0" err="1"/>
              <a:t>Jarich</a:t>
            </a:r>
            <a:r>
              <a:rPr lang="en-GB" sz="1200" dirty="0"/>
              <a:t> Koning, Markus Kristensson, Kristofer </a:t>
            </a:r>
            <a:r>
              <a:rPr lang="en-GB" sz="1200" dirty="0" err="1"/>
              <a:t>Jovanov</a:t>
            </a:r>
            <a:r>
              <a:rPr lang="en-GB" sz="1200" dirty="0"/>
              <a:t>, Hans Brommesson</a:t>
            </a:r>
          </a:p>
          <a:p>
            <a:endParaRPr lang="en-GB" sz="1200" dirty="0"/>
          </a:p>
          <a:p>
            <a:r>
              <a:rPr lang="en-GB" sz="1200" dirty="0"/>
              <a:t>European Spallation Source</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Lennart Åström</a:t>
            </a:r>
          </a:p>
          <a:p>
            <a:r>
              <a:rPr lang="en-GB" b="0" cap="none" dirty="0"/>
              <a:t>lennart.astrom@ess.eu</a:t>
            </a:r>
          </a:p>
          <a:p>
            <a:r>
              <a:rPr lang="en-GB" b="0" cap="none" dirty="0"/>
              <a:t>lennart.astrom@fagerstrom.se</a:t>
            </a:r>
          </a:p>
        </p:txBody>
      </p:sp>
      <p:sp>
        <p:nvSpPr>
          <p:cNvPr id="6" name="textruta 5">
            <a:extLst>
              <a:ext uri="{FF2B5EF4-FFF2-40B4-BE49-F238E27FC236}">
                <a16:creationId xmlns:a16="http://schemas.microsoft.com/office/drawing/2014/main" id="{3AAB3B5E-5305-41E2-7094-7E29D85DD792}"/>
              </a:ext>
            </a:extLst>
          </p:cNvPr>
          <p:cNvSpPr txBox="1"/>
          <p:nvPr/>
        </p:nvSpPr>
        <p:spPr>
          <a:xfrm>
            <a:off x="1930395" y="6065578"/>
            <a:ext cx="1845425" cy="276999"/>
          </a:xfrm>
          <a:prstGeom prst="rect">
            <a:avLst/>
          </a:prstGeom>
          <a:noFill/>
        </p:spPr>
        <p:txBody>
          <a:bodyPr wrap="square" rtlCol="0">
            <a:spAutoFit/>
          </a:bodyPr>
          <a:lstStyle/>
          <a:p>
            <a:pPr algn="l"/>
            <a:r>
              <a:rPr lang="en-GB" sz="1200" b="1" dirty="0">
                <a:solidFill>
                  <a:schemeClr val="bg1"/>
                </a:solidFill>
              </a:rPr>
              <a:t>2026-04-16</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6EA8-0211-36A0-2C2C-28C8BC6CE7D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C72FBA-0E69-4449-AF08-51A930E01F5A}"/>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9A8DA9E7-F112-7DF3-B7B2-2048274646EE}"/>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10</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2B393D56-7DB8-1E2A-546D-5D56F80EC8B6}"/>
              </a:ext>
            </a:extLst>
          </p:cNvPr>
          <p:cNvSpPr>
            <a:spLocks noGrp="1"/>
          </p:cNvSpPr>
          <p:nvPr>
            <p:ph type="body" sz="quarter" idx="14"/>
          </p:nvPr>
        </p:nvSpPr>
        <p:spPr>
          <a:xfrm>
            <a:off x="444996" y="884178"/>
            <a:ext cx="7897789" cy="806979"/>
          </a:xfrm>
        </p:spPr>
        <p:txBody>
          <a:bodyPr/>
          <a:lstStyle/>
          <a:p>
            <a:r>
              <a:rPr lang="en-GB" noProof="0" dirty="0"/>
              <a:t>Limit switch configuration for two open positions and interface to Personnel protection system PSS </a:t>
            </a:r>
          </a:p>
          <a:p>
            <a:endParaRPr lang="en-GB" noProof="0" dirty="0"/>
          </a:p>
        </p:txBody>
      </p:sp>
      <p:pic>
        <p:nvPicPr>
          <p:cNvPr id="14" name="Bildobjekt 13" descr="En bild som visar text, skärmbild, diagram, Plan&#10;&#10;AI-genererat innehåll kan vara felaktigt.">
            <a:extLst>
              <a:ext uri="{FF2B5EF4-FFF2-40B4-BE49-F238E27FC236}">
                <a16:creationId xmlns:a16="http://schemas.microsoft.com/office/drawing/2014/main" id="{50EB67C0-A03E-0E34-115F-3C417488CC3B}"/>
              </a:ext>
            </a:extLst>
          </p:cNvPr>
          <p:cNvPicPr>
            <a:picLocks noChangeAspect="1"/>
          </p:cNvPicPr>
          <p:nvPr/>
        </p:nvPicPr>
        <p:blipFill>
          <a:blip r:embed="rId3"/>
          <a:stretch>
            <a:fillRect/>
          </a:stretch>
        </p:blipFill>
        <p:spPr>
          <a:xfrm>
            <a:off x="2454661" y="1799321"/>
            <a:ext cx="7419631" cy="4830284"/>
          </a:xfrm>
          <a:prstGeom prst="rect">
            <a:avLst/>
          </a:prstGeom>
        </p:spPr>
      </p:pic>
    </p:spTree>
    <p:extLst>
      <p:ext uri="{BB962C8B-B14F-4D97-AF65-F5344CB8AC3E}">
        <p14:creationId xmlns:p14="http://schemas.microsoft.com/office/powerpoint/2010/main" val="276033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71C6-92F7-FD0C-3183-BD639AB3CD1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89CB0D2-1467-3C32-623C-E5DF9E185D02}"/>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0E924528-EC0A-6BA0-BEF3-81C24F45E320}"/>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11</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F7A0A43E-1021-367A-CD1D-9A19D901F50A}"/>
              </a:ext>
            </a:extLst>
          </p:cNvPr>
          <p:cNvSpPr>
            <a:spLocks noGrp="1"/>
          </p:cNvSpPr>
          <p:nvPr>
            <p:ph type="body" sz="quarter" idx="14"/>
          </p:nvPr>
        </p:nvSpPr>
        <p:spPr>
          <a:xfrm>
            <a:off x="499451" y="957622"/>
            <a:ext cx="5838512" cy="507076"/>
          </a:xfrm>
        </p:spPr>
        <p:txBody>
          <a:bodyPr/>
          <a:lstStyle/>
          <a:p>
            <a:r>
              <a:rPr lang="en-GB" noProof="0" dirty="0"/>
              <a:t>Control System, State Machine </a:t>
            </a:r>
            <a:r>
              <a:rPr lang="en-GB" dirty="0"/>
              <a:t>and OPI</a:t>
            </a:r>
            <a:endParaRPr lang="en-GB" noProof="0" dirty="0"/>
          </a:p>
          <a:p>
            <a:endParaRPr lang="en-GB" noProof="0" dirty="0"/>
          </a:p>
        </p:txBody>
      </p:sp>
      <p:pic>
        <p:nvPicPr>
          <p:cNvPr id="3" name="Bildobjekt 2" descr="En bild som visar text, skärmbild, linje, Teckensnitt&#10;&#10;AI-genererat innehåll kan vara felaktigt.">
            <a:extLst>
              <a:ext uri="{FF2B5EF4-FFF2-40B4-BE49-F238E27FC236}">
                <a16:creationId xmlns:a16="http://schemas.microsoft.com/office/drawing/2014/main" id="{562D6A8F-5983-20BB-6D61-72C69423B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263" y="1798320"/>
            <a:ext cx="7181627" cy="4102058"/>
          </a:xfrm>
          <a:prstGeom prst="rect">
            <a:avLst/>
          </a:prstGeom>
        </p:spPr>
      </p:pic>
      <p:sp>
        <p:nvSpPr>
          <p:cNvPr id="10" name="textruta 9">
            <a:extLst>
              <a:ext uri="{FF2B5EF4-FFF2-40B4-BE49-F238E27FC236}">
                <a16:creationId xmlns:a16="http://schemas.microsoft.com/office/drawing/2014/main" id="{6A2FF1FE-489A-8B87-FCC6-A4D4BB27F89A}"/>
              </a:ext>
            </a:extLst>
          </p:cNvPr>
          <p:cNvSpPr txBox="1"/>
          <p:nvPr/>
        </p:nvSpPr>
        <p:spPr>
          <a:xfrm>
            <a:off x="499451" y="1816112"/>
            <a:ext cx="3398781" cy="4031873"/>
          </a:xfrm>
          <a:prstGeom prst="rect">
            <a:avLst/>
          </a:prstGeom>
          <a:noFill/>
        </p:spPr>
        <p:txBody>
          <a:bodyPr wrap="square" rtlCol="0">
            <a:spAutoFit/>
          </a:bodyPr>
          <a:lstStyle/>
          <a:p>
            <a:pPr algn="l"/>
            <a:r>
              <a:rPr lang="en-US" sz="1600" dirty="0"/>
              <a:t>The control system is developed by Integrated Control system division, ICS and consists of: PLC with digital I/O, Servo drives, </a:t>
            </a:r>
            <a:r>
              <a:rPr lang="en-US" sz="1600" dirty="0" err="1"/>
              <a:t>EtherCAT</a:t>
            </a:r>
            <a:r>
              <a:rPr lang="en-US" sz="1600" dirty="0"/>
              <a:t> junction, safety cards, power supplies, and SDD module.</a:t>
            </a:r>
          </a:p>
          <a:p>
            <a:pPr algn="l"/>
            <a:r>
              <a:rPr lang="en-US" sz="1600" dirty="0"/>
              <a:t>The network architecture of LSSCS is incorporated into the Target Station control network infrastructure, more specifically the EPICS network. The purpose of the connection to the EPICS Network is to connect the control system to the EPICS tools and applications: EPICS, IOCs, OPIs, EPICS Archiver, EPICS Alarm Service.</a:t>
            </a:r>
          </a:p>
        </p:txBody>
      </p:sp>
      <p:pic>
        <p:nvPicPr>
          <p:cNvPr id="9" name="Bildobjekt 8">
            <a:extLst>
              <a:ext uri="{FF2B5EF4-FFF2-40B4-BE49-F238E27FC236}">
                <a16:creationId xmlns:a16="http://schemas.microsoft.com/office/drawing/2014/main" id="{E0970319-BEF8-A912-6910-9B212FB34100}"/>
              </a:ext>
            </a:extLst>
          </p:cNvPr>
          <p:cNvPicPr>
            <a:picLocks noChangeAspect="1"/>
          </p:cNvPicPr>
          <p:nvPr/>
        </p:nvPicPr>
        <p:blipFill>
          <a:blip r:embed="rId4"/>
          <a:stretch>
            <a:fillRect/>
          </a:stretch>
        </p:blipFill>
        <p:spPr>
          <a:xfrm>
            <a:off x="4098231" y="1873428"/>
            <a:ext cx="7687882" cy="3951841"/>
          </a:xfrm>
          <a:prstGeom prst="rect">
            <a:avLst/>
          </a:prstGeom>
        </p:spPr>
      </p:pic>
      <p:pic>
        <p:nvPicPr>
          <p:cNvPr id="12" name="Bildobjekt 11">
            <a:extLst>
              <a:ext uri="{FF2B5EF4-FFF2-40B4-BE49-F238E27FC236}">
                <a16:creationId xmlns:a16="http://schemas.microsoft.com/office/drawing/2014/main" id="{C8E8500C-2B90-E153-4E20-A5CA82AF18BD}"/>
              </a:ext>
            </a:extLst>
          </p:cNvPr>
          <p:cNvPicPr>
            <a:picLocks noChangeAspect="1"/>
          </p:cNvPicPr>
          <p:nvPr/>
        </p:nvPicPr>
        <p:blipFill>
          <a:blip r:embed="rId5"/>
          <a:stretch>
            <a:fillRect/>
          </a:stretch>
        </p:blipFill>
        <p:spPr>
          <a:xfrm>
            <a:off x="4098231" y="1781553"/>
            <a:ext cx="7687882" cy="4043716"/>
          </a:xfrm>
          <a:prstGeom prst="rect">
            <a:avLst/>
          </a:prstGeom>
        </p:spPr>
      </p:pic>
    </p:spTree>
    <p:extLst>
      <p:ext uri="{BB962C8B-B14F-4D97-AF65-F5344CB8AC3E}">
        <p14:creationId xmlns:p14="http://schemas.microsoft.com/office/powerpoint/2010/main" val="179228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3E80-BE25-E521-F8C1-88A506C3353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9E3C110-39B0-5D3F-3CF9-EB09AE1A252A}"/>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BC4580A3-8007-C5B7-C73D-821FA0F84252}"/>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12</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A4CC8DAC-0C5C-871B-6C45-473D04528458}"/>
              </a:ext>
            </a:extLst>
          </p:cNvPr>
          <p:cNvSpPr>
            <a:spLocks noGrp="1"/>
          </p:cNvSpPr>
          <p:nvPr>
            <p:ph type="body" sz="quarter" idx="14"/>
          </p:nvPr>
        </p:nvSpPr>
        <p:spPr>
          <a:xfrm>
            <a:off x="499451" y="957622"/>
            <a:ext cx="5838512" cy="507076"/>
          </a:xfrm>
        </p:spPr>
        <p:txBody>
          <a:bodyPr/>
          <a:lstStyle/>
          <a:p>
            <a:r>
              <a:rPr lang="en-GB" noProof="0" dirty="0"/>
              <a:t>Dynamic structural analysis</a:t>
            </a:r>
          </a:p>
        </p:txBody>
      </p:sp>
      <p:sp>
        <p:nvSpPr>
          <p:cNvPr id="10" name="textruta 9">
            <a:extLst>
              <a:ext uri="{FF2B5EF4-FFF2-40B4-BE49-F238E27FC236}">
                <a16:creationId xmlns:a16="http://schemas.microsoft.com/office/drawing/2014/main" id="{21556AAE-6636-2F77-6D2C-A9CC0A49DFBA}"/>
              </a:ext>
            </a:extLst>
          </p:cNvPr>
          <p:cNvSpPr txBox="1"/>
          <p:nvPr/>
        </p:nvSpPr>
        <p:spPr>
          <a:xfrm>
            <a:off x="499451" y="1646305"/>
            <a:ext cx="4301149" cy="4278094"/>
          </a:xfrm>
          <a:prstGeom prst="rect">
            <a:avLst/>
          </a:prstGeom>
          <a:noFill/>
        </p:spPr>
        <p:txBody>
          <a:bodyPr wrap="square" rtlCol="0">
            <a:spAutoFit/>
          </a:bodyPr>
          <a:lstStyle/>
          <a:p>
            <a:pPr algn="l"/>
            <a:r>
              <a:rPr lang="en-US" sz="1600" dirty="0"/>
              <a:t>In the event of a power loss the shutter is to be closed from its open position by gravity. The servo-brake will in that case be manually overridden, and the shutter will release its potential energy into back driving the ball-screw actuator, gears and servo drive. The servo will convert this motion to electrical energy, and as it will be connected to a brake resistor by default, that resistor will dissipate the electrical energy to heat. When this process starts, it results in reaching a ‘terminal velocity’ within a few mm of motion of the shutter. </a:t>
            </a:r>
          </a:p>
          <a:p>
            <a:pPr algn="l"/>
            <a:r>
              <a:rPr lang="en-US" sz="1600" dirty="0"/>
              <a:t>The terminal velocity was determined in an experimental test. The velocity increased when the brake was disengaged, then plateaued at approximately 77mm/s</a:t>
            </a:r>
          </a:p>
        </p:txBody>
      </p:sp>
      <p:pic>
        <p:nvPicPr>
          <p:cNvPr id="16" name="Bildobjekt 15" descr="En bild som visar text, skärmbild, design&#10;&#10;AI-genererat innehåll kan vara felaktigt.">
            <a:extLst>
              <a:ext uri="{FF2B5EF4-FFF2-40B4-BE49-F238E27FC236}">
                <a16:creationId xmlns:a16="http://schemas.microsoft.com/office/drawing/2014/main" id="{842CBEF2-00A7-B374-B662-679C460D8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037" y="1575058"/>
            <a:ext cx="4475163" cy="4513979"/>
          </a:xfrm>
          <a:prstGeom prst="rect">
            <a:avLst/>
          </a:prstGeom>
        </p:spPr>
      </p:pic>
    </p:spTree>
    <p:extLst>
      <p:ext uri="{BB962C8B-B14F-4D97-AF65-F5344CB8AC3E}">
        <p14:creationId xmlns:p14="http://schemas.microsoft.com/office/powerpoint/2010/main" val="302787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20604-B90D-375A-C406-7B9AEE62B76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29F114A-2C17-FD08-E239-03FFF0BA79E0}"/>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LSS Development</a:t>
            </a:r>
          </a:p>
        </p:txBody>
      </p:sp>
      <p:sp>
        <p:nvSpPr>
          <p:cNvPr id="5" name="Platshållare för bildnummer 4">
            <a:extLst>
              <a:ext uri="{FF2B5EF4-FFF2-40B4-BE49-F238E27FC236}">
                <a16:creationId xmlns:a16="http://schemas.microsoft.com/office/drawing/2014/main" id="{EFFDF450-53D9-E0CD-9CC4-4C282549C614}"/>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13</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3E96462C-80D0-21A8-E3AB-5710EC2DEA0D}"/>
              </a:ext>
            </a:extLst>
          </p:cNvPr>
          <p:cNvSpPr>
            <a:spLocks noGrp="1"/>
          </p:cNvSpPr>
          <p:nvPr>
            <p:ph type="body" sz="quarter" idx="14"/>
          </p:nvPr>
        </p:nvSpPr>
        <p:spPr>
          <a:xfrm>
            <a:off x="499451" y="957622"/>
            <a:ext cx="5838512" cy="507076"/>
          </a:xfrm>
        </p:spPr>
        <p:txBody>
          <a:bodyPr/>
          <a:lstStyle/>
          <a:p>
            <a:r>
              <a:rPr lang="en-GB" noProof="0" dirty="0"/>
              <a:t>Data acquisition system and VHTS</a:t>
            </a:r>
          </a:p>
          <a:p>
            <a:endParaRPr lang="en-GB" noProof="0" dirty="0"/>
          </a:p>
        </p:txBody>
      </p:sp>
      <p:sp>
        <p:nvSpPr>
          <p:cNvPr id="4" name="textruta 3">
            <a:extLst>
              <a:ext uri="{FF2B5EF4-FFF2-40B4-BE49-F238E27FC236}">
                <a16:creationId xmlns:a16="http://schemas.microsoft.com/office/drawing/2014/main" id="{D32E1436-5C27-E10F-1B33-37C56B1999CB}"/>
              </a:ext>
            </a:extLst>
          </p:cNvPr>
          <p:cNvSpPr txBox="1"/>
          <p:nvPr/>
        </p:nvSpPr>
        <p:spPr>
          <a:xfrm>
            <a:off x="521454" y="1307170"/>
            <a:ext cx="2711034" cy="1954381"/>
          </a:xfrm>
          <a:prstGeom prst="rect">
            <a:avLst/>
          </a:prstGeom>
          <a:noFill/>
        </p:spPr>
        <p:txBody>
          <a:bodyPr wrap="square">
            <a:spAutoFit/>
          </a:bodyPr>
          <a:lstStyle/>
          <a:p>
            <a:pPr algn="l"/>
            <a:r>
              <a:rPr lang="en-US" sz="1100" b="0" i="0" u="none" strike="noStrike" baseline="0" dirty="0">
                <a:latin typeface="SegoeUIHistoric"/>
              </a:rPr>
              <a:t>The tests was executed with a </a:t>
            </a:r>
            <a:r>
              <a:rPr lang="da-DK" sz="1100" b="0" i="0" u="none" strike="noStrike" baseline="0" dirty="0" err="1">
                <a:latin typeface="SegoeUIHistoric"/>
              </a:rPr>
              <a:t>Gantner</a:t>
            </a:r>
            <a:r>
              <a:rPr lang="da-DK" sz="1100" b="0" i="0" u="none" strike="noStrike" baseline="0" dirty="0">
                <a:latin typeface="SegoeUIHistoric"/>
              </a:rPr>
              <a:t> </a:t>
            </a:r>
            <a:r>
              <a:rPr lang="da-DK" sz="1100" b="0" i="0" u="none" strike="noStrike" baseline="0" dirty="0" err="1">
                <a:latin typeface="SegoeUIHistoric"/>
              </a:rPr>
              <a:t>Q.station</a:t>
            </a:r>
            <a:r>
              <a:rPr lang="da-DK" sz="1100" b="0" i="0" u="none" strike="noStrike" baseline="0" dirty="0">
                <a:latin typeface="SegoeUIHistoric"/>
              </a:rPr>
              <a:t> 101 data </a:t>
            </a:r>
            <a:r>
              <a:rPr lang="en-GB" sz="1100" b="0" i="0" u="none" strike="noStrike" baseline="0" dirty="0">
                <a:latin typeface="SegoeUIHistoric"/>
              </a:rPr>
              <a:t>acquisition system </a:t>
            </a:r>
            <a:r>
              <a:rPr lang="en-US" sz="1100" b="0" i="0" u="none" strike="noStrike" baseline="0" dirty="0">
                <a:latin typeface="SegoeUIHistoric"/>
              </a:rPr>
              <a:t>with several </a:t>
            </a:r>
            <a:r>
              <a:rPr lang="en-GB" sz="1100" b="0" i="0" u="none" strike="noStrike" baseline="0" dirty="0">
                <a:latin typeface="SegoeUIHistoric"/>
              </a:rPr>
              <a:t>expansion modules (</a:t>
            </a:r>
            <a:r>
              <a:rPr lang="en-GB" sz="1100" b="0" i="0" u="none" strike="noStrike" baseline="0" dirty="0" err="1">
                <a:latin typeface="SegoeUIHistoric"/>
              </a:rPr>
              <a:t>Q.bloxx</a:t>
            </a:r>
            <a:r>
              <a:rPr lang="en-GB" sz="1100" dirty="0">
                <a:latin typeface="SegoeUIHistoric"/>
              </a:rPr>
              <a:t> </a:t>
            </a:r>
            <a:r>
              <a:rPr lang="en-US" sz="1100" b="0" i="0" u="none" strike="noStrike" baseline="0" dirty="0">
                <a:latin typeface="SegoeUIHistoric"/>
              </a:rPr>
              <a:t>A101, 2x A107). These allow to capture data in real-time, up to 20kHz, from a variety of sensors </a:t>
            </a:r>
            <a:r>
              <a:rPr lang="en-GB" sz="1100" b="0" i="0" u="none" strike="noStrike" baseline="0" dirty="0">
                <a:latin typeface="SegoeUIHistoric"/>
              </a:rPr>
              <a:t>like force sensors, accelerometers, distance sensors etc.</a:t>
            </a:r>
          </a:p>
          <a:p>
            <a:pPr algn="l"/>
            <a:endParaRPr lang="en-GB" sz="1100" dirty="0">
              <a:latin typeface="SegoeUIHistoric"/>
            </a:endParaRPr>
          </a:p>
          <a:p>
            <a:pPr algn="l"/>
            <a:r>
              <a:rPr lang="en-US" sz="1100" b="0" i="0" u="none" strike="noStrike" baseline="0" dirty="0">
                <a:latin typeface="SegoeUIHistoric"/>
              </a:rPr>
              <a:t>Test system and LSS PLC is equipped with  an interface for time </a:t>
            </a:r>
            <a:r>
              <a:rPr lang="en-GB" sz="1100" b="0" i="0" u="none" strike="noStrike" baseline="0" dirty="0">
                <a:latin typeface="SegoeUIHistoric"/>
              </a:rPr>
              <a:t>synchronisation.</a:t>
            </a:r>
            <a:endParaRPr lang="en-GB" sz="1100" dirty="0"/>
          </a:p>
        </p:txBody>
      </p:sp>
      <p:pic>
        <p:nvPicPr>
          <p:cNvPr id="8" name="Bildobjekt 7" descr="En bild som visar maskin, Elkabel, kabel, inomhus&#10;&#10;AI-genererat innehåll kan vara felaktigt.">
            <a:extLst>
              <a:ext uri="{FF2B5EF4-FFF2-40B4-BE49-F238E27FC236}">
                <a16:creationId xmlns:a16="http://schemas.microsoft.com/office/drawing/2014/main" id="{E92C9A8E-03D8-07A5-5F4D-6C63A16C7C62}"/>
              </a:ext>
            </a:extLst>
          </p:cNvPr>
          <p:cNvPicPr>
            <a:picLocks noChangeAspect="1"/>
          </p:cNvPicPr>
          <p:nvPr/>
        </p:nvPicPr>
        <p:blipFill>
          <a:blip r:embed="rId3"/>
          <a:srcRect l="215" t="9208" r="-215" b="6205"/>
          <a:stretch/>
        </p:blipFill>
        <p:spPr>
          <a:xfrm>
            <a:off x="3400678" y="1837906"/>
            <a:ext cx="2379256" cy="2864443"/>
          </a:xfrm>
          <a:prstGeom prst="rect">
            <a:avLst/>
          </a:prstGeom>
        </p:spPr>
      </p:pic>
      <p:pic>
        <p:nvPicPr>
          <p:cNvPr id="10" name="Bildobjekt 9" descr="En bild som visar plast, inomhus, verktyg, golv&#10;&#10;AI-genererat innehåll kan vara felaktigt.">
            <a:extLst>
              <a:ext uri="{FF2B5EF4-FFF2-40B4-BE49-F238E27FC236}">
                <a16:creationId xmlns:a16="http://schemas.microsoft.com/office/drawing/2014/main" id="{055A5DED-47CE-842C-9814-23823CA5AC84}"/>
              </a:ext>
            </a:extLst>
          </p:cNvPr>
          <p:cNvPicPr>
            <a:picLocks noChangeAspect="1"/>
          </p:cNvPicPr>
          <p:nvPr/>
        </p:nvPicPr>
        <p:blipFill>
          <a:blip r:embed="rId4"/>
          <a:srcRect t="7529" b="11065"/>
          <a:stretch/>
        </p:blipFill>
        <p:spPr>
          <a:xfrm>
            <a:off x="444996" y="3370366"/>
            <a:ext cx="2930590" cy="1668333"/>
          </a:xfrm>
          <a:prstGeom prst="rect">
            <a:avLst/>
          </a:prstGeom>
        </p:spPr>
      </p:pic>
      <p:pic>
        <p:nvPicPr>
          <p:cNvPr id="12" name="Bildobjekt 11" descr="En bild som visar Elkabel, maskin, stål, ingenjörskonst&#10;&#10;AI-genererat innehåll kan vara felaktigt.">
            <a:extLst>
              <a:ext uri="{FF2B5EF4-FFF2-40B4-BE49-F238E27FC236}">
                <a16:creationId xmlns:a16="http://schemas.microsoft.com/office/drawing/2014/main" id="{CD422416-100F-9B36-7EB9-965E5D931597}"/>
              </a:ext>
            </a:extLst>
          </p:cNvPr>
          <p:cNvPicPr>
            <a:picLocks noChangeAspect="1"/>
          </p:cNvPicPr>
          <p:nvPr/>
        </p:nvPicPr>
        <p:blipFill>
          <a:blip r:embed="rId5"/>
          <a:stretch>
            <a:fillRect/>
          </a:stretch>
        </p:blipFill>
        <p:spPr>
          <a:xfrm>
            <a:off x="437663" y="5057803"/>
            <a:ext cx="2937923" cy="1350956"/>
          </a:xfrm>
          <a:prstGeom prst="rect">
            <a:avLst/>
          </a:prstGeom>
        </p:spPr>
      </p:pic>
      <p:pic>
        <p:nvPicPr>
          <p:cNvPr id="15" name="Bildobjekt 14" descr="En bild som visar Elkabel, kabel, elektronik, Elektrisk ingenjörskonst&#10;&#10;AI-genererat innehåll kan vara felaktigt.">
            <a:extLst>
              <a:ext uri="{FF2B5EF4-FFF2-40B4-BE49-F238E27FC236}">
                <a16:creationId xmlns:a16="http://schemas.microsoft.com/office/drawing/2014/main" id="{AAE3D26F-F406-0CF8-FE42-1F10A95D1302}"/>
              </a:ext>
            </a:extLst>
          </p:cNvPr>
          <p:cNvPicPr>
            <a:picLocks noChangeAspect="1"/>
          </p:cNvPicPr>
          <p:nvPr/>
        </p:nvPicPr>
        <p:blipFill>
          <a:blip r:embed="rId6"/>
          <a:stretch>
            <a:fillRect/>
          </a:stretch>
        </p:blipFill>
        <p:spPr>
          <a:xfrm>
            <a:off x="3398852" y="4728779"/>
            <a:ext cx="2379256" cy="1679980"/>
          </a:xfrm>
          <a:prstGeom prst="rect">
            <a:avLst/>
          </a:prstGeom>
        </p:spPr>
      </p:pic>
      <p:pic>
        <p:nvPicPr>
          <p:cNvPr id="19" name="Bildobjekt 18" descr="En bild som visar stål, maskin, pipa, metall&#10;&#10;AI-genererat innehåll kan vara felaktigt.">
            <a:extLst>
              <a:ext uri="{FF2B5EF4-FFF2-40B4-BE49-F238E27FC236}">
                <a16:creationId xmlns:a16="http://schemas.microsoft.com/office/drawing/2014/main" id="{FDD32D94-A07F-454E-3BC5-432EDF3F04A6}"/>
              </a:ext>
            </a:extLst>
          </p:cNvPr>
          <p:cNvPicPr>
            <a:picLocks noChangeAspect="1"/>
          </p:cNvPicPr>
          <p:nvPr/>
        </p:nvPicPr>
        <p:blipFill>
          <a:blip r:embed="rId7"/>
          <a:stretch>
            <a:fillRect/>
          </a:stretch>
        </p:blipFill>
        <p:spPr>
          <a:xfrm>
            <a:off x="5800424" y="222824"/>
            <a:ext cx="2832116" cy="6185935"/>
          </a:xfrm>
          <a:prstGeom prst="rect">
            <a:avLst/>
          </a:prstGeom>
        </p:spPr>
      </p:pic>
      <p:pic>
        <p:nvPicPr>
          <p:cNvPr id="23" name="Bildobjekt 22" descr="En bild som visar ingenjörskonst, maskin, industri, stål&#10;&#10;AI-genererat innehåll kan vara felaktigt.">
            <a:extLst>
              <a:ext uri="{FF2B5EF4-FFF2-40B4-BE49-F238E27FC236}">
                <a16:creationId xmlns:a16="http://schemas.microsoft.com/office/drawing/2014/main" id="{55580391-CE83-2812-1816-A4E315AB48D0}"/>
              </a:ext>
            </a:extLst>
          </p:cNvPr>
          <p:cNvPicPr>
            <a:picLocks noChangeAspect="1"/>
          </p:cNvPicPr>
          <p:nvPr/>
        </p:nvPicPr>
        <p:blipFill>
          <a:blip r:embed="rId8"/>
          <a:stretch>
            <a:fillRect/>
          </a:stretch>
        </p:blipFill>
        <p:spPr>
          <a:xfrm>
            <a:off x="8691679" y="222825"/>
            <a:ext cx="3492719" cy="6209279"/>
          </a:xfrm>
          <a:prstGeom prst="rect">
            <a:avLst/>
          </a:prstGeom>
        </p:spPr>
      </p:pic>
    </p:spTree>
    <p:extLst>
      <p:ext uri="{BB962C8B-B14F-4D97-AF65-F5344CB8AC3E}">
        <p14:creationId xmlns:p14="http://schemas.microsoft.com/office/powerpoint/2010/main" val="9844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3749-B257-A015-03C4-0D672716639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6E13B68-A698-F4DA-FF51-65E1BF54B297}"/>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D43CEAE4-5AAF-4F16-209E-384D830EC889}"/>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14</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31FCBA61-00E4-7DAA-F04A-BEFF5F98F0B6}"/>
              </a:ext>
            </a:extLst>
          </p:cNvPr>
          <p:cNvSpPr>
            <a:spLocks noGrp="1"/>
          </p:cNvSpPr>
          <p:nvPr>
            <p:ph type="body" sz="quarter" idx="14"/>
          </p:nvPr>
        </p:nvSpPr>
        <p:spPr>
          <a:xfrm>
            <a:off x="499451" y="957622"/>
            <a:ext cx="10341002" cy="507076"/>
          </a:xfrm>
        </p:spPr>
        <p:txBody>
          <a:bodyPr/>
          <a:lstStyle/>
          <a:p>
            <a:r>
              <a:rPr lang="en-US" dirty="0"/>
              <a:t>F</a:t>
            </a:r>
            <a:r>
              <a:rPr lang="en-US" noProof="0" dirty="0" err="1"/>
              <a:t>alling</a:t>
            </a:r>
            <a:r>
              <a:rPr lang="en-US" noProof="0" dirty="0"/>
              <a:t> load: GBS landing on levers</a:t>
            </a:r>
            <a:endParaRPr lang="en-GB" noProof="0" dirty="0"/>
          </a:p>
        </p:txBody>
      </p:sp>
      <p:sp>
        <p:nvSpPr>
          <p:cNvPr id="9" name="textruta 8">
            <a:extLst>
              <a:ext uri="{FF2B5EF4-FFF2-40B4-BE49-F238E27FC236}">
                <a16:creationId xmlns:a16="http://schemas.microsoft.com/office/drawing/2014/main" id="{FDC425F4-B288-7E80-2F25-BDF36317E49A}"/>
              </a:ext>
            </a:extLst>
          </p:cNvPr>
          <p:cNvSpPr txBox="1"/>
          <p:nvPr/>
        </p:nvSpPr>
        <p:spPr>
          <a:xfrm>
            <a:off x="553593" y="1448394"/>
            <a:ext cx="2711034" cy="600164"/>
          </a:xfrm>
          <a:prstGeom prst="rect">
            <a:avLst/>
          </a:prstGeom>
          <a:noFill/>
        </p:spPr>
        <p:txBody>
          <a:bodyPr wrap="square">
            <a:spAutoFit/>
          </a:bodyPr>
          <a:lstStyle/>
          <a:p>
            <a:pPr algn="l"/>
            <a:r>
              <a:rPr lang="en-US" sz="1100" b="1" i="0" u="none" strike="noStrike" baseline="0" dirty="0">
                <a:latin typeface="SegoeUIHistoric"/>
              </a:rPr>
              <a:t>In all cases, the system can safely catch a falling load.</a:t>
            </a:r>
            <a:r>
              <a:rPr lang="en-US" sz="1100" b="0" i="0" u="none" strike="noStrike" baseline="0" dirty="0">
                <a:latin typeface="SegoeUIHistoric"/>
              </a:rPr>
              <a:t> Worst case shown: GBS landing on levers.</a:t>
            </a:r>
          </a:p>
        </p:txBody>
      </p:sp>
      <p:pic>
        <p:nvPicPr>
          <p:cNvPr id="13" name="Bildobjekt 12">
            <a:extLst>
              <a:ext uri="{FF2B5EF4-FFF2-40B4-BE49-F238E27FC236}">
                <a16:creationId xmlns:a16="http://schemas.microsoft.com/office/drawing/2014/main" id="{74C12407-8734-A3B2-25EC-5FCC52DDA787}"/>
              </a:ext>
            </a:extLst>
          </p:cNvPr>
          <p:cNvPicPr>
            <a:picLocks noChangeAspect="1"/>
          </p:cNvPicPr>
          <p:nvPr/>
        </p:nvPicPr>
        <p:blipFill>
          <a:blip r:embed="rId3"/>
          <a:stretch>
            <a:fillRect/>
          </a:stretch>
        </p:blipFill>
        <p:spPr>
          <a:xfrm>
            <a:off x="3264627" y="1448394"/>
            <a:ext cx="7728545" cy="4643257"/>
          </a:xfrm>
          <a:prstGeom prst="rect">
            <a:avLst/>
          </a:prstGeom>
        </p:spPr>
      </p:pic>
      <p:sp>
        <p:nvSpPr>
          <p:cNvPr id="16" name="textruta 15">
            <a:extLst>
              <a:ext uri="{FF2B5EF4-FFF2-40B4-BE49-F238E27FC236}">
                <a16:creationId xmlns:a16="http://schemas.microsoft.com/office/drawing/2014/main" id="{54F28AEF-C6FB-C63F-8F7E-F175F5AD5757}"/>
              </a:ext>
            </a:extLst>
          </p:cNvPr>
          <p:cNvSpPr txBox="1"/>
          <p:nvPr/>
        </p:nvSpPr>
        <p:spPr>
          <a:xfrm>
            <a:off x="553593" y="4963499"/>
            <a:ext cx="2711034" cy="1277273"/>
          </a:xfrm>
          <a:prstGeom prst="rect">
            <a:avLst/>
          </a:prstGeom>
          <a:noFill/>
        </p:spPr>
        <p:txBody>
          <a:bodyPr wrap="square">
            <a:spAutoFit/>
          </a:bodyPr>
          <a:lstStyle/>
          <a:p>
            <a:r>
              <a:rPr lang="en-US" sz="1100" dirty="0">
                <a:latin typeface="SegoeUIHistoric"/>
              </a:rPr>
              <a:t>The very sharp and high peak of the BBG acceleration occurs only one time-step and is assumed to be a bounce of one of the 12 kg bricks right next to the sensor, as the rest of the amplitude of the BBG acceleration corresponds to the GBS values.</a:t>
            </a:r>
            <a:endParaRPr lang="en-GB" sz="1100" dirty="0">
              <a:latin typeface="SegoeUIHistoric"/>
            </a:endParaRPr>
          </a:p>
        </p:txBody>
      </p:sp>
      <p:pic>
        <p:nvPicPr>
          <p:cNvPr id="18" name="Bildobjekt 17">
            <a:extLst>
              <a:ext uri="{FF2B5EF4-FFF2-40B4-BE49-F238E27FC236}">
                <a16:creationId xmlns:a16="http://schemas.microsoft.com/office/drawing/2014/main" id="{910F1BBE-991F-484B-1BF1-46B53963F2F8}"/>
              </a:ext>
            </a:extLst>
          </p:cNvPr>
          <p:cNvPicPr>
            <a:picLocks noChangeAspect="1"/>
          </p:cNvPicPr>
          <p:nvPr/>
        </p:nvPicPr>
        <p:blipFill>
          <a:blip r:embed="rId4"/>
          <a:stretch>
            <a:fillRect/>
          </a:stretch>
        </p:blipFill>
        <p:spPr>
          <a:xfrm>
            <a:off x="634124" y="2016162"/>
            <a:ext cx="1974979" cy="2918399"/>
          </a:xfrm>
          <a:prstGeom prst="rect">
            <a:avLst/>
          </a:prstGeom>
        </p:spPr>
      </p:pic>
      <p:sp>
        <p:nvSpPr>
          <p:cNvPr id="20" name="Ellips 19">
            <a:extLst>
              <a:ext uri="{FF2B5EF4-FFF2-40B4-BE49-F238E27FC236}">
                <a16:creationId xmlns:a16="http://schemas.microsoft.com/office/drawing/2014/main" id="{5E3F4CE9-C291-72E2-9A74-8366FC322395}"/>
              </a:ext>
            </a:extLst>
          </p:cNvPr>
          <p:cNvSpPr/>
          <p:nvPr/>
        </p:nvSpPr>
        <p:spPr>
          <a:xfrm>
            <a:off x="8085221" y="1497430"/>
            <a:ext cx="451184" cy="4416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 20">
            <a:extLst>
              <a:ext uri="{FF2B5EF4-FFF2-40B4-BE49-F238E27FC236}">
                <a16:creationId xmlns:a16="http://schemas.microsoft.com/office/drawing/2014/main" id="{14F5D23D-F3AE-F721-6D4E-A2AD86CF8973}"/>
              </a:ext>
            </a:extLst>
          </p:cNvPr>
          <p:cNvSpPr/>
          <p:nvPr/>
        </p:nvSpPr>
        <p:spPr>
          <a:xfrm>
            <a:off x="8012029" y="2985894"/>
            <a:ext cx="451184" cy="4416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 30">
            <a:extLst>
              <a:ext uri="{FF2B5EF4-FFF2-40B4-BE49-F238E27FC236}">
                <a16:creationId xmlns:a16="http://schemas.microsoft.com/office/drawing/2014/main" id="{79EFC069-8645-4C66-A658-C5AA7062CFC1}"/>
              </a:ext>
            </a:extLst>
          </p:cNvPr>
          <p:cNvGrpSpPr/>
          <p:nvPr/>
        </p:nvGrpSpPr>
        <p:grpSpPr>
          <a:xfrm>
            <a:off x="3264627" y="1483280"/>
            <a:ext cx="7680087" cy="4742955"/>
            <a:chOff x="3345158" y="1797899"/>
            <a:chExt cx="7680087" cy="4742955"/>
          </a:xfrm>
        </p:grpSpPr>
        <p:pic>
          <p:nvPicPr>
            <p:cNvPr id="24" name="Bildobjekt 23">
              <a:extLst>
                <a:ext uri="{FF2B5EF4-FFF2-40B4-BE49-F238E27FC236}">
                  <a16:creationId xmlns:a16="http://schemas.microsoft.com/office/drawing/2014/main" id="{53771AEF-A172-DBE5-66C0-4D17F922F2E2}"/>
                </a:ext>
              </a:extLst>
            </p:cNvPr>
            <p:cNvPicPr>
              <a:picLocks noChangeAspect="1"/>
            </p:cNvPicPr>
            <p:nvPr/>
          </p:nvPicPr>
          <p:blipFill>
            <a:blip r:embed="rId5"/>
            <a:stretch>
              <a:fillRect/>
            </a:stretch>
          </p:blipFill>
          <p:spPr>
            <a:xfrm>
              <a:off x="3345158" y="1797899"/>
              <a:ext cx="7680087" cy="4620170"/>
            </a:xfrm>
            <a:prstGeom prst="rect">
              <a:avLst/>
            </a:prstGeom>
          </p:spPr>
        </p:pic>
        <p:sp>
          <p:nvSpPr>
            <p:cNvPr id="27" name="textruta 26">
              <a:extLst>
                <a:ext uri="{FF2B5EF4-FFF2-40B4-BE49-F238E27FC236}">
                  <a16:creationId xmlns:a16="http://schemas.microsoft.com/office/drawing/2014/main" id="{4F74F23D-F7AE-CE32-016A-0F8BB4AAB7F0}"/>
                </a:ext>
              </a:extLst>
            </p:cNvPr>
            <p:cNvSpPr txBox="1"/>
            <p:nvPr/>
          </p:nvSpPr>
          <p:spPr>
            <a:xfrm>
              <a:off x="6611102" y="6279244"/>
              <a:ext cx="574099" cy="261610"/>
            </a:xfrm>
            <a:prstGeom prst="rect">
              <a:avLst/>
            </a:prstGeom>
            <a:noFill/>
          </p:spPr>
          <p:txBody>
            <a:bodyPr wrap="square">
              <a:spAutoFit/>
            </a:bodyPr>
            <a:lstStyle/>
            <a:p>
              <a:pPr algn="l"/>
              <a:r>
                <a:rPr lang="en-US" sz="1100" b="0" i="0" u="none" strike="noStrike" baseline="0" dirty="0">
                  <a:latin typeface="SegoeUIHistoric"/>
                </a:rPr>
                <a:t>Detail</a:t>
              </a:r>
            </a:p>
          </p:txBody>
        </p:sp>
        <p:sp>
          <p:nvSpPr>
            <p:cNvPr id="29" name="Ellips 28">
              <a:extLst>
                <a:ext uri="{FF2B5EF4-FFF2-40B4-BE49-F238E27FC236}">
                  <a16:creationId xmlns:a16="http://schemas.microsoft.com/office/drawing/2014/main" id="{8E0700F5-A0E4-E640-6838-5DF033ECB0F2}"/>
                </a:ext>
              </a:extLst>
            </p:cNvPr>
            <p:cNvSpPr/>
            <p:nvPr/>
          </p:nvSpPr>
          <p:spPr>
            <a:xfrm>
              <a:off x="4868953" y="1849779"/>
              <a:ext cx="451184" cy="4416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 29">
              <a:extLst>
                <a:ext uri="{FF2B5EF4-FFF2-40B4-BE49-F238E27FC236}">
                  <a16:creationId xmlns:a16="http://schemas.microsoft.com/office/drawing/2014/main" id="{2609BDD6-7189-BD3B-4E20-69E15C7220A9}"/>
                </a:ext>
              </a:extLst>
            </p:cNvPr>
            <p:cNvSpPr/>
            <p:nvPr/>
          </p:nvSpPr>
          <p:spPr>
            <a:xfrm>
              <a:off x="4179972" y="3254532"/>
              <a:ext cx="451184" cy="4416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999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D51CF-8DA4-940B-6E6C-4FC7C5CF2AA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340A810-1A60-8DAD-56DC-8EDEEA6A38EA}"/>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F9FEF1C7-194D-96CE-8CB4-E119CDB8B151}"/>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15</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B07FD624-FF29-5B31-6AC9-AA81982E3D9F}"/>
              </a:ext>
            </a:extLst>
          </p:cNvPr>
          <p:cNvSpPr>
            <a:spLocks noGrp="1"/>
          </p:cNvSpPr>
          <p:nvPr>
            <p:ph type="body" sz="quarter" idx="14"/>
          </p:nvPr>
        </p:nvSpPr>
        <p:spPr>
          <a:xfrm>
            <a:off x="499451" y="957622"/>
            <a:ext cx="10341002" cy="507076"/>
          </a:xfrm>
        </p:spPr>
        <p:txBody>
          <a:bodyPr/>
          <a:lstStyle/>
          <a:p>
            <a:r>
              <a:rPr lang="en-US" noProof="0" dirty="0"/>
              <a:t>Accurate control over positioning and long-term stability</a:t>
            </a:r>
            <a:endParaRPr lang="en-GB" noProof="0" dirty="0"/>
          </a:p>
        </p:txBody>
      </p:sp>
      <p:sp>
        <p:nvSpPr>
          <p:cNvPr id="3" name="textruta 2">
            <a:extLst>
              <a:ext uri="{FF2B5EF4-FFF2-40B4-BE49-F238E27FC236}">
                <a16:creationId xmlns:a16="http://schemas.microsoft.com/office/drawing/2014/main" id="{0FABFE60-0362-425C-2275-DD87EA6FAE1B}"/>
              </a:ext>
            </a:extLst>
          </p:cNvPr>
          <p:cNvSpPr txBox="1"/>
          <p:nvPr/>
        </p:nvSpPr>
        <p:spPr>
          <a:xfrm>
            <a:off x="499451" y="1473377"/>
            <a:ext cx="2711034" cy="1785104"/>
          </a:xfrm>
          <a:prstGeom prst="rect">
            <a:avLst/>
          </a:prstGeom>
          <a:noFill/>
        </p:spPr>
        <p:txBody>
          <a:bodyPr wrap="square">
            <a:spAutoFit/>
          </a:bodyPr>
          <a:lstStyle/>
          <a:p>
            <a:pPr algn="l"/>
            <a:r>
              <a:rPr lang="en-US" sz="1100" b="1" i="0" u="none" strike="noStrike" baseline="0" dirty="0">
                <a:latin typeface="SegoeUIHistoric"/>
              </a:rPr>
              <a:t>Accurate control over positioning (long-term stability)</a:t>
            </a:r>
            <a:r>
              <a:rPr lang="en-US" sz="1100" b="0" i="0" u="none" strike="noStrike" baseline="0" dirty="0">
                <a:latin typeface="SegoeUIHistoric"/>
              </a:rPr>
              <a:t>. </a:t>
            </a:r>
          </a:p>
          <a:p>
            <a:pPr algn="l"/>
            <a:r>
              <a:rPr lang="en-US" sz="1100" dirty="0">
                <a:latin typeface="SegoeUIHistoric"/>
              </a:rPr>
              <a:t>M</a:t>
            </a:r>
            <a:r>
              <a:rPr lang="en-US" sz="1100" b="0" i="0" u="none" strike="noStrike" baseline="0" dirty="0">
                <a:latin typeface="SegoeUIHistoric"/>
              </a:rPr>
              <a:t>otor and servo temperatures are essentially flat. Figure shows the four external temperature sensors in detail. There, a ~-0.5°C temperature change coincides with ~4μm rise of the BBG (at open-HI position).</a:t>
            </a:r>
          </a:p>
          <a:p>
            <a:pPr algn="l"/>
            <a:r>
              <a:rPr lang="en-US" sz="1100" dirty="0">
                <a:latin typeface="SegoeUIHistoric"/>
              </a:rPr>
              <a:t>T</a:t>
            </a:r>
            <a:r>
              <a:rPr lang="en-US" sz="1100" b="0" i="0" u="none" strike="noStrike" baseline="0" dirty="0">
                <a:latin typeface="SegoeUIHistoric"/>
              </a:rPr>
              <a:t>he Coefficient of Thermal Expansion, CTE is about -3 </a:t>
            </a:r>
            <a:r>
              <a:rPr lang="en-US" sz="1100" b="0" i="0" u="none" strike="noStrike" baseline="0" dirty="0" err="1">
                <a:latin typeface="SegoeUIHistoric"/>
              </a:rPr>
              <a:t>μm</a:t>
            </a:r>
            <a:r>
              <a:rPr lang="en-US" sz="1100" b="0" i="0" u="none" strike="noStrike" baseline="0" dirty="0">
                <a:latin typeface="SegoeUIHistoric"/>
              </a:rPr>
              <a:t>/(</a:t>
            </a:r>
            <a:r>
              <a:rPr lang="en-US" sz="1100" b="0" i="0" u="none" strike="noStrike" baseline="0" dirty="0" err="1">
                <a:latin typeface="SegoeUIHistoric"/>
              </a:rPr>
              <a:t>m·K</a:t>
            </a:r>
            <a:r>
              <a:rPr lang="en-US" sz="1100" b="0" i="0" u="none" strike="noStrike" baseline="0" dirty="0">
                <a:latin typeface="SegoeUIHistoric"/>
              </a:rPr>
              <a:t>).</a:t>
            </a:r>
          </a:p>
        </p:txBody>
      </p:sp>
      <p:pic>
        <p:nvPicPr>
          <p:cNvPr id="9" name="Bildobjekt 8">
            <a:extLst>
              <a:ext uri="{FF2B5EF4-FFF2-40B4-BE49-F238E27FC236}">
                <a16:creationId xmlns:a16="http://schemas.microsoft.com/office/drawing/2014/main" id="{35343A14-D448-699F-0F72-2E715000ECC5}"/>
              </a:ext>
            </a:extLst>
          </p:cNvPr>
          <p:cNvPicPr>
            <a:picLocks noChangeAspect="1"/>
          </p:cNvPicPr>
          <p:nvPr/>
        </p:nvPicPr>
        <p:blipFill>
          <a:blip r:embed="rId3"/>
          <a:stretch>
            <a:fillRect/>
          </a:stretch>
        </p:blipFill>
        <p:spPr>
          <a:xfrm>
            <a:off x="3074593" y="1581348"/>
            <a:ext cx="7284516" cy="4454630"/>
          </a:xfrm>
          <a:prstGeom prst="rect">
            <a:avLst/>
          </a:prstGeom>
        </p:spPr>
      </p:pic>
      <p:sp>
        <p:nvSpPr>
          <p:cNvPr id="10" name="textruta 9">
            <a:extLst>
              <a:ext uri="{FF2B5EF4-FFF2-40B4-BE49-F238E27FC236}">
                <a16:creationId xmlns:a16="http://schemas.microsoft.com/office/drawing/2014/main" id="{29DAD83D-71C8-A0E4-75A8-1CCE20C3781E}"/>
              </a:ext>
            </a:extLst>
          </p:cNvPr>
          <p:cNvSpPr txBox="1"/>
          <p:nvPr/>
        </p:nvSpPr>
        <p:spPr>
          <a:xfrm>
            <a:off x="477374" y="5035953"/>
            <a:ext cx="2711034" cy="1615827"/>
          </a:xfrm>
          <a:prstGeom prst="rect">
            <a:avLst/>
          </a:prstGeom>
          <a:noFill/>
        </p:spPr>
        <p:txBody>
          <a:bodyPr wrap="square">
            <a:spAutoFit/>
          </a:bodyPr>
          <a:lstStyle/>
          <a:p>
            <a:r>
              <a:rPr lang="en-US" sz="1100" b="0" i="0" u="none" strike="noStrike" baseline="0" dirty="0">
                <a:latin typeface="SegoeUIHistoric"/>
              </a:rPr>
              <a:t>Comparing </a:t>
            </a:r>
            <a:r>
              <a:rPr lang="en-US" sz="1100" dirty="0">
                <a:latin typeface="SegoeUIHistoric"/>
              </a:rPr>
              <a:t>the r</a:t>
            </a:r>
            <a:r>
              <a:rPr lang="en-US" sz="1100" b="0" i="0" u="none" strike="noStrike" baseline="0" dirty="0">
                <a:latin typeface="SegoeUIHistoric"/>
              </a:rPr>
              <a:t>esolver reading with the external sensor:</a:t>
            </a:r>
            <a:endParaRPr lang="en-US" sz="1100" dirty="0">
              <a:latin typeface="SegoeUIHistoric"/>
            </a:endParaRPr>
          </a:p>
          <a:p>
            <a:pPr algn="l"/>
            <a:r>
              <a:rPr lang="en-US" sz="1100" b="0" i="0" u="none" strike="noStrike" baseline="0" dirty="0">
                <a:latin typeface="SegoeUIHistoric"/>
              </a:rPr>
              <a:t>The hysteresis, based on different tests can defined as approximately+5/-25μm, </a:t>
            </a:r>
            <a:endParaRPr lang="en-US" sz="1100" dirty="0">
              <a:latin typeface="SegoeUIHistoric"/>
            </a:endParaRPr>
          </a:p>
          <a:p>
            <a:pPr algn="l"/>
            <a:endParaRPr lang="en-US" sz="1100" dirty="0">
              <a:latin typeface="SegoeUIHistoric"/>
            </a:endParaRPr>
          </a:p>
          <a:p>
            <a:pPr algn="l"/>
            <a:r>
              <a:rPr lang="en-US" sz="1100" dirty="0">
                <a:latin typeface="SegoeUIHistoric"/>
              </a:rPr>
              <a:t>One conclusion is that approaching an open position is done best with an around 0.5 mm upwards stroke.</a:t>
            </a:r>
          </a:p>
          <a:p>
            <a:pPr algn="l"/>
            <a:endParaRPr lang="en-US" sz="1100" b="0" i="0" u="none" strike="noStrike" baseline="0" dirty="0">
              <a:latin typeface="SegoeUIHistoric"/>
            </a:endParaRPr>
          </a:p>
        </p:txBody>
      </p:sp>
      <p:grpSp>
        <p:nvGrpSpPr>
          <p:cNvPr id="11" name="Grupp 10">
            <a:extLst>
              <a:ext uri="{FF2B5EF4-FFF2-40B4-BE49-F238E27FC236}">
                <a16:creationId xmlns:a16="http://schemas.microsoft.com/office/drawing/2014/main" id="{9BEE79E9-95F2-94BC-DCA2-CDDD3EB54BED}"/>
              </a:ext>
            </a:extLst>
          </p:cNvPr>
          <p:cNvGrpSpPr/>
          <p:nvPr/>
        </p:nvGrpSpPr>
        <p:grpSpPr>
          <a:xfrm>
            <a:off x="499451" y="3440124"/>
            <a:ext cx="2640865" cy="1595829"/>
            <a:chOff x="499451" y="3440124"/>
            <a:chExt cx="2640865" cy="1595829"/>
          </a:xfrm>
        </p:grpSpPr>
        <p:pic>
          <p:nvPicPr>
            <p:cNvPr id="13" name="Bildobjekt 12">
              <a:extLst>
                <a:ext uri="{FF2B5EF4-FFF2-40B4-BE49-F238E27FC236}">
                  <a16:creationId xmlns:a16="http://schemas.microsoft.com/office/drawing/2014/main" id="{774C50D2-5F3F-BE14-6423-30CFDD12858B}"/>
                </a:ext>
              </a:extLst>
            </p:cNvPr>
            <p:cNvPicPr>
              <a:picLocks noChangeAspect="1"/>
            </p:cNvPicPr>
            <p:nvPr/>
          </p:nvPicPr>
          <p:blipFill>
            <a:blip r:embed="rId4"/>
            <a:stretch>
              <a:fillRect/>
            </a:stretch>
          </p:blipFill>
          <p:spPr>
            <a:xfrm>
              <a:off x="499451" y="3440124"/>
              <a:ext cx="2413204" cy="1595829"/>
            </a:xfrm>
            <a:prstGeom prst="rect">
              <a:avLst/>
            </a:prstGeom>
          </p:spPr>
        </p:pic>
        <p:sp>
          <p:nvSpPr>
            <p:cNvPr id="4" name="textruta 3">
              <a:extLst>
                <a:ext uri="{FF2B5EF4-FFF2-40B4-BE49-F238E27FC236}">
                  <a16:creationId xmlns:a16="http://schemas.microsoft.com/office/drawing/2014/main" id="{321F18DB-6F2F-2ADF-8CDF-94C7D4FDF5F4}"/>
                </a:ext>
              </a:extLst>
            </p:cNvPr>
            <p:cNvSpPr txBox="1"/>
            <p:nvPr/>
          </p:nvSpPr>
          <p:spPr>
            <a:xfrm>
              <a:off x="1596724" y="3511783"/>
              <a:ext cx="516488" cy="369332"/>
            </a:xfrm>
            <a:prstGeom prst="rect">
              <a:avLst/>
            </a:prstGeom>
            <a:noFill/>
          </p:spPr>
          <p:txBody>
            <a:bodyPr wrap="none" rtlCol="0">
              <a:spAutoFit/>
            </a:bodyPr>
            <a:lstStyle/>
            <a:p>
              <a:pPr algn="l"/>
              <a:r>
                <a:rPr lang="en-GB" dirty="0">
                  <a:solidFill>
                    <a:srgbClr val="666666"/>
                  </a:solidFill>
                </a:rPr>
                <a:t>µm</a:t>
              </a:r>
            </a:p>
          </p:txBody>
        </p:sp>
        <p:sp>
          <p:nvSpPr>
            <p:cNvPr id="8" name="textruta 7">
              <a:extLst>
                <a:ext uri="{FF2B5EF4-FFF2-40B4-BE49-F238E27FC236}">
                  <a16:creationId xmlns:a16="http://schemas.microsoft.com/office/drawing/2014/main" id="{0896D7CB-4930-A194-5656-C5C29ADAE87C}"/>
                </a:ext>
              </a:extLst>
            </p:cNvPr>
            <p:cNvSpPr txBox="1"/>
            <p:nvPr/>
          </p:nvSpPr>
          <p:spPr>
            <a:xfrm>
              <a:off x="2558105" y="4065804"/>
              <a:ext cx="582211" cy="369332"/>
            </a:xfrm>
            <a:prstGeom prst="rect">
              <a:avLst/>
            </a:prstGeom>
            <a:noFill/>
          </p:spPr>
          <p:txBody>
            <a:bodyPr wrap="none" rtlCol="0">
              <a:spAutoFit/>
            </a:bodyPr>
            <a:lstStyle/>
            <a:p>
              <a:pPr algn="l"/>
              <a:r>
                <a:rPr lang="en-GB" dirty="0">
                  <a:solidFill>
                    <a:srgbClr val="666666"/>
                  </a:solidFill>
                </a:rPr>
                <a:t>mm</a:t>
              </a:r>
            </a:p>
          </p:txBody>
        </p:sp>
      </p:grpSp>
    </p:spTree>
    <p:extLst>
      <p:ext uri="{BB962C8B-B14F-4D97-AF65-F5344CB8AC3E}">
        <p14:creationId xmlns:p14="http://schemas.microsoft.com/office/powerpoint/2010/main" val="235448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BE32-2054-B177-B321-7E9CAFB07A4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937B235-6A2D-A015-7BB1-D8754A7F759E}"/>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F2360F51-5553-CF7E-88A5-200E2E7C7F2C}"/>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16</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106A6884-B5F2-D7C6-DA8C-543F795CEF6F}"/>
              </a:ext>
            </a:extLst>
          </p:cNvPr>
          <p:cNvSpPr>
            <a:spLocks noGrp="1"/>
          </p:cNvSpPr>
          <p:nvPr>
            <p:ph type="body" sz="quarter" idx="14"/>
          </p:nvPr>
        </p:nvSpPr>
        <p:spPr>
          <a:xfrm>
            <a:off x="499451" y="957622"/>
            <a:ext cx="10341002" cy="507076"/>
          </a:xfrm>
        </p:spPr>
        <p:txBody>
          <a:bodyPr/>
          <a:lstStyle/>
          <a:p>
            <a:r>
              <a:rPr lang="en-US" noProof="0" dirty="0"/>
              <a:t>Smooth forces at load takeover - GBS to levers</a:t>
            </a:r>
            <a:endParaRPr lang="en-GB" noProof="0" dirty="0"/>
          </a:p>
        </p:txBody>
      </p:sp>
      <p:pic>
        <p:nvPicPr>
          <p:cNvPr id="6" name="Bildobjekt 5">
            <a:extLst>
              <a:ext uri="{FF2B5EF4-FFF2-40B4-BE49-F238E27FC236}">
                <a16:creationId xmlns:a16="http://schemas.microsoft.com/office/drawing/2014/main" id="{20FDA14F-0E64-E136-EEC2-C9FB2273D2E4}"/>
              </a:ext>
            </a:extLst>
          </p:cNvPr>
          <p:cNvPicPr>
            <a:picLocks noChangeAspect="1"/>
          </p:cNvPicPr>
          <p:nvPr/>
        </p:nvPicPr>
        <p:blipFill>
          <a:blip r:embed="rId3"/>
          <a:stretch>
            <a:fillRect/>
          </a:stretch>
        </p:blipFill>
        <p:spPr>
          <a:xfrm>
            <a:off x="3210486" y="1760762"/>
            <a:ext cx="7878916" cy="4716203"/>
          </a:xfrm>
          <a:prstGeom prst="rect">
            <a:avLst/>
          </a:prstGeom>
        </p:spPr>
      </p:pic>
      <p:sp>
        <p:nvSpPr>
          <p:cNvPr id="9" name="textruta 8">
            <a:extLst>
              <a:ext uri="{FF2B5EF4-FFF2-40B4-BE49-F238E27FC236}">
                <a16:creationId xmlns:a16="http://schemas.microsoft.com/office/drawing/2014/main" id="{B6C904CE-FC02-D499-EA5D-F4F33E622ED3}"/>
              </a:ext>
            </a:extLst>
          </p:cNvPr>
          <p:cNvSpPr txBox="1"/>
          <p:nvPr/>
        </p:nvSpPr>
        <p:spPr>
          <a:xfrm>
            <a:off x="499451" y="1755392"/>
            <a:ext cx="2510079" cy="3477875"/>
          </a:xfrm>
          <a:prstGeom prst="rect">
            <a:avLst/>
          </a:prstGeom>
          <a:noFill/>
        </p:spPr>
        <p:txBody>
          <a:bodyPr wrap="square">
            <a:spAutoFit/>
          </a:bodyPr>
          <a:lstStyle/>
          <a:p>
            <a:r>
              <a:rPr lang="en-GB" sz="1100" dirty="0">
                <a:latin typeface="SegoeUIHistoric"/>
              </a:rPr>
              <a:t>The closed position is at -685.3mm. A specific velocity profile is used to approach the levers, with some steps to let it settle (at 96.4s, and 100.5s). From about </a:t>
            </a:r>
            <a:r>
              <a:rPr lang="en-GB" sz="1100" b="1" dirty="0">
                <a:latin typeface="SegoeUIHistoric"/>
              </a:rPr>
              <a:t>96 s, the levers get in contact</a:t>
            </a:r>
            <a:r>
              <a:rPr lang="en-GB" sz="1100" dirty="0">
                <a:latin typeface="SegoeUIHistoric"/>
              </a:rPr>
              <a:t> with the force sensor plate below the GBS, and some settlement between the four levers is visible when the flexibility of the </a:t>
            </a:r>
            <a:r>
              <a:rPr lang="en-GB" sz="1100" b="1" dirty="0">
                <a:latin typeface="SegoeUIHistoric"/>
              </a:rPr>
              <a:t>plate catches the full GBS weight in the following 6s</a:t>
            </a:r>
            <a:r>
              <a:rPr lang="en-GB" sz="1100" dirty="0">
                <a:latin typeface="SegoeUIHistoric"/>
              </a:rPr>
              <a:t>.</a:t>
            </a:r>
          </a:p>
          <a:p>
            <a:r>
              <a:rPr lang="en-GB" sz="1100" dirty="0">
                <a:latin typeface="SegoeUIHistoric"/>
              </a:rPr>
              <a:t>The 50kN sensors under the GBS tell that first the upstream levers engage, and the downstream left (looking downstream) lever. Only some 1 s later, the downstream-right lever (force sensor #893511) starts to engage. Both downstream levers end up taking some ~third of the load of the upstream levers.</a:t>
            </a:r>
          </a:p>
        </p:txBody>
      </p:sp>
      <p:cxnSp>
        <p:nvCxnSpPr>
          <p:cNvPr id="11" name="Rak koppling 10">
            <a:extLst>
              <a:ext uri="{FF2B5EF4-FFF2-40B4-BE49-F238E27FC236}">
                <a16:creationId xmlns:a16="http://schemas.microsoft.com/office/drawing/2014/main" id="{D3941D8E-D95D-1AE7-FBD0-E14E827423C4}"/>
              </a:ext>
            </a:extLst>
          </p:cNvPr>
          <p:cNvCxnSpPr/>
          <p:nvPr/>
        </p:nvCxnSpPr>
        <p:spPr>
          <a:xfrm flipV="1">
            <a:off x="4350058" y="1553592"/>
            <a:ext cx="0" cy="30716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8C6AA50-E514-069F-B9A4-D73763594C12}"/>
              </a:ext>
            </a:extLst>
          </p:cNvPr>
          <p:cNvSpPr txBox="1"/>
          <p:nvPr/>
        </p:nvSpPr>
        <p:spPr>
          <a:xfrm>
            <a:off x="4350057" y="1487020"/>
            <a:ext cx="2568588" cy="369332"/>
          </a:xfrm>
          <a:prstGeom prst="rect">
            <a:avLst/>
          </a:prstGeom>
          <a:noFill/>
        </p:spPr>
        <p:txBody>
          <a:bodyPr wrap="none" rtlCol="0">
            <a:spAutoFit/>
          </a:bodyPr>
          <a:lstStyle/>
          <a:p>
            <a:pPr algn="l"/>
            <a:r>
              <a:rPr lang="en-GB" dirty="0">
                <a:solidFill>
                  <a:srgbClr val="666666"/>
                </a:solidFill>
              </a:rPr>
              <a:t>First contact with levers</a:t>
            </a:r>
          </a:p>
        </p:txBody>
      </p:sp>
      <p:cxnSp>
        <p:nvCxnSpPr>
          <p:cNvPr id="13" name="Rak koppling 12">
            <a:extLst>
              <a:ext uri="{FF2B5EF4-FFF2-40B4-BE49-F238E27FC236}">
                <a16:creationId xmlns:a16="http://schemas.microsoft.com/office/drawing/2014/main" id="{F689B5C0-587F-BD14-2EFA-09353140ABFA}"/>
              </a:ext>
            </a:extLst>
          </p:cNvPr>
          <p:cNvCxnSpPr/>
          <p:nvPr/>
        </p:nvCxnSpPr>
        <p:spPr>
          <a:xfrm flipV="1">
            <a:off x="7934774" y="1553592"/>
            <a:ext cx="0" cy="3071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AF7E4F22-5D2E-132A-464F-E39D695D54F1}"/>
              </a:ext>
            </a:extLst>
          </p:cNvPr>
          <p:cNvCxnSpPr/>
          <p:nvPr/>
        </p:nvCxnSpPr>
        <p:spPr>
          <a:xfrm flipV="1">
            <a:off x="9960363" y="1553592"/>
            <a:ext cx="0" cy="30716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02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5825B-B47E-8C33-C0FE-1E37C016CEE1}"/>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EE89E7E1-8AA2-8662-EF2E-C1B344E7466A}"/>
              </a:ext>
            </a:extLst>
          </p:cNvPr>
          <p:cNvPicPr>
            <a:picLocks noChangeAspect="1"/>
          </p:cNvPicPr>
          <p:nvPr/>
        </p:nvPicPr>
        <p:blipFill>
          <a:blip r:embed="rId3"/>
          <a:stretch>
            <a:fillRect/>
          </a:stretch>
        </p:blipFill>
        <p:spPr>
          <a:xfrm>
            <a:off x="3657601" y="1922924"/>
            <a:ext cx="7568363" cy="4510236"/>
          </a:xfrm>
          <a:prstGeom prst="rect">
            <a:avLst/>
          </a:prstGeom>
        </p:spPr>
      </p:pic>
      <p:sp>
        <p:nvSpPr>
          <p:cNvPr id="2" name="Rubrik 1">
            <a:extLst>
              <a:ext uri="{FF2B5EF4-FFF2-40B4-BE49-F238E27FC236}">
                <a16:creationId xmlns:a16="http://schemas.microsoft.com/office/drawing/2014/main" id="{3A4DD5F4-6D81-8BA9-CEB6-518DF7438457}"/>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578EC5BE-E928-3932-B43C-EBF6607227BE}"/>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17</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77BA0A7E-0A11-59F2-6DC2-400E4C496C0C}"/>
              </a:ext>
            </a:extLst>
          </p:cNvPr>
          <p:cNvSpPr>
            <a:spLocks noGrp="1"/>
          </p:cNvSpPr>
          <p:nvPr>
            <p:ph type="body" sz="quarter" idx="14"/>
          </p:nvPr>
        </p:nvSpPr>
        <p:spPr>
          <a:xfrm>
            <a:off x="499451" y="957622"/>
            <a:ext cx="10341002" cy="507076"/>
          </a:xfrm>
        </p:spPr>
        <p:txBody>
          <a:bodyPr/>
          <a:lstStyle/>
          <a:p>
            <a:r>
              <a:rPr lang="en-US" noProof="0" dirty="0"/>
              <a:t>Smooth forces at load takeover - BBG to GBS when opening</a:t>
            </a:r>
            <a:endParaRPr lang="en-GB" noProof="0" dirty="0"/>
          </a:p>
        </p:txBody>
      </p:sp>
      <p:sp>
        <p:nvSpPr>
          <p:cNvPr id="9" name="textruta 8">
            <a:extLst>
              <a:ext uri="{FF2B5EF4-FFF2-40B4-BE49-F238E27FC236}">
                <a16:creationId xmlns:a16="http://schemas.microsoft.com/office/drawing/2014/main" id="{CB2EA110-C637-012A-A67C-B6A382F59888}"/>
              </a:ext>
            </a:extLst>
          </p:cNvPr>
          <p:cNvSpPr txBox="1"/>
          <p:nvPr/>
        </p:nvSpPr>
        <p:spPr>
          <a:xfrm>
            <a:off x="499451" y="2466368"/>
            <a:ext cx="2510079" cy="769441"/>
          </a:xfrm>
          <a:prstGeom prst="rect">
            <a:avLst/>
          </a:prstGeom>
          <a:noFill/>
        </p:spPr>
        <p:txBody>
          <a:bodyPr wrap="square">
            <a:spAutoFit/>
          </a:bodyPr>
          <a:lstStyle/>
          <a:p>
            <a:r>
              <a:rPr lang="en-US" sz="1100" dirty="0">
                <a:latin typeface="SegoeUIHistoric"/>
              </a:rPr>
              <a:t>Picking up of BBG and GBS upwards.</a:t>
            </a:r>
          </a:p>
          <a:p>
            <a:r>
              <a:rPr lang="en-US" sz="1100" dirty="0">
                <a:latin typeface="SegoeUIHistoric"/>
              </a:rPr>
              <a:t>First phase in opening is to engage to BBG at about 2.75 s and very close after at 3.3s, to GBS.</a:t>
            </a:r>
            <a:endParaRPr lang="en-GB" sz="1100" dirty="0">
              <a:latin typeface="SegoeUIHistoric"/>
            </a:endParaRPr>
          </a:p>
        </p:txBody>
      </p:sp>
      <p:cxnSp>
        <p:nvCxnSpPr>
          <p:cNvPr id="11" name="Rak koppling 10">
            <a:extLst>
              <a:ext uri="{FF2B5EF4-FFF2-40B4-BE49-F238E27FC236}">
                <a16:creationId xmlns:a16="http://schemas.microsoft.com/office/drawing/2014/main" id="{FCA62AD3-337F-90A3-DC8D-7DD4EFFEBCD8}"/>
              </a:ext>
            </a:extLst>
          </p:cNvPr>
          <p:cNvCxnSpPr>
            <a:cxnSpLocks/>
          </p:cNvCxnSpPr>
          <p:nvPr/>
        </p:nvCxnSpPr>
        <p:spPr>
          <a:xfrm flipV="1">
            <a:off x="5069436" y="1672099"/>
            <a:ext cx="0" cy="289990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6D530149-E019-7E82-4355-2B063CF1D9EC}"/>
              </a:ext>
            </a:extLst>
          </p:cNvPr>
          <p:cNvSpPr txBox="1"/>
          <p:nvPr/>
        </p:nvSpPr>
        <p:spPr>
          <a:xfrm>
            <a:off x="6748217" y="1638598"/>
            <a:ext cx="3796680" cy="369332"/>
          </a:xfrm>
          <a:prstGeom prst="rect">
            <a:avLst/>
          </a:prstGeom>
          <a:noFill/>
        </p:spPr>
        <p:txBody>
          <a:bodyPr wrap="none" rtlCol="0">
            <a:spAutoFit/>
          </a:bodyPr>
          <a:lstStyle/>
          <a:p>
            <a:pPr algn="l"/>
            <a:r>
              <a:rPr lang="en-GB" dirty="0">
                <a:solidFill>
                  <a:srgbClr val="666666"/>
                </a:solidFill>
              </a:rPr>
              <a:t>First contact between BGG and GBS</a:t>
            </a:r>
          </a:p>
        </p:txBody>
      </p:sp>
      <p:cxnSp>
        <p:nvCxnSpPr>
          <p:cNvPr id="13" name="Rak koppling 12">
            <a:extLst>
              <a:ext uri="{FF2B5EF4-FFF2-40B4-BE49-F238E27FC236}">
                <a16:creationId xmlns:a16="http://schemas.microsoft.com/office/drawing/2014/main" id="{3553061A-A771-7D52-A640-0908848CC3F4}"/>
              </a:ext>
            </a:extLst>
          </p:cNvPr>
          <p:cNvCxnSpPr>
            <a:cxnSpLocks/>
          </p:cNvCxnSpPr>
          <p:nvPr/>
        </p:nvCxnSpPr>
        <p:spPr>
          <a:xfrm flipV="1">
            <a:off x="6806062" y="1856484"/>
            <a:ext cx="0" cy="276552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29E165E-EBD8-CABE-4E27-9224FD6138FD}"/>
              </a:ext>
            </a:extLst>
          </p:cNvPr>
          <p:cNvSpPr txBox="1"/>
          <p:nvPr/>
        </p:nvSpPr>
        <p:spPr>
          <a:xfrm>
            <a:off x="5002277" y="1420711"/>
            <a:ext cx="2967479" cy="369332"/>
          </a:xfrm>
          <a:prstGeom prst="rect">
            <a:avLst/>
          </a:prstGeom>
          <a:noFill/>
        </p:spPr>
        <p:txBody>
          <a:bodyPr wrap="none" rtlCol="0">
            <a:spAutoFit/>
          </a:bodyPr>
          <a:lstStyle/>
          <a:p>
            <a:pPr algn="l"/>
            <a:r>
              <a:rPr lang="en-GB" dirty="0">
                <a:solidFill>
                  <a:srgbClr val="666666"/>
                </a:solidFill>
              </a:rPr>
              <a:t>First engagement with BGG</a:t>
            </a:r>
          </a:p>
        </p:txBody>
      </p:sp>
    </p:spTree>
    <p:extLst>
      <p:ext uri="{BB962C8B-B14F-4D97-AF65-F5344CB8AC3E}">
        <p14:creationId xmlns:p14="http://schemas.microsoft.com/office/powerpoint/2010/main" val="248923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D4ECC-B489-A9E2-5860-14CCDA33E06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864285D-532A-D1B7-C2D2-59DDE7BC1718}"/>
              </a:ext>
            </a:extLst>
          </p:cNvPr>
          <p:cNvSpPr>
            <a:spLocks noGrp="1"/>
          </p:cNvSpPr>
          <p:nvPr>
            <p:ph type="title"/>
          </p:nvPr>
        </p:nvSpPr>
        <p:spPr>
          <a:xfrm>
            <a:off x="444996" y="118676"/>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88427D1F-C46B-DDB2-0BA4-9FC6EBFCAB84}"/>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18</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8A240257-CAA3-A49B-88AE-CA414CEAF376}"/>
              </a:ext>
            </a:extLst>
          </p:cNvPr>
          <p:cNvSpPr>
            <a:spLocks noGrp="1"/>
          </p:cNvSpPr>
          <p:nvPr>
            <p:ph type="body" sz="quarter" idx="14"/>
          </p:nvPr>
        </p:nvSpPr>
        <p:spPr>
          <a:xfrm>
            <a:off x="499451" y="957622"/>
            <a:ext cx="10341002" cy="507076"/>
          </a:xfrm>
        </p:spPr>
        <p:txBody>
          <a:bodyPr/>
          <a:lstStyle/>
          <a:p>
            <a:r>
              <a:rPr lang="en-US" noProof="0" dirty="0"/>
              <a:t>Summary</a:t>
            </a:r>
            <a:endParaRPr lang="en-GB" noProof="0" dirty="0"/>
          </a:p>
        </p:txBody>
      </p:sp>
      <p:sp>
        <p:nvSpPr>
          <p:cNvPr id="23" name="textruta 22">
            <a:extLst>
              <a:ext uri="{FF2B5EF4-FFF2-40B4-BE49-F238E27FC236}">
                <a16:creationId xmlns:a16="http://schemas.microsoft.com/office/drawing/2014/main" id="{ABE42BB1-70D6-A216-6410-4EA3C8FD8E00}"/>
              </a:ext>
            </a:extLst>
          </p:cNvPr>
          <p:cNvSpPr txBox="1"/>
          <p:nvPr/>
        </p:nvSpPr>
        <p:spPr>
          <a:xfrm>
            <a:off x="444996" y="2117343"/>
            <a:ext cx="11578249" cy="163121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SegoeUIHistoric"/>
              </a:rPr>
              <a:t>Repeatability under thermally stable conditions is ±0.02mm </a:t>
            </a:r>
          </a:p>
          <a:p>
            <a:pPr marL="342900" indent="-342900">
              <a:buFont typeface="Arial" panose="020B0604020202020204" pitchFamily="34" charset="0"/>
              <a:buChar char="•"/>
            </a:pPr>
            <a:r>
              <a:rPr lang="en-US" sz="2000" dirty="0">
                <a:latin typeface="SegoeUIHistoric"/>
              </a:rPr>
              <a:t>Effective Coefficient of Thermal Expansion at open position -3 µm/K </a:t>
            </a:r>
          </a:p>
          <a:p>
            <a:pPr marL="342900" indent="-342900">
              <a:buFont typeface="Arial" panose="020B0604020202020204" pitchFamily="34" charset="0"/>
              <a:buChar char="•"/>
            </a:pPr>
            <a:r>
              <a:rPr lang="en-US" sz="2000" dirty="0">
                <a:latin typeface="SegoeUIHistoric"/>
              </a:rPr>
              <a:t>Terminal velocity of the falling load with servo drive off, with default or maximum mass, is 77mm/s.</a:t>
            </a:r>
          </a:p>
          <a:p>
            <a:pPr marL="342900" indent="-342900">
              <a:buFont typeface="Arial" panose="020B0604020202020204" pitchFamily="34" charset="0"/>
              <a:buChar char="•"/>
            </a:pPr>
            <a:r>
              <a:rPr lang="en-US" sz="2000" dirty="0">
                <a:latin typeface="SegoeUIHistoric"/>
              </a:rPr>
              <a:t>System hysteresis for longer strokes is ±0.06mm corresponding with linearity </a:t>
            </a:r>
          </a:p>
          <a:p>
            <a:pPr marL="342900" indent="-342900">
              <a:buFont typeface="Arial" panose="020B0604020202020204" pitchFamily="34" charset="0"/>
              <a:buChar char="•"/>
            </a:pPr>
            <a:r>
              <a:rPr lang="en-US" sz="2000" dirty="0">
                <a:latin typeface="SegoeUIHistoric"/>
              </a:rPr>
              <a:t>LSS end stops, and BBG end stop surfaces, can take up to 10kN (‘tested’) / 12kN (</a:t>
            </a:r>
            <a:r>
              <a:rPr lang="en-US" sz="2000" dirty="0" err="1">
                <a:latin typeface="SegoeUIHistoric"/>
              </a:rPr>
              <a:t>analysed</a:t>
            </a:r>
            <a:r>
              <a:rPr lang="en-US" sz="2000" dirty="0">
                <a:latin typeface="SegoeUIHistoric"/>
              </a:rPr>
              <a:t>)</a:t>
            </a:r>
          </a:p>
        </p:txBody>
      </p:sp>
    </p:spTree>
    <p:extLst>
      <p:ext uri="{BB962C8B-B14F-4D97-AF65-F5344CB8AC3E}">
        <p14:creationId xmlns:p14="http://schemas.microsoft.com/office/powerpoint/2010/main" val="9046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A77D-736F-4B50-8C7D-BA4673B2952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CA9F267-9212-7D0A-08A6-DC37D01CD76F}"/>
              </a:ext>
            </a:extLst>
          </p:cNvPr>
          <p:cNvSpPr>
            <a:spLocks noGrp="1"/>
          </p:cNvSpPr>
          <p:nvPr>
            <p:ph type="title"/>
          </p:nvPr>
        </p:nvSpPr>
        <p:spPr>
          <a:xfrm>
            <a:off x="637501" y="322237"/>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964AEA8B-613C-4664-0731-F6C0526D6F18}"/>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19</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AE9DBB4F-6897-DED6-B618-1EE8EA28A67F}"/>
              </a:ext>
            </a:extLst>
          </p:cNvPr>
          <p:cNvSpPr>
            <a:spLocks noGrp="1"/>
          </p:cNvSpPr>
          <p:nvPr>
            <p:ph type="body" sz="quarter" idx="14"/>
          </p:nvPr>
        </p:nvSpPr>
        <p:spPr>
          <a:xfrm>
            <a:off x="5481962" y="512620"/>
            <a:ext cx="7381546" cy="507076"/>
          </a:xfrm>
        </p:spPr>
        <p:txBody>
          <a:bodyPr/>
          <a:lstStyle/>
          <a:p>
            <a:r>
              <a:rPr lang="en-GB" noProof="0" dirty="0"/>
              <a:t>Opening sequence</a:t>
            </a:r>
          </a:p>
          <a:p>
            <a:endParaRPr lang="en-GB" noProof="0" dirty="0"/>
          </a:p>
        </p:txBody>
      </p:sp>
      <p:sp>
        <p:nvSpPr>
          <p:cNvPr id="6" name="textruta 5">
            <a:extLst>
              <a:ext uri="{FF2B5EF4-FFF2-40B4-BE49-F238E27FC236}">
                <a16:creationId xmlns:a16="http://schemas.microsoft.com/office/drawing/2014/main" id="{A3DC0794-68B4-6646-7C9C-516A77C24060}"/>
              </a:ext>
            </a:extLst>
          </p:cNvPr>
          <p:cNvSpPr txBox="1"/>
          <p:nvPr/>
        </p:nvSpPr>
        <p:spPr>
          <a:xfrm>
            <a:off x="2779329" y="6398421"/>
            <a:ext cx="1180131" cy="369332"/>
          </a:xfrm>
          <a:prstGeom prst="rect">
            <a:avLst/>
          </a:prstGeom>
          <a:noFill/>
        </p:spPr>
        <p:txBody>
          <a:bodyPr wrap="none" rtlCol="0">
            <a:spAutoFit/>
          </a:bodyPr>
          <a:lstStyle/>
          <a:p>
            <a:pPr algn="l"/>
            <a:r>
              <a:rPr lang="en-GB" dirty="0">
                <a:solidFill>
                  <a:srgbClr val="666666"/>
                </a:solidFill>
              </a:rPr>
              <a:t>Basement</a:t>
            </a:r>
          </a:p>
        </p:txBody>
      </p:sp>
      <p:sp>
        <p:nvSpPr>
          <p:cNvPr id="8" name="textruta 7">
            <a:extLst>
              <a:ext uri="{FF2B5EF4-FFF2-40B4-BE49-F238E27FC236}">
                <a16:creationId xmlns:a16="http://schemas.microsoft.com/office/drawing/2014/main" id="{CA06EF47-F037-A99B-572B-5F9DEA25BF58}"/>
              </a:ext>
            </a:extLst>
          </p:cNvPr>
          <p:cNvSpPr txBox="1"/>
          <p:nvPr/>
        </p:nvSpPr>
        <p:spPr>
          <a:xfrm>
            <a:off x="8338300" y="6392201"/>
            <a:ext cx="888577" cy="369332"/>
          </a:xfrm>
          <a:prstGeom prst="rect">
            <a:avLst/>
          </a:prstGeom>
          <a:noFill/>
        </p:spPr>
        <p:txBody>
          <a:bodyPr wrap="none" rtlCol="0">
            <a:spAutoFit/>
          </a:bodyPr>
          <a:lstStyle/>
          <a:p>
            <a:pPr algn="l"/>
            <a:r>
              <a:rPr lang="en-GB" dirty="0">
                <a:solidFill>
                  <a:srgbClr val="666666"/>
                </a:solidFill>
              </a:rPr>
              <a:t>Bunker</a:t>
            </a:r>
          </a:p>
        </p:txBody>
      </p:sp>
      <p:pic>
        <p:nvPicPr>
          <p:cNvPr id="3" name="Basement ny">
            <a:hlinkClick r:id="" action="ppaction://media"/>
            <a:extLst>
              <a:ext uri="{FF2B5EF4-FFF2-40B4-BE49-F238E27FC236}">
                <a16:creationId xmlns:a16="http://schemas.microsoft.com/office/drawing/2014/main" id="{A1858BD0-4C8F-B4B9-D066-594D3A1BD50C}"/>
              </a:ext>
            </a:extLst>
          </p:cNvPr>
          <p:cNvPicPr>
            <a:picLocks noChangeAspect="1"/>
          </p:cNvPicPr>
          <p:nvPr>
            <a:videoFile r:link="rId1"/>
            <p:extLst>
              <p:ext uri="{DAA4B4D4-6D71-4841-9C94-3DE7FCFB9230}">
                <p14:media xmlns:p14="http://schemas.microsoft.com/office/powerpoint/2010/main" r:embed="rId2">
                  <p14:trim st="15000" end="11600"/>
                </p14:media>
              </p:ext>
            </p:extLst>
          </p:nvPr>
        </p:nvPicPr>
        <p:blipFill>
          <a:blip r:embed="rId6"/>
          <a:stretch>
            <a:fillRect/>
          </a:stretch>
        </p:blipFill>
        <p:spPr>
          <a:xfrm>
            <a:off x="2027634" y="1085808"/>
            <a:ext cx="2995550" cy="5317102"/>
          </a:xfrm>
          <a:prstGeom prst="rect">
            <a:avLst/>
          </a:prstGeom>
        </p:spPr>
      </p:pic>
      <p:pic>
        <p:nvPicPr>
          <p:cNvPr id="10" name="Bunker">
            <a:hlinkClick r:id="" action="ppaction://media"/>
            <a:extLst>
              <a:ext uri="{FF2B5EF4-FFF2-40B4-BE49-F238E27FC236}">
                <a16:creationId xmlns:a16="http://schemas.microsoft.com/office/drawing/2014/main" id="{376B4DD1-EF88-772D-E2C5-D2595889B252}"/>
              </a:ext>
            </a:extLst>
          </p:cNvPr>
          <p:cNvPicPr>
            <a:picLocks noChangeAspect="1"/>
          </p:cNvPicPr>
          <p:nvPr>
            <a:videoFile r:link="rId1"/>
            <p:extLst>
              <p:ext uri="{DAA4B4D4-6D71-4841-9C94-3DE7FCFB9230}">
                <p14:media xmlns:p14="http://schemas.microsoft.com/office/powerpoint/2010/main" r:embed="rId3">
                  <p14:trim st="16550" end="13201.6666"/>
                </p14:media>
              </p:ext>
            </p:extLst>
          </p:nvPr>
        </p:nvPicPr>
        <p:blipFill>
          <a:blip r:embed="rId7"/>
          <a:stretch>
            <a:fillRect/>
          </a:stretch>
        </p:blipFill>
        <p:spPr>
          <a:xfrm>
            <a:off x="7214124" y="1081320"/>
            <a:ext cx="2995550" cy="5317101"/>
          </a:xfrm>
          <a:prstGeom prst="rect">
            <a:avLst/>
          </a:prstGeom>
        </p:spPr>
      </p:pic>
    </p:spTree>
    <p:extLst>
      <p:ext uri="{BB962C8B-B14F-4D97-AF65-F5344CB8AC3E}">
        <p14:creationId xmlns:p14="http://schemas.microsoft.com/office/powerpoint/2010/main" val="303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00" fill="hold"/>
                                        <p:tgtEl>
                                          <p:spTgt spid="3"/>
                                        </p:tgtEl>
                                      </p:cBhvr>
                                    </p:cmd>
                                  </p:childTnLst>
                                </p:cTn>
                              </p:par>
                              <p:par>
                                <p:cTn id="7" presetID="1" presetClass="mediacall" presetSubtype="0" fill="hold" nodeType="withEffect">
                                  <p:stCondLst>
                                    <p:cond delay="0"/>
                                  </p:stCondLst>
                                  <p:childTnLst>
                                    <p:cmd type="call" cmd="playFrom(0.0)">
                                      <p:cBhvr>
                                        <p:cTn id="8" dur="514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0" mute="1">
                <p:cTn id="10"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2</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892175701"/>
              </p:ext>
            </p:extLst>
          </p:nvPr>
        </p:nvGraphicFramePr>
        <p:xfrm>
          <a:off x="1195646" y="1633448"/>
          <a:ext cx="10173394" cy="2646542"/>
        </p:xfrm>
        <a:graphic>
          <a:graphicData uri="http://schemas.openxmlformats.org/drawingml/2006/table">
            <a:tbl>
              <a:tblPr firstRow="1" bandRow="1">
                <a:tableStyleId>{5C22544A-7EE6-4342-B048-85BDC9FD1C3A}</a:tableStyleId>
              </a:tblPr>
              <a:tblGrid>
                <a:gridCol w="10173394">
                  <a:extLst>
                    <a:ext uri="{9D8B030D-6E8A-4147-A177-3AD203B41FA5}">
                      <a16:colId xmlns:a16="http://schemas.microsoft.com/office/drawing/2014/main" val="1887023439"/>
                    </a:ext>
                  </a:extLst>
                </a:gridCol>
              </a:tblGrid>
              <a:tr h="547415">
                <a:tc>
                  <a:txBody>
                    <a:bodyPr/>
                    <a:lstStyle/>
                    <a:p>
                      <a:pPr marL="457200" indent="-457200">
                        <a:buAutoNum type="arabicPlain"/>
                        <a:tabLst>
                          <a:tab pos="357188" algn="l"/>
                        </a:tabLst>
                      </a:pPr>
                      <a:r>
                        <a:rPr lang="en-GB" sz="2000" b="0" noProof="0" dirty="0">
                          <a:solidFill>
                            <a:schemeClr val="bg1"/>
                          </a:solidFill>
                        </a:rPr>
                        <a:t>LSS-Environment and mechanical design</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547415">
                <a:tc>
                  <a:txBody>
                    <a:bodyPr/>
                    <a:lstStyle/>
                    <a:p>
                      <a:pPr marL="457200" indent="-457200">
                        <a:buAutoNum type="arabicPlain" startAt="2"/>
                        <a:tabLst>
                          <a:tab pos="357188" algn="l"/>
                        </a:tabLst>
                      </a:pPr>
                      <a:r>
                        <a:rPr lang="en-GB" sz="2000" b="0" noProof="0" dirty="0">
                          <a:solidFill>
                            <a:schemeClr val="bg1"/>
                          </a:solidFill>
                        </a:rPr>
                        <a:t>Dose rate assessment</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6882">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lain" startAt="3"/>
                        <a:tabLst>
                          <a:tab pos="357188" algn="l"/>
                        </a:tabLst>
                        <a:defRPr/>
                      </a:pPr>
                      <a:r>
                        <a:rPr lang="en-GB" sz="2000" b="0" noProof="0" dirty="0">
                          <a:solidFill>
                            <a:schemeClr val="bg1"/>
                          </a:solidFill>
                        </a:rPr>
                        <a:t>Electrical System / Control System</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547415">
                <a:tc>
                  <a:txBody>
                    <a:bodyPr/>
                    <a:lstStyle/>
                    <a:p>
                      <a:pPr marL="457200" indent="-457200">
                        <a:buAutoNum type="arabicPlain" startAt="4"/>
                        <a:tabLst>
                          <a:tab pos="357188" algn="l"/>
                        </a:tabLst>
                      </a:pPr>
                      <a:r>
                        <a:rPr lang="en-GB" sz="2000" b="0" noProof="0" dirty="0">
                          <a:solidFill>
                            <a:schemeClr val="bg1"/>
                          </a:solidFill>
                        </a:rPr>
                        <a:t>Dynamic structural analysis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547415">
                <a:tc>
                  <a:txBody>
                    <a:bodyPr/>
                    <a:lstStyle/>
                    <a:p>
                      <a:pPr marL="457200" indent="-457200">
                        <a:buAutoNum type="arabicPlain" startAt="5"/>
                        <a:tabLst>
                          <a:tab pos="357188" algn="l"/>
                        </a:tabLst>
                      </a:pPr>
                      <a:r>
                        <a:rPr lang="en-US" sz="2000" b="0" noProof="0" dirty="0">
                          <a:solidFill>
                            <a:schemeClr val="bg1"/>
                          </a:solidFill>
                        </a:rPr>
                        <a:t>Data acquisition system and VHTS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2026-04-16</a:t>
            </a:fld>
            <a:endParaRPr lang="sv-SE"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A77D-736F-4B50-8C7D-BA4673B2952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CA9F267-9212-7D0A-08A6-DC37D01CD76F}"/>
              </a:ext>
            </a:extLst>
          </p:cNvPr>
          <p:cNvSpPr>
            <a:spLocks noGrp="1"/>
          </p:cNvSpPr>
          <p:nvPr>
            <p:ph type="title"/>
          </p:nvPr>
        </p:nvSpPr>
        <p:spPr>
          <a:xfrm>
            <a:off x="637501" y="322237"/>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964AEA8B-613C-4664-0731-F6C0526D6F18}"/>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20</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AE9DBB4F-6897-DED6-B618-1EE8EA28A67F}"/>
              </a:ext>
            </a:extLst>
          </p:cNvPr>
          <p:cNvSpPr>
            <a:spLocks noGrp="1"/>
          </p:cNvSpPr>
          <p:nvPr>
            <p:ph type="body" sz="quarter" idx="14"/>
          </p:nvPr>
        </p:nvSpPr>
        <p:spPr>
          <a:xfrm>
            <a:off x="637501" y="1041098"/>
            <a:ext cx="7381546" cy="507076"/>
          </a:xfrm>
        </p:spPr>
        <p:txBody>
          <a:bodyPr/>
          <a:lstStyle/>
          <a:p>
            <a:r>
              <a:rPr lang="en-GB" noProof="0" dirty="0"/>
              <a:t>View from Bunker</a:t>
            </a:r>
          </a:p>
          <a:p>
            <a:endParaRPr lang="en-GB" noProof="0" dirty="0"/>
          </a:p>
        </p:txBody>
      </p:sp>
      <p:pic>
        <p:nvPicPr>
          <p:cNvPr id="14" name="Bildobjekt 13" descr="En bild som visar metall, industri, Aluminium, bryggeri&#10;&#10;AI-genererat innehåll kan vara felaktigt.">
            <a:extLst>
              <a:ext uri="{FF2B5EF4-FFF2-40B4-BE49-F238E27FC236}">
                <a16:creationId xmlns:a16="http://schemas.microsoft.com/office/drawing/2014/main" id="{045F40FF-6AC1-191B-9081-1B6DE12EA3ED}"/>
              </a:ext>
            </a:extLst>
          </p:cNvPr>
          <p:cNvPicPr>
            <a:picLocks noChangeAspect="1"/>
          </p:cNvPicPr>
          <p:nvPr/>
        </p:nvPicPr>
        <p:blipFill>
          <a:blip r:embed="rId3"/>
          <a:stretch>
            <a:fillRect/>
          </a:stretch>
        </p:blipFill>
        <p:spPr>
          <a:xfrm>
            <a:off x="1561440" y="1434383"/>
            <a:ext cx="9069120" cy="5101380"/>
          </a:xfrm>
          <a:prstGeom prst="rect">
            <a:avLst/>
          </a:prstGeom>
        </p:spPr>
      </p:pic>
    </p:spTree>
    <p:extLst>
      <p:ext uri="{BB962C8B-B14F-4D97-AF65-F5344CB8AC3E}">
        <p14:creationId xmlns:p14="http://schemas.microsoft.com/office/powerpoint/2010/main" val="23440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624E-7DD1-8971-1D4D-1C18280E6DD9}"/>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718BEB7-23BB-1314-57A6-E3ED1E8A26B7}"/>
              </a:ext>
            </a:extLst>
          </p:cNvPr>
          <p:cNvPicPr>
            <a:picLocks noGrp="1" noChangeAspect="1"/>
          </p:cNvPicPr>
          <p:nvPr>
            <p:ph idx="1"/>
          </p:nvPr>
        </p:nvPicPr>
        <p:blipFill rotWithShape="1">
          <a:blip r:embed="rId2">
            <a:clrChange>
              <a:clrFrom>
                <a:srgbClr val="FFFFFF"/>
              </a:clrFrom>
              <a:clrTo>
                <a:srgbClr val="FFFFFF">
                  <a:alpha val="0"/>
                </a:srgbClr>
              </a:clrTo>
            </a:clrChange>
          </a:blip>
          <a:srcRect l="29266" r="23737"/>
          <a:stretch/>
        </p:blipFill>
        <p:spPr>
          <a:xfrm>
            <a:off x="3618039" y="0"/>
            <a:ext cx="6120000" cy="6858000"/>
          </a:xfrm>
        </p:spPr>
      </p:pic>
      <p:pic>
        <p:nvPicPr>
          <p:cNvPr id="13" name="Picture 12">
            <a:extLst>
              <a:ext uri="{FF2B5EF4-FFF2-40B4-BE49-F238E27FC236}">
                <a16:creationId xmlns:a16="http://schemas.microsoft.com/office/drawing/2014/main" id="{C0B460A9-1733-3AD5-F40E-BE2FC2E32BB9}"/>
              </a:ext>
            </a:extLst>
          </p:cNvPr>
          <p:cNvPicPr>
            <a:picLocks noChangeAspect="1"/>
          </p:cNvPicPr>
          <p:nvPr/>
        </p:nvPicPr>
        <p:blipFill rotWithShape="1">
          <a:blip r:embed="rId3">
            <a:clrChange>
              <a:clrFrom>
                <a:srgbClr val="FFFFFF"/>
              </a:clrFrom>
              <a:clrTo>
                <a:srgbClr val="FFFFFF">
                  <a:alpha val="0"/>
                </a:srgbClr>
              </a:clrTo>
            </a:clrChange>
          </a:blip>
          <a:srcRect l="29266" r="23737"/>
          <a:stretch/>
        </p:blipFill>
        <p:spPr>
          <a:xfrm>
            <a:off x="3618039" y="0"/>
            <a:ext cx="6120000" cy="6858000"/>
          </a:xfrm>
          <a:prstGeom prst="rect">
            <a:avLst/>
          </a:prstGeom>
        </p:spPr>
      </p:pic>
      <p:sp>
        <p:nvSpPr>
          <p:cNvPr id="2" name="Text Placeholder 4">
            <a:extLst>
              <a:ext uri="{FF2B5EF4-FFF2-40B4-BE49-F238E27FC236}">
                <a16:creationId xmlns:a16="http://schemas.microsoft.com/office/drawing/2014/main" id="{F6D843B6-09C9-A70E-C840-0817B625AC7F}"/>
              </a:ext>
            </a:extLst>
          </p:cNvPr>
          <p:cNvSpPr>
            <a:spLocks noGrp="1"/>
          </p:cNvSpPr>
          <p:nvPr>
            <p:ph type="body" sz="quarter" idx="14"/>
          </p:nvPr>
        </p:nvSpPr>
        <p:spPr>
          <a:xfrm>
            <a:off x="846956" y="2361449"/>
            <a:ext cx="3213108" cy="507076"/>
          </a:xfrm>
        </p:spPr>
        <p:txBody>
          <a:bodyPr/>
          <a:lstStyle/>
          <a:p>
            <a:r>
              <a:rPr lang="en-GB" dirty="0"/>
              <a:t>Neutron Beam Window</a:t>
            </a:r>
            <a:endParaRPr lang="LID4096" dirty="0"/>
          </a:p>
        </p:txBody>
      </p:sp>
      <p:sp>
        <p:nvSpPr>
          <p:cNvPr id="3" name="Title 1">
            <a:extLst>
              <a:ext uri="{FF2B5EF4-FFF2-40B4-BE49-F238E27FC236}">
                <a16:creationId xmlns:a16="http://schemas.microsoft.com/office/drawing/2014/main" id="{B6D82869-F3D7-5839-2594-07ADCE1779D1}"/>
              </a:ext>
            </a:extLst>
          </p:cNvPr>
          <p:cNvSpPr txBox="1">
            <a:spLocks/>
          </p:cNvSpPr>
          <p:nvPr/>
        </p:nvSpPr>
        <p:spPr>
          <a:xfrm>
            <a:off x="846956" y="465513"/>
            <a:ext cx="2412575"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Hot Handling Tool</a:t>
            </a:r>
            <a:endParaRPr lang="LID4096" dirty="0"/>
          </a:p>
        </p:txBody>
      </p:sp>
      <p:pic>
        <p:nvPicPr>
          <p:cNvPr id="5" name="Bildobjekt 4" descr="En bild som visar leksak, maskin&#10;&#10;AI-genererat innehåll kan vara felaktigt.">
            <a:extLst>
              <a:ext uri="{FF2B5EF4-FFF2-40B4-BE49-F238E27FC236}">
                <a16:creationId xmlns:a16="http://schemas.microsoft.com/office/drawing/2014/main" id="{D7F15865-86BB-94E4-EBDD-6A8BA114F7B0}"/>
              </a:ext>
            </a:extLst>
          </p:cNvPr>
          <p:cNvPicPr>
            <a:picLocks noChangeAspect="1"/>
          </p:cNvPicPr>
          <p:nvPr/>
        </p:nvPicPr>
        <p:blipFill>
          <a:blip r:embed="rId4"/>
          <a:stretch>
            <a:fillRect/>
          </a:stretch>
        </p:blipFill>
        <p:spPr>
          <a:xfrm>
            <a:off x="5922631" y="0"/>
            <a:ext cx="4286250" cy="6858000"/>
          </a:xfrm>
          <a:prstGeom prst="rect">
            <a:avLst/>
          </a:prstGeom>
        </p:spPr>
      </p:pic>
      <p:pic>
        <p:nvPicPr>
          <p:cNvPr id="7" name="Bildobjekt 6" descr="En bild som visar inomhus, Transparens, hylla, design&#10;&#10;AI-genererat innehåll kan vara felaktigt.">
            <a:extLst>
              <a:ext uri="{FF2B5EF4-FFF2-40B4-BE49-F238E27FC236}">
                <a16:creationId xmlns:a16="http://schemas.microsoft.com/office/drawing/2014/main" id="{280E3C4E-F776-66C4-43F1-3A85310713B7}"/>
              </a:ext>
            </a:extLst>
          </p:cNvPr>
          <p:cNvPicPr>
            <a:picLocks noChangeAspect="1"/>
          </p:cNvPicPr>
          <p:nvPr/>
        </p:nvPicPr>
        <p:blipFill>
          <a:blip r:embed="rId5"/>
          <a:stretch>
            <a:fillRect/>
          </a:stretch>
        </p:blipFill>
        <p:spPr>
          <a:xfrm>
            <a:off x="1635895" y="0"/>
            <a:ext cx="4286736" cy="6858000"/>
          </a:xfrm>
          <a:prstGeom prst="rect">
            <a:avLst/>
          </a:prstGeom>
        </p:spPr>
      </p:pic>
    </p:spTree>
    <p:extLst>
      <p:ext uri="{BB962C8B-B14F-4D97-AF65-F5344CB8AC3E}">
        <p14:creationId xmlns:p14="http://schemas.microsoft.com/office/powerpoint/2010/main" val="414593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6D4C52D-5F4E-1859-F5E9-265563888A14}"/>
              </a:ext>
            </a:extLst>
          </p:cNvPr>
          <p:cNvPicPr>
            <a:picLocks noChangeAspect="1"/>
          </p:cNvPicPr>
          <p:nvPr/>
        </p:nvPicPr>
        <p:blipFill rotWithShape="1">
          <a:blip r:embed="rId2">
            <a:clrChange>
              <a:clrFrom>
                <a:srgbClr val="FFFFFF"/>
              </a:clrFrom>
              <a:clrTo>
                <a:srgbClr val="FFFFFF">
                  <a:alpha val="0"/>
                </a:srgbClr>
              </a:clrTo>
            </a:clrChange>
          </a:blip>
          <a:srcRect l="29266" r="23737"/>
          <a:stretch/>
        </p:blipFill>
        <p:spPr>
          <a:xfrm>
            <a:off x="3618039" y="0"/>
            <a:ext cx="6120000" cy="6858000"/>
          </a:xfrm>
          <a:prstGeom prst="rect">
            <a:avLst/>
          </a:prstGeom>
        </p:spPr>
      </p:pic>
      <p:pic>
        <p:nvPicPr>
          <p:cNvPr id="20" name="Picture 19">
            <a:extLst>
              <a:ext uri="{FF2B5EF4-FFF2-40B4-BE49-F238E27FC236}">
                <a16:creationId xmlns:a16="http://schemas.microsoft.com/office/drawing/2014/main" id="{470AF421-B303-9E02-AD72-E947C8F7AC84}"/>
              </a:ext>
            </a:extLst>
          </p:cNvPr>
          <p:cNvPicPr>
            <a:picLocks noChangeAspect="1"/>
          </p:cNvPicPr>
          <p:nvPr/>
        </p:nvPicPr>
        <p:blipFill rotWithShape="1">
          <a:blip r:embed="rId3">
            <a:clrChange>
              <a:clrFrom>
                <a:srgbClr val="FFFFFF"/>
              </a:clrFrom>
              <a:clrTo>
                <a:srgbClr val="FFFFFF">
                  <a:alpha val="0"/>
                </a:srgbClr>
              </a:clrTo>
            </a:clrChange>
          </a:blip>
          <a:srcRect l="29266" r="23737"/>
          <a:stretch/>
        </p:blipFill>
        <p:spPr>
          <a:xfrm>
            <a:off x="3618039" y="0"/>
            <a:ext cx="6120000" cy="6858000"/>
          </a:xfrm>
          <a:prstGeom prst="rect">
            <a:avLst/>
          </a:prstGeom>
        </p:spPr>
      </p:pic>
      <p:sp>
        <p:nvSpPr>
          <p:cNvPr id="3" name="Footer Placeholder 2">
            <a:extLst>
              <a:ext uri="{FF2B5EF4-FFF2-40B4-BE49-F238E27FC236}">
                <a16:creationId xmlns:a16="http://schemas.microsoft.com/office/drawing/2014/main" id="{3E99D63A-5686-3447-CB0F-13D506822CF0}"/>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89D73D85-B1D7-6C8A-B3A8-CCD111A73D5C}"/>
              </a:ext>
            </a:extLst>
          </p:cNvPr>
          <p:cNvSpPr>
            <a:spLocks noGrp="1"/>
          </p:cNvSpPr>
          <p:nvPr>
            <p:ph type="sldNum" sz="quarter" idx="12"/>
          </p:nvPr>
        </p:nvSpPr>
        <p:spPr/>
        <p:txBody>
          <a:bodyPr/>
          <a:lstStyle/>
          <a:p>
            <a:fld id="{F7283078-D760-1647-8B80-66BA8B52336D}" type="slidenum">
              <a:rPr lang="sv-SE" smtClean="0"/>
              <a:t>22</a:t>
            </a:fld>
            <a:endParaRPr lang="sv-SE" dirty="0"/>
          </a:p>
        </p:txBody>
      </p:sp>
      <p:sp>
        <p:nvSpPr>
          <p:cNvPr id="7" name="Date Placeholder 6">
            <a:extLst>
              <a:ext uri="{FF2B5EF4-FFF2-40B4-BE49-F238E27FC236}">
                <a16:creationId xmlns:a16="http://schemas.microsoft.com/office/drawing/2014/main" id="{C1A3FB88-832F-F4EE-006F-CC88FA200163}"/>
              </a:ext>
            </a:extLst>
          </p:cNvPr>
          <p:cNvSpPr>
            <a:spLocks noGrp="1"/>
          </p:cNvSpPr>
          <p:nvPr>
            <p:ph type="dt" sz="half" idx="10"/>
          </p:nvPr>
        </p:nvSpPr>
        <p:spPr/>
        <p:txBody>
          <a:bodyPr/>
          <a:lstStyle/>
          <a:p>
            <a:fld id="{18896B66-0B3A-474C-9C9C-E4F07B1F5DAD}" type="datetime1">
              <a:rPr lang="sv-SE" smtClean="0"/>
              <a:t>2026-04-16</a:t>
            </a:fld>
            <a:endParaRPr lang="sv-SE" dirty="0"/>
          </a:p>
        </p:txBody>
      </p:sp>
      <p:pic>
        <p:nvPicPr>
          <p:cNvPr id="18" name="Picture 17">
            <a:extLst>
              <a:ext uri="{FF2B5EF4-FFF2-40B4-BE49-F238E27FC236}">
                <a16:creationId xmlns:a16="http://schemas.microsoft.com/office/drawing/2014/main" id="{9AC4BF93-BD38-F0AD-EC86-B1392D33B211}"/>
              </a:ext>
            </a:extLst>
          </p:cNvPr>
          <p:cNvPicPr>
            <a:picLocks noChangeAspect="1"/>
          </p:cNvPicPr>
          <p:nvPr/>
        </p:nvPicPr>
        <p:blipFill rotWithShape="1">
          <a:blip r:embed="rId4">
            <a:clrChange>
              <a:clrFrom>
                <a:srgbClr val="FFFFFF"/>
              </a:clrFrom>
              <a:clrTo>
                <a:srgbClr val="FFFFFF">
                  <a:alpha val="0"/>
                </a:srgbClr>
              </a:clrTo>
            </a:clrChange>
          </a:blip>
          <a:srcRect l="29266" r="23737"/>
          <a:stretch/>
        </p:blipFill>
        <p:spPr>
          <a:xfrm>
            <a:off x="3618039" y="0"/>
            <a:ext cx="6120000" cy="6858000"/>
          </a:xfrm>
          <a:prstGeom prst="rect">
            <a:avLst/>
          </a:prstGeom>
        </p:spPr>
      </p:pic>
      <p:sp>
        <p:nvSpPr>
          <p:cNvPr id="13" name="Text Placeholder 4">
            <a:extLst>
              <a:ext uri="{FF2B5EF4-FFF2-40B4-BE49-F238E27FC236}">
                <a16:creationId xmlns:a16="http://schemas.microsoft.com/office/drawing/2014/main" id="{73EEEBCD-D14B-3EE5-1495-4D3F3EB8C6E0}"/>
              </a:ext>
            </a:extLst>
          </p:cNvPr>
          <p:cNvSpPr>
            <a:spLocks noGrp="1"/>
          </p:cNvSpPr>
          <p:nvPr>
            <p:ph type="body" sz="quarter" idx="14"/>
          </p:nvPr>
        </p:nvSpPr>
        <p:spPr>
          <a:xfrm>
            <a:off x="846956" y="2361449"/>
            <a:ext cx="3583728" cy="507076"/>
          </a:xfrm>
        </p:spPr>
        <p:txBody>
          <a:bodyPr/>
          <a:lstStyle/>
          <a:p>
            <a:r>
              <a:rPr lang="en-GB" dirty="0"/>
              <a:t>Vertical Actuator Assembly</a:t>
            </a:r>
          </a:p>
        </p:txBody>
      </p:sp>
      <p:sp>
        <p:nvSpPr>
          <p:cNvPr id="14" name="Title 1">
            <a:extLst>
              <a:ext uri="{FF2B5EF4-FFF2-40B4-BE49-F238E27FC236}">
                <a16:creationId xmlns:a16="http://schemas.microsoft.com/office/drawing/2014/main" id="{E598F61B-37C7-5440-ED56-46954C8207FF}"/>
              </a:ext>
            </a:extLst>
          </p:cNvPr>
          <p:cNvSpPr txBox="1">
            <a:spLocks/>
          </p:cNvSpPr>
          <p:nvPr/>
        </p:nvSpPr>
        <p:spPr>
          <a:xfrm>
            <a:off x="846956" y="465513"/>
            <a:ext cx="2412575"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Hot Handling Tool</a:t>
            </a:r>
            <a:endParaRPr lang="LID4096" dirty="0"/>
          </a:p>
        </p:txBody>
      </p:sp>
    </p:spTree>
    <p:extLst>
      <p:ext uri="{BB962C8B-B14F-4D97-AF65-F5344CB8AC3E}">
        <p14:creationId xmlns:p14="http://schemas.microsoft.com/office/powerpoint/2010/main" val="297399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9272DE-CC88-C7DC-7C23-588A4C278A05}"/>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3DCBB827-2DDC-A628-AF8A-52A8AD6FBCE8}"/>
              </a:ext>
            </a:extLst>
          </p:cNvPr>
          <p:cNvSpPr>
            <a:spLocks noGrp="1"/>
          </p:cNvSpPr>
          <p:nvPr>
            <p:ph type="sldNum" sz="quarter" idx="12"/>
          </p:nvPr>
        </p:nvSpPr>
        <p:spPr/>
        <p:txBody>
          <a:bodyPr/>
          <a:lstStyle/>
          <a:p>
            <a:fld id="{F7283078-D760-1647-8B80-66BA8B52336D}" type="slidenum">
              <a:rPr lang="sv-SE" smtClean="0"/>
              <a:t>23</a:t>
            </a:fld>
            <a:endParaRPr lang="sv-SE" dirty="0"/>
          </a:p>
        </p:txBody>
      </p:sp>
      <p:sp>
        <p:nvSpPr>
          <p:cNvPr id="5" name="Text Placeholder 4">
            <a:extLst>
              <a:ext uri="{FF2B5EF4-FFF2-40B4-BE49-F238E27FC236}">
                <a16:creationId xmlns:a16="http://schemas.microsoft.com/office/drawing/2014/main" id="{E35ED7B2-8489-6C42-D50A-D1A8BF6FBFD1}"/>
              </a:ext>
            </a:extLst>
          </p:cNvPr>
          <p:cNvSpPr>
            <a:spLocks noGrp="1"/>
          </p:cNvSpPr>
          <p:nvPr>
            <p:ph type="body" sz="quarter" idx="14"/>
          </p:nvPr>
        </p:nvSpPr>
        <p:spPr>
          <a:xfrm>
            <a:off x="846956" y="2361449"/>
            <a:ext cx="3213108" cy="507076"/>
          </a:xfrm>
        </p:spPr>
        <p:txBody>
          <a:bodyPr/>
          <a:lstStyle/>
          <a:p>
            <a:r>
              <a:rPr lang="en-GB" dirty="0"/>
              <a:t>Neutron Beam Window</a:t>
            </a:r>
            <a:endParaRPr lang="LID4096" dirty="0"/>
          </a:p>
        </p:txBody>
      </p:sp>
      <p:pic>
        <p:nvPicPr>
          <p:cNvPr id="8" name="NBWtool on shutter handling">
            <a:hlinkClick r:id="" action="ppaction://media"/>
            <a:extLst>
              <a:ext uri="{FF2B5EF4-FFF2-40B4-BE49-F238E27FC236}">
                <a16:creationId xmlns:a16="http://schemas.microsoft.com/office/drawing/2014/main" id="{2DDCB40F-718C-CDDD-75A7-B69B9883AF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flipH="1">
            <a:off x="3960000" y="0"/>
            <a:ext cx="6348901" cy="6858000"/>
          </a:xfrm>
        </p:spPr>
      </p:pic>
      <p:sp>
        <p:nvSpPr>
          <p:cNvPr id="7" name="Date Placeholder 6">
            <a:extLst>
              <a:ext uri="{FF2B5EF4-FFF2-40B4-BE49-F238E27FC236}">
                <a16:creationId xmlns:a16="http://schemas.microsoft.com/office/drawing/2014/main" id="{8BB8ABBF-C54A-4A14-40EE-0F0798D34C2D}"/>
              </a:ext>
            </a:extLst>
          </p:cNvPr>
          <p:cNvSpPr>
            <a:spLocks noGrp="1"/>
          </p:cNvSpPr>
          <p:nvPr>
            <p:ph type="dt" sz="half" idx="10"/>
          </p:nvPr>
        </p:nvSpPr>
        <p:spPr/>
        <p:txBody>
          <a:bodyPr/>
          <a:lstStyle/>
          <a:p>
            <a:fld id="{18896B66-0B3A-474C-9C9C-E4F07B1F5DAD}" type="datetime1">
              <a:rPr lang="sv-SE" smtClean="0"/>
              <a:t>2026-04-16</a:t>
            </a:fld>
            <a:endParaRPr lang="sv-SE" dirty="0"/>
          </a:p>
        </p:txBody>
      </p:sp>
      <p:sp>
        <p:nvSpPr>
          <p:cNvPr id="2" name="Title 1">
            <a:extLst>
              <a:ext uri="{FF2B5EF4-FFF2-40B4-BE49-F238E27FC236}">
                <a16:creationId xmlns:a16="http://schemas.microsoft.com/office/drawing/2014/main" id="{0414E161-F461-7026-354A-78C4907D3173}"/>
              </a:ext>
            </a:extLst>
          </p:cNvPr>
          <p:cNvSpPr>
            <a:spLocks noGrp="1"/>
          </p:cNvSpPr>
          <p:nvPr>
            <p:ph type="title"/>
          </p:nvPr>
        </p:nvSpPr>
        <p:spPr>
          <a:xfrm>
            <a:off x="846956" y="465513"/>
            <a:ext cx="2412575" cy="1895936"/>
          </a:xfrm>
        </p:spPr>
        <p:txBody>
          <a:bodyPr/>
          <a:lstStyle/>
          <a:p>
            <a:r>
              <a:rPr lang="en-GB" dirty="0"/>
              <a:t>Hot Handling Tools</a:t>
            </a:r>
            <a:endParaRPr lang="LID4096" dirty="0"/>
          </a:p>
        </p:txBody>
      </p:sp>
    </p:spTree>
    <p:extLst>
      <p:ext uri="{BB962C8B-B14F-4D97-AF65-F5344CB8AC3E}">
        <p14:creationId xmlns:p14="http://schemas.microsoft.com/office/powerpoint/2010/main" val="39504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82B537-E4A1-7889-6C73-A31FD080CAAE}"/>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E021D32-E7CD-A4BF-D22C-3C3EAF4D8BFF}"/>
              </a:ext>
            </a:extLst>
          </p:cNvPr>
          <p:cNvSpPr>
            <a:spLocks noGrp="1"/>
          </p:cNvSpPr>
          <p:nvPr>
            <p:ph type="sldNum" sz="quarter" idx="12"/>
          </p:nvPr>
        </p:nvSpPr>
        <p:spPr/>
        <p:txBody>
          <a:bodyPr/>
          <a:lstStyle/>
          <a:p>
            <a:fld id="{F7283078-D760-1647-8B80-66BA8B52336D}" type="slidenum">
              <a:rPr lang="sv-SE" smtClean="0"/>
              <a:t>24</a:t>
            </a:fld>
            <a:endParaRPr lang="sv-SE" dirty="0"/>
          </a:p>
        </p:txBody>
      </p:sp>
      <p:sp>
        <p:nvSpPr>
          <p:cNvPr id="7" name="Date Placeholder 6">
            <a:extLst>
              <a:ext uri="{FF2B5EF4-FFF2-40B4-BE49-F238E27FC236}">
                <a16:creationId xmlns:a16="http://schemas.microsoft.com/office/drawing/2014/main" id="{3F5638F7-9D84-07D7-F5E4-2C2F88ADFB52}"/>
              </a:ext>
            </a:extLst>
          </p:cNvPr>
          <p:cNvSpPr>
            <a:spLocks noGrp="1"/>
          </p:cNvSpPr>
          <p:nvPr>
            <p:ph type="dt" sz="half" idx="10"/>
          </p:nvPr>
        </p:nvSpPr>
        <p:spPr/>
        <p:txBody>
          <a:bodyPr/>
          <a:lstStyle/>
          <a:p>
            <a:fld id="{18896B66-0B3A-474C-9C9C-E4F07B1F5DAD}" type="datetime1">
              <a:rPr lang="sv-SE" smtClean="0"/>
              <a:t>2026-04-16</a:t>
            </a:fld>
            <a:endParaRPr lang="sv-SE" dirty="0"/>
          </a:p>
        </p:txBody>
      </p:sp>
      <p:pic>
        <p:nvPicPr>
          <p:cNvPr id="11" name="VAA on shutter handling">
            <a:hlinkClick r:id="" action="ppaction://media"/>
            <a:extLst>
              <a:ext uri="{FF2B5EF4-FFF2-40B4-BE49-F238E27FC236}">
                <a16:creationId xmlns:a16="http://schemas.microsoft.com/office/drawing/2014/main" id="{39FF092D-5717-55B2-311F-87C5E90407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a:off x="3960000" y="0"/>
            <a:ext cx="6348902" cy="6858000"/>
          </a:xfrm>
          <a:prstGeom prst="rect">
            <a:avLst/>
          </a:prstGeom>
        </p:spPr>
      </p:pic>
      <p:sp>
        <p:nvSpPr>
          <p:cNvPr id="9" name="Text Placeholder 4">
            <a:extLst>
              <a:ext uri="{FF2B5EF4-FFF2-40B4-BE49-F238E27FC236}">
                <a16:creationId xmlns:a16="http://schemas.microsoft.com/office/drawing/2014/main" id="{231AC4F8-0B14-076F-D57C-5C346D28A231}"/>
              </a:ext>
            </a:extLst>
          </p:cNvPr>
          <p:cNvSpPr txBox="1">
            <a:spLocks/>
          </p:cNvSpPr>
          <p:nvPr/>
        </p:nvSpPr>
        <p:spPr>
          <a:xfrm>
            <a:off x="846956" y="2361449"/>
            <a:ext cx="3213108"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Animation</a:t>
            </a:r>
            <a:endParaRPr lang="LID4096" dirty="0"/>
          </a:p>
        </p:txBody>
      </p:sp>
      <p:sp>
        <p:nvSpPr>
          <p:cNvPr id="10" name="Title 1">
            <a:extLst>
              <a:ext uri="{FF2B5EF4-FFF2-40B4-BE49-F238E27FC236}">
                <a16:creationId xmlns:a16="http://schemas.microsoft.com/office/drawing/2014/main" id="{16854BE8-BF4B-17AD-478A-F2F709B79D17}"/>
              </a:ext>
            </a:extLst>
          </p:cNvPr>
          <p:cNvSpPr txBox="1">
            <a:spLocks/>
          </p:cNvSpPr>
          <p:nvPr/>
        </p:nvSpPr>
        <p:spPr>
          <a:xfrm>
            <a:off x="846956" y="465513"/>
            <a:ext cx="2412575"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Hot Handling Tool</a:t>
            </a:r>
            <a:endParaRPr lang="LID4096" dirty="0"/>
          </a:p>
        </p:txBody>
      </p:sp>
    </p:spTree>
    <p:extLst>
      <p:ext uri="{BB962C8B-B14F-4D97-AF65-F5344CB8AC3E}">
        <p14:creationId xmlns:p14="http://schemas.microsoft.com/office/powerpoint/2010/main" val="23689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82B537-E4A1-7889-6C73-A31FD080CAAE}"/>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E021D32-E7CD-A4BF-D22C-3C3EAF4D8BFF}"/>
              </a:ext>
            </a:extLst>
          </p:cNvPr>
          <p:cNvSpPr>
            <a:spLocks noGrp="1"/>
          </p:cNvSpPr>
          <p:nvPr>
            <p:ph type="sldNum" sz="quarter" idx="12"/>
          </p:nvPr>
        </p:nvSpPr>
        <p:spPr/>
        <p:txBody>
          <a:bodyPr/>
          <a:lstStyle/>
          <a:p>
            <a:fld id="{F7283078-D760-1647-8B80-66BA8B52336D}" type="slidenum">
              <a:rPr lang="sv-SE" smtClean="0"/>
              <a:t>25</a:t>
            </a:fld>
            <a:endParaRPr lang="sv-SE" dirty="0"/>
          </a:p>
        </p:txBody>
      </p:sp>
      <p:sp>
        <p:nvSpPr>
          <p:cNvPr id="5" name="Text Placeholder 4">
            <a:extLst>
              <a:ext uri="{FF2B5EF4-FFF2-40B4-BE49-F238E27FC236}">
                <a16:creationId xmlns:a16="http://schemas.microsoft.com/office/drawing/2014/main" id="{F73A9397-4783-1F65-45C2-453DECB7A00D}"/>
              </a:ext>
            </a:extLst>
          </p:cNvPr>
          <p:cNvSpPr>
            <a:spLocks noGrp="1"/>
          </p:cNvSpPr>
          <p:nvPr>
            <p:ph type="body" sz="quarter" idx="14"/>
          </p:nvPr>
        </p:nvSpPr>
        <p:spPr/>
        <p:txBody>
          <a:bodyPr/>
          <a:lstStyle/>
          <a:p>
            <a:r>
              <a:rPr lang="en-GB" dirty="0"/>
              <a:t>Sequence</a:t>
            </a:r>
            <a:endParaRPr lang="LID4096" dirty="0"/>
          </a:p>
        </p:txBody>
      </p:sp>
      <p:sp>
        <p:nvSpPr>
          <p:cNvPr id="7" name="Date Placeholder 6">
            <a:extLst>
              <a:ext uri="{FF2B5EF4-FFF2-40B4-BE49-F238E27FC236}">
                <a16:creationId xmlns:a16="http://schemas.microsoft.com/office/drawing/2014/main" id="{3F5638F7-9D84-07D7-F5E4-2C2F88ADFB52}"/>
              </a:ext>
            </a:extLst>
          </p:cNvPr>
          <p:cNvSpPr>
            <a:spLocks noGrp="1"/>
          </p:cNvSpPr>
          <p:nvPr>
            <p:ph type="dt" sz="half" idx="10"/>
          </p:nvPr>
        </p:nvSpPr>
        <p:spPr/>
        <p:txBody>
          <a:bodyPr/>
          <a:lstStyle/>
          <a:p>
            <a:fld id="{18896B66-0B3A-474C-9C9C-E4F07B1F5DAD}" type="datetime1">
              <a:rPr lang="sv-SE" smtClean="0"/>
              <a:t>2026-04-16</a:t>
            </a:fld>
            <a:endParaRPr lang="sv-SE" dirty="0"/>
          </a:p>
        </p:txBody>
      </p:sp>
      <p:pic>
        <p:nvPicPr>
          <p:cNvPr id="8" name="Content Placeholder 7">
            <a:extLst>
              <a:ext uri="{FF2B5EF4-FFF2-40B4-BE49-F238E27FC236}">
                <a16:creationId xmlns:a16="http://schemas.microsoft.com/office/drawing/2014/main" id="{512F8D05-F7C5-5AEC-2ACC-D7043DF9E6DB}"/>
              </a:ext>
            </a:extLst>
          </p:cNvPr>
          <p:cNvPicPr>
            <a:picLocks noGrp="1" noChangeAspect="1"/>
          </p:cNvPicPr>
          <p:nvPr>
            <p:ph idx="1"/>
          </p:nvPr>
        </p:nvPicPr>
        <p:blipFill>
          <a:blip r:embed="rId2"/>
          <a:stretch>
            <a:fillRect/>
          </a:stretch>
        </p:blipFill>
        <p:spPr>
          <a:xfrm flipH="1">
            <a:off x="3960000" y="0"/>
            <a:ext cx="6050060" cy="6858000"/>
          </a:xfrm>
        </p:spPr>
      </p:pic>
      <p:pic>
        <p:nvPicPr>
          <p:cNvPr id="12" name="Picture 11">
            <a:extLst>
              <a:ext uri="{FF2B5EF4-FFF2-40B4-BE49-F238E27FC236}">
                <a16:creationId xmlns:a16="http://schemas.microsoft.com/office/drawing/2014/main" id="{7AEAD412-519E-C04A-804F-5E5FF2E3562C}"/>
              </a:ext>
            </a:extLst>
          </p:cNvPr>
          <p:cNvPicPr>
            <a:picLocks noChangeAspect="1"/>
          </p:cNvPicPr>
          <p:nvPr/>
        </p:nvPicPr>
        <p:blipFill>
          <a:blip r:embed="rId3"/>
          <a:stretch>
            <a:fillRect/>
          </a:stretch>
        </p:blipFill>
        <p:spPr>
          <a:xfrm flipH="1">
            <a:off x="3960000" y="0"/>
            <a:ext cx="6050060" cy="6858000"/>
          </a:xfrm>
          <a:prstGeom prst="rect">
            <a:avLst/>
          </a:prstGeom>
        </p:spPr>
      </p:pic>
      <p:pic>
        <p:nvPicPr>
          <p:cNvPr id="14" name="Picture 13">
            <a:extLst>
              <a:ext uri="{FF2B5EF4-FFF2-40B4-BE49-F238E27FC236}">
                <a16:creationId xmlns:a16="http://schemas.microsoft.com/office/drawing/2014/main" id="{CA01CEC9-AD4D-F4BD-6B91-73E52AB5D048}"/>
              </a:ext>
            </a:extLst>
          </p:cNvPr>
          <p:cNvPicPr>
            <a:picLocks noChangeAspect="1"/>
          </p:cNvPicPr>
          <p:nvPr/>
        </p:nvPicPr>
        <p:blipFill>
          <a:blip r:embed="rId4"/>
          <a:stretch>
            <a:fillRect/>
          </a:stretch>
        </p:blipFill>
        <p:spPr>
          <a:xfrm flipH="1">
            <a:off x="3960000" y="0"/>
            <a:ext cx="6050060" cy="6858000"/>
          </a:xfrm>
          <a:prstGeom prst="rect">
            <a:avLst/>
          </a:prstGeom>
        </p:spPr>
      </p:pic>
      <p:pic>
        <p:nvPicPr>
          <p:cNvPr id="16" name="Picture 15">
            <a:extLst>
              <a:ext uri="{FF2B5EF4-FFF2-40B4-BE49-F238E27FC236}">
                <a16:creationId xmlns:a16="http://schemas.microsoft.com/office/drawing/2014/main" id="{6FBF8343-5036-C3E7-3E6A-A3579DC8A68C}"/>
              </a:ext>
            </a:extLst>
          </p:cNvPr>
          <p:cNvPicPr>
            <a:picLocks noChangeAspect="1"/>
          </p:cNvPicPr>
          <p:nvPr/>
        </p:nvPicPr>
        <p:blipFill>
          <a:blip r:embed="rId5"/>
          <a:stretch>
            <a:fillRect/>
          </a:stretch>
        </p:blipFill>
        <p:spPr>
          <a:xfrm flipH="1">
            <a:off x="3960000" y="0"/>
            <a:ext cx="6050060" cy="6858000"/>
          </a:xfrm>
          <a:prstGeom prst="rect">
            <a:avLst/>
          </a:prstGeom>
        </p:spPr>
      </p:pic>
      <p:pic>
        <p:nvPicPr>
          <p:cNvPr id="18" name="Picture 17">
            <a:extLst>
              <a:ext uri="{FF2B5EF4-FFF2-40B4-BE49-F238E27FC236}">
                <a16:creationId xmlns:a16="http://schemas.microsoft.com/office/drawing/2014/main" id="{ACAC7733-ACF6-9D3F-61D5-FDAAA51C28A3}"/>
              </a:ext>
            </a:extLst>
          </p:cNvPr>
          <p:cNvPicPr>
            <a:picLocks noChangeAspect="1"/>
          </p:cNvPicPr>
          <p:nvPr/>
        </p:nvPicPr>
        <p:blipFill>
          <a:blip r:embed="rId6"/>
          <a:stretch>
            <a:fillRect/>
          </a:stretch>
        </p:blipFill>
        <p:spPr>
          <a:xfrm flipH="1">
            <a:off x="3960000" y="0"/>
            <a:ext cx="6050060" cy="6858000"/>
          </a:xfrm>
          <a:prstGeom prst="rect">
            <a:avLst/>
          </a:prstGeom>
        </p:spPr>
      </p:pic>
      <p:pic>
        <p:nvPicPr>
          <p:cNvPr id="20" name="Picture 19">
            <a:extLst>
              <a:ext uri="{FF2B5EF4-FFF2-40B4-BE49-F238E27FC236}">
                <a16:creationId xmlns:a16="http://schemas.microsoft.com/office/drawing/2014/main" id="{8230285D-33F2-A7CA-6DB9-0311A47E0395}"/>
              </a:ext>
            </a:extLst>
          </p:cNvPr>
          <p:cNvPicPr>
            <a:picLocks noChangeAspect="1"/>
          </p:cNvPicPr>
          <p:nvPr/>
        </p:nvPicPr>
        <p:blipFill>
          <a:blip r:embed="rId7"/>
          <a:stretch>
            <a:fillRect/>
          </a:stretch>
        </p:blipFill>
        <p:spPr>
          <a:xfrm flipH="1">
            <a:off x="3960000" y="0"/>
            <a:ext cx="6050060" cy="6858000"/>
          </a:xfrm>
          <a:prstGeom prst="rect">
            <a:avLst/>
          </a:prstGeom>
        </p:spPr>
      </p:pic>
      <p:pic>
        <p:nvPicPr>
          <p:cNvPr id="22" name="Picture 21">
            <a:extLst>
              <a:ext uri="{FF2B5EF4-FFF2-40B4-BE49-F238E27FC236}">
                <a16:creationId xmlns:a16="http://schemas.microsoft.com/office/drawing/2014/main" id="{E6450099-8884-3611-3CC1-E525B26D12BE}"/>
              </a:ext>
            </a:extLst>
          </p:cNvPr>
          <p:cNvPicPr>
            <a:picLocks noChangeAspect="1"/>
          </p:cNvPicPr>
          <p:nvPr/>
        </p:nvPicPr>
        <p:blipFill>
          <a:blip r:embed="rId8"/>
          <a:stretch>
            <a:fillRect/>
          </a:stretch>
        </p:blipFill>
        <p:spPr>
          <a:xfrm flipH="1">
            <a:off x="3960000" y="0"/>
            <a:ext cx="6050060" cy="6858000"/>
          </a:xfrm>
          <a:prstGeom prst="rect">
            <a:avLst/>
          </a:prstGeom>
        </p:spPr>
      </p:pic>
      <p:pic>
        <p:nvPicPr>
          <p:cNvPr id="24" name="Picture 23">
            <a:extLst>
              <a:ext uri="{FF2B5EF4-FFF2-40B4-BE49-F238E27FC236}">
                <a16:creationId xmlns:a16="http://schemas.microsoft.com/office/drawing/2014/main" id="{B95222E8-27E4-223E-E692-F6FA9162689B}"/>
              </a:ext>
            </a:extLst>
          </p:cNvPr>
          <p:cNvPicPr>
            <a:picLocks noChangeAspect="1"/>
          </p:cNvPicPr>
          <p:nvPr/>
        </p:nvPicPr>
        <p:blipFill>
          <a:blip r:embed="rId9"/>
          <a:stretch>
            <a:fillRect/>
          </a:stretch>
        </p:blipFill>
        <p:spPr>
          <a:xfrm flipH="1">
            <a:off x="3960000" y="0"/>
            <a:ext cx="6050060" cy="6858000"/>
          </a:xfrm>
          <a:prstGeom prst="rect">
            <a:avLst/>
          </a:prstGeom>
        </p:spPr>
      </p:pic>
      <p:pic>
        <p:nvPicPr>
          <p:cNvPr id="37" name="Picture 36">
            <a:extLst>
              <a:ext uri="{FF2B5EF4-FFF2-40B4-BE49-F238E27FC236}">
                <a16:creationId xmlns:a16="http://schemas.microsoft.com/office/drawing/2014/main" id="{7D2A5479-0BB1-D49B-3400-1672C20A1DD4}"/>
              </a:ext>
            </a:extLst>
          </p:cNvPr>
          <p:cNvPicPr>
            <a:picLocks noChangeAspect="1"/>
          </p:cNvPicPr>
          <p:nvPr/>
        </p:nvPicPr>
        <p:blipFill>
          <a:blip r:embed="rId10"/>
          <a:stretch>
            <a:fillRect/>
          </a:stretch>
        </p:blipFill>
        <p:spPr>
          <a:xfrm flipH="1">
            <a:off x="3960000" y="0"/>
            <a:ext cx="6050060" cy="6858000"/>
          </a:xfrm>
          <a:prstGeom prst="rect">
            <a:avLst/>
          </a:prstGeom>
        </p:spPr>
      </p:pic>
      <p:pic>
        <p:nvPicPr>
          <p:cNvPr id="28" name="Picture 27">
            <a:extLst>
              <a:ext uri="{FF2B5EF4-FFF2-40B4-BE49-F238E27FC236}">
                <a16:creationId xmlns:a16="http://schemas.microsoft.com/office/drawing/2014/main" id="{27E4B6C4-2AD8-6866-78F3-1219F5D3494A}"/>
              </a:ext>
            </a:extLst>
          </p:cNvPr>
          <p:cNvPicPr>
            <a:picLocks noChangeAspect="1"/>
          </p:cNvPicPr>
          <p:nvPr/>
        </p:nvPicPr>
        <p:blipFill>
          <a:blip r:embed="rId5"/>
          <a:stretch>
            <a:fillRect/>
          </a:stretch>
        </p:blipFill>
        <p:spPr>
          <a:xfrm flipH="1">
            <a:off x="3960000" y="0"/>
            <a:ext cx="6050060" cy="6858000"/>
          </a:xfrm>
          <a:prstGeom prst="rect">
            <a:avLst/>
          </a:prstGeom>
        </p:spPr>
      </p:pic>
      <p:pic>
        <p:nvPicPr>
          <p:cNvPr id="30" name="Picture 29">
            <a:extLst>
              <a:ext uri="{FF2B5EF4-FFF2-40B4-BE49-F238E27FC236}">
                <a16:creationId xmlns:a16="http://schemas.microsoft.com/office/drawing/2014/main" id="{83BA4295-3088-7AF8-A866-1D6D8C2A84EE}"/>
              </a:ext>
            </a:extLst>
          </p:cNvPr>
          <p:cNvPicPr>
            <a:picLocks noChangeAspect="1"/>
          </p:cNvPicPr>
          <p:nvPr/>
        </p:nvPicPr>
        <p:blipFill>
          <a:blip r:embed="rId4"/>
          <a:stretch>
            <a:fillRect/>
          </a:stretch>
        </p:blipFill>
        <p:spPr>
          <a:xfrm flipH="1">
            <a:off x="3960000" y="0"/>
            <a:ext cx="6050060" cy="6858000"/>
          </a:xfrm>
          <a:prstGeom prst="rect">
            <a:avLst/>
          </a:prstGeom>
        </p:spPr>
      </p:pic>
      <p:pic>
        <p:nvPicPr>
          <p:cNvPr id="32" name="Picture 31">
            <a:extLst>
              <a:ext uri="{FF2B5EF4-FFF2-40B4-BE49-F238E27FC236}">
                <a16:creationId xmlns:a16="http://schemas.microsoft.com/office/drawing/2014/main" id="{29654598-1B52-EEAA-5F89-BDF4D7A0021F}"/>
              </a:ext>
            </a:extLst>
          </p:cNvPr>
          <p:cNvPicPr>
            <a:picLocks noChangeAspect="1"/>
          </p:cNvPicPr>
          <p:nvPr/>
        </p:nvPicPr>
        <p:blipFill>
          <a:blip r:embed="rId3"/>
          <a:stretch>
            <a:fillRect/>
          </a:stretch>
        </p:blipFill>
        <p:spPr>
          <a:xfrm flipH="1">
            <a:off x="3960000" y="0"/>
            <a:ext cx="6050060" cy="6858000"/>
          </a:xfrm>
          <a:prstGeom prst="rect">
            <a:avLst/>
          </a:prstGeom>
        </p:spPr>
      </p:pic>
      <p:pic>
        <p:nvPicPr>
          <p:cNvPr id="34" name="Picture 33">
            <a:extLst>
              <a:ext uri="{FF2B5EF4-FFF2-40B4-BE49-F238E27FC236}">
                <a16:creationId xmlns:a16="http://schemas.microsoft.com/office/drawing/2014/main" id="{5E6F9BC2-892F-A216-0056-AE369DEAA08E}"/>
              </a:ext>
            </a:extLst>
          </p:cNvPr>
          <p:cNvPicPr>
            <a:picLocks noChangeAspect="1"/>
          </p:cNvPicPr>
          <p:nvPr/>
        </p:nvPicPr>
        <p:blipFill>
          <a:blip r:embed="rId2"/>
          <a:stretch>
            <a:fillRect/>
          </a:stretch>
        </p:blipFill>
        <p:spPr>
          <a:xfrm flipH="1">
            <a:off x="3960000" y="0"/>
            <a:ext cx="6050060" cy="6858000"/>
          </a:xfrm>
          <a:prstGeom prst="rect">
            <a:avLst/>
          </a:prstGeom>
        </p:spPr>
      </p:pic>
      <p:sp>
        <p:nvSpPr>
          <p:cNvPr id="2" name="Title 1">
            <a:extLst>
              <a:ext uri="{FF2B5EF4-FFF2-40B4-BE49-F238E27FC236}">
                <a16:creationId xmlns:a16="http://schemas.microsoft.com/office/drawing/2014/main" id="{0930A026-D427-DA7B-7860-CC238FD00EF9}"/>
              </a:ext>
            </a:extLst>
          </p:cNvPr>
          <p:cNvSpPr>
            <a:spLocks noGrp="1"/>
          </p:cNvSpPr>
          <p:nvPr>
            <p:ph type="title"/>
          </p:nvPr>
        </p:nvSpPr>
        <p:spPr/>
        <p:txBody>
          <a:bodyPr/>
          <a:lstStyle/>
          <a:p>
            <a:r>
              <a:rPr lang="en-GB" dirty="0"/>
              <a:t>Shutter box</a:t>
            </a:r>
            <a:endParaRPr lang="LID4096" dirty="0"/>
          </a:p>
        </p:txBody>
      </p:sp>
    </p:spTree>
    <p:extLst>
      <p:ext uri="{BB962C8B-B14F-4D97-AF65-F5344CB8AC3E}">
        <p14:creationId xmlns:p14="http://schemas.microsoft.com/office/powerpoint/2010/main" val="7984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B3B878-C2BE-F24C-9E68-AB9773C415DC}"/>
              </a:ext>
            </a:extLst>
          </p:cNvPr>
          <p:cNvPicPr>
            <a:picLocks noChangeAspect="1"/>
          </p:cNvPicPr>
          <p:nvPr/>
        </p:nvPicPr>
        <p:blipFill>
          <a:blip r:embed="rId3"/>
          <a:stretch>
            <a:fillRect/>
          </a:stretch>
        </p:blipFill>
        <p:spPr>
          <a:xfrm>
            <a:off x="26285" y="404646"/>
            <a:ext cx="12488236" cy="6495886"/>
          </a:xfrm>
          <a:prstGeom prst="rect">
            <a:avLst/>
          </a:prstGeom>
        </p:spPr>
      </p:pic>
      <p:pic>
        <p:nvPicPr>
          <p:cNvPr id="12" name="Bildobjekt 15">
            <a:extLst>
              <a:ext uri="{FF2B5EF4-FFF2-40B4-BE49-F238E27FC236}">
                <a16:creationId xmlns:a16="http://schemas.microsoft.com/office/drawing/2014/main" id="{E488C15F-37D0-6944-A7B1-0BF4A69D48B4}"/>
              </a:ext>
            </a:extLst>
          </p:cNvPr>
          <p:cNvPicPr>
            <a:picLocks noChangeAspect="1"/>
          </p:cNvPicPr>
          <p:nvPr/>
        </p:nvPicPr>
        <p:blipFill rotWithShape="1">
          <a:blip r:embed="rId4" cstate="email">
            <a:alphaModFix amt="15000"/>
            <a:extLst>
              <a:ext uri="{28A0092B-C50C-407E-A947-70E740481C1C}">
                <a14:useLocalDpi xmlns:a14="http://schemas.microsoft.com/office/drawing/2010/main"/>
              </a:ext>
            </a:extLst>
          </a:blip>
          <a:srcRect/>
          <a:stretch/>
        </p:blipFill>
        <p:spPr>
          <a:xfrm>
            <a:off x="26285" y="0"/>
            <a:ext cx="8590411" cy="7020232"/>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3066" y="362114"/>
            <a:ext cx="9360000" cy="657339"/>
          </a:xfrm>
        </p:spPr>
        <p:txBody>
          <a:bodyPr/>
          <a:lstStyle/>
          <a:p>
            <a:r>
              <a:rPr lang="en-US" dirty="0"/>
              <a:t>Light Shutter System</a:t>
            </a:r>
            <a:br>
              <a:rPr lang="en-US" dirty="0"/>
            </a:br>
            <a:endParaRPr lang="sv-SE"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8952108" y="64187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1" i="0" u="none" strike="noStrike" kern="1200" cap="none" spc="0" normalizeH="0" baseline="0" noProof="0" dirty="0">
              <a:ln>
                <a:noFill/>
              </a:ln>
              <a:solidFill>
                <a:srgbClr val="0099DC"/>
              </a:solidFill>
              <a:effectLst/>
              <a:uLnTx/>
              <a:uFillTx/>
              <a:latin typeface="Segoe UI"/>
              <a:ea typeface="+mn-ea"/>
              <a:cs typeface="+mn-cs"/>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33066" y="924835"/>
            <a:ext cx="9360000" cy="786938"/>
          </a:xfrm>
        </p:spPr>
        <p:txBody>
          <a:bodyPr/>
          <a:lstStyle/>
          <a:p>
            <a:r>
              <a:rPr lang="en-GB" dirty="0"/>
              <a:t>Location of the system</a:t>
            </a:r>
          </a:p>
        </p:txBody>
      </p:sp>
      <p:sp>
        <p:nvSpPr>
          <p:cNvPr id="11" name="Rektangel 8">
            <a:extLst>
              <a:ext uri="{FF2B5EF4-FFF2-40B4-BE49-F238E27FC236}">
                <a16:creationId xmlns:a16="http://schemas.microsoft.com/office/drawing/2014/main" id="{AB0325AB-EB48-5E47-981A-23A9B4B8F986}"/>
              </a:ext>
            </a:extLst>
          </p:cNvPr>
          <p:cNvSpPr/>
          <p:nvPr/>
        </p:nvSpPr>
        <p:spPr>
          <a:xfrm>
            <a:off x="0" y="447675"/>
            <a:ext cx="292100"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3" name="Bildobjekt 76">
            <a:extLst>
              <a:ext uri="{FF2B5EF4-FFF2-40B4-BE49-F238E27FC236}">
                <a16:creationId xmlns:a16="http://schemas.microsoft.com/office/drawing/2014/main" id="{67C1C155-3C7E-C649-AB0A-8FD9797CC49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3" name="Ellips 2">
            <a:extLst>
              <a:ext uri="{FF2B5EF4-FFF2-40B4-BE49-F238E27FC236}">
                <a16:creationId xmlns:a16="http://schemas.microsoft.com/office/drawing/2014/main" id="{B44BCBC9-67CF-66CC-3CB1-31E845BF398D}"/>
              </a:ext>
            </a:extLst>
          </p:cNvPr>
          <p:cNvSpPr/>
          <p:nvPr/>
        </p:nvSpPr>
        <p:spPr>
          <a:xfrm>
            <a:off x="6558663" y="3527999"/>
            <a:ext cx="403200" cy="31842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lips 3">
            <a:extLst>
              <a:ext uri="{FF2B5EF4-FFF2-40B4-BE49-F238E27FC236}">
                <a16:creationId xmlns:a16="http://schemas.microsoft.com/office/drawing/2014/main" id="{1967AB59-8E54-EED1-F558-4712EF0AE64E}"/>
              </a:ext>
            </a:extLst>
          </p:cNvPr>
          <p:cNvSpPr/>
          <p:nvPr/>
        </p:nvSpPr>
        <p:spPr>
          <a:xfrm>
            <a:off x="6558662" y="1396172"/>
            <a:ext cx="972537" cy="42542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ruta 5">
            <a:extLst>
              <a:ext uri="{FF2B5EF4-FFF2-40B4-BE49-F238E27FC236}">
                <a16:creationId xmlns:a16="http://schemas.microsoft.com/office/drawing/2014/main" id="{4ED73F86-4E4E-C7EC-E78C-E7D48B55D945}"/>
              </a:ext>
            </a:extLst>
          </p:cNvPr>
          <p:cNvSpPr txBox="1"/>
          <p:nvPr/>
        </p:nvSpPr>
        <p:spPr>
          <a:xfrm>
            <a:off x="7158372" y="1737743"/>
            <a:ext cx="540533" cy="369332"/>
          </a:xfrm>
          <a:prstGeom prst="rect">
            <a:avLst/>
          </a:prstGeom>
          <a:noFill/>
        </p:spPr>
        <p:txBody>
          <a:bodyPr wrap="none" rtlCol="0">
            <a:spAutoFit/>
          </a:bodyPr>
          <a:lstStyle/>
          <a:p>
            <a:pPr algn="l"/>
            <a:r>
              <a:rPr lang="en-GB" dirty="0">
                <a:solidFill>
                  <a:srgbClr val="FF0000"/>
                </a:solidFill>
              </a:rPr>
              <a:t>LSS</a:t>
            </a:r>
          </a:p>
        </p:txBody>
      </p:sp>
      <p:sp>
        <p:nvSpPr>
          <p:cNvPr id="9" name="textruta 8">
            <a:extLst>
              <a:ext uri="{FF2B5EF4-FFF2-40B4-BE49-F238E27FC236}">
                <a16:creationId xmlns:a16="http://schemas.microsoft.com/office/drawing/2014/main" id="{EEA66437-F83D-3EE9-C51C-AFD48E438D04}"/>
              </a:ext>
            </a:extLst>
          </p:cNvPr>
          <p:cNvSpPr txBox="1"/>
          <p:nvPr/>
        </p:nvSpPr>
        <p:spPr>
          <a:xfrm>
            <a:off x="6895422" y="3674551"/>
            <a:ext cx="540533" cy="369332"/>
          </a:xfrm>
          <a:prstGeom prst="rect">
            <a:avLst/>
          </a:prstGeom>
          <a:noFill/>
        </p:spPr>
        <p:txBody>
          <a:bodyPr wrap="none" rtlCol="0">
            <a:spAutoFit/>
          </a:bodyPr>
          <a:lstStyle/>
          <a:p>
            <a:pPr algn="l"/>
            <a:r>
              <a:rPr lang="en-GB" dirty="0">
                <a:solidFill>
                  <a:srgbClr val="FF0000"/>
                </a:solidFill>
              </a:rPr>
              <a:t>LSS</a:t>
            </a:r>
          </a:p>
        </p:txBody>
      </p:sp>
    </p:spTree>
    <p:extLst>
      <p:ext uri="{BB962C8B-B14F-4D97-AF65-F5344CB8AC3E}">
        <p14:creationId xmlns:p14="http://schemas.microsoft.com/office/powerpoint/2010/main" val="14219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CCC8-39FF-4EE6-9182-1AF5C30B9F04}"/>
              </a:ext>
            </a:extLst>
          </p:cNvPr>
          <p:cNvSpPr>
            <a:spLocks noGrp="1"/>
          </p:cNvSpPr>
          <p:nvPr>
            <p:ph type="title"/>
          </p:nvPr>
        </p:nvSpPr>
        <p:spPr>
          <a:xfrm>
            <a:off x="1436269" y="453461"/>
            <a:ext cx="5354352" cy="421556"/>
          </a:xfrm>
        </p:spPr>
        <p:txBody>
          <a:bodyPr/>
          <a:lstStyle/>
          <a:p>
            <a:r>
              <a:rPr lang="en-US" sz="4200" dirty="0">
                <a:solidFill>
                  <a:schemeClr val="bg1"/>
                </a:solidFill>
              </a:rPr>
              <a:t>LSS Environment</a:t>
            </a:r>
            <a:endParaRPr lang="LID4096" sz="4200" dirty="0">
              <a:solidFill>
                <a:schemeClr val="bg1"/>
              </a:solidFill>
            </a:endParaRPr>
          </a:p>
        </p:txBody>
      </p:sp>
      <p:pic>
        <p:nvPicPr>
          <p:cNvPr id="3" name="Bildobjekt 2">
            <a:extLst>
              <a:ext uri="{FF2B5EF4-FFF2-40B4-BE49-F238E27FC236}">
                <a16:creationId xmlns:a16="http://schemas.microsoft.com/office/drawing/2014/main" id="{BBCF0DA1-5142-4A65-A683-C5CF20D3F15C}"/>
              </a:ext>
            </a:extLst>
          </p:cNvPr>
          <p:cNvPicPr>
            <a:picLocks noChangeAspect="1"/>
          </p:cNvPicPr>
          <p:nvPr/>
        </p:nvPicPr>
        <p:blipFill rotWithShape="1">
          <a:blip r:embed="rId3"/>
          <a:srcRect t="1018" b="13072"/>
          <a:stretch/>
        </p:blipFill>
        <p:spPr>
          <a:xfrm>
            <a:off x="1031845" y="1495836"/>
            <a:ext cx="10277231" cy="5362164"/>
          </a:xfrm>
          <a:prstGeom prst="rect">
            <a:avLst/>
          </a:prstGeom>
        </p:spPr>
      </p:pic>
      <p:sp>
        <p:nvSpPr>
          <p:cNvPr id="46" name="textruta 45">
            <a:extLst>
              <a:ext uri="{FF2B5EF4-FFF2-40B4-BE49-F238E27FC236}">
                <a16:creationId xmlns:a16="http://schemas.microsoft.com/office/drawing/2014/main" id="{E43E75F5-D4D1-4FB7-A5C7-83D0BFCCA529}"/>
              </a:ext>
            </a:extLst>
          </p:cNvPr>
          <p:cNvSpPr txBox="1"/>
          <p:nvPr/>
        </p:nvSpPr>
        <p:spPr>
          <a:xfrm>
            <a:off x="2087467" y="3161067"/>
            <a:ext cx="988093" cy="715581"/>
          </a:xfrm>
          <a:prstGeom prst="rect">
            <a:avLst/>
          </a:prstGeom>
          <a:noFill/>
        </p:spPr>
        <p:txBody>
          <a:bodyPr wrap="square" rtlCol="0">
            <a:spAutoFit/>
          </a:bodyPr>
          <a:lstStyle/>
          <a:p>
            <a:r>
              <a:rPr lang="en-AU" sz="1350" dirty="0"/>
              <a:t>Neutron Beam Window</a:t>
            </a:r>
          </a:p>
        </p:txBody>
      </p:sp>
      <p:cxnSp>
        <p:nvCxnSpPr>
          <p:cNvPr id="48" name="Rak pilkoppling 47">
            <a:extLst>
              <a:ext uri="{FF2B5EF4-FFF2-40B4-BE49-F238E27FC236}">
                <a16:creationId xmlns:a16="http://schemas.microsoft.com/office/drawing/2014/main" id="{61E18D0A-400A-4071-B8C4-8E8A8C8658FE}"/>
              </a:ext>
            </a:extLst>
          </p:cNvPr>
          <p:cNvCxnSpPr>
            <a:cxnSpLocks/>
          </p:cNvCxnSpPr>
          <p:nvPr/>
        </p:nvCxnSpPr>
        <p:spPr>
          <a:xfrm>
            <a:off x="2810312" y="3518857"/>
            <a:ext cx="2440470" cy="89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ruta 49">
            <a:extLst>
              <a:ext uri="{FF2B5EF4-FFF2-40B4-BE49-F238E27FC236}">
                <a16:creationId xmlns:a16="http://schemas.microsoft.com/office/drawing/2014/main" id="{8296D082-0C4F-4A6A-86B1-2676720275C6}"/>
              </a:ext>
            </a:extLst>
          </p:cNvPr>
          <p:cNvSpPr txBox="1"/>
          <p:nvPr/>
        </p:nvSpPr>
        <p:spPr>
          <a:xfrm>
            <a:off x="7615299" y="3439036"/>
            <a:ext cx="797093" cy="507831"/>
          </a:xfrm>
          <a:prstGeom prst="rect">
            <a:avLst/>
          </a:prstGeom>
          <a:noFill/>
        </p:spPr>
        <p:txBody>
          <a:bodyPr wrap="square" rtlCol="0">
            <a:spAutoFit/>
          </a:bodyPr>
          <a:lstStyle/>
          <a:p>
            <a:r>
              <a:rPr lang="en-AU" sz="1350" dirty="0"/>
              <a:t>Light Shutter </a:t>
            </a:r>
          </a:p>
        </p:txBody>
      </p:sp>
      <p:cxnSp>
        <p:nvCxnSpPr>
          <p:cNvPr id="51" name="Rak pilkoppling 50">
            <a:extLst>
              <a:ext uri="{FF2B5EF4-FFF2-40B4-BE49-F238E27FC236}">
                <a16:creationId xmlns:a16="http://schemas.microsoft.com/office/drawing/2014/main" id="{F22A2FE0-B71B-4DD1-B2A9-DF88D0CF8D99}"/>
              </a:ext>
            </a:extLst>
          </p:cNvPr>
          <p:cNvCxnSpPr>
            <a:cxnSpLocks/>
            <a:stCxn id="50" idx="1"/>
          </p:cNvCxnSpPr>
          <p:nvPr/>
        </p:nvCxnSpPr>
        <p:spPr>
          <a:xfrm flipH="1">
            <a:off x="6498798" y="3692952"/>
            <a:ext cx="1116501" cy="294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ruta 52">
            <a:extLst>
              <a:ext uri="{FF2B5EF4-FFF2-40B4-BE49-F238E27FC236}">
                <a16:creationId xmlns:a16="http://schemas.microsoft.com/office/drawing/2014/main" id="{02A5DE2A-407E-4F52-A780-2DEC47B7DE18}"/>
              </a:ext>
            </a:extLst>
          </p:cNvPr>
          <p:cNvSpPr txBox="1"/>
          <p:nvPr/>
        </p:nvSpPr>
        <p:spPr>
          <a:xfrm>
            <a:off x="7560845" y="6197643"/>
            <a:ext cx="962528" cy="507831"/>
          </a:xfrm>
          <a:prstGeom prst="rect">
            <a:avLst/>
          </a:prstGeom>
          <a:noFill/>
        </p:spPr>
        <p:txBody>
          <a:bodyPr wrap="square" rtlCol="0">
            <a:spAutoFit/>
          </a:bodyPr>
          <a:lstStyle/>
          <a:p>
            <a:r>
              <a:rPr lang="en-AU" sz="1350" dirty="0"/>
              <a:t>Basement floor</a:t>
            </a:r>
          </a:p>
        </p:txBody>
      </p:sp>
      <p:cxnSp>
        <p:nvCxnSpPr>
          <p:cNvPr id="54" name="Rak pilkoppling 53">
            <a:extLst>
              <a:ext uri="{FF2B5EF4-FFF2-40B4-BE49-F238E27FC236}">
                <a16:creationId xmlns:a16="http://schemas.microsoft.com/office/drawing/2014/main" id="{45DB9778-F303-4671-A799-1A526153634C}"/>
              </a:ext>
            </a:extLst>
          </p:cNvPr>
          <p:cNvCxnSpPr>
            <a:cxnSpLocks/>
            <a:stCxn id="53" idx="1"/>
          </p:cNvCxnSpPr>
          <p:nvPr/>
        </p:nvCxnSpPr>
        <p:spPr>
          <a:xfrm flipH="1">
            <a:off x="7275099" y="6451558"/>
            <a:ext cx="285747" cy="55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ruta 55">
            <a:extLst>
              <a:ext uri="{FF2B5EF4-FFF2-40B4-BE49-F238E27FC236}">
                <a16:creationId xmlns:a16="http://schemas.microsoft.com/office/drawing/2014/main" id="{FD0B6F9B-6F18-4F98-A2BC-907BA1B564EF}"/>
              </a:ext>
            </a:extLst>
          </p:cNvPr>
          <p:cNvSpPr txBox="1"/>
          <p:nvPr/>
        </p:nvSpPr>
        <p:spPr>
          <a:xfrm>
            <a:off x="8357938" y="3278959"/>
            <a:ext cx="1255797" cy="300082"/>
          </a:xfrm>
          <a:prstGeom prst="rect">
            <a:avLst/>
          </a:prstGeom>
          <a:noFill/>
        </p:spPr>
        <p:txBody>
          <a:bodyPr wrap="square" rtlCol="0">
            <a:spAutoFit/>
          </a:bodyPr>
          <a:lstStyle/>
          <a:p>
            <a:r>
              <a:rPr lang="en-AU" sz="1350" dirty="0"/>
              <a:t>Bunker floor</a:t>
            </a:r>
          </a:p>
        </p:txBody>
      </p:sp>
      <p:cxnSp>
        <p:nvCxnSpPr>
          <p:cNvPr id="57" name="Rak pilkoppling 56">
            <a:extLst>
              <a:ext uri="{FF2B5EF4-FFF2-40B4-BE49-F238E27FC236}">
                <a16:creationId xmlns:a16="http://schemas.microsoft.com/office/drawing/2014/main" id="{58A40C0E-C9A3-4D0C-820F-440FF9F320FA}"/>
              </a:ext>
            </a:extLst>
          </p:cNvPr>
          <p:cNvCxnSpPr>
            <a:cxnSpLocks/>
          </p:cNvCxnSpPr>
          <p:nvPr/>
        </p:nvCxnSpPr>
        <p:spPr>
          <a:xfrm>
            <a:off x="8866415" y="3608715"/>
            <a:ext cx="119421" cy="44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29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9A1CE14-27AC-4554-33AB-AE16072B0D51}"/>
              </a:ext>
            </a:extLst>
          </p:cNvPr>
          <p:cNvSpPr>
            <a:spLocks noGrp="1"/>
          </p:cNvSpPr>
          <p:nvPr>
            <p:ph type="body" sz="quarter" idx="14"/>
          </p:nvPr>
        </p:nvSpPr>
        <p:spPr>
          <a:xfrm>
            <a:off x="846956" y="1159943"/>
            <a:ext cx="3213108" cy="507076"/>
          </a:xfrm>
        </p:spPr>
        <p:txBody>
          <a:bodyPr/>
          <a:lstStyle/>
          <a:p>
            <a:r>
              <a:rPr lang="en-GB" dirty="0"/>
              <a:t>Main parts</a:t>
            </a:r>
            <a:endParaRPr lang="LID4096" dirty="0"/>
          </a:p>
        </p:txBody>
      </p:sp>
      <p:sp>
        <p:nvSpPr>
          <p:cNvPr id="3" name="Title 1">
            <a:extLst>
              <a:ext uri="{FF2B5EF4-FFF2-40B4-BE49-F238E27FC236}">
                <a16:creationId xmlns:a16="http://schemas.microsoft.com/office/drawing/2014/main" id="{61FDE790-3E13-CACC-0416-C36AE50805DE}"/>
              </a:ext>
            </a:extLst>
          </p:cNvPr>
          <p:cNvSpPr txBox="1">
            <a:spLocks/>
          </p:cNvSpPr>
          <p:nvPr/>
        </p:nvSpPr>
        <p:spPr>
          <a:xfrm>
            <a:off x="877452" y="465513"/>
            <a:ext cx="3511980"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Light shutter</a:t>
            </a:r>
            <a:endParaRPr lang="LID4096" dirty="0"/>
          </a:p>
        </p:txBody>
      </p:sp>
      <p:pic>
        <p:nvPicPr>
          <p:cNvPr id="7" name="Bildobjekt 6" descr="En bild som visar skiss, rita, antenn, design&#10;&#10;AI-genererat innehåll kan vara felaktigt.">
            <a:extLst>
              <a:ext uri="{FF2B5EF4-FFF2-40B4-BE49-F238E27FC236}">
                <a16:creationId xmlns:a16="http://schemas.microsoft.com/office/drawing/2014/main" id="{EA84B77B-9119-12A2-5090-0F2B09A422A4}"/>
              </a:ext>
            </a:extLst>
          </p:cNvPr>
          <p:cNvPicPr>
            <a:picLocks noChangeAspect="1"/>
          </p:cNvPicPr>
          <p:nvPr/>
        </p:nvPicPr>
        <p:blipFill>
          <a:blip r:embed="rId2"/>
          <a:stretch>
            <a:fillRect/>
          </a:stretch>
        </p:blipFill>
        <p:spPr>
          <a:xfrm>
            <a:off x="4346426" y="305949"/>
            <a:ext cx="2105113" cy="6419372"/>
          </a:xfrm>
          <a:prstGeom prst="rect">
            <a:avLst/>
          </a:prstGeom>
        </p:spPr>
      </p:pic>
      <p:pic>
        <p:nvPicPr>
          <p:cNvPr id="9" name="Bildobjekt 8">
            <a:extLst>
              <a:ext uri="{FF2B5EF4-FFF2-40B4-BE49-F238E27FC236}">
                <a16:creationId xmlns:a16="http://schemas.microsoft.com/office/drawing/2014/main" id="{483A2AD0-DEEB-3263-EABB-E7B9871CD4D4}"/>
              </a:ext>
            </a:extLst>
          </p:cNvPr>
          <p:cNvPicPr>
            <a:picLocks noChangeAspect="1"/>
          </p:cNvPicPr>
          <p:nvPr/>
        </p:nvPicPr>
        <p:blipFill>
          <a:blip r:embed="rId3"/>
          <a:stretch>
            <a:fillRect/>
          </a:stretch>
        </p:blipFill>
        <p:spPr>
          <a:xfrm>
            <a:off x="7565166" y="2340511"/>
            <a:ext cx="3383879" cy="3830936"/>
          </a:xfrm>
          <a:prstGeom prst="rect">
            <a:avLst/>
          </a:prstGeom>
        </p:spPr>
      </p:pic>
      <p:sp>
        <p:nvSpPr>
          <p:cNvPr id="10" name="textruta 9">
            <a:extLst>
              <a:ext uri="{FF2B5EF4-FFF2-40B4-BE49-F238E27FC236}">
                <a16:creationId xmlns:a16="http://schemas.microsoft.com/office/drawing/2014/main" id="{4DFDA086-051B-5D02-61D1-DE91FBD8B6C8}"/>
              </a:ext>
            </a:extLst>
          </p:cNvPr>
          <p:cNvSpPr txBox="1"/>
          <p:nvPr/>
        </p:nvSpPr>
        <p:spPr>
          <a:xfrm>
            <a:off x="7529038" y="1569350"/>
            <a:ext cx="3980043" cy="400110"/>
          </a:xfrm>
          <a:prstGeom prst="rect">
            <a:avLst/>
          </a:prstGeom>
          <a:noFill/>
        </p:spPr>
        <p:txBody>
          <a:bodyPr wrap="square" rtlCol="0">
            <a:spAutoFit/>
          </a:bodyPr>
          <a:lstStyle/>
          <a:p>
            <a:pPr>
              <a:buClr>
                <a:srgbClr val="666666"/>
              </a:buClr>
            </a:pPr>
            <a:r>
              <a:rPr lang="en-US" sz="1000" dirty="0">
                <a:solidFill>
                  <a:schemeClr val="accent1"/>
                </a:solidFill>
              </a:rPr>
              <a:t>Allocation and configuration </a:t>
            </a:r>
            <a:r>
              <a:rPr lang="en-GB" sz="1000" dirty="0">
                <a:solidFill>
                  <a:schemeClr val="accent1"/>
                </a:solidFill>
              </a:rPr>
              <a:t>of instruments related to ports</a:t>
            </a:r>
          </a:p>
          <a:p>
            <a:pPr>
              <a:buClr>
                <a:srgbClr val="666666"/>
              </a:buClr>
            </a:pPr>
            <a:r>
              <a:rPr lang="en-GB" sz="1000" dirty="0"/>
              <a:t>17 instrumented ports of 42 possible.</a:t>
            </a:r>
          </a:p>
        </p:txBody>
      </p:sp>
      <p:grpSp>
        <p:nvGrpSpPr>
          <p:cNvPr id="22" name="Grupp 21">
            <a:extLst>
              <a:ext uri="{FF2B5EF4-FFF2-40B4-BE49-F238E27FC236}">
                <a16:creationId xmlns:a16="http://schemas.microsoft.com/office/drawing/2014/main" id="{B3FDDBBE-8D81-30D1-94C1-37CD74D6F27D}"/>
              </a:ext>
            </a:extLst>
          </p:cNvPr>
          <p:cNvGrpSpPr/>
          <p:nvPr/>
        </p:nvGrpSpPr>
        <p:grpSpPr>
          <a:xfrm>
            <a:off x="842733" y="1628574"/>
            <a:ext cx="2969055" cy="4691577"/>
            <a:chOff x="2299426" y="1827868"/>
            <a:chExt cx="2969055" cy="4691577"/>
          </a:xfrm>
        </p:grpSpPr>
        <p:sp>
          <p:nvSpPr>
            <p:cNvPr id="12" name="textruta 11">
              <a:extLst>
                <a:ext uri="{FF2B5EF4-FFF2-40B4-BE49-F238E27FC236}">
                  <a16:creationId xmlns:a16="http://schemas.microsoft.com/office/drawing/2014/main" id="{E3259CD9-8425-5D0A-F223-07C4FFD6E3F6}"/>
                </a:ext>
              </a:extLst>
            </p:cNvPr>
            <p:cNvSpPr txBox="1"/>
            <p:nvPr/>
          </p:nvSpPr>
          <p:spPr>
            <a:xfrm>
              <a:off x="2334550" y="1827868"/>
              <a:ext cx="1837677" cy="253916"/>
            </a:xfrm>
            <a:prstGeom prst="rect">
              <a:avLst/>
            </a:prstGeom>
            <a:noFill/>
          </p:spPr>
          <p:txBody>
            <a:bodyPr wrap="square" rtlCol="0">
              <a:spAutoFit/>
            </a:bodyPr>
            <a:lstStyle/>
            <a:p>
              <a:pPr algn="l"/>
              <a:r>
                <a:rPr lang="en-GB" sz="1050" dirty="0"/>
                <a:t>Gamma Beam Shutter GBS</a:t>
              </a:r>
            </a:p>
          </p:txBody>
        </p:sp>
        <p:sp>
          <p:nvSpPr>
            <p:cNvPr id="14" name="textruta 13">
              <a:extLst>
                <a:ext uri="{FF2B5EF4-FFF2-40B4-BE49-F238E27FC236}">
                  <a16:creationId xmlns:a16="http://schemas.microsoft.com/office/drawing/2014/main" id="{F4680A85-0807-134B-C013-B66A2DBB25A1}"/>
                </a:ext>
              </a:extLst>
            </p:cNvPr>
            <p:cNvSpPr txBox="1"/>
            <p:nvPr/>
          </p:nvSpPr>
          <p:spPr>
            <a:xfrm>
              <a:off x="2321094" y="2233002"/>
              <a:ext cx="2947387" cy="415498"/>
            </a:xfrm>
            <a:prstGeom prst="rect">
              <a:avLst/>
            </a:prstGeom>
            <a:noFill/>
          </p:spPr>
          <p:txBody>
            <a:bodyPr wrap="square" rtlCol="0">
              <a:spAutoFit/>
            </a:bodyPr>
            <a:lstStyle/>
            <a:p>
              <a:pPr algn="l"/>
              <a:r>
                <a:rPr lang="en-GB" sz="1050" dirty="0"/>
                <a:t>Bridge Beam Guide Optical Assembly BBGOA</a:t>
              </a:r>
            </a:p>
            <a:p>
              <a:pPr algn="l"/>
              <a:r>
                <a:rPr lang="en-GB" sz="1050" dirty="0"/>
                <a:t>(Heimdal)</a:t>
              </a:r>
            </a:p>
          </p:txBody>
        </p:sp>
        <p:sp>
          <p:nvSpPr>
            <p:cNvPr id="15" name="textruta 14">
              <a:extLst>
                <a:ext uri="{FF2B5EF4-FFF2-40B4-BE49-F238E27FC236}">
                  <a16:creationId xmlns:a16="http://schemas.microsoft.com/office/drawing/2014/main" id="{E9CB5611-867E-3CB9-3F51-3E2DC15E6560}"/>
                </a:ext>
              </a:extLst>
            </p:cNvPr>
            <p:cNvSpPr txBox="1"/>
            <p:nvPr/>
          </p:nvSpPr>
          <p:spPr>
            <a:xfrm>
              <a:off x="2333548" y="2806203"/>
              <a:ext cx="1833516" cy="253916"/>
            </a:xfrm>
            <a:prstGeom prst="rect">
              <a:avLst/>
            </a:prstGeom>
            <a:noFill/>
          </p:spPr>
          <p:txBody>
            <a:bodyPr wrap="square" rtlCol="0">
              <a:spAutoFit/>
            </a:bodyPr>
            <a:lstStyle/>
            <a:p>
              <a:pPr algn="l"/>
              <a:r>
                <a:rPr lang="en-GB" sz="1050" dirty="0"/>
                <a:t>Bridge Beam Guide BBG</a:t>
              </a:r>
            </a:p>
          </p:txBody>
        </p:sp>
        <p:sp>
          <p:nvSpPr>
            <p:cNvPr id="16" name="textruta 15">
              <a:extLst>
                <a:ext uri="{FF2B5EF4-FFF2-40B4-BE49-F238E27FC236}">
                  <a16:creationId xmlns:a16="http://schemas.microsoft.com/office/drawing/2014/main" id="{FB657F4D-CB5F-F5E9-593B-DEAE37FB557A}"/>
                </a:ext>
              </a:extLst>
            </p:cNvPr>
            <p:cNvSpPr txBox="1"/>
            <p:nvPr/>
          </p:nvSpPr>
          <p:spPr>
            <a:xfrm>
              <a:off x="2334145" y="3597303"/>
              <a:ext cx="1149936" cy="253916"/>
            </a:xfrm>
            <a:prstGeom prst="rect">
              <a:avLst/>
            </a:prstGeom>
            <a:noFill/>
          </p:spPr>
          <p:txBody>
            <a:bodyPr wrap="square" rtlCol="0">
              <a:spAutoFit/>
            </a:bodyPr>
            <a:lstStyle/>
            <a:p>
              <a:pPr algn="l"/>
              <a:r>
                <a:rPr lang="en-GB" sz="1050" dirty="0"/>
                <a:t>LSS Frame</a:t>
              </a:r>
            </a:p>
          </p:txBody>
        </p:sp>
        <p:sp>
          <p:nvSpPr>
            <p:cNvPr id="17" name="textruta 16">
              <a:extLst>
                <a:ext uri="{FF2B5EF4-FFF2-40B4-BE49-F238E27FC236}">
                  <a16:creationId xmlns:a16="http://schemas.microsoft.com/office/drawing/2014/main" id="{487673BA-0576-4FE0-CA4A-B0E5DFCF71C4}"/>
                </a:ext>
              </a:extLst>
            </p:cNvPr>
            <p:cNvSpPr txBox="1"/>
            <p:nvPr/>
          </p:nvSpPr>
          <p:spPr>
            <a:xfrm>
              <a:off x="2334550" y="4335845"/>
              <a:ext cx="1593820" cy="253916"/>
            </a:xfrm>
            <a:prstGeom prst="rect">
              <a:avLst/>
            </a:prstGeom>
            <a:noFill/>
          </p:spPr>
          <p:txBody>
            <a:bodyPr wrap="square" rtlCol="0">
              <a:spAutoFit/>
            </a:bodyPr>
            <a:lstStyle/>
            <a:p>
              <a:pPr algn="l"/>
              <a:r>
                <a:rPr lang="en-GB" sz="1050" dirty="0"/>
                <a:t>Ball Screw Actuator</a:t>
              </a:r>
            </a:p>
          </p:txBody>
        </p:sp>
        <p:sp>
          <p:nvSpPr>
            <p:cNvPr id="18" name="textruta 17">
              <a:extLst>
                <a:ext uri="{FF2B5EF4-FFF2-40B4-BE49-F238E27FC236}">
                  <a16:creationId xmlns:a16="http://schemas.microsoft.com/office/drawing/2014/main" id="{29C30317-2795-3E04-02F1-8DDEF4FA8D77}"/>
                </a:ext>
              </a:extLst>
            </p:cNvPr>
            <p:cNvSpPr txBox="1"/>
            <p:nvPr/>
          </p:nvSpPr>
          <p:spPr>
            <a:xfrm>
              <a:off x="2330318" y="3286839"/>
              <a:ext cx="781236" cy="253916"/>
            </a:xfrm>
            <a:prstGeom prst="rect">
              <a:avLst/>
            </a:prstGeom>
            <a:noFill/>
          </p:spPr>
          <p:txBody>
            <a:bodyPr wrap="square" rtlCol="0">
              <a:spAutoFit/>
            </a:bodyPr>
            <a:lstStyle/>
            <a:p>
              <a:pPr algn="l"/>
              <a:r>
                <a:rPr lang="en-GB" sz="1050" dirty="0"/>
                <a:t>Levers</a:t>
              </a:r>
            </a:p>
          </p:txBody>
        </p:sp>
        <p:sp>
          <p:nvSpPr>
            <p:cNvPr id="19" name="textruta 18">
              <a:extLst>
                <a:ext uri="{FF2B5EF4-FFF2-40B4-BE49-F238E27FC236}">
                  <a16:creationId xmlns:a16="http://schemas.microsoft.com/office/drawing/2014/main" id="{1F642557-5360-D93A-18FC-D6C89A2A038F}"/>
                </a:ext>
              </a:extLst>
            </p:cNvPr>
            <p:cNvSpPr txBox="1"/>
            <p:nvPr/>
          </p:nvSpPr>
          <p:spPr>
            <a:xfrm>
              <a:off x="2303649" y="6265529"/>
              <a:ext cx="1207640" cy="253916"/>
            </a:xfrm>
            <a:prstGeom prst="rect">
              <a:avLst/>
            </a:prstGeom>
            <a:noFill/>
          </p:spPr>
          <p:txBody>
            <a:bodyPr wrap="square" rtlCol="0">
              <a:spAutoFit/>
            </a:bodyPr>
            <a:lstStyle/>
            <a:p>
              <a:pPr algn="l"/>
              <a:r>
                <a:rPr lang="en-GB" sz="1050" dirty="0"/>
                <a:t>Switch Bar</a:t>
              </a:r>
            </a:p>
          </p:txBody>
        </p:sp>
        <p:sp>
          <p:nvSpPr>
            <p:cNvPr id="20" name="textruta 19">
              <a:extLst>
                <a:ext uri="{FF2B5EF4-FFF2-40B4-BE49-F238E27FC236}">
                  <a16:creationId xmlns:a16="http://schemas.microsoft.com/office/drawing/2014/main" id="{4D418AE6-926F-0203-5D0A-DECD81548970}"/>
                </a:ext>
              </a:extLst>
            </p:cNvPr>
            <p:cNvSpPr txBox="1"/>
            <p:nvPr/>
          </p:nvSpPr>
          <p:spPr>
            <a:xfrm>
              <a:off x="2299426" y="5904497"/>
              <a:ext cx="1065321" cy="253916"/>
            </a:xfrm>
            <a:prstGeom prst="rect">
              <a:avLst/>
            </a:prstGeom>
            <a:noFill/>
          </p:spPr>
          <p:txBody>
            <a:bodyPr wrap="square" rtlCol="0">
              <a:spAutoFit/>
            </a:bodyPr>
            <a:lstStyle/>
            <a:p>
              <a:pPr algn="l"/>
              <a:r>
                <a:rPr lang="en-GB" sz="1050" dirty="0"/>
                <a:t>Servo Motor</a:t>
              </a:r>
            </a:p>
          </p:txBody>
        </p:sp>
        <p:sp>
          <p:nvSpPr>
            <p:cNvPr id="21" name="textruta 20">
              <a:extLst>
                <a:ext uri="{FF2B5EF4-FFF2-40B4-BE49-F238E27FC236}">
                  <a16:creationId xmlns:a16="http://schemas.microsoft.com/office/drawing/2014/main" id="{BE27BF3F-C8EB-5DBE-AE3C-A1BF0A913E0D}"/>
                </a:ext>
              </a:extLst>
            </p:cNvPr>
            <p:cNvSpPr txBox="1"/>
            <p:nvPr/>
          </p:nvSpPr>
          <p:spPr>
            <a:xfrm>
              <a:off x="2314871" y="5210951"/>
              <a:ext cx="1382296" cy="253916"/>
            </a:xfrm>
            <a:prstGeom prst="rect">
              <a:avLst/>
            </a:prstGeom>
            <a:noFill/>
          </p:spPr>
          <p:txBody>
            <a:bodyPr wrap="square" rtlCol="0">
              <a:spAutoFit/>
            </a:bodyPr>
            <a:lstStyle/>
            <a:p>
              <a:pPr algn="l"/>
              <a:r>
                <a:rPr lang="en-GB" sz="1050" dirty="0"/>
                <a:t>Actuator Assembly</a:t>
              </a:r>
            </a:p>
          </p:txBody>
        </p:sp>
      </p:grpSp>
      <p:cxnSp>
        <p:nvCxnSpPr>
          <p:cNvPr id="24" name="Rak koppling 23">
            <a:extLst>
              <a:ext uri="{FF2B5EF4-FFF2-40B4-BE49-F238E27FC236}">
                <a16:creationId xmlns:a16="http://schemas.microsoft.com/office/drawing/2014/main" id="{EC984187-FCA3-49DA-3D15-79CAAB632566}"/>
              </a:ext>
            </a:extLst>
          </p:cNvPr>
          <p:cNvCxnSpPr>
            <a:cxnSpLocks/>
          </p:cNvCxnSpPr>
          <p:nvPr/>
        </p:nvCxnSpPr>
        <p:spPr>
          <a:xfrm flipV="1">
            <a:off x="2602946" y="1159943"/>
            <a:ext cx="2554980" cy="595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0518A2D3-BB96-9331-6A6C-F91F1F4AD1E7}"/>
              </a:ext>
            </a:extLst>
          </p:cNvPr>
          <p:cNvCxnSpPr>
            <a:cxnSpLocks/>
          </p:cNvCxnSpPr>
          <p:nvPr/>
        </p:nvCxnSpPr>
        <p:spPr>
          <a:xfrm flipV="1">
            <a:off x="3766013" y="2000237"/>
            <a:ext cx="1366225" cy="160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4E23F762-76F1-02CE-9E13-A4D3A97D9C8E}"/>
              </a:ext>
            </a:extLst>
          </p:cNvPr>
          <p:cNvCxnSpPr>
            <a:cxnSpLocks/>
          </p:cNvCxnSpPr>
          <p:nvPr/>
        </p:nvCxnSpPr>
        <p:spPr>
          <a:xfrm flipV="1">
            <a:off x="2552188" y="2565800"/>
            <a:ext cx="2605738" cy="143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F58A610E-2748-9856-BB5E-757EDD6FAEB8}"/>
              </a:ext>
            </a:extLst>
          </p:cNvPr>
          <p:cNvCxnSpPr>
            <a:cxnSpLocks/>
          </p:cNvCxnSpPr>
          <p:nvPr/>
        </p:nvCxnSpPr>
        <p:spPr>
          <a:xfrm flipV="1">
            <a:off x="1519336" y="3114009"/>
            <a:ext cx="3510073" cy="103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7F4B20CF-C260-FDDF-185E-E169F99363A1}"/>
              </a:ext>
            </a:extLst>
          </p:cNvPr>
          <p:cNvCxnSpPr>
            <a:cxnSpLocks/>
          </p:cNvCxnSpPr>
          <p:nvPr/>
        </p:nvCxnSpPr>
        <p:spPr>
          <a:xfrm>
            <a:off x="1636947" y="3511105"/>
            <a:ext cx="3325670" cy="13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53D22B68-EC40-7A9F-4992-1C62C427A66C}"/>
              </a:ext>
            </a:extLst>
          </p:cNvPr>
          <p:cNvCxnSpPr>
            <a:cxnSpLocks/>
          </p:cNvCxnSpPr>
          <p:nvPr/>
        </p:nvCxnSpPr>
        <p:spPr>
          <a:xfrm>
            <a:off x="2192222" y="4275054"/>
            <a:ext cx="3081114" cy="247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0EBC7FF8-7D2C-44B7-B51C-3D6F48CC4072}"/>
              </a:ext>
            </a:extLst>
          </p:cNvPr>
          <p:cNvCxnSpPr>
            <a:cxnSpLocks/>
          </p:cNvCxnSpPr>
          <p:nvPr/>
        </p:nvCxnSpPr>
        <p:spPr>
          <a:xfrm>
            <a:off x="2085497" y="5167563"/>
            <a:ext cx="3081114" cy="180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3E4AF4E3-52E5-805B-A107-B7D0093E347F}"/>
              </a:ext>
            </a:extLst>
          </p:cNvPr>
          <p:cNvCxnSpPr>
            <a:cxnSpLocks/>
          </p:cNvCxnSpPr>
          <p:nvPr/>
        </p:nvCxnSpPr>
        <p:spPr>
          <a:xfrm flipV="1">
            <a:off x="1793613" y="5755397"/>
            <a:ext cx="3479723" cy="107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712E4037-5128-EFD6-B3A7-BD712F621DB8}"/>
              </a:ext>
            </a:extLst>
          </p:cNvPr>
          <p:cNvCxnSpPr>
            <a:cxnSpLocks/>
          </p:cNvCxnSpPr>
          <p:nvPr/>
        </p:nvCxnSpPr>
        <p:spPr>
          <a:xfrm>
            <a:off x="1636947" y="6171447"/>
            <a:ext cx="3762035" cy="300375"/>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Bildobjekt 48" descr="En bild som visar cylinder, rör&#10;&#10;AI-genererat innehåll kan vara felaktigt.">
            <a:extLst>
              <a:ext uri="{FF2B5EF4-FFF2-40B4-BE49-F238E27FC236}">
                <a16:creationId xmlns:a16="http://schemas.microsoft.com/office/drawing/2014/main" id="{F4891E77-E685-1CD6-CA56-BF1FB89DDE3F}"/>
              </a:ext>
            </a:extLst>
          </p:cNvPr>
          <p:cNvPicPr>
            <a:picLocks noChangeAspect="1"/>
          </p:cNvPicPr>
          <p:nvPr/>
        </p:nvPicPr>
        <p:blipFill>
          <a:blip r:embed="rId4"/>
          <a:srcRect l="37044" r="37128" b="10740"/>
          <a:stretch/>
        </p:blipFill>
        <p:spPr>
          <a:xfrm>
            <a:off x="5735397" y="465512"/>
            <a:ext cx="1106547" cy="6118873"/>
          </a:xfrm>
          <a:prstGeom prst="rect">
            <a:avLst/>
          </a:prstGeom>
        </p:spPr>
      </p:pic>
      <p:pic>
        <p:nvPicPr>
          <p:cNvPr id="51" name="Bildobjekt 50" descr="En bild som visar maskin&#10;&#10;AI-genererat innehåll kan vara felaktigt.">
            <a:extLst>
              <a:ext uri="{FF2B5EF4-FFF2-40B4-BE49-F238E27FC236}">
                <a16:creationId xmlns:a16="http://schemas.microsoft.com/office/drawing/2014/main" id="{66E74DFB-F23C-4FFD-9593-4FACA46E414C}"/>
              </a:ext>
            </a:extLst>
          </p:cNvPr>
          <p:cNvPicPr>
            <a:picLocks noChangeAspect="1"/>
          </p:cNvPicPr>
          <p:nvPr/>
        </p:nvPicPr>
        <p:blipFill>
          <a:blip r:embed="rId5"/>
          <a:stretch>
            <a:fillRect/>
          </a:stretch>
        </p:blipFill>
        <p:spPr>
          <a:xfrm>
            <a:off x="7604983" y="73617"/>
            <a:ext cx="4157315" cy="6651704"/>
          </a:xfrm>
          <a:prstGeom prst="rect">
            <a:avLst/>
          </a:prstGeom>
        </p:spPr>
      </p:pic>
      <p:sp>
        <p:nvSpPr>
          <p:cNvPr id="5" name="textruta 4">
            <a:extLst>
              <a:ext uri="{FF2B5EF4-FFF2-40B4-BE49-F238E27FC236}">
                <a16:creationId xmlns:a16="http://schemas.microsoft.com/office/drawing/2014/main" id="{B1649D9B-2C67-BA8A-F397-9CE9C061CA5E}"/>
              </a:ext>
            </a:extLst>
          </p:cNvPr>
          <p:cNvSpPr txBox="1"/>
          <p:nvPr/>
        </p:nvSpPr>
        <p:spPr>
          <a:xfrm>
            <a:off x="842732" y="5396205"/>
            <a:ext cx="1413189" cy="253916"/>
          </a:xfrm>
          <a:prstGeom prst="rect">
            <a:avLst/>
          </a:prstGeom>
          <a:noFill/>
        </p:spPr>
        <p:txBody>
          <a:bodyPr wrap="square" rtlCol="0">
            <a:spAutoFit/>
          </a:bodyPr>
          <a:lstStyle/>
          <a:p>
            <a:pPr algn="l"/>
            <a:r>
              <a:rPr lang="en-GB" sz="1050" dirty="0"/>
              <a:t>Planetary gear</a:t>
            </a:r>
          </a:p>
        </p:txBody>
      </p:sp>
      <p:cxnSp>
        <p:nvCxnSpPr>
          <p:cNvPr id="6" name="Rak koppling 5">
            <a:extLst>
              <a:ext uri="{FF2B5EF4-FFF2-40B4-BE49-F238E27FC236}">
                <a16:creationId xmlns:a16="http://schemas.microsoft.com/office/drawing/2014/main" id="{DA557030-7170-53EE-3593-5927F154882A}"/>
              </a:ext>
            </a:extLst>
          </p:cNvPr>
          <p:cNvCxnSpPr>
            <a:cxnSpLocks/>
          </p:cNvCxnSpPr>
          <p:nvPr/>
        </p:nvCxnSpPr>
        <p:spPr>
          <a:xfrm flipV="1">
            <a:off x="1868808" y="5523163"/>
            <a:ext cx="3404528" cy="41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29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4A2B-6F96-3646-386D-99CCC461306D}"/>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7B9A47D8-EB81-D205-1DC7-3E0E94E829B2}"/>
              </a:ext>
            </a:extLst>
          </p:cNvPr>
          <p:cNvSpPr>
            <a:spLocks noGrp="1"/>
          </p:cNvSpPr>
          <p:nvPr>
            <p:ph type="body" sz="quarter" idx="14"/>
          </p:nvPr>
        </p:nvSpPr>
        <p:spPr>
          <a:xfrm>
            <a:off x="846955" y="1159943"/>
            <a:ext cx="4898123" cy="507076"/>
          </a:xfrm>
        </p:spPr>
        <p:txBody>
          <a:bodyPr/>
          <a:lstStyle/>
          <a:p>
            <a:r>
              <a:rPr lang="sv-SE" dirty="0" err="1"/>
              <a:t>Background</a:t>
            </a:r>
            <a:r>
              <a:rPr lang="sv-SE" dirty="0"/>
              <a:t> and </a:t>
            </a:r>
            <a:r>
              <a:rPr lang="sv-SE" dirty="0" err="1"/>
              <a:t>main</a:t>
            </a:r>
            <a:r>
              <a:rPr lang="sv-SE" dirty="0"/>
              <a:t> </a:t>
            </a:r>
            <a:r>
              <a:rPr lang="sv-SE" dirty="0" err="1"/>
              <a:t>functions</a:t>
            </a:r>
            <a:endParaRPr lang="LID4096" dirty="0"/>
          </a:p>
        </p:txBody>
      </p:sp>
      <p:sp>
        <p:nvSpPr>
          <p:cNvPr id="3" name="Title 1">
            <a:extLst>
              <a:ext uri="{FF2B5EF4-FFF2-40B4-BE49-F238E27FC236}">
                <a16:creationId xmlns:a16="http://schemas.microsoft.com/office/drawing/2014/main" id="{77B0B095-C167-6F74-04E2-57058709F9C4}"/>
              </a:ext>
            </a:extLst>
          </p:cNvPr>
          <p:cNvSpPr txBox="1">
            <a:spLocks/>
          </p:cNvSpPr>
          <p:nvPr/>
        </p:nvSpPr>
        <p:spPr>
          <a:xfrm>
            <a:off x="877451" y="465513"/>
            <a:ext cx="4705201"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Light shutter system</a:t>
            </a:r>
            <a:endParaRPr lang="LID4096" dirty="0"/>
          </a:p>
        </p:txBody>
      </p:sp>
      <p:sp>
        <p:nvSpPr>
          <p:cNvPr id="10" name="textruta 9">
            <a:extLst>
              <a:ext uri="{FF2B5EF4-FFF2-40B4-BE49-F238E27FC236}">
                <a16:creationId xmlns:a16="http://schemas.microsoft.com/office/drawing/2014/main" id="{A5A41E96-D5A6-DF5F-EBF0-321B43A6D86A}"/>
              </a:ext>
            </a:extLst>
          </p:cNvPr>
          <p:cNvSpPr txBox="1"/>
          <p:nvPr/>
        </p:nvSpPr>
        <p:spPr>
          <a:xfrm>
            <a:off x="846955" y="3146794"/>
            <a:ext cx="6804712" cy="3231654"/>
          </a:xfrm>
          <a:prstGeom prst="rect">
            <a:avLst/>
          </a:prstGeom>
          <a:noFill/>
        </p:spPr>
        <p:txBody>
          <a:bodyPr wrap="square" rtlCol="0">
            <a:spAutoFit/>
          </a:bodyPr>
          <a:lstStyle/>
          <a:p>
            <a:pPr>
              <a:buClr>
                <a:srgbClr val="666666"/>
              </a:buClr>
            </a:pPr>
            <a:r>
              <a:rPr lang="sv-SE" sz="1200" dirty="0" err="1">
                <a:solidFill>
                  <a:schemeClr val="accent1"/>
                </a:solidFill>
              </a:rPr>
              <a:t>Background</a:t>
            </a:r>
            <a:r>
              <a:rPr lang="sv-SE" sz="1200" dirty="0">
                <a:solidFill>
                  <a:schemeClr val="accent1"/>
                </a:solidFill>
              </a:rPr>
              <a:t> </a:t>
            </a:r>
          </a:p>
          <a:p>
            <a:pPr>
              <a:buClr>
                <a:srgbClr val="666666"/>
              </a:buClr>
            </a:pPr>
            <a:r>
              <a:rPr lang="en-US" sz="1200" dirty="0"/>
              <a:t>One of the functions of the Target Station is to extract neutrons for the research instruments.  The spallation process is performed by colliding high energy protons in the GeV range, from the linear accelerator, with the heavy tungsten target, shattering the latter into fast neutrons. Further, the moderator-reflector assembly surrounding the target, transforms the fast neutrons emitted, into useful beams of slow neutrons for delivery to and use at the neutron-scattering instruments facing the beam ports at different distances.</a:t>
            </a:r>
          </a:p>
          <a:p>
            <a:pPr>
              <a:buClr>
                <a:srgbClr val="666666"/>
              </a:buClr>
            </a:pPr>
            <a:endParaRPr lang="en-US" sz="1200" dirty="0"/>
          </a:p>
          <a:p>
            <a:pPr>
              <a:buClr>
                <a:srgbClr val="666666"/>
              </a:buClr>
            </a:pPr>
            <a:r>
              <a:rPr lang="en-US" sz="1200" dirty="0">
                <a:solidFill>
                  <a:schemeClr val="accent1"/>
                </a:solidFill>
              </a:rPr>
              <a:t>Main functions </a:t>
            </a:r>
          </a:p>
          <a:p>
            <a:pPr marL="228600" indent="-228600">
              <a:buClr>
                <a:srgbClr val="666666"/>
              </a:buClr>
              <a:buAutoNum type="arabicPeriod"/>
            </a:pPr>
            <a:r>
              <a:rPr lang="en-US" sz="1200" dirty="0"/>
              <a:t>The Light Shutter System shall provide shutter functionality for </a:t>
            </a:r>
            <a:r>
              <a:rPr lang="en-US" sz="1200" b="1" dirty="0"/>
              <a:t>shielding of gamma radiation </a:t>
            </a:r>
            <a:r>
              <a:rPr lang="en-US" sz="1200" dirty="0"/>
              <a:t>downstream instrumented neutron beam channels during manned access. </a:t>
            </a:r>
          </a:p>
          <a:p>
            <a:pPr>
              <a:buClr>
                <a:srgbClr val="666666"/>
              </a:buClr>
            </a:pPr>
            <a:endParaRPr lang="en-US" sz="1200" dirty="0"/>
          </a:p>
          <a:p>
            <a:pPr>
              <a:buClr>
                <a:srgbClr val="666666"/>
              </a:buClr>
            </a:pPr>
            <a:r>
              <a:rPr lang="en-US" sz="1200" dirty="0"/>
              <a:t>2. Shutters shall be able to </a:t>
            </a:r>
            <a:r>
              <a:rPr lang="en-US" sz="1200" b="1" dirty="0"/>
              <a:t>open with an adequate precision </a:t>
            </a:r>
            <a:r>
              <a:rPr lang="en-US" sz="1200" dirty="0"/>
              <a:t>towards the moderator during operation and shall carry a section of beam guide channel to facilitate neutron transport. </a:t>
            </a:r>
          </a:p>
          <a:p>
            <a:pPr>
              <a:buClr>
                <a:srgbClr val="666666"/>
              </a:buClr>
            </a:pPr>
            <a:endParaRPr lang="en-US" sz="1200" dirty="0"/>
          </a:p>
          <a:p>
            <a:pPr>
              <a:buClr>
                <a:srgbClr val="666666"/>
              </a:buClr>
            </a:pPr>
            <a:r>
              <a:rPr lang="en-US" sz="1200" dirty="0"/>
              <a:t>3. A subordinate function of the LSS is that the system shall enable maintenance of other NBEX components using the LSS space constraint, the LSS vault. </a:t>
            </a:r>
          </a:p>
        </p:txBody>
      </p:sp>
      <p:sp>
        <p:nvSpPr>
          <p:cNvPr id="8" name="textruta 7">
            <a:extLst>
              <a:ext uri="{FF2B5EF4-FFF2-40B4-BE49-F238E27FC236}">
                <a16:creationId xmlns:a16="http://schemas.microsoft.com/office/drawing/2014/main" id="{AC7876D4-2277-0B99-D69C-BB340575659F}"/>
              </a:ext>
            </a:extLst>
          </p:cNvPr>
          <p:cNvSpPr txBox="1"/>
          <p:nvPr/>
        </p:nvSpPr>
        <p:spPr>
          <a:xfrm>
            <a:off x="846955" y="1677543"/>
            <a:ext cx="10220826" cy="1384995"/>
          </a:xfrm>
          <a:prstGeom prst="rect">
            <a:avLst/>
          </a:prstGeom>
          <a:noFill/>
        </p:spPr>
        <p:txBody>
          <a:bodyPr wrap="square">
            <a:spAutoFit/>
          </a:bodyPr>
          <a:lstStyle/>
          <a:p>
            <a:r>
              <a:rPr lang="en-US" sz="2800" i="1" dirty="0">
                <a:latin typeface="Calibri" panose="020F0502020204030204" pitchFamily="34" charset="0"/>
                <a:ea typeface="Calibri" panose="020F0502020204030204" pitchFamily="34" charset="0"/>
                <a:cs typeface="Times New Roman" panose="02020603050405020304" pitchFamily="18" charset="0"/>
              </a:rPr>
              <a:t>“A light shutter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typically employed to provide personnel protection from residual gamma radiation from activation of upstream components, </a:t>
            </a:r>
            <a:r>
              <a:rPr lang="en-US" sz="2800" i="1" dirty="0">
                <a:latin typeface="Calibri" panose="020F0502020204030204" pitchFamily="34" charset="0"/>
                <a:ea typeface="Calibri" panose="020F0502020204030204" pitchFamily="34" charset="0"/>
                <a:cs typeface="Times New Roman" panose="02020603050405020304" pitchFamily="18" charset="0"/>
              </a:rPr>
              <a:t>as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2800" i="1" dirty="0">
                <a:latin typeface="Calibri" panose="020F0502020204030204" pitchFamily="34" charset="0"/>
                <a:ea typeface="Calibri" panose="020F0502020204030204" pitchFamily="34" charset="0"/>
                <a:cs typeface="Times New Roman" panose="02020603050405020304" pitchFamily="18" charset="0"/>
              </a:rPr>
              <a:t>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arget </a:t>
            </a:r>
            <a:r>
              <a:rPr lang="en-US" sz="2800" i="1" dirty="0">
                <a:latin typeface="Calibri" panose="020F0502020204030204" pitchFamily="34" charset="0"/>
                <a:ea typeface="Calibri" panose="020F0502020204030204" pitchFamily="34" charset="0"/>
                <a:cs typeface="Times New Roman" panose="02020603050405020304" pitchFamily="18" charset="0"/>
              </a:rPr>
              <a:t>W</a:t>
            </a:r>
            <a:r>
              <a:rPr lang="en-US" sz="2800" i="1" dirty="0">
                <a:effectLst/>
                <a:latin typeface="Calibri" panose="020F0502020204030204" pitchFamily="34" charset="0"/>
                <a:ea typeface="Calibri" panose="020F0502020204030204" pitchFamily="34" charset="0"/>
                <a:cs typeface="Times New Roman" panose="02020603050405020304" pitchFamily="18" charset="0"/>
              </a:rPr>
              <a:t>heel</a:t>
            </a:r>
            <a:r>
              <a:rPr lang="en-US" sz="2800" i="1" dirty="0">
                <a:latin typeface="Calibri" panose="020F0502020204030204" pitchFamily="34" charset="0"/>
                <a:ea typeface="Calibri" panose="020F0502020204030204" pitchFamily="34" charset="0"/>
                <a:cs typeface="Times New Roman" panose="02020603050405020304" pitchFamily="18" charset="0"/>
              </a:rPr>
              <a:t>”</a:t>
            </a:r>
            <a:endParaRPr lang="en-GB" sz="2800" i="1" dirty="0"/>
          </a:p>
        </p:txBody>
      </p:sp>
      <p:pic>
        <p:nvPicPr>
          <p:cNvPr id="13" name="Bildobjekt 12" descr="En bild som visar pelare, arkitektur, byggnad, svart och vit&#10;&#10;AI-genererat innehåll kan vara felaktigt.">
            <a:extLst>
              <a:ext uri="{FF2B5EF4-FFF2-40B4-BE49-F238E27FC236}">
                <a16:creationId xmlns:a16="http://schemas.microsoft.com/office/drawing/2014/main" id="{2511EE1B-538C-C434-0AA0-28EDC2F09ECA}"/>
              </a:ext>
            </a:extLst>
          </p:cNvPr>
          <p:cNvPicPr>
            <a:picLocks noChangeAspect="1"/>
          </p:cNvPicPr>
          <p:nvPr/>
        </p:nvPicPr>
        <p:blipFill>
          <a:blip r:embed="rId2"/>
          <a:stretch>
            <a:fillRect/>
          </a:stretch>
        </p:blipFill>
        <p:spPr>
          <a:xfrm>
            <a:off x="7651667" y="3429000"/>
            <a:ext cx="4516165" cy="2866706"/>
          </a:xfrm>
          <a:prstGeom prst="rect">
            <a:avLst/>
          </a:prstGeom>
        </p:spPr>
      </p:pic>
    </p:spTree>
    <p:extLst>
      <p:ext uri="{BB962C8B-B14F-4D97-AF65-F5344CB8AC3E}">
        <p14:creationId xmlns:p14="http://schemas.microsoft.com/office/powerpoint/2010/main" val="26127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9138B-BF9A-AA71-2147-3FC901EF1155}"/>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3266C81A-D567-DFD3-4A8D-4F7C1D141163}"/>
              </a:ext>
            </a:extLst>
          </p:cNvPr>
          <p:cNvSpPr>
            <a:spLocks noGrp="1"/>
          </p:cNvSpPr>
          <p:nvPr>
            <p:ph type="body" sz="quarter" idx="14"/>
          </p:nvPr>
        </p:nvSpPr>
        <p:spPr>
          <a:xfrm>
            <a:off x="846955" y="1159943"/>
            <a:ext cx="11112673" cy="507076"/>
          </a:xfrm>
        </p:spPr>
        <p:txBody>
          <a:bodyPr/>
          <a:lstStyle/>
          <a:p>
            <a:r>
              <a:rPr lang="en-GB" noProof="0" dirty="0"/>
              <a:t>Neutron extraction through Neutron Beam Insert and Bridge Beam Optical Assembly</a:t>
            </a:r>
          </a:p>
        </p:txBody>
      </p:sp>
      <p:sp>
        <p:nvSpPr>
          <p:cNvPr id="3" name="Title 1">
            <a:extLst>
              <a:ext uri="{FF2B5EF4-FFF2-40B4-BE49-F238E27FC236}">
                <a16:creationId xmlns:a16="http://schemas.microsoft.com/office/drawing/2014/main" id="{14858D99-B546-3A43-E416-0535F2364341}"/>
              </a:ext>
            </a:extLst>
          </p:cNvPr>
          <p:cNvSpPr txBox="1">
            <a:spLocks/>
          </p:cNvSpPr>
          <p:nvPr/>
        </p:nvSpPr>
        <p:spPr>
          <a:xfrm>
            <a:off x="877451" y="465513"/>
            <a:ext cx="4705201"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Light shutter system</a:t>
            </a:r>
            <a:endParaRPr lang="LID4096" dirty="0"/>
          </a:p>
        </p:txBody>
      </p:sp>
      <p:pic>
        <p:nvPicPr>
          <p:cNvPr id="5" name="Bildobjekt 4" descr="En bild som visar skärmbild&#10;&#10;AI-genererat innehåll kan vara felaktigt.">
            <a:extLst>
              <a:ext uri="{FF2B5EF4-FFF2-40B4-BE49-F238E27FC236}">
                <a16:creationId xmlns:a16="http://schemas.microsoft.com/office/drawing/2014/main" id="{9CC9A59A-27CC-FF7C-6542-1F3B29C0839B}"/>
              </a:ext>
            </a:extLst>
          </p:cNvPr>
          <p:cNvPicPr>
            <a:picLocks noChangeAspect="1"/>
          </p:cNvPicPr>
          <p:nvPr/>
        </p:nvPicPr>
        <p:blipFill>
          <a:blip r:embed="rId2"/>
          <a:stretch>
            <a:fillRect/>
          </a:stretch>
        </p:blipFill>
        <p:spPr>
          <a:xfrm>
            <a:off x="932079" y="1576484"/>
            <a:ext cx="10412966" cy="5112930"/>
          </a:xfrm>
          <a:prstGeom prst="rect">
            <a:avLst/>
          </a:prstGeom>
        </p:spPr>
      </p:pic>
      <p:pic>
        <p:nvPicPr>
          <p:cNvPr id="7" name="Bildobjekt 6" descr="En bild som visar diskho, design, inomhus, konst&#10;&#10;AI-genererat innehåll kan vara felaktigt.">
            <a:extLst>
              <a:ext uri="{FF2B5EF4-FFF2-40B4-BE49-F238E27FC236}">
                <a16:creationId xmlns:a16="http://schemas.microsoft.com/office/drawing/2014/main" id="{5E71E943-EA6B-4609-72A3-485F3DFD5F96}"/>
              </a:ext>
            </a:extLst>
          </p:cNvPr>
          <p:cNvPicPr>
            <a:picLocks noChangeAspect="1"/>
          </p:cNvPicPr>
          <p:nvPr/>
        </p:nvPicPr>
        <p:blipFill>
          <a:blip r:embed="rId3"/>
          <a:stretch>
            <a:fillRect/>
          </a:stretch>
        </p:blipFill>
        <p:spPr>
          <a:xfrm>
            <a:off x="1577376" y="1576484"/>
            <a:ext cx="8905242" cy="5112930"/>
          </a:xfrm>
          <a:prstGeom prst="rect">
            <a:avLst/>
          </a:prstGeom>
        </p:spPr>
      </p:pic>
    </p:spTree>
    <p:extLst>
      <p:ext uri="{BB962C8B-B14F-4D97-AF65-F5344CB8AC3E}">
        <p14:creationId xmlns:p14="http://schemas.microsoft.com/office/powerpoint/2010/main" val="907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173A-CDE9-243D-D12D-16E2A7EEE3CD}"/>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02FAD2BD-0CEA-F7B8-15D4-B56CC337AA51}"/>
              </a:ext>
            </a:extLst>
          </p:cNvPr>
          <p:cNvSpPr>
            <a:spLocks noGrp="1"/>
          </p:cNvSpPr>
          <p:nvPr>
            <p:ph type="body" sz="quarter" idx="14"/>
          </p:nvPr>
        </p:nvSpPr>
        <p:spPr>
          <a:xfrm>
            <a:off x="846956" y="1159943"/>
            <a:ext cx="3213108" cy="507076"/>
          </a:xfrm>
        </p:spPr>
        <p:txBody>
          <a:bodyPr/>
          <a:lstStyle/>
          <a:p>
            <a:r>
              <a:rPr lang="en-GB" dirty="0"/>
              <a:t>Dose rate assessment</a:t>
            </a:r>
            <a:endParaRPr lang="LID4096" dirty="0"/>
          </a:p>
        </p:txBody>
      </p:sp>
      <p:sp>
        <p:nvSpPr>
          <p:cNvPr id="3" name="Title 1">
            <a:extLst>
              <a:ext uri="{FF2B5EF4-FFF2-40B4-BE49-F238E27FC236}">
                <a16:creationId xmlns:a16="http://schemas.microsoft.com/office/drawing/2014/main" id="{F02FC81D-0172-B53D-F3B1-DE4769E1D34E}"/>
              </a:ext>
            </a:extLst>
          </p:cNvPr>
          <p:cNvSpPr txBox="1">
            <a:spLocks/>
          </p:cNvSpPr>
          <p:nvPr/>
        </p:nvSpPr>
        <p:spPr>
          <a:xfrm>
            <a:off x="877452" y="465513"/>
            <a:ext cx="5325228" cy="189593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Light shutter System</a:t>
            </a:r>
            <a:endParaRPr lang="LID4096" dirty="0"/>
          </a:p>
        </p:txBody>
      </p:sp>
      <p:sp>
        <p:nvSpPr>
          <p:cNvPr id="10" name="textruta 9">
            <a:extLst>
              <a:ext uri="{FF2B5EF4-FFF2-40B4-BE49-F238E27FC236}">
                <a16:creationId xmlns:a16="http://schemas.microsoft.com/office/drawing/2014/main" id="{AED74368-06F4-BC03-60C0-55D2D6B28576}"/>
              </a:ext>
            </a:extLst>
          </p:cNvPr>
          <p:cNvSpPr txBox="1"/>
          <p:nvPr/>
        </p:nvSpPr>
        <p:spPr>
          <a:xfrm>
            <a:off x="846956" y="1816112"/>
            <a:ext cx="3051276" cy="1785104"/>
          </a:xfrm>
          <a:prstGeom prst="rect">
            <a:avLst/>
          </a:prstGeom>
          <a:noFill/>
        </p:spPr>
        <p:txBody>
          <a:bodyPr wrap="square" rtlCol="0">
            <a:spAutoFit/>
          </a:bodyPr>
          <a:lstStyle/>
          <a:p>
            <a:pPr>
              <a:buClr>
                <a:srgbClr val="666666"/>
              </a:buClr>
            </a:pPr>
            <a:r>
              <a:rPr lang="sv-SE" sz="1000" dirty="0">
                <a:solidFill>
                  <a:schemeClr val="accent1"/>
                </a:solidFill>
              </a:rPr>
              <a:t>UKAEA ESS NEUTRON BUNKER ANALYSIS</a:t>
            </a:r>
          </a:p>
          <a:p>
            <a:pPr>
              <a:buClr>
                <a:srgbClr val="666666"/>
              </a:buClr>
            </a:pPr>
            <a:r>
              <a:rPr lang="en-US" sz="1000" dirty="0"/>
              <a:t>The assessment of absorbed dose rates to components between the beamline and the basement floor was performed by15 MCNP simulations. The assessment determined the prompt and shutdown dose rates within the neutron bunker during the 40-year operational lifespan of the ESS facility.</a:t>
            </a:r>
          </a:p>
          <a:p>
            <a:pPr algn="l"/>
            <a:r>
              <a:rPr lang="en-US" sz="1000" dirty="0"/>
              <a:t>For LSS a short summary of the comprehensive report reads: </a:t>
            </a:r>
          </a:p>
          <a:p>
            <a:pPr algn="l"/>
            <a:endParaRPr lang="en-US" sz="1000" dirty="0"/>
          </a:p>
        </p:txBody>
      </p:sp>
      <p:pic>
        <p:nvPicPr>
          <p:cNvPr id="5" name="Bildobjekt 4" descr="En bild som visar skärmbild, diagram, Färggrann, linje&#10;&#10;AI-genererat innehåll kan vara felaktigt.">
            <a:extLst>
              <a:ext uri="{FF2B5EF4-FFF2-40B4-BE49-F238E27FC236}">
                <a16:creationId xmlns:a16="http://schemas.microsoft.com/office/drawing/2014/main" id="{7A067943-10F8-7447-2BFC-24E310C95955}"/>
              </a:ext>
            </a:extLst>
          </p:cNvPr>
          <p:cNvPicPr>
            <a:picLocks noChangeAspect="1"/>
          </p:cNvPicPr>
          <p:nvPr/>
        </p:nvPicPr>
        <p:blipFill>
          <a:blip r:embed="rId2"/>
          <a:stretch>
            <a:fillRect/>
          </a:stretch>
        </p:blipFill>
        <p:spPr>
          <a:xfrm>
            <a:off x="3605338" y="1350628"/>
            <a:ext cx="8505678" cy="4714612"/>
          </a:xfrm>
          <a:prstGeom prst="rect">
            <a:avLst/>
          </a:prstGeom>
        </p:spPr>
      </p:pic>
      <p:sp>
        <p:nvSpPr>
          <p:cNvPr id="4" name="textruta 3">
            <a:extLst>
              <a:ext uri="{FF2B5EF4-FFF2-40B4-BE49-F238E27FC236}">
                <a16:creationId xmlns:a16="http://schemas.microsoft.com/office/drawing/2014/main" id="{B073BF05-78C2-E57B-D814-2F26C24A5B7C}"/>
              </a:ext>
            </a:extLst>
          </p:cNvPr>
          <p:cNvSpPr txBox="1"/>
          <p:nvPr/>
        </p:nvSpPr>
        <p:spPr>
          <a:xfrm>
            <a:off x="8102183" y="6201002"/>
            <a:ext cx="2608290" cy="246221"/>
          </a:xfrm>
          <a:prstGeom prst="rect">
            <a:avLst/>
          </a:prstGeom>
          <a:noFill/>
        </p:spPr>
        <p:txBody>
          <a:bodyPr wrap="square" rtlCol="0">
            <a:spAutoFit/>
          </a:bodyPr>
          <a:lstStyle/>
          <a:p>
            <a:pPr algn="l"/>
            <a:r>
              <a:rPr lang="en-GB" sz="1000" dirty="0">
                <a:solidFill>
                  <a:srgbClr val="666666"/>
                </a:solidFill>
              </a:rPr>
              <a:t>Example of dose rate mapping</a:t>
            </a:r>
          </a:p>
        </p:txBody>
      </p:sp>
      <p:sp>
        <p:nvSpPr>
          <p:cNvPr id="7" name="textruta 6">
            <a:extLst>
              <a:ext uri="{FF2B5EF4-FFF2-40B4-BE49-F238E27FC236}">
                <a16:creationId xmlns:a16="http://schemas.microsoft.com/office/drawing/2014/main" id="{2C93F55C-DD9E-290E-A9E7-353CF0A7791E}"/>
              </a:ext>
            </a:extLst>
          </p:cNvPr>
          <p:cNvSpPr txBox="1"/>
          <p:nvPr/>
        </p:nvSpPr>
        <p:spPr>
          <a:xfrm>
            <a:off x="673217" y="4479105"/>
            <a:ext cx="4435678" cy="1477328"/>
          </a:xfrm>
          <a:prstGeom prst="rect">
            <a:avLst/>
          </a:prstGeom>
          <a:noFill/>
        </p:spPr>
        <p:txBody>
          <a:bodyPr wrap="square">
            <a:spAutoFit/>
          </a:bodyPr>
          <a:lstStyle/>
          <a:p>
            <a:pPr algn="l"/>
            <a:r>
              <a:rPr lang="en-US" sz="1800" b="1" i="1" dirty="0"/>
              <a:t>“After 2 days cooling with the same safety factors applied, all reduce to below 10 </a:t>
            </a:r>
            <a:r>
              <a:rPr lang="en-US" sz="1800" b="1" i="1" dirty="0" err="1"/>
              <a:t>μSv</a:t>
            </a:r>
            <a:r>
              <a:rPr lang="en-US" sz="1800" b="1" i="1" dirty="0"/>
              <a:t>/</a:t>
            </a:r>
            <a:r>
              <a:rPr lang="en-US" sz="1800" b="1" i="1" dirty="0" err="1"/>
              <a:t>hr</a:t>
            </a:r>
            <a:r>
              <a:rPr lang="en-US" sz="1800" b="1" i="1" dirty="0"/>
              <a:t> and become accessible for human maintenance after this time”</a:t>
            </a:r>
            <a:endParaRPr lang="en-GB" sz="1800" i="1" dirty="0"/>
          </a:p>
        </p:txBody>
      </p:sp>
    </p:spTree>
    <p:extLst>
      <p:ext uri="{BB962C8B-B14F-4D97-AF65-F5344CB8AC3E}">
        <p14:creationId xmlns:p14="http://schemas.microsoft.com/office/powerpoint/2010/main" val="18598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3B16-292C-9C0C-0D09-CF337F987E7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F33871C-5A59-B410-1C6D-2B46EAEC30B5}"/>
              </a:ext>
            </a:extLst>
          </p:cNvPr>
          <p:cNvSpPr>
            <a:spLocks noGrp="1"/>
          </p:cNvSpPr>
          <p:nvPr>
            <p:ph type="title"/>
          </p:nvPr>
        </p:nvSpPr>
        <p:spPr>
          <a:xfrm>
            <a:off x="637501" y="322237"/>
            <a:ext cx="9360000" cy="657339"/>
          </a:xfrm>
        </p:spPr>
        <p:txBody>
          <a:bodyPr>
            <a:normAutofit/>
          </a:bodyPr>
          <a:lstStyle/>
          <a:p>
            <a:r>
              <a:rPr lang="en-GB" noProof="0" dirty="0">
                <a:solidFill>
                  <a:schemeClr val="tx1">
                    <a:lumMod val="75000"/>
                    <a:lumOff val="25000"/>
                  </a:schemeClr>
                </a:solidFill>
              </a:rPr>
              <a:t>Light Shutter System</a:t>
            </a:r>
          </a:p>
        </p:txBody>
      </p:sp>
      <p:sp>
        <p:nvSpPr>
          <p:cNvPr id="5" name="Platshållare för bildnummer 4">
            <a:extLst>
              <a:ext uri="{FF2B5EF4-FFF2-40B4-BE49-F238E27FC236}">
                <a16:creationId xmlns:a16="http://schemas.microsoft.com/office/drawing/2014/main" id="{33437DA3-C6FE-8A0D-EFCB-86A839021713}"/>
              </a:ext>
            </a:extLst>
          </p:cNvPr>
          <p:cNvSpPr>
            <a:spLocks noGrp="1"/>
          </p:cNvSpPr>
          <p:nvPr>
            <p:ph type="sldNum" sz="quarter" idx="12"/>
          </p:nvPr>
        </p:nvSpPr>
        <p:spPr>
          <a:xfrm>
            <a:off x="7942172" y="6566041"/>
            <a:ext cx="2743200" cy="365125"/>
          </a:xfrm>
        </p:spPr>
        <p:txBody>
          <a:bodyPr/>
          <a:lstStyle/>
          <a:p>
            <a:fld id="{F7283078-D760-1647-8B80-66BA8B52336D}" type="slidenum">
              <a:rPr lang="en-GB" noProof="0" smtClean="0">
                <a:solidFill>
                  <a:srgbClr val="CCCCCC"/>
                </a:solidFill>
              </a:rPr>
              <a:t>9</a:t>
            </a:fld>
            <a:endParaRPr lang="en-GB" noProof="0" dirty="0">
              <a:solidFill>
                <a:srgbClr val="CCCCCC"/>
              </a:solidFill>
            </a:endParaRPr>
          </a:p>
        </p:txBody>
      </p:sp>
      <p:sp>
        <p:nvSpPr>
          <p:cNvPr id="7" name="Platshållare för text 6">
            <a:extLst>
              <a:ext uri="{FF2B5EF4-FFF2-40B4-BE49-F238E27FC236}">
                <a16:creationId xmlns:a16="http://schemas.microsoft.com/office/drawing/2014/main" id="{3C4F34D7-ECF9-7BE8-3A38-F2DD39B93E2F}"/>
              </a:ext>
            </a:extLst>
          </p:cNvPr>
          <p:cNvSpPr>
            <a:spLocks noGrp="1"/>
          </p:cNvSpPr>
          <p:nvPr>
            <p:ph type="body" sz="quarter" idx="14"/>
          </p:nvPr>
        </p:nvSpPr>
        <p:spPr>
          <a:xfrm>
            <a:off x="637501" y="1041098"/>
            <a:ext cx="7381546" cy="507076"/>
          </a:xfrm>
        </p:spPr>
        <p:txBody>
          <a:bodyPr/>
          <a:lstStyle/>
          <a:p>
            <a:r>
              <a:rPr lang="en-GB" noProof="0" dirty="0"/>
              <a:t>Electrical System - Overview</a:t>
            </a:r>
          </a:p>
          <a:p>
            <a:endParaRPr lang="en-GB" noProof="0" dirty="0"/>
          </a:p>
        </p:txBody>
      </p:sp>
      <p:pic>
        <p:nvPicPr>
          <p:cNvPr id="3" name="Bildobjekt 2" descr="En bild som visar text, diagram, skärmbild, Plan&#10;&#10;AI-genererat innehåll kan vara felaktigt.">
            <a:extLst>
              <a:ext uri="{FF2B5EF4-FFF2-40B4-BE49-F238E27FC236}">
                <a16:creationId xmlns:a16="http://schemas.microsoft.com/office/drawing/2014/main" id="{C427FEFF-5F30-0ED9-F625-27292900B31A}"/>
              </a:ext>
            </a:extLst>
          </p:cNvPr>
          <p:cNvPicPr>
            <a:picLocks noChangeAspect="1"/>
          </p:cNvPicPr>
          <p:nvPr/>
        </p:nvPicPr>
        <p:blipFill>
          <a:blip r:embed="rId3"/>
          <a:stretch>
            <a:fillRect/>
          </a:stretch>
        </p:blipFill>
        <p:spPr>
          <a:xfrm>
            <a:off x="2030530" y="1609696"/>
            <a:ext cx="7606724" cy="4840566"/>
          </a:xfrm>
          <a:prstGeom prst="rect">
            <a:avLst/>
          </a:prstGeom>
        </p:spPr>
      </p:pic>
    </p:spTree>
    <p:extLst>
      <p:ext uri="{BB962C8B-B14F-4D97-AF65-F5344CB8AC3E}">
        <p14:creationId xmlns:p14="http://schemas.microsoft.com/office/powerpoint/2010/main" val="9864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1853</TotalTime>
  <Words>1398</Words>
  <Application>Microsoft Office PowerPoint</Application>
  <PresentationFormat>Bredbild</PresentationFormat>
  <Paragraphs>170</Paragraphs>
  <Slides>26</Slides>
  <Notes>15</Notes>
  <HiddenSlides>0</HiddenSlides>
  <MMClips>4</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26</vt:i4>
      </vt:variant>
    </vt:vector>
  </HeadingPairs>
  <TitlesOfParts>
    <vt:vector size="35" baseType="lpstr">
      <vt:lpstr>Arial</vt:lpstr>
      <vt:lpstr>Calibri</vt:lpstr>
      <vt:lpstr>Segoe UI</vt:lpstr>
      <vt:lpstr>Segoe UI Light</vt:lpstr>
      <vt:lpstr>Segoe UI Semibold</vt:lpstr>
      <vt:lpstr>SegoeUIHistoric</vt:lpstr>
      <vt:lpstr>Wingdings</vt:lpstr>
      <vt:lpstr>Office-tema</vt:lpstr>
      <vt:lpstr>1_Office-tema</vt:lpstr>
      <vt:lpstr>ESS Light Shutter System - System design, simulation, testing and integration</vt:lpstr>
      <vt:lpstr>Agenda</vt:lpstr>
      <vt:lpstr>Light Shutter System </vt:lpstr>
      <vt:lpstr>LSS Environment</vt:lpstr>
      <vt:lpstr>PowerPoint-presentation</vt:lpstr>
      <vt:lpstr>PowerPoint-presentation</vt:lpstr>
      <vt:lpstr>PowerPoint-presentation</vt:lpstr>
      <vt:lpstr>PowerPoint-presentation</vt:lpstr>
      <vt:lpstr>Light Shutter System</vt:lpstr>
      <vt:lpstr>Light Shutter System</vt:lpstr>
      <vt:lpstr>Light Shutter System</vt:lpstr>
      <vt:lpstr>Light Shutter System</vt:lpstr>
      <vt:lpstr>LSS Development</vt:lpstr>
      <vt:lpstr>Light Shutter System</vt:lpstr>
      <vt:lpstr>Light Shutter System</vt:lpstr>
      <vt:lpstr>Light Shutter System</vt:lpstr>
      <vt:lpstr>Light Shutter System</vt:lpstr>
      <vt:lpstr>Light Shutter System</vt:lpstr>
      <vt:lpstr>Light Shutter System</vt:lpstr>
      <vt:lpstr>Light Shutter System</vt:lpstr>
      <vt:lpstr>PowerPoint-presentation</vt:lpstr>
      <vt:lpstr>PowerPoint-presentation</vt:lpstr>
      <vt:lpstr>Hot Handling Tools</vt:lpstr>
      <vt:lpstr>PowerPoint-presentation</vt:lpstr>
      <vt:lpstr>Shutter box</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Lennart Åström</cp:lastModifiedBy>
  <cp:revision>69</cp:revision>
  <cp:lastPrinted>2019-03-08T10:27:30Z</cp:lastPrinted>
  <dcterms:created xsi:type="dcterms:W3CDTF">2020-01-21T09:56:49Z</dcterms:created>
  <dcterms:modified xsi:type="dcterms:W3CDTF">2026-04-16T05:41:31Z</dcterms:modified>
</cp:coreProperties>
</file>