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2" r:id="rId2"/>
    <p:sldId id="267" r:id="rId3"/>
    <p:sldId id="272" r:id="rId4"/>
    <p:sldId id="268" r:id="rId5"/>
    <p:sldId id="296" r:id="rId6"/>
    <p:sldId id="286" r:id="rId7"/>
    <p:sldId id="295" r:id="rId8"/>
    <p:sldId id="288" r:id="rId9"/>
    <p:sldId id="289" r:id="rId10"/>
    <p:sldId id="292" r:id="rId11"/>
    <p:sldId id="287" r:id="rId12"/>
    <p:sldId id="291" r:id="rId13"/>
    <p:sldId id="293" r:id="rId14"/>
    <p:sldId id="290" r:id="rId15"/>
    <p:sldId id="284" r:id="rId16"/>
    <p:sldId id="280" r:id="rId17"/>
    <p:sldId id="285" r:id="rId18"/>
    <p:sldId id="294" r:id="rId19"/>
    <p:sldId id="277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7" autoAdjust="0"/>
    <p:restoredTop sz="94681" autoAdjust="0"/>
  </p:normalViewPr>
  <p:slideViewPr>
    <p:cSldViewPr snapToGrid="0" snapToObjects="1">
      <p:cViewPr varScale="1">
        <p:scale>
          <a:sx n="124" d="100"/>
          <a:sy n="124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669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4894C-8C85-D67A-48F0-89C985AF8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AFCD4-C041-6DD8-C717-716C47A2F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97263-443B-8F21-071C-531C76552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26071-5D66-C8CB-D431-4A7075C69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1926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877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05495-C7C7-AA57-53E7-CF999D99C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F814147-0113-A92E-1216-43690F7FD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CA83E91-224B-004C-4819-FD0FC1BA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4F034F8-3862-27EC-FD7D-4FE2EB271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9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B366-2F4A-A2DD-6A02-2DB3BF1E8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81F02AA-3627-18F3-1A69-ED3A25D53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D2ABA32-5908-ACA3-DB2A-8C765D140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21F6947-BAEB-8A8B-9F61-A87A486EF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3571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3B9A9-9FF4-FED5-09F0-9298843CC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61CFB86-98F4-E1F3-0456-F7FD66DCF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BC69CCA-0E3D-7536-0309-783CE91F2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41F232-D89A-5F43-3044-BCA892E93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849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PBW: from manufacturing to site commissioning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2026-04-16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ESS PBW: from manufacturing to site commissioning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4859-B819-66D8-FD6B-90C9C319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Manufacturing, Shielding plug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ED2FF-DB19-6E7C-D17F-3A770E9A0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B6566-11FB-E398-7B8E-BAD7FEFF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C09BD-272F-20A0-1669-A372B98B7B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89924" y="1411938"/>
            <a:ext cx="4993785" cy="826237"/>
          </a:xfrm>
        </p:spPr>
        <p:txBody>
          <a:bodyPr/>
          <a:lstStyle/>
          <a:p>
            <a:r>
              <a:rPr lang="en-SE" dirty="0"/>
              <a:t>Shielding plug made of stainless steel with a weight of ≈15 tonnes.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6AB0873-CEA3-679F-8DB6-1A81341EB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C4824B-25C5-7753-A458-4B2AC5D3F8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8541" y="2776321"/>
            <a:ext cx="1222626" cy="3786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E87153-ABF3-AB90-C7FA-9BAA7E2C58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3428" y="2178900"/>
            <a:ext cx="3228344" cy="4383509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B9CBA63-3D6A-FE34-15A7-D61097D50D69}"/>
              </a:ext>
            </a:extLst>
          </p:cNvPr>
          <p:cNvSpPr txBox="1">
            <a:spLocks/>
          </p:cNvSpPr>
          <p:nvPr/>
        </p:nvSpPr>
        <p:spPr>
          <a:xfrm>
            <a:off x="3060903" y="3560265"/>
            <a:ext cx="3491807" cy="82332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Stainless steel plates put together by threaded rods.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C7DBE7-25CD-9486-F367-4B20CC441563}"/>
              </a:ext>
            </a:extLst>
          </p:cNvPr>
          <p:cNvCxnSpPr>
            <a:cxnSpLocks/>
          </p:cNvCxnSpPr>
          <p:nvPr/>
        </p:nvCxnSpPr>
        <p:spPr>
          <a:xfrm>
            <a:off x="1381626" y="3018189"/>
            <a:ext cx="0" cy="313603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BA58BD-5C4B-8F3A-A1EB-FDE6840B5D2C}"/>
              </a:ext>
            </a:extLst>
          </p:cNvPr>
          <p:cNvSpPr txBox="1"/>
          <p:nvPr/>
        </p:nvSpPr>
        <p:spPr>
          <a:xfrm>
            <a:off x="287856" y="4252329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3500 mm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5F157-7263-84AA-6326-FAD33EE2FF6D}"/>
              </a:ext>
            </a:extLst>
          </p:cNvPr>
          <p:cNvCxnSpPr>
            <a:cxnSpLocks/>
          </p:cNvCxnSpPr>
          <p:nvPr/>
        </p:nvCxnSpPr>
        <p:spPr>
          <a:xfrm flipH="1">
            <a:off x="1473590" y="2776321"/>
            <a:ext cx="101252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3C22B8-2C35-CD64-3824-A3DC4F0C7B34}"/>
              </a:ext>
            </a:extLst>
          </p:cNvPr>
          <p:cNvSpPr txBox="1"/>
          <p:nvPr/>
        </p:nvSpPr>
        <p:spPr>
          <a:xfrm>
            <a:off x="1368541" y="241755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⌀ 980 mm</a:t>
            </a:r>
          </a:p>
        </p:txBody>
      </p:sp>
    </p:spTree>
    <p:extLst>
      <p:ext uri="{BB962C8B-B14F-4D97-AF65-F5344CB8AC3E}">
        <p14:creationId xmlns:p14="http://schemas.microsoft.com/office/powerpoint/2010/main" val="24892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6C2E-7BD3-4DAD-9A5F-989BF88B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Beam diagnostics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265A6-B76F-3276-A5C8-EC1821E6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8A1A-60EE-D25A-CB6E-CF3CFF43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9B667-92D8-9170-0118-EBF6520584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03708" y="1406004"/>
            <a:ext cx="5688977" cy="1139115"/>
          </a:xfrm>
        </p:spPr>
        <p:txBody>
          <a:bodyPr/>
          <a:lstStyle/>
          <a:p>
            <a:r>
              <a:rPr lang="en-SE" dirty="0"/>
              <a:t>The APTM monitors the fraction of the proton beam that is outside the intended envelope.</a:t>
            </a:r>
          </a:p>
          <a:p>
            <a:r>
              <a:rPr lang="en-SE" dirty="0"/>
              <a:t>Connected to MPS.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4A4C17-5939-8C40-2C52-90A65333AB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Aperture Monitor (APTM)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8B8A77-C42D-8E42-A224-D3AE77BF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F771AA-F6F0-B905-237A-E421C36CB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223" y="3075266"/>
            <a:ext cx="2211051" cy="3153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D397D4-F067-9355-367E-118C7BD3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754" y="3075265"/>
            <a:ext cx="2189206" cy="3153572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A5E2D59-BEA4-A52D-48EF-8D6178FCC6DF}"/>
              </a:ext>
            </a:extLst>
          </p:cNvPr>
          <p:cNvSpPr txBox="1">
            <a:spLocks/>
          </p:cNvSpPr>
          <p:nvPr/>
        </p:nvSpPr>
        <p:spPr>
          <a:xfrm>
            <a:off x="1103708" y="2683142"/>
            <a:ext cx="2305251" cy="50045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View from Acc side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5D19D20-AF7D-AB09-4DBB-1585A9706BDF}"/>
              </a:ext>
            </a:extLst>
          </p:cNvPr>
          <p:cNvSpPr txBox="1">
            <a:spLocks/>
          </p:cNvSpPr>
          <p:nvPr/>
        </p:nvSpPr>
        <p:spPr>
          <a:xfrm>
            <a:off x="3969405" y="2683141"/>
            <a:ext cx="2545463" cy="50045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View from Target side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896B7C-6522-F268-77FF-98E0F3EDF795}"/>
              </a:ext>
            </a:extLst>
          </p:cNvPr>
          <p:cNvGrpSpPr/>
          <p:nvPr/>
        </p:nvGrpSpPr>
        <p:grpSpPr>
          <a:xfrm>
            <a:off x="7353131" y="1372947"/>
            <a:ext cx="3979405" cy="4811272"/>
            <a:chOff x="7353131" y="1372947"/>
            <a:chExt cx="3979405" cy="4811272"/>
          </a:xfrm>
        </p:grpSpPr>
        <p:pic>
          <p:nvPicPr>
            <p:cNvPr id="9" name="Picture 8" descr="A metal object with a circular object&#10;&#10;AI-generated content may be incorrect.">
              <a:extLst>
                <a:ext uri="{FF2B5EF4-FFF2-40B4-BE49-F238E27FC236}">
                  <a16:creationId xmlns:a16="http://schemas.microsoft.com/office/drawing/2014/main" id="{17C1F2E9-2EE1-87E7-2C24-6266192CC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7353131" y="1808251"/>
              <a:ext cx="3979405" cy="4375968"/>
            </a:xfrm>
            <a:prstGeom prst="rect">
              <a:avLst/>
            </a:prstGeom>
          </p:spPr>
        </p:pic>
        <p:sp>
          <p:nvSpPr>
            <p:cNvPr id="5" name="Content Placeholder 5">
              <a:extLst>
                <a:ext uri="{FF2B5EF4-FFF2-40B4-BE49-F238E27FC236}">
                  <a16:creationId xmlns:a16="http://schemas.microsoft.com/office/drawing/2014/main" id="{F6D8823F-678B-AC2A-A75F-58FFFD7AC2B2}"/>
                </a:ext>
              </a:extLst>
            </p:cNvPr>
            <p:cNvSpPr txBox="1">
              <a:spLocks/>
            </p:cNvSpPr>
            <p:nvPr/>
          </p:nvSpPr>
          <p:spPr>
            <a:xfrm>
              <a:off x="8027844" y="1372947"/>
              <a:ext cx="2305251" cy="500459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60000" indent="-216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50000" indent="-198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2865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E" dirty="0"/>
                <a:t>View from Acc side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FF1A014-D601-9196-DE48-8A9D1B1BAFA9}"/>
              </a:ext>
            </a:extLst>
          </p:cNvPr>
          <p:cNvSpPr txBox="1"/>
          <p:nvPr/>
        </p:nvSpPr>
        <p:spPr>
          <a:xfrm>
            <a:off x="3235622" y="51134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128x52mm</a:t>
            </a:r>
          </a:p>
        </p:txBody>
      </p:sp>
    </p:spTree>
    <p:extLst>
      <p:ext uri="{BB962C8B-B14F-4D97-AF65-F5344CB8AC3E}">
        <p14:creationId xmlns:p14="http://schemas.microsoft.com/office/powerpoint/2010/main" val="1094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F2CFA-4F81-9332-FD95-CC8B90CB2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FC7A-F145-6545-0F99-99CCFCCA0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Beam diagnostics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68384-3B1E-C993-BA4A-80B953D5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98654-C7EF-340C-46C8-DA0D2A87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9CEA5-F036-CAD0-2C18-E0F595D460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5110" y="1318075"/>
            <a:ext cx="10713382" cy="880133"/>
          </a:xfrm>
        </p:spPr>
        <p:txBody>
          <a:bodyPr/>
          <a:lstStyle/>
          <a:p>
            <a:r>
              <a:rPr lang="en-GB" noProof="1"/>
              <a:t>The Target side of the PBW is coated with Al</a:t>
            </a:r>
            <a:r>
              <a:rPr lang="en-GB" baseline="-25000" noProof="1"/>
              <a:t>2</a:t>
            </a:r>
            <a:r>
              <a:rPr lang="en-GB" noProof="1"/>
              <a:t>O</a:t>
            </a:r>
            <a:r>
              <a:rPr lang="en-GB" baseline="-25000" noProof="1"/>
              <a:t>3</a:t>
            </a:r>
            <a:r>
              <a:rPr lang="en-GB" noProof="1"/>
              <a:t> mixed with Cr</a:t>
            </a:r>
            <a:r>
              <a:rPr lang="en-GB" baseline="-25000" noProof="1"/>
              <a:t>2</a:t>
            </a:r>
            <a:r>
              <a:rPr lang="en-GB" noProof="1"/>
              <a:t>O</a:t>
            </a:r>
            <a:r>
              <a:rPr lang="en-GB" baseline="-25000" noProof="1"/>
              <a:t>3</a:t>
            </a:r>
            <a:r>
              <a:rPr lang="en-GB" noProof="1"/>
              <a:t> by flame spraying.</a:t>
            </a:r>
          </a:p>
          <a:p>
            <a:r>
              <a:rPr lang="en-GB" noProof="1"/>
              <a:t>The luminescence light is captured by mirrors inside the Monolith Vessel. Connected to MPS.</a:t>
            </a:r>
            <a:endParaRPr lang="en-GB" baseline="-25000" noProof="1"/>
          </a:p>
          <a:p>
            <a:endParaRPr lang="en-GB" baseline="-25000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65D7F1-1FE1-7D2E-464A-A017A8B2B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Luminescence coating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403652-DEC7-654A-5258-C898483F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6D3713-5C3E-A999-2BAB-1E6318CEBD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201" y="4095923"/>
            <a:ext cx="2608131" cy="208234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9CAC73-80C7-2EAC-A68D-F41FAA64F173}"/>
              </a:ext>
            </a:extLst>
          </p:cNvPr>
          <p:cNvGrpSpPr/>
          <p:nvPr/>
        </p:nvGrpSpPr>
        <p:grpSpPr>
          <a:xfrm>
            <a:off x="7687466" y="2459056"/>
            <a:ext cx="4244374" cy="3903873"/>
            <a:chOff x="7687466" y="2459056"/>
            <a:chExt cx="4244374" cy="39038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5CC4F3-6D4F-B720-FCE1-048AF134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9758" y="3605399"/>
              <a:ext cx="1756592" cy="23421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D9B38D-857D-C216-8682-B4F4F06DA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87466" y="3614213"/>
              <a:ext cx="2095652" cy="23456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827095-985C-BFFF-CF36-747E27CBBA67}"/>
                </a:ext>
              </a:extLst>
            </p:cNvPr>
            <p:cNvSpPr txBox="1"/>
            <p:nvPr/>
          </p:nvSpPr>
          <p:spPr>
            <a:xfrm>
              <a:off x="8226440" y="5993597"/>
              <a:ext cx="1255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Un-coated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431D2C-A4B6-4029-D522-F17549AABD49}"/>
                </a:ext>
              </a:extLst>
            </p:cNvPr>
            <p:cNvSpPr txBox="1"/>
            <p:nvPr/>
          </p:nvSpPr>
          <p:spPr>
            <a:xfrm>
              <a:off x="10223020" y="5984192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Coated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F580A8-BDEB-DBD1-64F9-02C42E0583E5}"/>
                </a:ext>
              </a:extLst>
            </p:cNvPr>
            <p:cNvSpPr txBox="1"/>
            <p:nvPr/>
          </p:nvSpPr>
          <p:spPr>
            <a:xfrm>
              <a:off x="7750822" y="2459056"/>
              <a:ext cx="41810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2000" dirty="0">
                  <a:solidFill>
                    <a:srgbClr val="666666"/>
                  </a:solidFill>
                </a:rPr>
                <a:t>Pressure test (7 bar(g)) was done after coating to ensure the structural integrity of the PBW.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440A215-A4B9-7D03-7433-89F656990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970" y="2251329"/>
            <a:ext cx="2657856" cy="244677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2DC4C7A-F508-CD34-AEC7-EC4F7D27A8B9}"/>
              </a:ext>
            </a:extLst>
          </p:cNvPr>
          <p:cNvGrpSpPr/>
          <p:nvPr/>
        </p:nvGrpSpPr>
        <p:grpSpPr>
          <a:xfrm>
            <a:off x="508023" y="2806425"/>
            <a:ext cx="4339990" cy="3699076"/>
            <a:chOff x="508023" y="2806425"/>
            <a:chExt cx="4339990" cy="369907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D759C3-822B-E474-7F64-97A3CF5C1491}"/>
                </a:ext>
              </a:extLst>
            </p:cNvPr>
            <p:cNvGrpSpPr/>
            <p:nvPr/>
          </p:nvGrpSpPr>
          <p:grpSpPr>
            <a:xfrm>
              <a:off x="508023" y="3510651"/>
              <a:ext cx="4339990" cy="2994850"/>
              <a:chOff x="508023" y="3510651"/>
              <a:chExt cx="4339990" cy="29948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E955B1C-27B4-9377-1F61-0A343DF2C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023" y="3510651"/>
                <a:ext cx="2013177" cy="29948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6EED15A-5D3F-6048-E132-9FC1EC9C1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1200" y="3691012"/>
                <a:ext cx="2326813" cy="263412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504988-D4AD-C2F3-CD41-79FCCDB12094}"/>
                </a:ext>
              </a:extLst>
            </p:cNvPr>
            <p:cNvSpPr txBox="1"/>
            <p:nvPr/>
          </p:nvSpPr>
          <p:spPr>
            <a:xfrm>
              <a:off x="1103709" y="2806425"/>
              <a:ext cx="2962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Coating thickness ≈180 </a:t>
              </a:r>
              <a:r>
                <a:rPr lang="en-SE" dirty="0">
                  <a:solidFill>
                    <a:srgbClr val="666666"/>
                  </a:solidFill>
                  <a:latin typeface="Symbol" pitchFamily="2" charset="2"/>
                </a:rPr>
                <a:t>m</a:t>
              </a:r>
              <a:r>
                <a:rPr lang="en-SE" dirty="0">
                  <a:solidFill>
                    <a:srgbClr val="666666"/>
                  </a:solidFill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8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8026-D2A9-A01A-4DDF-A79E2AC2D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801E-2FF5-82A9-B988-B43F94ED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FAT, vacuum compatibility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E27E7-04F9-CBEA-2E0D-1CC82AFE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0C9F2-0F72-A880-39F8-B8DDEC37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CBA8B5-A667-3476-8C3F-416866F6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118DE-CE2C-277F-7889-1AD8F59C8F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7215" y="1557355"/>
            <a:ext cx="2221355" cy="4141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BD6FA-AB4A-C392-3B9D-4FDC6829FB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444" y="1550435"/>
            <a:ext cx="2502813" cy="4790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39C037-ADE8-DDF7-814F-8012A7B4251E}"/>
              </a:ext>
            </a:extLst>
          </p:cNvPr>
          <p:cNvSpPr txBox="1"/>
          <p:nvPr/>
        </p:nvSpPr>
        <p:spPr>
          <a:xfrm>
            <a:off x="3467100" y="5707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600B48-8C0F-4E5E-B035-EAF36DC218ED}"/>
              </a:ext>
            </a:extLst>
          </p:cNvPr>
          <p:cNvGrpSpPr/>
          <p:nvPr/>
        </p:nvGrpSpPr>
        <p:grpSpPr>
          <a:xfrm>
            <a:off x="5844701" y="1133651"/>
            <a:ext cx="5404732" cy="5456478"/>
            <a:chOff x="5844701" y="1133651"/>
            <a:chExt cx="5404732" cy="54564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64B15C-6A1C-AF61-CDFE-5072130B8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8078" y="3628323"/>
              <a:ext cx="2221355" cy="29618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729423-81D2-7822-7212-6C630A514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44701" y="1133651"/>
              <a:ext cx="3753008" cy="2415539"/>
            </a:xfrm>
            <a:prstGeom prst="rect">
              <a:avLst/>
            </a:prstGeom>
          </p:spPr>
        </p:pic>
      </p:grp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8E55645-E5F5-FE26-EFD4-B3829A63B5F2}"/>
              </a:ext>
            </a:extLst>
          </p:cNvPr>
          <p:cNvSpPr txBox="1">
            <a:spLocks/>
          </p:cNvSpPr>
          <p:nvPr/>
        </p:nvSpPr>
        <p:spPr>
          <a:xfrm>
            <a:off x="5794001" y="4238244"/>
            <a:ext cx="3087684" cy="111013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All media tubes and the inflatable seals were tested and approved.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9272D-9D67-BBB4-E343-C798BE2ABB93}"/>
              </a:ext>
            </a:extLst>
          </p:cNvPr>
          <p:cNvSpPr txBox="1"/>
          <p:nvPr/>
        </p:nvSpPr>
        <p:spPr>
          <a:xfrm>
            <a:off x="616795" y="856853"/>
            <a:ext cx="4921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000" dirty="0">
                <a:solidFill>
                  <a:srgbClr val="666666"/>
                </a:solidFill>
              </a:rPr>
              <a:t>Performed in Oct 2024 at Zamudio, Spain.</a:t>
            </a:r>
          </a:p>
        </p:txBody>
      </p:sp>
    </p:spTree>
    <p:extLst>
      <p:ext uri="{BB962C8B-B14F-4D97-AF65-F5344CB8AC3E}">
        <p14:creationId xmlns:p14="http://schemas.microsoft.com/office/powerpoint/2010/main" val="16376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2921-D245-229E-3903-7B96AA59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FAT, mechanical integration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B10966-6E7C-639D-31E7-0F20AC5A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D7B2B-68D1-0FC8-49DA-11EE4B79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1517D8-AA4E-9BA1-7396-5F5A8421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B8F5E2-3F08-662A-E72E-E3330EDA2A7C}"/>
              </a:ext>
            </a:extLst>
          </p:cNvPr>
          <p:cNvGrpSpPr/>
          <p:nvPr/>
        </p:nvGrpSpPr>
        <p:grpSpPr>
          <a:xfrm>
            <a:off x="3926701" y="1762796"/>
            <a:ext cx="3279263" cy="4684009"/>
            <a:chOff x="3926701" y="1762796"/>
            <a:chExt cx="3279263" cy="46840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7EC7DE-E582-FF22-94B2-50A115831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6701" y="4389405"/>
              <a:ext cx="2743200" cy="2057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9841DA-83FA-F8A6-D4E6-0AE15DF5C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7481" y="1762796"/>
              <a:ext cx="1738483" cy="231797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28AC9AD-606B-0355-B752-8E217958BF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50" y="4504730"/>
            <a:ext cx="2255944" cy="19563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839464-BD3F-D080-60FB-BC9C48A5D3D8}"/>
              </a:ext>
            </a:extLst>
          </p:cNvPr>
          <p:cNvSpPr txBox="1"/>
          <p:nvPr/>
        </p:nvSpPr>
        <p:spPr>
          <a:xfrm>
            <a:off x="4597400" y="193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221B6803-FB23-1526-AB4A-B5C5BE522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63922" y="1068658"/>
            <a:ext cx="2299092" cy="306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BAD579-2110-ED41-1090-45AE204EB4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50" y="1152312"/>
            <a:ext cx="2236352" cy="2981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9806CA-D486-737E-7130-8A9EAF850FB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708" y="1518186"/>
            <a:ext cx="4202805" cy="3152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DA7CF-D85F-C2F6-B667-1149BCB9E19D}"/>
              </a:ext>
            </a:extLst>
          </p:cNvPr>
          <p:cNvSpPr txBox="1"/>
          <p:nvPr/>
        </p:nvSpPr>
        <p:spPr>
          <a:xfrm>
            <a:off x="7859730" y="4834116"/>
            <a:ext cx="3618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rgbClr val="666666"/>
                </a:solidFill>
              </a:rPr>
              <a:t>The experience from the FAT was that the margins were too tight. Therefore the Shielding plug was optimised by machining some chamfers (Nortemecánica).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EC1BB-171F-29E7-CA03-9784C7F9BDF1}"/>
              </a:ext>
            </a:extLst>
          </p:cNvPr>
          <p:cNvSpPr txBox="1"/>
          <p:nvPr/>
        </p:nvSpPr>
        <p:spPr>
          <a:xfrm>
            <a:off x="5570884" y="922712"/>
            <a:ext cx="4947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000" dirty="0">
                <a:solidFill>
                  <a:srgbClr val="666666"/>
                </a:solidFill>
              </a:rPr>
              <a:t>Performed in Nov 2024 at Nortemecánica.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A8D11-01E8-B081-15E2-07F3B943869C}"/>
              </a:ext>
            </a:extLst>
          </p:cNvPr>
          <p:cNvSpPr txBox="1"/>
          <p:nvPr/>
        </p:nvSpPr>
        <p:spPr>
          <a:xfrm>
            <a:off x="974315" y="4162579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The components</a:t>
            </a:r>
          </a:p>
        </p:txBody>
      </p:sp>
    </p:spTree>
    <p:extLst>
      <p:ext uri="{BB962C8B-B14F-4D97-AF65-F5344CB8AC3E}">
        <p14:creationId xmlns:p14="http://schemas.microsoft.com/office/powerpoint/2010/main" val="12347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C6D5E-5EAE-1AEE-80F5-B4D1BDE17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331D22-D202-F5EB-BFC3-179E010B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PBW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Port Block and PBW Vessel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6E3A1DA-1F4F-D845-B834-73D17BD5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PBW: from manufacturing to site commissioning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2BB56BC-5AEC-5F05-C93E-52A13263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D2DEDD2-4808-BDE4-6D2B-7E26B067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F25426B8-8A8A-3EA1-13B6-1DECDBAD6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674" y="16399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F9F75-6DCA-5C35-46E3-91668B27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34" y="1233403"/>
            <a:ext cx="3958966" cy="184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78739-223F-FDC7-1AF3-AF68C254AE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0290" y="1127580"/>
            <a:ext cx="2103512" cy="3313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31370-B217-8B94-A662-C6DDE2A11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71" y="3230663"/>
            <a:ext cx="3652759" cy="3175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F91337-63BF-3200-AB67-DE1FB133A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976" y="3277894"/>
            <a:ext cx="3047171" cy="3081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6D377-0906-9C61-A1FA-5D82DD98A178}"/>
              </a:ext>
            </a:extLst>
          </p:cNvPr>
          <p:cNvSpPr txBox="1"/>
          <p:nvPr/>
        </p:nvSpPr>
        <p:spPr>
          <a:xfrm>
            <a:off x="7589856" y="1439901"/>
            <a:ext cx="3276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000" dirty="0">
                <a:solidFill>
                  <a:srgbClr val="666666"/>
                </a:solidFill>
              </a:rPr>
              <a:t>Installed at ESS in Feb 2022</a:t>
            </a:r>
          </a:p>
        </p:txBody>
      </p:sp>
    </p:spTree>
    <p:extLst>
      <p:ext uri="{BB962C8B-B14F-4D97-AF65-F5344CB8AC3E}">
        <p14:creationId xmlns:p14="http://schemas.microsoft.com/office/powerpoint/2010/main" val="8618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E9B1C-F0A6-D0B3-42D1-51222BE26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7C47FD-B14D-D142-654D-3005DAC5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48809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of PBW at ESS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6ED0D57-2E05-C0D8-BE62-FAE32C96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PBW: from manufacturing to site commissioning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3BEBBF8-A31A-DB06-C4D4-EA445AFA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4651FE4-F7BA-73F5-BAC9-F10DBF98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56006-5B8C-224E-DC31-2627901B02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137" y="1948567"/>
            <a:ext cx="2692843" cy="4186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BBE17-A680-E8B3-82CC-B1BA14D369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230" y="1949516"/>
            <a:ext cx="3139490" cy="4185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38157C-FC90-04A7-4CA9-56B7694780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50303" y="1958841"/>
            <a:ext cx="3952037" cy="4186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9E3F7-8811-0EB9-BF25-3D02B99BF77B}"/>
              </a:ext>
            </a:extLst>
          </p:cNvPr>
          <p:cNvSpPr txBox="1"/>
          <p:nvPr/>
        </p:nvSpPr>
        <p:spPr>
          <a:xfrm>
            <a:off x="3764230" y="1179467"/>
            <a:ext cx="251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000" dirty="0">
                <a:solidFill>
                  <a:srgbClr val="666666"/>
                </a:solidFill>
              </a:rPr>
              <a:t>Installed in Feb 2025</a:t>
            </a:r>
          </a:p>
        </p:txBody>
      </p:sp>
    </p:spTree>
    <p:extLst>
      <p:ext uri="{BB962C8B-B14F-4D97-AF65-F5344CB8AC3E}">
        <p14:creationId xmlns:p14="http://schemas.microsoft.com/office/powerpoint/2010/main" val="11096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04DDC-E088-7CE3-FC53-9DF4457F6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0FAC35-EA60-058D-C834-37868AD2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of Shielding plug at ESS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FB90C34-D5BC-D7F1-BD0D-24DE2090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PBW: from manufacturing to site commissioning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A65F302-30E5-3005-A1C1-D8371692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17E1098-F811-3351-F49A-04363EDD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4893C-CC7A-2EA1-B871-C86ABA3AD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47" y="1723696"/>
            <a:ext cx="3133397" cy="4177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6BA66-71A3-C237-0AE5-16C58E650B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7260" y="1723696"/>
            <a:ext cx="4321393" cy="42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EA48E-8B6E-5573-F5CE-BFBA281CA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50A1A1-398E-23ED-8209-E0AD45B2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 - Vacuum test after installation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4CA9E64-B54D-DED0-118F-D13832875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PBW: from manufacturing to site commissioning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5BB6105-6DB4-3B43-3E55-679D3F5B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5E05933-193F-3018-E3B9-EE80320CB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DC3FFED-1CAB-4B45-5694-9A6979F37082}"/>
              </a:ext>
            </a:extLst>
          </p:cNvPr>
          <p:cNvSpPr txBox="1">
            <a:spLocks/>
          </p:cNvSpPr>
          <p:nvPr/>
        </p:nvSpPr>
        <p:spPr>
          <a:xfrm>
            <a:off x="1103709" y="2120523"/>
            <a:ext cx="4771053" cy="2838984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1"/>
              <a:t>The inflatable seals were pressurised with 2 bar (g).</a:t>
            </a:r>
          </a:p>
          <a:p>
            <a:r>
              <a:rPr lang="en-GB" noProof="1"/>
              <a:t>After installation, the PBW Vessel was evacuated and then filled with He.</a:t>
            </a:r>
          </a:p>
          <a:p>
            <a:r>
              <a:rPr lang="en-GB" noProof="1"/>
              <a:t>Leak rates, both on the Acc side and the Target side, were measured and were approved.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6EBE0-47E3-99AC-17C8-C6279A1480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20" y="1630867"/>
            <a:ext cx="3577189" cy="44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end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D1661-A4AE-FF2A-AAD3-6E48CD05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082039"/>
            <a:ext cx="8640000" cy="1041861"/>
          </a:xfrm>
        </p:spPr>
        <p:txBody>
          <a:bodyPr/>
          <a:lstStyle/>
          <a:p>
            <a:r>
              <a:rPr lang="en-GB" dirty="0"/>
              <a:t>ESS Proton Beam Window (PBW)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2466073"/>
            <a:ext cx="8640000" cy="921363"/>
          </a:xfrm>
        </p:spPr>
        <p:txBody>
          <a:bodyPr/>
          <a:lstStyle/>
          <a:p>
            <a:r>
              <a:rPr lang="en-GB" dirty="0"/>
              <a:t>From manufacturing to site commissioning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>
                <a:solidFill>
                  <a:schemeClr val="bg1"/>
                </a:solidFill>
              </a:rPr>
              <a:t>2026-04-16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BD7C5627-3E13-0802-9074-A16D096D56AD}"/>
              </a:ext>
            </a:extLst>
          </p:cNvPr>
          <p:cNvSpPr txBox="1">
            <a:spLocks/>
          </p:cNvSpPr>
          <p:nvPr/>
        </p:nvSpPr>
        <p:spPr>
          <a:xfrm>
            <a:off x="1930395" y="4341361"/>
            <a:ext cx="6290892" cy="921363"/>
          </a:xfrm>
          <a:prstGeom prst="rect">
            <a:avLst/>
          </a:prstGeom>
        </p:spPr>
        <p:txBody>
          <a:bodyPr vert="horz" lIns="90000" tIns="18000" rIns="91440" bIns="36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1200" b="1" strike="noStrike" kern="1200" cap="all" spc="1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PRESENTED BY sara Ghatnekar Nilsson</a:t>
            </a:r>
          </a:p>
          <a:p>
            <a:endParaRPr lang="en-GB" dirty="0"/>
          </a:p>
          <a:p>
            <a:r>
              <a:rPr lang="en-GB" dirty="0"/>
              <a:t>Anders Andersson, Stig </a:t>
            </a:r>
            <a:r>
              <a:rPr lang="en-GB" dirty="0" err="1"/>
              <a:t>Jörstad</a:t>
            </a:r>
            <a:r>
              <a:rPr lang="en-GB" dirty="0"/>
              <a:t>, Adrien Besson, Javier </a:t>
            </a:r>
            <a:r>
              <a:rPr lang="en-GB" dirty="0" err="1"/>
              <a:t>Garitaonandía</a:t>
            </a:r>
            <a:r>
              <a:rPr lang="en-GB" dirty="0"/>
              <a:t>, Fernando Sordo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099040"/>
              </p:ext>
            </p:extLst>
          </p:nvPr>
        </p:nvGraphicFramePr>
        <p:xfrm>
          <a:off x="1195647" y="1633448"/>
          <a:ext cx="10134600" cy="4120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Why does ESS need a Proton Beam Window?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938458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Introduction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93789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Manufacturing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Beam diagnostics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Factory Acceptance Test, vacuum compatibility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Factory Acceptance Test, mechanical integration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7	</a:t>
                      </a:r>
                      <a:r>
                        <a:rPr lang="en-GB" sz="2000" b="0" strike="noStrike" noProof="0" dirty="0">
                          <a:solidFill>
                            <a:schemeClr val="bg1"/>
                          </a:solidFill>
                        </a:rPr>
                        <a:t>Installation at ESS</a:t>
                      </a:r>
                      <a:endParaRPr lang="en-GB" sz="2000" b="0" strike="sngStrike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8	Site Acceptance Test – vacuum tests after installation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9	The end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ESS PBW: from manufacturing to site commissioning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2026-04-16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does ESS need a PBW?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PBW: from manufacturing to site commissioning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A1E97-ACB1-F73B-C168-D8DD03B9E6BD}"/>
              </a:ext>
            </a:extLst>
          </p:cNvPr>
          <p:cNvSpPr txBox="1"/>
          <p:nvPr/>
        </p:nvSpPr>
        <p:spPr>
          <a:xfrm>
            <a:off x="7488380" y="5433977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PBW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90E4CD9-7826-3CBC-AFB8-26D33978B01A}"/>
              </a:ext>
            </a:extLst>
          </p:cNvPr>
          <p:cNvGrpSpPr/>
          <p:nvPr/>
        </p:nvGrpSpPr>
        <p:grpSpPr>
          <a:xfrm>
            <a:off x="8129972" y="2188779"/>
            <a:ext cx="3953839" cy="3716609"/>
            <a:chOff x="3132666" y="666444"/>
            <a:chExt cx="5926667" cy="5571067"/>
          </a:xfrm>
        </p:grpSpPr>
        <p:pic>
          <p:nvPicPr>
            <p:cNvPr id="60" name="Picture 59" descr="A multicolored machine with many different colored parts&#10;&#10;AI-generated content may be incorrect.">
              <a:extLst>
                <a:ext uri="{FF2B5EF4-FFF2-40B4-BE49-F238E27FC236}">
                  <a16:creationId xmlns:a16="http://schemas.microsoft.com/office/drawing/2014/main" id="{8D3FBDE0-625D-E9FC-4E26-6C033F55A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2666" y="666444"/>
              <a:ext cx="5926667" cy="55710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855004-C164-9E45-21E0-B826C99C2A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3885" y="2488718"/>
              <a:ext cx="10960" cy="148583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14843F6-3D82-4F1F-D1B4-858A3FAE8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8542" y="3970239"/>
              <a:ext cx="126303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B821BA0-23F9-2C51-EDF4-D2569C24BF2B}"/>
                </a:ext>
              </a:extLst>
            </p:cNvPr>
            <p:cNvCxnSpPr>
              <a:cxnSpLocks/>
            </p:cNvCxnSpPr>
            <p:nvPr/>
          </p:nvCxnSpPr>
          <p:spPr>
            <a:xfrm>
              <a:off x="4687019" y="5578415"/>
              <a:ext cx="2481523" cy="2461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AE2FBB1B-D5A3-0E21-9E48-61A63BB561DD}"/>
                </a:ext>
              </a:extLst>
            </p:cNvPr>
            <p:cNvSpPr/>
            <p:nvPr/>
          </p:nvSpPr>
          <p:spPr>
            <a:xfrm>
              <a:off x="5810424" y="2012834"/>
              <a:ext cx="1496708" cy="1040290"/>
            </a:xfrm>
            <a:prstGeom prst="arc">
              <a:avLst>
                <a:gd name="adj1" fmla="val 16257763"/>
                <a:gd name="adj2" fmla="val 21400690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E" sz="1400" dirty="0">
                <a:highlight>
                  <a:srgbClr val="FFFF00"/>
                </a:highlight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6B297DA-369E-FB1C-E245-7A7C987187AB}"/>
                </a:ext>
              </a:extLst>
            </p:cNvPr>
            <p:cNvCxnSpPr>
              <a:cxnSpLocks/>
            </p:cNvCxnSpPr>
            <p:nvPr/>
          </p:nvCxnSpPr>
          <p:spPr>
            <a:xfrm>
              <a:off x="6061521" y="1116294"/>
              <a:ext cx="0" cy="573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202AF2F0-AD38-7867-4E8B-424976B2FD67}"/>
                </a:ext>
              </a:extLst>
            </p:cNvPr>
            <p:cNvSpPr/>
            <p:nvPr/>
          </p:nvSpPr>
          <p:spPr>
            <a:xfrm>
              <a:off x="4414735" y="889950"/>
              <a:ext cx="1666165" cy="573031"/>
            </a:xfrm>
            <a:prstGeom prst="arc">
              <a:avLst>
                <a:gd name="adj1" fmla="val 11953554"/>
                <a:gd name="adj2" fmla="val 0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E" sz="1400" dirty="0">
                <a:highlight>
                  <a:srgbClr val="FFFF00"/>
                </a:highlight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0AAB78C-142B-7503-BCC0-CBC43174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621417" y="2488718"/>
              <a:ext cx="0" cy="11746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FEE05D4-6D95-32EC-6077-CF39780B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687019" y="4560182"/>
              <a:ext cx="0" cy="10182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1036F6A-736D-3004-0D6A-D58C146AD348}"/>
                </a:ext>
              </a:extLst>
            </p:cNvPr>
            <p:cNvCxnSpPr>
              <a:cxnSpLocks/>
            </p:cNvCxnSpPr>
            <p:nvPr/>
          </p:nvCxnSpPr>
          <p:spPr>
            <a:xfrm>
              <a:off x="7161735" y="3960825"/>
              <a:ext cx="0" cy="60542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2BC2A2-BF0B-3512-B0E4-0DB1AF86BFE5}"/>
                </a:ext>
              </a:extLst>
            </p:cNvPr>
            <p:cNvCxnSpPr>
              <a:cxnSpLocks/>
            </p:cNvCxnSpPr>
            <p:nvPr/>
          </p:nvCxnSpPr>
          <p:spPr>
            <a:xfrm>
              <a:off x="7154755" y="4573867"/>
              <a:ext cx="138991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4831482-0243-5ED3-6C21-9490C7B8EAFC}"/>
                </a:ext>
              </a:extLst>
            </p:cNvPr>
            <p:cNvCxnSpPr>
              <a:cxnSpLocks/>
            </p:cNvCxnSpPr>
            <p:nvPr/>
          </p:nvCxnSpPr>
          <p:spPr>
            <a:xfrm>
              <a:off x="7161735" y="5015379"/>
              <a:ext cx="138991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69CCD9E-F507-B470-FE8C-A6C2EE453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8542" y="5015379"/>
              <a:ext cx="0" cy="80922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EF07E13-1286-00D8-B830-FDC091D182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4673" y="4566249"/>
              <a:ext cx="0" cy="44913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51A8471-5876-E258-FD74-5A35B7C8FD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3289" y="2487907"/>
              <a:ext cx="65602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BE0CDDF-3ADC-94D1-BF60-C66019A54B1D}"/>
                </a:ext>
              </a:extLst>
            </p:cNvPr>
            <p:cNvCxnSpPr>
              <a:cxnSpLocks/>
            </p:cNvCxnSpPr>
            <p:nvPr/>
          </p:nvCxnSpPr>
          <p:spPr>
            <a:xfrm>
              <a:off x="4687019" y="971550"/>
              <a:ext cx="0" cy="152854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5BD9617-FBC6-A84A-8088-C26B26B4F13E}"/>
                </a:ext>
              </a:extLst>
            </p:cNvPr>
            <p:cNvCxnSpPr>
              <a:cxnSpLocks/>
            </p:cNvCxnSpPr>
            <p:nvPr/>
          </p:nvCxnSpPr>
          <p:spPr>
            <a:xfrm>
              <a:off x="4611331" y="3659989"/>
              <a:ext cx="75688" cy="336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ADFD854-E7A1-31D0-CFC8-582C6B4604EB}"/>
                </a:ext>
              </a:extLst>
            </p:cNvPr>
            <p:cNvCxnSpPr>
              <a:cxnSpLocks/>
            </p:cNvCxnSpPr>
            <p:nvPr/>
          </p:nvCxnSpPr>
          <p:spPr>
            <a:xfrm>
              <a:off x="4687019" y="3656627"/>
              <a:ext cx="0" cy="70562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14DDEB1-D70E-A1AD-7310-CE32B4DBE51D}"/>
                </a:ext>
              </a:extLst>
            </p:cNvPr>
            <p:cNvCxnSpPr>
              <a:cxnSpLocks/>
              <a:endCxn id="80" idx="0"/>
            </p:cNvCxnSpPr>
            <p:nvPr/>
          </p:nvCxnSpPr>
          <p:spPr>
            <a:xfrm flipH="1" flipV="1">
              <a:off x="4143255" y="4299356"/>
              <a:ext cx="535636" cy="667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9470516-4D15-7911-87DD-3B32B901EA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3255" y="4467043"/>
              <a:ext cx="543764" cy="9313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B66EE420-991D-4EA6-9B0B-AE7FE957B6B1}"/>
                </a:ext>
              </a:extLst>
            </p:cNvPr>
            <p:cNvSpPr/>
            <p:nvPr/>
          </p:nvSpPr>
          <p:spPr>
            <a:xfrm rot="2549279">
              <a:off x="3854986" y="4223975"/>
              <a:ext cx="324653" cy="276560"/>
            </a:xfrm>
            <a:prstGeom prst="arc">
              <a:avLst>
                <a:gd name="adj1" fmla="val 17458404"/>
                <a:gd name="adj2" fmla="val 0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E" sz="140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0E6D736-EDD8-DBEE-DEDA-2202B32522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1849" y="4170123"/>
              <a:ext cx="797401" cy="134943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C40AEF8-FD10-A48A-8CE9-1986C00943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4082" y="4330710"/>
              <a:ext cx="831045" cy="136333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AD4011-9DEC-6F60-E3BC-01F6DEE243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860" y="2337403"/>
              <a:ext cx="7241" cy="12800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133D6F6-1700-6D48-D19C-1CEFFBB3BC6A}"/>
                </a:ext>
              </a:extLst>
            </p:cNvPr>
            <p:cNvCxnSpPr>
              <a:cxnSpLocks/>
            </p:cNvCxnSpPr>
            <p:nvPr/>
          </p:nvCxnSpPr>
          <p:spPr>
            <a:xfrm>
              <a:off x="3985302" y="2314993"/>
              <a:ext cx="0" cy="12964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EF750D5-DDDC-E012-E291-1AFF03907206}"/>
                </a:ext>
              </a:extLst>
            </p:cNvPr>
            <p:cNvCxnSpPr>
              <a:cxnSpLocks/>
            </p:cNvCxnSpPr>
            <p:nvPr/>
          </p:nvCxnSpPr>
          <p:spPr>
            <a:xfrm>
              <a:off x="3979649" y="3611417"/>
              <a:ext cx="774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29509E2-5BDE-3EF6-854C-A04A2B0220CE}"/>
                </a:ext>
              </a:extLst>
            </p:cNvPr>
            <p:cNvCxnSpPr>
              <a:cxnSpLocks/>
            </p:cNvCxnSpPr>
            <p:nvPr/>
          </p:nvCxnSpPr>
          <p:spPr>
            <a:xfrm>
              <a:off x="4496635" y="3611417"/>
              <a:ext cx="63708" cy="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E723551-3AD7-99A2-269D-C1B90341EB94}"/>
                </a:ext>
              </a:extLst>
            </p:cNvPr>
            <p:cNvCxnSpPr>
              <a:cxnSpLocks/>
            </p:cNvCxnSpPr>
            <p:nvPr/>
          </p:nvCxnSpPr>
          <p:spPr>
            <a:xfrm>
              <a:off x="4054610" y="3602735"/>
              <a:ext cx="0" cy="6608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AC4AF3B-46AD-D8C8-79E6-F4DAE4D86D5D}"/>
                </a:ext>
              </a:extLst>
            </p:cNvPr>
            <p:cNvCxnSpPr>
              <a:cxnSpLocks/>
            </p:cNvCxnSpPr>
            <p:nvPr/>
          </p:nvCxnSpPr>
          <p:spPr>
            <a:xfrm>
              <a:off x="4493595" y="3602735"/>
              <a:ext cx="3040" cy="727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4C0006B-444A-E3E0-65AF-65A7BA5B5C0E}"/>
                </a:ext>
              </a:extLst>
            </p:cNvPr>
            <p:cNvCxnSpPr>
              <a:cxnSpLocks/>
            </p:cNvCxnSpPr>
            <p:nvPr/>
          </p:nvCxnSpPr>
          <p:spPr>
            <a:xfrm>
              <a:off x="4023797" y="4460413"/>
              <a:ext cx="0" cy="214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E6768CE-1E1B-F70B-AA41-8DC113D25A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7312" y="4674841"/>
              <a:ext cx="348178" cy="44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906818A-CC73-94F6-F48C-2DC5288D31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5490" y="4669406"/>
              <a:ext cx="145063" cy="498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9ECEA08-93EB-492D-4A94-D691859CB7E1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53" y="4567627"/>
              <a:ext cx="0" cy="101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3D653DA-EB9D-5CAB-0222-35DE66323216}"/>
                </a:ext>
              </a:extLst>
            </p:cNvPr>
            <p:cNvSpPr/>
            <p:nvPr/>
          </p:nvSpPr>
          <p:spPr>
            <a:xfrm>
              <a:off x="3990956" y="2200711"/>
              <a:ext cx="594019" cy="19091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E" sz="1400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83DFC0-6712-E298-2DCA-AA4DB653B152}"/>
              </a:ext>
            </a:extLst>
          </p:cNvPr>
          <p:cNvCxnSpPr>
            <a:cxnSpLocks/>
          </p:cNvCxnSpPr>
          <p:nvPr/>
        </p:nvCxnSpPr>
        <p:spPr>
          <a:xfrm flipV="1">
            <a:off x="7954398" y="4676817"/>
            <a:ext cx="849764" cy="8116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BA5AB5F-096A-4A1C-BA88-5FBC88C8F5A0}"/>
              </a:ext>
            </a:extLst>
          </p:cNvPr>
          <p:cNvGrpSpPr/>
          <p:nvPr/>
        </p:nvGrpSpPr>
        <p:grpSpPr>
          <a:xfrm>
            <a:off x="6434972" y="2501530"/>
            <a:ext cx="4221291" cy="4208788"/>
            <a:chOff x="6434972" y="2501530"/>
            <a:chExt cx="4221291" cy="42087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947989-CECF-E0B7-A583-FFED3DC4720B}"/>
                </a:ext>
              </a:extLst>
            </p:cNvPr>
            <p:cNvSpPr txBox="1"/>
            <p:nvPr/>
          </p:nvSpPr>
          <p:spPr>
            <a:xfrm>
              <a:off x="8862310" y="6063987"/>
              <a:ext cx="17939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Monolith Vessel</a:t>
              </a: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≈10</a:t>
              </a:r>
              <a:r>
                <a:rPr lang="en-SE" baseline="30000" dirty="0">
                  <a:solidFill>
                    <a:srgbClr val="666666"/>
                  </a:solidFill>
                </a:rPr>
                <a:t>-5</a:t>
              </a:r>
              <a:r>
                <a:rPr lang="en-SE" dirty="0">
                  <a:solidFill>
                    <a:srgbClr val="666666"/>
                  </a:solidFill>
                </a:rPr>
                <a:t> mbar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62087D-EA07-6061-73A1-7780772A8643}"/>
                </a:ext>
              </a:extLst>
            </p:cNvPr>
            <p:cNvGrpSpPr/>
            <p:nvPr/>
          </p:nvGrpSpPr>
          <p:grpSpPr>
            <a:xfrm>
              <a:off x="6434972" y="2501530"/>
              <a:ext cx="3052594" cy="3656860"/>
              <a:chOff x="6434972" y="2501530"/>
              <a:chExt cx="3052594" cy="365686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C33BF6-88C0-2F6C-A37E-E6366C69C00F}"/>
                  </a:ext>
                </a:extLst>
              </p:cNvPr>
              <p:cNvSpPr txBox="1"/>
              <p:nvPr/>
            </p:nvSpPr>
            <p:spPr>
              <a:xfrm>
                <a:off x="6434972" y="4030534"/>
                <a:ext cx="18067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Accelerator side</a:t>
                </a:r>
              </a:p>
              <a:p>
                <a:r>
                  <a:rPr lang="en-GB" dirty="0">
                    <a:solidFill>
                      <a:srgbClr val="666666"/>
                    </a:solidFill>
                  </a:rPr>
                  <a:t>≈10</a:t>
                </a:r>
                <a:r>
                  <a:rPr lang="en-GB" baseline="30000" dirty="0">
                    <a:solidFill>
                      <a:srgbClr val="666666"/>
                    </a:solidFill>
                  </a:rPr>
                  <a:t>-7</a:t>
                </a:r>
                <a:r>
                  <a:rPr lang="en-GB" dirty="0">
                    <a:solidFill>
                      <a:srgbClr val="666666"/>
                    </a:solidFill>
                  </a:rPr>
                  <a:t> mbar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B654C65-43CB-9512-411F-F1F4FB4AF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6299" y="4621774"/>
                <a:ext cx="1011871" cy="1153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005AFF1-23C5-BF59-D474-2E0FADAE6C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11960" y="4892543"/>
                <a:ext cx="275606" cy="126584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3F6AC2F6-9435-16F1-1A9E-AB09263B3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5252" y="3108181"/>
                <a:ext cx="587564" cy="46685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53C0CD-23A7-E93E-FC0C-40F9F10FC39B}"/>
                  </a:ext>
                </a:extLst>
              </p:cNvPr>
              <p:cNvSpPr txBox="1"/>
              <p:nvPr/>
            </p:nvSpPr>
            <p:spPr>
              <a:xfrm>
                <a:off x="7410612" y="2501530"/>
                <a:ext cx="13467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PBW Vessel</a:t>
                </a: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≈10</a:t>
                </a:r>
                <a:r>
                  <a:rPr lang="en-SE" baseline="30000" dirty="0">
                    <a:solidFill>
                      <a:srgbClr val="666666"/>
                    </a:solidFill>
                  </a:rPr>
                  <a:t>-2</a:t>
                </a:r>
                <a:r>
                  <a:rPr lang="en-SE" dirty="0">
                    <a:solidFill>
                      <a:srgbClr val="666666"/>
                    </a:solidFill>
                  </a:rPr>
                  <a:t> mbar</a:t>
                </a:r>
              </a:p>
            </p:txBody>
          </p:sp>
        </p:grpSp>
      </p:grp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279" y="1292377"/>
            <a:ext cx="9654378" cy="684733"/>
          </a:xfrm>
          <a:ln>
            <a:noFill/>
          </a:ln>
        </p:spPr>
        <p:txBody>
          <a:bodyPr vert="horz" lIns="0" tIns="45720" rIns="18000" bIns="45720" rtlCol="0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/>
              <a:t>The Proton Beam Window forms the mechanical boundary between the Accelerator and the Target environments.</a:t>
            </a:r>
          </a:p>
          <a:p>
            <a:pPr lvl="1"/>
            <a:endParaRPr lang="en-US" dirty="0"/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3278FEC9-52AC-7E9D-9CC9-8C789B429E3D}"/>
              </a:ext>
            </a:extLst>
          </p:cNvPr>
          <p:cNvSpPr txBox="1">
            <a:spLocks/>
          </p:cNvSpPr>
          <p:nvPr/>
        </p:nvSpPr>
        <p:spPr>
          <a:xfrm>
            <a:off x="953279" y="2304508"/>
            <a:ext cx="6600231" cy="1148827"/>
          </a:xfrm>
          <a:prstGeom prst="rect">
            <a:avLst/>
          </a:prstGeom>
          <a:ln>
            <a:noFill/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None/>
            </a:pPr>
            <a:r>
              <a:rPr lang="en-GB" dirty="0"/>
              <a:t>The Accelerator side vacuum requirement is &lt;10</a:t>
            </a:r>
            <a:r>
              <a:rPr lang="en-GB" baseline="30000" dirty="0"/>
              <a:t>-4</a:t>
            </a:r>
            <a:r>
              <a:rPr lang="en-GB" dirty="0"/>
              <a:t> mbar.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None/>
            </a:pPr>
            <a:r>
              <a:rPr lang="en-GB" dirty="0"/>
              <a:t>The Target side vacuum requirement is &lt;1 mbar.</a:t>
            </a:r>
          </a:p>
          <a:p>
            <a:pPr lvl="1"/>
            <a:endParaRPr lang="en-US" dirty="0"/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9A0F19CC-B7D9-941D-E012-361E2989B043}"/>
              </a:ext>
            </a:extLst>
          </p:cNvPr>
          <p:cNvSpPr txBox="1">
            <a:spLocks/>
          </p:cNvSpPr>
          <p:nvPr/>
        </p:nvSpPr>
        <p:spPr>
          <a:xfrm>
            <a:off x="953279" y="3866409"/>
            <a:ext cx="4404874" cy="1223662"/>
          </a:xfrm>
          <a:prstGeom prst="rect">
            <a:avLst/>
          </a:prstGeom>
          <a:ln>
            <a:noFill/>
          </a:ln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Segoe UI" panose="020B0502040204020203" pitchFamily="34" charset="0"/>
              <a:buNone/>
            </a:pPr>
            <a:r>
              <a:rPr lang="en-GB" dirty="0"/>
              <a:t>So, what vacuum levels does ESS have today before Beam on Target?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B7D78-6DC6-5616-8631-9DEE37A1F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948689-D497-A729-27B2-683BA471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C74E09E-7CF8-44C8-ADC3-8C8223B6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ESS PBW: from manufacturing to site commissioning</a:t>
            </a:r>
            <a:endParaRPr lang="en-GB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EBD49B1-EABA-CEE6-7B6D-A1825B159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8203" y="1333929"/>
            <a:ext cx="9360000" cy="507076"/>
          </a:xfrm>
        </p:spPr>
        <p:txBody>
          <a:bodyPr/>
          <a:lstStyle/>
          <a:p>
            <a:r>
              <a:rPr lang="en-GB" dirty="0">
                <a:solidFill>
                  <a:srgbClr val="666666"/>
                </a:solidFill>
              </a:rPr>
              <a:t>The PBW is an In-kind delivery from ESS-Bilbao, Spain.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1811533-E9B0-F2AF-C218-38E651DE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5654F9-3C40-36E4-FDEE-B09367D4DE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7146" y="1292044"/>
            <a:ext cx="1204944" cy="501869"/>
          </a:xfrm>
          <a:prstGeom prst="rect">
            <a:avLst/>
          </a:prstGeom>
        </p:spPr>
      </p:pic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E702DA68-74C4-51EA-8B84-B1256726C414}"/>
              </a:ext>
            </a:extLst>
          </p:cNvPr>
          <p:cNvSpPr txBox="1">
            <a:spLocks/>
          </p:cNvSpPr>
          <p:nvPr/>
        </p:nvSpPr>
        <p:spPr>
          <a:xfrm>
            <a:off x="948203" y="1926947"/>
            <a:ext cx="9369309" cy="507077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The design was done in collaboration between ESS-Bilbao and ESS since 2016.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B89514F-3373-C59E-EC6E-8AD411B2D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171" y="3128631"/>
            <a:ext cx="4491840" cy="3183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2C1FEA-226A-559D-FB9F-36714509F9C5}"/>
              </a:ext>
            </a:extLst>
          </p:cNvPr>
          <p:cNvSpPr txBox="1"/>
          <p:nvPr/>
        </p:nvSpPr>
        <p:spPr>
          <a:xfrm>
            <a:off x="6924593" y="2759299"/>
            <a:ext cx="419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The components to be presented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0DD00-38A2-AF70-2526-30F8EA74E210}"/>
              </a:ext>
            </a:extLst>
          </p:cNvPr>
          <p:cNvSpPr txBox="1"/>
          <p:nvPr/>
        </p:nvSpPr>
        <p:spPr>
          <a:xfrm>
            <a:off x="760710" y="3343682"/>
            <a:ext cx="51586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>
                <a:solidFill>
                  <a:srgbClr val="666666"/>
                </a:solidFill>
              </a:rPr>
              <a:t>Manufacturers</a:t>
            </a:r>
            <a:r>
              <a:rPr lang="en-SE" dirty="0">
                <a:solidFill>
                  <a:srgbClr val="666666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Leading Metal Mechanic Solutions S.L.</a:t>
            </a:r>
          </a:p>
          <a:p>
            <a:endParaRPr lang="en-SE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Thune Eureka S.A.</a:t>
            </a:r>
          </a:p>
          <a:p>
            <a:endParaRPr lang="en-SE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Nortemecánica S.A.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EF410-2C3B-2AC7-3F25-202A9B83C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174" y="3697126"/>
            <a:ext cx="1781840" cy="239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3387E8-981D-3B25-7B2B-6E5626891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796" y="4235571"/>
            <a:ext cx="1517170" cy="26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7BA7EA-B09F-7848-541C-3E4165543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061" y="4636121"/>
            <a:ext cx="1605113" cy="5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BC18-313F-05C6-C883-4F4D45E1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Manufacturing, PBW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BA3FDA-ED82-FE64-581F-00039CEB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AAA82-22B2-B5C8-320C-E05CBD38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666666"/>
                </a:solidFill>
              </a:rPr>
              <a:t>6</a:t>
            </a:fld>
            <a:endParaRPr lang="sv-SE">
              <a:solidFill>
                <a:srgbClr val="666666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482249-72B2-AD29-B15A-503B5EFF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D01460-3274-AF46-DF4F-C8751591A3F4}"/>
              </a:ext>
            </a:extLst>
          </p:cNvPr>
          <p:cNvGrpSpPr/>
          <p:nvPr/>
        </p:nvGrpSpPr>
        <p:grpSpPr>
          <a:xfrm>
            <a:off x="665707" y="1012087"/>
            <a:ext cx="10049424" cy="5738077"/>
            <a:chOff x="665707" y="1012087"/>
            <a:chExt cx="10049424" cy="5738077"/>
          </a:xfrm>
        </p:grpSpPr>
        <p:sp>
          <p:nvSpPr>
            <p:cNvPr id="12" name="Content Placeholder 4">
              <a:extLst>
                <a:ext uri="{FF2B5EF4-FFF2-40B4-BE49-F238E27FC236}">
                  <a16:creationId xmlns:a16="http://schemas.microsoft.com/office/drawing/2014/main" id="{2E3BECBF-BD6B-AF3C-74D3-D52E150D817A}"/>
                </a:ext>
              </a:extLst>
            </p:cNvPr>
            <p:cNvSpPr txBox="1">
              <a:spLocks/>
            </p:cNvSpPr>
            <p:nvPr/>
          </p:nvSpPr>
          <p:spPr>
            <a:xfrm>
              <a:off x="665707" y="5147885"/>
              <a:ext cx="4027011" cy="1199670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E" sz="1800" dirty="0"/>
                <a:t>PBW milled out from Al T6061-T6 block. Cooling channel done by Electro Discharge Machining.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BABDA66-E0A3-21E7-0229-2C8CFF2A612A}"/>
                </a:ext>
              </a:extLst>
            </p:cNvPr>
            <p:cNvGrpSpPr/>
            <p:nvPr/>
          </p:nvGrpSpPr>
          <p:grpSpPr>
            <a:xfrm>
              <a:off x="5210739" y="1012087"/>
              <a:ext cx="5504392" cy="5738077"/>
              <a:chOff x="5210739" y="1012087"/>
              <a:chExt cx="5504392" cy="573807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E030DDA-E793-1D34-97C7-C561CB0E4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4140" y="1077189"/>
                <a:ext cx="1384066" cy="289104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C2C6AE-9799-8A85-5071-9DA5557CB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b="-1402"/>
              <a:stretch>
                <a:fillRect/>
              </a:stretch>
            </p:blipFill>
            <p:spPr>
              <a:xfrm>
                <a:off x="6470165" y="1012087"/>
                <a:ext cx="1966874" cy="267241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01A7459-8E36-3B9C-82D8-7E56C9F2C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44293" y="4297249"/>
                <a:ext cx="2570838" cy="1930400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4E00ED4-7136-3003-5C27-01AB74A41A8B}"/>
                  </a:ext>
                </a:extLst>
              </p:cNvPr>
              <p:cNvGrpSpPr/>
              <p:nvPr/>
            </p:nvGrpSpPr>
            <p:grpSpPr>
              <a:xfrm>
                <a:off x="5210739" y="3607676"/>
                <a:ext cx="1770522" cy="3142488"/>
                <a:chOff x="4113455" y="3715512"/>
                <a:chExt cx="1770522" cy="3142488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E8648F42-03EA-FA2B-ADEB-D014703E16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758468" y="3882570"/>
                  <a:ext cx="1125509" cy="2975430"/>
                </a:xfrm>
                <a:prstGeom prst="rect">
                  <a:avLst/>
                </a:prstGeom>
              </p:spPr>
            </p:pic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1ECF9459-3FEA-DEE4-E1E8-BBA1A1C6E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3371" y="4537803"/>
                  <a:ext cx="0" cy="169343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E24F00-6AB4-1D32-C7C4-0994420BDB3C}"/>
                    </a:ext>
                  </a:extLst>
                </p:cNvPr>
                <p:cNvSpPr txBox="1"/>
                <p:nvPr/>
              </p:nvSpPr>
              <p:spPr>
                <a:xfrm>
                  <a:off x="4113455" y="5071055"/>
                  <a:ext cx="10198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SE" dirty="0">
                      <a:solidFill>
                        <a:srgbClr val="666666"/>
                      </a:solidFill>
                    </a:rPr>
                    <a:t>165 mm</a:t>
                  </a: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1E0952CC-FBCB-448F-2932-7DDB58AAA8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93264" y="4096037"/>
                  <a:ext cx="1055915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A9AB1B7-6133-95CE-51F4-91F4E976F656}"/>
                    </a:ext>
                  </a:extLst>
                </p:cNvPr>
                <p:cNvSpPr txBox="1"/>
                <p:nvPr/>
              </p:nvSpPr>
              <p:spPr>
                <a:xfrm>
                  <a:off x="4864146" y="3715512"/>
                  <a:ext cx="8947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SE" dirty="0">
                      <a:solidFill>
                        <a:srgbClr val="666666"/>
                      </a:solidFill>
                    </a:rPr>
                    <a:t>85 mm</a:t>
                  </a:r>
                </a:p>
              </p:txBody>
            </p:sp>
          </p:grp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8568FD8-BD10-0E5E-6929-1EFB4086A2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612596" y="634031"/>
            <a:ext cx="2383756" cy="389764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A94DA4B-AC8F-2E1D-6DB0-683AF6519469}"/>
              </a:ext>
            </a:extLst>
          </p:cNvPr>
          <p:cNvSpPr/>
          <p:nvPr/>
        </p:nvSpPr>
        <p:spPr>
          <a:xfrm>
            <a:off x="1979601" y="2483674"/>
            <a:ext cx="676222" cy="68243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AF025-F751-2638-C469-69841CBBEE52}"/>
              </a:ext>
            </a:extLst>
          </p:cNvPr>
          <p:cNvSpPr txBox="1"/>
          <p:nvPr/>
        </p:nvSpPr>
        <p:spPr>
          <a:xfrm>
            <a:off x="855650" y="4078692"/>
            <a:ext cx="171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Weight: 128 kg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382487-BDB7-D3C5-FFCE-BE055F6202FF}"/>
              </a:ext>
            </a:extLst>
          </p:cNvPr>
          <p:cNvSpPr txBox="1"/>
          <p:nvPr/>
        </p:nvSpPr>
        <p:spPr>
          <a:xfrm>
            <a:off x="855650" y="4466073"/>
            <a:ext cx="3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Manufacturing started in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F4BF8-3FC4-668D-5958-CE9455DCD5DD}"/>
              </a:ext>
            </a:extLst>
          </p:cNvPr>
          <p:cNvSpPr txBox="1"/>
          <p:nvPr/>
        </p:nvSpPr>
        <p:spPr>
          <a:xfrm>
            <a:off x="701983" y="1117747"/>
            <a:ext cx="618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noProof="0" dirty="0">
                <a:solidFill>
                  <a:srgbClr val="666666"/>
                </a:solidFill>
              </a:rPr>
              <a:t>PBW system = PBW+frame+flanges+pipes+inflatable seals</a:t>
            </a:r>
          </a:p>
        </p:txBody>
      </p:sp>
    </p:spTree>
    <p:extLst>
      <p:ext uri="{BB962C8B-B14F-4D97-AF65-F5344CB8AC3E}">
        <p14:creationId xmlns:p14="http://schemas.microsoft.com/office/powerpoint/2010/main" val="26902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6E921-BBA6-C92A-E906-A9E3CCB33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7D807-6261-7BCD-3620-F15305EB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Manufacturing, PBW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3A157-9326-A19D-36A7-4698A57E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6B1E-8D09-28D1-A73C-24F8B55E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666666"/>
                </a:solidFill>
              </a:rPr>
              <a:t>7</a:t>
            </a:fld>
            <a:endParaRPr lang="sv-SE">
              <a:solidFill>
                <a:srgbClr val="666666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03BBC9-0647-511D-C354-3176DC73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17" name="Bildobjekt 3" descr="En bild som visar inomhus, skåp, stål, golv&#10;&#10;Automatiskt genererad beskrivning">
            <a:extLst>
              <a:ext uri="{FF2B5EF4-FFF2-40B4-BE49-F238E27FC236}">
                <a16:creationId xmlns:a16="http://schemas.microsoft.com/office/drawing/2014/main" id="{065F3A8E-5EF0-5CAB-C793-9FB647076C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4005" y="1711306"/>
            <a:ext cx="3795441" cy="2878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56820-FFE6-898F-4AB9-359D579AC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83709" y="1188489"/>
            <a:ext cx="1249680" cy="25990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F4723E-F2FA-5420-6EC5-5AFB736F8439}"/>
              </a:ext>
            </a:extLst>
          </p:cNvPr>
          <p:cNvGrpSpPr/>
          <p:nvPr/>
        </p:nvGrpSpPr>
        <p:grpSpPr>
          <a:xfrm>
            <a:off x="8036897" y="1477315"/>
            <a:ext cx="3513706" cy="4934474"/>
            <a:chOff x="9537641" y="1536169"/>
            <a:chExt cx="2743201" cy="38524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6AADFC-93F7-432D-E75D-7D26B839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8134" y="1536169"/>
              <a:ext cx="2095652" cy="2345667"/>
            </a:xfrm>
            <a:prstGeom prst="rect">
              <a:avLst/>
            </a:prstGeom>
          </p:spPr>
        </p:pic>
        <p:sp>
          <p:nvSpPr>
            <p:cNvPr id="5" name="Content Placeholder 4">
              <a:extLst>
                <a:ext uri="{FF2B5EF4-FFF2-40B4-BE49-F238E27FC236}">
                  <a16:creationId xmlns:a16="http://schemas.microsoft.com/office/drawing/2014/main" id="{4EFCCED4-B0D6-A97F-F9E5-9FE6723E9F53}"/>
                </a:ext>
              </a:extLst>
            </p:cNvPr>
            <p:cNvSpPr txBox="1">
              <a:spLocks/>
            </p:cNvSpPr>
            <p:nvPr/>
          </p:nvSpPr>
          <p:spPr>
            <a:xfrm>
              <a:off x="9537641" y="4211262"/>
              <a:ext cx="2743201" cy="1177322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E" sz="1800" dirty="0"/>
                <a:t>3 fiducials made by FZ Jülich GmbH.</a:t>
              </a:r>
            </a:p>
            <a:p>
              <a:r>
                <a:rPr lang="en-SE" sz="1800" dirty="0"/>
                <a:t>The PBW was E-beam welded to the frame by FZ Jülich.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0A51AD-B9CB-22BD-4969-9B79E800E1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71618" y="3040629"/>
              <a:ext cx="522168" cy="17815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55EDF40-31D9-2C2F-9B43-5984D7F0B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9484" y="2444600"/>
              <a:ext cx="0" cy="18162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D6ADFFE-09CF-F596-EA8D-9B6985E45E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1368" y="2680035"/>
              <a:ext cx="249455" cy="15312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AB7C9CB-EBA4-7F21-C8BE-217EE92CC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6250" y="2818461"/>
              <a:ext cx="173715" cy="144236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14A2C54-65AB-E17B-E181-1FF0C1C2D5E8}"/>
              </a:ext>
            </a:extLst>
          </p:cNvPr>
          <p:cNvSpPr txBox="1"/>
          <p:nvPr/>
        </p:nvSpPr>
        <p:spPr>
          <a:xfrm>
            <a:off x="1676151" y="4597932"/>
            <a:ext cx="211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View from Acc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CECBF-B1DA-5087-4997-8F69DBA96C76}"/>
              </a:ext>
            </a:extLst>
          </p:cNvPr>
          <p:cNvSpPr txBox="1"/>
          <p:nvPr/>
        </p:nvSpPr>
        <p:spPr>
          <a:xfrm>
            <a:off x="5490267" y="3947265"/>
            <a:ext cx="181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2 mm water cooling 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E48B4-8BAD-58F2-B2D3-CF8CF65711C8}"/>
              </a:ext>
            </a:extLst>
          </p:cNvPr>
          <p:cNvSpPr txBox="1"/>
          <p:nvPr/>
        </p:nvSpPr>
        <p:spPr>
          <a:xfrm>
            <a:off x="8605764" y="1107983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View from Target side</a:t>
            </a:r>
          </a:p>
        </p:txBody>
      </p:sp>
    </p:spTree>
    <p:extLst>
      <p:ext uri="{BB962C8B-B14F-4D97-AF65-F5344CB8AC3E}">
        <p14:creationId xmlns:p14="http://schemas.microsoft.com/office/powerpoint/2010/main" val="364512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237F-C4E2-5F6C-2AD7-F54A23F78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AE34-1569-0534-48A6-D0A073F57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Manufacturing, PBW frame and flanges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35C59-4AC4-09E7-81F0-F2DA1518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6E880-35D9-DF9E-0276-C0CBF423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666666"/>
                </a:solidFill>
              </a:rPr>
              <a:t>8</a:t>
            </a:fld>
            <a:endParaRPr lang="sv-SE">
              <a:solidFill>
                <a:srgbClr val="666666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363025-F627-CFD2-292B-DF9FE182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383BE-EF91-FDF7-25DA-9EAD8DBF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57866" y="730584"/>
            <a:ext cx="4490923" cy="632055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709CE05-02DF-E35E-02CB-C9FA34C5A724}"/>
              </a:ext>
            </a:extLst>
          </p:cNvPr>
          <p:cNvSpPr txBox="1">
            <a:spLocks/>
          </p:cNvSpPr>
          <p:nvPr/>
        </p:nvSpPr>
        <p:spPr>
          <a:xfrm>
            <a:off x="7720928" y="1645401"/>
            <a:ext cx="3757564" cy="119497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1800" dirty="0"/>
              <a:t>Complete PBW system with inflatable seals on flanges, and hoses for vacuum, cooling water and instrument air.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2C74EA-E09E-FA5B-5957-9C4AA862A385}"/>
              </a:ext>
            </a:extLst>
          </p:cNvPr>
          <p:cNvGrpSpPr/>
          <p:nvPr/>
        </p:nvGrpSpPr>
        <p:grpSpPr>
          <a:xfrm>
            <a:off x="7856939" y="3094506"/>
            <a:ext cx="4094967" cy="3249143"/>
            <a:chOff x="7856939" y="3094506"/>
            <a:chExt cx="4094967" cy="32491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873EBC-06DC-D7C4-E83F-1C28183DC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68628" y="3529648"/>
              <a:ext cx="2671591" cy="281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6C9EDF-AA5A-E720-F113-BA288B17A71E}"/>
                </a:ext>
              </a:extLst>
            </p:cNvPr>
            <p:cNvSpPr txBox="1"/>
            <p:nvPr/>
          </p:nvSpPr>
          <p:spPr>
            <a:xfrm>
              <a:off x="7856939" y="3094506"/>
              <a:ext cx="4094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Inflatable seals procured from Mewasa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9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0160C-D271-FC0D-9B03-9944D0E65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EC2FE-D405-A906-6EE3-0352660C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Manufacturing, Pipe box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6210C-3389-5EED-6BCB-1F84666A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ESS PBW: from manufacturing to site 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43EBD-4EBB-65B5-5061-06216530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666666"/>
                </a:solidFill>
              </a:rPr>
              <a:t>9</a:t>
            </a:fld>
            <a:endParaRPr lang="sv-SE">
              <a:solidFill>
                <a:srgbClr val="666666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2D0A1C-BCC9-E28D-25B5-1C9215B9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2026-04-16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2F3A13-746F-63E8-91D5-45EC7F8CEF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1661347" y="1112808"/>
            <a:ext cx="1425143" cy="5301902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296B422-F742-62B8-3045-C819EED5E3E5}"/>
              </a:ext>
            </a:extLst>
          </p:cNvPr>
          <p:cNvSpPr txBox="1">
            <a:spLocks/>
          </p:cNvSpPr>
          <p:nvPr/>
        </p:nvSpPr>
        <p:spPr>
          <a:xfrm>
            <a:off x="3568059" y="2285932"/>
            <a:ext cx="2805633" cy="96006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1800" dirty="0"/>
              <a:t>Pipe box housing tubing for instrument air, water, vacuum and signal cables.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9DB9E-6ABE-149C-7D0A-B863FFA0A4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523" y="1277720"/>
            <a:ext cx="3852741" cy="51369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1B3D5C-A031-24C8-CFDA-7CD05A3870EB}"/>
              </a:ext>
            </a:extLst>
          </p:cNvPr>
          <p:cNvCxnSpPr>
            <a:cxnSpLocks/>
          </p:cNvCxnSpPr>
          <p:nvPr/>
        </p:nvCxnSpPr>
        <p:spPr>
          <a:xfrm>
            <a:off x="1636407" y="2001328"/>
            <a:ext cx="0" cy="441338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B186BB-5AB3-B871-BA6A-39EC0AEB6AE5}"/>
              </a:ext>
            </a:extLst>
          </p:cNvPr>
          <p:cNvSpPr txBox="1"/>
          <p:nvPr/>
        </p:nvSpPr>
        <p:spPr>
          <a:xfrm>
            <a:off x="1018257" y="4474949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4200 mm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5080908-5E1F-C8A1-8801-CA11A3C54C30}"/>
              </a:ext>
            </a:extLst>
          </p:cNvPr>
          <p:cNvSpPr txBox="1">
            <a:spLocks/>
          </p:cNvSpPr>
          <p:nvPr/>
        </p:nvSpPr>
        <p:spPr>
          <a:xfrm>
            <a:off x="3641684" y="4178886"/>
            <a:ext cx="1789521" cy="136349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Total w</a:t>
            </a:r>
            <a:r>
              <a:rPr lang="en-SE" sz="1800" dirty="0"/>
              <a:t>eight of PBW+Pipe box = 450 kg</a:t>
            </a:r>
          </a:p>
        </p:txBody>
      </p:sp>
    </p:spTree>
    <p:extLst>
      <p:ext uri="{BB962C8B-B14F-4D97-AF65-F5344CB8AC3E}">
        <p14:creationId xmlns:p14="http://schemas.microsoft.com/office/powerpoint/2010/main" val="15041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5555</TotalTime>
  <Words>804</Words>
  <Application>Microsoft Macintosh PowerPoint</Application>
  <PresentationFormat>Widescreen</PresentationFormat>
  <Paragraphs>151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Segoe UI</vt:lpstr>
      <vt:lpstr>Segoe UI Light</vt:lpstr>
      <vt:lpstr>Segoe UI Semibold</vt:lpstr>
      <vt:lpstr>Symbol</vt:lpstr>
      <vt:lpstr>Wingdings</vt:lpstr>
      <vt:lpstr>Office-tema</vt:lpstr>
      <vt:lpstr>PowerPoint Presentation</vt:lpstr>
      <vt:lpstr>ESS Proton Beam Window (PBW)</vt:lpstr>
      <vt:lpstr>Agenda</vt:lpstr>
      <vt:lpstr>Why does ESS need a PBW?</vt:lpstr>
      <vt:lpstr>Introduction</vt:lpstr>
      <vt:lpstr>Manufacturing, PBW</vt:lpstr>
      <vt:lpstr>Manufacturing, PBW</vt:lpstr>
      <vt:lpstr>Manufacturing, PBW frame and flanges</vt:lpstr>
      <vt:lpstr>Manufacturing, Pipe box</vt:lpstr>
      <vt:lpstr>Manufacturing, Shielding plug</vt:lpstr>
      <vt:lpstr>Beam diagnostics</vt:lpstr>
      <vt:lpstr>Beam diagnostics</vt:lpstr>
      <vt:lpstr>FAT, vacuum compatibility</vt:lpstr>
      <vt:lpstr>FAT, mechanical integration</vt:lpstr>
      <vt:lpstr>PBW Port Block and PBW Vessel</vt:lpstr>
      <vt:lpstr>Installation of PBW at ESS</vt:lpstr>
      <vt:lpstr>Installation of Shielding plug at ESS</vt:lpstr>
      <vt:lpstr>SAT - Vacuum test after installation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 Ghatnekar Nilsson</dc:creator>
  <cp:lastModifiedBy>Sara Ghatnekar Nilsson</cp:lastModifiedBy>
  <cp:revision>152</cp:revision>
  <cp:lastPrinted>2019-03-08T10:27:30Z</cp:lastPrinted>
  <dcterms:created xsi:type="dcterms:W3CDTF">2026-03-24T10:11:27Z</dcterms:created>
  <dcterms:modified xsi:type="dcterms:W3CDTF">2026-04-15T11:27:30Z</dcterms:modified>
</cp:coreProperties>
</file>