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2" r:id="rId2"/>
    <p:sldId id="267" r:id="rId3"/>
    <p:sldId id="272" r:id="rId4"/>
    <p:sldId id="274" r:id="rId5"/>
    <p:sldId id="318" r:id="rId6"/>
    <p:sldId id="268" r:id="rId7"/>
    <p:sldId id="320" r:id="rId8"/>
    <p:sldId id="278" r:id="rId9"/>
    <p:sldId id="316" r:id="rId10"/>
    <p:sldId id="285" r:id="rId11"/>
    <p:sldId id="319" r:id="rId12"/>
    <p:sldId id="284" r:id="rId13"/>
    <p:sldId id="313" r:id="rId14"/>
    <p:sldId id="314" r:id="rId15"/>
    <p:sldId id="315" r:id="rId16"/>
    <p:sldId id="311" r:id="rId17"/>
    <p:sldId id="321" r:id="rId18"/>
    <p:sldId id="288" r:id="rId19"/>
    <p:sldId id="307" r:id="rId20"/>
    <p:sldId id="279" r:id="rId21"/>
    <p:sldId id="309" r:id="rId22"/>
    <p:sldId id="308" r:id="rId23"/>
    <p:sldId id="304" r:id="rId24"/>
    <p:sldId id="305" r:id="rId25"/>
    <p:sldId id="306" r:id="rId26"/>
    <p:sldId id="289" r:id="rId27"/>
    <p:sldId id="290" r:id="rId28"/>
    <p:sldId id="303" r:id="rId29"/>
    <p:sldId id="310" r:id="rId30"/>
    <p:sldId id="286" r:id="rId31"/>
    <p:sldId id="277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00398F"/>
    <a:srgbClr val="0432FF"/>
    <a:srgbClr val="CCCCCC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0" autoAdjust="0"/>
    <p:restoredTop sz="94681" autoAdjust="0"/>
  </p:normalViewPr>
  <p:slideViewPr>
    <p:cSldViewPr snapToGrid="0" snapToObjects="1">
      <p:cViewPr>
        <p:scale>
          <a:sx n="100" d="100"/>
          <a:sy n="100" d="100"/>
        </p:scale>
        <p:origin x="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0.png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6.jpeg"/><Relationship Id="rId7" Type="http://schemas.microsoft.com/office/2007/relationships/hdphoto" Target="../media/hdphoto7.wdp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5A0F9-D749-B66D-B8DA-3B1BA9582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083252-ABD9-09C3-D255-73225B20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73687"/>
            <a:ext cx="9360000" cy="657339"/>
          </a:xfrm>
        </p:spPr>
        <p:txBody>
          <a:bodyPr/>
          <a:lstStyle/>
          <a:p>
            <a:r>
              <a:rPr lang="en-GB" sz="3200" dirty="0"/>
              <a:t>Material Verification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4B61423-46D3-B562-C440-897035A7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9751860-EF2E-3A73-B5FE-9B811C7A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C4992E9-692B-F00E-0750-73A30DA97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66" y="1283970"/>
            <a:ext cx="11544069" cy="1618062"/>
          </a:xfrm>
        </p:spPr>
        <p:txBody>
          <a:bodyPr/>
          <a:lstStyle/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/>
              <a:t>Context: </a:t>
            </a:r>
            <a:r>
              <a:rPr lang="en-US" sz="1600" dirty="0"/>
              <a:t>Materials require precise elemental data for reliable nuclear activation simulations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/>
              <a:t>Gap: </a:t>
            </a:r>
            <a:r>
              <a:rPr lang="en-US" sz="1600" dirty="0"/>
              <a:t>Lubricant composition (</a:t>
            </a:r>
            <a:r>
              <a:rPr lang="en-US" sz="1600" dirty="0" err="1"/>
              <a:t>Klüber</a:t>
            </a:r>
            <a:r>
              <a:rPr lang="en-US" sz="1600" dirty="0"/>
              <a:t> Summit NGSH 68) is not declared by the manufacturer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/>
              <a:t>Challenge:</a:t>
            </a:r>
            <a:r>
              <a:rPr lang="en-US" sz="1600" dirty="0"/>
              <a:t> Quantify minor and trace elements (O, N, S) to ensure reliable risk assessment &amp; high-fidelity neutronic modeling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328FD3C-2625-9764-A59A-2F7197EC95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892" y="822296"/>
            <a:ext cx="9360000" cy="507076"/>
          </a:xfrm>
        </p:spPr>
        <p:txBody>
          <a:bodyPr/>
          <a:lstStyle/>
          <a:p>
            <a:r>
              <a:rPr lang="en-US" dirty="0"/>
              <a:t>Analysis of Oil for He compressor </a:t>
            </a:r>
            <a:endParaRPr lang="sv-SE" dirty="0"/>
          </a:p>
          <a:p>
            <a:endParaRPr lang="en-GB" b="1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5A8D20C-86AD-CE68-DD2C-E3E78411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5556CD-76ED-9A17-A315-A20AF8C53EB8}"/>
              </a:ext>
            </a:extLst>
          </p:cNvPr>
          <p:cNvSpPr txBox="1"/>
          <p:nvPr/>
        </p:nvSpPr>
        <p:spPr>
          <a:xfrm>
            <a:off x="564266" y="3050424"/>
            <a:ext cx="7718905" cy="2862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Methodology: SDS Data Synthesis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66666"/>
                </a:solidFill>
              </a:rPr>
              <a:t>Process</a:t>
            </a:r>
            <a:r>
              <a:rPr lang="en-US" sz="1600" dirty="0">
                <a:solidFill>
                  <a:srgbClr val="666666"/>
                </a:solidFill>
              </a:rPr>
              <a:t>: Integrated data from Swedish and German Safety Data Sheets (SDS) to identify 100% of weight-based ingredients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66666"/>
                </a:solidFill>
              </a:rPr>
              <a:t>Component Identification:</a:t>
            </a:r>
            <a:r>
              <a:rPr lang="en-US" sz="1600" dirty="0">
                <a:solidFill>
                  <a:srgbClr val="666666"/>
                </a:solidFill>
              </a:rPr>
              <a:t> Characterized four primary chemical groups, including ester oils, synthetic hydrocarbons, and trace additives containing N and S</a:t>
            </a:r>
          </a:p>
          <a:p>
            <a:pPr marL="177800" indent="-177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666666"/>
                </a:solidFill>
              </a:rPr>
              <a:t>Modelling:</a:t>
            </a:r>
            <a:r>
              <a:rPr lang="en-US" sz="1600" dirty="0">
                <a:solidFill>
                  <a:srgbClr val="666666"/>
                </a:solidFill>
              </a:rPr>
              <a:t> Assigned molecular formulas to ester oils, hydrocarbons, and additives to calculate total elemental molarity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972DE7-4DB9-40EF-CE85-F7DBBC4D1E8B}"/>
              </a:ext>
            </a:extLst>
          </p:cNvPr>
          <p:cNvGrpSpPr/>
          <p:nvPr/>
        </p:nvGrpSpPr>
        <p:grpSpPr>
          <a:xfrm>
            <a:off x="8372797" y="3315050"/>
            <a:ext cx="3641686" cy="2552124"/>
            <a:chOff x="8372797" y="3315050"/>
            <a:chExt cx="3641686" cy="25521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2D4FD5-93F9-7319-F421-3562532EF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6815"/>
            <a:stretch>
              <a:fillRect/>
            </a:stretch>
          </p:blipFill>
          <p:spPr>
            <a:xfrm>
              <a:off x="9047420" y="3653604"/>
              <a:ext cx="2892442" cy="22135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FA7732-BB8F-411A-187D-F468804AB32C}"/>
                </a:ext>
              </a:extLst>
            </p:cNvPr>
            <p:cNvSpPr txBox="1"/>
            <p:nvPr/>
          </p:nvSpPr>
          <p:spPr>
            <a:xfrm>
              <a:off x="8972799" y="3315050"/>
              <a:ext cx="30416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None/>
              </a:pPr>
              <a:r>
                <a:rPr lang="en-US" sz="1600" dirty="0">
                  <a:solidFill>
                    <a:srgbClr val="666666"/>
                  </a:solidFill>
                </a:rPr>
                <a:t>Results: Derived Atomic Profile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1AF52D3D-37C5-78A4-8FC3-0D457C227A00}"/>
                </a:ext>
              </a:extLst>
            </p:cNvPr>
            <p:cNvSpPr/>
            <p:nvPr/>
          </p:nvSpPr>
          <p:spPr>
            <a:xfrm>
              <a:off x="8372797" y="4579489"/>
              <a:ext cx="356260" cy="31106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79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B481B-D2E4-1910-A424-184DBD60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3FAA2B-BD96-F74A-D6EA-D18F7B0599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C4DB568-A7D2-0DEF-AD82-5ABDB6636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763D9EC-7E4D-6D26-2A04-2908EF14776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89DB7C69-48E3-4F57-E05E-F040504C1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Failure Analysis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65A75F06-649F-F9DE-DCD2-1B421D055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14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2CC93-6239-DEF7-47BE-661FB65E9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EA34CE-6C16-DBA1-FB74-7D585CD2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77" y="209458"/>
            <a:ext cx="9360000" cy="657339"/>
          </a:xfrm>
        </p:spPr>
        <p:txBody>
          <a:bodyPr/>
          <a:lstStyle/>
          <a:p>
            <a:r>
              <a:rPr lang="en-GB" sz="3200" dirty="0"/>
              <a:t>Failure Analysis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D0628A-E03A-4F41-56B0-FDB9098A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6F2E3E6-80E8-6249-0F18-4193AC6F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1840C13-0E2E-6960-72A0-AAB027DC5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5D7676C-1ACB-6B51-6E85-48F7013A9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121" y="863140"/>
            <a:ext cx="9360000" cy="507076"/>
          </a:xfrm>
        </p:spPr>
        <p:txBody>
          <a:bodyPr/>
          <a:lstStyle/>
          <a:p>
            <a:r>
              <a:rPr lang="en-GB" dirty="0"/>
              <a:t>Helium Rotary Union (HRU)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1D739BA-A357-4283-7E92-62948FF9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9" name="Bildobjekt 11">
            <a:extLst>
              <a:ext uri="{FF2B5EF4-FFF2-40B4-BE49-F238E27FC236}">
                <a16:creationId xmlns:a16="http://schemas.microsoft.com/office/drawing/2014/main" id="{F3C4AF30-27D4-9AF1-1D32-F72FAD2A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19" b="6795"/>
          <a:stretch>
            <a:fillRect/>
          </a:stretch>
        </p:blipFill>
        <p:spPr>
          <a:xfrm>
            <a:off x="3732133" y="1743067"/>
            <a:ext cx="4239371" cy="4905475"/>
          </a:xfrm>
          <a:prstGeom prst="rect">
            <a:avLst/>
          </a:prstGeom>
        </p:spPr>
      </p:pic>
      <p:pic>
        <p:nvPicPr>
          <p:cNvPr id="11" name="Bildobjekt 9">
            <a:extLst>
              <a:ext uri="{FF2B5EF4-FFF2-40B4-BE49-F238E27FC236}">
                <a16:creationId xmlns:a16="http://schemas.microsoft.com/office/drawing/2014/main" id="{3DF977FA-EC5F-5DCD-90EB-AA7FCACFB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7" y="1370216"/>
            <a:ext cx="3101882" cy="5287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166C3-48E0-2F8C-0375-4CF9CAEA9E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02" r="36024"/>
          <a:stretch>
            <a:fillRect/>
          </a:stretch>
        </p:blipFill>
        <p:spPr>
          <a:xfrm>
            <a:off x="8341291" y="828532"/>
            <a:ext cx="3627661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FB525-A1F5-C304-C78B-4CD68C66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3799C8D-D190-4FA8-745B-4624808B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8FA009-D5A1-F320-8F37-DD617EC1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A3EA21D-AF67-CA49-15DB-B64B4301B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CE61A7-DE3B-64B7-03A3-9105C8345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702DB-2CA1-00E0-9C34-6ABF30DFC4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27" r="61974" b="6093"/>
          <a:stretch>
            <a:fillRect/>
          </a:stretch>
        </p:blipFill>
        <p:spPr>
          <a:xfrm>
            <a:off x="5090148" y="2133388"/>
            <a:ext cx="1387121" cy="3283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0A203F-D6AA-60D3-A79F-018A7350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166" y="1145066"/>
            <a:ext cx="4660900" cy="525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1A8DF-B764-C852-D589-440F99E8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15" y="2133388"/>
            <a:ext cx="4216282" cy="316221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DB44D86E-4A9F-E49B-3020-0B03D45049B1}"/>
              </a:ext>
            </a:extLst>
          </p:cNvPr>
          <p:cNvSpPr/>
          <p:nvPr/>
        </p:nvSpPr>
        <p:spPr>
          <a:xfrm>
            <a:off x="4659612" y="3706938"/>
            <a:ext cx="359122" cy="2319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72C6B0E-9173-A46F-FBD3-7EA1D7D53857}"/>
              </a:ext>
            </a:extLst>
          </p:cNvPr>
          <p:cNvSpPr/>
          <p:nvPr/>
        </p:nvSpPr>
        <p:spPr>
          <a:xfrm>
            <a:off x="6738263" y="3714494"/>
            <a:ext cx="359122" cy="2319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A714440-F02B-7675-4D0E-31FD31BA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77" y="209458"/>
            <a:ext cx="9360000" cy="657339"/>
          </a:xfrm>
        </p:spPr>
        <p:txBody>
          <a:bodyPr/>
          <a:lstStyle/>
          <a:p>
            <a:r>
              <a:rPr lang="en-GB" sz="3200" dirty="0"/>
              <a:t>Failure Analysis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ABDC2949-1907-3520-5AA3-3BE6700E8A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121" y="863140"/>
            <a:ext cx="9360000" cy="507076"/>
          </a:xfrm>
        </p:spPr>
        <p:txBody>
          <a:bodyPr/>
          <a:lstStyle/>
          <a:p>
            <a:r>
              <a:rPr lang="en-GB" dirty="0"/>
              <a:t>Helium Rotary Union (HRU)</a:t>
            </a:r>
          </a:p>
        </p:txBody>
      </p:sp>
    </p:spTree>
    <p:extLst>
      <p:ext uri="{BB962C8B-B14F-4D97-AF65-F5344CB8AC3E}">
        <p14:creationId xmlns:p14="http://schemas.microsoft.com/office/powerpoint/2010/main" val="40361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47C6-8227-1600-8B7A-AA663F07A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3C4588E-736D-6532-0C87-2685C826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02C936-6CF9-C773-5C8F-9ED0EBC5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BEA035-6AE6-9C34-B092-2EADABE9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F0E2CE0-780D-8D75-7A1C-82B489D86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2F01E-13F1-F946-217F-ACF4285A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1" y="1417592"/>
            <a:ext cx="5301603" cy="4324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D58E0-417B-6FCC-2967-F416BAF8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55" y="1370216"/>
            <a:ext cx="5639678" cy="4567443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9264CB05-D576-804D-1EAD-CC9FDFEEB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77" y="209458"/>
            <a:ext cx="9360000" cy="657339"/>
          </a:xfrm>
        </p:spPr>
        <p:txBody>
          <a:bodyPr/>
          <a:lstStyle/>
          <a:p>
            <a:r>
              <a:rPr lang="en-GB" sz="3200" dirty="0"/>
              <a:t>Failure Analysis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B5F31B4D-2A9B-162B-5473-4914B0893A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121" y="863140"/>
            <a:ext cx="9360000" cy="507076"/>
          </a:xfrm>
        </p:spPr>
        <p:txBody>
          <a:bodyPr/>
          <a:lstStyle/>
          <a:p>
            <a:r>
              <a:rPr lang="en-GB" dirty="0"/>
              <a:t>Fractography</a:t>
            </a:r>
          </a:p>
        </p:txBody>
      </p:sp>
    </p:spTree>
    <p:extLst>
      <p:ext uri="{BB962C8B-B14F-4D97-AF65-F5344CB8AC3E}">
        <p14:creationId xmlns:p14="http://schemas.microsoft.com/office/powerpoint/2010/main" val="7818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6F1FC-59DC-0EF2-2DB5-7E3F5796D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BEFB80-F95F-BAA4-3AC7-4BDED081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322" y="1370216"/>
            <a:ext cx="5003800" cy="4737100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D272CAF-6599-132A-EEF7-212D14FF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8E1D9F-6321-7AB1-EA7D-8EEDEC60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D5CEE7D-882F-3C19-8AAC-776BE75D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66C0716-5E8E-BB3A-7D8E-AEE0CA037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DA273B-C51C-8C9C-D665-A7AA89E35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9" y="1446416"/>
            <a:ext cx="5041900" cy="4140200"/>
          </a:xfrm>
          <a:prstGeom prst="rect">
            <a:avLst/>
          </a:prstGeom>
        </p:spPr>
      </p:pic>
      <p:sp>
        <p:nvSpPr>
          <p:cNvPr id="21" name="Rubrik 1">
            <a:extLst>
              <a:ext uri="{FF2B5EF4-FFF2-40B4-BE49-F238E27FC236}">
                <a16:creationId xmlns:a16="http://schemas.microsoft.com/office/drawing/2014/main" id="{82683B04-DC32-81AA-74CC-4BE47F084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77" y="209458"/>
            <a:ext cx="9360000" cy="657339"/>
          </a:xfrm>
        </p:spPr>
        <p:txBody>
          <a:bodyPr/>
          <a:lstStyle/>
          <a:p>
            <a:r>
              <a:rPr lang="en-GB" sz="3200" dirty="0"/>
              <a:t>Failure Analysis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9C13B8DA-A121-9AD8-2460-01ED853984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121" y="863140"/>
            <a:ext cx="9360000" cy="507076"/>
          </a:xfrm>
        </p:spPr>
        <p:txBody>
          <a:bodyPr/>
          <a:lstStyle/>
          <a:p>
            <a:r>
              <a:rPr lang="en-GB" dirty="0"/>
              <a:t>Fractography &amp; Mechanical Testing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718B28-6C2F-F9CA-47CE-858CCC86CAEC}"/>
              </a:ext>
            </a:extLst>
          </p:cNvPr>
          <p:cNvGrpSpPr/>
          <p:nvPr/>
        </p:nvGrpSpPr>
        <p:grpSpPr>
          <a:xfrm>
            <a:off x="2552400" y="1684158"/>
            <a:ext cx="7618432" cy="3361801"/>
            <a:chOff x="2552400" y="1684158"/>
            <a:chExt cx="7618432" cy="33618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02991A0-C552-0E79-A324-B5ABF9F1D831}"/>
                </a:ext>
              </a:extLst>
            </p:cNvPr>
            <p:cNvGrpSpPr/>
            <p:nvPr/>
          </p:nvGrpSpPr>
          <p:grpSpPr>
            <a:xfrm>
              <a:off x="2912007" y="1684158"/>
              <a:ext cx="6506817" cy="2959100"/>
              <a:chOff x="5808317" y="1417592"/>
              <a:chExt cx="6506817" cy="29591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4F8467-B0F8-3FE3-A864-6FE533CCF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707" t="499" r="3063" b="-499"/>
              <a:stretch>
                <a:fillRect/>
              </a:stretch>
            </p:blipFill>
            <p:spPr>
              <a:xfrm>
                <a:off x="5808317" y="1417592"/>
                <a:ext cx="6506817" cy="2959100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15" name="Left Arrow 14">
                <a:extLst>
                  <a:ext uri="{FF2B5EF4-FFF2-40B4-BE49-F238E27FC236}">
                    <a16:creationId xmlns:a16="http://schemas.microsoft.com/office/drawing/2014/main" id="{6823D422-087C-912A-7F22-30856B7B592D}"/>
                  </a:ext>
                </a:extLst>
              </p:cNvPr>
              <p:cNvSpPr/>
              <p:nvPr/>
            </p:nvSpPr>
            <p:spPr>
              <a:xfrm rot="16200000">
                <a:off x="6531150" y="2063933"/>
                <a:ext cx="373037" cy="111134"/>
              </a:xfrm>
              <a:prstGeom prst="lef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7B14AA-94DA-4B37-727F-0592C9EAE620}"/>
                </a:ext>
              </a:extLst>
            </p:cNvPr>
            <p:cNvSpPr txBox="1"/>
            <p:nvPr/>
          </p:nvSpPr>
          <p:spPr>
            <a:xfrm>
              <a:off x="2552400" y="4645849"/>
              <a:ext cx="761843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</a:rPr>
                <a:t>The material strength matched the design input for stress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24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EC030DF-E819-2158-EC41-F1D8B9755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">
            <a:extLst>
              <a:ext uri="{FF2B5EF4-FFF2-40B4-BE49-F238E27FC236}">
                <a16:creationId xmlns:a16="http://schemas.microsoft.com/office/drawing/2014/main" id="{3A5D47E2-E045-FBE5-835C-4830C7CB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88" y="231904"/>
            <a:ext cx="9360000" cy="657339"/>
          </a:xfrm>
        </p:spPr>
        <p:txBody>
          <a:bodyPr/>
          <a:lstStyle/>
          <a:p>
            <a:r>
              <a:rPr lang="en-GB" sz="3200" dirty="0"/>
              <a:t>Failure Analysis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4F9080C-BFF8-3128-27F1-61BEA4C6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A8AFA80-7DFB-DEAA-1AF9-2A64A2B1C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C7CA83-3D62-8060-42E3-5E3866BF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D04DE464-8343-0F74-EBFB-730EE109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788" y="853918"/>
            <a:ext cx="9360000" cy="507076"/>
          </a:xfrm>
        </p:spPr>
        <p:txBody>
          <a:bodyPr/>
          <a:lstStyle/>
          <a:p>
            <a:r>
              <a:rPr lang="en-GB" dirty="0"/>
              <a:t>Helium Rotary Union (HRU)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35F66BE-2956-D09B-48E7-53D2626E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A4B9A-471B-8A8B-CA93-21A80FAA7DA0}"/>
              </a:ext>
            </a:extLst>
          </p:cNvPr>
          <p:cNvSpPr txBox="1"/>
          <p:nvPr/>
        </p:nvSpPr>
        <p:spPr>
          <a:xfrm>
            <a:off x="473788" y="1860292"/>
            <a:ext cx="39776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Helvetica" pitchFamily="2" charset="0"/>
              </a:rPr>
              <a:t>F</a:t>
            </a:r>
            <a:r>
              <a:rPr lang="en-GB" sz="1600" b="1" dirty="0">
                <a:solidFill>
                  <a:srgbClr val="00B0F0"/>
                </a:solidFill>
                <a:effectLst/>
                <a:latin typeface="Helvetica" pitchFamily="2" charset="0"/>
              </a:rPr>
              <a:t>ailure</a:t>
            </a:r>
            <a:r>
              <a:rPr lang="en-GB" sz="1600" dirty="0">
                <a:solidFill>
                  <a:srgbClr val="00B0F0"/>
                </a:solidFill>
                <a:effectLst/>
                <a:latin typeface="Helvetica" pitchFamily="2" charset="0"/>
              </a:rPr>
              <a:t> </a:t>
            </a:r>
            <a:r>
              <a:rPr lang="en-GB" sz="1600" b="1" dirty="0">
                <a:solidFill>
                  <a:srgbClr val="00B0F0"/>
                </a:solidFill>
                <a:latin typeface="Helvetica" pitchFamily="2" charset="0"/>
              </a:rPr>
              <a:t>mechanism</a:t>
            </a: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initiated by </a:t>
            </a:r>
            <a:r>
              <a:rPr lang="en-GB" sz="1600" u="sng" dirty="0">
                <a:solidFill>
                  <a:srgbClr val="00B0F0"/>
                </a:solidFill>
                <a:latin typeface="Helvetica" pitchFamily="2" charset="0"/>
              </a:rPr>
              <a:t>fatigue</a:t>
            </a:r>
            <a:endParaRPr lang="en-GB" sz="1600" dirty="0">
              <a:solidFill>
                <a:srgbClr val="00B0F0"/>
              </a:solidFill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a</a:t>
            </a:r>
            <a:r>
              <a:rPr lang="en-GB" sz="1600" dirty="0">
                <a:solidFill>
                  <a:srgbClr val="00B0F0"/>
                </a:solidFill>
                <a:effectLst/>
                <a:latin typeface="Helvetica" pitchFamily="2" charset="0"/>
              </a:rPr>
              <a:t>ccelerated by </a:t>
            </a:r>
            <a:r>
              <a:rPr lang="en-GB" sz="1600" u="sng" dirty="0">
                <a:solidFill>
                  <a:srgbClr val="00B0F0"/>
                </a:solidFill>
                <a:effectLst/>
                <a:latin typeface="Helvetica" pitchFamily="2" charset="0"/>
              </a:rPr>
              <a:t>shear deformation</a:t>
            </a:r>
            <a:endParaRPr lang="en-GB" sz="1600" dirty="0">
              <a:solidFill>
                <a:srgbClr val="00B0F0"/>
              </a:solidFill>
              <a:effectLst/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u</a:t>
            </a:r>
            <a:r>
              <a:rPr lang="en-GB" sz="1600" dirty="0">
                <a:solidFill>
                  <a:srgbClr val="00B0F0"/>
                </a:solidFill>
                <a:effectLst/>
                <a:latin typeface="Helvetica" pitchFamily="2" charset="0"/>
              </a:rPr>
              <a:t>ltimately led to overload rupture</a:t>
            </a:r>
          </a:p>
          <a:p>
            <a:pPr marL="285750" indent="-285750">
              <a:buFontTx/>
              <a:buChar char="-"/>
            </a:pPr>
            <a:endParaRPr lang="en-GB" sz="1600" dirty="0">
              <a:solidFill>
                <a:srgbClr val="00B0F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en-GB" sz="1600" dirty="0">
              <a:solidFill>
                <a:srgbClr val="00B0F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en-GB" sz="1600" dirty="0">
              <a:solidFill>
                <a:srgbClr val="00B0F0"/>
              </a:solidFill>
              <a:latin typeface="Helvetica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794666-33C3-3B49-14DF-7F32C6F18A41}"/>
              </a:ext>
            </a:extLst>
          </p:cNvPr>
          <p:cNvGrpSpPr/>
          <p:nvPr/>
        </p:nvGrpSpPr>
        <p:grpSpPr>
          <a:xfrm>
            <a:off x="4565998" y="1002505"/>
            <a:ext cx="7307158" cy="5794925"/>
            <a:chOff x="4565998" y="1002505"/>
            <a:chExt cx="7307158" cy="57949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AAC06B-7C2C-2BEE-39B0-E692C194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2598"/>
            <a:stretch>
              <a:fillRect/>
            </a:stretch>
          </p:blipFill>
          <p:spPr>
            <a:xfrm>
              <a:off x="4720942" y="5022129"/>
              <a:ext cx="7152214" cy="177530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80F2CF-4716-B22D-6BFB-0D3633FA0DAB}"/>
                </a:ext>
              </a:extLst>
            </p:cNvPr>
            <p:cNvGrpSpPr/>
            <p:nvPr/>
          </p:nvGrpSpPr>
          <p:grpSpPr>
            <a:xfrm>
              <a:off x="4565998" y="1002505"/>
              <a:ext cx="7152214" cy="4028935"/>
              <a:chOff x="4565998" y="1002505"/>
              <a:chExt cx="7152214" cy="402893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A40DEF2-485C-766D-6AB8-A0D61ED6C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7812"/>
              <a:stretch>
                <a:fillRect/>
              </a:stretch>
            </p:blipFill>
            <p:spPr>
              <a:xfrm>
                <a:off x="4565998" y="1002505"/>
                <a:ext cx="7152214" cy="4028935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516FB0-01C7-C533-C58F-4064E3782367}"/>
                  </a:ext>
                </a:extLst>
              </p:cNvPr>
              <p:cNvSpPr/>
              <p:nvPr/>
            </p:nvSpPr>
            <p:spPr>
              <a:xfrm>
                <a:off x="10752881" y="2187615"/>
                <a:ext cx="965331" cy="63574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D9061FD-8BD6-89FB-7589-D3438A54C9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284" t="6704" r="37529" b="11675"/>
          <a:stretch>
            <a:fillRect/>
          </a:stretch>
        </p:blipFill>
        <p:spPr>
          <a:xfrm>
            <a:off x="2193700" y="3863946"/>
            <a:ext cx="1573219" cy="27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835744-9DE0-3E42-62D5-05F0BB2B09CD}"/>
              </a:ext>
            </a:extLst>
          </p:cNvPr>
          <p:cNvSpPr txBox="1"/>
          <p:nvPr/>
        </p:nvSpPr>
        <p:spPr>
          <a:xfrm>
            <a:off x="424144" y="3235729"/>
            <a:ext cx="60998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b="1" dirty="0">
                <a:solidFill>
                  <a:srgbClr val="00B0F0"/>
                </a:solidFill>
                <a:latin typeface="Helvetica" pitchFamily="2" charset="0"/>
              </a:rPr>
              <a:t>Mitigation</a:t>
            </a:r>
            <a:r>
              <a:rPr lang="en-GB" sz="1600" dirty="0">
                <a:solidFill>
                  <a:srgbClr val="00B0F0"/>
                </a:solidFill>
                <a:effectLst/>
                <a:latin typeface="Helvetica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effectLst/>
                <a:latin typeface="Helvetica" pitchFamily="2" charset="0"/>
              </a:rPr>
              <a:t>Surface finish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Design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B0F0"/>
                </a:solidFill>
                <a:latin typeface="Helvetica" pitchFamily="2" charset="0"/>
              </a:rPr>
              <a:t>Material</a:t>
            </a:r>
            <a:endParaRPr lang="en-GB" sz="1600" dirty="0">
              <a:solidFill>
                <a:srgbClr val="00B0F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63D8A-789C-0F07-D3AA-6444D098E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F5DC54-2C53-F6B0-39C6-A7B03ADD9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B9133A-59FE-4DC5-EA0C-9C0492990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0525F6E-5FE9-DAF7-544C-D36D4C20D8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7F5A86C-F5F4-8E63-AD75-93AA96C9E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Post Irradiation Examination (PIE)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4898075-8AA3-8AE8-5308-031E0F4AC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9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C07B8888-8F4B-A217-8EC0-F1E51B707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F742E0E-F0CA-12C0-5E03-D75DCFEB8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3D7E5B5-C6AB-07AC-4CBE-99D68FA1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9A80B4C-659F-DD38-B46F-77DD6D4F9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044969"/>
            <a:ext cx="9953556" cy="2185911"/>
          </a:xfrm>
        </p:spPr>
        <p:txBody>
          <a:bodyPr/>
          <a:lstStyle/>
          <a:p>
            <a:r>
              <a:rPr lang="en-GB" b="1" dirty="0"/>
              <a:t>Impact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dirty="0"/>
              <a:t>Reduced technical risks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dirty="0"/>
              <a:t>Improved reliability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dirty="0"/>
              <a:t>Extension of knowledge on material degradation under </a:t>
            </a:r>
            <a:r>
              <a:rPr lang="en-GB" dirty="0" err="1"/>
              <a:t>radiotion</a:t>
            </a:r>
            <a:r>
              <a:rPr lang="en-GB" dirty="0"/>
              <a:t>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dirty="0"/>
              <a:t>Supporting lifetime extension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9E070C7-9DD3-EAB6-ADBF-61F3E21D1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868" y="308618"/>
            <a:ext cx="9360000" cy="507076"/>
          </a:xfrm>
        </p:spPr>
        <p:txBody>
          <a:bodyPr/>
          <a:lstStyle/>
          <a:p>
            <a:r>
              <a:rPr lang="en-GB" sz="3200" dirty="0"/>
              <a:t>Post Irradiation Examination (PIE)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970CA4D-0302-761F-BA05-7BE15A7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6E841C-F7C8-68C5-6DC5-4A01C70F4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13" t="23385" r="1919" b="18401"/>
          <a:stretch>
            <a:fillRect/>
          </a:stretch>
        </p:blipFill>
        <p:spPr>
          <a:xfrm>
            <a:off x="404778" y="3528560"/>
            <a:ext cx="7559040" cy="30825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B94F932-4D2F-A639-C38A-2952EA75BCA7}"/>
              </a:ext>
            </a:extLst>
          </p:cNvPr>
          <p:cNvGrpSpPr/>
          <p:nvPr/>
        </p:nvGrpSpPr>
        <p:grpSpPr>
          <a:xfrm>
            <a:off x="7833360" y="4211778"/>
            <a:ext cx="4575903" cy="1523815"/>
            <a:chOff x="7833360" y="4211778"/>
            <a:chExt cx="4575903" cy="15238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23C8C3-B410-269D-FBCB-5870278C8B14}"/>
                </a:ext>
              </a:extLst>
            </p:cNvPr>
            <p:cNvSpPr txBox="1"/>
            <p:nvPr/>
          </p:nvSpPr>
          <p:spPr>
            <a:xfrm>
              <a:off x="8321040" y="4211778"/>
              <a:ext cx="4088223" cy="1523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b="1" dirty="0"/>
                <a:t>Focus: Target Station Key Components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GB" sz="1600" dirty="0"/>
                <a:t>Spallation Material (Tungsten) 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GB" sz="1600" dirty="0"/>
                <a:t>Proton Beam Window (PBW) 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GB" sz="1600" dirty="0"/>
                <a:t>Moderator-Reflector Plug (MRP)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60D6ED38-8979-1338-BF81-6355DB860922}"/>
                </a:ext>
              </a:extLst>
            </p:cNvPr>
            <p:cNvSpPr/>
            <p:nvPr/>
          </p:nvSpPr>
          <p:spPr>
            <a:xfrm>
              <a:off x="7833360" y="5069840"/>
              <a:ext cx="365760" cy="2336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449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8305" y="2876625"/>
            <a:ext cx="2805825" cy="507076"/>
          </a:xfrm>
        </p:spPr>
        <p:txBody>
          <a:bodyPr/>
          <a:lstStyle/>
          <a:p>
            <a:pPr algn="ctr"/>
            <a:r>
              <a:rPr lang="en-GB" sz="2000" dirty="0"/>
              <a:t>ESS target wheel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18D1A-8C5F-EBA5-7358-91B7E351E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163" b="22984"/>
          <a:stretch/>
        </p:blipFill>
        <p:spPr>
          <a:xfrm>
            <a:off x="1320966" y="1443926"/>
            <a:ext cx="3966099" cy="13866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BACE697-22BD-00D4-637A-B56B4D2A4BD5}"/>
              </a:ext>
            </a:extLst>
          </p:cNvPr>
          <p:cNvGrpSpPr/>
          <p:nvPr/>
        </p:nvGrpSpPr>
        <p:grpSpPr>
          <a:xfrm>
            <a:off x="1349298" y="3791873"/>
            <a:ext cx="3362842" cy="2503595"/>
            <a:chOff x="3973465" y="1747337"/>
            <a:chExt cx="3362842" cy="2503595"/>
          </a:xfrm>
          <a:solidFill>
            <a:schemeClr val="bg1"/>
          </a:solidFill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D09FE1-ED2E-4B9A-CADD-2F1FD2F79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47" b="9252"/>
            <a:stretch/>
          </p:blipFill>
          <p:spPr>
            <a:xfrm>
              <a:off x="3973465" y="1747337"/>
              <a:ext cx="3362384" cy="1867052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69D34B-D7A3-B755-0F30-8C6DF0E09B21}"/>
                </a:ext>
              </a:extLst>
            </p:cNvPr>
            <p:cNvSpPr txBox="1"/>
            <p:nvPr/>
          </p:nvSpPr>
          <p:spPr>
            <a:xfrm>
              <a:off x="3973923" y="3604601"/>
              <a:ext cx="3362384" cy="646331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Energy/Pulse              kJ         357</a:t>
              </a:r>
            </a:p>
            <a:p>
              <a:r>
                <a:rPr lang="en-US" dirty="0">
                  <a:latin typeface="Times New Roman" panose="02020603050405020304" pitchFamily="18" charset="0"/>
                </a:rPr>
                <a:t>Temp. rise/Pulse        </a:t>
              </a:r>
              <a:r>
                <a:rPr lang="en-US" baseline="30000" dirty="0">
                  <a:latin typeface="Times New Roman" panose="02020603050405020304" pitchFamily="18" charset="0"/>
                </a:rPr>
                <a:t>∘</a:t>
              </a:r>
              <a:r>
                <a:rPr lang="en-US" dirty="0">
                  <a:latin typeface="Times New Roman" panose="02020603050405020304" pitchFamily="18" charset="0"/>
                </a:rPr>
                <a:t>C         100</a:t>
              </a:r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1E155B-9B11-EB23-FC06-D73AF295CF52}"/>
              </a:ext>
            </a:extLst>
          </p:cNvPr>
          <p:cNvGrpSpPr/>
          <p:nvPr/>
        </p:nvGrpSpPr>
        <p:grpSpPr>
          <a:xfrm>
            <a:off x="5540102" y="986076"/>
            <a:ext cx="6705875" cy="3127662"/>
            <a:chOff x="4824411" y="949852"/>
            <a:chExt cx="7724974" cy="38811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D5E456D-D45C-9D70-A56B-182771F6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0713" y="949852"/>
              <a:ext cx="3007849" cy="307135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55CE67-FC7C-5AF2-0ACB-F51240DB284B}"/>
                </a:ext>
              </a:extLst>
            </p:cNvPr>
            <p:cNvSpPr txBox="1"/>
            <p:nvPr/>
          </p:nvSpPr>
          <p:spPr>
            <a:xfrm>
              <a:off x="4824411" y="3990780"/>
              <a:ext cx="7724974" cy="84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accent1"/>
                  </a:solidFill>
                </a:rPr>
                <a:t>One of the 36 segments of the target wheel with W bricks</a:t>
              </a:r>
            </a:p>
            <a:p>
              <a:pPr algn="l"/>
              <a:endParaRPr lang="en-GB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B0E74-1AE5-CE1D-7233-9B0AC359C78D}"/>
              </a:ext>
            </a:extLst>
          </p:cNvPr>
          <p:cNvGrpSpPr/>
          <p:nvPr/>
        </p:nvGrpSpPr>
        <p:grpSpPr>
          <a:xfrm>
            <a:off x="5039019" y="4467957"/>
            <a:ext cx="6914867" cy="369332"/>
            <a:chOff x="5039019" y="4467957"/>
            <a:chExt cx="6914867" cy="369332"/>
          </a:xfrm>
        </p:grpSpPr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6460DDFE-CDBC-770B-286E-914833721FF8}"/>
                </a:ext>
              </a:extLst>
            </p:cNvPr>
            <p:cNvSpPr/>
            <p:nvPr/>
          </p:nvSpPr>
          <p:spPr>
            <a:xfrm>
              <a:off x="5039019" y="4562696"/>
              <a:ext cx="589983" cy="271602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4AC135-98D7-9BC7-D44F-D2D66348611F}"/>
                </a:ext>
              </a:extLst>
            </p:cNvPr>
            <p:cNvSpPr txBox="1"/>
            <p:nvPr/>
          </p:nvSpPr>
          <p:spPr>
            <a:xfrm>
              <a:off x="5854300" y="4467957"/>
              <a:ext cx="6099586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/>
                <a:t>Thermal diffusivity decrease =&gt; larger thermal stress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5F9CD4-0724-29FF-448A-D5DE7CCF1631}"/>
              </a:ext>
            </a:extLst>
          </p:cNvPr>
          <p:cNvGrpSpPr/>
          <p:nvPr/>
        </p:nvGrpSpPr>
        <p:grpSpPr>
          <a:xfrm>
            <a:off x="5481266" y="5026523"/>
            <a:ext cx="6632059" cy="1362162"/>
            <a:chOff x="5481266" y="5026523"/>
            <a:chExt cx="6632059" cy="13621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80B597-65EB-D766-B222-2E021A067C07}"/>
                </a:ext>
              </a:extLst>
            </p:cNvPr>
            <p:cNvSpPr txBox="1"/>
            <p:nvPr/>
          </p:nvSpPr>
          <p:spPr>
            <a:xfrm>
              <a:off x="5481266" y="5465355"/>
              <a:ext cx="6632059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>
              <a:defPPr>
                <a:defRPr lang="sv-SE"/>
              </a:defPPr>
              <a:lvl1pPr>
                <a:defRPr>
                  <a:latin typeface="Times"/>
                </a:defRPr>
              </a:lvl1pPr>
            </a:lstStyle>
            <a:p>
              <a:r>
                <a:rPr lang="en-GB" dirty="0">
                  <a:latin typeface="+mn-lt"/>
                </a:rPr>
                <a:t>Knowledge of </a:t>
              </a:r>
              <a:r>
                <a:rPr lang="en-GB" b="1" dirty="0">
                  <a:latin typeface="+mn-lt"/>
                </a:rPr>
                <a:t>Radiation impact on thermal diffusivity </a:t>
              </a:r>
              <a:r>
                <a:rPr lang="en-GB" dirty="0">
                  <a:latin typeface="+mn-lt"/>
                </a:rPr>
                <a:t>of Tungsten is crucial to </a:t>
              </a:r>
              <a:r>
                <a:rPr lang="en-US" dirty="0">
                  <a:latin typeface="+mn-lt"/>
                </a:rPr>
                <a:t>achieve a target with designed availability</a:t>
              </a:r>
              <a:r>
                <a:rPr lang="en-SE" dirty="0">
                  <a:latin typeface="+mn-lt"/>
                </a:rPr>
                <a:t> </a:t>
              </a:r>
              <a:endParaRPr lang="en-GB" dirty="0">
                <a:latin typeface="+mn-lt"/>
              </a:endParaRPr>
            </a:p>
            <a:p>
              <a:endParaRPr lang="en-GB" dirty="0">
                <a:latin typeface="+mn-lt"/>
              </a:endParaRPr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067C2092-A357-F4B5-36F3-B7AD112BA35C}"/>
                </a:ext>
              </a:extLst>
            </p:cNvPr>
            <p:cNvSpPr/>
            <p:nvPr/>
          </p:nvSpPr>
          <p:spPr>
            <a:xfrm rot="5400000">
              <a:off x="8614735" y="5102289"/>
              <a:ext cx="365123" cy="213592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5604BAED-BED7-07DC-1AB2-6A0B92649101}"/>
              </a:ext>
            </a:extLst>
          </p:cNvPr>
          <p:cNvSpPr txBox="1">
            <a:spLocks/>
          </p:cNvSpPr>
          <p:nvPr/>
        </p:nvSpPr>
        <p:spPr>
          <a:xfrm>
            <a:off x="673046" y="93098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Target Material: </a:t>
            </a:r>
            <a:r>
              <a:rPr lang="en-GB" dirty="0"/>
              <a:t>ESS+PSI Joint Project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9959DAB-7964-667A-D59F-0C469B8F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5000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195" y="1066800"/>
            <a:ext cx="8640000" cy="1452822"/>
          </a:xfrm>
        </p:spPr>
        <p:txBody>
          <a:bodyPr/>
          <a:lstStyle/>
          <a:p>
            <a:r>
              <a:rPr lang="en-SE" b="1" dirty="0"/>
              <a:t>Materials Engineering at ESS</a:t>
            </a:r>
            <a:endParaRPr lang="en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195" y="2781300"/>
            <a:ext cx="8640000" cy="921363"/>
          </a:xfrm>
        </p:spPr>
        <p:txBody>
          <a:bodyPr/>
          <a:lstStyle/>
          <a:p>
            <a:r>
              <a:rPr lang="en-SE" dirty="0"/>
              <a:t>From Material Verification to Post-Irradiation Examination (PIE)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127495" y="4282954"/>
            <a:ext cx="5080005" cy="459883"/>
          </a:xfrm>
        </p:spPr>
        <p:txBody>
          <a:bodyPr/>
          <a:lstStyle/>
          <a:p>
            <a:r>
              <a:rPr lang="en-GB" sz="1600" dirty="0">
                <a:solidFill>
                  <a:schemeClr val="bg1"/>
                </a:solidFill>
              </a:rPr>
              <a:t>ICANS XXV, 13–17 Apr 2026, Malmö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A595-C52E-53B5-73E5-D605B48027B6}"/>
              </a:ext>
            </a:extLst>
          </p:cNvPr>
          <p:cNvSpPr txBox="1"/>
          <p:nvPr/>
        </p:nvSpPr>
        <p:spPr>
          <a:xfrm>
            <a:off x="3342095" y="5323128"/>
            <a:ext cx="4648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>
                <a:solidFill>
                  <a:schemeClr val="bg1"/>
                </a:solidFill>
              </a:rPr>
              <a:t>Hossein Sina</a:t>
            </a:r>
            <a:r>
              <a:rPr lang="en-GB" sz="1600" dirty="0">
                <a:solidFill>
                  <a:schemeClr val="bg1"/>
                </a:solidFill>
              </a:rPr>
              <a:t>, Patric Lindqvist Reis, Günter </a:t>
            </a:r>
            <a:r>
              <a:rPr lang="en-GB" sz="1600" dirty="0" err="1">
                <a:solidFill>
                  <a:schemeClr val="bg1"/>
                </a:solidFill>
              </a:rPr>
              <a:t>Muhrer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92FB5-0EB6-42CE-6E3D-9A2ABF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696D8-8649-685F-E2F5-B2956EC3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61195F-3A14-D8F1-D359-9BFF677A8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8012694-64B7-2D94-A1E0-89D4BBCEC6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892" y="895919"/>
            <a:ext cx="9360000" cy="507076"/>
          </a:xfrm>
        </p:spPr>
        <p:txBody>
          <a:bodyPr/>
          <a:lstStyle/>
          <a:p>
            <a:r>
              <a:rPr lang="en-GB" dirty="0"/>
              <a:t>Irradiated &amp; samples preparation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162C27-9FAF-DDB6-2DAB-75C745D36BF6}"/>
              </a:ext>
            </a:extLst>
          </p:cNvPr>
          <p:cNvGrpSpPr/>
          <p:nvPr/>
        </p:nvGrpSpPr>
        <p:grpSpPr>
          <a:xfrm>
            <a:off x="700934" y="1432328"/>
            <a:ext cx="5806192" cy="4730174"/>
            <a:chOff x="700934" y="1432328"/>
            <a:chExt cx="5806192" cy="47301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252EFB-992B-CAEF-E010-A29FB19AEF64}"/>
                </a:ext>
              </a:extLst>
            </p:cNvPr>
            <p:cNvSpPr txBox="1"/>
            <p:nvPr/>
          </p:nvSpPr>
          <p:spPr>
            <a:xfrm>
              <a:off x="700934" y="1432328"/>
              <a:ext cx="580619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666666"/>
                  </a:solidFill>
                </a:rPr>
                <a:t>As a part of STIP-V</a:t>
              </a:r>
              <a:r>
                <a:rPr lang="en-SE" dirty="0">
                  <a:solidFill>
                    <a:srgbClr val="666666"/>
                  </a:solidFill>
                </a:rPr>
                <a:t> campaign, W plates (</a:t>
              </a:r>
              <a:r>
                <a:rPr lang="en-GB" dirty="0">
                  <a:solidFill>
                    <a:srgbClr val="666666"/>
                  </a:solidFill>
                </a:rPr>
                <a:t>1</a:t>
              </a:r>
              <a:r>
                <a:rPr lang="en-GB" dirty="0">
                  <a:solidFill>
                    <a:srgbClr val="666666"/>
                  </a:solidFill>
                  <a:sym typeface="Symbol" pitchFamily="2" charset="2"/>
                </a:rPr>
                <a:t></a:t>
              </a:r>
              <a:r>
                <a:rPr lang="en-GB" dirty="0">
                  <a:solidFill>
                    <a:srgbClr val="666666"/>
                  </a:solidFill>
                </a:rPr>
                <a:t>10</a:t>
              </a:r>
              <a:r>
                <a:rPr lang="en-GB" dirty="0">
                  <a:solidFill>
                    <a:srgbClr val="666666"/>
                  </a:solidFill>
                  <a:sym typeface="Symbol" pitchFamily="2" charset="2"/>
                </a:rPr>
                <a:t></a:t>
              </a:r>
              <a:r>
                <a:rPr lang="en-GB" dirty="0">
                  <a:solidFill>
                    <a:srgbClr val="666666"/>
                  </a:solidFill>
                </a:rPr>
                <a:t>60 </a:t>
              </a:r>
              <a:r>
                <a:rPr lang="en-SE" dirty="0">
                  <a:solidFill>
                    <a:srgbClr val="666666"/>
                  </a:solidFill>
                </a:rPr>
                <a:t>mm) were irradiated </a:t>
              </a:r>
              <a:r>
                <a:rPr lang="en-US" dirty="0">
                  <a:solidFill>
                    <a:srgbClr val="666666"/>
                  </a:solidFill>
                </a:rPr>
                <a:t>by high energy protons and secondary neutrons at Swiss Spallation Neutron Source (SINQ)-PSI</a:t>
              </a:r>
              <a:endParaRPr lang="en-GB" dirty="0">
                <a:solidFill>
                  <a:srgbClr val="666666"/>
                </a:solidFill>
              </a:endParaRPr>
            </a:p>
          </p:txBody>
        </p:sp>
        <p:pic>
          <p:nvPicPr>
            <p:cNvPr id="21" name="Picture 20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47847A03-DCE1-CF8A-0160-317DC48D8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921" y="2569736"/>
              <a:ext cx="3268947" cy="325421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DA158F-A630-4078-6D14-D41C075381F1}"/>
                </a:ext>
              </a:extLst>
            </p:cNvPr>
            <p:cNvSpPr txBox="1"/>
            <p:nvPr/>
          </p:nvSpPr>
          <p:spPr>
            <a:xfrm>
              <a:off x="1416079" y="5823948"/>
              <a:ext cx="2699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>
                  <a:solidFill>
                    <a:schemeClr val="accent1"/>
                  </a:solidFill>
                  <a:cs typeface="Arial" panose="020B0604020202020204" pitchFamily="34" charset="0"/>
                </a:rPr>
                <a:t>6 mm </a:t>
              </a:r>
              <a:r>
                <a:rPr lang="en-GB" sz="1600">
                  <a:solidFill>
                    <a:schemeClr val="accent1"/>
                  </a:solidFill>
                  <a:cs typeface="Arial" panose="020B0604020202020204" pitchFamily="34" charset="0"/>
                </a:rPr>
                <a:t>disc were cut </a:t>
              </a:r>
              <a:r>
                <a:rPr lang="en-GB" sz="1600" dirty="0">
                  <a:solidFill>
                    <a:schemeClr val="accent1"/>
                  </a:solidFill>
                  <a:cs typeface="Arial" panose="020B0604020202020204" pitchFamily="34" charset="0"/>
                </a:rPr>
                <a:t>by EDM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76AFAB-4471-47AD-4ED8-ED3D608F2DD4}"/>
              </a:ext>
            </a:extLst>
          </p:cNvPr>
          <p:cNvGrpSpPr/>
          <p:nvPr/>
        </p:nvGrpSpPr>
        <p:grpSpPr>
          <a:xfrm>
            <a:off x="6424397" y="3516939"/>
            <a:ext cx="6827428" cy="3056620"/>
            <a:chOff x="6424397" y="3516939"/>
            <a:chExt cx="6827428" cy="30566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5D62EAF-F38C-8DCA-C383-39BB936DE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00"/>
            <a:stretch/>
          </p:blipFill>
          <p:spPr>
            <a:xfrm>
              <a:off x="6424397" y="4274285"/>
              <a:ext cx="6827428" cy="22992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AD2AE0-DF2F-0EAD-427D-4DA335A969E5}"/>
                </a:ext>
              </a:extLst>
            </p:cNvPr>
            <p:cNvSpPr txBox="1"/>
            <p:nvPr/>
          </p:nvSpPr>
          <p:spPr>
            <a:xfrm>
              <a:off x="6900530" y="3827510"/>
              <a:ext cx="4465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1"/>
                  </a:solidFill>
                </a:rPr>
                <a:t>Samples with different doses were studied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80E238-AECE-85A7-82A3-ADD6B6F2B2F9}"/>
                </a:ext>
              </a:extLst>
            </p:cNvPr>
            <p:cNvCxnSpPr>
              <a:cxnSpLocks/>
            </p:cNvCxnSpPr>
            <p:nvPr/>
          </p:nvCxnSpPr>
          <p:spPr>
            <a:xfrm>
              <a:off x="8915689" y="3516939"/>
              <a:ext cx="0" cy="318314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8AAD521-CD4A-FFA2-CFD1-A1D0EFB733C5}"/>
              </a:ext>
            </a:extLst>
          </p:cNvPr>
          <p:cNvCxnSpPr/>
          <p:nvPr/>
        </p:nvCxnSpPr>
        <p:spPr>
          <a:xfrm flipV="1">
            <a:off x="3604030" y="5592726"/>
            <a:ext cx="106733" cy="23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ubrik 1">
            <a:extLst>
              <a:ext uri="{FF2B5EF4-FFF2-40B4-BE49-F238E27FC236}">
                <a16:creationId xmlns:a16="http://schemas.microsoft.com/office/drawing/2014/main" id="{7353442F-F679-6197-304F-104DE151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A64B981B-3D94-4DB0-8A49-585A3EE61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4" y="656331"/>
            <a:ext cx="4199859" cy="2854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30F31E-5BD8-22B8-5779-F96DAC6F3098}"/>
              </a:ext>
            </a:extLst>
          </p:cNvPr>
          <p:cNvSpPr txBox="1"/>
          <p:nvPr/>
        </p:nvSpPr>
        <p:spPr>
          <a:xfrm>
            <a:off x="7349924" y="35997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6F0E1-B161-D581-6813-4C04F548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30DB3-CC50-BB78-DBC6-CFBB0B6D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34CF459-B7F3-F6E0-9C39-4EFABACD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C02FB2DC-FC5F-DF51-88D0-38BA58AB95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3875" y="899229"/>
            <a:ext cx="9360000" cy="507076"/>
          </a:xfrm>
        </p:spPr>
        <p:txBody>
          <a:bodyPr/>
          <a:lstStyle/>
          <a:p>
            <a:r>
              <a:rPr lang="en-GB" dirty="0"/>
              <a:t>Laser Flash Analysis (LFA) </a:t>
            </a:r>
          </a:p>
          <a:p>
            <a:endParaRPr lang="en-GB" dirty="0"/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227E98-1DD0-5F42-79B4-2D8A8D827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964"/>
                    </a14:imgEffect>
                    <a14:imgEffect>
                      <a14:saturation sat="81000"/>
                    </a14:imgEffect>
                  </a14:imgLayer>
                </a14:imgProps>
              </a:ext>
            </a:extLst>
          </a:blip>
          <a:srcRect t="15463"/>
          <a:stretch/>
        </p:blipFill>
        <p:spPr>
          <a:xfrm>
            <a:off x="8474940" y="208351"/>
            <a:ext cx="3573381" cy="3132447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156293-C60D-C55D-A91C-9B14B6351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8" r="66109"/>
          <a:stretch/>
        </p:blipFill>
        <p:spPr>
          <a:xfrm>
            <a:off x="338749" y="1822715"/>
            <a:ext cx="1946787" cy="22992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94DCDF-EAF6-4413-888A-CAF3E7F22C75}"/>
              </a:ext>
            </a:extLst>
          </p:cNvPr>
          <p:cNvSpPr/>
          <p:nvPr/>
        </p:nvSpPr>
        <p:spPr>
          <a:xfrm>
            <a:off x="459143" y="2569687"/>
            <a:ext cx="1775705" cy="48964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DF4257-824A-10E1-26B4-A2BEE25BF524}"/>
              </a:ext>
            </a:extLst>
          </p:cNvPr>
          <p:cNvCxnSpPr>
            <a:cxnSpLocks/>
          </p:cNvCxnSpPr>
          <p:nvPr/>
        </p:nvCxnSpPr>
        <p:spPr>
          <a:xfrm flipV="1">
            <a:off x="2283174" y="2796782"/>
            <a:ext cx="188780" cy="29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0C7241F-8D34-A75B-09F4-3B63053B7618}"/>
              </a:ext>
            </a:extLst>
          </p:cNvPr>
          <p:cNvSpPr txBox="1"/>
          <p:nvPr/>
        </p:nvSpPr>
        <p:spPr>
          <a:xfrm>
            <a:off x="2432199" y="2609029"/>
            <a:ext cx="375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C00000"/>
                </a:solidFill>
              </a:rPr>
              <a:t>Low dose* : </a:t>
            </a:r>
            <a:r>
              <a:rPr lang="en-GB" sz="1400" b="1" dirty="0">
                <a:solidFill>
                  <a:srgbClr val="C00000"/>
                </a:solidFill>
              </a:rPr>
              <a:t>with</a:t>
            </a:r>
            <a:r>
              <a:rPr lang="en-GB" sz="1400" dirty="0">
                <a:solidFill>
                  <a:srgbClr val="C00000"/>
                </a:solidFill>
              </a:rPr>
              <a:t> surface polishing &amp; coating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745BEB-DA12-8DC3-B1B1-E95D88831CCA}"/>
              </a:ext>
            </a:extLst>
          </p:cNvPr>
          <p:cNvSpPr/>
          <p:nvPr/>
        </p:nvSpPr>
        <p:spPr>
          <a:xfrm>
            <a:off x="464037" y="3110824"/>
            <a:ext cx="1775705" cy="75085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629454-C173-2EEA-8AFE-9D8379F19FBA}"/>
              </a:ext>
            </a:extLst>
          </p:cNvPr>
          <p:cNvCxnSpPr>
            <a:cxnSpLocks/>
          </p:cNvCxnSpPr>
          <p:nvPr/>
        </p:nvCxnSpPr>
        <p:spPr>
          <a:xfrm flipV="1">
            <a:off x="2283174" y="3475099"/>
            <a:ext cx="188780" cy="29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2284DA-D460-9BA4-9F56-DCB95DA6FB15}"/>
              </a:ext>
            </a:extLst>
          </p:cNvPr>
          <p:cNvSpPr txBox="1"/>
          <p:nvPr/>
        </p:nvSpPr>
        <p:spPr>
          <a:xfrm>
            <a:off x="2465269" y="3233972"/>
            <a:ext cx="536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rgbClr val="00B050"/>
                </a:solidFill>
              </a:rPr>
              <a:t>High dose: </a:t>
            </a:r>
            <a:r>
              <a:rPr lang="en-GB" sz="1400" b="1" dirty="0">
                <a:solidFill>
                  <a:srgbClr val="00B050"/>
                </a:solidFill>
              </a:rPr>
              <a:t>without</a:t>
            </a:r>
            <a:r>
              <a:rPr lang="en-GB" sz="1400" dirty="0">
                <a:solidFill>
                  <a:srgbClr val="00B050"/>
                </a:solidFill>
              </a:rPr>
              <a:t> surface polishing &amp; coating due to high dose (with EDM surface finish)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25D0DF-0AB6-BFFE-C8D6-DF28467A0FB4}"/>
                  </a:ext>
                </a:extLst>
              </p:cNvPr>
              <p:cNvSpPr txBox="1"/>
              <p:nvPr/>
            </p:nvSpPr>
            <p:spPr>
              <a:xfrm>
                <a:off x="295420" y="4744660"/>
                <a:ext cx="4352445" cy="652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Thermal diffusivity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aseline="-25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mm</m:t>
                            </m:r>
                            <m:r>
                              <a:rPr lang="en-US" sz="2000" baseline="30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000" baseline="30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den>
                        </m:f>
                      </m:e>
                    </m:d>
                  </m:oMath>
                </a14:m>
                <a:r>
                  <a:rPr lang="en-SE" dirty="0">
                    <a:effectLst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en-US" sz="16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</m:oMath>
                </a14:m>
                <a:r>
                  <a:rPr lang="en-S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0.1388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SE" sz="2000" b="1" i="1" smtClean="0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000" b="1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SE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1/2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SE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25D0DF-0AB6-BFFE-C8D6-DF28467A0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20" y="4744660"/>
                <a:ext cx="4352445" cy="652038"/>
              </a:xfrm>
              <a:prstGeom prst="rect">
                <a:avLst/>
              </a:prstGeom>
              <a:blipFill>
                <a:blip r:embed="rId5"/>
                <a:stretch>
                  <a:fillRect l="-1166"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n 28">
            <a:extLst>
              <a:ext uri="{FF2B5EF4-FFF2-40B4-BE49-F238E27FC236}">
                <a16:creationId xmlns:a16="http://schemas.microsoft.com/office/drawing/2014/main" id="{FC30C026-946C-01F7-3AB5-B0FDD7E45DAF}"/>
              </a:ext>
            </a:extLst>
          </p:cNvPr>
          <p:cNvSpPr/>
          <p:nvPr/>
        </p:nvSpPr>
        <p:spPr>
          <a:xfrm>
            <a:off x="5050377" y="4912147"/>
            <a:ext cx="809825" cy="325568"/>
          </a:xfrm>
          <a:custGeom>
            <a:avLst/>
            <a:gdLst>
              <a:gd name="connsiteX0" fmla="*/ 0 w 809823"/>
              <a:gd name="connsiteY0" fmla="*/ 32597 h 260777"/>
              <a:gd name="connsiteX1" fmla="*/ 404912 w 809823"/>
              <a:gd name="connsiteY1" fmla="*/ 65194 h 260777"/>
              <a:gd name="connsiteX2" fmla="*/ 809824 w 809823"/>
              <a:gd name="connsiteY2" fmla="*/ 32597 h 260777"/>
              <a:gd name="connsiteX3" fmla="*/ 809823 w 809823"/>
              <a:gd name="connsiteY3" fmla="*/ 228180 h 260777"/>
              <a:gd name="connsiteX4" fmla="*/ 404911 w 809823"/>
              <a:gd name="connsiteY4" fmla="*/ 260777 h 260777"/>
              <a:gd name="connsiteX5" fmla="*/ -1 w 809823"/>
              <a:gd name="connsiteY5" fmla="*/ 228180 h 260777"/>
              <a:gd name="connsiteX6" fmla="*/ 0 w 809823"/>
              <a:gd name="connsiteY6" fmla="*/ 32597 h 260777"/>
              <a:gd name="connsiteX0" fmla="*/ 0 w 809823"/>
              <a:gd name="connsiteY0" fmla="*/ 32597 h 260777"/>
              <a:gd name="connsiteX1" fmla="*/ 404912 w 809823"/>
              <a:gd name="connsiteY1" fmla="*/ 0 h 260777"/>
              <a:gd name="connsiteX2" fmla="*/ 809824 w 809823"/>
              <a:gd name="connsiteY2" fmla="*/ 32597 h 260777"/>
              <a:gd name="connsiteX3" fmla="*/ 404912 w 809823"/>
              <a:gd name="connsiteY3" fmla="*/ 65194 h 260777"/>
              <a:gd name="connsiteX4" fmla="*/ 0 w 809823"/>
              <a:gd name="connsiteY4" fmla="*/ 32597 h 260777"/>
              <a:gd name="connsiteX0" fmla="*/ 809823 w 809823"/>
              <a:gd name="connsiteY0" fmla="*/ 32597 h 260777"/>
              <a:gd name="connsiteX1" fmla="*/ 404911 w 809823"/>
              <a:gd name="connsiteY1" fmla="*/ 65194 h 260777"/>
              <a:gd name="connsiteX2" fmla="*/ -1 w 809823"/>
              <a:gd name="connsiteY2" fmla="*/ 32597 h 260777"/>
              <a:gd name="connsiteX3" fmla="*/ 404911 w 809823"/>
              <a:gd name="connsiteY3" fmla="*/ 0 h 260777"/>
              <a:gd name="connsiteX4" fmla="*/ 809823 w 809823"/>
              <a:gd name="connsiteY4" fmla="*/ 32597 h 260777"/>
              <a:gd name="connsiteX5" fmla="*/ 809823 w 809823"/>
              <a:gd name="connsiteY5" fmla="*/ 228180 h 260777"/>
              <a:gd name="connsiteX6" fmla="*/ 404911 w 809823"/>
              <a:gd name="connsiteY6" fmla="*/ 260777 h 260777"/>
              <a:gd name="connsiteX7" fmla="*/ -1 w 809823"/>
              <a:gd name="connsiteY7" fmla="*/ 228180 h 260777"/>
              <a:gd name="connsiteX8" fmla="*/ 0 w 809823"/>
              <a:gd name="connsiteY8" fmla="*/ 32597 h 260777"/>
              <a:gd name="connsiteX0" fmla="*/ 1 w 809825"/>
              <a:gd name="connsiteY0" fmla="*/ 32597 h 260777"/>
              <a:gd name="connsiteX1" fmla="*/ 404913 w 809825"/>
              <a:gd name="connsiteY1" fmla="*/ 65194 h 260777"/>
              <a:gd name="connsiteX2" fmla="*/ 809825 w 809825"/>
              <a:gd name="connsiteY2" fmla="*/ 32597 h 260777"/>
              <a:gd name="connsiteX3" fmla="*/ 809824 w 809825"/>
              <a:gd name="connsiteY3" fmla="*/ 228180 h 260777"/>
              <a:gd name="connsiteX4" fmla="*/ 404912 w 809825"/>
              <a:gd name="connsiteY4" fmla="*/ 260777 h 260777"/>
              <a:gd name="connsiteX5" fmla="*/ 0 w 809825"/>
              <a:gd name="connsiteY5" fmla="*/ 228180 h 260777"/>
              <a:gd name="connsiteX6" fmla="*/ 1 w 809825"/>
              <a:gd name="connsiteY6" fmla="*/ 32597 h 260777"/>
              <a:gd name="connsiteX0" fmla="*/ 1 w 809825"/>
              <a:gd name="connsiteY0" fmla="*/ 32597 h 260777"/>
              <a:gd name="connsiteX1" fmla="*/ 404913 w 809825"/>
              <a:gd name="connsiteY1" fmla="*/ 0 h 260777"/>
              <a:gd name="connsiteX2" fmla="*/ 809825 w 809825"/>
              <a:gd name="connsiteY2" fmla="*/ 32597 h 260777"/>
              <a:gd name="connsiteX3" fmla="*/ 404913 w 809825"/>
              <a:gd name="connsiteY3" fmla="*/ 65194 h 260777"/>
              <a:gd name="connsiteX4" fmla="*/ 1 w 809825"/>
              <a:gd name="connsiteY4" fmla="*/ 32597 h 260777"/>
              <a:gd name="connsiteX0" fmla="*/ 809824 w 809825"/>
              <a:gd name="connsiteY0" fmla="*/ 32597 h 260777"/>
              <a:gd name="connsiteX1" fmla="*/ 404912 w 809825"/>
              <a:gd name="connsiteY1" fmla="*/ 65194 h 260777"/>
              <a:gd name="connsiteX2" fmla="*/ 0 w 809825"/>
              <a:gd name="connsiteY2" fmla="*/ 32597 h 260777"/>
              <a:gd name="connsiteX3" fmla="*/ 404912 w 809825"/>
              <a:gd name="connsiteY3" fmla="*/ 0 h 260777"/>
              <a:gd name="connsiteX4" fmla="*/ 809824 w 809825"/>
              <a:gd name="connsiteY4" fmla="*/ 32597 h 260777"/>
              <a:gd name="connsiteX5" fmla="*/ 809824 w 809825"/>
              <a:gd name="connsiteY5" fmla="*/ 228180 h 260777"/>
              <a:gd name="connsiteX6" fmla="*/ 404912 w 809825"/>
              <a:gd name="connsiteY6" fmla="*/ 260777 h 260777"/>
              <a:gd name="connsiteX7" fmla="*/ 0 w 809825"/>
              <a:gd name="connsiteY7" fmla="*/ 228180 h 260777"/>
              <a:gd name="connsiteX8" fmla="*/ 1 w 809825"/>
              <a:gd name="connsiteY8" fmla="*/ 32597 h 260777"/>
              <a:gd name="connsiteX0" fmla="*/ 1 w 809825"/>
              <a:gd name="connsiteY0" fmla="*/ 32597 h 260777"/>
              <a:gd name="connsiteX1" fmla="*/ 404913 w 809825"/>
              <a:gd name="connsiteY1" fmla="*/ 65194 h 260777"/>
              <a:gd name="connsiteX2" fmla="*/ 809825 w 809825"/>
              <a:gd name="connsiteY2" fmla="*/ 32597 h 260777"/>
              <a:gd name="connsiteX3" fmla="*/ 809824 w 809825"/>
              <a:gd name="connsiteY3" fmla="*/ 228180 h 260777"/>
              <a:gd name="connsiteX4" fmla="*/ 404912 w 809825"/>
              <a:gd name="connsiteY4" fmla="*/ 260777 h 260777"/>
              <a:gd name="connsiteX5" fmla="*/ 0 w 809825"/>
              <a:gd name="connsiteY5" fmla="*/ 228180 h 260777"/>
              <a:gd name="connsiteX6" fmla="*/ 1 w 809825"/>
              <a:gd name="connsiteY6" fmla="*/ 32597 h 260777"/>
              <a:gd name="connsiteX0" fmla="*/ 1 w 809825"/>
              <a:gd name="connsiteY0" fmla="*/ 32597 h 260777"/>
              <a:gd name="connsiteX1" fmla="*/ 404913 w 809825"/>
              <a:gd name="connsiteY1" fmla="*/ 0 h 260777"/>
              <a:gd name="connsiteX2" fmla="*/ 809825 w 809825"/>
              <a:gd name="connsiteY2" fmla="*/ 32597 h 260777"/>
              <a:gd name="connsiteX3" fmla="*/ 404913 w 809825"/>
              <a:gd name="connsiteY3" fmla="*/ 65194 h 260777"/>
              <a:gd name="connsiteX4" fmla="*/ 1 w 809825"/>
              <a:gd name="connsiteY4" fmla="*/ 32597 h 260777"/>
              <a:gd name="connsiteX0" fmla="*/ 809824 w 809825"/>
              <a:gd name="connsiteY0" fmla="*/ 32597 h 260777"/>
              <a:gd name="connsiteX1" fmla="*/ 404912 w 809825"/>
              <a:gd name="connsiteY1" fmla="*/ 85539 h 260777"/>
              <a:gd name="connsiteX2" fmla="*/ 0 w 809825"/>
              <a:gd name="connsiteY2" fmla="*/ 32597 h 260777"/>
              <a:gd name="connsiteX3" fmla="*/ 404912 w 809825"/>
              <a:gd name="connsiteY3" fmla="*/ 0 h 260777"/>
              <a:gd name="connsiteX4" fmla="*/ 809824 w 809825"/>
              <a:gd name="connsiteY4" fmla="*/ 32597 h 260777"/>
              <a:gd name="connsiteX5" fmla="*/ 809824 w 809825"/>
              <a:gd name="connsiteY5" fmla="*/ 228180 h 260777"/>
              <a:gd name="connsiteX6" fmla="*/ 404912 w 809825"/>
              <a:gd name="connsiteY6" fmla="*/ 260777 h 260777"/>
              <a:gd name="connsiteX7" fmla="*/ 0 w 809825"/>
              <a:gd name="connsiteY7" fmla="*/ 228180 h 260777"/>
              <a:gd name="connsiteX8" fmla="*/ 1 w 809825"/>
              <a:gd name="connsiteY8" fmla="*/ 32597 h 26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825" h="260777" stroke="0" extrusionOk="0">
                <a:moveTo>
                  <a:pt x="1" y="32597"/>
                </a:moveTo>
                <a:cubicBezTo>
                  <a:pt x="1" y="50600"/>
                  <a:pt x="181286" y="65194"/>
                  <a:pt x="404913" y="65194"/>
                </a:cubicBezTo>
                <a:cubicBezTo>
                  <a:pt x="628540" y="65194"/>
                  <a:pt x="809825" y="50600"/>
                  <a:pt x="809825" y="32597"/>
                </a:cubicBezTo>
                <a:cubicBezTo>
                  <a:pt x="809825" y="97791"/>
                  <a:pt x="809824" y="162986"/>
                  <a:pt x="809824" y="228180"/>
                </a:cubicBezTo>
                <a:cubicBezTo>
                  <a:pt x="809824" y="246183"/>
                  <a:pt x="628539" y="260777"/>
                  <a:pt x="404912" y="260777"/>
                </a:cubicBezTo>
                <a:cubicBezTo>
                  <a:pt x="181285" y="260777"/>
                  <a:pt x="0" y="246183"/>
                  <a:pt x="0" y="228180"/>
                </a:cubicBezTo>
                <a:cubicBezTo>
                  <a:pt x="0" y="162986"/>
                  <a:pt x="1" y="97791"/>
                  <a:pt x="1" y="32597"/>
                </a:cubicBezTo>
                <a:close/>
              </a:path>
              <a:path w="809825" h="260777" fill="lighten" stroke="0" extrusionOk="0">
                <a:moveTo>
                  <a:pt x="1" y="32597"/>
                </a:moveTo>
                <a:cubicBezTo>
                  <a:pt x="1" y="14594"/>
                  <a:pt x="181286" y="0"/>
                  <a:pt x="404913" y="0"/>
                </a:cubicBezTo>
                <a:cubicBezTo>
                  <a:pt x="628540" y="0"/>
                  <a:pt x="809825" y="14594"/>
                  <a:pt x="809825" y="32597"/>
                </a:cubicBezTo>
                <a:cubicBezTo>
                  <a:pt x="809825" y="50600"/>
                  <a:pt x="628540" y="65194"/>
                  <a:pt x="404913" y="65194"/>
                </a:cubicBezTo>
                <a:cubicBezTo>
                  <a:pt x="181286" y="65194"/>
                  <a:pt x="1" y="50600"/>
                  <a:pt x="1" y="32597"/>
                </a:cubicBezTo>
                <a:close/>
              </a:path>
              <a:path w="809825" h="260777" fill="none" extrusionOk="0">
                <a:moveTo>
                  <a:pt x="809824" y="32597"/>
                </a:moveTo>
                <a:cubicBezTo>
                  <a:pt x="809824" y="50600"/>
                  <a:pt x="628539" y="85539"/>
                  <a:pt x="404912" y="85539"/>
                </a:cubicBezTo>
                <a:cubicBezTo>
                  <a:pt x="181285" y="85539"/>
                  <a:pt x="0" y="46853"/>
                  <a:pt x="0" y="32597"/>
                </a:cubicBezTo>
                <a:cubicBezTo>
                  <a:pt x="0" y="18341"/>
                  <a:pt x="184460" y="0"/>
                  <a:pt x="404912" y="0"/>
                </a:cubicBezTo>
                <a:cubicBezTo>
                  <a:pt x="625364" y="0"/>
                  <a:pt x="809824" y="14594"/>
                  <a:pt x="809824" y="32597"/>
                </a:cubicBezTo>
                <a:lnTo>
                  <a:pt x="809824" y="228180"/>
                </a:lnTo>
                <a:cubicBezTo>
                  <a:pt x="809824" y="246183"/>
                  <a:pt x="628539" y="260777"/>
                  <a:pt x="404912" y="260777"/>
                </a:cubicBezTo>
                <a:cubicBezTo>
                  <a:pt x="181285" y="260777"/>
                  <a:pt x="0" y="246183"/>
                  <a:pt x="0" y="228180"/>
                </a:cubicBezTo>
                <a:cubicBezTo>
                  <a:pt x="0" y="162986"/>
                  <a:pt x="1" y="97791"/>
                  <a:pt x="1" y="32597"/>
                </a:cubicBezTo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F1F4E0-807A-E4F8-10F3-95D8825496DD}"/>
              </a:ext>
            </a:extLst>
          </p:cNvPr>
          <p:cNvCxnSpPr/>
          <p:nvPr/>
        </p:nvCxnSpPr>
        <p:spPr>
          <a:xfrm>
            <a:off x="5499739" y="5216953"/>
            <a:ext cx="0" cy="350651"/>
          </a:xfrm>
          <a:prstGeom prst="straightConnector1">
            <a:avLst/>
          </a:prstGeom>
          <a:ln w="95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473C2D5-DA5B-38EB-734B-AB80006F496E}"/>
              </a:ext>
            </a:extLst>
          </p:cNvPr>
          <p:cNvSpPr txBox="1"/>
          <p:nvPr/>
        </p:nvSpPr>
        <p:spPr>
          <a:xfrm>
            <a:off x="5083599" y="5508733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</a:rPr>
              <a:t>Heat flow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EF03DE5F-8EBF-3D87-792B-49058655E982}"/>
              </a:ext>
            </a:extLst>
          </p:cNvPr>
          <p:cNvSpPr/>
          <p:nvPr/>
        </p:nvSpPr>
        <p:spPr>
          <a:xfrm>
            <a:off x="5889006" y="4955617"/>
            <a:ext cx="101412" cy="239008"/>
          </a:xfrm>
          <a:prstGeom prst="rightBrace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2D46976B-79BB-C1A7-40F9-4193249B6192}"/>
              </a:ext>
            </a:extLst>
          </p:cNvPr>
          <p:cNvSpPr/>
          <p:nvPr/>
        </p:nvSpPr>
        <p:spPr>
          <a:xfrm>
            <a:off x="5428297" y="5041044"/>
            <a:ext cx="133352" cy="155489"/>
          </a:xfrm>
          <a:custGeom>
            <a:avLst/>
            <a:gdLst>
              <a:gd name="connsiteX0" fmla="*/ 133352 w 133352"/>
              <a:gd name="connsiteY0" fmla="*/ 179070 h 180822"/>
              <a:gd name="connsiteX1" fmla="*/ 3812 w 133352"/>
              <a:gd name="connsiteY1" fmla="*/ 171450 h 180822"/>
              <a:gd name="connsiteX2" fmla="*/ 118112 w 133352"/>
              <a:gd name="connsiteY2" fmla="*/ 106680 h 180822"/>
              <a:gd name="connsiteX3" fmla="*/ 2 w 133352"/>
              <a:gd name="connsiteY3" fmla="*/ 83820 h 180822"/>
              <a:gd name="connsiteX4" fmla="*/ 114302 w 133352"/>
              <a:gd name="connsiteY4" fmla="*/ 34290 h 180822"/>
              <a:gd name="connsiteX5" fmla="*/ 38102 w 133352"/>
              <a:gd name="connsiteY5" fmla="*/ 0 h 1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2" h="180822">
                <a:moveTo>
                  <a:pt x="133352" y="179070"/>
                </a:moveTo>
                <a:cubicBezTo>
                  <a:pt x="69852" y="181292"/>
                  <a:pt x="6352" y="183515"/>
                  <a:pt x="3812" y="171450"/>
                </a:cubicBezTo>
                <a:cubicBezTo>
                  <a:pt x="1272" y="159385"/>
                  <a:pt x="118747" y="121285"/>
                  <a:pt x="118112" y="106680"/>
                </a:cubicBezTo>
                <a:cubicBezTo>
                  <a:pt x="117477" y="92075"/>
                  <a:pt x="637" y="95885"/>
                  <a:pt x="2" y="83820"/>
                </a:cubicBezTo>
                <a:cubicBezTo>
                  <a:pt x="-633" y="71755"/>
                  <a:pt x="107952" y="48260"/>
                  <a:pt x="114302" y="34290"/>
                </a:cubicBezTo>
                <a:cubicBezTo>
                  <a:pt x="120652" y="20320"/>
                  <a:pt x="79377" y="10160"/>
                  <a:pt x="38102" y="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 w="sm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A2BD0-64FE-CCA9-0738-CD4142EC3FF2}"/>
              </a:ext>
            </a:extLst>
          </p:cNvPr>
          <p:cNvSpPr txBox="1"/>
          <p:nvPr/>
        </p:nvSpPr>
        <p:spPr>
          <a:xfrm>
            <a:off x="5028093" y="4196821"/>
            <a:ext cx="132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070C0"/>
                </a:solidFill>
              </a:rPr>
              <a:t>t</a:t>
            </a:r>
            <a:r>
              <a:rPr lang="en-GB" sz="1400" baseline="-25000" dirty="0">
                <a:solidFill>
                  <a:srgbClr val="0070C0"/>
                </a:solidFill>
              </a:rPr>
              <a:t>0 </a:t>
            </a:r>
            <a:r>
              <a:rPr lang="en-GB" sz="1400" dirty="0">
                <a:solidFill>
                  <a:srgbClr val="0070C0"/>
                </a:solidFill>
              </a:rPr>
              <a:t>  </a:t>
            </a:r>
            <a:r>
              <a:rPr lang="en-GB" sz="1400" dirty="0">
                <a:solidFill>
                  <a:srgbClr val="0070C0"/>
                </a:solidFill>
                <a:sym typeface="Wingdings" pitchFamily="2" charset="2"/>
              </a:rPr>
              <a:t></a:t>
            </a:r>
            <a:r>
              <a:rPr lang="en-GB" sz="1400" dirty="0">
                <a:solidFill>
                  <a:srgbClr val="0070C0"/>
                </a:solidFill>
              </a:rPr>
              <a:t>    T=T</a:t>
            </a:r>
            <a:r>
              <a:rPr lang="en-GB" sz="1400" baseline="-25000" dirty="0">
                <a:solidFill>
                  <a:srgbClr val="0070C0"/>
                </a:solidFill>
              </a:rPr>
              <a:t>0</a:t>
            </a:r>
          </a:p>
          <a:p>
            <a:pPr algn="l"/>
            <a:r>
              <a:rPr lang="en-GB" sz="1400" dirty="0">
                <a:solidFill>
                  <a:srgbClr val="0070C0"/>
                </a:solidFill>
              </a:rPr>
              <a:t>t</a:t>
            </a:r>
            <a:r>
              <a:rPr lang="en-GB" sz="1400" baseline="-25000" dirty="0">
                <a:solidFill>
                  <a:srgbClr val="0070C0"/>
                </a:solidFill>
              </a:rPr>
              <a:t>1    </a:t>
            </a:r>
            <a:r>
              <a:rPr lang="en-GB" sz="1400" dirty="0">
                <a:solidFill>
                  <a:srgbClr val="0070C0"/>
                </a:solidFill>
                <a:sym typeface="Wingdings" pitchFamily="2" charset="2"/>
              </a:rPr>
              <a:t>    T=</a:t>
            </a:r>
            <a:r>
              <a:rPr lang="en-GB" sz="1400" dirty="0" err="1">
                <a:solidFill>
                  <a:srgbClr val="0070C0"/>
                </a:solidFill>
              </a:rPr>
              <a:t>T</a:t>
            </a:r>
            <a:r>
              <a:rPr lang="en-GB" sz="1400" baseline="-25000" dirty="0" err="1">
                <a:solidFill>
                  <a:srgbClr val="0070C0"/>
                </a:solidFill>
              </a:rPr>
              <a:t>max</a:t>
            </a:r>
            <a:endParaRPr lang="en-GB" sz="1400" baseline="-25000" dirty="0">
              <a:solidFill>
                <a:srgbClr val="0070C0"/>
              </a:solidFill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DA2C01A3-5555-A5B0-0D09-2DCDCD913BB5}"/>
              </a:ext>
            </a:extLst>
          </p:cNvPr>
          <p:cNvSpPr/>
          <p:nvPr/>
        </p:nvSpPr>
        <p:spPr>
          <a:xfrm>
            <a:off x="6328903" y="4329372"/>
            <a:ext cx="127556" cy="323850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295182-320C-6F56-53F9-610D2085DEA2}"/>
              </a:ext>
            </a:extLst>
          </p:cNvPr>
          <p:cNvSpPr txBox="1"/>
          <p:nvPr/>
        </p:nvSpPr>
        <p:spPr>
          <a:xfrm>
            <a:off x="6525101" y="430768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i="1" dirty="0">
                <a:solidFill>
                  <a:srgbClr val="0070C0"/>
                </a:solidFill>
              </a:rPr>
              <a:t>t</a:t>
            </a:r>
            <a:r>
              <a:rPr lang="en-GB" sz="1600" i="1" baseline="-25000" dirty="0">
                <a:solidFill>
                  <a:srgbClr val="0070C0"/>
                </a:solidFill>
              </a:rPr>
              <a:t>1/2</a:t>
            </a:r>
            <a:r>
              <a:rPr lang="en-GB" sz="1600" baseline="-25000" dirty="0">
                <a:solidFill>
                  <a:srgbClr val="0070C0"/>
                </a:solidFill>
              </a:rPr>
              <a:t> </a:t>
            </a:r>
            <a:r>
              <a:rPr lang="en-GB" sz="1600" dirty="0">
                <a:solidFill>
                  <a:srgbClr val="0070C0"/>
                </a:solidFill>
              </a:rPr>
              <a:t>=(t</a:t>
            </a:r>
            <a:r>
              <a:rPr lang="en-GB" sz="1600" baseline="-25000" dirty="0">
                <a:solidFill>
                  <a:srgbClr val="0070C0"/>
                </a:solidFill>
              </a:rPr>
              <a:t>1</a:t>
            </a:r>
            <a:r>
              <a:rPr lang="en-GB" sz="1600" dirty="0">
                <a:solidFill>
                  <a:srgbClr val="0070C0"/>
                </a:solidFill>
              </a:rPr>
              <a:t>-t</a:t>
            </a:r>
            <a:r>
              <a:rPr lang="en-GB" sz="1600" baseline="-25000" dirty="0">
                <a:solidFill>
                  <a:srgbClr val="0070C0"/>
                </a:solidFill>
              </a:rPr>
              <a:t>0</a:t>
            </a:r>
            <a:r>
              <a:rPr lang="en-GB" sz="1600" dirty="0">
                <a:solidFill>
                  <a:srgbClr val="0070C0"/>
                </a:solidFill>
              </a:rPr>
              <a:t>)/</a:t>
            </a:r>
            <a:r>
              <a:rPr lang="en-GB" sz="1600" baseline="-25000" dirty="0">
                <a:solidFill>
                  <a:srgbClr val="0070C0"/>
                </a:solidFill>
              </a:rPr>
              <a:t>2</a:t>
            </a:r>
            <a:r>
              <a:rPr lang="en-GB" sz="1600" dirty="0">
                <a:solidFill>
                  <a:srgbClr val="0070C0"/>
                </a:solidFill>
              </a:rPr>
              <a:t> (s)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8F81CA02-56D6-DC2B-2EBB-5645F4AD585F}"/>
              </a:ext>
            </a:extLst>
          </p:cNvPr>
          <p:cNvSpPr/>
          <p:nvPr/>
        </p:nvSpPr>
        <p:spPr>
          <a:xfrm>
            <a:off x="4667019" y="4236815"/>
            <a:ext cx="311935" cy="1663217"/>
          </a:xfrm>
          <a:prstGeom prst="lef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F608742-A9E1-9A44-85AE-52C4F1F5610B}"/>
              </a:ext>
            </a:extLst>
          </p:cNvPr>
          <p:cNvCxnSpPr/>
          <p:nvPr/>
        </p:nvCxnSpPr>
        <p:spPr>
          <a:xfrm flipH="1">
            <a:off x="4422799" y="5070405"/>
            <a:ext cx="22538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88053C5-C14C-7202-26F4-23DA7F12A87A}"/>
              </a:ext>
            </a:extLst>
          </p:cNvPr>
          <p:cNvSpPr txBox="1"/>
          <p:nvPr/>
        </p:nvSpPr>
        <p:spPr>
          <a:xfrm>
            <a:off x="516930" y="6289368"/>
            <a:ext cx="7311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>
                <a:solidFill>
                  <a:schemeClr val="accent1"/>
                </a:solidFill>
              </a:rPr>
              <a:t>* </a:t>
            </a:r>
            <a:r>
              <a:rPr lang="en-US" sz="1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</a:t>
            </a:r>
            <a:r>
              <a:rPr lang="en-US" sz="1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Habainy</a:t>
            </a:r>
            <a:r>
              <a:rPr lang="en-US" sz="1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 Dai, Y. Lee, S. Iyengar, Thermal diffusivity of tungsten irradiated with protons up to 5.8 </a:t>
            </a:r>
            <a:r>
              <a:rPr lang="en-US" sz="1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dpa</a:t>
            </a:r>
            <a:r>
              <a:rPr lang="en-US" sz="1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JNM. 509 (2018) 152–157. </a:t>
            </a:r>
            <a:endParaRPr lang="en-GB" sz="10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82591-0714-02AF-9233-3039C337FDA9}"/>
              </a:ext>
            </a:extLst>
          </p:cNvPr>
          <p:cNvSpPr txBox="1"/>
          <p:nvPr/>
        </p:nvSpPr>
        <p:spPr>
          <a:xfrm>
            <a:off x="5049998" y="4617089"/>
            <a:ext cx="344966" cy="235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baseline="-25000" dirty="0">
                <a:solidFill>
                  <a:srgbClr val="FF0000"/>
                </a:solidFill>
              </a:rPr>
              <a:t>t, T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DF962801-5F1B-DA60-2125-872B7FED4CC0}"/>
              </a:ext>
            </a:extLst>
          </p:cNvPr>
          <p:cNvSpPr/>
          <p:nvPr/>
        </p:nvSpPr>
        <p:spPr>
          <a:xfrm>
            <a:off x="5436239" y="4935662"/>
            <a:ext cx="91436" cy="56149"/>
          </a:xfrm>
          <a:prstGeom prst="sun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41A0F524-5736-3842-9BF7-F281C3EDC49D}"/>
              </a:ext>
            </a:extLst>
          </p:cNvPr>
          <p:cNvSpPr/>
          <p:nvPr/>
        </p:nvSpPr>
        <p:spPr>
          <a:xfrm>
            <a:off x="5253875" y="4834276"/>
            <a:ext cx="130418" cy="129460"/>
          </a:xfrm>
          <a:prstGeom prst="lightningBolt">
            <a:avLst/>
          </a:prstGeom>
          <a:solidFill>
            <a:srgbClr val="FF0000"/>
          </a:solidFill>
          <a:ln w="158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B7A20F-DDF2-F1F1-5DE2-65A448EE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9221"/>
                    </a14:imgEffect>
                  </a14:imgLayer>
                </a14:imgProps>
              </a:ext>
            </a:extLst>
          </a:blip>
          <a:srcRect t="1034" b="1034"/>
          <a:stretch/>
        </p:blipFill>
        <p:spPr bwMode="auto">
          <a:xfrm>
            <a:off x="8467912" y="3395654"/>
            <a:ext cx="3580409" cy="2215155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E3518-00D8-6ACA-F1F9-B5E241A6D69D}"/>
              </a:ext>
            </a:extLst>
          </p:cNvPr>
          <p:cNvSpPr txBox="1"/>
          <p:nvPr/>
        </p:nvSpPr>
        <p:spPr>
          <a:xfrm>
            <a:off x="6004780" y="4928365"/>
            <a:ext cx="996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</a:t>
            </a:r>
            <a:r>
              <a:rPr lang="en-GB" sz="1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(mm) </a:t>
            </a:r>
            <a:endParaRPr lang="en-GB" sz="1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0C6D29-3CDE-5B46-4C0D-F2D178EA69D5}"/>
              </a:ext>
            </a:extLst>
          </p:cNvPr>
          <p:cNvCxnSpPr/>
          <p:nvPr/>
        </p:nvCxnSpPr>
        <p:spPr>
          <a:xfrm flipH="1">
            <a:off x="8072680" y="4531127"/>
            <a:ext cx="32998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E4E3F8-D834-D214-5BDE-3EDEB90AE747}"/>
              </a:ext>
            </a:extLst>
          </p:cNvPr>
          <p:cNvGrpSpPr/>
          <p:nvPr/>
        </p:nvGrpSpPr>
        <p:grpSpPr>
          <a:xfrm>
            <a:off x="6155975" y="5279997"/>
            <a:ext cx="4745706" cy="949670"/>
            <a:chOff x="6155975" y="5279997"/>
            <a:chExt cx="4745706" cy="94967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03BEC1-569D-9E92-1953-9108082871D8}"/>
                </a:ext>
              </a:extLst>
            </p:cNvPr>
            <p:cNvSpPr txBox="1"/>
            <p:nvPr/>
          </p:nvSpPr>
          <p:spPr>
            <a:xfrm>
              <a:off x="6155975" y="5706447"/>
              <a:ext cx="4745706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To measure the thickness </a:t>
              </a:r>
              <a:r>
                <a:rPr lang="en-GB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(d)</a:t>
              </a:r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 precisely, the sample surface is usually </a:t>
              </a:r>
              <a:r>
                <a:rPr lang="en-GB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polished </a:t>
              </a:r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and then coated</a:t>
              </a:r>
              <a:endParaRPr lang="en-GB" sz="14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2FF099F-1CC5-99EF-CE94-5AA4EAE6117F}"/>
                </a:ext>
              </a:extLst>
            </p:cNvPr>
            <p:cNvCxnSpPr/>
            <p:nvPr/>
          </p:nvCxnSpPr>
          <p:spPr>
            <a:xfrm>
              <a:off x="6163914" y="5279997"/>
              <a:ext cx="164989" cy="332714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ubrik 1">
            <a:extLst>
              <a:ext uri="{FF2B5EF4-FFF2-40B4-BE49-F238E27FC236}">
                <a16:creationId xmlns:a16="http://schemas.microsoft.com/office/drawing/2014/main" id="{4F2BEA60-0003-D481-AC38-06ED6299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12691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B41A1-7273-3D3B-A6F8-40E89599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DB45C-4ABD-64F0-8D04-6F83C367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0CF782A-B1E0-C689-4652-AA225B85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B9C827-4A1C-775B-84C5-C30ECE28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48035"/>
            <a:ext cx="9360000" cy="657339"/>
          </a:xfrm>
        </p:spPr>
        <p:txBody>
          <a:bodyPr/>
          <a:lstStyle/>
          <a:p>
            <a:r>
              <a:rPr lang="en-GB" dirty="0"/>
              <a:t>Data analysis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A6508CC-9D25-95DF-0DAF-3FA59F139A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892" y="905374"/>
            <a:ext cx="9360000" cy="507076"/>
          </a:xfrm>
        </p:spPr>
        <p:txBody>
          <a:bodyPr/>
          <a:lstStyle/>
          <a:p>
            <a:r>
              <a:rPr lang="en-US" dirty="0"/>
              <a:t>LFA results for irradiated samples after thickness calibration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E6622-FE8D-A470-736B-EDABB7BFC5AE}"/>
              </a:ext>
            </a:extLst>
          </p:cNvPr>
          <p:cNvSpPr txBox="1"/>
          <p:nvPr/>
        </p:nvSpPr>
        <p:spPr>
          <a:xfrm>
            <a:off x="6373692" y="1481676"/>
            <a:ext cx="589636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17500">
              <a:buFont typeface="Wingdings" pitchFamily="2" charset="2"/>
              <a:buChar char="ü"/>
            </a:pPr>
            <a:r>
              <a:rPr lang="en-US" sz="1600" dirty="0">
                <a:solidFill>
                  <a:srgbClr val="666666"/>
                </a:solidFill>
              </a:rPr>
              <a:t>Drastic reduction of the thermal diffusivity as a result of irradiation</a:t>
            </a:r>
          </a:p>
          <a:p>
            <a:pPr marL="317500" indent="-317500">
              <a:buFont typeface="Wingdings" pitchFamily="2" charset="2"/>
              <a:buChar char="ü"/>
            </a:pPr>
            <a:endParaRPr lang="en-US" sz="1600" dirty="0">
              <a:solidFill>
                <a:srgbClr val="666666"/>
              </a:solidFill>
            </a:endParaRPr>
          </a:p>
          <a:p>
            <a:pPr marL="317500" indent="-317500">
              <a:buFont typeface="Wingdings" pitchFamily="2" charset="2"/>
              <a:buChar char="ü"/>
            </a:pPr>
            <a:r>
              <a:rPr lang="en-US" sz="1600" dirty="0">
                <a:solidFill>
                  <a:srgbClr val="666666"/>
                </a:solidFill>
              </a:rPr>
              <a:t>Such a drop is attributed to Re formation and also displace damage</a:t>
            </a:r>
          </a:p>
          <a:p>
            <a:pPr marL="317500" indent="-317500">
              <a:buFont typeface="Wingdings" pitchFamily="2" charset="2"/>
              <a:buChar char="ü"/>
            </a:pPr>
            <a:endParaRPr lang="en-US" sz="1600" dirty="0">
              <a:solidFill>
                <a:srgbClr val="666666"/>
              </a:solidFill>
            </a:endParaRPr>
          </a:p>
          <a:p>
            <a:pPr marL="317500" indent="-317500">
              <a:buFont typeface="Wingdings" pitchFamily="2" charset="2"/>
              <a:buChar char="ü"/>
            </a:pPr>
            <a:r>
              <a:rPr lang="en-GB" sz="1600" dirty="0">
                <a:solidFill>
                  <a:srgbClr val="666666"/>
                </a:solidFill>
              </a:rPr>
              <a:t>Thermal diffusivities of three high dose samples are almost overlapping, independent of the damage dose and test temperature </a:t>
            </a:r>
          </a:p>
          <a:p>
            <a:pPr marL="317500" indent="-317500">
              <a:buFont typeface="Wingdings" pitchFamily="2" charset="2"/>
              <a:buChar char="ü"/>
            </a:pPr>
            <a:endParaRPr lang="en-GB" sz="1600" dirty="0">
              <a:solidFill>
                <a:srgbClr val="666666"/>
              </a:solidFill>
            </a:endParaRPr>
          </a:p>
          <a:p>
            <a:pPr marL="317500" indent="-317500">
              <a:buFont typeface="Wingdings" pitchFamily="2" charset="2"/>
              <a:buChar char="ü"/>
            </a:pPr>
            <a:r>
              <a:rPr lang="en-GB" sz="1600" dirty="0">
                <a:solidFill>
                  <a:srgbClr val="666666"/>
                </a:solidFill>
              </a:rPr>
              <a:t>The threshold level for the high dose samples is marginally smaller than that for the low dose samples </a:t>
            </a:r>
          </a:p>
          <a:p>
            <a:endParaRPr lang="en-GB" sz="1600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0FF94C0-ABC7-3196-DE4F-8885CD03904D}"/>
              </a:ext>
            </a:extLst>
          </p:cNvPr>
          <p:cNvSpPr/>
          <p:nvPr/>
        </p:nvSpPr>
        <p:spPr>
          <a:xfrm rot="16200000">
            <a:off x="5753516" y="3788161"/>
            <a:ext cx="174605" cy="3350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EE671-6232-884F-25A5-B48A9493672A}"/>
              </a:ext>
            </a:extLst>
          </p:cNvPr>
          <p:cNvGrpSpPr/>
          <p:nvPr/>
        </p:nvGrpSpPr>
        <p:grpSpPr>
          <a:xfrm>
            <a:off x="363645" y="1562713"/>
            <a:ext cx="5624860" cy="4804995"/>
            <a:chOff x="363645" y="1562713"/>
            <a:chExt cx="5624860" cy="4804995"/>
          </a:xfrm>
        </p:grpSpPr>
        <p:pic>
          <p:nvPicPr>
            <p:cNvPr id="2" name="image5.png">
              <a:extLst>
                <a:ext uri="{FF2B5EF4-FFF2-40B4-BE49-F238E27FC236}">
                  <a16:creationId xmlns:a16="http://schemas.microsoft.com/office/drawing/2014/main" id="{031ABFC9-D7CC-0500-D05C-8B79EA73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1" r="5526"/>
            <a:stretch/>
          </p:blipFill>
          <p:spPr>
            <a:xfrm>
              <a:off x="363645" y="1562713"/>
              <a:ext cx="5292876" cy="4804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FD5D8E-94CE-FA91-B199-540AEA09EE3E}"/>
                </a:ext>
              </a:extLst>
            </p:cNvPr>
            <p:cNvSpPr txBox="1"/>
            <p:nvPr/>
          </p:nvSpPr>
          <p:spPr>
            <a:xfrm>
              <a:off x="4381735" y="3429000"/>
              <a:ext cx="9605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100" dirty="0">
                  <a:solidFill>
                    <a:srgbClr val="666666"/>
                  </a:solidFill>
                </a:rPr>
                <a:t>Unirradiated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04651E-4AD2-20DC-23EE-8B90B4D8AF53}"/>
                </a:ext>
              </a:extLst>
            </p:cNvPr>
            <p:cNvSpPr txBox="1"/>
            <p:nvPr/>
          </p:nvSpPr>
          <p:spPr>
            <a:xfrm>
              <a:off x="5531200" y="4648956"/>
              <a:ext cx="45730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="1" dirty="0"/>
                <a:t>dpa</a:t>
              </a:r>
              <a:endParaRPr lang="en-GB" sz="1100" b="1" dirty="0"/>
            </a:p>
            <a:p>
              <a:pPr algn="l"/>
              <a:r>
                <a:rPr lang="en-GB" sz="1100" dirty="0"/>
                <a:t>6.9</a:t>
              </a:r>
            </a:p>
            <a:p>
              <a:pPr algn="l"/>
              <a:r>
                <a:rPr lang="en-GB" sz="11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4.4</a:t>
              </a:r>
            </a:p>
            <a:p>
              <a:pPr algn="l"/>
              <a:r>
                <a:rPr lang="en-GB" sz="1100" dirty="0">
                  <a:solidFill>
                    <a:srgbClr val="0432FF"/>
                  </a:solidFill>
                </a:rPr>
                <a:t>25.1</a:t>
              </a:r>
            </a:p>
            <a:p>
              <a:pPr algn="l"/>
              <a:r>
                <a:rPr lang="en-GB" sz="1100" dirty="0">
                  <a:solidFill>
                    <a:srgbClr val="FF0000"/>
                  </a:solidFill>
                </a:rPr>
                <a:t>26.5</a:t>
              </a:r>
            </a:p>
            <a:p>
              <a:pPr algn="l"/>
              <a:r>
                <a:rPr lang="en-GB" sz="1100" dirty="0">
                  <a:solidFill>
                    <a:srgbClr val="00B050"/>
                  </a:solidFill>
                </a:rPr>
                <a:t>9.5</a:t>
              </a:r>
            </a:p>
            <a:p>
              <a:pPr algn="l"/>
              <a:endParaRPr lang="en-GB" sz="1100" dirty="0">
                <a:solidFill>
                  <a:srgbClr val="666666"/>
                </a:solidFill>
              </a:endParaRP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7FB66742-E9E1-479B-95C0-739BC0D47BEE}"/>
                </a:ext>
              </a:extLst>
            </p:cNvPr>
            <p:cNvSpPr/>
            <p:nvPr/>
          </p:nvSpPr>
          <p:spPr>
            <a:xfrm>
              <a:off x="5407436" y="4888830"/>
              <a:ext cx="168612" cy="794883"/>
            </a:xfrm>
            <a:prstGeom prst="leftBrace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67EDA3E-8057-3344-72F5-3D12DDEEE6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47" t="29509" r="30751" b="35196"/>
          <a:stretch>
            <a:fillRect/>
          </a:stretch>
        </p:blipFill>
        <p:spPr>
          <a:xfrm>
            <a:off x="6758879" y="4596443"/>
            <a:ext cx="4814570" cy="22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8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78F8E-5BB5-A9CB-87A2-3383E2EE7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72DE6188-3F20-9C49-2383-CE148C0B9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80" y="3668272"/>
            <a:ext cx="2915311" cy="1443773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044C97D-9DC8-65E1-8AEA-DE200317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8CF2393-B1EB-0E9A-E040-3B5A53EF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71" y="1580314"/>
            <a:ext cx="11080606" cy="1789194"/>
          </a:xfrm>
        </p:spPr>
        <p:txBody>
          <a:bodyPr/>
          <a:lstStyle/>
          <a:p>
            <a:pPr marL="273050" indent="-228600">
              <a:buFont typeface="Arial" panose="020B0604020202020204" pitchFamily="34" charset="0"/>
              <a:buChar char="•"/>
            </a:pPr>
            <a:r>
              <a:rPr lang="en-GB" dirty="0"/>
              <a:t>Low scattering of proton beam (&lt; 1%) =&gt; Low Z materials or thin wall structure with sufficient strength  </a:t>
            </a:r>
          </a:p>
          <a:p>
            <a:pPr marL="273050" indent="-228600">
              <a:buFont typeface="Arial" panose="020B0604020202020204" pitchFamily="34" charset="0"/>
              <a:buChar char="•"/>
            </a:pPr>
            <a:r>
              <a:rPr lang="en-GB" dirty="0"/>
              <a:t>High proton intensity =&gt; Excellent radiation tolerance</a:t>
            </a:r>
          </a:p>
          <a:p>
            <a:pPr marL="273050" indent="-228600">
              <a:buFont typeface="Arial" panose="020B0604020202020204" pitchFamily="34" charset="0"/>
              <a:buChar char="•"/>
            </a:pPr>
            <a:r>
              <a:rPr lang="en-GB" dirty="0"/>
              <a:t>High energy intensity =&gt; Good thermal conductivity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6CBAE5-1820-7D48-D40A-8B1A69CE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D0EC52AB-0806-6821-3439-0A6922AE6D1F}"/>
              </a:ext>
            </a:extLst>
          </p:cNvPr>
          <p:cNvSpPr txBox="1">
            <a:spLocks/>
          </p:cNvSpPr>
          <p:nvPr/>
        </p:nvSpPr>
        <p:spPr>
          <a:xfrm>
            <a:off x="8842868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23</a:t>
            </a:fld>
            <a:endParaRPr lang="sv-SE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9D0CAB-6A2D-0C22-9F14-F8ED216E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2717"/>
          <a:stretch>
            <a:fillRect/>
          </a:stretch>
        </p:blipFill>
        <p:spPr>
          <a:xfrm>
            <a:off x="539786" y="3652357"/>
            <a:ext cx="3010061" cy="13909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790E01-759E-7E3A-A335-1A008B09B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630" y="3680162"/>
            <a:ext cx="3006214" cy="1390935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CB0B883B-DB28-1374-A8B9-B79146D376C0}"/>
              </a:ext>
            </a:extLst>
          </p:cNvPr>
          <p:cNvSpPr txBox="1">
            <a:spLocks/>
          </p:cNvSpPr>
          <p:nvPr/>
        </p:nvSpPr>
        <p:spPr>
          <a:xfrm>
            <a:off x="673046" y="93098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Proton Beam Window (PBW): </a:t>
            </a:r>
            <a:r>
              <a:rPr lang="en-GB" dirty="0"/>
              <a:t>ESS+PSI Joint Project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B0DFE9AE-F965-2F4D-3E53-EA1A95C2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2E46B8-8D9A-DA3D-D49B-3FD2381FD51E}"/>
              </a:ext>
            </a:extLst>
          </p:cNvPr>
          <p:cNvGrpSpPr/>
          <p:nvPr/>
        </p:nvGrpSpPr>
        <p:grpSpPr>
          <a:xfrm>
            <a:off x="2627598" y="3506406"/>
            <a:ext cx="9564402" cy="2403165"/>
            <a:chOff x="2627598" y="3506406"/>
            <a:chExt cx="9564402" cy="24031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2BAEBE4-C617-DA0C-6ED6-1F565D30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8319" y="3506406"/>
              <a:ext cx="3013681" cy="16454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39A6DD-F6EE-088C-4D50-FC46B56121CC}"/>
                </a:ext>
              </a:extLst>
            </p:cNvPr>
            <p:cNvSpPr txBox="1"/>
            <p:nvPr/>
          </p:nvSpPr>
          <p:spPr>
            <a:xfrm>
              <a:off x="2627598" y="5540239"/>
              <a:ext cx="80515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666666"/>
                  </a:solidFill>
                </a:rPr>
                <a:t>ESS PBW: Al6061-T6 with 6-month service lifetime @ 5 MW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0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DF24-2EBF-3386-5291-AD40F31C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DD6B813-AFF0-16E9-ABDB-E4B73BAD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A5D9C21-C08D-FA35-C705-339DF9A1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7A774F5-B1C1-7689-4418-ED788C83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95768477-5632-99C1-B0BC-DB3411235D6A}"/>
              </a:ext>
            </a:extLst>
          </p:cNvPr>
          <p:cNvSpPr txBox="1">
            <a:spLocks/>
          </p:cNvSpPr>
          <p:nvPr/>
        </p:nvSpPr>
        <p:spPr>
          <a:xfrm>
            <a:off x="8842868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24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8D664-8E2E-5A70-AA8F-2631922E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048" y="1412656"/>
            <a:ext cx="5335098" cy="2604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3B882D-BA5F-04AC-7F1D-15841B0D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94" y="4102351"/>
            <a:ext cx="3530600" cy="266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5A3696-82C0-1C37-C817-468290585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692" y="4102351"/>
            <a:ext cx="3505200" cy="2717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4438516-611B-340D-9802-AB8159A976EA}"/>
              </a:ext>
            </a:extLst>
          </p:cNvPr>
          <p:cNvGrpSpPr/>
          <p:nvPr/>
        </p:nvGrpSpPr>
        <p:grpSpPr>
          <a:xfrm>
            <a:off x="673046" y="1490896"/>
            <a:ext cx="5145262" cy="2508820"/>
            <a:chOff x="673046" y="1490896"/>
            <a:chExt cx="5145262" cy="25088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8A3F236-36DE-B812-2F38-D949982A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1326"/>
            <a:stretch>
              <a:fillRect/>
            </a:stretch>
          </p:blipFill>
          <p:spPr>
            <a:xfrm>
              <a:off x="673046" y="1789593"/>
              <a:ext cx="5145262" cy="22101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2742DF-EA5F-AA52-4220-CBA0221A62BE}"/>
                </a:ext>
              </a:extLst>
            </p:cNvPr>
            <p:cNvSpPr txBox="1"/>
            <p:nvPr/>
          </p:nvSpPr>
          <p:spPr>
            <a:xfrm>
              <a:off x="1195647" y="1490896"/>
              <a:ext cx="25453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432FF"/>
                  </a:solidFill>
                </a:rPr>
                <a:t>PBW of ESS</a:t>
              </a:r>
              <a:endParaRPr lang="en-GB" sz="1400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FBCE08-C647-E0B9-5E7D-7AD918558B9D}"/>
              </a:ext>
            </a:extLst>
          </p:cNvPr>
          <p:cNvGrpSpPr/>
          <p:nvPr/>
        </p:nvGrpSpPr>
        <p:grpSpPr>
          <a:xfrm>
            <a:off x="283851" y="4015082"/>
            <a:ext cx="3515244" cy="2754269"/>
            <a:chOff x="283851" y="4015082"/>
            <a:chExt cx="3515244" cy="27542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B06AFE-66C9-E00B-2277-A15BB9E2F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469" y="4015082"/>
              <a:ext cx="3032626" cy="27542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A1B3CB-C094-8774-9881-9711EDFB73B9}"/>
                </a:ext>
              </a:extLst>
            </p:cNvPr>
            <p:cNvSpPr txBox="1"/>
            <p:nvPr/>
          </p:nvSpPr>
          <p:spPr>
            <a:xfrm>
              <a:off x="283851" y="5367104"/>
              <a:ext cx="9652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GB" sz="900" b="1" dirty="0">
                  <a:solidFill>
                    <a:srgbClr val="FF0000"/>
                  </a:solidFill>
                  <a:effectLst/>
                  <a:latin typeface="Helvetica" pitchFamily="2" charset="0"/>
                </a:rPr>
                <a:t>Up to 11.1 dpa </a:t>
              </a:r>
            </a:p>
            <a:p>
              <a:pPr>
                <a:buNone/>
              </a:pPr>
              <a:r>
                <a:rPr lang="en-GB" sz="900" b="1" dirty="0">
                  <a:solidFill>
                    <a:srgbClr val="FF0000"/>
                  </a:solidFill>
                  <a:latin typeface="Helvetica" pitchFamily="2" charset="0"/>
                </a:rPr>
                <a:t>@</a:t>
              </a:r>
              <a:r>
                <a:rPr lang="en-GB" sz="900" b="1" dirty="0">
                  <a:solidFill>
                    <a:srgbClr val="FF0000"/>
                  </a:solidFill>
                  <a:effectLst/>
                  <a:latin typeface="Helvetica" pitchFamily="2" charset="0"/>
                </a:rPr>
                <a:t> 93 ℃</a:t>
              </a:r>
            </a:p>
          </p:txBody>
        </p:sp>
      </p:grpSp>
      <p:sp>
        <p:nvSpPr>
          <p:cNvPr id="17" name="Platshållare för text 7">
            <a:extLst>
              <a:ext uri="{FF2B5EF4-FFF2-40B4-BE49-F238E27FC236}">
                <a16:creationId xmlns:a16="http://schemas.microsoft.com/office/drawing/2014/main" id="{93D57D7B-3D93-E3BF-047B-521AA8404EFC}"/>
              </a:ext>
            </a:extLst>
          </p:cNvPr>
          <p:cNvSpPr txBox="1">
            <a:spLocks/>
          </p:cNvSpPr>
          <p:nvPr/>
        </p:nvSpPr>
        <p:spPr>
          <a:xfrm>
            <a:off x="673046" y="93098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Proton Beam Window (PBW)</a:t>
            </a: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CEEAD2AF-8555-DA4C-2121-70F91DB0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25196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FBD3C-3C3E-A460-8AB7-6B1ACF23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FB2003-8669-438E-1E71-4F885351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ADDEDD4-8707-E049-F925-2C826DD31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E7E9F54-3E01-5DBE-1641-4D50537E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E75C56D9-73DA-B01E-59B5-D25247971930}"/>
              </a:ext>
            </a:extLst>
          </p:cNvPr>
          <p:cNvSpPr txBox="1">
            <a:spLocks/>
          </p:cNvSpPr>
          <p:nvPr/>
        </p:nvSpPr>
        <p:spPr>
          <a:xfrm>
            <a:off x="8842868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25</a:t>
            </a:fld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DF73-2B90-00AC-5A83-62EA3F9E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00" y="1446324"/>
            <a:ext cx="8630979" cy="3667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0F865-BF3C-BB85-A551-37556C164229}"/>
              </a:ext>
            </a:extLst>
          </p:cNvPr>
          <p:cNvSpPr txBox="1"/>
          <p:nvPr/>
        </p:nvSpPr>
        <p:spPr>
          <a:xfrm>
            <a:off x="1190366" y="5153223"/>
            <a:ext cx="9857590" cy="1298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Dissolution of needle-shaped </a:t>
            </a:r>
            <a:r>
              <a:rPr lang="el-GR" dirty="0">
                <a:effectLst/>
                <a:latin typeface="Helvetica" pitchFamily="2" charset="0"/>
              </a:rPr>
              <a:t>β′′ </a:t>
            </a:r>
            <a:r>
              <a:rPr lang="en-GB" dirty="0">
                <a:effectLst/>
                <a:latin typeface="Helvetica" pitchFamily="2" charset="0"/>
              </a:rPr>
              <a:t>phase precipitates detected after irradiation at 93°C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The dissolved needle-shaped precipitates largely recovered by annealing at 150°C for 1 hour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Ductility of Al6061-T6 decreased by ~50% after current irradiation, but remains at &gt;5%.</a:t>
            </a:r>
          </a:p>
        </p:txBody>
      </p:sp>
      <p:sp>
        <p:nvSpPr>
          <p:cNvPr id="12" name="Platshållare för text 7">
            <a:extLst>
              <a:ext uri="{FF2B5EF4-FFF2-40B4-BE49-F238E27FC236}">
                <a16:creationId xmlns:a16="http://schemas.microsoft.com/office/drawing/2014/main" id="{6835D493-B91C-DF8F-EC87-186B0BA4B5DD}"/>
              </a:ext>
            </a:extLst>
          </p:cNvPr>
          <p:cNvSpPr txBox="1">
            <a:spLocks/>
          </p:cNvSpPr>
          <p:nvPr/>
        </p:nvSpPr>
        <p:spPr>
          <a:xfrm>
            <a:off x="673046" y="930980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Proton Beam Window (PBW)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26987072-C2ED-8AFB-9D45-755F0A02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27900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AA33F-CF0D-3ECE-C825-E73773FA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21BF4F-3EB2-414D-A18E-F9219910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14FF454-6E28-1242-5279-AB572149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50E7984-84CB-B4DC-9B8A-BEE8C996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461F485-90BB-A332-1917-9A51216C2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324" y="840186"/>
            <a:ext cx="9360000" cy="507076"/>
          </a:xfrm>
        </p:spPr>
        <p:txBody>
          <a:bodyPr/>
          <a:lstStyle/>
          <a:p>
            <a:r>
              <a:rPr lang="en-GB" sz="2400" dirty="0"/>
              <a:t>Irradiation Module: ESS+...</a:t>
            </a:r>
            <a:endParaRPr lang="en-GB" sz="2000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4EAE095-6FE1-EACA-4B83-4B9412AB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475981-89AA-1279-F589-835B2E6FA1D3}"/>
              </a:ext>
            </a:extLst>
          </p:cNvPr>
          <p:cNvSpPr/>
          <p:nvPr/>
        </p:nvSpPr>
        <p:spPr>
          <a:xfrm>
            <a:off x="6515311" y="6554228"/>
            <a:ext cx="1494263" cy="77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06F0D6AC-BE52-89F5-DCF6-9215DA902FE5}"/>
              </a:ext>
            </a:extLst>
          </p:cNvPr>
          <p:cNvSpPr txBox="1">
            <a:spLocks/>
          </p:cNvSpPr>
          <p:nvPr/>
        </p:nvSpPr>
        <p:spPr>
          <a:xfrm>
            <a:off x="8842868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26</a:t>
            </a:fld>
            <a:endParaRPr lang="sv-S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19656E-3C58-409B-B262-A67A583D1B81}"/>
              </a:ext>
            </a:extLst>
          </p:cNvPr>
          <p:cNvGrpSpPr/>
          <p:nvPr/>
        </p:nvGrpSpPr>
        <p:grpSpPr>
          <a:xfrm>
            <a:off x="673046" y="1360320"/>
            <a:ext cx="11502912" cy="4742432"/>
            <a:chOff x="673046" y="1360320"/>
            <a:chExt cx="11502912" cy="47424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7F0C3-8C5A-3693-35FF-4B672F59F10C}"/>
                </a:ext>
              </a:extLst>
            </p:cNvPr>
            <p:cNvSpPr txBox="1"/>
            <p:nvPr/>
          </p:nvSpPr>
          <p:spPr>
            <a:xfrm>
              <a:off x="673046" y="1360320"/>
              <a:ext cx="100412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sv-SE"/>
              </a:defPPr>
              <a:lvl1pPr>
                <a:defRPr>
                  <a:solidFill>
                    <a:srgbClr val="666666"/>
                  </a:solidFill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Placed within the </a:t>
              </a:r>
              <a:r>
                <a:rPr lang="en-US" sz="1800" u="sng" dirty="0"/>
                <a:t>pre-moderator vessel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The irradiation time of 27000 MWh (5400 hours for 5 MW beam)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The calculated helium to </a:t>
              </a:r>
              <a:r>
                <a:rPr lang="en-GB" dirty="0" err="1"/>
                <a:t>dpa</a:t>
              </a:r>
              <a:r>
                <a:rPr lang="en-GB" dirty="0"/>
                <a:t> ratio is 15.6 (</a:t>
              </a:r>
              <a:r>
                <a:rPr lang="en-GB" dirty="0" err="1"/>
                <a:t>appm</a:t>
              </a:r>
              <a:r>
                <a:rPr lang="en-GB" dirty="0"/>
                <a:t>/</a:t>
              </a:r>
              <a:r>
                <a:rPr lang="en-GB" dirty="0" err="1"/>
                <a:t>dpa</a:t>
              </a:r>
              <a:r>
                <a:rPr lang="en-GB" dirty="0"/>
                <a:t>) while the dose varies between 3-7.5 </a:t>
              </a:r>
              <a:r>
                <a:rPr lang="en-GB" dirty="0" err="1"/>
                <a:t>dpa</a:t>
              </a:r>
              <a:endParaRPr lang="en-GB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FBA454-3750-0409-02C3-0C194A10D3FA}"/>
                </a:ext>
              </a:extLst>
            </p:cNvPr>
            <p:cNvGrpSpPr/>
            <p:nvPr/>
          </p:nvGrpSpPr>
          <p:grpSpPr>
            <a:xfrm>
              <a:off x="7250096" y="2996593"/>
              <a:ext cx="4925862" cy="3106159"/>
              <a:chOff x="7250096" y="2996593"/>
              <a:chExt cx="4925862" cy="310615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8876482-73F8-2CC0-BDD7-741B18457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0096" y="3707714"/>
                <a:ext cx="372046" cy="172206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DB67A57-1E74-4427-CB14-942E7331B5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49419" y="3798752"/>
                <a:ext cx="4626539" cy="2304000"/>
                <a:chOff x="6526397" y="1761688"/>
                <a:chExt cx="5438301" cy="2708253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B58FF25-669B-1EA5-A966-49546593896B}"/>
                    </a:ext>
                  </a:extLst>
                </p:cNvPr>
                <p:cNvGrpSpPr/>
                <p:nvPr/>
              </p:nvGrpSpPr>
              <p:grpSpPr>
                <a:xfrm>
                  <a:off x="6526397" y="1761688"/>
                  <a:ext cx="4848782" cy="2708253"/>
                  <a:chOff x="6526397" y="1761688"/>
                  <a:chExt cx="4848782" cy="2708253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EBC8ED06-BBA0-49CF-0591-676412096B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49" t="12213" r="6766" b="7658"/>
                  <a:stretch/>
                </p:blipFill>
                <p:spPr bwMode="auto">
                  <a:xfrm rot="223733">
                    <a:off x="6526397" y="1793559"/>
                    <a:ext cx="4358104" cy="26763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8525D5D1-08F4-5186-6ED1-4621F772FC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81270" y="1761688"/>
                    <a:ext cx="2424418" cy="0"/>
                  </a:xfrm>
                  <a:prstGeom prst="line">
                    <a:avLst/>
                  </a:prstGeom>
                  <a:ln w="15875">
                    <a:solidFill>
                      <a:schemeClr val="accent5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0B764FA6-DB75-6ADA-2258-407F333B83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814442" y="4327397"/>
                    <a:ext cx="2560737" cy="87047"/>
                  </a:xfrm>
                  <a:prstGeom prst="line">
                    <a:avLst/>
                  </a:prstGeom>
                  <a:ln w="15875">
                    <a:solidFill>
                      <a:schemeClr val="accent5"/>
                    </a:solidFill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6A242295-9E27-8431-052A-2113B765BC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05688" y="1761688"/>
                    <a:ext cx="469491" cy="2583287"/>
                  </a:xfrm>
                  <a:prstGeom prst="straightConnector1">
                    <a:avLst/>
                  </a:prstGeom>
                  <a:ln>
                    <a:solidFill>
                      <a:schemeClr val="accent5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3858573-B7A6-EB2D-04DE-F404577481E1}"/>
                    </a:ext>
                  </a:extLst>
                </p:cNvPr>
                <p:cNvSpPr txBox="1"/>
                <p:nvPr/>
              </p:nvSpPr>
              <p:spPr>
                <a:xfrm>
                  <a:off x="11140433" y="2834825"/>
                  <a:ext cx="82426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400" b="1" dirty="0">
                      <a:solidFill>
                        <a:schemeClr val="accent5"/>
                      </a:solidFill>
                      <a:latin typeface="+mj-lt"/>
                    </a:rPr>
                    <a:t>592 mm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D44C895-3A88-B499-9BCA-14215046AF45}"/>
                  </a:ext>
                </a:extLst>
              </p:cNvPr>
              <p:cNvSpPr txBox="1"/>
              <p:nvPr/>
            </p:nvSpPr>
            <p:spPr>
              <a:xfrm>
                <a:off x="8010761" y="2996593"/>
                <a:ext cx="25744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2000" b="1" dirty="0">
                    <a:solidFill>
                      <a:srgbClr val="3FA8A8"/>
                    </a:solidFill>
                    <a:latin typeface="+mj-lt"/>
                  </a:rPr>
                  <a:t>Pre-moderator vessel</a:t>
                </a:r>
              </a:p>
            </p:txBody>
          </p:sp>
        </p:grp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52AC256D-8583-A0C7-7789-92853DE995D3}"/>
              </a:ext>
            </a:extLst>
          </p:cNvPr>
          <p:cNvSpPr/>
          <p:nvPr/>
        </p:nvSpPr>
        <p:spPr>
          <a:xfrm>
            <a:off x="9212493" y="4973541"/>
            <a:ext cx="745632" cy="677959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38D95A-BCBC-3C53-6E07-DAFD20ADD002}"/>
              </a:ext>
            </a:extLst>
          </p:cNvPr>
          <p:cNvGrpSpPr/>
          <p:nvPr/>
        </p:nvGrpSpPr>
        <p:grpSpPr>
          <a:xfrm>
            <a:off x="132138" y="2501229"/>
            <a:ext cx="2914290" cy="4032000"/>
            <a:chOff x="132138" y="2501229"/>
            <a:chExt cx="2914290" cy="4032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CE28A8-EAB5-7FF0-1B1B-2E3658CF3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268" t="17453"/>
            <a:stretch/>
          </p:blipFill>
          <p:spPr>
            <a:xfrm>
              <a:off x="332441" y="2501229"/>
              <a:ext cx="2713987" cy="4032000"/>
            </a:xfrm>
            <a:prstGeom prst="rect">
              <a:avLst/>
            </a:prstGeom>
            <a:ln w="15875">
              <a:tailEnd type="triangle"/>
            </a:ln>
          </p:spPr>
        </p:pic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D8EBF5C8-D4E0-69E5-857C-3AD6D24FB434}"/>
                </a:ext>
              </a:extLst>
            </p:cNvPr>
            <p:cNvSpPr/>
            <p:nvPr/>
          </p:nvSpPr>
          <p:spPr>
            <a:xfrm>
              <a:off x="445941" y="5881338"/>
              <a:ext cx="319383" cy="121987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022665-D134-142E-5236-ACDF2CD4D211}"/>
                </a:ext>
              </a:extLst>
            </p:cNvPr>
            <p:cNvSpPr txBox="1"/>
            <p:nvPr/>
          </p:nvSpPr>
          <p:spPr>
            <a:xfrm>
              <a:off x="132138" y="5991548"/>
              <a:ext cx="81464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b="1" dirty="0">
                  <a:solidFill>
                    <a:srgbClr val="666666"/>
                  </a:solidFill>
                </a:rPr>
                <a:t>Proton Beam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AB8443-74EC-C372-37A0-6DCFA481668A}"/>
              </a:ext>
            </a:extLst>
          </p:cNvPr>
          <p:cNvGrpSpPr/>
          <p:nvPr/>
        </p:nvGrpSpPr>
        <p:grpSpPr>
          <a:xfrm>
            <a:off x="1611976" y="2941195"/>
            <a:ext cx="5532579" cy="2556485"/>
            <a:chOff x="1611976" y="2941195"/>
            <a:chExt cx="5532579" cy="255648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0DC103-030C-D7C7-5D25-CE24CAFFF3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48531" y="2941195"/>
              <a:ext cx="3796024" cy="2268000"/>
              <a:chOff x="5017134" y="1915624"/>
              <a:chExt cx="4354838" cy="260187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67CE1D-BB8E-DC93-F497-6C0098212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649" y="1915624"/>
                <a:ext cx="3744323" cy="2601875"/>
              </a:xfrm>
              <a:prstGeom prst="rect">
                <a:avLst/>
              </a:prstGeom>
              <a:ln w="15875">
                <a:tailEnd type="triangle"/>
              </a:ln>
            </p:spPr>
          </p:pic>
          <p:sp>
            <p:nvSpPr>
              <p:cNvPr id="13" name="Pfeil: nach rechts 1">
                <a:extLst>
                  <a:ext uri="{FF2B5EF4-FFF2-40B4-BE49-F238E27FC236}">
                    <a16:creationId xmlns:a16="http://schemas.microsoft.com/office/drawing/2014/main" id="{C05E751B-2BD9-9261-E856-7018E0325F59}"/>
                  </a:ext>
                </a:extLst>
              </p:cNvPr>
              <p:cNvSpPr/>
              <p:nvPr/>
            </p:nvSpPr>
            <p:spPr>
              <a:xfrm>
                <a:off x="5163185" y="3250201"/>
                <a:ext cx="485775" cy="220980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Textfeld 2">
                <a:extLst>
                  <a:ext uri="{FF2B5EF4-FFF2-40B4-BE49-F238E27FC236}">
                    <a16:creationId xmlns:a16="http://schemas.microsoft.com/office/drawing/2014/main" id="{7351E509-907B-047A-B7FE-AE373B1D3E4C}"/>
                  </a:ext>
                </a:extLst>
              </p:cNvPr>
              <p:cNvSpPr txBox="1"/>
              <p:nvPr/>
            </p:nvSpPr>
            <p:spPr>
              <a:xfrm>
                <a:off x="5017134" y="2760554"/>
                <a:ext cx="1114425" cy="2857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1100" dirty="0">
                    <a:effectLst/>
                    <a:latin typeface="Segoe UI Historic" panose="020B0502040204020203" pitchFamily="34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Proton beam</a:t>
                </a:r>
                <a:endParaRPr lang="en-SE" sz="1100" dirty="0">
                  <a:effectLst/>
                  <a:latin typeface="Segoe UI Historic" panose="020B0502040204020203" pitchFamily="34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2539C5-4DB8-D6DF-8434-4A3E8EC51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1976" y="4419600"/>
              <a:ext cx="1900783" cy="107808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5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71A136-7A62-D3CA-4AEC-36D379AF6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0" t="30658" r="12317" b="26885"/>
          <a:stretch/>
        </p:blipFill>
        <p:spPr>
          <a:xfrm>
            <a:off x="546103" y="4534822"/>
            <a:ext cx="4770500" cy="208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AE769-C147-A1CF-352F-FD44B041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633" y="6555952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1F1DF3-4224-9C78-5BF8-CC910E87F070}"/>
              </a:ext>
            </a:extLst>
          </p:cNvPr>
          <p:cNvGrpSpPr/>
          <p:nvPr/>
        </p:nvGrpSpPr>
        <p:grpSpPr>
          <a:xfrm>
            <a:off x="5430527" y="990305"/>
            <a:ext cx="6215370" cy="5541605"/>
            <a:chOff x="5430527" y="990305"/>
            <a:chExt cx="6215370" cy="55416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C0E160-EEE3-A391-D9EE-AE6A89A52F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30527" y="990305"/>
              <a:ext cx="4882131" cy="2651569"/>
              <a:chOff x="3698023" y="4486672"/>
              <a:chExt cx="3921286" cy="212971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3B36405-EFB7-3A8C-24BF-D0BF7918AF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817" b="41427"/>
              <a:stretch/>
            </p:blipFill>
            <p:spPr bwMode="auto">
              <a:xfrm>
                <a:off x="3698023" y="4486672"/>
                <a:ext cx="3744323" cy="21297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D68D27-83F2-3000-E19D-B2BB0B8B39A1}"/>
                  </a:ext>
                </a:extLst>
              </p:cNvPr>
              <p:cNvSpPr/>
              <p:nvPr/>
            </p:nvSpPr>
            <p:spPr>
              <a:xfrm>
                <a:off x="6125046" y="5843239"/>
                <a:ext cx="1494263" cy="773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D49029-05AA-CE6F-146A-BD9B23FC2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10" b="93414" l="3863" r="99142">
                          <a14:foregroundMark x1="10215" y1="76747" x2="858" y2="86828"/>
                          <a14:foregroundMark x1="2457" y1="89004" x2="9356" y2="98387"/>
                          <a14:foregroundMark x1="9356" y1="98387" x2="15774" y2="95516"/>
                          <a14:foregroundMark x1="18218" y1="91406" x2="10730" y2="83199"/>
                          <a14:foregroundMark x1="10730" y1="83199" x2="10472" y2="77688"/>
                          <a14:foregroundMark x1="3616" y1="77711" x2="1717" y2="86839"/>
                          <a14:foregroundMark x1="4292" y1="74462" x2="3860" y2="76538"/>
                          <a14:foregroundMark x1="6528" y1="77825" x2="6695" y2="77419"/>
                          <a14:foregroundMark x1="601" y1="92204" x2="5585" y2="80113"/>
                          <a14:foregroundMark x1="4417" y1="75970" x2="3948" y2="75672"/>
                          <a14:foregroundMark x1="6695" y1="77419" x2="5972" y2="76959"/>
                          <a14:foregroundMark x1="89528" y1="11962" x2="93408" y2="22265"/>
                          <a14:foregroundMark x1="96093" y1="24628" x2="98736" y2="12018"/>
                          <a14:foregroundMark x1="98033" y1="9817" x2="90043" y2="10753"/>
                          <a14:foregroundMark x1="87468" y1="1747" x2="87983" y2="1210"/>
                          <a14:backgroundMark x1="5579" y1="77688" x2="5579" y2="77688"/>
                          <a14:backgroundMark x1="6009" y1="77016" x2="4292" y2="78763"/>
                          <a14:backgroundMark x1="20343" y1="92204" x2="15880" y2="95699"/>
                          <a14:backgroundMark x1="1288" y1="86694" x2="343" y2="93414"/>
                          <a14:backgroundMark x1="96738" y1="26613" x2="96996" y2="23118"/>
                          <a14:backgroundMark x1="96223" y1="24194" x2="93047" y2="24194"/>
                          <a14:backgroundMark x1="95880" y1="27151" x2="95279" y2="25403"/>
                          <a14:backgroundMark x1="96567" y1="22715" x2="97339" y2="22446"/>
                          <a14:backgroundMark x1="94506" y1="26613" x2="95107" y2="27688"/>
                          <a14:backgroundMark x1="96738" y1="23118" x2="97167" y2="22446"/>
                          <a14:backgroundMark x1="99399" y1="9005" x2="99914" y2="11425"/>
                          <a14:backgroundMark x1="89700" y1="2016" x2="87811" y2="12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1000" y="2436466"/>
              <a:ext cx="4516616" cy="28844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112B98-EC38-88C8-9C91-2715EE94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226" b="97581" l="3176" r="98884">
                          <a14:foregroundMark x1="6781" y1="84543" x2="6781" y2="84543"/>
                          <a14:foregroundMark x1="3605" y1="84274" x2="3605" y2="84274"/>
                          <a14:foregroundMark x1="10644" y1="97581" x2="10644" y2="97581"/>
                          <a14:foregroundMark x1="92275" y1="20027" x2="92275" y2="20027"/>
                          <a14:foregroundMark x1="3176" y1="85484" x2="3176" y2="85484"/>
                          <a14:foregroundMark x1="91416" y1="3360" x2="91416" y2="3360"/>
                          <a14:foregroundMark x1="94163" y1="6989" x2="94163" y2="6989"/>
                          <a14:foregroundMark x1="98884" y1="13038" x2="98884" y2="13038"/>
                          <a14:foregroundMark x1="91845" y1="3360" x2="91845" y2="3360"/>
                          <a14:foregroundMark x1="91845" y1="3360" x2="91845" y2="3360"/>
                          <a14:foregroundMark x1="87382" y1="6720" x2="87382" y2="67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28783" y="3902717"/>
              <a:ext cx="4117114" cy="262919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0E1010-D736-9102-6F23-15A6F4EA2662}"/>
              </a:ext>
            </a:extLst>
          </p:cNvPr>
          <p:cNvGrpSpPr/>
          <p:nvPr/>
        </p:nvGrpSpPr>
        <p:grpSpPr>
          <a:xfrm>
            <a:off x="546103" y="1298646"/>
            <a:ext cx="4770500" cy="3007136"/>
            <a:chOff x="7013148" y="4657989"/>
            <a:chExt cx="3684833" cy="2030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4CF87A-3237-5BAB-3D85-13A30E49C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26627"/>
            <a:stretch/>
          </p:blipFill>
          <p:spPr>
            <a:xfrm>
              <a:off x="7013148" y="4657989"/>
              <a:ext cx="3684833" cy="203071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D82AA9B-ED29-AFBF-4190-1495DFE50215}"/>
                </a:ext>
              </a:extLst>
            </p:cNvPr>
            <p:cNvCxnSpPr/>
            <p:nvPr/>
          </p:nvCxnSpPr>
          <p:spPr>
            <a:xfrm>
              <a:off x="7572375" y="5753100"/>
              <a:ext cx="2566381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A79CDF-29AD-FD16-0FF1-5CEEC530AE04}"/>
                </a:ext>
              </a:extLst>
            </p:cNvPr>
            <p:cNvSpPr txBox="1"/>
            <p:nvPr/>
          </p:nvSpPr>
          <p:spPr>
            <a:xfrm>
              <a:off x="8258286" y="5738237"/>
              <a:ext cx="1194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102.8 mm</a:t>
              </a:r>
            </a:p>
          </p:txBody>
        </p:sp>
      </p:grpSp>
      <p:sp>
        <p:nvSpPr>
          <p:cNvPr id="20" name="Platshållare för text 7">
            <a:extLst>
              <a:ext uri="{FF2B5EF4-FFF2-40B4-BE49-F238E27FC236}">
                <a16:creationId xmlns:a16="http://schemas.microsoft.com/office/drawing/2014/main" id="{08751BD4-1F6B-89E7-6C5E-02204DEBC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603" y="811283"/>
            <a:ext cx="9360000" cy="507076"/>
          </a:xfrm>
        </p:spPr>
        <p:txBody>
          <a:bodyPr/>
          <a:lstStyle/>
          <a:p>
            <a:r>
              <a:rPr lang="en-GB" sz="2400" dirty="0"/>
              <a:t>Irradiation Module (Internal)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BDAAFDCF-AC2E-31B4-E244-5350530FA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3" y="230743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</p:spTree>
    <p:extLst>
      <p:ext uri="{BB962C8B-B14F-4D97-AF65-F5344CB8AC3E}">
        <p14:creationId xmlns:p14="http://schemas.microsoft.com/office/powerpoint/2010/main" val="11227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0BD20C-D14E-E4E6-960B-00C39091D357}"/>
              </a:ext>
            </a:extLst>
          </p:cNvPr>
          <p:cNvSpPr txBox="1"/>
          <p:nvPr/>
        </p:nvSpPr>
        <p:spPr>
          <a:xfrm>
            <a:off x="5233838" y="772976"/>
            <a:ext cx="2183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Specimen list (IM-2)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2B6CF6-411C-AF35-7B4C-72C4A2ED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971A93-14A7-40CD-8289-6DEBD767AFC9}"/>
              </a:ext>
            </a:extLst>
          </p:cNvPr>
          <p:cNvGrpSpPr/>
          <p:nvPr/>
        </p:nvGrpSpPr>
        <p:grpSpPr>
          <a:xfrm>
            <a:off x="382136" y="1095460"/>
            <a:ext cx="6469039" cy="5669940"/>
            <a:chOff x="382136" y="1095460"/>
            <a:chExt cx="6469039" cy="56699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F28CE2-A693-6342-EEAC-514CECBF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312" r="16704"/>
            <a:stretch>
              <a:fillRect/>
            </a:stretch>
          </p:blipFill>
          <p:spPr>
            <a:xfrm>
              <a:off x="382136" y="1412430"/>
              <a:ext cx="6469039" cy="36945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71F9C0-FD77-8A33-6E95-9FB55E71AD34}"/>
                </a:ext>
              </a:extLst>
            </p:cNvPr>
            <p:cNvSpPr txBox="1"/>
            <p:nvPr/>
          </p:nvSpPr>
          <p:spPr>
            <a:xfrm>
              <a:off x="2226388" y="1095460"/>
              <a:ext cx="218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1"/>
                  </a:solidFill>
                </a:rPr>
                <a:t>Tensile test samples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C502AA-D960-3E16-3718-F1C977741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508" y="4770538"/>
              <a:ext cx="2955690" cy="1994862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F30F50-D361-7167-1A22-A9401E4E03CF}"/>
              </a:ext>
            </a:extLst>
          </p:cNvPr>
          <p:cNvGrpSpPr/>
          <p:nvPr/>
        </p:nvGrpSpPr>
        <p:grpSpPr>
          <a:xfrm>
            <a:off x="4410063" y="1085961"/>
            <a:ext cx="7128847" cy="5496849"/>
            <a:chOff x="4410063" y="1085961"/>
            <a:chExt cx="7128847" cy="549684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F7A7BC2-53C0-483E-E25F-AE8B3005315F}"/>
                </a:ext>
              </a:extLst>
            </p:cNvPr>
            <p:cNvGrpSpPr/>
            <p:nvPr/>
          </p:nvGrpSpPr>
          <p:grpSpPr>
            <a:xfrm>
              <a:off x="6980558" y="1085961"/>
              <a:ext cx="4558352" cy="1804069"/>
              <a:chOff x="7175267" y="3017188"/>
              <a:chExt cx="4558352" cy="180406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19558C7-5E37-BDF8-4B1B-5D97A9DC2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1186" r="25645" b="17308"/>
              <a:stretch>
                <a:fillRect/>
              </a:stretch>
            </p:blipFill>
            <p:spPr>
              <a:xfrm>
                <a:off x="7175267" y="3328647"/>
                <a:ext cx="4558352" cy="149261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1B5E6C-5FF7-DA27-C9DD-D37B0859D472}"/>
                  </a:ext>
                </a:extLst>
              </p:cNvPr>
              <p:cNvSpPr txBox="1"/>
              <p:nvPr/>
            </p:nvSpPr>
            <p:spPr>
              <a:xfrm>
                <a:off x="8302526" y="3017188"/>
                <a:ext cx="1862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dirty="0">
                    <a:solidFill>
                      <a:schemeClr val="accent1"/>
                    </a:solidFill>
                  </a:rPr>
                  <a:t>LFA test samples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9E0455-EA13-6870-8F2B-DCEA00A31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0063" y="5115428"/>
              <a:ext cx="2614421" cy="1467382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9" name="Rubrik 1">
            <a:extLst>
              <a:ext uri="{FF2B5EF4-FFF2-40B4-BE49-F238E27FC236}">
                <a16:creationId xmlns:a16="http://schemas.microsoft.com/office/drawing/2014/main" id="{97B2C829-526D-0C1D-B9D3-630E2867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3" y="230743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06EC6-EF42-E06E-2F9B-9C58CBC5BC04}"/>
              </a:ext>
            </a:extLst>
          </p:cNvPr>
          <p:cNvGrpSpPr/>
          <p:nvPr/>
        </p:nvGrpSpPr>
        <p:grpSpPr>
          <a:xfrm>
            <a:off x="7085143" y="2764913"/>
            <a:ext cx="4673054" cy="3520738"/>
            <a:chOff x="7085143" y="2753338"/>
            <a:chExt cx="4673054" cy="35207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965A77-CFA2-F4F0-6228-AD075F177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1938" y="5276644"/>
              <a:ext cx="2903415" cy="997432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AAEF721-00C9-3A4F-F4E7-466575359521}"/>
                </a:ext>
              </a:extLst>
            </p:cNvPr>
            <p:cNvGrpSpPr/>
            <p:nvPr/>
          </p:nvGrpSpPr>
          <p:grpSpPr>
            <a:xfrm>
              <a:off x="7085143" y="2753338"/>
              <a:ext cx="4673054" cy="1927282"/>
              <a:chOff x="7060565" y="1089906"/>
              <a:chExt cx="4673054" cy="192728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0204115-4355-6753-ADFD-6A77239302BD}"/>
                  </a:ext>
                </a:extLst>
              </p:cNvPr>
              <p:cNvSpPr txBox="1"/>
              <p:nvPr/>
            </p:nvSpPr>
            <p:spPr>
              <a:xfrm>
                <a:off x="7060565" y="1089906"/>
                <a:ext cx="41164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Electrical Conductivity (EC) samples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2CD938C-FCB5-0445-79F8-87E8B97AE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8075" t="16197" r="5609"/>
              <a:stretch>
                <a:fillRect/>
              </a:stretch>
            </p:blipFill>
            <p:spPr>
              <a:xfrm>
                <a:off x="7060565" y="1334979"/>
                <a:ext cx="4673054" cy="1682209"/>
              </a:xfrm>
              <a:prstGeom prst="rect">
                <a:avLst/>
              </a:prstGeom>
            </p:spPr>
          </p:pic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4E36A4DA-D28E-76D5-34FF-8C7548B07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t="20533" r="12673" b="15919"/>
          <a:stretch>
            <a:fillRect/>
          </a:stretch>
        </p:blipFill>
        <p:spPr bwMode="auto">
          <a:xfrm>
            <a:off x="4962648" y="1801252"/>
            <a:ext cx="3012952" cy="2890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1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2BD4F-ED48-A14B-F6AE-934D66DD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84E85D-ED27-E627-F4E1-340BF790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99566DD-FBBD-32D9-568A-CD1CD35D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BA7EE9F-47B2-20D0-D3B2-274229FC78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046" y="982968"/>
            <a:ext cx="9360000" cy="507076"/>
          </a:xfrm>
        </p:spPr>
        <p:txBody>
          <a:bodyPr/>
          <a:lstStyle/>
          <a:p>
            <a:r>
              <a:rPr lang="en-GB" b="1" dirty="0"/>
              <a:t>Moderator-Reflector Plug (MRP)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4641464-F5D1-BD82-5166-A0E5D5D7B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8FB2E-F961-6ABE-598D-93B8338E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01" r="3480"/>
          <a:stretch>
            <a:fillRect/>
          </a:stretch>
        </p:blipFill>
        <p:spPr>
          <a:xfrm>
            <a:off x="6416294" y="930980"/>
            <a:ext cx="5757290" cy="58533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15B385-FB9D-CEBD-FFC9-D7059AC78EE0}"/>
              </a:ext>
            </a:extLst>
          </p:cNvPr>
          <p:cNvSpPr txBox="1"/>
          <p:nvPr/>
        </p:nvSpPr>
        <p:spPr>
          <a:xfrm>
            <a:off x="412074" y="2401111"/>
            <a:ext cx="6265192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Investigation of neutron irradiation effects on welded joints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A4BEC5-41F8-F19E-8B17-7CB2EEAE7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92" r="3771"/>
          <a:stretch>
            <a:fillRect/>
          </a:stretch>
        </p:blipFill>
        <p:spPr>
          <a:xfrm>
            <a:off x="325461" y="4050843"/>
            <a:ext cx="6261311" cy="1810528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DAC2A4D8-B881-7EFF-A744-19038F6D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46" y="218806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 Irradiation Examination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C46B025-6AD4-76DE-93E5-4A04A3D7835F}"/>
              </a:ext>
            </a:extLst>
          </p:cNvPr>
          <p:cNvSpPr/>
          <p:nvPr/>
        </p:nvSpPr>
        <p:spPr>
          <a:xfrm>
            <a:off x="3194613" y="1713053"/>
            <a:ext cx="261503" cy="5440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5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599778"/>
              </p:ext>
            </p:extLst>
          </p:nvPr>
        </p:nvGraphicFramePr>
        <p:xfrm>
          <a:off x="1195647" y="1633448"/>
          <a:ext cx="10134600" cy="32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Introduction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   Material Verification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Failure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PIE Activities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2026-04-14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34FE-0CAA-965B-DDC4-45C68B491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95C8A03-69E5-3776-6770-2DA38DB5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3404CB0-52C1-B767-88CD-FC9A14D1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0B81F9F-B6B2-1526-2AFD-37343259F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53556" cy="4768062"/>
          </a:xfrm>
        </p:spPr>
        <p:txBody>
          <a:bodyPr/>
          <a:lstStyle/>
          <a:p>
            <a:pPr marL="584200" indent="-534988">
              <a:lnSpc>
                <a:spcPct val="150000"/>
              </a:lnSpc>
              <a:buFont typeface="Wingdings" pitchFamily="2" charset="2"/>
              <a:buChar char="ü"/>
            </a:pPr>
            <a:r>
              <a:rPr lang="en-GB" b="1" dirty="0"/>
              <a:t>Material verification is essential</a:t>
            </a:r>
            <a:r>
              <a:rPr lang="en-GB" dirty="0"/>
              <a:t>, particularly in in-kind delivery environments. </a:t>
            </a:r>
          </a:p>
          <a:p>
            <a:pPr marL="584200" indent="-534988">
              <a:lnSpc>
                <a:spcPct val="150000"/>
              </a:lnSpc>
              <a:buFont typeface="Wingdings" pitchFamily="2" charset="2"/>
              <a:buChar char="ü"/>
            </a:pPr>
            <a:endParaRPr lang="en-GB" dirty="0"/>
          </a:p>
          <a:p>
            <a:pPr marL="584200" indent="-534988">
              <a:lnSpc>
                <a:spcPct val="150000"/>
              </a:lnSpc>
              <a:buFont typeface="Wingdings" pitchFamily="2" charset="2"/>
              <a:buChar char="ü"/>
            </a:pPr>
            <a:r>
              <a:rPr lang="en-GB" b="1" dirty="0"/>
              <a:t>Establishing and developing in-house materials and analytical competence</a:t>
            </a:r>
            <a:r>
              <a:rPr lang="en-GB" dirty="0"/>
              <a:t> is critical to effectively support installation and commissioning activities. </a:t>
            </a:r>
          </a:p>
          <a:p>
            <a:pPr marL="584200" indent="-534988">
              <a:lnSpc>
                <a:spcPct val="150000"/>
              </a:lnSpc>
              <a:buFont typeface="Wingdings" pitchFamily="2" charset="2"/>
              <a:buChar char="ü"/>
            </a:pPr>
            <a:endParaRPr lang="en-GB" dirty="0"/>
          </a:p>
          <a:p>
            <a:pPr marL="584200" indent="-534988">
              <a:lnSpc>
                <a:spcPct val="150000"/>
              </a:lnSpc>
              <a:buFont typeface="Wingdings" pitchFamily="2" charset="2"/>
              <a:buChar char="ü"/>
            </a:pPr>
            <a:r>
              <a:rPr lang="en-GB" b="1" dirty="0"/>
              <a:t>Although often not prioritised during project completion due to time and budget constraints</a:t>
            </a:r>
            <a:r>
              <a:rPr lang="en-GB" dirty="0"/>
              <a:t>, PIE planning is essential for future upgrades, performance optimisation, and long-term development.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4784B03-6DF4-5686-384C-65E8DD7BF4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400" b="1" dirty="0"/>
              <a:t>Conclusion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D4F9284-72A7-9158-8C7F-7961D87F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94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0320-BD78-66B7-72A2-EA2F4E259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CFD74E-BBD1-6354-ADB1-DB1118A13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66" y="273718"/>
            <a:ext cx="9360000" cy="657339"/>
          </a:xfrm>
        </p:spPr>
        <p:txBody>
          <a:bodyPr/>
          <a:lstStyle/>
          <a:p>
            <a:r>
              <a:rPr lang="en-GB" sz="3200" dirty="0">
                <a:solidFill>
                  <a:schemeClr val="accent1"/>
                </a:solidFill>
              </a:rPr>
              <a:t>Spallation Physics Group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B727269-CD47-5B6B-7578-62CC1242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0475CFC-FF00-63D3-7EDD-F225BF14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4BE6504-A34E-D6E1-5BC8-1EFC3EC1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1A5433-2E51-1BC3-A3FC-A3445C918829}"/>
              </a:ext>
            </a:extLst>
          </p:cNvPr>
          <p:cNvGrpSpPr/>
          <p:nvPr/>
        </p:nvGrpSpPr>
        <p:grpSpPr>
          <a:xfrm>
            <a:off x="3477791" y="1136689"/>
            <a:ext cx="2152960" cy="2840112"/>
            <a:chOff x="4696991" y="2316087"/>
            <a:chExt cx="2152960" cy="28401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A983193-55FE-E571-FF80-5067DCDB17DE}"/>
                </a:ext>
              </a:extLst>
            </p:cNvPr>
            <p:cNvGrpSpPr/>
            <p:nvPr/>
          </p:nvGrpSpPr>
          <p:grpSpPr>
            <a:xfrm>
              <a:off x="4696991" y="3351698"/>
              <a:ext cx="2152960" cy="1804501"/>
              <a:chOff x="5704940" y="2170598"/>
              <a:chExt cx="2152960" cy="1804501"/>
            </a:xfrm>
          </p:grpSpPr>
          <p:sp>
            <p:nvSpPr>
              <p:cNvPr id="3" name="Hexagon 2">
                <a:extLst>
                  <a:ext uri="{FF2B5EF4-FFF2-40B4-BE49-F238E27FC236}">
                    <a16:creationId xmlns:a16="http://schemas.microsoft.com/office/drawing/2014/main" id="{8EE1960A-90F2-20EB-5892-38D59B079147}"/>
                  </a:ext>
                </a:extLst>
              </p:cNvPr>
              <p:cNvSpPr/>
              <p:nvPr/>
            </p:nvSpPr>
            <p:spPr>
              <a:xfrm>
                <a:off x="5704940" y="2170598"/>
                <a:ext cx="2152960" cy="1804501"/>
              </a:xfrm>
              <a:prstGeom prst="hexagon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359849-D09E-919D-F0A7-AD8B01409C3A}"/>
                  </a:ext>
                </a:extLst>
              </p:cNvPr>
              <p:cNvSpPr txBox="1"/>
              <p:nvPr/>
            </p:nvSpPr>
            <p:spPr>
              <a:xfrm>
                <a:off x="6053980" y="2308785"/>
                <a:ext cx="17187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4 </a:t>
                </a:r>
                <a:r>
                  <a:rPr lang="en-US" dirty="0">
                    <a:solidFill>
                      <a:schemeClr val="accent1"/>
                    </a:solidFill>
                  </a:rPr>
                  <a:t>Phys. Sci.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1 Chem. Sci.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1 Mat. Eng. Sci.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2 PhD St.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1 MSc St.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98E627D-C296-D617-2479-4A6CB88BD22B}"/>
                </a:ext>
              </a:extLst>
            </p:cNvPr>
            <p:cNvCxnSpPr/>
            <p:nvPr/>
          </p:nvCxnSpPr>
          <p:spPr>
            <a:xfrm>
              <a:off x="5842001" y="2692400"/>
              <a:ext cx="0" cy="659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4A8BB0-67D0-F859-691D-1A7E856FE5C1}"/>
                </a:ext>
              </a:extLst>
            </p:cNvPr>
            <p:cNvSpPr txBox="1"/>
            <p:nvPr/>
          </p:nvSpPr>
          <p:spPr>
            <a:xfrm>
              <a:off x="5224043" y="2316087"/>
              <a:ext cx="123591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1"/>
                  </a:solidFill>
                </a:rPr>
                <a:t>Target Div.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F072FA-155C-F7EC-472F-1529A7CDF7D4}"/>
              </a:ext>
            </a:extLst>
          </p:cNvPr>
          <p:cNvGrpSpPr/>
          <p:nvPr/>
        </p:nvGrpSpPr>
        <p:grpSpPr>
          <a:xfrm>
            <a:off x="5709666" y="1244808"/>
            <a:ext cx="4601518" cy="2670860"/>
            <a:chOff x="6928866" y="2398806"/>
            <a:chExt cx="4601518" cy="26708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AEE62C-4B48-C917-76A4-C1A592672DBA}"/>
                </a:ext>
              </a:extLst>
            </p:cNvPr>
            <p:cNvGrpSpPr/>
            <p:nvPr/>
          </p:nvGrpSpPr>
          <p:grpSpPr>
            <a:xfrm>
              <a:off x="6928866" y="2398806"/>
              <a:ext cx="4601518" cy="2670860"/>
              <a:chOff x="6928866" y="2398806"/>
              <a:chExt cx="4601518" cy="2670860"/>
            </a:xfrm>
          </p:grpSpPr>
          <p:sp>
            <p:nvSpPr>
              <p:cNvPr id="14" name="Left-right Arrow 13">
                <a:extLst>
                  <a:ext uri="{FF2B5EF4-FFF2-40B4-BE49-F238E27FC236}">
                    <a16:creationId xmlns:a16="http://schemas.microsoft.com/office/drawing/2014/main" id="{F132E32B-D38D-7D94-F2FD-E6A23D3A9707}"/>
                  </a:ext>
                </a:extLst>
              </p:cNvPr>
              <p:cNvSpPr/>
              <p:nvPr/>
            </p:nvSpPr>
            <p:spPr>
              <a:xfrm>
                <a:off x="6928866" y="3688465"/>
                <a:ext cx="2592202" cy="1051964"/>
              </a:xfrm>
              <a:prstGeom prst="leftRightArrow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B60C283C-7759-1A36-D44F-D4DE0C221D8F}"/>
                  </a:ext>
                </a:extLst>
              </p:cNvPr>
              <p:cNvSpPr/>
              <p:nvPr/>
            </p:nvSpPr>
            <p:spPr>
              <a:xfrm>
                <a:off x="9638084" y="3410028"/>
                <a:ext cx="1892300" cy="1659638"/>
              </a:xfrm>
              <a:prstGeom prst="hexagon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ABE128C-7D6D-08AA-F378-18850CE3BB43}"/>
                  </a:ext>
                </a:extLst>
              </p:cNvPr>
              <p:cNvSpPr txBox="1"/>
              <p:nvPr/>
            </p:nvSpPr>
            <p:spPr>
              <a:xfrm>
                <a:off x="9928175" y="3857564"/>
                <a:ext cx="12102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Chemistry</a:t>
                </a:r>
              </a:p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Group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FA68C57-EAC6-57C9-BECF-76ECE68FD13A}"/>
                  </a:ext>
                </a:extLst>
              </p:cNvPr>
              <p:cNvCxnSpPr/>
              <p:nvPr/>
            </p:nvCxnSpPr>
            <p:spPr>
              <a:xfrm>
                <a:off x="10533277" y="2724319"/>
                <a:ext cx="0" cy="659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2E6033-AD1F-E35F-3C89-78CC0F2041F3}"/>
                  </a:ext>
                </a:extLst>
              </p:cNvPr>
              <p:cNvSpPr txBox="1"/>
              <p:nvPr/>
            </p:nvSpPr>
            <p:spPr>
              <a:xfrm>
                <a:off x="9608581" y="2398806"/>
                <a:ext cx="1892300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Sci. Supp. Div.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86DC2E-1853-628E-B5C3-405FCE8E867E}"/>
                </a:ext>
              </a:extLst>
            </p:cNvPr>
            <p:cNvSpPr txBox="1"/>
            <p:nvPr/>
          </p:nvSpPr>
          <p:spPr>
            <a:xfrm>
              <a:off x="7140042" y="3996063"/>
              <a:ext cx="227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1"/>
                  </a:solidFill>
                </a:rPr>
                <a:t>Spallation Chemistry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5BA1F05-5A6F-2959-0372-C4C72689416F}"/>
              </a:ext>
            </a:extLst>
          </p:cNvPr>
          <p:cNvSpPr txBox="1"/>
          <p:nvPr/>
        </p:nvSpPr>
        <p:spPr>
          <a:xfrm>
            <a:off x="496266" y="4132000"/>
            <a:ext cx="10605225" cy="2343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666666"/>
                </a:solidFill>
              </a:rPr>
              <a:t>Central Materials &amp; Analytical Function to provide: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Verified material data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Technical support (e.g. inputs for neutronics, material selection, procurements, etc)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Root cause understanding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Irradiation &amp; PIE</a:t>
            </a:r>
          </a:p>
        </p:txBody>
      </p:sp>
    </p:spTree>
    <p:extLst>
      <p:ext uri="{BB962C8B-B14F-4D97-AF65-F5344CB8AC3E}">
        <p14:creationId xmlns:p14="http://schemas.microsoft.com/office/powerpoint/2010/main" val="7754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4" y="768711"/>
            <a:ext cx="9360000" cy="657339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Background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744" y="1426050"/>
            <a:ext cx="9953556" cy="15160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ESS transitioning from construction → commissioning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Large fraction of components delivered as in-kind contributions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Limited direct control over delivered components</a:t>
            </a:r>
          </a:p>
          <a:p>
            <a:pPr>
              <a:buFont typeface="Wingdings" pitchFamily="2" charset="2"/>
              <a:buChar char="§"/>
            </a:pPr>
            <a:endParaRPr lang="en-GB" dirty="0"/>
          </a:p>
          <a:p>
            <a:endParaRPr lang="en-GB" dirty="0"/>
          </a:p>
          <a:p>
            <a:pPr lvl="1"/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70188D-5964-F98A-17A3-87DCFDD72072}"/>
              </a:ext>
            </a:extLst>
          </p:cNvPr>
          <p:cNvSpPr txBox="1"/>
          <p:nvPr/>
        </p:nvSpPr>
        <p:spPr>
          <a:xfrm>
            <a:off x="902744" y="3429000"/>
            <a:ext cx="694585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/>
                </a:solidFill>
              </a:rPr>
              <a:t>Challenges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666666"/>
                </a:solidFill>
              </a:rPr>
              <a:t>- Incomplete or inconsistent material documentation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666666"/>
                </a:solidFill>
              </a:rPr>
              <a:t>- Risk of material mismatch or unknown impurities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Activation and shielding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Mechanical performance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66666"/>
                </a:solidFill>
              </a:rPr>
              <a:t>Lifetime of critical components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1C509-CDF2-D159-2A1D-C8B17961DA21}"/>
              </a:ext>
            </a:extLst>
          </p:cNvPr>
          <p:cNvSpPr txBox="1"/>
          <p:nvPr/>
        </p:nvSpPr>
        <p:spPr>
          <a:xfrm>
            <a:off x="2469542" y="5990881"/>
            <a:ext cx="780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75" lvl="1" indent="0" algn="ctr">
              <a:buNone/>
            </a:pPr>
            <a:r>
              <a:rPr lang="en-GB" dirty="0">
                <a:solidFill>
                  <a:srgbClr val="00B0F0"/>
                </a:solidFill>
              </a:rPr>
              <a:t>No specific workflow, complementary activities applied where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9216-68A7-7C22-4476-22CF1F33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D8F064-50D2-5AB3-9A89-F40DBF002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34454D5-9C98-C3B4-85CC-50EAB7E76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65339A9-C30E-9198-5780-FEA7BEA431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923615E4-1C6E-168D-1A64-9C9761725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Material Verification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CBD6934-8B27-1D7F-9573-1EEED303C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26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7663E-B2AA-5A73-9AAD-E46CD5003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F34D77B-EA24-5FB8-FB17-F6C762A6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46D2082-655D-45DD-64EC-D3BC23E4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DC30A92-428B-3FE5-B14F-3D46D80CD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31" y="1338976"/>
            <a:ext cx="8538950" cy="716072"/>
          </a:xfrm>
        </p:spPr>
        <p:txBody>
          <a:bodyPr/>
          <a:lstStyle/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Target:</a:t>
            </a:r>
            <a:r>
              <a:rPr lang="en-US" sz="1600" dirty="0"/>
              <a:t> LOKI heavy shutter (S275JR mild steel with Ni-P plating) with protective Ni-P plating</a:t>
            </a:r>
          </a:p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Goal:</a:t>
            </a:r>
            <a:r>
              <a:rPr lang="en-US" sz="1600" dirty="0"/>
              <a:t> Verify composition and quantify cobalt (Co) impurities for radiation safety</a:t>
            </a:r>
          </a:p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98475" lvl="0" indent="-320675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7D68B75-EBA3-3565-521E-745F83E4F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0058" y="817436"/>
            <a:ext cx="9360000" cy="507076"/>
          </a:xfrm>
        </p:spPr>
        <p:txBody>
          <a:bodyPr/>
          <a:lstStyle/>
          <a:p>
            <a:r>
              <a:rPr lang="sv-SE" dirty="0"/>
              <a:t>LOKI Heavy </a:t>
            </a:r>
            <a:r>
              <a:rPr lang="sv-SE" dirty="0" err="1"/>
              <a:t>Shutter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3267961-47C8-F684-6413-84E0999B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C305F7-150C-6396-8381-DF1A3F34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627" y="1732101"/>
            <a:ext cx="3029373" cy="4477375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A748F24C-7EDA-D41A-2648-830CC04B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31" y="247328"/>
            <a:ext cx="9360000" cy="657339"/>
          </a:xfrm>
        </p:spPr>
        <p:txBody>
          <a:bodyPr/>
          <a:lstStyle/>
          <a:p>
            <a:r>
              <a:rPr lang="en-GB" sz="3200" dirty="0"/>
              <a:t>Material Verification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1F721-8F8C-14C7-1976-EBF91532056A}"/>
              </a:ext>
            </a:extLst>
          </p:cNvPr>
          <p:cNvSpPr txBox="1"/>
          <p:nvPr/>
        </p:nvSpPr>
        <p:spPr>
          <a:xfrm>
            <a:off x="806931" y="4590663"/>
            <a:ext cx="6990869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0" fontAlgn="base" hangingPunct="0">
              <a:spcBef>
                <a:spcPts val="600"/>
              </a:spcBef>
              <a:spcAft>
                <a:spcPct val="0"/>
              </a:spcAft>
              <a:buClrTx/>
            </a:pPr>
            <a:r>
              <a:rPr lang="en-US" sz="1600" b="1" dirty="0">
                <a:solidFill>
                  <a:srgbClr val="666666"/>
                </a:solidFill>
              </a:rPr>
              <a:t>Results &amp; Impact</a:t>
            </a:r>
          </a:p>
          <a:p>
            <a:pPr marL="498475" lvl="0" indent="-357188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Composition</a:t>
            </a:r>
            <a:r>
              <a:rPr lang="en-US" sz="1600" dirty="0">
                <a:solidFill>
                  <a:srgbClr val="666666"/>
                </a:solidFill>
              </a:rPr>
              <a:t>: Plating contains 92 % Ni, 7 % P, and 0.5 % Co.</a:t>
            </a:r>
          </a:p>
          <a:p>
            <a:pPr marL="498475" lvl="0" indent="-357188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Inventory</a:t>
            </a:r>
            <a:r>
              <a:rPr lang="en-US" sz="1600" dirty="0">
                <a:solidFill>
                  <a:srgbClr val="666666"/>
                </a:solidFill>
              </a:rPr>
              <a:t>: Total Co mass estimated at 0.7 ± 0.3 g.</a:t>
            </a:r>
          </a:p>
          <a:p>
            <a:pPr marL="498475" lvl="0" indent="-357188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6666"/>
                </a:solidFill>
              </a:rPr>
              <a:t>Outcome</a:t>
            </a:r>
            <a:r>
              <a:rPr lang="en-US" sz="1600" dirty="0">
                <a:solidFill>
                  <a:srgbClr val="666666"/>
                </a:solidFill>
              </a:rPr>
              <a:t>: Provided vital input for neutronics and waste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604DF-95E9-3109-88D4-CECD87ADD322}"/>
              </a:ext>
            </a:extLst>
          </p:cNvPr>
          <p:cNvSpPr txBox="1"/>
          <p:nvPr/>
        </p:nvSpPr>
        <p:spPr>
          <a:xfrm>
            <a:off x="806931" y="2474892"/>
            <a:ext cx="801475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113" lvl="0" indent="-11113" eaLnBrk="0" fontAlgn="base" hangingPunct="0">
              <a:spcBef>
                <a:spcPts val="600"/>
              </a:spcBef>
              <a:spcAft>
                <a:spcPct val="0"/>
              </a:spcAft>
              <a:buClrTx/>
            </a:pPr>
            <a:r>
              <a:rPr lang="en-US" sz="1600" b="1" dirty="0">
                <a:solidFill>
                  <a:srgbClr val="666666"/>
                </a:solidFill>
              </a:rPr>
              <a:t>Methodology: Handheld XRF</a:t>
            </a:r>
          </a:p>
          <a:p>
            <a:pPr marL="498475" lvl="0" indent="-320675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Challenge: Signals represent a superimposed mixture of the plating and substrate</a:t>
            </a:r>
          </a:p>
          <a:p>
            <a:pPr marL="11113" lvl="0" indent="0" eaLnBrk="0" fontAlgn="base" hangingPunct="0">
              <a:spcBef>
                <a:spcPts val="600"/>
              </a:spcBef>
              <a:spcAft>
                <a:spcPct val="0"/>
              </a:spcAft>
              <a:buClrTx/>
              <a:buNone/>
            </a:pPr>
            <a:r>
              <a:rPr lang="en-US" sz="1600" b="1" dirty="0">
                <a:solidFill>
                  <a:srgbClr val="666666"/>
                </a:solidFill>
              </a:rPr>
              <a:t>Thickness Calculation via X-ray Attenuation</a:t>
            </a:r>
          </a:p>
          <a:p>
            <a:pPr marL="498475" lvl="0" indent="-320675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Model: Beer-Lambert Law to calculate the iron (Fe) signal attenuation</a:t>
            </a:r>
          </a:p>
          <a:p>
            <a:pPr marL="498475" indent="-320675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Finding: Determined an average plating thickness of </a:t>
            </a:r>
            <a:r>
              <a:rPr lang="en-US" sz="1600" dirty="0">
                <a:solidFill>
                  <a:srgbClr val="666666"/>
                </a:solidFill>
                <a:sym typeface="Symbol" panose="05050102010706020507" pitchFamily="18" charset="2"/>
              </a:rPr>
              <a:t>20</a:t>
            </a:r>
            <a:r>
              <a:rPr lang="en-US" sz="1600" dirty="0">
                <a:solidFill>
                  <a:srgbClr val="666666"/>
                </a:solidFill>
              </a:rPr>
              <a:t> </a:t>
            </a:r>
            <a:r>
              <a:rPr lang="en-US" sz="1600" dirty="0">
                <a:solidFill>
                  <a:srgbClr val="666666"/>
                </a:solidFill>
                <a:sym typeface="Symbol" panose="05050102010706020507" pitchFamily="18" charset="2"/>
              </a:rPr>
              <a:t>m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build="p"/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002EB-1AB5-F707-7347-9BC502548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61F201-7E5D-A9F3-8DBF-C8EC7FFF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892" y="273687"/>
            <a:ext cx="9360000" cy="657339"/>
          </a:xfrm>
        </p:spPr>
        <p:txBody>
          <a:bodyPr/>
          <a:lstStyle/>
          <a:p>
            <a:r>
              <a:rPr lang="en-GB" sz="3200" dirty="0"/>
              <a:t>Material Verification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682915E-A067-7CD4-2798-F7882879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0C9AF06-4BA7-ED68-53BA-EB42AE7C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883532E-60BF-5A62-E7BA-EBCA04D3F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891" y="1267642"/>
            <a:ext cx="11544069" cy="1618062"/>
          </a:xfrm>
        </p:spPr>
        <p:txBody>
          <a:bodyPr/>
          <a:lstStyle/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/>
              <a:t>Challenge:</a:t>
            </a:r>
            <a:r>
              <a:rPr lang="en-US" sz="1600" dirty="0"/>
              <a:t> Cobalt </a:t>
            </a:r>
            <a:r>
              <a:rPr lang="en-GB" sz="1600" dirty="0"/>
              <a:t>Activation Hazard (59Co → 60Co); levels should ideally remain below 0.2 </a:t>
            </a:r>
            <a:r>
              <a:rPr lang="en-GB" sz="1600" dirty="0" err="1"/>
              <a:t>wt</a:t>
            </a:r>
            <a:r>
              <a:rPr lang="en-GB" sz="1600" dirty="0"/>
              <a:t>% in stainless steel</a:t>
            </a:r>
          </a:p>
          <a:p>
            <a:pPr marL="0" indent="0">
              <a:buNone/>
            </a:pPr>
            <a:r>
              <a:rPr lang="en-GB" sz="1600" b="1" dirty="0"/>
              <a:t>Limitation</a:t>
            </a:r>
            <a:r>
              <a:rPr lang="en-GB" sz="1600" dirty="0"/>
              <a:t>: XRF cannot resolve Co below ~0.2% due to spectral overlap between Co K</a:t>
            </a:r>
            <a:r>
              <a:rPr lang="el-GR" sz="1600" dirty="0"/>
              <a:t>α </a:t>
            </a:r>
            <a:r>
              <a:rPr lang="en-GB" sz="1600" dirty="0"/>
              <a:t>and Fe K</a:t>
            </a:r>
            <a:r>
              <a:rPr lang="el-GR" sz="1600" dirty="0"/>
              <a:t>β </a:t>
            </a:r>
            <a:r>
              <a:rPr lang="en-GB" sz="1600" dirty="0"/>
              <a:t>lines</a:t>
            </a:r>
          </a:p>
          <a:p>
            <a:pPr marL="0" indent="0">
              <a:buNone/>
            </a:pPr>
            <a:r>
              <a:rPr lang="en-GB" sz="1600" b="1" dirty="0"/>
              <a:t>Requirement</a:t>
            </a:r>
            <a:r>
              <a:rPr lang="en-GB" sz="1600" dirty="0"/>
              <a:t>: High-sensitivity verification of components (e.g., Swagelok couplers/tubing) for high-radiation areas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lvl="1"/>
            <a:endParaRPr lang="en-US" sz="1600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4FEAD63-22DE-3059-CC23-3B5C652D92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892" y="822296"/>
            <a:ext cx="9360000" cy="507076"/>
          </a:xfrm>
        </p:spPr>
        <p:txBody>
          <a:bodyPr/>
          <a:lstStyle/>
          <a:p>
            <a:r>
              <a:rPr lang="en-US" dirty="0"/>
              <a:t>Trace Cobalt Analysis in Stainless Steel</a:t>
            </a:r>
            <a:endParaRPr lang="en-GB" b="1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0F61FFD-CE31-0666-8FB7-2128032F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BC617-B1C1-8442-323B-43A678092C43}"/>
              </a:ext>
            </a:extLst>
          </p:cNvPr>
          <p:cNvSpPr txBox="1"/>
          <p:nvPr/>
        </p:nvSpPr>
        <p:spPr>
          <a:xfrm>
            <a:off x="509144" y="2840953"/>
            <a:ext cx="7285355" cy="3755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Methodology</a:t>
            </a:r>
            <a:r>
              <a:rPr lang="en-US" sz="1600" dirty="0">
                <a:solidFill>
                  <a:srgbClr val="666666"/>
                </a:solidFill>
              </a:rPr>
              <a:t>: Overcoming Matrix Effects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Sample Prep</a:t>
            </a:r>
            <a:r>
              <a:rPr lang="en-US" sz="1600" dirty="0">
                <a:solidFill>
                  <a:srgbClr val="666666"/>
                </a:solidFill>
              </a:rPr>
              <a:t>: Complete acid dissolution of stainless steel (SS 316L &amp; SS 321)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High Dilution Strategy</a:t>
            </a:r>
            <a:r>
              <a:rPr lang="en-US" sz="1600" dirty="0">
                <a:solidFill>
                  <a:srgbClr val="666666"/>
                </a:solidFill>
              </a:rPr>
              <a:t>: Utilized 10,000-fold to 100,000-fold dilutions to eliminate the iron-rich matrix effect that suppresses signal accuracy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Analytical Tool</a:t>
            </a:r>
            <a:r>
              <a:rPr lang="en-US" sz="1600" dirty="0">
                <a:solidFill>
                  <a:srgbClr val="666666"/>
                </a:solidFill>
              </a:rPr>
              <a:t>: ICP-OES (Inductively Coupled Plasma Optical Emission Spectroscopy)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en-US" sz="1600" b="1" dirty="0">
                <a:solidFill>
                  <a:srgbClr val="666666"/>
                </a:solidFill>
              </a:rPr>
              <a:t>Sensitivity:</a:t>
            </a:r>
            <a:r>
              <a:rPr lang="en-US" sz="1600" dirty="0">
                <a:solidFill>
                  <a:srgbClr val="666666"/>
                </a:solidFill>
              </a:rPr>
              <a:t> Calibration performed at sub-ppm levels (0.02- 1.00 ppm range) in the diluted aqueous solutions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007BA-01C4-F54B-D5C0-A8F18E0A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37" y="2670768"/>
            <a:ext cx="4622760" cy="1408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7370D-02FC-9FD4-66FC-FBB6EDFB261C}"/>
              </a:ext>
            </a:extLst>
          </p:cNvPr>
          <p:cNvSpPr txBox="1"/>
          <p:nvPr/>
        </p:nvSpPr>
        <p:spPr>
          <a:xfrm>
            <a:off x="7518437" y="4079026"/>
            <a:ext cx="4772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Swagelok connections for Beam Monitor gas distribution system</a:t>
            </a:r>
            <a:endParaRPr lang="en-GB" sz="1400" dirty="0">
              <a:solidFill>
                <a:srgbClr val="66666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45D719-6CB7-61D8-9A69-C2643DADA7BC}"/>
              </a:ext>
            </a:extLst>
          </p:cNvPr>
          <p:cNvGrpSpPr/>
          <p:nvPr/>
        </p:nvGrpSpPr>
        <p:grpSpPr>
          <a:xfrm>
            <a:off x="7418815" y="4779905"/>
            <a:ext cx="4563127" cy="1015663"/>
            <a:chOff x="7418815" y="4779905"/>
            <a:chExt cx="4563127" cy="10156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6309D5-D2AC-0CB2-491A-7C6E6658F0A8}"/>
                </a:ext>
              </a:extLst>
            </p:cNvPr>
            <p:cNvSpPr txBox="1"/>
            <p:nvPr/>
          </p:nvSpPr>
          <p:spPr>
            <a:xfrm>
              <a:off x="8077179" y="4779905"/>
              <a:ext cx="3904763" cy="101566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0" indent="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None/>
              </a:pPr>
              <a:r>
                <a:rPr lang="en-US" dirty="0">
                  <a:solidFill>
                    <a:schemeClr val="accent1"/>
                  </a:solidFill>
                </a:rPr>
                <a:t>High-Resolution Trace Detection</a:t>
              </a:r>
            </a:p>
            <a:p>
              <a:pPr marL="285750" indent="-28575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666666"/>
                  </a:solidFill>
                </a:rPr>
                <a:t>SS 316L (Coupler): 1070 ± 50 ppm Co</a:t>
              </a:r>
            </a:p>
            <a:p>
              <a:pPr marL="285750" indent="-285750" eaLnBrk="0" fontAlgn="base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sv-SE" sz="1600" dirty="0">
                  <a:solidFill>
                    <a:srgbClr val="666666"/>
                  </a:solidFill>
                </a:rPr>
                <a:t>SS 321 (</a:t>
              </a:r>
              <a:r>
                <a:rPr lang="sv-SE" sz="1600" dirty="0" err="1">
                  <a:solidFill>
                    <a:srgbClr val="666666"/>
                  </a:solidFill>
                </a:rPr>
                <a:t>Tubing</a:t>
              </a:r>
              <a:r>
                <a:rPr lang="sv-SE" sz="1600" dirty="0">
                  <a:solidFill>
                    <a:srgbClr val="666666"/>
                  </a:solidFill>
                </a:rPr>
                <a:t>): 2140 </a:t>
              </a:r>
              <a:r>
                <a:rPr lang="en-US" sz="1600" dirty="0">
                  <a:solidFill>
                    <a:srgbClr val="666666"/>
                  </a:solidFill>
                </a:rPr>
                <a:t>± 70 ppm Co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494EC9C8-7015-D8F9-0C2F-29E6C066479D}"/>
                </a:ext>
              </a:extLst>
            </p:cNvPr>
            <p:cNvSpPr/>
            <p:nvPr/>
          </p:nvSpPr>
          <p:spPr>
            <a:xfrm>
              <a:off x="7418815" y="4957513"/>
              <a:ext cx="356260" cy="31106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755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/>
      <p:bldP spid="9" grpId="0"/>
    </p:bld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S 1">
    <a:dk1>
      <a:srgbClr val="000000"/>
    </a:dk1>
    <a:lt1>
      <a:srgbClr val="FFFFFF"/>
    </a:lt1>
    <a:dk2>
      <a:srgbClr val="000000"/>
    </a:dk2>
    <a:lt2>
      <a:srgbClr val="FFFFFF"/>
    </a:lt2>
    <a:accent1>
      <a:srgbClr val="0099DC"/>
    </a:accent1>
    <a:accent2>
      <a:srgbClr val="003366"/>
    </a:accent2>
    <a:accent3>
      <a:srgbClr val="99BE00"/>
    </a:accent3>
    <a:accent4>
      <a:srgbClr val="006646"/>
    </a:accent4>
    <a:accent5>
      <a:srgbClr val="FF7D00"/>
    </a:accent5>
    <a:accent6>
      <a:srgbClr val="821482"/>
    </a:accent6>
    <a:hlink>
      <a:srgbClr val="0099DC"/>
    </a:hlink>
    <a:folHlink>
      <a:srgbClr val="0099DC"/>
    </a:folHlink>
  </a:clrScheme>
</a:themeOverride>
</file>

<file path=ppt/theme/themeOverride2.xml><?xml version="1.0" encoding="utf-8"?>
<a:themeOverride xmlns:a="http://schemas.openxmlformats.org/drawingml/2006/main">
  <a:clrScheme name="ESS 1">
    <a:dk1>
      <a:srgbClr val="000000"/>
    </a:dk1>
    <a:lt1>
      <a:srgbClr val="FFFFFF"/>
    </a:lt1>
    <a:dk2>
      <a:srgbClr val="000000"/>
    </a:dk2>
    <a:lt2>
      <a:srgbClr val="FFFFFF"/>
    </a:lt2>
    <a:accent1>
      <a:srgbClr val="0099DC"/>
    </a:accent1>
    <a:accent2>
      <a:srgbClr val="003366"/>
    </a:accent2>
    <a:accent3>
      <a:srgbClr val="99BE00"/>
    </a:accent3>
    <a:accent4>
      <a:srgbClr val="006646"/>
    </a:accent4>
    <a:accent5>
      <a:srgbClr val="FF7D00"/>
    </a:accent5>
    <a:accent6>
      <a:srgbClr val="821482"/>
    </a:accent6>
    <a:hlink>
      <a:srgbClr val="0099DC"/>
    </a:hlink>
    <a:folHlink>
      <a:srgbClr val="009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10290</TotalTime>
  <Words>1486</Words>
  <Application>Microsoft Macintosh PowerPoint</Application>
  <PresentationFormat>Widescreen</PresentationFormat>
  <Paragraphs>292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Cambria Math</vt:lpstr>
      <vt:lpstr>Helvetica</vt:lpstr>
      <vt:lpstr>Segoe UI</vt:lpstr>
      <vt:lpstr>Segoe UI Historic</vt:lpstr>
      <vt:lpstr>Segoe UI Light</vt:lpstr>
      <vt:lpstr>Segoe UI Semibold</vt:lpstr>
      <vt:lpstr>Symbol</vt:lpstr>
      <vt:lpstr>Times New Roman</vt:lpstr>
      <vt:lpstr>Wingdings</vt:lpstr>
      <vt:lpstr>Office-tema</vt:lpstr>
      <vt:lpstr>PowerPoint Presentation</vt:lpstr>
      <vt:lpstr>Materials Engineering at ESS</vt:lpstr>
      <vt:lpstr>Agenda</vt:lpstr>
      <vt:lpstr>PowerPoint Presentation</vt:lpstr>
      <vt:lpstr>Spallation Physics Group</vt:lpstr>
      <vt:lpstr>Background</vt:lpstr>
      <vt:lpstr>PowerPoint Presentation</vt:lpstr>
      <vt:lpstr>Material Verification </vt:lpstr>
      <vt:lpstr>Material Verification</vt:lpstr>
      <vt:lpstr>Material Verification</vt:lpstr>
      <vt:lpstr>PowerPoint Presentation</vt:lpstr>
      <vt:lpstr>Failure Analysis</vt:lpstr>
      <vt:lpstr>Failure Analysis</vt:lpstr>
      <vt:lpstr>Failure Analysis</vt:lpstr>
      <vt:lpstr>Failure Analysis</vt:lpstr>
      <vt:lpstr>Failure Analysis</vt:lpstr>
      <vt:lpstr>PowerPoint Presentation</vt:lpstr>
      <vt:lpstr>PowerPoint Presentation</vt:lpstr>
      <vt:lpstr>Post Irradiation Examination</vt:lpstr>
      <vt:lpstr>Post Irradiation Examination</vt:lpstr>
      <vt:lpstr>Post Irradiation Examination</vt:lpstr>
      <vt:lpstr>Data analysis</vt:lpstr>
      <vt:lpstr>Post Irradiation Examination</vt:lpstr>
      <vt:lpstr>Post Irradiation Examination</vt:lpstr>
      <vt:lpstr>Post Irradiation Examination</vt:lpstr>
      <vt:lpstr>Post Irradiation Examination</vt:lpstr>
      <vt:lpstr>Post Irradiation Examination</vt:lpstr>
      <vt:lpstr>Post Irradiation Examination</vt:lpstr>
      <vt:lpstr>Post Irradiation Examination</vt:lpstr>
      <vt:lpstr>PowerPoint Presentation</vt:lpstr>
      <vt:lpstr>Thank You!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Hossein Sina</dc:creator>
  <cp:lastModifiedBy>Hossein Sina</cp:lastModifiedBy>
  <cp:revision>27</cp:revision>
  <cp:lastPrinted>2019-03-08T10:27:30Z</cp:lastPrinted>
  <dcterms:created xsi:type="dcterms:W3CDTF">2026-04-08T13:33:12Z</dcterms:created>
  <dcterms:modified xsi:type="dcterms:W3CDTF">2026-04-16T10:03:32Z</dcterms:modified>
</cp:coreProperties>
</file>