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48" r:id="rId4"/>
    <p:sldMasterId id="2147483675" r:id="rId5"/>
    <p:sldMasterId id="2147483692" r:id="rId6"/>
  </p:sldMasterIdLst>
  <p:notesMasterIdLst>
    <p:notesMasterId r:id="rId52"/>
  </p:notesMasterIdLst>
  <p:sldIdLst>
    <p:sldId id="2147475470" r:id="rId7"/>
    <p:sldId id="2147475454" r:id="rId8"/>
    <p:sldId id="258" r:id="rId9"/>
    <p:sldId id="2147475455" r:id="rId10"/>
    <p:sldId id="2147475469" r:id="rId11"/>
    <p:sldId id="2147475457" r:id="rId12"/>
    <p:sldId id="2147475456" r:id="rId13"/>
    <p:sldId id="2147475461" r:id="rId14"/>
    <p:sldId id="2147475458" r:id="rId15"/>
    <p:sldId id="2147475459" r:id="rId16"/>
    <p:sldId id="2147475439" r:id="rId17"/>
    <p:sldId id="2147475440" r:id="rId18"/>
    <p:sldId id="2147475442" r:id="rId19"/>
    <p:sldId id="261" r:id="rId20"/>
    <p:sldId id="268" r:id="rId21"/>
    <p:sldId id="2147475463" r:id="rId22"/>
    <p:sldId id="2147475466" r:id="rId23"/>
    <p:sldId id="2147475464" r:id="rId24"/>
    <p:sldId id="2147475465" r:id="rId25"/>
    <p:sldId id="2147475467" r:id="rId26"/>
    <p:sldId id="260" r:id="rId27"/>
    <p:sldId id="2147475468" r:id="rId28"/>
    <p:sldId id="265" r:id="rId29"/>
    <p:sldId id="2147475452" r:id="rId30"/>
    <p:sldId id="276" r:id="rId31"/>
    <p:sldId id="2147475471" r:id="rId32"/>
    <p:sldId id="375" r:id="rId33"/>
    <p:sldId id="556" r:id="rId34"/>
    <p:sldId id="592" r:id="rId35"/>
    <p:sldId id="269" r:id="rId36"/>
    <p:sldId id="566" r:id="rId37"/>
    <p:sldId id="290" r:id="rId38"/>
    <p:sldId id="2147475445" r:id="rId39"/>
    <p:sldId id="2147475441" r:id="rId40"/>
    <p:sldId id="593" r:id="rId41"/>
    <p:sldId id="262" r:id="rId42"/>
    <p:sldId id="266" r:id="rId43"/>
    <p:sldId id="263" r:id="rId44"/>
    <p:sldId id="2147475450" r:id="rId45"/>
    <p:sldId id="569" r:id="rId46"/>
    <p:sldId id="570" r:id="rId47"/>
    <p:sldId id="571" r:id="rId48"/>
    <p:sldId id="572" r:id="rId49"/>
    <p:sldId id="573" r:id="rId50"/>
    <p:sldId id="2147475443" r:id="rId51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954">
          <p15:clr>
            <a:srgbClr val="A4A3A4"/>
          </p15:clr>
        </p15:guide>
        <p15:guide id="2" pos="688">
          <p15:clr>
            <a:srgbClr val="A4A3A4"/>
          </p15:clr>
        </p15:guide>
        <p15:guide id="3" orient="horz" pos="3997">
          <p15:clr>
            <a:srgbClr val="A4A3A4"/>
          </p15:clr>
        </p15:guide>
        <p15:guide id="4" pos="7355">
          <p15:clr>
            <a:srgbClr val="A4A3A4"/>
          </p15:clr>
        </p15:guide>
        <p15:guide id="5" pos="3840">
          <p15:clr>
            <a:srgbClr val="A4A3A4"/>
          </p15:clr>
        </p15:guide>
        <p15:guide id="6" orient="horz" pos="4065">
          <p15:clr>
            <a:srgbClr val="A4A3A4"/>
          </p15:clr>
        </p15:guide>
        <p15:guide id="7" pos="1980">
          <p15:clr>
            <a:srgbClr val="A4A3A4"/>
          </p15:clr>
        </p15:guide>
        <p15:guide id="8" orient="horz" pos="686">
          <p15:clr>
            <a:srgbClr val="A4A3A4"/>
          </p15:clr>
        </p15:guide>
        <p15:guide id="9" orient="horz" pos="232">
          <p15:clr>
            <a:srgbClr val="A4A3A4"/>
          </p15:clr>
        </p15:guide>
        <p15:guide id="10" pos="2275">
          <p15:clr>
            <a:srgbClr val="A4A3A4"/>
          </p15:clr>
        </p15:guide>
        <p15:guide id="11" pos="5790">
          <p15:clr>
            <a:srgbClr val="A4A3A4"/>
          </p15:clr>
        </p15:guide>
        <p15:guide id="12" orient="horz" pos="4156">
          <p15:clr>
            <a:srgbClr val="A4A3A4"/>
          </p15:clr>
        </p15:guide>
        <p15:guide id="13" orient="horz" pos="3657">
          <p15:clr>
            <a:srgbClr val="A4A3A4"/>
          </p15:clr>
        </p15:guide>
        <p15:guide id="14" pos="234">
          <p15:clr>
            <a:srgbClr val="A4A3A4"/>
          </p15:clr>
        </p15:guide>
      </p15:sldGuideLst>
    </p:ext>
    <p:ext uri="http://customooxmlschemas.google.com/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56" roundtripDataSignature="AMtx7mhFeZ9bPB5pZ+vMpCVUqb0ZtJqUjQ==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8D12222-D886-0458-D946-ED8610BDF92D}" name="Gallimore, Stephen (STFC,RAL,ISIS)" initials="SG" userId="S::stephen.gallimore@stfc.ac.uk::97a636cb-55cb-4482-87fb-0b257b49fdb5" providerId="AD"/>
  <p188:author id="{F1970237-8BDF-7C78-742D-DE58EFDAEC2E}" name="North, Matt (STFC,RAL,ISIS)" initials="NM" userId="S::matt.north@stfc.ac.uk::9d956e4a-7722-4f79-8364-cd10701d76d5" providerId="AD"/>
  <p188:author id="{A7D1FF5A-EB01-81CB-A4A9-2A8C1C728653}" name="Philip Millard" initials="PM" userId="S::philip@rathernicedesign.onmicrosoft.com::02e4e643-84c9-4f55-b388-32b02516708a" providerId="AD"/>
  <p188:author id="{B08E9B69-3AEC-8F29-5483-E6F04AAC8B1E}" name="Crawford, John (STFC,RAL,ISIS)" initials="JC" userId="S::john.crawford@stfc.ac.uk::4b7f5689-44ee-4834-917a-970679ab6afa" providerId="AD"/>
  <p188:author id="{4C0B56CE-0EBB-3253-7242-8B4D2E292085}" name="Clifton-Climas, Sarah (STFC,RAL,SHEG)" initials="SC" userId="S::sarah.clifton-climas@stfc.ac.uk::89e6b042-c6fb-4413-a724-9073163467d4" providerId="AD"/>
  <p188:author id="{44DFD2F3-CB7C-FBBD-F112-D836C7C3448A}" name="McKay, Chris (STFC,RAL,ISIS)" initials="CM" userId="S::christopher.mckay@stfc.ac.uk::f874febc-4f88-4582-bbaf-790db61652b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F2F3"/>
    <a:srgbClr val="505050"/>
    <a:srgbClr val="1E5C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>
        <p:guide orient="horz" pos="2954"/>
        <p:guide pos="688"/>
        <p:guide orient="horz" pos="3997"/>
        <p:guide pos="7355"/>
        <p:guide pos="3840"/>
        <p:guide orient="horz" pos="4065"/>
        <p:guide pos="1980"/>
        <p:guide orient="horz" pos="686"/>
        <p:guide orient="horz" pos="232"/>
        <p:guide pos="2275"/>
        <p:guide pos="5790"/>
        <p:guide orient="horz" pos="4156"/>
        <p:guide orient="horz" pos="3657"/>
        <p:guide pos="23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8/10/relationships/authors" Target="authors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customschemas.google.com/relationships/presentationmetadata" Target="metadata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theme" Target="theme/theme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presProps" Target="presProps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notesMaster" Target="notesMasters/notesMaster1.xml"/><Relationship Id="rId6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517397-9DF1-46AD-8989-1C837671F13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5603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8">
          <a:extLst>
            <a:ext uri="{FF2B5EF4-FFF2-40B4-BE49-F238E27FC236}">
              <a16:creationId xmlns:a16="http://schemas.microsoft.com/office/drawing/2014/main" id="{B710BCE3-CBB9-4065-5215-0697F92FD5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3:notes">
            <a:extLst>
              <a:ext uri="{FF2B5EF4-FFF2-40B4-BE49-F238E27FC236}">
                <a16:creationId xmlns:a16="http://schemas.microsoft.com/office/drawing/2014/main" id="{79CA95CC-36E6-0D01-B93D-65B48CB2CF9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60" name="Google Shape;260;p3:notes">
            <a:extLst>
              <a:ext uri="{FF2B5EF4-FFF2-40B4-BE49-F238E27FC236}">
                <a16:creationId xmlns:a16="http://schemas.microsoft.com/office/drawing/2014/main" id="{2BB1A40B-9E5F-AE65-A2D7-A2AAD239B9D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lang="en-GB"/>
              <a:t>To replace photo with one of your own. </a:t>
            </a:r>
            <a:r>
              <a:rPr lang="en-GB" b="1"/>
              <a:t>1)</a:t>
            </a:r>
            <a:r>
              <a:rPr lang="en-GB"/>
              <a:t> Send the geometric shape overlay to the back – </a:t>
            </a:r>
            <a:r>
              <a:rPr lang="en-GB" i="1"/>
              <a:t>Right-Click &gt; Send to Back &gt; Send to Back</a:t>
            </a:r>
            <a:r>
              <a:rPr lang="en-GB"/>
              <a:t>. </a:t>
            </a:r>
            <a:r>
              <a:rPr lang="en-GB" b="1"/>
              <a:t>2) </a:t>
            </a:r>
            <a:r>
              <a:rPr lang="en-GB"/>
              <a:t>Replace image – use the guides provided to correctly position it. </a:t>
            </a:r>
            <a:r>
              <a:rPr lang="en-GB" b="1"/>
              <a:t>3) </a:t>
            </a:r>
            <a:r>
              <a:rPr lang="en-GB"/>
              <a:t>Send your image to the back so that the geometric overlay re-appears over the image. </a:t>
            </a:r>
            <a:r>
              <a:rPr lang="en-GB" sz="1200" b="0" i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Please remove or amend the image credit if you are using a different image to the one provided.</a:t>
            </a:r>
            <a:endParaRPr/>
          </a:p>
        </p:txBody>
      </p:sp>
      <p:sp>
        <p:nvSpPr>
          <p:cNvPr id="261" name="Google Shape;261;p3:notes">
            <a:extLst>
              <a:ext uri="{FF2B5EF4-FFF2-40B4-BE49-F238E27FC236}">
                <a16:creationId xmlns:a16="http://schemas.microsoft.com/office/drawing/2014/main" id="{F4C8C2D2-4512-F521-C2DD-768D52B61EFB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GB"/>
              <a:t>2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360180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60" name="Google Shape;260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lang="en-GB" dirty="0"/>
              <a:t>To replace photo with one of your own. </a:t>
            </a:r>
            <a:r>
              <a:rPr lang="en-GB" b="1" dirty="0"/>
              <a:t>1)</a:t>
            </a:r>
            <a:r>
              <a:rPr lang="en-GB" dirty="0"/>
              <a:t> Send the geometric shape overlay to the back – </a:t>
            </a:r>
            <a:r>
              <a:rPr lang="en-GB" i="1" dirty="0"/>
              <a:t>Right-Click &gt; Send to Back &gt; Send to Back</a:t>
            </a:r>
            <a:r>
              <a:rPr lang="en-GB" dirty="0"/>
              <a:t>. </a:t>
            </a:r>
            <a:r>
              <a:rPr lang="en-GB" b="1" dirty="0"/>
              <a:t>2) </a:t>
            </a:r>
            <a:r>
              <a:rPr lang="en-GB" dirty="0"/>
              <a:t>Replace image – use the guides provided to correctly position it. </a:t>
            </a:r>
            <a:r>
              <a:rPr lang="en-GB" b="1" dirty="0"/>
              <a:t>3) </a:t>
            </a:r>
            <a:r>
              <a:rPr lang="en-GB" dirty="0"/>
              <a:t>Send your image to the back so that the geometric overlay re-appears over the image. </a:t>
            </a:r>
            <a:r>
              <a:rPr lang="en-GB" sz="1200" b="0" i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Please remove or amend the image credit if you are using a different image to the one provided.</a:t>
            </a:r>
            <a:endParaRPr dirty="0"/>
          </a:p>
        </p:txBody>
      </p:sp>
      <p:sp>
        <p:nvSpPr>
          <p:cNvPr id="261" name="Google Shape;261;p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GB"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81" name="Google Shape;28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9">
          <a:extLst>
            <a:ext uri="{FF2B5EF4-FFF2-40B4-BE49-F238E27FC236}">
              <a16:creationId xmlns:a16="http://schemas.microsoft.com/office/drawing/2014/main" id="{EFC35CCB-4043-FD4A-DA32-ABF1EDD383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5:notes">
            <a:extLst>
              <a:ext uri="{FF2B5EF4-FFF2-40B4-BE49-F238E27FC236}">
                <a16:creationId xmlns:a16="http://schemas.microsoft.com/office/drawing/2014/main" id="{3D35E26B-BC52-6C3B-733B-1D10486FE87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81" name="Google Shape;281;p5:notes">
            <a:extLst>
              <a:ext uri="{FF2B5EF4-FFF2-40B4-BE49-F238E27FC236}">
                <a16:creationId xmlns:a16="http://schemas.microsoft.com/office/drawing/2014/main" id="{6CA3AB94-CB66-4524-B88D-BF6075332E0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0580327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23" name="Google Shape;323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07" name="Google Shape;407;p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lang="en-GB"/>
              <a:t>The abstract pattern can be removed or repositioned if required. Be careful to ‘Send to Back’ so that it does not obscure any important information.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408" name="Google Shape;408;p2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GB"/>
              <a:t>25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overlay identifies the two experimental halls (Target Stations), the Linear Accelerator and the Synchrotron Ring under the grassy mound. ISIS</a:t>
            </a:r>
            <a:r>
              <a:rPr lang="en-US" baseline="0" dirty="0"/>
              <a:t> occupies an area about the size of 6 football pitches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F3BA1D-A00F-DB41-84DA-BE26C4853B35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11202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Proton beam is still the same 50Hz repetition rate. 4 pulses go to TS1 (40Hz) and the 5</a:t>
            </a:r>
            <a:r>
              <a:rPr lang="en-GB" baseline="30000" dirty="0"/>
              <a:t>th</a:t>
            </a:r>
            <a:r>
              <a:rPr lang="en-GB" dirty="0"/>
              <a:t> goes to TS2. (10Hz).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F3BAD6-3550-4CE4-9B94-7434D9B067B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4919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F3BA1D-A00F-DB41-84DA-BE26C4853B35}" type="slidenum">
              <a:rPr lang="en-US" smtClean="0"/>
              <a:pPr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838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>
  <p:cSld name="1_Title and Content">
    <p:bg>
      <p:bgPr>
        <a:solidFill>
          <a:srgbClr val="F1F2F3"/>
        </a:solidFill>
        <a:effectLst/>
      </p:bgPr>
    </p:bg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2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2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2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3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30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▪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2" name="Google Shape;32;p3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3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3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31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31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400"/>
              <a:buNone/>
              <a:defRPr sz="2400">
                <a:solidFill>
                  <a:srgbClr val="8C8C9C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2000"/>
              <a:buNone/>
              <a:defRPr sz="2000">
                <a:solidFill>
                  <a:srgbClr val="8C8C9C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C8C9C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C8C9C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C8C9C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C8C9C"/>
              </a:buClr>
              <a:buSzPts val="1600"/>
              <a:buNone/>
              <a:defRPr sz="1600">
                <a:solidFill>
                  <a:srgbClr val="8C8C9C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C8C9C"/>
              </a:buClr>
              <a:buSzPts val="1600"/>
              <a:buNone/>
              <a:defRPr sz="1600">
                <a:solidFill>
                  <a:srgbClr val="8C8C9C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C8C9C"/>
              </a:buClr>
              <a:buSzPts val="1600"/>
              <a:buNone/>
              <a:defRPr sz="1600">
                <a:solidFill>
                  <a:srgbClr val="8C8C9C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C8C9C"/>
              </a:buClr>
              <a:buSzPts val="1600"/>
              <a:buNone/>
              <a:defRPr sz="1600">
                <a:solidFill>
                  <a:srgbClr val="8C8C9C"/>
                </a:solidFill>
              </a:defRPr>
            </a:lvl9pPr>
          </a:lstStyle>
          <a:p>
            <a:endParaRPr/>
          </a:p>
        </p:txBody>
      </p:sp>
      <p:sp>
        <p:nvSpPr>
          <p:cNvPr id="38" name="Google Shape;38;p3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3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3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3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32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▪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4" name="Google Shape;44;p32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▪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5" name="Google Shape;45;p3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3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3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33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33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1" name="Google Shape;51;p33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▪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2" name="Google Shape;52;p33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3" name="Google Shape;53;p33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▪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4" name="Google Shape;54;p3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3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3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3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3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3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3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35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35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3200"/>
              <a:buChar char="▪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2800"/>
              <a:buChar char="▪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2400"/>
              <a:buChar char="▪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2000"/>
              <a:buChar char="▪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2000"/>
              <a:buChar char="▪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5" name="Google Shape;65;p35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6" name="Google Shape;66;p3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3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3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36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36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Noto Sans Symbols"/>
              <a:buNone/>
              <a:defRPr sz="32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oto Sans Symbols"/>
              <a:buNone/>
              <a:defRPr sz="28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  <a:defRPr sz="24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None/>
              <a:defRPr sz="20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None/>
              <a:defRPr sz="20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2" name="Google Shape;72;p36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3" name="Google Shape;73;p3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3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3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3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37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▪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9" name="Google Shape;79;p3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3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3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38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38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▪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ts val="1800"/>
              <a:buChar char="▪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5" name="Google Shape;85;p3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3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3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67641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82E78-4F12-42D3-84BB-E7AF631D0B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6338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Heading, text,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8">
            <a:extLst>
              <a:ext uri="{FF2B5EF4-FFF2-40B4-BE49-F238E27FC236}">
                <a16:creationId xmlns:a16="http://schemas.microsoft.com/office/drawing/2014/main" id="{BCE196B2-446B-C638-E24B-42F7A659B1D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6700" y="365125"/>
            <a:ext cx="5829300" cy="574675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/>
            </a:lvl1pPr>
          </a:lstStyle>
          <a:p>
            <a:r>
              <a:rPr lang="en-US" dirty="0"/>
              <a:t>Click to edit title</a:t>
            </a:r>
            <a:endParaRPr lang="en-GB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9E2D15B4-3C1F-6E32-114C-0E3C063437E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388100" y="1304922"/>
            <a:ext cx="4025900" cy="4351339"/>
          </a:xfrm>
        </p:spPr>
        <p:txBody>
          <a:bodyPr/>
          <a:lstStyle/>
          <a:p>
            <a:endParaRPr lang="en-GB"/>
          </a:p>
        </p:txBody>
      </p:sp>
      <p:sp>
        <p:nvSpPr>
          <p:cNvPr id="7" name="Text Placeholder 9">
            <a:extLst>
              <a:ext uri="{FF2B5EF4-FFF2-40B4-BE49-F238E27FC236}">
                <a16:creationId xmlns:a16="http://schemas.microsoft.com/office/drawing/2014/main" id="{6D58FB62-6305-D775-94D1-00380F2AC3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700" y="1304925"/>
            <a:ext cx="58293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body text</a:t>
            </a:r>
          </a:p>
        </p:txBody>
      </p:sp>
    </p:spTree>
    <p:extLst>
      <p:ext uri="{BB962C8B-B14F-4D97-AF65-F5344CB8AC3E}">
        <p14:creationId xmlns:p14="http://schemas.microsoft.com/office/powerpoint/2010/main" val="9627919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949107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ing, text,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8">
            <a:extLst>
              <a:ext uri="{FF2B5EF4-FFF2-40B4-BE49-F238E27FC236}">
                <a16:creationId xmlns:a16="http://schemas.microsoft.com/office/drawing/2014/main" id="{BCE196B2-446B-C638-E24B-42F7A659B1D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6700" y="365125"/>
            <a:ext cx="5829300" cy="574675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/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9E2D15B4-3C1F-6E32-114C-0E3C063437E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388100" y="1304922"/>
            <a:ext cx="4025900" cy="4351339"/>
          </a:xfrm>
        </p:spPr>
        <p:txBody>
          <a:bodyPr/>
          <a:lstStyle/>
          <a:p>
            <a:endParaRPr lang="en-GB"/>
          </a:p>
        </p:txBody>
      </p:sp>
      <p:sp>
        <p:nvSpPr>
          <p:cNvPr id="7" name="Text Placeholder 9">
            <a:extLst>
              <a:ext uri="{FF2B5EF4-FFF2-40B4-BE49-F238E27FC236}">
                <a16:creationId xmlns:a16="http://schemas.microsoft.com/office/drawing/2014/main" id="{6D58FB62-6305-D775-94D1-00380F2AC3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700" y="1304925"/>
            <a:ext cx="58293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body text</a:t>
            </a:r>
          </a:p>
        </p:txBody>
      </p:sp>
    </p:spTree>
    <p:extLst>
      <p:ext uri="{BB962C8B-B14F-4D97-AF65-F5344CB8AC3E}">
        <p14:creationId xmlns:p14="http://schemas.microsoft.com/office/powerpoint/2010/main" val="3757604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ing, text, three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8">
            <a:extLst>
              <a:ext uri="{FF2B5EF4-FFF2-40B4-BE49-F238E27FC236}">
                <a16:creationId xmlns:a16="http://schemas.microsoft.com/office/drawing/2014/main" id="{BCE196B2-446B-C638-E24B-42F7A659B1D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6700" y="365125"/>
            <a:ext cx="5829300" cy="574675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/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9E2D15B4-3C1F-6E32-114C-0E3C063437E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289801" y="2286000"/>
            <a:ext cx="3201066" cy="3213102"/>
          </a:xfrm>
        </p:spPr>
        <p:txBody>
          <a:bodyPr/>
          <a:lstStyle/>
          <a:p>
            <a:endParaRPr lang="en-GB"/>
          </a:p>
        </p:txBody>
      </p:sp>
      <p:sp>
        <p:nvSpPr>
          <p:cNvPr id="2" name="Picture Placeholder 8">
            <a:extLst>
              <a:ext uri="{FF2B5EF4-FFF2-40B4-BE49-F238E27FC236}">
                <a16:creationId xmlns:a16="http://schemas.microsoft.com/office/drawing/2014/main" id="{39A72C94-07DD-E2CA-345A-A35125CE44A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66701" y="2286000"/>
            <a:ext cx="3201066" cy="3213102"/>
          </a:xfrm>
        </p:spPr>
        <p:txBody>
          <a:bodyPr/>
          <a:lstStyle/>
          <a:p>
            <a:endParaRPr lang="en-GB"/>
          </a:p>
        </p:txBody>
      </p:sp>
      <p:sp>
        <p:nvSpPr>
          <p:cNvPr id="3" name="Picture Placeholder 8">
            <a:extLst>
              <a:ext uri="{FF2B5EF4-FFF2-40B4-BE49-F238E27FC236}">
                <a16:creationId xmlns:a16="http://schemas.microsoft.com/office/drawing/2014/main" id="{1BFA7CDF-E186-FDDF-CF2E-0B3F10DB84DD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3778251" y="2286000"/>
            <a:ext cx="3201066" cy="3213102"/>
          </a:xfrm>
        </p:spPr>
        <p:txBody>
          <a:bodyPr/>
          <a:lstStyle/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A93167B-5805-9EBB-6E54-360D545AFA1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66700" y="1117600"/>
            <a:ext cx="10223500" cy="8382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body text</a:t>
            </a:r>
          </a:p>
        </p:txBody>
      </p:sp>
    </p:spTree>
    <p:extLst>
      <p:ext uri="{BB962C8B-B14F-4D97-AF65-F5344CB8AC3E}">
        <p14:creationId xmlns:p14="http://schemas.microsoft.com/office/powerpoint/2010/main" val="16763948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ing,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Placeholder 8">
            <a:extLst>
              <a:ext uri="{FF2B5EF4-FFF2-40B4-BE49-F238E27FC236}">
                <a16:creationId xmlns:a16="http://schemas.microsoft.com/office/drawing/2014/main" id="{3BF16C2F-A1C7-9D4A-331C-5D46DAAB20B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6700" y="365125"/>
            <a:ext cx="6324600" cy="574675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/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D3A8A21F-2C7D-3EED-D3DE-935B34DCFB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700" y="1304925"/>
            <a:ext cx="1026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body text</a:t>
            </a:r>
          </a:p>
        </p:txBody>
      </p:sp>
    </p:spTree>
    <p:extLst>
      <p:ext uri="{BB962C8B-B14F-4D97-AF65-F5344CB8AC3E}">
        <p14:creationId xmlns:p14="http://schemas.microsoft.com/office/powerpoint/2010/main" val="18992376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5D46A-4F53-F706-E005-3B7F94B067A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03200" y="2557461"/>
            <a:ext cx="9144000" cy="1138240"/>
          </a:xfrm>
        </p:spPr>
        <p:txBody>
          <a:bodyPr anchor="t" anchorCtr="0">
            <a:normAutofit/>
          </a:bodyPr>
          <a:lstStyle>
            <a:lvl1pPr algn="l">
              <a:defRPr sz="3600" b="0">
                <a:latin typeface="+mj-lt"/>
              </a:defRPr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C7060A-4567-A74A-3AF0-E66CB6AC334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203200" y="3929062"/>
            <a:ext cx="9144000" cy="431349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speaker name</a:t>
            </a:r>
            <a:endParaRPr lang="en-GB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77C9208F-2B17-BF13-15F3-C2942141E56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03200" y="4610100"/>
            <a:ext cx="8648700" cy="263975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2"/>
                </a:solidFill>
                <a:latin typeface="+mn-lt"/>
              </a:defRPr>
            </a:lvl1pPr>
            <a:lvl3pPr marL="914400" indent="0">
              <a:buNone/>
              <a:defRPr/>
            </a:lvl3pPr>
          </a:lstStyle>
          <a:p>
            <a:pPr lvl="0"/>
            <a:r>
              <a:rPr lang="en-US"/>
              <a:t>Click to edit location 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633D74CF-0634-649D-508B-5F74DC1A060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03200" y="4930325"/>
            <a:ext cx="8648700" cy="263975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2"/>
                </a:solidFill>
                <a:latin typeface="+mn-lt"/>
              </a:defRPr>
            </a:lvl1pPr>
            <a:lvl3pPr marL="914400" indent="0">
              <a:buNone/>
              <a:defRPr/>
            </a:lvl3pPr>
          </a:lstStyle>
          <a:p>
            <a:pPr lvl="0"/>
            <a:r>
              <a:rPr lang="en-US"/>
              <a:t>Click to edit date </a:t>
            </a:r>
          </a:p>
        </p:txBody>
      </p:sp>
    </p:spTree>
    <p:extLst>
      <p:ext uri="{BB962C8B-B14F-4D97-AF65-F5344CB8AC3E}">
        <p14:creationId xmlns:p14="http://schemas.microsoft.com/office/powerpoint/2010/main" val="41036248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B4CB8-F44D-BEE4-6DCA-1B2662AB0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6699" y="1122363"/>
            <a:ext cx="11654683" cy="2387600"/>
          </a:xfrm>
          <a:prstGeom prst="rect">
            <a:avLst/>
          </a:prstGeo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BCF0F3-44B5-9EF2-3A88-E4424DDC89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6700" y="3602038"/>
            <a:ext cx="11654682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783C9B-D14B-899C-B084-D233E5CF9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2C38EF-93AE-9214-FDFE-009AE71CD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81CBA-3EB3-43A7-D2FA-2410CF2BA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01B8E-4C5D-4D9E-8821-9696CA0E0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2563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4E776-F347-2357-03E5-35C58A736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365125"/>
            <a:ext cx="11654682" cy="4723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32FCD-286F-104A-BCF2-B9138BD0B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699" y="1304925"/>
            <a:ext cx="11654683" cy="386559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11ECD2-7228-FC6F-D057-E1D381721D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01347-B148-1746-115D-B3672939A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74C7FE-56F7-317A-6A29-7F808D2B3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01B8E-4C5D-4D9E-8821-9696CA0E0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37133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41C41-E6F8-8CDB-15CB-AFE023C13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1709738"/>
            <a:ext cx="11654682" cy="2852737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9976CA-B5E0-87F5-9BB8-567EA6D050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6699" y="4700187"/>
            <a:ext cx="11654683" cy="4480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1FB1F-7BDA-DC86-9EF3-DB36350C8D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7E4339-5CB2-7EDB-C9AA-C007FA14F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47BCC8-EC59-1A12-7C24-DEA423BC7F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01B8E-4C5D-4D9E-8821-9696CA0E0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8072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73409-495B-2752-6BF2-B1848FDE6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365125"/>
            <a:ext cx="11087100" cy="4723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4D184-1DF7-03BD-F6A8-1290E291CF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6700" y="1304925"/>
            <a:ext cx="5580000" cy="38520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F207A8-6978-C1D1-B0D6-FDA0CC1F42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1383" y="1304925"/>
            <a:ext cx="5580000" cy="38520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00EE24-2BFB-8E46-2E66-3BA36D59A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F2556D-B5E1-EF44-908B-500C8837B6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B4910F-1642-C042-4D26-BC4F3A55A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8183" y="5367135"/>
            <a:ext cx="2743200" cy="365125"/>
          </a:xfrm>
        </p:spPr>
        <p:txBody>
          <a:bodyPr/>
          <a:lstStyle/>
          <a:p>
            <a:fld id="{94601B8E-4C5D-4D9E-8821-9696CA0E0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00470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38E961-1532-85E1-EF19-CD6FD29F8D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6701" y="1304925"/>
            <a:ext cx="5580000" cy="745721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52AB67-467B-B4C7-6EEB-C8D144E364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6700" y="2330075"/>
            <a:ext cx="5580000" cy="284676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F16626-4911-CA49-90C2-CE3262F728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1380" y="1304925"/>
            <a:ext cx="5580001" cy="745721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2FF839-783C-36FF-2F59-B33FD00F2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1379" y="2330075"/>
            <a:ext cx="5580003" cy="284676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70523E-13BC-6AF4-F44B-1E81F5078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ACC21D-81ED-0C7F-2CF7-CFDE23016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5BA4D1-1395-871F-083F-CCC3ADAA7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01B8E-4C5D-4D9E-8821-9696CA0E0E3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6479E40-CA8C-9DEB-E10E-9B0E9423E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365125"/>
            <a:ext cx="11087100" cy="4723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60785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A4210A-8AD6-DB76-6435-6F1565CF2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5DFFE2-973C-8808-2027-0A0826D067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27C7D8-7501-4918-C3A4-210FC2D1A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01B8E-4C5D-4D9E-8821-9696CA0E0E3F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53C41D6-330E-7D22-3BA7-5AD129D23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365125"/>
            <a:ext cx="11087100" cy="4723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72856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882BAE-96E7-8067-F384-6C81451D5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65125"/>
            <a:ext cx="5825382" cy="481428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1E5DF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Click to edit Master text styles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6767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Second level</a:t>
            </a:r>
          </a:p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6767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Third level</a:t>
            </a:r>
          </a:p>
          <a:p>
            <a:pPr marL="1600200" marR="0" lvl="3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6767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Fourth level</a:t>
            </a:r>
          </a:p>
          <a:p>
            <a:pPr marL="2057400" marR="0" lvl="4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6767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Fifth level</a:t>
            </a: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srgbClr val="676767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17ED95-2655-DA64-A0CC-0DB50CEC6D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66700" y="1418324"/>
            <a:ext cx="5588000" cy="376108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BF7D06-9178-0519-324E-D3FAE1553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ED0C21-14CC-0A4D-09D2-207115B3D4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4D343D-82C5-3AAA-AADD-2197F991E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01B8E-4C5D-4D9E-8821-9696CA0E0E3F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7006FAE-DBD1-BA77-7F74-11A8DCE9D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365125"/>
            <a:ext cx="5588000" cy="865469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758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03EE30-E243-DD16-09E0-8B68AEC324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365125"/>
            <a:ext cx="6738195" cy="478812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7748DA-A10C-6B03-FEDA-D99AE6E85A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09BA5F-3B12-9A62-2D70-80CF77B99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1A75CB-A493-E2D5-0C56-6C9F25C86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01B8E-4C5D-4D9E-8821-9696CA0E0E3F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DEDEF678-90EE-1594-AB80-39E97C15D7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66700" y="1418324"/>
            <a:ext cx="4638586" cy="376108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BA06E30-B013-E2B6-FBD1-5AB600612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365125"/>
            <a:ext cx="4638586" cy="865469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5232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5D46A-4F53-F706-E005-3B7F94B067A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03200" y="2557461"/>
            <a:ext cx="9144000" cy="1138240"/>
          </a:xfrm>
        </p:spPr>
        <p:txBody>
          <a:bodyPr anchor="t" anchorCtr="0">
            <a:normAutofit/>
          </a:bodyPr>
          <a:lstStyle>
            <a:lvl1pPr algn="l">
              <a:defRPr sz="3600" b="0">
                <a:latin typeface="+mj-lt"/>
              </a:defRPr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C7060A-4567-A74A-3AF0-E66CB6AC334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203200" y="3929062"/>
            <a:ext cx="9144000" cy="431349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speaker name</a:t>
            </a:r>
            <a:endParaRPr lang="en-GB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77C9208F-2B17-BF13-15F3-C2942141E56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03200" y="4610100"/>
            <a:ext cx="8648700" cy="263975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2"/>
                </a:solidFill>
                <a:latin typeface="+mn-lt"/>
              </a:defRPr>
            </a:lvl1pPr>
            <a:lvl3pPr marL="914400" indent="0">
              <a:buNone/>
              <a:defRPr/>
            </a:lvl3pPr>
          </a:lstStyle>
          <a:p>
            <a:pPr lvl="0"/>
            <a:r>
              <a:rPr lang="en-US"/>
              <a:t>Click to edit location 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633D74CF-0634-649D-508B-5F74DC1A060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03200" y="4930325"/>
            <a:ext cx="8648700" cy="263975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2"/>
                </a:solidFill>
                <a:latin typeface="+mn-lt"/>
              </a:defRPr>
            </a:lvl1pPr>
            <a:lvl3pPr marL="914400" indent="0">
              <a:buNone/>
              <a:defRPr/>
            </a:lvl3pPr>
          </a:lstStyle>
          <a:p>
            <a:pPr lvl="0"/>
            <a:r>
              <a:rPr lang="en-US"/>
              <a:t>Click to edit date </a:t>
            </a:r>
          </a:p>
        </p:txBody>
      </p:sp>
    </p:spTree>
    <p:extLst>
      <p:ext uri="{BB962C8B-B14F-4D97-AF65-F5344CB8AC3E}">
        <p14:creationId xmlns:p14="http://schemas.microsoft.com/office/powerpoint/2010/main" val="2953040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7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2F3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sz="4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Google Shape;11;p22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oto Sans Symbols"/>
              <a:buChar char="▪"/>
              <a:defRPr sz="28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Char char="▪"/>
              <a:defRPr sz="24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▪"/>
              <a:defRPr sz="20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18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18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" name="Google Shape;12;p2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Google Shape;13;p2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Google Shape;14;p2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C8C9C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15" name="Google Shape;15;p22"/>
          <p:cNvPicPr preferRelativeResize="0"/>
          <p:nvPr/>
        </p:nvPicPr>
        <p:blipFill rotWithShape="1">
          <a:blip r:embed="rId16">
            <a:alphaModFix/>
          </a:blip>
          <a:srcRect/>
          <a:stretch/>
        </p:blipFill>
        <p:spPr>
          <a:xfrm>
            <a:off x="97200" y="5558400"/>
            <a:ext cx="2352675" cy="121348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  <p:sldLayoutId id="2147483689" r:id="rId12"/>
    <p:sldLayoutId id="2147483690" r:id="rId13"/>
    <p:sldLayoutId id="2147483691" r:id="rId14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50505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657">
          <p15:clr>
            <a:srgbClr val="F26B43"/>
          </p15:clr>
        </p15:guide>
        <p15:guide id="4" orient="horz" pos="3997">
          <p15:clr>
            <a:srgbClr val="F26B43"/>
          </p15:clr>
        </p15:guide>
        <p15:guide id="5" orient="horz" pos="4156">
          <p15:clr>
            <a:srgbClr val="F26B43"/>
          </p15:clr>
        </p15:guide>
        <p15:guide id="6" pos="166">
          <p15:clr>
            <a:srgbClr val="F26B43"/>
          </p15:clr>
        </p15:guide>
        <p15:guide id="7" pos="778">
          <p15:clr>
            <a:srgbClr val="F26B43"/>
          </p15:clr>
        </p15:guide>
        <p15:guide id="8" pos="1504">
          <p15:clr>
            <a:srgbClr val="F26B43"/>
          </p15:clr>
        </p15:guide>
        <p15:guide id="9" orient="horz" pos="4065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2AB5F44-508E-D5E3-9686-E5DB5331D657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55" y="761"/>
            <a:ext cx="12189289" cy="685647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36EF127-952C-08F1-37F9-7292D70F0B06}"/>
              </a:ext>
            </a:extLst>
          </p:cNvPr>
          <p:cNvSpPr/>
          <p:nvPr userDrawn="1"/>
        </p:nvSpPr>
        <p:spPr>
          <a:xfrm>
            <a:off x="2171700" y="5732260"/>
            <a:ext cx="3714750" cy="112497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592D61-4A60-6946-D1E3-5AC93DE86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365125"/>
            <a:ext cx="11654682" cy="4723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1C4AB4-12A7-2444-B999-E190C2D007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66700" y="536713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C43241-55FA-000D-E911-88A86A203D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6642" y="536713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F6D9DA-6B18-0AEA-604C-ADB3F8C641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78183" y="536713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94601B8E-4C5D-4D9E-8821-9696CA0E0E3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7E71A0C6-6FDD-31C0-2DA4-598F590530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6700" y="1304925"/>
            <a:ext cx="11654683" cy="3865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529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kern="1200">
          <a:solidFill>
            <a:srgbClr val="003088"/>
          </a:solidFill>
          <a:latin typeface="+mj-lt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676767"/>
          </a:solidFill>
          <a:latin typeface="+mn-lt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rgbClr val="676767"/>
          </a:solidFill>
          <a:latin typeface="+mn-lt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rgbClr val="676767"/>
          </a:solidFill>
          <a:latin typeface="+mn-lt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rgbClr val="676767"/>
          </a:solidFill>
          <a:latin typeface="+mn-lt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5EE97D3-004E-241C-1F4D-DA2001CE042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93" y="1"/>
            <a:ext cx="12190813" cy="6857998"/>
          </a:xfrm>
          <a:prstGeom prst="rect">
            <a:avLst/>
          </a:prstGeom>
        </p:spPr>
      </p:pic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D0781EEC-C938-86FA-B882-0B112DC0D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365125"/>
            <a:ext cx="7086600" cy="574675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16BCFD7A-BAD1-80E9-241B-1E0D4B057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59" y="1304925"/>
            <a:ext cx="11654683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body text</a:t>
            </a:r>
          </a:p>
        </p:txBody>
      </p:sp>
    </p:spTree>
    <p:extLst>
      <p:ext uri="{BB962C8B-B14F-4D97-AF65-F5344CB8AC3E}">
        <p14:creationId xmlns:p14="http://schemas.microsoft.com/office/powerpoint/2010/main" val="2629101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0" kern="1200">
          <a:solidFill>
            <a:schemeClr val="accent3"/>
          </a:solidFill>
          <a:latin typeface="+mj-lt"/>
          <a:ea typeface="Verdana" panose="020B0604030504040204" pitchFamily="34" charset="0"/>
          <a:cs typeface="Roboto" panose="02000000000000000000" pitchFamily="2" charset="0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1600" kern="1200">
          <a:solidFill>
            <a:schemeClr val="tx2"/>
          </a:solidFill>
          <a:latin typeface="+mn-lt"/>
          <a:ea typeface="Verdana" panose="020B0604030504040204" pitchFamily="34" charset="0"/>
          <a:cs typeface="Roboto" panose="02000000000000000000" pitchFamily="2" charset="0"/>
        </a:defRPr>
      </a:lvl1pPr>
      <a:lvl2pPr marL="4572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50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5.jpeg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7" Type="http://schemas.openxmlformats.org/officeDocument/2006/relationships/image" Target="../media/image61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jpeg"/><Relationship Id="rId4" Type="http://schemas.openxmlformats.org/officeDocument/2006/relationships/image" Target="../media/image6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8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2.jpeg"/><Relationship Id="rId4" Type="http://schemas.openxmlformats.org/officeDocument/2006/relationships/image" Target="../media/image7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6.jpeg"/><Relationship Id="rId4" Type="http://schemas.openxmlformats.org/officeDocument/2006/relationships/image" Target="../media/image75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6A4E1B0C-F1A0-6556-94C3-2389D2596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3200" y="2379664"/>
            <a:ext cx="6905171" cy="1138240"/>
          </a:xfrm>
        </p:spPr>
        <p:txBody>
          <a:bodyPr/>
          <a:lstStyle/>
          <a:p>
            <a:r>
              <a:rPr lang="en-GB" dirty="0"/>
              <a:t>Post Irradiation examination (PIE) on ISIS TS2 targets</a:t>
            </a:r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FE3D8EF0-1B7A-CDB9-F00B-ED327BE79A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3200" y="3929063"/>
            <a:ext cx="9144000" cy="795338"/>
          </a:xfrm>
        </p:spPr>
        <p:txBody>
          <a:bodyPr>
            <a:normAutofit/>
          </a:bodyPr>
          <a:lstStyle/>
          <a:p>
            <a:r>
              <a:rPr lang="en-GB" dirty="0"/>
              <a:t>Presented by S. Gallimore – ISIS Target design group leader</a:t>
            </a:r>
          </a:p>
          <a:p>
            <a:r>
              <a:rPr lang="en-GB" sz="1800" dirty="0"/>
              <a:t>contribution from D. Coates, L. Jones, M Probert &amp; C. Russell </a:t>
            </a:r>
          </a:p>
          <a:p>
            <a:endParaRPr lang="en-GB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EEF66256-856E-D40A-7CD3-EF0EFE05902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03200" y="4958443"/>
            <a:ext cx="8648700" cy="26397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ICANS XXV - Clarion Hotel Malmö Live, Sweden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2B05D21-1ED4-FE0F-33F6-07E23FD070C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03200" y="5278668"/>
            <a:ext cx="8648700" cy="26397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Thursday 16th April 2026</a:t>
            </a:r>
          </a:p>
        </p:txBody>
      </p:sp>
      <p:sp>
        <p:nvSpPr>
          <p:cNvPr id="2" name="Text Placeholder 11">
            <a:extLst>
              <a:ext uri="{FF2B5EF4-FFF2-40B4-BE49-F238E27FC236}">
                <a16:creationId xmlns:a16="http://schemas.microsoft.com/office/drawing/2014/main" id="{89DFBDD2-0D0D-6D88-3494-41666464D000}"/>
              </a:ext>
            </a:extLst>
          </p:cNvPr>
          <p:cNvSpPr txBox="1">
            <a:spLocks/>
          </p:cNvSpPr>
          <p:nvPr/>
        </p:nvSpPr>
        <p:spPr>
          <a:xfrm>
            <a:off x="203200" y="6273800"/>
            <a:ext cx="8648700" cy="26397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2"/>
                </a:solidFill>
                <a:latin typeface="+mn-lt"/>
                <a:ea typeface="Verdana" panose="020B0604030504040204" pitchFamily="34" charset="0"/>
                <a:cs typeface="Roboto" panose="02000000000000000000" pitchFamily="2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</a:pPr>
            <a:r>
              <a:rPr lang="en-GB" dirty="0">
                <a:sym typeface="Wingdings" panose="05000000000000000000" pitchFamily="2" charset="2"/>
              </a:rPr>
              <a:t>  </a:t>
            </a:r>
            <a:r>
              <a:rPr lang="en-GB" dirty="0"/>
              <a:t>Stephen.Gallimore@stfc.ac.uk</a:t>
            </a:r>
          </a:p>
        </p:txBody>
      </p:sp>
      <p:sp>
        <p:nvSpPr>
          <p:cNvPr id="3" name="Text Placeholder 11">
            <a:extLst>
              <a:ext uri="{FF2B5EF4-FFF2-40B4-BE49-F238E27FC236}">
                <a16:creationId xmlns:a16="http://schemas.microsoft.com/office/drawing/2014/main" id="{98B7FD48-8F94-875E-505E-D66727CC2787}"/>
              </a:ext>
            </a:extLst>
          </p:cNvPr>
          <p:cNvSpPr txBox="1">
            <a:spLocks/>
          </p:cNvSpPr>
          <p:nvPr/>
        </p:nvSpPr>
        <p:spPr>
          <a:xfrm>
            <a:off x="203200" y="6594025"/>
            <a:ext cx="8648700" cy="26397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2"/>
                </a:solidFill>
                <a:latin typeface="+mn-lt"/>
                <a:ea typeface="Verdana" panose="020B0604030504040204" pitchFamily="34" charset="0"/>
                <a:cs typeface="Roboto" panose="02000000000000000000" pitchFamily="2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</a:pPr>
            <a:r>
              <a:rPr lang="en-GB" dirty="0">
                <a:sym typeface="Wingdings" panose="05000000000000000000" pitchFamily="2" charset="2"/>
              </a:rPr>
              <a:t>  +44 (0) 1235 445961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1826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2">
          <a:extLst>
            <a:ext uri="{FF2B5EF4-FFF2-40B4-BE49-F238E27FC236}">
              <a16:creationId xmlns:a16="http://schemas.microsoft.com/office/drawing/2014/main" id="{85EED4BB-6177-C887-2266-CFB19C523A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Google Shape;263;p3">
            <a:extLst>
              <a:ext uri="{FF2B5EF4-FFF2-40B4-BE49-F238E27FC236}">
                <a16:creationId xmlns:a16="http://schemas.microsoft.com/office/drawing/2014/main" id="{176AFA83-E797-CFA4-341B-A8D83F55F88D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15860" r="15860"/>
          <a:stretch/>
        </p:blipFill>
        <p:spPr>
          <a:xfrm>
            <a:off x="6096000" y="0"/>
            <a:ext cx="6096001" cy="6858001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B534FFF9-DFF5-F7BD-953D-A3E0FCC99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23B7664-1631-F551-279B-6D60F422BB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Background</a:t>
            </a:r>
          </a:p>
          <a:p>
            <a:r>
              <a:rPr lang="en-GB" b="1" dirty="0"/>
              <a:t>1</a:t>
            </a:r>
            <a:r>
              <a:rPr lang="en-GB" b="1" baseline="30000" dirty="0"/>
              <a:t>st</a:t>
            </a:r>
            <a:r>
              <a:rPr lang="en-GB" b="1" dirty="0"/>
              <a:t> attempt</a:t>
            </a:r>
          </a:p>
          <a:p>
            <a:r>
              <a:rPr lang="en-GB" b="1" dirty="0"/>
              <a:t>2</a:t>
            </a:r>
            <a:r>
              <a:rPr lang="en-GB" b="1" baseline="30000" dirty="0"/>
              <a:t>nd</a:t>
            </a:r>
            <a:r>
              <a:rPr lang="en-GB" b="1" dirty="0"/>
              <a:t> try</a:t>
            </a:r>
          </a:p>
          <a:p>
            <a:r>
              <a:rPr lang="en-GB" b="1" dirty="0"/>
              <a:t>What we’ve learned</a:t>
            </a:r>
          </a:p>
          <a:p>
            <a:r>
              <a:rPr lang="en-GB" b="1" dirty="0"/>
              <a:t>Changes to the set-up</a:t>
            </a:r>
          </a:p>
          <a:p>
            <a:r>
              <a:rPr lang="en-GB" b="1" dirty="0"/>
              <a:t>3</a:t>
            </a:r>
            <a:r>
              <a:rPr lang="en-GB" b="1" baseline="30000" dirty="0"/>
              <a:t>rd</a:t>
            </a:r>
            <a:r>
              <a:rPr lang="en-GB" b="1" dirty="0"/>
              <a:t> time lucky (?)</a:t>
            </a:r>
          </a:p>
          <a:p>
            <a:r>
              <a:rPr lang="en-GB" b="1" dirty="0"/>
              <a:t>A look to the future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55541A4D-9529-B73A-E5CD-235B21A42252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096000" y="0"/>
            <a:ext cx="6096000" cy="603115"/>
          </a:xfrm>
          <a:solidFill>
            <a:schemeClr val="bg1">
              <a:lumMod val="85000"/>
              <a:alpha val="31000"/>
            </a:schemeClr>
          </a:solidFill>
        </p:spPr>
        <p:txBody>
          <a:bodyPr>
            <a:normAutofit fontScale="62500" lnSpcReduction="20000"/>
          </a:bodyPr>
          <a:lstStyle/>
          <a:p>
            <a:pPr marL="114300" indent="0">
              <a:buNone/>
            </a:pPr>
            <a:r>
              <a:rPr lang="en-GB" dirty="0">
                <a:solidFill>
                  <a:schemeClr val="bg1"/>
                </a:solidFill>
              </a:rPr>
              <a:t>An image of the TS2 target, reflector and moderator (</a:t>
            </a:r>
            <a:r>
              <a:rPr lang="en-GB" dirty="0" err="1">
                <a:solidFill>
                  <a:schemeClr val="bg1"/>
                </a:solidFill>
              </a:rPr>
              <a:t>TRaM</a:t>
            </a:r>
            <a:r>
              <a:rPr lang="en-GB" dirty="0">
                <a:solidFill>
                  <a:schemeClr val="bg1"/>
                </a:solidFill>
              </a:rPr>
              <a:t>) assembly looking along the beam axis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1687001-0D6C-84FD-DBA1-537D87B5B14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9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Google Shape;263;p3"/>
          <p:cNvPicPr preferRelativeResize="0"/>
          <p:nvPr/>
        </p:nvPicPr>
        <p:blipFill rotWithShape="1">
          <a:blip r:embed="rId3">
            <a:alphaModFix/>
          </a:blip>
          <a:srcRect l="1919" r="1919"/>
          <a:stretch/>
        </p:blipFill>
        <p:spPr>
          <a:xfrm>
            <a:off x="6096000" y="0"/>
            <a:ext cx="6096001" cy="6858001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5CEE8754-C41E-DB94-4AB7-DF354DD0D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5153B7C-4488-76D9-2DD8-6CCBF258FB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ea typeface="+mn-lt"/>
                <a:cs typeface="Times New Roman" panose="02020603050405020304" pitchFamily="18" charset="0"/>
              </a:rPr>
              <a:t>Operates @</a:t>
            </a:r>
            <a:r>
              <a:rPr lang="en-GB" sz="2400" dirty="0">
                <a:ea typeface="+mn-lt"/>
                <a:cs typeface="+mn-lt"/>
              </a:rPr>
              <a:t>40</a:t>
            </a:r>
            <a:r>
              <a:rPr lang="en-GB" sz="2400" dirty="0">
                <a:ea typeface="Calibri" panose="020F0502020204030204" pitchFamily="34" charset="0"/>
              </a:rPr>
              <a:t>µ</a:t>
            </a: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A (32 KW), 800 Mev, 10Hz, </a:t>
            </a:r>
            <a:r>
              <a:rPr lang="en-GB" sz="2400" dirty="0"/>
              <a:t>Ø20mm Beam spot, </a:t>
            </a: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2-year service life (~250 mA hrs)</a:t>
            </a:r>
            <a:endParaRPr lang="en-GB" sz="2400" dirty="0"/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Short-lived isotopes Ta 182 &amp; W 187 in cooling water</a:t>
            </a:r>
            <a:endParaRPr lang="en-GB" sz="2400" dirty="0"/>
          </a:p>
          <a:p>
            <a:r>
              <a:rPr lang="en-GB" sz="2400" dirty="0"/>
              <a:t>Design and operating iterations -lifetime still not sufficient</a:t>
            </a:r>
          </a:p>
          <a:p>
            <a:r>
              <a:rPr lang="en-GB" sz="2400" dirty="0"/>
              <a:t>Need greater understanding of mechanisms at play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3351EEFF-0EDA-C5B3-54FC-EB8B51B9CEB6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096000" y="0"/>
            <a:ext cx="6096000" cy="570689"/>
          </a:xfrm>
          <a:solidFill>
            <a:schemeClr val="bg1">
              <a:lumMod val="85000"/>
              <a:alpha val="31000"/>
            </a:schemeClr>
          </a:solidFill>
        </p:spPr>
        <p:txBody>
          <a:bodyPr>
            <a:normAutofit fontScale="55000" lnSpcReduction="20000"/>
          </a:bodyPr>
          <a:lstStyle/>
          <a:p>
            <a:pPr marL="114300" indent="0">
              <a:buNone/>
            </a:pPr>
            <a:r>
              <a:rPr lang="en-GB" dirty="0">
                <a:solidFill>
                  <a:schemeClr val="bg1"/>
                </a:solidFill>
              </a:rPr>
              <a:t>An image of the TS2 </a:t>
            </a:r>
            <a:r>
              <a:rPr lang="en-GB" dirty="0" err="1">
                <a:solidFill>
                  <a:schemeClr val="bg1"/>
                </a:solidFill>
              </a:rPr>
              <a:t>TRaM</a:t>
            </a:r>
            <a:r>
              <a:rPr lang="en-GB" dirty="0">
                <a:solidFill>
                  <a:schemeClr val="bg1"/>
                </a:solidFill>
              </a:rPr>
              <a:t> assembly (with the target removed) viewed through the cell window</a:t>
            </a:r>
          </a:p>
          <a:p>
            <a:pPr marL="11430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416652D-E567-994D-5403-1026AC192CD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38D009C-2612-809E-E73A-41EA03072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7BAE28C-C53A-F26A-B639-2E48F7CF0E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Kept target #4 in storage for PIE</a:t>
            </a:r>
          </a:p>
          <a:p>
            <a:r>
              <a:rPr lang="en-GB" dirty="0"/>
              <a:t>It is a </a:t>
            </a:r>
            <a:r>
              <a:rPr lang="en-GB" dirty="0" err="1"/>
              <a:t>MkIIa</a:t>
            </a:r>
            <a:r>
              <a:rPr lang="en-GB" dirty="0"/>
              <a:t> design</a:t>
            </a:r>
          </a:p>
          <a:p>
            <a:r>
              <a:rPr lang="en-GB" dirty="0"/>
              <a:t>Ta cladding = 0.8mm thick</a:t>
            </a:r>
          </a:p>
          <a:p>
            <a:r>
              <a:rPr lang="en-GB" dirty="0"/>
              <a:t>Received a cumulative 236mAhrs of beam in service between Nov 2012 &amp; Jul 2014</a:t>
            </a:r>
          </a:p>
          <a:p>
            <a:endParaRPr lang="en-GB" dirty="0"/>
          </a:p>
        </p:txBody>
      </p:sp>
      <p:pic>
        <p:nvPicPr>
          <p:cNvPr id="20" name="Picture 19" descr="A blue and green tube&#10;&#10;Description automatically generated">
            <a:extLst>
              <a:ext uri="{FF2B5EF4-FFF2-40B4-BE49-F238E27FC236}">
                <a16:creationId xmlns:a16="http://schemas.microsoft.com/office/drawing/2014/main" id="{CE0A05C8-EE15-46F0-D130-BB0E8D9EE0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199" y="1825625"/>
            <a:ext cx="5189417" cy="3712656"/>
          </a:xfrm>
          <a:prstGeom prst="rect">
            <a:avLst/>
          </a:prstGeom>
        </p:spPr>
      </p:pic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67A39C9-C9DA-0BB0-0137-F1084F61D29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172200" y="5538281"/>
            <a:ext cx="5181600" cy="75709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114300" indent="0">
              <a:spcBef>
                <a:spcPts val="0"/>
              </a:spcBef>
              <a:buNone/>
            </a:pPr>
            <a:r>
              <a:rPr lang="en-GB" sz="1600" dirty="0"/>
              <a:t>CAD model of TS2 </a:t>
            </a:r>
            <a:r>
              <a:rPr lang="en-GB" sz="1600" dirty="0" err="1"/>
              <a:t>MkIIa</a:t>
            </a:r>
            <a:r>
              <a:rPr lang="en-GB" sz="1600" dirty="0"/>
              <a:t> target (cooling sleeves removed for clarity) showing 2 directional cooling flow and domed-nose design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C206C649-EDB3-A14E-08A9-9A595EB9B9D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1310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AD3CEF-DB30-BA8F-048A-698CD2134E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3BB5BA9-71D3-B31F-5C05-D8820449D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Our 1</a:t>
            </a:r>
            <a:r>
              <a:rPr lang="en-GB" baseline="30000" dirty="0"/>
              <a:t>st</a:t>
            </a:r>
            <a:r>
              <a:rPr lang="en-GB" dirty="0"/>
              <a:t> attempt &amp; 2</a:t>
            </a:r>
            <a:r>
              <a:rPr lang="en-GB" baseline="30000" dirty="0"/>
              <a:t>nd</a:t>
            </a:r>
            <a:r>
              <a:rPr lang="en-GB" dirty="0"/>
              <a:t> try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B19DE49-33D1-0662-02D7-73EA5F3D2F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B8C49D-A9CC-6EBA-2401-34877C26986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7849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A99B3E-4AC3-9F9D-19CC-BA57CB260B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CF0E9-B801-1440-53F8-5E5C0C63C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attempt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62AF62-E2B2-3620-0F53-604EBF2F64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GB" dirty="0"/>
              <a:t>Jan 2024</a:t>
            </a:r>
          </a:p>
          <a:p>
            <a:r>
              <a:rPr lang="en-GB" dirty="0"/>
              <a:t>Cutting rig based on a </a:t>
            </a:r>
            <a:r>
              <a:rPr lang="en-GB" i="1" dirty="0"/>
              <a:t>REMS</a:t>
            </a:r>
            <a:r>
              <a:rPr lang="en-GB" dirty="0"/>
              <a:t> pipe cutter</a:t>
            </a:r>
          </a:p>
          <a:p>
            <a:r>
              <a:rPr lang="en-US" dirty="0"/>
              <a:t>Uses pressure to displace the metal, resulting in a clean, perpendicular, and burr-free edge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67AAF2-9872-0197-08D7-937D4D191AC6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P1000389">
            <a:hlinkClick r:id="" action="ppaction://media"/>
            <a:extLst>
              <a:ext uri="{FF2B5EF4-FFF2-40B4-BE49-F238E27FC236}">
                <a16:creationId xmlns:a16="http://schemas.microsoft.com/office/drawing/2014/main" id="{1241B71E-7C91-0E63-0631-63D415749FE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5801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72200" y="2540557"/>
            <a:ext cx="5193730" cy="2921473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7DAECF1-A9CB-D013-3D9C-9C8AB20CC1F4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605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9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 fullScrn="1">
              <p:cMediaNode vol="80000" mute="1">
                <p:cTn id="12" fill="remove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59CE6-766C-085A-B516-364A3AC198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attempt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72C8C7-B4C1-3D77-EE9F-472FB2E41C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But …</a:t>
            </a:r>
          </a:p>
          <a:p>
            <a:r>
              <a:rPr lang="en-GB" dirty="0"/>
              <a:t>Blade of cutter was damaged by grooves in the target sleeve</a:t>
            </a:r>
          </a:p>
          <a:p>
            <a:r>
              <a:rPr lang="en-GB" dirty="0"/>
              <a:t>Failure to cut through cladding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CDC1C6-F9E3-5E94-3F5F-DEB6DAD10338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4C3628-E18B-8680-E1C5-B9B2C221D8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3429000"/>
            <a:ext cx="5192139" cy="238546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C228E1A-3312-4037-4E9D-2655C269C71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508422"/>
            <a:ext cx="5192139" cy="2920578"/>
          </a:xfrm>
          <a:prstGeom prst="rect">
            <a:avLst/>
          </a:prstGeom>
        </p:spPr>
      </p:pic>
      <p:sp>
        <p:nvSpPr>
          <p:cNvPr id="7" name="Text Placeholder 11">
            <a:extLst>
              <a:ext uri="{FF2B5EF4-FFF2-40B4-BE49-F238E27FC236}">
                <a16:creationId xmlns:a16="http://schemas.microsoft.com/office/drawing/2014/main" id="{B62E039E-D3C0-2415-2BC9-D62633DEB51F}"/>
              </a:ext>
            </a:extLst>
          </p:cNvPr>
          <p:cNvSpPr txBox="1">
            <a:spLocks/>
          </p:cNvSpPr>
          <p:nvPr/>
        </p:nvSpPr>
        <p:spPr>
          <a:xfrm>
            <a:off x="6161659" y="508422"/>
            <a:ext cx="5192139" cy="535113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txBody>
          <a:bodyPr spcFirstLastPara="1" wrap="square" lIns="91425" tIns="45700" rIns="91425" bIns="45700" anchor="t" anchorCtr="0">
            <a:normAutofit fontScale="55000" lnSpcReduction="2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28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24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20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18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18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Noto Sans Symbols"/>
              <a:buNone/>
            </a:pPr>
            <a:r>
              <a:rPr lang="en-GB" dirty="0">
                <a:solidFill>
                  <a:schemeClr val="bg1"/>
                </a:solidFill>
              </a:rPr>
              <a:t>Partial groove through the TS2 target outer sleeve</a:t>
            </a:r>
          </a:p>
          <a:p>
            <a:pPr marL="114300" indent="0">
              <a:buFont typeface="Noto Sans Symbols"/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 Placeholder 11">
            <a:extLst>
              <a:ext uri="{FF2B5EF4-FFF2-40B4-BE49-F238E27FC236}">
                <a16:creationId xmlns:a16="http://schemas.microsoft.com/office/drawing/2014/main" id="{F9441124-80EB-3967-30EF-0E4BE2F01453}"/>
              </a:ext>
            </a:extLst>
          </p:cNvPr>
          <p:cNvSpPr txBox="1">
            <a:spLocks/>
          </p:cNvSpPr>
          <p:nvPr/>
        </p:nvSpPr>
        <p:spPr>
          <a:xfrm>
            <a:off x="6161660" y="5837062"/>
            <a:ext cx="5192139" cy="535113"/>
          </a:xfrm>
          <a:prstGeom prst="rect">
            <a:avLst/>
          </a:prstGeom>
          <a:solidFill>
            <a:schemeClr val="bg1">
              <a:lumMod val="85000"/>
              <a:alpha val="31000"/>
            </a:schemeClr>
          </a:solidFill>
          <a:ln>
            <a:noFill/>
          </a:ln>
        </p:spPr>
        <p:txBody>
          <a:bodyPr spcFirstLastPara="1" wrap="square" lIns="91425" tIns="45700" rIns="91425" bIns="45700" anchor="t" anchorCtr="0">
            <a:normAutofit fontScale="47500" lnSpcReduction="2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28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24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20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18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18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Noto Sans Symbols"/>
              <a:buNone/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CAD image showing the thermocouple grooves down the length of the out sleeve</a:t>
            </a:r>
          </a:p>
          <a:p>
            <a:pPr marL="114300" indent="0">
              <a:buFont typeface="Noto Sans Symbols"/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8C20CB-96A0-99F4-F187-30E3B46B59A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7909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340EE5-867D-79A7-D039-EF2C60C08A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BB70B-F668-2E71-E0D0-9EF426F9B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attempt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0E47D5-C992-A763-07A7-986D88E3C4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US" dirty="0"/>
              <a:t>Nov 2024</a:t>
            </a:r>
          </a:p>
          <a:p>
            <a:r>
              <a:rPr lang="en-US" dirty="0"/>
              <a:t>Option A – Pull off nose</a:t>
            </a:r>
          </a:p>
          <a:p>
            <a:r>
              <a:rPr lang="en-US" dirty="0"/>
              <a:t>Option B – Fresh cut</a:t>
            </a:r>
          </a:p>
          <a:p>
            <a:endParaRPr lang="en-US" dirty="0"/>
          </a:p>
          <a:p>
            <a:r>
              <a:rPr lang="en-US" dirty="0"/>
              <a:t>We went with option B &amp; moved the cut away from the grooves in the vessel 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888A88-1218-9B9F-EDF5-11042430953B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6A165D7-673F-C1A6-A83B-3C9DEC02189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8</a:t>
            </a:fld>
            <a:endParaRPr lang="en-GB"/>
          </a:p>
        </p:txBody>
      </p:sp>
      <p:pic>
        <p:nvPicPr>
          <p:cNvPr id="6" name="Nov cut">
            <a:hlinkClick r:id="" action="ppaction://media"/>
            <a:extLst>
              <a:ext uri="{FF2B5EF4-FFF2-40B4-BE49-F238E27FC236}">
                <a16:creationId xmlns:a16="http://schemas.microsoft.com/office/drawing/2014/main" id="{E566F0C7-9203-C46F-FEC9-687AABDE04C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6879" end="6503"/>
                  <p14:fade out="125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72200" y="2541979"/>
            <a:ext cx="5191115" cy="2917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366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52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 fullScrn="1">
              <p:cMediaNode vol="80000">
                <p:cTn id="12" fill="remove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8B46C8-8774-5AD5-C56E-DB306FC089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18DB2-D286-2EAE-B750-5AAC82641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attempt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8681F8-DFBD-36A7-8A97-6713C8197E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Improved cutting rig and support of target</a:t>
            </a:r>
          </a:p>
          <a:p>
            <a:r>
              <a:rPr lang="en-GB" dirty="0"/>
              <a:t>This time success!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70EADF-7560-9044-14F6-72B83FDC2A36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Text Placeholder 11">
            <a:extLst>
              <a:ext uri="{FF2B5EF4-FFF2-40B4-BE49-F238E27FC236}">
                <a16:creationId xmlns:a16="http://schemas.microsoft.com/office/drawing/2014/main" id="{FD4D77F1-7D27-DF43-B87C-153474ED894F}"/>
              </a:ext>
            </a:extLst>
          </p:cNvPr>
          <p:cNvSpPr txBox="1">
            <a:spLocks/>
          </p:cNvSpPr>
          <p:nvPr/>
        </p:nvSpPr>
        <p:spPr>
          <a:xfrm>
            <a:off x="6161659" y="5909406"/>
            <a:ext cx="5192139" cy="535113"/>
          </a:xfrm>
          <a:prstGeom prst="rect">
            <a:avLst/>
          </a:prstGeom>
          <a:solidFill>
            <a:schemeClr val="bg1">
              <a:lumMod val="85000"/>
              <a:alpha val="31000"/>
            </a:schemeClr>
          </a:solidFill>
          <a:ln>
            <a:noFill/>
          </a:ln>
        </p:spPr>
        <p:txBody>
          <a:bodyPr spcFirstLastPara="1" wrap="square" lIns="91425" tIns="45700" rIns="91425" bIns="45700" anchor="t" anchorCtr="0">
            <a:normAutofit fontScale="47500" lnSpcReduction="2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28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24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20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18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18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Noto Sans Symbols"/>
              <a:buNone/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CAD image showing a similar view of the TS2 target as above, with its nose cap removed following the ‘cut’</a:t>
            </a:r>
          </a:p>
          <a:p>
            <a:pPr marL="114300" indent="0">
              <a:buFont typeface="Noto Sans Symbols"/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" name="Picture 9" descr="Bottle of champagne and streamers">
            <a:extLst>
              <a:ext uri="{FF2B5EF4-FFF2-40B4-BE49-F238E27FC236}">
                <a16:creationId xmlns:a16="http://schemas.microsoft.com/office/drawing/2014/main" id="{ECE1DC92-6449-BCFE-4789-0462776A07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8109" y="3429000"/>
            <a:ext cx="3061781" cy="204118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2765E0F-09BC-FEA9-8511-13BF80DBDA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1659" y="3436709"/>
            <a:ext cx="5192139" cy="248706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AE19D87-55EF-5232-C806-791674547E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1657" y="200501"/>
            <a:ext cx="5192139" cy="3254611"/>
          </a:xfrm>
          <a:prstGeom prst="rect">
            <a:avLst/>
          </a:prstGeom>
        </p:spPr>
      </p:pic>
      <p:sp>
        <p:nvSpPr>
          <p:cNvPr id="7" name="Text Placeholder 11">
            <a:extLst>
              <a:ext uri="{FF2B5EF4-FFF2-40B4-BE49-F238E27FC236}">
                <a16:creationId xmlns:a16="http://schemas.microsoft.com/office/drawing/2014/main" id="{0046C172-38F5-D032-B288-5D19029F674C}"/>
              </a:ext>
            </a:extLst>
          </p:cNvPr>
          <p:cNvSpPr txBox="1">
            <a:spLocks/>
          </p:cNvSpPr>
          <p:nvPr/>
        </p:nvSpPr>
        <p:spPr>
          <a:xfrm>
            <a:off x="6161653" y="200502"/>
            <a:ext cx="5192139" cy="62310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txBody>
          <a:bodyPr spcFirstLastPara="1" wrap="square" lIns="91425" tIns="45700" rIns="91425" bIns="45700" anchor="t" anchorCtr="0">
            <a:normAutofit fontScale="62500" lnSpcReduction="2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28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24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20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18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▪"/>
              <a:defRPr sz="1800" b="0" i="0" u="none" strike="noStrike" cap="none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>
              <a:buFont typeface="Noto Sans Symbols"/>
              <a:buNone/>
            </a:pPr>
            <a:r>
              <a:rPr lang="en-GB" dirty="0">
                <a:solidFill>
                  <a:schemeClr val="bg1"/>
                </a:solidFill>
              </a:rPr>
              <a:t>View through RHC window of TS2 target with its nose cap removed</a:t>
            </a:r>
          </a:p>
          <a:p>
            <a:pPr marL="114300" indent="0">
              <a:buFont typeface="Noto Sans Symbols"/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B0C3FF6-8912-2366-00BD-FE75F89F1E8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7613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4785A7A-AA5E-3F62-0565-FE7CBDA84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we’ve learned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2B6FE84-3FD2-8E6C-649D-895B5C5ABE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… so far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518C4A-1DA2-9F97-E6EB-53E4520EE8B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379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107" y="205001"/>
            <a:ext cx="6305834" cy="435966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15" t="1" b="-8858"/>
          <a:stretch/>
        </p:blipFill>
        <p:spPr>
          <a:xfrm rot="8550901">
            <a:off x="7408454" y="421872"/>
            <a:ext cx="2897351" cy="2792152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 flipH="1">
            <a:off x="4688541" y="1855694"/>
            <a:ext cx="4168589" cy="132268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4530667" y="1038388"/>
            <a:ext cx="16217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INNER RETURN CHANNEL</a:t>
            </a:r>
          </a:p>
        </p:txBody>
      </p:sp>
      <p:cxnSp>
        <p:nvCxnSpPr>
          <p:cNvPr id="12" name="Straight Arrow Connector 11"/>
          <p:cNvCxnSpPr>
            <a:stCxn id="11" idx="2"/>
          </p:cNvCxnSpPr>
          <p:nvPr/>
        </p:nvCxnSpPr>
        <p:spPr>
          <a:xfrm flipH="1">
            <a:off x="5151164" y="1684719"/>
            <a:ext cx="190386" cy="102177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2569502" y="4849906"/>
            <a:ext cx="16303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OUTER FLOW CHANNEL</a:t>
            </a:r>
          </a:p>
        </p:txBody>
      </p:sp>
      <p:cxnSp>
        <p:nvCxnSpPr>
          <p:cNvPr id="17" name="Straight Arrow Connector 16"/>
          <p:cNvCxnSpPr/>
          <p:nvPr/>
        </p:nvCxnSpPr>
        <p:spPr>
          <a:xfrm flipV="1">
            <a:off x="3439657" y="3807350"/>
            <a:ext cx="1091010" cy="104255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9" name="Picture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97690" y="3431250"/>
            <a:ext cx="2795203" cy="2603653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0965" y="4446493"/>
            <a:ext cx="2909726" cy="2185889"/>
          </a:xfrm>
          <a:prstGeom prst="rect">
            <a:avLst/>
          </a:prstGeom>
        </p:spPr>
      </p:pic>
      <p:cxnSp>
        <p:nvCxnSpPr>
          <p:cNvPr id="23" name="Straight Arrow Connector 22"/>
          <p:cNvCxnSpPr/>
          <p:nvPr/>
        </p:nvCxnSpPr>
        <p:spPr>
          <a:xfrm flipH="1" flipV="1">
            <a:off x="5947598" y="3818963"/>
            <a:ext cx="1823619" cy="180190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2173381" y="3191435"/>
            <a:ext cx="1091010" cy="104255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931589" y="4215190"/>
            <a:ext cx="19413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 COOLING SLEEVE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883966" y="5947724"/>
            <a:ext cx="19413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 CLADDING CAP</a:t>
            </a:r>
          </a:p>
        </p:txBody>
      </p:sp>
      <p:cxnSp>
        <p:nvCxnSpPr>
          <p:cNvPr id="30" name="Straight Arrow Connector 29"/>
          <p:cNvCxnSpPr>
            <a:stCxn id="29" idx="0"/>
          </p:cNvCxnSpPr>
          <p:nvPr/>
        </p:nvCxnSpPr>
        <p:spPr>
          <a:xfrm flipV="1">
            <a:off x="4854632" y="4140502"/>
            <a:ext cx="486918" cy="180722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2574492" y="5578392"/>
            <a:ext cx="19413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SITE OF EB WELD</a:t>
            </a:r>
          </a:p>
        </p:txBody>
      </p:sp>
      <p:cxnSp>
        <p:nvCxnSpPr>
          <p:cNvPr id="34" name="Straight Arrow Connector 33"/>
          <p:cNvCxnSpPr/>
          <p:nvPr/>
        </p:nvCxnSpPr>
        <p:spPr>
          <a:xfrm flipV="1">
            <a:off x="3976819" y="3803674"/>
            <a:ext cx="760238" cy="185880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7789166-EAF6-2AA3-732B-F0DCBA944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82E78-4F12-42D3-84BB-E7AF631D0BA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8149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7224" y="1400893"/>
            <a:ext cx="5238354" cy="419068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875" y="1775688"/>
            <a:ext cx="6194702" cy="3445803"/>
          </a:xfrm>
          <a:prstGeom prst="rect">
            <a:avLst/>
          </a:prstGeom>
          <a:noFill/>
        </p:spPr>
      </p:pic>
      <p:cxnSp>
        <p:nvCxnSpPr>
          <p:cNvPr id="7" name="Straight Connector 6"/>
          <p:cNvCxnSpPr/>
          <p:nvPr/>
        </p:nvCxnSpPr>
        <p:spPr>
          <a:xfrm>
            <a:off x="5190565" y="4527176"/>
            <a:ext cx="197224" cy="537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Oval 7"/>
          <p:cNvSpPr/>
          <p:nvPr/>
        </p:nvSpPr>
        <p:spPr>
          <a:xfrm>
            <a:off x="11385267" y="4062695"/>
            <a:ext cx="654423" cy="157778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cxnSp>
        <p:nvCxnSpPr>
          <p:cNvPr id="9" name="Straight Arrow Connector 8"/>
          <p:cNvCxnSpPr>
            <a:stCxn id="8" idx="2"/>
          </p:cNvCxnSpPr>
          <p:nvPr/>
        </p:nvCxnSpPr>
        <p:spPr>
          <a:xfrm flipH="1" flipV="1">
            <a:off x="5387789" y="4579275"/>
            <a:ext cx="5997478" cy="27231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Arc 10"/>
          <p:cNvSpPr/>
          <p:nvPr/>
        </p:nvSpPr>
        <p:spPr>
          <a:xfrm rot="16626875">
            <a:off x="5056001" y="4278885"/>
            <a:ext cx="1461319" cy="569325"/>
          </a:xfrm>
          <a:prstGeom prst="arc">
            <a:avLst>
              <a:gd name="adj1" fmla="val 15550558"/>
              <a:gd name="adj2" fmla="val 21393421"/>
            </a:avLst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Arrow Connector 11"/>
          <p:cNvCxnSpPr/>
          <p:nvPr/>
        </p:nvCxnSpPr>
        <p:spPr>
          <a:xfrm flipH="1" flipV="1">
            <a:off x="5567082" y="4394324"/>
            <a:ext cx="3900592" cy="13285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" name="Oval 14"/>
          <p:cNvSpPr/>
          <p:nvPr/>
        </p:nvSpPr>
        <p:spPr>
          <a:xfrm>
            <a:off x="10269429" y="2588718"/>
            <a:ext cx="1543558" cy="80442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cxnSp>
        <p:nvCxnSpPr>
          <p:cNvPr id="21" name="Straight Arrow Connector 20"/>
          <p:cNvCxnSpPr/>
          <p:nvPr/>
        </p:nvCxnSpPr>
        <p:spPr>
          <a:xfrm flipH="1">
            <a:off x="5701553" y="3043029"/>
            <a:ext cx="4567876" cy="116634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3" name="Picture 2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029745">
            <a:off x="3998691" y="713477"/>
            <a:ext cx="2272016" cy="1817613"/>
          </a:xfrm>
          <a:prstGeom prst="rect">
            <a:avLst/>
          </a:prstGeom>
        </p:spPr>
      </p:pic>
      <p:cxnSp>
        <p:nvCxnSpPr>
          <p:cNvPr id="24" name="Straight Arrow Connector 23"/>
          <p:cNvCxnSpPr/>
          <p:nvPr/>
        </p:nvCxnSpPr>
        <p:spPr>
          <a:xfrm>
            <a:off x="5134699" y="2071848"/>
            <a:ext cx="750162" cy="173140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cxnSpLocks/>
          </p:cNvCxnSpPr>
          <p:nvPr/>
        </p:nvCxnSpPr>
        <p:spPr>
          <a:xfrm flipV="1">
            <a:off x="3198895" y="4715432"/>
            <a:ext cx="2310885" cy="80221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9" name="Picture 2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10" y="4394324"/>
            <a:ext cx="3046585" cy="243726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1A8553-B7A5-2F54-0FFB-E74E995E832A}"/>
              </a:ext>
            </a:extLst>
          </p:cNvPr>
          <p:cNvSpPr txBox="1"/>
          <p:nvPr/>
        </p:nvSpPr>
        <p:spPr>
          <a:xfrm>
            <a:off x="3198895" y="5515593"/>
            <a:ext cx="16217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Areas of discolouration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CA2167-E66D-BA0F-2D2D-82B7C1DF2E62}"/>
              </a:ext>
            </a:extLst>
          </p:cNvPr>
          <p:cNvSpPr txBox="1"/>
          <p:nvPr/>
        </p:nvSpPr>
        <p:spPr>
          <a:xfrm>
            <a:off x="9728926" y="5591576"/>
            <a:ext cx="1983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Further signs of pitting and possible cracks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FEE4501-38D4-3CD4-5F56-855D86EEC7AC}"/>
              </a:ext>
            </a:extLst>
          </p:cNvPr>
          <p:cNvSpPr txBox="1"/>
          <p:nvPr/>
        </p:nvSpPr>
        <p:spPr>
          <a:xfrm>
            <a:off x="5224185" y="2295829"/>
            <a:ext cx="16217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Areas of discolouration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C10330B-60F1-836B-9B75-F37DB27FA65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486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l="52155" t="32363" r="25600" b="14408"/>
          <a:stretch/>
        </p:blipFill>
        <p:spPr>
          <a:xfrm>
            <a:off x="8785410" y="1748117"/>
            <a:ext cx="3106936" cy="35320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583" y="143435"/>
            <a:ext cx="3846980" cy="307758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6031" y="174811"/>
            <a:ext cx="3807758" cy="304620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583" y="3636982"/>
            <a:ext cx="3846980" cy="307758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6030" y="3636981"/>
            <a:ext cx="3807759" cy="3046207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3615885" y="3244334"/>
            <a:ext cx="16217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NOSE EB WELD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009529" y="5576047"/>
            <a:ext cx="23846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SITE OF NOSE EB WELD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H="1" flipV="1">
            <a:off x="9717741" y="3715871"/>
            <a:ext cx="340660" cy="186017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A180723F-C1DA-2E33-131D-5F7DCA60FBED}"/>
              </a:ext>
            </a:extLst>
          </p:cNvPr>
          <p:cNvCxnSpPr>
            <a:cxnSpLocks/>
          </p:cNvCxnSpPr>
          <p:nvPr/>
        </p:nvCxnSpPr>
        <p:spPr>
          <a:xfrm flipH="1" flipV="1">
            <a:off x="3615885" y="2290930"/>
            <a:ext cx="604299" cy="95340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DAC0499F-A256-23A6-FA02-F41CB5595C05}"/>
              </a:ext>
            </a:extLst>
          </p:cNvPr>
          <p:cNvCxnSpPr>
            <a:cxnSpLocks/>
          </p:cNvCxnSpPr>
          <p:nvPr/>
        </p:nvCxnSpPr>
        <p:spPr>
          <a:xfrm flipV="1">
            <a:off x="5211913" y="2632953"/>
            <a:ext cx="1999525" cy="71099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3DE24476-F5F7-F266-81BE-175EA6C3C105}"/>
              </a:ext>
            </a:extLst>
          </p:cNvPr>
          <p:cNvCxnSpPr>
            <a:cxnSpLocks/>
            <a:stCxn id="11" idx="2"/>
          </p:cNvCxnSpPr>
          <p:nvPr/>
        </p:nvCxnSpPr>
        <p:spPr>
          <a:xfrm flipH="1">
            <a:off x="3488987" y="3613666"/>
            <a:ext cx="937781" cy="206080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7F6FFAD8-B93E-91A0-1023-934C984D5D5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2606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551"/>
            <a:ext cx="12062298" cy="685726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15" t="1" b="-8858"/>
          <a:stretch/>
        </p:blipFill>
        <p:spPr>
          <a:xfrm rot="7187554">
            <a:off x="6803180" y="2306969"/>
            <a:ext cx="1548887" cy="14926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15" t="1" b="-8858"/>
          <a:stretch/>
        </p:blipFill>
        <p:spPr>
          <a:xfrm rot="7187554">
            <a:off x="644482" y="842730"/>
            <a:ext cx="5058044" cy="487439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40441" y="4697506"/>
            <a:ext cx="1728683" cy="738664"/>
          </a:xfrm>
          <a:prstGeom prst="rect">
            <a:avLst/>
          </a:prstGeom>
          <a:solidFill>
            <a:srgbClr val="F1F2F3">
              <a:alpha val="31000"/>
            </a:srgb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Crack following the </a:t>
            </a:r>
          </a:p>
          <a:p>
            <a:r>
              <a:rPr lang="en-GB" dirty="0"/>
              <a:t>Internal Tungsten </a:t>
            </a:r>
          </a:p>
          <a:p>
            <a:r>
              <a:rPr lang="en-GB" dirty="0"/>
              <a:t>Corner?</a:t>
            </a:r>
          </a:p>
        </p:txBody>
      </p:sp>
      <p:cxnSp>
        <p:nvCxnSpPr>
          <p:cNvPr id="9" name="Straight Arrow Connector 8"/>
          <p:cNvCxnSpPr>
            <a:cxnSpLocks/>
          </p:cNvCxnSpPr>
          <p:nvPr/>
        </p:nvCxnSpPr>
        <p:spPr>
          <a:xfrm flipV="1">
            <a:off x="3904782" y="3962400"/>
            <a:ext cx="353453" cy="73510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H="1">
            <a:off x="7906871" y="1228165"/>
            <a:ext cx="26894" cy="273423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7230539" y="1228165"/>
            <a:ext cx="26894" cy="273423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5957E459-813C-75E6-EEEF-BD505E0D3CA9}"/>
              </a:ext>
            </a:extLst>
          </p:cNvPr>
          <p:cNvCxnSpPr>
            <a:cxnSpLocks/>
          </p:cNvCxnSpPr>
          <p:nvPr/>
        </p:nvCxnSpPr>
        <p:spPr>
          <a:xfrm>
            <a:off x="2805898" y="2651125"/>
            <a:ext cx="1639421" cy="24447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911A9713-8C3B-798B-01F5-36686935D384}"/>
              </a:ext>
            </a:extLst>
          </p:cNvPr>
          <p:cNvSpPr txBox="1"/>
          <p:nvPr/>
        </p:nvSpPr>
        <p:spPr>
          <a:xfrm rot="524167">
            <a:off x="2744040" y="2042671"/>
            <a:ext cx="2321486" cy="646331"/>
          </a:xfrm>
          <a:prstGeom prst="rect">
            <a:avLst/>
          </a:prstGeom>
          <a:solidFill>
            <a:srgbClr val="F1F2F3">
              <a:alpha val="31000"/>
            </a:srgbClr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Suspected direction of crack growth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4819D88-74C8-1DE3-8EE4-C1081279D4EC}"/>
              </a:ext>
            </a:extLst>
          </p:cNvPr>
          <p:cNvSpPr/>
          <p:nvPr/>
        </p:nvSpPr>
        <p:spPr>
          <a:xfrm>
            <a:off x="11828834" y="0"/>
            <a:ext cx="36316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7B11857-D76D-50DD-457E-90D5EEB34E6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2757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we’ve learned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9A562A-2E0F-41F8-F11D-24809DBA20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 has retained ductility – no direct measure but empirical and qualitative evidence – see video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21C84D-0802-AAEA-A8A5-4128E46D9AA3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tantalum ductility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5189" end="7306"/>
                  <p14:fade out="75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72200" y="1804245"/>
            <a:ext cx="5181600" cy="4367514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69CD93-A016-3CD7-409F-25C5076A064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773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3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we’ve learned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9A562A-2E0F-41F8-F11D-24809DBA20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Re-looking at past simulation work</a:t>
            </a:r>
          </a:p>
          <a:p>
            <a:r>
              <a:rPr lang="en-GB" dirty="0"/>
              <a:t>Carrying out new analysis to try and match empirical findings</a:t>
            </a:r>
          </a:p>
          <a:p>
            <a:r>
              <a:rPr lang="en-GB" dirty="0"/>
              <a:t>Ran a short oxidation test of W and Ta in </a:t>
            </a:r>
            <a:r>
              <a:rPr lang="en-GB"/>
              <a:t>hot water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21C84D-0802-AAEA-A8A5-4128E46D9AA3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69CD93-A016-3CD7-409F-25C5076A064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16</a:t>
            </a:fld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316A24F-5454-9A44-FF4F-251A66528539}"/>
              </a:ext>
            </a:extLst>
          </p:cNvPr>
          <p:cNvGrpSpPr/>
          <p:nvPr/>
        </p:nvGrpSpPr>
        <p:grpSpPr>
          <a:xfrm>
            <a:off x="6591300" y="1027906"/>
            <a:ext cx="4343400" cy="5436673"/>
            <a:chOff x="6438900" y="1329397"/>
            <a:chExt cx="4343400" cy="5436673"/>
          </a:xfrm>
        </p:grpSpPr>
        <p:pic>
          <p:nvPicPr>
            <p:cNvPr id="8" name="Picture 1">
              <a:extLst>
                <a:ext uri="{FF2B5EF4-FFF2-40B4-BE49-F238E27FC236}">
                  <a16:creationId xmlns:a16="http://schemas.microsoft.com/office/drawing/2014/main" id="{D6C90720-4C2D-BD91-1BC5-113C03550A4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12" t="31551" r="53614" b="12981"/>
            <a:stretch>
              <a:fillRect/>
            </a:stretch>
          </p:blipFill>
          <p:spPr bwMode="auto">
            <a:xfrm>
              <a:off x="6438900" y="1329397"/>
              <a:ext cx="4343400" cy="27253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Picture 1">
              <a:extLst>
                <a:ext uri="{FF2B5EF4-FFF2-40B4-BE49-F238E27FC236}">
                  <a16:creationId xmlns:a16="http://schemas.microsoft.com/office/drawing/2014/main" id="{6B5636B9-EB7A-9BE7-D328-A395ECFF6C2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519" t="30659" r="6875" b="12982"/>
            <a:stretch>
              <a:fillRect/>
            </a:stretch>
          </p:blipFill>
          <p:spPr bwMode="auto">
            <a:xfrm>
              <a:off x="6438900" y="4054781"/>
              <a:ext cx="4343400" cy="2711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99117092-3AC2-AAA7-3BA9-B29399786983}"/>
              </a:ext>
            </a:extLst>
          </p:cNvPr>
          <p:cNvSpPr txBox="1"/>
          <p:nvPr/>
        </p:nvSpPr>
        <p:spPr>
          <a:xfrm>
            <a:off x="2721508" y="5987018"/>
            <a:ext cx="3450692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1" dirty="0"/>
              <a:t>Right: CFD Analysis of TS2 </a:t>
            </a:r>
            <a:r>
              <a:rPr lang="en-GB" sz="1400" i="1" dirty="0" err="1"/>
              <a:t>MKIIa</a:t>
            </a:r>
            <a:r>
              <a:rPr lang="en-GB" sz="1400" i="1" dirty="0"/>
              <a:t> target under normal (a) &amp; over-</a:t>
            </a:r>
            <a:r>
              <a:rPr lang="en-GB" i="1" dirty="0"/>
              <a:t>f</a:t>
            </a:r>
            <a:r>
              <a:rPr lang="en-GB" sz="1400" i="1" dirty="0"/>
              <a:t>ocused (b) </a:t>
            </a:r>
            <a:r>
              <a:rPr lang="en-GB" i="1" dirty="0"/>
              <a:t>b</a:t>
            </a:r>
            <a:r>
              <a:rPr lang="en-GB" sz="1400" i="1" dirty="0"/>
              <a:t>eam </a:t>
            </a:r>
            <a:r>
              <a:rPr lang="en-GB" i="1" dirty="0"/>
              <a:t>c</a:t>
            </a:r>
            <a:r>
              <a:rPr lang="en-GB" sz="1400" i="1" dirty="0"/>
              <a:t>onditions</a:t>
            </a:r>
          </a:p>
        </p:txBody>
      </p:sp>
    </p:spTree>
    <p:extLst>
      <p:ext uri="{BB962C8B-B14F-4D97-AF65-F5344CB8AC3E}">
        <p14:creationId xmlns:p14="http://schemas.microsoft.com/office/powerpoint/2010/main" val="29247607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174792-9911-3B2A-3195-B9B961DFCD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A35A702-3F13-6E45-DB56-0D6243F1D6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Changes to the set-up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59D0A9D-3AA2-D567-42B4-02C0988341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Getting ready for some more PIE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C44B35-5AB1-62EA-C201-49F4F76CE35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9371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77983-90B7-6C14-0A70-60FE13BFF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Changes to the set-up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F61E30-3633-01F9-2D5A-6BC36EB57A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Took feedback from Ops for design improvements</a:t>
            </a:r>
          </a:p>
          <a:p>
            <a:r>
              <a:rPr lang="en-GB" dirty="0"/>
              <a:t>Know need to get better photos of the surfaces and features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57FFBA-0DF8-FAE5-5159-4A46A695EFB3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B289B5-ECC5-55EC-B048-0DCD43EB17B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18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060CD8B-CEE7-9749-EBA4-28C57458B0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7429" y="1582863"/>
            <a:ext cx="4151142" cy="459410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904A96C9-5C5E-071C-15E4-41959C0D4483}"/>
              </a:ext>
            </a:extLst>
          </p:cNvPr>
          <p:cNvGrpSpPr/>
          <p:nvPr/>
        </p:nvGrpSpPr>
        <p:grpSpPr>
          <a:xfrm>
            <a:off x="6687430" y="1598991"/>
            <a:ext cx="4151142" cy="4577973"/>
            <a:chOff x="6114288" y="673835"/>
            <a:chExt cx="5044301" cy="5598949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C7B9AD09-D0A5-B0CA-1C95-839E3D5F113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14289" y="673835"/>
              <a:ext cx="5044300" cy="5598949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2451C6F2-C3A6-6117-A1ED-3770AFCD3554}"/>
                </a:ext>
              </a:extLst>
            </p:cNvPr>
            <p:cNvSpPr txBox="1"/>
            <p:nvPr/>
          </p:nvSpPr>
          <p:spPr>
            <a:xfrm>
              <a:off x="6114288" y="5486400"/>
              <a:ext cx="1757401" cy="319954"/>
            </a:xfrm>
            <a:prstGeom prst="rect">
              <a:avLst/>
            </a:prstGeom>
            <a:noFill/>
            <a:ln w="19050">
              <a:solidFill>
                <a:srgbClr val="1E5DF8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sz="1100" dirty="0"/>
                <a:t>Microscope Camera</a:t>
              </a:r>
            </a:p>
          </p:txBody>
        </p: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5538F28E-E906-7DE5-6568-BC3148CDEF6B}"/>
                </a:ext>
              </a:extLst>
            </p:cNvPr>
            <p:cNvCxnSpPr/>
            <p:nvPr/>
          </p:nvCxnSpPr>
          <p:spPr>
            <a:xfrm flipV="1">
              <a:off x="7662672" y="3913632"/>
              <a:ext cx="740664" cy="1572768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390B7021-7DA2-F499-51FF-C19A10F9ACD2}"/>
                </a:ext>
              </a:extLst>
            </p:cNvPr>
            <p:cNvSpPr txBox="1"/>
            <p:nvPr/>
          </p:nvSpPr>
          <p:spPr>
            <a:xfrm>
              <a:off x="7268617" y="699242"/>
              <a:ext cx="1206142" cy="319954"/>
            </a:xfrm>
            <a:prstGeom prst="rect">
              <a:avLst/>
            </a:prstGeom>
            <a:noFill/>
            <a:ln w="19050">
              <a:solidFill>
                <a:srgbClr val="1E5DF8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sz="1100" dirty="0"/>
                <a:t>Lifting Points</a:t>
              </a:r>
            </a:p>
          </p:txBody>
        </p: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3C051983-B695-3659-13F9-D2FB82805FA7}"/>
                </a:ext>
              </a:extLst>
            </p:cNvPr>
            <p:cNvCxnSpPr/>
            <p:nvPr/>
          </p:nvCxnSpPr>
          <p:spPr>
            <a:xfrm flipH="1">
              <a:off x="8033004" y="931110"/>
              <a:ext cx="297232" cy="513642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C40CA849-FBFE-7409-580D-C29F56F1EDB3}"/>
                </a:ext>
              </a:extLst>
            </p:cNvPr>
            <p:cNvCxnSpPr/>
            <p:nvPr/>
          </p:nvCxnSpPr>
          <p:spPr>
            <a:xfrm>
              <a:off x="8330236" y="931110"/>
              <a:ext cx="603452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CEFADC77-6350-D332-7216-369D19151D57}"/>
              </a:ext>
            </a:extLst>
          </p:cNvPr>
          <p:cNvGrpSpPr/>
          <p:nvPr/>
        </p:nvGrpSpPr>
        <p:grpSpPr>
          <a:xfrm>
            <a:off x="6687430" y="1573685"/>
            <a:ext cx="4151141" cy="4577972"/>
            <a:chOff x="6114289" y="673835"/>
            <a:chExt cx="5044300" cy="5598949"/>
          </a:xfrm>
        </p:grpSpPr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62605C9E-1AC6-D759-883E-A80DBEA61B8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14289" y="673835"/>
              <a:ext cx="5044300" cy="5598949"/>
            </a:xfrm>
            <a:prstGeom prst="rect">
              <a:avLst/>
            </a:prstGeom>
          </p:spPr>
        </p:pic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42C1C201-ED40-30E8-E009-FE3239033569}"/>
                </a:ext>
              </a:extLst>
            </p:cNvPr>
            <p:cNvSpPr txBox="1"/>
            <p:nvPr/>
          </p:nvSpPr>
          <p:spPr>
            <a:xfrm>
              <a:off x="6217920" y="2934525"/>
              <a:ext cx="1397038" cy="319954"/>
            </a:xfrm>
            <a:prstGeom prst="rect">
              <a:avLst/>
            </a:prstGeom>
            <a:noFill/>
            <a:ln w="19050">
              <a:solidFill>
                <a:srgbClr val="1E5DF8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sz="1100" dirty="0"/>
                <a:t>Height Adjuster</a:t>
              </a:r>
            </a:p>
          </p:txBody>
        </p:sp>
        <p:cxnSp>
          <p:nvCxnSpPr>
            <p:cNvPr id="25" name="Straight Arrow Connector 24">
              <a:extLst>
                <a:ext uri="{FF2B5EF4-FFF2-40B4-BE49-F238E27FC236}">
                  <a16:creationId xmlns:a16="http://schemas.microsoft.com/office/drawing/2014/main" id="{E4938E46-7CB5-F039-5A58-437F5474E8A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446502" y="2194560"/>
              <a:ext cx="828818" cy="739965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68A4B669-A177-C199-689E-13351A5063AD}"/>
                </a:ext>
              </a:extLst>
            </p:cNvPr>
            <p:cNvSpPr txBox="1"/>
            <p:nvPr/>
          </p:nvSpPr>
          <p:spPr>
            <a:xfrm>
              <a:off x="9387840" y="1815909"/>
              <a:ext cx="1429750" cy="526983"/>
            </a:xfrm>
            <a:prstGeom prst="rect">
              <a:avLst/>
            </a:prstGeom>
            <a:noFill/>
            <a:ln w="19050">
              <a:solidFill>
                <a:srgbClr val="1E5DF8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1100" dirty="0"/>
                <a:t>Leadscrew Nuts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D2A30D0A-FECB-1416-1A43-D5B4AB3E810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165592" y="2091199"/>
              <a:ext cx="1240536" cy="1237217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15EA5038-F10F-7E79-02EF-CDCB63E8C178}"/>
                </a:ext>
              </a:extLst>
            </p:cNvPr>
            <p:cNvCxnSpPr/>
            <p:nvPr/>
          </p:nvCxnSpPr>
          <p:spPr>
            <a:xfrm>
              <a:off x="9387840" y="2091199"/>
              <a:ext cx="496824" cy="1401809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CA0AF1E9-1335-B332-EB0F-312CA37707FE}"/>
              </a:ext>
            </a:extLst>
          </p:cNvPr>
          <p:cNvGrpSpPr/>
          <p:nvPr/>
        </p:nvGrpSpPr>
        <p:grpSpPr>
          <a:xfrm>
            <a:off x="6687428" y="1585515"/>
            <a:ext cx="4818772" cy="4577972"/>
            <a:chOff x="6114289" y="1082311"/>
            <a:chExt cx="5044300" cy="4781996"/>
          </a:xfrm>
        </p:grpSpPr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CB8C465D-3797-DF38-9F5D-7C14DE8BE89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6114289" y="1082311"/>
              <a:ext cx="5044300" cy="4781996"/>
            </a:xfrm>
            <a:prstGeom prst="rect">
              <a:avLst/>
            </a:prstGeom>
          </p:spPr>
        </p:pic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59255D91-AECD-7DA0-EE34-DE5341FAF0A5}"/>
                </a:ext>
              </a:extLst>
            </p:cNvPr>
            <p:cNvSpPr txBox="1"/>
            <p:nvPr/>
          </p:nvSpPr>
          <p:spPr>
            <a:xfrm>
              <a:off x="9934023" y="1497184"/>
              <a:ext cx="1224566" cy="276999"/>
            </a:xfrm>
            <a:prstGeom prst="rect">
              <a:avLst/>
            </a:prstGeom>
            <a:noFill/>
            <a:ln w="19050">
              <a:solidFill>
                <a:srgbClr val="1E5DF8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1100" dirty="0"/>
                <a:t>Height Adjuster</a:t>
              </a:r>
            </a:p>
          </p:txBody>
        </p: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254AC2F9-E0E6-2D9C-6C13-471DE4968D5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180576" y="1774183"/>
              <a:ext cx="753447" cy="502673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D05E9255-D24D-3196-5D15-4A65957B9932}"/>
                </a:ext>
              </a:extLst>
            </p:cNvPr>
            <p:cNvSpPr txBox="1"/>
            <p:nvPr/>
          </p:nvSpPr>
          <p:spPr>
            <a:xfrm>
              <a:off x="10098842" y="2900348"/>
              <a:ext cx="965398" cy="276999"/>
            </a:xfrm>
            <a:prstGeom prst="rect">
              <a:avLst/>
            </a:prstGeom>
            <a:noFill/>
            <a:ln w="19050">
              <a:solidFill>
                <a:srgbClr val="1E5DF8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1100" dirty="0"/>
                <a:t>Pinch Bolts</a:t>
              </a:r>
            </a:p>
          </p:txBody>
        </p:sp>
        <p:cxnSp>
          <p:nvCxnSpPr>
            <p:cNvPr id="34" name="Straight Arrow Connector 33">
              <a:extLst>
                <a:ext uri="{FF2B5EF4-FFF2-40B4-BE49-F238E27FC236}">
                  <a16:creationId xmlns:a16="http://schemas.microsoft.com/office/drawing/2014/main" id="{7A10DBEF-3FE8-238A-190C-16540D6F4FB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491472" y="3177347"/>
              <a:ext cx="607370" cy="946597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C053ABEA-07DF-4D5A-A235-C487D0E75F0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838944" y="3177347"/>
              <a:ext cx="259898" cy="745429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769B9D60-2D84-6824-11CA-91F823D76608}"/>
              </a:ext>
            </a:extLst>
          </p:cNvPr>
          <p:cNvGrpSpPr/>
          <p:nvPr/>
        </p:nvGrpSpPr>
        <p:grpSpPr>
          <a:xfrm>
            <a:off x="6687428" y="1573685"/>
            <a:ext cx="4818772" cy="4615752"/>
            <a:chOff x="6114289" y="1077767"/>
            <a:chExt cx="5044300" cy="4791085"/>
          </a:xfrm>
        </p:grpSpPr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3F827B41-F50C-FB5C-8BF5-73F8B596C7E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/>
            <a:stretch/>
          </p:blipFill>
          <p:spPr>
            <a:xfrm>
              <a:off x="6114289" y="1077767"/>
              <a:ext cx="5044300" cy="4791085"/>
            </a:xfrm>
            <a:prstGeom prst="rect">
              <a:avLst/>
            </a:prstGeom>
          </p:spPr>
        </p:pic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BA0826BC-9F73-5E06-E95E-BEC9BBB0CE82}"/>
                </a:ext>
              </a:extLst>
            </p:cNvPr>
            <p:cNvSpPr txBox="1"/>
            <p:nvPr/>
          </p:nvSpPr>
          <p:spPr>
            <a:xfrm>
              <a:off x="7216627" y="5541035"/>
              <a:ext cx="1556836" cy="276999"/>
            </a:xfrm>
            <a:prstGeom prst="rect">
              <a:avLst/>
            </a:prstGeom>
            <a:noFill/>
            <a:ln w="19050">
              <a:solidFill>
                <a:srgbClr val="1E5DF8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sz="1100" dirty="0"/>
                <a:t>Microscope Camera</a:t>
              </a:r>
            </a:p>
          </p:txBody>
        </p:sp>
        <p:cxnSp>
          <p:nvCxnSpPr>
            <p:cNvPr id="39" name="Straight Arrow Connector 38">
              <a:extLst>
                <a:ext uri="{FF2B5EF4-FFF2-40B4-BE49-F238E27FC236}">
                  <a16:creationId xmlns:a16="http://schemas.microsoft.com/office/drawing/2014/main" id="{B0B3F684-59A5-1F01-2569-D3AD30EE8D45}"/>
                </a:ext>
              </a:extLst>
            </p:cNvPr>
            <p:cNvCxnSpPr>
              <a:cxnSpLocks/>
              <a:stCxn id="38" idx="3"/>
            </p:cNvCxnSpPr>
            <p:nvPr/>
          </p:nvCxnSpPr>
          <p:spPr>
            <a:xfrm flipV="1">
              <a:off x="8773463" y="4581144"/>
              <a:ext cx="718009" cy="109839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51FB8C8F-6CE0-68A8-9345-DA93DD67C2A1}"/>
                </a:ext>
              </a:extLst>
            </p:cNvPr>
            <p:cNvSpPr txBox="1"/>
            <p:nvPr/>
          </p:nvSpPr>
          <p:spPr>
            <a:xfrm>
              <a:off x="9934023" y="1497184"/>
              <a:ext cx="1224566" cy="276999"/>
            </a:xfrm>
            <a:prstGeom prst="rect">
              <a:avLst/>
            </a:prstGeom>
            <a:noFill/>
            <a:ln w="19050">
              <a:solidFill>
                <a:srgbClr val="1E5DF8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1100" dirty="0"/>
                <a:t>Height Adjuster</a:t>
              </a:r>
            </a:p>
          </p:txBody>
        </p:sp>
        <p:cxnSp>
          <p:nvCxnSpPr>
            <p:cNvPr id="41" name="Straight Arrow Connector 40">
              <a:extLst>
                <a:ext uri="{FF2B5EF4-FFF2-40B4-BE49-F238E27FC236}">
                  <a16:creationId xmlns:a16="http://schemas.microsoft.com/office/drawing/2014/main" id="{FA2BB30A-F9B3-D11F-B184-04D156A8AEE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144000" y="1774183"/>
              <a:ext cx="790023" cy="630689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90651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65C84F-8FAF-90B3-793F-DE8D207A2A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091DB-A413-B964-9654-90597E7E2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Changes to the set-up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6B791-E54E-FD17-61F9-B63D6C4C89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2000" dirty="0"/>
              <a:t>Dino-Lite camera prefocused to the correct distance prior to RHC installation</a:t>
            </a:r>
          </a:p>
          <a:p>
            <a:pPr>
              <a:lnSpc>
                <a:spcPct val="110000"/>
              </a:lnSpc>
            </a:pPr>
            <a:r>
              <a:rPr lang="en-GB" sz="2000" dirty="0"/>
              <a:t>Target mounted as shown</a:t>
            </a:r>
          </a:p>
          <a:p>
            <a:pPr>
              <a:lnSpc>
                <a:spcPct val="110000"/>
              </a:lnSpc>
            </a:pPr>
            <a:r>
              <a:rPr lang="en-GB" sz="2000" dirty="0"/>
              <a:t>Start the table slowly rotating and video the full 360°</a:t>
            </a:r>
          </a:p>
          <a:p>
            <a:pPr>
              <a:lnSpc>
                <a:spcPct val="110000"/>
              </a:lnSpc>
            </a:pPr>
            <a:r>
              <a:rPr lang="en-GB" sz="2000" dirty="0"/>
              <a:t>Take multiple static images of defects</a:t>
            </a:r>
          </a:p>
          <a:p>
            <a:pPr>
              <a:lnSpc>
                <a:spcPct val="110000"/>
              </a:lnSpc>
            </a:pPr>
            <a:r>
              <a:rPr lang="en-GB" sz="2000" dirty="0"/>
              <a:t>Use software depth of field adjustment capability to examine defects in detail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6622E0-5A09-4B40-5574-84454F330425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041DEF-239C-A913-81B8-F1D552232E9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19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3F485A-D346-7FC3-0FA1-E675FEC842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470418" y="1605751"/>
            <a:ext cx="4585164" cy="4791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3990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340EE5-867D-79A7-D039-EF2C60C08A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BB70B-F668-2E71-E0D0-9EF426F9B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time lucky (?)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0E47D5-C992-A763-07A7-986D88E3C4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 weeks scheduled at the start of the next shutdown</a:t>
            </a:r>
          </a:p>
          <a:p>
            <a:r>
              <a:rPr lang="en-GB" dirty="0"/>
              <a:t>Want to cut further back on target #4 to see where the crack starts</a:t>
            </a:r>
          </a:p>
          <a:p>
            <a:r>
              <a:rPr lang="en-GB" dirty="0"/>
              <a:t>Also hoping to cut sleeve off target #9 (Mk IIb design - 259mAhrs of beam in service Apr ‘19 to Jan ‘22)</a:t>
            </a:r>
          </a:p>
          <a:p>
            <a:endParaRPr lang="en-GB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6A165D7-673F-C1A6-A83B-3C9DEC02189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3681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2F3"/>
        </a:solidFill>
        <a:effectLst/>
      </p:bgPr>
    </p:bg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9C0A6-07C9-B71F-DA40-25C695F82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look to the future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09F9AC-9481-378B-07A4-B716D11CFD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New hot cell with some PIE capabilities – RRHF project</a:t>
            </a:r>
          </a:p>
          <a:p>
            <a:r>
              <a:rPr lang="en-GB" dirty="0"/>
              <a:t>Disconnected to operation of the target stations</a:t>
            </a:r>
          </a:p>
          <a:p>
            <a:r>
              <a:rPr lang="en-GB" dirty="0"/>
              <a:t>Planning for PIE campaign once commissioned circa 2028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E31AED-9762-444C-31E0-DEA2B0ACA710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57E4BF-A700-5FD6-EFDF-3A1BFB744E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4061" y="1836005"/>
            <a:ext cx="4897877" cy="4330577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4B279D-675F-A5BD-6996-584984A9164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21</a:t>
            </a:fld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2F3"/>
        </a:solidFill>
        <a:effectLst/>
      </p:bgPr>
    </p:bg>
    <p:spTree>
      <p:nvGrpSpPr>
        <p:cNvPr id="1" name="Shape 282">
          <a:extLst>
            <a:ext uri="{FF2B5EF4-FFF2-40B4-BE49-F238E27FC236}">
              <a16:creationId xmlns:a16="http://schemas.microsoft.com/office/drawing/2014/main" id="{A2F16633-F6FF-03FC-23DD-CDBEA031AF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2DD12-CF09-102E-0338-207F4C64B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look to the future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6E51F1-7570-3D72-8405-AAC94076CB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TS1 target PIE</a:t>
            </a:r>
          </a:p>
          <a:p>
            <a:r>
              <a:rPr lang="en-GB" dirty="0"/>
              <a:t>CH</a:t>
            </a:r>
            <a:r>
              <a:rPr lang="en-GB" baseline="-25000" dirty="0"/>
              <a:t>4</a:t>
            </a:r>
            <a:r>
              <a:rPr lang="en-GB" dirty="0"/>
              <a:t> moderator PIE</a:t>
            </a:r>
          </a:p>
          <a:p>
            <a:r>
              <a:rPr lang="en-GB" dirty="0"/>
              <a:t>Open to suggestions for possible work and collaborations – come and speak to me after my talk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5E35FF-BC1B-A7B0-376A-D07C6BDAE2A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6229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8297D-9236-855C-35A4-46B8772E5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96D43C-305F-7EA2-9F39-58F2067FCE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have removed the nose from an old TS2 target</a:t>
            </a:r>
          </a:p>
          <a:p>
            <a:r>
              <a:rPr lang="en-GB" dirty="0"/>
              <a:t>We have seen plenty of features of interest</a:t>
            </a:r>
          </a:p>
          <a:p>
            <a:r>
              <a:rPr lang="en-GB" dirty="0"/>
              <a:t>We continue to work to better understand the cause(s) of these features and why/how they reduce target lifetime</a:t>
            </a:r>
          </a:p>
          <a:p>
            <a:r>
              <a:rPr lang="en-GB" dirty="0"/>
              <a:t>Informing better design, manufacture and future operation</a:t>
            </a:r>
          </a:p>
          <a:p>
            <a:r>
              <a:rPr lang="en-GB" dirty="0"/>
              <a:t>We will share any findings with the community</a:t>
            </a:r>
          </a:p>
          <a:p>
            <a:r>
              <a:rPr lang="en-GB" dirty="0"/>
              <a:t>We welcome feedback, suggestions and collaboration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EE4DFD-8B03-3B7A-5883-4A1EF513AD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D014B-C2E5-ECB1-78B1-578FBCD37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Acknowledgements: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5F05A4-E96B-4C77-3580-94F3296FC7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r>
              <a:rPr lang="en-US" sz="3200" dirty="0"/>
              <a:t>I would like to sincerely thank the many colleagues whose expertise, time, and support made this work possible. </a:t>
            </a:r>
            <a:endParaRPr lang="en-GB" sz="32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D8113F-88F7-1D52-6E08-EBD090BFC76E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group of people standing in a room&#10;&#10;AI-generated content may be incorrect.">
            <a:extLst>
              <a:ext uri="{FF2B5EF4-FFF2-40B4-BE49-F238E27FC236}">
                <a16:creationId xmlns:a16="http://schemas.microsoft.com/office/drawing/2014/main" id="{50B92406-30BE-3640-0CB0-DB7C0A8749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300" y="2086769"/>
            <a:ext cx="5105400" cy="3829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7841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" name="Google Shape;410;p2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963800" y="5912400"/>
            <a:ext cx="394693" cy="316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11" name="Google Shape;411;p21"/>
          <p:cNvPicPr preferRelativeResize="0"/>
          <p:nvPr/>
        </p:nvPicPr>
        <p:blipFill rotWithShape="1">
          <a:blip r:embed="rId5">
            <a:alphaModFix/>
          </a:blip>
          <a:srcRect l="-3697" t="16822" r="10875" b="-9810"/>
          <a:stretch/>
        </p:blipFill>
        <p:spPr>
          <a:xfrm>
            <a:off x="11191" y="491374"/>
            <a:ext cx="11582331" cy="6370316"/>
          </a:xfrm>
          <a:prstGeom prst="rect">
            <a:avLst/>
          </a:prstGeom>
          <a:noFill/>
          <a:ln>
            <a:noFill/>
          </a:ln>
        </p:spPr>
      </p:pic>
      <p:sp>
        <p:nvSpPr>
          <p:cNvPr id="413" name="Google Shape;413;p21"/>
          <p:cNvSpPr/>
          <p:nvPr/>
        </p:nvSpPr>
        <p:spPr>
          <a:xfrm>
            <a:off x="2448506" y="5904254"/>
            <a:ext cx="2075328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lang="en-GB" sz="16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14" name="Google Shape;414;p21"/>
          <p:cNvSpPr/>
          <p:nvPr/>
        </p:nvSpPr>
        <p:spPr>
          <a:xfrm>
            <a:off x="4958331" y="6235113"/>
            <a:ext cx="1469453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GB" sz="1600" b="0" i="0" u="none" strike="noStrike" cap="none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isis.stfc.ac.uk</a:t>
            </a:r>
            <a:endParaRPr sz="16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15" name="Google Shape;415;p21"/>
          <p:cNvSpPr/>
          <p:nvPr/>
        </p:nvSpPr>
        <p:spPr>
          <a:xfrm flipH="1">
            <a:off x="5224494" y="5901543"/>
            <a:ext cx="953333" cy="338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GB" sz="1600" b="0" i="0" u="none" strike="noStrike" cap="none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STFC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17" name="Google Shape;417;p21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51200" y="140400"/>
            <a:ext cx="3619500" cy="18669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8F9877-8162-D47B-63DF-B7FE03666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5264150" cy="2852737"/>
          </a:xfrm>
        </p:spPr>
        <p:txBody>
          <a:bodyPr/>
          <a:lstStyle/>
          <a:p>
            <a:r>
              <a:rPr lang="en-GB" dirty="0"/>
              <a:t>Thanks for you attention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6F9CBB-90C6-7F15-0021-53CDC86E81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4556" y="4623839"/>
            <a:ext cx="10515600" cy="1500187"/>
          </a:xfrm>
        </p:spPr>
        <p:txBody>
          <a:bodyPr>
            <a:normAutofit/>
          </a:bodyPr>
          <a:lstStyle/>
          <a:p>
            <a:r>
              <a:rPr lang="en-GB" sz="3200" dirty="0"/>
              <a:t>Happy to try and answer questions</a:t>
            </a:r>
          </a:p>
        </p:txBody>
      </p:sp>
      <p:sp>
        <p:nvSpPr>
          <p:cNvPr id="4" name="Google Shape;414;p21">
            <a:extLst>
              <a:ext uri="{FF2B5EF4-FFF2-40B4-BE49-F238E27FC236}">
                <a16:creationId xmlns:a16="http://schemas.microsoft.com/office/drawing/2014/main" id="{B4A36423-0F28-154E-FB05-5C162A469D64}"/>
              </a:ext>
            </a:extLst>
          </p:cNvPr>
          <p:cNvSpPr/>
          <p:nvPr/>
        </p:nvSpPr>
        <p:spPr>
          <a:xfrm>
            <a:off x="801581" y="5912400"/>
            <a:ext cx="3850319" cy="3692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GB" sz="1800" dirty="0">
                <a:solidFill>
                  <a:schemeClr val="lt1"/>
                </a:solidFill>
              </a:rPr>
              <a:t>Stephen.Gallimore@</a:t>
            </a:r>
            <a:r>
              <a:rPr lang="en-GB" sz="1800" b="0" i="0" u="none" strike="noStrike" cap="none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stfc.ac.uk</a:t>
            </a:r>
            <a:endParaRPr sz="18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1E14658-B60A-8A98-9C61-0C50AC6FF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Back-up slides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9F6FF9E-E464-4F41-959D-385B5A799D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Just in case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AD0687-A75B-74F9-E26E-FDEBE576038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198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7B857A5D-05F0-1EB0-3475-6B6DF48ADE7F}"/>
              </a:ext>
            </a:extLst>
          </p:cNvPr>
          <p:cNvSpPr/>
          <p:nvPr/>
        </p:nvSpPr>
        <p:spPr>
          <a:xfrm flipH="1">
            <a:off x="7029450" y="5524500"/>
            <a:ext cx="5162542" cy="1333500"/>
          </a:xfrm>
          <a:prstGeom prst="rtTriangle">
            <a:avLst/>
          </a:prstGeom>
          <a:solidFill>
            <a:srgbClr val="FF9D1B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73C7AC-17DA-1947-A405-798C58999CB5}"/>
              </a:ext>
            </a:extLst>
          </p:cNvPr>
          <p:cNvSpPr txBox="1"/>
          <p:nvPr/>
        </p:nvSpPr>
        <p:spPr>
          <a:xfrm>
            <a:off x="223835" y="93399"/>
            <a:ext cx="9086734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3200" spc="-150" dirty="0">
                <a:latin typeface="Arial" panose="020B0604020202020204" pitchFamily="34" charset="0"/>
                <a:cs typeface="Calibri" panose="020F0502020204030204" pitchFamily="34" charset="0"/>
              </a:rPr>
              <a:t>Types of instruments at ISIS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223835" y="739730"/>
            <a:ext cx="10599675" cy="552994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Wingdings" pitchFamily="2" charset="2"/>
              <a:buChar char="§"/>
              <a:defRPr sz="2800" kern="1200">
                <a:solidFill>
                  <a:schemeClr val="accent4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1"/>
              </a:buClr>
              <a:buFont typeface="Wingdings" pitchFamily="2" charset="2"/>
              <a:buChar char="§"/>
              <a:defRPr sz="2400" kern="1200">
                <a:solidFill>
                  <a:schemeClr val="accent4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1"/>
              </a:buClr>
              <a:buFont typeface="Wingdings" pitchFamily="2" charset="2"/>
              <a:buChar char="§"/>
              <a:defRPr sz="2000" kern="1200">
                <a:solidFill>
                  <a:schemeClr val="accent4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1"/>
              </a:buClr>
              <a:buFont typeface="Wingdings" pitchFamily="2" charset="2"/>
              <a:buChar char="§"/>
              <a:defRPr sz="1800" kern="1200">
                <a:solidFill>
                  <a:schemeClr val="accent4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1"/>
              </a:buClr>
              <a:buFont typeface="Wingdings" pitchFamily="2" charset="2"/>
              <a:buChar char="§"/>
              <a:defRPr sz="1800" kern="1200">
                <a:solidFill>
                  <a:schemeClr val="accent4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dirty="0"/>
              <a:t>Neutron instruments can be broadly grouped into 2 categories: diffractometers and spectrometers.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b="1" dirty="0"/>
              <a:t>Diffractometers look at structures, i.e. spatial distribution of atoms, molecules, or larger scale structures.</a:t>
            </a:r>
            <a:r>
              <a:rPr lang="en-GB" sz="1600" dirty="0"/>
              <a:t> </a:t>
            </a:r>
          </a:p>
          <a:p>
            <a:pPr>
              <a:lnSpc>
                <a:spcPct val="120000"/>
              </a:lnSpc>
              <a:spcBef>
                <a:spcPts val="0"/>
              </a:spcBef>
              <a:buClr>
                <a:srgbClr val="FFA51E"/>
              </a:buClr>
            </a:pPr>
            <a:r>
              <a:rPr lang="en-GB" sz="1600" dirty="0">
                <a:solidFill>
                  <a:srgbClr val="FFA51E"/>
                </a:solidFill>
              </a:rPr>
              <a:t>Crystallography instruments</a:t>
            </a:r>
            <a:r>
              <a:rPr lang="en-GB" sz="1600" dirty="0"/>
              <a:t> </a:t>
            </a:r>
            <a:r>
              <a:rPr lang="en-GB" sz="1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(e.g. </a:t>
            </a:r>
            <a:r>
              <a:rPr lang="en-GB" sz="16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Engin</a:t>
            </a:r>
            <a:r>
              <a:rPr lang="en-GB" sz="1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-X, INES, HRPD, WISH, PEARL)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dirty="0"/>
              <a:t>	</a:t>
            </a:r>
            <a:r>
              <a:rPr lang="en-GB" sz="1600" i="1" dirty="0"/>
              <a:t>Measure the detailed atomic structure of well-ordered, crystalline materials. The nature of these materials 	allows long range order to be probed.</a:t>
            </a:r>
          </a:p>
          <a:p>
            <a:pPr>
              <a:lnSpc>
                <a:spcPct val="120000"/>
              </a:lnSpc>
              <a:spcBef>
                <a:spcPts val="0"/>
              </a:spcBef>
              <a:buClr>
                <a:srgbClr val="FFA51E"/>
              </a:buClr>
            </a:pPr>
            <a:r>
              <a:rPr lang="en-GB" sz="1600" dirty="0">
                <a:solidFill>
                  <a:srgbClr val="FFA51E"/>
                </a:solidFill>
              </a:rPr>
              <a:t>Large Scale Structure instruments</a:t>
            </a:r>
            <a:r>
              <a:rPr lang="en-GB" sz="1600" dirty="0"/>
              <a:t> </a:t>
            </a:r>
            <a:r>
              <a:rPr lang="en-GB" sz="1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(e.g. SANS2D, </a:t>
            </a:r>
            <a:r>
              <a:rPr lang="en-GB" sz="16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Larmor</a:t>
            </a:r>
            <a:r>
              <a:rPr lang="en-GB" sz="1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LOQ, INTER, </a:t>
            </a:r>
            <a:r>
              <a:rPr lang="en-GB" sz="16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OffSpec</a:t>
            </a:r>
            <a:r>
              <a:rPr lang="en-GB" sz="1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Surf)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dirty="0"/>
              <a:t>	</a:t>
            </a:r>
            <a:r>
              <a:rPr lang="en-GB" sz="1600" i="1" dirty="0"/>
              <a:t>Use surface reflection and small angle scattering to examine more extended structures, often in solution 	or bound to a substrate.</a:t>
            </a:r>
          </a:p>
          <a:p>
            <a:pPr>
              <a:lnSpc>
                <a:spcPct val="120000"/>
              </a:lnSpc>
              <a:spcBef>
                <a:spcPts val="0"/>
              </a:spcBef>
              <a:buClr>
                <a:srgbClr val="FFA51E"/>
              </a:buClr>
            </a:pPr>
            <a:r>
              <a:rPr lang="en-GB" sz="1600" dirty="0">
                <a:solidFill>
                  <a:srgbClr val="FFA51E"/>
                </a:solidFill>
              </a:rPr>
              <a:t>Disordered Material instruments </a:t>
            </a:r>
            <a:r>
              <a:rPr lang="en-GB" sz="1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(e.g. Nimrod, Sandals, GEM)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dirty="0"/>
              <a:t>	</a:t>
            </a:r>
            <a:r>
              <a:rPr lang="en-GB" sz="1600" i="1" dirty="0"/>
              <a:t>Study less-ordered materials such as liquids and amorphous materials. The shorter range order in such 	materials is important in understanding the bulk scale properties.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16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b="1" dirty="0"/>
              <a:t>Spectrometers measure inelastic scattering, </a:t>
            </a:r>
            <a:r>
              <a:rPr lang="en-GB" sz="1600" b="1" dirty="0" err="1"/>
              <a:t>ie</a:t>
            </a:r>
            <a:r>
              <a:rPr lang="en-GB" sz="1600" b="1" dirty="0"/>
              <a:t>. the change in energy of a neutron when it scatters from sample, and relate this to the atomic dynamics of the sample.  </a:t>
            </a:r>
          </a:p>
          <a:p>
            <a:pPr>
              <a:lnSpc>
                <a:spcPct val="120000"/>
              </a:lnSpc>
              <a:spcBef>
                <a:spcPts val="0"/>
              </a:spcBef>
              <a:buClr>
                <a:srgbClr val="FFA51E"/>
              </a:buClr>
            </a:pPr>
            <a:r>
              <a:rPr lang="en-GB" sz="1600" dirty="0">
                <a:solidFill>
                  <a:srgbClr val="FFA51E"/>
                </a:solidFill>
              </a:rPr>
              <a:t>Excitation instruments </a:t>
            </a:r>
            <a:r>
              <a:rPr lang="en-GB" sz="1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(MARI, MAPS, Merlin, LET)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i="1" dirty="0"/>
              <a:t>	Investigate fundamental electronic interactions, collective vibrations of the atoms in a material.</a:t>
            </a:r>
          </a:p>
          <a:p>
            <a:pPr>
              <a:lnSpc>
                <a:spcPct val="120000"/>
              </a:lnSpc>
              <a:spcBef>
                <a:spcPts val="0"/>
              </a:spcBef>
              <a:buClr>
                <a:srgbClr val="FFA51E"/>
              </a:buClr>
            </a:pPr>
            <a:r>
              <a:rPr lang="en-GB" sz="1600" dirty="0">
                <a:solidFill>
                  <a:srgbClr val="FFA51E"/>
                </a:solidFill>
              </a:rPr>
              <a:t>Molecular spectroscopy instruments </a:t>
            </a:r>
            <a:r>
              <a:rPr lang="en-GB" sz="1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(Tosca, </a:t>
            </a:r>
            <a:r>
              <a:rPr lang="en-GB" sz="16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Vesuvio</a:t>
            </a:r>
            <a:r>
              <a:rPr lang="en-GB" sz="1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Osiris, Iris)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dirty="0"/>
              <a:t>	</a:t>
            </a:r>
            <a:r>
              <a:rPr lang="en-GB" sz="1600" i="1" dirty="0"/>
              <a:t>Investigate vibrational and rotational spectroscopy, diffusional processes, quantum tunnelling.</a:t>
            </a:r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9DAB62FE-A532-DC0C-04F4-46ECCBCE2BE7}"/>
              </a:ext>
            </a:extLst>
          </p:cNvPr>
          <p:cNvSpPr/>
          <p:nvPr/>
        </p:nvSpPr>
        <p:spPr>
          <a:xfrm flipH="1" flipV="1">
            <a:off x="10895837" y="-4"/>
            <a:ext cx="1296159" cy="6857999"/>
          </a:xfrm>
          <a:prstGeom prst="rtTriangle">
            <a:avLst/>
          </a:prstGeom>
          <a:solidFill>
            <a:srgbClr val="003088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993FF81D-C78A-5A6F-25FC-77F1997DE90E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1963" y="5942173"/>
            <a:ext cx="1700644" cy="877175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EDF9BC0A-26C9-BBFF-683F-3FE00453F384}"/>
              </a:ext>
            </a:extLst>
          </p:cNvPr>
          <p:cNvGrpSpPr/>
          <p:nvPr/>
        </p:nvGrpSpPr>
        <p:grpSpPr>
          <a:xfrm>
            <a:off x="-391636" y="-9"/>
            <a:ext cx="12597727" cy="6858000"/>
            <a:chOff x="0" y="1473567"/>
            <a:chExt cx="11167050" cy="5540241"/>
          </a:xfrm>
        </p:grpSpPr>
        <p:pic>
          <p:nvPicPr>
            <p:cNvPr id="3" name="Picture 2" descr="An aerial view of a city&#10;&#10;Description automatically generated with medium confidence">
              <a:extLst>
                <a:ext uri="{FF2B5EF4-FFF2-40B4-BE49-F238E27FC236}">
                  <a16:creationId xmlns:a16="http://schemas.microsoft.com/office/drawing/2014/main" id="{EC96B98A-BA29-B45C-7026-A667DC9C467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406" t="4426" b="14412"/>
            <a:stretch/>
          </p:blipFill>
          <p:spPr>
            <a:xfrm rot="10800000">
              <a:off x="0" y="1473567"/>
              <a:ext cx="11167050" cy="5540241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58E6EFF5-D277-446B-431A-84930DF9E75D}"/>
                </a:ext>
              </a:extLst>
            </p:cNvPr>
            <p:cNvGrpSpPr/>
            <p:nvPr/>
          </p:nvGrpSpPr>
          <p:grpSpPr>
            <a:xfrm>
              <a:off x="4456344" y="2454182"/>
              <a:ext cx="4010644" cy="3858672"/>
              <a:chOff x="4456344" y="2454182"/>
              <a:chExt cx="4010644" cy="3858672"/>
            </a:xfrm>
          </p:grpSpPr>
          <p:grpSp>
            <p:nvGrpSpPr>
              <p:cNvPr id="5" name="Group 4">
                <a:extLst>
                  <a:ext uri="{FF2B5EF4-FFF2-40B4-BE49-F238E27FC236}">
                    <a16:creationId xmlns:a16="http://schemas.microsoft.com/office/drawing/2014/main" id="{A2E5E6DB-A603-7C26-AF88-6B54688CE5B2}"/>
                  </a:ext>
                </a:extLst>
              </p:cNvPr>
              <p:cNvGrpSpPr/>
              <p:nvPr/>
            </p:nvGrpSpPr>
            <p:grpSpPr>
              <a:xfrm rot="-60000">
                <a:off x="4456344" y="2454182"/>
                <a:ext cx="4010644" cy="3858672"/>
                <a:chOff x="3715657" y="2409372"/>
                <a:chExt cx="4178663" cy="4034399"/>
              </a:xfrm>
            </p:grpSpPr>
            <p:sp>
              <p:nvSpPr>
                <p:cNvPr id="16" name="Oval 15">
                  <a:extLst>
                    <a:ext uri="{FF2B5EF4-FFF2-40B4-BE49-F238E27FC236}">
                      <a16:creationId xmlns:a16="http://schemas.microsoft.com/office/drawing/2014/main" id="{4A291F82-23BF-1B96-D16F-03060353E701}"/>
                    </a:ext>
                  </a:extLst>
                </p:cNvPr>
                <p:cNvSpPr/>
                <p:nvPr/>
              </p:nvSpPr>
              <p:spPr>
                <a:xfrm>
                  <a:off x="5470534" y="5135831"/>
                  <a:ext cx="1307940" cy="1307940"/>
                </a:xfrm>
                <a:prstGeom prst="ellipse">
                  <a:avLst/>
                </a:prstGeom>
                <a:noFill/>
                <a:ln w="57150">
                  <a:solidFill>
                    <a:srgbClr val="FBBB1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cxnSp>
              <p:nvCxnSpPr>
                <p:cNvPr id="17" name="Straight Connector 16">
                  <a:extLst>
                    <a:ext uri="{FF2B5EF4-FFF2-40B4-BE49-F238E27FC236}">
                      <a16:creationId xmlns:a16="http://schemas.microsoft.com/office/drawing/2014/main" id="{AAF659CB-FC5D-4D4E-0672-C382E9F6CD4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5753100" y="2724338"/>
                  <a:ext cx="1952625" cy="2533462"/>
                </a:xfrm>
                <a:prstGeom prst="line">
                  <a:avLst/>
                </a:prstGeom>
                <a:ln w="57150">
                  <a:solidFill>
                    <a:srgbClr val="FBBB10"/>
                  </a:solidFill>
                  <a:tailEnd type="oval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Straight Connector 17">
                  <a:extLst>
                    <a:ext uri="{FF2B5EF4-FFF2-40B4-BE49-F238E27FC236}">
                      <a16:creationId xmlns:a16="http://schemas.microsoft.com/office/drawing/2014/main" id="{05E3D95B-662C-8E56-410C-F6C0E2C8CD6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5141119" y="4917281"/>
                  <a:ext cx="339567" cy="758349"/>
                </a:xfrm>
                <a:prstGeom prst="line">
                  <a:avLst/>
                </a:prstGeom>
                <a:ln w="57150">
                  <a:solidFill>
                    <a:srgbClr val="FBBB1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" name="Straight Connector 18">
                  <a:extLst>
                    <a:ext uri="{FF2B5EF4-FFF2-40B4-BE49-F238E27FC236}">
                      <a16:creationId xmlns:a16="http://schemas.microsoft.com/office/drawing/2014/main" id="{CD9E17B5-9EDC-F92C-3A39-3B5C9932CF7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3715657" y="2409372"/>
                  <a:ext cx="580118" cy="1734003"/>
                </a:xfrm>
                <a:prstGeom prst="line">
                  <a:avLst/>
                </a:prstGeom>
                <a:ln w="57150">
                  <a:solidFill>
                    <a:srgbClr val="FBBB10"/>
                  </a:solidFill>
                  <a:tailEnd type="oval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Straight Connector 19">
                  <a:extLst>
                    <a:ext uri="{FF2B5EF4-FFF2-40B4-BE49-F238E27FC236}">
                      <a16:creationId xmlns:a16="http://schemas.microsoft.com/office/drawing/2014/main" id="{E413553D-64FA-D0E7-AB13-00E068EF00F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4295775" y="4143375"/>
                  <a:ext cx="864394" cy="795338"/>
                </a:xfrm>
                <a:prstGeom prst="line">
                  <a:avLst/>
                </a:prstGeom>
                <a:ln w="57150">
                  <a:solidFill>
                    <a:srgbClr val="FBBB1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" name="Straight Connector 20">
                  <a:extLst>
                    <a:ext uri="{FF2B5EF4-FFF2-40B4-BE49-F238E27FC236}">
                      <a16:creationId xmlns:a16="http://schemas.microsoft.com/office/drawing/2014/main" id="{8DA71A12-EE50-4A7D-0491-0D5A017261E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6692356" y="5387420"/>
                  <a:ext cx="1201964" cy="731864"/>
                </a:xfrm>
                <a:prstGeom prst="line">
                  <a:avLst/>
                </a:prstGeom>
                <a:ln w="57150">
                  <a:solidFill>
                    <a:srgbClr val="FBBB1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6" name="Straight Connector 5">
                <a:extLst>
                  <a:ext uri="{FF2B5EF4-FFF2-40B4-BE49-F238E27FC236}">
                    <a16:creationId xmlns:a16="http://schemas.microsoft.com/office/drawing/2014/main" id="{ECC7AA0E-3D62-41F5-54BE-A820369AA8E6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733943" y="5540650"/>
                <a:ext cx="285888" cy="173467"/>
              </a:xfrm>
              <a:prstGeom prst="line">
                <a:avLst/>
              </a:prstGeom>
              <a:ln w="57150">
                <a:solidFill>
                  <a:srgbClr val="FBBB10"/>
                </a:solidFill>
                <a:headEnd type="none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Straight Connector 7">
                <a:extLst>
                  <a:ext uri="{FF2B5EF4-FFF2-40B4-BE49-F238E27FC236}">
                    <a16:creationId xmlns:a16="http://schemas.microsoft.com/office/drawing/2014/main" id="{815A23D2-7FD4-1B96-E443-423E432B745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666040" y="4703862"/>
                <a:ext cx="115477" cy="154352"/>
              </a:xfrm>
              <a:prstGeom prst="line">
                <a:avLst/>
              </a:prstGeom>
              <a:ln w="57150">
                <a:solidFill>
                  <a:srgbClr val="FBBB10"/>
                </a:solidFill>
                <a:headEnd type="none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Straight Connector 9">
                <a:extLst>
                  <a:ext uri="{FF2B5EF4-FFF2-40B4-BE49-F238E27FC236}">
                    <a16:creationId xmlns:a16="http://schemas.microsoft.com/office/drawing/2014/main" id="{77CF8015-5B58-BEF7-50FC-9B50381E8E5D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5490116" y="4563671"/>
                <a:ext cx="164559" cy="140191"/>
              </a:xfrm>
              <a:prstGeom prst="line">
                <a:avLst/>
              </a:prstGeom>
              <a:ln w="57150">
                <a:solidFill>
                  <a:srgbClr val="FBBB10"/>
                </a:solidFill>
                <a:headEnd type="none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>
                <a:extLst>
                  <a:ext uri="{FF2B5EF4-FFF2-40B4-BE49-F238E27FC236}">
                    <a16:creationId xmlns:a16="http://schemas.microsoft.com/office/drawing/2014/main" id="{EFB82D69-0495-5F3E-350E-2EE8997A7A87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4533499" y="2791326"/>
                <a:ext cx="182305" cy="522400"/>
              </a:xfrm>
              <a:prstGeom prst="line">
                <a:avLst/>
              </a:prstGeom>
              <a:ln w="57150">
                <a:solidFill>
                  <a:srgbClr val="FBBB10"/>
                </a:solidFill>
                <a:headEnd type="none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>
                <a:extLst>
                  <a:ext uri="{FF2B5EF4-FFF2-40B4-BE49-F238E27FC236}">
                    <a16:creationId xmlns:a16="http://schemas.microsoft.com/office/drawing/2014/main" id="{EED28A2F-7295-D04E-1901-C5ACD957CED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972425" y="2980855"/>
                <a:ext cx="78317" cy="114770"/>
              </a:xfrm>
              <a:prstGeom prst="line">
                <a:avLst/>
              </a:prstGeom>
              <a:ln w="57150">
                <a:solidFill>
                  <a:srgbClr val="FBBB10"/>
                </a:solidFill>
                <a:headEnd type="none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B1C8618A-1069-9188-9D6F-F25F099B4D6E}"/>
              </a:ext>
            </a:extLst>
          </p:cNvPr>
          <p:cNvSpPr txBox="1"/>
          <p:nvPr/>
        </p:nvSpPr>
        <p:spPr>
          <a:xfrm>
            <a:off x="438306" y="306866"/>
            <a:ext cx="32029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Calibri" panose="020F0502020204030204" pitchFamily="34" charset="0"/>
              </a:rPr>
              <a:t>Target Station 2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A68E38C-B163-43DF-3100-C4FB6EDF935C}"/>
              </a:ext>
            </a:extLst>
          </p:cNvPr>
          <p:cNvSpPr txBox="1"/>
          <p:nvPr/>
        </p:nvSpPr>
        <p:spPr>
          <a:xfrm>
            <a:off x="9519735" y="275688"/>
            <a:ext cx="28504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Calibri" panose="020F0502020204030204" pitchFamily="34" charset="0"/>
              </a:rPr>
              <a:t>Target Station 1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106421BF-1DE9-7C3F-9929-D65199862909}"/>
              </a:ext>
            </a:extLst>
          </p:cNvPr>
          <p:cNvCxnSpPr>
            <a:cxnSpLocks/>
          </p:cNvCxnSpPr>
          <p:nvPr/>
        </p:nvCxnSpPr>
        <p:spPr>
          <a:xfrm flipV="1">
            <a:off x="9030208" y="501788"/>
            <a:ext cx="752984" cy="902759"/>
          </a:xfrm>
          <a:prstGeom prst="line">
            <a:avLst/>
          </a:prstGeom>
          <a:ln w="22225">
            <a:solidFill>
              <a:schemeClr val="bg2"/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F482C62-DEF8-EBD2-86E4-2D10CDA0FB6D}"/>
              </a:ext>
            </a:extLst>
          </p:cNvPr>
          <p:cNvCxnSpPr>
            <a:cxnSpLocks/>
          </p:cNvCxnSpPr>
          <p:nvPr/>
        </p:nvCxnSpPr>
        <p:spPr>
          <a:xfrm flipH="1" flipV="1">
            <a:off x="3329103" y="588328"/>
            <a:ext cx="1037430" cy="592402"/>
          </a:xfrm>
          <a:prstGeom prst="line">
            <a:avLst/>
          </a:prstGeom>
          <a:ln w="22225">
            <a:solidFill>
              <a:schemeClr val="bg2"/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A30E97CD-8C61-E4B1-78AF-A9FDFF101E15}"/>
              </a:ext>
            </a:extLst>
          </p:cNvPr>
          <p:cNvSpPr txBox="1"/>
          <p:nvPr/>
        </p:nvSpPr>
        <p:spPr>
          <a:xfrm>
            <a:off x="6185262" y="4793734"/>
            <a:ext cx="21235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Calibri" panose="020F0502020204030204" pitchFamily="34" charset="0"/>
              </a:rPr>
              <a:t>Synchrotron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Calibri" panose="020F0502020204030204" pitchFamily="34" charset="0"/>
              </a:rPr>
              <a:t>Ring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8CABDBF-CFAF-3DCB-8894-BC5A9DB4D62D}"/>
              </a:ext>
            </a:extLst>
          </p:cNvPr>
          <p:cNvSpPr txBox="1"/>
          <p:nvPr/>
        </p:nvSpPr>
        <p:spPr>
          <a:xfrm>
            <a:off x="8280264" y="4991345"/>
            <a:ext cx="16907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Calibri" panose="020F0502020204030204" pitchFamily="34" charset="0"/>
              </a:rPr>
              <a:t>LINAC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89FF126B-4548-119E-D5E3-9B54697F5E3D}"/>
              </a:ext>
            </a:extLst>
          </p:cNvPr>
          <p:cNvGrpSpPr/>
          <p:nvPr/>
        </p:nvGrpSpPr>
        <p:grpSpPr>
          <a:xfrm>
            <a:off x="-94225" y="5910208"/>
            <a:ext cx="6918960" cy="664993"/>
            <a:chOff x="-275237" y="5105769"/>
            <a:chExt cx="6918960" cy="664993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A62EC194-BB1A-800A-8020-F1C1DACCC523}"/>
                </a:ext>
              </a:extLst>
            </p:cNvPr>
            <p:cNvSpPr/>
            <p:nvPr/>
          </p:nvSpPr>
          <p:spPr>
            <a:xfrm>
              <a:off x="-275237" y="5124431"/>
              <a:ext cx="6540759" cy="646331"/>
            </a:xfrm>
            <a:prstGeom prst="rect">
              <a:avLst/>
            </a:prstGeom>
            <a:solidFill>
              <a:srgbClr val="11C6D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975315FB-B48E-B5A9-77EF-448098022089}"/>
                </a:ext>
              </a:extLst>
            </p:cNvPr>
            <p:cNvSpPr txBox="1"/>
            <p:nvPr/>
          </p:nvSpPr>
          <p:spPr>
            <a:xfrm>
              <a:off x="-153521" y="5105769"/>
              <a:ext cx="6797244" cy="64633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sz="3600" spc="-150" dirty="0">
                  <a:solidFill>
                    <a:schemeClr val="bg1"/>
                  </a:solidFill>
                  <a:latin typeface="Arial" panose="020B0604020202020204" pitchFamily="34" charset="0"/>
                  <a:cs typeface="Calibri" panose="020F0502020204030204" pitchFamily="34" charset="0"/>
                </a:rPr>
                <a:t>ISIS Neutron and Muon Source</a:t>
              </a:r>
            </a:p>
          </p:txBody>
        </p:sp>
      </p:grpSp>
      <p:sp>
        <p:nvSpPr>
          <p:cNvPr id="26" name="Slide Number Placeholder 25">
            <a:extLst>
              <a:ext uri="{FF2B5EF4-FFF2-40B4-BE49-F238E27FC236}">
                <a16:creationId xmlns:a16="http://schemas.microsoft.com/office/drawing/2014/main" id="{CE46BF3C-7DD8-B63F-446A-6EFA50A8CEF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979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B79D4E5C-E80B-8672-781B-928243BEA031}"/>
              </a:ext>
            </a:extLst>
          </p:cNvPr>
          <p:cNvGrpSpPr/>
          <p:nvPr/>
        </p:nvGrpSpPr>
        <p:grpSpPr>
          <a:xfrm>
            <a:off x="403340" y="-2768"/>
            <a:ext cx="11288551" cy="7631871"/>
            <a:chOff x="403340" y="-2768"/>
            <a:chExt cx="11288551" cy="7631871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32F19EEA-A1BE-3347-26E3-E3D5EE536688}"/>
                </a:ext>
              </a:extLst>
            </p:cNvPr>
            <p:cNvSpPr txBox="1"/>
            <p:nvPr/>
          </p:nvSpPr>
          <p:spPr>
            <a:xfrm>
              <a:off x="403340" y="345182"/>
              <a:ext cx="8465451" cy="64633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sz="3600" spc="-150" dirty="0">
                  <a:solidFill>
                    <a:srgbClr val="2E2D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ISIS Overview – Target Station 2</a:t>
              </a:r>
            </a:p>
          </p:txBody>
        </p:sp>
        <p:pic>
          <p:nvPicPr>
            <p:cNvPr id="4" name="Picture 3" descr="P:\animations &amp; models\models\foyer model\Site Drawings\schematics\ISIS Plan5 - with text.jpg">
              <a:extLst>
                <a:ext uri="{FF2B5EF4-FFF2-40B4-BE49-F238E27FC236}">
                  <a16:creationId xmlns:a16="http://schemas.microsoft.com/office/drawing/2014/main" id="{7A1A169E-E813-68CA-1B08-D05D931D576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6296164" y="-2768"/>
              <a:ext cx="5395727" cy="763187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76A864CA-A984-2858-086C-89B0B261C5EA}"/>
                </a:ext>
              </a:extLst>
            </p:cNvPr>
            <p:cNvSpPr/>
            <p:nvPr/>
          </p:nvSpPr>
          <p:spPr>
            <a:xfrm>
              <a:off x="7492754" y="5731012"/>
              <a:ext cx="1056443" cy="35907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51A4ACC-A15A-6377-871C-03587719D620}"/>
                </a:ext>
              </a:extLst>
            </p:cNvPr>
            <p:cNvSpPr txBox="1"/>
            <p:nvPr/>
          </p:nvSpPr>
          <p:spPr>
            <a:xfrm>
              <a:off x="518813" y="1086776"/>
              <a:ext cx="5980701" cy="28494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ts val="2000"/>
                </a:lnSpc>
                <a:spcAft>
                  <a:spcPts val="800"/>
                </a:spcAft>
              </a:pPr>
              <a:r>
                <a:rPr lang="en-GB" sz="2000" kern="0" dirty="0">
                  <a:effectLst/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A low repetition rate, low-power target station optimised to produce long</a:t>
              </a:r>
              <a:r>
                <a:rPr lang="en-GB" sz="2000" kern="100" dirty="0"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GB" sz="2000" kern="0" dirty="0">
                  <a:effectLst/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wavelength neutrons.</a:t>
              </a:r>
            </a:p>
            <a:p>
              <a:pPr>
                <a:lnSpc>
                  <a:spcPts val="2000"/>
                </a:lnSpc>
                <a:spcAft>
                  <a:spcPts val="800"/>
                </a:spcAft>
              </a:pPr>
              <a:r>
                <a:rPr lang="en-GB" sz="2000" kern="0" dirty="0"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E</a:t>
              </a:r>
              <a:r>
                <a:rPr lang="en-GB" sz="2000" kern="0" dirty="0">
                  <a:effectLst/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xtending the facilities capabilities in</a:t>
              </a:r>
              <a:r>
                <a:rPr lang="en-GB" sz="2000" kern="100" dirty="0"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GB" sz="2000" kern="0" dirty="0">
                  <a:effectLst/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the fields of biology, soft matter, and advanced materials.</a:t>
              </a:r>
            </a:p>
            <a:p>
              <a:pPr marL="342900" indent="-342900">
                <a:lnSpc>
                  <a:spcPts val="1900"/>
                </a:lnSpc>
                <a:spcAft>
                  <a:spcPts val="1200"/>
                </a:spcAft>
                <a:buFont typeface="Arial" panose="020B0604020202020204" pitchFamily="34" charset="0"/>
                <a:buChar char="•"/>
              </a:pPr>
              <a:r>
                <a:rPr lang="en-GB" sz="2000" dirty="0">
                  <a:latin typeface="+mj-lt"/>
                  <a:ea typeface="+mn-lt"/>
                  <a:cs typeface="+mn-lt"/>
                </a:rPr>
                <a:t>TS2 operational since 2009.</a:t>
              </a:r>
            </a:p>
            <a:p>
              <a:pPr marL="342900" indent="-342900">
                <a:lnSpc>
                  <a:spcPts val="1900"/>
                </a:lnSpc>
                <a:spcAft>
                  <a:spcPts val="1200"/>
                </a:spcAft>
                <a:buFont typeface="Arial" panose="020B0604020202020204" pitchFamily="34" charset="0"/>
                <a:buChar char="•"/>
              </a:pPr>
              <a:r>
                <a:rPr lang="en-GB" sz="2000" dirty="0">
                  <a:latin typeface="+mj-lt"/>
                  <a:ea typeface="+mn-lt"/>
                  <a:cs typeface="+mn-lt"/>
                </a:rPr>
                <a:t>The Target is a single Tungsten rod clad in Tantalum and water cooled.</a:t>
              </a:r>
              <a:endParaRPr lang="en-GB" sz="2000" dirty="0">
                <a:latin typeface="+mj-lt"/>
                <a:ea typeface="+mn-lt"/>
                <a:cs typeface="Times New Roman" panose="02020603050405020304" pitchFamily="18" charset="0"/>
              </a:endParaRPr>
            </a:p>
            <a:p>
              <a:pPr marL="342900" indent="-342900">
                <a:lnSpc>
                  <a:spcPts val="1900"/>
                </a:lnSpc>
                <a:spcAft>
                  <a:spcPts val="1200"/>
                </a:spcAft>
                <a:buFont typeface="Arial" panose="020B0604020202020204" pitchFamily="34" charset="0"/>
                <a:buChar char="•"/>
              </a:pPr>
              <a:r>
                <a:rPr lang="en-GB" sz="2000" dirty="0">
                  <a:latin typeface="+mj-lt"/>
                  <a:ea typeface="+mn-lt"/>
                  <a:cs typeface="Times New Roman" panose="02020603050405020304" pitchFamily="18" charset="0"/>
                </a:rPr>
                <a:t>Operates @</a:t>
              </a:r>
              <a:r>
                <a:rPr lang="en-GB" sz="2000" dirty="0">
                  <a:latin typeface="+mj-lt"/>
                  <a:ea typeface="+mn-lt"/>
                  <a:cs typeface="+mn-lt"/>
                </a:rPr>
                <a:t>40</a:t>
              </a:r>
              <a:r>
                <a:rPr lang="en-GB" sz="2000" dirty="0">
                  <a:effectLst/>
                  <a:latin typeface="+mj-lt"/>
                  <a:ea typeface="Calibri" panose="020F0502020204030204" pitchFamily="34" charset="0"/>
                </a:rPr>
                <a:t>µ</a:t>
              </a:r>
              <a:r>
                <a:rPr lang="en-GB" sz="2000" dirty="0">
                  <a:effectLst/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A (32 KW), 800 Mev, 10Hz                                                2-year service life (Avg. 250 MA hrs)</a:t>
              </a:r>
            </a:p>
          </p:txBody>
        </p: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DFFBE46-3827-FF4C-A2B3-A94B0F264B60}"/>
                </a:ext>
              </a:extLst>
            </p:cNvPr>
            <p:cNvPicPr preferRelativeResize="0">
              <a:picLocks noChangeAspect="1"/>
            </p:cNvPicPr>
            <p:nvPr/>
          </p:nvPicPr>
          <p:blipFill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25714" y="3349256"/>
              <a:ext cx="2922247" cy="2191686"/>
            </a:xfrm>
            <a:prstGeom prst="rect">
              <a:avLst/>
            </a:prstGeom>
          </p:spPr>
        </p:pic>
        <p:pic>
          <p:nvPicPr>
            <p:cNvPr id="8" name="Picture 7" descr="A close up of a metal bar&#10;&#10;Description automatically generated">
              <a:extLst>
                <a:ext uri="{FF2B5EF4-FFF2-40B4-BE49-F238E27FC236}">
                  <a16:creationId xmlns:a16="http://schemas.microsoft.com/office/drawing/2014/main" id="{31AABC08-212B-D09F-428C-7F0517D4DAD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542041" y="5540942"/>
              <a:ext cx="1744797" cy="689897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0A116D5-EB21-53EB-6C1A-9799A70371F5}"/>
                </a:ext>
              </a:extLst>
            </p:cNvPr>
            <p:cNvSpPr txBox="1"/>
            <p:nvPr/>
          </p:nvSpPr>
          <p:spPr>
            <a:xfrm>
              <a:off x="6111959" y="5118311"/>
              <a:ext cx="737702" cy="246221"/>
            </a:xfrm>
            <a:prstGeom prst="rect">
              <a:avLst/>
            </a:prstGeom>
            <a:solidFill>
              <a:schemeClr val="accent6"/>
            </a:solidFill>
          </p:spPr>
          <p:txBody>
            <a:bodyPr wrap="none" rtlCol="0">
              <a:spAutoFit/>
            </a:bodyPr>
            <a:lstStyle/>
            <a:p>
              <a:r>
                <a:rPr lang="en-GB" sz="1000" dirty="0"/>
                <a:t>TS2 Target</a:t>
              </a:r>
            </a:p>
          </p:txBody>
        </p:sp>
      </p:grpSp>
      <p:pic>
        <p:nvPicPr>
          <p:cNvPr id="11" name="Picture 10" descr="A machine on a table&#10;&#10;Description automatically generated">
            <a:extLst>
              <a:ext uri="{FF2B5EF4-FFF2-40B4-BE49-F238E27FC236}">
                <a16:creationId xmlns:a16="http://schemas.microsoft.com/office/drawing/2014/main" id="{05BF132B-63DE-38A0-9DD1-57D6D344C59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9923" y="4200520"/>
            <a:ext cx="3336202" cy="2502151"/>
          </a:xfrm>
          <a:prstGeom prst="rect">
            <a:avLst/>
          </a:prstGeom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ECCB7F0-913C-0820-AE86-7F4460E1064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7128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4CA6B46-20C8-DD80-0D7B-BBA8DFF25B68}"/>
              </a:ext>
            </a:extLst>
          </p:cNvPr>
          <p:cNvSpPr/>
          <p:nvPr/>
        </p:nvSpPr>
        <p:spPr>
          <a:xfrm>
            <a:off x="2203704" y="5769864"/>
            <a:ext cx="3892296" cy="10149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54FE40-355C-1070-5C24-7C41E0E03B10}"/>
              </a:ext>
            </a:extLst>
          </p:cNvPr>
          <p:cNvSpPr txBox="1"/>
          <p:nvPr/>
        </p:nvSpPr>
        <p:spPr>
          <a:xfrm>
            <a:off x="390332" y="397950"/>
            <a:ext cx="8188209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3600" spc="-150" dirty="0">
                <a:solidFill>
                  <a:srgbClr val="2E2D6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TS2 Target MK1 &amp; MK2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D4C19D0-D6FF-CD5B-9470-C41C4FA21BB5}"/>
              </a:ext>
            </a:extLst>
          </p:cNvPr>
          <p:cNvSpPr/>
          <p:nvPr/>
        </p:nvSpPr>
        <p:spPr>
          <a:xfrm>
            <a:off x="238671" y="1155611"/>
            <a:ext cx="6024392" cy="2118529"/>
          </a:xfrm>
          <a:prstGeom prst="rect">
            <a:avLst/>
          </a:prstGeom>
          <a:ln w="19050">
            <a:solidFill>
              <a:schemeClr val="accent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MK1 failed in service due to </a:t>
            </a:r>
            <a:r>
              <a:rPr lang="en-GB" altLang="en-US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Intergranular Corrosion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from overheating tantalum front face.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MK2 introduced front face cooling to cure the problem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Cross Flow Guide and Window Cap direct water across the front face.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F53BAE1-71C7-6F9E-00D3-4B020F967CAC}"/>
              </a:ext>
            </a:extLst>
          </p:cNvPr>
          <p:cNvGrpSpPr>
            <a:grpSpLocks noChangeAspect="1"/>
          </p:cNvGrpSpPr>
          <p:nvPr/>
        </p:nvGrpSpPr>
        <p:grpSpPr>
          <a:xfrm>
            <a:off x="1369905" y="3454756"/>
            <a:ext cx="7208636" cy="3085916"/>
            <a:chOff x="2181979" y="2941596"/>
            <a:chExt cx="8204893" cy="3512400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3ABE22D5-191E-37F2-A96E-3FCCDEE02951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2181979" y="2941596"/>
              <a:ext cx="8204893" cy="2912228"/>
              <a:chOff x="2110960" y="2879157"/>
              <a:chExt cx="9031116" cy="3205486"/>
            </a:xfrm>
          </p:grpSpPr>
          <p:pic>
            <p:nvPicPr>
              <p:cNvPr id="10" name="Picture 9" descr="A yellow and red tube&#10;&#10;Description automatically generated">
                <a:extLst>
                  <a:ext uri="{FF2B5EF4-FFF2-40B4-BE49-F238E27FC236}">
                    <a16:creationId xmlns:a16="http://schemas.microsoft.com/office/drawing/2014/main" id="{9ED8BDDD-6642-3B52-89D7-E2819FCD32F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2110960" y="2879157"/>
                <a:ext cx="4357533" cy="3205486"/>
              </a:xfrm>
              <a:prstGeom prst="rect">
                <a:avLst/>
              </a:prstGeom>
            </p:spPr>
          </p:pic>
          <p:pic>
            <p:nvPicPr>
              <p:cNvPr id="11" name="Picture 10" descr="A blue and green tube&#10;&#10;Description automatically generated">
                <a:extLst>
                  <a:ext uri="{FF2B5EF4-FFF2-40B4-BE49-F238E27FC236}">
                    <a16:creationId xmlns:a16="http://schemas.microsoft.com/office/drawing/2014/main" id="{70063BC3-7831-3E24-57B1-ADE98C8E0F6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61564" y="2879157"/>
                <a:ext cx="4480512" cy="3205486"/>
              </a:xfrm>
              <a:prstGeom prst="rect">
                <a:avLst/>
              </a:prstGeom>
            </p:spPr>
          </p:pic>
        </p:grp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D44B472-6E8B-796F-693D-1759F9489047}"/>
                </a:ext>
              </a:extLst>
            </p:cNvPr>
            <p:cNvSpPr txBox="1"/>
            <p:nvPr/>
          </p:nvSpPr>
          <p:spPr>
            <a:xfrm>
              <a:off x="3915053" y="5326602"/>
              <a:ext cx="16916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/>
                <a:t>TS2 Target MK 1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327E28DF-FAC9-C9C1-FB03-CCE4B1319DCC}"/>
                </a:ext>
              </a:extLst>
            </p:cNvPr>
            <p:cNvSpPr txBox="1"/>
            <p:nvPr/>
          </p:nvSpPr>
          <p:spPr>
            <a:xfrm>
              <a:off x="8114190" y="5326602"/>
              <a:ext cx="16916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/>
                <a:t>TS2 Target MK 2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75D8429-A6D2-866C-2BBF-B15D1DAAAE2D}"/>
                </a:ext>
              </a:extLst>
            </p:cNvPr>
            <p:cNvSpPr txBox="1"/>
            <p:nvPr/>
          </p:nvSpPr>
          <p:spPr>
            <a:xfrm>
              <a:off x="4260284" y="6068653"/>
              <a:ext cx="3853906" cy="385343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Cooling Sleeves removed for clarity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16BD9DD1-78FD-A94C-F377-C4B7C5C1DFAA}"/>
              </a:ext>
            </a:extLst>
          </p:cNvPr>
          <p:cNvGrpSpPr>
            <a:grpSpLocks noChangeAspect="1"/>
          </p:cNvGrpSpPr>
          <p:nvPr/>
        </p:nvGrpSpPr>
        <p:grpSpPr>
          <a:xfrm>
            <a:off x="9314823" y="223094"/>
            <a:ext cx="2768381" cy="6342217"/>
            <a:chOff x="9197164" y="154381"/>
            <a:chExt cx="2854174" cy="6538765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450D7B7F-CC2C-47A0-87E5-310F53159C2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9197164" y="154381"/>
              <a:ext cx="2854174" cy="2022072"/>
              <a:chOff x="746197" y="2848408"/>
              <a:chExt cx="3617800" cy="2563072"/>
            </a:xfrm>
          </p:grpSpPr>
          <p:pic>
            <p:nvPicPr>
              <p:cNvPr id="21" name="Picture 20" descr="A blue and red object with a silver tube&#10;&#10;Description automatically generated with medium confidence">
                <a:extLst>
                  <a:ext uri="{FF2B5EF4-FFF2-40B4-BE49-F238E27FC236}">
                    <a16:creationId xmlns:a16="http://schemas.microsoft.com/office/drawing/2014/main" id="{19A08336-E45F-D9A5-34AC-B4B6C9CA7BE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46197" y="2848408"/>
                <a:ext cx="3617800" cy="2557624"/>
              </a:xfrm>
              <a:prstGeom prst="rect">
                <a:avLst/>
              </a:prstGeom>
            </p:spPr>
          </p:pic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07F40FD0-73E8-CBFD-6B6E-D4333F3B7D2F}"/>
                  </a:ext>
                </a:extLst>
              </p:cNvPr>
              <p:cNvSpPr txBox="1"/>
              <p:nvPr/>
            </p:nvSpPr>
            <p:spPr>
              <a:xfrm>
                <a:off x="3089052" y="4017569"/>
                <a:ext cx="90922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sz="1200">
                    <a:latin typeface="Arial" panose="020B0604020202020204" pitchFamily="34" charset="0"/>
                    <a:cs typeface="Arial" panose="020B0604020202020204" pitchFamily="34" charset="0"/>
                  </a:rPr>
                  <a:t>Target</a:t>
                </a:r>
              </a:p>
              <a:p>
                <a:pPr algn="ctr"/>
                <a:r>
                  <a:rPr lang="en-GB" sz="1200">
                    <a:latin typeface="Arial" panose="020B0604020202020204" pitchFamily="34" charset="0"/>
                    <a:cs typeface="Arial" panose="020B0604020202020204" pitchFamily="34" charset="0"/>
                  </a:rPr>
                  <a:t>(HIP Assy)</a:t>
                </a:r>
              </a:p>
            </p:txBody>
          </p: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BEED566D-FDF3-237C-760A-DC8F07BBB281}"/>
                  </a:ext>
                </a:extLst>
              </p:cNvPr>
              <p:cNvSpPr txBox="1"/>
              <p:nvPr/>
            </p:nvSpPr>
            <p:spPr>
              <a:xfrm>
                <a:off x="1947886" y="4566571"/>
                <a:ext cx="95250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sz="1200">
                    <a:latin typeface="Arial" panose="020B0604020202020204" pitchFamily="34" charset="0"/>
                    <a:cs typeface="Arial" panose="020B0604020202020204" pitchFamily="34" charset="0"/>
                  </a:rPr>
                  <a:t>Cross Flow</a:t>
                </a:r>
              </a:p>
              <a:p>
                <a:pPr algn="ctr"/>
                <a:r>
                  <a:rPr lang="en-GB" sz="1200">
                    <a:latin typeface="Arial" panose="020B0604020202020204" pitchFamily="34" charset="0"/>
                    <a:cs typeface="Arial" panose="020B0604020202020204" pitchFamily="34" charset="0"/>
                  </a:rPr>
                  <a:t>Guide</a:t>
                </a: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85595420-7D0B-F551-3B3B-3D008939FE0F}"/>
                  </a:ext>
                </a:extLst>
              </p:cNvPr>
              <p:cNvSpPr txBox="1"/>
              <p:nvPr/>
            </p:nvSpPr>
            <p:spPr>
              <a:xfrm>
                <a:off x="1369051" y="4949815"/>
                <a:ext cx="72968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sz="1200">
                    <a:latin typeface="Arial" panose="020B0604020202020204" pitchFamily="34" charset="0"/>
                    <a:cs typeface="Arial" panose="020B0604020202020204" pitchFamily="34" charset="0"/>
                  </a:rPr>
                  <a:t>Window</a:t>
                </a:r>
              </a:p>
              <a:p>
                <a:pPr algn="ctr"/>
                <a:r>
                  <a:rPr lang="en-GB" sz="1200">
                    <a:latin typeface="Arial" panose="020B0604020202020204" pitchFamily="34" charset="0"/>
                    <a:cs typeface="Arial" panose="020B0604020202020204" pitchFamily="34" charset="0"/>
                  </a:rPr>
                  <a:t>Cap</a:t>
                </a:r>
              </a:p>
            </p:txBody>
          </p:sp>
        </p:grpSp>
        <p:pic>
          <p:nvPicPr>
            <p:cNvPr id="25" name="Picture 24" descr="A long cylindrical object with a red cap&#10;&#10;Description automatically generated">
              <a:extLst>
                <a:ext uri="{FF2B5EF4-FFF2-40B4-BE49-F238E27FC236}">
                  <a16:creationId xmlns:a16="http://schemas.microsoft.com/office/drawing/2014/main" id="{8985A65D-3F6D-6C84-7C62-A53C7F00CE4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197164" y="2269995"/>
              <a:ext cx="2854174" cy="2151906"/>
            </a:xfrm>
            <a:prstGeom prst="rect">
              <a:avLst/>
            </a:prstGeom>
          </p:spPr>
        </p:pic>
        <p:pic>
          <p:nvPicPr>
            <p:cNvPr id="26" name="Picture 25" descr="A long cylindrical object with a red light&#10;&#10;Description automatically generated">
              <a:extLst>
                <a:ext uri="{FF2B5EF4-FFF2-40B4-BE49-F238E27FC236}">
                  <a16:creationId xmlns:a16="http://schemas.microsoft.com/office/drawing/2014/main" id="{3A9648E2-B885-ADCB-E557-537EC0FF7B8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197164" y="4523458"/>
              <a:ext cx="2854174" cy="2169688"/>
            </a:xfrm>
            <a:prstGeom prst="rect">
              <a:avLst/>
            </a:prstGeom>
          </p:spPr>
        </p:pic>
      </p:grpSp>
      <p:pic>
        <p:nvPicPr>
          <p:cNvPr id="27" name="Picture 3" descr="snapshot20100114125355.jpg">
            <a:extLst>
              <a:ext uri="{FF2B5EF4-FFF2-40B4-BE49-F238E27FC236}">
                <a16:creationId xmlns:a16="http://schemas.microsoft.com/office/drawing/2014/main" id="{87CF095C-4F75-8984-7809-22B4E882BA6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723" y="1165238"/>
            <a:ext cx="2768381" cy="21007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041E6CC-4815-53E5-C62F-6427B4D7562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284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C1FDECD-4019-3B22-3396-5B975CEF645B}"/>
              </a:ext>
            </a:extLst>
          </p:cNvPr>
          <p:cNvSpPr/>
          <p:nvPr/>
        </p:nvSpPr>
        <p:spPr>
          <a:xfrm>
            <a:off x="0" y="4830155"/>
            <a:ext cx="2795081" cy="2027845"/>
          </a:xfrm>
          <a:prstGeom prst="rect">
            <a:avLst/>
          </a:prstGeom>
          <a:solidFill>
            <a:srgbClr val="F1F2F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812" y="-208616"/>
            <a:ext cx="10515600" cy="1325563"/>
          </a:xfrm>
        </p:spPr>
        <p:txBody>
          <a:bodyPr/>
          <a:lstStyle/>
          <a:p>
            <a:r>
              <a:rPr lang="en-GB" dirty="0"/>
              <a:t>Target No 4 Manufacturing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82" r="29414"/>
          <a:stretch/>
        </p:blipFill>
        <p:spPr>
          <a:xfrm>
            <a:off x="242046" y="848006"/>
            <a:ext cx="1640541" cy="54272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18" t="14711" r="11559"/>
          <a:stretch/>
        </p:blipFill>
        <p:spPr>
          <a:xfrm>
            <a:off x="4392706" y="995082"/>
            <a:ext cx="2608730" cy="40753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65" t="25909" r="30980"/>
          <a:stretch/>
        </p:blipFill>
        <p:spPr>
          <a:xfrm>
            <a:off x="1949821" y="2303929"/>
            <a:ext cx="2148284" cy="252622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53" t="19477" r="28922"/>
          <a:stretch/>
        </p:blipFill>
        <p:spPr>
          <a:xfrm>
            <a:off x="7135905" y="995082"/>
            <a:ext cx="2550835" cy="352312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42046" y="6257364"/>
            <a:ext cx="16405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Tungsten Core &amp; Ta Flange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177188" y="4848084"/>
            <a:ext cx="19209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 weld, Ta cap and Cladding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821777" y="5070382"/>
            <a:ext cx="19209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Post weld, Pre hip</a:t>
            </a:r>
          </a:p>
          <a:p>
            <a:r>
              <a:rPr lang="en-GB" dirty="0"/>
              <a:t>Ta Cap &amp; Cladding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138103" y="4747216"/>
            <a:ext cx="30875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Post HIP, machined cladding &amp; cap. Machined off weld?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92" t="21569" r="28431"/>
          <a:stretch/>
        </p:blipFill>
        <p:spPr>
          <a:xfrm>
            <a:off x="9681884" y="995082"/>
            <a:ext cx="2469917" cy="352845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911E8E-8D3A-F022-B400-7B951426679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29518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9C533-BE63-63B3-CB14-CE54D61602D4}"/>
              </a:ext>
            </a:extLst>
          </p:cNvPr>
          <p:cNvSpPr txBox="1"/>
          <p:nvPr/>
        </p:nvSpPr>
        <p:spPr>
          <a:xfrm>
            <a:off x="403341" y="345182"/>
            <a:ext cx="8626360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3600" spc="-150" dirty="0">
                <a:solidFill>
                  <a:srgbClr val="2E2D6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TS2 Target – Assembly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31C0BD-D8AE-3B5A-FF74-F50434B2AC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539" y="1439277"/>
            <a:ext cx="2599314" cy="391450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83CE824-B819-532C-478D-76054F7761DD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4979" y="1162087"/>
            <a:ext cx="1927137" cy="127966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6206242-A1A2-9638-F390-DF91310D861D}"/>
              </a:ext>
            </a:extLst>
          </p:cNvPr>
          <p:cNvSpPr txBox="1"/>
          <p:nvPr/>
        </p:nvSpPr>
        <p:spPr>
          <a:xfrm>
            <a:off x="1167013" y="5402148"/>
            <a:ext cx="2263120" cy="489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ts val="1500"/>
              </a:lnSpc>
            </a:pPr>
            <a:r>
              <a:rPr lang="en-GB"/>
              <a:t>Target HIP Assembly</a:t>
            </a:r>
          </a:p>
          <a:p>
            <a:pPr algn="ctr">
              <a:lnSpc>
                <a:spcPts val="1500"/>
              </a:lnSpc>
            </a:pPr>
            <a:r>
              <a:rPr lang="en-GB"/>
              <a:t>(after final machining)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8689E06-A0E2-28B7-8F0B-EBD2C87121B9}"/>
              </a:ext>
            </a:extLst>
          </p:cNvPr>
          <p:cNvGrpSpPr/>
          <p:nvPr/>
        </p:nvGrpSpPr>
        <p:grpSpPr>
          <a:xfrm>
            <a:off x="6789950" y="2440294"/>
            <a:ext cx="2317655" cy="3006969"/>
            <a:chOff x="6821849" y="2242038"/>
            <a:chExt cx="2317655" cy="3006969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AF730399-B14B-8920-9847-CC95C888C13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21849" y="2242038"/>
              <a:ext cx="2317655" cy="1538972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5F68CFEF-3518-1AC4-C492-EC86C06A902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21849" y="3710035"/>
              <a:ext cx="2317655" cy="1538972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4467E302-909D-6F6D-E630-8407FC7738C4}"/>
                </a:ext>
              </a:extLst>
            </p:cNvPr>
            <p:cNvSpPr txBox="1"/>
            <p:nvPr/>
          </p:nvSpPr>
          <p:spPr>
            <a:xfrm>
              <a:off x="7180228" y="4826929"/>
              <a:ext cx="76976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/>
                <a:t>Cross Flow </a:t>
              </a:r>
            </a:p>
            <a:p>
              <a:pPr algn="ctr"/>
              <a:r>
                <a:rPr lang="en-GB" sz="1000"/>
                <a:t>Guide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509A3A1A-60EB-0B9E-DA62-23BF2DE86BF3}"/>
                </a:ext>
              </a:extLst>
            </p:cNvPr>
            <p:cNvSpPr txBox="1"/>
            <p:nvPr/>
          </p:nvSpPr>
          <p:spPr>
            <a:xfrm>
              <a:off x="8113569" y="4837198"/>
              <a:ext cx="84670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/>
                <a:t>Window Cap</a:t>
              </a:r>
            </a:p>
          </p:txBody>
        </p:sp>
      </p:grpSp>
      <p:pic>
        <p:nvPicPr>
          <p:cNvPr id="13" name="Picture 3" descr="C:\Documents and Settings\lgj75\Desktop\Target photos\Target Presentaion Photos\012 - TS2 Target - Finished.JPG">
            <a:extLst>
              <a:ext uri="{FF2B5EF4-FFF2-40B4-BE49-F238E27FC236}">
                <a16:creationId xmlns:a16="http://schemas.microsoft.com/office/drawing/2014/main" id="{1E3BBA97-6869-8736-4D8F-C69A0D5359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5760" y="1433673"/>
            <a:ext cx="2643617" cy="3914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A5F2E5B-8643-952A-FF9F-E1B68113BF1A}"/>
              </a:ext>
            </a:extLst>
          </p:cNvPr>
          <p:cNvSpPr txBox="1"/>
          <p:nvPr/>
        </p:nvSpPr>
        <p:spPr>
          <a:xfrm>
            <a:off x="9357557" y="5458637"/>
            <a:ext cx="2818834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Final Assembly</a:t>
            </a:r>
          </a:p>
          <a:p>
            <a:pPr algn="ctr"/>
            <a:r>
              <a:rPr lang="en-GB" sz="1050" dirty="0"/>
              <a:t>(ALL COMPONENTS FITTED AND</a:t>
            </a:r>
          </a:p>
          <a:p>
            <a:pPr algn="ctr"/>
            <a:r>
              <a:rPr lang="en-GB" sz="1050" dirty="0"/>
              <a:t>THERMOCOUPLE GROVES MACHINED)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25866AB-2AD5-3ECB-D36C-21AEA300A8B5}"/>
              </a:ext>
            </a:extLst>
          </p:cNvPr>
          <p:cNvSpPr txBox="1"/>
          <p:nvPr/>
        </p:nvSpPr>
        <p:spPr>
          <a:xfrm>
            <a:off x="7177288" y="5561643"/>
            <a:ext cx="1682961" cy="489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ts val="1500"/>
              </a:lnSpc>
            </a:pPr>
            <a:r>
              <a:rPr lang="en-GB" dirty="0"/>
              <a:t>Machined from </a:t>
            </a:r>
          </a:p>
          <a:p>
            <a:pPr algn="ctr">
              <a:lnSpc>
                <a:spcPts val="1500"/>
              </a:lnSpc>
            </a:pPr>
            <a:r>
              <a:rPr lang="en-GB" dirty="0"/>
              <a:t>solid Ta rod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2338FC0-53E7-FF2D-531A-356036668FE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fld id="{BBAAB195-B577-5546-8349-9DDA93B6129E}" type="slidenum">
              <a:rPr lang="en-US" smtClean="0"/>
              <a:t>31</a:t>
            </a:fld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4F4CF40-3763-3AB5-D67A-7A5B02C62DC5}"/>
              </a:ext>
            </a:extLst>
          </p:cNvPr>
          <p:cNvGrpSpPr/>
          <p:nvPr/>
        </p:nvGrpSpPr>
        <p:grpSpPr>
          <a:xfrm>
            <a:off x="3762644" y="1433673"/>
            <a:ext cx="2804198" cy="3968475"/>
            <a:chOff x="8941419" y="2049658"/>
            <a:chExt cx="2829785" cy="4165821"/>
          </a:xfrm>
        </p:grpSpPr>
        <p:pic>
          <p:nvPicPr>
            <p:cNvPr id="18" name="Picture 17" descr="Several metal pipes with a couple of holes&#10;&#10;Description automatically generated with medium confidence">
              <a:extLst>
                <a:ext uri="{FF2B5EF4-FFF2-40B4-BE49-F238E27FC236}">
                  <a16:creationId xmlns:a16="http://schemas.microsoft.com/office/drawing/2014/main" id="{263ACAB2-BF1C-3192-C21C-98059357B19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8992003" y="2049658"/>
              <a:ext cx="2766193" cy="4165821"/>
            </a:xfrm>
            <a:prstGeom prst="rect">
              <a:avLst/>
            </a:prstGeom>
          </p:spPr>
        </p:pic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04A5DF48-1986-95AC-2922-008452BC7199}"/>
                </a:ext>
              </a:extLst>
            </p:cNvPr>
            <p:cNvSpPr txBox="1"/>
            <p:nvPr/>
          </p:nvSpPr>
          <p:spPr>
            <a:xfrm>
              <a:off x="9152433" y="3827151"/>
              <a:ext cx="61164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>
                  <a:latin typeface="Arial" panose="020B0604020202020204" pitchFamily="34" charset="0"/>
                  <a:cs typeface="Arial" panose="020B0604020202020204" pitchFamily="34" charset="0"/>
                </a:rPr>
                <a:t>Target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A92A78D6-7345-0FA1-E971-19D5CBABBFC9}"/>
                </a:ext>
              </a:extLst>
            </p:cNvPr>
            <p:cNvSpPr txBox="1"/>
            <p:nvPr/>
          </p:nvSpPr>
          <p:spPr>
            <a:xfrm>
              <a:off x="11068768" y="3731361"/>
              <a:ext cx="7024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>
                  <a:latin typeface="Arial" panose="020B0604020202020204" pitchFamily="34" charset="0"/>
                  <a:cs typeface="Arial" panose="020B0604020202020204" pitchFamily="34" charset="0"/>
                </a:rPr>
                <a:t>Cooling</a:t>
              </a:r>
            </a:p>
            <a:p>
              <a:pPr algn="ctr"/>
              <a:r>
                <a:rPr lang="en-GB" sz="1200">
                  <a:latin typeface="Arial" panose="020B0604020202020204" pitchFamily="34" charset="0"/>
                  <a:cs typeface="Arial" panose="020B0604020202020204" pitchFamily="34" charset="0"/>
                </a:rPr>
                <a:t>Sleeve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7CCC9A0E-CB2F-A6DC-826F-352D9A4D4AEA}"/>
                </a:ext>
              </a:extLst>
            </p:cNvPr>
            <p:cNvSpPr txBox="1"/>
            <p:nvPr/>
          </p:nvSpPr>
          <p:spPr>
            <a:xfrm>
              <a:off x="11028509" y="5418307"/>
              <a:ext cx="7296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>
                  <a:latin typeface="Arial" panose="020B0604020202020204" pitchFamily="34" charset="0"/>
                  <a:cs typeface="Arial" panose="020B0604020202020204" pitchFamily="34" charset="0"/>
                </a:rPr>
                <a:t>Window</a:t>
              </a:r>
            </a:p>
            <a:p>
              <a:pPr algn="ctr"/>
              <a:r>
                <a:rPr lang="en-GB" sz="1200">
                  <a:latin typeface="Arial" panose="020B0604020202020204" pitchFamily="34" charset="0"/>
                  <a:cs typeface="Arial" panose="020B0604020202020204" pitchFamily="34" charset="0"/>
                </a:rPr>
                <a:t>Cap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20E176EC-9580-782D-C295-E797B784721F}"/>
                </a:ext>
              </a:extLst>
            </p:cNvPr>
            <p:cNvSpPr txBox="1"/>
            <p:nvPr/>
          </p:nvSpPr>
          <p:spPr>
            <a:xfrm>
              <a:off x="8941419" y="5418307"/>
              <a:ext cx="9525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>
                  <a:latin typeface="Arial" panose="020B0604020202020204" pitchFamily="34" charset="0"/>
                  <a:cs typeface="Arial" panose="020B0604020202020204" pitchFamily="34" charset="0"/>
                </a:rPr>
                <a:t>Cross Flow</a:t>
              </a:r>
            </a:p>
            <a:p>
              <a:pPr algn="ctr"/>
              <a:r>
                <a:rPr lang="en-GB" sz="1200">
                  <a:latin typeface="Arial" panose="020B0604020202020204" pitchFamily="34" charset="0"/>
                  <a:cs typeface="Arial" panose="020B0604020202020204" pitchFamily="34" charset="0"/>
                </a:rPr>
                <a:t>Guide</a:t>
              </a:r>
            </a:p>
          </p:txBody>
        </p:sp>
      </p:grp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9CC63FC-1B98-6E8E-A396-54A2AD31DA3F}"/>
              </a:ext>
            </a:extLst>
          </p:cNvPr>
          <p:cNvCxnSpPr/>
          <p:nvPr/>
        </p:nvCxnSpPr>
        <p:spPr>
          <a:xfrm flipV="1">
            <a:off x="6316428" y="3981450"/>
            <a:ext cx="730450" cy="333375"/>
          </a:xfrm>
          <a:prstGeom prst="straightConnector1">
            <a:avLst/>
          </a:prstGeom>
          <a:ln w="25400">
            <a:solidFill>
              <a:schemeClr val="accent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2D55F95-5174-1E27-9936-873532DF037C}"/>
              </a:ext>
            </a:extLst>
          </p:cNvPr>
          <p:cNvCxnSpPr>
            <a:cxnSpLocks/>
          </p:cNvCxnSpPr>
          <p:nvPr/>
        </p:nvCxnSpPr>
        <p:spPr>
          <a:xfrm flipV="1">
            <a:off x="6143625" y="1874792"/>
            <a:ext cx="1291322" cy="538696"/>
          </a:xfrm>
          <a:prstGeom prst="straightConnector1">
            <a:avLst/>
          </a:prstGeom>
          <a:ln w="25400">
            <a:solidFill>
              <a:schemeClr val="accent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72876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4889AAF1-6B8C-4026-6B28-A0D55687A3A2}"/>
              </a:ext>
            </a:extLst>
          </p:cNvPr>
          <p:cNvGrpSpPr>
            <a:grpSpLocks noChangeAspect="1"/>
          </p:cNvGrpSpPr>
          <p:nvPr/>
        </p:nvGrpSpPr>
        <p:grpSpPr>
          <a:xfrm>
            <a:off x="3420429" y="4579775"/>
            <a:ext cx="3591870" cy="2068449"/>
            <a:chOff x="-344825" y="1889185"/>
            <a:chExt cx="6391107" cy="3968841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13EA863B-CD61-0D83-4730-78128488EEE2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-344825" y="1981547"/>
              <a:ext cx="6391107" cy="3723306"/>
              <a:chOff x="1397123" y="2048878"/>
              <a:chExt cx="8016936" cy="2504153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6D6DC073-2E46-2526-C809-43BC14C572A7}"/>
                  </a:ext>
                </a:extLst>
              </p:cNvPr>
              <p:cNvGrpSpPr/>
              <p:nvPr/>
            </p:nvGrpSpPr>
            <p:grpSpPr>
              <a:xfrm>
                <a:off x="1397123" y="2048878"/>
                <a:ext cx="8016936" cy="2504153"/>
                <a:chOff x="1428445" y="2100688"/>
                <a:chExt cx="8016939" cy="2504150"/>
              </a:xfrm>
            </p:grpSpPr>
            <p:pic>
              <p:nvPicPr>
                <p:cNvPr id="29" name="Picture 3">
                  <a:extLst>
                    <a:ext uri="{FF2B5EF4-FFF2-40B4-BE49-F238E27FC236}">
                      <a16:creationId xmlns:a16="http://schemas.microsoft.com/office/drawing/2014/main" id="{BC05A719-65E4-704C-382C-61DB66074257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2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043696" y="2284557"/>
                  <a:ext cx="2477134" cy="21336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sp>
              <p:nvSpPr>
                <p:cNvPr id="30" name="Freeform 13">
                  <a:extLst>
                    <a:ext uri="{FF2B5EF4-FFF2-40B4-BE49-F238E27FC236}">
                      <a16:creationId xmlns:a16="http://schemas.microsoft.com/office/drawing/2014/main" id="{25045B25-E9BB-069E-ACA1-5A130F1AB769}"/>
                    </a:ext>
                  </a:extLst>
                </p:cNvPr>
                <p:cNvSpPr/>
                <p:nvPr/>
              </p:nvSpPr>
              <p:spPr bwMode="auto">
                <a:xfrm>
                  <a:off x="3326462" y="2295578"/>
                  <a:ext cx="363271" cy="149946"/>
                </a:xfrm>
                <a:custGeom>
                  <a:avLst/>
                  <a:gdLst>
                    <a:gd name="connsiteX0" fmla="*/ 290512 w 290512"/>
                    <a:gd name="connsiteY0" fmla="*/ 295275 h 302607"/>
                    <a:gd name="connsiteX1" fmla="*/ 138112 w 290512"/>
                    <a:gd name="connsiteY1" fmla="*/ 295275 h 302607"/>
                    <a:gd name="connsiteX2" fmla="*/ 33337 w 290512"/>
                    <a:gd name="connsiteY2" fmla="*/ 219075 h 302607"/>
                    <a:gd name="connsiteX3" fmla="*/ 0 w 290512"/>
                    <a:gd name="connsiteY3" fmla="*/ 0 h 30260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90512" h="302607">
                      <a:moveTo>
                        <a:pt x="290512" y="295275"/>
                      </a:moveTo>
                      <a:cubicBezTo>
                        <a:pt x="235743" y="301625"/>
                        <a:pt x="180974" y="307975"/>
                        <a:pt x="138112" y="295275"/>
                      </a:cubicBezTo>
                      <a:cubicBezTo>
                        <a:pt x="95249" y="282575"/>
                        <a:pt x="56356" y="268287"/>
                        <a:pt x="33337" y="219075"/>
                      </a:cubicBezTo>
                      <a:cubicBezTo>
                        <a:pt x="10318" y="169863"/>
                        <a:pt x="5159" y="84931"/>
                        <a:pt x="0" y="0"/>
                      </a:cubicBezTo>
                    </a:path>
                  </a:pathLst>
                </a:custGeom>
                <a:noFill/>
                <a:ln w="1905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>
                    <a:latin typeface="Lucida Grande" pitchFamily="84" charset="0"/>
                    <a:ea typeface="ヒラギノ角ゴ Pro W3" pitchFamily="84" charset="-128"/>
                  </a:endParaRPr>
                </a:p>
              </p:txBody>
            </p:sp>
            <p:cxnSp>
              <p:nvCxnSpPr>
                <p:cNvPr id="31" name="Straight Connector 30">
                  <a:extLst>
                    <a:ext uri="{FF2B5EF4-FFF2-40B4-BE49-F238E27FC236}">
                      <a16:creationId xmlns:a16="http://schemas.microsoft.com/office/drawing/2014/main" id="{EA18D08D-9163-FD23-751B-34A0B744272F}"/>
                    </a:ext>
                  </a:extLst>
                </p:cNvPr>
                <p:cNvCxnSpPr/>
                <p:nvPr/>
              </p:nvCxnSpPr>
              <p:spPr bwMode="auto">
                <a:xfrm flipH="1" flipV="1">
                  <a:off x="3024570" y="2293374"/>
                  <a:ext cx="504000" cy="2205"/>
                </a:xfrm>
                <a:prstGeom prst="line">
                  <a:avLst/>
                </a:prstGeom>
                <a:solidFill>
                  <a:schemeClr val="accent1"/>
                </a:solidFill>
                <a:ln w="1905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32" name="Straight Connector 31">
                  <a:extLst>
                    <a:ext uri="{FF2B5EF4-FFF2-40B4-BE49-F238E27FC236}">
                      <a16:creationId xmlns:a16="http://schemas.microsoft.com/office/drawing/2014/main" id="{E7F7A778-49A0-3150-FCE7-7EED118AFE29}"/>
                    </a:ext>
                  </a:extLst>
                </p:cNvPr>
                <p:cNvCxnSpPr/>
                <p:nvPr/>
              </p:nvCxnSpPr>
              <p:spPr bwMode="auto">
                <a:xfrm flipV="1">
                  <a:off x="3527148" y="2211653"/>
                  <a:ext cx="0" cy="81720"/>
                </a:xfrm>
                <a:prstGeom prst="line">
                  <a:avLst/>
                </a:prstGeom>
                <a:solidFill>
                  <a:schemeClr val="accent1"/>
                </a:solidFill>
                <a:ln w="1905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33" name="Straight Connector 32">
                  <a:extLst>
                    <a:ext uri="{FF2B5EF4-FFF2-40B4-BE49-F238E27FC236}">
                      <a16:creationId xmlns:a16="http://schemas.microsoft.com/office/drawing/2014/main" id="{DB6577B3-AEBB-83C9-5A57-535B352D2172}"/>
                    </a:ext>
                  </a:extLst>
                </p:cNvPr>
                <p:cNvCxnSpPr/>
                <p:nvPr/>
              </p:nvCxnSpPr>
              <p:spPr bwMode="auto">
                <a:xfrm flipH="1" flipV="1">
                  <a:off x="3019861" y="2207719"/>
                  <a:ext cx="504000" cy="2205"/>
                </a:xfrm>
                <a:prstGeom prst="line">
                  <a:avLst/>
                </a:prstGeom>
                <a:solidFill>
                  <a:schemeClr val="accent1"/>
                </a:solidFill>
                <a:ln w="1905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</p:cxnSp>
            <p:sp>
              <p:nvSpPr>
                <p:cNvPr id="34" name="Freeform 17">
                  <a:extLst>
                    <a:ext uri="{FF2B5EF4-FFF2-40B4-BE49-F238E27FC236}">
                      <a16:creationId xmlns:a16="http://schemas.microsoft.com/office/drawing/2014/main" id="{876D90F6-C431-4A6F-567E-66CF87F8449C}"/>
                    </a:ext>
                  </a:extLst>
                </p:cNvPr>
                <p:cNvSpPr/>
                <p:nvPr/>
              </p:nvSpPr>
              <p:spPr bwMode="auto">
                <a:xfrm rot="10563333" flipH="1">
                  <a:off x="3337803" y="4244200"/>
                  <a:ext cx="366502" cy="168323"/>
                </a:xfrm>
                <a:custGeom>
                  <a:avLst/>
                  <a:gdLst>
                    <a:gd name="connsiteX0" fmla="*/ 290512 w 290512"/>
                    <a:gd name="connsiteY0" fmla="*/ 295275 h 302607"/>
                    <a:gd name="connsiteX1" fmla="*/ 138112 w 290512"/>
                    <a:gd name="connsiteY1" fmla="*/ 295275 h 302607"/>
                    <a:gd name="connsiteX2" fmla="*/ 33337 w 290512"/>
                    <a:gd name="connsiteY2" fmla="*/ 219075 h 302607"/>
                    <a:gd name="connsiteX3" fmla="*/ 0 w 290512"/>
                    <a:gd name="connsiteY3" fmla="*/ 0 h 30260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90512" h="302607">
                      <a:moveTo>
                        <a:pt x="290512" y="295275"/>
                      </a:moveTo>
                      <a:cubicBezTo>
                        <a:pt x="235743" y="301625"/>
                        <a:pt x="180974" y="307975"/>
                        <a:pt x="138112" y="295275"/>
                      </a:cubicBezTo>
                      <a:cubicBezTo>
                        <a:pt x="95249" y="282575"/>
                        <a:pt x="56356" y="268287"/>
                        <a:pt x="33337" y="219075"/>
                      </a:cubicBezTo>
                      <a:cubicBezTo>
                        <a:pt x="10318" y="169863"/>
                        <a:pt x="5159" y="84931"/>
                        <a:pt x="0" y="0"/>
                      </a:cubicBezTo>
                    </a:path>
                  </a:pathLst>
                </a:custGeom>
                <a:noFill/>
                <a:ln w="1905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>
                    <a:latin typeface="Lucida Grande" pitchFamily="84" charset="0"/>
                    <a:ea typeface="ヒラギノ角ゴ Pro W3" pitchFamily="84" charset="-128"/>
                  </a:endParaRPr>
                </a:p>
              </p:txBody>
            </p:sp>
            <p:cxnSp>
              <p:nvCxnSpPr>
                <p:cNvPr id="35" name="Straight Connector 34">
                  <a:extLst>
                    <a:ext uri="{FF2B5EF4-FFF2-40B4-BE49-F238E27FC236}">
                      <a16:creationId xmlns:a16="http://schemas.microsoft.com/office/drawing/2014/main" id="{2E761700-AD07-EA1E-891E-6CB3F4D492B6}"/>
                    </a:ext>
                  </a:extLst>
                </p:cNvPr>
                <p:cNvCxnSpPr/>
                <p:nvPr/>
              </p:nvCxnSpPr>
              <p:spPr bwMode="auto">
                <a:xfrm flipH="1" flipV="1">
                  <a:off x="3032190" y="4477754"/>
                  <a:ext cx="504000" cy="2205"/>
                </a:xfrm>
                <a:prstGeom prst="line">
                  <a:avLst/>
                </a:prstGeom>
                <a:solidFill>
                  <a:schemeClr val="accent1"/>
                </a:solidFill>
                <a:ln w="1905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36" name="Straight Connector 35">
                  <a:extLst>
                    <a:ext uri="{FF2B5EF4-FFF2-40B4-BE49-F238E27FC236}">
                      <a16:creationId xmlns:a16="http://schemas.microsoft.com/office/drawing/2014/main" id="{85A42AB5-F2A4-E673-BC7A-4E6202D2AD4E}"/>
                    </a:ext>
                  </a:extLst>
                </p:cNvPr>
                <p:cNvCxnSpPr/>
                <p:nvPr/>
              </p:nvCxnSpPr>
              <p:spPr bwMode="auto">
                <a:xfrm flipV="1">
                  <a:off x="3534768" y="4396033"/>
                  <a:ext cx="0" cy="81720"/>
                </a:xfrm>
                <a:prstGeom prst="line">
                  <a:avLst/>
                </a:prstGeom>
                <a:solidFill>
                  <a:schemeClr val="accent1"/>
                </a:solidFill>
                <a:ln w="1905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37" name="Straight Connector 36">
                  <a:extLst>
                    <a:ext uri="{FF2B5EF4-FFF2-40B4-BE49-F238E27FC236}">
                      <a16:creationId xmlns:a16="http://schemas.microsoft.com/office/drawing/2014/main" id="{18409D4F-9B5E-850B-5D45-08BB84A6DFD1}"/>
                    </a:ext>
                  </a:extLst>
                </p:cNvPr>
                <p:cNvCxnSpPr/>
                <p:nvPr/>
              </p:nvCxnSpPr>
              <p:spPr bwMode="auto">
                <a:xfrm flipH="1" flipV="1">
                  <a:off x="3027481" y="4392099"/>
                  <a:ext cx="504000" cy="2205"/>
                </a:xfrm>
                <a:prstGeom prst="line">
                  <a:avLst/>
                </a:prstGeom>
                <a:solidFill>
                  <a:schemeClr val="accent1"/>
                </a:solidFill>
                <a:ln w="1905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38" name="Straight Connector 37">
                  <a:extLst>
                    <a:ext uri="{FF2B5EF4-FFF2-40B4-BE49-F238E27FC236}">
                      <a16:creationId xmlns:a16="http://schemas.microsoft.com/office/drawing/2014/main" id="{C99C0786-8EB8-40F3-541A-98DE84AA678E}"/>
                    </a:ext>
                  </a:extLst>
                </p:cNvPr>
                <p:cNvCxnSpPr/>
                <p:nvPr/>
              </p:nvCxnSpPr>
              <p:spPr bwMode="auto">
                <a:xfrm flipH="1">
                  <a:off x="3032190" y="4553026"/>
                  <a:ext cx="656400" cy="0"/>
                </a:xfrm>
                <a:prstGeom prst="line">
                  <a:avLst/>
                </a:prstGeom>
                <a:solidFill>
                  <a:schemeClr val="accent1"/>
                </a:solidFill>
                <a:ln w="1905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39" name="Straight Connector 38">
                  <a:extLst>
                    <a:ext uri="{FF2B5EF4-FFF2-40B4-BE49-F238E27FC236}">
                      <a16:creationId xmlns:a16="http://schemas.microsoft.com/office/drawing/2014/main" id="{CB575B74-933E-0EB4-F137-88BFB7A3BB9F}"/>
                    </a:ext>
                  </a:extLst>
                </p:cNvPr>
                <p:cNvCxnSpPr/>
                <p:nvPr/>
              </p:nvCxnSpPr>
              <p:spPr bwMode="auto">
                <a:xfrm flipH="1">
                  <a:off x="3019725" y="2149133"/>
                  <a:ext cx="656400" cy="0"/>
                </a:xfrm>
                <a:prstGeom prst="line">
                  <a:avLst/>
                </a:prstGeom>
                <a:solidFill>
                  <a:schemeClr val="accent1"/>
                </a:solidFill>
                <a:ln w="1905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40" name="Straight Connector 39">
                  <a:extLst>
                    <a:ext uri="{FF2B5EF4-FFF2-40B4-BE49-F238E27FC236}">
                      <a16:creationId xmlns:a16="http://schemas.microsoft.com/office/drawing/2014/main" id="{35FEFFAF-527D-8809-32F8-01D0C47628C7}"/>
                    </a:ext>
                  </a:extLst>
                </p:cNvPr>
                <p:cNvCxnSpPr/>
                <p:nvPr/>
              </p:nvCxnSpPr>
              <p:spPr bwMode="auto">
                <a:xfrm flipH="1">
                  <a:off x="3015043" y="2100688"/>
                  <a:ext cx="813483" cy="0"/>
                </a:xfrm>
                <a:prstGeom prst="line">
                  <a:avLst/>
                </a:prstGeom>
                <a:solidFill>
                  <a:schemeClr val="accent1"/>
                </a:solidFill>
                <a:ln w="1905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41" name="Straight Connector 40">
                  <a:extLst>
                    <a:ext uri="{FF2B5EF4-FFF2-40B4-BE49-F238E27FC236}">
                      <a16:creationId xmlns:a16="http://schemas.microsoft.com/office/drawing/2014/main" id="{0C0FBE86-DCF9-1389-BD6C-CA771AA73A68}"/>
                    </a:ext>
                  </a:extLst>
                </p:cNvPr>
                <p:cNvCxnSpPr/>
                <p:nvPr/>
              </p:nvCxnSpPr>
              <p:spPr bwMode="auto">
                <a:xfrm flipH="1">
                  <a:off x="3031481" y="4600063"/>
                  <a:ext cx="813483" cy="0"/>
                </a:xfrm>
                <a:prstGeom prst="line">
                  <a:avLst/>
                </a:prstGeom>
                <a:solidFill>
                  <a:schemeClr val="accent1"/>
                </a:solidFill>
                <a:ln w="1905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</p:cxnSp>
            <p:sp>
              <p:nvSpPr>
                <p:cNvPr id="42" name="Oval 41">
                  <a:extLst>
                    <a:ext uri="{FF2B5EF4-FFF2-40B4-BE49-F238E27FC236}">
                      <a16:creationId xmlns:a16="http://schemas.microsoft.com/office/drawing/2014/main" id="{2834E2B6-3239-33FF-49F0-A4126E5B0430}"/>
                    </a:ext>
                  </a:extLst>
                </p:cNvPr>
                <p:cNvSpPr/>
                <p:nvPr/>
              </p:nvSpPr>
              <p:spPr bwMode="auto">
                <a:xfrm>
                  <a:off x="9337255" y="3159904"/>
                  <a:ext cx="108129" cy="96547"/>
                </a:xfrm>
                <a:prstGeom prst="ellipse">
                  <a:avLst/>
                </a:prstGeom>
                <a:solidFill>
                  <a:srgbClr val="FF0000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>
                    <a:latin typeface="Lucida Grande" pitchFamily="84" charset="0"/>
                    <a:ea typeface="ヒラギノ角ゴ Pro W3" pitchFamily="84" charset="-128"/>
                  </a:endParaRPr>
                </a:p>
              </p:txBody>
            </p:sp>
            <p:sp>
              <p:nvSpPr>
                <p:cNvPr id="43" name="Oval 42">
                  <a:extLst>
                    <a:ext uri="{FF2B5EF4-FFF2-40B4-BE49-F238E27FC236}">
                      <a16:creationId xmlns:a16="http://schemas.microsoft.com/office/drawing/2014/main" id="{2E4881BC-D229-D3D0-26B3-018CF4698A84}"/>
                    </a:ext>
                  </a:extLst>
                </p:cNvPr>
                <p:cNvSpPr/>
                <p:nvPr/>
              </p:nvSpPr>
              <p:spPr bwMode="auto">
                <a:xfrm>
                  <a:off x="4080670" y="3254771"/>
                  <a:ext cx="108000" cy="108000"/>
                </a:xfrm>
                <a:prstGeom prst="ellipse">
                  <a:avLst/>
                </a:prstGeom>
                <a:blipFill>
                  <a:blip r:embed="rId3"/>
                  <a:tile tx="0" ty="0" sx="100000" sy="100000" flip="none" algn="tl"/>
                </a:blip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>
                    <a:latin typeface="Lucida Grande" pitchFamily="84" charset="0"/>
                    <a:ea typeface="ヒラギノ角ゴ Pro W3" pitchFamily="84" charset="-128"/>
                  </a:endParaRPr>
                </a:p>
              </p:txBody>
            </p: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D8F47C34-E746-DEA5-5586-B971F4773BD0}"/>
                    </a:ext>
                  </a:extLst>
                </p:cNvPr>
                <p:cNvSpPr/>
                <p:nvPr/>
              </p:nvSpPr>
              <p:spPr bwMode="auto">
                <a:xfrm>
                  <a:off x="4078586" y="3254771"/>
                  <a:ext cx="108000" cy="108000"/>
                </a:xfrm>
                <a:prstGeom prst="ellipse">
                  <a:avLst/>
                </a:prstGeom>
                <a:solidFill>
                  <a:srgbClr val="7030A0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>
                    <a:latin typeface="Lucida Grande" pitchFamily="84" charset="0"/>
                    <a:ea typeface="ヒラギノ角ゴ Pro W3" pitchFamily="84" charset="-128"/>
                  </a:endParaRP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A08DC993-4490-5604-8046-9672F4788DFF}"/>
                    </a:ext>
                  </a:extLst>
                </p:cNvPr>
                <p:cNvSpPr/>
                <p:nvPr/>
              </p:nvSpPr>
              <p:spPr bwMode="auto">
                <a:xfrm>
                  <a:off x="4088870" y="3247151"/>
                  <a:ext cx="108000" cy="108000"/>
                </a:xfrm>
                <a:prstGeom prst="ellipse">
                  <a:avLst/>
                </a:prstGeom>
                <a:solidFill>
                  <a:srgbClr val="7030A0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>
                    <a:latin typeface="Lucida Grande" pitchFamily="84" charset="0"/>
                    <a:ea typeface="ヒラギノ角ゴ Pro W3" pitchFamily="84" charset="-128"/>
                  </a:endParaRP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7B7ECEB8-E980-0066-8E15-9A3CACF37AC1}"/>
                    </a:ext>
                  </a:extLst>
                </p:cNvPr>
                <p:cNvSpPr/>
                <p:nvPr/>
              </p:nvSpPr>
              <p:spPr bwMode="auto">
                <a:xfrm>
                  <a:off x="4116686" y="3231911"/>
                  <a:ext cx="108000" cy="108000"/>
                </a:xfrm>
                <a:prstGeom prst="ellipse">
                  <a:avLst/>
                </a:prstGeom>
                <a:solidFill>
                  <a:srgbClr val="7030A0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>
                    <a:latin typeface="Lucida Grande" pitchFamily="84" charset="0"/>
                    <a:ea typeface="ヒラギノ角ゴ Pro W3" pitchFamily="84" charset="-128"/>
                  </a:endParaRP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82195DED-265A-E4F2-6B3D-9A7E6AD5B033}"/>
                    </a:ext>
                  </a:extLst>
                </p:cNvPr>
                <p:cNvSpPr/>
                <p:nvPr/>
              </p:nvSpPr>
              <p:spPr bwMode="auto">
                <a:xfrm>
                  <a:off x="4124306" y="3247151"/>
                  <a:ext cx="108000" cy="108000"/>
                </a:xfrm>
                <a:prstGeom prst="ellipse">
                  <a:avLst/>
                </a:prstGeom>
                <a:solidFill>
                  <a:srgbClr val="7030A0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>
                    <a:latin typeface="Lucida Grande" pitchFamily="84" charset="0"/>
                    <a:ea typeface="ヒラギノ角ゴ Pro W3" pitchFamily="84" charset="-128"/>
                  </a:endParaRP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1FBC6A19-4D4A-E012-6AE4-850AD76E383B}"/>
                    </a:ext>
                  </a:extLst>
                </p:cNvPr>
                <p:cNvSpPr/>
                <p:nvPr/>
              </p:nvSpPr>
              <p:spPr bwMode="auto">
                <a:xfrm>
                  <a:off x="4114578" y="3262391"/>
                  <a:ext cx="108000" cy="108000"/>
                </a:xfrm>
                <a:prstGeom prst="ellipse">
                  <a:avLst/>
                </a:prstGeom>
                <a:solidFill>
                  <a:srgbClr val="7030A0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>
                    <a:latin typeface="Lucida Grande" pitchFamily="84" charset="0"/>
                    <a:ea typeface="ヒラギノ角ゴ Pro W3" pitchFamily="84" charset="-128"/>
                  </a:endParaRPr>
                </a:p>
              </p:txBody>
            </p:sp>
            <p:sp>
              <p:nvSpPr>
                <p:cNvPr id="49" name="Oval 48">
                  <a:extLst>
                    <a:ext uri="{FF2B5EF4-FFF2-40B4-BE49-F238E27FC236}">
                      <a16:creationId xmlns:a16="http://schemas.microsoft.com/office/drawing/2014/main" id="{B8ADDB05-5FB9-40DE-0787-1E852D83AFE3}"/>
                    </a:ext>
                  </a:extLst>
                </p:cNvPr>
                <p:cNvSpPr/>
                <p:nvPr/>
              </p:nvSpPr>
              <p:spPr bwMode="auto">
                <a:xfrm>
                  <a:off x="4139546" y="3254771"/>
                  <a:ext cx="108000" cy="108000"/>
                </a:xfrm>
                <a:prstGeom prst="ellipse">
                  <a:avLst/>
                </a:prstGeom>
                <a:solidFill>
                  <a:srgbClr val="7030A0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>
                    <a:latin typeface="Lucida Grande" pitchFamily="84" charset="0"/>
                    <a:ea typeface="ヒラギノ角ゴ Pro W3" pitchFamily="84" charset="-128"/>
                  </a:endParaRPr>
                </a:p>
              </p:txBody>
            </p:sp>
            <p:sp>
              <p:nvSpPr>
                <p:cNvPr id="51" name="Oval 50">
                  <a:extLst>
                    <a:ext uri="{FF2B5EF4-FFF2-40B4-BE49-F238E27FC236}">
                      <a16:creationId xmlns:a16="http://schemas.microsoft.com/office/drawing/2014/main" id="{5617B27E-5F84-2910-F62B-3CD3ED6A08D8}"/>
                    </a:ext>
                  </a:extLst>
                </p:cNvPr>
                <p:cNvSpPr/>
                <p:nvPr/>
              </p:nvSpPr>
              <p:spPr bwMode="auto">
                <a:xfrm>
                  <a:off x="4095910" y="3254771"/>
                  <a:ext cx="108000" cy="108000"/>
                </a:xfrm>
                <a:prstGeom prst="ellipse">
                  <a:avLst/>
                </a:prstGeom>
                <a:solidFill>
                  <a:srgbClr val="7030A0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>
                    <a:latin typeface="Lucida Grande" pitchFamily="84" charset="0"/>
                    <a:ea typeface="ヒラギノ角ゴ Pro W3" pitchFamily="84" charset="-128"/>
                  </a:endParaRPr>
                </a:p>
              </p:txBody>
            </p:sp>
            <p:sp>
              <p:nvSpPr>
                <p:cNvPr id="53" name="Oval 52">
                  <a:extLst>
                    <a:ext uri="{FF2B5EF4-FFF2-40B4-BE49-F238E27FC236}">
                      <a16:creationId xmlns:a16="http://schemas.microsoft.com/office/drawing/2014/main" id="{7FC6788E-1544-4B6F-BC47-11349E152F5E}"/>
                    </a:ext>
                  </a:extLst>
                </p:cNvPr>
                <p:cNvSpPr/>
                <p:nvPr/>
              </p:nvSpPr>
              <p:spPr bwMode="auto">
                <a:xfrm>
                  <a:off x="4092417" y="3256450"/>
                  <a:ext cx="108000" cy="108000"/>
                </a:xfrm>
                <a:prstGeom prst="ellipse">
                  <a:avLst/>
                </a:prstGeom>
                <a:solidFill>
                  <a:srgbClr val="7030A0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>
                    <a:latin typeface="Lucida Grande" pitchFamily="84" charset="0"/>
                    <a:ea typeface="ヒラギノ角ゴ Pro W3" pitchFamily="84" charset="-128"/>
                  </a:endParaRPr>
                </a:p>
              </p:txBody>
            </p:sp>
            <p:sp>
              <p:nvSpPr>
                <p:cNvPr id="54" name="Oval 53">
                  <a:extLst>
                    <a:ext uri="{FF2B5EF4-FFF2-40B4-BE49-F238E27FC236}">
                      <a16:creationId xmlns:a16="http://schemas.microsoft.com/office/drawing/2014/main" id="{D682BA8F-FC78-50D8-E2F3-A4608783783C}"/>
                    </a:ext>
                  </a:extLst>
                </p:cNvPr>
                <p:cNvSpPr/>
                <p:nvPr/>
              </p:nvSpPr>
              <p:spPr bwMode="auto">
                <a:xfrm>
                  <a:off x="4100377" y="3262391"/>
                  <a:ext cx="108000" cy="108000"/>
                </a:xfrm>
                <a:prstGeom prst="ellipse">
                  <a:avLst/>
                </a:prstGeom>
                <a:solidFill>
                  <a:srgbClr val="7030A0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>
                    <a:latin typeface="Lucida Grande" pitchFamily="84" charset="0"/>
                    <a:ea typeface="ヒラギノ角ゴ Pro W3" pitchFamily="84" charset="-128"/>
                  </a:endParaRPr>
                </a:p>
              </p:txBody>
            </p:sp>
            <p:grpSp>
              <p:nvGrpSpPr>
                <p:cNvPr id="55" name="Group 54">
                  <a:extLst>
                    <a:ext uri="{FF2B5EF4-FFF2-40B4-BE49-F238E27FC236}">
                      <a16:creationId xmlns:a16="http://schemas.microsoft.com/office/drawing/2014/main" id="{DA76AA9B-1169-60B3-AD1F-3DE311CBFF44}"/>
                    </a:ext>
                  </a:extLst>
                </p:cNvPr>
                <p:cNvGrpSpPr/>
                <p:nvPr/>
              </p:nvGrpSpPr>
              <p:grpSpPr>
                <a:xfrm>
                  <a:off x="1428445" y="2105463"/>
                  <a:ext cx="4449256" cy="2499375"/>
                  <a:chOff x="1718752" y="425570"/>
                  <a:chExt cx="4449256" cy="2499375"/>
                </a:xfrm>
              </p:grpSpPr>
              <p:sp>
                <p:nvSpPr>
                  <p:cNvPr id="56" name="Arc 55">
                    <a:extLst>
                      <a:ext uri="{FF2B5EF4-FFF2-40B4-BE49-F238E27FC236}">
                        <a16:creationId xmlns:a16="http://schemas.microsoft.com/office/drawing/2014/main" id="{30C57E61-1EE1-195C-6749-53685A41ED7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212535" y="765873"/>
                    <a:ext cx="3566779" cy="1793511"/>
                  </a:xfrm>
                  <a:prstGeom prst="arc">
                    <a:avLst>
                      <a:gd name="adj1" fmla="val 16100527"/>
                      <a:gd name="adj2" fmla="val 5480978"/>
                    </a:avLst>
                  </a:prstGeom>
                  <a:noFill/>
                  <a:ln w="19050" cap="flat" cmpd="sng" algn="ctr">
                    <a:solidFill>
                      <a:schemeClr val="tx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 sz="2400">
                      <a:latin typeface="Lucida Grande" pitchFamily="84" charset="0"/>
                      <a:ea typeface="ヒラギノ角ゴ Pro W3" pitchFamily="84" charset="-128"/>
                    </a:endParaRPr>
                  </a:p>
                </p:txBody>
              </p:sp>
              <p:sp>
                <p:nvSpPr>
                  <p:cNvPr id="57" name="Arc 56">
                    <a:extLst>
                      <a:ext uri="{FF2B5EF4-FFF2-40B4-BE49-F238E27FC236}">
                        <a16:creationId xmlns:a16="http://schemas.microsoft.com/office/drawing/2014/main" id="{79138C1B-8FE6-A681-FDAC-9BA2437430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18752" y="536534"/>
                    <a:ext cx="4184972" cy="2266100"/>
                  </a:xfrm>
                  <a:prstGeom prst="arc">
                    <a:avLst>
                      <a:gd name="adj1" fmla="val 16100527"/>
                      <a:gd name="adj2" fmla="val 5480978"/>
                    </a:avLst>
                  </a:prstGeom>
                  <a:noFill/>
                  <a:ln w="19050" cap="flat" cmpd="sng" algn="ctr">
                    <a:solidFill>
                      <a:schemeClr val="tx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 sz="2400">
                      <a:latin typeface="Lucida Grande" pitchFamily="84" charset="0"/>
                      <a:ea typeface="ヒラギノ角ゴ Pro W3" pitchFamily="84" charset="-128"/>
                    </a:endParaRPr>
                  </a:p>
                </p:txBody>
              </p:sp>
              <p:sp>
                <p:nvSpPr>
                  <p:cNvPr id="58" name="Arc 57">
                    <a:extLst>
                      <a:ext uri="{FF2B5EF4-FFF2-40B4-BE49-F238E27FC236}">
                        <a16:creationId xmlns:a16="http://schemas.microsoft.com/office/drawing/2014/main" id="{81993DE2-8566-A7DF-F83E-C00F606FAEA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904312" y="474014"/>
                    <a:ext cx="4119680" cy="2399400"/>
                  </a:xfrm>
                  <a:prstGeom prst="arc">
                    <a:avLst>
                      <a:gd name="adj1" fmla="val 16100527"/>
                      <a:gd name="adj2" fmla="val 5480978"/>
                    </a:avLst>
                  </a:prstGeom>
                  <a:noFill/>
                  <a:ln w="19050" cap="flat" cmpd="sng" algn="ctr">
                    <a:solidFill>
                      <a:schemeClr val="tx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 sz="2400">
                      <a:latin typeface="Lucida Grande" pitchFamily="84" charset="0"/>
                      <a:ea typeface="ヒラギノ角ゴ Pro W3" pitchFamily="84" charset="-128"/>
                    </a:endParaRPr>
                  </a:p>
                </p:txBody>
              </p:sp>
              <p:sp>
                <p:nvSpPr>
                  <p:cNvPr id="59" name="Arc 58">
                    <a:extLst>
                      <a:ext uri="{FF2B5EF4-FFF2-40B4-BE49-F238E27FC236}">
                        <a16:creationId xmlns:a16="http://schemas.microsoft.com/office/drawing/2014/main" id="{C0C5F2B0-6893-5A3C-5730-B7B14A73540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56712" y="425570"/>
                    <a:ext cx="4111296" cy="2499375"/>
                  </a:xfrm>
                  <a:prstGeom prst="arc">
                    <a:avLst>
                      <a:gd name="adj1" fmla="val 16082057"/>
                      <a:gd name="adj2" fmla="val 5480978"/>
                    </a:avLst>
                  </a:prstGeom>
                  <a:noFill/>
                  <a:ln w="19050" cap="flat" cmpd="sng" algn="ctr">
                    <a:solidFill>
                      <a:schemeClr val="tx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 sz="2400">
                      <a:latin typeface="Lucida Grande" pitchFamily="84" charset="0"/>
                      <a:ea typeface="ヒラギノ角ゴ Pro W3" pitchFamily="84" charset="-128"/>
                    </a:endParaRPr>
                  </a:p>
                </p:txBody>
              </p:sp>
            </p:grpSp>
          </p:grpSp>
          <p:sp>
            <p:nvSpPr>
              <p:cNvPr id="21" name="Right Arrow 4">
                <a:extLst>
                  <a:ext uri="{FF2B5EF4-FFF2-40B4-BE49-F238E27FC236}">
                    <a16:creationId xmlns:a16="http://schemas.microsoft.com/office/drawing/2014/main" id="{E493729D-1872-410B-5DC9-C991294A868F}"/>
                  </a:ext>
                </a:extLst>
              </p:cNvPr>
              <p:cNvSpPr/>
              <p:nvPr/>
            </p:nvSpPr>
            <p:spPr>
              <a:xfrm>
                <a:off x="4425338" y="3162498"/>
                <a:ext cx="785004" cy="192601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2" name="Right Arrow 5">
                <a:extLst>
                  <a:ext uri="{FF2B5EF4-FFF2-40B4-BE49-F238E27FC236}">
                    <a16:creationId xmlns:a16="http://schemas.microsoft.com/office/drawing/2014/main" id="{CD9021EF-169F-8974-8597-61D56E1C24F8}"/>
                  </a:ext>
                </a:extLst>
              </p:cNvPr>
              <p:cNvSpPr/>
              <p:nvPr/>
            </p:nvSpPr>
            <p:spPr>
              <a:xfrm rot="10800000">
                <a:off x="3057884" y="3160839"/>
                <a:ext cx="785004" cy="192601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3" name="Right Arrow 6">
                <a:extLst>
                  <a:ext uri="{FF2B5EF4-FFF2-40B4-BE49-F238E27FC236}">
                    <a16:creationId xmlns:a16="http://schemas.microsoft.com/office/drawing/2014/main" id="{9C5F00DC-8BCD-9344-32B9-6D4273262CE9}"/>
                  </a:ext>
                </a:extLst>
              </p:cNvPr>
              <p:cNvSpPr/>
              <p:nvPr/>
            </p:nvSpPr>
            <p:spPr>
              <a:xfrm rot="16200000">
                <a:off x="3857368" y="2682934"/>
                <a:ext cx="572396" cy="192603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4" name="Right Arrow 7">
                <a:extLst>
                  <a:ext uri="{FF2B5EF4-FFF2-40B4-BE49-F238E27FC236}">
                    <a16:creationId xmlns:a16="http://schemas.microsoft.com/office/drawing/2014/main" id="{6EBB959E-811B-88A8-0511-A89EBE189FBC}"/>
                  </a:ext>
                </a:extLst>
              </p:cNvPr>
              <p:cNvSpPr/>
              <p:nvPr/>
            </p:nvSpPr>
            <p:spPr>
              <a:xfrm rot="5400000">
                <a:off x="3851056" y="3679627"/>
                <a:ext cx="572396" cy="192603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5" name="Right Arrow 8">
                <a:extLst>
                  <a:ext uri="{FF2B5EF4-FFF2-40B4-BE49-F238E27FC236}">
                    <a16:creationId xmlns:a16="http://schemas.microsoft.com/office/drawing/2014/main" id="{72D5F69B-806F-EAA7-AC41-0770E093E3AC}"/>
                  </a:ext>
                </a:extLst>
              </p:cNvPr>
              <p:cNvSpPr/>
              <p:nvPr/>
            </p:nvSpPr>
            <p:spPr>
              <a:xfrm rot="2570604">
                <a:off x="4283683" y="3610904"/>
                <a:ext cx="652349" cy="174745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6" name="Right Arrow 9">
                <a:extLst>
                  <a:ext uri="{FF2B5EF4-FFF2-40B4-BE49-F238E27FC236}">
                    <a16:creationId xmlns:a16="http://schemas.microsoft.com/office/drawing/2014/main" id="{6AED4686-05E1-9312-2A3B-9339F01D526B}"/>
                  </a:ext>
                </a:extLst>
              </p:cNvPr>
              <p:cNvSpPr/>
              <p:nvPr/>
            </p:nvSpPr>
            <p:spPr>
              <a:xfrm rot="19256996">
                <a:off x="4293466" y="2800123"/>
                <a:ext cx="652349" cy="174745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7" name="Right Arrow 10">
                <a:extLst>
                  <a:ext uri="{FF2B5EF4-FFF2-40B4-BE49-F238E27FC236}">
                    <a16:creationId xmlns:a16="http://schemas.microsoft.com/office/drawing/2014/main" id="{CBF4ECEC-ECCA-DD89-B6D3-7E3CA6AC2A99}"/>
                  </a:ext>
                </a:extLst>
              </p:cNvPr>
              <p:cNvSpPr/>
              <p:nvPr/>
            </p:nvSpPr>
            <p:spPr>
              <a:xfrm rot="13330463">
                <a:off x="3378217" y="2763312"/>
                <a:ext cx="652349" cy="174745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8" name="Right Arrow 11">
                <a:extLst>
                  <a:ext uri="{FF2B5EF4-FFF2-40B4-BE49-F238E27FC236}">
                    <a16:creationId xmlns:a16="http://schemas.microsoft.com/office/drawing/2014/main" id="{619541DD-3991-4B59-87FD-D419D479F221}"/>
                  </a:ext>
                </a:extLst>
              </p:cNvPr>
              <p:cNvSpPr/>
              <p:nvPr/>
            </p:nvSpPr>
            <p:spPr>
              <a:xfrm rot="8455567">
                <a:off x="3294996" y="3631620"/>
                <a:ext cx="652349" cy="174745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CA478C1-2F65-8EA0-06F4-402C52F66BB6}"/>
                </a:ext>
              </a:extLst>
            </p:cNvPr>
            <p:cNvCxnSpPr>
              <a:cxnSpLocks noChangeAspect="1"/>
            </p:cNvCxnSpPr>
            <p:nvPr/>
          </p:nvCxnSpPr>
          <p:spPr>
            <a:xfrm>
              <a:off x="1335949" y="1889185"/>
              <a:ext cx="15933" cy="3968841"/>
            </a:xfrm>
            <a:prstGeom prst="line">
              <a:avLst/>
            </a:prstGeom>
            <a:ln w="254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5F06FFB-D699-DB93-E7BB-D68304611C8D}"/>
              </a:ext>
            </a:extLst>
          </p:cNvPr>
          <p:cNvSpPr txBox="1"/>
          <p:nvPr/>
        </p:nvSpPr>
        <p:spPr>
          <a:xfrm>
            <a:off x="403341" y="345182"/>
            <a:ext cx="5331634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4400" b="1" spc="-150">
                <a:solidFill>
                  <a:srgbClr val="2E2D6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TS2 Target MK2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C24145C-987B-5FB5-056E-C1097081EEA3}"/>
              </a:ext>
            </a:extLst>
          </p:cNvPr>
          <p:cNvSpPr/>
          <p:nvPr/>
        </p:nvSpPr>
        <p:spPr>
          <a:xfrm>
            <a:off x="420795" y="1145375"/>
            <a:ext cx="6540384" cy="2639697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lnSpc>
                <a:spcPts val="3000"/>
              </a:lnSpc>
              <a:buFont typeface="Arial" panose="020B0604020202020204" pitchFamily="34" charset="0"/>
              <a:buChar char="•"/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MK 2 Target solved the original problem of the front face oxidising and extended the service life of the target - </a:t>
            </a:r>
            <a:r>
              <a:rPr lang="en-GB" altLang="en-US" sz="1600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then presented a new problem!</a:t>
            </a: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Short lived isotopes Ta 182 &amp; W 187 detected in the cooling water. </a:t>
            </a: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Early analysis suggested a breach in the Ta cladding in the location of an EB Welded joint in the Target HIP Assembly.</a:t>
            </a:r>
          </a:p>
          <a:p>
            <a:pPr>
              <a:lnSpc>
                <a:spcPts val="2800"/>
              </a:lnSpc>
            </a:pPr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5B919F9-DB4D-7EFF-5EE1-439681990D68}"/>
              </a:ext>
            </a:extLst>
          </p:cNvPr>
          <p:cNvGrpSpPr/>
          <p:nvPr/>
        </p:nvGrpSpPr>
        <p:grpSpPr>
          <a:xfrm>
            <a:off x="7025815" y="152030"/>
            <a:ext cx="4993292" cy="4240769"/>
            <a:chOff x="6539259" y="2556479"/>
            <a:chExt cx="4993292" cy="424076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0CA54AB6-33D5-D3BA-56F8-8ACB92FBF16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39259" y="2556479"/>
              <a:ext cx="4993292" cy="3825271"/>
            </a:xfrm>
            <a:prstGeom prst="rect">
              <a:avLst/>
            </a:prstGeom>
          </p:spPr>
        </p:pic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83D38A6B-B6AF-0B46-6270-D0E37ECD2603}"/>
                </a:ext>
              </a:extLst>
            </p:cNvPr>
            <p:cNvSpPr txBox="1"/>
            <p:nvPr/>
          </p:nvSpPr>
          <p:spPr>
            <a:xfrm>
              <a:off x="6819850" y="6381750"/>
              <a:ext cx="4432109" cy="4154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050" i="1">
                  <a:solidFill>
                    <a:srgbClr val="000000"/>
                  </a:solidFill>
                  <a:effectLst/>
                  <a:latin typeface="AdvOT863180fb"/>
                  <a:ea typeface="Calibri" panose="020F0502020204030204" pitchFamily="34" charset="0"/>
                  <a:cs typeface="AdvOT863180fb"/>
                </a:rPr>
                <a:t>Arghya Dey, Leslie Jones. (2018). Strategies to improve ISIS TS2 target life. 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050" i="1">
                  <a:solidFill>
                    <a:srgbClr val="000000"/>
                  </a:solidFill>
                  <a:effectLst/>
                  <a:latin typeface="AdvOT863180fb"/>
                  <a:ea typeface="Calibri" panose="020F0502020204030204" pitchFamily="34" charset="0"/>
                  <a:cs typeface="AdvOT863180fb"/>
                </a:rPr>
                <a:t>Journal of Nuclear Materials</a:t>
              </a:r>
              <a:endParaRPr lang="en-GB" sz="1050">
                <a:effectLst/>
                <a:latin typeface="CMU Serif" panose="02000603000000000000" pitchFamily="2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60" name="Rectangle 59">
            <a:extLst>
              <a:ext uri="{FF2B5EF4-FFF2-40B4-BE49-F238E27FC236}">
                <a16:creationId xmlns:a16="http://schemas.microsoft.com/office/drawing/2014/main" id="{F8E0D1C8-E856-648D-5AFA-AC2271B5A9CA}"/>
              </a:ext>
            </a:extLst>
          </p:cNvPr>
          <p:cNvSpPr/>
          <p:nvPr/>
        </p:nvSpPr>
        <p:spPr>
          <a:xfrm>
            <a:off x="237529" y="5712625"/>
            <a:ext cx="2612203" cy="6794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D4B1B6B0-C39A-D542-62A8-B4AAAB01B7C8}"/>
              </a:ext>
            </a:extLst>
          </p:cNvPr>
          <p:cNvSpPr txBox="1"/>
          <p:nvPr/>
        </p:nvSpPr>
        <p:spPr>
          <a:xfrm>
            <a:off x="3008645" y="5315149"/>
            <a:ext cx="973533" cy="52322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EB Weld Line</a:t>
            </a:r>
          </a:p>
        </p:txBody>
      </p:sp>
      <p:pic>
        <p:nvPicPr>
          <p:cNvPr id="63" name="Picture 62" descr="A close-up of a metal object&#10;&#10;Description automatically generated">
            <a:extLst>
              <a:ext uri="{FF2B5EF4-FFF2-40B4-BE49-F238E27FC236}">
                <a16:creationId xmlns:a16="http://schemas.microsoft.com/office/drawing/2014/main" id="{093EAA48-531E-DE15-A2C9-34A184B542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255" y="4481653"/>
            <a:ext cx="1838696" cy="2175074"/>
          </a:xfrm>
          <a:prstGeom prst="rect">
            <a:avLst/>
          </a:prstGeom>
        </p:spPr>
      </p:pic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6B5909DC-0061-C370-AA7E-2FAE2CCC8C69}"/>
              </a:ext>
            </a:extLst>
          </p:cNvPr>
          <p:cNvCxnSpPr>
            <a:cxnSpLocks/>
          </p:cNvCxnSpPr>
          <p:nvPr/>
        </p:nvCxnSpPr>
        <p:spPr>
          <a:xfrm flipH="1">
            <a:off x="2474216" y="5569190"/>
            <a:ext cx="528067" cy="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Rectangle 67">
            <a:extLst>
              <a:ext uri="{FF2B5EF4-FFF2-40B4-BE49-F238E27FC236}">
                <a16:creationId xmlns:a16="http://schemas.microsoft.com/office/drawing/2014/main" id="{52563CFC-7549-704A-AD99-127B5E9A1D8D}"/>
              </a:ext>
            </a:extLst>
          </p:cNvPr>
          <p:cNvSpPr/>
          <p:nvPr/>
        </p:nvSpPr>
        <p:spPr>
          <a:xfrm>
            <a:off x="6471133" y="4998796"/>
            <a:ext cx="2612203" cy="6794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F6704A74-607A-2085-2654-9E617E8658F8}"/>
              </a:ext>
            </a:extLst>
          </p:cNvPr>
          <p:cNvSpPr txBox="1"/>
          <p:nvPr/>
        </p:nvSpPr>
        <p:spPr>
          <a:xfrm>
            <a:off x="5657140" y="4358427"/>
            <a:ext cx="6701245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32 KW Energy deposited causes the core to expand in all directions</a:t>
            </a: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Electron Beam welding creates large grains in HAZ</a:t>
            </a: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The weld joint is in a vulnerable position </a:t>
            </a: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Tantalum and Tungsten have different material expansion rates. </a:t>
            </a: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In the cooldown after HIP Tantalum shrinks more and is in tension.</a:t>
            </a: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accent3">
                    <a:lumMod val="75000"/>
                  </a:schemeClr>
                </a:solidFill>
              </a:rPr>
              <a:t>Potential for stress crack at the weld joint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7EABE9DF-F42D-C78B-8CDD-CE3672D23789}"/>
              </a:ext>
            </a:extLst>
          </p:cNvPr>
          <p:cNvSpPr txBox="1"/>
          <p:nvPr/>
        </p:nvSpPr>
        <p:spPr>
          <a:xfrm>
            <a:off x="6035921" y="4023467"/>
            <a:ext cx="1148841" cy="369332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Reasoning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A2CEFD-E188-D23C-EC43-CA92C602B6E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7553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31D51-B0C9-7C9B-583E-7A2FA7171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Planning</a:t>
            </a:r>
          </a:p>
        </p:txBody>
      </p:sp>
      <p:pic>
        <p:nvPicPr>
          <p:cNvPr id="6" name="Picture Placeholder 5" descr="A machine with a yellow and black device&#10;&#10;AI-generated content may be incorrect.">
            <a:extLst>
              <a:ext uri="{FF2B5EF4-FFF2-40B4-BE49-F238E27FC236}">
                <a16:creationId xmlns:a16="http://schemas.microsoft.com/office/drawing/2014/main" id="{AB134AEB-3FF0-83BE-4612-D33E0ADCC7E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54" r="9454"/>
          <a:stretch>
            <a:fillRect/>
          </a:stretch>
        </p:blipFill>
        <p:spPr>
          <a:xfrm rot="5400000">
            <a:off x="7312402" y="1559302"/>
            <a:ext cx="3841200" cy="355262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BA3226-1F1F-5217-5891-8FEFDAD607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700" y="1304925"/>
            <a:ext cx="2938463" cy="4351338"/>
          </a:xfrm>
        </p:spPr>
        <p:txBody>
          <a:bodyPr>
            <a:normAutofit fontScale="77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R106 mock-up facility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Leslie’s initial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Working with Apprentices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Developed a comprehensive plan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Contingencies plans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Developed bespoke camera holders</a:t>
            </a:r>
          </a:p>
        </p:txBody>
      </p:sp>
      <p:pic>
        <p:nvPicPr>
          <p:cNvPr id="8" name="Picture 7" descr="A machine with a metal tube&#10;&#10;AI-generated content may be incorrect.">
            <a:extLst>
              <a:ext uri="{FF2B5EF4-FFF2-40B4-BE49-F238E27FC236}">
                <a16:creationId xmlns:a16="http://schemas.microsoft.com/office/drawing/2014/main" id="{75495B4B-1B92-E16B-C409-98D1BCAB3E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2626" y="2993733"/>
            <a:ext cx="3840000" cy="2880000"/>
          </a:xfrm>
          <a:prstGeom prst="rect">
            <a:avLst/>
          </a:prstGeom>
        </p:spPr>
      </p:pic>
      <p:pic>
        <p:nvPicPr>
          <p:cNvPr id="10" name="Picture 9" descr="A metal work table with a machine on it&#10;&#10;AI-generated content may be incorrect.">
            <a:extLst>
              <a:ext uri="{FF2B5EF4-FFF2-40B4-BE49-F238E27FC236}">
                <a16:creationId xmlns:a16="http://schemas.microsoft.com/office/drawing/2014/main" id="{67C0A397-6F8C-23C5-C20E-C957BFA70C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91" b="38595"/>
          <a:stretch/>
        </p:blipFill>
        <p:spPr>
          <a:xfrm>
            <a:off x="3325618" y="455612"/>
            <a:ext cx="3837008" cy="2478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64970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718462">
            <a:off x="598607" y="317630"/>
            <a:ext cx="3588587" cy="376544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4156" y="4235480"/>
            <a:ext cx="3181889" cy="250315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5840" y="251265"/>
            <a:ext cx="3955358" cy="316428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3311" y="3863789"/>
            <a:ext cx="5110845" cy="287485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032690" y="428788"/>
            <a:ext cx="16217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TARGET NOSE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23DC21A-A2DC-8B48-493B-225E0BD8043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737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B89E25DD-6B8B-8744-BF70-DE7F61A9FD44}"/>
              </a:ext>
            </a:extLst>
          </p:cNvPr>
          <p:cNvGrpSpPr/>
          <p:nvPr/>
        </p:nvGrpSpPr>
        <p:grpSpPr>
          <a:xfrm>
            <a:off x="403341" y="345182"/>
            <a:ext cx="11662900" cy="5349976"/>
            <a:chOff x="403341" y="345182"/>
            <a:chExt cx="11662900" cy="5349976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23511BF9-AA25-DB52-3F08-4542B259490B}"/>
                </a:ext>
              </a:extLst>
            </p:cNvPr>
            <p:cNvSpPr txBox="1"/>
            <p:nvPr/>
          </p:nvSpPr>
          <p:spPr>
            <a:xfrm>
              <a:off x="403341" y="345182"/>
              <a:ext cx="6184746" cy="64633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sz="3600" spc="-150" dirty="0">
                  <a:solidFill>
                    <a:srgbClr val="2E2D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TS2 Target MK3 &amp; 3a</a:t>
              </a:r>
            </a:p>
          </p:txBody>
        </p:sp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40AAB636-6924-2F27-DCEF-5E31CEB9211A}"/>
                </a:ext>
              </a:extLst>
            </p:cNvPr>
            <p:cNvSpPr/>
            <p:nvPr/>
          </p:nvSpPr>
          <p:spPr>
            <a:xfrm>
              <a:off x="420796" y="1145375"/>
              <a:ext cx="6167291" cy="3041858"/>
            </a:xfrm>
            <a:prstGeom prst="rect">
              <a:avLst/>
            </a:prstGeom>
          </p:spPr>
          <p:txBody>
            <a:bodyPr wrap="square" lIns="91440" tIns="45720" rIns="91440" bIns="45720" anchor="t">
              <a:spAutoFit/>
            </a:bodyPr>
            <a:lstStyle/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altLang="en-US" sz="1600" dirty="0">
                  <a:solidFill>
                    <a:schemeClr val="accent3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 MK 3 Target had a reprofiled front on the W Core – small improvement in service life.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altLang="en-US" sz="1600" dirty="0">
                  <a:solidFill>
                    <a:schemeClr val="accent3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Cladding thickness has been increased from 0.8 mm to 1.5 mm (MK3a).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altLang="en-US" sz="1600" dirty="0">
                  <a:solidFill>
                    <a:schemeClr val="accent3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If erosion and/or corrosion are a big factor this should help prolong the service life of the target.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altLang="en-US" sz="1600" dirty="0">
                  <a:solidFill>
                    <a:schemeClr val="accent3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 first MK3a is in service now.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endParaRPr lang="en-GB" altLang="en-US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11FC6C28-8034-7ADD-6224-A9717C0D0C3F}"/>
                </a:ext>
              </a:extLst>
            </p:cNvPr>
            <p:cNvGrpSpPr/>
            <p:nvPr/>
          </p:nvGrpSpPr>
          <p:grpSpPr>
            <a:xfrm>
              <a:off x="669725" y="3809208"/>
              <a:ext cx="11396516" cy="1885950"/>
              <a:chOff x="669725" y="3489716"/>
              <a:chExt cx="11396516" cy="1885950"/>
            </a:xfrm>
          </p:grpSpPr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8BA9F3C3-9D9F-2230-42EB-BB119F92E66D}"/>
                  </a:ext>
                </a:extLst>
              </p:cNvPr>
              <p:cNvGrpSpPr/>
              <p:nvPr/>
            </p:nvGrpSpPr>
            <p:grpSpPr>
              <a:xfrm>
                <a:off x="669725" y="3489716"/>
                <a:ext cx="5293115" cy="1885950"/>
                <a:chOff x="6553199" y="2964439"/>
                <a:chExt cx="5293115" cy="1885950"/>
              </a:xfrm>
            </p:grpSpPr>
            <p:pic>
              <p:nvPicPr>
                <p:cNvPr id="25" name="Picture 24" descr="A black and white rectangular object&#10;&#10;Description automatically generated">
                  <a:extLst>
                    <a:ext uri="{FF2B5EF4-FFF2-40B4-BE49-F238E27FC236}">
                      <a16:creationId xmlns:a16="http://schemas.microsoft.com/office/drawing/2014/main" id="{31099650-24BD-F5BF-4BE6-7A3ACBF4383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/>
                <a:stretch>
                  <a:fillRect/>
                </a:stretch>
              </p:blipFill>
              <p:spPr>
                <a:xfrm>
                  <a:off x="6553199" y="2964439"/>
                  <a:ext cx="5293115" cy="1885950"/>
                </a:xfrm>
                <a:prstGeom prst="rect">
                  <a:avLst/>
                </a:prstGeom>
              </p:spPr>
            </p:pic>
            <p:sp>
              <p:nvSpPr>
                <p:cNvPr id="26" name="TextBox 25">
                  <a:extLst>
                    <a:ext uri="{FF2B5EF4-FFF2-40B4-BE49-F238E27FC236}">
                      <a16:creationId xmlns:a16="http://schemas.microsoft.com/office/drawing/2014/main" id="{958DB3E5-1776-11C6-D90E-4C1F222C09A2}"/>
                    </a:ext>
                  </a:extLst>
                </p:cNvPr>
                <p:cNvSpPr txBox="1"/>
                <p:nvPr/>
              </p:nvSpPr>
              <p:spPr>
                <a:xfrm>
                  <a:off x="8015286" y="4466026"/>
                  <a:ext cx="3219856" cy="28918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lnSpc>
                      <a:spcPts val="1500"/>
                    </a:lnSpc>
                  </a:pPr>
                  <a:r>
                    <a:rPr lang="en-GB" dirty="0"/>
                    <a:t>MK3a Target – fully machined</a:t>
                  </a:r>
                </a:p>
              </p:txBody>
            </p:sp>
          </p:grpSp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1463B476-4ED1-201F-0BAF-DFF0BE111FD5}"/>
                  </a:ext>
                </a:extLst>
              </p:cNvPr>
              <p:cNvGrpSpPr/>
              <p:nvPr/>
            </p:nvGrpSpPr>
            <p:grpSpPr>
              <a:xfrm>
                <a:off x="6756083" y="3489716"/>
                <a:ext cx="5310158" cy="1885949"/>
                <a:chOff x="6553199" y="4859914"/>
                <a:chExt cx="5310158" cy="1885949"/>
              </a:xfrm>
            </p:grpSpPr>
            <p:pic>
              <p:nvPicPr>
                <p:cNvPr id="23" name="Picture 22" descr="A black and white drawing of a rectangular object&#10;&#10;Description automatically generated">
                  <a:extLst>
                    <a:ext uri="{FF2B5EF4-FFF2-40B4-BE49-F238E27FC236}">
                      <a16:creationId xmlns:a16="http://schemas.microsoft.com/office/drawing/2014/main" id="{281DD831-287B-926F-B7A3-6663DC1770A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6553199" y="4859914"/>
                  <a:ext cx="5310158" cy="1885949"/>
                </a:xfrm>
                <a:prstGeom prst="rect">
                  <a:avLst/>
                </a:prstGeom>
              </p:spPr>
            </p:pic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448D4B02-25F1-E2EB-5C3C-6FA3DA458AAA}"/>
                    </a:ext>
                  </a:extLst>
                </p:cNvPr>
                <p:cNvSpPr txBox="1"/>
                <p:nvPr/>
              </p:nvSpPr>
              <p:spPr>
                <a:xfrm>
                  <a:off x="8015286" y="6409126"/>
                  <a:ext cx="2946384" cy="28918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lnSpc>
                      <a:spcPts val="1500"/>
                    </a:lnSpc>
                  </a:pPr>
                  <a:r>
                    <a:rPr lang="en-GB" dirty="0"/>
                    <a:t>MK3a Target – EB Welding</a:t>
                  </a:r>
                </a:p>
              </p:txBody>
            </p:sp>
          </p:grpSp>
        </p:grp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C144ACAF-5115-A1CC-3EB5-A77B1E95830D}"/>
                </a:ext>
              </a:extLst>
            </p:cNvPr>
            <p:cNvGrpSpPr/>
            <p:nvPr/>
          </p:nvGrpSpPr>
          <p:grpSpPr>
            <a:xfrm>
              <a:off x="7115175" y="642639"/>
              <a:ext cx="4724400" cy="2745981"/>
              <a:chOff x="7115175" y="345182"/>
              <a:chExt cx="4724400" cy="2745981"/>
            </a:xfrm>
          </p:grpSpPr>
          <p:pic>
            <p:nvPicPr>
              <p:cNvPr id="7" name="Picture 6" descr="A drawing of a curved object&#10;&#10;Description automatically generated">
                <a:extLst>
                  <a:ext uri="{FF2B5EF4-FFF2-40B4-BE49-F238E27FC236}">
                    <a16:creationId xmlns:a16="http://schemas.microsoft.com/office/drawing/2014/main" id="{6CA3D070-7B2C-9739-8721-1C9EB29EB7E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701212" y="345182"/>
                <a:ext cx="2138363" cy="2394195"/>
              </a:xfrm>
              <a:prstGeom prst="rect">
                <a:avLst/>
              </a:prstGeom>
            </p:spPr>
          </p:pic>
          <p:grpSp>
            <p:nvGrpSpPr>
              <p:cNvPr id="8" name="Group 7">
                <a:extLst>
                  <a:ext uri="{FF2B5EF4-FFF2-40B4-BE49-F238E27FC236}">
                    <a16:creationId xmlns:a16="http://schemas.microsoft.com/office/drawing/2014/main" id="{DFBE5544-26D9-664C-E1BC-EF6EC874B939}"/>
                  </a:ext>
                </a:extLst>
              </p:cNvPr>
              <p:cNvGrpSpPr/>
              <p:nvPr/>
            </p:nvGrpSpPr>
            <p:grpSpPr>
              <a:xfrm>
                <a:off x="7115175" y="449602"/>
                <a:ext cx="4298752" cy="2641561"/>
                <a:chOff x="7115175" y="471636"/>
                <a:chExt cx="4298752" cy="2641561"/>
              </a:xfrm>
            </p:grpSpPr>
            <p:pic>
              <p:nvPicPr>
                <p:cNvPr id="9" name="Picture 8" descr="A drawing of a curved object&#10;&#10;Description automatically generated">
                  <a:extLst>
                    <a:ext uri="{FF2B5EF4-FFF2-40B4-BE49-F238E27FC236}">
                      <a16:creationId xmlns:a16="http://schemas.microsoft.com/office/drawing/2014/main" id="{58BD8A59-2484-01EE-6E3D-5D28B933FF6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7115175" y="471636"/>
                  <a:ext cx="2295987" cy="2267741"/>
                </a:xfrm>
                <a:prstGeom prst="rect">
                  <a:avLst/>
                </a:prstGeom>
              </p:spPr>
            </p:pic>
            <p:sp>
              <p:nvSpPr>
                <p:cNvPr id="10" name="TextBox 9">
                  <a:extLst>
                    <a:ext uri="{FF2B5EF4-FFF2-40B4-BE49-F238E27FC236}">
                      <a16:creationId xmlns:a16="http://schemas.microsoft.com/office/drawing/2014/main" id="{27CAB5D7-6A41-944B-88FF-E44673D42874}"/>
                    </a:ext>
                  </a:extLst>
                </p:cNvPr>
                <p:cNvSpPr txBox="1"/>
                <p:nvPr/>
              </p:nvSpPr>
              <p:spPr>
                <a:xfrm>
                  <a:off x="7448814" y="2815680"/>
                  <a:ext cx="1252009" cy="29751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lnSpc>
                      <a:spcPts val="1500"/>
                    </a:lnSpc>
                  </a:pPr>
                  <a:r>
                    <a:rPr lang="en-GB"/>
                    <a:t>MK2 Target</a:t>
                  </a:r>
                </a:p>
              </p:txBody>
            </p:sp>
            <p:sp>
              <p:nvSpPr>
                <p:cNvPr id="11" name="TextBox 10">
                  <a:extLst>
                    <a:ext uri="{FF2B5EF4-FFF2-40B4-BE49-F238E27FC236}">
                      <a16:creationId xmlns:a16="http://schemas.microsoft.com/office/drawing/2014/main" id="{8E056922-E7D5-11E2-989A-60B28CFBE4F4}"/>
                    </a:ext>
                  </a:extLst>
                </p:cNvPr>
                <p:cNvSpPr txBox="1"/>
                <p:nvPr/>
              </p:nvSpPr>
              <p:spPr>
                <a:xfrm>
                  <a:off x="9925314" y="2815680"/>
                  <a:ext cx="1488613" cy="28918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lnSpc>
                      <a:spcPts val="1500"/>
                    </a:lnSpc>
                  </a:pPr>
                  <a:r>
                    <a:rPr lang="en-GB" dirty="0"/>
                    <a:t>MK3a Target</a:t>
                  </a:r>
                </a:p>
              </p:txBody>
            </p:sp>
            <p:sp>
              <p:nvSpPr>
                <p:cNvPr id="19" name="Oval 18">
                  <a:extLst>
                    <a:ext uri="{FF2B5EF4-FFF2-40B4-BE49-F238E27FC236}">
                      <a16:creationId xmlns:a16="http://schemas.microsoft.com/office/drawing/2014/main" id="{074A9EF6-7D62-081D-4A25-AFBB94EF5A7A}"/>
                    </a:ext>
                  </a:extLst>
                </p:cNvPr>
                <p:cNvSpPr/>
                <p:nvPr/>
              </p:nvSpPr>
              <p:spPr>
                <a:xfrm>
                  <a:off x="8077199" y="933450"/>
                  <a:ext cx="428625" cy="438150"/>
                </a:xfrm>
                <a:prstGeom prst="ellipse">
                  <a:avLst/>
                </a:prstGeom>
                <a:noFill/>
                <a:ln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0" name="Oval 19">
                  <a:extLst>
                    <a:ext uri="{FF2B5EF4-FFF2-40B4-BE49-F238E27FC236}">
                      <a16:creationId xmlns:a16="http://schemas.microsoft.com/office/drawing/2014/main" id="{BC3A2D01-98DB-38A2-7B44-4B621040EF28}"/>
                    </a:ext>
                  </a:extLst>
                </p:cNvPr>
                <p:cNvSpPr/>
                <p:nvPr/>
              </p:nvSpPr>
              <p:spPr>
                <a:xfrm>
                  <a:off x="10306049" y="923925"/>
                  <a:ext cx="428625" cy="438150"/>
                </a:xfrm>
                <a:prstGeom prst="ellipse">
                  <a:avLst/>
                </a:prstGeom>
                <a:noFill/>
                <a:ln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97917802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2178C-76FB-AA10-8B0D-0E1634996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Previous analysis</a:t>
            </a:r>
          </a:p>
        </p:txBody>
      </p:sp>
      <p:pic>
        <p:nvPicPr>
          <p:cNvPr id="1026" name="Picture 1">
            <a:extLst>
              <a:ext uri="{FF2B5EF4-FFF2-40B4-BE49-F238E27FC236}">
                <a16:creationId xmlns:a16="http://schemas.microsoft.com/office/drawing/2014/main" id="{893DED33-7D02-CB82-071C-571C5D3163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72"/>
          <a:stretch/>
        </p:blipFill>
        <p:spPr bwMode="auto">
          <a:xfrm>
            <a:off x="0" y="1396281"/>
            <a:ext cx="12192000" cy="4471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5FC016-BEAD-0925-33AD-C5C24DE0B639}"/>
              </a:ext>
            </a:extLst>
          </p:cNvPr>
          <p:cNvSpPr txBox="1"/>
          <p:nvPr/>
        </p:nvSpPr>
        <p:spPr>
          <a:xfrm>
            <a:off x="95250" y="5867400"/>
            <a:ext cx="11912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Ref: CFD and Thermal Stress Analysis of TS2 </a:t>
            </a:r>
            <a:r>
              <a:rPr lang="en-GB" sz="1400" i="1" dirty="0" err="1"/>
              <a:t>MKIIa</a:t>
            </a:r>
            <a:r>
              <a:rPr lang="en-GB" sz="1400" i="1" dirty="0"/>
              <a:t> Target under Over Focused Beam Condition - </a:t>
            </a:r>
            <a:r>
              <a:rPr lang="en-GB" sz="1400" i="1" dirty="0" err="1"/>
              <a:t>Yanling</a:t>
            </a:r>
            <a:r>
              <a:rPr lang="en-GB" sz="1400" i="1" dirty="0"/>
              <a:t> Ma 27th May 2016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1657" y="230654"/>
            <a:ext cx="3343769" cy="3158004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258602-4EE5-19CB-F790-BAB1D8D8BE5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55648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2178C-76FB-AA10-8B0D-0E1634996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Previous analysis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5FC016-BEAD-0925-33AD-C5C24DE0B639}"/>
              </a:ext>
            </a:extLst>
          </p:cNvPr>
          <p:cNvSpPr txBox="1"/>
          <p:nvPr/>
        </p:nvSpPr>
        <p:spPr>
          <a:xfrm>
            <a:off x="95250" y="5867400"/>
            <a:ext cx="11912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Ref: Maximum simulated temperature on the target surface - Dan Wilcox</a:t>
            </a:r>
          </a:p>
          <a:p>
            <a:r>
              <a:rPr lang="en-GB" sz="1400" i="1" dirty="0"/>
              <a:t>Nb/ Beam pulses are included. The boiling temperature of water at 3.5 </a:t>
            </a:r>
            <a:r>
              <a:rPr lang="en-GB" sz="1400" i="1" dirty="0" err="1"/>
              <a:t>barG</a:t>
            </a:r>
            <a:r>
              <a:rPr lang="en-GB" sz="1400" i="1" dirty="0"/>
              <a:t> is 140-150°C, so based on this analysis we do not expect any boiling to occur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BFF3EA-032C-0018-20FD-9FC5BA1E7E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12" y="1690688"/>
            <a:ext cx="12006212" cy="3895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F03DBD-D5F0-D5FD-4332-10DDB458A4B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82706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59832-94A6-302F-E802-CDED0B92D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Recent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BE073-129D-9B1D-C499-E95752AEA5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175249"/>
            <a:ext cx="10515600" cy="1263651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It is possible that the tungsten could crack at any of the locations shown in purple</a:t>
            </a:r>
          </a:p>
          <a:p>
            <a:r>
              <a:rPr lang="en-GB" sz="2000" dirty="0"/>
              <a:t>Purple indicates that the Christensen failure criterion is exceeded following a beam pulse on target (assuming fully irradiated properties for tungsten)</a:t>
            </a:r>
          </a:p>
          <a:p>
            <a:pPr marL="0" indent="0">
              <a:buNone/>
            </a:pPr>
            <a:r>
              <a:rPr lang="en-GB" sz="1500" i="1" dirty="0"/>
              <a:t>REF: Simulation by Dan Wilcox – Nov 2024</a:t>
            </a:r>
          </a:p>
          <a:p>
            <a:endParaRPr lang="en-GB" dirty="0"/>
          </a:p>
        </p:txBody>
      </p:sp>
      <p:pic>
        <p:nvPicPr>
          <p:cNvPr id="1026" name="Picture 1">
            <a:extLst>
              <a:ext uri="{FF2B5EF4-FFF2-40B4-BE49-F238E27FC236}">
                <a16:creationId xmlns:a16="http://schemas.microsoft.com/office/drawing/2014/main" id="{A4BB7F02-9261-8412-A061-FEA7CABD18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54"/>
          <a:stretch/>
        </p:blipFill>
        <p:spPr bwMode="auto">
          <a:xfrm>
            <a:off x="633412" y="1825625"/>
            <a:ext cx="10925175" cy="3349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F88F67-0EB8-F59C-5FC0-B3F4B5B1E58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19208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EFEA66-1C1C-2F1D-1BD9-74DFF4FB32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6EE8C-C048-83D6-B560-92F50C8F68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Planning take 2</a:t>
            </a:r>
          </a:p>
        </p:txBody>
      </p:sp>
      <p:pic>
        <p:nvPicPr>
          <p:cNvPr id="6" name="Picture Placeholder 5" descr="A metal object on a table&#10;&#10;AI-generated content may be incorrect.">
            <a:extLst>
              <a:ext uri="{FF2B5EF4-FFF2-40B4-BE49-F238E27FC236}">
                <a16:creationId xmlns:a16="http://schemas.microsoft.com/office/drawing/2014/main" id="{87F2483F-0529-72CF-171F-4B584CEBDD7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54" r="9454"/>
          <a:stretch>
            <a:fillRect/>
          </a:stretch>
        </p:blipFill>
        <p:spPr>
          <a:xfrm rot="5400000">
            <a:off x="6224588" y="1468438"/>
            <a:ext cx="4352925" cy="402590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3AD840-9A24-1766-B112-88C88A09B5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Spent summer 2024 working on the mock-up in R106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Developed a new method for pulling the nose off the target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Redesigned the cutting rig to prevent bouncing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Updated the procedure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Photo of cutting rig</a:t>
            </a:r>
          </a:p>
        </p:txBody>
      </p:sp>
    </p:spTree>
    <p:extLst>
      <p:ext uri="{BB962C8B-B14F-4D97-AF65-F5344CB8AC3E}">
        <p14:creationId xmlns:p14="http://schemas.microsoft.com/office/powerpoint/2010/main" val="301560256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C3A7BFBB-F610-69C2-7AA3-B8E720F36B8C}"/>
              </a:ext>
            </a:extLst>
          </p:cNvPr>
          <p:cNvGrpSpPr/>
          <p:nvPr/>
        </p:nvGrpSpPr>
        <p:grpSpPr>
          <a:xfrm>
            <a:off x="182881" y="345182"/>
            <a:ext cx="11519592" cy="5219105"/>
            <a:chOff x="182881" y="345182"/>
            <a:chExt cx="11519592" cy="5219105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288CC7CF-E18F-BD37-1A94-FDCB498019C2}"/>
                </a:ext>
              </a:extLst>
            </p:cNvPr>
            <p:cNvSpPr/>
            <p:nvPr/>
          </p:nvSpPr>
          <p:spPr>
            <a:xfrm>
              <a:off x="182881" y="1108452"/>
              <a:ext cx="5742431" cy="4455835"/>
            </a:xfrm>
            <a:prstGeom prst="rect">
              <a:avLst/>
            </a:prstGeom>
            <a:ln w="19050">
              <a:solidFill>
                <a:srgbClr val="00B050"/>
              </a:solidFill>
            </a:ln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 rig MUST be placed inside the Spill Tray supplied to capture any debris that might be generated by the cutting operation.</a:t>
              </a:r>
            </a:p>
            <a:p>
              <a:pPr>
                <a:lnSpc>
                  <a:spcPct val="150000"/>
                </a:lnSpc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Note: trials have confirmed that only miniscule amounts of debris are generated due to the slicing, rather than cutting action of the rotary blade.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8909AF04-1745-59B4-48A5-1CD62A4E4D98}"/>
                </a:ext>
              </a:extLst>
            </p:cNvPr>
            <p:cNvSpPr txBox="1"/>
            <p:nvPr/>
          </p:nvSpPr>
          <p:spPr>
            <a:xfrm>
              <a:off x="403341" y="345182"/>
              <a:ext cx="11299132" cy="64633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sz="3600" b="1" spc="-150" dirty="0">
                  <a:solidFill>
                    <a:srgbClr val="2E2D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Overview</a:t>
              </a:r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89C87A46-B313-C1C0-9739-D57E47290F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1730" y="685799"/>
            <a:ext cx="5076869" cy="561860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59A74C5-D33F-FAFF-906D-4E193E215E6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85061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4194F35C-12E8-3126-4C95-FF770F9070E6}"/>
              </a:ext>
            </a:extLst>
          </p:cNvPr>
          <p:cNvGrpSpPr/>
          <p:nvPr/>
        </p:nvGrpSpPr>
        <p:grpSpPr>
          <a:xfrm>
            <a:off x="182881" y="345182"/>
            <a:ext cx="11519592" cy="4111110"/>
            <a:chOff x="182881" y="345182"/>
            <a:chExt cx="11519592" cy="411111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6551F16-AF50-69A3-BD43-6D29259608B9}"/>
                </a:ext>
              </a:extLst>
            </p:cNvPr>
            <p:cNvSpPr/>
            <p:nvPr/>
          </p:nvSpPr>
          <p:spPr>
            <a:xfrm>
              <a:off x="182881" y="1108452"/>
              <a:ext cx="5742431" cy="3347840"/>
            </a:xfrm>
            <a:prstGeom prst="rect">
              <a:avLst/>
            </a:prstGeom>
            <a:ln w="19050">
              <a:solidFill>
                <a:srgbClr val="00B050"/>
              </a:solidFill>
            </a:ln>
          </p:spPr>
          <p:txBody>
            <a:bodyPr wrap="square">
              <a:spAutoFit/>
            </a:bodyPr>
            <a:lstStyle/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Carry out trial cuts on the mock TS2 Target to get familiar with the rig.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Set up the RS PRO microscope camera to be pre-focussed on the target surface –BEFORE installing in the RH Cell.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3A95E9F-B938-F6F0-CC95-712BEA919B17}"/>
                </a:ext>
              </a:extLst>
            </p:cNvPr>
            <p:cNvSpPr txBox="1"/>
            <p:nvPr/>
          </p:nvSpPr>
          <p:spPr>
            <a:xfrm>
              <a:off x="403341" y="345182"/>
              <a:ext cx="11299132" cy="64633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sz="3600" b="1" spc="-150" dirty="0">
                  <a:solidFill>
                    <a:srgbClr val="2E2D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Trial Cuts</a:t>
              </a: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2187C3A2-1F6E-FA25-FE84-B9AD31A5E871}"/>
              </a:ext>
            </a:extLst>
          </p:cNvPr>
          <p:cNvGrpSpPr/>
          <p:nvPr/>
        </p:nvGrpSpPr>
        <p:grpSpPr>
          <a:xfrm>
            <a:off x="6114288" y="654111"/>
            <a:ext cx="5044301" cy="5618673"/>
            <a:chOff x="6114288" y="654111"/>
            <a:chExt cx="5044301" cy="5618673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377D2D35-832A-EE71-F9E6-72A98F9CB2E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114289" y="673835"/>
              <a:ext cx="5044300" cy="5598949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3C8E85E7-B2D3-F16B-2104-65C8E122B802}"/>
                </a:ext>
              </a:extLst>
            </p:cNvPr>
            <p:cNvSpPr txBox="1"/>
            <p:nvPr/>
          </p:nvSpPr>
          <p:spPr>
            <a:xfrm>
              <a:off x="6114288" y="5486400"/>
              <a:ext cx="1556836" cy="276999"/>
            </a:xfrm>
            <a:prstGeom prst="rect">
              <a:avLst/>
            </a:prstGeom>
            <a:noFill/>
            <a:ln w="19050">
              <a:solidFill>
                <a:srgbClr val="1E5DF8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sz="1200" dirty="0"/>
                <a:t>Microscope Camera</a:t>
              </a:r>
            </a:p>
          </p:txBody>
        </p: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485BA5A0-FA7C-5FC7-73EA-373CE268AE51}"/>
                </a:ext>
              </a:extLst>
            </p:cNvPr>
            <p:cNvCxnSpPr/>
            <p:nvPr/>
          </p:nvCxnSpPr>
          <p:spPr>
            <a:xfrm flipV="1">
              <a:off x="7662672" y="3913632"/>
              <a:ext cx="740664" cy="1572768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ED21DA6D-25D7-F786-A1AE-DC02F7D0B413}"/>
                </a:ext>
              </a:extLst>
            </p:cNvPr>
            <p:cNvSpPr txBox="1"/>
            <p:nvPr/>
          </p:nvSpPr>
          <p:spPr>
            <a:xfrm>
              <a:off x="7267124" y="654111"/>
              <a:ext cx="1063112" cy="276999"/>
            </a:xfrm>
            <a:prstGeom prst="rect">
              <a:avLst/>
            </a:prstGeom>
            <a:noFill/>
            <a:ln w="19050">
              <a:solidFill>
                <a:srgbClr val="1E5DF8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sz="1200" dirty="0"/>
                <a:t>Lifting Points</a:t>
              </a:r>
            </a:p>
          </p:txBody>
        </p:sp>
        <p:cxnSp>
          <p:nvCxnSpPr>
            <p:cNvPr id="25" name="Straight Arrow Connector 24">
              <a:extLst>
                <a:ext uri="{FF2B5EF4-FFF2-40B4-BE49-F238E27FC236}">
                  <a16:creationId xmlns:a16="http://schemas.microsoft.com/office/drawing/2014/main" id="{38A45644-CCED-96F3-6885-247EB9EC2047}"/>
                </a:ext>
              </a:extLst>
            </p:cNvPr>
            <p:cNvCxnSpPr/>
            <p:nvPr/>
          </p:nvCxnSpPr>
          <p:spPr>
            <a:xfrm flipH="1">
              <a:off x="8033004" y="931110"/>
              <a:ext cx="297232" cy="513642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AF918E59-8B03-6BB8-5EE8-8B93AB841AA5}"/>
                </a:ext>
              </a:extLst>
            </p:cNvPr>
            <p:cNvCxnSpPr/>
            <p:nvPr/>
          </p:nvCxnSpPr>
          <p:spPr>
            <a:xfrm>
              <a:off x="8330236" y="931110"/>
              <a:ext cx="603452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58878C3-FB76-AA1B-193B-2714C55CDA2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55686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96474B2-F187-55E5-822A-3F829BB7D4B0}"/>
              </a:ext>
            </a:extLst>
          </p:cNvPr>
          <p:cNvSpPr/>
          <p:nvPr/>
        </p:nvSpPr>
        <p:spPr>
          <a:xfrm>
            <a:off x="118872" y="5833872"/>
            <a:ext cx="4407408" cy="5303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ABB2AAD-34CA-B8F6-2B84-8B824997EA61}"/>
              </a:ext>
            </a:extLst>
          </p:cNvPr>
          <p:cNvGrpSpPr/>
          <p:nvPr/>
        </p:nvGrpSpPr>
        <p:grpSpPr>
          <a:xfrm>
            <a:off x="182881" y="345182"/>
            <a:ext cx="11519592" cy="5773103"/>
            <a:chOff x="182881" y="345182"/>
            <a:chExt cx="11519592" cy="5773103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92679177-DA71-746E-0123-DD48EC3CADEC}"/>
                </a:ext>
              </a:extLst>
            </p:cNvPr>
            <p:cNvSpPr txBox="1"/>
            <p:nvPr/>
          </p:nvSpPr>
          <p:spPr>
            <a:xfrm>
              <a:off x="403341" y="345182"/>
              <a:ext cx="11299132" cy="64633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sz="3600" b="1" spc="-150" dirty="0">
                  <a:solidFill>
                    <a:srgbClr val="2E2D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Cooling Sleeve Section Cut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40E19D9-DEFF-C6B7-4D9B-58711C51A86B}"/>
                </a:ext>
              </a:extLst>
            </p:cNvPr>
            <p:cNvSpPr/>
            <p:nvPr/>
          </p:nvSpPr>
          <p:spPr>
            <a:xfrm>
              <a:off x="182881" y="1108452"/>
              <a:ext cx="5742431" cy="5009833"/>
            </a:xfrm>
            <a:prstGeom prst="rect">
              <a:avLst/>
            </a:prstGeom>
            <a:ln w="19050">
              <a:solidFill>
                <a:srgbClr val="00B050"/>
              </a:solidFill>
            </a:ln>
          </p:spPr>
          <p:txBody>
            <a:bodyPr wrap="square">
              <a:spAutoFit/>
            </a:bodyPr>
            <a:lstStyle/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Place the target in the rig.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Set the position for the cut using the Height Adjuster.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Depress the switch to start the cutter.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Rotate leadscrew nut to wind the blade in (slowly) to make the cut.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Video the cutting operation with the microscope camera.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Photograph any surface defects.</a:t>
              </a: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44ABA58F-464E-69E3-FC1A-A3C515B52C80}"/>
              </a:ext>
            </a:extLst>
          </p:cNvPr>
          <p:cNvGrpSpPr/>
          <p:nvPr/>
        </p:nvGrpSpPr>
        <p:grpSpPr>
          <a:xfrm>
            <a:off x="6114289" y="673835"/>
            <a:ext cx="5044300" cy="5598949"/>
            <a:chOff x="6114289" y="673835"/>
            <a:chExt cx="5044300" cy="5598949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E24F7E4-C970-F78F-F4F6-6B6126CA183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114289" y="673835"/>
              <a:ext cx="5044300" cy="5598949"/>
            </a:xfrm>
            <a:prstGeom prst="rect">
              <a:avLst/>
            </a:prstGeom>
          </p:spPr>
        </p:pic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49D10BEF-8EFA-4E6A-07F7-B385A81C2E9C}"/>
                </a:ext>
              </a:extLst>
            </p:cNvPr>
            <p:cNvSpPr txBox="1"/>
            <p:nvPr/>
          </p:nvSpPr>
          <p:spPr>
            <a:xfrm>
              <a:off x="6217920" y="2934525"/>
              <a:ext cx="1224566" cy="276999"/>
            </a:xfrm>
            <a:prstGeom prst="rect">
              <a:avLst/>
            </a:prstGeom>
            <a:noFill/>
            <a:ln w="19050">
              <a:solidFill>
                <a:srgbClr val="1E5DF8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sz="1200" dirty="0"/>
                <a:t>Height Adjuster</a:t>
              </a: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73A49265-4E6F-F87E-4DC7-6E86D6246B8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446502" y="2194560"/>
              <a:ext cx="828818" cy="739965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2B48AD8-4055-5F16-F81B-1712016BB0FA}"/>
                </a:ext>
              </a:extLst>
            </p:cNvPr>
            <p:cNvSpPr txBox="1"/>
            <p:nvPr/>
          </p:nvSpPr>
          <p:spPr>
            <a:xfrm>
              <a:off x="9387840" y="1815909"/>
              <a:ext cx="1429750" cy="276999"/>
            </a:xfrm>
            <a:prstGeom prst="rect">
              <a:avLst/>
            </a:prstGeom>
            <a:noFill/>
            <a:ln w="19050">
              <a:solidFill>
                <a:srgbClr val="1E5DF8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1200" dirty="0"/>
                <a:t>Leadscrew Nuts</a:t>
              </a:r>
            </a:p>
          </p:txBody>
        </p:sp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116769B8-4908-2096-147A-F27F8E81421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165592" y="2091199"/>
              <a:ext cx="1240536" cy="1237217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B56A1ABE-8039-EE17-51B0-7C2A6667C404}"/>
                </a:ext>
              </a:extLst>
            </p:cNvPr>
            <p:cNvCxnSpPr/>
            <p:nvPr/>
          </p:nvCxnSpPr>
          <p:spPr>
            <a:xfrm>
              <a:off x="9387840" y="2091199"/>
              <a:ext cx="496824" cy="1401809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81D75FA-BE8C-2DE6-A8E2-E25A1F9A7E8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7317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8C9D5658-E5FD-FD28-BDFD-E5388AC9C12C}"/>
              </a:ext>
            </a:extLst>
          </p:cNvPr>
          <p:cNvGrpSpPr/>
          <p:nvPr/>
        </p:nvGrpSpPr>
        <p:grpSpPr>
          <a:xfrm>
            <a:off x="182881" y="345182"/>
            <a:ext cx="11519592" cy="5219105"/>
            <a:chOff x="182881" y="345182"/>
            <a:chExt cx="11519592" cy="5219105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D668578-A4D0-53F9-0DCE-572F0BC41DED}"/>
                </a:ext>
              </a:extLst>
            </p:cNvPr>
            <p:cNvSpPr/>
            <p:nvPr/>
          </p:nvSpPr>
          <p:spPr>
            <a:xfrm>
              <a:off x="182881" y="1108452"/>
              <a:ext cx="5742431" cy="4455835"/>
            </a:xfrm>
            <a:prstGeom prst="rect">
              <a:avLst/>
            </a:prstGeom>
            <a:ln w="19050">
              <a:solidFill>
                <a:srgbClr val="00B050"/>
              </a:solidFill>
            </a:ln>
          </p:spPr>
          <p:txBody>
            <a:bodyPr wrap="square">
              <a:spAutoFit/>
            </a:bodyPr>
            <a:lstStyle/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If the cut section doesn’t fall off…..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Mount the target in the vice blocks.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Tighten the pinch bolts.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Raise the target with the Height adjuster to withdraw the target from the Cooling Sleeve cut section.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Loosen the pinch bolts and remove the cut section – place in the tray.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12F888D-231C-DF5E-CFB8-F7F4489EFFEC}"/>
                </a:ext>
              </a:extLst>
            </p:cNvPr>
            <p:cNvSpPr txBox="1"/>
            <p:nvPr/>
          </p:nvSpPr>
          <p:spPr>
            <a:xfrm>
              <a:off x="403341" y="345182"/>
              <a:ext cx="11299132" cy="64633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sz="3600" b="1" spc="-150" dirty="0">
                  <a:solidFill>
                    <a:srgbClr val="2E2D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Cooling Sleeve Cut Section Removal</a:t>
              </a: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EB0022E9-41DB-301B-180C-C50CD16F95F6}"/>
              </a:ext>
            </a:extLst>
          </p:cNvPr>
          <p:cNvGrpSpPr/>
          <p:nvPr/>
        </p:nvGrpSpPr>
        <p:grpSpPr>
          <a:xfrm>
            <a:off x="6114289" y="1082311"/>
            <a:ext cx="5044300" cy="4781996"/>
            <a:chOff x="6114289" y="1082311"/>
            <a:chExt cx="5044300" cy="478199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1D52212-8B87-DFBF-614D-4CD87DC510F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/>
            <a:stretch/>
          </p:blipFill>
          <p:spPr>
            <a:xfrm>
              <a:off x="6114289" y="1082311"/>
              <a:ext cx="5044300" cy="4781996"/>
            </a:xfrm>
            <a:prstGeom prst="rect">
              <a:avLst/>
            </a:prstGeom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75AC133A-864D-BA16-05E5-10F42A946ECD}"/>
                </a:ext>
              </a:extLst>
            </p:cNvPr>
            <p:cNvSpPr txBox="1"/>
            <p:nvPr/>
          </p:nvSpPr>
          <p:spPr>
            <a:xfrm>
              <a:off x="9934023" y="1497184"/>
              <a:ext cx="1224566" cy="276999"/>
            </a:xfrm>
            <a:prstGeom prst="rect">
              <a:avLst/>
            </a:prstGeom>
            <a:noFill/>
            <a:ln w="19050">
              <a:solidFill>
                <a:srgbClr val="1E5DF8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1200" dirty="0"/>
                <a:t>Height Adjuster</a:t>
              </a: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AE071E8A-14CB-1997-0FC7-06465CE5E1D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180576" y="1774183"/>
              <a:ext cx="753447" cy="502673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899C464C-1DBF-D7B1-287F-3F8073D3A0D1}"/>
                </a:ext>
              </a:extLst>
            </p:cNvPr>
            <p:cNvSpPr txBox="1"/>
            <p:nvPr/>
          </p:nvSpPr>
          <p:spPr>
            <a:xfrm>
              <a:off x="10098842" y="2900348"/>
              <a:ext cx="965398" cy="276999"/>
            </a:xfrm>
            <a:prstGeom prst="rect">
              <a:avLst/>
            </a:prstGeom>
            <a:noFill/>
            <a:ln w="19050">
              <a:solidFill>
                <a:srgbClr val="1E5DF8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1200" dirty="0"/>
                <a:t>Pinch Bolts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EC371C14-568B-D569-BB0B-9A1BDDB0B29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491472" y="3177347"/>
              <a:ext cx="607370" cy="946597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>
              <a:extLst>
                <a:ext uri="{FF2B5EF4-FFF2-40B4-BE49-F238E27FC236}">
                  <a16:creationId xmlns:a16="http://schemas.microsoft.com/office/drawing/2014/main" id="{038FA2C4-FC5A-73C0-9F7C-14D4290FC42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838944" y="3177347"/>
              <a:ext cx="259898" cy="745429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AA8ADB6-9380-6E98-A343-704A08A96C8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98165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A55F12F5-43BD-1AE4-E490-D31E513A7264}"/>
              </a:ext>
            </a:extLst>
          </p:cNvPr>
          <p:cNvGrpSpPr/>
          <p:nvPr/>
        </p:nvGrpSpPr>
        <p:grpSpPr>
          <a:xfrm>
            <a:off x="182881" y="345182"/>
            <a:ext cx="11519592" cy="4111110"/>
            <a:chOff x="182881" y="345182"/>
            <a:chExt cx="11519592" cy="411111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42DCCEF-607A-7DBB-5108-2F31386F718C}"/>
                </a:ext>
              </a:extLst>
            </p:cNvPr>
            <p:cNvSpPr/>
            <p:nvPr/>
          </p:nvSpPr>
          <p:spPr>
            <a:xfrm>
              <a:off x="182881" y="1108452"/>
              <a:ext cx="5742431" cy="3347840"/>
            </a:xfrm>
            <a:prstGeom prst="rect">
              <a:avLst/>
            </a:prstGeom>
            <a:ln w="19050">
              <a:solidFill>
                <a:srgbClr val="00B050"/>
              </a:solidFill>
            </a:ln>
          </p:spPr>
          <p:txBody>
            <a:bodyPr wrap="square">
              <a:spAutoFit/>
            </a:bodyPr>
            <a:lstStyle/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Mount the RS PRO camera below the target.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Rotate the Height Adjuster to bring the dome end into focus.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Photograph the dome end of the target.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4F339920-A083-8759-F6DF-F3D3E9E0C0A7}"/>
                </a:ext>
              </a:extLst>
            </p:cNvPr>
            <p:cNvSpPr txBox="1"/>
            <p:nvPr/>
          </p:nvSpPr>
          <p:spPr>
            <a:xfrm>
              <a:off x="403341" y="345182"/>
              <a:ext cx="11299132" cy="64633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sz="3600" b="1" spc="-150" dirty="0">
                  <a:solidFill>
                    <a:srgbClr val="2E2D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Photograph The Dome End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CC5CFAA1-8E13-6533-D4CE-DAD0D45A6013}"/>
              </a:ext>
            </a:extLst>
          </p:cNvPr>
          <p:cNvGrpSpPr/>
          <p:nvPr/>
        </p:nvGrpSpPr>
        <p:grpSpPr>
          <a:xfrm>
            <a:off x="6114289" y="1077767"/>
            <a:ext cx="5044300" cy="4988609"/>
            <a:chOff x="6114289" y="1077767"/>
            <a:chExt cx="5044300" cy="4988609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759B3D71-15CD-787A-780D-7E958ACE684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/>
          </p:blipFill>
          <p:spPr>
            <a:xfrm>
              <a:off x="6114289" y="1077767"/>
              <a:ext cx="5044300" cy="4791085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783FEAA5-4156-71C3-CFE0-9F050277EDAF}"/>
                </a:ext>
              </a:extLst>
            </p:cNvPr>
            <p:cNvSpPr txBox="1"/>
            <p:nvPr/>
          </p:nvSpPr>
          <p:spPr>
            <a:xfrm>
              <a:off x="7376160" y="5789377"/>
              <a:ext cx="1556836" cy="276999"/>
            </a:xfrm>
            <a:prstGeom prst="rect">
              <a:avLst/>
            </a:prstGeom>
            <a:noFill/>
            <a:ln w="19050">
              <a:solidFill>
                <a:srgbClr val="1E5DF8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sz="1200" dirty="0"/>
                <a:t>Microscope Camera</a:t>
              </a:r>
            </a:p>
          </p:txBody>
        </p: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4B6D0560-5135-924A-0769-CD5AAD5BC86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932996" y="4581144"/>
              <a:ext cx="558476" cy="1208233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8FEAB7DF-9DB0-6E77-A66A-A77852402734}"/>
                </a:ext>
              </a:extLst>
            </p:cNvPr>
            <p:cNvSpPr txBox="1"/>
            <p:nvPr/>
          </p:nvSpPr>
          <p:spPr>
            <a:xfrm>
              <a:off x="9934023" y="1497184"/>
              <a:ext cx="1224566" cy="276999"/>
            </a:xfrm>
            <a:prstGeom prst="rect">
              <a:avLst/>
            </a:prstGeom>
            <a:noFill/>
            <a:ln w="19050">
              <a:solidFill>
                <a:srgbClr val="1E5DF8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1200" dirty="0"/>
                <a:t>Height Adjuster</a:t>
              </a:r>
            </a:p>
          </p:txBody>
        </p:sp>
        <p:cxnSp>
          <p:nvCxnSpPr>
            <p:cNvPr id="10" name="Straight Arrow Connector 9">
              <a:extLst>
                <a:ext uri="{FF2B5EF4-FFF2-40B4-BE49-F238E27FC236}">
                  <a16:creationId xmlns:a16="http://schemas.microsoft.com/office/drawing/2014/main" id="{5189610F-08C1-F44B-3CC3-B49709251DC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144000" y="1774183"/>
              <a:ext cx="790023" cy="630689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BEF915B-C61E-F37E-2516-3D1BD345B56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54178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E5AC876F-D3FB-822C-32C3-05A4A41EC12C}"/>
              </a:ext>
            </a:extLst>
          </p:cNvPr>
          <p:cNvSpPr/>
          <p:nvPr/>
        </p:nvSpPr>
        <p:spPr>
          <a:xfrm>
            <a:off x="0" y="5749548"/>
            <a:ext cx="5861304" cy="10353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B2E5765-6667-5E73-C173-C92176816341}"/>
              </a:ext>
            </a:extLst>
          </p:cNvPr>
          <p:cNvGrpSpPr/>
          <p:nvPr/>
        </p:nvGrpSpPr>
        <p:grpSpPr>
          <a:xfrm>
            <a:off x="182881" y="345182"/>
            <a:ext cx="11519592" cy="6327101"/>
            <a:chOff x="182881" y="345182"/>
            <a:chExt cx="11519592" cy="6327101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6715F628-F0F5-7B0F-0068-3AC51274275A}"/>
                </a:ext>
              </a:extLst>
            </p:cNvPr>
            <p:cNvSpPr/>
            <p:nvPr/>
          </p:nvSpPr>
          <p:spPr>
            <a:xfrm>
              <a:off x="182881" y="1108452"/>
              <a:ext cx="5742431" cy="5563831"/>
            </a:xfrm>
            <a:prstGeom prst="rect">
              <a:avLst/>
            </a:prstGeom>
            <a:ln w="19050">
              <a:solidFill>
                <a:srgbClr val="00B050"/>
              </a:solidFill>
            </a:ln>
          </p:spPr>
          <p:txBody>
            <a:bodyPr wrap="square">
              <a:spAutoFit/>
            </a:bodyPr>
            <a:lstStyle/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Important: the Dino-Lite camera MUST be prefocused to the correct distance for imaging the target surface before installing in the RH Cell.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Mount the target as shown.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Start the table slowly rotating and video the full 360°.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Take multiple static images of defects.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400" dirty="0">
                  <a:solidFill>
                    <a:srgbClr val="6262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Use software depth of field adjustment capability to examine defects in detail.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93824BAE-6C66-799D-29E2-0B569B509EE5}"/>
                </a:ext>
              </a:extLst>
            </p:cNvPr>
            <p:cNvSpPr txBox="1"/>
            <p:nvPr/>
          </p:nvSpPr>
          <p:spPr>
            <a:xfrm>
              <a:off x="403341" y="345182"/>
              <a:ext cx="11299132" cy="64633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sz="3600" b="1" spc="-150" dirty="0">
                  <a:solidFill>
                    <a:srgbClr val="2E2D6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Detailed Visual Inspection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29E21171-0248-6FF3-5087-6B3565594DFC}"/>
              </a:ext>
            </a:extLst>
          </p:cNvPr>
          <p:cNvGrpSpPr/>
          <p:nvPr/>
        </p:nvGrpSpPr>
        <p:grpSpPr>
          <a:xfrm>
            <a:off x="6343857" y="1077767"/>
            <a:ext cx="4619069" cy="4801454"/>
            <a:chOff x="6343857" y="1077767"/>
            <a:chExt cx="4619069" cy="4801454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1BFE0BE1-5915-9D5A-06B3-9D702F3545A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/>
            <a:stretch/>
          </p:blipFill>
          <p:spPr>
            <a:xfrm>
              <a:off x="6343857" y="1077767"/>
              <a:ext cx="4585164" cy="4791085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1D8A693-D853-718D-9E60-F83F1FA91B52}"/>
                </a:ext>
              </a:extLst>
            </p:cNvPr>
            <p:cNvSpPr txBox="1"/>
            <p:nvPr/>
          </p:nvSpPr>
          <p:spPr>
            <a:xfrm>
              <a:off x="7376160" y="5602222"/>
              <a:ext cx="1556836" cy="276999"/>
            </a:xfrm>
            <a:prstGeom prst="rect">
              <a:avLst/>
            </a:prstGeom>
            <a:noFill/>
            <a:ln w="19050">
              <a:solidFill>
                <a:srgbClr val="1E5DF8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sz="1200" dirty="0"/>
                <a:t>Microscope Camera</a:t>
              </a:r>
            </a:p>
          </p:txBody>
        </p:sp>
        <p:cxnSp>
          <p:nvCxnSpPr>
            <p:cNvPr id="6" name="Straight Arrow Connector 5">
              <a:extLst>
                <a:ext uri="{FF2B5EF4-FFF2-40B4-BE49-F238E27FC236}">
                  <a16:creationId xmlns:a16="http://schemas.microsoft.com/office/drawing/2014/main" id="{1F08B71F-4978-0552-B3E1-16E33778032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932996" y="4096512"/>
              <a:ext cx="805364" cy="150571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A6642F2E-E6FE-2FFF-61AC-8DB0F45043DF}"/>
                </a:ext>
              </a:extLst>
            </p:cNvPr>
            <p:cNvSpPr txBox="1"/>
            <p:nvPr/>
          </p:nvSpPr>
          <p:spPr>
            <a:xfrm>
              <a:off x="9738360" y="1570336"/>
              <a:ext cx="1224566" cy="276999"/>
            </a:xfrm>
            <a:prstGeom prst="rect">
              <a:avLst/>
            </a:prstGeom>
            <a:noFill/>
            <a:ln w="19050">
              <a:solidFill>
                <a:srgbClr val="1E5DF8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1200" dirty="0"/>
                <a:t>Rotary Table</a:t>
              </a:r>
            </a:p>
          </p:txBody>
        </p: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783B4640-2EB2-7183-4B90-489A02ACF4A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948337" y="1847335"/>
              <a:ext cx="790023" cy="630689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03395508"/>
      </p:ext>
    </p:extLst>
  </p:cSld>
  <p:clrMapOvr>
    <a:masterClrMapping/>
  </p:clrMapOvr>
</p:sld>
</file>

<file path=ppt/theme/theme1.xml><?xml version="1.0" encoding="utf-8"?>
<a:theme xmlns:a="http://schemas.openxmlformats.org/drawingml/2006/main" name="Font and logo master">
  <a:themeElements>
    <a:clrScheme name="STFC theme">
      <a:dk1>
        <a:srgbClr val="2E2C61"/>
      </a:dk1>
      <a:lt1>
        <a:srgbClr val="FFFFFF"/>
      </a:lt1>
      <a:dk2>
        <a:srgbClr val="2E2C61"/>
      </a:dk2>
      <a:lt2>
        <a:srgbClr val="FFFFFF"/>
      </a:lt2>
      <a:accent1>
        <a:srgbClr val="1E5DF8"/>
      </a:accent1>
      <a:accent2>
        <a:srgbClr val="003088"/>
      </a:accent2>
      <a:accent3>
        <a:srgbClr val="F08900"/>
      </a:accent3>
      <a:accent4>
        <a:srgbClr val="616161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Pattern">
  <a:themeElements>
    <a:clrScheme name="STFC Colour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E5DF8"/>
      </a:accent1>
      <a:accent2>
        <a:srgbClr val="FF9D1B"/>
      </a:accent2>
      <a:accent3>
        <a:srgbClr val="003088"/>
      </a:accent3>
      <a:accent4>
        <a:srgbClr val="D77900"/>
      </a:accent4>
      <a:accent5>
        <a:srgbClr val="008AAD"/>
      </a:accent5>
      <a:accent6>
        <a:srgbClr val="3E863E"/>
      </a:accent6>
      <a:hlink>
        <a:srgbClr val="1E5DF8"/>
      </a:hlink>
      <a:folHlink>
        <a:srgbClr val="923D96"/>
      </a:folHlink>
    </a:clrScheme>
    <a:fontScheme name="ISIS STFC">
      <a:majorFont>
        <a:latin typeface="Moderat Medium"/>
        <a:ea typeface=""/>
        <a:cs typeface=""/>
      </a:majorFont>
      <a:minorFont>
        <a:latin typeface="Robot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itle slide">
  <a:themeElements>
    <a:clrScheme name="STFC Colour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E5DF8"/>
      </a:accent1>
      <a:accent2>
        <a:srgbClr val="FF9D1B"/>
      </a:accent2>
      <a:accent3>
        <a:srgbClr val="003088"/>
      </a:accent3>
      <a:accent4>
        <a:srgbClr val="D77900"/>
      </a:accent4>
      <a:accent5>
        <a:srgbClr val="008AAD"/>
      </a:accent5>
      <a:accent6>
        <a:srgbClr val="3E863E"/>
      </a:accent6>
      <a:hlink>
        <a:srgbClr val="1E5DF8"/>
      </a:hlink>
      <a:folHlink>
        <a:srgbClr val="923D96"/>
      </a:folHlink>
    </a:clrScheme>
    <a:fontScheme name="ISIS STFC">
      <a:majorFont>
        <a:latin typeface="Moderat Medium"/>
        <a:ea typeface=""/>
        <a:cs typeface=""/>
      </a:majorFont>
      <a:minorFont>
        <a:latin typeface="Robot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367b676-3231-4229-b246-27e36f6a6ea0" xsi:nil="true"/>
    <lcf76f155ced4ddcb4097134ff3c332f xmlns="7a6c5452-7205-4e2c-a322-0d36e47a4095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C2453390EE4BA43A5D6133E94472E90" ma:contentTypeVersion="18" ma:contentTypeDescription="Create a new document." ma:contentTypeScope="" ma:versionID="759634f5be9472ce785a56fd44dcbb66">
  <xsd:schema xmlns:xsd="http://www.w3.org/2001/XMLSchema" xmlns:xs="http://www.w3.org/2001/XMLSchema" xmlns:p="http://schemas.microsoft.com/office/2006/metadata/properties" xmlns:ns2="7a6c5452-7205-4e2c-a322-0d36e47a4095" xmlns:ns3="4367b676-3231-4229-b246-27e36f6a6ea0" targetNamespace="http://schemas.microsoft.com/office/2006/metadata/properties" ma:root="true" ma:fieldsID="167cdbaf313d402dbb7d1510f9bce804" ns2:_="" ns3:_="">
    <xsd:import namespace="7a6c5452-7205-4e2c-a322-0d36e47a4095"/>
    <xsd:import namespace="4367b676-3231-4229-b246-27e36f6a6ea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6c5452-7205-4e2c-a322-0d36e47a409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fe07c91c-676c-4292-ab42-0332d43006d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367b676-3231-4229-b246-27e36f6a6ea0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55bb8876-a7eb-42f8-850b-785a27f532ba}" ma:internalName="TaxCatchAll" ma:showField="CatchAllData" ma:web="4367b676-3231-4229-b246-27e36f6a6ea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640F081-B534-46A2-819D-E57C6B0793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14A9CD3-1715-40A4-A7ED-40D8563902F1}">
  <ds:schemaRefs>
    <ds:schemaRef ds:uri="http://purl.org/dc/terms/"/>
    <ds:schemaRef ds:uri="http://purl.org/dc/elements/1.1/"/>
    <ds:schemaRef ds:uri="http://www.w3.org/XML/1998/namespace"/>
    <ds:schemaRef ds:uri="7a6c5452-7205-4e2c-a322-0d36e47a4095"/>
    <ds:schemaRef ds:uri="http://schemas.microsoft.com/office/2006/documentManagement/types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4367b676-3231-4229-b246-27e36f6a6ea0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A6AFF14E-A90A-4FE5-9B2A-50008FE2E8E3}">
  <ds:schemaRefs>
    <ds:schemaRef ds:uri="4367b676-3231-4229-b246-27e36f6a6ea0"/>
    <ds:schemaRef ds:uri="7a6c5452-7205-4e2c-a322-0d36e47a409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2366</Words>
  <Application>Microsoft Office PowerPoint</Application>
  <PresentationFormat>Widescreen</PresentationFormat>
  <Paragraphs>328</Paragraphs>
  <Slides>45</Slides>
  <Notes>10</Notes>
  <HiddenSlides>6</HiddenSlides>
  <MMClips>3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45</vt:i4>
      </vt:variant>
    </vt:vector>
  </HeadingPairs>
  <TitlesOfParts>
    <vt:vector size="58" baseType="lpstr">
      <vt:lpstr>AdvOT863180fb</vt:lpstr>
      <vt:lpstr>Aptos</vt:lpstr>
      <vt:lpstr>Arial</vt:lpstr>
      <vt:lpstr>Calibri</vt:lpstr>
      <vt:lpstr>CMU Serif</vt:lpstr>
      <vt:lpstr>Lucida Grande</vt:lpstr>
      <vt:lpstr>Moderat Medium</vt:lpstr>
      <vt:lpstr>Noto Sans Symbols</vt:lpstr>
      <vt:lpstr>Roboto</vt:lpstr>
      <vt:lpstr>Wingdings</vt:lpstr>
      <vt:lpstr>Font and logo master</vt:lpstr>
      <vt:lpstr>3_Pattern</vt:lpstr>
      <vt:lpstr>1_Title slide</vt:lpstr>
      <vt:lpstr>Post Irradiation examination (PIE) on ISIS TS2 targets</vt:lpstr>
      <vt:lpstr>Contents</vt:lpstr>
      <vt:lpstr>Background</vt:lpstr>
      <vt:lpstr>Background</vt:lpstr>
      <vt:lpstr>Our 1st attempt &amp; 2nd try</vt:lpstr>
      <vt:lpstr>1st attempt</vt:lpstr>
      <vt:lpstr>1st attempt</vt:lpstr>
      <vt:lpstr>2nd attempt</vt:lpstr>
      <vt:lpstr>2nd attempt</vt:lpstr>
      <vt:lpstr>What we’ve learned</vt:lpstr>
      <vt:lpstr>PowerPoint Presentation</vt:lpstr>
      <vt:lpstr>PowerPoint Presentation</vt:lpstr>
      <vt:lpstr>PowerPoint Presentation</vt:lpstr>
      <vt:lpstr>PowerPoint Presentation</vt:lpstr>
      <vt:lpstr>What we’ve learned </vt:lpstr>
      <vt:lpstr>What we’ve learned </vt:lpstr>
      <vt:lpstr>Changes to the set-up</vt:lpstr>
      <vt:lpstr>Changes to the set-up</vt:lpstr>
      <vt:lpstr>Changes to the set-up</vt:lpstr>
      <vt:lpstr>3rd time lucky (?)</vt:lpstr>
      <vt:lpstr>A look to the future</vt:lpstr>
      <vt:lpstr>A look to the future</vt:lpstr>
      <vt:lpstr>Summary</vt:lpstr>
      <vt:lpstr>Acknowledgements:</vt:lpstr>
      <vt:lpstr>Thanks for you attention</vt:lpstr>
      <vt:lpstr>Back-up slides</vt:lpstr>
      <vt:lpstr>PowerPoint Presentation</vt:lpstr>
      <vt:lpstr>PowerPoint Presentation</vt:lpstr>
      <vt:lpstr>PowerPoint Presentation</vt:lpstr>
      <vt:lpstr>Target No 4 Manufacturing</vt:lpstr>
      <vt:lpstr>PowerPoint Presentation</vt:lpstr>
      <vt:lpstr>PowerPoint Presentation</vt:lpstr>
      <vt:lpstr>Planning</vt:lpstr>
      <vt:lpstr>PowerPoint Presentation</vt:lpstr>
      <vt:lpstr>PowerPoint Presentation</vt:lpstr>
      <vt:lpstr>Previous analysis</vt:lpstr>
      <vt:lpstr>Previous analysis</vt:lpstr>
      <vt:lpstr>Recent analysis</vt:lpstr>
      <vt:lpstr>Planning take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Philip Millard</dc:creator>
  <cp:lastModifiedBy>Gallimore, Stephen (STFC,RAL,ISIS)</cp:lastModifiedBy>
  <cp:revision>79</cp:revision>
  <dcterms:created xsi:type="dcterms:W3CDTF">2019-09-17T08:04:08Z</dcterms:created>
  <dcterms:modified xsi:type="dcterms:W3CDTF">2026-04-14T08:07:26Z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0x010100FC2453390EE4BA43A5D6133E94472E90</vt:lpwstr>
  </property>
  <property fmtid="{D5CDD505-2E9C-101B-9397-08002B2CF9AE}" pid="3" name="_dlc_DocIdItemGuid">
    <vt:lpwstr>7d6dd9f8-2757-4d2f-b6c5-c8fdb553a0d1</vt:lpwstr>
  </property>
  <property fmtid="{D5CDD505-2E9C-101B-9397-08002B2CF9AE}" pid="4" name="MediaServiceImageTags">
    <vt:lpwstr/>
  </property>
</Properties>
</file>