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67" r:id="rId2"/>
    <p:sldId id="299" r:id="rId3"/>
    <p:sldId id="300" r:id="rId4"/>
    <p:sldId id="301" r:id="rId5"/>
    <p:sldId id="302" r:id="rId6"/>
    <p:sldId id="304" r:id="rId7"/>
    <p:sldId id="303" r:id="rId8"/>
    <p:sldId id="305" r:id="rId9"/>
    <p:sldId id="315" r:id="rId10"/>
    <p:sldId id="316" r:id="rId11"/>
    <p:sldId id="308" r:id="rId12"/>
    <p:sldId id="309" r:id="rId13"/>
    <p:sldId id="313" r:id="rId14"/>
    <p:sldId id="314" r:id="rId15"/>
    <p:sldId id="317" r:id="rId16"/>
    <p:sldId id="321" r:id="rId17"/>
    <p:sldId id="318" r:id="rId18"/>
    <p:sldId id="319" r:id="rId19"/>
    <p:sldId id="320" r:id="rId20"/>
    <p:sldId id="277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4681" autoAdjust="0"/>
  </p:normalViewPr>
  <p:slideViewPr>
    <p:cSldViewPr snapToGrid="0" snapToObjects="1">
      <p:cViewPr varScale="1">
        <p:scale>
          <a:sx n="124" d="100"/>
          <a:sy n="124" d="100"/>
        </p:scale>
        <p:origin x="126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/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err="1"/>
              <a:t>hvac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/>
          <p:cNvSpPr>
            <a:spLocks noGrp="1"/>
          </p:cNvSpPr>
          <p:nvPr>
            <p:ph type="chart" sz="quarter" idx="15" hasCustomPrompt="1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err="1"/>
              <a:t>hvac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/>
          <p:cNvSpPr>
            <a:spLocks noGrp="1"/>
          </p:cNvSpPr>
          <p:nvPr>
            <p:ph type="tbl" sz="quarter" idx="15" hasCustomPrompt="1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/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FFDD8-E9D5-414B-9D01-E73C6B8A8FCA}" type="datetime1">
              <a:rPr lang="sv-SE" smtClean="0"/>
              <a:t>2026-04-15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/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/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/>
          <p:cNvSpPr>
            <a:spLocks noGrp="1"/>
          </p:cNvSpPr>
          <p:nvPr>
            <p:ph type="dt" sz="half" idx="2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9"/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/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2026-04-15</a:t>
            </a:fld>
            <a:endParaRPr lang="sv-S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/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/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/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HVAC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/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HVAC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/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defRPr/>
            </a:lvl2pPr>
            <a:lvl3pPr marL="449580" indent="-196850">
              <a:lnSpc>
                <a:spcPct val="100000"/>
              </a:lnSpc>
              <a:defRPr/>
            </a:lvl3pPr>
            <a:lvl4pPr marL="541655" indent="-179705">
              <a:lnSpc>
                <a:spcPct val="100000"/>
              </a:lnSpc>
              <a:defRPr/>
            </a:lvl4pPr>
            <a:lvl5pPr marL="629920" indent="-1619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/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45" indent="-215900">
              <a:lnSpc>
                <a:spcPct val="100000"/>
              </a:lnSpc>
              <a:defRPr/>
            </a:lvl2pPr>
            <a:lvl3pPr marL="450215" indent="-198120">
              <a:lnSpc>
                <a:spcPct val="100000"/>
              </a:lnSpc>
              <a:defRPr/>
            </a:lvl3pPr>
            <a:lvl4pPr marL="539750" indent="-179705">
              <a:lnSpc>
                <a:spcPct val="100000"/>
              </a:lnSpc>
              <a:defRPr/>
            </a:lvl4pPr>
            <a:lvl5pPr marL="628650" indent="-1619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/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err="1"/>
              <a:t>hvac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/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45" indent="-215900">
              <a:lnSpc>
                <a:spcPct val="100000"/>
              </a:lnSpc>
              <a:defRPr/>
            </a:lvl2pPr>
            <a:lvl3pPr marL="449580" indent="-196850">
              <a:lnSpc>
                <a:spcPct val="100000"/>
              </a:lnSpc>
              <a:defRPr/>
            </a:lvl3pPr>
            <a:lvl4pPr marL="541655" indent="-180975">
              <a:lnSpc>
                <a:spcPct val="100000"/>
              </a:lnSpc>
              <a:defRPr/>
            </a:lvl4pPr>
            <a:lvl5pPr marL="629920" indent="-1619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/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/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45" indent="-215900">
              <a:lnSpc>
                <a:spcPct val="100000"/>
              </a:lnSpc>
              <a:defRPr/>
            </a:lvl2pPr>
            <a:lvl3pPr marL="450215" indent="-198120">
              <a:lnSpc>
                <a:spcPct val="100000"/>
              </a:lnSpc>
              <a:defRPr/>
            </a:lvl3pPr>
            <a:lvl4pPr marL="539750" indent="-196850">
              <a:lnSpc>
                <a:spcPct val="100000"/>
              </a:lnSpc>
              <a:defRPr/>
            </a:lvl4pPr>
            <a:lvl5pPr marL="629920" indent="-1619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/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45" indent="-215900">
              <a:lnSpc>
                <a:spcPct val="100000"/>
              </a:lnSpc>
              <a:defRPr/>
            </a:lvl2pPr>
            <a:lvl3pPr marL="450215" indent="-198120">
              <a:lnSpc>
                <a:spcPct val="100000"/>
              </a:lnSpc>
              <a:defRPr/>
            </a:lvl3pPr>
            <a:lvl4pPr marL="539750" indent="-179705">
              <a:lnSpc>
                <a:spcPct val="100000"/>
              </a:lnSpc>
              <a:defRPr/>
            </a:lvl4pPr>
            <a:lvl5pPr marL="629920" indent="-1619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 err="1"/>
              <a:t>hvac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/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45" indent="-215900">
              <a:lnSpc>
                <a:spcPct val="100000"/>
              </a:lnSpc>
              <a:defRPr/>
            </a:lvl2pPr>
            <a:lvl3pPr marL="450215" indent="-198120">
              <a:lnSpc>
                <a:spcPct val="100000"/>
              </a:lnSpc>
              <a:defRPr/>
            </a:lvl3pPr>
            <a:lvl4pPr marL="539750" indent="-179705">
              <a:lnSpc>
                <a:spcPct val="100000"/>
              </a:lnSpc>
              <a:defRPr/>
            </a:lvl4pPr>
            <a:lvl5pPr marL="629920" indent="-1619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2"/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6230" indent="-23368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930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40105" indent="-23368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6005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614015" y="2566466"/>
            <a:ext cx="8733449" cy="1283234"/>
          </a:xfrm>
        </p:spPr>
        <p:txBody>
          <a:bodyPr/>
          <a:lstStyle/>
          <a:p>
            <a:r>
              <a:rPr lang="en-GB" sz="4800" dirty="0"/>
              <a:t>Target HVAC system</a:t>
            </a:r>
            <a:r>
              <a:rPr lang="en-US" sz="4800" dirty="0"/>
              <a:t> at the ESS research facility and its role in neutron production</a:t>
            </a:r>
            <a:endParaRPr lang="en-GB" sz="4800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930400" y="5434965"/>
            <a:ext cx="6290945" cy="630555"/>
          </a:xfrm>
        </p:spPr>
        <p:txBody>
          <a:bodyPr/>
          <a:lstStyle/>
          <a:p>
            <a:r>
              <a:rPr lang="en-GB" dirty="0"/>
              <a:t>PRESENTED </a:t>
            </a:r>
            <a:r>
              <a:rPr lang="sv-SE" dirty="0"/>
              <a:t>by </a:t>
            </a:r>
            <a:r>
              <a:rPr lang="en-GB" dirty="0"/>
              <a:t>ANNA BIELIAIEVA </a:t>
            </a:r>
          </a:p>
          <a:p>
            <a:endParaRPr lang="en-GB" dirty="0"/>
          </a:p>
          <a:p>
            <a:r>
              <a:rPr lang="en-GB" dirty="0"/>
              <a:t>NUCLEAR VENTILATION ENGINEER</a:t>
            </a:r>
          </a:p>
          <a:p>
            <a:r>
              <a:rPr lang="en-GB" dirty="0"/>
              <a:t>System owner target </a:t>
            </a:r>
            <a:r>
              <a:rPr lang="en-GB" dirty="0" err="1"/>
              <a:t>hvac</a:t>
            </a:r>
            <a:r>
              <a:rPr lang="en-GB" dirty="0"/>
              <a:t> and off-gas systems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2026-</a:t>
            </a:r>
            <a:r>
              <a:rPr lang="en-US" sz="1200" b="1" dirty="0">
                <a:solidFill>
                  <a:schemeClr val="bg1"/>
                </a:solidFill>
              </a:rPr>
              <a:t>04</a:t>
            </a:r>
            <a:r>
              <a:rPr lang="en-GB" sz="1200" b="1" dirty="0">
                <a:solidFill>
                  <a:schemeClr val="bg1"/>
                </a:solidFill>
              </a:rPr>
              <a:t>-</a:t>
            </a:r>
            <a:r>
              <a:rPr lang="en-US" sz="1200" b="1" dirty="0">
                <a:solidFill>
                  <a:schemeClr val="bg1"/>
                </a:solidFill>
              </a:rPr>
              <a:t>1</a:t>
            </a:r>
            <a:r>
              <a:rPr lang="en-GB" sz="1200" b="1" dirty="0">
                <a:solidFill>
                  <a:schemeClr val="bg1"/>
                </a:solidFill>
              </a:rPr>
              <a:t>6 Malmö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Ventilation systems (C3, C4 </a:t>
            </a:r>
            <a:r>
              <a:rPr lang="sv-SE" dirty="0" err="1"/>
              <a:t>classes</a:t>
            </a:r>
            <a:r>
              <a:rPr lang="sv-SE" dirty="0"/>
              <a:t>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094184" y="1054851"/>
            <a:ext cx="9360000" cy="507076"/>
          </a:xfrm>
        </p:spPr>
        <p:txBody>
          <a:bodyPr/>
          <a:lstStyle/>
          <a:p>
            <a:r>
              <a:rPr lang="en-US" dirty="0">
                <a:sym typeface="+mn-ea"/>
              </a:rPr>
              <a:t>=ESS.TS.ISS.G01.G04</a:t>
            </a:r>
            <a:r>
              <a:rPr lang="sv-SE" altLang="en-US" dirty="0">
                <a:sym typeface="+mn-ea"/>
              </a:rPr>
              <a:t>, </a:t>
            </a:r>
            <a:r>
              <a:rPr lang="en-US" dirty="0">
                <a:sym typeface="+mn-ea"/>
              </a:rPr>
              <a:t>=ESS.TS.ISS.G01.G05</a:t>
            </a:r>
            <a:r>
              <a:rPr lang="sv-SE" altLang="en-US" dirty="0">
                <a:sym typeface="+mn-ea"/>
              </a:rPr>
              <a:t> and </a:t>
            </a:r>
            <a:r>
              <a:rPr lang="en-US" dirty="0">
                <a:sym typeface="+mn-ea"/>
              </a:rPr>
              <a:t>=ESS.TS.ISS.G01.G06</a:t>
            </a:r>
            <a:endParaRPr lang="sv-SE" altLang="en-US" dirty="0">
              <a:sym typeface="+mn-ea"/>
            </a:endParaRPr>
          </a:p>
        </p:txBody>
      </p:sp>
      <p:sp>
        <p:nvSpPr>
          <p:cNvPr id="8" name="Content Placeholder 4"/>
          <p:cNvSpPr>
            <a:spLocks noGrp="1"/>
          </p:cNvSpPr>
          <p:nvPr/>
        </p:nvSpPr>
        <p:spPr>
          <a:xfrm>
            <a:off x="1094105" y="1562100"/>
            <a:ext cx="10215245" cy="476821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580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655" indent="-17970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29920" indent="-1619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dedicated to Utility Block and Active Cell Facility (only exhaust air)</a:t>
            </a:r>
          </a:p>
          <a:p>
            <a:pPr algn="just" fontAlgn="auto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two redundant air handling units control the temperature of the air supplied to the premises through galvanized steel air ducts</a:t>
            </a:r>
          </a:p>
          <a:p>
            <a:pPr algn="just" fontAlgn="auto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air coolers distributed the Utility Block cover higher local loads</a:t>
            </a:r>
          </a:p>
          <a:p>
            <a:pPr algn="just" fontAlgn="auto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two reduntant exhaust fans extract air from the premises through the ductwork from painted carbon and stainless steel</a:t>
            </a:r>
          </a:p>
          <a:p>
            <a:pPr algn="just" fontAlgn="auto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two stages of HEPA filter assemblies</a:t>
            </a:r>
          </a:p>
          <a:p>
            <a:pPr algn="just" fontAlgn="auto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discharge outside through the stack</a:t>
            </a:r>
          </a:p>
          <a:p>
            <a:pPr algn="l">
              <a:buSzTx/>
            </a:pPr>
            <a:endParaRPr lang="sv-SE" sz="2400" dirty="0"/>
          </a:p>
          <a:p>
            <a:pPr marL="0" indent="0">
              <a:buNone/>
            </a:pP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Main </a:t>
            </a:r>
            <a:r>
              <a:rPr lang="sv-SE" dirty="0" err="1"/>
              <a:t>components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1103630" y="1278890"/>
            <a:ext cx="9170035" cy="5561330"/>
          </a:xfrm>
        </p:spPr>
        <p:txBody>
          <a:bodyPr/>
          <a:lstStyle/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4 air handling units (2 working and 2 redundant)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7 exhaust fans (4 working and 3 redundant)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13 HEPA filters stations (63 filter cassets in total)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over 100 dampers both motorized and manual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9 local air heating units, 3 electrical radiators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galvinized, carbon steel painted and stainless steel ductwork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heating and cooling water distribution pipework 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propylene glycol heat recovery loop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Target HVAC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TS HVAC </a:t>
            </a:r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rooms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Accelerator to Target (A2T) area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774941"/>
            <a:ext cx="10534650" cy="38481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261874" y="2290331"/>
            <a:ext cx="2485016" cy="223863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A2T </a:t>
            </a:r>
            <a:r>
              <a:rPr lang="sv-SE" dirty="0" err="1"/>
              <a:t>level</a:t>
            </a:r>
            <a:r>
              <a:rPr lang="sv-SE" dirty="0"/>
              <a:t> 125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4105" y="1353820"/>
            <a:ext cx="6195060" cy="17500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r>
              <a:rPr lang="sv-SE" dirty="0" err="1"/>
              <a:t>exhaust</a:t>
            </a:r>
            <a:r>
              <a:rPr lang="sv-SE" dirty="0"/>
              <a:t> fans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HEPA filter stations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heat </a:t>
            </a:r>
            <a:r>
              <a:rPr lang="sv-SE" dirty="0" err="1"/>
              <a:t>exchanges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 err="1"/>
              <a:t> exhaust</a:t>
            </a:r>
            <a:r>
              <a:rPr lang="sv-SE" dirty="0"/>
              <a:t> </a:t>
            </a:r>
            <a:r>
              <a:rPr lang="sv-SE" dirty="0" err="1"/>
              <a:t>ductwork</a:t>
            </a:r>
            <a:r>
              <a:rPr lang="sv-SE" dirty="0"/>
              <a:t> </a:t>
            </a:r>
            <a:r>
              <a:rPr lang="sv-SE" dirty="0" err="1"/>
              <a:t>connection</a:t>
            </a:r>
            <a:r>
              <a:rPr lang="sv-SE" dirty="0"/>
              <a:t> to the stack</a:t>
            </a:r>
          </a:p>
          <a:p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03630" y="930910"/>
            <a:ext cx="9359900" cy="380365"/>
          </a:xfrm>
        </p:spPr>
        <p:txBody>
          <a:bodyPr/>
          <a:lstStyle/>
          <a:p>
            <a:r>
              <a:rPr lang="sv-SE" dirty="0"/>
              <a:t>HVAC </a:t>
            </a:r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room</a:t>
            </a:r>
            <a:r>
              <a:rPr lang="sv-SE" dirty="0"/>
              <a:t> D02.125.4014</a:t>
            </a:r>
          </a:p>
          <a:p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275" y="2943860"/>
            <a:ext cx="2673350" cy="3584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250" y="2890520"/>
            <a:ext cx="2632075" cy="36379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87920" y="3051175"/>
            <a:ext cx="417830" cy="1555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>
            <a:off x="7289165" y="265430"/>
            <a:ext cx="3255645" cy="2367915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6"/>
          </p:nvPr>
        </p:nvPicPr>
        <p:blipFill>
          <a:blip r:embed="rId5"/>
          <a:stretch>
            <a:fillRect/>
          </a:stretch>
        </p:blipFill>
        <p:spPr>
          <a:xfrm>
            <a:off x="1712595" y="3460115"/>
            <a:ext cx="3501390" cy="3061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A2T </a:t>
            </a:r>
            <a:r>
              <a:rPr lang="sv-SE" dirty="0" err="1"/>
              <a:t>level</a:t>
            </a:r>
            <a:r>
              <a:rPr lang="sv-SE" dirty="0"/>
              <a:t> 150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802769" y="1596057"/>
            <a:ext cx="3394252" cy="14174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air handling </a:t>
            </a:r>
            <a:r>
              <a:rPr lang="sv-SE" dirty="0" err="1"/>
              <a:t>units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pumps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 </a:t>
            </a:r>
            <a:r>
              <a:rPr lang="sv-SE" dirty="0" err="1"/>
              <a:t>control</a:t>
            </a:r>
            <a:r>
              <a:rPr lang="sv-SE" dirty="0"/>
              <a:t> </a:t>
            </a:r>
            <a:r>
              <a:rPr lang="sv-SE" dirty="0" err="1"/>
              <a:t>cabinets</a:t>
            </a:r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HVAC </a:t>
            </a:r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room</a:t>
            </a:r>
            <a:r>
              <a:rPr lang="sv-SE" dirty="0"/>
              <a:t> D02.150.4015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293" y="4106673"/>
            <a:ext cx="3560321" cy="25511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69" y="3470709"/>
            <a:ext cx="2902756" cy="31871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709" y="774894"/>
            <a:ext cx="4945905" cy="3153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Commisioning</a:t>
            </a:r>
            <a:r>
              <a:rPr lang="sv-SE" dirty="0"/>
              <a:t> status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4400" y="1066800"/>
            <a:ext cx="9369309" cy="5263662"/>
          </a:xfrm>
        </p:spPr>
        <p:txBody>
          <a:bodyPr/>
          <a:lstStyle/>
          <a:p>
            <a:pPr fontAlgn="auto">
              <a:lnSpc>
                <a:spcPct val="150000"/>
              </a:lnSpc>
            </a:pPr>
            <a:r>
              <a:rPr lang="sv-SE" dirty="0"/>
              <a:t>Target HVAC system </a:t>
            </a:r>
            <a:r>
              <a:rPr lang="sv-SE" dirty="0" err="1"/>
              <a:t>performance</a:t>
            </a:r>
            <a:r>
              <a:rPr lang="sv-SE" dirty="0"/>
              <a:t> test is </a:t>
            </a:r>
            <a:r>
              <a:rPr lang="sv-SE" dirty="0" err="1"/>
              <a:t>ongoing</a:t>
            </a:r>
            <a:r>
              <a:rPr lang="sv-SE" dirty="0"/>
              <a:t> on the site at the moment </a:t>
            </a:r>
            <a:r>
              <a:rPr lang="sv-SE" dirty="0" err="1"/>
              <a:t>with</a:t>
            </a:r>
            <a:r>
              <a:rPr lang="sv-SE" dirty="0"/>
              <a:t> the participation </a:t>
            </a:r>
            <a:r>
              <a:rPr lang="sv-SE" dirty="0" err="1"/>
              <a:t>of</a:t>
            </a:r>
            <a:r>
              <a:rPr lang="sv-SE" dirty="0"/>
              <a:t> IK partner from </a:t>
            </a:r>
            <a:r>
              <a:rPr lang="sv-SE" dirty="0" err="1"/>
              <a:t>Chezh</a:t>
            </a:r>
            <a:r>
              <a:rPr lang="sv-SE" dirty="0"/>
              <a:t> </a:t>
            </a:r>
            <a:r>
              <a:rPr lang="sv-SE" dirty="0" err="1"/>
              <a:t>Republic</a:t>
            </a:r>
            <a:endParaRPr lang="sv-SE" dirty="0"/>
          </a:p>
          <a:p>
            <a:pPr fontAlgn="auto">
              <a:lnSpc>
                <a:spcPct val="150000"/>
              </a:lnSpc>
            </a:pPr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CA0206-71D0-6A44-431A-FAEDC6595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30" y="2028917"/>
            <a:ext cx="5827913" cy="4634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46236-AE41-35D3-01BD-A2396160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 </a:t>
            </a:r>
            <a:r>
              <a:rPr lang="sv-SE" dirty="0" err="1"/>
              <a:t>ballancing</a:t>
            </a:r>
            <a:r>
              <a:rPr lang="sv-SE" dirty="0"/>
              <a:t> </a:t>
            </a:r>
            <a:r>
              <a:rPr lang="sv-SE" dirty="0" err="1"/>
              <a:t>challenges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C269-1D15-2682-A570-63B7996D7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A5618-25D7-E852-A1B2-19B1053B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45858C-9824-376C-DFFA-9794DFF0BC4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03708" y="2092479"/>
            <a:ext cx="10374783" cy="32786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Performed measurements using Pitot static tube method according to SS-EN 16211:2015 Ventilation for buildings - Measurement of air flows on site –Methods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Accessibility of the premises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Working outside of normal hours</a:t>
            </a:r>
            <a:endParaRPr lang="en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8DA444-A6E5-E319-ED4B-8CB9542D8F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Working</a:t>
            </a:r>
            <a:r>
              <a:rPr lang="sv-SE" dirty="0"/>
              <a:t> ”off-</a:t>
            </a:r>
            <a:r>
              <a:rPr lang="sv-SE" dirty="0" err="1"/>
              <a:t>hours</a:t>
            </a:r>
            <a:r>
              <a:rPr lang="sv-SE" dirty="0"/>
              <a:t>”</a:t>
            </a:r>
            <a:endParaRPr lang="en-SE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F68AFA-C79B-E76C-9194-F05A9BA11E0F}"/>
              </a:ext>
            </a:extLst>
          </p:cNvPr>
          <p:cNvCxnSpPr>
            <a:cxnSpLocks/>
          </p:cNvCxnSpPr>
          <p:nvPr/>
        </p:nvCxnSpPr>
        <p:spPr>
          <a:xfrm>
            <a:off x="4739768" y="3997619"/>
            <a:ext cx="2712464" cy="79914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80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29DC-F391-DFF8-FC8B-F9D4C6D52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 </a:t>
            </a:r>
            <a:r>
              <a:rPr lang="sv-SE" dirty="0" err="1"/>
              <a:t>balancing</a:t>
            </a:r>
            <a:r>
              <a:rPr lang="sv-SE" dirty="0"/>
              <a:t> </a:t>
            </a:r>
            <a:r>
              <a:rPr lang="sv-SE" dirty="0" err="1"/>
              <a:t>challenges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F42326-0246-6C0E-99D6-6DBDBD08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41E85-A871-C631-CA65-C3660179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085627-D1A6-2D09-A46E-CD0DC506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38102"/>
            <a:ext cx="9369309" cy="4892360"/>
          </a:xfrm>
        </p:spPr>
        <p:txBody>
          <a:bodyPr/>
          <a:lstStyle/>
          <a:p>
            <a:r>
              <a:rPr lang="sv-SE" dirty="0"/>
              <a:t>6 ventilation systems</a:t>
            </a:r>
            <a:endParaRPr lang="en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FE1469-8771-D18C-0FF9-F2A56BE9C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Many of systems to put to work simultaneously</a:t>
            </a:r>
          </a:p>
          <a:p>
            <a:endParaRPr lang="en-S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C215B-30A3-2273-E9E5-B7CBF1469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0" y="1888591"/>
            <a:ext cx="9036091" cy="471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9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CC811-8557-CE05-7D10-914960D0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System </a:t>
            </a:r>
            <a:r>
              <a:rPr lang="sv-SE" dirty="0" err="1"/>
              <a:t>ballancing</a:t>
            </a:r>
            <a:r>
              <a:rPr lang="sv-SE" dirty="0"/>
              <a:t> </a:t>
            </a:r>
            <a:r>
              <a:rPr lang="sv-SE" dirty="0" err="1"/>
              <a:t>challenges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AB01E9-B530-0566-0DBD-904AC1EF6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54C87-9D26-7778-0791-316D912FA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9E4F86-AE80-C778-B2E7-7E35CB17238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03710" y="1362075"/>
            <a:ext cx="10263768" cy="4968387"/>
          </a:xfrm>
        </p:spPr>
        <p:txBody>
          <a:bodyPr/>
          <a:lstStyle/>
          <a:p>
            <a:r>
              <a:rPr lang="sv-SE" dirty="0" err="1"/>
              <a:t>Blocked</a:t>
            </a:r>
            <a:r>
              <a:rPr lang="sv-SE" dirty="0"/>
              <a:t> air </a:t>
            </a:r>
            <a:r>
              <a:rPr lang="sv-SE" dirty="0" err="1"/>
              <a:t>ducts</a:t>
            </a:r>
            <a:r>
              <a:rPr lang="sv-SE" dirty="0"/>
              <a:t> and </a:t>
            </a:r>
            <a:r>
              <a:rPr lang="sv-SE" dirty="0" err="1"/>
              <a:t>balancing</a:t>
            </a:r>
            <a:r>
              <a:rPr lang="sv-SE" dirty="0"/>
              <a:t> </a:t>
            </a:r>
            <a:r>
              <a:rPr lang="sv-SE" dirty="0" err="1"/>
              <a:t>dampers</a:t>
            </a:r>
            <a:r>
              <a:rPr lang="sv-SE" dirty="0"/>
              <a:t> by the installations from </a:t>
            </a:r>
            <a:r>
              <a:rPr lang="sv-SE" dirty="0" err="1"/>
              <a:t>other</a:t>
            </a:r>
            <a:r>
              <a:rPr lang="sv-SE" dirty="0"/>
              <a:t> systems</a:t>
            </a:r>
          </a:p>
          <a:p>
            <a:endParaRPr lang="sv-SE" dirty="0"/>
          </a:p>
          <a:p>
            <a:endParaRPr lang="sv-SE" dirty="0"/>
          </a:p>
          <a:p>
            <a:endParaRPr lang="en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A15032-6A2D-17C1-D84E-D8DB6D6316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Accessibility of the equipment</a:t>
            </a:r>
            <a:endParaRPr lang="en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3A9E1E-FC6F-37B9-562B-5D8E3C12A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1954337"/>
            <a:ext cx="3620636" cy="470349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BFE4A4-1F48-86F8-29A7-160C936C5E40}"/>
              </a:ext>
            </a:extLst>
          </p:cNvPr>
          <p:cNvCxnSpPr/>
          <p:nvPr/>
        </p:nvCxnSpPr>
        <p:spPr>
          <a:xfrm flipV="1">
            <a:off x="2053244" y="2914650"/>
            <a:ext cx="2471131" cy="14573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6FD4-4245-BCC6-93DD-B35A558EB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balancing challenges</a:t>
            </a:r>
            <a:endParaRPr lang="en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44418-BCA1-B7A4-9871-3CE518859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34BBD-96FB-CF6A-F2AD-F398B93F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19</a:t>
            </a:fld>
            <a:endParaRPr lang="sv-S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2800C7-5C20-E2F6-C286-D0B5C57704E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03710" y="1438102"/>
            <a:ext cx="10263768" cy="4892360"/>
          </a:xfrm>
        </p:spPr>
        <p:txBody>
          <a:bodyPr/>
          <a:lstStyle/>
          <a:p>
            <a:r>
              <a:rPr lang="en-US" dirty="0"/>
              <a:t>Air ducts are located on the height up to 12 m (it is planned to use a drone with camera to check the integrity of the air ducts during the operation)</a:t>
            </a:r>
          </a:p>
          <a:p>
            <a:endParaRPr lang="en-S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CF7D1B-6ED8-967D-89F4-4111F3DF0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Heigh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air </a:t>
            </a:r>
            <a:r>
              <a:rPr lang="sv-SE" dirty="0" err="1"/>
              <a:t>ducts</a:t>
            </a:r>
            <a:r>
              <a:rPr lang="sv-SE" dirty="0"/>
              <a:t> </a:t>
            </a:r>
            <a:r>
              <a:rPr lang="sv-SE" dirty="0" err="1"/>
              <a:t>placement</a:t>
            </a:r>
            <a:endParaRPr lang="en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3DD2A2-03EA-D184-318F-9EA80F9B7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8997" y="2254100"/>
            <a:ext cx="3255089" cy="4338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DD8FA5-868F-2B6F-16B0-F1C2C889B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28" y="2254099"/>
            <a:ext cx="6351352" cy="43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709" y="998834"/>
            <a:ext cx="9125977" cy="5400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930395" y="1153620"/>
            <a:ext cx="8640000" cy="3932729"/>
          </a:xfrm>
        </p:spPr>
        <p:txBody>
          <a:bodyPr/>
          <a:lstStyle/>
          <a:p>
            <a:r>
              <a:rPr lang="sv-SE" altLang="en-GB" dirty="0"/>
              <a:t>End of</a:t>
            </a:r>
            <a:r>
              <a:rPr lang="en-GB" dirty="0"/>
              <a:t> presentation</a:t>
            </a:r>
            <a:br>
              <a:rPr lang="en-GB" dirty="0"/>
            </a:br>
            <a:br>
              <a:rPr lang="en-GB" dirty="0"/>
            </a:br>
            <a:r>
              <a:rPr lang="sv-SE" altLang="en-GB" dirty="0"/>
              <a:t>Thank you for </a:t>
            </a:r>
            <a:r>
              <a:rPr lang="sv-SE" altLang="en-GB" dirty="0" err="1"/>
              <a:t>your</a:t>
            </a:r>
            <a:r>
              <a:rPr lang="sv-SE" altLang="en-GB" dirty="0"/>
              <a:t> attention</a:t>
            </a:r>
            <a:br>
              <a:rPr lang="sv-SE" altLang="en-GB" dirty="0"/>
            </a:br>
            <a:br>
              <a:rPr lang="sv-SE" altLang="en-GB" dirty="0"/>
            </a:br>
            <a:r>
              <a:rPr lang="sv-SE" altLang="en-GB" dirty="0" err="1"/>
              <a:t>Questions</a:t>
            </a:r>
            <a:r>
              <a:rPr lang="sv-SE" altLang="en-GB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Target </a:t>
            </a:r>
            <a:r>
              <a:rPr lang="sv-SE" dirty="0" err="1"/>
              <a:t>building</a:t>
            </a:r>
            <a:r>
              <a:rPr lang="sv-SE" dirty="0"/>
              <a:t> (D02)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44" y="1374290"/>
            <a:ext cx="7876278" cy="4928827"/>
          </a:xfrm>
        </p:spPr>
      </p:pic>
      <p:sp>
        <p:nvSpPr>
          <p:cNvPr id="9" name="Oval 8"/>
          <p:cNvSpPr/>
          <p:nvPr/>
        </p:nvSpPr>
        <p:spPr>
          <a:xfrm>
            <a:off x="4862457" y="1936376"/>
            <a:ext cx="1323190" cy="3743662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Target station </a:t>
            </a:r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81822" y="1753496"/>
            <a:ext cx="5259807" cy="4432152"/>
          </a:xfrm>
        </p:spPr>
        <p:txBody>
          <a:bodyPr>
            <a:normAutofit/>
          </a:bodyPr>
          <a:lstStyle/>
          <a:p>
            <a:pPr algn="just"/>
            <a:r>
              <a:rPr lang="en-GB" dirty="0">
                <a:solidFill>
                  <a:srgbClr val="000000"/>
                </a:solidFill>
              </a:rPr>
              <a:t>Target Station volume:≈75000 m3 (High Bay 45000 m3);</a:t>
            </a:r>
          </a:p>
          <a:p>
            <a:pPr algn="just"/>
            <a:r>
              <a:rPr lang="en-GB" dirty="0">
                <a:solidFill>
                  <a:srgbClr val="000000"/>
                </a:solidFill>
              </a:rPr>
              <a:t>Number of rooms: ≈50;</a:t>
            </a:r>
          </a:p>
          <a:p>
            <a:pPr algn="just"/>
            <a:r>
              <a:rPr lang="en-GB" dirty="0">
                <a:solidFill>
                  <a:srgbClr val="000000"/>
                </a:solidFill>
              </a:rPr>
              <a:t>Presence of </a:t>
            </a:r>
            <a:r>
              <a:rPr lang="en-GB" b="1" dirty="0">
                <a:solidFill>
                  <a:srgbClr val="000000"/>
                </a:solidFill>
              </a:rPr>
              <a:t>airborne contamination/air activation</a:t>
            </a:r>
            <a:r>
              <a:rPr lang="en-GB" dirty="0">
                <a:solidFill>
                  <a:srgbClr val="000000"/>
                </a:solidFill>
              </a:rPr>
              <a:t> (Active Cell, Utility Rooms, Connection Cell);</a:t>
            </a:r>
          </a:p>
          <a:p>
            <a:pPr algn="just"/>
            <a:r>
              <a:rPr lang="en-GB" dirty="0">
                <a:solidFill>
                  <a:srgbClr val="000000"/>
                </a:solidFill>
              </a:rPr>
              <a:t>Presence of toxic (hypoxic) gases (H</a:t>
            </a:r>
            <a:r>
              <a:rPr lang="sv-SE" altLang="en-GB" dirty="0">
                <a:solidFill>
                  <a:srgbClr val="000000"/>
                </a:solidFill>
              </a:rPr>
              <a:t>ydrogen</a:t>
            </a:r>
            <a:r>
              <a:rPr lang="en-GB" dirty="0">
                <a:solidFill>
                  <a:srgbClr val="000000"/>
                </a:solidFill>
              </a:rPr>
              <a:t> room, Utility rooms, Connection Cell);</a:t>
            </a:r>
          </a:p>
          <a:p>
            <a:pPr algn="just"/>
            <a:r>
              <a:rPr lang="en-GB" dirty="0">
                <a:solidFill>
                  <a:srgbClr val="000000"/>
                </a:solidFill>
              </a:rPr>
              <a:t>Presence of explosive gases (H</a:t>
            </a:r>
            <a:r>
              <a:rPr lang="sv-SE" altLang="en-GB" dirty="0">
                <a:solidFill>
                  <a:srgbClr val="000000"/>
                </a:solidFill>
              </a:rPr>
              <a:t>ydrogen</a:t>
            </a:r>
            <a:r>
              <a:rPr lang="en-GB" dirty="0">
                <a:solidFill>
                  <a:srgbClr val="000000"/>
                </a:solidFill>
              </a:rPr>
              <a:t> room).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94" y="1047037"/>
            <a:ext cx="3596421" cy="5810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815" y="2487049"/>
            <a:ext cx="2057501" cy="1649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Target HVAC system </a:t>
            </a:r>
            <a:r>
              <a:rPr lang="sv-SE" dirty="0" err="1"/>
              <a:t>function</a:t>
            </a:r>
            <a:r>
              <a:rPr lang="sv-SE" dirty="0"/>
              <a:t> for neutron </a:t>
            </a:r>
            <a:r>
              <a:rPr lang="sv-SE" dirty="0" err="1"/>
              <a:t>production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99" y="1424857"/>
            <a:ext cx="9465110" cy="5167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Contribution</a:t>
            </a:r>
            <a:r>
              <a:rPr lang="sv-SE" dirty="0"/>
              <a:t> to </a:t>
            </a:r>
            <a:r>
              <a:rPr lang="sv-SE" dirty="0" err="1"/>
              <a:t>confinement</a:t>
            </a:r>
            <a:r>
              <a:rPr lang="sv-SE" dirty="0"/>
              <a:t> </a:t>
            </a:r>
            <a:r>
              <a:rPr lang="sv-SE" dirty="0" err="1"/>
              <a:t>function</a:t>
            </a:r>
            <a:endParaRPr lang="sv-S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76" y="1360097"/>
            <a:ext cx="8779001" cy="652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72" y="2238872"/>
            <a:ext cx="4883319" cy="2920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42" y="5359271"/>
            <a:ext cx="7608467" cy="1298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769" y="1939119"/>
            <a:ext cx="4352921" cy="3420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TS HVAC Design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57" y="1185888"/>
            <a:ext cx="8674615" cy="1707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57" y="2996174"/>
            <a:ext cx="10176750" cy="3562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TS HVAC subsystems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=ESS.TS.ISS.G01 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1103709" y="1550126"/>
            <a:ext cx="9360000" cy="4925144"/>
          </a:xfrm>
        </p:spPr>
        <p:txBody>
          <a:bodyPr>
            <a:normAutofit fontScale="90000" lnSpcReduction="10000"/>
          </a:bodyPr>
          <a:lstStyle/>
          <a:p>
            <a:r>
              <a:rPr lang="sv-SE" sz="1600" b="1" dirty="0"/>
              <a:t>Environment Monitoring System: </a:t>
            </a:r>
          </a:p>
          <a:p>
            <a:r>
              <a:rPr lang="sv-SE" sz="1600" dirty="0"/>
              <a:t>=ESS.TS.ISS.G01.B01      1130      Environment </a:t>
            </a:r>
            <a:r>
              <a:rPr lang="sv-SE" sz="1600" dirty="0" err="1"/>
              <a:t>Monitoring</a:t>
            </a:r>
            <a:r>
              <a:rPr lang="sv-SE" sz="1600" dirty="0"/>
              <a:t> System – </a:t>
            </a:r>
            <a:r>
              <a:rPr lang="sv-SE" sz="1600" dirty="0" err="1"/>
              <a:t>pressure</a:t>
            </a:r>
            <a:r>
              <a:rPr lang="sv-SE" sz="1600" dirty="0"/>
              <a:t>, </a:t>
            </a:r>
            <a:r>
              <a:rPr lang="sv-SE" sz="1600" dirty="0" err="1"/>
              <a:t>temperature</a:t>
            </a:r>
            <a:r>
              <a:rPr lang="sv-SE" sz="1600" dirty="0"/>
              <a:t> and </a:t>
            </a:r>
            <a:r>
              <a:rPr lang="sv-SE" sz="1600" dirty="0" err="1"/>
              <a:t>humity</a:t>
            </a:r>
          </a:p>
          <a:p>
            <a:r>
              <a:rPr lang="sv-SE" sz="1600" b="1" dirty="0" err="1"/>
              <a:t>Ventilation systems:</a:t>
            </a:r>
            <a:endParaRPr lang="sv-SE" sz="1600" b="1" dirty="0"/>
          </a:p>
          <a:p>
            <a:r>
              <a:rPr lang="en-US" sz="1600" dirty="0"/>
              <a:t>=ESS.TS.ISS.G01.G01      1131      Air supply for zones C1, C2 and C3 (technical gallery)</a:t>
            </a:r>
          </a:p>
          <a:p>
            <a:r>
              <a:rPr lang="en-US" sz="1600" dirty="0"/>
              <a:t>=ESS.TS.ISS.G01.G02      1132      Air exhaust from zones C1, C2</a:t>
            </a:r>
          </a:p>
          <a:p>
            <a:r>
              <a:rPr lang="en-US" sz="1600" dirty="0"/>
              <a:t>=ESS.TS.ISS.G01.G03      1134      Outlet of exhaust gases (from Transport hall)</a:t>
            </a:r>
          </a:p>
          <a:p>
            <a:r>
              <a:rPr lang="en-US" sz="1600" dirty="0"/>
              <a:t>=ESS.TS.ISS.G01.G04      1135      Air supply for zones C3 (Utility)</a:t>
            </a:r>
          </a:p>
          <a:p>
            <a:r>
              <a:rPr lang="en-US" sz="1600" dirty="0"/>
              <a:t>=ESS.TS.ISS.G01.G05      1136      Air exhaust from zone C3</a:t>
            </a:r>
          </a:p>
          <a:p>
            <a:r>
              <a:rPr lang="en-US" sz="1600" dirty="0"/>
              <a:t>=ESS.TS.ISS.G01.G06      1137      Air exhaust from zone C4 (Active Cell)</a:t>
            </a:r>
          </a:p>
          <a:p>
            <a:r>
              <a:rPr lang="sv-SE" altLang="en-US" sz="1600" b="1" dirty="0"/>
              <a:t>Water circuits:</a:t>
            </a:r>
            <a:endParaRPr lang="en-US" sz="1600" b="1" dirty="0"/>
          </a:p>
          <a:p>
            <a:r>
              <a:rPr lang="sv-SE" sz="1600" dirty="0"/>
              <a:t>=ESS.TS.ISS.G01.W01     1138      </a:t>
            </a:r>
            <a:r>
              <a:rPr lang="sv-SE" sz="1600" dirty="0" err="1"/>
              <a:t>Hydraulic</a:t>
            </a:r>
            <a:r>
              <a:rPr lang="sv-SE" sz="1600" dirty="0"/>
              <a:t> system for TS HVAC - Hot </a:t>
            </a:r>
            <a:r>
              <a:rPr lang="sv-SE" sz="1600" dirty="0" err="1"/>
              <a:t>water</a:t>
            </a:r>
            <a:r>
              <a:rPr lang="sv-SE" sz="1600" dirty="0"/>
              <a:t> system </a:t>
            </a:r>
            <a:r>
              <a:rPr lang="sv-SE" sz="1600" dirty="0" err="1"/>
              <a:t>feeding</a:t>
            </a:r>
            <a:r>
              <a:rPr lang="sv-SE" sz="1600" dirty="0"/>
              <a:t> </a:t>
            </a:r>
            <a:r>
              <a:rPr lang="sv-SE" sz="1600" dirty="0" err="1"/>
              <a:t>AHUs</a:t>
            </a:r>
            <a:r>
              <a:rPr lang="sv-SE" sz="1600" dirty="0"/>
              <a:t> </a:t>
            </a:r>
          </a:p>
          <a:p>
            <a:r>
              <a:rPr lang="sv-SE" sz="1600" dirty="0"/>
              <a:t>=ESS.TS.ISS.G01.W02     1138      </a:t>
            </a:r>
            <a:r>
              <a:rPr lang="sv-SE" sz="1600" dirty="0" err="1"/>
              <a:t>Hydraulic</a:t>
            </a:r>
            <a:r>
              <a:rPr lang="sv-SE" sz="1600" dirty="0"/>
              <a:t> system for TS HVAC - Hot </a:t>
            </a:r>
            <a:r>
              <a:rPr lang="sv-SE" sz="1600" dirty="0" err="1"/>
              <a:t>water</a:t>
            </a:r>
            <a:r>
              <a:rPr lang="sv-SE" sz="1600" dirty="0"/>
              <a:t> system </a:t>
            </a:r>
            <a:r>
              <a:rPr lang="sv-SE" sz="1600" dirty="0" err="1"/>
              <a:t>feeding</a:t>
            </a:r>
            <a:r>
              <a:rPr lang="sv-SE" sz="1600" dirty="0"/>
              <a:t> FCs</a:t>
            </a:r>
          </a:p>
          <a:p>
            <a:r>
              <a:rPr lang="sv-SE" sz="1600" dirty="0"/>
              <a:t>=ESS.TS.ISS.G01.W03     1138      </a:t>
            </a:r>
            <a:r>
              <a:rPr lang="sv-SE" sz="1600" dirty="0" err="1"/>
              <a:t>Hydraulic</a:t>
            </a:r>
            <a:r>
              <a:rPr lang="sv-SE" sz="1600" dirty="0"/>
              <a:t> system for TS HVAC - Heat </a:t>
            </a:r>
            <a:r>
              <a:rPr lang="sv-SE" sz="1600" dirty="0" err="1"/>
              <a:t>recovery</a:t>
            </a:r>
            <a:r>
              <a:rPr lang="sv-SE" sz="1600" dirty="0"/>
              <a:t> system</a:t>
            </a:r>
          </a:p>
          <a:p>
            <a:r>
              <a:rPr lang="sv-SE" sz="1600" dirty="0"/>
              <a:t>=ESS.TS.ISS.G01.W04     1139      </a:t>
            </a:r>
            <a:r>
              <a:rPr lang="sv-SE" sz="1600" dirty="0" err="1"/>
              <a:t>Hydraulic</a:t>
            </a:r>
            <a:r>
              <a:rPr lang="sv-SE" sz="1600" dirty="0"/>
              <a:t> system for TS HVAC - </a:t>
            </a:r>
            <a:r>
              <a:rPr lang="sv-SE" sz="1600" dirty="0" err="1"/>
              <a:t>Cooling</a:t>
            </a:r>
            <a:r>
              <a:rPr lang="sv-SE" sz="1600" dirty="0"/>
              <a:t> </a:t>
            </a:r>
            <a:r>
              <a:rPr lang="sv-SE" sz="1600" dirty="0" err="1"/>
              <a:t>water</a:t>
            </a:r>
            <a:r>
              <a:rPr lang="sv-SE" sz="1600" dirty="0"/>
              <a:t> system </a:t>
            </a:r>
            <a:r>
              <a:rPr lang="sv-SE" sz="1600" dirty="0" err="1"/>
              <a:t>feeding</a:t>
            </a:r>
            <a:r>
              <a:rPr lang="sv-SE" sz="1600" dirty="0"/>
              <a:t> </a:t>
            </a:r>
            <a:r>
              <a:rPr lang="sv-SE" sz="1600" dirty="0" err="1"/>
              <a:t>AHUs</a:t>
            </a:r>
            <a:endParaRPr lang="sv-SE" sz="1600" dirty="0"/>
          </a:p>
          <a:p>
            <a:r>
              <a:rPr lang="sv-SE" sz="1600" dirty="0"/>
              <a:t>=ESS.TS.ISS.G01.W05     1139      </a:t>
            </a:r>
            <a:r>
              <a:rPr lang="sv-SE" sz="1600" dirty="0" err="1"/>
              <a:t>Hydraulic</a:t>
            </a:r>
            <a:r>
              <a:rPr lang="sv-SE" sz="1600" dirty="0"/>
              <a:t> system for TS HVAC - </a:t>
            </a:r>
            <a:r>
              <a:rPr lang="sv-SE" sz="1600" dirty="0" err="1"/>
              <a:t>Cooling</a:t>
            </a:r>
            <a:r>
              <a:rPr lang="sv-SE" sz="1600" dirty="0"/>
              <a:t> </a:t>
            </a:r>
            <a:r>
              <a:rPr lang="sv-SE" sz="1600" dirty="0" err="1"/>
              <a:t>water</a:t>
            </a:r>
            <a:r>
              <a:rPr lang="sv-SE" sz="1600" dirty="0"/>
              <a:t> system </a:t>
            </a:r>
            <a:r>
              <a:rPr lang="sv-SE" sz="1600" dirty="0" err="1"/>
              <a:t>feeding</a:t>
            </a:r>
            <a:r>
              <a:rPr lang="sv-SE" sz="1600" dirty="0"/>
              <a:t> FCs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791835" y="73634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altLang="en-US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630" y="142240"/>
            <a:ext cx="9359900" cy="666750"/>
          </a:xfrm>
        </p:spPr>
        <p:txBody>
          <a:bodyPr/>
          <a:lstStyle/>
          <a:p>
            <a:r>
              <a:rPr lang="sv-SE" dirty="0"/>
              <a:t>Ventilation systems (C1, C2 </a:t>
            </a:r>
            <a:r>
              <a:rPr lang="sv-SE" dirty="0" err="1"/>
              <a:t>classes</a:t>
            </a:r>
            <a:r>
              <a:rPr lang="sv-SE" dirty="0"/>
              <a:t>) 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HVAC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7245" y="1163955"/>
            <a:ext cx="10492105" cy="5166360"/>
          </a:xfrm>
        </p:spPr>
        <p:txBody>
          <a:bodyPr/>
          <a:lstStyle/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dedicated to High Bay, Transport Hall, Personal Access Block, Technical Galleries and Active Cell Facility (only supply air)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two redundant air handling units control the temperature of the air supplied to the premises through galvanized steel air ducts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air heaters and coolers cover higher local loads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two reduntant exhaust fans extract air from the premises through the ductwork from painted carbon steel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single stage HEPA filter assemblies</a:t>
            </a:r>
          </a:p>
          <a:p>
            <a:pPr algn="just">
              <a:lnSpc>
                <a:spcPct val="150000"/>
              </a:lnSpc>
              <a:buSzTx/>
              <a:buFont typeface="Arial" panose="020B0604020202020204" pitchFamily="34" charset="0"/>
              <a:buChar char="•"/>
            </a:pPr>
            <a:r>
              <a:rPr lang="sv-SE" sz="2400" dirty="0"/>
              <a:t> discharge outside through the stack</a:t>
            </a:r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103630" y="829945"/>
            <a:ext cx="9359900" cy="513080"/>
          </a:xfrm>
        </p:spPr>
        <p:txBody>
          <a:bodyPr/>
          <a:lstStyle/>
          <a:p>
            <a:r>
              <a:rPr lang="sv-SE" dirty="0"/>
              <a:t>=ESS.TS.ISS.G01.G01 and =ESS.TS.ISS.G01.G02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313</TotalTime>
  <Words>936</Words>
  <Application>Microsoft Office PowerPoint</Application>
  <PresentationFormat>Widescreen</PresentationFormat>
  <Paragraphs>131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Office-tema</vt:lpstr>
      <vt:lpstr>Target HVAC system at the ESS research facility and its role in neutron production</vt:lpstr>
      <vt:lpstr>ESS overview</vt:lpstr>
      <vt:lpstr>Target building (D02)</vt:lpstr>
      <vt:lpstr>Target station overview</vt:lpstr>
      <vt:lpstr>Target HVAC system function for neutron production</vt:lpstr>
      <vt:lpstr>Contribution to confinement function</vt:lpstr>
      <vt:lpstr>TS HVAC Design</vt:lpstr>
      <vt:lpstr>TS HVAC subsystems</vt:lpstr>
      <vt:lpstr>Ventilation systems (C1, C2 classes)   </vt:lpstr>
      <vt:lpstr>Ventilation systems (C3, C4 classes)</vt:lpstr>
      <vt:lpstr>Main components</vt:lpstr>
      <vt:lpstr>TS HVAC technical rooms</vt:lpstr>
      <vt:lpstr>A2T level 125</vt:lpstr>
      <vt:lpstr>A2T level 150</vt:lpstr>
      <vt:lpstr>Commisioning status</vt:lpstr>
      <vt:lpstr>System ballancing challenges</vt:lpstr>
      <vt:lpstr>System balancing challenges</vt:lpstr>
      <vt:lpstr>System ballancing challenges</vt:lpstr>
      <vt:lpstr>System balancing challenges</vt:lpstr>
      <vt:lpstr>End of presentation  Thank you for your attention  Questions?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Persson</dc:creator>
  <cp:lastModifiedBy>Anna Bieliaieva</cp:lastModifiedBy>
  <cp:revision>126</cp:revision>
  <cp:lastPrinted>2019-03-08T10:27:00Z</cp:lastPrinted>
  <dcterms:created xsi:type="dcterms:W3CDTF">2024-01-18T08:27:00Z</dcterms:created>
  <dcterms:modified xsi:type="dcterms:W3CDTF">2026-04-16T05:26:50Z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8E3941C32D704483814F36E468E3FD2A_12</vt:lpwstr>
  </property>
  <property fmtid="{D5CDD505-2E9C-101B-9397-08002B2CF9AE}" pid="3" name="KSOProductBuildVer">
    <vt:lpwstr>2057-12.2.0.18638</vt:lpwstr>
  </property>
</Properties>
</file>