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356" r:id="rId4"/>
    <p:sldId id="357" r:id="rId5"/>
    <p:sldId id="260" r:id="rId6"/>
    <p:sldId id="261" r:id="rId7"/>
    <p:sldId id="265" r:id="rId8"/>
    <p:sldId id="262" r:id="rId9"/>
    <p:sldId id="266" r:id="rId10"/>
    <p:sldId id="269" r:id="rId11"/>
    <p:sldId id="263" r:id="rId12"/>
    <p:sldId id="270" r:id="rId13"/>
    <p:sldId id="271" r:id="rId14"/>
    <p:sldId id="272" r:id="rId15"/>
    <p:sldId id="273" r:id="rId16"/>
    <p:sldId id="274" r:id="rId17"/>
    <p:sldId id="351" r:id="rId18"/>
    <p:sldId id="352" r:id="rId19"/>
    <p:sldId id="353" r:id="rId20"/>
    <p:sldId id="354" r:id="rId21"/>
    <p:sldId id="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/>
    <p:restoredTop sz="94660"/>
  </p:normalViewPr>
  <p:slideViewPr>
    <p:cSldViewPr snapToGrid="0">
      <p:cViewPr varScale="1">
        <p:scale>
          <a:sx n="82" d="100"/>
          <a:sy n="82" d="100"/>
        </p:scale>
        <p:origin x="10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9378E-D239-E74F-9F9F-33DD61940207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F7276-EAA1-7248-99C6-93DF75906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A7999-1814-B04D-A1F5-21934CC6B0C7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0735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77875" y="1200150"/>
            <a:ext cx="5759450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ED90-347C-2649-7E2D-3E413E634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1AC7B-4EE2-8056-D8A9-AC607DEFE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77CAB-9D63-B4F5-9748-9E0FCD93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AF62-5141-C7C4-1398-0765E253F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D9A0A-F66F-FCB5-6471-7735EB36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8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E7AFA-A607-254C-D2B4-873F8C308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E752EC-1371-DF09-EB31-677B324DB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96E2D-7CE2-AD75-96ED-AB69BBBF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ED43B-D278-66EE-4E31-AFEC6A93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837AB-8844-78D3-5379-26699165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5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DD0C6-7A3C-085E-4E4A-0523A9B36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33B0D-1A27-24FB-A26D-48A607CA2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3F1D-C65D-A0D3-5EBD-DAC2710F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BFFC3-3BF0-F332-C45E-0924D5A7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DB32A-0AE3-F921-74AA-887D57ED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0000" y="1988841"/>
            <a:ext cx="10766987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960000" y="1152000"/>
            <a:ext cx="9985109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2. Juni 2016</a:t>
            </a:r>
            <a:endParaRPr lang="de-DE" alt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EB6C5-F86C-4309-88AB-4F4F0AECB1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10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B18E-E6E7-5750-C13E-CCF5E0D1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17798-D4F5-2644-B8CA-EF145382D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DD4E3-C8D3-3408-18D1-63F1A4FB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66BF9-E8AB-BDC4-41E2-776FCAE2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5A4B6-2339-6D8D-8D91-D81EC00C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8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0357-90BE-1ADB-EC7D-52B79770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9AABB-51D7-D2D9-ACCF-31CBEC087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EA75C-9390-706A-408B-5003FF4F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831FD-1190-351D-64B3-E00F49C8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2B233-0544-1B50-D561-EFDE3C77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2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7555-424E-DAF0-C5AF-D2541A13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3A500-12C6-644B-5054-88BAE2D88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FDAF4-92C9-A1AE-8BF2-FC217F7F8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E488B-EFB4-9C9E-2E2A-4DC150EE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47D55-B08D-D278-B2FA-7803FD6E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1D49C-9322-1273-9A3A-DEE7B9AE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9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B2C7-2034-4250-064E-BC8987A3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D40A0-AA48-1CB8-7B9A-5E5209E87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BF0BE-C8B6-549C-A610-7BCF3C5B6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E85F7-F790-D8F4-19C7-A88ABE35B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DAB9A-7FE8-923A-FC62-D094D2A76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F14FAE-A1DE-7DC8-E881-D9BC0B59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9A06D-D956-5075-2301-165F0F45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5203E-9CA0-0EB1-8E58-78292EA9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8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F008-8CF7-688B-12E8-4CA3ADFDA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EA303-B99C-9C2F-329F-B8F41DED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AADC5-0950-3DD5-6C7A-7B82FA42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97891-F689-3C1E-54A0-4866CD365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4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1BC2E0-D1F9-4E96-177F-D9CCFFAC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B5E87-6513-B91E-98CB-5783BEA7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11AD1-6E00-0A2E-63BC-3A76B39C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71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73B3B-9C51-E407-4C37-47062FA2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176E1-4A6F-1142-6AEF-E243D4A5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0C7C2-4FFD-5B01-83DB-B630BC9C0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44C5C-B330-3A75-CD6D-B8E8248F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BB714-D287-B398-FE14-AAA84A0B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14E7D-6728-CEE2-AE95-9E0B86DC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2844-EEF3-8B9D-7BA7-913981C9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38207-095F-A258-2CAB-148EAE6B4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FF445-156F-CD39-9811-75ACAA8EF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EE683-EDC5-0217-17C5-9B61219B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B5F33-8740-6830-F26B-46ECB1F6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990D0-D5FD-3F69-FE64-73107AD2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2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7807A-A68A-2BBD-A445-33B6FC049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4F8A0-B661-8817-634D-8EC157AC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680C6-74EA-9CFA-8F14-B443F7D35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5C4A62-5296-254E-AE9F-A22A06512841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C691F-9D6A-BB9B-D1F8-B5F791FA0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C7AAE-0A23-60F1-5D6A-E1DFE177C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99B2F3-CC79-5445-B10D-5C1BE10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AE7F-25CC-63AE-49A9-6A12FD42D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ICANS XXV Accelerator Subcommittee: Sessions Summary </a:t>
            </a:r>
          </a:p>
        </p:txBody>
      </p:sp>
    </p:spTree>
    <p:extLst>
      <p:ext uri="{BB962C8B-B14F-4D97-AF65-F5344CB8AC3E}">
        <p14:creationId xmlns:p14="http://schemas.microsoft.com/office/powerpoint/2010/main" val="477735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F646-2F44-597A-9E1E-0F7B874F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2EC6-12CA-AA68-ABE4-4A61F027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6" y="218822"/>
            <a:ext cx="10515600" cy="9674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Beam-on-Target Instrumentation: Tuning, Monitoring,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6D9CA-4A5F-9EFC-C009-E8AE3A2F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5" y="1554001"/>
            <a:ext cx="89632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Active </a:t>
            </a:r>
            <a:r>
              <a:rPr lang="en-US" sz="2400" dirty="0" err="1"/>
              <a:t>rastering</a:t>
            </a:r>
            <a:r>
              <a:rPr lang="en-US" sz="2400" dirty="0"/>
              <a:t> of high-power beam on target requires reliable, redundant, pulse-by-pulse on-line diagnostics for safe operation – and interlock within one beam pulse (71ms)</a:t>
            </a:r>
          </a:p>
          <a:p>
            <a:pPr marL="0" indent="0">
              <a:buNone/>
            </a:pPr>
            <a:r>
              <a:rPr lang="en-US" sz="2400" dirty="0"/>
              <a:t>This talk focused on the target imaging (T-IMG) system, additional proton beam window imaging, and harp provide additional diagnostics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DD868F-FF33-E9AB-BFD9-6AF20FB61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08" y="2948765"/>
            <a:ext cx="2397177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267EC7-17D8-ACA4-6CB4-50EE438D2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08" y="1058353"/>
            <a:ext cx="2397177" cy="18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CC551C-C77A-E078-CF82-4DCADF8E8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308" y="4839178"/>
            <a:ext cx="2397177" cy="18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364D0D-4588-CA7B-E1FB-D2C73F2D6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34" y="3498110"/>
            <a:ext cx="3988964" cy="3141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FCACCB-668B-BA68-438E-CDEA5C613AA9}"/>
              </a:ext>
            </a:extLst>
          </p:cNvPr>
          <p:cNvSpPr txBox="1"/>
          <p:nvPr/>
        </p:nvSpPr>
        <p:spPr>
          <a:xfrm>
            <a:off x="290515" y="96462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Cyrille Thomas (ESS)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0969A-8010-75FC-C8ED-BFEAF555B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587" y="0"/>
            <a:ext cx="1220897" cy="11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4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FBE15-9D4D-88F3-9226-4D76B9A3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07" y="1554001"/>
            <a:ext cx="75733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Direct pulse-by-pulse imaging of the target with the </a:t>
            </a:r>
            <a:br>
              <a:rPr lang="en-US" sz="2400" dirty="0"/>
            </a:br>
            <a:r>
              <a:rPr lang="en-US" sz="2400" dirty="0"/>
              <a:t>T-IMG system provides feedback on raster performance – and unprecedented opportunity for eventual PIE analysis </a:t>
            </a:r>
          </a:p>
          <a:p>
            <a:pPr marL="0" indent="0">
              <a:buNone/>
            </a:pPr>
            <a:r>
              <a:rPr lang="en-US" sz="2400" dirty="0"/>
              <a:t>Proper </a:t>
            </a:r>
            <a:r>
              <a:rPr lang="en-US" sz="2400" dirty="0" err="1"/>
              <a:t>fiducialization</a:t>
            </a:r>
            <a:r>
              <a:rPr lang="en-US" sz="2400" dirty="0"/>
              <a:t> requires design features integrated into the target wheel, and moderator, and integrated timing information</a:t>
            </a:r>
          </a:p>
          <a:p>
            <a:pPr marL="0" indent="0">
              <a:buNone/>
            </a:pPr>
            <a:r>
              <a:rPr lang="en-US" sz="2400" dirty="0"/>
              <a:t>Such diagnostics are critical for tune-up, </a:t>
            </a:r>
            <a:br>
              <a:rPr lang="en-US" sz="2400" dirty="0"/>
            </a:br>
            <a:r>
              <a:rPr lang="en-US" sz="2400" dirty="0"/>
              <a:t>operation and machine protection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F095E-0DD6-E233-A611-3CFC6651E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724" y="4181327"/>
            <a:ext cx="4424353" cy="2488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E275B-ACC6-BD32-A295-6E8A1D635E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103" y="4938542"/>
            <a:ext cx="2880000" cy="1919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66FCC-A898-827F-9D84-877720D223EE}"/>
              </a:ext>
            </a:extLst>
          </p:cNvPr>
          <p:cNvSpPr txBox="1"/>
          <p:nvPr/>
        </p:nvSpPr>
        <p:spPr>
          <a:xfrm>
            <a:off x="1815957" y="4756588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accent5"/>
                </a:solidFill>
              </a:rPr>
              <a:t>Beam image</a:t>
            </a:r>
          </a:p>
        </p:txBody>
      </p:sp>
      <p:pic>
        <p:nvPicPr>
          <p:cNvPr id="7" name="Picture 6" descr="A blue and yellow image&#10;&#10;AI-generated content may be incorrect.">
            <a:extLst>
              <a:ext uri="{FF2B5EF4-FFF2-40B4-BE49-F238E27FC236}">
                <a16:creationId xmlns:a16="http://schemas.microsoft.com/office/drawing/2014/main" id="{91AA6F34-E25D-FA1F-6CC4-DBB407255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5" t="2855" r="9002" b="8852"/>
          <a:stretch>
            <a:fillRect/>
          </a:stretch>
        </p:blipFill>
        <p:spPr>
          <a:xfrm>
            <a:off x="4405837" y="4978025"/>
            <a:ext cx="2385460" cy="169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9522BE-CAB5-0E28-406F-E7048CFD2565}"/>
              </a:ext>
            </a:extLst>
          </p:cNvPr>
          <p:cNvSpPr txBox="1"/>
          <p:nvPr/>
        </p:nvSpPr>
        <p:spPr>
          <a:xfrm>
            <a:off x="4477171" y="4756588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FFC000"/>
                </a:solidFill>
              </a:rPr>
              <a:t>Fid. image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4C872A-DCC1-80C7-5DDD-2175560A6930}"/>
              </a:ext>
            </a:extLst>
          </p:cNvPr>
          <p:cNvGrpSpPr>
            <a:grpSpLocks noChangeAspect="1"/>
          </p:cNvGrpSpPr>
          <p:nvPr/>
        </p:nvGrpSpPr>
        <p:grpSpPr>
          <a:xfrm>
            <a:off x="8092887" y="1264628"/>
            <a:ext cx="3833190" cy="2745538"/>
            <a:chOff x="420682" y="2853151"/>
            <a:chExt cx="5251382" cy="4043688"/>
          </a:xfrm>
        </p:grpSpPr>
        <p:pic>
          <p:nvPicPr>
            <p:cNvPr id="13" name="Picture 12" descr="A close-up of a heat image&#10;&#10;AI-generated content may be incorrect.">
              <a:extLst>
                <a:ext uri="{FF2B5EF4-FFF2-40B4-BE49-F238E27FC236}">
                  <a16:creationId xmlns:a16="http://schemas.microsoft.com/office/drawing/2014/main" id="{BDB111F6-E298-B1F9-5CEA-E139F8CD2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0682" y="2853151"/>
              <a:ext cx="5196202" cy="4043688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166A40E-9207-B02D-C96F-3D8A910C6D6B}"/>
                </a:ext>
              </a:extLst>
            </p:cNvPr>
            <p:cNvSpPr/>
            <p:nvPr/>
          </p:nvSpPr>
          <p:spPr>
            <a:xfrm>
              <a:off x="3991689" y="5177367"/>
              <a:ext cx="112951" cy="237437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424A08-7308-56A8-F5A9-699E3C40FCA6}"/>
                </a:ext>
              </a:extLst>
            </p:cNvPr>
            <p:cNvSpPr txBox="1"/>
            <p:nvPr/>
          </p:nvSpPr>
          <p:spPr>
            <a:xfrm>
              <a:off x="3972560" y="6501512"/>
              <a:ext cx="16995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RR on moderator (missing)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0E1C18A8-23A2-759A-2882-401ECECC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6" y="218822"/>
            <a:ext cx="10515600" cy="9674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Beam-on-Target Instrumentation: Tuning, Monitoring, and Beyond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7CC57B-F687-2610-E10C-C32E0CB3026F}"/>
              </a:ext>
            </a:extLst>
          </p:cNvPr>
          <p:cNvSpPr txBox="1"/>
          <p:nvPr/>
        </p:nvSpPr>
        <p:spPr>
          <a:xfrm>
            <a:off x="290515" y="96462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Cyrille Thomas (ESS)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DC6ACC-91D0-FEEC-2C53-F694EC695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587" y="0"/>
            <a:ext cx="1220897" cy="11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03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D514-52AA-16ED-29D3-F7A5C754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034" y="924910"/>
            <a:ext cx="10089931" cy="5234152"/>
          </a:xfrm>
        </p:spPr>
        <p:txBody>
          <a:bodyPr>
            <a:normAutofit/>
          </a:bodyPr>
          <a:lstStyle/>
          <a:p>
            <a:r>
              <a:rPr lang="en-SE" dirty="0"/>
              <a:t>High-Current Accelerator Driven Neutron Sources (HiCANS)</a:t>
            </a:r>
            <a:br>
              <a:rPr lang="en-SE" dirty="0"/>
            </a:br>
            <a:br>
              <a:rPr lang="en-SE" dirty="0"/>
            </a:br>
            <a:r>
              <a:rPr lang="en-SE" sz="2000" b="1" dirty="0"/>
              <a:t>Going from </a:t>
            </a:r>
            <a:r>
              <a:rPr lang="en-SE" sz="2000" dirty="0"/>
              <a:t>Compact Accelerator based Neutron Sources (</a:t>
            </a:r>
            <a:r>
              <a:rPr lang="en-SE" sz="2000" b="1" dirty="0"/>
              <a:t>CANS</a:t>
            </a:r>
            <a:r>
              <a:rPr lang="en-SE" sz="2000" dirty="0"/>
              <a:t>) </a:t>
            </a:r>
            <a:br>
              <a:rPr lang="en-SE" sz="2000" dirty="0"/>
            </a:br>
            <a:r>
              <a:rPr lang="en-SE" sz="2000" b="1" dirty="0"/>
              <a:t>to</a:t>
            </a:r>
            <a:r>
              <a:rPr lang="en-SE" sz="2000" dirty="0"/>
              <a:t> High-Current Accelerator based Neutron Sources (</a:t>
            </a:r>
            <a:r>
              <a:rPr lang="en-SE" sz="2000" b="1" dirty="0"/>
              <a:t>HiCANS</a:t>
            </a:r>
            <a:r>
              <a:rPr lang="en-SE" sz="2000" dirty="0"/>
              <a:t>)</a:t>
            </a:r>
            <a:br>
              <a:rPr lang="en-SE" sz="2000" dirty="0"/>
            </a:br>
            <a:br>
              <a:rPr lang="en-SE" sz="2000" dirty="0"/>
            </a:br>
            <a:br>
              <a:rPr lang="en-SE" sz="2000" dirty="0"/>
            </a:br>
            <a:br>
              <a:rPr lang="en-SE" sz="2000" dirty="0"/>
            </a:br>
            <a:endParaRPr lang="en-SE" sz="1800" dirty="0"/>
          </a:p>
        </p:txBody>
      </p:sp>
    </p:spTree>
    <p:extLst>
      <p:ext uri="{BB962C8B-B14F-4D97-AF65-F5344CB8AC3E}">
        <p14:creationId xmlns:p14="http://schemas.microsoft.com/office/powerpoint/2010/main" val="223915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83CF8-9F92-3A49-16BD-4A0720542B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4660"/>
            <a:ext cx="5252190" cy="4613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15C395-A8F7-FF89-4F24-001C06E3B35E}"/>
              </a:ext>
            </a:extLst>
          </p:cNvPr>
          <p:cNvSpPr txBox="1"/>
          <p:nvPr/>
        </p:nvSpPr>
        <p:spPr>
          <a:xfrm>
            <a:off x="7130846" y="5155333"/>
            <a:ext cx="3684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600" b="1" dirty="0"/>
              <a:t>HiCANS Projects: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HBS, JCNS (Germany)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ICONE, CEA LLB (France)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ARGITU, ESS Bilbao (Spain)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LENOS, INFN LNL (Italy)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sz="1600" dirty="0"/>
              <a:t>SARAF, SOREQ (Israel)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5452E-0E1C-16AE-92C2-7F12B1E5F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03" y="2124660"/>
            <a:ext cx="4004442" cy="27796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E833BB-617B-C1FF-6DE6-EBE20E18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78" y="120013"/>
            <a:ext cx="5785022" cy="1028924"/>
          </a:xfrm>
        </p:spPr>
        <p:txBody>
          <a:bodyPr>
            <a:normAutofit/>
          </a:bodyPr>
          <a:lstStyle/>
          <a:p>
            <a:r>
              <a:rPr lang="en-SE" sz="2800" dirty="0"/>
              <a:t>An Introduction to HiCANS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4257A-CC85-7626-7575-2C644687ACDC}"/>
              </a:ext>
            </a:extLst>
          </p:cNvPr>
          <p:cNvSpPr txBox="1"/>
          <p:nvPr/>
        </p:nvSpPr>
        <p:spPr>
          <a:xfrm>
            <a:off x="609600" y="917837"/>
            <a:ext cx="1158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800" dirty="0"/>
              <a:t>HiCANS represent a </a:t>
            </a:r>
            <a:r>
              <a:rPr lang="en-SE" sz="1800" b="1" dirty="0"/>
              <a:t>cost-efficient </a:t>
            </a:r>
            <a:r>
              <a:rPr lang="en-SE" sz="1800" dirty="0"/>
              <a:t>and scientifically </a:t>
            </a:r>
            <a:r>
              <a:rPr lang="en-SE" sz="1800" b="1" dirty="0"/>
              <a:t>attractive complement </a:t>
            </a:r>
            <a:r>
              <a:rPr lang="en-SE" sz="1800" dirty="0"/>
              <a:t>to fission reactors and spallation sources, combining </a:t>
            </a:r>
            <a:r>
              <a:rPr lang="en-SE" sz="1800" b="1" dirty="0"/>
              <a:t>brilliant neutron beams </a:t>
            </a:r>
            <a:r>
              <a:rPr lang="en-SE" sz="1800" dirty="0"/>
              <a:t>with </a:t>
            </a:r>
            <a:r>
              <a:rPr lang="en-SE" sz="1800" b="1" dirty="0"/>
              <a:t>low radiation background</a:t>
            </a:r>
            <a:r>
              <a:rPr lang="en-SE" sz="1800" dirty="0"/>
              <a:t>, a </a:t>
            </a:r>
            <a:r>
              <a:rPr lang="en-SE" sz="1800" b="1" dirty="0"/>
              <a:t>flexible pulse structure</a:t>
            </a:r>
            <a:r>
              <a:rPr lang="en-SE" sz="1800" dirty="0"/>
              <a:t>, </a:t>
            </a:r>
            <a:r>
              <a:rPr lang="en-SE" sz="1800" b="1" dirty="0"/>
              <a:t>multi-instrument capability</a:t>
            </a:r>
            <a:r>
              <a:rPr lang="en-SE" sz="1800" dirty="0"/>
              <a:t>, and </a:t>
            </a:r>
            <a:r>
              <a:rPr lang="en-SE" sz="1800" b="1" dirty="0"/>
              <a:t>straightforward user access</a:t>
            </a:r>
            <a:r>
              <a:rPr lang="en-SE" sz="1800" dirty="0"/>
              <a:t>.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10053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29DA-FD6B-3FE1-19CD-1E0D7441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10515600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ARGITU, a Neutron Source based on the HiCANS Concept</a:t>
            </a:r>
            <a:br>
              <a:rPr lang="en-SE" sz="2800" dirty="0"/>
            </a:br>
            <a:r>
              <a:rPr lang="en-SE" sz="2000" dirty="0"/>
              <a:t>presented by Fernando Sordo</a:t>
            </a:r>
            <a:endParaRPr lang="en-SE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9BFA0C-14F8-E79E-8613-37E3D7F49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4328" y="309992"/>
            <a:ext cx="2320537" cy="1236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23991-B62C-227F-0C8B-C79059F6E2D6}"/>
              </a:ext>
            </a:extLst>
          </p:cNvPr>
          <p:cNvSpPr txBox="1"/>
          <p:nvPr/>
        </p:nvSpPr>
        <p:spPr>
          <a:xfrm>
            <a:off x="838200" y="1815865"/>
            <a:ext cx="44406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/>
              <a:t>Goal</a:t>
            </a:r>
            <a:r>
              <a:rPr lang="en-SE" dirty="0"/>
              <a:t>: fill the gap in European neutron production left by the progressive shutdown of research reactors</a:t>
            </a:r>
            <a:r>
              <a:rPr lang="en-SE" dirty="0">
                <a:effectLst/>
              </a:rPr>
              <a:t> and </a:t>
            </a:r>
            <a:r>
              <a:rPr lang="en-SE" dirty="0"/>
              <a:t>establish a regional, accelerator-driven neutron facility in the Basque Country delivering ~10</a:t>
            </a:r>
            <a:r>
              <a:rPr lang="en-SE" baseline="30000" dirty="0"/>
              <a:t>15</a:t>
            </a:r>
            <a:r>
              <a:rPr lang="en-SE" dirty="0"/>
              <a:t> n/s.</a:t>
            </a:r>
            <a:r>
              <a:rPr lang="en-SE" dirty="0">
                <a:effectLst/>
              </a:rPr>
              <a:t> </a:t>
            </a:r>
          </a:p>
          <a:p>
            <a:endParaRPr lang="en-SE" dirty="0">
              <a:effectLst/>
            </a:endParaRPr>
          </a:p>
          <a:p>
            <a:r>
              <a:rPr lang="en-SE" b="1" dirty="0"/>
              <a:t>Parameters: </a:t>
            </a:r>
            <a:r>
              <a:rPr lang="en-SE" dirty="0"/>
              <a:t>50MeV protons, peak current 50mA, pulse length 1.5ms, rep rate of 30Hz, power of 112kW;  </a:t>
            </a:r>
            <a:r>
              <a:rPr lang="en-SE" b="1" dirty="0"/>
              <a:t>supporting 5 instruments</a:t>
            </a:r>
            <a:r>
              <a:rPr lang="en-SE" dirty="0"/>
              <a:t>. Water cooled Berilium target.</a:t>
            </a:r>
          </a:p>
          <a:p>
            <a:endParaRPr lang="en-SE" b="1" dirty="0"/>
          </a:p>
          <a:p>
            <a:r>
              <a:rPr lang="en-US" b="1" dirty="0"/>
              <a:t>Staged approach: </a:t>
            </a:r>
            <a:r>
              <a:rPr lang="en-US" dirty="0"/>
              <a:t>focus is currently on ARGITU-Zero with 3MeV protons, peak current 30mA, pulse length 1.5ms, rep rate 30Hz. Lithium target.</a:t>
            </a:r>
            <a:endParaRPr lang="en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34BD2-8D56-8D4F-5285-031D6E91A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838" y="1729195"/>
            <a:ext cx="6913162" cy="44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7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3BAB4-4586-17B6-D728-C566DD5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5710"/>
            <a:ext cx="10515599" cy="4960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SE" sz="1900" b="1" dirty="0"/>
              <a:t>Status:</a:t>
            </a:r>
          </a:p>
          <a:p>
            <a:pPr marL="0" indent="0">
              <a:buNone/>
            </a:pPr>
            <a:r>
              <a:rPr lang="en-SE" sz="1900" dirty="0"/>
              <a:t>Budget of 100M€ over the next 5 years has been approved!</a:t>
            </a:r>
          </a:p>
          <a:p>
            <a:pPr marL="0" indent="0">
              <a:buNone/>
            </a:pPr>
            <a:endParaRPr lang="en-SE" sz="1900" dirty="0"/>
          </a:p>
          <a:p>
            <a:pPr marL="0" indent="0">
              <a:buNone/>
            </a:pPr>
            <a:r>
              <a:rPr lang="en-SE" sz="1900" dirty="0"/>
              <a:t>Ion Source and LEBT have been commissioned:</a:t>
            </a:r>
          </a:p>
          <a:p>
            <a:r>
              <a:rPr lang="en-SE" sz="1900" dirty="0"/>
              <a:t>45keV protons</a:t>
            </a:r>
          </a:p>
          <a:p>
            <a:r>
              <a:rPr lang="en-SE" sz="1900" dirty="0"/>
              <a:t>30mA</a:t>
            </a:r>
          </a:p>
          <a:p>
            <a:r>
              <a:rPr lang="en-GB" sz="1900" dirty="0"/>
              <a:t>P</a:t>
            </a:r>
            <a:r>
              <a:rPr lang="en-SE" sz="1900" dirty="0"/>
              <a:t>ulse length up to 2ms</a:t>
            </a:r>
          </a:p>
          <a:p>
            <a:r>
              <a:rPr lang="en-SE" sz="1900" dirty="0"/>
              <a:t>Rep rate up to 20Hz</a:t>
            </a:r>
          </a:p>
          <a:p>
            <a:endParaRPr lang="en-SE" sz="1900" dirty="0"/>
          </a:p>
          <a:p>
            <a:pPr marL="0" indent="0">
              <a:buNone/>
            </a:pPr>
            <a:r>
              <a:rPr lang="en-SE" sz="1900" dirty="0"/>
              <a:t>RFQ has been assembled and is ready for further testing and validation</a:t>
            </a:r>
          </a:p>
          <a:p>
            <a:pPr marL="0" indent="0">
              <a:buNone/>
            </a:pPr>
            <a:r>
              <a:rPr lang="en-SE" sz="1900" dirty="0"/>
              <a:t>Power couplers v1.0 are tested at low and high power</a:t>
            </a:r>
          </a:p>
          <a:p>
            <a:pPr marL="0" indent="0">
              <a:buNone/>
            </a:pPr>
            <a:endParaRPr lang="en-SE" sz="1900" dirty="0"/>
          </a:p>
          <a:p>
            <a:pPr marL="0" indent="0">
              <a:buNone/>
            </a:pPr>
            <a:r>
              <a:rPr lang="en-SE" sz="1900" b="1" dirty="0"/>
              <a:t>Next steps: </a:t>
            </a:r>
          </a:p>
          <a:p>
            <a:pPr marL="0" indent="0">
              <a:buNone/>
            </a:pPr>
            <a:r>
              <a:rPr lang="en-SE" sz="1900" dirty="0"/>
              <a:t>High power RF conditioning</a:t>
            </a:r>
          </a:p>
          <a:p>
            <a:pPr marL="0" indent="0">
              <a:buNone/>
            </a:pPr>
            <a:r>
              <a:rPr lang="en-SE" sz="1900" dirty="0"/>
              <a:t>Continue the international collaboration with leading European R&amp;D centers</a:t>
            </a:r>
          </a:p>
          <a:p>
            <a:pPr marL="0" indent="0">
              <a:buNone/>
            </a:pPr>
            <a:endParaRPr lang="en-SE" sz="2000" dirty="0"/>
          </a:p>
          <a:p>
            <a:pPr marL="285750" indent="-285750">
              <a:buFontTx/>
              <a:buChar char="-"/>
            </a:pPr>
            <a:endParaRPr lang="en-SE" sz="1900" dirty="0"/>
          </a:p>
          <a:p>
            <a:pPr marL="0" indent="0">
              <a:buNone/>
            </a:pPr>
            <a:endParaRPr lang="en-S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7B71FA-CC08-8932-578F-8A41C4A2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10515600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ARGITU: Status and Next Steps</a:t>
            </a:r>
            <a:br>
              <a:rPr lang="en-SE" sz="2800" dirty="0"/>
            </a:br>
            <a:r>
              <a:rPr lang="en-SE" sz="2000" dirty="0"/>
              <a:t>presented by Fernando Sordo</a:t>
            </a:r>
            <a:endParaRPr lang="en-SE" sz="2800" dirty="0"/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1E534E2-8BF0-287F-832A-B68836DF0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28" y="309992"/>
            <a:ext cx="2320537" cy="1236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1B5263-C16D-FF7F-C134-8F7D33D02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193" y="1725710"/>
            <a:ext cx="3711139" cy="21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16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644F1-19E5-6765-A9B1-52322DB45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0BA95A-4CE1-70DE-66D4-A7118B2E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10515600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The High Brilliance Neutron Source (HBS) Project</a:t>
            </a:r>
            <a:br>
              <a:rPr lang="en-SE" sz="2800" dirty="0"/>
            </a:br>
            <a:r>
              <a:rPr lang="en-SE" sz="2000" dirty="0"/>
              <a:t>presented by Paul Zakalek</a:t>
            </a:r>
            <a:endParaRPr lang="en-SE" sz="28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3D7D4F-4B96-DB43-4E52-22EEB0257A91}"/>
              </a:ext>
            </a:extLst>
          </p:cNvPr>
          <p:cNvSpPr/>
          <p:nvPr/>
        </p:nvSpPr>
        <p:spPr>
          <a:xfrm>
            <a:off x="479376" y="2310184"/>
            <a:ext cx="5616624" cy="2030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4FBA83-D99B-9B53-A911-38388CBD8C4A}"/>
              </a:ext>
            </a:extLst>
          </p:cNvPr>
          <p:cNvSpPr txBox="1"/>
          <p:nvPr/>
        </p:nvSpPr>
        <p:spPr>
          <a:xfrm>
            <a:off x="592073" y="2391087"/>
            <a:ext cx="5112568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100% (10</a:t>
            </a:r>
            <a:r>
              <a:rPr lang="en-US" baseline="30000" dirty="0"/>
              <a:t>15</a:t>
            </a:r>
            <a:r>
              <a:rPr lang="en-US" dirty="0"/>
              <a:t> n/s)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70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only TDR</a:t>
            </a:r>
          </a:p>
          <a:p>
            <a:pPr>
              <a:lnSpc>
                <a:spcPct val="95000"/>
              </a:lnSpc>
            </a:pPr>
            <a:r>
              <a:rPr lang="en-US" dirty="0"/>
              <a:t>Place:	-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BF5A89-82E7-8E27-4ECB-E531E65AC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654" y="2775726"/>
            <a:ext cx="2615685" cy="122325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567A34-49A9-EBC8-B85C-55919B106FF4}"/>
              </a:ext>
            </a:extLst>
          </p:cNvPr>
          <p:cNvSpPr/>
          <p:nvPr/>
        </p:nvSpPr>
        <p:spPr>
          <a:xfrm>
            <a:off x="6334732" y="2310184"/>
            <a:ext cx="5616624" cy="20300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F0C4A7-6B3E-850E-3E16-21B8B9D44E82}"/>
              </a:ext>
            </a:extLst>
          </p:cNvPr>
          <p:cNvSpPr/>
          <p:nvPr/>
        </p:nvSpPr>
        <p:spPr>
          <a:xfrm>
            <a:off x="464786" y="4549780"/>
            <a:ext cx="5616624" cy="20300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0441D58-63CD-8AF0-EAE0-59463B75F03C}"/>
              </a:ext>
            </a:extLst>
          </p:cNvPr>
          <p:cNvSpPr/>
          <p:nvPr/>
        </p:nvSpPr>
        <p:spPr>
          <a:xfrm>
            <a:off x="6334732" y="4549780"/>
            <a:ext cx="5616624" cy="20300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EE4DA3-0F02-BDC6-DD25-990A993718F6}"/>
              </a:ext>
            </a:extLst>
          </p:cNvPr>
          <p:cNvSpPr txBox="1"/>
          <p:nvPr/>
        </p:nvSpPr>
        <p:spPr>
          <a:xfrm>
            <a:off x="6406740" y="2395999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JULIC Neutron Platform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0.001%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45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2022 – 2023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Big-Karl lab, IKP</a:t>
            </a:r>
            <a:br>
              <a:rPr lang="en-US" dirty="0"/>
            </a:br>
            <a:r>
              <a:rPr lang="en-US" dirty="0"/>
              <a:t>	Jülich (Germany)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67CE1D-F621-F0A8-12CA-094F9469C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5788" y="2726228"/>
            <a:ext cx="2173520" cy="1405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225B99-4D8A-7C99-A514-E0AF798AE4D6}"/>
              </a:ext>
            </a:extLst>
          </p:cNvPr>
          <p:cNvSpPr txBox="1"/>
          <p:nvPr/>
        </p:nvSpPr>
        <p:spPr>
          <a:xfrm>
            <a:off x="577483" y="4635595"/>
            <a:ext cx="5406561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err="1"/>
              <a:t>HiCANS</a:t>
            </a:r>
            <a:r>
              <a:rPr lang="en-US" b="1" dirty="0"/>
              <a:t> Platform </a:t>
            </a:r>
            <a:r>
              <a:rPr lang="en-US" dirty="0"/>
              <a:t>(with ESS Bilbao, LLB Saclay)</a:t>
            </a:r>
          </a:p>
          <a:p>
            <a:pPr>
              <a:lnSpc>
                <a:spcPct val="95000"/>
              </a:lnSpc>
            </a:pPr>
            <a:endParaRPr lang="en-US" b="1" dirty="0"/>
          </a:p>
          <a:p>
            <a:pPr>
              <a:lnSpc>
                <a:spcPct val="95000"/>
              </a:lnSpc>
            </a:pPr>
            <a:r>
              <a:rPr lang="en-US" dirty="0"/>
              <a:t>N-yield:	0.1%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3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2027 – 2032 </a:t>
            </a:r>
          </a:p>
          <a:p>
            <a:pPr>
              <a:lnSpc>
                <a:spcPct val="95000"/>
              </a:lnSpc>
            </a:pPr>
            <a:r>
              <a:rPr lang="en-US" dirty="0"/>
              <a:t>Place:	Bilbao (Spain)	</a:t>
            </a:r>
          </a:p>
        </p:txBody>
      </p:sp>
      <p:pic>
        <p:nvPicPr>
          <p:cNvPr id="19" name="Imagen 8" descr="Imagen que contiene lego, juguete&#10;&#10;Descripción generada automáticamente">
            <a:extLst>
              <a:ext uri="{FF2B5EF4-FFF2-40B4-BE49-F238E27FC236}">
                <a16:creationId xmlns:a16="http://schemas.microsoft.com/office/drawing/2014/main" id="{C896433E-BDE0-5A6B-85F5-9C34F6579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52" y="5049888"/>
            <a:ext cx="2628697" cy="141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F61169-5897-A910-8CEA-94A475E65B0A}"/>
              </a:ext>
            </a:extLst>
          </p:cNvPr>
          <p:cNvSpPr txBox="1"/>
          <p:nvPr/>
        </p:nvSpPr>
        <p:spPr>
          <a:xfrm>
            <a:off x="6383343" y="4621788"/>
            <a:ext cx="5112568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/>
              <a:t>HBS-I</a:t>
            </a:r>
          </a:p>
          <a:p>
            <a:pPr>
              <a:lnSpc>
                <a:spcPct val="95000"/>
              </a:lnSpc>
            </a:pPr>
            <a:endParaRPr lang="en-US" dirty="0"/>
          </a:p>
          <a:p>
            <a:pPr>
              <a:lnSpc>
                <a:spcPct val="95000"/>
              </a:lnSpc>
            </a:pPr>
            <a:r>
              <a:rPr lang="en-US" dirty="0"/>
              <a:t>N-yield:	10% </a:t>
            </a:r>
          </a:p>
          <a:p>
            <a:pPr>
              <a:lnSpc>
                <a:spcPct val="95000"/>
              </a:lnSpc>
            </a:pPr>
            <a:r>
              <a:rPr lang="en-US" dirty="0"/>
              <a:t>Energy:	20 MeV</a:t>
            </a:r>
          </a:p>
          <a:p>
            <a:pPr>
              <a:lnSpc>
                <a:spcPct val="95000"/>
              </a:lnSpc>
            </a:pPr>
            <a:r>
              <a:rPr lang="en-US" dirty="0"/>
              <a:t>Time:	2034 – 20XX</a:t>
            </a:r>
          </a:p>
          <a:p>
            <a:pPr>
              <a:lnSpc>
                <a:spcPct val="95000"/>
              </a:lnSpc>
            </a:pPr>
            <a:r>
              <a:rPr lang="en-US" dirty="0"/>
              <a:t>Place:	COSY-building,</a:t>
            </a:r>
            <a:br>
              <a:rPr lang="en-US" dirty="0"/>
            </a:br>
            <a:r>
              <a:rPr lang="en-US" dirty="0"/>
              <a:t>	Jülich (Germany)</a:t>
            </a:r>
          </a:p>
        </p:txBody>
      </p:sp>
      <p:pic>
        <p:nvPicPr>
          <p:cNvPr id="21" name="Grafik 4">
            <a:extLst>
              <a:ext uri="{FF2B5EF4-FFF2-40B4-BE49-F238E27FC236}">
                <a16:creationId xmlns:a16="http://schemas.microsoft.com/office/drawing/2014/main" id="{C13C726B-8BA5-340F-4833-FB76D429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922" y="5016144"/>
            <a:ext cx="2660045" cy="1189820"/>
          </a:xfrm>
          <a:prstGeom prst="rect">
            <a:avLst/>
          </a:prstGeom>
        </p:spPr>
      </p:pic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1CBFB591-5F93-B630-2841-AEB4060E4B96}"/>
              </a:ext>
            </a:extLst>
          </p:cNvPr>
          <p:cNvSpPr txBox="1">
            <a:spLocks/>
          </p:cNvSpPr>
          <p:nvPr/>
        </p:nvSpPr>
        <p:spPr>
          <a:xfrm>
            <a:off x="368904" y="1532229"/>
            <a:ext cx="11714942" cy="672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noProof="1"/>
              <a:t>JULIC • HiCANS Platform • HBS-I • HBS – A modular, scalable approach to HiCANS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FCCCC-36C6-EF40-78D9-CC0CA8E36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152" y="279622"/>
            <a:ext cx="1811466" cy="10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31371" y="1124745"/>
            <a:ext cx="96011" cy="35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643450" y="3585790"/>
            <a:ext cx="7848871" cy="1450487"/>
            <a:chOff x="683568" y="2348880"/>
            <a:chExt cx="7848871" cy="1450487"/>
          </a:xfrm>
        </p:grpSpPr>
        <p:sp>
          <p:nvSpPr>
            <p:cNvPr id="10" name="Abgerundetes Rechteck 9"/>
            <p:cNvSpPr/>
            <p:nvPr/>
          </p:nvSpPr>
          <p:spPr>
            <a:xfrm>
              <a:off x="683568" y="2564904"/>
              <a:ext cx="936104" cy="10081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ECR ion source</a:t>
              </a:r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1619672" y="2888940"/>
              <a:ext cx="936104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LEBT</a:t>
              </a:r>
            </a:p>
          </p:txBody>
        </p:sp>
        <p:sp>
          <p:nvSpPr>
            <p:cNvPr id="12" name="Abgerundetes Rechteck 11"/>
            <p:cNvSpPr/>
            <p:nvPr/>
          </p:nvSpPr>
          <p:spPr>
            <a:xfrm>
              <a:off x="2555776" y="2348880"/>
              <a:ext cx="720080" cy="14401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3275856" y="2359207"/>
              <a:ext cx="720080" cy="14401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sp>
          <p:nvSpPr>
            <p:cNvPr id="14" name="Abgerundetes Rechteck 13"/>
            <p:cNvSpPr/>
            <p:nvPr/>
          </p:nvSpPr>
          <p:spPr>
            <a:xfrm>
              <a:off x="3995936" y="2899267"/>
              <a:ext cx="936104" cy="36004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MEBT</a:t>
              </a:r>
            </a:p>
          </p:txBody>
        </p:sp>
        <p:sp>
          <p:nvSpPr>
            <p:cNvPr id="17" name="Abgerundetes Rechteck 16"/>
            <p:cNvSpPr/>
            <p:nvPr/>
          </p:nvSpPr>
          <p:spPr>
            <a:xfrm>
              <a:off x="4932040" y="2564904"/>
              <a:ext cx="864096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 cavity</a:t>
              </a:r>
            </a:p>
          </p:txBody>
        </p:sp>
        <p:sp>
          <p:nvSpPr>
            <p:cNvPr id="18" name="Sechseck 17"/>
            <p:cNvSpPr/>
            <p:nvPr/>
          </p:nvSpPr>
          <p:spPr>
            <a:xfrm rot="16200000">
              <a:off x="5746150" y="2742937"/>
              <a:ext cx="772672" cy="672699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Abgerundetes Rechteck 18"/>
            <p:cNvSpPr/>
            <p:nvPr/>
          </p:nvSpPr>
          <p:spPr>
            <a:xfrm>
              <a:off x="6995644" y="2564904"/>
              <a:ext cx="864096" cy="100811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 cavity</a:t>
              </a:r>
            </a:p>
          </p:txBody>
        </p:sp>
        <p:sp>
          <p:nvSpPr>
            <p:cNvPr id="20" name="Sechseck 19"/>
            <p:cNvSpPr/>
            <p:nvPr/>
          </p:nvSpPr>
          <p:spPr>
            <a:xfrm rot="16200000">
              <a:off x="7809754" y="2742937"/>
              <a:ext cx="772672" cy="672699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Gerade Verbindung 20"/>
            <p:cNvCxnSpPr>
              <a:endCxn id="19" idx="1"/>
            </p:cNvCxnSpPr>
            <p:nvPr/>
          </p:nvCxnSpPr>
          <p:spPr>
            <a:xfrm>
              <a:off x="6468836" y="3068960"/>
              <a:ext cx="526808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eschweifte Klammer rechts 21"/>
          <p:cNvSpPr/>
          <p:nvPr/>
        </p:nvSpPr>
        <p:spPr>
          <a:xfrm rot="5400000">
            <a:off x="6560419" y="3357452"/>
            <a:ext cx="335411" cy="35283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845811" y="5385990"/>
            <a:ext cx="3813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normal conducting CH cavities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quadrupole </a:t>
            </a:r>
            <a:r>
              <a:rPr kumimoji="0" lang="en-GB" sz="18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dublets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(~2.5m, 2.5 -&gt; 20MeV) 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956973" y="5459739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175MHz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(2-4m, 1.2 -&gt; 2.5MeV)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81787" y="5459739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&gt;100mA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 source 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643450" y="2986091"/>
            <a:ext cx="8016096" cy="423462"/>
            <a:chOff x="2083610" y="1660487"/>
            <a:chExt cx="8016096" cy="423462"/>
          </a:xfrm>
        </p:grpSpPr>
        <p:cxnSp>
          <p:nvCxnSpPr>
            <p:cNvPr id="3" name="Gerade Verbindung mit Pfeil 2"/>
            <p:cNvCxnSpPr/>
            <p:nvPr/>
          </p:nvCxnSpPr>
          <p:spPr>
            <a:xfrm>
              <a:off x="2083610" y="2083949"/>
              <a:ext cx="8016096" cy="0"/>
            </a:xfrm>
            <a:prstGeom prst="straightConnector1">
              <a:avLst/>
            </a:prstGeom>
            <a:ln w="571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feld 3"/>
            <p:cNvSpPr txBox="1"/>
            <p:nvPr/>
          </p:nvSpPr>
          <p:spPr>
            <a:xfrm>
              <a:off x="2551662" y="1660487"/>
              <a:ext cx="7225119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100mA peak current, 20MeV pulsed proton linac, rep rate 20-200Hz</a:t>
              </a: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15" y="1566519"/>
            <a:ext cx="8035800" cy="11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9EDAFE-B35A-61F6-FDC5-A52B62606DDA}"/>
              </a:ext>
            </a:extLst>
          </p:cNvPr>
          <p:cNvSpPr txBox="1">
            <a:spLocks/>
          </p:cNvSpPr>
          <p:nvPr/>
        </p:nvSpPr>
        <p:spPr>
          <a:xfrm>
            <a:off x="595515" y="549590"/>
            <a:ext cx="10515600" cy="8212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2800" b="1" dirty="0"/>
              <a:t>The HBS-I Accelerator – TDR Concept up to 20MeV</a:t>
            </a:r>
            <a:br>
              <a:rPr lang="en-SE" sz="2800" dirty="0"/>
            </a:br>
            <a:r>
              <a:rPr lang="en-SE" sz="2000" dirty="0"/>
              <a:t>presented by Paul Zakalek</a:t>
            </a:r>
            <a:endParaRPr lang="en-SE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CD041-7531-BCF4-82D8-D5A41C90C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152" y="279622"/>
            <a:ext cx="1811466" cy="10232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55B4AE-1D97-A81F-0EED-2E83A5E5EDD6}"/>
              </a:ext>
            </a:extLst>
          </p:cNvPr>
          <p:cNvSpPr txBox="1"/>
          <p:nvPr/>
        </p:nvSpPr>
        <p:spPr>
          <a:xfrm>
            <a:off x="9165021" y="1640842"/>
            <a:ext cx="27521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000" dirty="0"/>
              <a:t>Support for </a:t>
            </a:r>
          </a:p>
          <a:p>
            <a:r>
              <a:rPr lang="en-SE" sz="2000" b="1" dirty="0"/>
              <a:t>5 instruments </a:t>
            </a:r>
          </a:p>
          <a:p>
            <a:r>
              <a:rPr lang="en-SE" sz="2000" dirty="0"/>
              <a:t>as well as support for</a:t>
            </a:r>
          </a:p>
          <a:p>
            <a:r>
              <a:rPr lang="en-SE" sz="2000" b="1" dirty="0"/>
              <a:t>Production of medical radioisotopes</a:t>
            </a:r>
          </a:p>
          <a:p>
            <a:endParaRPr lang="en-SE" sz="2000" b="1" dirty="0"/>
          </a:p>
          <a:p>
            <a:r>
              <a:rPr lang="en-GB" sz="2000" dirty="0"/>
              <a:t>HBS-I would be the first </a:t>
            </a:r>
            <a:r>
              <a:rPr lang="en-GB" sz="2000" dirty="0" err="1"/>
              <a:t>HiCANS</a:t>
            </a:r>
            <a:r>
              <a:rPr lang="en-GB" sz="2000" dirty="0"/>
              <a:t> user facility in Europe, and together with related projects in France and Spain would provide complementary capacity to shape and sustain the European user community.</a:t>
            </a:r>
            <a:endParaRPr lang="en-SE" sz="2000" b="1" dirty="0"/>
          </a:p>
        </p:txBody>
      </p:sp>
    </p:spTree>
    <p:extLst>
      <p:ext uri="{BB962C8B-B14F-4D97-AF65-F5344CB8AC3E}">
        <p14:creationId xmlns:p14="http://schemas.microsoft.com/office/powerpoint/2010/main" val="4271535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270A0-C506-5BC2-034E-10A4C10E4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67146-2613-51A7-129E-5E81C990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433"/>
            <a:ext cx="5513172" cy="442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SE" sz="2000" b="1" dirty="0"/>
              <a:t>Parameters: </a:t>
            </a:r>
          </a:p>
          <a:p>
            <a:r>
              <a:rPr lang="en-SE" sz="2000" dirty="0"/>
              <a:t>25MeV protons</a:t>
            </a:r>
          </a:p>
          <a:p>
            <a:r>
              <a:rPr lang="en-SE" sz="2000" dirty="0"/>
              <a:t>Peak current 80mA </a:t>
            </a:r>
          </a:p>
          <a:p>
            <a:pPr marL="0" indent="0">
              <a:buNone/>
            </a:pPr>
            <a:endParaRPr lang="en-SE" sz="2000" dirty="0"/>
          </a:p>
          <a:p>
            <a:pPr marL="0" indent="0">
              <a:buNone/>
            </a:pPr>
            <a:r>
              <a:rPr lang="en-SE" sz="2000" b="1" dirty="0"/>
              <a:t>2 Target stations:</a:t>
            </a:r>
          </a:p>
          <a:p>
            <a:r>
              <a:rPr lang="en-SE" sz="2000" dirty="0"/>
              <a:t>long pulse: 2ms, DC 4%, power 80kW</a:t>
            </a:r>
          </a:p>
          <a:p>
            <a:r>
              <a:rPr lang="en-SE" sz="2000" dirty="0"/>
              <a:t>short pulse: 400micsec, DC 4%, power 80kW  </a:t>
            </a:r>
          </a:p>
          <a:p>
            <a:pPr marL="0" indent="0">
              <a:buNone/>
            </a:pPr>
            <a:endParaRPr lang="en-SE" sz="2000" b="1" dirty="0"/>
          </a:p>
          <a:p>
            <a:pPr marL="0" indent="0">
              <a:buNone/>
            </a:pPr>
            <a:r>
              <a:rPr lang="en-SE" sz="2000" b="1" dirty="0"/>
              <a:t>Supporting 12 instruments (6 per target)</a:t>
            </a:r>
            <a:r>
              <a:rPr lang="en-SE" sz="2000" dirty="0"/>
              <a:t> </a:t>
            </a:r>
            <a:endParaRPr lang="en-US" sz="1900" b="1" dirty="0"/>
          </a:p>
          <a:p>
            <a:pPr marL="0" indent="0">
              <a:buNone/>
            </a:pPr>
            <a:endParaRPr lang="en-SE" sz="2000" dirty="0"/>
          </a:p>
          <a:p>
            <a:pPr marL="285750" indent="-285750">
              <a:buFontTx/>
              <a:buChar char="-"/>
            </a:pPr>
            <a:endParaRPr lang="en-SE" sz="1900" dirty="0"/>
          </a:p>
          <a:p>
            <a:pPr marL="0" indent="0">
              <a:buNone/>
            </a:pPr>
            <a:endParaRPr lang="en-S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F0265A-0EAD-05FB-5881-9A5D1B34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10515600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ICONE: The French HiCANS Source</a:t>
            </a:r>
            <a:br>
              <a:rPr lang="en-SE" sz="2800" dirty="0"/>
            </a:br>
            <a:r>
              <a:rPr lang="en-SE" sz="2000" dirty="0"/>
              <a:t>presented by Frederic Ott</a:t>
            </a:r>
            <a:endParaRPr lang="en-S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75911-0991-B4C3-0701-6F7EEB20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756" y="400147"/>
            <a:ext cx="2819400" cy="116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51D4A-90E8-D1B8-DE08-63CBB575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82" y="1648121"/>
            <a:ext cx="5376936" cy="497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9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69C8-B5C7-0E79-3EFF-DD528D075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3017A-FE75-2F90-140E-F46DB1E1B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3686"/>
            <a:ext cx="4750782" cy="442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Special emphasis has been put on providing cold neutrons and </a:t>
            </a:r>
            <a:r>
              <a:rPr lang="en-US" sz="2000" dirty="0"/>
              <a:t>a practical TMR (Target – Moderator – Reflector) design has been proposed for the ICONE project.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SE" sz="2000" dirty="0"/>
              <a:t>The radiative heat load is expected to be </a:t>
            </a:r>
          </a:p>
          <a:p>
            <a:pPr marL="0" indent="0">
              <a:buNone/>
            </a:pPr>
            <a:r>
              <a:rPr lang="en-SE" sz="2000" dirty="0"/>
              <a:t>&lt; 0.004kW – in comparison to ESS with ~4kW.</a:t>
            </a:r>
          </a:p>
          <a:p>
            <a:pPr marL="0" indent="0">
              <a:buNone/>
            </a:pPr>
            <a:endParaRPr lang="en-SE" sz="2000" dirty="0"/>
          </a:p>
          <a:p>
            <a:pPr marL="0" indent="0">
              <a:buNone/>
            </a:pPr>
            <a:r>
              <a:rPr lang="en-SE" sz="2000" dirty="0"/>
              <a:t>Also the radiation damage at ICONE will be negligible allowing for much simplified operational constraints.</a:t>
            </a:r>
          </a:p>
          <a:p>
            <a:pPr marL="0" indent="0">
              <a:buNone/>
            </a:pPr>
            <a:endParaRPr lang="en-SE" sz="2000" dirty="0"/>
          </a:p>
          <a:p>
            <a:pPr marL="285750" indent="-285750">
              <a:buFontTx/>
              <a:buChar char="-"/>
            </a:pPr>
            <a:endParaRPr lang="en-SE" sz="1900" dirty="0"/>
          </a:p>
          <a:p>
            <a:pPr marL="0" indent="0">
              <a:buNone/>
            </a:pPr>
            <a:endParaRPr lang="en-SE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B96C00-CD0D-8C13-40C1-ABFDA18D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10515600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ICONE: The French HiCANS Source</a:t>
            </a:r>
            <a:br>
              <a:rPr lang="en-SE" sz="2800" dirty="0"/>
            </a:br>
            <a:r>
              <a:rPr lang="en-SE" sz="2000" dirty="0"/>
              <a:t>presented by Frederic Ott</a:t>
            </a:r>
            <a:endParaRPr lang="en-S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04533-5441-4E6E-BBE6-D1503C61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756" y="400147"/>
            <a:ext cx="28194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3DBDE-8E15-03E6-07F5-21450DD83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982" y="2105433"/>
            <a:ext cx="6363974" cy="40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0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C3A3-76ED-E6B6-3AAA-F25ED2E6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Sub-committee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F0B4-721E-E642-94A3-DA38CCA1D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Three accelerator sessions, including </a:t>
            </a:r>
            <a:r>
              <a:rPr lang="en-US" dirty="0" err="1"/>
              <a:t>HiCANS</a:t>
            </a:r>
            <a:r>
              <a:rPr lang="en-US" dirty="0"/>
              <a:t> comprising 9 talks</a:t>
            </a:r>
          </a:p>
          <a:p>
            <a:r>
              <a:rPr lang="en-US" dirty="0"/>
              <a:t>Represented facilities (organizations):</a:t>
            </a:r>
          </a:p>
          <a:p>
            <a:pPr lvl="1"/>
            <a:r>
              <a:rPr lang="en-US" dirty="0"/>
              <a:t>LANSCE (Los Alamos National Lab)</a:t>
            </a:r>
          </a:p>
          <a:p>
            <a:pPr lvl="1"/>
            <a:r>
              <a:rPr lang="en-US" dirty="0"/>
              <a:t>Myrrha-Minerva (ESS Bilbao)</a:t>
            </a:r>
          </a:p>
          <a:p>
            <a:pPr lvl="1"/>
            <a:r>
              <a:rPr lang="en-US" dirty="0"/>
              <a:t>SNS (Oak Ridge National Lab)</a:t>
            </a:r>
          </a:p>
          <a:p>
            <a:pPr lvl="1"/>
            <a:r>
              <a:rPr lang="en-US" dirty="0"/>
              <a:t>J-PARC</a:t>
            </a:r>
          </a:p>
          <a:p>
            <a:pPr lvl="1"/>
            <a:r>
              <a:rPr lang="en-US" dirty="0"/>
              <a:t>ESS</a:t>
            </a:r>
          </a:p>
          <a:p>
            <a:pPr lvl="1"/>
            <a:r>
              <a:rPr lang="en-US" dirty="0"/>
              <a:t>ARGITU (ESS Bilbao)</a:t>
            </a:r>
          </a:p>
          <a:p>
            <a:pPr lvl="1"/>
            <a:r>
              <a:rPr lang="en-US" dirty="0"/>
              <a:t>HBS (Jülich)</a:t>
            </a:r>
          </a:p>
          <a:p>
            <a:pPr lvl="1"/>
            <a:r>
              <a:rPr lang="en-US" dirty="0"/>
              <a:t>ICONE (CEA, CNRS)</a:t>
            </a:r>
          </a:p>
          <a:p>
            <a:pPr lvl="1"/>
            <a:r>
              <a:rPr lang="en-US" dirty="0"/>
              <a:t>SORGENTINA (ENEA)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88469-CF18-6183-A525-FF3B3809B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9790" y="3584448"/>
            <a:ext cx="3821748" cy="290842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1B41B-7C48-4F54-FA7B-778C973B140C}"/>
              </a:ext>
            </a:extLst>
          </p:cNvPr>
          <p:cNvSpPr txBox="1"/>
          <p:nvPr/>
        </p:nvSpPr>
        <p:spPr>
          <a:xfrm>
            <a:off x="8375405" y="3147648"/>
            <a:ext cx="353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Program Subcommittee Members</a:t>
            </a:r>
          </a:p>
        </p:txBody>
      </p:sp>
    </p:spTree>
    <p:extLst>
      <p:ext uri="{BB962C8B-B14F-4D97-AF65-F5344CB8AC3E}">
        <p14:creationId xmlns:p14="http://schemas.microsoft.com/office/powerpoint/2010/main" val="362094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BFB58-7088-00C1-FBA5-529E88BC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3CF6D-01FB-A420-C2E7-F2021AF80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1895"/>
            <a:ext cx="5978236" cy="40403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/>
              <a:t>Goal: </a:t>
            </a:r>
            <a:r>
              <a:rPr lang="en-GB" sz="2000" dirty="0"/>
              <a:t>develop an accelerator-driven fusion neutron source for applications in nuclear medicine, materials science, and fusion technology.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Parameters</a:t>
            </a:r>
            <a:r>
              <a:rPr lang="en-GB" sz="2000" dirty="0"/>
              <a:t>: mixed deuterium and tritium ion beam (300 keV), directed onto titanium-coated rotating targets, producing nearly monochromatic 14MeV neutrons. Neutron emission rate: 10</a:t>
            </a:r>
            <a:r>
              <a:rPr lang="en-GB" sz="2000" baseline="30000" dirty="0"/>
              <a:t>14</a:t>
            </a:r>
            <a:r>
              <a:rPr lang="en-GB" sz="2000" dirty="0"/>
              <a:t> n/s. 250kW power.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SORGENTINA is a </a:t>
            </a:r>
            <a:r>
              <a:rPr lang="en-GB" sz="2000" b="1" dirty="0"/>
              <a:t>first of a kind </a:t>
            </a:r>
            <a:r>
              <a:rPr lang="en-GB" sz="2000" dirty="0"/>
              <a:t>fusion neutron source. The project started in January 2020. Funding was approved for the thermomechanical demonstrator.</a:t>
            </a:r>
            <a:endParaRPr lang="en-SE" sz="19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D77551-A5DB-1F58-F50D-2192196F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8783782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SORGENTINA: A Multipurpose Accelerator Driven Fusion Neutron Source</a:t>
            </a:r>
            <a:br>
              <a:rPr lang="en-SE" sz="2800" dirty="0"/>
            </a:br>
            <a:r>
              <a:rPr lang="en-SE" sz="2000" dirty="0"/>
              <a:t>presented by Antonino Pietropaolo</a:t>
            </a:r>
            <a:endParaRPr lang="en-S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CA80D-501C-7147-95A3-AA66D4C26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464" y="400147"/>
            <a:ext cx="2450238" cy="726904"/>
          </a:xfrm>
          <a:prstGeom prst="rect">
            <a:avLst/>
          </a:prstGeom>
        </p:spPr>
      </p:pic>
      <p:pic>
        <p:nvPicPr>
          <p:cNvPr id="7" name="Immagine 10">
            <a:extLst>
              <a:ext uri="{FF2B5EF4-FFF2-40B4-BE49-F238E27FC236}">
                <a16:creationId xmlns:a16="http://schemas.microsoft.com/office/drawing/2014/main" id="{B332ABEE-98B6-2AE5-B75C-C6E19146C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917" y="2650622"/>
            <a:ext cx="4523180" cy="27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27F39-91F6-2631-ACB7-888E7FD9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A014C-D9E1-CD9B-023B-96AA819A5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085"/>
            <a:ext cx="6304338" cy="452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Vacuum, high voltage, control system tests were done at ENEA in </a:t>
            </a:r>
            <a:r>
              <a:rPr lang="en-GB" sz="2000" dirty="0" err="1"/>
              <a:t>Brasimone</a:t>
            </a:r>
            <a:r>
              <a:rPr lang="en-GB" sz="2000" dirty="0"/>
              <a:t> in February 2026.</a:t>
            </a:r>
          </a:p>
          <a:p>
            <a:pPr marL="0" indent="0">
              <a:buNone/>
            </a:pPr>
            <a:r>
              <a:rPr lang="en-GB" sz="2000" b="1" dirty="0"/>
              <a:t>Next Steps:</a:t>
            </a:r>
          </a:p>
          <a:p>
            <a:pPr marL="0" indent="0">
              <a:buNone/>
            </a:pPr>
            <a:r>
              <a:rPr lang="en-GB" sz="2000" dirty="0"/>
              <a:t>A full test with H</a:t>
            </a:r>
            <a:r>
              <a:rPr lang="en-GB" sz="2000" baseline="30000" dirty="0"/>
              <a:t>+ </a:t>
            </a:r>
            <a:r>
              <a:rPr lang="en-GB" sz="2000" dirty="0"/>
              <a:t>at 250kW with beam dump at ENEA </a:t>
            </a:r>
            <a:r>
              <a:rPr lang="en-GB" sz="2000" dirty="0" err="1"/>
              <a:t>Brasimone</a:t>
            </a:r>
            <a:r>
              <a:rPr lang="en-GB" sz="2000" dirty="0"/>
              <a:t> is planned for May 2026.</a:t>
            </a:r>
          </a:p>
          <a:p>
            <a:pPr marL="0" indent="0">
              <a:buNone/>
            </a:pPr>
            <a:r>
              <a:rPr lang="en-GB" sz="2000" dirty="0"/>
              <a:t>Assessment of the primary cooling system using the inductor up 250kW power.</a:t>
            </a:r>
          </a:p>
          <a:p>
            <a:pPr marL="0" indent="0">
              <a:buNone/>
            </a:pPr>
            <a:r>
              <a:rPr lang="en-GB" sz="2000" dirty="0"/>
              <a:t>Study about rotating sealing systems.</a:t>
            </a:r>
          </a:p>
          <a:p>
            <a:pPr marL="0" indent="0">
              <a:buNone/>
            </a:pPr>
            <a:r>
              <a:rPr lang="en-GB" sz="2000" dirty="0"/>
              <a:t>Joining vacuum chamber hosting rotating target with ion source and accelerator.</a:t>
            </a:r>
          </a:p>
          <a:p>
            <a:pPr marL="0" indent="0">
              <a:buNone/>
            </a:pPr>
            <a:r>
              <a:rPr lang="en-GB" sz="2000" dirty="0"/>
              <a:t>Test the TI sputtering system to be hosted inside the vacuum chamber housing the rotating target.</a:t>
            </a:r>
            <a:endParaRPr lang="en-SE" sz="19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B551D6-9228-EE93-6246-DD288BBB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47"/>
            <a:ext cx="8783782" cy="1325563"/>
          </a:xfrm>
        </p:spPr>
        <p:txBody>
          <a:bodyPr>
            <a:normAutofit/>
          </a:bodyPr>
          <a:lstStyle/>
          <a:p>
            <a:r>
              <a:rPr lang="en-SE" sz="2800" b="1" dirty="0"/>
              <a:t>SORGENTINA: A Multipurpose Accelerator Driven Fusion Neutron Source</a:t>
            </a:r>
            <a:br>
              <a:rPr lang="en-SE" sz="2800" dirty="0"/>
            </a:br>
            <a:r>
              <a:rPr lang="en-SE" sz="2000" dirty="0"/>
              <a:t>presented by Antonino Pietropaolo</a:t>
            </a:r>
            <a:endParaRPr lang="en-SE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6F86D-201C-0728-EAF2-FBAA6B58A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464" y="400147"/>
            <a:ext cx="2450238" cy="7269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65BBF5-C2DB-BB6D-B471-D1C349042927}"/>
              </a:ext>
            </a:extLst>
          </p:cNvPr>
          <p:cNvGrpSpPr/>
          <p:nvPr/>
        </p:nvGrpSpPr>
        <p:grpSpPr>
          <a:xfrm>
            <a:off x="7990303" y="2131895"/>
            <a:ext cx="3736880" cy="3957400"/>
            <a:chOff x="5392572" y="795773"/>
            <a:chExt cx="3736880" cy="3957400"/>
          </a:xfrm>
        </p:grpSpPr>
        <p:pic>
          <p:nvPicPr>
            <p:cNvPr id="2" name="Immagine 6">
              <a:extLst>
                <a:ext uri="{FF2B5EF4-FFF2-40B4-BE49-F238E27FC236}">
                  <a16:creationId xmlns:a16="http://schemas.microsoft.com/office/drawing/2014/main" id="{2D6D544B-CF18-A432-41DF-857C5FE03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2572" y="795773"/>
              <a:ext cx="3736880" cy="3957400"/>
            </a:xfrm>
            <a:prstGeom prst="rect">
              <a:avLst/>
            </a:prstGeom>
          </p:spPr>
        </p:pic>
        <p:sp>
          <p:nvSpPr>
            <p:cNvPr id="4" name="CasellaDiTesto 9">
              <a:extLst>
                <a:ext uri="{FF2B5EF4-FFF2-40B4-BE49-F238E27FC236}">
                  <a16:creationId xmlns:a16="http://schemas.microsoft.com/office/drawing/2014/main" id="{D72E0B8B-FA4C-7310-6FBE-7E9314B67F04}"/>
                </a:ext>
              </a:extLst>
            </p:cNvPr>
            <p:cNvSpPr txBox="1"/>
            <p:nvPr/>
          </p:nvSpPr>
          <p:spPr>
            <a:xfrm>
              <a:off x="5787804" y="3955894"/>
              <a:ext cx="209865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bg1">
                      <a:lumMod val="95000"/>
                    </a:schemeClr>
                  </a:solidFill>
                </a:rPr>
                <a:t>Ion source 300 kV deck</a:t>
              </a:r>
            </a:p>
          </p:txBody>
        </p:sp>
        <p:sp>
          <p:nvSpPr>
            <p:cNvPr id="5" name="CasellaDiTesto 10">
              <a:extLst>
                <a:ext uri="{FF2B5EF4-FFF2-40B4-BE49-F238E27FC236}">
                  <a16:creationId xmlns:a16="http://schemas.microsoft.com/office/drawing/2014/main" id="{13B65814-1B17-A747-FD30-996886302985}"/>
                </a:ext>
              </a:extLst>
            </p:cNvPr>
            <p:cNvSpPr txBox="1"/>
            <p:nvPr/>
          </p:nvSpPr>
          <p:spPr>
            <a:xfrm>
              <a:off x="6837129" y="1284205"/>
              <a:ext cx="146386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bg1">
                      <a:lumMod val="95000"/>
                    </a:schemeClr>
                  </a:solidFill>
                </a:rPr>
                <a:t>Ion </a:t>
              </a:r>
              <a:r>
                <a:rPr lang="it-IT" sz="1350" b="1" dirty="0" err="1">
                  <a:solidFill>
                    <a:schemeClr val="bg1">
                      <a:lumMod val="95000"/>
                    </a:schemeClr>
                  </a:solidFill>
                </a:rPr>
                <a:t>beam</a:t>
              </a:r>
              <a:r>
                <a:rPr lang="it-IT" sz="1350" b="1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it-IT" sz="1350" b="1" dirty="0" err="1">
                  <a:solidFill>
                    <a:schemeClr val="bg1">
                      <a:lumMod val="95000"/>
                    </a:schemeClr>
                  </a:solidFill>
                </a:rPr>
                <a:t>dump</a:t>
              </a:r>
              <a:endParaRPr lang="it-IT" sz="135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8" name="CasellaDiTesto 13">
              <a:extLst>
                <a:ext uri="{FF2B5EF4-FFF2-40B4-BE49-F238E27FC236}">
                  <a16:creationId xmlns:a16="http://schemas.microsoft.com/office/drawing/2014/main" id="{1AE643B7-BCA9-7740-51E2-6A7F95B34FE3}"/>
                </a:ext>
              </a:extLst>
            </p:cNvPr>
            <p:cNvSpPr txBox="1"/>
            <p:nvPr/>
          </p:nvSpPr>
          <p:spPr>
            <a:xfrm>
              <a:off x="7370791" y="1936668"/>
              <a:ext cx="11368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bg1">
                      <a:lumMod val="95000"/>
                    </a:schemeClr>
                  </a:solidFill>
                </a:rPr>
                <a:t>Accelerator</a:t>
              </a:r>
            </a:p>
          </p:txBody>
        </p:sp>
        <p:sp>
          <p:nvSpPr>
            <p:cNvPr id="9" name="CasellaDiTesto 14">
              <a:extLst>
                <a:ext uri="{FF2B5EF4-FFF2-40B4-BE49-F238E27FC236}">
                  <a16:creationId xmlns:a16="http://schemas.microsoft.com/office/drawing/2014/main" id="{3CDA8749-2309-1B9B-41E2-8E4F1022A732}"/>
                </a:ext>
              </a:extLst>
            </p:cNvPr>
            <p:cNvSpPr txBox="1"/>
            <p:nvPr/>
          </p:nvSpPr>
          <p:spPr>
            <a:xfrm>
              <a:off x="7370790" y="2381754"/>
              <a:ext cx="105990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chemeClr val="bg1">
                      <a:lumMod val="95000"/>
                    </a:schemeClr>
                  </a:solidFill>
                </a:rPr>
                <a:t>Ion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66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7DA6F-F144-80A1-D191-2245621F2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811D3-6DF4-6B59-7D8E-983329AD1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12" y="2141537"/>
            <a:ext cx="65466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Dual-species (H+,H-) 800 MeV linac at LANSCE provides beam with distinct parameters to five users simultaneously </a:t>
            </a:r>
          </a:p>
          <a:p>
            <a:pPr marL="0" indent="0">
              <a:buNone/>
            </a:pPr>
            <a:r>
              <a:rPr lang="en-US" sz="2400" dirty="0"/>
              <a:t>LAMP and LANE upgrades will target the front end (source-DTL) and experimental areas respectively to keep LANSCE operational through 2050</a:t>
            </a:r>
          </a:p>
          <a:p>
            <a:pPr marL="0" indent="0">
              <a:buNone/>
            </a:pPr>
            <a:r>
              <a:rPr lang="en-US" sz="2400" dirty="0"/>
              <a:t>LAMP will modernize ion sources, and result in first dual-species RFQ, and replace the existing DTL with a new design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5F47B-1688-8BCC-AAEE-BAAE3FAA42D5}"/>
              </a:ext>
            </a:extLst>
          </p:cNvPr>
          <p:cNvSpPr txBox="1"/>
          <p:nvPr/>
        </p:nvSpPr>
        <p:spPr>
          <a:xfrm>
            <a:off x="362712" y="109370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by Charles Taylor (LANL)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32D53D-D2F1-B183-28A7-92CB1162A288}"/>
              </a:ext>
            </a:extLst>
          </p:cNvPr>
          <p:cNvSpPr txBox="1">
            <a:spLocks/>
          </p:cNvSpPr>
          <p:nvPr/>
        </p:nvSpPr>
        <p:spPr>
          <a:xfrm>
            <a:off x="362712" y="365125"/>
            <a:ext cx="10991088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Building the Future of High-Power Accelerators: Opportunities at LANSCE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B2D183-86D3-86AE-808D-CEA16A1E75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52" y="1463040"/>
            <a:ext cx="5198731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37742-E925-6CAB-1F83-9D227B53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700" y="5814378"/>
            <a:ext cx="30353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E58AF-C24B-E3DC-7AB5-948566735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F0B4-6371-BCB7-C5C5-0B6CE2191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11" y="1647706"/>
            <a:ext cx="6048257" cy="4845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Maintaining existing capability with a modern front-end presents unique challenges</a:t>
            </a:r>
          </a:p>
          <a:p>
            <a:pPr marL="0" indent="0">
              <a:buNone/>
            </a:pPr>
            <a:r>
              <a:rPr lang="en-US" sz="2400" dirty="0"/>
              <a:t>Multi-code, start-to-end simulations show good transmission of all beams through well-developed preliminary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33C1E-11D6-3389-D065-61FD6B66ED0D}"/>
              </a:ext>
            </a:extLst>
          </p:cNvPr>
          <p:cNvSpPr txBox="1"/>
          <p:nvPr/>
        </p:nvSpPr>
        <p:spPr>
          <a:xfrm>
            <a:off x="362712" y="109370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by Charles Taylor (LANL)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4AF570-2D2F-A6D0-0858-8DE217297D13}"/>
              </a:ext>
            </a:extLst>
          </p:cNvPr>
          <p:cNvSpPr txBox="1">
            <a:spLocks/>
          </p:cNvSpPr>
          <p:nvPr/>
        </p:nvSpPr>
        <p:spPr>
          <a:xfrm>
            <a:off x="362712" y="365125"/>
            <a:ext cx="10991088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Building the Future of High-Power Accelerators: Opportunities at LANSCE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E2003-B5ED-B1D7-EDB1-F98039AAF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94" y="764605"/>
            <a:ext cx="5218176" cy="1900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F522A-D24E-AFE4-040D-0399B2206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209" y="4381962"/>
            <a:ext cx="2371513" cy="1782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3B75BD-FB70-589F-BD94-DB09A084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920" y="4549955"/>
            <a:ext cx="4327077" cy="1962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D6395-0FAB-B08C-5F7A-25B596A54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953" y="2636586"/>
            <a:ext cx="3674335" cy="17408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D9AD33-8045-384D-E4A4-8218506B1E5E}"/>
              </a:ext>
            </a:extLst>
          </p:cNvPr>
          <p:cNvGrpSpPr/>
          <p:nvPr/>
        </p:nvGrpSpPr>
        <p:grpSpPr>
          <a:xfrm>
            <a:off x="264388" y="4139240"/>
            <a:ext cx="2599208" cy="2625214"/>
            <a:chOff x="264388" y="4139240"/>
            <a:chExt cx="2599208" cy="2625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5E4AB7-582B-AD04-28CB-68EE48521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388" y="4139240"/>
              <a:ext cx="2599208" cy="12814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B0025D-F408-DD68-F613-26135C18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388" y="5489167"/>
              <a:ext cx="2599208" cy="127528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140B10-49F0-2D3E-1CDF-4038340E5106}"/>
              </a:ext>
            </a:extLst>
          </p:cNvPr>
          <p:cNvSpPr txBox="1"/>
          <p:nvPr/>
        </p:nvSpPr>
        <p:spPr>
          <a:xfrm>
            <a:off x="1687250" y="3862241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AA2A7-34A8-7528-4E43-26A77E41CB2D}"/>
              </a:ext>
            </a:extLst>
          </p:cNvPr>
          <p:cNvSpPr txBox="1"/>
          <p:nvPr/>
        </p:nvSpPr>
        <p:spPr>
          <a:xfrm>
            <a:off x="4573213" y="4088290"/>
            <a:ext cx="66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LEBT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30FE3D-B1BA-0EDD-2778-66E90FA15847}"/>
              </a:ext>
            </a:extLst>
          </p:cNvPr>
          <p:cNvSpPr txBox="1"/>
          <p:nvPr/>
        </p:nvSpPr>
        <p:spPr>
          <a:xfrm>
            <a:off x="6984154" y="4046907"/>
            <a:ext cx="61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RFQ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2F3C1-2DE1-C055-0B54-1C755DD636C4}"/>
              </a:ext>
            </a:extLst>
          </p:cNvPr>
          <p:cNvSpPr txBox="1"/>
          <p:nvPr/>
        </p:nvSpPr>
        <p:spPr>
          <a:xfrm>
            <a:off x="7337002" y="3244334"/>
            <a:ext cx="736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MEBT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51667-2860-DC6B-7B39-A6B0C4EC1149}"/>
              </a:ext>
            </a:extLst>
          </p:cNvPr>
          <p:cNvSpPr txBox="1"/>
          <p:nvPr/>
        </p:nvSpPr>
        <p:spPr>
          <a:xfrm>
            <a:off x="6492243" y="2665237"/>
            <a:ext cx="56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DTL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B9FC9670-E010-BB8A-0964-44CAE471D1CA}"/>
              </a:ext>
            </a:extLst>
          </p:cNvPr>
          <p:cNvSpPr/>
          <p:nvPr/>
        </p:nvSpPr>
        <p:spPr>
          <a:xfrm rot="10398721">
            <a:off x="1858247" y="2497355"/>
            <a:ext cx="5097739" cy="2422584"/>
          </a:xfrm>
          <a:prstGeom prst="arc">
            <a:avLst>
              <a:gd name="adj1" fmla="val 10462933"/>
              <a:gd name="adj2" fmla="val 21010254"/>
            </a:avLst>
          </a:prstGeom>
          <a:ln w="38100">
            <a:headEnd type="triangle" w="lg" len="lg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52A64-1B89-5B33-CCEC-AE7ECFD9E3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6700" y="5814378"/>
            <a:ext cx="30353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D34B-4745-54AB-3151-EF6348F22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73" y="396408"/>
            <a:ext cx="7318248" cy="987734"/>
          </a:xfrm>
        </p:spPr>
        <p:txBody>
          <a:bodyPr>
            <a:normAutofit/>
          </a:bodyPr>
          <a:lstStyle/>
          <a:p>
            <a:r>
              <a:rPr lang="en-US" sz="3200" dirty="0"/>
              <a:t>Development of the DUMP-OT for MYRRHA phase I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8F70F-9E08-6A88-A8FA-61773CC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4" y="1843913"/>
            <a:ext cx="71713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 innovative 3-4kW dump for 17 and 100 MeV proton beams at two beamline locations </a:t>
            </a:r>
          </a:p>
          <a:p>
            <a:pPr marL="0" indent="0">
              <a:buNone/>
            </a:pPr>
            <a:r>
              <a:rPr lang="en-US" sz="2400" dirty="0"/>
              <a:t>Power density mitigated geometrically by tilted face  </a:t>
            </a:r>
          </a:p>
          <a:p>
            <a:pPr marL="0" indent="0">
              <a:buNone/>
            </a:pPr>
            <a:r>
              <a:rPr lang="en-US" sz="2400" dirty="0"/>
              <a:t>Based on tiled ‘mushroom’ bolts made of </a:t>
            </a:r>
            <a:r>
              <a:rPr lang="en-GB" sz="2400" dirty="0"/>
              <a:t>CuCrZr</a:t>
            </a:r>
            <a:r>
              <a:rPr lang="en-US" sz="2400" dirty="0"/>
              <a:t>, and a simple to manufacture water-cooled block</a:t>
            </a:r>
          </a:p>
          <a:p>
            <a:pPr marL="0" indent="0">
              <a:buNone/>
            </a:pPr>
            <a:r>
              <a:rPr lang="en-US" sz="2400" dirty="0"/>
              <a:t>Bolted-mushroom design approaches ideal as temperature rises and radial contact increases</a:t>
            </a:r>
          </a:p>
          <a:p>
            <a:pPr marL="0" indent="0">
              <a:buNone/>
            </a:pPr>
            <a:r>
              <a:rPr lang="en-US" sz="2400" dirty="0"/>
              <a:t>Provisions for thermal instrumentation designed into each ‘mushroom’</a:t>
            </a:r>
          </a:p>
          <a:p>
            <a:pPr marL="0" indent="0">
              <a:buNone/>
            </a:pPr>
            <a:r>
              <a:rPr lang="en-US" sz="2400" dirty="0"/>
              <a:t>Prototyping has begun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177A54C-4374-4DA1-C135-F140E923F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5021" y="3762022"/>
            <a:ext cx="4288962" cy="2982777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438F8BE6-7419-154D-11F6-0CF2BBB6B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37" y="113201"/>
            <a:ext cx="4288963" cy="2913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CD447-0C93-09B0-C783-58B507F68E21}"/>
              </a:ext>
            </a:extLst>
          </p:cNvPr>
          <p:cNvSpPr txBox="1"/>
          <p:nvPr/>
        </p:nvSpPr>
        <p:spPr>
          <a:xfrm>
            <a:off x="456773" y="129091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Jorge Garcia Tortosa (ESS Bilbao)</a:t>
            </a:r>
            <a:endParaRPr lang="en-US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6E6A684-3F66-D709-472E-39B95072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974" y="5418188"/>
            <a:ext cx="2320537" cy="123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1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98F36-043F-F2EB-9004-B0FCE8659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36" y="1463039"/>
            <a:ext cx="11027664" cy="414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After successful installation of Proton Power Upgrade equipment, SNS is running at 1.9 MW on target - approaching the goal of 2.0 MW operation for first target station</a:t>
            </a:r>
          </a:p>
          <a:p>
            <a:pPr marL="0" indent="0">
              <a:buNone/>
            </a:pPr>
            <a:r>
              <a:rPr lang="en-US" sz="2400" dirty="0"/>
              <a:t>Challenges remain to reach reliable 2.8 MW for the Second Target era </a:t>
            </a:r>
          </a:p>
          <a:p>
            <a:pPr marL="0" indent="0">
              <a:buNone/>
            </a:pPr>
            <a:r>
              <a:rPr lang="en-US" sz="2400" dirty="0"/>
              <a:t>A campaign is underway to demonstrate accelerator performance required for 2.8 MW operation by providing 45pps operation with 44 kJ/pulse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71966-CCEC-E02A-B5B5-4B211F63A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612" y="3533853"/>
            <a:ext cx="7732776" cy="28691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EB689B-7C69-010A-FB62-B46706124B5B}"/>
              </a:ext>
            </a:extLst>
          </p:cNvPr>
          <p:cNvSpPr txBox="1">
            <a:spLocks/>
          </p:cNvSpPr>
          <p:nvPr/>
        </p:nvSpPr>
        <p:spPr>
          <a:xfrm>
            <a:off x="326136" y="199612"/>
            <a:ext cx="10515600" cy="75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path to 2.0 MW and beyond at the SNS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8B9BA-8052-F841-CD0B-7C98ABE8CAE6}"/>
              </a:ext>
            </a:extLst>
          </p:cNvPr>
          <p:cNvSpPr txBox="1"/>
          <p:nvPr/>
        </p:nvSpPr>
        <p:spPr>
          <a:xfrm>
            <a:off x="326136" y="76538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Nicholas Evans (ORNL)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591DF8-7292-A3ED-C6DB-492A85F5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012" y="35654"/>
            <a:ext cx="3340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8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97A13-2B0A-692A-6061-5C56C765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10A4B-9D2B-9CC7-DAD8-2D6097E96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36" y="1253330"/>
            <a:ext cx="11487912" cy="5110893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Klystrons remain a long-term issue for reliable operation of high-power RF systems – Oak Ridge is dedicated to finding a solution in collaboration with other facilities</a:t>
            </a:r>
          </a:p>
          <a:p>
            <a:pPr marL="0" indent="0">
              <a:buNone/>
            </a:pPr>
            <a:r>
              <a:rPr lang="en-US" sz="2400" dirty="0"/>
              <a:t>PPU left SNS with a few challenges:</a:t>
            </a:r>
          </a:p>
          <a:p>
            <a:pPr marL="0" indent="0">
              <a:buNone/>
            </a:pPr>
            <a:r>
              <a:rPr lang="en-US" sz="2400" dirty="0"/>
              <a:t>	a now ‘consumable’ electron catcher</a:t>
            </a:r>
          </a:p>
          <a:p>
            <a:pPr marL="0" indent="0">
              <a:buNone/>
            </a:pPr>
            <a:r>
              <a:rPr lang="en-US" sz="2400" dirty="0"/>
              <a:t>	a leaking Ring  Injection Dump window</a:t>
            </a:r>
          </a:p>
          <a:p>
            <a:pPr marL="0" indent="0">
              <a:buNone/>
            </a:pPr>
            <a:r>
              <a:rPr lang="en-US" sz="2400" dirty="0"/>
              <a:t> 	elevated ring losses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solutions for each are in the works</a:t>
            </a:r>
          </a:p>
          <a:p>
            <a:pPr marL="0" indent="0">
              <a:buNone/>
            </a:pPr>
            <a:r>
              <a:rPr lang="en-US" sz="2400" dirty="0"/>
              <a:t>The Oak Ridge Accelerator Institute (ORAI) is </a:t>
            </a:r>
            <a:br>
              <a:rPr lang="en-US" sz="2400" dirty="0"/>
            </a:br>
            <a:r>
              <a:rPr lang="en-US" sz="2400" dirty="0"/>
              <a:t>thinking even further ahead exploring the </a:t>
            </a:r>
            <a:br>
              <a:rPr lang="en-US" sz="2400" dirty="0"/>
            </a:br>
            <a:r>
              <a:rPr lang="en-US" sz="2400" dirty="0"/>
              <a:t>potential of a third target station for </a:t>
            </a:r>
            <a:br>
              <a:rPr lang="en-US" sz="2400" dirty="0"/>
            </a:br>
            <a:r>
              <a:rPr lang="en-US" sz="2400" dirty="0"/>
              <a:t>applications beyond neutron science at the </a:t>
            </a:r>
            <a:br>
              <a:rPr lang="en-US" sz="2400" dirty="0"/>
            </a:br>
            <a:r>
              <a:rPr lang="en-US" sz="2400" dirty="0"/>
              <a:t>SNS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C8735D-6B74-9153-66B6-69FB246A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399" y="2954363"/>
            <a:ext cx="4820699" cy="359065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6BE18DA-A6D9-08AE-3DC2-E8FB24D2FC81}"/>
              </a:ext>
            </a:extLst>
          </p:cNvPr>
          <p:cNvSpPr txBox="1">
            <a:spLocks/>
          </p:cNvSpPr>
          <p:nvPr/>
        </p:nvSpPr>
        <p:spPr>
          <a:xfrm>
            <a:off x="326136" y="199612"/>
            <a:ext cx="10515600" cy="75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path to 2.0 MW and beyond at the SNS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6A5CB1-A478-30EB-285C-33C70EAF30E8}"/>
              </a:ext>
            </a:extLst>
          </p:cNvPr>
          <p:cNvSpPr txBox="1"/>
          <p:nvPr/>
        </p:nvSpPr>
        <p:spPr>
          <a:xfrm>
            <a:off x="326136" y="765388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Nicholas Evans (ORNL)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1AA060-BA3E-2441-E02A-284DDDE37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012" y="35654"/>
            <a:ext cx="3340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4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F544-A8B6-649E-B4A8-745F6DD4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18253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Operational status and recent upgrade studies of J-PARC accelerator facility for neutron and muon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22F8-562C-D3D0-E0A9-29022C2D5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12" y="2001395"/>
            <a:ext cx="10515600" cy="1645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Throughout J-PARC, studies have been carried out to reduce beam losses, and increase accelerator reliability for 1 MW operation </a:t>
            </a:r>
          </a:p>
          <a:p>
            <a:pPr marL="0" indent="0">
              <a:buNone/>
            </a:pPr>
            <a:r>
              <a:rPr lang="en-US" sz="2400" dirty="0"/>
              <a:t>Primary concerns are:</a:t>
            </a:r>
          </a:p>
          <a:p>
            <a:pPr lvl="1"/>
            <a:r>
              <a:rPr lang="en-US" dirty="0" err="1"/>
              <a:t>intrabeam</a:t>
            </a:r>
            <a:r>
              <a:rPr lang="en-US" dirty="0"/>
              <a:t> stripping in the linac</a:t>
            </a:r>
          </a:p>
          <a:p>
            <a:pPr lvl="1"/>
            <a:r>
              <a:rPr lang="en-US" dirty="0"/>
              <a:t>space charge, foil scattering in the RCS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E3CFB-7FA7-24F2-6921-86571C38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4160348"/>
            <a:ext cx="7321296" cy="2259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B89FD-C7EC-4B0A-0D2A-32FD42BF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012" y="2670819"/>
            <a:ext cx="4113276" cy="2445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E1B4AC-F4F3-136E-12FD-312A92A8FE23}"/>
              </a:ext>
            </a:extLst>
          </p:cNvPr>
          <p:cNvSpPr txBox="1"/>
          <p:nvPr/>
        </p:nvSpPr>
        <p:spPr>
          <a:xfrm>
            <a:off x="362712" y="1273699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Yuji Yamaguchi (J-PARC)</a:t>
            </a:r>
            <a:endParaRPr lang="en-US" dirty="0"/>
          </a:p>
        </p:txBody>
      </p:sp>
      <p:pic>
        <p:nvPicPr>
          <p:cNvPr id="11" name="図 16">
            <a:extLst>
              <a:ext uri="{FF2B5EF4-FFF2-40B4-BE49-F238E27FC236}">
                <a16:creationId xmlns:a16="http://schemas.microsoft.com/office/drawing/2014/main" id="{51E60D9D-0359-01CB-AC4A-25DF327CC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275" y="106218"/>
            <a:ext cx="1883044" cy="7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7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350B7-BC9A-EC44-A73B-25623E40E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48245-163F-E417-7F3E-FD95CBD1F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12" y="1975103"/>
            <a:ext cx="11371580" cy="4201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Upgrade studies are underway with a near-term goal of stable 1.5 MW operation </a:t>
            </a:r>
          </a:p>
          <a:p>
            <a:pPr marL="0" indent="0">
              <a:buNone/>
            </a:pPr>
            <a:r>
              <a:rPr lang="en-US" sz="2400" dirty="0"/>
              <a:t>Linac optics reducing </a:t>
            </a:r>
            <a:r>
              <a:rPr lang="en-US" sz="2400" dirty="0" err="1"/>
              <a:t>intrabeam</a:t>
            </a:r>
            <a:r>
              <a:rPr lang="en-US" sz="2400" dirty="0"/>
              <a:t> stripping at 60 mA support upgrade plans</a:t>
            </a:r>
          </a:p>
          <a:p>
            <a:pPr marL="0" indent="0">
              <a:buNone/>
            </a:pPr>
            <a:r>
              <a:rPr lang="en-US" sz="2400" dirty="0"/>
              <a:t>RCS parameters have been demonstrated at 1.5 MW equivalent charge with similar losses to 1 MW operation</a:t>
            </a:r>
          </a:p>
          <a:p>
            <a:pPr marL="0" indent="0">
              <a:buNone/>
            </a:pPr>
            <a:r>
              <a:rPr lang="en-US" sz="2400" dirty="0"/>
              <a:t>Beamline design studies also show a viable </a:t>
            </a:r>
            <a:br>
              <a:rPr lang="en-US" sz="2400" dirty="0"/>
            </a:br>
            <a:r>
              <a:rPr lang="en-US" sz="2400" dirty="0"/>
              <a:t>solution for transport to a second target </a:t>
            </a:r>
            <a:br>
              <a:rPr lang="en-US" sz="2400" dirty="0"/>
            </a:br>
            <a:r>
              <a:rPr lang="en-US" sz="2400" dirty="0"/>
              <a:t>station</a:t>
            </a:r>
          </a:p>
        </p:txBody>
      </p:sp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E8014A7B-9253-FD94-6196-4F269366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87692" y="3429000"/>
            <a:ext cx="4546600" cy="31115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12D9393-CA2A-CD2F-24BE-546D3F6F0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18253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Operational status and recent upgrade studies of J-PARC accelerator facility for neutron and muon sources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21664-364A-81BD-7809-F5EAC8434EF4}"/>
              </a:ext>
            </a:extLst>
          </p:cNvPr>
          <p:cNvSpPr txBox="1"/>
          <p:nvPr/>
        </p:nvSpPr>
        <p:spPr>
          <a:xfrm>
            <a:off x="362712" y="1273699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Presented by Yuji Yamaguchi (J-PARC)</a:t>
            </a:r>
            <a:endParaRPr lang="en-US" dirty="0"/>
          </a:p>
        </p:txBody>
      </p:sp>
      <p:pic>
        <p:nvPicPr>
          <p:cNvPr id="20" name="図 16">
            <a:extLst>
              <a:ext uri="{FF2B5EF4-FFF2-40B4-BE49-F238E27FC236}">
                <a16:creationId xmlns:a16="http://schemas.microsoft.com/office/drawing/2014/main" id="{C200BF40-B5E1-2E00-4AC9-9862C26BF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275" y="106218"/>
            <a:ext cx="1883044" cy="7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8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1662</Words>
  <Application>Microsoft Office PowerPoint</Application>
  <PresentationFormat>Widescreen</PresentationFormat>
  <Paragraphs>195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ICANS XXV Accelerator Subcommittee: Sessions Summary </vt:lpstr>
      <vt:lpstr>Accelerator Sub-committee</vt:lpstr>
      <vt:lpstr>PowerPoint Presentation</vt:lpstr>
      <vt:lpstr>PowerPoint Presentation</vt:lpstr>
      <vt:lpstr>Development of the DUMP-OT for MYRRHA phase I accelerator</vt:lpstr>
      <vt:lpstr>PowerPoint Presentation</vt:lpstr>
      <vt:lpstr>PowerPoint Presentation</vt:lpstr>
      <vt:lpstr>Operational status and recent upgrade studies of J-PARC accelerator facility for neutron and muon sources</vt:lpstr>
      <vt:lpstr>Operational status and recent upgrade studies of J-PARC accelerator facility for neutron and muon sources</vt:lpstr>
      <vt:lpstr>Beam-on-Target Instrumentation: Tuning, Monitoring, and Beyond</vt:lpstr>
      <vt:lpstr>Beam-on-Target Instrumentation: Tuning, Monitoring, and Beyond</vt:lpstr>
      <vt:lpstr>High-Current Accelerator Driven Neutron Sources (HiCANS)  Going from Compact Accelerator based Neutron Sources (CANS)  to High-Current Accelerator based Neutron Sources (HiCANS)    </vt:lpstr>
      <vt:lpstr>An Introduction to HiCANS</vt:lpstr>
      <vt:lpstr>ARGITU, a Neutron Source based on the HiCANS Concept presented by Fernando Sordo</vt:lpstr>
      <vt:lpstr>ARGITU: Status and Next Steps presented by Fernando Sordo</vt:lpstr>
      <vt:lpstr>The High Brilliance Neutron Source (HBS) Project presented by Paul Zakalek</vt:lpstr>
      <vt:lpstr>PowerPoint Presentation</vt:lpstr>
      <vt:lpstr>ICONE: The French HiCANS Source presented by Frederic Ott</vt:lpstr>
      <vt:lpstr>ICONE: The French HiCANS Source presented by Frederic Ott</vt:lpstr>
      <vt:lpstr>SORGENTINA: A Multipurpose Accelerator Driven Fusion Neutron Source presented by Antonino Pietropaolo</vt:lpstr>
      <vt:lpstr>SORGENTINA: A Multipurpose Accelerator Driven Fusion Neutron Source presented by Antonino Pietropaolo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Evans, Nicholas</dc:creator>
  <cp:lastModifiedBy>Evans, Nicholas</cp:lastModifiedBy>
  <cp:revision>14</cp:revision>
  <dcterms:created xsi:type="dcterms:W3CDTF">2026-04-16T14:05:15Z</dcterms:created>
  <dcterms:modified xsi:type="dcterms:W3CDTF">2026-04-17T06:24:56Z</dcterms:modified>
</cp:coreProperties>
</file>