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2" r:id="rId2"/>
    <p:sldId id="268" r:id="rId3"/>
    <p:sldId id="2147481418" r:id="rId4"/>
    <p:sldId id="2147481408" r:id="rId5"/>
    <p:sldId id="2147481421" r:id="rId6"/>
    <p:sldId id="2147481419" r:id="rId7"/>
    <p:sldId id="2147481416" r:id="rId8"/>
    <p:sldId id="2147481420" r:id="rId9"/>
    <p:sldId id="2147481406" r:id="rId10"/>
    <p:sldId id="271" r:id="rId11"/>
    <p:sldId id="2147481417" r:id="rId12"/>
    <p:sldId id="256" r:id="rId13"/>
    <p:sldId id="278" r:id="rId14"/>
    <p:sldId id="2147481415" r:id="rId15"/>
    <p:sldId id="277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6666"/>
    <a:srgbClr val="BBAB77"/>
    <a:srgbClr val="CCCCCC"/>
    <a:srgbClr val="FECC99"/>
    <a:srgbClr val="FEE6CC"/>
    <a:srgbClr val="CCDFDB"/>
    <a:srgbClr val="E5F0EC"/>
    <a:srgbClr val="D7E59A"/>
    <a:srgbClr val="EBF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03" autoAdjust="0"/>
    <p:restoredTop sz="83714" autoAdjust="0"/>
  </p:normalViewPr>
  <p:slideViewPr>
    <p:cSldViewPr snapToGrid="0" snapToObjects="1">
      <p:cViewPr>
        <p:scale>
          <a:sx n="110" d="100"/>
          <a:sy n="110" d="100"/>
        </p:scale>
        <p:origin x="720" y="-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1D4A45-BBE1-4E98-8CE1-4A2AEC46BD0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AA209A-B4CC-4D46-8E65-ADDD1CA02B57}">
      <dgm:prSet/>
      <dgm:spPr/>
      <dgm:t>
        <a:bodyPr/>
        <a:lstStyle/>
        <a:p>
          <a:r>
            <a:rPr lang="en-US" b="1" dirty="0"/>
            <a:t>Simulation software </a:t>
          </a:r>
          <a:r>
            <a:rPr lang="en-US" dirty="0"/>
            <a:t>for instrumentation  </a:t>
          </a:r>
          <a:br>
            <a:rPr lang="en-US" dirty="0"/>
          </a:br>
          <a:r>
            <a:rPr lang="en-US" dirty="0"/>
            <a:t>       - 8 presentations in 3 sessions</a:t>
          </a:r>
        </a:p>
      </dgm:t>
    </dgm:pt>
    <dgm:pt modelId="{17125169-03A6-480D-92B3-FE65734DF578}" type="parTrans" cxnId="{9BE20189-82E3-4E5E-8C97-C2BFB6D2E1EA}">
      <dgm:prSet/>
      <dgm:spPr/>
      <dgm:t>
        <a:bodyPr/>
        <a:lstStyle/>
        <a:p>
          <a:endParaRPr lang="en-US" sz="2200"/>
        </a:p>
      </dgm:t>
    </dgm:pt>
    <dgm:pt modelId="{265ED6C7-FFFF-4B4E-8427-F76346F76729}" type="sibTrans" cxnId="{9BE20189-82E3-4E5E-8C97-C2BFB6D2E1EA}">
      <dgm:prSet/>
      <dgm:spPr/>
      <dgm:t>
        <a:bodyPr/>
        <a:lstStyle/>
        <a:p>
          <a:endParaRPr lang="en-US"/>
        </a:p>
      </dgm:t>
    </dgm:pt>
    <dgm:pt modelId="{B6AD9D12-8503-41BE-B4AB-0BB4BD270A45}">
      <dgm:prSet/>
      <dgm:spPr/>
      <dgm:t>
        <a:bodyPr/>
        <a:lstStyle/>
        <a:p>
          <a:r>
            <a:rPr lang="en-GB" b="1" dirty="0"/>
            <a:t>Informal lightning-talk </a:t>
          </a:r>
          <a:r>
            <a:rPr lang="en-GB" b="0" dirty="0"/>
            <a:t>session on simulation software</a:t>
          </a:r>
          <a:endParaRPr lang="en-US" b="0" dirty="0"/>
        </a:p>
      </dgm:t>
    </dgm:pt>
    <dgm:pt modelId="{511B62AC-CCD2-46D3-B413-22D63C4AEF02}" type="parTrans" cxnId="{3A6F069E-B041-47F9-A066-2612CA36BB83}">
      <dgm:prSet/>
      <dgm:spPr/>
      <dgm:t>
        <a:bodyPr/>
        <a:lstStyle/>
        <a:p>
          <a:endParaRPr lang="en-US" sz="2200"/>
        </a:p>
      </dgm:t>
    </dgm:pt>
    <dgm:pt modelId="{3D379141-2FBD-44EA-869E-4B19917A683F}" type="sibTrans" cxnId="{3A6F069E-B041-47F9-A066-2612CA36BB83}">
      <dgm:prSet/>
      <dgm:spPr/>
      <dgm:t>
        <a:bodyPr/>
        <a:lstStyle/>
        <a:p>
          <a:endParaRPr lang="en-US"/>
        </a:p>
      </dgm:t>
    </dgm:pt>
    <dgm:pt modelId="{528B13D2-58E1-49CC-9472-CBC81EBEA74D}">
      <dgm:prSet/>
      <dgm:spPr/>
      <dgm:t>
        <a:bodyPr/>
        <a:lstStyle/>
        <a:p>
          <a:r>
            <a:rPr lang="en-US" dirty="0"/>
            <a:t>Software</a:t>
          </a:r>
          <a:r>
            <a:rPr lang="en-US" baseline="0" dirty="0"/>
            <a:t> mentioned in </a:t>
          </a:r>
          <a:r>
            <a:rPr lang="en-US" b="1" baseline="0" dirty="0"/>
            <a:t>facility updates</a:t>
          </a:r>
          <a:r>
            <a:rPr lang="en-US" baseline="0" dirty="0"/>
            <a:t> and other sessions</a:t>
          </a:r>
          <a:endParaRPr lang="en-US" dirty="0"/>
        </a:p>
      </dgm:t>
    </dgm:pt>
    <dgm:pt modelId="{B3F4A74F-32F8-4564-A147-D75FC9140A16}" type="parTrans" cxnId="{8264742F-1F5A-4F35-88E0-930B1DD9A7BF}">
      <dgm:prSet/>
      <dgm:spPr/>
      <dgm:t>
        <a:bodyPr/>
        <a:lstStyle/>
        <a:p>
          <a:endParaRPr lang="en-US" sz="2200"/>
        </a:p>
      </dgm:t>
    </dgm:pt>
    <dgm:pt modelId="{86526A17-34D4-4B86-9325-AFE1D9ED49CB}" type="sibTrans" cxnId="{8264742F-1F5A-4F35-88E0-930B1DD9A7BF}">
      <dgm:prSet/>
      <dgm:spPr/>
      <dgm:t>
        <a:bodyPr/>
        <a:lstStyle/>
        <a:p>
          <a:endParaRPr lang="en-US"/>
        </a:p>
      </dgm:t>
    </dgm:pt>
    <dgm:pt modelId="{F203045E-4004-2E48-8037-D4719C00EA9A}">
      <dgm:prSet/>
      <dgm:spPr/>
      <dgm:t>
        <a:bodyPr/>
        <a:lstStyle/>
        <a:p>
          <a:r>
            <a:rPr lang="en-US" b="1" dirty="0"/>
            <a:t>Analysis software</a:t>
          </a:r>
          <a:r>
            <a:rPr lang="en-US" dirty="0"/>
            <a:t> </a:t>
          </a:r>
          <a:br>
            <a:rPr lang="en-US" dirty="0"/>
          </a:br>
          <a:r>
            <a:rPr lang="en-US" dirty="0"/>
            <a:t>– 2 presentations</a:t>
          </a:r>
        </a:p>
      </dgm:t>
    </dgm:pt>
    <dgm:pt modelId="{C15397CF-12B7-C149-99D6-18BA879DD500}" type="parTrans" cxnId="{B54C6C38-8882-7842-B0E4-7B1F505EB990}">
      <dgm:prSet/>
      <dgm:spPr/>
      <dgm:t>
        <a:bodyPr/>
        <a:lstStyle/>
        <a:p>
          <a:endParaRPr lang="en-GB" sz="2200"/>
        </a:p>
      </dgm:t>
    </dgm:pt>
    <dgm:pt modelId="{C315ED71-A65F-3C43-9A8B-5C29D3038A14}" type="sibTrans" cxnId="{B54C6C38-8882-7842-B0E4-7B1F505EB990}">
      <dgm:prSet/>
      <dgm:spPr/>
      <dgm:t>
        <a:bodyPr/>
        <a:lstStyle/>
        <a:p>
          <a:endParaRPr lang="en-GB"/>
        </a:p>
      </dgm:t>
    </dgm:pt>
    <dgm:pt modelId="{38CA584A-534F-F245-AC20-FD8A3620000A}" type="pres">
      <dgm:prSet presAssocID="{AE1D4A45-BBE1-4E98-8CE1-4A2AEC46BD04}" presName="diagram" presStyleCnt="0">
        <dgm:presLayoutVars>
          <dgm:dir/>
          <dgm:resizeHandles val="exact"/>
        </dgm:presLayoutVars>
      </dgm:prSet>
      <dgm:spPr/>
    </dgm:pt>
    <dgm:pt modelId="{CC1D7B26-BBEB-3343-B9DC-53AC1ABA4A61}" type="pres">
      <dgm:prSet presAssocID="{5BAA209A-B4CC-4D46-8E65-ADDD1CA02B57}" presName="node" presStyleLbl="node1" presStyleIdx="0" presStyleCnt="4" custScaleX="131633">
        <dgm:presLayoutVars>
          <dgm:bulletEnabled val="1"/>
        </dgm:presLayoutVars>
      </dgm:prSet>
      <dgm:spPr/>
    </dgm:pt>
    <dgm:pt modelId="{F6F3DE2A-6FE5-D84E-ADCB-B6ECBFEA8C33}" type="pres">
      <dgm:prSet presAssocID="{265ED6C7-FFFF-4B4E-8427-F76346F76729}" presName="sibTrans" presStyleCnt="0"/>
      <dgm:spPr/>
    </dgm:pt>
    <dgm:pt modelId="{1B87BB12-7576-124B-8CEE-30C27E955497}" type="pres">
      <dgm:prSet presAssocID="{B6AD9D12-8503-41BE-B4AB-0BB4BD270A45}" presName="node" presStyleLbl="node1" presStyleIdx="1" presStyleCnt="4" custScaleX="131633">
        <dgm:presLayoutVars>
          <dgm:bulletEnabled val="1"/>
        </dgm:presLayoutVars>
      </dgm:prSet>
      <dgm:spPr/>
    </dgm:pt>
    <dgm:pt modelId="{E5CF9C2E-4004-2D4D-B2BB-B6316DBAF18E}" type="pres">
      <dgm:prSet presAssocID="{3D379141-2FBD-44EA-869E-4B19917A683F}" presName="sibTrans" presStyleCnt="0"/>
      <dgm:spPr/>
    </dgm:pt>
    <dgm:pt modelId="{9F70A8F5-2F06-8045-AC75-A87917C93DCC}" type="pres">
      <dgm:prSet presAssocID="{F203045E-4004-2E48-8037-D4719C00EA9A}" presName="node" presStyleLbl="node1" presStyleIdx="2" presStyleCnt="4" custScaleX="131633">
        <dgm:presLayoutVars>
          <dgm:bulletEnabled val="1"/>
        </dgm:presLayoutVars>
      </dgm:prSet>
      <dgm:spPr/>
    </dgm:pt>
    <dgm:pt modelId="{F5A0F889-298E-7044-A846-1DDAAC67BE6A}" type="pres">
      <dgm:prSet presAssocID="{C315ED71-A65F-3C43-9A8B-5C29D3038A14}" presName="sibTrans" presStyleCnt="0"/>
      <dgm:spPr/>
    </dgm:pt>
    <dgm:pt modelId="{FA95BF5A-694D-114F-B091-1A4B42008CC7}" type="pres">
      <dgm:prSet presAssocID="{528B13D2-58E1-49CC-9472-CBC81EBEA74D}" presName="node" presStyleLbl="node1" presStyleIdx="3" presStyleCnt="4" custScaleX="131633">
        <dgm:presLayoutVars>
          <dgm:bulletEnabled val="1"/>
        </dgm:presLayoutVars>
      </dgm:prSet>
      <dgm:spPr/>
    </dgm:pt>
  </dgm:ptLst>
  <dgm:cxnLst>
    <dgm:cxn modelId="{8264742F-1F5A-4F35-88E0-930B1DD9A7BF}" srcId="{AE1D4A45-BBE1-4E98-8CE1-4A2AEC46BD04}" destId="{528B13D2-58E1-49CC-9472-CBC81EBEA74D}" srcOrd="3" destOrd="0" parTransId="{B3F4A74F-32F8-4564-A147-D75FC9140A16}" sibTransId="{86526A17-34D4-4B86-9325-AFE1D9ED49CB}"/>
    <dgm:cxn modelId="{B54C6C38-8882-7842-B0E4-7B1F505EB990}" srcId="{AE1D4A45-BBE1-4E98-8CE1-4A2AEC46BD04}" destId="{F203045E-4004-2E48-8037-D4719C00EA9A}" srcOrd="2" destOrd="0" parTransId="{C15397CF-12B7-C149-99D6-18BA879DD500}" sibTransId="{C315ED71-A65F-3C43-9A8B-5C29D3038A14}"/>
    <dgm:cxn modelId="{645D8140-C8B6-4C44-91D4-C9F11CF9FF0F}" type="presOf" srcId="{F203045E-4004-2E48-8037-D4719C00EA9A}" destId="{9F70A8F5-2F06-8045-AC75-A87917C93DCC}" srcOrd="0" destOrd="0" presId="urn:microsoft.com/office/officeart/2005/8/layout/default"/>
    <dgm:cxn modelId="{EAEE4351-858F-484D-A4BC-71699BE98062}" type="presOf" srcId="{AE1D4A45-BBE1-4E98-8CE1-4A2AEC46BD04}" destId="{38CA584A-534F-F245-AC20-FD8A3620000A}" srcOrd="0" destOrd="0" presId="urn:microsoft.com/office/officeart/2005/8/layout/default"/>
    <dgm:cxn modelId="{9BE20189-82E3-4E5E-8C97-C2BFB6D2E1EA}" srcId="{AE1D4A45-BBE1-4E98-8CE1-4A2AEC46BD04}" destId="{5BAA209A-B4CC-4D46-8E65-ADDD1CA02B57}" srcOrd="0" destOrd="0" parTransId="{17125169-03A6-480D-92B3-FE65734DF578}" sibTransId="{265ED6C7-FFFF-4B4E-8427-F76346F76729}"/>
    <dgm:cxn modelId="{C7B90190-0A61-5F4B-ACA0-84CD8CAFF6A3}" type="presOf" srcId="{528B13D2-58E1-49CC-9472-CBC81EBEA74D}" destId="{FA95BF5A-694D-114F-B091-1A4B42008CC7}" srcOrd="0" destOrd="0" presId="urn:microsoft.com/office/officeart/2005/8/layout/default"/>
    <dgm:cxn modelId="{43155B9C-1313-424E-8BAE-200FF3516D1F}" type="presOf" srcId="{B6AD9D12-8503-41BE-B4AB-0BB4BD270A45}" destId="{1B87BB12-7576-124B-8CEE-30C27E955497}" srcOrd="0" destOrd="0" presId="urn:microsoft.com/office/officeart/2005/8/layout/default"/>
    <dgm:cxn modelId="{3A6F069E-B041-47F9-A066-2612CA36BB83}" srcId="{AE1D4A45-BBE1-4E98-8CE1-4A2AEC46BD04}" destId="{B6AD9D12-8503-41BE-B4AB-0BB4BD270A45}" srcOrd="1" destOrd="0" parTransId="{511B62AC-CCD2-46D3-B413-22D63C4AEF02}" sibTransId="{3D379141-2FBD-44EA-869E-4B19917A683F}"/>
    <dgm:cxn modelId="{A6E21AD6-FFA0-9C4B-A3F9-07CCB8C2C905}" type="presOf" srcId="{5BAA209A-B4CC-4D46-8E65-ADDD1CA02B57}" destId="{CC1D7B26-BBEB-3343-B9DC-53AC1ABA4A61}" srcOrd="0" destOrd="0" presId="urn:microsoft.com/office/officeart/2005/8/layout/default"/>
    <dgm:cxn modelId="{B6EE0BAD-A2DE-5340-ABDA-940BBF6DC4F8}" type="presParOf" srcId="{38CA584A-534F-F245-AC20-FD8A3620000A}" destId="{CC1D7B26-BBEB-3343-B9DC-53AC1ABA4A61}" srcOrd="0" destOrd="0" presId="urn:microsoft.com/office/officeart/2005/8/layout/default"/>
    <dgm:cxn modelId="{2234B4A5-8472-7341-A4F0-A73AC2B31F98}" type="presParOf" srcId="{38CA584A-534F-F245-AC20-FD8A3620000A}" destId="{F6F3DE2A-6FE5-D84E-ADCB-B6ECBFEA8C33}" srcOrd="1" destOrd="0" presId="urn:microsoft.com/office/officeart/2005/8/layout/default"/>
    <dgm:cxn modelId="{D3FBFC75-4CAC-5346-9E2D-A529FAB33A66}" type="presParOf" srcId="{38CA584A-534F-F245-AC20-FD8A3620000A}" destId="{1B87BB12-7576-124B-8CEE-30C27E955497}" srcOrd="2" destOrd="0" presId="urn:microsoft.com/office/officeart/2005/8/layout/default"/>
    <dgm:cxn modelId="{A20A225D-D5AB-DC45-804D-D3CDBF586138}" type="presParOf" srcId="{38CA584A-534F-F245-AC20-FD8A3620000A}" destId="{E5CF9C2E-4004-2D4D-B2BB-B6316DBAF18E}" srcOrd="3" destOrd="0" presId="urn:microsoft.com/office/officeart/2005/8/layout/default"/>
    <dgm:cxn modelId="{D47936B1-4788-5549-9B4C-50CC984C08A5}" type="presParOf" srcId="{38CA584A-534F-F245-AC20-FD8A3620000A}" destId="{9F70A8F5-2F06-8045-AC75-A87917C93DCC}" srcOrd="4" destOrd="0" presId="urn:microsoft.com/office/officeart/2005/8/layout/default"/>
    <dgm:cxn modelId="{1AC430F6-E95B-A844-9EE4-C3700F75B6ED}" type="presParOf" srcId="{38CA584A-534F-F245-AC20-FD8A3620000A}" destId="{F5A0F889-298E-7044-A846-1DDAAC67BE6A}" srcOrd="5" destOrd="0" presId="urn:microsoft.com/office/officeart/2005/8/layout/default"/>
    <dgm:cxn modelId="{DF16DD76-394F-5B48-AA0A-D7D80C70F7D5}" type="presParOf" srcId="{38CA584A-534F-F245-AC20-FD8A3620000A}" destId="{FA95BF5A-694D-114F-B091-1A4B42008CC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D7B26-BBEB-3343-B9DC-53AC1ABA4A61}">
      <dsp:nvSpPr>
        <dsp:cNvPr id="0" name=""/>
        <dsp:cNvSpPr/>
      </dsp:nvSpPr>
      <dsp:spPr>
        <a:xfrm>
          <a:off x="9072" y="414"/>
          <a:ext cx="4499997" cy="20511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Simulation software </a:t>
          </a:r>
          <a:r>
            <a:rPr lang="en-US" sz="2900" kern="1200" dirty="0"/>
            <a:t>for instrumentation  </a:t>
          </a:r>
          <a:br>
            <a:rPr lang="en-US" sz="2900" kern="1200" dirty="0"/>
          </a:br>
          <a:r>
            <a:rPr lang="en-US" sz="2900" kern="1200" dirty="0"/>
            <a:t>       - 8 presentations in 3 sessions</a:t>
          </a:r>
        </a:p>
      </dsp:txBody>
      <dsp:txXfrm>
        <a:off x="9072" y="414"/>
        <a:ext cx="4499997" cy="2051156"/>
      </dsp:txXfrm>
    </dsp:sp>
    <dsp:sp modelId="{1B87BB12-7576-124B-8CEE-30C27E955497}">
      <dsp:nvSpPr>
        <dsp:cNvPr id="0" name=""/>
        <dsp:cNvSpPr/>
      </dsp:nvSpPr>
      <dsp:spPr>
        <a:xfrm>
          <a:off x="4850929" y="414"/>
          <a:ext cx="4499997" cy="20511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b="1" kern="1200" dirty="0"/>
            <a:t>Informal lightning-talk </a:t>
          </a:r>
          <a:r>
            <a:rPr lang="en-GB" sz="2900" b="0" kern="1200" dirty="0"/>
            <a:t>session on simulation software</a:t>
          </a:r>
          <a:endParaRPr lang="en-US" sz="2900" b="0" kern="1200" dirty="0"/>
        </a:p>
      </dsp:txBody>
      <dsp:txXfrm>
        <a:off x="4850929" y="414"/>
        <a:ext cx="4499997" cy="2051156"/>
      </dsp:txXfrm>
    </dsp:sp>
    <dsp:sp modelId="{9F70A8F5-2F06-8045-AC75-A87917C93DCC}">
      <dsp:nvSpPr>
        <dsp:cNvPr id="0" name=""/>
        <dsp:cNvSpPr/>
      </dsp:nvSpPr>
      <dsp:spPr>
        <a:xfrm>
          <a:off x="9072" y="2393429"/>
          <a:ext cx="4499997" cy="20511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Analysis software</a:t>
          </a:r>
          <a:r>
            <a:rPr lang="en-US" sz="2900" kern="1200" dirty="0"/>
            <a:t> </a:t>
          </a:r>
          <a:br>
            <a:rPr lang="en-US" sz="2900" kern="1200" dirty="0"/>
          </a:br>
          <a:r>
            <a:rPr lang="en-US" sz="2900" kern="1200" dirty="0"/>
            <a:t>– 2 presentations</a:t>
          </a:r>
        </a:p>
      </dsp:txBody>
      <dsp:txXfrm>
        <a:off x="9072" y="2393429"/>
        <a:ext cx="4499997" cy="2051156"/>
      </dsp:txXfrm>
    </dsp:sp>
    <dsp:sp modelId="{FA95BF5A-694D-114F-B091-1A4B42008CC7}">
      <dsp:nvSpPr>
        <dsp:cNvPr id="0" name=""/>
        <dsp:cNvSpPr/>
      </dsp:nvSpPr>
      <dsp:spPr>
        <a:xfrm>
          <a:off x="4850929" y="2393429"/>
          <a:ext cx="4499997" cy="20511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Software</a:t>
          </a:r>
          <a:r>
            <a:rPr lang="en-US" sz="2900" kern="1200" baseline="0" dirty="0"/>
            <a:t> mentioned in </a:t>
          </a:r>
          <a:r>
            <a:rPr lang="en-US" sz="2900" b="1" kern="1200" baseline="0" dirty="0"/>
            <a:t>facility updates</a:t>
          </a:r>
          <a:r>
            <a:rPr lang="en-US" sz="2900" kern="1200" baseline="0" dirty="0"/>
            <a:t> and other sessions</a:t>
          </a:r>
          <a:endParaRPr lang="en-US" sz="2900" kern="1200" dirty="0"/>
        </a:p>
      </dsp:txBody>
      <dsp:txXfrm>
        <a:off x="4850929" y="2393429"/>
        <a:ext cx="4499997" cy="2051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2026-04-16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077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MCNP: </a:t>
            </a:r>
          </a:p>
          <a:p>
            <a:r>
              <a:rPr lang="en-GB" dirty="0"/>
              <a:t>general-purpose transport of many particles including neutrons, photons, electrons, ions, and many other elementary particles, up to 1 TeV/nucleon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3516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710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K" dirty="0"/>
              <a:t>Boron-10-carbide (B4C)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4885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1" y="320041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2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199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2986">
              <a:lnSpc>
                <a:spcPct val="90000"/>
              </a:lnSpc>
              <a:tabLst>
                <a:tab pos="230119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2986">
                <a:lnSpc>
                  <a:spcPct val="90000"/>
                </a:lnSpc>
                <a:tabLst>
                  <a:tab pos="230119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9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4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199579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  <p:sldLayoutId id="214748367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tif"/><Relationship Id="rId7" Type="http://schemas.openxmlformats.org/officeDocument/2006/relationships/image" Target="../media/image28.png"/><Relationship Id="rId12" Type="http://schemas.openxmlformats.org/officeDocument/2006/relationships/image" Target="../media/image33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tif"/><Relationship Id="rId10" Type="http://schemas.openxmlformats.org/officeDocument/2006/relationships/image" Target="../media/image31.png"/><Relationship Id="rId4" Type="http://schemas.openxmlformats.org/officeDocument/2006/relationships/hyperlink" Target="https://formation.pepr-diadem.fr/formation-panraid" TargetMode="Externa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FEEBD-864B-DC92-53CA-5AE87F3625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K" dirty="0"/>
              <a:t>Software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AC91A8-FD76-5D93-6C77-F8BC3B1ED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DK" dirty="0"/>
              <a:t>ICANS Close-out session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23B7C-4711-796D-236B-EE406EA73A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DK" dirty="0"/>
              <a:t>Thomas Holm Rod, ESS</a:t>
            </a:r>
          </a:p>
        </p:txBody>
      </p:sp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81086B7-B724-7CE0-EE83-67A44B2095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0395" b="10395"/>
          <a:stretch>
            <a:fillRect/>
          </a:stretch>
        </p:blipFill>
        <p:spPr>
          <a:prstGeom prst="rect">
            <a:avLst/>
          </a:prstGeom>
          <a:solidFill>
            <a:srgbClr val="FFFFFF">
              <a:lumMod val="85000"/>
            </a:srgbClr>
          </a:solidFill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19B4992-C9B4-4B98-BDC2-6D07B5E41C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F1418F35-25F0-F047-989C-3E7D038B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/>
              <a:t>Image title</a:t>
            </a:r>
          </a:p>
        </p:txBody>
      </p:sp>
    </p:spTree>
    <p:extLst>
      <p:ext uri="{BB962C8B-B14F-4D97-AF65-F5344CB8AC3E}">
        <p14:creationId xmlns:p14="http://schemas.microsoft.com/office/powerpoint/2010/main" val="23115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63D7F-FD5E-F514-9072-D5BEF1F6A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AI use cases presented at ICANS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AB7B7F-1461-CAC5-2715-A4C91C019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F740F-BB85-AD54-B577-C7078D51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DE9317-7810-5CD5-A37F-1552CE5DD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107000" cy="4768062"/>
          </a:xfrm>
        </p:spPr>
        <p:txBody>
          <a:bodyPr anchor="ctr"/>
          <a:lstStyle/>
          <a:p>
            <a:r>
              <a:rPr lang="en-GB" sz="2400" dirty="0" err="1"/>
              <a:t>Nicolò</a:t>
            </a:r>
            <a:r>
              <a:rPr lang="en-GB" sz="2400" dirty="0"/>
              <a:t> </a:t>
            </a:r>
            <a:r>
              <a:rPr lang="en-GB" sz="2400" dirty="0" err="1"/>
              <a:t>Violini</a:t>
            </a:r>
            <a:r>
              <a:rPr lang="en-DK" sz="2400" dirty="0"/>
              <a:t>: to ease the work of setting up multiple VITESS simulations </a:t>
            </a:r>
            <a:br>
              <a:rPr lang="en-DK" sz="2400" dirty="0"/>
            </a:br>
            <a:r>
              <a:rPr lang="en-DK" sz="2400" dirty="0"/>
              <a:t>       (demoed in satellite meeting)</a:t>
            </a:r>
          </a:p>
          <a:p>
            <a:endParaRPr lang="en-DK" sz="2400" dirty="0"/>
          </a:p>
          <a:p>
            <a:pPr marL="0" indent="0">
              <a:buNone/>
            </a:pPr>
            <a:endParaRPr lang="en-DK" sz="2400" dirty="0"/>
          </a:p>
          <a:p>
            <a:r>
              <a:rPr lang="en-GB" sz="2400" dirty="0" err="1"/>
              <a:t>Juping</a:t>
            </a:r>
            <a:r>
              <a:rPr lang="en-GB" sz="2400" dirty="0"/>
              <a:t> Xu: to automate analysis of total scattering data</a:t>
            </a:r>
            <a:endParaRPr lang="en-DK" sz="2400" dirty="0"/>
          </a:p>
          <a:p>
            <a:r>
              <a:rPr lang="en-DK" sz="2400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937086-541D-B1F7-9FC1-6EB77DA269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F52E95C-C3FD-1A81-BC56-9644FF94C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25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aNRAID"/>
          <p:cNvSpPr txBox="1">
            <a:spLocks noGrp="1"/>
          </p:cNvSpPr>
          <p:nvPr>
            <p:ph type="title"/>
          </p:nvPr>
        </p:nvSpPr>
        <p:spPr>
          <a:xfrm>
            <a:off x="2796431" y="265372"/>
            <a:ext cx="7667278" cy="657340"/>
          </a:xfrm>
          <a:prstGeom prst="rect">
            <a:avLst/>
          </a:prstGeom>
        </p:spPr>
        <p:txBody>
          <a:bodyPr/>
          <a:lstStyle>
            <a:lvl1pPr defTabSz="896111">
              <a:defRPr sz="4116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+mj-lt"/>
                <a:ea typeface="+mj-ea"/>
                <a:cs typeface="+mj-cs"/>
                <a:sym typeface="Helvetica"/>
              </a:rPr>
              <a:t>PaNRAID</a:t>
            </a:r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7846" y="6548612"/>
            <a:ext cx="160646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169" name="PHOTONS AND NEUTRONS REALISTIC ARTIFICIAL INTELLIGENCE DATASETS"/>
          <p:cNvSpPr txBox="1">
            <a:spLocks noGrp="1"/>
          </p:cNvSpPr>
          <p:nvPr>
            <p:ph type="body" sz="quarter" idx="1"/>
          </p:nvPr>
        </p:nvSpPr>
        <p:spPr>
          <a:xfrm>
            <a:off x="2796431" y="931026"/>
            <a:ext cx="7999437" cy="618660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1800"/>
              </a:spcBef>
              <a:defRPr sz="1571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PHOTONS AND NEUTRONS REALISTIC ARTIFICIAL INTELLIGENCE DATASETS</a:t>
            </a:r>
            <a:br/>
            <a:endParaRPr/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44" y="204218"/>
            <a:ext cx="2246844" cy="1226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58" y="5869457"/>
            <a:ext cx="5403490" cy="991355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ates: 21-25 September  Venue: Île d’Oléron, France…"/>
          <p:cNvSpPr txBox="1"/>
          <p:nvPr/>
        </p:nvSpPr>
        <p:spPr>
          <a:xfrm>
            <a:off x="420844" y="1506320"/>
            <a:ext cx="11582143" cy="1980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1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Dates:</a:t>
            </a:r>
            <a:r>
              <a:rPr dirty="0"/>
              <a:t> 21-25 September </a:t>
            </a:r>
            <a:br>
              <a:rPr dirty="0"/>
            </a:br>
            <a:r>
              <a:rPr b="1" dirty="0"/>
              <a:t>Venue</a:t>
            </a:r>
            <a:r>
              <a:rPr dirty="0"/>
              <a:t>: Île </a:t>
            </a:r>
            <a:r>
              <a:rPr dirty="0" err="1"/>
              <a:t>d’Oléron</a:t>
            </a:r>
            <a:r>
              <a:rPr dirty="0"/>
              <a:t>, France</a:t>
            </a:r>
          </a:p>
          <a:p>
            <a:pPr defTabSz="457200">
              <a:spcBef>
                <a:spcPts val="16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Objective:</a:t>
            </a:r>
          </a:p>
          <a:p>
            <a:pPr defTabSz="457200">
              <a:spcBef>
                <a:spcPts val="1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The course will develop an integrated approach for </a:t>
            </a:r>
            <a:r>
              <a:rPr dirty="0">
                <a:highlight>
                  <a:srgbClr val="FFFF00"/>
                </a:highlight>
              </a:rPr>
              <a:t>generating synthetic data for supervised learning</a:t>
            </a:r>
            <a:r>
              <a:rPr dirty="0"/>
              <a:t>. This approach combines </a:t>
            </a:r>
            <a:br>
              <a:rPr dirty="0"/>
            </a:br>
            <a:r>
              <a:rPr dirty="0"/>
              <a:t>multi-scale materials simulations (DFT, MD, XAS spectroscopy) with comprehensive digital twins of experimental X-ray and </a:t>
            </a:r>
            <a:br>
              <a:rPr dirty="0"/>
            </a:br>
            <a:r>
              <a:rPr dirty="0"/>
              <a:t>neutron facilities, explicitly accounting for instrumental effects and experimental artefacts.</a:t>
            </a:r>
          </a:p>
        </p:txBody>
      </p:sp>
      <p:sp>
        <p:nvSpPr>
          <p:cNvPr id="173" name="Intended audience:…"/>
          <p:cNvSpPr txBox="1"/>
          <p:nvPr/>
        </p:nvSpPr>
        <p:spPr>
          <a:xfrm>
            <a:off x="420844" y="3444665"/>
            <a:ext cx="10417367" cy="202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600" b="1">
                <a:latin typeface="+mj-lt"/>
                <a:ea typeface="+mj-ea"/>
                <a:cs typeface="+mj-cs"/>
                <a:sym typeface="Helvetica"/>
              </a:defRPr>
            </a:pPr>
            <a:r>
              <a:t>Intended audience:</a:t>
            </a:r>
          </a:p>
          <a:p>
            <a:pPr defTabSz="457200">
              <a:defRPr sz="1600" b="1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60421" indent="-160421" defTabSz="457200">
              <a:buSzPct val="100000"/>
              <a:buChar char="•"/>
              <a:defRPr sz="1600">
                <a:latin typeface="+mj-lt"/>
                <a:ea typeface="+mj-ea"/>
                <a:cs typeface="+mj-cs"/>
                <a:sym typeface="Helvetica"/>
              </a:defRPr>
            </a:pPr>
            <a:r>
              <a:t>Doctoral students</a:t>
            </a:r>
          </a:p>
          <a:p>
            <a:pPr marL="160421" indent="-160421" defTabSz="457200">
              <a:buSzPct val="100000"/>
              <a:buChar char="•"/>
              <a:defRPr sz="1600">
                <a:latin typeface="+mj-lt"/>
                <a:ea typeface="+mj-ea"/>
                <a:cs typeface="+mj-cs"/>
                <a:sym typeface="Helvetica"/>
              </a:defRPr>
            </a:pPr>
            <a:r>
              <a:t>Postdoctoral researchers</a:t>
            </a:r>
          </a:p>
          <a:p>
            <a:pPr marL="160421" indent="-160421" defTabSz="457200">
              <a:buSzPct val="100000"/>
              <a:buChar char="•"/>
              <a:defRPr sz="1600">
                <a:latin typeface="+mj-lt"/>
                <a:ea typeface="+mj-ea"/>
                <a:cs typeface="+mj-cs"/>
                <a:sym typeface="Helvetica"/>
              </a:defRPr>
            </a:pPr>
            <a:r>
              <a:t>Faculty and teaching-research staff</a:t>
            </a:r>
          </a:p>
          <a:p>
            <a:pPr marL="160421" indent="-160421" defTabSz="457200">
              <a:buSzPct val="100000"/>
              <a:buChar char="•"/>
              <a:defRPr sz="1600">
                <a:latin typeface="+mj-lt"/>
                <a:ea typeface="+mj-ea"/>
                <a:cs typeface="+mj-cs"/>
                <a:sym typeface="Helvetica"/>
              </a:defRPr>
            </a:pPr>
            <a:r>
              <a:t>Researchers and research engineers</a:t>
            </a:r>
            <a:br/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Helvetica"/>
              </a:defRPr>
            </a:pPr>
            <a:r>
              <a:t>Further information and pre-registration: </a:t>
            </a:r>
            <a:r>
              <a:rPr u="sng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hlinkClick r:id="rId4"/>
              </a:rPr>
              <a:t>https://formation.pepr-diadem.fr/formation-panraid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28105" y="5934571"/>
            <a:ext cx="6440324" cy="9554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" name="Group"/>
          <p:cNvGrpSpPr/>
          <p:nvPr/>
        </p:nvGrpSpPr>
        <p:grpSpPr>
          <a:xfrm>
            <a:off x="10590355" y="3444665"/>
            <a:ext cx="1537925" cy="1605497"/>
            <a:chOff x="0" y="0"/>
            <a:chExt cx="1537924" cy="1605496"/>
          </a:xfrm>
        </p:grpSpPr>
        <p:sp>
          <p:nvSpPr>
            <p:cNvPr id="175" name="Logo color"/>
            <p:cNvSpPr/>
            <p:nvPr/>
          </p:nvSpPr>
          <p:spPr>
            <a:xfrm>
              <a:off x="5313" y="959441"/>
              <a:ext cx="247947" cy="36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97" y="18293"/>
                  </a:moveTo>
                  <a:cubicBezTo>
                    <a:pt x="10549" y="19881"/>
                    <a:pt x="11051" y="19881"/>
                    <a:pt x="17003" y="18293"/>
                  </a:cubicBezTo>
                  <a:cubicBezTo>
                    <a:pt x="17003" y="18293"/>
                    <a:pt x="17003" y="18293"/>
                    <a:pt x="21600" y="19949"/>
                  </a:cubicBezTo>
                  <a:cubicBezTo>
                    <a:pt x="21600" y="19949"/>
                    <a:pt x="21600" y="19949"/>
                    <a:pt x="17003" y="21600"/>
                  </a:cubicBezTo>
                  <a:cubicBezTo>
                    <a:pt x="11051" y="20016"/>
                    <a:pt x="10549" y="20016"/>
                    <a:pt x="4597" y="21600"/>
                  </a:cubicBezTo>
                  <a:cubicBezTo>
                    <a:pt x="4597" y="21600"/>
                    <a:pt x="4597" y="21600"/>
                    <a:pt x="0" y="19949"/>
                  </a:cubicBezTo>
                  <a:cubicBezTo>
                    <a:pt x="0" y="19949"/>
                    <a:pt x="0" y="19949"/>
                    <a:pt x="4597" y="18293"/>
                  </a:cubicBezTo>
                  <a:close/>
                  <a:moveTo>
                    <a:pt x="4597" y="14200"/>
                  </a:moveTo>
                  <a:cubicBezTo>
                    <a:pt x="10549" y="15790"/>
                    <a:pt x="11051" y="15790"/>
                    <a:pt x="17003" y="14200"/>
                  </a:cubicBezTo>
                  <a:cubicBezTo>
                    <a:pt x="17003" y="14200"/>
                    <a:pt x="17003" y="14200"/>
                    <a:pt x="21600" y="15858"/>
                  </a:cubicBezTo>
                  <a:cubicBezTo>
                    <a:pt x="21600" y="15858"/>
                    <a:pt x="21600" y="15858"/>
                    <a:pt x="17003" y="17512"/>
                  </a:cubicBezTo>
                  <a:cubicBezTo>
                    <a:pt x="11051" y="15925"/>
                    <a:pt x="10549" y="15925"/>
                    <a:pt x="4597" y="17512"/>
                  </a:cubicBezTo>
                  <a:cubicBezTo>
                    <a:pt x="4597" y="17512"/>
                    <a:pt x="4597" y="17512"/>
                    <a:pt x="0" y="15858"/>
                  </a:cubicBezTo>
                  <a:cubicBezTo>
                    <a:pt x="0" y="15858"/>
                    <a:pt x="0" y="15858"/>
                    <a:pt x="4597" y="14200"/>
                  </a:cubicBezTo>
                  <a:close/>
                  <a:moveTo>
                    <a:pt x="4597" y="10111"/>
                  </a:moveTo>
                  <a:cubicBezTo>
                    <a:pt x="10549" y="11702"/>
                    <a:pt x="11051" y="11702"/>
                    <a:pt x="17003" y="10111"/>
                  </a:cubicBezTo>
                  <a:cubicBezTo>
                    <a:pt x="17003" y="10111"/>
                    <a:pt x="17003" y="10111"/>
                    <a:pt x="21600" y="11769"/>
                  </a:cubicBezTo>
                  <a:cubicBezTo>
                    <a:pt x="21600" y="11769"/>
                    <a:pt x="21600" y="11769"/>
                    <a:pt x="17003" y="13423"/>
                  </a:cubicBezTo>
                  <a:cubicBezTo>
                    <a:pt x="11051" y="11837"/>
                    <a:pt x="10549" y="11837"/>
                    <a:pt x="4597" y="13423"/>
                  </a:cubicBezTo>
                  <a:cubicBezTo>
                    <a:pt x="4597" y="13423"/>
                    <a:pt x="4597" y="13423"/>
                    <a:pt x="0" y="11769"/>
                  </a:cubicBezTo>
                  <a:cubicBezTo>
                    <a:pt x="0" y="11769"/>
                    <a:pt x="0" y="11769"/>
                    <a:pt x="4597" y="10111"/>
                  </a:cubicBezTo>
                  <a:close/>
                  <a:moveTo>
                    <a:pt x="2971" y="918"/>
                  </a:moveTo>
                  <a:lnTo>
                    <a:pt x="2971" y="6926"/>
                  </a:lnTo>
                  <a:cubicBezTo>
                    <a:pt x="2971" y="6926"/>
                    <a:pt x="2971" y="6926"/>
                    <a:pt x="3980" y="6926"/>
                  </a:cubicBezTo>
                  <a:cubicBezTo>
                    <a:pt x="4430" y="6926"/>
                    <a:pt x="4695" y="6878"/>
                    <a:pt x="4903" y="6708"/>
                  </a:cubicBezTo>
                  <a:cubicBezTo>
                    <a:pt x="5220" y="6447"/>
                    <a:pt x="5249" y="5917"/>
                    <a:pt x="5249" y="4849"/>
                  </a:cubicBezTo>
                  <a:cubicBezTo>
                    <a:pt x="5249" y="4849"/>
                    <a:pt x="5249" y="4849"/>
                    <a:pt x="5249" y="2990"/>
                  </a:cubicBezTo>
                  <a:cubicBezTo>
                    <a:pt x="5249" y="1926"/>
                    <a:pt x="5220" y="1396"/>
                    <a:pt x="4903" y="1135"/>
                  </a:cubicBezTo>
                  <a:cubicBezTo>
                    <a:pt x="4695" y="965"/>
                    <a:pt x="4430" y="918"/>
                    <a:pt x="3980" y="918"/>
                  </a:cubicBezTo>
                  <a:cubicBezTo>
                    <a:pt x="3980" y="918"/>
                    <a:pt x="3980" y="918"/>
                    <a:pt x="2971" y="918"/>
                  </a:cubicBezTo>
                  <a:close/>
                  <a:moveTo>
                    <a:pt x="8068" y="0"/>
                  </a:moveTo>
                  <a:cubicBezTo>
                    <a:pt x="8068" y="0"/>
                    <a:pt x="8068" y="0"/>
                    <a:pt x="13456" y="0"/>
                  </a:cubicBezTo>
                  <a:cubicBezTo>
                    <a:pt x="13542" y="0"/>
                    <a:pt x="13594" y="16"/>
                    <a:pt x="13635" y="44"/>
                  </a:cubicBezTo>
                  <a:cubicBezTo>
                    <a:pt x="13669" y="67"/>
                    <a:pt x="13698" y="103"/>
                    <a:pt x="13698" y="162"/>
                  </a:cubicBezTo>
                  <a:cubicBezTo>
                    <a:pt x="13698" y="162"/>
                    <a:pt x="13698" y="162"/>
                    <a:pt x="13698" y="827"/>
                  </a:cubicBezTo>
                  <a:cubicBezTo>
                    <a:pt x="13698" y="886"/>
                    <a:pt x="13669" y="922"/>
                    <a:pt x="13635" y="945"/>
                  </a:cubicBezTo>
                  <a:cubicBezTo>
                    <a:pt x="13594" y="973"/>
                    <a:pt x="13542" y="989"/>
                    <a:pt x="13456" y="989"/>
                  </a:cubicBezTo>
                  <a:cubicBezTo>
                    <a:pt x="13456" y="989"/>
                    <a:pt x="13456" y="989"/>
                    <a:pt x="11731" y="989"/>
                  </a:cubicBezTo>
                  <a:cubicBezTo>
                    <a:pt x="11731" y="989"/>
                    <a:pt x="11731" y="989"/>
                    <a:pt x="11731" y="7681"/>
                  </a:cubicBezTo>
                  <a:cubicBezTo>
                    <a:pt x="11731" y="7740"/>
                    <a:pt x="11708" y="7776"/>
                    <a:pt x="11667" y="7800"/>
                  </a:cubicBezTo>
                  <a:cubicBezTo>
                    <a:pt x="11633" y="7827"/>
                    <a:pt x="11581" y="7843"/>
                    <a:pt x="11494" y="7843"/>
                  </a:cubicBezTo>
                  <a:cubicBezTo>
                    <a:pt x="11494" y="7843"/>
                    <a:pt x="11494" y="7843"/>
                    <a:pt x="10029" y="7843"/>
                  </a:cubicBezTo>
                  <a:cubicBezTo>
                    <a:pt x="9943" y="7843"/>
                    <a:pt x="9891" y="7827"/>
                    <a:pt x="9850" y="7800"/>
                  </a:cubicBezTo>
                  <a:cubicBezTo>
                    <a:pt x="9810" y="7776"/>
                    <a:pt x="9787" y="7740"/>
                    <a:pt x="9787" y="7681"/>
                  </a:cubicBezTo>
                  <a:cubicBezTo>
                    <a:pt x="9787" y="7681"/>
                    <a:pt x="9787" y="7681"/>
                    <a:pt x="9787" y="989"/>
                  </a:cubicBezTo>
                  <a:cubicBezTo>
                    <a:pt x="9787" y="989"/>
                    <a:pt x="9787" y="989"/>
                    <a:pt x="8068" y="989"/>
                  </a:cubicBezTo>
                  <a:cubicBezTo>
                    <a:pt x="7981" y="989"/>
                    <a:pt x="7929" y="973"/>
                    <a:pt x="7889" y="945"/>
                  </a:cubicBezTo>
                  <a:cubicBezTo>
                    <a:pt x="7849" y="922"/>
                    <a:pt x="7825" y="886"/>
                    <a:pt x="7825" y="827"/>
                  </a:cubicBezTo>
                  <a:cubicBezTo>
                    <a:pt x="7825" y="827"/>
                    <a:pt x="7825" y="827"/>
                    <a:pt x="7825" y="162"/>
                  </a:cubicBezTo>
                  <a:cubicBezTo>
                    <a:pt x="7825" y="103"/>
                    <a:pt x="7849" y="67"/>
                    <a:pt x="7889" y="44"/>
                  </a:cubicBezTo>
                  <a:cubicBezTo>
                    <a:pt x="7929" y="16"/>
                    <a:pt x="7981" y="0"/>
                    <a:pt x="8068" y="0"/>
                  </a:cubicBezTo>
                  <a:close/>
                  <a:moveTo>
                    <a:pt x="1390" y="0"/>
                  </a:moveTo>
                  <a:cubicBezTo>
                    <a:pt x="1390" y="0"/>
                    <a:pt x="1390" y="0"/>
                    <a:pt x="4257" y="0"/>
                  </a:cubicBezTo>
                  <a:cubicBezTo>
                    <a:pt x="5370" y="0"/>
                    <a:pt x="6051" y="174"/>
                    <a:pt x="6466" y="538"/>
                  </a:cubicBezTo>
                  <a:cubicBezTo>
                    <a:pt x="7072" y="1036"/>
                    <a:pt x="7089" y="1843"/>
                    <a:pt x="7089" y="3077"/>
                  </a:cubicBezTo>
                  <a:cubicBezTo>
                    <a:pt x="7089" y="3077"/>
                    <a:pt x="7089" y="3077"/>
                    <a:pt x="7089" y="4766"/>
                  </a:cubicBezTo>
                  <a:cubicBezTo>
                    <a:pt x="7089" y="6000"/>
                    <a:pt x="7072" y="6807"/>
                    <a:pt x="6466" y="7305"/>
                  </a:cubicBezTo>
                  <a:cubicBezTo>
                    <a:pt x="6051" y="7669"/>
                    <a:pt x="5370" y="7843"/>
                    <a:pt x="4257" y="7843"/>
                  </a:cubicBezTo>
                  <a:cubicBezTo>
                    <a:pt x="4257" y="7843"/>
                    <a:pt x="4257" y="7843"/>
                    <a:pt x="1390" y="7843"/>
                  </a:cubicBezTo>
                  <a:cubicBezTo>
                    <a:pt x="1304" y="7843"/>
                    <a:pt x="1252" y="7827"/>
                    <a:pt x="1217" y="7800"/>
                  </a:cubicBezTo>
                  <a:cubicBezTo>
                    <a:pt x="1177" y="7776"/>
                    <a:pt x="1154" y="7740"/>
                    <a:pt x="1154" y="7681"/>
                  </a:cubicBezTo>
                  <a:cubicBezTo>
                    <a:pt x="1154" y="7681"/>
                    <a:pt x="1154" y="7681"/>
                    <a:pt x="1154" y="162"/>
                  </a:cubicBezTo>
                  <a:cubicBezTo>
                    <a:pt x="1154" y="103"/>
                    <a:pt x="1177" y="67"/>
                    <a:pt x="1217" y="44"/>
                  </a:cubicBezTo>
                  <a:cubicBezTo>
                    <a:pt x="1252" y="16"/>
                    <a:pt x="1304" y="0"/>
                    <a:pt x="1390" y="0"/>
                  </a:cubicBezTo>
                  <a:close/>
                  <a:moveTo>
                    <a:pt x="14706" y="0"/>
                  </a:moveTo>
                  <a:cubicBezTo>
                    <a:pt x="14706" y="0"/>
                    <a:pt x="14706" y="0"/>
                    <a:pt x="16045" y="0"/>
                  </a:cubicBezTo>
                  <a:cubicBezTo>
                    <a:pt x="16131" y="0"/>
                    <a:pt x="16183" y="16"/>
                    <a:pt x="16224" y="44"/>
                  </a:cubicBezTo>
                  <a:cubicBezTo>
                    <a:pt x="16264" y="67"/>
                    <a:pt x="16287" y="103"/>
                    <a:pt x="16287" y="162"/>
                  </a:cubicBezTo>
                  <a:cubicBezTo>
                    <a:pt x="16287" y="162"/>
                    <a:pt x="16287" y="162"/>
                    <a:pt x="16287" y="5712"/>
                  </a:cubicBezTo>
                  <a:cubicBezTo>
                    <a:pt x="16287" y="6314"/>
                    <a:pt x="16368" y="6646"/>
                    <a:pt x="16627" y="6844"/>
                  </a:cubicBezTo>
                  <a:cubicBezTo>
                    <a:pt x="16818" y="6990"/>
                    <a:pt x="17072" y="7053"/>
                    <a:pt x="17406" y="7053"/>
                  </a:cubicBezTo>
                  <a:cubicBezTo>
                    <a:pt x="17776" y="7053"/>
                    <a:pt x="18041" y="6982"/>
                    <a:pt x="18226" y="6844"/>
                  </a:cubicBezTo>
                  <a:cubicBezTo>
                    <a:pt x="18503" y="6638"/>
                    <a:pt x="18566" y="6294"/>
                    <a:pt x="18566" y="5712"/>
                  </a:cubicBezTo>
                  <a:cubicBezTo>
                    <a:pt x="18566" y="5712"/>
                    <a:pt x="18566" y="5712"/>
                    <a:pt x="18566" y="162"/>
                  </a:cubicBezTo>
                  <a:cubicBezTo>
                    <a:pt x="18566" y="103"/>
                    <a:pt x="18589" y="67"/>
                    <a:pt x="18630" y="44"/>
                  </a:cubicBezTo>
                  <a:cubicBezTo>
                    <a:pt x="18664" y="16"/>
                    <a:pt x="18722" y="0"/>
                    <a:pt x="18803" y="0"/>
                  </a:cubicBezTo>
                  <a:cubicBezTo>
                    <a:pt x="18803" y="0"/>
                    <a:pt x="18803" y="0"/>
                    <a:pt x="20147" y="0"/>
                  </a:cubicBezTo>
                  <a:cubicBezTo>
                    <a:pt x="20234" y="0"/>
                    <a:pt x="20286" y="16"/>
                    <a:pt x="20320" y="44"/>
                  </a:cubicBezTo>
                  <a:cubicBezTo>
                    <a:pt x="20361" y="67"/>
                    <a:pt x="20384" y="103"/>
                    <a:pt x="20384" y="162"/>
                  </a:cubicBezTo>
                  <a:cubicBezTo>
                    <a:pt x="20384" y="162"/>
                    <a:pt x="20384" y="162"/>
                    <a:pt x="20384" y="5716"/>
                  </a:cubicBezTo>
                  <a:cubicBezTo>
                    <a:pt x="20384" y="6464"/>
                    <a:pt x="20257" y="6962"/>
                    <a:pt x="19732" y="7382"/>
                  </a:cubicBezTo>
                  <a:cubicBezTo>
                    <a:pt x="19287" y="7738"/>
                    <a:pt x="18560" y="7943"/>
                    <a:pt x="17430" y="7943"/>
                  </a:cubicBezTo>
                  <a:cubicBezTo>
                    <a:pt x="16316" y="7943"/>
                    <a:pt x="15583" y="7750"/>
                    <a:pt x="15093" y="7382"/>
                  </a:cubicBezTo>
                  <a:cubicBezTo>
                    <a:pt x="14625" y="7030"/>
                    <a:pt x="14469" y="6523"/>
                    <a:pt x="14469" y="5716"/>
                  </a:cubicBezTo>
                  <a:cubicBezTo>
                    <a:pt x="14469" y="5716"/>
                    <a:pt x="14469" y="5716"/>
                    <a:pt x="14469" y="162"/>
                  </a:cubicBezTo>
                  <a:cubicBezTo>
                    <a:pt x="14469" y="103"/>
                    <a:pt x="14493" y="67"/>
                    <a:pt x="14527" y="44"/>
                  </a:cubicBezTo>
                  <a:cubicBezTo>
                    <a:pt x="14568" y="16"/>
                    <a:pt x="14620" y="0"/>
                    <a:pt x="14706" y="0"/>
                  </a:cubicBezTo>
                  <a:close/>
                </a:path>
              </a:pathLst>
            </a:custGeom>
            <a:solidFill>
              <a:srgbClr val="990000"/>
            </a:solidFill>
            <a:ln w="12700" cap="flat">
              <a:noFill/>
              <a:miter lim="400000"/>
            </a:ln>
            <a:effectLst/>
          </p:spPr>
          <p:txBody>
            <a:bodyPr wrap="square" lIns="46799" tIns="46799" rIns="46799" bIns="46799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pic>
          <p:nvPicPr>
            <p:cNvPr id="176" name="logoill.pdf" descr="logoill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1158" y="973871"/>
              <a:ext cx="348127" cy="332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mcstas-logo.pdf" descr="mcstas-logo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1537925" cy="903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SI-Logo_trans.png" descr="PSI-Logo_trans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2865" y="1062005"/>
              <a:ext cx="433322" cy="158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ku-logo.pdf" descr="ku-logo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7619" y="956245"/>
              <a:ext cx="272028" cy="369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ESS_Logo_Frugal_Blue_cmyk.png" descr="ESS_Logo_Frugal_Blue_cmyk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5415" y="1287035"/>
              <a:ext cx="591841" cy="31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6" name="Group"/>
          <p:cNvGrpSpPr/>
          <p:nvPr/>
        </p:nvGrpSpPr>
        <p:grpSpPr>
          <a:xfrm>
            <a:off x="8964484" y="3444665"/>
            <a:ext cx="1537925" cy="1556774"/>
            <a:chOff x="0" y="0"/>
            <a:chExt cx="1537924" cy="1556773"/>
          </a:xfrm>
        </p:grpSpPr>
        <p:grpSp>
          <p:nvGrpSpPr>
            <p:cNvPr id="184" name="Group"/>
            <p:cNvGrpSpPr/>
            <p:nvPr/>
          </p:nvGrpSpPr>
          <p:grpSpPr>
            <a:xfrm>
              <a:off x="0" y="0"/>
              <a:ext cx="1537925" cy="1535541"/>
              <a:chOff x="0" y="0"/>
              <a:chExt cx="1537924" cy="1535540"/>
            </a:xfrm>
          </p:grpSpPr>
          <p:pic>
            <p:nvPicPr>
              <p:cNvPr id="182" name="image6.png" descr="image6.png"/>
              <p:cNvPicPr>
                <a:picLocks noChangeAspect="1"/>
              </p:cNvPicPr>
              <p:nvPr/>
            </p:nvPicPr>
            <p:blipFill>
              <a:blip r:embed="rId11"/>
              <a:srcRect r="67507"/>
              <a:stretch>
                <a:fillRect/>
              </a:stretch>
            </p:blipFill>
            <p:spPr>
              <a:xfrm>
                <a:off x="140464" y="1015944"/>
                <a:ext cx="354802" cy="5195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3" name="Image" descr="Image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1537925" cy="10460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85" name="Image" descr="Image"/>
            <p:cNvPicPr>
              <a:picLocks noChangeAspect="1"/>
            </p:cNvPicPr>
            <p:nvPr/>
          </p:nvPicPr>
          <p:blipFill>
            <a:blip r:embed="rId5"/>
            <a:srcRect l="1204" t="18426" r="81422" b="18426"/>
            <a:stretch>
              <a:fillRect/>
            </a:stretch>
          </p:blipFill>
          <p:spPr>
            <a:xfrm>
              <a:off x="479780" y="1010127"/>
              <a:ext cx="1013701" cy="546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E8146-161E-C255-B11F-757E45D2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Other software events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774C12-7DBB-CA3D-DF14-2DE01A02C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61C66-3226-1D1F-00E6-34DC98D5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4B11FB1-1F5F-2AB7-A076-1C881F6CD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709" y="1081144"/>
            <a:ext cx="5131721" cy="3861307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A3B498D-3AC6-6EC6-DCB8-EAE1714CDA2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760723" y="1082772"/>
            <a:ext cx="3562070" cy="5036547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04E9312-0CC2-22E5-FF9A-BED7F63F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0E89DC-C065-D577-4CE3-8BB1F6A26763}"/>
              </a:ext>
            </a:extLst>
          </p:cNvPr>
          <p:cNvSpPr txBox="1"/>
          <p:nvPr/>
        </p:nvSpPr>
        <p:spPr>
          <a:xfrm>
            <a:off x="1101725" y="5195989"/>
            <a:ext cx="5131721" cy="923330"/>
          </a:xfrm>
          <a:prstGeom prst="rect">
            <a:avLst/>
          </a:prstGeom>
          <a:noFill/>
          <a:ln w="38100">
            <a:solidFill>
              <a:srgbClr val="BBAB77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solidFill>
                  <a:srgbClr val="BBAA77"/>
                </a:solidFill>
                <a:effectLst/>
              </a:rPr>
              <a:t>International Conference on Accelerator and Large Experimental Physics Control Systems (ICALEPCS) – Japan in 2027</a:t>
            </a:r>
          </a:p>
        </p:txBody>
      </p:sp>
    </p:spTree>
    <p:extLst>
      <p:ext uri="{BB962C8B-B14F-4D97-AF65-F5344CB8AC3E}">
        <p14:creationId xmlns:p14="http://schemas.microsoft.com/office/powerpoint/2010/main" val="25730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2ED252-EAE1-4A4A-0677-761E0CAD6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Concluding remarks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18E43C-24B4-DEBF-75DE-694F1A4DAD20}"/>
              </a:ext>
            </a:extLst>
          </p:cNvPr>
          <p:cNvSpPr txBox="1"/>
          <p:nvPr/>
        </p:nvSpPr>
        <p:spPr>
          <a:xfrm>
            <a:off x="1103709" y="1540127"/>
            <a:ext cx="101353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DK" sz="2400" dirty="0">
                <a:solidFill>
                  <a:srgbClr val="666666"/>
                </a:solidFill>
              </a:rPr>
              <a:t>Good discussion between participants – promoted by satellite meeting</a:t>
            </a:r>
            <a:br>
              <a:rPr lang="en-DK" sz="2400" dirty="0">
                <a:solidFill>
                  <a:srgbClr val="666666"/>
                </a:solidFill>
              </a:rPr>
            </a:br>
            <a:endParaRPr lang="en-DK" sz="2400" dirty="0">
              <a:solidFill>
                <a:srgbClr val="666666"/>
              </a:solidFill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DK" sz="2400" dirty="0">
                <a:solidFill>
                  <a:srgbClr val="666666"/>
                </a:solidFill>
              </a:rPr>
              <a:t>Simulations is a standard tool for instrumentation design and are becoming realistic</a:t>
            </a:r>
          </a:p>
          <a:p>
            <a:pPr marL="800100" lvl="1" indent="-342900"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en-DK" sz="2400" dirty="0">
                <a:solidFill>
                  <a:srgbClr val="666666"/>
                </a:solidFill>
              </a:rPr>
              <a:t>Moving towards running simulations in parallel with experiments</a:t>
            </a:r>
            <a:br>
              <a:rPr lang="en-DK" sz="2400" dirty="0">
                <a:solidFill>
                  <a:srgbClr val="666666"/>
                </a:solidFill>
              </a:rPr>
            </a:br>
            <a:endParaRPr lang="en-DK" sz="2400" dirty="0">
              <a:solidFill>
                <a:srgbClr val="666666"/>
              </a:solidFill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DK" sz="2400" dirty="0">
                <a:solidFill>
                  <a:srgbClr val="666666"/>
                </a:solidFill>
              </a:rPr>
              <a:t>Multiple facilities are looking into AI &amp; ML for accelerating workflows, automation, and making things easier</a:t>
            </a:r>
            <a:br>
              <a:rPr lang="en-DK" sz="2400" dirty="0">
                <a:solidFill>
                  <a:srgbClr val="666666"/>
                </a:solidFill>
              </a:rPr>
            </a:br>
            <a:endParaRPr lang="en-DK" sz="2400" dirty="0">
              <a:solidFill>
                <a:srgbClr val="666666"/>
              </a:solidFill>
            </a:endParaRPr>
          </a:p>
          <a:p>
            <a:pPr algn="r">
              <a:spcBef>
                <a:spcPts val="1800"/>
              </a:spcBef>
            </a:pPr>
            <a:r>
              <a:rPr lang="en-DK" sz="2400" b="1" dirty="0">
                <a:solidFill>
                  <a:srgbClr val="666666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711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GB"/>
              <a:t>Software presentations at ICANS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2</a:t>
            </a:fld>
            <a:endParaRPr lang="sv-SE"/>
          </a:p>
        </p:txBody>
      </p:sp>
      <p:graphicFrame>
        <p:nvGraphicFramePr>
          <p:cNvPr id="12" name="Platshållare för innehåll 5">
            <a:extLst>
              <a:ext uri="{FF2B5EF4-FFF2-40B4-BE49-F238E27FC236}">
                <a16:creationId xmlns:a16="http://schemas.microsoft.com/office/drawing/2014/main" id="{05FCBDAB-05E5-DB04-DC7B-6EBA5627705B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2224192120"/>
              </p:ext>
            </p:extLst>
          </p:nvPr>
        </p:nvGraphicFramePr>
        <p:xfrm>
          <a:off x="1103709" y="1476491"/>
          <a:ext cx="93600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3769EC-7740-A401-EE3E-E3F4B1CA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1B8DB-7B70-75FB-0D3A-5193C089A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966B6E1-AC77-8975-2038-AAAF5644F2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K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34544522-0A31-630B-D681-C9FD14CC1E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5696107"/>
              </p:ext>
            </p:extLst>
          </p:nvPr>
        </p:nvGraphicFramePr>
        <p:xfrm>
          <a:off x="0" y="0"/>
          <a:ext cx="12192000" cy="6858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251">
                  <a:extLst>
                    <a:ext uri="{9D8B030D-6E8A-4147-A177-3AD203B41FA5}">
                      <a16:colId xmlns:a16="http://schemas.microsoft.com/office/drawing/2014/main" val="3182133522"/>
                    </a:ext>
                  </a:extLst>
                </a:gridCol>
                <a:gridCol w="8924749">
                  <a:extLst>
                    <a:ext uri="{9D8B030D-6E8A-4147-A177-3AD203B41FA5}">
                      <a16:colId xmlns:a16="http://schemas.microsoft.com/office/drawing/2014/main" val="1916605060"/>
                    </a:ext>
                  </a:extLst>
                </a:gridCol>
              </a:tblGrid>
              <a:tr h="535024">
                <a:tc>
                  <a:txBody>
                    <a:bodyPr/>
                    <a:lstStyle/>
                    <a:p>
                      <a:r>
                        <a:rPr lang="en-DK" dirty="0"/>
                        <a:t>Presenter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 dirty="0"/>
                        <a:t>Title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30086"/>
                  </a:ext>
                </a:extLst>
              </a:tr>
              <a:tr h="535024">
                <a:tc>
                  <a:txBody>
                    <a:bodyPr/>
                    <a:lstStyle/>
                    <a:p>
                      <a:r>
                        <a:rPr lang="en-DK" dirty="0"/>
                        <a:t>P. Willendrup (ESS / DTU)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 dirty="0"/>
                        <a:t>An overview of Updates in McStas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209373"/>
                  </a:ext>
                </a:extLst>
              </a:tr>
              <a:tr h="535024">
                <a:tc>
                  <a:txBody>
                    <a:bodyPr/>
                    <a:lstStyle/>
                    <a:p>
                      <a:r>
                        <a:rPr lang="en-GB" dirty="0"/>
                        <a:t>Franz Gallmeier (ORNL)</a:t>
                      </a:r>
                      <a:endParaRPr lang="en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 dirty="0"/>
                        <a:t>Update the MCNP Guide Extension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539116"/>
                  </a:ext>
                </a:extLst>
              </a:tr>
              <a:tr h="535024">
                <a:tc>
                  <a:txBody>
                    <a:bodyPr/>
                    <a:lstStyle/>
                    <a:p>
                      <a:r>
                        <a:rPr lang="en-DK" dirty="0"/>
                        <a:t>Thomas Kittelmann (ESS)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Update on the </a:t>
                      </a:r>
                      <a:r>
                        <a:rPr lang="en-GB" dirty="0" err="1"/>
                        <a:t>NCrystal</a:t>
                      </a:r>
                      <a:r>
                        <a:rPr lang="en-GB" dirty="0"/>
                        <a:t> project for modelling thermal neutron interactions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978522"/>
                  </a:ext>
                </a:extLst>
              </a:tr>
              <a:tr h="535024">
                <a:tc>
                  <a:txBody>
                    <a:bodyPr/>
                    <a:lstStyle/>
                    <a:p>
                      <a:r>
                        <a:rPr lang="en-DK" dirty="0"/>
                        <a:t>Mads Bertelsen (ESS)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Multiple time sampling for Monte Carlo ray-tracing instrument simulations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143098"/>
                  </a:ext>
                </a:extLst>
              </a:tr>
              <a:tr h="535024">
                <a:tc>
                  <a:txBody>
                    <a:bodyPr/>
                    <a:lstStyle/>
                    <a:p>
                      <a:r>
                        <a:rPr lang="en-DK" dirty="0"/>
                        <a:t>Douglas </a:t>
                      </a:r>
                      <a:r>
                        <a:rPr lang="en-GB" dirty="0"/>
                        <a:t>Di Julio (ESS)</a:t>
                      </a:r>
                      <a:endParaRPr lang="en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A liquids plugin for </a:t>
                      </a:r>
                      <a:r>
                        <a:rPr lang="en-GB" b="0" dirty="0" err="1"/>
                        <a:t>NCrystal</a:t>
                      </a:r>
                      <a:r>
                        <a:rPr lang="en-GB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478234"/>
                  </a:ext>
                </a:extLst>
              </a:tr>
              <a:tr h="591758">
                <a:tc>
                  <a:txBody>
                    <a:bodyPr/>
                    <a:lstStyle/>
                    <a:p>
                      <a:r>
                        <a:rPr lang="en-GB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Nicolò</a:t>
                      </a:r>
                      <a:r>
                        <a:rPr lang="en-GB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Violini</a:t>
                      </a:r>
                      <a:r>
                        <a:rPr lang="en-GB" dirty="0"/>
                        <a:t>  (FZJ)</a:t>
                      </a:r>
                      <a:endParaRPr lang="en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Advances in Neutron Instrument Simulation with VITESS: Release 3.7 and 3.8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39731"/>
                  </a:ext>
                </a:extLst>
              </a:tr>
              <a:tr h="591758">
                <a:tc>
                  <a:txBody>
                    <a:bodyPr/>
                    <a:lstStyle/>
                    <a:p>
                      <a:r>
                        <a:rPr lang="en-DK" dirty="0"/>
                        <a:t>Gabriele Sala (JPARC)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Enhancing MLF Operations through a Digital Twin Framework for Neutron Scattering 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572841"/>
                  </a:ext>
                </a:extLst>
              </a:tr>
              <a:tr h="936292">
                <a:tc>
                  <a:txBody>
                    <a:bodyPr/>
                    <a:lstStyle/>
                    <a:p>
                      <a:r>
                        <a:rPr lang="en-DK" dirty="0"/>
                        <a:t>Matthew Frost (ORNL)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Scattering Instrument Development and Design Workflows in Neutron Sciences at ORNL 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30207"/>
                  </a:ext>
                </a:extLst>
              </a:tr>
              <a:tr h="936292">
                <a:tc>
                  <a:txBody>
                    <a:bodyPr/>
                    <a:lstStyle/>
                    <a:p>
                      <a:r>
                        <a:rPr lang="en-GB" dirty="0" err="1"/>
                        <a:t>Juping</a:t>
                      </a:r>
                      <a:r>
                        <a:rPr lang="en-GB" dirty="0"/>
                        <a:t> Xu (CSNS)</a:t>
                      </a:r>
                      <a:endParaRPr lang="en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From Data to Structure in Neutron Total Scattering at the CSNS Multi-Physics Instrument 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820417"/>
                  </a:ext>
                </a:extLst>
              </a:tr>
              <a:tr h="591758">
                <a:tc>
                  <a:txBody>
                    <a:bodyPr/>
                    <a:lstStyle/>
                    <a:p>
                      <a:r>
                        <a:rPr lang="en-GB" dirty="0" err="1"/>
                        <a:t>Shuqi</a:t>
                      </a:r>
                      <a:r>
                        <a:rPr lang="en-GB" dirty="0"/>
                        <a:t> Xu (ESS)</a:t>
                      </a:r>
                      <a:endParaRPr lang="en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Quantitative data analysis for neutron scattering experiments using </a:t>
                      </a:r>
                      <a:r>
                        <a:rPr lang="en-GB" dirty="0" err="1"/>
                        <a:t>NCrystal</a:t>
                      </a:r>
                      <a:r>
                        <a:rPr lang="en-GB" dirty="0"/>
                        <a:t> 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804200"/>
                  </a:ext>
                </a:extLst>
              </a:tr>
            </a:tbl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3BCD968-302B-17B7-DC48-BF273A3DC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4B3D78-D84B-B55D-7979-5CB290FB3D14}"/>
              </a:ext>
            </a:extLst>
          </p:cNvPr>
          <p:cNvSpPr txBox="1"/>
          <p:nvPr/>
        </p:nvSpPr>
        <p:spPr>
          <a:xfrm>
            <a:off x="1859895" y="2743643"/>
            <a:ext cx="8472210" cy="16561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80000" tIns="180000" rIns="180000" bIns="180000" rtlCol="0">
            <a:spAutoFit/>
          </a:bodyPr>
          <a:lstStyle/>
          <a:p>
            <a:pPr algn="l"/>
            <a:r>
              <a:rPr lang="en-DK" sz="2800" dirty="0">
                <a:solidFill>
                  <a:srgbClr val="666666"/>
                </a:solidFill>
              </a:rPr>
              <a:t>10 presentations from ESS, ORNL, FZJ, JPARC, CSNS</a:t>
            </a:r>
            <a:br>
              <a:rPr lang="en-DK" sz="2800" dirty="0">
                <a:solidFill>
                  <a:srgbClr val="666666"/>
                </a:solidFill>
              </a:rPr>
            </a:br>
            <a:endParaRPr lang="en-DK" sz="2800" dirty="0">
              <a:solidFill>
                <a:srgbClr val="666666"/>
              </a:solidFill>
            </a:endParaRPr>
          </a:p>
          <a:p>
            <a:pPr algn="l"/>
            <a:r>
              <a:rPr lang="en-GB" sz="2800" dirty="0">
                <a:solidFill>
                  <a:srgbClr val="666666"/>
                </a:solidFill>
              </a:rPr>
              <a:t>5/10 presentations from ESS</a:t>
            </a:r>
            <a:endParaRPr lang="en-DK" sz="28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7F2CF-19E6-2A91-A6FF-82D1C3720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DK"/>
              <a:t>Simulation software strongly represented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CD1F7B-43A2-501A-280F-F9EE2E00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BC577-979A-911A-5179-6C7364887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4</a:t>
            </a:fld>
            <a:endParaRPr lang="sv-S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4E4817-674E-B6F7-094E-3BC9DD49C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412286" cy="4768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DK" b="1" dirty="0"/>
              <a:t>Use case</a:t>
            </a:r>
          </a:p>
          <a:p>
            <a:pPr marL="0" indent="0">
              <a:buNone/>
            </a:pPr>
            <a:r>
              <a:rPr lang="en-DK" dirty="0"/>
              <a:t>Design of Instrumentation</a:t>
            </a:r>
          </a:p>
          <a:p>
            <a:pPr marL="0" indent="0">
              <a:buNone/>
            </a:pPr>
            <a:r>
              <a:rPr lang="en-GB" dirty="0"/>
              <a:t> (</a:t>
            </a:r>
            <a:r>
              <a:rPr lang="en-GB" i="1" dirty="0"/>
              <a:t>from moderator to detector</a:t>
            </a:r>
            <a:r>
              <a:rPr lang="en-GB" dirty="0"/>
              <a:t>)</a:t>
            </a:r>
            <a:endParaRPr lang="en-DK" dirty="0"/>
          </a:p>
          <a:p>
            <a:pPr marL="0" indent="0">
              <a:buNone/>
            </a:pPr>
            <a:endParaRPr lang="en-DK" b="1" dirty="0"/>
          </a:p>
          <a:p>
            <a:pPr marL="0" indent="0">
              <a:buNone/>
            </a:pPr>
            <a:r>
              <a:rPr lang="en-DK" b="1" dirty="0"/>
              <a:t>Software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DK" b="1" dirty="0"/>
              <a:t> </a:t>
            </a:r>
            <a:r>
              <a:rPr lang="en-DK" dirty="0"/>
              <a:t>McStas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DK" b="1" dirty="0"/>
              <a:t> </a:t>
            </a:r>
            <a:r>
              <a:rPr lang="en-DK" dirty="0"/>
              <a:t>VITESS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DK" dirty="0"/>
              <a:t> MCNP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DK" dirty="0"/>
              <a:t> N</a:t>
            </a:r>
            <a:r>
              <a:rPr lang="en-GB" dirty="0"/>
              <a:t>c</a:t>
            </a:r>
            <a:r>
              <a:rPr lang="en-DK" dirty="0"/>
              <a:t>rystal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7DBE41-6541-B4FC-41ED-3416D34281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DK" dirty="0"/>
              <a:t>Towards higher fidelity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6028C-60EA-4AA5-CB1E-C992CD2B4E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2026-04-16</a:t>
            </a:fld>
            <a:endParaRPr lang="sv-SE"/>
          </a:p>
        </p:txBody>
      </p:sp>
      <p:pic>
        <p:nvPicPr>
          <p:cNvPr id="7" name="Picture 6" descr="A blueprint of a diagram of a tower&#10;&#10;Description automatically generated with medium confidence">
            <a:extLst>
              <a:ext uri="{FF2B5EF4-FFF2-40B4-BE49-F238E27FC236}">
                <a16:creationId xmlns:a16="http://schemas.microsoft.com/office/drawing/2014/main" id="{56A30F25-600E-16E9-5506-6583E0607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8" t="1724" r="7899"/>
          <a:stretch>
            <a:fillRect/>
          </a:stretch>
        </p:blipFill>
        <p:spPr>
          <a:xfrm>
            <a:off x="8494126" y="1057265"/>
            <a:ext cx="2591038" cy="47680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639490-2953-C0B5-A667-9CE791D4BF21}"/>
              </a:ext>
            </a:extLst>
          </p:cNvPr>
          <p:cNvSpPr txBox="1"/>
          <p:nvPr/>
        </p:nvSpPr>
        <p:spPr>
          <a:xfrm>
            <a:off x="4555990" y="1409262"/>
            <a:ext cx="37238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DK" sz="2000" b="1" dirty="0">
                <a:solidFill>
                  <a:srgbClr val="666666"/>
                </a:solidFill>
              </a:rPr>
              <a:t>Key takeaways</a:t>
            </a:r>
            <a:endParaRPr lang="en-DK" sz="2000" dirty="0">
              <a:solidFill>
                <a:srgbClr val="666666"/>
              </a:solidFill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DK" sz="2000" dirty="0">
                <a:solidFill>
                  <a:srgbClr val="666666"/>
                </a:solidFill>
              </a:rPr>
              <a:t>Expanded (physics) functionality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DK" sz="2000" dirty="0">
                <a:solidFill>
                  <a:srgbClr val="666666"/>
                </a:solidFill>
              </a:rPr>
              <a:t>Support for Python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DK" sz="2000" dirty="0">
                <a:solidFill>
                  <a:srgbClr val="666666"/>
                </a:solidFill>
              </a:rPr>
              <a:t>Support for GPU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GB" sz="2000" dirty="0">
                <a:solidFill>
                  <a:srgbClr val="666666"/>
                </a:solidFill>
              </a:rPr>
              <a:t>F</a:t>
            </a:r>
            <a:r>
              <a:rPr lang="en-DK" sz="2000" dirty="0">
                <a:solidFill>
                  <a:srgbClr val="666666"/>
                </a:solidFill>
              </a:rPr>
              <a:t>aster algorithms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DK" sz="2000" dirty="0">
                <a:solidFill>
                  <a:srgbClr val="666666"/>
                </a:solidFill>
              </a:rPr>
              <a:t>Improved development workflows (CI) 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DK" sz="2000" dirty="0">
                <a:solidFill>
                  <a:srgbClr val="666666"/>
                </a:solidFill>
              </a:rPr>
              <a:t>Optimized instrumentation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DK" sz="2000" dirty="0">
                <a:solidFill>
                  <a:srgbClr val="666666"/>
                </a:solidFill>
              </a:rPr>
              <a:t>Standardized design workflows </a:t>
            </a:r>
          </a:p>
          <a:p>
            <a:pPr algn="r">
              <a:spcBef>
                <a:spcPts val="1200"/>
              </a:spcBef>
            </a:pPr>
            <a:r>
              <a:rPr lang="en-DK" sz="2000" dirty="0">
                <a:solidFill>
                  <a:srgbClr val="666666"/>
                </a:solidFill>
              </a:rPr>
              <a:t>... </a:t>
            </a:r>
            <a:r>
              <a:rPr lang="en-GB" sz="2000" dirty="0">
                <a:solidFill>
                  <a:srgbClr val="666666"/>
                </a:solidFill>
              </a:rPr>
              <a:t>and a bit of AI    </a:t>
            </a:r>
            <a:endParaRPr lang="en-DK" sz="2000" dirty="0">
              <a:solidFill>
                <a:srgbClr val="66666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22FAF4-2EB3-8F39-872C-DBE0BDA95E6F}"/>
              </a:ext>
            </a:extLst>
          </p:cNvPr>
          <p:cNvSpPr txBox="1"/>
          <p:nvPr/>
        </p:nvSpPr>
        <p:spPr>
          <a:xfrm>
            <a:off x="8818217" y="5766900"/>
            <a:ext cx="237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K" dirty="0">
                <a:solidFill>
                  <a:srgbClr val="666666"/>
                </a:solidFill>
              </a:rPr>
              <a:t>(Gabriele Sala, JPARC)</a:t>
            </a:r>
          </a:p>
        </p:txBody>
      </p:sp>
    </p:spTree>
    <p:extLst>
      <p:ext uri="{BB962C8B-B14F-4D97-AF65-F5344CB8AC3E}">
        <p14:creationId xmlns:p14="http://schemas.microsoft.com/office/powerpoint/2010/main" val="31414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DB87B-89F6-0E5A-D35C-5F088DF0C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Examples of updates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B4A73-78E7-E479-23C1-DDE3402D4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B4A13-275E-316E-5157-C0EC4376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1F81679-F656-7AEF-1434-B55EFCF30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464"/>
          <a:stretch>
            <a:fillRect/>
          </a:stretch>
        </p:blipFill>
        <p:spPr>
          <a:xfrm>
            <a:off x="1121980" y="1446416"/>
            <a:ext cx="3255962" cy="4884533"/>
          </a:xfrm>
          <a:prstGeom prst="rect">
            <a:avLst/>
          </a:prstGeom>
          <a:ln>
            <a:solidFill>
              <a:srgbClr val="666666"/>
            </a:solidFill>
          </a:ln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C48B1E6-2A66-5149-4C57-19808FE43CED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4"/>
          <a:stretch>
            <a:fillRect/>
          </a:stretch>
        </p:blipFill>
        <p:spPr>
          <a:xfrm>
            <a:off x="4662368" y="1350198"/>
            <a:ext cx="3775575" cy="2549438"/>
          </a:xfrm>
          <a:prstGeom prst="rect">
            <a:avLst/>
          </a:prstGeom>
          <a:ln>
            <a:noFill/>
          </a:ln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4D56D37-7C50-3C11-D275-D32A6939DDF1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5"/>
          <a:stretch>
            <a:fillRect/>
          </a:stretch>
        </p:blipFill>
        <p:spPr>
          <a:xfrm>
            <a:off x="4662369" y="4100823"/>
            <a:ext cx="6666384" cy="2198572"/>
          </a:xfrm>
          <a:prstGeom prst="rect">
            <a:avLst/>
          </a:prstGeom>
          <a:ln>
            <a:solidFill>
              <a:srgbClr val="666666"/>
            </a:solidFill>
          </a:ln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A32B80D-B25A-4245-E552-94BE3BD3F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2026-04-17</a:t>
            </a:fld>
            <a:endParaRPr lang="sv-S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5A9378-8405-2A37-2374-7C0DDA277844}"/>
              </a:ext>
            </a:extLst>
          </p:cNvPr>
          <p:cNvSpPr txBox="1"/>
          <p:nvPr/>
        </p:nvSpPr>
        <p:spPr>
          <a:xfrm>
            <a:off x="9236602" y="5984110"/>
            <a:ext cx="2067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K" sz="1600" i="1" dirty="0">
                <a:solidFill>
                  <a:srgbClr val="666666"/>
                </a:solidFill>
              </a:rPr>
              <a:t>Matthew Frost, ORNL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376DA3-90D9-1342-AE45-97EC2E5F9841}"/>
              </a:ext>
            </a:extLst>
          </p:cNvPr>
          <p:cNvSpPr/>
          <p:nvPr/>
        </p:nvSpPr>
        <p:spPr>
          <a:xfrm>
            <a:off x="4662370" y="1067033"/>
            <a:ext cx="3671402" cy="284521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2CB289-949F-EB83-4480-1E91A7BB7814}"/>
              </a:ext>
            </a:extLst>
          </p:cNvPr>
          <p:cNvSpPr txBox="1"/>
          <p:nvPr/>
        </p:nvSpPr>
        <p:spPr>
          <a:xfrm>
            <a:off x="4662369" y="1122205"/>
            <a:ext cx="1317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K" sz="1600" i="1" dirty="0">
                <a:solidFill>
                  <a:srgbClr val="666666"/>
                </a:solidFill>
              </a:rPr>
              <a:t>Shuqi Xi, 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20220-10ED-00AA-6842-88F34FC1BA90}"/>
              </a:ext>
            </a:extLst>
          </p:cNvPr>
          <p:cNvSpPr txBox="1"/>
          <p:nvPr/>
        </p:nvSpPr>
        <p:spPr>
          <a:xfrm>
            <a:off x="2553802" y="5976476"/>
            <a:ext cx="179267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i="1" dirty="0" err="1">
                <a:solidFill>
                  <a:schemeClr val="dk1"/>
                </a:solidFill>
              </a:rPr>
              <a:t>Nicolò</a:t>
            </a:r>
            <a:r>
              <a:rPr lang="en-GB" sz="1600" i="1" dirty="0">
                <a:solidFill>
                  <a:schemeClr val="dk1"/>
                </a:solidFill>
              </a:rPr>
              <a:t> </a:t>
            </a:r>
            <a:r>
              <a:rPr lang="en-GB" sz="1600" i="1" dirty="0" err="1">
                <a:solidFill>
                  <a:schemeClr val="dk1"/>
                </a:solidFill>
              </a:rPr>
              <a:t>Violini</a:t>
            </a:r>
            <a:r>
              <a:rPr lang="en-GB" sz="1600" i="1" dirty="0">
                <a:solidFill>
                  <a:schemeClr val="dk1"/>
                </a:solidFill>
              </a:rPr>
              <a:t>, FZJ</a:t>
            </a:r>
            <a:endParaRPr lang="en-DK" sz="1600" i="1" dirty="0">
              <a:solidFill>
                <a:srgbClr val="666666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569609-21FE-49B9-5865-85AF7CB93BF8}"/>
              </a:ext>
            </a:extLst>
          </p:cNvPr>
          <p:cNvSpPr/>
          <p:nvPr/>
        </p:nvSpPr>
        <p:spPr>
          <a:xfrm>
            <a:off x="10722544" y="242104"/>
            <a:ext cx="1157468" cy="11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8D136D-EECC-DAF5-86C8-917ADE3A731A}"/>
              </a:ext>
            </a:extLst>
          </p:cNvPr>
          <p:cNvSpPr txBox="1"/>
          <p:nvPr/>
        </p:nvSpPr>
        <p:spPr>
          <a:xfrm>
            <a:off x="8735291" y="244984"/>
            <a:ext cx="22397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600" i="1" dirty="0"/>
              <a:t>Franz Gallmeier, ORNL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08109F-F6F0-6471-B0C7-DEC75285F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661" y="548194"/>
            <a:ext cx="2504461" cy="330514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EAEFA5B-1F4A-6FE7-637A-6D44FB715464}"/>
              </a:ext>
            </a:extLst>
          </p:cNvPr>
          <p:cNvSpPr/>
          <p:nvPr/>
        </p:nvSpPr>
        <p:spPr>
          <a:xfrm>
            <a:off x="8735292" y="242223"/>
            <a:ext cx="2593461" cy="368284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7515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C2CD7-8000-0BB4-7ED1-6421A8873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</a:t>
            </a:r>
            <a:r>
              <a:rPr lang="en-DK" dirty="0"/>
              <a:t>ew physics modelling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2256B1-2423-98A6-AFA7-3E507125B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E3A09-4DFE-7F33-FC11-4FDD4ED4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044A56-D350-2FF8-363C-1F07EC1F38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K" dirty="0"/>
              <a:t>Non-comprehensive list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3CFB2DE-F20C-2D8D-4BA6-8E6964929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DK" dirty="0"/>
              <a:t> MCNP: Improved simulation of gamma radiation from guides</a:t>
            </a:r>
          </a:p>
          <a:p>
            <a:pPr>
              <a:buFont typeface="Wingdings" pitchFamily="2" charset="2"/>
              <a:buChar char="Ø"/>
            </a:pPr>
            <a:endParaRPr lang="en-DK" dirty="0"/>
          </a:p>
          <a:p>
            <a:pPr>
              <a:buFont typeface="Wingdings" pitchFamily="2" charset="2"/>
              <a:buChar char="Ø"/>
            </a:pPr>
            <a:r>
              <a:rPr lang="en-DK" dirty="0"/>
              <a:t> N</a:t>
            </a:r>
            <a:r>
              <a:rPr lang="en-GB" dirty="0"/>
              <a:t>C</a:t>
            </a:r>
            <a:r>
              <a:rPr lang="en-DK" dirty="0"/>
              <a:t>rystal: Plugin for fluids, implementation of extinction (work in progress)</a:t>
            </a:r>
          </a:p>
          <a:p>
            <a:pPr>
              <a:buFont typeface="Wingdings" pitchFamily="2" charset="2"/>
              <a:buChar char="Ø"/>
            </a:pPr>
            <a:endParaRPr lang="en-DK" dirty="0"/>
          </a:p>
          <a:p>
            <a:pPr>
              <a:buFont typeface="Wingdings" pitchFamily="2" charset="2"/>
              <a:buChar char="Ø"/>
            </a:pPr>
            <a:r>
              <a:rPr lang="en-DK" dirty="0"/>
              <a:t> VITESS: Updated spin-polarization, N</a:t>
            </a:r>
            <a:r>
              <a:rPr lang="en-GB" dirty="0"/>
              <a:t>crystal integration</a:t>
            </a:r>
          </a:p>
          <a:p>
            <a:pPr>
              <a:buFont typeface="Wingdings" pitchFamily="2" charset="2"/>
              <a:buChar char="Ø"/>
            </a:pPr>
            <a:endParaRPr lang="en-GB" dirty="0"/>
          </a:p>
          <a:p>
            <a:pPr>
              <a:buFont typeface="Wingdings" pitchFamily="2" charset="2"/>
              <a:buChar char="Ø"/>
            </a:pPr>
            <a:r>
              <a:rPr lang="en-GB" dirty="0"/>
              <a:t> </a:t>
            </a:r>
            <a:r>
              <a:rPr lang="en-GB" dirty="0" err="1"/>
              <a:t>McStas</a:t>
            </a:r>
            <a:r>
              <a:rPr lang="en-GB" dirty="0"/>
              <a:t>: </a:t>
            </a:r>
            <a:endParaRPr lang="en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764B4EB-EF7C-C85E-A6EB-3F96604F1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4271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6FCF3-9521-5E3F-C1A5-1816344CF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DREAM_instrument_view_Feb2026">
            <a:hlinkClick r:id="" action="ppaction://media"/>
            <a:extLst>
              <a:ext uri="{FF2B5EF4-FFF2-40B4-BE49-F238E27FC236}">
                <a16:creationId xmlns:a16="http://schemas.microsoft.com/office/drawing/2014/main" id="{A72520A6-065A-9BC5-C09E-0EEB17DF8B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4819" r="14778"/>
          <a:stretch>
            <a:fillRect/>
          </a:stretch>
        </p:blipFill>
        <p:spPr>
          <a:xfrm>
            <a:off x="838912" y="2040550"/>
            <a:ext cx="4320447" cy="345189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0A02F-A6BB-C3D6-B261-AED1308C3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BF315-6B26-939D-60D1-3EA9EB347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9526191" cy="657339"/>
          </a:xfrm>
        </p:spPr>
        <p:txBody>
          <a:bodyPr/>
          <a:lstStyle/>
          <a:p>
            <a:r>
              <a:rPr lang="en-GB" sz="3200" dirty="0"/>
              <a:t>Another use case: Testing of data pipeline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A9D3CC3-3920-3255-E96B-917888E2A7A8}"/>
              </a:ext>
            </a:extLst>
          </p:cNvPr>
          <p:cNvSpPr txBox="1"/>
          <p:nvPr/>
        </p:nvSpPr>
        <p:spPr>
          <a:xfrm>
            <a:off x="8554720" y="18395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0D28EA-C708-567E-9B6E-FF209FD729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647" y="4475104"/>
            <a:ext cx="1457561" cy="432713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51862017-302B-FD47-295A-26A18275A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2025-04-25</a:t>
            </a:r>
            <a:endParaRPr lang="sv-SE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E2D3FCD-9A31-78AB-52F8-3E1487EC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DMSC Updates</a:t>
            </a:r>
            <a:endParaRPr lang="sv-SE" dirty="0"/>
          </a:p>
        </p:txBody>
      </p:sp>
      <p:pic>
        <p:nvPicPr>
          <p:cNvPr id="11" name="Picture 10" descr="A graph with blue lines&#10;&#10;AI-generated content may be incorrect.">
            <a:extLst>
              <a:ext uri="{FF2B5EF4-FFF2-40B4-BE49-F238E27FC236}">
                <a16:creationId xmlns:a16="http://schemas.microsoft.com/office/drawing/2014/main" id="{AEBEE965-865A-605F-6696-713805FF2B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9703" y="2224135"/>
            <a:ext cx="3973535" cy="2980152"/>
          </a:xfrm>
          <a:prstGeom prst="rect">
            <a:avLst/>
          </a:prstGeom>
        </p:spPr>
      </p:pic>
      <p:sp>
        <p:nvSpPr>
          <p:cNvPr id="6" name="Pentagon 5">
            <a:extLst>
              <a:ext uri="{FF2B5EF4-FFF2-40B4-BE49-F238E27FC236}">
                <a16:creationId xmlns:a16="http://schemas.microsoft.com/office/drawing/2014/main" id="{DB099D72-3E27-F920-5F2A-2D0543A0B658}"/>
              </a:ext>
            </a:extLst>
          </p:cNvPr>
          <p:cNvSpPr/>
          <p:nvPr/>
        </p:nvSpPr>
        <p:spPr>
          <a:xfrm>
            <a:off x="5552995" y="3385541"/>
            <a:ext cx="1641393" cy="657339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dirty="0"/>
              <a:t>Data reduction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E3FF1A1-9BFB-C770-2DC5-510382B54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DK" dirty="0"/>
              <a:t>At ESS, synthetic data are used for testing data pipeline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30E0E-097C-90D7-8E47-E7EC0B698D5A}"/>
              </a:ext>
            </a:extLst>
          </p:cNvPr>
          <p:cNvSpPr txBox="1"/>
          <p:nvPr/>
        </p:nvSpPr>
        <p:spPr>
          <a:xfrm>
            <a:off x="1460541" y="5705981"/>
            <a:ext cx="2385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K" dirty="0">
                <a:solidFill>
                  <a:srgbClr val="666666"/>
                </a:solidFill>
              </a:rPr>
              <a:t>Credit: Céline Durniak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34547-6339-EDEB-F58F-C182399D0AF4}"/>
              </a:ext>
            </a:extLst>
          </p:cNvPr>
          <p:cNvSpPr txBox="1"/>
          <p:nvPr/>
        </p:nvSpPr>
        <p:spPr>
          <a:xfrm>
            <a:off x="1683416" y="1560185"/>
            <a:ext cx="189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DK" dirty="0">
                <a:solidFill>
                  <a:srgbClr val="666666"/>
                </a:solidFill>
              </a:rPr>
              <a:t>DREAM Detector</a:t>
            </a:r>
          </a:p>
        </p:txBody>
      </p:sp>
    </p:spTree>
    <p:extLst>
      <p:ext uri="{BB962C8B-B14F-4D97-AF65-F5344CB8AC3E}">
        <p14:creationId xmlns:p14="http://schemas.microsoft.com/office/powerpoint/2010/main" val="35120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415D8-F436-25AF-8EB4-031691E95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556E98B-1895-3409-B21C-063CC1F109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515" r="1515"/>
          <a:stretch>
            <a:fillRect/>
          </a:stretch>
        </p:blipFill>
        <p:spPr>
          <a:prstGeom prst="rect">
            <a:avLst/>
          </a:prstGeom>
          <a:solidFill>
            <a:srgbClr val="FFFFFF">
              <a:lumMod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416771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6BC7C-A365-1F58-5A0F-CEEF9B986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01" y="66473"/>
            <a:ext cx="11422261" cy="535531"/>
          </a:xfrm>
        </p:spPr>
        <p:txBody>
          <a:bodyPr/>
          <a:lstStyle/>
          <a:p>
            <a:r>
              <a:rPr lang="en-US" dirty="0"/>
              <a:t>Genesis projects related to neutrons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DB66C10-A774-6B0C-E8D3-F03A7CCE840A}"/>
              </a:ext>
            </a:extLst>
          </p:cNvPr>
          <p:cNvSpPr/>
          <p:nvPr/>
        </p:nvSpPr>
        <p:spPr>
          <a:xfrm>
            <a:off x="8796123" y="1650668"/>
            <a:ext cx="2914019" cy="4953512"/>
          </a:xfrm>
          <a:prstGeom prst="roundRect">
            <a:avLst>
              <a:gd name="adj" fmla="val 510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BCEBE6-B45B-52A4-540D-85EE2CECD196}"/>
              </a:ext>
            </a:extLst>
          </p:cNvPr>
          <p:cNvSpPr txBox="1"/>
          <p:nvPr/>
        </p:nvSpPr>
        <p:spPr>
          <a:xfrm>
            <a:off x="9021315" y="1048487"/>
            <a:ext cx="2410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Other (non-Genesis) NSD activities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98D39-151D-2B39-779A-DBE8562B3D93}"/>
              </a:ext>
            </a:extLst>
          </p:cNvPr>
          <p:cNvSpPr txBox="1"/>
          <p:nvPr/>
        </p:nvSpPr>
        <p:spPr>
          <a:xfrm>
            <a:off x="8838479" y="1901618"/>
            <a:ext cx="28226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ILLUMINE is a DOE-funded project where we focus on diffraction.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AI methods for SANS data analysis and agentic workflows experiment execution.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Automated workflows for engineering diffraction and additive manufacturing.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D7329D-8323-1AFF-0AA0-C8D9EC67B296}"/>
              </a:ext>
            </a:extLst>
          </p:cNvPr>
          <p:cNvGrpSpPr/>
          <p:nvPr/>
        </p:nvGrpSpPr>
        <p:grpSpPr>
          <a:xfrm>
            <a:off x="4767693" y="1300237"/>
            <a:ext cx="3718397" cy="5392205"/>
            <a:chOff x="386340" y="835082"/>
            <a:chExt cx="3718397" cy="5392205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AA57A2A-7971-5A2F-A45D-F8BD631C4C77}"/>
                </a:ext>
              </a:extLst>
            </p:cNvPr>
            <p:cNvSpPr/>
            <p:nvPr/>
          </p:nvSpPr>
          <p:spPr>
            <a:xfrm>
              <a:off x="386340" y="1178075"/>
              <a:ext cx="3685720" cy="5049212"/>
            </a:xfrm>
            <a:prstGeom prst="roundRect">
              <a:avLst>
                <a:gd name="adj" fmla="val 510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0BDF68-E2BB-3EFD-85FE-F613C73C4058}"/>
                </a:ext>
              </a:extLst>
            </p:cNvPr>
            <p:cNvSpPr txBox="1"/>
            <p:nvPr/>
          </p:nvSpPr>
          <p:spPr>
            <a:xfrm>
              <a:off x="859139" y="835082"/>
              <a:ext cx="2795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ASCR </a:t>
              </a:r>
              <a:r>
                <a:rPr lang="en-US" b="1" dirty="0" err="1">
                  <a:solidFill>
                    <a:prstClr val="black"/>
                  </a:solidFill>
                  <a:latin typeface="Arial" charset="0"/>
                  <a:cs typeface="Arial" charset="0"/>
                </a:rPr>
                <a:t>ModCon</a:t>
              </a:r>
              <a:r>
                <a:rPr lang="en-US" b="1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 Projects</a:t>
              </a:r>
            </a:p>
          </p:txBody>
        </p:sp>
        <p:pic>
          <p:nvPicPr>
            <p:cNvPr id="10" name="Picture 9" descr="Diagram&#10;&#10;AI-generated content may be incorrect.">
              <a:extLst>
                <a:ext uri="{FF2B5EF4-FFF2-40B4-BE49-F238E27FC236}">
                  <a16:creationId xmlns:a16="http://schemas.microsoft.com/office/drawing/2014/main" id="{CC26AE74-76B1-8EF2-3712-71C6175EE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164" y="1302733"/>
              <a:ext cx="2965992" cy="146679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3E4E6B-3CE7-F3E9-188F-0622E85BC5D9}"/>
                </a:ext>
              </a:extLst>
            </p:cNvPr>
            <p:cNvGrpSpPr/>
            <p:nvPr/>
          </p:nvGrpSpPr>
          <p:grpSpPr>
            <a:xfrm>
              <a:off x="2054424" y="3816792"/>
              <a:ext cx="2050313" cy="2171842"/>
              <a:chOff x="4299621" y="2875894"/>
              <a:chExt cx="2466129" cy="2443034"/>
            </a:xfrm>
          </p:grpSpPr>
          <p:pic>
            <p:nvPicPr>
              <p:cNvPr id="12" name="Picture 11" descr="A close-up of a test tube&#10;&#10;AI-generated content may be incorrect.">
                <a:extLst>
                  <a:ext uri="{FF2B5EF4-FFF2-40B4-BE49-F238E27FC236}">
                    <a16:creationId xmlns:a16="http://schemas.microsoft.com/office/drawing/2014/main" id="{ECC2C5C3-1D6E-C5E5-71B0-6DEF9D5B4E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18" t="6807" r="1045" b="16753"/>
              <a:stretch>
                <a:fillRect/>
              </a:stretch>
            </p:blipFill>
            <p:spPr>
              <a:xfrm>
                <a:off x="4299621" y="2875894"/>
                <a:ext cx="2466129" cy="244303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C13352-5D4C-9E92-451E-2A7FAD2DD075}"/>
                  </a:ext>
                </a:extLst>
              </p:cNvPr>
              <p:cNvSpPr txBox="1"/>
              <p:nvPr/>
            </p:nvSpPr>
            <p:spPr>
              <a:xfrm>
                <a:off x="5212870" y="3011018"/>
                <a:ext cx="723424" cy="380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SiO</a:t>
                </a:r>
                <a:r>
                  <a:rPr lang="en-US" sz="1600" baseline="-25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909871-85A4-58D2-8DBD-E4FAEB195684}"/>
                  </a:ext>
                </a:extLst>
              </p:cNvPr>
              <p:cNvSpPr txBox="1"/>
              <p:nvPr/>
            </p:nvSpPr>
            <p:spPr>
              <a:xfrm>
                <a:off x="5588761" y="3618748"/>
                <a:ext cx="482026" cy="380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</a:t>
                </a:r>
                <a:endPara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BEBD7F-7D72-F9A9-C217-D0B512566708}"/>
                  </a:ext>
                </a:extLst>
              </p:cNvPr>
              <p:cNvSpPr txBox="1"/>
              <p:nvPr/>
            </p:nvSpPr>
            <p:spPr>
              <a:xfrm>
                <a:off x="5157545" y="4307749"/>
                <a:ext cx="805946" cy="380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WTe</a:t>
                </a:r>
                <a:r>
                  <a:rPr lang="en-US" sz="1600" baseline="-25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7BBFD14-9282-B04C-672E-9E25FF9C9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240" y="2993919"/>
              <a:ext cx="1761624" cy="165194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61F0E4-B9F9-3F20-F1F9-14C0E1E285B5}"/>
                </a:ext>
              </a:extLst>
            </p:cNvPr>
            <p:cNvSpPr txBox="1"/>
            <p:nvPr/>
          </p:nvSpPr>
          <p:spPr>
            <a:xfrm flipH="1">
              <a:off x="2726914" y="2778710"/>
              <a:ext cx="11736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MOAT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Agentic system for accelerators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1CECAC-9ECC-E826-9EB3-7D4558032DD9}"/>
                </a:ext>
              </a:extLst>
            </p:cNvPr>
            <p:cNvSpPr txBox="1"/>
            <p:nvPr/>
          </p:nvSpPr>
          <p:spPr>
            <a:xfrm flipH="1">
              <a:off x="399195" y="4623228"/>
              <a:ext cx="1674781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prstClr val="black"/>
                  </a:solidFill>
                  <a:latin typeface="Arial" charset="0"/>
                  <a:cs typeface="Arial" charset="0"/>
                </a:rPr>
                <a:t>MAIQMag</a:t>
              </a: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Super resolution and source separation for inelastic neutron scattering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630C84-6D52-4442-BDAF-216CC3B9CACC}"/>
                </a:ext>
              </a:extLst>
            </p:cNvPr>
            <p:cNvSpPr txBox="1"/>
            <p:nvPr/>
          </p:nvSpPr>
          <p:spPr>
            <a:xfrm flipH="1">
              <a:off x="1623818" y="5506796"/>
              <a:ext cx="13813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SYNAPS-I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Segmentation for imaging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66DB726-74C9-5860-B6C6-9E20120FB119}"/>
              </a:ext>
            </a:extLst>
          </p:cNvPr>
          <p:cNvGrpSpPr/>
          <p:nvPr/>
        </p:nvGrpSpPr>
        <p:grpSpPr>
          <a:xfrm>
            <a:off x="348715" y="1161735"/>
            <a:ext cx="4346669" cy="5530650"/>
            <a:chOff x="4293320" y="823507"/>
            <a:chExt cx="4331311" cy="540378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36980A-2898-BF0B-A18C-22C6DF01800E}"/>
                </a:ext>
              </a:extLst>
            </p:cNvPr>
            <p:cNvSpPr/>
            <p:nvPr/>
          </p:nvSpPr>
          <p:spPr>
            <a:xfrm>
              <a:off x="4293320" y="1178075"/>
              <a:ext cx="4285011" cy="5049212"/>
            </a:xfrm>
            <a:prstGeom prst="roundRect">
              <a:avLst>
                <a:gd name="adj" fmla="val 510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04CDEC-42F6-F803-E5F3-ED7B2B10C98E}"/>
                </a:ext>
              </a:extLst>
            </p:cNvPr>
            <p:cNvSpPr txBox="1"/>
            <p:nvPr/>
          </p:nvSpPr>
          <p:spPr>
            <a:xfrm>
              <a:off x="5268864" y="823507"/>
              <a:ext cx="2349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Pathfinder projects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18C591-43D4-DBBF-BE8E-E4E153AC5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125" y="1338386"/>
              <a:ext cx="3112197" cy="128547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43BA98-3B23-CC81-72DA-287A681E2F1C}"/>
                </a:ext>
              </a:extLst>
            </p:cNvPr>
            <p:cNvSpPr txBox="1"/>
            <p:nvPr/>
          </p:nvSpPr>
          <p:spPr>
            <a:xfrm flipH="1">
              <a:off x="7391116" y="2199028"/>
              <a:ext cx="123351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prstClr val="black"/>
                  </a:solidFill>
                  <a:latin typeface="Arial" charset="0"/>
                  <a:cs typeface="Arial" charset="0"/>
                </a:rPr>
                <a:t>MAIQMag</a:t>
              </a: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Multimodal AI for Hamiltonian inference</a:t>
              </a:r>
            </a:p>
          </p:txBody>
        </p:sp>
        <p:pic>
          <p:nvPicPr>
            <p:cNvPr id="23" name="Content Placeholder 4">
              <a:extLst>
                <a:ext uri="{FF2B5EF4-FFF2-40B4-BE49-F238E27FC236}">
                  <a16:creationId xmlns:a16="http://schemas.microsoft.com/office/drawing/2014/main" id="{4DE9E64B-BA47-EC8B-2BFE-78CAD185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4446606" y="2877712"/>
              <a:ext cx="2849157" cy="1656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image1.jpg">
              <a:extLst>
                <a:ext uri="{FF2B5EF4-FFF2-40B4-BE49-F238E27FC236}">
                  <a16:creationId xmlns:a16="http://schemas.microsoft.com/office/drawing/2014/main" id="{16BDD772-780F-D067-670F-786776FBA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5871184" y="4558459"/>
              <a:ext cx="2364437" cy="1592591"/>
            </a:xfrm>
            <a:prstGeom prst="rect">
              <a:avLst/>
            </a:prstGeom>
            <a:ln/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B4F3F1-9136-47D0-0BB2-D093A151C38A}"/>
                </a:ext>
              </a:extLst>
            </p:cNvPr>
            <p:cNvSpPr txBox="1"/>
            <p:nvPr/>
          </p:nvSpPr>
          <p:spPr>
            <a:xfrm flipH="1">
              <a:off x="7283794" y="3803672"/>
              <a:ext cx="10486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ISAAC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Agentic AI for catalysis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47E4046-EBA7-D8E9-ABF2-232C25FF5764}"/>
                </a:ext>
              </a:extLst>
            </p:cNvPr>
            <p:cNvSpPr txBox="1"/>
            <p:nvPr/>
          </p:nvSpPr>
          <p:spPr>
            <a:xfrm flipH="1">
              <a:off x="4565604" y="5273887"/>
              <a:ext cx="1281054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LAMBDA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Lakehouse for biological small angle scattering </a:t>
              </a:r>
            </a:p>
          </p:txBody>
        </p:sp>
      </p:grpSp>
      <p:pic>
        <p:nvPicPr>
          <p:cNvPr id="29" name="Picture 2" descr="Genesis Mission | Argonne National Laboratory">
            <a:extLst>
              <a:ext uri="{FF2B5EF4-FFF2-40B4-BE49-F238E27FC236}">
                <a16:creationId xmlns:a16="http://schemas.microsoft.com/office/drawing/2014/main" id="{D414B74A-D345-C86E-76DD-0676CAFC3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t="13014" r="8225" b="9387"/>
          <a:stretch>
            <a:fillRect/>
          </a:stretch>
        </p:blipFill>
        <p:spPr bwMode="auto">
          <a:xfrm>
            <a:off x="654075" y="573675"/>
            <a:ext cx="1924029" cy="49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">
            <a:extLst>
              <a:ext uri="{FF2B5EF4-FFF2-40B4-BE49-F238E27FC236}">
                <a16:creationId xmlns:a16="http://schemas.microsoft.com/office/drawing/2014/main" id="{1E66FEC3-6E49-72D9-D0A4-A9296CB81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754" y="549299"/>
            <a:ext cx="92635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latin typeface="Century Gothic" panose="020B0502020202020204" pitchFamily="34" charset="0"/>
              </a:rPr>
              <a:t>…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 is a national initiative to build the world's most powerful scientific platform to accelerate discovery science, strengthen national security, and drive energy innovation.</a:t>
            </a:r>
          </a:p>
        </p:txBody>
      </p:sp>
    </p:spTree>
    <p:extLst>
      <p:ext uri="{BB962C8B-B14F-4D97-AF65-F5344CB8AC3E}">
        <p14:creationId xmlns:p14="http://schemas.microsoft.com/office/powerpoint/2010/main" val="2807017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1791</TotalTime>
  <Words>787</Words>
  <Application>Microsoft Macintosh PowerPoint</Application>
  <PresentationFormat>Widescreen</PresentationFormat>
  <Paragraphs>157</Paragraphs>
  <Slides>15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Century Gothic</vt:lpstr>
      <vt:lpstr>Courier New</vt:lpstr>
      <vt:lpstr>Segoe UI</vt:lpstr>
      <vt:lpstr>Segoe UI Light</vt:lpstr>
      <vt:lpstr>Segoe UI Semibold</vt:lpstr>
      <vt:lpstr>Wingdings</vt:lpstr>
      <vt:lpstr>Office-tema</vt:lpstr>
      <vt:lpstr>Software</vt:lpstr>
      <vt:lpstr>Software presentations at ICANS</vt:lpstr>
      <vt:lpstr>PowerPoint Presentation</vt:lpstr>
      <vt:lpstr>Simulation software strongly represented</vt:lpstr>
      <vt:lpstr>Examples of updates</vt:lpstr>
      <vt:lpstr>New physics modelling </vt:lpstr>
      <vt:lpstr>Another use case: Testing of data pipeline</vt:lpstr>
      <vt:lpstr>PowerPoint Presentation</vt:lpstr>
      <vt:lpstr>Genesis projects related to neutrons</vt:lpstr>
      <vt:lpstr>Image title</vt:lpstr>
      <vt:lpstr>AI use cases presented at ICANS</vt:lpstr>
      <vt:lpstr>PaNRAID</vt:lpstr>
      <vt:lpstr>Other software events</vt:lpstr>
      <vt:lpstr>Concluding remarks</vt:lpstr>
      <vt:lpstr>Finish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Holm Rod</dc:creator>
  <cp:lastModifiedBy>Thomas Holm Rod</cp:lastModifiedBy>
  <cp:revision>285</cp:revision>
  <cp:lastPrinted>2019-03-08T10:27:30Z</cp:lastPrinted>
  <dcterms:created xsi:type="dcterms:W3CDTF">2026-04-15T14:58:41Z</dcterms:created>
  <dcterms:modified xsi:type="dcterms:W3CDTF">2026-04-17T07:54:08Z</dcterms:modified>
</cp:coreProperties>
</file>