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18"/>
  </p:normalViewPr>
  <p:slideViewPr>
    <p:cSldViewPr snapToGrid="0" snapToObjects="1">
      <p:cViewPr varScale="1">
        <p:scale>
          <a:sx n="113" d="100"/>
          <a:sy n="113" d="100"/>
        </p:scale>
        <p:origin x="162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Safety &amp; Operations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24 Talks Across 6 Sessions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Post Irradiation Examination (PIE)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ISIS identified crack propagation in tantalum cladding</a:t>
            </a:r>
          </a:p>
          <a:p>
            <a:r>
              <a:t>ESS expanding irradiated material testing programs</a:t>
            </a:r>
          </a:p>
          <a:p>
            <a:r>
              <a:t>Simulation (FLUKA) correlated with material degradation</a:t>
            </a:r>
          </a:p>
          <a:p>
            <a:r>
              <a:t>PIE critical for validating long-term component behavior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Cross-Cutting Themes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Design for operations, not just construction</a:t>
            </a:r>
          </a:p>
          <a:p>
            <a:r>
              <a:t>Testing, rehearsal, and mock-ups are indispensable</a:t>
            </a:r>
          </a:p>
          <a:p>
            <a:r>
              <a:t>Operational surprises are inevitable—design for flexibility</a:t>
            </a:r>
          </a:p>
          <a:p>
            <a:r>
              <a:t>Data, simulation, and real-world validation must align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6 sessions: Remote Handling, Shielding, Facility Challenges (2), Radiation Protection &amp; Waste, PIE</a:t>
            </a:r>
          </a:p>
          <a:p>
            <a:r>
              <a:t>Major facilities: ESS, LANSCE, JPARC, CSNS, Juelich, ISIS</a:t>
            </a:r>
          </a:p>
          <a:p>
            <a:r>
              <a:t>Strong focus on operational reality, safety, and lifecycle design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Remote Handling – 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Early design decisions heavily impact maintenance, waste, and cost</a:t>
            </a:r>
          </a:p>
          <a:p>
            <a:r>
              <a:t>Flexible handling systems critical for unexpected scenarios</a:t>
            </a:r>
          </a:p>
          <a:p>
            <a:r>
              <a:t>Plan for multiple simultaneous operations, not just single tasks</a:t>
            </a:r>
          </a:p>
          <a:p>
            <a:r>
              <a:t>Mock-ups and rehearsal are essential for success</a:t>
            </a:r>
          </a:p>
          <a:p>
            <a:r>
              <a:t>Digital twins promising but still limited by model accuracy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Remote Handling – Case Insights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JPARC: Mercury pump replacement revealed leak standard gaps</a:t>
            </a:r>
          </a:p>
          <a:p>
            <a:r>
              <a:t>CSNS: Advancing toward leadership with PIE and RH capabilities</a:t>
            </a:r>
          </a:p>
          <a:p>
            <a:r>
              <a:t>ESS: Active cell design driven by complex installation challenges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Radiation Shielding – 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Standard principles with site-specific customization</a:t>
            </a:r>
          </a:p>
          <a:p>
            <a:r>
              <a:t>Simulation uncertainty requires conservative margins</a:t>
            </a:r>
          </a:p>
          <a:p>
            <a:r>
              <a:t>Beam profile accuracy critical for dose prediction</a:t>
            </a:r>
          </a:p>
          <a:p>
            <a:r>
              <a:t>Additive manufacturing emerging for tailored shielding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Radiation Shielding – Case Insights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ISIS: Common shielding strategy but bespoke per instrument</a:t>
            </a:r>
          </a:p>
          <a:p>
            <a:r>
              <a:t>Juelich HBS: Modular shielding enables flexibility</a:t>
            </a:r>
          </a:p>
          <a:p>
            <a:r>
              <a:t>LANSCE: Emphasis on procedural rigor and rehearsals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Facility Challenges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ESS: Freeze event highlighted need for backup systems</a:t>
            </a:r>
          </a:p>
          <a:p>
            <a:r>
              <a:t>ISIS: Complex remote recovery from stuck target trolley</a:t>
            </a:r>
          </a:p>
          <a:p>
            <a:r>
              <a:t>Helium leak detection remains unresolved challenge</a:t>
            </a:r>
          </a:p>
          <a:p>
            <a:r>
              <a:t>Engineering reviews benefit from earlier execution and accountability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Radiation Protection &amp; Waste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New dosimeter tech measuring neutron + photon radiation</a:t>
            </a:r>
          </a:p>
          <a:p>
            <a:r>
              <a:t>Shift to goal-oriented regulatory models</a:t>
            </a:r>
          </a:p>
          <a:p>
            <a:r>
              <a:t>Recycling rates improving toward &gt;80%</a:t>
            </a:r>
          </a:p>
          <a:p>
            <a:r>
              <a:t>Legacy waste characterization remains difficult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Facility Challenges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ESS design evolved significantly from TDR to reality</a:t>
            </a:r>
          </a:p>
          <a:p>
            <a:r>
              <a:t>Need stronger in-house expertise during partner execution</a:t>
            </a:r>
          </a:p>
          <a:p>
            <a:r>
              <a:t>In-house chemistry teams critical for rapid problem solving</a:t>
            </a:r>
          </a:p>
          <a:p>
            <a:r>
              <a:t>Integrated system testing requires prioritization and coordination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359</Words>
  <Application>Microsoft Macintosh PowerPoint</Application>
  <PresentationFormat>On-screen Show (4:3)</PresentationFormat>
  <Paragraphs>50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Safety &amp; Operations</vt:lpstr>
      <vt:lpstr>Overview</vt:lpstr>
      <vt:lpstr>Remote Handling – Key Takeaways</vt:lpstr>
      <vt:lpstr>Remote Handling – Case Insights</vt:lpstr>
      <vt:lpstr>Radiation Shielding – Key Takeaways</vt:lpstr>
      <vt:lpstr>Radiation Shielding – Case Insights</vt:lpstr>
      <vt:lpstr>Facility Challenges I</vt:lpstr>
      <vt:lpstr>Radiation Protection &amp; Waste Management</vt:lpstr>
      <vt:lpstr>Facility Challenges II</vt:lpstr>
      <vt:lpstr>Post Irradiation Examination (PIE)</vt:lpstr>
      <vt:lpstr>Cross-Cutting Themes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Kelsey, Charles T</cp:lastModifiedBy>
  <cp:revision>2</cp:revision>
  <dcterms:created xsi:type="dcterms:W3CDTF">2013-01-27T09:14:16Z</dcterms:created>
  <dcterms:modified xsi:type="dcterms:W3CDTF">2026-04-17T07:59:47Z</dcterms:modified>
  <cp:category/>
</cp:coreProperties>
</file>