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2" r:id="rId2"/>
    <p:sldId id="267" r:id="rId3"/>
    <p:sldId id="297" r:id="rId4"/>
    <p:sldId id="301" r:id="rId5"/>
    <p:sldId id="302" r:id="rId6"/>
    <p:sldId id="300" r:id="rId7"/>
    <p:sldId id="299" r:id="rId8"/>
    <p:sldId id="298" r:id="rId9"/>
    <p:sldId id="285" r:id="rId10"/>
    <p:sldId id="294" r:id="rId11"/>
    <p:sldId id="27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CCCCCC"/>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CA207-07BC-6BBA-5AE1-5A19D2DE3B2B}" v="144" dt="2026-04-16T16:49:55.826"/>
    <p1510:client id="{14E5180D-4645-ECF8-2CED-9E3A639DE995}" v="1" dt="2026-04-17T06:21:33.485"/>
    <p1510:client id="{F493691D-CE09-3D5B-420C-2E3DD2119E61}" v="41" dt="2026-04-16T08:23:36.28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754D2-F7F1-46FF-A9AD-4B89BDEF9E36}"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41F5AAA9-A875-48DA-8411-6FA0272A55FB}">
      <dgm:prSet/>
      <dgm:spPr/>
      <dgm:t>
        <a:bodyPr/>
        <a:lstStyle/>
        <a:p>
          <a:r>
            <a:rPr lang="en-US"/>
            <a:t>Member of the Scientific Advisory Board of HiRadMat (CERN)</a:t>
          </a:r>
        </a:p>
      </dgm:t>
    </dgm:pt>
    <dgm:pt modelId="{E4F5C674-F188-4FAF-B4DE-54FFE306ABAD}" type="parTrans" cxnId="{0661CE6F-BA8D-4C15-AFBD-3A80D0C953E5}">
      <dgm:prSet/>
      <dgm:spPr/>
      <dgm:t>
        <a:bodyPr/>
        <a:lstStyle/>
        <a:p>
          <a:endParaRPr lang="en-US"/>
        </a:p>
      </dgm:t>
    </dgm:pt>
    <dgm:pt modelId="{9A52354B-D61F-45CC-8EB6-C141451C0EF8}" type="sibTrans" cxnId="{0661CE6F-BA8D-4C15-AFBD-3A80D0C953E5}">
      <dgm:prSet/>
      <dgm:spPr/>
      <dgm:t>
        <a:bodyPr/>
        <a:lstStyle/>
        <a:p>
          <a:endParaRPr lang="en-US"/>
        </a:p>
      </dgm:t>
    </dgm:pt>
    <dgm:pt modelId="{11CC0EC1-7D6C-4183-A424-8ECF7DFF9767}">
      <dgm:prSet/>
      <dgm:spPr/>
      <dgm:t>
        <a:bodyPr/>
        <a:lstStyle/>
        <a:p>
          <a:r>
            <a:rPr lang="en-US"/>
            <a:t>Member of the Technical Advisory Committee of the Facility for Rare Ion Beams (FRIB)</a:t>
          </a:r>
        </a:p>
      </dgm:t>
    </dgm:pt>
    <dgm:pt modelId="{8A8E2E8E-B7B8-49E6-87D1-F37B2E22A026}" type="parTrans" cxnId="{77FDD215-D26A-4AB0-B7A5-90ED11719106}">
      <dgm:prSet/>
      <dgm:spPr/>
      <dgm:t>
        <a:bodyPr/>
        <a:lstStyle/>
        <a:p>
          <a:endParaRPr lang="en-US"/>
        </a:p>
      </dgm:t>
    </dgm:pt>
    <dgm:pt modelId="{6F7A4B9E-2C25-4866-AC45-BEB91E09EDB0}" type="sibTrans" cxnId="{77FDD215-D26A-4AB0-B7A5-90ED11719106}">
      <dgm:prSet/>
      <dgm:spPr/>
      <dgm:t>
        <a:bodyPr/>
        <a:lstStyle/>
        <a:p>
          <a:endParaRPr lang="en-US"/>
        </a:p>
      </dgm:t>
    </dgm:pt>
    <dgm:pt modelId="{3F00D891-51F2-488E-9CBD-C2B133C550BA}">
      <dgm:prSet/>
      <dgm:spPr/>
      <dgm:t>
        <a:bodyPr/>
        <a:lstStyle/>
        <a:p>
          <a:r>
            <a:rPr lang="en-US"/>
            <a:t>Member of the ESS Technical Advisory Committee.</a:t>
          </a:r>
        </a:p>
      </dgm:t>
    </dgm:pt>
    <dgm:pt modelId="{8C314092-04D0-493A-A1A8-3512F78811B7}" type="parTrans" cxnId="{58A2EC75-BAF4-41D6-A0C8-D429B4B76673}">
      <dgm:prSet/>
      <dgm:spPr/>
      <dgm:t>
        <a:bodyPr/>
        <a:lstStyle/>
        <a:p>
          <a:endParaRPr lang="en-US"/>
        </a:p>
      </dgm:t>
    </dgm:pt>
    <dgm:pt modelId="{1C78B195-5F92-4B9F-98F9-FAD2127B1F27}" type="sibTrans" cxnId="{58A2EC75-BAF4-41D6-A0C8-D429B4B76673}">
      <dgm:prSet/>
      <dgm:spPr/>
      <dgm:t>
        <a:bodyPr/>
        <a:lstStyle/>
        <a:p>
          <a:endParaRPr lang="en-US"/>
        </a:p>
      </dgm:t>
    </dgm:pt>
    <dgm:pt modelId="{D918486A-D7A2-42C1-B4C6-777A4FF637F8}">
      <dgm:prSet/>
      <dgm:spPr/>
      <dgm:t>
        <a:bodyPr/>
        <a:lstStyle/>
        <a:p>
          <a:r>
            <a:rPr lang="en-US"/>
            <a:t>Member of International Organising Committee of the International Workshop on Spallation Materials Technology (IWSMT) and RaDIATE Collaboration meeting.</a:t>
          </a:r>
        </a:p>
      </dgm:t>
    </dgm:pt>
    <dgm:pt modelId="{E1E0629B-FA5B-4972-B50D-113327E98D07}" type="parTrans" cxnId="{02CFF20D-ED14-45F4-8CF4-8FD79E7A358D}">
      <dgm:prSet/>
      <dgm:spPr/>
      <dgm:t>
        <a:bodyPr/>
        <a:lstStyle/>
        <a:p>
          <a:endParaRPr lang="en-US"/>
        </a:p>
      </dgm:t>
    </dgm:pt>
    <dgm:pt modelId="{CCB577AF-DD85-4989-9861-94F0A1A3EE49}" type="sibTrans" cxnId="{02CFF20D-ED14-45F4-8CF4-8FD79E7A358D}">
      <dgm:prSet/>
      <dgm:spPr/>
      <dgm:t>
        <a:bodyPr/>
        <a:lstStyle/>
        <a:p>
          <a:endParaRPr lang="en-US"/>
        </a:p>
      </dgm:t>
    </dgm:pt>
    <dgm:pt modelId="{082BEC0A-C490-4964-9CFB-CDC96038D2A1}" type="pres">
      <dgm:prSet presAssocID="{583754D2-F7F1-46FF-A9AD-4B89BDEF9E36}" presName="vert0" presStyleCnt="0">
        <dgm:presLayoutVars>
          <dgm:dir/>
          <dgm:animOne val="branch"/>
          <dgm:animLvl val="lvl"/>
        </dgm:presLayoutVars>
      </dgm:prSet>
      <dgm:spPr/>
    </dgm:pt>
    <dgm:pt modelId="{9AB9EDAE-8597-49AF-9BFD-4274A12B2A34}" type="pres">
      <dgm:prSet presAssocID="{41F5AAA9-A875-48DA-8411-6FA0272A55FB}" presName="thickLine" presStyleLbl="alignNode1" presStyleIdx="0" presStyleCnt="4"/>
      <dgm:spPr/>
    </dgm:pt>
    <dgm:pt modelId="{CE858A05-B3D8-4817-9AD1-EBA1F56E7405}" type="pres">
      <dgm:prSet presAssocID="{41F5AAA9-A875-48DA-8411-6FA0272A55FB}" presName="horz1" presStyleCnt="0"/>
      <dgm:spPr/>
    </dgm:pt>
    <dgm:pt modelId="{DAC7FA49-388B-440C-836C-7EEB33FC6B22}" type="pres">
      <dgm:prSet presAssocID="{41F5AAA9-A875-48DA-8411-6FA0272A55FB}" presName="tx1" presStyleLbl="revTx" presStyleIdx="0" presStyleCnt="4"/>
      <dgm:spPr/>
    </dgm:pt>
    <dgm:pt modelId="{86F015A7-2002-4C5F-B7CC-39FFD419D6D2}" type="pres">
      <dgm:prSet presAssocID="{41F5AAA9-A875-48DA-8411-6FA0272A55FB}" presName="vert1" presStyleCnt="0"/>
      <dgm:spPr/>
    </dgm:pt>
    <dgm:pt modelId="{057836B3-34E9-42E3-AC3E-E28697915D9A}" type="pres">
      <dgm:prSet presAssocID="{11CC0EC1-7D6C-4183-A424-8ECF7DFF9767}" presName="thickLine" presStyleLbl="alignNode1" presStyleIdx="1" presStyleCnt="4"/>
      <dgm:spPr/>
    </dgm:pt>
    <dgm:pt modelId="{8456F9BF-64BE-42C4-B602-F6E15DB4D1B1}" type="pres">
      <dgm:prSet presAssocID="{11CC0EC1-7D6C-4183-A424-8ECF7DFF9767}" presName="horz1" presStyleCnt="0"/>
      <dgm:spPr/>
    </dgm:pt>
    <dgm:pt modelId="{FA2D1322-3217-4B64-9694-75295248DA26}" type="pres">
      <dgm:prSet presAssocID="{11CC0EC1-7D6C-4183-A424-8ECF7DFF9767}" presName="tx1" presStyleLbl="revTx" presStyleIdx="1" presStyleCnt="4"/>
      <dgm:spPr/>
    </dgm:pt>
    <dgm:pt modelId="{E8B4848F-F5F2-49D0-89B7-72342A089881}" type="pres">
      <dgm:prSet presAssocID="{11CC0EC1-7D6C-4183-A424-8ECF7DFF9767}" presName="vert1" presStyleCnt="0"/>
      <dgm:spPr/>
    </dgm:pt>
    <dgm:pt modelId="{A9E9490B-774D-44DC-A26B-925A19E85CDA}" type="pres">
      <dgm:prSet presAssocID="{3F00D891-51F2-488E-9CBD-C2B133C550BA}" presName="thickLine" presStyleLbl="alignNode1" presStyleIdx="2" presStyleCnt="4"/>
      <dgm:spPr/>
    </dgm:pt>
    <dgm:pt modelId="{818DBA45-061F-408F-A1CD-9832F8C1D487}" type="pres">
      <dgm:prSet presAssocID="{3F00D891-51F2-488E-9CBD-C2B133C550BA}" presName="horz1" presStyleCnt="0"/>
      <dgm:spPr/>
    </dgm:pt>
    <dgm:pt modelId="{EBAEAD08-8F43-4937-96CA-2D253607AD7D}" type="pres">
      <dgm:prSet presAssocID="{3F00D891-51F2-488E-9CBD-C2B133C550BA}" presName="tx1" presStyleLbl="revTx" presStyleIdx="2" presStyleCnt="4"/>
      <dgm:spPr/>
    </dgm:pt>
    <dgm:pt modelId="{66BBF6BF-15A6-4BD8-80CE-433238BAAE4B}" type="pres">
      <dgm:prSet presAssocID="{3F00D891-51F2-488E-9CBD-C2B133C550BA}" presName="vert1" presStyleCnt="0"/>
      <dgm:spPr/>
    </dgm:pt>
    <dgm:pt modelId="{F418F461-B87C-494C-A962-A809A4200362}" type="pres">
      <dgm:prSet presAssocID="{D918486A-D7A2-42C1-B4C6-777A4FF637F8}" presName="thickLine" presStyleLbl="alignNode1" presStyleIdx="3" presStyleCnt="4"/>
      <dgm:spPr/>
    </dgm:pt>
    <dgm:pt modelId="{95E5B313-B725-4550-9AA3-64A388003670}" type="pres">
      <dgm:prSet presAssocID="{D918486A-D7A2-42C1-B4C6-777A4FF637F8}" presName="horz1" presStyleCnt="0"/>
      <dgm:spPr/>
    </dgm:pt>
    <dgm:pt modelId="{82BAF6A4-AD70-47AE-92F0-37FD8D8E3B51}" type="pres">
      <dgm:prSet presAssocID="{D918486A-D7A2-42C1-B4C6-777A4FF637F8}" presName="tx1" presStyleLbl="revTx" presStyleIdx="3" presStyleCnt="4"/>
      <dgm:spPr/>
    </dgm:pt>
    <dgm:pt modelId="{8B45723F-CABD-49AE-8C99-0DE0973BAF20}" type="pres">
      <dgm:prSet presAssocID="{D918486A-D7A2-42C1-B4C6-777A4FF637F8}" presName="vert1" presStyleCnt="0"/>
      <dgm:spPr/>
    </dgm:pt>
  </dgm:ptLst>
  <dgm:cxnLst>
    <dgm:cxn modelId="{CBA46F09-9B5C-4321-92AC-167550459803}" type="presOf" srcId="{D918486A-D7A2-42C1-B4C6-777A4FF637F8}" destId="{82BAF6A4-AD70-47AE-92F0-37FD8D8E3B51}" srcOrd="0" destOrd="0" presId="urn:microsoft.com/office/officeart/2008/layout/LinedList"/>
    <dgm:cxn modelId="{02CFF20D-ED14-45F4-8CF4-8FD79E7A358D}" srcId="{583754D2-F7F1-46FF-A9AD-4B89BDEF9E36}" destId="{D918486A-D7A2-42C1-B4C6-777A4FF637F8}" srcOrd="3" destOrd="0" parTransId="{E1E0629B-FA5B-4972-B50D-113327E98D07}" sibTransId="{CCB577AF-DD85-4989-9861-94F0A1A3EE49}"/>
    <dgm:cxn modelId="{77FDD215-D26A-4AB0-B7A5-90ED11719106}" srcId="{583754D2-F7F1-46FF-A9AD-4B89BDEF9E36}" destId="{11CC0EC1-7D6C-4183-A424-8ECF7DFF9767}" srcOrd="1" destOrd="0" parTransId="{8A8E2E8E-B7B8-49E6-87D1-F37B2E22A026}" sibTransId="{6F7A4B9E-2C25-4866-AC45-BEB91E09EDB0}"/>
    <dgm:cxn modelId="{736DA730-4EBD-4F90-8019-BEE88D2A0D84}" type="presOf" srcId="{41F5AAA9-A875-48DA-8411-6FA0272A55FB}" destId="{DAC7FA49-388B-440C-836C-7EEB33FC6B22}" srcOrd="0" destOrd="0" presId="urn:microsoft.com/office/officeart/2008/layout/LinedList"/>
    <dgm:cxn modelId="{0A6D9242-216F-4539-B1E2-D8C629B9FAF1}" type="presOf" srcId="{583754D2-F7F1-46FF-A9AD-4B89BDEF9E36}" destId="{082BEC0A-C490-4964-9CFB-CDC96038D2A1}" srcOrd="0" destOrd="0" presId="urn:microsoft.com/office/officeart/2008/layout/LinedList"/>
    <dgm:cxn modelId="{336DC84B-1135-4CB9-AEE6-F463C1AC68DA}" type="presOf" srcId="{3F00D891-51F2-488E-9CBD-C2B133C550BA}" destId="{EBAEAD08-8F43-4937-96CA-2D253607AD7D}" srcOrd="0" destOrd="0" presId="urn:microsoft.com/office/officeart/2008/layout/LinedList"/>
    <dgm:cxn modelId="{0661CE6F-BA8D-4C15-AFBD-3A80D0C953E5}" srcId="{583754D2-F7F1-46FF-A9AD-4B89BDEF9E36}" destId="{41F5AAA9-A875-48DA-8411-6FA0272A55FB}" srcOrd="0" destOrd="0" parTransId="{E4F5C674-F188-4FAF-B4DE-54FFE306ABAD}" sibTransId="{9A52354B-D61F-45CC-8EB6-C141451C0EF8}"/>
    <dgm:cxn modelId="{58A2EC75-BAF4-41D6-A0C8-D429B4B76673}" srcId="{583754D2-F7F1-46FF-A9AD-4B89BDEF9E36}" destId="{3F00D891-51F2-488E-9CBD-C2B133C550BA}" srcOrd="2" destOrd="0" parTransId="{8C314092-04D0-493A-A1A8-3512F78811B7}" sibTransId="{1C78B195-5F92-4B9F-98F9-FAD2127B1F27}"/>
    <dgm:cxn modelId="{4260B3BF-5D1C-4625-8D55-D5D5123C2108}" type="presOf" srcId="{11CC0EC1-7D6C-4183-A424-8ECF7DFF9767}" destId="{FA2D1322-3217-4B64-9694-75295248DA26}" srcOrd="0" destOrd="0" presId="urn:microsoft.com/office/officeart/2008/layout/LinedList"/>
    <dgm:cxn modelId="{E0E41DC7-AEB3-4783-BBAA-A2489736442C}" type="presParOf" srcId="{082BEC0A-C490-4964-9CFB-CDC96038D2A1}" destId="{9AB9EDAE-8597-49AF-9BFD-4274A12B2A34}" srcOrd="0" destOrd="0" presId="urn:microsoft.com/office/officeart/2008/layout/LinedList"/>
    <dgm:cxn modelId="{FEDFE294-7912-4917-89FC-D87F231E4E57}" type="presParOf" srcId="{082BEC0A-C490-4964-9CFB-CDC96038D2A1}" destId="{CE858A05-B3D8-4817-9AD1-EBA1F56E7405}" srcOrd="1" destOrd="0" presId="urn:microsoft.com/office/officeart/2008/layout/LinedList"/>
    <dgm:cxn modelId="{487CD9F9-32A4-4676-8B85-8DC22F96DD4F}" type="presParOf" srcId="{CE858A05-B3D8-4817-9AD1-EBA1F56E7405}" destId="{DAC7FA49-388B-440C-836C-7EEB33FC6B22}" srcOrd="0" destOrd="0" presId="urn:microsoft.com/office/officeart/2008/layout/LinedList"/>
    <dgm:cxn modelId="{06815D2E-AA25-4FD8-B232-122A9E7FE1B5}" type="presParOf" srcId="{CE858A05-B3D8-4817-9AD1-EBA1F56E7405}" destId="{86F015A7-2002-4C5F-B7CC-39FFD419D6D2}" srcOrd="1" destOrd="0" presId="urn:microsoft.com/office/officeart/2008/layout/LinedList"/>
    <dgm:cxn modelId="{DD160051-80E6-4A92-9780-78DD6EF54CE6}" type="presParOf" srcId="{082BEC0A-C490-4964-9CFB-CDC96038D2A1}" destId="{057836B3-34E9-42E3-AC3E-E28697915D9A}" srcOrd="2" destOrd="0" presId="urn:microsoft.com/office/officeart/2008/layout/LinedList"/>
    <dgm:cxn modelId="{34BEEB95-B260-4A9E-BADD-5F427D8516FF}" type="presParOf" srcId="{082BEC0A-C490-4964-9CFB-CDC96038D2A1}" destId="{8456F9BF-64BE-42C4-B602-F6E15DB4D1B1}" srcOrd="3" destOrd="0" presId="urn:microsoft.com/office/officeart/2008/layout/LinedList"/>
    <dgm:cxn modelId="{4F568209-8ADF-4E50-AFCD-1C56757CAED6}" type="presParOf" srcId="{8456F9BF-64BE-42C4-B602-F6E15DB4D1B1}" destId="{FA2D1322-3217-4B64-9694-75295248DA26}" srcOrd="0" destOrd="0" presId="urn:microsoft.com/office/officeart/2008/layout/LinedList"/>
    <dgm:cxn modelId="{06320FC6-761F-40B1-A73F-B56247CDC828}" type="presParOf" srcId="{8456F9BF-64BE-42C4-B602-F6E15DB4D1B1}" destId="{E8B4848F-F5F2-49D0-89B7-72342A089881}" srcOrd="1" destOrd="0" presId="urn:microsoft.com/office/officeart/2008/layout/LinedList"/>
    <dgm:cxn modelId="{FB729254-D11E-4B27-BC14-18F814994851}" type="presParOf" srcId="{082BEC0A-C490-4964-9CFB-CDC96038D2A1}" destId="{A9E9490B-774D-44DC-A26B-925A19E85CDA}" srcOrd="4" destOrd="0" presId="urn:microsoft.com/office/officeart/2008/layout/LinedList"/>
    <dgm:cxn modelId="{7C885867-3E82-48BA-BE4D-11D6CCE24D2E}" type="presParOf" srcId="{082BEC0A-C490-4964-9CFB-CDC96038D2A1}" destId="{818DBA45-061F-408F-A1CD-9832F8C1D487}" srcOrd="5" destOrd="0" presId="urn:microsoft.com/office/officeart/2008/layout/LinedList"/>
    <dgm:cxn modelId="{8A4BF7F9-B7EC-4C7D-A54A-AA9DC6654CA3}" type="presParOf" srcId="{818DBA45-061F-408F-A1CD-9832F8C1D487}" destId="{EBAEAD08-8F43-4937-96CA-2D253607AD7D}" srcOrd="0" destOrd="0" presId="urn:microsoft.com/office/officeart/2008/layout/LinedList"/>
    <dgm:cxn modelId="{9FECB262-B499-4461-A117-A72F39493FCD}" type="presParOf" srcId="{818DBA45-061F-408F-A1CD-9832F8C1D487}" destId="{66BBF6BF-15A6-4BD8-80CE-433238BAAE4B}" srcOrd="1" destOrd="0" presId="urn:microsoft.com/office/officeart/2008/layout/LinedList"/>
    <dgm:cxn modelId="{8E1F40D3-7C19-4DDE-952A-B1E39F6F41AC}" type="presParOf" srcId="{082BEC0A-C490-4964-9CFB-CDC96038D2A1}" destId="{F418F461-B87C-494C-A962-A809A4200362}" srcOrd="6" destOrd="0" presId="urn:microsoft.com/office/officeart/2008/layout/LinedList"/>
    <dgm:cxn modelId="{8E188D04-7BF2-41F4-9571-88FADC146253}" type="presParOf" srcId="{082BEC0A-C490-4964-9CFB-CDC96038D2A1}" destId="{95E5B313-B725-4550-9AA3-64A388003670}" srcOrd="7" destOrd="0" presId="urn:microsoft.com/office/officeart/2008/layout/LinedList"/>
    <dgm:cxn modelId="{E624241E-C9F1-4B1D-A926-AE7520B32C24}" type="presParOf" srcId="{95E5B313-B725-4550-9AA3-64A388003670}" destId="{82BAF6A4-AD70-47AE-92F0-37FD8D8E3B51}" srcOrd="0" destOrd="0" presId="urn:microsoft.com/office/officeart/2008/layout/LinedList"/>
    <dgm:cxn modelId="{C4D079E2-80EF-45B6-B61C-AA0EDEB0BB7A}" type="presParOf" srcId="{95E5B313-B725-4550-9AA3-64A388003670}" destId="{8B45723F-CABD-49AE-8C99-0DE0973BAF2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9EDAE-8597-49AF-9BFD-4274A12B2A34}">
      <dsp:nvSpPr>
        <dsp:cNvPr id="0" name=""/>
        <dsp:cNvSpPr/>
      </dsp:nvSpPr>
      <dsp:spPr>
        <a:xfrm>
          <a:off x="0" y="0"/>
          <a:ext cx="93657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AC7FA49-388B-440C-836C-7EEB33FC6B22}">
      <dsp:nvSpPr>
        <dsp:cNvPr id="0" name=""/>
        <dsp:cNvSpPr/>
      </dsp:nvSpPr>
      <dsp:spPr>
        <a:xfrm>
          <a:off x="0" y="0"/>
          <a:ext cx="9365782" cy="119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Member of the Scientific Advisory Board of HiRadMat (CERN)</a:t>
          </a:r>
        </a:p>
      </dsp:txBody>
      <dsp:txXfrm>
        <a:off x="0" y="0"/>
        <a:ext cx="9365782" cy="1192015"/>
      </dsp:txXfrm>
    </dsp:sp>
    <dsp:sp modelId="{057836B3-34E9-42E3-AC3E-E28697915D9A}">
      <dsp:nvSpPr>
        <dsp:cNvPr id="0" name=""/>
        <dsp:cNvSpPr/>
      </dsp:nvSpPr>
      <dsp:spPr>
        <a:xfrm>
          <a:off x="0" y="1192015"/>
          <a:ext cx="93657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A2D1322-3217-4B64-9694-75295248DA26}">
      <dsp:nvSpPr>
        <dsp:cNvPr id="0" name=""/>
        <dsp:cNvSpPr/>
      </dsp:nvSpPr>
      <dsp:spPr>
        <a:xfrm>
          <a:off x="0" y="1192015"/>
          <a:ext cx="9365782" cy="119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Member of the Technical Advisory Committee of the Facility for Rare Ion Beams (FRIB)</a:t>
          </a:r>
        </a:p>
      </dsp:txBody>
      <dsp:txXfrm>
        <a:off x="0" y="1192015"/>
        <a:ext cx="9365782" cy="1192015"/>
      </dsp:txXfrm>
    </dsp:sp>
    <dsp:sp modelId="{A9E9490B-774D-44DC-A26B-925A19E85CDA}">
      <dsp:nvSpPr>
        <dsp:cNvPr id="0" name=""/>
        <dsp:cNvSpPr/>
      </dsp:nvSpPr>
      <dsp:spPr>
        <a:xfrm>
          <a:off x="0" y="2384030"/>
          <a:ext cx="93657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AEAD08-8F43-4937-96CA-2D253607AD7D}">
      <dsp:nvSpPr>
        <dsp:cNvPr id="0" name=""/>
        <dsp:cNvSpPr/>
      </dsp:nvSpPr>
      <dsp:spPr>
        <a:xfrm>
          <a:off x="0" y="2384030"/>
          <a:ext cx="9365782" cy="119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Member of the ESS Technical Advisory Committee.</a:t>
          </a:r>
        </a:p>
      </dsp:txBody>
      <dsp:txXfrm>
        <a:off x="0" y="2384030"/>
        <a:ext cx="9365782" cy="1192015"/>
      </dsp:txXfrm>
    </dsp:sp>
    <dsp:sp modelId="{F418F461-B87C-494C-A962-A809A4200362}">
      <dsp:nvSpPr>
        <dsp:cNvPr id="0" name=""/>
        <dsp:cNvSpPr/>
      </dsp:nvSpPr>
      <dsp:spPr>
        <a:xfrm>
          <a:off x="0" y="3576046"/>
          <a:ext cx="93657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2BAF6A4-AD70-47AE-92F0-37FD8D8E3B51}">
      <dsp:nvSpPr>
        <dsp:cNvPr id="0" name=""/>
        <dsp:cNvSpPr/>
      </dsp:nvSpPr>
      <dsp:spPr>
        <a:xfrm>
          <a:off x="0" y="3576046"/>
          <a:ext cx="9365782" cy="1192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Member of International Organising Committee of the International Workshop on Spallation Materials Technology (IWSMT) and RaDIATE Collaboration meeting.</a:t>
          </a:r>
        </a:p>
      </dsp:txBody>
      <dsp:txXfrm>
        <a:off x="0" y="3576046"/>
        <a:ext cx="9365782" cy="11920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2026-04-16</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October last year Michael </a:t>
            </a:r>
            <a:r>
              <a:rPr lang="en-US" dirty="0" err="1"/>
              <a:t>Wohlmuther</a:t>
            </a:r>
            <a:r>
              <a:rPr lang="en-US" dirty="0"/>
              <a:t> passed away. He was a member of the local organizing committee of this ICANS meeting and well known by many in this community. For me, he was a colleague, a neighbor, a friend, and one of the most kind and selfless persons I ever met. </a:t>
            </a:r>
            <a:endParaRPr lang="en-US" dirty="0">
              <a:ea typeface="Calibri"/>
              <a:cs typeface="Calibri"/>
            </a:endParaRPr>
          </a:p>
          <a:p>
            <a:endParaRPr lang="en-US" dirty="0">
              <a:ea typeface="Calibri"/>
              <a:cs typeface="Calibri"/>
            </a:endParaRPr>
          </a:p>
          <a:p>
            <a:r>
              <a:rPr lang="en-US" dirty="0"/>
              <a:t>But Michael was also a great scientist. And from what matters most to this conference, he participated, and in many cases led, some of the experiments and developments that allowed the design and operation of megawatt-class spallation sources.</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AE5A434-646A-2746-9BDC-885B2382B33E}" type="slidenum">
              <a:rPr lang="sv-SE" smtClean="0"/>
              <a:t>2</a:t>
            </a:fld>
            <a:endParaRPr lang="sv-SE"/>
          </a:p>
        </p:txBody>
      </p:sp>
    </p:spTree>
    <p:extLst>
      <p:ext uri="{BB962C8B-B14F-4D97-AF65-F5344CB8AC3E}">
        <p14:creationId xmlns:p14="http://schemas.microsoft.com/office/powerpoint/2010/main" val="330239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studied at the Technical University of Graz in Austria and </a:t>
            </a:r>
            <a:r>
              <a:rPr lang="en-US" dirty="0" err="1"/>
              <a:t>Forschungszentrum</a:t>
            </a:r>
            <a:r>
              <a:rPr lang="en-US" dirty="0"/>
              <a:t> Jülich, working on </a:t>
            </a:r>
            <a:r>
              <a:rPr lang="en-US" dirty="0" err="1"/>
              <a:t>intracascade</a:t>
            </a:r>
            <a:r>
              <a:rPr lang="en-US" dirty="0"/>
              <a:t> simulations of spallation reactions being measured at the NESSI and JESSICA experiments at COSY which at the time were part of the original European Spallation Source project led by Günter Bauer.</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AE5A434-646A-2746-9BDC-885B2382B33E}" type="slidenum">
              <a:rPr lang="sv-SE" smtClean="0"/>
              <a:t>3</a:t>
            </a:fld>
            <a:endParaRPr lang="sv-SE"/>
          </a:p>
        </p:txBody>
      </p:sp>
    </p:spTree>
    <p:extLst>
      <p:ext uri="{BB962C8B-B14F-4D97-AF65-F5344CB8AC3E}">
        <p14:creationId xmlns:p14="http://schemas.microsoft.com/office/powerpoint/2010/main" val="33619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then transferred to Paul Scherrer </a:t>
            </a:r>
            <a:r>
              <a:rPr lang="en-US" dirty="0" err="1"/>
              <a:t>Institut</a:t>
            </a:r>
            <a:r>
              <a:rPr lang="en-US" dirty="0"/>
              <a:t>, where he held different positions until he became leader of the Radiation Transport and Multiphysics group. Here he collaborated with Franz Gallmeier and other scientists at SNS, ANL and Los Alamos in the development of modern tools for activation and neutron beam simulation calculations by coupling MCNPX with CINDER’90, FISPACT and </a:t>
            </a:r>
            <a:r>
              <a:rPr lang="en-US" dirty="0" err="1"/>
              <a:t>McStas</a:t>
            </a:r>
            <a:r>
              <a:rPr lang="en-US" dirty="0"/>
              <a:t>.</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AE5A434-646A-2746-9BDC-885B2382B33E}" type="slidenum">
              <a:rPr lang="sv-SE" smtClean="0"/>
              <a:t>4</a:t>
            </a:fld>
            <a:endParaRPr lang="sv-SE"/>
          </a:p>
        </p:txBody>
      </p:sp>
    </p:spTree>
    <p:extLst>
      <p:ext uri="{BB962C8B-B14F-4D97-AF65-F5344CB8AC3E}">
        <p14:creationId xmlns:p14="http://schemas.microsoft.com/office/powerpoint/2010/main" val="103276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PSI he was responsible for the design of the spallation target for the UCN source, which Bertrand Blau presented on his talk this week, and of developments and improvements in the SINQ “cannelloni” target neutron production target as well as other facilities in the HIPA accelerator and the PROSCAN proton therapy center. I was talking with Nicola Rizzi this week, and a significant part of the SINQ++ design is based on work from Michael.</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AE5A434-646A-2746-9BDC-885B2382B33E}" type="slidenum">
              <a:rPr lang="sv-SE" smtClean="0"/>
              <a:t>5</a:t>
            </a:fld>
            <a:endParaRPr lang="sv-SE"/>
          </a:p>
        </p:txBody>
      </p:sp>
    </p:spTree>
    <p:extLst>
      <p:ext uri="{BB962C8B-B14F-4D97-AF65-F5344CB8AC3E}">
        <p14:creationId xmlns:p14="http://schemas.microsoft.com/office/powerpoint/2010/main" val="314947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 was also technical director of the MEGAPIE project, a project for the whole life-cycle, from design to post irradiation investigation and disposal, of a lead-bismuth eutectic target in the megawatt regime, which was seen as an alternative for high intensity neutron source production and accelerator driven systems for nuclear waste transmutation.</a:t>
            </a:r>
            <a:endParaRPr lang="en-US">
              <a:ea typeface="Calibri"/>
              <a:cs typeface="Calibri"/>
            </a:endParaRPr>
          </a:p>
        </p:txBody>
      </p:sp>
      <p:sp>
        <p:nvSpPr>
          <p:cNvPr id="4" name="Slide Number Placeholder 3"/>
          <p:cNvSpPr>
            <a:spLocks noGrp="1"/>
          </p:cNvSpPr>
          <p:nvPr>
            <p:ph type="sldNum" sz="quarter" idx="5"/>
          </p:nvPr>
        </p:nvSpPr>
        <p:spPr/>
        <p:txBody>
          <a:bodyPr/>
          <a:lstStyle/>
          <a:p>
            <a:fld id="{3AE5A434-646A-2746-9BDC-885B2382B33E}" type="slidenum">
              <a:rPr lang="sv-SE" smtClean="0"/>
              <a:t>6</a:t>
            </a:fld>
            <a:endParaRPr lang="sv-SE"/>
          </a:p>
        </p:txBody>
      </p:sp>
    </p:spTree>
    <p:extLst>
      <p:ext uri="{BB962C8B-B14F-4D97-AF65-F5344CB8AC3E}">
        <p14:creationId xmlns:p14="http://schemas.microsoft.com/office/powerpoint/2010/main" val="2898802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March 2021 he joined the Spallation Physics Group at ESS where he contributed with radiation transport simulations, and irradiated material expertise in our preparation for operating with activated materials.</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AE5A434-646A-2746-9BDC-885B2382B33E}" type="slidenum">
              <a:rPr lang="sv-SE" smtClean="0"/>
              <a:t>7</a:t>
            </a:fld>
            <a:endParaRPr lang="sv-SE"/>
          </a:p>
        </p:txBody>
      </p:sp>
    </p:spTree>
    <p:extLst>
      <p:ext uri="{BB962C8B-B14F-4D97-AF65-F5344CB8AC3E}">
        <p14:creationId xmlns:p14="http://schemas.microsoft.com/office/powerpoint/2010/main" val="2745782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was a member of several technical advisory committees, including the </a:t>
            </a:r>
            <a:r>
              <a:rPr lang="en-US" dirty="0" err="1"/>
              <a:t>HiRadMat</a:t>
            </a:r>
            <a:r>
              <a:rPr lang="en-US" dirty="0"/>
              <a:t> facility at CERN, the Facility for Rare Isotope Beams in Michigan, the International Workshop on Spallation Materials Technology, and the </a:t>
            </a:r>
            <a:r>
              <a:rPr lang="en-US" dirty="0" err="1"/>
              <a:t>RaDIATE</a:t>
            </a:r>
            <a:r>
              <a:rPr lang="en-US"/>
              <a:t> collaboration. He was also a member of the ESS technical advisory committee, before he joined.</a:t>
            </a:r>
            <a:endParaRPr lang="en-US">
              <a:ea typeface="Calibri"/>
              <a:cs typeface="Calibri"/>
            </a:endParaRPr>
          </a:p>
        </p:txBody>
      </p:sp>
      <p:sp>
        <p:nvSpPr>
          <p:cNvPr id="4" name="Slide Number Placeholder 3"/>
          <p:cNvSpPr>
            <a:spLocks noGrp="1"/>
          </p:cNvSpPr>
          <p:nvPr>
            <p:ph type="sldNum" sz="quarter" idx="5"/>
          </p:nvPr>
        </p:nvSpPr>
        <p:spPr/>
        <p:txBody>
          <a:bodyPr/>
          <a:lstStyle/>
          <a:p>
            <a:fld id="{3AE5A434-646A-2746-9BDC-885B2382B33E}" type="slidenum">
              <a:rPr lang="sv-SE" smtClean="0"/>
              <a:t>8</a:t>
            </a:fld>
            <a:endParaRPr lang="sv-SE"/>
          </a:p>
        </p:txBody>
      </p:sp>
    </p:spTree>
    <p:extLst>
      <p:ext uri="{BB962C8B-B14F-4D97-AF65-F5344CB8AC3E}">
        <p14:creationId xmlns:p14="http://schemas.microsoft.com/office/powerpoint/2010/main" val="4075347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EB366-2F4A-A2DD-6A02-2DB3BF1E8B9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81F02AA-3627-18F3-1A69-ED3A25D5368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D2ABA32-5908-ACA3-DB2A-8C765D14046D}"/>
              </a:ext>
            </a:extLst>
          </p:cNvPr>
          <p:cNvSpPr>
            <a:spLocks noGrp="1"/>
          </p:cNvSpPr>
          <p:nvPr>
            <p:ph type="body" idx="1"/>
          </p:nvPr>
        </p:nvSpPr>
        <p:spPr/>
        <p:txBody>
          <a:bodyPr/>
          <a:lstStyle/>
          <a:p>
            <a:r>
              <a:rPr lang="en-US" dirty="0"/>
              <a:t>One thing he was particularly proud of was the post irradiation analysis done on the copper beam dump that was used at the HIPA accelerator from 1980 to 1992. From this target they extracted a Fe-60 sample that was used to measure the half-life of this rare radioisotope, which is central for the interpretation of stellar processes and for the determination of timescales in the Solar System. He was always very humble, but this particular work was very important because it showed that something that in principle is a “waste” or a “problem” (like an irradiated beam dump that needs to be disposed of) can also be an invaluable source of information to understand the universe. </a:t>
            </a:r>
            <a:endParaRPr lang="sv-SE">
              <a:ea typeface="Calibri"/>
              <a:cs typeface="Calibri"/>
            </a:endParaRPr>
          </a:p>
        </p:txBody>
      </p:sp>
      <p:sp>
        <p:nvSpPr>
          <p:cNvPr id="4" name="Platshållare för bildnummer 3">
            <a:extLst>
              <a:ext uri="{FF2B5EF4-FFF2-40B4-BE49-F238E27FC236}">
                <a16:creationId xmlns:a16="http://schemas.microsoft.com/office/drawing/2014/main" id="{E21F6947-BAEB-8A8B-9F61-A87A486EFF54}"/>
              </a:ext>
            </a:extLst>
          </p:cNvPr>
          <p:cNvSpPr>
            <a:spLocks noGrp="1"/>
          </p:cNvSpPr>
          <p:nvPr>
            <p:ph type="sldNum" sz="quarter" idx="5"/>
          </p:nvPr>
        </p:nvSpPr>
        <p:spPr/>
        <p:txBody>
          <a:bodyPr/>
          <a:lstStyle/>
          <a:p>
            <a:fld id="{3AE5A434-646A-2746-9BDC-885B2382B33E}" type="slidenum">
              <a:rPr lang="sv-SE" smtClean="0"/>
              <a:t>9</a:t>
            </a:fld>
            <a:endParaRPr lang="sv-SE"/>
          </a:p>
        </p:txBody>
      </p:sp>
    </p:spTree>
    <p:extLst>
      <p:ext uri="{BB962C8B-B14F-4D97-AF65-F5344CB8AC3E}">
        <p14:creationId xmlns:p14="http://schemas.microsoft.com/office/powerpoint/2010/main" val="1053571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3B9A9-9FF4-FED5-09F0-9298843CCEE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1CFB86-98F4-E1F3-0456-F7FD66DCF14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BC69CCA-0E3D-7536-0309-783CE91F242F}"/>
              </a:ext>
            </a:extLst>
          </p:cNvPr>
          <p:cNvSpPr>
            <a:spLocks noGrp="1"/>
          </p:cNvSpPr>
          <p:nvPr>
            <p:ph type="body" idx="1"/>
          </p:nvPr>
        </p:nvSpPr>
        <p:spPr/>
        <p:txBody>
          <a:bodyPr/>
          <a:lstStyle/>
          <a:p>
            <a:r>
              <a:rPr lang="sv-SE">
                <a:ea typeface="Calibri"/>
                <a:cs typeface="Calibri"/>
              </a:rPr>
              <a:t>Michael was a great person and those who had the chance to meet him will remember him for that. But he was also left a legacy of developments in the field of advances neutron sources and we will also remember that.</a:t>
            </a:r>
            <a:endParaRPr lang="sv-SE"/>
          </a:p>
        </p:txBody>
      </p:sp>
      <p:sp>
        <p:nvSpPr>
          <p:cNvPr id="4" name="Platshållare för bildnummer 3">
            <a:extLst>
              <a:ext uri="{FF2B5EF4-FFF2-40B4-BE49-F238E27FC236}">
                <a16:creationId xmlns:a16="http://schemas.microsoft.com/office/drawing/2014/main" id="{8641F232-D89A-5F43-3044-BCA892E93BF2}"/>
              </a:ext>
            </a:extLst>
          </p:cNvPr>
          <p:cNvSpPr>
            <a:spLocks noGrp="1"/>
          </p:cNvSpPr>
          <p:nvPr>
            <p:ph type="sldNum" sz="quarter" idx="5"/>
          </p:nvPr>
        </p:nvSpPr>
        <p:spPr/>
        <p:txBody>
          <a:bodyPr/>
          <a:lstStyle/>
          <a:p>
            <a:fld id="{3AE5A434-646A-2746-9BDC-885B2382B33E}" type="slidenum">
              <a:rPr lang="sv-SE" smtClean="0"/>
              <a:t>10</a:t>
            </a:fld>
            <a:endParaRPr lang="sv-SE"/>
          </a:p>
        </p:txBody>
      </p:sp>
    </p:spTree>
    <p:extLst>
      <p:ext uri="{BB962C8B-B14F-4D97-AF65-F5344CB8AC3E}">
        <p14:creationId xmlns:p14="http://schemas.microsoft.com/office/powerpoint/2010/main" val="518497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r>
              <a:rPr lang="sv-SE"/>
              <a:t>2026-04-16</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MICHAEL wOHLMUTHER MEMORIAL TALK</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GB"/>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MICHAEL wOHLMUTHER MEMORIAL TALK</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GB"/>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r>
              <a:rPr lang="sv-SE"/>
              <a:t>2026-04-16</a:t>
            </a:r>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r>
              <a:rPr lang="sv-SE"/>
              <a:t>2026-04-16</a:t>
            </a:r>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a:t>MICHAEL wOHLMUTHER MEMORIAL TALK</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GB"/>
              <a:t>Click to 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r>
              <a:rPr lang="sv-SE"/>
              <a:t>2026-04-16</a:t>
            </a:r>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MICHAEL wOHLMUTHER MEMORIAL TALK</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r>
              <a:rPr lang="sv-SE"/>
              <a:t>2026-04-16</a:t>
            </a:r>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MICHAEL wOHLMUTHER MEMORIAL TALK</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r>
              <a:rPr lang="sv-SE"/>
              <a:t>2026-04-16</a:t>
            </a:r>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MICHAEL wOHLMUTHER MEMORIAL TALK</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r>
              <a:rPr lang="sv-SE"/>
              <a:t>2026-04-16</a:t>
            </a:r>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MICHAEL wOHLMUTHER MEMORIAL TALK</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r>
              <a:rPr lang="sv-SE"/>
              <a:t>2026-04-16</a:t>
            </a:r>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Image </a:t>
            </a:r>
            <a:r>
              <a:rPr lang="sv-SE" err="1"/>
              <a:t>title</a:t>
            </a:r>
            <a:endParaRPr lang="sv-SE"/>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r>
              <a:rPr lang="sv-SE"/>
              <a:t>2026-04-16</a:t>
            </a:r>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MICHAEL wOHLMUTHER MEMORIAL TALK</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EA48E-8B6E-5573-F5CE-BFBA281CAE59}"/>
            </a:ext>
          </a:extLst>
        </p:cNvPr>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4CA9E64-B54D-DED0-118F-D13832875A8B}"/>
              </a:ext>
            </a:extLst>
          </p:cNvPr>
          <p:cNvSpPr>
            <a:spLocks noGrp="1"/>
          </p:cNvSpPr>
          <p:nvPr>
            <p:ph type="ftr" sz="quarter" idx="11"/>
          </p:nvPr>
        </p:nvSpPr>
        <p:spPr/>
        <p:txBody>
          <a:bodyPr/>
          <a:lstStyle/>
          <a:p>
            <a:r>
              <a:rPr lang="en-GB"/>
              <a:t>MICHAEL wOHLMUTHER MEMORIAL TALK</a:t>
            </a:r>
          </a:p>
        </p:txBody>
      </p:sp>
      <p:sp>
        <p:nvSpPr>
          <p:cNvPr id="5" name="Platshållare för bildnummer 4">
            <a:extLst>
              <a:ext uri="{FF2B5EF4-FFF2-40B4-BE49-F238E27FC236}">
                <a16:creationId xmlns:a16="http://schemas.microsoft.com/office/drawing/2014/main" id="{E5BB6105-6DB4-3B43-3E55-679D3F5B4E34}"/>
              </a:ext>
            </a:extLst>
          </p:cNvPr>
          <p:cNvSpPr>
            <a:spLocks noGrp="1"/>
          </p:cNvSpPr>
          <p:nvPr>
            <p:ph type="sldNum" sz="quarter" idx="12"/>
          </p:nvPr>
        </p:nvSpPr>
        <p:spPr/>
        <p:txBody>
          <a:bodyPr/>
          <a:lstStyle/>
          <a:p>
            <a:fld id="{F7283078-D760-1647-8B80-66BA8B52336D}" type="slidenum">
              <a:rPr lang="sv-SE" smtClean="0">
                <a:solidFill>
                  <a:srgbClr val="CCCCCC"/>
                </a:solidFill>
              </a:rPr>
              <a:t>10</a:t>
            </a:fld>
            <a:endParaRPr lang="sv-SE">
              <a:solidFill>
                <a:srgbClr val="CCCCCC"/>
              </a:solidFill>
            </a:endParaRPr>
          </a:p>
        </p:txBody>
      </p:sp>
      <p:sp>
        <p:nvSpPr>
          <p:cNvPr id="10" name="Platshållare för datum 3">
            <a:extLst>
              <a:ext uri="{FF2B5EF4-FFF2-40B4-BE49-F238E27FC236}">
                <a16:creationId xmlns:a16="http://schemas.microsoft.com/office/drawing/2014/main" id="{55E05933-193F-3018-E3B9-EE80320CB797}"/>
              </a:ext>
            </a:extLst>
          </p:cNvPr>
          <p:cNvSpPr>
            <a:spLocks noGrp="1"/>
          </p:cNvSpPr>
          <p:nvPr>
            <p:ph type="dt" sz="half" idx="10"/>
          </p:nvPr>
        </p:nvSpPr>
        <p:spPr>
          <a:xfrm>
            <a:off x="1195647" y="6475270"/>
            <a:ext cx="832658" cy="365125"/>
          </a:xfrm>
        </p:spPr>
        <p:txBody>
          <a:bodyPr/>
          <a:lstStyle/>
          <a:p>
            <a:r>
              <a:rPr lang="sv-SE"/>
              <a:t>2026-04-16</a:t>
            </a:r>
          </a:p>
        </p:txBody>
      </p:sp>
      <p:pic>
        <p:nvPicPr>
          <p:cNvPr id="7" name="Picture 6" descr="A person sitting in a chair&#10;&#10;AI-generated content may be incorrect.">
            <a:extLst>
              <a:ext uri="{FF2B5EF4-FFF2-40B4-BE49-F238E27FC236}">
                <a16:creationId xmlns:a16="http://schemas.microsoft.com/office/drawing/2014/main" id="{6476EBE0-47E3-99AC-17C8-C6279A148048}"/>
              </a:ext>
            </a:extLst>
          </p:cNvPr>
          <p:cNvPicPr>
            <a:picLocks noChangeAspect="1"/>
          </p:cNvPicPr>
          <p:nvPr/>
        </p:nvPicPr>
        <p:blipFill>
          <a:blip r:embed="rId3"/>
          <a:srcRect/>
          <a:stretch>
            <a:fillRect/>
          </a:stretch>
        </p:blipFill>
        <p:spPr>
          <a:xfrm>
            <a:off x="4599194" y="1106992"/>
            <a:ext cx="2989291" cy="4490825"/>
          </a:xfrm>
          <a:prstGeom prst="rect">
            <a:avLst/>
          </a:prstGeom>
        </p:spPr>
      </p:pic>
      <p:sp>
        <p:nvSpPr>
          <p:cNvPr id="8" name="Title 7">
            <a:extLst>
              <a:ext uri="{FF2B5EF4-FFF2-40B4-BE49-F238E27FC236}">
                <a16:creationId xmlns:a16="http://schemas.microsoft.com/office/drawing/2014/main" id="{DBA0BDAA-CE1D-5C02-EC4B-D806DDCEB139}"/>
              </a:ext>
            </a:extLst>
          </p:cNvPr>
          <p:cNvSpPr>
            <a:spLocks noGrp="1"/>
          </p:cNvSpPr>
          <p:nvPr>
            <p:ph type="title"/>
          </p:nvPr>
        </p:nvSpPr>
        <p:spPr/>
        <p:txBody>
          <a:bodyPr/>
          <a:lstStyle/>
          <a:p>
            <a:endParaRPr lang="en-US"/>
          </a:p>
        </p:txBody>
      </p:sp>
      <p:sp>
        <p:nvSpPr>
          <p:cNvPr id="2" name="TextBox 1">
            <a:extLst>
              <a:ext uri="{FF2B5EF4-FFF2-40B4-BE49-F238E27FC236}">
                <a16:creationId xmlns:a16="http://schemas.microsoft.com/office/drawing/2014/main" id="{DE8A02A8-727A-8C2B-35C8-8FCDCE9DEA73}"/>
              </a:ext>
            </a:extLst>
          </p:cNvPr>
          <p:cNvSpPr txBox="1"/>
          <p:nvPr/>
        </p:nvSpPr>
        <p:spPr>
          <a:xfrm>
            <a:off x="4343399" y="5919787"/>
            <a:ext cx="35147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666666"/>
                </a:solidFill>
                <a:cs typeface="Segoe UI"/>
              </a:rPr>
              <a:t>1975-</a:t>
            </a:r>
            <a:r>
              <a:rPr lang="en-US">
                <a:solidFill>
                  <a:srgbClr val="666666"/>
                </a:solidFill>
                <a:ea typeface="+mn-lt"/>
                <a:cs typeface="+mn-lt"/>
              </a:rPr>
              <a:t>†</a:t>
            </a:r>
            <a:r>
              <a:rPr lang="en-US">
                <a:solidFill>
                  <a:srgbClr val="666666"/>
                </a:solidFill>
                <a:cs typeface="Segoe UI"/>
              </a:rPr>
              <a:t>2025</a:t>
            </a:r>
          </a:p>
        </p:txBody>
      </p:sp>
    </p:spTree>
    <p:extLst>
      <p:ext uri="{BB962C8B-B14F-4D97-AF65-F5344CB8AC3E}">
        <p14:creationId xmlns:p14="http://schemas.microsoft.com/office/powerpoint/2010/main" val="383577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a:t>The end</a:t>
            </a:r>
          </a:p>
        </p:txBody>
      </p:sp>
      <p:sp>
        <p:nvSpPr>
          <p:cNvPr id="3" name="Date Placeholder 2">
            <a:extLst>
              <a:ext uri="{FF2B5EF4-FFF2-40B4-BE49-F238E27FC236}">
                <a16:creationId xmlns:a16="http://schemas.microsoft.com/office/drawing/2014/main" id="{7A7D1661-A4AE-FF2A-AAD3-6E48CD05A254}"/>
              </a:ext>
            </a:extLst>
          </p:cNvPr>
          <p:cNvSpPr>
            <a:spLocks noGrp="1"/>
          </p:cNvSpPr>
          <p:nvPr>
            <p:ph type="dt" sz="half" idx="10"/>
          </p:nvPr>
        </p:nvSpPr>
        <p:spPr/>
        <p:txBody>
          <a:bodyPr/>
          <a:lstStyle/>
          <a:p>
            <a:r>
              <a:rPr lang="sv-SE"/>
              <a:t>2026-04-16</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a:xfrm>
            <a:off x="1930395" y="1082039"/>
            <a:ext cx="8640000" cy="1041861"/>
          </a:xfrm>
        </p:spPr>
        <p:txBody>
          <a:bodyPr/>
          <a:lstStyle/>
          <a:p>
            <a:r>
              <a:rPr lang="en-GB">
                <a:latin typeface="Segoe UI Semibold"/>
                <a:cs typeface="Segoe UI Semibold"/>
              </a:rPr>
              <a:t>Michael </a:t>
            </a:r>
            <a:r>
              <a:rPr lang="en-GB" err="1">
                <a:latin typeface="Segoe UI Semibold"/>
                <a:cs typeface="Segoe UI Semibold"/>
              </a:rPr>
              <a:t>Wohlmuther</a:t>
            </a:r>
            <a:endParaRPr lang="en-US" err="1"/>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a:xfrm>
            <a:off x="1930395" y="2466073"/>
            <a:ext cx="8640000" cy="921363"/>
          </a:xfrm>
        </p:spPr>
        <p:txBody>
          <a:bodyPr vert="horz" lIns="90000" tIns="45720" rIns="91440" bIns="45720" rtlCol="0" anchor="t">
            <a:noAutofit/>
          </a:bodyPr>
          <a:lstStyle/>
          <a:p>
            <a:endParaRPr lang="en-GB">
              <a:cs typeface="Segoe UI"/>
            </a:endParaRPr>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r>
              <a:rPr lang="sv-SE" sz="1200" b="1">
                <a:solidFill>
                  <a:schemeClr val="bg1"/>
                </a:solidFill>
              </a:rPr>
              <a:t>2026-04-16</a:t>
            </a:r>
            <a:endParaRPr lang="en-GB" sz="1200" b="1">
              <a:solidFill>
                <a:schemeClr val="bg1"/>
              </a:solidFill>
            </a:endParaRPr>
          </a:p>
        </p:txBody>
      </p:sp>
      <p:sp>
        <p:nvSpPr>
          <p:cNvPr id="6" name="Platshållare för text 3">
            <a:extLst>
              <a:ext uri="{FF2B5EF4-FFF2-40B4-BE49-F238E27FC236}">
                <a16:creationId xmlns:a16="http://schemas.microsoft.com/office/drawing/2014/main" id="{BD7C5627-3E13-0802-9074-A16D096D56AD}"/>
              </a:ext>
            </a:extLst>
          </p:cNvPr>
          <p:cNvSpPr txBox="1">
            <a:spLocks/>
          </p:cNvSpPr>
          <p:nvPr/>
        </p:nvSpPr>
        <p:spPr>
          <a:xfrm>
            <a:off x="1930395" y="4341361"/>
            <a:ext cx="6290892" cy="921363"/>
          </a:xfrm>
          <a:prstGeom prst="rect">
            <a:avLst/>
          </a:prstGeom>
        </p:spPr>
        <p:txBody>
          <a:bodyPr vert="horz" lIns="90000" tIns="18000" rIns="91440" bIns="36000" rtlCol="0" anchor="b" anchorCtr="0">
            <a:noAutofit/>
          </a:bodyPr>
          <a:lstStyle>
            <a:lvl1pPr marL="0" indent="0" algn="l" defTabSz="914400" rtl="0" eaLnBrk="1" latinLnBrk="0" hangingPunct="1">
              <a:lnSpc>
                <a:spcPct val="100000"/>
              </a:lnSpc>
              <a:spcBef>
                <a:spcPts val="0"/>
              </a:spcBef>
              <a:buClr>
                <a:srgbClr val="666666"/>
              </a:buClr>
              <a:buFontTx/>
              <a:buNone/>
              <a:defRPr sz="1200" b="1" strike="noStrike" kern="1200" cap="all" spc="120" baseline="0">
                <a:solidFill>
                  <a:schemeClr val="bg1"/>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PRESENTED BY Jose </a:t>
            </a:r>
            <a:r>
              <a:rPr lang="en-GB" dirty="0" err="1"/>
              <a:t>ignacio</a:t>
            </a:r>
            <a:r>
              <a:rPr lang="en-GB" dirty="0"/>
              <a:t> Marquez Damian</a:t>
            </a:r>
            <a:br>
              <a:rPr lang="en-GB" dirty="0"/>
            </a:br>
            <a:r>
              <a:rPr lang="en-GB" dirty="0">
                <a:cs typeface="Segoe UI"/>
              </a:rPr>
              <a:t>on behalf of Michael's colleagues at ESS</a:t>
            </a: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7FD6-B162-A38E-AF91-EAFB94415814}"/>
              </a:ext>
            </a:extLst>
          </p:cNvPr>
          <p:cNvSpPr>
            <a:spLocks noGrp="1"/>
          </p:cNvSpPr>
          <p:nvPr>
            <p:ph type="title"/>
          </p:nvPr>
        </p:nvSpPr>
        <p:spPr/>
        <p:txBody>
          <a:bodyPr/>
          <a:lstStyle/>
          <a:p>
            <a:r>
              <a:rPr lang="en-US">
                <a:cs typeface="Segoe UI Light"/>
              </a:rPr>
              <a:t>TU Graz and FZJ</a:t>
            </a:r>
            <a:endParaRPr lang="en-US"/>
          </a:p>
        </p:txBody>
      </p:sp>
      <p:sp>
        <p:nvSpPr>
          <p:cNvPr id="3" name="Footer Placeholder 2">
            <a:extLst>
              <a:ext uri="{FF2B5EF4-FFF2-40B4-BE49-F238E27FC236}">
                <a16:creationId xmlns:a16="http://schemas.microsoft.com/office/drawing/2014/main" id="{80A2D21B-1B99-4BE7-B3C4-3DD3388ABED4}"/>
              </a:ext>
            </a:extLst>
          </p:cNvPr>
          <p:cNvSpPr>
            <a:spLocks noGrp="1"/>
          </p:cNvSpPr>
          <p:nvPr>
            <p:ph type="ftr" sz="quarter" idx="11"/>
          </p:nvPr>
        </p:nvSpPr>
        <p:spPr/>
        <p:txBody>
          <a:bodyPr/>
          <a:lstStyle/>
          <a:p>
            <a:r>
              <a:rPr lang="sv-SE">
                <a:cs typeface="Segoe UI"/>
              </a:rPr>
              <a:t>MICHAEL wOHLMUTHER MEMORIAL TALK</a:t>
            </a:r>
            <a:endParaRPr lang="sv-SE" dirty="0">
              <a:cs typeface="Segoe UI"/>
            </a:endParaRPr>
          </a:p>
        </p:txBody>
      </p:sp>
      <p:sp>
        <p:nvSpPr>
          <p:cNvPr id="4" name="Slide Number Placeholder 3">
            <a:extLst>
              <a:ext uri="{FF2B5EF4-FFF2-40B4-BE49-F238E27FC236}">
                <a16:creationId xmlns:a16="http://schemas.microsoft.com/office/drawing/2014/main" id="{4316918C-66E3-2387-EF4B-49AF4680B81D}"/>
              </a:ext>
            </a:extLst>
          </p:cNvPr>
          <p:cNvSpPr>
            <a:spLocks noGrp="1"/>
          </p:cNvSpPr>
          <p:nvPr>
            <p:ph type="sldNum" sz="quarter" idx="12"/>
          </p:nvPr>
        </p:nvSpPr>
        <p:spPr/>
        <p:txBody>
          <a:bodyPr/>
          <a:lstStyle/>
          <a:p>
            <a:fld id="{F7283078-D760-1647-8B80-66BA8B52336D}" type="slidenum">
              <a:rPr lang="sv-SE" smtClean="0"/>
              <a:t>3</a:t>
            </a:fld>
            <a:endParaRPr lang="sv-SE"/>
          </a:p>
        </p:txBody>
      </p:sp>
      <p:sp>
        <p:nvSpPr>
          <p:cNvPr id="6" name="Text Placeholder 5">
            <a:extLst>
              <a:ext uri="{FF2B5EF4-FFF2-40B4-BE49-F238E27FC236}">
                <a16:creationId xmlns:a16="http://schemas.microsoft.com/office/drawing/2014/main" id="{8188D344-27CD-5FF0-D25C-9CEEA2ED7024}"/>
              </a:ext>
            </a:extLst>
          </p:cNvPr>
          <p:cNvSpPr>
            <a:spLocks noGrp="1"/>
          </p:cNvSpPr>
          <p:nvPr>
            <p:ph type="body" sz="quarter" idx="14"/>
          </p:nvPr>
        </p:nvSpPr>
        <p:spPr/>
        <p:txBody>
          <a:bodyPr/>
          <a:lstStyle/>
          <a:p>
            <a:endParaRPr lang="en-US"/>
          </a:p>
        </p:txBody>
      </p:sp>
      <p:sp>
        <p:nvSpPr>
          <p:cNvPr id="9" name="Date Placeholder 8">
            <a:extLst>
              <a:ext uri="{FF2B5EF4-FFF2-40B4-BE49-F238E27FC236}">
                <a16:creationId xmlns:a16="http://schemas.microsoft.com/office/drawing/2014/main" id="{87AD408B-C4FD-A6BA-4A5D-4AB6AA360BF2}"/>
              </a:ext>
            </a:extLst>
          </p:cNvPr>
          <p:cNvSpPr>
            <a:spLocks noGrp="1"/>
          </p:cNvSpPr>
          <p:nvPr>
            <p:ph type="dt" sz="half" idx="10"/>
          </p:nvPr>
        </p:nvSpPr>
        <p:spPr/>
        <p:txBody>
          <a:bodyPr/>
          <a:lstStyle/>
          <a:p>
            <a:r>
              <a:rPr lang="sv-SE"/>
              <a:t>2026-04-16</a:t>
            </a:r>
          </a:p>
        </p:txBody>
      </p:sp>
      <p:pic>
        <p:nvPicPr>
          <p:cNvPr id="8" name="Picture 7" descr="A close-up of a document&#10;&#10;AI-generated content may be incorrect.">
            <a:extLst>
              <a:ext uri="{FF2B5EF4-FFF2-40B4-BE49-F238E27FC236}">
                <a16:creationId xmlns:a16="http://schemas.microsoft.com/office/drawing/2014/main" id="{717AE23E-C149-57D2-1006-F6042FB15FE3}"/>
              </a:ext>
            </a:extLst>
          </p:cNvPr>
          <p:cNvPicPr>
            <a:picLocks noChangeAspect="1"/>
          </p:cNvPicPr>
          <p:nvPr/>
        </p:nvPicPr>
        <p:blipFill>
          <a:blip r:embed="rId3"/>
          <a:stretch>
            <a:fillRect/>
          </a:stretch>
        </p:blipFill>
        <p:spPr>
          <a:xfrm>
            <a:off x="742950" y="1547273"/>
            <a:ext cx="5410200" cy="3020504"/>
          </a:xfrm>
          <a:prstGeom prst="rect">
            <a:avLst/>
          </a:prstGeom>
        </p:spPr>
      </p:pic>
      <p:pic>
        <p:nvPicPr>
          <p:cNvPr id="10" name="Picture 9">
            <a:extLst>
              <a:ext uri="{FF2B5EF4-FFF2-40B4-BE49-F238E27FC236}">
                <a16:creationId xmlns:a16="http://schemas.microsoft.com/office/drawing/2014/main" id="{A5BA4B85-70BC-E746-41B8-3E8FA9AE8F21}"/>
              </a:ext>
            </a:extLst>
          </p:cNvPr>
          <p:cNvPicPr>
            <a:picLocks noChangeAspect="1"/>
          </p:cNvPicPr>
          <p:nvPr/>
        </p:nvPicPr>
        <p:blipFill>
          <a:blip r:embed="rId4"/>
          <a:stretch>
            <a:fillRect/>
          </a:stretch>
        </p:blipFill>
        <p:spPr>
          <a:xfrm>
            <a:off x="7072313" y="2138363"/>
            <a:ext cx="4486275" cy="4429125"/>
          </a:xfrm>
          <a:prstGeom prst="rect">
            <a:avLst/>
          </a:prstGeom>
        </p:spPr>
      </p:pic>
      <p:pic>
        <p:nvPicPr>
          <p:cNvPr id="13" name="Content Placeholder 12" descr="A close up of text&#10;&#10;AI-generated content may be incorrect.">
            <a:extLst>
              <a:ext uri="{FF2B5EF4-FFF2-40B4-BE49-F238E27FC236}">
                <a16:creationId xmlns:a16="http://schemas.microsoft.com/office/drawing/2014/main" id="{7704FE45-C288-F702-A942-E7B881E80D61}"/>
              </a:ext>
            </a:extLst>
          </p:cNvPr>
          <p:cNvPicPr>
            <a:picLocks noGrp="1" noChangeAspect="1"/>
          </p:cNvPicPr>
          <p:nvPr>
            <p:ph idx="1"/>
          </p:nvPr>
        </p:nvPicPr>
        <p:blipFill>
          <a:blip r:embed="rId5"/>
          <a:stretch>
            <a:fillRect/>
          </a:stretch>
        </p:blipFill>
        <p:spPr>
          <a:xfrm>
            <a:off x="738566" y="4823631"/>
            <a:ext cx="6096000" cy="1446000"/>
          </a:xfrm>
          <a:prstGeom prst="rect">
            <a:avLst/>
          </a:prstGeom>
        </p:spPr>
      </p:pic>
    </p:spTree>
    <p:extLst>
      <p:ext uri="{BB962C8B-B14F-4D97-AF65-F5344CB8AC3E}">
        <p14:creationId xmlns:p14="http://schemas.microsoft.com/office/powerpoint/2010/main" val="80382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DEADF-0925-97C0-A8B3-29F3DF65F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3E54F3-F63A-211C-E60A-976EC865DBA2}"/>
              </a:ext>
            </a:extLst>
          </p:cNvPr>
          <p:cNvSpPr>
            <a:spLocks noGrp="1"/>
          </p:cNvSpPr>
          <p:nvPr>
            <p:ph type="title"/>
          </p:nvPr>
        </p:nvSpPr>
        <p:spPr/>
        <p:txBody>
          <a:bodyPr/>
          <a:lstStyle/>
          <a:p>
            <a:r>
              <a:rPr lang="en-US">
                <a:ea typeface="+mj-lt"/>
                <a:cs typeface="+mj-lt"/>
              </a:rPr>
              <a:t>Paul</a:t>
            </a:r>
            <a:r>
              <a:rPr lang="en-US" dirty="0">
                <a:ea typeface="+mj-lt"/>
                <a:cs typeface="+mj-lt"/>
              </a:rPr>
              <a:t> </a:t>
            </a:r>
            <a:r>
              <a:rPr lang="en-US">
                <a:ea typeface="+mj-lt"/>
                <a:cs typeface="+mj-lt"/>
              </a:rPr>
              <a:t>Scherrer Institute</a:t>
            </a:r>
            <a:endParaRPr lang="en-US" dirty="0"/>
          </a:p>
        </p:txBody>
      </p:sp>
      <p:sp>
        <p:nvSpPr>
          <p:cNvPr id="3" name="Footer Placeholder 2">
            <a:extLst>
              <a:ext uri="{FF2B5EF4-FFF2-40B4-BE49-F238E27FC236}">
                <a16:creationId xmlns:a16="http://schemas.microsoft.com/office/drawing/2014/main" id="{30A1C4E9-F105-7A61-2546-1A92F2B8F607}"/>
              </a:ext>
            </a:extLst>
          </p:cNvPr>
          <p:cNvSpPr>
            <a:spLocks noGrp="1"/>
          </p:cNvSpPr>
          <p:nvPr>
            <p:ph type="ftr" sz="quarter" idx="11"/>
          </p:nvPr>
        </p:nvSpPr>
        <p:spPr/>
        <p:txBody>
          <a:bodyPr/>
          <a:lstStyle/>
          <a:p>
            <a:r>
              <a:rPr lang="sv-SE"/>
              <a:t>MICHAEL wOHLMUTHER MEMORIAL TALK</a:t>
            </a:r>
          </a:p>
        </p:txBody>
      </p:sp>
      <p:sp>
        <p:nvSpPr>
          <p:cNvPr id="4" name="Slide Number Placeholder 3">
            <a:extLst>
              <a:ext uri="{FF2B5EF4-FFF2-40B4-BE49-F238E27FC236}">
                <a16:creationId xmlns:a16="http://schemas.microsoft.com/office/drawing/2014/main" id="{113CBB6A-DA49-8BF3-D501-6DCBDD0B660E}"/>
              </a:ext>
            </a:extLst>
          </p:cNvPr>
          <p:cNvSpPr>
            <a:spLocks noGrp="1"/>
          </p:cNvSpPr>
          <p:nvPr>
            <p:ph type="sldNum" sz="quarter" idx="12"/>
          </p:nvPr>
        </p:nvSpPr>
        <p:spPr/>
        <p:txBody>
          <a:bodyPr/>
          <a:lstStyle/>
          <a:p>
            <a:fld id="{F7283078-D760-1647-8B80-66BA8B52336D}" type="slidenum">
              <a:rPr lang="sv-SE" smtClean="0"/>
              <a:t>4</a:t>
            </a:fld>
            <a:endParaRPr lang="sv-SE"/>
          </a:p>
        </p:txBody>
      </p:sp>
      <p:sp>
        <p:nvSpPr>
          <p:cNvPr id="6" name="Text Placeholder 5">
            <a:extLst>
              <a:ext uri="{FF2B5EF4-FFF2-40B4-BE49-F238E27FC236}">
                <a16:creationId xmlns:a16="http://schemas.microsoft.com/office/drawing/2014/main" id="{C68784A0-EBF9-3846-1E23-89F7F547DB23}"/>
              </a:ext>
            </a:extLst>
          </p:cNvPr>
          <p:cNvSpPr>
            <a:spLocks noGrp="1"/>
          </p:cNvSpPr>
          <p:nvPr>
            <p:ph type="body" sz="quarter" idx="14"/>
          </p:nvPr>
        </p:nvSpPr>
        <p:spPr/>
        <p:txBody>
          <a:bodyPr/>
          <a:lstStyle/>
          <a:p>
            <a:endParaRPr lang="en-US"/>
          </a:p>
        </p:txBody>
      </p:sp>
      <p:sp>
        <p:nvSpPr>
          <p:cNvPr id="9" name="Date Placeholder 8">
            <a:extLst>
              <a:ext uri="{FF2B5EF4-FFF2-40B4-BE49-F238E27FC236}">
                <a16:creationId xmlns:a16="http://schemas.microsoft.com/office/drawing/2014/main" id="{B5BC8959-471C-FDF5-9D10-B31892FC45EC}"/>
              </a:ext>
            </a:extLst>
          </p:cNvPr>
          <p:cNvSpPr>
            <a:spLocks noGrp="1"/>
          </p:cNvSpPr>
          <p:nvPr>
            <p:ph type="dt" sz="half" idx="10"/>
          </p:nvPr>
        </p:nvSpPr>
        <p:spPr/>
        <p:txBody>
          <a:bodyPr/>
          <a:lstStyle/>
          <a:p>
            <a:r>
              <a:rPr lang="sv-SE"/>
              <a:t>2026-04-16</a:t>
            </a:r>
          </a:p>
        </p:txBody>
      </p:sp>
      <p:pic>
        <p:nvPicPr>
          <p:cNvPr id="12" name="Content Placeholder 11" descr="A screenshot of a computer&#10;&#10;AI-generated content may be incorrect.">
            <a:extLst>
              <a:ext uri="{FF2B5EF4-FFF2-40B4-BE49-F238E27FC236}">
                <a16:creationId xmlns:a16="http://schemas.microsoft.com/office/drawing/2014/main" id="{29C538A3-E050-B07D-E456-77703435AFE1}"/>
              </a:ext>
            </a:extLst>
          </p:cNvPr>
          <p:cNvPicPr>
            <a:picLocks noGrp="1" noChangeAspect="1"/>
          </p:cNvPicPr>
          <p:nvPr>
            <p:ph idx="1"/>
          </p:nvPr>
        </p:nvPicPr>
        <p:blipFill>
          <a:blip r:embed="rId3"/>
          <a:stretch>
            <a:fillRect/>
          </a:stretch>
        </p:blipFill>
        <p:spPr>
          <a:xfrm>
            <a:off x="938591" y="3576106"/>
            <a:ext cx="6096000" cy="2893300"/>
          </a:xfrm>
          <a:prstGeom prst="rect">
            <a:avLst/>
          </a:prstGeom>
        </p:spPr>
      </p:pic>
      <p:pic>
        <p:nvPicPr>
          <p:cNvPr id="13" name="Picture 12" descr="A white background with black text&#10;&#10;AI-generated content may be incorrect.">
            <a:extLst>
              <a:ext uri="{FF2B5EF4-FFF2-40B4-BE49-F238E27FC236}">
                <a16:creationId xmlns:a16="http://schemas.microsoft.com/office/drawing/2014/main" id="{8F545F1F-F96F-53A9-9E00-E7212EE06B4B}"/>
              </a:ext>
            </a:extLst>
          </p:cNvPr>
          <p:cNvPicPr>
            <a:picLocks noChangeAspect="1"/>
          </p:cNvPicPr>
          <p:nvPr/>
        </p:nvPicPr>
        <p:blipFill>
          <a:blip r:embed="rId4"/>
          <a:stretch>
            <a:fillRect/>
          </a:stretch>
        </p:blipFill>
        <p:spPr>
          <a:xfrm>
            <a:off x="3567113" y="1181100"/>
            <a:ext cx="6543675" cy="2952750"/>
          </a:xfrm>
          <a:prstGeom prst="rect">
            <a:avLst/>
          </a:prstGeom>
        </p:spPr>
      </p:pic>
      <p:pic>
        <p:nvPicPr>
          <p:cNvPr id="14" name="Picture 13" descr="A screenshot of a computer&#10;&#10;AI-generated content may be incorrect.">
            <a:extLst>
              <a:ext uri="{FF2B5EF4-FFF2-40B4-BE49-F238E27FC236}">
                <a16:creationId xmlns:a16="http://schemas.microsoft.com/office/drawing/2014/main" id="{C10318F4-A45F-11B1-BF35-7B8954C17D22}"/>
              </a:ext>
            </a:extLst>
          </p:cNvPr>
          <p:cNvPicPr>
            <a:picLocks noChangeAspect="1"/>
          </p:cNvPicPr>
          <p:nvPr/>
        </p:nvPicPr>
        <p:blipFill>
          <a:blip r:embed="rId5"/>
          <a:stretch>
            <a:fillRect/>
          </a:stretch>
        </p:blipFill>
        <p:spPr>
          <a:xfrm>
            <a:off x="7962900" y="2828925"/>
            <a:ext cx="3514725" cy="3638550"/>
          </a:xfrm>
          <a:prstGeom prst="rect">
            <a:avLst/>
          </a:prstGeom>
        </p:spPr>
      </p:pic>
    </p:spTree>
    <p:extLst>
      <p:ext uri="{BB962C8B-B14F-4D97-AF65-F5344CB8AC3E}">
        <p14:creationId xmlns:p14="http://schemas.microsoft.com/office/powerpoint/2010/main" val="376370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D7C80-4D8A-2537-771A-E05DF94A0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D21E8-421A-CACD-0A76-0AA0CB7C8BE6}"/>
              </a:ext>
            </a:extLst>
          </p:cNvPr>
          <p:cNvSpPr>
            <a:spLocks noGrp="1"/>
          </p:cNvSpPr>
          <p:nvPr>
            <p:ph type="title"/>
          </p:nvPr>
        </p:nvSpPr>
        <p:spPr/>
        <p:txBody>
          <a:bodyPr/>
          <a:lstStyle/>
          <a:p>
            <a:r>
              <a:rPr lang="en-US">
                <a:ea typeface="+mj-lt"/>
                <a:cs typeface="+mj-lt"/>
              </a:rPr>
              <a:t>Paul</a:t>
            </a:r>
            <a:r>
              <a:rPr lang="en-US" dirty="0">
                <a:ea typeface="+mj-lt"/>
                <a:cs typeface="+mj-lt"/>
              </a:rPr>
              <a:t> </a:t>
            </a:r>
            <a:r>
              <a:rPr lang="en-US">
                <a:ea typeface="+mj-lt"/>
                <a:cs typeface="+mj-lt"/>
              </a:rPr>
              <a:t>Scherrer Institute</a:t>
            </a:r>
            <a:endParaRPr lang="en-US" dirty="0"/>
          </a:p>
        </p:txBody>
      </p:sp>
      <p:sp>
        <p:nvSpPr>
          <p:cNvPr id="3" name="Footer Placeholder 2">
            <a:extLst>
              <a:ext uri="{FF2B5EF4-FFF2-40B4-BE49-F238E27FC236}">
                <a16:creationId xmlns:a16="http://schemas.microsoft.com/office/drawing/2014/main" id="{8D26DDF1-AC29-FC74-1721-A1CCA8429939}"/>
              </a:ext>
            </a:extLst>
          </p:cNvPr>
          <p:cNvSpPr>
            <a:spLocks noGrp="1"/>
          </p:cNvSpPr>
          <p:nvPr>
            <p:ph type="ftr" sz="quarter" idx="11"/>
          </p:nvPr>
        </p:nvSpPr>
        <p:spPr/>
        <p:txBody>
          <a:bodyPr/>
          <a:lstStyle/>
          <a:p>
            <a:r>
              <a:rPr lang="sv-SE"/>
              <a:t>MICHAEL wOHLMUTHER MEMORIAL TALK</a:t>
            </a:r>
          </a:p>
        </p:txBody>
      </p:sp>
      <p:sp>
        <p:nvSpPr>
          <p:cNvPr id="4" name="Slide Number Placeholder 3">
            <a:extLst>
              <a:ext uri="{FF2B5EF4-FFF2-40B4-BE49-F238E27FC236}">
                <a16:creationId xmlns:a16="http://schemas.microsoft.com/office/drawing/2014/main" id="{A32D479B-D28D-9E94-C8EA-34C1054121CA}"/>
              </a:ext>
            </a:extLst>
          </p:cNvPr>
          <p:cNvSpPr>
            <a:spLocks noGrp="1"/>
          </p:cNvSpPr>
          <p:nvPr>
            <p:ph type="sldNum" sz="quarter" idx="12"/>
          </p:nvPr>
        </p:nvSpPr>
        <p:spPr/>
        <p:txBody>
          <a:bodyPr/>
          <a:lstStyle/>
          <a:p>
            <a:fld id="{F7283078-D760-1647-8B80-66BA8B52336D}" type="slidenum">
              <a:rPr lang="sv-SE" smtClean="0"/>
              <a:t>5</a:t>
            </a:fld>
            <a:endParaRPr lang="sv-SE"/>
          </a:p>
        </p:txBody>
      </p:sp>
      <p:sp>
        <p:nvSpPr>
          <p:cNvPr id="6" name="Text Placeholder 5">
            <a:extLst>
              <a:ext uri="{FF2B5EF4-FFF2-40B4-BE49-F238E27FC236}">
                <a16:creationId xmlns:a16="http://schemas.microsoft.com/office/drawing/2014/main" id="{08B7E019-5CC0-8C79-305D-6A41D8725DBF}"/>
              </a:ext>
            </a:extLst>
          </p:cNvPr>
          <p:cNvSpPr>
            <a:spLocks noGrp="1"/>
          </p:cNvSpPr>
          <p:nvPr>
            <p:ph type="body" sz="quarter" idx="14"/>
          </p:nvPr>
        </p:nvSpPr>
        <p:spPr/>
        <p:txBody>
          <a:bodyPr/>
          <a:lstStyle/>
          <a:p>
            <a:endParaRPr lang="en-US"/>
          </a:p>
        </p:txBody>
      </p:sp>
      <p:pic>
        <p:nvPicPr>
          <p:cNvPr id="7" name="Content Placeholder 6" descr="A diagram of a machine&#10;&#10;AI-generated content may be incorrect.">
            <a:extLst>
              <a:ext uri="{FF2B5EF4-FFF2-40B4-BE49-F238E27FC236}">
                <a16:creationId xmlns:a16="http://schemas.microsoft.com/office/drawing/2014/main" id="{67F44DC3-94B0-3C4E-109C-BD084B409C5B}"/>
              </a:ext>
            </a:extLst>
          </p:cNvPr>
          <p:cNvPicPr>
            <a:picLocks noGrp="1" noChangeAspect="1"/>
          </p:cNvPicPr>
          <p:nvPr>
            <p:ph idx="1"/>
          </p:nvPr>
        </p:nvPicPr>
        <p:blipFill>
          <a:blip r:embed="rId3"/>
          <a:stretch>
            <a:fillRect/>
          </a:stretch>
        </p:blipFill>
        <p:spPr>
          <a:xfrm>
            <a:off x="5787147" y="2108106"/>
            <a:ext cx="1409038" cy="4114800"/>
          </a:xfrm>
          <a:prstGeom prst="rect">
            <a:avLst/>
          </a:prstGeom>
        </p:spPr>
      </p:pic>
      <p:sp>
        <p:nvSpPr>
          <p:cNvPr id="9" name="Date Placeholder 8">
            <a:extLst>
              <a:ext uri="{FF2B5EF4-FFF2-40B4-BE49-F238E27FC236}">
                <a16:creationId xmlns:a16="http://schemas.microsoft.com/office/drawing/2014/main" id="{A2323B0A-1541-D8BF-8D3B-058A54AACD7E}"/>
              </a:ext>
            </a:extLst>
          </p:cNvPr>
          <p:cNvSpPr>
            <a:spLocks noGrp="1"/>
          </p:cNvSpPr>
          <p:nvPr>
            <p:ph type="dt" sz="half" idx="10"/>
          </p:nvPr>
        </p:nvSpPr>
        <p:spPr/>
        <p:txBody>
          <a:bodyPr/>
          <a:lstStyle/>
          <a:p>
            <a:r>
              <a:rPr lang="sv-SE"/>
              <a:t>2026-04-16</a:t>
            </a:r>
          </a:p>
        </p:txBody>
      </p:sp>
      <p:pic>
        <p:nvPicPr>
          <p:cNvPr id="8" name="Picture 7" descr="A diagram of a cell phone&#10;&#10;AI-generated content may be incorrect.">
            <a:extLst>
              <a:ext uri="{FF2B5EF4-FFF2-40B4-BE49-F238E27FC236}">
                <a16:creationId xmlns:a16="http://schemas.microsoft.com/office/drawing/2014/main" id="{A038C073-13E3-AE8D-A402-18D72587C932}"/>
              </a:ext>
            </a:extLst>
          </p:cNvPr>
          <p:cNvPicPr>
            <a:picLocks noChangeAspect="1"/>
          </p:cNvPicPr>
          <p:nvPr/>
        </p:nvPicPr>
        <p:blipFill>
          <a:blip r:embed="rId4"/>
          <a:stretch>
            <a:fillRect/>
          </a:stretch>
        </p:blipFill>
        <p:spPr>
          <a:xfrm>
            <a:off x="809625" y="1633538"/>
            <a:ext cx="4305300" cy="3095625"/>
          </a:xfrm>
          <a:prstGeom prst="rect">
            <a:avLst/>
          </a:prstGeom>
        </p:spPr>
      </p:pic>
      <p:pic>
        <p:nvPicPr>
          <p:cNvPr id="10" name="Picture 9" descr="Close-up of a silver exhaust pipe&#10;&#10;AI-generated content may be incorrect.">
            <a:extLst>
              <a:ext uri="{FF2B5EF4-FFF2-40B4-BE49-F238E27FC236}">
                <a16:creationId xmlns:a16="http://schemas.microsoft.com/office/drawing/2014/main" id="{30837B04-74B5-A8B8-FBB1-16DA22E41BD6}"/>
              </a:ext>
            </a:extLst>
          </p:cNvPr>
          <p:cNvPicPr>
            <a:picLocks noChangeAspect="1"/>
          </p:cNvPicPr>
          <p:nvPr/>
        </p:nvPicPr>
        <p:blipFill>
          <a:blip r:embed="rId5"/>
          <a:stretch>
            <a:fillRect/>
          </a:stretch>
        </p:blipFill>
        <p:spPr>
          <a:xfrm>
            <a:off x="8458200" y="3852863"/>
            <a:ext cx="2362200" cy="2371725"/>
          </a:xfrm>
          <a:prstGeom prst="rect">
            <a:avLst/>
          </a:prstGeom>
        </p:spPr>
      </p:pic>
    </p:spTree>
    <p:extLst>
      <p:ext uri="{BB962C8B-B14F-4D97-AF65-F5344CB8AC3E}">
        <p14:creationId xmlns:p14="http://schemas.microsoft.com/office/powerpoint/2010/main" val="359619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34C6E-DEFD-24ED-0B0F-4948C1C4B6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6E08C2-52C5-AD37-D627-C31E4FA1146A}"/>
              </a:ext>
            </a:extLst>
          </p:cNvPr>
          <p:cNvSpPr>
            <a:spLocks noGrp="1"/>
          </p:cNvSpPr>
          <p:nvPr>
            <p:ph type="title"/>
          </p:nvPr>
        </p:nvSpPr>
        <p:spPr/>
        <p:txBody>
          <a:bodyPr/>
          <a:lstStyle/>
          <a:p>
            <a:r>
              <a:rPr lang="en-US" err="1">
                <a:cs typeface="Segoe UI Light"/>
              </a:rPr>
              <a:t>MegaPIE</a:t>
            </a:r>
            <a:endParaRPr lang="en-US" err="1"/>
          </a:p>
        </p:txBody>
      </p:sp>
      <p:sp>
        <p:nvSpPr>
          <p:cNvPr id="3" name="Footer Placeholder 2">
            <a:extLst>
              <a:ext uri="{FF2B5EF4-FFF2-40B4-BE49-F238E27FC236}">
                <a16:creationId xmlns:a16="http://schemas.microsoft.com/office/drawing/2014/main" id="{DC1D77AE-7B2D-2487-455F-6823668880E4}"/>
              </a:ext>
            </a:extLst>
          </p:cNvPr>
          <p:cNvSpPr>
            <a:spLocks noGrp="1"/>
          </p:cNvSpPr>
          <p:nvPr>
            <p:ph type="ftr" sz="quarter" idx="11"/>
          </p:nvPr>
        </p:nvSpPr>
        <p:spPr/>
        <p:txBody>
          <a:bodyPr/>
          <a:lstStyle/>
          <a:p>
            <a:r>
              <a:rPr lang="sv-SE"/>
              <a:t>MICHAEL wOHLMUTHER MEMORIAL TALK</a:t>
            </a:r>
          </a:p>
        </p:txBody>
      </p:sp>
      <p:sp>
        <p:nvSpPr>
          <p:cNvPr id="4" name="Slide Number Placeholder 3">
            <a:extLst>
              <a:ext uri="{FF2B5EF4-FFF2-40B4-BE49-F238E27FC236}">
                <a16:creationId xmlns:a16="http://schemas.microsoft.com/office/drawing/2014/main" id="{1D6E8898-D27D-F083-2DE4-2729CF5BCFF6}"/>
              </a:ext>
            </a:extLst>
          </p:cNvPr>
          <p:cNvSpPr>
            <a:spLocks noGrp="1"/>
          </p:cNvSpPr>
          <p:nvPr>
            <p:ph type="sldNum" sz="quarter" idx="12"/>
          </p:nvPr>
        </p:nvSpPr>
        <p:spPr/>
        <p:txBody>
          <a:bodyPr/>
          <a:lstStyle/>
          <a:p>
            <a:fld id="{F7283078-D760-1647-8B80-66BA8B52336D}" type="slidenum">
              <a:rPr lang="sv-SE" smtClean="0"/>
              <a:t>6</a:t>
            </a:fld>
            <a:endParaRPr lang="sv-SE"/>
          </a:p>
        </p:txBody>
      </p:sp>
      <p:sp>
        <p:nvSpPr>
          <p:cNvPr id="6" name="Text Placeholder 5">
            <a:extLst>
              <a:ext uri="{FF2B5EF4-FFF2-40B4-BE49-F238E27FC236}">
                <a16:creationId xmlns:a16="http://schemas.microsoft.com/office/drawing/2014/main" id="{FF519FD4-16C9-B9E8-8C04-23306E28059D}"/>
              </a:ext>
            </a:extLst>
          </p:cNvPr>
          <p:cNvSpPr>
            <a:spLocks noGrp="1"/>
          </p:cNvSpPr>
          <p:nvPr>
            <p:ph type="body" sz="quarter" idx="14"/>
          </p:nvPr>
        </p:nvSpPr>
        <p:spPr/>
        <p:txBody>
          <a:bodyPr vert="horz" lIns="90000" tIns="18000" rIns="91440" bIns="45720" rtlCol="0" anchor="t">
            <a:noAutofit/>
          </a:bodyPr>
          <a:lstStyle/>
          <a:p>
            <a:r>
              <a:rPr lang="en-US">
                <a:ea typeface="+mn-lt"/>
                <a:cs typeface="+mn-lt"/>
              </a:rPr>
              <a:t>Megawatt</a:t>
            </a:r>
            <a:r>
              <a:rPr lang="en-US" dirty="0">
                <a:ea typeface="+mn-lt"/>
                <a:cs typeface="+mn-lt"/>
              </a:rPr>
              <a:t> Pilot Experiment</a:t>
            </a:r>
          </a:p>
        </p:txBody>
      </p:sp>
      <p:pic>
        <p:nvPicPr>
          <p:cNvPr id="7" name="Content Placeholder 6" descr="A machine with green lights&#10;&#10;AI-generated content may be incorrect.">
            <a:extLst>
              <a:ext uri="{FF2B5EF4-FFF2-40B4-BE49-F238E27FC236}">
                <a16:creationId xmlns:a16="http://schemas.microsoft.com/office/drawing/2014/main" id="{AF65F6CE-DC12-F6FD-FCDE-F1ECBB9A6E69}"/>
              </a:ext>
            </a:extLst>
          </p:cNvPr>
          <p:cNvPicPr>
            <a:picLocks noGrp="1" noChangeAspect="1"/>
          </p:cNvPicPr>
          <p:nvPr>
            <p:ph idx="1"/>
          </p:nvPr>
        </p:nvPicPr>
        <p:blipFill>
          <a:blip r:embed="rId3"/>
          <a:stretch>
            <a:fillRect/>
          </a:stretch>
        </p:blipFill>
        <p:spPr>
          <a:xfrm>
            <a:off x="7825166" y="4209956"/>
            <a:ext cx="3400425" cy="2263775"/>
          </a:xfrm>
          <a:prstGeom prst="rect">
            <a:avLst/>
          </a:prstGeom>
        </p:spPr>
      </p:pic>
      <p:sp>
        <p:nvSpPr>
          <p:cNvPr id="9" name="Date Placeholder 8">
            <a:extLst>
              <a:ext uri="{FF2B5EF4-FFF2-40B4-BE49-F238E27FC236}">
                <a16:creationId xmlns:a16="http://schemas.microsoft.com/office/drawing/2014/main" id="{07D2EEB2-6448-FF29-E01C-E3F21F800D2B}"/>
              </a:ext>
            </a:extLst>
          </p:cNvPr>
          <p:cNvSpPr>
            <a:spLocks noGrp="1"/>
          </p:cNvSpPr>
          <p:nvPr>
            <p:ph type="dt" sz="half" idx="10"/>
          </p:nvPr>
        </p:nvSpPr>
        <p:spPr/>
        <p:txBody>
          <a:bodyPr/>
          <a:lstStyle/>
          <a:p>
            <a:r>
              <a:rPr lang="sv-SE"/>
              <a:t>2026-04-16</a:t>
            </a:r>
          </a:p>
        </p:txBody>
      </p:sp>
      <p:pic>
        <p:nvPicPr>
          <p:cNvPr id="13" name="Picture 12" descr="A green tube in a blue box&#10;&#10;AI-generated content may be incorrect.">
            <a:extLst>
              <a:ext uri="{FF2B5EF4-FFF2-40B4-BE49-F238E27FC236}">
                <a16:creationId xmlns:a16="http://schemas.microsoft.com/office/drawing/2014/main" id="{ED9557F7-C07C-6DF8-CCE2-484C1271354F}"/>
              </a:ext>
            </a:extLst>
          </p:cNvPr>
          <p:cNvPicPr>
            <a:picLocks noChangeAspect="1"/>
          </p:cNvPicPr>
          <p:nvPr/>
        </p:nvPicPr>
        <p:blipFill>
          <a:blip r:embed="rId4"/>
          <a:stretch>
            <a:fillRect/>
          </a:stretch>
        </p:blipFill>
        <p:spPr>
          <a:xfrm>
            <a:off x="995363" y="2171700"/>
            <a:ext cx="942975" cy="3952875"/>
          </a:xfrm>
          <a:prstGeom prst="rect">
            <a:avLst/>
          </a:prstGeom>
        </p:spPr>
      </p:pic>
      <p:pic>
        <p:nvPicPr>
          <p:cNvPr id="12" name="Picture 11" descr="A graph with a red line&#10;&#10;AI-generated content may be incorrect.">
            <a:extLst>
              <a:ext uri="{FF2B5EF4-FFF2-40B4-BE49-F238E27FC236}">
                <a16:creationId xmlns:a16="http://schemas.microsoft.com/office/drawing/2014/main" id="{57E1A0BF-3C32-94A6-5694-B7A83395179F}"/>
              </a:ext>
            </a:extLst>
          </p:cNvPr>
          <p:cNvPicPr>
            <a:picLocks noChangeAspect="1"/>
          </p:cNvPicPr>
          <p:nvPr/>
        </p:nvPicPr>
        <p:blipFill>
          <a:blip r:embed="rId5"/>
          <a:stretch>
            <a:fillRect/>
          </a:stretch>
        </p:blipFill>
        <p:spPr>
          <a:xfrm>
            <a:off x="4598457" y="1809749"/>
            <a:ext cx="3004611" cy="1983582"/>
          </a:xfrm>
          <a:prstGeom prst="rect">
            <a:avLst/>
          </a:prstGeom>
        </p:spPr>
      </p:pic>
      <p:pic>
        <p:nvPicPr>
          <p:cNvPr id="15" name="Picture 14" descr="A large metal cylinder in a factory&#10;&#10;AI-generated content may be incorrect.">
            <a:extLst>
              <a:ext uri="{FF2B5EF4-FFF2-40B4-BE49-F238E27FC236}">
                <a16:creationId xmlns:a16="http://schemas.microsoft.com/office/drawing/2014/main" id="{6B7E4475-D96E-DD58-662D-714FF20CDCAE}"/>
              </a:ext>
            </a:extLst>
          </p:cNvPr>
          <p:cNvPicPr>
            <a:picLocks noChangeAspect="1"/>
          </p:cNvPicPr>
          <p:nvPr/>
        </p:nvPicPr>
        <p:blipFill>
          <a:blip r:embed="rId6"/>
          <a:stretch>
            <a:fillRect/>
          </a:stretch>
        </p:blipFill>
        <p:spPr>
          <a:xfrm>
            <a:off x="2190750" y="3979545"/>
            <a:ext cx="5419725" cy="2499360"/>
          </a:xfrm>
          <a:prstGeom prst="rect">
            <a:avLst/>
          </a:prstGeom>
        </p:spPr>
      </p:pic>
      <p:pic>
        <p:nvPicPr>
          <p:cNvPr id="16" name="Picture 15" descr="A close-up of a metal object&#10;&#10;AI-generated content may be incorrect.">
            <a:extLst>
              <a:ext uri="{FF2B5EF4-FFF2-40B4-BE49-F238E27FC236}">
                <a16:creationId xmlns:a16="http://schemas.microsoft.com/office/drawing/2014/main" id="{857145C1-F2B3-4131-35C9-6474F894579B}"/>
              </a:ext>
            </a:extLst>
          </p:cNvPr>
          <p:cNvPicPr>
            <a:picLocks noChangeAspect="1"/>
          </p:cNvPicPr>
          <p:nvPr/>
        </p:nvPicPr>
        <p:blipFill>
          <a:blip r:embed="rId7"/>
          <a:stretch>
            <a:fillRect/>
          </a:stretch>
        </p:blipFill>
        <p:spPr>
          <a:xfrm>
            <a:off x="2193131" y="2002631"/>
            <a:ext cx="2181225" cy="1609725"/>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B442551F-A002-B897-09ED-C536A1DA8B72}"/>
              </a:ext>
            </a:extLst>
          </p:cNvPr>
          <p:cNvPicPr>
            <a:picLocks noChangeAspect="1"/>
          </p:cNvPicPr>
          <p:nvPr/>
        </p:nvPicPr>
        <p:blipFill>
          <a:blip r:embed="rId8"/>
          <a:stretch>
            <a:fillRect/>
          </a:stretch>
        </p:blipFill>
        <p:spPr>
          <a:xfrm>
            <a:off x="7984331" y="1716881"/>
            <a:ext cx="3843338" cy="1983582"/>
          </a:xfrm>
          <a:prstGeom prst="rect">
            <a:avLst/>
          </a:prstGeom>
        </p:spPr>
      </p:pic>
    </p:spTree>
    <p:extLst>
      <p:ext uri="{BB962C8B-B14F-4D97-AF65-F5344CB8AC3E}">
        <p14:creationId xmlns:p14="http://schemas.microsoft.com/office/powerpoint/2010/main" val="218552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0CB9F-0E9C-C9D1-F728-188ACE0BB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B0147C-0CE8-96BD-29D1-264F7A871804}"/>
              </a:ext>
            </a:extLst>
          </p:cNvPr>
          <p:cNvSpPr>
            <a:spLocks noGrp="1"/>
          </p:cNvSpPr>
          <p:nvPr>
            <p:ph type="title"/>
          </p:nvPr>
        </p:nvSpPr>
        <p:spPr/>
        <p:txBody>
          <a:bodyPr/>
          <a:lstStyle/>
          <a:p>
            <a:r>
              <a:rPr lang="en-US">
                <a:cs typeface="Segoe UI Light"/>
              </a:rPr>
              <a:t>ESS</a:t>
            </a:r>
            <a:endParaRPr lang="en-US"/>
          </a:p>
        </p:txBody>
      </p:sp>
      <p:sp>
        <p:nvSpPr>
          <p:cNvPr id="3" name="Footer Placeholder 2">
            <a:extLst>
              <a:ext uri="{FF2B5EF4-FFF2-40B4-BE49-F238E27FC236}">
                <a16:creationId xmlns:a16="http://schemas.microsoft.com/office/drawing/2014/main" id="{89422732-D47C-03DD-4604-B4188A10513F}"/>
              </a:ext>
            </a:extLst>
          </p:cNvPr>
          <p:cNvSpPr>
            <a:spLocks noGrp="1"/>
          </p:cNvSpPr>
          <p:nvPr>
            <p:ph type="ftr" sz="quarter" idx="11"/>
          </p:nvPr>
        </p:nvSpPr>
        <p:spPr/>
        <p:txBody>
          <a:bodyPr/>
          <a:lstStyle/>
          <a:p>
            <a:r>
              <a:rPr lang="sv-SE"/>
              <a:t>MICHAEL wOHLMUTHER MEMORIAL TALK</a:t>
            </a:r>
          </a:p>
        </p:txBody>
      </p:sp>
      <p:sp>
        <p:nvSpPr>
          <p:cNvPr id="4" name="Slide Number Placeholder 3">
            <a:extLst>
              <a:ext uri="{FF2B5EF4-FFF2-40B4-BE49-F238E27FC236}">
                <a16:creationId xmlns:a16="http://schemas.microsoft.com/office/drawing/2014/main" id="{6C71D909-8D69-B3E0-39F9-A4DCDB521948}"/>
              </a:ext>
            </a:extLst>
          </p:cNvPr>
          <p:cNvSpPr>
            <a:spLocks noGrp="1"/>
          </p:cNvSpPr>
          <p:nvPr>
            <p:ph type="sldNum" sz="quarter" idx="12"/>
          </p:nvPr>
        </p:nvSpPr>
        <p:spPr/>
        <p:txBody>
          <a:bodyPr/>
          <a:lstStyle/>
          <a:p>
            <a:fld id="{F7283078-D760-1647-8B80-66BA8B52336D}" type="slidenum">
              <a:rPr lang="sv-SE" smtClean="0"/>
              <a:t>7</a:t>
            </a:fld>
            <a:endParaRPr lang="sv-SE"/>
          </a:p>
        </p:txBody>
      </p:sp>
      <p:sp>
        <p:nvSpPr>
          <p:cNvPr id="6" name="Text Placeholder 5">
            <a:extLst>
              <a:ext uri="{FF2B5EF4-FFF2-40B4-BE49-F238E27FC236}">
                <a16:creationId xmlns:a16="http://schemas.microsoft.com/office/drawing/2014/main" id="{85C6FA23-6432-F6E2-5088-50D528F29258}"/>
              </a:ext>
            </a:extLst>
          </p:cNvPr>
          <p:cNvSpPr>
            <a:spLocks noGrp="1"/>
          </p:cNvSpPr>
          <p:nvPr>
            <p:ph type="body" sz="quarter" idx="14"/>
          </p:nvPr>
        </p:nvSpPr>
        <p:spPr/>
        <p:txBody>
          <a:bodyPr vert="horz" lIns="90000" tIns="18000" rIns="91440" bIns="45720" rtlCol="0" anchor="t">
            <a:noAutofit/>
          </a:bodyPr>
          <a:lstStyle/>
          <a:p>
            <a:endParaRPr lang="en-US" dirty="0">
              <a:cs typeface="Segoe UI"/>
            </a:endParaRPr>
          </a:p>
        </p:txBody>
      </p:sp>
      <p:sp>
        <p:nvSpPr>
          <p:cNvPr id="9" name="Date Placeholder 8">
            <a:extLst>
              <a:ext uri="{FF2B5EF4-FFF2-40B4-BE49-F238E27FC236}">
                <a16:creationId xmlns:a16="http://schemas.microsoft.com/office/drawing/2014/main" id="{25B72206-252E-C02D-D80E-5CEEC8677E8E}"/>
              </a:ext>
            </a:extLst>
          </p:cNvPr>
          <p:cNvSpPr>
            <a:spLocks noGrp="1"/>
          </p:cNvSpPr>
          <p:nvPr>
            <p:ph type="dt" sz="half" idx="10"/>
          </p:nvPr>
        </p:nvSpPr>
        <p:spPr/>
        <p:txBody>
          <a:bodyPr/>
          <a:lstStyle/>
          <a:p>
            <a:r>
              <a:rPr lang="sv-SE"/>
              <a:t>2026-04-16</a:t>
            </a:r>
          </a:p>
        </p:txBody>
      </p:sp>
      <p:pic>
        <p:nvPicPr>
          <p:cNvPr id="10" name="Content Placeholder 9" descr="A door with a glass window and a machine in the background&#10;&#10;AI-generated content may be incorrect.">
            <a:extLst>
              <a:ext uri="{FF2B5EF4-FFF2-40B4-BE49-F238E27FC236}">
                <a16:creationId xmlns:a16="http://schemas.microsoft.com/office/drawing/2014/main" id="{62DEC135-CDC2-ECD5-CE12-9F6F35D80863}"/>
              </a:ext>
            </a:extLst>
          </p:cNvPr>
          <p:cNvPicPr>
            <a:picLocks noGrp="1" noChangeAspect="1"/>
          </p:cNvPicPr>
          <p:nvPr>
            <p:ph idx="1"/>
          </p:nvPr>
        </p:nvPicPr>
        <p:blipFill>
          <a:blip r:embed="rId3"/>
          <a:stretch>
            <a:fillRect/>
          </a:stretch>
        </p:blipFill>
        <p:spPr>
          <a:xfrm>
            <a:off x="1258396" y="3080896"/>
            <a:ext cx="3059744" cy="2782213"/>
          </a:xfrm>
          <a:prstGeom prst="rect">
            <a:avLst/>
          </a:prstGeom>
        </p:spPr>
      </p:pic>
      <p:pic>
        <p:nvPicPr>
          <p:cNvPr id="11" name="Picture 10">
            <a:extLst>
              <a:ext uri="{FF2B5EF4-FFF2-40B4-BE49-F238E27FC236}">
                <a16:creationId xmlns:a16="http://schemas.microsoft.com/office/drawing/2014/main" id="{AC5FC0CF-BAE1-202C-6169-7847948A80C9}"/>
              </a:ext>
            </a:extLst>
          </p:cNvPr>
          <p:cNvPicPr>
            <a:picLocks noChangeAspect="1"/>
          </p:cNvPicPr>
          <p:nvPr/>
        </p:nvPicPr>
        <p:blipFill>
          <a:blip r:embed="rId4"/>
          <a:stretch>
            <a:fillRect/>
          </a:stretch>
        </p:blipFill>
        <p:spPr>
          <a:xfrm>
            <a:off x="4318806" y="3561697"/>
            <a:ext cx="4352143" cy="2292394"/>
          </a:xfrm>
          <a:prstGeom prst="rect">
            <a:avLst/>
          </a:prstGeom>
        </p:spPr>
      </p:pic>
      <p:sp>
        <p:nvSpPr>
          <p:cNvPr id="5" name="TextBox 4">
            <a:extLst>
              <a:ext uri="{FF2B5EF4-FFF2-40B4-BE49-F238E27FC236}">
                <a16:creationId xmlns:a16="http://schemas.microsoft.com/office/drawing/2014/main" id="{370EB6F1-283F-2529-0DBB-EEB888F64024}"/>
              </a:ext>
            </a:extLst>
          </p:cNvPr>
          <p:cNvSpPr txBox="1"/>
          <p:nvPr/>
        </p:nvSpPr>
        <p:spPr>
          <a:xfrm>
            <a:off x="1104378" y="6050071"/>
            <a:ext cx="663044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rgbClr val="0099DC"/>
                </a:solidFill>
                <a:cs typeface="Segoe UI"/>
              </a:rPr>
              <a:t>Radiological Materials Laboratory (RML)</a:t>
            </a:r>
            <a:endParaRPr lang="en-US"/>
          </a:p>
        </p:txBody>
      </p:sp>
      <p:pic>
        <p:nvPicPr>
          <p:cNvPr id="7" name="Picture 6" descr="A screenshot of a computer&#10;&#10;AI-generated content may be incorrect.">
            <a:extLst>
              <a:ext uri="{FF2B5EF4-FFF2-40B4-BE49-F238E27FC236}">
                <a16:creationId xmlns:a16="http://schemas.microsoft.com/office/drawing/2014/main" id="{E2220261-651D-EA2B-38C5-EEB07A0174C6}"/>
              </a:ext>
            </a:extLst>
          </p:cNvPr>
          <p:cNvPicPr>
            <a:picLocks noChangeAspect="1"/>
          </p:cNvPicPr>
          <p:nvPr/>
        </p:nvPicPr>
        <p:blipFill>
          <a:blip r:embed="rId5"/>
          <a:stretch>
            <a:fillRect/>
          </a:stretch>
        </p:blipFill>
        <p:spPr>
          <a:xfrm>
            <a:off x="7114457" y="2120291"/>
            <a:ext cx="4612319" cy="2356459"/>
          </a:xfrm>
          <a:prstGeom prst="rect">
            <a:avLst/>
          </a:prstGeom>
        </p:spPr>
      </p:pic>
      <p:sp>
        <p:nvSpPr>
          <p:cNvPr id="8" name="TextBox 7">
            <a:extLst>
              <a:ext uri="{FF2B5EF4-FFF2-40B4-BE49-F238E27FC236}">
                <a16:creationId xmlns:a16="http://schemas.microsoft.com/office/drawing/2014/main" id="{73534B2C-5D82-55E4-47F3-E19C2AF63CD2}"/>
              </a:ext>
            </a:extLst>
          </p:cNvPr>
          <p:cNvSpPr txBox="1"/>
          <p:nvPr/>
        </p:nvSpPr>
        <p:spPr>
          <a:xfrm>
            <a:off x="5091830" y="1697276"/>
            <a:ext cx="663044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200" dirty="0">
                <a:solidFill>
                  <a:srgbClr val="0099DC"/>
                </a:solidFill>
                <a:cs typeface="Segoe UI"/>
              </a:rPr>
              <a:t>Post-irradiation </a:t>
            </a:r>
            <a:r>
              <a:rPr lang="en-US" sz="2200" dirty="0" err="1">
                <a:solidFill>
                  <a:srgbClr val="0099DC"/>
                </a:solidFill>
                <a:cs typeface="Segoe UI"/>
              </a:rPr>
              <a:t>exa</a:t>
            </a:r>
            <a:r>
              <a:rPr lang="en-US" sz="2200" dirty="0">
                <a:solidFill>
                  <a:srgbClr val="0099DC"/>
                </a:solidFill>
                <a:cs typeface="Segoe UI"/>
              </a:rPr>
              <a:t>mination</a:t>
            </a:r>
            <a:endParaRPr lang="en-US" dirty="0"/>
          </a:p>
        </p:txBody>
      </p:sp>
    </p:spTree>
    <p:extLst>
      <p:ext uri="{BB962C8B-B14F-4D97-AF65-F5344CB8AC3E}">
        <p14:creationId xmlns:p14="http://schemas.microsoft.com/office/powerpoint/2010/main" val="71626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6ADE9-CE75-41E7-19E8-03757797E7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C4867-E4DF-960E-ECB1-1C58465621D4}"/>
              </a:ext>
            </a:extLst>
          </p:cNvPr>
          <p:cNvSpPr>
            <a:spLocks noGrp="1"/>
          </p:cNvSpPr>
          <p:nvPr>
            <p:ph type="title"/>
          </p:nvPr>
        </p:nvSpPr>
        <p:spPr>
          <a:xfrm>
            <a:off x="1103709" y="265373"/>
            <a:ext cx="9360000" cy="657339"/>
          </a:xfrm>
        </p:spPr>
        <p:txBody>
          <a:bodyPr anchor="t">
            <a:normAutofit/>
          </a:bodyPr>
          <a:lstStyle/>
          <a:p>
            <a:r>
              <a:rPr lang="en-US"/>
              <a:t>Advisory </a:t>
            </a:r>
            <a:r>
              <a:rPr lang="en-US" err="1"/>
              <a:t>commitee</a:t>
            </a:r>
            <a:r>
              <a:rPr lang="en-US"/>
              <a:t>s</a:t>
            </a:r>
          </a:p>
        </p:txBody>
      </p:sp>
      <p:sp>
        <p:nvSpPr>
          <p:cNvPr id="3" name="Footer Placeholder 2">
            <a:extLst>
              <a:ext uri="{FF2B5EF4-FFF2-40B4-BE49-F238E27FC236}">
                <a16:creationId xmlns:a16="http://schemas.microsoft.com/office/drawing/2014/main" id="{780B1DCF-DD7B-7E98-F568-5EC7CB2FEAE6}"/>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MICHAEL wOHLMUTHER MEMORIAL TALK</a:t>
            </a:r>
          </a:p>
        </p:txBody>
      </p:sp>
      <p:sp>
        <p:nvSpPr>
          <p:cNvPr id="4" name="Slide Number Placeholder 3">
            <a:extLst>
              <a:ext uri="{FF2B5EF4-FFF2-40B4-BE49-F238E27FC236}">
                <a16:creationId xmlns:a16="http://schemas.microsoft.com/office/drawing/2014/main" id="{5C09E45F-192C-32B9-5F53-9ED555607588}"/>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8</a:t>
            </a:fld>
            <a:endParaRPr lang="sv-SE"/>
          </a:p>
        </p:txBody>
      </p:sp>
      <p:sp>
        <p:nvSpPr>
          <p:cNvPr id="15" name="Text Placeholder 4">
            <a:extLst>
              <a:ext uri="{FF2B5EF4-FFF2-40B4-BE49-F238E27FC236}">
                <a16:creationId xmlns:a16="http://schemas.microsoft.com/office/drawing/2014/main" id="{E0E1F613-8449-1616-F6AE-03029A45DFF2}"/>
              </a:ext>
            </a:extLst>
          </p:cNvPr>
          <p:cNvSpPr>
            <a:spLocks noGrp="1"/>
          </p:cNvSpPr>
          <p:nvPr>
            <p:ph type="body" sz="quarter" idx="14"/>
          </p:nvPr>
        </p:nvSpPr>
        <p:spPr>
          <a:xfrm>
            <a:off x="1103709" y="931026"/>
            <a:ext cx="9360000" cy="507076"/>
          </a:xfrm>
        </p:spPr>
        <p:txBody>
          <a:bodyPr/>
          <a:lstStyle/>
          <a:p>
            <a:endParaRPr lang="en-US"/>
          </a:p>
        </p:txBody>
      </p:sp>
      <p:sp>
        <p:nvSpPr>
          <p:cNvPr id="9" name="Date Placeholder 8">
            <a:extLst>
              <a:ext uri="{FF2B5EF4-FFF2-40B4-BE49-F238E27FC236}">
                <a16:creationId xmlns:a16="http://schemas.microsoft.com/office/drawing/2014/main" id="{E5CEA81D-A9D1-20B4-1B3C-667512B276A5}"/>
              </a:ext>
            </a:extLst>
          </p:cNvPr>
          <p:cNvSpPr>
            <a:spLocks noGrp="1"/>
          </p:cNvSpPr>
          <p:nvPr>
            <p:ph type="dt" sz="half" idx="10"/>
          </p:nvPr>
        </p:nvSpPr>
        <p:spPr>
          <a:xfrm>
            <a:off x="1195647" y="6475270"/>
            <a:ext cx="832658" cy="365125"/>
          </a:xfrm>
        </p:spPr>
        <p:txBody>
          <a:bodyPr anchor="ctr">
            <a:normAutofit/>
          </a:bodyPr>
          <a:lstStyle/>
          <a:p>
            <a:pPr>
              <a:spcAft>
                <a:spcPts val="600"/>
              </a:spcAft>
            </a:pPr>
            <a:r>
              <a:rPr lang="sv-SE"/>
              <a:t>2026-04-16</a:t>
            </a:r>
          </a:p>
        </p:txBody>
      </p:sp>
      <p:graphicFrame>
        <p:nvGraphicFramePr>
          <p:cNvPr id="11" name="Content Placeholder 4">
            <a:extLst>
              <a:ext uri="{FF2B5EF4-FFF2-40B4-BE49-F238E27FC236}">
                <a16:creationId xmlns:a16="http://schemas.microsoft.com/office/drawing/2014/main" id="{639FC8A6-6D48-BCE4-1424-E56B050E13D7}"/>
              </a:ext>
            </a:extLst>
          </p:cNvPr>
          <p:cNvGraphicFramePr>
            <a:graphicFrameLocks noGrp="1"/>
          </p:cNvGraphicFramePr>
          <p:nvPr>
            <p:ph idx="1"/>
            <p:extLst>
              <p:ext uri="{D42A27DB-BD31-4B8C-83A1-F6EECF244321}">
                <p14:modId xmlns:p14="http://schemas.microsoft.com/office/powerpoint/2010/main" val="2895365142"/>
              </p:ext>
            </p:extLst>
          </p:nvPr>
        </p:nvGraphicFramePr>
        <p:xfrm>
          <a:off x="1094400" y="1562400"/>
          <a:ext cx="9365782" cy="4768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489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04DDC-E088-7CE3-FC53-9DF4457F6CA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40FAC35-EA60-058D-C834-37868AD2877F}"/>
              </a:ext>
            </a:extLst>
          </p:cNvPr>
          <p:cNvSpPr>
            <a:spLocks noGrp="1"/>
          </p:cNvSpPr>
          <p:nvPr>
            <p:ph type="title"/>
          </p:nvPr>
        </p:nvSpPr>
        <p:spPr/>
        <p:txBody>
          <a:bodyPr/>
          <a:lstStyle/>
          <a:p>
            <a:r>
              <a:rPr lang="en-GB" sz="3600">
                <a:solidFill>
                  <a:schemeClr val="tx1">
                    <a:lumMod val="75000"/>
                    <a:lumOff val="25000"/>
                  </a:schemeClr>
                </a:solidFill>
              </a:rPr>
              <a:t>Extraction of </a:t>
            </a:r>
            <a:r>
              <a:rPr lang="en-GB" sz="3600" baseline="30000">
                <a:solidFill>
                  <a:schemeClr val="tx1">
                    <a:lumMod val="75000"/>
                    <a:lumOff val="25000"/>
                  </a:schemeClr>
                </a:solidFill>
              </a:rPr>
              <a:t>60</a:t>
            </a:r>
            <a:r>
              <a:rPr lang="en-GB" sz="3600">
                <a:solidFill>
                  <a:schemeClr val="tx1">
                    <a:lumMod val="75000"/>
                    <a:lumOff val="25000"/>
                  </a:schemeClr>
                </a:solidFill>
              </a:rPr>
              <a:t>Fe from the HIPA beam dump</a:t>
            </a:r>
            <a:endParaRPr lang="en-US" sz="3600">
              <a:solidFill>
                <a:schemeClr val="tx1">
                  <a:lumMod val="75000"/>
                  <a:lumOff val="25000"/>
                </a:schemeClr>
              </a:solidFill>
            </a:endParaRPr>
          </a:p>
        </p:txBody>
      </p:sp>
      <p:sp>
        <p:nvSpPr>
          <p:cNvPr id="4" name="Platshållare för sidfot 3">
            <a:extLst>
              <a:ext uri="{FF2B5EF4-FFF2-40B4-BE49-F238E27FC236}">
                <a16:creationId xmlns:a16="http://schemas.microsoft.com/office/drawing/2014/main" id="{CFB90C34-D5BC-D7F1-BD0D-24DE20900588}"/>
              </a:ext>
            </a:extLst>
          </p:cNvPr>
          <p:cNvSpPr>
            <a:spLocks noGrp="1"/>
          </p:cNvSpPr>
          <p:nvPr>
            <p:ph type="ftr" sz="quarter" idx="11"/>
          </p:nvPr>
        </p:nvSpPr>
        <p:spPr/>
        <p:txBody>
          <a:bodyPr/>
          <a:lstStyle/>
          <a:p>
            <a:r>
              <a:rPr lang="en-GB"/>
              <a:t>MICHAEL wOHLMUTHER MEMORIAL TALK</a:t>
            </a:r>
          </a:p>
        </p:txBody>
      </p:sp>
      <p:sp>
        <p:nvSpPr>
          <p:cNvPr id="5" name="Platshållare för bildnummer 4">
            <a:extLst>
              <a:ext uri="{FF2B5EF4-FFF2-40B4-BE49-F238E27FC236}">
                <a16:creationId xmlns:a16="http://schemas.microsoft.com/office/drawing/2014/main" id="{BA65F302-30E5-3005-A1C1-D8371692CFCF}"/>
              </a:ext>
            </a:extLst>
          </p:cNvPr>
          <p:cNvSpPr>
            <a:spLocks noGrp="1"/>
          </p:cNvSpPr>
          <p:nvPr>
            <p:ph type="sldNum" sz="quarter" idx="12"/>
          </p:nvPr>
        </p:nvSpPr>
        <p:spPr/>
        <p:txBody>
          <a:bodyPr/>
          <a:lstStyle/>
          <a:p>
            <a:fld id="{F7283078-D760-1647-8B80-66BA8B52336D}" type="slidenum">
              <a:rPr lang="sv-SE" smtClean="0">
                <a:solidFill>
                  <a:srgbClr val="CCCCCC"/>
                </a:solidFill>
              </a:rPr>
              <a:t>9</a:t>
            </a:fld>
            <a:endParaRPr lang="sv-SE">
              <a:solidFill>
                <a:srgbClr val="CCCCCC"/>
              </a:solidFill>
            </a:endParaRPr>
          </a:p>
        </p:txBody>
      </p:sp>
      <p:sp>
        <p:nvSpPr>
          <p:cNvPr id="10" name="Platshållare för datum 3">
            <a:extLst>
              <a:ext uri="{FF2B5EF4-FFF2-40B4-BE49-F238E27FC236}">
                <a16:creationId xmlns:a16="http://schemas.microsoft.com/office/drawing/2014/main" id="{C17E1098-F811-3351-F49A-04363EDDD851}"/>
              </a:ext>
            </a:extLst>
          </p:cNvPr>
          <p:cNvSpPr>
            <a:spLocks noGrp="1"/>
          </p:cNvSpPr>
          <p:nvPr>
            <p:ph type="dt" sz="half" idx="10"/>
          </p:nvPr>
        </p:nvSpPr>
        <p:spPr>
          <a:xfrm>
            <a:off x="1195647" y="6475270"/>
            <a:ext cx="832658" cy="365125"/>
          </a:xfrm>
        </p:spPr>
        <p:txBody>
          <a:bodyPr/>
          <a:lstStyle/>
          <a:p>
            <a:r>
              <a:rPr lang="sv-SE"/>
              <a:t>2026-04-16</a:t>
            </a:r>
          </a:p>
        </p:txBody>
      </p:sp>
      <p:pic>
        <p:nvPicPr>
          <p:cNvPr id="6" name="Picture 5" descr="A group of round objects with a face engraved on them&#10;&#10;AI-generated content may be incorrect.">
            <a:extLst>
              <a:ext uri="{FF2B5EF4-FFF2-40B4-BE49-F238E27FC236}">
                <a16:creationId xmlns:a16="http://schemas.microsoft.com/office/drawing/2014/main" id="{2CC4893C-CC7A-2EA1-B871-C86ABA3AD1DD}"/>
              </a:ext>
            </a:extLst>
          </p:cNvPr>
          <p:cNvPicPr>
            <a:picLocks noChangeAspect="1"/>
          </p:cNvPicPr>
          <p:nvPr/>
        </p:nvPicPr>
        <p:blipFill>
          <a:blip r:embed="rId3"/>
          <a:stretch>
            <a:fillRect/>
          </a:stretch>
        </p:blipFill>
        <p:spPr>
          <a:xfrm>
            <a:off x="1100397" y="1601372"/>
            <a:ext cx="5114597" cy="4155809"/>
          </a:xfrm>
          <a:prstGeom prst="rect">
            <a:avLst/>
          </a:prstGeom>
        </p:spPr>
      </p:pic>
      <p:pic>
        <p:nvPicPr>
          <p:cNvPr id="8" name="Picture 7" descr="A screenshot of a black screen&#10;&#10;AI-generated content may be incorrect.">
            <a:extLst>
              <a:ext uri="{FF2B5EF4-FFF2-40B4-BE49-F238E27FC236}">
                <a16:creationId xmlns:a16="http://schemas.microsoft.com/office/drawing/2014/main" id="{F886BA66-71A3-C237-0AE5-16C58E650B04}"/>
              </a:ext>
            </a:extLst>
          </p:cNvPr>
          <p:cNvPicPr>
            <a:picLocks noChangeAspect="1"/>
          </p:cNvPicPr>
          <p:nvPr/>
        </p:nvPicPr>
        <p:blipFill>
          <a:blip r:embed="rId4"/>
          <a:srcRect/>
          <a:stretch>
            <a:fillRect/>
          </a:stretch>
        </p:blipFill>
        <p:spPr>
          <a:xfrm>
            <a:off x="7494563" y="1533196"/>
            <a:ext cx="3306186" cy="4297697"/>
          </a:xfrm>
          <a:prstGeom prst="rect">
            <a:avLst/>
          </a:prstGeom>
        </p:spPr>
      </p:pic>
    </p:spTree>
    <p:extLst>
      <p:ext uri="{BB962C8B-B14F-4D97-AF65-F5344CB8AC3E}">
        <p14:creationId xmlns:p14="http://schemas.microsoft.com/office/powerpoint/2010/main" val="29474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Application>Microsoft Office PowerPoint</Application>
  <PresentationFormat>Widescreen</PresentationFormat>
  <Slides>11</Slides>
  <Notes>9</Notes>
  <HiddenSlides>1</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Office-tema</vt:lpstr>
      <vt:lpstr>PowerPoint Presentation</vt:lpstr>
      <vt:lpstr>Michael Wohlmuther</vt:lpstr>
      <vt:lpstr>TU Graz and FZJ</vt:lpstr>
      <vt:lpstr>Paul Scherrer Institute</vt:lpstr>
      <vt:lpstr>Paul Scherrer Institute</vt:lpstr>
      <vt:lpstr>MegaPIE</vt:lpstr>
      <vt:lpstr>ESS</vt:lpstr>
      <vt:lpstr>Advisory commitees</vt:lpstr>
      <vt:lpstr>Extraction of 60Fe from the HIPA beam dump</vt:lpstr>
      <vt:lpstr>PowerPoint Presentation</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Ghatnekar Nilsson</dc:creator>
  <cp:revision>186</cp:revision>
  <cp:lastPrinted>2019-03-08T10:27:30Z</cp:lastPrinted>
  <dcterms:created xsi:type="dcterms:W3CDTF">2026-03-24T10:11:27Z</dcterms:created>
  <dcterms:modified xsi:type="dcterms:W3CDTF">2026-04-17T06:28:51Z</dcterms:modified>
</cp:coreProperties>
</file>