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370" r:id="rId3"/>
    <p:sldId id="262" r:id="rId4"/>
    <p:sldId id="257" r:id="rId5"/>
    <p:sldId id="362" r:id="rId6"/>
    <p:sldId id="381" r:id="rId7"/>
    <p:sldId id="372" r:id="rId8"/>
    <p:sldId id="377" r:id="rId9"/>
    <p:sldId id="364" r:id="rId10"/>
    <p:sldId id="378" r:id="rId11"/>
    <p:sldId id="382" r:id="rId12"/>
    <p:sldId id="369" r:id="rId13"/>
    <p:sldId id="383" r:id="rId14"/>
    <p:sldId id="384" r:id="rId15"/>
    <p:sldId id="373" r:id="rId16"/>
    <p:sldId id="259"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1752" y="2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78A8601-B0BB-43F1-9A24-8B0FAB4C658D}" type="datetimeFigureOut">
              <a:rPr lang="es-AR" smtClean="0"/>
              <a:t>16/4/2026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0B36B1A-00B2-4062-A229-531A4080BAC5}" type="slidenum">
              <a:rPr lang="es-AR" smtClean="0"/>
              <a:t>‹#›</a:t>
            </a:fld>
            <a:endParaRPr lang="es-AR"/>
          </a:p>
        </p:txBody>
      </p:sp>
    </p:spTree>
    <p:extLst>
      <p:ext uri="{BB962C8B-B14F-4D97-AF65-F5344CB8AC3E}">
        <p14:creationId xmlns:p14="http://schemas.microsoft.com/office/powerpoint/2010/main" val="2444036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78A8601-B0BB-43F1-9A24-8B0FAB4C658D}" type="datetimeFigureOut">
              <a:rPr lang="es-AR" smtClean="0"/>
              <a:t>16/4/2026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0B36B1A-00B2-4062-A229-531A4080BAC5}" type="slidenum">
              <a:rPr lang="es-AR" smtClean="0"/>
              <a:t>‹#›</a:t>
            </a:fld>
            <a:endParaRPr lang="es-AR"/>
          </a:p>
        </p:txBody>
      </p:sp>
    </p:spTree>
    <p:extLst>
      <p:ext uri="{BB962C8B-B14F-4D97-AF65-F5344CB8AC3E}">
        <p14:creationId xmlns:p14="http://schemas.microsoft.com/office/powerpoint/2010/main" val="253200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78A8601-B0BB-43F1-9A24-8B0FAB4C658D}" type="datetimeFigureOut">
              <a:rPr lang="es-AR" smtClean="0"/>
              <a:t>16/4/2026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0B36B1A-00B2-4062-A229-531A4080BAC5}" type="slidenum">
              <a:rPr lang="es-AR" smtClean="0"/>
              <a:t>‹#›</a:t>
            </a:fld>
            <a:endParaRPr lang="es-AR"/>
          </a:p>
        </p:txBody>
      </p:sp>
    </p:spTree>
    <p:extLst>
      <p:ext uri="{BB962C8B-B14F-4D97-AF65-F5344CB8AC3E}">
        <p14:creationId xmlns:p14="http://schemas.microsoft.com/office/powerpoint/2010/main" val="1871600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2800" b="1" i="1">
                <a:solidFill>
                  <a:srgbClr val="0071BC"/>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2400" b="0" i="1">
                <a:solidFill>
                  <a:srgbClr val="131313"/>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13247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rgbClr val="0071B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1">
                <a:solidFill>
                  <a:srgbClr val="131313"/>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6772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rgbClr val="0071BC"/>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83619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rgbClr val="0071B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02810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73369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78A8601-B0BB-43F1-9A24-8B0FAB4C658D}" type="datetimeFigureOut">
              <a:rPr lang="es-AR" smtClean="0"/>
              <a:t>16/4/2026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0B36B1A-00B2-4062-A229-531A4080BAC5}" type="slidenum">
              <a:rPr lang="es-AR" smtClean="0"/>
              <a:t>‹#›</a:t>
            </a:fld>
            <a:endParaRPr lang="es-AR"/>
          </a:p>
        </p:txBody>
      </p:sp>
    </p:spTree>
    <p:extLst>
      <p:ext uri="{BB962C8B-B14F-4D97-AF65-F5344CB8AC3E}">
        <p14:creationId xmlns:p14="http://schemas.microsoft.com/office/powerpoint/2010/main" val="285536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78A8601-B0BB-43F1-9A24-8B0FAB4C658D}" type="datetimeFigureOut">
              <a:rPr lang="es-AR" smtClean="0"/>
              <a:t>16/4/2026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0B36B1A-00B2-4062-A229-531A4080BAC5}" type="slidenum">
              <a:rPr lang="es-AR" smtClean="0"/>
              <a:t>‹#›</a:t>
            </a:fld>
            <a:endParaRPr lang="es-AR"/>
          </a:p>
        </p:txBody>
      </p:sp>
    </p:spTree>
    <p:extLst>
      <p:ext uri="{BB962C8B-B14F-4D97-AF65-F5344CB8AC3E}">
        <p14:creationId xmlns:p14="http://schemas.microsoft.com/office/powerpoint/2010/main" val="2141350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78A8601-B0BB-43F1-9A24-8B0FAB4C658D}" type="datetimeFigureOut">
              <a:rPr lang="es-AR" smtClean="0"/>
              <a:t>16/4/2026</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0B36B1A-00B2-4062-A229-531A4080BAC5}" type="slidenum">
              <a:rPr lang="es-AR" smtClean="0"/>
              <a:t>‹#›</a:t>
            </a:fld>
            <a:endParaRPr lang="es-AR"/>
          </a:p>
        </p:txBody>
      </p:sp>
    </p:spTree>
    <p:extLst>
      <p:ext uri="{BB962C8B-B14F-4D97-AF65-F5344CB8AC3E}">
        <p14:creationId xmlns:p14="http://schemas.microsoft.com/office/powerpoint/2010/main" val="2361989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78A8601-B0BB-43F1-9A24-8B0FAB4C658D}" type="datetimeFigureOut">
              <a:rPr lang="es-AR" smtClean="0"/>
              <a:t>16/4/2026</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F0B36B1A-00B2-4062-A229-531A4080BAC5}" type="slidenum">
              <a:rPr lang="es-AR" smtClean="0"/>
              <a:t>‹#›</a:t>
            </a:fld>
            <a:endParaRPr lang="es-AR"/>
          </a:p>
        </p:txBody>
      </p:sp>
    </p:spTree>
    <p:extLst>
      <p:ext uri="{BB962C8B-B14F-4D97-AF65-F5344CB8AC3E}">
        <p14:creationId xmlns:p14="http://schemas.microsoft.com/office/powerpoint/2010/main" val="163126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78A8601-B0BB-43F1-9A24-8B0FAB4C658D}" type="datetimeFigureOut">
              <a:rPr lang="es-AR" smtClean="0"/>
              <a:t>16/4/2026</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F0B36B1A-00B2-4062-A229-531A4080BAC5}" type="slidenum">
              <a:rPr lang="es-AR" smtClean="0"/>
              <a:t>‹#›</a:t>
            </a:fld>
            <a:endParaRPr lang="es-AR"/>
          </a:p>
        </p:txBody>
      </p:sp>
    </p:spTree>
    <p:extLst>
      <p:ext uri="{BB962C8B-B14F-4D97-AF65-F5344CB8AC3E}">
        <p14:creationId xmlns:p14="http://schemas.microsoft.com/office/powerpoint/2010/main" val="3825712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A8601-B0BB-43F1-9A24-8B0FAB4C658D}" type="datetimeFigureOut">
              <a:rPr lang="es-AR" smtClean="0"/>
              <a:t>16/4/2026</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F0B36B1A-00B2-4062-A229-531A4080BAC5}" type="slidenum">
              <a:rPr lang="es-AR" smtClean="0"/>
              <a:t>‹#›</a:t>
            </a:fld>
            <a:endParaRPr lang="es-AR"/>
          </a:p>
        </p:txBody>
      </p:sp>
    </p:spTree>
    <p:extLst>
      <p:ext uri="{BB962C8B-B14F-4D97-AF65-F5344CB8AC3E}">
        <p14:creationId xmlns:p14="http://schemas.microsoft.com/office/powerpoint/2010/main" val="4029286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78A8601-B0BB-43F1-9A24-8B0FAB4C658D}" type="datetimeFigureOut">
              <a:rPr lang="es-AR" smtClean="0"/>
              <a:t>16/4/2026</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0B36B1A-00B2-4062-A229-531A4080BAC5}" type="slidenum">
              <a:rPr lang="es-AR" smtClean="0"/>
              <a:t>‹#›</a:t>
            </a:fld>
            <a:endParaRPr lang="es-AR"/>
          </a:p>
        </p:txBody>
      </p:sp>
    </p:spTree>
    <p:extLst>
      <p:ext uri="{BB962C8B-B14F-4D97-AF65-F5344CB8AC3E}">
        <p14:creationId xmlns:p14="http://schemas.microsoft.com/office/powerpoint/2010/main" val="7819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78A8601-B0BB-43F1-9A24-8B0FAB4C658D}" type="datetimeFigureOut">
              <a:rPr lang="es-AR" smtClean="0"/>
              <a:t>16/4/2026</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0B36B1A-00B2-4062-A229-531A4080BAC5}" type="slidenum">
              <a:rPr lang="es-AR" smtClean="0"/>
              <a:t>‹#›</a:t>
            </a:fld>
            <a:endParaRPr lang="es-AR"/>
          </a:p>
        </p:txBody>
      </p:sp>
    </p:spTree>
    <p:extLst>
      <p:ext uri="{BB962C8B-B14F-4D97-AF65-F5344CB8AC3E}">
        <p14:creationId xmlns:p14="http://schemas.microsoft.com/office/powerpoint/2010/main" val="2297656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A8601-B0BB-43F1-9A24-8B0FAB4C658D}" type="datetimeFigureOut">
              <a:rPr lang="es-AR" smtClean="0"/>
              <a:t>16/4/2026</a:t>
            </a:fld>
            <a:endParaRPr lang="es-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36B1A-00B2-4062-A229-531A4080BAC5}" type="slidenum">
              <a:rPr lang="es-AR" smtClean="0"/>
              <a:t>‹#›</a:t>
            </a:fld>
            <a:endParaRPr lang="es-AR"/>
          </a:p>
        </p:txBody>
      </p:sp>
    </p:spTree>
    <p:extLst>
      <p:ext uri="{BB962C8B-B14F-4D97-AF65-F5344CB8AC3E}">
        <p14:creationId xmlns:p14="http://schemas.microsoft.com/office/powerpoint/2010/main" val="1225001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2286000" cy="6857999"/>
          </a:xfrm>
          <a:prstGeom prst="rect">
            <a:avLst/>
          </a:prstGeom>
        </p:spPr>
      </p:pic>
      <p:sp>
        <p:nvSpPr>
          <p:cNvPr id="2" name="Holder 2"/>
          <p:cNvSpPr>
            <a:spLocks noGrp="1"/>
          </p:cNvSpPr>
          <p:nvPr>
            <p:ph type="title"/>
          </p:nvPr>
        </p:nvSpPr>
        <p:spPr>
          <a:xfrm>
            <a:off x="3112085" y="479195"/>
            <a:ext cx="5220334" cy="833119"/>
          </a:xfrm>
          <a:prstGeom prst="rect">
            <a:avLst/>
          </a:prstGeom>
        </p:spPr>
        <p:txBody>
          <a:bodyPr wrap="square" lIns="0" tIns="0" rIns="0" bIns="0">
            <a:spAutoFit/>
          </a:bodyPr>
          <a:lstStyle>
            <a:lvl1pPr>
              <a:defRPr sz="2800" b="1" i="1">
                <a:solidFill>
                  <a:srgbClr val="0071BC"/>
                </a:solidFill>
                <a:latin typeface="Arial"/>
                <a:cs typeface="Arial"/>
              </a:defRPr>
            </a:lvl1pPr>
          </a:lstStyle>
          <a:p>
            <a:endParaRPr/>
          </a:p>
        </p:txBody>
      </p:sp>
      <p:sp>
        <p:nvSpPr>
          <p:cNvPr id="3" name="Holder 3"/>
          <p:cNvSpPr>
            <a:spLocks noGrp="1"/>
          </p:cNvSpPr>
          <p:nvPr>
            <p:ph type="body" idx="1"/>
          </p:nvPr>
        </p:nvSpPr>
        <p:spPr>
          <a:xfrm>
            <a:off x="3284329" y="1821074"/>
            <a:ext cx="4875530" cy="3869690"/>
          </a:xfrm>
          <a:prstGeom prst="rect">
            <a:avLst/>
          </a:prstGeom>
        </p:spPr>
        <p:txBody>
          <a:bodyPr wrap="square" lIns="0" tIns="0" rIns="0" bIns="0">
            <a:spAutoFit/>
          </a:bodyPr>
          <a:lstStyle>
            <a:lvl1pPr>
              <a:defRPr sz="2400" b="0" i="1">
                <a:solidFill>
                  <a:srgbClr val="131313"/>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4912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ohn “Jack” Carpenter of AES Named a Fellow of AAAS | Advanced Photon Source">
            <a:extLst>
              <a:ext uri="{FF2B5EF4-FFF2-40B4-BE49-F238E27FC236}">
                <a16:creationId xmlns:a16="http://schemas.microsoft.com/office/drawing/2014/main" id="{95F7A1C5-E21E-DA0F-A165-A28033D8D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5" y="1095375"/>
            <a:ext cx="3257550" cy="466725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DFD365A-A7FD-7734-D763-8572A1419397}"/>
              </a:ext>
            </a:extLst>
          </p:cNvPr>
          <p:cNvSpPr txBox="1"/>
          <p:nvPr/>
        </p:nvSpPr>
        <p:spPr>
          <a:xfrm>
            <a:off x="2889055" y="482444"/>
            <a:ext cx="3288080" cy="523220"/>
          </a:xfrm>
          <a:prstGeom prst="rect">
            <a:avLst/>
          </a:prstGeom>
          <a:noFill/>
        </p:spPr>
        <p:txBody>
          <a:bodyPr wrap="none" rtlCol="0">
            <a:spAutoFit/>
          </a:bodyPr>
          <a:lstStyle/>
          <a:p>
            <a:r>
              <a:rPr lang="es-419" sz="2800" dirty="0"/>
              <a:t>JOHN M. CARPENTER</a:t>
            </a:r>
            <a:endParaRPr lang="es-AR" sz="2800" dirty="0"/>
          </a:p>
        </p:txBody>
      </p:sp>
      <p:sp>
        <p:nvSpPr>
          <p:cNvPr id="3" name="CuadroTexto 2">
            <a:extLst>
              <a:ext uri="{FF2B5EF4-FFF2-40B4-BE49-F238E27FC236}">
                <a16:creationId xmlns:a16="http://schemas.microsoft.com/office/drawing/2014/main" id="{77D5BB30-B0AA-8A69-26D9-EB4184E2CEE1}"/>
              </a:ext>
            </a:extLst>
          </p:cNvPr>
          <p:cNvSpPr txBox="1"/>
          <p:nvPr/>
        </p:nvSpPr>
        <p:spPr>
          <a:xfrm>
            <a:off x="2479538" y="5998867"/>
            <a:ext cx="4223144" cy="461665"/>
          </a:xfrm>
          <a:prstGeom prst="rect">
            <a:avLst/>
          </a:prstGeom>
          <a:noFill/>
        </p:spPr>
        <p:txBody>
          <a:bodyPr wrap="none" rtlCol="0">
            <a:spAutoFit/>
          </a:bodyPr>
          <a:lstStyle/>
          <a:p>
            <a:r>
              <a:rPr lang="es-419" sz="2400" dirty="0"/>
              <a:t>20 JUNE 1935 – 10 MARCH 2020</a:t>
            </a:r>
            <a:endParaRPr lang="es-AR" sz="2400" dirty="0"/>
          </a:p>
        </p:txBody>
      </p:sp>
    </p:spTree>
    <p:extLst>
      <p:ext uri="{BB962C8B-B14F-4D97-AF65-F5344CB8AC3E}">
        <p14:creationId xmlns:p14="http://schemas.microsoft.com/office/powerpoint/2010/main" val="251032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3500" rIns="0" bIns="0" rtlCol="0">
            <a:spAutoFit/>
          </a:bodyPr>
          <a:lstStyle/>
          <a:p>
            <a:pPr marL="802005" marR="5080" indent="-789940">
              <a:lnSpc>
                <a:spcPts val="3000"/>
              </a:lnSpc>
              <a:spcBef>
                <a:spcPts val="500"/>
              </a:spcBef>
            </a:pPr>
            <a:r>
              <a:rPr dirty="0"/>
              <a:t>DEVELOPMENT</a:t>
            </a:r>
            <a:r>
              <a:rPr spc="-35" dirty="0"/>
              <a:t> </a:t>
            </a:r>
            <a:r>
              <a:rPr dirty="0"/>
              <a:t>OF</a:t>
            </a:r>
            <a:r>
              <a:rPr spc="-20" dirty="0"/>
              <a:t> </a:t>
            </a:r>
            <a:r>
              <a:rPr spc="-10" dirty="0"/>
              <a:t>COMPACT</a:t>
            </a:r>
            <a:r>
              <a:rPr i="1" spc="-10" dirty="0"/>
              <a:t> </a:t>
            </a:r>
            <a:r>
              <a:rPr i="1" dirty="0"/>
              <a:t>NEUTRON</a:t>
            </a:r>
            <a:r>
              <a:rPr i="1" spc="-25" dirty="0"/>
              <a:t> </a:t>
            </a:r>
            <a:r>
              <a:rPr i="1" spc="-10" dirty="0"/>
              <a:t>SOURCES</a:t>
            </a:r>
          </a:p>
        </p:txBody>
      </p:sp>
      <p:sp>
        <p:nvSpPr>
          <p:cNvPr id="3" name="object 3"/>
          <p:cNvSpPr txBox="1">
            <a:spLocks noGrp="1"/>
          </p:cNvSpPr>
          <p:nvPr>
            <p:ph type="body" idx="1"/>
          </p:nvPr>
        </p:nvSpPr>
        <p:spPr>
          <a:prstGeom prst="rect">
            <a:avLst/>
          </a:prstGeom>
        </p:spPr>
        <p:txBody>
          <a:bodyPr vert="horz" wrap="square" lIns="0" tIns="158750" rIns="0" bIns="0" rtlCol="0">
            <a:spAutoFit/>
          </a:bodyPr>
          <a:lstStyle/>
          <a:p>
            <a:pPr algn="ctr">
              <a:lnSpc>
                <a:spcPct val="100000"/>
              </a:lnSpc>
              <a:spcBef>
                <a:spcPts val="1250"/>
              </a:spcBef>
            </a:pPr>
            <a:r>
              <a:rPr spc="-10" dirty="0"/>
              <a:t>UCANS-</a:t>
            </a:r>
            <a:r>
              <a:rPr spc="-20" dirty="0"/>
              <a:t>VIII</a:t>
            </a:r>
          </a:p>
          <a:p>
            <a:pPr marL="114935" marR="106680" algn="ctr">
              <a:lnSpc>
                <a:spcPts val="4029"/>
              </a:lnSpc>
              <a:spcBef>
                <a:spcPts val="330"/>
              </a:spcBef>
            </a:pPr>
            <a:r>
              <a:rPr dirty="0"/>
              <a:t>Eighth</a:t>
            </a:r>
            <a:r>
              <a:rPr spc="-30" dirty="0"/>
              <a:t> </a:t>
            </a:r>
            <a:r>
              <a:rPr dirty="0"/>
              <a:t>International</a:t>
            </a:r>
            <a:r>
              <a:rPr spc="-20" dirty="0"/>
              <a:t> </a:t>
            </a:r>
            <a:r>
              <a:rPr dirty="0"/>
              <a:t>Meeting</a:t>
            </a:r>
            <a:r>
              <a:rPr spc="-15" dirty="0"/>
              <a:t> </a:t>
            </a:r>
            <a:r>
              <a:rPr dirty="0"/>
              <a:t>of</a:t>
            </a:r>
            <a:r>
              <a:rPr spc="-20" dirty="0"/>
              <a:t> </a:t>
            </a:r>
            <a:r>
              <a:rPr spc="-25" dirty="0"/>
              <a:t>the</a:t>
            </a:r>
            <a:r>
              <a:rPr i="1" spc="-25" dirty="0"/>
              <a:t> </a:t>
            </a:r>
            <a:r>
              <a:rPr i="1" dirty="0"/>
              <a:t>Union</a:t>
            </a:r>
            <a:r>
              <a:rPr i="1" spc="-20" dirty="0"/>
              <a:t> </a:t>
            </a:r>
            <a:r>
              <a:rPr i="1" dirty="0"/>
              <a:t>for</a:t>
            </a:r>
            <a:r>
              <a:rPr i="1" spc="-5" dirty="0"/>
              <a:t> </a:t>
            </a:r>
            <a:r>
              <a:rPr i="1" spc="-10" dirty="0"/>
              <a:t>Compact</a:t>
            </a:r>
          </a:p>
          <a:p>
            <a:pPr marL="12700" marR="5080" algn="ctr">
              <a:lnSpc>
                <a:spcPts val="4029"/>
              </a:lnSpc>
              <a:spcBef>
                <a:spcPts val="5"/>
              </a:spcBef>
            </a:pPr>
            <a:r>
              <a:rPr spc="-10" dirty="0"/>
              <a:t>Accelerator-</a:t>
            </a:r>
            <a:r>
              <a:rPr dirty="0"/>
              <a:t>based</a:t>
            </a:r>
            <a:r>
              <a:rPr spc="35" dirty="0"/>
              <a:t> </a:t>
            </a:r>
            <a:r>
              <a:rPr dirty="0"/>
              <a:t>Neutron</a:t>
            </a:r>
            <a:r>
              <a:rPr spc="50" dirty="0"/>
              <a:t> </a:t>
            </a:r>
            <a:r>
              <a:rPr spc="-10" dirty="0"/>
              <a:t>Sources</a:t>
            </a:r>
            <a:r>
              <a:rPr i="1" spc="-10" dirty="0"/>
              <a:t> </a:t>
            </a:r>
            <a:r>
              <a:rPr i="1" dirty="0"/>
              <a:t>Paris,</a:t>
            </a:r>
            <a:r>
              <a:rPr i="1" spc="-15" dirty="0"/>
              <a:t> </a:t>
            </a:r>
            <a:r>
              <a:rPr i="1" spc="-10" dirty="0"/>
              <a:t>FRANCE</a:t>
            </a:r>
          </a:p>
          <a:p>
            <a:pPr algn="ctr">
              <a:lnSpc>
                <a:spcPct val="100000"/>
              </a:lnSpc>
              <a:spcBef>
                <a:spcPts val="835"/>
              </a:spcBef>
            </a:pPr>
            <a:r>
              <a:rPr dirty="0"/>
              <a:t>8-11</a:t>
            </a:r>
            <a:r>
              <a:rPr spc="-5" dirty="0"/>
              <a:t> </a:t>
            </a:r>
            <a:r>
              <a:rPr dirty="0"/>
              <a:t>July,</a:t>
            </a:r>
            <a:r>
              <a:rPr spc="-10" dirty="0"/>
              <a:t> </a:t>
            </a:r>
            <a:r>
              <a:rPr spc="-20" dirty="0"/>
              <a:t>2019</a:t>
            </a:r>
          </a:p>
          <a:p>
            <a:pPr>
              <a:lnSpc>
                <a:spcPct val="100000"/>
              </a:lnSpc>
              <a:spcBef>
                <a:spcPts val="20"/>
              </a:spcBef>
            </a:pPr>
            <a:endParaRPr sz="2750"/>
          </a:p>
          <a:p>
            <a:pPr algn="ctr">
              <a:lnSpc>
                <a:spcPct val="100000"/>
              </a:lnSpc>
            </a:pPr>
            <a:r>
              <a:rPr dirty="0"/>
              <a:t>John</a:t>
            </a:r>
            <a:r>
              <a:rPr spc="-5" dirty="0"/>
              <a:t> </a:t>
            </a:r>
            <a:r>
              <a:rPr dirty="0"/>
              <a:t>M.</a:t>
            </a:r>
            <a:r>
              <a:rPr spc="-10" dirty="0"/>
              <a:t> Carpenter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FCC3792-1FE0-72A1-685E-C6B18FC9FBEE}"/>
              </a:ext>
            </a:extLst>
          </p:cNvPr>
          <p:cNvPicPr>
            <a:picLocks noChangeAspect="1"/>
          </p:cNvPicPr>
          <p:nvPr/>
        </p:nvPicPr>
        <p:blipFill>
          <a:blip r:embed="rId2"/>
          <a:stretch>
            <a:fillRect/>
          </a:stretch>
        </p:blipFill>
        <p:spPr>
          <a:xfrm>
            <a:off x="0" y="589634"/>
            <a:ext cx="9144000" cy="5678731"/>
          </a:xfrm>
          <a:prstGeom prst="rect">
            <a:avLst/>
          </a:prstGeom>
        </p:spPr>
      </p:pic>
    </p:spTree>
    <p:extLst>
      <p:ext uri="{BB962C8B-B14F-4D97-AF65-F5344CB8AC3E}">
        <p14:creationId xmlns:p14="http://schemas.microsoft.com/office/powerpoint/2010/main" val="3579889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D79B69-4D0F-888B-839B-24354BE4690D}"/>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44FAA89-CEFE-4D17-0273-C4E37D339C5F}"/>
              </a:ext>
            </a:extLst>
          </p:cNvPr>
          <p:cNvPicPr>
            <a:picLocks noChangeAspect="1"/>
          </p:cNvPicPr>
          <p:nvPr/>
        </p:nvPicPr>
        <p:blipFill>
          <a:blip r:embed="rId2"/>
          <a:stretch>
            <a:fillRect/>
          </a:stretch>
        </p:blipFill>
        <p:spPr>
          <a:xfrm>
            <a:off x="2169477" y="1072670"/>
            <a:ext cx="4805045" cy="5571067"/>
          </a:xfrm>
          <a:prstGeom prst="rect">
            <a:avLst/>
          </a:prstGeom>
        </p:spPr>
      </p:pic>
      <p:sp>
        <p:nvSpPr>
          <p:cNvPr id="4" name="CuadroTexto 3">
            <a:extLst>
              <a:ext uri="{FF2B5EF4-FFF2-40B4-BE49-F238E27FC236}">
                <a16:creationId xmlns:a16="http://schemas.microsoft.com/office/drawing/2014/main" id="{C0EA16A2-F7B5-1B0F-D2EB-4968EA44E8C3}"/>
              </a:ext>
            </a:extLst>
          </p:cNvPr>
          <p:cNvSpPr txBox="1"/>
          <p:nvPr/>
        </p:nvSpPr>
        <p:spPr>
          <a:xfrm>
            <a:off x="1051251" y="161729"/>
            <a:ext cx="7364964" cy="923330"/>
          </a:xfrm>
          <a:prstGeom prst="rect">
            <a:avLst/>
          </a:prstGeom>
          <a:noFill/>
        </p:spPr>
        <p:txBody>
          <a:bodyPr wrap="square" rtlCol="0">
            <a:spAutoFit/>
          </a:bodyPr>
          <a:lstStyle/>
          <a:p>
            <a:pPr algn="l"/>
            <a:r>
              <a:rPr lang="en-US" sz="1800" b="0" i="0" u="none" strike="noStrike" baseline="0" dirty="0">
                <a:latin typeface="Times-Roman"/>
              </a:rPr>
              <a:t>ICANS has grown from its roots in 1977 into a spreading tree with many branches, many fruits, many related organizations, and many hovering periodical-birds. The figure shows this as the </a:t>
            </a:r>
            <a:r>
              <a:rPr lang="es-AR" sz="1800" b="0" i="0" u="none" strike="noStrike" baseline="0" dirty="0">
                <a:latin typeface="Times-Roman"/>
              </a:rPr>
              <a:t>TREE OF ICANS.</a:t>
            </a:r>
            <a:endParaRPr lang="es-AR" dirty="0"/>
          </a:p>
        </p:txBody>
      </p:sp>
      <p:sp>
        <p:nvSpPr>
          <p:cNvPr id="2" name="CuadroTexto 1">
            <a:extLst>
              <a:ext uri="{FF2B5EF4-FFF2-40B4-BE49-F238E27FC236}">
                <a16:creationId xmlns:a16="http://schemas.microsoft.com/office/drawing/2014/main" id="{FAFB9B26-53CC-C073-F141-BDCF69F15903}"/>
              </a:ext>
            </a:extLst>
          </p:cNvPr>
          <p:cNvSpPr txBox="1"/>
          <p:nvPr/>
        </p:nvSpPr>
        <p:spPr>
          <a:xfrm>
            <a:off x="5243801" y="6357262"/>
            <a:ext cx="3781035" cy="369332"/>
          </a:xfrm>
          <a:prstGeom prst="rect">
            <a:avLst/>
          </a:prstGeom>
          <a:noFill/>
        </p:spPr>
        <p:txBody>
          <a:bodyPr wrap="none" rtlCol="0">
            <a:spAutoFit/>
          </a:bodyPr>
          <a:lstStyle/>
          <a:p>
            <a:r>
              <a:rPr lang="es-419" dirty="0"/>
              <a:t>(ICANS XX, Bariloche, Argentina, 2012)</a:t>
            </a:r>
            <a:endParaRPr lang="es-AR" dirty="0"/>
          </a:p>
        </p:txBody>
      </p:sp>
    </p:spTree>
    <p:extLst>
      <p:ext uri="{BB962C8B-B14F-4D97-AF65-F5344CB8AC3E}">
        <p14:creationId xmlns:p14="http://schemas.microsoft.com/office/powerpoint/2010/main" val="3243547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F2FF28-0F12-6B7C-0C7E-0AA077532EA7}"/>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54AFC3D0-4B7B-B6FC-E198-4A95FDB7BD5D}"/>
              </a:ext>
            </a:extLst>
          </p:cNvPr>
          <p:cNvSpPr txBox="1"/>
          <p:nvPr/>
        </p:nvSpPr>
        <p:spPr>
          <a:xfrm>
            <a:off x="4634205" y="5959158"/>
            <a:ext cx="3781035" cy="369332"/>
          </a:xfrm>
          <a:prstGeom prst="rect">
            <a:avLst/>
          </a:prstGeom>
          <a:noFill/>
        </p:spPr>
        <p:txBody>
          <a:bodyPr wrap="none" rtlCol="0">
            <a:spAutoFit/>
          </a:bodyPr>
          <a:lstStyle/>
          <a:p>
            <a:r>
              <a:rPr lang="es-419" dirty="0"/>
              <a:t>(ICANS XX, Bariloche, Argentina, 2012)</a:t>
            </a:r>
            <a:endParaRPr lang="es-AR" dirty="0"/>
          </a:p>
        </p:txBody>
      </p:sp>
      <p:sp>
        <p:nvSpPr>
          <p:cNvPr id="5" name="CuadroTexto 4">
            <a:extLst>
              <a:ext uri="{FF2B5EF4-FFF2-40B4-BE49-F238E27FC236}">
                <a16:creationId xmlns:a16="http://schemas.microsoft.com/office/drawing/2014/main" id="{FFECD16E-1D00-D1E3-1A49-8F7E80998600}"/>
              </a:ext>
            </a:extLst>
          </p:cNvPr>
          <p:cNvSpPr txBox="1"/>
          <p:nvPr/>
        </p:nvSpPr>
        <p:spPr>
          <a:xfrm>
            <a:off x="1206762" y="1038808"/>
            <a:ext cx="7159690" cy="3554819"/>
          </a:xfrm>
          <a:prstGeom prst="rect">
            <a:avLst/>
          </a:prstGeom>
          <a:noFill/>
        </p:spPr>
        <p:txBody>
          <a:bodyPr wrap="square" rtlCol="0">
            <a:spAutoFit/>
          </a:bodyPr>
          <a:lstStyle/>
          <a:p>
            <a:pPr algn="l">
              <a:lnSpc>
                <a:spcPct val="150000"/>
              </a:lnSpc>
            </a:pPr>
            <a:r>
              <a:rPr lang="en-US" sz="1800" b="0" i="1" u="none" strike="noStrike" baseline="0" dirty="0">
                <a:solidFill>
                  <a:srgbClr val="0070C0"/>
                </a:solidFill>
                <a:latin typeface="Arial" panose="020B0604020202020204" pitchFamily="34" charset="0"/>
                <a:cs typeface="Arial" panose="020B0604020202020204" pitchFamily="34" charset="0"/>
              </a:rPr>
              <a:t>“It seems clear that ICANS will continue to serve the scientific community as the wellspring of collaboration on advanced neutron sources. It will be important to maintain the close sense of community, personal acquaintances, and cooperative efforts that have helped to advance neutron </a:t>
            </a:r>
            <a:r>
              <a:rPr lang="es-AR" sz="1800" b="0" i="1" u="none" strike="noStrike" baseline="0" dirty="0" err="1">
                <a:solidFill>
                  <a:srgbClr val="0070C0"/>
                </a:solidFill>
                <a:latin typeface="Arial" panose="020B0604020202020204" pitchFamily="34" charset="0"/>
                <a:cs typeface="Arial" panose="020B0604020202020204" pitchFamily="34" charset="0"/>
              </a:rPr>
              <a:t>source</a:t>
            </a:r>
            <a:r>
              <a:rPr lang="es-AR" sz="1800" b="0" i="1" u="none" strike="noStrike" baseline="0" dirty="0">
                <a:solidFill>
                  <a:srgbClr val="0070C0"/>
                </a:solidFill>
                <a:latin typeface="Arial" panose="020B0604020202020204" pitchFamily="34" charset="0"/>
                <a:cs typeface="Arial" panose="020B0604020202020204" pitchFamily="34" charset="0"/>
              </a:rPr>
              <a:t> </a:t>
            </a:r>
            <a:r>
              <a:rPr lang="es-AR" sz="1800" b="0" i="1" u="none" strike="noStrike" baseline="0" dirty="0" err="1">
                <a:solidFill>
                  <a:srgbClr val="0070C0"/>
                </a:solidFill>
                <a:latin typeface="Arial" panose="020B0604020202020204" pitchFamily="34" charset="0"/>
                <a:cs typeface="Arial" panose="020B0604020202020204" pitchFamily="34" charset="0"/>
              </a:rPr>
              <a:t>technology</a:t>
            </a:r>
            <a:r>
              <a:rPr lang="es-AR" sz="1800" b="0" i="1" u="none" strike="noStrike" baseline="0" dirty="0">
                <a:solidFill>
                  <a:srgbClr val="0070C0"/>
                </a:solidFill>
                <a:latin typeface="Arial" panose="020B0604020202020204" pitchFamily="34" charset="0"/>
                <a:cs typeface="Arial" panose="020B0604020202020204" pitchFamily="34" charset="0"/>
              </a:rPr>
              <a:t> and </a:t>
            </a:r>
            <a:r>
              <a:rPr lang="es-AR" sz="1800" b="0" i="1" u="none" strike="noStrike" baseline="0" dirty="0" err="1">
                <a:solidFill>
                  <a:srgbClr val="0070C0"/>
                </a:solidFill>
                <a:latin typeface="Arial" panose="020B0604020202020204" pitchFamily="34" charset="0"/>
                <a:cs typeface="Arial" panose="020B0604020202020204" pitchFamily="34" charset="0"/>
              </a:rPr>
              <a:t>scientific</a:t>
            </a:r>
            <a:r>
              <a:rPr lang="es-AR" sz="1800" b="0" i="1" u="none" strike="noStrike" baseline="0" dirty="0">
                <a:solidFill>
                  <a:srgbClr val="0070C0"/>
                </a:solidFill>
                <a:latin typeface="Arial" panose="020B0604020202020204" pitchFamily="34" charset="0"/>
                <a:cs typeface="Arial" panose="020B0604020202020204" pitchFamily="34" charset="0"/>
              </a:rPr>
              <a:t> </a:t>
            </a:r>
            <a:r>
              <a:rPr lang="es-AR" sz="1800" b="0" i="1" u="none" strike="noStrike" baseline="0" dirty="0" err="1">
                <a:solidFill>
                  <a:srgbClr val="0070C0"/>
                </a:solidFill>
                <a:latin typeface="Arial" panose="020B0604020202020204" pitchFamily="34" charset="0"/>
                <a:cs typeface="Arial" panose="020B0604020202020204" pitchFamily="34" charset="0"/>
              </a:rPr>
              <a:t>applications</a:t>
            </a:r>
            <a:r>
              <a:rPr lang="es-AR" sz="1800" b="0" i="1" u="none" strike="noStrike" baseline="0" dirty="0">
                <a:solidFill>
                  <a:srgbClr val="0070C0"/>
                </a:solidFill>
                <a:latin typeface="Arial" panose="020B0604020202020204" pitchFamily="34" charset="0"/>
                <a:cs typeface="Arial" panose="020B0604020202020204" pitchFamily="34" charset="0"/>
              </a:rPr>
              <a:t>.</a:t>
            </a:r>
          </a:p>
          <a:p>
            <a:pPr algn="l">
              <a:lnSpc>
                <a:spcPct val="150000"/>
              </a:lnSpc>
            </a:pPr>
            <a:r>
              <a:rPr lang="en-US" sz="1800" b="0" i="1" u="none" strike="noStrike" baseline="0" dirty="0">
                <a:solidFill>
                  <a:srgbClr val="0070C0"/>
                </a:solidFill>
                <a:latin typeface="Arial" panose="020B0604020202020204" pitchFamily="34" charset="0"/>
                <a:cs typeface="Arial" panose="020B0604020202020204" pitchFamily="34" charset="0"/>
              </a:rPr>
              <a:t>Together, we have become the </a:t>
            </a:r>
            <a:r>
              <a:rPr lang="en-US" sz="1800" b="0" i="1" u="none" strike="noStrike" baseline="0" dirty="0" err="1">
                <a:solidFill>
                  <a:srgbClr val="0070C0"/>
                </a:solidFill>
                <a:latin typeface="Arial" panose="020B0604020202020204" pitchFamily="34" charset="0"/>
                <a:cs typeface="Arial" panose="020B0604020202020204" pitchFamily="34" charset="0"/>
              </a:rPr>
              <a:t>WeCANS</a:t>
            </a:r>
            <a:r>
              <a:rPr lang="en-US" sz="1800" b="0" i="1" u="none" strike="noStrike" baseline="0" dirty="0">
                <a:solidFill>
                  <a:srgbClr val="0070C0"/>
                </a:solidFill>
                <a:latin typeface="Arial" panose="020B0604020202020204" pitchFamily="34" charset="0"/>
                <a:cs typeface="Arial" panose="020B0604020202020204" pitchFamily="34" charset="0"/>
              </a:rPr>
              <a:t>.”</a:t>
            </a:r>
          </a:p>
          <a:p>
            <a:pPr algn="l"/>
            <a:endParaRPr lang="en-US" i="1" dirty="0">
              <a:solidFill>
                <a:srgbClr val="0070C0"/>
              </a:solidFill>
              <a:latin typeface="Arial" panose="020B0604020202020204" pitchFamily="34" charset="0"/>
              <a:cs typeface="Arial" panose="020B0604020202020204" pitchFamily="34" charset="0"/>
            </a:endParaRPr>
          </a:p>
          <a:p>
            <a:pPr algn="l"/>
            <a:r>
              <a:rPr lang="en-US" i="1" dirty="0">
                <a:solidFill>
                  <a:srgbClr val="0070C0"/>
                </a:solidFill>
                <a:latin typeface="Arial" panose="020B0604020202020204" pitchFamily="34" charset="0"/>
                <a:cs typeface="Arial" panose="020B0604020202020204" pitchFamily="34" charset="0"/>
              </a:rPr>
              <a:t>Jack Carpenter</a:t>
            </a:r>
            <a:endParaRPr lang="es-AR" i="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02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CAE131C-41E3-27E1-0D76-94270F61FB52}"/>
              </a:ext>
            </a:extLst>
          </p:cNvPr>
          <p:cNvSpPr txBox="1"/>
          <p:nvPr/>
        </p:nvSpPr>
        <p:spPr>
          <a:xfrm>
            <a:off x="932325" y="1344703"/>
            <a:ext cx="4410640" cy="3139321"/>
          </a:xfrm>
          <a:prstGeom prst="rect">
            <a:avLst/>
          </a:prstGeom>
          <a:noFill/>
        </p:spPr>
        <p:txBody>
          <a:bodyPr wrap="square" rtlCol="0">
            <a:spAutoFit/>
          </a:bodyPr>
          <a:lstStyle/>
          <a:p>
            <a:r>
              <a:rPr lang="en-US" sz="1800" dirty="0">
                <a:solidFill>
                  <a:srgbClr val="4D4D4D"/>
                </a:solidFill>
                <a:effectLst/>
                <a:latin typeface="Verdana" panose="020B0604030504040204" pitchFamily="34" charset="0"/>
                <a:ea typeface="Calibri" panose="020F0502020204030204" pitchFamily="34" charset="0"/>
              </a:rPr>
              <a:t>....for me he will always be in the front row of any meeting, smiling around, making remarks that help us to think a bit harder, a bit deeper. </a:t>
            </a:r>
          </a:p>
          <a:p>
            <a:endParaRPr lang="es-AR" sz="1800" dirty="0">
              <a:effectLst/>
              <a:latin typeface="Times New Roman" panose="02020603050405020304" pitchFamily="18" charset="0"/>
              <a:ea typeface="Calibri" panose="020F0502020204030204" pitchFamily="34" charset="0"/>
            </a:endParaRPr>
          </a:p>
          <a:p>
            <a:r>
              <a:rPr lang="en-US" sz="1800" dirty="0">
                <a:solidFill>
                  <a:srgbClr val="4D4D4D"/>
                </a:solidFill>
                <a:effectLst/>
                <a:latin typeface="Verdana" panose="020B0604030504040204" pitchFamily="34" charset="0"/>
                <a:ea typeface="Calibri" panose="020F0502020204030204" pitchFamily="34" charset="0"/>
              </a:rPr>
              <a:t>It was a privilege of colleagues around the world to enjoy his friendship and warmth. his genius and his understanding...</a:t>
            </a:r>
          </a:p>
          <a:p>
            <a:endParaRPr lang="es-AR" sz="1800" dirty="0">
              <a:effectLst/>
              <a:latin typeface="Times New Roman" panose="02020603050405020304" pitchFamily="18" charset="0"/>
              <a:ea typeface="Calibri" panose="020F0502020204030204" pitchFamily="34" charset="0"/>
            </a:endParaRPr>
          </a:p>
        </p:txBody>
      </p:sp>
      <p:pic>
        <p:nvPicPr>
          <p:cNvPr id="3" name="Picture 1">
            <a:extLst>
              <a:ext uri="{FF2B5EF4-FFF2-40B4-BE49-F238E27FC236}">
                <a16:creationId xmlns:a16="http://schemas.microsoft.com/office/drawing/2014/main" id="{66345F71-100B-49FE-277E-02CCE1F88BB8}"/>
              </a:ext>
            </a:extLst>
          </p:cNvPr>
          <p:cNvPicPr>
            <a:picLocks noChangeAspect="1"/>
          </p:cNvPicPr>
          <p:nvPr/>
        </p:nvPicPr>
        <p:blipFill>
          <a:blip r:embed="rId2"/>
          <a:stretch>
            <a:fillRect/>
          </a:stretch>
        </p:blipFill>
        <p:spPr>
          <a:xfrm>
            <a:off x="5716337" y="2459816"/>
            <a:ext cx="2921720" cy="3418511"/>
          </a:xfrm>
          <a:prstGeom prst="rect">
            <a:avLst/>
          </a:prstGeom>
        </p:spPr>
      </p:pic>
    </p:spTree>
    <p:extLst>
      <p:ext uri="{BB962C8B-B14F-4D97-AF65-F5344CB8AC3E}">
        <p14:creationId xmlns:p14="http://schemas.microsoft.com/office/powerpoint/2010/main" val="2268156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0DBA856-FD18-278A-3857-4D2DCB25E202}"/>
              </a:ext>
            </a:extLst>
          </p:cNvPr>
          <p:cNvPicPr>
            <a:picLocks noChangeAspect="1"/>
          </p:cNvPicPr>
          <p:nvPr/>
        </p:nvPicPr>
        <p:blipFill>
          <a:blip r:embed="rId2"/>
          <a:stretch>
            <a:fillRect/>
          </a:stretch>
        </p:blipFill>
        <p:spPr>
          <a:xfrm>
            <a:off x="2762053" y="1040727"/>
            <a:ext cx="4700571" cy="5576047"/>
          </a:xfrm>
          <a:prstGeom prst="rect">
            <a:avLst/>
          </a:prstGeom>
        </p:spPr>
      </p:pic>
      <p:sp>
        <p:nvSpPr>
          <p:cNvPr id="4" name="CuadroTexto 3">
            <a:extLst>
              <a:ext uri="{FF2B5EF4-FFF2-40B4-BE49-F238E27FC236}">
                <a16:creationId xmlns:a16="http://schemas.microsoft.com/office/drawing/2014/main" id="{03A08E84-2493-B0C6-E03B-A7606FD3AA38}"/>
              </a:ext>
            </a:extLst>
          </p:cNvPr>
          <p:cNvSpPr txBox="1"/>
          <p:nvPr/>
        </p:nvSpPr>
        <p:spPr>
          <a:xfrm>
            <a:off x="2958355" y="407456"/>
            <a:ext cx="4572000" cy="369332"/>
          </a:xfrm>
          <a:prstGeom prst="rect">
            <a:avLst/>
          </a:prstGeom>
          <a:noFill/>
        </p:spPr>
        <p:txBody>
          <a:bodyPr wrap="square">
            <a:spAutoFit/>
          </a:bodyPr>
          <a:lstStyle/>
          <a:p>
            <a:r>
              <a:rPr lang="en-US" sz="1800" dirty="0">
                <a:solidFill>
                  <a:srgbClr val="4D4D4D"/>
                </a:solidFill>
                <a:effectLst/>
                <a:latin typeface="Verdana" panose="020B0604030504040204" pitchFamily="34" charset="0"/>
                <a:ea typeface="Calibri" panose="020F0502020204030204" pitchFamily="34" charset="0"/>
                <a:cs typeface="Times New Roman" panose="02020603050405020304" pitchFamily="18" charset="0"/>
              </a:rPr>
              <a:t>You will always be with us, Jack! </a:t>
            </a:r>
            <a:endParaRPr lang="es-AR" dirty="0"/>
          </a:p>
        </p:txBody>
      </p:sp>
    </p:spTree>
    <p:extLst>
      <p:ext uri="{BB962C8B-B14F-4D97-AF65-F5344CB8AC3E}">
        <p14:creationId xmlns:p14="http://schemas.microsoft.com/office/powerpoint/2010/main" val="3861137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0FDCF23-B819-5504-46E9-9544E1DDE095}"/>
              </a:ext>
            </a:extLst>
          </p:cNvPr>
          <p:cNvSpPr txBox="1"/>
          <p:nvPr/>
        </p:nvSpPr>
        <p:spPr>
          <a:xfrm>
            <a:off x="1120588" y="1607932"/>
            <a:ext cx="7028330" cy="3787062"/>
          </a:xfrm>
          <a:prstGeom prst="rect">
            <a:avLst/>
          </a:prstGeom>
          <a:noFill/>
        </p:spPr>
        <p:txBody>
          <a:bodyPr wrap="square">
            <a:spAutoFit/>
          </a:bodyPr>
          <a:lstStyle/>
          <a:p>
            <a:pPr algn="just">
              <a:lnSpc>
                <a:spcPct val="150000"/>
              </a:lnSpc>
            </a:pPr>
            <a:r>
              <a:rPr lang="en-US" sz="1800" b="0" i="0" u="none" strike="noStrike" baseline="0" dirty="0">
                <a:solidFill>
                  <a:srgbClr val="131313"/>
                </a:solidFill>
                <a:latin typeface="ArialMT"/>
              </a:rPr>
              <a:t>John M. Carpenter </a:t>
            </a:r>
            <a:r>
              <a:rPr lang="en-US" dirty="0">
                <a:solidFill>
                  <a:srgbClr val="131313"/>
                </a:solidFill>
                <a:latin typeface="ArialMT"/>
              </a:rPr>
              <a:t>was</a:t>
            </a:r>
            <a:r>
              <a:rPr lang="en-US" sz="1800" b="0" i="0" u="none" strike="noStrike" baseline="0" dirty="0">
                <a:solidFill>
                  <a:srgbClr val="131313"/>
                </a:solidFill>
                <a:latin typeface="ArialMT"/>
              </a:rPr>
              <a:t> a Senior Physicist, retired, Emeritus Scientist, and Distinguished Fellow of Argonne Nationa</a:t>
            </a:r>
            <a:r>
              <a:rPr lang="en-US" dirty="0">
                <a:solidFill>
                  <a:srgbClr val="131313"/>
                </a:solidFill>
                <a:latin typeface="ArialMT"/>
              </a:rPr>
              <a:t>l </a:t>
            </a:r>
            <a:r>
              <a:rPr lang="en-US" sz="1800" b="0" i="0" u="none" strike="noStrike" baseline="0" dirty="0">
                <a:solidFill>
                  <a:srgbClr val="131313"/>
                </a:solidFill>
                <a:latin typeface="ArialMT"/>
              </a:rPr>
              <a:t>Laboratory, afterwards attached to the APS Engineering Services Division. Until 1975, he served for ten years as Professor of Nuclear Engineering at the University of Michigan. Then, until retiring in 2007, for 32 years he worked as a Senior Physicist at ANL, where he </a:t>
            </a:r>
            <a:r>
              <a:rPr lang="en-US" dirty="0">
                <a:solidFill>
                  <a:srgbClr val="131313"/>
                </a:solidFill>
                <a:latin typeface="ArialMT"/>
              </a:rPr>
              <a:t>was</a:t>
            </a:r>
            <a:r>
              <a:rPr lang="en-US" sz="1800" b="0" i="0" u="none" strike="noStrike" baseline="0" dirty="0">
                <a:solidFill>
                  <a:srgbClr val="131313"/>
                </a:solidFill>
                <a:latin typeface="ArialMT"/>
              </a:rPr>
              <a:t> known for developing accelerator-based pulsed spallation sources and as cofounder, with three others, in 1977, of the International Collaboration on Advanced Neutron Sources, ICANS.</a:t>
            </a:r>
            <a:endParaRPr lang="es-AR" dirty="0"/>
          </a:p>
        </p:txBody>
      </p:sp>
    </p:spTree>
    <p:extLst>
      <p:ext uri="{BB962C8B-B14F-4D97-AF65-F5344CB8AC3E}">
        <p14:creationId xmlns:p14="http://schemas.microsoft.com/office/powerpoint/2010/main" val="1811310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9FEB2F1D-041C-F1EF-42ED-0803BC7FE4F3}"/>
              </a:ext>
            </a:extLst>
          </p:cNvPr>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a:xfrm>
            <a:off x="337390" y="439547"/>
            <a:ext cx="4632325" cy="3343275"/>
          </a:xfrm>
          <a:prstGeom prst="rect">
            <a:avLst/>
          </a:prstGeom>
        </p:spPr>
      </p:pic>
      <p:pic>
        <p:nvPicPr>
          <p:cNvPr id="5" name="Объект 5">
            <a:extLst>
              <a:ext uri="{FF2B5EF4-FFF2-40B4-BE49-F238E27FC236}">
                <a16:creationId xmlns:a16="http://schemas.microsoft.com/office/drawing/2014/main" id="{F45137F2-1AC6-6254-B0DC-18CE76CFEDA9}"/>
              </a:ext>
            </a:extLst>
          </p:cNvPr>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a:xfrm>
            <a:off x="4618937" y="3245225"/>
            <a:ext cx="4149387" cy="3146146"/>
          </a:xfrm>
          <a:prstGeom prst="rect">
            <a:avLst/>
          </a:prstGeom>
        </p:spPr>
      </p:pic>
    </p:spTree>
    <p:extLst>
      <p:ext uri="{BB962C8B-B14F-4D97-AF65-F5344CB8AC3E}">
        <p14:creationId xmlns:p14="http://schemas.microsoft.com/office/powerpoint/2010/main" val="824203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rgonne_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2" y="840060"/>
            <a:ext cx="744537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971600" y="332656"/>
            <a:ext cx="1886542" cy="369332"/>
          </a:xfrm>
          <a:prstGeom prst="rect">
            <a:avLst/>
          </a:prstGeom>
          <a:noFill/>
        </p:spPr>
        <p:txBody>
          <a:bodyPr wrap="none" rtlCol="0">
            <a:spAutoFit/>
          </a:bodyPr>
          <a:lstStyle/>
          <a:p>
            <a:r>
              <a:rPr lang="es-AR" dirty="0"/>
              <a:t>ARGONNE 1997….</a:t>
            </a:r>
          </a:p>
        </p:txBody>
      </p:sp>
    </p:spTree>
    <p:extLst>
      <p:ext uri="{BB962C8B-B14F-4D97-AF65-F5344CB8AC3E}">
        <p14:creationId xmlns:p14="http://schemas.microsoft.com/office/powerpoint/2010/main" val="248947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rgonne_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2" y="840060"/>
            <a:ext cx="744537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971600" y="332656"/>
            <a:ext cx="1886542" cy="369332"/>
          </a:xfrm>
          <a:prstGeom prst="rect">
            <a:avLst/>
          </a:prstGeom>
          <a:noFill/>
        </p:spPr>
        <p:txBody>
          <a:bodyPr wrap="none" rtlCol="0">
            <a:spAutoFit/>
          </a:bodyPr>
          <a:lstStyle/>
          <a:p>
            <a:r>
              <a:rPr lang="es-AR" dirty="0"/>
              <a:t>ARGONNE 1997….</a:t>
            </a:r>
          </a:p>
        </p:txBody>
      </p:sp>
      <p:sp>
        <p:nvSpPr>
          <p:cNvPr id="4" name="CuadroTexto 3">
            <a:extLst>
              <a:ext uri="{FF2B5EF4-FFF2-40B4-BE49-F238E27FC236}">
                <a16:creationId xmlns:a16="http://schemas.microsoft.com/office/drawing/2014/main" id="{FE125C3D-D278-B5DD-A27A-AEDBEC1CAACA}"/>
              </a:ext>
            </a:extLst>
          </p:cNvPr>
          <p:cNvSpPr txBox="1"/>
          <p:nvPr/>
        </p:nvSpPr>
        <p:spPr>
          <a:xfrm>
            <a:off x="1326719" y="1552206"/>
            <a:ext cx="6773855" cy="827855"/>
          </a:xfrm>
          <a:prstGeom prst="rect">
            <a:avLst/>
          </a:prstGeom>
          <a:solidFill>
            <a:schemeClr val="accent1"/>
          </a:solidFill>
        </p:spPr>
        <p:txBody>
          <a:bodyPr wrap="square">
            <a:spAutoFit/>
          </a:bodyPr>
          <a:lstStyle/>
          <a:p>
            <a:pPr>
              <a:lnSpc>
                <a:spcPct val="150000"/>
              </a:lnSpc>
            </a:pPr>
            <a:r>
              <a:rPr lang="en-US" sz="11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                  </a:t>
            </a:r>
            <a:r>
              <a:rPr lang="en-US" sz="1100"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Ferguson   Iverson     Lucas Ludwig Russell Williams </a:t>
            </a:r>
            <a:r>
              <a:rPr lang="en-US" sz="1100" kern="100" dirty="0" err="1">
                <a:solidFill>
                  <a:srgbClr val="FFFF00"/>
                </a:solidFill>
                <a:effectLst/>
                <a:latin typeface="Calibri" panose="020F0502020204030204" pitchFamily="34" charset="0"/>
                <a:ea typeface="Calibri" panose="020F0502020204030204" pitchFamily="34" charset="0"/>
                <a:cs typeface="Arial" panose="020B0604020202020204" pitchFamily="34" charset="0"/>
              </a:rPr>
              <a:t>Cser</a:t>
            </a:r>
            <a:r>
              <a:rPr lang="en-US" sz="1100"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Brun             Carpenter        </a:t>
            </a:r>
            <a:r>
              <a:rPr lang="en-US" sz="1100" kern="100" dirty="0" err="1">
                <a:solidFill>
                  <a:srgbClr val="FFFF00"/>
                </a:solidFill>
                <a:effectLst/>
                <a:latin typeface="Calibri" panose="020F0502020204030204" pitchFamily="34" charset="0"/>
                <a:ea typeface="Calibri" panose="020F0502020204030204" pitchFamily="34" charset="0"/>
                <a:cs typeface="Arial" panose="020B0604020202020204" pitchFamily="34" charset="0"/>
              </a:rPr>
              <a:t>Picton</a:t>
            </a:r>
            <a:r>
              <a:rPr lang="en-US" sz="1100"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Spitzer</a:t>
            </a:r>
          </a:p>
          <a:p>
            <a:pPr>
              <a:lnSpc>
                <a:spcPct val="150000"/>
              </a:lnSpc>
            </a:pPr>
            <a:r>
              <a:rPr lang="en-US" sz="1100" kern="100" dirty="0" err="1">
                <a:solidFill>
                  <a:srgbClr val="FFFF00"/>
                </a:solidFill>
                <a:effectLst/>
                <a:latin typeface="Calibri" panose="020F0502020204030204" pitchFamily="34" charset="0"/>
                <a:ea typeface="Calibri" panose="020F0502020204030204" pitchFamily="34" charset="0"/>
                <a:cs typeface="Arial" panose="020B0604020202020204" pitchFamily="34" charset="0"/>
              </a:rPr>
              <a:t>Stendal</a:t>
            </a:r>
            <a:r>
              <a:rPr lang="en-US" sz="1100"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Scott      MacFarlane     Crawford   </a:t>
            </a:r>
            <a:r>
              <a:rPr lang="en-US" sz="1100" kern="100" dirty="0" err="1">
                <a:solidFill>
                  <a:srgbClr val="FFFF00"/>
                </a:solidFill>
                <a:effectLst/>
                <a:latin typeface="Calibri" panose="020F0502020204030204" pitchFamily="34" charset="0"/>
                <a:ea typeface="Calibri" panose="020F0502020204030204" pitchFamily="34" charset="0"/>
                <a:cs typeface="Arial" panose="020B0604020202020204" pitchFamily="34" charset="0"/>
              </a:rPr>
              <a:t>Zemlyanov</a:t>
            </a:r>
            <a:r>
              <a:rPr lang="en-US" sz="1100"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Bauer Broome Charlton        Lanza               Gabriel</a:t>
            </a:r>
          </a:p>
          <a:p>
            <a:pPr>
              <a:lnSpc>
                <a:spcPct val="150000"/>
              </a:lnSpc>
            </a:pPr>
            <a:r>
              <a:rPr lang="en-US" sz="1100" kern="100" dirty="0">
                <a:solidFill>
                  <a:srgbClr val="FFFF00"/>
                </a:solidFill>
                <a:latin typeface="Calibri" panose="020F0502020204030204" pitchFamily="34" charset="0"/>
                <a:ea typeface="Calibri" panose="020F0502020204030204" pitchFamily="34" charset="0"/>
                <a:cs typeface="Arial" panose="020B0604020202020204" pitchFamily="34" charset="0"/>
              </a:rPr>
              <a:t>              </a:t>
            </a:r>
            <a:r>
              <a:rPr lang="en-US" sz="1100"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Granada</a:t>
            </a:r>
            <a:r>
              <a:rPr lang="en-US" sz="1100" kern="100" dirty="0">
                <a:solidFill>
                  <a:srgbClr val="FFFF00"/>
                </a:solidFill>
                <a:latin typeface="Calibri" panose="020F0502020204030204" pitchFamily="34" charset="0"/>
                <a:ea typeface="Calibri" panose="020F0502020204030204" pitchFamily="34" charset="0"/>
                <a:cs typeface="Arial" panose="020B0604020202020204" pitchFamily="34" charset="0"/>
              </a:rPr>
              <a:t>           </a:t>
            </a:r>
            <a:r>
              <a:rPr lang="en-US" sz="1100"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Watanabe      </a:t>
            </a:r>
            <a:r>
              <a:rPr lang="en-US" sz="1100" kern="100" dirty="0" err="1">
                <a:solidFill>
                  <a:srgbClr val="FFFF00"/>
                </a:solidFill>
                <a:effectLst/>
                <a:latin typeface="Calibri" panose="020F0502020204030204" pitchFamily="34" charset="0"/>
                <a:ea typeface="Calibri" panose="020F0502020204030204" pitchFamily="34" charset="0"/>
                <a:cs typeface="Arial" panose="020B0604020202020204" pitchFamily="34" charset="0"/>
              </a:rPr>
              <a:t>Dorning</a:t>
            </a:r>
            <a:r>
              <a:rPr lang="en-US" sz="1100"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a:t>
            </a:r>
            <a:r>
              <a:rPr lang="en-US" sz="1100" kern="100" dirty="0" err="1">
                <a:solidFill>
                  <a:srgbClr val="FFFF00"/>
                </a:solidFill>
                <a:effectLst/>
                <a:latin typeface="Calibri" panose="020F0502020204030204" pitchFamily="34" charset="0"/>
                <a:ea typeface="Calibri" panose="020F0502020204030204" pitchFamily="34" charset="0"/>
                <a:cs typeface="Arial" panose="020B0604020202020204" pitchFamily="34" charset="0"/>
              </a:rPr>
              <a:t>Shabalin</a:t>
            </a:r>
            <a:r>
              <a:rPr lang="en-US" sz="1100"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Jones               Furusaka          Kiyanagi</a:t>
            </a:r>
            <a:endParaRPr lang="es-AR" sz="1100"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267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A1B486-336E-B707-8CD9-89B726C6F34C}"/>
              </a:ext>
            </a:extLst>
          </p:cNvPr>
          <p:cNvSpPr txBox="1"/>
          <p:nvPr/>
        </p:nvSpPr>
        <p:spPr>
          <a:xfrm>
            <a:off x="555808" y="233714"/>
            <a:ext cx="7941270" cy="2523768"/>
          </a:xfrm>
          <a:prstGeom prst="rect">
            <a:avLst/>
          </a:prstGeom>
          <a:noFill/>
        </p:spPr>
        <p:txBody>
          <a:bodyPr wrap="square">
            <a:spAutoFit/>
          </a:bodyPr>
          <a:lstStyle/>
          <a:p>
            <a:endParaRPr lang="en-US" sz="1400" dirty="0">
              <a:solidFill>
                <a:srgbClr val="0070C0"/>
              </a:solidFill>
              <a:effectLst/>
              <a:latin typeface="Arial" panose="020B0604020202020204" pitchFamily="34" charset="0"/>
              <a:ea typeface="Times New Roman" panose="02020603050405020304" pitchFamily="18" charset="0"/>
            </a:endParaRPr>
          </a:p>
          <a:p>
            <a:r>
              <a:rPr lang="en-US" dirty="0">
                <a:solidFill>
                  <a:srgbClr val="0070C0"/>
                </a:solidFill>
                <a:effectLst/>
                <a:ea typeface="Times New Roman" panose="02020603050405020304" pitchFamily="18" charset="0"/>
              </a:rPr>
              <a:t>Dear Rolando,</a:t>
            </a:r>
            <a:endParaRPr lang="es-AR" dirty="0">
              <a:effectLst/>
              <a:ea typeface="Times New Roman" panose="02020603050405020304" pitchFamily="18" charset="0"/>
            </a:endParaRPr>
          </a:p>
          <a:p>
            <a:r>
              <a:rPr lang="en-US" dirty="0">
                <a:solidFill>
                  <a:srgbClr val="0070C0"/>
                </a:solidFill>
                <a:effectLst/>
                <a:ea typeface="Times New Roman" panose="02020603050405020304" pitchFamily="18" charset="0"/>
              </a:rPr>
              <a:t>I am glad to hear of you, and getting news about J. Carpenter prize foundation. He had been my warmest and closest </a:t>
            </a:r>
            <a:r>
              <a:rPr lang="en-US" dirty="0" err="1">
                <a:solidFill>
                  <a:srgbClr val="0070C0"/>
                </a:solidFill>
                <a:effectLst/>
                <a:ea typeface="Times New Roman" panose="02020603050405020304" pitchFamily="18" charset="0"/>
              </a:rPr>
              <a:t>foreing</a:t>
            </a:r>
            <a:r>
              <a:rPr lang="en-US" dirty="0">
                <a:solidFill>
                  <a:srgbClr val="0070C0"/>
                </a:solidFill>
                <a:effectLst/>
                <a:ea typeface="Times New Roman" panose="02020603050405020304" pitchFamily="18" charset="0"/>
              </a:rPr>
              <a:t> friend and colleague as well.  </a:t>
            </a:r>
            <a:endParaRPr lang="es-AR" dirty="0">
              <a:effectLst/>
              <a:ea typeface="Times New Roman" panose="02020603050405020304" pitchFamily="18" charset="0"/>
            </a:endParaRPr>
          </a:p>
          <a:p>
            <a:r>
              <a:rPr lang="en-US" dirty="0">
                <a:solidFill>
                  <a:srgbClr val="0070C0"/>
                </a:solidFill>
                <a:effectLst/>
                <a:ea typeface="Times New Roman" panose="02020603050405020304" pitchFamily="18" charset="0"/>
              </a:rPr>
              <a:t>Among encloses , you'll find a file of English translation (sorry, by computer/,  and it might be difficult to edit a text) of one chapter of my memoirs book </a:t>
            </a:r>
            <a:r>
              <a:rPr lang="en-US" b="1" dirty="0">
                <a:solidFill>
                  <a:srgbClr val="0070C0"/>
                </a:solidFill>
                <a:effectLst/>
                <a:ea typeface="Times New Roman" panose="02020603050405020304" pitchFamily="18" charset="0"/>
              </a:rPr>
              <a:t>'On the ship of my dream'</a:t>
            </a:r>
            <a:r>
              <a:rPr lang="en-US" dirty="0">
                <a:solidFill>
                  <a:srgbClr val="0070C0"/>
                </a:solidFill>
                <a:effectLst/>
                <a:ea typeface="Times New Roman" panose="02020603050405020304" pitchFamily="18" charset="0"/>
              </a:rPr>
              <a:t> . Please, pay attention to pages devoted to Jack.</a:t>
            </a:r>
          </a:p>
          <a:p>
            <a:endParaRPr lang="en-US" dirty="0">
              <a:solidFill>
                <a:srgbClr val="0070C0"/>
              </a:solidFill>
              <a:effectLst/>
              <a:ea typeface="Times New Roman" panose="02020603050405020304" pitchFamily="18" charset="0"/>
            </a:endParaRPr>
          </a:p>
          <a:p>
            <a:r>
              <a:rPr lang="en-US" dirty="0">
                <a:solidFill>
                  <a:srgbClr val="0070C0"/>
                </a:solidFill>
                <a:ea typeface="Times New Roman" panose="02020603050405020304" pitchFamily="18" charset="0"/>
              </a:rPr>
              <a:t>                                                                                             Eugene </a:t>
            </a:r>
            <a:r>
              <a:rPr lang="en-US" dirty="0" err="1">
                <a:solidFill>
                  <a:srgbClr val="0070C0"/>
                </a:solidFill>
                <a:ea typeface="Times New Roman" panose="02020603050405020304" pitchFamily="18" charset="0"/>
              </a:rPr>
              <a:t>Shabalin</a:t>
            </a:r>
            <a:endParaRPr lang="es-AR" dirty="0">
              <a:effectLst/>
              <a:ea typeface="Times New Roman" panose="02020603050405020304" pitchFamily="18" charset="0"/>
            </a:endParaRPr>
          </a:p>
        </p:txBody>
      </p:sp>
      <p:pic>
        <p:nvPicPr>
          <p:cNvPr id="5" name="Imagen 4">
            <a:extLst>
              <a:ext uri="{FF2B5EF4-FFF2-40B4-BE49-F238E27FC236}">
                <a16:creationId xmlns:a16="http://schemas.microsoft.com/office/drawing/2014/main" id="{22669CB1-9483-A1A5-DE56-E6398BD72431}"/>
              </a:ext>
            </a:extLst>
          </p:cNvPr>
          <p:cNvPicPr>
            <a:picLocks noChangeAspect="1"/>
          </p:cNvPicPr>
          <p:nvPr/>
        </p:nvPicPr>
        <p:blipFill>
          <a:blip r:embed="rId2"/>
          <a:stretch>
            <a:fillRect/>
          </a:stretch>
        </p:blipFill>
        <p:spPr>
          <a:xfrm>
            <a:off x="3917575" y="3203751"/>
            <a:ext cx="5011271" cy="3387868"/>
          </a:xfrm>
          <a:prstGeom prst="rect">
            <a:avLst/>
          </a:prstGeom>
        </p:spPr>
      </p:pic>
      <p:pic>
        <p:nvPicPr>
          <p:cNvPr id="7" name="Imagen 6">
            <a:extLst>
              <a:ext uri="{FF2B5EF4-FFF2-40B4-BE49-F238E27FC236}">
                <a16:creationId xmlns:a16="http://schemas.microsoft.com/office/drawing/2014/main" id="{3BA45A83-4FCD-1E27-2E29-ABAFE2006F3F}"/>
              </a:ext>
            </a:extLst>
          </p:cNvPr>
          <p:cNvPicPr>
            <a:picLocks noChangeAspect="1"/>
          </p:cNvPicPr>
          <p:nvPr/>
        </p:nvPicPr>
        <p:blipFill rotWithShape="1">
          <a:blip r:embed="rId3"/>
          <a:srcRect r="9887"/>
          <a:stretch/>
        </p:blipFill>
        <p:spPr>
          <a:xfrm>
            <a:off x="555808" y="3238690"/>
            <a:ext cx="3276000" cy="3135215"/>
          </a:xfrm>
          <a:prstGeom prst="rect">
            <a:avLst/>
          </a:prstGeom>
        </p:spPr>
      </p:pic>
    </p:spTree>
    <p:extLst>
      <p:ext uri="{BB962C8B-B14F-4D97-AF65-F5344CB8AC3E}">
        <p14:creationId xmlns:p14="http://schemas.microsoft.com/office/powerpoint/2010/main" val="4066569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A6BF8D3-5FA7-43DF-B1A8-483AFA9A4AD1}"/>
              </a:ext>
            </a:extLst>
          </p:cNvPr>
          <p:cNvSpPr txBox="1"/>
          <p:nvPr/>
        </p:nvSpPr>
        <p:spPr>
          <a:xfrm>
            <a:off x="519952" y="651112"/>
            <a:ext cx="8148918" cy="2862322"/>
          </a:xfrm>
          <a:prstGeom prst="rect">
            <a:avLst/>
          </a:prstGeom>
          <a:noFill/>
        </p:spPr>
        <p:txBody>
          <a:bodyPr wrap="square">
            <a:spAutoFit/>
          </a:bodyPr>
          <a:lstStyle/>
          <a:p>
            <a:r>
              <a:rPr lang="en-US" sz="1800" i="1" dirty="0">
                <a:solidFill>
                  <a:srgbClr val="000000"/>
                </a:solidFill>
                <a:effectLst/>
                <a:latin typeface="Arial" panose="020B0604020202020204" pitchFamily="34" charset="0"/>
                <a:ea typeface="Calibri" panose="020F0502020204030204" pitchFamily="34" charset="0"/>
              </a:rPr>
              <a:t>From foreign literature, I had heard of a man named J.M. Carpenter, who uses solid methane as a moderator at his neutron source in </a:t>
            </a:r>
            <a:r>
              <a:rPr lang="en-US" sz="1800" i="1" kern="100" dirty="0">
                <a:effectLst/>
                <a:latin typeface="Arial" panose="020B0604020202020204" pitchFamily="34" charset="0"/>
                <a:ea typeface="Calibri" panose="020F0502020204030204" pitchFamily="34" charset="0"/>
                <a:cs typeface="Arial" panose="020B0604020202020204" pitchFamily="34" charset="0"/>
              </a:rPr>
              <a:t>Chicago at Argonne National Laboratory. I wanted to learn firsthand about working with methane as a moderator. Carpenter responded quickly to my email and sent an invitation.</a:t>
            </a:r>
            <a:endParaRPr lang="es-AR" sz="1400" i="1" kern="1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US" sz="1800" i="1" kern="100" dirty="0">
                <a:effectLst/>
                <a:latin typeface="Arial" panose="020B0604020202020204" pitchFamily="34" charset="0"/>
                <a:ea typeface="Calibri" panose="020F0502020204030204" pitchFamily="34" charset="0"/>
                <a:cs typeface="Arial" panose="020B0604020202020204" pitchFamily="34" charset="0"/>
              </a:rPr>
              <a:t>So, August 1990. A Boeing 747 carries me across Ireland, the Atlantic, and New York to Chicago, to John M. Carpenter, a world-renowned expert in neutron physics and neutron sources, the only person in the world working with cold neutron moderator on solid methane. I did not expect then that I was actually flying to the first meeting with one of my best friends of the second half of my life.</a:t>
            </a:r>
            <a:endParaRPr lang="es-AR" sz="1400" i="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Объект 3">
            <a:extLst>
              <a:ext uri="{FF2B5EF4-FFF2-40B4-BE49-F238E27FC236}">
                <a16:creationId xmlns:a16="http://schemas.microsoft.com/office/drawing/2014/main" id="{F8E9FCCC-65A5-D751-2D4F-9ECBD56FC3CD}"/>
              </a:ext>
            </a:extLst>
          </p:cNvPr>
          <p:cNvPicPr>
            <a:picLocks noGrp="1" noChangeAspect="1"/>
          </p:cNvPicPr>
          <p:nvPr/>
        </p:nvPicPr>
        <p:blipFill rotWithShape="1">
          <a:blip r:embed="rId2" cstate="print">
            <a:extLst>
              <a:ext uri="{28A0092B-C50C-407E-A947-70E740481C1C}">
                <a14:useLocalDpi xmlns:a14="http://schemas.microsoft.com/office/drawing/2010/main" val="0"/>
              </a:ext>
            </a:extLst>
          </a:blip>
          <a:srcRect r="18318"/>
          <a:stretch/>
        </p:blipFill>
        <p:spPr>
          <a:xfrm>
            <a:off x="997511" y="3932682"/>
            <a:ext cx="3395194" cy="2847717"/>
          </a:xfrm>
          <a:prstGeom prst="rect">
            <a:avLst/>
          </a:prstGeom>
        </p:spPr>
      </p:pic>
      <p:pic>
        <p:nvPicPr>
          <p:cNvPr id="2" name="Объект 3">
            <a:extLst>
              <a:ext uri="{FF2B5EF4-FFF2-40B4-BE49-F238E27FC236}">
                <a16:creationId xmlns:a16="http://schemas.microsoft.com/office/drawing/2014/main" id="{489CF070-DE9F-3D48-1C3A-6925072344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608904" y="3955780"/>
            <a:ext cx="3905603" cy="2772896"/>
          </a:xfrm>
          <a:prstGeom prst="rect">
            <a:avLst/>
          </a:prstGeom>
        </p:spPr>
      </p:pic>
    </p:spTree>
    <p:extLst>
      <p:ext uri="{BB962C8B-B14F-4D97-AF65-F5344CB8AC3E}">
        <p14:creationId xmlns:p14="http://schemas.microsoft.com/office/powerpoint/2010/main" val="1530370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F256C72-0398-19F6-7D7A-C872B1C46727}"/>
              </a:ext>
            </a:extLst>
          </p:cNvPr>
          <p:cNvSpPr txBox="1"/>
          <p:nvPr/>
        </p:nvSpPr>
        <p:spPr>
          <a:xfrm>
            <a:off x="519952" y="651112"/>
            <a:ext cx="8148918" cy="3836948"/>
          </a:xfrm>
          <a:prstGeom prst="rect">
            <a:avLst/>
          </a:prstGeom>
          <a:noFill/>
        </p:spPr>
        <p:txBody>
          <a:bodyPr wrap="square">
            <a:spAutoFit/>
          </a:bodyPr>
          <a:lstStyle/>
          <a:p>
            <a:pPr>
              <a:spcAft>
                <a:spcPts val="800"/>
              </a:spcAft>
            </a:pPr>
            <a:r>
              <a:rPr lang="en-US" sz="1800" i="1" kern="100" dirty="0">
                <a:effectLst/>
                <a:latin typeface="Arial" panose="020B0604020202020204" pitchFamily="34" charset="0"/>
                <a:ea typeface="Calibri" panose="020F0502020204030204" pitchFamily="34" charset="0"/>
                <a:cs typeface="Arial" panose="020B0604020202020204" pitchFamily="34" charset="0"/>
              </a:rPr>
              <a:t>Thus, then, in 1990, having flown twice across the Atlantic Ocean, I gained something much more important than understanding thermal explosions in methane - I gained a friend, distant but reliable, not speaking Russian, but understanding me without words. When I mumbled something wrong and </a:t>
            </a:r>
            <a:r>
              <a:rPr lang="en-US" sz="1800" i="1" kern="100" dirty="0" err="1">
                <a:effectLst/>
                <a:latin typeface="Arial" panose="020B0604020202020204" pitchFamily="34" charset="0"/>
                <a:ea typeface="Calibri" panose="020F0502020204030204" pitchFamily="34" charset="0"/>
                <a:cs typeface="Arial" panose="020B0604020202020204" pitchFamily="34" charset="0"/>
              </a:rPr>
              <a:t>apologised</a:t>
            </a:r>
            <a:r>
              <a:rPr lang="en-US" sz="1800" i="1" kern="100" dirty="0">
                <a:effectLst/>
                <a:latin typeface="Arial" panose="020B0604020202020204" pitchFamily="34" charset="0"/>
                <a:ea typeface="Calibri" panose="020F0502020204030204" pitchFamily="34" charset="0"/>
                <a:cs typeface="Arial" panose="020B0604020202020204" pitchFamily="34" charset="0"/>
              </a:rPr>
              <a:t>, Jack would always say, "I'm the one who should </a:t>
            </a:r>
            <a:r>
              <a:rPr lang="en-US" sz="1800" i="1" kern="100" dirty="0" err="1">
                <a:effectLst/>
                <a:latin typeface="Arial" panose="020B0604020202020204" pitchFamily="34" charset="0"/>
                <a:ea typeface="Calibri" panose="020F0502020204030204" pitchFamily="34" charset="0"/>
                <a:cs typeface="Arial" panose="020B0604020202020204" pitchFamily="34" charset="0"/>
              </a:rPr>
              <a:t>apologise</a:t>
            </a:r>
            <a:r>
              <a:rPr lang="en-US" sz="1800" i="1" kern="100" dirty="0">
                <a:effectLst/>
                <a:latin typeface="Arial" panose="020B0604020202020204" pitchFamily="34" charset="0"/>
                <a:ea typeface="Calibri" panose="020F0502020204030204" pitchFamily="34" charset="0"/>
                <a:cs typeface="Arial" panose="020B0604020202020204" pitchFamily="34" charset="0"/>
              </a:rPr>
              <a:t> - I don't know Russian at all!</a:t>
            </a:r>
          </a:p>
          <a:p>
            <a:pPr>
              <a:spcAft>
                <a:spcPts val="800"/>
              </a:spcAft>
            </a:pPr>
            <a:r>
              <a:rPr lang="en-US" i="1" kern="100" dirty="0">
                <a:effectLst/>
                <a:latin typeface="Arial" panose="020B0604020202020204" pitchFamily="34" charset="0"/>
                <a:ea typeface="Calibri" panose="020F0502020204030204" pitchFamily="34" charset="0"/>
                <a:cs typeface="Arial" panose="020B0604020202020204" pitchFamily="34" charset="0"/>
              </a:rPr>
              <a:t>Carpenter made a good impression on me from the start. He was tall, thin, with a pleasant open face, attentive to his interlocutor. And later Jack, always remained with me as friendly and frank. After 3 years, he introduced me to his second wife, Rhonda, who became his inseparable companion until his last day. Never before or since have I met a couple more inseparable, more tender and attentive to each other.</a:t>
            </a:r>
            <a:endParaRPr lang="es-AR" i="1" kern="1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endParaRPr lang="es-AR" sz="1400" i="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Рисунок 4">
            <a:extLst>
              <a:ext uri="{FF2B5EF4-FFF2-40B4-BE49-F238E27FC236}">
                <a16:creationId xmlns:a16="http://schemas.microsoft.com/office/drawing/2014/main" id="{CDBE1BD8-4D91-A388-A50C-869B52E444D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7619" y="4243135"/>
            <a:ext cx="3692525" cy="262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Объект 3">
            <a:extLst>
              <a:ext uri="{FF2B5EF4-FFF2-40B4-BE49-F238E27FC236}">
                <a16:creationId xmlns:a16="http://schemas.microsoft.com/office/drawing/2014/main" id="{0DACA088-4332-900F-842A-374D63FA72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429375" y="4055302"/>
            <a:ext cx="1880907" cy="2820813"/>
          </a:xfrm>
          <a:prstGeom prst="rect">
            <a:avLst/>
          </a:prstGeom>
        </p:spPr>
      </p:pic>
    </p:spTree>
    <p:extLst>
      <p:ext uri="{BB962C8B-B14F-4D97-AF65-F5344CB8AC3E}">
        <p14:creationId xmlns:p14="http://schemas.microsoft.com/office/powerpoint/2010/main" val="264702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F256C72-0398-19F6-7D7A-C872B1C46727}"/>
              </a:ext>
            </a:extLst>
          </p:cNvPr>
          <p:cNvSpPr txBox="1"/>
          <p:nvPr/>
        </p:nvSpPr>
        <p:spPr>
          <a:xfrm>
            <a:off x="519952" y="651112"/>
            <a:ext cx="8148918" cy="2995692"/>
          </a:xfrm>
          <a:prstGeom prst="rect">
            <a:avLst/>
          </a:prstGeom>
          <a:noFill/>
        </p:spPr>
        <p:txBody>
          <a:bodyPr wrap="square">
            <a:spAutoFit/>
          </a:bodyPr>
          <a:lstStyle/>
          <a:p>
            <a:pPr>
              <a:spcAft>
                <a:spcPts val="800"/>
              </a:spcAft>
            </a:pPr>
            <a:r>
              <a:rPr lang="en-US" sz="1800" i="1" kern="100" dirty="0">
                <a:effectLst/>
                <a:latin typeface="Arial" panose="020B0604020202020204" pitchFamily="34" charset="0"/>
                <a:ea typeface="Calibri" panose="020F0502020204030204" pitchFamily="34" charset="0"/>
                <a:cs typeface="Arial" panose="020B0604020202020204" pitchFamily="34" charset="0"/>
              </a:rPr>
              <a:t>He was by far the leading man in the cohort of world scientists - experts in neutron physics who met 23 times over 55 years at the ICANS Collaboration on Advanced Neutron Sources. It was J.M. Carpenter who initiated this collaboration in 1977 and has always been the number one person wherever serious neutron physics is done. </a:t>
            </a:r>
          </a:p>
          <a:p>
            <a:pPr>
              <a:spcAft>
                <a:spcPts val="800"/>
              </a:spcAft>
            </a:pPr>
            <a:endParaRPr lang="en-US" kern="100"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en-US" sz="1800"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And I will add that he was also </a:t>
            </a:r>
          </a:p>
          <a:p>
            <a:pPr>
              <a:spcAft>
                <a:spcPts val="800"/>
              </a:spcAft>
            </a:pPr>
            <a:r>
              <a:rPr lang="en-US" sz="1800"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one of the founders of our </a:t>
            </a:r>
          </a:p>
          <a:p>
            <a:pPr>
              <a:spcAft>
                <a:spcPts val="800"/>
              </a:spcAft>
            </a:pPr>
            <a:r>
              <a:rPr lang="en-US" sz="1800"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UCANS collaboration, in 2010.</a:t>
            </a:r>
            <a:endParaRPr lang="es-AR" sz="1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Imagen 4">
            <a:extLst>
              <a:ext uri="{FF2B5EF4-FFF2-40B4-BE49-F238E27FC236}">
                <a16:creationId xmlns:a16="http://schemas.microsoft.com/office/drawing/2014/main" id="{9AB6AD12-D41A-C243-2DAF-EFD5B799F41F}"/>
              </a:ext>
            </a:extLst>
          </p:cNvPr>
          <p:cNvPicPr>
            <a:picLocks noChangeAspect="1"/>
          </p:cNvPicPr>
          <p:nvPr/>
        </p:nvPicPr>
        <p:blipFill>
          <a:blip r:embed="rId2"/>
          <a:stretch>
            <a:fillRect/>
          </a:stretch>
        </p:blipFill>
        <p:spPr>
          <a:xfrm>
            <a:off x="833712" y="4374776"/>
            <a:ext cx="3128678" cy="1564339"/>
          </a:xfrm>
          <a:prstGeom prst="rect">
            <a:avLst/>
          </a:prstGeom>
        </p:spPr>
      </p:pic>
      <p:pic>
        <p:nvPicPr>
          <p:cNvPr id="6" name="Imagen 5">
            <a:extLst>
              <a:ext uri="{FF2B5EF4-FFF2-40B4-BE49-F238E27FC236}">
                <a16:creationId xmlns:a16="http://schemas.microsoft.com/office/drawing/2014/main" id="{C86B6D98-7F15-C3E2-E315-EFBEDFE7BA77}"/>
              </a:ext>
            </a:extLst>
          </p:cNvPr>
          <p:cNvPicPr>
            <a:picLocks noChangeAspect="1"/>
          </p:cNvPicPr>
          <p:nvPr/>
        </p:nvPicPr>
        <p:blipFill>
          <a:blip r:embed="rId3"/>
          <a:stretch>
            <a:fillRect/>
          </a:stretch>
        </p:blipFill>
        <p:spPr>
          <a:xfrm>
            <a:off x="4928210" y="2510117"/>
            <a:ext cx="3115192" cy="4177553"/>
          </a:xfrm>
          <a:prstGeom prst="rect">
            <a:avLst/>
          </a:prstGeom>
        </p:spPr>
      </p:pic>
    </p:spTree>
    <p:extLst>
      <p:ext uri="{BB962C8B-B14F-4D97-AF65-F5344CB8AC3E}">
        <p14:creationId xmlns:p14="http://schemas.microsoft.com/office/powerpoint/2010/main" val="170256859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 2013 - 2022</Template>
  <TotalTime>16572</TotalTime>
  <Words>832</Words>
  <Application>Microsoft Office PowerPoint</Application>
  <PresentationFormat>On-screen Show (4:3)</PresentationFormat>
  <Paragraphs>41</Paragraphs>
  <Slides>15</Slides>
  <Notes>0</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Tema de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OF COMPACT NEUTRON SOURCES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Rolando Granada</dc:creator>
  <cp:lastModifiedBy>Rolando Granada</cp:lastModifiedBy>
  <cp:revision>25</cp:revision>
  <dcterms:created xsi:type="dcterms:W3CDTF">2023-10-04T13:12:50Z</dcterms:created>
  <dcterms:modified xsi:type="dcterms:W3CDTF">2026-04-16T16:59:27Z</dcterms:modified>
</cp:coreProperties>
</file>