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67" r:id="rId3"/>
    <p:sldId id="4653" r:id="rId4"/>
    <p:sldId id="4635" r:id="rId5"/>
    <p:sldId id="4668" r:id="rId7"/>
    <p:sldId id="4670" r:id="rId8"/>
    <p:sldId id="4673" r:id="rId9"/>
    <p:sldId id="4660" r:id="rId10"/>
    <p:sldId id="4638" r:id="rId11"/>
    <p:sldId id="4643" r:id="rId12"/>
    <p:sldId id="4639" r:id="rId13"/>
    <p:sldId id="4675" r:id="rId14"/>
    <p:sldId id="4662" r:id="rId15"/>
    <p:sldId id="4663" r:id="rId16"/>
    <p:sldId id="4676" r:id="rId17"/>
    <p:sldId id="4648" r:id="rId18"/>
    <p:sldId id="4650" r:id="rId19"/>
    <p:sldId id="4669" r:id="rId20"/>
    <p:sldId id="4655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J.江" initials="W用" lastIdx="1" clrIdx="0"/>
  <p:cmAuthor id="299209568" name="耿艳胜" initials="耿" lastIdx="5" clrIdx="1"/>
  <p:cmAuthor id="1" name="子锋 林" initials="子锋" lastIdx="1" clrIdx="0"/>
  <p:cmAuthor id="4" name="keyewanyi" initials="k" lastIdx="0" clrIdx="3"/>
  <p:cmAuthor id="5" name="YUCJ" initials="Y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969696"/>
    <a:srgbClr val="DCDCDC"/>
    <a:srgbClr val="FFFFFF"/>
    <a:srgbClr val="0945A5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8FC2AB6-FD06-454E-95BD-BF97C8380171}" styleName="表样式 1 25">
    <a:wholeTbl>
      <a:tcTxStyle>
        <a:fontRef idx="none">
          <a:schemeClr val="tx1"/>
        </a:fontRef>
      </a:tcTxStyle>
      <a:tcStyle>
        <a:tcBdr>
          <a:left>
            <a:ln w="9525" cmpd="sng">
              <a:solidFill>
                <a:schemeClr val="accent3"/>
              </a:solidFill>
              <a:prstDash val="solid"/>
            </a:ln>
          </a:left>
          <a:right>
            <a:ln w="9525" cmpd="sng">
              <a:solidFill>
                <a:schemeClr val="accent3"/>
              </a:solidFill>
              <a:prstDash val="solid"/>
            </a:ln>
          </a:right>
          <a:top>
            <a:ln w="9525" cmpd="sng">
              <a:solidFill>
                <a:schemeClr val="accent3"/>
              </a:solidFill>
              <a:prstDash val="solid"/>
            </a:ln>
          </a:top>
          <a:bottom>
            <a:ln w="9525" cmpd="sng">
              <a:solidFill>
                <a:schemeClr val="accent3"/>
              </a:solidFill>
              <a:prstDash val="solid"/>
            </a:ln>
          </a:bottom>
          <a:insideH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bg1">
              <a:alpha val="0"/>
            </a:schemeClr>
          </a:solidFill>
        </a:fill>
      </a:tcStyle>
    </a:wholeTbl>
    <a:band2H>
      <a:tcStyle>
        <a:tcBdr/>
        <a:fill>
          <a:solidFill>
            <a:schemeClr val="accent3">
              <a:lumMod val="40000"/>
              <a:lumOff val="60000"/>
              <a:alpha val="25000"/>
            </a:schemeClr>
          </a:solidFill>
        </a:fill>
      </a:tcStyle>
    </a:band2H>
    <a:band1V>
      <a:tcStyle>
        <a:tcBdr/>
        <a:fill>
          <a:solidFill>
            <a:schemeClr val="accent3">
              <a:lumMod val="40000"/>
              <a:lumOff val="60000"/>
              <a:alpha val="25000"/>
            </a:schemeClr>
          </a:solidFill>
        </a:fill>
      </a:tcStyle>
    </a:band1V>
    <a:band2V>
      <a:tcStyle>
        <a:tcBdr/>
        <a:fill>
          <a:solidFill>
            <a:schemeClr val="bg1">
              <a:alpha val="0"/>
            </a:schemeClr>
          </a:solidFill>
        </a:fill>
      </a:tcStyle>
    </a:band2V>
    <a:la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3"/>
              </a:solidFill>
              <a:prstDash val="solid"/>
            </a:ln>
          </a:right>
          <a:top>
            <a:ln w="9525" cmpd="sng">
              <a:solidFill>
                <a:schemeClr val="accent3"/>
              </a:solidFill>
              <a:prstDash val="solid"/>
            </a:ln>
          </a:top>
          <a:bottom>
            <a:ln w="9525" cmpd="sng">
              <a:solidFill>
                <a:schemeClr val="accent3"/>
              </a:solidFill>
              <a:prstDash val="solid"/>
            </a:ln>
          </a:bottom>
          <a:insideH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40000"/>
            </a:schemeClr>
          </a:solidFill>
        </a:fill>
      </a:tcStyle>
    </a:lastCol>
    <a:firstCol>
      <a:tcTxStyle b="on">
        <a:fontRef idx="none">
          <a:schemeClr val="tx1"/>
        </a:fontRef>
      </a:tcTxStyle>
      <a:tcStyle>
        <a:tcBdr>
          <a:left>
            <a:ln w="9525" cmpd="sng">
              <a:solidFill>
                <a:schemeClr val="accent3"/>
              </a:solidFill>
              <a:prstDash val="solid"/>
            </a:ln>
          </a:left>
          <a:right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3"/>
              </a:solidFill>
              <a:prstDash val="solid"/>
            </a:ln>
          </a:top>
          <a:bottom>
            <a:ln w="9525" cmpd="sng">
              <a:solidFill>
                <a:schemeClr val="accent3"/>
              </a:solidFill>
              <a:prstDash val="solid"/>
            </a:ln>
          </a:bottom>
          <a:insideH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3">
              <a:lumMod val="40000"/>
              <a:lumOff val="60000"/>
              <a:alpha val="40000"/>
            </a:schemeClr>
          </a:solidFill>
        </a:fill>
      </a:tcStyle>
    </a:firstCol>
    <a:lastRow>
      <a:tcTxStyle b="on">
        <a:fontRef idx="none">
          <a:schemeClr val="accent3"/>
        </a:fontRef>
      </a:tcTxStyle>
      <a:tcStyle>
        <a:tcBdr>
          <a:left>
            <a:ln w="9525" cmpd="sng">
              <a:solidFill>
                <a:schemeClr val="accent3"/>
              </a:solidFill>
              <a:prstDash val="solid"/>
            </a:ln>
          </a:left>
          <a:right>
            <a:ln w="9525" cmpd="sng">
              <a:solidFill>
                <a:schemeClr val="accent3"/>
              </a:solidFill>
              <a:prstDash val="solid"/>
            </a:ln>
          </a:right>
          <a:top>
            <a:ln w="9525" cmpd="sng">
              <a:solidFill>
                <a:schemeClr val="accent3"/>
              </a:solidFill>
              <a:prstDash val="solid"/>
            </a:ln>
          </a:top>
          <a:bottom>
            <a:ln w="9525" cmpd="sng">
              <a:solidFill>
                <a:schemeClr val="accent3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lastRow>
    <a:seCell>
      <a:tcStyle>
        <a:tcBdr>
          <a:left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3"/>
              </a:solidFill>
              <a:prstDash val="solid"/>
            </a:ln>
          </a:right>
          <a:top>
            <a:ln w="9525" cmpd="sng">
              <a:solidFill>
                <a:schemeClr val="accent3"/>
              </a:solidFill>
              <a:prstDash val="solid"/>
            </a:ln>
          </a:top>
          <a:bottom>
            <a:ln w="9525" cmpd="sng">
              <a:solidFill>
                <a:schemeClr val="accent3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eCell>
    <a:swCell>
      <a:tcTxStyle b="on">
        <a:fontRef idx="none">
          <a:schemeClr val="accent3"/>
        </a:fontRef>
      </a:tcTxStyle>
      <a:tcStyle>
        <a:tcBdr>
          <a:left>
            <a:ln w="9525" cmpd="sng">
              <a:solidFill>
                <a:schemeClr val="accent3"/>
              </a:solidFill>
              <a:prstDash val="solid"/>
            </a:ln>
          </a:left>
          <a:right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3"/>
              </a:solidFill>
              <a:prstDash val="solid"/>
            </a:ln>
          </a:top>
          <a:bottom>
            <a:ln w="9525" cmpd="sng">
              <a:solidFill>
                <a:schemeClr val="accent3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>
              <a:alpha val="0"/>
            </a:schemeClr>
          </a:solidFill>
        </a:fill>
      </a:tcStyle>
    </a:swCell>
    <a:firstRow>
      <a:tcTxStyle b="on">
        <a:fontRef idx="none">
          <a:schemeClr val="bg1"/>
        </a:fontRef>
      </a:tcTxStyle>
      <a:tcStyle>
        <a:tcBdr>
          <a:left>
            <a:ln w="9525" cmpd="sng">
              <a:solidFill>
                <a:schemeClr val="accent3"/>
              </a:solidFill>
              <a:prstDash val="solid"/>
            </a:ln>
          </a:left>
          <a:right>
            <a:ln w="9525" cmpd="sng">
              <a:solidFill>
                <a:schemeClr val="accent3"/>
              </a:solidFill>
              <a:prstDash val="solid"/>
            </a:ln>
          </a:right>
          <a:top>
            <a:ln w="9525" cmpd="sng">
              <a:solidFill>
                <a:schemeClr val="accent3"/>
              </a:solidFill>
              <a:prstDash val="solid"/>
            </a:ln>
          </a:top>
          <a:bottom>
            <a:ln w="9525" cmpd="sng">
              <a:solidFill>
                <a:schemeClr val="accent3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3"/>
          </a:solidFill>
        </a:fill>
      </a:tcStyle>
    </a:firstRow>
    <a:neCell>
      <a:tcStyle>
        <a:tcBdr>
          <a:left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3"/>
              </a:solidFill>
              <a:prstDash val="solid"/>
            </a:ln>
          </a:right>
          <a:top>
            <a:ln w="9525" cmpd="sng">
              <a:solidFill>
                <a:schemeClr val="accent3"/>
              </a:solidFill>
              <a:prstDash val="solid"/>
            </a:ln>
          </a:top>
          <a:bottom>
            <a:ln w="9525" cmpd="sng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062" y="366"/>
      </p:cViewPr>
      <p:guideLst>
        <p:guide orient="horz" pos="2160"/>
        <p:guide pos="37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3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</a:t>
            </a:r>
            <a:r>
              <a:rPr lang="zh-CN" altLang="en-US"/>
              <a:t>、一期的原始设计，</a:t>
            </a:r>
            <a:r>
              <a:rPr lang="en-US" altLang="zh-CN"/>
              <a:t>MR</a:t>
            </a:r>
            <a:r>
              <a:rPr lang="zh-CN" altLang="en-US"/>
              <a:t>插件式整体维护，事实上寿命不同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</a:t>
            </a:r>
            <a:r>
              <a:rPr lang="zh-CN" altLang="en-US"/>
              <a:t>、一期的原始设计，</a:t>
            </a:r>
            <a:r>
              <a:rPr lang="en-US" altLang="zh-CN"/>
              <a:t>MR</a:t>
            </a:r>
            <a:r>
              <a:rPr lang="zh-CN" altLang="en-US"/>
              <a:t>插件式整体维护，事实上寿命不同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</a:t>
            </a:r>
            <a:r>
              <a:rPr lang="zh-CN" altLang="en-US"/>
              <a:t>、一期的原始设计，</a:t>
            </a:r>
            <a:r>
              <a:rPr lang="en-US" altLang="zh-CN"/>
              <a:t>MR</a:t>
            </a:r>
            <a:r>
              <a:rPr lang="zh-CN" altLang="en-US"/>
              <a:t>插件式整体维护，事实上寿命不同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I've finished my report. Thank you for your attention.</a:t>
            </a: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  <a:endParaRPr lang="en-US" altLang="zh-CN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51866" y="1213866"/>
            <a:ext cx="11520678" cy="5106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 flipV="1">
            <a:off x="0" y="1069979"/>
            <a:ext cx="12192000" cy="4571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42" name="圆角矩形 41"/>
          <p:cNvSpPr/>
          <p:nvPr userDrawn="1"/>
        </p:nvSpPr>
        <p:spPr>
          <a:xfrm>
            <a:off x="786560" y="342241"/>
            <a:ext cx="477755" cy="636588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6" name="圆角矩形 95"/>
          <p:cNvSpPr/>
          <p:nvPr userDrawn="1"/>
        </p:nvSpPr>
        <p:spPr>
          <a:xfrm>
            <a:off x="664344" y="250169"/>
            <a:ext cx="361888" cy="48101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pic>
        <p:nvPicPr>
          <p:cNvPr id="39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2654" y="223076"/>
            <a:ext cx="1327200" cy="66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占位符 9"/>
          <p:cNvSpPr>
            <a:spLocks noGrp="1"/>
          </p:cNvSpPr>
          <p:nvPr>
            <p:ph type="body" idx="13" hasCustomPrompt="1"/>
          </p:nvPr>
        </p:nvSpPr>
        <p:spPr>
          <a:xfrm>
            <a:off x="1658112" y="177546"/>
            <a:ext cx="7071360" cy="782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40">
                <a:latin typeface="+mj-lt"/>
                <a:ea typeface="方正仿宋_GB2312" panose="02000000000000000000" charset="-122"/>
              </a:defRPr>
            </a:lvl1pPr>
            <a:lvl2pPr marL="431800" indent="0">
              <a:buNone/>
              <a:defRPr/>
            </a:lvl2pPr>
          </a:lstStyle>
          <a:p>
            <a:pPr lvl="0"/>
            <a:r>
              <a:rPr lang="en-US" altLang="zh-CN" dirty="0"/>
              <a:t>ABC</a:t>
            </a:r>
            <a:endParaRPr lang="zh-CN" altLang="en-US" dirty="0"/>
          </a:p>
          <a:p>
            <a:pPr lvl="1"/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</p:nvPr>
        </p:nvSpPr>
        <p:spPr>
          <a:xfrm>
            <a:off x="541020" y="1356360"/>
            <a:ext cx="11205972" cy="5049774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1pPr>
            <a:lvl2pPr marL="911860" indent="-480060">
              <a:buFont typeface="+mj-lt"/>
              <a:buAutoNum type="romanUcPeriod"/>
              <a:defRPr>
                <a:latin typeface="+mn-ea"/>
                <a:ea typeface="+mn-ea"/>
              </a:defRPr>
            </a:lvl2pPr>
            <a:lvl3pPr marL="1394460" indent="-480060">
              <a:buFont typeface="+mj-lt"/>
              <a:buAutoNum type="romanUcPeriod"/>
              <a:defRPr>
                <a:latin typeface="+mn-ea"/>
                <a:ea typeface="+mn-ea"/>
              </a:defRPr>
            </a:lvl3pPr>
            <a:lvl4pPr marL="1851660" indent="-480060">
              <a:buFont typeface="+mj-lt"/>
              <a:buAutoNum type="romanUcPeriod"/>
              <a:defRPr>
                <a:latin typeface="+mn-ea"/>
                <a:ea typeface="+mn-ea"/>
              </a:defRPr>
            </a:lvl4pPr>
            <a:lvl5pPr marL="2308860" indent="-480060">
              <a:buFont typeface="+mj-lt"/>
              <a:buAutoNum type="romanUcPeriod"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altLang="zh-CN" dirty="0"/>
              <a:t>ABC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  <a:endParaRPr lang="en-US" altLang="zh-CN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451866" y="1213866"/>
            <a:ext cx="11520678" cy="5106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E:\photo\2：20170215-20171230\张玮\201708精选\航拍-201708.jpg"/>
          <p:cNvPicPr>
            <a:picLocks noChangeAspect="1" noChangeArrowheads="1"/>
          </p:cNvPicPr>
          <p:nvPr userDrawn="1"/>
        </p:nvPicPr>
        <p:blipFill>
          <a:blip r:embed="rId2" cstate="screen"/>
          <a:srcRect t="29793" b="3563"/>
          <a:stretch>
            <a:fillRect/>
          </a:stretch>
        </p:blipFill>
        <p:spPr bwMode="auto">
          <a:xfrm>
            <a:off x="0" y="0"/>
            <a:ext cx="12192000" cy="303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I:\工作\照片\效果图 logo等\CSNSlogo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865575" y="129288"/>
            <a:ext cx="1009060" cy="57150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6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1pPr>
      <a:lvl2pPr marL="7747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tabLst>
          <a:tab pos="1609090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defRPr sz="1600" u="none" strike="noStrike" kern="1200" cap="none" spc="125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defRPr sz="1600" u="none" strike="noStrike" kern="1200" cap="none" spc="125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835"/>
        </a:spcAft>
        <a:buFont typeface="Arial" panose="020B0604020202020204" pitchFamily="34" charset="0"/>
        <a:buChar char="•"/>
        <a:defRPr sz="1600" u="none" strike="noStrike" kern="1200" cap="none" spc="125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1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8.jpe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tags" Target="../tags/tag30.xml"/><Relationship Id="rId4" Type="http://schemas.openxmlformats.org/officeDocument/2006/relationships/image" Target="../media/image54.jpeg"/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emf"/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26.xml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36930" y="4759960"/>
            <a:ext cx="10528300" cy="16160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7620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Chaoju Yu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 defTabSz="7620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On behalf of Moderator and Reflector System of CSNS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 defTabSz="7620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Institute of High Energy Physics, Chinese Academy of Sciences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标题 3"/>
          <p:cNvSpPr txBox="1"/>
          <p:nvPr/>
        </p:nvSpPr>
        <p:spPr>
          <a:xfrm>
            <a:off x="977265" y="1644015"/>
            <a:ext cx="9956165" cy="984885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 dirty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 defTabSz="762000">
              <a:spcAft>
                <a:spcPts val="0"/>
              </a:spcAft>
            </a:pPr>
            <a:r>
              <a:rPr lang="en-US" altLang="zh-CN" sz="3335" dirty="0">
                <a:solidFill>
                  <a:srgbClr val="FFFFFF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3335" dirty="0">
                <a:solidFill>
                  <a:srgbClr val="FFFFFF"/>
                </a:solidFill>
                <a:cs typeface="Arial" panose="020B0604020202020204" pitchFamily="34" charset="0"/>
              </a:rPr>
              <a:t>Report of Dongguan Branch		</a:t>
            </a:r>
            <a:endParaRPr lang="en-US" altLang="en-US" sz="3335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218670" cy="33534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86790" y="3636645"/>
            <a:ext cx="10173970" cy="996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Progress on Manufacturing and Process R&amp;D of the Moderator-Reflector Plug for CSNS-II</a:t>
            </a:r>
            <a:endParaRPr lang="en-US" altLang="zh-CN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11287760" cy="33191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56000">
                <a:schemeClr val="bg2">
                  <a:alpha val="0"/>
                </a:schemeClr>
              </a:gs>
              <a:gs pos="100000">
                <a:schemeClr val="bg2">
                  <a:lumMod val="9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Picture 1" descr="C:\Users\thinkpad\Desktop\赵晶石\微信图片_201910091434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5" y="158750"/>
            <a:ext cx="711835" cy="72199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7" name="图片 36" descr="所logo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6790" y="213995"/>
            <a:ext cx="989965" cy="59182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0" name="图片 18" descr="图片1副本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0385" y="261620"/>
            <a:ext cx="919480" cy="48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1" name="文本框 10"/>
          <p:cNvSpPr txBox="1"/>
          <p:nvPr/>
        </p:nvSpPr>
        <p:spPr>
          <a:xfrm>
            <a:off x="9770110" y="6264910"/>
            <a:ext cx="2129790" cy="4051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ym typeface="+mn-ea"/>
              </a:rPr>
              <a:t>ICANS XXV, Malmo</a:t>
            </a:r>
            <a:endParaRPr lang="en-US" altLang="zh-CN" sz="1600" b="1">
              <a:solidFill>
                <a:schemeClr val="bg2">
                  <a:lumMod val="85000"/>
                </a:scheme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" name="文本框 21" descr="7b0a202020202262756c6c6574223a20227b5c2263617465676f727949645c223a5c225c222c5c2274656d706c61746549645c223a32303233313634357d220a7d0a"/>
          <p:cNvSpPr txBox="1"/>
          <p:nvPr>
            <p:custDataLst>
              <p:tags r:id="rId1"/>
            </p:custDataLst>
          </p:nvPr>
        </p:nvSpPr>
        <p:spPr>
          <a:xfrm>
            <a:off x="123190" y="776605"/>
            <a:ext cx="1206881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+mn-ea"/>
              </a:rPr>
              <a:t>Cd d</a:t>
            </a: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+mn-ea"/>
              </a:rPr>
              <a:t>ecoupling material Flame Spraying for moderator</a:t>
            </a:r>
            <a:endParaRPr lang="en-US" altLang="zh-CN" sz="2400" b="1" dirty="0">
              <a:solidFill>
                <a:schemeClr val="tx1"/>
              </a:solidFill>
              <a:latin typeface="Century Gothic" panose="020B0502020202020204" pitchFamily="34" charset="0"/>
              <a:sym typeface="+mn-ea"/>
            </a:endParaRPr>
          </a:p>
          <a:p>
            <a:pPr marL="285750" lvl="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endParaRPr lang="en-US" altLang="zh-CN" sz="1800" b="1" dirty="0">
              <a:solidFill>
                <a:schemeClr val="tx1"/>
              </a:solidFill>
              <a:latin typeface="Century Gothic" panose="020B050202020202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" y="1740535"/>
            <a:ext cx="6401435" cy="26377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5036820"/>
            <a:ext cx="6401435" cy="169481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45" y="1703070"/>
            <a:ext cx="4798060" cy="338264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878840" y="1460500"/>
            <a:ext cx="4126230" cy="30670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latin typeface="+mn-ea"/>
              </a:defRPr>
            </a:lvl1pPr>
          </a:lstStyle>
          <a:p>
            <a:r>
              <a:rPr lang="en-US" altLang="zh-CN" dirty="0"/>
              <a:t>composition mapping of Cd Powder</a:t>
            </a:r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7239533" y="1432412"/>
            <a:ext cx="4447307" cy="307777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latin typeface="+mn-ea"/>
              </a:defRPr>
            </a:lvl1pPr>
          </a:lstStyle>
          <a:p>
            <a:r>
              <a:rPr lang="da-DK" altLang="zh-CN" dirty="0"/>
              <a:t>Cross-sectional </a:t>
            </a:r>
            <a:r>
              <a:rPr lang="en-US" altLang="zh-CN" dirty="0"/>
              <a:t>morphology </a:t>
            </a:r>
            <a:r>
              <a:rPr lang="da-DK" altLang="zh-CN" dirty="0"/>
              <a:t>at Cd/6061Al Interface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408305" y="4531995"/>
            <a:ext cx="5826125" cy="30670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b="1">
                <a:latin typeface="+mn-ea"/>
              </a:defRPr>
            </a:lvl1pPr>
          </a:lstStyle>
          <a:p>
            <a:r>
              <a:rPr lang="en-US" altLang="zh-CN" dirty="0"/>
              <a:t>Flame Spraying Process and Final Coating Product</a:t>
            </a:r>
            <a:endParaRPr lang="zh-CN" altLang="en-US" dirty="0"/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6981276" y="5240780"/>
            <a:ext cx="5152172" cy="1503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zh-CN" sz="1600" b="1" dirty="0">
                <a:solidFill>
                  <a:schemeClr val="tx1"/>
                </a:solidFill>
              </a:rPr>
              <a:t>A Cd coating was fabricated on 6061-T6 Al via flame spraying</a:t>
            </a:r>
            <a:r>
              <a:rPr lang="en-US" altLang="zh-CN" sz="1600" b="1" dirty="0">
                <a:solidFill>
                  <a:schemeClr val="tx1"/>
                </a:solidFill>
              </a:rPr>
              <a:t> using the orthogonal experiments </a:t>
            </a:r>
            <a:r>
              <a:rPr lang="zh-CN" altLang="zh-CN" sz="1600" b="1" dirty="0">
                <a:solidFill>
                  <a:schemeClr val="tx1"/>
                </a:solidFill>
              </a:rPr>
              <a:t>.</a:t>
            </a:r>
            <a:endParaRPr lang="zh-CN" altLang="zh-CN" sz="1600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zh-CN" sz="1600" b="1" dirty="0">
                <a:solidFill>
                  <a:schemeClr val="tx1"/>
                </a:solidFill>
              </a:rPr>
              <a:t>The </a:t>
            </a:r>
            <a:r>
              <a:rPr lang="en-US" altLang="zh-CN" sz="1600" b="1" dirty="0">
                <a:solidFill>
                  <a:schemeClr val="tx1"/>
                </a:solidFill>
              </a:rPr>
              <a:t>average thickness of Cd </a:t>
            </a:r>
            <a:r>
              <a:rPr lang="zh-CN" altLang="zh-CN" sz="1600" b="1" dirty="0">
                <a:solidFill>
                  <a:schemeClr val="tx1"/>
                </a:solidFill>
              </a:rPr>
              <a:t>coating is a</a:t>
            </a:r>
            <a:r>
              <a:rPr lang="en-US" altLang="zh-CN" sz="1600" b="1" dirty="0">
                <a:solidFill>
                  <a:schemeClr val="tx1"/>
                </a:solidFill>
              </a:rPr>
              <a:t>bout</a:t>
            </a:r>
            <a:r>
              <a:rPr lang="zh-CN" altLang="zh-CN" sz="1600" b="1" dirty="0">
                <a:solidFill>
                  <a:schemeClr val="tx1"/>
                </a:solidFill>
              </a:rPr>
              <a:t> 0.6 mm.</a:t>
            </a:r>
            <a:endParaRPr lang="zh-CN" altLang="zh-CN" sz="1600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1600" b="1" dirty="0">
                <a:solidFill>
                  <a:schemeClr val="tx1"/>
                </a:solidFill>
              </a:rPr>
              <a:t>Bond strength of the Cd coating is ~35MPa</a:t>
            </a:r>
            <a:endParaRPr lang="en-US" altLang="zh-CN" sz="1600" b="1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Process Technology R&amp;D for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075" y="4751070"/>
            <a:ext cx="3540187" cy="18000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 rot="21600000">
            <a:off x="9186037" y="1619503"/>
            <a:ext cx="3006725" cy="2423160"/>
            <a:chOff x="0" y="0"/>
            <a:chExt cx="3006725" cy="2423160"/>
          </a:xfrm>
        </p:grpSpPr>
        <p:pic>
          <p:nvPicPr>
            <p:cNvPr id="816" name="picture 8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2836164" cy="2423160"/>
            </a:xfrm>
            <a:prstGeom prst="rect">
              <a:avLst/>
            </a:prstGeom>
          </p:spPr>
        </p:pic>
        <p:sp>
          <p:nvSpPr>
            <p:cNvPr id="818" name="textbox 818"/>
            <p:cNvSpPr/>
            <p:nvPr/>
          </p:nvSpPr>
          <p:spPr>
            <a:xfrm>
              <a:off x="1967230" y="1939290"/>
              <a:ext cx="1039495" cy="2540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6000"/>
                </a:lnSpc>
              </a:pPr>
              <a:endParaRPr sz="100" b="1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8000"/>
                </a:lnSpc>
              </a:pPr>
              <a:r>
                <a:rPr lang="en-US" sz="1700" b="1" dirty="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Cd sheet</a:t>
              </a:r>
              <a:endParaRPr lang="en-US" sz="1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836" name="picture 8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002401" y="1619503"/>
            <a:ext cx="2676144" cy="2423160"/>
          </a:xfrm>
          <a:prstGeom prst="rect">
            <a:avLst/>
          </a:prstGeom>
        </p:spPr>
      </p:pic>
      <p:pic>
        <p:nvPicPr>
          <p:cNvPr id="840" name="picture 8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883087" y="4752115"/>
            <a:ext cx="2892425" cy="1799590"/>
          </a:xfrm>
          <a:prstGeom prst="rect">
            <a:avLst/>
          </a:prstGeom>
        </p:spPr>
      </p:pic>
      <p:pic>
        <p:nvPicPr>
          <p:cNvPr id="842" name="picture 8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367645" y="5055870"/>
            <a:ext cx="1604645" cy="1130300"/>
          </a:xfrm>
          <a:prstGeom prst="rect">
            <a:avLst/>
          </a:prstGeom>
        </p:spPr>
      </p:pic>
      <p:pic>
        <p:nvPicPr>
          <p:cNvPr id="858" name="picture 8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428382" y="2774556"/>
            <a:ext cx="1315860" cy="347979"/>
          </a:xfrm>
          <a:prstGeom prst="rect">
            <a:avLst/>
          </a:prstGeom>
        </p:spPr>
      </p:pic>
      <p:sp>
        <p:nvSpPr>
          <p:cNvPr id="868" name="textbox 868"/>
          <p:cNvSpPr/>
          <p:nvPr/>
        </p:nvSpPr>
        <p:spPr>
          <a:xfrm>
            <a:off x="9084945" y="1321435"/>
            <a:ext cx="1626870" cy="5283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000"/>
              </a:lnSpc>
            </a:pPr>
            <a:endParaRPr sz="100" b="1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4445" algn="l" rtl="0" eaLnBrk="0">
              <a:lnSpc>
                <a:spcPct val="99000"/>
              </a:lnSpc>
            </a:pPr>
            <a:r>
              <a:rPr lang="en-US" altLang="zh-CN" sz="17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Stainless steel frame</a:t>
            </a:r>
            <a:endParaRPr lang="en-US" altLang="zh-CN" sz="17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70" name="textbox 870"/>
          <p:cNvSpPr/>
          <p:nvPr/>
        </p:nvSpPr>
        <p:spPr>
          <a:xfrm>
            <a:off x="8773440" y="2771800"/>
            <a:ext cx="403860" cy="3206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2325"/>
              </a:lnSpc>
            </a:pPr>
            <a:r>
              <a:rPr sz="1700" kern="0" spc="-20" dirty="0">
                <a:solidFill>
                  <a:srgbClr val="252525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108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72" name="picture 8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665744" y="2795841"/>
            <a:ext cx="116395" cy="28098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19075" y="765175"/>
            <a:ext cx="12038330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l" fontAlgn="auto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+mn-ea"/>
              </a:rPr>
              <a:t>Cd decoupling sheet fixing for n</a:t>
            </a:r>
            <a:r>
              <a:rPr lang="en-US" altLang="zh-CN" sz="2400" b="1" dirty="0">
                <a:latin typeface="Century Gothic" panose="020B0502020202020204" pitchFamily="34" charset="0"/>
                <a:sym typeface="+mn-ea"/>
              </a:rPr>
              <a:t>eutron channel</a:t>
            </a:r>
            <a:endParaRPr lang="en-US" altLang="zh-CN" sz="2400" b="1" dirty="0">
              <a:latin typeface="Century Gothic" panose="020B0502020202020204" pitchFamily="3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8445" y="1259205"/>
            <a:ext cx="574421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Manufacturing process: Cd sheet + stainless steel </a:t>
            </a:r>
            <a:r>
              <a:rPr lang="en-US" altLang="zh-CN" b="1" dirty="0">
                <a:latin typeface="Century Gothic" panose="020B0502020202020204" pitchFamily="34" charset="0"/>
                <a:sym typeface="+mn-ea"/>
              </a:rPr>
              <a:t>sheet</a:t>
            </a:r>
            <a:r>
              <a:rPr lang="en-US" altLang="zh-CN" b="1" dirty="0">
                <a:latin typeface="Century Gothic" panose="020B0502020202020204" pitchFamily="34" charset="0"/>
              </a:rPr>
              <a:t>, fixed to the aluminum container with screws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Technical difficulties: The neutron channel of the reflector has narrow space, making drilling difficult.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Solution: Develop a special tool for drilling.</a:t>
            </a:r>
            <a:endParaRPr lang="en-US" altLang="zh-CN" b="1" dirty="0">
              <a:latin typeface="Century Gothic" panose="020B0502020202020204" pitchFamily="34" charset="0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H="1">
            <a:off x="9455785" y="1823720"/>
            <a:ext cx="104140" cy="5543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 flipV="1">
            <a:off x="11591925" y="2620010"/>
            <a:ext cx="81280" cy="9385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9623425" y="5250815"/>
            <a:ext cx="923290" cy="8064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8289925" y="5610860"/>
            <a:ext cx="323215" cy="3575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956300" y="4123055"/>
            <a:ext cx="6188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Decoupling material for neutron channels of reflector containers</a:t>
            </a:r>
            <a:endParaRPr lang="en-US" altLang="zh-CN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905000" y="4502150"/>
            <a:ext cx="831215" cy="1027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736215" y="4325620"/>
            <a:ext cx="1022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latin typeface="Century Gothic" panose="020B0502020202020204" pitchFamily="34" charset="0"/>
                <a:sym typeface="+mn-ea"/>
              </a:rPr>
              <a:t>screws</a:t>
            </a:r>
            <a:endParaRPr lang="zh-CN" altLang="en-US" b="1"/>
          </a:p>
        </p:txBody>
      </p:sp>
      <p:pic>
        <p:nvPicPr>
          <p:cNvPr id="12" name="图片 11" descr="5ae1acfa4b745a5d1c530356bbe1797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2155" y="4740910"/>
            <a:ext cx="2934970" cy="1651635"/>
          </a:xfrm>
          <a:prstGeom prst="rect">
            <a:avLst/>
          </a:prstGeom>
        </p:spPr>
      </p:pic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Process Technology R&amp;D for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7340" y="1478915"/>
            <a:ext cx="1570990" cy="2339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802" y="1478915"/>
            <a:ext cx="2276475" cy="2340000"/>
          </a:xfrm>
          <a:prstGeom prst="rect">
            <a:avLst/>
          </a:prstGeom>
        </p:spPr>
      </p:pic>
      <p:pic>
        <p:nvPicPr>
          <p:cNvPr id="940" name="picture 9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054217" y="1478915"/>
            <a:ext cx="2966720" cy="2340000"/>
          </a:xfrm>
          <a:prstGeom prst="rect">
            <a:avLst/>
          </a:prstGeom>
        </p:spPr>
      </p:pic>
      <p:sp>
        <p:nvSpPr>
          <p:cNvPr id="21" name="文本框 20" descr="7b0a202020202262756c6c6574223a20227b5c2263617465676f727949645c223a5c225c222c5c2274656d706c61746549645c223a32303233313634357d220a7d0a"/>
          <p:cNvSpPr txBox="1"/>
          <p:nvPr>
            <p:custDataLst>
              <p:tags r:id="rId4"/>
            </p:custDataLst>
          </p:nvPr>
        </p:nvSpPr>
        <p:spPr>
          <a:xfrm>
            <a:off x="189865" y="850265"/>
            <a:ext cx="11516360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1"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+mn-ea"/>
              </a:rPr>
              <a:t>T6 heat treatment of large forgings of Al6061</a:t>
            </a:r>
            <a:endParaRPr lang="en-US" altLang="zh-CN" sz="2400" b="1" dirty="0">
              <a:solidFill>
                <a:schemeClr val="tx1"/>
              </a:solidFill>
              <a:latin typeface="Century Gothic" panose="020B050202020202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8280" y="1443990"/>
            <a:ext cx="391541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  <a:sym typeface="+mn-ea"/>
              </a:rPr>
              <a:t>In order to increase the service temperature of the reflector vessel, the vessel material has been upgraded from 5083 to 6061-T6.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Solution: firstly buy some O tempered Al6061, then make Al6061 forgings in the O temper; after rough machining, T6 treatment is conducted to achieve the mechanical properties.</a:t>
            </a:r>
            <a:endParaRPr lang="en-US" altLang="zh-CN" b="1" dirty="0">
              <a:latin typeface="Century Gothic" panose="020B0502020202020204" pitchFamily="34" charset="0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5845175" y="2493010"/>
            <a:ext cx="254000" cy="4737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/>
        </p:nvSpPr>
        <p:spPr>
          <a:xfrm>
            <a:off x="8659495" y="2493010"/>
            <a:ext cx="254000" cy="47371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144000" y="1478915"/>
            <a:ext cx="2828290" cy="645160"/>
          </a:xfrm>
          <a:prstGeom prst="rect">
            <a:avLst/>
          </a:prstGeom>
          <a:solidFill>
            <a:schemeClr val="bg2">
              <a:lumMod val="50000"/>
              <a:alpha val="67000"/>
            </a:schemeClr>
          </a:solidFill>
        </p:spPr>
        <p:txBody>
          <a:bodyPr wrap="square" rtlCol="0">
            <a:spAutoFit/>
          </a:bodyPr>
          <a:p>
            <a:r>
              <a:rPr lang="en-US" altLang="zh-CN"/>
              <a:t>After rough machining, T6 treatment is performed.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6401435" y="1478915"/>
            <a:ext cx="1939290" cy="368300"/>
          </a:xfrm>
          <a:prstGeom prst="rect">
            <a:avLst/>
          </a:prstGeom>
          <a:solidFill>
            <a:schemeClr val="bg2">
              <a:lumMod val="50000"/>
              <a:alpha val="67000"/>
            </a:schemeClr>
          </a:solidFill>
        </p:spPr>
        <p:txBody>
          <a:bodyPr wrap="square" rtlCol="0">
            <a:spAutoFit/>
          </a:bodyPr>
          <a:p>
            <a:r>
              <a:rPr lang="en-US" altLang="zh-CN"/>
              <a:t>O-temper forging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4163060" y="1478915"/>
            <a:ext cx="1524635" cy="368300"/>
          </a:xfrm>
          <a:prstGeom prst="rect">
            <a:avLst/>
          </a:prstGeom>
          <a:solidFill>
            <a:schemeClr val="bg2">
              <a:lumMod val="50000"/>
              <a:alpha val="67000"/>
            </a:schemeClr>
          </a:solidFill>
        </p:spPr>
        <p:txBody>
          <a:bodyPr wrap="square" rtlCol="0">
            <a:spAutoFit/>
          </a:bodyPr>
          <a:p>
            <a:r>
              <a:rPr lang="en-US" altLang="zh-CN"/>
              <a:t>O-temper rod</a:t>
            </a:r>
            <a:endParaRPr lang="en-US" altLang="zh-CN"/>
          </a:p>
        </p:txBody>
      </p:sp>
      <p:graphicFrame>
        <p:nvGraphicFramePr>
          <p:cNvPr id="10" name="表格 9"/>
          <p:cNvGraphicFramePr/>
          <p:nvPr>
            <p:custDataLst>
              <p:tags r:id="rId5"/>
            </p:custDataLst>
          </p:nvPr>
        </p:nvGraphicFramePr>
        <p:xfrm>
          <a:off x="4418965" y="4531995"/>
          <a:ext cx="7461250" cy="1920240"/>
        </p:xfrm>
        <a:graphic>
          <a:graphicData uri="http://schemas.openxmlformats.org/drawingml/2006/table">
            <a:tbl>
              <a:tblPr firstRow="1">
                <a:tableStyleId>{78FC2AB6-FD06-454E-95BD-BF97C8380171}</a:tableStyleId>
              </a:tblPr>
              <a:tblGrid>
                <a:gridCol w="1492250"/>
                <a:gridCol w="1492250"/>
                <a:gridCol w="1492250"/>
                <a:gridCol w="1492250"/>
                <a:gridCol w="1492250"/>
              </a:tblGrid>
              <a:tr h="822960"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800" b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Tensile Strength</a:t>
                      </a:r>
                      <a:endParaRPr lang="en-US" altLang="zh-CN" sz="18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（MPa）</a:t>
                      </a:r>
                      <a:endParaRPr lang="en-US" altLang="zh-CN" sz="18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</a:t>
                      </a:r>
                      <a:endParaRPr lang="en-US" altLang="zh-CN" sz="18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</a:t>
                      </a:r>
                      <a:endParaRPr lang="en-US" altLang="zh-CN" sz="18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（MPa）</a:t>
                      </a:r>
                      <a:endParaRPr lang="en-US" altLang="zh-CN" sz="18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Elongation After Fracture（%）</a:t>
                      </a:r>
                      <a:endParaRPr lang="en-US" altLang="zh-CN" sz="18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Reduction of Area（%）</a:t>
                      </a:r>
                      <a:endParaRPr lang="en-US" altLang="zh-CN" sz="18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</a:tr>
              <a:tr h="0"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≥290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≥240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≥6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</a:tr>
              <a:tr h="0"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1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</a:tr>
              <a:tr h="0"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2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</a:tr>
              <a:tr h="0"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3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  <a:tc>
                  <a:txBody>
                    <a:bodyPr/>
                    <a:p>
                      <a:pPr algn="ctr" rtl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</a:pPr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altLang="zh-CN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t" anchorCtr="0"/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5059680" y="415861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fontAlgn="auto">
              <a:lnSpc>
                <a:spcPct val="100000"/>
              </a:lnSpc>
              <a:buClrTx/>
              <a:buSzTx/>
              <a:buFontTx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Mechanical properties of Al6061 after T6 treatment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Process Technology R&amp;D for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对象 8"/>
          <p:cNvGraphicFramePr/>
          <p:nvPr/>
        </p:nvGraphicFramePr>
        <p:xfrm>
          <a:off x="8176260" y="3984625"/>
          <a:ext cx="3796030" cy="2129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4084320" imgH="3002280" progId="Paint.Picture">
                  <p:embed/>
                </p:oleObj>
              </mc:Choice>
              <mc:Fallback>
                <p:oleObj name="" r:id="rId1" imgW="4084320" imgH="300228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176260" y="3984625"/>
                        <a:ext cx="3796030" cy="2129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80" y="3641725"/>
            <a:ext cx="2919095" cy="289369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252585" y="6143625"/>
            <a:ext cx="1557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EDM machine</a:t>
            </a:r>
            <a:endParaRPr lang="en-US" altLang="zh-CN"/>
          </a:p>
        </p:txBody>
      </p:sp>
      <p:pic>
        <p:nvPicPr>
          <p:cNvPr id="2672" name="picture 26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6840" y="3429635"/>
            <a:ext cx="4258945" cy="3002280"/>
          </a:xfrm>
          <a:prstGeom prst="rect">
            <a:avLst/>
          </a:prstGeom>
        </p:spPr>
      </p:pic>
      <p:sp>
        <p:nvSpPr>
          <p:cNvPr id="21" name="文本框 20" descr="7b0a202020202262756c6c6574223a20227b5c2263617465676f727949645c223a5c225c222c5c2274656d706c61746549645c223a32303233313634357d220a7d0a"/>
          <p:cNvSpPr txBox="1"/>
          <p:nvPr>
            <p:custDataLst>
              <p:tags r:id="rId5"/>
            </p:custDataLst>
          </p:nvPr>
        </p:nvSpPr>
        <p:spPr>
          <a:xfrm>
            <a:off x="189865" y="850265"/>
            <a:ext cx="11782425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1"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+mn-ea"/>
              </a:rPr>
              <a:t>Deep hole machining for rectangular flow channels</a:t>
            </a:r>
            <a:endParaRPr lang="en-US" altLang="zh-CN" sz="2400" b="1" dirty="0">
              <a:solidFill>
                <a:schemeClr val="tx1"/>
              </a:solidFill>
              <a:latin typeface="Century Gothic" panose="020B0502020202020204" pitchFamily="34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294880" y="1534160"/>
            <a:ext cx="4677410" cy="2317750"/>
            <a:chOff x="11488" y="1750"/>
            <a:chExt cx="7366" cy="365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88" y="1750"/>
              <a:ext cx="7367" cy="3650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>
              <a:off x="12242" y="2853"/>
              <a:ext cx="6182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4444" y="2273"/>
              <a:ext cx="14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350mm</a:t>
              </a:r>
              <a:endParaRPr lang="en-US" altLang="zh-CN"/>
            </a:p>
          </p:txBody>
        </p:sp>
      </p:grpSp>
      <p:cxnSp>
        <p:nvCxnSpPr>
          <p:cNvPr id="13" name="直接箭头连接符 12"/>
          <p:cNvCxnSpPr/>
          <p:nvPr/>
        </p:nvCxnSpPr>
        <p:spPr>
          <a:xfrm flipH="1">
            <a:off x="6117590" y="3851910"/>
            <a:ext cx="1177290" cy="8350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24155" y="1453515"/>
            <a:ext cx="69507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Flow channel cross-sectional area: 4</a:t>
            </a:r>
            <a:r>
              <a:rPr lang="en-US" altLang="en-US" b="1" dirty="0">
                <a:latin typeface="Century Gothic" panose="020B0502020202020204" pitchFamily="34" charset="0"/>
              </a:rPr>
              <a:t>×</a:t>
            </a:r>
            <a:r>
              <a:rPr lang="en-US" altLang="zh-CN" b="1" dirty="0">
                <a:latin typeface="Century Gothic" panose="020B0502020202020204" pitchFamily="34" charset="0"/>
              </a:rPr>
              <a:t>20mm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Flow channel length: ~300mm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Process method: electrical discharge machining (EDM)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Century Gothic" panose="020B0502020202020204" pitchFamily="34" charset="0"/>
              </a:rPr>
              <a:t>Machining accuracy: 0.2mm</a:t>
            </a:r>
            <a:endParaRPr lang="en-US" altLang="zh-CN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6905" y="6339840"/>
            <a:ext cx="337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Intermediate reflector container</a:t>
            </a:r>
            <a:endParaRPr lang="en-US" altLang="zh-CN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Process Technology R&amp;D for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7760" y="1056005"/>
            <a:ext cx="2433421" cy="18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3521"/>
          <a:stretch>
            <a:fillRect/>
          </a:stretch>
        </p:blipFill>
        <p:spPr>
          <a:xfrm>
            <a:off x="8722995" y="1056005"/>
            <a:ext cx="3307914" cy="1800000"/>
          </a:xfrm>
          <a:prstGeom prst="rect">
            <a:avLst/>
          </a:prstGeom>
        </p:spPr>
      </p:pic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Process Technology R&amp;D for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689" y="2831679"/>
            <a:ext cx="7625130" cy="3780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26" y="2987440"/>
            <a:ext cx="3871811" cy="371567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9075" y="765175"/>
            <a:ext cx="6115050" cy="200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l" fontAlgn="auto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+mn-ea"/>
              </a:rPr>
              <a:t>Composite decoupling material R&amp;D</a:t>
            </a:r>
            <a:endParaRPr lang="en-US" altLang="zh-CN" sz="2400" b="1" dirty="0">
              <a:latin typeface="Century Gothic" panose="020B0502020202020204" pitchFamily="34" charset="0"/>
              <a:sym typeface="+mn-ea"/>
            </a:endParaRPr>
          </a:p>
          <a:p>
            <a:pPr marL="0" lvl="1" indent="0" algn="l" fontAlgn="auto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latin typeface="Century Gothic" panose="020B0502020202020204" pitchFamily="34" charset="0"/>
                <a:sym typeface="+mn-ea"/>
              </a:rPr>
              <a:t>Material composition</a:t>
            </a:r>
            <a:r>
              <a:rPr lang="zh-CN" altLang="en-US" b="1" dirty="0">
                <a:latin typeface="Century Gothic" panose="020B0502020202020204" pitchFamily="34" charset="0"/>
                <a:sym typeface="+mn-ea"/>
              </a:rPr>
              <a:t>：</a:t>
            </a:r>
            <a:r>
              <a:rPr lang="en-US" altLang="zh-CN" b="1" dirty="0">
                <a:latin typeface="Century Gothic" panose="020B0502020202020204" pitchFamily="34" charset="0"/>
                <a:sym typeface="+mn-ea"/>
              </a:rPr>
              <a:t>B4C+Gd2O3/Gd+Al6061</a:t>
            </a:r>
            <a:endParaRPr lang="en-US" altLang="zh-CN" b="1" dirty="0">
              <a:latin typeface="Century Gothic" panose="020B0502020202020204" pitchFamily="34" charset="0"/>
              <a:sym typeface="+mn-ea"/>
            </a:endParaRPr>
          </a:p>
          <a:p>
            <a:pPr marL="0" lvl="1" indent="0" algn="l" fontAlgn="auto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latin typeface="Century Gothic" panose="020B0502020202020204" pitchFamily="34" charset="0"/>
                <a:sym typeface="+mn-ea"/>
              </a:rPr>
              <a:t>Material properties: The thermal conductivity is similar to cadmium, while it has better strength.</a:t>
            </a:r>
            <a:endParaRPr lang="en-US" altLang="zh-CN" b="1" dirty="0">
              <a:latin typeface="Century Gothic" panose="020B0502020202020204" pitchFamily="34" charset="0"/>
              <a:sym typeface="+mn-ea"/>
            </a:endParaRPr>
          </a:p>
          <a:p>
            <a:pPr marL="0" lvl="1" indent="0" algn="l" fontAlgn="auto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b="1" dirty="0">
                <a:latin typeface="Century Gothic" panose="020B0502020202020204" pitchFamily="34" charset="0"/>
                <a:sym typeface="+mn-ea"/>
              </a:rPr>
              <a:t>Decoupling energy: &gt;1eV (by adjust ratio )</a:t>
            </a:r>
            <a:endParaRPr lang="en-US" altLang="zh-CN" b="1" dirty="0">
              <a:latin typeface="Century Gothic" panose="020B0502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lum bright="18000"/>
          </a:blip>
          <a:stretch>
            <a:fillRect/>
          </a:stretch>
        </p:blipFill>
        <p:spPr>
          <a:xfrm>
            <a:off x="7494905" y="951230"/>
            <a:ext cx="4455160" cy="307276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55040" y="3429000"/>
            <a:ext cx="5715000" cy="3316605"/>
            <a:chOff x="1594" y="2872"/>
            <a:chExt cx="9000" cy="6742"/>
          </a:xfrm>
        </p:grpSpPr>
        <p:grpSp>
          <p:nvGrpSpPr>
            <p:cNvPr id="6" name="组合 5"/>
            <p:cNvGrpSpPr/>
            <p:nvPr/>
          </p:nvGrpSpPr>
          <p:grpSpPr>
            <a:xfrm>
              <a:off x="1594" y="2872"/>
              <a:ext cx="9001" cy="6742"/>
              <a:chOff x="1576" y="3647"/>
              <a:chExt cx="9001" cy="674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76" y="3647"/>
                <a:ext cx="9001" cy="6742"/>
              </a:xfrm>
              <a:prstGeom prst="rect">
                <a:avLst/>
              </a:prstGeom>
            </p:spPr>
          </p:pic>
          <p:sp>
            <p:nvSpPr>
              <p:cNvPr id="3" name="椭圆 2"/>
              <p:cNvSpPr/>
              <p:nvPr/>
            </p:nvSpPr>
            <p:spPr>
              <a:xfrm rot="19380000">
                <a:off x="4244" y="5505"/>
                <a:ext cx="498" cy="633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" name="椭圆 4"/>
              <p:cNvSpPr/>
              <p:nvPr/>
            </p:nvSpPr>
            <p:spPr>
              <a:xfrm rot="3060000">
                <a:off x="7193" y="6576"/>
                <a:ext cx="498" cy="633"/>
              </a:xfrm>
              <a:prstGeom prst="ellipse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9" name="椭圆 8"/>
            <p:cNvSpPr/>
            <p:nvPr/>
          </p:nvSpPr>
          <p:spPr>
            <a:xfrm rot="3060000">
              <a:off x="6189" y="4448"/>
              <a:ext cx="498" cy="633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 rot="19380000">
              <a:off x="2992" y="5440"/>
              <a:ext cx="498" cy="633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905" y="4138295"/>
            <a:ext cx="4455160" cy="265430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V="1">
            <a:off x="4797425" y="4513580"/>
            <a:ext cx="5892800" cy="4902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9" idx="0"/>
          </p:cNvCxnSpPr>
          <p:nvPr/>
        </p:nvCxnSpPr>
        <p:spPr>
          <a:xfrm>
            <a:off x="4187190" y="4233545"/>
            <a:ext cx="3836035" cy="9842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19075" y="765175"/>
            <a:ext cx="12038330" cy="5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l" fontAlgn="auto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+mn-ea"/>
              </a:rPr>
              <a:t>Position Measurement of Process Pipes</a:t>
            </a:r>
            <a:endParaRPr lang="en-US" altLang="zh-CN" sz="2400" b="1" dirty="0">
              <a:latin typeface="Century Gothic" panose="020B0502020202020204" pitchFamily="3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8445" y="1259205"/>
            <a:ext cx="732155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The position of the old cryogenic pipeline is measured to provide data for the manufacture of new moderators.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The old pipeline deviates from the theoretical design position by </a:t>
            </a:r>
            <a:r>
              <a:rPr lang="en-US" altLang="zh-CN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7mm</a:t>
            </a:r>
            <a:r>
              <a:rPr lang="en-US" altLang="zh-CN" b="1" dirty="0">
                <a:latin typeface="Century Gothic" panose="020B0502020202020204" pitchFamily="34" charset="0"/>
              </a:rPr>
              <a:t>, which needs to be compensated during the manufacturing process of the new equipment.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endParaRPr lang="en-US" altLang="zh-CN" b="1" dirty="0">
              <a:latin typeface="Century Gothic" panose="020B0502020202020204" pitchFamily="34" charset="0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Installation and Alignment Preparation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/>
          <p:nvPr>
            <p:ph type="body" idx="10"/>
          </p:nvPr>
        </p:nvSpPr>
        <p:spPr>
          <a:xfrm>
            <a:off x="452120" y="816610"/>
            <a:ext cx="11520805" cy="1559560"/>
          </a:xfrm>
        </p:spPr>
        <p:txBody>
          <a:bodyPr/>
          <a:p>
            <a:pPr marL="0" lvl="1" indent="0" algn="l" defTabSz="914400">
              <a:lnSpc>
                <a:spcPct val="13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kern="1200">
                <a:latin typeface="Century Gothic" panose="020B0502020202020204" pitchFamily="34" charset="0"/>
                <a:ea typeface="+mn-ea"/>
                <a:cs typeface="+mn-cs"/>
                <a:sym typeface="+mn-ea"/>
              </a:rPr>
              <a:t>Measurement of the installation base of MR plug</a:t>
            </a:r>
            <a:endParaRPr lang="en-US" altLang="zh-CN" sz="2400" b="1" kern="1200">
              <a:latin typeface="Century Gothic" panose="020B0502020202020204" pitchFamily="34" charset="0"/>
              <a:ea typeface="+mn-ea"/>
              <a:sym typeface="+mn-ea"/>
            </a:endParaRPr>
          </a:p>
          <a:p>
            <a:pPr algn="l">
              <a:lnSpc>
                <a:spcPct val="100000"/>
              </a:lnSpc>
              <a:spcAft>
                <a:spcPts val="8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Develop a dedicated tooling to indirectly measure the installation base of the MR plug.</a:t>
            </a:r>
            <a:endParaRPr lang="en-US" altLang="zh-CN" sz="2000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  <a:p>
            <a:pPr algn="l">
              <a:lnSpc>
                <a:spcPct val="100000"/>
              </a:lnSpc>
              <a:spcAft>
                <a:spcPts val="8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The deformation of the measuring tooling itself is </a:t>
            </a:r>
            <a:r>
              <a:rPr lang="en-US" altLang="zh-CN" sz="2000">
                <a:solidFill>
                  <a:srgbClr val="FF0000"/>
                </a:solidFill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0.09 mm</a:t>
            </a: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, and the repeat positioning accuracy of simulating the installation of the MR plug is </a:t>
            </a:r>
            <a:r>
              <a:rPr lang="en-US" altLang="zh-CN" sz="2000">
                <a:solidFill>
                  <a:srgbClr val="FF0000"/>
                </a:solidFill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0.15 mm</a:t>
            </a: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.</a:t>
            </a:r>
            <a:endParaRPr lang="en-US" altLang="zh-CN" sz="2000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114040" y="2595880"/>
            <a:ext cx="3446145" cy="3645535"/>
            <a:chOff x="9781" y="1325"/>
            <a:chExt cx="8011" cy="9234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781" y="1567"/>
              <a:ext cx="7484" cy="8992"/>
            </a:xfrm>
            <a:prstGeom prst="rect">
              <a:avLst/>
            </a:prstGeom>
          </p:spPr>
        </p:pic>
        <p:pic>
          <p:nvPicPr>
            <p:cNvPr id="30" name="图片 29" descr="激光跟踪仪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19" y="1325"/>
              <a:ext cx="3073" cy="2401"/>
            </a:xfrm>
            <a:prstGeom prst="rect">
              <a:avLst/>
            </a:prstGeom>
          </p:spPr>
        </p:pic>
        <p:cxnSp>
          <p:nvCxnSpPr>
            <p:cNvPr id="31" name="直接箭头连接符 30"/>
            <p:cNvCxnSpPr/>
            <p:nvPr/>
          </p:nvCxnSpPr>
          <p:spPr>
            <a:xfrm flipV="1">
              <a:off x="13271" y="1727"/>
              <a:ext cx="2727" cy="334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12927" y="3109"/>
              <a:ext cx="1794" cy="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7m</a:t>
              </a:r>
              <a:endParaRPr lang="en-US" altLang="zh-CN"/>
            </a:p>
          </p:txBody>
        </p:sp>
      </p:grpSp>
      <p:pic>
        <p:nvPicPr>
          <p:cNvPr id="35" name="图片 6" descr="G:\工作照片\2025\IMG20250304152610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0" t="5974" r="32401" b="29533"/>
          <a:stretch>
            <a:fillRect/>
          </a:stretch>
        </p:blipFill>
        <p:spPr>
          <a:xfrm>
            <a:off x="1962150" y="2708275"/>
            <a:ext cx="1312545" cy="346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" y="2595880"/>
            <a:ext cx="1917065" cy="3649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715" y="2915285"/>
            <a:ext cx="2355612" cy="324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065" y="2915285"/>
            <a:ext cx="2604582" cy="324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25005" y="6202045"/>
            <a:ext cx="4813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Simulation experiment for collimation measurement of MR insert installation base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734060" y="6225540"/>
            <a:ext cx="5008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Schematic diagram of the positioning measurement tooling for MR insert installation base</a:t>
            </a:r>
            <a:endParaRPr lang="en-US" altLang="zh-CN"/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Installation and Alignment Preparation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/>
          <p:nvPr>
            <p:ph type="body" idx="10"/>
          </p:nvPr>
        </p:nvSpPr>
        <p:spPr>
          <a:xfrm>
            <a:off x="452120" y="1009650"/>
            <a:ext cx="11520805" cy="3215005"/>
          </a:xfrm>
        </p:spPr>
        <p:txBody>
          <a:bodyPr/>
          <a:p>
            <a:pPr marL="0" lvl="1" indent="-285750" algn="l" defTabSz="914400">
              <a:lnSpc>
                <a:spcPct val="130000"/>
              </a:lnSpc>
              <a:buClrTx/>
              <a:buSzTx/>
              <a:buFont typeface="Wingdings" panose="05000000000000000000" charset="0"/>
              <a:buChar char="u"/>
            </a:pPr>
            <a:r>
              <a:rPr lang="en-US" altLang="zh-CN" sz="2400" b="1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Design optimization can only be carried out on the basis of CSNS-I, leaving limited room for improvement.</a:t>
            </a:r>
            <a:endParaRPr lang="en-US" altLang="zh-CN" sz="2400" b="1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  <a:p>
            <a:pPr marL="0" lvl="1" indent="-285750" algn="l" defTabSz="914400">
              <a:lnSpc>
                <a:spcPct val="130000"/>
              </a:lnSpc>
              <a:buClrTx/>
              <a:buSzTx/>
              <a:buFont typeface="Wingdings" panose="05000000000000000000" charset="0"/>
              <a:buChar char="u"/>
            </a:pPr>
            <a:r>
              <a:rPr lang="en-US" altLang="zh-CN" sz="2400" b="1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Many workers who manufactured the first MR Plug about 10 years ago have retired, requiring the manufacturer to develop key processes technology again.</a:t>
            </a:r>
            <a:endParaRPr lang="en-US" altLang="zh-CN" sz="2400" b="1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  <a:p>
            <a:pPr marL="0" lvl="1" indent="-285750" algn="l" defTabSz="914400">
              <a:lnSpc>
                <a:spcPct val="130000"/>
              </a:lnSpc>
              <a:buClrTx/>
              <a:buSzTx/>
              <a:buFont typeface="Wingdings" panose="05000000000000000000" charset="0"/>
              <a:buChar char="u"/>
            </a:pPr>
            <a:r>
              <a:rPr lang="en-US" altLang="zh-CN" sz="2400" b="1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The overall construction schedule is relatively tight.</a:t>
            </a:r>
            <a:endParaRPr lang="en-US" altLang="zh-CN" sz="2400" b="1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Summary&amp;Challenges</a:t>
            </a:r>
            <a:br>
              <a:rPr lang="en-US" altLang="zh-CN" sz="2800">
                <a:solidFill>
                  <a:schemeClr val="tx1"/>
                </a:solidFill>
              </a:rPr>
            </a:b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04531" y="2929251"/>
            <a:ext cx="8895139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lt"/>
              </a:rPr>
              <a:t>Thank you for your attention!</a:t>
            </a:r>
            <a:endParaRPr lang="en-US" altLang="zh-CN" sz="4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0" y="891649"/>
            <a:ext cx="12193200" cy="3809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655467" y="285201"/>
            <a:ext cx="398129" cy="530490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6" name="圆角矩形 95"/>
          <p:cNvSpPr/>
          <p:nvPr/>
        </p:nvSpPr>
        <p:spPr>
          <a:xfrm>
            <a:off x="553620" y="208474"/>
            <a:ext cx="301573" cy="400844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35584" y="222643"/>
            <a:ext cx="1984375" cy="5892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620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kumimoji="1"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Outline</a:t>
            </a:r>
            <a:endParaRPr kumimoji="1" lang="en-US" altLang="zh-CN" sz="36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9" name="图片 18" descr="图片1副本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739700" y="185897"/>
            <a:ext cx="1106000" cy="55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533400" y="595313"/>
            <a:ext cx="8931910" cy="4062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indent="0" defTabSz="705485" fontAlgn="auto">
              <a:lnSpc>
                <a:spcPct val="150000"/>
              </a:lnSpc>
              <a:buClr>
                <a:srgbClr val="00467A"/>
              </a:buClr>
              <a:buFont typeface="+mj-lt"/>
              <a:buNone/>
            </a:pP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71500" indent="-571500" algn="l" defTabSz="705485" fontAlgn="auto">
              <a:lnSpc>
                <a:spcPct val="150000"/>
              </a:lnSpc>
              <a:buClr>
                <a:srgbClr val="00467A"/>
              </a:buClr>
              <a:buSzTx/>
              <a:buFont typeface="+mj-lt"/>
              <a:buAutoNum type="romanUcPeriod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Current Operating Status of MR Plug at CSNS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marL="571500" indent="-571500" algn="l" defTabSz="705485" fontAlgn="auto">
              <a:lnSpc>
                <a:spcPct val="150000"/>
              </a:lnSpc>
              <a:buClr>
                <a:srgbClr val="00467A"/>
              </a:buClr>
              <a:buSzTx/>
              <a:buFont typeface="+mj-lt"/>
              <a:buAutoNum type="romanUcPeriod"/>
            </a:pPr>
            <a:r>
              <a:rPr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Design Update </a:t>
            </a:r>
            <a:r>
              <a:rPr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of MR Plug-II</a:t>
            </a:r>
            <a:endParaRPr lang="en-US" altLang="zh-CN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marL="571500" indent="-571500" algn="l" defTabSz="705485" fontAlgn="auto">
              <a:lnSpc>
                <a:spcPct val="150000"/>
              </a:lnSpc>
              <a:buClr>
                <a:srgbClr val="00467A"/>
              </a:buClr>
              <a:buSzTx/>
              <a:buFont typeface="+mj-lt"/>
              <a:buAutoNum type="romanUcPeriod"/>
            </a:pPr>
            <a:r>
              <a:rPr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Manufacturing Progress of MR Plug-II</a:t>
            </a:r>
            <a:endParaRPr lang="en-US" altLang="zh-CN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marL="571500" indent="-571500" algn="l" defTabSz="705485" fontAlgn="auto">
              <a:lnSpc>
                <a:spcPct val="150000"/>
              </a:lnSpc>
              <a:buClr>
                <a:srgbClr val="00467A"/>
              </a:buClr>
              <a:buSzTx/>
              <a:buFont typeface="+mj-lt"/>
              <a:buAutoNum type="romanUcPeriod"/>
            </a:pPr>
            <a:r>
              <a:rPr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Process Technology R&amp;D for MR </a:t>
            </a:r>
            <a:r>
              <a:rPr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Plug-II</a:t>
            </a:r>
            <a:endParaRPr lang="en-US" altLang="zh-CN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marL="571500" indent="-571500" algn="l" defTabSz="705485" fontAlgn="auto">
              <a:lnSpc>
                <a:spcPct val="150000"/>
              </a:lnSpc>
              <a:buClr>
                <a:srgbClr val="00467A"/>
              </a:buClr>
              <a:buSzTx/>
              <a:buFont typeface="+mj-lt"/>
              <a:buAutoNum type="romanUcPeriod"/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Installation and Alignment Preparation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marL="571500" indent="-571500" algn="l" defTabSz="705485" fontAlgn="auto">
              <a:lnSpc>
                <a:spcPct val="150000"/>
              </a:lnSpc>
              <a:buClr>
                <a:srgbClr val="00467A"/>
              </a:buClr>
              <a:buSzTx/>
              <a:buFont typeface="+mj-lt"/>
              <a:buAutoNum type="romanUcPeriod"/>
            </a:pPr>
            <a:r>
              <a:rPr lang="en-US" altLang="zh-CN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Summary&amp;Challenges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34865" y="511810"/>
            <a:ext cx="3386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Current Operating Status of MR Plug at CSNS</a:t>
            </a:r>
            <a:endParaRPr lang="en-US" altLang="zh-CN" sz="2800">
              <a:solidFill>
                <a:schemeClr val="tx1"/>
              </a:solidFill>
            </a:endParaRPr>
          </a:p>
        </p:txBody>
      </p:sp>
      <p:pic>
        <p:nvPicPr>
          <p:cNvPr id="39" name="图片 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78645" y="1113790"/>
            <a:ext cx="2318385" cy="4884420"/>
          </a:xfrm>
          <a:prstGeom prst="rect">
            <a:avLst/>
          </a:prstGeom>
          <a:ln w="28575" cmpd="sng">
            <a:noFill/>
            <a:prstDash val="sysDash"/>
          </a:ln>
        </p:spPr>
      </p:pic>
      <p:sp>
        <p:nvSpPr>
          <p:cNvPr id="10" name="文本框 22"/>
          <p:cNvSpPr txBox="1"/>
          <p:nvPr/>
        </p:nvSpPr>
        <p:spPr bwMode="auto">
          <a:xfrm>
            <a:off x="9820603" y="6188526"/>
            <a:ext cx="1720215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pPr marL="342900" indent="-342900" algn="l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MR Plug of CSNS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8898"/>
          <a:stretch>
            <a:fillRect/>
          </a:stretch>
        </p:blipFill>
        <p:spPr>
          <a:xfrm>
            <a:off x="5497195" y="1242695"/>
            <a:ext cx="3699510" cy="46259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9807575" y="3985895"/>
            <a:ext cx="1671955" cy="19335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9206230" y="1222375"/>
            <a:ext cx="591185" cy="27406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9193530" y="5873115"/>
            <a:ext cx="602615" cy="457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7282815" y="3481705"/>
            <a:ext cx="619760" cy="25685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5578475" y="5965190"/>
            <a:ext cx="3481070" cy="73088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p>
            <a:pPr marL="0" algn="ctr">
              <a:lnSpc>
                <a:spcPct val="130000"/>
              </a:lnSpc>
              <a:buClrTx/>
              <a:buSzTx/>
              <a:buFont typeface="Wingdings" panose="05000000000000000000" charset="0"/>
            </a:pPr>
            <a:r>
              <a:rPr lang="en-US" altLang="zh-CN" sz="16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64℃@185KW</a:t>
            </a:r>
            <a:endParaRPr lang="en-US" altLang="zh-CN" sz="1600" b="1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marL="0" algn="ctr">
              <a:lnSpc>
                <a:spcPct val="130000"/>
              </a:lnSpc>
              <a:buClrTx/>
              <a:buSzTx/>
              <a:buFont typeface="Wingdings" panose="05000000000000000000" charset="0"/>
            </a:pPr>
            <a:r>
              <a:rPr lang="en-US" altLang="zh-CN" sz="16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allowable temperature</a:t>
            </a:r>
            <a:r>
              <a:rPr lang="zh-CN" altLang="en-US" sz="16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：</a:t>
            </a:r>
            <a:r>
              <a:rPr lang="en-US" altLang="zh-CN" sz="1600" b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rPr>
              <a:t>65℃</a:t>
            </a:r>
            <a:endParaRPr lang="en-US" altLang="zh-CN" sz="1600" b="1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sp>
        <p:nvSpPr>
          <p:cNvPr id="5" name="文本占位符 4"/>
          <p:cNvSpPr/>
          <p:nvPr>
            <p:ph type="body" idx="10"/>
          </p:nvPr>
        </p:nvSpPr>
        <p:spPr>
          <a:xfrm>
            <a:off x="269240" y="949960"/>
            <a:ext cx="4946650" cy="5545455"/>
          </a:xfrm>
        </p:spPr>
        <p:txBody>
          <a:bodyPr/>
          <a:p>
            <a:pPr marL="342900" lvl="1" algn="l" defTabSz="914400">
              <a:lnSpc>
                <a:spcPct val="100000"/>
              </a:lnSpc>
              <a:spcAft>
                <a:spcPts val="8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b="1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The moderator-reflector system of the CSNS target station has been operating stably for 8 years.</a:t>
            </a:r>
            <a:endParaRPr lang="en-US" altLang="zh-CN" b="1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 marL="342900" lvl="1" algn="l" defTabSz="914400">
              <a:lnSpc>
                <a:spcPct val="100000"/>
              </a:lnSpc>
              <a:spcAft>
                <a:spcPts val="8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b="1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The original design power of CSNS is 100KW, but currently the operating power had upgrade to 185KW, and temperature of the reflector aluminum vessel reaches 64 ℃, which is close to the service temperature</a:t>
            </a:r>
            <a:r>
              <a:rPr lang="en-US" altLang="zh-CN" b="1">
                <a:solidFill>
                  <a:srgbClr val="FF0000"/>
                </a:solidFill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 limit of 65℃</a:t>
            </a:r>
            <a:r>
              <a:rPr lang="en-US" altLang="zh-CN" b="1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 for the 5083 aluminum alloy. </a:t>
            </a:r>
            <a:endParaRPr lang="en-US" altLang="zh-CN" b="1">
              <a:latin typeface="Century Gothic" panose="020B0502020202020204" pitchFamily="34" charset="0"/>
              <a:cs typeface="Century Gothic" panose="020B0502020202020204" pitchFamily="34" charset="0"/>
              <a:sym typeface="+mn-ea"/>
            </a:endParaRPr>
          </a:p>
          <a:p>
            <a:pPr marL="342900" lvl="1" algn="l" defTabSz="914400">
              <a:lnSpc>
                <a:spcPct val="100000"/>
              </a:lnSpc>
              <a:spcAft>
                <a:spcPts val="8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000" b="1">
                <a:latin typeface="Century Gothic" panose="020B0502020202020204" pitchFamily="34" charset="0"/>
                <a:cs typeface="Century Gothic" panose="020B0502020202020204" pitchFamily="34" charset="0"/>
              </a:rPr>
              <a:t>According to estimates, the maximum proton power that the first CSNS MR Plug can accommodate </a:t>
            </a:r>
            <a:r>
              <a:rPr lang="en-US" altLang="zh-CN" sz="2000" b="1">
                <a:solidFill>
                  <a:srgbClr val="FF0000"/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will not exceed 200 kW</a:t>
            </a:r>
            <a:r>
              <a:rPr lang="en-US" altLang="zh-CN" sz="2000" b="1">
                <a:latin typeface="Century Gothic" panose="020B0502020202020204" pitchFamily="34" charset="0"/>
                <a:cs typeface="Century Gothic" panose="020B0502020202020204" pitchFamily="34" charset="0"/>
              </a:rPr>
              <a:t>. Therefore, the first MR Plug needs to be replaced in CSNS-II.</a:t>
            </a:r>
            <a:endParaRPr lang="en-US" altLang="zh-CN" sz="2000" b="1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8105" y="2501265"/>
            <a:ext cx="2695575" cy="3481705"/>
          </a:xfrm>
          <a:prstGeom prst="rect">
            <a:avLst/>
          </a:prstGeom>
        </p:spPr>
      </p:pic>
      <p:sp>
        <p:nvSpPr>
          <p:cNvPr id="5" name="文本占位符 4"/>
          <p:cNvSpPr/>
          <p:nvPr>
            <p:ph type="body" idx="10"/>
          </p:nvPr>
        </p:nvSpPr>
        <p:spPr>
          <a:xfrm>
            <a:off x="269240" y="949960"/>
            <a:ext cx="11703685" cy="1751330"/>
          </a:xfrm>
        </p:spPr>
        <p:txBody>
          <a:bodyPr/>
          <a:p>
            <a:pPr marL="0" indent="0"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None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More flexible replacement o</a:t>
            </a:r>
            <a:r>
              <a:rPr lang="en-US" altLang="zh-CN">
                <a:latin typeface="微软雅黑" panose="020B0503020204020204" charset="-122"/>
                <a:sym typeface="+mn-ea"/>
              </a:rPr>
              <a:t>ptions</a:t>
            </a:r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Char char="Ø"/>
            </a:pPr>
            <a:r>
              <a:rPr lang="en-US" altLang="zh-CN" sz="2000" b="0">
                <a:latin typeface="Century Gothic" panose="020B0502020202020204" pitchFamily="34" charset="0"/>
                <a:cs typeface="Century Gothic" panose="020B0502020202020204" pitchFamily="34" charset="0"/>
              </a:rPr>
              <a:t>For the MR plug of CSNS, only full replacement is feasible. </a:t>
            </a:r>
            <a:endParaRPr lang="en-US" altLang="zh-CN" sz="2000" b="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Char char="Ø"/>
            </a:pPr>
            <a:r>
              <a:rPr lang="en-US" altLang="zh-CN" sz="2000" b="0">
                <a:latin typeface="Century Gothic" panose="020B0502020202020204" pitchFamily="34" charset="0"/>
                <a:cs typeface="Century Gothic" panose="020B0502020202020204" pitchFamily="34" charset="0"/>
              </a:rPr>
              <a:t>The MR plug of CSNS-II features a more flexible design that supports both full replacement and separate moderator replacement.</a:t>
            </a:r>
            <a:endParaRPr lang="en-US" altLang="zh-CN" sz="2000" b="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60" y="2501265"/>
            <a:ext cx="2578427" cy="360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0995" y="3570605"/>
            <a:ext cx="2984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/>
              <a:t>Option one</a:t>
            </a:r>
            <a:r>
              <a:rPr lang="zh-CN" altLang="en-US" sz="2400"/>
              <a:t>：</a:t>
            </a:r>
            <a:endParaRPr lang="zh-CN" altLang="en-US" sz="2400"/>
          </a:p>
          <a:p>
            <a:pPr algn="ctr"/>
            <a:r>
              <a:rPr lang="en-US" altLang="zh-CN" sz="2400"/>
              <a:t>Full replacement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9397365" y="3201353"/>
            <a:ext cx="25038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Option Two</a:t>
            </a:r>
            <a:r>
              <a:rPr lang="zh-CN" altLang="en-US" sz="2400"/>
              <a:t>：</a:t>
            </a:r>
            <a:endParaRPr lang="zh-CN" altLang="en-US" sz="2400"/>
          </a:p>
          <a:p>
            <a:r>
              <a:rPr lang="en-US" altLang="zh-CN" sz="2400"/>
              <a:t>Separate replacement of the moderators</a:t>
            </a:r>
            <a:endParaRPr lang="en-US" altLang="zh-CN" sz="2400"/>
          </a:p>
        </p:txBody>
      </p:sp>
      <p:sp>
        <p:nvSpPr>
          <p:cNvPr id="10" name="文本框 22"/>
          <p:cNvSpPr txBox="1"/>
          <p:nvPr/>
        </p:nvSpPr>
        <p:spPr bwMode="auto">
          <a:xfrm>
            <a:off x="3697298" y="6318701"/>
            <a:ext cx="4973955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pPr marL="342900" indent="-342900" algn="l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Two Replacement Options for the MR Plug of CSNS-II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chemeClr val="tx1"/>
                </a:solidFill>
              </a:rPr>
              <a:t>Design Update of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/>
          <p:nvPr>
            <p:ph type="body" idx="10"/>
          </p:nvPr>
        </p:nvSpPr>
        <p:spPr>
          <a:xfrm>
            <a:off x="269240" y="949960"/>
            <a:ext cx="11703685" cy="1751330"/>
          </a:xfrm>
        </p:spPr>
        <p:txBody>
          <a:bodyPr/>
          <a:p>
            <a:pPr marL="0" indent="0"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None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Structure optimization for </a:t>
            </a: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Better welding accuracy </a:t>
            </a:r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Char char="Ø"/>
            </a:pP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</a:rPr>
              <a:t>The number of welds is reduced via structural optimization. </a:t>
            </a:r>
            <a:endParaRPr lang="en-US" altLang="zh-CN" sz="200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Aft>
                <a:spcPts val="8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</a:rPr>
              <a:t>New structure design to prevent welding deformation.</a:t>
            </a: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  <a:sym typeface="+mn-ea"/>
              </a:rPr>
              <a:t>The expected welding deformation has been reduced from over 5mm in MR Plug-I to less than 1.5mm in Plug-II</a:t>
            </a:r>
            <a:endParaRPr lang="en-US" altLang="zh-CN" sz="200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Char char="Ø"/>
            </a:pPr>
            <a:endParaRPr lang="en-US" altLang="zh-CN" sz="200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9945" y="2700973"/>
            <a:ext cx="2606739" cy="36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2700973"/>
            <a:ext cx="2296552" cy="360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65" y="2636520"/>
            <a:ext cx="2697480" cy="34664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150" y="2546350"/>
            <a:ext cx="2837815" cy="3500120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Design Update of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85165" y="6372225"/>
            <a:ext cx="3018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Reflector vessel of MR Plug-I</a:t>
            </a:r>
            <a:endParaRPr lang="en-US" altLang="zh-CN" sz="1600"/>
          </a:p>
        </p:txBody>
      </p:sp>
      <p:sp>
        <p:nvSpPr>
          <p:cNvPr id="22" name="文本框 21"/>
          <p:cNvSpPr txBox="1"/>
          <p:nvPr/>
        </p:nvSpPr>
        <p:spPr>
          <a:xfrm>
            <a:off x="3489325" y="6372225"/>
            <a:ext cx="3018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Reflector vessel of MR Plug-II</a:t>
            </a:r>
            <a:endParaRPr lang="en-US" altLang="zh-CN" sz="1600"/>
          </a:p>
        </p:txBody>
      </p:sp>
      <p:sp>
        <p:nvSpPr>
          <p:cNvPr id="23" name="文本框 22"/>
          <p:cNvSpPr txBox="1"/>
          <p:nvPr/>
        </p:nvSpPr>
        <p:spPr>
          <a:xfrm>
            <a:off x="6831965" y="6392545"/>
            <a:ext cx="46431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1600">
                <a:sym typeface="+mn-ea"/>
              </a:rPr>
              <a:t>Structure optimization to prevent welding deformation</a:t>
            </a:r>
            <a:endParaRPr lang="en-US" altLang="zh-CN" sz="1600"/>
          </a:p>
        </p:txBody>
      </p:sp>
      <p:sp>
        <p:nvSpPr>
          <p:cNvPr id="24" name="椭圆 23"/>
          <p:cNvSpPr/>
          <p:nvPr/>
        </p:nvSpPr>
        <p:spPr>
          <a:xfrm>
            <a:off x="7543165" y="4465320"/>
            <a:ext cx="243840" cy="3962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0194925" y="4302760"/>
            <a:ext cx="243840" cy="3962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>
            <a:off x="3098800" y="4272280"/>
            <a:ext cx="487680" cy="4470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8747125" y="4251960"/>
            <a:ext cx="487680" cy="4470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/>
          <p:nvPr>
            <p:ph type="body" idx="10"/>
          </p:nvPr>
        </p:nvSpPr>
        <p:spPr>
          <a:xfrm>
            <a:off x="269240" y="949960"/>
            <a:ext cx="11703685" cy="1430020"/>
          </a:xfrm>
        </p:spPr>
        <p:txBody>
          <a:bodyPr/>
          <a:p>
            <a:pPr marL="0" indent="0"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None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Better heat transfer structure </a:t>
            </a:r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Char char="Ø"/>
            </a:pP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</a:rPr>
              <a:t>More cooling channels to enhance heat dissipation</a:t>
            </a:r>
            <a:endParaRPr lang="en-US" altLang="zh-CN" sz="200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  <a:buFont typeface="Wingdings" panose="05000000000000000000" charset="0"/>
              <a:buChar char="Ø"/>
            </a:pPr>
            <a:r>
              <a:rPr lang="en-US" altLang="zh-CN" sz="2000">
                <a:latin typeface="Century Gothic" panose="020B0502020202020204" pitchFamily="34" charset="0"/>
                <a:cs typeface="Century Gothic" panose="020B0502020202020204" pitchFamily="34" charset="0"/>
              </a:rPr>
              <a:t>Meet the requirements of a proton beam power of 500 kW</a:t>
            </a:r>
            <a:endParaRPr lang="en-US" altLang="zh-CN" sz="200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0" name="文本框 22"/>
          <p:cNvSpPr txBox="1"/>
          <p:nvPr/>
        </p:nvSpPr>
        <p:spPr bwMode="auto">
          <a:xfrm>
            <a:off x="1269058" y="6082481"/>
            <a:ext cx="3940175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pPr marL="342900" indent="-342900" algn="l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More cooling channels  in the middle area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228522" y="2701355"/>
            <a:ext cx="3133803" cy="30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485" y="2701290"/>
            <a:ext cx="3048208" cy="30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7104"/>
          <a:stretch>
            <a:fillRect/>
          </a:stretch>
        </p:blipFill>
        <p:spPr>
          <a:xfrm>
            <a:off x="9301480" y="2501900"/>
            <a:ext cx="2671383" cy="37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330" y="2501900"/>
            <a:ext cx="2679217" cy="3780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Design Update of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3098800" y="4272280"/>
            <a:ext cx="487680" cy="4470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9042400" y="4079240"/>
            <a:ext cx="487680" cy="44704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22"/>
          <p:cNvSpPr txBox="1"/>
          <p:nvPr/>
        </p:nvSpPr>
        <p:spPr bwMode="auto">
          <a:xfrm>
            <a:off x="7265363" y="6296476"/>
            <a:ext cx="4239260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pPr marL="342900" indent="-342900" algn="l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More flow channels to facilitate heat removal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燕尾形 7"/>
          <p:cNvSpPr/>
          <p:nvPr>
            <p:custDataLst>
              <p:tags r:id="rId1"/>
            </p:custDataLst>
          </p:nvPr>
        </p:nvSpPr>
        <p:spPr>
          <a:xfrm>
            <a:off x="593725" y="1511300"/>
            <a:ext cx="2025015" cy="558165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 fontAlgn="auto"/>
            <a:r>
              <a:rPr lang="en-US" altLang="zh-CN">
                <a:solidFill>
                  <a:schemeClr val="tx1"/>
                </a:solidFill>
              </a:rPr>
              <a:t>Confirm manufacturer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132205" y="11430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11/2024</a:t>
            </a:r>
            <a:endParaRPr lang="en-US" altLang="zh-CN"/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2802255" y="1511300"/>
            <a:ext cx="2025015" cy="558165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 fontAlgn="auto"/>
            <a:r>
              <a:rPr lang="en-US" altLang="zh-CN">
                <a:solidFill>
                  <a:schemeClr val="tx1"/>
                </a:solidFill>
              </a:rPr>
              <a:t>Process review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340735" y="11430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07/2025</a:t>
            </a:r>
            <a:endParaRPr lang="en-US" altLang="zh-CN"/>
          </a:p>
        </p:txBody>
      </p:sp>
      <p:sp>
        <p:nvSpPr>
          <p:cNvPr id="12" name="燕尾形 11"/>
          <p:cNvSpPr/>
          <p:nvPr>
            <p:custDataLst>
              <p:tags r:id="rId5"/>
            </p:custDataLst>
          </p:nvPr>
        </p:nvSpPr>
        <p:spPr>
          <a:xfrm>
            <a:off x="5119370" y="1511300"/>
            <a:ext cx="2182495" cy="558165"/>
          </a:xfrm>
          <a:prstGeom prst="chevr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 fontAlgn="auto"/>
            <a:r>
              <a:rPr lang="en-US" altLang="zh-CN">
                <a:solidFill>
                  <a:schemeClr val="tx1"/>
                </a:solidFill>
              </a:rPr>
              <a:t>Start Processing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657850" y="11430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01/2026</a:t>
            </a:r>
            <a:endParaRPr lang="en-US" altLang="zh-CN"/>
          </a:p>
        </p:txBody>
      </p:sp>
      <p:sp>
        <p:nvSpPr>
          <p:cNvPr id="15" name="燕尾形 14"/>
          <p:cNvSpPr/>
          <p:nvPr>
            <p:custDataLst>
              <p:tags r:id="rId7"/>
            </p:custDataLst>
          </p:nvPr>
        </p:nvSpPr>
        <p:spPr>
          <a:xfrm>
            <a:off x="7301230" y="1511300"/>
            <a:ext cx="2025015" cy="558165"/>
          </a:xfrm>
          <a:prstGeom prst="chevron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 fontAlgn="auto"/>
            <a:r>
              <a:rPr lang="en-US" altLang="zh-CN">
                <a:solidFill>
                  <a:schemeClr val="tx1"/>
                </a:solidFill>
              </a:rPr>
              <a:t>Factory acceptance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7839710" y="11430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03/2027</a:t>
            </a:r>
            <a:endParaRPr lang="en-US" altLang="zh-CN"/>
          </a:p>
        </p:txBody>
      </p:sp>
      <p:sp>
        <p:nvSpPr>
          <p:cNvPr id="17" name="燕尾形 16"/>
          <p:cNvSpPr/>
          <p:nvPr>
            <p:custDataLst>
              <p:tags r:id="rId9"/>
            </p:custDataLst>
          </p:nvPr>
        </p:nvSpPr>
        <p:spPr>
          <a:xfrm>
            <a:off x="9645015" y="1511300"/>
            <a:ext cx="2025015" cy="558165"/>
          </a:xfrm>
          <a:prstGeom prst="chevron">
            <a:avLst/>
          </a:prstGeom>
          <a:solidFill>
            <a:schemeClr val="bg2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indent="0" algn="ctr" fontAlgn="auto"/>
            <a:r>
              <a:rPr lang="en-US" altLang="zh-CN">
                <a:solidFill>
                  <a:schemeClr val="tx1"/>
                </a:solidFill>
              </a:rPr>
              <a:t>Final installation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10183495" y="1143000"/>
            <a:ext cx="936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04/2028</a:t>
            </a:r>
            <a:endParaRPr lang="en-US" altLang="zh-CN"/>
          </a:p>
        </p:txBody>
      </p:sp>
      <p:pic>
        <p:nvPicPr>
          <p:cNvPr id="22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070" y="2416810"/>
            <a:ext cx="4018915" cy="3960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/>
          <a:srcRect l="5945"/>
          <a:stretch>
            <a:fillRect/>
          </a:stretch>
        </p:blipFill>
        <p:spPr>
          <a:xfrm>
            <a:off x="4580255" y="2427605"/>
            <a:ext cx="2287270" cy="416687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739380" y="6415405"/>
            <a:ext cx="4224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First moderator body components</a:t>
            </a:r>
            <a:endParaRPr lang="en-US" altLang="zh-CN" sz="2000"/>
          </a:p>
        </p:txBody>
      </p:sp>
      <p:sp>
        <p:nvSpPr>
          <p:cNvPr id="23" name="文本框 22"/>
          <p:cNvSpPr txBox="1"/>
          <p:nvPr/>
        </p:nvSpPr>
        <p:spPr>
          <a:xfrm>
            <a:off x="949325" y="6431280"/>
            <a:ext cx="56451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Three new moderators and Reflector for CSNS-II</a:t>
            </a:r>
            <a:endParaRPr lang="en-US" altLang="zh-CN" sz="200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950" y="2701290"/>
            <a:ext cx="3130550" cy="194945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92950" y="4748530"/>
            <a:ext cx="2042160" cy="16484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10520" y="2701290"/>
            <a:ext cx="1546225" cy="19494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9870440" y="4210685"/>
            <a:ext cx="1648460" cy="272605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Manufacturing Progress of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075" y="4448175"/>
            <a:ext cx="4185920" cy="22377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6572" r="10992"/>
          <a:stretch>
            <a:fillRect/>
          </a:stretch>
        </p:blipFill>
        <p:spPr>
          <a:xfrm>
            <a:off x="4454525" y="4440555"/>
            <a:ext cx="3630930" cy="20891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3378" r="777" b="1460"/>
          <a:stretch>
            <a:fillRect/>
          </a:stretch>
        </p:blipFill>
        <p:spPr bwMode="auto">
          <a:xfrm>
            <a:off x="266700" y="2361565"/>
            <a:ext cx="6951980" cy="190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270" y="4448175"/>
            <a:ext cx="3589020" cy="22059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830" y="2397125"/>
            <a:ext cx="4281170" cy="1927860"/>
          </a:xfrm>
          <a:prstGeom prst="rect">
            <a:avLst/>
          </a:prstGeom>
        </p:spPr>
      </p:pic>
      <p:sp>
        <p:nvSpPr>
          <p:cNvPr id="22" name="文本框 21" descr="7b0a202020202262756c6c6574223a20227b5c2263617465676f727949645c223a5c225c222c5c2274656d706c61746549645c223a32303233313634357d220a7d0a"/>
          <p:cNvSpPr txBox="1"/>
          <p:nvPr>
            <p:custDataLst>
              <p:tags r:id="rId6"/>
            </p:custDataLst>
          </p:nvPr>
        </p:nvSpPr>
        <p:spPr>
          <a:xfrm>
            <a:off x="18415" y="728980"/>
            <a:ext cx="11953875" cy="17240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 indent="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latin typeface="Century Gothic" panose="020B0502020202020204" pitchFamily="34" charset="0"/>
                <a:sym typeface="+mn-ea"/>
              </a:rPr>
              <a:t>Al6061-T6 EB-Welding for moderators</a:t>
            </a:r>
            <a:endParaRPr lang="en-US" altLang="zh-CN" sz="1800" b="1" dirty="0">
              <a:solidFill>
                <a:schemeClr val="tx1"/>
              </a:solidFill>
              <a:latin typeface="Century Gothic" panose="020B0502020202020204" pitchFamily="34" charset="0"/>
              <a:sym typeface="+mn-ea"/>
            </a:endParaRPr>
          </a:p>
          <a:p>
            <a:pPr marL="742950" lvl="1" indent="-285750" algn="l" fontAlgn="auto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sz="1800" b="1" dirty="0">
                <a:solidFill>
                  <a:schemeClr val="tx1"/>
                </a:solidFill>
                <a:latin typeface="Century Gothic" panose="020B0502020202020204" pitchFamily="34" charset="0"/>
                <a:sym typeface="+mn-ea"/>
              </a:rPr>
              <a:t>Optimized the welding process parameters to refine the grains in the weld zone and achieve a smaller heat-affected zone.</a:t>
            </a:r>
            <a:endParaRPr lang="en-US" altLang="zh-CN" sz="1800" b="1" dirty="0">
              <a:solidFill>
                <a:schemeClr val="tx1"/>
              </a:solidFill>
              <a:latin typeface="Century Gothic" panose="020B0502020202020204" pitchFamily="34" charset="0"/>
              <a:sym typeface="+mn-ea"/>
            </a:endParaRPr>
          </a:p>
          <a:p>
            <a:pPr marL="742950" lvl="1" indent="-285750" algn="l" fontAlgn="auto">
              <a:lnSpc>
                <a:spcPct val="13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  <a:sym typeface="+mn-ea"/>
              </a:rPr>
              <a:t>Welded joint have excellent mechanical properties at cryogenic temperature of 20K.</a:t>
            </a:r>
            <a:endParaRPr lang="en-US" altLang="zh-CN" sz="1800" b="1" dirty="0">
              <a:solidFill>
                <a:schemeClr val="tx1"/>
              </a:solidFill>
              <a:latin typeface="Century Gothic" panose="020B0502020202020204" pitchFamily="34" charset="0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Process Technology R&amp;D for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70" name="picture 1670"/>
          <p:cNvPicPr>
            <a:picLocks noChangeAspect="1"/>
          </p:cNvPicPr>
          <p:nvPr/>
        </p:nvPicPr>
        <p:blipFill>
          <a:blip r:embed="rId1"/>
          <a:srcRect l="5731" t="44025" r="54450" b="21728"/>
          <a:stretch>
            <a:fillRect/>
          </a:stretch>
        </p:blipFill>
        <p:spPr>
          <a:xfrm rot="21600000">
            <a:off x="4077970" y="4091940"/>
            <a:ext cx="3317477" cy="252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4155" y="1453515"/>
            <a:ext cx="565721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Welding material: 6061-T6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Heating temperature: ~150℃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Welding current: 370A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Argon flow rate: 15-20L/min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Welding wire: ER4043</a:t>
            </a:r>
            <a:endParaRPr lang="en-US" altLang="zh-CN" b="1" dirty="0"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Ø"/>
            </a:pPr>
            <a:r>
              <a:rPr lang="en-US" altLang="zh-CN" b="1" dirty="0">
                <a:latin typeface="Century Gothic" panose="020B0502020202020204" pitchFamily="34" charset="0"/>
              </a:rPr>
              <a:t>Interpass temperature: ~150℃</a:t>
            </a:r>
            <a:endParaRPr lang="en-US" altLang="zh-CN" b="1" dirty="0">
              <a:latin typeface="Century Gothic" panose="020B0502020202020204" pitchFamily="34" charset="0"/>
            </a:endParaRPr>
          </a:p>
        </p:txBody>
      </p:sp>
      <p:sp>
        <p:nvSpPr>
          <p:cNvPr id="21" name="文本框 20" descr="7b0a202020202262756c6c6574223a20227b5c2263617465676f727949645c223a5c225c222c5c2274656d706c61746549645c223a32303233313634357d220a7d0a"/>
          <p:cNvSpPr txBox="1"/>
          <p:nvPr>
            <p:custDataLst>
              <p:tags r:id="rId2"/>
            </p:custDataLst>
          </p:nvPr>
        </p:nvSpPr>
        <p:spPr>
          <a:xfrm>
            <a:off x="189865" y="850265"/>
            <a:ext cx="11516360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1" indent="0" algn="l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sym typeface="+mn-ea"/>
              </a:rPr>
              <a:t>6061-T6 TIG welding for reflector vessel</a:t>
            </a:r>
            <a:endParaRPr lang="en-US" altLang="zh-CN" sz="1800" b="1" dirty="0">
              <a:solidFill>
                <a:schemeClr val="tx1"/>
              </a:solidFill>
              <a:latin typeface="Century Gothic" panose="020B050202020202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865" y="1655445"/>
            <a:ext cx="3803650" cy="2272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170" y="1633855"/>
            <a:ext cx="4532630" cy="1440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300" y="4050665"/>
            <a:ext cx="4526280" cy="2583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310" y="4091940"/>
            <a:ext cx="3510520" cy="252000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220980" y="77470"/>
            <a:ext cx="10609580" cy="575945"/>
          </a:xfrm>
        </p:spPr>
        <p:txBody>
          <a:bodyPr/>
          <a:p>
            <a:r>
              <a:rPr lang="en-US" altLang="zh-CN" sz="2800">
                <a:solidFill>
                  <a:schemeClr val="tx1"/>
                </a:solidFill>
              </a:rPr>
              <a:t>Process Technology R&amp;D for MR Plug-II</a:t>
            </a:r>
            <a:endParaRPr lang="en-US" altLang="zh-CN" sz="2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16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17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18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19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21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22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23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24.xml><?xml version="1.0" encoding="utf-8"?>
<p:tagLst xmlns:p="http://schemas.openxmlformats.org/presentationml/2006/main">
  <p:tag name="KSO_WM_DIAGRAM_VIRTUALLY_FRAME" val="{&quot;height&quot;:72.95,&quot;left&quot;:46.75,&quot;top&quot;:78.8,&quot;width&quot;:902.75}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TABLE_ENDDRAG_ORIGIN_RECT" val="587*207"/>
  <p:tag name="TABLE_ENDDRAG_RECT" val="288*300*587*207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COMMONDATA" val="eyJoZGlkIjoiODIxYTRhYzI3YWY1ZmViNmQ2MTMwMmE1OTYxY2VlNWQifQ=="/>
  <p:tag name="RESOURCE_RECORD_KEY" val="{&quot;29&quot;:[50053044],&quot;65&quot;:[20204307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国标仿宋中        新罗马英">
      <a:majorFont>
        <a:latin typeface="Times New Roman"/>
        <a:ea typeface="方正仿宋_GB2312"/>
        <a:cs typeface=""/>
      </a:majorFont>
      <a:minorFont>
        <a:latin typeface="Times New Roman"/>
        <a:ea typeface="方正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6076</Words>
  <Application>WPS 演示</Application>
  <PresentationFormat>宽屏</PresentationFormat>
  <Paragraphs>259</Paragraphs>
  <Slides>18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Times New Roman</vt:lpstr>
      <vt:lpstr>隶书</vt:lpstr>
      <vt:lpstr>方正仿宋_GB2312</vt:lpstr>
      <vt:lpstr>等线</vt:lpstr>
      <vt:lpstr>Arial Black</vt:lpstr>
      <vt:lpstr>Times New Roman</vt:lpstr>
      <vt:lpstr>Wingdings</vt:lpstr>
      <vt:lpstr>Century Gothic</vt:lpstr>
      <vt:lpstr>Arial</vt:lpstr>
      <vt:lpstr>Arial Unicode MS</vt:lpstr>
      <vt:lpstr>Calibri</vt:lpstr>
      <vt:lpstr>6_Office 主题​​</vt:lpstr>
      <vt:lpstr>Paint.Picture</vt:lpstr>
      <vt:lpstr>PowerPoint 演示文稿</vt:lpstr>
      <vt:lpstr>PowerPoint 演示文稿</vt:lpstr>
      <vt:lpstr>Current Operating Status of MR Plug at CSNS</vt:lpstr>
      <vt:lpstr>Design Update of MR Plug-II</vt:lpstr>
      <vt:lpstr>Design Update of MR Plug-II</vt:lpstr>
      <vt:lpstr>Design Update of MR Plug-II</vt:lpstr>
      <vt:lpstr>Manufacturing Progress of MR Plug-II</vt:lpstr>
      <vt:lpstr>Process Technology R&amp;D for MR Plug-II</vt:lpstr>
      <vt:lpstr>Process Technology R&amp;D for MR Plug-II</vt:lpstr>
      <vt:lpstr>Process Technology R&amp;D for MR Plug-II</vt:lpstr>
      <vt:lpstr>Process Technology R&amp;D for MR Plug-II</vt:lpstr>
      <vt:lpstr>Process Technology R&amp;D for MR Plug-II</vt:lpstr>
      <vt:lpstr>Process Technology R&amp;D for MR Plug-II</vt:lpstr>
      <vt:lpstr>Process Technology R&amp;D for MR Plug-II</vt:lpstr>
      <vt:lpstr>Installation and Alignment Preparation</vt:lpstr>
      <vt:lpstr>Installation and Alignment Preparation</vt:lpstr>
      <vt:lpstr>Summary&amp;Challenges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YUCJ</cp:lastModifiedBy>
  <cp:revision>473</cp:revision>
  <dcterms:created xsi:type="dcterms:W3CDTF">2019-06-19T02:08:00Z</dcterms:created>
  <dcterms:modified xsi:type="dcterms:W3CDTF">2026-04-16T11:02:32Z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2052-12.1.0.25222</vt:lpwstr>
  </property>
  <property fmtid="{D5CDD505-2E9C-101B-9397-08002B2CF9AE}" pid="3" name="ICV">
    <vt:lpwstr>9E1FD029723E4460BCB98331083DDAED_11</vt:lpwstr>
  </property>
</Properties>
</file>