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2" r:id="rId2"/>
    <p:sldId id="267" r:id="rId3"/>
    <p:sldId id="268" r:id="rId4"/>
    <p:sldId id="278" r:id="rId5"/>
    <p:sldId id="279" r:id="rId6"/>
    <p:sldId id="290" r:id="rId7"/>
    <p:sldId id="285" r:id="rId8"/>
    <p:sldId id="286" r:id="rId9"/>
    <p:sldId id="283" r:id="rId10"/>
    <p:sldId id="289" r:id="rId11"/>
    <p:sldId id="291" r:id="rId12"/>
    <p:sldId id="295" r:id="rId13"/>
    <p:sldId id="287" r:id="rId14"/>
    <p:sldId id="293" r:id="rId15"/>
    <p:sldId id="280" r:id="rId16"/>
    <p:sldId id="281" r:id="rId17"/>
    <p:sldId id="294" r:id="rId18"/>
    <p:sldId id="296" r:id="rId19"/>
    <p:sldId id="277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81" autoAdjust="0"/>
  </p:normalViewPr>
  <p:slideViewPr>
    <p:cSldViewPr snapToGrid="0" snapToObjects="1">
      <p:cViewPr varScale="1">
        <p:scale>
          <a:sx n="93" d="100"/>
          <a:sy n="93" d="100"/>
        </p:scale>
        <p:origin x="24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2108C-AD4A-D3BA-4BB5-A565B98A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6B3A49-0041-CA2F-A31C-0D432952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A352D28-FF7C-AF62-9F4C-7FDE6763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ECE813E-0A55-D52F-AA07-9077706B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667329C-8785-2C9C-2EC8-3CEEFFD3A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TDR concept design vs final design – </a:t>
            </a:r>
            <a:r>
              <a:rPr lang="en-GB" b="1"/>
              <a:t>Target monitoring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752B4B0-CAE8-CCEE-A3DB-D84EC6F4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029025-908C-10BE-5F13-35707426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94" y="2130906"/>
            <a:ext cx="5047853" cy="2431690"/>
          </a:xfrm>
          <a:prstGeom prst="rect">
            <a:avLst/>
          </a:prstGeom>
        </p:spPr>
      </p:pic>
      <p:pic>
        <p:nvPicPr>
          <p:cNvPr id="17" name="Bildobjekt 5" descr="En bild som visar diagram, Plan, text, Teknisk ritning&#10;&#10;Automatiskt genererad beskrivning">
            <a:extLst>
              <a:ext uri="{FF2B5EF4-FFF2-40B4-BE49-F238E27FC236}">
                <a16:creationId xmlns:a16="http://schemas.microsoft.com/office/drawing/2014/main" id="{DEA6AEC5-DA95-7CE4-32DB-837C1D521A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192" t="8659" b="7949"/>
          <a:stretch>
            <a:fillRect/>
          </a:stretch>
        </p:blipFill>
        <p:spPr>
          <a:xfrm>
            <a:off x="5862918" y="1420987"/>
            <a:ext cx="2081156" cy="40160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E5E82D-F54A-F0F3-4B8B-0D7680C39E50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9C248C-1077-6253-F924-B15616DEFC8A}"/>
              </a:ext>
            </a:extLst>
          </p:cNvPr>
          <p:cNvSpPr txBox="1"/>
          <p:nvPr/>
        </p:nvSpPr>
        <p:spPr>
          <a:xfrm>
            <a:off x="8412227" y="6130962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Delivered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66D792-7C8F-BE22-6626-048124C11F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946" t="11793" r="39079"/>
          <a:stretch>
            <a:fillRect/>
          </a:stretch>
        </p:blipFill>
        <p:spPr>
          <a:xfrm>
            <a:off x="8152418" y="1221034"/>
            <a:ext cx="2743200" cy="47788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17E3A4-2750-95AE-047C-29758DA9D0CD}"/>
              </a:ext>
            </a:extLst>
          </p:cNvPr>
          <p:cNvSpPr txBox="1"/>
          <p:nvPr/>
        </p:nvSpPr>
        <p:spPr>
          <a:xfrm>
            <a:off x="1260209" y="5010049"/>
            <a:ext cx="5104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Measurements on a high-radioactive component</a:t>
            </a:r>
          </a:p>
          <a:p>
            <a:pPr algn="l"/>
            <a:br>
              <a:rPr lang="en-US" dirty="0">
                <a:solidFill>
                  <a:srgbClr val="666666"/>
                </a:solidFill>
              </a:rPr>
            </a:br>
            <a:r>
              <a:rPr lang="en-US" dirty="0">
                <a:solidFill>
                  <a:srgbClr val="666666"/>
                </a:solidFill>
              </a:rPr>
              <a:t>Measurement on a component in rotation</a:t>
            </a:r>
          </a:p>
        </p:txBody>
      </p:sp>
      <p:pic>
        <p:nvPicPr>
          <p:cNvPr id="25" name="Picture 24" descr="A blue logo with a circle and a blue circle&#10;&#10;AI-generated content may be incorrect.">
            <a:extLst>
              <a:ext uri="{FF2B5EF4-FFF2-40B4-BE49-F238E27FC236}">
                <a16:creationId xmlns:a16="http://schemas.microsoft.com/office/drawing/2014/main" id="{107EA62F-8D52-03EF-136C-B3C2C1C09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702" y="397872"/>
            <a:ext cx="1611739" cy="72200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B07C8B-18F5-BDAE-9DEF-5D24C1CF2875}"/>
              </a:ext>
            </a:extLst>
          </p:cNvPr>
          <p:cNvSpPr txBox="1"/>
          <p:nvPr/>
        </p:nvSpPr>
        <p:spPr>
          <a:xfrm>
            <a:off x="1548384" y="1645920"/>
            <a:ext cx="405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X, Y ,Z – temperature 1, temperature 2</a:t>
            </a:r>
          </a:p>
        </p:txBody>
      </p:sp>
    </p:spTree>
    <p:extLst>
      <p:ext uri="{BB962C8B-B14F-4D97-AF65-F5344CB8AC3E}">
        <p14:creationId xmlns:p14="http://schemas.microsoft.com/office/powerpoint/2010/main" val="43809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F352D-E596-545F-652B-57B743EEC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62A139-BFA8-A49E-DBAA-D265ED4E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6049C7AF-9AE0-97C3-E815-E28987F9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B7654C9-D38D-3207-ED6F-D7482BF1A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64D98BB-60E9-3771-F678-CF4AEA6B2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TDR concept design vs final design – </a:t>
            </a:r>
            <a:r>
              <a:rPr lang="en-GB" b="1"/>
              <a:t>Helium circulation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8B4F54D-3071-D67D-8EEE-94EAFD39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F8D27C-3853-9B2C-CBAD-F360507FD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614473"/>
              </p:ext>
            </p:extLst>
          </p:nvPr>
        </p:nvGraphicFramePr>
        <p:xfrm>
          <a:off x="770222" y="3088784"/>
          <a:ext cx="36372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817">
                  <a:extLst>
                    <a:ext uri="{9D8B030D-6E8A-4147-A177-3AD203B41FA5}">
                      <a16:colId xmlns:a16="http://schemas.microsoft.com/office/drawing/2014/main" val="1812181018"/>
                    </a:ext>
                  </a:extLst>
                </a:gridCol>
                <a:gridCol w="1355463">
                  <a:extLst>
                    <a:ext uri="{9D8B030D-6E8A-4147-A177-3AD203B41FA5}">
                      <a16:colId xmlns:a16="http://schemas.microsoft.com/office/drawing/2014/main" val="338647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7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System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0.35 MPa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1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Helium Mass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 kg/s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6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Pumping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86527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4F6AD71-7AF4-F954-0F9B-2382DCEC5A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74" r="23518"/>
          <a:stretch>
            <a:fillRect/>
          </a:stretch>
        </p:blipFill>
        <p:spPr>
          <a:xfrm>
            <a:off x="5006788" y="1586305"/>
            <a:ext cx="5944496" cy="474076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A5A9758-DC1F-22D4-BA51-A861AD075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401727"/>
              </p:ext>
            </p:extLst>
          </p:nvPr>
        </p:nvGraphicFramePr>
        <p:xfrm>
          <a:off x="6570486" y="4712807"/>
          <a:ext cx="5104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540">
                  <a:extLst>
                    <a:ext uri="{9D8B030D-6E8A-4147-A177-3AD203B41FA5}">
                      <a16:colId xmlns:a16="http://schemas.microsoft.com/office/drawing/2014/main" val="1812181018"/>
                    </a:ext>
                  </a:extLst>
                </a:gridCol>
                <a:gridCol w="2383260">
                  <a:extLst>
                    <a:ext uri="{9D8B030D-6E8A-4147-A177-3AD203B41FA5}">
                      <a16:colId xmlns:a16="http://schemas.microsoft.com/office/drawing/2014/main" val="338647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7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System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 MPa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1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Helium Mass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2.85 kg/s (2.2 kg/s)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6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Pumping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86527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DBA4333-7450-3DDB-9788-40723E9B9FB7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33EAB-0A79-B214-13A8-878F71E6C2D0}"/>
              </a:ext>
            </a:extLst>
          </p:cNvPr>
          <p:cNvSpPr txBox="1"/>
          <p:nvPr/>
        </p:nvSpPr>
        <p:spPr>
          <a:xfrm>
            <a:off x="7660050" y="6303515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666666"/>
                </a:solidFill>
              </a:rPr>
              <a:t>Delivered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3688A8-C761-ED29-9109-B6FAA286AC5F}"/>
              </a:ext>
            </a:extLst>
          </p:cNvPr>
          <p:cNvSpPr txBox="1"/>
          <p:nvPr/>
        </p:nvSpPr>
        <p:spPr>
          <a:xfrm>
            <a:off x="1979271" y="1759352"/>
            <a:ext cx="2846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3 kg/s helium gas</a:t>
            </a:r>
          </a:p>
          <a:p>
            <a:pPr algn="l"/>
            <a:r>
              <a:rPr lang="en-US">
                <a:solidFill>
                  <a:srgbClr val="666666"/>
                </a:solidFill>
              </a:rPr>
              <a:t>a challenging requirement</a:t>
            </a:r>
          </a:p>
        </p:txBody>
      </p:sp>
      <p:pic>
        <p:nvPicPr>
          <p:cNvPr id="16" name="Picture 15" descr="A close-up of a sign&#10;&#10;AI-generated content may be incorrect.">
            <a:extLst>
              <a:ext uri="{FF2B5EF4-FFF2-40B4-BE49-F238E27FC236}">
                <a16:creationId xmlns:a16="http://schemas.microsoft.com/office/drawing/2014/main" id="{0647EFB9-E198-3DBF-E9EC-88A007D0B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552" y="186092"/>
            <a:ext cx="1817021" cy="548332"/>
          </a:xfrm>
          <a:prstGeom prst="rect">
            <a:avLst/>
          </a:prstGeom>
        </p:spPr>
      </p:pic>
      <p:pic>
        <p:nvPicPr>
          <p:cNvPr id="18" name="Picture 17" descr="A blue and white logo&#10;&#10;AI-generated content may be incorrect.">
            <a:extLst>
              <a:ext uri="{FF2B5EF4-FFF2-40B4-BE49-F238E27FC236}">
                <a16:creationId xmlns:a16="http://schemas.microsoft.com/office/drawing/2014/main" id="{56CBBFFC-3A0C-ADF8-25CA-110BA0731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276" y="772479"/>
            <a:ext cx="1909092" cy="66562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AE2100-617B-84E8-21A3-743EAA68829D}"/>
              </a:ext>
            </a:extLst>
          </p:cNvPr>
          <p:cNvSpPr/>
          <p:nvPr/>
        </p:nvSpPr>
        <p:spPr>
          <a:xfrm>
            <a:off x="7571232" y="1586305"/>
            <a:ext cx="1551654" cy="261993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6B33AF-A6D0-8AAB-3355-953B6FC3F0F6}"/>
              </a:ext>
            </a:extLst>
          </p:cNvPr>
          <p:cNvSpPr/>
          <p:nvPr/>
        </p:nvSpPr>
        <p:spPr>
          <a:xfrm>
            <a:off x="9473184" y="1759352"/>
            <a:ext cx="1146048" cy="210157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3CD64-C1BD-D1D7-9A6E-6A1D96EE6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metal box in a factory&#10;&#10;AI-generated content may be incorrect.">
            <a:extLst>
              <a:ext uri="{FF2B5EF4-FFF2-40B4-BE49-F238E27FC236}">
                <a16:creationId xmlns:a16="http://schemas.microsoft.com/office/drawing/2014/main" id="{00BA108A-D81A-A2E5-6F47-A11A71D25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913" y="1360754"/>
            <a:ext cx="3415284" cy="428833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3888EC-BFD7-37FA-7B34-E9EE6B60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A182727-9705-131B-3CDC-A545D0D5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9E5CF5E-C958-71FA-22C6-5EEF11FD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E741091-54AB-90E7-34B8-72FEDD76C7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TDR concept design vs final design – </a:t>
            </a:r>
            <a:r>
              <a:rPr lang="en-GB" b="1" dirty="0"/>
              <a:t>Helium back-up circulation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ACB4E0D-D42D-AD3E-B250-122C0475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F8762C-6D0C-3D1B-72CD-2867ADBFA3F3}"/>
              </a:ext>
            </a:extLst>
          </p:cNvPr>
          <p:cNvGraphicFramePr>
            <a:graphicFrameLocks noGrp="1"/>
          </p:cNvGraphicFramePr>
          <p:nvPr/>
        </p:nvGraphicFramePr>
        <p:xfrm>
          <a:off x="770222" y="3088784"/>
          <a:ext cx="36372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817">
                  <a:extLst>
                    <a:ext uri="{9D8B030D-6E8A-4147-A177-3AD203B41FA5}">
                      <a16:colId xmlns:a16="http://schemas.microsoft.com/office/drawing/2014/main" val="1812181018"/>
                    </a:ext>
                  </a:extLst>
                </a:gridCol>
                <a:gridCol w="1355463">
                  <a:extLst>
                    <a:ext uri="{9D8B030D-6E8A-4147-A177-3AD203B41FA5}">
                      <a16:colId xmlns:a16="http://schemas.microsoft.com/office/drawing/2014/main" val="338647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7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System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0.35 MPa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1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Helium Mass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 kg/s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6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Pumping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86527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D4AE9DD-B34E-DE03-8604-F38854D79CAF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C8E86-D47F-434F-C9F5-6F7D85DF4392}"/>
              </a:ext>
            </a:extLst>
          </p:cNvPr>
          <p:cNvSpPr txBox="1"/>
          <p:nvPr/>
        </p:nvSpPr>
        <p:spPr>
          <a:xfrm>
            <a:off x="7660050" y="6303515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666666"/>
                </a:solidFill>
              </a:rPr>
              <a:t>Delivered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5E720-744F-483A-01A1-E4331CACEF28}"/>
              </a:ext>
            </a:extLst>
          </p:cNvPr>
          <p:cNvSpPr txBox="1"/>
          <p:nvPr/>
        </p:nvSpPr>
        <p:spPr>
          <a:xfrm>
            <a:off x="5731608" y="1486372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666666"/>
                </a:solidFill>
              </a:rPr>
              <a:t>Option 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7BA99F-3DCC-460D-E1B9-FC033B86FEAD}"/>
              </a:ext>
            </a:extLst>
          </p:cNvPr>
          <p:cNvSpPr txBox="1"/>
          <p:nvPr/>
        </p:nvSpPr>
        <p:spPr>
          <a:xfrm>
            <a:off x="1377696" y="5401056"/>
            <a:ext cx="325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No backup circulator planned!</a:t>
            </a:r>
          </a:p>
        </p:txBody>
      </p:sp>
      <p:pic>
        <p:nvPicPr>
          <p:cNvPr id="15" name="Picture 14" descr="A blue machine with many gauges&#10;&#10;AI-generated content may be incorrect.">
            <a:extLst>
              <a:ext uri="{FF2B5EF4-FFF2-40B4-BE49-F238E27FC236}">
                <a16:creationId xmlns:a16="http://schemas.microsoft.com/office/drawing/2014/main" id="{E029D5D2-811F-8EF4-4854-E069B7B5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09" y="3799021"/>
            <a:ext cx="2327812" cy="174585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AC11BB-8A18-C3A3-EFF7-C9E7E232D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130109"/>
              </p:ext>
            </p:extLst>
          </p:nvPr>
        </p:nvGraphicFramePr>
        <p:xfrm>
          <a:off x="7205088" y="4671951"/>
          <a:ext cx="36372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817">
                  <a:extLst>
                    <a:ext uri="{9D8B030D-6E8A-4147-A177-3AD203B41FA5}">
                      <a16:colId xmlns:a16="http://schemas.microsoft.com/office/drawing/2014/main" val="1812181018"/>
                    </a:ext>
                  </a:extLst>
                </a:gridCol>
                <a:gridCol w="1355463">
                  <a:extLst>
                    <a:ext uri="{9D8B030D-6E8A-4147-A177-3AD203B41FA5}">
                      <a16:colId xmlns:a16="http://schemas.microsoft.com/office/drawing/2014/main" val="3386472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72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System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 MPa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1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Helium Mass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2.85 kg/s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46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Pumping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1.000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86527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412DE8A-97D8-7EB5-0A2C-924DB9EBADFD}"/>
              </a:ext>
            </a:extLst>
          </p:cNvPr>
          <p:cNvSpPr txBox="1"/>
          <p:nvPr/>
        </p:nvSpPr>
        <p:spPr>
          <a:xfrm>
            <a:off x="5705665" y="1948037"/>
            <a:ext cx="1633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Back-up circulator decided  2022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In addition to the TDR design</a:t>
            </a:r>
          </a:p>
        </p:txBody>
      </p:sp>
    </p:spTree>
    <p:extLst>
      <p:ext uri="{BB962C8B-B14F-4D97-AF65-F5344CB8AC3E}">
        <p14:creationId xmlns:p14="http://schemas.microsoft.com/office/powerpoint/2010/main" val="30124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DAB8B-4A47-603C-2D9F-4F7AA618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15F65C-823F-10B0-0CBE-1A51C386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32A4104-6EE1-0C78-DA86-0A413008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C816733-9D50-ADDC-F42F-4CEEAAF3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DE26F68-B650-C6FE-DDEC-581065D12A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TDR concept design vs final design – </a:t>
            </a:r>
            <a:r>
              <a:rPr lang="en-GB" b="1"/>
              <a:t>Helium filter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12DCFA0-5EA2-C713-EE02-4435D42AF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765D08-B8E4-4E56-55ED-9855F4C9D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06" y="1621196"/>
            <a:ext cx="3018490" cy="4036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DC6A25-22F6-C76F-E31C-856163DD97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80" r="21730"/>
          <a:stretch>
            <a:fillRect/>
          </a:stretch>
        </p:blipFill>
        <p:spPr>
          <a:xfrm rot="5400000">
            <a:off x="6726589" y="2425799"/>
            <a:ext cx="4510868" cy="27432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96AC35-6346-D12F-B958-57C681FEF4E8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0F18B5-0A59-D841-A9C4-84E8B6DEF6FF}"/>
              </a:ext>
            </a:extLst>
          </p:cNvPr>
          <p:cNvSpPr txBox="1"/>
          <p:nvPr/>
        </p:nvSpPr>
        <p:spPr>
          <a:xfrm>
            <a:off x="8412227" y="6130962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Delivered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20268-6918-70FB-1E55-908B1EFFD909}"/>
              </a:ext>
            </a:extLst>
          </p:cNvPr>
          <p:cNvSpPr txBox="1"/>
          <p:nvPr/>
        </p:nvSpPr>
        <p:spPr>
          <a:xfrm>
            <a:off x="5000263" y="2002420"/>
            <a:ext cx="21065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Elaborated design don’t require </a:t>
            </a:r>
            <a:r>
              <a:rPr lang="en-US" u="sng" dirty="0">
                <a:solidFill>
                  <a:srgbClr val="666666"/>
                </a:solidFill>
              </a:rPr>
              <a:t>remote</a:t>
            </a:r>
            <a:r>
              <a:rPr lang="en-US" dirty="0">
                <a:solidFill>
                  <a:srgbClr val="666666"/>
                </a:solidFill>
              </a:rPr>
              <a:t> handling of high radioactive filter components.</a:t>
            </a:r>
          </a:p>
          <a:p>
            <a:r>
              <a:rPr lang="en-US" dirty="0">
                <a:solidFill>
                  <a:srgbClr val="666666"/>
                </a:solidFill>
              </a:rPr>
              <a:t>At operation filter is already placed in a shielded waste container.</a:t>
            </a:r>
          </a:p>
        </p:txBody>
      </p:sp>
      <p:pic>
        <p:nvPicPr>
          <p:cNvPr id="27" name="Picture 26" descr="A close-up of a sign&#10;&#10;AI-generated content may be incorrect.">
            <a:extLst>
              <a:ext uri="{FF2B5EF4-FFF2-40B4-BE49-F238E27FC236}">
                <a16:creationId xmlns:a16="http://schemas.microsoft.com/office/drawing/2014/main" id="{8E7934D0-580D-B278-D9FE-92E385C8F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552" y="186092"/>
            <a:ext cx="1817021" cy="548332"/>
          </a:xfrm>
          <a:prstGeom prst="rect">
            <a:avLst/>
          </a:prstGeom>
        </p:spPr>
      </p:pic>
      <p:pic>
        <p:nvPicPr>
          <p:cNvPr id="28" name="Picture 27" descr="A blue and white logo&#10;&#10;AI-generated content may be incorrect.">
            <a:extLst>
              <a:ext uri="{FF2B5EF4-FFF2-40B4-BE49-F238E27FC236}">
                <a16:creationId xmlns:a16="http://schemas.microsoft.com/office/drawing/2014/main" id="{353685DB-E3C2-CD3B-46C5-DC24D921D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276" y="772479"/>
            <a:ext cx="1909092" cy="6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B9385-07CA-BF23-A27D-306A580B3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03EF4-3A79-2901-3A35-30B781D2A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7C56ED5-E619-E481-CBF6-01E6FF67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1A8CF30-6A76-5DD6-8BDD-B43987EF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4EE6E09-88D5-D959-F237-D2D96B1D1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578149" cy="4768062"/>
          </a:xfrm>
        </p:spPr>
        <p:txBody>
          <a:bodyPr/>
          <a:lstStyle/>
          <a:p>
            <a:r>
              <a:rPr lang="en-US" dirty="0"/>
              <a:t>The strategy to kick-start the ESS project was to rely on the different In-Kind partners design capability, QA systems and supply chains.</a:t>
            </a:r>
          </a:p>
          <a:p>
            <a:r>
              <a:rPr lang="en-US" dirty="0"/>
              <a:t>The In-Kind partners developed the early TDR concept designs into solutions that are feasible to manufacture and operate.</a:t>
            </a:r>
          </a:p>
          <a:p>
            <a:r>
              <a:rPr lang="en-US" dirty="0"/>
              <a:t>The ESS spallation design involves the use of “non-proven design”. The project schedule limits the possibility to verify the design through extensive Engineering Development and Demonstration (EDD) activities.</a:t>
            </a:r>
          </a:p>
          <a:p>
            <a:r>
              <a:rPr lang="en-US" dirty="0"/>
              <a:t>During final testing, a few challenges were identified. This is expected in projects involving non-proven designs. Some issues were resolved with permanent solutions, while others were addressed with temporary solutions.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ED77352-8254-9C88-8F90-80728B44F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ESS In Kind partnership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4841438-F2D4-BE6A-E8B4-D16189D4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9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D66A7-E267-4F1C-8609-AB05BCF85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02D82E-D250-00FE-D940-194F1B70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A091AFC-7052-37BD-82FB-138C1813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10DD0E8-10AC-F7F1-7D70-90C51053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6292819-1D35-5416-4B16-2588D3DD5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578149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Lessons learned from completed In-Kind collaboration contracts: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has been realized based on In-Kind collaborations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Organize sufficient ESS support to the In-Kind partner (project management, technical experience, quality assurance, etc)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Acknowledge and adapt to the different In-Kind partners individual conditions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Have a mutual understanding with the In-Kind partner how to manage non-proven design projects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Fixed cost book value based on concept design is challenging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Identify and organize competences critical for development and long-term operation of the ESS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6CBB08A-AC6E-A2BE-FE12-9CAFA69DC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In Kind partnership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F96B7CE-5CA6-E76F-0D5B-62A46D8D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163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FCBFC-B12A-C2F7-C965-75213659D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CB512C-4A6F-714D-3B5D-37CE8BC96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0B2AC64-EC61-C074-337C-9374498E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577A39C-FAA6-2A4F-1B89-C6E5A0B0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E6D26E9-2D1B-1089-7F22-43292D1CC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311880"/>
            <a:ext cx="9360000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System (Target Wheel Drive and Shaft) is installed and tested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without proton beam on target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Helium Cooling System installed and tested, operated by the back up Helium Screw circulator.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Helium Turbo circulator tested in a test loop including full operational conditions. Installation of the Turbo circulator in the Target Helium Cooling system is ongoing.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Target System and Target Helium Cooling system operation data is verified.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Some of the components that are identified as possible to improve: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Rotating connection between target shaft and helium cooling system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Customized support systems to back up the helium screw compressor (oil and helium in the gear box)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Target residual heat cooling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Improved helium cooling system pressure drop regulation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23C8667-FE0F-AEB8-4105-4D2E94238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Target System status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95BBC49-5E31-B8FE-4C66-C87F5566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79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98764-7D3F-EE5F-0153-6059D3FE1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78E92E-2E01-9FC7-686C-50BA7197C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AB47E10-69F4-BDA6-9342-21817F68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3D86025-4213-5A44-0509-0E7EBF9D3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40EC8FE-57AC-7F38-C5C3-EB1B54F9C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3318048"/>
            <a:ext cx="9360000" cy="2192736"/>
          </a:xfrm>
        </p:spPr>
        <p:txBody>
          <a:bodyPr vert="horz" lIns="0" tIns="45720" rIns="18000" bIns="45720" rtlCol="0">
            <a:no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Increased helium turbo circulator performance (5 MW)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Wheel #2 (spare target)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 Wheel #3 (next generation of target)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Helium Rotary Union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noProof="0" dirty="0"/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E72EFB6-A061-CBF9-35C1-475F63BBF7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2686674"/>
            <a:ext cx="9360000" cy="365124"/>
          </a:xfrm>
        </p:spPr>
        <p:txBody>
          <a:bodyPr/>
          <a:lstStyle/>
          <a:p>
            <a:r>
              <a:rPr lang="en-GB" dirty="0"/>
              <a:t>Target System future improvements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5A1E8BF-7B47-2E65-DC54-91FDB9EB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53A17710-6AA3-8F8D-6D22-39C345BD44C7}"/>
              </a:ext>
            </a:extLst>
          </p:cNvPr>
          <p:cNvSpPr txBox="1">
            <a:spLocks/>
          </p:cNvSpPr>
          <p:nvPr/>
        </p:nvSpPr>
        <p:spPr>
          <a:xfrm>
            <a:off x="1094400" y="1439569"/>
            <a:ext cx="9360000" cy="365124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Target System is ready for operation with beam on target</a:t>
            </a:r>
          </a:p>
        </p:txBody>
      </p:sp>
    </p:spTree>
    <p:extLst>
      <p:ext uri="{BB962C8B-B14F-4D97-AF65-F5344CB8AC3E}">
        <p14:creationId xmlns:p14="http://schemas.microsoft.com/office/powerpoint/2010/main" val="18437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F7DEE-0A3D-95BA-8D44-ED29C2FF0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627893-244E-4D8A-9AC4-8FE7F739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C90AF5-7101-A183-2EB6-2861FB237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80D5FB3-1FE5-7A4F-ECFA-0BE71B3E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0DAE3EB4-4729-0FA6-047E-D1B561A8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sp>
        <p:nvSpPr>
          <p:cNvPr id="3" name="Platshållare för text 7">
            <a:extLst>
              <a:ext uri="{FF2B5EF4-FFF2-40B4-BE49-F238E27FC236}">
                <a16:creationId xmlns:a16="http://schemas.microsoft.com/office/drawing/2014/main" id="{EB7CFF56-F2A3-4138-59C2-35F139222BB6}"/>
              </a:ext>
            </a:extLst>
          </p:cNvPr>
          <p:cNvSpPr txBox="1">
            <a:spLocks/>
          </p:cNvSpPr>
          <p:nvPr/>
        </p:nvSpPr>
        <p:spPr>
          <a:xfrm>
            <a:off x="2118492" y="2182457"/>
            <a:ext cx="6245220" cy="1341031"/>
          </a:xfrm>
          <a:prstGeom prst="rect">
            <a:avLst/>
          </a:prstGeom>
        </p:spPr>
        <p:txBody>
          <a:bodyPr vert="horz" lIns="90000" tIns="1800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Tx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255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tx1"/>
                </a:solidFill>
              </a:rPr>
              <a:t>Proton Beam</a:t>
            </a:r>
          </a:p>
          <a:p>
            <a:r>
              <a:rPr lang="en-GB" sz="4000" dirty="0">
                <a:solidFill>
                  <a:schemeClr val="tx1"/>
                </a:solidFill>
              </a:rPr>
              <a:t>Bring it on, we are ready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911E5A4-03D0-9810-B1C3-3550B058A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Target System</a:t>
            </a:r>
          </a:p>
        </p:txBody>
      </p:sp>
    </p:spTree>
    <p:extLst>
      <p:ext uri="{BB962C8B-B14F-4D97-AF65-F5344CB8AC3E}">
        <p14:creationId xmlns:p14="http://schemas.microsoft.com/office/powerpoint/2010/main" val="40491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The ESS Spallation Target, </a:t>
            </a:r>
            <a:br>
              <a:rPr lang="en-US" b="1" dirty="0"/>
            </a:br>
            <a:r>
              <a:rPr lang="en-US" b="1" dirty="0"/>
              <a:t>design challenges resolved by support from In-Kind partners</a:t>
            </a:r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Ulf </a:t>
            </a:r>
            <a:r>
              <a:rPr lang="en-GB" dirty="0" err="1"/>
              <a:t>odén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2026-04-13</a:t>
            </a:fld>
            <a:endParaRPr lang="en-GB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072364" cy="4768062"/>
          </a:xfrm>
        </p:spPr>
        <p:txBody>
          <a:bodyPr/>
          <a:lstStyle/>
          <a:p>
            <a:pPr marL="749300" indent="-2905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presentation focuses on elaboration of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ESS Technical Design Report (TDR) concept design</a:t>
            </a:r>
          </a:p>
          <a:p>
            <a:pPr marL="749300" indent="-2905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Major changes to the concept design</a:t>
            </a:r>
          </a:p>
          <a:p>
            <a:pPr marL="749300" indent="-2905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Contributions from the In-Kind partners</a:t>
            </a:r>
          </a:p>
          <a:p>
            <a:pPr marL="749300" indent="-2905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Kind partners challenges</a:t>
            </a:r>
          </a:p>
          <a:p>
            <a:pPr marL="749300" indent="-2905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working with “non-proven design”</a:t>
            </a:r>
          </a:p>
          <a:p>
            <a:pPr marL="749300" indent="-290513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 status of installation, testing and ready for operation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Presentation in summary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8EC74-F820-FB19-D7B6-EBE48A90B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14605A-8079-C0AF-B774-45AAA71C4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B948FEA-4373-DE2C-7FEE-2176BE82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36D1047-36F3-0B74-517D-4E5328F6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0B43474-BD02-F993-FBB7-116E09FA8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75382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MW proton beam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14 Hz - 2GeV - 2.86ms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2.85kg/s helium gas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heat load 3 MW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Helium 240°c =&gt;40°C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Contaminated helium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 including 10g/h of highly radioactive particles impact design and maintenance</a:t>
            </a: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022767C-AF20-BC15-61A3-B8430F790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ESS spallation Target Requirements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1E8B967-1010-2067-E1CD-9CF1B8218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1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EE2CF-4C40-A612-681F-B68D58BCA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D4774B-C0A0-BDAB-7E1F-8056E739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A0D916D-D5B0-A519-6BB5-2E213B85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2F3E315-F11B-F09A-67C9-CB1A81B9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C6AF900-5709-514A-DD20-0663A50C86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TDR concept design vs final design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3B1620B-A443-33AC-CDDE-22090CC9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9B8FA-DA5F-40E8-A973-AAD68851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8000"/>
                    </a14:imgEffect>
                  </a14:imgLayer>
                </a14:imgProps>
              </a:ext>
            </a:extLst>
          </a:blip>
          <a:srcRect t="26860"/>
          <a:stretch>
            <a:fillRect/>
          </a:stretch>
        </p:blipFill>
        <p:spPr>
          <a:xfrm>
            <a:off x="1103709" y="1438102"/>
            <a:ext cx="4320448" cy="4744001"/>
          </a:xfrm>
          <a:prstGeom prst="rect">
            <a:avLst/>
          </a:prstGeom>
        </p:spPr>
      </p:pic>
      <p:pic>
        <p:nvPicPr>
          <p:cNvPr id="7" name="Picture 6" descr="An aerial view of a large field&#10;&#10;AI-generated content may be incorrect.">
            <a:extLst>
              <a:ext uri="{FF2B5EF4-FFF2-40B4-BE49-F238E27FC236}">
                <a16:creationId xmlns:a16="http://schemas.microsoft.com/office/drawing/2014/main" id="{2B759A70-2864-2C66-84F0-3D2CCF4C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529" y="1891921"/>
            <a:ext cx="5057525" cy="4129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5B44CE-70EC-6C31-9F79-2B157F3846A8}"/>
              </a:ext>
            </a:extLst>
          </p:cNvPr>
          <p:cNvSpPr txBox="1"/>
          <p:nvPr/>
        </p:nvSpPr>
        <p:spPr>
          <a:xfrm>
            <a:off x="748865" y="6196167"/>
            <a:ext cx="5029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(Technical Design Report) 2013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AF14F-19E2-91C8-AAC7-338B0CBDF62A}"/>
              </a:ext>
            </a:extLst>
          </p:cNvPr>
          <p:cNvSpPr txBox="1"/>
          <p:nvPr/>
        </p:nvSpPr>
        <p:spPr>
          <a:xfrm>
            <a:off x="8412227" y="6130962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Delivered</a:t>
            </a:r>
          </a:p>
        </p:txBody>
      </p:sp>
    </p:spTree>
    <p:extLst>
      <p:ext uri="{BB962C8B-B14F-4D97-AF65-F5344CB8AC3E}">
        <p14:creationId xmlns:p14="http://schemas.microsoft.com/office/powerpoint/2010/main" val="22712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DABA-EA9B-7222-C242-3131748E9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893286-8BE4-BB1C-8F24-3C6A07BE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842860-A948-5F43-D488-7B5CBCA0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1476C55-1703-DD94-2089-C5FA7A12E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DBCEDF49-FCE2-8AA8-B03F-41041B73A8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TDR concept design vs final design - </a:t>
            </a:r>
            <a:r>
              <a:rPr lang="en-GB" b="1"/>
              <a:t>Monolith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84C7371-4492-46EB-ABEE-00E8DCFC3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F09B80-F55B-88BE-A8EA-43516A75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18" y="1446416"/>
            <a:ext cx="5838406" cy="4039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0A08D2-E1A9-0030-F0A9-EDB83333AC4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5" y="1093476"/>
            <a:ext cx="3939141" cy="47227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8AEBA5-845F-9AEA-4873-792B5416CAFF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3ECBA6-E15F-8CB6-A1B7-50EA6CAE38A1}"/>
              </a:ext>
            </a:extLst>
          </p:cNvPr>
          <p:cNvSpPr txBox="1"/>
          <p:nvPr/>
        </p:nvSpPr>
        <p:spPr>
          <a:xfrm>
            <a:off x="8412227" y="6130962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Delivered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834DA1-5E42-D564-F5D6-497CA7CFD2F1}"/>
              </a:ext>
            </a:extLst>
          </p:cNvPr>
          <p:cNvSpPr txBox="1"/>
          <p:nvPr/>
        </p:nvSpPr>
        <p:spPr>
          <a:xfrm>
            <a:off x="1738648" y="5769736"/>
            <a:ext cx="712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Helium to vacuum atmosphere – Target drive outside of the monolith</a:t>
            </a:r>
          </a:p>
        </p:txBody>
      </p:sp>
    </p:spTree>
    <p:extLst>
      <p:ext uri="{BB962C8B-B14F-4D97-AF65-F5344CB8AC3E}">
        <p14:creationId xmlns:p14="http://schemas.microsoft.com/office/powerpoint/2010/main" val="7056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DDDAD-B633-7F98-F85A-63FC3E08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EF263B-66FA-3787-8D15-6A65EB0F1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CCA4EFE-A024-FBDD-C613-ED2A91A1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632EE2-E66E-765A-7AF9-D4D4F191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3F2E839-6D02-9E93-D6CB-20544D44C1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TDR concept design vs final design – </a:t>
            </a:r>
            <a:r>
              <a:rPr lang="en-GB" b="1"/>
              <a:t>Target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1EF5639-F2D2-4A27-F3E5-5B4CCED8D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004D3-49CB-4347-E7E1-9BD56ACE1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08" y="4646656"/>
            <a:ext cx="3828279" cy="18286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F30EC7-B70A-A5BB-0669-0932CA15B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5476" y="1995587"/>
            <a:ext cx="3242077" cy="22445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69BFBA-97D8-43A1-EF98-B4309B5712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" t="-945" r="-110" b="25608"/>
          <a:stretch>
            <a:fillRect/>
          </a:stretch>
        </p:blipFill>
        <p:spPr>
          <a:xfrm>
            <a:off x="7465049" y="4431237"/>
            <a:ext cx="3123794" cy="17649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411E55-216D-9634-CBA4-BC51FE403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r="4605" b="7181"/>
          <a:stretch>
            <a:fillRect/>
          </a:stretch>
        </p:blipFill>
        <p:spPr bwMode="auto">
          <a:xfrm>
            <a:off x="7465049" y="1543530"/>
            <a:ext cx="3184382" cy="26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c.happe\Desktop\Screenshots\01.bmp">
            <a:extLst>
              <a:ext uri="{FF2B5EF4-FFF2-40B4-BE49-F238E27FC236}">
                <a16:creationId xmlns:a16="http://schemas.microsoft.com/office/drawing/2014/main" id="{B1F69265-9EEF-1EA3-FB2B-47D97C2D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06" y="1496805"/>
            <a:ext cx="1761171" cy="449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7D5F956-363A-B13E-14B5-E2B9675ED443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F0C60D-C7FA-7697-CB27-8060405C331C}"/>
              </a:ext>
            </a:extLst>
          </p:cNvPr>
          <p:cNvSpPr txBox="1"/>
          <p:nvPr/>
        </p:nvSpPr>
        <p:spPr>
          <a:xfrm>
            <a:off x="8412227" y="6130962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Delivered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DFBF9E-4138-3989-1013-33D596414F09}"/>
              </a:ext>
            </a:extLst>
          </p:cNvPr>
          <p:cNvSpPr txBox="1"/>
          <p:nvPr/>
        </p:nvSpPr>
        <p:spPr>
          <a:xfrm>
            <a:off x="3731935" y="1886484"/>
            <a:ext cx="18546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Manufacturing noticed to be challenging already at the concept design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algn="l"/>
            <a:r>
              <a:rPr lang="en-US" dirty="0">
                <a:solidFill>
                  <a:srgbClr val="666666"/>
                </a:solidFill>
              </a:rPr>
              <a:t>3-&gt;11 bar helium pressure</a:t>
            </a:r>
          </a:p>
        </p:txBody>
      </p:sp>
      <p:pic>
        <p:nvPicPr>
          <p:cNvPr id="32" name="Picture 31" descr="A close-up of a logo&#10;&#10;AI-generated content may be incorrect.">
            <a:extLst>
              <a:ext uri="{FF2B5EF4-FFF2-40B4-BE49-F238E27FC236}">
                <a16:creationId xmlns:a16="http://schemas.microsoft.com/office/drawing/2014/main" id="{B13263B9-B119-D1CD-219D-0347F159E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937" y="428574"/>
            <a:ext cx="1508772" cy="66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97726-F7BB-E67F-7E4B-6CF26DD5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15DC9E-3EC8-E8B4-32E7-D6F5EDE1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FE814D-4B5A-707D-1AFF-FE221A5D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1E1768-932A-3DB8-5BE0-D43F1DF4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E42A3E3-E1E2-0D8D-2EE4-4A2D29D3D0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TDR concept design vs final design - </a:t>
            </a:r>
            <a:r>
              <a:rPr lang="en-GB" b="1"/>
              <a:t>Target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1E2BB6F-9CA3-2F46-B449-38162E5A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AB9576-C908-173C-D608-B7FF0D93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691" r="50324" b="46977"/>
          <a:stretch>
            <a:fillRect/>
          </a:stretch>
        </p:blipFill>
        <p:spPr>
          <a:xfrm rot="5400000">
            <a:off x="-1319169" y="1868770"/>
            <a:ext cx="5491655" cy="3270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8B621E-9FCC-C9B4-D543-47891EC23943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D219F-CFE7-1CB7-8621-9679BAB88AFA}"/>
              </a:ext>
            </a:extLst>
          </p:cNvPr>
          <p:cNvSpPr txBox="1"/>
          <p:nvPr/>
        </p:nvSpPr>
        <p:spPr>
          <a:xfrm>
            <a:off x="8412227" y="6130962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Delivered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A54F90-4A68-6719-D7B8-1F48CD396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55" y="4694757"/>
            <a:ext cx="1866038" cy="1501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8C0361-716A-799A-4CF9-A6D176D38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293" y="3128296"/>
            <a:ext cx="2834934" cy="1656780"/>
          </a:xfrm>
          <a:prstGeom prst="rect">
            <a:avLst/>
          </a:prstGeom>
        </p:spPr>
      </p:pic>
      <p:pic>
        <p:nvPicPr>
          <p:cNvPr id="6" name="Picture 5" descr="A metal object with many small squares&#10;&#10;AI-generated content may be incorrect.">
            <a:extLst>
              <a:ext uri="{FF2B5EF4-FFF2-40B4-BE49-F238E27FC236}">
                <a16:creationId xmlns:a16="http://schemas.microsoft.com/office/drawing/2014/main" id="{32828CBB-5111-F4FA-B097-69473B85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373"/>
          <a:stretch>
            <a:fillRect/>
          </a:stretch>
        </p:blipFill>
        <p:spPr>
          <a:xfrm>
            <a:off x="7628316" y="1241378"/>
            <a:ext cx="3270851" cy="47082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36B7E3-36C6-D6D8-9E75-97A97E098E38}"/>
              </a:ext>
            </a:extLst>
          </p:cNvPr>
          <p:cNvSpPr txBox="1"/>
          <p:nvPr/>
        </p:nvSpPr>
        <p:spPr>
          <a:xfrm>
            <a:off x="3644688" y="1547418"/>
            <a:ext cx="2936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666666"/>
                </a:solidFill>
              </a:rPr>
              <a:t>Redesigned tungsten structure and detailed calculations solved the max stress and temp. requirement.</a:t>
            </a:r>
          </a:p>
          <a:p>
            <a:pPr algn="l"/>
            <a:r>
              <a:rPr lang="en-US">
                <a:solidFill>
                  <a:srgbClr val="666666"/>
                </a:solidFill>
              </a:rPr>
              <a:t>Improved manufacturability.</a:t>
            </a:r>
          </a:p>
        </p:txBody>
      </p:sp>
      <p:pic>
        <p:nvPicPr>
          <p:cNvPr id="18" name="Picture 17" descr="A close-up of a logo&#10;&#10;AI-generated content may be incorrect.">
            <a:extLst>
              <a:ext uri="{FF2B5EF4-FFF2-40B4-BE49-F238E27FC236}">
                <a16:creationId xmlns:a16="http://schemas.microsoft.com/office/drawing/2014/main" id="{9846EEA2-2A22-93AB-6000-1E7D534F9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937" y="428574"/>
            <a:ext cx="1508772" cy="6605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97D742-A99C-2644-3311-A830AD16FF02}"/>
              </a:ext>
            </a:extLst>
          </p:cNvPr>
          <p:cNvSpPr txBox="1"/>
          <p:nvPr/>
        </p:nvSpPr>
        <p:spPr>
          <a:xfrm>
            <a:off x="3467197" y="3719652"/>
            <a:ext cx="212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Max stress 100MPa</a:t>
            </a:r>
          </a:p>
        </p:txBody>
      </p:sp>
    </p:spTree>
    <p:extLst>
      <p:ext uri="{BB962C8B-B14F-4D97-AF65-F5344CB8AC3E}">
        <p14:creationId xmlns:p14="http://schemas.microsoft.com/office/powerpoint/2010/main" val="14797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FA8BE-D9F3-42FA-994C-DAB0E361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FCCB51-C109-8079-63BE-0D7419E1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ESS Spallation Target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A069637-CD9C-97D4-9FA0-1DC9114E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902023C-F810-C59C-10F4-0784B6FE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5069367F-96D3-5C67-965B-98E3996391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8" y="968604"/>
            <a:ext cx="9773557" cy="507076"/>
          </a:xfrm>
        </p:spPr>
        <p:txBody>
          <a:bodyPr/>
          <a:lstStyle/>
          <a:p>
            <a:r>
              <a:rPr lang="en-GB" dirty="0"/>
              <a:t>TDR concept design vs final design - </a:t>
            </a:r>
            <a:r>
              <a:rPr lang="en-GB" b="1" dirty="0"/>
              <a:t>Target connection to cooling system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B081076-185E-3543-8947-E258D078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2026-04-13</a:t>
            </a:fld>
            <a:endParaRPr lang="sv-S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E5B00F-F210-4FBC-1063-BC7B6840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686" y="2597514"/>
            <a:ext cx="3492502" cy="27929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DCA931-E533-E376-BBD5-D2130DF2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307" y="1877214"/>
            <a:ext cx="2890837" cy="3580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D83E44-3E9F-EE81-9A7B-8DEFFF40D4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99" r="39094"/>
          <a:stretch>
            <a:fillRect/>
          </a:stretch>
        </p:blipFill>
        <p:spPr>
          <a:xfrm>
            <a:off x="9120119" y="1615536"/>
            <a:ext cx="1973545" cy="38946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D70063-CBD7-8A60-4803-8D0FEBB2DEEE}"/>
              </a:ext>
            </a:extLst>
          </p:cNvPr>
          <p:cNvSpPr txBox="1"/>
          <p:nvPr/>
        </p:nvSpPr>
        <p:spPr>
          <a:xfrm>
            <a:off x="2769867" y="5593976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64E941-963B-A576-0C06-8B69D76F7356}"/>
              </a:ext>
            </a:extLst>
          </p:cNvPr>
          <p:cNvSpPr txBox="1"/>
          <p:nvPr/>
        </p:nvSpPr>
        <p:spPr>
          <a:xfrm>
            <a:off x="6196402" y="5755341"/>
            <a:ext cx="176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2024 HRU </a:t>
            </a:r>
            <a:r>
              <a:rPr lang="en-US" err="1">
                <a:solidFill>
                  <a:srgbClr val="666666"/>
                </a:solidFill>
              </a:rPr>
              <a:t>ver</a:t>
            </a:r>
            <a:r>
              <a:rPr lang="en-US">
                <a:solidFill>
                  <a:srgbClr val="666666"/>
                </a:solidFill>
              </a:rPr>
              <a:t>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77A781-F3A3-3AF2-0160-D8509868AAB1}"/>
              </a:ext>
            </a:extLst>
          </p:cNvPr>
          <p:cNvSpPr txBox="1"/>
          <p:nvPr/>
        </p:nvSpPr>
        <p:spPr>
          <a:xfrm>
            <a:off x="9223347" y="5687617"/>
            <a:ext cx="176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666666"/>
                </a:solidFill>
              </a:rPr>
              <a:t>2025 HRU </a:t>
            </a:r>
            <a:r>
              <a:rPr lang="en-US" err="1">
                <a:solidFill>
                  <a:srgbClr val="666666"/>
                </a:solidFill>
              </a:rPr>
              <a:t>ver</a:t>
            </a:r>
            <a:r>
              <a:rPr lang="en-US">
                <a:solidFill>
                  <a:srgbClr val="666666"/>
                </a:solidFill>
              </a:rPr>
              <a:t>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517DCC-28C4-AC71-2FB8-558D1B698F9E}"/>
              </a:ext>
            </a:extLst>
          </p:cNvPr>
          <p:cNvSpPr txBox="1"/>
          <p:nvPr/>
        </p:nvSpPr>
        <p:spPr>
          <a:xfrm>
            <a:off x="1489884" y="619616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TDR 2013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2DF082-14DE-0737-5F06-5508643971FD}"/>
              </a:ext>
            </a:extLst>
          </p:cNvPr>
          <p:cNvSpPr txBox="1"/>
          <p:nvPr/>
        </p:nvSpPr>
        <p:spPr>
          <a:xfrm>
            <a:off x="6217364" y="6174970"/>
            <a:ext cx="146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rgbClr val="666666"/>
                </a:solidFill>
              </a:rPr>
              <a:t>Delivered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45B6D-865D-F566-1522-3AB01BC31A7A}"/>
              </a:ext>
            </a:extLst>
          </p:cNvPr>
          <p:cNvSpPr txBox="1"/>
          <p:nvPr/>
        </p:nvSpPr>
        <p:spPr>
          <a:xfrm>
            <a:off x="1098336" y="1446416"/>
            <a:ext cx="478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The seal concept design was unsolved at TDR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F97164-2177-E57B-B7C7-B89D6FC0C0AF}"/>
              </a:ext>
            </a:extLst>
          </p:cNvPr>
          <p:cNvSpPr txBox="1"/>
          <p:nvPr/>
        </p:nvSpPr>
        <p:spPr>
          <a:xfrm>
            <a:off x="9096109" y="6124673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Next generation</a:t>
            </a:r>
          </a:p>
        </p:txBody>
      </p:sp>
      <p:pic>
        <p:nvPicPr>
          <p:cNvPr id="33" name="Picture 4" descr="C:\Users\c.happe\Desktop\Screenshots\01.bmp">
            <a:extLst>
              <a:ext uri="{FF2B5EF4-FFF2-40B4-BE49-F238E27FC236}">
                <a16:creationId xmlns:a16="http://schemas.microsoft.com/office/drawing/2014/main" id="{8E928264-A2BA-81B9-F539-FF8EC01DE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5"/>
          <a:stretch>
            <a:fillRect/>
          </a:stretch>
        </p:blipFill>
        <p:spPr bwMode="auto">
          <a:xfrm>
            <a:off x="267134" y="3562859"/>
            <a:ext cx="1761171" cy="16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701BFF-8558-D160-B5E2-FC73FB4DC246}"/>
              </a:ext>
            </a:extLst>
          </p:cNvPr>
          <p:cNvCxnSpPr>
            <a:cxnSpLocks/>
          </p:cNvCxnSpPr>
          <p:nvPr/>
        </p:nvCxnSpPr>
        <p:spPr>
          <a:xfrm>
            <a:off x="1238992" y="3890192"/>
            <a:ext cx="814252" cy="44465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0A9072D-3E9E-0170-6747-5F4AD445B66B}"/>
              </a:ext>
            </a:extLst>
          </p:cNvPr>
          <p:cNvSpPr txBox="1"/>
          <p:nvPr/>
        </p:nvSpPr>
        <p:spPr>
          <a:xfrm>
            <a:off x="1622735" y="1880313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Contaminated helium at 11 bar</a:t>
            </a:r>
          </a:p>
        </p:txBody>
      </p:sp>
      <p:pic>
        <p:nvPicPr>
          <p:cNvPr id="39" name="Picture 38" descr="A close-up of a logo&#10;&#10;AI-generated content may be incorrect.">
            <a:extLst>
              <a:ext uri="{FF2B5EF4-FFF2-40B4-BE49-F238E27FC236}">
                <a16:creationId xmlns:a16="http://schemas.microsoft.com/office/drawing/2014/main" id="{FE9BA7EE-4C91-4401-76F7-6D40EB7B9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937" y="428575"/>
            <a:ext cx="1347303" cy="5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27214</TotalTime>
  <Words>994</Words>
  <Application>Microsoft Macintosh PowerPoint</Application>
  <PresentationFormat>Widescreen</PresentationFormat>
  <Paragraphs>198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 Presentation</vt:lpstr>
      <vt:lpstr>The ESS Spallation Target,  design challenges resolved by support from In-Kind partners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ESS Spallation Target</vt:lpstr>
      <vt:lpstr>Finish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Ulf Odén</dc:creator>
  <cp:lastModifiedBy>Ulf Odén</cp:lastModifiedBy>
  <cp:revision>26</cp:revision>
  <cp:lastPrinted>2019-03-08T10:27:30Z</cp:lastPrinted>
  <dcterms:created xsi:type="dcterms:W3CDTF">2026-03-16T11:52:12Z</dcterms:created>
  <dcterms:modified xsi:type="dcterms:W3CDTF">2026-04-13T11:11:35Z</dcterms:modified>
</cp:coreProperties>
</file>