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  <p:sldMasterId id="2147483705" r:id="rId3"/>
    <p:sldMasterId id="2147483722" r:id="rId4"/>
  </p:sldMasterIdLst>
  <p:notesMasterIdLst>
    <p:notesMasterId r:id="rId20"/>
  </p:notesMasterIdLst>
  <p:handoutMasterIdLst>
    <p:handoutMasterId r:id="rId21"/>
  </p:handoutMasterIdLst>
  <p:sldIdLst>
    <p:sldId id="267" r:id="rId5"/>
    <p:sldId id="287" r:id="rId6"/>
    <p:sldId id="1380" r:id="rId7"/>
    <p:sldId id="1577" r:id="rId8"/>
    <p:sldId id="372" r:id="rId9"/>
    <p:sldId id="617" r:id="rId10"/>
    <p:sldId id="398" r:id="rId11"/>
    <p:sldId id="4667" r:id="rId12"/>
    <p:sldId id="4701" r:id="rId13"/>
    <p:sldId id="749" r:id="rId14"/>
    <p:sldId id="4138" r:id="rId15"/>
    <p:sldId id="259" r:id="rId16"/>
    <p:sldId id="258" r:id="rId17"/>
    <p:sldId id="4700" r:id="rId18"/>
    <p:sldId id="2964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CCC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56" autoAdjust="0"/>
    <p:restoredTop sz="95510" autoAdjust="0"/>
  </p:normalViewPr>
  <p:slideViewPr>
    <p:cSldViewPr snapToGrid="0" snapToObjects="1">
      <p:cViewPr varScale="1">
        <p:scale>
          <a:sx n="118" d="100"/>
          <a:sy n="118" d="100"/>
        </p:scale>
        <p:origin x="1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8" d="100"/>
          <a:sy n="108" d="100"/>
        </p:scale>
        <p:origin x="24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5D921-BB0E-4D41-B755-166F02F8408C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F3CFC225-E2F7-094F-A541-EDA221B2DCAA}">
      <dgm:prSet phldrT="[Text]"/>
      <dgm:spPr/>
      <dgm:t>
        <a:bodyPr/>
        <a:lstStyle/>
        <a:p>
          <a:pPr algn="ctr"/>
          <a:r>
            <a:rPr lang="en-US" dirty="0"/>
            <a:t>Component Commissioning with Neutrons</a:t>
          </a:r>
        </a:p>
      </dgm:t>
    </dgm:pt>
    <dgm:pt modelId="{F7AFD9B0-3F54-5C44-B4B0-B1C67BA2502B}" type="parTrans" cxnId="{BE291746-C175-9E48-B87B-7DAE5CC6ABA9}">
      <dgm:prSet/>
      <dgm:spPr/>
      <dgm:t>
        <a:bodyPr/>
        <a:lstStyle/>
        <a:p>
          <a:endParaRPr lang="en-US"/>
        </a:p>
      </dgm:t>
    </dgm:pt>
    <dgm:pt modelId="{7743A9A1-A754-074B-86AB-0125E6BE6AE7}" type="sibTrans" cxnId="{BE291746-C175-9E48-B87B-7DAE5CC6ABA9}">
      <dgm:prSet/>
      <dgm:spPr/>
      <dgm:t>
        <a:bodyPr/>
        <a:lstStyle/>
        <a:p>
          <a:endParaRPr lang="en-US"/>
        </a:p>
      </dgm:t>
    </dgm:pt>
    <dgm:pt modelId="{F1EEC6D7-1A4C-1348-8D0C-B7EDC09B127D}">
      <dgm:prSet phldrT="[Text]"/>
      <dgm:spPr/>
      <dgm:t>
        <a:bodyPr/>
        <a:lstStyle/>
        <a:p>
          <a:pPr algn="ctr"/>
          <a:r>
            <a:rPr lang="en-US" dirty="0"/>
            <a:t>Testing End-to-End Experimental Chain</a:t>
          </a:r>
        </a:p>
      </dgm:t>
    </dgm:pt>
    <dgm:pt modelId="{4133ECD7-CA58-7F47-9746-7ECA251F62C6}" type="parTrans" cxnId="{F6089190-B096-3A41-BBB0-66ED2B1396BA}">
      <dgm:prSet/>
      <dgm:spPr/>
      <dgm:t>
        <a:bodyPr/>
        <a:lstStyle/>
        <a:p>
          <a:endParaRPr lang="en-US"/>
        </a:p>
      </dgm:t>
    </dgm:pt>
    <dgm:pt modelId="{33EE4D97-3533-3D45-AA11-B2922C58FD19}" type="sibTrans" cxnId="{F6089190-B096-3A41-BBB0-66ED2B1396BA}">
      <dgm:prSet/>
      <dgm:spPr/>
      <dgm:t>
        <a:bodyPr/>
        <a:lstStyle/>
        <a:p>
          <a:endParaRPr lang="en-US"/>
        </a:p>
      </dgm:t>
    </dgm:pt>
    <dgm:pt modelId="{39D879F6-1575-534F-8BC6-4F8DCAC3FA80}">
      <dgm:prSet phldrT="[Text]"/>
      <dgm:spPr/>
      <dgm:t>
        <a:bodyPr/>
        <a:lstStyle/>
        <a:p>
          <a:pPr algn="ctr"/>
          <a:r>
            <a:rPr lang="en-US" dirty="0"/>
            <a:t>Early Science with Expert Users</a:t>
          </a:r>
        </a:p>
      </dgm:t>
    </dgm:pt>
    <dgm:pt modelId="{C6DB5D8B-1007-584C-B4CD-B91FE3F4310E}" type="parTrans" cxnId="{FD04B3C5-9ADA-3948-B501-39A7148A9B8A}">
      <dgm:prSet/>
      <dgm:spPr/>
      <dgm:t>
        <a:bodyPr/>
        <a:lstStyle/>
        <a:p>
          <a:endParaRPr lang="en-US"/>
        </a:p>
      </dgm:t>
    </dgm:pt>
    <dgm:pt modelId="{00B97D6E-8C14-BA44-A216-25F8CA362378}" type="sibTrans" cxnId="{FD04B3C5-9ADA-3948-B501-39A7148A9B8A}">
      <dgm:prSet/>
      <dgm:spPr/>
      <dgm:t>
        <a:bodyPr/>
        <a:lstStyle/>
        <a:p>
          <a:endParaRPr lang="en-US"/>
        </a:p>
      </dgm:t>
    </dgm:pt>
    <dgm:pt modelId="{974B37A1-53EB-9240-921A-94FD7EF33068}">
      <dgm:prSet phldrT="[Text]"/>
      <dgm:spPr/>
      <dgm:t>
        <a:bodyPr/>
        <a:lstStyle/>
        <a:p>
          <a:pPr algn="ctr"/>
          <a:r>
            <a:rPr lang="en-US" dirty="0"/>
            <a:t>Standard Samples &amp; Round Robin</a:t>
          </a:r>
        </a:p>
      </dgm:t>
    </dgm:pt>
    <dgm:pt modelId="{AF9D2256-8497-9041-803B-93287F603C35}" type="parTrans" cxnId="{110BD428-9808-B341-800B-124BAE8D83E0}">
      <dgm:prSet/>
      <dgm:spPr/>
      <dgm:t>
        <a:bodyPr/>
        <a:lstStyle/>
        <a:p>
          <a:endParaRPr lang="en-US"/>
        </a:p>
      </dgm:t>
    </dgm:pt>
    <dgm:pt modelId="{74407FEC-CE8B-3E4C-9575-130A46C8BF93}" type="sibTrans" cxnId="{110BD428-9808-B341-800B-124BAE8D83E0}">
      <dgm:prSet/>
      <dgm:spPr/>
      <dgm:t>
        <a:bodyPr/>
        <a:lstStyle/>
        <a:p>
          <a:endParaRPr lang="en-US"/>
        </a:p>
      </dgm:t>
    </dgm:pt>
    <dgm:pt modelId="{271EFA7E-9E2F-9D4B-9D95-0F901D479791}">
      <dgm:prSet phldrT="[Text]"/>
      <dgm:spPr/>
      <dgm:t>
        <a:bodyPr/>
        <a:lstStyle/>
        <a:p>
          <a:pPr algn="ctr"/>
          <a:r>
            <a:rPr lang="en-US" dirty="0"/>
            <a:t>Testing and Calibration</a:t>
          </a:r>
        </a:p>
      </dgm:t>
    </dgm:pt>
    <dgm:pt modelId="{4F9AAC4F-829B-A845-9E54-2FFCFE56AA3B}" type="parTrans" cxnId="{EF3D6F8C-C3F3-6149-B4ED-AC96BEF46269}">
      <dgm:prSet/>
      <dgm:spPr/>
      <dgm:t>
        <a:bodyPr/>
        <a:lstStyle/>
        <a:p>
          <a:endParaRPr lang="en-US"/>
        </a:p>
      </dgm:t>
    </dgm:pt>
    <dgm:pt modelId="{18FA82B9-A40F-2848-9FD1-B047872D9752}" type="sibTrans" cxnId="{EF3D6F8C-C3F3-6149-B4ED-AC96BEF46269}">
      <dgm:prSet/>
      <dgm:spPr/>
      <dgm:t>
        <a:bodyPr/>
        <a:lstStyle/>
        <a:p>
          <a:endParaRPr lang="en-US"/>
        </a:p>
      </dgm:t>
    </dgm:pt>
    <dgm:pt modelId="{F59EADBE-29B6-AC41-98F6-9591747ED747}" type="pres">
      <dgm:prSet presAssocID="{40D5D921-BB0E-4D41-B755-166F02F8408C}" presName="arrowDiagram" presStyleCnt="0">
        <dgm:presLayoutVars>
          <dgm:chMax val="5"/>
          <dgm:dir/>
          <dgm:resizeHandles val="exact"/>
        </dgm:presLayoutVars>
      </dgm:prSet>
      <dgm:spPr/>
    </dgm:pt>
    <dgm:pt modelId="{6232F196-8C81-E34B-9216-E4C1EB798286}" type="pres">
      <dgm:prSet presAssocID="{40D5D921-BB0E-4D41-B755-166F02F8408C}" presName="arrow" presStyleLbl="bgShp" presStyleIdx="0" presStyleCnt="1" custScaleX="110887" custLinFactNeighborX="294" custLinFactNeighborY="-8"/>
      <dgm:spPr>
        <a:solidFill>
          <a:srgbClr val="C00000">
            <a:alpha val="60000"/>
          </a:srgbClr>
        </a:solidFill>
      </dgm:spPr>
    </dgm:pt>
    <dgm:pt modelId="{8A2FE556-6B81-134F-9077-0C60D0BE0719}" type="pres">
      <dgm:prSet presAssocID="{40D5D921-BB0E-4D41-B755-166F02F8408C}" presName="arrowDiagram5" presStyleCnt="0"/>
      <dgm:spPr/>
    </dgm:pt>
    <dgm:pt modelId="{862E380C-DD5A-804F-93E2-FF7A6115FA8E}" type="pres">
      <dgm:prSet presAssocID="{F3CFC225-E2F7-094F-A541-EDA221B2DCAA}" presName="bullet5a" presStyleLbl="node1" presStyleIdx="0" presStyleCnt="5" custLinFactY="-61785" custLinFactNeighborX="5736" custLinFactNeighborY="-100000"/>
      <dgm:spPr>
        <a:solidFill>
          <a:srgbClr val="C00000"/>
        </a:solidFill>
      </dgm:spPr>
    </dgm:pt>
    <dgm:pt modelId="{C6ECACB2-0A82-904C-8E22-8B34421830FC}" type="pres">
      <dgm:prSet presAssocID="{F3CFC225-E2F7-094F-A541-EDA221B2DCAA}" presName="textBox5a" presStyleLbl="revTx" presStyleIdx="0" presStyleCnt="5" custScaleX="126678" custScaleY="63396" custLinFactX="-44172" custLinFactNeighborX="-100000" custLinFactNeighborY="-95023">
        <dgm:presLayoutVars>
          <dgm:bulletEnabled val="1"/>
        </dgm:presLayoutVars>
      </dgm:prSet>
      <dgm:spPr/>
    </dgm:pt>
    <dgm:pt modelId="{AED4DE43-488B-C74E-91D5-F38FE18FA496}" type="pres">
      <dgm:prSet presAssocID="{271EFA7E-9E2F-9D4B-9D95-0F901D479791}" presName="bullet5b" presStyleLbl="node1" presStyleIdx="1" presStyleCnt="5" custLinFactNeighborX="-23808" custLinFactNeighborY="-18963"/>
      <dgm:spPr>
        <a:solidFill>
          <a:srgbClr val="C00000"/>
        </a:solidFill>
      </dgm:spPr>
    </dgm:pt>
    <dgm:pt modelId="{9706C0AC-5DC3-AF46-B7DF-4C7D0AE9B3DA}" type="pres">
      <dgm:prSet presAssocID="{271EFA7E-9E2F-9D4B-9D95-0F901D479791}" presName="textBox5b" presStyleLbl="revTx" presStyleIdx="1" presStyleCnt="5" custScaleY="27822" custLinFactX="-19700" custLinFactNeighborX="-100000" custLinFactNeighborY="-58302">
        <dgm:presLayoutVars>
          <dgm:bulletEnabled val="1"/>
        </dgm:presLayoutVars>
      </dgm:prSet>
      <dgm:spPr/>
    </dgm:pt>
    <dgm:pt modelId="{47D1B861-AF0D-8A48-B258-E9B85068A27E}" type="pres">
      <dgm:prSet presAssocID="{974B37A1-53EB-9240-921A-94FD7EF33068}" presName="bullet5c" presStyleLbl="node1" presStyleIdx="2" presStyleCnt="5"/>
      <dgm:spPr>
        <a:solidFill>
          <a:srgbClr val="C00000"/>
        </a:solidFill>
      </dgm:spPr>
    </dgm:pt>
    <dgm:pt modelId="{138A8E70-5DCB-9F4B-A6C2-6534CF30530F}" type="pres">
      <dgm:prSet presAssocID="{974B37A1-53EB-9240-921A-94FD7EF33068}" presName="textBox5c" presStyleLbl="revTx" presStyleIdx="2" presStyleCnt="5" custLinFactNeighborX="-64929" custLinFactNeighborY="-32869">
        <dgm:presLayoutVars>
          <dgm:bulletEnabled val="1"/>
        </dgm:presLayoutVars>
      </dgm:prSet>
      <dgm:spPr/>
    </dgm:pt>
    <dgm:pt modelId="{6E9D2A39-39A8-ED4D-BA44-135D41AD11D0}" type="pres">
      <dgm:prSet presAssocID="{F1EEC6D7-1A4C-1348-8D0C-B7EDC09B127D}" presName="bullet5d" presStyleLbl="node1" presStyleIdx="3" presStyleCnt="5"/>
      <dgm:spPr>
        <a:solidFill>
          <a:srgbClr val="C00000"/>
        </a:solidFill>
      </dgm:spPr>
    </dgm:pt>
    <dgm:pt modelId="{6D0E4142-230E-2940-AFBD-8D3533C74DBD}" type="pres">
      <dgm:prSet presAssocID="{F1EEC6D7-1A4C-1348-8D0C-B7EDC09B127D}" presName="textBox5d" presStyleLbl="revTx" presStyleIdx="3" presStyleCnt="5" custScaleX="135516" custScaleY="17488" custLinFactNeighborX="-53738" custLinFactNeighborY="-63026">
        <dgm:presLayoutVars>
          <dgm:bulletEnabled val="1"/>
        </dgm:presLayoutVars>
      </dgm:prSet>
      <dgm:spPr/>
    </dgm:pt>
    <dgm:pt modelId="{E6C81A4F-005F-E149-BDA5-0F5514B968B5}" type="pres">
      <dgm:prSet presAssocID="{39D879F6-1575-534F-8BC6-4F8DCAC3FA80}" presName="bullet5e" presStyleLbl="node1" presStyleIdx="4" presStyleCnt="5" custLinFactNeighborX="45971" custLinFactNeighborY="-7870"/>
      <dgm:spPr>
        <a:solidFill>
          <a:schemeClr val="accent5"/>
        </a:solidFill>
      </dgm:spPr>
    </dgm:pt>
    <dgm:pt modelId="{E9EF8396-9E31-2048-AC84-84AAE4ABC323}" type="pres">
      <dgm:prSet presAssocID="{39D879F6-1575-534F-8BC6-4F8DCAC3FA80}" presName="textBox5e" presStyleLbl="revTx" presStyleIdx="4" presStyleCnt="5" custScaleX="124979" custScaleY="17554" custLinFactNeighborX="-40920" custLinFactNeighborY="-62891">
        <dgm:presLayoutVars>
          <dgm:bulletEnabled val="1"/>
        </dgm:presLayoutVars>
      </dgm:prSet>
      <dgm:spPr/>
    </dgm:pt>
  </dgm:ptLst>
  <dgm:cxnLst>
    <dgm:cxn modelId="{6E328810-2E1A-AB40-8C4E-206057AC25EA}" type="presOf" srcId="{271EFA7E-9E2F-9D4B-9D95-0F901D479791}" destId="{9706C0AC-5DC3-AF46-B7DF-4C7D0AE9B3DA}" srcOrd="0" destOrd="0" presId="urn:microsoft.com/office/officeart/2005/8/layout/arrow2"/>
    <dgm:cxn modelId="{110BD428-9808-B341-800B-124BAE8D83E0}" srcId="{40D5D921-BB0E-4D41-B755-166F02F8408C}" destId="{974B37A1-53EB-9240-921A-94FD7EF33068}" srcOrd="2" destOrd="0" parTransId="{AF9D2256-8497-9041-803B-93287F603C35}" sibTransId="{74407FEC-CE8B-3E4C-9575-130A46C8BF93}"/>
    <dgm:cxn modelId="{BE291746-C175-9E48-B87B-7DAE5CC6ABA9}" srcId="{40D5D921-BB0E-4D41-B755-166F02F8408C}" destId="{F3CFC225-E2F7-094F-A541-EDA221B2DCAA}" srcOrd="0" destOrd="0" parTransId="{F7AFD9B0-3F54-5C44-B4B0-B1C67BA2502B}" sibTransId="{7743A9A1-A754-074B-86AB-0125E6BE6AE7}"/>
    <dgm:cxn modelId="{098C116C-E997-8245-86B7-6565BD51DDF4}" type="presOf" srcId="{F1EEC6D7-1A4C-1348-8D0C-B7EDC09B127D}" destId="{6D0E4142-230E-2940-AFBD-8D3533C74DBD}" srcOrd="0" destOrd="0" presId="urn:microsoft.com/office/officeart/2005/8/layout/arrow2"/>
    <dgm:cxn modelId="{BB6C5479-9E57-E245-851B-BDC7708DBEFD}" type="presOf" srcId="{974B37A1-53EB-9240-921A-94FD7EF33068}" destId="{138A8E70-5DCB-9F4B-A6C2-6534CF30530F}" srcOrd="0" destOrd="0" presId="urn:microsoft.com/office/officeart/2005/8/layout/arrow2"/>
    <dgm:cxn modelId="{EF3D6F8C-C3F3-6149-B4ED-AC96BEF46269}" srcId="{40D5D921-BB0E-4D41-B755-166F02F8408C}" destId="{271EFA7E-9E2F-9D4B-9D95-0F901D479791}" srcOrd="1" destOrd="0" parTransId="{4F9AAC4F-829B-A845-9E54-2FFCFE56AA3B}" sibTransId="{18FA82B9-A40F-2848-9FD1-B047872D9752}"/>
    <dgm:cxn modelId="{F6089190-B096-3A41-BBB0-66ED2B1396BA}" srcId="{40D5D921-BB0E-4D41-B755-166F02F8408C}" destId="{F1EEC6D7-1A4C-1348-8D0C-B7EDC09B127D}" srcOrd="3" destOrd="0" parTransId="{4133ECD7-CA58-7F47-9746-7ECA251F62C6}" sibTransId="{33EE4D97-3533-3D45-AA11-B2922C58FD19}"/>
    <dgm:cxn modelId="{D47168A6-D80D-8244-9166-363319A47734}" type="presOf" srcId="{F3CFC225-E2F7-094F-A541-EDA221B2DCAA}" destId="{C6ECACB2-0A82-904C-8E22-8B34421830FC}" srcOrd="0" destOrd="0" presId="urn:microsoft.com/office/officeart/2005/8/layout/arrow2"/>
    <dgm:cxn modelId="{DC03F5AD-8D85-8444-A8BA-B0F245C15223}" type="presOf" srcId="{40D5D921-BB0E-4D41-B755-166F02F8408C}" destId="{F59EADBE-29B6-AC41-98F6-9591747ED747}" srcOrd="0" destOrd="0" presId="urn:microsoft.com/office/officeart/2005/8/layout/arrow2"/>
    <dgm:cxn modelId="{FD04B3C5-9ADA-3948-B501-39A7148A9B8A}" srcId="{40D5D921-BB0E-4D41-B755-166F02F8408C}" destId="{39D879F6-1575-534F-8BC6-4F8DCAC3FA80}" srcOrd="4" destOrd="0" parTransId="{C6DB5D8B-1007-584C-B4CD-B91FE3F4310E}" sibTransId="{00B97D6E-8C14-BA44-A216-25F8CA362378}"/>
    <dgm:cxn modelId="{542CDAFB-71E0-2B4E-960F-3743E71A6EE5}" type="presOf" srcId="{39D879F6-1575-534F-8BC6-4F8DCAC3FA80}" destId="{E9EF8396-9E31-2048-AC84-84AAE4ABC323}" srcOrd="0" destOrd="0" presId="urn:microsoft.com/office/officeart/2005/8/layout/arrow2"/>
    <dgm:cxn modelId="{87324DE3-CC86-5645-A9AE-FF2B10B255EA}" type="presParOf" srcId="{F59EADBE-29B6-AC41-98F6-9591747ED747}" destId="{6232F196-8C81-E34B-9216-E4C1EB798286}" srcOrd="0" destOrd="0" presId="urn:microsoft.com/office/officeart/2005/8/layout/arrow2"/>
    <dgm:cxn modelId="{1DC24FB3-47C8-0A42-96C2-BD41F9D5B350}" type="presParOf" srcId="{F59EADBE-29B6-AC41-98F6-9591747ED747}" destId="{8A2FE556-6B81-134F-9077-0C60D0BE0719}" srcOrd="1" destOrd="0" presId="urn:microsoft.com/office/officeart/2005/8/layout/arrow2"/>
    <dgm:cxn modelId="{AE4763C0-E6B0-8D48-B71A-EEBD038CFD07}" type="presParOf" srcId="{8A2FE556-6B81-134F-9077-0C60D0BE0719}" destId="{862E380C-DD5A-804F-93E2-FF7A6115FA8E}" srcOrd="0" destOrd="0" presId="urn:microsoft.com/office/officeart/2005/8/layout/arrow2"/>
    <dgm:cxn modelId="{A47A261B-F260-3348-B892-73DF54F85105}" type="presParOf" srcId="{8A2FE556-6B81-134F-9077-0C60D0BE0719}" destId="{C6ECACB2-0A82-904C-8E22-8B34421830FC}" srcOrd="1" destOrd="0" presId="urn:microsoft.com/office/officeart/2005/8/layout/arrow2"/>
    <dgm:cxn modelId="{66D9F14F-23CA-6849-9A6C-3C140F55E193}" type="presParOf" srcId="{8A2FE556-6B81-134F-9077-0C60D0BE0719}" destId="{AED4DE43-488B-C74E-91D5-F38FE18FA496}" srcOrd="2" destOrd="0" presId="urn:microsoft.com/office/officeart/2005/8/layout/arrow2"/>
    <dgm:cxn modelId="{25C27637-4620-9046-8858-635E51F0537B}" type="presParOf" srcId="{8A2FE556-6B81-134F-9077-0C60D0BE0719}" destId="{9706C0AC-5DC3-AF46-B7DF-4C7D0AE9B3DA}" srcOrd="3" destOrd="0" presId="urn:microsoft.com/office/officeart/2005/8/layout/arrow2"/>
    <dgm:cxn modelId="{8E61AA71-3F04-554C-A243-7D1904D7C46C}" type="presParOf" srcId="{8A2FE556-6B81-134F-9077-0C60D0BE0719}" destId="{47D1B861-AF0D-8A48-B258-E9B85068A27E}" srcOrd="4" destOrd="0" presId="urn:microsoft.com/office/officeart/2005/8/layout/arrow2"/>
    <dgm:cxn modelId="{5919226D-B050-264E-98EA-89F87F2FE3B1}" type="presParOf" srcId="{8A2FE556-6B81-134F-9077-0C60D0BE0719}" destId="{138A8E70-5DCB-9F4B-A6C2-6534CF30530F}" srcOrd="5" destOrd="0" presId="urn:microsoft.com/office/officeart/2005/8/layout/arrow2"/>
    <dgm:cxn modelId="{7199D373-449C-DE46-A03D-5655BF7D5489}" type="presParOf" srcId="{8A2FE556-6B81-134F-9077-0C60D0BE0719}" destId="{6E9D2A39-39A8-ED4D-BA44-135D41AD11D0}" srcOrd="6" destOrd="0" presId="urn:microsoft.com/office/officeart/2005/8/layout/arrow2"/>
    <dgm:cxn modelId="{8D26DF79-C040-6E4B-9A6A-FB1A934CC3FF}" type="presParOf" srcId="{8A2FE556-6B81-134F-9077-0C60D0BE0719}" destId="{6D0E4142-230E-2940-AFBD-8D3533C74DBD}" srcOrd="7" destOrd="0" presId="urn:microsoft.com/office/officeart/2005/8/layout/arrow2"/>
    <dgm:cxn modelId="{023389D1-8FF8-7F41-A8E9-689C3B73C01C}" type="presParOf" srcId="{8A2FE556-6B81-134F-9077-0C60D0BE0719}" destId="{E6C81A4F-005F-E149-BDA5-0F5514B968B5}" srcOrd="8" destOrd="0" presId="urn:microsoft.com/office/officeart/2005/8/layout/arrow2"/>
    <dgm:cxn modelId="{8AE3731B-C30C-024F-B7CB-41333FB34CE3}" type="presParOf" srcId="{8A2FE556-6B81-134F-9077-0C60D0BE0719}" destId="{E9EF8396-9E31-2048-AC84-84AAE4ABC32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2F196-8C81-E34B-9216-E4C1EB798286}">
      <dsp:nvSpPr>
        <dsp:cNvPr id="0" name=""/>
        <dsp:cNvSpPr/>
      </dsp:nvSpPr>
      <dsp:spPr>
        <a:xfrm>
          <a:off x="529642" y="0"/>
          <a:ext cx="8264003" cy="4657897"/>
        </a:xfrm>
        <a:prstGeom prst="swooshArrow">
          <a:avLst>
            <a:gd name="adj1" fmla="val 25000"/>
            <a:gd name="adj2" fmla="val 25000"/>
          </a:avLst>
        </a:prstGeom>
        <a:solidFill>
          <a:srgbClr val="C00000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E380C-DD5A-804F-93E2-FF7A6115FA8E}">
      <dsp:nvSpPr>
        <dsp:cNvPr id="0" name=""/>
        <dsp:cNvSpPr/>
      </dsp:nvSpPr>
      <dsp:spPr>
        <a:xfrm>
          <a:off x="1657332" y="3186295"/>
          <a:ext cx="171410" cy="171410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CACB2-0A82-904C-8E22-8B34421830FC}">
      <dsp:nvSpPr>
        <dsp:cNvPr id="0" name=""/>
        <dsp:cNvSpPr/>
      </dsp:nvSpPr>
      <dsp:spPr>
        <a:xfrm>
          <a:off x="195433" y="2698804"/>
          <a:ext cx="1236751" cy="702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827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Component Commissioning with Neutrons</a:t>
          </a:r>
        </a:p>
      </dsp:txBody>
      <dsp:txXfrm>
        <a:off x="195433" y="2698804"/>
        <a:ext cx="1236751" cy="702795"/>
      </dsp:txXfrm>
    </dsp:sp>
    <dsp:sp modelId="{AED4DE43-488B-C74E-91D5-F38FE18FA496}">
      <dsp:nvSpPr>
        <dsp:cNvPr id="0" name=""/>
        <dsp:cNvSpPr/>
      </dsp:nvSpPr>
      <dsp:spPr>
        <a:xfrm>
          <a:off x="2511477" y="2521213"/>
          <a:ext cx="268294" cy="268294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6C0AC-5DC3-AF46-B7DF-4C7D0AE9B3DA}">
      <dsp:nvSpPr>
        <dsp:cNvPr id="0" name=""/>
        <dsp:cNvSpPr/>
      </dsp:nvSpPr>
      <dsp:spPr>
        <a:xfrm>
          <a:off x="1228647" y="2272716"/>
          <a:ext cx="1237137" cy="542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164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Testing and Calibration</a:t>
          </a:r>
        </a:p>
      </dsp:txBody>
      <dsp:txXfrm>
        <a:off x="1228647" y="2272716"/>
        <a:ext cx="1237137" cy="542990"/>
      </dsp:txXfrm>
    </dsp:sp>
    <dsp:sp modelId="{47D1B861-AF0D-8A48-B258-E9B85068A27E}">
      <dsp:nvSpPr>
        <dsp:cNvPr id="0" name=""/>
        <dsp:cNvSpPr/>
      </dsp:nvSpPr>
      <dsp:spPr>
        <a:xfrm>
          <a:off x="3767775" y="1861295"/>
          <a:ext cx="357726" cy="35772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A8E70-5DCB-9F4B-A6C2-6534CF30530F}">
      <dsp:nvSpPr>
        <dsp:cNvPr id="0" name=""/>
        <dsp:cNvSpPr/>
      </dsp:nvSpPr>
      <dsp:spPr>
        <a:xfrm>
          <a:off x="3012726" y="1179734"/>
          <a:ext cx="1438358" cy="2617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552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Standard Samples &amp; Round Robin</a:t>
          </a:r>
        </a:p>
      </dsp:txBody>
      <dsp:txXfrm>
        <a:off x="3012726" y="1179734"/>
        <a:ext cx="1438358" cy="2617738"/>
      </dsp:txXfrm>
    </dsp:sp>
    <dsp:sp modelId="{6E9D2A39-39A8-ED4D-BA44-135D41AD11D0}">
      <dsp:nvSpPr>
        <dsp:cNvPr id="0" name=""/>
        <dsp:cNvSpPr/>
      </dsp:nvSpPr>
      <dsp:spPr>
        <a:xfrm>
          <a:off x="5153965" y="1306074"/>
          <a:ext cx="462063" cy="462063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E4142-230E-2940-AFBD-8D3533C74DBD}">
      <dsp:nvSpPr>
        <dsp:cNvPr id="0" name=""/>
        <dsp:cNvSpPr/>
      </dsp:nvSpPr>
      <dsp:spPr>
        <a:xfrm>
          <a:off x="4319329" y="857709"/>
          <a:ext cx="2019902" cy="545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838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Testing End-to-End Experimental Chain</a:t>
          </a:r>
        </a:p>
      </dsp:txBody>
      <dsp:txXfrm>
        <a:off x="4319329" y="857709"/>
        <a:ext cx="2019902" cy="545763"/>
      </dsp:txXfrm>
    </dsp:sp>
    <dsp:sp modelId="{E6C81A4F-005F-E149-BDA5-0F5514B968B5}">
      <dsp:nvSpPr>
        <dsp:cNvPr id="0" name=""/>
        <dsp:cNvSpPr/>
      </dsp:nvSpPr>
      <dsp:spPr>
        <a:xfrm>
          <a:off x="6851802" y="888970"/>
          <a:ext cx="588758" cy="588758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F8396-9E31-2048-AC84-84AAE4ABC323}">
      <dsp:nvSpPr>
        <dsp:cNvPr id="0" name=""/>
        <dsp:cNvSpPr/>
      </dsp:nvSpPr>
      <dsp:spPr>
        <a:xfrm>
          <a:off x="6079441" y="486859"/>
          <a:ext cx="1862845" cy="601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971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Early Science with Expert Users</a:t>
          </a:r>
        </a:p>
      </dsp:txBody>
      <dsp:txXfrm>
        <a:off x="6079441" y="486859"/>
        <a:ext cx="1862845" cy="601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BB7762-4785-F9C7-8F93-0703EE4D57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133AC6-788F-0061-9393-2B0890E220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F57A0-01CA-E74B-AD71-BBB577E68700}" type="datetimeFigureOut">
              <a:rPr lang="en-GB" smtClean="0"/>
              <a:t>09/12/2025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31A6A-670C-648F-4F94-64415A9984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787F6-1132-3EFE-94BB-2675E1A56A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C75E7-1FAD-9048-9F3F-D27009D88A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330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2025-12-09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5A434-646A-2746-9BDC-885B2382B33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30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4" name="Google Shape;5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44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A0144-FF4B-C142-B4CC-B9BC269E99B0}" type="slidenum">
              <a:rPr kumimoji="0" lang="en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Helvetica Neue"/>
                <a:cs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361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22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1_One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1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ft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sldNum" idx="12"/>
          </p:nvPr>
        </p:nvSpPr>
        <p:spPr>
          <a:xfrm>
            <a:off x="8735292" y="64752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1103709" y="931026"/>
            <a:ext cx="9360000" cy="50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180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attrocento Sans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9" name="Google Shape;29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1"/>
          <p:cNvSpPr txBox="1">
            <a:spLocks noGrp="1"/>
          </p:cNvSpPr>
          <p:nvPr>
            <p:ph type="body" idx="2"/>
          </p:nvPr>
        </p:nvSpPr>
        <p:spPr>
          <a:xfrm>
            <a:off x="1094400" y="1562400"/>
            <a:ext cx="9365782" cy="476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 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  <a:defRPr/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−"/>
              <a:defRPr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−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dt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34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08F07875-BA6C-41FD-8C6E-E875B34E03CE}" type="datetime1">
              <a:rPr lang="sv-SE" smtClean="0"/>
              <a:t>2025-12-09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4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EBE56C-162B-4BF7-AA07-013D91F33C49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ESS General presentation, September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584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304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8B2CC123-F11C-4987-A967-534DAAF2C364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General presentation, September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6379135A-6DEB-4C61-974E-910B4F34100D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General presentation, September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255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84ACFFD3-0881-45AB-BAC6-12FB2A4EC5E7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General presentation, September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7090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0AE20D7B-37A2-4CC5-BBBB-5CC49F8DC179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General presentation, September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1770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B3B582F3-9B50-4B31-B0F3-B64276864BD2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ESS General presentation, September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sv-SE"/>
              <a:t>Klicka på ikonen för att lägga till en tabell</a:t>
            </a:r>
          </a:p>
        </p:txBody>
      </p:sp>
    </p:spTree>
    <p:extLst>
      <p:ext uri="{BB962C8B-B14F-4D97-AF65-F5344CB8AC3E}">
        <p14:creationId xmlns:p14="http://schemas.microsoft.com/office/powerpoint/2010/main" val="28690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64291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35785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5486401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27199" y="6488826"/>
            <a:ext cx="22762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58009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692576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6976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1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52338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27199" y="6488826"/>
            <a:ext cx="22762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31929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50679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40911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3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46384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1628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34495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1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6750050" y="1989139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89540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62375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58857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Headline"/>
          <p:cNvSpPr txBox="1">
            <a:spLocks noGrp="1"/>
          </p:cNvSpPr>
          <p:nvPr>
            <p:ph type="title" hasCustomPrompt="1"/>
          </p:nvPr>
        </p:nvSpPr>
        <p:spPr>
          <a:xfrm>
            <a:off x="1103710" y="265373"/>
            <a:ext cx="9360001" cy="657340"/>
          </a:xfrm>
          <a:prstGeom prst="rect">
            <a:avLst/>
          </a:prstGeom>
        </p:spPr>
        <p:txBody>
          <a:bodyPr lIns="36000" tIns="36000" rIns="36000" bIns="36000"/>
          <a:lstStyle>
            <a:lvl1pPr defTabSz="914400">
              <a:lnSpc>
                <a:spcPct val="90000"/>
              </a:lnSpc>
              <a:defRPr sz="4200" b="0" spc="0">
                <a:solidFill>
                  <a:srgbClr val="666666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Headline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2382" y="6503946"/>
            <a:ext cx="316111" cy="307775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800" b="1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03710" y="931026"/>
            <a:ext cx="9360001" cy="507076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defTabSz="914400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marL="0" indent="41275" defTabSz="914400">
              <a:lnSpc>
                <a:spcPct val="100000"/>
              </a:lnSpc>
              <a:spcBef>
                <a:spcPts val="0"/>
              </a:spcBef>
              <a:buSzTx/>
              <a:buNone/>
              <a:defRPr sz="22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472458" indent="-306564" defTabSz="914400">
              <a:lnSpc>
                <a:spcPct val="100000"/>
              </a:lnSpc>
              <a:spcBef>
                <a:spcPts val="0"/>
              </a:spcBef>
              <a:buSzPct val="100000"/>
              <a:buChar char="−"/>
              <a:defRPr sz="22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624087" indent="-320874" defTabSz="914400">
              <a:lnSpc>
                <a:spcPct val="100000"/>
              </a:lnSpc>
              <a:spcBef>
                <a:spcPts val="0"/>
              </a:spcBef>
              <a:buSzPct val="100000"/>
              <a:buChar char="−"/>
              <a:defRPr sz="22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742156" indent="-314325" defTabSz="914400">
              <a:lnSpc>
                <a:spcPct val="100000"/>
              </a:lnSpc>
              <a:spcBef>
                <a:spcPts val="0"/>
              </a:spcBef>
              <a:buSzPct val="100000"/>
              <a:buChar char="−"/>
              <a:defRPr sz="2200">
                <a:solidFill>
                  <a:srgbClr val="0099DC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r>
              <a:t>Sub-headline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0099DC"/>
          </a:solidFill>
          <a:ln w="12700">
            <a:miter lim="400000"/>
          </a:ln>
        </p:spPr>
        <p:txBody>
          <a:bodyPr tIns="45720" bIns="45720" anchor="ctr"/>
          <a:lstStyle/>
          <a:p>
            <a:pPr defTabSz="914400">
              <a:defRPr sz="3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sz="1800"/>
          </a:p>
        </p:txBody>
      </p:sp>
      <p:pic>
        <p:nvPicPr>
          <p:cNvPr id="153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2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929098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70" y="1048936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4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1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2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6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4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87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4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1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2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8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1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49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2" y="1051133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2" y="2169210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76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4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1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1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1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05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4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1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1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3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1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09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4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1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1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8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5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1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43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4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4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1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1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1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91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4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58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4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1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1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1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4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77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4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1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1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1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3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1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2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2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D548E08C-9742-4669-8EE5-ECB2B9825497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ESS General presentation, September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7655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27199" y="6486709"/>
            <a:ext cx="22762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06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10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4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2025-12-09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6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940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European Spallation Source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BF196-B4E9-952B-8DC3-FC00D609D2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Estia Early Science Workshop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050" b="0" dirty="0"/>
              <a:t>PRESENTED BY Andrew Jackson</a:t>
            </a:r>
          </a:p>
          <a:p>
            <a:r>
              <a:rPr lang="en-GB" sz="1050" b="0" dirty="0"/>
              <a:t>Head - Large scale structures division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930395" y="6205311"/>
            <a:ext cx="3214688" cy="458788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2025-12-09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004696-2979-554D-9552-0D7EF51A3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8" y="6051281"/>
            <a:ext cx="11500843" cy="287159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30AD6865-921D-3C46-B0A0-377195CD40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250361"/>
              </p:ext>
            </p:extLst>
          </p:nvPr>
        </p:nvGraphicFramePr>
        <p:xfrm>
          <a:off x="1149727" y="1038513"/>
          <a:ext cx="9279467" cy="4657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A0C7DF-4B89-374F-BA68-ED7497BB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the User Programme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6DD945E-05DF-214F-976C-3858BD45BF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Instrument Commissioning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3D0793-A3BD-0141-A3E7-1CC84C324EEF}"/>
              </a:ext>
            </a:extLst>
          </p:cNvPr>
          <p:cNvSpPr txBox="1"/>
          <p:nvPr/>
        </p:nvSpPr>
        <p:spPr>
          <a:xfrm>
            <a:off x="2297381" y="6480939"/>
            <a:ext cx="21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BOT +3 months ~June 2026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1B67965-1A0F-F84B-8CA8-699320DE9112}"/>
              </a:ext>
            </a:extLst>
          </p:cNvPr>
          <p:cNvSpPr>
            <a:spLocks noChangeAspect="1"/>
          </p:cNvSpPr>
          <p:nvPr/>
        </p:nvSpPr>
        <p:spPr>
          <a:xfrm>
            <a:off x="2182094" y="4885170"/>
            <a:ext cx="108000" cy="108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0D9A2C-5138-6543-8884-8456C8089882}"/>
              </a:ext>
            </a:extLst>
          </p:cNvPr>
          <p:cNvSpPr>
            <a:spLocks noChangeAspect="1"/>
          </p:cNvSpPr>
          <p:nvPr/>
        </p:nvSpPr>
        <p:spPr>
          <a:xfrm>
            <a:off x="1633918" y="5605754"/>
            <a:ext cx="108000" cy="1080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0261E-904B-9549-B8EB-48CCBAB8DBA6}"/>
              </a:ext>
            </a:extLst>
          </p:cNvPr>
          <p:cNvSpPr txBox="1"/>
          <p:nvPr/>
        </p:nvSpPr>
        <p:spPr>
          <a:xfrm>
            <a:off x="712094" y="6065923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chemeClr val="bg1"/>
                </a:solidFill>
              </a:rPr>
              <a:t>Cold Commissioning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0E7193-4390-1C4B-AC15-8C35939D90E2}"/>
              </a:ext>
            </a:extLst>
          </p:cNvPr>
          <p:cNvSpPr txBox="1"/>
          <p:nvPr/>
        </p:nvSpPr>
        <p:spPr>
          <a:xfrm>
            <a:off x="3199757" y="6072590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chemeClr val="bg1"/>
                </a:solidFill>
              </a:rPr>
              <a:t>Hot Commissioning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FD2220-8C81-974D-9E2D-16AC7CAD0990}"/>
              </a:ext>
            </a:extLst>
          </p:cNvPr>
          <p:cNvSpPr txBox="1"/>
          <p:nvPr/>
        </p:nvSpPr>
        <p:spPr>
          <a:xfrm>
            <a:off x="8182909" y="5978121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chemeClr val="bg1"/>
                </a:solidFill>
              </a:rPr>
              <a:t>Early Science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8E63AD-144B-374C-9C63-AFF772466F93}"/>
              </a:ext>
            </a:extLst>
          </p:cNvPr>
          <p:cNvSpPr txBox="1"/>
          <p:nvPr/>
        </p:nvSpPr>
        <p:spPr>
          <a:xfrm>
            <a:off x="10670572" y="6065467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chemeClr val="bg1"/>
                </a:solidFill>
              </a:rPr>
              <a:t>User Programme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5A98FBB-3B82-4144-9D43-34D4BEE3316F}"/>
              </a:ext>
            </a:extLst>
          </p:cNvPr>
          <p:cNvCxnSpPr>
            <a:cxnSpLocks/>
          </p:cNvCxnSpPr>
          <p:nvPr/>
        </p:nvCxnSpPr>
        <p:spPr>
          <a:xfrm>
            <a:off x="3238496" y="6070751"/>
            <a:ext cx="0" cy="490295"/>
          </a:xfrm>
          <a:prstGeom prst="line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BD4F9D5-E1F8-A941-8D5F-7AA704540DD9}"/>
              </a:ext>
            </a:extLst>
          </p:cNvPr>
          <p:cNvSpPr txBox="1"/>
          <p:nvPr/>
        </p:nvSpPr>
        <p:spPr>
          <a:xfrm>
            <a:off x="7013420" y="6480939"/>
            <a:ext cx="21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BOT+12 months ~April 2027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88581B5-F7CF-1045-86F3-48E3B4EF3DB3}"/>
              </a:ext>
            </a:extLst>
          </p:cNvPr>
          <p:cNvCxnSpPr>
            <a:cxnSpLocks/>
          </p:cNvCxnSpPr>
          <p:nvPr/>
        </p:nvCxnSpPr>
        <p:spPr>
          <a:xfrm>
            <a:off x="8196554" y="6229772"/>
            <a:ext cx="0" cy="331274"/>
          </a:xfrm>
          <a:prstGeom prst="line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4DE9BBC-60B1-F04B-926F-0BBC4BCD528D}"/>
              </a:ext>
            </a:extLst>
          </p:cNvPr>
          <p:cNvSpPr txBox="1"/>
          <p:nvPr/>
        </p:nvSpPr>
        <p:spPr>
          <a:xfrm>
            <a:off x="9685095" y="6502745"/>
            <a:ext cx="2506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666666"/>
                </a:solidFill>
              </a:rPr>
              <a:t>BOT+18 months ~December 2027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0F63003-2538-B844-803B-DAC690C12A96}"/>
              </a:ext>
            </a:extLst>
          </p:cNvPr>
          <p:cNvCxnSpPr>
            <a:cxnSpLocks/>
          </p:cNvCxnSpPr>
          <p:nvPr/>
        </p:nvCxnSpPr>
        <p:spPr>
          <a:xfrm>
            <a:off x="10673647" y="6229772"/>
            <a:ext cx="0" cy="331274"/>
          </a:xfrm>
          <a:prstGeom prst="line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2231AD58-3198-F041-862C-CE08D7AC7C94}"/>
              </a:ext>
            </a:extLst>
          </p:cNvPr>
          <p:cNvSpPr txBox="1"/>
          <p:nvPr/>
        </p:nvSpPr>
        <p:spPr>
          <a:xfrm>
            <a:off x="620415" y="6424377"/>
            <a:ext cx="151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666666"/>
                </a:solidFill>
              </a:rPr>
              <a:t>Estia Timeline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E59B7-74C0-4643-BD97-1018206F92C0}"/>
              </a:ext>
            </a:extLst>
          </p:cNvPr>
          <p:cNvSpPr txBox="1"/>
          <p:nvPr/>
        </p:nvSpPr>
        <p:spPr>
          <a:xfrm>
            <a:off x="683301" y="4669726"/>
            <a:ext cx="1262417" cy="430887"/>
          </a:xfrm>
          <a:prstGeom prst="rect">
            <a:avLst/>
          </a:prstGeom>
          <a:solidFill>
            <a:srgbClr val="E6EBEF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666666"/>
                </a:solidFill>
              </a:rPr>
              <a:t>Safety Readiness Review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78E1104-6EB4-5A46-BC02-E04CBB2D9535}"/>
              </a:ext>
            </a:extLst>
          </p:cNvPr>
          <p:cNvSpPr/>
          <p:nvPr/>
        </p:nvSpPr>
        <p:spPr>
          <a:xfrm rot="16200000">
            <a:off x="7225345" y="3525843"/>
            <a:ext cx="2178989" cy="230400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997AD57-EE50-914E-9BE6-2AE024720B72}"/>
              </a:ext>
            </a:extLst>
          </p:cNvPr>
          <p:cNvSpPr/>
          <p:nvPr/>
        </p:nvSpPr>
        <p:spPr>
          <a:xfrm rot="16200000">
            <a:off x="4368431" y="3902263"/>
            <a:ext cx="1433689" cy="2304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FCFD5DF1-94AE-014A-AC5C-0C1348A8F960}"/>
              </a:ext>
            </a:extLst>
          </p:cNvPr>
          <p:cNvSpPr/>
          <p:nvPr/>
        </p:nvSpPr>
        <p:spPr>
          <a:xfrm rot="16200000">
            <a:off x="5607739" y="3680762"/>
            <a:ext cx="1877617" cy="2294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F0FB038E-4214-4543-93F3-13E3F77F79B1}"/>
              </a:ext>
            </a:extLst>
          </p:cNvPr>
          <p:cNvSpPr/>
          <p:nvPr/>
        </p:nvSpPr>
        <p:spPr>
          <a:xfrm>
            <a:off x="3415657" y="1489225"/>
            <a:ext cx="546100" cy="1856699"/>
          </a:xfrm>
          <a:prstGeom prst="leftBrace">
            <a:avLst/>
          </a:prstGeom>
          <a:ln w="28575">
            <a:solidFill>
              <a:srgbClr val="66666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57AA4D-4652-654E-85E2-2899D8C6134A}"/>
              </a:ext>
            </a:extLst>
          </p:cNvPr>
          <p:cNvSpPr txBox="1"/>
          <p:nvPr/>
        </p:nvSpPr>
        <p:spPr>
          <a:xfrm>
            <a:off x="1444876" y="1805153"/>
            <a:ext cx="2350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66666"/>
                </a:solidFill>
              </a:rPr>
              <a:t>Potential Involvement </a:t>
            </a:r>
          </a:p>
          <a:p>
            <a:pPr algn="ctr"/>
            <a:r>
              <a:rPr lang="en-GB" dirty="0">
                <a:solidFill>
                  <a:srgbClr val="666666"/>
                </a:solidFill>
              </a:rPr>
              <a:t>of </a:t>
            </a:r>
          </a:p>
          <a:p>
            <a:pPr algn="ctr"/>
            <a:r>
              <a:rPr lang="en-GB" dirty="0">
                <a:solidFill>
                  <a:srgbClr val="666666"/>
                </a:solidFill>
              </a:rPr>
              <a:t>External Experts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405E09-0E51-9940-9324-27D671F226D0}"/>
              </a:ext>
            </a:extLst>
          </p:cNvPr>
          <p:cNvCxnSpPr>
            <a:cxnSpLocks/>
          </p:cNvCxnSpPr>
          <p:nvPr/>
        </p:nvCxnSpPr>
        <p:spPr>
          <a:xfrm>
            <a:off x="4062072" y="1485534"/>
            <a:ext cx="5653325" cy="0"/>
          </a:xfrm>
          <a:prstGeom prst="line">
            <a:avLst/>
          </a:prstGeom>
          <a:ln w="28575"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3F55D8-BEE2-284E-A757-9F4EC6C3F892}"/>
              </a:ext>
            </a:extLst>
          </p:cNvPr>
          <p:cNvCxnSpPr>
            <a:cxnSpLocks/>
          </p:cNvCxnSpPr>
          <p:nvPr/>
        </p:nvCxnSpPr>
        <p:spPr>
          <a:xfrm>
            <a:off x="9715397" y="1485534"/>
            <a:ext cx="0" cy="1864083"/>
          </a:xfrm>
          <a:prstGeom prst="line">
            <a:avLst/>
          </a:prstGeom>
          <a:ln w="28575"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7B7F6C-BD4E-6A43-9262-037B3FAFFEF6}"/>
              </a:ext>
            </a:extLst>
          </p:cNvPr>
          <p:cNvCxnSpPr>
            <a:cxnSpLocks/>
          </p:cNvCxnSpPr>
          <p:nvPr/>
        </p:nvCxnSpPr>
        <p:spPr>
          <a:xfrm flipH="1">
            <a:off x="8430040" y="3342233"/>
            <a:ext cx="1285358" cy="22630"/>
          </a:xfrm>
          <a:prstGeom prst="line">
            <a:avLst/>
          </a:prstGeom>
          <a:ln w="28575"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BFC754F-0F09-7B42-A39F-385DD0593B1E}"/>
              </a:ext>
            </a:extLst>
          </p:cNvPr>
          <p:cNvCxnSpPr>
            <a:cxnSpLocks/>
          </p:cNvCxnSpPr>
          <p:nvPr/>
        </p:nvCxnSpPr>
        <p:spPr>
          <a:xfrm flipH="1">
            <a:off x="6661285" y="3361087"/>
            <a:ext cx="1521624" cy="0"/>
          </a:xfrm>
          <a:prstGeom prst="line">
            <a:avLst/>
          </a:prstGeom>
          <a:ln w="28575"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919A70-FB81-D54B-9853-2E6A4CD70837}"/>
              </a:ext>
            </a:extLst>
          </p:cNvPr>
          <p:cNvCxnSpPr>
            <a:cxnSpLocks/>
          </p:cNvCxnSpPr>
          <p:nvPr/>
        </p:nvCxnSpPr>
        <p:spPr>
          <a:xfrm flipH="1" flipV="1">
            <a:off x="4062072" y="3342233"/>
            <a:ext cx="935348" cy="7384"/>
          </a:xfrm>
          <a:prstGeom prst="line">
            <a:avLst/>
          </a:prstGeom>
          <a:ln w="28575"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013F7D-06E1-CB4E-9F3F-67E21C86B21E}"/>
              </a:ext>
            </a:extLst>
          </p:cNvPr>
          <p:cNvSpPr txBox="1"/>
          <p:nvPr/>
        </p:nvSpPr>
        <p:spPr>
          <a:xfrm>
            <a:off x="520118" y="5321376"/>
            <a:ext cx="1035204" cy="600164"/>
          </a:xfrm>
          <a:prstGeom prst="rect">
            <a:avLst/>
          </a:prstGeom>
          <a:solidFill>
            <a:srgbClr val="E6EBEF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rgbClr val="666666"/>
                </a:solidFill>
              </a:rPr>
              <a:t>System Acceptance Review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A2EA47-8F89-0146-A11A-AA1C8A5C388B}"/>
              </a:ext>
            </a:extLst>
          </p:cNvPr>
          <p:cNvCxnSpPr>
            <a:cxnSpLocks/>
          </p:cNvCxnSpPr>
          <p:nvPr/>
        </p:nvCxnSpPr>
        <p:spPr>
          <a:xfrm flipH="1">
            <a:off x="5213022" y="3361087"/>
            <a:ext cx="1209428" cy="0"/>
          </a:xfrm>
          <a:prstGeom prst="line">
            <a:avLst/>
          </a:prstGeom>
          <a:ln w="28575">
            <a:solidFill>
              <a:srgbClr val="6666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48D78A-63E9-8E88-E852-44F4DBD9EC2D}"/>
              </a:ext>
            </a:extLst>
          </p:cNvPr>
          <p:cNvSpPr/>
          <p:nvPr/>
        </p:nvSpPr>
        <p:spPr>
          <a:xfrm>
            <a:off x="4288063" y="4730538"/>
            <a:ext cx="1601470" cy="107741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Demonstrate that we can produce correct results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469B06B-E4AC-3795-65F3-3E6C747D1372}"/>
              </a:ext>
            </a:extLst>
          </p:cNvPr>
          <p:cNvSpPr/>
          <p:nvPr/>
        </p:nvSpPr>
        <p:spPr>
          <a:xfrm>
            <a:off x="5973441" y="4735623"/>
            <a:ext cx="1601470" cy="107741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Demonstrate that we can perform full experiments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24CD165-F842-CC7B-6550-B8B43FD0D564}"/>
              </a:ext>
            </a:extLst>
          </p:cNvPr>
          <p:cNvSpPr/>
          <p:nvPr/>
        </p:nvSpPr>
        <p:spPr>
          <a:xfrm>
            <a:off x="7629304" y="4730538"/>
            <a:ext cx="1769217" cy="107741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666666"/>
                </a:solidFill>
              </a:rPr>
              <a:t>Demonstrate instrument capabilities with new science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72DC4D-E1DB-B7B1-4D20-C52A368DB122}"/>
              </a:ext>
            </a:extLst>
          </p:cNvPr>
          <p:cNvSpPr/>
          <p:nvPr/>
        </p:nvSpPr>
        <p:spPr>
          <a:xfrm>
            <a:off x="10036763" y="1181202"/>
            <a:ext cx="1592289" cy="159228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Instrument Enters User Programme</a:t>
            </a:r>
          </a:p>
        </p:txBody>
      </p:sp>
    </p:spTree>
    <p:extLst>
      <p:ext uri="{BB962C8B-B14F-4D97-AF65-F5344CB8AC3E}">
        <p14:creationId xmlns:p14="http://schemas.microsoft.com/office/powerpoint/2010/main" val="39886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1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EA9BC8F-C8C1-9A80-6B5C-E734D1F62951}"/>
              </a:ext>
            </a:extLst>
          </p:cNvPr>
          <p:cNvGrpSpPr/>
          <p:nvPr/>
        </p:nvGrpSpPr>
        <p:grpSpPr>
          <a:xfrm>
            <a:off x="77875" y="1704827"/>
            <a:ext cx="12036250" cy="4887801"/>
            <a:chOff x="-66244" y="1704825"/>
            <a:chExt cx="12036250" cy="4887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260C79-DFAE-0E68-9BD8-4C71DB1C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263" t="9233" r="21204" b="47936"/>
            <a:stretch>
              <a:fillRect/>
            </a:stretch>
          </p:blipFill>
          <p:spPr>
            <a:xfrm>
              <a:off x="-66244" y="1704825"/>
              <a:ext cx="12036250" cy="488780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220543-E031-0763-A962-43D7AB4C26C1}"/>
                </a:ext>
              </a:extLst>
            </p:cNvPr>
            <p:cNvSpPr/>
            <p:nvPr/>
          </p:nvSpPr>
          <p:spPr>
            <a:xfrm>
              <a:off x="1260762" y="3139092"/>
              <a:ext cx="10321613" cy="584536"/>
            </a:xfrm>
            <a:prstGeom prst="rect">
              <a:avLst/>
            </a:prstGeom>
            <a:solidFill>
              <a:srgbClr val="D9D9D9">
                <a:alpha val="8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Segoe UI"/>
                <a:sym typeface="Helvetica Neue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CD718B-6A2C-D8DC-86D1-49291BA54675}"/>
                </a:ext>
              </a:extLst>
            </p:cNvPr>
            <p:cNvSpPr/>
            <p:nvPr/>
          </p:nvSpPr>
          <p:spPr>
            <a:xfrm>
              <a:off x="1260762" y="4143586"/>
              <a:ext cx="10709243" cy="185237"/>
            </a:xfrm>
            <a:prstGeom prst="rect">
              <a:avLst/>
            </a:prstGeom>
            <a:solidFill>
              <a:srgbClr val="D9D9D9">
                <a:alpha val="8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Segoe UI"/>
                <a:sym typeface="Helvetica Neue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CE3A51-D9B7-5BD0-EC3A-7E787C6C3B30}"/>
                </a:ext>
              </a:extLst>
            </p:cNvPr>
            <p:cNvSpPr/>
            <p:nvPr/>
          </p:nvSpPr>
          <p:spPr>
            <a:xfrm>
              <a:off x="1260762" y="4746866"/>
              <a:ext cx="10709243" cy="201610"/>
            </a:xfrm>
            <a:prstGeom prst="rect">
              <a:avLst/>
            </a:prstGeom>
            <a:solidFill>
              <a:srgbClr val="D9D9D9">
                <a:alpha val="8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Segoe UI"/>
                <a:sym typeface="Helvetica Neue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E3C7D7-10B3-2500-A82D-8D8FF7B39D0E}"/>
                </a:ext>
              </a:extLst>
            </p:cNvPr>
            <p:cNvSpPr/>
            <p:nvPr/>
          </p:nvSpPr>
          <p:spPr>
            <a:xfrm>
              <a:off x="1260763" y="5110936"/>
              <a:ext cx="10709243" cy="1379251"/>
            </a:xfrm>
            <a:prstGeom prst="rect">
              <a:avLst/>
            </a:prstGeom>
            <a:solidFill>
              <a:srgbClr val="D9D9D9">
                <a:alpha val="8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Segoe UI"/>
                <a:sym typeface="Helvetica Neue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5E8A49-7D85-D022-DF8D-9C8F5766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Post BOT 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F73E9-B333-3C1B-8E97-E86673444B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Start of user operation in the last quarter of 2027 at 800kW </a:t>
            </a:r>
            <a:r>
              <a:rPr lang="en-SE" dirty="0">
                <a:sym typeface="Wingdings" pitchFamily="2" charset="2"/>
              </a:rPr>
              <a:t> 2MW in steady state operation</a:t>
            </a:r>
            <a:r>
              <a:rPr lang="en-SE" dirty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BCE4B-6EA8-80F0-1A01-C87EB08E7154}"/>
              </a:ext>
            </a:extLst>
          </p:cNvPr>
          <p:cNvSpPr txBox="1"/>
          <p:nvPr/>
        </p:nvSpPr>
        <p:spPr>
          <a:xfrm>
            <a:off x="7622163" y="6494030"/>
            <a:ext cx="2864630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SE" b="1" i="1" dirty="0">
                <a:solidFill>
                  <a:srgbClr val="99BE00"/>
                </a:solidFill>
                <a:latin typeface="Segoe UI"/>
                <a:sym typeface="Helvetica Neue"/>
              </a:rPr>
              <a:t>Start of user programme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69945-ABC1-5B8D-5D67-8070E2C78EC5}"/>
              </a:ext>
            </a:extLst>
          </p:cNvPr>
          <p:cNvSpPr txBox="1"/>
          <p:nvPr/>
        </p:nvSpPr>
        <p:spPr>
          <a:xfrm>
            <a:off x="4075007" y="6506928"/>
            <a:ext cx="1862113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b="1" i="1" dirty="0">
                <a:solidFill>
                  <a:srgbClr val="99BE00"/>
                </a:solidFill>
                <a:latin typeface="Segoe UI"/>
                <a:sym typeface="Helvetica Neue"/>
              </a:rPr>
              <a:t>B</a:t>
            </a:r>
            <a:r>
              <a:rPr lang="en-SE" b="1" i="1" dirty="0">
                <a:solidFill>
                  <a:srgbClr val="99BE00"/>
                </a:solidFill>
                <a:latin typeface="Segoe UI"/>
                <a:sym typeface="Helvetica Neue"/>
              </a:rPr>
              <a:t>eam on target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79661F-A8D6-D335-D6BB-9EF056EE834C}"/>
              </a:ext>
            </a:extLst>
          </p:cNvPr>
          <p:cNvCxnSpPr>
            <a:cxnSpLocks/>
          </p:cNvCxnSpPr>
          <p:nvPr/>
        </p:nvCxnSpPr>
        <p:spPr>
          <a:xfrm>
            <a:off x="5001798" y="1989616"/>
            <a:ext cx="0" cy="449317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EC4B492-601F-E73A-0D83-DB692A5AD67F}"/>
              </a:ext>
            </a:extLst>
          </p:cNvPr>
          <p:cNvSpPr/>
          <p:nvPr/>
        </p:nvSpPr>
        <p:spPr>
          <a:xfrm>
            <a:off x="7725816" y="3789035"/>
            <a:ext cx="1077097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>
              <a:solidFill>
                <a:srgbClr val="FFFFFF"/>
              </a:solidFill>
              <a:latin typeface="Segoe UI"/>
              <a:sym typeface="Helvetica Neue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D8267F-9109-F7E5-B377-361F08DD3FA1}"/>
              </a:ext>
            </a:extLst>
          </p:cNvPr>
          <p:cNvSpPr/>
          <p:nvPr/>
        </p:nvSpPr>
        <p:spPr>
          <a:xfrm>
            <a:off x="7725816" y="3991706"/>
            <a:ext cx="900657" cy="104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Segoe UI"/>
              <a:sym typeface="Helvetica Neue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353D21-AA48-7061-2739-010348EDAF61}"/>
              </a:ext>
            </a:extLst>
          </p:cNvPr>
          <p:cNvSpPr/>
          <p:nvPr/>
        </p:nvSpPr>
        <p:spPr>
          <a:xfrm>
            <a:off x="8023226" y="4392988"/>
            <a:ext cx="1054097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Segoe UI"/>
              <a:sym typeface="Helvetica Neue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AF0CE0-007D-20A7-58D4-6F007C38F58E}"/>
              </a:ext>
            </a:extLst>
          </p:cNvPr>
          <p:cNvSpPr/>
          <p:nvPr/>
        </p:nvSpPr>
        <p:spPr>
          <a:xfrm>
            <a:off x="8802912" y="4595294"/>
            <a:ext cx="769710" cy="1274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Segoe UI"/>
              <a:sym typeface="Helvetica Neue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EB5050-D668-1560-ECC6-E4E6D23071AA}"/>
              </a:ext>
            </a:extLst>
          </p:cNvPr>
          <p:cNvCxnSpPr>
            <a:cxnSpLocks/>
          </p:cNvCxnSpPr>
          <p:nvPr/>
        </p:nvCxnSpPr>
        <p:spPr>
          <a:xfrm>
            <a:off x="9099550" y="1997012"/>
            <a:ext cx="0" cy="449317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0E984A4-A74A-102E-2781-44D16B16A3A5}"/>
              </a:ext>
            </a:extLst>
          </p:cNvPr>
          <p:cNvSpPr/>
          <p:nvPr/>
        </p:nvSpPr>
        <p:spPr>
          <a:xfrm>
            <a:off x="9099551" y="4995710"/>
            <a:ext cx="679449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Segoe U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067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ESS Ramp up"/>
          <p:cNvSpPr txBox="1">
            <a:spLocks noGrp="1"/>
          </p:cNvSpPr>
          <p:nvPr>
            <p:ph type="title"/>
          </p:nvPr>
        </p:nvSpPr>
        <p:spPr>
          <a:xfrm>
            <a:off x="586605" y="30848"/>
            <a:ext cx="9360001" cy="657340"/>
          </a:xfrm>
          <a:prstGeom prst="rect">
            <a:avLst/>
          </a:prstGeom>
        </p:spPr>
        <p:txBody>
          <a:bodyPr>
            <a:noAutofit/>
          </a:bodyPr>
          <a:lstStyle>
            <a:lvl1pPr defTabSz="1792223">
              <a:defRPr sz="8232"/>
            </a:lvl1pPr>
          </a:lstStyle>
          <a:p>
            <a:r>
              <a:rPr sz="4800" dirty="0"/>
              <a:t>ESS Ramp </a:t>
            </a:r>
            <a:r>
              <a:rPr lang="en-US" sz="4800" dirty="0"/>
              <a:t>U</a:t>
            </a:r>
            <a:r>
              <a:rPr sz="4800" dirty="0"/>
              <a:t>p</a:t>
            </a:r>
          </a:p>
        </p:txBody>
      </p:sp>
      <p:sp>
        <p:nvSpPr>
          <p:cNvPr id="182" name="BOT May 2025"/>
          <p:cNvSpPr txBox="1">
            <a:spLocks noGrp="1"/>
          </p:cNvSpPr>
          <p:nvPr>
            <p:ph type="body" sz="quarter" idx="1"/>
          </p:nvPr>
        </p:nvSpPr>
        <p:spPr>
          <a:xfrm>
            <a:off x="580502" y="679859"/>
            <a:ext cx="9360001" cy="5070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Assuming </a:t>
            </a:r>
            <a:r>
              <a:rPr dirty="0"/>
              <a:t>BOT </a:t>
            </a:r>
            <a:r>
              <a:rPr lang="en-US" dirty="0"/>
              <a:t>March</a:t>
            </a:r>
            <a:r>
              <a:rPr dirty="0"/>
              <a:t> 202</a:t>
            </a:r>
            <a:r>
              <a:rPr lang="en-US" dirty="0"/>
              <a:t>6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4517" y="6503948"/>
            <a:ext cx="243976" cy="3077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hangingPunct="0"/>
            <a:fld id="{86CB4B4D-7CA3-9044-876B-883B54F8677D}" type="slidenum">
              <a:rPr kern="0"/>
              <a:pPr hangingPunct="0"/>
              <a:t>12</a:t>
            </a:fld>
            <a:endParaRPr kern="0" dirty="0"/>
          </a:p>
        </p:txBody>
      </p:sp>
      <p:sp>
        <p:nvSpPr>
          <p:cNvPr id="164" name="Rectangle"/>
          <p:cNvSpPr/>
          <p:nvPr/>
        </p:nvSpPr>
        <p:spPr>
          <a:xfrm>
            <a:off x="311198" y="1572039"/>
            <a:ext cx="635001" cy="4544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041012-0EAD-AF5B-CB8B-AD03AE542822}"/>
              </a:ext>
            </a:extLst>
          </p:cNvPr>
          <p:cNvGrpSpPr/>
          <p:nvPr/>
        </p:nvGrpSpPr>
        <p:grpSpPr>
          <a:xfrm>
            <a:off x="4515394" y="257741"/>
            <a:ext cx="3260509" cy="1322188"/>
            <a:chOff x="8478882" y="799272"/>
            <a:chExt cx="6521018" cy="2644374"/>
          </a:xfrm>
        </p:grpSpPr>
        <p:sp>
          <p:nvSpPr>
            <p:cNvPr id="178" name="Hot commissioning"/>
            <p:cNvSpPr txBox="1"/>
            <p:nvPr/>
          </p:nvSpPr>
          <p:spPr>
            <a:xfrm>
              <a:off x="8484980" y="1458260"/>
              <a:ext cx="3754234" cy="595034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ctr" defTabSz="412750" hangingPunct="0"/>
              <a:r>
                <a:rPr sz="1600" kern="0"/>
                <a:t>Hot commissioning</a:t>
              </a:r>
            </a:p>
          </p:txBody>
        </p:sp>
        <p:sp>
          <p:nvSpPr>
            <p:cNvPr id="179" name="Shutdown"/>
            <p:cNvSpPr txBox="1"/>
            <p:nvPr/>
          </p:nvSpPr>
          <p:spPr>
            <a:xfrm>
              <a:off x="8500368" y="2155349"/>
              <a:ext cx="2022990" cy="595034"/>
            </a:xfrm>
            <a:prstGeom prst="rect">
              <a:avLst/>
            </a:prstGeom>
            <a:solidFill>
              <a:srgbClr val="60D937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ctr" defTabSz="412750" hangingPunct="0"/>
              <a:r>
                <a:rPr sz="1600" kern="0"/>
                <a:t>Shutdown</a:t>
              </a:r>
            </a:p>
          </p:txBody>
        </p:sp>
        <p:sp>
          <p:nvSpPr>
            <p:cNvPr id="180" name="Users"/>
            <p:cNvSpPr txBox="1"/>
            <p:nvPr/>
          </p:nvSpPr>
          <p:spPr>
            <a:xfrm>
              <a:off x="8502266" y="2848612"/>
              <a:ext cx="1192634" cy="595034"/>
            </a:xfrm>
            <a:prstGeom prst="rect">
              <a:avLst/>
            </a:prstGeom>
            <a:solidFill>
              <a:srgbClr val="00A1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ctr" defTabSz="412750" hangingPunct="0"/>
              <a:r>
                <a:rPr sz="1600" kern="0" dirty="0"/>
                <a:t>Users</a:t>
              </a:r>
            </a:p>
          </p:txBody>
        </p:sp>
        <p:sp>
          <p:nvSpPr>
            <p:cNvPr id="196" name="Accelerator commissioning &amp; TBL"/>
            <p:cNvSpPr txBox="1"/>
            <p:nvPr/>
          </p:nvSpPr>
          <p:spPr>
            <a:xfrm>
              <a:off x="8478882" y="799272"/>
              <a:ext cx="6521018" cy="595034"/>
            </a:xfrm>
            <a:prstGeom prst="rect">
              <a:avLst/>
            </a:prstGeom>
            <a:solidFill>
              <a:schemeClr val="accent4">
                <a:hueOff val="-1247790"/>
                <a:lumOff val="-12326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ctr" defTabSz="412750" hangingPunct="0"/>
              <a:r>
                <a:rPr sz="1600" kern="0" dirty="0"/>
                <a:t>Accelerator commissioning &amp; TBL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81F3ED-CF43-DC26-9079-1123BF72E0A7}"/>
              </a:ext>
            </a:extLst>
          </p:cNvPr>
          <p:cNvGrpSpPr/>
          <p:nvPr/>
        </p:nvGrpSpPr>
        <p:grpSpPr>
          <a:xfrm>
            <a:off x="9135029" y="225204"/>
            <a:ext cx="994411" cy="1451680"/>
            <a:chOff x="15083701" y="-370115"/>
            <a:chExt cx="1988822" cy="3851410"/>
          </a:xfrm>
        </p:grpSpPr>
        <p:sp>
          <p:nvSpPr>
            <p:cNvPr id="217" name="Arrow"/>
            <p:cNvSpPr/>
            <p:nvPr/>
          </p:nvSpPr>
          <p:spPr>
            <a:xfrm rot="5400000">
              <a:off x="14152407" y="561179"/>
              <a:ext cx="3851410" cy="1988822"/>
            </a:xfrm>
            <a:prstGeom prst="rightArrow">
              <a:avLst>
                <a:gd name="adj1" fmla="val 32000"/>
                <a:gd name="adj2" fmla="val 40868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8" name="First users"/>
            <p:cNvSpPr txBox="1"/>
            <p:nvPr/>
          </p:nvSpPr>
          <p:spPr>
            <a:xfrm rot="16200000">
              <a:off x="14655998" y="1076336"/>
              <a:ext cx="2764375" cy="59503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ctr" defTabSz="412750" hangingPunct="0"/>
              <a:r>
                <a:rPr sz="1600" kern="0" dirty="0"/>
                <a:t>First users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4BC87E-DA57-D9FD-F7A3-B1FBBE6963A9}"/>
              </a:ext>
            </a:extLst>
          </p:cNvPr>
          <p:cNvSpPr txBox="1"/>
          <p:nvPr/>
        </p:nvSpPr>
        <p:spPr>
          <a:xfrm>
            <a:off x="2109372" y="6565615"/>
            <a:ext cx="848387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69" hangingPunct="0"/>
            <a:r>
              <a:rPr lang="en-GB" sz="14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ESS-0420218 “Early operations of ESS and prerequisites for first scientific results” for more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209575-E44B-2484-3F61-E3B22E5BAC01}"/>
                  </a:ext>
                </a:extLst>
              </p:cNvPr>
              <p:cNvSpPr txBox="1"/>
              <p:nvPr/>
            </p:nvSpPr>
            <p:spPr>
              <a:xfrm>
                <a:off x="6774877" y="6178145"/>
                <a:ext cx="2188100" cy="35067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algn="ctr" defTabSz="1219169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570 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kW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at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 570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MeV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2000 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kW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at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 870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MeV</m:t>
                          </m:r>
                        </m:den>
                      </m:f>
                      <m:r>
                        <m:rPr>
                          <m:nor/>
                        </m:rPr>
                        <a:rPr lang="en-GB" sz="1200" kern="0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 Neue"/>
                          <a:sym typeface="Helvetica Neue"/>
                        </a:rPr>
                        <m:t>→</m:t>
                      </m:r>
                      <m:r>
                        <m:rPr>
                          <m:nor/>
                        </m:rPr>
                        <a:rPr lang="en-US" sz="1200" kern="0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 Neue"/>
                          <a:sym typeface="Helvetica Neue"/>
                        </a:rPr>
                        <m:t>10 % </m:t>
                      </m:r>
                      <m:r>
                        <m:rPr>
                          <m:nor/>
                        </m:rPr>
                        <a:rPr lang="en-US" sz="1200" kern="0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 Neue"/>
                          <a:sym typeface="Helvetica Neue"/>
                        </a:rPr>
                        <m:t>flux</m:t>
                      </m:r>
                    </m:oMath>
                  </m:oMathPara>
                </a14:m>
                <a:endParaRPr lang="en-GB" sz="1200" kern="0" dirty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209575-E44B-2484-3F61-E3B22E5BA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877" y="6178145"/>
                <a:ext cx="2188100" cy="350673"/>
              </a:xfrm>
              <a:prstGeom prst="rect">
                <a:avLst/>
              </a:prstGeom>
              <a:blipFill>
                <a:blip r:embed="rId3"/>
                <a:stretch>
                  <a:fillRect l="-2312" t="-10345" b="-2758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E77648-43BF-F588-438C-760D07BE5F06}"/>
                  </a:ext>
                </a:extLst>
              </p:cNvPr>
              <p:cNvSpPr txBox="1"/>
              <p:nvPr/>
            </p:nvSpPr>
            <p:spPr>
              <a:xfrm>
                <a:off x="9940501" y="6159125"/>
                <a:ext cx="2188100" cy="35067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algn="ctr" defTabSz="1219169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800 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kW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at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 870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MeV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2000 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kW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at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 870 </m:t>
                          </m:r>
                          <m:r>
                            <m:rPr>
                              <m:nor/>
                            </m:rPr>
                            <a:rPr lang="en-US" sz="1200" kern="0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  <a:ea typeface="Helvetica Neue"/>
                              <a:cs typeface="Helvetica Neue"/>
                              <a:sym typeface="Helvetica Neue"/>
                            </a:rPr>
                            <m:t>MeV</m:t>
                          </m:r>
                        </m:den>
                      </m:f>
                      <m:r>
                        <m:rPr>
                          <m:nor/>
                        </m:rPr>
                        <a:rPr lang="en-GB" sz="1200" kern="0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 Neue"/>
                          <a:sym typeface="Helvetica Neue"/>
                        </a:rPr>
                        <m:t>→</m:t>
                      </m:r>
                      <m:r>
                        <m:rPr>
                          <m:nor/>
                        </m:rPr>
                        <a:rPr lang="en-US" sz="1200" kern="0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 Neue"/>
                          <a:sym typeface="Helvetica Neue"/>
                        </a:rPr>
                        <m:t>40 % </m:t>
                      </m:r>
                      <m:r>
                        <m:rPr>
                          <m:nor/>
                        </m:rPr>
                        <a:rPr lang="en-US" sz="1200" kern="0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Helvetica Neue"/>
                          <a:sym typeface="Helvetica Neue"/>
                        </a:rPr>
                        <m:t>flux</m:t>
                      </m:r>
                    </m:oMath>
                  </m:oMathPara>
                </a14:m>
                <a:endParaRPr lang="en-GB" sz="1200" kern="0" dirty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E77648-43BF-F588-438C-760D07BE5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501" y="6159125"/>
                <a:ext cx="2188100" cy="350673"/>
              </a:xfrm>
              <a:prstGeom prst="rect">
                <a:avLst/>
              </a:prstGeom>
              <a:blipFill>
                <a:blip r:embed="rId4"/>
                <a:stretch>
                  <a:fillRect l="-1724" t="-6897" b="-2758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A1ADD-2564-81C4-673B-B481940D0BCF}"/>
              </a:ext>
            </a:extLst>
          </p:cNvPr>
          <p:cNvGrpSpPr/>
          <p:nvPr/>
        </p:nvGrpSpPr>
        <p:grpSpPr>
          <a:xfrm>
            <a:off x="335735" y="1737576"/>
            <a:ext cx="899674" cy="4038055"/>
            <a:chOff x="319619" y="3472733"/>
            <a:chExt cx="1799347" cy="8076109"/>
          </a:xfrm>
        </p:grpSpPr>
        <p:sp>
          <p:nvSpPr>
            <p:cNvPr id="165" name="0"/>
            <p:cNvSpPr txBox="1"/>
            <p:nvPr/>
          </p:nvSpPr>
          <p:spPr>
            <a:xfrm>
              <a:off x="1501079" y="11032736"/>
              <a:ext cx="584203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0</a:t>
              </a:r>
            </a:p>
          </p:txBody>
        </p:sp>
        <p:sp>
          <p:nvSpPr>
            <p:cNvPr id="166" name="200"/>
            <p:cNvSpPr txBox="1"/>
            <p:nvPr/>
          </p:nvSpPr>
          <p:spPr>
            <a:xfrm>
              <a:off x="1264195" y="10269057"/>
              <a:ext cx="8547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</a:t>
              </a:r>
            </a:p>
          </p:txBody>
        </p:sp>
        <p:sp>
          <p:nvSpPr>
            <p:cNvPr id="167" name="400"/>
            <p:cNvSpPr txBox="1"/>
            <p:nvPr/>
          </p:nvSpPr>
          <p:spPr>
            <a:xfrm>
              <a:off x="1264195" y="9490578"/>
              <a:ext cx="8547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400</a:t>
              </a:r>
            </a:p>
          </p:txBody>
        </p:sp>
        <p:sp>
          <p:nvSpPr>
            <p:cNvPr id="168" name="600"/>
            <p:cNvSpPr txBox="1"/>
            <p:nvPr/>
          </p:nvSpPr>
          <p:spPr>
            <a:xfrm>
              <a:off x="1226095" y="8712099"/>
              <a:ext cx="8547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600</a:t>
              </a:r>
            </a:p>
          </p:txBody>
        </p:sp>
        <p:sp>
          <p:nvSpPr>
            <p:cNvPr id="169" name="800"/>
            <p:cNvSpPr txBox="1"/>
            <p:nvPr/>
          </p:nvSpPr>
          <p:spPr>
            <a:xfrm>
              <a:off x="1264195" y="7994190"/>
              <a:ext cx="8547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800</a:t>
              </a:r>
            </a:p>
          </p:txBody>
        </p:sp>
        <p:sp>
          <p:nvSpPr>
            <p:cNvPr id="170" name="1000"/>
            <p:cNvSpPr txBox="1"/>
            <p:nvPr/>
          </p:nvSpPr>
          <p:spPr>
            <a:xfrm>
              <a:off x="1048294" y="7288739"/>
              <a:ext cx="10579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1000</a:t>
              </a:r>
            </a:p>
          </p:txBody>
        </p:sp>
        <p:sp>
          <p:nvSpPr>
            <p:cNvPr id="171" name="1200"/>
            <p:cNvSpPr txBox="1"/>
            <p:nvPr/>
          </p:nvSpPr>
          <p:spPr>
            <a:xfrm>
              <a:off x="1035594" y="6406261"/>
              <a:ext cx="10579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1200</a:t>
              </a:r>
            </a:p>
          </p:txBody>
        </p:sp>
        <p:sp>
          <p:nvSpPr>
            <p:cNvPr id="172" name="1400"/>
            <p:cNvSpPr txBox="1"/>
            <p:nvPr/>
          </p:nvSpPr>
          <p:spPr>
            <a:xfrm>
              <a:off x="1048294" y="5627783"/>
              <a:ext cx="10579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1400</a:t>
              </a:r>
            </a:p>
          </p:txBody>
        </p:sp>
        <p:sp>
          <p:nvSpPr>
            <p:cNvPr id="173" name="1600"/>
            <p:cNvSpPr txBox="1"/>
            <p:nvPr/>
          </p:nvSpPr>
          <p:spPr>
            <a:xfrm>
              <a:off x="1048294" y="4864103"/>
              <a:ext cx="10579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1600</a:t>
              </a:r>
            </a:p>
          </p:txBody>
        </p:sp>
        <p:sp>
          <p:nvSpPr>
            <p:cNvPr id="174" name="1800"/>
            <p:cNvSpPr txBox="1"/>
            <p:nvPr/>
          </p:nvSpPr>
          <p:spPr>
            <a:xfrm>
              <a:off x="1048294" y="4169079"/>
              <a:ext cx="10579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1800</a:t>
              </a:r>
            </a:p>
          </p:txBody>
        </p:sp>
        <p:sp>
          <p:nvSpPr>
            <p:cNvPr id="175" name="2000"/>
            <p:cNvSpPr txBox="1"/>
            <p:nvPr/>
          </p:nvSpPr>
          <p:spPr>
            <a:xfrm>
              <a:off x="1048294" y="3472733"/>
              <a:ext cx="1057971" cy="5161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2000</a:t>
              </a:r>
            </a:p>
          </p:txBody>
        </p:sp>
        <p:sp>
          <p:nvSpPr>
            <p:cNvPr id="176" name="Source Power (KW)"/>
            <p:cNvSpPr txBox="1"/>
            <p:nvPr/>
          </p:nvSpPr>
          <p:spPr>
            <a:xfrm rot="16200000">
              <a:off x="-1355661" y="6892275"/>
              <a:ext cx="3880032" cy="5294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defRPr sz="3200"/>
              </a:lvl1pPr>
            </a:lstStyle>
            <a:p>
              <a:pPr algn="ctr" defTabSz="1219169" hangingPunct="0"/>
              <a:r>
                <a:rPr sz="1600" kern="0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Source Power (KW)</a:t>
              </a:r>
            </a:p>
          </p:txBody>
        </p:sp>
      </p:grpSp>
      <p:sp>
        <p:nvSpPr>
          <p:cNvPr id="195" name="Typical beam…"/>
          <p:cNvSpPr txBox="1"/>
          <p:nvPr/>
        </p:nvSpPr>
        <p:spPr>
          <a:xfrm>
            <a:off x="1265288" y="1733193"/>
            <a:ext cx="1098058" cy="1451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beam 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mA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5μS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Hz</a:t>
            </a:r>
            <a:endParaRPr lang="en-US"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lang="en-SE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 570 MeV</a:t>
            </a:r>
          </a:p>
          <a:p>
            <a:pPr algn="ctr" defTabSz="1219169" hangingPunct="0">
              <a:defRPr sz="3000"/>
            </a:pP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lang="en-US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weeks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Typical beam…"/>
          <p:cNvSpPr txBox="1"/>
          <p:nvPr/>
        </p:nvSpPr>
        <p:spPr>
          <a:xfrm>
            <a:off x="3354964" y="1733193"/>
            <a:ext cx="1098058" cy="1451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beam 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mA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2860μS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Hz</a:t>
            </a:r>
            <a:endParaRPr lang="en-US"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lang="en-SE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 570 MeV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140 kW</a:t>
            </a:r>
          </a:p>
          <a:p>
            <a:pPr algn="ctr" defTabSz="1219169" hangingPunct="0">
              <a:defRPr sz="3000"/>
            </a:pPr>
            <a:r>
              <a:rPr lang="en-US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+ 15 weeks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Typical beam…"/>
          <p:cNvSpPr txBox="1"/>
          <p:nvPr/>
        </p:nvSpPr>
        <p:spPr>
          <a:xfrm>
            <a:off x="6540338" y="1733193"/>
            <a:ext cx="1098058" cy="1451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beam 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mA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2860μS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Hz</a:t>
            </a:r>
            <a:endParaRPr lang="en-US"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lang="en-SE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 570 MeV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270 kW</a:t>
            </a:r>
          </a:p>
          <a:p>
            <a:pPr algn="ctr" defTabSz="1219169" hangingPunct="0">
              <a:defRPr sz="3000"/>
            </a:pPr>
            <a:r>
              <a:rPr lang="en-US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 weeks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Typical beam…"/>
          <p:cNvSpPr txBox="1"/>
          <p:nvPr/>
        </p:nvSpPr>
        <p:spPr>
          <a:xfrm>
            <a:off x="10144572" y="1733193"/>
            <a:ext cx="1098058" cy="1451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beam 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 mA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2860μS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Hz</a:t>
            </a:r>
            <a:endParaRPr lang="en-US"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lang="en-SE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~800 MeV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lang="en-US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570 - 800</a:t>
            </a: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kW</a:t>
            </a:r>
            <a:endParaRPr lang="en-US"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lang="en-SE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 weeks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Rectangle"/>
          <p:cNvSpPr/>
          <p:nvPr/>
        </p:nvSpPr>
        <p:spPr>
          <a:xfrm>
            <a:off x="2408352" y="5330707"/>
            <a:ext cx="416600" cy="237491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9" name="Rectangle"/>
          <p:cNvSpPr/>
          <p:nvPr/>
        </p:nvSpPr>
        <p:spPr>
          <a:xfrm>
            <a:off x="3951153" y="5087626"/>
            <a:ext cx="1529724" cy="507077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7" name="Rectangle"/>
          <p:cNvSpPr/>
          <p:nvPr/>
        </p:nvSpPr>
        <p:spPr>
          <a:xfrm>
            <a:off x="2731927" y="3460412"/>
            <a:ext cx="1231658" cy="180000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8" name="Rectangle"/>
          <p:cNvSpPr/>
          <p:nvPr/>
        </p:nvSpPr>
        <p:spPr>
          <a:xfrm>
            <a:off x="9538939" y="3552279"/>
            <a:ext cx="2115479" cy="95400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9" name="Rectangle"/>
          <p:cNvSpPr/>
          <p:nvPr/>
        </p:nvSpPr>
        <p:spPr>
          <a:xfrm>
            <a:off x="1251738" y="3460412"/>
            <a:ext cx="1063648" cy="180000"/>
          </a:xfrm>
          <a:prstGeom prst="rect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0" name="Rectangle"/>
          <p:cNvSpPr/>
          <p:nvPr/>
        </p:nvSpPr>
        <p:spPr>
          <a:xfrm>
            <a:off x="5501052" y="3460412"/>
            <a:ext cx="763181" cy="180000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8" name="Rectangle"/>
          <p:cNvSpPr/>
          <p:nvPr/>
        </p:nvSpPr>
        <p:spPr>
          <a:xfrm>
            <a:off x="2321695" y="3460412"/>
            <a:ext cx="411218" cy="180000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4" name="Rectangle"/>
          <p:cNvSpPr/>
          <p:nvPr/>
        </p:nvSpPr>
        <p:spPr>
          <a:xfrm>
            <a:off x="3970764" y="3460412"/>
            <a:ext cx="1529724" cy="180000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5" name="Rectangle"/>
          <p:cNvSpPr/>
          <p:nvPr/>
        </p:nvSpPr>
        <p:spPr>
          <a:xfrm>
            <a:off x="7922403" y="3460412"/>
            <a:ext cx="672207" cy="180000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6" name="Rectangle"/>
          <p:cNvSpPr/>
          <p:nvPr/>
        </p:nvSpPr>
        <p:spPr>
          <a:xfrm>
            <a:off x="6264232" y="3460412"/>
            <a:ext cx="1673570" cy="180000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E457E-D8A5-545F-7875-DCC832188367}"/>
              </a:ext>
            </a:extLst>
          </p:cNvPr>
          <p:cNvSpPr txBox="1"/>
          <p:nvPr/>
        </p:nvSpPr>
        <p:spPr>
          <a:xfrm>
            <a:off x="1923894" y="3886454"/>
            <a:ext cx="1124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69" hangingPunct="0"/>
            <a:r>
              <a:rPr lang="en-GB" sz="10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weeks with</a:t>
            </a:r>
          </a:p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 days for HC</a:t>
            </a:r>
          </a:p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days per week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B5E9CB-6739-F13E-BC75-CB4B314707EC}"/>
              </a:ext>
            </a:extLst>
          </p:cNvPr>
          <p:cNvSpPr txBox="1"/>
          <p:nvPr/>
        </p:nvSpPr>
        <p:spPr>
          <a:xfrm>
            <a:off x="4085619" y="4031264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 days for HC</a:t>
            </a:r>
          </a:p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days per week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50C9D5-794E-EAC4-AB79-F93C2EB4BB0D}"/>
              </a:ext>
            </a:extLst>
          </p:cNvPr>
          <p:cNvSpPr txBox="1"/>
          <p:nvPr/>
        </p:nvSpPr>
        <p:spPr>
          <a:xfrm>
            <a:off x="6393631" y="4008694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 days for HC</a:t>
            </a:r>
          </a:p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days per fortnight </a:t>
            </a:r>
          </a:p>
        </p:txBody>
      </p:sp>
      <p:sp>
        <p:nvSpPr>
          <p:cNvPr id="213" name="Typical beam…"/>
          <p:cNvSpPr txBox="1"/>
          <p:nvPr/>
        </p:nvSpPr>
        <p:spPr>
          <a:xfrm>
            <a:off x="8517746" y="1733193"/>
            <a:ext cx="1098058" cy="14516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Typical beam 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 mA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2860μS</a:t>
            </a: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 Hz</a:t>
            </a:r>
            <a:endParaRPr lang="en-US"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lang="en-SE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&gt; 570 MeV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 defTabSz="1219169" hangingPunct="0">
              <a:defRPr sz="3000"/>
            </a:pPr>
            <a:r>
              <a:rPr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570 kW</a:t>
            </a:r>
          </a:p>
          <a:p>
            <a:pPr algn="ctr" defTabSz="1219169" hangingPunct="0">
              <a:defRPr sz="3000"/>
            </a:pPr>
            <a:r>
              <a:rPr lang="en-US" sz="13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 weeks</a:t>
            </a:r>
            <a:endParaRPr sz="1300" kern="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F5D05-7A95-5585-8DA2-879DBE2E10E5}"/>
              </a:ext>
            </a:extLst>
          </p:cNvPr>
          <p:cNvSpPr txBox="1"/>
          <p:nvPr/>
        </p:nvSpPr>
        <p:spPr>
          <a:xfrm rot="19072946">
            <a:off x="701236" y="5759402"/>
            <a:ext cx="75501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 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95054-C7A7-91C4-C3B2-991B8B345325}"/>
              </a:ext>
            </a:extLst>
          </p:cNvPr>
          <p:cNvSpPr txBox="1"/>
          <p:nvPr/>
        </p:nvSpPr>
        <p:spPr>
          <a:xfrm rot="19072946">
            <a:off x="1881060" y="5754565"/>
            <a:ext cx="73577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 2026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BFBA47-98B0-705A-09F8-54205D19B5A1}"/>
              </a:ext>
            </a:extLst>
          </p:cNvPr>
          <p:cNvSpPr txBox="1"/>
          <p:nvPr/>
        </p:nvSpPr>
        <p:spPr>
          <a:xfrm rot="19072946">
            <a:off x="3071758" y="5765046"/>
            <a:ext cx="75982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 2026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C8765C-8958-6454-CE82-C1169B95900C}"/>
              </a:ext>
            </a:extLst>
          </p:cNvPr>
          <p:cNvSpPr txBox="1"/>
          <p:nvPr/>
        </p:nvSpPr>
        <p:spPr>
          <a:xfrm rot="19072946">
            <a:off x="4270874" y="5758327"/>
            <a:ext cx="7614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 2026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1388D9-8640-D2BE-AFBB-189E1743366E}"/>
              </a:ext>
            </a:extLst>
          </p:cNvPr>
          <p:cNvSpPr txBox="1"/>
          <p:nvPr/>
        </p:nvSpPr>
        <p:spPr>
          <a:xfrm rot="19072946">
            <a:off x="5367666" y="5759402"/>
            <a:ext cx="75501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 2027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8DBD88-B28A-C32B-49B3-980C63CE9E01}"/>
              </a:ext>
            </a:extLst>
          </p:cNvPr>
          <p:cNvSpPr txBox="1"/>
          <p:nvPr/>
        </p:nvSpPr>
        <p:spPr>
          <a:xfrm rot="19072946">
            <a:off x="6580508" y="5754565"/>
            <a:ext cx="73577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 2027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F21067-9C6C-4DA1-695B-1FA6EF1CD1D9}"/>
              </a:ext>
            </a:extLst>
          </p:cNvPr>
          <p:cNvSpPr txBox="1"/>
          <p:nvPr/>
        </p:nvSpPr>
        <p:spPr>
          <a:xfrm rot="19072946">
            <a:off x="7697925" y="5765046"/>
            <a:ext cx="75982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 2027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E408DF-EF87-22B3-63CD-EC7C4820EF40}"/>
              </a:ext>
            </a:extLst>
          </p:cNvPr>
          <p:cNvSpPr txBox="1"/>
          <p:nvPr/>
        </p:nvSpPr>
        <p:spPr>
          <a:xfrm rot="19072946">
            <a:off x="8900568" y="5758327"/>
            <a:ext cx="76142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 2027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FFBC2C-F108-0DA6-EF44-DEA1B93A2249}"/>
              </a:ext>
            </a:extLst>
          </p:cNvPr>
          <p:cNvSpPr txBox="1"/>
          <p:nvPr/>
        </p:nvSpPr>
        <p:spPr>
          <a:xfrm rot="19072946">
            <a:off x="10042243" y="5759402"/>
            <a:ext cx="75501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 2028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F0E8C2-F72F-3EA8-801F-269D1C76E399}"/>
              </a:ext>
            </a:extLst>
          </p:cNvPr>
          <p:cNvSpPr txBox="1"/>
          <p:nvPr/>
        </p:nvSpPr>
        <p:spPr>
          <a:xfrm rot="19072946">
            <a:off x="11249497" y="5754565"/>
            <a:ext cx="73577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 2028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877DE1-34DF-2496-18D4-41EE38ACDDA7}"/>
              </a:ext>
            </a:extLst>
          </p:cNvPr>
          <p:cNvSpPr txBox="1"/>
          <p:nvPr/>
        </p:nvSpPr>
        <p:spPr>
          <a:xfrm>
            <a:off x="2689143" y="3702467"/>
            <a:ext cx="1306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69" hangingPunct="0"/>
            <a:r>
              <a:rPr lang="en-GB" sz="1000" kern="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13+1  </a:t>
            </a:r>
            <a:r>
              <a:rPr lang="en-GB" sz="1000" kern="0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wk</a:t>
            </a:r>
            <a:r>
              <a:rPr lang="en-GB" sz="1000" kern="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shutdown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DDA6FD-02AF-E922-7AD7-52C2F7C84850}"/>
              </a:ext>
            </a:extLst>
          </p:cNvPr>
          <p:cNvSpPr txBox="1"/>
          <p:nvPr/>
        </p:nvSpPr>
        <p:spPr>
          <a:xfrm>
            <a:off x="5530155" y="3702467"/>
            <a:ext cx="69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GB" sz="1000" kern="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10+1  </a:t>
            </a:r>
            <a:r>
              <a:rPr lang="en-GB" sz="1000" kern="0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wk</a:t>
            </a:r>
            <a:r>
              <a:rPr lang="en-GB" sz="1000" kern="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shutdown</a:t>
            </a:r>
          </a:p>
        </p:txBody>
      </p:sp>
      <p:sp>
        <p:nvSpPr>
          <p:cNvPr id="31" name="Rectangle">
            <a:extLst>
              <a:ext uri="{FF2B5EF4-FFF2-40B4-BE49-F238E27FC236}">
                <a16:creationId xmlns:a16="http://schemas.microsoft.com/office/drawing/2014/main" id="{A61A0626-839D-AAFC-D8A3-AC840234CA17}"/>
              </a:ext>
            </a:extLst>
          </p:cNvPr>
          <p:cNvSpPr/>
          <p:nvPr/>
        </p:nvSpPr>
        <p:spPr>
          <a:xfrm>
            <a:off x="8594610" y="3460412"/>
            <a:ext cx="944329" cy="180000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Rectangle">
            <a:extLst>
              <a:ext uri="{FF2B5EF4-FFF2-40B4-BE49-F238E27FC236}">
                <a16:creationId xmlns:a16="http://schemas.microsoft.com/office/drawing/2014/main" id="{4447E624-92F9-696C-55A2-A5ADB2C2A6DE}"/>
              </a:ext>
            </a:extLst>
          </p:cNvPr>
          <p:cNvSpPr/>
          <p:nvPr/>
        </p:nvSpPr>
        <p:spPr>
          <a:xfrm>
            <a:off x="9538939" y="3459210"/>
            <a:ext cx="2115479" cy="120504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ectangle">
            <a:extLst>
              <a:ext uri="{FF2B5EF4-FFF2-40B4-BE49-F238E27FC236}">
                <a16:creationId xmlns:a16="http://schemas.microsoft.com/office/drawing/2014/main" id="{62339AEE-986C-3186-8D78-4D9790BFCB81}"/>
              </a:ext>
            </a:extLst>
          </p:cNvPr>
          <p:cNvSpPr/>
          <p:nvPr/>
        </p:nvSpPr>
        <p:spPr>
          <a:xfrm>
            <a:off x="6282215" y="4528252"/>
            <a:ext cx="1673570" cy="1069364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ectangle">
            <a:extLst>
              <a:ext uri="{FF2B5EF4-FFF2-40B4-BE49-F238E27FC236}">
                <a16:creationId xmlns:a16="http://schemas.microsoft.com/office/drawing/2014/main" id="{93645196-7472-B504-7E5B-A3324C40C33E}"/>
              </a:ext>
            </a:extLst>
          </p:cNvPr>
          <p:cNvSpPr/>
          <p:nvPr/>
        </p:nvSpPr>
        <p:spPr>
          <a:xfrm>
            <a:off x="8579888" y="4507107"/>
            <a:ext cx="986215" cy="1069364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4C7AC3A-BAB5-46F0-7593-1774943106C8}"/>
              </a:ext>
            </a:extLst>
          </p:cNvPr>
          <p:cNvSpPr/>
          <p:nvPr/>
        </p:nvSpPr>
        <p:spPr>
          <a:xfrm>
            <a:off x="9566102" y="4067413"/>
            <a:ext cx="2115480" cy="1500785"/>
          </a:xfrm>
          <a:custGeom>
            <a:avLst/>
            <a:gdLst>
              <a:gd name="connsiteX0" fmla="*/ 0 w 4947557"/>
              <a:gd name="connsiteY0" fmla="*/ 2955472 h 2955472"/>
              <a:gd name="connsiteX1" fmla="*/ 4947557 w 4947557"/>
              <a:gd name="connsiteY1" fmla="*/ 2955472 h 2955472"/>
              <a:gd name="connsiteX2" fmla="*/ 4947557 w 4947557"/>
              <a:gd name="connsiteY2" fmla="*/ 0 h 2955472"/>
              <a:gd name="connsiteX3" fmla="*/ 0 w 4947557"/>
              <a:gd name="connsiteY3" fmla="*/ 849086 h 2955472"/>
              <a:gd name="connsiteX4" fmla="*/ 0 w 4947557"/>
              <a:gd name="connsiteY4" fmla="*/ 2955472 h 295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557" h="2955472">
                <a:moveTo>
                  <a:pt x="0" y="2955472"/>
                </a:moveTo>
                <a:lnTo>
                  <a:pt x="4947557" y="2955472"/>
                </a:lnTo>
                <a:lnTo>
                  <a:pt x="4947557" y="0"/>
                </a:lnTo>
                <a:lnTo>
                  <a:pt x="0" y="849086"/>
                </a:lnTo>
                <a:lnTo>
                  <a:pt x="0" y="2955472"/>
                </a:lnTo>
                <a:close/>
              </a:path>
            </a:pathLst>
          </a:cu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noAutofit/>
          </a:bodyPr>
          <a:lstStyle/>
          <a:p>
            <a:pPr algn="ctr" defTabSz="412750" hangingPunct="0"/>
            <a:endParaRPr lang="en-GB" sz="160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52C0A3-EC24-5609-E999-2794F6B12B41}"/>
              </a:ext>
            </a:extLst>
          </p:cNvPr>
          <p:cNvSpPr txBox="1"/>
          <p:nvPr/>
        </p:nvSpPr>
        <p:spPr>
          <a:xfrm>
            <a:off x="7937803" y="3702467"/>
            <a:ext cx="691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GB" sz="1000" kern="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7+1  </a:t>
            </a:r>
            <a:r>
              <a:rPr lang="en-GB" sz="1000" kern="0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wk</a:t>
            </a:r>
            <a:r>
              <a:rPr lang="en-GB" sz="1000" kern="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shutdown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B8DD7-C70B-5C04-D2EF-2FFEFE824410}"/>
              </a:ext>
            </a:extLst>
          </p:cNvPr>
          <p:cNvSpPr txBox="1"/>
          <p:nvPr/>
        </p:nvSpPr>
        <p:spPr>
          <a:xfrm>
            <a:off x="9856381" y="3702467"/>
            <a:ext cx="1635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69" hangingPunct="0"/>
            <a:r>
              <a:rPr lang="en-GB" sz="1000" kern="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55 days for UP </a:t>
            </a:r>
          </a:p>
          <a:p>
            <a:pPr algn="ctr" defTabSz="1219169" hangingPunct="0"/>
            <a:r>
              <a:rPr lang="en-GB" sz="1000" kern="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5.5 days/fortnight</a:t>
            </a:r>
          </a:p>
          <a:p>
            <a:pPr algn="ctr" defTabSz="1219169" hangingPunct="0"/>
            <a:r>
              <a:rPr lang="en-GB" sz="1000" kern="0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55 days for HC</a:t>
            </a:r>
          </a:p>
          <a:p>
            <a:pPr algn="ctr" defTabSz="1219169" hangingPunct="0"/>
            <a:r>
              <a:rPr lang="en-GB" sz="1000" kern="0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5.5 days per fortnight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6590E5-716E-0362-7567-06053563DEED}"/>
              </a:ext>
            </a:extLst>
          </p:cNvPr>
          <p:cNvSpPr txBox="1"/>
          <p:nvPr/>
        </p:nvSpPr>
        <p:spPr>
          <a:xfrm>
            <a:off x="8474353" y="3969522"/>
            <a:ext cx="12538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44 days for HC</a:t>
            </a:r>
          </a:p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 days (33 shifts) </a:t>
            </a:r>
          </a:p>
          <a:p>
            <a:pPr algn="ctr" defTabSz="1219169" hangingPunct="0"/>
            <a:r>
              <a:rPr lang="en-GB" sz="1000" kern="0" dirty="0">
                <a:solidFill>
                  <a:srgbClr val="FFAD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 fortnight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96934-B3A1-BCCC-5C57-5B78A1FD6599}"/>
              </a:ext>
            </a:extLst>
          </p:cNvPr>
          <p:cNvSpPr txBox="1"/>
          <p:nvPr/>
        </p:nvSpPr>
        <p:spPr>
          <a:xfrm>
            <a:off x="1501537" y="1071774"/>
            <a:ext cx="2476905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en-GB" sz="1200" kern="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Beam parameters are indicative only, actual beam will depend on progress of commissioning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CAB2EDF-C101-244B-39E4-2DE1F4E7FB34}"/>
              </a:ext>
            </a:extLst>
          </p:cNvPr>
          <p:cNvSpPr/>
          <p:nvPr/>
        </p:nvSpPr>
        <p:spPr>
          <a:xfrm rot="5400000">
            <a:off x="1637944" y="2799502"/>
            <a:ext cx="270651" cy="1041395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GB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BF7FB064-33AE-08EC-CC9B-23C0A22412C0}"/>
              </a:ext>
            </a:extLst>
          </p:cNvPr>
          <p:cNvSpPr/>
          <p:nvPr/>
        </p:nvSpPr>
        <p:spPr>
          <a:xfrm rot="5400000">
            <a:off x="3763954" y="1753414"/>
            <a:ext cx="260150" cy="3145795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GB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577DB1AA-8230-7731-6B2A-D7D2DF221811}"/>
              </a:ext>
            </a:extLst>
          </p:cNvPr>
          <p:cNvSpPr/>
          <p:nvPr/>
        </p:nvSpPr>
        <p:spPr>
          <a:xfrm rot="5400000">
            <a:off x="6966467" y="2494203"/>
            <a:ext cx="245796" cy="1666073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GB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A8878C0F-E6FD-9305-7588-63E8A4F9499B}"/>
              </a:ext>
            </a:extLst>
          </p:cNvPr>
          <p:cNvSpPr/>
          <p:nvPr/>
        </p:nvSpPr>
        <p:spPr>
          <a:xfrm rot="5400000">
            <a:off x="8933334" y="2816811"/>
            <a:ext cx="266879" cy="944329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GB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224CDA27-0CCA-48BC-AF7B-5785BDA46465}"/>
              </a:ext>
            </a:extLst>
          </p:cNvPr>
          <p:cNvSpPr/>
          <p:nvPr/>
        </p:nvSpPr>
        <p:spPr>
          <a:xfrm rot="5400000">
            <a:off x="10475259" y="2247256"/>
            <a:ext cx="270001" cy="2088315"/>
          </a:xfrm>
          <a:prstGeom prst="lef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latinLnBrk="1" hangingPunct="0"/>
            <a:endParaRPr lang="en-GB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art of different colored squares&#10;&#10;AI-generated content may be incorrect.">
            <a:extLst>
              <a:ext uri="{FF2B5EF4-FFF2-40B4-BE49-F238E27FC236}">
                <a16:creationId xmlns:a16="http://schemas.microsoft.com/office/drawing/2014/main" id="{6399D074-28D1-F0D9-113B-5903FD4A6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4"/>
          <a:stretch/>
        </p:blipFill>
        <p:spPr>
          <a:xfrm>
            <a:off x="440769" y="143828"/>
            <a:ext cx="8005028" cy="6567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CD949-B55C-2226-F1F7-006EEF92CC8E}"/>
              </a:ext>
            </a:extLst>
          </p:cNvPr>
          <p:cNvSpPr txBox="1"/>
          <p:nvPr/>
        </p:nvSpPr>
        <p:spPr>
          <a:xfrm>
            <a:off x="8445796" y="1503889"/>
            <a:ext cx="3480150" cy="57554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Tentative post-BOT weekly shift schedule indicating the distribution of shifts allocated to different</a:t>
            </a:r>
          </a:p>
          <a:p>
            <a:pPr algn="l"/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activities. </a:t>
            </a:r>
          </a:p>
          <a:p>
            <a:pPr algn="l"/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24/7 operation with 3 shifts/day is assumed. </a:t>
            </a:r>
          </a:p>
          <a:p>
            <a:pPr algn="l"/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Yellow indicates accelerator and target commissioning</a:t>
            </a:r>
          </a:p>
          <a:p>
            <a:pPr algn="l"/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Orange indicates dedicated beam for instrument hot commissioning</a:t>
            </a:r>
          </a:p>
          <a:p>
            <a:pPr algn="l"/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Green indicates user operation</a:t>
            </a:r>
          </a:p>
          <a:p>
            <a:pPr algn="l"/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Red indicates maintenance stop or shutdown. </a:t>
            </a:r>
          </a:p>
          <a:p>
            <a:pPr algn="l"/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Red with blue stripes (purple) indicates bunker open.</a:t>
            </a:r>
          </a:p>
          <a:p>
            <a:pPr algn="l"/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1C105-A3D9-BC31-9829-FF0992021C11}"/>
              </a:ext>
            </a:extLst>
          </p:cNvPr>
          <p:cNvSpPr txBox="1"/>
          <p:nvPr/>
        </p:nvSpPr>
        <p:spPr>
          <a:xfrm>
            <a:off x="8445796" y="312148"/>
            <a:ext cx="3376090" cy="95410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400" b="1" dirty="0">
                <a:latin typeface="Helvetica Neue"/>
                <a:ea typeface="Helvetica Neue"/>
                <a:cs typeface="Helvetica Neue"/>
              </a:rPr>
              <a:t>Detailed outline from ESS-0420218 “Early operations of ESS and prerequisites for first scientific results” </a:t>
            </a:r>
          </a:p>
        </p:txBody>
      </p:sp>
    </p:spTree>
    <p:extLst>
      <p:ext uri="{BB962C8B-B14F-4D97-AF65-F5344CB8AC3E}">
        <p14:creationId xmlns:p14="http://schemas.microsoft.com/office/powerpoint/2010/main" val="17700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1FC65-1FA6-D02A-54DF-A533D59D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CD94A8-0DC6-08C1-BD6B-9AA29A34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99" y="273687"/>
            <a:ext cx="9742933" cy="657339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SE" sz="42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 Light"/>
                <a:ea typeface="+mj-ea"/>
                <a:cs typeface="+mj-cs"/>
              </a:rPr>
              <a:t>Commissioning phases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8FF456E-79D1-48D0-AAC9-8859F2BCA2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58504"/>
              </p:ext>
            </p:extLst>
          </p:nvPr>
        </p:nvGraphicFramePr>
        <p:xfrm>
          <a:off x="393400" y="1105823"/>
          <a:ext cx="10350800" cy="4875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227">
                  <a:extLst>
                    <a:ext uri="{9D8B030D-6E8A-4147-A177-3AD203B41FA5}">
                      <a16:colId xmlns:a16="http://schemas.microsoft.com/office/drawing/2014/main" val="3878602724"/>
                    </a:ext>
                  </a:extLst>
                </a:gridCol>
                <a:gridCol w="5598393">
                  <a:extLst>
                    <a:ext uri="{9D8B030D-6E8A-4147-A177-3AD203B41FA5}">
                      <a16:colId xmlns:a16="http://schemas.microsoft.com/office/drawing/2014/main" val="393561196"/>
                    </a:ext>
                  </a:extLst>
                </a:gridCol>
                <a:gridCol w="1303606">
                  <a:extLst>
                    <a:ext uri="{9D8B030D-6E8A-4147-A177-3AD203B41FA5}">
                      <a16:colId xmlns:a16="http://schemas.microsoft.com/office/drawing/2014/main" val="3066812008"/>
                    </a:ext>
                  </a:extLst>
                </a:gridCol>
                <a:gridCol w="1233574">
                  <a:extLst>
                    <a:ext uri="{9D8B030D-6E8A-4147-A177-3AD203B41FA5}">
                      <a16:colId xmlns:a16="http://schemas.microsoft.com/office/drawing/2014/main" val="3409571869"/>
                    </a:ext>
                  </a:extLst>
                </a:gridCol>
              </a:tblGrid>
              <a:tr h="776181">
                <a:tc>
                  <a:txBody>
                    <a:bodyPr/>
                    <a:lstStyle/>
                    <a:p>
                      <a:r>
                        <a:rPr lang="en-SE" sz="1200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Main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Nominal 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Estia Neutron Flux (n/s/cm</a:t>
                      </a:r>
                      <a:r>
                        <a:rPr lang="en-SE" sz="1200" baseline="30000" dirty="0"/>
                        <a:t>2</a:t>
                      </a:r>
                      <a:r>
                        <a:rPr lang="en-SE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893903"/>
                  </a:ext>
                </a:extLst>
              </a:tr>
              <a:tr h="1029025">
                <a:tc>
                  <a:txBody>
                    <a:bodyPr/>
                    <a:lstStyle/>
                    <a:p>
                      <a:r>
                        <a:rPr lang="en-SE" sz="1200" dirty="0"/>
                        <a:t>Accelerator, Target &amp; TBL</a:t>
                      </a:r>
                    </a:p>
                    <a:p>
                      <a:r>
                        <a:rPr lang="en-SE" sz="1200" dirty="0"/>
                        <a:t>(12 weeks)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First beam on target.</a:t>
                      </a:r>
                    </a:p>
                    <a:p>
                      <a:r>
                        <a:rPr lang="en-SE" sz="1200" dirty="0"/>
                        <a:t>Establish nominal (3ms) pulse length at low current (6mA or lower). </a:t>
                      </a:r>
                    </a:p>
                    <a:p>
                      <a:r>
                        <a:rPr lang="en-SE" sz="1200" dirty="0"/>
                        <a:t>Validation of moderator performance using TBL.</a:t>
                      </a:r>
                    </a:p>
                    <a:p>
                      <a:r>
                        <a:rPr lang="en-SE" sz="1200" dirty="0"/>
                        <a:t>(stable beam likely available overnight for instruments)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1x10</a:t>
                      </a:r>
                      <a:r>
                        <a:rPr lang="en-SE" sz="1400" baseline="30000" dirty="0"/>
                        <a:t>4</a:t>
                      </a:r>
                      <a:r>
                        <a:rPr lang="en-SE" sz="1200" dirty="0"/>
                        <a:t> </a:t>
                      </a:r>
                    </a:p>
                    <a:p>
                      <a:r>
                        <a:rPr lang="en-SE" sz="1200" dirty="0"/>
                        <a:t>to </a:t>
                      </a:r>
                    </a:p>
                    <a:p>
                      <a:r>
                        <a:rPr lang="en-SE" sz="1200" dirty="0"/>
                        <a:t>1x10</a:t>
                      </a:r>
                      <a:r>
                        <a:rPr lang="en-SE" sz="1200" baseline="30000" dirty="0"/>
                        <a:t>6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40311"/>
                  </a:ext>
                </a:extLst>
              </a:tr>
              <a:tr h="776181">
                <a:tc>
                  <a:txBody>
                    <a:bodyPr/>
                    <a:lstStyle/>
                    <a:p>
                      <a:r>
                        <a:rPr lang="en-SE" sz="1200" dirty="0"/>
                        <a:t>Hot commissioning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Power ramp up and availability improvements</a:t>
                      </a:r>
                    </a:p>
                    <a:p>
                      <a:r>
                        <a:rPr lang="en-SE" sz="1200" dirty="0"/>
                        <a:t>Target transient tests</a:t>
                      </a:r>
                    </a:p>
                    <a:p>
                      <a:r>
                        <a:rPr lang="en-SE" sz="1200" dirty="0"/>
                        <a:t>First dedicated neutron beam for instruments</a:t>
                      </a:r>
                    </a:p>
                    <a:p>
                      <a:r>
                        <a:rPr lang="en-SE" sz="1200" dirty="0"/>
                        <a:t>2 days per week dedicated for instrument hot commissioninig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&gt; 100 kW </a:t>
                      </a:r>
                    </a:p>
                    <a:p>
                      <a:r>
                        <a:rPr lang="en-SE" sz="1200" dirty="0"/>
                        <a:t>(570 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&gt; 5x10</a:t>
                      </a:r>
                      <a:r>
                        <a:rPr lang="en-SE" sz="1200" baseline="30000" dirty="0"/>
                        <a:t>6</a:t>
                      </a:r>
                      <a:r>
                        <a:rPr lang="en-SE" sz="1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420505"/>
                  </a:ext>
                </a:extLst>
              </a:tr>
              <a:tr h="776181">
                <a:tc>
                  <a:txBody>
                    <a:bodyPr/>
                    <a:lstStyle/>
                    <a:p>
                      <a:r>
                        <a:rPr lang="en-SE" sz="1200" dirty="0"/>
                        <a:t>Hot Commissioning 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Power ramp up and availability improvements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Target transient tests</a:t>
                      </a:r>
                    </a:p>
                    <a:p>
                      <a:r>
                        <a:rPr lang="en-SE" sz="1200" dirty="0"/>
                        <a:t>5 days per fortnight dedicated for instrument hot commissioninig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&gt; 200 kW</a:t>
                      </a:r>
                    </a:p>
                    <a:p>
                      <a:r>
                        <a:rPr lang="en-SE" sz="1200" dirty="0"/>
                        <a:t>(570 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&gt; 1x10</a:t>
                      </a:r>
                      <a:r>
                        <a:rPr lang="en-SE" sz="1200" baseline="30000" dirty="0"/>
                        <a:t>7 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640045"/>
                  </a:ext>
                </a:extLst>
              </a:tr>
              <a:tr h="579003">
                <a:tc>
                  <a:txBody>
                    <a:bodyPr/>
                    <a:lstStyle/>
                    <a:p>
                      <a:r>
                        <a:rPr lang="en-SE" sz="1200" dirty="0"/>
                        <a:t>Hot Commissioning 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Power ramp up and availability improvements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11 days per fortnight dedicated for instrument hot commissioninig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&gt; 300 kW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(570 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&gt; 1.6x10</a:t>
                      </a:r>
                      <a:r>
                        <a:rPr lang="en-SE" sz="1200" baseline="30000" dirty="0"/>
                        <a:t>7 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151123"/>
                  </a:ext>
                </a:extLst>
              </a:tr>
              <a:tr h="891821">
                <a:tc>
                  <a:txBody>
                    <a:bodyPr/>
                    <a:lstStyle/>
                    <a:p>
                      <a:r>
                        <a:rPr lang="en-SE" sz="1200" dirty="0"/>
                        <a:t>First User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E" sz="1200" dirty="0"/>
                        <a:t>Power ramp up and availability improvements</a:t>
                      </a:r>
                    </a:p>
                    <a:p>
                      <a:r>
                        <a:rPr lang="en-SE" sz="1200" dirty="0"/>
                        <a:t>11 days per fortnight above 500kW for instruments HC</a:t>
                      </a:r>
                    </a:p>
                    <a:p>
                      <a:r>
                        <a:rPr lang="en-GB" sz="1200" dirty="0"/>
                        <a:t>H</a:t>
                      </a:r>
                      <a:r>
                        <a:rPr lang="en-SE" sz="1200" dirty="0"/>
                        <a:t>alf of the instrument time with users, rest for continued 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&gt; 500 kW</a:t>
                      </a:r>
                    </a:p>
                    <a:p>
                      <a:r>
                        <a:rPr lang="en-SE" sz="1200" dirty="0"/>
                        <a:t>(800 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/>
                        <a:t>&gt; 4x10</a:t>
                      </a:r>
                      <a:r>
                        <a:rPr lang="en-SE" sz="1200" baseline="30000" dirty="0"/>
                        <a:t>7 </a:t>
                      </a:r>
                      <a:endParaRPr lang="en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8424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C00840A-1A6B-9B39-C342-8A705A5A2756}"/>
              </a:ext>
            </a:extLst>
          </p:cNvPr>
          <p:cNvSpPr txBox="1"/>
          <p:nvPr/>
        </p:nvSpPr>
        <p:spPr>
          <a:xfrm>
            <a:off x="1555998" y="6155792"/>
            <a:ext cx="9080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E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Power level for instruments will be agreed based on commissioning status to provide good availability and beam stability</a:t>
            </a:r>
          </a:p>
        </p:txBody>
      </p:sp>
    </p:spTree>
    <p:extLst>
      <p:ext uri="{BB962C8B-B14F-4D97-AF65-F5344CB8AC3E}">
        <p14:creationId xmlns:p14="http://schemas.microsoft.com/office/powerpoint/2010/main" val="26940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5BA9-21CA-16FC-C695-5D6ED4D1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F88E3-05D7-5DDD-B718-455160EF7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F1071-34D1-702A-7710-E2F1C425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07144A-5959-7357-3E3D-7B2176C5F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B3C52C-B7B0-C196-1EB8-67E5F0C9C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10051655" cy="4768062"/>
          </a:xfrm>
        </p:spPr>
        <p:txBody>
          <a:bodyPr/>
          <a:lstStyle/>
          <a:p>
            <a:pPr algn="ctr"/>
            <a:endParaRPr lang="en-GB" dirty="0"/>
          </a:p>
          <a:p>
            <a:pPr algn="ctr"/>
            <a:r>
              <a:rPr lang="en-GB" dirty="0"/>
              <a:t>Estia is expected to be ready for early science commissioning experiments in mid 2027 and user programme access in late 2027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Now is time to think about what experiments might be done and begin collaborations and sample preparation and characterisation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I look forward to hearing the ideas from today’s meeting!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B9C2E4-84A7-6B15-B8C5-B4F4C1F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70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5">
            <a:extLst>
              <a:ext uri="{FF2B5EF4-FFF2-40B4-BE49-F238E27FC236}">
                <a16:creationId xmlns:a16="http://schemas.microsoft.com/office/drawing/2014/main" id="{E488C15F-37D0-6944-A7B1-0BF4A69D48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1116"/>
            <a:ext cx="8590411" cy="702023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066" y="362114"/>
            <a:ext cx="9360000" cy="657339"/>
          </a:xfrm>
        </p:spPr>
        <p:txBody>
          <a:bodyPr/>
          <a:lstStyle/>
          <a:p>
            <a:r>
              <a:rPr lang="en-US" sz="4000" dirty="0"/>
              <a:t>How it works</a:t>
            </a:r>
            <a:br>
              <a:rPr lang="en-US" sz="4000" dirty="0"/>
            </a:br>
            <a:endParaRPr lang="sv-SE" sz="400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2108" y="641870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066" y="924835"/>
            <a:ext cx="9360000" cy="786938"/>
          </a:xfrm>
        </p:spPr>
        <p:txBody>
          <a:bodyPr/>
          <a:lstStyle/>
          <a:p>
            <a:r>
              <a:rPr lang="en-GB" sz="2400" dirty="0"/>
              <a:t>The technology</a:t>
            </a:r>
          </a:p>
        </p:txBody>
      </p:sp>
      <p:sp>
        <p:nvSpPr>
          <p:cNvPr id="11" name="Rektangel 8">
            <a:extLst>
              <a:ext uri="{FF2B5EF4-FFF2-40B4-BE49-F238E27FC236}">
                <a16:creationId xmlns:a16="http://schemas.microsoft.com/office/drawing/2014/main" id="{AB0325AB-EB48-5E47-981A-23A9B4B8F986}"/>
              </a:ext>
            </a:extLst>
          </p:cNvPr>
          <p:cNvSpPr/>
          <p:nvPr/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3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"/>
          <p:cNvSpPr txBox="1"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18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Quattrocento Sans"/>
              <a:buNone/>
            </a:pPr>
            <a:r>
              <a:rPr lang="en-US" dirty="0"/>
              <a:t>High Power 5MW Proton Accelerator</a:t>
            </a:r>
            <a:endParaRPr dirty="0"/>
          </a:p>
        </p:txBody>
      </p:sp>
      <p:sp>
        <p:nvSpPr>
          <p:cNvPr id="541" name="Google Shape;541;p9"/>
          <p:cNvSpPr txBox="1"/>
          <p:nvPr/>
        </p:nvSpPr>
        <p:spPr>
          <a:xfrm>
            <a:off x="1097927" y="2739616"/>
            <a:ext cx="9365782" cy="3672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000" bIns="45700" anchor="t" anchorCtr="0">
            <a:noAutofit/>
          </a:bodyPr>
          <a:lstStyle/>
          <a:p>
            <a:pPr marL="1016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ESS accelerator was designed and is built by a collaboration of 23 institutes and universities in Europe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More then 50% of the total budget is delivered as In-kind with most systems being IK deliveries. The main exceptions are the </a:t>
            </a:r>
            <a:r>
              <a:rPr lang="en-US" sz="1400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cryo</a:t>
            </a: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plants, the  704 MHz klystrons and modulators.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ESS accelerator division is responsible for functional requirements, coordination of work, installation including infrastructure, testing &amp; commissioning and operation.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</a:t>
            </a:r>
            <a:r>
              <a:rPr lang="en-US" sz="1400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linac</a:t>
            </a: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shall in the full scope deliver </a:t>
            </a:r>
            <a:r>
              <a:rPr lang="en-US" sz="1400" b="1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 MW at 2 GeV, 14 Hz with 2.86 </a:t>
            </a:r>
            <a:r>
              <a:rPr lang="en-US" sz="1400" b="1" dirty="0" err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ms</a:t>
            </a:r>
            <a:r>
              <a:rPr lang="en-US" sz="1400" b="1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long pulses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Beam on Dump and Ready for Beam on target the accelerator will operate at </a:t>
            </a:r>
            <a:r>
              <a:rPr lang="en-US" sz="1400" b="1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572 MeV able to put 1.4 MW on the target with nominal duty-cycle. </a:t>
            </a: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Planned with  the medium beta elliptical section , but two high beta will be used to compensate for medium beta cavities needing reprocessing</a:t>
            </a:r>
            <a:endParaRPr sz="1400" b="1" dirty="0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For End-Of-Construction in 2027, an additional cryomodules will be installed and powered enabling operation at </a:t>
            </a:r>
            <a:r>
              <a:rPr lang="en-US" sz="1400" b="1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 MW, 870 MeV with nominal duty cycle</a:t>
            </a:r>
            <a:endParaRPr dirty="0"/>
          </a:p>
          <a:p>
            <a:pPr marL="101600" marR="0" lvl="0" indent="-101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Quattrocento Sans"/>
              <a:buChar char=" "/>
            </a:pPr>
            <a:r>
              <a:rPr lang="en-US" sz="1400" dirty="0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 remaining cryomodules will be installed in the tunnel during shutdowns but not powered with RF. Control and operation of e.g. tuners and cryogenics will be available for all cryomodules.</a:t>
            </a:r>
            <a:endParaRPr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7456455-5E04-654F-9BB4-EFD448F9FC4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172194" y="2575024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D3F951E-C2C2-A74B-91B0-3C664D08F32B}"/>
              </a:ext>
            </a:extLst>
          </p:cNvPr>
          <p:cNvGrpSpPr/>
          <p:nvPr/>
        </p:nvGrpSpPr>
        <p:grpSpPr>
          <a:xfrm>
            <a:off x="476968" y="1127920"/>
            <a:ext cx="11715032" cy="1364808"/>
            <a:chOff x="566800" y="1944070"/>
            <a:chExt cx="11715032" cy="1364808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77F19FC-87E1-4A4B-8877-74B547924929}"/>
                </a:ext>
              </a:extLst>
            </p:cNvPr>
            <p:cNvSpPr txBox="1"/>
            <p:nvPr/>
          </p:nvSpPr>
          <p:spPr>
            <a:xfrm>
              <a:off x="11432533" y="3054517"/>
              <a:ext cx="849299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Target</a:t>
              </a:r>
            </a:p>
          </p:txBody>
        </p:sp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B5415DA8-5219-024C-A5DF-9F0029FDC52A}"/>
                </a:ext>
              </a:extLst>
            </p:cNvPr>
            <p:cNvSpPr/>
            <p:nvPr/>
          </p:nvSpPr>
          <p:spPr>
            <a:xfrm>
              <a:off x="2560124" y="2328155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4F2F4FD2-EB47-8843-AE3C-C9B8DDBD1A64}"/>
                </a:ext>
              </a:extLst>
            </p:cNvPr>
            <p:cNvSpPr/>
            <p:nvPr/>
          </p:nvSpPr>
          <p:spPr>
            <a:xfrm>
              <a:off x="322594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1AD964D0-DA27-CD4E-A07F-48774182643D}"/>
                </a:ext>
              </a:extLst>
            </p:cNvPr>
            <p:cNvSpPr/>
            <p:nvPr/>
          </p:nvSpPr>
          <p:spPr>
            <a:xfrm>
              <a:off x="3954362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6FBB6210-DF9C-A543-89B3-78A60F12EF0E}"/>
                </a:ext>
              </a:extLst>
            </p:cNvPr>
            <p:cNvSpPr/>
            <p:nvPr/>
          </p:nvSpPr>
          <p:spPr>
            <a:xfrm>
              <a:off x="3353410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FE9AFBE3-5246-7941-B72D-2552AA29E179}"/>
                </a:ext>
              </a:extLst>
            </p:cNvPr>
            <p:cNvSpPr/>
            <p:nvPr/>
          </p:nvSpPr>
          <p:spPr>
            <a:xfrm>
              <a:off x="3489184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05" name="Rounded Rectangle 104">
              <a:extLst>
                <a:ext uri="{FF2B5EF4-FFF2-40B4-BE49-F238E27FC236}">
                  <a16:creationId xmlns:a16="http://schemas.microsoft.com/office/drawing/2014/main" id="{895FC438-0165-4E4D-996B-269487DF53B2}"/>
                </a:ext>
              </a:extLst>
            </p:cNvPr>
            <p:cNvSpPr/>
            <p:nvPr/>
          </p:nvSpPr>
          <p:spPr>
            <a:xfrm>
              <a:off x="361664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DED87A60-693F-F448-B984-D967720EDEEF}"/>
                </a:ext>
              </a:extLst>
            </p:cNvPr>
            <p:cNvSpPr/>
            <p:nvPr/>
          </p:nvSpPr>
          <p:spPr>
            <a:xfrm>
              <a:off x="374104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F0FAD3E6-FCFC-A341-A3EC-EDC99485B53F}"/>
                </a:ext>
              </a:extLst>
            </p:cNvPr>
            <p:cNvSpPr/>
            <p:nvPr/>
          </p:nvSpPr>
          <p:spPr>
            <a:xfrm>
              <a:off x="4092570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A5248294-95E6-C941-B51B-F6E896865985}"/>
                </a:ext>
              </a:extLst>
            </p:cNvPr>
            <p:cNvSpPr/>
            <p:nvPr/>
          </p:nvSpPr>
          <p:spPr>
            <a:xfrm>
              <a:off x="4230908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E0A73E46-A074-EE49-A0B0-354A50AFA2E3}"/>
                </a:ext>
              </a:extLst>
            </p:cNvPr>
            <p:cNvSpPr/>
            <p:nvPr/>
          </p:nvSpPr>
          <p:spPr>
            <a:xfrm>
              <a:off x="4369246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872BB010-35DA-A244-AB90-F145B4FD209C}"/>
                </a:ext>
              </a:extLst>
            </p:cNvPr>
            <p:cNvSpPr/>
            <p:nvPr/>
          </p:nvSpPr>
          <p:spPr>
            <a:xfrm>
              <a:off x="4507454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0D68A654-CCAC-E642-8779-CF241EDF9D4E}"/>
                </a:ext>
              </a:extLst>
            </p:cNvPr>
            <p:cNvSpPr/>
            <p:nvPr/>
          </p:nvSpPr>
          <p:spPr>
            <a:xfrm>
              <a:off x="4645792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56BB128E-0ADC-B24E-ADA8-2ABC70D8C792}"/>
                </a:ext>
              </a:extLst>
            </p:cNvPr>
            <p:cNvSpPr/>
            <p:nvPr/>
          </p:nvSpPr>
          <p:spPr>
            <a:xfrm>
              <a:off x="4784130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D35D719-7962-BE45-AE1F-CBD5E1DF24E4}"/>
                </a:ext>
              </a:extLst>
            </p:cNvPr>
            <p:cNvSpPr/>
            <p:nvPr/>
          </p:nvSpPr>
          <p:spPr>
            <a:xfrm>
              <a:off x="4922338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434C42D7-B789-0147-BE00-0EF2FC06B16E}"/>
                </a:ext>
              </a:extLst>
            </p:cNvPr>
            <p:cNvSpPr/>
            <p:nvPr/>
          </p:nvSpPr>
          <p:spPr>
            <a:xfrm>
              <a:off x="5060676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809B452D-E9A2-1D4F-8E22-52ACC1A501EB}"/>
                </a:ext>
              </a:extLst>
            </p:cNvPr>
            <p:cNvSpPr/>
            <p:nvPr/>
          </p:nvSpPr>
          <p:spPr>
            <a:xfrm>
              <a:off x="5199014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2C020197-C982-DF4F-941D-3BFAF9EE3203}"/>
                </a:ext>
              </a:extLst>
            </p:cNvPr>
            <p:cNvSpPr/>
            <p:nvPr/>
          </p:nvSpPr>
          <p:spPr>
            <a:xfrm>
              <a:off x="5337222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5DC4B7F9-8FDA-BE45-816F-78F63D7038D3}"/>
                </a:ext>
              </a:extLst>
            </p:cNvPr>
            <p:cNvSpPr/>
            <p:nvPr/>
          </p:nvSpPr>
          <p:spPr>
            <a:xfrm>
              <a:off x="5475560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DCD4A928-090A-0045-9796-35EFF39B2FF8}"/>
                </a:ext>
              </a:extLst>
            </p:cNvPr>
            <p:cNvSpPr/>
            <p:nvPr/>
          </p:nvSpPr>
          <p:spPr>
            <a:xfrm>
              <a:off x="5613898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F64972C8-CEB1-B043-84EE-F747843A5C1B}"/>
                </a:ext>
              </a:extLst>
            </p:cNvPr>
            <p:cNvSpPr/>
            <p:nvPr/>
          </p:nvSpPr>
          <p:spPr>
            <a:xfrm>
              <a:off x="585688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BD757FBD-C56B-484B-B592-A121986783A8}"/>
                </a:ext>
              </a:extLst>
            </p:cNvPr>
            <p:cNvSpPr/>
            <p:nvPr/>
          </p:nvSpPr>
          <p:spPr>
            <a:xfrm>
              <a:off x="599522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5C8A5743-EDB1-294F-B6C5-F3C358F5EDED}"/>
                </a:ext>
              </a:extLst>
            </p:cNvPr>
            <p:cNvSpPr/>
            <p:nvPr/>
          </p:nvSpPr>
          <p:spPr>
            <a:xfrm>
              <a:off x="613356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4159CE5D-BB04-D544-8497-2FD153DB0950}"/>
                </a:ext>
              </a:extLst>
            </p:cNvPr>
            <p:cNvSpPr/>
            <p:nvPr/>
          </p:nvSpPr>
          <p:spPr>
            <a:xfrm>
              <a:off x="627177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D080BCE0-5D4A-1D43-9014-AA8357A5DD79}"/>
                </a:ext>
              </a:extLst>
            </p:cNvPr>
            <p:cNvSpPr/>
            <p:nvPr/>
          </p:nvSpPr>
          <p:spPr>
            <a:xfrm>
              <a:off x="641010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9D01877A-AAA7-0142-A99C-FD71B06F118D}"/>
                </a:ext>
              </a:extLst>
            </p:cNvPr>
            <p:cNvSpPr/>
            <p:nvPr/>
          </p:nvSpPr>
          <p:spPr>
            <a:xfrm>
              <a:off x="654844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278E474A-2ED0-9B4F-AD22-5C10584DE790}"/>
                </a:ext>
              </a:extLst>
            </p:cNvPr>
            <p:cNvSpPr/>
            <p:nvPr/>
          </p:nvSpPr>
          <p:spPr>
            <a:xfrm>
              <a:off x="668665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1C4F14A0-4D67-3741-9246-C25AE6B5FF46}"/>
                </a:ext>
              </a:extLst>
            </p:cNvPr>
            <p:cNvSpPr/>
            <p:nvPr/>
          </p:nvSpPr>
          <p:spPr>
            <a:xfrm>
              <a:off x="682499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44140F52-4D20-1C42-B6D9-ACB5526B73B0}"/>
                </a:ext>
              </a:extLst>
            </p:cNvPr>
            <p:cNvSpPr/>
            <p:nvPr/>
          </p:nvSpPr>
          <p:spPr>
            <a:xfrm>
              <a:off x="696333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1B414017-FF23-CB4D-A4E4-C11CEFDEAB7B}"/>
                </a:ext>
              </a:extLst>
            </p:cNvPr>
            <p:cNvSpPr/>
            <p:nvPr/>
          </p:nvSpPr>
          <p:spPr>
            <a:xfrm>
              <a:off x="721186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E3097026-F10F-B748-A1C7-8284E3CDE7BC}"/>
                </a:ext>
              </a:extLst>
            </p:cNvPr>
            <p:cNvSpPr/>
            <p:nvPr/>
          </p:nvSpPr>
          <p:spPr>
            <a:xfrm>
              <a:off x="735019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EACFB1D6-E526-CC45-9F48-17B7DAE745C1}"/>
                </a:ext>
              </a:extLst>
            </p:cNvPr>
            <p:cNvSpPr/>
            <p:nvPr/>
          </p:nvSpPr>
          <p:spPr>
            <a:xfrm>
              <a:off x="748853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3100F007-3BE1-0D4E-B2D9-68310D369F0C}"/>
                </a:ext>
              </a:extLst>
            </p:cNvPr>
            <p:cNvSpPr/>
            <p:nvPr/>
          </p:nvSpPr>
          <p:spPr>
            <a:xfrm>
              <a:off x="762674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93765C4A-9965-8248-8CCD-F4C326F1F65C}"/>
                </a:ext>
              </a:extLst>
            </p:cNvPr>
            <p:cNvSpPr/>
            <p:nvPr/>
          </p:nvSpPr>
          <p:spPr>
            <a:xfrm>
              <a:off x="776508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01D03130-241A-1341-87E6-7E1D0694C6B3}"/>
                </a:ext>
              </a:extLst>
            </p:cNvPr>
            <p:cNvSpPr/>
            <p:nvPr/>
          </p:nvSpPr>
          <p:spPr>
            <a:xfrm>
              <a:off x="790342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6AB27DD1-FB83-3443-9619-89B50CD27B6F}"/>
                </a:ext>
              </a:extLst>
            </p:cNvPr>
            <p:cNvSpPr/>
            <p:nvPr/>
          </p:nvSpPr>
          <p:spPr>
            <a:xfrm>
              <a:off x="804162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E9614C08-FBAE-4947-8475-9DEDA88716FD}"/>
                </a:ext>
              </a:extLst>
            </p:cNvPr>
            <p:cNvSpPr/>
            <p:nvPr/>
          </p:nvSpPr>
          <p:spPr>
            <a:xfrm>
              <a:off x="817996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61049B2D-3AD6-F249-9FD8-210B0F682670}"/>
                </a:ext>
              </a:extLst>
            </p:cNvPr>
            <p:cNvSpPr/>
            <p:nvPr/>
          </p:nvSpPr>
          <p:spPr>
            <a:xfrm>
              <a:off x="831830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19783B0E-6B5B-3241-A6D8-7DDB4D9C1A34}"/>
                </a:ext>
              </a:extLst>
            </p:cNvPr>
            <p:cNvSpPr/>
            <p:nvPr/>
          </p:nvSpPr>
          <p:spPr>
            <a:xfrm>
              <a:off x="846480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EF6B4F8B-E2A0-9A43-948B-E674FE7C7A82}"/>
                </a:ext>
              </a:extLst>
            </p:cNvPr>
            <p:cNvSpPr/>
            <p:nvPr/>
          </p:nvSpPr>
          <p:spPr>
            <a:xfrm>
              <a:off x="860314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05B5BB84-75A2-B54A-ADB8-0F4AAA2312F1}"/>
                </a:ext>
              </a:extLst>
            </p:cNvPr>
            <p:cNvSpPr/>
            <p:nvPr/>
          </p:nvSpPr>
          <p:spPr>
            <a:xfrm>
              <a:off x="874148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FA53187D-2D3C-154F-A285-84DD1126E6F0}"/>
                </a:ext>
              </a:extLst>
            </p:cNvPr>
            <p:cNvSpPr/>
            <p:nvPr/>
          </p:nvSpPr>
          <p:spPr>
            <a:xfrm>
              <a:off x="887968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9F82EFB7-175E-E149-8BED-9510D52E893E}"/>
                </a:ext>
              </a:extLst>
            </p:cNvPr>
            <p:cNvSpPr/>
            <p:nvPr/>
          </p:nvSpPr>
          <p:spPr>
            <a:xfrm>
              <a:off x="901802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B3B2B9D7-0C05-A549-A6E3-C8DD89CB88A2}"/>
                </a:ext>
              </a:extLst>
            </p:cNvPr>
            <p:cNvSpPr/>
            <p:nvPr/>
          </p:nvSpPr>
          <p:spPr>
            <a:xfrm>
              <a:off x="915636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9A9B4ED5-9706-984B-A62C-73342BE6F0ED}"/>
                </a:ext>
              </a:extLst>
            </p:cNvPr>
            <p:cNvSpPr/>
            <p:nvPr/>
          </p:nvSpPr>
          <p:spPr>
            <a:xfrm>
              <a:off x="929457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50D97BD6-2FF2-8443-86B7-59DED11D3D64}"/>
                </a:ext>
              </a:extLst>
            </p:cNvPr>
            <p:cNvSpPr/>
            <p:nvPr/>
          </p:nvSpPr>
          <p:spPr>
            <a:xfrm>
              <a:off x="9432911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B7FDACDF-8BD8-574F-98A4-0F5B8B383644}"/>
                </a:ext>
              </a:extLst>
            </p:cNvPr>
            <p:cNvSpPr/>
            <p:nvPr/>
          </p:nvSpPr>
          <p:spPr>
            <a:xfrm>
              <a:off x="9571249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C434834F-D9CA-474E-8B54-7D5B21D70CD8}"/>
                </a:ext>
              </a:extLst>
            </p:cNvPr>
            <p:cNvSpPr/>
            <p:nvPr/>
          </p:nvSpPr>
          <p:spPr>
            <a:xfrm>
              <a:off x="9709587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DC13F10D-FD38-F34F-BA53-F96680E5FC93}"/>
                </a:ext>
              </a:extLst>
            </p:cNvPr>
            <p:cNvSpPr/>
            <p:nvPr/>
          </p:nvSpPr>
          <p:spPr>
            <a:xfrm>
              <a:off x="9847925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F278EDBD-B648-504E-A69D-AEB9FD18AA0C}"/>
                </a:ext>
              </a:extLst>
            </p:cNvPr>
            <p:cNvSpPr/>
            <p:nvPr/>
          </p:nvSpPr>
          <p:spPr>
            <a:xfrm>
              <a:off x="9986263" y="2328155"/>
              <a:ext cx="72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122D0865-7CBC-9B45-9257-47C2C4D8878F}"/>
                </a:ext>
              </a:extLst>
            </p:cNvPr>
            <p:cNvSpPr/>
            <p:nvPr/>
          </p:nvSpPr>
          <p:spPr>
            <a:xfrm>
              <a:off x="10212556" y="2328155"/>
              <a:ext cx="546285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D9B5FB6D-6395-614B-B2EB-1E1685508281}"/>
                </a:ext>
              </a:extLst>
            </p:cNvPr>
            <p:cNvSpPr/>
            <p:nvPr/>
          </p:nvSpPr>
          <p:spPr>
            <a:xfrm>
              <a:off x="11434997" y="2367176"/>
              <a:ext cx="546285" cy="3600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022EDFD9-0416-3C43-8F89-26D9AD4667D1}"/>
                </a:ext>
              </a:extLst>
            </p:cNvPr>
            <p:cNvSpPr/>
            <p:nvPr/>
          </p:nvSpPr>
          <p:spPr>
            <a:xfrm>
              <a:off x="11434997" y="1944070"/>
              <a:ext cx="546285" cy="357025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6ACC857-5A28-B545-883B-A7D793A6D3C4}"/>
                </a:ext>
              </a:extLst>
            </p:cNvPr>
            <p:cNvSpPr txBox="1"/>
            <p:nvPr/>
          </p:nvSpPr>
          <p:spPr>
            <a:xfrm>
              <a:off x="589859" y="2397759"/>
              <a:ext cx="454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ISrc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A1780586-8C24-9149-A851-C888036790C7}"/>
                </a:ext>
              </a:extLst>
            </p:cNvPr>
            <p:cNvSpPr txBox="1"/>
            <p:nvPr/>
          </p:nvSpPr>
          <p:spPr>
            <a:xfrm>
              <a:off x="1222423" y="2397759"/>
              <a:ext cx="529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LEBT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D38808CC-9884-CA4F-B3DE-B8147802FE8F}"/>
                </a:ext>
              </a:extLst>
            </p:cNvPr>
            <p:cNvSpPr txBox="1"/>
            <p:nvPr/>
          </p:nvSpPr>
          <p:spPr>
            <a:xfrm>
              <a:off x="1885515" y="2397759"/>
              <a:ext cx="5804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RFQ</a:t>
              </a:r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7C3B85B6-3E3F-7D48-858C-32B364B9A4C0}"/>
                </a:ext>
              </a:extLst>
            </p:cNvPr>
            <p:cNvSpPr/>
            <p:nvPr/>
          </p:nvSpPr>
          <p:spPr>
            <a:xfrm>
              <a:off x="1890773" y="2328155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77793D46-2BB9-EF43-B3FE-74D7A053F6F8}"/>
                </a:ext>
              </a:extLst>
            </p:cNvPr>
            <p:cNvSpPr/>
            <p:nvPr/>
          </p:nvSpPr>
          <p:spPr>
            <a:xfrm>
              <a:off x="1236151" y="2328155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BC82000C-9D4F-1A4B-B9AF-6F7957C3FB5D}"/>
                </a:ext>
              </a:extLst>
            </p:cNvPr>
            <p:cNvSpPr/>
            <p:nvPr/>
          </p:nvSpPr>
          <p:spPr>
            <a:xfrm>
              <a:off x="566800" y="2327056"/>
              <a:ext cx="504000" cy="432000"/>
            </a:xfrm>
            <a:prstGeom prst="roundRect">
              <a:avLst>
                <a:gd name="adj" fmla="val 25490"/>
              </a:avLst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D78D081-F9A4-6340-ABF8-75509E0C11C3}"/>
                </a:ext>
              </a:extLst>
            </p:cNvPr>
            <p:cNvSpPr txBox="1"/>
            <p:nvPr/>
          </p:nvSpPr>
          <p:spPr>
            <a:xfrm>
              <a:off x="2459205" y="2395849"/>
              <a:ext cx="727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MEBT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B2803EEA-83EC-264A-A822-E3ECB49D68AB}"/>
                </a:ext>
              </a:extLst>
            </p:cNvPr>
            <p:cNvSpPr txBox="1"/>
            <p:nvPr/>
          </p:nvSpPr>
          <p:spPr>
            <a:xfrm>
              <a:off x="10180934" y="2394243"/>
              <a:ext cx="634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HEBT</a:t>
              </a: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8DAD2244-D43F-B747-9E6F-4F3940022C48}"/>
                </a:ext>
              </a:extLst>
            </p:cNvPr>
            <p:cNvCxnSpPr>
              <a:stCxn id="149" idx="3"/>
              <a:endCxn id="150" idx="1"/>
            </p:cNvCxnSpPr>
            <p:nvPr/>
          </p:nvCxnSpPr>
          <p:spPr>
            <a:xfrm>
              <a:off x="10758841" y="2544155"/>
              <a:ext cx="676156" cy="302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71A7835-C878-C64B-9519-A63E965A8513}"/>
                </a:ext>
              </a:extLst>
            </p:cNvPr>
            <p:cNvSpPr txBox="1"/>
            <p:nvPr/>
          </p:nvSpPr>
          <p:spPr>
            <a:xfrm>
              <a:off x="11344987" y="2386097"/>
              <a:ext cx="747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Dump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5C9D21DF-A06D-9841-858A-72B0E308F7DD}"/>
                </a:ext>
              </a:extLst>
            </p:cNvPr>
            <p:cNvSpPr txBox="1"/>
            <p:nvPr/>
          </p:nvSpPr>
          <p:spPr>
            <a:xfrm>
              <a:off x="11286167" y="1960502"/>
              <a:ext cx="849299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2"/>
                  </a:solidFill>
                </a:rPr>
                <a:t>Target</a:t>
              </a: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F56D8EE9-2AE5-8946-8311-0BE4813B5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9381" y="2118381"/>
              <a:ext cx="168767" cy="421676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EAB3D774-3AC6-EB4C-88DA-555A44B01385}"/>
                </a:ext>
              </a:extLst>
            </p:cNvPr>
            <p:cNvCxnSpPr>
              <a:cxnSpLocks/>
              <a:endCxn id="151" idx="1"/>
            </p:cNvCxnSpPr>
            <p:nvPr/>
          </p:nvCxnSpPr>
          <p:spPr>
            <a:xfrm>
              <a:off x="11072322" y="2122582"/>
              <a:ext cx="362675" cy="1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E4607B9D-214C-FE45-A1B4-46B41020F448}"/>
                </a:ext>
              </a:extLst>
            </p:cNvPr>
            <p:cNvCxnSpPr>
              <a:cxnSpLocks/>
              <a:stCxn id="148" idx="3"/>
              <a:endCxn id="149" idx="1"/>
            </p:cNvCxnSpPr>
            <p:nvPr/>
          </p:nvCxnSpPr>
          <p:spPr>
            <a:xfrm>
              <a:off x="10058263" y="2544155"/>
              <a:ext cx="154293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1843FCBC-BF3C-7744-9A44-2428BD86CAB4}"/>
                </a:ext>
              </a:extLst>
            </p:cNvPr>
            <p:cNvCxnSpPr>
              <a:cxnSpLocks/>
              <a:stCxn id="127" idx="3"/>
              <a:endCxn id="128" idx="1"/>
            </p:cNvCxnSpPr>
            <p:nvPr/>
          </p:nvCxnSpPr>
          <p:spPr>
            <a:xfrm>
              <a:off x="7035331" y="2544155"/>
              <a:ext cx="17653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B8AC0D35-3B33-7D4B-B7FA-C9BBDE1E84DB}"/>
                </a:ext>
              </a:extLst>
            </p:cNvPr>
            <p:cNvCxnSpPr>
              <a:cxnSpLocks/>
              <a:stCxn id="118" idx="3"/>
              <a:endCxn id="119" idx="1"/>
            </p:cNvCxnSpPr>
            <p:nvPr/>
          </p:nvCxnSpPr>
          <p:spPr>
            <a:xfrm>
              <a:off x="5685898" y="2544155"/>
              <a:ext cx="170989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F3556C05-00EB-9C4E-87C5-FB9FE5AA297A}"/>
                </a:ext>
              </a:extLst>
            </p:cNvPr>
            <p:cNvCxnSpPr>
              <a:cxnSpLocks/>
              <a:stCxn id="106" idx="3"/>
              <a:endCxn id="102" idx="1"/>
            </p:cNvCxnSpPr>
            <p:nvPr/>
          </p:nvCxnSpPr>
          <p:spPr>
            <a:xfrm>
              <a:off x="3813041" y="2544155"/>
              <a:ext cx="141321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C04B867C-B990-2A47-B246-83B7D7C51993}"/>
                </a:ext>
              </a:extLst>
            </p:cNvPr>
            <p:cNvCxnSpPr>
              <a:cxnSpLocks/>
              <a:stCxn id="100" idx="3"/>
              <a:endCxn id="101" idx="1"/>
            </p:cNvCxnSpPr>
            <p:nvPr/>
          </p:nvCxnSpPr>
          <p:spPr>
            <a:xfrm>
              <a:off x="3064124" y="2544155"/>
              <a:ext cx="161825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77252B05-E9EB-0E40-A690-44FC45D7501E}"/>
                </a:ext>
              </a:extLst>
            </p:cNvPr>
            <p:cNvCxnSpPr>
              <a:cxnSpLocks/>
              <a:stCxn id="155" idx="3"/>
              <a:endCxn id="100" idx="1"/>
            </p:cNvCxnSpPr>
            <p:nvPr/>
          </p:nvCxnSpPr>
          <p:spPr>
            <a:xfrm>
              <a:off x="2394773" y="2544155"/>
              <a:ext cx="165351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D6F5C4A5-2BCE-2C4C-9BEE-A43EB8758A93}"/>
                </a:ext>
              </a:extLst>
            </p:cNvPr>
            <p:cNvCxnSpPr>
              <a:cxnSpLocks/>
              <a:stCxn id="156" idx="3"/>
              <a:endCxn id="155" idx="1"/>
            </p:cNvCxnSpPr>
            <p:nvPr/>
          </p:nvCxnSpPr>
          <p:spPr>
            <a:xfrm>
              <a:off x="1740151" y="2544155"/>
              <a:ext cx="150622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B4ADD30-54A8-664E-ABE1-7B678E412090}"/>
                </a:ext>
              </a:extLst>
            </p:cNvPr>
            <p:cNvCxnSpPr>
              <a:cxnSpLocks/>
              <a:stCxn id="157" idx="3"/>
              <a:endCxn id="156" idx="1"/>
            </p:cNvCxnSpPr>
            <p:nvPr/>
          </p:nvCxnSpPr>
          <p:spPr>
            <a:xfrm>
              <a:off x="1070800" y="2543056"/>
              <a:ext cx="165351" cy="1099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913F95F1-BE3A-9B4D-B4E3-652A761060AF}"/>
                </a:ext>
              </a:extLst>
            </p:cNvPr>
            <p:cNvSpPr txBox="1"/>
            <p:nvPr/>
          </p:nvSpPr>
          <p:spPr>
            <a:xfrm>
              <a:off x="901738" y="2869011"/>
              <a:ext cx="5084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75 </a:t>
              </a:r>
              <a:r>
                <a:rPr lang="en-GB" sz="900" b="1" dirty="0" err="1">
                  <a:solidFill>
                    <a:srgbClr val="666666"/>
                  </a:solidFill>
                </a:rPr>
                <a:t>keV</a:t>
              </a:r>
              <a:endParaRPr lang="en-GB" sz="900" b="1" dirty="0">
                <a:solidFill>
                  <a:srgbClr val="666666"/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3C884903-8EF1-D04D-AD12-F9B577C5215A}"/>
                </a:ext>
              </a:extLst>
            </p:cNvPr>
            <p:cNvSpPr txBox="1"/>
            <p:nvPr/>
          </p:nvSpPr>
          <p:spPr>
            <a:xfrm>
              <a:off x="2192664" y="2873784"/>
              <a:ext cx="5838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3.6 MeV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9F56C68-C1CF-CE4D-8AA5-F296AC652D15}"/>
                </a:ext>
              </a:extLst>
            </p:cNvPr>
            <p:cNvSpPr txBox="1"/>
            <p:nvPr/>
          </p:nvSpPr>
          <p:spPr>
            <a:xfrm>
              <a:off x="3618932" y="2877326"/>
              <a:ext cx="5485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90 MeV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D6DD219-DEBB-0D4D-ACCA-0D8241F91856}"/>
                </a:ext>
              </a:extLst>
            </p:cNvPr>
            <p:cNvSpPr txBox="1"/>
            <p:nvPr/>
          </p:nvSpPr>
          <p:spPr>
            <a:xfrm>
              <a:off x="5475468" y="2880868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216 MeV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0C45B1E-7D29-6D4D-BC81-2B9088E28650}"/>
                </a:ext>
              </a:extLst>
            </p:cNvPr>
            <p:cNvSpPr txBox="1"/>
            <p:nvPr/>
          </p:nvSpPr>
          <p:spPr>
            <a:xfrm>
              <a:off x="6821639" y="2884410"/>
              <a:ext cx="6062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571 MeV</a:t>
              </a: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4A641BEA-7B49-A549-BA58-E5DA537871C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011975" y="27572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133F0618-6433-F046-B119-36B46FE0EE0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333901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A7A84BAE-281E-F049-9755-440DFB2C305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732849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0437EA5D-27BA-9341-BCDD-454759DC1C2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634303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CB3951C2-63BF-4640-9A8A-2EDCB67DE05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975896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34BECF0-9F27-3E44-9E3A-D67F27584A81}"/>
                </a:ext>
              </a:extLst>
            </p:cNvPr>
            <p:cNvSpPr txBox="1"/>
            <p:nvPr/>
          </p:nvSpPr>
          <p:spPr>
            <a:xfrm>
              <a:off x="6159532" y="2448094"/>
              <a:ext cx="459854" cy="2180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MBL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42C47F1-8863-3545-8D78-B08F503CE450}"/>
                </a:ext>
              </a:extLst>
            </p:cNvPr>
            <p:cNvSpPr txBox="1"/>
            <p:nvPr/>
          </p:nvSpPr>
          <p:spPr>
            <a:xfrm>
              <a:off x="4642839" y="2433820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SPK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78ED80CC-6DE7-B743-84A6-CC27C5F8C6B1}"/>
                </a:ext>
              </a:extLst>
            </p:cNvPr>
            <p:cNvSpPr txBox="1"/>
            <p:nvPr/>
          </p:nvSpPr>
          <p:spPr>
            <a:xfrm>
              <a:off x="3346602" y="2435396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DTL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6282FDA7-B5D3-F547-B299-195DFBC98AE3}"/>
                </a:ext>
              </a:extLst>
            </p:cNvPr>
            <p:cNvSpPr txBox="1"/>
            <p:nvPr/>
          </p:nvSpPr>
          <p:spPr>
            <a:xfrm>
              <a:off x="8460628" y="2435396"/>
              <a:ext cx="360000" cy="216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>
                  <a:lumMod val="75000"/>
                </a:schemeClr>
              </a:solidFill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666666"/>
                  </a:solidFill>
                </a:rPr>
                <a:t>HBL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CEE34A92-8C3D-3047-94E7-E0561AE56088}"/>
                </a:ext>
              </a:extLst>
            </p:cNvPr>
            <p:cNvSpPr txBox="1"/>
            <p:nvPr/>
          </p:nvSpPr>
          <p:spPr>
            <a:xfrm>
              <a:off x="7579246" y="2884410"/>
              <a:ext cx="6110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rgbClr val="666666"/>
                  </a:solidFill>
                </a:rPr>
                <a:t>870 MeV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B6FEA935-1F8A-C94D-A9CF-F9825B340EE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735908" y="2759780"/>
              <a:ext cx="288000" cy="0"/>
            </a:xfrm>
            <a:prstGeom prst="straightConnector1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51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0B966B-7089-7311-46E0-E69CE489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Wheel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64BA3C-5AA9-EF25-842C-307A264E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SE" smtClean="0"/>
              <a:t>4</a:t>
            </a:fld>
            <a:endParaRPr lang="en-SE"/>
          </a:p>
        </p:txBody>
      </p:sp>
      <p:pic>
        <p:nvPicPr>
          <p:cNvPr id="7" name="Target wheel spinning">
            <a:hlinkClick r:id="" action="ppaction://media"/>
            <a:extLst>
              <a:ext uri="{FF2B5EF4-FFF2-40B4-BE49-F238E27FC236}">
                <a16:creationId xmlns:a16="http://schemas.microsoft.com/office/drawing/2014/main" id="{29D7C403-DD42-0CA5-4615-5DFC75E47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871" y="1516424"/>
            <a:ext cx="6157770" cy="3463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CA89F-F6CD-35A1-6A1E-C918DE894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641" y="1391358"/>
            <a:ext cx="5344609" cy="36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Getting the right energy</a:t>
            </a:r>
            <a:endParaRPr dirty="0"/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512040" y="1270555"/>
            <a:ext cx="2723555" cy="162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>
            <a:spAutoFit/>
          </a:bodyPr>
          <a:lstStyle/>
          <a:p>
            <a:pPr>
              <a:defRPr sz="2400"/>
            </a:pPr>
            <a:r>
              <a:rPr sz="1687" dirty="0">
                <a:latin typeface="Tahoma"/>
                <a:cs typeface="Tahoma"/>
              </a:rPr>
              <a:t>The neutrons generated must often be </a:t>
            </a:r>
            <a:r>
              <a:rPr sz="1687" b="1" dirty="0">
                <a:latin typeface="Tahoma"/>
                <a:ea typeface="Gill Sans SemiBold"/>
                <a:cs typeface="Tahoma"/>
                <a:sym typeface="Gill Sans SemiBold"/>
              </a:rPr>
              <a:t>moderated</a:t>
            </a:r>
            <a:r>
              <a:rPr sz="1687" dirty="0">
                <a:latin typeface="Tahoma"/>
                <a:cs typeface="Tahoma"/>
              </a:rPr>
              <a:t> to lower their energy (increase their wavelength) before they are used in scattering experiments </a:t>
            </a:r>
          </a:p>
        </p:txBody>
      </p:sp>
      <p:sp>
        <p:nvSpPr>
          <p:cNvPr id="324" name="Shape 324"/>
          <p:cNvSpPr/>
          <p:nvPr/>
        </p:nvSpPr>
        <p:spPr>
          <a:xfrm>
            <a:off x="3291282" y="1255078"/>
            <a:ext cx="3883474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defRPr sz="2400"/>
            </a:lvl1pPr>
          </a:lstStyle>
          <a:p>
            <a:r>
              <a:rPr sz="1687" dirty="0">
                <a:latin typeface="Tahoma"/>
                <a:cs typeface="Tahoma"/>
              </a:rPr>
              <a:t>Moderation at reactor : water</a:t>
            </a:r>
            <a:r>
              <a:rPr lang="x-none" sz="1687" dirty="0">
                <a:latin typeface="Tahoma"/>
                <a:cs typeface="Tahoma"/>
              </a:rPr>
              <a:t>, </a:t>
            </a:r>
            <a:r>
              <a:rPr sz="1687" dirty="0">
                <a:latin typeface="Tahoma"/>
                <a:cs typeface="Tahoma"/>
              </a:rPr>
              <a:t>liquid hydrogen</a:t>
            </a:r>
            <a:r>
              <a:rPr lang="x-none" sz="1687" dirty="0">
                <a:latin typeface="Tahoma"/>
                <a:cs typeface="Tahoma"/>
              </a:rPr>
              <a:t> or liquid deuterium</a:t>
            </a:r>
            <a:endParaRPr sz="1687" dirty="0">
              <a:latin typeface="Tahoma"/>
              <a:cs typeface="Tahoma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3295067" y="2006329"/>
            <a:ext cx="4330898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>
            <a:spAutoFit/>
          </a:bodyPr>
          <a:lstStyle>
            <a:lvl1pPr>
              <a:defRPr sz="2400"/>
            </a:lvl1pPr>
          </a:lstStyle>
          <a:p>
            <a:r>
              <a:rPr sz="1687" dirty="0">
                <a:latin typeface="Tahoma"/>
                <a:cs typeface="Tahoma"/>
              </a:rPr>
              <a:t>Moderation at spallation source : </a:t>
            </a:r>
            <a:r>
              <a:rPr sz="1687" dirty="0">
                <a:solidFill>
                  <a:srgbClr val="00B050"/>
                </a:solidFill>
                <a:latin typeface="Tahoma"/>
                <a:cs typeface="Tahoma"/>
              </a:rPr>
              <a:t>water</a:t>
            </a:r>
            <a:r>
              <a:rPr sz="1687" dirty="0">
                <a:latin typeface="Tahoma"/>
                <a:cs typeface="Tahoma"/>
              </a:rPr>
              <a:t>, </a:t>
            </a:r>
            <a:r>
              <a:rPr sz="1687" dirty="0">
                <a:solidFill>
                  <a:srgbClr val="00B050"/>
                </a:solidFill>
                <a:latin typeface="Tahoma"/>
                <a:cs typeface="Tahoma"/>
              </a:rPr>
              <a:t>liquid hydrogen </a:t>
            </a:r>
            <a:r>
              <a:rPr sz="1687" dirty="0">
                <a:latin typeface="Tahoma"/>
                <a:cs typeface="Tahoma"/>
              </a:rPr>
              <a:t>or solid methane</a:t>
            </a:r>
          </a:p>
        </p:txBody>
      </p:sp>
      <p:pic>
        <p:nvPicPr>
          <p:cNvPr id="326" name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18" y="3494723"/>
            <a:ext cx="5723930" cy="114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50" y="5021699"/>
            <a:ext cx="4080867" cy="1009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C7556-49A6-024A-8DBF-F5D115FF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950" y="3249971"/>
            <a:ext cx="4483738" cy="3088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089CAD-3530-4E4B-AD63-E82E52EEC14B}"/>
              </a:ext>
            </a:extLst>
          </p:cNvPr>
          <p:cNvSpPr txBox="1"/>
          <p:nvPr/>
        </p:nvSpPr>
        <p:spPr>
          <a:xfrm>
            <a:off x="8668381" y="4049639"/>
            <a:ext cx="1304544" cy="4632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Reflector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630A1-DC4C-1945-8286-7D045A60E999}"/>
              </a:ext>
            </a:extLst>
          </p:cNvPr>
          <p:cNvSpPr txBox="1"/>
          <p:nvPr/>
        </p:nvSpPr>
        <p:spPr>
          <a:xfrm>
            <a:off x="7625965" y="5409047"/>
            <a:ext cx="1304544" cy="4632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Target wheel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358C8-9D8E-9F45-A4BE-62684FA821D0}"/>
              </a:ext>
            </a:extLst>
          </p:cNvPr>
          <p:cNvSpPr txBox="1"/>
          <p:nvPr/>
        </p:nvSpPr>
        <p:spPr>
          <a:xfrm>
            <a:off x="7497949" y="3208391"/>
            <a:ext cx="217017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Proton’s-eye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7C8B0B-1D9C-434C-BBE7-0A183EED4647}"/>
              </a:ext>
            </a:extLst>
          </p:cNvPr>
          <p:cNvSpPr txBox="1"/>
          <p:nvPr/>
        </p:nvSpPr>
        <p:spPr>
          <a:xfrm>
            <a:off x="8296525" y="4701911"/>
            <a:ext cx="1304544" cy="4632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Moderator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3451C-CB38-044E-B2ED-F0BC018DAC0E}"/>
              </a:ext>
            </a:extLst>
          </p:cNvPr>
          <p:cNvSpPr txBox="1"/>
          <p:nvPr/>
        </p:nvSpPr>
        <p:spPr>
          <a:xfrm>
            <a:off x="9491341" y="5409047"/>
            <a:ext cx="579120" cy="4632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F70050-6E28-8D44-A4F7-C268F797C7BD}"/>
              </a:ext>
            </a:extLst>
          </p:cNvPr>
          <p:cNvSpPr txBox="1"/>
          <p:nvPr/>
        </p:nvSpPr>
        <p:spPr>
          <a:xfrm>
            <a:off x="8802493" y="6364027"/>
            <a:ext cx="2115312" cy="4572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Proton beam 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1E3E2-C68F-11C0-4389-AF5BC8EA9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982" y="268876"/>
            <a:ext cx="3444876" cy="28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source time structures (</a:t>
            </a:r>
            <a:r>
              <a:rPr lang="en-US" dirty="0" err="1"/>
              <a:t>λ</a:t>
            </a:r>
            <a:r>
              <a:rPr lang="en-US" dirty="0"/>
              <a:t>=5Å)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19"/>
            <a:fld id="{551115BC-487E-4422-894C-CB7CD3E79223}" type="slidenum">
              <a:rPr lang="sv-SE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19"/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329210" y="6141899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 flipH="1" flipV="1">
            <a:off x="373263" y="4216125"/>
            <a:ext cx="3887999" cy="200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 rot="16200000">
            <a:off x="427073" y="2651886"/>
            <a:ext cx="25924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latin typeface="Calibri"/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>
                <a:solidFill>
                  <a:sysClr val="windowText" lastClr="000000"/>
                </a:solidFill>
                <a:latin typeface="Calibri"/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>
                <a:solidFill>
                  <a:sysClr val="windowText" lastClr="000000"/>
                </a:solidFill>
                <a:latin typeface="Calibri"/>
                <a:ea typeface="ヒラギノ角ゴ ProN W3" charset="0"/>
                <a:cs typeface="ヒラギノ角ゴ ProN W3" charset="0"/>
              </a:rPr>
              <a:t>=5Å)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rot="5400000">
            <a:off x="3515681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4818862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6122043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175087" y="6217472"/>
            <a:ext cx="8624867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914319"/>
            <a:r>
              <a:rPr lang="en-GB" sz="2500" kern="0" dirty="0">
                <a:solidFill>
                  <a:sysClr val="windowText" lastClr="000000"/>
                </a:solidFill>
                <a:latin typeface="Calibri"/>
                <a:ea typeface="ヒラギノ角ゴ ProN W3" charset="0"/>
                <a:cs typeface="ヒラギノ角ゴ ProN W3" charset="0"/>
              </a:rPr>
              <a:t>0               20             40                                80            100            120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2924" y="6204386"/>
            <a:ext cx="1932094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5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7425224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324735" y="3546366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213347" y="354560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217299" y="453090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207220" y="55801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894948" y="3294828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914319"/>
            <a:r>
              <a:rPr lang="en-GB" sz="2500" kern="0" dirty="0">
                <a:solidFill>
                  <a:sysClr val="windowText" lastClr="000000"/>
                </a:solidFill>
                <a:latin typeface="Calibri"/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1575" y="4288372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914319"/>
            <a:r>
              <a:rPr lang="en-GB" sz="2500" kern="0" dirty="0">
                <a:solidFill>
                  <a:sysClr val="windowText" lastClr="000000"/>
                </a:solidFill>
                <a:latin typeface="Calibri"/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86464" y="5325054"/>
            <a:ext cx="717550" cy="449637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914319"/>
            <a:r>
              <a:rPr lang="en-GB" sz="2500" kern="0" dirty="0">
                <a:solidFill>
                  <a:sysClr val="windowText" lastClr="000000"/>
                </a:solidFill>
                <a:latin typeface="Calibri"/>
                <a:ea typeface="ヒラギノ角ゴ ProN W3" charset="0"/>
                <a:cs typeface="ヒラギノ角ゴ ProN W3" charset="0"/>
              </a:rPr>
              <a:t>0.01</a:t>
            </a:r>
          </a:p>
        </p:txBody>
      </p:sp>
      <p:sp>
        <p:nvSpPr>
          <p:cNvPr id="22" name="Freeform 21"/>
          <p:cNvSpPr/>
          <p:nvPr/>
        </p:nvSpPr>
        <p:spPr bwMode="auto">
          <a:xfrm>
            <a:off x="3643319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6246873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7548650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rot="5400000">
            <a:off x="8728405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10031588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2212500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Freeform 35"/>
          <p:cNvSpPr/>
          <p:nvPr/>
        </p:nvSpPr>
        <p:spPr bwMode="auto">
          <a:xfrm>
            <a:off x="4945096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10152203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32277" y="3585342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914319"/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ea typeface="ヒラギノ角ゴ ProN W3" charset="0"/>
                <a:cs typeface="ヒラギノ角ゴ ProN W3" charset="0"/>
              </a:rPr>
              <a:t>ISIS-TS1 128kW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2207220" y="45260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Freeform 39"/>
          <p:cNvSpPr/>
          <p:nvPr/>
        </p:nvSpPr>
        <p:spPr bwMode="auto">
          <a:xfrm>
            <a:off x="2341990" y="3257980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8854958" y="3257099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61827" y="3530794"/>
            <a:ext cx="1976276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914319"/>
            <a:r>
              <a:rPr lang="en-US" sz="2400" dirty="0">
                <a:solidFill>
                  <a:srgbClr val="3366FF"/>
                </a:solidFill>
                <a:latin typeface="Calibri"/>
                <a:ea typeface="ヒラギノ角ゴ ProN W3" charset="0"/>
                <a:cs typeface="ヒラギノ角ゴ ProN W3" charset="0"/>
              </a:rPr>
              <a:t>ISIS-TS2 32kW</a:t>
            </a: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2872798" y="1472385"/>
            <a:ext cx="2823074" cy="2022177"/>
            <a:chOff x="3913712" y="989580"/>
            <a:chExt cx="3532322" cy="2530213"/>
          </a:xfrm>
        </p:grpSpPr>
        <p:sp>
          <p:nvSpPr>
            <p:cNvPr id="46" name="Freeform 45"/>
            <p:cNvSpPr/>
            <p:nvPr/>
          </p:nvSpPr>
          <p:spPr bwMode="auto">
            <a:xfrm>
              <a:off x="4255516" y="989580"/>
              <a:ext cx="2177242" cy="2119351"/>
            </a:xfrm>
            <a:custGeom>
              <a:avLst/>
              <a:gdLst>
                <a:gd name="connsiteX0" fmla="*/ 0 w 3991609"/>
                <a:gd name="connsiteY0" fmla="*/ 2564663 h 2597649"/>
                <a:gd name="connsiteX1" fmla="*/ 57730 w 3991609"/>
                <a:gd name="connsiteY1" fmla="*/ 2449212 h 2597649"/>
                <a:gd name="connsiteX2" fmla="*/ 115460 w 3991609"/>
                <a:gd name="connsiteY2" fmla="*/ 2267789 h 2597649"/>
                <a:gd name="connsiteX3" fmla="*/ 140201 w 3991609"/>
                <a:gd name="connsiteY3" fmla="*/ 2053380 h 2597649"/>
                <a:gd name="connsiteX4" fmla="*/ 206178 w 3991609"/>
                <a:gd name="connsiteY4" fmla="*/ 1682287 h 2597649"/>
                <a:gd name="connsiteX5" fmla="*/ 288650 w 3991609"/>
                <a:gd name="connsiteY5" fmla="*/ 1253469 h 2597649"/>
                <a:gd name="connsiteX6" fmla="*/ 404109 w 3991609"/>
                <a:gd name="connsiteY6" fmla="*/ 775171 h 2597649"/>
                <a:gd name="connsiteX7" fmla="*/ 478333 w 3991609"/>
                <a:gd name="connsiteY7" fmla="*/ 486544 h 2597649"/>
                <a:gd name="connsiteX8" fmla="*/ 577299 w 3991609"/>
                <a:gd name="connsiteY8" fmla="*/ 214409 h 2597649"/>
                <a:gd name="connsiteX9" fmla="*/ 676264 w 3991609"/>
                <a:gd name="connsiteY9" fmla="*/ 98958 h 2597649"/>
                <a:gd name="connsiteX10" fmla="*/ 799971 w 3991609"/>
                <a:gd name="connsiteY10" fmla="*/ 0 h 2597649"/>
                <a:gd name="connsiteX11" fmla="*/ 940172 w 3991609"/>
                <a:gd name="connsiteY11" fmla="*/ 16493 h 2597649"/>
                <a:gd name="connsiteX12" fmla="*/ 1047385 w 3991609"/>
                <a:gd name="connsiteY12" fmla="*/ 115451 h 2597649"/>
                <a:gd name="connsiteX13" fmla="*/ 1204080 w 3991609"/>
                <a:gd name="connsiteY13" fmla="*/ 305121 h 2597649"/>
                <a:gd name="connsiteX14" fmla="*/ 1319540 w 3991609"/>
                <a:gd name="connsiteY14" fmla="*/ 478297 h 2597649"/>
                <a:gd name="connsiteX15" fmla="*/ 1443247 w 3991609"/>
                <a:gd name="connsiteY15" fmla="*/ 659720 h 2597649"/>
                <a:gd name="connsiteX16" fmla="*/ 1591695 w 3991609"/>
                <a:gd name="connsiteY16" fmla="*/ 948348 h 2597649"/>
                <a:gd name="connsiteX17" fmla="*/ 1748391 w 3991609"/>
                <a:gd name="connsiteY17" fmla="*/ 1195743 h 2597649"/>
                <a:gd name="connsiteX18" fmla="*/ 1913333 w 3991609"/>
                <a:gd name="connsiteY18" fmla="*/ 1459631 h 2597649"/>
                <a:gd name="connsiteX19" fmla="*/ 2070029 w 3991609"/>
                <a:gd name="connsiteY19" fmla="*/ 1665794 h 2597649"/>
                <a:gd name="connsiteX20" fmla="*/ 2185488 w 3991609"/>
                <a:gd name="connsiteY20" fmla="*/ 1822478 h 2597649"/>
                <a:gd name="connsiteX21" fmla="*/ 2300948 w 3991609"/>
                <a:gd name="connsiteY21" fmla="*/ 1954422 h 2597649"/>
                <a:gd name="connsiteX22" fmla="*/ 2416408 w 3991609"/>
                <a:gd name="connsiteY22" fmla="*/ 2061626 h 2597649"/>
                <a:gd name="connsiteX23" fmla="*/ 2556609 w 3991609"/>
                <a:gd name="connsiteY23" fmla="*/ 2160584 h 2597649"/>
                <a:gd name="connsiteX24" fmla="*/ 2754540 w 3991609"/>
                <a:gd name="connsiteY24" fmla="*/ 2259542 h 2597649"/>
                <a:gd name="connsiteX25" fmla="*/ 2952471 w 3991609"/>
                <a:gd name="connsiteY25" fmla="*/ 2333761 h 2597649"/>
                <a:gd name="connsiteX26" fmla="*/ 3092672 w 3991609"/>
                <a:gd name="connsiteY26" fmla="*/ 2383240 h 2597649"/>
                <a:gd name="connsiteX27" fmla="*/ 3232873 w 3991609"/>
                <a:gd name="connsiteY27" fmla="*/ 2424472 h 2597649"/>
                <a:gd name="connsiteX28" fmla="*/ 3422557 w 3991609"/>
                <a:gd name="connsiteY28" fmla="*/ 2465705 h 2597649"/>
                <a:gd name="connsiteX29" fmla="*/ 3636982 w 3991609"/>
                <a:gd name="connsiteY29" fmla="*/ 2531677 h 2597649"/>
                <a:gd name="connsiteX30" fmla="*/ 3991609 w 3991609"/>
                <a:gd name="connsiteY30" fmla="*/ 2597649 h 25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91609" h="2597649">
                  <a:moveTo>
                    <a:pt x="0" y="2564663"/>
                  </a:moveTo>
                  <a:lnTo>
                    <a:pt x="57730" y="2449212"/>
                  </a:lnTo>
                  <a:lnTo>
                    <a:pt x="115460" y="2267789"/>
                  </a:lnTo>
                  <a:cubicBezTo>
                    <a:pt x="140529" y="2058897"/>
                    <a:pt x="140201" y="2130840"/>
                    <a:pt x="140201" y="2053380"/>
                  </a:cubicBezTo>
                  <a:lnTo>
                    <a:pt x="206178" y="1682287"/>
                  </a:lnTo>
                  <a:lnTo>
                    <a:pt x="288650" y="1253469"/>
                  </a:lnTo>
                  <a:lnTo>
                    <a:pt x="404109" y="775171"/>
                  </a:lnTo>
                  <a:lnTo>
                    <a:pt x="478333" y="486544"/>
                  </a:lnTo>
                  <a:lnTo>
                    <a:pt x="577299" y="214409"/>
                  </a:lnTo>
                  <a:cubicBezTo>
                    <a:pt x="669715" y="96796"/>
                    <a:pt x="619074" y="98958"/>
                    <a:pt x="676264" y="98958"/>
                  </a:cubicBezTo>
                  <a:lnTo>
                    <a:pt x="799971" y="0"/>
                  </a:lnTo>
                  <a:lnTo>
                    <a:pt x="940172" y="16493"/>
                  </a:lnTo>
                  <a:lnTo>
                    <a:pt x="1047385" y="115451"/>
                  </a:lnTo>
                  <a:lnTo>
                    <a:pt x="1204080" y="305121"/>
                  </a:lnTo>
                  <a:lnTo>
                    <a:pt x="1319540" y="478297"/>
                  </a:lnTo>
                  <a:lnTo>
                    <a:pt x="1443247" y="659720"/>
                  </a:lnTo>
                  <a:lnTo>
                    <a:pt x="1591695" y="948348"/>
                  </a:lnTo>
                  <a:lnTo>
                    <a:pt x="1748391" y="1195743"/>
                  </a:lnTo>
                  <a:lnTo>
                    <a:pt x="1913333" y="1459631"/>
                  </a:lnTo>
                  <a:lnTo>
                    <a:pt x="2070029" y="1665794"/>
                  </a:lnTo>
                  <a:lnTo>
                    <a:pt x="2185488" y="1822478"/>
                  </a:lnTo>
                  <a:lnTo>
                    <a:pt x="2300948" y="1954422"/>
                  </a:lnTo>
                  <a:lnTo>
                    <a:pt x="2416408" y="2061626"/>
                  </a:lnTo>
                  <a:lnTo>
                    <a:pt x="2556609" y="2160584"/>
                  </a:lnTo>
                  <a:lnTo>
                    <a:pt x="2754540" y="2259542"/>
                  </a:lnTo>
                  <a:lnTo>
                    <a:pt x="2952471" y="2333761"/>
                  </a:lnTo>
                  <a:lnTo>
                    <a:pt x="3092672" y="2383240"/>
                  </a:lnTo>
                  <a:lnTo>
                    <a:pt x="3232873" y="2424472"/>
                  </a:lnTo>
                  <a:lnTo>
                    <a:pt x="3422557" y="2465705"/>
                  </a:lnTo>
                  <a:lnTo>
                    <a:pt x="3636982" y="2531677"/>
                  </a:lnTo>
                  <a:lnTo>
                    <a:pt x="3991609" y="259764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4206034" y="3108932"/>
              <a:ext cx="3240000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4104730" y="3102767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08804" y="3111014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5213835" y="3168999"/>
              <a:ext cx="76635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pPr defTabSz="914319"/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100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Lucida Grande"/>
                  <a:cs typeface="Lucida Grande"/>
                </a:rPr>
                <a:t>μ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13712" y="3156466"/>
              <a:ext cx="58921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pPr defTabSz="914319"/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81222" y="1713736"/>
              <a:ext cx="1819554" cy="46632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pPr defTabSz="914319"/>
              <a:r>
                <a:rPr lang="en-US" sz="20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/>
                  <a:ea typeface="ヒラギノ角ゴ ProN W3" charset="0"/>
                  <a:cs typeface="ヒラギノ角ゴ ProN W3" charset="0"/>
                </a:rPr>
                <a:t>short pulse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747906" y="3059128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914319"/>
            <a:r>
              <a:rPr lang="en-US" sz="2400" dirty="0">
                <a:solidFill>
                  <a:srgbClr val="FF0000"/>
                </a:solidFill>
                <a:latin typeface="Calibri"/>
                <a:ea typeface="ヒラギノ角ゴ ProN W3" charset="0"/>
                <a:cs typeface="ヒラギノ角ゴ ProN W3" charset="0"/>
              </a:rPr>
              <a:t>ILL 57MW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2308672" y="5577671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>
          <a:xfrm flipH="1">
            <a:off x="6691665" y="3646703"/>
            <a:ext cx="477789" cy="17730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476945" y="4122293"/>
            <a:ext cx="627751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914319"/>
            <a:r>
              <a:rPr lang="en-US" sz="2400" dirty="0">
                <a:solidFill>
                  <a:srgbClr val="FF0000"/>
                </a:solidFill>
                <a:latin typeface="Calibri"/>
                <a:ea typeface="ヒラギノ角ゴ ProN W3" charset="0"/>
                <a:cs typeface="ヒラギノ角ゴ ProN W3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257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67E3-A313-5F4B-98C9-9D5E0F09D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Long-pulse Performance and Flexibility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12766-4D20-DB4F-B91C-B60A0D7B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B8D29C6-5164-E245-A84B-267DC25AFB62}"/>
              </a:ext>
            </a:extLst>
          </p:cNvPr>
          <p:cNvSpPr/>
          <p:nvPr/>
        </p:nvSpPr>
        <p:spPr>
          <a:xfrm>
            <a:off x="1354663" y="4566138"/>
            <a:ext cx="7907870" cy="1792329"/>
          </a:xfrm>
          <a:custGeom>
            <a:avLst/>
            <a:gdLst>
              <a:gd name="connsiteX0" fmla="*/ 0 w 5842000"/>
              <a:gd name="connsiteY0" fmla="*/ 3683000 h 3683000"/>
              <a:gd name="connsiteX1" fmla="*/ 38100 w 5842000"/>
              <a:gd name="connsiteY1" fmla="*/ 3530600 h 3683000"/>
              <a:gd name="connsiteX2" fmla="*/ 101600 w 5842000"/>
              <a:gd name="connsiteY2" fmla="*/ 2857500 h 3683000"/>
              <a:gd name="connsiteX3" fmla="*/ 165100 w 5842000"/>
              <a:gd name="connsiteY3" fmla="*/ 2298700 h 3683000"/>
              <a:gd name="connsiteX4" fmla="*/ 266700 w 5842000"/>
              <a:gd name="connsiteY4" fmla="*/ 1689100 h 3683000"/>
              <a:gd name="connsiteX5" fmla="*/ 368300 w 5842000"/>
              <a:gd name="connsiteY5" fmla="*/ 1244600 h 3683000"/>
              <a:gd name="connsiteX6" fmla="*/ 482600 w 5842000"/>
              <a:gd name="connsiteY6" fmla="*/ 863600 h 3683000"/>
              <a:gd name="connsiteX7" fmla="*/ 635000 w 5842000"/>
              <a:gd name="connsiteY7" fmla="*/ 546100 h 3683000"/>
              <a:gd name="connsiteX8" fmla="*/ 850900 w 5842000"/>
              <a:gd name="connsiteY8" fmla="*/ 279400 h 3683000"/>
              <a:gd name="connsiteX9" fmla="*/ 1181100 w 5842000"/>
              <a:gd name="connsiteY9" fmla="*/ 101600 h 3683000"/>
              <a:gd name="connsiteX10" fmla="*/ 1511300 w 5842000"/>
              <a:gd name="connsiteY10" fmla="*/ 38100 h 3683000"/>
              <a:gd name="connsiteX11" fmla="*/ 1930400 w 5842000"/>
              <a:gd name="connsiteY11" fmla="*/ 0 h 3683000"/>
              <a:gd name="connsiteX12" fmla="*/ 2425700 w 5842000"/>
              <a:gd name="connsiteY12" fmla="*/ 0 h 3683000"/>
              <a:gd name="connsiteX13" fmla="*/ 3352800 w 5842000"/>
              <a:gd name="connsiteY13" fmla="*/ 0 h 3683000"/>
              <a:gd name="connsiteX14" fmla="*/ 3416300 w 5842000"/>
              <a:gd name="connsiteY14" fmla="*/ 660400 h 3683000"/>
              <a:gd name="connsiteX15" fmla="*/ 3517900 w 5842000"/>
              <a:gd name="connsiteY15" fmla="*/ 1447800 h 3683000"/>
              <a:gd name="connsiteX16" fmla="*/ 3606800 w 5842000"/>
              <a:gd name="connsiteY16" fmla="*/ 2019300 h 3683000"/>
              <a:gd name="connsiteX17" fmla="*/ 3708400 w 5842000"/>
              <a:gd name="connsiteY17" fmla="*/ 2463800 h 3683000"/>
              <a:gd name="connsiteX18" fmla="*/ 3810000 w 5842000"/>
              <a:gd name="connsiteY18" fmla="*/ 2768600 h 3683000"/>
              <a:gd name="connsiteX19" fmla="*/ 3898900 w 5842000"/>
              <a:gd name="connsiteY19" fmla="*/ 2984500 h 3683000"/>
              <a:gd name="connsiteX20" fmla="*/ 3987800 w 5842000"/>
              <a:gd name="connsiteY20" fmla="*/ 3162300 h 3683000"/>
              <a:gd name="connsiteX21" fmla="*/ 4064000 w 5842000"/>
              <a:gd name="connsiteY21" fmla="*/ 3263900 h 3683000"/>
              <a:gd name="connsiteX22" fmla="*/ 4216400 w 5842000"/>
              <a:gd name="connsiteY22" fmla="*/ 3416300 h 3683000"/>
              <a:gd name="connsiteX23" fmla="*/ 4368800 w 5842000"/>
              <a:gd name="connsiteY23" fmla="*/ 3505200 h 3683000"/>
              <a:gd name="connsiteX24" fmla="*/ 4546600 w 5842000"/>
              <a:gd name="connsiteY24" fmla="*/ 3581400 h 3683000"/>
              <a:gd name="connsiteX25" fmla="*/ 4749800 w 5842000"/>
              <a:gd name="connsiteY25" fmla="*/ 3632200 h 3683000"/>
              <a:gd name="connsiteX26" fmla="*/ 4991100 w 5842000"/>
              <a:gd name="connsiteY26" fmla="*/ 3657600 h 3683000"/>
              <a:gd name="connsiteX27" fmla="*/ 5245100 w 5842000"/>
              <a:gd name="connsiteY27" fmla="*/ 3670300 h 3683000"/>
              <a:gd name="connsiteX28" fmla="*/ 5842000 w 5842000"/>
              <a:gd name="connsiteY28" fmla="*/ 3670300 h 36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42000" h="3683000">
                <a:moveTo>
                  <a:pt x="0" y="3683000"/>
                </a:moveTo>
                <a:lnTo>
                  <a:pt x="38100" y="3530600"/>
                </a:lnTo>
                <a:lnTo>
                  <a:pt x="101600" y="2857500"/>
                </a:lnTo>
                <a:lnTo>
                  <a:pt x="165100" y="2298700"/>
                </a:lnTo>
                <a:lnTo>
                  <a:pt x="266700" y="1689100"/>
                </a:lnTo>
                <a:lnTo>
                  <a:pt x="368300" y="1244600"/>
                </a:lnTo>
                <a:lnTo>
                  <a:pt x="482600" y="863600"/>
                </a:lnTo>
                <a:lnTo>
                  <a:pt x="635000" y="546100"/>
                </a:lnTo>
                <a:lnTo>
                  <a:pt x="850900" y="279400"/>
                </a:lnTo>
                <a:lnTo>
                  <a:pt x="1181100" y="101600"/>
                </a:lnTo>
                <a:lnTo>
                  <a:pt x="1511300" y="38100"/>
                </a:lnTo>
                <a:lnTo>
                  <a:pt x="1930400" y="0"/>
                </a:lnTo>
                <a:lnTo>
                  <a:pt x="2425700" y="0"/>
                </a:lnTo>
                <a:lnTo>
                  <a:pt x="3352800" y="0"/>
                </a:lnTo>
                <a:lnTo>
                  <a:pt x="3416300" y="660400"/>
                </a:lnTo>
                <a:lnTo>
                  <a:pt x="3517900" y="1447800"/>
                </a:lnTo>
                <a:lnTo>
                  <a:pt x="3606800" y="2019300"/>
                </a:lnTo>
                <a:lnTo>
                  <a:pt x="3708400" y="2463800"/>
                </a:lnTo>
                <a:lnTo>
                  <a:pt x="3810000" y="2768600"/>
                </a:lnTo>
                <a:lnTo>
                  <a:pt x="3898900" y="2984500"/>
                </a:lnTo>
                <a:lnTo>
                  <a:pt x="3987800" y="3162300"/>
                </a:lnTo>
                <a:lnTo>
                  <a:pt x="4064000" y="3263900"/>
                </a:lnTo>
                <a:lnTo>
                  <a:pt x="4216400" y="3416300"/>
                </a:lnTo>
                <a:lnTo>
                  <a:pt x="4368800" y="3505200"/>
                </a:lnTo>
                <a:lnTo>
                  <a:pt x="4546600" y="3581400"/>
                </a:lnTo>
                <a:lnTo>
                  <a:pt x="4749800" y="3632200"/>
                </a:lnTo>
                <a:lnTo>
                  <a:pt x="4991100" y="3657600"/>
                </a:lnTo>
                <a:lnTo>
                  <a:pt x="5245100" y="3670300"/>
                </a:lnTo>
                <a:lnTo>
                  <a:pt x="5842000" y="3670300"/>
                </a:lnTo>
              </a:path>
            </a:pathLst>
          </a:custGeom>
          <a:ln w="38100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6" descr="tile_paper_blue.jpg">
            <a:extLst>
              <a:ext uri="{FF2B5EF4-FFF2-40B4-BE49-F238E27FC236}">
                <a16:creationId xmlns:a16="http://schemas.microsoft.com/office/drawing/2014/main" id="{83D95A25-3987-7443-9DDA-632BE7B95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6941" y="6268270"/>
            <a:ext cx="10080000" cy="0"/>
          </a:xfrm>
          <a:prstGeom prst="line">
            <a:avLst/>
          </a:prstGeom>
          <a:noFill/>
          <a:ln w="28575" cap="flat" cmpd="sng">
            <a:solidFill>
              <a:srgbClr val="D07E39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8578" marR="0" lvl="0" indent="0" algn="l" defTabSz="457200" rtl="0" eaLnBrk="1" fontAlgn="auto" latinLnBrk="0" hangingPunct="1">
              <a:lnSpc>
                <a:spcPct val="100000"/>
              </a:lnSpc>
              <a:spcBef>
                <a:spcPts val="162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D8F"/>
              </a:solidFill>
              <a:effectLst/>
              <a:uLnTx/>
              <a:uFillTx/>
              <a:latin typeface="Calibri" charset="0"/>
              <a:ea typeface="+mn-ea"/>
              <a:cs typeface="Calibri" charset="0"/>
              <a:sym typeface="Calibri" charset="0"/>
            </a:endParaRPr>
          </a:p>
        </p:txBody>
      </p:sp>
      <p:sp>
        <p:nvSpPr>
          <p:cNvPr id="9" name="AutoShape 38">
            <a:extLst>
              <a:ext uri="{FF2B5EF4-FFF2-40B4-BE49-F238E27FC236}">
                <a16:creationId xmlns:a16="http://schemas.microsoft.com/office/drawing/2014/main" id="{F7305743-3D46-E242-9D07-41011DC90706}"/>
              </a:ext>
            </a:extLst>
          </p:cNvPr>
          <p:cNvSpPr>
            <a:spLocks/>
          </p:cNvSpPr>
          <p:nvPr/>
        </p:nvSpPr>
        <p:spPr bwMode="auto">
          <a:xfrm>
            <a:off x="7605823" y="6461894"/>
            <a:ext cx="245390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9957A736-16A8-074B-9232-3376E701FE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7920" y="6364649"/>
            <a:ext cx="0" cy="12415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marR="0" lvl="0" indent="-205740" algn="l" defTabSz="457200" rtl="0" eaLnBrk="1" fontAlgn="auto" latinLnBrk="0" hangingPunct="1">
              <a:lnSpc>
                <a:spcPct val="100000"/>
              </a:lnSpc>
              <a:spcBef>
                <a:spcPts val="162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D8F"/>
              </a:solidFill>
              <a:effectLst/>
              <a:uLnTx/>
              <a:uFillTx/>
              <a:latin typeface="Calibri" charset="0"/>
              <a:ea typeface="+mn-ea"/>
              <a:cs typeface="Calibri" charset="0"/>
              <a:sym typeface="Calibri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2124AD4C-FE8A-8345-8BA1-BC75EF2B9006}"/>
              </a:ext>
            </a:extLst>
          </p:cNvPr>
          <p:cNvSpPr>
            <a:spLocks/>
          </p:cNvSpPr>
          <p:nvPr/>
        </p:nvSpPr>
        <p:spPr bwMode="auto">
          <a:xfrm>
            <a:off x="7619519" y="6394619"/>
            <a:ext cx="1837699" cy="40561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time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C78DBCBF-1EF4-4747-83B3-89CDB7164D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62252" y="6367858"/>
            <a:ext cx="0" cy="12415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marR="0" lvl="0" indent="-205740" algn="l" defTabSz="457200" rtl="0" eaLnBrk="1" fontAlgn="auto" latinLnBrk="0" hangingPunct="1">
              <a:lnSpc>
                <a:spcPct val="100000"/>
              </a:lnSpc>
              <a:spcBef>
                <a:spcPts val="162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D8F"/>
              </a:solidFill>
              <a:effectLst/>
              <a:uLnTx/>
              <a:uFillTx/>
              <a:latin typeface="Calibri" charset="0"/>
              <a:ea typeface="+mn-ea"/>
              <a:cs typeface="Calibri" charset="0"/>
              <a:sym typeface="Calibri" charset="0"/>
            </a:endParaRP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C9D13D12-87B5-444F-9B09-9165F2CE34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56026" y="6367857"/>
            <a:ext cx="0" cy="12415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marR="0" lvl="0" indent="-205740" algn="l" defTabSz="457200" rtl="0" eaLnBrk="1" fontAlgn="auto" latinLnBrk="0" hangingPunct="1">
              <a:lnSpc>
                <a:spcPct val="100000"/>
              </a:lnSpc>
              <a:spcBef>
                <a:spcPts val="162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D8F"/>
              </a:solidFill>
              <a:effectLst/>
              <a:uLnTx/>
              <a:uFillTx/>
              <a:latin typeface="Calibri" charset="0"/>
              <a:ea typeface="+mn-ea"/>
              <a:cs typeface="Calibri" charset="0"/>
              <a:sym typeface="Calibri" charset="0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82061647-E406-6B4F-BEEC-8125F4A84F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47928" y="1578637"/>
            <a:ext cx="7748" cy="4761327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marR="0" lvl="0" indent="-205740" algn="l" defTabSz="457200" rtl="0" eaLnBrk="1" fontAlgn="auto" latinLnBrk="0" hangingPunct="1">
              <a:lnSpc>
                <a:spcPct val="100000"/>
              </a:lnSpc>
              <a:spcBef>
                <a:spcPts val="162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D8F"/>
              </a:solidFill>
              <a:effectLst/>
              <a:uLnTx/>
              <a:uFillTx/>
              <a:latin typeface="Calibri" charset="0"/>
              <a:ea typeface="+mn-ea"/>
              <a:cs typeface="Calibri" charset="0"/>
              <a:sym typeface="Calibri" charset="0"/>
            </a:endParaRPr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C224005A-F794-7041-B464-8527CECB9994}"/>
              </a:ext>
            </a:extLst>
          </p:cNvPr>
          <p:cNvSpPr>
            <a:spLocks/>
          </p:cNvSpPr>
          <p:nvPr/>
        </p:nvSpPr>
        <p:spPr bwMode="auto">
          <a:xfrm rot="16200000">
            <a:off x="-980590" y="3961045"/>
            <a:ext cx="3275861" cy="4335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Brightness (n/cm</a:t>
            </a:r>
            <a:r>
              <a:rPr kumimoji="0" lang="en-US" sz="2000" b="0" i="0" u="none" strike="noStrike" kern="1200" cap="none" spc="0" normalizeH="0" baseline="3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/s/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sr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16" name="AutoShape 27">
            <a:extLst>
              <a:ext uri="{FF2B5EF4-FFF2-40B4-BE49-F238E27FC236}">
                <a16:creationId xmlns:a16="http://schemas.microsoft.com/office/drawing/2014/main" id="{522FEE10-241D-3B4B-BA2B-37F3E7DFF41C}"/>
              </a:ext>
            </a:extLst>
          </p:cNvPr>
          <p:cNvSpPr>
            <a:spLocks/>
          </p:cNvSpPr>
          <p:nvPr/>
        </p:nvSpPr>
        <p:spPr bwMode="auto">
          <a:xfrm>
            <a:off x="1339032" y="2645969"/>
            <a:ext cx="796155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×10</a:t>
            </a:r>
            <a:r>
              <a:rPr kumimoji="0" lang="en-US" sz="2000" b="0" i="0" u="none" strike="noStrike" kern="1200" cap="none" spc="0" normalizeH="0" baseline="3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13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17" name="AutoShape 35">
            <a:extLst>
              <a:ext uri="{FF2B5EF4-FFF2-40B4-BE49-F238E27FC236}">
                <a16:creationId xmlns:a16="http://schemas.microsoft.com/office/drawing/2014/main" id="{70BC8982-F70F-E74E-97C3-065E3FC687B4}"/>
              </a:ext>
            </a:extLst>
          </p:cNvPr>
          <p:cNvSpPr>
            <a:spLocks/>
          </p:cNvSpPr>
          <p:nvPr/>
        </p:nvSpPr>
        <p:spPr bwMode="auto">
          <a:xfrm>
            <a:off x="1215681" y="6447509"/>
            <a:ext cx="24675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18" name="AutoShape 36">
            <a:extLst>
              <a:ext uri="{FF2B5EF4-FFF2-40B4-BE49-F238E27FC236}">
                <a16:creationId xmlns:a16="http://schemas.microsoft.com/office/drawing/2014/main" id="{56268EF3-E579-314E-ABEE-1EEE28F63C3F}"/>
              </a:ext>
            </a:extLst>
          </p:cNvPr>
          <p:cNvSpPr>
            <a:spLocks/>
          </p:cNvSpPr>
          <p:nvPr/>
        </p:nvSpPr>
        <p:spPr bwMode="auto">
          <a:xfrm>
            <a:off x="2724016" y="6474190"/>
            <a:ext cx="246752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19" name="AutoShape 37">
            <a:extLst>
              <a:ext uri="{FF2B5EF4-FFF2-40B4-BE49-F238E27FC236}">
                <a16:creationId xmlns:a16="http://schemas.microsoft.com/office/drawing/2014/main" id="{4586DC56-1578-3D49-A1E9-1D80C0754994}"/>
              </a:ext>
            </a:extLst>
          </p:cNvPr>
          <p:cNvSpPr>
            <a:spLocks/>
          </p:cNvSpPr>
          <p:nvPr/>
        </p:nvSpPr>
        <p:spPr bwMode="auto">
          <a:xfrm>
            <a:off x="4331969" y="6474319"/>
            <a:ext cx="246752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20" name="AutoShape 38">
            <a:extLst>
              <a:ext uri="{FF2B5EF4-FFF2-40B4-BE49-F238E27FC236}">
                <a16:creationId xmlns:a16="http://schemas.microsoft.com/office/drawing/2014/main" id="{20F690EF-44FB-B64C-9577-C2A4344B714B}"/>
              </a:ext>
            </a:extLst>
          </p:cNvPr>
          <p:cNvSpPr>
            <a:spLocks/>
          </p:cNvSpPr>
          <p:nvPr/>
        </p:nvSpPr>
        <p:spPr bwMode="auto">
          <a:xfrm>
            <a:off x="5832799" y="6462256"/>
            <a:ext cx="245390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21" name="Line 40">
            <a:extLst>
              <a:ext uri="{FF2B5EF4-FFF2-40B4-BE49-F238E27FC236}">
                <a16:creationId xmlns:a16="http://schemas.microsoft.com/office/drawing/2014/main" id="{F031253C-6EEC-2A49-9C8D-39600671D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51511" y="6360174"/>
            <a:ext cx="1363" cy="136214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marR="0" lvl="0" indent="-205740" algn="l" defTabSz="457200" rtl="0" eaLnBrk="1" fontAlgn="auto" latinLnBrk="0" hangingPunct="1">
              <a:lnSpc>
                <a:spcPct val="100000"/>
              </a:lnSpc>
              <a:spcBef>
                <a:spcPts val="162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D8F"/>
              </a:solidFill>
              <a:effectLst/>
              <a:uLnTx/>
              <a:uFillTx/>
              <a:latin typeface="Calibri" charset="0"/>
              <a:ea typeface="+mn-ea"/>
              <a:cs typeface="Calibri" charset="0"/>
              <a:sym typeface="Calibri" charset="0"/>
            </a:endParaRPr>
          </a:p>
        </p:txBody>
      </p:sp>
      <p:sp>
        <p:nvSpPr>
          <p:cNvPr id="22" name="AutoShape 25">
            <a:extLst>
              <a:ext uri="{FF2B5EF4-FFF2-40B4-BE49-F238E27FC236}">
                <a16:creationId xmlns:a16="http://schemas.microsoft.com/office/drawing/2014/main" id="{740DCC3D-1A29-A44F-B836-56075E347EBD}"/>
              </a:ext>
            </a:extLst>
          </p:cNvPr>
          <p:cNvSpPr>
            <a:spLocks/>
          </p:cNvSpPr>
          <p:nvPr/>
        </p:nvSpPr>
        <p:spPr bwMode="auto">
          <a:xfrm>
            <a:off x="752795" y="4407055"/>
            <a:ext cx="41716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23" name="AutoShape 25">
            <a:extLst>
              <a:ext uri="{FF2B5EF4-FFF2-40B4-BE49-F238E27FC236}">
                <a16:creationId xmlns:a16="http://schemas.microsoft.com/office/drawing/2014/main" id="{07A6E4BC-22E3-F546-B696-4ED9CD46270E}"/>
              </a:ext>
            </a:extLst>
          </p:cNvPr>
          <p:cNvSpPr>
            <a:spLocks/>
          </p:cNvSpPr>
          <p:nvPr/>
        </p:nvSpPr>
        <p:spPr bwMode="auto">
          <a:xfrm>
            <a:off x="745252" y="2656815"/>
            <a:ext cx="417163" cy="3976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10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E0CEC5-9B4F-BE41-B762-BC5108209A3F}"/>
              </a:ext>
            </a:extLst>
          </p:cNvPr>
          <p:cNvSpPr/>
          <p:nvPr/>
        </p:nvSpPr>
        <p:spPr>
          <a:xfrm>
            <a:off x="8441267" y="6302423"/>
            <a:ext cx="838199" cy="1763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Line 20">
            <a:extLst>
              <a:ext uri="{FF2B5EF4-FFF2-40B4-BE49-F238E27FC236}">
                <a16:creationId xmlns:a16="http://schemas.microsoft.com/office/drawing/2014/main" id="{00300451-B9CB-EC44-9B18-ED4544326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9603" y="2855618"/>
            <a:ext cx="129429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26" name="Line 20">
            <a:extLst>
              <a:ext uri="{FF2B5EF4-FFF2-40B4-BE49-F238E27FC236}">
                <a16:creationId xmlns:a16="http://schemas.microsoft.com/office/drawing/2014/main" id="{1B129488-5466-FF4D-96E9-8335261E3E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7389" y="4605858"/>
            <a:ext cx="127721" cy="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27" name="Line 20">
            <a:extLst>
              <a:ext uri="{FF2B5EF4-FFF2-40B4-BE49-F238E27FC236}">
                <a16:creationId xmlns:a16="http://schemas.microsoft.com/office/drawing/2014/main" id="{5E1A84A7-465F-3149-8283-DFC068DADF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1805475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28" name="Line 20">
            <a:extLst>
              <a:ext uri="{FF2B5EF4-FFF2-40B4-BE49-F238E27FC236}">
                <a16:creationId xmlns:a16="http://schemas.microsoft.com/office/drawing/2014/main" id="{5F17F968-6456-E84D-8A73-844BBC66D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3555714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29" name="Line 20">
            <a:extLst>
              <a:ext uri="{FF2B5EF4-FFF2-40B4-BE49-F238E27FC236}">
                <a16:creationId xmlns:a16="http://schemas.microsoft.com/office/drawing/2014/main" id="{9EE4B50D-4963-4C41-A94A-AD3F1201EC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3905762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DCABDFEB-A86F-CB41-80F7-8173A386B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4255810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1" name="Line 20">
            <a:extLst>
              <a:ext uri="{FF2B5EF4-FFF2-40B4-BE49-F238E27FC236}">
                <a16:creationId xmlns:a16="http://schemas.microsoft.com/office/drawing/2014/main" id="{241FDC8F-B08A-614F-A7A0-AE8EB5AAF6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4955905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2" name="Line 20">
            <a:extLst>
              <a:ext uri="{FF2B5EF4-FFF2-40B4-BE49-F238E27FC236}">
                <a16:creationId xmlns:a16="http://schemas.microsoft.com/office/drawing/2014/main" id="{2D44BCD2-0CDF-4D4F-9181-3D96D2C8F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5305953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3" name="Line 20">
            <a:extLst>
              <a:ext uri="{FF2B5EF4-FFF2-40B4-BE49-F238E27FC236}">
                <a16:creationId xmlns:a16="http://schemas.microsoft.com/office/drawing/2014/main" id="{4AE54770-47E2-854A-8870-173A450C23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5656001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4" name="Line 20">
            <a:extLst>
              <a:ext uri="{FF2B5EF4-FFF2-40B4-BE49-F238E27FC236}">
                <a16:creationId xmlns:a16="http://schemas.microsoft.com/office/drawing/2014/main" id="{8FCF49A8-1D52-0941-896B-B1FE50950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6006049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5" name="Line 20">
            <a:extLst>
              <a:ext uri="{FF2B5EF4-FFF2-40B4-BE49-F238E27FC236}">
                <a16:creationId xmlns:a16="http://schemas.microsoft.com/office/drawing/2014/main" id="{8072348E-FAAE-6149-8299-D6CEA471B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2155523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508EBB3D-D844-F84A-AFB4-57C5F62D48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2505571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7" name="Line 20">
            <a:extLst>
              <a:ext uri="{FF2B5EF4-FFF2-40B4-BE49-F238E27FC236}">
                <a16:creationId xmlns:a16="http://schemas.microsoft.com/office/drawing/2014/main" id="{E2A4F217-5DA5-6E48-8458-D9640C2A3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1930" y="3205666"/>
            <a:ext cx="108000" cy="0"/>
          </a:xfrm>
          <a:prstGeom prst="lin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8" name="AutoShape 31">
            <a:extLst>
              <a:ext uri="{FF2B5EF4-FFF2-40B4-BE49-F238E27FC236}">
                <a16:creationId xmlns:a16="http://schemas.microsoft.com/office/drawing/2014/main" id="{F5A96302-59C0-404C-8D06-804E20E1C76E}"/>
              </a:ext>
            </a:extLst>
          </p:cNvPr>
          <p:cNvSpPr>
            <a:spLocks/>
          </p:cNvSpPr>
          <p:nvPr/>
        </p:nvSpPr>
        <p:spPr bwMode="auto">
          <a:xfrm>
            <a:off x="4234384" y="2104710"/>
            <a:ext cx="1159812" cy="4008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 =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Å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+mn-ea"/>
              <a:cs typeface="Helvetica Light" charset="0"/>
              <a:sym typeface="Helvetica Light" charset="0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6A649CF4-EA87-4A47-9242-41E85D6A8BF8}"/>
              </a:ext>
            </a:extLst>
          </p:cNvPr>
          <p:cNvSpPr/>
          <p:nvPr/>
        </p:nvSpPr>
        <p:spPr>
          <a:xfrm>
            <a:off x="2535470" y="6180305"/>
            <a:ext cx="475200" cy="180119"/>
          </a:xfrm>
          <a:custGeom>
            <a:avLst/>
            <a:gdLst>
              <a:gd name="connsiteX0" fmla="*/ 0 w 3788228"/>
              <a:gd name="connsiteY0" fmla="*/ 4264638 h 4280006"/>
              <a:gd name="connsiteX1" fmla="*/ 84524 w 3788228"/>
              <a:gd name="connsiteY1" fmla="*/ 4118642 h 4280006"/>
              <a:gd name="connsiteX2" fmla="*/ 138312 w 3788228"/>
              <a:gd name="connsiteY2" fmla="*/ 3926541 h 4280006"/>
              <a:gd name="connsiteX3" fmla="*/ 192101 w 3788228"/>
              <a:gd name="connsiteY3" fmla="*/ 3672968 h 4280006"/>
              <a:gd name="connsiteX4" fmla="*/ 253573 w 3788228"/>
              <a:gd name="connsiteY4" fmla="*/ 3142769 h 4280006"/>
              <a:gd name="connsiteX5" fmla="*/ 299677 w 3788228"/>
              <a:gd name="connsiteY5" fmla="*/ 2635623 h 4280006"/>
              <a:gd name="connsiteX6" fmla="*/ 330413 w 3788228"/>
              <a:gd name="connsiteY6" fmla="*/ 2228369 h 4280006"/>
              <a:gd name="connsiteX7" fmla="*/ 368833 w 3788228"/>
              <a:gd name="connsiteY7" fmla="*/ 1828800 h 4280006"/>
              <a:gd name="connsiteX8" fmla="*/ 414938 w 3788228"/>
              <a:gd name="connsiteY8" fmla="*/ 1413862 h 4280006"/>
              <a:gd name="connsiteX9" fmla="*/ 476410 w 3788228"/>
              <a:gd name="connsiteY9" fmla="*/ 960504 h 4280006"/>
              <a:gd name="connsiteX10" fmla="*/ 530198 w 3788228"/>
              <a:gd name="connsiteY10" fmla="*/ 583986 h 4280006"/>
              <a:gd name="connsiteX11" fmla="*/ 591670 w 3788228"/>
              <a:gd name="connsiteY11" fmla="*/ 338097 h 4280006"/>
              <a:gd name="connsiteX12" fmla="*/ 637775 w 3788228"/>
              <a:gd name="connsiteY12" fmla="*/ 207469 h 4280006"/>
              <a:gd name="connsiteX13" fmla="*/ 683879 w 3788228"/>
              <a:gd name="connsiteY13" fmla="*/ 76840 h 4280006"/>
              <a:gd name="connsiteX14" fmla="*/ 745351 w 3788228"/>
              <a:gd name="connsiteY14" fmla="*/ 7684 h 4280006"/>
              <a:gd name="connsiteX15" fmla="*/ 806823 w 3788228"/>
              <a:gd name="connsiteY15" fmla="*/ 0 h 4280006"/>
              <a:gd name="connsiteX16" fmla="*/ 860612 w 3788228"/>
              <a:gd name="connsiteY16" fmla="*/ 53788 h 4280006"/>
              <a:gd name="connsiteX17" fmla="*/ 906716 w 3788228"/>
              <a:gd name="connsiteY17" fmla="*/ 161364 h 4280006"/>
              <a:gd name="connsiteX18" fmla="*/ 952820 w 3788228"/>
              <a:gd name="connsiteY18" fmla="*/ 284309 h 4280006"/>
              <a:gd name="connsiteX19" fmla="*/ 998924 w 3788228"/>
              <a:gd name="connsiteY19" fmla="*/ 461042 h 4280006"/>
              <a:gd name="connsiteX20" fmla="*/ 1060396 w 3788228"/>
              <a:gd name="connsiteY20" fmla="*/ 706931 h 4280006"/>
              <a:gd name="connsiteX21" fmla="*/ 1106501 w 3788228"/>
              <a:gd name="connsiteY21" fmla="*/ 1021976 h 4280006"/>
              <a:gd name="connsiteX22" fmla="*/ 1137237 w 3788228"/>
              <a:gd name="connsiteY22" fmla="*/ 1337021 h 4280006"/>
              <a:gd name="connsiteX23" fmla="*/ 1191025 w 3788228"/>
              <a:gd name="connsiteY23" fmla="*/ 1736591 h 4280006"/>
              <a:gd name="connsiteX24" fmla="*/ 1237129 w 3788228"/>
              <a:gd name="connsiteY24" fmla="*/ 2090057 h 4280006"/>
              <a:gd name="connsiteX25" fmla="*/ 1283233 w 3788228"/>
              <a:gd name="connsiteY25" fmla="*/ 2412786 h 4280006"/>
              <a:gd name="connsiteX26" fmla="*/ 1367758 w 3788228"/>
              <a:gd name="connsiteY26" fmla="*/ 2796988 h 4280006"/>
              <a:gd name="connsiteX27" fmla="*/ 1436914 w 3788228"/>
              <a:gd name="connsiteY27" fmla="*/ 3050561 h 4280006"/>
              <a:gd name="connsiteX28" fmla="*/ 1559859 w 3788228"/>
              <a:gd name="connsiteY28" fmla="*/ 3373290 h 4280006"/>
              <a:gd name="connsiteX29" fmla="*/ 1721223 w 3788228"/>
              <a:gd name="connsiteY29" fmla="*/ 3642232 h 4280006"/>
              <a:gd name="connsiteX30" fmla="*/ 1913324 w 3788228"/>
              <a:gd name="connsiteY30" fmla="*/ 3818964 h 4280006"/>
              <a:gd name="connsiteX31" fmla="*/ 2105425 w 3788228"/>
              <a:gd name="connsiteY31" fmla="*/ 3957277 h 4280006"/>
              <a:gd name="connsiteX32" fmla="*/ 2443523 w 3788228"/>
              <a:gd name="connsiteY32" fmla="*/ 4080221 h 4280006"/>
              <a:gd name="connsiteX33" fmla="*/ 2896880 w 3788228"/>
              <a:gd name="connsiteY33" fmla="*/ 4180114 h 4280006"/>
              <a:gd name="connsiteX34" fmla="*/ 3281082 w 3788228"/>
              <a:gd name="connsiteY34" fmla="*/ 4226218 h 4280006"/>
              <a:gd name="connsiteX35" fmla="*/ 3565391 w 3788228"/>
              <a:gd name="connsiteY35" fmla="*/ 4256954 h 4280006"/>
              <a:gd name="connsiteX36" fmla="*/ 3788228 w 3788228"/>
              <a:gd name="connsiteY36" fmla="*/ 4280006 h 428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788228" h="4280006">
                <a:moveTo>
                  <a:pt x="0" y="4264638"/>
                </a:moveTo>
                <a:lnTo>
                  <a:pt x="84524" y="4118642"/>
                </a:lnTo>
                <a:lnTo>
                  <a:pt x="138312" y="3926541"/>
                </a:lnTo>
                <a:lnTo>
                  <a:pt x="192101" y="3672968"/>
                </a:lnTo>
                <a:lnTo>
                  <a:pt x="253573" y="3142769"/>
                </a:lnTo>
                <a:lnTo>
                  <a:pt x="299677" y="2635623"/>
                </a:lnTo>
                <a:lnTo>
                  <a:pt x="330413" y="2228369"/>
                </a:lnTo>
                <a:lnTo>
                  <a:pt x="368833" y="1828800"/>
                </a:lnTo>
                <a:lnTo>
                  <a:pt x="414938" y="1413862"/>
                </a:lnTo>
                <a:lnTo>
                  <a:pt x="476410" y="960504"/>
                </a:lnTo>
                <a:lnTo>
                  <a:pt x="530198" y="583986"/>
                </a:lnTo>
                <a:lnTo>
                  <a:pt x="591670" y="338097"/>
                </a:lnTo>
                <a:lnTo>
                  <a:pt x="637775" y="207469"/>
                </a:lnTo>
                <a:lnTo>
                  <a:pt x="683879" y="76840"/>
                </a:lnTo>
                <a:lnTo>
                  <a:pt x="745351" y="7684"/>
                </a:lnTo>
                <a:lnTo>
                  <a:pt x="806823" y="0"/>
                </a:lnTo>
                <a:lnTo>
                  <a:pt x="860612" y="53788"/>
                </a:lnTo>
                <a:lnTo>
                  <a:pt x="906716" y="161364"/>
                </a:lnTo>
                <a:lnTo>
                  <a:pt x="952820" y="284309"/>
                </a:lnTo>
                <a:lnTo>
                  <a:pt x="998924" y="461042"/>
                </a:lnTo>
                <a:lnTo>
                  <a:pt x="1060396" y="706931"/>
                </a:lnTo>
                <a:lnTo>
                  <a:pt x="1106501" y="1021976"/>
                </a:lnTo>
                <a:lnTo>
                  <a:pt x="1137237" y="1337021"/>
                </a:lnTo>
                <a:lnTo>
                  <a:pt x="1191025" y="1736591"/>
                </a:lnTo>
                <a:lnTo>
                  <a:pt x="1237129" y="2090057"/>
                </a:lnTo>
                <a:lnTo>
                  <a:pt x="1283233" y="2412786"/>
                </a:lnTo>
                <a:lnTo>
                  <a:pt x="1367758" y="2796988"/>
                </a:lnTo>
                <a:lnTo>
                  <a:pt x="1436914" y="3050561"/>
                </a:lnTo>
                <a:lnTo>
                  <a:pt x="1559859" y="3373290"/>
                </a:lnTo>
                <a:lnTo>
                  <a:pt x="1721223" y="3642232"/>
                </a:lnTo>
                <a:lnTo>
                  <a:pt x="1913324" y="3818964"/>
                </a:lnTo>
                <a:lnTo>
                  <a:pt x="2105425" y="3957277"/>
                </a:lnTo>
                <a:lnTo>
                  <a:pt x="2443523" y="4080221"/>
                </a:lnTo>
                <a:lnTo>
                  <a:pt x="2896880" y="4180114"/>
                </a:lnTo>
                <a:lnTo>
                  <a:pt x="3281082" y="4226218"/>
                </a:lnTo>
                <a:lnTo>
                  <a:pt x="3565391" y="4256954"/>
                </a:lnTo>
                <a:lnTo>
                  <a:pt x="3788228" y="4280006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523E1F6-D9E0-B142-94E0-1C0A5316689F}"/>
              </a:ext>
            </a:extLst>
          </p:cNvPr>
          <p:cNvSpPr/>
          <p:nvPr/>
        </p:nvSpPr>
        <p:spPr>
          <a:xfrm>
            <a:off x="3688338" y="5655864"/>
            <a:ext cx="2548800" cy="703174"/>
          </a:xfrm>
          <a:custGeom>
            <a:avLst/>
            <a:gdLst>
              <a:gd name="connsiteX0" fmla="*/ 0 w 4103274"/>
              <a:gd name="connsiteY0" fmla="*/ 4333795 h 4333795"/>
              <a:gd name="connsiteX1" fmla="*/ 38420 w 4103274"/>
              <a:gd name="connsiteY1" fmla="*/ 3972645 h 4333795"/>
              <a:gd name="connsiteX2" fmla="*/ 69156 w 4103274"/>
              <a:gd name="connsiteY2" fmla="*/ 3480867 h 4333795"/>
              <a:gd name="connsiteX3" fmla="*/ 115260 w 4103274"/>
              <a:gd name="connsiteY3" fmla="*/ 2781620 h 4333795"/>
              <a:gd name="connsiteX4" fmla="*/ 145996 w 4103274"/>
              <a:gd name="connsiteY4" fmla="*/ 2067005 h 4333795"/>
              <a:gd name="connsiteX5" fmla="*/ 176733 w 4103274"/>
              <a:gd name="connsiteY5" fmla="*/ 1360074 h 4333795"/>
              <a:gd name="connsiteX6" fmla="*/ 215153 w 4103274"/>
              <a:gd name="connsiteY6" fmla="*/ 868296 h 4333795"/>
              <a:gd name="connsiteX7" fmla="*/ 253573 w 4103274"/>
              <a:gd name="connsiteY7" fmla="*/ 399570 h 4333795"/>
              <a:gd name="connsiteX8" fmla="*/ 284309 w 4103274"/>
              <a:gd name="connsiteY8" fmla="*/ 245889 h 4333795"/>
              <a:gd name="connsiteX9" fmla="*/ 307361 w 4103274"/>
              <a:gd name="connsiteY9" fmla="*/ 84524 h 4333795"/>
              <a:gd name="connsiteX10" fmla="*/ 353465 w 4103274"/>
              <a:gd name="connsiteY10" fmla="*/ 0 h 4333795"/>
              <a:gd name="connsiteX11" fmla="*/ 353465 w 4103274"/>
              <a:gd name="connsiteY11" fmla="*/ 0 h 4333795"/>
              <a:gd name="connsiteX12" fmla="*/ 353465 w 4103274"/>
              <a:gd name="connsiteY12" fmla="*/ 0 h 4333795"/>
              <a:gd name="connsiteX13" fmla="*/ 445674 w 4103274"/>
              <a:gd name="connsiteY13" fmla="*/ 38420 h 4333795"/>
              <a:gd name="connsiteX14" fmla="*/ 476410 w 4103274"/>
              <a:gd name="connsiteY14" fmla="*/ 153681 h 4333795"/>
              <a:gd name="connsiteX15" fmla="*/ 514830 w 4103274"/>
              <a:gd name="connsiteY15" fmla="*/ 330413 h 4333795"/>
              <a:gd name="connsiteX16" fmla="*/ 530198 w 4103274"/>
              <a:gd name="connsiteY16" fmla="*/ 507146 h 4333795"/>
              <a:gd name="connsiteX17" fmla="*/ 568618 w 4103274"/>
              <a:gd name="connsiteY17" fmla="*/ 783771 h 4333795"/>
              <a:gd name="connsiteX18" fmla="*/ 630091 w 4103274"/>
              <a:gd name="connsiteY18" fmla="*/ 1360074 h 4333795"/>
              <a:gd name="connsiteX19" fmla="*/ 676195 w 4103274"/>
              <a:gd name="connsiteY19" fmla="*/ 1759644 h 4333795"/>
              <a:gd name="connsiteX20" fmla="*/ 729983 w 4103274"/>
              <a:gd name="connsiteY20" fmla="*/ 2120793 h 4333795"/>
              <a:gd name="connsiteX21" fmla="*/ 822191 w 4103274"/>
              <a:gd name="connsiteY21" fmla="*/ 2566467 h 4333795"/>
              <a:gd name="connsiteX22" fmla="*/ 929768 w 4103274"/>
              <a:gd name="connsiteY22" fmla="*/ 2889197 h 4333795"/>
              <a:gd name="connsiteX23" fmla="*/ 1091133 w 4103274"/>
              <a:gd name="connsiteY23" fmla="*/ 3196558 h 4333795"/>
              <a:gd name="connsiteX24" fmla="*/ 1298601 w 4103274"/>
              <a:gd name="connsiteY24" fmla="*/ 3496235 h 4333795"/>
              <a:gd name="connsiteX25" fmla="*/ 1521438 w 4103274"/>
              <a:gd name="connsiteY25" fmla="*/ 3696020 h 4333795"/>
              <a:gd name="connsiteX26" fmla="*/ 1751959 w 4103274"/>
              <a:gd name="connsiteY26" fmla="*/ 3857385 h 4333795"/>
              <a:gd name="connsiteX27" fmla="*/ 1974796 w 4103274"/>
              <a:gd name="connsiteY27" fmla="*/ 3972645 h 4333795"/>
              <a:gd name="connsiteX28" fmla="*/ 2282158 w 4103274"/>
              <a:gd name="connsiteY28" fmla="*/ 4072538 h 4333795"/>
              <a:gd name="connsiteX29" fmla="*/ 2597203 w 4103274"/>
              <a:gd name="connsiteY29" fmla="*/ 4141694 h 4333795"/>
              <a:gd name="connsiteX30" fmla="*/ 2950669 w 4103274"/>
              <a:gd name="connsiteY30" fmla="*/ 4203166 h 4333795"/>
              <a:gd name="connsiteX31" fmla="*/ 3357923 w 4103274"/>
              <a:gd name="connsiteY31" fmla="*/ 4256955 h 4333795"/>
              <a:gd name="connsiteX32" fmla="*/ 3657600 w 4103274"/>
              <a:gd name="connsiteY32" fmla="*/ 4287691 h 4333795"/>
              <a:gd name="connsiteX33" fmla="*/ 4103274 w 4103274"/>
              <a:gd name="connsiteY33" fmla="*/ 4318427 h 433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03274" h="4333795">
                <a:moveTo>
                  <a:pt x="0" y="4333795"/>
                </a:moveTo>
                <a:lnTo>
                  <a:pt x="38420" y="3972645"/>
                </a:lnTo>
                <a:lnTo>
                  <a:pt x="69156" y="3480867"/>
                </a:lnTo>
                <a:lnTo>
                  <a:pt x="115260" y="2781620"/>
                </a:lnTo>
                <a:lnTo>
                  <a:pt x="145996" y="2067005"/>
                </a:lnTo>
                <a:lnTo>
                  <a:pt x="176733" y="1360074"/>
                </a:lnTo>
                <a:lnTo>
                  <a:pt x="215153" y="868296"/>
                </a:lnTo>
                <a:lnTo>
                  <a:pt x="253573" y="399570"/>
                </a:lnTo>
                <a:lnTo>
                  <a:pt x="284309" y="245889"/>
                </a:lnTo>
                <a:lnTo>
                  <a:pt x="307361" y="84524"/>
                </a:lnTo>
                <a:lnTo>
                  <a:pt x="353465" y="0"/>
                </a:lnTo>
                <a:lnTo>
                  <a:pt x="353465" y="0"/>
                </a:lnTo>
                <a:lnTo>
                  <a:pt x="353465" y="0"/>
                </a:lnTo>
                <a:lnTo>
                  <a:pt x="445674" y="38420"/>
                </a:lnTo>
                <a:lnTo>
                  <a:pt x="476410" y="153681"/>
                </a:lnTo>
                <a:lnTo>
                  <a:pt x="514830" y="330413"/>
                </a:lnTo>
                <a:lnTo>
                  <a:pt x="530198" y="507146"/>
                </a:lnTo>
                <a:lnTo>
                  <a:pt x="568618" y="783771"/>
                </a:lnTo>
                <a:lnTo>
                  <a:pt x="630091" y="1360074"/>
                </a:lnTo>
                <a:lnTo>
                  <a:pt x="676195" y="1759644"/>
                </a:lnTo>
                <a:lnTo>
                  <a:pt x="729983" y="2120793"/>
                </a:lnTo>
                <a:lnTo>
                  <a:pt x="822191" y="2566467"/>
                </a:lnTo>
                <a:lnTo>
                  <a:pt x="929768" y="2889197"/>
                </a:lnTo>
                <a:lnTo>
                  <a:pt x="1091133" y="3196558"/>
                </a:lnTo>
                <a:lnTo>
                  <a:pt x="1298601" y="3496235"/>
                </a:lnTo>
                <a:lnTo>
                  <a:pt x="1521438" y="3696020"/>
                </a:lnTo>
                <a:lnTo>
                  <a:pt x="1751959" y="3857385"/>
                </a:lnTo>
                <a:lnTo>
                  <a:pt x="1974796" y="3972645"/>
                </a:lnTo>
                <a:lnTo>
                  <a:pt x="2282158" y="4072538"/>
                </a:lnTo>
                <a:lnTo>
                  <a:pt x="2597203" y="4141694"/>
                </a:lnTo>
                <a:lnTo>
                  <a:pt x="2950669" y="4203166"/>
                </a:lnTo>
                <a:lnTo>
                  <a:pt x="3357923" y="4256955"/>
                </a:lnTo>
                <a:lnTo>
                  <a:pt x="3657600" y="4287691"/>
                </a:lnTo>
                <a:lnTo>
                  <a:pt x="4103274" y="4318427"/>
                </a:lnTo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077965E7-6619-5F48-A0E9-AB65BF7D8CE1}"/>
              </a:ext>
            </a:extLst>
          </p:cNvPr>
          <p:cNvSpPr/>
          <p:nvPr/>
        </p:nvSpPr>
        <p:spPr>
          <a:xfrm>
            <a:off x="3838176" y="5874755"/>
            <a:ext cx="367200" cy="491248"/>
          </a:xfrm>
          <a:custGeom>
            <a:avLst/>
            <a:gdLst>
              <a:gd name="connsiteX0" fmla="*/ 0 w 4236098"/>
              <a:gd name="connsiteY0" fmla="*/ 3923522 h 3923522"/>
              <a:gd name="connsiteX1" fmla="*/ 93306 w 4236098"/>
              <a:gd name="connsiteY1" fmla="*/ 3876869 h 3923522"/>
              <a:gd name="connsiteX2" fmla="*/ 139959 w 4236098"/>
              <a:gd name="connsiteY2" fmla="*/ 3797559 h 3923522"/>
              <a:gd name="connsiteX3" fmla="*/ 191277 w 4236098"/>
              <a:gd name="connsiteY3" fmla="*/ 3643604 h 3923522"/>
              <a:gd name="connsiteX4" fmla="*/ 270588 w 4236098"/>
              <a:gd name="connsiteY4" fmla="*/ 3349690 h 3923522"/>
              <a:gd name="connsiteX5" fmla="*/ 307910 w 4236098"/>
              <a:gd name="connsiteY5" fmla="*/ 3027784 h 3923522"/>
              <a:gd name="connsiteX6" fmla="*/ 391886 w 4236098"/>
              <a:gd name="connsiteY6" fmla="*/ 2519265 h 3923522"/>
              <a:gd name="connsiteX7" fmla="*/ 499188 w 4236098"/>
              <a:gd name="connsiteY7" fmla="*/ 1660849 h 3923522"/>
              <a:gd name="connsiteX8" fmla="*/ 564502 w 4236098"/>
              <a:gd name="connsiteY8" fmla="*/ 1226975 h 3923522"/>
              <a:gd name="connsiteX9" fmla="*/ 611155 w 4236098"/>
              <a:gd name="connsiteY9" fmla="*/ 853751 h 3923522"/>
              <a:gd name="connsiteX10" fmla="*/ 643812 w 4236098"/>
              <a:gd name="connsiteY10" fmla="*/ 606490 h 3923522"/>
              <a:gd name="connsiteX11" fmla="*/ 685800 w 4236098"/>
              <a:gd name="connsiteY11" fmla="*/ 419877 h 3923522"/>
              <a:gd name="connsiteX12" fmla="*/ 746449 w 4236098"/>
              <a:gd name="connsiteY12" fmla="*/ 205273 h 3923522"/>
              <a:gd name="connsiteX13" fmla="*/ 793102 w 4236098"/>
              <a:gd name="connsiteY13" fmla="*/ 102637 h 3923522"/>
              <a:gd name="connsiteX14" fmla="*/ 867747 w 4236098"/>
              <a:gd name="connsiteY14" fmla="*/ 27992 h 3923522"/>
              <a:gd name="connsiteX15" fmla="*/ 937726 w 4236098"/>
              <a:gd name="connsiteY15" fmla="*/ 0 h 3923522"/>
              <a:gd name="connsiteX16" fmla="*/ 993710 w 4236098"/>
              <a:gd name="connsiteY16" fmla="*/ 18661 h 3923522"/>
              <a:gd name="connsiteX17" fmla="*/ 1040363 w 4236098"/>
              <a:gd name="connsiteY17" fmla="*/ 102637 h 3923522"/>
              <a:gd name="connsiteX18" fmla="*/ 1091681 w 4236098"/>
              <a:gd name="connsiteY18" fmla="*/ 289249 h 3923522"/>
              <a:gd name="connsiteX19" fmla="*/ 1129004 w 4236098"/>
              <a:gd name="connsiteY19" fmla="*/ 485192 h 3923522"/>
              <a:gd name="connsiteX20" fmla="*/ 1180322 w 4236098"/>
              <a:gd name="connsiteY20" fmla="*/ 821094 h 3923522"/>
              <a:gd name="connsiteX21" fmla="*/ 1254967 w 4236098"/>
              <a:gd name="connsiteY21" fmla="*/ 1222310 h 3923522"/>
              <a:gd name="connsiteX22" fmla="*/ 1357604 w 4236098"/>
              <a:gd name="connsiteY22" fmla="*/ 1866122 h 3923522"/>
              <a:gd name="connsiteX23" fmla="*/ 1441579 w 4236098"/>
              <a:gd name="connsiteY23" fmla="*/ 2253343 h 3923522"/>
              <a:gd name="connsiteX24" fmla="*/ 1544216 w 4236098"/>
              <a:gd name="connsiteY24" fmla="*/ 2621902 h 3923522"/>
              <a:gd name="connsiteX25" fmla="*/ 1642188 w 4236098"/>
              <a:gd name="connsiteY25" fmla="*/ 2892490 h 3923522"/>
              <a:gd name="connsiteX26" fmla="*/ 1772816 w 4236098"/>
              <a:gd name="connsiteY26" fmla="*/ 3172408 h 3923522"/>
              <a:gd name="connsiteX27" fmla="*/ 1903445 w 4236098"/>
              <a:gd name="connsiteY27" fmla="*/ 3317033 h 3923522"/>
              <a:gd name="connsiteX28" fmla="*/ 2038739 w 4236098"/>
              <a:gd name="connsiteY28" fmla="*/ 3442996 h 3923522"/>
              <a:gd name="connsiteX29" fmla="*/ 2192694 w 4236098"/>
              <a:gd name="connsiteY29" fmla="*/ 3540967 h 3923522"/>
              <a:gd name="connsiteX30" fmla="*/ 2374641 w 4236098"/>
              <a:gd name="connsiteY30" fmla="*/ 3634273 h 3923522"/>
              <a:gd name="connsiteX31" fmla="*/ 2589245 w 4236098"/>
              <a:gd name="connsiteY31" fmla="*/ 3718249 h 3923522"/>
              <a:gd name="connsiteX32" fmla="*/ 2817845 w 4236098"/>
              <a:gd name="connsiteY32" fmla="*/ 3769567 h 3923522"/>
              <a:gd name="connsiteX33" fmla="*/ 3041779 w 4236098"/>
              <a:gd name="connsiteY33" fmla="*/ 3806890 h 3923522"/>
              <a:gd name="connsiteX34" fmla="*/ 3293706 w 4236098"/>
              <a:gd name="connsiteY34" fmla="*/ 3830216 h 3923522"/>
              <a:gd name="connsiteX35" fmla="*/ 3564294 w 4236098"/>
              <a:gd name="connsiteY35" fmla="*/ 3858208 h 3923522"/>
              <a:gd name="connsiteX36" fmla="*/ 3825551 w 4236098"/>
              <a:gd name="connsiteY36" fmla="*/ 3881535 h 3923522"/>
              <a:gd name="connsiteX37" fmla="*/ 4044820 w 4236098"/>
              <a:gd name="connsiteY37" fmla="*/ 3900196 h 3923522"/>
              <a:gd name="connsiteX38" fmla="*/ 4236098 w 4236098"/>
              <a:gd name="connsiteY38" fmla="*/ 3909526 h 392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236098" h="3923522">
                <a:moveTo>
                  <a:pt x="0" y="3923522"/>
                </a:moveTo>
                <a:lnTo>
                  <a:pt x="93306" y="3876869"/>
                </a:lnTo>
                <a:lnTo>
                  <a:pt x="139959" y="3797559"/>
                </a:lnTo>
                <a:lnTo>
                  <a:pt x="191277" y="3643604"/>
                </a:lnTo>
                <a:lnTo>
                  <a:pt x="270588" y="3349690"/>
                </a:lnTo>
                <a:lnTo>
                  <a:pt x="307910" y="3027784"/>
                </a:lnTo>
                <a:lnTo>
                  <a:pt x="391886" y="2519265"/>
                </a:lnTo>
                <a:lnTo>
                  <a:pt x="499188" y="1660849"/>
                </a:lnTo>
                <a:lnTo>
                  <a:pt x="564502" y="1226975"/>
                </a:lnTo>
                <a:lnTo>
                  <a:pt x="611155" y="853751"/>
                </a:lnTo>
                <a:lnTo>
                  <a:pt x="643812" y="606490"/>
                </a:lnTo>
                <a:lnTo>
                  <a:pt x="685800" y="419877"/>
                </a:lnTo>
                <a:lnTo>
                  <a:pt x="746449" y="205273"/>
                </a:lnTo>
                <a:lnTo>
                  <a:pt x="793102" y="102637"/>
                </a:lnTo>
                <a:lnTo>
                  <a:pt x="867747" y="27992"/>
                </a:lnTo>
                <a:lnTo>
                  <a:pt x="937726" y="0"/>
                </a:lnTo>
                <a:lnTo>
                  <a:pt x="993710" y="18661"/>
                </a:lnTo>
                <a:lnTo>
                  <a:pt x="1040363" y="102637"/>
                </a:lnTo>
                <a:lnTo>
                  <a:pt x="1091681" y="289249"/>
                </a:lnTo>
                <a:lnTo>
                  <a:pt x="1129004" y="485192"/>
                </a:lnTo>
                <a:lnTo>
                  <a:pt x="1180322" y="821094"/>
                </a:lnTo>
                <a:lnTo>
                  <a:pt x="1254967" y="1222310"/>
                </a:lnTo>
                <a:lnTo>
                  <a:pt x="1357604" y="1866122"/>
                </a:lnTo>
                <a:lnTo>
                  <a:pt x="1441579" y="2253343"/>
                </a:lnTo>
                <a:lnTo>
                  <a:pt x="1544216" y="2621902"/>
                </a:lnTo>
                <a:lnTo>
                  <a:pt x="1642188" y="2892490"/>
                </a:lnTo>
                <a:lnTo>
                  <a:pt x="1772816" y="3172408"/>
                </a:lnTo>
                <a:lnTo>
                  <a:pt x="1903445" y="3317033"/>
                </a:lnTo>
                <a:lnTo>
                  <a:pt x="2038739" y="3442996"/>
                </a:lnTo>
                <a:lnTo>
                  <a:pt x="2192694" y="3540967"/>
                </a:lnTo>
                <a:lnTo>
                  <a:pt x="2374641" y="3634273"/>
                </a:lnTo>
                <a:lnTo>
                  <a:pt x="2589245" y="3718249"/>
                </a:lnTo>
                <a:lnTo>
                  <a:pt x="2817845" y="3769567"/>
                </a:lnTo>
                <a:lnTo>
                  <a:pt x="3041779" y="3806890"/>
                </a:lnTo>
                <a:lnTo>
                  <a:pt x="3293706" y="3830216"/>
                </a:lnTo>
                <a:lnTo>
                  <a:pt x="3564294" y="3858208"/>
                </a:lnTo>
                <a:lnTo>
                  <a:pt x="3825551" y="3881535"/>
                </a:lnTo>
                <a:lnTo>
                  <a:pt x="4044820" y="3900196"/>
                </a:lnTo>
                <a:lnTo>
                  <a:pt x="4236098" y="3909526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utoShape 28">
            <a:extLst>
              <a:ext uri="{FF2B5EF4-FFF2-40B4-BE49-F238E27FC236}">
                <a16:creationId xmlns:a16="http://schemas.microsoft.com/office/drawing/2014/main" id="{3CC45EEF-3351-174C-B271-9106039D3917}"/>
              </a:ext>
            </a:extLst>
          </p:cNvPr>
          <p:cNvSpPr>
            <a:spLocks/>
          </p:cNvSpPr>
          <p:nvPr/>
        </p:nvSpPr>
        <p:spPr bwMode="auto">
          <a:xfrm>
            <a:off x="1486817" y="5616402"/>
            <a:ext cx="979424" cy="7342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ISIS TS1</a:t>
            </a:r>
          </a:p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128 kW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43" name="AutoShape 29">
            <a:extLst>
              <a:ext uri="{FF2B5EF4-FFF2-40B4-BE49-F238E27FC236}">
                <a16:creationId xmlns:a16="http://schemas.microsoft.com/office/drawing/2014/main" id="{30A16C63-7FAC-0245-BEB5-076FB5CD4DCB}"/>
              </a:ext>
            </a:extLst>
          </p:cNvPr>
          <p:cNvSpPr>
            <a:spLocks/>
          </p:cNvSpPr>
          <p:nvPr/>
        </p:nvSpPr>
        <p:spPr bwMode="auto">
          <a:xfrm>
            <a:off x="2423016" y="5551048"/>
            <a:ext cx="1073083" cy="7401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  <a:sym typeface="Helvetica Light" charset="0"/>
              </a:rPr>
              <a:t>ISIS TS2</a:t>
            </a:r>
          </a:p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32 kW</a:t>
            </a:r>
          </a:p>
        </p:txBody>
      </p:sp>
      <p:sp>
        <p:nvSpPr>
          <p:cNvPr id="44" name="AutoShape 30">
            <a:extLst>
              <a:ext uri="{FF2B5EF4-FFF2-40B4-BE49-F238E27FC236}">
                <a16:creationId xmlns:a16="http://schemas.microsoft.com/office/drawing/2014/main" id="{08237145-ECA0-2B49-B0E5-0FFBB53773FD}"/>
              </a:ext>
            </a:extLst>
          </p:cNvPr>
          <p:cNvSpPr>
            <a:spLocks/>
          </p:cNvSpPr>
          <p:nvPr/>
        </p:nvSpPr>
        <p:spPr bwMode="auto">
          <a:xfrm>
            <a:off x="3434406" y="5094373"/>
            <a:ext cx="1012728" cy="56925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SNS</a:t>
            </a:r>
          </a:p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2 MW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45" name="AutoShape 31">
            <a:extLst>
              <a:ext uri="{FF2B5EF4-FFF2-40B4-BE49-F238E27FC236}">
                <a16:creationId xmlns:a16="http://schemas.microsoft.com/office/drawing/2014/main" id="{36D22408-9C61-CC44-B92D-48EBDE43231F}"/>
              </a:ext>
            </a:extLst>
          </p:cNvPr>
          <p:cNvSpPr>
            <a:spLocks/>
          </p:cNvSpPr>
          <p:nvPr/>
        </p:nvSpPr>
        <p:spPr bwMode="auto">
          <a:xfrm>
            <a:off x="4376522" y="4774047"/>
            <a:ext cx="1372546" cy="5129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JPARC</a:t>
            </a:r>
          </a:p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1 MW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9D9ACC4C-C736-1E47-8167-85554F1B21F4}"/>
              </a:ext>
            </a:extLst>
          </p:cNvPr>
          <p:cNvSpPr/>
          <p:nvPr/>
        </p:nvSpPr>
        <p:spPr>
          <a:xfrm>
            <a:off x="5394195" y="4213226"/>
            <a:ext cx="1886400" cy="2147676"/>
          </a:xfrm>
          <a:custGeom>
            <a:avLst/>
            <a:gdLst>
              <a:gd name="connsiteX0" fmla="*/ 0 w 4103274"/>
              <a:gd name="connsiteY0" fmla="*/ 4333795 h 4333795"/>
              <a:gd name="connsiteX1" fmla="*/ 38420 w 4103274"/>
              <a:gd name="connsiteY1" fmla="*/ 3972645 h 4333795"/>
              <a:gd name="connsiteX2" fmla="*/ 69156 w 4103274"/>
              <a:gd name="connsiteY2" fmla="*/ 3480867 h 4333795"/>
              <a:gd name="connsiteX3" fmla="*/ 115260 w 4103274"/>
              <a:gd name="connsiteY3" fmla="*/ 2781620 h 4333795"/>
              <a:gd name="connsiteX4" fmla="*/ 145996 w 4103274"/>
              <a:gd name="connsiteY4" fmla="*/ 2067005 h 4333795"/>
              <a:gd name="connsiteX5" fmla="*/ 176733 w 4103274"/>
              <a:gd name="connsiteY5" fmla="*/ 1360074 h 4333795"/>
              <a:gd name="connsiteX6" fmla="*/ 215153 w 4103274"/>
              <a:gd name="connsiteY6" fmla="*/ 868296 h 4333795"/>
              <a:gd name="connsiteX7" fmla="*/ 253573 w 4103274"/>
              <a:gd name="connsiteY7" fmla="*/ 399570 h 4333795"/>
              <a:gd name="connsiteX8" fmla="*/ 284309 w 4103274"/>
              <a:gd name="connsiteY8" fmla="*/ 245889 h 4333795"/>
              <a:gd name="connsiteX9" fmla="*/ 307361 w 4103274"/>
              <a:gd name="connsiteY9" fmla="*/ 84524 h 4333795"/>
              <a:gd name="connsiteX10" fmla="*/ 353465 w 4103274"/>
              <a:gd name="connsiteY10" fmla="*/ 0 h 4333795"/>
              <a:gd name="connsiteX11" fmla="*/ 353465 w 4103274"/>
              <a:gd name="connsiteY11" fmla="*/ 0 h 4333795"/>
              <a:gd name="connsiteX12" fmla="*/ 353465 w 4103274"/>
              <a:gd name="connsiteY12" fmla="*/ 0 h 4333795"/>
              <a:gd name="connsiteX13" fmla="*/ 445674 w 4103274"/>
              <a:gd name="connsiteY13" fmla="*/ 38420 h 4333795"/>
              <a:gd name="connsiteX14" fmla="*/ 476410 w 4103274"/>
              <a:gd name="connsiteY14" fmla="*/ 153681 h 4333795"/>
              <a:gd name="connsiteX15" fmla="*/ 514830 w 4103274"/>
              <a:gd name="connsiteY15" fmla="*/ 330413 h 4333795"/>
              <a:gd name="connsiteX16" fmla="*/ 530198 w 4103274"/>
              <a:gd name="connsiteY16" fmla="*/ 507146 h 4333795"/>
              <a:gd name="connsiteX17" fmla="*/ 568618 w 4103274"/>
              <a:gd name="connsiteY17" fmla="*/ 783771 h 4333795"/>
              <a:gd name="connsiteX18" fmla="*/ 630091 w 4103274"/>
              <a:gd name="connsiteY18" fmla="*/ 1360074 h 4333795"/>
              <a:gd name="connsiteX19" fmla="*/ 676195 w 4103274"/>
              <a:gd name="connsiteY19" fmla="*/ 1759644 h 4333795"/>
              <a:gd name="connsiteX20" fmla="*/ 729983 w 4103274"/>
              <a:gd name="connsiteY20" fmla="*/ 2120793 h 4333795"/>
              <a:gd name="connsiteX21" fmla="*/ 822191 w 4103274"/>
              <a:gd name="connsiteY21" fmla="*/ 2566467 h 4333795"/>
              <a:gd name="connsiteX22" fmla="*/ 929768 w 4103274"/>
              <a:gd name="connsiteY22" fmla="*/ 2889197 h 4333795"/>
              <a:gd name="connsiteX23" fmla="*/ 1091133 w 4103274"/>
              <a:gd name="connsiteY23" fmla="*/ 3196558 h 4333795"/>
              <a:gd name="connsiteX24" fmla="*/ 1298601 w 4103274"/>
              <a:gd name="connsiteY24" fmla="*/ 3496235 h 4333795"/>
              <a:gd name="connsiteX25" fmla="*/ 1521438 w 4103274"/>
              <a:gd name="connsiteY25" fmla="*/ 3696020 h 4333795"/>
              <a:gd name="connsiteX26" fmla="*/ 1751959 w 4103274"/>
              <a:gd name="connsiteY26" fmla="*/ 3857385 h 4333795"/>
              <a:gd name="connsiteX27" fmla="*/ 1974796 w 4103274"/>
              <a:gd name="connsiteY27" fmla="*/ 3972645 h 4333795"/>
              <a:gd name="connsiteX28" fmla="*/ 2282158 w 4103274"/>
              <a:gd name="connsiteY28" fmla="*/ 4072538 h 4333795"/>
              <a:gd name="connsiteX29" fmla="*/ 2597203 w 4103274"/>
              <a:gd name="connsiteY29" fmla="*/ 4141694 h 4333795"/>
              <a:gd name="connsiteX30" fmla="*/ 2950669 w 4103274"/>
              <a:gd name="connsiteY30" fmla="*/ 4203166 h 4333795"/>
              <a:gd name="connsiteX31" fmla="*/ 3357923 w 4103274"/>
              <a:gd name="connsiteY31" fmla="*/ 4256955 h 4333795"/>
              <a:gd name="connsiteX32" fmla="*/ 3657600 w 4103274"/>
              <a:gd name="connsiteY32" fmla="*/ 4287691 h 4333795"/>
              <a:gd name="connsiteX33" fmla="*/ 4103274 w 4103274"/>
              <a:gd name="connsiteY33" fmla="*/ 4318427 h 433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03274" h="4333795">
                <a:moveTo>
                  <a:pt x="0" y="4333795"/>
                </a:moveTo>
                <a:lnTo>
                  <a:pt x="38420" y="3972645"/>
                </a:lnTo>
                <a:lnTo>
                  <a:pt x="69156" y="3480867"/>
                </a:lnTo>
                <a:lnTo>
                  <a:pt x="115260" y="2781620"/>
                </a:lnTo>
                <a:lnTo>
                  <a:pt x="145996" y="2067005"/>
                </a:lnTo>
                <a:lnTo>
                  <a:pt x="176733" y="1360074"/>
                </a:lnTo>
                <a:lnTo>
                  <a:pt x="215153" y="868296"/>
                </a:lnTo>
                <a:lnTo>
                  <a:pt x="253573" y="399570"/>
                </a:lnTo>
                <a:lnTo>
                  <a:pt x="284309" y="245889"/>
                </a:lnTo>
                <a:lnTo>
                  <a:pt x="307361" y="84524"/>
                </a:lnTo>
                <a:lnTo>
                  <a:pt x="353465" y="0"/>
                </a:lnTo>
                <a:lnTo>
                  <a:pt x="353465" y="0"/>
                </a:lnTo>
                <a:lnTo>
                  <a:pt x="353465" y="0"/>
                </a:lnTo>
                <a:lnTo>
                  <a:pt x="445674" y="38420"/>
                </a:lnTo>
                <a:lnTo>
                  <a:pt x="476410" y="153681"/>
                </a:lnTo>
                <a:lnTo>
                  <a:pt x="514830" y="330413"/>
                </a:lnTo>
                <a:lnTo>
                  <a:pt x="530198" y="507146"/>
                </a:lnTo>
                <a:lnTo>
                  <a:pt x="568618" y="783771"/>
                </a:lnTo>
                <a:lnTo>
                  <a:pt x="630091" y="1360074"/>
                </a:lnTo>
                <a:lnTo>
                  <a:pt x="676195" y="1759644"/>
                </a:lnTo>
                <a:lnTo>
                  <a:pt x="729983" y="2120793"/>
                </a:lnTo>
                <a:lnTo>
                  <a:pt x="822191" y="2566467"/>
                </a:lnTo>
                <a:lnTo>
                  <a:pt x="929768" y="2889197"/>
                </a:lnTo>
                <a:lnTo>
                  <a:pt x="1091133" y="3196558"/>
                </a:lnTo>
                <a:lnTo>
                  <a:pt x="1298601" y="3496235"/>
                </a:lnTo>
                <a:lnTo>
                  <a:pt x="1521438" y="3696020"/>
                </a:lnTo>
                <a:lnTo>
                  <a:pt x="1751959" y="3857385"/>
                </a:lnTo>
                <a:lnTo>
                  <a:pt x="1974796" y="3972645"/>
                </a:lnTo>
                <a:lnTo>
                  <a:pt x="2282158" y="4072538"/>
                </a:lnTo>
                <a:lnTo>
                  <a:pt x="2597203" y="4141694"/>
                </a:lnTo>
                <a:lnTo>
                  <a:pt x="2950669" y="4203166"/>
                </a:lnTo>
                <a:lnTo>
                  <a:pt x="3357923" y="4256955"/>
                </a:lnTo>
                <a:lnTo>
                  <a:pt x="3657600" y="4287691"/>
                </a:lnTo>
                <a:lnTo>
                  <a:pt x="4103274" y="4318427"/>
                </a:lnTo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D335D32F-BD18-0B44-9805-8C832D671472}"/>
              </a:ext>
            </a:extLst>
          </p:cNvPr>
          <p:cNvSpPr/>
          <p:nvPr/>
        </p:nvSpPr>
        <p:spPr>
          <a:xfrm>
            <a:off x="5501770" y="5521325"/>
            <a:ext cx="414000" cy="839576"/>
          </a:xfrm>
          <a:custGeom>
            <a:avLst/>
            <a:gdLst>
              <a:gd name="connsiteX0" fmla="*/ 0 w 3788228"/>
              <a:gd name="connsiteY0" fmla="*/ 4264638 h 4280006"/>
              <a:gd name="connsiteX1" fmla="*/ 84524 w 3788228"/>
              <a:gd name="connsiteY1" fmla="*/ 4118642 h 4280006"/>
              <a:gd name="connsiteX2" fmla="*/ 138312 w 3788228"/>
              <a:gd name="connsiteY2" fmla="*/ 3926541 h 4280006"/>
              <a:gd name="connsiteX3" fmla="*/ 192101 w 3788228"/>
              <a:gd name="connsiteY3" fmla="*/ 3672968 h 4280006"/>
              <a:gd name="connsiteX4" fmla="*/ 253573 w 3788228"/>
              <a:gd name="connsiteY4" fmla="*/ 3142769 h 4280006"/>
              <a:gd name="connsiteX5" fmla="*/ 299677 w 3788228"/>
              <a:gd name="connsiteY5" fmla="*/ 2635623 h 4280006"/>
              <a:gd name="connsiteX6" fmla="*/ 330413 w 3788228"/>
              <a:gd name="connsiteY6" fmla="*/ 2228369 h 4280006"/>
              <a:gd name="connsiteX7" fmla="*/ 368833 w 3788228"/>
              <a:gd name="connsiteY7" fmla="*/ 1828800 h 4280006"/>
              <a:gd name="connsiteX8" fmla="*/ 414938 w 3788228"/>
              <a:gd name="connsiteY8" fmla="*/ 1413862 h 4280006"/>
              <a:gd name="connsiteX9" fmla="*/ 476410 w 3788228"/>
              <a:gd name="connsiteY9" fmla="*/ 960504 h 4280006"/>
              <a:gd name="connsiteX10" fmla="*/ 530198 w 3788228"/>
              <a:gd name="connsiteY10" fmla="*/ 583986 h 4280006"/>
              <a:gd name="connsiteX11" fmla="*/ 591670 w 3788228"/>
              <a:gd name="connsiteY11" fmla="*/ 338097 h 4280006"/>
              <a:gd name="connsiteX12" fmla="*/ 637775 w 3788228"/>
              <a:gd name="connsiteY12" fmla="*/ 207469 h 4280006"/>
              <a:gd name="connsiteX13" fmla="*/ 683879 w 3788228"/>
              <a:gd name="connsiteY13" fmla="*/ 76840 h 4280006"/>
              <a:gd name="connsiteX14" fmla="*/ 745351 w 3788228"/>
              <a:gd name="connsiteY14" fmla="*/ 7684 h 4280006"/>
              <a:gd name="connsiteX15" fmla="*/ 806823 w 3788228"/>
              <a:gd name="connsiteY15" fmla="*/ 0 h 4280006"/>
              <a:gd name="connsiteX16" fmla="*/ 860612 w 3788228"/>
              <a:gd name="connsiteY16" fmla="*/ 53788 h 4280006"/>
              <a:gd name="connsiteX17" fmla="*/ 906716 w 3788228"/>
              <a:gd name="connsiteY17" fmla="*/ 161364 h 4280006"/>
              <a:gd name="connsiteX18" fmla="*/ 952820 w 3788228"/>
              <a:gd name="connsiteY18" fmla="*/ 284309 h 4280006"/>
              <a:gd name="connsiteX19" fmla="*/ 998924 w 3788228"/>
              <a:gd name="connsiteY19" fmla="*/ 461042 h 4280006"/>
              <a:gd name="connsiteX20" fmla="*/ 1060396 w 3788228"/>
              <a:gd name="connsiteY20" fmla="*/ 706931 h 4280006"/>
              <a:gd name="connsiteX21" fmla="*/ 1106501 w 3788228"/>
              <a:gd name="connsiteY21" fmla="*/ 1021976 h 4280006"/>
              <a:gd name="connsiteX22" fmla="*/ 1137237 w 3788228"/>
              <a:gd name="connsiteY22" fmla="*/ 1337021 h 4280006"/>
              <a:gd name="connsiteX23" fmla="*/ 1191025 w 3788228"/>
              <a:gd name="connsiteY23" fmla="*/ 1736591 h 4280006"/>
              <a:gd name="connsiteX24" fmla="*/ 1237129 w 3788228"/>
              <a:gd name="connsiteY24" fmla="*/ 2090057 h 4280006"/>
              <a:gd name="connsiteX25" fmla="*/ 1283233 w 3788228"/>
              <a:gd name="connsiteY25" fmla="*/ 2412786 h 4280006"/>
              <a:gd name="connsiteX26" fmla="*/ 1367758 w 3788228"/>
              <a:gd name="connsiteY26" fmla="*/ 2796988 h 4280006"/>
              <a:gd name="connsiteX27" fmla="*/ 1436914 w 3788228"/>
              <a:gd name="connsiteY27" fmla="*/ 3050561 h 4280006"/>
              <a:gd name="connsiteX28" fmla="*/ 1559859 w 3788228"/>
              <a:gd name="connsiteY28" fmla="*/ 3373290 h 4280006"/>
              <a:gd name="connsiteX29" fmla="*/ 1721223 w 3788228"/>
              <a:gd name="connsiteY29" fmla="*/ 3642232 h 4280006"/>
              <a:gd name="connsiteX30" fmla="*/ 1913324 w 3788228"/>
              <a:gd name="connsiteY30" fmla="*/ 3818964 h 4280006"/>
              <a:gd name="connsiteX31" fmla="*/ 2105425 w 3788228"/>
              <a:gd name="connsiteY31" fmla="*/ 3957277 h 4280006"/>
              <a:gd name="connsiteX32" fmla="*/ 2443523 w 3788228"/>
              <a:gd name="connsiteY32" fmla="*/ 4080221 h 4280006"/>
              <a:gd name="connsiteX33" fmla="*/ 2896880 w 3788228"/>
              <a:gd name="connsiteY33" fmla="*/ 4180114 h 4280006"/>
              <a:gd name="connsiteX34" fmla="*/ 3281082 w 3788228"/>
              <a:gd name="connsiteY34" fmla="*/ 4226218 h 4280006"/>
              <a:gd name="connsiteX35" fmla="*/ 3565391 w 3788228"/>
              <a:gd name="connsiteY35" fmla="*/ 4256954 h 4280006"/>
              <a:gd name="connsiteX36" fmla="*/ 3788228 w 3788228"/>
              <a:gd name="connsiteY36" fmla="*/ 4280006 h 428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788228" h="4280006">
                <a:moveTo>
                  <a:pt x="0" y="4264638"/>
                </a:moveTo>
                <a:lnTo>
                  <a:pt x="84524" y="4118642"/>
                </a:lnTo>
                <a:lnTo>
                  <a:pt x="138312" y="3926541"/>
                </a:lnTo>
                <a:lnTo>
                  <a:pt x="192101" y="3672968"/>
                </a:lnTo>
                <a:lnTo>
                  <a:pt x="253573" y="3142769"/>
                </a:lnTo>
                <a:lnTo>
                  <a:pt x="299677" y="2635623"/>
                </a:lnTo>
                <a:lnTo>
                  <a:pt x="330413" y="2228369"/>
                </a:lnTo>
                <a:lnTo>
                  <a:pt x="368833" y="1828800"/>
                </a:lnTo>
                <a:lnTo>
                  <a:pt x="414938" y="1413862"/>
                </a:lnTo>
                <a:lnTo>
                  <a:pt x="476410" y="960504"/>
                </a:lnTo>
                <a:lnTo>
                  <a:pt x="530198" y="583986"/>
                </a:lnTo>
                <a:lnTo>
                  <a:pt x="591670" y="338097"/>
                </a:lnTo>
                <a:lnTo>
                  <a:pt x="637775" y="207469"/>
                </a:lnTo>
                <a:lnTo>
                  <a:pt x="683879" y="76840"/>
                </a:lnTo>
                <a:lnTo>
                  <a:pt x="745351" y="7684"/>
                </a:lnTo>
                <a:lnTo>
                  <a:pt x="806823" y="0"/>
                </a:lnTo>
                <a:lnTo>
                  <a:pt x="860612" y="53788"/>
                </a:lnTo>
                <a:lnTo>
                  <a:pt x="906716" y="161364"/>
                </a:lnTo>
                <a:lnTo>
                  <a:pt x="952820" y="284309"/>
                </a:lnTo>
                <a:lnTo>
                  <a:pt x="998924" y="461042"/>
                </a:lnTo>
                <a:lnTo>
                  <a:pt x="1060396" y="706931"/>
                </a:lnTo>
                <a:lnTo>
                  <a:pt x="1106501" y="1021976"/>
                </a:lnTo>
                <a:lnTo>
                  <a:pt x="1137237" y="1337021"/>
                </a:lnTo>
                <a:lnTo>
                  <a:pt x="1191025" y="1736591"/>
                </a:lnTo>
                <a:lnTo>
                  <a:pt x="1237129" y="2090057"/>
                </a:lnTo>
                <a:lnTo>
                  <a:pt x="1283233" y="2412786"/>
                </a:lnTo>
                <a:lnTo>
                  <a:pt x="1367758" y="2796988"/>
                </a:lnTo>
                <a:lnTo>
                  <a:pt x="1436914" y="3050561"/>
                </a:lnTo>
                <a:lnTo>
                  <a:pt x="1559859" y="3373290"/>
                </a:lnTo>
                <a:lnTo>
                  <a:pt x="1721223" y="3642232"/>
                </a:lnTo>
                <a:lnTo>
                  <a:pt x="1913324" y="3818964"/>
                </a:lnTo>
                <a:lnTo>
                  <a:pt x="2105425" y="3957277"/>
                </a:lnTo>
                <a:lnTo>
                  <a:pt x="2443523" y="4080221"/>
                </a:lnTo>
                <a:lnTo>
                  <a:pt x="2896880" y="4180114"/>
                </a:lnTo>
                <a:lnTo>
                  <a:pt x="3281082" y="4226218"/>
                </a:lnTo>
                <a:lnTo>
                  <a:pt x="3565391" y="4256954"/>
                </a:lnTo>
                <a:lnTo>
                  <a:pt x="3788228" y="4280006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11F24E3D-C9CD-BD47-A71F-F0B2D5A1CEAE}"/>
              </a:ext>
            </a:extLst>
          </p:cNvPr>
          <p:cNvSpPr/>
          <p:nvPr/>
        </p:nvSpPr>
        <p:spPr>
          <a:xfrm>
            <a:off x="5541351" y="5867399"/>
            <a:ext cx="248400" cy="493501"/>
          </a:xfrm>
          <a:custGeom>
            <a:avLst/>
            <a:gdLst>
              <a:gd name="connsiteX0" fmla="*/ 0 w 4236098"/>
              <a:gd name="connsiteY0" fmla="*/ 3923522 h 3923522"/>
              <a:gd name="connsiteX1" fmla="*/ 93306 w 4236098"/>
              <a:gd name="connsiteY1" fmla="*/ 3876869 h 3923522"/>
              <a:gd name="connsiteX2" fmla="*/ 139959 w 4236098"/>
              <a:gd name="connsiteY2" fmla="*/ 3797559 h 3923522"/>
              <a:gd name="connsiteX3" fmla="*/ 191277 w 4236098"/>
              <a:gd name="connsiteY3" fmla="*/ 3643604 h 3923522"/>
              <a:gd name="connsiteX4" fmla="*/ 270588 w 4236098"/>
              <a:gd name="connsiteY4" fmla="*/ 3349690 h 3923522"/>
              <a:gd name="connsiteX5" fmla="*/ 307910 w 4236098"/>
              <a:gd name="connsiteY5" fmla="*/ 3027784 h 3923522"/>
              <a:gd name="connsiteX6" fmla="*/ 391886 w 4236098"/>
              <a:gd name="connsiteY6" fmla="*/ 2519265 h 3923522"/>
              <a:gd name="connsiteX7" fmla="*/ 499188 w 4236098"/>
              <a:gd name="connsiteY7" fmla="*/ 1660849 h 3923522"/>
              <a:gd name="connsiteX8" fmla="*/ 564502 w 4236098"/>
              <a:gd name="connsiteY8" fmla="*/ 1226975 h 3923522"/>
              <a:gd name="connsiteX9" fmla="*/ 611155 w 4236098"/>
              <a:gd name="connsiteY9" fmla="*/ 853751 h 3923522"/>
              <a:gd name="connsiteX10" fmla="*/ 643812 w 4236098"/>
              <a:gd name="connsiteY10" fmla="*/ 606490 h 3923522"/>
              <a:gd name="connsiteX11" fmla="*/ 685800 w 4236098"/>
              <a:gd name="connsiteY11" fmla="*/ 419877 h 3923522"/>
              <a:gd name="connsiteX12" fmla="*/ 746449 w 4236098"/>
              <a:gd name="connsiteY12" fmla="*/ 205273 h 3923522"/>
              <a:gd name="connsiteX13" fmla="*/ 793102 w 4236098"/>
              <a:gd name="connsiteY13" fmla="*/ 102637 h 3923522"/>
              <a:gd name="connsiteX14" fmla="*/ 867747 w 4236098"/>
              <a:gd name="connsiteY14" fmla="*/ 27992 h 3923522"/>
              <a:gd name="connsiteX15" fmla="*/ 937726 w 4236098"/>
              <a:gd name="connsiteY15" fmla="*/ 0 h 3923522"/>
              <a:gd name="connsiteX16" fmla="*/ 993710 w 4236098"/>
              <a:gd name="connsiteY16" fmla="*/ 18661 h 3923522"/>
              <a:gd name="connsiteX17" fmla="*/ 1040363 w 4236098"/>
              <a:gd name="connsiteY17" fmla="*/ 102637 h 3923522"/>
              <a:gd name="connsiteX18" fmla="*/ 1091681 w 4236098"/>
              <a:gd name="connsiteY18" fmla="*/ 289249 h 3923522"/>
              <a:gd name="connsiteX19" fmla="*/ 1129004 w 4236098"/>
              <a:gd name="connsiteY19" fmla="*/ 485192 h 3923522"/>
              <a:gd name="connsiteX20" fmla="*/ 1180322 w 4236098"/>
              <a:gd name="connsiteY20" fmla="*/ 821094 h 3923522"/>
              <a:gd name="connsiteX21" fmla="*/ 1254967 w 4236098"/>
              <a:gd name="connsiteY21" fmla="*/ 1222310 h 3923522"/>
              <a:gd name="connsiteX22" fmla="*/ 1357604 w 4236098"/>
              <a:gd name="connsiteY22" fmla="*/ 1866122 h 3923522"/>
              <a:gd name="connsiteX23" fmla="*/ 1441579 w 4236098"/>
              <a:gd name="connsiteY23" fmla="*/ 2253343 h 3923522"/>
              <a:gd name="connsiteX24" fmla="*/ 1544216 w 4236098"/>
              <a:gd name="connsiteY24" fmla="*/ 2621902 h 3923522"/>
              <a:gd name="connsiteX25" fmla="*/ 1642188 w 4236098"/>
              <a:gd name="connsiteY25" fmla="*/ 2892490 h 3923522"/>
              <a:gd name="connsiteX26" fmla="*/ 1772816 w 4236098"/>
              <a:gd name="connsiteY26" fmla="*/ 3172408 h 3923522"/>
              <a:gd name="connsiteX27" fmla="*/ 1903445 w 4236098"/>
              <a:gd name="connsiteY27" fmla="*/ 3317033 h 3923522"/>
              <a:gd name="connsiteX28" fmla="*/ 2038739 w 4236098"/>
              <a:gd name="connsiteY28" fmla="*/ 3442996 h 3923522"/>
              <a:gd name="connsiteX29" fmla="*/ 2192694 w 4236098"/>
              <a:gd name="connsiteY29" fmla="*/ 3540967 h 3923522"/>
              <a:gd name="connsiteX30" fmla="*/ 2374641 w 4236098"/>
              <a:gd name="connsiteY30" fmla="*/ 3634273 h 3923522"/>
              <a:gd name="connsiteX31" fmla="*/ 2589245 w 4236098"/>
              <a:gd name="connsiteY31" fmla="*/ 3718249 h 3923522"/>
              <a:gd name="connsiteX32" fmla="*/ 2817845 w 4236098"/>
              <a:gd name="connsiteY32" fmla="*/ 3769567 h 3923522"/>
              <a:gd name="connsiteX33" fmla="*/ 3041779 w 4236098"/>
              <a:gd name="connsiteY33" fmla="*/ 3806890 h 3923522"/>
              <a:gd name="connsiteX34" fmla="*/ 3293706 w 4236098"/>
              <a:gd name="connsiteY34" fmla="*/ 3830216 h 3923522"/>
              <a:gd name="connsiteX35" fmla="*/ 3564294 w 4236098"/>
              <a:gd name="connsiteY35" fmla="*/ 3858208 h 3923522"/>
              <a:gd name="connsiteX36" fmla="*/ 3825551 w 4236098"/>
              <a:gd name="connsiteY36" fmla="*/ 3881535 h 3923522"/>
              <a:gd name="connsiteX37" fmla="*/ 4044820 w 4236098"/>
              <a:gd name="connsiteY37" fmla="*/ 3900196 h 3923522"/>
              <a:gd name="connsiteX38" fmla="*/ 4236098 w 4236098"/>
              <a:gd name="connsiteY38" fmla="*/ 3909526 h 392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236098" h="3923522">
                <a:moveTo>
                  <a:pt x="0" y="3923522"/>
                </a:moveTo>
                <a:lnTo>
                  <a:pt x="93306" y="3876869"/>
                </a:lnTo>
                <a:lnTo>
                  <a:pt x="139959" y="3797559"/>
                </a:lnTo>
                <a:lnTo>
                  <a:pt x="191277" y="3643604"/>
                </a:lnTo>
                <a:lnTo>
                  <a:pt x="270588" y="3349690"/>
                </a:lnTo>
                <a:lnTo>
                  <a:pt x="307910" y="3027784"/>
                </a:lnTo>
                <a:lnTo>
                  <a:pt x="391886" y="2519265"/>
                </a:lnTo>
                <a:lnTo>
                  <a:pt x="499188" y="1660849"/>
                </a:lnTo>
                <a:lnTo>
                  <a:pt x="564502" y="1226975"/>
                </a:lnTo>
                <a:lnTo>
                  <a:pt x="611155" y="853751"/>
                </a:lnTo>
                <a:lnTo>
                  <a:pt x="643812" y="606490"/>
                </a:lnTo>
                <a:lnTo>
                  <a:pt x="685800" y="419877"/>
                </a:lnTo>
                <a:lnTo>
                  <a:pt x="746449" y="205273"/>
                </a:lnTo>
                <a:lnTo>
                  <a:pt x="793102" y="102637"/>
                </a:lnTo>
                <a:lnTo>
                  <a:pt x="867747" y="27992"/>
                </a:lnTo>
                <a:lnTo>
                  <a:pt x="937726" y="0"/>
                </a:lnTo>
                <a:lnTo>
                  <a:pt x="993710" y="18661"/>
                </a:lnTo>
                <a:lnTo>
                  <a:pt x="1040363" y="102637"/>
                </a:lnTo>
                <a:lnTo>
                  <a:pt x="1091681" y="289249"/>
                </a:lnTo>
                <a:lnTo>
                  <a:pt x="1129004" y="485192"/>
                </a:lnTo>
                <a:lnTo>
                  <a:pt x="1180322" y="821094"/>
                </a:lnTo>
                <a:lnTo>
                  <a:pt x="1254967" y="1222310"/>
                </a:lnTo>
                <a:lnTo>
                  <a:pt x="1357604" y="1866122"/>
                </a:lnTo>
                <a:lnTo>
                  <a:pt x="1441579" y="2253343"/>
                </a:lnTo>
                <a:lnTo>
                  <a:pt x="1544216" y="2621902"/>
                </a:lnTo>
                <a:lnTo>
                  <a:pt x="1642188" y="2892490"/>
                </a:lnTo>
                <a:lnTo>
                  <a:pt x="1772816" y="3172408"/>
                </a:lnTo>
                <a:lnTo>
                  <a:pt x="1903445" y="3317033"/>
                </a:lnTo>
                <a:lnTo>
                  <a:pt x="2038739" y="3442996"/>
                </a:lnTo>
                <a:lnTo>
                  <a:pt x="2192694" y="3540967"/>
                </a:lnTo>
                <a:lnTo>
                  <a:pt x="2374641" y="3634273"/>
                </a:lnTo>
                <a:lnTo>
                  <a:pt x="2589245" y="3718249"/>
                </a:lnTo>
                <a:lnTo>
                  <a:pt x="2817845" y="3769567"/>
                </a:lnTo>
                <a:lnTo>
                  <a:pt x="3041779" y="3806890"/>
                </a:lnTo>
                <a:lnTo>
                  <a:pt x="3293706" y="3830216"/>
                </a:lnTo>
                <a:lnTo>
                  <a:pt x="3564294" y="3858208"/>
                </a:lnTo>
                <a:lnTo>
                  <a:pt x="3825551" y="3881535"/>
                </a:lnTo>
                <a:lnTo>
                  <a:pt x="4044820" y="3900196"/>
                </a:lnTo>
                <a:lnTo>
                  <a:pt x="4236098" y="3909526"/>
                </a:lnTo>
              </a:path>
            </a:pathLst>
          </a:cu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utoShape 32">
            <a:extLst>
              <a:ext uri="{FF2B5EF4-FFF2-40B4-BE49-F238E27FC236}">
                <a16:creationId xmlns:a16="http://schemas.microsoft.com/office/drawing/2014/main" id="{DAC498B7-181D-C64C-AE7D-D9EA73B6E667}"/>
              </a:ext>
            </a:extLst>
          </p:cNvPr>
          <p:cNvSpPr>
            <a:spLocks/>
          </p:cNvSpPr>
          <p:nvPr/>
        </p:nvSpPr>
        <p:spPr bwMode="auto">
          <a:xfrm>
            <a:off x="10149923" y="5949329"/>
            <a:ext cx="1373861" cy="3433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ILL 57 MW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Helvetica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817582C-3CD1-D24F-9862-DA150E120667}"/>
              </a:ext>
            </a:extLst>
          </p:cNvPr>
          <p:cNvGrpSpPr/>
          <p:nvPr/>
        </p:nvGrpSpPr>
        <p:grpSpPr>
          <a:xfrm>
            <a:off x="8036639" y="1657202"/>
            <a:ext cx="2841158" cy="1687823"/>
            <a:chOff x="6183724" y="2715671"/>
            <a:chExt cx="2841158" cy="168782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26DF2E9-340C-6447-B8E1-EF3DBA44CDB2}"/>
                </a:ext>
              </a:extLst>
            </p:cNvPr>
            <p:cNvGrpSpPr/>
            <p:nvPr/>
          </p:nvGrpSpPr>
          <p:grpSpPr>
            <a:xfrm>
              <a:off x="6621933" y="3109221"/>
              <a:ext cx="2197884" cy="1294273"/>
              <a:chOff x="1266115" y="1496294"/>
              <a:chExt cx="8201858" cy="4935232"/>
            </a:xfrm>
          </p:grpSpPr>
          <p:sp>
            <p:nvSpPr>
              <p:cNvPr id="55" name="AutoShape 2">
                <a:extLst>
                  <a:ext uri="{FF2B5EF4-FFF2-40B4-BE49-F238E27FC236}">
                    <a16:creationId xmlns:a16="http://schemas.microsoft.com/office/drawing/2014/main" id="{1DE6FD91-DA3A-0B43-99D1-6CD822E36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0052" y="1829935"/>
                <a:ext cx="7484197" cy="460159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455" y="17233"/>
                    </a:lnTo>
                    <a:lnTo>
                      <a:pt x="810" y="14270"/>
                    </a:lnTo>
                    <a:lnTo>
                      <a:pt x="1240" y="11228"/>
                    </a:lnTo>
                    <a:lnTo>
                      <a:pt x="1671" y="8889"/>
                    </a:lnTo>
                    <a:lnTo>
                      <a:pt x="2203" y="6862"/>
                    </a:lnTo>
                    <a:lnTo>
                      <a:pt x="2709" y="5380"/>
                    </a:lnTo>
                    <a:lnTo>
                      <a:pt x="3291" y="3898"/>
                    </a:lnTo>
                    <a:lnTo>
                      <a:pt x="3773" y="3119"/>
                    </a:lnTo>
                    <a:lnTo>
                      <a:pt x="4431" y="2261"/>
                    </a:lnTo>
                    <a:lnTo>
                      <a:pt x="4912" y="1715"/>
                    </a:lnTo>
                    <a:lnTo>
                      <a:pt x="5520" y="1325"/>
                    </a:lnTo>
                    <a:lnTo>
                      <a:pt x="6153" y="935"/>
                    </a:lnTo>
                    <a:lnTo>
                      <a:pt x="7368" y="467"/>
                    </a:lnTo>
                    <a:lnTo>
                      <a:pt x="8457" y="311"/>
                    </a:lnTo>
                    <a:lnTo>
                      <a:pt x="9445" y="233"/>
                    </a:lnTo>
                    <a:lnTo>
                      <a:pt x="10432" y="77"/>
                    </a:lnTo>
                    <a:lnTo>
                      <a:pt x="12382" y="77"/>
                    </a:lnTo>
                    <a:lnTo>
                      <a:pt x="13901" y="0"/>
                    </a:lnTo>
                    <a:lnTo>
                      <a:pt x="14129" y="2573"/>
                    </a:lnTo>
                    <a:lnTo>
                      <a:pt x="14408" y="5380"/>
                    </a:lnTo>
                    <a:lnTo>
                      <a:pt x="14585" y="6862"/>
                    </a:lnTo>
                    <a:lnTo>
                      <a:pt x="14813" y="8655"/>
                    </a:lnTo>
                    <a:lnTo>
                      <a:pt x="15016" y="9981"/>
                    </a:lnTo>
                    <a:lnTo>
                      <a:pt x="15320" y="11618"/>
                    </a:lnTo>
                    <a:lnTo>
                      <a:pt x="15573" y="12944"/>
                    </a:lnTo>
                    <a:lnTo>
                      <a:pt x="15851" y="14114"/>
                    </a:lnTo>
                    <a:lnTo>
                      <a:pt x="16079" y="14971"/>
                    </a:lnTo>
                    <a:lnTo>
                      <a:pt x="16307" y="15673"/>
                    </a:lnTo>
                    <a:lnTo>
                      <a:pt x="16611" y="16531"/>
                    </a:lnTo>
                    <a:lnTo>
                      <a:pt x="16991" y="17389"/>
                    </a:lnTo>
                    <a:lnTo>
                      <a:pt x="17345" y="18090"/>
                    </a:lnTo>
                    <a:lnTo>
                      <a:pt x="17675" y="18636"/>
                    </a:lnTo>
                    <a:lnTo>
                      <a:pt x="18105" y="19182"/>
                    </a:lnTo>
                    <a:lnTo>
                      <a:pt x="18434" y="19572"/>
                    </a:lnTo>
                    <a:lnTo>
                      <a:pt x="18814" y="19884"/>
                    </a:lnTo>
                    <a:lnTo>
                      <a:pt x="19270" y="20274"/>
                    </a:lnTo>
                    <a:lnTo>
                      <a:pt x="19751" y="20664"/>
                    </a:lnTo>
                    <a:lnTo>
                      <a:pt x="20207" y="20898"/>
                    </a:lnTo>
                    <a:lnTo>
                      <a:pt x="20561" y="21054"/>
                    </a:lnTo>
                    <a:lnTo>
                      <a:pt x="21093" y="21288"/>
                    </a:lnTo>
                    <a:lnTo>
                      <a:pt x="21600" y="21366"/>
                    </a:lnTo>
                  </a:path>
                </a:pathLst>
              </a:custGeom>
              <a:noFill/>
              <a:ln w="25400" cap="flat" cmpd="sng">
                <a:solidFill>
                  <a:srgbClr val="40A0D5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ctr" defTabSz="11701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6" name="Line 11">
                <a:extLst>
                  <a:ext uri="{FF2B5EF4-FFF2-40B4-BE49-F238E27FC236}">
                    <a16:creationId xmlns:a16="http://schemas.microsoft.com/office/drawing/2014/main" id="{88375AA9-984A-DE42-9EDC-AFDB3DC71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6115" y="1496294"/>
                <a:ext cx="13936" cy="4908087"/>
              </a:xfrm>
              <a:prstGeom prst="line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318" marR="0" lvl="0" indent="-205740" algn="l" defTabSz="457200" rtl="0" eaLnBrk="1" fontAlgn="auto" latinLnBrk="0" hangingPunct="1">
                  <a:lnSpc>
                    <a:spcPct val="100000"/>
                  </a:lnSpc>
                  <a:spcBef>
                    <a:spcPts val="1620"/>
                  </a:spcBef>
                  <a:spcAft>
                    <a:spcPts val="0"/>
                  </a:spcAft>
                  <a:buClrTx/>
                  <a:buSzPct val="100000"/>
                  <a:buFont typeface="Arial" charset="0"/>
                  <a:buChar char="•"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6D8F"/>
                  </a:solidFill>
                  <a:effectLst/>
                  <a:uLnTx/>
                  <a:uFillTx/>
                  <a:latin typeface="Calibri" charset="0"/>
                  <a:ea typeface="+mn-ea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57" name="Line 39">
                <a:extLst>
                  <a:ext uri="{FF2B5EF4-FFF2-40B4-BE49-F238E27FC236}">
                    <a16:creationId xmlns:a16="http://schemas.microsoft.com/office/drawing/2014/main" id="{349C263E-D47C-FD46-AFD6-A3384DE30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6115" y="6424976"/>
                <a:ext cx="8201858" cy="1429"/>
              </a:xfrm>
              <a:prstGeom prst="line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318" marR="0" lvl="0" indent="-205740" algn="l" defTabSz="457200" rtl="0" eaLnBrk="1" fontAlgn="auto" latinLnBrk="0" hangingPunct="1">
                  <a:lnSpc>
                    <a:spcPct val="100000"/>
                  </a:lnSpc>
                  <a:spcBef>
                    <a:spcPts val="1620"/>
                  </a:spcBef>
                  <a:spcAft>
                    <a:spcPts val="0"/>
                  </a:spcAft>
                  <a:buClrTx/>
                  <a:buSzPct val="100000"/>
                  <a:buFont typeface="Arial" charset="0"/>
                  <a:buChar char="•"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6D8F"/>
                  </a:solidFill>
                  <a:effectLst/>
                  <a:uLnTx/>
                  <a:uFillTx/>
                  <a:latin typeface="Calibri" charset="0"/>
                  <a:ea typeface="+mn-ea"/>
                  <a:cs typeface="Calibri" charset="0"/>
                  <a:sym typeface="Calibri" charset="0"/>
                </a:endParaRPr>
              </a:p>
            </p:txBody>
          </p:sp>
        </p:grpSp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823E595C-EB18-054F-98C3-539EBC9CB525}"/>
                </a:ext>
              </a:extLst>
            </p:cNvPr>
            <p:cNvSpPr/>
            <p:nvPr/>
          </p:nvSpPr>
          <p:spPr>
            <a:xfrm>
              <a:off x="7338251" y="3196719"/>
              <a:ext cx="682735" cy="1199657"/>
            </a:xfrm>
            <a:prstGeom prst="trapezoid">
              <a:avLst>
                <a:gd name="adj" fmla="val 13215"/>
              </a:avLst>
            </a:prstGeom>
            <a:solidFill>
              <a:srgbClr val="40A0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7E5C215-521F-4F43-88D8-A5BF36AF27C6}"/>
                </a:ext>
              </a:extLst>
            </p:cNvPr>
            <p:cNvSpPr txBox="1"/>
            <p:nvPr/>
          </p:nvSpPr>
          <p:spPr>
            <a:xfrm>
              <a:off x="6183724" y="2715671"/>
              <a:ext cx="2841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/>
                  <a:ea typeface="+mn-ea"/>
                  <a:cs typeface="Helvetica Light"/>
                </a:rPr>
                <a:t>Possibilities of pulse shaping</a:t>
              </a:r>
            </a:p>
          </p:txBody>
        </p:sp>
        <p:sp>
          <p:nvSpPr>
            <p:cNvPr id="54" name="Isosceles Triangle 84">
              <a:extLst>
                <a:ext uri="{FF2B5EF4-FFF2-40B4-BE49-F238E27FC236}">
                  <a16:creationId xmlns:a16="http://schemas.microsoft.com/office/drawing/2014/main" id="{13759EA7-6054-F542-A756-404D14AE2C33}"/>
                </a:ext>
              </a:extLst>
            </p:cNvPr>
            <p:cNvSpPr/>
            <p:nvPr/>
          </p:nvSpPr>
          <p:spPr>
            <a:xfrm>
              <a:off x="7099061" y="3219749"/>
              <a:ext cx="210899" cy="1174466"/>
            </a:xfrm>
            <a:prstGeom prst="triangle">
              <a:avLst/>
            </a:prstGeom>
            <a:solidFill>
              <a:srgbClr val="44A1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Freeform 57">
            <a:extLst>
              <a:ext uri="{FF2B5EF4-FFF2-40B4-BE49-F238E27FC236}">
                <a16:creationId xmlns:a16="http://schemas.microsoft.com/office/drawing/2014/main" id="{E3354C8A-EDA5-A646-9DE8-F9076C8F371E}"/>
              </a:ext>
            </a:extLst>
          </p:cNvPr>
          <p:cNvSpPr/>
          <p:nvPr/>
        </p:nvSpPr>
        <p:spPr>
          <a:xfrm>
            <a:off x="1763060" y="6267450"/>
            <a:ext cx="1346400" cy="93600"/>
          </a:xfrm>
          <a:custGeom>
            <a:avLst/>
            <a:gdLst>
              <a:gd name="connsiteX0" fmla="*/ 0 w 4103274"/>
              <a:gd name="connsiteY0" fmla="*/ 4333795 h 4333795"/>
              <a:gd name="connsiteX1" fmla="*/ 38420 w 4103274"/>
              <a:gd name="connsiteY1" fmla="*/ 3972645 h 4333795"/>
              <a:gd name="connsiteX2" fmla="*/ 69156 w 4103274"/>
              <a:gd name="connsiteY2" fmla="*/ 3480867 h 4333795"/>
              <a:gd name="connsiteX3" fmla="*/ 115260 w 4103274"/>
              <a:gd name="connsiteY3" fmla="*/ 2781620 h 4333795"/>
              <a:gd name="connsiteX4" fmla="*/ 145996 w 4103274"/>
              <a:gd name="connsiteY4" fmla="*/ 2067005 h 4333795"/>
              <a:gd name="connsiteX5" fmla="*/ 176733 w 4103274"/>
              <a:gd name="connsiteY5" fmla="*/ 1360074 h 4333795"/>
              <a:gd name="connsiteX6" fmla="*/ 215153 w 4103274"/>
              <a:gd name="connsiteY6" fmla="*/ 868296 h 4333795"/>
              <a:gd name="connsiteX7" fmla="*/ 253573 w 4103274"/>
              <a:gd name="connsiteY7" fmla="*/ 399570 h 4333795"/>
              <a:gd name="connsiteX8" fmla="*/ 284309 w 4103274"/>
              <a:gd name="connsiteY8" fmla="*/ 245889 h 4333795"/>
              <a:gd name="connsiteX9" fmla="*/ 307361 w 4103274"/>
              <a:gd name="connsiteY9" fmla="*/ 84524 h 4333795"/>
              <a:gd name="connsiteX10" fmla="*/ 353465 w 4103274"/>
              <a:gd name="connsiteY10" fmla="*/ 0 h 4333795"/>
              <a:gd name="connsiteX11" fmla="*/ 353465 w 4103274"/>
              <a:gd name="connsiteY11" fmla="*/ 0 h 4333795"/>
              <a:gd name="connsiteX12" fmla="*/ 353465 w 4103274"/>
              <a:gd name="connsiteY12" fmla="*/ 0 h 4333795"/>
              <a:gd name="connsiteX13" fmla="*/ 445674 w 4103274"/>
              <a:gd name="connsiteY13" fmla="*/ 38420 h 4333795"/>
              <a:gd name="connsiteX14" fmla="*/ 476410 w 4103274"/>
              <a:gd name="connsiteY14" fmla="*/ 153681 h 4333795"/>
              <a:gd name="connsiteX15" fmla="*/ 514830 w 4103274"/>
              <a:gd name="connsiteY15" fmla="*/ 330413 h 4333795"/>
              <a:gd name="connsiteX16" fmla="*/ 530198 w 4103274"/>
              <a:gd name="connsiteY16" fmla="*/ 507146 h 4333795"/>
              <a:gd name="connsiteX17" fmla="*/ 568618 w 4103274"/>
              <a:gd name="connsiteY17" fmla="*/ 783771 h 4333795"/>
              <a:gd name="connsiteX18" fmla="*/ 630091 w 4103274"/>
              <a:gd name="connsiteY18" fmla="*/ 1360074 h 4333795"/>
              <a:gd name="connsiteX19" fmla="*/ 676195 w 4103274"/>
              <a:gd name="connsiteY19" fmla="*/ 1759644 h 4333795"/>
              <a:gd name="connsiteX20" fmla="*/ 729983 w 4103274"/>
              <a:gd name="connsiteY20" fmla="*/ 2120793 h 4333795"/>
              <a:gd name="connsiteX21" fmla="*/ 822191 w 4103274"/>
              <a:gd name="connsiteY21" fmla="*/ 2566467 h 4333795"/>
              <a:gd name="connsiteX22" fmla="*/ 929768 w 4103274"/>
              <a:gd name="connsiteY22" fmla="*/ 2889197 h 4333795"/>
              <a:gd name="connsiteX23" fmla="*/ 1091133 w 4103274"/>
              <a:gd name="connsiteY23" fmla="*/ 3196558 h 4333795"/>
              <a:gd name="connsiteX24" fmla="*/ 1298601 w 4103274"/>
              <a:gd name="connsiteY24" fmla="*/ 3496235 h 4333795"/>
              <a:gd name="connsiteX25" fmla="*/ 1521438 w 4103274"/>
              <a:gd name="connsiteY25" fmla="*/ 3696020 h 4333795"/>
              <a:gd name="connsiteX26" fmla="*/ 1751959 w 4103274"/>
              <a:gd name="connsiteY26" fmla="*/ 3857385 h 4333795"/>
              <a:gd name="connsiteX27" fmla="*/ 1974796 w 4103274"/>
              <a:gd name="connsiteY27" fmla="*/ 3972645 h 4333795"/>
              <a:gd name="connsiteX28" fmla="*/ 2282158 w 4103274"/>
              <a:gd name="connsiteY28" fmla="*/ 4072538 h 4333795"/>
              <a:gd name="connsiteX29" fmla="*/ 2597203 w 4103274"/>
              <a:gd name="connsiteY29" fmla="*/ 4141694 h 4333795"/>
              <a:gd name="connsiteX30" fmla="*/ 2950669 w 4103274"/>
              <a:gd name="connsiteY30" fmla="*/ 4203166 h 4333795"/>
              <a:gd name="connsiteX31" fmla="*/ 3357923 w 4103274"/>
              <a:gd name="connsiteY31" fmla="*/ 4256955 h 4333795"/>
              <a:gd name="connsiteX32" fmla="*/ 3657600 w 4103274"/>
              <a:gd name="connsiteY32" fmla="*/ 4287691 h 4333795"/>
              <a:gd name="connsiteX33" fmla="*/ 4103274 w 4103274"/>
              <a:gd name="connsiteY33" fmla="*/ 4318427 h 433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03274" h="4333795">
                <a:moveTo>
                  <a:pt x="0" y="4333795"/>
                </a:moveTo>
                <a:lnTo>
                  <a:pt x="38420" y="3972645"/>
                </a:lnTo>
                <a:lnTo>
                  <a:pt x="69156" y="3480867"/>
                </a:lnTo>
                <a:lnTo>
                  <a:pt x="115260" y="2781620"/>
                </a:lnTo>
                <a:lnTo>
                  <a:pt x="145996" y="2067005"/>
                </a:lnTo>
                <a:lnTo>
                  <a:pt x="176733" y="1360074"/>
                </a:lnTo>
                <a:lnTo>
                  <a:pt x="215153" y="868296"/>
                </a:lnTo>
                <a:lnTo>
                  <a:pt x="253573" y="399570"/>
                </a:lnTo>
                <a:lnTo>
                  <a:pt x="284309" y="245889"/>
                </a:lnTo>
                <a:lnTo>
                  <a:pt x="307361" y="84524"/>
                </a:lnTo>
                <a:lnTo>
                  <a:pt x="353465" y="0"/>
                </a:lnTo>
                <a:lnTo>
                  <a:pt x="353465" y="0"/>
                </a:lnTo>
                <a:lnTo>
                  <a:pt x="353465" y="0"/>
                </a:lnTo>
                <a:lnTo>
                  <a:pt x="445674" y="38420"/>
                </a:lnTo>
                <a:lnTo>
                  <a:pt x="476410" y="153681"/>
                </a:lnTo>
                <a:lnTo>
                  <a:pt x="514830" y="330413"/>
                </a:lnTo>
                <a:lnTo>
                  <a:pt x="530198" y="507146"/>
                </a:lnTo>
                <a:lnTo>
                  <a:pt x="568618" y="783771"/>
                </a:lnTo>
                <a:lnTo>
                  <a:pt x="630091" y="1360074"/>
                </a:lnTo>
                <a:lnTo>
                  <a:pt x="676195" y="1759644"/>
                </a:lnTo>
                <a:lnTo>
                  <a:pt x="729983" y="2120793"/>
                </a:lnTo>
                <a:lnTo>
                  <a:pt x="822191" y="2566467"/>
                </a:lnTo>
                <a:lnTo>
                  <a:pt x="929768" y="2889197"/>
                </a:lnTo>
                <a:lnTo>
                  <a:pt x="1091133" y="3196558"/>
                </a:lnTo>
                <a:lnTo>
                  <a:pt x="1298601" y="3496235"/>
                </a:lnTo>
                <a:lnTo>
                  <a:pt x="1521438" y="3696020"/>
                </a:lnTo>
                <a:lnTo>
                  <a:pt x="1751959" y="3857385"/>
                </a:lnTo>
                <a:lnTo>
                  <a:pt x="1974796" y="3972645"/>
                </a:lnTo>
                <a:lnTo>
                  <a:pt x="2282158" y="4072538"/>
                </a:lnTo>
                <a:lnTo>
                  <a:pt x="2597203" y="4141694"/>
                </a:lnTo>
                <a:lnTo>
                  <a:pt x="2950669" y="4203166"/>
                </a:lnTo>
                <a:lnTo>
                  <a:pt x="3357923" y="4256955"/>
                </a:lnTo>
                <a:lnTo>
                  <a:pt x="3657600" y="4287691"/>
                </a:lnTo>
                <a:lnTo>
                  <a:pt x="4103274" y="4318427"/>
                </a:lnTo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4AB5E1A4-186B-5640-B083-F5B08F57BFC3}"/>
              </a:ext>
            </a:extLst>
          </p:cNvPr>
          <p:cNvSpPr/>
          <p:nvPr/>
        </p:nvSpPr>
        <p:spPr>
          <a:xfrm>
            <a:off x="1789366" y="6329482"/>
            <a:ext cx="525600" cy="28800"/>
          </a:xfrm>
          <a:custGeom>
            <a:avLst/>
            <a:gdLst>
              <a:gd name="connsiteX0" fmla="*/ 0 w 4236098"/>
              <a:gd name="connsiteY0" fmla="*/ 3923522 h 3923522"/>
              <a:gd name="connsiteX1" fmla="*/ 93306 w 4236098"/>
              <a:gd name="connsiteY1" fmla="*/ 3876869 h 3923522"/>
              <a:gd name="connsiteX2" fmla="*/ 139959 w 4236098"/>
              <a:gd name="connsiteY2" fmla="*/ 3797559 h 3923522"/>
              <a:gd name="connsiteX3" fmla="*/ 191277 w 4236098"/>
              <a:gd name="connsiteY3" fmla="*/ 3643604 h 3923522"/>
              <a:gd name="connsiteX4" fmla="*/ 270588 w 4236098"/>
              <a:gd name="connsiteY4" fmla="*/ 3349690 h 3923522"/>
              <a:gd name="connsiteX5" fmla="*/ 307910 w 4236098"/>
              <a:gd name="connsiteY5" fmla="*/ 3027784 h 3923522"/>
              <a:gd name="connsiteX6" fmla="*/ 391886 w 4236098"/>
              <a:gd name="connsiteY6" fmla="*/ 2519265 h 3923522"/>
              <a:gd name="connsiteX7" fmla="*/ 499188 w 4236098"/>
              <a:gd name="connsiteY7" fmla="*/ 1660849 h 3923522"/>
              <a:gd name="connsiteX8" fmla="*/ 564502 w 4236098"/>
              <a:gd name="connsiteY8" fmla="*/ 1226975 h 3923522"/>
              <a:gd name="connsiteX9" fmla="*/ 611155 w 4236098"/>
              <a:gd name="connsiteY9" fmla="*/ 853751 h 3923522"/>
              <a:gd name="connsiteX10" fmla="*/ 643812 w 4236098"/>
              <a:gd name="connsiteY10" fmla="*/ 606490 h 3923522"/>
              <a:gd name="connsiteX11" fmla="*/ 685800 w 4236098"/>
              <a:gd name="connsiteY11" fmla="*/ 419877 h 3923522"/>
              <a:gd name="connsiteX12" fmla="*/ 746449 w 4236098"/>
              <a:gd name="connsiteY12" fmla="*/ 205273 h 3923522"/>
              <a:gd name="connsiteX13" fmla="*/ 793102 w 4236098"/>
              <a:gd name="connsiteY13" fmla="*/ 102637 h 3923522"/>
              <a:gd name="connsiteX14" fmla="*/ 867747 w 4236098"/>
              <a:gd name="connsiteY14" fmla="*/ 27992 h 3923522"/>
              <a:gd name="connsiteX15" fmla="*/ 937726 w 4236098"/>
              <a:gd name="connsiteY15" fmla="*/ 0 h 3923522"/>
              <a:gd name="connsiteX16" fmla="*/ 993710 w 4236098"/>
              <a:gd name="connsiteY16" fmla="*/ 18661 h 3923522"/>
              <a:gd name="connsiteX17" fmla="*/ 1040363 w 4236098"/>
              <a:gd name="connsiteY17" fmla="*/ 102637 h 3923522"/>
              <a:gd name="connsiteX18" fmla="*/ 1091681 w 4236098"/>
              <a:gd name="connsiteY18" fmla="*/ 289249 h 3923522"/>
              <a:gd name="connsiteX19" fmla="*/ 1129004 w 4236098"/>
              <a:gd name="connsiteY19" fmla="*/ 485192 h 3923522"/>
              <a:gd name="connsiteX20" fmla="*/ 1180322 w 4236098"/>
              <a:gd name="connsiteY20" fmla="*/ 821094 h 3923522"/>
              <a:gd name="connsiteX21" fmla="*/ 1254967 w 4236098"/>
              <a:gd name="connsiteY21" fmla="*/ 1222310 h 3923522"/>
              <a:gd name="connsiteX22" fmla="*/ 1357604 w 4236098"/>
              <a:gd name="connsiteY22" fmla="*/ 1866122 h 3923522"/>
              <a:gd name="connsiteX23" fmla="*/ 1441579 w 4236098"/>
              <a:gd name="connsiteY23" fmla="*/ 2253343 h 3923522"/>
              <a:gd name="connsiteX24" fmla="*/ 1544216 w 4236098"/>
              <a:gd name="connsiteY24" fmla="*/ 2621902 h 3923522"/>
              <a:gd name="connsiteX25" fmla="*/ 1642188 w 4236098"/>
              <a:gd name="connsiteY25" fmla="*/ 2892490 h 3923522"/>
              <a:gd name="connsiteX26" fmla="*/ 1772816 w 4236098"/>
              <a:gd name="connsiteY26" fmla="*/ 3172408 h 3923522"/>
              <a:gd name="connsiteX27" fmla="*/ 1903445 w 4236098"/>
              <a:gd name="connsiteY27" fmla="*/ 3317033 h 3923522"/>
              <a:gd name="connsiteX28" fmla="*/ 2038739 w 4236098"/>
              <a:gd name="connsiteY28" fmla="*/ 3442996 h 3923522"/>
              <a:gd name="connsiteX29" fmla="*/ 2192694 w 4236098"/>
              <a:gd name="connsiteY29" fmla="*/ 3540967 h 3923522"/>
              <a:gd name="connsiteX30" fmla="*/ 2374641 w 4236098"/>
              <a:gd name="connsiteY30" fmla="*/ 3634273 h 3923522"/>
              <a:gd name="connsiteX31" fmla="*/ 2589245 w 4236098"/>
              <a:gd name="connsiteY31" fmla="*/ 3718249 h 3923522"/>
              <a:gd name="connsiteX32" fmla="*/ 2817845 w 4236098"/>
              <a:gd name="connsiteY32" fmla="*/ 3769567 h 3923522"/>
              <a:gd name="connsiteX33" fmla="*/ 3041779 w 4236098"/>
              <a:gd name="connsiteY33" fmla="*/ 3806890 h 3923522"/>
              <a:gd name="connsiteX34" fmla="*/ 3293706 w 4236098"/>
              <a:gd name="connsiteY34" fmla="*/ 3830216 h 3923522"/>
              <a:gd name="connsiteX35" fmla="*/ 3564294 w 4236098"/>
              <a:gd name="connsiteY35" fmla="*/ 3858208 h 3923522"/>
              <a:gd name="connsiteX36" fmla="*/ 3825551 w 4236098"/>
              <a:gd name="connsiteY36" fmla="*/ 3881535 h 3923522"/>
              <a:gd name="connsiteX37" fmla="*/ 4044820 w 4236098"/>
              <a:gd name="connsiteY37" fmla="*/ 3900196 h 3923522"/>
              <a:gd name="connsiteX38" fmla="*/ 4236098 w 4236098"/>
              <a:gd name="connsiteY38" fmla="*/ 3909526 h 392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236098" h="3923522">
                <a:moveTo>
                  <a:pt x="0" y="3923522"/>
                </a:moveTo>
                <a:lnTo>
                  <a:pt x="93306" y="3876869"/>
                </a:lnTo>
                <a:lnTo>
                  <a:pt x="139959" y="3797559"/>
                </a:lnTo>
                <a:lnTo>
                  <a:pt x="191277" y="3643604"/>
                </a:lnTo>
                <a:lnTo>
                  <a:pt x="270588" y="3349690"/>
                </a:lnTo>
                <a:lnTo>
                  <a:pt x="307910" y="3027784"/>
                </a:lnTo>
                <a:lnTo>
                  <a:pt x="391886" y="2519265"/>
                </a:lnTo>
                <a:lnTo>
                  <a:pt x="499188" y="1660849"/>
                </a:lnTo>
                <a:lnTo>
                  <a:pt x="564502" y="1226975"/>
                </a:lnTo>
                <a:lnTo>
                  <a:pt x="611155" y="853751"/>
                </a:lnTo>
                <a:lnTo>
                  <a:pt x="643812" y="606490"/>
                </a:lnTo>
                <a:lnTo>
                  <a:pt x="685800" y="419877"/>
                </a:lnTo>
                <a:lnTo>
                  <a:pt x="746449" y="205273"/>
                </a:lnTo>
                <a:lnTo>
                  <a:pt x="793102" y="102637"/>
                </a:lnTo>
                <a:lnTo>
                  <a:pt x="867747" y="27992"/>
                </a:lnTo>
                <a:lnTo>
                  <a:pt x="937726" y="0"/>
                </a:lnTo>
                <a:lnTo>
                  <a:pt x="993710" y="18661"/>
                </a:lnTo>
                <a:lnTo>
                  <a:pt x="1040363" y="102637"/>
                </a:lnTo>
                <a:lnTo>
                  <a:pt x="1091681" y="289249"/>
                </a:lnTo>
                <a:lnTo>
                  <a:pt x="1129004" y="485192"/>
                </a:lnTo>
                <a:lnTo>
                  <a:pt x="1180322" y="821094"/>
                </a:lnTo>
                <a:lnTo>
                  <a:pt x="1254967" y="1222310"/>
                </a:lnTo>
                <a:lnTo>
                  <a:pt x="1357604" y="1866122"/>
                </a:lnTo>
                <a:lnTo>
                  <a:pt x="1441579" y="2253343"/>
                </a:lnTo>
                <a:lnTo>
                  <a:pt x="1544216" y="2621902"/>
                </a:lnTo>
                <a:lnTo>
                  <a:pt x="1642188" y="2892490"/>
                </a:lnTo>
                <a:lnTo>
                  <a:pt x="1772816" y="3172408"/>
                </a:lnTo>
                <a:lnTo>
                  <a:pt x="1903445" y="3317033"/>
                </a:lnTo>
                <a:lnTo>
                  <a:pt x="2038739" y="3442996"/>
                </a:lnTo>
                <a:lnTo>
                  <a:pt x="2192694" y="3540967"/>
                </a:lnTo>
                <a:lnTo>
                  <a:pt x="2374641" y="3634273"/>
                </a:lnTo>
                <a:lnTo>
                  <a:pt x="2589245" y="3718249"/>
                </a:lnTo>
                <a:lnTo>
                  <a:pt x="2817845" y="3769567"/>
                </a:lnTo>
                <a:lnTo>
                  <a:pt x="3041779" y="3806890"/>
                </a:lnTo>
                <a:lnTo>
                  <a:pt x="3293706" y="3830216"/>
                </a:lnTo>
                <a:lnTo>
                  <a:pt x="3564294" y="3858208"/>
                </a:lnTo>
                <a:lnTo>
                  <a:pt x="3825551" y="3881535"/>
                </a:lnTo>
                <a:lnTo>
                  <a:pt x="4044820" y="3900196"/>
                </a:lnTo>
                <a:lnTo>
                  <a:pt x="4236098" y="3909526"/>
                </a:lnTo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545DC93-05BF-954A-8C7C-452D1CA407E7}"/>
              </a:ext>
            </a:extLst>
          </p:cNvPr>
          <p:cNvSpPr/>
          <p:nvPr/>
        </p:nvSpPr>
        <p:spPr>
          <a:xfrm>
            <a:off x="2510258" y="6305549"/>
            <a:ext cx="1346400" cy="50400"/>
          </a:xfrm>
          <a:custGeom>
            <a:avLst/>
            <a:gdLst>
              <a:gd name="connsiteX0" fmla="*/ 0 w 4103274"/>
              <a:gd name="connsiteY0" fmla="*/ 4333795 h 4333795"/>
              <a:gd name="connsiteX1" fmla="*/ 38420 w 4103274"/>
              <a:gd name="connsiteY1" fmla="*/ 3972645 h 4333795"/>
              <a:gd name="connsiteX2" fmla="*/ 69156 w 4103274"/>
              <a:gd name="connsiteY2" fmla="*/ 3480867 h 4333795"/>
              <a:gd name="connsiteX3" fmla="*/ 115260 w 4103274"/>
              <a:gd name="connsiteY3" fmla="*/ 2781620 h 4333795"/>
              <a:gd name="connsiteX4" fmla="*/ 145996 w 4103274"/>
              <a:gd name="connsiteY4" fmla="*/ 2067005 h 4333795"/>
              <a:gd name="connsiteX5" fmla="*/ 176733 w 4103274"/>
              <a:gd name="connsiteY5" fmla="*/ 1360074 h 4333795"/>
              <a:gd name="connsiteX6" fmla="*/ 215153 w 4103274"/>
              <a:gd name="connsiteY6" fmla="*/ 868296 h 4333795"/>
              <a:gd name="connsiteX7" fmla="*/ 253573 w 4103274"/>
              <a:gd name="connsiteY7" fmla="*/ 399570 h 4333795"/>
              <a:gd name="connsiteX8" fmla="*/ 284309 w 4103274"/>
              <a:gd name="connsiteY8" fmla="*/ 245889 h 4333795"/>
              <a:gd name="connsiteX9" fmla="*/ 307361 w 4103274"/>
              <a:gd name="connsiteY9" fmla="*/ 84524 h 4333795"/>
              <a:gd name="connsiteX10" fmla="*/ 353465 w 4103274"/>
              <a:gd name="connsiteY10" fmla="*/ 0 h 4333795"/>
              <a:gd name="connsiteX11" fmla="*/ 353465 w 4103274"/>
              <a:gd name="connsiteY11" fmla="*/ 0 h 4333795"/>
              <a:gd name="connsiteX12" fmla="*/ 353465 w 4103274"/>
              <a:gd name="connsiteY12" fmla="*/ 0 h 4333795"/>
              <a:gd name="connsiteX13" fmla="*/ 445674 w 4103274"/>
              <a:gd name="connsiteY13" fmla="*/ 38420 h 4333795"/>
              <a:gd name="connsiteX14" fmla="*/ 476410 w 4103274"/>
              <a:gd name="connsiteY14" fmla="*/ 153681 h 4333795"/>
              <a:gd name="connsiteX15" fmla="*/ 514830 w 4103274"/>
              <a:gd name="connsiteY15" fmla="*/ 330413 h 4333795"/>
              <a:gd name="connsiteX16" fmla="*/ 530198 w 4103274"/>
              <a:gd name="connsiteY16" fmla="*/ 507146 h 4333795"/>
              <a:gd name="connsiteX17" fmla="*/ 568618 w 4103274"/>
              <a:gd name="connsiteY17" fmla="*/ 783771 h 4333795"/>
              <a:gd name="connsiteX18" fmla="*/ 630091 w 4103274"/>
              <a:gd name="connsiteY18" fmla="*/ 1360074 h 4333795"/>
              <a:gd name="connsiteX19" fmla="*/ 676195 w 4103274"/>
              <a:gd name="connsiteY19" fmla="*/ 1759644 h 4333795"/>
              <a:gd name="connsiteX20" fmla="*/ 729983 w 4103274"/>
              <a:gd name="connsiteY20" fmla="*/ 2120793 h 4333795"/>
              <a:gd name="connsiteX21" fmla="*/ 822191 w 4103274"/>
              <a:gd name="connsiteY21" fmla="*/ 2566467 h 4333795"/>
              <a:gd name="connsiteX22" fmla="*/ 929768 w 4103274"/>
              <a:gd name="connsiteY22" fmla="*/ 2889197 h 4333795"/>
              <a:gd name="connsiteX23" fmla="*/ 1091133 w 4103274"/>
              <a:gd name="connsiteY23" fmla="*/ 3196558 h 4333795"/>
              <a:gd name="connsiteX24" fmla="*/ 1298601 w 4103274"/>
              <a:gd name="connsiteY24" fmla="*/ 3496235 h 4333795"/>
              <a:gd name="connsiteX25" fmla="*/ 1521438 w 4103274"/>
              <a:gd name="connsiteY25" fmla="*/ 3696020 h 4333795"/>
              <a:gd name="connsiteX26" fmla="*/ 1751959 w 4103274"/>
              <a:gd name="connsiteY26" fmla="*/ 3857385 h 4333795"/>
              <a:gd name="connsiteX27" fmla="*/ 1974796 w 4103274"/>
              <a:gd name="connsiteY27" fmla="*/ 3972645 h 4333795"/>
              <a:gd name="connsiteX28" fmla="*/ 2282158 w 4103274"/>
              <a:gd name="connsiteY28" fmla="*/ 4072538 h 4333795"/>
              <a:gd name="connsiteX29" fmla="*/ 2597203 w 4103274"/>
              <a:gd name="connsiteY29" fmla="*/ 4141694 h 4333795"/>
              <a:gd name="connsiteX30" fmla="*/ 2950669 w 4103274"/>
              <a:gd name="connsiteY30" fmla="*/ 4203166 h 4333795"/>
              <a:gd name="connsiteX31" fmla="*/ 3357923 w 4103274"/>
              <a:gd name="connsiteY31" fmla="*/ 4256955 h 4333795"/>
              <a:gd name="connsiteX32" fmla="*/ 3657600 w 4103274"/>
              <a:gd name="connsiteY32" fmla="*/ 4287691 h 4333795"/>
              <a:gd name="connsiteX33" fmla="*/ 4103274 w 4103274"/>
              <a:gd name="connsiteY33" fmla="*/ 4318427 h 433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103274" h="4333795">
                <a:moveTo>
                  <a:pt x="0" y="4333795"/>
                </a:moveTo>
                <a:lnTo>
                  <a:pt x="38420" y="3972645"/>
                </a:lnTo>
                <a:lnTo>
                  <a:pt x="69156" y="3480867"/>
                </a:lnTo>
                <a:lnTo>
                  <a:pt x="115260" y="2781620"/>
                </a:lnTo>
                <a:lnTo>
                  <a:pt x="145996" y="2067005"/>
                </a:lnTo>
                <a:lnTo>
                  <a:pt x="176733" y="1360074"/>
                </a:lnTo>
                <a:lnTo>
                  <a:pt x="215153" y="868296"/>
                </a:lnTo>
                <a:lnTo>
                  <a:pt x="253573" y="399570"/>
                </a:lnTo>
                <a:lnTo>
                  <a:pt x="284309" y="245889"/>
                </a:lnTo>
                <a:lnTo>
                  <a:pt x="307361" y="84524"/>
                </a:lnTo>
                <a:lnTo>
                  <a:pt x="353465" y="0"/>
                </a:lnTo>
                <a:lnTo>
                  <a:pt x="353465" y="0"/>
                </a:lnTo>
                <a:lnTo>
                  <a:pt x="353465" y="0"/>
                </a:lnTo>
                <a:lnTo>
                  <a:pt x="445674" y="38420"/>
                </a:lnTo>
                <a:lnTo>
                  <a:pt x="476410" y="153681"/>
                </a:lnTo>
                <a:lnTo>
                  <a:pt x="514830" y="330413"/>
                </a:lnTo>
                <a:lnTo>
                  <a:pt x="530198" y="507146"/>
                </a:lnTo>
                <a:lnTo>
                  <a:pt x="568618" y="783771"/>
                </a:lnTo>
                <a:lnTo>
                  <a:pt x="630091" y="1360074"/>
                </a:lnTo>
                <a:lnTo>
                  <a:pt x="676195" y="1759644"/>
                </a:lnTo>
                <a:lnTo>
                  <a:pt x="729983" y="2120793"/>
                </a:lnTo>
                <a:lnTo>
                  <a:pt x="822191" y="2566467"/>
                </a:lnTo>
                <a:lnTo>
                  <a:pt x="929768" y="2889197"/>
                </a:lnTo>
                <a:lnTo>
                  <a:pt x="1091133" y="3196558"/>
                </a:lnTo>
                <a:lnTo>
                  <a:pt x="1298601" y="3496235"/>
                </a:lnTo>
                <a:lnTo>
                  <a:pt x="1521438" y="3696020"/>
                </a:lnTo>
                <a:lnTo>
                  <a:pt x="1751959" y="3857385"/>
                </a:lnTo>
                <a:lnTo>
                  <a:pt x="1974796" y="3972645"/>
                </a:lnTo>
                <a:lnTo>
                  <a:pt x="2282158" y="4072538"/>
                </a:lnTo>
                <a:lnTo>
                  <a:pt x="2597203" y="4141694"/>
                </a:lnTo>
                <a:lnTo>
                  <a:pt x="2950669" y="4203166"/>
                </a:lnTo>
                <a:lnTo>
                  <a:pt x="3357923" y="4256955"/>
                </a:lnTo>
                <a:lnTo>
                  <a:pt x="3657600" y="4287691"/>
                </a:lnTo>
                <a:lnTo>
                  <a:pt x="4103274" y="4318427"/>
                </a:lnTo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Line 39">
            <a:extLst>
              <a:ext uri="{FF2B5EF4-FFF2-40B4-BE49-F238E27FC236}">
                <a16:creationId xmlns:a16="http://schemas.microsoft.com/office/drawing/2014/main" id="{0A6DAC8F-6321-EF43-AB46-E5D88B0D6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2228" y="6359331"/>
            <a:ext cx="10440000" cy="125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254318" marR="0" lvl="0" indent="-205740" algn="l" defTabSz="457200" rtl="0" eaLnBrk="1" fontAlgn="auto" latinLnBrk="0" hangingPunct="1">
              <a:lnSpc>
                <a:spcPct val="100000"/>
              </a:lnSpc>
              <a:spcBef>
                <a:spcPts val="162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6D8F"/>
              </a:solidFill>
              <a:effectLst/>
              <a:uLnTx/>
              <a:uFillTx/>
              <a:latin typeface="Calibri" charset="0"/>
              <a:ea typeface="+mn-ea"/>
              <a:cs typeface="Calibri" charset="0"/>
              <a:sym typeface="Calibri" charset="0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3EF656FB-C0C7-4E49-868C-3BCDB1ED90B6}"/>
              </a:ext>
            </a:extLst>
          </p:cNvPr>
          <p:cNvSpPr/>
          <p:nvPr/>
        </p:nvSpPr>
        <p:spPr>
          <a:xfrm>
            <a:off x="1354663" y="1881554"/>
            <a:ext cx="7907870" cy="4476913"/>
          </a:xfrm>
          <a:custGeom>
            <a:avLst/>
            <a:gdLst>
              <a:gd name="connsiteX0" fmla="*/ 0 w 5842000"/>
              <a:gd name="connsiteY0" fmla="*/ 3683000 h 3683000"/>
              <a:gd name="connsiteX1" fmla="*/ 38100 w 5842000"/>
              <a:gd name="connsiteY1" fmla="*/ 3530600 h 3683000"/>
              <a:gd name="connsiteX2" fmla="*/ 101600 w 5842000"/>
              <a:gd name="connsiteY2" fmla="*/ 2857500 h 3683000"/>
              <a:gd name="connsiteX3" fmla="*/ 165100 w 5842000"/>
              <a:gd name="connsiteY3" fmla="*/ 2298700 h 3683000"/>
              <a:gd name="connsiteX4" fmla="*/ 266700 w 5842000"/>
              <a:gd name="connsiteY4" fmla="*/ 1689100 h 3683000"/>
              <a:gd name="connsiteX5" fmla="*/ 368300 w 5842000"/>
              <a:gd name="connsiteY5" fmla="*/ 1244600 h 3683000"/>
              <a:gd name="connsiteX6" fmla="*/ 482600 w 5842000"/>
              <a:gd name="connsiteY6" fmla="*/ 863600 h 3683000"/>
              <a:gd name="connsiteX7" fmla="*/ 635000 w 5842000"/>
              <a:gd name="connsiteY7" fmla="*/ 546100 h 3683000"/>
              <a:gd name="connsiteX8" fmla="*/ 850900 w 5842000"/>
              <a:gd name="connsiteY8" fmla="*/ 279400 h 3683000"/>
              <a:gd name="connsiteX9" fmla="*/ 1181100 w 5842000"/>
              <a:gd name="connsiteY9" fmla="*/ 101600 h 3683000"/>
              <a:gd name="connsiteX10" fmla="*/ 1511300 w 5842000"/>
              <a:gd name="connsiteY10" fmla="*/ 38100 h 3683000"/>
              <a:gd name="connsiteX11" fmla="*/ 1930400 w 5842000"/>
              <a:gd name="connsiteY11" fmla="*/ 0 h 3683000"/>
              <a:gd name="connsiteX12" fmla="*/ 2425700 w 5842000"/>
              <a:gd name="connsiteY12" fmla="*/ 0 h 3683000"/>
              <a:gd name="connsiteX13" fmla="*/ 3352800 w 5842000"/>
              <a:gd name="connsiteY13" fmla="*/ 0 h 3683000"/>
              <a:gd name="connsiteX14" fmla="*/ 3416300 w 5842000"/>
              <a:gd name="connsiteY14" fmla="*/ 660400 h 3683000"/>
              <a:gd name="connsiteX15" fmla="*/ 3517900 w 5842000"/>
              <a:gd name="connsiteY15" fmla="*/ 1447800 h 3683000"/>
              <a:gd name="connsiteX16" fmla="*/ 3606800 w 5842000"/>
              <a:gd name="connsiteY16" fmla="*/ 2019300 h 3683000"/>
              <a:gd name="connsiteX17" fmla="*/ 3708400 w 5842000"/>
              <a:gd name="connsiteY17" fmla="*/ 2463800 h 3683000"/>
              <a:gd name="connsiteX18" fmla="*/ 3810000 w 5842000"/>
              <a:gd name="connsiteY18" fmla="*/ 2768600 h 3683000"/>
              <a:gd name="connsiteX19" fmla="*/ 3898900 w 5842000"/>
              <a:gd name="connsiteY19" fmla="*/ 2984500 h 3683000"/>
              <a:gd name="connsiteX20" fmla="*/ 3987800 w 5842000"/>
              <a:gd name="connsiteY20" fmla="*/ 3162300 h 3683000"/>
              <a:gd name="connsiteX21" fmla="*/ 4064000 w 5842000"/>
              <a:gd name="connsiteY21" fmla="*/ 3263900 h 3683000"/>
              <a:gd name="connsiteX22" fmla="*/ 4216400 w 5842000"/>
              <a:gd name="connsiteY22" fmla="*/ 3416300 h 3683000"/>
              <a:gd name="connsiteX23" fmla="*/ 4368800 w 5842000"/>
              <a:gd name="connsiteY23" fmla="*/ 3505200 h 3683000"/>
              <a:gd name="connsiteX24" fmla="*/ 4546600 w 5842000"/>
              <a:gd name="connsiteY24" fmla="*/ 3581400 h 3683000"/>
              <a:gd name="connsiteX25" fmla="*/ 4749800 w 5842000"/>
              <a:gd name="connsiteY25" fmla="*/ 3632200 h 3683000"/>
              <a:gd name="connsiteX26" fmla="*/ 4991100 w 5842000"/>
              <a:gd name="connsiteY26" fmla="*/ 3657600 h 3683000"/>
              <a:gd name="connsiteX27" fmla="*/ 5245100 w 5842000"/>
              <a:gd name="connsiteY27" fmla="*/ 3670300 h 3683000"/>
              <a:gd name="connsiteX28" fmla="*/ 5842000 w 5842000"/>
              <a:gd name="connsiteY28" fmla="*/ 3670300 h 36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42000" h="3683000">
                <a:moveTo>
                  <a:pt x="0" y="3683000"/>
                </a:moveTo>
                <a:lnTo>
                  <a:pt x="38100" y="3530600"/>
                </a:lnTo>
                <a:lnTo>
                  <a:pt x="101600" y="2857500"/>
                </a:lnTo>
                <a:lnTo>
                  <a:pt x="165100" y="2298700"/>
                </a:lnTo>
                <a:lnTo>
                  <a:pt x="266700" y="1689100"/>
                </a:lnTo>
                <a:lnTo>
                  <a:pt x="368300" y="1244600"/>
                </a:lnTo>
                <a:lnTo>
                  <a:pt x="482600" y="863600"/>
                </a:lnTo>
                <a:lnTo>
                  <a:pt x="635000" y="546100"/>
                </a:lnTo>
                <a:lnTo>
                  <a:pt x="850900" y="279400"/>
                </a:lnTo>
                <a:lnTo>
                  <a:pt x="1181100" y="101600"/>
                </a:lnTo>
                <a:lnTo>
                  <a:pt x="1511300" y="38100"/>
                </a:lnTo>
                <a:lnTo>
                  <a:pt x="1930400" y="0"/>
                </a:lnTo>
                <a:lnTo>
                  <a:pt x="2425700" y="0"/>
                </a:lnTo>
                <a:lnTo>
                  <a:pt x="3352800" y="0"/>
                </a:lnTo>
                <a:lnTo>
                  <a:pt x="3416300" y="660400"/>
                </a:lnTo>
                <a:lnTo>
                  <a:pt x="3517900" y="1447800"/>
                </a:lnTo>
                <a:lnTo>
                  <a:pt x="3606800" y="2019300"/>
                </a:lnTo>
                <a:lnTo>
                  <a:pt x="3708400" y="2463800"/>
                </a:lnTo>
                <a:lnTo>
                  <a:pt x="3810000" y="2768600"/>
                </a:lnTo>
                <a:lnTo>
                  <a:pt x="3898900" y="2984500"/>
                </a:lnTo>
                <a:lnTo>
                  <a:pt x="3987800" y="3162300"/>
                </a:lnTo>
                <a:lnTo>
                  <a:pt x="4064000" y="3263900"/>
                </a:lnTo>
                <a:lnTo>
                  <a:pt x="4216400" y="3416300"/>
                </a:lnTo>
                <a:lnTo>
                  <a:pt x="4368800" y="3505200"/>
                </a:lnTo>
                <a:lnTo>
                  <a:pt x="4546600" y="3581400"/>
                </a:lnTo>
                <a:lnTo>
                  <a:pt x="4749800" y="3632200"/>
                </a:lnTo>
                <a:lnTo>
                  <a:pt x="4991100" y="3657600"/>
                </a:lnTo>
                <a:lnTo>
                  <a:pt x="5245100" y="3670300"/>
                </a:lnTo>
                <a:lnTo>
                  <a:pt x="5842000" y="3670300"/>
                </a:lnTo>
              </a:path>
            </a:pathLst>
          </a:custGeom>
          <a:ln w="38100" cmpd="sng">
            <a:solidFill>
              <a:srgbClr val="0094CA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AutoShape 34">
            <a:extLst>
              <a:ext uri="{FF2B5EF4-FFF2-40B4-BE49-F238E27FC236}">
                <a16:creationId xmlns:a16="http://schemas.microsoft.com/office/drawing/2014/main" id="{BE33BB31-3045-6B48-8970-5CCC84D16F00}"/>
              </a:ext>
            </a:extLst>
          </p:cNvPr>
          <p:cNvSpPr>
            <a:spLocks/>
          </p:cNvSpPr>
          <p:nvPr/>
        </p:nvSpPr>
        <p:spPr bwMode="auto">
          <a:xfrm>
            <a:off x="1362208" y="1682409"/>
            <a:ext cx="1346616" cy="3990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4CA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ESS 5MW</a:t>
            </a:r>
          </a:p>
        </p:txBody>
      </p:sp>
      <p:sp>
        <p:nvSpPr>
          <p:cNvPr id="65" name="AutoShape 34">
            <a:extLst>
              <a:ext uri="{FF2B5EF4-FFF2-40B4-BE49-F238E27FC236}">
                <a16:creationId xmlns:a16="http://schemas.microsoft.com/office/drawing/2014/main" id="{BFEC4ACC-DC88-B847-9132-07B8230FA850}"/>
              </a:ext>
            </a:extLst>
          </p:cNvPr>
          <p:cNvSpPr>
            <a:spLocks/>
          </p:cNvSpPr>
          <p:nvPr/>
        </p:nvSpPr>
        <p:spPr bwMode="auto">
          <a:xfrm>
            <a:off x="3004741" y="4532854"/>
            <a:ext cx="1346616" cy="3990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Light" charset="0"/>
                <a:ea typeface="+mn-ea"/>
                <a:cs typeface="Helvetica Light" charset="0"/>
                <a:sym typeface="Helvetica Light" charset="0"/>
              </a:rPr>
              <a:t>ESS 2MW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3AB5227-F619-C9BD-3E12-12B00D554A21}"/>
                  </a:ext>
                </a:extLst>
              </p:cNvPr>
              <p:cNvSpPr txBox="1"/>
              <p:nvPr/>
            </p:nvSpPr>
            <p:spPr>
              <a:xfrm>
                <a:off x="8535802" y="3914166"/>
                <a:ext cx="1717699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3AB5227-F619-C9BD-3E12-12B00D554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802" y="3914166"/>
                <a:ext cx="1717699" cy="818237"/>
              </a:xfrm>
              <a:prstGeom prst="rect">
                <a:avLst/>
              </a:prstGeom>
              <a:blipFill>
                <a:blip r:embed="rId2"/>
                <a:stretch>
                  <a:fillRect b="-13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3814D2-802E-1536-E732-EA99D9F5C073}"/>
              </a:ext>
            </a:extLst>
          </p:cNvPr>
          <p:cNvCxnSpPr>
            <a:cxnSpLocks/>
          </p:cNvCxnSpPr>
          <p:nvPr/>
        </p:nvCxnSpPr>
        <p:spPr>
          <a:xfrm>
            <a:off x="6023345" y="4605857"/>
            <a:ext cx="2362277" cy="16379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2A69FD6F-269B-F417-4009-D51FCE3744AD}"/>
              </a:ext>
            </a:extLst>
          </p:cNvPr>
          <p:cNvSpPr txBox="1"/>
          <p:nvPr/>
        </p:nvSpPr>
        <p:spPr>
          <a:xfrm>
            <a:off x="6857305" y="4877865"/>
            <a:ext cx="4426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0B050"/>
                </a:solidFill>
              </a:rPr>
              <a:t>ESS duty cycle = 14 Hz * 0.00286 s ≈ 1/25</a:t>
            </a:r>
          </a:p>
          <a:p>
            <a:pPr algn="l">
              <a:tabLst>
                <a:tab pos="354013" algn="l"/>
              </a:tabLst>
            </a:pPr>
            <a:r>
              <a:rPr lang="en-GB" dirty="0">
                <a:solidFill>
                  <a:srgbClr val="00B050"/>
                </a:solidFill>
              </a:rPr>
              <a:t>	ESS Peak Brightness ≈ 25x ILL</a:t>
            </a:r>
          </a:p>
          <a:p>
            <a:pPr>
              <a:tabLst>
                <a:tab pos="747713" algn="l"/>
              </a:tabLst>
            </a:pPr>
            <a:r>
              <a:rPr lang="en-GB" dirty="0">
                <a:solidFill>
                  <a:srgbClr val="00B050"/>
                </a:solidFill>
              </a:rPr>
              <a:t>		ESS time-average flux ≈ ILL</a:t>
            </a:r>
          </a:p>
          <a:p>
            <a:pPr algn="l"/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6C00A87-9AD8-ACFC-0BD5-5213A188C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2" t="1760" r="30250"/>
          <a:stretch/>
        </p:blipFill>
        <p:spPr>
          <a:xfrm>
            <a:off x="1232223" y="1062597"/>
            <a:ext cx="5648096" cy="536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DAC7B-B74B-FD8C-6A00-5E00BCB7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Scale Structures Instruments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BE0C-F2EF-FC9D-4A7D-3F93C7CA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16BCA-924F-FDAD-1F41-1E24D8FE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9C4031D-7ABD-F252-DA43-6CEBBFA5561C}"/>
              </a:ext>
            </a:extLst>
          </p:cNvPr>
          <p:cNvSpPr/>
          <p:nvPr/>
        </p:nvSpPr>
        <p:spPr>
          <a:xfrm rot="1355143">
            <a:off x="5337683" y="3670460"/>
            <a:ext cx="168052" cy="54987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FB59B54-9A9C-7752-5D45-97C9FEB18B84}"/>
              </a:ext>
            </a:extLst>
          </p:cNvPr>
          <p:cNvSpPr/>
          <p:nvPr/>
        </p:nvSpPr>
        <p:spPr>
          <a:xfrm rot="7797066">
            <a:off x="6122528" y="5779130"/>
            <a:ext cx="168052" cy="54987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4B27B-B755-2F83-2AFC-2058C958DB2C}"/>
              </a:ext>
            </a:extLst>
          </p:cNvPr>
          <p:cNvSpPr txBox="1"/>
          <p:nvPr/>
        </p:nvSpPr>
        <p:spPr>
          <a:xfrm>
            <a:off x="4828521" y="3289942"/>
            <a:ext cx="623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0B050"/>
                </a:solidFill>
              </a:rPr>
              <a:t>LoKI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8C8E57-6FC5-7718-4389-79253A606AD2}"/>
              </a:ext>
            </a:extLst>
          </p:cNvPr>
          <p:cNvSpPr txBox="1"/>
          <p:nvPr/>
        </p:nvSpPr>
        <p:spPr>
          <a:xfrm>
            <a:off x="6446713" y="6142176"/>
            <a:ext cx="8146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0B050"/>
                </a:solidFill>
              </a:rPr>
              <a:t>SKADI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DBC918-26D4-C232-2B1B-E2854DEFCBCD}"/>
              </a:ext>
            </a:extLst>
          </p:cNvPr>
          <p:cNvGraphicFramePr>
            <a:graphicFrameLocks noGrp="1"/>
          </p:cNvGraphicFramePr>
          <p:nvPr/>
        </p:nvGraphicFramePr>
        <p:xfrm>
          <a:off x="6373692" y="1511738"/>
          <a:ext cx="5648096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74245">
                  <a:extLst>
                    <a:ext uri="{9D8B030D-6E8A-4147-A177-3AD203B41FA5}">
                      <a16:colId xmlns:a16="http://schemas.microsoft.com/office/drawing/2014/main" val="1675028286"/>
                    </a:ext>
                  </a:extLst>
                </a:gridCol>
                <a:gridCol w="4173851">
                  <a:extLst>
                    <a:ext uri="{9D8B030D-6E8A-4147-A177-3AD203B41FA5}">
                      <a16:colId xmlns:a16="http://schemas.microsoft.com/office/drawing/2014/main" val="2066713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Diffraction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DREAM, HEIMDAL, BEER, </a:t>
                      </a:r>
                      <a:r>
                        <a:rPr lang="en-GB" sz="16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MAGiC, </a:t>
                      </a:r>
                      <a:r>
                        <a:rPr lang="en-GB" sz="16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NMX</a:t>
                      </a:r>
                      <a:endParaRPr lang="en-GB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54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ODIN, </a:t>
                      </a:r>
                      <a:r>
                        <a:rPr lang="en-GB" sz="16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TBL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043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B050"/>
                          </a:solidFill>
                        </a:rPr>
                        <a:t>LoKI, SKADI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91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Reflectometry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Estia, </a:t>
                      </a:r>
                      <a:r>
                        <a:rPr lang="en-GB" sz="1600" dirty="0">
                          <a:solidFill>
                            <a:schemeClr val="accent6"/>
                          </a:solidFill>
                        </a:rPr>
                        <a:t>FREIA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390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BIFROST, CSPEC, T-REX, MIRACLES, VESPA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649085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EE791B33-AF68-908C-68E8-7C42E8229EEA}"/>
              </a:ext>
            </a:extLst>
          </p:cNvPr>
          <p:cNvGraphicFramePr>
            <a:graphicFrameLocks noGrp="1"/>
          </p:cNvGraphicFramePr>
          <p:nvPr/>
        </p:nvGraphicFramePr>
        <p:xfrm>
          <a:off x="7752522" y="3888198"/>
          <a:ext cx="4269266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906">
                  <a:extLst>
                    <a:ext uri="{9D8B030D-6E8A-4147-A177-3AD203B41FA5}">
                      <a16:colId xmlns:a16="http://schemas.microsoft.com/office/drawing/2014/main" val="1803556821"/>
                    </a:ext>
                  </a:extLst>
                </a:gridCol>
                <a:gridCol w="3927360">
                  <a:extLst>
                    <a:ext uri="{9D8B030D-6E8A-4147-A177-3AD203B41FA5}">
                      <a16:colId xmlns:a16="http://schemas.microsoft.com/office/drawing/2014/main" val="3124098686"/>
                    </a:ext>
                  </a:extLst>
                </a:gridCol>
              </a:tblGrid>
              <a:tr h="198772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86986"/>
                  </a:ext>
                </a:extLst>
              </a:tr>
              <a:tr h="198772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Reflectometry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622265"/>
                  </a:ext>
                </a:extLst>
              </a:tr>
              <a:tr h="198772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Macromolecular Crystallography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6637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87DEAC-FEFC-80F6-A114-C39C61DB0D1B}"/>
              </a:ext>
            </a:extLst>
          </p:cNvPr>
          <p:cNvSpPr txBox="1"/>
          <p:nvPr/>
        </p:nvSpPr>
        <p:spPr>
          <a:xfrm>
            <a:off x="1103709" y="854399"/>
            <a:ext cx="8103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0B050"/>
                </a:solidFill>
              </a:rPr>
              <a:t>Small Angle Neutron Scattering</a:t>
            </a:r>
            <a:r>
              <a:rPr lang="en-GB" sz="1400" dirty="0">
                <a:solidFill>
                  <a:srgbClr val="666666"/>
                </a:solidFill>
              </a:rPr>
              <a:t>, </a:t>
            </a:r>
            <a:r>
              <a:rPr lang="en-GB" sz="1400" dirty="0">
                <a:solidFill>
                  <a:schemeClr val="accent6"/>
                </a:solidFill>
              </a:rPr>
              <a:t>Neutron Reflectometry </a:t>
            </a:r>
            <a:r>
              <a:rPr lang="en-GB" sz="1400" dirty="0">
                <a:solidFill>
                  <a:srgbClr val="666666"/>
                </a:solidFill>
              </a:rPr>
              <a:t>&amp; </a:t>
            </a:r>
            <a:r>
              <a:rPr lang="en-GB" sz="1400" dirty="0">
                <a:solidFill>
                  <a:srgbClr val="0070C0"/>
                </a:solidFill>
              </a:rPr>
              <a:t>Neutron Macromolecular Crystallography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A7F96D3C-B973-71D2-DBAE-0DAC850DD8A7}"/>
              </a:ext>
            </a:extLst>
          </p:cNvPr>
          <p:cNvSpPr/>
          <p:nvPr/>
        </p:nvSpPr>
        <p:spPr>
          <a:xfrm rot="7468542">
            <a:off x="6132856" y="5376209"/>
            <a:ext cx="1680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97B9B-36C0-1396-6CE8-44CA9D7CA872}"/>
              </a:ext>
            </a:extLst>
          </p:cNvPr>
          <p:cNvSpPr txBox="1"/>
          <p:nvPr/>
        </p:nvSpPr>
        <p:spPr>
          <a:xfrm>
            <a:off x="6491096" y="5506714"/>
            <a:ext cx="651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7030A0"/>
                </a:solidFill>
              </a:rPr>
              <a:t>Estia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FF723FE-64AC-D12C-623D-8352189382CF}"/>
              </a:ext>
            </a:extLst>
          </p:cNvPr>
          <p:cNvSpPr/>
          <p:nvPr/>
        </p:nvSpPr>
        <p:spPr>
          <a:xfrm rot="17978779">
            <a:off x="1428708" y="2661484"/>
            <a:ext cx="168052" cy="54987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F41C69-3B07-964D-4E95-6486B4978B50}"/>
              </a:ext>
            </a:extLst>
          </p:cNvPr>
          <p:cNvSpPr txBox="1"/>
          <p:nvPr/>
        </p:nvSpPr>
        <p:spPr>
          <a:xfrm>
            <a:off x="531390" y="2432403"/>
            <a:ext cx="7008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070C0"/>
                </a:solidFill>
              </a:rPr>
              <a:t>NMX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3903044-81E1-D6ED-0A0A-F8270BF4EBE3}"/>
              </a:ext>
            </a:extLst>
          </p:cNvPr>
          <p:cNvSpPr/>
          <p:nvPr/>
        </p:nvSpPr>
        <p:spPr>
          <a:xfrm rot="2407343">
            <a:off x="5561977" y="3832084"/>
            <a:ext cx="1680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ABF170-0D03-E152-D775-A22C6D365FD1}"/>
              </a:ext>
            </a:extLst>
          </p:cNvPr>
          <p:cNvSpPr txBox="1"/>
          <p:nvPr/>
        </p:nvSpPr>
        <p:spPr>
          <a:xfrm>
            <a:off x="5882081" y="3657971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7030A0"/>
                </a:solidFill>
              </a:rPr>
              <a:t>FREIA</a:t>
            </a:r>
          </a:p>
        </p:txBody>
      </p:sp>
    </p:spTree>
    <p:extLst>
      <p:ext uri="{BB962C8B-B14F-4D97-AF65-F5344CB8AC3E}">
        <p14:creationId xmlns:p14="http://schemas.microsoft.com/office/powerpoint/2010/main" val="1686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91D02-E13D-FD95-072D-94D26018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024BB8-220A-91CE-AC26-DA27671CC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2" t="1760" r="30250"/>
          <a:stretch/>
        </p:blipFill>
        <p:spPr>
          <a:xfrm>
            <a:off x="1232223" y="1062597"/>
            <a:ext cx="5648096" cy="5361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9EE48F-650D-A186-2162-860ACC26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Scale Structures Instruments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7586F-BE61-D6B5-9A6C-F1C2310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49A5C-E644-74B3-3CED-2F6B255B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2025-12-09</a:t>
            </a:fld>
            <a:endParaRPr lang="sv-S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FA6293-3308-FBC9-3DC8-6D4B1AC5AA6B}"/>
              </a:ext>
            </a:extLst>
          </p:cNvPr>
          <p:cNvGraphicFramePr>
            <a:graphicFrameLocks noGrp="1"/>
          </p:cNvGraphicFramePr>
          <p:nvPr/>
        </p:nvGraphicFramePr>
        <p:xfrm>
          <a:off x="6373692" y="1511738"/>
          <a:ext cx="5648096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74245">
                  <a:extLst>
                    <a:ext uri="{9D8B030D-6E8A-4147-A177-3AD203B41FA5}">
                      <a16:colId xmlns:a16="http://schemas.microsoft.com/office/drawing/2014/main" val="1675028286"/>
                    </a:ext>
                  </a:extLst>
                </a:gridCol>
                <a:gridCol w="4173851">
                  <a:extLst>
                    <a:ext uri="{9D8B030D-6E8A-4147-A177-3AD203B41FA5}">
                      <a16:colId xmlns:a16="http://schemas.microsoft.com/office/drawing/2014/main" val="2066713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Diffraction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DREAM, HEIMDAL, BEER, </a:t>
                      </a:r>
                      <a:r>
                        <a:rPr lang="en-GB" sz="16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MAGiC, </a:t>
                      </a:r>
                      <a:r>
                        <a:rPr lang="en-GB" sz="16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NMX</a:t>
                      </a:r>
                      <a:endParaRPr lang="en-GB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54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ODIN, </a:t>
                      </a:r>
                      <a:r>
                        <a:rPr lang="en-GB" sz="16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TBL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043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B050"/>
                          </a:solidFill>
                        </a:rPr>
                        <a:t>LoKI, SKADI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91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Reflectometry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Estia, </a:t>
                      </a:r>
                      <a:r>
                        <a:rPr lang="en-GB" sz="1600" dirty="0">
                          <a:solidFill>
                            <a:schemeClr val="accent6"/>
                          </a:solidFill>
                        </a:rPr>
                        <a:t>FREIA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390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BIFROST, CSPEC, T-REX, MIRACLES, VESPA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649085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4966DF1-2A43-13E3-BE16-44C696A689A4}"/>
              </a:ext>
            </a:extLst>
          </p:cNvPr>
          <p:cNvGraphicFramePr>
            <a:graphicFrameLocks noGrp="1"/>
          </p:cNvGraphicFramePr>
          <p:nvPr/>
        </p:nvGraphicFramePr>
        <p:xfrm>
          <a:off x="7752522" y="3888198"/>
          <a:ext cx="4269266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906">
                  <a:extLst>
                    <a:ext uri="{9D8B030D-6E8A-4147-A177-3AD203B41FA5}">
                      <a16:colId xmlns:a16="http://schemas.microsoft.com/office/drawing/2014/main" val="1803556821"/>
                    </a:ext>
                  </a:extLst>
                </a:gridCol>
                <a:gridCol w="3927360">
                  <a:extLst>
                    <a:ext uri="{9D8B030D-6E8A-4147-A177-3AD203B41FA5}">
                      <a16:colId xmlns:a16="http://schemas.microsoft.com/office/drawing/2014/main" val="3124098686"/>
                    </a:ext>
                  </a:extLst>
                </a:gridCol>
              </a:tblGrid>
              <a:tr h="198772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86986"/>
                  </a:ext>
                </a:extLst>
              </a:tr>
              <a:tr h="198772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Reflectometry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622265"/>
                  </a:ext>
                </a:extLst>
              </a:tr>
              <a:tr h="198772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Macromolecular Crystallography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6637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D5A6E13-1BFA-10EF-1113-861EF7031663}"/>
              </a:ext>
            </a:extLst>
          </p:cNvPr>
          <p:cNvSpPr txBox="1"/>
          <p:nvPr/>
        </p:nvSpPr>
        <p:spPr>
          <a:xfrm>
            <a:off x="1103709" y="854399"/>
            <a:ext cx="8103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0B050"/>
                </a:solidFill>
              </a:rPr>
              <a:t>Small Angle Neutron Scattering</a:t>
            </a:r>
            <a:r>
              <a:rPr lang="en-GB" sz="1400" dirty="0">
                <a:solidFill>
                  <a:srgbClr val="666666"/>
                </a:solidFill>
              </a:rPr>
              <a:t>, </a:t>
            </a:r>
            <a:r>
              <a:rPr lang="en-GB" sz="1400" dirty="0">
                <a:solidFill>
                  <a:schemeClr val="accent6"/>
                </a:solidFill>
              </a:rPr>
              <a:t>Neutron Reflectometry </a:t>
            </a:r>
            <a:r>
              <a:rPr lang="en-GB" sz="1400" dirty="0">
                <a:solidFill>
                  <a:srgbClr val="666666"/>
                </a:solidFill>
              </a:rPr>
              <a:t>&amp; </a:t>
            </a:r>
            <a:r>
              <a:rPr lang="en-GB" sz="1400" dirty="0">
                <a:solidFill>
                  <a:srgbClr val="0070C0"/>
                </a:solidFill>
              </a:rPr>
              <a:t>Neutron Macromolecular Crystallography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82040EA-5848-975A-D722-CFABBCE06F21}"/>
              </a:ext>
            </a:extLst>
          </p:cNvPr>
          <p:cNvSpPr/>
          <p:nvPr/>
        </p:nvSpPr>
        <p:spPr>
          <a:xfrm rot="7468542">
            <a:off x="6132856" y="5376209"/>
            <a:ext cx="168052" cy="549876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73EBD-2D3A-B393-726B-75B0182C4298}"/>
              </a:ext>
            </a:extLst>
          </p:cNvPr>
          <p:cNvSpPr txBox="1"/>
          <p:nvPr/>
        </p:nvSpPr>
        <p:spPr>
          <a:xfrm>
            <a:off x="6705516" y="5522103"/>
            <a:ext cx="122180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4000" dirty="0">
                <a:solidFill>
                  <a:srgbClr val="7030A0"/>
                </a:solidFill>
              </a:rPr>
              <a:t>Estia</a:t>
            </a:r>
          </a:p>
        </p:txBody>
      </p:sp>
    </p:spTree>
    <p:extLst>
      <p:ext uri="{BB962C8B-B14F-4D97-AF65-F5344CB8AC3E}">
        <p14:creationId xmlns:p14="http://schemas.microsoft.com/office/powerpoint/2010/main" val="2264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1_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3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946</TotalTime>
  <Words>1287</Words>
  <Application>Microsoft Macintosh PowerPoint</Application>
  <PresentationFormat>Widescreen</PresentationFormat>
  <Paragraphs>317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Arial</vt:lpstr>
      <vt:lpstr>Calibri</vt:lpstr>
      <vt:lpstr>Cambria Math</vt:lpstr>
      <vt:lpstr>Gill Sans</vt:lpstr>
      <vt:lpstr>Helvetica</vt:lpstr>
      <vt:lpstr>Helvetica Light</vt:lpstr>
      <vt:lpstr>Helvetica Neue</vt:lpstr>
      <vt:lpstr>Helvetica Neue Medium</vt:lpstr>
      <vt:lpstr>Quattrocento Sans</vt:lpstr>
      <vt:lpstr>Segoe UI</vt:lpstr>
      <vt:lpstr>Segoe UI Light</vt:lpstr>
      <vt:lpstr>Segoe UI Semibold</vt:lpstr>
      <vt:lpstr>Tahoma</vt:lpstr>
      <vt:lpstr>TitilliumText22L 800 wt</vt:lpstr>
      <vt:lpstr>Wingdings</vt:lpstr>
      <vt:lpstr>Office-tema</vt:lpstr>
      <vt:lpstr>1_Office-tema</vt:lpstr>
      <vt:lpstr>22_BasicWhite</vt:lpstr>
      <vt:lpstr>2_Office-tema</vt:lpstr>
      <vt:lpstr>The European Spallation Source</vt:lpstr>
      <vt:lpstr>How it works </vt:lpstr>
      <vt:lpstr>High Power 5MW Proton Accelerator</vt:lpstr>
      <vt:lpstr>Target Wheel</vt:lpstr>
      <vt:lpstr>Getting the right energy</vt:lpstr>
      <vt:lpstr>Pulsed source time structures (λ=5Å)</vt:lpstr>
      <vt:lpstr>Long-pulse Performance and Flexibility</vt:lpstr>
      <vt:lpstr>Large Scale Structures Instruments</vt:lpstr>
      <vt:lpstr>Large Scale Structures Instruments</vt:lpstr>
      <vt:lpstr>Towards the User Programme</vt:lpstr>
      <vt:lpstr>Post BOT Schedule</vt:lpstr>
      <vt:lpstr>ESS Ramp Up</vt:lpstr>
      <vt:lpstr>PowerPoint Presentation</vt:lpstr>
      <vt:lpstr>Commissioning phases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we do with neutrons?</dc:title>
  <dc:creator>Andrew J Jackson</dc:creator>
  <cp:lastModifiedBy>Andrew Jackson</cp:lastModifiedBy>
  <cp:revision>60</cp:revision>
  <cp:lastPrinted>2019-03-08T10:27:30Z</cp:lastPrinted>
  <dcterms:created xsi:type="dcterms:W3CDTF">2023-03-09T10:33:25Z</dcterms:created>
  <dcterms:modified xsi:type="dcterms:W3CDTF">2025-12-09T12:29:44Z</dcterms:modified>
</cp:coreProperties>
</file>