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7" r:id="rId2"/>
    <p:sldId id="334" r:id="rId3"/>
    <p:sldId id="332" r:id="rId4"/>
    <p:sldId id="402" r:id="rId5"/>
    <p:sldId id="268" r:id="rId6"/>
    <p:sldId id="383" r:id="rId7"/>
    <p:sldId id="411" r:id="rId8"/>
    <p:sldId id="339" r:id="rId9"/>
    <p:sldId id="413" r:id="rId10"/>
    <p:sldId id="338" r:id="rId11"/>
    <p:sldId id="341" r:id="rId12"/>
    <p:sldId id="401" r:id="rId13"/>
    <p:sldId id="408" r:id="rId14"/>
    <p:sldId id="409" r:id="rId15"/>
    <p:sldId id="412" r:id="rId16"/>
    <p:sldId id="403" r:id="rId17"/>
    <p:sldId id="404" r:id="rId18"/>
    <p:sldId id="405" r:id="rId19"/>
    <p:sldId id="384" r:id="rId20"/>
    <p:sldId id="346" r:id="rId21"/>
    <p:sldId id="347" r:id="rId22"/>
    <p:sldId id="350" r:id="rId23"/>
    <p:sldId id="386" r:id="rId24"/>
    <p:sldId id="361" r:id="rId25"/>
    <p:sldId id="371" r:id="rId26"/>
    <p:sldId id="377" r:id="rId27"/>
    <p:sldId id="363" r:id="rId28"/>
    <p:sldId id="378" r:id="rId29"/>
    <p:sldId id="389" r:id="rId30"/>
    <p:sldId id="407" r:id="rId31"/>
    <p:sldId id="427" r:id="rId32"/>
    <p:sldId id="406" r:id="rId33"/>
    <p:sldId id="426" r:id="rId3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FF9100"/>
    <a:srgbClr val="666666"/>
    <a:srgbClr val="FECC99"/>
    <a:srgbClr val="FEE6CC"/>
    <a:srgbClr val="CCDFDB"/>
    <a:srgbClr val="E5F0EC"/>
    <a:srgbClr val="D7E59A"/>
    <a:srgbClr val="EBF1CB"/>
    <a:srgbClr val="CD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7" autoAdjust="0"/>
    <p:restoredTop sz="94681" autoAdjust="0"/>
  </p:normalViewPr>
  <p:slideViewPr>
    <p:cSldViewPr snapToGrid="0" snapToObjects="1">
      <p:cViewPr>
        <p:scale>
          <a:sx n="133" d="100"/>
          <a:sy n="133" d="100"/>
        </p:scale>
        <p:origin x="1776" y="1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2025-12-03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983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CB9CB-66BB-145D-DCAE-E3B15D287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65FB67-2BBD-70B9-1E8C-70A02436E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4904CF-F44A-D436-8E84-10E331DC4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06541-51C3-4B47-5D31-B8688A01B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2029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136A4-0FAD-FAFA-72BD-3999CCE64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9EE9CF-9390-1DE0-E42B-35A706E15B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EC66FA-537E-40E5-06AE-FAC940E51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27ECB-4346-4FEC-B51C-4A3007A316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6516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A8B3451C-4694-664E-B9FA-4C0C325AB922}" type="datetime1">
              <a:rPr lang="sv-SE" smtClean="0"/>
              <a:t>2025-12-03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0118D55-92F8-2B42-A13F-4473D8A9FD85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8DA34C88-59E2-214D-8934-DF069A893329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56111D87-020B-7F44-8AEA-7EB068082D5D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426A068-6C97-C54A-A44C-49780439F372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25187EC-13EA-8847-BBC0-F9D6954986FA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85E71B04-399E-224A-9B47-76E81F530DAD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EF9D1B82-6C02-9C4B-AC52-8B6B57DBD159}" type="datetime1">
              <a:rPr lang="sv-SE" smtClean="0"/>
              <a:t>2025-12-03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13D5808C-A621-E44B-A1A3-6C3A32100F4E}" type="datetime1">
              <a:rPr lang="sv-SE" smtClean="0"/>
              <a:t>2025-12-03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hyperlink" Target="https://doi.org/10.1016/j.nima.2016.03.007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0"/>
            <a:ext cx="8640000" cy="3177219"/>
          </a:xfrm>
        </p:spPr>
        <p:txBody>
          <a:bodyPr/>
          <a:lstStyle/>
          <a:p>
            <a:r>
              <a:rPr lang="en-US" sz="54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5400" kern="1400" spc="-5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Focussing</a:t>
            </a:r>
            <a:r>
              <a:rPr lang="en-US" sz="5400" kern="1400" spc="-5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Reflectometer ESTIA at the ESS</a:t>
            </a:r>
            <a:endParaRPr lang="en-SE" sz="5400" kern="1400" spc="-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Jos Cooper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DE42-4387-C138-1E3F-1A085D5E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Small Samples</a:t>
            </a:r>
            <a:br>
              <a:rPr lang="en-SE" dirty="0"/>
            </a:b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F489D-2A1B-E9E9-044D-44445491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E2226E-616A-10FD-2937-B8C5846FC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294268"/>
            <a:ext cx="9967777" cy="4768062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The only required collimation on ESTIA is done at the “virtual source” – the point where we decide what neutrons to bring to the sample point (almost 30m from detector)</a:t>
            </a:r>
          </a:p>
          <a:p>
            <a:pPr marL="0" indent="0">
              <a:buNone/>
            </a:pPr>
            <a:r>
              <a:rPr lang="en-SE" dirty="0"/>
              <a:t>Defines the projected beam size!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85FD1B-C269-7A35-9259-44591F227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475" y="2468784"/>
            <a:ext cx="3640858" cy="3934082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1FA1239-EC99-F71F-77AC-5665D08D5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3" b="16036"/>
          <a:stretch/>
        </p:blipFill>
        <p:spPr bwMode="auto">
          <a:xfrm>
            <a:off x="18026" y="2468784"/>
            <a:ext cx="4150572" cy="393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796C4-1981-6144-59FB-DC4A21006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6964" y="2468784"/>
            <a:ext cx="4332367" cy="39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DE42-4387-C138-1E3F-1A085D5E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Virtual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CF489D-2A1B-E9E9-044D-44445491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1A888-CCA4-7149-E2D0-C7ABD18CD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E2226E-616A-10FD-2937-B8C5846FC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E" dirty="0"/>
              <a:t>The virtual source: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3DDE22-12F3-986B-1918-9934C0AC284F}"/>
              </a:ext>
            </a:extLst>
          </p:cNvPr>
          <p:cNvGrpSpPr/>
          <p:nvPr/>
        </p:nvGrpSpPr>
        <p:grpSpPr>
          <a:xfrm rot="1474041">
            <a:off x="2373845" y="3174788"/>
            <a:ext cx="494256" cy="2349753"/>
            <a:chOff x="2361213" y="3174264"/>
            <a:chExt cx="494256" cy="2349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A6F776-3ED0-CB7C-CFFA-98B567E679BA}"/>
                </a:ext>
              </a:extLst>
            </p:cNvPr>
            <p:cNvSpPr/>
            <p:nvPr/>
          </p:nvSpPr>
          <p:spPr>
            <a:xfrm flipH="1">
              <a:off x="2361213" y="3174264"/>
              <a:ext cx="109849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3A66240-6364-314C-DB52-59ADD5BA0D9E}"/>
                </a:ext>
              </a:extLst>
            </p:cNvPr>
            <p:cNvSpPr/>
            <p:nvPr/>
          </p:nvSpPr>
          <p:spPr>
            <a:xfrm flipH="1">
              <a:off x="2748377" y="4420147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6E9F79-E85A-5302-9D2E-100F53574A0F}"/>
              </a:ext>
            </a:extLst>
          </p:cNvPr>
          <p:cNvCxnSpPr/>
          <p:nvPr/>
        </p:nvCxnSpPr>
        <p:spPr>
          <a:xfrm>
            <a:off x="1900861" y="4229333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142148-28CE-829C-56A7-580E534DFBAA}"/>
              </a:ext>
            </a:extLst>
          </p:cNvPr>
          <p:cNvCxnSpPr/>
          <p:nvPr/>
        </p:nvCxnSpPr>
        <p:spPr>
          <a:xfrm>
            <a:off x="1840075" y="4472464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9CEA08C-E6F9-85B4-F82A-F29FC806B0A3}"/>
              </a:ext>
            </a:extLst>
          </p:cNvPr>
          <p:cNvSpPr/>
          <p:nvPr/>
        </p:nvSpPr>
        <p:spPr>
          <a:xfrm rot="1499591" flipH="1">
            <a:off x="5176929" y="4225022"/>
            <a:ext cx="111996" cy="30000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1C88D9D-23AC-9050-C376-921246A07CD4}"/>
              </a:ext>
            </a:extLst>
          </p:cNvPr>
          <p:cNvSpPr/>
          <p:nvPr/>
        </p:nvSpPr>
        <p:spPr>
          <a:xfrm rot="7004312" flipH="1">
            <a:off x="2004021" y="5396230"/>
            <a:ext cx="111996" cy="300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80EF328-53FA-8A4B-55EE-3E7CF5ABE50C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2193982" y="4619625"/>
            <a:ext cx="463517" cy="99409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D24672D-2E0D-9717-2F1F-E83D87E36DCA}"/>
              </a:ext>
            </a:extLst>
          </p:cNvPr>
          <p:cNvCxnSpPr>
            <a:cxnSpLocks/>
          </p:cNvCxnSpPr>
          <p:nvPr/>
        </p:nvCxnSpPr>
        <p:spPr>
          <a:xfrm flipV="1">
            <a:off x="1905883" y="3878382"/>
            <a:ext cx="775731" cy="16320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66A90D5-8559-9700-4324-BBAA2BCC5B51}"/>
              </a:ext>
            </a:extLst>
          </p:cNvPr>
          <p:cNvGrpSpPr/>
          <p:nvPr/>
        </p:nvGrpSpPr>
        <p:grpSpPr>
          <a:xfrm>
            <a:off x="6784197" y="3134736"/>
            <a:ext cx="514865" cy="2519022"/>
            <a:chOff x="2356022" y="3112414"/>
            <a:chExt cx="514865" cy="251902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0048D90-04E5-8C1A-C55B-0DAF5241C691}"/>
                </a:ext>
              </a:extLst>
            </p:cNvPr>
            <p:cNvSpPr/>
            <p:nvPr/>
          </p:nvSpPr>
          <p:spPr>
            <a:xfrm flipH="1">
              <a:off x="2356022" y="3112414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7809941-DDC6-501B-FBCE-E2225D3B43E2}"/>
                </a:ext>
              </a:extLst>
            </p:cNvPr>
            <p:cNvSpPr/>
            <p:nvPr/>
          </p:nvSpPr>
          <p:spPr>
            <a:xfrm flipH="1">
              <a:off x="2763795" y="4527566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14BB37A-F3D3-FBEC-B3CD-A2B87B1D2639}"/>
              </a:ext>
            </a:extLst>
          </p:cNvPr>
          <p:cNvCxnSpPr/>
          <p:nvPr/>
        </p:nvCxnSpPr>
        <p:spPr>
          <a:xfrm>
            <a:off x="6256975" y="4223358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C90920B-BACC-6193-9924-9EDA766B88F8}"/>
              </a:ext>
            </a:extLst>
          </p:cNvPr>
          <p:cNvCxnSpPr/>
          <p:nvPr/>
        </p:nvCxnSpPr>
        <p:spPr>
          <a:xfrm>
            <a:off x="6256975" y="4549888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8DA25908-05A9-E206-BE24-1A58758EDB7C}"/>
              </a:ext>
            </a:extLst>
          </p:cNvPr>
          <p:cNvSpPr/>
          <p:nvPr/>
        </p:nvSpPr>
        <p:spPr>
          <a:xfrm flipH="1">
            <a:off x="9537301" y="4234636"/>
            <a:ext cx="111996" cy="30000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6177FC-8967-72B3-34B8-727A48F89B3B}"/>
              </a:ext>
            </a:extLst>
          </p:cNvPr>
          <p:cNvSpPr txBox="1"/>
          <p:nvPr/>
        </p:nvSpPr>
        <p:spPr>
          <a:xfrm>
            <a:off x="2293748" y="2341383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Low angle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299851-BE8D-6260-7762-2AC3106F2FE6}"/>
              </a:ext>
            </a:extLst>
          </p:cNvPr>
          <p:cNvSpPr txBox="1"/>
          <p:nvPr/>
        </p:nvSpPr>
        <p:spPr>
          <a:xfrm>
            <a:off x="2060019" y="5854586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VS.     .      .      .      .      .      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A93C2D-8B80-00FB-70A3-75CE7D21AC6C}"/>
              </a:ext>
            </a:extLst>
          </p:cNvPr>
          <p:cNvSpPr txBox="1"/>
          <p:nvPr/>
        </p:nvSpPr>
        <p:spPr>
          <a:xfrm>
            <a:off x="2554865" y="6467524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Horizontal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927D6F-FCD6-8529-E829-7973D56D8222}"/>
              </a:ext>
            </a:extLst>
          </p:cNvPr>
          <p:cNvSpPr txBox="1"/>
          <p:nvPr/>
        </p:nvSpPr>
        <p:spPr>
          <a:xfrm>
            <a:off x="7244463" y="6407961"/>
            <a:ext cx="93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Vertical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C865B2-8510-8AB0-8493-8EEE8B986CEF}"/>
              </a:ext>
            </a:extLst>
          </p:cNvPr>
          <p:cNvSpPr txBox="1"/>
          <p:nvPr/>
        </p:nvSpPr>
        <p:spPr>
          <a:xfrm>
            <a:off x="6892383" y="5854586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VS.     .      .      .      .      .      Sample</a:t>
            </a:r>
          </a:p>
        </p:txBody>
      </p:sp>
    </p:spTree>
    <p:extLst>
      <p:ext uri="{BB962C8B-B14F-4D97-AF65-F5344CB8AC3E}">
        <p14:creationId xmlns:p14="http://schemas.microsoft.com/office/powerpoint/2010/main" val="41089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7C80B-A34B-D934-5069-72B4E7053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637C-86C2-7FBC-32BE-B7CFE05E8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Virtual Source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4D8DE-CE3D-9F84-78C8-86975508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53C20-0732-47B3-9873-89743DE1CF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F05CA7-D707-E54A-E59A-67FF67629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SE" dirty="0"/>
              <a:t>The virtual source: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AA5747-2FEC-7AFF-E81A-747A0645552B}"/>
              </a:ext>
            </a:extLst>
          </p:cNvPr>
          <p:cNvSpPr txBox="1"/>
          <p:nvPr/>
        </p:nvSpPr>
        <p:spPr>
          <a:xfrm>
            <a:off x="2060019" y="5854586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VS.     .      .      .      .      .      Sample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7708F6-46A3-F451-F50E-DB53B821E62E}"/>
              </a:ext>
            </a:extLst>
          </p:cNvPr>
          <p:cNvSpPr txBox="1"/>
          <p:nvPr/>
        </p:nvSpPr>
        <p:spPr>
          <a:xfrm>
            <a:off x="2554865" y="6467524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Horizontal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E649EA-8082-354D-295A-06DC4D2EE136}"/>
              </a:ext>
            </a:extLst>
          </p:cNvPr>
          <p:cNvSpPr txBox="1"/>
          <p:nvPr/>
        </p:nvSpPr>
        <p:spPr>
          <a:xfrm>
            <a:off x="7244463" y="6407961"/>
            <a:ext cx="935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Vertical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6AF02-4267-FD7A-5B1A-4F8204E4AE54}"/>
              </a:ext>
            </a:extLst>
          </p:cNvPr>
          <p:cNvSpPr txBox="1"/>
          <p:nvPr/>
        </p:nvSpPr>
        <p:spPr>
          <a:xfrm>
            <a:off x="6892383" y="5854586"/>
            <a:ext cx="3685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VS.     .      .      .      .      .      Sample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E42B50-7F4B-43FD-C008-2684E1219CDD}"/>
              </a:ext>
            </a:extLst>
          </p:cNvPr>
          <p:cNvGrpSpPr/>
          <p:nvPr/>
        </p:nvGrpSpPr>
        <p:grpSpPr>
          <a:xfrm rot="2280285">
            <a:off x="2198395" y="3334546"/>
            <a:ext cx="488638" cy="2221112"/>
            <a:chOff x="2360444" y="3271085"/>
            <a:chExt cx="488638" cy="222111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2DF8C2-ED1B-5743-E9FA-922DD6AA3905}"/>
                </a:ext>
              </a:extLst>
            </p:cNvPr>
            <p:cNvSpPr/>
            <p:nvPr/>
          </p:nvSpPr>
          <p:spPr>
            <a:xfrm flipH="1">
              <a:off x="2360444" y="3271085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062AB9F-0356-E7C1-4661-1D3D4122C9B1}"/>
                </a:ext>
              </a:extLst>
            </p:cNvPr>
            <p:cNvSpPr/>
            <p:nvPr/>
          </p:nvSpPr>
          <p:spPr>
            <a:xfrm flipH="1">
              <a:off x="2741990" y="4388327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EE3B0E-5748-DD42-3519-CDBD548A4B7D}"/>
              </a:ext>
            </a:extLst>
          </p:cNvPr>
          <p:cNvCxnSpPr>
            <a:cxnSpLocks/>
          </p:cNvCxnSpPr>
          <p:nvPr/>
        </p:nvCxnSpPr>
        <p:spPr>
          <a:xfrm>
            <a:off x="1559317" y="4344583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7DA71A-A7E1-78EB-E7FE-6E3FB1E10531}"/>
              </a:ext>
            </a:extLst>
          </p:cNvPr>
          <p:cNvCxnSpPr>
            <a:cxnSpLocks/>
          </p:cNvCxnSpPr>
          <p:nvPr/>
        </p:nvCxnSpPr>
        <p:spPr>
          <a:xfrm>
            <a:off x="1559317" y="4529719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4A84E136-649D-81EC-E8F9-3504B97E4A09}"/>
              </a:ext>
            </a:extLst>
          </p:cNvPr>
          <p:cNvSpPr/>
          <p:nvPr/>
        </p:nvSpPr>
        <p:spPr>
          <a:xfrm rot="2234839" flipH="1">
            <a:off x="4823881" y="4305573"/>
            <a:ext cx="111996" cy="30000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52EAC49-1E86-A430-59BB-D6DC37D01092}"/>
              </a:ext>
            </a:extLst>
          </p:cNvPr>
          <p:cNvGrpSpPr/>
          <p:nvPr/>
        </p:nvGrpSpPr>
        <p:grpSpPr>
          <a:xfrm>
            <a:off x="6830367" y="3153815"/>
            <a:ext cx="514865" cy="2519022"/>
            <a:chOff x="2356022" y="3112414"/>
            <a:chExt cx="514865" cy="251902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0ECB2A-82BB-27E4-77B4-CAA0DDB52231}"/>
                </a:ext>
              </a:extLst>
            </p:cNvPr>
            <p:cNvSpPr/>
            <p:nvPr/>
          </p:nvSpPr>
          <p:spPr>
            <a:xfrm flipH="1">
              <a:off x="2356022" y="3112414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F5CC3B-5298-351C-D08A-29F8D4A37E6B}"/>
                </a:ext>
              </a:extLst>
            </p:cNvPr>
            <p:cNvSpPr/>
            <p:nvPr/>
          </p:nvSpPr>
          <p:spPr>
            <a:xfrm flipH="1">
              <a:off x="2763795" y="4527566"/>
              <a:ext cx="107092" cy="11038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461A82-0D1D-C6EB-4E1A-EF44010CA039}"/>
              </a:ext>
            </a:extLst>
          </p:cNvPr>
          <p:cNvCxnSpPr>
            <a:cxnSpLocks/>
          </p:cNvCxnSpPr>
          <p:nvPr/>
        </p:nvCxnSpPr>
        <p:spPr>
          <a:xfrm>
            <a:off x="6421483" y="4242437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68A5EC-5FAE-D28E-2460-CBADDD57B80A}"/>
              </a:ext>
            </a:extLst>
          </p:cNvPr>
          <p:cNvCxnSpPr>
            <a:cxnSpLocks/>
          </p:cNvCxnSpPr>
          <p:nvPr/>
        </p:nvCxnSpPr>
        <p:spPr>
          <a:xfrm>
            <a:off x="6421483" y="4568967"/>
            <a:ext cx="3336324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497F336-71FD-34F8-01E0-87CC8B271D56}"/>
              </a:ext>
            </a:extLst>
          </p:cNvPr>
          <p:cNvSpPr/>
          <p:nvPr/>
        </p:nvSpPr>
        <p:spPr>
          <a:xfrm flipH="1">
            <a:off x="9701809" y="4253715"/>
            <a:ext cx="111996" cy="30000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12E87B-4E50-585F-6CD4-298B11F051AF}"/>
              </a:ext>
            </a:extLst>
          </p:cNvPr>
          <p:cNvSpPr/>
          <p:nvPr/>
        </p:nvSpPr>
        <p:spPr>
          <a:xfrm rot="7749395" flipH="1">
            <a:off x="1604620" y="5291800"/>
            <a:ext cx="99540" cy="30000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D000534-F91F-A7FC-F80E-9165FCCFB46A}"/>
              </a:ext>
            </a:extLst>
          </p:cNvPr>
          <p:cNvCxnSpPr>
            <a:cxnSpLocks/>
          </p:cNvCxnSpPr>
          <p:nvPr/>
        </p:nvCxnSpPr>
        <p:spPr>
          <a:xfrm rot="745083" flipV="1">
            <a:off x="1818119" y="4659423"/>
            <a:ext cx="481165" cy="102132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3FF511-3D83-67DA-F434-C191FC921643}"/>
              </a:ext>
            </a:extLst>
          </p:cNvPr>
          <p:cNvCxnSpPr>
            <a:cxnSpLocks/>
            <a:stCxn id="25" idx="2"/>
          </p:cNvCxnSpPr>
          <p:nvPr/>
        </p:nvCxnSpPr>
        <p:spPr>
          <a:xfrm flipV="1">
            <a:off x="1538075" y="4054284"/>
            <a:ext cx="1035542" cy="129280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48D07F6-B4FE-2FEE-E788-2585BB6F90AE}"/>
              </a:ext>
            </a:extLst>
          </p:cNvPr>
          <p:cNvSpPr txBox="1"/>
          <p:nvPr/>
        </p:nvSpPr>
        <p:spPr>
          <a:xfrm>
            <a:off x="2259022" y="2373848"/>
            <a:ext cx="129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SE" dirty="0">
                <a:solidFill>
                  <a:srgbClr val="666666"/>
                </a:solidFill>
              </a:rPr>
              <a:t>High angle</a:t>
            </a:r>
          </a:p>
        </p:txBody>
      </p:sp>
    </p:spTree>
    <p:extLst>
      <p:ext uri="{BB962C8B-B14F-4D97-AF65-F5344CB8AC3E}">
        <p14:creationId xmlns:p14="http://schemas.microsoft.com/office/powerpoint/2010/main" val="1865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836B0-FEFF-1DB6-7009-181FAD37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Footprint and Divergence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26C1E7-621D-AE16-E3F4-46B110A1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88C7B-90E7-05B2-757D-1C1F4AA4E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690FD5-702B-F50C-6DD6-A9B06693A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6491733" cy="4768062"/>
          </a:xfrm>
        </p:spPr>
        <p:txBody>
          <a:bodyPr/>
          <a:lstStyle/>
          <a:p>
            <a:r>
              <a:rPr lang="en-GB" dirty="0"/>
              <a:t>Virtual Source defines footprint of beam onto sample</a:t>
            </a:r>
          </a:p>
          <a:p>
            <a:endParaRPr lang="en-GB" dirty="0"/>
          </a:p>
          <a:p>
            <a:r>
              <a:rPr lang="en-GB" dirty="0"/>
              <a:t>Divergence is 1.5 degrees irrespective of footprint</a:t>
            </a:r>
          </a:p>
          <a:p>
            <a:endParaRPr lang="en-GB" dirty="0"/>
          </a:p>
          <a:p>
            <a:r>
              <a:rPr lang="en-GB" dirty="0"/>
              <a:t>‘Conventional’ slit set near sample point can limit divergence independent of footprint</a:t>
            </a:r>
          </a:p>
          <a:p>
            <a:endParaRPr lang="en-GB" dirty="0"/>
          </a:p>
          <a:p>
            <a:r>
              <a:rPr lang="en-GB" dirty="0"/>
              <a:t>Divergence range 1.5</a:t>
            </a:r>
            <a:r>
              <a:rPr lang="en-GB" baseline="30000" dirty="0"/>
              <a:t>o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0.005</a:t>
            </a:r>
            <a:r>
              <a:rPr lang="en-GB" baseline="30000" dirty="0">
                <a:sym typeface="Wingdings" pitchFamily="2" charset="2"/>
              </a:rPr>
              <a:t>o</a:t>
            </a:r>
            <a:endParaRPr lang="en-GB" dirty="0">
              <a:sym typeface="Wingdings" pitchFamily="2" charset="2"/>
            </a:endParaRPr>
          </a:p>
          <a:p>
            <a:pPr lvl="1"/>
            <a:r>
              <a:rPr lang="en-GB" dirty="0">
                <a:sym typeface="Wingdings" pitchFamily="2" charset="2"/>
              </a:rPr>
              <a:t>We can tune flux/divergence on a </a:t>
            </a:r>
            <a:r>
              <a:rPr lang="en-GB" dirty="0" err="1">
                <a:sym typeface="Wingdings" pitchFamily="2" charset="2"/>
              </a:rPr>
              <a:t>ToF</a:t>
            </a:r>
            <a:r>
              <a:rPr lang="en-GB" dirty="0">
                <a:sym typeface="Wingdings" pitchFamily="2" charset="2"/>
              </a:rPr>
              <a:t> source in seconds</a:t>
            </a:r>
            <a:endParaRPr lang="en-GB" dirty="0"/>
          </a:p>
          <a:p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9FE5F7B-2BE8-9C60-52EA-8B95E95CF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8" t="11527" r="10848" b="36301"/>
          <a:stretch>
            <a:fillRect/>
          </a:stretch>
        </p:blipFill>
        <p:spPr bwMode="auto">
          <a:xfrm rot="16200000">
            <a:off x="7120053" y="1787604"/>
            <a:ext cx="6485468" cy="325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00721-C8C1-B6A8-2EF7-277A2778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7C8C-59E7-02FB-1AF8-CDD9BBA3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Footprint and Divergence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6C57BB-F849-982B-56AE-0F33A5BB1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14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E35C14-2C3C-C217-C1A1-4256B1993E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65AB9A-C588-9FF8-CF76-0C2ECD2B87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372" y="1445492"/>
            <a:ext cx="8823910" cy="47688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89E7F0-BC14-2E44-7FFB-214EDDD1EF6F}"/>
              </a:ext>
            </a:extLst>
          </p:cNvPr>
          <p:cNvCxnSpPr>
            <a:cxnSpLocks/>
          </p:cNvCxnSpPr>
          <p:nvPr/>
        </p:nvCxnSpPr>
        <p:spPr>
          <a:xfrm flipH="1">
            <a:off x="9352345" y="1901986"/>
            <a:ext cx="173619" cy="54401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0248B44-7030-7DBB-6029-D883B55E6A4E}"/>
              </a:ext>
            </a:extLst>
          </p:cNvPr>
          <p:cNvCxnSpPr>
            <a:cxnSpLocks/>
          </p:cNvCxnSpPr>
          <p:nvPr/>
        </p:nvCxnSpPr>
        <p:spPr>
          <a:xfrm flipH="1">
            <a:off x="8891287" y="3329659"/>
            <a:ext cx="173619" cy="54401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44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2C68C-43F2-D687-91E2-07F6C5ED7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295-F0E9-6F79-7FB2-4CD9D065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Footprint and Divergence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25E593-928E-A19D-A317-F409A050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15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D4BF7-BEA9-B554-80EC-D33E10D79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1496CA-023F-6EC8-8B68-0055FBD45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372" y="1445492"/>
            <a:ext cx="8823910" cy="47688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36DB3B-F94D-1A70-1DB2-C6DDFE62AA48}"/>
              </a:ext>
            </a:extLst>
          </p:cNvPr>
          <p:cNvCxnSpPr>
            <a:cxnSpLocks/>
          </p:cNvCxnSpPr>
          <p:nvPr/>
        </p:nvCxnSpPr>
        <p:spPr>
          <a:xfrm flipH="1">
            <a:off x="9201874" y="2199189"/>
            <a:ext cx="173619" cy="54401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389519-C51E-52D9-C203-79096F7DA966}"/>
              </a:ext>
            </a:extLst>
          </p:cNvPr>
          <p:cNvCxnSpPr>
            <a:cxnSpLocks/>
          </p:cNvCxnSpPr>
          <p:nvPr/>
        </p:nvCxnSpPr>
        <p:spPr>
          <a:xfrm flipH="1">
            <a:off x="8926011" y="3024979"/>
            <a:ext cx="173619" cy="54401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A6E0DBEA-1045-2002-1FAE-22DE225E3A32}"/>
              </a:ext>
            </a:extLst>
          </p:cNvPr>
          <p:cNvSpPr/>
          <p:nvPr/>
        </p:nvSpPr>
        <p:spPr>
          <a:xfrm>
            <a:off x="9034641" y="3024979"/>
            <a:ext cx="921283" cy="782393"/>
          </a:xfrm>
          <a:custGeom>
            <a:avLst/>
            <a:gdLst>
              <a:gd name="connsiteX0" fmla="*/ 0 w 874987"/>
              <a:gd name="connsiteY0" fmla="*/ 307428 h 756745"/>
              <a:gd name="connsiteX1" fmla="*/ 86711 w 874987"/>
              <a:gd name="connsiteY1" fmla="*/ 0 h 756745"/>
              <a:gd name="connsiteX2" fmla="*/ 874987 w 874987"/>
              <a:gd name="connsiteY2" fmla="*/ 756745 h 756745"/>
              <a:gd name="connsiteX3" fmla="*/ 0 w 874987"/>
              <a:gd name="connsiteY3" fmla="*/ 307428 h 7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4987" h="756745">
                <a:moveTo>
                  <a:pt x="0" y="307428"/>
                </a:moveTo>
                <a:lnTo>
                  <a:pt x="86711" y="0"/>
                </a:lnTo>
                <a:lnTo>
                  <a:pt x="874987" y="756745"/>
                </a:lnTo>
                <a:lnTo>
                  <a:pt x="0" y="3074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8BEF946-261B-3F7B-CDD1-581EFE170200}"/>
              </a:ext>
            </a:extLst>
          </p:cNvPr>
          <p:cNvSpPr/>
          <p:nvPr/>
        </p:nvSpPr>
        <p:spPr>
          <a:xfrm>
            <a:off x="9232899" y="2435226"/>
            <a:ext cx="746125" cy="1352550"/>
          </a:xfrm>
          <a:custGeom>
            <a:avLst/>
            <a:gdLst>
              <a:gd name="connsiteX0" fmla="*/ 101600 w 717550"/>
              <a:gd name="connsiteY0" fmla="*/ 0 h 1317625"/>
              <a:gd name="connsiteX1" fmla="*/ 0 w 717550"/>
              <a:gd name="connsiteY1" fmla="*/ 301625 h 1317625"/>
              <a:gd name="connsiteX2" fmla="*/ 717550 w 717550"/>
              <a:gd name="connsiteY2" fmla="*/ 1317625 h 1317625"/>
              <a:gd name="connsiteX3" fmla="*/ 101600 w 717550"/>
              <a:gd name="connsiteY3" fmla="*/ 0 h 131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7550" h="1317625">
                <a:moveTo>
                  <a:pt x="101600" y="0"/>
                </a:moveTo>
                <a:lnTo>
                  <a:pt x="0" y="301625"/>
                </a:lnTo>
                <a:lnTo>
                  <a:pt x="717550" y="1317625"/>
                </a:lnTo>
                <a:lnTo>
                  <a:pt x="1016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75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9C44D-AE97-AC03-9EB3-DC829B317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720DF-4FF1-4D53-D62C-EC409CCEB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SE" dirty="0"/>
              <a:t>Shielding Concept</a:t>
            </a:r>
          </a:p>
        </p:txBody>
      </p:sp>
    </p:spTree>
    <p:extLst>
      <p:ext uri="{BB962C8B-B14F-4D97-AF65-F5344CB8AC3E}">
        <p14:creationId xmlns:p14="http://schemas.microsoft.com/office/powerpoint/2010/main" val="27305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B986-0D77-91BA-79C3-5492C12E1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Shielding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F0D5E-38AD-8735-4412-6176CA57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C1F1D-D7E8-9796-527D-0B38111F1E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A1D7C2-4467-F6B3-02B5-C59DFBDCD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We know where the beam should be at all points on the beamline, so aggressively shield around it</a:t>
            </a:r>
          </a:p>
          <a:p>
            <a:pPr lvl="0"/>
            <a:r>
              <a:rPr lang="en-SE" dirty="0"/>
              <a:t>Elliptical paths naturally eliminate line of sight three times</a:t>
            </a:r>
          </a:p>
          <a:p>
            <a:pPr lvl="0"/>
            <a:r>
              <a:rPr lang="en-SE" dirty="0"/>
              <a:t>Lighter shielding everywhere to reduce secondary scattered beam</a:t>
            </a:r>
          </a:p>
          <a:p>
            <a:pPr lvl="0"/>
            <a:r>
              <a:rPr lang="en-SE" dirty="0"/>
              <a:t>Predominantly use copper, borated aluminium, B4C and borofloat glass</a:t>
            </a:r>
          </a:p>
          <a:p>
            <a:pPr lvl="0"/>
            <a:r>
              <a:rPr lang="en-SE" dirty="0"/>
              <a:t>Cave is slightly borated for good measure</a:t>
            </a:r>
            <a:endParaRPr lang="en-US" dirty="0"/>
          </a:p>
          <a:p>
            <a:endParaRPr lang="en-SE" dirty="0"/>
          </a:p>
          <a:p>
            <a:r>
              <a:rPr lang="en-SE" dirty="0"/>
              <a:t>You ‘could’ stand in the cave </a:t>
            </a:r>
          </a:p>
          <a:p>
            <a:r>
              <a:rPr lang="en-SE" dirty="0"/>
              <a:t>with the beam 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2B5CF-C65C-EB9F-6DCE-4944D4E0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1" t="6647" r="1266" b="15006"/>
          <a:stretch>
            <a:fillRect/>
          </a:stretch>
        </p:blipFill>
        <p:spPr bwMode="auto">
          <a:xfrm>
            <a:off x="4448051" y="4069582"/>
            <a:ext cx="7743950" cy="277081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3168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5BCCE-393B-9C53-5C79-F96471B10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AE62-1B59-EF96-D566-A569FA42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Shielding Concept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B9A0F5-29E7-0566-8DD4-22C8B65B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18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2E0DC-6621-08CB-ECCA-49A80CAD69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F4168C-B4E1-6535-1C7B-A8D0FC49B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1" t="35458" r="21277" b="11063"/>
          <a:stretch>
            <a:fillRect/>
          </a:stretch>
        </p:blipFill>
        <p:spPr bwMode="auto">
          <a:xfrm>
            <a:off x="7102671" y="0"/>
            <a:ext cx="5089329" cy="351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D5BDA8-FD47-9C50-0A1F-507E9970D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6" t="15092" r="40691" b="38901"/>
          <a:stretch>
            <a:fillRect/>
          </a:stretch>
        </p:blipFill>
        <p:spPr bwMode="auto">
          <a:xfrm>
            <a:off x="533769" y="922529"/>
            <a:ext cx="2895133" cy="251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5E15062-1425-962E-B7AD-65CD65C3E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6" t="13576" r="25807" b="1539"/>
          <a:stretch>
            <a:fillRect/>
          </a:stretch>
        </p:blipFill>
        <p:spPr bwMode="auto">
          <a:xfrm>
            <a:off x="3818220" y="931026"/>
            <a:ext cx="2652765" cy="582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6481F75-9CC0-0AE4-E749-9CBC739651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25189" r="29989" b="22074"/>
          <a:stretch>
            <a:fillRect/>
          </a:stretch>
        </p:blipFill>
        <p:spPr bwMode="auto">
          <a:xfrm>
            <a:off x="7102671" y="3918857"/>
            <a:ext cx="5089329" cy="29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BC18427-8D8F-C74A-1395-BED7D8045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 t="38828" r="17445"/>
          <a:stretch>
            <a:fillRect/>
          </a:stretch>
        </p:blipFill>
        <p:spPr bwMode="auto">
          <a:xfrm>
            <a:off x="533769" y="3437314"/>
            <a:ext cx="2652765" cy="342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01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A975-E69C-8FB6-2977-44C09DA3B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SE" dirty="0"/>
              <a:t>Polarisation</a:t>
            </a:r>
          </a:p>
        </p:txBody>
      </p:sp>
    </p:spTree>
    <p:extLst>
      <p:ext uri="{BB962C8B-B14F-4D97-AF65-F5344CB8AC3E}">
        <p14:creationId xmlns:p14="http://schemas.microsoft.com/office/powerpoint/2010/main" val="358658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A133A-CD22-3800-921D-FB6865262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Selene Concept</a:t>
            </a:r>
            <a:br>
              <a:rPr lang="en-SE" dirty="0"/>
            </a:b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C7E410-B5EC-F5D1-B9E0-B235E2E0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</a:t>
            </a:fld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003A2B-F6E7-B107-0A35-68DC0C325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 dirty="0"/>
          </a:p>
          <a:p>
            <a:endParaRPr lang="en-SE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766BBD6-995C-7AC7-6F18-E3A3F746BDE6}"/>
              </a:ext>
            </a:extLst>
          </p:cNvPr>
          <p:cNvGrpSpPr/>
          <p:nvPr/>
        </p:nvGrpSpPr>
        <p:grpSpPr>
          <a:xfrm>
            <a:off x="451821" y="2270836"/>
            <a:ext cx="11174819" cy="3852391"/>
            <a:chOff x="451821" y="2270836"/>
            <a:chExt cx="11174819" cy="38523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C58C61-83A7-8841-3F8F-7111FA67E943}"/>
                </a:ext>
              </a:extLst>
            </p:cNvPr>
            <p:cNvSpPr txBox="1"/>
            <p:nvPr/>
          </p:nvSpPr>
          <p:spPr>
            <a:xfrm>
              <a:off x="11069619" y="433533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en-SE" dirty="0">
                <a:solidFill>
                  <a:srgbClr val="666666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B55E6A5-09B6-C6CD-524D-B2607AFC91BF}"/>
                </a:ext>
              </a:extLst>
            </p:cNvPr>
            <p:cNvGrpSpPr/>
            <p:nvPr/>
          </p:nvGrpSpPr>
          <p:grpSpPr>
            <a:xfrm>
              <a:off x="451821" y="2270836"/>
              <a:ext cx="11103865" cy="3309170"/>
              <a:chOff x="451821" y="2270836"/>
              <a:chExt cx="11103865" cy="3309170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10DE6C5-CB10-BE92-868E-B2A4B48F24F6}"/>
                  </a:ext>
                </a:extLst>
              </p:cNvPr>
              <p:cNvGrpSpPr/>
              <p:nvPr/>
            </p:nvGrpSpPr>
            <p:grpSpPr>
              <a:xfrm>
                <a:off x="451821" y="2270836"/>
                <a:ext cx="11103865" cy="3309170"/>
                <a:chOff x="451821" y="2270836"/>
                <a:chExt cx="11103865" cy="3309170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039B6B8-8F36-04BB-F3AB-DADD4246B3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51821" y="2270836"/>
                  <a:ext cx="11103865" cy="3309170"/>
                </a:xfrm>
                <a:prstGeom prst="rect">
                  <a:avLst/>
                </a:prstGeom>
              </p:spPr>
            </p:pic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ECC0646D-4C2E-2C77-31AC-B01156BF12BD}"/>
                    </a:ext>
                  </a:extLst>
                </p:cNvPr>
                <p:cNvSpPr/>
                <p:nvPr/>
              </p:nvSpPr>
              <p:spPr>
                <a:xfrm>
                  <a:off x="2764715" y="2506532"/>
                  <a:ext cx="2259106" cy="271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9355E75-0E10-D62F-CAF6-AE5B91E431D7}"/>
                  </a:ext>
                </a:extLst>
              </p:cNvPr>
              <p:cNvSpPr/>
              <p:nvPr/>
            </p:nvSpPr>
            <p:spPr>
              <a:xfrm>
                <a:off x="5359101" y="5244467"/>
                <a:ext cx="2259106" cy="271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C122FF6-8DEC-B275-8FB2-2C84444A8774}"/>
                  </a:ext>
                </a:extLst>
              </p:cNvPr>
              <p:cNvSpPr/>
              <p:nvPr/>
            </p:nvSpPr>
            <p:spPr>
              <a:xfrm>
                <a:off x="5023821" y="4238509"/>
                <a:ext cx="939820" cy="1179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4A81CD-D70D-ABDD-C334-20A79E264C76}"/>
                </a:ext>
              </a:extLst>
            </p:cNvPr>
            <p:cNvSpPr/>
            <p:nvPr/>
          </p:nvSpPr>
          <p:spPr>
            <a:xfrm rot="10800000" flipH="1" flipV="1">
              <a:off x="6550854" y="5224299"/>
              <a:ext cx="2259106" cy="271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4B7108E-CA02-7D51-B701-E3E57241B189}"/>
                </a:ext>
              </a:extLst>
            </p:cNvPr>
            <p:cNvGrpSpPr/>
            <p:nvPr/>
          </p:nvGrpSpPr>
          <p:grpSpPr>
            <a:xfrm>
              <a:off x="4953979" y="2814057"/>
              <a:ext cx="6531865" cy="3309170"/>
              <a:chOff x="4953979" y="2814057"/>
              <a:chExt cx="6531865" cy="330917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126EA3E-0C23-A5B7-1DD1-7F7DF63224D7}"/>
                  </a:ext>
                </a:extLst>
              </p:cNvPr>
              <p:cNvGrpSpPr/>
              <p:nvPr/>
            </p:nvGrpSpPr>
            <p:grpSpPr>
              <a:xfrm rot="10800000" flipH="1" flipV="1">
                <a:off x="4953979" y="2814057"/>
                <a:ext cx="6531865" cy="3309170"/>
                <a:chOff x="5023821" y="2270836"/>
                <a:chExt cx="6531865" cy="3309170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AB8CEBE-8515-62FB-B77E-FB85BA5114FE}"/>
                    </a:ext>
                  </a:extLst>
                </p:cNvPr>
                <p:cNvGrpSpPr/>
                <p:nvPr/>
              </p:nvGrpSpPr>
              <p:grpSpPr>
                <a:xfrm>
                  <a:off x="5359101" y="2270836"/>
                  <a:ext cx="6196585" cy="3309170"/>
                  <a:chOff x="5359101" y="2270836"/>
                  <a:chExt cx="6196585" cy="3309170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01BEB20D-BEE8-FC1B-700A-E8F428073D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8266"/>
                  <a:stretch/>
                </p:blipFill>
                <p:spPr>
                  <a:xfrm flipV="1">
                    <a:off x="5811241" y="2270836"/>
                    <a:ext cx="5744445" cy="3309170"/>
                  </a:xfrm>
                  <a:prstGeom prst="rect">
                    <a:avLst/>
                  </a:prstGeom>
                </p:spPr>
              </p:pic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86933B76-0150-3152-7C52-69574A1FB269}"/>
                      </a:ext>
                    </a:extLst>
                  </p:cNvPr>
                  <p:cNvSpPr/>
                  <p:nvPr/>
                </p:nvSpPr>
                <p:spPr>
                  <a:xfrm>
                    <a:off x="5359101" y="2344393"/>
                    <a:ext cx="2259106" cy="27138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SE"/>
                  </a:p>
                </p:txBody>
              </p:sp>
            </p:grp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9A42972-F871-EA5C-FC58-DAF4DBDA0710}"/>
                    </a:ext>
                  </a:extLst>
                </p:cNvPr>
                <p:cNvSpPr/>
                <p:nvPr/>
              </p:nvSpPr>
              <p:spPr>
                <a:xfrm>
                  <a:off x="5359101" y="5244467"/>
                  <a:ext cx="2259106" cy="2713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4272967-B52F-50D6-DFB5-CD6864019A15}"/>
                    </a:ext>
                  </a:extLst>
                </p:cNvPr>
                <p:cNvSpPr/>
                <p:nvPr/>
              </p:nvSpPr>
              <p:spPr>
                <a:xfrm>
                  <a:off x="5023821" y="4238509"/>
                  <a:ext cx="939820" cy="1179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SE"/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A0199EB-A20D-C8F8-F9D5-7BB71CD6E40B}"/>
                  </a:ext>
                </a:extLst>
              </p:cNvPr>
              <p:cNvSpPr/>
              <p:nvPr/>
            </p:nvSpPr>
            <p:spPr>
              <a:xfrm rot="10800000" flipH="1" flipV="1">
                <a:off x="7618207" y="3008186"/>
                <a:ext cx="1117085" cy="5738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9418966-CE06-085F-45F3-657D714F9255}"/>
                  </a:ext>
                </a:extLst>
              </p:cNvPr>
              <p:cNvSpPr/>
              <p:nvPr/>
            </p:nvSpPr>
            <p:spPr>
              <a:xfrm rot="10800000" flipH="1" flipV="1">
                <a:off x="8591857" y="2889849"/>
                <a:ext cx="2259106" cy="4388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0ACA326-53FC-C1E4-12E4-A04CA7B72A82}"/>
                  </a:ext>
                </a:extLst>
              </p:cNvPr>
              <p:cNvSpPr/>
              <p:nvPr/>
            </p:nvSpPr>
            <p:spPr>
              <a:xfrm rot="10800000" flipH="1" flipV="1">
                <a:off x="6585774" y="4704664"/>
                <a:ext cx="4668575" cy="8841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E"/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426ADA5-C44B-6E3B-0125-A1BCAEB16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10640" y="4813310"/>
              <a:ext cx="1016000" cy="3048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74B387B-384B-EAE9-CB84-8C7CF22A8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49483" y="3270244"/>
              <a:ext cx="1320800" cy="3429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EE6A94E-2787-756F-E4FF-E107FD6A3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6496" y="4614950"/>
              <a:ext cx="2259106" cy="4972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D0681E-5CA8-C683-4569-DF719D0AB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68712" y="2920950"/>
              <a:ext cx="893181" cy="374170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C149052-9B22-5F26-AE5B-8D6C188FB3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62" y="5593905"/>
            <a:ext cx="5435702" cy="1207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10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8E4A-4AB9-2B96-62C2-82DCE2040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D0905-D1C8-272A-2DD2-3C8130D0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20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A1F321-FBE3-7463-9A68-499EA09AD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Polarisation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330E6-F012-BCF0-1111-5691360AE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2" y="5288867"/>
            <a:ext cx="5659582" cy="1448725"/>
          </a:xfrm>
          <a:prstGeom prst="rect">
            <a:avLst/>
          </a:prstGeom>
        </p:spPr>
      </p:pic>
      <p:pic>
        <p:nvPicPr>
          <p:cNvPr id="9218" name="Picture 2" descr="undefined">
            <a:extLst>
              <a:ext uri="{FF2B5EF4-FFF2-40B4-BE49-F238E27FC236}">
                <a16:creationId xmlns:a16="http://schemas.microsoft.com/office/drawing/2014/main" id="{E68DBEF7-2F6A-A122-DAA2-125E5F442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91" y="1850013"/>
            <a:ext cx="3853873" cy="38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1BE41-5C61-EFA0-5769-D6717D4E508F}"/>
              </a:ext>
            </a:extLst>
          </p:cNvPr>
          <p:cNvSpPr txBox="1"/>
          <p:nvPr/>
        </p:nvSpPr>
        <p:spPr>
          <a:xfrm>
            <a:off x="6253017" y="6550223"/>
            <a:ext cx="65024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E" sz="1400" dirty="0"/>
              <a:t>https://commons.wikimedia.org/w/index.php?curid=81406863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D297C-3792-D72D-C6BD-8A3A5ACF39CF}"/>
                  </a:ext>
                </a:extLst>
              </p:cNvPr>
              <p:cNvSpPr txBox="1"/>
              <p:nvPr/>
            </p:nvSpPr>
            <p:spPr>
              <a:xfrm>
                <a:off x="8349671" y="1385212"/>
                <a:ext cx="2309091" cy="4385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p>
                      </m:sSup>
                    </m:oMath>
                  </m:oMathPara>
                </a14:m>
                <a:endParaRPr lang="en-SE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3D297C-3792-D72D-C6BD-8A3A5ACF3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671" y="1385212"/>
                <a:ext cx="2309091" cy="4385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2A39297-5929-69F5-6E9C-25AF79053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37" y="2494354"/>
            <a:ext cx="6139871" cy="20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467CA-8A3E-B895-EEE4-C0AC9E0C9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18EEE0-A1D8-AE88-F041-22C3D63E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21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D85E7A-08C8-B188-C4DE-5C38BE829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Two transmission polarisers in series</a:t>
            </a:r>
          </a:p>
          <a:p>
            <a:pPr lvl="2"/>
            <a:r>
              <a:rPr lang="en-SE" dirty="0"/>
              <a:t>Improved polarisation</a:t>
            </a:r>
          </a:p>
          <a:p>
            <a:endParaRPr lang="en-SE" dirty="0"/>
          </a:p>
          <a:p>
            <a:r>
              <a:rPr lang="en-SE" dirty="0"/>
              <a:t>Part logarithmic spiral and part linear</a:t>
            </a:r>
          </a:p>
          <a:p>
            <a:pPr lvl="2"/>
            <a:r>
              <a:rPr lang="en-SE" dirty="0"/>
              <a:t>Linear covers rays created by coma which are almost parallel</a:t>
            </a:r>
          </a:p>
          <a:p>
            <a:pPr lvl="2"/>
            <a:r>
              <a:rPr lang="en-SE" dirty="0"/>
              <a:t>Pointing backwards to make device shorter</a:t>
            </a:r>
          </a:p>
          <a:p>
            <a:pPr lvl="2"/>
            <a:r>
              <a:rPr lang="en-SE" dirty="0"/>
              <a:t>Both sides coated with m=5 Fe/Si</a:t>
            </a:r>
          </a:p>
          <a:p>
            <a:pPr marL="142875" lvl="1" indent="0">
              <a:buNone/>
            </a:pPr>
            <a:endParaRPr lang="en-SE" dirty="0"/>
          </a:p>
          <a:p>
            <a:pPr marL="142875" lvl="1" indent="0">
              <a:buNone/>
            </a:pPr>
            <a:r>
              <a:rPr lang="en-SE" dirty="0"/>
              <a:t>Device is almost 1m long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4E26B8-7ACE-58F9-8731-CAE1762E44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Polarisation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E6C5DB-C13B-DBA0-B4FA-B5A891973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246" y="1758"/>
            <a:ext cx="5641536" cy="3637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72710-2183-6085-7D21-2CC88DC27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47" y="3230031"/>
            <a:ext cx="5641536" cy="36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1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D411C-B7E1-8606-B56C-B24075BAB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26AEB-3DC8-1751-66D9-6020F8B37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22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07573-87E6-97F6-E930-3507926C1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b="1" dirty="0"/>
              <a:t>Polarisation</a:t>
            </a:r>
          </a:p>
          <a:p>
            <a:pPr lvl="2"/>
            <a:r>
              <a:rPr lang="en-SE" dirty="0"/>
              <a:t>Homogeneous polarisation across whole wavelength range</a:t>
            </a:r>
          </a:p>
          <a:p>
            <a:r>
              <a:rPr lang="en-SE" b="1" dirty="0"/>
              <a:t>Small samples</a:t>
            </a:r>
          </a:p>
          <a:p>
            <a:pPr lvl="2"/>
            <a:r>
              <a:rPr lang="en-SE" dirty="0"/>
              <a:t>Beam size on sample down to ~1x1mm</a:t>
            </a:r>
            <a:r>
              <a:rPr lang="en-SE" baseline="30000" dirty="0"/>
              <a:t>2</a:t>
            </a:r>
          </a:p>
          <a:p>
            <a:pPr lvl="2"/>
            <a:r>
              <a:rPr lang="en-SE" dirty="0"/>
              <a:t>Maximum size ~10x10mm</a:t>
            </a:r>
            <a:r>
              <a:rPr lang="en-SE" baseline="30000" dirty="0"/>
              <a:t>2</a:t>
            </a:r>
            <a:endParaRPr lang="en-SE" dirty="0"/>
          </a:p>
          <a:p>
            <a:r>
              <a:rPr lang="en-SE" b="1" dirty="0"/>
              <a:t>High flux</a:t>
            </a:r>
          </a:p>
          <a:p>
            <a:pPr lvl="2"/>
            <a:r>
              <a:rPr lang="en-SE" dirty="0"/>
              <a:t>ESS will provide huge number of neutrons</a:t>
            </a:r>
          </a:p>
          <a:p>
            <a:pPr lvl="2"/>
            <a:r>
              <a:rPr lang="en-SE" dirty="0"/>
              <a:t>Divergent beam gives 10x flux</a:t>
            </a:r>
          </a:p>
          <a:p>
            <a:r>
              <a:rPr lang="en-SE" b="1" dirty="0"/>
              <a:t>Low backgrounds</a:t>
            </a:r>
          </a:p>
          <a:p>
            <a:pPr lvl="2"/>
            <a:r>
              <a:rPr lang="en-SE" dirty="0"/>
              <a:t>Only neutrons which will hit the sample get any where near the cave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D4BBC7-C6DE-57F6-0B89-CD6BC13035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Requirements</a:t>
            </a:r>
          </a:p>
        </p:txBody>
      </p:sp>
      <p:pic>
        <p:nvPicPr>
          <p:cNvPr id="13318" name="Picture 6" descr="Green Tick Vector Images (over 14,000)">
            <a:extLst>
              <a:ext uri="{FF2B5EF4-FFF2-40B4-BE49-F238E27FC236}">
                <a16:creationId xmlns:a16="http://schemas.microsoft.com/office/drawing/2014/main" id="{622E0601-3A61-BDF3-FB7F-3EFBE0779F41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4" y="1307805"/>
            <a:ext cx="5023145" cy="50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6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A975-E69C-8FB6-2977-44C09DA3B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SE" dirty="0"/>
              <a:t>Selene Guide Realised</a:t>
            </a:r>
          </a:p>
        </p:txBody>
      </p:sp>
    </p:spTree>
    <p:extLst>
      <p:ext uri="{BB962C8B-B14F-4D97-AF65-F5344CB8AC3E}">
        <p14:creationId xmlns:p14="http://schemas.microsoft.com/office/powerpoint/2010/main" val="1950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4A29D-8A28-F434-83D6-E0CCBCB71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5E1870-BA47-65C5-BDC9-AB807963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24</a:t>
            </a:fld>
            <a:endParaRPr lang="sv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5D960-625C-203C-5D29-0FC90888E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SE" dirty="0"/>
              <a:t>Single elliptical section not possible so split up into 15 pieces ~0.45m long</a:t>
            </a:r>
          </a:p>
          <a:p>
            <a:pPr lvl="1"/>
            <a:r>
              <a:rPr lang="en-SE" dirty="0"/>
              <a:t>Each piece has to be individually positioned to ~1um acuracy</a:t>
            </a:r>
          </a:p>
          <a:p>
            <a:pPr lvl="1"/>
            <a:endParaRPr lang="en-SE" dirty="0"/>
          </a:p>
          <a:p>
            <a:pPr lvl="1"/>
            <a:endParaRPr lang="en-SE" dirty="0"/>
          </a:p>
          <a:p>
            <a:pPr lvl="1"/>
            <a:r>
              <a:rPr lang="en-SE" b="1" dirty="0">
                <a:solidFill>
                  <a:srgbClr val="FF0000"/>
                </a:solidFill>
              </a:rPr>
              <a:t>How to hold in place?</a:t>
            </a:r>
          </a:p>
          <a:p>
            <a:pPr lvl="1"/>
            <a:r>
              <a:rPr lang="en-SE" b="1" dirty="0">
                <a:solidFill>
                  <a:srgbClr val="FF0000"/>
                </a:solidFill>
              </a:rPr>
              <a:t>How to position?</a:t>
            </a:r>
          </a:p>
          <a:p>
            <a:pPr lvl="1"/>
            <a:r>
              <a:rPr lang="en-SE" b="1" dirty="0">
                <a:solidFill>
                  <a:srgbClr val="FF0000"/>
                </a:solidFill>
              </a:rPr>
              <a:t>How to check?</a:t>
            </a:r>
          </a:p>
          <a:p>
            <a:endParaRPr lang="en-S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1D0B46-AFCC-2DAB-11B2-254A494C316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43993" y="3508821"/>
            <a:ext cx="3716074" cy="271184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A497DA-3F8E-0983-0239-73F811E1BF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Selene Guides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D25D56D-2DB8-E09D-72D1-A33B7EEEDDE1}"/>
              </a:ext>
            </a:extLst>
          </p:cNvPr>
          <p:cNvSpPr/>
          <p:nvPr/>
        </p:nvSpPr>
        <p:spPr>
          <a:xfrm>
            <a:off x="6734523" y="1346739"/>
            <a:ext cx="4491906" cy="307025"/>
          </a:xfrm>
          <a:custGeom>
            <a:avLst/>
            <a:gdLst>
              <a:gd name="connsiteX0" fmla="*/ 0 w 3617554"/>
              <a:gd name="connsiteY0" fmla="*/ 594054 h 594054"/>
              <a:gd name="connsiteX1" fmla="*/ 1762056 w 3617554"/>
              <a:gd name="connsiteY1" fmla="*/ 28 h 594054"/>
              <a:gd name="connsiteX2" fmla="*/ 3617554 w 3617554"/>
              <a:gd name="connsiteY2" fmla="*/ 574031 h 59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554" h="594054">
                <a:moveTo>
                  <a:pt x="0" y="594054"/>
                </a:moveTo>
                <a:cubicBezTo>
                  <a:pt x="579565" y="298709"/>
                  <a:pt x="1159130" y="3365"/>
                  <a:pt x="1762056" y="28"/>
                </a:cubicBezTo>
                <a:cubicBezTo>
                  <a:pt x="2364982" y="-3309"/>
                  <a:pt x="2991268" y="285361"/>
                  <a:pt x="3617554" y="574031"/>
                </a:cubicBez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7384E2C-5875-CACF-497A-B96255DF5E66}"/>
              </a:ext>
            </a:extLst>
          </p:cNvPr>
          <p:cNvSpPr/>
          <p:nvPr/>
        </p:nvSpPr>
        <p:spPr>
          <a:xfrm>
            <a:off x="6734523" y="2526560"/>
            <a:ext cx="4491906" cy="307025"/>
          </a:xfrm>
          <a:custGeom>
            <a:avLst/>
            <a:gdLst>
              <a:gd name="connsiteX0" fmla="*/ 0 w 3617554"/>
              <a:gd name="connsiteY0" fmla="*/ 594054 h 594054"/>
              <a:gd name="connsiteX1" fmla="*/ 1762056 w 3617554"/>
              <a:gd name="connsiteY1" fmla="*/ 28 h 594054"/>
              <a:gd name="connsiteX2" fmla="*/ 3617554 w 3617554"/>
              <a:gd name="connsiteY2" fmla="*/ 574031 h 594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7554" h="594054">
                <a:moveTo>
                  <a:pt x="0" y="594054"/>
                </a:moveTo>
                <a:cubicBezTo>
                  <a:pt x="579565" y="298709"/>
                  <a:pt x="1159130" y="3365"/>
                  <a:pt x="1762056" y="28"/>
                </a:cubicBezTo>
                <a:cubicBezTo>
                  <a:pt x="2364982" y="-3309"/>
                  <a:pt x="2991268" y="285361"/>
                  <a:pt x="3617554" y="574031"/>
                </a:cubicBez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E6E47C2-4699-017D-BE03-400E8059C2C4}"/>
              </a:ext>
            </a:extLst>
          </p:cNvPr>
          <p:cNvSpPr/>
          <p:nvPr/>
        </p:nvSpPr>
        <p:spPr>
          <a:xfrm rot="5400000">
            <a:off x="8503253" y="1667359"/>
            <a:ext cx="854329" cy="5508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CEFC39EB-7B5C-0CD6-E674-FA11091A162C}"/>
              </a:ext>
            </a:extLst>
          </p:cNvPr>
          <p:cNvSpPr/>
          <p:nvPr/>
        </p:nvSpPr>
        <p:spPr>
          <a:xfrm rot="6411094">
            <a:off x="7057992" y="2891940"/>
            <a:ext cx="880072" cy="5508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A859B98-DFC4-C3FA-6ED2-8BB865484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067" y="3550004"/>
            <a:ext cx="3777747" cy="2780458"/>
          </a:xfrm>
          <a:prstGeom prst="rect">
            <a:avLst/>
          </a:prstGeom>
        </p:spPr>
      </p:pic>
      <p:sp>
        <p:nvSpPr>
          <p:cNvPr id="20" name="Right Arrow 19">
            <a:extLst>
              <a:ext uri="{FF2B5EF4-FFF2-40B4-BE49-F238E27FC236}">
                <a16:creationId xmlns:a16="http://schemas.microsoft.com/office/drawing/2014/main" id="{63943B4D-12E9-C2FB-BD49-4C68CD2DE14B}"/>
              </a:ext>
            </a:extLst>
          </p:cNvPr>
          <p:cNvSpPr/>
          <p:nvPr/>
        </p:nvSpPr>
        <p:spPr>
          <a:xfrm rot="5811161">
            <a:off x="9917665" y="2895760"/>
            <a:ext cx="880072" cy="5508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147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64C60-44B7-55E8-CF54-A849AE1E5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27B9A-4BD5-E64D-C85C-7BD8A5CB8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25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2715B0-9899-6A6E-12DF-85B2AAC77E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Selene Guide Mirror Holders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082010A-120B-172C-EB93-41A9A79A6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24344" r="2723" b="14318"/>
          <a:stretch/>
        </p:blipFill>
        <p:spPr>
          <a:xfrm>
            <a:off x="2232608" y="2086850"/>
            <a:ext cx="7726784" cy="355628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95E186-02E7-B48E-6464-107125F26D55}"/>
              </a:ext>
            </a:extLst>
          </p:cNvPr>
          <p:cNvSpPr txBox="1"/>
          <p:nvPr/>
        </p:nvSpPr>
        <p:spPr>
          <a:xfrm>
            <a:off x="2475368" y="1453270"/>
            <a:ext cx="2997600" cy="3945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hex-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adjuster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4ADCDCEF-BFFB-342D-122D-4325A1CDCC50}"/>
              </a:ext>
            </a:extLst>
          </p:cNvPr>
          <p:cNvCxnSpPr>
            <a:stCxn id="10" idx="0"/>
          </p:cNvCxnSpPr>
          <p:nvPr/>
        </p:nvCxnSpPr>
        <p:spPr bwMode="auto">
          <a:xfrm flipV="1">
            <a:off x="3891375" y="5088982"/>
            <a:ext cx="936103" cy="64807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feld 12">
            <a:extLst>
              <a:ext uri="{FF2B5EF4-FFF2-40B4-BE49-F238E27FC236}">
                <a16:creationId xmlns:a16="http://schemas.microsoft.com/office/drawing/2014/main" id="{094589F5-03F9-A19E-F74B-777E748E46FE}"/>
              </a:ext>
            </a:extLst>
          </p:cNvPr>
          <p:cNvSpPr txBox="1"/>
          <p:nvPr/>
        </p:nvSpPr>
        <p:spPr>
          <a:xfrm>
            <a:off x="2525805" y="5737054"/>
            <a:ext cx="2731139" cy="3698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segment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Mount</a:t>
            </a:r>
          </a:p>
        </p:txBody>
      </p:sp>
      <p:cxnSp>
        <p:nvCxnSpPr>
          <p:cNvPr id="11" name="Gerade Verbindung mit Pfeil 14">
            <a:extLst>
              <a:ext uri="{FF2B5EF4-FFF2-40B4-BE49-F238E27FC236}">
                <a16:creationId xmlns:a16="http://schemas.microsoft.com/office/drawing/2014/main" id="{05640A80-C84A-CAB9-A784-C76FBEAEED63}"/>
              </a:ext>
            </a:extLst>
          </p:cNvPr>
          <p:cNvCxnSpPr>
            <a:stCxn id="8" idx="2"/>
          </p:cNvCxnSpPr>
          <p:nvPr/>
        </p:nvCxnSpPr>
        <p:spPr bwMode="auto">
          <a:xfrm flipH="1">
            <a:off x="3744776" y="1847785"/>
            <a:ext cx="229392" cy="15130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Gerade Verbindung mit Pfeil 17">
            <a:extLst>
              <a:ext uri="{FF2B5EF4-FFF2-40B4-BE49-F238E27FC236}">
                <a16:creationId xmlns:a16="http://schemas.microsoft.com/office/drawing/2014/main" id="{8689302B-ECEE-CC1F-5FB8-F3D88597C1E1}"/>
              </a:ext>
            </a:extLst>
          </p:cNvPr>
          <p:cNvCxnSpPr/>
          <p:nvPr/>
        </p:nvCxnSpPr>
        <p:spPr bwMode="auto">
          <a:xfrm flipH="1" flipV="1">
            <a:off x="7561200" y="3492058"/>
            <a:ext cx="720080" cy="1929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feld 19">
            <a:extLst>
              <a:ext uri="{FF2B5EF4-FFF2-40B4-BE49-F238E27FC236}">
                <a16:creationId xmlns:a16="http://schemas.microsoft.com/office/drawing/2014/main" id="{B5EB03B7-622A-9AA5-AA02-E02AA64623BF}"/>
              </a:ext>
            </a:extLst>
          </p:cNvPr>
          <p:cNvSpPr txBox="1"/>
          <p:nvPr/>
        </p:nvSpPr>
        <p:spPr>
          <a:xfrm>
            <a:off x="3554233" y="6180808"/>
            <a:ext cx="144016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20">
            <a:extLst>
              <a:ext uri="{FF2B5EF4-FFF2-40B4-BE49-F238E27FC236}">
                <a16:creationId xmlns:a16="http://schemas.microsoft.com/office/drawing/2014/main" id="{B9869BCD-DC85-ED64-B777-7393088356B9}"/>
              </a:ext>
            </a:extLst>
          </p:cNvPr>
          <p:cNvCxnSpPr/>
          <p:nvPr/>
        </p:nvCxnSpPr>
        <p:spPr bwMode="auto">
          <a:xfrm flipH="1">
            <a:off x="8137265" y="2568702"/>
            <a:ext cx="220286" cy="21602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feld 21">
            <a:extLst>
              <a:ext uri="{FF2B5EF4-FFF2-40B4-BE49-F238E27FC236}">
                <a16:creationId xmlns:a16="http://schemas.microsoft.com/office/drawing/2014/main" id="{C4831AB7-C285-D7EF-51F2-0F89D9706812}"/>
              </a:ext>
            </a:extLst>
          </p:cNvPr>
          <p:cNvSpPr txBox="1"/>
          <p:nvPr/>
        </p:nvSpPr>
        <p:spPr>
          <a:xfrm>
            <a:off x="8390714" y="4368902"/>
            <a:ext cx="1762104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horizontal</a:t>
            </a:r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ED7583F6-AAE2-9F47-46EA-75DF38EC13A5}"/>
              </a:ext>
            </a:extLst>
          </p:cNvPr>
          <p:cNvSpPr txBox="1"/>
          <p:nvPr/>
        </p:nvSpPr>
        <p:spPr>
          <a:xfrm>
            <a:off x="6499533" y="1438102"/>
            <a:ext cx="3275464" cy="39451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Horizontal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segment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mount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Gerade Verbindung mit Pfeil 18">
            <a:extLst>
              <a:ext uri="{FF2B5EF4-FFF2-40B4-BE49-F238E27FC236}">
                <a16:creationId xmlns:a16="http://schemas.microsoft.com/office/drawing/2014/main" id="{6A316065-1CF0-AF5B-099B-0762D814EEAE}"/>
              </a:ext>
            </a:extLst>
          </p:cNvPr>
          <p:cNvCxnSpPr>
            <a:stCxn id="16" idx="2"/>
          </p:cNvCxnSpPr>
          <p:nvPr/>
        </p:nvCxnSpPr>
        <p:spPr bwMode="auto">
          <a:xfrm flipH="1">
            <a:off x="7705217" y="1832617"/>
            <a:ext cx="432048" cy="95210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Gerade Verbindung mit Pfeil 22">
            <a:extLst>
              <a:ext uri="{FF2B5EF4-FFF2-40B4-BE49-F238E27FC236}">
                <a16:creationId xmlns:a16="http://schemas.microsoft.com/office/drawing/2014/main" id="{F53BECF2-696F-E7FA-2C05-0458D5683723}"/>
              </a:ext>
            </a:extLst>
          </p:cNvPr>
          <p:cNvCxnSpPr/>
          <p:nvPr/>
        </p:nvCxnSpPr>
        <p:spPr bwMode="auto">
          <a:xfrm flipH="1" flipV="1">
            <a:off x="8137265" y="3936854"/>
            <a:ext cx="216023" cy="53903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Gerade Verbindung mit Pfeil 23">
            <a:extLst>
              <a:ext uri="{FF2B5EF4-FFF2-40B4-BE49-F238E27FC236}">
                <a16:creationId xmlns:a16="http://schemas.microsoft.com/office/drawing/2014/main" id="{173ADC28-A354-5D2E-4CD9-E8287DDB6274}"/>
              </a:ext>
            </a:extLst>
          </p:cNvPr>
          <p:cNvCxnSpPr>
            <a:stCxn id="13" idx="3"/>
          </p:cNvCxnSpPr>
          <p:nvPr/>
        </p:nvCxnSpPr>
        <p:spPr bwMode="auto">
          <a:xfrm flipV="1">
            <a:off x="4994393" y="5130293"/>
            <a:ext cx="922903" cy="123053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2">
            <a:extLst>
              <a:ext uri="{FF2B5EF4-FFF2-40B4-BE49-F238E27FC236}">
                <a16:creationId xmlns:a16="http://schemas.microsoft.com/office/drawing/2014/main" id="{5F8D283A-30A1-263D-8B44-E04F59B2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611" y="4905628"/>
            <a:ext cx="1566222" cy="162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Ellipse 5">
            <a:extLst>
              <a:ext uri="{FF2B5EF4-FFF2-40B4-BE49-F238E27FC236}">
                <a16:creationId xmlns:a16="http://schemas.microsoft.com/office/drawing/2014/main" id="{D0EF492D-90A8-115F-B9CB-25FDBC987F9C}"/>
              </a:ext>
            </a:extLst>
          </p:cNvPr>
          <p:cNvSpPr/>
          <p:nvPr/>
        </p:nvSpPr>
        <p:spPr bwMode="auto">
          <a:xfrm>
            <a:off x="7057144" y="3791051"/>
            <a:ext cx="576064" cy="53903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Gerade Verbindung mit Pfeil 24">
            <a:extLst>
              <a:ext uri="{FF2B5EF4-FFF2-40B4-BE49-F238E27FC236}">
                <a16:creationId xmlns:a16="http://schemas.microsoft.com/office/drawing/2014/main" id="{3EBC8FE5-77E8-2701-E049-ED3E64E43158}"/>
              </a:ext>
            </a:extLst>
          </p:cNvPr>
          <p:cNvCxnSpPr>
            <a:endCxn id="21" idx="4"/>
          </p:cNvCxnSpPr>
          <p:nvPr/>
        </p:nvCxnSpPr>
        <p:spPr bwMode="auto">
          <a:xfrm flipH="1" flipV="1">
            <a:off x="7345176" y="4330087"/>
            <a:ext cx="1012376" cy="140696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feld 25">
            <a:extLst>
              <a:ext uri="{FF2B5EF4-FFF2-40B4-BE49-F238E27FC236}">
                <a16:creationId xmlns:a16="http://schemas.microsoft.com/office/drawing/2014/main" id="{49705D6B-7A65-414D-C777-0B44F0FD82D9}"/>
              </a:ext>
            </a:extLst>
          </p:cNvPr>
          <p:cNvSpPr txBox="1"/>
          <p:nvPr/>
        </p:nvSpPr>
        <p:spPr>
          <a:xfrm>
            <a:off x="5678525" y="6183398"/>
            <a:ext cx="2485698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Drop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guard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Spring</a:t>
            </a:r>
          </a:p>
        </p:txBody>
      </p:sp>
      <p:cxnSp>
        <p:nvCxnSpPr>
          <p:cNvPr id="24" name="Gerade Verbindung mit Pfeil 26">
            <a:extLst>
              <a:ext uri="{FF2B5EF4-FFF2-40B4-BE49-F238E27FC236}">
                <a16:creationId xmlns:a16="http://schemas.microsoft.com/office/drawing/2014/main" id="{1C83B079-DB66-69D5-32BC-513442BAEBD7}"/>
              </a:ext>
            </a:extLst>
          </p:cNvPr>
          <p:cNvCxnSpPr>
            <a:stCxn id="23" idx="3"/>
          </p:cNvCxnSpPr>
          <p:nvPr/>
        </p:nvCxnSpPr>
        <p:spPr bwMode="auto">
          <a:xfrm flipV="1">
            <a:off x="8164223" y="6301564"/>
            <a:ext cx="1107543" cy="6185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64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16EA-9E29-DF66-BE8D-C16BFD31D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D0633E-42A4-868D-6843-4874D184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26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1C02-5040-DE44-4ECF-02B1744D76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Selene Guide Robot</a:t>
            </a:r>
          </a:p>
          <a:p>
            <a:endParaRPr lang="en-GB" dirty="0"/>
          </a:p>
        </p:txBody>
      </p:sp>
      <p:pic>
        <p:nvPicPr>
          <p:cNvPr id="6" name="Grafik 13">
            <a:extLst>
              <a:ext uri="{FF2B5EF4-FFF2-40B4-BE49-F238E27FC236}">
                <a16:creationId xmlns:a16="http://schemas.microsoft.com/office/drawing/2014/main" id="{52DCA0BD-8640-4B66-EE30-FC3699040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7"/>
          <a:stretch/>
        </p:blipFill>
        <p:spPr>
          <a:xfrm>
            <a:off x="3157815" y="1375997"/>
            <a:ext cx="3493497" cy="5464398"/>
          </a:xfrm>
          <a:prstGeom prst="rect">
            <a:avLst/>
          </a:prstGeom>
        </p:spPr>
      </p:pic>
      <p:sp>
        <p:nvSpPr>
          <p:cNvPr id="7" name="Pfeil nach links und rechts 5">
            <a:extLst>
              <a:ext uri="{FF2B5EF4-FFF2-40B4-BE49-F238E27FC236}">
                <a16:creationId xmlns:a16="http://schemas.microsoft.com/office/drawing/2014/main" id="{D386D5AA-3D18-26BC-D987-530CC26B9239}"/>
              </a:ext>
            </a:extLst>
          </p:cNvPr>
          <p:cNvSpPr/>
          <p:nvPr/>
        </p:nvSpPr>
        <p:spPr bwMode="auto">
          <a:xfrm rot="21241689">
            <a:off x="4487895" y="2992751"/>
            <a:ext cx="478129" cy="250268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feld 6">
            <a:extLst>
              <a:ext uri="{FF2B5EF4-FFF2-40B4-BE49-F238E27FC236}">
                <a16:creationId xmlns:a16="http://schemas.microsoft.com/office/drawing/2014/main" id="{6B219F6D-A60A-5801-7277-8F3E5B3CD964}"/>
              </a:ext>
            </a:extLst>
          </p:cNvPr>
          <p:cNvSpPr txBox="1"/>
          <p:nvPr/>
        </p:nvSpPr>
        <p:spPr>
          <a:xfrm rot="21271348">
            <a:off x="4641529" y="2767750"/>
            <a:ext cx="321463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Pfeil nach links und rechts 7">
            <a:extLst>
              <a:ext uri="{FF2B5EF4-FFF2-40B4-BE49-F238E27FC236}">
                <a16:creationId xmlns:a16="http://schemas.microsoft.com/office/drawing/2014/main" id="{83C3DE4C-701F-CCD8-DEEA-FE6B56474B75}"/>
              </a:ext>
            </a:extLst>
          </p:cNvPr>
          <p:cNvSpPr/>
          <p:nvPr/>
        </p:nvSpPr>
        <p:spPr bwMode="auto">
          <a:xfrm rot="16200000">
            <a:off x="4435148" y="4458948"/>
            <a:ext cx="1007829" cy="250268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extfeld 8">
            <a:extLst>
              <a:ext uri="{FF2B5EF4-FFF2-40B4-BE49-F238E27FC236}">
                <a16:creationId xmlns:a16="http://schemas.microsoft.com/office/drawing/2014/main" id="{C813F926-A075-8F53-5A76-328784CB9AAB}"/>
              </a:ext>
            </a:extLst>
          </p:cNvPr>
          <p:cNvSpPr txBox="1"/>
          <p:nvPr/>
        </p:nvSpPr>
        <p:spPr>
          <a:xfrm>
            <a:off x="5064197" y="4229360"/>
            <a:ext cx="225517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11" name="Textfeld 9">
            <a:extLst>
              <a:ext uri="{FF2B5EF4-FFF2-40B4-BE49-F238E27FC236}">
                <a16:creationId xmlns:a16="http://schemas.microsoft.com/office/drawing/2014/main" id="{02E9CFC2-59B4-7F8C-B06D-FDCED4E70071}"/>
              </a:ext>
            </a:extLst>
          </p:cNvPr>
          <p:cNvSpPr txBox="1"/>
          <p:nvPr/>
        </p:nvSpPr>
        <p:spPr>
          <a:xfrm>
            <a:off x="4022600" y="4178582"/>
            <a:ext cx="226885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" name="Pfeil nach links und rechts 10">
            <a:extLst>
              <a:ext uri="{FF2B5EF4-FFF2-40B4-BE49-F238E27FC236}">
                <a16:creationId xmlns:a16="http://schemas.microsoft.com/office/drawing/2014/main" id="{11F42339-4C4A-F2F9-2696-9CC93025FDD5}"/>
              </a:ext>
            </a:extLst>
          </p:cNvPr>
          <p:cNvSpPr/>
          <p:nvPr/>
        </p:nvSpPr>
        <p:spPr bwMode="auto">
          <a:xfrm rot="12194083">
            <a:off x="3774078" y="4428726"/>
            <a:ext cx="497045" cy="250268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feld 11">
            <a:extLst>
              <a:ext uri="{FF2B5EF4-FFF2-40B4-BE49-F238E27FC236}">
                <a16:creationId xmlns:a16="http://schemas.microsoft.com/office/drawing/2014/main" id="{1C49BAA7-6967-EC18-981C-5E39AEDCC871}"/>
              </a:ext>
            </a:extLst>
          </p:cNvPr>
          <p:cNvSpPr txBox="1"/>
          <p:nvPr/>
        </p:nvSpPr>
        <p:spPr>
          <a:xfrm>
            <a:off x="647208" y="2229974"/>
            <a:ext cx="1872208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Gear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 Verbindung mit Pfeil 12">
            <a:extLst>
              <a:ext uri="{FF2B5EF4-FFF2-40B4-BE49-F238E27FC236}">
                <a16:creationId xmlns:a16="http://schemas.microsoft.com/office/drawing/2014/main" id="{BF8CDB4B-9EAC-30F0-C2D2-4949B4ABD48D}"/>
              </a:ext>
            </a:extLst>
          </p:cNvPr>
          <p:cNvCxnSpPr>
            <a:stCxn id="13" idx="3"/>
          </p:cNvCxnSpPr>
          <p:nvPr/>
        </p:nvCxnSpPr>
        <p:spPr bwMode="auto">
          <a:xfrm>
            <a:off x="2519416" y="2392224"/>
            <a:ext cx="1871599" cy="84659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feld 17">
            <a:extLst>
              <a:ext uri="{FF2B5EF4-FFF2-40B4-BE49-F238E27FC236}">
                <a16:creationId xmlns:a16="http://schemas.microsoft.com/office/drawing/2014/main" id="{3AAA9FB8-C5DC-F08D-6AD0-490082D1A137}"/>
              </a:ext>
            </a:extLst>
          </p:cNvPr>
          <p:cNvSpPr txBox="1"/>
          <p:nvPr/>
        </p:nvSpPr>
        <p:spPr>
          <a:xfrm>
            <a:off x="647208" y="4662596"/>
            <a:ext cx="1872208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Hex-Key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Screwer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8">
            <a:extLst>
              <a:ext uri="{FF2B5EF4-FFF2-40B4-BE49-F238E27FC236}">
                <a16:creationId xmlns:a16="http://schemas.microsoft.com/office/drawing/2014/main" id="{A7BD3A4E-CE09-DB82-891E-291BA30ED986}"/>
              </a:ext>
            </a:extLst>
          </p:cNvPr>
          <p:cNvSpPr txBox="1"/>
          <p:nvPr/>
        </p:nvSpPr>
        <p:spPr>
          <a:xfrm>
            <a:off x="624389" y="6306451"/>
            <a:ext cx="1934543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Emergency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9">
            <a:extLst>
              <a:ext uri="{FF2B5EF4-FFF2-40B4-BE49-F238E27FC236}">
                <a16:creationId xmlns:a16="http://schemas.microsoft.com/office/drawing/2014/main" id="{3312B424-F9A5-E470-1B65-D95DA6C453BC}"/>
              </a:ext>
            </a:extLst>
          </p:cNvPr>
          <p:cNvSpPr txBox="1"/>
          <p:nvPr/>
        </p:nvSpPr>
        <p:spPr>
          <a:xfrm>
            <a:off x="647208" y="1664224"/>
            <a:ext cx="1414679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Patch Panel</a:t>
            </a:r>
          </a:p>
        </p:txBody>
      </p:sp>
      <p:sp>
        <p:nvSpPr>
          <p:cNvPr id="18" name="Textfeld 22">
            <a:extLst>
              <a:ext uri="{FF2B5EF4-FFF2-40B4-BE49-F238E27FC236}">
                <a16:creationId xmlns:a16="http://schemas.microsoft.com/office/drawing/2014/main" id="{972CBE1F-8D60-EE22-A1E6-6FC3E07F085B}"/>
              </a:ext>
            </a:extLst>
          </p:cNvPr>
          <p:cNvSpPr txBox="1"/>
          <p:nvPr/>
        </p:nvSpPr>
        <p:spPr>
          <a:xfrm>
            <a:off x="647208" y="5588196"/>
            <a:ext cx="1601549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End Switches</a:t>
            </a:r>
          </a:p>
        </p:txBody>
      </p:sp>
      <p:sp>
        <p:nvSpPr>
          <p:cNvPr id="19" name="Textfeld 23">
            <a:extLst>
              <a:ext uri="{FF2B5EF4-FFF2-40B4-BE49-F238E27FC236}">
                <a16:creationId xmlns:a16="http://schemas.microsoft.com/office/drawing/2014/main" id="{20A0FB9F-CD34-9158-27B4-D287BF9C6B68}"/>
              </a:ext>
            </a:extLst>
          </p:cNvPr>
          <p:cNvSpPr txBox="1"/>
          <p:nvPr/>
        </p:nvSpPr>
        <p:spPr>
          <a:xfrm>
            <a:off x="647207" y="5981951"/>
            <a:ext cx="1601549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Linear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encoder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24">
            <a:extLst>
              <a:ext uri="{FF2B5EF4-FFF2-40B4-BE49-F238E27FC236}">
                <a16:creationId xmlns:a16="http://schemas.microsoft.com/office/drawing/2014/main" id="{11B79083-57A5-B533-C018-F839EE2F4C50}"/>
              </a:ext>
            </a:extLst>
          </p:cNvPr>
          <p:cNvSpPr txBox="1"/>
          <p:nvPr/>
        </p:nvSpPr>
        <p:spPr>
          <a:xfrm>
            <a:off x="647208" y="3447403"/>
            <a:ext cx="2074540" cy="94420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Vertical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Stage</a:t>
            </a:r>
            <a:b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linear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encoder</a:t>
            </a:r>
            <a:b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Newmark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1" name="Textfeld 25">
            <a:extLst>
              <a:ext uri="{FF2B5EF4-FFF2-40B4-BE49-F238E27FC236}">
                <a16:creationId xmlns:a16="http://schemas.microsoft.com/office/drawing/2014/main" id="{0FE90853-5C22-D2F4-A269-893D596CE54B}"/>
              </a:ext>
            </a:extLst>
          </p:cNvPr>
          <p:cNvSpPr txBox="1"/>
          <p:nvPr/>
        </p:nvSpPr>
        <p:spPr>
          <a:xfrm>
            <a:off x="647208" y="2853132"/>
            <a:ext cx="1247617" cy="3232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Hard </a:t>
            </a: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Gerade Verbindung mit Pfeil 26">
            <a:extLst>
              <a:ext uri="{FF2B5EF4-FFF2-40B4-BE49-F238E27FC236}">
                <a16:creationId xmlns:a16="http://schemas.microsoft.com/office/drawing/2014/main" id="{6BEBB761-676F-F46C-E5D7-8B0B75D0FE84}"/>
              </a:ext>
            </a:extLst>
          </p:cNvPr>
          <p:cNvCxnSpPr>
            <a:stCxn id="17" idx="3"/>
          </p:cNvCxnSpPr>
          <p:nvPr/>
        </p:nvCxnSpPr>
        <p:spPr bwMode="auto">
          <a:xfrm>
            <a:off x="2061887" y="1826474"/>
            <a:ext cx="2329128" cy="5657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7">
            <a:extLst>
              <a:ext uri="{FF2B5EF4-FFF2-40B4-BE49-F238E27FC236}">
                <a16:creationId xmlns:a16="http://schemas.microsoft.com/office/drawing/2014/main" id="{8D4DCECA-826F-4376-C0E2-58A9060A2F07}"/>
              </a:ext>
            </a:extLst>
          </p:cNvPr>
          <p:cNvCxnSpPr>
            <a:stCxn id="21" idx="3"/>
          </p:cNvCxnSpPr>
          <p:nvPr/>
        </p:nvCxnSpPr>
        <p:spPr bwMode="auto">
          <a:xfrm>
            <a:off x="1894825" y="3014762"/>
            <a:ext cx="1850043" cy="56773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Gerade Verbindung mit Pfeil 28">
            <a:extLst>
              <a:ext uri="{FF2B5EF4-FFF2-40B4-BE49-F238E27FC236}">
                <a16:creationId xmlns:a16="http://schemas.microsoft.com/office/drawing/2014/main" id="{CB6722CA-ED6B-EBAA-FC78-FCF4BB6E476F}"/>
              </a:ext>
            </a:extLst>
          </p:cNvPr>
          <p:cNvCxnSpPr>
            <a:stCxn id="20" idx="3"/>
          </p:cNvCxnSpPr>
          <p:nvPr/>
        </p:nvCxnSpPr>
        <p:spPr bwMode="auto">
          <a:xfrm>
            <a:off x="2721748" y="3919507"/>
            <a:ext cx="1754425" cy="1886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Gerade Verbindung mit Pfeil 29">
            <a:extLst>
              <a:ext uri="{FF2B5EF4-FFF2-40B4-BE49-F238E27FC236}">
                <a16:creationId xmlns:a16="http://schemas.microsoft.com/office/drawing/2014/main" id="{4A3B4479-719B-A1C5-E285-1DD7FABE1E07}"/>
              </a:ext>
            </a:extLst>
          </p:cNvPr>
          <p:cNvCxnSpPr>
            <a:stCxn id="15" idx="3"/>
          </p:cNvCxnSpPr>
          <p:nvPr/>
        </p:nvCxnSpPr>
        <p:spPr bwMode="auto">
          <a:xfrm>
            <a:off x="2519416" y="4824846"/>
            <a:ext cx="1711720" cy="758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Gerade Verbindung mit Pfeil 30">
            <a:extLst>
              <a:ext uri="{FF2B5EF4-FFF2-40B4-BE49-F238E27FC236}">
                <a16:creationId xmlns:a16="http://schemas.microsoft.com/office/drawing/2014/main" id="{B354330D-C67F-C832-59AB-7AADABEE6254}"/>
              </a:ext>
            </a:extLst>
          </p:cNvPr>
          <p:cNvCxnSpPr/>
          <p:nvPr/>
        </p:nvCxnSpPr>
        <p:spPr bwMode="auto">
          <a:xfrm>
            <a:off x="2365727" y="6144201"/>
            <a:ext cx="1865409" cy="16225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Gerade Verbindung mit Pfeil 31">
            <a:extLst>
              <a:ext uri="{FF2B5EF4-FFF2-40B4-BE49-F238E27FC236}">
                <a16:creationId xmlns:a16="http://schemas.microsoft.com/office/drawing/2014/main" id="{9DAE9D62-3BD8-CA06-ECE9-E7A961CFDEFA}"/>
              </a:ext>
            </a:extLst>
          </p:cNvPr>
          <p:cNvCxnSpPr>
            <a:stCxn id="16" idx="3"/>
          </p:cNvCxnSpPr>
          <p:nvPr/>
        </p:nvCxnSpPr>
        <p:spPr bwMode="auto">
          <a:xfrm>
            <a:off x="2558932" y="6468701"/>
            <a:ext cx="1296145" cy="6612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49">
            <a:extLst>
              <a:ext uri="{FF2B5EF4-FFF2-40B4-BE49-F238E27FC236}">
                <a16:creationId xmlns:a16="http://schemas.microsoft.com/office/drawing/2014/main" id="{30189C68-2A51-E1B0-736A-F1FA74EDE164}"/>
              </a:ext>
            </a:extLst>
          </p:cNvPr>
          <p:cNvCxnSpPr/>
          <p:nvPr/>
        </p:nvCxnSpPr>
        <p:spPr bwMode="auto">
          <a:xfrm>
            <a:off x="2248757" y="5750446"/>
            <a:ext cx="1773843" cy="49357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D7DBC84-DDB3-9F4B-CF62-8F7C0739C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6"/>
          <a:stretch/>
        </p:blipFill>
        <p:spPr>
          <a:xfrm>
            <a:off x="6903141" y="1666021"/>
            <a:ext cx="5078564" cy="46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4702F-30D6-F0DA-3ECF-B9089350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0F607D-2F08-D7A4-8A37-AC5163E4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27</a:t>
            </a:fld>
            <a:endParaRPr lang="sv-S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D4E0DF-3770-9A46-8214-FA10C5CA8F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Selene Guide Interferometer</a:t>
            </a: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2CAEDA35-9B69-57BC-B1FC-444210308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436" y="1608085"/>
            <a:ext cx="3917609" cy="4867185"/>
          </a:xfrm>
          <a:prstGeom prst="rect">
            <a:avLst/>
          </a:prstGeom>
        </p:spPr>
      </p:pic>
      <p:sp>
        <p:nvSpPr>
          <p:cNvPr id="8" name="Textfeld 5">
            <a:extLst>
              <a:ext uri="{FF2B5EF4-FFF2-40B4-BE49-F238E27FC236}">
                <a16:creationId xmlns:a16="http://schemas.microsoft.com/office/drawing/2014/main" id="{76842BB4-8F7A-EE66-E913-29CF78CB4E17}"/>
              </a:ext>
            </a:extLst>
          </p:cNvPr>
          <p:cNvSpPr txBox="1"/>
          <p:nvPr/>
        </p:nvSpPr>
        <p:spPr>
          <a:xfrm>
            <a:off x="9856117" y="1680093"/>
            <a:ext cx="1833790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Reference plane</a:t>
            </a:r>
          </a:p>
        </p:txBody>
      </p:sp>
      <p:sp>
        <p:nvSpPr>
          <p:cNvPr id="9" name="Textfeld 6">
            <a:extLst>
              <a:ext uri="{FF2B5EF4-FFF2-40B4-BE49-F238E27FC236}">
                <a16:creationId xmlns:a16="http://schemas.microsoft.com/office/drawing/2014/main" id="{AFF3ABA0-4F4D-D822-D3BC-0E395F4169AE}"/>
              </a:ext>
            </a:extLst>
          </p:cNvPr>
          <p:cNvSpPr txBox="1"/>
          <p:nvPr/>
        </p:nvSpPr>
        <p:spPr>
          <a:xfrm>
            <a:off x="9822986" y="2760213"/>
            <a:ext cx="1833790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Collimator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7">
            <a:extLst>
              <a:ext uri="{FF2B5EF4-FFF2-40B4-BE49-F238E27FC236}">
                <a16:creationId xmlns:a16="http://schemas.microsoft.com/office/drawing/2014/main" id="{27DECD62-07F1-07C7-EF4F-91DD5C247D6B}"/>
              </a:ext>
            </a:extLst>
          </p:cNvPr>
          <p:cNvSpPr txBox="1"/>
          <p:nvPr/>
        </p:nvSpPr>
        <p:spPr>
          <a:xfrm>
            <a:off x="9822986" y="3264269"/>
            <a:ext cx="1094042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Reflector</a:t>
            </a:r>
            <a:endParaRPr lang="de-CH" sz="1800" kern="10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96BE5A65-D13B-486D-70A5-AE91008ABFEE}"/>
              </a:ext>
            </a:extLst>
          </p:cNvPr>
          <p:cNvSpPr txBox="1"/>
          <p:nvPr/>
        </p:nvSpPr>
        <p:spPr>
          <a:xfrm>
            <a:off x="9827960" y="5982339"/>
            <a:ext cx="1833790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Reference plane</a:t>
            </a:r>
          </a:p>
        </p:txBody>
      </p:sp>
      <p:sp>
        <p:nvSpPr>
          <p:cNvPr id="12" name="Textfeld 9">
            <a:extLst>
              <a:ext uri="{FF2B5EF4-FFF2-40B4-BE49-F238E27FC236}">
                <a16:creationId xmlns:a16="http://schemas.microsoft.com/office/drawing/2014/main" id="{6E1B93C5-2108-93F4-508F-FB4E4BDCF1D6}"/>
              </a:ext>
            </a:extLst>
          </p:cNvPr>
          <p:cNvSpPr txBox="1"/>
          <p:nvPr/>
        </p:nvSpPr>
        <p:spPr>
          <a:xfrm>
            <a:off x="9856117" y="4272381"/>
            <a:ext cx="1094042" cy="3245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  <a:r>
              <a:rPr lang="de-CH" sz="1800" kern="1000" spc="30" dirty="0">
                <a:latin typeface="Arial" panose="020B0604020202020204" pitchFamily="34" charset="0"/>
                <a:cs typeface="Arial" panose="020B0604020202020204" pitchFamily="34" charset="0"/>
              </a:rPr>
              <a:t> Rack</a:t>
            </a:r>
          </a:p>
        </p:txBody>
      </p:sp>
      <p:cxnSp>
        <p:nvCxnSpPr>
          <p:cNvPr id="13" name="Gerade Verbindung mit Pfeil 10">
            <a:extLst>
              <a:ext uri="{FF2B5EF4-FFF2-40B4-BE49-F238E27FC236}">
                <a16:creationId xmlns:a16="http://schemas.microsoft.com/office/drawing/2014/main" id="{969D53E3-8D8C-B7A8-0EA7-38FD99CC2893}"/>
              </a:ext>
            </a:extLst>
          </p:cNvPr>
          <p:cNvCxnSpPr/>
          <p:nvPr/>
        </p:nvCxnSpPr>
        <p:spPr bwMode="auto">
          <a:xfrm flipH="1">
            <a:off x="7746181" y="1842343"/>
            <a:ext cx="2035433" cy="537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485BA02-C6F6-2815-D170-B6896EB80AAF}"/>
              </a:ext>
            </a:extLst>
          </p:cNvPr>
          <p:cNvCxnSpPr/>
          <p:nvPr/>
        </p:nvCxnSpPr>
        <p:spPr bwMode="auto">
          <a:xfrm flipH="1">
            <a:off x="7746181" y="6144589"/>
            <a:ext cx="2035433" cy="537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4AEB888-46D4-37AC-2E70-FBEF59D53B4F}"/>
              </a:ext>
            </a:extLst>
          </p:cNvPr>
          <p:cNvCxnSpPr/>
          <p:nvPr/>
        </p:nvCxnSpPr>
        <p:spPr bwMode="auto">
          <a:xfrm flipH="1">
            <a:off x="8324740" y="3413795"/>
            <a:ext cx="1503222" cy="1749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7">
            <a:extLst>
              <a:ext uri="{FF2B5EF4-FFF2-40B4-BE49-F238E27FC236}">
                <a16:creationId xmlns:a16="http://schemas.microsoft.com/office/drawing/2014/main" id="{2DC93D87-4167-8F29-070A-DA595E1DA798}"/>
              </a:ext>
            </a:extLst>
          </p:cNvPr>
          <p:cNvCxnSpPr/>
          <p:nvPr/>
        </p:nvCxnSpPr>
        <p:spPr bwMode="auto">
          <a:xfrm flipH="1">
            <a:off x="8324740" y="2997226"/>
            <a:ext cx="1503222" cy="17497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Gerade Verbindung mit Pfeil 18">
            <a:extLst>
              <a:ext uri="{FF2B5EF4-FFF2-40B4-BE49-F238E27FC236}">
                <a16:creationId xmlns:a16="http://schemas.microsoft.com/office/drawing/2014/main" id="{6814163D-4F6E-D981-105C-9DC6AC4F61FA}"/>
              </a:ext>
            </a:extLst>
          </p:cNvPr>
          <p:cNvCxnSpPr/>
          <p:nvPr/>
        </p:nvCxnSpPr>
        <p:spPr bwMode="auto">
          <a:xfrm flipH="1">
            <a:off x="8036708" y="4457357"/>
            <a:ext cx="1744906" cy="125518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9458" name="Picture 2" descr="undefined">
            <a:extLst>
              <a:ext uri="{FF2B5EF4-FFF2-40B4-BE49-F238E27FC236}">
                <a16:creationId xmlns:a16="http://schemas.microsoft.com/office/drawing/2014/main" id="{A42F18D1-DFD3-D66F-BDDB-647B6DC8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1" y="1680093"/>
            <a:ext cx="4672973" cy="41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9E974CA-4169-4638-F05B-0CC05F173767}"/>
              </a:ext>
            </a:extLst>
          </p:cNvPr>
          <p:cNvSpPr txBox="1"/>
          <p:nvPr/>
        </p:nvSpPr>
        <p:spPr>
          <a:xfrm>
            <a:off x="304800" y="6541828"/>
            <a:ext cx="5015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666666"/>
                </a:solidFill>
              </a:rPr>
              <a:t>https://</a:t>
            </a:r>
            <a:r>
              <a:rPr lang="en-GB" sz="1400" dirty="0" err="1">
                <a:solidFill>
                  <a:srgbClr val="666666"/>
                </a:solidFill>
              </a:rPr>
              <a:t>commons.wikimedia.org</a:t>
            </a:r>
            <a:r>
              <a:rPr lang="en-GB" sz="1400" dirty="0">
                <a:solidFill>
                  <a:srgbClr val="666666"/>
                </a:solidFill>
              </a:rPr>
              <a:t>/w/</a:t>
            </a:r>
            <a:r>
              <a:rPr lang="en-GB" sz="1400" dirty="0" err="1">
                <a:solidFill>
                  <a:srgbClr val="666666"/>
                </a:solidFill>
              </a:rPr>
              <a:t>index.php?curid</a:t>
            </a:r>
            <a:r>
              <a:rPr lang="en-GB" sz="1400" dirty="0">
                <a:solidFill>
                  <a:srgbClr val="666666"/>
                </a:solidFill>
              </a:rPr>
              <a:t>=1728260</a:t>
            </a:r>
          </a:p>
        </p:txBody>
      </p:sp>
    </p:spTree>
    <p:extLst>
      <p:ext uri="{BB962C8B-B14F-4D97-AF65-F5344CB8AC3E}">
        <p14:creationId xmlns:p14="http://schemas.microsoft.com/office/powerpoint/2010/main" val="39077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A975-E69C-8FB6-2977-44C09DA3B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SE" dirty="0"/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9221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08A5-21B8-BC20-F31C-0AB55CA7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87AF1-35DF-F771-74EB-7C08322B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29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1FF00-3BE8-E4F7-1BC9-DBA8771309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Multi-Blade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C61D0-2C47-6169-D892-98B9F3655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938" y="1340443"/>
            <a:ext cx="3785995" cy="4768062"/>
          </a:xfrm>
        </p:spPr>
        <p:txBody>
          <a:bodyPr/>
          <a:lstStyle/>
          <a:p>
            <a:r>
              <a:rPr lang="en-GB" dirty="0"/>
              <a:t>48 blades</a:t>
            </a:r>
          </a:p>
          <a:p>
            <a:r>
              <a:rPr lang="en-GB" dirty="0"/>
              <a:t>Active area of 480 x 260 mm</a:t>
            </a:r>
            <a:r>
              <a:rPr lang="en-GB" baseline="30000" dirty="0"/>
              <a:t>2</a:t>
            </a:r>
          </a:p>
          <a:p>
            <a:r>
              <a:rPr lang="en-GB" dirty="0"/>
              <a:t>Set in a 4 m radius circle </a:t>
            </a:r>
          </a:p>
          <a:p>
            <a:r>
              <a:rPr lang="en-GB" dirty="0" err="1"/>
              <a:t>Ar</a:t>
            </a:r>
            <a:r>
              <a:rPr lang="en-GB" dirty="0"/>
              <a:t>/CO</a:t>
            </a:r>
            <a:r>
              <a:rPr lang="en-GB" baseline="-25000" dirty="0"/>
              <a:t>2</a:t>
            </a:r>
            <a:r>
              <a:rPr lang="en-GB" dirty="0"/>
              <a:t> detector gas at a trickle over room pressure</a:t>
            </a:r>
          </a:p>
          <a:p>
            <a:endParaRPr lang="en-GB" dirty="0"/>
          </a:p>
          <a:p>
            <a:r>
              <a:rPr lang="en-GB" dirty="0"/>
              <a:t>Electronics convert signal to light within detector housing</a:t>
            </a:r>
          </a:p>
          <a:p>
            <a:endParaRPr lang="en-GB" dirty="0"/>
          </a:p>
          <a:p>
            <a:r>
              <a:rPr lang="en-GB" dirty="0"/>
              <a:t>Borated Al shielded with option for more</a:t>
            </a:r>
          </a:p>
          <a:p>
            <a:endParaRPr lang="en-GB" dirty="0"/>
          </a:p>
          <a:p>
            <a:r>
              <a:rPr lang="en-GB" dirty="0"/>
              <a:t>Expected max count rate ~10MHz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3BCE3-A1FC-E2FD-CA7D-941763FB8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11" y="160170"/>
            <a:ext cx="1449466" cy="1277932"/>
          </a:xfrm>
          <a:prstGeom prst="rect">
            <a:avLst/>
          </a:prstGeom>
          <a:noFill/>
          <a:ln w="38100">
            <a:solidFill>
              <a:srgbClr val="0099DC"/>
            </a:solidFill>
          </a:ln>
        </p:spPr>
      </p:pic>
      <p:grpSp>
        <p:nvGrpSpPr>
          <p:cNvPr id="22734" name="Group 22733">
            <a:extLst>
              <a:ext uri="{FF2B5EF4-FFF2-40B4-BE49-F238E27FC236}">
                <a16:creationId xmlns:a16="http://schemas.microsoft.com/office/drawing/2014/main" id="{A7FE076E-9863-F620-5546-CC65AED6669F}"/>
              </a:ext>
            </a:extLst>
          </p:cNvPr>
          <p:cNvGrpSpPr/>
          <p:nvPr/>
        </p:nvGrpSpPr>
        <p:grpSpPr>
          <a:xfrm>
            <a:off x="4536974" y="1582910"/>
            <a:ext cx="5431540" cy="2687580"/>
            <a:chOff x="3973676" y="1490378"/>
            <a:chExt cx="5431540" cy="268758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04B47F8-7F0F-965C-5AB7-CBCCCF7CA601}"/>
                </a:ext>
              </a:extLst>
            </p:cNvPr>
            <p:cNvCxnSpPr>
              <a:cxnSpLocks/>
            </p:cNvCxnSpPr>
            <p:nvPr/>
          </p:nvCxnSpPr>
          <p:spPr>
            <a:xfrm>
              <a:off x="4068893" y="4167905"/>
              <a:ext cx="5336323" cy="0"/>
            </a:xfrm>
            <a:prstGeom prst="line">
              <a:avLst/>
            </a:prstGeom>
            <a:ln w="38100">
              <a:solidFill>
                <a:srgbClr val="0099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9AFD110-E7D7-975B-A583-2E2896586797}"/>
                </a:ext>
              </a:extLst>
            </p:cNvPr>
            <p:cNvGrpSpPr/>
            <p:nvPr/>
          </p:nvGrpSpPr>
          <p:grpSpPr>
            <a:xfrm rot="21262019">
              <a:off x="8050905" y="3624302"/>
              <a:ext cx="1061020" cy="163399"/>
              <a:chOff x="2850515" y="2977176"/>
              <a:chExt cx="2730765" cy="45182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F8BE200-9709-7610-65E6-D65241221238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77A6497-542A-36B6-D3BD-DD073218D0E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1480FEA-014B-5D8A-F9AF-DDDE6A716A0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8EC2859-E713-8426-8711-DF97D88870D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3BD8AC55-B74F-5BAE-15C4-F6DD921DE038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4" name="Right Triangle 13">
                <a:extLst>
                  <a:ext uri="{FF2B5EF4-FFF2-40B4-BE49-F238E27FC236}">
                    <a16:creationId xmlns:a16="http://schemas.microsoft.com/office/drawing/2014/main" id="{2D61CE7A-BA47-E060-D25F-CB2988D97B8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47A14AC5-20BE-F687-285D-1588E40AD371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DA1B5BE-0C2C-4076-3677-5B75DF69ABA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A0E591F-60D7-411B-2288-B649E61F1161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4453A6-3AAB-33DE-FA45-82C739233166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8A2C0FF-E0DB-1C6C-F87A-1E22DA6BF8F8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11E6695-43FF-431F-7005-77799ACD8A93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9F8890F-A15F-0BB3-C32D-1C1DFFFE9D5F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44C4F45-3997-36BB-4F4D-B38FBB2DCC3F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1E9B47B8-00E6-81C4-727E-02AC0251433E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DE5F5B05-E921-036F-0487-A47999A33EC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B68BEB0-1BD4-54BE-A2D8-5773BD57687C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C896269-F8AF-538F-DD99-AC6BF064896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2D58CC3-9338-54BE-9F11-139BCF381D7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8A36607D-7D16-CD82-5823-38BB610EB0A7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D2EE239-ADF5-8872-9CF4-A0136CE5F64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66E3E29-D28D-1134-9E38-F9EAFF73424E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F9D990E-5737-A215-4E20-B7D5FB7D5463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7C9C114-F2C3-DB9D-4C49-EE1F3764C2F8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C561A6C-FA73-4177-96E0-25672E8B44F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777A4B19-451A-D03D-FAD5-1521DD96E99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1740885-8D3B-8EE7-D214-C53C3A9DDE05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5D1E049-54F5-CB12-C623-07510D5009B7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E3F4E37-701E-D897-70F1-703E04E84893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14651337-B14F-828B-BDAF-6422504B7D73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D8E0213-686D-804F-4F34-A1FEAF6EE17D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3DDF089-E548-57A5-76A1-95217BCD1A61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F928686-E0BE-D645-28A3-460191C640D1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4F3FF3A-7B56-6266-B76F-7A4B1C5C6AD8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102D4EC0-42D8-11A0-1AA6-F5DBAEDEEA21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EE9BA50-CC70-0F27-A174-DBC19C2ACCBD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CF24369-2D7C-E83D-10D3-A7BFFA60B2F8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244874C-1298-3058-3C77-2639C52A6D8A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A5888990-5501-4350-7399-6CFD1863061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3DCD051-30D6-4D3B-9873-0EBF574307E1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EBDE072-C686-5D7B-BC6A-69E3DE883D9A}"/>
                </a:ext>
              </a:extLst>
            </p:cNvPr>
            <p:cNvGrpSpPr/>
            <p:nvPr/>
          </p:nvGrpSpPr>
          <p:grpSpPr>
            <a:xfrm rot="20769769">
              <a:off x="8049355" y="3337374"/>
              <a:ext cx="1061020" cy="163399"/>
              <a:chOff x="2850515" y="2977176"/>
              <a:chExt cx="2730765" cy="451824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4B21975-043C-22E6-DE3B-18E795679EF6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59C734C-1A25-B72F-ABE2-2701DDB0C8D1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BBC69A1-E222-4B25-42DC-0A4B88A69A2E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BC27B63-A674-4E0A-C3C4-D6CDD8FEE74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C8BAB32-EE17-83CA-704A-9D926FBD5218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Right Triangle 54">
                <a:extLst>
                  <a:ext uri="{FF2B5EF4-FFF2-40B4-BE49-F238E27FC236}">
                    <a16:creationId xmlns:a16="http://schemas.microsoft.com/office/drawing/2014/main" id="{9EFC7A8D-2F55-3963-D400-95073FFF6CE0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33FAA2F6-3CAC-05EB-83D2-F29933DE5DF7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B199573-C752-31CF-2532-DE097A0816B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FF1E989-5F6F-E926-5D0C-92978FCEEBAA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A255D965-1FF5-CF3C-FBBA-584A983484D7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31A9E2A1-F7B3-E980-EF48-F94A69274C30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E49E8B19-2959-67EA-017D-AAFBC896F2E0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9ACD7DA-636E-8EE8-845E-320F14B8351A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B3DC4E2-AC1E-786A-833F-D875E9D59296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28" name="Oval 22527">
                <a:extLst>
                  <a:ext uri="{FF2B5EF4-FFF2-40B4-BE49-F238E27FC236}">
                    <a16:creationId xmlns:a16="http://schemas.microsoft.com/office/drawing/2014/main" id="{AB00F885-8B90-39E8-FD43-5CC36FCCC168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29" name="Oval 22528">
                <a:extLst>
                  <a:ext uri="{FF2B5EF4-FFF2-40B4-BE49-F238E27FC236}">
                    <a16:creationId xmlns:a16="http://schemas.microsoft.com/office/drawing/2014/main" id="{21BC3136-E951-2751-29B3-EEE8A02B0322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1" name="Oval 22530">
                <a:extLst>
                  <a:ext uri="{FF2B5EF4-FFF2-40B4-BE49-F238E27FC236}">
                    <a16:creationId xmlns:a16="http://schemas.microsoft.com/office/drawing/2014/main" id="{15B266F3-7707-6F7E-0720-F37C5D3B95B5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2" name="Oval 22531">
                <a:extLst>
                  <a:ext uri="{FF2B5EF4-FFF2-40B4-BE49-F238E27FC236}">
                    <a16:creationId xmlns:a16="http://schemas.microsoft.com/office/drawing/2014/main" id="{6F0F33C4-B9B6-A231-8416-3CAB006C6F7A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3" name="Oval 22532">
                <a:extLst>
                  <a:ext uri="{FF2B5EF4-FFF2-40B4-BE49-F238E27FC236}">
                    <a16:creationId xmlns:a16="http://schemas.microsoft.com/office/drawing/2014/main" id="{C458BA0E-A006-AAC3-C52F-CEC820B87D27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4" name="Oval 22533">
                <a:extLst>
                  <a:ext uri="{FF2B5EF4-FFF2-40B4-BE49-F238E27FC236}">
                    <a16:creationId xmlns:a16="http://schemas.microsoft.com/office/drawing/2014/main" id="{2BEE766A-5511-3E08-93C2-726F6E5DC047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5" name="Oval 22534">
                <a:extLst>
                  <a:ext uri="{FF2B5EF4-FFF2-40B4-BE49-F238E27FC236}">
                    <a16:creationId xmlns:a16="http://schemas.microsoft.com/office/drawing/2014/main" id="{D9FC6371-73BD-05CE-5459-16A7BF2C446B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6" name="Oval 22535">
                <a:extLst>
                  <a:ext uri="{FF2B5EF4-FFF2-40B4-BE49-F238E27FC236}">
                    <a16:creationId xmlns:a16="http://schemas.microsoft.com/office/drawing/2014/main" id="{B21C1456-281D-079B-81D8-811E30598ACC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7" name="Oval 22536">
                <a:extLst>
                  <a:ext uri="{FF2B5EF4-FFF2-40B4-BE49-F238E27FC236}">
                    <a16:creationId xmlns:a16="http://schemas.microsoft.com/office/drawing/2014/main" id="{A2289D90-6E47-5D4F-E519-F389016246C3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8" name="Oval 22537">
                <a:extLst>
                  <a:ext uri="{FF2B5EF4-FFF2-40B4-BE49-F238E27FC236}">
                    <a16:creationId xmlns:a16="http://schemas.microsoft.com/office/drawing/2014/main" id="{064535C0-5AA2-A18C-6EC4-1F74C0AAF39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39" name="Oval 22538">
                <a:extLst>
                  <a:ext uri="{FF2B5EF4-FFF2-40B4-BE49-F238E27FC236}">
                    <a16:creationId xmlns:a16="http://schemas.microsoft.com/office/drawing/2014/main" id="{DFCB7F17-8668-C63C-FD64-B05C3C1C11BA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0" name="Oval 22539">
                <a:extLst>
                  <a:ext uri="{FF2B5EF4-FFF2-40B4-BE49-F238E27FC236}">
                    <a16:creationId xmlns:a16="http://schemas.microsoft.com/office/drawing/2014/main" id="{E40A7A40-F969-E990-F0E7-A21BE6873EC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1" name="Oval 22540">
                <a:extLst>
                  <a:ext uri="{FF2B5EF4-FFF2-40B4-BE49-F238E27FC236}">
                    <a16:creationId xmlns:a16="http://schemas.microsoft.com/office/drawing/2014/main" id="{6FE49DF6-2550-4C1E-22F9-3C3505D8DC56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2" name="Oval 22541">
                <a:extLst>
                  <a:ext uri="{FF2B5EF4-FFF2-40B4-BE49-F238E27FC236}">
                    <a16:creationId xmlns:a16="http://schemas.microsoft.com/office/drawing/2014/main" id="{0EE69622-DDCA-C09A-0812-B830E43DBD00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3" name="Oval 22542">
                <a:extLst>
                  <a:ext uri="{FF2B5EF4-FFF2-40B4-BE49-F238E27FC236}">
                    <a16:creationId xmlns:a16="http://schemas.microsoft.com/office/drawing/2014/main" id="{F73CB7E7-8032-7D84-ED7D-6BEE6AC9EDC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4" name="Oval 22543">
                <a:extLst>
                  <a:ext uri="{FF2B5EF4-FFF2-40B4-BE49-F238E27FC236}">
                    <a16:creationId xmlns:a16="http://schemas.microsoft.com/office/drawing/2014/main" id="{50972767-7C12-2418-751E-BCAC980ED712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5" name="Oval 22544">
                <a:extLst>
                  <a:ext uri="{FF2B5EF4-FFF2-40B4-BE49-F238E27FC236}">
                    <a16:creationId xmlns:a16="http://schemas.microsoft.com/office/drawing/2014/main" id="{93CE7CA2-94DA-A2B4-D9B7-34BA3D1C3D4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6" name="Oval 22545">
                <a:extLst>
                  <a:ext uri="{FF2B5EF4-FFF2-40B4-BE49-F238E27FC236}">
                    <a16:creationId xmlns:a16="http://schemas.microsoft.com/office/drawing/2014/main" id="{82492428-465D-D333-A976-3C4F2DC36810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7" name="Oval 22546">
                <a:extLst>
                  <a:ext uri="{FF2B5EF4-FFF2-40B4-BE49-F238E27FC236}">
                    <a16:creationId xmlns:a16="http://schemas.microsoft.com/office/drawing/2014/main" id="{D42E7991-6659-FB93-36B4-4679FA02DBB8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8" name="Oval 22547">
                <a:extLst>
                  <a:ext uri="{FF2B5EF4-FFF2-40B4-BE49-F238E27FC236}">
                    <a16:creationId xmlns:a16="http://schemas.microsoft.com/office/drawing/2014/main" id="{1D20EAC0-1C2F-3009-3D9B-8E1AEF1439CF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49" name="Oval 22548">
                <a:extLst>
                  <a:ext uri="{FF2B5EF4-FFF2-40B4-BE49-F238E27FC236}">
                    <a16:creationId xmlns:a16="http://schemas.microsoft.com/office/drawing/2014/main" id="{3E18A1D5-D0D8-5E9E-F0F9-4024873E4FEA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0" name="Oval 22549">
                <a:extLst>
                  <a:ext uri="{FF2B5EF4-FFF2-40B4-BE49-F238E27FC236}">
                    <a16:creationId xmlns:a16="http://schemas.microsoft.com/office/drawing/2014/main" id="{44B67DCA-EA3A-3069-D3CF-10155BE79CCD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1" name="Oval 22550">
                <a:extLst>
                  <a:ext uri="{FF2B5EF4-FFF2-40B4-BE49-F238E27FC236}">
                    <a16:creationId xmlns:a16="http://schemas.microsoft.com/office/drawing/2014/main" id="{F372C9AF-08DC-8FCE-7660-13AF246A44C4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2" name="Oval 22551">
                <a:extLst>
                  <a:ext uri="{FF2B5EF4-FFF2-40B4-BE49-F238E27FC236}">
                    <a16:creationId xmlns:a16="http://schemas.microsoft.com/office/drawing/2014/main" id="{048057BF-79A5-A131-FEB5-FF28857DE1C0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3" name="Oval 22552">
                <a:extLst>
                  <a:ext uri="{FF2B5EF4-FFF2-40B4-BE49-F238E27FC236}">
                    <a16:creationId xmlns:a16="http://schemas.microsoft.com/office/drawing/2014/main" id="{B7184DCE-A4CD-AF7B-5B1A-366A71AB8A72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4" name="Oval 22553">
                <a:extLst>
                  <a:ext uri="{FF2B5EF4-FFF2-40B4-BE49-F238E27FC236}">
                    <a16:creationId xmlns:a16="http://schemas.microsoft.com/office/drawing/2014/main" id="{848356E2-BC04-2EF3-9D6A-F2FEAAB601BE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2555" name="Group 22554">
              <a:extLst>
                <a:ext uri="{FF2B5EF4-FFF2-40B4-BE49-F238E27FC236}">
                  <a16:creationId xmlns:a16="http://schemas.microsoft.com/office/drawing/2014/main" id="{340C5381-1DF8-C576-8648-52B1C78A7077}"/>
                </a:ext>
              </a:extLst>
            </p:cNvPr>
            <p:cNvGrpSpPr/>
            <p:nvPr/>
          </p:nvGrpSpPr>
          <p:grpSpPr>
            <a:xfrm rot="20533070">
              <a:off x="8009206" y="3050414"/>
              <a:ext cx="1061020" cy="163399"/>
              <a:chOff x="2850515" y="2977176"/>
              <a:chExt cx="2730765" cy="451824"/>
            </a:xfrm>
          </p:grpSpPr>
          <p:sp>
            <p:nvSpPr>
              <p:cNvPr id="22556" name="Rectangle 22555">
                <a:extLst>
                  <a:ext uri="{FF2B5EF4-FFF2-40B4-BE49-F238E27FC236}">
                    <a16:creationId xmlns:a16="http://schemas.microsoft.com/office/drawing/2014/main" id="{960E465C-6915-4638-BCE7-9B04B72321C2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7" name="Rectangle 22556">
                <a:extLst>
                  <a:ext uri="{FF2B5EF4-FFF2-40B4-BE49-F238E27FC236}">
                    <a16:creationId xmlns:a16="http://schemas.microsoft.com/office/drawing/2014/main" id="{BD45C277-C326-953C-47E7-15FFD717AC38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8" name="Oval 22557">
                <a:extLst>
                  <a:ext uri="{FF2B5EF4-FFF2-40B4-BE49-F238E27FC236}">
                    <a16:creationId xmlns:a16="http://schemas.microsoft.com/office/drawing/2014/main" id="{95E29438-13D8-AB1B-FB6A-2C74A0278362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59" name="Oval 22558">
                <a:extLst>
                  <a:ext uri="{FF2B5EF4-FFF2-40B4-BE49-F238E27FC236}">
                    <a16:creationId xmlns:a16="http://schemas.microsoft.com/office/drawing/2014/main" id="{479CB70F-3D60-7936-4C1E-5C2A277602C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0" name="Oval 22559">
                <a:extLst>
                  <a:ext uri="{FF2B5EF4-FFF2-40B4-BE49-F238E27FC236}">
                    <a16:creationId xmlns:a16="http://schemas.microsoft.com/office/drawing/2014/main" id="{18751F70-4EE1-8381-B4F3-38A2396F6315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1" name="Right Triangle 22560">
                <a:extLst>
                  <a:ext uri="{FF2B5EF4-FFF2-40B4-BE49-F238E27FC236}">
                    <a16:creationId xmlns:a16="http://schemas.microsoft.com/office/drawing/2014/main" id="{ECDC483F-3347-38FA-3857-01AD93E79BEA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2" name="Freeform 22561">
                <a:extLst>
                  <a:ext uri="{FF2B5EF4-FFF2-40B4-BE49-F238E27FC236}">
                    <a16:creationId xmlns:a16="http://schemas.microsoft.com/office/drawing/2014/main" id="{2FEE78B7-C5EC-D778-9804-9FDCB211843B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3" name="Oval 22562">
                <a:extLst>
                  <a:ext uri="{FF2B5EF4-FFF2-40B4-BE49-F238E27FC236}">
                    <a16:creationId xmlns:a16="http://schemas.microsoft.com/office/drawing/2014/main" id="{897E0233-7979-2879-3D8A-72A068217754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4" name="Oval 22563">
                <a:extLst>
                  <a:ext uri="{FF2B5EF4-FFF2-40B4-BE49-F238E27FC236}">
                    <a16:creationId xmlns:a16="http://schemas.microsoft.com/office/drawing/2014/main" id="{E579F4AA-2A4E-08A6-0CB0-BD1F48784C10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5" name="Oval 22564">
                <a:extLst>
                  <a:ext uri="{FF2B5EF4-FFF2-40B4-BE49-F238E27FC236}">
                    <a16:creationId xmlns:a16="http://schemas.microsoft.com/office/drawing/2014/main" id="{39AD6E65-DC18-711D-D96E-014598D10218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6" name="Oval 22565">
                <a:extLst>
                  <a:ext uri="{FF2B5EF4-FFF2-40B4-BE49-F238E27FC236}">
                    <a16:creationId xmlns:a16="http://schemas.microsoft.com/office/drawing/2014/main" id="{DCDD6806-C477-FD7D-F06C-5F1FD6748E1C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7" name="Oval 22566">
                <a:extLst>
                  <a:ext uri="{FF2B5EF4-FFF2-40B4-BE49-F238E27FC236}">
                    <a16:creationId xmlns:a16="http://schemas.microsoft.com/office/drawing/2014/main" id="{B3D417EF-E6E7-724D-2514-CD9CDF8A7AE8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8" name="Oval 22567">
                <a:extLst>
                  <a:ext uri="{FF2B5EF4-FFF2-40B4-BE49-F238E27FC236}">
                    <a16:creationId xmlns:a16="http://schemas.microsoft.com/office/drawing/2014/main" id="{AC27A8C5-1143-084E-25FA-89AFE32E55BF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69" name="Oval 22568">
                <a:extLst>
                  <a:ext uri="{FF2B5EF4-FFF2-40B4-BE49-F238E27FC236}">
                    <a16:creationId xmlns:a16="http://schemas.microsoft.com/office/drawing/2014/main" id="{8E3CF3F6-15B8-1C97-B94A-5A00E776129B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0" name="Oval 22569">
                <a:extLst>
                  <a:ext uri="{FF2B5EF4-FFF2-40B4-BE49-F238E27FC236}">
                    <a16:creationId xmlns:a16="http://schemas.microsoft.com/office/drawing/2014/main" id="{20D17344-A9CD-8AC4-DCF7-89BF8794CF7A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1" name="Oval 22570">
                <a:extLst>
                  <a:ext uri="{FF2B5EF4-FFF2-40B4-BE49-F238E27FC236}">
                    <a16:creationId xmlns:a16="http://schemas.microsoft.com/office/drawing/2014/main" id="{89E10647-3408-7868-2041-11BA6AFD3DF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2" name="Oval 22571">
                <a:extLst>
                  <a:ext uri="{FF2B5EF4-FFF2-40B4-BE49-F238E27FC236}">
                    <a16:creationId xmlns:a16="http://schemas.microsoft.com/office/drawing/2014/main" id="{1C19DE7F-E80D-786E-B358-61A5A9899B27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3" name="Oval 22572">
                <a:extLst>
                  <a:ext uri="{FF2B5EF4-FFF2-40B4-BE49-F238E27FC236}">
                    <a16:creationId xmlns:a16="http://schemas.microsoft.com/office/drawing/2014/main" id="{010375A4-308A-C34C-A66F-652F9DED3862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4" name="Oval 22573">
                <a:extLst>
                  <a:ext uri="{FF2B5EF4-FFF2-40B4-BE49-F238E27FC236}">
                    <a16:creationId xmlns:a16="http://schemas.microsoft.com/office/drawing/2014/main" id="{8FABDE37-419A-0AD7-2419-5D78B40435AD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5" name="Oval 22574">
                <a:extLst>
                  <a:ext uri="{FF2B5EF4-FFF2-40B4-BE49-F238E27FC236}">
                    <a16:creationId xmlns:a16="http://schemas.microsoft.com/office/drawing/2014/main" id="{C648CC03-F7F4-FB96-A206-9016F2F7691A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6" name="Oval 22575">
                <a:extLst>
                  <a:ext uri="{FF2B5EF4-FFF2-40B4-BE49-F238E27FC236}">
                    <a16:creationId xmlns:a16="http://schemas.microsoft.com/office/drawing/2014/main" id="{4C20F8F3-8D90-D7B8-D9DA-26267454856F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7" name="Oval 22576">
                <a:extLst>
                  <a:ext uri="{FF2B5EF4-FFF2-40B4-BE49-F238E27FC236}">
                    <a16:creationId xmlns:a16="http://schemas.microsoft.com/office/drawing/2014/main" id="{1BA2DD20-3B99-81C0-3F1B-75F7663D4AB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8" name="Oval 22577">
                <a:extLst>
                  <a:ext uri="{FF2B5EF4-FFF2-40B4-BE49-F238E27FC236}">
                    <a16:creationId xmlns:a16="http://schemas.microsoft.com/office/drawing/2014/main" id="{E0444638-8748-3CA9-9D02-FD8838E74C84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79" name="Oval 22578">
                <a:extLst>
                  <a:ext uri="{FF2B5EF4-FFF2-40B4-BE49-F238E27FC236}">
                    <a16:creationId xmlns:a16="http://schemas.microsoft.com/office/drawing/2014/main" id="{6440C67A-3A49-A711-9232-F66F56AC10FC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0" name="Oval 22579">
                <a:extLst>
                  <a:ext uri="{FF2B5EF4-FFF2-40B4-BE49-F238E27FC236}">
                    <a16:creationId xmlns:a16="http://schemas.microsoft.com/office/drawing/2014/main" id="{722AF417-21CF-6CB3-F7A8-7D1EC9955A6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1" name="Oval 22580">
                <a:extLst>
                  <a:ext uri="{FF2B5EF4-FFF2-40B4-BE49-F238E27FC236}">
                    <a16:creationId xmlns:a16="http://schemas.microsoft.com/office/drawing/2014/main" id="{E292A103-C830-D148-5C8F-9291755AD483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2" name="Oval 22581">
                <a:extLst>
                  <a:ext uri="{FF2B5EF4-FFF2-40B4-BE49-F238E27FC236}">
                    <a16:creationId xmlns:a16="http://schemas.microsoft.com/office/drawing/2014/main" id="{EF670D4F-9A41-E2FA-3E03-0C85E88CA3FD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3" name="Oval 22582">
                <a:extLst>
                  <a:ext uri="{FF2B5EF4-FFF2-40B4-BE49-F238E27FC236}">
                    <a16:creationId xmlns:a16="http://schemas.microsoft.com/office/drawing/2014/main" id="{B38C1DD1-1AF9-829C-CA51-39D3FBE5AC1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4" name="Oval 22583">
                <a:extLst>
                  <a:ext uri="{FF2B5EF4-FFF2-40B4-BE49-F238E27FC236}">
                    <a16:creationId xmlns:a16="http://schemas.microsoft.com/office/drawing/2014/main" id="{89DE94E3-9A7F-5A08-3F39-8F5248F92E1E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5" name="Oval 22584">
                <a:extLst>
                  <a:ext uri="{FF2B5EF4-FFF2-40B4-BE49-F238E27FC236}">
                    <a16:creationId xmlns:a16="http://schemas.microsoft.com/office/drawing/2014/main" id="{B8550635-3B91-9289-BC66-B38DA2B42C1A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6" name="Oval 22585">
                <a:extLst>
                  <a:ext uri="{FF2B5EF4-FFF2-40B4-BE49-F238E27FC236}">
                    <a16:creationId xmlns:a16="http://schemas.microsoft.com/office/drawing/2014/main" id="{509C08B1-AA9D-EB39-DEF3-BE6AF0B246A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7" name="Oval 22586">
                <a:extLst>
                  <a:ext uri="{FF2B5EF4-FFF2-40B4-BE49-F238E27FC236}">
                    <a16:creationId xmlns:a16="http://schemas.microsoft.com/office/drawing/2014/main" id="{9BA0232C-614E-8F8F-2C79-94F07DB38C42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8" name="Oval 22587">
                <a:extLst>
                  <a:ext uri="{FF2B5EF4-FFF2-40B4-BE49-F238E27FC236}">
                    <a16:creationId xmlns:a16="http://schemas.microsoft.com/office/drawing/2014/main" id="{5C4967F4-D7E8-A032-3403-D18CA9085F0B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89" name="Oval 22588">
                <a:extLst>
                  <a:ext uri="{FF2B5EF4-FFF2-40B4-BE49-F238E27FC236}">
                    <a16:creationId xmlns:a16="http://schemas.microsoft.com/office/drawing/2014/main" id="{41CB53EA-F1FE-0227-318A-7B7EB22D1F5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0" name="Oval 22589">
                <a:extLst>
                  <a:ext uri="{FF2B5EF4-FFF2-40B4-BE49-F238E27FC236}">
                    <a16:creationId xmlns:a16="http://schemas.microsoft.com/office/drawing/2014/main" id="{14460DA1-1D26-E4DA-D505-8E3747E8FBD2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1" name="Oval 22590">
                <a:extLst>
                  <a:ext uri="{FF2B5EF4-FFF2-40B4-BE49-F238E27FC236}">
                    <a16:creationId xmlns:a16="http://schemas.microsoft.com/office/drawing/2014/main" id="{439F4220-62E1-9D55-6B37-88156C52225B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2" name="Oval 22591">
                <a:extLst>
                  <a:ext uri="{FF2B5EF4-FFF2-40B4-BE49-F238E27FC236}">
                    <a16:creationId xmlns:a16="http://schemas.microsoft.com/office/drawing/2014/main" id="{BB76F9CA-148A-BC51-F073-B4923666A140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3" name="Oval 22592">
                <a:extLst>
                  <a:ext uri="{FF2B5EF4-FFF2-40B4-BE49-F238E27FC236}">
                    <a16:creationId xmlns:a16="http://schemas.microsoft.com/office/drawing/2014/main" id="{0176E94F-EB0D-7228-95E8-A33D4D08C5CB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4" name="Oval 22593">
                <a:extLst>
                  <a:ext uri="{FF2B5EF4-FFF2-40B4-BE49-F238E27FC236}">
                    <a16:creationId xmlns:a16="http://schemas.microsoft.com/office/drawing/2014/main" id="{B75F91C8-B9AA-D280-51F2-35A689622301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5" name="Oval 22594">
                <a:extLst>
                  <a:ext uri="{FF2B5EF4-FFF2-40B4-BE49-F238E27FC236}">
                    <a16:creationId xmlns:a16="http://schemas.microsoft.com/office/drawing/2014/main" id="{1EC1D413-19BA-021B-369B-185C0CC27A63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2596" name="Group 22595">
              <a:extLst>
                <a:ext uri="{FF2B5EF4-FFF2-40B4-BE49-F238E27FC236}">
                  <a16:creationId xmlns:a16="http://schemas.microsoft.com/office/drawing/2014/main" id="{54812D8C-F7FD-9D65-9D11-1744954F6527}"/>
                </a:ext>
              </a:extLst>
            </p:cNvPr>
            <p:cNvGrpSpPr/>
            <p:nvPr/>
          </p:nvGrpSpPr>
          <p:grpSpPr>
            <a:xfrm rot="20212079">
              <a:off x="7937690" y="2780459"/>
              <a:ext cx="1061020" cy="163399"/>
              <a:chOff x="2850515" y="2977176"/>
              <a:chExt cx="2730765" cy="451824"/>
            </a:xfrm>
          </p:grpSpPr>
          <p:sp>
            <p:nvSpPr>
              <p:cNvPr id="22597" name="Rectangle 22596">
                <a:extLst>
                  <a:ext uri="{FF2B5EF4-FFF2-40B4-BE49-F238E27FC236}">
                    <a16:creationId xmlns:a16="http://schemas.microsoft.com/office/drawing/2014/main" id="{AD964FE1-599F-41F3-FB8D-D5CD8A1659C5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8" name="Rectangle 22597">
                <a:extLst>
                  <a:ext uri="{FF2B5EF4-FFF2-40B4-BE49-F238E27FC236}">
                    <a16:creationId xmlns:a16="http://schemas.microsoft.com/office/drawing/2014/main" id="{A2EC859C-2D41-1100-B1F0-7FAADA945952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599" name="Oval 22598">
                <a:extLst>
                  <a:ext uri="{FF2B5EF4-FFF2-40B4-BE49-F238E27FC236}">
                    <a16:creationId xmlns:a16="http://schemas.microsoft.com/office/drawing/2014/main" id="{6999219C-72F8-244B-CD0C-C27841AD69FA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0" name="Oval 22599">
                <a:extLst>
                  <a:ext uri="{FF2B5EF4-FFF2-40B4-BE49-F238E27FC236}">
                    <a16:creationId xmlns:a16="http://schemas.microsoft.com/office/drawing/2014/main" id="{BE5FCE56-3FCE-76BB-2AEC-779C794E09E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1" name="Oval 22600">
                <a:extLst>
                  <a:ext uri="{FF2B5EF4-FFF2-40B4-BE49-F238E27FC236}">
                    <a16:creationId xmlns:a16="http://schemas.microsoft.com/office/drawing/2014/main" id="{F61AFF4C-6642-D9AB-6099-1531721C5F4E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2" name="Right Triangle 22601">
                <a:extLst>
                  <a:ext uri="{FF2B5EF4-FFF2-40B4-BE49-F238E27FC236}">
                    <a16:creationId xmlns:a16="http://schemas.microsoft.com/office/drawing/2014/main" id="{DF0DA9C5-A691-A485-3899-13B7BCAD697D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3" name="Freeform 22602">
                <a:extLst>
                  <a:ext uri="{FF2B5EF4-FFF2-40B4-BE49-F238E27FC236}">
                    <a16:creationId xmlns:a16="http://schemas.microsoft.com/office/drawing/2014/main" id="{B5A91658-DD49-C725-121A-747AA0BE49BA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4" name="Oval 22603">
                <a:extLst>
                  <a:ext uri="{FF2B5EF4-FFF2-40B4-BE49-F238E27FC236}">
                    <a16:creationId xmlns:a16="http://schemas.microsoft.com/office/drawing/2014/main" id="{0C700E12-E90E-18CE-B30B-829416401B00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5" name="Oval 22604">
                <a:extLst>
                  <a:ext uri="{FF2B5EF4-FFF2-40B4-BE49-F238E27FC236}">
                    <a16:creationId xmlns:a16="http://schemas.microsoft.com/office/drawing/2014/main" id="{A5D8C92C-FB98-1CA7-B8A9-A807E95B96F8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6" name="Oval 22605">
                <a:extLst>
                  <a:ext uri="{FF2B5EF4-FFF2-40B4-BE49-F238E27FC236}">
                    <a16:creationId xmlns:a16="http://schemas.microsoft.com/office/drawing/2014/main" id="{798A0E61-53FA-7F42-5AE8-F585FC2734F3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7" name="Oval 22606">
                <a:extLst>
                  <a:ext uri="{FF2B5EF4-FFF2-40B4-BE49-F238E27FC236}">
                    <a16:creationId xmlns:a16="http://schemas.microsoft.com/office/drawing/2014/main" id="{C9E89415-EE68-FB17-F60C-9257B79CD4F7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8" name="Oval 22607">
                <a:extLst>
                  <a:ext uri="{FF2B5EF4-FFF2-40B4-BE49-F238E27FC236}">
                    <a16:creationId xmlns:a16="http://schemas.microsoft.com/office/drawing/2014/main" id="{4560B61F-344B-BB95-A505-8C0584F6A650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09" name="Oval 22608">
                <a:extLst>
                  <a:ext uri="{FF2B5EF4-FFF2-40B4-BE49-F238E27FC236}">
                    <a16:creationId xmlns:a16="http://schemas.microsoft.com/office/drawing/2014/main" id="{432E8D8A-CAF0-3601-39CB-183FB7A5E5E0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0" name="Oval 22609">
                <a:extLst>
                  <a:ext uri="{FF2B5EF4-FFF2-40B4-BE49-F238E27FC236}">
                    <a16:creationId xmlns:a16="http://schemas.microsoft.com/office/drawing/2014/main" id="{0619F59B-1799-621F-2E29-895BA3F0A5BC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1" name="Oval 22610">
                <a:extLst>
                  <a:ext uri="{FF2B5EF4-FFF2-40B4-BE49-F238E27FC236}">
                    <a16:creationId xmlns:a16="http://schemas.microsoft.com/office/drawing/2014/main" id="{9B9051D4-CAF2-B77C-352F-B7A0BF2D2621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2" name="Oval 22611">
                <a:extLst>
                  <a:ext uri="{FF2B5EF4-FFF2-40B4-BE49-F238E27FC236}">
                    <a16:creationId xmlns:a16="http://schemas.microsoft.com/office/drawing/2014/main" id="{3B821AB7-203E-D811-85B5-94862B850BD1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3" name="Oval 22612">
                <a:extLst>
                  <a:ext uri="{FF2B5EF4-FFF2-40B4-BE49-F238E27FC236}">
                    <a16:creationId xmlns:a16="http://schemas.microsoft.com/office/drawing/2014/main" id="{CC671428-7126-3C9C-7216-6BD7A4572AC1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4" name="Oval 22613">
                <a:extLst>
                  <a:ext uri="{FF2B5EF4-FFF2-40B4-BE49-F238E27FC236}">
                    <a16:creationId xmlns:a16="http://schemas.microsoft.com/office/drawing/2014/main" id="{DBA4C94D-E1B3-47A5-9952-3A94C2A4776F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5" name="Oval 22614">
                <a:extLst>
                  <a:ext uri="{FF2B5EF4-FFF2-40B4-BE49-F238E27FC236}">
                    <a16:creationId xmlns:a16="http://schemas.microsoft.com/office/drawing/2014/main" id="{88475A30-0561-5132-85F4-5DE66C50984F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6" name="Oval 22615">
                <a:extLst>
                  <a:ext uri="{FF2B5EF4-FFF2-40B4-BE49-F238E27FC236}">
                    <a16:creationId xmlns:a16="http://schemas.microsoft.com/office/drawing/2014/main" id="{8E351B8A-D0D0-1B0A-C772-D433032AFEAD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7" name="Oval 22616">
                <a:extLst>
                  <a:ext uri="{FF2B5EF4-FFF2-40B4-BE49-F238E27FC236}">
                    <a16:creationId xmlns:a16="http://schemas.microsoft.com/office/drawing/2014/main" id="{9A62BE20-DE42-0C0F-9A3C-FB53003D2076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8" name="Oval 22617">
                <a:extLst>
                  <a:ext uri="{FF2B5EF4-FFF2-40B4-BE49-F238E27FC236}">
                    <a16:creationId xmlns:a16="http://schemas.microsoft.com/office/drawing/2014/main" id="{E111FDAB-B185-3A47-DE82-6A53C93020D6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19" name="Oval 22618">
                <a:extLst>
                  <a:ext uri="{FF2B5EF4-FFF2-40B4-BE49-F238E27FC236}">
                    <a16:creationId xmlns:a16="http://schemas.microsoft.com/office/drawing/2014/main" id="{9F5F41F8-FCAE-A8E2-A8A5-41172E017451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0" name="Oval 22619">
                <a:extLst>
                  <a:ext uri="{FF2B5EF4-FFF2-40B4-BE49-F238E27FC236}">
                    <a16:creationId xmlns:a16="http://schemas.microsoft.com/office/drawing/2014/main" id="{4A1E0E3B-7012-1148-7578-28B1D4CDA6B2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1" name="Oval 22620">
                <a:extLst>
                  <a:ext uri="{FF2B5EF4-FFF2-40B4-BE49-F238E27FC236}">
                    <a16:creationId xmlns:a16="http://schemas.microsoft.com/office/drawing/2014/main" id="{5452C63C-AD18-52E0-6C85-3F689BDD960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2" name="Oval 22621">
                <a:extLst>
                  <a:ext uri="{FF2B5EF4-FFF2-40B4-BE49-F238E27FC236}">
                    <a16:creationId xmlns:a16="http://schemas.microsoft.com/office/drawing/2014/main" id="{5A2199D6-1477-2B5A-4CCA-8DDA25E770A6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3" name="Oval 22622">
                <a:extLst>
                  <a:ext uri="{FF2B5EF4-FFF2-40B4-BE49-F238E27FC236}">
                    <a16:creationId xmlns:a16="http://schemas.microsoft.com/office/drawing/2014/main" id="{49C64E04-F59E-3ABD-98A7-10B9BCCC8959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4" name="Oval 22623">
                <a:extLst>
                  <a:ext uri="{FF2B5EF4-FFF2-40B4-BE49-F238E27FC236}">
                    <a16:creationId xmlns:a16="http://schemas.microsoft.com/office/drawing/2014/main" id="{ABE9105A-82D3-1758-3E88-E0B31132BD23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5" name="Oval 22624">
                <a:extLst>
                  <a:ext uri="{FF2B5EF4-FFF2-40B4-BE49-F238E27FC236}">
                    <a16:creationId xmlns:a16="http://schemas.microsoft.com/office/drawing/2014/main" id="{5B1BBABA-251C-28DD-D03B-F1ECD853C254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6" name="Oval 22625">
                <a:extLst>
                  <a:ext uri="{FF2B5EF4-FFF2-40B4-BE49-F238E27FC236}">
                    <a16:creationId xmlns:a16="http://schemas.microsoft.com/office/drawing/2014/main" id="{A92FE80A-6C02-9568-F2B7-3812360DADF2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7" name="Oval 22626">
                <a:extLst>
                  <a:ext uri="{FF2B5EF4-FFF2-40B4-BE49-F238E27FC236}">
                    <a16:creationId xmlns:a16="http://schemas.microsoft.com/office/drawing/2014/main" id="{CD99D6C2-8C31-8A8D-F733-F6C47625424B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8" name="Oval 22627">
                <a:extLst>
                  <a:ext uri="{FF2B5EF4-FFF2-40B4-BE49-F238E27FC236}">
                    <a16:creationId xmlns:a16="http://schemas.microsoft.com/office/drawing/2014/main" id="{FBBF9EBB-0D65-8AE1-AC05-4A201B220B63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29" name="Oval 22628">
                <a:extLst>
                  <a:ext uri="{FF2B5EF4-FFF2-40B4-BE49-F238E27FC236}">
                    <a16:creationId xmlns:a16="http://schemas.microsoft.com/office/drawing/2014/main" id="{9A62FD1F-DDCF-C648-8196-8A8CF4343103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0" name="Oval 22629">
                <a:extLst>
                  <a:ext uri="{FF2B5EF4-FFF2-40B4-BE49-F238E27FC236}">
                    <a16:creationId xmlns:a16="http://schemas.microsoft.com/office/drawing/2014/main" id="{18249035-990F-BC6A-1EB5-3F6B3DB5CC62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1" name="Oval 22630">
                <a:extLst>
                  <a:ext uri="{FF2B5EF4-FFF2-40B4-BE49-F238E27FC236}">
                    <a16:creationId xmlns:a16="http://schemas.microsoft.com/office/drawing/2014/main" id="{F85A5D7F-54A0-1153-86F2-44DB4A9EC66A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2" name="Oval 22631">
                <a:extLst>
                  <a:ext uri="{FF2B5EF4-FFF2-40B4-BE49-F238E27FC236}">
                    <a16:creationId xmlns:a16="http://schemas.microsoft.com/office/drawing/2014/main" id="{548E5D58-5C57-9DF1-763B-5A6960098B85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3" name="Oval 22632">
                <a:extLst>
                  <a:ext uri="{FF2B5EF4-FFF2-40B4-BE49-F238E27FC236}">
                    <a16:creationId xmlns:a16="http://schemas.microsoft.com/office/drawing/2014/main" id="{C91A1640-BBFC-EE18-3D41-160B9FD7C748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4" name="Oval 22633">
                <a:extLst>
                  <a:ext uri="{FF2B5EF4-FFF2-40B4-BE49-F238E27FC236}">
                    <a16:creationId xmlns:a16="http://schemas.microsoft.com/office/drawing/2014/main" id="{0C39E780-9DBE-5969-5C8B-9B84CEE70418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5" name="Oval 22634">
                <a:extLst>
                  <a:ext uri="{FF2B5EF4-FFF2-40B4-BE49-F238E27FC236}">
                    <a16:creationId xmlns:a16="http://schemas.microsoft.com/office/drawing/2014/main" id="{9183C83E-13BA-7109-F820-1E55CCDAADB9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6" name="Oval 22635">
                <a:extLst>
                  <a:ext uri="{FF2B5EF4-FFF2-40B4-BE49-F238E27FC236}">
                    <a16:creationId xmlns:a16="http://schemas.microsoft.com/office/drawing/2014/main" id="{D3A120E3-9EE3-D449-788E-694F91477C2B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22637" name="Group 22636">
              <a:extLst>
                <a:ext uri="{FF2B5EF4-FFF2-40B4-BE49-F238E27FC236}">
                  <a16:creationId xmlns:a16="http://schemas.microsoft.com/office/drawing/2014/main" id="{A519AB87-D82B-9477-9D17-687A6D216E26}"/>
                </a:ext>
              </a:extLst>
            </p:cNvPr>
            <p:cNvGrpSpPr/>
            <p:nvPr/>
          </p:nvGrpSpPr>
          <p:grpSpPr>
            <a:xfrm rot="19851168">
              <a:off x="7856189" y="2503853"/>
              <a:ext cx="1061020" cy="163399"/>
              <a:chOff x="2850515" y="2977176"/>
              <a:chExt cx="2730765" cy="451824"/>
            </a:xfrm>
          </p:grpSpPr>
          <p:sp>
            <p:nvSpPr>
              <p:cNvPr id="22638" name="Rectangle 22637">
                <a:extLst>
                  <a:ext uri="{FF2B5EF4-FFF2-40B4-BE49-F238E27FC236}">
                    <a16:creationId xmlns:a16="http://schemas.microsoft.com/office/drawing/2014/main" id="{993864FA-A6A3-714C-8121-B9DD2A90637E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39" name="Rectangle 22638">
                <a:extLst>
                  <a:ext uri="{FF2B5EF4-FFF2-40B4-BE49-F238E27FC236}">
                    <a16:creationId xmlns:a16="http://schemas.microsoft.com/office/drawing/2014/main" id="{65C14CE4-8290-4927-FA05-4C7BA4D01A0E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0" name="Oval 22639">
                <a:extLst>
                  <a:ext uri="{FF2B5EF4-FFF2-40B4-BE49-F238E27FC236}">
                    <a16:creationId xmlns:a16="http://schemas.microsoft.com/office/drawing/2014/main" id="{D2AE92A5-AE0B-EE05-D274-9D2845223CFF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1" name="Oval 22640">
                <a:extLst>
                  <a:ext uri="{FF2B5EF4-FFF2-40B4-BE49-F238E27FC236}">
                    <a16:creationId xmlns:a16="http://schemas.microsoft.com/office/drawing/2014/main" id="{248531F2-ED37-3947-E916-1C0699B743BE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2" name="Oval 22641">
                <a:extLst>
                  <a:ext uri="{FF2B5EF4-FFF2-40B4-BE49-F238E27FC236}">
                    <a16:creationId xmlns:a16="http://schemas.microsoft.com/office/drawing/2014/main" id="{41CEF4AB-FDF3-B772-3C69-B590F173FBE2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3" name="Right Triangle 22642">
                <a:extLst>
                  <a:ext uri="{FF2B5EF4-FFF2-40B4-BE49-F238E27FC236}">
                    <a16:creationId xmlns:a16="http://schemas.microsoft.com/office/drawing/2014/main" id="{33D9A9B7-E376-774A-4746-BA8917D06A58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4" name="Freeform 22643">
                <a:extLst>
                  <a:ext uri="{FF2B5EF4-FFF2-40B4-BE49-F238E27FC236}">
                    <a16:creationId xmlns:a16="http://schemas.microsoft.com/office/drawing/2014/main" id="{12F66233-05F3-F3E0-4A92-309937C15E44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5" name="Oval 22644">
                <a:extLst>
                  <a:ext uri="{FF2B5EF4-FFF2-40B4-BE49-F238E27FC236}">
                    <a16:creationId xmlns:a16="http://schemas.microsoft.com/office/drawing/2014/main" id="{47F4642D-008D-D9A8-89ED-5567905F349B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6" name="Oval 22645">
                <a:extLst>
                  <a:ext uri="{FF2B5EF4-FFF2-40B4-BE49-F238E27FC236}">
                    <a16:creationId xmlns:a16="http://schemas.microsoft.com/office/drawing/2014/main" id="{AEF58C27-61BA-1BC9-4AAF-74F74510627D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7" name="Oval 22646">
                <a:extLst>
                  <a:ext uri="{FF2B5EF4-FFF2-40B4-BE49-F238E27FC236}">
                    <a16:creationId xmlns:a16="http://schemas.microsoft.com/office/drawing/2014/main" id="{A4E13461-5376-3259-D61C-C21B2E2B2B04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8" name="Oval 22647">
                <a:extLst>
                  <a:ext uri="{FF2B5EF4-FFF2-40B4-BE49-F238E27FC236}">
                    <a16:creationId xmlns:a16="http://schemas.microsoft.com/office/drawing/2014/main" id="{DA245AA0-3E5A-90CA-DE60-E34A5222795A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49" name="Oval 22648">
                <a:extLst>
                  <a:ext uri="{FF2B5EF4-FFF2-40B4-BE49-F238E27FC236}">
                    <a16:creationId xmlns:a16="http://schemas.microsoft.com/office/drawing/2014/main" id="{558F52A3-5878-834F-39D2-D9C3F993C23A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0" name="Oval 22649">
                <a:extLst>
                  <a:ext uri="{FF2B5EF4-FFF2-40B4-BE49-F238E27FC236}">
                    <a16:creationId xmlns:a16="http://schemas.microsoft.com/office/drawing/2014/main" id="{83AC65B8-346B-42E0-FE11-F315B0FB5068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1" name="Oval 22650">
                <a:extLst>
                  <a:ext uri="{FF2B5EF4-FFF2-40B4-BE49-F238E27FC236}">
                    <a16:creationId xmlns:a16="http://schemas.microsoft.com/office/drawing/2014/main" id="{A7F9D7CF-4C5D-0B0D-E7BC-99D978F84E12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2" name="Oval 22651">
                <a:extLst>
                  <a:ext uri="{FF2B5EF4-FFF2-40B4-BE49-F238E27FC236}">
                    <a16:creationId xmlns:a16="http://schemas.microsoft.com/office/drawing/2014/main" id="{9D48F0C1-1494-41C6-FE89-B20AB374CD8E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3" name="Oval 22652">
                <a:extLst>
                  <a:ext uri="{FF2B5EF4-FFF2-40B4-BE49-F238E27FC236}">
                    <a16:creationId xmlns:a16="http://schemas.microsoft.com/office/drawing/2014/main" id="{018D71B1-4A13-5B9E-8A79-4F046033595E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4" name="Oval 22653">
                <a:extLst>
                  <a:ext uri="{FF2B5EF4-FFF2-40B4-BE49-F238E27FC236}">
                    <a16:creationId xmlns:a16="http://schemas.microsoft.com/office/drawing/2014/main" id="{EDC0E20D-0875-C441-87BC-546AFB1EF49B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5" name="Oval 22654">
                <a:extLst>
                  <a:ext uri="{FF2B5EF4-FFF2-40B4-BE49-F238E27FC236}">
                    <a16:creationId xmlns:a16="http://schemas.microsoft.com/office/drawing/2014/main" id="{6917EAFE-6553-91B9-3E39-F3B4C5A2ED3B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6" name="Oval 22655">
                <a:extLst>
                  <a:ext uri="{FF2B5EF4-FFF2-40B4-BE49-F238E27FC236}">
                    <a16:creationId xmlns:a16="http://schemas.microsoft.com/office/drawing/2014/main" id="{E1F9B929-AE11-E260-C2C9-A5BCF507D1F5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7" name="Oval 22656">
                <a:extLst>
                  <a:ext uri="{FF2B5EF4-FFF2-40B4-BE49-F238E27FC236}">
                    <a16:creationId xmlns:a16="http://schemas.microsoft.com/office/drawing/2014/main" id="{1D80DE5D-BE24-8C17-1CF0-967E878D8005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8" name="Oval 22657">
                <a:extLst>
                  <a:ext uri="{FF2B5EF4-FFF2-40B4-BE49-F238E27FC236}">
                    <a16:creationId xmlns:a16="http://schemas.microsoft.com/office/drawing/2014/main" id="{1CD239C7-1AB9-C248-7B20-167655B2184A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59" name="Oval 22658">
                <a:extLst>
                  <a:ext uri="{FF2B5EF4-FFF2-40B4-BE49-F238E27FC236}">
                    <a16:creationId xmlns:a16="http://schemas.microsoft.com/office/drawing/2014/main" id="{AF33C295-0AD3-3EB0-6908-502A1D56D6F7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0" name="Oval 22659">
                <a:extLst>
                  <a:ext uri="{FF2B5EF4-FFF2-40B4-BE49-F238E27FC236}">
                    <a16:creationId xmlns:a16="http://schemas.microsoft.com/office/drawing/2014/main" id="{6F5ACFF7-43A6-2D5A-4C08-F1E69064D4CA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1" name="Oval 22660">
                <a:extLst>
                  <a:ext uri="{FF2B5EF4-FFF2-40B4-BE49-F238E27FC236}">
                    <a16:creationId xmlns:a16="http://schemas.microsoft.com/office/drawing/2014/main" id="{BB9D9C02-7C6C-76FF-5FEA-E06D7E5FEF91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2" name="Oval 22661">
                <a:extLst>
                  <a:ext uri="{FF2B5EF4-FFF2-40B4-BE49-F238E27FC236}">
                    <a16:creationId xmlns:a16="http://schemas.microsoft.com/office/drawing/2014/main" id="{92AAE509-6F75-A555-F039-3AB7EF7A79C7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3" name="Oval 22662">
                <a:extLst>
                  <a:ext uri="{FF2B5EF4-FFF2-40B4-BE49-F238E27FC236}">
                    <a16:creationId xmlns:a16="http://schemas.microsoft.com/office/drawing/2014/main" id="{31CA6BC5-EB8A-F38E-6B5F-11F2698232E9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4" name="Oval 22663">
                <a:extLst>
                  <a:ext uri="{FF2B5EF4-FFF2-40B4-BE49-F238E27FC236}">
                    <a16:creationId xmlns:a16="http://schemas.microsoft.com/office/drawing/2014/main" id="{4788F425-5E3D-0D8E-7CBB-C334DADA436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5" name="Oval 22664">
                <a:extLst>
                  <a:ext uri="{FF2B5EF4-FFF2-40B4-BE49-F238E27FC236}">
                    <a16:creationId xmlns:a16="http://schemas.microsoft.com/office/drawing/2014/main" id="{BBD9FCAD-DCEC-FAA6-0E93-00E011A39BC5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6" name="Oval 22665">
                <a:extLst>
                  <a:ext uri="{FF2B5EF4-FFF2-40B4-BE49-F238E27FC236}">
                    <a16:creationId xmlns:a16="http://schemas.microsoft.com/office/drawing/2014/main" id="{9A6076DE-8782-CBF1-7698-42B0C1F353AC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7" name="Oval 22666">
                <a:extLst>
                  <a:ext uri="{FF2B5EF4-FFF2-40B4-BE49-F238E27FC236}">
                    <a16:creationId xmlns:a16="http://schemas.microsoft.com/office/drawing/2014/main" id="{E02B19E9-8F15-0A41-B8F8-CEF0339323A4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8" name="Oval 22667">
                <a:extLst>
                  <a:ext uri="{FF2B5EF4-FFF2-40B4-BE49-F238E27FC236}">
                    <a16:creationId xmlns:a16="http://schemas.microsoft.com/office/drawing/2014/main" id="{0CD8371E-46AE-E0C0-AB45-D6AEE0DC9888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69" name="Oval 22668">
                <a:extLst>
                  <a:ext uri="{FF2B5EF4-FFF2-40B4-BE49-F238E27FC236}">
                    <a16:creationId xmlns:a16="http://schemas.microsoft.com/office/drawing/2014/main" id="{59DBB651-F292-9134-7CE0-EF63C539368C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0" name="Oval 22669">
                <a:extLst>
                  <a:ext uri="{FF2B5EF4-FFF2-40B4-BE49-F238E27FC236}">
                    <a16:creationId xmlns:a16="http://schemas.microsoft.com/office/drawing/2014/main" id="{67BD64FF-BF99-C67C-9A47-9ACF85045007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1" name="Oval 22670">
                <a:extLst>
                  <a:ext uri="{FF2B5EF4-FFF2-40B4-BE49-F238E27FC236}">
                    <a16:creationId xmlns:a16="http://schemas.microsoft.com/office/drawing/2014/main" id="{741BD621-7F7E-E7DF-C105-0EE63A2F2C94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2" name="Oval 22671">
                <a:extLst>
                  <a:ext uri="{FF2B5EF4-FFF2-40B4-BE49-F238E27FC236}">
                    <a16:creationId xmlns:a16="http://schemas.microsoft.com/office/drawing/2014/main" id="{7EE3420E-6723-3FD6-5D0C-F0BEB177A270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3" name="Oval 22672">
                <a:extLst>
                  <a:ext uri="{FF2B5EF4-FFF2-40B4-BE49-F238E27FC236}">
                    <a16:creationId xmlns:a16="http://schemas.microsoft.com/office/drawing/2014/main" id="{A61FF31B-459F-254E-C4F5-8FA191597EB7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4" name="Oval 22673">
                <a:extLst>
                  <a:ext uri="{FF2B5EF4-FFF2-40B4-BE49-F238E27FC236}">
                    <a16:creationId xmlns:a16="http://schemas.microsoft.com/office/drawing/2014/main" id="{ABD7A8F5-CB23-CA7C-46DA-627525C12832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5" name="Oval 22674">
                <a:extLst>
                  <a:ext uri="{FF2B5EF4-FFF2-40B4-BE49-F238E27FC236}">
                    <a16:creationId xmlns:a16="http://schemas.microsoft.com/office/drawing/2014/main" id="{9C394CC7-216F-049E-9F10-9AE745289B9F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6" name="Oval 22675">
                <a:extLst>
                  <a:ext uri="{FF2B5EF4-FFF2-40B4-BE49-F238E27FC236}">
                    <a16:creationId xmlns:a16="http://schemas.microsoft.com/office/drawing/2014/main" id="{9BDECEB6-44D7-00B8-7A81-F22F73C12C98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77" name="Oval 22676">
                <a:extLst>
                  <a:ext uri="{FF2B5EF4-FFF2-40B4-BE49-F238E27FC236}">
                    <a16:creationId xmlns:a16="http://schemas.microsoft.com/office/drawing/2014/main" id="{073BB86D-148D-3157-2E2F-600C5A66DE6C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cxnSp>
          <p:nvCxnSpPr>
            <p:cNvPr id="22678" name="Straight Arrow Connector 22677">
              <a:extLst>
                <a:ext uri="{FF2B5EF4-FFF2-40B4-BE49-F238E27FC236}">
                  <a16:creationId xmlns:a16="http://schemas.microsoft.com/office/drawing/2014/main" id="{C742B019-6444-15C0-40AC-DD12E8BC27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60696" y="3430120"/>
              <a:ext cx="2115880" cy="30672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79" name="Straight Arrow Connector 22678">
              <a:extLst>
                <a:ext uri="{FF2B5EF4-FFF2-40B4-BE49-F238E27FC236}">
                  <a16:creationId xmlns:a16="http://schemas.microsoft.com/office/drawing/2014/main" id="{CC4F5540-5608-E18B-7F71-1A193A359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13524" y="2836502"/>
              <a:ext cx="1993582" cy="896940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80" name="Straight Arrow Connector 22679">
              <a:extLst>
                <a:ext uri="{FF2B5EF4-FFF2-40B4-BE49-F238E27FC236}">
                  <a16:creationId xmlns:a16="http://schemas.microsoft.com/office/drawing/2014/main" id="{D8229B82-F172-7B70-120C-4245A7DBE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32200" y="3076265"/>
              <a:ext cx="2122663" cy="657177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81" name="Straight Arrow Connector 22680">
              <a:extLst>
                <a:ext uri="{FF2B5EF4-FFF2-40B4-BE49-F238E27FC236}">
                  <a16:creationId xmlns:a16="http://schemas.microsoft.com/office/drawing/2014/main" id="{4451944A-8F02-E025-35DB-779332EB07AD}"/>
                </a:ext>
              </a:extLst>
            </p:cNvPr>
            <p:cNvCxnSpPr>
              <a:cxnSpLocks/>
            </p:cNvCxnSpPr>
            <p:nvPr/>
          </p:nvCxnSpPr>
          <p:spPr>
            <a:xfrm>
              <a:off x="5960696" y="3751239"/>
              <a:ext cx="2082882" cy="10947"/>
            </a:xfrm>
            <a:prstGeom prst="straightConnector1">
              <a:avLst/>
            </a:prstGeom>
            <a:ln w="15240">
              <a:solidFill>
                <a:schemeClr val="tx1"/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82" name="Oval 22681">
              <a:extLst>
                <a:ext uri="{FF2B5EF4-FFF2-40B4-BE49-F238E27FC236}">
                  <a16:creationId xmlns:a16="http://schemas.microsoft.com/office/drawing/2014/main" id="{1121E95B-15E0-FC7C-4C5F-9A8B1FFC7827}"/>
                </a:ext>
              </a:extLst>
            </p:cNvPr>
            <p:cNvSpPr/>
            <p:nvPr/>
          </p:nvSpPr>
          <p:spPr>
            <a:xfrm>
              <a:off x="5876183" y="3669235"/>
              <a:ext cx="186175" cy="1696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683" name="Rectangle 83">
              <a:extLst>
                <a:ext uri="{FF2B5EF4-FFF2-40B4-BE49-F238E27FC236}">
                  <a16:creationId xmlns:a16="http://schemas.microsoft.com/office/drawing/2014/main" id="{90CAC6CF-3B11-4156-8929-276220506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4087" y="3839404"/>
              <a:ext cx="172399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sample</a:t>
              </a:r>
            </a:p>
          </p:txBody>
        </p:sp>
        <p:sp>
          <p:nvSpPr>
            <p:cNvPr id="22684" name="Rectangle 83">
              <a:extLst>
                <a:ext uri="{FF2B5EF4-FFF2-40B4-BE49-F238E27FC236}">
                  <a16:creationId xmlns:a16="http://schemas.microsoft.com/office/drawing/2014/main" id="{E5ECE52B-9E38-DE76-BB4D-4EDB87E8E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676" y="3462665"/>
              <a:ext cx="11424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venir Book"/>
                  <a:cs typeface="Avenir Book"/>
                </a:rPr>
                <a:t>neutrons</a:t>
              </a:r>
            </a:p>
          </p:txBody>
        </p:sp>
        <p:cxnSp>
          <p:nvCxnSpPr>
            <p:cNvPr id="22685" name="Straight Arrow Connector 22684">
              <a:extLst>
                <a:ext uri="{FF2B5EF4-FFF2-40B4-BE49-F238E27FC236}">
                  <a16:creationId xmlns:a16="http://schemas.microsoft.com/office/drawing/2014/main" id="{4DF68C7B-BEE7-E1C2-3838-810E3111FF62}"/>
                </a:ext>
              </a:extLst>
            </p:cNvPr>
            <p:cNvCxnSpPr/>
            <p:nvPr/>
          </p:nvCxnSpPr>
          <p:spPr>
            <a:xfrm flipV="1">
              <a:off x="4087452" y="3758747"/>
              <a:ext cx="1801550" cy="1281"/>
            </a:xfrm>
            <a:prstGeom prst="straightConnector1">
              <a:avLst/>
            </a:prstGeom>
            <a:ln w="38100">
              <a:solidFill>
                <a:srgbClr val="008000"/>
              </a:solidFill>
              <a:prstDash val="soli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686" name="Picture 22685">
              <a:extLst>
                <a:ext uri="{FF2B5EF4-FFF2-40B4-BE49-F238E27FC236}">
                  <a16:creationId xmlns:a16="http://schemas.microsoft.com/office/drawing/2014/main" id="{BBFF9EC0-3A58-BC3D-9676-D2FF1254D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5493854" y="1520587"/>
              <a:ext cx="1225773" cy="1711141"/>
            </a:xfrm>
            <a:prstGeom prst="rect">
              <a:avLst/>
            </a:prstGeom>
          </p:spPr>
        </p:pic>
        <p:pic>
          <p:nvPicPr>
            <p:cNvPr id="22687" name="Picture 22686">
              <a:extLst>
                <a:ext uri="{FF2B5EF4-FFF2-40B4-BE49-F238E27FC236}">
                  <a16:creationId xmlns:a16="http://schemas.microsoft.com/office/drawing/2014/main" id="{F670EE94-4932-BE73-2EEE-3028509C9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892129" y="1648679"/>
              <a:ext cx="1711142" cy="1454955"/>
            </a:xfrm>
            <a:prstGeom prst="rect">
              <a:avLst/>
            </a:prstGeom>
          </p:spPr>
        </p:pic>
        <p:grpSp>
          <p:nvGrpSpPr>
            <p:cNvPr id="22689" name="Group 22688">
              <a:extLst>
                <a:ext uri="{FF2B5EF4-FFF2-40B4-BE49-F238E27FC236}">
                  <a16:creationId xmlns:a16="http://schemas.microsoft.com/office/drawing/2014/main" id="{CE1E6934-DD66-EB2E-C3E3-591275D98F8E}"/>
                </a:ext>
              </a:extLst>
            </p:cNvPr>
            <p:cNvGrpSpPr/>
            <p:nvPr/>
          </p:nvGrpSpPr>
          <p:grpSpPr>
            <a:xfrm rot="20392131">
              <a:off x="6781354" y="1967164"/>
              <a:ext cx="2270329" cy="303583"/>
              <a:chOff x="2850515" y="2977176"/>
              <a:chExt cx="2730765" cy="451824"/>
            </a:xfrm>
          </p:grpSpPr>
          <p:sp>
            <p:nvSpPr>
              <p:cNvPr id="22690" name="Rectangle 22689">
                <a:extLst>
                  <a:ext uri="{FF2B5EF4-FFF2-40B4-BE49-F238E27FC236}">
                    <a16:creationId xmlns:a16="http://schemas.microsoft.com/office/drawing/2014/main" id="{92E740A2-CB13-840B-6BB1-785F01B3914D}"/>
                  </a:ext>
                </a:extLst>
              </p:cNvPr>
              <p:cNvSpPr/>
              <p:nvPr/>
            </p:nvSpPr>
            <p:spPr>
              <a:xfrm>
                <a:off x="2863850" y="3131333"/>
                <a:ext cx="2717430" cy="7859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1" name="Rectangle 22690">
                <a:extLst>
                  <a:ext uri="{FF2B5EF4-FFF2-40B4-BE49-F238E27FC236}">
                    <a16:creationId xmlns:a16="http://schemas.microsoft.com/office/drawing/2014/main" id="{84B9086C-49FE-8904-D245-271E360E96D4}"/>
                  </a:ext>
                </a:extLst>
              </p:cNvPr>
              <p:cNvSpPr/>
              <p:nvPr/>
            </p:nvSpPr>
            <p:spPr>
              <a:xfrm>
                <a:off x="3461897" y="3188456"/>
                <a:ext cx="2119383" cy="232494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2" name="Oval 22691">
                <a:extLst>
                  <a:ext uri="{FF2B5EF4-FFF2-40B4-BE49-F238E27FC236}">
                    <a16:creationId xmlns:a16="http://schemas.microsoft.com/office/drawing/2014/main" id="{706E115D-2820-4F4D-3F2E-6373362B9EF1}"/>
                  </a:ext>
                </a:extLst>
              </p:cNvPr>
              <p:cNvSpPr/>
              <p:nvPr/>
            </p:nvSpPr>
            <p:spPr>
              <a:xfrm>
                <a:off x="2850515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3" name="Oval 22692">
                <a:extLst>
                  <a:ext uri="{FF2B5EF4-FFF2-40B4-BE49-F238E27FC236}">
                    <a16:creationId xmlns:a16="http://schemas.microsoft.com/office/drawing/2014/main" id="{2D486BD6-A737-FEC8-5A6C-05F8BF4FBE08}"/>
                  </a:ext>
                </a:extLst>
              </p:cNvPr>
              <p:cNvSpPr/>
              <p:nvPr/>
            </p:nvSpPr>
            <p:spPr>
              <a:xfrm>
                <a:off x="2927696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4" name="Oval 22693">
                <a:extLst>
                  <a:ext uri="{FF2B5EF4-FFF2-40B4-BE49-F238E27FC236}">
                    <a16:creationId xmlns:a16="http://schemas.microsoft.com/office/drawing/2014/main" id="{5B4C181C-8CAB-B0AD-EED8-694448607CA1}"/>
                  </a:ext>
                </a:extLst>
              </p:cNvPr>
              <p:cNvSpPr/>
              <p:nvPr/>
            </p:nvSpPr>
            <p:spPr>
              <a:xfrm>
                <a:off x="3003896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5" name="Right Triangle 22694">
                <a:extLst>
                  <a:ext uri="{FF2B5EF4-FFF2-40B4-BE49-F238E27FC236}">
                    <a16:creationId xmlns:a16="http://schemas.microsoft.com/office/drawing/2014/main" id="{D5444B32-A304-3EF4-EC58-F4D3D557DE47}"/>
                  </a:ext>
                </a:extLst>
              </p:cNvPr>
              <p:cNvSpPr/>
              <p:nvPr/>
            </p:nvSpPr>
            <p:spPr>
              <a:xfrm rot="10800000">
                <a:off x="2857500" y="3188455"/>
                <a:ext cx="647696" cy="232494"/>
              </a:xfrm>
              <a:prstGeom prst="rt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6" name="Freeform 22695">
                <a:extLst>
                  <a:ext uri="{FF2B5EF4-FFF2-40B4-BE49-F238E27FC236}">
                    <a16:creationId xmlns:a16="http://schemas.microsoft.com/office/drawing/2014/main" id="{373B032A-212B-7B84-E4B5-EFBA7AFA8590}"/>
                  </a:ext>
                </a:extLst>
              </p:cNvPr>
              <p:cNvSpPr/>
              <p:nvPr/>
            </p:nvSpPr>
            <p:spPr>
              <a:xfrm>
                <a:off x="2863850" y="3200400"/>
                <a:ext cx="2717430" cy="228600"/>
              </a:xfrm>
              <a:custGeom>
                <a:avLst/>
                <a:gdLst>
                  <a:gd name="connsiteX0" fmla="*/ 0 w 2714625"/>
                  <a:gd name="connsiteY0" fmla="*/ 0 h 228600"/>
                  <a:gd name="connsiteX1" fmla="*/ 638175 w 2714625"/>
                  <a:gd name="connsiteY1" fmla="*/ 228600 h 228600"/>
                  <a:gd name="connsiteX2" fmla="*/ 2714625 w 2714625"/>
                  <a:gd name="connsiteY2" fmla="*/ 225425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14625" h="228600">
                    <a:moveTo>
                      <a:pt x="0" y="0"/>
                    </a:moveTo>
                    <a:lnTo>
                      <a:pt x="638175" y="228600"/>
                    </a:lnTo>
                    <a:lnTo>
                      <a:pt x="2714625" y="225425"/>
                    </a:lnTo>
                  </a:path>
                </a:pathLst>
              </a:custGeom>
              <a:ln w="50800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7" name="Oval 22696">
                <a:extLst>
                  <a:ext uri="{FF2B5EF4-FFF2-40B4-BE49-F238E27FC236}">
                    <a16:creationId xmlns:a16="http://schemas.microsoft.com/office/drawing/2014/main" id="{D180873C-E8A0-E3B1-1250-DD68BCC4FB73}"/>
                  </a:ext>
                </a:extLst>
              </p:cNvPr>
              <p:cNvSpPr/>
              <p:nvPr/>
            </p:nvSpPr>
            <p:spPr>
              <a:xfrm>
                <a:off x="3079805" y="29801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8" name="Oval 22697">
                <a:extLst>
                  <a:ext uri="{FF2B5EF4-FFF2-40B4-BE49-F238E27FC236}">
                    <a16:creationId xmlns:a16="http://schemas.microsoft.com/office/drawing/2014/main" id="{4BA65D7D-1815-6AF6-D210-DA255AFA3C55}"/>
                  </a:ext>
                </a:extLst>
              </p:cNvPr>
              <p:cNvSpPr/>
              <p:nvPr/>
            </p:nvSpPr>
            <p:spPr>
              <a:xfrm>
                <a:off x="3156986" y="29801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699" name="Oval 22698">
                <a:extLst>
                  <a:ext uri="{FF2B5EF4-FFF2-40B4-BE49-F238E27FC236}">
                    <a16:creationId xmlns:a16="http://schemas.microsoft.com/office/drawing/2014/main" id="{324D3D55-068A-50CA-F61C-31D721F0A76D}"/>
                  </a:ext>
                </a:extLst>
              </p:cNvPr>
              <p:cNvSpPr/>
              <p:nvPr/>
            </p:nvSpPr>
            <p:spPr>
              <a:xfrm>
                <a:off x="3233186" y="29800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0" name="Oval 22699">
                <a:extLst>
                  <a:ext uri="{FF2B5EF4-FFF2-40B4-BE49-F238E27FC236}">
                    <a16:creationId xmlns:a16="http://schemas.microsoft.com/office/drawing/2014/main" id="{709FCE97-470D-2FA2-15E3-5E60BDB81F54}"/>
                  </a:ext>
                </a:extLst>
              </p:cNvPr>
              <p:cNvSpPr/>
              <p:nvPr/>
            </p:nvSpPr>
            <p:spPr>
              <a:xfrm>
                <a:off x="3308516" y="298221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1" name="Oval 22700">
                <a:extLst>
                  <a:ext uri="{FF2B5EF4-FFF2-40B4-BE49-F238E27FC236}">
                    <a16:creationId xmlns:a16="http://schemas.microsoft.com/office/drawing/2014/main" id="{BAEEA060-8143-2604-CE47-D15B22DB2B16}"/>
                  </a:ext>
                </a:extLst>
              </p:cNvPr>
              <p:cNvSpPr/>
              <p:nvPr/>
            </p:nvSpPr>
            <p:spPr>
              <a:xfrm>
                <a:off x="3385697" y="298215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2" name="Oval 22701">
                <a:extLst>
                  <a:ext uri="{FF2B5EF4-FFF2-40B4-BE49-F238E27FC236}">
                    <a16:creationId xmlns:a16="http://schemas.microsoft.com/office/drawing/2014/main" id="{81CB39F7-8E33-1066-9FB1-4FBB75C89614}"/>
                  </a:ext>
                </a:extLst>
              </p:cNvPr>
              <p:cNvSpPr/>
              <p:nvPr/>
            </p:nvSpPr>
            <p:spPr>
              <a:xfrm>
                <a:off x="3461897" y="298210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3" name="Oval 22702">
                <a:extLst>
                  <a:ext uri="{FF2B5EF4-FFF2-40B4-BE49-F238E27FC236}">
                    <a16:creationId xmlns:a16="http://schemas.microsoft.com/office/drawing/2014/main" id="{63504C5B-EF0A-964D-C15F-F111410A0C30}"/>
                  </a:ext>
                </a:extLst>
              </p:cNvPr>
              <p:cNvSpPr/>
              <p:nvPr/>
            </p:nvSpPr>
            <p:spPr>
              <a:xfrm>
                <a:off x="3537806" y="298251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4" name="Oval 22703">
                <a:extLst>
                  <a:ext uri="{FF2B5EF4-FFF2-40B4-BE49-F238E27FC236}">
                    <a16:creationId xmlns:a16="http://schemas.microsoft.com/office/drawing/2014/main" id="{83F7EA64-25FA-A4FC-2394-B5558D194DD3}"/>
                  </a:ext>
                </a:extLst>
              </p:cNvPr>
              <p:cNvSpPr/>
              <p:nvPr/>
            </p:nvSpPr>
            <p:spPr>
              <a:xfrm>
                <a:off x="3614987" y="298245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5" name="Oval 22704">
                <a:extLst>
                  <a:ext uri="{FF2B5EF4-FFF2-40B4-BE49-F238E27FC236}">
                    <a16:creationId xmlns:a16="http://schemas.microsoft.com/office/drawing/2014/main" id="{3647CEAF-7122-1612-05EF-202562EE8F20}"/>
                  </a:ext>
                </a:extLst>
              </p:cNvPr>
              <p:cNvSpPr/>
              <p:nvPr/>
            </p:nvSpPr>
            <p:spPr>
              <a:xfrm>
                <a:off x="3691187" y="29824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6" name="Oval 22705">
                <a:extLst>
                  <a:ext uri="{FF2B5EF4-FFF2-40B4-BE49-F238E27FC236}">
                    <a16:creationId xmlns:a16="http://schemas.microsoft.com/office/drawing/2014/main" id="{B342FCDB-5743-F302-80D5-4C2D711225EF}"/>
                  </a:ext>
                </a:extLst>
              </p:cNvPr>
              <p:cNvSpPr/>
              <p:nvPr/>
            </p:nvSpPr>
            <p:spPr>
              <a:xfrm>
                <a:off x="3764143" y="297728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7" name="Oval 22706">
                <a:extLst>
                  <a:ext uri="{FF2B5EF4-FFF2-40B4-BE49-F238E27FC236}">
                    <a16:creationId xmlns:a16="http://schemas.microsoft.com/office/drawing/2014/main" id="{308CBDBE-0E69-72CE-ECBC-88FC55AECF43}"/>
                  </a:ext>
                </a:extLst>
              </p:cNvPr>
              <p:cNvSpPr/>
              <p:nvPr/>
            </p:nvSpPr>
            <p:spPr>
              <a:xfrm>
                <a:off x="3841324" y="297723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8" name="Oval 22707">
                <a:extLst>
                  <a:ext uri="{FF2B5EF4-FFF2-40B4-BE49-F238E27FC236}">
                    <a16:creationId xmlns:a16="http://schemas.microsoft.com/office/drawing/2014/main" id="{FAA62477-520A-019B-9B75-776B3EED369C}"/>
                  </a:ext>
                </a:extLst>
              </p:cNvPr>
              <p:cNvSpPr/>
              <p:nvPr/>
            </p:nvSpPr>
            <p:spPr>
              <a:xfrm>
                <a:off x="3917524" y="297717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09" name="Oval 22708">
                <a:extLst>
                  <a:ext uri="{FF2B5EF4-FFF2-40B4-BE49-F238E27FC236}">
                    <a16:creationId xmlns:a16="http://schemas.microsoft.com/office/drawing/2014/main" id="{B3538F4E-E0B4-595D-BBF6-600E0ACE14BC}"/>
                  </a:ext>
                </a:extLst>
              </p:cNvPr>
              <p:cNvSpPr/>
              <p:nvPr/>
            </p:nvSpPr>
            <p:spPr>
              <a:xfrm>
                <a:off x="3993433" y="297758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0" name="Oval 22709">
                <a:extLst>
                  <a:ext uri="{FF2B5EF4-FFF2-40B4-BE49-F238E27FC236}">
                    <a16:creationId xmlns:a16="http://schemas.microsoft.com/office/drawing/2014/main" id="{AEFFC128-BA3A-31E5-FB0C-8CF31D95B106}"/>
                  </a:ext>
                </a:extLst>
              </p:cNvPr>
              <p:cNvSpPr/>
              <p:nvPr/>
            </p:nvSpPr>
            <p:spPr>
              <a:xfrm>
                <a:off x="4070614" y="297752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1" name="Oval 22710">
                <a:extLst>
                  <a:ext uri="{FF2B5EF4-FFF2-40B4-BE49-F238E27FC236}">
                    <a16:creationId xmlns:a16="http://schemas.microsoft.com/office/drawing/2014/main" id="{176BD3BB-7997-EF1E-CFBF-6941A9DF6BB9}"/>
                  </a:ext>
                </a:extLst>
              </p:cNvPr>
              <p:cNvSpPr/>
              <p:nvPr/>
            </p:nvSpPr>
            <p:spPr>
              <a:xfrm>
                <a:off x="4146814" y="297747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2" name="Oval 22711">
                <a:extLst>
                  <a:ext uri="{FF2B5EF4-FFF2-40B4-BE49-F238E27FC236}">
                    <a16:creationId xmlns:a16="http://schemas.microsoft.com/office/drawing/2014/main" id="{FEB3F6EE-8B96-942E-8C64-21792E9E81F6}"/>
                  </a:ext>
                </a:extLst>
              </p:cNvPr>
              <p:cNvSpPr/>
              <p:nvPr/>
            </p:nvSpPr>
            <p:spPr>
              <a:xfrm>
                <a:off x="4222144" y="297960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3" name="Oval 22712">
                <a:extLst>
                  <a:ext uri="{FF2B5EF4-FFF2-40B4-BE49-F238E27FC236}">
                    <a16:creationId xmlns:a16="http://schemas.microsoft.com/office/drawing/2014/main" id="{714C4EFC-EB01-8B1B-520D-C410ABCA28B4}"/>
                  </a:ext>
                </a:extLst>
              </p:cNvPr>
              <p:cNvSpPr/>
              <p:nvPr/>
            </p:nvSpPr>
            <p:spPr>
              <a:xfrm>
                <a:off x="4299325" y="297954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4" name="Oval 22713">
                <a:extLst>
                  <a:ext uri="{FF2B5EF4-FFF2-40B4-BE49-F238E27FC236}">
                    <a16:creationId xmlns:a16="http://schemas.microsoft.com/office/drawing/2014/main" id="{90FBE563-2072-5757-5FCC-7A3E56B21700}"/>
                  </a:ext>
                </a:extLst>
              </p:cNvPr>
              <p:cNvSpPr/>
              <p:nvPr/>
            </p:nvSpPr>
            <p:spPr>
              <a:xfrm>
                <a:off x="4375525" y="297949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5" name="Oval 22714">
                <a:extLst>
                  <a:ext uri="{FF2B5EF4-FFF2-40B4-BE49-F238E27FC236}">
                    <a16:creationId xmlns:a16="http://schemas.microsoft.com/office/drawing/2014/main" id="{82A7CEC7-771B-74AB-0D49-5C1D867B37F1}"/>
                  </a:ext>
                </a:extLst>
              </p:cNvPr>
              <p:cNvSpPr/>
              <p:nvPr/>
            </p:nvSpPr>
            <p:spPr>
              <a:xfrm>
                <a:off x="4451434" y="297989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6" name="Oval 22715">
                <a:extLst>
                  <a:ext uri="{FF2B5EF4-FFF2-40B4-BE49-F238E27FC236}">
                    <a16:creationId xmlns:a16="http://schemas.microsoft.com/office/drawing/2014/main" id="{EE1D320A-47A4-283A-D540-7B4A84927728}"/>
                  </a:ext>
                </a:extLst>
              </p:cNvPr>
              <p:cNvSpPr/>
              <p:nvPr/>
            </p:nvSpPr>
            <p:spPr>
              <a:xfrm>
                <a:off x="4528615" y="2979843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7" name="Oval 22716">
                <a:extLst>
                  <a:ext uri="{FF2B5EF4-FFF2-40B4-BE49-F238E27FC236}">
                    <a16:creationId xmlns:a16="http://schemas.microsoft.com/office/drawing/2014/main" id="{9CAB3EB7-8863-0685-E9B8-9C832F2208AB}"/>
                  </a:ext>
                </a:extLst>
              </p:cNvPr>
              <p:cNvSpPr/>
              <p:nvPr/>
            </p:nvSpPr>
            <p:spPr>
              <a:xfrm>
                <a:off x="4604815" y="2979788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8" name="Oval 22717">
                <a:extLst>
                  <a:ext uri="{FF2B5EF4-FFF2-40B4-BE49-F238E27FC236}">
                    <a16:creationId xmlns:a16="http://schemas.microsoft.com/office/drawing/2014/main" id="{DCDE67CE-2879-3C57-101A-D42ABB311DCD}"/>
                  </a:ext>
                </a:extLst>
              </p:cNvPr>
              <p:cNvSpPr/>
              <p:nvPr/>
            </p:nvSpPr>
            <p:spPr>
              <a:xfrm>
                <a:off x="4679315" y="297903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19" name="Oval 22718">
                <a:extLst>
                  <a:ext uri="{FF2B5EF4-FFF2-40B4-BE49-F238E27FC236}">
                    <a16:creationId xmlns:a16="http://schemas.microsoft.com/office/drawing/2014/main" id="{264032D2-3250-7056-FA1B-FC8BB7E41FF0}"/>
                  </a:ext>
                </a:extLst>
              </p:cNvPr>
              <p:cNvSpPr/>
              <p:nvPr/>
            </p:nvSpPr>
            <p:spPr>
              <a:xfrm>
                <a:off x="4756496" y="2978982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0" name="Oval 22719">
                <a:extLst>
                  <a:ext uri="{FF2B5EF4-FFF2-40B4-BE49-F238E27FC236}">
                    <a16:creationId xmlns:a16="http://schemas.microsoft.com/office/drawing/2014/main" id="{2B78C682-5A65-EA3A-9E64-4FB33BFCDEF9}"/>
                  </a:ext>
                </a:extLst>
              </p:cNvPr>
              <p:cNvSpPr/>
              <p:nvPr/>
            </p:nvSpPr>
            <p:spPr>
              <a:xfrm>
                <a:off x="4832696" y="2978927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1" name="Oval 22720">
                <a:extLst>
                  <a:ext uri="{FF2B5EF4-FFF2-40B4-BE49-F238E27FC236}">
                    <a16:creationId xmlns:a16="http://schemas.microsoft.com/office/drawing/2014/main" id="{5C14A662-32C0-7DC8-6D77-6684B7B633E4}"/>
                  </a:ext>
                </a:extLst>
              </p:cNvPr>
              <p:cNvSpPr/>
              <p:nvPr/>
            </p:nvSpPr>
            <p:spPr>
              <a:xfrm>
                <a:off x="4908605" y="297933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2" name="Oval 22721">
                <a:extLst>
                  <a:ext uri="{FF2B5EF4-FFF2-40B4-BE49-F238E27FC236}">
                    <a16:creationId xmlns:a16="http://schemas.microsoft.com/office/drawing/2014/main" id="{28B31E5B-A72D-F68E-55FA-3DFE2A9DD9D2}"/>
                  </a:ext>
                </a:extLst>
              </p:cNvPr>
              <p:cNvSpPr/>
              <p:nvPr/>
            </p:nvSpPr>
            <p:spPr>
              <a:xfrm>
                <a:off x="4985786" y="2979280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3" name="Oval 22722">
                <a:extLst>
                  <a:ext uri="{FF2B5EF4-FFF2-40B4-BE49-F238E27FC236}">
                    <a16:creationId xmlns:a16="http://schemas.microsoft.com/office/drawing/2014/main" id="{6F2F90F4-10C1-315F-9FFD-670E07D534C8}"/>
                  </a:ext>
                </a:extLst>
              </p:cNvPr>
              <p:cNvSpPr/>
              <p:nvPr/>
            </p:nvSpPr>
            <p:spPr>
              <a:xfrm>
                <a:off x="5061986" y="2979225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4" name="Oval 22723">
                <a:extLst>
                  <a:ext uri="{FF2B5EF4-FFF2-40B4-BE49-F238E27FC236}">
                    <a16:creationId xmlns:a16="http://schemas.microsoft.com/office/drawing/2014/main" id="{35DD136F-A8F9-9FEE-59ED-DF6B46FBFCE9}"/>
                  </a:ext>
                </a:extLst>
              </p:cNvPr>
              <p:cNvSpPr/>
              <p:nvPr/>
            </p:nvSpPr>
            <p:spPr>
              <a:xfrm>
                <a:off x="5137316" y="298135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5" name="Oval 22724">
                <a:extLst>
                  <a:ext uri="{FF2B5EF4-FFF2-40B4-BE49-F238E27FC236}">
                    <a16:creationId xmlns:a16="http://schemas.microsoft.com/office/drawing/2014/main" id="{F0745B43-0F35-50B0-7F86-4CF4B4CE9954}"/>
                  </a:ext>
                </a:extLst>
              </p:cNvPr>
              <p:cNvSpPr/>
              <p:nvPr/>
            </p:nvSpPr>
            <p:spPr>
              <a:xfrm>
                <a:off x="5214497" y="2981296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6" name="Oval 22725">
                <a:extLst>
                  <a:ext uri="{FF2B5EF4-FFF2-40B4-BE49-F238E27FC236}">
                    <a16:creationId xmlns:a16="http://schemas.microsoft.com/office/drawing/2014/main" id="{DD193F2F-43CC-B34A-EF8A-0FC31454BDFE}"/>
                  </a:ext>
                </a:extLst>
              </p:cNvPr>
              <p:cNvSpPr/>
              <p:nvPr/>
            </p:nvSpPr>
            <p:spPr>
              <a:xfrm>
                <a:off x="5290697" y="2981241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7" name="Oval 22726">
                <a:extLst>
                  <a:ext uri="{FF2B5EF4-FFF2-40B4-BE49-F238E27FC236}">
                    <a16:creationId xmlns:a16="http://schemas.microsoft.com/office/drawing/2014/main" id="{DBB8FB33-122C-5A67-CCCE-A88AEF6DBF4C}"/>
                  </a:ext>
                </a:extLst>
              </p:cNvPr>
              <p:cNvSpPr/>
              <p:nvPr/>
            </p:nvSpPr>
            <p:spPr>
              <a:xfrm>
                <a:off x="5366606" y="298164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8" name="Oval 22727">
                <a:extLst>
                  <a:ext uri="{FF2B5EF4-FFF2-40B4-BE49-F238E27FC236}">
                    <a16:creationId xmlns:a16="http://schemas.microsoft.com/office/drawing/2014/main" id="{F155B146-D607-F215-2830-1CC6F72D98AC}"/>
                  </a:ext>
                </a:extLst>
              </p:cNvPr>
              <p:cNvSpPr/>
              <p:nvPr/>
            </p:nvSpPr>
            <p:spPr>
              <a:xfrm>
                <a:off x="5443787" y="2981594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2729" name="Oval 22728">
                <a:extLst>
                  <a:ext uri="{FF2B5EF4-FFF2-40B4-BE49-F238E27FC236}">
                    <a16:creationId xmlns:a16="http://schemas.microsoft.com/office/drawing/2014/main" id="{6E2F3CCD-D488-90C4-6107-9A7BBDFE2422}"/>
                  </a:ext>
                </a:extLst>
              </p:cNvPr>
              <p:cNvSpPr/>
              <p:nvPr/>
            </p:nvSpPr>
            <p:spPr>
              <a:xfrm>
                <a:off x="5519987" y="2981539"/>
                <a:ext cx="45719" cy="4625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2730" name="Rectangle 22729">
              <a:extLst>
                <a:ext uri="{FF2B5EF4-FFF2-40B4-BE49-F238E27FC236}">
                  <a16:creationId xmlns:a16="http://schemas.microsoft.com/office/drawing/2014/main" id="{1A3F0F41-D892-F120-18A1-E7A184DC4431}"/>
                </a:ext>
              </a:extLst>
            </p:cNvPr>
            <p:cNvSpPr/>
            <p:nvPr/>
          </p:nvSpPr>
          <p:spPr>
            <a:xfrm rot="20478990">
              <a:off x="8027507" y="1490378"/>
              <a:ext cx="7537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venir Book"/>
                  <a:cs typeface="Avenir Book"/>
                </a:rPr>
                <a:t>wires X</a:t>
              </a:r>
            </a:p>
          </p:txBody>
        </p:sp>
        <p:sp>
          <p:nvSpPr>
            <p:cNvPr id="22731" name="Rectangle 22730">
              <a:extLst>
                <a:ext uri="{FF2B5EF4-FFF2-40B4-BE49-F238E27FC236}">
                  <a16:creationId xmlns:a16="http://schemas.microsoft.com/office/drawing/2014/main" id="{BFE2EB0E-7673-6464-E564-CAE723F1267F}"/>
                </a:ext>
              </a:extLst>
            </p:cNvPr>
            <p:cNvSpPr/>
            <p:nvPr/>
          </p:nvSpPr>
          <p:spPr>
            <a:xfrm rot="20336632">
              <a:off x="8178798" y="2062659"/>
              <a:ext cx="76174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90"/>
                  </a:solidFill>
                  <a:latin typeface="Avenir Book"/>
                  <a:cs typeface="Avenir Book"/>
                </a:rPr>
                <a:t>strips Y</a:t>
              </a:r>
            </a:p>
          </p:txBody>
        </p:sp>
        <p:cxnSp>
          <p:nvCxnSpPr>
            <p:cNvPr id="22732" name="Straight Connector 22731">
              <a:extLst>
                <a:ext uri="{FF2B5EF4-FFF2-40B4-BE49-F238E27FC236}">
                  <a16:creationId xmlns:a16="http://schemas.microsoft.com/office/drawing/2014/main" id="{665CDDBC-1E74-86C1-251F-62189457D5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1139" y="2284633"/>
              <a:ext cx="1104642" cy="145793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735" name="Picture 22734">
            <a:extLst>
              <a:ext uri="{FF2B5EF4-FFF2-40B4-BE49-F238E27FC236}">
                <a16:creationId xmlns:a16="http://schemas.microsoft.com/office/drawing/2014/main" id="{098031FB-463B-D3E5-9C28-CF9301D68D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9535352" y="1857456"/>
            <a:ext cx="3108161" cy="2331121"/>
          </a:xfrm>
          <a:prstGeom prst="rect">
            <a:avLst/>
          </a:prstGeom>
        </p:spPr>
      </p:pic>
      <p:sp>
        <p:nvSpPr>
          <p:cNvPr id="22738" name="TextBox 22737">
            <a:extLst>
              <a:ext uri="{FF2B5EF4-FFF2-40B4-BE49-F238E27FC236}">
                <a16:creationId xmlns:a16="http://schemas.microsoft.com/office/drawing/2014/main" id="{C23DD6DB-2D79-C21B-2A67-CDD2F1E035A3}"/>
              </a:ext>
            </a:extLst>
          </p:cNvPr>
          <p:cNvSpPr txBox="1"/>
          <p:nvPr/>
        </p:nvSpPr>
        <p:spPr>
          <a:xfrm>
            <a:off x="5032611" y="4776261"/>
            <a:ext cx="71593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The Multi-Blade Boron-10-based neutron detector for high intensity neutron reflectometry at ESS</a:t>
            </a:r>
            <a:endParaRPr lang="en-GB" sz="1400" b="1" i="0" dirty="0">
              <a:solidFill>
                <a:srgbClr val="333333"/>
              </a:solidFill>
              <a:effectLst/>
              <a:latin typeface="inherit"/>
            </a:endParaRPr>
          </a:p>
          <a:p>
            <a:r>
              <a:rPr lang="en-GB" sz="1400" b="1" i="0" dirty="0">
                <a:solidFill>
                  <a:srgbClr val="333333"/>
                </a:solidFill>
                <a:effectLst/>
                <a:latin typeface="inherit"/>
              </a:rPr>
              <a:t>Citation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F. Piscitelli 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inherit"/>
              </a:rPr>
              <a:t>et al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2017 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inherit"/>
              </a:rPr>
              <a:t>JINST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GB" sz="1400" b="1" i="0" dirty="0">
                <a:solidFill>
                  <a:srgbClr val="333333"/>
                </a:solidFill>
                <a:effectLst/>
                <a:latin typeface="inherit"/>
              </a:rPr>
              <a:t>12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P03013</a:t>
            </a:r>
          </a:p>
          <a:p>
            <a:r>
              <a:rPr lang="en-GB" sz="1400" b="1" i="0" dirty="0">
                <a:solidFill>
                  <a:srgbClr val="333333"/>
                </a:solidFill>
                <a:effectLst/>
                <a:latin typeface="inherit"/>
              </a:rPr>
              <a:t>DOI</a:t>
            </a:r>
            <a:r>
              <a:rPr lang="en-GB" sz="1400" b="0" i="0" dirty="0">
                <a:solidFill>
                  <a:srgbClr val="333333"/>
                </a:solidFill>
                <a:effectLst/>
                <a:latin typeface="-apple-system"/>
              </a:rPr>
              <a:t> 10.1088/1748-0221/12/03/P03013</a:t>
            </a:r>
          </a:p>
          <a:p>
            <a:endParaRPr lang="en-GB" sz="1400" dirty="0">
              <a:solidFill>
                <a:srgbClr val="333333"/>
              </a:solidFill>
              <a:latin typeface="-apple-system"/>
            </a:endParaRPr>
          </a:p>
          <a:p>
            <a:r>
              <a:rPr lang="en-GB" sz="1400" b="1" dirty="0"/>
              <a:t>Multi-Blade detector with VMM3a-ASIC-based readout: installation and commissioning at the reflectometer Amor at PSI</a:t>
            </a:r>
          </a:p>
          <a:p>
            <a:r>
              <a:rPr lang="en-GB" sz="1400" b="1" dirty="0"/>
              <a:t>Citation</a:t>
            </a:r>
            <a:r>
              <a:rPr lang="en-GB" sz="1400" dirty="0"/>
              <a:t> F. Piscitelli </a:t>
            </a:r>
            <a:r>
              <a:rPr lang="en-GB" sz="1400" i="1" dirty="0"/>
              <a:t>et al</a:t>
            </a:r>
            <a:r>
              <a:rPr lang="en-GB" sz="1400" dirty="0"/>
              <a:t> 2024 </a:t>
            </a:r>
            <a:r>
              <a:rPr lang="en-GB" sz="1400" i="1" dirty="0"/>
              <a:t>JINST</a:t>
            </a:r>
            <a:r>
              <a:rPr lang="en-GB" sz="1400" dirty="0"/>
              <a:t> </a:t>
            </a:r>
            <a:r>
              <a:rPr lang="en-GB" sz="1400" b="1" dirty="0"/>
              <a:t>19</a:t>
            </a:r>
            <a:r>
              <a:rPr lang="en-GB" sz="1400" dirty="0"/>
              <a:t> P05010</a:t>
            </a:r>
          </a:p>
          <a:p>
            <a:r>
              <a:rPr lang="en-GB" sz="1400" b="1" dirty="0"/>
              <a:t>DOI</a:t>
            </a:r>
            <a:r>
              <a:rPr lang="en-GB" sz="1400" dirty="0"/>
              <a:t> 10.1088/1748-0221/19/05/P05010</a:t>
            </a:r>
          </a:p>
        </p:txBody>
      </p:sp>
    </p:spTree>
    <p:extLst>
      <p:ext uri="{BB962C8B-B14F-4D97-AF65-F5344CB8AC3E}">
        <p14:creationId xmlns:p14="http://schemas.microsoft.com/office/powerpoint/2010/main" val="22531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2FC1-7B14-A275-C74A-D6B48EC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The ESTIA Instrument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FFDF2-289D-0E3B-A450-FC100DC5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D896D-ACD4-DF30-2ACE-3B1B9715C4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At ESS</a:t>
            </a:r>
          </a:p>
        </p:txBody>
      </p:sp>
      <p:pic>
        <p:nvPicPr>
          <p:cNvPr id="2050" name="Picture 2" descr="instrument layout sketch">
            <a:extLst>
              <a:ext uri="{FF2B5EF4-FFF2-40B4-BE49-F238E27FC236}">
                <a16:creationId xmlns:a16="http://schemas.microsoft.com/office/drawing/2014/main" id="{01817F7B-5543-A2B4-D1F1-9802A998A8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9" y="1889257"/>
            <a:ext cx="11792936" cy="44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976B8-0E8A-59E9-303F-6552898C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34B8-D4AA-0CA2-8B6C-F21FCC460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Detector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E13DD-E6CD-66D8-F7E7-4C9E71F4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30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DDC758-2D3D-7028-311A-97BD23B36F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Multi-Blade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13144-A95E-19EC-DD58-EF38B1221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811" y="160170"/>
            <a:ext cx="1449466" cy="1277932"/>
          </a:xfrm>
          <a:prstGeom prst="rect">
            <a:avLst/>
          </a:prstGeom>
          <a:noFill/>
          <a:ln w="38100">
            <a:solidFill>
              <a:srgbClr val="0099DC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70749C7-FFD3-C8BA-8FB9-1D03140FE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15369" r="8770" b="13275"/>
          <a:stretch>
            <a:fillRect/>
          </a:stretch>
        </p:blipFill>
        <p:spPr bwMode="auto">
          <a:xfrm>
            <a:off x="1549323" y="1446416"/>
            <a:ext cx="8318158" cy="527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4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30DDB-EA16-E4B8-B7B4-5224B67E5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3B248-5807-FD0C-54AA-724583243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SE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4651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9CC0-C511-967B-5331-5A8B34F5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53DD0-4097-45DD-AC2C-061191EE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B46373-E6B4-7593-B748-8D0431A8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32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8C88D-C073-ACAF-14C9-B717211B2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Getting ready for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FB33C8-9F6B-FAAE-3BB5-FBC9083BE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22" y="1562400"/>
            <a:ext cx="9365782" cy="4768062"/>
          </a:xfrm>
        </p:spPr>
        <p:txBody>
          <a:bodyPr/>
          <a:lstStyle/>
          <a:p>
            <a:r>
              <a:rPr lang="en-GB" dirty="0"/>
              <a:t>At least 15 different work packages to be individually and jointly tested before we get neutrons</a:t>
            </a:r>
          </a:p>
          <a:p>
            <a:pPr lvl="2"/>
            <a:r>
              <a:rPr lang="en-GB" dirty="0"/>
              <a:t>Most systems are in vacuum, have motion and need to be aligned to almost every other component of the beamline</a:t>
            </a:r>
          </a:p>
          <a:p>
            <a:pPr lvl="2"/>
            <a:r>
              <a:rPr lang="en-GB" dirty="0"/>
              <a:t>Working with light until we have neutrons</a:t>
            </a:r>
          </a:p>
          <a:p>
            <a:pPr marL="331788" lvl="2" indent="0">
              <a:buNone/>
            </a:pPr>
            <a:endParaRPr lang="en-GB" dirty="0"/>
          </a:p>
          <a:p>
            <a:r>
              <a:rPr lang="en-GB" dirty="0"/>
              <a:t>Currently developing instrument control, data reduction and data analysis software</a:t>
            </a:r>
          </a:p>
          <a:p>
            <a:pPr lvl="2"/>
            <a:r>
              <a:rPr lang="en-GB" dirty="0"/>
              <a:t>NICOS, </a:t>
            </a:r>
            <a:r>
              <a:rPr lang="en-GB" dirty="0" err="1"/>
              <a:t>scipp</a:t>
            </a:r>
            <a:r>
              <a:rPr lang="en-GB" dirty="0"/>
              <a:t>, and </a:t>
            </a:r>
            <a:r>
              <a:rPr lang="en-GB" dirty="0" err="1"/>
              <a:t>EasyReflectometry</a:t>
            </a:r>
            <a:endParaRPr lang="en-GB" dirty="0"/>
          </a:p>
          <a:p>
            <a:endParaRPr lang="en-GB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2C9FFEE1-A4EE-8772-E889-1123AFF9B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 bwMode="auto">
          <a:xfrm>
            <a:off x="9311148" y="3301383"/>
            <a:ext cx="2880852" cy="35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88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CABFC-592A-B791-5D64-0F6A319A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ESTIA Current Core Team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8EE89-DE9C-E7D2-9FF0-51D16C28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33</a:t>
            </a:fld>
            <a:endParaRPr lang="sv-SE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05FF6FD-BD22-60DE-FC1D-AEB9C6A75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6637" r="5928" b="12949"/>
          <a:stretch>
            <a:fillRect/>
          </a:stretch>
        </p:blipFill>
        <p:spPr bwMode="auto">
          <a:xfrm>
            <a:off x="888133" y="1562400"/>
            <a:ext cx="10485283" cy="461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D6442-D72E-F723-F891-1C8382CFFF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88" t="8658" r="19019" b="-1639"/>
          <a:stretch>
            <a:fillRect/>
          </a:stretch>
        </p:blipFill>
        <p:spPr>
          <a:xfrm flipH="1">
            <a:off x="8086724" y="2936384"/>
            <a:ext cx="685800" cy="20745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95AD17-1125-F89F-D755-DCD7CD6B7A7E}"/>
              </a:ext>
            </a:extLst>
          </p:cNvPr>
          <p:cNvSpPr txBox="1"/>
          <p:nvPr/>
        </p:nvSpPr>
        <p:spPr>
          <a:xfrm>
            <a:off x="1937331" y="6192517"/>
            <a:ext cx="9221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70C0"/>
                </a:solidFill>
              </a:rPr>
              <a:t>Nicolae         Jos</a:t>
            </a:r>
            <a:r>
              <a:rPr lang="en-GB" sz="2000" dirty="0">
                <a:solidFill>
                  <a:srgbClr val="666666"/>
                </a:solidFill>
              </a:rPr>
              <a:t>      </a:t>
            </a:r>
            <a:r>
              <a:rPr lang="en-GB" sz="2000" dirty="0">
                <a:solidFill>
                  <a:srgbClr val="FF0000"/>
                </a:solidFill>
              </a:rPr>
              <a:t>André</a:t>
            </a:r>
            <a:r>
              <a:rPr lang="en-GB" sz="2000" dirty="0">
                <a:solidFill>
                  <a:srgbClr val="666666"/>
                </a:solidFill>
              </a:rPr>
              <a:t>        </a:t>
            </a:r>
            <a:r>
              <a:rPr lang="en-GB" sz="2000" dirty="0">
                <a:solidFill>
                  <a:srgbClr val="0070C0"/>
                </a:solidFill>
              </a:rPr>
              <a:t>Felipe</a:t>
            </a:r>
            <a:r>
              <a:rPr lang="en-GB" sz="2000" dirty="0">
                <a:solidFill>
                  <a:srgbClr val="666666"/>
                </a:solidFill>
              </a:rPr>
              <a:t>    </a:t>
            </a:r>
            <a:r>
              <a:rPr lang="en-GB" sz="2000" dirty="0">
                <a:solidFill>
                  <a:srgbClr val="FF0000"/>
                </a:solidFill>
              </a:rPr>
              <a:t>Peter</a:t>
            </a:r>
            <a:r>
              <a:rPr lang="en-GB" sz="2000" dirty="0">
                <a:solidFill>
                  <a:srgbClr val="666666"/>
                </a:solidFill>
              </a:rPr>
              <a:t>    </a:t>
            </a:r>
            <a:r>
              <a:rPr lang="en-GB" sz="2000" dirty="0">
                <a:solidFill>
                  <a:srgbClr val="0070C0"/>
                </a:solidFill>
              </a:rPr>
              <a:t>Grace     Nicoló    </a:t>
            </a:r>
            <a:r>
              <a:rPr lang="en-GB" sz="2000" dirty="0">
                <a:solidFill>
                  <a:srgbClr val="FF0000"/>
                </a:solidFill>
              </a:rPr>
              <a:t>Artur</a:t>
            </a:r>
            <a:r>
              <a:rPr lang="en-GB" sz="2000" dirty="0">
                <a:solidFill>
                  <a:srgbClr val="0070C0"/>
                </a:solidFill>
              </a:rPr>
              <a:t>	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A9F863-6A37-36C3-E5C9-69212B206F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1" b="4260"/>
          <a:stretch>
            <a:fillRect/>
          </a:stretch>
        </p:blipFill>
        <p:spPr>
          <a:xfrm rot="21427335">
            <a:off x="982883" y="2293454"/>
            <a:ext cx="2218073" cy="38301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7EF6EB-1A06-6FE9-A5B4-FD4A4F29F5EE}"/>
              </a:ext>
            </a:extLst>
          </p:cNvPr>
          <p:cNvSpPr txBox="1"/>
          <p:nvPr/>
        </p:nvSpPr>
        <p:spPr>
          <a:xfrm>
            <a:off x="1752600" y="665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3322C-8CAD-9DDA-EABF-9DD509C93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1574" y="3360413"/>
            <a:ext cx="739777" cy="72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6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87871-9138-55E0-7779-9CB15300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F150A-E178-F928-0BB9-F8B48885B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GB" dirty="0"/>
              <a:t>ESTIA as a reflectometer</a:t>
            </a:r>
          </a:p>
        </p:txBody>
      </p:sp>
    </p:spTree>
    <p:extLst>
      <p:ext uri="{BB962C8B-B14F-4D97-AF65-F5344CB8AC3E}">
        <p14:creationId xmlns:p14="http://schemas.microsoft.com/office/powerpoint/2010/main" val="41527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ESTIA Instrument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307216"/>
            <a:ext cx="4993785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Reflectometers explore Q using either </a:t>
            </a:r>
            <a:r>
              <a:rPr lang="en-GB" dirty="0" err="1">
                <a:solidFill>
                  <a:srgbClr val="00B0F0"/>
                </a:solidFill>
              </a:rPr>
              <a:t>ToF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at a fixed angle, or multiple angles at a </a:t>
            </a:r>
            <a:r>
              <a:rPr lang="en-GB" dirty="0">
                <a:solidFill>
                  <a:srgbClr val="00B050"/>
                </a:solidFill>
              </a:rPr>
              <a:t>fixed wavelength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ESTIA uses a Selene guide with an extremely </a:t>
            </a:r>
            <a:r>
              <a:rPr lang="en-GB" dirty="0">
                <a:solidFill>
                  <a:srgbClr val="FFC000"/>
                </a:solidFill>
              </a:rPr>
              <a:t>divergent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beam, as well as </a:t>
            </a:r>
            <a:r>
              <a:rPr lang="en-GB" dirty="0" err="1">
                <a:solidFill>
                  <a:srgbClr val="FFC000"/>
                </a:solidFill>
              </a:rPr>
              <a:t>ToF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to look at both 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simultaneously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127D79-D87E-79AA-E700-D0B42F52B469}"/>
                  </a:ext>
                </a:extLst>
              </p:cNvPr>
              <p:cNvSpPr txBox="1"/>
              <p:nvPr/>
            </p:nvSpPr>
            <p:spPr>
              <a:xfrm>
                <a:off x="2677809" y="2541409"/>
                <a:ext cx="1334148" cy="522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num>
                        <m:den>
                          <m:r>
                            <a:rPr lang="el-GR" b="1" i="1">
                              <a:latin typeface="Cambria Math" panose="02040503050406030204" pitchFamily="18" charset="0"/>
                            </a:rPr>
                            <m:t>𝝀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F127D79-D87E-79AA-E700-D0B42F52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7809" y="2541409"/>
                <a:ext cx="1334148" cy="522772"/>
              </a:xfrm>
              <a:prstGeom prst="rect">
                <a:avLst/>
              </a:prstGeom>
              <a:blipFill>
                <a:blip r:embed="rId2"/>
                <a:stretch>
                  <a:fillRect l="-4717" t="-9524" r="-3774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2F90A4-0C49-89E8-E143-37D0280D3864}"/>
              </a:ext>
            </a:extLst>
          </p:cNvPr>
          <p:cNvCxnSpPr>
            <a:cxnSpLocks/>
          </p:cNvCxnSpPr>
          <p:nvPr/>
        </p:nvCxnSpPr>
        <p:spPr>
          <a:xfrm flipV="1">
            <a:off x="8026677" y="1391055"/>
            <a:ext cx="0" cy="203794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302009F-F2EE-DCC8-979E-3A94503CFEA8}"/>
              </a:ext>
            </a:extLst>
          </p:cNvPr>
          <p:cNvCxnSpPr>
            <a:cxnSpLocks/>
          </p:cNvCxnSpPr>
          <p:nvPr/>
        </p:nvCxnSpPr>
        <p:spPr>
          <a:xfrm>
            <a:off x="8026677" y="3429000"/>
            <a:ext cx="2542161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5522EF-B4F2-1402-C3CB-7842A7BE7C4A}"/>
              </a:ext>
            </a:extLst>
          </p:cNvPr>
          <p:cNvSpPr txBox="1"/>
          <p:nvPr/>
        </p:nvSpPr>
        <p:spPr>
          <a:xfrm>
            <a:off x="7872252" y="1087940"/>
            <a:ext cx="406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endParaRPr lang="en-SE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4AF549-01BE-60F0-5E37-FE91FEA943D0}"/>
              </a:ext>
            </a:extLst>
          </p:cNvPr>
          <p:cNvSpPr txBox="1"/>
          <p:nvPr/>
        </p:nvSpPr>
        <p:spPr>
          <a:xfrm>
            <a:off x="10568838" y="3271291"/>
            <a:ext cx="38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λ</a:t>
            </a:r>
            <a:endParaRPr lang="en-S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0B5495-1D65-B2ED-4B60-69705E0F5F20}"/>
              </a:ext>
            </a:extLst>
          </p:cNvPr>
          <p:cNvSpPr/>
          <p:nvPr/>
        </p:nvSpPr>
        <p:spPr>
          <a:xfrm>
            <a:off x="8122591" y="2237362"/>
            <a:ext cx="2315181" cy="68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EFA6570-850F-E6B7-8310-2FB6193FB96A}"/>
              </a:ext>
            </a:extLst>
          </p:cNvPr>
          <p:cNvSpPr/>
          <p:nvPr/>
        </p:nvSpPr>
        <p:spPr>
          <a:xfrm>
            <a:off x="9048081" y="1272606"/>
            <a:ext cx="45719" cy="207370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0ECFF7-A14A-8B97-D5CB-D37F934A227C}"/>
              </a:ext>
            </a:extLst>
          </p:cNvPr>
          <p:cNvCxnSpPr>
            <a:cxnSpLocks/>
          </p:cNvCxnSpPr>
          <p:nvPr/>
        </p:nvCxnSpPr>
        <p:spPr>
          <a:xfrm flipV="1">
            <a:off x="8026677" y="4060474"/>
            <a:ext cx="0" cy="203794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50D329-FEA7-9704-FFF8-7A3E61B548CD}"/>
              </a:ext>
            </a:extLst>
          </p:cNvPr>
          <p:cNvCxnSpPr>
            <a:cxnSpLocks/>
          </p:cNvCxnSpPr>
          <p:nvPr/>
        </p:nvCxnSpPr>
        <p:spPr>
          <a:xfrm>
            <a:off x="8026677" y="6098419"/>
            <a:ext cx="2542161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92A8E7-FBA6-3C58-0B0E-E245D8B1C254}"/>
              </a:ext>
            </a:extLst>
          </p:cNvPr>
          <p:cNvSpPr txBox="1"/>
          <p:nvPr/>
        </p:nvSpPr>
        <p:spPr>
          <a:xfrm>
            <a:off x="7872252" y="3757359"/>
            <a:ext cx="406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θ</a:t>
            </a:r>
            <a:endParaRPr lang="en-SE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57D8E4-570F-1870-0ACB-05FE6D8670F8}"/>
              </a:ext>
            </a:extLst>
          </p:cNvPr>
          <p:cNvSpPr txBox="1"/>
          <p:nvPr/>
        </p:nvSpPr>
        <p:spPr>
          <a:xfrm>
            <a:off x="10568838" y="5940710"/>
            <a:ext cx="386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202124"/>
                </a:solidFill>
                <a:effectLst/>
                <a:latin typeface="Google Sans"/>
              </a:rPr>
              <a:t>λ</a:t>
            </a:r>
            <a:endParaRPr lang="en-S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E8FC4D-46D8-4D9B-ADFC-71A3E4F39105}"/>
              </a:ext>
            </a:extLst>
          </p:cNvPr>
          <p:cNvSpPr/>
          <p:nvPr/>
        </p:nvSpPr>
        <p:spPr>
          <a:xfrm>
            <a:off x="8122591" y="4202349"/>
            <a:ext cx="2315181" cy="1732936"/>
          </a:xfrm>
          <a:prstGeom prst="rect">
            <a:avLst/>
          </a:prstGeom>
          <a:solidFill>
            <a:srgbClr val="FF9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BEF34-524A-57E3-5570-C3AD893B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75" y="4446151"/>
            <a:ext cx="3796711" cy="23909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142E25-803F-4C0B-85B9-EE94855872D4}"/>
              </a:ext>
            </a:extLst>
          </p:cNvPr>
          <p:cNvSpPr txBox="1"/>
          <p:nvPr/>
        </p:nvSpPr>
        <p:spPr>
          <a:xfrm>
            <a:off x="7779499" y="646775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1F1F1F"/>
                </a:solidFill>
                <a:effectLst/>
                <a:latin typeface="ElsevierSans"/>
                <a:hlinkClick r:id="rId4" tooltip="Persistent link using digital object identifier"/>
              </a:rPr>
              <a:t>https://doi.org/10.1016/j.nima.2016.03.007</a:t>
            </a:r>
            <a:endParaRPr lang="en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5498ED-106F-1EE2-17EE-94630A4934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889" y="4426237"/>
            <a:ext cx="2999027" cy="216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8A975-E69C-8FB6-2977-44C09DA3B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GB" dirty="0"/>
              <a:t>Science Case</a:t>
            </a:r>
          </a:p>
        </p:txBody>
      </p:sp>
    </p:spTree>
    <p:extLst>
      <p:ext uri="{BB962C8B-B14F-4D97-AF65-F5344CB8AC3E}">
        <p14:creationId xmlns:p14="http://schemas.microsoft.com/office/powerpoint/2010/main" val="362902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5B0AB-E39D-4F87-311A-88E44E67D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6E2D-4EFE-27BB-2CA9-4B59E8228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Reflectometry at ESS</a:t>
            </a:r>
            <a:br>
              <a:rPr lang="en-SE" dirty="0"/>
            </a:b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2D08D4-FCB2-74FE-C415-AC19912C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7</a:t>
            </a:fld>
            <a:endParaRPr lang="sv-S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34AA6-33DE-2190-3A00-7C8F6EF193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E" dirty="0"/>
              <a:t>FREIA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279B9B-2305-4B6C-AB4B-CD92AA915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518" y="4681284"/>
            <a:ext cx="7424566" cy="1793986"/>
          </a:xfrm>
        </p:spPr>
        <p:txBody>
          <a:bodyPr/>
          <a:lstStyle/>
          <a:p>
            <a:pPr marL="0" indent="0">
              <a:buNone/>
            </a:pPr>
            <a:r>
              <a:rPr lang="en-SE" dirty="0"/>
              <a:t>ESTIA’s sister instrument – FREIA (‘conventional’ reflectometer)</a:t>
            </a:r>
          </a:p>
          <a:p>
            <a:pPr marL="0" indent="0">
              <a:buNone/>
            </a:pPr>
            <a:r>
              <a:rPr lang="en-SE" dirty="0"/>
              <a:t>Horizontal sample -  free liquid surfaces</a:t>
            </a:r>
          </a:p>
          <a:p>
            <a:pPr marL="0" indent="0">
              <a:buNone/>
            </a:pPr>
            <a:r>
              <a:rPr lang="en-SE" dirty="0"/>
              <a:t>Wavelength Frame Multiplication option – variable wavelength resolution</a:t>
            </a:r>
          </a:p>
          <a:p>
            <a:pPr marL="0" indent="0">
              <a:buNone/>
            </a:pPr>
            <a:r>
              <a:rPr lang="en-SE" dirty="0"/>
              <a:t>Very large guide, using slit position to define angle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75F983A-C2CE-2B31-8B64-43CA3F497A04}"/>
              </a:ext>
            </a:extLst>
          </p:cNvPr>
          <p:cNvGrpSpPr/>
          <p:nvPr/>
        </p:nvGrpSpPr>
        <p:grpSpPr>
          <a:xfrm>
            <a:off x="2271061" y="1166664"/>
            <a:ext cx="9428421" cy="3819783"/>
            <a:chOff x="280664" y="2187616"/>
            <a:chExt cx="9428421" cy="3819783"/>
          </a:xfrm>
        </p:grpSpPr>
        <p:pic>
          <p:nvPicPr>
            <p:cNvPr id="5122" name="Picture 2" descr="FREIA | ESS">
              <a:extLst>
                <a:ext uri="{FF2B5EF4-FFF2-40B4-BE49-F238E27FC236}">
                  <a16:creationId xmlns:a16="http://schemas.microsoft.com/office/drawing/2014/main" id="{CA74DC55-EE37-912C-BB6C-2E4109681B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64" y="2187616"/>
              <a:ext cx="8803928" cy="335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Instruments at ESS - Uppsala University">
              <a:extLst>
                <a:ext uri="{FF2B5EF4-FFF2-40B4-BE49-F238E27FC236}">
                  <a16:creationId xmlns:a16="http://schemas.microsoft.com/office/drawing/2014/main" id="{B19C0B9E-765B-6964-52A0-8CE0FA06F5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71"/>
            <a:stretch>
              <a:fillRect/>
            </a:stretch>
          </p:blipFill>
          <p:spPr bwMode="auto">
            <a:xfrm>
              <a:off x="6907114" y="3904113"/>
              <a:ext cx="2801971" cy="2103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1630541-0BB5-CD89-CEFC-FD3512E9D346}"/>
              </a:ext>
            </a:extLst>
          </p:cNvPr>
          <p:cNvSpPr txBox="1"/>
          <p:nvPr/>
        </p:nvSpPr>
        <p:spPr>
          <a:xfrm>
            <a:off x="7917084" y="5745789"/>
            <a:ext cx="2097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rgbClr val="FF0000"/>
                </a:solidFill>
              </a:rPr>
              <a:t>Online 2027</a:t>
            </a:r>
          </a:p>
        </p:txBody>
      </p:sp>
    </p:spTree>
    <p:extLst>
      <p:ext uri="{BB962C8B-B14F-4D97-AF65-F5344CB8AC3E}">
        <p14:creationId xmlns:p14="http://schemas.microsoft.com/office/powerpoint/2010/main" val="350402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3936-E062-B36B-35C5-2B636CC84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Science Case</a:t>
            </a:r>
            <a:br>
              <a:rPr lang="en-SE" dirty="0"/>
            </a:br>
            <a:endParaRPr lang="en-S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90BE7-AC95-8BD6-EF12-360F818F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8</a:t>
            </a:fld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82A8AA-FEC0-D291-A5F0-AAD7CFD46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1" y="1562400"/>
            <a:ext cx="6999174" cy="476806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Small samples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B050"/>
                </a:solidFill>
              </a:rPr>
              <a:t>Magnetism, inhomogeneous films, devices,…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i="1" dirty="0"/>
              <a:t>In operando </a:t>
            </a:r>
            <a:r>
              <a:rPr lang="en-GB" dirty="0"/>
              <a:t>measurements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High flux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SE" dirty="0"/>
              <a:t>High throughput measurements of e.g. biological samples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SE" dirty="0">
                <a:solidFill>
                  <a:srgbClr val="00B050"/>
                </a:solidFill>
              </a:rPr>
              <a:t>Low instruments background</a:t>
            </a:r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endParaRPr lang="en-SE" dirty="0"/>
          </a:p>
          <a:p>
            <a:pPr marL="0" indent="0">
              <a:buNone/>
            </a:pPr>
            <a:r>
              <a:rPr lang="en-SE" dirty="0"/>
              <a:t>A reflectometer generally wants most of these features but having Selene guides and polarisation built into its heart allows ESTIA to focus its abilities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56EB18-5E12-7DEC-0945-15207283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780" y="2445985"/>
            <a:ext cx="4240220" cy="4394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343913-349B-60FC-E116-908B51F5A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6740" y="78571"/>
            <a:ext cx="4285259" cy="21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0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8F70-1737-BBCB-1F8E-DC34BC4A5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90D24-3D85-6F2C-BC56-9E9CD6F8B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5795" y="1991821"/>
            <a:ext cx="8640000" cy="2387600"/>
          </a:xfrm>
        </p:spPr>
        <p:txBody>
          <a:bodyPr/>
          <a:lstStyle/>
          <a:p>
            <a:r>
              <a:rPr lang="en-GB" dirty="0"/>
              <a:t>Small Samples</a:t>
            </a:r>
          </a:p>
        </p:txBody>
      </p:sp>
    </p:spTree>
    <p:extLst>
      <p:ext uri="{BB962C8B-B14F-4D97-AF65-F5344CB8AC3E}">
        <p14:creationId xmlns:p14="http://schemas.microsoft.com/office/powerpoint/2010/main" val="126004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26756</TotalTime>
  <Words>880</Words>
  <Application>Microsoft Macintosh PowerPoint</Application>
  <PresentationFormat>Widescreen</PresentationFormat>
  <Paragraphs>208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-apple-system</vt:lpstr>
      <vt:lpstr>Arial</vt:lpstr>
      <vt:lpstr>Avenir Book</vt:lpstr>
      <vt:lpstr>Calibri</vt:lpstr>
      <vt:lpstr>Calibri Light</vt:lpstr>
      <vt:lpstr>Cambria Math</vt:lpstr>
      <vt:lpstr>ElsevierSans</vt:lpstr>
      <vt:lpstr>Google Sans</vt:lpstr>
      <vt:lpstr>inherit</vt:lpstr>
      <vt:lpstr>Segoe UI</vt:lpstr>
      <vt:lpstr>Segoe UI Light</vt:lpstr>
      <vt:lpstr>Segoe UI Semibold</vt:lpstr>
      <vt:lpstr>Times</vt:lpstr>
      <vt:lpstr>Wingdings</vt:lpstr>
      <vt:lpstr>Office-tema</vt:lpstr>
      <vt:lpstr>The Focussing Reflectometer ESTIA at the ESS</vt:lpstr>
      <vt:lpstr>Selene Concept </vt:lpstr>
      <vt:lpstr>The ESTIA Instrument</vt:lpstr>
      <vt:lpstr>ESTIA as a reflectometer</vt:lpstr>
      <vt:lpstr>ESTIA Instrument</vt:lpstr>
      <vt:lpstr>Science Case</vt:lpstr>
      <vt:lpstr>Reflectometry at ESS </vt:lpstr>
      <vt:lpstr>Science Case </vt:lpstr>
      <vt:lpstr>Small Samples</vt:lpstr>
      <vt:lpstr>Small Samples </vt:lpstr>
      <vt:lpstr>Virtual Source</vt:lpstr>
      <vt:lpstr>Virtual Source</vt:lpstr>
      <vt:lpstr>Footprint and Divergence</vt:lpstr>
      <vt:lpstr>Footprint and Divergence</vt:lpstr>
      <vt:lpstr>Footprint and Divergence</vt:lpstr>
      <vt:lpstr>Shielding Concept</vt:lpstr>
      <vt:lpstr>Shielding Concept</vt:lpstr>
      <vt:lpstr>Shielding Concept</vt:lpstr>
      <vt:lpstr>Polarisation</vt:lpstr>
      <vt:lpstr>ESTIA</vt:lpstr>
      <vt:lpstr>ESTIA</vt:lpstr>
      <vt:lpstr>ESTIA</vt:lpstr>
      <vt:lpstr>Selene Guide Realised</vt:lpstr>
      <vt:lpstr>ESTIA</vt:lpstr>
      <vt:lpstr>ESTIA</vt:lpstr>
      <vt:lpstr>ESTIA</vt:lpstr>
      <vt:lpstr>ESTIA</vt:lpstr>
      <vt:lpstr>Detector</vt:lpstr>
      <vt:lpstr>Detector</vt:lpstr>
      <vt:lpstr>Detector</vt:lpstr>
      <vt:lpstr>Conclusions</vt:lpstr>
      <vt:lpstr>ESTIA</vt:lpstr>
      <vt:lpstr>ESTIA Current Core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martin.sjostrand@esss.se</dc:creator>
  <cp:lastModifiedBy>Joshaniel Cooper</cp:lastModifiedBy>
  <cp:revision>69</cp:revision>
  <cp:lastPrinted>2019-03-08T10:27:30Z</cp:lastPrinted>
  <dcterms:created xsi:type="dcterms:W3CDTF">2020-01-21T09:56:49Z</dcterms:created>
  <dcterms:modified xsi:type="dcterms:W3CDTF">2025-12-08T17:41:09Z</dcterms:modified>
</cp:coreProperties>
</file>