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278" r:id="rId3"/>
    <p:sldId id="268" r:id="rId4"/>
    <p:sldId id="275" r:id="rId5"/>
    <p:sldId id="279" r:id="rId6"/>
    <p:sldId id="277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0" autoAdjust="0"/>
    <p:restoredTop sz="94681" autoAdjust="0"/>
  </p:normalViewPr>
  <p:slideViewPr>
    <p:cSldViewPr snapToGrid="0" snapToObjects="1">
      <p:cViewPr varScale="1">
        <p:scale>
          <a:sx n="126" d="100"/>
          <a:sy n="126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2025-09-25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317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First science strategy @ BEER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Gergely </a:t>
            </a:r>
            <a:r>
              <a:rPr lang="en-GB" dirty="0" err="1"/>
              <a:t>németh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2025-09-25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E21E-2240-7FC0-A4F0-AE4FA4EC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First-science strategy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ED2F3-AC64-D98C-E3BA-EAF8828C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708B4-210A-D520-3133-64309843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4ABDBD-7A4A-460C-6093-A6C31D879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Reduced power </a:t>
            </a:r>
          </a:p>
          <a:p>
            <a:pPr lvl="1"/>
            <a:r>
              <a:rPr lang="en-US" dirty="0"/>
              <a:t>Adapt the strategy </a:t>
            </a:r>
          </a:p>
          <a:p>
            <a:pPr lvl="2"/>
            <a:r>
              <a:rPr lang="en-US" dirty="0"/>
              <a:t>Desired ”fast experiments” will not be possible</a:t>
            </a:r>
          </a:p>
          <a:p>
            <a:pPr lvl="2"/>
            <a:r>
              <a:rPr lang="en-US" dirty="0"/>
              <a:t>Focus on experiments which emphasize other unique capabilities of BEER</a:t>
            </a:r>
          </a:p>
          <a:p>
            <a:pPr lvl="3"/>
            <a:r>
              <a:rPr lang="en-US" dirty="0"/>
              <a:t>Modulation Mode</a:t>
            </a:r>
          </a:p>
          <a:p>
            <a:pPr lvl="3"/>
            <a:r>
              <a:rPr lang="en-US" dirty="0"/>
              <a:t>Large samples</a:t>
            </a:r>
          </a:p>
          <a:p>
            <a:pPr lvl="2"/>
            <a:r>
              <a:rPr lang="en-US" dirty="0"/>
              <a:t>Sample environment </a:t>
            </a:r>
            <a:r>
              <a:rPr lang="en-US"/>
              <a:t>capabilities (?)</a:t>
            </a:r>
            <a:endParaRPr lang="en-US" dirty="0"/>
          </a:p>
          <a:p>
            <a:pPr lvl="3"/>
            <a:r>
              <a:rPr lang="en-US" dirty="0"/>
              <a:t>Material technology, materials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E5A6BD-3494-740F-272D-E4E5D63F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  <p:pic>
        <p:nvPicPr>
          <p:cNvPr id="17" name="Content Placeholder 16" descr="A table with text on it&#10;&#10;AI-generated content may be incorrect.">
            <a:extLst>
              <a:ext uri="{FF2B5EF4-FFF2-40B4-BE49-F238E27FC236}">
                <a16:creationId xmlns:a16="http://schemas.microsoft.com/office/drawing/2014/main" id="{BF7174F9-2D46-F6AD-4476-689E2B07E42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111433" y="1067520"/>
            <a:ext cx="4700514" cy="5056177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4EBE49-AA06-636E-2513-903A77378E30}"/>
              </a:ext>
            </a:extLst>
          </p:cNvPr>
          <p:cNvSpPr/>
          <p:nvPr/>
        </p:nvSpPr>
        <p:spPr>
          <a:xfrm>
            <a:off x="6151307" y="2867891"/>
            <a:ext cx="4623085" cy="290437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0FAF7A-D6CE-3E34-7676-75501CF6FB3E}"/>
              </a:ext>
            </a:extLst>
          </p:cNvPr>
          <p:cNvSpPr/>
          <p:nvPr/>
        </p:nvSpPr>
        <p:spPr>
          <a:xfrm>
            <a:off x="6151307" y="3158328"/>
            <a:ext cx="4623085" cy="282633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27A824-6262-2E40-D1A3-0688B2EAA335}"/>
              </a:ext>
            </a:extLst>
          </p:cNvPr>
          <p:cNvSpPr/>
          <p:nvPr/>
        </p:nvSpPr>
        <p:spPr>
          <a:xfrm>
            <a:off x="6151307" y="3731398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221597-0E0E-E8D0-9EF3-EEB3A3854546}"/>
                  </a:ext>
                </a:extLst>
              </p:cNvPr>
              <p:cNvSpPr txBox="1"/>
              <p:nvPr/>
            </p:nvSpPr>
            <p:spPr>
              <a:xfrm>
                <a:off x="9537701" y="1127140"/>
                <a:ext cx="1212850" cy="230832"/>
              </a:xfrm>
              <a:prstGeom prst="rect">
                <a:avLst/>
              </a:prstGeom>
              <a:solidFill>
                <a:srgbClr val="E6E6E6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/>
                  <a:t>Intensity </a:t>
                </a:r>
                <a14:m>
                  <m:oMath xmlns:m="http://schemas.openxmlformats.org/officeDocument/2006/math">
                    <m:r>
                      <a:rPr lang="en-US" sz="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900" b="1" dirty="0"/>
                  <a:t>1E+7/s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221597-0E0E-E8D0-9EF3-EEB3A3854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701" y="1127140"/>
                <a:ext cx="1212850" cy="230832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FFD79675-A47B-E4AB-F7A5-02FCC487B26F}"/>
              </a:ext>
            </a:extLst>
          </p:cNvPr>
          <p:cNvSpPr/>
          <p:nvPr/>
        </p:nvSpPr>
        <p:spPr>
          <a:xfrm>
            <a:off x="6151307" y="4040746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F9874F-8F0E-6B23-BB0B-AFBD66B89FBA}"/>
              </a:ext>
            </a:extLst>
          </p:cNvPr>
          <p:cNvSpPr/>
          <p:nvPr/>
        </p:nvSpPr>
        <p:spPr>
          <a:xfrm>
            <a:off x="6150147" y="3425417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BD04F8-8F97-B0A8-5F62-52ACFCAA3CFB}"/>
              </a:ext>
            </a:extLst>
          </p:cNvPr>
          <p:cNvSpPr/>
          <p:nvPr/>
        </p:nvSpPr>
        <p:spPr>
          <a:xfrm>
            <a:off x="6145754" y="4615455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4D5BB2-D097-8255-BB8A-EF5AAC7D38BE}"/>
              </a:ext>
            </a:extLst>
          </p:cNvPr>
          <p:cNvSpPr/>
          <p:nvPr/>
        </p:nvSpPr>
        <p:spPr>
          <a:xfrm>
            <a:off x="6145754" y="4330474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F5EF7-036A-E9BB-BF5C-9B9972ECA4F2}"/>
              </a:ext>
            </a:extLst>
          </p:cNvPr>
          <p:cNvSpPr/>
          <p:nvPr/>
        </p:nvSpPr>
        <p:spPr>
          <a:xfrm>
            <a:off x="6145754" y="4900436"/>
            <a:ext cx="4623085" cy="309348"/>
          </a:xfrm>
          <a:prstGeom prst="rect">
            <a:avLst/>
          </a:prstGeom>
          <a:solidFill>
            <a:srgbClr val="FFC000">
              <a:alpha val="459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In-situ deformation testing with high spatiotemporal resolution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2731E500-E1EE-5CF4-4BC6-C1ADC0B9B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3510" y="1054515"/>
            <a:ext cx="3931161" cy="4968551"/>
          </a:xfrm>
          <a:prstGeom prst="rect">
            <a:avLst/>
          </a:prstGeom>
        </p:spPr>
      </p:pic>
      <p:sp>
        <p:nvSpPr>
          <p:cNvPr id="18" name="TextovéPole 2">
            <a:extLst>
              <a:ext uri="{FF2B5EF4-FFF2-40B4-BE49-F238E27FC236}">
                <a16:creationId xmlns:a16="http://schemas.microsoft.com/office/drawing/2014/main" id="{78E09805-D962-2379-EBB0-1354F32E4EDB}"/>
              </a:ext>
            </a:extLst>
          </p:cNvPr>
          <p:cNvSpPr txBox="1"/>
          <p:nvPr/>
        </p:nvSpPr>
        <p:spPr>
          <a:xfrm>
            <a:off x="1103709" y="1184300"/>
            <a:ext cx="587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b="1" dirty="0">
                <a:solidFill>
                  <a:schemeClr val="accent1"/>
                </a:solidFill>
              </a:rPr>
              <a:t>Neutron diffraction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In-situ investigation of microstructure development (dislocation structure, phase transformations etc.)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Internal strain analysis</a:t>
            </a:r>
          </a:p>
        </p:txBody>
      </p:sp>
      <p:sp>
        <p:nvSpPr>
          <p:cNvPr id="19" name="TextovéPole 10">
            <a:extLst>
              <a:ext uri="{FF2B5EF4-FFF2-40B4-BE49-F238E27FC236}">
                <a16:creationId xmlns:a16="http://schemas.microsoft.com/office/drawing/2014/main" id="{453CAB42-647D-37F6-704F-234D9EAF27A4}"/>
              </a:ext>
            </a:extLst>
          </p:cNvPr>
          <p:cNvSpPr txBox="1"/>
          <p:nvPr/>
        </p:nvSpPr>
        <p:spPr>
          <a:xfrm>
            <a:off x="1103709" y="2803868"/>
            <a:ext cx="6018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b="1" dirty="0">
                <a:solidFill>
                  <a:schemeClr val="accent1"/>
                </a:solidFill>
              </a:rPr>
              <a:t>Acoustic emission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Identification of the onset of deformation mechanism with </a:t>
            </a:r>
            <a:r>
              <a:rPr lang="en-US" i="1" dirty="0" err="1">
                <a:solidFill>
                  <a:srgbClr val="666666"/>
                </a:solidFill>
              </a:rPr>
              <a:t>ms</a:t>
            </a:r>
            <a:r>
              <a:rPr lang="en-US" dirty="0">
                <a:solidFill>
                  <a:srgbClr val="666666"/>
                </a:solidFill>
              </a:rPr>
              <a:t> resolution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Localization of the failure sites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Revealing the causality of deformation mechanisms by advanced statistical analysis (ASK) of AE signals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Expertise: @Charles University (Prof. </a:t>
            </a:r>
            <a:r>
              <a:rPr lang="en-US" dirty="0" err="1">
                <a:solidFill>
                  <a:srgbClr val="666666"/>
                </a:solidFill>
              </a:rPr>
              <a:t>Máthis</a:t>
            </a:r>
            <a:r>
              <a:rPr lang="en-US" dirty="0">
                <a:solidFill>
                  <a:srgbClr val="666666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13226-A2C5-9BD0-443F-9770898E4B6C}"/>
              </a:ext>
            </a:extLst>
          </p:cNvPr>
          <p:cNvSpPr txBox="1"/>
          <p:nvPr/>
        </p:nvSpPr>
        <p:spPr>
          <a:xfrm>
            <a:off x="1103709" y="4997942"/>
            <a:ext cx="5585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Materials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Superalloys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High-Entropy Alloys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Materials prepared by 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In-situ/operando investigation during Additive Manufacturing of materials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  <p:sp>
        <p:nvSpPr>
          <p:cNvPr id="14" name="TextovéPole 2">
            <a:extLst>
              <a:ext uri="{FF2B5EF4-FFF2-40B4-BE49-F238E27FC236}">
                <a16:creationId xmlns:a16="http://schemas.microsoft.com/office/drawing/2014/main" id="{6EF782B0-BCCB-35B6-C5FD-81157DA8AC89}"/>
              </a:ext>
            </a:extLst>
          </p:cNvPr>
          <p:cNvSpPr txBox="1"/>
          <p:nvPr/>
        </p:nvSpPr>
        <p:spPr>
          <a:xfrm>
            <a:off x="1103709" y="1590370"/>
            <a:ext cx="454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b="1" dirty="0">
                <a:solidFill>
                  <a:schemeClr val="accent1"/>
                </a:solidFill>
              </a:rPr>
              <a:t>(Almost) Real time monitoring: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Residual stresses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Phase changes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Evolution of lattice defects (dislocation densities)</a:t>
            </a:r>
          </a:p>
        </p:txBody>
      </p:sp>
      <p:pic>
        <p:nvPicPr>
          <p:cNvPr id="1026" name="Picture 2" descr="smuani">
            <a:extLst>
              <a:ext uri="{FF2B5EF4-FFF2-40B4-BE49-F238E27FC236}">
                <a16:creationId xmlns:a16="http://schemas.microsoft.com/office/drawing/2014/main" id="{CD0E2CA7-9EF9-2EE6-4115-68EF94F5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544968"/>
            <a:ext cx="3474720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gh-power laser melts think layers of powder to create a part">
            <a:extLst>
              <a:ext uri="{FF2B5EF4-FFF2-40B4-BE49-F238E27FC236}">
                <a16:creationId xmlns:a16="http://schemas.microsoft.com/office/drawing/2014/main" id="{06C98A52-C6EF-8F04-635F-73DA53DB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39" y="3898483"/>
            <a:ext cx="3474719" cy="26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BA8BFA-D38D-B382-79D0-49864D3F53D0}"/>
              </a:ext>
            </a:extLst>
          </p:cNvPr>
          <p:cNvSpPr txBox="1"/>
          <p:nvPr/>
        </p:nvSpPr>
        <p:spPr>
          <a:xfrm>
            <a:off x="6238239" y="3493706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solidFill>
                  <a:srgbClr val="666666"/>
                </a:solidFill>
              </a:rPr>
              <a:t>Credit: 3Dprint.com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18AFE-ED83-0418-CC6D-335102E4D478}"/>
              </a:ext>
            </a:extLst>
          </p:cNvPr>
          <p:cNvSpPr txBox="1"/>
          <p:nvPr/>
        </p:nvSpPr>
        <p:spPr>
          <a:xfrm>
            <a:off x="6238239" y="6501282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solidFill>
                  <a:srgbClr val="666666"/>
                </a:solidFill>
              </a:rPr>
              <a:t>Credit: NIST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5BB101-A8BF-933A-D115-27DBEA067EFD}"/>
              </a:ext>
            </a:extLst>
          </p:cNvPr>
          <p:cNvSpPr txBox="1"/>
          <p:nvPr/>
        </p:nvSpPr>
        <p:spPr>
          <a:xfrm>
            <a:off x="1103709" y="3601428"/>
            <a:ext cx="3796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AM processes: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Direct Energy Deposition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Laser Powder Bed Fusion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Wire Arc Additive Manufacturing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A2002-F20D-1F76-6AC5-A9E79A10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ABD7-4ACF-5CAE-1325-AF4BCA38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2D21068-FA7D-9938-AE82-B36D53D4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2025-09-25</a:t>
            </a:fld>
            <a:endParaRPr lang="sv-SE" dirty="0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6382FF52-7256-14C5-71D9-3A0E53C4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Ex-situ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DE10A-F23C-DF59-06CA-5D3E5634E6E2}"/>
              </a:ext>
            </a:extLst>
          </p:cNvPr>
          <p:cNvSpPr txBox="1"/>
          <p:nvPr/>
        </p:nvSpPr>
        <p:spPr>
          <a:xfrm>
            <a:off x="1611976" y="1768502"/>
            <a:ext cx="5257175" cy="37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chemeClr val="accent1"/>
                </a:solidFill>
              </a:rPr>
              <a:t>Strain/stress mapping</a:t>
            </a:r>
            <a:endParaRPr lang="en-US" dirty="0">
              <a:solidFill>
                <a:srgbClr val="666666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Large/complex shaped samples: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turbine blades, drill heads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/>
                </a:solidFill>
              </a:rPr>
              <a:t>Texture measurements with robot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AM samples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Texture dependence on the process parameters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D17A6D-65A6-65C3-83E0-75E0CD05E801}"/>
              </a:ext>
            </a:extLst>
          </p:cNvPr>
          <p:cNvGrpSpPr/>
          <p:nvPr/>
        </p:nvGrpSpPr>
        <p:grpSpPr>
          <a:xfrm>
            <a:off x="8144277" y="1359094"/>
            <a:ext cx="3205046" cy="2205937"/>
            <a:chOff x="7585618" y="1412634"/>
            <a:chExt cx="3205046" cy="2205937"/>
          </a:xfrm>
        </p:grpSpPr>
        <p:pic>
          <p:nvPicPr>
            <p:cNvPr id="2050" name="Picture 2" descr="Aerospace – Turbine Blade - Industries - Tungaloy Corporation">
              <a:extLst>
                <a:ext uri="{FF2B5EF4-FFF2-40B4-BE49-F238E27FC236}">
                  <a16:creationId xmlns:a16="http://schemas.microsoft.com/office/drawing/2014/main" id="{C9FC8A22-D21B-5D3A-8684-0375753B7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264" y="1484971"/>
              <a:ext cx="32004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91328F-C581-A080-F8C3-B3F1D4919334}"/>
                </a:ext>
              </a:extLst>
            </p:cNvPr>
            <p:cNvSpPr txBox="1"/>
            <p:nvPr/>
          </p:nvSpPr>
          <p:spPr>
            <a:xfrm>
              <a:off x="7585618" y="1412634"/>
              <a:ext cx="1149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solidFill>
                    <a:srgbClr val="666666"/>
                  </a:solidFill>
                </a:rPr>
                <a:t>Credit: </a:t>
              </a:r>
              <a:r>
                <a:rPr lang="en-US" sz="800" dirty="0" err="1">
                  <a:solidFill>
                    <a:srgbClr val="666666"/>
                  </a:solidFill>
                </a:rPr>
                <a:t>Tungaloy.com</a:t>
              </a:r>
              <a:endParaRPr lang="en-US" sz="800" dirty="0">
                <a:solidFill>
                  <a:srgbClr val="666666"/>
                </a:solidFill>
              </a:endParaRPr>
            </a:p>
          </p:txBody>
        </p:sp>
      </p:grpSp>
      <p:pic>
        <p:nvPicPr>
          <p:cNvPr id="2052" name="Picture 4" descr="Buy Core drill bit SC plain Weldon chuck 1087 Ruko online">
            <a:extLst>
              <a:ext uri="{FF2B5EF4-FFF2-40B4-BE49-F238E27FC236}">
                <a16:creationId xmlns:a16="http://schemas.microsoft.com/office/drawing/2014/main" id="{BBEC0B2B-BE25-D8B2-78BB-10FAEE6F7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8162"/>
          <a:stretch>
            <a:fillRect/>
          </a:stretch>
        </p:blipFill>
        <p:spPr bwMode="auto">
          <a:xfrm rot="16200000">
            <a:off x="7825663" y="2904018"/>
            <a:ext cx="1103975" cy="22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EB1597-2FD9-E261-13BB-741F2A1D80EB}"/>
              </a:ext>
            </a:extLst>
          </p:cNvPr>
          <p:cNvSpPr txBox="1"/>
          <p:nvPr/>
        </p:nvSpPr>
        <p:spPr>
          <a:xfrm>
            <a:off x="7230004" y="3358324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666666"/>
                </a:solidFill>
              </a:rPr>
              <a:t>Credit: </a:t>
            </a:r>
            <a:r>
              <a:rPr lang="en-US" sz="800" dirty="0" err="1">
                <a:solidFill>
                  <a:srgbClr val="666666"/>
                </a:solidFill>
              </a:rPr>
              <a:t>wuerth-industrie.com.com</a:t>
            </a:r>
            <a:endParaRPr lang="en-US" sz="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3925</TotalTime>
  <Words>248</Words>
  <Application>Microsoft Macintosh PowerPoint</Application>
  <PresentationFormat>Widescreen</PresentationFormat>
  <Paragraphs>61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Cambria Math</vt:lpstr>
      <vt:lpstr>Segoe UI</vt:lpstr>
      <vt:lpstr>Segoe UI Light</vt:lpstr>
      <vt:lpstr>Segoe UI Semibold</vt:lpstr>
      <vt:lpstr>Wingdings</vt:lpstr>
      <vt:lpstr>Office-tema</vt:lpstr>
      <vt:lpstr>First science strategy @ BEER</vt:lpstr>
      <vt:lpstr>First-science strategy</vt:lpstr>
      <vt:lpstr>In-situ deformation testing with high spatiotemporal resolution</vt:lpstr>
      <vt:lpstr>In-situ/operando investigation during Additive Manufacturing of materials</vt:lpstr>
      <vt:lpstr>Ex-situ measurements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Gergely Németh</cp:lastModifiedBy>
  <cp:revision>39</cp:revision>
  <cp:lastPrinted>2019-03-08T10:27:30Z</cp:lastPrinted>
  <dcterms:created xsi:type="dcterms:W3CDTF">2020-01-21T09:56:49Z</dcterms:created>
  <dcterms:modified xsi:type="dcterms:W3CDTF">2025-09-25T13:33:57Z</dcterms:modified>
</cp:coreProperties>
</file>