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6"/>
  </p:notesMasterIdLst>
  <p:sldIdLst>
    <p:sldId id="494" r:id="rId2"/>
    <p:sldId id="497" r:id="rId3"/>
    <p:sldId id="499" r:id="rId4"/>
    <p:sldId id="498" r:id="rId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D6A68-F7FC-4C5F-AC5F-B1F0C6207809}" v="7" dt="2025-09-25T06:57:33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20"/>
    <p:restoredTop sz="67201" autoAdjust="0"/>
  </p:normalViewPr>
  <p:slideViewPr>
    <p:cSldViewPr snapToGrid="0">
      <p:cViewPr varScale="1">
        <p:scale>
          <a:sx n="107" d="100"/>
          <a:sy n="107" d="100"/>
        </p:scale>
        <p:origin x="19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e Theil Kuhn" userId="8a847276-a3be-41f9-b54c-22e826686a0d" providerId="ADAL" clId="{B6F73F19-CD42-4216-862C-CA8BC47BD41D}"/>
    <pc:docChg chg="undo custSel addSld delSld modSld">
      <pc:chgData name="Luise Theil Kuhn" userId="8a847276-a3be-41f9-b54c-22e826686a0d" providerId="ADAL" clId="{B6F73F19-CD42-4216-862C-CA8BC47BD41D}" dt="2025-09-25T07:06:39.862" v="917" actId="1037"/>
      <pc:docMkLst>
        <pc:docMk/>
      </pc:docMkLst>
      <pc:sldChg chg="modNotesTx">
        <pc:chgData name="Luise Theil Kuhn" userId="8a847276-a3be-41f9-b54c-22e826686a0d" providerId="ADAL" clId="{B6F73F19-CD42-4216-862C-CA8BC47BD41D}" dt="2025-09-25T06:39:44.955" v="0" actId="6549"/>
        <pc:sldMkLst>
          <pc:docMk/>
          <pc:sldMk cId="48115156" sldId="494"/>
        </pc:sldMkLst>
      </pc:sldChg>
      <pc:sldChg chg="modSp mod modNotesTx">
        <pc:chgData name="Luise Theil Kuhn" userId="8a847276-a3be-41f9-b54c-22e826686a0d" providerId="ADAL" clId="{B6F73F19-CD42-4216-862C-CA8BC47BD41D}" dt="2025-09-25T07:06:39.862" v="917" actId="1037"/>
        <pc:sldMkLst>
          <pc:docMk/>
          <pc:sldMk cId="1323099345" sldId="497"/>
        </pc:sldMkLst>
        <pc:grpChg chg="mod">
          <ac:chgData name="Luise Theil Kuhn" userId="8a847276-a3be-41f9-b54c-22e826686a0d" providerId="ADAL" clId="{B6F73F19-CD42-4216-862C-CA8BC47BD41D}" dt="2025-09-25T07:06:39.862" v="917" actId="1037"/>
          <ac:grpSpMkLst>
            <pc:docMk/>
            <pc:sldMk cId="1323099345" sldId="497"/>
            <ac:grpSpMk id="60" creationId="{A58E9A41-F944-2B5E-8E4E-2C0C4082E573}"/>
          </ac:grpSpMkLst>
        </pc:grpChg>
      </pc:sldChg>
      <pc:sldChg chg="modNotesTx">
        <pc:chgData name="Luise Theil Kuhn" userId="8a847276-a3be-41f9-b54c-22e826686a0d" providerId="ADAL" clId="{B6F73F19-CD42-4216-862C-CA8BC47BD41D}" dt="2025-09-25T06:39:57.218" v="2" actId="6549"/>
        <pc:sldMkLst>
          <pc:docMk/>
          <pc:sldMk cId="3557257025" sldId="498"/>
        </pc:sldMkLst>
      </pc:sldChg>
      <pc:sldChg chg="del">
        <pc:chgData name="Luise Theil Kuhn" userId="8a847276-a3be-41f9-b54c-22e826686a0d" providerId="ADAL" clId="{B6F73F19-CD42-4216-862C-CA8BC47BD41D}" dt="2025-09-25T06:40:02.616" v="3" actId="47"/>
        <pc:sldMkLst>
          <pc:docMk/>
          <pc:sldMk cId="1470377081" sldId="499"/>
        </pc:sldMkLst>
      </pc:sldChg>
      <pc:sldChg chg="addSp delSp modSp new mod">
        <pc:chgData name="Luise Theil Kuhn" userId="8a847276-a3be-41f9-b54c-22e826686a0d" providerId="ADAL" clId="{B6F73F19-CD42-4216-862C-CA8BC47BD41D}" dt="2025-09-25T07:02:14.158" v="906" actId="20577"/>
        <pc:sldMkLst>
          <pc:docMk/>
          <pc:sldMk cId="3603284095" sldId="499"/>
        </pc:sldMkLst>
        <pc:spChg chg="del">
          <ac:chgData name="Luise Theil Kuhn" userId="8a847276-a3be-41f9-b54c-22e826686a0d" providerId="ADAL" clId="{B6F73F19-CD42-4216-862C-CA8BC47BD41D}" dt="2025-09-25T06:42:01.003" v="31" actId="478"/>
          <ac:spMkLst>
            <pc:docMk/>
            <pc:sldMk cId="3603284095" sldId="499"/>
            <ac:spMk id="2" creationId="{DFECE75E-FDD2-2964-06DD-13287B4F4775}"/>
          </ac:spMkLst>
        </pc:spChg>
        <pc:spChg chg="mod">
          <ac:chgData name="Luise Theil Kuhn" userId="8a847276-a3be-41f9-b54c-22e826686a0d" providerId="ADAL" clId="{B6F73F19-CD42-4216-862C-CA8BC47BD41D}" dt="2025-09-25T06:57:37.111" v="768" actId="20577"/>
          <ac:spMkLst>
            <pc:docMk/>
            <pc:sldMk cId="3603284095" sldId="499"/>
            <ac:spMk id="3" creationId="{416CB66D-7C53-9507-610F-1B3009473618}"/>
          </ac:spMkLst>
        </pc:spChg>
        <pc:spChg chg="mod">
          <ac:chgData name="Luise Theil Kuhn" userId="8a847276-a3be-41f9-b54c-22e826686a0d" providerId="ADAL" clId="{B6F73F19-CD42-4216-862C-CA8BC47BD41D}" dt="2025-09-25T07:02:14.158" v="906" actId="20577"/>
          <ac:spMkLst>
            <pc:docMk/>
            <pc:sldMk cId="3603284095" sldId="499"/>
            <ac:spMk id="4" creationId="{3DF07DC1-8221-77BA-94F1-BE05B1A83221}"/>
          </ac:spMkLst>
        </pc:spChg>
        <pc:spChg chg="del mod">
          <ac:chgData name="Luise Theil Kuhn" userId="8a847276-a3be-41f9-b54c-22e826686a0d" providerId="ADAL" clId="{B6F73F19-CD42-4216-862C-CA8BC47BD41D}" dt="2025-09-25T06:41:42.982" v="30" actId="478"/>
          <ac:spMkLst>
            <pc:docMk/>
            <pc:sldMk cId="3603284095" sldId="499"/>
            <ac:spMk id="5" creationId="{72B69323-3C9A-BA25-717A-2025D194A226}"/>
          </ac:spMkLst>
        </pc:spChg>
        <pc:spChg chg="add mod">
          <ac:chgData name="Luise Theil Kuhn" userId="8a847276-a3be-41f9-b54c-22e826686a0d" providerId="ADAL" clId="{B6F73F19-CD42-4216-862C-CA8BC47BD41D}" dt="2025-09-25T06:41:28.732" v="13" actId="1035"/>
          <ac:spMkLst>
            <pc:docMk/>
            <pc:sldMk cId="3603284095" sldId="499"/>
            <ac:spMk id="7" creationId="{0C1CF5C9-1889-B805-6CCD-75DE079CF355}"/>
          </ac:spMkLst>
        </pc:spChg>
        <pc:spChg chg="add mod">
          <ac:chgData name="Luise Theil Kuhn" userId="8a847276-a3be-41f9-b54c-22e826686a0d" providerId="ADAL" clId="{B6F73F19-CD42-4216-862C-CA8BC47BD41D}" dt="2025-09-25T06:41:19.709" v="11"/>
          <ac:spMkLst>
            <pc:docMk/>
            <pc:sldMk cId="3603284095" sldId="499"/>
            <ac:spMk id="8" creationId="{362B0D09-1D16-1811-60CD-555F69CA5A60}"/>
          </ac:spMkLst>
        </pc:spChg>
        <pc:spChg chg="add mod">
          <ac:chgData name="Luise Theil Kuhn" userId="8a847276-a3be-41f9-b54c-22e826686a0d" providerId="ADAL" clId="{B6F73F19-CD42-4216-862C-CA8BC47BD41D}" dt="2025-09-25T06:42:02.255" v="32"/>
          <ac:spMkLst>
            <pc:docMk/>
            <pc:sldMk cId="3603284095" sldId="499"/>
            <ac:spMk id="9" creationId="{EE78F6A9-B070-140C-364D-DD42EF2BFB41}"/>
          </ac:spMkLst>
        </pc:spChg>
        <pc:spChg chg="add mod">
          <ac:chgData name="Luise Theil Kuhn" userId="8a847276-a3be-41f9-b54c-22e826686a0d" providerId="ADAL" clId="{B6F73F19-CD42-4216-862C-CA8BC47BD41D}" dt="2025-09-25T06:42:02.255" v="32"/>
          <ac:spMkLst>
            <pc:docMk/>
            <pc:sldMk cId="3603284095" sldId="499"/>
            <ac:spMk id="10" creationId="{DD39E9AF-3456-71E3-D32C-5CF018ED2AA5}"/>
          </ac:spMkLst>
        </pc:spChg>
      </pc:sldChg>
      <pc:sldChg chg="del">
        <pc:chgData name="Luise Theil Kuhn" userId="8a847276-a3be-41f9-b54c-22e826686a0d" providerId="ADAL" clId="{B6F73F19-CD42-4216-862C-CA8BC47BD41D}" dt="2025-09-25T06:40:03.460" v="4" actId="47"/>
        <pc:sldMkLst>
          <pc:docMk/>
          <pc:sldMk cId="4091332558" sldId="500"/>
        </pc:sldMkLst>
      </pc:sldChg>
      <pc:sldChg chg="del">
        <pc:chgData name="Luise Theil Kuhn" userId="8a847276-a3be-41f9-b54c-22e826686a0d" providerId="ADAL" clId="{B6F73F19-CD42-4216-862C-CA8BC47BD41D}" dt="2025-09-25T06:40:04.121" v="5" actId="47"/>
        <pc:sldMkLst>
          <pc:docMk/>
          <pc:sldMk cId="663410831" sldId="501"/>
        </pc:sldMkLst>
      </pc:sldChg>
      <pc:sldChg chg="del">
        <pc:chgData name="Luise Theil Kuhn" userId="8a847276-a3be-41f9-b54c-22e826686a0d" providerId="ADAL" clId="{B6F73F19-CD42-4216-862C-CA8BC47BD41D}" dt="2025-09-25T06:40:04.772" v="6" actId="47"/>
        <pc:sldMkLst>
          <pc:docMk/>
          <pc:sldMk cId="2109630349" sldId="502"/>
        </pc:sldMkLst>
      </pc:sldChg>
      <pc:sldChg chg="del">
        <pc:chgData name="Luise Theil Kuhn" userId="8a847276-a3be-41f9-b54c-22e826686a0d" providerId="ADAL" clId="{B6F73F19-CD42-4216-862C-CA8BC47BD41D}" dt="2025-09-25T06:40:05.484" v="7" actId="47"/>
        <pc:sldMkLst>
          <pc:docMk/>
          <pc:sldMk cId="998994404" sldId="5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1C88F-F9C3-024D-813C-EDAF8382F167}" type="datetimeFigureOut">
              <a:rPr lang="en-CH" smtClean="0"/>
              <a:t>09/25/2025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E384-A680-CA4B-8F5E-D9F6913D542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9909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E384-A680-CA4B-8F5E-D9F6913D5427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9185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0AD8E-D729-BACD-4D16-AD285EEB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EC9987-B7BE-12CA-B582-1F85C82DE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3526BF-9789-AA9B-5B76-F1EEA5D96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C3E00-5786-805C-D8FE-16C60BAD1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E384-A680-CA4B-8F5E-D9F6913D5427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079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535C1-6019-B356-E6BC-F6E0DA278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A900F7-7641-264D-308E-6FAF2BAF41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22B43-8B36-9073-9750-794FC9C9A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0DABA-E8FC-586B-8E1F-A2B2FBFC5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E384-A680-CA4B-8F5E-D9F6913D5427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4247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P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" y="1558"/>
            <a:ext cx="12189228" cy="68548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854"/>
            <a:ext cx="8045451" cy="200799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14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64D-4957-4F7C-BD78-A4D83F0A624E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694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02A9-8AB4-4B62-9FE7-C79B93CE721D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0312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8964613" cy="4644616"/>
          </a:xfrm>
        </p:spPr>
        <p:txBody>
          <a:bodyPr/>
          <a:lstStyle>
            <a:lvl1pPr defTabSz="984250">
              <a:tabLst>
                <a:tab pos="536575" algn="l"/>
              </a:tabLst>
              <a:defRPr/>
            </a:lvl1pPr>
            <a:lvl2pPr>
              <a:tabLst>
                <a:tab pos="536575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C8AD-FACB-42EB-BD47-43AC2A002D15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24951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ra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10801349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DF8E-15EE-4C89-A25F-47FDE8A89584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0098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5291476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2ED3-1367-4CE8-935E-77100ADA2DEE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3327075-DC64-5DAB-E02B-8A18CBF5A9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5201" y="1376773"/>
            <a:ext cx="5291474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6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5292725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05D5-C686-4B58-8276-61F5057D6EED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8" y="1449389"/>
            <a:ext cx="529272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77473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376773"/>
            <a:ext cx="5292724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2E83-E6E1-49CF-8B1D-15A02C0E0489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04996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449389"/>
            <a:ext cx="8964613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253974-7A2B-43F7-9AAB-82AE61FB7BDA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3621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CD10-FCBE-4A1D-801A-0EE6CE358A47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03264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603-F37E-48A7-8BE4-E9FAC5D076F0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7129461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99B93C7-FD88-F860-2772-AA3BFEC82D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221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464"/>
            <a:ext cx="8045451" cy="200838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65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F506-EBC5-4FA6-B2E1-2CAEE530F8EF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345757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5A45EC1-6C70-C75B-70A0-557B1FE6DA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936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9123-BDD9-4403-A840-EAF8128283BA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772A35F-591D-5A80-72BC-28B068C3A5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8854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420-CEEB-427A-A025-0EEBD06833F6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89D7F61-76FC-5B15-D914-2BB427BF7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96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F46A-CD84-4EA9-A8B7-968C8FE43CC2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8CA68BBC-536B-0C49-B239-F2A8A8ACB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15903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20A-F980-4931-A46C-82E8E834FBA6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4033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AA79-3162-4E10-AA39-D0248AEB6076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47A0213-C397-B258-EE3A-69DBB54DD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53982"/>
            <a:ext cx="5291476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E0905A-F588-783E-2408-3EEBCC47B7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5201" y="4553982"/>
            <a:ext cx="5291474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0775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E5E1-006F-42D4-ABF6-4421AF14DA08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1B3F6C3-759F-AE0A-F24C-FF78D18C5F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982B28-131F-0EF1-DBEF-7E5426DA6F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68801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A5C3130-D9C4-9998-9902-8B054B6411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40688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2984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75AC-8901-4370-9802-77EBE44319E7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2B3EE353-935F-47F2-890E-86D599D69C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91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3273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A9F-7D4C-4421-A451-01E2B7381D3E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5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5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0688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3984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BD49-47D3-4F37-877E-B7C0A9080AD4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8300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FF900A0F-DD38-976A-BFC1-92B5ACB739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5325" y="3852000"/>
            <a:ext cx="2538000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30B9B83-A2E6-A97A-6B7B-389BCDC2C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325" y="3299877"/>
            <a:ext cx="253682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CD6A5AE7-8194-069E-96C6-A9A19A691F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2540001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E33B1E40-AEE0-028C-74FA-4DA2F2785C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805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6CF8C6E7-2EBA-0F42-5F97-0B15A298F5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830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A8581B57-63E2-3060-2AF6-9711ABA149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55617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615C431B-993D-61F7-28CB-6E9C6E916B2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57560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5F9CC3CC-2D09-5169-EE63-2F307DD025A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489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05CD9CF5-8030-A2FA-B5F1-BDE8A3AB64F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28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1146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464"/>
            <a:ext cx="8045451" cy="200838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29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D8F-7254-47BE-92B2-DBF08CE55EEF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74248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6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6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6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589240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6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04724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75092" y="3204724"/>
            <a:ext cx="1623171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1C50D6C7-B8FE-16E3-A56F-215DF2E7FD0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532062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F254DC50-8CC2-CE50-0FB2-B9D82F2F6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32062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356FD2E-817C-6008-A624-C0ED226EC7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02363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B844240D-6410-EAE1-FBFE-02793B43B5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2362" y="3204724"/>
            <a:ext cx="162242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729A6D7-E881-5FD5-1C1E-FD7A660187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40688" y="1449389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86799E5C-45B4-E8EF-0A33-26FADBDA8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0688" y="3204724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0480596-0358-6167-AD5A-A43149936E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32062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99EB327B-0262-FA88-4B41-185878FCDB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32062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7383DAC6-063E-B185-1200-CBEAF6F191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03950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814D2A83-C214-5D3D-33E5-499378F10F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3950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0C7EA178-EA7E-CEB6-BCCA-A6C695A390C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73502" y="3852000"/>
            <a:ext cx="1623171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67FC58FF-0434-E3CF-0015-FA751A6F2C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74346" y="5589240"/>
            <a:ext cx="162391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97405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548-6E31-475E-9523-67EEEB11B520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436401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ull siz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5CE6-B1C1-4A01-9B59-7F69D83EEB48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0"/>
            <a:ext cx="5988052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8805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1171782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A95A-0331-42E2-B52D-EB8D369B2C5F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8563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7066-FCF1-45A3-9A8A-400034F861F3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6483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957" y="426127"/>
            <a:ext cx="9313586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032" y="1706399"/>
            <a:ext cx="4410751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870" y="1706399"/>
            <a:ext cx="4409674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411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7" userDrawn="1">
          <p15:clr>
            <a:srgbClr val="F26B43"/>
          </p15:clr>
        </p15:guide>
        <p15:guide id="3" pos="4206" userDrawn="1">
          <p15:clr>
            <a:srgbClr val="F26B43"/>
          </p15:clr>
        </p15:guide>
        <p15:guide id="4" pos="6985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4145164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62363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40184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185528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280026-4D3D-4BB6-870B-30FF1976DEAA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2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A1C21-6E2E-43CB-A499-6F26BA3D2867}" type="datetime1">
              <a:rPr lang="de-CH" noProof="0" smtClean="0"/>
              <a:t>25.09.2025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Paul Scherrer Institute PSI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2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72794" y="278296"/>
            <a:ext cx="8964613" cy="8104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2796" y="1376364"/>
            <a:ext cx="10801275" cy="464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25.09.2025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MAGNI – ESS STAP meeting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C2031EC-4715-FBAB-E65E-0A3E5D91D8E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33" y="305378"/>
            <a:ext cx="881467" cy="362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04002-C5A5-144F-8BAB-29FBA537F0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13" y="134438"/>
            <a:ext cx="503963" cy="73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2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3772">
          <p15:clr>
            <a:srgbClr val="A4A3A4"/>
          </p15:clr>
        </p15:guide>
        <p15:guide id="6" pos="3908">
          <p15:clr>
            <a:srgbClr val="A4A3A4"/>
          </p15:clr>
        </p15:guide>
        <p15:guide id="7" pos="2751">
          <p15:clr>
            <a:srgbClr val="A4A3A4"/>
          </p15:clr>
        </p15:guide>
        <p15:guide id="8" pos="2615">
          <p15:clr>
            <a:srgbClr val="A4A3A4"/>
          </p15:clr>
        </p15:guide>
        <p15:guide id="9" pos="1595">
          <p15:clr>
            <a:srgbClr val="A4A3A4"/>
          </p15:clr>
        </p15:guide>
        <p15:guide id="10" pos="1459">
          <p15:clr>
            <a:srgbClr val="A4A3A4"/>
          </p15:clr>
        </p15:guide>
        <p15:guide id="11" pos="4929">
          <p15:clr>
            <a:srgbClr val="A4A3A4"/>
          </p15:clr>
        </p15:guide>
        <p15:guide id="12" pos="5065">
          <p15:clr>
            <a:srgbClr val="A4A3A4"/>
          </p15:clr>
        </p15:guide>
        <p15:guide id="13" pos="6085">
          <p15:clr>
            <a:srgbClr val="A4A3A4"/>
          </p15:clr>
        </p15:guide>
        <p15:guide id="14" pos="6221">
          <p15:clr>
            <a:srgbClr val="A4A3A4"/>
          </p15:clr>
        </p15:guide>
        <p15:guide id="15" pos="2172">
          <p15:clr>
            <a:srgbClr val="A4A3A4"/>
          </p15:clr>
        </p15:guide>
        <p15:guide id="16" pos="2036">
          <p15:clr>
            <a:srgbClr val="A4A3A4"/>
          </p15:clr>
        </p15:guide>
        <p15:guide id="17" pos="3194">
          <p15:clr>
            <a:srgbClr val="A4A3A4"/>
          </p15:clr>
        </p15:guide>
        <p15:guide id="18" pos="3330">
          <p15:clr>
            <a:srgbClr val="A4A3A4"/>
          </p15:clr>
        </p15:guide>
        <p15:guide id="19" pos="881">
          <p15:clr>
            <a:srgbClr val="A4A3A4"/>
          </p15:clr>
        </p15:guide>
        <p15:guide id="20" pos="1017">
          <p15:clr>
            <a:srgbClr val="A4A3A4"/>
          </p15:clr>
        </p15:guide>
        <p15:guide id="21" pos="4351">
          <p15:clr>
            <a:srgbClr val="A4A3A4"/>
          </p15:clr>
        </p15:guide>
        <p15:guide id="22" pos="4487">
          <p15:clr>
            <a:srgbClr val="A4A3A4"/>
          </p15:clr>
        </p15:guide>
        <p15:guide id="23" pos="5508">
          <p15:clr>
            <a:srgbClr val="A4A3A4"/>
          </p15:clr>
        </p15:guide>
        <p15:guide id="24" pos="5642">
          <p15:clr>
            <a:srgbClr val="A4A3A4"/>
          </p15:clr>
        </p15:guide>
        <p15:guide id="25" pos="6663">
          <p15:clr>
            <a:srgbClr val="A4A3A4"/>
          </p15:clr>
        </p15:guide>
        <p15:guide id="26" pos="6799">
          <p15:clr>
            <a:srgbClr val="A4A3A4"/>
          </p15:clr>
        </p15:guide>
        <p15:guide id="27" orient="horz" pos="229">
          <p15:clr>
            <a:srgbClr val="A4A3A4"/>
          </p15:clr>
        </p15:guide>
        <p15:guide id="28" orient="horz" pos="867">
          <p15:clr>
            <a:srgbClr val="A4A3A4"/>
          </p15:clr>
        </p15:guide>
        <p15:guide id="29" orient="horz" pos="3793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doi.org/10.1080/17452759.2024.2429132" TargetMode="External"/><Relationship Id="rId11" Type="http://schemas.openxmlformats.org/officeDocument/2006/relationships/hyperlink" Target="https://doi.org/10.1016/j.jpowsour.2025.237846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doi.org/10.1016/j.mtadv.2023.100405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tiff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30ED-F4A1-3C29-7C9B-1C383AE949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MAGNI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flexible short length instrument (~30m) with high flux,</a:t>
            </a:r>
            <a:br>
              <a:rPr lang="en-US" dirty="0"/>
            </a:br>
            <a:r>
              <a:rPr lang="en-US" dirty="0"/>
              <a:t>high spatial resolution,</a:t>
            </a:r>
            <a:br>
              <a:rPr lang="en-US" dirty="0"/>
            </a:br>
            <a:r>
              <a:rPr lang="en-US" dirty="0"/>
              <a:t>large field of view,</a:t>
            </a:r>
            <a:br>
              <a:rPr lang="en-US" dirty="0"/>
            </a:br>
            <a:r>
              <a:rPr lang="en-US" dirty="0"/>
              <a:t>utilizing the divergence and relaxed wavelength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522EA-DA9B-EA55-9062-B533D49934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Complementing ODIN’s capabilities (ODIN is expected to be heavily oversubscribed)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Offering flexibility for time-sensitive industrial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Allowing novel sample environments requiring beamline reconfiguration (gratings, neutron microscope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Enabling studies where flux and spectral data are crucial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Possibly enabling epithermal neutron resonance imaging (with series of Fermi choppers) for element-specific analysis and precise cross-section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6F4D-7187-F07D-0646-843135E0C1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MAGNI – ESS STAP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4B0CF-2D11-C688-B327-1736AF0D1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4387A96E-B187-D940-BB00-D804D2900584}"/>
              </a:ext>
            </a:extLst>
          </p:cNvPr>
          <p:cNvSpPr txBox="1">
            <a:spLocks/>
          </p:cNvSpPr>
          <p:nvPr/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CH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CH" dirty="0"/>
              <a:t>25.09.2025</a:t>
            </a:r>
            <a:endParaRPr lang="en-GB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8184FEF-7F4A-D2CC-465C-0AA517C8CE95}"/>
              </a:ext>
            </a:extLst>
          </p:cNvPr>
          <p:cNvSpPr txBox="1">
            <a:spLocks/>
          </p:cNvSpPr>
          <p:nvPr/>
        </p:nvSpPr>
        <p:spPr>
          <a:xfrm>
            <a:off x="958360" y="339894"/>
            <a:ext cx="9551452" cy="508500"/>
          </a:xfrm>
          <a:prstGeom prst="rect">
            <a:avLst/>
          </a:prstGeom>
        </p:spPr>
        <p:txBody>
          <a:bodyPr/>
          <a:lstStyle>
            <a:lvl1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0" marR="0" indent="3429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0" marR="0" indent="6858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0" marR="0" indent="10287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0" marR="0" indent="13716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hangingPunct="1"/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 – Microscopy, Advanced and Grating Neutron Imaging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9FB62-8AA9-7AF6-36CE-60782373CCDF}"/>
              </a:ext>
            </a:extLst>
          </p:cNvPr>
          <p:cNvSpPr txBox="1"/>
          <p:nvPr/>
        </p:nvSpPr>
        <p:spPr>
          <a:xfrm>
            <a:off x="1622323" y="864671"/>
            <a:ext cx="80530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2000" dirty="0"/>
              <a:t>Markus Strobl (</a:t>
            </a:r>
            <a:r>
              <a:rPr lang="da-DK" sz="2000" dirty="0"/>
              <a:t>PSI</a:t>
            </a:r>
            <a:r>
              <a:rPr lang="en-CH" sz="2000" dirty="0"/>
              <a:t>/DTU) Luise Theil Kuhn (DTU) Robin Woracek (ESS) et al.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5285AB-1BBE-303F-0682-E58C3F93CCD4}"/>
              </a:ext>
            </a:extLst>
          </p:cNvPr>
          <p:cNvGrpSpPr/>
          <p:nvPr/>
        </p:nvGrpSpPr>
        <p:grpSpPr>
          <a:xfrm>
            <a:off x="1775032" y="3871701"/>
            <a:ext cx="4049023" cy="2534129"/>
            <a:chOff x="1775032" y="3871701"/>
            <a:chExt cx="4049023" cy="25341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DB9E9E-7594-60BB-57D1-34E488F6B2C6}"/>
                </a:ext>
              </a:extLst>
            </p:cNvPr>
            <p:cNvGrpSpPr/>
            <p:nvPr/>
          </p:nvGrpSpPr>
          <p:grpSpPr>
            <a:xfrm>
              <a:off x="1775032" y="3871701"/>
              <a:ext cx="3840634" cy="2341086"/>
              <a:chOff x="975740" y="1802322"/>
              <a:chExt cx="3840634" cy="234108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7D9AAE6-747F-13CE-8355-52FE2F98BA57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75740" y="1802322"/>
                <a:ext cx="3840634" cy="2341086"/>
              </a:xfrm>
              <a:prstGeom prst="rect">
                <a:avLst/>
              </a:prstGeom>
              <a:ln>
                <a:solidFill>
                  <a:sysClr val="windowText" lastClr="000000"/>
                </a:solidFill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A7F6BD-D44B-C253-C0C5-56A20A3FB517}"/>
                  </a:ext>
                </a:extLst>
              </p:cNvPr>
              <p:cNvSpPr txBox="1"/>
              <p:nvPr/>
            </p:nvSpPr>
            <p:spPr>
              <a:xfrm>
                <a:off x="2644385" y="3048420"/>
                <a:ext cx="25167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000" b="1" dirty="0"/>
                  <a:t>MP2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350050-0AD9-B1D3-DAF1-88EEC372BA35}"/>
                  </a:ext>
                </a:extLst>
              </p:cNvPr>
              <p:cNvSpPr txBox="1"/>
              <p:nvPr/>
            </p:nvSpPr>
            <p:spPr>
              <a:xfrm>
                <a:off x="1184067" y="1920260"/>
                <a:ext cx="25167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000" b="1" dirty="0"/>
                  <a:t>MP1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00DB76-B079-28B9-428A-BE9DFF16603F}"/>
                  </a:ext>
                </a:extLst>
              </p:cNvPr>
              <p:cNvSpPr txBox="1"/>
              <p:nvPr/>
            </p:nvSpPr>
            <p:spPr>
              <a:xfrm>
                <a:off x="3813909" y="3464743"/>
                <a:ext cx="25167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000" b="1" dirty="0"/>
                  <a:t>MP3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17A488-C984-6466-B687-E9C3FC71DFE1}"/>
                </a:ext>
              </a:extLst>
            </p:cNvPr>
            <p:cNvSpPr txBox="1"/>
            <p:nvPr/>
          </p:nvSpPr>
          <p:spPr>
            <a:xfrm>
              <a:off x="4022203" y="6251942"/>
              <a:ext cx="180185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1000" dirty="0"/>
                <a:t>Illustration: NEUTRA 2.0@PSI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1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5CBB3-8888-47D0-52A5-5374F557D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B81A9-CA0B-9512-E90E-BC5CA7DD5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MAGNI – ESS STAP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3406B-5936-261B-FA1A-1E07BFF8C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257EE77-9074-657D-77E9-5C40C56C33E2}"/>
              </a:ext>
            </a:extLst>
          </p:cNvPr>
          <p:cNvSpPr txBox="1">
            <a:spLocks/>
          </p:cNvSpPr>
          <p:nvPr/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CH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CH" dirty="0"/>
              <a:t>25.09.2025</a:t>
            </a:r>
            <a:endParaRPr lang="en-GB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CB26694-1DB9-5977-D2C5-1819E8976A26}"/>
              </a:ext>
            </a:extLst>
          </p:cNvPr>
          <p:cNvSpPr txBox="1">
            <a:spLocks/>
          </p:cNvSpPr>
          <p:nvPr/>
        </p:nvSpPr>
        <p:spPr>
          <a:xfrm>
            <a:off x="958360" y="339894"/>
            <a:ext cx="9551452" cy="508500"/>
          </a:xfrm>
          <a:prstGeom prst="rect">
            <a:avLst/>
          </a:prstGeom>
        </p:spPr>
        <p:txBody>
          <a:bodyPr/>
          <a:lstStyle>
            <a:lvl1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0" marR="0" indent="3429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0" marR="0" indent="6858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0" marR="0" indent="10287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0" marR="0" indent="13716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hangingPunct="1"/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 – Microscopy, Advanced and Grating Neutron Imaging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A38B2-5DEA-121E-CDD8-637F8AC22939}"/>
              </a:ext>
            </a:extLst>
          </p:cNvPr>
          <p:cNvSpPr txBox="1"/>
          <p:nvPr/>
        </p:nvSpPr>
        <p:spPr>
          <a:xfrm>
            <a:off x="1622323" y="864671"/>
            <a:ext cx="80530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2000" dirty="0"/>
              <a:t>Markus Strobl (</a:t>
            </a:r>
            <a:r>
              <a:rPr lang="da-DK" sz="2000" dirty="0"/>
              <a:t>PSI</a:t>
            </a:r>
            <a:r>
              <a:rPr lang="en-CH" sz="2000" dirty="0"/>
              <a:t>/DTU) Luise Theil Kuhn (DTU) Robin Woracek (ESS) et al.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004C42-4C01-4244-08E0-ACACFA8F4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996" y="1393499"/>
            <a:ext cx="4625768" cy="307777"/>
          </a:xfrm>
        </p:spPr>
        <p:txBody>
          <a:bodyPr/>
          <a:lstStyle/>
          <a:p>
            <a:r>
              <a:rPr lang="da-DK" dirty="0"/>
              <a:t>MAGNI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enable</a:t>
            </a:r>
            <a:r>
              <a:rPr lang="da-DK" dirty="0"/>
              <a:t> neutron </a:t>
            </a:r>
            <a:r>
              <a:rPr lang="da-DK" dirty="0" err="1"/>
              <a:t>imaging</a:t>
            </a:r>
            <a:r>
              <a:rPr lang="da-DK" dirty="0"/>
              <a:t> studies of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6419C1-F0C0-9DA0-8F0B-5C1BBBE9DCDD}"/>
              </a:ext>
            </a:extLst>
          </p:cNvPr>
          <p:cNvGrpSpPr/>
          <p:nvPr/>
        </p:nvGrpSpPr>
        <p:grpSpPr>
          <a:xfrm>
            <a:off x="181385" y="1776799"/>
            <a:ext cx="1791053" cy="2523844"/>
            <a:chOff x="1133725" y="1754480"/>
            <a:chExt cx="1791053" cy="2523844"/>
          </a:xfrm>
        </p:grpSpPr>
        <p:pic>
          <p:nvPicPr>
            <p:cNvPr id="22" name="Picture 5" descr="frame_0122">
              <a:extLst>
                <a:ext uri="{FF2B5EF4-FFF2-40B4-BE49-F238E27FC236}">
                  <a16:creationId xmlns:a16="http://schemas.microsoft.com/office/drawing/2014/main" id="{2192643D-DEDA-5718-C202-AF07054EE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729" y="2232688"/>
              <a:ext cx="1359046" cy="204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7F311A-DBA0-EF68-A092-10FD98CD05B4}"/>
                </a:ext>
              </a:extLst>
            </p:cNvPr>
            <p:cNvSpPr txBox="1"/>
            <p:nvPr/>
          </p:nvSpPr>
          <p:spPr>
            <a:xfrm>
              <a:off x="1133725" y="1754480"/>
              <a:ext cx="179105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b="1" dirty="0"/>
                <a:t>large </a:t>
              </a:r>
              <a:r>
                <a:rPr lang="en-GB" sz="1400" b="1" dirty="0" err="1"/>
                <a:t>i</a:t>
              </a:r>
              <a:r>
                <a:rPr lang="en-CH" sz="1400" b="1" dirty="0"/>
                <a:t>ndustrial </a:t>
              </a:r>
            </a:p>
            <a:p>
              <a:pPr algn="ctr"/>
              <a:r>
                <a:rPr lang="en-CH" sz="1400" b="1" dirty="0"/>
                <a:t>components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9FC20F-C6DC-9016-EC06-3A9560E0669B}"/>
              </a:ext>
            </a:extLst>
          </p:cNvPr>
          <p:cNvGrpSpPr/>
          <p:nvPr/>
        </p:nvGrpSpPr>
        <p:grpSpPr>
          <a:xfrm>
            <a:off x="5706273" y="1457648"/>
            <a:ext cx="4034460" cy="2531580"/>
            <a:chOff x="2241676" y="3450229"/>
            <a:chExt cx="4034460" cy="25315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6B25A00-F2E0-C9A9-13A1-28A4E2539905}"/>
                </a:ext>
              </a:extLst>
            </p:cNvPr>
            <p:cNvGrpSpPr/>
            <p:nvPr/>
          </p:nvGrpSpPr>
          <p:grpSpPr>
            <a:xfrm>
              <a:off x="2388985" y="3450229"/>
              <a:ext cx="3739842" cy="2085760"/>
              <a:chOff x="1006629" y="4415631"/>
              <a:chExt cx="3739842" cy="208576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7E0E137-CD19-E4B0-759B-CA707F61DC64}"/>
                  </a:ext>
                </a:extLst>
              </p:cNvPr>
              <p:cNvGrpSpPr/>
              <p:nvPr/>
            </p:nvGrpSpPr>
            <p:grpSpPr>
              <a:xfrm>
                <a:off x="1006629" y="4671512"/>
                <a:ext cx="3739842" cy="1829879"/>
                <a:chOff x="912796" y="1305732"/>
                <a:chExt cx="9090160" cy="546760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6B6F0AE9-BBD2-89C9-FCD8-5F32513F9E36}"/>
                    </a:ext>
                  </a:extLst>
                </p:cNvPr>
                <p:cNvGrpSpPr/>
                <p:nvPr/>
              </p:nvGrpSpPr>
              <p:grpSpPr>
                <a:xfrm>
                  <a:off x="912796" y="1305732"/>
                  <a:ext cx="9090160" cy="5467603"/>
                  <a:chOff x="912796" y="1305732"/>
                  <a:chExt cx="9090160" cy="5467603"/>
                </a:xfrm>
              </p:grpSpPr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9B32C58E-AC9F-AADA-77F3-C28C813B88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912796" y="1305732"/>
                    <a:ext cx="9090160" cy="54676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258B740-2600-B7EA-2DD2-F2B0204F223D}"/>
                      </a:ext>
                    </a:extLst>
                  </p:cNvPr>
                  <p:cNvSpPr txBox="1"/>
                  <p:nvPr/>
                </p:nvSpPr>
                <p:spPr>
                  <a:xfrm>
                    <a:off x="1572846" y="1428421"/>
                    <a:ext cx="666995" cy="4795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solidFill>
                          <a:schemeClr val="bg1"/>
                        </a:solidFill>
                        <a:latin typeface="+mj-lt"/>
                        <a:cs typeface="Calibri Light" panose="020F0302020204030204" pitchFamily="34" charset="0"/>
                      </a:rPr>
                      <a:t>40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372A5B0-C39D-C26E-51A6-7478219003D4}"/>
                      </a:ext>
                    </a:extLst>
                  </p:cNvPr>
                  <p:cNvSpPr txBox="1"/>
                  <p:nvPr/>
                </p:nvSpPr>
                <p:spPr>
                  <a:xfrm>
                    <a:off x="4383083" y="1437280"/>
                    <a:ext cx="666995" cy="4795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solidFill>
                          <a:schemeClr val="bg1"/>
                        </a:solidFill>
                        <a:latin typeface="+mj-lt"/>
                        <a:cs typeface="Calibri Light" panose="020F0302020204030204" pitchFamily="34" charset="0"/>
                      </a:rPr>
                      <a:t>50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4BB5D3B-F8EA-6B2D-C3D4-E9F5FF942AF8}"/>
                      </a:ext>
                    </a:extLst>
                  </p:cNvPr>
                  <p:cNvSpPr txBox="1"/>
                  <p:nvPr/>
                </p:nvSpPr>
                <p:spPr>
                  <a:xfrm>
                    <a:off x="6733926" y="1437280"/>
                    <a:ext cx="2335610" cy="4795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800" dirty="0">
                        <a:solidFill>
                          <a:schemeClr val="bg1"/>
                        </a:solidFill>
                        <a:latin typeface="+mj-lt"/>
                        <a:cs typeface="Calibri Light" panose="020F0302020204030204" pitchFamily="34" charset="0"/>
                      </a:rPr>
                      <a:t>60 wt.% </a:t>
                    </a:r>
                    <a:r>
                      <a:rPr lang="en-US" sz="800" dirty="0" err="1">
                        <a:solidFill>
                          <a:schemeClr val="bg1"/>
                        </a:solidFill>
                        <a:latin typeface="+mj-lt"/>
                        <a:cs typeface="Calibri Light" panose="020F0302020204030204" pitchFamily="34" charset="0"/>
                      </a:rPr>
                      <a:t>CuCrZr</a:t>
                    </a:r>
                    <a:endParaRPr lang="en-US" sz="800" dirty="0">
                      <a:solidFill>
                        <a:schemeClr val="bg1"/>
                      </a:solidFill>
                      <a:latin typeface="+mj-lt"/>
                      <a:cs typeface="Calibri Light" panose="020F0302020204030204" pitchFamily="34" charset="0"/>
                    </a:endParaRPr>
                  </a:p>
                </p:txBody>
              </p:sp>
            </p:grp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1E6D0DD5-5A50-F2DF-BB7E-0D3A27C2C5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9623967" y="3023066"/>
                  <a:ext cx="345123" cy="20329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6E4C13-1CB8-744C-0FF6-DEB2E69B06AC}"/>
                  </a:ext>
                </a:extLst>
              </p:cNvPr>
              <p:cNvSpPr txBox="1"/>
              <p:nvPr/>
            </p:nvSpPr>
            <p:spPr>
              <a:xfrm>
                <a:off x="1477641" y="4415631"/>
                <a:ext cx="27978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400" b="1" dirty="0"/>
                  <a:t>Fast operando evolution of phases</a:t>
                </a:r>
                <a:endParaRPr lang="en-CH" sz="1400" b="1" dirty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58F3FA-B846-9497-BBB5-EE25D4AC3F6C}"/>
                </a:ext>
              </a:extLst>
            </p:cNvPr>
            <p:cNvSpPr txBox="1"/>
            <p:nvPr/>
          </p:nvSpPr>
          <p:spPr>
            <a:xfrm>
              <a:off x="2241676" y="5581699"/>
              <a:ext cx="403446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Operando phase mapping in multi-material laser powder bed fusion:</a:t>
              </a:r>
              <a:br>
                <a:rPr lang="en-US" sz="1000" dirty="0"/>
              </a:br>
              <a:r>
                <a:rPr lang="en-US" sz="1000" dirty="0"/>
                <a:t> </a:t>
              </a:r>
              <a:r>
                <a:rPr lang="en-US" sz="1000" dirty="0">
                  <a:hlinkClick r:id="rId6"/>
                </a:rPr>
                <a:t>https://doi.org/10.1080/17452759.2024.2429132</a:t>
              </a:r>
              <a:r>
                <a:rPr lang="en-US" sz="1000" dirty="0"/>
                <a:t> </a:t>
              </a:r>
              <a:endParaRPr lang="da-DK" sz="10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8BE277-0D95-547F-2F03-2D8E61C5D609}"/>
              </a:ext>
            </a:extLst>
          </p:cNvPr>
          <p:cNvGrpSpPr/>
          <p:nvPr/>
        </p:nvGrpSpPr>
        <p:grpSpPr>
          <a:xfrm>
            <a:off x="602596" y="4416297"/>
            <a:ext cx="2212105" cy="1872621"/>
            <a:chOff x="2622315" y="1952300"/>
            <a:chExt cx="2212105" cy="187262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C359C4-960F-5838-6009-843C3DFE5C6B}"/>
                </a:ext>
              </a:extLst>
            </p:cNvPr>
            <p:cNvSpPr txBox="1"/>
            <p:nvPr/>
          </p:nvSpPr>
          <p:spPr>
            <a:xfrm>
              <a:off x="2751379" y="1952300"/>
              <a:ext cx="208304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400" b="1" dirty="0"/>
                <a:t>I</a:t>
              </a:r>
              <a:r>
                <a:rPr lang="en-CH" sz="1400" b="1" dirty="0"/>
                <a:t>ndustrial</a:t>
              </a:r>
              <a:r>
                <a:rPr lang="da-DK" sz="1400" b="1" dirty="0"/>
                <a:t> </a:t>
              </a:r>
              <a:r>
                <a:rPr lang="en-CH" sz="1400" b="1" dirty="0"/>
                <a:t>processes</a:t>
              </a:r>
            </a:p>
          </p:txBody>
        </p:sp>
        <p:pic>
          <p:nvPicPr>
            <p:cNvPr id="35" name="Picture 34" descr="3D printing with metal: The final frontier of additive manufacturing -  ExtremeTech">
              <a:extLst>
                <a:ext uri="{FF2B5EF4-FFF2-40B4-BE49-F238E27FC236}">
                  <a16:creationId xmlns:a16="http://schemas.microsoft.com/office/drawing/2014/main" id="{318AF4BC-1716-0AD3-5D01-5885FACD20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22315" y="2213454"/>
              <a:ext cx="1959515" cy="161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4BCBEF-807A-DF26-0E80-31B90739BBF4}"/>
              </a:ext>
            </a:extLst>
          </p:cNvPr>
          <p:cNvGrpSpPr/>
          <p:nvPr/>
        </p:nvGrpSpPr>
        <p:grpSpPr>
          <a:xfrm>
            <a:off x="10085360" y="1020209"/>
            <a:ext cx="1871594" cy="3151990"/>
            <a:chOff x="8389683" y="2284496"/>
            <a:chExt cx="1871594" cy="3151990"/>
          </a:xfrm>
        </p:grpSpPr>
        <p:pic>
          <p:nvPicPr>
            <p:cNvPr id="40" name="Image 15">
              <a:extLst>
                <a:ext uri="{FF2B5EF4-FFF2-40B4-BE49-F238E27FC236}">
                  <a16:creationId xmlns:a16="http://schemas.microsoft.com/office/drawing/2014/main" id="{555C9AF5-DB24-3FCC-DE8E-4311B6182DF8}"/>
                </a:ext>
              </a:extLst>
            </p:cNvPr>
            <p:cNvPicPr>
              <a:picLocks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32765" y="2971253"/>
              <a:ext cx="1828512" cy="246523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36E6B5-0AD5-DE79-0C4C-937479FF3896}"/>
                </a:ext>
              </a:extLst>
            </p:cNvPr>
            <p:cNvSpPr txBox="1"/>
            <p:nvPr/>
          </p:nvSpPr>
          <p:spPr>
            <a:xfrm>
              <a:off x="8389683" y="2284496"/>
              <a:ext cx="1828512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b="1" dirty="0"/>
                <a:t>Multi-scale mapping</a:t>
              </a:r>
            </a:p>
            <a:p>
              <a:pPr algn="l"/>
              <a:r>
                <a:rPr lang="en-US" sz="1400" b="1" dirty="0"/>
                <a:t>Nanostructures in macroscopic context </a:t>
              </a:r>
              <a:endParaRPr lang="en-CH" sz="14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A2F0E2C-0DDD-6D61-901A-B6089C5DFD2A}"/>
              </a:ext>
            </a:extLst>
          </p:cNvPr>
          <p:cNvGrpSpPr/>
          <p:nvPr/>
        </p:nvGrpSpPr>
        <p:grpSpPr>
          <a:xfrm>
            <a:off x="2728550" y="1847070"/>
            <a:ext cx="2748563" cy="4421706"/>
            <a:chOff x="6946112" y="1652296"/>
            <a:chExt cx="2748563" cy="442170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417581-69AC-E11C-0EFD-E752291AA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6112" y="2377504"/>
              <a:ext cx="2542925" cy="3006355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16BAA54-95CE-F2DB-EE70-3A37E244DBBD}"/>
                </a:ext>
              </a:extLst>
            </p:cNvPr>
            <p:cNvSpPr txBox="1"/>
            <p:nvPr/>
          </p:nvSpPr>
          <p:spPr>
            <a:xfrm>
              <a:off x="6987009" y="1652296"/>
              <a:ext cx="2542925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b="1" dirty="0"/>
                <a:t>Revealing heterogeneous </a:t>
              </a:r>
            </a:p>
            <a:p>
              <a:pPr algn="l"/>
              <a:r>
                <a:rPr lang="en-US" sz="1400" b="1" dirty="0"/>
                <a:t>dynamics in out of equilibrium</a:t>
              </a:r>
            </a:p>
            <a:p>
              <a:pPr algn="l"/>
              <a:r>
                <a:rPr lang="en-US" sz="1400" b="1" dirty="0"/>
                <a:t>systems</a:t>
              </a:r>
            </a:p>
            <a:p>
              <a:pPr algn="l"/>
              <a:endParaRPr lang="en-CH" sz="1400" b="1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3C228B-A7DC-6E33-18D3-69F04B2E3772}"/>
                </a:ext>
              </a:extLst>
            </p:cNvPr>
            <p:cNvSpPr txBox="1"/>
            <p:nvPr/>
          </p:nvSpPr>
          <p:spPr>
            <a:xfrm>
              <a:off x="6997094" y="5366116"/>
              <a:ext cx="269758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Spectroscopic neutron imaging for resolving hydrogen dynamics changes in battery electrolytes: </a:t>
              </a:r>
              <a:r>
                <a:rPr lang="da-DK" sz="1000" dirty="0">
                  <a:hlinkClick r:id="rId10"/>
                </a:rPr>
                <a:t>https://doi.org/10.1016/j.mtadv.2023.100405</a:t>
              </a:r>
              <a:r>
                <a:rPr lang="da-DK" sz="1000" dirty="0"/>
                <a:t>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58E9A41-F944-2B5E-8E4E-2C0C4082E573}"/>
              </a:ext>
            </a:extLst>
          </p:cNvPr>
          <p:cNvGrpSpPr/>
          <p:nvPr/>
        </p:nvGrpSpPr>
        <p:grpSpPr>
          <a:xfrm>
            <a:off x="8556596" y="4301325"/>
            <a:ext cx="3662050" cy="2053507"/>
            <a:chOff x="3335044" y="4756757"/>
            <a:chExt cx="3662050" cy="205350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CF67C9-06F8-08ED-246F-38314AD1A246}"/>
                </a:ext>
              </a:extLst>
            </p:cNvPr>
            <p:cNvSpPr txBox="1"/>
            <p:nvPr/>
          </p:nvSpPr>
          <p:spPr>
            <a:xfrm>
              <a:off x="3343987" y="6256266"/>
              <a:ext cx="365310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Neutron imaging in 2D and 3D as a powerful tool to investigate electrolyte degradation and plating mechanisms in sodium-ion batteries:  </a:t>
              </a:r>
              <a:r>
                <a:rPr lang="en-US" sz="1000" dirty="0">
                  <a:hlinkClick r:id="rId11"/>
                </a:rPr>
                <a:t>https://doi.org/10.1016/j.jpowsour.2025.237846</a:t>
              </a:r>
              <a:r>
                <a:rPr lang="en-US" sz="1000" dirty="0"/>
                <a:t> </a:t>
              </a:r>
              <a:endParaRPr lang="da-DK" sz="1000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DA61376-08E4-034F-1DFB-8BACD8ED9BD6}"/>
                </a:ext>
              </a:extLst>
            </p:cNvPr>
            <p:cNvGrpSpPr/>
            <p:nvPr/>
          </p:nvGrpSpPr>
          <p:grpSpPr>
            <a:xfrm>
              <a:off x="3335044" y="4756757"/>
              <a:ext cx="3575851" cy="1482531"/>
              <a:chOff x="3335044" y="4756757"/>
              <a:chExt cx="3575851" cy="1482531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658AD126-2262-FCC4-E08C-46C859C24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 l="60686" r="886" b="4612"/>
              <a:stretch>
                <a:fillRect/>
              </a:stretch>
            </p:blipFill>
            <p:spPr>
              <a:xfrm>
                <a:off x="4153969" y="5018788"/>
                <a:ext cx="2216777" cy="1195987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F30829-B510-F5AE-645E-53304BCA9FF5}"/>
                  </a:ext>
                </a:extLst>
              </p:cNvPr>
              <p:cNvSpPr txBox="1"/>
              <p:nvPr/>
            </p:nvSpPr>
            <p:spPr>
              <a:xfrm>
                <a:off x="3335044" y="4756757"/>
                <a:ext cx="35758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400" b="1" dirty="0"/>
                  <a:t>Operando studies of novel battery materials</a:t>
                </a:r>
                <a:endParaRPr lang="en-CH" sz="1400" b="1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17B1013-A9DF-6D04-1D5F-ABD2A6D6C8F7}"/>
                  </a:ext>
                </a:extLst>
              </p:cNvPr>
              <p:cNvSpPr/>
              <p:nvPr/>
            </p:nvSpPr>
            <p:spPr>
              <a:xfrm>
                <a:off x="3581319" y="6024372"/>
                <a:ext cx="450031" cy="2149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2000" dirty="0" err="1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DF4BCA0-25BF-6961-FD59-166EEE1BC449}"/>
              </a:ext>
            </a:extLst>
          </p:cNvPr>
          <p:cNvGrpSpPr/>
          <p:nvPr/>
        </p:nvGrpSpPr>
        <p:grpSpPr>
          <a:xfrm>
            <a:off x="5496491" y="4302586"/>
            <a:ext cx="3163913" cy="2227878"/>
            <a:chOff x="7320357" y="1795859"/>
            <a:chExt cx="3163913" cy="222787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8FC96CD-46EF-E661-0B56-3368C4604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5021" y="2012882"/>
              <a:ext cx="3109249" cy="1951556"/>
              <a:chOff x="467544" y="1063769"/>
              <a:chExt cx="4631430" cy="2420587"/>
            </a:xfrm>
          </p:grpSpPr>
          <p:pic>
            <p:nvPicPr>
              <p:cNvPr id="57" name="Picture 5">
                <a:extLst>
                  <a:ext uri="{FF2B5EF4-FFF2-40B4-BE49-F238E27FC236}">
                    <a16:creationId xmlns:a16="http://schemas.microsoft.com/office/drawing/2014/main" id="{41D4617C-B5DA-8C33-6EF5-A9144D5A68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340768"/>
                <a:ext cx="3531474" cy="2143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569446-13B9-C351-0578-2EB0E187D190}"/>
                  </a:ext>
                </a:extLst>
              </p:cNvPr>
              <p:cNvSpPr txBox="1"/>
              <p:nvPr/>
            </p:nvSpPr>
            <p:spPr>
              <a:xfrm>
                <a:off x="486599" y="1063769"/>
                <a:ext cx="4612375" cy="2730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CH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ea typeface="ＭＳ Ｐゴシック" pitchFamily="-107" charset="-128"/>
                  </a:rPr>
                  <a:t>Quench.</a:t>
                </a:r>
                <a:r>
                  <a:rPr lang="de-CH" sz="1200" dirty="0">
                    <a:ea typeface="ＭＳ Ｐゴシック" pitchFamily="-107" charset="-128"/>
                  </a:rPr>
                  <a:t>            </a:t>
                </a:r>
                <a:r>
                  <a:rPr lang="de-CH" sz="1200" dirty="0">
                    <a:solidFill>
                      <a:srgbClr val="FF0000"/>
                    </a:solidFill>
                    <a:ea typeface="ＭＳ Ｐゴシック" pitchFamily="-107" charset="-128"/>
                  </a:rPr>
                  <a:t>100 C/h              </a:t>
                </a:r>
                <a:r>
                  <a:rPr lang="de-CH" sz="1200" dirty="0">
                    <a:solidFill>
                      <a:srgbClr val="00B050"/>
                    </a:solidFill>
                    <a:ea typeface="ＭＳ Ｐゴシック" pitchFamily="-107" charset="-128"/>
                  </a:rPr>
                  <a:t>30 C/h               </a:t>
                </a:r>
                <a:r>
                  <a:rPr lang="de-CH" sz="1200" dirty="0">
                    <a:solidFill>
                      <a:srgbClr val="FFC000"/>
                    </a:solidFill>
                    <a:ea typeface="ＭＳ Ｐゴシック" pitchFamily="-107" charset="-128"/>
                  </a:rPr>
                  <a:t>10 C/h           </a:t>
                </a:r>
                <a:r>
                  <a:rPr lang="de-CH" sz="1200" dirty="0">
                    <a:solidFill>
                      <a:srgbClr val="00B0F0"/>
                    </a:solidFill>
                    <a:ea typeface="ＭＳ Ｐゴシック" pitchFamily="-107" charset="-128"/>
                  </a:rPr>
                  <a:t>0.3 C/h</a:t>
                </a:r>
              </a:p>
            </p:txBody>
          </p:sp>
        </p:grpSp>
        <p:pic>
          <p:nvPicPr>
            <p:cNvPr id="55" name="Picture 4" descr="Fig. 4">
              <a:extLst>
                <a:ext uri="{FF2B5EF4-FFF2-40B4-BE49-F238E27FC236}">
                  <a16:creationId xmlns:a16="http://schemas.microsoft.com/office/drawing/2014/main" id="{74AC912D-3F3D-E7DA-3F91-0819DC6F1C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01933" y="2834263"/>
              <a:ext cx="1456738" cy="1189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99A115-904D-F2F9-3CB0-3CC993A0ABF3}"/>
                </a:ext>
              </a:extLst>
            </p:cNvPr>
            <p:cNvSpPr txBox="1"/>
            <p:nvPr/>
          </p:nvSpPr>
          <p:spPr>
            <a:xfrm>
              <a:off x="7320357" y="1795859"/>
              <a:ext cx="24254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b="1" dirty="0"/>
                <a:t>Hydrogen &amp; </a:t>
              </a:r>
              <a:r>
                <a:rPr lang="en-CH" sz="1400" b="1" dirty="0"/>
                <a:t>hydrides in metal 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0190C34-BDC1-292F-8E6C-C76BD502F74D}"/>
              </a:ext>
            </a:extLst>
          </p:cNvPr>
          <p:cNvSpPr txBox="1"/>
          <p:nvPr/>
        </p:nvSpPr>
        <p:spPr>
          <a:xfrm>
            <a:off x="4966780" y="6550210"/>
            <a:ext cx="40344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Neutron radiography of detrimental hydrogen in nuclear fuel claddings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132309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CB66D-7C53-9507-610F-1B30094736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MAGNI is different from ODIN:</a:t>
            </a:r>
          </a:p>
          <a:p>
            <a:r>
              <a:rPr lang="en-US" dirty="0"/>
              <a:t>Short: high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operando measurements</a:t>
            </a:r>
            <a:br>
              <a:rPr lang="en-US" dirty="0"/>
            </a:br>
            <a:r>
              <a:rPr lang="en-US" dirty="0"/>
              <a:t>Faster and better than ILL</a:t>
            </a:r>
            <a:br>
              <a:rPr lang="en-US" dirty="0"/>
            </a:br>
            <a:r>
              <a:rPr lang="en-US" dirty="0"/>
              <a:t>Sufficient wavelength resolution for </a:t>
            </a:r>
            <a:br>
              <a:rPr lang="en-US" dirty="0"/>
            </a:br>
            <a:r>
              <a:rPr lang="en-US" dirty="0"/>
              <a:t>dark field imaging and inelastic so</a:t>
            </a:r>
            <a:br>
              <a:rPr lang="en-US" dirty="0"/>
            </a:br>
            <a:r>
              <a:rPr lang="en-US" dirty="0"/>
              <a:t>quantitative, 3D time resolved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Inelastic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Gratings for phase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Short: Large </a:t>
            </a:r>
            <a:r>
              <a:rPr lang="en-US" dirty="0" err="1"/>
              <a:t>FoV</a:t>
            </a:r>
            <a:r>
              <a:rPr lang="en-US" dirty="0"/>
              <a:t>, 40x40 cm</a:t>
            </a:r>
            <a:r>
              <a:rPr lang="en-US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Real-scale fabrication processes, components and devices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aseline="30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07DC1-8221-77BA-94F1-BE05B1A832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Short: high divergence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Neutron optics:</a:t>
            </a:r>
            <a:br>
              <a:rPr lang="en-US" dirty="0"/>
            </a:br>
            <a:r>
              <a:rPr lang="en-US" dirty="0"/>
              <a:t>Wolter and/or </a:t>
            </a:r>
            <a:br>
              <a:rPr lang="en-US" dirty="0"/>
            </a:br>
            <a:r>
              <a:rPr lang="en-US" dirty="0"/>
              <a:t>Fresnel zone plates and/or </a:t>
            </a:r>
            <a:br>
              <a:rPr lang="en-US" dirty="0"/>
            </a:br>
            <a:r>
              <a:rPr lang="en-US" dirty="0"/>
              <a:t>compound refractive lenses </a:t>
            </a:r>
            <a:br>
              <a:rPr lang="en-US" dirty="0"/>
            </a:br>
            <a:r>
              <a:rPr lang="en-US" dirty="0"/>
              <a:t>Neutron microscope with x100 flux and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resolution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Prototypes are pt. being developed through 2 projects 2xPhD + 1 postdoc and 2 high-tech spin-out companies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B8934-4200-5D78-ED32-356BF4C4C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1CF5C9-1889-B805-6CCD-75DE079CF355}"/>
              </a:ext>
            </a:extLst>
          </p:cNvPr>
          <p:cNvSpPr txBox="1">
            <a:spLocks/>
          </p:cNvSpPr>
          <p:nvPr/>
        </p:nvSpPr>
        <p:spPr>
          <a:xfrm>
            <a:off x="1614487" y="6386643"/>
            <a:ext cx="8045451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CH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MAGNI – ESS STAP meeting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362B0D09-1D16-1811-60CD-555F69CA5A60}"/>
              </a:ext>
            </a:extLst>
          </p:cNvPr>
          <p:cNvSpPr txBox="1">
            <a:spLocks/>
          </p:cNvSpPr>
          <p:nvPr/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CH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CH" dirty="0"/>
              <a:t>25.09.2025</a:t>
            </a: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78F6A9-B070-140C-364D-DD42EF2BFB41}"/>
              </a:ext>
            </a:extLst>
          </p:cNvPr>
          <p:cNvSpPr txBox="1">
            <a:spLocks/>
          </p:cNvSpPr>
          <p:nvPr/>
        </p:nvSpPr>
        <p:spPr>
          <a:xfrm>
            <a:off x="958360" y="339894"/>
            <a:ext cx="9551452" cy="508500"/>
          </a:xfrm>
          <a:prstGeom prst="rect">
            <a:avLst/>
          </a:prstGeom>
        </p:spPr>
        <p:txBody>
          <a:bodyPr/>
          <a:lstStyle>
            <a:lvl1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0" marR="0" indent="3429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0" marR="0" indent="6858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0" marR="0" indent="10287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0" marR="0" indent="13716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hangingPunct="1"/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 – Microscopy, Advanced and Grating Neutron Imaging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39E9AF-3456-71E3-D32C-5CF018ED2AA5}"/>
              </a:ext>
            </a:extLst>
          </p:cNvPr>
          <p:cNvSpPr txBox="1"/>
          <p:nvPr/>
        </p:nvSpPr>
        <p:spPr>
          <a:xfrm>
            <a:off x="1622323" y="864671"/>
            <a:ext cx="80530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2000" dirty="0"/>
              <a:t>Markus Strobl (</a:t>
            </a:r>
            <a:r>
              <a:rPr lang="da-DK" sz="2000" dirty="0"/>
              <a:t>PSI</a:t>
            </a:r>
            <a:r>
              <a:rPr lang="en-CH" sz="2000" dirty="0"/>
              <a:t>/DTU) Luise Theil Kuhn (DTU) Robin Woracek (ESS) et al.</a:t>
            </a:r>
          </a:p>
        </p:txBody>
      </p:sp>
    </p:spTree>
    <p:extLst>
      <p:ext uri="{BB962C8B-B14F-4D97-AF65-F5344CB8AC3E}">
        <p14:creationId xmlns:p14="http://schemas.microsoft.com/office/powerpoint/2010/main" val="360328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EA57B-174B-00F8-4B1C-D3B379C91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A0EB1-D1EF-B4AA-B0EC-F59EF625A7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MAGNI – ESS STAP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EF184-22D8-7CA8-6132-8FBA530B0E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E5A5490-BA23-AAAC-1134-5BCB96F6B64F}"/>
              </a:ext>
            </a:extLst>
          </p:cNvPr>
          <p:cNvSpPr txBox="1">
            <a:spLocks/>
          </p:cNvSpPr>
          <p:nvPr/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CH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CH" dirty="0"/>
              <a:t>25.09.2025</a:t>
            </a:r>
            <a:endParaRPr lang="en-GB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731D81D-B27D-559C-E5C0-56C8C131257E}"/>
              </a:ext>
            </a:extLst>
          </p:cNvPr>
          <p:cNvSpPr txBox="1">
            <a:spLocks/>
          </p:cNvSpPr>
          <p:nvPr/>
        </p:nvSpPr>
        <p:spPr>
          <a:xfrm>
            <a:off x="958360" y="339894"/>
            <a:ext cx="9551452" cy="508500"/>
          </a:xfrm>
          <a:prstGeom prst="rect">
            <a:avLst/>
          </a:prstGeom>
        </p:spPr>
        <p:txBody>
          <a:bodyPr/>
          <a:lstStyle>
            <a:lvl1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0" marR="0" indent="3429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0" marR="0" indent="6858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0" marR="0" indent="10287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0" marR="0" indent="13716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rgbClr val="686868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hangingPunct="1"/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 – Microscopy, Advanced and Grating Neutron Imaging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F2C0EA-7DEB-8E4D-5865-38F03433E69B}"/>
              </a:ext>
            </a:extLst>
          </p:cNvPr>
          <p:cNvSpPr txBox="1"/>
          <p:nvPr/>
        </p:nvSpPr>
        <p:spPr>
          <a:xfrm>
            <a:off x="1622323" y="864671"/>
            <a:ext cx="80530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2000" dirty="0"/>
              <a:t>Markus Strobl (</a:t>
            </a:r>
            <a:r>
              <a:rPr lang="da-DK" sz="2000" dirty="0"/>
              <a:t>PSI</a:t>
            </a:r>
            <a:r>
              <a:rPr lang="en-CH" sz="2000" dirty="0"/>
              <a:t>/DTU) Luise Theil Kuhn (DTU) Robin Woracek (ESS) et al.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37AE0-C475-A69B-7DE7-F0A2E8EF57CC}"/>
              </a:ext>
            </a:extLst>
          </p:cNvPr>
          <p:cNvSpPr txBox="1"/>
          <p:nvPr/>
        </p:nvSpPr>
        <p:spPr>
          <a:xfrm>
            <a:off x="0" y="5926630"/>
            <a:ext cx="121920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s</a:t>
            </a:r>
            <a:r>
              <a:rPr lang="en-CH" sz="2000" b="1" dirty="0">
                <a:solidFill>
                  <a:srgbClr val="FF0000"/>
                </a:solidFill>
              </a:rPr>
              <a:t>hort</a:t>
            </a:r>
            <a:r>
              <a:rPr lang="da-DK" sz="2000" b="1" dirty="0">
                <a:solidFill>
                  <a:srgbClr val="FF0000"/>
                </a:solidFill>
              </a:rPr>
              <a:t>  </a:t>
            </a:r>
            <a:r>
              <a:rPr lang="en-CH" sz="2000" b="1" dirty="0">
                <a:solidFill>
                  <a:srgbClr val="FF0000"/>
                </a:solidFill>
              </a:rPr>
              <a:t> –    high flux     –    high resolution   </a:t>
            </a:r>
            <a:r>
              <a:rPr lang="da-DK" sz="2000" b="1" dirty="0">
                <a:solidFill>
                  <a:srgbClr val="FF0000"/>
                </a:solidFill>
              </a:rPr>
              <a:t>-</a:t>
            </a:r>
            <a:r>
              <a:rPr lang="en-CH" sz="2000" b="1" dirty="0">
                <a:solidFill>
                  <a:srgbClr val="FF0000"/>
                </a:solidFill>
              </a:rPr>
              <a:t>   relaxed wavelength resolution </a:t>
            </a:r>
            <a:r>
              <a:rPr lang="da-DK" sz="2000" b="1" dirty="0">
                <a:solidFill>
                  <a:srgbClr val="FF0000"/>
                </a:solidFill>
              </a:rPr>
              <a:t>  -  </a:t>
            </a:r>
            <a:r>
              <a:rPr lang="en-CH" sz="2000" b="1" dirty="0">
                <a:solidFill>
                  <a:srgbClr val="FF0000"/>
                </a:solidFill>
              </a:rPr>
              <a:t>  large field of view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04E60C-CCEA-F098-2AAA-FF658C6E7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956" y="1614668"/>
            <a:ext cx="5862796" cy="4274746"/>
          </a:xfrm>
        </p:spPr>
        <p:txBody>
          <a:bodyPr/>
          <a:lstStyle/>
          <a:p>
            <a:r>
              <a:rPr lang="da-DK" dirty="0"/>
              <a:t>MAGNI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exploit</a:t>
            </a:r>
            <a:r>
              <a:rPr lang="da-DK" dirty="0"/>
              <a:t> new neutron </a:t>
            </a:r>
            <a:r>
              <a:rPr lang="da-DK" dirty="0" err="1"/>
              <a:t>imaging</a:t>
            </a:r>
            <a:r>
              <a:rPr lang="da-DK" dirty="0"/>
              <a:t> </a:t>
            </a:r>
            <a:r>
              <a:rPr lang="da-DK" dirty="0" err="1"/>
              <a:t>methods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High resolution neutron imaging  </a:t>
            </a:r>
            <a:r>
              <a:rPr lang="en-US" dirty="0"/>
              <a:t>- a pioneering dedicated real neutron microscope exploiting the high divergence of short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Dark-field contrast imaging </a:t>
            </a:r>
            <a:r>
              <a:rPr lang="en-US" dirty="0"/>
              <a:t>– multiscale investigations,</a:t>
            </a:r>
            <a:br>
              <a:rPr lang="en-US" dirty="0"/>
            </a:br>
            <a:r>
              <a:rPr lang="en-US" dirty="0"/>
              <a:t>macroscopic to nanometer, using versatile gratings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Advanced spectroscopic neutron imaging </a:t>
            </a:r>
            <a:r>
              <a:rPr lang="en-US" dirty="0"/>
              <a:t>– leveraging low wavelength resolution for inelastic scattering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Large field-of-view and/or depolarization imaging </a:t>
            </a:r>
            <a:r>
              <a:rPr lang="en-US" dirty="0"/>
              <a:t>–enabling studies of industrial-scale components and devices during fabrication/operation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93B99B5-1600-0FAE-47DF-7A0E6D27C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767" y="1548184"/>
            <a:ext cx="3899126" cy="117701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4FF62E4-8357-EC88-8DF6-424F9FF23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815" y="2488969"/>
            <a:ext cx="2094926" cy="164118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F72E0DE6-3591-9961-2CAC-A4B17F76B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340" y="3623020"/>
            <a:ext cx="3297553" cy="1250414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DE868082-9870-302D-4A80-21AFB130B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272" y="4248227"/>
            <a:ext cx="2587604" cy="16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702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A0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PSI EN V8" id="{2132D999-342E-469F-8993-5F7C72A68671}" vid="{1534A763-A16F-4C1F-A36D-9470E56E94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41748</TotalTime>
  <Words>609</Words>
  <Application>Microsoft Office PowerPoint</Application>
  <PresentationFormat>Widescreen</PresentationFormat>
  <Paragraphs>76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Aptos</vt:lpstr>
      <vt:lpstr>Arial</vt:lpstr>
      <vt:lpstr>Symbol</vt:lpstr>
      <vt:lpstr>Benutzerdefiniertes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Animation Blue</dc:title>
  <cp:lastModifiedBy>Luise Theil Kuhn</cp:lastModifiedBy>
  <cp:revision>169</cp:revision>
  <dcterms:created xsi:type="dcterms:W3CDTF">2024-05-18T21:15:08Z</dcterms:created>
  <dcterms:modified xsi:type="dcterms:W3CDTF">2025-09-25T07:06:48Z</dcterms:modified>
</cp:coreProperties>
</file>