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
  <Default Extension="tif" ContentType="image/ti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31.svg" ContentType="image/svg+xml"/>
  <Override PartName="/ppt/media/image35.svg" ContentType="image/svg+xml"/>
  <Override PartName="/ppt/media/image37.svg" ContentType="image/sv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Lst>
  <p:notesMasterIdLst>
    <p:notesMasterId r:id="rId29"/>
  </p:notesMasterIdLst>
  <p:sldIdLst>
    <p:sldId id="256" r:id="rId4"/>
    <p:sldId id="257" r:id="rId5"/>
    <p:sldId id="303" r:id="rId6"/>
    <p:sldId id="335" r:id="rId7"/>
    <p:sldId id="4354" r:id="rId8"/>
    <p:sldId id="3938" r:id="rId9"/>
    <p:sldId id="276" r:id="rId10"/>
    <p:sldId id="312" r:id="rId11"/>
    <p:sldId id="4470" r:id="rId12"/>
    <p:sldId id="4456" r:id="rId13"/>
    <p:sldId id="4467" r:id="rId14"/>
    <p:sldId id="4468" r:id="rId15"/>
    <p:sldId id="4675" r:id="rId16"/>
    <p:sldId id="4474" r:id="rId17"/>
    <p:sldId id="4473" r:id="rId18"/>
    <p:sldId id="4466" r:id="rId19"/>
    <p:sldId id="315" r:id="rId20"/>
    <p:sldId id="316" r:id="rId21"/>
    <p:sldId id="268" r:id="rId22"/>
    <p:sldId id="278" r:id="rId23"/>
    <p:sldId id="4472" r:id="rId24"/>
    <p:sldId id="4475" r:id="rId25"/>
    <p:sldId id="4476" r:id="rId26"/>
    <p:sldId id="4469" r:id="rId27"/>
    <p:sldId id="271" r:id="rId28"/>
  </p:sldIdLst>
  <p:sldSz cx="12192000" cy="6858000"/>
  <p:notesSz cx="6858000" cy="9144000"/>
  <p:defaultTex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833"/>
    <p:restoredTop sz="70494"/>
  </p:normalViewPr>
  <p:slideViewPr>
    <p:cSldViewPr snapToGrid="0">
      <p:cViewPr>
        <p:scale>
          <a:sx n="99" d="100"/>
          <a:sy n="99" d="100"/>
        </p:scale>
        <p:origin x="152" y="144"/>
      </p:cViewPr>
      <p:guideLst/>
    </p:cSldViewPr>
  </p:slideViewPr>
  <p:notesTextViewPr>
    <p:cViewPr>
      <p:scale>
        <a:sx n="95" d="100"/>
        <a:sy n="9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EC2F53-0306-014F-9279-50ADE33DA389}" type="doc">
      <dgm:prSet loTypeId="urn:microsoft.com/office/officeart/2005/8/layout/chevron1" loCatId="" qsTypeId="urn:microsoft.com/office/officeart/2005/8/quickstyle/simple3" qsCatId="simple" csTypeId="urn:microsoft.com/office/officeart/2005/8/colors/accent1_2" csCatId="accent1" phldr="1"/>
      <dgm:spPr/>
    </dgm:pt>
    <dgm:pt modelId="{C3BA0155-2706-BB48-9D7E-9ACA7519AA55}">
      <dgm:prSet phldrT="[Text]">
        <dgm:style>
          <a:lnRef idx="2">
            <a:schemeClr val="accent4">
              <a:shade val="15000"/>
            </a:schemeClr>
          </a:lnRef>
          <a:fillRef idx="1">
            <a:schemeClr val="accent4"/>
          </a:fillRef>
          <a:effectRef idx="0">
            <a:schemeClr val="accent4"/>
          </a:effectRef>
          <a:fontRef idx="minor">
            <a:schemeClr val="lt1"/>
          </a:fontRef>
        </dgm:style>
      </dgm:prSet>
      <dgm:spPr/>
      <dgm:t>
        <a:bodyPr/>
        <a:lstStyle/>
        <a:p>
          <a:r>
            <a:rPr lang="en-GB" b="1" dirty="0"/>
            <a:t>Data acquisition</a:t>
          </a:r>
        </a:p>
      </dgm:t>
    </dgm:pt>
    <dgm:pt modelId="{CECC8818-AAC0-614B-80EC-4D762335A397}" type="parTrans" cxnId="{46476D87-AF9D-AE41-B944-F537A0C741EE}">
      <dgm:prSet/>
      <dgm:spPr/>
      <dgm:t>
        <a:bodyPr/>
        <a:lstStyle/>
        <a:p>
          <a:endParaRPr lang="en-GB" b="1"/>
        </a:p>
      </dgm:t>
    </dgm:pt>
    <dgm:pt modelId="{5D938D30-FC5E-A44E-9177-E8E1A798C918}" type="sibTrans" cxnId="{46476D87-AF9D-AE41-B944-F537A0C741EE}">
      <dgm:prSet/>
      <dgm:spPr/>
      <dgm:t>
        <a:bodyPr/>
        <a:lstStyle/>
        <a:p>
          <a:endParaRPr lang="en-GB" b="1"/>
        </a:p>
      </dgm:t>
    </dgm:pt>
    <dgm:pt modelId="{F867A415-194F-9049-B202-301AE081730E}">
      <dgm:prSet phldrT="[Text]">
        <dgm:style>
          <a:lnRef idx="2">
            <a:schemeClr val="accent4">
              <a:shade val="15000"/>
            </a:schemeClr>
          </a:lnRef>
          <a:fillRef idx="1">
            <a:schemeClr val="accent4"/>
          </a:fillRef>
          <a:effectRef idx="0">
            <a:schemeClr val="accent4"/>
          </a:effectRef>
          <a:fontRef idx="minor">
            <a:schemeClr val="lt1"/>
          </a:fontRef>
        </dgm:style>
      </dgm:prSet>
      <dgm:spPr/>
      <dgm:t>
        <a:bodyPr/>
        <a:lstStyle/>
        <a:p>
          <a:r>
            <a:rPr lang="en-GB" b="1" dirty="0"/>
            <a:t>Data reduction</a:t>
          </a:r>
        </a:p>
      </dgm:t>
    </dgm:pt>
    <dgm:pt modelId="{77BF80D5-8F08-BB44-98F6-7AF6C8B3CA43}" type="parTrans" cxnId="{0BA83B8A-9C99-D645-84F0-084FCC1F2EE0}">
      <dgm:prSet/>
      <dgm:spPr/>
      <dgm:t>
        <a:bodyPr/>
        <a:lstStyle/>
        <a:p>
          <a:endParaRPr lang="en-GB" b="1"/>
        </a:p>
      </dgm:t>
    </dgm:pt>
    <dgm:pt modelId="{77F6B948-D700-A743-B647-6665FEC8D8D3}" type="sibTrans" cxnId="{0BA83B8A-9C99-D645-84F0-084FCC1F2EE0}">
      <dgm:prSet/>
      <dgm:spPr/>
      <dgm:t>
        <a:bodyPr/>
        <a:lstStyle/>
        <a:p>
          <a:endParaRPr lang="en-GB" b="1"/>
        </a:p>
      </dgm:t>
    </dgm:pt>
    <dgm:pt modelId="{3B29335A-4AC1-3143-AC55-43DD9327D050}">
      <dgm:prSet phldrT="[Text]">
        <dgm:style>
          <a:lnRef idx="2">
            <a:schemeClr val="accent4">
              <a:shade val="15000"/>
            </a:schemeClr>
          </a:lnRef>
          <a:fillRef idx="1">
            <a:schemeClr val="accent4"/>
          </a:fillRef>
          <a:effectRef idx="0">
            <a:schemeClr val="accent4"/>
          </a:effectRef>
          <a:fontRef idx="minor">
            <a:schemeClr val="lt1"/>
          </a:fontRef>
        </dgm:style>
      </dgm:prSet>
      <dgm:spPr/>
      <dgm:t>
        <a:bodyPr/>
        <a:lstStyle/>
        <a:p>
          <a:r>
            <a:rPr lang="en-GB" b="1" dirty="0"/>
            <a:t>Analysis &amp; modelling</a:t>
          </a:r>
        </a:p>
      </dgm:t>
    </dgm:pt>
    <dgm:pt modelId="{94868E5D-A6BC-C94E-849C-C857D63336F2}" type="parTrans" cxnId="{D0C98B8F-5809-E543-8240-ADE3CAB7ECDB}">
      <dgm:prSet/>
      <dgm:spPr/>
      <dgm:t>
        <a:bodyPr/>
        <a:lstStyle/>
        <a:p>
          <a:endParaRPr lang="en-GB" b="1"/>
        </a:p>
      </dgm:t>
    </dgm:pt>
    <dgm:pt modelId="{C9A1E06C-957E-304C-8207-73820EC24995}" type="sibTrans" cxnId="{D0C98B8F-5809-E543-8240-ADE3CAB7ECDB}">
      <dgm:prSet/>
      <dgm:spPr/>
      <dgm:t>
        <a:bodyPr/>
        <a:lstStyle/>
        <a:p>
          <a:endParaRPr lang="en-GB" b="1"/>
        </a:p>
      </dgm:t>
    </dgm:pt>
    <dgm:pt modelId="{8E3234EA-0826-4741-A217-A40613065FB7}">
      <dgm:prSet phldrT="[Text]">
        <dgm:style>
          <a:lnRef idx="2">
            <a:schemeClr val="accent4">
              <a:shade val="15000"/>
            </a:schemeClr>
          </a:lnRef>
          <a:fillRef idx="1">
            <a:schemeClr val="accent4"/>
          </a:fillRef>
          <a:effectRef idx="0">
            <a:schemeClr val="accent4"/>
          </a:effectRef>
          <a:fontRef idx="minor">
            <a:schemeClr val="lt1"/>
          </a:fontRef>
        </dgm:style>
      </dgm:prSet>
      <dgm:spPr/>
      <dgm:t>
        <a:bodyPr/>
        <a:lstStyle/>
        <a:p>
          <a:r>
            <a:rPr lang="en-GB" b="1" dirty="0"/>
            <a:t>User portal</a:t>
          </a:r>
        </a:p>
      </dgm:t>
    </dgm:pt>
    <dgm:pt modelId="{79DFE356-A4A3-0A45-B3E3-A0A56A25D157}" type="sibTrans" cxnId="{6BC072EC-A5B6-A84A-B423-2596BEE07196}">
      <dgm:prSet/>
      <dgm:spPr/>
      <dgm:t>
        <a:bodyPr/>
        <a:lstStyle/>
        <a:p>
          <a:endParaRPr lang="en-GB" b="1"/>
        </a:p>
      </dgm:t>
    </dgm:pt>
    <dgm:pt modelId="{EF707189-858E-4C44-9B8A-BDB5C33168C1}" type="parTrans" cxnId="{6BC072EC-A5B6-A84A-B423-2596BEE07196}">
      <dgm:prSet/>
      <dgm:spPr/>
      <dgm:t>
        <a:bodyPr/>
        <a:lstStyle/>
        <a:p>
          <a:endParaRPr lang="en-GB" b="1"/>
        </a:p>
      </dgm:t>
    </dgm:pt>
    <dgm:pt modelId="{844B8C5A-C068-014C-B150-B47EFA59F7BA}" type="pres">
      <dgm:prSet presAssocID="{1AEC2F53-0306-014F-9279-50ADE33DA389}" presName="Name0" presStyleCnt="0">
        <dgm:presLayoutVars>
          <dgm:dir/>
          <dgm:animLvl val="lvl"/>
          <dgm:resizeHandles val="exact"/>
        </dgm:presLayoutVars>
      </dgm:prSet>
      <dgm:spPr/>
    </dgm:pt>
    <dgm:pt modelId="{ED234DB6-EF89-2541-96B5-6911A9AC6ADB}" type="pres">
      <dgm:prSet presAssocID="{8E3234EA-0826-4741-A217-A40613065FB7}" presName="parTxOnly" presStyleLbl="node1" presStyleIdx="0" presStyleCnt="4">
        <dgm:presLayoutVars>
          <dgm:chMax val="0"/>
          <dgm:chPref val="0"/>
          <dgm:bulletEnabled val="1"/>
        </dgm:presLayoutVars>
      </dgm:prSet>
      <dgm:spPr/>
    </dgm:pt>
    <dgm:pt modelId="{BAF644A3-FE63-5D4A-8813-49F99FD82934}" type="pres">
      <dgm:prSet presAssocID="{79DFE356-A4A3-0A45-B3E3-A0A56A25D157}" presName="parTxOnlySpace" presStyleCnt="0"/>
      <dgm:spPr/>
    </dgm:pt>
    <dgm:pt modelId="{305A9542-98CA-E94F-99C3-5F5D1669170D}" type="pres">
      <dgm:prSet presAssocID="{C3BA0155-2706-BB48-9D7E-9ACA7519AA55}" presName="parTxOnly" presStyleLbl="node1" presStyleIdx="1" presStyleCnt="4">
        <dgm:presLayoutVars>
          <dgm:chMax val="0"/>
          <dgm:chPref val="0"/>
          <dgm:bulletEnabled val="1"/>
        </dgm:presLayoutVars>
      </dgm:prSet>
      <dgm:spPr/>
    </dgm:pt>
    <dgm:pt modelId="{FCB28055-0409-604F-A903-8BEC04574937}" type="pres">
      <dgm:prSet presAssocID="{5D938D30-FC5E-A44E-9177-E8E1A798C918}" presName="parTxOnlySpace" presStyleCnt="0"/>
      <dgm:spPr/>
    </dgm:pt>
    <dgm:pt modelId="{8D0CD7C3-22F1-D546-9F05-6234C20A856F}" type="pres">
      <dgm:prSet presAssocID="{F867A415-194F-9049-B202-301AE081730E}" presName="parTxOnly" presStyleLbl="node1" presStyleIdx="2" presStyleCnt="4">
        <dgm:presLayoutVars>
          <dgm:chMax val="0"/>
          <dgm:chPref val="0"/>
          <dgm:bulletEnabled val="1"/>
        </dgm:presLayoutVars>
      </dgm:prSet>
      <dgm:spPr/>
    </dgm:pt>
    <dgm:pt modelId="{13F46919-A159-8541-9635-47C234BA51F0}" type="pres">
      <dgm:prSet presAssocID="{77F6B948-D700-A743-B647-6665FEC8D8D3}" presName="parTxOnlySpace" presStyleCnt="0"/>
      <dgm:spPr/>
    </dgm:pt>
    <dgm:pt modelId="{8BD440D2-D27F-8E4F-8BC9-A5AB5CC5BDD4}" type="pres">
      <dgm:prSet presAssocID="{3B29335A-4AC1-3143-AC55-43DD9327D050}" presName="parTxOnly" presStyleLbl="node1" presStyleIdx="3" presStyleCnt="4">
        <dgm:presLayoutVars>
          <dgm:chMax val="0"/>
          <dgm:chPref val="0"/>
          <dgm:bulletEnabled val="1"/>
        </dgm:presLayoutVars>
      </dgm:prSet>
      <dgm:spPr/>
    </dgm:pt>
  </dgm:ptLst>
  <dgm:cxnLst>
    <dgm:cxn modelId="{C4C46931-19FC-804C-97FA-A38EF17D2321}" type="presOf" srcId="{F867A415-194F-9049-B202-301AE081730E}" destId="{8D0CD7C3-22F1-D546-9F05-6234C20A856F}" srcOrd="0" destOrd="0" presId="urn:microsoft.com/office/officeart/2005/8/layout/chevron1"/>
    <dgm:cxn modelId="{91B4215D-7667-A943-88E3-2E7C629FFA5F}" type="presOf" srcId="{1AEC2F53-0306-014F-9279-50ADE33DA389}" destId="{844B8C5A-C068-014C-B150-B47EFA59F7BA}" srcOrd="0" destOrd="0" presId="urn:microsoft.com/office/officeart/2005/8/layout/chevron1"/>
    <dgm:cxn modelId="{4C876177-761F-9149-B868-4B53621DBFBB}" type="presOf" srcId="{C3BA0155-2706-BB48-9D7E-9ACA7519AA55}" destId="{305A9542-98CA-E94F-99C3-5F5D1669170D}" srcOrd="0" destOrd="0" presId="urn:microsoft.com/office/officeart/2005/8/layout/chevron1"/>
    <dgm:cxn modelId="{056E2B7D-B071-7E4E-8E16-927B9F5CA8D0}" type="presOf" srcId="{8E3234EA-0826-4741-A217-A40613065FB7}" destId="{ED234DB6-EF89-2541-96B5-6911A9AC6ADB}" srcOrd="0" destOrd="0" presId="urn:microsoft.com/office/officeart/2005/8/layout/chevron1"/>
    <dgm:cxn modelId="{AE457E7E-419D-454D-A0FB-C91E23FB63F6}" type="presOf" srcId="{3B29335A-4AC1-3143-AC55-43DD9327D050}" destId="{8BD440D2-D27F-8E4F-8BC9-A5AB5CC5BDD4}" srcOrd="0" destOrd="0" presId="urn:microsoft.com/office/officeart/2005/8/layout/chevron1"/>
    <dgm:cxn modelId="{46476D87-AF9D-AE41-B944-F537A0C741EE}" srcId="{1AEC2F53-0306-014F-9279-50ADE33DA389}" destId="{C3BA0155-2706-BB48-9D7E-9ACA7519AA55}" srcOrd="1" destOrd="0" parTransId="{CECC8818-AAC0-614B-80EC-4D762335A397}" sibTransId="{5D938D30-FC5E-A44E-9177-E8E1A798C918}"/>
    <dgm:cxn modelId="{0BA83B8A-9C99-D645-84F0-084FCC1F2EE0}" srcId="{1AEC2F53-0306-014F-9279-50ADE33DA389}" destId="{F867A415-194F-9049-B202-301AE081730E}" srcOrd="2" destOrd="0" parTransId="{77BF80D5-8F08-BB44-98F6-7AF6C8B3CA43}" sibTransId="{77F6B948-D700-A743-B647-6665FEC8D8D3}"/>
    <dgm:cxn modelId="{D0C98B8F-5809-E543-8240-ADE3CAB7ECDB}" srcId="{1AEC2F53-0306-014F-9279-50ADE33DA389}" destId="{3B29335A-4AC1-3143-AC55-43DD9327D050}" srcOrd="3" destOrd="0" parTransId="{94868E5D-A6BC-C94E-849C-C857D63336F2}" sibTransId="{C9A1E06C-957E-304C-8207-73820EC24995}"/>
    <dgm:cxn modelId="{6BC072EC-A5B6-A84A-B423-2596BEE07196}" srcId="{1AEC2F53-0306-014F-9279-50ADE33DA389}" destId="{8E3234EA-0826-4741-A217-A40613065FB7}" srcOrd="0" destOrd="0" parTransId="{EF707189-858E-4C44-9B8A-BDB5C33168C1}" sibTransId="{79DFE356-A4A3-0A45-B3E3-A0A56A25D157}"/>
    <dgm:cxn modelId="{1FE25AF1-04DD-7844-A228-6B6E9DAC4F64}" type="presParOf" srcId="{844B8C5A-C068-014C-B150-B47EFA59F7BA}" destId="{ED234DB6-EF89-2541-96B5-6911A9AC6ADB}" srcOrd="0" destOrd="0" presId="urn:microsoft.com/office/officeart/2005/8/layout/chevron1"/>
    <dgm:cxn modelId="{70C51C60-54BE-5547-916F-0C5C08F36B31}" type="presParOf" srcId="{844B8C5A-C068-014C-B150-B47EFA59F7BA}" destId="{BAF644A3-FE63-5D4A-8813-49F99FD82934}" srcOrd="1" destOrd="0" presId="urn:microsoft.com/office/officeart/2005/8/layout/chevron1"/>
    <dgm:cxn modelId="{FF9553E3-BBBC-C443-AACF-614AB2BA2ED8}" type="presParOf" srcId="{844B8C5A-C068-014C-B150-B47EFA59F7BA}" destId="{305A9542-98CA-E94F-99C3-5F5D1669170D}" srcOrd="2" destOrd="0" presId="urn:microsoft.com/office/officeart/2005/8/layout/chevron1"/>
    <dgm:cxn modelId="{F162F0D1-7992-444E-B579-5155855EBA4E}" type="presParOf" srcId="{844B8C5A-C068-014C-B150-B47EFA59F7BA}" destId="{FCB28055-0409-604F-A903-8BEC04574937}" srcOrd="3" destOrd="0" presId="urn:microsoft.com/office/officeart/2005/8/layout/chevron1"/>
    <dgm:cxn modelId="{727D73B5-E3EF-6D4C-8137-29F1062A502C}" type="presParOf" srcId="{844B8C5A-C068-014C-B150-B47EFA59F7BA}" destId="{8D0CD7C3-22F1-D546-9F05-6234C20A856F}" srcOrd="4" destOrd="0" presId="urn:microsoft.com/office/officeart/2005/8/layout/chevron1"/>
    <dgm:cxn modelId="{548AD8FD-4F86-8D44-BFF9-303FF2CA4F2F}" type="presParOf" srcId="{844B8C5A-C068-014C-B150-B47EFA59F7BA}" destId="{13F46919-A159-8541-9635-47C234BA51F0}" srcOrd="5" destOrd="0" presId="urn:microsoft.com/office/officeart/2005/8/layout/chevron1"/>
    <dgm:cxn modelId="{18FCC903-DB16-5F4D-9EE7-AF27F98815CB}" type="presParOf" srcId="{844B8C5A-C068-014C-B150-B47EFA59F7BA}" destId="{8BD440D2-D27F-8E4F-8BC9-A5AB5CC5BDD4}" srcOrd="6"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8246E9E-94E6-3C46-BF98-A59C345BDD63}"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n-GB"/>
        </a:p>
      </dgm:t>
    </dgm:pt>
    <dgm:pt modelId="{2090A51C-65A9-6C4C-918A-1E6950869362}">
      <dgm:prSet/>
      <dgm:spPr/>
      <dgm:t>
        <a:bodyPr/>
        <a:lstStyle/>
        <a:p>
          <a:r>
            <a:rPr lang="en-DK" dirty="0"/>
            <a:t>Tender awarded/contract signed</a:t>
          </a:r>
        </a:p>
        <a:p>
          <a:r>
            <a:rPr lang="da-DK" dirty="0"/>
            <a:t>November, 20</a:t>
          </a:r>
          <a:r>
            <a:rPr lang="en-DK" dirty="0"/>
            <a:t>25</a:t>
          </a:r>
        </a:p>
      </dgm:t>
    </dgm:pt>
    <dgm:pt modelId="{E7CFBFB8-CEEB-934C-9813-6E549A054BD6}" type="parTrans" cxnId="{3B1B228D-EE6F-B041-9DE5-4DE1B963BAE9}">
      <dgm:prSet/>
      <dgm:spPr/>
      <dgm:t>
        <a:bodyPr/>
        <a:lstStyle/>
        <a:p>
          <a:endParaRPr lang="en-GB"/>
        </a:p>
      </dgm:t>
    </dgm:pt>
    <dgm:pt modelId="{234A0550-A498-4B46-8B79-81DAA025B9E7}" type="sibTrans" cxnId="{3B1B228D-EE6F-B041-9DE5-4DE1B963BAE9}">
      <dgm:prSet/>
      <dgm:spPr/>
      <dgm:t>
        <a:bodyPr/>
        <a:lstStyle/>
        <a:p>
          <a:endParaRPr lang="en-GB"/>
        </a:p>
      </dgm:t>
    </dgm:pt>
    <dgm:pt modelId="{B5CDEC3B-5DF7-A845-852A-1C804C169B61}">
      <dgm:prSet/>
      <dgm:spPr/>
      <dgm:t>
        <a:bodyPr/>
        <a:lstStyle/>
        <a:p>
          <a:r>
            <a:rPr lang="en-DK" dirty="0"/>
            <a:t>Construction started</a:t>
          </a:r>
          <a:endParaRPr lang="da-DK" dirty="0"/>
        </a:p>
        <a:p>
          <a:r>
            <a:rPr lang="da-DK" dirty="0" err="1"/>
            <a:t>January</a:t>
          </a:r>
          <a:r>
            <a:rPr lang="da-DK" dirty="0"/>
            <a:t>, 2026</a:t>
          </a:r>
          <a:endParaRPr lang="en-DK" dirty="0"/>
        </a:p>
      </dgm:t>
    </dgm:pt>
    <dgm:pt modelId="{8CD04E75-D279-8A4E-9D76-AC028B3F7FA8}" type="parTrans" cxnId="{879227A1-369B-FF46-AD86-B2AEB97EB57E}">
      <dgm:prSet/>
      <dgm:spPr/>
      <dgm:t>
        <a:bodyPr/>
        <a:lstStyle/>
        <a:p>
          <a:endParaRPr lang="en-GB"/>
        </a:p>
      </dgm:t>
    </dgm:pt>
    <dgm:pt modelId="{7704B207-7E5B-3A41-BD6B-DFABDB1BFBDA}" type="sibTrans" cxnId="{879227A1-369B-FF46-AD86-B2AEB97EB57E}">
      <dgm:prSet/>
      <dgm:spPr/>
      <dgm:t>
        <a:bodyPr/>
        <a:lstStyle/>
        <a:p>
          <a:endParaRPr lang="en-GB"/>
        </a:p>
      </dgm:t>
    </dgm:pt>
    <dgm:pt modelId="{A0DDF03D-F9BE-264A-BB90-950CC2865A1E}">
      <dgm:prSet/>
      <dgm:spPr/>
      <dgm:t>
        <a:bodyPr/>
        <a:lstStyle/>
        <a:p>
          <a:r>
            <a:rPr lang="en-DK" b="1" dirty="0"/>
            <a:t>BOT</a:t>
          </a:r>
          <a:br>
            <a:rPr lang="en-DK"/>
          </a:br>
          <a:r>
            <a:rPr lang="sv-SE" dirty="0"/>
            <a:t>Spring 2026</a:t>
          </a:r>
          <a:endParaRPr lang="en-DK" dirty="0"/>
        </a:p>
      </dgm:t>
    </dgm:pt>
    <dgm:pt modelId="{C4A2AD38-1414-2D45-A87B-610524D9CDBE}" type="parTrans" cxnId="{46333335-E746-484E-9780-F7EA7380495B}">
      <dgm:prSet/>
      <dgm:spPr/>
      <dgm:t>
        <a:bodyPr/>
        <a:lstStyle/>
        <a:p>
          <a:endParaRPr lang="en-GB"/>
        </a:p>
      </dgm:t>
    </dgm:pt>
    <dgm:pt modelId="{CA4D252C-2151-614E-AA04-978373CF39E4}" type="sibTrans" cxnId="{46333335-E746-484E-9780-F7EA7380495B}">
      <dgm:prSet/>
      <dgm:spPr/>
      <dgm:t>
        <a:bodyPr/>
        <a:lstStyle/>
        <a:p>
          <a:endParaRPr lang="en-GB"/>
        </a:p>
      </dgm:t>
    </dgm:pt>
    <dgm:pt modelId="{3AF9BBF4-064E-BF45-A020-D2F1223D5DE1}">
      <dgm:prSet/>
      <dgm:spPr/>
      <dgm:t>
        <a:bodyPr/>
        <a:lstStyle/>
        <a:p>
          <a:r>
            <a:rPr lang="en-DK" dirty="0"/>
            <a:t>DC ready (initial)</a:t>
          </a:r>
        </a:p>
        <a:p>
          <a:r>
            <a:rPr lang="en-DK" dirty="0"/>
            <a:t>Start migration to new Data Center</a:t>
          </a:r>
          <a:br>
            <a:rPr lang="en-DK" dirty="0"/>
          </a:br>
          <a:r>
            <a:rPr lang="da-DK" dirty="0" err="1"/>
            <a:t>October</a:t>
          </a:r>
          <a:r>
            <a:rPr lang="da-DK" dirty="0"/>
            <a:t>, 2026</a:t>
          </a:r>
          <a:endParaRPr lang="en-DK" dirty="0"/>
        </a:p>
      </dgm:t>
    </dgm:pt>
    <dgm:pt modelId="{41491007-1180-244A-A29F-E393246ACAB3}" type="parTrans" cxnId="{9F4F7EC1-7419-7446-905C-651FDF04A7FB}">
      <dgm:prSet/>
      <dgm:spPr/>
      <dgm:t>
        <a:bodyPr/>
        <a:lstStyle/>
        <a:p>
          <a:endParaRPr lang="en-GB"/>
        </a:p>
      </dgm:t>
    </dgm:pt>
    <dgm:pt modelId="{2972DEE5-6182-4947-8523-237B583199E8}" type="sibTrans" cxnId="{9F4F7EC1-7419-7446-905C-651FDF04A7FB}">
      <dgm:prSet/>
      <dgm:spPr/>
      <dgm:t>
        <a:bodyPr/>
        <a:lstStyle/>
        <a:p>
          <a:endParaRPr lang="en-GB"/>
        </a:p>
      </dgm:t>
    </dgm:pt>
    <dgm:pt modelId="{443E7113-27B1-FE45-B891-AD3519E8D456}">
      <dgm:prSet/>
      <dgm:spPr/>
      <dgm:t>
        <a:bodyPr/>
        <a:lstStyle/>
        <a:p>
          <a:r>
            <a:rPr lang="en-DK" dirty="0"/>
            <a:t>COBIS</a:t>
          </a:r>
        </a:p>
        <a:p>
          <a:r>
            <a:rPr lang="en-DK" dirty="0"/>
            <a:t> end of lease</a:t>
          </a:r>
          <a:br>
            <a:rPr lang="en-DK" dirty="0"/>
          </a:br>
          <a:r>
            <a:rPr lang="da-DK" dirty="0" err="1"/>
            <a:t>July</a:t>
          </a:r>
          <a:r>
            <a:rPr lang="da-DK" dirty="0"/>
            <a:t>, 2027</a:t>
          </a:r>
          <a:endParaRPr lang="en-DK" dirty="0"/>
        </a:p>
      </dgm:t>
    </dgm:pt>
    <dgm:pt modelId="{B9035013-47B1-5F41-8E5A-16DF7A355174}" type="parTrans" cxnId="{67D4AB69-D010-F942-B0A7-1D3FA2D5FD54}">
      <dgm:prSet/>
      <dgm:spPr/>
      <dgm:t>
        <a:bodyPr/>
        <a:lstStyle/>
        <a:p>
          <a:endParaRPr lang="en-GB"/>
        </a:p>
      </dgm:t>
    </dgm:pt>
    <dgm:pt modelId="{627C1E76-1225-5241-A065-D8170D66882C}" type="sibTrans" cxnId="{67D4AB69-D010-F942-B0A7-1D3FA2D5FD54}">
      <dgm:prSet/>
      <dgm:spPr/>
      <dgm:t>
        <a:bodyPr/>
        <a:lstStyle/>
        <a:p>
          <a:endParaRPr lang="en-GB"/>
        </a:p>
      </dgm:t>
    </dgm:pt>
    <dgm:pt modelId="{1135EFE8-FE73-CE46-A30A-00E732A967CA}">
      <dgm:prSet/>
      <dgm:spPr/>
      <dgm:t>
        <a:bodyPr/>
        <a:lstStyle/>
        <a:p>
          <a:r>
            <a:rPr lang="en-DK" dirty="0"/>
            <a:t>DC ready (full)</a:t>
          </a:r>
        </a:p>
        <a:p>
          <a:r>
            <a:rPr lang="da-DK" dirty="0"/>
            <a:t>March</a:t>
          </a:r>
          <a:r>
            <a:rPr lang="en-DK"/>
            <a:t>, </a:t>
          </a:r>
          <a:r>
            <a:rPr lang="da-DK" dirty="0"/>
            <a:t>20</a:t>
          </a:r>
          <a:r>
            <a:rPr lang="en-DK"/>
            <a:t>27</a:t>
          </a:r>
          <a:endParaRPr lang="en-DK" dirty="0"/>
        </a:p>
      </dgm:t>
    </dgm:pt>
    <dgm:pt modelId="{51186096-32B3-1F4C-A05C-91CE13D80466}" type="parTrans" cxnId="{2CCC0892-31FD-8244-9F2E-0FC07E72A242}">
      <dgm:prSet/>
      <dgm:spPr/>
      <dgm:t>
        <a:bodyPr/>
        <a:lstStyle/>
        <a:p>
          <a:endParaRPr lang="en-GB"/>
        </a:p>
      </dgm:t>
    </dgm:pt>
    <dgm:pt modelId="{82B844CD-EAB2-1D49-8E03-5E46A963CE88}" type="sibTrans" cxnId="{2CCC0892-31FD-8244-9F2E-0FC07E72A242}">
      <dgm:prSet/>
      <dgm:spPr/>
      <dgm:t>
        <a:bodyPr/>
        <a:lstStyle/>
        <a:p>
          <a:endParaRPr lang="en-GB"/>
        </a:p>
      </dgm:t>
    </dgm:pt>
    <dgm:pt modelId="{4B4161A5-98B9-9E41-8DD8-E924E7CA8DBB}">
      <dgm:prSet/>
      <dgm:spPr/>
      <dgm:t>
        <a:bodyPr/>
        <a:lstStyle/>
        <a:p>
          <a:r>
            <a:rPr lang="en-DK" dirty="0"/>
            <a:t>SOUP</a:t>
          </a:r>
          <a:br>
            <a:rPr lang="en-DK" dirty="0"/>
          </a:br>
          <a:r>
            <a:rPr lang="en-DK" dirty="0"/>
            <a:t>Q1 2027</a:t>
          </a:r>
        </a:p>
      </dgm:t>
    </dgm:pt>
    <dgm:pt modelId="{AB6DD5B3-D39E-104F-ABFF-CED6B088C077}" type="parTrans" cxnId="{C727B022-5C8E-1547-A643-52025CAAB1C6}">
      <dgm:prSet/>
      <dgm:spPr/>
      <dgm:t>
        <a:bodyPr/>
        <a:lstStyle/>
        <a:p>
          <a:endParaRPr lang="en-GB"/>
        </a:p>
      </dgm:t>
    </dgm:pt>
    <dgm:pt modelId="{B1F46D96-2E2F-3743-B1A5-00B45A487A01}" type="sibTrans" cxnId="{C727B022-5C8E-1547-A643-52025CAAB1C6}">
      <dgm:prSet/>
      <dgm:spPr/>
      <dgm:t>
        <a:bodyPr/>
        <a:lstStyle/>
        <a:p>
          <a:endParaRPr lang="en-GB"/>
        </a:p>
      </dgm:t>
    </dgm:pt>
    <dgm:pt modelId="{A6342E28-787B-9742-9934-5A6F7E40C502}" type="pres">
      <dgm:prSet presAssocID="{38246E9E-94E6-3C46-BF98-A59C345BDD63}" presName="Name0" presStyleCnt="0">
        <dgm:presLayoutVars>
          <dgm:dir/>
          <dgm:resizeHandles val="exact"/>
        </dgm:presLayoutVars>
      </dgm:prSet>
      <dgm:spPr/>
    </dgm:pt>
    <dgm:pt modelId="{D3571BCD-9B8E-3844-814F-62EEB03E28B0}" type="pres">
      <dgm:prSet presAssocID="{38246E9E-94E6-3C46-BF98-A59C345BDD63}" presName="arrow" presStyleLbl="bgShp" presStyleIdx="0" presStyleCnt="1"/>
      <dgm:spPr/>
    </dgm:pt>
    <dgm:pt modelId="{380E25CE-3F2D-E844-89DF-C7F024A3080C}" type="pres">
      <dgm:prSet presAssocID="{38246E9E-94E6-3C46-BF98-A59C345BDD63}" presName="points" presStyleCnt="0"/>
      <dgm:spPr/>
    </dgm:pt>
    <dgm:pt modelId="{AB97B96C-A002-AD44-8961-66E4D2EC4970}" type="pres">
      <dgm:prSet presAssocID="{2090A51C-65A9-6C4C-918A-1E6950869362}" presName="compositeA" presStyleCnt="0"/>
      <dgm:spPr/>
    </dgm:pt>
    <dgm:pt modelId="{7D2D28D7-8FCC-9143-BDAD-266BF2AF6CE2}" type="pres">
      <dgm:prSet presAssocID="{2090A51C-65A9-6C4C-918A-1E6950869362}" presName="textA" presStyleLbl="revTx" presStyleIdx="0" presStyleCnt="7">
        <dgm:presLayoutVars>
          <dgm:bulletEnabled val="1"/>
        </dgm:presLayoutVars>
      </dgm:prSet>
      <dgm:spPr/>
    </dgm:pt>
    <dgm:pt modelId="{6D35CA9F-A322-FC45-85FE-1BB8F88FF3C3}" type="pres">
      <dgm:prSet presAssocID="{2090A51C-65A9-6C4C-918A-1E6950869362}" presName="circleA" presStyleLbl="node1" presStyleIdx="0" presStyleCnt="7"/>
      <dgm:spPr/>
    </dgm:pt>
    <dgm:pt modelId="{2A538209-8660-804A-B495-D8B446D03B95}" type="pres">
      <dgm:prSet presAssocID="{2090A51C-65A9-6C4C-918A-1E6950869362}" presName="spaceA" presStyleCnt="0"/>
      <dgm:spPr/>
    </dgm:pt>
    <dgm:pt modelId="{CF1A90A3-2C0A-4B49-92CC-E854F84C42B5}" type="pres">
      <dgm:prSet presAssocID="{234A0550-A498-4B46-8B79-81DAA025B9E7}" presName="space" presStyleCnt="0"/>
      <dgm:spPr/>
    </dgm:pt>
    <dgm:pt modelId="{B69504F7-68FB-B54C-9306-1AD2522575D2}" type="pres">
      <dgm:prSet presAssocID="{B5CDEC3B-5DF7-A845-852A-1C804C169B61}" presName="compositeB" presStyleCnt="0"/>
      <dgm:spPr/>
    </dgm:pt>
    <dgm:pt modelId="{1334E5D7-0597-5946-B374-BD8B978C0DAB}" type="pres">
      <dgm:prSet presAssocID="{B5CDEC3B-5DF7-A845-852A-1C804C169B61}" presName="textB" presStyleLbl="revTx" presStyleIdx="1" presStyleCnt="7">
        <dgm:presLayoutVars>
          <dgm:bulletEnabled val="1"/>
        </dgm:presLayoutVars>
      </dgm:prSet>
      <dgm:spPr/>
    </dgm:pt>
    <dgm:pt modelId="{AE8C03B5-2DA8-A44F-B30E-195EE8102D1D}" type="pres">
      <dgm:prSet presAssocID="{B5CDEC3B-5DF7-A845-852A-1C804C169B61}" presName="circleB" presStyleLbl="node1" presStyleIdx="1" presStyleCnt="7"/>
      <dgm:spPr/>
    </dgm:pt>
    <dgm:pt modelId="{7EBA214A-1E00-6342-8462-E2E86C09C56B}" type="pres">
      <dgm:prSet presAssocID="{B5CDEC3B-5DF7-A845-852A-1C804C169B61}" presName="spaceB" presStyleCnt="0"/>
      <dgm:spPr/>
    </dgm:pt>
    <dgm:pt modelId="{45B1869C-A14E-DF44-8A5D-C937F7AB026A}" type="pres">
      <dgm:prSet presAssocID="{7704B207-7E5B-3A41-BD6B-DFABDB1BFBDA}" presName="space" presStyleCnt="0"/>
      <dgm:spPr/>
    </dgm:pt>
    <dgm:pt modelId="{0C1D0CFA-90E9-4047-A6D6-766EDFEAD66B}" type="pres">
      <dgm:prSet presAssocID="{A0DDF03D-F9BE-264A-BB90-950CC2865A1E}" presName="compositeA" presStyleCnt="0"/>
      <dgm:spPr/>
    </dgm:pt>
    <dgm:pt modelId="{C6500559-802A-8C42-A310-FD1874969BCC}" type="pres">
      <dgm:prSet presAssocID="{A0DDF03D-F9BE-264A-BB90-950CC2865A1E}" presName="textA" presStyleLbl="revTx" presStyleIdx="2" presStyleCnt="7">
        <dgm:presLayoutVars>
          <dgm:bulletEnabled val="1"/>
        </dgm:presLayoutVars>
      </dgm:prSet>
      <dgm:spPr/>
    </dgm:pt>
    <dgm:pt modelId="{1D411E54-6B23-F34E-B6D0-F1F95C90DD31}" type="pres">
      <dgm:prSet presAssocID="{A0DDF03D-F9BE-264A-BB90-950CC2865A1E}" presName="circleA" presStyleLbl="node1" presStyleIdx="2" presStyleCnt="7"/>
      <dgm:spPr/>
    </dgm:pt>
    <dgm:pt modelId="{65FFE186-876A-A345-AB30-1F8CAB0CFFEB}" type="pres">
      <dgm:prSet presAssocID="{A0DDF03D-F9BE-264A-BB90-950CC2865A1E}" presName="spaceA" presStyleCnt="0"/>
      <dgm:spPr/>
    </dgm:pt>
    <dgm:pt modelId="{D316FB9C-7324-BE47-A994-E1C9460D98E9}" type="pres">
      <dgm:prSet presAssocID="{CA4D252C-2151-614E-AA04-978373CF39E4}" presName="space" presStyleCnt="0"/>
      <dgm:spPr/>
    </dgm:pt>
    <dgm:pt modelId="{A79410A1-E7D4-8E4B-837D-4B2419EF7B7D}" type="pres">
      <dgm:prSet presAssocID="{3AF9BBF4-064E-BF45-A020-D2F1223D5DE1}" presName="compositeB" presStyleCnt="0"/>
      <dgm:spPr/>
    </dgm:pt>
    <dgm:pt modelId="{DA419C62-14DF-5D41-9295-419AB5B204AE}" type="pres">
      <dgm:prSet presAssocID="{3AF9BBF4-064E-BF45-A020-D2F1223D5DE1}" presName="textB" presStyleLbl="revTx" presStyleIdx="3" presStyleCnt="7">
        <dgm:presLayoutVars>
          <dgm:bulletEnabled val="1"/>
        </dgm:presLayoutVars>
      </dgm:prSet>
      <dgm:spPr/>
    </dgm:pt>
    <dgm:pt modelId="{BD2D8275-AD09-4C46-993B-1424E07D2152}" type="pres">
      <dgm:prSet presAssocID="{3AF9BBF4-064E-BF45-A020-D2F1223D5DE1}" presName="circleB" presStyleLbl="node1" presStyleIdx="3" presStyleCnt="7"/>
      <dgm:spPr/>
    </dgm:pt>
    <dgm:pt modelId="{007C92C9-08C4-A049-A137-DBFD8E4F6947}" type="pres">
      <dgm:prSet presAssocID="{3AF9BBF4-064E-BF45-A020-D2F1223D5DE1}" presName="spaceB" presStyleCnt="0"/>
      <dgm:spPr/>
    </dgm:pt>
    <dgm:pt modelId="{6D1D1A91-D68E-A647-B7F1-1C86CFC7FA1D}" type="pres">
      <dgm:prSet presAssocID="{2972DEE5-6182-4947-8523-237B583199E8}" presName="space" presStyleCnt="0"/>
      <dgm:spPr/>
    </dgm:pt>
    <dgm:pt modelId="{0E9BA863-99D2-3E4B-AEBB-AAE640224ADA}" type="pres">
      <dgm:prSet presAssocID="{443E7113-27B1-FE45-B891-AD3519E8D456}" presName="compositeA" presStyleCnt="0"/>
      <dgm:spPr/>
    </dgm:pt>
    <dgm:pt modelId="{BF9C31DA-8769-F44B-A825-8AF8FBDD4F72}" type="pres">
      <dgm:prSet presAssocID="{443E7113-27B1-FE45-B891-AD3519E8D456}" presName="textA" presStyleLbl="revTx" presStyleIdx="4" presStyleCnt="7">
        <dgm:presLayoutVars>
          <dgm:bulletEnabled val="1"/>
        </dgm:presLayoutVars>
      </dgm:prSet>
      <dgm:spPr/>
    </dgm:pt>
    <dgm:pt modelId="{733D0723-1C02-B642-B166-C13527A5B33B}" type="pres">
      <dgm:prSet presAssocID="{443E7113-27B1-FE45-B891-AD3519E8D456}" presName="circleA" presStyleLbl="node1" presStyleIdx="4" presStyleCnt="7"/>
      <dgm:spPr/>
    </dgm:pt>
    <dgm:pt modelId="{36C3E89C-A4DE-3647-AAFB-9E91DA1160AC}" type="pres">
      <dgm:prSet presAssocID="{443E7113-27B1-FE45-B891-AD3519E8D456}" presName="spaceA" presStyleCnt="0"/>
      <dgm:spPr/>
    </dgm:pt>
    <dgm:pt modelId="{DF1313C8-62BA-7E48-B2D3-3975E68D54C1}" type="pres">
      <dgm:prSet presAssocID="{627C1E76-1225-5241-A065-D8170D66882C}" presName="space" presStyleCnt="0"/>
      <dgm:spPr/>
    </dgm:pt>
    <dgm:pt modelId="{EBBD916C-7407-2642-B9EC-9663BF410A28}" type="pres">
      <dgm:prSet presAssocID="{1135EFE8-FE73-CE46-A30A-00E732A967CA}" presName="compositeB" presStyleCnt="0"/>
      <dgm:spPr/>
    </dgm:pt>
    <dgm:pt modelId="{65FCB434-01B3-AD45-B9CE-4EA47B73BF64}" type="pres">
      <dgm:prSet presAssocID="{1135EFE8-FE73-CE46-A30A-00E732A967CA}" presName="textB" presStyleLbl="revTx" presStyleIdx="5" presStyleCnt="7">
        <dgm:presLayoutVars>
          <dgm:bulletEnabled val="1"/>
        </dgm:presLayoutVars>
      </dgm:prSet>
      <dgm:spPr/>
    </dgm:pt>
    <dgm:pt modelId="{1325947B-1FF5-F640-B34F-EA48C70F9F1A}" type="pres">
      <dgm:prSet presAssocID="{1135EFE8-FE73-CE46-A30A-00E732A967CA}" presName="circleB" presStyleLbl="node1" presStyleIdx="5" presStyleCnt="7"/>
      <dgm:spPr/>
    </dgm:pt>
    <dgm:pt modelId="{684E7039-3CD9-8148-9109-BDF871A981AF}" type="pres">
      <dgm:prSet presAssocID="{1135EFE8-FE73-CE46-A30A-00E732A967CA}" presName="spaceB" presStyleCnt="0"/>
      <dgm:spPr/>
    </dgm:pt>
    <dgm:pt modelId="{A771EE52-A0E7-5A4D-A935-E1510A501716}" type="pres">
      <dgm:prSet presAssocID="{82B844CD-EAB2-1D49-8E03-5E46A963CE88}" presName="space" presStyleCnt="0"/>
      <dgm:spPr/>
    </dgm:pt>
    <dgm:pt modelId="{210A0506-D452-3B43-AD6E-38E18F754472}" type="pres">
      <dgm:prSet presAssocID="{4B4161A5-98B9-9E41-8DD8-E924E7CA8DBB}" presName="compositeA" presStyleCnt="0"/>
      <dgm:spPr/>
    </dgm:pt>
    <dgm:pt modelId="{3FCBDFD1-B0E3-B045-AB1B-300D6ECDBB9B}" type="pres">
      <dgm:prSet presAssocID="{4B4161A5-98B9-9E41-8DD8-E924E7CA8DBB}" presName="textA" presStyleLbl="revTx" presStyleIdx="6" presStyleCnt="7">
        <dgm:presLayoutVars>
          <dgm:bulletEnabled val="1"/>
        </dgm:presLayoutVars>
      </dgm:prSet>
      <dgm:spPr/>
    </dgm:pt>
    <dgm:pt modelId="{1BB46555-3C10-784C-B58B-C0D0F403AC54}" type="pres">
      <dgm:prSet presAssocID="{4B4161A5-98B9-9E41-8DD8-E924E7CA8DBB}" presName="circleA" presStyleLbl="node1" presStyleIdx="6" presStyleCnt="7"/>
      <dgm:spPr/>
    </dgm:pt>
    <dgm:pt modelId="{81E87077-1FCB-E343-855C-B823132290E9}" type="pres">
      <dgm:prSet presAssocID="{4B4161A5-98B9-9E41-8DD8-E924E7CA8DBB}" presName="spaceA" presStyleCnt="0"/>
      <dgm:spPr/>
    </dgm:pt>
  </dgm:ptLst>
  <dgm:cxnLst>
    <dgm:cxn modelId="{A4E37B12-DEF7-5B49-80BF-0EE4660A6B97}" type="presOf" srcId="{443E7113-27B1-FE45-B891-AD3519E8D456}" destId="{BF9C31DA-8769-F44B-A825-8AF8FBDD4F72}" srcOrd="0" destOrd="0" presId="urn:microsoft.com/office/officeart/2005/8/layout/hProcess11"/>
    <dgm:cxn modelId="{C727B022-5C8E-1547-A643-52025CAAB1C6}" srcId="{38246E9E-94E6-3C46-BF98-A59C345BDD63}" destId="{4B4161A5-98B9-9E41-8DD8-E924E7CA8DBB}" srcOrd="6" destOrd="0" parTransId="{AB6DD5B3-D39E-104F-ABFF-CED6B088C077}" sibTransId="{B1F46D96-2E2F-3743-B1A5-00B45A487A01}"/>
    <dgm:cxn modelId="{46333335-E746-484E-9780-F7EA7380495B}" srcId="{38246E9E-94E6-3C46-BF98-A59C345BDD63}" destId="{A0DDF03D-F9BE-264A-BB90-950CC2865A1E}" srcOrd="2" destOrd="0" parTransId="{C4A2AD38-1414-2D45-A87B-610524D9CDBE}" sibTransId="{CA4D252C-2151-614E-AA04-978373CF39E4}"/>
    <dgm:cxn modelId="{67D4AB69-D010-F942-B0A7-1D3FA2D5FD54}" srcId="{38246E9E-94E6-3C46-BF98-A59C345BDD63}" destId="{443E7113-27B1-FE45-B891-AD3519E8D456}" srcOrd="4" destOrd="0" parTransId="{B9035013-47B1-5F41-8E5A-16DF7A355174}" sibTransId="{627C1E76-1225-5241-A065-D8170D66882C}"/>
    <dgm:cxn modelId="{0ED29D70-D38B-4C45-8C40-519423A29E81}" type="presOf" srcId="{38246E9E-94E6-3C46-BF98-A59C345BDD63}" destId="{A6342E28-787B-9742-9934-5A6F7E40C502}" srcOrd="0" destOrd="0" presId="urn:microsoft.com/office/officeart/2005/8/layout/hProcess11"/>
    <dgm:cxn modelId="{3B1B228D-EE6F-B041-9DE5-4DE1B963BAE9}" srcId="{38246E9E-94E6-3C46-BF98-A59C345BDD63}" destId="{2090A51C-65A9-6C4C-918A-1E6950869362}" srcOrd="0" destOrd="0" parTransId="{E7CFBFB8-CEEB-934C-9813-6E549A054BD6}" sibTransId="{234A0550-A498-4B46-8B79-81DAA025B9E7}"/>
    <dgm:cxn modelId="{2CCC0892-31FD-8244-9F2E-0FC07E72A242}" srcId="{38246E9E-94E6-3C46-BF98-A59C345BDD63}" destId="{1135EFE8-FE73-CE46-A30A-00E732A967CA}" srcOrd="5" destOrd="0" parTransId="{51186096-32B3-1F4C-A05C-91CE13D80466}" sibTransId="{82B844CD-EAB2-1D49-8E03-5E46A963CE88}"/>
    <dgm:cxn modelId="{879227A1-369B-FF46-AD86-B2AEB97EB57E}" srcId="{38246E9E-94E6-3C46-BF98-A59C345BDD63}" destId="{B5CDEC3B-5DF7-A845-852A-1C804C169B61}" srcOrd="1" destOrd="0" parTransId="{8CD04E75-D279-8A4E-9D76-AC028B3F7FA8}" sibTransId="{7704B207-7E5B-3A41-BD6B-DFABDB1BFBDA}"/>
    <dgm:cxn modelId="{17CA1EB4-0219-EA4B-95FF-084EAC718160}" type="presOf" srcId="{A0DDF03D-F9BE-264A-BB90-950CC2865A1E}" destId="{C6500559-802A-8C42-A310-FD1874969BCC}" srcOrd="0" destOrd="0" presId="urn:microsoft.com/office/officeart/2005/8/layout/hProcess11"/>
    <dgm:cxn modelId="{9F4F7EC1-7419-7446-905C-651FDF04A7FB}" srcId="{38246E9E-94E6-3C46-BF98-A59C345BDD63}" destId="{3AF9BBF4-064E-BF45-A020-D2F1223D5DE1}" srcOrd="3" destOrd="0" parTransId="{41491007-1180-244A-A29F-E393246ACAB3}" sibTransId="{2972DEE5-6182-4947-8523-237B583199E8}"/>
    <dgm:cxn modelId="{7D0D8CC8-DCD8-164F-8B10-E48CFC5D764E}" type="presOf" srcId="{4B4161A5-98B9-9E41-8DD8-E924E7CA8DBB}" destId="{3FCBDFD1-B0E3-B045-AB1B-300D6ECDBB9B}" srcOrd="0" destOrd="0" presId="urn:microsoft.com/office/officeart/2005/8/layout/hProcess11"/>
    <dgm:cxn modelId="{DE3EA9CB-115F-5241-B5BF-421B11E941D3}" type="presOf" srcId="{2090A51C-65A9-6C4C-918A-1E6950869362}" destId="{7D2D28D7-8FCC-9143-BDAD-266BF2AF6CE2}" srcOrd="0" destOrd="0" presId="urn:microsoft.com/office/officeart/2005/8/layout/hProcess11"/>
    <dgm:cxn modelId="{9DB112D3-84FE-5A4F-8A94-924C9C68ED58}" type="presOf" srcId="{3AF9BBF4-064E-BF45-A020-D2F1223D5DE1}" destId="{DA419C62-14DF-5D41-9295-419AB5B204AE}" srcOrd="0" destOrd="0" presId="urn:microsoft.com/office/officeart/2005/8/layout/hProcess11"/>
    <dgm:cxn modelId="{ABFD73DF-5E76-DD40-9537-98AD4640F32A}" type="presOf" srcId="{B5CDEC3B-5DF7-A845-852A-1C804C169B61}" destId="{1334E5D7-0597-5946-B374-BD8B978C0DAB}" srcOrd="0" destOrd="0" presId="urn:microsoft.com/office/officeart/2005/8/layout/hProcess11"/>
    <dgm:cxn modelId="{5D1412EB-5591-7549-AC60-38102C5FC2C6}" type="presOf" srcId="{1135EFE8-FE73-CE46-A30A-00E732A967CA}" destId="{65FCB434-01B3-AD45-B9CE-4EA47B73BF64}" srcOrd="0" destOrd="0" presId="urn:microsoft.com/office/officeart/2005/8/layout/hProcess11"/>
    <dgm:cxn modelId="{039CF72B-B7F4-9C4A-B31C-95E81BE1A121}" type="presParOf" srcId="{A6342E28-787B-9742-9934-5A6F7E40C502}" destId="{D3571BCD-9B8E-3844-814F-62EEB03E28B0}" srcOrd="0" destOrd="0" presId="urn:microsoft.com/office/officeart/2005/8/layout/hProcess11"/>
    <dgm:cxn modelId="{A0AC8D27-CD82-B44A-973D-D854E3D68216}" type="presParOf" srcId="{A6342E28-787B-9742-9934-5A6F7E40C502}" destId="{380E25CE-3F2D-E844-89DF-C7F024A3080C}" srcOrd="1" destOrd="0" presId="urn:microsoft.com/office/officeart/2005/8/layout/hProcess11"/>
    <dgm:cxn modelId="{9F3BE2CC-EA38-9E44-A97A-6B7DCA1E637A}" type="presParOf" srcId="{380E25CE-3F2D-E844-89DF-C7F024A3080C}" destId="{AB97B96C-A002-AD44-8961-66E4D2EC4970}" srcOrd="0" destOrd="0" presId="urn:microsoft.com/office/officeart/2005/8/layout/hProcess11"/>
    <dgm:cxn modelId="{D4218BE2-31F6-FD4A-BAAD-3E83D087C19F}" type="presParOf" srcId="{AB97B96C-A002-AD44-8961-66E4D2EC4970}" destId="{7D2D28D7-8FCC-9143-BDAD-266BF2AF6CE2}" srcOrd="0" destOrd="0" presId="urn:microsoft.com/office/officeart/2005/8/layout/hProcess11"/>
    <dgm:cxn modelId="{7A8FE3C4-B034-0E49-B719-4D9E019C1F64}" type="presParOf" srcId="{AB97B96C-A002-AD44-8961-66E4D2EC4970}" destId="{6D35CA9F-A322-FC45-85FE-1BB8F88FF3C3}" srcOrd="1" destOrd="0" presId="urn:microsoft.com/office/officeart/2005/8/layout/hProcess11"/>
    <dgm:cxn modelId="{A892350E-9753-6F49-848E-4369FAEFBDD8}" type="presParOf" srcId="{AB97B96C-A002-AD44-8961-66E4D2EC4970}" destId="{2A538209-8660-804A-B495-D8B446D03B95}" srcOrd="2" destOrd="0" presId="urn:microsoft.com/office/officeart/2005/8/layout/hProcess11"/>
    <dgm:cxn modelId="{79FE2E5C-4BE9-C444-8746-11809A5FEB34}" type="presParOf" srcId="{380E25CE-3F2D-E844-89DF-C7F024A3080C}" destId="{CF1A90A3-2C0A-4B49-92CC-E854F84C42B5}" srcOrd="1" destOrd="0" presId="urn:microsoft.com/office/officeart/2005/8/layout/hProcess11"/>
    <dgm:cxn modelId="{5F79E33E-9C6D-C140-B3E0-E8ED8C0CD179}" type="presParOf" srcId="{380E25CE-3F2D-E844-89DF-C7F024A3080C}" destId="{B69504F7-68FB-B54C-9306-1AD2522575D2}" srcOrd="2" destOrd="0" presId="urn:microsoft.com/office/officeart/2005/8/layout/hProcess11"/>
    <dgm:cxn modelId="{A23EACE3-F420-CC42-A030-79725BE7D298}" type="presParOf" srcId="{B69504F7-68FB-B54C-9306-1AD2522575D2}" destId="{1334E5D7-0597-5946-B374-BD8B978C0DAB}" srcOrd="0" destOrd="0" presId="urn:microsoft.com/office/officeart/2005/8/layout/hProcess11"/>
    <dgm:cxn modelId="{0E83087B-53C1-A545-83E3-DDBB407243DE}" type="presParOf" srcId="{B69504F7-68FB-B54C-9306-1AD2522575D2}" destId="{AE8C03B5-2DA8-A44F-B30E-195EE8102D1D}" srcOrd="1" destOrd="0" presId="urn:microsoft.com/office/officeart/2005/8/layout/hProcess11"/>
    <dgm:cxn modelId="{9958BEFA-BABD-E749-9EB1-C269610993AD}" type="presParOf" srcId="{B69504F7-68FB-B54C-9306-1AD2522575D2}" destId="{7EBA214A-1E00-6342-8462-E2E86C09C56B}" srcOrd="2" destOrd="0" presId="urn:microsoft.com/office/officeart/2005/8/layout/hProcess11"/>
    <dgm:cxn modelId="{D3EC2C3E-FCAD-0A40-B413-B6A1E1A19156}" type="presParOf" srcId="{380E25CE-3F2D-E844-89DF-C7F024A3080C}" destId="{45B1869C-A14E-DF44-8A5D-C937F7AB026A}" srcOrd="3" destOrd="0" presId="urn:microsoft.com/office/officeart/2005/8/layout/hProcess11"/>
    <dgm:cxn modelId="{FC1BAF39-81ED-764C-A5D2-C207166B2545}" type="presParOf" srcId="{380E25CE-3F2D-E844-89DF-C7F024A3080C}" destId="{0C1D0CFA-90E9-4047-A6D6-766EDFEAD66B}" srcOrd="4" destOrd="0" presId="urn:microsoft.com/office/officeart/2005/8/layout/hProcess11"/>
    <dgm:cxn modelId="{776312F6-EEC2-5F4C-B8CB-9057606AF14A}" type="presParOf" srcId="{0C1D0CFA-90E9-4047-A6D6-766EDFEAD66B}" destId="{C6500559-802A-8C42-A310-FD1874969BCC}" srcOrd="0" destOrd="0" presId="urn:microsoft.com/office/officeart/2005/8/layout/hProcess11"/>
    <dgm:cxn modelId="{395FADF1-CFCF-AD42-B69F-B817779A73D9}" type="presParOf" srcId="{0C1D0CFA-90E9-4047-A6D6-766EDFEAD66B}" destId="{1D411E54-6B23-F34E-B6D0-F1F95C90DD31}" srcOrd="1" destOrd="0" presId="urn:microsoft.com/office/officeart/2005/8/layout/hProcess11"/>
    <dgm:cxn modelId="{E7F02583-A152-3C48-8BDF-78D0A8113010}" type="presParOf" srcId="{0C1D0CFA-90E9-4047-A6D6-766EDFEAD66B}" destId="{65FFE186-876A-A345-AB30-1F8CAB0CFFEB}" srcOrd="2" destOrd="0" presId="urn:microsoft.com/office/officeart/2005/8/layout/hProcess11"/>
    <dgm:cxn modelId="{89B66C61-7EEB-0543-80FF-26CB30B646D5}" type="presParOf" srcId="{380E25CE-3F2D-E844-89DF-C7F024A3080C}" destId="{D316FB9C-7324-BE47-A994-E1C9460D98E9}" srcOrd="5" destOrd="0" presId="urn:microsoft.com/office/officeart/2005/8/layout/hProcess11"/>
    <dgm:cxn modelId="{3ACA62CC-4839-E34E-BBDD-B62A7C7DC48A}" type="presParOf" srcId="{380E25CE-3F2D-E844-89DF-C7F024A3080C}" destId="{A79410A1-E7D4-8E4B-837D-4B2419EF7B7D}" srcOrd="6" destOrd="0" presId="urn:microsoft.com/office/officeart/2005/8/layout/hProcess11"/>
    <dgm:cxn modelId="{A609793E-5FFF-E946-8EE2-57942347D34E}" type="presParOf" srcId="{A79410A1-E7D4-8E4B-837D-4B2419EF7B7D}" destId="{DA419C62-14DF-5D41-9295-419AB5B204AE}" srcOrd="0" destOrd="0" presId="urn:microsoft.com/office/officeart/2005/8/layout/hProcess11"/>
    <dgm:cxn modelId="{1F1DCC93-A8B2-1243-A744-60B3308766A5}" type="presParOf" srcId="{A79410A1-E7D4-8E4B-837D-4B2419EF7B7D}" destId="{BD2D8275-AD09-4C46-993B-1424E07D2152}" srcOrd="1" destOrd="0" presId="urn:microsoft.com/office/officeart/2005/8/layout/hProcess11"/>
    <dgm:cxn modelId="{96E6225E-C9E5-CB4D-A859-93DA22D93054}" type="presParOf" srcId="{A79410A1-E7D4-8E4B-837D-4B2419EF7B7D}" destId="{007C92C9-08C4-A049-A137-DBFD8E4F6947}" srcOrd="2" destOrd="0" presId="urn:microsoft.com/office/officeart/2005/8/layout/hProcess11"/>
    <dgm:cxn modelId="{DB2F1059-55BE-774C-83F0-CE1CF5F8BD89}" type="presParOf" srcId="{380E25CE-3F2D-E844-89DF-C7F024A3080C}" destId="{6D1D1A91-D68E-A647-B7F1-1C86CFC7FA1D}" srcOrd="7" destOrd="0" presId="urn:microsoft.com/office/officeart/2005/8/layout/hProcess11"/>
    <dgm:cxn modelId="{37DCBF86-BBBC-9F4E-958B-E673011B9BF5}" type="presParOf" srcId="{380E25CE-3F2D-E844-89DF-C7F024A3080C}" destId="{0E9BA863-99D2-3E4B-AEBB-AAE640224ADA}" srcOrd="8" destOrd="0" presId="urn:microsoft.com/office/officeart/2005/8/layout/hProcess11"/>
    <dgm:cxn modelId="{B2D98A80-9159-6849-93D6-88E85F267AAE}" type="presParOf" srcId="{0E9BA863-99D2-3E4B-AEBB-AAE640224ADA}" destId="{BF9C31DA-8769-F44B-A825-8AF8FBDD4F72}" srcOrd="0" destOrd="0" presId="urn:microsoft.com/office/officeart/2005/8/layout/hProcess11"/>
    <dgm:cxn modelId="{7305B1EF-669B-C94E-8577-2FF2D6D592D6}" type="presParOf" srcId="{0E9BA863-99D2-3E4B-AEBB-AAE640224ADA}" destId="{733D0723-1C02-B642-B166-C13527A5B33B}" srcOrd="1" destOrd="0" presId="urn:microsoft.com/office/officeart/2005/8/layout/hProcess11"/>
    <dgm:cxn modelId="{B8349FE2-DC4F-0B4C-BB25-FB01328CA1BA}" type="presParOf" srcId="{0E9BA863-99D2-3E4B-AEBB-AAE640224ADA}" destId="{36C3E89C-A4DE-3647-AAFB-9E91DA1160AC}" srcOrd="2" destOrd="0" presId="urn:microsoft.com/office/officeart/2005/8/layout/hProcess11"/>
    <dgm:cxn modelId="{AD11228A-F486-5E42-9D41-E5D907431DB4}" type="presParOf" srcId="{380E25CE-3F2D-E844-89DF-C7F024A3080C}" destId="{DF1313C8-62BA-7E48-B2D3-3975E68D54C1}" srcOrd="9" destOrd="0" presId="urn:microsoft.com/office/officeart/2005/8/layout/hProcess11"/>
    <dgm:cxn modelId="{F9A14873-CFFF-0D40-AE7D-AC6385EEA354}" type="presParOf" srcId="{380E25CE-3F2D-E844-89DF-C7F024A3080C}" destId="{EBBD916C-7407-2642-B9EC-9663BF410A28}" srcOrd="10" destOrd="0" presId="urn:microsoft.com/office/officeart/2005/8/layout/hProcess11"/>
    <dgm:cxn modelId="{6B3DED8A-4110-444B-8C5A-EABDB69BCCF1}" type="presParOf" srcId="{EBBD916C-7407-2642-B9EC-9663BF410A28}" destId="{65FCB434-01B3-AD45-B9CE-4EA47B73BF64}" srcOrd="0" destOrd="0" presId="urn:microsoft.com/office/officeart/2005/8/layout/hProcess11"/>
    <dgm:cxn modelId="{7D0B7901-78D0-8A4C-A333-7136CD6C3E3F}" type="presParOf" srcId="{EBBD916C-7407-2642-B9EC-9663BF410A28}" destId="{1325947B-1FF5-F640-B34F-EA48C70F9F1A}" srcOrd="1" destOrd="0" presId="urn:microsoft.com/office/officeart/2005/8/layout/hProcess11"/>
    <dgm:cxn modelId="{9ADAC1E8-9C67-7343-AA92-A365C702CD30}" type="presParOf" srcId="{EBBD916C-7407-2642-B9EC-9663BF410A28}" destId="{684E7039-3CD9-8148-9109-BDF871A981AF}" srcOrd="2" destOrd="0" presId="urn:microsoft.com/office/officeart/2005/8/layout/hProcess11"/>
    <dgm:cxn modelId="{95CACE4D-5635-BE44-B5A3-70DD7A2DA336}" type="presParOf" srcId="{380E25CE-3F2D-E844-89DF-C7F024A3080C}" destId="{A771EE52-A0E7-5A4D-A935-E1510A501716}" srcOrd="11" destOrd="0" presId="urn:microsoft.com/office/officeart/2005/8/layout/hProcess11"/>
    <dgm:cxn modelId="{88608134-D831-3046-B310-D731A9B7AAC9}" type="presParOf" srcId="{380E25CE-3F2D-E844-89DF-C7F024A3080C}" destId="{210A0506-D452-3B43-AD6E-38E18F754472}" srcOrd="12" destOrd="0" presId="urn:microsoft.com/office/officeart/2005/8/layout/hProcess11"/>
    <dgm:cxn modelId="{B7A1A6C9-80F3-E349-BD8C-95289CE1E5C6}" type="presParOf" srcId="{210A0506-D452-3B43-AD6E-38E18F754472}" destId="{3FCBDFD1-B0E3-B045-AB1B-300D6ECDBB9B}" srcOrd="0" destOrd="0" presId="urn:microsoft.com/office/officeart/2005/8/layout/hProcess11"/>
    <dgm:cxn modelId="{030581F0-DFE0-9549-995F-69F5A82CBFCA}" type="presParOf" srcId="{210A0506-D452-3B43-AD6E-38E18F754472}" destId="{1BB46555-3C10-784C-B58B-C0D0F403AC54}" srcOrd="1" destOrd="0" presId="urn:microsoft.com/office/officeart/2005/8/layout/hProcess11"/>
    <dgm:cxn modelId="{0CB95F81-D177-3844-89C3-D4FE47692505}" type="presParOf" srcId="{210A0506-D452-3B43-AD6E-38E18F754472}" destId="{81E87077-1FCB-E343-855C-B823132290E9}"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234DB6-EF89-2541-96B5-6911A9AC6ADB}">
      <dsp:nvSpPr>
        <dsp:cNvPr id="0" name=""/>
        <dsp:cNvSpPr/>
      </dsp:nvSpPr>
      <dsp:spPr>
        <a:xfrm>
          <a:off x="2838" y="109816"/>
          <a:ext cx="1652087" cy="660834"/>
        </a:xfrm>
        <a:prstGeom prst="chevron">
          <a:avLst/>
        </a:prstGeom>
        <a:solidFill>
          <a:schemeClr val="accent4"/>
        </a:solidFill>
        <a:ln w="25400" cap="flat" cmpd="sng" algn="ctr">
          <a:solidFill>
            <a:schemeClr val="accent4">
              <a:shade val="15000"/>
            </a:schemeClr>
          </a:solidFill>
          <a:prstDash val="solid"/>
          <a:miter/>
        </a:ln>
        <a:effectLst/>
        <a:scene3d>
          <a:camera prst="orthographicFront"/>
          <a:lightRig rig="flat" dir="t"/>
        </a:scene3d>
        <a:sp3d/>
      </dsp:spPr>
      <dsp:style>
        <a:lnRef idx="2">
          <a:schemeClr val="accent4">
            <a:shade val="15000"/>
          </a:schemeClr>
        </a:lnRef>
        <a:fillRef idx="1">
          <a:schemeClr val="accent4"/>
        </a:fillRef>
        <a:effectRef idx="0">
          <a:schemeClr val="accent4"/>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GB" sz="1300" b="1" kern="1200" dirty="0"/>
            <a:t>User portal</a:t>
          </a:r>
        </a:p>
      </dsp:txBody>
      <dsp:txXfrm>
        <a:off x="333255" y="109816"/>
        <a:ext cx="991253" cy="660834"/>
      </dsp:txXfrm>
    </dsp:sp>
    <dsp:sp modelId="{305A9542-98CA-E94F-99C3-5F5D1669170D}">
      <dsp:nvSpPr>
        <dsp:cNvPr id="0" name=""/>
        <dsp:cNvSpPr/>
      </dsp:nvSpPr>
      <dsp:spPr>
        <a:xfrm>
          <a:off x="1489716" y="109816"/>
          <a:ext cx="1652087" cy="660834"/>
        </a:xfrm>
        <a:prstGeom prst="chevron">
          <a:avLst/>
        </a:prstGeom>
        <a:solidFill>
          <a:schemeClr val="accent4"/>
        </a:solidFill>
        <a:ln w="25400" cap="flat" cmpd="sng" algn="ctr">
          <a:solidFill>
            <a:schemeClr val="accent4">
              <a:shade val="15000"/>
            </a:schemeClr>
          </a:solidFill>
          <a:prstDash val="solid"/>
          <a:miter/>
        </a:ln>
        <a:effectLst/>
        <a:scene3d>
          <a:camera prst="orthographicFront"/>
          <a:lightRig rig="flat" dir="t"/>
        </a:scene3d>
        <a:sp3d/>
      </dsp:spPr>
      <dsp:style>
        <a:lnRef idx="2">
          <a:schemeClr val="accent4">
            <a:shade val="15000"/>
          </a:schemeClr>
        </a:lnRef>
        <a:fillRef idx="1">
          <a:schemeClr val="accent4"/>
        </a:fillRef>
        <a:effectRef idx="0">
          <a:schemeClr val="accent4"/>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GB" sz="1300" b="1" kern="1200" dirty="0"/>
            <a:t>Data acquisition</a:t>
          </a:r>
        </a:p>
      </dsp:txBody>
      <dsp:txXfrm>
        <a:off x="1820133" y="109816"/>
        <a:ext cx="991253" cy="660834"/>
      </dsp:txXfrm>
    </dsp:sp>
    <dsp:sp modelId="{8D0CD7C3-22F1-D546-9F05-6234C20A856F}">
      <dsp:nvSpPr>
        <dsp:cNvPr id="0" name=""/>
        <dsp:cNvSpPr/>
      </dsp:nvSpPr>
      <dsp:spPr>
        <a:xfrm>
          <a:off x="2976595" y="109816"/>
          <a:ext cx="1652087" cy="660834"/>
        </a:xfrm>
        <a:prstGeom prst="chevron">
          <a:avLst/>
        </a:prstGeom>
        <a:solidFill>
          <a:schemeClr val="accent4"/>
        </a:solidFill>
        <a:ln w="25400" cap="flat" cmpd="sng" algn="ctr">
          <a:solidFill>
            <a:schemeClr val="accent4">
              <a:shade val="15000"/>
            </a:schemeClr>
          </a:solidFill>
          <a:prstDash val="solid"/>
          <a:miter/>
        </a:ln>
        <a:effectLst/>
        <a:scene3d>
          <a:camera prst="orthographicFront"/>
          <a:lightRig rig="flat" dir="t"/>
        </a:scene3d>
        <a:sp3d/>
      </dsp:spPr>
      <dsp:style>
        <a:lnRef idx="2">
          <a:schemeClr val="accent4">
            <a:shade val="15000"/>
          </a:schemeClr>
        </a:lnRef>
        <a:fillRef idx="1">
          <a:schemeClr val="accent4"/>
        </a:fillRef>
        <a:effectRef idx="0">
          <a:schemeClr val="accent4"/>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GB" sz="1300" b="1" kern="1200" dirty="0"/>
            <a:t>Data reduction</a:t>
          </a:r>
        </a:p>
      </dsp:txBody>
      <dsp:txXfrm>
        <a:off x="3307012" y="109816"/>
        <a:ext cx="991253" cy="660834"/>
      </dsp:txXfrm>
    </dsp:sp>
    <dsp:sp modelId="{8BD440D2-D27F-8E4F-8BC9-A5AB5CC5BDD4}">
      <dsp:nvSpPr>
        <dsp:cNvPr id="0" name=""/>
        <dsp:cNvSpPr/>
      </dsp:nvSpPr>
      <dsp:spPr>
        <a:xfrm>
          <a:off x="4463473" y="109816"/>
          <a:ext cx="1652087" cy="660834"/>
        </a:xfrm>
        <a:prstGeom prst="chevron">
          <a:avLst/>
        </a:prstGeom>
        <a:solidFill>
          <a:schemeClr val="accent4"/>
        </a:solidFill>
        <a:ln w="25400" cap="flat" cmpd="sng" algn="ctr">
          <a:solidFill>
            <a:schemeClr val="accent4">
              <a:shade val="15000"/>
            </a:schemeClr>
          </a:solidFill>
          <a:prstDash val="solid"/>
          <a:miter/>
        </a:ln>
        <a:effectLst/>
        <a:scene3d>
          <a:camera prst="orthographicFront"/>
          <a:lightRig rig="flat" dir="t"/>
        </a:scene3d>
        <a:sp3d/>
      </dsp:spPr>
      <dsp:style>
        <a:lnRef idx="2">
          <a:schemeClr val="accent4">
            <a:shade val="15000"/>
          </a:schemeClr>
        </a:lnRef>
        <a:fillRef idx="1">
          <a:schemeClr val="accent4"/>
        </a:fillRef>
        <a:effectRef idx="0">
          <a:schemeClr val="accent4"/>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GB" sz="1300" b="1" kern="1200" dirty="0"/>
            <a:t>Analysis &amp; modelling</a:t>
          </a:r>
        </a:p>
      </dsp:txBody>
      <dsp:txXfrm>
        <a:off x="4793890" y="109816"/>
        <a:ext cx="991253" cy="6608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571BCD-9B8E-3844-814F-62EEB03E28B0}">
      <dsp:nvSpPr>
        <dsp:cNvPr id="0" name=""/>
        <dsp:cNvSpPr/>
      </dsp:nvSpPr>
      <dsp:spPr>
        <a:xfrm>
          <a:off x="0" y="692497"/>
          <a:ext cx="9781954" cy="923329"/>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D2D28D7-8FCC-9143-BDAD-266BF2AF6CE2}">
      <dsp:nvSpPr>
        <dsp:cNvPr id="0" name=""/>
        <dsp:cNvSpPr/>
      </dsp:nvSpPr>
      <dsp:spPr>
        <a:xfrm>
          <a:off x="752" y="0"/>
          <a:ext cx="1205788" cy="923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en-DK" sz="1000" kern="1200" dirty="0"/>
            <a:t>Tender awarded/contract signed</a:t>
          </a:r>
        </a:p>
        <a:p>
          <a:pPr marL="0" lvl="0" indent="0" algn="ctr" defTabSz="444500">
            <a:lnSpc>
              <a:spcPct val="90000"/>
            </a:lnSpc>
            <a:spcBef>
              <a:spcPct val="0"/>
            </a:spcBef>
            <a:spcAft>
              <a:spcPct val="35000"/>
            </a:spcAft>
            <a:buNone/>
          </a:pPr>
          <a:r>
            <a:rPr lang="da-DK" sz="1000" kern="1200" dirty="0"/>
            <a:t>November, 20</a:t>
          </a:r>
          <a:r>
            <a:rPr lang="en-DK" sz="1000" kern="1200" dirty="0"/>
            <a:t>25</a:t>
          </a:r>
        </a:p>
      </dsp:txBody>
      <dsp:txXfrm>
        <a:off x="752" y="0"/>
        <a:ext cx="1205788" cy="923329"/>
      </dsp:txXfrm>
    </dsp:sp>
    <dsp:sp modelId="{6D35CA9F-A322-FC45-85FE-1BB8F88FF3C3}">
      <dsp:nvSpPr>
        <dsp:cNvPr id="0" name=""/>
        <dsp:cNvSpPr/>
      </dsp:nvSpPr>
      <dsp:spPr>
        <a:xfrm>
          <a:off x="488230" y="1038745"/>
          <a:ext cx="230832" cy="23083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 modelId="{1334E5D7-0597-5946-B374-BD8B978C0DAB}">
      <dsp:nvSpPr>
        <dsp:cNvPr id="0" name=""/>
        <dsp:cNvSpPr/>
      </dsp:nvSpPr>
      <dsp:spPr>
        <a:xfrm>
          <a:off x="1266829" y="1384994"/>
          <a:ext cx="1205788" cy="923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en-DK" sz="1000" kern="1200" dirty="0"/>
            <a:t>Construction started</a:t>
          </a:r>
          <a:endParaRPr lang="da-DK" sz="1000" kern="1200" dirty="0"/>
        </a:p>
        <a:p>
          <a:pPr marL="0" lvl="0" indent="0" algn="ctr" defTabSz="444500">
            <a:lnSpc>
              <a:spcPct val="90000"/>
            </a:lnSpc>
            <a:spcBef>
              <a:spcPct val="0"/>
            </a:spcBef>
            <a:spcAft>
              <a:spcPct val="35000"/>
            </a:spcAft>
            <a:buNone/>
          </a:pPr>
          <a:r>
            <a:rPr lang="da-DK" sz="1000" kern="1200" dirty="0" err="1"/>
            <a:t>January</a:t>
          </a:r>
          <a:r>
            <a:rPr lang="da-DK" sz="1000" kern="1200" dirty="0"/>
            <a:t>, 2026</a:t>
          </a:r>
          <a:endParaRPr lang="en-DK" sz="1000" kern="1200" dirty="0"/>
        </a:p>
      </dsp:txBody>
      <dsp:txXfrm>
        <a:off x="1266829" y="1384994"/>
        <a:ext cx="1205788" cy="923329"/>
      </dsp:txXfrm>
    </dsp:sp>
    <dsp:sp modelId="{AE8C03B5-2DA8-A44F-B30E-195EE8102D1D}">
      <dsp:nvSpPr>
        <dsp:cNvPr id="0" name=""/>
        <dsp:cNvSpPr/>
      </dsp:nvSpPr>
      <dsp:spPr>
        <a:xfrm>
          <a:off x="1754307" y="1038745"/>
          <a:ext cx="230832" cy="23083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 modelId="{C6500559-802A-8C42-A310-FD1874969BCC}">
      <dsp:nvSpPr>
        <dsp:cNvPr id="0" name=""/>
        <dsp:cNvSpPr/>
      </dsp:nvSpPr>
      <dsp:spPr>
        <a:xfrm>
          <a:off x="2532907" y="0"/>
          <a:ext cx="1205788" cy="923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en-DK" sz="1000" b="1" kern="1200" dirty="0"/>
            <a:t>BOT</a:t>
          </a:r>
          <a:br>
            <a:rPr lang="en-DK" sz="1000" kern="1200"/>
          </a:br>
          <a:r>
            <a:rPr lang="sv-SE" sz="1000" kern="1200" dirty="0"/>
            <a:t>Spring 2026</a:t>
          </a:r>
          <a:endParaRPr lang="en-DK" sz="1000" kern="1200" dirty="0"/>
        </a:p>
      </dsp:txBody>
      <dsp:txXfrm>
        <a:off x="2532907" y="0"/>
        <a:ext cx="1205788" cy="923329"/>
      </dsp:txXfrm>
    </dsp:sp>
    <dsp:sp modelId="{1D411E54-6B23-F34E-B6D0-F1F95C90DD31}">
      <dsp:nvSpPr>
        <dsp:cNvPr id="0" name=""/>
        <dsp:cNvSpPr/>
      </dsp:nvSpPr>
      <dsp:spPr>
        <a:xfrm>
          <a:off x="3020385" y="1038745"/>
          <a:ext cx="230832" cy="23083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 modelId="{DA419C62-14DF-5D41-9295-419AB5B204AE}">
      <dsp:nvSpPr>
        <dsp:cNvPr id="0" name=""/>
        <dsp:cNvSpPr/>
      </dsp:nvSpPr>
      <dsp:spPr>
        <a:xfrm>
          <a:off x="3798985" y="1384994"/>
          <a:ext cx="1205788" cy="923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en-DK" sz="1000" kern="1200" dirty="0"/>
            <a:t>DC ready (initial)</a:t>
          </a:r>
        </a:p>
        <a:p>
          <a:pPr marL="0" lvl="0" indent="0" algn="ctr" defTabSz="444500">
            <a:lnSpc>
              <a:spcPct val="90000"/>
            </a:lnSpc>
            <a:spcBef>
              <a:spcPct val="0"/>
            </a:spcBef>
            <a:spcAft>
              <a:spcPct val="35000"/>
            </a:spcAft>
            <a:buNone/>
          </a:pPr>
          <a:r>
            <a:rPr lang="en-DK" sz="1000" kern="1200" dirty="0"/>
            <a:t>Start migration to new Data Center</a:t>
          </a:r>
          <a:br>
            <a:rPr lang="en-DK" sz="1000" kern="1200" dirty="0"/>
          </a:br>
          <a:r>
            <a:rPr lang="da-DK" sz="1000" kern="1200" dirty="0" err="1"/>
            <a:t>October</a:t>
          </a:r>
          <a:r>
            <a:rPr lang="da-DK" sz="1000" kern="1200" dirty="0"/>
            <a:t>, 2026</a:t>
          </a:r>
          <a:endParaRPr lang="en-DK" sz="1000" kern="1200" dirty="0"/>
        </a:p>
      </dsp:txBody>
      <dsp:txXfrm>
        <a:off x="3798985" y="1384994"/>
        <a:ext cx="1205788" cy="923329"/>
      </dsp:txXfrm>
    </dsp:sp>
    <dsp:sp modelId="{BD2D8275-AD09-4C46-993B-1424E07D2152}">
      <dsp:nvSpPr>
        <dsp:cNvPr id="0" name=""/>
        <dsp:cNvSpPr/>
      </dsp:nvSpPr>
      <dsp:spPr>
        <a:xfrm>
          <a:off x="4286463" y="1038745"/>
          <a:ext cx="230832" cy="23083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 modelId="{BF9C31DA-8769-F44B-A825-8AF8FBDD4F72}">
      <dsp:nvSpPr>
        <dsp:cNvPr id="0" name=""/>
        <dsp:cNvSpPr/>
      </dsp:nvSpPr>
      <dsp:spPr>
        <a:xfrm>
          <a:off x="5065062" y="0"/>
          <a:ext cx="1205788" cy="923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en-DK" sz="1000" kern="1200" dirty="0"/>
            <a:t>COBIS</a:t>
          </a:r>
        </a:p>
        <a:p>
          <a:pPr marL="0" lvl="0" indent="0" algn="ctr" defTabSz="444500">
            <a:lnSpc>
              <a:spcPct val="90000"/>
            </a:lnSpc>
            <a:spcBef>
              <a:spcPct val="0"/>
            </a:spcBef>
            <a:spcAft>
              <a:spcPct val="35000"/>
            </a:spcAft>
            <a:buNone/>
          </a:pPr>
          <a:r>
            <a:rPr lang="en-DK" sz="1000" kern="1200" dirty="0"/>
            <a:t> end of lease</a:t>
          </a:r>
          <a:br>
            <a:rPr lang="en-DK" sz="1000" kern="1200" dirty="0"/>
          </a:br>
          <a:r>
            <a:rPr lang="da-DK" sz="1000" kern="1200" dirty="0" err="1"/>
            <a:t>July</a:t>
          </a:r>
          <a:r>
            <a:rPr lang="da-DK" sz="1000" kern="1200" dirty="0"/>
            <a:t>, 2027</a:t>
          </a:r>
          <a:endParaRPr lang="en-DK" sz="1000" kern="1200" dirty="0"/>
        </a:p>
      </dsp:txBody>
      <dsp:txXfrm>
        <a:off x="5065062" y="0"/>
        <a:ext cx="1205788" cy="923329"/>
      </dsp:txXfrm>
    </dsp:sp>
    <dsp:sp modelId="{733D0723-1C02-B642-B166-C13527A5B33B}">
      <dsp:nvSpPr>
        <dsp:cNvPr id="0" name=""/>
        <dsp:cNvSpPr/>
      </dsp:nvSpPr>
      <dsp:spPr>
        <a:xfrm>
          <a:off x="5552540" y="1038745"/>
          <a:ext cx="230832" cy="23083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 modelId="{65FCB434-01B3-AD45-B9CE-4EA47B73BF64}">
      <dsp:nvSpPr>
        <dsp:cNvPr id="0" name=""/>
        <dsp:cNvSpPr/>
      </dsp:nvSpPr>
      <dsp:spPr>
        <a:xfrm>
          <a:off x="6331140" y="1384994"/>
          <a:ext cx="1205788" cy="923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en-DK" sz="1000" kern="1200" dirty="0"/>
            <a:t>DC ready (full)</a:t>
          </a:r>
        </a:p>
        <a:p>
          <a:pPr marL="0" lvl="0" indent="0" algn="ctr" defTabSz="444500">
            <a:lnSpc>
              <a:spcPct val="90000"/>
            </a:lnSpc>
            <a:spcBef>
              <a:spcPct val="0"/>
            </a:spcBef>
            <a:spcAft>
              <a:spcPct val="35000"/>
            </a:spcAft>
            <a:buNone/>
          </a:pPr>
          <a:r>
            <a:rPr lang="da-DK" sz="1000" kern="1200" dirty="0"/>
            <a:t>March</a:t>
          </a:r>
          <a:r>
            <a:rPr lang="en-DK" sz="1000" kern="1200"/>
            <a:t>, </a:t>
          </a:r>
          <a:r>
            <a:rPr lang="da-DK" sz="1000" kern="1200" dirty="0"/>
            <a:t>20</a:t>
          </a:r>
          <a:r>
            <a:rPr lang="en-DK" sz="1000" kern="1200"/>
            <a:t>27</a:t>
          </a:r>
          <a:endParaRPr lang="en-DK" sz="1000" kern="1200" dirty="0"/>
        </a:p>
      </dsp:txBody>
      <dsp:txXfrm>
        <a:off x="6331140" y="1384994"/>
        <a:ext cx="1205788" cy="923329"/>
      </dsp:txXfrm>
    </dsp:sp>
    <dsp:sp modelId="{1325947B-1FF5-F640-B34F-EA48C70F9F1A}">
      <dsp:nvSpPr>
        <dsp:cNvPr id="0" name=""/>
        <dsp:cNvSpPr/>
      </dsp:nvSpPr>
      <dsp:spPr>
        <a:xfrm>
          <a:off x="6818618" y="1038745"/>
          <a:ext cx="230832" cy="23083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 modelId="{3FCBDFD1-B0E3-B045-AB1B-300D6ECDBB9B}">
      <dsp:nvSpPr>
        <dsp:cNvPr id="0" name=""/>
        <dsp:cNvSpPr/>
      </dsp:nvSpPr>
      <dsp:spPr>
        <a:xfrm>
          <a:off x="7597218" y="0"/>
          <a:ext cx="1205788" cy="923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en-DK" sz="1000" kern="1200" dirty="0"/>
            <a:t>SOUP</a:t>
          </a:r>
          <a:br>
            <a:rPr lang="en-DK" sz="1000" kern="1200" dirty="0"/>
          </a:br>
          <a:r>
            <a:rPr lang="en-DK" sz="1000" kern="1200" dirty="0"/>
            <a:t>Q1 2027</a:t>
          </a:r>
        </a:p>
      </dsp:txBody>
      <dsp:txXfrm>
        <a:off x="7597218" y="0"/>
        <a:ext cx="1205788" cy="923329"/>
      </dsp:txXfrm>
    </dsp:sp>
    <dsp:sp modelId="{1BB46555-3C10-784C-B58B-C0D0F403AC54}">
      <dsp:nvSpPr>
        <dsp:cNvPr id="0" name=""/>
        <dsp:cNvSpPr/>
      </dsp:nvSpPr>
      <dsp:spPr>
        <a:xfrm>
          <a:off x="8084696" y="1038745"/>
          <a:ext cx="230832" cy="23083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1" name="PlaceHolder 1"/>
          <p:cNvSpPr>
            <a:spLocks noGrp="1" noRot="1" noChangeAspect="1"/>
          </p:cNvSpPr>
          <p:nvPr>
            <p:ph type="sldImg"/>
          </p:nvPr>
        </p:nvSpPr>
        <p:spPr>
          <a:xfrm>
            <a:off x="533520" y="764280"/>
            <a:ext cx="6704640" cy="3771360"/>
          </a:xfrm>
          <a:prstGeom prst="rect">
            <a:avLst/>
          </a:prstGeom>
          <a:noFill/>
          <a:ln w="0">
            <a:noFill/>
          </a:ln>
        </p:spPr>
        <p:txBody>
          <a:bodyPr lIns="0" tIns="0" rIns="0" bIns="0" anchor="ctr">
            <a:noAutofit/>
          </a:bodyPr>
          <a:lstStyle/>
          <a:p>
            <a:r>
              <a:rPr lang="sv-SE" sz="1800" b="0" strike="noStrike" spc="-1">
                <a:solidFill>
                  <a:srgbClr val="000000"/>
                </a:solidFill>
                <a:latin typeface="Segoe UI"/>
              </a:rPr>
              <a:t>Click to move the slide</a:t>
            </a:r>
          </a:p>
        </p:txBody>
      </p:sp>
      <p:sp>
        <p:nvSpPr>
          <p:cNvPr id="262" name="PlaceHolder 2"/>
          <p:cNvSpPr>
            <a:spLocks noGrp="1"/>
          </p:cNvSpPr>
          <p:nvPr>
            <p:ph type="body"/>
          </p:nvPr>
        </p:nvSpPr>
        <p:spPr>
          <a:xfrm>
            <a:off x="777240" y="4777560"/>
            <a:ext cx="6217560" cy="4525920"/>
          </a:xfrm>
          <a:prstGeom prst="rect">
            <a:avLst/>
          </a:prstGeom>
          <a:noFill/>
          <a:ln w="0">
            <a:noFill/>
          </a:ln>
        </p:spPr>
        <p:txBody>
          <a:bodyPr lIns="0" tIns="0" rIns="0" bIns="0" anchor="t">
            <a:noAutofit/>
          </a:bodyPr>
          <a:lstStyle/>
          <a:p>
            <a:r>
              <a:rPr lang="en-US" sz="2000" b="0" strike="noStrike" spc="-1">
                <a:latin typeface="Arial"/>
              </a:rPr>
              <a:t>Click to edit the notes format</a:t>
            </a:r>
          </a:p>
        </p:txBody>
      </p:sp>
      <p:sp>
        <p:nvSpPr>
          <p:cNvPr id="263" name="PlaceHolder 3"/>
          <p:cNvSpPr>
            <a:spLocks noGrp="1"/>
          </p:cNvSpPr>
          <p:nvPr>
            <p:ph type="hdr"/>
          </p:nvPr>
        </p:nvSpPr>
        <p:spPr>
          <a:xfrm>
            <a:off x="0" y="0"/>
            <a:ext cx="3372840" cy="502560"/>
          </a:xfrm>
          <a:prstGeom prst="rect">
            <a:avLst/>
          </a:prstGeom>
          <a:noFill/>
          <a:ln w="0">
            <a:noFill/>
          </a:ln>
        </p:spPr>
        <p:txBody>
          <a:bodyPr lIns="0" tIns="0" rIns="0" bIns="0" anchor="t">
            <a:noAutofit/>
          </a:bodyPr>
          <a:lstStyle/>
          <a:p>
            <a:r>
              <a:rPr lang="en-US" sz="1400" b="0" strike="noStrike" spc="-1">
                <a:latin typeface="Times New Roman"/>
              </a:rPr>
              <a:t>&lt;header&gt;</a:t>
            </a:r>
          </a:p>
        </p:txBody>
      </p:sp>
      <p:sp>
        <p:nvSpPr>
          <p:cNvPr id="264" name="PlaceHolder 4"/>
          <p:cNvSpPr>
            <a:spLocks noGrp="1"/>
          </p:cNvSpPr>
          <p:nvPr>
            <p:ph type="dt" idx="14"/>
          </p:nvPr>
        </p:nvSpPr>
        <p:spPr>
          <a:xfrm>
            <a:off x="4399200" y="0"/>
            <a:ext cx="3372840" cy="502560"/>
          </a:xfrm>
          <a:prstGeom prst="rect">
            <a:avLst/>
          </a:prstGeom>
          <a:noFill/>
          <a:ln w="0">
            <a:noFill/>
          </a:ln>
        </p:spPr>
        <p:txBody>
          <a:bodyPr lIns="0" tIns="0" rIns="0" bIns="0" anchor="t">
            <a:noAutofit/>
          </a:bodyPr>
          <a:lstStyle>
            <a:lvl1pPr algn="r">
              <a:buNone/>
              <a:defRPr lang="en-US" sz="1400" b="0" strike="noStrike" spc="-1">
                <a:latin typeface="Times New Roman"/>
              </a:defRPr>
            </a:lvl1pPr>
          </a:lstStyle>
          <a:p>
            <a:pPr algn="r">
              <a:buNone/>
            </a:pPr>
            <a:r>
              <a:rPr lang="en-US" sz="1400" b="0" strike="noStrike" spc="-1">
                <a:latin typeface="Times New Roman"/>
              </a:rPr>
              <a:t>&lt;date/time&gt;</a:t>
            </a:r>
          </a:p>
        </p:txBody>
      </p:sp>
      <p:sp>
        <p:nvSpPr>
          <p:cNvPr id="265" name="PlaceHolder 5"/>
          <p:cNvSpPr>
            <a:spLocks noGrp="1"/>
          </p:cNvSpPr>
          <p:nvPr>
            <p:ph type="ftr" idx="15"/>
          </p:nvPr>
        </p:nvSpPr>
        <p:spPr>
          <a:xfrm>
            <a:off x="0" y="9555480"/>
            <a:ext cx="3372840" cy="502560"/>
          </a:xfrm>
          <a:prstGeom prst="rect">
            <a:avLst/>
          </a:prstGeom>
          <a:noFill/>
          <a:ln w="0">
            <a:noFill/>
          </a:ln>
        </p:spPr>
        <p:txBody>
          <a:bodyPr lIns="0" tIns="0" rIns="0" bIns="0" anchor="b">
            <a:noAutofit/>
          </a:bodyPr>
          <a:lstStyle>
            <a:lvl1pPr>
              <a:defRPr lang="en-US" sz="1400" b="0" strike="noStrike" spc="-1">
                <a:latin typeface="Times New Roman"/>
              </a:defRPr>
            </a:lvl1pPr>
          </a:lstStyle>
          <a:p>
            <a:r>
              <a:rPr lang="en-US" sz="1400" b="0" strike="noStrike" spc="-1">
                <a:latin typeface="Times New Roman"/>
              </a:rPr>
              <a:t>&lt;footer&gt;</a:t>
            </a:r>
          </a:p>
        </p:txBody>
      </p:sp>
      <p:sp>
        <p:nvSpPr>
          <p:cNvPr id="266" name="PlaceHolder 6"/>
          <p:cNvSpPr>
            <a:spLocks noGrp="1"/>
          </p:cNvSpPr>
          <p:nvPr>
            <p:ph type="sldNum" idx="16"/>
          </p:nvPr>
        </p:nvSpPr>
        <p:spPr>
          <a:xfrm>
            <a:off x="4399200" y="9555480"/>
            <a:ext cx="3372840" cy="502560"/>
          </a:xfrm>
          <a:prstGeom prst="rect">
            <a:avLst/>
          </a:prstGeom>
          <a:noFill/>
          <a:ln w="0">
            <a:noFill/>
          </a:ln>
        </p:spPr>
        <p:txBody>
          <a:bodyPr lIns="0" tIns="0" rIns="0" bIns="0" anchor="b">
            <a:noAutofit/>
          </a:bodyPr>
          <a:lstStyle>
            <a:lvl1pPr algn="r">
              <a:buNone/>
              <a:defRPr lang="en-US" sz="1400" b="0" strike="noStrike" spc="-1">
                <a:latin typeface="Times New Roman"/>
              </a:defRPr>
            </a:lvl1pPr>
          </a:lstStyle>
          <a:p>
            <a:pPr algn="r">
              <a:buNone/>
            </a:pPr>
            <a:fld id="{9931E9A3-E935-4B83-B0A7-3F2E2B6C27F5}" type="slidenum">
              <a:rPr lang="en-US" sz="1400" b="0" strike="noStrike" spc="-1">
                <a:latin typeface="Times New Roman"/>
              </a:rPr>
              <a:t>‹#›</a:t>
            </a:fld>
            <a:endParaRPr lang="en-US"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idx="16"/>
          </p:nvPr>
        </p:nvSpPr>
        <p:spPr/>
        <p:txBody>
          <a:bodyPr/>
          <a:lstStyle/>
          <a:p>
            <a:pPr algn="r">
              <a:buNone/>
            </a:pPr>
            <a:fld id="{9931E9A3-E935-4B83-B0A7-3F2E2B6C27F5}" type="slidenum">
              <a:rPr lang="en-US" sz="1400" b="0" strike="noStrike" spc="-1" smtClean="0">
                <a:latin typeface="Times New Roman"/>
              </a:rPr>
              <a:t>2</a:t>
            </a:fld>
            <a:endParaRPr lang="en-US" sz="1400" b="0" strike="noStrike" spc="-1">
              <a:latin typeface="Times New Roman"/>
            </a:endParaRPr>
          </a:p>
        </p:txBody>
      </p:sp>
    </p:spTree>
    <p:extLst>
      <p:ext uri="{BB962C8B-B14F-4D97-AF65-F5344CB8AC3E}">
        <p14:creationId xmlns:p14="http://schemas.microsoft.com/office/powerpoint/2010/main" val="32913766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F709D-5CAE-C2FA-0712-429E5AA7AF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B2AA8C-966D-7297-5217-DC26E637F215}"/>
              </a:ext>
            </a:extLst>
          </p:cNvPr>
          <p:cNvSpPr>
            <a:spLocks noGrp="1" noRot="1" noChangeAspect="1"/>
          </p:cNvSpPr>
          <p:nvPr>
            <p:ph type="sldImg"/>
          </p:nvPr>
        </p:nvSpPr>
        <p:spPr>
          <a:xfrm>
            <a:off x="533400" y="763588"/>
            <a:ext cx="6704013" cy="3771900"/>
          </a:xfrm>
        </p:spPr>
      </p:sp>
      <p:sp>
        <p:nvSpPr>
          <p:cNvPr id="3" name="Notes Placeholder 2">
            <a:extLst>
              <a:ext uri="{FF2B5EF4-FFF2-40B4-BE49-F238E27FC236}">
                <a16:creationId xmlns:a16="http://schemas.microsoft.com/office/drawing/2014/main" id="{A74489A6-5207-78D0-E456-FF914C7DF5AA}"/>
              </a:ext>
            </a:extLst>
          </p:cNvPr>
          <p:cNvSpPr>
            <a:spLocks noGrp="1"/>
          </p:cNvSpPr>
          <p:nvPr>
            <p:ph type="body" idx="1"/>
          </p:nvPr>
        </p:nvSpPr>
        <p:spPr/>
        <p:txBody>
          <a:bodyPr/>
          <a:lstStyle/>
          <a:p>
            <a:r>
              <a:rPr lang="en-GB" dirty="0"/>
              <a:t>Not started, P</a:t>
            </a:r>
            <a:r>
              <a:rPr lang="en-SE" dirty="0"/>
              <a:t>artial, Most complete, Complete</a:t>
            </a:r>
          </a:p>
          <a:p>
            <a:endParaRPr lang="en-SE" dirty="0"/>
          </a:p>
          <a:p>
            <a:endParaRPr lang="en-SE" dirty="0"/>
          </a:p>
          <a:p>
            <a:endParaRPr lang="en-SE" dirty="0"/>
          </a:p>
          <a:p>
            <a:r>
              <a:rPr lang="en-SE" dirty="0"/>
              <a:t>LOKI: </a:t>
            </a:r>
          </a:p>
          <a:p>
            <a:endParaRPr lang="en-SE" dirty="0"/>
          </a:p>
          <a:p>
            <a:r>
              <a:rPr lang="en-SE" dirty="0"/>
              <a:t>Has been tested with detector testing ISIS  - </a:t>
            </a:r>
          </a:p>
          <a:p>
            <a:endParaRPr lang="en-SE" dirty="0"/>
          </a:p>
          <a:p>
            <a:r>
              <a:rPr lang="en-SE" dirty="0"/>
              <a:t>DREAM:</a:t>
            </a:r>
          </a:p>
          <a:p>
            <a:br>
              <a:rPr lang="en-SE" dirty="0"/>
            </a:br>
            <a:r>
              <a:rPr lang="en-SE" dirty="0"/>
              <a:t>GEN4/McStas simulations, E2E, capable of writing to NeXus format for data analysis  - Powder</a:t>
            </a:r>
          </a:p>
          <a:p>
            <a:endParaRPr lang="en-SE" dirty="0"/>
          </a:p>
          <a:p>
            <a:r>
              <a:rPr lang="en-SE" dirty="0"/>
              <a:t>BIFROST: </a:t>
            </a:r>
          </a:p>
          <a:p>
            <a:endParaRPr lang="en-SE" dirty="0"/>
          </a:p>
          <a:p>
            <a:r>
              <a:rPr lang="en-SE" dirty="0"/>
              <a:t>ODIN:</a:t>
            </a:r>
          </a:p>
          <a:p>
            <a:endParaRPr lang="en-SE" dirty="0"/>
          </a:p>
          <a:p>
            <a:r>
              <a:rPr lang="en-SE" dirty="0"/>
              <a:t>More detectors to be integrated. Complete for some of them. </a:t>
            </a:r>
          </a:p>
          <a:p>
            <a:endParaRPr lang="en-SE" dirty="0"/>
          </a:p>
          <a:p>
            <a:r>
              <a:rPr lang="en-SE" dirty="0"/>
              <a:t>NMX: </a:t>
            </a:r>
          </a:p>
          <a:p>
            <a:endParaRPr lang="en-SE" dirty="0"/>
          </a:p>
          <a:p>
            <a:r>
              <a:rPr lang="en-SE" dirty="0"/>
              <a:t>Most complete - - Aaron </a:t>
            </a:r>
          </a:p>
        </p:txBody>
      </p:sp>
      <p:sp>
        <p:nvSpPr>
          <p:cNvPr id="4" name="Slide Number Placeholder 3">
            <a:extLst>
              <a:ext uri="{FF2B5EF4-FFF2-40B4-BE49-F238E27FC236}">
                <a16:creationId xmlns:a16="http://schemas.microsoft.com/office/drawing/2014/main" id="{90B0B9E5-2173-8617-D72A-A6795D9A045D}"/>
              </a:ext>
            </a:extLst>
          </p:cNvPr>
          <p:cNvSpPr>
            <a:spLocks noGrp="1"/>
          </p:cNvSpPr>
          <p:nvPr>
            <p:ph type="sldNum" idx="16"/>
          </p:nvPr>
        </p:nvSpPr>
        <p:spPr/>
        <p:txBody>
          <a:bodyPr/>
          <a:lstStyle/>
          <a:p>
            <a:pPr algn="r">
              <a:buNone/>
            </a:pPr>
            <a:fld id="{9931E9A3-E935-4B83-B0A7-3F2E2B6C27F5}" type="slidenum">
              <a:rPr lang="en-US" sz="1400" b="0" strike="noStrike" spc="-1" smtClean="0">
                <a:latin typeface="Times New Roman"/>
              </a:rPr>
              <a:t>11</a:t>
            </a:fld>
            <a:endParaRPr lang="en-US" sz="1400" b="0" strike="noStrike" spc="-1">
              <a:latin typeface="Times New Roman"/>
            </a:endParaRPr>
          </a:p>
        </p:txBody>
      </p:sp>
    </p:spTree>
    <p:extLst>
      <p:ext uri="{BB962C8B-B14F-4D97-AF65-F5344CB8AC3E}">
        <p14:creationId xmlns:p14="http://schemas.microsoft.com/office/powerpoint/2010/main" val="2209378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a:t>
            </a:r>
            <a:r>
              <a:rPr lang="en-GB" sz="1200" kern="1200" dirty="0">
                <a:solidFill>
                  <a:schemeClr val="tx1"/>
                </a:solidFill>
                <a:effectLst/>
                <a:latin typeface="+mn-lt"/>
                <a:ea typeface="+mn-ea"/>
                <a:cs typeface="+mn-cs"/>
              </a:rPr>
              <a:t>faithful </a:t>
            </a:r>
            <a:r>
              <a:rPr lang="en-GB" dirty="0"/>
              <a:t>digital representation of BIFROST has been developed using a </a:t>
            </a:r>
            <a:r>
              <a:rPr lang="en-GB" dirty="0" err="1"/>
              <a:t>McStas</a:t>
            </a:r>
            <a:r>
              <a:rPr lang="en-GB" dirty="0"/>
              <a:t> instrument model that interfaces with the EFU and Kafka to produce realistic </a:t>
            </a:r>
            <a:r>
              <a:rPr lang="en-GB" dirty="0" err="1"/>
              <a:t>NeXus</a:t>
            </a:r>
            <a:r>
              <a:rPr lang="en-GB" dirty="0"/>
              <a:t> data files, forming the basis for a digital shadow of the instrument. Several Hot Commissioning (HC) tasks have been successfully simulated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u="none" strike="noStrike" dirty="0">
              <a:solidFill>
                <a:srgbClr val="000000"/>
              </a:solidFill>
              <a:effectLst/>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u="none" strike="noStrike" dirty="0">
                <a:solidFill>
                  <a:srgbClr val="000000"/>
                </a:solidFill>
                <a:effectLst/>
                <a:uFillTx/>
                <a:latin typeface="+mn-lt"/>
              </a:rPr>
              <a:t>SAR Review has been done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u="none" strike="noStrike" dirty="0">
              <a:solidFill>
                <a:srgbClr val="000000"/>
              </a:solidFill>
              <a:effectLst/>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u="none" strike="noStrike" dirty="0">
                <a:solidFill>
                  <a:srgbClr val="000000"/>
                </a:solidFill>
                <a:effectLst/>
                <a:uFillTx/>
                <a:latin typeface="+mn-lt"/>
              </a:rPr>
              <a:t>Greg</a:t>
            </a:r>
            <a:endParaRPr lang="en-US" sz="1200" b="0" u="none" strike="noStrike" dirty="0">
              <a:solidFill>
                <a:srgbClr val="000000"/>
              </a:solidFill>
              <a:effectLst/>
              <a:uFillTx/>
              <a:latin typeface="+mn-lt"/>
            </a:endParaRPr>
          </a:p>
        </p:txBody>
      </p:sp>
      <p:sp>
        <p:nvSpPr>
          <p:cNvPr id="4" name="Slide Number Placeholder 3"/>
          <p:cNvSpPr>
            <a:spLocks noGrp="1"/>
          </p:cNvSpPr>
          <p:nvPr>
            <p:ph type="sldNum" idx="16"/>
          </p:nvPr>
        </p:nvSpPr>
        <p:spPr/>
        <p:txBody>
          <a:bodyPr/>
          <a:lstStyle/>
          <a:p>
            <a:pPr algn="r">
              <a:buNone/>
            </a:pPr>
            <a:fld id="{9931E9A3-E935-4B83-B0A7-3F2E2B6C27F5}" type="slidenum">
              <a:rPr lang="en-US" sz="1400" b="0" strike="noStrike" spc="-1" smtClean="0">
                <a:latin typeface="Times New Roman"/>
              </a:rPr>
              <a:t>12</a:t>
            </a:fld>
            <a:endParaRPr lang="en-US" sz="1400" b="0" strike="noStrike" spc="-1">
              <a:latin typeface="Times New Roman"/>
            </a:endParaRPr>
          </a:p>
        </p:txBody>
      </p:sp>
    </p:spTree>
    <p:extLst>
      <p:ext uri="{BB962C8B-B14F-4D97-AF65-F5344CB8AC3E}">
        <p14:creationId xmlns:p14="http://schemas.microsoft.com/office/powerpoint/2010/main" val="38960377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err="1"/>
              <a:t>LoKI</a:t>
            </a:r>
            <a:r>
              <a:rPr lang="en-US" dirty="0"/>
              <a:t> doing very well with a lot of key components successfully tested</a:t>
            </a:r>
          </a:p>
          <a:p>
            <a:pPr marL="171450" indent="-171450">
              <a:buFont typeface="Arial" panose="020B0604020202020204" pitchFamily="34" charset="0"/>
              <a:buChar char="•"/>
            </a:pPr>
            <a:r>
              <a:rPr lang="en-US" dirty="0"/>
              <a:t>Strong IDS involvement throughout cold commissioning testing phase </a:t>
            </a:r>
          </a:p>
          <a:p>
            <a:pPr marL="171450" indent="-171450">
              <a:buFont typeface="Arial" panose="020B0604020202020204" pitchFamily="34" charset="0"/>
              <a:buChar char="•"/>
            </a:pPr>
            <a:r>
              <a:rPr lang="en-US" dirty="0"/>
              <a:t>Used representative VISA environment throughout on a dedicated cold commissioning proposal (051657)</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From measurement to viewing on </a:t>
            </a:r>
            <a:r>
              <a:rPr lang="en-US" dirty="0" err="1"/>
              <a:t>SciCat</a:t>
            </a:r>
            <a:r>
              <a:rPr lang="en-US" dirty="0"/>
              <a:t> test: 11 seconds! </a:t>
            </a:r>
          </a:p>
          <a:p>
            <a:pPr marL="171450" indent="-171450">
              <a:buFont typeface="Arial" panose="020B0604020202020204" pitchFamily="34" charset="0"/>
              <a:buChar char="•"/>
            </a:pPr>
            <a:r>
              <a:rPr lang="en-US" dirty="0"/>
              <a:t>In terms of the data pipeline, we are mostly there with a few details to finish up during HC (</a:t>
            </a:r>
            <a:r>
              <a:rPr lang="en-US" dirty="0" err="1"/>
              <a:t>ie</a:t>
            </a:r>
            <a:r>
              <a:rPr lang="en-US" dirty="0"/>
              <a:t>. stitching/merging of data from different panels)</a:t>
            </a:r>
          </a:p>
          <a:p>
            <a:pPr marL="171450" indent="-171450">
              <a:buFont typeface="Arial" panose="020B0604020202020204" pitchFamily="34" charset="0"/>
              <a:buChar char="•"/>
            </a:pPr>
            <a:endParaRPr lang="en-US" sz="1200" b="0" u="none" strike="noStrike" dirty="0">
              <a:solidFill>
                <a:srgbClr val="000000"/>
              </a:solidFill>
              <a:effectLst/>
              <a:uFillTx/>
              <a:latin typeface="+mn-lt"/>
            </a:endParaRPr>
          </a:p>
          <a:p>
            <a:pPr marL="171450" indent="-171450">
              <a:buFont typeface="Arial" panose="020B0604020202020204" pitchFamily="34" charset="0"/>
              <a:buChar char="•"/>
            </a:pPr>
            <a:r>
              <a:rPr lang="en-GB" sz="1200" b="0" u="none" strike="noStrike" dirty="0">
                <a:solidFill>
                  <a:srgbClr val="000000"/>
                </a:solidFill>
                <a:effectLst/>
                <a:uFillTx/>
                <a:latin typeface="+mn-lt"/>
              </a:rPr>
              <a:t>SAR Review has been done</a:t>
            </a:r>
            <a:endParaRPr lang="en-US" sz="1200" b="0" u="none" strike="noStrike" dirty="0">
              <a:solidFill>
                <a:srgbClr val="000000"/>
              </a:solidFill>
              <a:effectLst/>
              <a:uFillTx/>
              <a:latin typeface="+mn-lt"/>
            </a:endParaRPr>
          </a:p>
          <a:p>
            <a:pPr marL="171450" indent="-171450">
              <a:buFont typeface="Arial" panose="020B0604020202020204" pitchFamily="34" charset="0"/>
              <a:buChar char="•"/>
            </a:pPr>
            <a:endParaRPr lang="en-US" sz="1200" b="0" u="none" strike="noStrike" dirty="0">
              <a:solidFill>
                <a:srgbClr val="000000"/>
              </a:solidFill>
              <a:effectLst/>
              <a:uFillTx/>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A proposal was set up through the user </a:t>
            </a:r>
            <a:r>
              <a:rPr lang="en-GB" sz="1200" kern="1200" dirty="0" err="1">
                <a:solidFill>
                  <a:schemeClr val="tx1"/>
                </a:solidFill>
                <a:effectLst/>
                <a:latin typeface="+mn-lt"/>
                <a:ea typeface="+mn-ea"/>
                <a:cs typeface="+mn-cs"/>
              </a:rPr>
              <a:t>offoice</a:t>
            </a:r>
            <a:r>
              <a:rPr lang="en-GB" sz="1200" kern="1200" dirty="0">
                <a:solidFill>
                  <a:schemeClr val="tx1"/>
                </a:solidFill>
                <a:effectLst/>
                <a:latin typeface="+mn-lt"/>
                <a:ea typeface="+mn-ea"/>
                <a:cs typeface="+mn-cs"/>
              </a:rPr>
              <a:t> software (proposal 051657), dedicated to all commissioning activities. </a:t>
            </a:r>
            <a:r>
              <a:rPr lang="en-GB" sz="1200" kern="1200" dirty="0" err="1">
                <a:solidFill>
                  <a:schemeClr val="tx1"/>
                </a:solidFill>
                <a:effectLst/>
                <a:latin typeface="+mn-lt"/>
                <a:ea typeface="+mn-ea"/>
                <a:cs typeface="+mn-cs"/>
              </a:rPr>
              <a:t>NeXuS</a:t>
            </a:r>
            <a:r>
              <a:rPr lang="en-GB" sz="1200" kern="1200" dirty="0">
                <a:solidFill>
                  <a:schemeClr val="tx1"/>
                </a:solidFill>
                <a:effectLst/>
                <a:latin typeface="+mn-lt"/>
                <a:ea typeface="+mn-ea"/>
                <a:cs typeface="+mn-cs"/>
              </a:rPr>
              <a:t> files were saved under this proposal as part of testing and opened for inspection with VISA. </a:t>
            </a:r>
            <a:endParaRPr lang="en-GB" dirty="0"/>
          </a:p>
          <a:p>
            <a:pPr marL="171450" indent="-171450">
              <a:buFont typeface="Arial" panose="020B0604020202020204" pitchFamily="34" charset="0"/>
              <a:buChar char="•"/>
            </a:pPr>
            <a:endParaRPr lang="en-US" sz="1200" b="0" u="none" strike="noStrike" dirty="0">
              <a:solidFill>
                <a:srgbClr val="000000"/>
              </a:solidFill>
              <a:effectLst/>
              <a:uFillTx/>
              <a:latin typeface="+mn-lt"/>
            </a:endParaRPr>
          </a:p>
        </p:txBody>
      </p:sp>
      <p:sp>
        <p:nvSpPr>
          <p:cNvPr id="4" name="Slide Number Placeholder 3"/>
          <p:cNvSpPr>
            <a:spLocks noGrp="1"/>
          </p:cNvSpPr>
          <p:nvPr>
            <p:ph type="sldNum" sz="quarter" idx="5"/>
          </p:nvPr>
        </p:nvSpPr>
        <p:spPr/>
        <p:txBody>
          <a:bodyPr/>
          <a:lstStyle/>
          <a:p>
            <a:fld id="{C025C02C-731C-F446-82A4-00549E325824}" type="slidenum">
              <a:rPr lang="en-GB" smtClean="0"/>
              <a:t>13</a:t>
            </a:fld>
            <a:endParaRPr lang="en-GB"/>
          </a:p>
        </p:txBody>
      </p:sp>
    </p:spTree>
    <p:extLst>
      <p:ext uri="{BB962C8B-B14F-4D97-AF65-F5344CB8AC3E}">
        <p14:creationId xmlns:p14="http://schemas.microsoft.com/office/powerpoint/2010/main" val="11679827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1E9DD2-E46B-2862-5924-98595241AE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36F407-6689-CB0D-6ECF-A9B392D50B75}"/>
              </a:ext>
            </a:extLst>
          </p:cNvPr>
          <p:cNvSpPr>
            <a:spLocks noGrp="1" noRot="1" noChangeAspect="1"/>
          </p:cNvSpPr>
          <p:nvPr>
            <p:ph type="sldImg"/>
          </p:nvPr>
        </p:nvSpPr>
        <p:spPr>
          <a:xfrm>
            <a:off x="533400" y="763588"/>
            <a:ext cx="6704013" cy="3771900"/>
          </a:xfrm>
        </p:spPr>
      </p:sp>
      <p:sp>
        <p:nvSpPr>
          <p:cNvPr id="3" name="Notes Placeholder 2">
            <a:extLst>
              <a:ext uri="{FF2B5EF4-FFF2-40B4-BE49-F238E27FC236}">
                <a16:creationId xmlns:a16="http://schemas.microsoft.com/office/drawing/2014/main" id="{237BB03C-BDEE-FF11-E5A6-6C49EBD4D9FA}"/>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Integrations tests has been carried out during the past three weeks for </a:t>
            </a:r>
            <a:r>
              <a:rPr lang="en-US" sz="1200" kern="1200" dirty="0" err="1">
                <a:solidFill>
                  <a:schemeClr val="tx1"/>
                </a:solidFill>
                <a:effectLst/>
                <a:latin typeface="+mn-lt"/>
                <a:ea typeface="+mn-ea"/>
                <a:cs typeface="+mn-cs"/>
              </a:rPr>
              <a:t>Lumacam</a:t>
            </a:r>
            <a:r>
              <a:rPr lang="en-US" sz="1200" kern="1200" dirty="0">
                <a:solidFill>
                  <a:schemeClr val="tx1"/>
                </a:solidFill>
                <a:effectLst/>
                <a:latin typeface="+mn-lt"/>
                <a:ea typeface="+mn-ea"/>
                <a:cs typeface="+mn-cs"/>
              </a:rPr>
              <a:t> (time of arrival),ORCA (white beam camera) and ODIN chopper system.</a:t>
            </a:r>
            <a:r>
              <a:rPr lang="en-DK">
                <a:effectLst/>
              </a:rPr>
              <a:t> </a:t>
            </a:r>
            <a:endParaRPr lang="sv-SE" dirty="0">
              <a:effectLst/>
            </a:endParaRPr>
          </a:p>
          <a:p>
            <a:endParaRPr lang="sv-SE" dirty="0">
              <a:effectLst/>
            </a:endParaRPr>
          </a:p>
          <a:p>
            <a:r>
              <a:rPr lang="sv-SE" dirty="0">
                <a:effectLst/>
              </a:rPr>
              <a:t>YMIR </a:t>
            </a:r>
            <a:r>
              <a:rPr lang="sv-SE" dirty="0" err="1">
                <a:effectLst/>
              </a:rPr>
              <a:t>used</a:t>
            </a:r>
            <a:r>
              <a:rPr lang="sv-SE" dirty="0">
                <a:effectLst/>
              </a:rPr>
              <a:t> for </a:t>
            </a:r>
            <a:r>
              <a:rPr lang="sv-SE" dirty="0" err="1">
                <a:effectLst/>
              </a:rPr>
              <a:t>testing</a:t>
            </a:r>
            <a:r>
              <a:rPr lang="sv-SE" dirty="0">
                <a:effectLst/>
              </a:rPr>
              <a:t> </a:t>
            </a:r>
            <a:endParaRPr lang="en-DK" dirty="0">
              <a:effectLst/>
            </a:endParaRPr>
          </a:p>
          <a:p>
            <a:endParaRPr lang="en-DK" dirty="0">
              <a:effectLst/>
            </a:endParaRPr>
          </a:p>
          <a:p>
            <a:r>
              <a:rPr lang="en-DK" dirty="0">
                <a:effectLst/>
              </a:rPr>
              <a:t>Example 1: Frame overlap coppers (FOC) observed over time, reaching final final rotation speed (frequency).</a:t>
            </a:r>
          </a:p>
          <a:p>
            <a:endParaRPr lang="en-DK" dirty="0">
              <a:effectLst/>
            </a:endParaRPr>
          </a:p>
          <a:p>
            <a:r>
              <a:rPr lang="en-DK" dirty="0">
                <a:effectLst/>
              </a:rPr>
              <a:t>Example 2: Jitter in 9 choppers, fulfilling the requirements. (T0) choppper missing, will be installed at ODIN later. </a:t>
            </a:r>
          </a:p>
          <a:p>
            <a:endParaRPr lang="en-DK" dirty="0">
              <a:effectLst/>
            </a:endParaRPr>
          </a:p>
          <a:p>
            <a:endParaRPr lang="en-SE" dirty="0"/>
          </a:p>
        </p:txBody>
      </p:sp>
      <p:sp>
        <p:nvSpPr>
          <p:cNvPr id="4" name="Slide Number Placeholder 3">
            <a:extLst>
              <a:ext uri="{FF2B5EF4-FFF2-40B4-BE49-F238E27FC236}">
                <a16:creationId xmlns:a16="http://schemas.microsoft.com/office/drawing/2014/main" id="{3D9FC7E1-F1C3-7499-67C0-5E6765F9D26B}"/>
              </a:ext>
            </a:extLst>
          </p:cNvPr>
          <p:cNvSpPr>
            <a:spLocks noGrp="1"/>
          </p:cNvSpPr>
          <p:nvPr>
            <p:ph type="sldNum" idx="16"/>
          </p:nvPr>
        </p:nvSpPr>
        <p:spPr/>
        <p:txBody>
          <a:bodyPr/>
          <a:lstStyle/>
          <a:p>
            <a:pPr algn="r">
              <a:buNone/>
            </a:pPr>
            <a:fld id="{9931E9A3-E935-4B83-B0A7-3F2E2B6C27F5}" type="slidenum">
              <a:rPr lang="en-US" sz="1400" b="0" strike="noStrike" spc="-1" smtClean="0">
                <a:latin typeface="Times New Roman"/>
              </a:rPr>
              <a:t>14</a:t>
            </a:fld>
            <a:endParaRPr lang="en-US" sz="1400" b="0" strike="noStrike" spc="-1">
              <a:latin typeface="Times New Roman"/>
            </a:endParaRPr>
          </a:p>
        </p:txBody>
      </p:sp>
    </p:spTree>
    <p:extLst>
      <p:ext uri="{BB962C8B-B14F-4D97-AF65-F5344CB8AC3E}">
        <p14:creationId xmlns:p14="http://schemas.microsoft.com/office/powerpoint/2010/main" val="40659286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Data processing pipeline from </a:t>
            </a:r>
            <a:r>
              <a:rPr lang="en-GB" sz="1200" b="0" i="0" kern="1200" dirty="0" err="1">
                <a:solidFill>
                  <a:schemeClr val="tx1"/>
                </a:solidFill>
                <a:effectLst/>
                <a:latin typeface="+mn-lt"/>
                <a:ea typeface="+mn-ea"/>
                <a:cs typeface="+mn-cs"/>
              </a:rPr>
              <a:t>McStas</a:t>
            </a:r>
            <a:r>
              <a:rPr lang="en-GB" sz="1200" b="0" i="0" kern="1200" dirty="0">
                <a:solidFill>
                  <a:schemeClr val="tx1"/>
                </a:solidFill>
                <a:effectLst/>
                <a:latin typeface="+mn-lt"/>
                <a:ea typeface="+mn-ea"/>
                <a:cs typeface="+mn-cs"/>
              </a:rPr>
              <a:t>/GEANT4 to </a:t>
            </a:r>
            <a:r>
              <a:rPr lang="en-GB" sz="1200" b="0" i="0" kern="1200" dirty="0" err="1">
                <a:solidFill>
                  <a:schemeClr val="tx1"/>
                </a:solidFill>
                <a:effectLst/>
                <a:latin typeface="+mn-lt"/>
                <a:ea typeface="+mn-ea"/>
                <a:cs typeface="+mn-cs"/>
              </a:rPr>
              <a:t>Scicat</a:t>
            </a:r>
            <a:r>
              <a:rPr lang="en-GB" sz="1200" b="0" i="0" kern="1200" dirty="0">
                <a:solidFill>
                  <a:schemeClr val="tx1"/>
                </a:solidFill>
                <a:effectLst/>
                <a:latin typeface="+mn-lt"/>
                <a:ea typeface="+mn-ea"/>
                <a:cs typeface="+mn-cs"/>
              </a:rPr>
              <a:t> demonstrated last year for Powder Diffraction.</a:t>
            </a:r>
            <a:br>
              <a:rPr lang="en-GB" dirty="0"/>
            </a:br>
            <a:r>
              <a:rPr lang="en-GB" sz="1200" b="0" i="0" kern="1200" dirty="0">
                <a:solidFill>
                  <a:schemeClr val="tx1"/>
                </a:solidFill>
                <a:effectLst/>
                <a:latin typeface="+mn-lt"/>
                <a:ea typeface="+mn-ea"/>
                <a:cs typeface="+mn-cs"/>
              </a:rPr>
              <a:t>Other science cases in good progress together with commissioning tools (ESS live data, choppers settings)</a:t>
            </a:r>
          </a:p>
          <a:p>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post-beamtime processing from </a:t>
            </a:r>
            <a:r>
              <a:rPr lang="en-GB" sz="1200" kern="1200" dirty="0" err="1">
                <a:solidFill>
                  <a:schemeClr val="tx1"/>
                </a:solidFill>
                <a:effectLst/>
                <a:latin typeface="+mn-lt"/>
                <a:ea typeface="+mn-ea"/>
                <a:cs typeface="+mn-cs"/>
              </a:rPr>
              <a:t>McStas</a:t>
            </a:r>
            <a:r>
              <a:rPr lang="en-GB" sz="1200" kern="1200" dirty="0">
                <a:solidFill>
                  <a:schemeClr val="tx1"/>
                </a:solidFill>
                <a:effectLst/>
                <a:latin typeface="+mn-lt"/>
                <a:ea typeface="+mn-ea"/>
                <a:cs typeface="+mn-cs"/>
              </a:rPr>
              <a:t>/GEANT4 simulation to storage on </a:t>
            </a:r>
            <a:r>
              <a:rPr lang="en-GB" sz="1200" kern="1200" dirty="0" err="1">
                <a:solidFill>
                  <a:schemeClr val="tx1"/>
                </a:solidFill>
                <a:effectLst/>
                <a:latin typeface="+mn-lt"/>
                <a:ea typeface="+mn-ea"/>
                <a:cs typeface="+mn-cs"/>
              </a:rPr>
              <a:t>Scicat</a:t>
            </a:r>
            <a:r>
              <a:rPr lang="en-GB" sz="1200" kern="1200" dirty="0">
                <a:solidFill>
                  <a:schemeClr val="tx1"/>
                </a:solidFill>
                <a:effectLst/>
                <a:latin typeface="+mn-lt"/>
                <a:ea typeface="+mn-ea"/>
                <a:cs typeface="+mn-cs"/>
              </a:rPr>
              <a:t> as well as the live data reduction have been demonstrated to the ESS Diffraction instrument scientists in May and October, respectively. </a:t>
            </a:r>
            <a:endParaRPr lang="en-GB" dirty="0">
              <a:effectLst/>
            </a:endParaRP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Not all is needed for day one</a:t>
            </a:r>
            <a:endParaRPr lang="en-SE" dirty="0"/>
          </a:p>
        </p:txBody>
      </p:sp>
      <p:sp>
        <p:nvSpPr>
          <p:cNvPr id="4" name="Slide Number Placeholder 3"/>
          <p:cNvSpPr>
            <a:spLocks noGrp="1"/>
          </p:cNvSpPr>
          <p:nvPr>
            <p:ph type="sldNum" idx="16"/>
          </p:nvPr>
        </p:nvSpPr>
        <p:spPr/>
        <p:txBody>
          <a:bodyPr/>
          <a:lstStyle/>
          <a:p>
            <a:pPr algn="r">
              <a:buNone/>
            </a:pPr>
            <a:fld id="{9931E9A3-E935-4B83-B0A7-3F2E2B6C27F5}" type="slidenum">
              <a:rPr lang="en-US" sz="1400" b="0" strike="noStrike" spc="-1" smtClean="0">
                <a:latin typeface="Times New Roman"/>
              </a:rPr>
              <a:t>15</a:t>
            </a:fld>
            <a:endParaRPr lang="en-US" sz="1400" b="0" strike="noStrike" spc="-1">
              <a:latin typeface="Times New Roman"/>
            </a:endParaRPr>
          </a:p>
        </p:txBody>
      </p:sp>
    </p:spTree>
    <p:extLst>
      <p:ext uri="{BB962C8B-B14F-4D97-AF65-F5344CB8AC3E}">
        <p14:creationId xmlns:p14="http://schemas.microsoft.com/office/powerpoint/2010/main" val="1076723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NMX- focus has been put on optimizing protein crystal diffraction in </a:t>
            </a:r>
            <a:r>
              <a:rPr lang="en-GB" sz="1200" b="0" i="0" kern="1200" dirty="0" err="1">
                <a:solidFill>
                  <a:schemeClr val="tx1"/>
                </a:solidFill>
                <a:effectLst/>
                <a:latin typeface="+mn-lt"/>
                <a:ea typeface="+mn-ea"/>
                <a:cs typeface="+mn-cs"/>
              </a:rPr>
              <a:t>McStas</a:t>
            </a:r>
            <a:r>
              <a:rPr lang="en-GB" sz="1200" b="0" i="0" kern="1200" dirty="0">
                <a:solidFill>
                  <a:schemeClr val="tx1"/>
                </a:solidFill>
                <a:effectLst/>
                <a:latin typeface="+mn-lt"/>
                <a:ea typeface="+mn-ea"/>
                <a:cs typeface="+mn-cs"/>
              </a:rPr>
              <a:t>. Data reduction workflow is complete and ready for HC.</a:t>
            </a:r>
          </a:p>
          <a:p>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software suite for NMX data reduction is complete and a vision for an automated data reduction pipeline, NMX-workflow, was completed and shown to the NMX STAP at the beginning of 2025. We can now process protein crystallography data coming from NMX detectors.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great inroads in the </a:t>
            </a:r>
            <a:r>
              <a:rPr lang="en-GB" sz="1200" i="1" kern="1200" dirty="0">
                <a:solidFill>
                  <a:schemeClr val="tx1"/>
                </a:solidFill>
                <a:effectLst/>
                <a:latin typeface="+mn-lt"/>
                <a:ea typeface="+mn-ea"/>
                <a:cs typeface="+mn-cs"/>
              </a:rPr>
              <a:t>simulation </a:t>
            </a:r>
            <a:r>
              <a:rPr lang="en-GB" sz="1200" kern="1200" dirty="0">
                <a:solidFill>
                  <a:schemeClr val="tx1"/>
                </a:solidFill>
                <a:effectLst/>
                <a:latin typeface="+mn-lt"/>
                <a:ea typeface="+mn-ea"/>
                <a:cs typeface="+mn-cs"/>
              </a:rPr>
              <a:t>of NMX data in </a:t>
            </a:r>
            <a:r>
              <a:rPr lang="en-GB" sz="1200" kern="1200" dirty="0" err="1">
                <a:solidFill>
                  <a:schemeClr val="tx1"/>
                </a:solidFill>
                <a:effectLst/>
                <a:latin typeface="+mn-lt"/>
                <a:ea typeface="+mn-ea"/>
                <a:cs typeface="+mn-cs"/>
              </a:rPr>
              <a:t>McStas</a:t>
            </a:r>
            <a:r>
              <a:rPr lang="en-GB" sz="1200" kern="1200" dirty="0">
                <a:solidFill>
                  <a:schemeClr val="tx1"/>
                </a:solidFill>
                <a:effectLst/>
                <a:latin typeface="+mn-lt"/>
                <a:ea typeface="+mn-ea"/>
                <a:cs typeface="+mn-cs"/>
              </a:rPr>
              <a:t>. This was far from trivial, as single-crystal protein crystallographic simulations required a great deal of computational power, </a:t>
            </a:r>
            <a:r>
              <a:rPr lang="en-GB" sz="1200" kern="1200" dirty="0" err="1">
                <a:solidFill>
                  <a:schemeClr val="tx1"/>
                </a:solidFill>
                <a:effectLst/>
                <a:latin typeface="+mn-lt"/>
                <a:ea typeface="+mn-ea"/>
                <a:cs typeface="+mn-cs"/>
              </a:rPr>
              <a:t>modeling</a:t>
            </a:r>
            <a:r>
              <a:rPr lang="en-GB" sz="1200" kern="1200" dirty="0">
                <a:solidFill>
                  <a:schemeClr val="tx1"/>
                </a:solidFill>
                <a:effectLst/>
                <a:latin typeface="+mn-lt"/>
                <a:ea typeface="+mn-ea"/>
                <a:cs typeface="+mn-cs"/>
              </a:rPr>
              <a:t> of neutron-solvent interactions, and updating of specific </a:t>
            </a:r>
            <a:r>
              <a:rPr lang="en-GB" sz="1200" kern="1200" dirty="0" err="1">
                <a:solidFill>
                  <a:schemeClr val="tx1"/>
                </a:solidFill>
                <a:effectLst/>
                <a:latin typeface="+mn-lt"/>
                <a:ea typeface="+mn-ea"/>
                <a:cs typeface="+mn-cs"/>
              </a:rPr>
              <a:t>McStas</a:t>
            </a:r>
            <a:r>
              <a:rPr lang="en-GB" sz="1200" kern="1200" dirty="0">
                <a:solidFill>
                  <a:schemeClr val="tx1"/>
                </a:solidFill>
                <a:effectLst/>
                <a:latin typeface="+mn-lt"/>
                <a:ea typeface="+mn-ea"/>
                <a:cs typeface="+mn-cs"/>
              </a:rPr>
              <a:t> components. This work will be submitted for publication in the near future.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Aaron </a:t>
            </a:r>
          </a:p>
          <a:p>
            <a:endParaRPr lang="en-GB" sz="1200" b="0" i="0" kern="1200" dirty="0">
              <a:solidFill>
                <a:schemeClr val="tx1"/>
              </a:solidFill>
              <a:effectLst/>
              <a:latin typeface="+mn-lt"/>
              <a:ea typeface="+mn-ea"/>
              <a:cs typeface="+mn-cs"/>
            </a:endParaRPr>
          </a:p>
          <a:p>
            <a:br>
              <a:rPr lang="en-GB" sz="1200" b="0" i="0" kern="1200" dirty="0">
                <a:solidFill>
                  <a:schemeClr val="tx1"/>
                </a:solidFill>
                <a:effectLst/>
                <a:latin typeface="+mn-lt"/>
                <a:ea typeface="+mn-ea"/>
                <a:cs typeface="+mn-cs"/>
              </a:rPr>
            </a:br>
            <a:endParaRPr lang="en-GB" sz="1200" b="0" i="0" kern="1200" dirty="0">
              <a:solidFill>
                <a:schemeClr val="tx1"/>
              </a:solidFill>
              <a:effectLst/>
              <a:latin typeface="+mn-lt"/>
              <a:ea typeface="+mn-ea"/>
              <a:cs typeface="+mn-cs"/>
            </a:endParaRPr>
          </a:p>
          <a:p>
            <a:endParaRPr lang="en-SE" dirty="0"/>
          </a:p>
        </p:txBody>
      </p:sp>
      <p:sp>
        <p:nvSpPr>
          <p:cNvPr id="4" name="Slide Number Placeholder 3"/>
          <p:cNvSpPr>
            <a:spLocks noGrp="1"/>
          </p:cNvSpPr>
          <p:nvPr>
            <p:ph type="sldNum" idx="16"/>
          </p:nvPr>
        </p:nvSpPr>
        <p:spPr/>
        <p:txBody>
          <a:bodyPr/>
          <a:lstStyle/>
          <a:p>
            <a:pPr algn="r">
              <a:buNone/>
            </a:pPr>
            <a:fld id="{9931E9A3-E935-4B83-B0A7-3F2E2B6C27F5}" type="slidenum">
              <a:rPr lang="en-US" sz="1400" b="0" strike="noStrike" spc="-1" smtClean="0">
                <a:latin typeface="Times New Roman"/>
              </a:rPr>
              <a:t>16</a:t>
            </a:fld>
            <a:endParaRPr lang="en-US" sz="1400" b="0" strike="noStrike" spc="-1">
              <a:latin typeface="Times New Roman"/>
            </a:endParaRPr>
          </a:p>
        </p:txBody>
      </p:sp>
    </p:spTree>
    <p:extLst>
      <p:ext uri="{BB962C8B-B14F-4D97-AF65-F5344CB8AC3E}">
        <p14:creationId xmlns:p14="http://schemas.microsoft.com/office/powerpoint/2010/main" val="33327127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41D02-0546-1E67-D2BA-8FF4A528C3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8EB17D-45E7-F5DD-1035-6DB05485608B}"/>
              </a:ext>
            </a:extLst>
          </p:cNvPr>
          <p:cNvSpPr>
            <a:spLocks noGrp="1" noRot="1" noChangeAspect="1"/>
          </p:cNvSpPr>
          <p:nvPr>
            <p:ph type="sldImg"/>
          </p:nvPr>
        </p:nvSpPr>
        <p:spPr>
          <a:xfrm>
            <a:off x="533400" y="763588"/>
            <a:ext cx="6704013" cy="3771900"/>
          </a:xfrm>
        </p:spPr>
      </p:sp>
      <p:sp>
        <p:nvSpPr>
          <p:cNvPr id="3" name="Notes Placeholder 2">
            <a:extLst>
              <a:ext uri="{FF2B5EF4-FFF2-40B4-BE49-F238E27FC236}">
                <a16:creationId xmlns:a16="http://schemas.microsoft.com/office/drawing/2014/main" id="{EF04E069-C827-99D2-442E-827BE04156F7}"/>
              </a:ext>
            </a:extLst>
          </p:cNvPr>
          <p:cNvSpPr>
            <a:spLocks noGrp="1"/>
          </p:cNvSpPr>
          <p:nvPr>
            <p:ph type="body" idx="1"/>
          </p:nvPr>
        </p:nvSpPr>
        <p:spPr/>
        <p:txBody>
          <a:bodyPr/>
          <a:lstStyle/>
          <a:p>
            <a:r>
              <a:rPr lang="en-US" dirty="0"/>
              <a:t>Thomas </a:t>
            </a:r>
            <a:r>
              <a:rPr lang="en-US" dirty="0" err="1"/>
              <a:t>Kittelmanns</a:t>
            </a:r>
            <a:r>
              <a:rPr lang="en-US" dirty="0"/>
              <a:t> projects</a:t>
            </a:r>
          </a:p>
          <a:p>
            <a:r>
              <a:rPr lang="en-US" dirty="0" err="1"/>
              <a:t>NCrystal</a:t>
            </a:r>
            <a:r>
              <a:rPr lang="en-US" dirty="0"/>
              <a:t>: Library for calculation of cross section and performing scattering, used in many packages for example </a:t>
            </a:r>
            <a:r>
              <a:rPr lang="en-US" dirty="0" err="1"/>
              <a:t>McStas</a:t>
            </a:r>
            <a:endParaRPr lang="en-US" dirty="0"/>
          </a:p>
          <a:p>
            <a:r>
              <a:rPr lang="en-US" dirty="0"/>
              <a:t>MCPL: Monte Carlo Particle List, standardized format to exchange beam states between different simulation tools</a:t>
            </a:r>
          </a:p>
          <a:p>
            <a:endParaRPr lang="en-US" dirty="0"/>
          </a:p>
          <a:p>
            <a:r>
              <a:rPr lang="en-US" dirty="0"/>
              <a:t>The work on primary extinction looks at effects from the crystal grain sizes and directly impacts the probability to scatter, most visible in transmission as on imaging.</a:t>
            </a:r>
          </a:p>
          <a:p>
            <a:r>
              <a:rPr lang="en-US" dirty="0"/>
              <a:t>Thomas has compared several models, some quite old, and fixed numerical issues caused partly by limited computing resources when these were made.</a:t>
            </a:r>
          </a:p>
          <a:p>
            <a:r>
              <a:rPr lang="en-US" dirty="0"/>
              <a:t>The graph shows early work of different grain sizes, still under development.</a:t>
            </a:r>
          </a:p>
          <a:p>
            <a:endParaRPr lang="en-US" dirty="0"/>
          </a:p>
          <a:p>
            <a:r>
              <a:rPr lang="en-US" dirty="0" err="1"/>
              <a:t>McStas</a:t>
            </a:r>
            <a:r>
              <a:rPr lang="en-US" dirty="0"/>
              <a:t> is installed using </a:t>
            </a:r>
            <a:r>
              <a:rPr lang="en-US" dirty="0" err="1"/>
              <a:t>conda</a:t>
            </a:r>
            <a:r>
              <a:rPr lang="en-US" dirty="0"/>
              <a:t>, and now the nightly testing is also using that system.</a:t>
            </a:r>
          </a:p>
          <a:p>
            <a:r>
              <a:rPr lang="en-US" dirty="0"/>
              <a:t>Since </a:t>
            </a:r>
            <a:r>
              <a:rPr lang="en-US" dirty="0" err="1"/>
              <a:t>McStas</a:t>
            </a:r>
            <a:r>
              <a:rPr lang="en-US" dirty="0"/>
              <a:t> sees contributions from a large community, improvements to pull requests is important as a lot of time is spent by the main developer Peter Willendrup on ensuring these contributions are healthy.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McStasToX</a:t>
            </a:r>
            <a:r>
              <a:rPr lang="en-US" dirty="0"/>
              <a:t> is a play on Power-To-X and is intended to export </a:t>
            </a:r>
            <a:r>
              <a:rPr lang="en-US" dirty="0" err="1"/>
              <a:t>McStas</a:t>
            </a:r>
            <a:r>
              <a:rPr lang="en-US" dirty="0"/>
              <a:t> data to </a:t>
            </a:r>
            <a:r>
              <a:rPr lang="en-US" dirty="0" err="1"/>
              <a:t>scipp</a:t>
            </a:r>
            <a:r>
              <a:rPr lang="en-US" dirty="0"/>
              <a:t> and other formats in the future.</a:t>
            </a:r>
          </a:p>
          <a:p>
            <a:endParaRPr lang="en-US" dirty="0"/>
          </a:p>
        </p:txBody>
      </p:sp>
      <p:sp>
        <p:nvSpPr>
          <p:cNvPr id="4" name="Slide Number Placeholder 3">
            <a:extLst>
              <a:ext uri="{FF2B5EF4-FFF2-40B4-BE49-F238E27FC236}">
                <a16:creationId xmlns:a16="http://schemas.microsoft.com/office/drawing/2014/main" id="{5C9E37DC-AA01-B98F-65FB-EA507F229C1D}"/>
              </a:ext>
            </a:extLst>
          </p:cNvPr>
          <p:cNvSpPr>
            <a:spLocks noGrp="1"/>
          </p:cNvSpPr>
          <p:nvPr>
            <p:ph type="sldNum" sz="quarter" idx="5"/>
          </p:nvPr>
        </p:nvSpPr>
        <p:spPr/>
        <p:txBody>
          <a:bodyPr/>
          <a:lstStyle/>
          <a:p>
            <a:fld id="{3AE5A434-646A-2746-9BDC-885B2382B33E}" type="slidenum">
              <a:rPr lang="sv-SE" smtClean="0"/>
              <a:t>17</a:t>
            </a:fld>
            <a:endParaRPr lang="sv-SE"/>
          </a:p>
        </p:txBody>
      </p:sp>
    </p:spTree>
    <p:extLst>
      <p:ext uri="{BB962C8B-B14F-4D97-AF65-F5344CB8AC3E}">
        <p14:creationId xmlns:p14="http://schemas.microsoft.com/office/powerpoint/2010/main" val="18513049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98D67-1937-2FA6-D56F-9A8545BBEA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544310-AA46-8CC5-1DF5-342C3F0BCCF2}"/>
              </a:ext>
            </a:extLst>
          </p:cNvPr>
          <p:cNvSpPr>
            <a:spLocks noGrp="1" noRot="1" noChangeAspect="1"/>
          </p:cNvSpPr>
          <p:nvPr>
            <p:ph type="sldImg"/>
          </p:nvPr>
        </p:nvSpPr>
        <p:spPr>
          <a:xfrm>
            <a:off x="533400" y="763588"/>
            <a:ext cx="6704013" cy="3771900"/>
          </a:xfrm>
        </p:spPr>
      </p:sp>
      <p:sp>
        <p:nvSpPr>
          <p:cNvPr id="3" name="Notes Placeholder 2">
            <a:extLst>
              <a:ext uri="{FF2B5EF4-FFF2-40B4-BE49-F238E27FC236}">
                <a16:creationId xmlns:a16="http://schemas.microsoft.com/office/drawing/2014/main" id="{99A934F5-2EB4-45AE-6CAB-F9C49F87BD73}"/>
              </a:ext>
            </a:extLst>
          </p:cNvPr>
          <p:cNvSpPr>
            <a:spLocks noGrp="1"/>
          </p:cNvSpPr>
          <p:nvPr>
            <p:ph type="body" idx="1"/>
          </p:nvPr>
        </p:nvSpPr>
        <p:spPr/>
        <p:txBody>
          <a:bodyPr/>
          <a:lstStyle/>
          <a:p>
            <a:r>
              <a:rPr lang="en-US" dirty="0"/>
              <a:t>Thomas </a:t>
            </a:r>
            <a:r>
              <a:rPr lang="en-US" dirty="0" err="1"/>
              <a:t>Kittelmanns</a:t>
            </a:r>
            <a:r>
              <a:rPr lang="en-US" dirty="0"/>
              <a:t> projects</a:t>
            </a:r>
          </a:p>
          <a:p>
            <a:r>
              <a:rPr lang="en-US" dirty="0" err="1"/>
              <a:t>NCrystal</a:t>
            </a:r>
            <a:r>
              <a:rPr lang="en-US" dirty="0"/>
              <a:t>: Library for calculation of cross section and performing scattering, used in many packages for example </a:t>
            </a:r>
            <a:r>
              <a:rPr lang="en-US" dirty="0" err="1"/>
              <a:t>McStas</a:t>
            </a:r>
            <a:endParaRPr lang="en-US" dirty="0"/>
          </a:p>
          <a:p>
            <a:r>
              <a:rPr lang="en-US" dirty="0"/>
              <a:t>MCPL: Monte Carlo Particle List, standardized format to exchange beam states between different simulation tools</a:t>
            </a:r>
          </a:p>
          <a:p>
            <a:endParaRPr lang="en-US" dirty="0"/>
          </a:p>
          <a:p>
            <a:r>
              <a:rPr lang="en-US" dirty="0"/>
              <a:t>The work on primary extinction looks at effects from the crystal grain sizes and directly impacts the probability to scatter, most visible in transmission as on imaging.</a:t>
            </a:r>
          </a:p>
          <a:p>
            <a:r>
              <a:rPr lang="en-US" dirty="0"/>
              <a:t>Thomas has compared several models, some quite old, and fixed numerical issues caused partly by limited computing resources when these were made.</a:t>
            </a:r>
          </a:p>
          <a:p>
            <a:r>
              <a:rPr lang="en-US" dirty="0"/>
              <a:t>The graph shows early work of different grain sizes, still under development.</a:t>
            </a:r>
          </a:p>
          <a:p>
            <a:endParaRPr lang="en-US" dirty="0"/>
          </a:p>
          <a:p>
            <a:r>
              <a:rPr lang="en-US" dirty="0"/>
              <a:t>Surface effects in Union components:</a:t>
            </a:r>
          </a:p>
          <a:p>
            <a:r>
              <a:rPr lang="en-US" dirty="0"/>
              <a:t>  Union components are a way to model complex regions of the instrument, such as sample environment</a:t>
            </a:r>
          </a:p>
          <a:p>
            <a:r>
              <a:rPr lang="en-US" dirty="0"/>
              <a:t>  Now reflection/refraction can be modelled within that system as well as for example super mirrors</a:t>
            </a:r>
          </a:p>
          <a:p>
            <a:r>
              <a:rPr lang="en-US" dirty="0"/>
              <a:t>  Development by Mads Bertelsen</a:t>
            </a:r>
          </a:p>
          <a:p>
            <a:endParaRPr lang="en-US" dirty="0"/>
          </a:p>
          <a:p>
            <a:r>
              <a:rPr lang="en-US" dirty="0"/>
              <a:t>Figure for surface </a:t>
            </a:r>
          </a:p>
          <a:p>
            <a:r>
              <a:rPr lang="sv-SE" dirty="0"/>
              <a:t>Demonstration </a:t>
            </a:r>
            <a:r>
              <a:rPr lang="sv-SE" dirty="0" err="1"/>
              <a:t>of</a:t>
            </a:r>
            <a:r>
              <a:rPr lang="sv-SE" dirty="0"/>
              <a:t> </a:t>
            </a:r>
            <a:r>
              <a:rPr lang="sv-SE" dirty="0" err="1"/>
              <a:t>surface</a:t>
            </a:r>
            <a:r>
              <a:rPr lang="sv-SE" dirty="0"/>
              <a:t> </a:t>
            </a:r>
            <a:r>
              <a:rPr lang="sv-SE" dirty="0" err="1"/>
              <a:t>effects</a:t>
            </a:r>
            <a:r>
              <a:rPr lang="sv-SE" dirty="0"/>
              <a:t> in </a:t>
            </a:r>
            <a:r>
              <a:rPr lang="sv-SE" dirty="0" err="1"/>
              <a:t>complex</a:t>
            </a:r>
            <a:r>
              <a:rPr lang="sv-SE" dirty="0"/>
              <a:t> setup.</a:t>
            </a:r>
          </a:p>
          <a:p>
            <a:endParaRPr lang="sv-SE" dirty="0"/>
          </a:p>
          <a:p>
            <a:r>
              <a:rPr lang="sv-SE" dirty="0" err="1"/>
              <a:t>Beam</a:t>
            </a:r>
            <a:r>
              <a:rPr lang="sv-SE" dirty="0"/>
              <a:t> </a:t>
            </a:r>
            <a:r>
              <a:rPr lang="sv-SE" dirty="0" err="1"/>
              <a:t>with</a:t>
            </a:r>
            <a:r>
              <a:rPr lang="sv-SE" dirty="0"/>
              <a:t> </a:t>
            </a:r>
            <a:r>
              <a:rPr lang="sv-SE" dirty="0" err="1"/>
              <a:t>wide</a:t>
            </a:r>
            <a:r>
              <a:rPr lang="sv-SE" dirty="0"/>
              <a:t> </a:t>
            </a:r>
            <a:r>
              <a:rPr lang="sv-SE" dirty="0" err="1"/>
              <a:t>range</a:t>
            </a:r>
            <a:r>
              <a:rPr lang="sv-SE" dirty="0"/>
              <a:t> </a:t>
            </a:r>
            <a:r>
              <a:rPr lang="sv-SE" dirty="0" err="1"/>
              <a:t>of</a:t>
            </a:r>
            <a:r>
              <a:rPr lang="sv-SE" dirty="0"/>
              <a:t> </a:t>
            </a:r>
            <a:r>
              <a:rPr lang="sv-SE" dirty="0" err="1"/>
              <a:t>energies</a:t>
            </a:r>
            <a:r>
              <a:rPr lang="sv-SE" dirty="0"/>
              <a:t> </a:t>
            </a:r>
            <a:r>
              <a:rPr lang="sv-SE" dirty="0" err="1"/>
              <a:t>enters</a:t>
            </a:r>
            <a:r>
              <a:rPr lang="sv-SE" dirty="0"/>
              <a:t> from </a:t>
            </a:r>
            <a:r>
              <a:rPr lang="sv-SE" dirty="0" err="1"/>
              <a:t>left</a:t>
            </a:r>
            <a:r>
              <a:rPr lang="sv-SE" dirty="0"/>
              <a:t>.</a:t>
            </a:r>
          </a:p>
          <a:p>
            <a:r>
              <a:rPr lang="sv-SE" dirty="0" err="1"/>
              <a:t>Beam</a:t>
            </a:r>
            <a:r>
              <a:rPr lang="sv-SE" dirty="0"/>
              <a:t> hits </a:t>
            </a:r>
            <a:r>
              <a:rPr lang="sv-SE" dirty="0" err="1"/>
              <a:t>supermirror</a:t>
            </a:r>
            <a:r>
              <a:rPr lang="sv-SE" dirty="0"/>
              <a:t> and </a:t>
            </a:r>
            <a:r>
              <a:rPr lang="sv-SE" dirty="0" err="1"/>
              <a:t>most</a:t>
            </a:r>
            <a:r>
              <a:rPr lang="sv-SE" dirty="0"/>
              <a:t> </a:t>
            </a:r>
            <a:r>
              <a:rPr lang="sv-SE" dirty="0" err="1"/>
              <a:t>energies</a:t>
            </a:r>
            <a:r>
              <a:rPr lang="sv-SE" dirty="0"/>
              <a:t> </a:t>
            </a:r>
            <a:r>
              <a:rPr lang="sv-SE" dirty="0" err="1"/>
              <a:t>are</a:t>
            </a:r>
            <a:r>
              <a:rPr lang="sv-SE" dirty="0"/>
              <a:t> </a:t>
            </a:r>
            <a:r>
              <a:rPr lang="sv-SE" dirty="0" err="1"/>
              <a:t>reflected</a:t>
            </a:r>
            <a:r>
              <a:rPr lang="sv-SE" dirty="0"/>
              <a:t>, </a:t>
            </a:r>
            <a:r>
              <a:rPr lang="sv-SE" dirty="0" err="1"/>
              <a:t>though</a:t>
            </a:r>
            <a:r>
              <a:rPr lang="sv-SE" dirty="0"/>
              <a:t> </a:t>
            </a:r>
            <a:r>
              <a:rPr lang="sv-SE" dirty="0" err="1"/>
              <a:t>some</a:t>
            </a:r>
            <a:r>
              <a:rPr lang="sv-SE" dirty="0"/>
              <a:t> </a:t>
            </a:r>
            <a:r>
              <a:rPr lang="sv-SE" dirty="0" err="1"/>
              <a:t>are</a:t>
            </a:r>
            <a:r>
              <a:rPr lang="sv-SE" dirty="0"/>
              <a:t> </a:t>
            </a:r>
            <a:r>
              <a:rPr lang="sv-SE" dirty="0" err="1"/>
              <a:t>refracted</a:t>
            </a:r>
            <a:r>
              <a:rPr lang="sv-SE" dirty="0"/>
              <a:t> and </a:t>
            </a:r>
            <a:r>
              <a:rPr lang="sv-SE" dirty="0" err="1"/>
              <a:t>continues</a:t>
            </a:r>
            <a:r>
              <a:rPr lang="sv-SE" dirty="0"/>
              <a:t> </a:t>
            </a:r>
            <a:r>
              <a:rPr lang="sv-SE" dirty="0" err="1"/>
              <a:t>almost</a:t>
            </a:r>
            <a:r>
              <a:rPr lang="sv-SE" dirty="0"/>
              <a:t> straight.</a:t>
            </a:r>
          </a:p>
          <a:p>
            <a:r>
              <a:rPr lang="sv-SE" dirty="0"/>
              <a:t>The </a:t>
            </a:r>
            <a:r>
              <a:rPr lang="sv-SE" dirty="0" err="1"/>
              <a:t>reflected</a:t>
            </a:r>
            <a:r>
              <a:rPr lang="sv-SE" dirty="0"/>
              <a:t> </a:t>
            </a:r>
            <a:r>
              <a:rPr lang="sv-SE" dirty="0" err="1"/>
              <a:t>beam</a:t>
            </a:r>
            <a:r>
              <a:rPr lang="sv-SE" dirty="0"/>
              <a:t> </a:t>
            </a:r>
            <a:r>
              <a:rPr lang="sv-SE" dirty="0" err="1"/>
              <a:t>then</a:t>
            </a:r>
            <a:r>
              <a:rPr lang="sv-SE" dirty="0"/>
              <a:t> hits a </a:t>
            </a:r>
            <a:r>
              <a:rPr lang="sv-SE" dirty="0" err="1"/>
              <a:t>prism</a:t>
            </a:r>
            <a:r>
              <a:rPr lang="sv-SE" dirty="0"/>
              <a:t> </a:t>
            </a:r>
            <a:r>
              <a:rPr lang="sv-SE" dirty="0" err="1"/>
              <a:t>that</a:t>
            </a:r>
            <a:r>
              <a:rPr lang="sv-SE" dirty="0"/>
              <a:t> cause different </a:t>
            </a:r>
            <a:r>
              <a:rPr lang="sv-SE" dirty="0" err="1"/>
              <a:t>energies</a:t>
            </a:r>
            <a:r>
              <a:rPr lang="sv-SE" dirty="0"/>
              <a:t> to be </a:t>
            </a:r>
            <a:r>
              <a:rPr lang="sv-SE" dirty="0" err="1"/>
              <a:t>deflected</a:t>
            </a:r>
            <a:r>
              <a:rPr lang="sv-SE" dirty="0"/>
              <a:t> different </a:t>
            </a:r>
            <a:r>
              <a:rPr lang="sv-SE" dirty="0" err="1"/>
              <a:t>amounts</a:t>
            </a:r>
            <a:r>
              <a:rPr lang="sv-SE" dirty="0"/>
              <a:t>.</a:t>
            </a:r>
          </a:p>
          <a:p>
            <a:r>
              <a:rPr lang="sv-SE" dirty="0"/>
              <a:t>The center </a:t>
            </a:r>
            <a:r>
              <a:rPr lang="sv-SE" dirty="0" err="1"/>
              <a:t>of</a:t>
            </a:r>
            <a:r>
              <a:rPr lang="sv-SE" dirty="0"/>
              <a:t> the </a:t>
            </a:r>
            <a:r>
              <a:rPr lang="sv-SE" dirty="0" err="1"/>
              <a:t>prism</a:t>
            </a:r>
            <a:r>
              <a:rPr lang="sv-SE" dirty="0"/>
              <a:t> has a </a:t>
            </a:r>
            <a:r>
              <a:rPr lang="sv-SE" dirty="0" err="1"/>
              <a:t>single</a:t>
            </a:r>
            <a:r>
              <a:rPr lang="sv-SE" dirty="0"/>
              <a:t> </a:t>
            </a:r>
            <a:r>
              <a:rPr lang="sv-SE" dirty="0" err="1"/>
              <a:t>crystal</a:t>
            </a:r>
            <a:r>
              <a:rPr lang="sv-SE" dirty="0"/>
              <a:t> </a:t>
            </a:r>
            <a:r>
              <a:rPr lang="sv-SE" dirty="0" err="1"/>
              <a:t>sample</a:t>
            </a:r>
            <a:r>
              <a:rPr lang="sv-SE" dirty="0"/>
              <a:t> </a:t>
            </a:r>
            <a:r>
              <a:rPr lang="sv-SE" dirty="0" err="1"/>
              <a:t>that</a:t>
            </a:r>
            <a:r>
              <a:rPr lang="sv-SE" dirty="0"/>
              <a:t> </a:t>
            </a:r>
            <a:r>
              <a:rPr lang="sv-SE" dirty="0" err="1"/>
              <a:t>scatters</a:t>
            </a:r>
            <a:r>
              <a:rPr lang="sv-SE" dirty="0"/>
              <a:t> at </a:t>
            </a:r>
            <a:r>
              <a:rPr lang="sv-SE" dirty="0" err="1"/>
              <a:t>certain</a:t>
            </a:r>
            <a:r>
              <a:rPr lang="sv-SE" dirty="0"/>
              <a:t> </a:t>
            </a:r>
            <a:r>
              <a:rPr lang="sv-SE" dirty="0" err="1"/>
              <a:t>energies</a:t>
            </a:r>
            <a:r>
              <a:rPr lang="sv-SE" dirty="0"/>
              <a:t>, </a:t>
            </a:r>
            <a:r>
              <a:rPr lang="sv-SE" dirty="0" err="1"/>
              <a:t>those</a:t>
            </a:r>
            <a:r>
              <a:rPr lang="sv-SE" dirty="0"/>
              <a:t> </a:t>
            </a:r>
            <a:r>
              <a:rPr lang="sv-SE" dirty="0" err="1"/>
              <a:t>are</a:t>
            </a:r>
            <a:r>
              <a:rPr lang="sv-SE" dirty="0"/>
              <a:t> </a:t>
            </a:r>
            <a:r>
              <a:rPr lang="sv-SE" dirty="0" err="1"/>
              <a:t>removed</a:t>
            </a:r>
            <a:r>
              <a:rPr lang="sv-SE" dirty="0"/>
              <a:t> from the </a:t>
            </a:r>
            <a:r>
              <a:rPr lang="sv-SE" dirty="0" err="1"/>
              <a:t>ongoing</a:t>
            </a:r>
            <a:r>
              <a:rPr lang="sv-SE" dirty="0"/>
              <a:t> </a:t>
            </a:r>
            <a:r>
              <a:rPr lang="sv-SE" dirty="0" err="1"/>
              <a:t>beam</a:t>
            </a:r>
            <a:r>
              <a:rPr lang="sv-SE" dirty="0"/>
              <a:t>, </a:t>
            </a:r>
            <a:r>
              <a:rPr lang="sv-SE" dirty="0" err="1"/>
              <a:t>causing</a:t>
            </a:r>
            <a:r>
              <a:rPr lang="sv-SE" dirty="0"/>
              <a:t> small gaps.</a:t>
            </a:r>
          </a:p>
          <a:p>
            <a:r>
              <a:rPr lang="sv-SE" dirty="0" err="1"/>
              <a:t>After</a:t>
            </a:r>
            <a:r>
              <a:rPr lang="sv-SE" dirty="0"/>
              <a:t> the </a:t>
            </a:r>
            <a:r>
              <a:rPr lang="sv-SE" dirty="0" err="1"/>
              <a:t>prism</a:t>
            </a:r>
            <a:r>
              <a:rPr lang="sv-SE" dirty="0"/>
              <a:t> </a:t>
            </a:r>
            <a:r>
              <a:rPr lang="sv-SE" dirty="0" err="1"/>
              <a:t>there</a:t>
            </a:r>
            <a:r>
              <a:rPr lang="sv-SE" dirty="0"/>
              <a:t> is a </a:t>
            </a:r>
            <a:r>
              <a:rPr lang="sv-SE" dirty="0" err="1"/>
              <a:t>nested</a:t>
            </a:r>
            <a:r>
              <a:rPr lang="sv-SE" dirty="0"/>
              <a:t> </a:t>
            </a:r>
            <a:r>
              <a:rPr lang="sv-SE" dirty="0" err="1"/>
              <a:t>mirror</a:t>
            </a:r>
            <a:r>
              <a:rPr lang="sv-SE" dirty="0"/>
              <a:t> </a:t>
            </a:r>
            <a:r>
              <a:rPr lang="sv-SE" dirty="0" err="1"/>
              <a:t>optic</a:t>
            </a:r>
            <a:r>
              <a:rPr lang="sv-SE" dirty="0"/>
              <a:t> </a:t>
            </a:r>
            <a:r>
              <a:rPr lang="sv-SE" dirty="0" err="1"/>
              <a:t>that</a:t>
            </a:r>
            <a:r>
              <a:rPr lang="sv-SE" dirty="0"/>
              <a:t> </a:t>
            </a:r>
            <a:r>
              <a:rPr lang="sv-SE" dirty="0" err="1"/>
              <a:t>attempts</a:t>
            </a:r>
            <a:r>
              <a:rPr lang="sv-SE" dirty="0"/>
              <a:t> to focus the </a:t>
            </a:r>
            <a:r>
              <a:rPr lang="sv-SE" dirty="0" err="1"/>
              <a:t>beam</a:t>
            </a:r>
            <a:r>
              <a:rPr lang="sv-SE" dirty="0"/>
              <a:t>.</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New components are contributed, for example a new model of scattering from mirrors by Artur </a:t>
            </a:r>
            <a:r>
              <a:rPr lang="en-US" dirty="0" err="1"/>
              <a:t>Glavic</a:t>
            </a:r>
            <a:r>
              <a:rPr lang="en-US" dirty="0"/>
              <a:t>.</a:t>
            </a:r>
          </a:p>
          <a:p>
            <a:endParaRPr lang="sv-SE" dirty="0"/>
          </a:p>
          <a:p>
            <a:endParaRPr lang="en-US" dirty="0"/>
          </a:p>
        </p:txBody>
      </p:sp>
      <p:sp>
        <p:nvSpPr>
          <p:cNvPr id="4" name="Slide Number Placeholder 3">
            <a:extLst>
              <a:ext uri="{FF2B5EF4-FFF2-40B4-BE49-F238E27FC236}">
                <a16:creationId xmlns:a16="http://schemas.microsoft.com/office/drawing/2014/main" id="{6E786E52-F00E-13E8-6BC0-898AA0B85416}"/>
              </a:ext>
            </a:extLst>
          </p:cNvPr>
          <p:cNvSpPr>
            <a:spLocks noGrp="1"/>
          </p:cNvSpPr>
          <p:nvPr>
            <p:ph type="sldNum" sz="quarter" idx="5"/>
          </p:nvPr>
        </p:nvSpPr>
        <p:spPr/>
        <p:txBody>
          <a:bodyPr/>
          <a:lstStyle/>
          <a:p>
            <a:fld id="{3AE5A434-646A-2746-9BDC-885B2382B33E}" type="slidenum">
              <a:rPr lang="sv-SE" smtClean="0"/>
              <a:t>18</a:t>
            </a:fld>
            <a:endParaRPr lang="sv-SE"/>
          </a:p>
        </p:txBody>
      </p:sp>
    </p:spTree>
    <p:extLst>
      <p:ext uri="{BB962C8B-B14F-4D97-AF65-F5344CB8AC3E}">
        <p14:creationId xmlns:p14="http://schemas.microsoft.com/office/powerpoint/2010/main" val="24816885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Over the last 3 months one of the most used and demo-ed data reduction software has</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been </a:t>
            </a:r>
            <a:r>
              <a:rPr lang="en-GB" sz="1200" kern="1200" dirty="0" err="1">
                <a:solidFill>
                  <a:schemeClr val="tx1"/>
                </a:solidFill>
                <a:effectLst/>
                <a:latin typeface="+mn-lt"/>
                <a:ea typeface="+mn-ea"/>
                <a:cs typeface="+mn-cs"/>
              </a:rPr>
              <a:t>esslivedata</a:t>
            </a:r>
            <a:r>
              <a:rPr lang="en-GB" sz="1200" kern="1200" dirty="0">
                <a:solidFill>
                  <a:schemeClr val="tx1"/>
                </a:solidFill>
                <a:effectLst/>
                <a:latin typeface="+mn-lt"/>
                <a:ea typeface="+mn-ea"/>
                <a:cs typeface="+mn-cs"/>
              </a:rPr>
              <a:t> (previously known as </a:t>
            </a:r>
            <a:r>
              <a:rPr lang="en-GB" sz="1200" kern="1200" dirty="0" err="1">
                <a:solidFill>
                  <a:schemeClr val="tx1"/>
                </a:solidFill>
                <a:effectLst/>
                <a:latin typeface="+mn-lt"/>
                <a:ea typeface="+mn-ea"/>
                <a:cs typeface="+mn-cs"/>
              </a:rPr>
              <a:t>beamlime</a:t>
            </a:r>
            <a:r>
              <a:rPr lang="en-GB" sz="1200" kern="1200" dirty="0">
                <a:solidFill>
                  <a:schemeClr val="tx1"/>
                </a:solidFill>
                <a:effectLst/>
                <a:latin typeface="+mn-lt"/>
                <a:ea typeface="+mn-ea"/>
                <a:cs typeface="+mn-cs"/>
              </a:rPr>
              <a:t>) as the instrument team have a high interest in the capabilities for live data processing and reduction. We have already run through various tests and demos of live data reduction with TBL, BIFROST, DREAM, BEER and ODIN teams. </a:t>
            </a:r>
            <a:endParaRPr lang="en-GB" dirty="0"/>
          </a:p>
        </p:txBody>
      </p:sp>
      <p:sp>
        <p:nvSpPr>
          <p:cNvPr id="4" name="Slide Number Placeholder 3"/>
          <p:cNvSpPr>
            <a:spLocks noGrp="1"/>
          </p:cNvSpPr>
          <p:nvPr>
            <p:ph type="sldNum" idx="16"/>
          </p:nvPr>
        </p:nvSpPr>
        <p:spPr/>
        <p:txBody>
          <a:bodyPr/>
          <a:lstStyle/>
          <a:p>
            <a:pPr algn="r">
              <a:buNone/>
            </a:pPr>
            <a:fld id="{9931E9A3-E935-4B83-B0A7-3F2E2B6C27F5}" type="slidenum">
              <a:rPr lang="en-US" sz="1400" b="0" strike="noStrike" spc="-1" smtClean="0">
                <a:latin typeface="Times New Roman"/>
              </a:rPr>
              <a:t>19</a:t>
            </a:fld>
            <a:endParaRPr lang="en-US" sz="1400" b="0" strike="noStrike" spc="-1">
              <a:latin typeface="Times New Roman"/>
            </a:endParaRPr>
          </a:p>
        </p:txBody>
      </p:sp>
    </p:spTree>
    <p:extLst>
      <p:ext uri="{BB962C8B-B14F-4D97-AF65-F5344CB8AC3E}">
        <p14:creationId xmlns:p14="http://schemas.microsoft.com/office/powerpoint/2010/main" val="15779997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09B3C-F211-0B12-00DF-34BD0D3DDB11}"/>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E7E5228-6E37-595E-35DE-D29EA7ECE330}"/>
              </a:ext>
            </a:extLst>
          </p:cNvPr>
          <p:cNvSpPr>
            <a:spLocks noGrp="1" noRot="1" noChangeAspect="1"/>
          </p:cNvSpPr>
          <p:nvPr>
            <p:ph type="sldImg"/>
          </p:nvPr>
        </p:nvSpPr>
        <p:spPr>
          <a:xfrm>
            <a:off x="533400" y="763588"/>
            <a:ext cx="6704013" cy="3771900"/>
          </a:xfrm>
        </p:spPr>
      </p:sp>
      <p:sp>
        <p:nvSpPr>
          <p:cNvPr id="3" name="Platshållare för anteckningar 2">
            <a:extLst>
              <a:ext uri="{FF2B5EF4-FFF2-40B4-BE49-F238E27FC236}">
                <a16:creationId xmlns:a16="http://schemas.microsoft.com/office/drawing/2014/main" id="{DD529177-F620-F305-CB1D-32109795B6C9}"/>
              </a:ext>
            </a:extLst>
          </p:cNvPr>
          <p:cNvSpPr>
            <a:spLocks noGrp="1"/>
          </p:cNvSpPr>
          <p:nvPr>
            <p:ph type="body" idx="1"/>
          </p:nvPr>
        </p:nvSpPr>
        <p:spPr/>
        <p:txBody>
          <a:bodyPr/>
          <a:lstStyle/>
          <a:p>
            <a:r>
              <a:rPr lang="en-GB" sz="1200" kern="1200" dirty="0">
                <a:solidFill>
                  <a:schemeClr val="tx1"/>
                </a:solidFill>
                <a:effectLst/>
                <a:latin typeface="+mn-lt"/>
                <a:ea typeface="+mn-ea"/>
                <a:cs typeface="+mn-cs"/>
              </a:rPr>
              <a:t>We have also started developing and collecting notebooks/scripts which are and will be used for common data reduction tasks, these notebooks are deployed on VISA and can be downloaded by users to run locally. We also use these notebooks during the various instrument SARs and integrated tests. These notebooks will be the starting point for science users for data reduction where they can load in the data from their experiments </a:t>
            </a:r>
            <a:endParaRPr lang="en-GB" dirty="0"/>
          </a:p>
        </p:txBody>
      </p:sp>
      <p:sp>
        <p:nvSpPr>
          <p:cNvPr id="4" name="Platshållare för bildnummer 3">
            <a:extLst>
              <a:ext uri="{FF2B5EF4-FFF2-40B4-BE49-F238E27FC236}">
                <a16:creationId xmlns:a16="http://schemas.microsoft.com/office/drawing/2014/main" id="{9577AA36-E9C4-8F31-682C-F5B614F700F3}"/>
              </a:ext>
            </a:extLst>
          </p:cNvPr>
          <p:cNvSpPr>
            <a:spLocks noGrp="1"/>
          </p:cNvSpPr>
          <p:nvPr>
            <p:ph type="sldNum" sz="quarter" idx="5"/>
          </p:nvPr>
        </p:nvSpPr>
        <p:spPr/>
        <p:txBody>
          <a:bodyPr/>
          <a:lstStyle/>
          <a:p>
            <a:fld id="{3AE5A434-646A-2746-9BDC-885B2382B33E}" type="slidenum">
              <a:rPr lang="sv-SE" smtClean="0"/>
              <a:t>20</a:t>
            </a:fld>
            <a:endParaRPr lang="sv-SE"/>
          </a:p>
        </p:txBody>
      </p:sp>
    </p:spTree>
    <p:extLst>
      <p:ext uri="{BB962C8B-B14F-4D97-AF65-F5344CB8AC3E}">
        <p14:creationId xmlns:p14="http://schemas.microsoft.com/office/powerpoint/2010/main" val="105167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r>
              <a:rPr lang="en-SE" dirty="0"/>
              <a:t>Purpose of this slide: </a:t>
            </a:r>
          </a:p>
          <a:p>
            <a:endParaRPr lang="en-SE" dirty="0"/>
          </a:p>
          <a:p>
            <a:r>
              <a:rPr lang="en-SE" dirty="0"/>
              <a:t>Is to point out how we enable FAIR data via our data policy, and that it is a collaboration between RI’s in Europe.</a:t>
            </a:r>
          </a:p>
          <a:p>
            <a:endParaRPr lang="en-SE" dirty="0"/>
          </a:p>
          <a:p>
            <a:r>
              <a:rPr lang="en-SE" dirty="0"/>
              <a:t>Created from the outcome of the PaNOSC project. This data policy is now implemented at all large photon and neutron RI’s in Europe. It balances the need for the researchers to be able to publish with the goal of the facility to make data open. </a:t>
            </a:r>
          </a:p>
          <a:p>
            <a:endParaRPr lang="en-SE" dirty="0"/>
          </a:p>
          <a:p>
            <a:r>
              <a:rPr lang="en-SE" dirty="0"/>
              <a:t>Approved by council and we can now make changes without the need for re-approval</a:t>
            </a:r>
          </a:p>
        </p:txBody>
      </p:sp>
      <p:sp>
        <p:nvSpPr>
          <p:cNvPr id="4" name="Slide Number Placeholder 3"/>
          <p:cNvSpPr>
            <a:spLocks noGrp="1"/>
          </p:cNvSpPr>
          <p:nvPr>
            <p:ph type="sldNum" sz="quarter" idx="5"/>
          </p:nvPr>
        </p:nvSpPr>
        <p:spPr/>
        <p:txBody>
          <a:bodyPr/>
          <a:lstStyle/>
          <a:p>
            <a:fld id="{3AE5A434-646A-2746-9BDC-885B2382B33E}" type="slidenum">
              <a:rPr lang="sv-SE" smtClean="0"/>
              <a:t>3</a:t>
            </a:fld>
            <a:endParaRPr lang="sv-SE"/>
          </a:p>
        </p:txBody>
      </p:sp>
    </p:spTree>
    <p:extLst>
      <p:ext uri="{BB962C8B-B14F-4D97-AF65-F5344CB8AC3E}">
        <p14:creationId xmlns:p14="http://schemas.microsoft.com/office/powerpoint/2010/main" val="40245457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idx="16"/>
          </p:nvPr>
        </p:nvSpPr>
        <p:spPr/>
        <p:txBody>
          <a:bodyPr/>
          <a:lstStyle/>
          <a:p>
            <a:pPr algn="r">
              <a:buNone/>
            </a:pPr>
            <a:fld id="{9931E9A3-E935-4B83-B0A7-3F2E2B6C27F5}" type="slidenum">
              <a:rPr lang="en-US" sz="1400" b="0" strike="noStrike" spc="-1" smtClean="0">
                <a:latin typeface="Times New Roman"/>
              </a:rPr>
              <a:t>21</a:t>
            </a:fld>
            <a:endParaRPr lang="en-US" sz="1400" b="0" strike="noStrike" spc="-1">
              <a:latin typeface="Times New Roman"/>
            </a:endParaRPr>
          </a:p>
        </p:txBody>
      </p:sp>
    </p:spTree>
    <p:extLst>
      <p:ext uri="{BB962C8B-B14F-4D97-AF65-F5344CB8AC3E}">
        <p14:creationId xmlns:p14="http://schemas.microsoft.com/office/powerpoint/2010/main" val="38482764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F083B-4C10-726F-6246-4866105DE16E}"/>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10C32C58-2906-DDD6-F8A3-5053AC2EEEB0}"/>
              </a:ext>
            </a:extLst>
          </p:cNvPr>
          <p:cNvSpPr>
            <a:spLocks noGrp="1" noRot="1" noChangeAspect="1"/>
          </p:cNvSpPr>
          <p:nvPr>
            <p:ph type="sldImg"/>
          </p:nvPr>
        </p:nvSpPr>
        <p:spPr>
          <a:xfrm>
            <a:off x="533400" y="763588"/>
            <a:ext cx="6704013" cy="3771900"/>
          </a:xfrm>
        </p:spPr>
      </p:sp>
      <p:sp>
        <p:nvSpPr>
          <p:cNvPr id="3" name="Platshållare för anteckningar 2">
            <a:extLst>
              <a:ext uri="{FF2B5EF4-FFF2-40B4-BE49-F238E27FC236}">
                <a16:creationId xmlns:a16="http://schemas.microsoft.com/office/drawing/2014/main" id="{F996C96E-8AA3-0EC8-4907-1706E7CAAFC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For Bragg-edge imaging analysis, </a:t>
            </a:r>
            <a:r>
              <a:rPr lang="en-GB" sz="1200" b="1" kern="1200" dirty="0" err="1">
                <a:solidFill>
                  <a:schemeClr val="tx1"/>
                </a:solidFill>
                <a:effectLst/>
                <a:latin typeface="+mn-lt"/>
                <a:ea typeface="+mn-ea"/>
                <a:cs typeface="+mn-cs"/>
              </a:rPr>
              <a:t>EasyImaging</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is being developed as part of the </a:t>
            </a:r>
            <a:r>
              <a:rPr lang="en-GB" sz="1200" kern="1200" dirty="0" err="1">
                <a:solidFill>
                  <a:schemeClr val="tx1"/>
                </a:solidFill>
                <a:effectLst/>
                <a:latin typeface="+mn-lt"/>
                <a:ea typeface="+mn-ea"/>
                <a:cs typeface="+mn-cs"/>
              </a:rPr>
              <a:t>EasyScience</a:t>
            </a:r>
            <a:r>
              <a:rPr lang="en-GB" sz="1200" kern="1200" dirty="0">
                <a:solidFill>
                  <a:schemeClr val="tx1"/>
                </a:solidFill>
                <a:effectLst/>
                <a:latin typeface="+mn-lt"/>
                <a:ea typeface="+mn-ea"/>
                <a:cs typeface="+mn-cs"/>
              </a:rPr>
              <a:t> framework, consisting of </a:t>
            </a:r>
            <a:r>
              <a:rPr lang="en-GB" sz="1200" kern="1200" dirty="0" err="1">
                <a:solidFill>
                  <a:schemeClr val="tx1"/>
                </a:solidFill>
                <a:effectLst/>
                <a:latin typeface="+mn-lt"/>
                <a:ea typeface="+mn-ea"/>
                <a:cs typeface="+mn-cs"/>
              </a:rPr>
              <a:t>EasyImagingApp</a:t>
            </a:r>
            <a:r>
              <a:rPr lang="en-GB" sz="1200" kern="1200" dirty="0">
                <a:solidFill>
                  <a:schemeClr val="tx1"/>
                </a:solidFill>
                <a:effectLst/>
                <a:latin typeface="+mn-lt"/>
                <a:ea typeface="+mn-ea"/>
                <a:cs typeface="+mn-cs"/>
              </a:rPr>
              <a:t> </a:t>
            </a:r>
            <a:endParaRPr lang="en-GB" dirty="0">
              <a:effectLst/>
            </a:endParaRPr>
          </a:p>
          <a:p>
            <a:endParaRPr lang="sv-SE" dirty="0"/>
          </a:p>
        </p:txBody>
      </p:sp>
      <p:sp>
        <p:nvSpPr>
          <p:cNvPr id="4" name="Platshållare för bildnummer 3">
            <a:extLst>
              <a:ext uri="{FF2B5EF4-FFF2-40B4-BE49-F238E27FC236}">
                <a16:creationId xmlns:a16="http://schemas.microsoft.com/office/drawing/2014/main" id="{8EA16F80-4924-D7C8-80BB-E256E40FE30A}"/>
              </a:ext>
            </a:extLst>
          </p:cNvPr>
          <p:cNvSpPr>
            <a:spLocks noGrp="1"/>
          </p:cNvSpPr>
          <p:nvPr>
            <p:ph type="sldNum" sz="quarter" idx="5"/>
          </p:nvPr>
        </p:nvSpPr>
        <p:spPr/>
        <p:txBody>
          <a:bodyPr/>
          <a:lstStyle/>
          <a:p>
            <a:fld id="{3AE5A434-646A-2746-9BDC-885B2382B33E}" type="slidenum">
              <a:rPr lang="sv-SE" smtClean="0"/>
              <a:t>22</a:t>
            </a:fld>
            <a:endParaRPr lang="sv-SE"/>
          </a:p>
        </p:txBody>
      </p:sp>
    </p:spTree>
    <p:extLst>
      <p:ext uri="{BB962C8B-B14F-4D97-AF65-F5344CB8AC3E}">
        <p14:creationId xmlns:p14="http://schemas.microsoft.com/office/powerpoint/2010/main" val="41408700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E8ABB5-15D5-3B5E-9E06-36753A92275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4F239C41-C725-9183-D835-B3EB6CFFBF04}"/>
              </a:ext>
            </a:extLst>
          </p:cNvPr>
          <p:cNvSpPr>
            <a:spLocks noGrp="1" noRot="1" noChangeAspect="1"/>
          </p:cNvSpPr>
          <p:nvPr>
            <p:ph type="sldImg"/>
          </p:nvPr>
        </p:nvSpPr>
        <p:spPr>
          <a:xfrm>
            <a:off x="533400" y="763588"/>
            <a:ext cx="6704013" cy="3771900"/>
          </a:xfrm>
        </p:spPr>
      </p:sp>
      <p:sp>
        <p:nvSpPr>
          <p:cNvPr id="3" name="Platshållare för anteckningar 2">
            <a:extLst>
              <a:ext uri="{FF2B5EF4-FFF2-40B4-BE49-F238E27FC236}">
                <a16:creationId xmlns:a16="http://schemas.microsoft.com/office/drawing/2014/main" id="{B41EA957-13A4-DBAC-0B31-55C5EC7C2BE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Powder spectroscopy analysis is being addressed through </a:t>
            </a:r>
            <a:r>
              <a:rPr lang="en-GB" sz="1200" b="1" kern="1200" dirty="0" err="1">
                <a:solidFill>
                  <a:schemeClr val="tx1"/>
                </a:solidFill>
                <a:effectLst/>
                <a:latin typeface="+mn-lt"/>
                <a:ea typeface="+mn-ea"/>
                <a:cs typeface="+mn-cs"/>
              </a:rPr>
              <a:t>EasyDynamics</a:t>
            </a:r>
            <a:r>
              <a:rPr lang="en-GB" sz="1200" kern="1200" dirty="0">
                <a:solidFill>
                  <a:schemeClr val="tx1"/>
                </a:solidFill>
                <a:effectLst/>
                <a:latin typeface="+mn-lt"/>
                <a:ea typeface="+mn-ea"/>
                <a:cs typeface="+mn-cs"/>
              </a:rPr>
              <a:t>, </a:t>
            </a:r>
            <a:endParaRPr lang="en-GB" dirty="0">
              <a:effectLst/>
            </a:endParaRPr>
          </a:p>
          <a:p>
            <a:endParaRPr lang="sv-SE" dirty="0"/>
          </a:p>
        </p:txBody>
      </p:sp>
      <p:sp>
        <p:nvSpPr>
          <p:cNvPr id="4" name="Platshållare för bildnummer 3">
            <a:extLst>
              <a:ext uri="{FF2B5EF4-FFF2-40B4-BE49-F238E27FC236}">
                <a16:creationId xmlns:a16="http://schemas.microsoft.com/office/drawing/2014/main" id="{C6B9DAAA-33DB-F0DD-5D98-BEF381B2DEE3}"/>
              </a:ext>
            </a:extLst>
          </p:cNvPr>
          <p:cNvSpPr>
            <a:spLocks noGrp="1"/>
          </p:cNvSpPr>
          <p:nvPr>
            <p:ph type="sldNum" sz="quarter" idx="5"/>
          </p:nvPr>
        </p:nvSpPr>
        <p:spPr/>
        <p:txBody>
          <a:bodyPr/>
          <a:lstStyle/>
          <a:p>
            <a:fld id="{3AE5A434-646A-2746-9BDC-885B2382B33E}" type="slidenum">
              <a:rPr lang="sv-SE" smtClean="0"/>
              <a:t>23</a:t>
            </a:fld>
            <a:endParaRPr lang="sv-SE"/>
          </a:p>
        </p:txBody>
      </p:sp>
    </p:spTree>
    <p:extLst>
      <p:ext uri="{BB962C8B-B14F-4D97-AF65-F5344CB8AC3E}">
        <p14:creationId xmlns:p14="http://schemas.microsoft.com/office/powerpoint/2010/main" val="32944945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4D5FF-3023-9212-368F-2BF9508F0C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A954ED-5DFE-D1C5-0316-7F5118150BAC}"/>
              </a:ext>
            </a:extLst>
          </p:cNvPr>
          <p:cNvSpPr>
            <a:spLocks noGrp="1" noRot="1" noChangeAspect="1"/>
          </p:cNvSpPr>
          <p:nvPr>
            <p:ph type="sldImg"/>
          </p:nvPr>
        </p:nvSpPr>
        <p:spPr>
          <a:xfrm>
            <a:off x="533400" y="763588"/>
            <a:ext cx="6704013" cy="3771900"/>
          </a:xfrm>
        </p:spPr>
      </p:sp>
      <p:sp>
        <p:nvSpPr>
          <p:cNvPr id="3" name="Notes Placeholder 2">
            <a:extLst>
              <a:ext uri="{FF2B5EF4-FFF2-40B4-BE49-F238E27FC236}">
                <a16:creationId xmlns:a16="http://schemas.microsoft.com/office/drawing/2014/main" id="{64A42424-2647-931C-BBF1-C83362ACBE2D}"/>
              </a:ext>
            </a:extLst>
          </p:cNvPr>
          <p:cNvSpPr>
            <a:spLocks noGrp="1"/>
          </p:cNvSpPr>
          <p:nvPr>
            <p:ph type="body" idx="1"/>
          </p:nvPr>
        </p:nvSpPr>
        <p:spPr/>
        <p:txBody>
          <a:bodyPr/>
          <a:lstStyle/>
          <a:p>
            <a:r>
              <a:rPr lang="en-SE" dirty="0"/>
              <a:t>Purpose of slide::</a:t>
            </a:r>
          </a:p>
          <a:p>
            <a:endParaRPr lang="en-SE" dirty="0"/>
          </a:p>
          <a:p>
            <a:r>
              <a:rPr lang="en-SE" dirty="0"/>
              <a:t>Data policy </a:t>
            </a:r>
          </a:p>
          <a:p>
            <a:endParaRPr lang="en-SE" dirty="0"/>
          </a:p>
          <a:p>
            <a:r>
              <a:rPr lang="en-SE" dirty="0"/>
              <a:t>Server room </a:t>
            </a:r>
          </a:p>
          <a:p>
            <a:endParaRPr lang="en-SE" dirty="0"/>
          </a:p>
          <a:p>
            <a:r>
              <a:rPr lang="en-SE" dirty="0"/>
              <a:t>IDS</a:t>
            </a:r>
          </a:p>
          <a:p>
            <a:endParaRPr lang="en-SE" dirty="0"/>
          </a:p>
          <a:p>
            <a:r>
              <a:rPr lang="en-SE" dirty="0"/>
              <a:t>Good track for first instruments, work starting for later instruments</a:t>
            </a:r>
          </a:p>
          <a:p>
            <a:endParaRPr lang="en-SE" dirty="0"/>
          </a:p>
          <a:p>
            <a:r>
              <a:rPr lang="en-SE" dirty="0"/>
              <a:t>And cross instrument projects like the user journey is progressing</a:t>
            </a:r>
          </a:p>
          <a:p>
            <a:endParaRPr lang="en-SE" dirty="0"/>
          </a:p>
          <a:p>
            <a:r>
              <a:rPr lang="en-SE" dirty="0"/>
              <a:t>Working on real instruments have been beneficial, including </a:t>
            </a:r>
          </a:p>
        </p:txBody>
      </p:sp>
      <p:sp>
        <p:nvSpPr>
          <p:cNvPr id="4" name="Slide Number Placeholder 3">
            <a:extLst>
              <a:ext uri="{FF2B5EF4-FFF2-40B4-BE49-F238E27FC236}">
                <a16:creationId xmlns:a16="http://schemas.microsoft.com/office/drawing/2014/main" id="{13700FEC-C8D9-012E-1041-5BEEAA5ADD27}"/>
              </a:ext>
            </a:extLst>
          </p:cNvPr>
          <p:cNvSpPr>
            <a:spLocks noGrp="1"/>
          </p:cNvSpPr>
          <p:nvPr>
            <p:ph type="sldNum" idx="16"/>
          </p:nvPr>
        </p:nvSpPr>
        <p:spPr/>
        <p:txBody>
          <a:bodyPr/>
          <a:lstStyle/>
          <a:p>
            <a:pPr algn="r">
              <a:buNone/>
            </a:pPr>
            <a:fld id="{9931E9A3-E935-4B83-B0A7-3F2E2B6C27F5}" type="slidenum">
              <a:rPr lang="en-US" sz="1400" b="0" strike="noStrike" spc="-1" smtClean="0">
                <a:latin typeface="Times New Roman"/>
              </a:rPr>
              <a:t>24</a:t>
            </a:fld>
            <a:endParaRPr lang="en-US" sz="1400" b="0" strike="noStrike" spc="-1">
              <a:latin typeface="Times New Roman"/>
            </a:endParaRPr>
          </a:p>
        </p:txBody>
      </p:sp>
    </p:spTree>
    <p:extLst>
      <p:ext uri="{BB962C8B-B14F-4D97-AF65-F5344CB8AC3E}">
        <p14:creationId xmlns:p14="http://schemas.microsoft.com/office/powerpoint/2010/main" val="1249710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r>
              <a:rPr lang="en-GB" dirty="0"/>
              <a:t>Purpose of slide:</a:t>
            </a:r>
          </a:p>
          <a:p>
            <a:endParaRPr lang="en-GB" dirty="0"/>
          </a:p>
          <a:p>
            <a:r>
              <a:rPr lang="en-GB" dirty="0"/>
              <a:t>Provides a high-level overview of the current status of user journey support. Items marked in green are considered ready for first science, although they may require further development for steady-state operations. For example, a basic scheduling module has been implemented to manage the initial set of experiments, while more advanced functionality will be required during full operations.</a:t>
            </a:r>
          </a:p>
          <a:p>
            <a:endParaRPr lang="en-GB" dirty="0"/>
          </a:p>
          <a:p>
            <a:r>
              <a:rPr lang="en-GB" dirty="0"/>
              <a:t>From a DMSC perspective, most aspects of the user journey are ready. Ongoing work with various ESS stakeholders focuses on completing user training, safety reviews, and accommodation planning. A minimum viable product covering all key user journey steps is expected to be in place before the start of hot commissioning. The goal is to validate the user journey by having hot commissioning users follow the same process as future science users.</a:t>
            </a:r>
          </a:p>
          <a:p>
            <a:r>
              <a:rPr lang="en-GB" dirty="0"/>
              <a:t>of start of hot commissioning. Our aim is to test the journey by having hot commissioning users go through the same steps as future science users. </a:t>
            </a:r>
          </a:p>
        </p:txBody>
      </p:sp>
      <p:sp>
        <p:nvSpPr>
          <p:cNvPr id="4" name="Slide Number Placeholder 3"/>
          <p:cNvSpPr>
            <a:spLocks noGrp="1"/>
          </p:cNvSpPr>
          <p:nvPr>
            <p:ph type="sldNum" sz="quarter" idx="5"/>
          </p:nvPr>
        </p:nvSpPr>
        <p:spPr/>
        <p:txBody>
          <a:bodyPr/>
          <a:lstStyle/>
          <a:p>
            <a:fld id="{3AE5A434-646A-2746-9BDC-885B2382B33E}" type="slidenum">
              <a:rPr lang="sv-SE" smtClean="0"/>
              <a:t>4</a:t>
            </a:fld>
            <a:endParaRPr lang="sv-SE"/>
          </a:p>
        </p:txBody>
      </p:sp>
    </p:spTree>
    <p:extLst>
      <p:ext uri="{BB962C8B-B14F-4D97-AF65-F5344CB8AC3E}">
        <p14:creationId xmlns:p14="http://schemas.microsoft.com/office/powerpoint/2010/main" val="1780899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CA0CE-BFF9-DABB-8D6F-2E24CD6A68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A64AD2-E7C3-E6E3-B5D9-F67CE81EDE5B}"/>
              </a:ext>
            </a:extLst>
          </p:cNvPr>
          <p:cNvSpPr>
            <a:spLocks noGrp="1" noRot="1" noChangeAspect="1"/>
          </p:cNvSpPr>
          <p:nvPr>
            <p:ph type="sldImg"/>
          </p:nvPr>
        </p:nvSpPr>
        <p:spPr>
          <a:xfrm>
            <a:off x="533400" y="763588"/>
            <a:ext cx="6704013" cy="3771900"/>
          </a:xfrm>
        </p:spPr>
      </p:sp>
      <p:sp>
        <p:nvSpPr>
          <p:cNvPr id="3" name="Notes Placeholder 2">
            <a:extLst>
              <a:ext uri="{FF2B5EF4-FFF2-40B4-BE49-F238E27FC236}">
                <a16:creationId xmlns:a16="http://schemas.microsoft.com/office/drawing/2014/main" id="{1C559271-BA29-3B0B-A4BA-D5541C58BBF6}"/>
              </a:ext>
            </a:extLst>
          </p:cNvPr>
          <p:cNvSpPr>
            <a:spLocks noGrp="1"/>
          </p:cNvSpPr>
          <p:nvPr>
            <p:ph type="body" idx="1"/>
          </p:nvPr>
        </p:nvSpPr>
        <p:spPr/>
        <p:txBody>
          <a:bodyPr/>
          <a:lstStyle/>
          <a:p>
            <a:r>
              <a:rPr lang="en-SE" dirty="0"/>
              <a:t>Purpose of slide::</a:t>
            </a:r>
          </a:p>
          <a:p>
            <a:endParaRPr lang="en-SE" dirty="0"/>
          </a:p>
          <a:p>
            <a:r>
              <a:rPr lang="en-SE" dirty="0"/>
              <a:t>Demonstrate the progress made in creating a experiment safety review flow, which end with the Experiment risk assesment document shown on the right side. </a:t>
            </a:r>
          </a:p>
        </p:txBody>
      </p:sp>
      <p:sp>
        <p:nvSpPr>
          <p:cNvPr id="4" name="Slide Number Placeholder 3">
            <a:extLst>
              <a:ext uri="{FF2B5EF4-FFF2-40B4-BE49-F238E27FC236}">
                <a16:creationId xmlns:a16="http://schemas.microsoft.com/office/drawing/2014/main" id="{BB36A153-9C1C-D7DF-9CF3-423EC28CD442}"/>
              </a:ext>
            </a:extLst>
          </p:cNvPr>
          <p:cNvSpPr>
            <a:spLocks noGrp="1"/>
          </p:cNvSpPr>
          <p:nvPr>
            <p:ph type="sldNum" idx="16"/>
          </p:nvPr>
        </p:nvSpPr>
        <p:spPr/>
        <p:txBody>
          <a:bodyPr/>
          <a:lstStyle/>
          <a:p>
            <a:pPr algn="r">
              <a:buNone/>
            </a:pPr>
            <a:fld id="{9931E9A3-E935-4B83-B0A7-3F2E2B6C27F5}" type="slidenum">
              <a:rPr lang="en-US" sz="1400" b="0" strike="noStrike" spc="-1" smtClean="0">
                <a:latin typeface="Times New Roman"/>
              </a:rPr>
              <a:t>5</a:t>
            </a:fld>
            <a:endParaRPr lang="en-US" sz="1400" b="0" strike="noStrike" spc="-1">
              <a:latin typeface="Times New Roman"/>
            </a:endParaRPr>
          </a:p>
        </p:txBody>
      </p:sp>
    </p:spTree>
    <p:extLst>
      <p:ext uri="{BB962C8B-B14F-4D97-AF65-F5344CB8AC3E}">
        <p14:creationId xmlns:p14="http://schemas.microsoft.com/office/powerpoint/2010/main" val="2102375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idx="16"/>
          </p:nvPr>
        </p:nvSpPr>
        <p:spPr/>
        <p:txBody>
          <a:bodyPr/>
          <a:lstStyle/>
          <a:p>
            <a:pPr algn="r">
              <a:buNone/>
            </a:pPr>
            <a:fld id="{9931E9A3-E935-4B83-B0A7-3F2E2B6C27F5}" type="slidenum">
              <a:rPr lang="en-US" sz="1400" b="0" strike="noStrike" spc="-1" smtClean="0">
                <a:latin typeface="Times New Roman"/>
              </a:rPr>
              <a:t>6</a:t>
            </a:fld>
            <a:endParaRPr lang="en-US" sz="1400" b="0" strike="noStrike" spc="-1">
              <a:latin typeface="Times New Roman"/>
            </a:endParaRPr>
          </a:p>
        </p:txBody>
      </p:sp>
    </p:spTree>
    <p:extLst>
      <p:ext uri="{BB962C8B-B14F-4D97-AF65-F5344CB8AC3E}">
        <p14:creationId xmlns:p14="http://schemas.microsoft.com/office/powerpoint/2010/main" val="759433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idx="16"/>
          </p:nvPr>
        </p:nvSpPr>
        <p:spPr/>
        <p:txBody>
          <a:bodyPr/>
          <a:lstStyle/>
          <a:p>
            <a:pPr algn="r">
              <a:buNone/>
            </a:pPr>
            <a:fld id="{9931E9A3-E935-4B83-B0A7-3F2E2B6C27F5}" type="slidenum">
              <a:rPr lang="en-US" sz="1400" b="0" strike="noStrike" spc="-1" smtClean="0">
                <a:latin typeface="Times New Roman"/>
              </a:rPr>
              <a:t>7</a:t>
            </a:fld>
            <a:endParaRPr lang="en-US" sz="1400" b="0" strike="noStrike" spc="-1">
              <a:latin typeface="Times New Roman"/>
            </a:endParaRPr>
          </a:p>
        </p:txBody>
      </p:sp>
    </p:spTree>
    <p:extLst>
      <p:ext uri="{BB962C8B-B14F-4D97-AF65-F5344CB8AC3E}">
        <p14:creationId xmlns:p14="http://schemas.microsoft.com/office/powerpoint/2010/main" val="1114334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r>
              <a:rPr lang="en-SE" dirty="0"/>
              <a:t>Purpose of slide:</a:t>
            </a:r>
          </a:p>
          <a:p>
            <a:endParaRPr lang="en-SE" dirty="0"/>
          </a:p>
          <a:p>
            <a:r>
              <a:rPr lang="en-SE" dirty="0"/>
              <a:t>Showing how we will be able to continue support the science directorate without affecting HC in the building of a new data center. </a:t>
            </a:r>
          </a:p>
        </p:txBody>
      </p:sp>
      <p:sp>
        <p:nvSpPr>
          <p:cNvPr id="4" name="Slide Number Placeholder 3"/>
          <p:cNvSpPr>
            <a:spLocks noGrp="1"/>
          </p:cNvSpPr>
          <p:nvPr>
            <p:ph type="sldNum" idx="16"/>
          </p:nvPr>
        </p:nvSpPr>
        <p:spPr/>
        <p:txBody>
          <a:bodyPr/>
          <a:lstStyle/>
          <a:p>
            <a:pPr algn="r">
              <a:buNone/>
            </a:pPr>
            <a:fld id="{9931E9A3-E935-4B83-B0A7-3F2E2B6C27F5}" type="slidenum">
              <a:rPr lang="en-US" sz="1400" b="0" strike="noStrike" spc="-1" smtClean="0">
                <a:latin typeface="Times New Roman"/>
              </a:rPr>
              <a:t>8</a:t>
            </a:fld>
            <a:endParaRPr lang="en-US" sz="1400" b="0" strike="noStrike" spc="-1">
              <a:latin typeface="Times New Roman"/>
            </a:endParaRPr>
          </a:p>
        </p:txBody>
      </p:sp>
    </p:spTree>
    <p:extLst>
      <p:ext uri="{BB962C8B-B14F-4D97-AF65-F5344CB8AC3E}">
        <p14:creationId xmlns:p14="http://schemas.microsoft.com/office/powerpoint/2010/main" val="3114097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5C6CB-07EE-6361-DFE6-A9C85F510E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B979AB-2607-E036-A76C-768EDC9E7DF7}"/>
              </a:ext>
            </a:extLst>
          </p:cNvPr>
          <p:cNvSpPr>
            <a:spLocks noGrp="1" noRot="1" noChangeAspect="1"/>
          </p:cNvSpPr>
          <p:nvPr>
            <p:ph type="sldImg"/>
          </p:nvPr>
        </p:nvSpPr>
        <p:spPr>
          <a:xfrm>
            <a:off x="533400" y="763588"/>
            <a:ext cx="6704013" cy="3771900"/>
          </a:xfrm>
        </p:spPr>
      </p:sp>
      <p:sp>
        <p:nvSpPr>
          <p:cNvPr id="3" name="Notes Placeholder 2">
            <a:extLst>
              <a:ext uri="{FF2B5EF4-FFF2-40B4-BE49-F238E27FC236}">
                <a16:creationId xmlns:a16="http://schemas.microsoft.com/office/drawing/2014/main" id="{EFE42737-93FD-1504-98E4-3D4168344C71}"/>
              </a:ext>
            </a:extLst>
          </p:cNvPr>
          <p:cNvSpPr>
            <a:spLocks noGrp="1"/>
          </p:cNvSpPr>
          <p:nvPr>
            <p:ph type="body" idx="1"/>
          </p:nvPr>
        </p:nvSpPr>
        <p:spPr/>
        <p:txBody>
          <a:bodyPr/>
          <a:lstStyle/>
          <a:p>
            <a:r>
              <a:rPr lang="en-SE" dirty="0"/>
              <a:t>Purpose of slide::</a:t>
            </a:r>
          </a:p>
          <a:p>
            <a:endParaRPr lang="en-SE" dirty="0"/>
          </a:p>
          <a:p>
            <a:r>
              <a:rPr lang="en-GB" sz="1200" b="0" i="0" kern="1200" dirty="0">
                <a:solidFill>
                  <a:schemeClr val="tx1"/>
                </a:solidFill>
                <a:effectLst/>
                <a:latin typeface="+mn-lt"/>
                <a:ea typeface="+mn-ea"/>
                <a:cs typeface="+mn-cs"/>
              </a:rPr>
              <a:t>There are multiple purposes of the DMSC schools, one to train the future scientist but also to test our software. With the winter school we extend this to our internal staff. This will help us find issues while also showcasing the work that has been done.</a:t>
            </a:r>
          </a:p>
          <a:p>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Winter school with data reduction focus for HC</a:t>
            </a:r>
          </a:p>
        </p:txBody>
      </p:sp>
      <p:sp>
        <p:nvSpPr>
          <p:cNvPr id="4" name="Slide Number Placeholder 3">
            <a:extLst>
              <a:ext uri="{FF2B5EF4-FFF2-40B4-BE49-F238E27FC236}">
                <a16:creationId xmlns:a16="http://schemas.microsoft.com/office/drawing/2014/main" id="{0422D2AD-48F7-1AC7-B5B0-9664D50E7444}"/>
              </a:ext>
            </a:extLst>
          </p:cNvPr>
          <p:cNvSpPr>
            <a:spLocks noGrp="1"/>
          </p:cNvSpPr>
          <p:nvPr>
            <p:ph type="sldNum" idx="16"/>
          </p:nvPr>
        </p:nvSpPr>
        <p:spPr/>
        <p:txBody>
          <a:bodyPr/>
          <a:lstStyle/>
          <a:p>
            <a:pPr algn="r">
              <a:buNone/>
            </a:pPr>
            <a:fld id="{9931E9A3-E935-4B83-B0A7-3F2E2B6C27F5}" type="slidenum">
              <a:rPr lang="en-US" sz="1400" b="0" strike="noStrike" spc="-1" smtClean="0">
                <a:latin typeface="Times New Roman"/>
              </a:rPr>
              <a:t>9</a:t>
            </a:fld>
            <a:endParaRPr lang="en-US" sz="1400" b="0" strike="noStrike" spc="-1">
              <a:latin typeface="Times New Roman"/>
            </a:endParaRPr>
          </a:p>
        </p:txBody>
      </p:sp>
    </p:spTree>
    <p:extLst>
      <p:ext uri="{BB962C8B-B14F-4D97-AF65-F5344CB8AC3E}">
        <p14:creationId xmlns:p14="http://schemas.microsoft.com/office/powerpoint/2010/main" val="4213389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r>
              <a:rPr lang="en-SE" dirty="0"/>
              <a:t>Purpose of slide:</a:t>
            </a:r>
          </a:p>
          <a:p>
            <a:endParaRPr lang="en-SE" dirty="0"/>
          </a:p>
          <a:p>
            <a:r>
              <a:rPr lang="en-SE" dirty="0"/>
              <a:t>With the plan to recruit an extra IDS for diffraction and imaging </a:t>
            </a:r>
          </a:p>
          <a:p>
            <a:endParaRPr lang="en-SE" dirty="0"/>
          </a:p>
          <a:p>
            <a:endParaRPr lang="en-SE" dirty="0"/>
          </a:p>
          <a:p>
            <a:endParaRPr lang="en-SE" dirty="0"/>
          </a:p>
        </p:txBody>
      </p:sp>
      <p:sp>
        <p:nvSpPr>
          <p:cNvPr id="4" name="Slide Number Placeholder 3"/>
          <p:cNvSpPr>
            <a:spLocks noGrp="1"/>
          </p:cNvSpPr>
          <p:nvPr>
            <p:ph type="sldNum" idx="16"/>
          </p:nvPr>
        </p:nvSpPr>
        <p:spPr/>
        <p:txBody>
          <a:bodyPr/>
          <a:lstStyle/>
          <a:p>
            <a:pPr algn="r">
              <a:buNone/>
            </a:pPr>
            <a:fld id="{9931E9A3-E935-4B83-B0A7-3F2E2B6C27F5}" type="slidenum">
              <a:rPr lang="en-US" sz="1400" b="0" strike="noStrike" spc="-1" smtClean="0">
                <a:latin typeface="Times New Roman"/>
              </a:rPr>
              <a:t>10</a:t>
            </a:fld>
            <a:endParaRPr lang="en-US" sz="1400" b="0" strike="noStrike" spc="-1">
              <a:latin typeface="Times New Roman"/>
            </a:endParaRPr>
          </a:p>
        </p:txBody>
      </p:sp>
    </p:spTree>
    <p:extLst>
      <p:ext uri="{BB962C8B-B14F-4D97-AF65-F5344CB8AC3E}">
        <p14:creationId xmlns:p14="http://schemas.microsoft.com/office/powerpoint/2010/main" val="20545410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1930320" y="1153800"/>
            <a:ext cx="8639640" cy="2387160"/>
          </a:xfrm>
          <a:prstGeom prst="rect">
            <a:avLst/>
          </a:prstGeom>
          <a:noFill/>
          <a:ln w="0">
            <a:noFill/>
          </a:ln>
        </p:spPr>
        <p:txBody>
          <a:bodyPr lIns="0" tIns="0" rIns="0" bIns="0" anchor="ctr">
            <a:noAutofit/>
          </a:bodyPr>
          <a:lstStyle/>
          <a:p>
            <a:endParaRPr lang="sv-SE" sz="1800" b="0" strike="noStrike" spc="-1">
              <a:solidFill>
                <a:srgbClr val="000000"/>
              </a:solidFill>
              <a:latin typeface="Segoe UI"/>
            </a:endParaRPr>
          </a:p>
        </p:txBody>
      </p:sp>
      <p:sp>
        <p:nvSpPr>
          <p:cNvPr id="27" name="PlaceHolder 2"/>
          <p:cNvSpPr>
            <a:spLocks noGrp="1"/>
          </p:cNvSpPr>
          <p:nvPr>
            <p:ph/>
          </p:nvPr>
        </p:nvSpPr>
        <p:spPr>
          <a:xfrm>
            <a:off x="1930320" y="5605560"/>
            <a:ext cx="629064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28" name="PlaceHolder 3"/>
          <p:cNvSpPr>
            <a:spLocks noGrp="1"/>
          </p:cNvSpPr>
          <p:nvPr>
            <p:ph/>
          </p:nvPr>
        </p:nvSpPr>
        <p:spPr>
          <a:xfrm>
            <a:off x="1930320" y="5845680"/>
            <a:ext cx="629064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1930320" y="1153800"/>
            <a:ext cx="8639640" cy="2387160"/>
          </a:xfrm>
          <a:prstGeom prst="rect">
            <a:avLst/>
          </a:prstGeom>
          <a:noFill/>
          <a:ln w="0">
            <a:noFill/>
          </a:ln>
        </p:spPr>
        <p:txBody>
          <a:bodyPr lIns="0" tIns="0" rIns="0" bIns="0" anchor="ctr">
            <a:noAutofit/>
          </a:bodyPr>
          <a:lstStyle/>
          <a:p>
            <a:endParaRPr lang="sv-SE" sz="1800" b="0" strike="noStrike" spc="-1">
              <a:solidFill>
                <a:srgbClr val="000000"/>
              </a:solidFill>
              <a:latin typeface="Segoe UI"/>
            </a:endParaRPr>
          </a:p>
        </p:txBody>
      </p:sp>
      <p:sp>
        <p:nvSpPr>
          <p:cNvPr id="30" name="PlaceHolder 2"/>
          <p:cNvSpPr>
            <a:spLocks noGrp="1"/>
          </p:cNvSpPr>
          <p:nvPr>
            <p:ph/>
          </p:nvPr>
        </p:nvSpPr>
        <p:spPr>
          <a:xfrm>
            <a:off x="1930320" y="5605560"/>
            <a:ext cx="306972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31" name="PlaceHolder 3"/>
          <p:cNvSpPr>
            <a:spLocks noGrp="1"/>
          </p:cNvSpPr>
          <p:nvPr>
            <p:ph/>
          </p:nvPr>
        </p:nvSpPr>
        <p:spPr>
          <a:xfrm>
            <a:off x="5153760" y="5605560"/>
            <a:ext cx="306972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32" name="PlaceHolder 4"/>
          <p:cNvSpPr>
            <a:spLocks noGrp="1"/>
          </p:cNvSpPr>
          <p:nvPr>
            <p:ph/>
          </p:nvPr>
        </p:nvSpPr>
        <p:spPr>
          <a:xfrm>
            <a:off x="1930320" y="5845680"/>
            <a:ext cx="306972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33" name="PlaceHolder 5"/>
          <p:cNvSpPr>
            <a:spLocks noGrp="1"/>
          </p:cNvSpPr>
          <p:nvPr>
            <p:ph/>
          </p:nvPr>
        </p:nvSpPr>
        <p:spPr>
          <a:xfrm>
            <a:off x="5153760" y="5845680"/>
            <a:ext cx="306972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1930320" y="1153800"/>
            <a:ext cx="8639640" cy="2387160"/>
          </a:xfrm>
          <a:prstGeom prst="rect">
            <a:avLst/>
          </a:prstGeom>
          <a:noFill/>
          <a:ln w="0">
            <a:noFill/>
          </a:ln>
        </p:spPr>
        <p:txBody>
          <a:bodyPr lIns="0" tIns="0" rIns="0" bIns="0" anchor="ctr">
            <a:noAutofit/>
          </a:bodyPr>
          <a:lstStyle/>
          <a:p>
            <a:endParaRPr lang="sv-SE" sz="1800" b="0" strike="noStrike" spc="-1">
              <a:solidFill>
                <a:srgbClr val="000000"/>
              </a:solidFill>
              <a:latin typeface="Segoe UI"/>
            </a:endParaRPr>
          </a:p>
        </p:txBody>
      </p:sp>
      <p:sp>
        <p:nvSpPr>
          <p:cNvPr id="35" name="PlaceHolder 2"/>
          <p:cNvSpPr>
            <a:spLocks noGrp="1"/>
          </p:cNvSpPr>
          <p:nvPr>
            <p:ph/>
          </p:nvPr>
        </p:nvSpPr>
        <p:spPr>
          <a:xfrm>
            <a:off x="1930320" y="5605560"/>
            <a:ext cx="202536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36" name="PlaceHolder 3"/>
          <p:cNvSpPr>
            <a:spLocks noGrp="1"/>
          </p:cNvSpPr>
          <p:nvPr>
            <p:ph/>
          </p:nvPr>
        </p:nvSpPr>
        <p:spPr>
          <a:xfrm>
            <a:off x="4057200" y="5605560"/>
            <a:ext cx="202536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37" name="PlaceHolder 4"/>
          <p:cNvSpPr>
            <a:spLocks noGrp="1"/>
          </p:cNvSpPr>
          <p:nvPr>
            <p:ph/>
          </p:nvPr>
        </p:nvSpPr>
        <p:spPr>
          <a:xfrm>
            <a:off x="6184440" y="5605560"/>
            <a:ext cx="202536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38" name="PlaceHolder 5"/>
          <p:cNvSpPr>
            <a:spLocks noGrp="1"/>
          </p:cNvSpPr>
          <p:nvPr>
            <p:ph/>
          </p:nvPr>
        </p:nvSpPr>
        <p:spPr>
          <a:xfrm>
            <a:off x="1930320" y="5845680"/>
            <a:ext cx="202536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39" name="PlaceHolder 6"/>
          <p:cNvSpPr>
            <a:spLocks noGrp="1"/>
          </p:cNvSpPr>
          <p:nvPr>
            <p:ph/>
          </p:nvPr>
        </p:nvSpPr>
        <p:spPr>
          <a:xfrm>
            <a:off x="4057200" y="5845680"/>
            <a:ext cx="202536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40" name="PlaceHolder 7"/>
          <p:cNvSpPr>
            <a:spLocks noGrp="1"/>
          </p:cNvSpPr>
          <p:nvPr>
            <p:ph/>
          </p:nvPr>
        </p:nvSpPr>
        <p:spPr>
          <a:xfrm>
            <a:off x="6184440" y="5845680"/>
            <a:ext cx="202536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dt" idx="1"/>
          </p:nvPr>
        </p:nvSpPr>
        <p:spPr/>
        <p:txBody>
          <a:body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7" name="PlaceHolder 1"/>
          <p:cNvSpPr>
            <a:spLocks noGrp="1"/>
          </p:cNvSpPr>
          <p:nvPr>
            <p:ph type="title"/>
          </p:nvPr>
        </p:nvSpPr>
        <p:spPr>
          <a:xfrm>
            <a:off x="1930320" y="1153800"/>
            <a:ext cx="8639640" cy="2387160"/>
          </a:xfrm>
          <a:prstGeom prst="rect">
            <a:avLst/>
          </a:prstGeom>
          <a:noFill/>
          <a:ln w="0">
            <a:noFill/>
          </a:ln>
        </p:spPr>
        <p:txBody>
          <a:bodyPr lIns="0" tIns="0" rIns="0" bIns="0" anchor="ctr">
            <a:noAutofit/>
          </a:bodyPr>
          <a:lstStyle/>
          <a:p>
            <a:endParaRPr lang="sv-SE" sz="1800" b="0" strike="noStrike" spc="-1">
              <a:solidFill>
                <a:srgbClr val="000000"/>
              </a:solidFill>
              <a:latin typeface="Segoe UI"/>
            </a:endParaRPr>
          </a:p>
        </p:txBody>
      </p:sp>
      <p:sp>
        <p:nvSpPr>
          <p:cNvPr id="48" name="PlaceHolder 2"/>
          <p:cNvSpPr>
            <a:spLocks noGrp="1"/>
          </p:cNvSpPr>
          <p:nvPr>
            <p:ph type="subTitle"/>
          </p:nvPr>
        </p:nvSpPr>
        <p:spPr>
          <a:xfrm>
            <a:off x="1930320" y="5605560"/>
            <a:ext cx="6290640" cy="45936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
        <p:nvSpPr>
          <p:cNvPr id="4" name="PlaceHolder 3"/>
          <p:cNvSpPr>
            <a:spLocks noGrp="1"/>
          </p:cNvSpPr>
          <p:nvPr>
            <p:ph type="dt" idx="1"/>
          </p:nvPr>
        </p:nvSpPr>
        <p:spPr/>
        <p:txBody>
          <a:body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1930320" y="1153800"/>
            <a:ext cx="8639640" cy="2387160"/>
          </a:xfrm>
          <a:prstGeom prst="rect">
            <a:avLst/>
          </a:prstGeom>
          <a:noFill/>
          <a:ln w="0">
            <a:noFill/>
          </a:ln>
        </p:spPr>
        <p:txBody>
          <a:bodyPr lIns="0" tIns="0" rIns="0" bIns="0" anchor="ctr">
            <a:noAutofit/>
          </a:bodyPr>
          <a:lstStyle/>
          <a:p>
            <a:endParaRPr lang="sv-SE" sz="1800" b="0" strike="noStrike" spc="-1">
              <a:solidFill>
                <a:srgbClr val="000000"/>
              </a:solidFill>
              <a:latin typeface="Segoe UI"/>
            </a:endParaRPr>
          </a:p>
        </p:txBody>
      </p:sp>
      <p:sp>
        <p:nvSpPr>
          <p:cNvPr id="50" name="PlaceHolder 2"/>
          <p:cNvSpPr>
            <a:spLocks noGrp="1"/>
          </p:cNvSpPr>
          <p:nvPr>
            <p:ph/>
          </p:nvPr>
        </p:nvSpPr>
        <p:spPr>
          <a:xfrm>
            <a:off x="1930320" y="5605560"/>
            <a:ext cx="6290640" cy="459360"/>
          </a:xfrm>
          <a:prstGeom prst="rect">
            <a:avLst/>
          </a:prstGeom>
          <a:noFill/>
          <a:ln w="0">
            <a:noFill/>
          </a:ln>
        </p:spPr>
        <p:txBody>
          <a:bodyPr lIns="0" tIns="0" rIns="0" bIns="0" anchor="t">
            <a:normAutofit/>
          </a:bodyPr>
          <a:lstStyle/>
          <a:p>
            <a:endParaRPr lang="sv-SE" sz="2000" b="0" strike="noStrike" spc="-1">
              <a:solidFill>
                <a:srgbClr val="666666"/>
              </a:solidFill>
              <a:latin typeface="Segoe UI"/>
            </a:endParaRPr>
          </a:p>
        </p:txBody>
      </p:sp>
      <p:sp>
        <p:nvSpPr>
          <p:cNvPr id="4" name="PlaceHolder 3"/>
          <p:cNvSpPr>
            <a:spLocks noGrp="1"/>
          </p:cNvSpPr>
          <p:nvPr>
            <p:ph type="dt" idx="1"/>
          </p:nvPr>
        </p:nvSpPr>
        <p:spPr/>
        <p:txBody>
          <a:body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1930320" y="1153800"/>
            <a:ext cx="8639640" cy="2387160"/>
          </a:xfrm>
          <a:prstGeom prst="rect">
            <a:avLst/>
          </a:prstGeom>
          <a:noFill/>
          <a:ln w="0">
            <a:noFill/>
          </a:ln>
        </p:spPr>
        <p:txBody>
          <a:bodyPr lIns="0" tIns="0" rIns="0" bIns="0" anchor="ctr">
            <a:noAutofit/>
          </a:bodyPr>
          <a:lstStyle/>
          <a:p>
            <a:endParaRPr lang="sv-SE" sz="1800" b="0" strike="noStrike" spc="-1">
              <a:solidFill>
                <a:srgbClr val="000000"/>
              </a:solidFill>
              <a:latin typeface="Segoe UI"/>
            </a:endParaRPr>
          </a:p>
        </p:txBody>
      </p:sp>
      <p:sp>
        <p:nvSpPr>
          <p:cNvPr id="52" name="PlaceHolder 2"/>
          <p:cNvSpPr>
            <a:spLocks noGrp="1"/>
          </p:cNvSpPr>
          <p:nvPr>
            <p:ph/>
          </p:nvPr>
        </p:nvSpPr>
        <p:spPr>
          <a:xfrm>
            <a:off x="1930320" y="5605560"/>
            <a:ext cx="3069720" cy="459360"/>
          </a:xfrm>
          <a:prstGeom prst="rect">
            <a:avLst/>
          </a:prstGeom>
          <a:noFill/>
          <a:ln w="0">
            <a:noFill/>
          </a:ln>
        </p:spPr>
        <p:txBody>
          <a:bodyPr lIns="0" tIns="0" rIns="0" bIns="0" anchor="t">
            <a:normAutofit/>
          </a:bodyPr>
          <a:lstStyle/>
          <a:p>
            <a:endParaRPr lang="sv-SE" sz="2000" b="0" strike="noStrike" spc="-1">
              <a:solidFill>
                <a:srgbClr val="666666"/>
              </a:solidFill>
              <a:latin typeface="Segoe UI"/>
            </a:endParaRPr>
          </a:p>
        </p:txBody>
      </p:sp>
      <p:sp>
        <p:nvSpPr>
          <p:cNvPr id="53" name="PlaceHolder 3"/>
          <p:cNvSpPr>
            <a:spLocks noGrp="1"/>
          </p:cNvSpPr>
          <p:nvPr>
            <p:ph/>
          </p:nvPr>
        </p:nvSpPr>
        <p:spPr>
          <a:xfrm>
            <a:off x="5153760" y="5605560"/>
            <a:ext cx="3069720" cy="459360"/>
          </a:xfrm>
          <a:prstGeom prst="rect">
            <a:avLst/>
          </a:prstGeom>
          <a:noFill/>
          <a:ln w="0">
            <a:noFill/>
          </a:ln>
        </p:spPr>
        <p:txBody>
          <a:bodyPr lIns="0" tIns="0" rIns="0" bIns="0" anchor="t">
            <a:normAutofit/>
          </a:bodyPr>
          <a:lstStyle/>
          <a:p>
            <a:endParaRPr lang="sv-SE" sz="2000" b="0" strike="noStrike" spc="-1">
              <a:solidFill>
                <a:srgbClr val="666666"/>
              </a:solidFill>
              <a:latin typeface="Segoe UI"/>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4" name="PlaceHolder 1"/>
          <p:cNvSpPr>
            <a:spLocks noGrp="1"/>
          </p:cNvSpPr>
          <p:nvPr>
            <p:ph type="title"/>
          </p:nvPr>
        </p:nvSpPr>
        <p:spPr>
          <a:xfrm>
            <a:off x="1930320" y="1153800"/>
            <a:ext cx="8639640" cy="2387160"/>
          </a:xfrm>
          <a:prstGeom prst="rect">
            <a:avLst/>
          </a:prstGeom>
          <a:noFill/>
          <a:ln w="0">
            <a:noFill/>
          </a:ln>
        </p:spPr>
        <p:txBody>
          <a:bodyPr lIns="0" tIns="0" rIns="0" bIns="0" anchor="ctr">
            <a:noAutofit/>
          </a:bodyPr>
          <a:lstStyle/>
          <a:p>
            <a:endParaRPr lang="sv-SE" sz="1800" b="0" strike="noStrike" spc="-1">
              <a:solidFill>
                <a:srgbClr val="000000"/>
              </a:solidFill>
              <a:latin typeface="Segoe UI"/>
            </a:endParaRPr>
          </a:p>
        </p:txBody>
      </p:sp>
      <p:sp>
        <p:nvSpPr>
          <p:cNvPr id="3" name="PlaceHolder 2"/>
          <p:cNvSpPr>
            <a:spLocks noGrp="1"/>
          </p:cNvSpPr>
          <p:nvPr>
            <p:ph type="dt" idx="1"/>
          </p:nvPr>
        </p:nvSpPr>
        <p:spPr/>
        <p:txBody>
          <a:body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5" name="PlaceHolder 1"/>
          <p:cNvSpPr>
            <a:spLocks noGrp="1"/>
          </p:cNvSpPr>
          <p:nvPr>
            <p:ph type="subTitle"/>
          </p:nvPr>
        </p:nvSpPr>
        <p:spPr>
          <a:xfrm>
            <a:off x="1930320" y="1153800"/>
            <a:ext cx="8639640" cy="1106676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
        <p:nvSpPr>
          <p:cNvPr id="3" name="PlaceHolder 2"/>
          <p:cNvSpPr>
            <a:spLocks noGrp="1"/>
          </p:cNvSpPr>
          <p:nvPr>
            <p:ph type="dt" idx="1"/>
          </p:nvPr>
        </p:nvSpPr>
        <p:spPr/>
        <p:txBody>
          <a:body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1930320" y="1153800"/>
            <a:ext cx="8639640" cy="2387160"/>
          </a:xfrm>
          <a:prstGeom prst="rect">
            <a:avLst/>
          </a:prstGeom>
          <a:noFill/>
          <a:ln w="0">
            <a:noFill/>
          </a:ln>
        </p:spPr>
        <p:txBody>
          <a:bodyPr lIns="0" tIns="0" rIns="0" bIns="0" anchor="ctr">
            <a:noAutofit/>
          </a:bodyPr>
          <a:lstStyle/>
          <a:p>
            <a:endParaRPr lang="sv-SE" sz="1800" b="0" strike="noStrike" spc="-1">
              <a:solidFill>
                <a:srgbClr val="000000"/>
              </a:solidFill>
              <a:latin typeface="Segoe UI"/>
            </a:endParaRPr>
          </a:p>
        </p:txBody>
      </p:sp>
      <p:sp>
        <p:nvSpPr>
          <p:cNvPr id="57" name="PlaceHolder 2"/>
          <p:cNvSpPr>
            <a:spLocks noGrp="1"/>
          </p:cNvSpPr>
          <p:nvPr>
            <p:ph/>
          </p:nvPr>
        </p:nvSpPr>
        <p:spPr>
          <a:xfrm>
            <a:off x="1930320" y="5605560"/>
            <a:ext cx="306972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58" name="PlaceHolder 3"/>
          <p:cNvSpPr>
            <a:spLocks noGrp="1"/>
          </p:cNvSpPr>
          <p:nvPr>
            <p:ph/>
          </p:nvPr>
        </p:nvSpPr>
        <p:spPr>
          <a:xfrm>
            <a:off x="5153760" y="5605560"/>
            <a:ext cx="3069720" cy="459360"/>
          </a:xfrm>
          <a:prstGeom prst="rect">
            <a:avLst/>
          </a:prstGeom>
          <a:noFill/>
          <a:ln w="0">
            <a:noFill/>
          </a:ln>
        </p:spPr>
        <p:txBody>
          <a:bodyPr lIns="0" tIns="0" rIns="0" bIns="0" anchor="t">
            <a:normAutofit/>
          </a:bodyPr>
          <a:lstStyle/>
          <a:p>
            <a:endParaRPr lang="sv-SE" sz="2000" b="0" strike="noStrike" spc="-1">
              <a:solidFill>
                <a:srgbClr val="666666"/>
              </a:solidFill>
              <a:latin typeface="Segoe UI"/>
            </a:endParaRPr>
          </a:p>
        </p:txBody>
      </p:sp>
      <p:sp>
        <p:nvSpPr>
          <p:cNvPr id="59" name="PlaceHolder 4"/>
          <p:cNvSpPr>
            <a:spLocks noGrp="1"/>
          </p:cNvSpPr>
          <p:nvPr>
            <p:ph/>
          </p:nvPr>
        </p:nvSpPr>
        <p:spPr>
          <a:xfrm>
            <a:off x="1930320" y="5845680"/>
            <a:ext cx="306972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6" name="PlaceHolder 5"/>
          <p:cNvSpPr>
            <a:spLocks noGrp="1"/>
          </p:cNvSpPr>
          <p:nvPr>
            <p:ph type="dt" idx="1"/>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1930320" y="1153800"/>
            <a:ext cx="8639640" cy="2387160"/>
          </a:xfrm>
          <a:prstGeom prst="rect">
            <a:avLst/>
          </a:prstGeom>
          <a:noFill/>
          <a:ln w="0">
            <a:noFill/>
          </a:ln>
        </p:spPr>
        <p:txBody>
          <a:bodyPr lIns="0" tIns="0" rIns="0" bIns="0" anchor="ctr">
            <a:noAutofit/>
          </a:bodyPr>
          <a:lstStyle/>
          <a:p>
            <a:endParaRPr lang="sv-SE" sz="1800" b="0" strike="noStrike" spc="-1">
              <a:solidFill>
                <a:srgbClr val="000000"/>
              </a:solidFill>
              <a:latin typeface="Segoe UI"/>
            </a:endParaRPr>
          </a:p>
        </p:txBody>
      </p:sp>
      <p:sp>
        <p:nvSpPr>
          <p:cNvPr id="6" name="PlaceHolder 2"/>
          <p:cNvSpPr>
            <a:spLocks noGrp="1"/>
          </p:cNvSpPr>
          <p:nvPr>
            <p:ph type="subTitle"/>
          </p:nvPr>
        </p:nvSpPr>
        <p:spPr>
          <a:xfrm>
            <a:off x="1930320" y="5605560"/>
            <a:ext cx="6290640" cy="45936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1930320" y="1153800"/>
            <a:ext cx="8639640" cy="2387160"/>
          </a:xfrm>
          <a:prstGeom prst="rect">
            <a:avLst/>
          </a:prstGeom>
          <a:noFill/>
          <a:ln w="0">
            <a:noFill/>
          </a:ln>
        </p:spPr>
        <p:txBody>
          <a:bodyPr lIns="0" tIns="0" rIns="0" bIns="0" anchor="ctr">
            <a:noAutofit/>
          </a:bodyPr>
          <a:lstStyle/>
          <a:p>
            <a:endParaRPr lang="sv-SE" sz="1800" b="0" strike="noStrike" spc="-1">
              <a:solidFill>
                <a:srgbClr val="000000"/>
              </a:solidFill>
              <a:latin typeface="Segoe UI"/>
            </a:endParaRPr>
          </a:p>
        </p:txBody>
      </p:sp>
      <p:sp>
        <p:nvSpPr>
          <p:cNvPr id="61" name="PlaceHolder 2"/>
          <p:cNvSpPr>
            <a:spLocks noGrp="1"/>
          </p:cNvSpPr>
          <p:nvPr>
            <p:ph/>
          </p:nvPr>
        </p:nvSpPr>
        <p:spPr>
          <a:xfrm>
            <a:off x="1930320" y="5605560"/>
            <a:ext cx="3069720" cy="459360"/>
          </a:xfrm>
          <a:prstGeom prst="rect">
            <a:avLst/>
          </a:prstGeom>
          <a:noFill/>
          <a:ln w="0">
            <a:noFill/>
          </a:ln>
        </p:spPr>
        <p:txBody>
          <a:bodyPr lIns="0" tIns="0" rIns="0" bIns="0" anchor="t">
            <a:normAutofit/>
          </a:bodyPr>
          <a:lstStyle/>
          <a:p>
            <a:endParaRPr lang="sv-SE" sz="2000" b="0" strike="noStrike" spc="-1">
              <a:solidFill>
                <a:srgbClr val="666666"/>
              </a:solidFill>
              <a:latin typeface="Segoe UI"/>
            </a:endParaRPr>
          </a:p>
        </p:txBody>
      </p:sp>
      <p:sp>
        <p:nvSpPr>
          <p:cNvPr id="62" name="PlaceHolder 3"/>
          <p:cNvSpPr>
            <a:spLocks noGrp="1"/>
          </p:cNvSpPr>
          <p:nvPr>
            <p:ph/>
          </p:nvPr>
        </p:nvSpPr>
        <p:spPr>
          <a:xfrm>
            <a:off x="5153760" y="5605560"/>
            <a:ext cx="306972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63" name="PlaceHolder 4"/>
          <p:cNvSpPr>
            <a:spLocks noGrp="1"/>
          </p:cNvSpPr>
          <p:nvPr>
            <p:ph/>
          </p:nvPr>
        </p:nvSpPr>
        <p:spPr>
          <a:xfrm>
            <a:off x="5153760" y="5845680"/>
            <a:ext cx="306972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6" name="PlaceHolder 5"/>
          <p:cNvSpPr>
            <a:spLocks noGrp="1"/>
          </p:cNvSpPr>
          <p:nvPr>
            <p:ph type="dt" idx="1"/>
          </p:nvPr>
        </p:nvSpPr>
        <p:spPr/>
        <p:txBody>
          <a:body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1930320" y="1153800"/>
            <a:ext cx="8639640" cy="2387160"/>
          </a:xfrm>
          <a:prstGeom prst="rect">
            <a:avLst/>
          </a:prstGeom>
          <a:noFill/>
          <a:ln w="0">
            <a:noFill/>
          </a:ln>
        </p:spPr>
        <p:txBody>
          <a:bodyPr lIns="0" tIns="0" rIns="0" bIns="0" anchor="ctr">
            <a:noAutofit/>
          </a:bodyPr>
          <a:lstStyle/>
          <a:p>
            <a:endParaRPr lang="sv-SE" sz="1800" b="0" strike="noStrike" spc="-1">
              <a:solidFill>
                <a:srgbClr val="000000"/>
              </a:solidFill>
              <a:latin typeface="Segoe UI"/>
            </a:endParaRPr>
          </a:p>
        </p:txBody>
      </p:sp>
      <p:sp>
        <p:nvSpPr>
          <p:cNvPr id="65" name="PlaceHolder 2"/>
          <p:cNvSpPr>
            <a:spLocks noGrp="1"/>
          </p:cNvSpPr>
          <p:nvPr>
            <p:ph/>
          </p:nvPr>
        </p:nvSpPr>
        <p:spPr>
          <a:xfrm>
            <a:off x="1930320" y="5605560"/>
            <a:ext cx="306972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66" name="PlaceHolder 3"/>
          <p:cNvSpPr>
            <a:spLocks noGrp="1"/>
          </p:cNvSpPr>
          <p:nvPr>
            <p:ph/>
          </p:nvPr>
        </p:nvSpPr>
        <p:spPr>
          <a:xfrm>
            <a:off x="5153760" y="5605560"/>
            <a:ext cx="306972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67" name="PlaceHolder 4"/>
          <p:cNvSpPr>
            <a:spLocks noGrp="1"/>
          </p:cNvSpPr>
          <p:nvPr>
            <p:ph/>
          </p:nvPr>
        </p:nvSpPr>
        <p:spPr>
          <a:xfrm>
            <a:off x="1930320" y="5845680"/>
            <a:ext cx="629064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6" name="PlaceHolder 5"/>
          <p:cNvSpPr>
            <a:spLocks noGrp="1"/>
          </p:cNvSpPr>
          <p:nvPr>
            <p:ph type="dt" idx="1"/>
          </p:nvPr>
        </p:nvSpPr>
        <p:spPr/>
        <p:txBody>
          <a:body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1930320" y="1153800"/>
            <a:ext cx="8639640" cy="2387160"/>
          </a:xfrm>
          <a:prstGeom prst="rect">
            <a:avLst/>
          </a:prstGeom>
          <a:noFill/>
          <a:ln w="0">
            <a:noFill/>
          </a:ln>
        </p:spPr>
        <p:txBody>
          <a:bodyPr lIns="0" tIns="0" rIns="0" bIns="0" anchor="ctr">
            <a:noAutofit/>
          </a:bodyPr>
          <a:lstStyle/>
          <a:p>
            <a:endParaRPr lang="sv-SE" sz="1800" b="0" strike="noStrike" spc="-1">
              <a:solidFill>
                <a:srgbClr val="000000"/>
              </a:solidFill>
              <a:latin typeface="Segoe UI"/>
            </a:endParaRPr>
          </a:p>
        </p:txBody>
      </p:sp>
      <p:sp>
        <p:nvSpPr>
          <p:cNvPr id="69" name="PlaceHolder 2"/>
          <p:cNvSpPr>
            <a:spLocks noGrp="1"/>
          </p:cNvSpPr>
          <p:nvPr>
            <p:ph/>
          </p:nvPr>
        </p:nvSpPr>
        <p:spPr>
          <a:xfrm>
            <a:off x="1930320" y="5605560"/>
            <a:ext cx="629064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70" name="PlaceHolder 3"/>
          <p:cNvSpPr>
            <a:spLocks noGrp="1"/>
          </p:cNvSpPr>
          <p:nvPr>
            <p:ph/>
          </p:nvPr>
        </p:nvSpPr>
        <p:spPr>
          <a:xfrm>
            <a:off x="1930320" y="5845680"/>
            <a:ext cx="629064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1930320" y="1153800"/>
            <a:ext cx="8639640" cy="2387160"/>
          </a:xfrm>
          <a:prstGeom prst="rect">
            <a:avLst/>
          </a:prstGeom>
          <a:noFill/>
          <a:ln w="0">
            <a:noFill/>
          </a:ln>
        </p:spPr>
        <p:txBody>
          <a:bodyPr lIns="0" tIns="0" rIns="0" bIns="0" anchor="ctr">
            <a:noAutofit/>
          </a:bodyPr>
          <a:lstStyle/>
          <a:p>
            <a:endParaRPr lang="sv-SE" sz="1800" b="0" strike="noStrike" spc="-1">
              <a:solidFill>
                <a:srgbClr val="000000"/>
              </a:solidFill>
              <a:latin typeface="Segoe UI"/>
            </a:endParaRPr>
          </a:p>
        </p:txBody>
      </p:sp>
      <p:sp>
        <p:nvSpPr>
          <p:cNvPr id="72" name="PlaceHolder 2"/>
          <p:cNvSpPr>
            <a:spLocks noGrp="1"/>
          </p:cNvSpPr>
          <p:nvPr>
            <p:ph/>
          </p:nvPr>
        </p:nvSpPr>
        <p:spPr>
          <a:xfrm>
            <a:off x="1930320" y="5605560"/>
            <a:ext cx="306972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73" name="PlaceHolder 3"/>
          <p:cNvSpPr>
            <a:spLocks noGrp="1"/>
          </p:cNvSpPr>
          <p:nvPr>
            <p:ph/>
          </p:nvPr>
        </p:nvSpPr>
        <p:spPr>
          <a:xfrm>
            <a:off x="5153760" y="5605560"/>
            <a:ext cx="306972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74" name="PlaceHolder 4"/>
          <p:cNvSpPr>
            <a:spLocks noGrp="1"/>
          </p:cNvSpPr>
          <p:nvPr>
            <p:ph/>
          </p:nvPr>
        </p:nvSpPr>
        <p:spPr>
          <a:xfrm>
            <a:off x="1930320" y="5845680"/>
            <a:ext cx="306972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75" name="PlaceHolder 5"/>
          <p:cNvSpPr>
            <a:spLocks noGrp="1"/>
          </p:cNvSpPr>
          <p:nvPr>
            <p:ph/>
          </p:nvPr>
        </p:nvSpPr>
        <p:spPr>
          <a:xfrm>
            <a:off x="5153760" y="5845680"/>
            <a:ext cx="306972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1930320" y="1153800"/>
            <a:ext cx="8639640" cy="2387160"/>
          </a:xfrm>
          <a:prstGeom prst="rect">
            <a:avLst/>
          </a:prstGeom>
          <a:noFill/>
          <a:ln w="0">
            <a:noFill/>
          </a:ln>
        </p:spPr>
        <p:txBody>
          <a:bodyPr lIns="0" tIns="0" rIns="0" bIns="0" anchor="ctr">
            <a:noAutofit/>
          </a:bodyPr>
          <a:lstStyle/>
          <a:p>
            <a:endParaRPr lang="sv-SE" sz="1800" b="0" strike="noStrike" spc="-1">
              <a:solidFill>
                <a:srgbClr val="000000"/>
              </a:solidFill>
              <a:latin typeface="Segoe UI"/>
            </a:endParaRPr>
          </a:p>
        </p:txBody>
      </p:sp>
      <p:sp>
        <p:nvSpPr>
          <p:cNvPr id="77" name="PlaceHolder 2"/>
          <p:cNvSpPr>
            <a:spLocks noGrp="1"/>
          </p:cNvSpPr>
          <p:nvPr>
            <p:ph/>
          </p:nvPr>
        </p:nvSpPr>
        <p:spPr>
          <a:xfrm>
            <a:off x="1930320" y="5605560"/>
            <a:ext cx="202536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78" name="PlaceHolder 3"/>
          <p:cNvSpPr>
            <a:spLocks noGrp="1"/>
          </p:cNvSpPr>
          <p:nvPr>
            <p:ph/>
          </p:nvPr>
        </p:nvSpPr>
        <p:spPr>
          <a:xfrm>
            <a:off x="4057200" y="5605560"/>
            <a:ext cx="202536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79" name="PlaceHolder 4"/>
          <p:cNvSpPr>
            <a:spLocks noGrp="1"/>
          </p:cNvSpPr>
          <p:nvPr>
            <p:ph/>
          </p:nvPr>
        </p:nvSpPr>
        <p:spPr>
          <a:xfrm>
            <a:off x="6184440" y="5605560"/>
            <a:ext cx="202536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80" name="PlaceHolder 5"/>
          <p:cNvSpPr>
            <a:spLocks noGrp="1"/>
          </p:cNvSpPr>
          <p:nvPr>
            <p:ph/>
          </p:nvPr>
        </p:nvSpPr>
        <p:spPr>
          <a:xfrm>
            <a:off x="1930320" y="5845680"/>
            <a:ext cx="202536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81" name="PlaceHolder 6"/>
          <p:cNvSpPr>
            <a:spLocks noGrp="1"/>
          </p:cNvSpPr>
          <p:nvPr>
            <p:ph/>
          </p:nvPr>
        </p:nvSpPr>
        <p:spPr>
          <a:xfrm>
            <a:off x="4057200" y="5845680"/>
            <a:ext cx="202536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82" name="PlaceHolder 7"/>
          <p:cNvSpPr>
            <a:spLocks noGrp="1"/>
          </p:cNvSpPr>
          <p:nvPr>
            <p:ph/>
          </p:nvPr>
        </p:nvSpPr>
        <p:spPr>
          <a:xfrm>
            <a:off x="6184440" y="5845680"/>
            <a:ext cx="202536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9" name="PlaceHolder 8"/>
          <p:cNvSpPr>
            <a:spLocks noGrp="1"/>
          </p:cNvSpPr>
          <p:nvPr>
            <p:ph type="dt" idx="1"/>
          </p:nvPr>
        </p:nvSpPr>
        <p:spPr/>
        <p:txBody>
          <a:body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lstStyle/>
          <a:p>
            <a:r>
              <a:t>Footer</a:t>
            </a:r>
          </a:p>
        </p:txBody>
      </p:sp>
      <p:sp>
        <p:nvSpPr>
          <p:cNvPr id="3" name="PlaceHolder 2"/>
          <p:cNvSpPr>
            <a:spLocks noGrp="1"/>
          </p:cNvSpPr>
          <p:nvPr>
            <p:ph type="sldNum" idx="3"/>
          </p:nvPr>
        </p:nvSpPr>
        <p:spPr/>
        <p:txBody>
          <a:bodyPr/>
          <a:lstStyle/>
          <a:p>
            <a:fld id="{1F10BDFA-2413-476F-BE2B-B9F8B79C817A}" type="slidenum">
              <a:t>‹#›</a:t>
            </a:fld>
            <a:endParaRPr/>
          </a:p>
        </p:txBody>
      </p:sp>
      <p:sp>
        <p:nvSpPr>
          <p:cNvPr id="4" name="PlaceHolder 3"/>
          <p:cNvSpPr>
            <a:spLocks noGrp="1"/>
          </p:cNvSpPr>
          <p:nvPr>
            <p:ph type="dt" idx="4"/>
          </p:nvPr>
        </p:nvSpPr>
        <p:spPr/>
        <p:txBody>
          <a:body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92" name="PlaceHolder 1"/>
          <p:cNvSpPr>
            <a:spLocks noGrp="1"/>
          </p:cNvSpPr>
          <p:nvPr>
            <p:ph type="title"/>
          </p:nvPr>
        </p:nvSpPr>
        <p:spPr>
          <a:xfrm>
            <a:off x="1930320" y="1153800"/>
            <a:ext cx="8639640" cy="2387160"/>
          </a:xfrm>
          <a:prstGeom prst="rect">
            <a:avLst/>
          </a:prstGeom>
          <a:noFill/>
          <a:ln w="0">
            <a:noFill/>
          </a:ln>
        </p:spPr>
        <p:txBody>
          <a:bodyPr lIns="0" tIns="0" rIns="0" bIns="0" anchor="ctr">
            <a:noAutofit/>
          </a:bodyPr>
          <a:lstStyle/>
          <a:p>
            <a:endParaRPr lang="sv-SE" sz="1800" b="0" strike="noStrike" spc="-1">
              <a:solidFill>
                <a:srgbClr val="000000"/>
              </a:solidFill>
              <a:latin typeface="Segoe UI"/>
            </a:endParaRPr>
          </a:p>
        </p:txBody>
      </p:sp>
      <p:sp>
        <p:nvSpPr>
          <p:cNvPr id="93" name="PlaceHolder 2"/>
          <p:cNvSpPr>
            <a:spLocks noGrp="1"/>
          </p:cNvSpPr>
          <p:nvPr>
            <p:ph type="subTitle"/>
          </p:nvPr>
        </p:nvSpPr>
        <p:spPr>
          <a:xfrm>
            <a:off x="1930320" y="5605560"/>
            <a:ext cx="6290640" cy="45936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sldNum" idx="3"/>
          </p:nvPr>
        </p:nvSpPr>
        <p:spPr/>
        <p:txBody>
          <a:bodyPr/>
          <a:lstStyle/>
          <a:p>
            <a:fld id="{3DB024EA-BA45-4AE2-AE62-7F19070A5413}" type="slidenum">
              <a:t>‹#›</a:t>
            </a:fld>
            <a:endParaRPr/>
          </a:p>
        </p:txBody>
      </p:sp>
      <p:sp>
        <p:nvSpPr>
          <p:cNvPr id="6" name="PlaceHolder 5"/>
          <p:cNvSpPr>
            <a:spLocks noGrp="1"/>
          </p:cNvSpPr>
          <p:nvPr>
            <p:ph type="dt" idx="4"/>
          </p:nvPr>
        </p:nvSpPr>
        <p:spPr/>
        <p:txBody>
          <a:body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1930320" y="1153800"/>
            <a:ext cx="8639640" cy="2387160"/>
          </a:xfrm>
          <a:prstGeom prst="rect">
            <a:avLst/>
          </a:prstGeom>
          <a:noFill/>
          <a:ln w="0">
            <a:noFill/>
          </a:ln>
        </p:spPr>
        <p:txBody>
          <a:bodyPr lIns="0" tIns="0" rIns="0" bIns="0" anchor="ctr">
            <a:noAutofit/>
          </a:bodyPr>
          <a:lstStyle/>
          <a:p>
            <a:endParaRPr lang="sv-SE" sz="1800" b="0" strike="noStrike" spc="-1">
              <a:solidFill>
                <a:srgbClr val="000000"/>
              </a:solidFill>
              <a:latin typeface="Segoe UI"/>
            </a:endParaRPr>
          </a:p>
        </p:txBody>
      </p:sp>
      <p:sp>
        <p:nvSpPr>
          <p:cNvPr id="95" name="PlaceHolder 2"/>
          <p:cNvSpPr>
            <a:spLocks noGrp="1"/>
          </p:cNvSpPr>
          <p:nvPr>
            <p:ph/>
          </p:nvPr>
        </p:nvSpPr>
        <p:spPr>
          <a:xfrm>
            <a:off x="1930320" y="5605560"/>
            <a:ext cx="6290640" cy="459360"/>
          </a:xfrm>
          <a:prstGeom prst="rect">
            <a:avLst/>
          </a:prstGeom>
          <a:noFill/>
          <a:ln w="0">
            <a:noFill/>
          </a:ln>
        </p:spPr>
        <p:txBody>
          <a:bodyPr lIns="0" tIns="0" rIns="0" bIns="0" anchor="t">
            <a:normAutofit/>
          </a:bodyPr>
          <a:lstStyle/>
          <a:p>
            <a:endParaRPr lang="sv-SE" sz="2000" b="0" strike="noStrike" spc="-1">
              <a:solidFill>
                <a:srgbClr val="666666"/>
              </a:solidFill>
              <a:latin typeface="Segoe UI"/>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sldNum" idx="3"/>
          </p:nvPr>
        </p:nvSpPr>
        <p:spPr/>
        <p:txBody>
          <a:bodyPr/>
          <a:lstStyle/>
          <a:p>
            <a:fld id="{768C2E8A-B0FB-41FE-ADC7-F50B901F3787}" type="slidenum">
              <a:t>‹#›</a:t>
            </a:fld>
            <a:endParaRPr/>
          </a:p>
        </p:txBody>
      </p:sp>
      <p:sp>
        <p:nvSpPr>
          <p:cNvPr id="6" name="PlaceHolder 5"/>
          <p:cNvSpPr>
            <a:spLocks noGrp="1"/>
          </p:cNvSpPr>
          <p:nvPr>
            <p:ph type="dt" idx="4"/>
          </p:nvPr>
        </p:nvSpPr>
        <p:spPr/>
        <p:txBody>
          <a:body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1930320" y="1153800"/>
            <a:ext cx="8639640" cy="2387160"/>
          </a:xfrm>
          <a:prstGeom prst="rect">
            <a:avLst/>
          </a:prstGeom>
          <a:noFill/>
          <a:ln w="0">
            <a:noFill/>
          </a:ln>
        </p:spPr>
        <p:txBody>
          <a:bodyPr lIns="0" tIns="0" rIns="0" bIns="0" anchor="ctr">
            <a:noAutofit/>
          </a:bodyPr>
          <a:lstStyle/>
          <a:p>
            <a:endParaRPr lang="sv-SE" sz="1800" b="0" strike="noStrike" spc="-1">
              <a:solidFill>
                <a:srgbClr val="000000"/>
              </a:solidFill>
              <a:latin typeface="Segoe UI"/>
            </a:endParaRPr>
          </a:p>
        </p:txBody>
      </p:sp>
      <p:sp>
        <p:nvSpPr>
          <p:cNvPr id="97" name="PlaceHolder 2"/>
          <p:cNvSpPr>
            <a:spLocks noGrp="1"/>
          </p:cNvSpPr>
          <p:nvPr>
            <p:ph/>
          </p:nvPr>
        </p:nvSpPr>
        <p:spPr>
          <a:xfrm>
            <a:off x="1930320" y="5605560"/>
            <a:ext cx="3069720" cy="459360"/>
          </a:xfrm>
          <a:prstGeom prst="rect">
            <a:avLst/>
          </a:prstGeom>
          <a:noFill/>
          <a:ln w="0">
            <a:noFill/>
          </a:ln>
        </p:spPr>
        <p:txBody>
          <a:bodyPr lIns="0" tIns="0" rIns="0" bIns="0" anchor="t">
            <a:normAutofit/>
          </a:bodyPr>
          <a:lstStyle/>
          <a:p>
            <a:endParaRPr lang="sv-SE" sz="2000" b="0" strike="noStrike" spc="-1">
              <a:solidFill>
                <a:srgbClr val="666666"/>
              </a:solidFill>
              <a:latin typeface="Segoe UI"/>
            </a:endParaRPr>
          </a:p>
        </p:txBody>
      </p:sp>
      <p:sp>
        <p:nvSpPr>
          <p:cNvPr id="98" name="PlaceHolder 3"/>
          <p:cNvSpPr>
            <a:spLocks noGrp="1"/>
          </p:cNvSpPr>
          <p:nvPr>
            <p:ph/>
          </p:nvPr>
        </p:nvSpPr>
        <p:spPr>
          <a:xfrm>
            <a:off x="5153760" y="5605560"/>
            <a:ext cx="3069720" cy="459360"/>
          </a:xfrm>
          <a:prstGeom prst="rect">
            <a:avLst/>
          </a:prstGeom>
          <a:noFill/>
          <a:ln w="0">
            <a:noFill/>
          </a:ln>
        </p:spPr>
        <p:txBody>
          <a:bodyPr lIns="0" tIns="0" rIns="0" bIns="0" anchor="t">
            <a:normAutofit/>
          </a:bodyPr>
          <a:lstStyle/>
          <a:p>
            <a:endParaRPr lang="sv-SE" sz="2000" b="0" strike="noStrike" spc="-1">
              <a:solidFill>
                <a:srgbClr val="666666"/>
              </a:solidFill>
              <a:latin typeface="Segoe UI"/>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493E8BE5-6CD2-4D5B-89C8-1CD280475136}" type="slidenum">
              <a:t>‹#›</a:t>
            </a:fld>
            <a:endParaRPr/>
          </a:p>
        </p:txBody>
      </p:sp>
      <p:sp>
        <p:nvSpPr>
          <p:cNvPr id="7" name="PlaceHolder 6"/>
          <p:cNvSpPr>
            <a:spLocks noGrp="1"/>
          </p:cNvSpPr>
          <p:nvPr>
            <p:ph type="dt" idx="4"/>
          </p:nvPr>
        </p:nvSpPr>
        <p:spPr/>
        <p:txBody>
          <a:body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9" name="PlaceHolder 1"/>
          <p:cNvSpPr>
            <a:spLocks noGrp="1"/>
          </p:cNvSpPr>
          <p:nvPr>
            <p:ph type="title"/>
          </p:nvPr>
        </p:nvSpPr>
        <p:spPr>
          <a:xfrm>
            <a:off x="1930320" y="1153800"/>
            <a:ext cx="8639640" cy="2387160"/>
          </a:xfrm>
          <a:prstGeom prst="rect">
            <a:avLst/>
          </a:prstGeom>
          <a:noFill/>
          <a:ln w="0">
            <a:noFill/>
          </a:ln>
        </p:spPr>
        <p:txBody>
          <a:bodyPr lIns="0" tIns="0" rIns="0" bIns="0" anchor="ctr">
            <a:noAutofit/>
          </a:bodyPr>
          <a:lstStyle/>
          <a:p>
            <a:endParaRPr lang="sv-SE" sz="1800" b="0" strike="noStrike" spc="-1">
              <a:solidFill>
                <a:srgbClr val="000000"/>
              </a:solidFill>
              <a:latin typeface="Segoe UI"/>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1591D0CD-CDFD-4439-939C-CA5F2046AC0B}" type="slidenum">
              <a:t>‹#›</a:t>
            </a:fld>
            <a:endParaRPr/>
          </a:p>
        </p:txBody>
      </p:sp>
      <p:sp>
        <p:nvSpPr>
          <p:cNvPr id="5" name="PlaceHolder 4"/>
          <p:cNvSpPr>
            <a:spLocks noGrp="1"/>
          </p:cNvSpPr>
          <p:nvPr>
            <p:ph type="dt" idx="4"/>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1930320" y="1153800"/>
            <a:ext cx="8639640" cy="2387160"/>
          </a:xfrm>
          <a:prstGeom prst="rect">
            <a:avLst/>
          </a:prstGeom>
          <a:noFill/>
          <a:ln w="0">
            <a:noFill/>
          </a:ln>
        </p:spPr>
        <p:txBody>
          <a:bodyPr lIns="0" tIns="0" rIns="0" bIns="0" anchor="ctr">
            <a:noAutofit/>
          </a:bodyPr>
          <a:lstStyle/>
          <a:p>
            <a:endParaRPr lang="sv-SE" sz="1800" b="0" strike="noStrike" spc="-1">
              <a:solidFill>
                <a:srgbClr val="000000"/>
              </a:solidFill>
              <a:latin typeface="Segoe UI"/>
            </a:endParaRPr>
          </a:p>
        </p:txBody>
      </p:sp>
      <p:sp>
        <p:nvSpPr>
          <p:cNvPr id="8" name="PlaceHolder 2"/>
          <p:cNvSpPr>
            <a:spLocks noGrp="1"/>
          </p:cNvSpPr>
          <p:nvPr>
            <p:ph/>
          </p:nvPr>
        </p:nvSpPr>
        <p:spPr>
          <a:xfrm>
            <a:off x="1930320" y="5605560"/>
            <a:ext cx="6290640" cy="459360"/>
          </a:xfrm>
          <a:prstGeom prst="rect">
            <a:avLst/>
          </a:prstGeom>
          <a:noFill/>
          <a:ln w="0">
            <a:noFill/>
          </a:ln>
        </p:spPr>
        <p:txBody>
          <a:bodyPr lIns="0" tIns="0" rIns="0" bIns="0" anchor="t">
            <a:normAutofit/>
          </a:bodyPr>
          <a:lstStyle/>
          <a:p>
            <a:endParaRPr lang="sv-SE" sz="2000" b="0" strike="noStrike" spc="-1">
              <a:solidFill>
                <a:srgbClr val="666666"/>
              </a:solidFill>
              <a:latin typeface="Segoe U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0" name="PlaceHolder 1"/>
          <p:cNvSpPr>
            <a:spLocks noGrp="1"/>
          </p:cNvSpPr>
          <p:nvPr>
            <p:ph type="subTitle"/>
          </p:nvPr>
        </p:nvSpPr>
        <p:spPr>
          <a:xfrm>
            <a:off x="1930320" y="1153800"/>
            <a:ext cx="8639640" cy="1106676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713CF6A5-6CF8-4ADE-8DE5-6A542A72AA49}" type="slidenum">
              <a:t>‹#›</a:t>
            </a:fld>
            <a:endParaRPr/>
          </a:p>
        </p:txBody>
      </p:sp>
      <p:sp>
        <p:nvSpPr>
          <p:cNvPr id="5" name="PlaceHolder 4"/>
          <p:cNvSpPr>
            <a:spLocks noGrp="1"/>
          </p:cNvSpPr>
          <p:nvPr>
            <p:ph type="dt" idx="4"/>
          </p:nvPr>
        </p:nvSpPr>
        <p:spPr/>
        <p:txBody>
          <a:body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1930320" y="1153800"/>
            <a:ext cx="8639640" cy="2387160"/>
          </a:xfrm>
          <a:prstGeom prst="rect">
            <a:avLst/>
          </a:prstGeom>
          <a:noFill/>
          <a:ln w="0">
            <a:noFill/>
          </a:ln>
        </p:spPr>
        <p:txBody>
          <a:bodyPr lIns="0" tIns="0" rIns="0" bIns="0" anchor="ctr">
            <a:noAutofit/>
          </a:bodyPr>
          <a:lstStyle/>
          <a:p>
            <a:endParaRPr lang="sv-SE" sz="1800" b="0" strike="noStrike" spc="-1">
              <a:solidFill>
                <a:srgbClr val="000000"/>
              </a:solidFill>
              <a:latin typeface="Segoe UI"/>
            </a:endParaRPr>
          </a:p>
        </p:txBody>
      </p:sp>
      <p:sp>
        <p:nvSpPr>
          <p:cNvPr id="102" name="PlaceHolder 2"/>
          <p:cNvSpPr>
            <a:spLocks noGrp="1"/>
          </p:cNvSpPr>
          <p:nvPr>
            <p:ph/>
          </p:nvPr>
        </p:nvSpPr>
        <p:spPr>
          <a:xfrm>
            <a:off x="1930320" y="5605560"/>
            <a:ext cx="306972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103" name="PlaceHolder 3"/>
          <p:cNvSpPr>
            <a:spLocks noGrp="1"/>
          </p:cNvSpPr>
          <p:nvPr>
            <p:ph/>
          </p:nvPr>
        </p:nvSpPr>
        <p:spPr>
          <a:xfrm>
            <a:off x="5153760" y="5605560"/>
            <a:ext cx="3069720" cy="459360"/>
          </a:xfrm>
          <a:prstGeom prst="rect">
            <a:avLst/>
          </a:prstGeom>
          <a:noFill/>
          <a:ln w="0">
            <a:noFill/>
          </a:ln>
        </p:spPr>
        <p:txBody>
          <a:bodyPr lIns="0" tIns="0" rIns="0" bIns="0" anchor="t">
            <a:normAutofit/>
          </a:bodyPr>
          <a:lstStyle/>
          <a:p>
            <a:endParaRPr lang="sv-SE" sz="2000" b="0" strike="noStrike" spc="-1">
              <a:solidFill>
                <a:srgbClr val="666666"/>
              </a:solidFill>
              <a:latin typeface="Segoe UI"/>
            </a:endParaRPr>
          </a:p>
        </p:txBody>
      </p:sp>
      <p:sp>
        <p:nvSpPr>
          <p:cNvPr id="104" name="PlaceHolder 4"/>
          <p:cNvSpPr>
            <a:spLocks noGrp="1"/>
          </p:cNvSpPr>
          <p:nvPr>
            <p:ph/>
          </p:nvPr>
        </p:nvSpPr>
        <p:spPr>
          <a:xfrm>
            <a:off x="1930320" y="5845680"/>
            <a:ext cx="306972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DDC39D96-625B-4FDB-A06B-C4AA86588649}" type="slidenum">
              <a:t>‹#›</a:t>
            </a:fld>
            <a:endParaRPr/>
          </a:p>
        </p:txBody>
      </p:sp>
      <p:sp>
        <p:nvSpPr>
          <p:cNvPr id="8" name="PlaceHolder 7"/>
          <p:cNvSpPr>
            <a:spLocks noGrp="1"/>
          </p:cNvSpPr>
          <p:nvPr>
            <p:ph type="dt" idx="4"/>
          </p:nvPr>
        </p:nvSpPr>
        <p:spPr/>
        <p:txBody>
          <a:body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1930320" y="1153800"/>
            <a:ext cx="8639640" cy="2387160"/>
          </a:xfrm>
          <a:prstGeom prst="rect">
            <a:avLst/>
          </a:prstGeom>
          <a:noFill/>
          <a:ln w="0">
            <a:noFill/>
          </a:ln>
        </p:spPr>
        <p:txBody>
          <a:bodyPr lIns="0" tIns="0" rIns="0" bIns="0" anchor="ctr">
            <a:noAutofit/>
          </a:bodyPr>
          <a:lstStyle/>
          <a:p>
            <a:endParaRPr lang="sv-SE" sz="1800" b="0" strike="noStrike" spc="-1">
              <a:solidFill>
                <a:srgbClr val="000000"/>
              </a:solidFill>
              <a:latin typeface="Segoe UI"/>
            </a:endParaRPr>
          </a:p>
        </p:txBody>
      </p:sp>
      <p:sp>
        <p:nvSpPr>
          <p:cNvPr id="106" name="PlaceHolder 2"/>
          <p:cNvSpPr>
            <a:spLocks noGrp="1"/>
          </p:cNvSpPr>
          <p:nvPr>
            <p:ph/>
          </p:nvPr>
        </p:nvSpPr>
        <p:spPr>
          <a:xfrm>
            <a:off x="1930320" y="5605560"/>
            <a:ext cx="3069720" cy="459360"/>
          </a:xfrm>
          <a:prstGeom prst="rect">
            <a:avLst/>
          </a:prstGeom>
          <a:noFill/>
          <a:ln w="0">
            <a:noFill/>
          </a:ln>
        </p:spPr>
        <p:txBody>
          <a:bodyPr lIns="0" tIns="0" rIns="0" bIns="0" anchor="t">
            <a:normAutofit/>
          </a:bodyPr>
          <a:lstStyle/>
          <a:p>
            <a:endParaRPr lang="sv-SE" sz="2000" b="0" strike="noStrike" spc="-1">
              <a:solidFill>
                <a:srgbClr val="666666"/>
              </a:solidFill>
              <a:latin typeface="Segoe UI"/>
            </a:endParaRPr>
          </a:p>
        </p:txBody>
      </p:sp>
      <p:sp>
        <p:nvSpPr>
          <p:cNvPr id="107" name="PlaceHolder 3"/>
          <p:cNvSpPr>
            <a:spLocks noGrp="1"/>
          </p:cNvSpPr>
          <p:nvPr>
            <p:ph/>
          </p:nvPr>
        </p:nvSpPr>
        <p:spPr>
          <a:xfrm>
            <a:off x="5153760" y="5605560"/>
            <a:ext cx="306972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108" name="PlaceHolder 4"/>
          <p:cNvSpPr>
            <a:spLocks noGrp="1"/>
          </p:cNvSpPr>
          <p:nvPr>
            <p:ph/>
          </p:nvPr>
        </p:nvSpPr>
        <p:spPr>
          <a:xfrm>
            <a:off x="5153760" y="5845680"/>
            <a:ext cx="306972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C1BD22E1-C6CC-4AF2-AE68-F8D153F931DC}" type="slidenum">
              <a:t>‹#›</a:t>
            </a:fld>
            <a:endParaRPr/>
          </a:p>
        </p:txBody>
      </p:sp>
      <p:sp>
        <p:nvSpPr>
          <p:cNvPr id="8" name="PlaceHolder 7"/>
          <p:cNvSpPr>
            <a:spLocks noGrp="1"/>
          </p:cNvSpPr>
          <p:nvPr>
            <p:ph type="dt" idx="4"/>
          </p:nvPr>
        </p:nvSpPr>
        <p:spPr/>
        <p:txBody>
          <a:body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1930320" y="1153800"/>
            <a:ext cx="8639640" cy="2387160"/>
          </a:xfrm>
          <a:prstGeom prst="rect">
            <a:avLst/>
          </a:prstGeom>
          <a:noFill/>
          <a:ln w="0">
            <a:noFill/>
          </a:ln>
        </p:spPr>
        <p:txBody>
          <a:bodyPr lIns="0" tIns="0" rIns="0" bIns="0" anchor="ctr">
            <a:noAutofit/>
          </a:bodyPr>
          <a:lstStyle/>
          <a:p>
            <a:endParaRPr lang="sv-SE" sz="1800" b="0" strike="noStrike" spc="-1">
              <a:solidFill>
                <a:srgbClr val="000000"/>
              </a:solidFill>
              <a:latin typeface="Segoe UI"/>
            </a:endParaRPr>
          </a:p>
        </p:txBody>
      </p:sp>
      <p:sp>
        <p:nvSpPr>
          <p:cNvPr id="110" name="PlaceHolder 2"/>
          <p:cNvSpPr>
            <a:spLocks noGrp="1"/>
          </p:cNvSpPr>
          <p:nvPr>
            <p:ph/>
          </p:nvPr>
        </p:nvSpPr>
        <p:spPr>
          <a:xfrm>
            <a:off x="1930320" y="5605560"/>
            <a:ext cx="306972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111" name="PlaceHolder 3"/>
          <p:cNvSpPr>
            <a:spLocks noGrp="1"/>
          </p:cNvSpPr>
          <p:nvPr>
            <p:ph/>
          </p:nvPr>
        </p:nvSpPr>
        <p:spPr>
          <a:xfrm>
            <a:off x="5153760" y="5605560"/>
            <a:ext cx="306972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112" name="PlaceHolder 4"/>
          <p:cNvSpPr>
            <a:spLocks noGrp="1"/>
          </p:cNvSpPr>
          <p:nvPr>
            <p:ph/>
          </p:nvPr>
        </p:nvSpPr>
        <p:spPr>
          <a:xfrm>
            <a:off x="1930320" y="5845680"/>
            <a:ext cx="629064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72430722-4016-4C96-A6EF-25C9C1EDEEC5}" type="slidenum">
              <a:t>‹#›</a:t>
            </a:fld>
            <a:endParaRPr/>
          </a:p>
        </p:txBody>
      </p:sp>
      <p:sp>
        <p:nvSpPr>
          <p:cNvPr id="8" name="PlaceHolder 7"/>
          <p:cNvSpPr>
            <a:spLocks noGrp="1"/>
          </p:cNvSpPr>
          <p:nvPr>
            <p:ph type="dt" idx="4"/>
          </p:nvPr>
        </p:nvSpPr>
        <p:spPr/>
        <p:txBody>
          <a:body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1930320" y="1153800"/>
            <a:ext cx="8639640" cy="2387160"/>
          </a:xfrm>
          <a:prstGeom prst="rect">
            <a:avLst/>
          </a:prstGeom>
          <a:noFill/>
          <a:ln w="0">
            <a:noFill/>
          </a:ln>
        </p:spPr>
        <p:txBody>
          <a:bodyPr lIns="0" tIns="0" rIns="0" bIns="0" anchor="ctr">
            <a:noAutofit/>
          </a:bodyPr>
          <a:lstStyle/>
          <a:p>
            <a:endParaRPr lang="sv-SE" sz="1800" b="0" strike="noStrike" spc="-1">
              <a:solidFill>
                <a:srgbClr val="000000"/>
              </a:solidFill>
              <a:latin typeface="Segoe UI"/>
            </a:endParaRPr>
          </a:p>
        </p:txBody>
      </p:sp>
      <p:sp>
        <p:nvSpPr>
          <p:cNvPr id="114" name="PlaceHolder 2"/>
          <p:cNvSpPr>
            <a:spLocks noGrp="1"/>
          </p:cNvSpPr>
          <p:nvPr>
            <p:ph/>
          </p:nvPr>
        </p:nvSpPr>
        <p:spPr>
          <a:xfrm>
            <a:off x="1930320" y="5605560"/>
            <a:ext cx="629064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115" name="PlaceHolder 3"/>
          <p:cNvSpPr>
            <a:spLocks noGrp="1"/>
          </p:cNvSpPr>
          <p:nvPr>
            <p:ph/>
          </p:nvPr>
        </p:nvSpPr>
        <p:spPr>
          <a:xfrm>
            <a:off x="1930320" y="5845680"/>
            <a:ext cx="629064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181734FF-2FC4-4F88-A962-426BF3D0D2CE}" type="slidenum">
              <a:t>‹#›</a:t>
            </a:fld>
            <a:endParaRPr/>
          </a:p>
        </p:txBody>
      </p:sp>
      <p:sp>
        <p:nvSpPr>
          <p:cNvPr id="7" name="PlaceHolder 6"/>
          <p:cNvSpPr>
            <a:spLocks noGrp="1"/>
          </p:cNvSpPr>
          <p:nvPr>
            <p:ph type="dt" idx="4"/>
          </p:nvPr>
        </p:nvSpPr>
        <p:spPr/>
        <p:txBody>
          <a:body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1930320" y="1153800"/>
            <a:ext cx="8639640" cy="2387160"/>
          </a:xfrm>
          <a:prstGeom prst="rect">
            <a:avLst/>
          </a:prstGeom>
          <a:noFill/>
          <a:ln w="0">
            <a:noFill/>
          </a:ln>
        </p:spPr>
        <p:txBody>
          <a:bodyPr lIns="0" tIns="0" rIns="0" bIns="0" anchor="ctr">
            <a:noAutofit/>
          </a:bodyPr>
          <a:lstStyle/>
          <a:p>
            <a:endParaRPr lang="sv-SE" sz="1800" b="0" strike="noStrike" spc="-1">
              <a:solidFill>
                <a:srgbClr val="000000"/>
              </a:solidFill>
              <a:latin typeface="Segoe UI"/>
            </a:endParaRPr>
          </a:p>
        </p:txBody>
      </p:sp>
      <p:sp>
        <p:nvSpPr>
          <p:cNvPr id="117" name="PlaceHolder 2"/>
          <p:cNvSpPr>
            <a:spLocks noGrp="1"/>
          </p:cNvSpPr>
          <p:nvPr>
            <p:ph/>
          </p:nvPr>
        </p:nvSpPr>
        <p:spPr>
          <a:xfrm>
            <a:off x="1930320" y="5605560"/>
            <a:ext cx="306972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118" name="PlaceHolder 3"/>
          <p:cNvSpPr>
            <a:spLocks noGrp="1"/>
          </p:cNvSpPr>
          <p:nvPr>
            <p:ph/>
          </p:nvPr>
        </p:nvSpPr>
        <p:spPr>
          <a:xfrm>
            <a:off x="5153760" y="5605560"/>
            <a:ext cx="306972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119" name="PlaceHolder 4"/>
          <p:cNvSpPr>
            <a:spLocks noGrp="1"/>
          </p:cNvSpPr>
          <p:nvPr>
            <p:ph/>
          </p:nvPr>
        </p:nvSpPr>
        <p:spPr>
          <a:xfrm>
            <a:off x="1930320" y="5845680"/>
            <a:ext cx="306972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120" name="PlaceHolder 5"/>
          <p:cNvSpPr>
            <a:spLocks noGrp="1"/>
          </p:cNvSpPr>
          <p:nvPr>
            <p:ph/>
          </p:nvPr>
        </p:nvSpPr>
        <p:spPr>
          <a:xfrm>
            <a:off x="5153760" y="5845680"/>
            <a:ext cx="306972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7" name="PlaceHolder 6"/>
          <p:cNvSpPr>
            <a:spLocks noGrp="1"/>
          </p:cNvSpPr>
          <p:nvPr>
            <p:ph type="ftr" idx="2"/>
          </p:nvPr>
        </p:nvSpPr>
        <p:spPr/>
        <p:txBody>
          <a:bodyPr/>
          <a:lstStyle/>
          <a:p>
            <a:r>
              <a:t>Footer</a:t>
            </a:r>
          </a:p>
        </p:txBody>
      </p:sp>
      <p:sp>
        <p:nvSpPr>
          <p:cNvPr id="8" name="PlaceHolder 7"/>
          <p:cNvSpPr>
            <a:spLocks noGrp="1"/>
          </p:cNvSpPr>
          <p:nvPr>
            <p:ph type="sldNum" idx="3"/>
          </p:nvPr>
        </p:nvSpPr>
        <p:spPr/>
        <p:txBody>
          <a:bodyPr/>
          <a:lstStyle/>
          <a:p>
            <a:fld id="{29F39B83-04C4-4D12-B141-AE8AF288C01E}" type="slidenum">
              <a:t>‹#›</a:t>
            </a:fld>
            <a:endParaRPr/>
          </a:p>
        </p:txBody>
      </p:sp>
      <p:sp>
        <p:nvSpPr>
          <p:cNvPr id="9" name="PlaceHolder 8"/>
          <p:cNvSpPr>
            <a:spLocks noGrp="1"/>
          </p:cNvSpPr>
          <p:nvPr>
            <p:ph type="dt" idx="4"/>
          </p:nvPr>
        </p:nvSpPr>
        <p:spPr/>
        <p:txBody>
          <a:body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1930320" y="1153800"/>
            <a:ext cx="8639640" cy="2387160"/>
          </a:xfrm>
          <a:prstGeom prst="rect">
            <a:avLst/>
          </a:prstGeom>
          <a:noFill/>
          <a:ln w="0">
            <a:noFill/>
          </a:ln>
        </p:spPr>
        <p:txBody>
          <a:bodyPr lIns="0" tIns="0" rIns="0" bIns="0" anchor="ctr">
            <a:noAutofit/>
          </a:bodyPr>
          <a:lstStyle/>
          <a:p>
            <a:endParaRPr lang="sv-SE" sz="1800" b="0" strike="noStrike" spc="-1">
              <a:solidFill>
                <a:srgbClr val="000000"/>
              </a:solidFill>
              <a:latin typeface="Segoe UI"/>
            </a:endParaRPr>
          </a:p>
        </p:txBody>
      </p:sp>
      <p:sp>
        <p:nvSpPr>
          <p:cNvPr id="122" name="PlaceHolder 2"/>
          <p:cNvSpPr>
            <a:spLocks noGrp="1"/>
          </p:cNvSpPr>
          <p:nvPr>
            <p:ph/>
          </p:nvPr>
        </p:nvSpPr>
        <p:spPr>
          <a:xfrm>
            <a:off x="1930320" y="5605560"/>
            <a:ext cx="202536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123" name="PlaceHolder 3"/>
          <p:cNvSpPr>
            <a:spLocks noGrp="1"/>
          </p:cNvSpPr>
          <p:nvPr>
            <p:ph/>
          </p:nvPr>
        </p:nvSpPr>
        <p:spPr>
          <a:xfrm>
            <a:off x="4057200" y="5605560"/>
            <a:ext cx="202536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124" name="PlaceHolder 4"/>
          <p:cNvSpPr>
            <a:spLocks noGrp="1"/>
          </p:cNvSpPr>
          <p:nvPr>
            <p:ph/>
          </p:nvPr>
        </p:nvSpPr>
        <p:spPr>
          <a:xfrm>
            <a:off x="6184440" y="5605560"/>
            <a:ext cx="202536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125" name="PlaceHolder 5"/>
          <p:cNvSpPr>
            <a:spLocks noGrp="1"/>
          </p:cNvSpPr>
          <p:nvPr>
            <p:ph/>
          </p:nvPr>
        </p:nvSpPr>
        <p:spPr>
          <a:xfrm>
            <a:off x="1930320" y="5845680"/>
            <a:ext cx="202536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126" name="PlaceHolder 6"/>
          <p:cNvSpPr>
            <a:spLocks noGrp="1"/>
          </p:cNvSpPr>
          <p:nvPr>
            <p:ph/>
          </p:nvPr>
        </p:nvSpPr>
        <p:spPr>
          <a:xfrm>
            <a:off x="4057200" y="5845680"/>
            <a:ext cx="202536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127" name="PlaceHolder 7"/>
          <p:cNvSpPr>
            <a:spLocks noGrp="1"/>
          </p:cNvSpPr>
          <p:nvPr>
            <p:ph/>
          </p:nvPr>
        </p:nvSpPr>
        <p:spPr>
          <a:xfrm>
            <a:off x="6184440" y="5845680"/>
            <a:ext cx="202536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9" name="PlaceHolder 8"/>
          <p:cNvSpPr>
            <a:spLocks noGrp="1"/>
          </p:cNvSpPr>
          <p:nvPr>
            <p:ph type="ftr" idx="2"/>
          </p:nvPr>
        </p:nvSpPr>
        <p:spPr/>
        <p:txBody>
          <a:bodyPr/>
          <a:lstStyle/>
          <a:p>
            <a:r>
              <a:t>Footer</a:t>
            </a:r>
          </a:p>
        </p:txBody>
      </p:sp>
      <p:sp>
        <p:nvSpPr>
          <p:cNvPr id="10" name="PlaceHolder 9"/>
          <p:cNvSpPr>
            <a:spLocks noGrp="1"/>
          </p:cNvSpPr>
          <p:nvPr>
            <p:ph type="sldNum" idx="3"/>
          </p:nvPr>
        </p:nvSpPr>
        <p:spPr/>
        <p:txBody>
          <a:bodyPr/>
          <a:lstStyle/>
          <a:p>
            <a:fld id="{2B73F7E4-9162-4E45-95D5-664B9F6602CD}" type="slidenum">
              <a:t>‹#›</a:t>
            </a:fld>
            <a:endParaRPr/>
          </a:p>
        </p:txBody>
      </p:sp>
      <p:sp>
        <p:nvSpPr>
          <p:cNvPr id="11" name="PlaceHolder 10"/>
          <p:cNvSpPr>
            <a:spLocks noGrp="1"/>
          </p:cNvSpPr>
          <p:nvPr>
            <p:ph type="dt" idx="4"/>
          </p:nvPr>
        </p:nvSpPr>
        <p:spPr/>
        <p:txBody>
          <a:body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One column">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2" name="Platshållare för innehåll 2">
            <a:extLst>
              <a:ext uri="{FF2B5EF4-FFF2-40B4-BE49-F238E27FC236}">
                <a16:creationId xmlns:a16="http://schemas.microsoft.com/office/drawing/2014/main" id="{5917406D-4BE3-3B4C-BCFF-41B4F0FAB441}"/>
              </a:ext>
            </a:extLst>
          </p:cNvPr>
          <p:cNvSpPr>
            <a:spLocks noGrp="1"/>
          </p:cNvSpPr>
          <p:nvPr>
            <p:ph idx="1"/>
          </p:nvPr>
        </p:nvSpPr>
        <p:spPr>
          <a:xfrm>
            <a:off x="1094400" y="1562400"/>
            <a:ext cx="9365782" cy="4768062"/>
          </a:xfrm>
        </p:spPr>
        <p:txBody>
          <a:bodyPr lIns="0" rIns="1800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13" name="Platshållare för datum 3">
            <a:extLst>
              <a:ext uri="{FF2B5EF4-FFF2-40B4-BE49-F238E27FC236}">
                <a16:creationId xmlns:a16="http://schemas.microsoft.com/office/drawing/2014/main" id="{3E8E36C4-8565-B94E-A90D-FF5DD7F86A6D}"/>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2025-10-14</a:t>
            </a:fld>
            <a:endParaRPr lang="sv-SE"/>
          </a:p>
        </p:txBody>
      </p:sp>
    </p:spTree>
    <p:extLst>
      <p:ext uri="{BB962C8B-B14F-4D97-AF65-F5344CB8AC3E}">
        <p14:creationId xmlns:p14="http://schemas.microsoft.com/office/powerpoint/2010/main" val="1266484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Image. Full width">
    <p:spTree>
      <p:nvGrpSpPr>
        <p:cNvPr id="1" name=""/>
        <p:cNvGrpSpPr/>
        <p:nvPr/>
      </p:nvGrpSpPr>
      <p:grpSpPr>
        <a:xfrm>
          <a:off x="0" y="0"/>
          <a:ext cx="0" cy="0"/>
          <a:chOff x="0" y="0"/>
          <a:chExt cx="0" cy="0"/>
        </a:xfrm>
      </p:grpSpPr>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0" y="0"/>
            <a:ext cx="12192000" cy="6858000"/>
          </a:xfrm>
          <a:solidFill>
            <a:schemeClr val="bg1">
              <a:lumMod val="85000"/>
            </a:schemeClr>
          </a:solidFill>
        </p:spPr>
        <p:txBody>
          <a:bodyPr>
            <a:normAutofit/>
          </a:bodyPr>
          <a:lstStyle>
            <a:lvl1pPr algn="ctr">
              <a:defRPr sz="800"/>
            </a:lvl1pPr>
          </a:lstStyle>
          <a:p>
            <a:r>
              <a:rPr lang="sv-SE" dirty="0"/>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a:stretch>
              <a:fillRect/>
            </a:stretch>
          </a:blipFill>
        </p:spPr>
        <p:txBody>
          <a:bodyPr>
            <a:normAutofit/>
          </a:bodyPr>
          <a:lstStyle>
            <a:lvl1pPr marL="0" indent="0">
              <a:buFontTx/>
              <a:buNone/>
              <a:defRPr sz="100">
                <a:noFill/>
              </a:defRPr>
            </a:lvl1pPr>
          </a:lstStyle>
          <a:p>
            <a:pPr lvl="0"/>
            <a:r>
              <a:rPr lang="en-GB"/>
              <a:t>Click to 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5"/>
            <a:ext cx="292100" cy="6410325"/>
          </a:xfrm>
          <a:solidFill>
            <a:schemeClr val="bg1"/>
          </a:solidFill>
        </p:spPr>
        <p:txBody>
          <a:bodyPr>
            <a:normAutofit/>
          </a:bodyPr>
          <a:lstStyle>
            <a:lvl1pPr marL="0" indent="0">
              <a:buFontTx/>
              <a:buNone/>
              <a:defRPr sz="100">
                <a:noFill/>
              </a:defRPr>
            </a:lvl1pPr>
          </a:lstStyle>
          <a:p>
            <a:pPr lvl="0"/>
            <a:r>
              <a:rPr lang="en-GB"/>
              <a:t>Click to edit Master text styles</a:t>
            </a:r>
          </a:p>
        </p:txBody>
      </p:sp>
      <p:sp>
        <p:nvSpPr>
          <p:cNvPr id="5" name="Rubrik 1">
            <a:extLst>
              <a:ext uri="{FF2B5EF4-FFF2-40B4-BE49-F238E27FC236}">
                <a16:creationId xmlns:a16="http://schemas.microsoft.com/office/drawing/2014/main" id="{8F5BB748-C0D0-CB4F-BA93-7488E4BA7050}"/>
              </a:ext>
            </a:extLst>
          </p:cNvPr>
          <p:cNvSpPr>
            <a:spLocks noGrp="1"/>
          </p:cNvSpPr>
          <p:nvPr>
            <p:ph type="title" hasCustomPrompt="1"/>
          </p:nvPr>
        </p:nvSpPr>
        <p:spPr>
          <a:xfrm>
            <a:off x="1103709" y="265373"/>
            <a:ext cx="9360000" cy="657339"/>
          </a:xfrm>
        </p:spPr>
        <p:txBody>
          <a:bodyPr lIns="90000" bIns="18000"/>
          <a:lstStyle>
            <a:lvl1pPr>
              <a:defRPr>
                <a:solidFill>
                  <a:schemeClr val="bg1"/>
                </a:solidFill>
              </a:defRPr>
            </a:lvl1pPr>
          </a:lstStyle>
          <a:p>
            <a:r>
              <a:rPr lang="sv-SE" dirty="0"/>
              <a:t>Image </a:t>
            </a:r>
            <a:r>
              <a:rPr lang="sv-SE" dirty="0" err="1"/>
              <a:t>title</a:t>
            </a:r>
            <a:endParaRPr lang="sv-SE" dirty="0"/>
          </a:p>
        </p:txBody>
      </p:sp>
    </p:spTree>
    <p:extLst>
      <p:ext uri="{BB962C8B-B14F-4D97-AF65-F5344CB8AC3E}">
        <p14:creationId xmlns:p14="http://schemas.microsoft.com/office/powerpoint/2010/main" val="3398103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ext in 3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3255409" cy="4768062"/>
          </a:xfrm>
        </p:spPr>
        <p:txBody>
          <a:bodyPr lIns="0" rIns="18000"/>
          <a:lstStyle>
            <a:lvl1pPr>
              <a:lnSpc>
                <a:spcPct val="100000"/>
              </a:lnSpc>
              <a:defRPr/>
            </a:lvl1pPr>
            <a:lvl2pPr marL="360000" indent="-216000">
              <a:lnSpc>
                <a:spcPct val="100000"/>
              </a:lnSpc>
              <a:tabLst/>
              <a:defRPr/>
            </a:lvl2pPr>
            <a:lvl3pPr marL="449263" indent="-196850">
              <a:lnSpc>
                <a:spcPct val="100000"/>
              </a:lnSpc>
              <a:tabLst/>
              <a:defRPr/>
            </a:lvl3pPr>
            <a:lvl4pPr marL="541338" indent="-180975">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3" name="Platshållare för innehåll 2">
            <a:extLst>
              <a:ext uri="{FF2B5EF4-FFF2-40B4-BE49-F238E27FC236}">
                <a16:creationId xmlns:a16="http://schemas.microsoft.com/office/drawing/2014/main" id="{B2D0E559-A900-41F3-93C5-387A7764A152}"/>
              </a:ext>
            </a:extLst>
          </p:cNvPr>
          <p:cNvSpPr>
            <a:spLocks noGrp="1"/>
          </p:cNvSpPr>
          <p:nvPr>
            <p:ph idx="15"/>
          </p:nvPr>
        </p:nvSpPr>
        <p:spPr>
          <a:xfrm>
            <a:off x="4605297" y="1562400"/>
            <a:ext cx="3255409"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39750" indent="-19685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7" name="Platshållare för innehåll 2">
            <a:extLst>
              <a:ext uri="{FF2B5EF4-FFF2-40B4-BE49-F238E27FC236}">
                <a16:creationId xmlns:a16="http://schemas.microsoft.com/office/drawing/2014/main" id="{E4E99B3B-ADB3-4D1A-9A7F-AA1B8528E6C7}"/>
              </a:ext>
            </a:extLst>
          </p:cNvPr>
          <p:cNvSpPr>
            <a:spLocks noGrp="1"/>
          </p:cNvSpPr>
          <p:nvPr>
            <p:ph idx="16"/>
          </p:nvPr>
        </p:nvSpPr>
        <p:spPr>
          <a:xfrm>
            <a:off x="8116194" y="1562400"/>
            <a:ext cx="3255409"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2" name="Platshållare för datum 3">
            <a:extLst>
              <a:ext uri="{FF2B5EF4-FFF2-40B4-BE49-F238E27FC236}">
                <a16:creationId xmlns:a16="http://schemas.microsoft.com/office/drawing/2014/main" id="{F91A8E7B-C629-D343-8A83-7EB0ADF6087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2025-10-15</a:t>
            </a:fld>
            <a:endParaRPr lang="sv-SE"/>
          </a:p>
        </p:txBody>
      </p:sp>
    </p:spTree>
    <p:extLst>
      <p:ext uri="{BB962C8B-B14F-4D97-AF65-F5344CB8AC3E}">
        <p14:creationId xmlns:p14="http://schemas.microsoft.com/office/powerpoint/2010/main" val="2579385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1930320" y="1153800"/>
            <a:ext cx="8639640" cy="2387160"/>
          </a:xfrm>
          <a:prstGeom prst="rect">
            <a:avLst/>
          </a:prstGeom>
          <a:noFill/>
          <a:ln w="0">
            <a:noFill/>
          </a:ln>
        </p:spPr>
        <p:txBody>
          <a:bodyPr lIns="0" tIns="0" rIns="0" bIns="0" anchor="ctr">
            <a:noAutofit/>
          </a:bodyPr>
          <a:lstStyle/>
          <a:p>
            <a:endParaRPr lang="sv-SE" sz="1800" b="0" strike="noStrike" spc="-1">
              <a:solidFill>
                <a:srgbClr val="000000"/>
              </a:solidFill>
              <a:latin typeface="Segoe UI"/>
            </a:endParaRPr>
          </a:p>
        </p:txBody>
      </p:sp>
      <p:sp>
        <p:nvSpPr>
          <p:cNvPr id="10" name="PlaceHolder 2"/>
          <p:cNvSpPr>
            <a:spLocks noGrp="1"/>
          </p:cNvSpPr>
          <p:nvPr>
            <p:ph/>
          </p:nvPr>
        </p:nvSpPr>
        <p:spPr>
          <a:xfrm>
            <a:off x="1930320" y="5605560"/>
            <a:ext cx="3069720" cy="459360"/>
          </a:xfrm>
          <a:prstGeom prst="rect">
            <a:avLst/>
          </a:prstGeom>
          <a:noFill/>
          <a:ln w="0">
            <a:noFill/>
          </a:ln>
        </p:spPr>
        <p:txBody>
          <a:bodyPr lIns="0" tIns="0" rIns="0" bIns="0" anchor="t">
            <a:normAutofit/>
          </a:bodyPr>
          <a:lstStyle/>
          <a:p>
            <a:endParaRPr lang="sv-SE" sz="2000" b="0" strike="noStrike" spc="-1">
              <a:solidFill>
                <a:srgbClr val="666666"/>
              </a:solidFill>
              <a:latin typeface="Segoe UI"/>
            </a:endParaRPr>
          </a:p>
        </p:txBody>
      </p:sp>
      <p:sp>
        <p:nvSpPr>
          <p:cNvPr id="11" name="PlaceHolder 3"/>
          <p:cNvSpPr>
            <a:spLocks noGrp="1"/>
          </p:cNvSpPr>
          <p:nvPr>
            <p:ph/>
          </p:nvPr>
        </p:nvSpPr>
        <p:spPr>
          <a:xfrm>
            <a:off x="5153760" y="5605560"/>
            <a:ext cx="3069720" cy="459360"/>
          </a:xfrm>
          <a:prstGeom prst="rect">
            <a:avLst/>
          </a:prstGeom>
          <a:noFill/>
          <a:ln w="0">
            <a:noFill/>
          </a:ln>
        </p:spPr>
        <p:txBody>
          <a:bodyPr lIns="0" tIns="0" rIns="0" bIns="0" anchor="t">
            <a:normAutofit/>
          </a:bodyPr>
          <a:lstStyle/>
          <a:p>
            <a:endParaRPr lang="sv-SE" sz="2000" b="0" strike="noStrike" spc="-1">
              <a:solidFill>
                <a:srgbClr val="666666"/>
              </a:solidFill>
              <a:latin typeface="Segoe UI"/>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ext in 2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marL="358775" indent="-215900">
              <a:lnSpc>
                <a:spcPct val="100000"/>
              </a:lnSpc>
              <a:tabLst/>
              <a:defRPr/>
            </a:lvl2pPr>
            <a:lvl3pPr marL="449263" indent="-196850">
              <a:lnSpc>
                <a:spcPct val="100000"/>
              </a:lnSpc>
              <a:tabLst/>
              <a:defRPr/>
            </a:lvl3pPr>
            <a:lvl4pPr marL="541338" indent="-18000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12" name="Platshållare för innehåll 2">
            <a:extLst>
              <a:ext uri="{FF2B5EF4-FFF2-40B4-BE49-F238E27FC236}">
                <a16:creationId xmlns:a16="http://schemas.microsoft.com/office/drawing/2014/main" id="{BA21051E-3C35-41FB-8E6B-797DB8F26971}"/>
              </a:ext>
            </a:extLst>
          </p:cNvPr>
          <p:cNvSpPr>
            <a:spLocks noGrp="1"/>
          </p:cNvSpPr>
          <p:nvPr>
            <p:ph idx="13"/>
          </p:nvPr>
        </p:nvSpPr>
        <p:spPr>
          <a:xfrm>
            <a:off x="6373692" y="1562400"/>
            <a:ext cx="499378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2865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924611" y="417443"/>
            <a:ext cx="826394" cy="800100"/>
          </a:xfrm>
          <a:prstGeom prst="rect">
            <a:avLst/>
          </a:prstGeom>
        </p:spPr>
      </p:pic>
      <p:sp>
        <p:nvSpPr>
          <p:cNvPr id="11" name="Platshållare för datum 3">
            <a:extLst>
              <a:ext uri="{FF2B5EF4-FFF2-40B4-BE49-F238E27FC236}">
                <a16:creationId xmlns:a16="http://schemas.microsoft.com/office/drawing/2014/main" id="{154C1432-4F85-1F42-8016-9B83B89CC804}"/>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2025-10-15</a:t>
            </a:fld>
            <a:endParaRPr lang="sv-SE"/>
          </a:p>
        </p:txBody>
      </p:sp>
    </p:spTree>
    <p:extLst>
      <p:ext uri="{BB962C8B-B14F-4D97-AF65-F5344CB8AC3E}">
        <p14:creationId xmlns:p14="http://schemas.microsoft.com/office/powerpoint/2010/main" val="3251247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1_One column">
    <p:spTree>
      <p:nvGrpSpPr>
        <p:cNvPr id="1" name=""/>
        <p:cNvGrpSpPr/>
        <p:nvPr/>
      </p:nvGrpSpPr>
      <p:grpSpPr>
        <a:xfrm>
          <a:off x="0" y="0"/>
          <a:ext cx="0" cy="0"/>
          <a:chOff x="0" y="0"/>
          <a:chExt cx="0" cy="0"/>
        </a:xfrm>
      </p:grpSpPr>
      <p:sp>
        <p:nvSpPr>
          <p:cNvPr id="60" name="Headline"/>
          <p:cNvSpPr txBox="1">
            <a:spLocks noGrp="1"/>
          </p:cNvSpPr>
          <p:nvPr>
            <p:ph type="title" hasCustomPrompt="1"/>
          </p:nvPr>
        </p:nvSpPr>
        <p:spPr>
          <a:xfrm>
            <a:off x="1103708" y="265372"/>
            <a:ext cx="9360001" cy="657340"/>
          </a:xfrm>
          <a:prstGeom prst="rect">
            <a:avLst/>
          </a:prstGeom>
        </p:spPr>
        <p:txBody>
          <a:bodyPr lIns="18000" tIns="18000" rIns="18000" bIns="18000">
            <a:normAutofit/>
          </a:bodyPr>
          <a:lstStyle/>
          <a:p>
            <a:r>
              <a:t>Headline</a:t>
            </a:r>
          </a:p>
        </p:txBody>
      </p:sp>
      <p:sp>
        <p:nvSpPr>
          <p:cNvPr id="61" name="Body Level One…"/>
          <p:cNvSpPr txBox="1">
            <a:spLocks noGrp="1"/>
          </p:cNvSpPr>
          <p:nvPr>
            <p:ph type="body" sz="quarter" idx="1" hasCustomPrompt="1"/>
          </p:nvPr>
        </p:nvSpPr>
        <p:spPr>
          <a:xfrm>
            <a:off x="1103708" y="931026"/>
            <a:ext cx="9360001" cy="507076"/>
          </a:xfrm>
          <a:prstGeom prst="rect">
            <a:avLst/>
          </a:prstGeom>
        </p:spPr>
        <p:txBody>
          <a:bodyPr lIns="18000" tIns="18000" rIns="18000" bIns="18000">
            <a:normAutofit/>
          </a:bodyPr>
          <a:lstStyle>
            <a:lvl1pPr marL="0" indent="0">
              <a:spcBef>
                <a:spcPts val="0"/>
              </a:spcBef>
              <a:buClrTx/>
              <a:buSzTx/>
              <a:buFontTx/>
              <a:buNone/>
              <a:defRPr sz="2200">
                <a:solidFill>
                  <a:schemeClr val="accent1"/>
                </a:solidFill>
              </a:defRPr>
            </a:lvl1pPr>
            <a:lvl2pPr marL="0" indent="82550">
              <a:spcBef>
                <a:spcPts val="0"/>
              </a:spcBef>
              <a:buClrTx/>
              <a:buSzTx/>
              <a:buFontTx/>
              <a:buNone/>
              <a:defRPr sz="2200">
                <a:solidFill>
                  <a:schemeClr val="accent1"/>
                </a:solidFill>
              </a:defRPr>
            </a:lvl2pPr>
            <a:lvl3pPr marL="638351" indent="-306563">
              <a:spcBef>
                <a:spcPts val="0"/>
              </a:spcBef>
              <a:buClrTx/>
              <a:buFontTx/>
              <a:defRPr sz="2200">
                <a:solidFill>
                  <a:schemeClr val="accent1"/>
                </a:solidFill>
              </a:defRPr>
            </a:lvl3pPr>
            <a:lvl4pPr marL="927299" indent="-320874">
              <a:spcBef>
                <a:spcPts val="0"/>
              </a:spcBef>
              <a:buClrTx/>
              <a:buFontTx/>
              <a:defRPr sz="2200">
                <a:solidFill>
                  <a:schemeClr val="accent1"/>
                </a:solidFill>
              </a:defRPr>
            </a:lvl4pPr>
            <a:lvl5pPr marL="1169987" indent="-314325">
              <a:spcBef>
                <a:spcPts val="0"/>
              </a:spcBef>
              <a:buClrTx/>
              <a:buFontTx/>
              <a:defRPr sz="2200">
                <a:solidFill>
                  <a:schemeClr val="accent1"/>
                </a:solidFill>
              </a:defRPr>
            </a:lvl5pPr>
          </a:lstStyle>
          <a:p>
            <a:r>
              <a:t>Sub-headline</a:t>
            </a:r>
          </a:p>
          <a:p>
            <a:pPr lvl="1"/>
            <a:endParaRPr/>
          </a:p>
          <a:p>
            <a:pPr lvl="2"/>
            <a:endParaRPr/>
          </a:p>
          <a:p>
            <a:pPr lvl="3"/>
            <a:endParaRPr/>
          </a:p>
          <a:p>
            <a:pPr lvl="4"/>
            <a:endParaRPr/>
          </a:p>
        </p:txBody>
      </p:sp>
      <p:sp>
        <p:nvSpPr>
          <p:cNvPr id="62" name="Rektangel 9"/>
          <p:cNvSpPr/>
          <p:nvPr/>
        </p:nvSpPr>
        <p:spPr>
          <a:xfrm>
            <a:off x="0" y="447675"/>
            <a:ext cx="292101" cy="6410325"/>
          </a:xfrm>
          <a:prstGeom prst="rect">
            <a:avLst/>
          </a:prstGeom>
          <a:solidFill>
            <a:schemeClr val="accent1"/>
          </a:solidFill>
          <a:ln w="12700">
            <a:miter lim="400000"/>
          </a:ln>
        </p:spPr>
        <p:txBody>
          <a:bodyPr lIns="45719" rIns="45719" anchor="ctr"/>
          <a:lstStyle/>
          <a:p>
            <a:pPr algn="ctr">
              <a:defRPr>
                <a:solidFill>
                  <a:srgbClr val="FFFFFF"/>
                </a:solidFill>
              </a:defRPr>
            </a:pPr>
            <a:endParaRPr/>
          </a:p>
        </p:txBody>
      </p:sp>
      <p:pic>
        <p:nvPicPr>
          <p:cNvPr id="63" name="Bildobjekt 10" descr="Bildobjekt 10"/>
          <p:cNvPicPr>
            <a:picLocks noChangeAspect="1"/>
          </p:cNvPicPr>
          <p:nvPr/>
        </p:nvPicPr>
        <p:blipFill>
          <a:blip r:embed="rId2"/>
          <a:stretch>
            <a:fillRect/>
          </a:stretch>
        </p:blipFill>
        <p:spPr>
          <a:xfrm>
            <a:off x="10924610" y="417442"/>
            <a:ext cx="826395" cy="800101"/>
          </a:xfrm>
          <a:prstGeom prst="rect">
            <a:avLst/>
          </a:prstGeom>
          <a:ln w="12700">
            <a:miter lim="400000"/>
          </a:ln>
        </p:spPr>
      </p:pic>
      <p:sp>
        <p:nvSpPr>
          <p:cNvPr id="64" name="Slide Number"/>
          <p:cNvSpPr txBox="1">
            <a:spLocks noGrp="1"/>
          </p:cNvSpPr>
          <p:nvPr>
            <p:ph type="sldNum" sz="quarter" idx="2"/>
          </p:nvPr>
        </p:nvSpPr>
        <p:spPr>
          <a:xfrm>
            <a:off x="11257471" y="6542262"/>
            <a:ext cx="221021" cy="23114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38554678"/>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ext + image">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16B191E2-1C71-4B4C-B562-DD793673C24E}"/>
              </a:ext>
            </a:extLst>
          </p:cNvPr>
          <p:cNvSpPr>
            <a:spLocks noGrp="1"/>
          </p:cNvSpPr>
          <p:nvPr>
            <p:ph type="pic" sz="quarter" idx="15" hasCustomPrompt="1"/>
          </p:nvPr>
        </p:nvSpPr>
        <p:spPr>
          <a:xfrm>
            <a:off x="6373813" y="1562100"/>
            <a:ext cx="4994275" cy="4768850"/>
          </a:xfrm>
          <a:solidFill>
            <a:schemeClr val="bg1">
              <a:lumMod val="85000"/>
            </a:schemeClr>
          </a:solidFill>
        </p:spPr>
        <p:txBody>
          <a:bodyPr>
            <a:normAutofit/>
          </a:bodyPr>
          <a:lstStyle>
            <a:lvl1pPr marL="0" indent="0" algn="ctr">
              <a:buFontTx/>
              <a:buNone/>
              <a:defRPr sz="800">
                <a:solidFill>
                  <a:srgbClr val="666666"/>
                </a:solidFill>
              </a:defRPr>
            </a:lvl1pPr>
          </a:lstStyle>
          <a:p>
            <a:r>
              <a:rPr lang="sv-SE"/>
              <a:t>INSERT IMAGE</a:t>
            </a: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  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30000" indent="-162000">
              <a:lnSpc>
                <a:spcPct val="100000"/>
              </a:lnSpc>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1" name="Rektangel 10">
            <a:extLst>
              <a:ext uri="{FF2B5EF4-FFF2-40B4-BE49-F238E27FC236}">
                <a16:creationId xmlns:a16="http://schemas.microsoft.com/office/drawing/2014/main" id="{BC4F3A85-66E6-412A-97CD-99D922EFBEE2}"/>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3" name="Bildobjekt 12">
            <a:extLst>
              <a:ext uri="{FF2B5EF4-FFF2-40B4-BE49-F238E27FC236}">
                <a16:creationId xmlns:a16="http://schemas.microsoft.com/office/drawing/2014/main" id="{506E76ED-0FF0-4A03-8EB9-06B57B12EC11}"/>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2" name="Platshållare för datum 3">
            <a:extLst>
              <a:ext uri="{FF2B5EF4-FFF2-40B4-BE49-F238E27FC236}">
                <a16:creationId xmlns:a16="http://schemas.microsoft.com/office/drawing/2014/main" id="{5D496E45-863B-704B-B14F-5E0F58578D86}"/>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2025-10-20</a:t>
            </a:fld>
            <a:endParaRPr lang="sv-SE" dirty="0"/>
          </a:p>
        </p:txBody>
      </p:sp>
    </p:spTree>
    <p:extLst>
      <p:ext uri="{BB962C8B-B14F-4D97-AF65-F5344CB8AC3E}">
        <p14:creationId xmlns:p14="http://schemas.microsoft.com/office/powerpoint/2010/main" val="895267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1930320" y="1153800"/>
            <a:ext cx="8639640" cy="2387160"/>
          </a:xfrm>
          <a:prstGeom prst="rect">
            <a:avLst/>
          </a:prstGeom>
          <a:noFill/>
          <a:ln w="0">
            <a:noFill/>
          </a:ln>
        </p:spPr>
        <p:txBody>
          <a:bodyPr lIns="0" tIns="0" rIns="0" bIns="0" anchor="ctr">
            <a:noAutofit/>
          </a:bodyPr>
          <a:lstStyle/>
          <a:p>
            <a:endParaRPr lang="sv-SE" sz="1800" b="0" strike="noStrike" spc="-1">
              <a:solidFill>
                <a:srgbClr val="000000"/>
              </a:solidFill>
              <a:latin typeface="Segoe U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1930320" y="1153800"/>
            <a:ext cx="8639640" cy="1106676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1930320" y="1153800"/>
            <a:ext cx="8639640" cy="2387160"/>
          </a:xfrm>
          <a:prstGeom prst="rect">
            <a:avLst/>
          </a:prstGeom>
          <a:noFill/>
          <a:ln w="0">
            <a:noFill/>
          </a:ln>
        </p:spPr>
        <p:txBody>
          <a:bodyPr lIns="0" tIns="0" rIns="0" bIns="0" anchor="ctr">
            <a:noAutofit/>
          </a:bodyPr>
          <a:lstStyle/>
          <a:p>
            <a:endParaRPr lang="sv-SE" sz="1800" b="0" strike="noStrike" spc="-1">
              <a:solidFill>
                <a:srgbClr val="000000"/>
              </a:solidFill>
              <a:latin typeface="Segoe UI"/>
            </a:endParaRPr>
          </a:p>
        </p:txBody>
      </p:sp>
      <p:sp>
        <p:nvSpPr>
          <p:cNvPr id="15" name="PlaceHolder 2"/>
          <p:cNvSpPr>
            <a:spLocks noGrp="1"/>
          </p:cNvSpPr>
          <p:nvPr>
            <p:ph/>
          </p:nvPr>
        </p:nvSpPr>
        <p:spPr>
          <a:xfrm>
            <a:off x="1930320" y="5605560"/>
            <a:ext cx="306972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16" name="PlaceHolder 3"/>
          <p:cNvSpPr>
            <a:spLocks noGrp="1"/>
          </p:cNvSpPr>
          <p:nvPr>
            <p:ph/>
          </p:nvPr>
        </p:nvSpPr>
        <p:spPr>
          <a:xfrm>
            <a:off x="5153760" y="5605560"/>
            <a:ext cx="3069720" cy="459360"/>
          </a:xfrm>
          <a:prstGeom prst="rect">
            <a:avLst/>
          </a:prstGeom>
          <a:noFill/>
          <a:ln w="0">
            <a:noFill/>
          </a:ln>
        </p:spPr>
        <p:txBody>
          <a:bodyPr lIns="0" tIns="0" rIns="0" bIns="0" anchor="t">
            <a:normAutofit/>
          </a:bodyPr>
          <a:lstStyle/>
          <a:p>
            <a:endParaRPr lang="sv-SE" sz="2000" b="0" strike="noStrike" spc="-1">
              <a:solidFill>
                <a:srgbClr val="666666"/>
              </a:solidFill>
              <a:latin typeface="Segoe UI"/>
            </a:endParaRPr>
          </a:p>
        </p:txBody>
      </p:sp>
      <p:sp>
        <p:nvSpPr>
          <p:cNvPr id="17" name="PlaceHolder 4"/>
          <p:cNvSpPr>
            <a:spLocks noGrp="1"/>
          </p:cNvSpPr>
          <p:nvPr>
            <p:ph/>
          </p:nvPr>
        </p:nvSpPr>
        <p:spPr>
          <a:xfrm>
            <a:off x="1930320" y="5845680"/>
            <a:ext cx="306972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1930320" y="1153800"/>
            <a:ext cx="8639640" cy="2387160"/>
          </a:xfrm>
          <a:prstGeom prst="rect">
            <a:avLst/>
          </a:prstGeom>
          <a:noFill/>
          <a:ln w="0">
            <a:noFill/>
          </a:ln>
        </p:spPr>
        <p:txBody>
          <a:bodyPr lIns="0" tIns="0" rIns="0" bIns="0" anchor="ctr">
            <a:noAutofit/>
          </a:bodyPr>
          <a:lstStyle/>
          <a:p>
            <a:endParaRPr lang="sv-SE" sz="1800" b="0" strike="noStrike" spc="-1">
              <a:solidFill>
                <a:srgbClr val="000000"/>
              </a:solidFill>
              <a:latin typeface="Segoe UI"/>
            </a:endParaRPr>
          </a:p>
        </p:txBody>
      </p:sp>
      <p:sp>
        <p:nvSpPr>
          <p:cNvPr id="19" name="PlaceHolder 2"/>
          <p:cNvSpPr>
            <a:spLocks noGrp="1"/>
          </p:cNvSpPr>
          <p:nvPr>
            <p:ph/>
          </p:nvPr>
        </p:nvSpPr>
        <p:spPr>
          <a:xfrm>
            <a:off x="1930320" y="5605560"/>
            <a:ext cx="3069720" cy="459360"/>
          </a:xfrm>
          <a:prstGeom prst="rect">
            <a:avLst/>
          </a:prstGeom>
          <a:noFill/>
          <a:ln w="0">
            <a:noFill/>
          </a:ln>
        </p:spPr>
        <p:txBody>
          <a:bodyPr lIns="0" tIns="0" rIns="0" bIns="0" anchor="t">
            <a:normAutofit/>
          </a:bodyPr>
          <a:lstStyle/>
          <a:p>
            <a:endParaRPr lang="sv-SE" sz="2000" b="0" strike="noStrike" spc="-1">
              <a:solidFill>
                <a:srgbClr val="666666"/>
              </a:solidFill>
              <a:latin typeface="Segoe UI"/>
            </a:endParaRPr>
          </a:p>
        </p:txBody>
      </p:sp>
      <p:sp>
        <p:nvSpPr>
          <p:cNvPr id="20" name="PlaceHolder 3"/>
          <p:cNvSpPr>
            <a:spLocks noGrp="1"/>
          </p:cNvSpPr>
          <p:nvPr>
            <p:ph/>
          </p:nvPr>
        </p:nvSpPr>
        <p:spPr>
          <a:xfrm>
            <a:off x="5153760" y="5605560"/>
            <a:ext cx="306972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21" name="PlaceHolder 4"/>
          <p:cNvSpPr>
            <a:spLocks noGrp="1"/>
          </p:cNvSpPr>
          <p:nvPr>
            <p:ph/>
          </p:nvPr>
        </p:nvSpPr>
        <p:spPr>
          <a:xfrm>
            <a:off x="5153760" y="5845680"/>
            <a:ext cx="306972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1930320" y="1153800"/>
            <a:ext cx="8639640" cy="2387160"/>
          </a:xfrm>
          <a:prstGeom prst="rect">
            <a:avLst/>
          </a:prstGeom>
          <a:noFill/>
          <a:ln w="0">
            <a:noFill/>
          </a:ln>
        </p:spPr>
        <p:txBody>
          <a:bodyPr lIns="0" tIns="0" rIns="0" bIns="0" anchor="ctr">
            <a:noAutofit/>
          </a:bodyPr>
          <a:lstStyle/>
          <a:p>
            <a:endParaRPr lang="sv-SE" sz="1800" b="0" strike="noStrike" spc="-1">
              <a:solidFill>
                <a:srgbClr val="000000"/>
              </a:solidFill>
              <a:latin typeface="Segoe UI"/>
            </a:endParaRPr>
          </a:p>
        </p:txBody>
      </p:sp>
      <p:sp>
        <p:nvSpPr>
          <p:cNvPr id="23" name="PlaceHolder 2"/>
          <p:cNvSpPr>
            <a:spLocks noGrp="1"/>
          </p:cNvSpPr>
          <p:nvPr>
            <p:ph/>
          </p:nvPr>
        </p:nvSpPr>
        <p:spPr>
          <a:xfrm>
            <a:off x="1930320" y="5605560"/>
            <a:ext cx="306972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24" name="PlaceHolder 3"/>
          <p:cNvSpPr>
            <a:spLocks noGrp="1"/>
          </p:cNvSpPr>
          <p:nvPr>
            <p:ph/>
          </p:nvPr>
        </p:nvSpPr>
        <p:spPr>
          <a:xfrm>
            <a:off x="5153760" y="5605560"/>
            <a:ext cx="306972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25" name="PlaceHolder 4"/>
          <p:cNvSpPr>
            <a:spLocks noGrp="1"/>
          </p:cNvSpPr>
          <p:nvPr>
            <p:ph/>
          </p:nvPr>
        </p:nvSpPr>
        <p:spPr>
          <a:xfrm>
            <a:off x="1930320" y="5845680"/>
            <a:ext cx="629064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w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w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image" Target="../media/image3.wmf"/><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theme" Target="../theme/theme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ktangel 4"/>
          <p:cNvSpPr/>
          <p:nvPr/>
        </p:nvSpPr>
        <p:spPr>
          <a:xfrm>
            <a:off x="0" y="0"/>
            <a:ext cx="12191760" cy="6857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p:style>
        <p:txBody>
          <a:bodyPr/>
          <a:lstStyle/>
          <a:p>
            <a:endParaRPr lang="en-SE"/>
          </a:p>
        </p:txBody>
      </p:sp>
      <p:sp>
        <p:nvSpPr>
          <p:cNvPr id="6" name="Rektangel 5"/>
          <p:cNvSpPr/>
          <p:nvPr/>
        </p:nvSpPr>
        <p:spPr>
          <a:xfrm>
            <a:off x="0" y="447840"/>
            <a:ext cx="291600" cy="6409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a:lstStyle/>
          <a:p>
            <a:endParaRPr lang="en-SE"/>
          </a:p>
        </p:txBody>
      </p:sp>
      <p:pic>
        <p:nvPicPr>
          <p:cNvPr id="2" name="Bildobjekt 6"/>
          <p:cNvPicPr/>
          <p:nvPr/>
        </p:nvPicPr>
        <p:blipFill>
          <a:blip r:embed="rId14"/>
          <a:stretch/>
        </p:blipFill>
        <p:spPr>
          <a:xfrm>
            <a:off x="1703160" y="1049040"/>
            <a:ext cx="8871840" cy="4759920"/>
          </a:xfrm>
          <a:prstGeom prst="rect">
            <a:avLst/>
          </a:prstGeom>
          <a:ln w="0">
            <a:noFill/>
          </a:ln>
        </p:spPr>
      </p:pic>
      <p:sp>
        <p:nvSpPr>
          <p:cNvPr id="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r>
              <a:rPr lang="sv-SE" sz="1800" b="0" strike="noStrike" spc="-1">
                <a:solidFill>
                  <a:srgbClr val="000000"/>
                </a:solidFill>
                <a:latin typeface="Segoe UI"/>
              </a:rPr>
              <a:t>Click to edit the title text format</a:t>
            </a:r>
          </a:p>
        </p:txBody>
      </p:sp>
      <p:sp>
        <p:nvSpPr>
          <p:cNvPr id="4" name="PlaceHolder 2"/>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sv-SE" sz="2000" b="0" strike="noStrike" spc="-1">
                <a:solidFill>
                  <a:srgbClr val="666666"/>
                </a:solidFill>
                <a:latin typeface="Segoe UI"/>
              </a:rPr>
              <a:t>Click to edit the outline text format</a:t>
            </a:r>
          </a:p>
          <a:p>
            <a:pPr marL="864000" lvl="1" indent="-324000">
              <a:spcBef>
                <a:spcPts val="1134"/>
              </a:spcBef>
              <a:buClr>
                <a:srgbClr val="000000"/>
              </a:buClr>
              <a:buSzPct val="75000"/>
              <a:buFont typeface="Symbol" charset="2"/>
              <a:buChar char=""/>
            </a:pPr>
            <a:r>
              <a:rPr lang="sv-SE" sz="1800" b="0" strike="noStrike" spc="-1">
                <a:solidFill>
                  <a:srgbClr val="666666"/>
                </a:solidFill>
                <a:latin typeface="Segoe UI"/>
              </a:rPr>
              <a:t>Second Outline Level</a:t>
            </a:r>
          </a:p>
          <a:p>
            <a:pPr marL="1296000" lvl="2" indent="-288000">
              <a:spcBef>
                <a:spcPts val="850"/>
              </a:spcBef>
              <a:buClr>
                <a:srgbClr val="000000"/>
              </a:buClr>
              <a:buSzPct val="45000"/>
              <a:buFont typeface="Wingdings" charset="2"/>
              <a:buChar char=""/>
            </a:pPr>
            <a:r>
              <a:rPr lang="sv-SE" sz="1600" b="0" strike="noStrike" spc="-1">
                <a:solidFill>
                  <a:srgbClr val="666666"/>
                </a:solidFill>
                <a:latin typeface="Segoe UI"/>
              </a:rPr>
              <a:t>Third Outline Level</a:t>
            </a:r>
          </a:p>
          <a:p>
            <a:pPr marL="1728000" lvl="3" indent="-216000">
              <a:spcBef>
                <a:spcPts val="567"/>
              </a:spcBef>
              <a:buClr>
                <a:srgbClr val="000000"/>
              </a:buClr>
              <a:buSzPct val="75000"/>
              <a:buFont typeface="Symbol" charset="2"/>
              <a:buChar char=""/>
            </a:pPr>
            <a:r>
              <a:rPr lang="sv-SE" sz="1400" b="0" strike="noStrike" spc="-1">
                <a:solidFill>
                  <a:srgbClr val="666666"/>
                </a:solidFill>
                <a:latin typeface="Segoe UI"/>
              </a:rPr>
              <a:t>Fourth Outline Level</a:t>
            </a:r>
          </a:p>
          <a:p>
            <a:pPr marL="2160000" lvl="4" indent="-216000">
              <a:spcBef>
                <a:spcPts val="283"/>
              </a:spcBef>
              <a:buClr>
                <a:srgbClr val="000000"/>
              </a:buClr>
              <a:buSzPct val="45000"/>
              <a:buFont typeface="Wingdings" charset="2"/>
              <a:buChar char=""/>
            </a:pPr>
            <a:r>
              <a:rPr lang="sv-SE" sz="2000" b="0" strike="noStrike" spc="-1">
                <a:solidFill>
                  <a:srgbClr val="666666"/>
                </a:solidFill>
                <a:latin typeface="Segoe UI"/>
              </a:rPr>
              <a:t>Fifth Outline Level</a:t>
            </a:r>
          </a:p>
          <a:p>
            <a:pPr marL="2592000" lvl="5" indent="-216000">
              <a:spcBef>
                <a:spcPts val="283"/>
              </a:spcBef>
              <a:buClr>
                <a:srgbClr val="000000"/>
              </a:buClr>
              <a:buSzPct val="45000"/>
              <a:buFont typeface="Wingdings" charset="2"/>
              <a:buChar char=""/>
            </a:pPr>
            <a:r>
              <a:rPr lang="sv-SE" sz="2000" b="0" strike="noStrike" spc="-1">
                <a:solidFill>
                  <a:srgbClr val="666666"/>
                </a:solidFill>
                <a:latin typeface="Segoe UI"/>
              </a:rPr>
              <a:t>Sixth Outline Level</a:t>
            </a:r>
          </a:p>
          <a:p>
            <a:pPr marL="3024000" lvl="6" indent="-216000">
              <a:spcBef>
                <a:spcPts val="283"/>
              </a:spcBef>
              <a:buClr>
                <a:srgbClr val="000000"/>
              </a:buClr>
              <a:buSzPct val="45000"/>
              <a:buFont typeface="Wingdings" charset="2"/>
              <a:buChar char=""/>
            </a:pPr>
            <a:r>
              <a:rPr lang="sv-SE" sz="2000" b="0" strike="noStrike" spc="-1">
                <a:solidFill>
                  <a:srgbClr val="666666"/>
                </a:solidFill>
                <a:latin typeface="Segoe UI"/>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 name="Rektangel 6"/>
          <p:cNvSpPr/>
          <p:nvPr/>
        </p:nvSpPr>
        <p:spPr>
          <a:xfrm>
            <a:off x="0" y="0"/>
            <a:ext cx="12191760" cy="6857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p:style>
        <p:txBody>
          <a:bodyPr/>
          <a:lstStyle/>
          <a:p>
            <a:endParaRPr lang="en-SE"/>
          </a:p>
        </p:txBody>
      </p:sp>
      <p:sp>
        <p:nvSpPr>
          <p:cNvPr id="42" name="PlaceHolder 1"/>
          <p:cNvSpPr>
            <a:spLocks noGrp="1"/>
          </p:cNvSpPr>
          <p:nvPr>
            <p:ph type="title"/>
          </p:nvPr>
        </p:nvSpPr>
        <p:spPr>
          <a:xfrm>
            <a:off x="1930320" y="1153800"/>
            <a:ext cx="8639640" cy="2387160"/>
          </a:xfrm>
          <a:prstGeom prst="rect">
            <a:avLst/>
          </a:prstGeom>
          <a:noFill/>
          <a:ln w="0">
            <a:noFill/>
          </a:ln>
        </p:spPr>
        <p:txBody>
          <a:bodyPr lIns="90000" anchor="b">
            <a:noAutofit/>
          </a:bodyPr>
          <a:lstStyle/>
          <a:p>
            <a:pPr>
              <a:lnSpc>
                <a:spcPct val="100000"/>
              </a:lnSpc>
              <a:buNone/>
            </a:pPr>
            <a:r>
              <a:rPr lang="en-US" sz="4200" b="0" strike="noStrike" spc="-1">
                <a:solidFill>
                  <a:srgbClr val="FFFFFF"/>
                </a:solidFill>
                <a:latin typeface="Segoe UI Semibold"/>
              </a:rPr>
              <a:t>Click to edit Master title style</a:t>
            </a:r>
            <a:endParaRPr lang="sv-SE" sz="4200" b="0" strike="noStrike" spc="-1">
              <a:solidFill>
                <a:srgbClr val="000000"/>
              </a:solidFill>
              <a:latin typeface="Segoe UI"/>
            </a:endParaRPr>
          </a:p>
        </p:txBody>
      </p:sp>
      <p:sp>
        <p:nvSpPr>
          <p:cNvPr id="43" name="Rektangel 7"/>
          <p:cNvSpPr/>
          <p:nvPr/>
        </p:nvSpPr>
        <p:spPr>
          <a:xfrm>
            <a:off x="0" y="447840"/>
            <a:ext cx="291600" cy="6409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a:lstStyle/>
          <a:p>
            <a:endParaRPr lang="en-SE"/>
          </a:p>
        </p:txBody>
      </p:sp>
      <p:pic>
        <p:nvPicPr>
          <p:cNvPr id="44" name="Bildobjekt 8"/>
          <p:cNvPicPr/>
          <p:nvPr/>
        </p:nvPicPr>
        <p:blipFill>
          <a:blip r:embed="rId14"/>
          <a:stretch/>
        </p:blipFill>
        <p:spPr>
          <a:xfrm>
            <a:off x="10924560" y="417600"/>
            <a:ext cx="826200" cy="799920"/>
          </a:xfrm>
          <a:prstGeom prst="rect">
            <a:avLst/>
          </a:prstGeom>
          <a:ln w="0">
            <a:noFill/>
          </a:ln>
        </p:spPr>
      </p:pic>
      <p:sp>
        <p:nvSpPr>
          <p:cNvPr id="45" name="PlaceHolder 2"/>
          <p:cNvSpPr>
            <a:spLocks noGrp="1"/>
          </p:cNvSpPr>
          <p:nvPr>
            <p:ph type="body"/>
          </p:nvPr>
        </p:nvSpPr>
        <p:spPr>
          <a:xfrm>
            <a:off x="1930320" y="5605560"/>
            <a:ext cx="6290640" cy="459360"/>
          </a:xfrm>
          <a:prstGeom prst="rect">
            <a:avLst/>
          </a:prstGeom>
          <a:noFill/>
          <a:ln w="0">
            <a:noFill/>
          </a:ln>
        </p:spPr>
        <p:txBody>
          <a:bodyPr lIns="90000" tIns="18000" bIns="36000" anchor="b">
            <a:noAutofit/>
          </a:bodyPr>
          <a:lstStyle/>
          <a:p>
            <a:pPr>
              <a:lnSpc>
                <a:spcPct val="100000"/>
              </a:lnSpc>
              <a:buNone/>
              <a:tabLst>
                <a:tab pos="0" algn="l"/>
              </a:tabLst>
            </a:pPr>
            <a:r>
              <a:rPr lang="sv-SE" sz="1200" b="1" strike="noStrike" cap="all" spc="117">
                <a:solidFill>
                  <a:srgbClr val="FFFFFF"/>
                </a:solidFill>
                <a:latin typeface="Segoe UI"/>
              </a:rPr>
              <a:t>presented by &lt;name nameson&gt;</a:t>
            </a:r>
            <a:endParaRPr lang="sv-SE" sz="1200" b="0" strike="noStrike" spc="-1">
              <a:solidFill>
                <a:srgbClr val="666666"/>
              </a:solidFill>
              <a:latin typeface="Segoe UI"/>
            </a:endParaRPr>
          </a:p>
        </p:txBody>
      </p:sp>
      <p:sp>
        <p:nvSpPr>
          <p:cNvPr id="46" name="PlaceHolder 3"/>
          <p:cNvSpPr>
            <a:spLocks noGrp="1"/>
          </p:cNvSpPr>
          <p:nvPr>
            <p:ph type="dt" idx="1"/>
          </p:nvPr>
        </p:nvSpPr>
        <p:spPr>
          <a:xfrm>
            <a:off x="1930320" y="6096600"/>
            <a:ext cx="1240560" cy="364680"/>
          </a:xfrm>
          <a:prstGeom prst="rect">
            <a:avLst/>
          </a:prstGeom>
          <a:noFill/>
          <a:ln w="0">
            <a:noFill/>
          </a:ln>
        </p:spPr>
        <p:txBody>
          <a:bodyPr anchor="ctr">
            <a:noAutofit/>
          </a:bodyPr>
          <a:lstStyle>
            <a:lvl1pPr>
              <a:lnSpc>
                <a:spcPct val="100000"/>
              </a:lnSpc>
              <a:buNone/>
              <a:defRPr lang="sv-SE" sz="1200" b="0" strike="noStrike" spc="77">
                <a:solidFill>
                  <a:srgbClr val="CCCCCC"/>
                </a:solidFill>
                <a:latin typeface="Segoe UI"/>
              </a:defRPr>
            </a:lvl1pPr>
          </a:lstStyle>
          <a:p>
            <a:pPr>
              <a:lnSpc>
                <a:spcPct val="100000"/>
              </a:lnSpc>
              <a:buNone/>
            </a:pPr>
            <a:r>
              <a:rPr lang="sv-SE" sz="1200" b="0" strike="noStrike" spc="77">
                <a:solidFill>
                  <a:srgbClr val="CCCCCC"/>
                </a:solidFill>
                <a:latin typeface="Segoe UI"/>
              </a:rPr>
              <a:t>&lt;date/time&gt;</a:t>
            </a:r>
            <a:endParaRPr lang="en-US"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 name="PlaceHolder 1"/>
          <p:cNvSpPr>
            <a:spLocks noGrp="1"/>
          </p:cNvSpPr>
          <p:nvPr>
            <p:ph type="title"/>
          </p:nvPr>
        </p:nvSpPr>
        <p:spPr>
          <a:xfrm>
            <a:off x="1103760" y="265320"/>
            <a:ext cx="9359640" cy="657000"/>
          </a:xfrm>
          <a:prstGeom prst="rect">
            <a:avLst/>
          </a:prstGeom>
          <a:noFill/>
          <a:ln w="0">
            <a:noFill/>
          </a:ln>
        </p:spPr>
        <p:txBody>
          <a:bodyPr lIns="90000" bIns="18000" anchor="t">
            <a:noAutofit/>
          </a:bodyPr>
          <a:lstStyle/>
          <a:p>
            <a:pPr>
              <a:lnSpc>
                <a:spcPct val="90000"/>
              </a:lnSpc>
              <a:buNone/>
            </a:pPr>
            <a:r>
              <a:rPr lang="sv-SE" sz="4200" b="0" strike="noStrike" spc="-1">
                <a:solidFill>
                  <a:srgbClr val="666666"/>
                </a:solidFill>
                <a:latin typeface="Segoe UI Light"/>
              </a:rPr>
              <a:t>Headline</a:t>
            </a:r>
            <a:endParaRPr lang="sv-SE" sz="4200" b="0" strike="noStrike" spc="-1">
              <a:solidFill>
                <a:srgbClr val="000000"/>
              </a:solidFill>
              <a:latin typeface="Segoe UI"/>
            </a:endParaRPr>
          </a:p>
        </p:txBody>
      </p:sp>
      <p:sp>
        <p:nvSpPr>
          <p:cNvPr id="84" name="PlaceHolder 2"/>
          <p:cNvSpPr>
            <a:spLocks noGrp="1"/>
          </p:cNvSpPr>
          <p:nvPr>
            <p:ph type="ftr" idx="2"/>
          </p:nvPr>
        </p:nvSpPr>
        <p:spPr>
          <a:xfrm>
            <a:off x="2053080" y="6475320"/>
            <a:ext cx="4320000" cy="364680"/>
          </a:xfrm>
          <a:prstGeom prst="rect">
            <a:avLst/>
          </a:prstGeom>
          <a:noFill/>
          <a:ln w="0">
            <a:noFill/>
          </a:ln>
        </p:spPr>
        <p:txBody>
          <a:bodyPr anchor="ctr">
            <a:noAutofit/>
          </a:bodyPr>
          <a:lstStyle>
            <a:lvl1pPr>
              <a:lnSpc>
                <a:spcPct val="100000"/>
              </a:lnSpc>
              <a:buNone/>
              <a:defRPr lang="sv-SE" sz="800" b="0" strike="noStrike" cap="all" spc="77">
                <a:solidFill>
                  <a:srgbClr val="CCCCCC"/>
                </a:solidFill>
                <a:latin typeface="Segoe UI"/>
              </a:defRPr>
            </a:lvl1pPr>
          </a:lstStyle>
          <a:p>
            <a:pPr>
              <a:lnSpc>
                <a:spcPct val="100000"/>
              </a:lnSpc>
              <a:buNone/>
            </a:pPr>
            <a:r>
              <a:rPr lang="sv-SE" sz="800" b="0" strike="noStrike" cap="all" spc="77">
                <a:solidFill>
                  <a:srgbClr val="CCCCCC"/>
                </a:solidFill>
                <a:latin typeface="Segoe UI"/>
              </a:rPr>
              <a:t>&lt;footer&gt;</a:t>
            </a:r>
            <a:endParaRPr lang="en-US" sz="800" b="0" strike="noStrike" spc="-1">
              <a:latin typeface="Times New Roman"/>
            </a:endParaRPr>
          </a:p>
        </p:txBody>
      </p:sp>
      <p:sp>
        <p:nvSpPr>
          <p:cNvPr id="85" name="PlaceHolder 3"/>
          <p:cNvSpPr>
            <a:spLocks noGrp="1"/>
          </p:cNvSpPr>
          <p:nvPr>
            <p:ph type="sldNum" idx="3"/>
          </p:nvPr>
        </p:nvSpPr>
        <p:spPr>
          <a:xfrm>
            <a:off x="8735400" y="6475320"/>
            <a:ext cx="2742840" cy="364680"/>
          </a:xfrm>
          <a:prstGeom prst="rect">
            <a:avLst/>
          </a:prstGeom>
          <a:noFill/>
          <a:ln w="0">
            <a:noFill/>
          </a:ln>
        </p:spPr>
        <p:txBody>
          <a:bodyPr anchor="ctr">
            <a:noAutofit/>
          </a:bodyPr>
          <a:lstStyle>
            <a:lvl1pPr algn="r">
              <a:lnSpc>
                <a:spcPct val="100000"/>
              </a:lnSpc>
              <a:buNone/>
              <a:defRPr lang="sv-SE" sz="800" b="1" strike="noStrike" spc="-1">
                <a:solidFill>
                  <a:srgbClr val="0099DC"/>
                </a:solidFill>
                <a:latin typeface="Segoe UI"/>
              </a:defRPr>
            </a:lvl1pPr>
          </a:lstStyle>
          <a:p>
            <a:pPr algn="r">
              <a:lnSpc>
                <a:spcPct val="100000"/>
              </a:lnSpc>
              <a:buNone/>
            </a:pPr>
            <a:fld id="{8DB1129F-FA88-45F2-AE89-431B190C9283}" type="slidenum">
              <a:rPr lang="sv-SE" sz="800" b="1" strike="noStrike" spc="-1">
                <a:solidFill>
                  <a:srgbClr val="0099DC"/>
                </a:solidFill>
                <a:latin typeface="Segoe UI"/>
              </a:rPr>
              <a:t>‹#›</a:t>
            </a:fld>
            <a:endParaRPr lang="en-US" sz="800" b="0" strike="noStrike" spc="-1">
              <a:latin typeface="Times New Roman"/>
            </a:endParaRPr>
          </a:p>
        </p:txBody>
      </p:sp>
      <p:sp>
        <p:nvSpPr>
          <p:cNvPr id="86" name="PlaceHolder 4"/>
          <p:cNvSpPr>
            <a:spLocks noGrp="1"/>
          </p:cNvSpPr>
          <p:nvPr>
            <p:ph type="body"/>
          </p:nvPr>
        </p:nvSpPr>
        <p:spPr>
          <a:xfrm>
            <a:off x="1094400" y="1562400"/>
            <a:ext cx="4993560" cy="4767840"/>
          </a:xfrm>
          <a:prstGeom prst="rect">
            <a:avLst/>
          </a:prstGeom>
          <a:noFill/>
          <a:ln w="0">
            <a:noFill/>
          </a:ln>
        </p:spPr>
        <p:txBody>
          <a:bodyPr lIns="0" rIns="18000" anchor="t">
            <a:noAutofit/>
          </a:bodyPr>
          <a:lstStyle/>
          <a:p>
            <a:pPr marL="101520" indent="-101520">
              <a:lnSpc>
                <a:spcPct val="100000"/>
              </a:lnSpc>
              <a:spcBef>
                <a:spcPts val="1001"/>
              </a:spcBef>
              <a:buClr>
                <a:srgbClr val="666666"/>
              </a:buClr>
              <a:buFont typeface="Segoe UI"/>
              <a:buChar char=" "/>
            </a:pPr>
            <a:r>
              <a:rPr lang="en-US" sz="2000" b="0" strike="noStrike" spc="-1">
                <a:solidFill>
                  <a:srgbClr val="666666"/>
                </a:solidFill>
                <a:latin typeface="Segoe UI"/>
              </a:rPr>
              <a:t>Edit Master text styles</a:t>
            </a:r>
            <a:endParaRPr lang="sv-SE" sz="2000" b="0" strike="noStrike" spc="-1">
              <a:solidFill>
                <a:srgbClr val="666666"/>
              </a:solidFill>
              <a:latin typeface="Segoe UI"/>
            </a:endParaRPr>
          </a:p>
          <a:p>
            <a:pPr marL="358920" lvl="1" indent="-216000">
              <a:lnSpc>
                <a:spcPct val="100000"/>
              </a:lnSpc>
              <a:spcBef>
                <a:spcPts val="1001"/>
              </a:spcBef>
              <a:buClr>
                <a:srgbClr val="666666"/>
              </a:buClr>
              <a:buFont typeface="Wingdings" charset="2"/>
              <a:buChar char=""/>
            </a:pPr>
            <a:r>
              <a:rPr lang="en-US" sz="2000" b="0" strike="noStrike" spc="-1">
                <a:solidFill>
                  <a:srgbClr val="666666"/>
                </a:solidFill>
                <a:latin typeface="Segoe UI"/>
              </a:rPr>
              <a:t>Second level</a:t>
            </a:r>
            <a:endParaRPr lang="sv-SE" sz="2000" b="0" strike="noStrike" spc="-1">
              <a:solidFill>
                <a:srgbClr val="666666"/>
              </a:solidFill>
              <a:latin typeface="Segoe UI"/>
            </a:endParaRPr>
          </a:p>
          <a:p>
            <a:pPr marL="449280" lvl="2" indent="-196920">
              <a:lnSpc>
                <a:spcPct val="100000"/>
              </a:lnSpc>
              <a:spcBef>
                <a:spcPts val="1001"/>
              </a:spcBef>
              <a:buClr>
                <a:srgbClr val="666666"/>
              </a:buClr>
              <a:buFont typeface="Arial"/>
              <a:buChar char="−"/>
            </a:pPr>
            <a:r>
              <a:rPr lang="en-US" sz="1800" b="0" strike="noStrike" spc="-1">
                <a:solidFill>
                  <a:srgbClr val="666666"/>
                </a:solidFill>
                <a:latin typeface="Segoe UI"/>
              </a:rPr>
              <a:t>Third level</a:t>
            </a:r>
            <a:endParaRPr lang="sv-SE" sz="1800" b="0" strike="noStrike" spc="-1">
              <a:solidFill>
                <a:srgbClr val="666666"/>
              </a:solidFill>
              <a:latin typeface="Segoe UI"/>
            </a:endParaRPr>
          </a:p>
          <a:p>
            <a:pPr marL="541440" lvl="3" indent="-180000">
              <a:lnSpc>
                <a:spcPct val="100000"/>
              </a:lnSpc>
              <a:spcBef>
                <a:spcPts val="1001"/>
              </a:spcBef>
              <a:buClr>
                <a:srgbClr val="666666"/>
              </a:buClr>
              <a:buFont typeface="Arial"/>
              <a:buChar char="−"/>
            </a:pPr>
            <a:r>
              <a:rPr lang="en-US" sz="1600" b="0" strike="noStrike" spc="-1">
                <a:solidFill>
                  <a:srgbClr val="666666"/>
                </a:solidFill>
                <a:latin typeface="Segoe UI"/>
              </a:rPr>
              <a:t>Fourth level</a:t>
            </a:r>
            <a:endParaRPr lang="sv-SE" sz="1600" b="0" strike="noStrike" spc="-1">
              <a:solidFill>
                <a:srgbClr val="666666"/>
              </a:solidFill>
              <a:latin typeface="Segoe UI"/>
            </a:endParaRPr>
          </a:p>
          <a:p>
            <a:pPr marL="630000" lvl="4" indent="-162000">
              <a:lnSpc>
                <a:spcPct val="100000"/>
              </a:lnSpc>
              <a:spcBef>
                <a:spcPts val="1001"/>
              </a:spcBef>
              <a:buClr>
                <a:srgbClr val="666666"/>
              </a:buClr>
              <a:buFont typeface="Arial"/>
              <a:buChar char="−"/>
            </a:pPr>
            <a:r>
              <a:rPr lang="en-US" sz="1400" b="0" strike="noStrike" spc="-1">
                <a:solidFill>
                  <a:srgbClr val="666666"/>
                </a:solidFill>
                <a:latin typeface="Segoe UI"/>
              </a:rPr>
              <a:t>Fifth level</a:t>
            </a:r>
            <a:endParaRPr lang="sv-SE" sz="1400" b="0" strike="noStrike" spc="-1">
              <a:solidFill>
                <a:srgbClr val="666666"/>
              </a:solidFill>
              <a:latin typeface="Segoe UI"/>
            </a:endParaRPr>
          </a:p>
        </p:txBody>
      </p:sp>
      <p:sp>
        <p:nvSpPr>
          <p:cNvPr id="87" name="PlaceHolder 5"/>
          <p:cNvSpPr>
            <a:spLocks noGrp="1"/>
          </p:cNvSpPr>
          <p:nvPr>
            <p:ph type="body"/>
          </p:nvPr>
        </p:nvSpPr>
        <p:spPr>
          <a:xfrm>
            <a:off x="6373800" y="1562400"/>
            <a:ext cx="4993560" cy="4767840"/>
          </a:xfrm>
          <a:prstGeom prst="rect">
            <a:avLst/>
          </a:prstGeom>
          <a:noFill/>
          <a:ln w="0">
            <a:noFill/>
          </a:ln>
        </p:spPr>
        <p:txBody>
          <a:bodyPr lIns="0" rIns="18000" anchor="t">
            <a:noAutofit/>
          </a:bodyPr>
          <a:lstStyle/>
          <a:p>
            <a:pPr marL="101520" indent="-101520">
              <a:lnSpc>
                <a:spcPct val="100000"/>
              </a:lnSpc>
              <a:spcBef>
                <a:spcPts val="1001"/>
              </a:spcBef>
              <a:buClr>
                <a:srgbClr val="666666"/>
              </a:buClr>
              <a:buFont typeface="Segoe UI"/>
              <a:buChar char=" "/>
            </a:pPr>
            <a:r>
              <a:rPr lang="en-US" sz="2000" b="0" strike="noStrike" spc="-1">
                <a:solidFill>
                  <a:srgbClr val="666666"/>
                </a:solidFill>
                <a:latin typeface="Segoe UI"/>
              </a:rPr>
              <a:t>Edit Master text styles</a:t>
            </a:r>
            <a:endParaRPr lang="sv-SE" sz="2000" b="0" strike="noStrike" spc="-1">
              <a:solidFill>
                <a:srgbClr val="666666"/>
              </a:solidFill>
              <a:latin typeface="Segoe UI"/>
            </a:endParaRPr>
          </a:p>
          <a:p>
            <a:pPr marL="360000" lvl="1" indent="-216000">
              <a:lnSpc>
                <a:spcPct val="100000"/>
              </a:lnSpc>
              <a:spcBef>
                <a:spcPts val="1001"/>
              </a:spcBef>
              <a:buClr>
                <a:srgbClr val="666666"/>
              </a:buClr>
              <a:buFont typeface="Wingdings" charset="2"/>
              <a:buChar char=""/>
            </a:pPr>
            <a:r>
              <a:rPr lang="en-US" sz="2000" b="0" strike="noStrike" spc="-1">
                <a:solidFill>
                  <a:srgbClr val="666666"/>
                </a:solidFill>
                <a:latin typeface="Segoe UI"/>
              </a:rPr>
              <a:t>Second level</a:t>
            </a:r>
            <a:endParaRPr lang="sv-SE" sz="2000" b="0" strike="noStrike" spc="-1">
              <a:solidFill>
                <a:srgbClr val="666666"/>
              </a:solidFill>
              <a:latin typeface="Segoe UI"/>
            </a:endParaRPr>
          </a:p>
          <a:p>
            <a:pPr marL="450000" lvl="2" indent="-198000">
              <a:lnSpc>
                <a:spcPct val="100000"/>
              </a:lnSpc>
              <a:spcBef>
                <a:spcPts val="1001"/>
              </a:spcBef>
              <a:buClr>
                <a:srgbClr val="666666"/>
              </a:buClr>
              <a:buFont typeface="Arial"/>
              <a:buChar char="−"/>
            </a:pPr>
            <a:r>
              <a:rPr lang="en-US" sz="1800" b="0" strike="noStrike" spc="-1">
                <a:solidFill>
                  <a:srgbClr val="666666"/>
                </a:solidFill>
                <a:latin typeface="Segoe UI"/>
              </a:rPr>
              <a:t>Third level</a:t>
            </a:r>
            <a:endParaRPr lang="sv-SE" sz="1800" b="0" strike="noStrike" spc="-1">
              <a:solidFill>
                <a:srgbClr val="666666"/>
              </a:solidFill>
              <a:latin typeface="Segoe UI"/>
            </a:endParaRPr>
          </a:p>
          <a:p>
            <a:pPr marL="540000" lvl="3" indent="-180000">
              <a:lnSpc>
                <a:spcPct val="100000"/>
              </a:lnSpc>
              <a:spcBef>
                <a:spcPts val="1001"/>
              </a:spcBef>
              <a:buClr>
                <a:srgbClr val="666666"/>
              </a:buClr>
              <a:buFont typeface="Arial"/>
              <a:buChar char="−"/>
            </a:pPr>
            <a:r>
              <a:rPr lang="en-US" sz="1600" b="0" strike="noStrike" spc="-1">
                <a:solidFill>
                  <a:srgbClr val="666666"/>
                </a:solidFill>
                <a:latin typeface="Segoe UI"/>
              </a:rPr>
              <a:t>Fourth level</a:t>
            </a:r>
            <a:endParaRPr lang="sv-SE" sz="1600" b="0" strike="noStrike" spc="-1">
              <a:solidFill>
                <a:srgbClr val="666666"/>
              </a:solidFill>
              <a:latin typeface="Segoe UI"/>
            </a:endParaRPr>
          </a:p>
          <a:p>
            <a:pPr marL="628560" lvl="4" indent="-162000">
              <a:lnSpc>
                <a:spcPct val="100000"/>
              </a:lnSpc>
              <a:spcBef>
                <a:spcPts val="1001"/>
              </a:spcBef>
              <a:buClr>
                <a:srgbClr val="666666"/>
              </a:buClr>
              <a:buFont typeface="Arial"/>
              <a:buChar char="−"/>
            </a:pPr>
            <a:r>
              <a:rPr lang="en-US" sz="1400" b="0" strike="noStrike" spc="-1">
                <a:solidFill>
                  <a:srgbClr val="666666"/>
                </a:solidFill>
                <a:latin typeface="Segoe UI"/>
              </a:rPr>
              <a:t>Fifth level</a:t>
            </a:r>
            <a:endParaRPr lang="sv-SE" sz="1400" b="0" strike="noStrike" spc="-1">
              <a:solidFill>
                <a:srgbClr val="666666"/>
              </a:solidFill>
              <a:latin typeface="Segoe UI"/>
            </a:endParaRPr>
          </a:p>
        </p:txBody>
      </p:sp>
      <p:sp>
        <p:nvSpPr>
          <p:cNvPr id="88" name="PlaceHolder 6"/>
          <p:cNvSpPr>
            <a:spLocks noGrp="1"/>
          </p:cNvSpPr>
          <p:nvPr>
            <p:ph type="body"/>
          </p:nvPr>
        </p:nvSpPr>
        <p:spPr>
          <a:xfrm>
            <a:off x="1103760" y="930960"/>
            <a:ext cx="9359640" cy="506880"/>
          </a:xfrm>
          <a:prstGeom prst="rect">
            <a:avLst/>
          </a:prstGeom>
          <a:noFill/>
          <a:ln w="0">
            <a:noFill/>
          </a:ln>
        </p:spPr>
        <p:txBody>
          <a:bodyPr lIns="90000" tIns="18000" anchor="t">
            <a:noAutofit/>
          </a:bodyPr>
          <a:lstStyle/>
          <a:p>
            <a:pPr>
              <a:lnSpc>
                <a:spcPct val="100000"/>
              </a:lnSpc>
              <a:buNone/>
              <a:tabLst>
                <a:tab pos="0" algn="l"/>
              </a:tabLst>
            </a:pPr>
            <a:r>
              <a:rPr lang="sv-SE" sz="2200" b="0" strike="noStrike" spc="-1">
                <a:solidFill>
                  <a:srgbClr val="0099DC"/>
                </a:solidFill>
                <a:latin typeface="Segoe UI"/>
              </a:rPr>
              <a:t>Sub-headline</a:t>
            </a:r>
            <a:endParaRPr lang="sv-SE" sz="2200" b="0" strike="noStrike" spc="-1">
              <a:solidFill>
                <a:srgbClr val="666666"/>
              </a:solidFill>
              <a:latin typeface="Segoe UI"/>
            </a:endParaRPr>
          </a:p>
        </p:txBody>
      </p:sp>
      <p:sp>
        <p:nvSpPr>
          <p:cNvPr id="89" name="Rektangel 14"/>
          <p:cNvSpPr/>
          <p:nvPr/>
        </p:nvSpPr>
        <p:spPr>
          <a:xfrm>
            <a:off x="0" y="447840"/>
            <a:ext cx="291600" cy="6409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p:style>
        <p:txBody>
          <a:bodyPr/>
          <a:lstStyle/>
          <a:p>
            <a:endParaRPr lang="en-SE"/>
          </a:p>
        </p:txBody>
      </p:sp>
      <p:pic>
        <p:nvPicPr>
          <p:cNvPr id="90" name="Bildobjekt 15"/>
          <p:cNvPicPr/>
          <p:nvPr/>
        </p:nvPicPr>
        <p:blipFill>
          <a:blip r:embed="rId20"/>
          <a:stretch/>
        </p:blipFill>
        <p:spPr>
          <a:xfrm>
            <a:off x="10924560" y="417600"/>
            <a:ext cx="826200" cy="799920"/>
          </a:xfrm>
          <a:prstGeom prst="rect">
            <a:avLst/>
          </a:prstGeom>
          <a:ln w="0">
            <a:noFill/>
          </a:ln>
        </p:spPr>
      </p:pic>
      <p:sp>
        <p:nvSpPr>
          <p:cNvPr id="91" name="PlaceHolder 7"/>
          <p:cNvSpPr>
            <a:spLocks noGrp="1"/>
          </p:cNvSpPr>
          <p:nvPr>
            <p:ph type="dt" idx="4"/>
          </p:nvPr>
        </p:nvSpPr>
        <p:spPr>
          <a:xfrm>
            <a:off x="1195560" y="6475320"/>
            <a:ext cx="832320" cy="364680"/>
          </a:xfrm>
          <a:prstGeom prst="rect">
            <a:avLst/>
          </a:prstGeom>
          <a:noFill/>
          <a:ln w="0">
            <a:noFill/>
          </a:ln>
        </p:spPr>
        <p:txBody>
          <a:bodyPr anchor="ctr">
            <a:noAutofit/>
          </a:bodyPr>
          <a:lstStyle>
            <a:lvl1pPr>
              <a:lnSpc>
                <a:spcPct val="100000"/>
              </a:lnSpc>
              <a:buNone/>
              <a:defRPr lang="sv-SE" sz="800" b="0" strike="noStrike" spc="77">
                <a:solidFill>
                  <a:srgbClr val="CCCCCC"/>
                </a:solidFill>
                <a:latin typeface="Segoe UI"/>
              </a:defRPr>
            </a:lvl1pPr>
          </a:lstStyle>
          <a:p>
            <a:pPr>
              <a:lnSpc>
                <a:spcPct val="100000"/>
              </a:lnSpc>
              <a:buNone/>
            </a:pPr>
            <a:r>
              <a:rPr lang="sv-SE" sz="800" b="0" strike="noStrike" spc="77">
                <a:solidFill>
                  <a:srgbClr val="CCCCCC"/>
                </a:solidFill>
                <a:latin typeface="Segoe UI"/>
              </a:rPr>
              <a:t>&lt;date/time&gt;</a:t>
            </a:r>
            <a:endParaRPr lang="en-US" sz="8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726" r:id="rId13"/>
    <p:sldLayoutId id="2147483729" r:id="rId14"/>
    <p:sldLayoutId id="2147483730" r:id="rId15"/>
    <p:sldLayoutId id="2147483731" r:id="rId16"/>
    <p:sldLayoutId id="2147483733" r:id="rId17"/>
    <p:sldLayoutId id="2147483734"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7.xml"/><Relationship Id="rId4" Type="http://schemas.openxmlformats.org/officeDocument/2006/relationships/image" Target="../media/image18.sv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3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41.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sv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sv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40.xml"/><Relationship Id="rId6" Type="http://schemas.openxmlformats.org/officeDocument/2006/relationships/image" Target="../media/image41.tif"/><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40.xml"/><Relationship Id="rId6" Type="http://schemas.openxmlformats.org/officeDocument/2006/relationships/image" Target="../media/image44.png"/><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40.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40.xm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39.xml"/><Relationship Id="rId5" Type="http://schemas.openxmlformats.org/officeDocument/2006/relationships/image" Target="../media/image52.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42.xm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pn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3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973A9-415D-2F9F-659A-8593F930D2AD}"/>
              </a:ext>
            </a:extLst>
          </p:cNvPr>
          <p:cNvSpPr>
            <a:spLocks noGrp="1"/>
          </p:cNvSpPr>
          <p:nvPr>
            <p:ph type="title"/>
          </p:nvPr>
        </p:nvSpPr>
        <p:spPr/>
        <p:txBody>
          <a:bodyPr/>
          <a:lstStyle/>
          <a:p>
            <a:r>
              <a:rPr lang="en-GB" sz="4200" spc="-1" dirty="0">
                <a:solidFill>
                  <a:srgbClr val="404040"/>
                </a:solidFill>
                <a:latin typeface="Segoe UI Light"/>
              </a:rPr>
              <a:t>New instrument data scientists</a:t>
            </a:r>
          </a:p>
        </p:txBody>
      </p:sp>
      <p:sp>
        <p:nvSpPr>
          <p:cNvPr id="3" name="Footer Placeholder 2">
            <a:extLst>
              <a:ext uri="{FF2B5EF4-FFF2-40B4-BE49-F238E27FC236}">
                <a16:creationId xmlns:a16="http://schemas.microsoft.com/office/drawing/2014/main" id="{E79924FA-97EC-647B-606D-43F115E3C3D2}"/>
              </a:ext>
            </a:extLst>
          </p:cNvPr>
          <p:cNvSpPr>
            <a:spLocks noGrp="1"/>
          </p:cNvSpPr>
          <p:nvPr>
            <p:ph type="ftr" sz="quarter" idx="11"/>
          </p:nvPr>
        </p:nvSpPr>
        <p:spPr/>
        <p:txBody>
          <a:bodyPr/>
          <a:lstStyle/>
          <a:p>
            <a:r>
              <a:rPr lang="sv-SE"/>
              <a:t>DMSC STAP </a:t>
            </a:r>
          </a:p>
        </p:txBody>
      </p:sp>
      <p:sp>
        <p:nvSpPr>
          <p:cNvPr id="4" name="Slide Number Placeholder 3">
            <a:extLst>
              <a:ext uri="{FF2B5EF4-FFF2-40B4-BE49-F238E27FC236}">
                <a16:creationId xmlns:a16="http://schemas.microsoft.com/office/drawing/2014/main" id="{0DA2121D-51CA-3A28-332C-C4AF32BFF3C0}"/>
              </a:ext>
            </a:extLst>
          </p:cNvPr>
          <p:cNvSpPr>
            <a:spLocks noGrp="1"/>
          </p:cNvSpPr>
          <p:nvPr>
            <p:ph type="sldNum" sz="quarter" idx="12"/>
          </p:nvPr>
        </p:nvSpPr>
        <p:spPr/>
        <p:txBody>
          <a:bodyPr/>
          <a:lstStyle/>
          <a:p>
            <a:fld id="{F7283078-D760-1647-8B80-66BA8B52336D}" type="slidenum">
              <a:rPr lang="sv-SE" smtClean="0"/>
              <a:t>10</a:t>
            </a:fld>
            <a:endParaRPr lang="sv-SE" dirty="0"/>
          </a:p>
        </p:txBody>
      </p:sp>
      <p:sp>
        <p:nvSpPr>
          <p:cNvPr id="8" name="Content Placeholder 7">
            <a:extLst>
              <a:ext uri="{FF2B5EF4-FFF2-40B4-BE49-F238E27FC236}">
                <a16:creationId xmlns:a16="http://schemas.microsoft.com/office/drawing/2014/main" id="{15921121-5C27-0EC9-4F11-3CD6DC807D04}"/>
              </a:ext>
            </a:extLst>
          </p:cNvPr>
          <p:cNvSpPr>
            <a:spLocks noGrp="1"/>
          </p:cNvSpPr>
          <p:nvPr>
            <p:ph idx="13"/>
          </p:nvPr>
        </p:nvSpPr>
        <p:spPr>
          <a:xfrm>
            <a:off x="1103709" y="1524771"/>
            <a:ext cx="5487894" cy="4916086"/>
          </a:xfrm>
        </p:spPr>
        <p:txBody>
          <a:bodyPr vert="horz" lIns="0" tIns="45720" rIns="18000" bIns="45720" rtlCol="0" anchor="t">
            <a:noAutofit/>
          </a:bodyPr>
          <a:lstStyle/>
          <a:p>
            <a:r>
              <a:rPr lang="en-GB" sz="1800" dirty="0">
                <a:solidFill>
                  <a:srgbClr val="666666"/>
                </a:solidFill>
              </a:rPr>
              <a:t>Iurii </a:t>
            </a:r>
            <a:r>
              <a:rPr lang="en-GB" sz="1800" dirty="0" err="1">
                <a:solidFill>
                  <a:srgbClr val="666666"/>
                </a:solidFill>
              </a:rPr>
              <a:t>Kibalin</a:t>
            </a:r>
            <a:r>
              <a:rPr lang="en-GB" sz="1800" dirty="0">
                <a:solidFill>
                  <a:srgbClr val="666666"/>
                </a:solidFill>
              </a:rPr>
              <a:t> (Diffraction)</a:t>
            </a:r>
          </a:p>
          <a:p>
            <a:r>
              <a:rPr lang="en-GB" sz="1800" dirty="0">
                <a:solidFill>
                  <a:srgbClr val="666666"/>
                </a:solidFill>
              </a:rPr>
              <a:t>Christian Beck (Spectroscopy)</a:t>
            </a:r>
          </a:p>
          <a:p>
            <a:r>
              <a:rPr lang="en-GB" sz="1800" dirty="0">
                <a:solidFill>
                  <a:srgbClr val="666666"/>
                </a:solidFill>
              </a:rPr>
              <a:t>Bing Li (Spectroscopy)</a:t>
            </a:r>
          </a:p>
          <a:p>
            <a:pPr>
              <a:buFont typeface="System Font Regular"/>
              <a:buChar char="✔"/>
            </a:pPr>
            <a:endParaRPr lang="en-GB" sz="2400" dirty="0">
              <a:solidFill>
                <a:schemeClr val="tx2">
                  <a:lumMod val="50000"/>
                  <a:lumOff val="50000"/>
                </a:schemeClr>
              </a:solidFill>
            </a:endParaRPr>
          </a:p>
          <a:p>
            <a:pPr marL="0" indent="0">
              <a:buNone/>
            </a:pPr>
            <a:endParaRPr lang="en-GB" dirty="0">
              <a:solidFill>
                <a:schemeClr val="accent4"/>
              </a:solidFill>
            </a:endParaRPr>
          </a:p>
          <a:p>
            <a:endParaRPr lang="en-GB" b="1" dirty="0">
              <a:solidFill>
                <a:schemeClr val="accent4"/>
              </a:solidFill>
            </a:endParaRPr>
          </a:p>
          <a:p>
            <a:endParaRPr lang="en-GB" b="1" dirty="0">
              <a:solidFill>
                <a:schemeClr val="accent4"/>
              </a:solidFill>
            </a:endParaRPr>
          </a:p>
          <a:p>
            <a:pPr marL="0" indent="0">
              <a:buNone/>
            </a:pPr>
            <a:endParaRPr lang="en-GB" b="1" dirty="0">
              <a:solidFill>
                <a:schemeClr val="accent4"/>
              </a:solidFill>
            </a:endParaRPr>
          </a:p>
          <a:p>
            <a:pPr marL="0" indent="0">
              <a:buNone/>
            </a:pPr>
            <a:endParaRPr lang="en-GB" b="1" dirty="0">
              <a:solidFill>
                <a:schemeClr val="accent4"/>
              </a:solidFill>
            </a:endParaRPr>
          </a:p>
        </p:txBody>
      </p:sp>
      <p:sp>
        <p:nvSpPr>
          <p:cNvPr id="7" name="Date Placeholder 6">
            <a:extLst>
              <a:ext uri="{FF2B5EF4-FFF2-40B4-BE49-F238E27FC236}">
                <a16:creationId xmlns:a16="http://schemas.microsoft.com/office/drawing/2014/main" id="{9339FA7D-FDB8-E81D-1CAA-36FFD6932212}"/>
              </a:ext>
            </a:extLst>
          </p:cNvPr>
          <p:cNvSpPr>
            <a:spLocks noGrp="1"/>
          </p:cNvSpPr>
          <p:nvPr>
            <p:ph type="dt" sz="half" idx="10"/>
          </p:nvPr>
        </p:nvSpPr>
        <p:spPr/>
        <p:txBody>
          <a:bodyPr/>
          <a:lstStyle/>
          <a:p>
            <a:r>
              <a:rPr lang="da-DK"/>
              <a:t>Apr 8, 2025</a:t>
            </a:r>
            <a:endParaRPr lang="sv-SE"/>
          </a:p>
        </p:txBody>
      </p:sp>
      <p:sp>
        <p:nvSpPr>
          <p:cNvPr id="5" name="Rectangle 4">
            <a:extLst>
              <a:ext uri="{FF2B5EF4-FFF2-40B4-BE49-F238E27FC236}">
                <a16:creationId xmlns:a16="http://schemas.microsoft.com/office/drawing/2014/main" id="{6FE2356C-7AA0-819C-E4F8-EE8E271F5718}"/>
              </a:ext>
            </a:extLst>
          </p:cNvPr>
          <p:cNvSpPr/>
          <p:nvPr/>
        </p:nvSpPr>
        <p:spPr>
          <a:xfrm>
            <a:off x="6444726" y="1940617"/>
            <a:ext cx="4375877" cy="465201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342900" indent="-342900">
              <a:lnSpc>
                <a:spcPct val="150000"/>
              </a:lnSpc>
              <a:buFont typeface="Arial" panose="020B0604020202020204" pitchFamily="34" charset="0"/>
              <a:buChar char="•"/>
            </a:pPr>
            <a:endParaRPr lang="en-DK" sz="2000">
              <a:solidFill>
                <a:schemeClr val="tx1"/>
              </a:solidFill>
            </a:endParaRPr>
          </a:p>
        </p:txBody>
      </p:sp>
      <p:graphicFrame>
        <p:nvGraphicFramePr>
          <p:cNvPr id="14" name="Table 13">
            <a:extLst>
              <a:ext uri="{FF2B5EF4-FFF2-40B4-BE49-F238E27FC236}">
                <a16:creationId xmlns:a16="http://schemas.microsoft.com/office/drawing/2014/main" id="{2AAE9E1C-A0E6-918F-5406-E2050AE987FF}"/>
              </a:ext>
            </a:extLst>
          </p:cNvPr>
          <p:cNvGraphicFramePr>
            <a:graphicFrameLocks noGrp="1"/>
          </p:cNvGraphicFramePr>
          <p:nvPr>
            <p:extLst>
              <p:ext uri="{D42A27DB-BD31-4B8C-83A1-F6EECF244321}">
                <p14:modId xmlns:p14="http://schemas.microsoft.com/office/powerpoint/2010/main" val="2164624863"/>
              </p:ext>
            </p:extLst>
          </p:nvPr>
        </p:nvGraphicFramePr>
        <p:xfrm>
          <a:off x="1725769" y="3052293"/>
          <a:ext cx="8480640" cy="1803012"/>
        </p:xfrm>
        <a:graphic>
          <a:graphicData uri="http://schemas.openxmlformats.org/drawingml/2006/table">
            <a:tbl>
              <a:tblPr firstRow="1" bandRow="1">
                <a:tableStyleId>{5C22544A-7EE6-4342-B048-85BDC9FD1C3A}</a:tableStyleId>
              </a:tblPr>
              <a:tblGrid>
                <a:gridCol w="4240320">
                  <a:extLst>
                    <a:ext uri="{9D8B030D-6E8A-4147-A177-3AD203B41FA5}">
                      <a16:colId xmlns:a16="http://schemas.microsoft.com/office/drawing/2014/main" val="1052769082"/>
                    </a:ext>
                  </a:extLst>
                </a:gridCol>
                <a:gridCol w="4240320">
                  <a:extLst>
                    <a:ext uri="{9D8B030D-6E8A-4147-A177-3AD203B41FA5}">
                      <a16:colId xmlns:a16="http://schemas.microsoft.com/office/drawing/2014/main" val="4289986144"/>
                    </a:ext>
                  </a:extLst>
                </a:gridCol>
              </a:tblGrid>
              <a:tr h="450753">
                <a:tc>
                  <a:txBody>
                    <a:bodyPr/>
                    <a:lstStyle/>
                    <a:p>
                      <a:pPr>
                        <a:buNone/>
                      </a:pPr>
                      <a:r>
                        <a:rPr lang="en-GB" b="1" dirty="0">
                          <a:solidFill>
                            <a:srgbClr val="FFFFFF"/>
                          </a:solidFill>
                          <a:effectLst/>
                          <a:latin typeface="Helvetica" pitchFamily="2" charset="0"/>
                        </a:rPr>
                        <a:t>Instrument Division </a:t>
                      </a:r>
                      <a:endParaRPr lang="en-GB" dirty="0">
                        <a:solidFill>
                          <a:srgbClr val="FFFFFF"/>
                        </a:solidFill>
                        <a:effectLst/>
                        <a:latin typeface="Helvetica" pitchFamily="2" charset="0"/>
                      </a:endParaRPr>
                    </a:p>
                  </a:txBody>
                  <a:tcPr marL="47625" marR="47625" marT="0" marB="0"/>
                </a:tc>
                <a:tc>
                  <a:txBody>
                    <a:bodyPr/>
                    <a:lstStyle/>
                    <a:p>
                      <a:r>
                        <a:rPr lang="en-SE" dirty="0"/>
                        <a:t>Employed</a:t>
                      </a:r>
                    </a:p>
                  </a:txBody>
                  <a:tcPr/>
                </a:tc>
                <a:extLst>
                  <a:ext uri="{0D108BD9-81ED-4DB2-BD59-A6C34878D82A}">
                    <a16:rowId xmlns:a16="http://schemas.microsoft.com/office/drawing/2014/main" val="1615557249"/>
                  </a:ext>
                </a:extLst>
              </a:tr>
              <a:tr h="450753">
                <a:tc>
                  <a:txBody>
                    <a:bodyPr/>
                    <a:lstStyle/>
                    <a:p>
                      <a:pPr>
                        <a:buNone/>
                      </a:pPr>
                      <a:r>
                        <a:rPr lang="en-GB" dirty="0">
                          <a:effectLst/>
                          <a:latin typeface="Helvetica" pitchFamily="2" charset="0"/>
                        </a:rPr>
                        <a:t>Large-scale-structures </a:t>
                      </a:r>
                    </a:p>
                  </a:txBody>
                  <a:tcPr marL="47625" marR="47625" marT="0" marB="0"/>
                </a:tc>
                <a:tc>
                  <a:txBody>
                    <a:bodyPr/>
                    <a:lstStyle/>
                    <a:p>
                      <a:r>
                        <a:rPr lang="en-SE" dirty="0"/>
                        <a:t>Aaron, Nico, Oliver</a:t>
                      </a:r>
                    </a:p>
                  </a:txBody>
                  <a:tcPr/>
                </a:tc>
                <a:extLst>
                  <a:ext uri="{0D108BD9-81ED-4DB2-BD59-A6C34878D82A}">
                    <a16:rowId xmlns:a16="http://schemas.microsoft.com/office/drawing/2014/main" val="3194998588"/>
                  </a:ext>
                </a:extLst>
              </a:tr>
              <a:tr h="450753">
                <a:tc>
                  <a:txBody>
                    <a:bodyPr/>
                    <a:lstStyle/>
                    <a:p>
                      <a:pPr>
                        <a:buNone/>
                      </a:pPr>
                      <a:r>
                        <a:rPr lang="en-GB" dirty="0">
                          <a:effectLst/>
                          <a:latin typeface="Helvetica" pitchFamily="2" charset="0"/>
                        </a:rPr>
                        <a:t>Diffraction &amp; Imaging </a:t>
                      </a:r>
                    </a:p>
                  </a:txBody>
                  <a:tcPr marL="47625" marR="47625" marT="0" marB="0"/>
                </a:tc>
                <a:tc>
                  <a:txBody>
                    <a:bodyPr/>
                    <a:lstStyle/>
                    <a:p>
                      <a:pPr>
                        <a:buNone/>
                      </a:pPr>
                      <a:r>
                        <a:rPr lang="en-GB" dirty="0">
                          <a:effectLst/>
                          <a:latin typeface="Helvetica" pitchFamily="2" charset="0"/>
                        </a:rPr>
                        <a:t>Céline, Søren, Iurii</a:t>
                      </a:r>
                    </a:p>
                  </a:txBody>
                  <a:tcPr marL="47625" marR="47625" marT="0" marB="0"/>
                </a:tc>
                <a:extLst>
                  <a:ext uri="{0D108BD9-81ED-4DB2-BD59-A6C34878D82A}">
                    <a16:rowId xmlns:a16="http://schemas.microsoft.com/office/drawing/2014/main" val="3602593224"/>
                  </a:ext>
                </a:extLst>
              </a:tr>
              <a:tr h="450753">
                <a:tc>
                  <a:txBody>
                    <a:bodyPr/>
                    <a:lstStyle/>
                    <a:p>
                      <a:pPr>
                        <a:buNone/>
                      </a:pPr>
                      <a:r>
                        <a:rPr lang="en-GB" dirty="0">
                          <a:effectLst/>
                          <a:latin typeface="Helvetica" pitchFamily="2" charset="0"/>
                        </a:rPr>
                        <a:t>Spectroscopy </a:t>
                      </a:r>
                    </a:p>
                  </a:txBody>
                  <a:tcPr marL="47625" marR="47625" marT="0" marB="0"/>
                </a:tc>
                <a:tc>
                  <a:txBody>
                    <a:bodyPr/>
                    <a:lstStyle/>
                    <a:p>
                      <a:pPr>
                        <a:buNone/>
                      </a:pPr>
                      <a:r>
                        <a:rPr lang="en-GB" dirty="0">
                          <a:effectLst/>
                          <a:latin typeface="Helvetica" pitchFamily="2" charset="0"/>
                        </a:rPr>
                        <a:t>Greg , Christian, Bing</a:t>
                      </a:r>
                    </a:p>
                  </a:txBody>
                  <a:tcPr marL="47625" marR="47625" marT="0" marB="0"/>
                </a:tc>
                <a:extLst>
                  <a:ext uri="{0D108BD9-81ED-4DB2-BD59-A6C34878D82A}">
                    <a16:rowId xmlns:a16="http://schemas.microsoft.com/office/drawing/2014/main" val="4252782046"/>
                  </a:ext>
                </a:extLst>
              </a:tr>
            </a:tbl>
          </a:graphicData>
        </a:graphic>
      </p:graphicFrame>
      <p:sp>
        <p:nvSpPr>
          <p:cNvPr id="16" name="TextBox 15">
            <a:extLst>
              <a:ext uri="{FF2B5EF4-FFF2-40B4-BE49-F238E27FC236}">
                <a16:creationId xmlns:a16="http://schemas.microsoft.com/office/drawing/2014/main" id="{9489ADC6-C0D2-2E7D-399F-7EB38102BFEE}"/>
              </a:ext>
            </a:extLst>
          </p:cNvPr>
          <p:cNvSpPr txBox="1"/>
          <p:nvPr/>
        </p:nvSpPr>
        <p:spPr>
          <a:xfrm>
            <a:off x="2517628" y="5111289"/>
            <a:ext cx="6532162" cy="369332"/>
          </a:xfrm>
          <a:prstGeom prst="rect">
            <a:avLst/>
          </a:prstGeom>
          <a:noFill/>
        </p:spPr>
        <p:txBody>
          <a:bodyPr wrap="square">
            <a:spAutoFit/>
          </a:bodyPr>
          <a:lstStyle/>
          <a:p>
            <a:pPr>
              <a:buNone/>
            </a:pPr>
            <a:r>
              <a:rPr lang="en-GB" dirty="0">
                <a:solidFill>
                  <a:srgbClr val="656565"/>
                </a:solidFill>
                <a:effectLst/>
                <a:latin typeface="Helvetica" pitchFamily="2" charset="0"/>
              </a:rPr>
              <a:t>New Instrument Data Scientists will focus on later instruments</a:t>
            </a:r>
          </a:p>
        </p:txBody>
      </p:sp>
    </p:spTree>
    <p:extLst>
      <p:ext uri="{BB962C8B-B14F-4D97-AF65-F5344CB8AC3E}">
        <p14:creationId xmlns:p14="http://schemas.microsoft.com/office/powerpoint/2010/main" val="2649083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DF151-8AB2-462A-8FF7-1E6AC22E56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790135-FB92-1706-BA2F-511141F4501D}"/>
              </a:ext>
            </a:extLst>
          </p:cNvPr>
          <p:cNvSpPr>
            <a:spLocks noGrp="1"/>
          </p:cNvSpPr>
          <p:nvPr>
            <p:ph type="title"/>
          </p:nvPr>
        </p:nvSpPr>
        <p:spPr>
          <a:xfrm>
            <a:off x="498764" y="273533"/>
            <a:ext cx="11098737" cy="657339"/>
          </a:xfrm>
        </p:spPr>
        <p:txBody>
          <a:bodyPr/>
          <a:lstStyle/>
          <a:p>
            <a:r>
              <a:rPr lang="en-GB" sz="4200" spc="-1" dirty="0">
                <a:solidFill>
                  <a:srgbClr val="404040"/>
                </a:solidFill>
                <a:latin typeface="Segoe UI Light"/>
              </a:rPr>
              <a:t>Software status (for HC) - Simplified</a:t>
            </a:r>
          </a:p>
        </p:txBody>
      </p:sp>
      <p:sp>
        <p:nvSpPr>
          <p:cNvPr id="3" name="Footer Placeholder 2">
            <a:extLst>
              <a:ext uri="{FF2B5EF4-FFF2-40B4-BE49-F238E27FC236}">
                <a16:creationId xmlns:a16="http://schemas.microsoft.com/office/drawing/2014/main" id="{5254A4D0-544C-A824-6822-F9AC2EF625F6}"/>
              </a:ext>
            </a:extLst>
          </p:cNvPr>
          <p:cNvSpPr>
            <a:spLocks noGrp="1"/>
          </p:cNvSpPr>
          <p:nvPr>
            <p:ph type="ftr" sz="quarter" idx="11"/>
          </p:nvPr>
        </p:nvSpPr>
        <p:spPr/>
        <p:txBody>
          <a:bodyPr/>
          <a:lstStyle/>
          <a:p>
            <a:r>
              <a:rPr lang="sv-SE"/>
              <a:t>DMSC STAP </a:t>
            </a:r>
          </a:p>
        </p:txBody>
      </p:sp>
      <p:sp>
        <p:nvSpPr>
          <p:cNvPr id="4" name="Slide Number Placeholder 3">
            <a:extLst>
              <a:ext uri="{FF2B5EF4-FFF2-40B4-BE49-F238E27FC236}">
                <a16:creationId xmlns:a16="http://schemas.microsoft.com/office/drawing/2014/main" id="{09B2CF4E-7BB5-B4B5-C1DD-7720C920125B}"/>
              </a:ext>
            </a:extLst>
          </p:cNvPr>
          <p:cNvSpPr>
            <a:spLocks noGrp="1"/>
          </p:cNvSpPr>
          <p:nvPr>
            <p:ph type="sldNum" sz="quarter" idx="12"/>
          </p:nvPr>
        </p:nvSpPr>
        <p:spPr/>
        <p:txBody>
          <a:bodyPr/>
          <a:lstStyle/>
          <a:p>
            <a:fld id="{F7283078-D760-1647-8B80-66BA8B52336D}" type="slidenum">
              <a:rPr lang="sv-SE" smtClean="0"/>
              <a:t>11</a:t>
            </a:fld>
            <a:endParaRPr lang="sv-SE"/>
          </a:p>
        </p:txBody>
      </p:sp>
      <p:sp>
        <p:nvSpPr>
          <p:cNvPr id="7" name="Date Placeholder 6">
            <a:extLst>
              <a:ext uri="{FF2B5EF4-FFF2-40B4-BE49-F238E27FC236}">
                <a16:creationId xmlns:a16="http://schemas.microsoft.com/office/drawing/2014/main" id="{1519BB39-206B-04A2-16F8-4EE74BFB279C}"/>
              </a:ext>
            </a:extLst>
          </p:cNvPr>
          <p:cNvSpPr>
            <a:spLocks noGrp="1"/>
          </p:cNvSpPr>
          <p:nvPr>
            <p:ph type="dt" sz="half" idx="10"/>
          </p:nvPr>
        </p:nvSpPr>
        <p:spPr/>
        <p:txBody>
          <a:bodyPr/>
          <a:lstStyle/>
          <a:p>
            <a:r>
              <a:rPr lang="da-DK"/>
              <a:t>Apr 8, 2025</a:t>
            </a:r>
            <a:endParaRPr lang="sv-SE"/>
          </a:p>
        </p:txBody>
      </p:sp>
      <p:sp>
        <p:nvSpPr>
          <p:cNvPr id="5" name="Rectangle 4">
            <a:extLst>
              <a:ext uri="{FF2B5EF4-FFF2-40B4-BE49-F238E27FC236}">
                <a16:creationId xmlns:a16="http://schemas.microsoft.com/office/drawing/2014/main" id="{0D20B354-B101-DB78-6264-EDE6206034E5}"/>
              </a:ext>
            </a:extLst>
          </p:cNvPr>
          <p:cNvSpPr/>
          <p:nvPr/>
        </p:nvSpPr>
        <p:spPr>
          <a:xfrm>
            <a:off x="6444726" y="1940617"/>
            <a:ext cx="4375877" cy="465201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342900" indent="-342900">
              <a:lnSpc>
                <a:spcPct val="150000"/>
              </a:lnSpc>
              <a:buFont typeface="Arial" panose="020B0604020202020204" pitchFamily="34" charset="0"/>
              <a:buChar char="•"/>
            </a:pPr>
            <a:endParaRPr lang="en-DK" sz="2000">
              <a:solidFill>
                <a:schemeClr val="tx1"/>
              </a:solidFill>
            </a:endParaRPr>
          </a:p>
        </p:txBody>
      </p:sp>
      <p:graphicFrame>
        <p:nvGraphicFramePr>
          <p:cNvPr id="6" name="Table 5">
            <a:extLst>
              <a:ext uri="{FF2B5EF4-FFF2-40B4-BE49-F238E27FC236}">
                <a16:creationId xmlns:a16="http://schemas.microsoft.com/office/drawing/2014/main" id="{33D0B053-4E4B-67ED-1DEC-0DA9565FD14C}"/>
              </a:ext>
            </a:extLst>
          </p:cNvPr>
          <p:cNvGraphicFramePr>
            <a:graphicFrameLocks noGrp="1"/>
          </p:cNvGraphicFramePr>
          <p:nvPr>
            <p:extLst>
              <p:ext uri="{D42A27DB-BD31-4B8C-83A1-F6EECF244321}">
                <p14:modId xmlns:p14="http://schemas.microsoft.com/office/powerpoint/2010/main" val="2999465398"/>
              </p:ext>
            </p:extLst>
          </p:nvPr>
        </p:nvGraphicFramePr>
        <p:xfrm>
          <a:off x="594498" y="1404257"/>
          <a:ext cx="10883994" cy="4823245"/>
        </p:xfrm>
        <a:graphic>
          <a:graphicData uri="http://schemas.openxmlformats.org/drawingml/2006/table">
            <a:tbl>
              <a:tblPr firstRow="1" bandRow="1">
                <a:tableStyleId>{5C22544A-7EE6-4342-B048-85BDC9FD1C3A}</a:tableStyleId>
              </a:tblPr>
              <a:tblGrid>
                <a:gridCol w="2019610">
                  <a:extLst>
                    <a:ext uri="{9D8B030D-6E8A-4147-A177-3AD203B41FA5}">
                      <a16:colId xmlns:a16="http://schemas.microsoft.com/office/drawing/2014/main" val="3201178683"/>
                    </a:ext>
                  </a:extLst>
                </a:gridCol>
                <a:gridCol w="1608388">
                  <a:extLst>
                    <a:ext uri="{9D8B030D-6E8A-4147-A177-3AD203B41FA5}">
                      <a16:colId xmlns:a16="http://schemas.microsoft.com/office/drawing/2014/main" val="3985038834"/>
                    </a:ext>
                  </a:extLst>
                </a:gridCol>
                <a:gridCol w="1813999">
                  <a:extLst>
                    <a:ext uri="{9D8B030D-6E8A-4147-A177-3AD203B41FA5}">
                      <a16:colId xmlns:a16="http://schemas.microsoft.com/office/drawing/2014/main" val="1432723568"/>
                    </a:ext>
                  </a:extLst>
                </a:gridCol>
                <a:gridCol w="1813999">
                  <a:extLst>
                    <a:ext uri="{9D8B030D-6E8A-4147-A177-3AD203B41FA5}">
                      <a16:colId xmlns:a16="http://schemas.microsoft.com/office/drawing/2014/main" val="25147549"/>
                    </a:ext>
                  </a:extLst>
                </a:gridCol>
                <a:gridCol w="1813999">
                  <a:extLst>
                    <a:ext uri="{9D8B030D-6E8A-4147-A177-3AD203B41FA5}">
                      <a16:colId xmlns:a16="http://schemas.microsoft.com/office/drawing/2014/main" val="3521026286"/>
                    </a:ext>
                  </a:extLst>
                </a:gridCol>
                <a:gridCol w="1813999">
                  <a:extLst>
                    <a:ext uri="{9D8B030D-6E8A-4147-A177-3AD203B41FA5}">
                      <a16:colId xmlns:a16="http://schemas.microsoft.com/office/drawing/2014/main" val="1379320196"/>
                    </a:ext>
                  </a:extLst>
                </a:gridCol>
              </a:tblGrid>
              <a:tr h="710282">
                <a:tc>
                  <a:txBody>
                    <a:bodyPr/>
                    <a:lstStyle/>
                    <a:p>
                      <a:r>
                        <a:rPr lang="en-SE" dirty="0"/>
                        <a:t>Instrument</a:t>
                      </a:r>
                    </a:p>
                  </a:txBody>
                  <a:tcPr/>
                </a:tc>
                <a:tc>
                  <a:txBody>
                    <a:bodyPr/>
                    <a:lstStyle/>
                    <a:p>
                      <a:r>
                        <a:rPr lang="en-SE" dirty="0"/>
                        <a:t>BIFROST</a:t>
                      </a:r>
                    </a:p>
                  </a:txBody>
                  <a:tcPr/>
                </a:tc>
                <a:tc>
                  <a:txBody>
                    <a:bodyPr/>
                    <a:lstStyle/>
                    <a:p>
                      <a:r>
                        <a:rPr lang="en-SE" dirty="0"/>
                        <a:t>LoKI</a:t>
                      </a:r>
                    </a:p>
                  </a:txBody>
                  <a:tcPr/>
                </a:tc>
                <a:tc>
                  <a:txBody>
                    <a:bodyPr/>
                    <a:lstStyle/>
                    <a:p>
                      <a:r>
                        <a:rPr lang="en-SE" dirty="0"/>
                        <a:t>ODIN</a:t>
                      </a:r>
                    </a:p>
                  </a:txBody>
                  <a:tcPr/>
                </a:tc>
                <a:tc>
                  <a:txBody>
                    <a:bodyPr/>
                    <a:lstStyle/>
                    <a:p>
                      <a:r>
                        <a:rPr lang="en-SE" dirty="0"/>
                        <a:t>DREAM</a:t>
                      </a:r>
                    </a:p>
                  </a:txBody>
                  <a:tcPr/>
                </a:tc>
                <a:tc>
                  <a:txBody>
                    <a:bodyPr/>
                    <a:lstStyle/>
                    <a:p>
                      <a:r>
                        <a:rPr lang="en-SE" dirty="0"/>
                        <a:t>NMX</a:t>
                      </a:r>
                    </a:p>
                  </a:txBody>
                  <a:tcPr/>
                </a:tc>
                <a:extLst>
                  <a:ext uri="{0D108BD9-81ED-4DB2-BD59-A6C34878D82A}">
                    <a16:rowId xmlns:a16="http://schemas.microsoft.com/office/drawing/2014/main" val="651336473"/>
                  </a:ext>
                </a:extLst>
              </a:tr>
              <a:tr h="7102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err="1">
                          <a:solidFill>
                            <a:schemeClr val="dk1"/>
                          </a:solidFill>
                          <a:effectLst/>
                          <a:latin typeface="+mn-lt"/>
                          <a:ea typeface="+mn-ea"/>
                          <a:cs typeface="+mn-cs"/>
                        </a:rPr>
                        <a:t>McStas</a:t>
                      </a:r>
                      <a:endParaRPr lang="en-GB" sz="1800" kern="1200" dirty="0">
                        <a:solidFill>
                          <a:schemeClr val="dk1"/>
                        </a:solidFill>
                        <a:effectLst/>
                        <a:latin typeface="+mn-lt"/>
                        <a:ea typeface="+mn-ea"/>
                        <a:cs typeface="+mn-cs"/>
                      </a:endParaRPr>
                    </a:p>
                  </a:txBody>
                  <a:tcPr/>
                </a:tc>
                <a:tc>
                  <a:txBody>
                    <a:bodyPr/>
                    <a:lstStyle/>
                    <a:p>
                      <a:r>
                        <a:rPr lang="en-GB" sz="1800" b="0" i="0" kern="1200" dirty="0">
                          <a:solidFill>
                            <a:schemeClr val="dk1"/>
                          </a:solidFill>
                          <a:effectLst/>
                          <a:latin typeface="+mn-lt"/>
                          <a:ea typeface="+mn-ea"/>
                          <a:cs typeface="+mn-cs"/>
                        </a:rPr>
                        <a:t>Yes</a:t>
                      </a:r>
                      <a:endParaRPr lang="en-SE" dirty="0"/>
                    </a:p>
                  </a:txBody>
                  <a:tcPr/>
                </a:tc>
                <a:tc>
                  <a:txBody>
                    <a:bodyPr/>
                    <a:lstStyle/>
                    <a:p>
                      <a:r>
                        <a:rPr lang="en-SE" dirty="0"/>
                        <a:t>Yes</a:t>
                      </a:r>
                    </a:p>
                  </a:txBody>
                  <a:tcPr/>
                </a:tc>
                <a:tc>
                  <a:txBody>
                    <a:bodyPr/>
                    <a:lstStyle/>
                    <a:p>
                      <a:r>
                        <a:rPr lang="en-SE" dirty="0"/>
                        <a:t>Yes</a:t>
                      </a:r>
                    </a:p>
                  </a:txBody>
                  <a:tcPr/>
                </a:tc>
                <a:tc>
                  <a:txBody>
                    <a:bodyPr/>
                    <a:lstStyle/>
                    <a:p>
                      <a:r>
                        <a:rPr lang="en-SE" dirty="0"/>
                        <a:t>Yes</a:t>
                      </a:r>
                      <a:r>
                        <a:rPr lang="en-GB" sz="1800" b="0" i="0" kern="1200" dirty="0">
                          <a:solidFill>
                            <a:schemeClr val="dk1"/>
                          </a:solidFill>
                          <a:effectLst/>
                          <a:latin typeface="+mn-lt"/>
                          <a:ea typeface="+mn-ea"/>
                          <a:cs typeface="+mn-cs"/>
                        </a:rPr>
                        <a:t>+GEANT4</a:t>
                      </a:r>
                      <a:endParaRPr lang="en-SE" dirty="0"/>
                    </a:p>
                  </a:txBody>
                  <a:tcPr/>
                </a:tc>
                <a:tc>
                  <a:txBody>
                    <a:bodyPr/>
                    <a:lstStyle/>
                    <a:p>
                      <a:r>
                        <a:rPr lang="en-SE" dirty="0"/>
                        <a:t>Yes</a:t>
                      </a:r>
                    </a:p>
                  </a:txBody>
                  <a:tcPr/>
                </a:tc>
                <a:extLst>
                  <a:ext uri="{0D108BD9-81ED-4DB2-BD59-A6C34878D82A}">
                    <a16:rowId xmlns:a16="http://schemas.microsoft.com/office/drawing/2014/main" val="2788110880"/>
                  </a:ext>
                </a:extLst>
              </a:tr>
              <a:tr h="1271835">
                <a:tc>
                  <a:txBody>
                    <a:bodyPr/>
                    <a:lstStyle/>
                    <a:p>
                      <a:r>
                        <a:rPr lang="en-SE" dirty="0"/>
                        <a:t>Reduction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E" dirty="0"/>
                        <a:t>Mostly complete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E" dirty="0"/>
                        <a:t>Mostly complete</a:t>
                      </a:r>
                    </a:p>
                    <a:p>
                      <a:endParaRPr lang="en-S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E" dirty="0"/>
                        <a:t>Mostly complete</a:t>
                      </a:r>
                    </a:p>
                    <a:p>
                      <a:endParaRPr lang="en-S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E" dirty="0"/>
                        <a:t>Mostly complete</a:t>
                      </a:r>
                    </a:p>
                    <a:p>
                      <a:endParaRPr lang="en-S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E" dirty="0"/>
                        <a:t>Complete</a:t>
                      </a:r>
                    </a:p>
                  </a:txBody>
                  <a:tcPr/>
                </a:tc>
                <a:extLst>
                  <a:ext uri="{0D108BD9-81ED-4DB2-BD59-A6C34878D82A}">
                    <a16:rowId xmlns:a16="http://schemas.microsoft.com/office/drawing/2014/main" val="4055302644"/>
                  </a:ext>
                </a:extLst>
              </a:tr>
              <a:tr h="710282">
                <a:tc>
                  <a:txBody>
                    <a:bodyPr/>
                    <a:lstStyle/>
                    <a:p>
                      <a:r>
                        <a:rPr lang="en-SE" dirty="0"/>
                        <a:t>Analysis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E" dirty="0"/>
                        <a:t>Mostly complete</a:t>
                      </a:r>
                    </a:p>
                  </a:txBody>
                  <a:tcPr/>
                </a:tc>
                <a:tc>
                  <a:txBody>
                    <a:bodyPr/>
                    <a:lstStyle/>
                    <a:p>
                      <a:r>
                        <a:rPr lang="en-SE" dirty="0"/>
                        <a:t>Complete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E" dirty="0"/>
                        <a:t>Mostly complete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E" dirty="0"/>
                        <a:t>Mostly complete</a:t>
                      </a:r>
                    </a:p>
                  </a:txBody>
                  <a:tcPr/>
                </a:tc>
                <a:tc>
                  <a:txBody>
                    <a:bodyPr/>
                    <a:lstStyle/>
                    <a:p>
                      <a:r>
                        <a:rPr lang="en-SE" dirty="0"/>
                        <a:t>Complete</a:t>
                      </a:r>
                    </a:p>
                  </a:txBody>
                  <a:tcPr/>
                </a:tc>
                <a:extLst>
                  <a:ext uri="{0D108BD9-81ED-4DB2-BD59-A6C34878D82A}">
                    <a16:rowId xmlns:a16="http://schemas.microsoft.com/office/drawing/2014/main" val="1755898674"/>
                  </a:ext>
                </a:extLst>
              </a:tr>
              <a:tr h="710282">
                <a:tc>
                  <a:txBody>
                    <a:bodyPr/>
                    <a:lstStyle/>
                    <a:p>
                      <a:r>
                        <a:rPr lang="en-SE" dirty="0"/>
                        <a:t>VISA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E" dirty="0"/>
                        <a:t>Mostly complete</a:t>
                      </a:r>
                    </a:p>
                  </a:txBody>
                  <a:tcPr/>
                </a:tc>
                <a:tc>
                  <a:txBody>
                    <a:bodyPr/>
                    <a:lstStyle/>
                    <a:p>
                      <a:r>
                        <a:rPr lang="en-SE" dirty="0"/>
                        <a:t>Complete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E" dirty="0"/>
                        <a:t>Mostly complete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E" dirty="0"/>
                        <a:t>Mostly complete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E" dirty="0"/>
                        <a:t>Mostly complete</a:t>
                      </a:r>
                    </a:p>
                  </a:txBody>
                  <a:tcPr/>
                </a:tc>
                <a:extLst>
                  <a:ext uri="{0D108BD9-81ED-4DB2-BD59-A6C34878D82A}">
                    <a16:rowId xmlns:a16="http://schemas.microsoft.com/office/drawing/2014/main" val="2744871502"/>
                  </a:ext>
                </a:extLst>
              </a:tr>
              <a:tr h="710282">
                <a:tc>
                  <a:txBody>
                    <a:bodyPr/>
                    <a:lstStyle/>
                    <a:p>
                      <a:r>
                        <a:rPr lang="en-SE" dirty="0"/>
                        <a:t>SciCat</a:t>
                      </a:r>
                    </a:p>
                  </a:txBody>
                  <a:tcPr/>
                </a:tc>
                <a:tc>
                  <a:txBody>
                    <a:bodyPr/>
                    <a:lstStyle/>
                    <a:p>
                      <a:r>
                        <a:rPr lang="en-SE" dirty="0"/>
                        <a:t>Complete</a:t>
                      </a:r>
                    </a:p>
                  </a:txBody>
                  <a:tcPr/>
                </a:tc>
                <a:tc>
                  <a:txBody>
                    <a:bodyPr/>
                    <a:lstStyle/>
                    <a:p>
                      <a:r>
                        <a:rPr lang="en-SE" dirty="0"/>
                        <a:t>Complete</a:t>
                      </a:r>
                    </a:p>
                  </a:txBody>
                  <a:tcPr/>
                </a:tc>
                <a:tc>
                  <a:txBody>
                    <a:bodyPr/>
                    <a:lstStyle/>
                    <a:p>
                      <a:r>
                        <a:rPr lang="en-SE" dirty="0"/>
                        <a:t>Complete</a:t>
                      </a:r>
                    </a:p>
                  </a:txBody>
                  <a:tcPr/>
                </a:tc>
                <a:tc>
                  <a:txBody>
                    <a:bodyPr/>
                    <a:lstStyle/>
                    <a:p>
                      <a:r>
                        <a:rPr lang="en-SE" dirty="0"/>
                        <a:t>Complete</a:t>
                      </a:r>
                    </a:p>
                  </a:txBody>
                  <a:tcPr/>
                </a:tc>
                <a:tc>
                  <a:txBody>
                    <a:bodyPr/>
                    <a:lstStyle/>
                    <a:p>
                      <a:r>
                        <a:rPr lang="en-SE" dirty="0"/>
                        <a:t>Complete</a:t>
                      </a:r>
                    </a:p>
                  </a:txBody>
                  <a:tcPr/>
                </a:tc>
                <a:extLst>
                  <a:ext uri="{0D108BD9-81ED-4DB2-BD59-A6C34878D82A}">
                    <a16:rowId xmlns:a16="http://schemas.microsoft.com/office/drawing/2014/main" val="811468562"/>
                  </a:ext>
                </a:extLst>
              </a:tr>
            </a:tbl>
          </a:graphicData>
        </a:graphic>
      </p:graphicFrame>
    </p:spTree>
    <p:extLst>
      <p:ext uri="{BB962C8B-B14F-4D97-AF65-F5344CB8AC3E}">
        <p14:creationId xmlns:p14="http://schemas.microsoft.com/office/powerpoint/2010/main" val="1543225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PlaceHolder 1"/>
          <p:cNvSpPr>
            <a:spLocks noGrp="1"/>
          </p:cNvSpPr>
          <p:nvPr>
            <p:ph type="title"/>
          </p:nvPr>
        </p:nvSpPr>
        <p:spPr>
          <a:xfrm>
            <a:off x="656437" y="300357"/>
            <a:ext cx="9478080" cy="657000"/>
          </a:xfrm>
          <a:prstGeom prst="rect">
            <a:avLst/>
          </a:prstGeom>
          <a:noFill/>
          <a:ln w="0">
            <a:noFill/>
          </a:ln>
        </p:spPr>
        <p:txBody>
          <a:bodyPr lIns="90000" tIns="45720" rIns="91440" bIns="45720" anchor="t">
            <a:noAutofit/>
          </a:bodyPr>
          <a:lstStyle/>
          <a:p>
            <a:pPr indent="0" defTabSz="914400">
              <a:lnSpc>
                <a:spcPct val="90000"/>
              </a:lnSpc>
              <a:buNone/>
              <a:tabLst>
                <a:tab pos="0" algn="l"/>
              </a:tabLst>
            </a:pPr>
            <a:r>
              <a:rPr lang="sv-SE" sz="4200" b="0" u="none" strike="noStrike" dirty="0">
                <a:solidFill>
                  <a:srgbClr val="666666"/>
                </a:solidFill>
                <a:effectLst/>
                <a:uFillTx/>
                <a:latin typeface="Segoe UI Light"/>
              </a:rPr>
              <a:t>BIFROST</a:t>
            </a:r>
            <a:endParaRPr lang="sv-SE" sz="4200" b="0" u="none" strike="noStrike" dirty="0">
              <a:solidFill>
                <a:schemeClr val="dk1"/>
              </a:solidFill>
              <a:effectLst/>
              <a:uFillTx/>
              <a:latin typeface="Segoe UI"/>
            </a:endParaRPr>
          </a:p>
        </p:txBody>
      </p:sp>
      <p:graphicFrame>
        <p:nvGraphicFramePr>
          <p:cNvPr id="70" name="Content Placeholder 5"/>
          <p:cNvGraphicFramePr/>
          <p:nvPr>
            <p:extLst>
              <p:ext uri="{D42A27DB-BD31-4B8C-83A1-F6EECF244321}">
                <p14:modId xmlns:p14="http://schemas.microsoft.com/office/powerpoint/2010/main" val="667049442"/>
              </p:ext>
            </p:extLst>
          </p:nvPr>
        </p:nvGraphicFramePr>
        <p:xfrm>
          <a:off x="656437" y="1085283"/>
          <a:ext cx="5081400" cy="5748840"/>
        </p:xfrm>
        <a:graphic>
          <a:graphicData uri="http://schemas.openxmlformats.org/drawingml/2006/table">
            <a:tbl>
              <a:tblPr/>
              <a:tblGrid>
                <a:gridCol w="962640">
                  <a:extLst>
                    <a:ext uri="{9D8B030D-6E8A-4147-A177-3AD203B41FA5}">
                      <a16:colId xmlns:a16="http://schemas.microsoft.com/office/drawing/2014/main" val="20000"/>
                    </a:ext>
                  </a:extLst>
                </a:gridCol>
                <a:gridCol w="1491120">
                  <a:extLst>
                    <a:ext uri="{9D8B030D-6E8A-4147-A177-3AD203B41FA5}">
                      <a16:colId xmlns:a16="http://schemas.microsoft.com/office/drawing/2014/main" val="20001"/>
                    </a:ext>
                  </a:extLst>
                </a:gridCol>
                <a:gridCol w="2627640">
                  <a:extLst>
                    <a:ext uri="{9D8B030D-6E8A-4147-A177-3AD203B41FA5}">
                      <a16:colId xmlns:a16="http://schemas.microsoft.com/office/drawing/2014/main" val="20002"/>
                    </a:ext>
                  </a:extLst>
                </a:gridCol>
              </a:tblGrid>
              <a:tr h="244080">
                <a:tc>
                  <a:txBody>
                    <a:bodyPr/>
                    <a:lstStyle/>
                    <a:p>
                      <a:pPr defTabSz="914400">
                        <a:lnSpc>
                          <a:spcPct val="100000"/>
                        </a:lnSpc>
                        <a:tabLst>
                          <a:tab pos="0" algn="l"/>
                        </a:tabLst>
                      </a:pPr>
                      <a:r>
                        <a:rPr lang="sv-SE" sz="900" b="1" u="none" strike="noStrike">
                          <a:solidFill>
                            <a:schemeClr val="lt1"/>
                          </a:solidFill>
                          <a:effectLst/>
                          <a:uFillTx/>
                          <a:latin typeface="Segoe UI"/>
                        </a:rPr>
                        <a:t>Topic</a:t>
                      </a:r>
                      <a:endParaRPr lang="en-US" sz="900" b="0" u="none" strike="noStrike">
                        <a:solidFill>
                          <a:srgbClr val="FFFFFF"/>
                        </a:solidFill>
                        <a:effectLst/>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endParaRPr lang="sv-SE" sz="1800" b="1" u="none" strike="noStrike">
                        <a:solidFill>
                          <a:schemeClr val="lt1"/>
                        </a:solidFill>
                        <a:effectLst/>
                        <a:uFillTx/>
                        <a:latin typeface="Segoe UI"/>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defTabSz="914400">
                        <a:lnSpc>
                          <a:spcPct val="100000"/>
                        </a:lnSpc>
                        <a:tabLst>
                          <a:tab pos="0" algn="l"/>
                        </a:tabLst>
                      </a:pPr>
                      <a:r>
                        <a:rPr lang="sv-SE" sz="900" b="1" u="none" strike="noStrike">
                          <a:solidFill>
                            <a:schemeClr val="lt1"/>
                          </a:solidFill>
                          <a:effectLst/>
                          <a:uFillTx/>
                          <a:latin typeface="Segoe UI"/>
                        </a:rPr>
                        <a:t>Details</a:t>
                      </a:r>
                      <a:endParaRPr lang="en-US" sz="900" b="0" u="none" strike="noStrike">
                        <a:solidFill>
                          <a:srgbClr val="FFFFFF"/>
                        </a:solidFill>
                        <a:effectLst/>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extLst>
                  <a:ext uri="{0D108BD9-81ED-4DB2-BD59-A6C34878D82A}">
                    <a16:rowId xmlns:a16="http://schemas.microsoft.com/office/drawing/2014/main" val="10000"/>
                  </a:ext>
                </a:extLst>
              </a:tr>
              <a:tr h="396360">
                <a:tc>
                  <a:txBody>
                    <a:bodyPr/>
                    <a:lstStyle/>
                    <a:p>
                      <a:pPr defTabSz="914400">
                        <a:lnSpc>
                          <a:spcPct val="100000"/>
                        </a:lnSpc>
                        <a:tabLst>
                          <a:tab pos="0" algn="l"/>
                        </a:tabLst>
                      </a:pPr>
                      <a:r>
                        <a:rPr lang="sv-SE" sz="900" b="0" u="none" strike="noStrike">
                          <a:solidFill>
                            <a:schemeClr val="dk1"/>
                          </a:solidFill>
                          <a:effectLst/>
                          <a:uFillTx/>
                          <a:latin typeface="Segoe UI"/>
                        </a:rPr>
                        <a:t>Achievements</a:t>
                      </a:r>
                      <a:endParaRPr lang="en-US" sz="900" b="0" u="none" strike="noStrike">
                        <a:solidFill>
                          <a:srgbClr val="000000"/>
                        </a:solidFill>
                        <a:effectLst/>
                        <a:uFillTx/>
                        <a:latin typeface="Arial"/>
                      </a:endParaRPr>
                    </a:p>
                  </a:txBody>
                  <a:tcPr>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1">
                        <a:tint val="40000"/>
                      </a:schemeClr>
                    </a:solidFill>
                  </a:tcPr>
                </a:tc>
                <a:tc>
                  <a:txBody>
                    <a:bodyPr/>
                    <a:lstStyle/>
                    <a:p>
                      <a:pPr defTabSz="914400">
                        <a:lnSpc>
                          <a:spcPct val="100000"/>
                        </a:lnSpc>
                        <a:tabLst>
                          <a:tab pos="0" algn="l"/>
                        </a:tabLst>
                      </a:pPr>
                      <a:r>
                        <a:rPr lang="sv-SE" sz="900" b="0" u="none" strike="noStrike">
                          <a:solidFill>
                            <a:schemeClr val="dk1"/>
                          </a:solidFill>
                          <a:effectLst/>
                          <a:uFillTx/>
                          <a:latin typeface="Segoe UI"/>
                        </a:rPr>
                        <a:t>Simulations</a:t>
                      </a:r>
                      <a:endParaRPr lang="en-US" sz="900" b="0" u="none" strike="noStrike">
                        <a:solidFill>
                          <a:srgbClr val="000000"/>
                        </a:solidFill>
                        <a:effectLst/>
                        <a:uFillTx/>
                        <a:latin typeface="Arial"/>
                      </a:endParaRPr>
                    </a:p>
                  </a:txBody>
                  <a:tcPr>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1">
                        <a:tint val="40000"/>
                      </a:schemeClr>
                    </a:solidFill>
                  </a:tcPr>
                </a:tc>
                <a:tc>
                  <a:txBody>
                    <a:bodyPr/>
                    <a:lstStyle/>
                    <a:p>
                      <a:pPr defTabSz="914400">
                        <a:lnSpc>
                          <a:spcPct val="100000"/>
                        </a:lnSpc>
                        <a:tabLst>
                          <a:tab pos="0" algn="l"/>
                        </a:tabLst>
                      </a:pPr>
                      <a:r>
                        <a:rPr lang="sv-SE" sz="900" b="0" u="none" strike="noStrike" dirty="0">
                          <a:solidFill>
                            <a:schemeClr val="dk1"/>
                          </a:solidFill>
                          <a:effectLst/>
                          <a:uFillTx/>
                          <a:latin typeface="Segoe UI"/>
                        </a:rPr>
                        <a:t>Full instrument in </a:t>
                      </a:r>
                      <a:r>
                        <a:rPr lang="sv-SE" sz="900" b="0" u="none" strike="noStrike" dirty="0" err="1">
                          <a:solidFill>
                            <a:schemeClr val="dk1"/>
                          </a:solidFill>
                          <a:effectLst/>
                          <a:uFillTx/>
                          <a:latin typeface="Segoe UI"/>
                        </a:rPr>
                        <a:t>McStas</a:t>
                      </a:r>
                      <a:r>
                        <a:rPr lang="sv-SE" sz="900" b="0" u="none" strike="noStrike" dirty="0">
                          <a:solidFill>
                            <a:schemeClr val="dk1"/>
                          </a:solidFill>
                          <a:effectLst/>
                          <a:uFillTx/>
                          <a:latin typeface="Segoe UI"/>
                        </a:rPr>
                        <a:t>, ready for </a:t>
                      </a:r>
                      <a:r>
                        <a:rPr lang="sv-SE" sz="900" b="0" u="none" strike="noStrike" dirty="0" err="1">
                          <a:solidFill>
                            <a:schemeClr val="dk1"/>
                          </a:solidFill>
                          <a:effectLst/>
                          <a:uFillTx/>
                          <a:latin typeface="Segoe UI"/>
                        </a:rPr>
                        <a:t>calibrated</a:t>
                      </a:r>
                      <a:r>
                        <a:rPr lang="sv-SE" sz="900" b="0" u="none" strike="noStrike" dirty="0">
                          <a:solidFill>
                            <a:schemeClr val="dk1"/>
                          </a:solidFill>
                          <a:effectLst/>
                          <a:uFillTx/>
                          <a:latin typeface="Segoe UI"/>
                        </a:rPr>
                        <a:t> parameters</a:t>
                      </a:r>
                      <a:endParaRPr lang="en-US" sz="900" b="0" u="none" strike="noStrike" dirty="0">
                        <a:solidFill>
                          <a:srgbClr val="000000"/>
                        </a:solidFill>
                        <a:effectLst/>
                        <a:uFillTx/>
                        <a:latin typeface="Arial"/>
                      </a:endParaRPr>
                    </a:p>
                  </a:txBody>
                  <a:tcPr>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01"/>
                  </a:ext>
                </a:extLst>
              </a:tr>
              <a:tr h="396360">
                <a:tc>
                  <a:txBody>
                    <a:bodyPr/>
                    <a:lstStyle/>
                    <a:p>
                      <a:endParaRPr lang="sv-SE" sz="1800" b="0" u="none" strike="noStrike">
                        <a:solidFill>
                          <a:schemeClr val="dk1"/>
                        </a:solidFill>
                        <a:effectLst/>
                        <a:uFillTx/>
                        <a:latin typeface="Segoe U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tabLst>
                          <a:tab pos="0" algn="l"/>
                        </a:tabLst>
                      </a:pPr>
                      <a:r>
                        <a:rPr lang="sv-SE" sz="900" b="0" u="none" strike="noStrike">
                          <a:solidFill>
                            <a:schemeClr val="dk1"/>
                          </a:solidFill>
                          <a:effectLst/>
                          <a:uFillTx/>
                          <a:latin typeface="Segoe UI"/>
                        </a:rPr>
                        <a:t>Pre hot commissioning</a:t>
                      </a:r>
                      <a:endParaRPr lang="en-US" sz="900" b="0" u="none" strike="noStrike">
                        <a:solidFill>
                          <a:srgbClr val="000000"/>
                        </a:solidFill>
                        <a:effectLst/>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tabLst>
                          <a:tab pos="0" algn="l"/>
                        </a:tabLst>
                      </a:pPr>
                      <a:r>
                        <a:rPr lang="sv-SE" sz="900" b="0" u="none" strike="noStrike">
                          <a:solidFill>
                            <a:schemeClr val="dk1"/>
                          </a:solidFill>
                          <a:effectLst/>
                          <a:uFillTx/>
                          <a:latin typeface="Segoe UI"/>
                        </a:rPr>
                        <a:t>First tasks tested successfully</a:t>
                      </a:r>
                      <a:endParaRPr lang="en-US" sz="900" b="0" u="none" strike="noStrike">
                        <a:solidFill>
                          <a:srgbClr val="000000"/>
                        </a:solidFill>
                        <a:effectLst/>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extLst>
                  <a:ext uri="{0D108BD9-81ED-4DB2-BD59-A6C34878D82A}">
                    <a16:rowId xmlns:a16="http://schemas.microsoft.com/office/drawing/2014/main" val="10002"/>
                  </a:ext>
                </a:extLst>
              </a:tr>
              <a:tr h="244080">
                <a:tc>
                  <a:txBody>
                    <a:bodyPr/>
                    <a:lstStyle/>
                    <a:p>
                      <a:endParaRPr lang="sv-SE" sz="1800" b="0" u="none" strike="noStrike">
                        <a:solidFill>
                          <a:schemeClr val="dk1"/>
                        </a:solidFill>
                        <a:effectLst/>
                        <a:uFillTx/>
                        <a:latin typeface="Segoe U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tabLst>
                          <a:tab pos="0" algn="l"/>
                        </a:tabLst>
                      </a:pPr>
                      <a:r>
                        <a:rPr lang="sv-SE" sz="900" b="0" u="none" strike="noStrike">
                          <a:solidFill>
                            <a:schemeClr val="dk1"/>
                          </a:solidFill>
                          <a:effectLst/>
                          <a:uFillTx/>
                          <a:latin typeface="Segoe UI"/>
                        </a:rPr>
                        <a:t>Data reduction</a:t>
                      </a:r>
                      <a:endParaRPr lang="en-US" sz="900" b="0" u="none" strike="noStrike">
                        <a:solidFill>
                          <a:srgbClr val="000000"/>
                        </a:solidFill>
                        <a:effectLst/>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tabLst>
                          <a:tab pos="0" algn="l"/>
                        </a:tabLst>
                      </a:pPr>
                      <a:r>
                        <a:rPr lang="sv-SE" sz="900" b="0" u="none" strike="noStrike" dirty="0" err="1">
                          <a:solidFill>
                            <a:schemeClr val="dk1"/>
                          </a:solidFill>
                          <a:effectLst/>
                          <a:uFillTx/>
                          <a:latin typeface="Segoe UI"/>
                        </a:rPr>
                        <a:t>Workflows</a:t>
                      </a:r>
                      <a:r>
                        <a:rPr lang="sv-SE" sz="900" b="0" u="none" strike="noStrike" dirty="0">
                          <a:solidFill>
                            <a:schemeClr val="dk1"/>
                          </a:solidFill>
                          <a:effectLst/>
                          <a:uFillTx/>
                          <a:latin typeface="Segoe UI"/>
                        </a:rPr>
                        <a:t> for BIFROST </a:t>
                      </a:r>
                      <a:r>
                        <a:rPr lang="sv-SE" sz="900" b="0" u="none" strike="noStrike" dirty="0" err="1">
                          <a:solidFill>
                            <a:schemeClr val="dk1"/>
                          </a:solidFill>
                          <a:effectLst/>
                          <a:uFillTx/>
                          <a:latin typeface="Segoe UI"/>
                        </a:rPr>
                        <a:t>mostly</a:t>
                      </a:r>
                      <a:r>
                        <a:rPr lang="sv-SE" sz="900" b="0" u="none" strike="noStrike" dirty="0">
                          <a:solidFill>
                            <a:schemeClr val="dk1"/>
                          </a:solidFill>
                          <a:effectLst/>
                          <a:uFillTx/>
                          <a:latin typeface="Segoe UI"/>
                        </a:rPr>
                        <a:t> </a:t>
                      </a:r>
                      <a:r>
                        <a:rPr lang="sv-SE" sz="900" b="0" u="none" strike="noStrike" dirty="0" err="1">
                          <a:solidFill>
                            <a:schemeClr val="dk1"/>
                          </a:solidFill>
                          <a:effectLst/>
                          <a:uFillTx/>
                          <a:latin typeface="Segoe UI"/>
                        </a:rPr>
                        <a:t>complete</a:t>
                      </a:r>
                      <a:endParaRPr lang="en-US" sz="900" b="0" u="none" strike="noStrike" dirty="0">
                        <a:solidFill>
                          <a:srgbClr val="000000"/>
                        </a:solidFill>
                        <a:effectLst/>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03"/>
                  </a:ext>
                </a:extLst>
              </a:tr>
              <a:tr h="396720">
                <a:tc>
                  <a:txBody>
                    <a:bodyPr/>
                    <a:lstStyle/>
                    <a:p>
                      <a:pPr defTabSz="914400">
                        <a:lnSpc>
                          <a:spcPct val="100000"/>
                        </a:lnSpc>
                        <a:tabLst>
                          <a:tab pos="0" algn="l"/>
                        </a:tabLst>
                      </a:pPr>
                      <a:r>
                        <a:rPr lang="sv-SE" sz="900" b="0" u="none" strike="noStrike">
                          <a:solidFill>
                            <a:schemeClr val="dk1"/>
                          </a:solidFill>
                          <a:effectLst/>
                          <a:uFillTx/>
                          <a:latin typeface="Segoe UI"/>
                        </a:rPr>
                        <a:t>Remaining tasks</a:t>
                      </a:r>
                      <a:endParaRPr lang="en-US" sz="900" b="0" u="none" strike="noStrike">
                        <a:solidFill>
                          <a:srgbClr val="000000"/>
                        </a:solidFill>
                        <a:effectLst/>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tabLst>
                          <a:tab pos="0" algn="l"/>
                        </a:tabLst>
                      </a:pPr>
                      <a:r>
                        <a:rPr lang="sv-SE" sz="900" b="0" u="none" strike="noStrike">
                          <a:solidFill>
                            <a:schemeClr val="dk1"/>
                          </a:solidFill>
                          <a:effectLst/>
                          <a:uFillTx/>
                          <a:latin typeface="Segoe UI"/>
                        </a:rPr>
                        <a:t>Pre hot commisioning</a:t>
                      </a:r>
                      <a:endParaRPr lang="en-US" sz="900" b="0" u="none" strike="noStrike">
                        <a:solidFill>
                          <a:srgbClr val="000000"/>
                        </a:solidFill>
                        <a:effectLst/>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tabLst>
                          <a:tab pos="0" algn="l"/>
                        </a:tabLst>
                      </a:pPr>
                      <a:r>
                        <a:rPr lang="sv-SE" sz="900" b="0" u="none" strike="noStrike" dirty="0" err="1">
                          <a:solidFill>
                            <a:schemeClr val="dk1"/>
                          </a:solidFill>
                          <a:effectLst/>
                          <a:uFillTx/>
                          <a:latin typeface="Segoe UI"/>
                        </a:rPr>
                        <a:t>More</a:t>
                      </a:r>
                      <a:r>
                        <a:rPr lang="sv-SE" sz="900" b="0" u="none" strike="noStrike" dirty="0">
                          <a:solidFill>
                            <a:schemeClr val="dk1"/>
                          </a:solidFill>
                          <a:effectLst/>
                          <a:uFillTx/>
                          <a:latin typeface="Segoe UI"/>
                        </a:rPr>
                        <a:t> simulations to test plans</a:t>
                      </a:r>
                      <a:endParaRPr lang="en-US" sz="900" b="0" u="none" strike="noStrike" dirty="0">
                        <a:solidFill>
                          <a:srgbClr val="000000"/>
                        </a:solidFill>
                        <a:effectLst/>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extLst>
                  <a:ext uri="{0D108BD9-81ED-4DB2-BD59-A6C34878D82A}">
                    <a16:rowId xmlns:a16="http://schemas.microsoft.com/office/drawing/2014/main" val="10004"/>
                  </a:ext>
                </a:extLst>
              </a:tr>
              <a:tr h="244080">
                <a:tc>
                  <a:txBody>
                    <a:bodyPr/>
                    <a:lstStyle/>
                    <a:p>
                      <a:endParaRPr lang="sv-SE" sz="1800" b="0" u="none" strike="noStrike">
                        <a:solidFill>
                          <a:schemeClr val="dk1"/>
                        </a:solidFill>
                        <a:effectLst/>
                        <a:uFillTx/>
                        <a:latin typeface="Segoe U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tabLst>
                          <a:tab pos="0" algn="l"/>
                        </a:tabLst>
                      </a:pPr>
                      <a:r>
                        <a:rPr lang="sv-SE" sz="900" b="0" u="none" strike="noStrike">
                          <a:solidFill>
                            <a:schemeClr val="dk1"/>
                          </a:solidFill>
                          <a:effectLst/>
                          <a:uFillTx/>
                          <a:latin typeface="Segoe UI"/>
                        </a:rPr>
                        <a:t>Data reduction</a:t>
                      </a:r>
                      <a:endParaRPr lang="en-US" sz="900" b="0" u="none" strike="noStrike">
                        <a:solidFill>
                          <a:srgbClr val="000000"/>
                        </a:solidFill>
                        <a:effectLst/>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tabLst>
                          <a:tab pos="0" algn="l"/>
                        </a:tabLst>
                      </a:pPr>
                      <a:r>
                        <a:rPr lang="sv-SE" sz="900" b="0" u="none" strike="noStrike">
                          <a:solidFill>
                            <a:schemeClr val="dk1"/>
                          </a:solidFill>
                          <a:effectLst/>
                          <a:uFillTx/>
                          <a:latin typeface="Segoe UI"/>
                        </a:rPr>
                        <a:t>Normalization and output to SQW</a:t>
                      </a:r>
                      <a:endParaRPr lang="en-US" sz="900" b="0" u="none" strike="noStrike">
                        <a:solidFill>
                          <a:srgbClr val="000000"/>
                        </a:solidFill>
                        <a:effectLst/>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05"/>
                  </a:ext>
                </a:extLst>
              </a:tr>
              <a:tr h="396360">
                <a:tc>
                  <a:txBody>
                    <a:bodyPr/>
                    <a:lstStyle/>
                    <a:p>
                      <a:pPr defTabSz="914400">
                        <a:lnSpc>
                          <a:spcPct val="100000"/>
                        </a:lnSpc>
                        <a:tabLst>
                          <a:tab pos="0" algn="l"/>
                        </a:tabLst>
                      </a:pPr>
                      <a:r>
                        <a:rPr lang="sv-SE" sz="900" b="0" u="none" strike="noStrike">
                          <a:solidFill>
                            <a:schemeClr val="dk1"/>
                          </a:solidFill>
                          <a:effectLst/>
                          <a:uFillTx/>
                          <a:latin typeface="Segoe UI"/>
                        </a:rPr>
                        <a:t>Bottlenecks &amp; dependencies</a:t>
                      </a:r>
                      <a:endParaRPr lang="en-US" sz="900" b="0" u="none" strike="noStrike">
                        <a:solidFill>
                          <a:srgbClr val="000000"/>
                        </a:solidFill>
                        <a:effectLst/>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tabLst>
                          <a:tab pos="0" algn="l"/>
                        </a:tabLst>
                      </a:pPr>
                      <a:r>
                        <a:rPr lang="sv-SE" sz="900" b="0" u="none" strike="noStrike">
                          <a:solidFill>
                            <a:schemeClr val="dk1"/>
                          </a:solidFill>
                          <a:effectLst/>
                          <a:uFillTx/>
                          <a:latin typeface="Segoe UI"/>
                        </a:rPr>
                        <a:t>🔴 monitor data</a:t>
                      </a:r>
                      <a:endParaRPr lang="en-US" sz="900" b="0" u="none" strike="noStrike">
                        <a:solidFill>
                          <a:srgbClr val="000000"/>
                        </a:solidFill>
                        <a:effectLst/>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tabLst>
                          <a:tab pos="0" algn="l"/>
                        </a:tabLst>
                      </a:pPr>
                      <a:r>
                        <a:rPr lang="sv-SE" sz="900" b="0" u="none" strike="noStrike">
                          <a:solidFill>
                            <a:schemeClr val="dk1"/>
                          </a:solidFill>
                          <a:effectLst/>
                          <a:uFillTx/>
                          <a:latin typeface="Segoe UI"/>
                        </a:rPr>
                        <a:t>In-file format not yet fully defined/implemented</a:t>
                      </a:r>
                      <a:endParaRPr lang="en-US" sz="900" b="0" u="none" strike="noStrike">
                        <a:solidFill>
                          <a:srgbClr val="000000"/>
                        </a:solidFill>
                        <a:effectLst/>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extLst>
                  <a:ext uri="{0D108BD9-81ED-4DB2-BD59-A6C34878D82A}">
                    <a16:rowId xmlns:a16="http://schemas.microsoft.com/office/drawing/2014/main" val="10006"/>
                  </a:ext>
                </a:extLst>
              </a:tr>
              <a:tr h="244080">
                <a:tc>
                  <a:txBody>
                    <a:bodyPr/>
                    <a:lstStyle/>
                    <a:p>
                      <a:pPr defTabSz="914400">
                        <a:lnSpc>
                          <a:spcPct val="100000"/>
                        </a:lnSpc>
                        <a:tabLst>
                          <a:tab pos="0" algn="l"/>
                        </a:tabLst>
                      </a:pPr>
                      <a:r>
                        <a:rPr lang="sv-SE" sz="900" b="0" u="none" strike="noStrike">
                          <a:solidFill>
                            <a:schemeClr val="dk1"/>
                          </a:solidFill>
                          <a:effectLst/>
                          <a:uFillTx/>
                          <a:latin typeface="Segoe UI"/>
                        </a:rPr>
                        <a:t>Calibration tools</a:t>
                      </a:r>
                      <a:endParaRPr lang="en-US" sz="900" b="0" u="none" strike="noStrike">
                        <a:solidFill>
                          <a:srgbClr val="000000"/>
                        </a:solidFill>
                        <a:effectLst/>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tabLst>
                          <a:tab pos="0" algn="l"/>
                        </a:tabLst>
                      </a:pPr>
                      <a:r>
                        <a:rPr lang="sv-SE" sz="900" b="0" u="none" strike="noStrike">
                          <a:solidFill>
                            <a:schemeClr val="dk1"/>
                          </a:solidFill>
                          <a:effectLst/>
                          <a:uFillTx/>
                          <a:latin typeface="Segoe UI"/>
                        </a:rPr>
                        <a:t>🟢 </a:t>
                      </a:r>
                      <a:r>
                        <a:rPr lang="sv-SE" sz="900" b="0" u="none" strike="noStrike">
                          <a:solidFill>
                            <a:schemeClr val="dk1"/>
                          </a:solidFill>
                          <a:effectLst/>
                          <a:uFillTx/>
                          <a:latin typeface="Courier New"/>
                        </a:rPr>
                        <a:t>scipp</a:t>
                      </a:r>
                      <a:endParaRPr lang="en-US" sz="900" b="0" u="none" strike="noStrike">
                        <a:solidFill>
                          <a:srgbClr val="000000"/>
                        </a:solidFill>
                        <a:effectLst/>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tabLst>
                          <a:tab pos="0" algn="l"/>
                        </a:tabLst>
                      </a:pPr>
                      <a:r>
                        <a:rPr lang="sv-SE" sz="900" b="0" u="none" strike="noStrike">
                          <a:solidFill>
                            <a:schemeClr val="dk1"/>
                          </a:solidFill>
                          <a:effectLst/>
                          <a:uFillTx/>
                          <a:latin typeface="Segoe UI"/>
                        </a:rPr>
                        <a:t>Fully functioned and well received</a:t>
                      </a:r>
                      <a:endParaRPr lang="en-US" sz="900" b="0" u="none" strike="noStrike">
                        <a:solidFill>
                          <a:srgbClr val="000000"/>
                        </a:solidFill>
                        <a:effectLst/>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07"/>
                  </a:ext>
                </a:extLst>
              </a:tr>
              <a:tr h="244080">
                <a:tc>
                  <a:txBody>
                    <a:bodyPr/>
                    <a:lstStyle/>
                    <a:p>
                      <a:endParaRPr lang="sv-SE" sz="1800" b="0" u="none" strike="noStrike">
                        <a:solidFill>
                          <a:schemeClr val="dk1"/>
                        </a:solidFill>
                        <a:effectLst/>
                        <a:uFillTx/>
                        <a:latin typeface="Segoe U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tabLst>
                          <a:tab pos="0" algn="l"/>
                        </a:tabLst>
                      </a:pPr>
                      <a:r>
                        <a:rPr lang="sv-SE" sz="900" b="0" u="none" strike="noStrike">
                          <a:solidFill>
                            <a:schemeClr val="dk1"/>
                          </a:solidFill>
                          <a:effectLst/>
                          <a:uFillTx/>
                          <a:latin typeface="Segoe UI"/>
                        </a:rPr>
                        <a:t>🟢 </a:t>
                      </a:r>
                      <a:r>
                        <a:rPr lang="sv-SE" sz="900" b="0" u="none" strike="noStrike">
                          <a:solidFill>
                            <a:schemeClr val="dk1"/>
                          </a:solidFill>
                          <a:effectLst/>
                          <a:uFillTx/>
                          <a:latin typeface="Courier New"/>
                        </a:rPr>
                        <a:t>plopp</a:t>
                      </a:r>
                      <a:endParaRPr lang="en-US" sz="900" b="0" u="none" strike="noStrike">
                        <a:solidFill>
                          <a:srgbClr val="000000"/>
                        </a:solidFill>
                        <a:effectLst/>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tabLst>
                          <a:tab pos="0" algn="l"/>
                        </a:tabLst>
                      </a:pPr>
                      <a:r>
                        <a:rPr lang="sv-SE" sz="900" b="0" u="none" strike="noStrike" dirty="0" err="1">
                          <a:solidFill>
                            <a:schemeClr val="dk1"/>
                          </a:solidFill>
                          <a:effectLst/>
                          <a:uFillTx/>
                          <a:latin typeface="Segoe UI"/>
                        </a:rPr>
                        <a:t>More</a:t>
                      </a:r>
                      <a:r>
                        <a:rPr lang="sv-SE" sz="900" b="0" u="none" strike="noStrike" dirty="0">
                          <a:solidFill>
                            <a:schemeClr val="dk1"/>
                          </a:solidFill>
                          <a:effectLst/>
                          <a:uFillTx/>
                          <a:latin typeface="Segoe UI"/>
                        </a:rPr>
                        <a:t> </a:t>
                      </a:r>
                      <a:r>
                        <a:rPr lang="sv-SE" sz="900" b="0" u="none" strike="noStrike" dirty="0" err="1">
                          <a:solidFill>
                            <a:schemeClr val="dk1"/>
                          </a:solidFill>
                          <a:effectLst/>
                          <a:uFillTx/>
                          <a:latin typeface="Segoe UI"/>
                        </a:rPr>
                        <a:t>than</a:t>
                      </a:r>
                      <a:r>
                        <a:rPr lang="sv-SE" sz="900" b="0" u="none" strike="noStrike" dirty="0">
                          <a:solidFill>
                            <a:schemeClr val="dk1"/>
                          </a:solidFill>
                          <a:effectLst/>
                          <a:uFillTx/>
                          <a:latin typeface="Segoe UI"/>
                        </a:rPr>
                        <a:t> </a:t>
                      </a:r>
                      <a:r>
                        <a:rPr lang="sv-SE" sz="900" b="0" u="none" strike="noStrike" dirty="0" err="1">
                          <a:solidFill>
                            <a:schemeClr val="dk1"/>
                          </a:solidFill>
                          <a:effectLst/>
                          <a:uFillTx/>
                          <a:latin typeface="Segoe UI"/>
                        </a:rPr>
                        <a:t>sufficient</a:t>
                      </a:r>
                      <a:r>
                        <a:rPr lang="sv-SE" sz="900" b="0" u="none" strike="noStrike" dirty="0">
                          <a:solidFill>
                            <a:schemeClr val="dk1"/>
                          </a:solidFill>
                          <a:effectLst/>
                          <a:uFillTx/>
                          <a:latin typeface="Segoe UI"/>
                        </a:rPr>
                        <a:t> for HC </a:t>
                      </a:r>
                      <a:r>
                        <a:rPr lang="sv-SE" sz="900" b="0" u="none" strike="noStrike" dirty="0" err="1">
                          <a:solidFill>
                            <a:schemeClr val="dk1"/>
                          </a:solidFill>
                          <a:effectLst/>
                          <a:uFillTx/>
                          <a:latin typeface="Segoe UI"/>
                        </a:rPr>
                        <a:t>plotting</a:t>
                      </a:r>
                      <a:endParaRPr lang="en-US" sz="900" b="0" u="none" strike="noStrike" dirty="0">
                        <a:solidFill>
                          <a:srgbClr val="000000"/>
                        </a:solidFill>
                        <a:effectLst/>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extLst>
                  <a:ext uri="{0D108BD9-81ED-4DB2-BD59-A6C34878D82A}">
                    <a16:rowId xmlns:a16="http://schemas.microsoft.com/office/drawing/2014/main" val="10008"/>
                  </a:ext>
                </a:extLst>
              </a:tr>
              <a:tr h="396360">
                <a:tc>
                  <a:txBody>
                    <a:bodyPr/>
                    <a:lstStyle/>
                    <a:p>
                      <a:endParaRPr lang="sv-SE" sz="1800" b="0" u="none" strike="noStrike">
                        <a:solidFill>
                          <a:schemeClr val="dk1"/>
                        </a:solidFill>
                        <a:effectLst/>
                        <a:uFillTx/>
                        <a:latin typeface="Segoe U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tabLst>
                          <a:tab pos="0" algn="l"/>
                        </a:tabLst>
                      </a:pPr>
                      <a:r>
                        <a:rPr lang="sv-SE" sz="900" b="0" u="none" strike="noStrike">
                          <a:solidFill>
                            <a:schemeClr val="dk1"/>
                          </a:solidFill>
                          <a:effectLst/>
                          <a:uFillTx/>
                          <a:latin typeface="Segoe UI"/>
                        </a:rPr>
                        <a:t>🟢 </a:t>
                      </a:r>
                      <a:r>
                        <a:rPr lang="sv-SE" sz="900" b="1" u="none" strike="noStrike">
                          <a:solidFill>
                            <a:schemeClr val="dk1"/>
                          </a:solidFill>
                          <a:effectLst/>
                          <a:uFillTx/>
                          <a:latin typeface="Segoe UI"/>
                        </a:rPr>
                        <a:t>fylgje</a:t>
                      </a:r>
                      <a:endParaRPr lang="en-US" sz="900" b="0" u="none" strike="noStrike">
                        <a:solidFill>
                          <a:srgbClr val="000000"/>
                        </a:solidFill>
                        <a:effectLst/>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tabLst>
                          <a:tab pos="0" algn="l"/>
                        </a:tabLst>
                      </a:pPr>
                      <a:r>
                        <a:rPr lang="sv-SE" sz="900" b="0" u="none" strike="noStrike">
                          <a:solidFill>
                            <a:schemeClr val="dk1"/>
                          </a:solidFill>
                          <a:effectLst/>
                          <a:uFillTx/>
                          <a:latin typeface="Segoe UI"/>
                        </a:rPr>
                        <a:t>Proven capable at extracting low-level data for HC</a:t>
                      </a:r>
                      <a:endParaRPr lang="en-US" sz="900" b="0" u="none" strike="noStrike">
                        <a:solidFill>
                          <a:srgbClr val="000000"/>
                        </a:solidFill>
                        <a:effectLst/>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09"/>
                  </a:ext>
                </a:extLst>
              </a:tr>
              <a:tr h="779400">
                <a:tc>
                  <a:txBody>
                    <a:bodyPr/>
                    <a:lstStyle/>
                    <a:p>
                      <a:pPr defTabSz="914400">
                        <a:lnSpc>
                          <a:spcPct val="100000"/>
                        </a:lnSpc>
                        <a:tabLst>
                          <a:tab pos="0" algn="l"/>
                        </a:tabLst>
                      </a:pPr>
                      <a:r>
                        <a:rPr lang="sv-SE" sz="900" b="0" u="none" strike="noStrike">
                          <a:solidFill>
                            <a:schemeClr val="dk1"/>
                          </a:solidFill>
                          <a:effectLst/>
                          <a:uFillTx/>
                          <a:latin typeface="Segoe UI"/>
                        </a:rPr>
                        <a:t>Data reduction tools</a:t>
                      </a:r>
                      <a:endParaRPr lang="en-US" sz="900" b="0" u="none" strike="noStrike">
                        <a:solidFill>
                          <a:srgbClr val="000000"/>
                        </a:solidFill>
                        <a:effectLst/>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tabLst>
                          <a:tab pos="0" algn="l"/>
                        </a:tabLst>
                      </a:pPr>
                      <a:r>
                        <a:rPr lang="sv-SE" sz="900" b="0" u="none" strike="noStrike">
                          <a:solidFill>
                            <a:schemeClr val="dk1"/>
                          </a:solidFill>
                          <a:effectLst/>
                          <a:uFillTx/>
                          <a:latin typeface="Segoe UI"/>
                        </a:rPr>
                        <a:t>🟠 </a:t>
                      </a:r>
                      <a:r>
                        <a:rPr lang="sv-SE" sz="900" b="0" u="none" strike="noStrike">
                          <a:solidFill>
                            <a:schemeClr val="dk1"/>
                          </a:solidFill>
                          <a:effectLst/>
                          <a:uFillTx/>
                          <a:latin typeface="Courier New"/>
                        </a:rPr>
                        <a:t>ess.spectroscopy</a:t>
                      </a:r>
                      <a:endParaRPr lang="en-US" sz="900" b="0" u="none" strike="noStrike">
                        <a:solidFill>
                          <a:srgbClr val="000000"/>
                        </a:solidFill>
                        <a:effectLst/>
                        <a:uFillTx/>
                        <a:latin typeface="Arial"/>
                      </a:endParaRPr>
                    </a:p>
                    <a:p>
                      <a:pPr defTabSz="914400">
                        <a:lnSpc>
                          <a:spcPct val="100000"/>
                        </a:lnSpc>
                        <a:tabLst>
                          <a:tab pos="0" algn="l"/>
                        </a:tabLst>
                      </a:pPr>
                      <a:r>
                        <a:rPr lang="sv-SE" sz="900" b="0" u="none" strike="noStrike">
                          <a:solidFill>
                            <a:schemeClr val="dk1"/>
                          </a:solidFill>
                          <a:effectLst/>
                          <a:uFillTx/>
                          <a:latin typeface="Segoe UI"/>
                        </a:rPr>
                        <a:t> 🟢 </a:t>
                      </a:r>
                      <a:r>
                        <a:rPr lang="sv-SE" sz="900" b="0" u="none" strike="noStrike">
                          <a:solidFill>
                            <a:schemeClr val="dk1"/>
                          </a:solidFill>
                          <a:effectLst/>
                          <a:uFillTx/>
                          <a:latin typeface="Courier New"/>
                        </a:rPr>
                        <a:t>ess.reduce</a:t>
                      </a:r>
                      <a:endParaRPr lang="en-US" sz="900" b="0" u="none" strike="noStrike">
                        <a:solidFill>
                          <a:srgbClr val="000000"/>
                        </a:solidFill>
                        <a:effectLst/>
                        <a:uFillTx/>
                        <a:latin typeface="Arial"/>
                      </a:endParaRPr>
                    </a:p>
                    <a:p>
                      <a:pPr defTabSz="914400">
                        <a:lnSpc>
                          <a:spcPct val="100000"/>
                        </a:lnSpc>
                        <a:tabLst>
                          <a:tab pos="0" algn="l"/>
                        </a:tabLst>
                      </a:pPr>
                      <a:r>
                        <a:rPr lang="sv-SE" sz="900" b="0" u="none" strike="noStrike">
                          <a:solidFill>
                            <a:schemeClr val="dk1"/>
                          </a:solidFill>
                          <a:effectLst/>
                          <a:uFillTx/>
                          <a:latin typeface="Segoe UI"/>
                        </a:rPr>
                        <a:t> 🟢 </a:t>
                      </a:r>
                      <a:r>
                        <a:rPr lang="sv-SE" sz="900" b="0" u="none" strike="noStrike">
                          <a:solidFill>
                            <a:schemeClr val="dk1"/>
                          </a:solidFill>
                          <a:effectLst/>
                          <a:uFillTx/>
                          <a:latin typeface="Courier New"/>
                        </a:rPr>
                        <a:t>sciline</a:t>
                      </a:r>
                      <a:endParaRPr lang="en-US" sz="900" b="0" u="none" strike="noStrike">
                        <a:solidFill>
                          <a:srgbClr val="000000"/>
                        </a:solidFill>
                        <a:effectLst/>
                        <a:uFillTx/>
                        <a:latin typeface="Arial"/>
                      </a:endParaRPr>
                    </a:p>
                    <a:p>
                      <a:pPr defTabSz="914400">
                        <a:lnSpc>
                          <a:spcPct val="100000"/>
                        </a:lnSpc>
                        <a:tabLst>
                          <a:tab pos="0" algn="l"/>
                        </a:tabLst>
                      </a:pPr>
                      <a:r>
                        <a:rPr lang="sv-SE" sz="900" b="0" u="none" strike="noStrike">
                          <a:solidFill>
                            <a:schemeClr val="dk1"/>
                          </a:solidFill>
                          <a:effectLst/>
                          <a:uFillTx/>
                          <a:latin typeface="Segoe UI"/>
                        </a:rPr>
                        <a:t> 🟢 </a:t>
                      </a:r>
                      <a:r>
                        <a:rPr lang="sv-SE" sz="900" b="0" u="none" strike="noStrike">
                          <a:solidFill>
                            <a:schemeClr val="dk1"/>
                          </a:solidFill>
                          <a:effectLst/>
                          <a:uFillTx/>
                          <a:latin typeface="Courier New"/>
                        </a:rPr>
                        <a:t>scippnexus</a:t>
                      </a:r>
                      <a:endParaRPr lang="en-US" sz="900" b="0" u="none" strike="noStrike">
                        <a:solidFill>
                          <a:srgbClr val="000000"/>
                        </a:solidFill>
                        <a:effectLst/>
                        <a:uFillTx/>
                        <a:latin typeface="Arial"/>
                      </a:endParaRPr>
                    </a:p>
                    <a:p>
                      <a:pPr defTabSz="914400">
                        <a:lnSpc>
                          <a:spcPct val="100000"/>
                        </a:lnSpc>
                        <a:tabLst>
                          <a:tab pos="0" algn="l"/>
                        </a:tabLst>
                      </a:pPr>
                      <a:r>
                        <a:rPr lang="sv-SE" sz="900" b="0" u="none" strike="noStrike">
                          <a:solidFill>
                            <a:schemeClr val="dk1"/>
                          </a:solidFill>
                          <a:effectLst/>
                          <a:uFillTx/>
                          <a:latin typeface="Segoe UI"/>
                        </a:rPr>
                        <a:t> 🟢</a:t>
                      </a:r>
                      <a:r>
                        <a:rPr lang="sv-SE" sz="900" b="0" u="none" strike="noStrike">
                          <a:solidFill>
                            <a:schemeClr val="dk1"/>
                          </a:solidFill>
                          <a:effectLst/>
                          <a:uFillTx/>
                          <a:latin typeface="Courier New"/>
                        </a:rPr>
                        <a:t>tof</a:t>
                      </a:r>
                      <a:endParaRPr lang="en-US" sz="900" b="0" u="none" strike="noStrike">
                        <a:solidFill>
                          <a:srgbClr val="000000"/>
                        </a:solidFill>
                        <a:effectLst/>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tabLst>
                          <a:tab pos="0" algn="l"/>
                        </a:tabLst>
                      </a:pPr>
                      <a:r>
                        <a:rPr lang="sv-SE" sz="900" b="0" u="none" strike="noStrike">
                          <a:solidFill>
                            <a:schemeClr val="dk1"/>
                          </a:solidFill>
                          <a:effectLst/>
                          <a:uFillTx/>
                          <a:latin typeface="Segoe UI"/>
                        </a:rPr>
                        <a:t>Good progress adding to workflows for normalization and SQW output</a:t>
                      </a:r>
                      <a:endParaRPr lang="en-US" sz="900" b="0" u="none" strike="noStrike">
                        <a:solidFill>
                          <a:srgbClr val="000000"/>
                        </a:solidFill>
                        <a:effectLst/>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extLst>
                  <a:ext uri="{0D108BD9-81ED-4DB2-BD59-A6C34878D82A}">
                    <a16:rowId xmlns:a16="http://schemas.microsoft.com/office/drawing/2014/main" val="10010"/>
                  </a:ext>
                </a:extLst>
              </a:tr>
              <a:tr h="244080">
                <a:tc>
                  <a:txBody>
                    <a:bodyPr/>
                    <a:lstStyle/>
                    <a:p>
                      <a:endParaRPr lang="sv-SE" sz="1800" b="0" u="none" strike="noStrike">
                        <a:solidFill>
                          <a:schemeClr val="dk1"/>
                        </a:solidFill>
                        <a:effectLst/>
                        <a:uFillTx/>
                        <a:latin typeface="Segoe U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tabLst>
                          <a:tab pos="0" algn="l"/>
                        </a:tabLst>
                      </a:pPr>
                      <a:r>
                        <a:rPr lang="sv-SE" sz="900" b="0" u="none" strike="noStrike">
                          <a:solidFill>
                            <a:schemeClr val="dk1"/>
                          </a:solidFill>
                          <a:effectLst/>
                          <a:uFillTx/>
                          <a:latin typeface="Segoe UI"/>
                        </a:rPr>
                        <a:t>🟠 </a:t>
                      </a:r>
                      <a:r>
                        <a:rPr lang="sv-SE" sz="900" b="1" u="none" strike="noStrike">
                          <a:solidFill>
                            <a:schemeClr val="dk1"/>
                          </a:solidFill>
                          <a:effectLst/>
                          <a:uFillTx/>
                          <a:latin typeface="Segoe UI"/>
                        </a:rPr>
                        <a:t>Horace</a:t>
                      </a:r>
                      <a:endParaRPr lang="en-US" sz="900" b="0" u="none" strike="noStrike">
                        <a:solidFill>
                          <a:srgbClr val="000000"/>
                        </a:solidFill>
                        <a:effectLst/>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tabLst>
                          <a:tab pos="0" algn="l"/>
                        </a:tabLst>
                      </a:pPr>
                      <a:r>
                        <a:rPr lang="sv-SE" sz="900" b="0" u="none" strike="noStrike">
                          <a:solidFill>
                            <a:schemeClr val="dk1"/>
                          </a:solidFill>
                          <a:effectLst/>
                          <a:uFillTx/>
                          <a:latin typeface="Segoe UI"/>
                        </a:rPr>
                        <a:t>Testing with BIFROST data needed</a:t>
                      </a:r>
                      <a:endParaRPr lang="en-US" sz="900" b="0" u="none" strike="noStrike">
                        <a:solidFill>
                          <a:srgbClr val="000000"/>
                        </a:solidFill>
                        <a:effectLst/>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11"/>
                  </a:ext>
                </a:extLst>
              </a:tr>
              <a:tr h="244080">
                <a:tc>
                  <a:txBody>
                    <a:bodyPr/>
                    <a:lstStyle/>
                    <a:p>
                      <a:pPr defTabSz="914400">
                        <a:lnSpc>
                          <a:spcPct val="100000"/>
                        </a:lnSpc>
                        <a:tabLst>
                          <a:tab pos="0" algn="l"/>
                        </a:tabLst>
                      </a:pPr>
                      <a:r>
                        <a:rPr lang="sv-SE" sz="900" b="0" u="none" strike="noStrike">
                          <a:solidFill>
                            <a:schemeClr val="dk1"/>
                          </a:solidFill>
                          <a:effectLst/>
                          <a:uFillTx/>
                          <a:latin typeface="Segoe UI"/>
                        </a:rPr>
                        <a:t>Analysis tools</a:t>
                      </a:r>
                      <a:endParaRPr lang="en-US" sz="900" b="0" u="none" strike="noStrike">
                        <a:solidFill>
                          <a:srgbClr val="000000"/>
                        </a:solidFill>
                        <a:effectLst/>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tabLst>
                          <a:tab pos="0" algn="l"/>
                        </a:tabLst>
                      </a:pPr>
                      <a:r>
                        <a:rPr lang="sv-SE" sz="900" b="0" u="none" strike="noStrike">
                          <a:solidFill>
                            <a:schemeClr val="dk1"/>
                          </a:solidFill>
                          <a:effectLst/>
                          <a:uFillTx/>
                          <a:latin typeface="Segoe UI"/>
                        </a:rPr>
                        <a:t>🟠 </a:t>
                      </a:r>
                      <a:r>
                        <a:rPr lang="sv-SE" sz="900" b="1" u="none" strike="noStrike">
                          <a:solidFill>
                            <a:schemeClr val="dk1"/>
                          </a:solidFill>
                          <a:effectLst/>
                          <a:uFillTx/>
                          <a:latin typeface="Segoe UI"/>
                        </a:rPr>
                        <a:t>VISA</a:t>
                      </a:r>
                      <a:endParaRPr lang="en-US" sz="900" b="0" u="none" strike="noStrike">
                        <a:solidFill>
                          <a:srgbClr val="000000"/>
                        </a:solidFill>
                        <a:effectLst/>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tabLst>
                          <a:tab pos="0" algn="l"/>
                        </a:tabLst>
                      </a:pPr>
                      <a:r>
                        <a:rPr lang="sv-SE" sz="900" b="0" i="1" u="none" strike="noStrike">
                          <a:solidFill>
                            <a:schemeClr val="dk1"/>
                          </a:solidFill>
                          <a:effectLst/>
                          <a:uFillTx/>
                          <a:latin typeface="Segoe UI"/>
                        </a:rPr>
                        <a:t>Many</a:t>
                      </a:r>
                      <a:r>
                        <a:rPr lang="sv-SE" sz="900" b="0" u="none" strike="noStrike">
                          <a:solidFill>
                            <a:schemeClr val="dk1"/>
                          </a:solidFill>
                          <a:effectLst/>
                          <a:uFillTx/>
                          <a:latin typeface="Segoe UI"/>
                        </a:rPr>
                        <a:t> tools now available as loadable modules</a:t>
                      </a:r>
                      <a:endParaRPr lang="en-US" sz="900" b="0" u="none" strike="noStrike">
                        <a:solidFill>
                          <a:srgbClr val="000000"/>
                        </a:solidFill>
                        <a:effectLst/>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extLst>
                  <a:ext uri="{0D108BD9-81ED-4DB2-BD59-A6C34878D82A}">
                    <a16:rowId xmlns:a16="http://schemas.microsoft.com/office/drawing/2014/main" val="10012"/>
                  </a:ext>
                </a:extLst>
              </a:tr>
              <a:tr h="548640">
                <a:tc>
                  <a:txBody>
                    <a:bodyPr/>
                    <a:lstStyle/>
                    <a:p>
                      <a:pPr defTabSz="914400">
                        <a:lnSpc>
                          <a:spcPct val="100000"/>
                        </a:lnSpc>
                        <a:tabLst>
                          <a:tab pos="0" algn="l"/>
                        </a:tabLst>
                      </a:pPr>
                      <a:r>
                        <a:rPr lang="sv-SE" sz="900" b="0" u="none" strike="noStrike">
                          <a:solidFill>
                            <a:schemeClr val="dk1"/>
                          </a:solidFill>
                          <a:effectLst/>
                          <a:uFillTx/>
                          <a:latin typeface="Segoe UI"/>
                        </a:rPr>
                        <a:t>System Acceptance Review</a:t>
                      </a:r>
                      <a:endParaRPr lang="en-US" sz="900" b="0" u="none" strike="noStrike">
                        <a:solidFill>
                          <a:srgbClr val="000000"/>
                        </a:solidFill>
                        <a:effectLst/>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tabLst>
                          <a:tab pos="0" algn="l"/>
                        </a:tabLst>
                      </a:pPr>
                      <a:r>
                        <a:rPr lang="sv-SE" sz="900" b="0" u="none" strike="noStrike">
                          <a:solidFill>
                            <a:schemeClr val="dk1"/>
                          </a:solidFill>
                          <a:effectLst/>
                          <a:uFillTx/>
                          <a:latin typeface="Segoe UI"/>
                        </a:rPr>
                        <a:t>🟢 SAR</a:t>
                      </a:r>
                      <a:endParaRPr lang="en-US" sz="900" b="0" u="none" strike="noStrike">
                        <a:solidFill>
                          <a:srgbClr val="000000"/>
                        </a:solidFill>
                        <a:effectLst/>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tabLst>
                          <a:tab pos="0" algn="l"/>
                        </a:tabLst>
                      </a:pPr>
                      <a:r>
                        <a:rPr lang="sv-SE" sz="900" b="0" u="none" strike="noStrike" dirty="0">
                          <a:solidFill>
                            <a:schemeClr val="dk1"/>
                          </a:solidFill>
                          <a:effectLst/>
                          <a:uFillTx/>
                          <a:latin typeface="Segoe UI"/>
                        </a:rPr>
                        <a:t>Pre hot </a:t>
                      </a:r>
                      <a:r>
                        <a:rPr lang="sv-SE" sz="900" b="0" u="none" strike="noStrike" dirty="0" err="1">
                          <a:solidFill>
                            <a:schemeClr val="dk1"/>
                          </a:solidFill>
                          <a:effectLst/>
                          <a:uFillTx/>
                          <a:latin typeface="Segoe UI"/>
                        </a:rPr>
                        <a:t>commissioning</a:t>
                      </a:r>
                      <a:r>
                        <a:rPr lang="sv-SE" sz="900" b="0" u="none" strike="noStrike" dirty="0">
                          <a:solidFill>
                            <a:schemeClr val="dk1"/>
                          </a:solidFill>
                          <a:effectLst/>
                          <a:uFillTx/>
                          <a:latin typeface="Segoe UI"/>
                        </a:rPr>
                        <a:t> simulations </a:t>
                      </a:r>
                      <a:r>
                        <a:rPr lang="sv-SE" sz="900" b="0" u="none" strike="noStrike" dirty="0" err="1">
                          <a:solidFill>
                            <a:schemeClr val="dk1"/>
                          </a:solidFill>
                          <a:effectLst/>
                          <a:uFillTx/>
                          <a:latin typeface="Segoe UI"/>
                        </a:rPr>
                        <a:t>presented</a:t>
                      </a:r>
                      <a:r>
                        <a:rPr lang="sv-SE" sz="900" b="0" u="none" strike="noStrike" dirty="0">
                          <a:solidFill>
                            <a:schemeClr val="dk1"/>
                          </a:solidFill>
                          <a:effectLst/>
                          <a:uFillTx/>
                          <a:latin typeface="Segoe UI"/>
                        </a:rPr>
                        <a:t> at BIFROST SAR meeting</a:t>
                      </a:r>
                      <a:endParaRPr lang="en-US" sz="900" b="0" u="none" strike="noStrike" dirty="0">
                        <a:solidFill>
                          <a:srgbClr val="000000"/>
                        </a:solidFill>
                        <a:effectLst/>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13"/>
                  </a:ext>
                </a:extLst>
              </a:tr>
            </a:tbl>
          </a:graphicData>
        </a:graphic>
      </p:graphicFrame>
      <p:sp>
        <p:nvSpPr>
          <p:cNvPr id="71" name="PlaceHolder 2"/>
          <p:cNvSpPr>
            <a:spLocks noGrp="1"/>
          </p:cNvSpPr>
          <p:nvPr>
            <p:ph type="dt" idx="28"/>
          </p:nvPr>
        </p:nvSpPr>
        <p:spPr>
          <a:xfrm>
            <a:off x="1195560" y="6483600"/>
            <a:ext cx="832320" cy="364680"/>
          </a:xfrm>
          <a:prstGeom prst="rect">
            <a:avLst/>
          </a:prstGeom>
          <a:noFill/>
          <a:ln w="0">
            <a:noFill/>
          </a:ln>
        </p:spPr>
        <p:txBody>
          <a:bodyPr lIns="91440" tIns="45720" rIns="91440" bIns="45720" anchor="ctr">
            <a:noAutofit/>
          </a:bodyPr>
          <a:lstStyle>
            <a:lvl1pPr indent="0" defTabSz="914400">
              <a:lnSpc>
                <a:spcPct val="100000"/>
              </a:lnSpc>
              <a:buNone/>
              <a:defRPr lang="en-US" sz="800" b="0" u="none" strike="noStrike" spc="79">
                <a:solidFill>
                  <a:srgbClr val="CCCCCC"/>
                </a:solidFill>
                <a:effectLst/>
                <a:uFillTx/>
                <a:latin typeface="Segoe UI"/>
              </a:defRPr>
            </a:lvl1pPr>
          </a:lstStyle>
          <a:p>
            <a:pPr indent="0" defTabSz="914400">
              <a:lnSpc>
                <a:spcPct val="100000"/>
              </a:lnSpc>
              <a:buNone/>
            </a:pPr>
            <a:r>
              <a:rPr lang="en-US" sz="800" b="0" u="none" strike="noStrike" spc="79">
                <a:solidFill>
                  <a:srgbClr val="CCCCCC"/>
                </a:solidFill>
                <a:effectLst/>
                <a:uFillTx/>
                <a:latin typeface="Segoe UI"/>
              </a:rPr>
              <a:t>2025-10-09</a:t>
            </a:r>
            <a:endParaRPr lang="en-US" sz="800" b="0" u="none" strike="noStrike">
              <a:solidFill>
                <a:srgbClr val="000000"/>
              </a:solidFill>
              <a:effectLst/>
              <a:uFillTx/>
              <a:latin typeface="Times New Roman"/>
            </a:endParaRPr>
          </a:p>
        </p:txBody>
      </p:sp>
      <p:pic>
        <p:nvPicPr>
          <p:cNvPr id="73" name="Picture 1" descr="new.svg"/>
          <p:cNvPicPr/>
          <p:nvPr/>
        </p:nvPicPr>
        <p:blipFill>
          <a:blip r:embed="rId3">
            <a:extLst>
              <a:ext uri="{96DAC541-7B7A-43D3-8B79-37D633B846F1}">
                <asvg:svgBlip xmlns:asvg="http://schemas.microsoft.com/office/drawing/2016/SVG/main" r:embed="rId4"/>
              </a:ext>
            </a:extLst>
          </a:blip>
          <a:stretch/>
        </p:blipFill>
        <p:spPr>
          <a:xfrm>
            <a:off x="5486400" y="1828800"/>
            <a:ext cx="6606720" cy="3476880"/>
          </a:xfrm>
          <a:prstGeom prst="rect">
            <a:avLst/>
          </a:prstGeom>
          <a:noFill/>
          <a:ln w="9525">
            <a:noFill/>
          </a:ln>
        </p:spPr>
      </p:pic>
      <p:sp>
        <p:nvSpPr>
          <p:cNvPr id="74" name="TextBox 73"/>
          <p:cNvSpPr txBox="1"/>
          <p:nvPr/>
        </p:nvSpPr>
        <p:spPr>
          <a:xfrm>
            <a:off x="7212240" y="5424840"/>
            <a:ext cx="2743200" cy="290160"/>
          </a:xfrm>
          <a:prstGeom prst="rect">
            <a:avLst/>
          </a:prstGeom>
          <a:noFill/>
          <a:ln w="0">
            <a:noFill/>
          </a:ln>
        </p:spPr>
        <p:txBody>
          <a:bodyPr lIns="90000" tIns="45000" rIns="90000" bIns="45000" anchor="t" anchorCtr="1">
            <a:spAutoFit/>
          </a:bodyPr>
          <a:lstStyle/>
          <a:p>
            <a:pPr algn="ctr"/>
            <a:r>
              <a:rPr lang="en-US" sz="1400" b="0" u="none" strike="noStrike">
                <a:solidFill>
                  <a:srgbClr val="000000"/>
                </a:solidFill>
                <a:effectLst/>
                <a:uFillTx/>
                <a:latin typeface="Arial"/>
              </a:rPr>
              <a:t>pre-HC task simulations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D40BA-BF7B-6E66-1924-4B9AEF0058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4A34C2-D6A7-4D09-853C-3BFFE61C6908}"/>
              </a:ext>
            </a:extLst>
          </p:cNvPr>
          <p:cNvSpPr>
            <a:spLocks noGrp="1"/>
          </p:cNvSpPr>
          <p:nvPr>
            <p:ph type="title"/>
          </p:nvPr>
        </p:nvSpPr>
        <p:spPr/>
        <p:txBody>
          <a:bodyPr/>
          <a:lstStyle/>
          <a:p>
            <a:r>
              <a:rPr lang="en-GB" dirty="0" err="1"/>
              <a:t>LoKI</a:t>
            </a:r>
            <a:endParaRPr lang="en-GB" dirty="0"/>
          </a:p>
        </p:txBody>
      </p:sp>
      <p:sp>
        <p:nvSpPr>
          <p:cNvPr id="3" name="Footer Placeholder 2">
            <a:extLst>
              <a:ext uri="{FF2B5EF4-FFF2-40B4-BE49-F238E27FC236}">
                <a16:creationId xmlns:a16="http://schemas.microsoft.com/office/drawing/2014/main" id="{226B32A2-3004-6E22-A1F8-8B5C45160E08}"/>
              </a:ext>
            </a:extLst>
          </p:cNvPr>
          <p:cNvSpPr>
            <a:spLocks noGrp="1"/>
          </p:cNvSpPr>
          <p:nvPr>
            <p:ph type="ftr" sz="quarter" idx="11"/>
          </p:nvPr>
        </p:nvSpPr>
        <p:spPr/>
        <p:txBody>
          <a:bodyPr/>
          <a:lstStyle/>
          <a:p>
            <a:r>
              <a:rPr lang="sv-SE"/>
              <a:t>PRESENTATION TITLE/FOOTER</a:t>
            </a:r>
            <a:endParaRPr lang="sv-SE" dirty="0"/>
          </a:p>
        </p:txBody>
      </p:sp>
      <p:sp>
        <p:nvSpPr>
          <p:cNvPr id="4" name="Slide Number Placeholder 3">
            <a:extLst>
              <a:ext uri="{FF2B5EF4-FFF2-40B4-BE49-F238E27FC236}">
                <a16:creationId xmlns:a16="http://schemas.microsoft.com/office/drawing/2014/main" id="{EE641201-E2C4-CE97-399E-D01037BE549D}"/>
              </a:ext>
            </a:extLst>
          </p:cNvPr>
          <p:cNvSpPr>
            <a:spLocks noGrp="1"/>
          </p:cNvSpPr>
          <p:nvPr>
            <p:ph type="sldNum" sz="quarter" idx="12"/>
          </p:nvPr>
        </p:nvSpPr>
        <p:spPr/>
        <p:txBody>
          <a:bodyPr/>
          <a:lstStyle/>
          <a:p>
            <a:fld id="{F7283078-D760-1647-8B80-66BA8B52336D}" type="slidenum">
              <a:rPr lang="sv-SE" smtClean="0"/>
              <a:t>13</a:t>
            </a:fld>
            <a:endParaRPr lang="sv-SE" dirty="0"/>
          </a:p>
        </p:txBody>
      </p:sp>
      <p:sp>
        <p:nvSpPr>
          <p:cNvPr id="5" name="Text Placeholder 4">
            <a:extLst>
              <a:ext uri="{FF2B5EF4-FFF2-40B4-BE49-F238E27FC236}">
                <a16:creationId xmlns:a16="http://schemas.microsoft.com/office/drawing/2014/main" id="{56795228-B599-0E33-D58E-765D72093087}"/>
              </a:ext>
            </a:extLst>
          </p:cNvPr>
          <p:cNvSpPr>
            <a:spLocks noGrp="1"/>
          </p:cNvSpPr>
          <p:nvPr>
            <p:ph type="body" sz="quarter" idx="14"/>
          </p:nvPr>
        </p:nvSpPr>
        <p:spPr/>
        <p:txBody>
          <a:bodyPr/>
          <a:lstStyle/>
          <a:p>
            <a:r>
              <a:rPr lang="en-GB" dirty="0"/>
              <a:t>Status– DMSC</a:t>
            </a:r>
          </a:p>
        </p:txBody>
      </p:sp>
      <p:sp>
        <p:nvSpPr>
          <p:cNvPr id="6" name="Content Placeholder 5">
            <a:extLst>
              <a:ext uri="{FF2B5EF4-FFF2-40B4-BE49-F238E27FC236}">
                <a16:creationId xmlns:a16="http://schemas.microsoft.com/office/drawing/2014/main" id="{3242FDCC-1A58-03C9-E0B5-633AA1490FE2}"/>
              </a:ext>
            </a:extLst>
          </p:cNvPr>
          <p:cNvSpPr>
            <a:spLocks noGrp="1"/>
          </p:cNvSpPr>
          <p:nvPr>
            <p:ph idx="1"/>
          </p:nvPr>
        </p:nvSpPr>
        <p:spPr>
          <a:xfrm>
            <a:off x="678155" y="1446416"/>
            <a:ext cx="7050404" cy="4768062"/>
          </a:xfrm>
        </p:spPr>
        <p:txBody>
          <a:bodyPr/>
          <a:lstStyle/>
          <a:p>
            <a:r>
              <a:rPr lang="en-GB" dirty="0"/>
              <a:t>“Ready” for neutrons?</a:t>
            </a:r>
            <a:endParaRPr lang="en-GB" sz="1200" dirty="0"/>
          </a:p>
          <a:p>
            <a:endParaRPr lang="en-GB" sz="500" dirty="0"/>
          </a:p>
          <a:p>
            <a:pPr lvl="1"/>
            <a:r>
              <a:rPr lang="en-GB" dirty="0">
                <a:solidFill>
                  <a:srgbClr val="00B050"/>
                </a:solidFill>
              </a:rPr>
              <a:t>Good progress </a:t>
            </a:r>
            <a:r>
              <a:rPr lang="en-GB" dirty="0">
                <a:solidFill>
                  <a:schemeClr val="tx1">
                    <a:lumMod val="50000"/>
                    <a:lumOff val="50000"/>
                  </a:schemeClr>
                </a:solidFill>
              </a:rPr>
              <a:t>through cold commissioning tasks and SAR</a:t>
            </a:r>
            <a:endParaRPr lang="en-GB" sz="800" dirty="0">
              <a:solidFill>
                <a:schemeClr val="tx1">
                  <a:lumMod val="50000"/>
                  <a:lumOff val="50000"/>
                </a:schemeClr>
              </a:solidFill>
            </a:endParaRPr>
          </a:p>
          <a:p>
            <a:pPr lvl="1"/>
            <a:r>
              <a:rPr lang="en-GB" dirty="0">
                <a:solidFill>
                  <a:schemeClr val="tx1">
                    <a:lumMod val="50000"/>
                    <a:lumOff val="50000"/>
                  </a:schemeClr>
                </a:solidFill>
              </a:rPr>
              <a:t>Neutron and instrumental data can be:</a:t>
            </a:r>
          </a:p>
          <a:p>
            <a:pPr lvl="2"/>
            <a:r>
              <a:rPr lang="en-GB" dirty="0">
                <a:solidFill>
                  <a:srgbClr val="00B050"/>
                </a:solidFill>
              </a:rPr>
              <a:t>Saved </a:t>
            </a:r>
            <a:r>
              <a:rPr lang="en-GB" dirty="0">
                <a:solidFill>
                  <a:schemeClr val="tx1">
                    <a:lumMod val="50000"/>
                    <a:lumOff val="50000"/>
                  </a:schemeClr>
                </a:solidFill>
              </a:rPr>
              <a:t>to .</a:t>
            </a:r>
            <a:r>
              <a:rPr lang="en-GB" dirty="0" err="1">
                <a:solidFill>
                  <a:schemeClr val="tx1">
                    <a:lumMod val="50000"/>
                    <a:lumOff val="50000"/>
                  </a:schemeClr>
                </a:solidFill>
              </a:rPr>
              <a:t>nxs</a:t>
            </a:r>
            <a:r>
              <a:rPr lang="en-GB" dirty="0">
                <a:solidFill>
                  <a:schemeClr val="tx1">
                    <a:lumMod val="50000"/>
                    <a:lumOff val="50000"/>
                  </a:schemeClr>
                </a:solidFill>
              </a:rPr>
              <a:t> file with the correct proposal file structures</a:t>
            </a:r>
          </a:p>
          <a:p>
            <a:pPr lvl="2"/>
            <a:r>
              <a:rPr lang="en-GB" dirty="0">
                <a:solidFill>
                  <a:srgbClr val="00B050"/>
                </a:solidFill>
              </a:rPr>
              <a:t>Inspected </a:t>
            </a:r>
            <a:r>
              <a:rPr lang="en-GB" dirty="0">
                <a:solidFill>
                  <a:schemeClr val="tx1">
                    <a:lumMod val="50000"/>
                    <a:lumOff val="50000"/>
                  </a:schemeClr>
                </a:solidFill>
              </a:rPr>
              <a:t>in VISA env</a:t>
            </a:r>
          </a:p>
          <a:p>
            <a:pPr lvl="2"/>
            <a:r>
              <a:rPr lang="en-GB" dirty="0">
                <a:solidFill>
                  <a:srgbClr val="00B050"/>
                </a:solidFill>
              </a:rPr>
              <a:t>Reduced </a:t>
            </a:r>
            <a:r>
              <a:rPr lang="en-GB" dirty="0">
                <a:solidFill>
                  <a:schemeClr val="tx1">
                    <a:lumMod val="50000"/>
                    <a:lumOff val="50000"/>
                  </a:schemeClr>
                </a:solidFill>
              </a:rPr>
              <a:t>using </a:t>
            </a:r>
            <a:r>
              <a:rPr lang="en-GB" dirty="0" err="1">
                <a:solidFill>
                  <a:schemeClr val="tx1">
                    <a:lumMod val="50000"/>
                    <a:lumOff val="50000"/>
                  </a:schemeClr>
                </a:solidFill>
              </a:rPr>
              <a:t>Scipp</a:t>
            </a:r>
            <a:r>
              <a:rPr lang="en-GB" dirty="0">
                <a:solidFill>
                  <a:schemeClr val="tx1">
                    <a:lumMod val="50000"/>
                    <a:lumOff val="50000"/>
                  </a:schemeClr>
                </a:solidFill>
              </a:rPr>
              <a:t>/</a:t>
            </a:r>
            <a:r>
              <a:rPr lang="en-GB" dirty="0" err="1">
                <a:solidFill>
                  <a:schemeClr val="tx1">
                    <a:lumMod val="50000"/>
                    <a:lumOff val="50000"/>
                  </a:schemeClr>
                </a:solidFill>
              </a:rPr>
              <a:t>esssans</a:t>
            </a:r>
            <a:endParaRPr lang="en-GB" dirty="0">
              <a:solidFill>
                <a:schemeClr val="tx1">
                  <a:lumMod val="50000"/>
                  <a:lumOff val="50000"/>
                </a:schemeClr>
              </a:solidFill>
            </a:endParaRPr>
          </a:p>
          <a:p>
            <a:pPr lvl="2"/>
            <a:r>
              <a:rPr lang="en-GB" dirty="0">
                <a:solidFill>
                  <a:srgbClr val="00B050"/>
                </a:solidFill>
              </a:rPr>
              <a:t>Analysed </a:t>
            </a:r>
            <a:r>
              <a:rPr lang="en-GB" dirty="0">
                <a:solidFill>
                  <a:schemeClr val="tx1">
                    <a:lumMod val="50000"/>
                    <a:lumOff val="50000"/>
                  </a:schemeClr>
                </a:solidFill>
              </a:rPr>
              <a:t>by the user off-line or on VISA (</a:t>
            </a:r>
            <a:r>
              <a:rPr lang="en-GB" dirty="0" err="1">
                <a:solidFill>
                  <a:schemeClr val="tx1">
                    <a:lumMod val="50000"/>
                    <a:lumOff val="50000"/>
                  </a:schemeClr>
                </a:solidFill>
              </a:rPr>
              <a:t>SasView</a:t>
            </a:r>
            <a:r>
              <a:rPr lang="en-GB" dirty="0">
                <a:solidFill>
                  <a:schemeClr val="tx1">
                    <a:lumMod val="50000"/>
                    <a:lumOff val="50000"/>
                  </a:schemeClr>
                </a:solidFill>
              </a:rPr>
              <a:t>, etc)</a:t>
            </a:r>
          </a:p>
          <a:p>
            <a:pPr lvl="1"/>
            <a:endParaRPr lang="en-GB" dirty="0">
              <a:solidFill>
                <a:srgbClr val="00B050"/>
              </a:solidFill>
            </a:endParaRPr>
          </a:p>
          <a:p>
            <a:pPr lvl="1"/>
            <a:endParaRPr lang="en-GB" dirty="0">
              <a:solidFill>
                <a:srgbClr val="00B050"/>
              </a:solidFill>
            </a:endParaRPr>
          </a:p>
          <a:p>
            <a:pPr lvl="1"/>
            <a:endParaRPr lang="en-GB" dirty="0">
              <a:solidFill>
                <a:srgbClr val="00B050"/>
              </a:solidFill>
            </a:endParaRPr>
          </a:p>
          <a:p>
            <a:pPr lvl="1"/>
            <a:endParaRPr lang="en-GB" dirty="0">
              <a:solidFill>
                <a:srgbClr val="00B050"/>
              </a:solidFill>
            </a:endParaRPr>
          </a:p>
          <a:p>
            <a:pPr lvl="1"/>
            <a:endParaRPr lang="en-GB" dirty="0">
              <a:solidFill>
                <a:schemeClr val="accent5"/>
              </a:solidFill>
            </a:endParaRPr>
          </a:p>
        </p:txBody>
      </p:sp>
      <p:sp>
        <p:nvSpPr>
          <p:cNvPr id="7" name="Date Placeholder 6">
            <a:extLst>
              <a:ext uri="{FF2B5EF4-FFF2-40B4-BE49-F238E27FC236}">
                <a16:creationId xmlns:a16="http://schemas.microsoft.com/office/drawing/2014/main" id="{38F809BD-A626-C8E4-A366-E1B3115703B7}"/>
              </a:ext>
            </a:extLst>
          </p:cNvPr>
          <p:cNvSpPr>
            <a:spLocks noGrp="1"/>
          </p:cNvSpPr>
          <p:nvPr>
            <p:ph type="dt" sz="half" idx="10"/>
          </p:nvPr>
        </p:nvSpPr>
        <p:spPr/>
        <p:txBody>
          <a:bodyPr/>
          <a:lstStyle/>
          <a:p>
            <a:fld id="{18896B66-0B3A-474C-9C9C-E4F07B1F5DAD}" type="datetime1">
              <a:rPr lang="sv-SE" smtClean="0"/>
              <a:t>2025-10-20</a:t>
            </a:fld>
            <a:endParaRPr lang="sv-SE" dirty="0"/>
          </a:p>
        </p:txBody>
      </p:sp>
      <p:graphicFrame>
        <p:nvGraphicFramePr>
          <p:cNvPr id="8" name="Table 7">
            <a:extLst>
              <a:ext uri="{FF2B5EF4-FFF2-40B4-BE49-F238E27FC236}">
                <a16:creationId xmlns:a16="http://schemas.microsoft.com/office/drawing/2014/main" id="{0CC817AB-F182-BFD6-C6CC-2830F20486CC}"/>
              </a:ext>
            </a:extLst>
          </p:cNvPr>
          <p:cNvGraphicFramePr>
            <a:graphicFrameLocks noGrp="1"/>
          </p:cNvGraphicFramePr>
          <p:nvPr/>
        </p:nvGraphicFramePr>
        <p:xfrm>
          <a:off x="7907871" y="1396312"/>
          <a:ext cx="4114598" cy="5334327"/>
        </p:xfrm>
        <a:graphic>
          <a:graphicData uri="http://schemas.openxmlformats.org/drawingml/2006/table">
            <a:tbl>
              <a:tblPr firstRow="1" firstCol="1" bandRow="1">
                <a:tableStyleId>{5C22544A-7EE6-4342-B048-85BDC9FD1C3A}</a:tableStyleId>
              </a:tblPr>
              <a:tblGrid>
                <a:gridCol w="836309">
                  <a:extLst>
                    <a:ext uri="{9D8B030D-6E8A-4147-A177-3AD203B41FA5}">
                      <a16:colId xmlns:a16="http://schemas.microsoft.com/office/drawing/2014/main" val="3414181741"/>
                    </a:ext>
                  </a:extLst>
                </a:gridCol>
                <a:gridCol w="1306852">
                  <a:extLst>
                    <a:ext uri="{9D8B030D-6E8A-4147-A177-3AD203B41FA5}">
                      <a16:colId xmlns:a16="http://schemas.microsoft.com/office/drawing/2014/main" val="3631135143"/>
                    </a:ext>
                  </a:extLst>
                </a:gridCol>
                <a:gridCol w="1384954">
                  <a:extLst>
                    <a:ext uri="{9D8B030D-6E8A-4147-A177-3AD203B41FA5}">
                      <a16:colId xmlns:a16="http://schemas.microsoft.com/office/drawing/2014/main" val="3041997284"/>
                    </a:ext>
                  </a:extLst>
                </a:gridCol>
                <a:gridCol w="586483">
                  <a:extLst>
                    <a:ext uri="{9D8B030D-6E8A-4147-A177-3AD203B41FA5}">
                      <a16:colId xmlns:a16="http://schemas.microsoft.com/office/drawing/2014/main" val="2969525651"/>
                    </a:ext>
                  </a:extLst>
                </a:gridCol>
              </a:tblGrid>
              <a:tr h="110711">
                <a:tc>
                  <a:txBody>
                    <a:bodyPr/>
                    <a:lstStyle/>
                    <a:p>
                      <a:pPr>
                        <a:buNone/>
                      </a:pPr>
                      <a:r>
                        <a:rPr lang="en-GB" sz="800" kern="0">
                          <a:effectLst/>
                        </a:rPr>
                        <a:t>Topic</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32304" marR="32304" marT="0" marB="0"/>
                </a:tc>
                <a:tc>
                  <a:txBody>
                    <a:bodyPr/>
                    <a:lstStyle/>
                    <a:p>
                      <a:pPr>
                        <a:buNone/>
                      </a:pPr>
                      <a:r>
                        <a:rPr lang="en-GB" sz="800" kern="0">
                          <a:effectLst/>
                        </a:rPr>
                        <a:t>Description </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32304" marR="32304" marT="0" marB="0"/>
                </a:tc>
                <a:tc>
                  <a:txBody>
                    <a:bodyPr/>
                    <a:lstStyle/>
                    <a:p>
                      <a:pPr>
                        <a:buNone/>
                      </a:pPr>
                      <a:r>
                        <a:rPr lang="en-GB" sz="800" kern="0">
                          <a:effectLst/>
                        </a:rPr>
                        <a:t>Details / To-Do list</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32304" marR="32304" marT="0" marB="0"/>
                </a:tc>
                <a:tc>
                  <a:txBody>
                    <a:bodyPr/>
                    <a:lstStyle/>
                    <a:p>
                      <a:pPr>
                        <a:buNone/>
                      </a:pPr>
                      <a:r>
                        <a:rPr lang="en-GB" sz="800" kern="0">
                          <a:effectLst/>
                        </a:rPr>
                        <a:t>Priority</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32304" marR="32304" marT="0" marB="0"/>
                </a:tc>
                <a:extLst>
                  <a:ext uri="{0D108BD9-81ED-4DB2-BD59-A6C34878D82A}">
                    <a16:rowId xmlns:a16="http://schemas.microsoft.com/office/drawing/2014/main" val="3830162651"/>
                  </a:ext>
                </a:extLst>
              </a:tr>
              <a:tr h="110711">
                <a:tc>
                  <a:txBody>
                    <a:bodyPr/>
                    <a:lstStyle/>
                    <a:p>
                      <a:pPr>
                        <a:buNone/>
                      </a:pPr>
                      <a:r>
                        <a:rPr lang="en-GB" sz="800" kern="0">
                          <a:effectLst/>
                        </a:rPr>
                        <a:t> </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32304" marR="32304" marT="0" marB="0"/>
                </a:tc>
                <a:tc>
                  <a:txBody>
                    <a:bodyPr/>
                    <a:lstStyle/>
                    <a:p>
                      <a:pPr>
                        <a:buNone/>
                      </a:pPr>
                      <a:r>
                        <a:rPr lang="en-GB" sz="800" kern="0">
                          <a:effectLst/>
                        </a:rPr>
                        <a:t> </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32304" marR="32304" marT="0" marB="0"/>
                </a:tc>
                <a:tc>
                  <a:txBody>
                    <a:bodyPr/>
                    <a:lstStyle/>
                    <a:p>
                      <a:pPr>
                        <a:buNone/>
                      </a:pPr>
                      <a:r>
                        <a:rPr lang="en-GB" sz="800" kern="0">
                          <a:effectLst/>
                        </a:rPr>
                        <a:t> </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32304" marR="32304" marT="0" marB="0"/>
                </a:tc>
                <a:tc>
                  <a:txBody>
                    <a:bodyPr/>
                    <a:lstStyle/>
                    <a:p>
                      <a:pPr>
                        <a:buNone/>
                      </a:pPr>
                      <a:r>
                        <a:rPr lang="en-GB" sz="800" kern="0">
                          <a:effectLst/>
                        </a:rPr>
                        <a:t> </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32304" marR="32304" marT="0" marB="0"/>
                </a:tc>
                <a:extLst>
                  <a:ext uri="{0D108BD9-81ED-4DB2-BD59-A6C34878D82A}">
                    <a16:rowId xmlns:a16="http://schemas.microsoft.com/office/drawing/2014/main" val="427540391"/>
                  </a:ext>
                </a:extLst>
              </a:tr>
              <a:tr h="274429">
                <a:tc>
                  <a:txBody>
                    <a:bodyPr/>
                    <a:lstStyle/>
                    <a:p>
                      <a:pPr>
                        <a:buNone/>
                      </a:pPr>
                      <a:r>
                        <a:rPr lang="en-GB" sz="800" kern="0">
                          <a:effectLst/>
                        </a:rPr>
                        <a:t>Achievements</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32304" marR="32304" marT="0" marB="0"/>
                </a:tc>
                <a:tc>
                  <a:txBody>
                    <a:bodyPr/>
                    <a:lstStyle/>
                    <a:p>
                      <a:pPr>
                        <a:buNone/>
                      </a:pPr>
                      <a:r>
                        <a:rPr lang="en-GB" sz="800" kern="0">
                          <a:effectLst/>
                        </a:rPr>
                        <a:t>Identify what has been achieved so far</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32304" marR="32304" marT="0" marB="0"/>
                </a:tc>
                <a:tc>
                  <a:txBody>
                    <a:bodyPr/>
                    <a:lstStyle/>
                    <a:p>
                      <a:pPr>
                        <a:buNone/>
                      </a:pPr>
                      <a:r>
                        <a:rPr lang="en-GB" sz="800" kern="0">
                          <a:effectLst/>
                        </a:rPr>
                        <a:t>CC testing completed. Minor re-tests to be performed.</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32304" marR="32304" marT="0" marB="0"/>
                </a:tc>
                <a:tc>
                  <a:txBody>
                    <a:bodyPr/>
                    <a:lstStyle/>
                    <a:p>
                      <a:pPr>
                        <a:buNone/>
                      </a:pPr>
                      <a:r>
                        <a:rPr lang="en-GB" sz="800" kern="0">
                          <a:effectLst/>
                        </a:rPr>
                        <a:t> Medium</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32304" marR="32304" marT="0" marB="0"/>
                </a:tc>
                <a:extLst>
                  <a:ext uri="{0D108BD9-81ED-4DB2-BD59-A6C34878D82A}">
                    <a16:rowId xmlns:a16="http://schemas.microsoft.com/office/drawing/2014/main" val="3686320162"/>
                  </a:ext>
                </a:extLst>
              </a:tr>
              <a:tr h="457381">
                <a:tc>
                  <a:txBody>
                    <a:bodyPr/>
                    <a:lstStyle/>
                    <a:p>
                      <a:pPr>
                        <a:buNone/>
                      </a:pPr>
                      <a:r>
                        <a:rPr lang="en-GB" sz="800" kern="0">
                          <a:effectLst/>
                        </a:rPr>
                        <a:t>Remaining tasks</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32304" marR="32304" marT="0" marB="0"/>
                </a:tc>
                <a:tc>
                  <a:txBody>
                    <a:bodyPr/>
                    <a:lstStyle/>
                    <a:p>
                      <a:pPr>
                        <a:buNone/>
                      </a:pPr>
                      <a:r>
                        <a:rPr lang="en-GB" sz="800" kern="0">
                          <a:effectLst/>
                        </a:rPr>
                        <a:t>What remains to be done</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32304" marR="32304" marT="0" marB="0"/>
                </a:tc>
                <a:tc>
                  <a:txBody>
                    <a:bodyPr/>
                    <a:lstStyle/>
                    <a:p>
                      <a:pPr>
                        <a:buNone/>
                      </a:pPr>
                      <a:r>
                        <a:rPr lang="en-GB" sz="800" kern="0" dirty="0">
                          <a:effectLst/>
                        </a:rPr>
                        <a:t>Mostly ECDC tasks: sample holder ‘macro’ in NICOS; integration of rheometer for first science. </a:t>
                      </a:r>
                      <a:endParaRPr lang="en-GB" sz="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2304" marR="32304" marT="0" marB="0"/>
                </a:tc>
                <a:tc>
                  <a:txBody>
                    <a:bodyPr/>
                    <a:lstStyle/>
                    <a:p>
                      <a:pPr>
                        <a:buNone/>
                      </a:pPr>
                      <a:r>
                        <a:rPr lang="en-GB" sz="800" kern="0">
                          <a:effectLst/>
                        </a:rPr>
                        <a:t> High</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32304" marR="32304" marT="0" marB="0"/>
                </a:tc>
                <a:extLst>
                  <a:ext uri="{0D108BD9-81ED-4DB2-BD59-A6C34878D82A}">
                    <a16:rowId xmlns:a16="http://schemas.microsoft.com/office/drawing/2014/main" val="1365961226"/>
                  </a:ext>
                </a:extLst>
              </a:tr>
              <a:tr h="640334">
                <a:tc>
                  <a:txBody>
                    <a:bodyPr/>
                    <a:lstStyle/>
                    <a:p>
                      <a:pPr>
                        <a:buNone/>
                      </a:pPr>
                      <a:r>
                        <a:rPr lang="en-GB" sz="800" kern="0">
                          <a:effectLst/>
                        </a:rPr>
                        <a:t>Bottlenecks &amp; dependencies</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32304" marR="32304" marT="0" marB="0"/>
                </a:tc>
                <a:tc>
                  <a:txBody>
                    <a:bodyPr/>
                    <a:lstStyle/>
                    <a:p>
                      <a:pPr>
                        <a:buNone/>
                      </a:pPr>
                      <a:r>
                        <a:rPr lang="en-GB" sz="800" kern="0">
                          <a:effectLst/>
                        </a:rPr>
                        <a:t>Identify bottlenecks, technical difficulties, or dependencies that are affecting progress</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32304" marR="32304" marT="0" marB="0"/>
                </a:tc>
                <a:tc>
                  <a:txBody>
                    <a:bodyPr/>
                    <a:lstStyle/>
                    <a:p>
                      <a:pPr>
                        <a:buNone/>
                      </a:pPr>
                      <a:r>
                        <a:rPr lang="en-GB" sz="800" kern="0">
                          <a:effectLst/>
                        </a:rPr>
                        <a:t>Integration of sample environment requirements and user-facing control software is somewhat dependent on ECDC and DST divisions. </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32304" marR="32304" marT="0" marB="0"/>
                </a:tc>
                <a:tc>
                  <a:txBody>
                    <a:bodyPr/>
                    <a:lstStyle/>
                    <a:p>
                      <a:pPr>
                        <a:buNone/>
                      </a:pPr>
                      <a:r>
                        <a:rPr lang="en-GB" sz="800" kern="0">
                          <a:effectLst/>
                        </a:rPr>
                        <a:t> Medium</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32304" marR="32304" marT="0" marB="0"/>
                </a:tc>
                <a:extLst>
                  <a:ext uri="{0D108BD9-81ED-4DB2-BD59-A6C34878D82A}">
                    <a16:rowId xmlns:a16="http://schemas.microsoft.com/office/drawing/2014/main" val="1701433703"/>
                  </a:ext>
                </a:extLst>
              </a:tr>
              <a:tr h="110711">
                <a:tc>
                  <a:txBody>
                    <a:bodyPr/>
                    <a:lstStyle/>
                    <a:p>
                      <a:pPr>
                        <a:buNone/>
                      </a:pPr>
                      <a:r>
                        <a:rPr lang="en-GB" sz="800" kern="0">
                          <a:effectLst/>
                        </a:rPr>
                        <a:t> </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32304" marR="32304" marT="0" marB="0"/>
                </a:tc>
                <a:tc>
                  <a:txBody>
                    <a:bodyPr/>
                    <a:lstStyle/>
                    <a:p>
                      <a:pPr>
                        <a:buNone/>
                      </a:pPr>
                      <a:r>
                        <a:rPr lang="en-GB" sz="800" kern="0">
                          <a:effectLst/>
                        </a:rPr>
                        <a:t> </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32304" marR="32304" marT="0" marB="0"/>
                </a:tc>
                <a:tc>
                  <a:txBody>
                    <a:bodyPr/>
                    <a:lstStyle/>
                    <a:p>
                      <a:pPr>
                        <a:buNone/>
                      </a:pPr>
                      <a:r>
                        <a:rPr lang="en-GB" sz="800" kern="0">
                          <a:effectLst/>
                        </a:rPr>
                        <a:t> </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32304" marR="32304" marT="0" marB="0"/>
                </a:tc>
                <a:tc>
                  <a:txBody>
                    <a:bodyPr/>
                    <a:lstStyle/>
                    <a:p>
                      <a:pPr>
                        <a:buNone/>
                      </a:pPr>
                      <a:r>
                        <a:rPr lang="en-GB" sz="800" kern="0">
                          <a:effectLst/>
                        </a:rPr>
                        <a:t> </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32304" marR="32304" marT="0" marB="0"/>
                </a:tc>
                <a:extLst>
                  <a:ext uri="{0D108BD9-81ED-4DB2-BD59-A6C34878D82A}">
                    <a16:rowId xmlns:a16="http://schemas.microsoft.com/office/drawing/2014/main" val="2007777321"/>
                  </a:ext>
                </a:extLst>
              </a:tr>
              <a:tr h="274429">
                <a:tc>
                  <a:txBody>
                    <a:bodyPr/>
                    <a:lstStyle/>
                    <a:p>
                      <a:pPr>
                        <a:buNone/>
                      </a:pPr>
                      <a:r>
                        <a:rPr lang="en-GB" sz="800" kern="0">
                          <a:effectLst/>
                        </a:rPr>
                        <a:t>Software</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32304" marR="32304" marT="0" marB="0"/>
                </a:tc>
                <a:tc>
                  <a:txBody>
                    <a:bodyPr/>
                    <a:lstStyle/>
                    <a:p>
                      <a:pPr>
                        <a:buNone/>
                      </a:pPr>
                      <a:r>
                        <a:rPr lang="en-GB" sz="800" kern="0">
                          <a:effectLst/>
                        </a:rPr>
                        <a:t>List calibration tools</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32304" marR="32304" marT="0" marB="0"/>
                </a:tc>
                <a:tc>
                  <a:txBody>
                    <a:bodyPr/>
                    <a:lstStyle/>
                    <a:p>
                      <a:pPr>
                        <a:buNone/>
                      </a:pPr>
                      <a:r>
                        <a:rPr lang="en-GB" sz="800" kern="0">
                          <a:effectLst/>
                        </a:rPr>
                        <a:t>Scipp (esssans, scippneutron, scippnexus)</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32304" marR="32304" marT="0" marB="0"/>
                </a:tc>
                <a:tc>
                  <a:txBody>
                    <a:bodyPr/>
                    <a:lstStyle/>
                    <a:p>
                      <a:pPr>
                        <a:buNone/>
                      </a:pPr>
                      <a:r>
                        <a:rPr lang="en-GB" sz="800" kern="0">
                          <a:effectLst/>
                        </a:rPr>
                        <a:t> -</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32304" marR="32304" marT="0" marB="0"/>
                </a:tc>
                <a:extLst>
                  <a:ext uri="{0D108BD9-81ED-4DB2-BD59-A6C34878D82A}">
                    <a16:rowId xmlns:a16="http://schemas.microsoft.com/office/drawing/2014/main" val="1176778826"/>
                  </a:ext>
                </a:extLst>
              </a:tr>
              <a:tr h="274429">
                <a:tc>
                  <a:txBody>
                    <a:bodyPr/>
                    <a:lstStyle/>
                    <a:p>
                      <a:pPr>
                        <a:buNone/>
                      </a:pPr>
                      <a:r>
                        <a:rPr lang="en-GB" sz="800" kern="0">
                          <a:effectLst/>
                        </a:rPr>
                        <a:t>Software</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32304" marR="32304" marT="0" marB="0"/>
                </a:tc>
                <a:tc>
                  <a:txBody>
                    <a:bodyPr/>
                    <a:lstStyle/>
                    <a:p>
                      <a:pPr>
                        <a:buNone/>
                      </a:pPr>
                      <a:r>
                        <a:rPr lang="en-GB" sz="800" kern="0">
                          <a:effectLst/>
                        </a:rPr>
                        <a:t>List data reduction tools</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32304" marR="32304" marT="0" marB="0"/>
                </a:tc>
                <a:tc>
                  <a:txBody>
                    <a:bodyPr/>
                    <a:lstStyle/>
                    <a:p>
                      <a:pPr>
                        <a:buNone/>
                      </a:pPr>
                      <a:r>
                        <a:rPr lang="en-GB" sz="800" kern="0">
                          <a:effectLst/>
                        </a:rPr>
                        <a:t>Scipp (esssans, scippneutron, scippnexus)</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32304" marR="32304" marT="0" marB="0"/>
                </a:tc>
                <a:tc>
                  <a:txBody>
                    <a:bodyPr/>
                    <a:lstStyle/>
                    <a:p>
                      <a:pPr>
                        <a:buNone/>
                      </a:pPr>
                      <a:r>
                        <a:rPr lang="en-GB" sz="800" kern="0">
                          <a:effectLst/>
                        </a:rPr>
                        <a:t> -</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32304" marR="32304" marT="0" marB="0"/>
                </a:tc>
                <a:extLst>
                  <a:ext uri="{0D108BD9-81ED-4DB2-BD59-A6C34878D82A}">
                    <a16:rowId xmlns:a16="http://schemas.microsoft.com/office/drawing/2014/main" val="2340219730"/>
                  </a:ext>
                </a:extLst>
              </a:tr>
              <a:tr h="548857">
                <a:tc>
                  <a:txBody>
                    <a:bodyPr/>
                    <a:lstStyle/>
                    <a:p>
                      <a:pPr>
                        <a:buNone/>
                      </a:pPr>
                      <a:r>
                        <a:rPr lang="en-GB" sz="800" kern="0">
                          <a:effectLst/>
                        </a:rPr>
                        <a:t>Software</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32304" marR="32304" marT="0" marB="0"/>
                </a:tc>
                <a:tc>
                  <a:txBody>
                    <a:bodyPr/>
                    <a:lstStyle/>
                    <a:p>
                      <a:pPr>
                        <a:buNone/>
                      </a:pPr>
                      <a:r>
                        <a:rPr lang="en-GB" sz="800" kern="0">
                          <a:effectLst/>
                        </a:rPr>
                        <a:t>List data analysis tools</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32304" marR="32304" marT="0" marB="0"/>
                </a:tc>
                <a:tc>
                  <a:txBody>
                    <a:bodyPr/>
                    <a:lstStyle/>
                    <a:p>
                      <a:pPr>
                        <a:buNone/>
                      </a:pPr>
                      <a:r>
                        <a:rPr lang="en-GB" sz="800" kern="0">
                          <a:effectLst/>
                        </a:rPr>
                        <a:t>SasView community package, including sasmodels, or homebrew code for specific requirements (SciPy, etc)</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32304" marR="32304" marT="0" marB="0"/>
                </a:tc>
                <a:tc>
                  <a:txBody>
                    <a:bodyPr/>
                    <a:lstStyle/>
                    <a:p>
                      <a:pPr>
                        <a:buNone/>
                      </a:pPr>
                      <a:r>
                        <a:rPr lang="en-GB" sz="800" kern="0">
                          <a:effectLst/>
                        </a:rPr>
                        <a:t>-</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32304" marR="32304" marT="0" marB="0"/>
                </a:tc>
                <a:extLst>
                  <a:ext uri="{0D108BD9-81ED-4DB2-BD59-A6C34878D82A}">
                    <a16:rowId xmlns:a16="http://schemas.microsoft.com/office/drawing/2014/main" val="1388996170"/>
                  </a:ext>
                </a:extLst>
              </a:tr>
              <a:tr h="914762">
                <a:tc>
                  <a:txBody>
                    <a:bodyPr/>
                    <a:lstStyle/>
                    <a:p>
                      <a:pPr>
                        <a:buNone/>
                      </a:pPr>
                      <a:r>
                        <a:rPr lang="en-GB" sz="800" kern="0">
                          <a:effectLst/>
                        </a:rPr>
                        <a:t>Software</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32304" marR="32304" marT="0" marB="0"/>
                </a:tc>
                <a:tc>
                  <a:txBody>
                    <a:bodyPr/>
                    <a:lstStyle/>
                    <a:p>
                      <a:pPr>
                        <a:buNone/>
                      </a:pPr>
                      <a:r>
                        <a:rPr lang="en-GB" sz="800" kern="0">
                          <a:effectLst/>
                        </a:rPr>
                        <a:t>Plans for deployment</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32304" marR="32304" marT="0" marB="0"/>
                </a:tc>
                <a:tc>
                  <a:txBody>
                    <a:bodyPr/>
                    <a:lstStyle/>
                    <a:p>
                      <a:pPr>
                        <a:buNone/>
                      </a:pPr>
                      <a:r>
                        <a:rPr lang="en-GB" sz="800" kern="0">
                          <a:effectLst/>
                        </a:rPr>
                        <a:t>Scipp (esssans, scippneutron, scippnexus) working well. Next steps: test full reduction workflow of different detector banks, and subsequent data merging etc, using simulated data (McStas). </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32304" marR="32304" marT="0" marB="0"/>
                </a:tc>
                <a:tc>
                  <a:txBody>
                    <a:bodyPr/>
                    <a:lstStyle/>
                    <a:p>
                      <a:pPr>
                        <a:buNone/>
                      </a:pPr>
                      <a:r>
                        <a:rPr lang="en-GB" sz="800" kern="0">
                          <a:effectLst/>
                        </a:rPr>
                        <a:t> -</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32304" marR="32304" marT="0" marB="0"/>
                </a:tc>
                <a:extLst>
                  <a:ext uri="{0D108BD9-81ED-4DB2-BD59-A6C34878D82A}">
                    <a16:rowId xmlns:a16="http://schemas.microsoft.com/office/drawing/2014/main" val="1353547646"/>
                  </a:ext>
                </a:extLst>
              </a:tr>
              <a:tr h="110711">
                <a:tc>
                  <a:txBody>
                    <a:bodyPr/>
                    <a:lstStyle/>
                    <a:p>
                      <a:pPr>
                        <a:buNone/>
                      </a:pPr>
                      <a:r>
                        <a:rPr lang="en-GB" sz="800" kern="0">
                          <a:effectLst/>
                        </a:rPr>
                        <a:t> </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32304" marR="32304" marT="0" marB="0"/>
                </a:tc>
                <a:tc>
                  <a:txBody>
                    <a:bodyPr/>
                    <a:lstStyle/>
                    <a:p>
                      <a:pPr>
                        <a:buNone/>
                      </a:pPr>
                      <a:r>
                        <a:rPr lang="en-GB" sz="800" kern="0">
                          <a:effectLst/>
                        </a:rPr>
                        <a:t> </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32304" marR="32304" marT="0" marB="0"/>
                </a:tc>
                <a:tc>
                  <a:txBody>
                    <a:bodyPr/>
                    <a:lstStyle/>
                    <a:p>
                      <a:pPr>
                        <a:buNone/>
                      </a:pPr>
                      <a:r>
                        <a:rPr lang="en-GB" sz="800" kern="0">
                          <a:effectLst/>
                        </a:rPr>
                        <a:t> </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32304" marR="32304" marT="0" marB="0"/>
                </a:tc>
                <a:tc>
                  <a:txBody>
                    <a:bodyPr/>
                    <a:lstStyle/>
                    <a:p>
                      <a:pPr>
                        <a:buNone/>
                      </a:pPr>
                      <a:r>
                        <a:rPr lang="en-GB" sz="800" kern="0">
                          <a:effectLst/>
                        </a:rPr>
                        <a:t> </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32304" marR="32304" marT="0" marB="0"/>
                </a:tc>
                <a:extLst>
                  <a:ext uri="{0D108BD9-81ED-4DB2-BD59-A6C34878D82A}">
                    <a16:rowId xmlns:a16="http://schemas.microsoft.com/office/drawing/2014/main" val="996833223"/>
                  </a:ext>
                </a:extLst>
              </a:tr>
              <a:tr h="1189191">
                <a:tc>
                  <a:txBody>
                    <a:bodyPr/>
                    <a:lstStyle/>
                    <a:p>
                      <a:pPr>
                        <a:buNone/>
                      </a:pPr>
                      <a:r>
                        <a:rPr lang="en-GB" sz="800" kern="0">
                          <a:effectLst/>
                        </a:rPr>
                        <a:t>SAR</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32304" marR="32304" marT="0" marB="0"/>
                </a:tc>
                <a:tc>
                  <a:txBody>
                    <a:bodyPr/>
                    <a:lstStyle/>
                    <a:p>
                      <a:pPr>
                        <a:buNone/>
                      </a:pPr>
                      <a:r>
                        <a:rPr lang="en-GB" sz="800" kern="0">
                          <a:effectLst/>
                        </a:rPr>
                        <a:t>Status on the System Acceptance Review process</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32304" marR="32304" marT="0" marB="0"/>
                </a:tc>
                <a:tc>
                  <a:txBody>
                    <a:bodyPr/>
                    <a:lstStyle/>
                    <a:p>
                      <a:pPr>
                        <a:buNone/>
                      </a:pPr>
                      <a:r>
                        <a:rPr lang="en-GB" sz="800" kern="0">
                          <a:effectLst/>
                        </a:rPr>
                        <a:t>SAR has been performed and iSRR scheduled. Only a few known issues highlighted by the panel. Minor NITs (NSS instrumentation tickets) being dealt with prior to SAR approval or pushed to TG6. Detector failure root cause potentially resolved. </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32304" marR="32304" marT="0" marB="0"/>
                </a:tc>
                <a:tc>
                  <a:txBody>
                    <a:bodyPr/>
                    <a:lstStyle/>
                    <a:p>
                      <a:pPr>
                        <a:buNone/>
                      </a:pPr>
                      <a:r>
                        <a:rPr lang="en-GB" sz="800" kern="0" dirty="0">
                          <a:effectLst/>
                        </a:rPr>
                        <a:t> High</a:t>
                      </a:r>
                      <a:endParaRPr lang="en-GB" sz="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2304" marR="32304" marT="0" marB="0"/>
                </a:tc>
                <a:extLst>
                  <a:ext uri="{0D108BD9-81ED-4DB2-BD59-A6C34878D82A}">
                    <a16:rowId xmlns:a16="http://schemas.microsoft.com/office/drawing/2014/main" val="3771321939"/>
                  </a:ext>
                </a:extLst>
              </a:tr>
            </a:tbl>
          </a:graphicData>
        </a:graphic>
      </p:graphicFrame>
      <p:pic>
        <p:nvPicPr>
          <p:cNvPr id="11" name="Picture 10" descr="A diagram of a graph showing different shapes&#10;&#10;AI-generated content may be incorrect.">
            <a:extLst>
              <a:ext uri="{FF2B5EF4-FFF2-40B4-BE49-F238E27FC236}">
                <a16:creationId xmlns:a16="http://schemas.microsoft.com/office/drawing/2014/main" id="{355B05D4-6283-0387-DE44-48F378663EA9}"/>
              </a:ext>
            </a:extLst>
          </p:cNvPr>
          <p:cNvPicPr>
            <a:picLocks noChangeAspect="1"/>
          </p:cNvPicPr>
          <p:nvPr/>
        </p:nvPicPr>
        <p:blipFill>
          <a:blip r:embed="rId3"/>
          <a:stretch>
            <a:fillRect/>
          </a:stretch>
        </p:blipFill>
        <p:spPr>
          <a:xfrm>
            <a:off x="5034691" y="5288692"/>
            <a:ext cx="2770997" cy="1556782"/>
          </a:xfrm>
          <a:prstGeom prst="rect">
            <a:avLst/>
          </a:prstGeom>
        </p:spPr>
      </p:pic>
    </p:spTree>
    <p:extLst>
      <p:ext uri="{BB962C8B-B14F-4D97-AF65-F5344CB8AC3E}">
        <p14:creationId xmlns:p14="http://schemas.microsoft.com/office/powerpoint/2010/main" val="1485380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9FC7F-C84A-99F6-35B0-3DC7519B65C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CF12C68-43F1-ABF7-92CE-1EEB7CD14BBF}"/>
              </a:ext>
            </a:extLst>
          </p:cNvPr>
          <p:cNvSpPr>
            <a:spLocks noGrp="1"/>
          </p:cNvSpPr>
          <p:nvPr>
            <p:ph type="title"/>
          </p:nvPr>
        </p:nvSpPr>
        <p:spPr/>
        <p:txBody>
          <a:bodyPr/>
          <a:lstStyle/>
          <a:p>
            <a:r>
              <a:rPr lang="en-DK" sz="4200">
                <a:solidFill>
                  <a:srgbClr val="666666"/>
                </a:solidFill>
                <a:latin typeface="Segoe UI Light"/>
              </a:rPr>
              <a:t>ODIN</a:t>
            </a:r>
            <a:endParaRPr lang="en-DK" sz="4200" dirty="0">
              <a:solidFill>
                <a:srgbClr val="666666"/>
              </a:solidFill>
              <a:latin typeface="Segoe UI Light"/>
            </a:endParaRPr>
          </a:p>
        </p:txBody>
      </p:sp>
      <p:grpSp>
        <p:nvGrpSpPr>
          <p:cNvPr id="24" name="Group 23">
            <a:extLst>
              <a:ext uri="{FF2B5EF4-FFF2-40B4-BE49-F238E27FC236}">
                <a16:creationId xmlns:a16="http://schemas.microsoft.com/office/drawing/2014/main" id="{0B40979A-8F0B-B411-3B61-697CD96EA27D}"/>
              </a:ext>
            </a:extLst>
          </p:cNvPr>
          <p:cNvGrpSpPr/>
          <p:nvPr/>
        </p:nvGrpSpPr>
        <p:grpSpPr>
          <a:xfrm>
            <a:off x="1076017" y="4628104"/>
            <a:ext cx="4168830" cy="1722973"/>
            <a:chOff x="1168509" y="1093094"/>
            <a:chExt cx="4168830" cy="1722973"/>
          </a:xfrm>
        </p:grpSpPr>
        <p:pic>
          <p:nvPicPr>
            <p:cNvPr id="4" name="Picture 3" descr="A computer screen on a desk&#10;&#10;AI-generated content may be incorrect.">
              <a:extLst>
                <a:ext uri="{FF2B5EF4-FFF2-40B4-BE49-F238E27FC236}">
                  <a16:creationId xmlns:a16="http://schemas.microsoft.com/office/drawing/2014/main" id="{3196141D-22B8-6808-286F-475FED1FD6F1}"/>
                </a:ext>
              </a:extLst>
            </p:cNvPr>
            <p:cNvPicPr>
              <a:picLocks noChangeAspect="1"/>
            </p:cNvPicPr>
            <p:nvPr/>
          </p:nvPicPr>
          <p:blipFill>
            <a:blip r:embed="rId3"/>
            <a:stretch>
              <a:fillRect/>
            </a:stretch>
          </p:blipFill>
          <p:spPr>
            <a:xfrm>
              <a:off x="1168509" y="1093094"/>
              <a:ext cx="3502875" cy="1318906"/>
            </a:xfrm>
            <a:prstGeom prst="rect">
              <a:avLst/>
            </a:prstGeom>
            <a:effectLst>
              <a:outerShdw blurRad="50800" dist="38100" dir="2700000" algn="tl" rotWithShape="0">
                <a:prstClr val="black">
                  <a:alpha val="40000"/>
                </a:prstClr>
              </a:outerShdw>
            </a:effectLst>
          </p:spPr>
        </p:pic>
        <p:sp>
          <p:nvSpPr>
            <p:cNvPr id="18" name="TextBox 17">
              <a:extLst>
                <a:ext uri="{FF2B5EF4-FFF2-40B4-BE49-F238E27FC236}">
                  <a16:creationId xmlns:a16="http://schemas.microsoft.com/office/drawing/2014/main" id="{277F4A17-9F06-62B0-5061-2B9D8BCE8D72}"/>
                </a:ext>
              </a:extLst>
            </p:cNvPr>
            <p:cNvSpPr txBox="1"/>
            <p:nvPr/>
          </p:nvSpPr>
          <p:spPr>
            <a:xfrm>
              <a:off x="2389160" y="2508290"/>
              <a:ext cx="2948179" cy="307777"/>
            </a:xfrm>
            <a:prstGeom prst="rect">
              <a:avLst/>
            </a:prstGeom>
            <a:noFill/>
          </p:spPr>
          <p:txBody>
            <a:bodyPr wrap="none" rtlCol="0">
              <a:spAutoFit/>
            </a:bodyPr>
            <a:lstStyle/>
            <a:p>
              <a:r>
                <a:rPr lang="en-US" sz="1400" dirty="0"/>
                <a:t>Light tomography at YMIR (ORCA)</a:t>
              </a:r>
            </a:p>
          </p:txBody>
        </p:sp>
      </p:grpSp>
      <p:graphicFrame>
        <p:nvGraphicFramePr>
          <p:cNvPr id="28" name="Table 27">
            <a:extLst>
              <a:ext uri="{FF2B5EF4-FFF2-40B4-BE49-F238E27FC236}">
                <a16:creationId xmlns:a16="http://schemas.microsoft.com/office/drawing/2014/main" id="{F37B8ECE-87DC-87E9-808B-C6EF7325A402}"/>
              </a:ext>
            </a:extLst>
          </p:cNvPr>
          <p:cNvGraphicFramePr>
            <a:graphicFrameLocks noGrp="1"/>
          </p:cNvGraphicFramePr>
          <p:nvPr/>
        </p:nvGraphicFramePr>
        <p:xfrm>
          <a:off x="1103709" y="1270567"/>
          <a:ext cx="2618679" cy="2706716"/>
        </p:xfrm>
        <a:graphic>
          <a:graphicData uri="http://schemas.openxmlformats.org/drawingml/2006/table">
            <a:tbl>
              <a:tblPr firstRow="1" firstCol="1" bandRow="1">
                <a:tableStyleId>{5C22544A-7EE6-4342-B048-85BDC9FD1C3A}</a:tableStyleId>
              </a:tblPr>
              <a:tblGrid>
                <a:gridCol w="891805">
                  <a:extLst>
                    <a:ext uri="{9D8B030D-6E8A-4147-A177-3AD203B41FA5}">
                      <a16:colId xmlns:a16="http://schemas.microsoft.com/office/drawing/2014/main" val="2826494926"/>
                    </a:ext>
                  </a:extLst>
                </a:gridCol>
                <a:gridCol w="1726874">
                  <a:extLst>
                    <a:ext uri="{9D8B030D-6E8A-4147-A177-3AD203B41FA5}">
                      <a16:colId xmlns:a16="http://schemas.microsoft.com/office/drawing/2014/main" val="3975060142"/>
                    </a:ext>
                  </a:extLst>
                </a:gridCol>
              </a:tblGrid>
              <a:tr h="117866">
                <a:tc>
                  <a:txBody>
                    <a:bodyPr/>
                    <a:lstStyle/>
                    <a:p>
                      <a:pPr>
                        <a:buNone/>
                      </a:pPr>
                      <a:r>
                        <a:rPr lang="en-US" sz="900" kern="0">
                          <a:effectLst/>
                        </a:rPr>
                        <a:t>Topic</a:t>
                      </a:r>
                      <a:endParaRPr lang="en-DK" sz="900" kern="100">
                        <a:effectLst/>
                        <a:latin typeface="Aptos" panose="020B0004020202020204" pitchFamily="34" charset="0"/>
                        <a:ea typeface="Aptos" panose="020B0004020202020204" pitchFamily="34" charset="0"/>
                        <a:cs typeface="Times New Roman" panose="02020603050405020304" pitchFamily="18" charset="0"/>
                      </a:endParaRPr>
                    </a:p>
                  </a:txBody>
                  <a:tcPr marL="52598" marR="52598" marT="0" marB="0"/>
                </a:tc>
                <a:tc>
                  <a:txBody>
                    <a:bodyPr/>
                    <a:lstStyle/>
                    <a:p>
                      <a:pPr>
                        <a:buNone/>
                      </a:pPr>
                      <a:r>
                        <a:rPr lang="en-US" sz="900" kern="0">
                          <a:effectLst/>
                        </a:rPr>
                        <a:t>Description </a:t>
                      </a:r>
                      <a:endParaRPr lang="en-DK" sz="900" kern="100">
                        <a:effectLst/>
                        <a:latin typeface="Aptos" panose="020B0004020202020204" pitchFamily="34" charset="0"/>
                        <a:ea typeface="Aptos" panose="020B0004020202020204" pitchFamily="34" charset="0"/>
                        <a:cs typeface="Times New Roman" panose="02020603050405020304" pitchFamily="18" charset="0"/>
                      </a:endParaRPr>
                    </a:p>
                  </a:txBody>
                  <a:tcPr marL="52598" marR="52598" marT="0" marB="0"/>
                </a:tc>
                <a:extLst>
                  <a:ext uri="{0D108BD9-81ED-4DB2-BD59-A6C34878D82A}">
                    <a16:rowId xmlns:a16="http://schemas.microsoft.com/office/drawing/2014/main" val="2461970764"/>
                  </a:ext>
                </a:extLst>
              </a:tr>
              <a:tr h="1060796">
                <a:tc>
                  <a:txBody>
                    <a:bodyPr/>
                    <a:lstStyle/>
                    <a:p>
                      <a:pPr>
                        <a:buNone/>
                      </a:pPr>
                      <a:r>
                        <a:rPr lang="en-US" sz="900" kern="0">
                          <a:effectLst/>
                        </a:rPr>
                        <a:t>Achievements</a:t>
                      </a:r>
                      <a:endParaRPr lang="en-DK" sz="900" kern="100">
                        <a:effectLst/>
                        <a:latin typeface="Aptos" panose="020B0004020202020204" pitchFamily="34" charset="0"/>
                        <a:ea typeface="Aptos" panose="020B0004020202020204" pitchFamily="34" charset="0"/>
                        <a:cs typeface="Times New Roman" panose="02020603050405020304" pitchFamily="18" charset="0"/>
                      </a:endParaRPr>
                    </a:p>
                  </a:txBody>
                  <a:tcPr marL="52598" marR="52598" marT="0" marB="0"/>
                </a:tc>
                <a:tc>
                  <a:txBody>
                    <a:bodyPr/>
                    <a:lstStyle/>
                    <a:p>
                      <a:pPr>
                        <a:buNone/>
                      </a:pPr>
                      <a:r>
                        <a:rPr lang="en-US" sz="900" kern="0" dirty="0">
                          <a:effectLst/>
                        </a:rPr>
                        <a:t>Attenuation tomography demonstrated at YMIR last year</a:t>
                      </a:r>
                      <a:endParaRPr lang="en-DK" sz="900" kern="100" dirty="0">
                        <a:effectLst/>
                      </a:endParaRPr>
                    </a:p>
                    <a:p>
                      <a:pPr>
                        <a:buNone/>
                      </a:pPr>
                      <a:r>
                        <a:rPr lang="en-US" sz="900" kern="0" dirty="0">
                          <a:effectLst/>
                        </a:rPr>
                        <a:t> </a:t>
                      </a:r>
                      <a:endParaRPr lang="en-DK" sz="900" kern="100" dirty="0">
                        <a:effectLst/>
                      </a:endParaRPr>
                    </a:p>
                    <a:p>
                      <a:pPr>
                        <a:buNone/>
                      </a:pPr>
                      <a:r>
                        <a:rPr lang="en-US" sz="900" kern="0" dirty="0">
                          <a:effectLst/>
                        </a:rPr>
                        <a:t>Integrated tests for ODIN</a:t>
                      </a:r>
                      <a:endParaRPr lang="en-DK" sz="900" kern="100" dirty="0">
                        <a:effectLst/>
                      </a:endParaRPr>
                    </a:p>
                  </a:txBody>
                  <a:tcPr marL="52598" marR="52598" marT="0" marB="0"/>
                </a:tc>
                <a:extLst>
                  <a:ext uri="{0D108BD9-81ED-4DB2-BD59-A6C34878D82A}">
                    <a16:rowId xmlns:a16="http://schemas.microsoft.com/office/drawing/2014/main" val="1281486247"/>
                  </a:ext>
                </a:extLst>
              </a:tr>
              <a:tr h="1283552">
                <a:tc>
                  <a:txBody>
                    <a:bodyPr/>
                    <a:lstStyle/>
                    <a:p>
                      <a:pPr>
                        <a:buNone/>
                      </a:pPr>
                      <a:r>
                        <a:rPr lang="en-US" sz="900" kern="0">
                          <a:effectLst/>
                        </a:rPr>
                        <a:t>Remaining tasks</a:t>
                      </a:r>
                      <a:endParaRPr lang="en-DK" sz="900" kern="100">
                        <a:effectLst/>
                        <a:latin typeface="Aptos" panose="020B0004020202020204" pitchFamily="34" charset="0"/>
                        <a:ea typeface="Aptos" panose="020B0004020202020204" pitchFamily="34" charset="0"/>
                        <a:cs typeface="Times New Roman" panose="02020603050405020304" pitchFamily="18" charset="0"/>
                      </a:endParaRPr>
                    </a:p>
                  </a:txBody>
                  <a:tcPr marL="52598" marR="52598" marT="0" marB="0"/>
                </a:tc>
                <a:tc>
                  <a:txBody>
                    <a:bodyPr/>
                    <a:lstStyle/>
                    <a:p>
                      <a:pPr>
                        <a:buNone/>
                      </a:pPr>
                      <a:r>
                        <a:rPr lang="en-US" sz="900" kern="0" dirty="0">
                          <a:effectLst/>
                        </a:rPr>
                        <a:t>Apply Bragg edge fitting engine on pixel-by-pixel basis</a:t>
                      </a:r>
                    </a:p>
                    <a:p>
                      <a:pPr>
                        <a:buNone/>
                      </a:pPr>
                      <a:endParaRPr lang="en-US" sz="900" kern="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0" dirty="0">
                          <a:effectLst/>
                        </a:rPr>
                        <a:t>Assortment of individual image operations used on a case-by-case principle</a:t>
                      </a:r>
                      <a:endParaRPr lang="en-DK" sz="900" kern="100" dirty="0">
                        <a:effectLst/>
                      </a:endParaRPr>
                    </a:p>
                    <a:p>
                      <a:pPr>
                        <a:buNone/>
                      </a:pPr>
                      <a:endParaRPr lang="en-DK" sz="900" kern="100" dirty="0">
                        <a:effectLst/>
                      </a:endParaRPr>
                    </a:p>
                    <a:p>
                      <a:pPr>
                        <a:buNone/>
                      </a:pPr>
                      <a:r>
                        <a:rPr lang="en-US" sz="900" kern="0" dirty="0">
                          <a:effectLst/>
                        </a:rPr>
                        <a:t>Spectral tomography (exploratory) using </a:t>
                      </a:r>
                      <a:r>
                        <a:rPr lang="en-US" sz="900" kern="0" dirty="0" err="1">
                          <a:effectLst/>
                        </a:rPr>
                        <a:t>Lumacam</a:t>
                      </a:r>
                      <a:endParaRPr lang="en-DK" sz="900" kern="100" dirty="0">
                        <a:effectLst/>
                      </a:endParaRPr>
                    </a:p>
                    <a:p>
                      <a:pPr>
                        <a:buNone/>
                      </a:pPr>
                      <a:r>
                        <a:rPr lang="en-US" sz="900" kern="0" dirty="0">
                          <a:effectLst/>
                        </a:rPr>
                        <a:t> </a:t>
                      </a:r>
                      <a:endParaRPr lang="en-DK" sz="900" kern="100" dirty="0">
                        <a:effectLst/>
                      </a:endParaRPr>
                    </a:p>
                    <a:p>
                      <a:pPr>
                        <a:buNone/>
                      </a:pPr>
                      <a:r>
                        <a:rPr lang="en-US" sz="900" kern="0" dirty="0">
                          <a:effectLst/>
                          <a:highlight>
                            <a:srgbClr val="FFFF00"/>
                          </a:highlight>
                        </a:rPr>
                        <a:t> </a:t>
                      </a:r>
                      <a:endParaRPr lang="en-DK"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2598" marR="52598" marT="0" marB="0"/>
                </a:tc>
                <a:extLst>
                  <a:ext uri="{0D108BD9-81ED-4DB2-BD59-A6C34878D82A}">
                    <a16:rowId xmlns:a16="http://schemas.microsoft.com/office/drawing/2014/main" val="794504635"/>
                  </a:ext>
                </a:extLst>
              </a:tr>
            </a:tbl>
          </a:graphicData>
        </a:graphic>
      </p:graphicFrame>
      <p:graphicFrame>
        <p:nvGraphicFramePr>
          <p:cNvPr id="29" name="Table 28">
            <a:extLst>
              <a:ext uri="{FF2B5EF4-FFF2-40B4-BE49-F238E27FC236}">
                <a16:creationId xmlns:a16="http://schemas.microsoft.com/office/drawing/2014/main" id="{C5C794B0-6234-FC4C-D0DF-861182069128}"/>
              </a:ext>
            </a:extLst>
          </p:cNvPr>
          <p:cNvGraphicFramePr>
            <a:graphicFrameLocks noGrp="1"/>
          </p:cNvGraphicFramePr>
          <p:nvPr/>
        </p:nvGraphicFramePr>
        <p:xfrm>
          <a:off x="3791239" y="1270566"/>
          <a:ext cx="2557133" cy="3057836"/>
        </p:xfrm>
        <a:graphic>
          <a:graphicData uri="http://schemas.openxmlformats.org/drawingml/2006/table">
            <a:tbl>
              <a:tblPr firstRow="1" firstCol="1" bandRow="1">
                <a:tableStyleId>{5C22544A-7EE6-4342-B048-85BDC9FD1C3A}</a:tableStyleId>
              </a:tblPr>
              <a:tblGrid>
                <a:gridCol w="870845">
                  <a:extLst>
                    <a:ext uri="{9D8B030D-6E8A-4147-A177-3AD203B41FA5}">
                      <a16:colId xmlns:a16="http://schemas.microsoft.com/office/drawing/2014/main" val="2826494926"/>
                    </a:ext>
                  </a:extLst>
                </a:gridCol>
                <a:gridCol w="1686288">
                  <a:extLst>
                    <a:ext uri="{9D8B030D-6E8A-4147-A177-3AD203B41FA5}">
                      <a16:colId xmlns:a16="http://schemas.microsoft.com/office/drawing/2014/main" val="3975060142"/>
                    </a:ext>
                  </a:extLst>
                </a:gridCol>
              </a:tblGrid>
              <a:tr h="145401">
                <a:tc>
                  <a:txBody>
                    <a:bodyPr/>
                    <a:lstStyle/>
                    <a:p>
                      <a:pPr>
                        <a:buNone/>
                      </a:pPr>
                      <a:r>
                        <a:rPr lang="en-US" sz="900" kern="0">
                          <a:effectLst/>
                        </a:rPr>
                        <a:t>Topic</a:t>
                      </a:r>
                      <a:endParaRPr lang="en-DK" sz="900" kern="100">
                        <a:effectLst/>
                        <a:latin typeface="Aptos" panose="020B0004020202020204" pitchFamily="34" charset="0"/>
                        <a:ea typeface="Aptos" panose="020B0004020202020204" pitchFamily="34" charset="0"/>
                        <a:cs typeface="Times New Roman" panose="02020603050405020304" pitchFamily="18" charset="0"/>
                      </a:endParaRPr>
                    </a:p>
                  </a:txBody>
                  <a:tcPr marL="52598" marR="52598" marT="0" marB="0"/>
                </a:tc>
                <a:tc>
                  <a:txBody>
                    <a:bodyPr/>
                    <a:lstStyle/>
                    <a:p>
                      <a:pPr>
                        <a:buNone/>
                      </a:pPr>
                      <a:r>
                        <a:rPr lang="en-US" sz="900" kern="0" dirty="0">
                          <a:effectLst/>
                        </a:rPr>
                        <a:t>Description </a:t>
                      </a:r>
                      <a:endParaRPr lang="en-DK"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2598" marR="52598" marT="0" marB="0"/>
                </a:tc>
                <a:extLst>
                  <a:ext uri="{0D108BD9-81ED-4DB2-BD59-A6C34878D82A}">
                    <a16:rowId xmlns:a16="http://schemas.microsoft.com/office/drawing/2014/main" val="2461970764"/>
                  </a:ext>
                </a:extLst>
              </a:tr>
              <a:tr h="855035">
                <a:tc>
                  <a:txBody>
                    <a:bodyPr/>
                    <a:lstStyle/>
                    <a:p>
                      <a:pPr>
                        <a:buNone/>
                      </a:pPr>
                      <a:r>
                        <a:rPr lang="en-US" sz="900" kern="0" dirty="0">
                          <a:effectLst/>
                          <a:latin typeface="Aptos" panose="020B0004020202020204" pitchFamily="34" charset="0"/>
                          <a:ea typeface="Aptos" panose="020B0004020202020204" pitchFamily="34" charset="0"/>
                          <a:cs typeface="Times New Roman" panose="02020603050405020304" pitchFamily="18" charset="0"/>
                        </a:rPr>
                        <a:t>Calibration Tools</a:t>
                      </a:r>
                      <a:endParaRPr lang="en-DK"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2598" marR="52598"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dirty="0" err="1">
                          <a:solidFill>
                            <a:schemeClr val="dk1"/>
                          </a:solidFill>
                          <a:effectLst/>
                          <a:latin typeface="+mn-lt"/>
                          <a:ea typeface="+mn-ea"/>
                          <a:cs typeface="+mn-cs"/>
                        </a:rPr>
                        <a:t>McStas</a:t>
                      </a:r>
                      <a:r>
                        <a:rPr lang="en-US" sz="900" kern="1200" dirty="0">
                          <a:solidFill>
                            <a:schemeClr val="dk1"/>
                          </a:solidFill>
                          <a:effectLst/>
                          <a:latin typeface="+mn-lt"/>
                          <a:ea typeface="+mn-ea"/>
                          <a:cs typeface="+mn-cs"/>
                        </a:rPr>
                        <a:t> model for ODIN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kern="1200" dirty="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effectLst/>
                          <a:latin typeface="+mn-lt"/>
                          <a:ea typeface="+mn-ea"/>
                          <a:cs typeface="+mn-cs"/>
                        </a:rPr>
                        <a:t>Flight path calibration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kern="1200" dirty="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effectLst/>
                          <a:latin typeface="+mn-lt"/>
                          <a:ea typeface="+mn-ea"/>
                          <a:cs typeface="+mn-cs"/>
                        </a:rPr>
                        <a:t>Determining detector resolution</a:t>
                      </a:r>
                      <a:endParaRPr lang="en-DK" sz="900" kern="1200" dirty="0">
                        <a:solidFill>
                          <a:schemeClr val="dk1"/>
                        </a:solidFill>
                        <a:effectLst/>
                        <a:latin typeface="+mn-lt"/>
                        <a:ea typeface="+mn-ea"/>
                        <a:cs typeface="+mn-cs"/>
                      </a:endParaRPr>
                    </a:p>
                  </a:txBody>
                  <a:tcPr marL="52598" marR="52598" marT="0" marB="0"/>
                </a:tc>
                <a:extLst>
                  <a:ext uri="{0D108BD9-81ED-4DB2-BD59-A6C34878D82A}">
                    <a16:rowId xmlns:a16="http://schemas.microsoft.com/office/drawing/2014/main" val="1281486247"/>
                  </a:ext>
                </a:extLst>
              </a:tr>
              <a:tr h="1988284">
                <a:tc>
                  <a:txBody>
                    <a:bodyPr/>
                    <a:lstStyle/>
                    <a:p>
                      <a:pPr>
                        <a:buNone/>
                      </a:pPr>
                      <a:r>
                        <a:rPr lang="en-US" sz="900" kern="0" dirty="0">
                          <a:effectLst/>
                        </a:rPr>
                        <a:t>Data reduction tools</a:t>
                      </a:r>
                      <a:endParaRPr lang="en-DK"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2598" marR="52598"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effectLst/>
                          <a:latin typeface="+mn-lt"/>
                          <a:ea typeface="+mn-ea"/>
                          <a:cs typeface="+mn-cs"/>
                        </a:rPr>
                        <a:t>Data reduction for ORCA (CMOS), including step-by-step and stroboscopic modes (</a:t>
                      </a:r>
                      <a:r>
                        <a:rPr lang="en-US" sz="900" kern="1200" dirty="0" err="1">
                          <a:solidFill>
                            <a:schemeClr val="dk1"/>
                          </a:solidFill>
                          <a:effectLst/>
                          <a:latin typeface="+mn-lt"/>
                          <a:ea typeface="+mn-ea"/>
                          <a:cs typeface="+mn-cs"/>
                        </a:rPr>
                        <a:t>acq</a:t>
                      </a:r>
                      <a:r>
                        <a:rPr lang="en-US" sz="900" kern="1200" dirty="0">
                          <a:solidFill>
                            <a:schemeClr val="dk1"/>
                          </a:solidFill>
                          <a:effectLst/>
                          <a:latin typeface="+mn-lt"/>
                          <a:ea typeface="+mn-ea"/>
                          <a:cs typeface="+mn-cs"/>
                        </a:rPr>
                        <a:t>. system runs as fast as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kern="1200" dirty="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effectLst/>
                          <a:latin typeface="+mn-lt"/>
                          <a:ea typeface="+mn-ea"/>
                          <a:cs typeface="+mn-cs"/>
                        </a:rPr>
                        <a:t>ORCA with fast gating device for obtaining coarse time-of –arrival profiles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kern="1200" dirty="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effectLst/>
                          <a:latin typeface="+mn-lt"/>
                          <a:ea typeface="+mn-ea"/>
                          <a:cs typeface="+mn-cs"/>
                        </a:rPr>
                        <a:t>Data reduction for </a:t>
                      </a:r>
                      <a:r>
                        <a:rPr lang="en-US" sz="900" kern="1200" dirty="0" err="1">
                          <a:solidFill>
                            <a:schemeClr val="dk1"/>
                          </a:solidFill>
                          <a:effectLst/>
                          <a:latin typeface="+mn-lt"/>
                          <a:ea typeface="+mn-ea"/>
                          <a:cs typeface="+mn-cs"/>
                        </a:rPr>
                        <a:t>Lumacam</a:t>
                      </a:r>
                      <a:r>
                        <a:rPr lang="en-US" sz="900" kern="1200" dirty="0">
                          <a:solidFill>
                            <a:schemeClr val="dk1"/>
                          </a:solidFill>
                          <a:effectLst/>
                          <a:latin typeface="+mn-lt"/>
                          <a:ea typeface="+mn-ea"/>
                          <a:cs typeface="+mn-cs"/>
                        </a:rPr>
                        <a:t> (Timepix3) for both BPC alone (nat. res.) and WFM modes</a:t>
                      </a:r>
                      <a:r>
                        <a:rPr lang="en-DK" sz="900" dirty="0">
                          <a:effectLst/>
                        </a:rPr>
                        <a:t> </a:t>
                      </a:r>
                      <a:endParaRPr lang="en-DK" sz="900" kern="100" dirty="0">
                        <a:effectLst/>
                      </a:endParaRPr>
                    </a:p>
                    <a:p>
                      <a:pPr>
                        <a:buNone/>
                      </a:pPr>
                      <a:r>
                        <a:rPr lang="en-US" sz="900" kern="0" dirty="0">
                          <a:effectLst/>
                          <a:highlight>
                            <a:srgbClr val="FFFF00"/>
                          </a:highlight>
                        </a:rPr>
                        <a:t> </a:t>
                      </a:r>
                    </a:p>
                    <a:p>
                      <a:pPr>
                        <a:buNone/>
                      </a:pPr>
                      <a:endParaRPr lang="en-DK"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2598" marR="52598" marT="0" marB="0"/>
                </a:tc>
                <a:extLst>
                  <a:ext uri="{0D108BD9-81ED-4DB2-BD59-A6C34878D82A}">
                    <a16:rowId xmlns:a16="http://schemas.microsoft.com/office/drawing/2014/main" val="794504635"/>
                  </a:ext>
                </a:extLst>
              </a:tr>
            </a:tbl>
          </a:graphicData>
        </a:graphic>
      </p:graphicFrame>
      <p:graphicFrame>
        <p:nvGraphicFramePr>
          <p:cNvPr id="30" name="Table 29">
            <a:extLst>
              <a:ext uri="{FF2B5EF4-FFF2-40B4-BE49-F238E27FC236}">
                <a16:creationId xmlns:a16="http://schemas.microsoft.com/office/drawing/2014/main" id="{1CCE77A8-EA7A-3021-CD98-81EF5C466A6E}"/>
              </a:ext>
            </a:extLst>
          </p:cNvPr>
          <p:cNvGraphicFramePr>
            <a:graphicFrameLocks noGrp="1"/>
          </p:cNvGraphicFramePr>
          <p:nvPr/>
        </p:nvGraphicFramePr>
        <p:xfrm>
          <a:off x="6420074" y="1270567"/>
          <a:ext cx="2557133" cy="3811220"/>
        </p:xfrm>
        <a:graphic>
          <a:graphicData uri="http://schemas.openxmlformats.org/drawingml/2006/table">
            <a:tbl>
              <a:tblPr firstRow="1" firstCol="1" bandRow="1">
                <a:tableStyleId>{5C22544A-7EE6-4342-B048-85BDC9FD1C3A}</a:tableStyleId>
              </a:tblPr>
              <a:tblGrid>
                <a:gridCol w="870845">
                  <a:extLst>
                    <a:ext uri="{9D8B030D-6E8A-4147-A177-3AD203B41FA5}">
                      <a16:colId xmlns:a16="http://schemas.microsoft.com/office/drawing/2014/main" val="2826494926"/>
                    </a:ext>
                  </a:extLst>
                </a:gridCol>
                <a:gridCol w="1686288">
                  <a:extLst>
                    <a:ext uri="{9D8B030D-6E8A-4147-A177-3AD203B41FA5}">
                      <a16:colId xmlns:a16="http://schemas.microsoft.com/office/drawing/2014/main" val="3975060142"/>
                    </a:ext>
                  </a:extLst>
                </a:gridCol>
              </a:tblGrid>
              <a:tr h="153013">
                <a:tc>
                  <a:txBody>
                    <a:bodyPr/>
                    <a:lstStyle/>
                    <a:p>
                      <a:pPr>
                        <a:buNone/>
                      </a:pPr>
                      <a:r>
                        <a:rPr lang="en-US" sz="900" kern="0">
                          <a:effectLst/>
                        </a:rPr>
                        <a:t>Topic</a:t>
                      </a:r>
                      <a:endParaRPr lang="en-DK" sz="900" kern="100">
                        <a:effectLst/>
                        <a:latin typeface="Aptos" panose="020B0004020202020204" pitchFamily="34" charset="0"/>
                        <a:ea typeface="Aptos" panose="020B0004020202020204" pitchFamily="34" charset="0"/>
                        <a:cs typeface="Times New Roman" panose="02020603050405020304" pitchFamily="18" charset="0"/>
                      </a:endParaRPr>
                    </a:p>
                  </a:txBody>
                  <a:tcPr marL="52598" marR="52598" marT="0" marB="0"/>
                </a:tc>
                <a:tc>
                  <a:txBody>
                    <a:bodyPr/>
                    <a:lstStyle/>
                    <a:p>
                      <a:pPr>
                        <a:buNone/>
                      </a:pPr>
                      <a:r>
                        <a:rPr lang="en-US" sz="900" kern="0" dirty="0">
                          <a:effectLst/>
                        </a:rPr>
                        <a:t>Description </a:t>
                      </a:r>
                      <a:endParaRPr lang="en-DK"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2598" marR="52598" marT="0" marB="0"/>
                </a:tc>
                <a:extLst>
                  <a:ext uri="{0D108BD9-81ED-4DB2-BD59-A6C34878D82A}">
                    <a16:rowId xmlns:a16="http://schemas.microsoft.com/office/drawing/2014/main" val="2461970764"/>
                  </a:ext>
                </a:extLst>
              </a:tr>
              <a:tr h="1003075">
                <a:tc>
                  <a:txBody>
                    <a:bodyPr/>
                    <a:lstStyle/>
                    <a:p>
                      <a:pPr>
                        <a:buNone/>
                      </a:pPr>
                      <a:r>
                        <a:rPr lang="en-US" sz="900" kern="0" dirty="0">
                          <a:effectLst/>
                          <a:latin typeface="Aptos" panose="020B0004020202020204" pitchFamily="34" charset="0"/>
                          <a:ea typeface="Aptos" panose="020B0004020202020204" pitchFamily="34" charset="0"/>
                          <a:cs typeface="Times New Roman" panose="02020603050405020304" pitchFamily="18" charset="0"/>
                        </a:rPr>
                        <a:t>Data analysis tools</a:t>
                      </a:r>
                      <a:endParaRPr lang="en-DK"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2598" marR="52598" marT="0" marB="0"/>
                </a:tc>
                <a:tc>
                  <a:txBody>
                    <a:bodyPr/>
                    <a:lstStyle/>
                    <a:p>
                      <a:r>
                        <a:rPr lang="en-US" sz="900" kern="1200" dirty="0">
                          <a:solidFill>
                            <a:schemeClr val="dk1"/>
                          </a:solidFill>
                          <a:effectLst/>
                          <a:latin typeface="+mn-lt"/>
                          <a:ea typeface="+mn-ea"/>
                          <a:cs typeface="+mn-cs"/>
                        </a:rPr>
                        <a:t>(</a:t>
                      </a:r>
                      <a:r>
                        <a:rPr lang="en-US" sz="900" kern="1200" dirty="0" err="1">
                          <a:solidFill>
                            <a:schemeClr val="dk1"/>
                          </a:solidFill>
                          <a:effectLst/>
                          <a:latin typeface="+mn-lt"/>
                          <a:ea typeface="+mn-ea"/>
                          <a:cs typeface="+mn-cs"/>
                        </a:rPr>
                        <a:t>py</a:t>
                      </a:r>
                      <a:r>
                        <a:rPr lang="en-US" sz="900" kern="1200" dirty="0">
                          <a:solidFill>
                            <a:schemeClr val="dk1"/>
                          </a:solidFill>
                          <a:effectLst/>
                          <a:latin typeface="+mn-lt"/>
                          <a:ea typeface="+mn-ea"/>
                          <a:cs typeface="+mn-cs"/>
                        </a:rPr>
                        <a:t>)</a:t>
                      </a:r>
                      <a:r>
                        <a:rPr lang="en-US" sz="900" kern="1200" dirty="0" err="1">
                          <a:solidFill>
                            <a:schemeClr val="dk1"/>
                          </a:solidFill>
                          <a:effectLst/>
                          <a:latin typeface="+mn-lt"/>
                          <a:ea typeface="+mn-ea"/>
                          <a:cs typeface="+mn-cs"/>
                        </a:rPr>
                        <a:t>Muhrec</a:t>
                      </a:r>
                      <a:r>
                        <a:rPr lang="en-US" sz="900" kern="1200" dirty="0">
                          <a:solidFill>
                            <a:schemeClr val="dk1"/>
                          </a:solidFill>
                          <a:effectLst/>
                          <a:latin typeface="+mn-lt"/>
                          <a:ea typeface="+mn-ea"/>
                          <a:cs typeface="+mn-cs"/>
                        </a:rPr>
                        <a:t> for tomography</a:t>
                      </a:r>
                      <a:endParaRPr lang="en-DK" sz="900" kern="1200" dirty="0">
                        <a:solidFill>
                          <a:schemeClr val="dk1"/>
                        </a:solidFill>
                        <a:effectLst/>
                        <a:latin typeface="+mn-lt"/>
                        <a:ea typeface="+mn-ea"/>
                        <a:cs typeface="+mn-cs"/>
                      </a:endParaRPr>
                    </a:p>
                    <a:p>
                      <a:r>
                        <a:rPr lang="en-US" sz="900" kern="1200" dirty="0">
                          <a:solidFill>
                            <a:schemeClr val="dk1"/>
                          </a:solidFill>
                          <a:effectLst/>
                          <a:latin typeface="+mn-lt"/>
                          <a:ea typeface="+mn-ea"/>
                          <a:cs typeface="+mn-cs"/>
                        </a:rPr>
                        <a:t> </a:t>
                      </a:r>
                      <a:endParaRPr lang="en-DK" sz="900" kern="1200" dirty="0">
                        <a:solidFill>
                          <a:schemeClr val="dk1"/>
                        </a:solidFill>
                        <a:effectLst/>
                        <a:latin typeface="+mn-lt"/>
                        <a:ea typeface="+mn-ea"/>
                        <a:cs typeface="+mn-cs"/>
                      </a:endParaRPr>
                    </a:p>
                    <a:p>
                      <a:r>
                        <a:rPr lang="en-US" sz="900" kern="1200" dirty="0">
                          <a:solidFill>
                            <a:schemeClr val="dk1"/>
                          </a:solidFill>
                          <a:effectLst/>
                          <a:latin typeface="+mn-lt"/>
                          <a:ea typeface="+mn-ea"/>
                          <a:cs typeface="+mn-cs"/>
                        </a:rPr>
                        <a:t>Core Imaging Library (CIL) for tomography</a:t>
                      </a:r>
                      <a:endParaRPr lang="en-DK" sz="900" kern="1200" dirty="0">
                        <a:solidFill>
                          <a:schemeClr val="dk1"/>
                        </a:solidFill>
                        <a:effectLst/>
                        <a:latin typeface="+mn-lt"/>
                        <a:ea typeface="+mn-ea"/>
                        <a:cs typeface="+mn-cs"/>
                      </a:endParaRPr>
                    </a:p>
                    <a:p>
                      <a:r>
                        <a:rPr lang="en-US" sz="900" kern="1200" dirty="0">
                          <a:solidFill>
                            <a:schemeClr val="dk1"/>
                          </a:solidFill>
                          <a:effectLst/>
                          <a:latin typeface="+mn-lt"/>
                          <a:ea typeface="+mn-ea"/>
                          <a:cs typeface="+mn-cs"/>
                        </a:rPr>
                        <a:t> </a:t>
                      </a:r>
                      <a:endParaRPr lang="en-DK" sz="900" kern="1200" dirty="0">
                        <a:solidFill>
                          <a:schemeClr val="dk1"/>
                        </a:solidFill>
                        <a:effectLst/>
                        <a:latin typeface="+mn-lt"/>
                        <a:ea typeface="+mn-ea"/>
                        <a:cs typeface="+mn-cs"/>
                      </a:endParaRPr>
                    </a:p>
                    <a:p>
                      <a:r>
                        <a:rPr lang="en-US" sz="900" kern="1200" dirty="0" err="1">
                          <a:solidFill>
                            <a:schemeClr val="dk1"/>
                          </a:solidFill>
                          <a:effectLst/>
                          <a:latin typeface="+mn-lt"/>
                          <a:ea typeface="+mn-ea"/>
                          <a:cs typeface="+mn-cs"/>
                        </a:rPr>
                        <a:t>Ncrystal</a:t>
                      </a:r>
                      <a:r>
                        <a:rPr lang="en-US" sz="900" kern="1200" dirty="0">
                          <a:solidFill>
                            <a:schemeClr val="dk1"/>
                          </a:solidFill>
                          <a:effectLst/>
                          <a:latin typeface="+mn-lt"/>
                          <a:ea typeface="+mn-ea"/>
                          <a:cs typeface="+mn-cs"/>
                        </a:rPr>
                        <a:t> and RITS/GUI-RITS for Bragg edge fitting</a:t>
                      </a:r>
                    </a:p>
                    <a:p>
                      <a:endParaRPr lang="en-US" sz="900" kern="1200" dirty="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effectLst/>
                          <a:latin typeface="+mn-lt"/>
                          <a:ea typeface="+mn-ea"/>
                          <a:cs typeface="+mn-cs"/>
                        </a:rPr>
                        <a:t>DragonFly (segmentation and visualization) </a:t>
                      </a:r>
                      <a:endParaRPr lang="en-DK" sz="900" kern="1200" dirty="0">
                        <a:solidFill>
                          <a:schemeClr val="dk1"/>
                        </a:solidFill>
                        <a:effectLst/>
                        <a:latin typeface="+mn-lt"/>
                        <a:ea typeface="+mn-ea"/>
                        <a:cs typeface="+mn-cs"/>
                      </a:endParaRPr>
                    </a:p>
                    <a:p>
                      <a:endParaRPr lang="en-DK" sz="900" kern="1200" dirty="0">
                        <a:solidFill>
                          <a:schemeClr val="dk1"/>
                        </a:solidFill>
                        <a:effectLst/>
                        <a:latin typeface="+mn-lt"/>
                        <a:ea typeface="+mn-ea"/>
                        <a:cs typeface="+mn-cs"/>
                      </a:endParaRPr>
                    </a:p>
                  </a:txBody>
                  <a:tcPr marL="52598" marR="52598" marT="0" marB="0"/>
                </a:tc>
                <a:extLst>
                  <a:ext uri="{0D108BD9-81ED-4DB2-BD59-A6C34878D82A}">
                    <a16:rowId xmlns:a16="http://schemas.microsoft.com/office/drawing/2014/main" val="1281486247"/>
                  </a:ext>
                </a:extLst>
              </a:tr>
              <a:tr h="2149447">
                <a:tc>
                  <a:txBody>
                    <a:bodyPr/>
                    <a:lstStyle/>
                    <a:p>
                      <a:r>
                        <a:rPr lang="en-US" sz="900" b="1" kern="1200" dirty="0">
                          <a:solidFill>
                            <a:schemeClr val="lt1"/>
                          </a:solidFill>
                          <a:effectLst/>
                          <a:latin typeface="+mn-lt"/>
                          <a:ea typeface="+mn-ea"/>
                          <a:cs typeface="+mn-cs"/>
                        </a:rPr>
                        <a:t>Status of deployment </a:t>
                      </a:r>
                      <a:endParaRPr lang="en-DK" sz="900" b="1" kern="1200" dirty="0">
                        <a:solidFill>
                          <a:schemeClr val="lt1"/>
                        </a:solidFill>
                        <a:effectLst/>
                        <a:latin typeface="+mn-lt"/>
                        <a:ea typeface="+mn-ea"/>
                        <a:cs typeface="+mn-cs"/>
                      </a:endParaRPr>
                    </a:p>
                  </a:txBody>
                  <a:tcPr marL="52598" marR="52598" marT="0" marB="0"/>
                </a:tc>
                <a:tc>
                  <a:txBody>
                    <a:bodyPr/>
                    <a:lstStyle/>
                    <a:p>
                      <a:r>
                        <a:rPr lang="en-US" sz="900" kern="1200" dirty="0">
                          <a:solidFill>
                            <a:schemeClr val="dk1"/>
                          </a:solidFill>
                          <a:effectLst/>
                          <a:latin typeface="+mn-lt"/>
                          <a:ea typeface="+mn-ea"/>
                          <a:cs typeface="+mn-cs"/>
                        </a:rPr>
                        <a:t>(</a:t>
                      </a:r>
                      <a:r>
                        <a:rPr lang="en-US" sz="900" kern="1200" dirty="0" err="1">
                          <a:solidFill>
                            <a:schemeClr val="dk1"/>
                          </a:solidFill>
                          <a:effectLst/>
                          <a:latin typeface="+mn-lt"/>
                          <a:ea typeface="+mn-ea"/>
                          <a:cs typeface="+mn-cs"/>
                        </a:rPr>
                        <a:t>py</a:t>
                      </a:r>
                      <a:r>
                        <a:rPr lang="en-US" sz="900" kern="1200" dirty="0">
                          <a:solidFill>
                            <a:schemeClr val="dk1"/>
                          </a:solidFill>
                          <a:effectLst/>
                          <a:latin typeface="+mn-lt"/>
                          <a:ea typeface="+mn-ea"/>
                          <a:cs typeface="+mn-cs"/>
                        </a:rPr>
                        <a:t>)</a:t>
                      </a:r>
                      <a:r>
                        <a:rPr lang="en-US" sz="900" kern="1200" dirty="0" err="1">
                          <a:solidFill>
                            <a:schemeClr val="dk1"/>
                          </a:solidFill>
                          <a:effectLst/>
                          <a:latin typeface="+mn-lt"/>
                          <a:ea typeface="+mn-ea"/>
                          <a:cs typeface="+mn-cs"/>
                        </a:rPr>
                        <a:t>Muhrec</a:t>
                      </a:r>
                      <a:r>
                        <a:rPr lang="en-US" sz="900" kern="1200" dirty="0">
                          <a:solidFill>
                            <a:schemeClr val="dk1"/>
                          </a:solidFill>
                          <a:effectLst/>
                          <a:latin typeface="+mn-lt"/>
                          <a:ea typeface="+mn-ea"/>
                          <a:cs typeface="+mn-cs"/>
                        </a:rPr>
                        <a:t> is deployed on VISA</a:t>
                      </a:r>
                      <a:endParaRPr lang="en-DK" sz="900" kern="1200" dirty="0">
                        <a:solidFill>
                          <a:schemeClr val="dk1"/>
                        </a:solidFill>
                        <a:effectLst/>
                        <a:latin typeface="+mn-lt"/>
                        <a:ea typeface="+mn-ea"/>
                        <a:cs typeface="+mn-cs"/>
                      </a:endParaRPr>
                    </a:p>
                    <a:p>
                      <a:r>
                        <a:rPr lang="en-US" sz="900" kern="1200" dirty="0">
                          <a:solidFill>
                            <a:schemeClr val="dk1"/>
                          </a:solidFill>
                          <a:effectLst/>
                          <a:latin typeface="+mn-lt"/>
                          <a:ea typeface="+mn-ea"/>
                          <a:cs typeface="+mn-cs"/>
                        </a:rPr>
                        <a:t> </a:t>
                      </a:r>
                      <a:endParaRPr lang="en-DK" sz="900" kern="1200" dirty="0">
                        <a:solidFill>
                          <a:schemeClr val="dk1"/>
                        </a:solidFill>
                        <a:effectLst/>
                        <a:latin typeface="+mn-lt"/>
                        <a:ea typeface="+mn-ea"/>
                        <a:cs typeface="+mn-cs"/>
                      </a:endParaRPr>
                    </a:p>
                    <a:p>
                      <a:r>
                        <a:rPr lang="en-US" sz="900" kern="1200" dirty="0">
                          <a:solidFill>
                            <a:schemeClr val="dk1"/>
                          </a:solidFill>
                          <a:effectLst/>
                          <a:latin typeface="+mn-lt"/>
                          <a:ea typeface="+mn-ea"/>
                          <a:cs typeface="+mn-cs"/>
                        </a:rPr>
                        <a:t>CIL is deployed on VISA. Awaiting access to GPU, scheduled before Dec.</a:t>
                      </a:r>
                      <a:endParaRPr lang="en-DK" sz="900" kern="1200" dirty="0">
                        <a:solidFill>
                          <a:schemeClr val="dk1"/>
                        </a:solidFill>
                        <a:effectLst/>
                        <a:latin typeface="+mn-lt"/>
                        <a:ea typeface="+mn-ea"/>
                        <a:cs typeface="+mn-cs"/>
                      </a:endParaRPr>
                    </a:p>
                    <a:p>
                      <a:r>
                        <a:rPr lang="en-US" sz="900" kern="1200" dirty="0">
                          <a:solidFill>
                            <a:schemeClr val="dk1"/>
                          </a:solidFill>
                          <a:effectLst/>
                          <a:latin typeface="+mn-lt"/>
                          <a:ea typeface="+mn-ea"/>
                          <a:cs typeface="+mn-cs"/>
                        </a:rPr>
                        <a:t> </a:t>
                      </a:r>
                      <a:endParaRPr lang="en-DK" sz="900" kern="1200" dirty="0">
                        <a:solidFill>
                          <a:schemeClr val="dk1"/>
                        </a:solidFill>
                        <a:effectLst/>
                        <a:latin typeface="+mn-lt"/>
                        <a:ea typeface="+mn-ea"/>
                        <a:cs typeface="+mn-cs"/>
                      </a:endParaRPr>
                    </a:p>
                    <a:p>
                      <a:r>
                        <a:rPr lang="en-US" sz="900" kern="1200" dirty="0">
                          <a:solidFill>
                            <a:schemeClr val="dk1"/>
                          </a:solidFill>
                          <a:effectLst/>
                          <a:latin typeface="+mn-lt"/>
                          <a:ea typeface="+mn-ea"/>
                          <a:cs typeface="+mn-cs"/>
                        </a:rPr>
                        <a:t>License keys for DragonFly received. Initial tests started on separate computer (not VISA). Awaiting deployment on VISA and access to GPU (before dec)</a:t>
                      </a:r>
                      <a:endParaRPr lang="en-DK" sz="900" kern="1200" dirty="0">
                        <a:solidFill>
                          <a:schemeClr val="dk1"/>
                        </a:solidFill>
                        <a:effectLst/>
                        <a:latin typeface="+mn-lt"/>
                        <a:ea typeface="+mn-ea"/>
                        <a:cs typeface="+mn-cs"/>
                      </a:endParaRPr>
                    </a:p>
                    <a:p>
                      <a:pPr>
                        <a:buNone/>
                      </a:pPr>
                      <a:r>
                        <a:rPr lang="en-US" sz="900" kern="0" dirty="0">
                          <a:effectLst/>
                          <a:highlight>
                            <a:srgbClr val="FFFF00"/>
                          </a:highlight>
                        </a:rPr>
                        <a:t> </a:t>
                      </a:r>
                    </a:p>
                    <a:p>
                      <a:pPr>
                        <a:buNone/>
                      </a:pPr>
                      <a:endParaRPr lang="en-DK"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2598" marR="52598" marT="0" marB="0"/>
                </a:tc>
                <a:extLst>
                  <a:ext uri="{0D108BD9-81ED-4DB2-BD59-A6C34878D82A}">
                    <a16:rowId xmlns:a16="http://schemas.microsoft.com/office/drawing/2014/main" val="794504635"/>
                  </a:ext>
                </a:extLst>
              </a:tr>
            </a:tbl>
          </a:graphicData>
        </a:graphic>
      </p:graphicFrame>
      <p:graphicFrame>
        <p:nvGraphicFramePr>
          <p:cNvPr id="33" name="Table 32">
            <a:extLst>
              <a:ext uri="{FF2B5EF4-FFF2-40B4-BE49-F238E27FC236}">
                <a16:creationId xmlns:a16="http://schemas.microsoft.com/office/drawing/2014/main" id="{8FB8E90D-677A-5A43-1FBC-489350D3D48E}"/>
              </a:ext>
            </a:extLst>
          </p:cNvPr>
          <p:cNvGraphicFramePr>
            <a:graphicFrameLocks noGrp="1"/>
          </p:cNvGraphicFramePr>
          <p:nvPr/>
        </p:nvGraphicFramePr>
        <p:xfrm>
          <a:off x="9048909" y="1270567"/>
          <a:ext cx="2557133" cy="1156088"/>
        </p:xfrm>
        <a:graphic>
          <a:graphicData uri="http://schemas.openxmlformats.org/drawingml/2006/table">
            <a:tbl>
              <a:tblPr firstRow="1" firstCol="1" bandRow="1">
                <a:tableStyleId>{5C22544A-7EE6-4342-B048-85BDC9FD1C3A}</a:tableStyleId>
              </a:tblPr>
              <a:tblGrid>
                <a:gridCol w="870845">
                  <a:extLst>
                    <a:ext uri="{9D8B030D-6E8A-4147-A177-3AD203B41FA5}">
                      <a16:colId xmlns:a16="http://schemas.microsoft.com/office/drawing/2014/main" val="2826494926"/>
                    </a:ext>
                  </a:extLst>
                </a:gridCol>
                <a:gridCol w="1686288">
                  <a:extLst>
                    <a:ext uri="{9D8B030D-6E8A-4147-A177-3AD203B41FA5}">
                      <a16:colId xmlns:a16="http://schemas.microsoft.com/office/drawing/2014/main" val="3975060142"/>
                    </a:ext>
                  </a:extLst>
                </a:gridCol>
              </a:tblGrid>
              <a:tr h="153013">
                <a:tc>
                  <a:txBody>
                    <a:bodyPr/>
                    <a:lstStyle/>
                    <a:p>
                      <a:pPr>
                        <a:buNone/>
                      </a:pPr>
                      <a:r>
                        <a:rPr lang="en-US" sz="900" kern="0" dirty="0">
                          <a:effectLst/>
                        </a:rPr>
                        <a:t>Topic</a:t>
                      </a:r>
                      <a:endParaRPr lang="en-DK"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2598" marR="52598" marT="0" marB="0"/>
                </a:tc>
                <a:tc>
                  <a:txBody>
                    <a:bodyPr/>
                    <a:lstStyle/>
                    <a:p>
                      <a:pPr>
                        <a:buNone/>
                      </a:pPr>
                      <a:r>
                        <a:rPr lang="en-US" sz="900" kern="0" dirty="0">
                          <a:effectLst/>
                        </a:rPr>
                        <a:t>Description </a:t>
                      </a:r>
                      <a:endParaRPr lang="en-DK"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2598" marR="52598" marT="0" marB="0"/>
                </a:tc>
                <a:extLst>
                  <a:ext uri="{0D108BD9-81ED-4DB2-BD59-A6C34878D82A}">
                    <a16:rowId xmlns:a16="http://schemas.microsoft.com/office/drawing/2014/main" val="2461970764"/>
                  </a:ext>
                </a:extLst>
              </a:tr>
              <a:tr h="1003075">
                <a:tc>
                  <a:txBody>
                    <a:bodyPr/>
                    <a:lstStyle/>
                    <a:p>
                      <a:pPr>
                        <a:buNone/>
                      </a:pPr>
                      <a:r>
                        <a:rPr lang="en-US" sz="900" kern="0" dirty="0">
                          <a:effectLst/>
                          <a:latin typeface="Aptos" panose="020B0004020202020204" pitchFamily="34" charset="0"/>
                          <a:ea typeface="Aptos" panose="020B0004020202020204" pitchFamily="34" charset="0"/>
                          <a:cs typeface="Times New Roman" panose="02020603050405020304" pitchFamily="18" charset="0"/>
                        </a:rPr>
                        <a:t>ODIN Integrated tests</a:t>
                      </a:r>
                      <a:endParaRPr lang="en-DK"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2598" marR="52598" marT="0" marB="0"/>
                </a:tc>
                <a:tc>
                  <a:txBody>
                    <a:bodyPr/>
                    <a:lstStyle/>
                    <a:p>
                      <a:r>
                        <a:rPr lang="en-US" sz="900" kern="1200" dirty="0" err="1">
                          <a:solidFill>
                            <a:schemeClr val="dk1"/>
                          </a:solidFill>
                          <a:effectLst/>
                          <a:latin typeface="+mn-lt"/>
                          <a:ea typeface="+mn-ea"/>
                          <a:cs typeface="+mn-cs"/>
                        </a:rPr>
                        <a:t>Lumacam</a:t>
                      </a:r>
                      <a:r>
                        <a:rPr lang="en-US" sz="900" kern="1200" dirty="0">
                          <a:solidFill>
                            <a:schemeClr val="dk1"/>
                          </a:solidFill>
                          <a:effectLst/>
                          <a:latin typeface="+mn-lt"/>
                          <a:ea typeface="+mn-ea"/>
                          <a:cs typeface="+mn-cs"/>
                        </a:rPr>
                        <a:t>, Choppers and ORCA tested</a:t>
                      </a:r>
                      <a:endParaRPr lang="en-DK" sz="900" kern="1200" dirty="0">
                        <a:solidFill>
                          <a:schemeClr val="dk1"/>
                        </a:solidFill>
                        <a:effectLst/>
                        <a:latin typeface="+mn-lt"/>
                        <a:ea typeface="+mn-ea"/>
                        <a:cs typeface="+mn-cs"/>
                      </a:endParaRPr>
                    </a:p>
                  </a:txBody>
                  <a:tcPr marL="52598" marR="52598" marT="0" marB="0"/>
                </a:tc>
                <a:extLst>
                  <a:ext uri="{0D108BD9-81ED-4DB2-BD59-A6C34878D82A}">
                    <a16:rowId xmlns:a16="http://schemas.microsoft.com/office/drawing/2014/main" val="1281486247"/>
                  </a:ext>
                </a:extLst>
              </a:tr>
            </a:tbl>
          </a:graphicData>
        </a:graphic>
      </p:graphicFrame>
      <p:pic>
        <p:nvPicPr>
          <p:cNvPr id="35" name="Picture 34" descr="A screenshot of a phone&#10;&#10;AI-generated content may be incorrect.">
            <a:extLst>
              <a:ext uri="{FF2B5EF4-FFF2-40B4-BE49-F238E27FC236}">
                <a16:creationId xmlns:a16="http://schemas.microsoft.com/office/drawing/2014/main" id="{A5B352BB-DAE0-4038-7C21-2E2AC3D763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3469" y="4548371"/>
            <a:ext cx="1552027" cy="1478371"/>
          </a:xfrm>
          <a:prstGeom prst="rect">
            <a:avLst/>
          </a:prstGeom>
        </p:spPr>
      </p:pic>
      <p:pic>
        <p:nvPicPr>
          <p:cNvPr id="39" name="Picture 38" descr="A graph with colorful lines&#10;&#10;AI-generated content may be incorrect.">
            <a:extLst>
              <a:ext uri="{FF2B5EF4-FFF2-40B4-BE49-F238E27FC236}">
                <a16:creationId xmlns:a16="http://schemas.microsoft.com/office/drawing/2014/main" id="{0D7EC209-6A9F-0CE3-896A-CB9EEDDE720F}"/>
              </a:ext>
            </a:extLst>
          </p:cNvPr>
          <p:cNvPicPr>
            <a:picLocks noChangeAspect="1"/>
          </p:cNvPicPr>
          <p:nvPr/>
        </p:nvPicPr>
        <p:blipFill>
          <a:blip r:embed="rId5">
            <a:extLst>
              <a:ext uri="{28A0092B-C50C-407E-A947-70E740481C1C}">
                <a14:useLocalDpi xmlns:a14="http://schemas.microsoft.com/office/drawing/2010/main" val="0"/>
              </a:ext>
            </a:extLst>
          </a:blip>
          <a:srcRect l="17609" r="3388"/>
          <a:stretch>
            <a:fillRect/>
          </a:stretch>
        </p:blipFill>
        <p:spPr>
          <a:xfrm>
            <a:off x="9309380" y="2596542"/>
            <a:ext cx="2165716" cy="1477552"/>
          </a:xfrm>
          <a:prstGeom prst="rect">
            <a:avLst/>
          </a:prstGeom>
          <a:effectLst>
            <a:outerShdw blurRad="50800" dist="38100" dir="2700000" algn="tl" rotWithShape="0">
              <a:prstClr val="black">
                <a:alpha val="40000"/>
              </a:prstClr>
            </a:outerShdw>
          </a:effectLst>
        </p:spPr>
      </p:pic>
      <p:pic>
        <p:nvPicPr>
          <p:cNvPr id="41" name="Picture 40" descr="A graph of a normalized wave&#10;&#10;AI-generated content may be incorrect.">
            <a:extLst>
              <a:ext uri="{FF2B5EF4-FFF2-40B4-BE49-F238E27FC236}">
                <a16:creationId xmlns:a16="http://schemas.microsoft.com/office/drawing/2014/main" id="{7EDF60FE-A72D-21FB-B003-B8ED5D7EAF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98640" y="4173586"/>
            <a:ext cx="3967997" cy="1256056"/>
          </a:xfrm>
          <a:prstGeom prst="rect">
            <a:avLst/>
          </a:prstGeom>
          <a:effectLst>
            <a:outerShdw blurRad="50800" dist="38100" dir="2700000" algn="tl" rotWithShape="0">
              <a:prstClr val="black">
                <a:alpha val="40000"/>
              </a:prstClr>
            </a:outerShdw>
          </a:effectLst>
        </p:spPr>
      </p:pic>
      <p:pic>
        <p:nvPicPr>
          <p:cNvPr id="46" name="Picture 45" descr="A diagram of a graph&#10;&#10;AI-generated content may be incorrect.">
            <a:extLst>
              <a:ext uri="{FF2B5EF4-FFF2-40B4-BE49-F238E27FC236}">
                <a16:creationId xmlns:a16="http://schemas.microsoft.com/office/drawing/2014/main" id="{2F1DA8F6-EE96-AE47-FD67-C9A2299D92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61997" y="5494499"/>
            <a:ext cx="4241384" cy="129892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31839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18A0ED9-67AB-22AC-A391-ABF861B9A6B7}"/>
              </a:ext>
            </a:extLst>
          </p:cNvPr>
          <p:cNvSpPr>
            <a:spLocks noGrp="1"/>
          </p:cNvSpPr>
          <p:nvPr>
            <p:ph type="title"/>
          </p:nvPr>
        </p:nvSpPr>
        <p:spPr/>
        <p:txBody>
          <a:bodyPr/>
          <a:lstStyle/>
          <a:p>
            <a:r>
              <a:rPr lang="en-DK" sz="4200">
                <a:solidFill>
                  <a:srgbClr val="666666"/>
                </a:solidFill>
                <a:latin typeface="Segoe UI Light"/>
              </a:rPr>
              <a:t>DREAM</a:t>
            </a:r>
            <a:endParaRPr lang="en-DK" sz="4200" dirty="0">
              <a:solidFill>
                <a:srgbClr val="666666"/>
              </a:solidFill>
              <a:latin typeface="Segoe UI Light"/>
            </a:endParaRPr>
          </a:p>
        </p:txBody>
      </p:sp>
      <p:sp>
        <p:nvSpPr>
          <p:cNvPr id="8" name="Text Placeholder 7">
            <a:extLst>
              <a:ext uri="{FF2B5EF4-FFF2-40B4-BE49-F238E27FC236}">
                <a16:creationId xmlns:a16="http://schemas.microsoft.com/office/drawing/2014/main" id="{9B969A53-CFB3-1F71-72B2-38936E6CF2ED}"/>
              </a:ext>
            </a:extLst>
          </p:cNvPr>
          <p:cNvSpPr>
            <a:spLocks noGrp="1"/>
          </p:cNvSpPr>
          <p:nvPr>
            <p:ph type="body" sz="quarter" idx="14"/>
          </p:nvPr>
        </p:nvSpPr>
        <p:spPr/>
        <p:txBody>
          <a:bodyPr/>
          <a:lstStyle/>
          <a:p>
            <a:r>
              <a:rPr lang="en-DK" dirty="0">
                <a:solidFill>
                  <a:srgbClr val="0099DC"/>
                </a:solidFill>
              </a:rPr>
              <a:t>Updates</a:t>
            </a:r>
            <a:r>
              <a:rPr lang="en-DK" dirty="0"/>
              <a:t> from the last 6 months</a:t>
            </a:r>
          </a:p>
        </p:txBody>
      </p:sp>
      <p:sp>
        <p:nvSpPr>
          <p:cNvPr id="7" name="Content Placeholder 6">
            <a:extLst>
              <a:ext uri="{FF2B5EF4-FFF2-40B4-BE49-F238E27FC236}">
                <a16:creationId xmlns:a16="http://schemas.microsoft.com/office/drawing/2014/main" id="{A0D4027C-3AA4-0E42-F796-59F0365B2B07}"/>
              </a:ext>
            </a:extLst>
          </p:cNvPr>
          <p:cNvSpPr>
            <a:spLocks noGrp="1"/>
          </p:cNvSpPr>
          <p:nvPr>
            <p:ph idx="1"/>
          </p:nvPr>
        </p:nvSpPr>
        <p:spPr>
          <a:xfrm>
            <a:off x="1094400" y="1441821"/>
            <a:ext cx="9365782" cy="4768062"/>
          </a:xfrm>
        </p:spPr>
        <p:txBody>
          <a:bodyPr/>
          <a:lstStyle/>
          <a:p>
            <a:pPr>
              <a:buClr>
                <a:srgbClr val="0099DC"/>
              </a:buClr>
              <a:buFont typeface="Wingdings" pitchFamily="2" charset="2"/>
              <a:buChar char="§"/>
            </a:pPr>
            <a:r>
              <a:rPr lang="en-DK" sz="1800" spc="-1">
                <a:solidFill>
                  <a:srgbClr val="666666"/>
                </a:solidFill>
                <a:latin typeface="Segoe UI"/>
              </a:rPr>
              <a:t> </a:t>
            </a:r>
            <a:r>
              <a:rPr lang="en-DK" sz="1800" spc="-1" dirty="0">
                <a:solidFill>
                  <a:srgbClr val="666666"/>
                </a:solidFill>
                <a:latin typeface="Segoe UI"/>
              </a:rPr>
              <a:t>Commissioning tools</a:t>
            </a:r>
          </a:p>
          <a:p>
            <a:pPr lvl="2">
              <a:buClr>
                <a:srgbClr val="0099DC"/>
              </a:buClr>
            </a:pPr>
            <a:r>
              <a:rPr lang="en-GB" sz="1800" spc="-1" dirty="0">
                <a:solidFill>
                  <a:srgbClr val="666666"/>
                </a:solidFill>
                <a:latin typeface="Segoe UI"/>
              </a:rPr>
              <a:t>C</a:t>
            </a:r>
            <a:r>
              <a:rPr lang="en-DK" sz="1800" spc="-1" dirty="0">
                <a:solidFill>
                  <a:srgbClr val="666666"/>
                </a:solidFill>
                <a:latin typeface="Segoe UI"/>
              </a:rPr>
              <a:t>hoppers: </a:t>
            </a:r>
          </a:p>
          <a:p>
            <a:pPr marL="331788" lvl="2" indent="0">
              <a:buNone/>
            </a:pPr>
            <a:r>
              <a:rPr lang="en-DK" sz="1800" spc="-1" dirty="0">
                <a:solidFill>
                  <a:srgbClr val="666666"/>
                </a:solidFill>
                <a:latin typeface="Segoe UI"/>
              </a:rPr>
              <a:t>    WFM stitching, settings for High Flux, High Resolution, Medium Resolution</a:t>
            </a:r>
          </a:p>
          <a:p>
            <a:pPr lvl="2">
              <a:buClr>
                <a:srgbClr val="0099DC"/>
              </a:buClr>
            </a:pPr>
            <a:r>
              <a:rPr lang="en-DK" sz="1800" spc="-1" dirty="0">
                <a:solidFill>
                  <a:srgbClr val="666666"/>
                </a:solidFill>
                <a:latin typeface="Segoe UI"/>
              </a:rPr>
              <a:t>Detectors: calibration (WIP)</a:t>
            </a:r>
          </a:p>
          <a:p>
            <a:pPr lvl="2">
              <a:buClr>
                <a:srgbClr val="0099DC"/>
              </a:buClr>
            </a:pPr>
            <a:endParaRPr lang="en-DK" sz="1800" spc="-1" dirty="0">
              <a:solidFill>
                <a:srgbClr val="666666"/>
              </a:solidFill>
              <a:latin typeface="Segoe UI"/>
            </a:endParaRPr>
          </a:p>
          <a:p>
            <a:pPr>
              <a:buClr>
                <a:srgbClr val="0099DC"/>
              </a:buClr>
              <a:buFont typeface="Wingdings" pitchFamily="2" charset="2"/>
              <a:buChar char="§"/>
            </a:pPr>
            <a:r>
              <a:rPr lang="en-DK" sz="1800" spc="-1">
                <a:solidFill>
                  <a:srgbClr val="666666"/>
                </a:solidFill>
                <a:latin typeface="Segoe UI"/>
              </a:rPr>
              <a:t> </a:t>
            </a:r>
            <a:r>
              <a:rPr lang="en-DK" sz="1800" spc="-1" dirty="0">
                <a:solidFill>
                  <a:srgbClr val="666666"/>
                </a:solidFill>
                <a:latin typeface="Segoe UI"/>
              </a:rPr>
              <a:t>demo of Live data processing</a:t>
            </a:r>
          </a:p>
          <a:p>
            <a:pPr>
              <a:buClr>
                <a:srgbClr val="0099DC"/>
              </a:buClr>
              <a:buFont typeface="Wingdings" pitchFamily="2" charset="2"/>
              <a:buChar char="§"/>
            </a:pPr>
            <a:r>
              <a:rPr lang="en-DK" sz="1800" spc="-1" dirty="0">
                <a:solidFill>
                  <a:srgbClr val="666666"/>
                </a:solidFill>
                <a:latin typeface="Segoe UI"/>
              </a:rPr>
              <a:t> More analysis software available on VISA</a:t>
            </a:r>
          </a:p>
          <a:p>
            <a:pPr>
              <a:buClr>
                <a:srgbClr val="0099DC"/>
              </a:buClr>
              <a:buFont typeface="Wingdings" pitchFamily="2" charset="2"/>
              <a:buChar char="§"/>
            </a:pPr>
            <a:r>
              <a:rPr lang="en-DK" sz="1800" spc="-1" dirty="0">
                <a:solidFill>
                  <a:srgbClr val="666666"/>
                </a:solidFill>
                <a:latin typeface="Segoe UI"/>
              </a:rPr>
              <a:t> Reduction worflows for DREAM’s Science Cases</a:t>
            </a:r>
          </a:p>
          <a:p>
            <a:endParaRPr lang="en-DK" dirty="0"/>
          </a:p>
        </p:txBody>
      </p:sp>
      <p:pic>
        <p:nvPicPr>
          <p:cNvPr id="9" name="Picture 8" descr="A drawing of a circular object&#10;&#10;AI-generated content may be incorrect.">
            <a:extLst>
              <a:ext uri="{FF2B5EF4-FFF2-40B4-BE49-F238E27FC236}">
                <a16:creationId xmlns:a16="http://schemas.microsoft.com/office/drawing/2014/main" id="{109B50DF-6B5A-4B92-DDAF-F67661645BC2}"/>
              </a:ext>
            </a:extLst>
          </p:cNvPr>
          <p:cNvPicPr>
            <a:picLocks noChangeAspect="1"/>
          </p:cNvPicPr>
          <p:nvPr/>
        </p:nvPicPr>
        <p:blipFill>
          <a:blip r:embed="rId3"/>
          <a:stretch>
            <a:fillRect/>
          </a:stretch>
        </p:blipFill>
        <p:spPr>
          <a:xfrm>
            <a:off x="10530523" y="444826"/>
            <a:ext cx="1423056" cy="1441699"/>
          </a:xfrm>
          <a:prstGeom prst="rect">
            <a:avLst/>
          </a:prstGeom>
          <a:ln>
            <a:solidFill>
              <a:schemeClr val="accent1"/>
            </a:solidFill>
          </a:ln>
        </p:spPr>
      </p:pic>
      <p:pic>
        <p:nvPicPr>
          <p:cNvPr id="10" name="Picture 9" descr="A diagram of a circular object with numbers and letters&#10;&#10;AI-generated content may be incorrect.">
            <a:extLst>
              <a:ext uri="{FF2B5EF4-FFF2-40B4-BE49-F238E27FC236}">
                <a16:creationId xmlns:a16="http://schemas.microsoft.com/office/drawing/2014/main" id="{E5B1626A-FBB2-0B9F-DE20-3DE880DC9DEC}"/>
              </a:ext>
            </a:extLst>
          </p:cNvPr>
          <p:cNvPicPr>
            <a:picLocks noChangeAspect="1"/>
          </p:cNvPicPr>
          <p:nvPr/>
        </p:nvPicPr>
        <p:blipFill>
          <a:blip r:embed="rId4"/>
          <a:stretch>
            <a:fillRect/>
          </a:stretch>
        </p:blipFill>
        <p:spPr>
          <a:xfrm>
            <a:off x="6293889" y="442597"/>
            <a:ext cx="4175602" cy="1444417"/>
          </a:xfrm>
          <a:prstGeom prst="rect">
            <a:avLst/>
          </a:prstGeom>
          <a:ln>
            <a:solidFill>
              <a:schemeClr val="accent1"/>
            </a:solidFill>
          </a:ln>
        </p:spPr>
      </p:pic>
      <p:graphicFrame>
        <p:nvGraphicFramePr>
          <p:cNvPr id="11" name="Table 10">
            <a:extLst>
              <a:ext uri="{FF2B5EF4-FFF2-40B4-BE49-F238E27FC236}">
                <a16:creationId xmlns:a16="http://schemas.microsoft.com/office/drawing/2014/main" id="{5D6D6D6D-A824-CB47-0664-F39807ABA0F3}"/>
              </a:ext>
            </a:extLst>
          </p:cNvPr>
          <p:cNvGraphicFramePr>
            <a:graphicFrameLocks noGrp="1"/>
          </p:cNvGraphicFramePr>
          <p:nvPr/>
        </p:nvGraphicFramePr>
        <p:xfrm>
          <a:off x="593731" y="4795054"/>
          <a:ext cx="7222065" cy="1691640"/>
        </p:xfrm>
        <a:graphic>
          <a:graphicData uri="http://schemas.openxmlformats.org/drawingml/2006/table">
            <a:tbl>
              <a:tblPr bandRow="1">
                <a:tableStyleId>{BC89EF96-8CEA-46FF-86C4-4CE0E7609802}</a:tableStyleId>
              </a:tblPr>
              <a:tblGrid>
                <a:gridCol w="2209799">
                  <a:extLst>
                    <a:ext uri="{9D8B030D-6E8A-4147-A177-3AD203B41FA5}">
                      <a16:colId xmlns:a16="http://schemas.microsoft.com/office/drawing/2014/main" val="2248511833"/>
                    </a:ext>
                  </a:extLst>
                </a:gridCol>
                <a:gridCol w="5012266">
                  <a:extLst>
                    <a:ext uri="{9D8B030D-6E8A-4147-A177-3AD203B41FA5}">
                      <a16:colId xmlns:a16="http://schemas.microsoft.com/office/drawing/2014/main" val="4094079683"/>
                    </a:ext>
                  </a:extLst>
                </a:gridCol>
              </a:tblGrid>
              <a:tr h="370840">
                <a:tc>
                  <a:txBody>
                    <a:bodyPr/>
                    <a:lstStyle/>
                    <a:p>
                      <a:r>
                        <a:rPr lang="en-DK" sz="1600" dirty="0">
                          <a:solidFill>
                            <a:srgbClr val="666666"/>
                          </a:solidFill>
                        </a:rPr>
                        <a:t>1D Powder Diffraction</a:t>
                      </a:r>
                    </a:p>
                  </a:txBody>
                  <a:tcPr/>
                </a:tc>
                <a:tc>
                  <a:txBody>
                    <a:bodyPr/>
                    <a:lstStyle/>
                    <a:p>
                      <a:r>
                        <a:rPr lang="en-DK" sz="1600" dirty="0">
                          <a:solidFill>
                            <a:srgbClr val="666666"/>
                          </a:solidFill>
                        </a:rPr>
                        <a:t>Notebooks in Code Shelf &amp; in online documentation</a:t>
                      </a:r>
                    </a:p>
                  </a:txBody>
                  <a:tcPr/>
                </a:tc>
                <a:extLst>
                  <a:ext uri="{0D108BD9-81ED-4DB2-BD59-A6C34878D82A}">
                    <a16:rowId xmlns:a16="http://schemas.microsoft.com/office/drawing/2014/main" val="1469959905"/>
                  </a:ext>
                </a:extLst>
              </a:tr>
              <a:tr h="370840">
                <a:tc>
                  <a:txBody>
                    <a:bodyPr/>
                    <a:lstStyle/>
                    <a:p>
                      <a:r>
                        <a:rPr lang="en-DK" sz="1600" dirty="0">
                          <a:solidFill>
                            <a:srgbClr val="666666"/>
                          </a:solidFill>
                        </a:rPr>
                        <a:t>PDF</a:t>
                      </a:r>
                    </a:p>
                  </a:txBody>
                  <a:tcPr/>
                </a:tc>
                <a:tc>
                  <a:txBody>
                    <a:bodyPr/>
                    <a:lstStyle/>
                    <a:p>
                      <a:r>
                        <a:rPr lang="en-DK" sz="1600" dirty="0">
                          <a:solidFill>
                            <a:srgbClr val="666666"/>
                          </a:solidFill>
                        </a:rPr>
                        <a:t>60 % done</a:t>
                      </a:r>
                    </a:p>
                  </a:txBody>
                  <a:tcPr/>
                </a:tc>
                <a:extLst>
                  <a:ext uri="{0D108BD9-81ED-4DB2-BD59-A6C34878D82A}">
                    <a16:rowId xmlns:a16="http://schemas.microsoft.com/office/drawing/2014/main" val="3002536900"/>
                  </a:ext>
                </a:extLst>
              </a:tr>
              <a:tr h="370840">
                <a:tc>
                  <a:txBody>
                    <a:bodyPr/>
                    <a:lstStyle/>
                    <a:p>
                      <a:r>
                        <a:rPr lang="en-DK" sz="1600" dirty="0">
                          <a:solidFill>
                            <a:srgbClr val="666666"/>
                          </a:solidFill>
                        </a:rPr>
                        <a:t>Polarisation</a:t>
                      </a:r>
                    </a:p>
                  </a:txBody>
                  <a:tcPr/>
                </a:tc>
                <a:tc>
                  <a:txBody>
                    <a:bodyPr/>
                    <a:lstStyle/>
                    <a:p>
                      <a:r>
                        <a:rPr lang="en-DK" sz="1600">
                          <a:solidFill>
                            <a:srgbClr val="666666"/>
                          </a:solidFill>
                        </a:rPr>
                        <a:t>10 % done</a:t>
                      </a:r>
                      <a:endParaRPr lang="en-DK" sz="1600" dirty="0">
                        <a:solidFill>
                          <a:srgbClr val="666666"/>
                        </a:solidFill>
                      </a:endParaRPr>
                    </a:p>
                  </a:txBody>
                  <a:tcPr/>
                </a:tc>
                <a:extLst>
                  <a:ext uri="{0D108BD9-81ED-4DB2-BD59-A6C34878D82A}">
                    <a16:rowId xmlns:a16="http://schemas.microsoft.com/office/drawing/2014/main" val="1622139356"/>
                  </a:ext>
                </a:extLst>
              </a:tr>
              <a:tr h="370840">
                <a:tc>
                  <a:txBody>
                    <a:bodyPr/>
                    <a:lstStyle/>
                    <a:p>
                      <a:r>
                        <a:rPr lang="en-DK" sz="1600" dirty="0">
                          <a:solidFill>
                            <a:srgbClr val="666666"/>
                          </a:solidFill>
                        </a:rPr>
                        <a:t>SANS</a:t>
                      </a:r>
                    </a:p>
                  </a:txBody>
                  <a:tcPr/>
                </a:tc>
                <a:tc>
                  <a:txBody>
                    <a:bodyPr/>
                    <a:lstStyle/>
                    <a:p>
                      <a:r>
                        <a:rPr lang="en-GB" sz="1600" dirty="0">
                          <a:solidFill>
                            <a:srgbClr val="666666"/>
                          </a:solidFill>
                        </a:rPr>
                        <a:t>Jus</a:t>
                      </a:r>
                      <a:r>
                        <a:rPr lang="en-DK" sz="1600" dirty="0">
                          <a:solidFill>
                            <a:srgbClr val="666666"/>
                          </a:solidFill>
                        </a:rPr>
                        <a:t>t started</a:t>
                      </a:r>
                    </a:p>
                    <a:p>
                      <a:r>
                        <a:rPr lang="en-DK" sz="1600">
                          <a:solidFill>
                            <a:srgbClr val="666666"/>
                          </a:solidFill>
                        </a:rPr>
                        <a:t>Adapting workflow </a:t>
                      </a:r>
                      <a:r>
                        <a:rPr lang="en-DK" sz="1600" dirty="0">
                          <a:solidFill>
                            <a:srgbClr val="666666"/>
                          </a:solidFill>
                        </a:rPr>
                        <a:t>for LoKI</a:t>
                      </a:r>
                    </a:p>
                  </a:txBody>
                  <a:tcPr/>
                </a:tc>
                <a:extLst>
                  <a:ext uri="{0D108BD9-81ED-4DB2-BD59-A6C34878D82A}">
                    <a16:rowId xmlns:a16="http://schemas.microsoft.com/office/drawing/2014/main" val="1931665769"/>
                  </a:ext>
                </a:extLst>
              </a:tr>
            </a:tbl>
          </a:graphicData>
        </a:graphic>
      </p:graphicFrame>
      <p:sp>
        <p:nvSpPr>
          <p:cNvPr id="12" name="TextBox 11">
            <a:extLst>
              <a:ext uri="{FF2B5EF4-FFF2-40B4-BE49-F238E27FC236}">
                <a16:creationId xmlns:a16="http://schemas.microsoft.com/office/drawing/2014/main" id="{0AB5C06C-F3BD-909B-905A-574680868FFB}"/>
              </a:ext>
            </a:extLst>
          </p:cNvPr>
          <p:cNvSpPr txBox="1"/>
          <p:nvPr/>
        </p:nvSpPr>
        <p:spPr>
          <a:xfrm>
            <a:off x="6291420" y="435724"/>
            <a:ext cx="776175" cy="369332"/>
          </a:xfrm>
          <a:prstGeom prst="rect">
            <a:avLst/>
          </a:prstGeom>
          <a:noFill/>
        </p:spPr>
        <p:txBody>
          <a:bodyPr wrap="none" rtlCol="0">
            <a:spAutoFit/>
          </a:bodyPr>
          <a:lstStyle/>
          <a:p>
            <a:pPr algn="l"/>
            <a:r>
              <a:rPr lang="en-DK" b="1" dirty="0">
                <a:solidFill>
                  <a:srgbClr val="666666"/>
                </a:solidFill>
              </a:rPr>
              <a:t>Scipp</a:t>
            </a:r>
          </a:p>
        </p:txBody>
      </p:sp>
      <p:sp>
        <p:nvSpPr>
          <p:cNvPr id="13" name="TextBox 12">
            <a:extLst>
              <a:ext uri="{FF2B5EF4-FFF2-40B4-BE49-F238E27FC236}">
                <a16:creationId xmlns:a16="http://schemas.microsoft.com/office/drawing/2014/main" id="{DDB1645E-7EE3-3625-4BC7-40882B2746BB}"/>
              </a:ext>
            </a:extLst>
          </p:cNvPr>
          <p:cNvSpPr txBox="1"/>
          <p:nvPr/>
        </p:nvSpPr>
        <p:spPr>
          <a:xfrm>
            <a:off x="11297707" y="442597"/>
            <a:ext cx="660758" cy="369332"/>
          </a:xfrm>
          <a:prstGeom prst="rect">
            <a:avLst/>
          </a:prstGeom>
          <a:noFill/>
        </p:spPr>
        <p:txBody>
          <a:bodyPr wrap="none" rtlCol="0">
            <a:spAutoFit/>
          </a:bodyPr>
          <a:lstStyle/>
          <a:p>
            <a:pPr algn="l"/>
            <a:r>
              <a:rPr lang="en-DK" b="1" dirty="0">
                <a:solidFill>
                  <a:srgbClr val="666666"/>
                </a:solidFill>
              </a:rPr>
              <a:t>CAD</a:t>
            </a:r>
          </a:p>
        </p:txBody>
      </p:sp>
      <p:pic>
        <p:nvPicPr>
          <p:cNvPr id="15" name="Picture 14" descr="A screenshot of a computer&#10;&#10;AI-generated content may be incorrect.">
            <a:extLst>
              <a:ext uri="{FF2B5EF4-FFF2-40B4-BE49-F238E27FC236}">
                <a16:creationId xmlns:a16="http://schemas.microsoft.com/office/drawing/2014/main" id="{BAE46884-8264-42E4-A9D8-31E8A5210549}"/>
              </a:ext>
            </a:extLst>
          </p:cNvPr>
          <p:cNvPicPr>
            <a:picLocks noChangeAspect="1"/>
          </p:cNvPicPr>
          <p:nvPr/>
        </p:nvPicPr>
        <p:blipFill>
          <a:blip r:embed="rId5"/>
          <a:stretch>
            <a:fillRect/>
          </a:stretch>
        </p:blipFill>
        <p:spPr>
          <a:xfrm>
            <a:off x="7987237" y="4092856"/>
            <a:ext cx="4046727" cy="2393838"/>
          </a:xfrm>
          <a:prstGeom prst="rect">
            <a:avLst/>
          </a:prstGeom>
        </p:spPr>
      </p:pic>
      <p:pic>
        <p:nvPicPr>
          <p:cNvPr id="16" name="Picture 15" descr="A diagram of a spectrum&#10;&#10;AI-generated content may be incorrect.">
            <a:extLst>
              <a:ext uri="{FF2B5EF4-FFF2-40B4-BE49-F238E27FC236}">
                <a16:creationId xmlns:a16="http://schemas.microsoft.com/office/drawing/2014/main" id="{1B55A88D-DC87-A48A-1B0E-59E8808E8F62}"/>
              </a:ext>
            </a:extLst>
          </p:cNvPr>
          <p:cNvPicPr>
            <a:picLocks noChangeAspect="1"/>
          </p:cNvPicPr>
          <p:nvPr/>
        </p:nvPicPr>
        <p:blipFill>
          <a:blip r:embed="rId6"/>
          <a:stretch>
            <a:fillRect/>
          </a:stretch>
        </p:blipFill>
        <p:spPr>
          <a:xfrm>
            <a:off x="9490477" y="2058371"/>
            <a:ext cx="2556933" cy="1918800"/>
          </a:xfrm>
          <a:prstGeom prst="rect">
            <a:avLst/>
          </a:prstGeom>
        </p:spPr>
      </p:pic>
    </p:spTree>
    <p:extLst>
      <p:ext uri="{BB962C8B-B14F-4D97-AF65-F5344CB8AC3E}">
        <p14:creationId xmlns:p14="http://schemas.microsoft.com/office/powerpoint/2010/main" val="42353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val 26">
            <a:extLst>
              <a:ext uri="{FF2B5EF4-FFF2-40B4-BE49-F238E27FC236}">
                <a16:creationId xmlns:a16="http://schemas.microsoft.com/office/drawing/2014/main" id="{C09C00BD-BC72-D5FC-F975-2A635D597C19}"/>
              </a:ext>
            </a:extLst>
          </p:cNvPr>
          <p:cNvSpPr/>
          <p:nvPr/>
        </p:nvSpPr>
        <p:spPr>
          <a:xfrm>
            <a:off x="2909975" y="1820002"/>
            <a:ext cx="1178013" cy="697100"/>
          </a:xfrm>
          <a:prstGeom prst="ellipse">
            <a:avLst/>
          </a:prstGeom>
          <a:solidFill>
            <a:srgbClr val="3D89C9"/>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AU" sz="1200" dirty="0"/>
          </a:p>
        </p:txBody>
      </p:sp>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a:xfrm>
            <a:off x="849067" y="329777"/>
            <a:ext cx="9360001" cy="657340"/>
          </a:xfrm>
        </p:spPr>
        <p:txBody>
          <a:bodyPr>
            <a:normAutofit/>
          </a:bodyPr>
          <a:lstStyle/>
          <a:p>
            <a:r>
              <a:rPr lang="en-GB" sz="4200" dirty="0">
                <a:solidFill>
                  <a:srgbClr val="666666"/>
                </a:solidFill>
                <a:latin typeface="Segoe UI Light"/>
              </a:rPr>
              <a:t>NMX</a:t>
            </a:r>
          </a:p>
        </p:txBody>
      </p:sp>
      <p:sp>
        <p:nvSpPr>
          <p:cNvPr id="8" name="Platshållare för text 7">
            <a:extLst>
              <a:ext uri="{FF2B5EF4-FFF2-40B4-BE49-F238E27FC236}">
                <a16:creationId xmlns:a16="http://schemas.microsoft.com/office/drawing/2014/main" id="{F9694C8D-3712-49FB-B071-2180F2DC8118}"/>
              </a:ext>
            </a:extLst>
          </p:cNvPr>
          <p:cNvSpPr>
            <a:spLocks noGrp="1"/>
          </p:cNvSpPr>
          <p:nvPr>
            <p:ph type="body" sz="quarter" idx="1"/>
          </p:nvPr>
        </p:nvSpPr>
        <p:spPr/>
        <p:txBody>
          <a:bodyPr/>
          <a:lstStyle/>
          <a:p>
            <a:r>
              <a:rPr lang="en-GB" dirty="0"/>
              <a:t>NMX Workflow complete, just waiting for equipment to arrive</a:t>
            </a:r>
          </a:p>
        </p:txBody>
      </p:sp>
      <p:pic>
        <p:nvPicPr>
          <p:cNvPr id="15" name="Picture 14">
            <a:extLst>
              <a:ext uri="{FF2B5EF4-FFF2-40B4-BE49-F238E27FC236}">
                <a16:creationId xmlns:a16="http://schemas.microsoft.com/office/drawing/2014/main" id="{F70A5FB0-7C6D-7A07-6533-9DF340F45E9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69126" y="2019741"/>
            <a:ext cx="881743" cy="295192"/>
          </a:xfrm>
          <a:prstGeom prst="rect">
            <a:avLst/>
          </a:prstGeom>
        </p:spPr>
      </p:pic>
      <p:pic>
        <p:nvPicPr>
          <p:cNvPr id="16" name="Graphic 15">
            <a:extLst>
              <a:ext uri="{FF2B5EF4-FFF2-40B4-BE49-F238E27FC236}">
                <a16:creationId xmlns:a16="http://schemas.microsoft.com/office/drawing/2014/main" id="{A45A64B6-57E8-9DCC-4423-FE6C4176551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626703" y="3062277"/>
            <a:ext cx="528609" cy="504056"/>
          </a:xfrm>
          <a:prstGeom prst="rect">
            <a:avLst/>
          </a:prstGeom>
        </p:spPr>
      </p:pic>
      <p:pic>
        <p:nvPicPr>
          <p:cNvPr id="19" name="Picture 18">
            <a:extLst>
              <a:ext uri="{FF2B5EF4-FFF2-40B4-BE49-F238E27FC236}">
                <a16:creationId xmlns:a16="http://schemas.microsoft.com/office/drawing/2014/main" id="{A51121B0-3E5D-CB54-2172-9D60ADC725E8}"/>
              </a:ext>
            </a:extLst>
          </p:cNvPr>
          <p:cNvPicPr>
            <a:picLocks noChangeAspect="1"/>
          </p:cNvPicPr>
          <p:nvPr/>
        </p:nvPicPr>
        <p:blipFill>
          <a:blip r:embed="rId6"/>
          <a:stretch>
            <a:fillRect/>
          </a:stretch>
        </p:blipFill>
        <p:spPr>
          <a:xfrm>
            <a:off x="1234555" y="2149910"/>
            <a:ext cx="1017749" cy="597079"/>
          </a:xfrm>
          <a:prstGeom prst="rect">
            <a:avLst/>
          </a:prstGeom>
        </p:spPr>
      </p:pic>
      <p:sp>
        <p:nvSpPr>
          <p:cNvPr id="26" name="Rectangle 25">
            <a:extLst>
              <a:ext uri="{FF2B5EF4-FFF2-40B4-BE49-F238E27FC236}">
                <a16:creationId xmlns:a16="http://schemas.microsoft.com/office/drawing/2014/main" id="{DD118177-A7CF-507C-588B-CCACED983813}"/>
              </a:ext>
            </a:extLst>
          </p:cNvPr>
          <p:cNvSpPr/>
          <p:nvPr/>
        </p:nvSpPr>
        <p:spPr>
          <a:xfrm>
            <a:off x="1103708" y="1446416"/>
            <a:ext cx="1251897" cy="657340"/>
          </a:xfrm>
          <a:prstGeom prst="rect">
            <a:avLst/>
          </a:prstGeom>
          <a:solidFill>
            <a:srgbClr val="5D417E"/>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AU" sz="1200" dirty="0"/>
              <a:t>Instrument simulation</a:t>
            </a:r>
          </a:p>
        </p:txBody>
      </p:sp>
      <p:sp>
        <p:nvSpPr>
          <p:cNvPr id="28" name="Rectangle 27">
            <a:extLst>
              <a:ext uri="{FF2B5EF4-FFF2-40B4-BE49-F238E27FC236}">
                <a16:creationId xmlns:a16="http://schemas.microsoft.com/office/drawing/2014/main" id="{25861E82-BB6B-AB4E-8315-8BAB6983B86F}"/>
              </a:ext>
            </a:extLst>
          </p:cNvPr>
          <p:cNvSpPr/>
          <p:nvPr/>
        </p:nvSpPr>
        <p:spPr>
          <a:xfrm>
            <a:off x="4277171" y="2369711"/>
            <a:ext cx="1251897" cy="657340"/>
          </a:xfrm>
          <a:prstGeom prst="rect">
            <a:avLst/>
          </a:prstGeom>
          <a:solidFill>
            <a:srgbClr val="6451AF"/>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AU" sz="1200" dirty="0"/>
              <a:t>Data catalogue</a:t>
            </a:r>
          </a:p>
        </p:txBody>
      </p:sp>
      <p:sp>
        <p:nvSpPr>
          <p:cNvPr id="29" name="Rectangle 28">
            <a:extLst>
              <a:ext uri="{FF2B5EF4-FFF2-40B4-BE49-F238E27FC236}">
                <a16:creationId xmlns:a16="http://schemas.microsoft.com/office/drawing/2014/main" id="{2EA30D24-92B5-276E-FBFD-7B8DD23D1B39}"/>
              </a:ext>
            </a:extLst>
          </p:cNvPr>
          <p:cNvSpPr/>
          <p:nvPr/>
        </p:nvSpPr>
        <p:spPr>
          <a:xfrm>
            <a:off x="5990848" y="2960639"/>
            <a:ext cx="1251897" cy="657340"/>
          </a:xfrm>
          <a:prstGeom prst="rect">
            <a:avLst/>
          </a:prstGeom>
          <a:solidFill>
            <a:srgbClr val="4A4FB8"/>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AU" sz="1200" dirty="0"/>
              <a:t>Data reduction</a:t>
            </a:r>
          </a:p>
        </p:txBody>
      </p:sp>
      <p:sp>
        <p:nvSpPr>
          <p:cNvPr id="30" name="Rectangle 29">
            <a:extLst>
              <a:ext uri="{FF2B5EF4-FFF2-40B4-BE49-F238E27FC236}">
                <a16:creationId xmlns:a16="http://schemas.microsoft.com/office/drawing/2014/main" id="{70F67D98-9770-662C-5711-0E5923060D0E}"/>
              </a:ext>
            </a:extLst>
          </p:cNvPr>
          <p:cNvSpPr/>
          <p:nvPr/>
        </p:nvSpPr>
        <p:spPr>
          <a:xfrm>
            <a:off x="9339075" y="3062277"/>
            <a:ext cx="1251897" cy="657340"/>
          </a:xfrm>
          <a:prstGeom prst="rect">
            <a:avLst/>
          </a:prstGeom>
          <a:solidFill>
            <a:srgbClr val="4368C1"/>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AU" sz="1200" dirty="0"/>
              <a:t>Data analysis</a:t>
            </a:r>
          </a:p>
        </p:txBody>
      </p:sp>
      <p:sp>
        <p:nvSpPr>
          <p:cNvPr id="31" name="Oval 30">
            <a:extLst>
              <a:ext uri="{FF2B5EF4-FFF2-40B4-BE49-F238E27FC236}">
                <a16:creationId xmlns:a16="http://schemas.microsoft.com/office/drawing/2014/main" id="{A714BC39-159A-6F6B-CCAE-085BB8148B98}"/>
              </a:ext>
            </a:extLst>
          </p:cNvPr>
          <p:cNvSpPr/>
          <p:nvPr/>
        </p:nvSpPr>
        <p:spPr>
          <a:xfrm>
            <a:off x="7704525" y="3343120"/>
            <a:ext cx="1178013" cy="697100"/>
          </a:xfrm>
          <a:prstGeom prst="ellipse">
            <a:avLst/>
          </a:prstGeom>
          <a:solidFill>
            <a:srgbClr val="3D89C9"/>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AU" sz="1200" dirty="0"/>
              <a:t>Reduced data files</a:t>
            </a:r>
          </a:p>
        </p:txBody>
      </p:sp>
      <p:cxnSp>
        <p:nvCxnSpPr>
          <p:cNvPr id="33" name="Curved Connector 32">
            <a:extLst>
              <a:ext uri="{FF2B5EF4-FFF2-40B4-BE49-F238E27FC236}">
                <a16:creationId xmlns:a16="http://schemas.microsoft.com/office/drawing/2014/main" id="{A6EE73C1-858C-91E6-0E19-988B01877B84}"/>
              </a:ext>
            </a:extLst>
          </p:cNvPr>
          <p:cNvCxnSpPr>
            <a:stCxn id="26" idx="3"/>
            <a:endCxn id="27" idx="2"/>
          </p:cNvCxnSpPr>
          <p:nvPr/>
        </p:nvCxnSpPr>
        <p:spPr>
          <a:xfrm>
            <a:off x="2355605" y="1775086"/>
            <a:ext cx="554370" cy="393466"/>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4" name="Curved Connector 33">
            <a:extLst>
              <a:ext uri="{FF2B5EF4-FFF2-40B4-BE49-F238E27FC236}">
                <a16:creationId xmlns:a16="http://schemas.microsoft.com/office/drawing/2014/main" id="{93BB32BA-E198-2DB6-F4FB-F263C6806146}"/>
              </a:ext>
            </a:extLst>
          </p:cNvPr>
          <p:cNvCxnSpPr>
            <a:cxnSpLocks/>
            <a:stCxn id="27" idx="4"/>
            <a:endCxn id="28" idx="1"/>
          </p:cNvCxnSpPr>
          <p:nvPr/>
        </p:nvCxnSpPr>
        <p:spPr>
          <a:xfrm rot="16200000" flipH="1">
            <a:off x="3797437" y="2218646"/>
            <a:ext cx="181279" cy="778189"/>
          </a:xfrm>
          <a:prstGeom prst="curved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6" name="Curved Connector 35">
            <a:extLst>
              <a:ext uri="{FF2B5EF4-FFF2-40B4-BE49-F238E27FC236}">
                <a16:creationId xmlns:a16="http://schemas.microsoft.com/office/drawing/2014/main" id="{D092E724-1A02-5DDC-2DD0-A8C2C8839405}"/>
              </a:ext>
            </a:extLst>
          </p:cNvPr>
          <p:cNvCxnSpPr>
            <a:cxnSpLocks/>
            <a:stCxn id="28" idx="3"/>
            <a:endCxn id="29" idx="1"/>
          </p:cNvCxnSpPr>
          <p:nvPr/>
        </p:nvCxnSpPr>
        <p:spPr>
          <a:xfrm>
            <a:off x="5529068" y="2698381"/>
            <a:ext cx="461780" cy="590928"/>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0" name="Curved Connector 39">
            <a:extLst>
              <a:ext uri="{FF2B5EF4-FFF2-40B4-BE49-F238E27FC236}">
                <a16:creationId xmlns:a16="http://schemas.microsoft.com/office/drawing/2014/main" id="{3E66F69D-2642-7E76-EB62-BD4018ADC8AB}"/>
              </a:ext>
            </a:extLst>
          </p:cNvPr>
          <p:cNvCxnSpPr>
            <a:cxnSpLocks/>
            <a:stCxn id="29" idx="3"/>
            <a:endCxn id="31" idx="2"/>
          </p:cNvCxnSpPr>
          <p:nvPr/>
        </p:nvCxnSpPr>
        <p:spPr>
          <a:xfrm>
            <a:off x="7242745" y="3289309"/>
            <a:ext cx="461780" cy="402361"/>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42" name="Graphic 41">
            <a:extLst>
              <a:ext uri="{FF2B5EF4-FFF2-40B4-BE49-F238E27FC236}">
                <a16:creationId xmlns:a16="http://schemas.microsoft.com/office/drawing/2014/main" id="{3C299A3A-8427-83B6-F21B-4D4EC670917A}"/>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636989" y="3936088"/>
            <a:ext cx="528609" cy="504056"/>
          </a:xfrm>
          <a:prstGeom prst="rect">
            <a:avLst/>
          </a:prstGeom>
        </p:spPr>
      </p:pic>
      <p:sp>
        <p:nvSpPr>
          <p:cNvPr id="43" name="Rectangle 42">
            <a:extLst>
              <a:ext uri="{FF2B5EF4-FFF2-40B4-BE49-F238E27FC236}">
                <a16:creationId xmlns:a16="http://schemas.microsoft.com/office/drawing/2014/main" id="{38F8824A-423B-B584-F407-2D20BA33F9F8}"/>
              </a:ext>
            </a:extLst>
          </p:cNvPr>
          <p:cNvSpPr/>
          <p:nvPr/>
        </p:nvSpPr>
        <p:spPr>
          <a:xfrm>
            <a:off x="9344318" y="3840977"/>
            <a:ext cx="1251897" cy="657340"/>
          </a:xfrm>
          <a:prstGeom prst="rect">
            <a:avLst/>
          </a:prstGeom>
          <a:solidFill>
            <a:srgbClr val="6451AF"/>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AU" sz="1200" dirty="0"/>
              <a:t>Data catalogue</a:t>
            </a:r>
          </a:p>
        </p:txBody>
      </p:sp>
      <p:cxnSp>
        <p:nvCxnSpPr>
          <p:cNvPr id="44" name="Curved Connector 43">
            <a:extLst>
              <a:ext uri="{FF2B5EF4-FFF2-40B4-BE49-F238E27FC236}">
                <a16:creationId xmlns:a16="http://schemas.microsoft.com/office/drawing/2014/main" id="{9B944455-6FA9-DE47-6D13-016352E6BF0B}"/>
              </a:ext>
            </a:extLst>
          </p:cNvPr>
          <p:cNvCxnSpPr>
            <a:cxnSpLocks/>
            <a:stCxn id="31" idx="6"/>
            <a:endCxn id="43" idx="1"/>
          </p:cNvCxnSpPr>
          <p:nvPr/>
        </p:nvCxnSpPr>
        <p:spPr>
          <a:xfrm>
            <a:off x="8882538" y="3691670"/>
            <a:ext cx="461780" cy="477977"/>
          </a:xfrm>
          <a:prstGeom prst="curved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6" name="Curved Connector 65">
            <a:extLst>
              <a:ext uri="{FF2B5EF4-FFF2-40B4-BE49-F238E27FC236}">
                <a16:creationId xmlns:a16="http://schemas.microsoft.com/office/drawing/2014/main" id="{CCA105DE-3F8C-F7FC-AA76-D505A098BFAF}"/>
              </a:ext>
            </a:extLst>
          </p:cNvPr>
          <p:cNvCxnSpPr>
            <a:cxnSpLocks/>
            <a:stCxn id="31" idx="6"/>
          </p:cNvCxnSpPr>
          <p:nvPr/>
        </p:nvCxnSpPr>
        <p:spPr>
          <a:xfrm flipV="1">
            <a:off x="8882538" y="3298130"/>
            <a:ext cx="461780" cy="393540"/>
          </a:xfrm>
          <a:prstGeom prst="curved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114FBE8-2A76-95CC-7814-696B57C9741B}"/>
              </a:ext>
            </a:extLst>
          </p:cNvPr>
          <p:cNvSpPr txBox="1"/>
          <p:nvPr/>
        </p:nvSpPr>
        <p:spPr>
          <a:xfrm>
            <a:off x="2706635" y="2612435"/>
            <a:ext cx="1644420" cy="954107"/>
          </a:xfrm>
          <a:prstGeom prst="rect">
            <a:avLst/>
          </a:prstGeom>
          <a:noFill/>
        </p:spPr>
        <p:txBody>
          <a:bodyPr wrap="square" rtlCol="0">
            <a:spAutoFit/>
          </a:bodyPr>
          <a:lstStyle/>
          <a:p>
            <a:pPr algn="l"/>
            <a:r>
              <a:rPr lang="en-AU" sz="1200" i="1" dirty="0">
                <a:solidFill>
                  <a:srgbClr val="666666"/>
                </a:solidFill>
              </a:rPr>
              <a:t>simulated detector data</a:t>
            </a:r>
          </a:p>
          <a:p>
            <a:pPr algn="l"/>
            <a:endParaRPr lang="en-AU" sz="800" i="1" dirty="0">
              <a:solidFill>
                <a:srgbClr val="666666"/>
              </a:solidFill>
            </a:endParaRPr>
          </a:p>
          <a:p>
            <a:pPr algn="l"/>
            <a:r>
              <a:rPr lang="en-AU" sz="1200" b="1" i="1" dirty="0">
                <a:solidFill>
                  <a:srgbClr val="666666"/>
                </a:solidFill>
              </a:rPr>
              <a:t>Samples: </a:t>
            </a:r>
          </a:p>
          <a:p>
            <a:r>
              <a:rPr lang="en-AU" sz="1200" i="1" dirty="0">
                <a:solidFill>
                  <a:srgbClr val="666666"/>
                </a:solidFill>
              </a:rPr>
              <a:t>Rubredoxin</a:t>
            </a:r>
          </a:p>
        </p:txBody>
      </p:sp>
      <p:pic>
        <p:nvPicPr>
          <p:cNvPr id="1026" name="Picture 2" descr="Welcome to Jupyter | by Project Jupyter | Jupyter Blog">
            <a:extLst>
              <a:ext uri="{FF2B5EF4-FFF2-40B4-BE49-F238E27FC236}">
                <a16:creationId xmlns:a16="http://schemas.microsoft.com/office/drawing/2014/main" id="{49516CF6-7BC1-97E2-9EBD-DBE3020AD3F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8972" y="3754980"/>
            <a:ext cx="1195647" cy="3228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Welcome to Jupyter | by Project Jupyter | Jupyter Blog">
            <a:extLst>
              <a:ext uri="{FF2B5EF4-FFF2-40B4-BE49-F238E27FC236}">
                <a16:creationId xmlns:a16="http://schemas.microsoft.com/office/drawing/2014/main" id="{260D47EA-3F01-4C29-78A9-6B4818FDD03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46685" y="1539542"/>
            <a:ext cx="1195647" cy="32288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F621DDE-5F41-C8E3-2A44-218CB7E86E58}"/>
              </a:ext>
            </a:extLst>
          </p:cNvPr>
          <p:cNvSpPr txBox="1"/>
          <p:nvPr/>
        </p:nvSpPr>
        <p:spPr>
          <a:xfrm>
            <a:off x="5910285" y="4183689"/>
            <a:ext cx="1777218" cy="646331"/>
          </a:xfrm>
          <a:prstGeom prst="rect">
            <a:avLst/>
          </a:prstGeom>
          <a:noFill/>
        </p:spPr>
        <p:txBody>
          <a:bodyPr wrap="none" rtlCol="0">
            <a:spAutoFit/>
          </a:bodyPr>
          <a:lstStyle/>
          <a:p>
            <a:pPr algn="l"/>
            <a:r>
              <a:rPr lang="en-AU" sz="1200" i="1" dirty="0">
                <a:solidFill>
                  <a:srgbClr val="666666"/>
                </a:solidFill>
              </a:rPr>
              <a:t>Loading </a:t>
            </a:r>
            <a:r>
              <a:rPr lang="en-AU" sz="1200" i="1" dirty="0" err="1">
                <a:solidFill>
                  <a:srgbClr val="666666"/>
                </a:solidFill>
              </a:rPr>
              <a:t>NeXus</a:t>
            </a:r>
            <a:r>
              <a:rPr lang="en-AU" sz="1200" i="1" dirty="0">
                <a:solidFill>
                  <a:srgbClr val="666666"/>
                </a:solidFill>
              </a:rPr>
              <a:t> file</a:t>
            </a:r>
          </a:p>
          <a:p>
            <a:pPr algn="l"/>
            <a:r>
              <a:rPr lang="en-AU" sz="1200" i="1" dirty="0">
                <a:solidFill>
                  <a:srgbClr val="666666"/>
                </a:solidFill>
              </a:rPr>
              <a:t>Grouping detector data</a:t>
            </a:r>
            <a:endParaRPr lang="en-AU" sz="400" i="1" dirty="0">
              <a:solidFill>
                <a:srgbClr val="666666"/>
              </a:solidFill>
            </a:endParaRPr>
          </a:p>
          <a:p>
            <a:pPr algn="l"/>
            <a:r>
              <a:rPr lang="en-AU" sz="1200" i="1" dirty="0">
                <a:solidFill>
                  <a:srgbClr val="666666"/>
                </a:solidFill>
              </a:rPr>
              <a:t>Binning TOF histogram</a:t>
            </a:r>
          </a:p>
        </p:txBody>
      </p:sp>
      <p:sp>
        <p:nvSpPr>
          <p:cNvPr id="7" name="TextBox 6">
            <a:extLst>
              <a:ext uri="{FF2B5EF4-FFF2-40B4-BE49-F238E27FC236}">
                <a16:creationId xmlns:a16="http://schemas.microsoft.com/office/drawing/2014/main" id="{3D31F9C0-4EDC-3FD7-7C87-1BF734E9BAC1}"/>
              </a:ext>
            </a:extLst>
          </p:cNvPr>
          <p:cNvSpPr txBox="1"/>
          <p:nvPr/>
        </p:nvSpPr>
        <p:spPr>
          <a:xfrm>
            <a:off x="7783360" y="4068416"/>
            <a:ext cx="1005532" cy="276999"/>
          </a:xfrm>
          <a:prstGeom prst="rect">
            <a:avLst/>
          </a:prstGeom>
          <a:noFill/>
        </p:spPr>
        <p:txBody>
          <a:bodyPr wrap="none" rtlCol="0">
            <a:spAutoFit/>
          </a:bodyPr>
          <a:lstStyle/>
          <a:p>
            <a:pPr algn="l"/>
            <a:r>
              <a:rPr lang="en-AU" sz="1200" i="1" dirty="0">
                <a:solidFill>
                  <a:srgbClr val="666666"/>
                </a:solidFill>
              </a:rPr>
              <a:t>“</a:t>
            </a:r>
            <a:r>
              <a:rPr lang="en-AU" sz="1200" i="1" dirty="0" err="1">
                <a:solidFill>
                  <a:srgbClr val="666666"/>
                </a:solidFill>
              </a:rPr>
              <a:t>nxs</a:t>
            </a:r>
            <a:r>
              <a:rPr lang="en-AU" sz="1200" i="1" dirty="0">
                <a:solidFill>
                  <a:srgbClr val="666666"/>
                </a:solidFill>
              </a:rPr>
              <a:t>” format</a:t>
            </a:r>
          </a:p>
        </p:txBody>
      </p:sp>
      <p:pic>
        <p:nvPicPr>
          <p:cNvPr id="11" name="Graphic 10">
            <a:extLst>
              <a:ext uri="{FF2B5EF4-FFF2-40B4-BE49-F238E27FC236}">
                <a16:creationId xmlns:a16="http://schemas.microsoft.com/office/drawing/2014/main" id="{F8454CD5-292B-6AF4-B2FB-E24D6316A2A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376016" y="1860555"/>
            <a:ext cx="1178013" cy="1178013"/>
          </a:xfrm>
          <a:prstGeom prst="rect">
            <a:avLst/>
          </a:prstGeom>
        </p:spPr>
      </p:pic>
      <p:pic>
        <p:nvPicPr>
          <p:cNvPr id="17" name="Graphic 16">
            <a:extLst>
              <a:ext uri="{FF2B5EF4-FFF2-40B4-BE49-F238E27FC236}">
                <a16:creationId xmlns:a16="http://schemas.microsoft.com/office/drawing/2014/main" id="{30A4EDFA-3EB3-D705-3FB2-D1B13A1E9F8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025279" y="2612434"/>
            <a:ext cx="1172300" cy="260511"/>
          </a:xfrm>
          <a:prstGeom prst="rect">
            <a:avLst/>
          </a:prstGeom>
          <a:effectLst>
            <a:outerShdw blurRad="50800" dist="38100" dir="2700000" algn="tl" rotWithShape="0">
              <a:prstClr val="black">
                <a:alpha val="40000"/>
              </a:prstClr>
            </a:outerShdw>
          </a:effectLst>
        </p:spPr>
      </p:pic>
      <p:graphicFrame>
        <p:nvGraphicFramePr>
          <p:cNvPr id="10" name="Table 9">
            <a:extLst>
              <a:ext uri="{FF2B5EF4-FFF2-40B4-BE49-F238E27FC236}">
                <a16:creationId xmlns:a16="http://schemas.microsoft.com/office/drawing/2014/main" id="{438709A0-F157-EB05-75E0-7EB27E5D7F8A}"/>
              </a:ext>
            </a:extLst>
          </p:cNvPr>
          <p:cNvGraphicFramePr>
            <a:graphicFrameLocks noGrp="1"/>
          </p:cNvGraphicFramePr>
          <p:nvPr/>
        </p:nvGraphicFramePr>
        <p:xfrm>
          <a:off x="435097" y="3834467"/>
          <a:ext cx="5197475" cy="3030855"/>
        </p:xfrm>
        <a:graphic>
          <a:graphicData uri="http://schemas.openxmlformats.org/drawingml/2006/table">
            <a:tbl>
              <a:tblPr firstRow="1" firstCol="1" bandRow="1">
                <a:tableStyleId>{5940675A-B579-460E-94D1-54222C63F5DA}</a:tableStyleId>
              </a:tblPr>
              <a:tblGrid>
                <a:gridCol w="1082675">
                  <a:extLst>
                    <a:ext uri="{9D8B030D-6E8A-4147-A177-3AD203B41FA5}">
                      <a16:colId xmlns:a16="http://schemas.microsoft.com/office/drawing/2014/main" val="1062959409"/>
                    </a:ext>
                  </a:extLst>
                </a:gridCol>
                <a:gridCol w="1314450">
                  <a:extLst>
                    <a:ext uri="{9D8B030D-6E8A-4147-A177-3AD203B41FA5}">
                      <a16:colId xmlns:a16="http://schemas.microsoft.com/office/drawing/2014/main" val="1454775244"/>
                    </a:ext>
                  </a:extLst>
                </a:gridCol>
                <a:gridCol w="2800350">
                  <a:extLst>
                    <a:ext uri="{9D8B030D-6E8A-4147-A177-3AD203B41FA5}">
                      <a16:colId xmlns:a16="http://schemas.microsoft.com/office/drawing/2014/main" val="541859441"/>
                    </a:ext>
                  </a:extLst>
                </a:gridCol>
              </a:tblGrid>
              <a:tr h="0">
                <a:tc>
                  <a:txBody>
                    <a:bodyPr/>
                    <a:lstStyle/>
                    <a:p>
                      <a:pPr marL="0" marR="0">
                        <a:lnSpc>
                          <a:spcPct val="115000"/>
                        </a:lnSpc>
                        <a:spcAft>
                          <a:spcPts val="800"/>
                        </a:spcAft>
                        <a:buNone/>
                      </a:pPr>
                      <a:r>
                        <a:rPr lang="en-US" sz="1000" kern="100" dirty="0">
                          <a:effectLst/>
                        </a:rPr>
                        <a:t>Topic</a:t>
                      </a:r>
                      <a:endParaRPr lang="en-US" sz="10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nSpc>
                          <a:spcPct val="115000"/>
                        </a:lnSpc>
                        <a:spcAft>
                          <a:spcPts val="800"/>
                        </a:spcAft>
                        <a:buNone/>
                      </a:pPr>
                      <a:r>
                        <a:rPr lang="en-US" sz="1000" kern="100" dirty="0">
                          <a:effectLst/>
                        </a:rPr>
                        <a:t>Description</a:t>
                      </a:r>
                      <a:endParaRPr lang="en-US" sz="10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nSpc>
                          <a:spcPct val="115000"/>
                        </a:lnSpc>
                        <a:spcAft>
                          <a:spcPts val="800"/>
                        </a:spcAft>
                        <a:buNone/>
                      </a:pPr>
                      <a:r>
                        <a:rPr lang="en-US" sz="1000" kern="100" dirty="0">
                          <a:effectLst/>
                        </a:rPr>
                        <a:t>Details/To-do List</a:t>
                      </a:r>
                      <a:endParaRPr lang="en-US" sz="10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742236975"/>
                  </a:ext>
                </a:extLst>
              </a:tr>
              <a:tr h="0">
                <a:tc>
                  <a:txBody>
                    <a:bodyPr/>
                    <a:lstStyle/>
                    <a:p>
                      <a:pPr marL="0" marR="0">
                        <a:lnSpc>
                          <a:spcPct val="115000"/>
                        </a:lnSpc>
                        <a:spcAft>
                          <a:spcPts val="800"/>
                        </a:spcAft>
                        <a:buNone/>
                      </a:pPr>
                      <a:r>
                        <a:rPr lang="en-US" sz="1000" kern="100">
                          <a:effectLst/>
                        </a:rPr>
                        <a:t> </a:t>
                      </a:r>
                      <a:endParaRPr lang="en-US" sz="10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nSpc>
                          <a:spcPct val="115000"/>
                        </a:lnSpc>
                        <a:spcAft>
                          <a:spcPts val="800"/>
                        </a:spcAft>
                        <a:buNone/>
                      </a:pPr>
                      <a:r>
                        <a:rPr lang="en-US" sz="1000" kern="100" dirty="0">
                          <a:effectLst/>
                        </a:rPr>
                        <a:t> </a:t>
                      </a:r>
                      <a:endParaRPr lang="en-US" sz="10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nSpc>
                          <a:spcPct val="115000"/>
                        </a:lnSpc>
                        <a:spcAft>
                          <a:spcPts val="800"/>
                        </a:spcAft>
                        <a:buNone/>
                      </a:pPr>
                      <a:r>
                        <a:rPr lang="en-US" sz="1000" kern="100" dirty="0">
                          <a:effectLst/>
                        </a:rPr>
                        <a:t> </a:t>
                      </a:r>
                      <a:endParaRPr lang="en-US" sz="10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633010911"/>
                  </a:ext>
                </a:extLst>
              </a:tr>
              <a:tr h="0">
                <a:tc>
                  <a:txBody>
                    <a:bodyPr/>
                    <a:lstStyle/>
                    <a:p>
                      <a:pPr marL="0" marR="0">
                        <a:lnSpc>
                          <a:spcPct val="115000"/>
                        </a:lnSpc>
                        <a:spcAft>
                          <a:spcPts val="800"/>
                        </a:spcAft>
                        <a:buNone/>
                      </a:pPr>
                      <a:r>
                        <a:rPr lang="en-US" sz="1000" kern="100">
                          <a:effectLst/>
                        </a:rPr>
                        <a:t>Achievements</a:t>
                      </a:r>
                      <a:endParaRPr lang="en-US" sz="10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nSpc>
                          <a:spcPct val="115000"/>
                        </a:lnSpc>
                        <a:spcAft>
                          <a:spcPts val="800"/>
                        </a:spcAft>
                        <a:buNone/>
                      </a:pPr>
                      <a:r>
                        <a:rPr lang="en-US" sz="1000" kern="100" dirty="0">
                          <a:effectLst/>
                        </a:rPr>
                        <a:t>Identify what has been Achieved so far</a:t>
                      </a:r>
                      <a:endParaRPr lang="en-US" sz="10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342900" marR="0" lvl="0" indent="-342900">
                        <a:lnSpc>
                          <a:spcPct val="115000"/>
                        </a:lnSpc>
                        <a:buFont typeface="Symbol" pitchFamily="2" charset="2"/>
                        <a:buChar char=""/>
                      </a:pPr>
                      <a:r>
                        <a:rPr lang="en-US" sz="1000" kern="100" dirty="0">
                          <a:effectLst/>
                        </a:rPr>
                        <a:t>NMX data reduction pipeline</a:t>
                      </a:r>
                    </a:p>
                    <a:p>
                      <a:pPr marL="342900" marR="0" lvl="0" indent="-342900">
                        <a:lnSpc>
                          <a:spcPct val="115000"/>
                        </a:lnSpc>
                        <a:spcAft>
                          <a:spcPts val="800"/>
                        </a:spcAft>
                        <a:buFont typeface="Symbol" pitchFamily="2" charset="2"/>
                        <a:buChar char=""/>
                      </a:pPr>
                      <a:r>
                        <a:rPr lang="en-US" sz="1000" kern="100" dirty="0">
                          <a:effectLst/>
                        </a:rPr>
                        <a:t>Neutron MX simulations in </a:t>
                      </a:r>
                      <a:r>
                        <a:rPr lang="en-US" sz="1000" kern="100" dirty="0" err="1">
                          <a:effectLst/>
                        </a:rPr>
                        <a:t>McStas</a:t>
                      </a:r>
                      <a:endParaRPr lang="en-US" sz="10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284555685"/>
                  </a:ext>
                </a:extLst>
              </a:tr>
              <a:tr h="0">
                <a:tc>
                  <a:txBody>
                    <a:bodyPr/>
                    <a:lstStyle/>
                    <a:p>
                      <a:pPr marL="0" marR="0">
                        <a:lnSpc>
                          <a:spcPct val="115000"/>
                        </a:lnSpc>
                        <a:spcAft>
                          <a:spcPts val="800"/>
                        </a:spcAft>
                        <a:buNone/>
                      </a:pPr>
                      <a:r>
                        <a:rPr lang="en-US" sz="1000" kern="100">
                          <a:effectLst/>
                        </a:rPr>
                        <a:t>Remaining Tasks</a:t>
                      </a:r>
                      <a:endParaRPr lang="en-US" sz="10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nSpc>
                          <a:spcPct val="115000"/>
                        </a:lnSpc>
                        <a:spcAft>
                          <a:spcPts val="800"/>
                        </a:spcAft>
                        <a:buNone/>
                      </a:pPr>
                      <a:r>
                        <a:rPr lang="en-US" sz="1000" kern="100">
                          <a:effectLst/>
                        </a:rPr>
                        <a:t> </a:t>
                      </a:r>
                      <a:endParaRPr lang="en-US" sz="10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342900" marR="0" lvl="0" indent="-342900">
                        <a:lnSpc>
                          <a:spcPct val="115000"/>
                        </a:lnSpc>
                        <a:buFont typeface="Symbol" pitchFamily="2" charset="2"/>
                        <a:buChar char=""/>
                      </a:pPr>
                      <a:r>
                        <a:rPr lang="en-US" sz="1000" kern="100" dirty="0">
                          <a:effectLst/>
                        </a:rPr>
                        <a:t>NMX analysis software on VISA (nearly done)</a:t>
                      </a:r>
                    </a:p>
                    <a:p>
                      <a:pPr marL="342900" marR="0" lvl="0" indent="-342900">
                        <a:lnSpc>
                          <a:spcPct val="115000"/>
                        </a:lnSpc>
                        <a:buFont typeface="Symbol" pitchFamily="2" charset="2"/>
                        <a:buChar char=""/>
                      </a:pPr>
                      <a:r>
                        <a:rPr lang="en-US" sz="1000" kern="100" dirty="0">
                          <a:effectLst/>
                        </a:rPr>
                        <a:t>Detector tests at other facilities: efficiency calculation, protein diffraction, identifying pitfalls and potential issues before BOT</a:t>
                      </a:r>
                    </a:p>
                    <a:p>
                      <a:pPr marL="342900" marR="0" lvl="0" indent="-342900">
                        <a:lnSpc>
                          <a:spcPct val="115000"/>
                        </a:lnSpc>
                        <a:spcAft>
                          <a:spcPts val="800"/>
                        </a:spcAft>
                        <a:buFont typeface="Symbol" pitchFamily="2" charset="2"/>
                        <a:buChar char=""/>
                      </a:pPr>
                      <a:r>
                        <a:rPr lang="en-US" sz="1000" kern="100" dirty="0">
                          <a:effectLst/>
                        </a:rPr>
                        <a:t>Geometry: how to interface NMX coordinate system with data reduction software</a:t>
                      </a:r>
                    </a:p>
                    <a:p>
                      <a:pPr marL="0" marR="0">
                        <a:lnSpc>
                          <a:spcPct val="115000"/>
                        </a:lnSpc>
                        <a:spcAft>
                          <a:spcPts val="800"/>
                        </a:spcAft>
                        <a:buNone/>
                      </a:pPr>
                      <a:r>
                        <a:rPr lang="en-US" sz="1000" kern="100" dirty="0">
                          <a:effectLst/>
                        </a:rPr>
                        <a:t> </a:t>
                      </a:r>
                      <a:endParaRPr lang="en-US" sz="10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041889483"/>
                  </a:ext>
                </a:extLst>
              </a:tr>
              <a:tr h="0">
                <a:tc>
                  <a:txBody>
                    <a:bodyPr/>
                    <a:lstStyle/>
                    <a:p>
                      <a:pPr marL="0" marR="0">
                        <a:lnSpc>
                          <a:spcPct val="115000"/>
                        </a:lnSpc>
                        <a:spcAft>
                          <a:spcPts val="800"/>
                        </a:spcAft>
                        <a:buNone/>
                      </a:pPr>
                      <a:r>
                        <a:rPr lang="en-US" sz="1000" kern="100">
                          <a:effectLst/>
                        </a:rPr>
                        <a:t>Bottlenecks</a:t>
                      </a:r>
                      <a:endParaRPr lang="en-US" sz="10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nSpc>
                          <a:spcPct val="115000"/>
                        </a:lnSpc>
                        <a:spcAft>
                          <a:spcPts val="800"/>
                        </a:spcAft>
                        <a:buNone/>
                      </a:pPr>
                      <a:r>
                        <a:rPr lang="en-US" sz="1000" kern="100">
                          <a:effectLst/>
                        </a:rPr>
                        <a:t> </a:t>
                      </a:r>
                      <a:endParaRPr lang="en-US" sz="10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342900" marR="0" lvl="0" indent="-342900">
                        <a:lnSpc>
                          <a:spcPct val="115000"/>
                        </a:lnSpc>
                        <a:spcAft>
                          <a:spcPts val="800"/>
                        </a:spcAft>
                        <a:buFont typeface="Symbol" pitchFamily="2" charset="2"/>
                        <a:buChar char=""/>
                      </a:pPr>
                      <a:r>
                        <a:rPr lang="en-US" sz="1000" kern="100" dirty="0">
                          <a:effectLst/>
                        </a:rPr>
                        <a:t> Robot/goniometer installation (in progress)</a:t>
                      </a:r>
                      <a:endParaRPr lang="en-US" sz="10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939241731"/>
                  </a:ext>
                </a:extLst>
              </a:tr>
            </a:tbl>
          </a:graphicData>
        </a:graphic>
      </p:graphicFrame>
      <p:graphicFrame>
        <p:nvGraphicFramePr>
          <p:cNvPr id="13" name="Table 12">
            <a:extLst>
              <a:ext uri="{FF2B5EF4-FFF2-40B4-BE49-F238E27FC236}">
                <a16:creationId xmlns:a16="http://schemas.microsoft.com/office/drawing/2014/main" id="{0FBCA942-BDCF-19F6-B06B-EAED427FFF6B}"/>
              </a:ext>
            </a:extLst>
          </p:cNvPr>
          <p:cNvGraphicFramePr>
            <a:graphicFrameLocks noGrp="1"/>
          </p:cNvGraphicFramePr>
          <p:nvPr/>
        </p:nvGraphicFramePr>
        <p:xfrm>
          <a:off x="5703819" y="4886027"/>
          <a:ext cx="5197475" cy="1979295"/>
        </p:xfrm>
        <a:graphic>
          <a:graphicData uri="http://schemas.openxmlformats.org/drawingml/2006/table">
            <a:tbl>
              <a:tblPr firstRow="1" firstCol="1" bandRow="1">
                <a:tableStyleId>{5940675A-B579-460E-94D1-54222C63F5DA}</a:tableStyleId>
              </a:tblPr>
              <a:tblGrid>
                <a:gridCol w="1082675">
                  <a:extLst>
                    <a:ext uri="{9D8B030D-6E8A-4147-A177-3AD203B41FA5}">
                      <a16:colId xmlns:a16="http://schemas.microsoft.com/office/drawing/2014/main" val="221619923"/>
                    </a:ext>
                  </a:extLst>
                </a:gridCol>
                <a:gridCol w="1314450">
                  <a:extLst>
                    <a:ext uri="{9D8B030D-6E8A-4147-A177-3AD203B41FA5}">
                      <a16:colId xmlns:a16="http://schemas.microsoft.com/office/drawing/2014/main" val="93033352"/>
                    </a:ext>
                  </a:extLst>
                </a:gridCol>
                <a:gridCol w="2800350">
                  <a:extLst>
                    <a:ext uri="{9D8B030D-6E8A-4147-A177-3AD203B41FA5}">
                      <a16:colId xmlns:a16="http://schemas.microsoft.com/office/drawing/2014/main" val="2693773128"/>
                    </a:ext>
                  </a:extLst>
                </a:gridCol>
              </a:tblGrid>
              <a:tr h="0">
                <a:tc>
                  <a:txBody>
                    <a:bodyPr/>
                    <a:lstStyle/>
                    <a:p>
                      <a:pPr marL="0" marR="0">
                        <a:lnSpc>
                          <a:spcPct val="115000"/>
                        </a:lnSpc>
                        <a:spcAft>
                          <a:spcPts val="800"/>
                        </a:spcAft>
                        <a:buNone/>
                      </a:pPr>
                      <a:r>
                        <a:rPr lang="en-US" sz="1000" kern="100" dirty="0">
                          <a:effectLst/>
                        </a:rPr>
                        <a:t>Topic</a:t>
                      </a:r>
                      <a:endParaRPr lang="en-US" sz="10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nSpc>
                          <a:spcPct val="115000"/>
                        </a:lnSpc>
                        <a:spcAft>
                          <a:spcPts val="800"/>
                        </a:spcAft>
                        <a:buNone/>
                      </a:pPr>
                      <a:r>
                        <a:rPr lang="en-US" sz="1000" kern="100" dirty="0">
                          <a:effectLst/>
                        </a:rPr>
                        <a:t>Description</a:t>
                      </a:r>
                      <a:endParaRPr lang="en-US" sz="10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nSpc>
                          <a:spcPct val="115000"/>
                        </a:lnSpc>
                        <a:spcAft>
                          <a:spcPts val="800"/>
                        </a:spcAft>
                        <a:buNone/>
                      </a:pPr>
                      <a:r>
                        <a:rPr lang="en-US" sz="1000" kern="100" dirty="0">
                          <a:effectLst/>
                        </a:rPr>
                        <a:t>Details/To-do List</a:t>
                      </a:r>
                      <a:endParaRPr lang="en-US" sz="10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761730368"/>
                  </a:ext>
                </a:extLst>
              </a:tr>
              <a:tr h="0">
                <a:tc>
                  <a:txBody>
                    <a:bodyPr/>
                    <a:lstStyle/>
                    <a:p>
                      <a:pPr marL="0" marR="0">
                        <a:lnSpc>
                          <a:spcPct val="115000"/>
                        </a:lnSpc>
                        <a:spcAft>
                          <a:spcPts val="800"/>
                        </a:spcAft>
                        <a:buNone/>
                      </a:pPr>
                      <a:r>
                        <a:rPr lang="en-US" sz="1000" kern="100">
                          <a:effectLst/>
                        </a:rPr>
                        <a:t>Software</a:t>
                      </a:r>
                      <a:endParaRPr lang="en-US" sz="10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nSpc>
                          <a:spcPct val="115000"/>
                        </a:lnSpc>
                        <a:spcAft>
                          <a:spcPts val="800"/>
                        </a:spcAft>
                        <a:buNone/>
                      </a:pPr>
                      <a:r>
                        <a:rPr lang="en-US" sz="1000" kern="100" dirty="0">
                          <a:effectLst/>
                        </a:rPr>
                        <a:t>Calibration Tools</a:t>
                      </a:r>
                      <a:endParaRPr lang="en-US" sz="10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342900" marR="0" lvl="0" indent="-342900">
                        <a:lnSpc>
                          <a:spcPct val="115000"/>
                        </a:lnSpc>
                        <a:buFont typeface="Symbol" pitchFamily="2" charset="2"/>
                        <a:buChar char=""/>
                      </a:pPr>
                      <a:r>
                        <a:rPr lang="en-US" sz="1000" kern="100" dirty="0">
                          <a:effectLst/>
                        </a:rPr>
                        <a:t>ESSNMX (</a:t>
                      </a:r>
                      <a:r>
                        <a:rPr lang="en-US" sz="1000" kern="100" dirty="0" err="1">
                          <a:effectLst/>
                        </a:rPr>
                        <a:t>scipp</a:t>
                      </a:r>
                      <a:r>
                        <a:rPr lang="en-US" sz="1000" kern="100" dirty="0">
                          <a:effectLst/>
                        </a:rPr>
                        <a:t>)</a:t>
                      </a:r>
                    </a:p>
                    <a:p>
                      <a:pPr marL="342900" marR="0" lvl="0" indent="-342900">
                        <a:lnSpc>
                          <a:spcPct val="115000"/>
                        </a:lnSpc>
                        <a:spcAft>
                          <a:spcPts val="800"/>
                        </a:spcAft>
                        <a:buFont typeface="Symbol" pitchFamily="2" charset="2"/>
                        <a:buChar char=""/>
                      </a:pPr>
                      <a:r>
                        <a:rPr lang="en-US" sz="1000" kern="100" dirty="0">
                          <a:effectLst/>
                        </a:rPr>
                        <a:t>Grafana/</a:t>
                      </a:r>
                      <a:r>
                        <a:rPr lang="en-US" sz="1000" kern="100" dirty="0" err="1">
                          <a:effectLst/>
                        </a:rPr>
                        <a:t>DaqLite</a:t>
                      </a:r>
                      <a:r>
                        <a:rPr lang="en-US" sz="1000" kern="100" dirty="0">
                          <a:effectLst/>
                        </a:rPr>
                        <a:t>/ESS Live Viewer</a:t>
                      </a:r>
                      <a:endParaRPr lang="en-US" sz="10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790020142"/>
                  </a:ext>
                </a:extLst>
              </a:tr>
              <a:tr h="0">
                <a:tc>
                  <a:txBody>
                    <a:bodyPr/>
                    <a:lstStyle/>
                    <a:p>
                      <a:pPr marL="0" marR="0">
                        <a:lnSpc>
                          <a:spcPct val="115000"/>
                        </a:lnSpc>
                        <a:spcAft>
                          <a:spcPts val="800"/>
                        </a:spcAft>
                        <a:buNone/>
                      </a:pPr>
                      <a:r>
                        <a:rPr lang="en-US" sz="1000" kern="100">
                          <a:effectLst/>
                        </a:rPr>
                        <a:t>Software</a:t>
                      </a:r>
                      <a:endParaRPr lang="en-US" sz="10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nSpc>
                          <a:spcPct val="115000"/>
                        </a:lnSpc>
                        <a:spcAft>
                          <a:spcPts val="800"/>
                        </a:spcAft>
                        <a:buNone/>
                      </a:pPr>
                      <a:r>
                        <a:rPr lang="en-US" sz="1000" kern="100">
                          <a:effectLst/>
                        </a:rPr>
                        <a:t>Data reduction Tools</a:t>
                      </a:r>
                      <a:endParaRPr lang="en-US" sz="10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342900" marR="0" lvl="0" indent="-342900">
                        <a:lnSpc>
                          <a:spcPct val="115000"/>
                        </a:lnSpc>
                        <a:buFont typeface="Symbol" pitchFamily="2" charset="2"/>
                        <a:buChar char=""/>
                      </a:pPr>
                      <a:r>
                        <a:rPr lang="en-US" sz="1000" kern="100" dirty="0">
                          <a:effectLst/>
                        </a:rPr>
                        <a:t>ESSNMX (</a:t>
                      </a:r>
                      <a:r>
                        <a:rPr lang="en-US" sz="1000" kern="100" dirty="0" err="1">
                          <a:effectLst/>
                        </a:rPr>
                        <a:t>scipp</a:t>
                      </a:r>
                      <a:r>
                        <a:rPr lang="en-US" sz="1000" kern="100" dirty="0">
                          <a:effectLst/>
                        </a:rPr>
                        <a:t>)</a:t>
                      </a:r>
                    </a:p>
                    <a:p>
                      <a:pPr marL="342900" marR="0" lvl="0" indent="-342900">
                        <a:lnSpc>
                          <a:spcPct val="115000"/>
                        </a:lnSpc>
                        <a:buFont typeface="Symbol" pitchFamily="2" charset="2"/>
                        <a:buChar char=""/>
                      </a:pPr>
                      <a:r>
                        <a:rPr lang="en-US" sz="1000" kern="100" dirty="0">
                          <a:effectLst/>
                        </a:rPr>
                        <a:t>DIALS</a:t>
                      </a:r>
                    </a:p>
                    <a:p>
                      <a:pPr marL="342900" marR="0" lvl="0" indent="-342900">
                        <a:lnSpc>
                          <a:spcPct val="115000"/>
                        </a:lnSpc>
                        <a:spcAft>
                          <a:spcPts val="800"/>
                        </a:spcAft>
                        <a:buFont typeface="Symbol" pitchFamily="2" charset="2"/>
                        <a:buChar char=""/>
                      </a:pPr>
                      <a:r>
                        <a:rPr lang="en-US" sz="1000" kern="100" dirty="0">
                          <a:effectLst/>
                        </a:rPr>
                        <a:t>Daresbury Laue Suite (LSCALE)</a:t>
                      </a:r>
                      <a:endParaRPr lang="en-US" sz="10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234223171"/>
                  </a:ext>
                </a:extLst>
              </a:tr>
              <a:tr h="0">
                <a:tc>
                  <a:txBody>
                    <a:bodyPr/>
                    <a:lstStyle/>
                    <a:p>
                      <a:pPr marL="0" marR="0">
                        <a:lnSpc>
                          <a:spcPct val="115000"/>
                        </a:lnSpc>
                        <a:spcAft>
                          <a:spcPts val="800"/>
                        </a:spcAft>
                        <a:buNone/>
                      </a:pPr>
                      <a:r>
                        <a:rPr lang="en-US" sz="1000" kern="100">
                          <a:effectLst/>
                        </a:rPr>
                        <a:t>Software</a:t>
                      </a:r>
                      <a:endParaRPr lang="en-US" sz="10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nSpc>
                          <a:spcPct val="115000"/>
                        </a:lnSpc>
                        <a:spcAft>
                          <a:spcPts val="800"/>
                        </a:spcAft>
                        <a:buNone/>
                      </a:pPr>
                      <a:r>
                        <a:rPr lang="en-US" sz="1000" kern="100">
                          <a:effectLst/>
                        </a:rPr>
                        <a:t>Data Analysis Tools</a:t>
                      </a:r>
                      <a:endParaRPr lang="en-US" sz="10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342900" marR="0" lvl="0" indent="-342900">
                        <a:lnSpc>
                          <a:spcPct val="115000"/>
                        </a:lnSpc>
                        <a:buFont typeface="Symbol" pitchFamily="2" charset="2"/>
                        <a:buChar char=""/>
                      </a:pPr>
                      <a:r>
                        <a:rPr lang="en-US" sz="1000" kern="100" dirty="0">
                          <a:effectLst/>
                        </a:rPr>
                        <a:t>DIALS</a:t>
                      </a:r>
                    </a:p>
                    <a:p>
                      <a:pPr marL="342900" marR="0" lvl="0" indent="-342900">
                        <a:lnSpc>
                          <a:spcPct val="115000"/>
                        </a:lnSpc>
                        <a:buFont typeface="Symbol" pitchFamily="2" charset="2"/>
                        <a:buChar char=""/>
                      </a:pPr>
                      <a:r>
                        <a:rPr lang="en-US" sz="1000" kern="100" dirty="0">
                          <a:effectLst/>
                        </a:rPr>
                        <a:t>CCP4</a:t>
                      </a:r>
                    </a:p>
                    <a:p>
                      <a:pPr marL="342900" marR="0" lvl="0" indent="-342900">
                        <a:lnSpc>
                          <a:spcPct val="115000"/>
                        </a:lnSpc>
                        <a:spcAft>
                          <a:spcPts val="800"/>
                        </a:spcAft>
                        <a:buFont typeface="Symbol" pitchFamily="2" charset="2"/>
                        <a:buChar char=""/>
                      </a:pPr>
                      <a:r>
                        <a:rPr lang="en-US" sz="1000" kern="100" dirty="0">
                          <a:effectLst/>
                        </a:rPr>
                        <a:t>Phenix</a:t>
                      </a:r>
                      <a:endParaRPr lang="en-US" sz="10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539548417"/>
                  </a:ext>
                </a:extLst>
              </a:tr>
              <a:tr h="0">
                <a:tc>
                  <a:txBody>
                    <a:bodyPr/>
                    <a:lstStyle/>
                    <a:p>
                      <a:pPr marL="0" marR="0">
                        <a:lnSpc>
                          <a:spcPct val="115000"/>
                        </a:lnSpc>
                        <a:spcAft>
                          <a:spcPts val="800"/>
                        </a:spcAft>
                        <a:buNone/>
                      </a:pPr>
                      <a:r>
                        <a:rPr lang="en-US" sz="1000" kern="100">
                          <a:effectLst/>
                        </a:rPr>
                        <a:t>SAR Status</a:t>
                      </a:r>
                      <a:endParaRPr lang="en-US" sz="10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nSpc>
                          <a:spcPct val="115000"/>
                        </a:lnSpc>
                        <a:spcAft>
                          <a:spcPts val="800"/>
                        </a:spcAft>
                        <a:buNone/>
                      </a:pPr>
                      <a:r>
                        <a:rPr lang="en-US" sz="1000" kern="100">
                          <a:effectLst/>
                        </a:rPr>
                        <a:t> </a:t>
                      </a:r>
                      <a:endParaRPr lang="en-US" sz="10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342900" marR="0" lvl="0" indent="-342900">
                        <a:lnSpc>
                          <a:spcPct val="115000"/>
                        </a:lnSpc>
                        <a:spcAft>
                          <a:spcPts val="800"/>
                        </a:spcAft>
                        <a:buFont typeface="Symbol" pitchFamily="2" charset="2"/>
                        <a:buChar char=""/>
                      </a:pPr>
                      <a:r>
                        <a:rPr lang="en-US" sz="1000" kern="100" dirty="0">
                          <a:effectLst/>
                        </a:rPr>
                        <a:t>Cave, optics, guides- complete</a:t>
                      </a:r>
                    </a:p>
                    <a:p>
                      <a:pPr marL="0" marR="0">
                        <a:lnSpc>
                          <a:spcPct val="115000"/>
                        </a:lnSpc>
                        <a:spcAft>
                          <a:spcPts val="800"/>
                        </a:spcAft>
                        <a:buNone/>
                      </a:pPr>
                      <a:r>
                        <a:rPr lang="en-US" sz="1000" kern="100" dirty="0">
                          <a:effectLst/>
                        </a:rPr>
                        <a:t> </a:t>
                      </a:r>
                      <a:endParaRPr lang="en-US" sz="10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2635932225"/>
                  </a:ext>
                </a:extLst>
              </a:tr>
            </a:tbl>
          </a:graphicData>
        </a:graphic>
      </p:graphicFrame>
    </p:spTree>
    <p:extLst>
      <p:ext uri="{BB962C8B-B14F-4D97-AF65-F5344CB8AC3E}">
        <p14:creationId xmlns:p14="http://schemas.microsoft.com/office/powerpoint/2010/main" val="208733600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E4679-213C-30DF-6EC8-441B18479C1E}"/>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EB44B01E-3AD1-D9C7-1903-CE61EC92C4A3}"/>
              </a:ext>
            </a:extLst>
          </p:cNvPr>
          <p:cNvSpPr>
            <a:spLocks noGrp="1"/>
          </p:cNvSpPr>
          <p:nvPr>
            <p:ph type="title"/>
          </p:nvPr>
        </p:nvSpPr>
        <p:spPr/>
        <p:txBody>
          <a:bodyPr/>
          <a:lstStyle/>
          <a:p>
            <a:r>
              <a:rPr lang="en-GB" dirty="0">
                <a:solidFill>
                  <a:schemeClr val="tx1">
                    <a:lumMod val="75000"/>
                    <a:lumOff val="25000"/>
                  </a:schemeClr>
                </a:solidFill>
              </a:rPr>
              <a:t>Modelling subgroup</a:t>
            </a:r>
          </a:p>
        </p:txBody>
      </p:sp>
      <p:sp>
        <p:nvSpPr>
          <p:cNvPr id="4" name="Platshållare för sidfot 3">
            <a:extLst>
              <a:ext uri="{FF2B5EF4-FFF2-40B4-BE49-F238E27FC236}">
                <a16:creationId xmlns:a16="http://schemas.microsoft.com/office/drawing/2014/main" id="{1D6C4E00-DC58-2F10-B5E5-0B7DA7E1557D}"/>
              </a:ext>
            </a:extLst>
          </p:cNvPr>
          <p:cNvSpPr>
            <a:spLocks noGrp="1"/>
          </p:cNvSpPr>
          <p:nvPr>
            <p:ph type="ftr" sz="quarter" idx="11"/>
          </p:nvPr>
        </p:nvSpPr>
        <p:spPr/>
        <p:txBody>
          <a:bodyPr/>
          <a:lstStyle/>
          <a:p>
            <a:r>
              <a:rPr lang="en-GB" dirty="0"/>
              <a:t>PRESENTATION TITLE/FOOTER</a:t>
            </a:r>
          </a:p>
        </p:txBody>
      </p:sp>
      <p:sp>
        <p:nvSpPr>
          <p:cNvPr id="5" name="Platshållare för bildnummer 4">
            <a:extLst>
              <a:ext uri="{FF2B5EF4-FFF2-40B4-BE49-F238E27FC236}">
                <a16:creationId xmlns:a16="http://schemas.microsoft.com/office/drawing/2014/main" id="{D973E3C5-3E24-D2F6-AB27-C82B7C410A08}"/>
              </a:ext>
            </a:extLst>
          </p:cNvPr>
          <p:cNvSpPr>
            <a:spLocks noGrp="1"/>
          </p:cNvSpPr>
          <p:nvPr>
            <p:ph type="sldNum" sz="quarter" idx="12"/>
          </p:nvPr>
        </p:nvSpPr>
        <p:spPr/>
        <p:txBody>
          <a:bodyPr/>
          <a:lstStyle/>
          <a:p>
            <a:fld id="{F7283078-D760-1647-8B80-66BA8B52336D}" type="slidenum">
              <a:rPr lang="sv-SE" smtClean="0">
                <a:solidFill>
                  <a:srgbClr val="CCCCCC"/>
                </a:solidFill>
              </a:rPr>
              <a:t>17</a:t>
            </a:fld>
            <a:endParaRPr lang="sv-SE" dirty="0">
              <a:solidFill>
                <a:srgbClr val="CCCCCC"/>
              </a:solidFill>
            </a:endParaRPr>
          </a:p>
        </p:txBody>
      </p:sp>
      <p:sp>
        <p:nvSpPr>
          <p:cNvPr id="6" name="Platshållare för innehåll 5">
            <a:extLst>
              <a:ext uri="{FF2B5EF4-FFF2-40B4-BE49-F238E27FC236}">
                <a16:creationId xmlns:a16="http://schemas.microsoft.com/office/drawing/2014/main" id="{69B7A08F-76D6-E212-C915-9A595E754752}"/>
              </a:ext>
            </a:extLst>
          </p:cNvPr>
          <p:cNvSpPr>
            <a:spLocks noGrp="1"/>
          </p:cNvSpPr>
          <p:nvPr>
            <p:ph idx="1"/>
          </p:nvPr>
        </p:nvSpPr>
        <p:spPr>
          <a:xfrm>
            <a:off x="1094400" y="1562400"/>
            <a:ext cx="7776184" cy="4768062"/>
          </a:xfrm>
        </p:spPr>
        <p:txBody>
          <a:bodyPr/>
          <a:lstStyle/>
          <a:p>
            <a:pPr marL="360000" lvl="1" indent="-216000">
              <a:spcBef>
                <a:spcPts val="300"/>
              </a:spcBef>
              <a:spcAft>
                <a:spcPts val="300"/>
              </a:spcAft>
            </a:pPr>
            <a:r>
              <a:rPr lang="en-GB" noProof="1">
                <a:solidFill>
                  <a:schemeClr val="tx1">
                    <a:lumMod val="75000"/>
                    <a:lumOff val="25000"/>
                  </a:schemeClr>
                </a:solidFill>
              </a:rPr>
              <a:t>Platform support</a:t>
            </a:r>
          </a:p>
          <a:p>
            <a:pPr marL="450488" lvl="2" indent="-216000">
              <a:spcBef>
                <a:spcPts val="300"/>
              </a:spcBef>
              <a:spcAft>
                <a:spcPts val="300"/>
              </a:spcAft>
            </a:pPr>
            <a:r>
              <a:rPr lang="en-GB" noProof="1">
                <a:solidFill>
                  <a:schemeClr val="tx1">
                    <a:lumMod val="75000"/>
                    <a:lumOff val="25000"/>
                  </a:schemeClr>
                </a:solidFill>
              </a:rPr>
              <a:t>MCPL / NCrystal now on windows</a:t>
            </a:r>
          </a:p>
          <a:p>
            <a:pPr marL="450488" lvl="2" indent="-216000">
              <a:spcBef>
                <a:spcPts val="300"/>
              </a:spcBef>
              <a:spcAft>
                <a:spcPts val="300"/>
              </a:spcAft>
            </a:pPr>
            <a:r>
              <a:rPr lang="en-GB" noProof="1">
                <a:solidFill>
                  <a:schemeClr val="tx1">
                    <a:lumMod val="75000"/>
                    <a:lumOff val="25000"/>
                  </a:schemeClr>
                </a:solidFill>
              </a:rPr>
              <a:t>McStas / NCrystal / MCPL now supports Linux, Windows and Mac</a:t>
            </a:r>
          </a:p>
          <a:p>
            <a:pPr marL="450488" lvl="2" indent="-216000">
              <a:spcBef>
                <a:spcPts val="300"/>
              </a:spcBef>
              <a:spcAft>
                <a:spcPts val="300"/>
              </a:spcAft>
            </a:pPr>
            <a:r>
              <a:rPr lang="en-GB" noProof="1">
                <a:solidFill>
                  <a:schemeClr val="tx1">
                    <a:lumMod val="75000"/>
                    <a:lumOff val="25000"/>
                  </a:schemeClr>
                </a:solidFill>
              </a:rPr>
              <a:t>All distributed through conda-forge</a:t>
            </a:r>
          </a:p>
          <a:p>
            <a:pPr marL="360000" lvl="1" indent="-216000">
              <a:spcBef>
                <a:spcPts val="300"/>
              </a:spcBef>
              <a:spcAft>
                <a:spcPts val="300"/>
              </a:spcAft>
            </a:pPr>
            <a:endParaRPr lang="en-GB" noProof="1">
              <a:solidFill>
                <a:schemeClr val="tx1">
                  <a:lumMod val="75000"/>
                  <a:lumOff val="25000"/>
                </a:schemeClr>
              </a:solidFill>
            </a:endParaRPr>
          </a:p>
          <a:p>
            <a:pPr marL="360000" lvl="1" indent="-216000">
              <a:spcBef>
                <a:spcPts val="300"/>
              </a:spcBef>
              <a:spcAft>
                <a:spcPts val="300"/>
              </a:spcAft>
            </a:pPr>
            <a:r>
              <a:rPr lang="en-GB" noProof="1">
                <a:solidFill>
                  <a:schemeClr val="tx1">
                    <a:lumMod val="75000"/>
                    <a:lumOff val="25000"/>
                  </a:schemeClr>
                </a:solidFill>
              </a:rPr>
              <a:t>Improving continuous integration</a:t>
            </a:r>
          </a:p>
          <a:p>
            <a:pPr marL="450488" lvl="2" indent="-216000">
              <a:spcBef>
                <a:spcPts val="300"/>
              </a:spcBef>
              <a:spcAft>
                <a:spcPts val="300"/>
              </a:spcAft>
            </a:pPr>
            <a:r>
              <a:rPr lang="en-GB" noProof="1">
                <a:solidFill>
                  <a:schemeClr val="tx1">
                    <a:lumMod val="75000"/>
                    <a:lumOff val="25000"/>
                  </a:schemeClr>
                </a:solidFill>
              </a:rPr>
              <a:t>Improvements on testing</a:t>
            </a:r>
          </a:p>
          <a:p>
            <a:pPr marL="450488" lvl="2" indent="-216000">
              <a:spcBef>
                <a:spcPts val="300"/>
              </a:spcBef>
              <a:spcAft>
                <a:spcPts val="300"/>
              </a:spcAft>
            </a:pPr>
            <a:r>
              <a:rPr lang="en-GB" noProof="1">
                <a:solidFill>
                  <a:schemeClr val="tx1">
                    <a:lumMod val="75000"/>
                    <a:lumOff val="25000"/>
                  </a:schemeClr>
                </a:solidFill>
              </a:rPr>
              <a:t>Pull request templates for code contributions</a:t>
            </a:r>
          </a:p>
          <a:p>
            <a:pPr marL="450488" lvl="2" indent="-216000">
              <a:spcBef>
                <a:spcPts val="300"/>
              </a:spcBef>
              <a:spcAft>
                <a:spcPts val="300"/>
              </a:spcAft>
            </a:pPr>
            <a:endParaRPr lang="en-GB" noProof="1">
              <a:solidFill>
                <a:schemeClr val="tx1">
                  <a:lumMod val="75000"/>
                  <a:lumOff val="25000"/>
                </a:schemeClr>
              </a:solidFill>
            </a:endParaRPr>
          </a:p>
          <a:p>
            <a:pPr marL="360000" lvl="1" indent="-216000">
              <a:spcBef>
                <a:spcPts val="300"/>
              </a:spcBef>
              <a:spcAft>
                <a:spcPts val="300"/>
              </a:spcAft>
            </a:pPr>
            <a:r>
              <a:rPr lang="en-GB" noProof="1">
                <a:solidFill>
                  <a:schemeClr val="tx1">
                    <a:lumMod val="75000"/>
                    <a:lumOff val="25000"/>
                  </a:schemeClr>
                </a:solidFill>
              </a:rPr>
              <a:t>McStasToX package</a:t>
            </a:r>
          </a:p>
          <a:p>
            <a:pPr marL="450488" lvl="2" indent="-216000">
              <a:spcBef>
                <a:spcPts val="300"/>
              </a:spcBef>
              <a:spcAft>
                <a:spcPts val="300"/>
              </a:spcAft>
            </a:pPr>
            <a:r>
              <a:rPr lang="en-GB" noProof="1">
                <a:solidFill>
                  <a:schemeClr val="tx1">
                    <a:lumMod val="75000"/>
                    <a:lumOff val="25000"/>
                  </a:schemeClr>
                </a:solidFill>
              </a:rPr>
              <a:t>Reads McStas NeXus, can output scipp object</a:t>
            </a:r>
          </a:p>
          <a:p>
            <a:pPr marL="450488" lvl="2" indent="-216000">
              <a:spcBef>
                <a:spcPts val="300"/>
              </a:spcBef>
              <a:spcAft>
                <a:spcPts val="300"/>
              </a:spcAft>
            </a:pPr>
            <a:r>
              <a:rPr lang="en-GB" noProof="1">
                <a:solidFill>
                  <a:schemeClr val="tx1">
                    <a:lumMod val="75000"/>
                    <a:lumOff val="25000"/>
                  </a:schemeClr>
                </a:solidFill>
              </a:rPr>
              <a:t>Will add more output to more formats</a:t>
            </a:r>
          </a:p>
          <a:p>
            <a:pPr marL="360000" lvl="1" indent="-216000">
              <a:spcBef>
                <a:spcPts val="300"/>
              </a:spcBef>
              <a:spcAft>
                <a:spcPts val="300"/>
              </a:spcAft>
            </a:pPr>
            <a:endParaRPr lang="en-GB" noProof="1">
              <a:solidFill>
                <a:schemeClr val="tx1">
                  <a:lumMod val="75000"/>
                  <a:lumOff val="25000"/>
                </a:schemeClr>
              </a:solidFill>
            </a:endParaRPr>
          </a:p>
        </p:txBody>
      </p:sp>
      <p:sp>
        <p:nvSpPr>
          <p:cNvPr id="8" name="Platshållare för text 7">
            <a:extLst>
              <a:ext uri="{FF2B5EF4-FFF2-40B4-BE49-F238E27FC236}">
                <a16:creationId xmlns:a16="http://schemas.microsoft.com/office/drawing/2014/main" id="{3779B880-359F-1D44-2F61-365E08914F70}"/>
              </a:ext>
            </a:extLst>
          </p:cNvPr>
          <p:cNvSpPr>
            <a:spLocks noGrp="1"/>
          </p:cNvSpPr>
          <p:nvPr>
            <p:ph type="body" sz="quarter" idx="14"/>
          </p:nvPr>
        </p:nvSpPr>
        <p:spPr/>
        <p:txBody>
          <a:bodyPr/>
          <a:lstStyle/>
          <a:p>
            <a:r>
              <a:rPr lang="en-GB" dirty="0"/>
              <a:t>Improving foundation</a:t>
            </a:r>
          </a:p>
        </p:txBody>
      </p:sp>
      <p:sp>
        <p:nvSpPr>
          <p:cNvPr id="10" name="Platshållare för datum 3">
            <a:extLst>
              <a:ext uri="{FF2B5EF4-FFF2-40B4-BE49-F238E27FC236}">
                <a16:creationId xmlns:a16="http://schemas.microsoft.com/office/drawing/2014/main" id="{63050858-DDBD-A81C-0B04-A6BB6706DC13}"/>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2025-10-20</a:t>
            </a:fld>
            <a:endParaRPr lang="sv-SE" dirty="0"/>
          </a:p>
        </p:txBody>
      </p:sp>
      <p:pic>
        <p:nvPicPr>
          <p:cNvPr id="3" name="Picture 2">
            <a:extLst>
              <a:ext uri="{FF2B5EF4-FFF2-40B4-BE49-F238E27FC236}">
                <a16:creationId xmlns:a16="http://schemas.microsoft.com/office/drawing/2014/main" id="{CD540941-B092-84C3-F851-98D6F4425C25}"/>
              </a:ext>
            </a:extLst>
          </p:cNvPr>
          <p:cNvPicPr>
            <a:picLocks noChangeAspect="1"/>
          </p:cNvPicPr>
          <p:nvPr/>
        </p:nvPicPr>
        <p:blipFill rotWithShape="1">
          <a:blip r:embed="rId3"/>
          <a:srcRect l="592" t="3628"/>
          <a:stretch/>
        </p:blipFill>
        <p:spPr>
          <a:xfrm>
            <a:off x="7400744" y="541130"/>
            <a:ext cx="1807801" cy="435422"/>
          </a:xfrm>
          <a:prstGeom prst="rect">
            <a:avLst/>
          </a:prstGeom>
        </p:spPr>
      </p:pic>
      <p:grpSp>
        <p:nvGrpSpPr>
          <p:cNvPr id="7" name="Group 6">
            <a:extLst>
              <a:ext uri="{FF2B5EF4-FFF2-40B4-BE49-F238E27FC236}">
                <a16:creationId xmlns:a16="http://schemas.microsoft.com/office/drawing/2014/main" id="{399A8294-478C-1BF9-2F33-5692F9946039}"/>
              </a:ext>
            </a:extLst>
          </p:cNvPr>
          <p:cNvGrpSpPr/>
          <p:nvPr/>
        </p:nvGrpSpPr>
        <p:grpSpPr>
          <a:xfrm>
            <a:off x="9255347" y="93790"/>
            <a:ext cx="1717438" cy="1149595"/>
            <a:chOff x="6642249" y="758327"/>
            <a:chExt cx="1836350" cy="1229191"/>
          </a:xfrm>
        </p:grpSpPr>
        <p:pic>
          <p:nvPicPr>
            <p:cNvPr id="15" name="mcstas_logo_371x218.png">
              <a:extLst>
                <a:ext uri="{FF2B5EF4-FFF2-40B4-BE49-F238E27FC236}">
                  <a16:creationId xmlns:a16="http://schemas.microsoft.com/office/drawing/2014/main" id="{55E5E5F8-C620-2D0F-C281-1A3C498DDC12}"/>
                </a:ext>
              </a:extLst>
            </p:cNvPr>
            <p:cNvPicPr>
              <a:picLocks noChangeAspect="1"/>
            </p:cNvPicPr>
            <p:nvPr/>
          </p:nvPicPr>
          <p:blipFill rotWithShape="1">
            <a:blip r:embed="rId4"/>
            <a:srcRect t="36169"/>
            <a:stretch/>
          </p:blipFill>
          <p:spPr>
            <a:xfrm>
              <a:off x="6642249" y="1299467"/>
              <a:ext cx="1834451" cy="688051"/>
            </a:xfrm>
            <a:prstGeom prst="rect">
              <a:avLst/>
            </a:prstGeom>
            <a:ln w="12700">
              <a:miter lim="400000"/>
            </a:ln>
          </p:spPr>
        </p:pic>
        <p:sp>
          <p:nvSpPr>
            <p:cNvPr id="16" name="TextBox 15">
              <a:extLst>
                <a:ext uri="{FF2B5EF4-FFF2-40B4-BE49-F238E27FC236}">
                  <a16:creationId xmlns:a16="http://schemas.microsoft.com/office/drawing/2014/main" id="{F1CA0128-D6C9-30A3-A1B4-D26DB6675C8E}"/>
                </a:ext>
              </a:extLst>
            </p:cNvPr>
            <p:cNvSpPr txBox="1"/>
            <p:nvPr/>
          </p:nvSpPr>
          <p:spPr>
            <a:xfrm>
              <a:off x="6644148" y="758327"/>
              <a:ext cx="1834451" cy="646331"/>
            </a:xfrm>
            <a:prstGeom prst="rect">
              <a:avLst/>
            </a:prstGeom>
            <a:noFill/>
          </p:spPr>
          <p:txBody>
            <a:bodyPr wrap="square" rtlCol="0">
              <a:spAutoFit/>
            </a:bodyPr>
            <a:lstStyle/>
            <a:p>
              <a:pPr algn="ctr"/>
              <a:r>
                <a:rPr lang="en-SE" sz="3600" b="1" i="1" dirty="0">
                  <a:latin typeface="Times" pitchFamily="2" charset="0"/>
                  <a:cs typeface="Arial" panose="020B0604020202020204" pitchFamily="34" charset="0"/>
                </a:rPr>
                <a:t>McStas</a:t>
              </a:r>
            </a:p>
          </p:txBody>
        </p:sp>
      </p:grpSp>
      <p:pic>
        <p:nvPicPr>
          <p:cNvPr id="17" name="Image" descr="Image">
            <a:extLst>
              <a:ext uri="{FF2B5EF4-FFF2-40B4-BE49-F238E27FC236}">
                <a16:creationId xmlns:a16="http://schemas.microsoft.com/office/drawing/2014/main" id="{2AA14B6F-51DF-4AD7-556D-A07FB7E9F7E0}"/>
              </a:ext>
            </a:extLst>
          </p:cNvPr>
          <p:cNvPicPr>
            <a:picLocks noChangeAspect="1"/>
          </p:cNvPicPr>
          <p:nvPr/>
        </p:nvPicPr>
        <p:blipFill>
          <a:blip r:embed="rId5"/>
          <a:stretch>
            <a:fillRect/>
          </a:stretch>
        </p:blipFill>
        <p:spPr>
          <a:xfrm>
            <a:off x="11031840" y="1646294"/>
            <a:ext cx="603003" cy="592963"/>
          </a:xfrm>
          <a:prstGeom prst="rect">
            <a:avLst/>
          </a:prstGeom>
          <a:ln w="3175">
            <a:miter lim="400000"/>
          </a:ln>
        </p:spPr>
      </p:pic>
      <p:pic>
        <p:nvPicPr>
          <p:cNvPr id="18" name="Image" descr="Image">
            <a:extLst>
              <a:ext uri="{FF2B5EF4-FFF2-40B4-BE49-F238E27FC236}">
                <a16:creationId xmlns:a16="http://schemas.microsoft.com/office/drawing/2014/main" id="{255BCF10-70BF-1C15-B537-A7E3FEDB930A}"/>
              </a:ext>
            </a:extLst>
          </p:cNvPr>
          <p:cNvPicPr>
            <a:picLocks noChangeAspect="1"/>
          </p:cNvPicPr>
          <p:nvPr/>
        </p:nvPicPr>
        <p:blipFill>
          <a:blip r:embed="rId6"/>
          <a:stretch>
            <a:fillRect/>
          </a:stretch>
        </p:blipFill>
        <p:spPr>
          <a:xfrm>
            <a:off x="9549165" y="1388193"/>
            <a:ext cx="1168194" cy="1168193"/>
          </a:xfrm>
          <a:prstGeom prst="rect">
            <a:avLst/>
          </a:prstGeom>
          <a:ln w="3175">
            <a:miter lim="400000"/>
          </a:ln>
        </p:spPr>
      </p:pic>
      <p:pic>
        <p:nvPicPr>
          <p:cNvPr id="19" name="pasted-movie.png" descr="pasted-movie.png">
            <a:extLst>
              <a:ext uri="{FF2B5EF4-FFF2-40B4-BE49-F238E27FC236}">
                <a16:creationId xmlns:a16="http://schemas.microsoft.com/office/drawing/2014/main" id="{D2B89A78-4373-7C4C-793B-9CD2D93ECF91}"/>
              </a:ext>
            </a:extLst>
          </p:cNvPr>
          <p:cNvPicPr>
            <a:picLocks noChangeAspect="1"/>
          </p:cNvPicPr>
          <p:nvPr/>
        </p:nvPicPr>
        <p:blipFill>
          <a:blip r:embed="rId7"/>
          <a:stretch>
            <a:fillRect/>
          </a:stretch>
        </p:blipFill>
        <p:spPr>
          <a:xfrm>
            <a:off x="6965096" y="2746731"/>
            <a:ext cx="5168137" cy="4059314"/>
          </a:xfrm>
          <a:prstGeom prst="rect">
            <a:avLst/>
          </a:prstGeom>
          <a:ln w="3175">
            <a:miter lim="400000"/>
          </a:ln>
        </p:spPr>
      </p:pic>
    </p:spTree>
    <p:extLst>
      <p:ext uri="{BB962C8B-B14F-4D97-AF65-F5344CB8AC3E}">
        <p14:creationId xmlns:p14="http://schemas.microsoft.com/office/powerpoint/2010/main" val="3158319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0A37B6D-FBD8-F985-C750-925006774E52}"/>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7D34D8FC-0084-66AB-0F4B-43FD103F3EAF}"/>
              </a:ext>
            </a:extLst>
          </p:cNvPr>
          <p:cNvGrpSpPr/>
          <p:nvPr/>
        </p:nvGrpSpPr>
        <p:grpSpPr>
          <a:xfrm>
            <a:off x="7854969" y="1081284"/>
            <a:ext cx="4503845" cy="3134253"/>
            <a:chOff x="5820805" y="2259228"/>
            <a:chExt cx="6387675" cy="4445219"/>
          </a:xfrm>
        </p:grpSpPr>
        <p:pic>
          <p:nvPicPr>
            <p:cNvPr id="11" name="Picture 10" descr="A graph with different colored lines&#10;&#10;AI-generated content may be incorrect.">
              <a:extLst>
                <a:ext uri="{FF2B5EF4-FFF2-40B4-BE49-F238E27FC236}">
                  <a16:creationId xmlns:a16="http://schemas.microsoft.com/office/drawing/2014/main" id="{74A2BD1F-DC1A-651D-E13D-7075F9678B51}"/>
                </a:ext>
              </a:extLst>
            </p:cNvPr>
            <p:cNvPicPr>
              <a:picLocks noChangeAspect="1"/>
            </p:cNvPicPr>
            <p:nvPr/>
          </p:nvPicPr>
          <p:blipFill>
            <a:blip r:embed="rId3"/>
            <a:stretch>
              <a:fillRect/>
            </a:stretch>
          </p:blipFill>
          <p:spPr>
            <a:xfrm>
              <a:off x="6088185" y="2725046"/>
              <a:ext cx="5920590" cy="3677820"/>
            </a:xfrm>
            <a:prstGeom prst="rect">
              <a:avLst/>
            </a:prstGeom>
          </p:spPr>
        </p:pic>
        <p:sp>
          <p:nvSpPr>
            <p:cNvPr id="12" name="TextBox 11">
              <a:extLst>
                <a:ext uri="{FF2B5EF4-FFF2-40B4-BE49-F238E27FC236}">
                  <a16:creationId xmlns:a16="http://schemas.microsoft.com/office/drawing/2014/main" id="{2BB92123-F0E7-7178-F482-B74AF7F1DF0F}"/>
                </a:ext>
              </a:extLst>
            </p:cNvPr>
            <p:cNvSpPr txBox="1"/>
            <p:nvPr/>
          </p:nvSpPr>
          <p:spPr>
            <a:xfrm>
              <a:off x="6569254" y="6223378"/>
              <a:ext cx="5439521" cy="481069"/>
            </a:xfrm>
            <a:prstGeom prst="rect">
              <a:avLst/>
            </a:prstGeom>
            <a:solidFill>
              <a:schemeClr val="bg1"/>
            </a:solidFill>
          </p:spPr>
          <p:txBody>
            <a:bodyPr wrap="square" rtlCol="0">
              <a:spAutoFit/>
            </a:bodyPr>
            <a:lstStyle/>
            <a:p>
              <a:pPr algn="ctr"/>
              <a:r>
                <a:rPr lang="en-US" dirty="0">
                  <a:solidFill>
                    <a:srgbClr val="666666"/>
                  </a:solidFill>
                </a:rPr>
                <a:t>Neutron wavelength [</a:t>
              </a:r>
              <a:r>
                <a:rPr lang="en-US" dirty="0" err="1">
                  <a:solidFill>
                    <a:srgbClr val="666666"/>
                  </a:solidFill>
                </a:rPr>
                <a:t>Å</a:t>
              </a:r>
              <a:r>
                <a:rPr lang="en-US" dirty="0">
                  <a:solidFill>
                    <a:srgbClr val="666666"/>
                  </a:solidFill>
                </a:rPr>
                <a:t>]</a:t>
              </a:r>
            </a:p>
          </p:txBody>
        </p:sp>
        <p:sp>
          <p:nvSpPr>
            <p:cNvPr id="13" name="TextBox 12">
              <a:extLst>
                <a:ext uri="{FF2B5EF4-FFF2-40B4-BE49-F238E27FC236}">
                  <a16:creationId xmlns:a16="http://schemas.microsoft.com/office/drawing/2014/main" id="{0A030A37-8BCF-39DC-988C-EF6749204841}"/>
                </a:ext>
              </a:extLst>
            </p:cNvPr>
            <p:cNvSpPr txBox="1"/>
            <p:nvPr/>
          </p:nvSpPr>
          <p:spPr>
            <a:xfrm rot="16200000">
              <a:off x="3838730" y="4241303"/>
              <a:ext cx="4445219" cy="481069"/>
            </a:xfrm>
            <a:prstGeom prst="rect">
              <a:avLst/>
            </a:prstGeom>
            <a:solidFill>
              <a:schemeClr val="bg1"/>
            </a:solidFill>
          </p:spPr>
          <p:txBody>
            <a:bodyPr wrap="square" rtlCol="0">
              <a:spAutoFit/>
            </a:bodyPr>
            <a:lstStyle/>
            <a:p>
              <a:pPr algn="ctr"/>
              <a:r>
                <a:rPr lang="en-US" dirty="0">
                  <a:solidFill>
                    <a:srgbClr val="666666"/>
                  </a:solidFill>
                </a:rPr>
                <a:t>Cross section [barn/atom]</a:t>
              </a:r>
            </a:p>
          </p:txBody>
        </p:sp>
        <p:sp>
          <p:nvSpPr>
            <p:cNvPr id="14" name="TextBox 13">
              <a:extLst>
                <a:ext uri="{FF2B5EF4-FFF2-40B4-BE49-F238E27FC236}">
                  <a16:creationId xmlns:a16="http://schemas.microsoft.com/office/drawing/2014/main" id="{1CA2B65E-E2B6-E101-0858-E221330C2440}"/>
                </a:ext>
              </a:extLst>
            </p:cNvPr>
            <p:cNvSpPr txBox="1"/>
            <p:nvPr/>
          </p:nvSpPr>
          <p:spPr>
            <a:xfrm>
              <a:off x="6938836" y="2428641"/>
              <a:ext cx="5269644" cy="481069"/>
            </a:xfrm>
            <a:prstGeom prst="rect">
              <a:avLst/>
            </a:prstGeom>
            <a:solidFill>
              <a:schemeClr val="bg1"/>
            </a:solidFill>
          </p:spPr>
          <p:txBody>
            <a:bodyPr wrap="square" rtlCol="0">
              <a:spAutoFit/>
            </a:bodyPr>
            <a:lstStyle/>
            <a:p>
              <a:pPr algn="l"/>
              <a:r>
                <a:rPr lang="en-US" dirty="0">
                  <a:solidFill>
                    <a:srgbClr val="666666"/>
                  </a:solidFill>
                </a:rPr>
                <a:t>Be_sg194.ncmat [Total scattering]</a:t>
              </a:r>
            </a:p>
          </p:txBody>
        </p:sp>
      </p:grpSp>
      <p:sp>
        <p:nvSpPr>
          <p:cNvPr id="2" name="Rubrik 1">
            <a:extLst>
              <a:ext uri="{FF2B5EF4-FFF2-40B4-BE49-F238E27FC236}">
                <a16:creationId xmlns:a16="http://schemas.microsoft.com/office/drawing/2014/main" id="{6E905C86-7FC7-762C-8C95-F31802E7F196}"/>
              </a:ext>
            </a:extLst>
          </p:cNvPr>
          <p:cNvSpPr>
            <a:spLocks noGrp="1"/>
          </p:cNvSpPr>
          <p:nvPr>
            <p:ph type="title"/>
          </p:nvPr>
        </p:nvSpPr>
        <p:spPr/>
        <p:txBody>
          <a:bodyPr/>
          <a:lstStyle/>
          <a:p>
            <a:r>
              <a:rPr lang="en-GB" dirty="0">
                <a:solidFill>
                  <a:schemeClr val="tx1">
                    <a:lumMod val="75000"/>
                    <a:lumOff val="25000"/>
                  </a:schemeClr>
                </a:solidFill>
              </a:rPr>
              <a:t>Modelling subgroup</a:t>
            </a:r>
          </a:p>
        </p:txBody>
      </p:sp>
      <p:sp>
        <p:nvSpPr>
          <p:cNvPr id="4" name="Platshållare för sidfot 3">
            <a:extLst>
              <a:ext uri="{FF2B5EF4-FFF2-40B4-BE49-F238E27FC236}">
                <a16:creationId xmlns:a16="http://schemas.microsoft.com/office/drawing/2014/main" id="{495DE7CB-C71D-CE90-D8DE-7D479C777C7F}"/>
              </a:ext>
            </a:extLst>
          </p:cNvPr>
          <p:cNvSpPr>
            <a:spLocks noGrp="1"/>
          </p:cNvSpPr>
          <p:nvPr>
            <p:ph type="ftr" sz="quarter" idx="11"/>
          </p:nvPr>
        </p:nvSpPr>
        <p:spPr/>
        <p:txBody>
          <a:bodyPr/>
          <a:lstStyle/>
          <a:p>
            <a:r>
              <a:rPr lang="en-GB" dirty="0"/>
              <a:t>PRESENTATION TITLE/FOOTER</a:t>
            </a:r>
          </a:p>
        </p:txBody>
      </p:sp>
      <p:sp>
        <p:nvSpPr>
          <p:cNvPr id="5" name="Platshållare för bildnummer 4">
            <a:extLst>
              <a:ext uri="{FF2B5EF4-FFF2-40B4-BE49-F238E27FC236}">
                <a16:creationId xmlns:a16="http://schemas.microsoft.com/office/drawing/2014/main" id="{E22A8C82-5613-5E87-E728-F6A3760E045D}"/>
              </a:ext>
            </a:extLst>
          </p:cNvPr>
          <p:cNvSpPr>
            <a:spLocks noGrp="1"/>
          </p:cNvSpPr>
          <p:nvPr>
            <p:ph type="sldNum" sz="quarter" idx="12"/>
          </p:nvPr>
        </p:nvSpPr>
        <p:spPr/>
        <p:txBody>
          <a:bodyPr/>
          <a:lstStyle/>
          <a:p>
            <a:fld id="{F7283078-D760-1647-8B80-66BA8B52336D}" type="slidenum">
              <a:rPr lang="sv-SE" smtClean="0">
                <a:solidFill>
                  <a:srgbClr val="CCCCCC"/>
                </a:solidFill>
              </a:rPr>
              <a:t>18</a:t>
            </a:fld>
            <a:endParaRPr lang="sv-SE" dirty="0">
              <a:solidFill>
                <a:srgbClr val="CCCCCC"/>
              </a:solidFill>
            </a:endParaRPr>
          </a:p>
        </p:txBody>
      </p:sp>
      <p:sp>
        <p:nvSpPr>
          <p:cNvPr id="6" name="Platshållare för innehåll 5">
            <a:extLst>
              <a:ext uri="{FF2B5EF4-FFF2-40B4-BE49-F238E27FC236}">
                <a16:creationId xmlns:a16="http://schemas.microsoft.com/office/drawing/2014/main" id="{45627606-76EE-0745-AF6D-5A12230700B0}"/>
              </a:ext>
            </a:extLst>
          </p:cNvPr>
          <p:cNvSpPr>
            <a:spLocks noGrp="1"/>
          </p:cNvSpPr>
          <p:nvPr>
            <p:ph idx="1"/>
          </p:nvPr>
        </p:nvSpPr>
        <p:spPr>
          <a:xfrm>
            <a:off x="1094399" y="1562400"/>
            <a:ext cx="8160947" cy="4768062"/>
          </a:xfrm>
        </p:spPr>
        <p:txBody>
          <a:bodyPr/>
          <a:lstStyle/>
          <a:p>
            <a:pPr marL="360000" lvl="1" indent="-216000">
              <a:spcBef>
                <a:spcPts val="300"/>
              </a:spcBef>
              <a:spcAft>
                <a:spcPts val="300"/>
              </a:spcAft>
            </a:pPr>
            <a:r>
              <a:rPr lang="en-GB" noProof="1">
                <a:solidFill>
                  <a:schemeClr val="tx1">
                    <a:lumMod val="75000"/>
                    <a:lumOff val="25000"/>
                  </a:schemeClr>
                </a:solidFill>
              </a:rPr>
              <a:t>MCPL got metadata on ray statistics in origin simulation</a:t>
            </a:r>
          </a:p>
          <a:p>
            <a:pPr marL="360000" lvl="1" indent="-216000">
              <a:spcBef>
                <a:spcPts val="300"/>
              </a:spcBef>
              <a:spcAft>
                <a:spcPts val="300"/>
              </a:spcAft>
            </a:pPr>
            <a:r>
              <a:rPr lang="en-GB" noProof="1">
                <a:solidFill>
                  <a:schemeClr val="tx1">
                    <a:lumMod val="75000"/>
                    <a:lumOff val="25000"/>
                  </a:schemeClr>
                </a:solidFill>
              </a:rPr>
              <a:t>NCrystal incorporating primary extinction </a:t>
            </a:r>
          </a:p>
          <a:p>
            <a:pPr marL="450488" lvl="2" indent="-216000">
              <a:spcBef>
                <a:spcPts val="300"/>
              </a:spcBef>
              <a:spcAft>
                <a:spcPts val="300"/>
              </a:spcAft>
            </a:pPr>
            <a:r>
              <a:rPr lang="en-GB" noProof="1">
                <a:solidFill>
                  <a:schemeClr val="tx1">
                    <a:lumMod val="75000"/>
                    <a:lumOff val="25000"/>
                  </a:schemeClr>
                </a:solidFill>
              </a:rPr>
              <a:t>Requsted to handle Bragg edge analysis</a:t>
            </a:r>
          </a:p>
          <a:p>
            <a:pPr marL="450488" lvl="2" indent="-216000">
              <a:spcBef>
                <a:spcPts val="300"/>
              </a:spcBef>
              <a:spcAft>
                <a:spcPts val="300"/>
              </a:spcAft>
            </a:pPr>
            <a:r>
              <a:rPr lang="en-GB" noProof="1">
                <a:solidFill>
                  <a:schemeClr val="tx1">
                    <a:lumMod val="75000"/>
                    <a:lumOff val="25000"/>
                  </a:schemeClr>
                </a:solidFill>
              </a:rPr>
              <a:t>Several models updated and compared</a:t>
            </a:r>
          </a:p>
          <a:p>
            <a:pPr marL="450488" lvl="2" indent="-216000">
              <a:spcBef>
                <a:spcPts val="300"/>
              </a:spcBef>
              <a:spcAft>
                <a:spcPts val="300"/>
              </a:spcAft>
            </a:pPr>
            <a:r>
              <a:rPr lang="en-GB" noProof="1">
                <a:solidFill>
                  <a:schemeClr val="tx1">
                    <a:lumMod val="75000"/>
                    <a:lumOff val="25000"/>
                  </a:schemeClr>
                </a:solidFill>
              </a:rPr>
              <a:t>On-going work</a:t>
            </a:r>
          </a:p>
          <a:p>
            <a:pPr marL="450488" lvl="2" indent="-216000">
              <a:spcBef>
                <a:spcPts val="300"/>
              </a:spcBef>
              <a:spcAft>
                <a:spcPts val="300"/>
              </a:spcAft>
            </a:pPr>
            <a:endParaRPr lang="en-GB" noProof="1">
              <a:solidFill>
                <a:schemeClr val="tx1">
                  <a:lumMod val="75000"/>
                  <a:lumOff val="25000"/>
                </a:schemeClr>
              </a:solidFill>
            </a:endParaRPr>
          </a:p>
          <a:p>
            <a:pPr marL="360000" lvl="1" indent="-216000">
              <a:spcBef>
                <a:spcPts val="300"/>
              </a:spcBef>
              <a:spcAft>
                <a:spcPts val="300"/>
              </a:spcAft>
            </a:pPr>
            <a:r>
              <a:rPr lang="en-GB" noProof="1">
                <a:solidFill>
                  <a:schemeClr val="tx1">
                    <a:lumMod val="75000"/>
                    <a:lumOff val="25000"/>
                  </a:schemeClr>
                </a:solidFill>
              </a:rPr>
              <a:t>McStas Union components getting surface effects</a:t>
            </a:r>
          </a:p>
          <a:p>
            <a:pPr marL="450488" lvl="2" indent="-216000">
              <a:spcBef>
                <a:spcPts val="300"/>
              </a:spcBef>
              <a:spcAft>
                <a:spcPts val="300"/>
              </a:spcAft>
            </a:pPr>
            <a:r>
              <a:rPr lang="en-GB" noProof="1">
                <a:solidFill>
                  <a:schemeClr val="tx1">
                    <a:lumMod val="75000"/>
                    <a:lumOff val="25000"/>
                  </a:schemeClr>
                </a:solidFill>
              </a:rPr>
              <a:t>Refraction / Reflection allow for lenses</a:t>
            </a:r>
          </a:p>
          <a:p>
            <a:pPr marL="450488" lvl="2" indent="-216000">
              <a:spcBef>
                <a:spcPts val="300"/>
              </a:spcBef>
              <a:spcAft>
                <a:spcPts val="300"/>
              </a:spcAft>
            </a:pPr>
            <a:r>
              <a:rPr lang="en-GB" noProof="1">
                <a:solidFill>
                  <a:schemeClr val="tx1">
                    <a:lumMod val="75000"/>
                    <a:lumOff val="25000"/>
                  </a:schemeClr>
                </a:solidFill>
              </a:rPr>
              <a:t>Reflectivity on surfaces allow supermirror optics</a:t>
            </a:r>
          </a:p>
          <a:p>
            <a:pPr marL="450488" lvl="2" indent="-216000">
              <a:spcBef>
                <a:spcPts val="300"/>
              </a:spcBef>
              <a:spcAft>
                <a:spcPts val="300"/>
              </a:spcAft>
            </a:pPr>
            <a:r>
              <a:rPr lang="en-GB" noProof="1">
                <a:solidFill>
                  <a:schemeClr val="tx1">
                    <a:lumMod val="75000"/>
                    <a:lumOff val="25000"/>
                  </a:schemeClr>
                </a:solidFill>
              </a:rPr>
              <a:t>Both can be intergrated in sample environments</a:t>
            </a:r>
          </a:p>
          <a:p>
            <a:pPr marL="450488" lvl="2" indent="-216000">
              <a:spcBef>
                <a:spcPts val="300"/>
              </a:spcBef>
              <a:spcAft>
                <a:spcPts val="300"/>
              </a:spcAft>
            </a:pPr>
            <a:endParaRPr lang="en-GB" noProof="1">
              <a:solidFill>
                <a:schemeClr val="tx1">
                  <a:lumMod val="75000"/>
                  <a:lumOff val="25000"/>
                </a:schemeClr>
              </a:solidFill>
            </a:endParaRPr>
          </a:p>
          <a:p>
            <a:pPr marL="360000" lvl="1" indent="-216000">
              <a:spcBef>
                <a:spcPts val="300"/>
              </a:spcBef>
              <a:spcAft>
                <a:spcPts val="300"/>
              </a:spcAft>
            </a:pPr>
            <a:r>
              <a:rPr lang="en-GB" noProof="1">
                <a:solidFill>
                  <a:schemeClr val="tx1">
                    <a:lumMod val="75000"/>
                    <a:lumOff val="25000"/>
                  </a:schemeClr>
                </a:solidFill>
              </a:rPr>
              <a:t>Continued user contributions to McStas &amp; NCrystal</a:t>
            </a:r>
          </a:p>
        </p:txBody>
      </p:sp>
      <p:sp>
        <p:nvSpPr>
          <p:cNvPr id="8" name="Platshållare för text 7">
            <a:extLst>
              <a:ext uri="{FF2B5EF4-FFF2-40B4-BE49-F238E27FC236}">
                <a16:creationId xmlns:a16="http://schemas.microsoft.com/office/drawing/2014/main" id="{44D2E39B-B493-E05B-7611-4AC2900C6967}"/>
              </a:ext>
            </a:extLst>
          </p:cNvPr>
          <p:cNvSpPr>
            <a:spLocks noGrp="1"/>
          </p:cNvSpPr>
          <p:nvPr>
            <p:ph type="body" sz="quarter" idx="14"/>
          </p:nvPr>
        </p:nvSpPr>
        <p:spPr/>
        <p:txBody>
          <a:bodyPr/>
          <a:lstStyle/>
          <a:p>
            <a:r>
              <a:rPr lang="en-GB" dirty="0"/>
              <a:t>Adding capabilities</a:t>
            </a:r>
          </a:p>
        </p:txBody>
      </p:sp>
      <p:sp>
        <p:nvSpPr>
          <p:cNvPr id="10" name="Platshållare för datum 3">
            <a:extLst>
              <a:ext uri="{FF2B5EF4-FFF2-40B4-BE49-F238E27FC236}">
                <a16:creationId xmlns:a16="http://schemas.microsoft.com/office/drawing/2014/main" id="{6DDE985D-8FAC-34EA-F67C-315C1CD6D7BB}"/>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2025-10-20</a:t>
            </a:fld>
            <a:endParaRPr lang="sv-SE" dirty="0"/>
          </a:p>
        </p:txBody>
      </p:sp>
      <p:pic>
        <p:nvPicPr>
          <p:cNvPr id="3" name="Picture 2">
            <a:extLst>
              <a:ext uri="{FF2B5EF4-FFF2-40B4-BE49-F238E27FC236}">
                <a16:creationId xmlns:a16="http://schemas.microsoft.com/office/drawing/2014/main" id="{1A00DEF4-05CC-8051-DC62-339CD7C5DF7E}"/>
              </a:ext>
            </a:extLst>
          </p:cNvPr>
          <p:cNvPicPr>
            <a:picLocks noChangeAspect="1"/>
          </p:cNvPicPr>
          <p:nvPr/>
        </p:nvPicPr>
        <p:blipFill rotWithShape="1">
          <a:blip r:embed="rId4"/>
          <a:srcRect l="592" t="3628"/>
          <a:stretch/>
        </p:blipFill>
        <p:spPr>
          <a:xfrm>
            <a:off x="7400744" y="541130"/>
            <a:ext cx="1807801" cy="435422"/>
          </a:xfrm>
          <a:prstGeom prst="rect">
            <a:avLst/>
          </a:prstGeom>
        </p:spPr>
      </p:pic>
      <p:grpSp>
        <p:nvGrpSpPr>
          <p:cNvPr id="7" name="Group 6">
            <a:extLst>
              <a:ext uri="{FF2B5EF4-FFF2-40B4-BE49-F238E27FC236}">
                <a16:creationId xmlns:a16="http://schemas.microsoft.com/office/drawing/2014/main" id="{60A9C898-5FF4-075F-403C-08825390BF8C}"/>
              </a:ext>
            </a:extLst>
          </p:cNvPr>
          <p:cNvGrpSpPr/>
          <p:nvPr/>
        </p:nvGrpSpPr>
        <p:grpSpPr>
          <a:xfrm>
            <a:off x="9255347" y="93790"/>
            <a:ext cx="1717438" cy="1149595"/>
            <a:chOff x="6642249" y="758327"/>
            <a:chExt cx="1836350" cy="1229191"/>
          </a:xfrm>
        </p:grpSpPr>
        <p:pic>
          <p:nvPicPr>
            <p:cNvPr id="15" name="mcstas_logo_371x218.png">
              <a:extLst>
                <a:ext uri="{FF2B5EF4-FFF2-40B4-BE49-F238E27FC236}">
                  <a16:creationId xmlns:a16="http://schemas.microsoft.com/office/drawing/2014/main" id="{93364CAF-521C-AC31-A3C2-E0516D9AF814}"/>
                </a:ext>
              </a:extLst>
            </p:cNvPr>
            <p:cNvPicPr>
              <a:picLocks noChangeAspect="1"/>
            </p:cNvPicPr>
            <p:nvPr/>
          </p:nvPicPr>
          <p:blipFill rotWithShape="1">
            <a:blip r:embed="rId5"/>
            <a:srcRect t="36169"/>
            <a:stretch/>
          </p:blipFill>
          <p:spPr>
            <a:xfrm>
              <a:off x="6642249" y="1299467"/>
              <a:ext cx="1834451" cy="688051"/>
            </a:xfrm>
            <a:prstGeom prst="rect">
              <a:avLst/>
            </a:prstGeom>
            <a:ln w="12700">
              <a:miter lim="400000"/>
            </a:ln>
          </p:spPr>
        </p:pic>
        <p:sp>
          <p:nvSpPr>
            <p:cNvPr id="16" name="TextBox 15">
              <a:extLst>
                <a:ext uri="{FF2B5EF4-FFF2-40B4-BE49-F238E27FC236}">
                  <a16:creationId xmlns:a16="http://schemas.microsoft.com/office/drawing/2014/main" id="{AEA97FE5-CFEA-D177-E9AA-EA5CB2DCA1D4}"/>
                </a:ext>
              </a:extLst>
            </p:cNvPr>
            <p:cNvSpPr txBox="1"/>
            <p:nvPr/>
          </p:nvSpPr>
          <p:spPr>
            <a:xfrm>
              <a:off x="6644148" y="758327"/>
              <a:ext cx="1834451" cy="646331"/>
            </a:xfrm>
            <a:prstGeom prst="rect">
              <a:avLst/>
            </a:prstGeom>
            <a:noFill/>
          </p:spPr>
          <p:txBody>
            <a:bodyPr wrap="square" rtlCol="0">
              <a:spAutoFit/>
            </a:bodyPr>
            <a:lstStyle/>
            <a:p>
              <a:pPr algn="ctr"/>
              <a:r>
                <a:rPr lang="en-SE" sz="3600" b="1" i="1" dirty="0">
                  <a:latin typeface="Times" pitchFamily="2" charset="0"/>
                  <a:cs typeface="Arial" panose="020B0604020202020204" pitchFamily="34" charset="0"/>
                </a:rPr>
                <a:t>McStas</a:t>
              </a:r>
            </a:p>
          </p:txBody>
        </p:sp>
      </p:grpSp>
      <p:pic>
        <p:nvPicPr>
          <p:cNvPr id="20" name="Picture 19">
            <a:extLst>
              <a:ext uri="{FF2B5EF4-FFF2-40B4-BE49-F238E27FC236}">
                <a16:creationId xmlns:a16="http://schemas.microsoft.com/office/drawing/2014/main" id="{E3C29CED-56D4-29B6-4D95-643C68F2DAA2}"/>
              </a:ext>
            </a:extLst>
          </p:cNvPr>
          <p:cNvPicPr>
            <a:picLocks noChangeAspect="1"/>
          </p:cNvPicPr>
          <p:nvPr/>
        </p:nvPicPr>
        <p:blipFill>
          <a:blip r:embed="rId6">
            <a:alphaModFix/>
          </a:blip>
          <a:srcRect r="5113"/>
          <a:stretch>
            <a:fillRect/>
          </a:stretch>
        </p:blipFill>
        <p:spPr>
          <a:xfrm>
            <a:off x="7786640" y="4191567"/>
            <a:ext cx="4431365" cy="2510911"/>
          </a:xfrm>
          <a:prstGeom prst="rect">
            <a:avLst/>
          </a:prstGeom>
        </p:spPr>
      </p:pic>
      <p:sp>
        <p:nvSpPr>
          <p:cNvPr id="21" name="Rectangle 20">
            <a:extLst>
              <a:ext uri="{FF2B5EF4-FFF2-40B4-BE49-F238E27FC236}">
                <a16:creationId xmlns:a16="http://schemas.microsoft.com/office/drawing/2014/main" id="{969C2DDE-0115-A001-A020-473AA75960E9}"/>
              </a:ext>
            </a:extLst>
          </p:cNvPr>
          <p:cNvSpPr/>
          <p:nvPr/>
        </p:nvSpPr>
        <p:spPr>
          <a:xfrm>
            <a:off x="8304644" y="4201497"/>
            <a:ext cx="3302001" cy="1522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F1D94E38-2347-4A0D-A12A-A58106B82DA2}"/>
              </a:ext>
            </a:extLst>
          </p:cNvPr>
          <p:cNvSpPr txBox="1"/>
          <p:nvPr/>
        </p:nvSpPr>
        <p:spPr>
          <a:xfrm rot="16200000">
            <a:off x="6216782" y="5088333"/>
            <a:ext cx="3134253" cy="369332"/>
          </a:xfrm>
          <a:prstGeom prst="rect">
            <a:avLst/>
          </a:prstGeom>
          <a:solidFill>
            <a:schemeClr val="bg1"/>
          </a:solidFill>
        </p:spPr>
        <p:txBody>
          <a:bodyPr wrap="square" rtlCol="0">
            <a:spAutoFit/>
          </a:bodyPr>
          <a:lstStyle/>
          <a:p>
            <a:pPr algn="ctr"/>
            <a:r>
              <a:rPr lang="en-US" dirty="0">
                <a:solidFill>
                  <a:srgbClr val="666666"/>
                </a:solidFill>
              </a:rPr>
              <a:t>y [mm]</a:t>
            </a:r>
          </a:p>
        </p:txBody>
      </p:sp>
      <p:sp>
        <p:nvSpPr>
          <p:cNvPr id="23" name="TextBox 22">
            <a:extLst>
              <a:ext uri="{FF2B5EF4-FFF2-40B4-BE49-F238E27FC236}">
                <a16:creationId xmlns:a16="http://schemas.microsoft.com/office/drawing/2014/main" id="{BB21DD50-456F-9976-DBFF-B388EB8BC152}"/>
              </a:ext>
            </a:extLst>
          </p:cNvPr>
          <p:cNvSpPr txBox="1"/>
          <p:nvPr/>
        </p:nvSpPr>
        <p:spPr>
          <a:xfrm>
            <a:off x="8388517" y="6529480"/>
            <a:ext cx="3134253" cy="338554"/>
          </a:xfrm>
          <a:prstGeom prst="rect">
            <a:avLst/>
          </a:prstGeom>
          <a:solidFill>
            <a:schemeClr val="bg1"/>
          </a:solidFill>
        </p:spPr>
        <p:txBody>
          <a:bodyPr wrap="square" rtlCol="0">
            <a:spAutoFit/>
          </a:bodyPr>
          <a:lstStyle/>
          <a:p>
            <a:pPr algn="ctr"/>
            <a:r>
              <a:rPr lang="en-US" sz="1600" dirty="0">
                <a:solidFill>
                  <a:srgbClr val="666666"/>
                </a:solidFill>
              </a:rPr>
              <a:t>z [cm]</a:t>
            </a:r>
          </a:p>
        </p:txBody>
      </p:sp>
    </p:spTree>
    <p:extLst>
      <p:ext uri="{BB962C8B-B14F-4D97-AF65-F5344CB8AC3E}">
        <p14:creationId xmlns:p14="http://schemas.microsoft.com/office/powerpoint/2010/main" val="29220993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p:txBody>
          <a:bodyPr/>
          <a:lstStyle/>
          <a:p>
            <a:r>
              <a:rPr lang="en-US" sz="4200" spc="-1" dirty="0">
                <a:solidFill>
                  <a:srgbClr val="404040"/>
                </a:solidFill>
                <a:latin typeface="Segoe UI Light"/>
              </a:rPr>
              <a:t>Live Data Processing &amp; Dashboard</a:t>
            </a:r>
          </a:p>
        </p:txBody>
      </p:sp>
      <p:sp>
        <p:nvSpPr>
          <p:cNvPr id="4" name="Platshållare för sidfot 3">
            <a:extLst>
              <a:ext uri="{FF2B5EF4-FFF2-40B4-BE49-F238E27FC236}">
                <a16:creationId xmlns:a16="http://schemas.microsoft.com/office/drawing/2014/main" id="{BCE7790D-E878-42AC-AA2D-8A369B3D74BF}"/>
              </a:ext>
            </a:extLst>
          </p:cNvPr>
          <p:cNvSpPr>
            <a:spLocks noGrp="1"/>
          </p:cNvSpPr>
          <p:nvPr>
            <p:ph type="ftr" sz="quarter" idx="11"/>
          </p:nvPr>
        </p:nvSpPr>
        <p:spPr/>
        <p:txBody>
          <a:bodyPr/>
          <a:lstStyle/>
          <a:p>
            <a:r>
              <a:rPr lang="en-GB" dirty="0"/>
              <a:t>PRESENTATION TITLE/FOOTER</a:t>
            </a:r>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p:txBody>
          <a:bodyPr/>
          <a:lstStyle/>
          <a:p>
            <a:fld id="{F7283078-D760-1647-8B80-66BA8B52336D}" type="slidenum">
              <a:rPr lang="sv-SE" smtClean="0">
                <a:solidFill>
                  <a:srgbClr val="CCCCCC"/>
                </a:solidFill>
              </a:rPr>
              <a:t>19</a:t>
            </a:fld>
            <a:endParaRPr lang="sv-SE" dirty="0">
              <a:solidFill>
                <a:srgbClr val="CCCCCC"/>
              </a:solidFill>
            </a:endParaRPr>
          </a:p>
        </p:txBody>
      </p:sp>
      <p:sp>
        <p:nvSpPr>
          <p:cNvPr id="6" name="Platshållare för innehåll 5">
            <a:extLst>
              <a:ext uri="{FF2B5EF4-FFF2-40B4-BE49-F238E27FC236}">
                <a16:creationId xmlns:a16="http://schemas.microsoft.com/office/drawing/2014/main" id="{CFEF36EF-EA79-48B1-8977-F8AA6F2C6BC7}"/>
              </a:ext>
            </a:extLst>
          </p:cNvPr>
          <p:cNvSpPr>
            <a:spLocks noGrp="1"/>
          </p:cNvSpPr>
          <p:nvPr>
            <p:ph idx="1"/>
          </p:nvPr>
        </p:nvSpPr>
        <p:spPr>
          <a:xfrm>
            <a:off x="1195647" y="1889770"/>
            <a:ext cx="6477654" cy="4768062"/>
          </a:xfrm>
        </p:spPr>
        <p:txBody>
          <a:bodyPr/>
          <a:lstStyle/>
          <a:p>
            <a:pPr>
              <a:buFont typeface="Wingdings" pitchFamily="2" charset="2"/>
              <a:buChar char="§"/>
            </a:pPr>
            <a:r>
              <a:rPr lang="en-US" sz="1600" dirty="0"/>
              <a:t>Development direction informed by output of DMSC Live Data Working Group</a:t>
            </a:r>
          </a:p>
          <a:p>
            <a:pPr>
              <a:buFont typeface="Wingdings" pitchFamily="2" charset="2"/>
              <a:buChar char="§"/>
            </a:pPr>
            <a:r>
              <a:rPr lang="en-US" sz="1600" dirty="0"/>
              <a:t> Scalable and extensible architecture</a:t>
            </a:r>
          </a:p>
          <a:p>
            <a:pPr lvl="2">
              <a:buFont typeface="Arial" panose="020B0604020202020204" pitchFamily="34" charset="0"/>
              <a:buChar char="•"/>
            </a:pPr>
            <a:r>
              <a:rPr lang="en-US" sz="1600" dirty="0"/>
              <a:t>Integrated with ECDC infrastructure (Kafka, </a:t>
            </a:r>
            <a:r>
              <a:rPr lang="en-US" sz="1600" dirty="0" err="1"/>
              <a:t>Graylog</a:t>
            </a:r>
            <a:r>
              <a:rPr lang="en-US" sz="1600" dirty="0"/>
              <a:t>)</a:t>
            </a:r>
          </a:p>
          <a:p>
            <a:pPr lvl="2">
              <a:buFont typeface="Arial" panose="020B0604020202020204" pitchFamily="34" charset="0"/>
              <a:buChar char="•"/>
            </a:pPr>
            <a:r>
              <a:rPr lang="en-US" sz="1600" dirty="0"/>
              <a:t>Deployed using DST puppet configuration management</a:t>
            </a:r>
          </a:p>
          <a:p>
            <a:pPr>
              <a:buFont typeface="Wingdings" pitchFamily="2" charset="2"/>
              <a:buChar char="§"/>
            </a:pPr>
            <a:r>
              <a:rPr lang="en-US" sz="1600" dirty="0"/>
              <a:t> Strong uptake in interest and demonstration of progress by instrument teams</a:t>
            </a:r>
          </a:p>
          <a:p>
            <a:pPr lvl="2">
              <a:buFont typeface="Arial" panose="020B0604020202020204" pitchFamily="34" charset="0"/>
              <a:buChar char="•"/>
            </a:pPr>
            <a:r>
              <a:rPr lang="en-US" sz="1600" dirty="0"/>
              <a:t>Demonstrated to BIFROST and diffraction teams </a:t>
            </a:r>
          </a:p>
          <a:p>
            <a:pPr lvl="2">
              <a:buFont typeface="Arial" panose="020B0604020202020204" pitchFamily="34" charset="0"/>
              <a:buChar char="•"/>
            </a:pPr>
            <a:r>
              <a:rPr lang="en-US" sz="1600" dirty="0"/>
              <a:t>Successfully tested with TBL, BIFROST, DREAM, BEER, ODIN</a:t>
            </a:r>
          </a:p>
          <a:p>
            <a:pPr>
              <a:buFont typeface="Wingdings" pitchFamily="2" charset="2"/>
              <a:buChar char="§"/>
            </a:pPr>
            <a:r>
              <a:rPr lang="en-US" sz="1600" dirty="0"/>
              <a:t> Successfully interfaced with NICOS for displaying reduced data but mainly focusing development on web-based dashboard.</a:t>
            </a:r>
          </a:p>
        </p:txBody>
      </p:sp>
      <p:sp>
        <p:nvSpPr>
          <p:cNvPr id="8" name="Platshållare för text 7">
            <a:extLst>
              <a:ext uri="{FF2B5EF4-FFF2-40B4-BE49-F238E27FC236}">
                <a16:creationId xmlns:a16="http://schemas.microsoft.com/office/drawing/2014/main" id="{F9694C8D-3712-49FB-B071-2180F2DC8118}"/>
              </a:ext>
            </a:extLst>
          </p:cNvPr>
          <p:cNvSpPr>
            <a:spLocks noGrp="1"/>
          </p:cNvSpPr>
          <p:nvPr>
            <p:ph type="body" sz="quarter" idx="14"/>
          </p:nvPr>
        </p:nvSpPr>
        <p:spPr>
          <a:xfrm>
            <a:off x="1103709" y="1082415"/>
            <a:ext cx="6047104" cy="507076"/>
          </a:xfrm>
        </p:spPr>
        <p:txBody>
          <a:bodyPr/>
          <a:lstStyle/>
          <a:p>
            <a:r>
              <a:rPr lang="en-GB" dirty="0"/>
              <a:t>Getting </a:t>
            </a:r>
            <a:r>
              <a:rPr lang="en-GB" dirty="0" err="1"/>
              <a:t>ESSlivedata</a:t>
            </a:r>
            <a:r>
              <a:rPr lang="en-GB" dirty="0"/>
              <a:t> (formerly Beamlime) production-ready</a:t>
            </a:r>
          </a:p>
        </p:txBody>
      </p:sp>
      <p:sp>
        <p:nvSpPr>
          <p:cNvPr id="10" name="Platshållare för datum 3">
            <a:extLst>
              <a:ext uri="{FF2B5EF4-FFF2-40B4-BE49-F238E27FC236}">
                <a16:creationId xmlns:a16="http://schemas.microsoft.com/office/drawing/2014/main" id="{38A5AF1C-CD2B-3242-88CF-04FA26AED57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2025-10-15</a:t>
            </a:fld>
            <a:endParaRPr lang="sv-SE" dirty="0"/>
          </a:p>
        </p:txBody>
      </p:sp>
      <p:pic>
        <p:nvPicPr>
          <p:cNvPr id="3" name="Picture 2">
            <a:extLst>
              <a:ext uri="{FF2B5EF4-FFF2-40B4-BE49-F238E27FC236}">
                <a16:creationId xmlns:a16="http://schemas.microsoft.com/office/drawing/2014/main" id="{096437E9-ADF3-8412-7B25-60ACB60CA016}"/>
              </a:ext>
            </a:extLst>
          </p:cNvPr>
          <p:cNvPicPr>
            <a:picLocks noChangeAspect="1"/>
          </p:cNvPicPr>
          <p:nvPr/>
        </p:nvPicPr>
        <p:blipFill>
          <a:blip r:embed="rId3"/>
          <a:stretch>
            <a:fillRect/>
          </a:stretch>
        </p:blipFill>
        <p:spPr>
          <a:xfrm>
            <a:off x="7503875" y="958110"/>
            <a:ext cx="4623411" cy="2387527"/>
          </a:xfrm>
          <a:prstGeom prst="rect">
            <a:avLst/>
          </a:prstGeom>
        </p:spPr>
      </p:pic>
      <p:pic>
        <p:nvPicPr>
          <p:cNvPr id="12" name="Picture 11">
            <a:extLst>
              <a:ext uri="{FF2B5EF4-FFF2-40B4-BE49-F238E27FC236}">
                <a16:creationId xmlns:a16="http://schemas.microsoft.com/office/drawing/2014/main" id="{EC5150A2-FDD6-45F2-A349-D2A534F3DDF8}"/>
              </a:ext>
            </a:extLst>
          </p:cNvPr>
          <p:cNvPicPr>
            <a:picLocks noChangeAspect="1"/>
          </p:cNvPicPr>
          <p:nvPr/>
        </p:nvPicPr>
        <p:blipFill>
          <a:blip r:embed="rId4"/>
          <a:stretch>
            <a:fillRect/>
          </a:stretch>
        </p:blipFill>
        <p:spPr>
          <a:xfrm>
            <a:off x="8170142" y="3768135"/>
            <a:ext cx="3420304" cy="3256198"/>
          </a:xfrm>
          <a:prstGeom prst="rect">
            <a:avLst/>
          </a:prstGeom>
        </p:spPr>
      </p:pic>
      <p:sp>
        <p:nvSpPr>
          <p:cNvPr id="13" name="TextBox 12">
            <a:extLst>
              <a:ext uri="{FF2B5EF4-FFF2-40B4-BE49-F238E27FC236}">
                <a16:creationId xmlns:a16="http://schemas.microsoft.com/office/drawing/2014/main" id="{18BCB0E9-875F-E2B5-CC6D-164C3615F50D}"/>
              </a:ext>
            </a:extLst>
          </p:cNvPr>
          <p:cNvSpPr txBox="1"/>
          <p:nvPr/>
        </p:nvSpPr>
        <p:spPr>
          <a:xfrm rot="20276326">
            <a:off x="8622699" y="5965194"/>
            <a:ext cx="2385764" cy="461665"/>
          </a:xfrm>
          <a:prstGeom prst="rect">
            <a:avLst/>
          </a:prstGeom>
          <a:noFill/>
        </p:spPr>
        <p:txBody>
          <a:bodyPr wrap="square" rtlCol="0">
            <a:spAutoFit/>
          </a:bodyPr>
          <a:lstStyle/>
          <a:p>
            <a:pPr algn="l"/>
            <a:r>
              <a:rPr lang="en-US" sz="1200" dirty="0">
                <a:solidFill>
                  <a:srgbClr val="C00000"/>
                </a:solidFill>
              </a:rPr>
              <a:t>Workflow config dialogs generated from </a:t>
            </a:r>
            <a:r>
              <a:rPr lang="en-US" sz="1200" dirty="0" err="1">
                <a:solidFill>
                  <a:srgbClr val="C00000"/>
                </a:solidFill>
              </a:rPr>
              <a:t>Pydantic</a:t>
            </a:r>
            <a:r>
              <a:rPr lang="en-US" sz="1200" dirty="0">
                <a:solidFill>
                  <a:srgbClr val="C00000"/>
                </a:solidFill>
              </a:rPr>
              <a:t> Models</a:t>
            </a:r>
          </a:p>
        </p:txBody>
      </p:sp>
      <p:sp>
        <p:nvSpPr>
          <p:cNvPr id="14" name="TextBox 13">
            <a:extLst>
              <a:ext uri="{FF2B5EF4-FFF2-40B4-BE49-F238E27FC236}">
                <a16:creationId xmlns:a16="http://schemas.microsoft.com/office/drawing/2014/main" id="{160107A4-F9EA-9846-592C-534ABD779594}"/>
              </a:ext>
            </a:extLst>
          </p:cNvPr>
          <p:cNvSpPr txBox="1"/>
          <p:nvPr/>
        </p:nvSpPr>
        <p:spPr>
          <a:xfrm rot="563804">
            <a:off x="7348676" y="3206775"/>
            <a:ext cx="2385764" cy="461665"/>
          </a:xfrm>
          <a:prstGeom prst="rect">
            <a:avLst/>
          </a:prstGeom>
          <a:noFill/>
        </p:spPr>
        <p:txBody>
          <a:bodyPr wrap="square" rtlCol="0">
            <a:spAutoFit/>
          </a:bodyPr>
          <a:lstStyle/>
          <a:p>
            <a:pPr algn="l"/>
            <a:r>
              <a:rPr lang="en-US" sz="1200" dirty="0">
                <a:solidFill>
                  <a:srgbClr val="C00000"/>
                </a:solidFill>
              </a:rPr>
              <a:t>Dashboard: Launch workflows, monitor job status, plot results</a:t>
            </a:r>
          </a:p>
        </p:txBody>
      </p:sp>
    </p:spTree>
    <p:extLst>
      <p:ext uri="{BB962C8B-B14F-4D97-AF65-F5344CB8AC3E}">
        <p14:creationId xmlns:p14="http://schemas.microsoft.com/office/powerpoint/2010/main" val="1074535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PlaceHolder 1"/>
          <p:cNvSpPr>
            <a:spLocks noGrp="1"/>
          </p:cNvSpPr>
          <p:nvPr>
            <p:ph type="title"/>
          </p:nvPr>
        </p:nvSpPr>
        <p:spPr>
          <a:xfrm>
            <a:off x="1930320" y="1153800"/>
            <a:ext cx="8639640" cy="2387160"/>
          </a:xfrm>
          <a:prstGeom prst="rect">
            <a:avLst/>
          </a:prstGeom>
          <a:noFill/>
          <a:ln w="0">
            <a:noFill/>
          </a:ln>
        </p:spPr>
        <p:txBody>
          <a:bodyPr lIns="90000" anchor="b">
            <a:noAutofit/>
          </a:bodyPr>
          <a:lstStyle/>
          <a:p>
            <a:pPr>
              <a:lnSpc>
                <a:spcPct val="100000"/>
              </a:lnSpc>
              <a:buNone/>
            </a:pPr>
            <a:r>
              <a:rPr lang="en-GB" sz="4200" b="0" strike="noStrike" spc="-1" dirty="0">
                <a:solidFill>
                  <a:srgbClr val="FFFFFF"/>
                </a:solidFill>
                <a:latin typeface="Segoe UI Semibold"/>
              </a:rPr>
              <a:t>DMSC</a:t>
            </a:r>
            <a:endParaRPr lang="sv-SE" sz="4200" b="0" strike="noStrike" spc="-1" dirty="0">
              <a:solidFill>
                <a:srgbClr val="000000"/>
              </a:solidFill>
              <a:latin typeface="Segoe UI"/>
            </a:endParaRPr>
          </a:p>
        </p:txBody>
      </p:sp>
      <p:sp>
        <p:nvSpPr>
          <p:cNvPr id="270" name="PlaceHolder 4"/>
          <p:cNvSpPr>
            <a:spLocks noGrp="1"/>
          </p:cNvSpPr>
          <p:nvPr>
            <p:ph type="dt" idx="17"/>
          </p:nvPr>
        </p:nvSpPr>
        <p:spPr>
          <a:xfrm>
            <a:off x="1930320" y="6117840"/>
            <a:ext cx="3214800" cy="459360"/>
          </a:xfrm>
          <a:prstGeom prst="rect">
            <a:avLst/>
          </a:prstGeom>
          <a:noFill/>
          <a:ln w="0">
            <a:noFill/>
          </a:ln>
        </p:spPr>
        <p:txBody>
          <a:bodyPr anchor="ctr">
            <a:noAutofit/>
          </a:bodyPr>
          <a:lstStyle>
            <a:lvl1pPr>
              <a:lnSpc>
                <a:spcPct val="100000"/>
              </a:lnSpc>
              <a:buNone/>
              <a:defRPr lang="sv-SE" sz="1200" b="1" strike="noStrike" spc="77">
                <a:solidFill>
                  <a:srgbClr val="FFFFFF"/>
                </a:solidFill>
                <a:latin typeface="Segoe UI"/>
              </a:defRPr>
            </a:lvl1pPr>
          </a:lstStyle>
          <a:p>
            <a:pPr>
              <a:lnSpc>
                <a:spcPct val="100000"/>
              </a:lnSpc>
              <a:buNone/>
            </a:pPr>
            <a:fld id="{C993AB38-4B9C-4E74-8986-E54A6898D3AB}" type="datetime1">
              <a:rPr lang="sv-SE" sz="1200" b="1" strike="noStrike" spc="77">
                <a:solidFill>
                  <a:srgbClr val="FFFFFF"/>
                </a:solidFill>
                <a:latin typeface="Segoe UI"/>
              </a:rPr>
              <a:t>2025-10-14</a:t>
            </a:fld>
            <a:endParaRPr lang="en-US" sz="1200" b="0" strike="noStrike" spc="-1">
              <a:latin typeface="Times New Roman"/>
            </a:endParaRPr>
          </a:p>
        </p:txBody>
      </p:sp>
      <p:sp>
        <p:nvSpPr>
          <p:cNvPr id="2" name="TextBox 1">
            <a:extLst>
              <a:ext uri="{FF2B5EF4-FFF2-40B4-BE49-F238E27FC236}">
                <a16:creationId xmlns:a16="http://schemas.microsoft.com/office/drawing/2014/main" id="{CD869504-6E59-9BFC-3326-DD1E31B7EC3B}"/>
              </a:ext>
            </a:extLst>
          </p:cNvPr>
          <p:cNvSpPr txBox="1"/>
          <p:nvPr/>
        </p:nvSpPr>
        <p:spPr>
          <a:xfrm>
            <a:off x="1930320" y="3926928"/>
            <a:ext cx="7058407" cy="646331"/>
          </a:xfrm>
          <a:prstGeom prst="rect">
            <a:avLst/>
          </a:prstGeom>
          <a:noFill/>
        </p:spPr>
        <p:txBody>
          <a:bodyPr wrap="none" rtlCol="0">
            <a:spAutoFit/>
          </a:bodyPr>
          <a:lstStyle/>
          <a:p>
            <a:r>
              <a:rPr lang="en-SE" dirty="0">
                <a:solidFill>
                  <a:schemeClr val="bg1"/>
                </a:solidFill>
              </a:rPr>
              <a:t>Fredrik Bolmsten</a:t>
            </a:r>
          </a:p>
          <a:p>
            <a:r>
              <a:rPr lang="en-SE" dirty="0">
                <a:solidFill>
                  <a:schemeClr val="bg1"/>
                </a:solidFill>
              </a:rPr>
              <a:t>Group leader, Scientific Information Mamagement Systems (SIMS)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EC9AB-3DE2-1953-6060-33DAC3B39E2C}"/>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442071DB-9FD0-C4BD-FBFF-EA4605CB0D79}"/>
              </a:ext>
            </a:extLst>
          </p:cNvPr>
          <p:cNvSpPr>
            <a:spLocks noGrp="1"/>
          </p:cNvSpPr>
          <p:nvPr>
            <p:ph type="title"/>
          </p:nvPr>
        </p:nvSpPr>
        <p:spPr>
          <a:xfrm>
            <a:off x="1103709" y="265373"/>
            <a:ext cx="5314635" cy="657339"/>
          </a:xfrm>
        </p:spPr>
        <p:txBody>
          <a:bodyPr/>
          <a:lstStyle/>
          <a:p>
            <a:r>
              <a:rPr lang="en-US" sz="4200" spc="-1" dirty="0">
                <a:solidFill>
                  <a:srgbClr val="404040"/>
                </a:solidFill>
                <a:latin typeface="Segoe UI Light"/>
              </a:rPr>
              <a:t>Code Shelf and VISA</a:t>
            </a:r>
          </a:p>
        </p:txBody>
      </p:sp>
      <p:sp>
        <p:nvSpPr>
          <p:cNvPr id="4" name="Platshållare för sidfot 3">
            <a:extLst>
              <a:ext uri="{FF2B5EF4-FFF2-40B4-BE49-F238E27FC236}">
                <a16:creationId xmlns:a16="http://schemas.microsoft.com/office/drawing/2014/main" id="{16E17943-A1E8-3110-4A64-5932518785C3}"/>
              </a:ext>
            </a:extLst>
          </p:cNvPr>
          <p:cNvSpPr>
            <a:spLocks noGrp="1"/>
          </p:cNvSpPr>
          <p:nvPr>
            <p:ph type="ftr" sz="quarter" idx="11"/>
          </p:nvPr>
        </p:nvSpPr>
        <p:spPr/>
        <p:txBody>
          <a:bodyPr/>
          <a:lstStyle/>
          <a:p>
            <a:r>
              <a:rPr lang="en-GB" dirty="0"/>
              <a:t>PRESENTATION TITLE/FOOTER</a:t>
            </a:r>
          </a:p>
        </p:txBody>
      </p:sp>
      <p:sp>
        <p:nvSpPr>
          <p:cNvPr id="5" name="Platshållare för bildnummer 4">
            <a:extLst>
              <a:ext uri="{FF2B5EF4-FFF2-40B4-BE49-F238E27FC236}">
                <a16:creationId xmlns:a16="http://schemas.microsoft.com/office/drawing/2014/main" id="{99E42E5D-3D0D-B2CA-C50E-32725B417BF8}"/>
              </a:ext>
            </a:extLst>
          </p:cNvPr>
          <p:cNvSpPr>
            <a:spLocks noGrp="1"/>
          </p:cNvSpPr>
          <p:nvPr>
            <p:ph type="sldNum" sz="quarter" idx="12"/>
          </p:nvPr>
        </p:nvSpPr>
        <p:spPr/>
        <p:txBody>
          <a:bodyPr/>
          <a:lstStyle/>
          <a:p>
            <a:fld id="{F7283078-D760-1647-8B80-66BA8B52336D}" type="slidenum">
              <a:rPr lang="sv-SE" smtClean="0">
                <a:solidFill>
                  <a:srgbClr val="CCCCCC"/>
                </a:solidFill>
              </a:rPr>
              <a:t>20</a:t>
            </a:fld>
            <a:endParaRPr lang="sv-SE" dirty="0">
              <a:solidFill>
                <a:srgbClr val="CCCCCC"/>
              </a:solidFill>
            </a:endParaRPr>
          </a:p>
        </p:txBody>
      </p:sp>
      <p:sp>
        <p:nvSpPr>
          <p:cNvPr id="6" name="Platshållare för innehåll 5">
            <a:extLst>
              <a:ext uri="{FF2B5EF4-FFF2-40B4-BE49-F238E27FC236}">
                <a16:creationId xmlns:a16="http://schemas.microsoft.com/office/drawing/2014/main" id="{627F07FE-7936-C83F-1841-226B4B3B783B}"/>
              </a:ext>
            </a:extLst>
          </p:cNvPr>
          <p:cNvSpPr>
            <a:spLocks noGrp="1"/>
          </p:cNvSpPr>
          <p:nvPr>
            <p:ph idx="1"/>
          </p:nvPr>
        </p:nvSpPr>
        <p:spPr>
          <a:xfrm>
            <a:off x="1315619" y="1696105"/>
            <a:ext cx="5275871" cy="4385332"/>
          </a:xfrm>
        </p:spPr>
        <p:txBody>
          <a:bodyPr/>
          <a:lstStyle/>
          <a:p>
            <a:pPr>
              <a:buFont typeface="Wingdings" pitchFamily="2" charset="2"/>
              <a:buChar char="§"/>
            </a:pPr>
            <a:r>
              <a:rPr lang="en-US" b="1" dirty="0"/>
              <a:t> </a:t>
            </a:r>
            <a:r>
              <a:rPr lang="en-US" sz="2000" dirty="0"/>
              <a:t>Curated, continuously tested notebooks for common reduction tasks</a:t>
            </a:r>
          </a:p>
          <a:p>
            <a:pPr>
              <a:buFont typeface="Wingdings" pitchFamily="2" charset="2"/>
              <a:buChar char="§"/>
            </a:pPr>
            <a:r>
              <a:rPr lang="en-US" sz="2000" dirty="0"/>
              <a:t> Deployed on VISA with re-producible Conda environments</a:t>
            </a:r>
          </a:p>
          <a:p>
            <a:pPr>
              <a:buFont typeface="Wingdings" pitchFamily="2" charset="2"/>
              <a:buChar char="§"/>
            </a:pPr>
            <a:r>
              <a:rPr lang="en-US" sz="2000" dirty="0"/>
              <a:t> Tracking metadata allows for tracing a user’s notebook back to origin</a:t>
            </a:r>
          </a:p>
          <a:p>
            <a:pPr lvl="2">
              <a:buFont typeface="Arial" panose="020B0604020202020204" pitchFamily="34" charset="0"/>
              <a:buChar char="•"/>
            </a:pPr>
            <a:r>
              <a:rPr lang="en-US" dirty="0"/>
              <a:t> facilitate support &amp; debugging</a:t>
            </a:r>
          </a:p>
          <a:p>
            <a:pPr marL="0" indent="0">
              <a:buNone/>
            </a:pPr>
            <a:br>
              <a:rPr lang="en-US" dirty="0"/>
            </a:br>
            <a:endParaRPr lang="en-US" dirty="0"/>
          </a:p>
        </p:txBody>
      </p:sp>
      <p:sp>
        <p:nvSpPr>
          <p:cNvPr id="7" name="Platshållare för text 6">
            <a:extLst>
              <a:ext uri="{FF2B5EF4-FFF2-40B4-BE49-F238E27FC236}">
                <a16:creationId xmlns:a16="http://schemas.microsoft.com/office/drawing/2014/main" id="{9FA0C4D6-36B9-E13C-1C81-27AEC1920186}"/>
              </a:ext>
            </a:extLst>
          </p:cNvPr>
          <p:cNvSpPr>
            <a:spLocks noGrp="1"/>
          </p:cNvSpPr>
          <p:nvPr>
            <p:ph type="body" sz="quarter" idx="14"/>
          </p:nvPr>
        </p:nvSpPr>
        <p:spPr>
          <a:xfrm>
            <a:off x="1169199" y="1060715"/>
            <a:ext cx="4916227" cy="635390"/>
          </a:xfrm>
        </p:spPr>
        <p:txBody>
          <a:bodyPr/>
          <a:lstStyle/>
          <a:p>
            <a:r>
              <a:rPr lang="en-GB" dirty="0"/>
              <a:t>Introducing </a:t>
            </a:r>
            <a:r>
              <a:rPr lang="en-US" dirty="0"/>
              <a:t>repositories for user code</a:t>
            </a:r>
            <a:endParaRPr lang="en-GB" dirty="0"/>
          </a:p>
          <a:p>
            <a:endParaRPr lang="sv-SE" dirty="0"/>
          </a:p>
        </p:txBody>
      </p:sp>
      <p:sp>
        <p:nvSpPr>
          <p:cNvPr id="10" name="Platshållare för datum 3">
            <a:extLst>
              <a:ext uri="{FF2B5EF4-FFF2-40B4-BE49-F238E27FC236}">
                <a16:creationId xmlns:a16="http://schemas.microsoft.com/office/drawing/2014/main" id="{DE2C2D05-C322-027C-FBFF-492ABAC2E176}"/>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2025-10-15</a:t>
            </a:fld>
            <a:endParaRPr lang="sv-SE" dirty="0"/>
          </a:p>
        </p:txBody>
      </p:sp>
      <p:sp>
        <p:nvSpPr>
          <p:cNvPr id="3" name="AutoShape 2">
            <a:extLst>
              <a:ext uri="{FF2B5EF4-FFF2-40B4-BE49-F238E27FC236}">
                <a16:creationId xmlns:a16="http://schemas.microsoft.com/office/drawing/2014/main" id="{A8D360A1-89BA-6BD6-0DBE-0E51B4BBECE6}"/>
              </a:ext>
            </a:extLst>
          </p:cNvPr>
          <p:cNvSpPr>
            <a:spLocks noChangeAspect="1" noChangeArrowheads="1"/>
          </p:cNvSpPr>
          <p:nvPr/>
        </p:nvSpPr>
        <p:spPr bwMode="auto">
          <a:xfrm>
            <a:off x="3123343" y="1387867"/>
            <a:ext cx="5013789" cy="501378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a:extLst>
              <a:ext uri="{FF2B5EF4-FFF2-40B4-BE49-F238E27FC236}">
                <a16:creationId xmlns:a16="http://schemas.microsoft.com/office/drawing/2014/main" id="{0F3C1205-1B5D-8A99-1DF8-3B8B4375C8A1}"/>
              </a:ext>
            </a:extLst>
          </p:cNvPr>
          <p:cNvPicPr>
            <a:picLocks noChangeAspect="1"/>
          </p:cNvPicPr>
          <p:nvPr/>
        </p:nvPicPr>
        <p:blipFill>
          <a:blip r:embed="rId3"/>
          <a:stretch>
            <a:fillRect/>
          </a:stretch>
        </p:blipFill>
        <p:spPr>
          <a:xfrm>
            <a:off x="7097555" y="17605"/>
            <a:ext cx="4916226" cy="6777885"/>
          </a:xfrm>
          <a:prstGeom prst="rect">
            <a:avLst/>
          </a:prstGeom>
        </p:spPr>
      </p:pic>
    </p:spTree>
    <p:extLst>
      <p:ext uri="{BB962C8B-B14F-4D97-AF65-F5344CB8AC3E}">
        <p14:creationId xmlns:p14="http://schemas.microsoft.com/office/powerpoint/2010/main" val="3360718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A1765-2589-38C3-A6A1-2A1CAB3589B3}"/>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0FE50ECA-1D62-87FB-92DA-18845D582D1D}"/>
              </a:ext>
            </a:extLst>
          </p:cNvPr>
          <p:cNvSpPr>
            <a:spLocks noGrp="1"/>
          </p:cNvSpPr>
          <p:nvPr>
            <p:ph type="title"/>
          </p:nvPr>
        </p:nvSpPr>
        <p:spPr/>
        <p:txBody>
          <a:bodyPr/>
          <a:lstStyle/>
          <a:p>
            <a:r>
              <a:rPr lang="en-GB" sz="4200" spc="-1" noProof="0" dirty="0">
                <a:solidFill>
                  <a:srgbClr val="404040"/>
                </a:solidFill>
                <a:latin typeface="Segoe UI Light"/>
              </a:rPr>
              <a:t>Data analysis software</a:t>
            </a:r>
          </a:p>
        </p:txBody>
      </p:sp>
      <p:sp>
        <p:nvSpPr>
          <p:cNvPr id="4" name="Platshållare för sidfot 3">
            <a:extLst>
              <a:ext uri="{FF2B5EF4-FFF2-40B4-BE49-F238E27FC236}">
                <a16:creationId xmlns:a16="http://schemas.microsoft.com/office/drawing/2014/main" id="{FFCBF330-E460-E90A-DCE4-BBB2B83823EE}"/>
              </a:ext>
            </a:extLst>
          </p:cNvPr>
          <p:cNvSpPr>
            <a:spLocks noGrp="1"/>
          </p:cNvSpPr>
          <p:nvPr>
            <p:ph type="ftr" sz="quarter" idx="11"/>
          </p:nvPr>
        </p:nvSpPr>
        <p:spPr/>
        <p:txBody>
          <a:bodyPr/>
          <a:lstStyle/>
          <a:p>
            <a:r>
              <a:rPr lang="en-GB" noProof="0" dirty="0"/>
              <a:t>PRESENTATION TITLE/FOOTER</a:t>
            </a:r>
          </a:p>
        </p:txBody>
      </p:sp>
      <p:sp>
        <p:nvSpPr>
          <p:cNvPr id="5" name="Platshållare för bildnummer 4">
            <a:extLst>
              <a:ext uri="{FF2B5EF4-FFF2-40B4-BE49-F238E27FC236}">
                <a16:creationId xmlns:a16="http://schemas.microsoft.com/office/drawing/2014/main" id="{51C6D8E6-2CEF-D5A2-BCEF-BD92F7F7B2F1}"/>
              </a:ext>
            </a:extLst>
          </p:cNvPr>
          <p:cNvSpPr>
            <a:spLocks noGrp="1"/>
          </p:cNvSpPr>
          <p:nvPr>
            <p:ph type="sldNum" sz="quarter" idx="12"/>
          </p:nvPr>
        </p:nvSpPr>
        <p:spPr/>
        <p:txBody>
          <a:bodyPr/>
          <a:lstStyle/>
          <a:p>
            <a:fld id="{F7283078-D760-1647-8B80-66BA8B52336D}" type="slidenum">
              <a:rPr lang="en-GB" noProof="0" smtClean="0">
                <a:solidFill>
                  <a:srgbClr val="CCCCCC"/>
                </a:solidFill>
              </a:rPr>
              <a:t>21</a:t>
            </a:fld>
            <a:endParaRPr lang="en-GB" noProof="0" dirty="0">
              <a:solidFill>
                <a:srgbClr val="CCCCCC"/>
              </a:solidFill>
            </a:endParaRPr>
          </a:p>
        </p:txBody>
      </p:sp>
      <p:sp>
        <p:nvSpPr>
          <p:cNvPr id="6" name="Platshållare för innehåll 5">
            <a:extLst>
              <a:ext uri="{FF2B5EF4-FFF2-40B4-BE49-F238E27FC236}">
                <a16:creationId xmlns:a16="http://schemas.microsoft.com/office/drawing/2014/main" id="{C721DA50-6947-B63D-209B-776276A90C0D}"/>
              </a:ext>
            </a:extLst>
          </p:cNvPr>
          <p:cNvSpPr>
            <a:spLocks noGrp="1"/>
          </p:cNvSpPr>
          <p:nvPr>
            <p:ph idx="1"/>
          </p:nvPr>
        </p:nvSpPr>
        <p:spPr>
          <a:xfrm>
            <a:off x="1103708" y="1572655"/>
            <a:ext cx="10754463" cy="3289631"/>
          </a:xfrm>
        </p:spPr>
        <p:txBody>
          <a:bodyPr/>
          <a:lstStyle/>
          <a:p>
            <a:pPr>
              <a:buFont typeface="Wingdings" pitchFamily="2" charset="2"/>
              <a:buChar char="§"/>
            </a:pPr>
            <a:r>
              <a:rPr lang="en-GB" sz="1800" noProof="0" dirty="0"/>
              <a:t> </a:t>
            </a:r>
            <a:r>
              <a:rPr lang="en-GB" sz="1800" b="1" noProof="0" dirty="0"/>
              <a:t>Data analysis software by DMSC:</a:t>
            </a:r>
            <a:endParaRPr lang="en-GB" sz="1800" noProof="0" dirty="0"/>
          </a:p>
          <a:p>
            <a:pPr lvl="1">
              <a:buFont typeface="Wingdings" pitchFamily="2" charset="2"/>
              <a:buChar char="§"/>
            </a:pPr>
            <a:r>
              <a:rPr lang="en-GB" sz="1800" noProof="0" dirty="0"/>
              <a:t>In-house developed: 				</a:t>
            </a:r>
            <a:r>
              <a:rPr lang="en-GB" sz="1800" i="1" noProof="0" dirty="0" err="1"/>
              <a:t>EasyDiffraction</a:t>
            </a:r>
            <a:r>
              <a:rPr lang="en-GB" sz="1800" i="1" dirty="0"/>
              <a:t>, </a:t>
            </a:r>
            <a:r>
              <a:rPr lang="en-GB" sz="1800" i="1" dirty="0" err="1"/>
              <a:t>EasyReflectoemtry</a:t>
            </a:r>
            <a:r>
              <a:rPr lang="en-GB" sz="1800" i="1" dirty="0"/>
              <a:t>, etc.</a:t>
            </a:r>
            <a:endParaRPr lang="en-GB" sz="1800" i="1" noProof="0" dirty="0"/>
          </a:p>
          <a:p>
            <a:pPr lvl="1">
              <a:buFont typeface="Wingdings" pitchFamily="2" charset="2"/>
              <a:buChar char="§"/>
            </a:pPr>
            <a:r>
              <a:rPr lang="en-GB" sz="1800" dirty="0"/>
              <a:t>Joint developed: 				</a:t>
            </a:r>
            <a:r>
              <a:rPr lang="en-GB" sz="1800" i="1" dirty="0" err="1"/>
              <a:t>SasView</a:t>
            </a:r>
            <a:r>
              <a:rPr lang="en-GB" sz="1800" i="1" dirty="0"/>
              <a:t>, (Py)</a:t>
            </a:r>
            <a:r>
              <a:rPr lang="en-GB" sz="1800" i="1" dirty="0" err="1"/>
              <a:t>MuhRec</a:t>
            </a:r>
            <a:r>
              <a:rPr lang="en-GB" sz="1800" i="1" dirty="0"/>
              <a:t>, etc. </a:t>
            </a:r>
          </a:p>
          <a:p>
            <a:pPr lvl="1">
              <a:buFont typeface="Wingdings" pitchFamily="2" charset="2"/>
              <a:buChar char="§"/>
            </a:pPr>
            <a:r>
              <a:rPr lang="en-GB" sz="1800" noProof="0" dirty="0"/>
              <a:t>Deployed 3</a:t>
            </a:r>
            <a:r>
              <a:rPr lang="en-GB" sz="1800" baseline="30000" noProof="0" dirty="0"/>
              <a:t>rd</a:t>
            </a:r>
            <a:r>
              <a:rPr lang="en-GB" sz="1800" noProof="0" dirty="0"/>
              <a:t> party developed code </a:t>
            </a:r>
            <a:r>
              <a:rPr lang="en-GB" sz="1800" dirty="0"/>
              <a:t>base: 	(</a:t>
            </a:r>
            <a:r>
              <a:rPr lang="en-GB" sz="1800" i="1" dirty="0" err="1"/>
              <a:t>py</a:t>
            </a:r>
            <a:r>
              <a:rPr lang="en-GB" sz="1800" i="1" dirty="0"/>
              <a:t>)</a:t>
            </a:r>
            <a:r>
              <a:rPr lang="en-GB" sz="1800" i="1" dirty="0" err="1"/>
              <a:t>SpinW</a:t>
            </a:r>
            <a:r>
              <a:rPr lang="en-GB" sz="1800" i="1" dirty="0"/>
              <a:t>, Pace, Dials, etc.</a:t>
            </a:r>
            <a:r>
              <a:rPr lang="en-GB" sz="1800" dirty="0"/>
              <a:t> </a:t>
            </a:r>
          </a:p>
          <a:p>
            <a:pPr lvl="1">
              <a:buFont typeface="Wingdings" pitchFamily="2" charset="2"/>
              <a:buChar char="§"/>
            </a:pPr>
            <a:endParaRPr lang="en-GB" sz="1800" noProof="0" dirty="0"/>
          </a:p>
          <a:p>
            <a:pPr lvl="1">
              <a:buFont typeface="Wingdings" pitchFamily="2" charset="2"/>
              <a:buChar char="§"/>
            </a:pPr>
            <a:endParaRPr lang="en-GB" sz="1800" noProof="0" dirty="0"/>
          </a:p>
          <a:p>
            <a:pPr>
              <a:buFont typeface="Wingdings" pitchFamily="2" charset="2"/>
              <a:buChar char="§"/>
            </a:pPr>
            <a:r>
              <a:rPr lang="en-GB" sz="1800" noProof="0" dirty="0"/>
              <a:t> Suite of analysis tool based on input from IDS’s </a:t>
            </a:r>
          </a:p>
          <a:p>
            <a:pPr>
              <a:buFont typeface="Wingdings" pitchFamily="2" charset="2"/>
              <a:buChar char="§"/>
            </a:pPr>
            <a:r>
              <a:rPr lang="en-GB" sz="1800" dirty="0"/>
              <a:t> Deployed by DST and available on VISA</a:t>
            </a:r>
            <a:endParaRPr lang="en-GB" sz="1800" noProof="0" dirty="0"/>
          </a:p>
        </p:txBody>
      </p:sp>
      <p:sp>
        <p:nvSpPr>
          <p:cNvPr id="8" name="Platshållare för text 7">
            <a:extLst>
              <a:ext uri="{FF2B5EF4-FFF2-40B4-BE49-F238E27FC236}">
                <a16:creationId xmlns:a16="http://schemas.microsoft.com/office/drawing/2014/main" id="{FCE35103-F17D-AC45-990A-92DDF3C01FF9}"/>
              </a:ext>
            </a:extLst>
          </p:cNvPr>
          <p:cNvSpPr>
            <a:spLocks noGrp="1"/>
          </p:cNvSpPr>
          <p:nvPr>
            <p:ph type="body" sz="quarter" idx="14"/>
          </p:nvPr>
        </p:nvSpPr>
        <p:spPr>
          <a:xfrm>
            <a:off x="1103709" y="931026"/>
            <a:ext cx="6047104" cy="507076"/>
          </a:xfrm>
        </p:spPr>
        <p:txBody>
          <a:bodyPr/>
          <a:lstStyle/>
          <a:p>
            <a:r>
              <a:rPr lang="en-GB" noProof="0" dirty="0"/>
              <a:t>Different paths to analysis software</a:t>
            </a:r>
          </a:p>
        </p:txBody>
      </p:sp>
      <p:sp>
        <p:nvSpPr>
          <p:cNvPr id="10" name="Platshållare för datum 3">
            <a:extLst>
              <a:ext uri="{FF2B5EF4-FFF2-40B4-BE49-F238E27FC236}">
                <a16:creationId xmlns:a16="http://schemas.microsoft.com/office/drawing/2014/main" id="{7771A9B9-3498-E4ED-AEDB-76E432A032B4}"/>
              </a:ext>
            </a:extLst>
          </p:cNvPr>
          <p:cNvSpPr>
            <a:spLocks noGrp="1"/>
          </p:cNvSpPr>
          <p:nvPr>
            <p:ph type="dt" sz="half" idx="10"/>
          </p:nvPr>
        </p:nvSpPr>
        <p:spPr>
          <a:xfrm>
            <a:off x="1195647" y="6475270"/>
            <a:ext cx="832658" cy="365125"/>
          </a:xfrm>
        </p:spPr>
        <p:txBody>
          <a:bodyPr/>
          <a:lstStyle/>
          <a:p>
            <a:fld id="{18896B66-0B3A-474C-9C9C-E4F07B1F5DAD}" type="datetime1">
              <a:rPr lang="en-GB" noProof="0" smtClean="0"/>
              <a:t>20/10/2025</a:t>
            </a:fld>
            <a:endParaRPr lang="en-GB" noProof="0" dirty="0"/>
          </a:p>
        </p:txBody>
      </p:sp>
      <p:pic>
        <p:nvPicPr>
          <p:cNvPr id="11" name="Picture 10" descr="A screen shot of a cloud&#10;&#10;AI-generated content may be incorrect.">
            <a:extLst>
              <a:ext uri="{FF2B5EF4-FFF2-40B4-BE49-F238E27FC236}">
                <a16:creationId xmlns:a16="http://schemas.microsoft.com/office/drawing/2014/main" id="{B1667ACF-5833-97FC-DD14-9A64264620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9177" y="5073180"/>
            <a:ext cx="3619315" cy="1630187"/>
          </a:xfrm>
          <a:prstGeom prst="rect">
            <a:avLst/>
          </a:prstGeom>
          <a:ln w="25400">
            <a:solidFill>
              <a:schemeClr val="accent1"/>
            </a:solidFill>
          </a:ln>
        </p:spPr>
      </p:pic>
      <p:pic>
        <p:nvPicPr>
          <p:cNvPr id="13" name="Picture 12" descr="A screen shot of a computer&#10;&#10;AI-generated content may be incorrect.">
            <a:extLst>
              <a:ext uri="{FF2B5EF4-FFF2-40B4-BE49-F238E27FC236}">
                <a16:creationId xmlns:a16="http://schemas.microsoft.com/office/drawing/2014/main" id="{37307083-C7E6-70D1-AC5C-8D56EFE656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3708" y="5073180"/>
            <a:ext cx="4929908" cy="1453570"/>
          </a:xfrm>
          <a:prstGeom prst="rect">
            <a:avLst/>
          </a:prstGeom>
          <a:ln w="25400">
            <a:solidFill>
              <a:schemeClr val="accent1"/>
            </a:solidFill>
          </a:ln>
        </p:spPr>
      </p:pic>
    </p:spTree>
    <p:extLst>
      <p:ext uri="{BB962C8B-B14F-4D97-AF65-F5344CB8AC3E}">
        <p14:creationId xmlns:p14="http://schemas.microsoft.com/office/powerpoint/2010/main" val="3621021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3BF02-6304-8F9C-9BC5-84BDF63C5185}"/>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126DEDBA-CF2F-965C-9CFD-CBE1F6922D0A}"/>
              </a:ext>
            </a:extLst>
          </p:cNvPr>
          <p:cNvSpPr>
            <a:spLocks noGrp="1"/>
          </p:cNvSpPr>
          <p:nvPr>
            <p:ph type="title"/>
          </p:nvPr>
        </p:nvSpPr>
        <p:spPr>
          <a:xfrm>
            <a:off x="1103709" y="265373"/>
            <a:ext cx="5314635" cy="657339"/>
          </a:xfrm>
        </p:spPr>
        <p:txBody>
          <a:bodyPr/>
          <a:lstStyle/>
          <a:p>
            <a:r>
              <a:rPr lang="en-GB" sz="4200" spc="-1" noProof="0" dirty="0">
                <a:solidFill>
                  <a:srgbClr val="404040"/>
                </a:solidFill>
                <a:latin typeface="Segoe UI Light"/>
              </a:rPr>
              <a:t>Imaging</a:t>
            </a:r>
          </a:p>
        </p:txBody>
      </p:sp>
      <p:sp>
        <p:nvSpPr>
          <p:cNvPr id="4" name="Platshållare för sidfot 3">
            <a:extLst>
              <a:ext uri="{FF2B5EF4-FFF2-40B4-BE49-F238E27FC236}">
                <a16:creationId xmlns:a16="http://schemas.microsoft.com/office/drawing/2014/main" id="{B2C94A5A-C525-5244-4EC1-D417ACCC63DA}"/>
              </a:ext>
            </a:extLst>
          </p:cNvPr>
          <p:cNvSpPr>
            <a:spLocks noGrp="1"/>
          </p:cNvSpPr>
          <p:nvPr>
            <p:ph type="ftr" sz="quarter" idx="11"/>
          </p:nvPr>
        </p:nvSpPr>
        <p:spPr/>
        <p:txBody>
          <a:bodyPr/>
          <a:lstStyle/>
          <a:p>
            <a:r>
              <a:rPr lang="en-GB" noProof="0" dirty="0"/>
              <a:t>PRESENTATION TITLE/FOOTER</a:t>
            </a:r>
          </a:p>
        </p:txBody>
      </p:sp>
      <p:sp>
        <p:nvSpPr>
          <p:cNvPr id="5" name="Platshållare för bildnummer 4">
            <a:extLst>
              <a:ext uri="{FF2B5EF4-FFF2-40B4-BE49-F238E27FC236}">
                <a16:creationId xmlns:a16="http://schemas.microsoft.com/office/drawing/2014/main" id="{F651AB5C-B629-07CD-47B1-042EE94F0B30}"/>
              </a:ext>
            </a:extLst>
          </p:cNvPr>
          <p:cNvSpPr>
            <a:spLocks noGrp="1"/>
          </p:cNvSpPr>
          <p:nvPr>
            <p:ph type="sldNum" sz="quarter" idx="12"/>
          </p:nvPr>
        </p:nvSpPr>
        <p:spPr/>
        <p:txBody>
          <a:bodyPr/>
          <a:lstStyle/>
          <a:p>
            <a:fld id="{F7283078-D760-1647-8B80-66BA8B52336D}" type="slidenum">
              <a:rPr lang="en-GB" noProof="0" smtClean="0">
                <a:solidFill>
                  <a:srgbClr val="CCCCCC"/>
                </a:solidFill>
              </a:rPr>
              <a:t>22</a:t>
            </a:fld>
            <a:endParaRPr lang="en-GB" noProof="0" dirty="0">
              <a:solidFill>
                <a:srgbClr val="CCCCCC"/>
              </a:solidFill>
            </a:endParaRPr>
          </a:p>
        </p:txBody>
      </p:sp>
      <p:sp>
        <p:nvSpPr>
          <p:cNvPr id="6" name="Platshållare för innehåll 5">
            <a:extLst>
              <a:ext uri="{FF2B5EF4-FFF2-40B4-BE49-F238E27FC236}">
                <a16:creationId xmlns:a16="http://schemas.microsoft.com/office/drawing/2014/main" id="{2961DE50-C32C-E3CA-8A6D-A01513F34E6F}"/>
              </a:ext>
            </a:extLst>
          </p:cNvPr>
          <p:cNvSpPr>
            <a:spLocks noGrp="1"/>
          </p:cNvSpPr>
          <p:nvPr>
            <p:ph idx="1"/>
          </p:nvPr>
        </p:nvSpPr>
        <p:spPr>
          <a:xfrm>
            <a:off x="1286395" y="1725510"/>
            <a:ext cx="6035068" cy="4749759"/>
          </a:xfrm>
        </p:spPr>
        <p:txBody>
          <a:bodyPr/>
          <a:lstStyle/>
          <a:p>
            <a:pPr>
              <a:buFont typeface="Wingdings" pitchFamily="2" charset="2"/>
              <a:buChar char="§"/>
            </a:pPr>
            <a:r>
              <a:rPr lang="en-GB" sz="1800" b="1" noProof="0" dirty="0"/>
              <a:t> Recent development:</a:t>
            </a:r>
          </a:p>
          <a:p>
            <a:pPr lvl="1">
              <a:buFont typeface="Wingdings" pitchFamily="2" charset="2"/>
              <a:buChar char="§"/>
            </a:pPr>
            <a:r>
              <a:rPr lang="en-GB" sz="1800" noProof="0" dirty="0"/>
              <a:t>A prototype </a:t>
            </a:r>
            <a:r>
              <a:rPr lang="en-GB" sz="1800" noProof="0" dirty="0" err="1"/>
              <a:t>EasyImaging</a:t>
            </a:r>
            <a:r>
              <a:rPr lang="en-GB" sz="1800" noProof="0" dirty="0"/>
              <a:t> GUI with the measurement page has been completed, enabling data loading, display, and region of interest (ROI) selection.</a:t>
            </a:r>
          </a:p>
          <a:p>
            <a:pPr lvl="1">
              <a:buFont typeface="Wingdings" pitchFamily="2" charset="2"/>
              <a:buChar char="§"/>
            </a:pPr>
            <a:endParaRPr lang="en-GB" sz="1800" noProof="0" dirty="0"/>
          </a:p>
          <a:p>
            <a:pPr lvl="1">
              <a:buFont typeface="Wingdings" pitchFamily="2" charset="2"/>
              <a:buChar char="§"/>
            </a:pPr>
            <a:r>
              <a:rPr lang="en-GB" sz="1800" noProof="0" dirty="0"/>
              <a:t>Proof-of-concept </a:t>
            </a:r>
            <a:r>
              <a:rPr lang="en-GB" sz="1800" noProof="0" dirty="0" err="1"/>
              <a:t>Jupyter</a:t>
            </a:r>
            <a:r>
              <a:rPr lang="en-GB" sz="1800" noProof="0" dirty="0"/>
              <a:t> Notebooks for </a:t>
            </a:r>
            <a:r>
              <a:rPr lang="en-GB" sz="1800" i="1" noProof="0" dirty="0"/>
              <a:t>phase fraction and strain fitting</a:t>
            </a:r>
            <a:r>
              <a:rPr lang="en-GB" sz="1800" noProof="0" dirty="0"/>
              <a:t> with real or simulated data by ROI selection, as well as </a:t>
            </a:r>
            <a:r>
              <a:rPr lang="en-GB" sz="1800" i="1" noProof="0" dirty="0"/>
              <a:t>flight path calibration</a:t>
            </a:r>
            <a:r>
              <a:rPr lang="en-GB" sz="1800" noProof="0" dirty="0"/>
              <a:t>, have been created.</a:t>
            </a:r>
          </a:p>
          <a:p>
            <a:pPr marL="0" indent="0">
              <a:buNone/>
            </a:pPr>
            <a:br>
              <a:rPr lang="en-GB" noProof="0" dirty="0"/>
            </a:br>
            <a:endParaRPr lang="en-GB" noProof="0" dirty="0"/>
          </a:p>
        </p:txBody>
      </p:sp>
      <p:sp>
        <p:nvSpPr>
          <p:cNvPr id="7" name="Platshållare för text 6">
            <a:extLst>
              <a:ext uri="{FF2B5EF4-FFF2-40B4-BE49-F238E27FC236}">
                <a16:creationId xmlns:a16="http://schemas.microsoft.com/office/drawing/2014/main" id="{8AD50A4F-9980-95BF-C43A-1DE7EE87FEE0}"/>
              </a:ext>
            </a:extLst>
          </p:cNvPr>
          <p:cNvSpPr>
            <a:spLocks noGrp="1"/>
          </p:cNvSpPr>
          <p:nvPr>
            <p:ph type="body" sz="quarter" idx="14"/>
          </p:nvPr>
        </p:nvSpPr>
        <p:spPr>
          <a:xfrm>
            <a:off x="1169199" y="1060715"/>
            <a:ext cx="4916227" cy="635390"/>
          </a:xfrm>
        </p:spPr>
        <p:txBody>
          <a:bodyPr/>
          <a:lstStyle/>
          <a:p>
            <a:r>
              <a:rPr lang="en-GB" sz="2400" dirty="0"/>
              <a:t>In-house developed: </a:t>
            </a:r>
            <a:r>
              <a:rPr lang="en-GB" sz="2400" dirty="0" err="1"/>
              <a:t>EasyImaging</a:t>
            </a:r>
            <a:endParaRPr lang="en-GB" noProof="0" dirty="0"/>
          </a:p>
        </p:txBody>
      </p:sp>
      <p:sp>
        <p:nvSpPr>
          <p:cNvPr id="10" name="Platshållare för datum 3">
            <a:extLst>
              <a:ext uri="{FF2B5EF4-FFF2-40B4-BE49-F238E27FC236}">
                <a16:creationId xmlns:a16="http://schemas.microsoft.com/office/drawing/2014/main" id="{AD138AB9-B8A5-00E0-711D-BAD15D15B6A2}"/>
              </a:ext>
            </a:extLst>
          </p:cNvPr>
          <p:cNvSpPr>
            <a:spLocks noGrp="1"/>
          </p:cNvSpPr>
          <p:nvPr>
            <p:ph type="dt" sz="half" idx="10"/>
          </p:nvPr>
        </p:nvSpPr>
        <p:spPr>
          <a:xfrm>
            <a:off x="1195647" y="6475270"/>
            <a:ext cx="832658" cy="365125"/>
          </a:xfrm>
        </p:spPr>
        <p:txBody>
          <a:bodyPr/>
          <a:lstStyle/>
          <a:p>
            <a:fld id="{18896B66-0B3A-474C-9C9C-E4F07B1F5DAD}" type="datetime1">
              <a:rPr lang="en-GB" noProof="0" smtClean="0"/>
              <a:t>20/10/2025</a:t>
            </a:fld>
            <a:endParaRPr lang="en-GB" noProof="0" dirty="0"/>
          </a:p>
        </p:txBody>
      </p:sp>
      <p:sp>
        <p:nvSpPr>
          <p:cNvPr id="3" name="AutoShape 2">
            <a:extLst>
              <a:ext uri="{FF2B5EF4-FFF2-40B4-BE49-F238E27FC236}">
                <a16:creationId xmlns:a16="http://schemas.microsoft.com/office/drawing/2014/main" id="{2F5877F3-5A08-9204-2CBA-E9D616A07148}"/>
              </a:ext>
            </a:extLst>
          </p:cNvPr>
          <p:cNvSpPr>
            <a:spLocks noChangeAspect="1" noChangeArrowheads="1"/>
          </p:cNvSpPr>
          <p:nvPr/>
        </p:nvSpPr>
        <p:spPr bwMode="auto">
          <a:xfrm>
            <a:off x="3123343" y="1387867"/>
            <a:ext cx="5013789" cy="501378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noProof="0" dirty="0"/>
          </a:p>
        </p:txBody>
      </p:sp>
      <p:pic>
        <p:nvPicPr>
          <p:cNvPr id="8" name="Picture 7" descr="A screenshot of a computer&#10;&#10;AI-generated content may be incorrect.">
            <a:extLst>
              <a:ext uri="{FF2B5EF4-FFF2-40B4-BE49-F238E27FC236}">
                <a16:creationId xmlns:a16="http://schemas.microsoft.com/office/drawing/2014/main" id="{5BD8B129-0F52-D472-4077-AA132ED0D78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9679" y="379194"/>
            <a:ext cx="4216267" cy="2268010"/>
          </a:xfrm>
          <a:prstGeom prst="rect">
            <a:avLst/>
          </a:prstGeom>
          <a:noFill/>
          <a:ln>
            <a:noFill/>
          </a:ln>
        </p:spPr>
      </p:pic>
      <p:sp>
        <p:nvSpPr>
          <p:cNvPr id="9" name="TextBox 8">
            <a:extLst>
              <a:ext uri="{FF2B5EF4-FFF2-40B4-BE49-F238E27FC236}">
                <a16:creationId xmlns:a16="http://schemas.microsoft.com/office/drawing/2014/main" id="{E1F440FF-8E93-6D14-A135-CBADCB67056D}"/>
              </a:ext>
            </a:extLst>
          </p:cNvPr>
          <p:cNvSpPr txBox="1"/>
          <p:nvPr/>
        </p:nvSpPr>
        <p:spPr>
          <a:xfrm>
            <a:off x="7665928" y="2796571"/>
            <a:ext cx="4346532" cy="553998"/>
          </a:xfrm>
          <a:prstGeom prst="rect">
            <a:avLst/>
          </a:prstGeom>
          <a:noFill/>
        </p:spPr>
        <p:txBody>
          <a:bodyPr wrap="square" rtlCol="0">
            <a:spAutoFit/>
          </a:bodyPr>
          <a:lstStyle/>
          <a:p>
            <a:r>
              <a:rPr lang="en-GB" sz="1000" i="1" noProof="0" dirty="0"/>
              <a:t>The Measurement page showing an image with two regions of interest highlighted in red. The green curves at the bottom shows the intensity in the two regions of interest.</a:t>
            </a:r>
            <a:endParaRPr lang="en-GB" sz="1000" i="1" noProof="0" dirty="0">
              <a:solidFill>
                <a:srgbClr val="666666"/>
              </a:solidFill>
            </a:endParaRPr>
          </a:p>
        </p:txBody>
      </p:sp>
      <p:pic>
        <p:nvPicPr>
          <p:cNvPr id="12" name="Picture 11" descr="A graph of blue lines and orange lines&#10;&#10;AI-generated content may be incorrect.">
            <a:extLst>
              <a:ext uri="{FF2B5EF4-FFF2-40B4-BE49-F238E27FC236}">
                <a16:creationId xmlns:a16="http://schemas.microsoft.com/office/drawing/2014/main" id="{1B7A4C7F-AF9F-48F2-38D7-2A53CAC3E2F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50278" y="3664375"/>
            <a:ext cx="2012746" cy="2012746"/>
          </a:xfrm>
          <a:prstGeom prst="rect">
            <a:avLst/>
          </a:prstGeom>
          <a:noFill/>
          <a:ln>
            <a:noFill/>
          </a:ln>
        </p:spPr>
      </p:pic>
      <p:pic>
        <p:nvPicPr>
          <p:cNvPr id="13" name="Picture 12" descr="A graph of blue and orange lines&#10;&#10;AI-generated content may be incorrect.">
            <a:extLst>
              <a:ext uri="{FF2B5EF4-FFF2-40B4-BE49-F238E27FC236}">
                <a16:creationId xmlns:a16="http://schemas.microsoft.com/office/drawing/2014/main" id="{5D075DAD-7E03-4A14-90F6-E2B087F7831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663024" y="3664375"/>
            <a:ext cx="1922614" cy="1922614"/>
          </a:xfrm>
          <a:prstGeom prst="rect">
            <a:avLst/>
          </a:prstGeom>
          <a:noFill/>
          <a:ln>
            <a:noFill/>
          </a:ln>
        </p:spPr>
      </p:pic>
      <p:sp>
        <p:nvSpPr>
          <p:cNvPr id="14" name="TextBox 13">
            <a:extLst>
              <a:ext uri="{FF2B5EF4-FFF2-40B4-BE49-F238E27FC236}">
                <a16:creationId xmlns:a16="http://schemas.microsoft.com/office/drawing/2014/main" id="{C981A48D-C972-2DD4-9412-06B439AE1F0E}"/>
              </a:ext>
            </a:extLst>
          </p:cNvPr>
          <p:cNvSpPr txBox="1"/>
          <p:nvPr/>
        </p:nvSpPr>
        <p:spPr>
          <a:xfrm>
            <a:off x="7766137" y="5799196"/>
            <a:ext cx="3630936" cy="553998"/>
          </a:xfrm>
          <a:prstGeom prst="rect">
            <a:avLst/>
          </a:prstGeom>
          <a:noFill/>
        </p:spPr>
        <p:txBody>
          <a:bodyPr wrap="square" rtlCol="0">
            <a:spAutoFit/>
          </a:bodyPr>
          <a:lstStyle/>
          <a:p>
            <a:r>
              <a:rPr lang="en-GB" sz="1000" i="1" noProof="0" dirty="0"/>
              <a:t>Calibrating the flight path using </a:t>
            </a:r>
            <a:r>
              <a:rPr lang="en-GB" sz="1000" i="1" noProof="0" dirty="0" err="1"/>
              <a:t>EasyImaging</a:t>
            </a:r>
            <a:r>
              <a:rPr lang="en-GB" sz="1000" i="1" noProof="0" dirty="0"/>
              <a:t>. Left figure shows the fit before the calibration, right shows the fit after calibration</a:t>
            </a:r>
            <a:endParaRPr lang="en-GB" sz="1000" i="1" noProof="0" dirty="0">
              <a:solidFill>
                <a:srgbClr val="666666"/>
              </a:solidFill>
            </a:endParaRPr>
          </a:p>
        </p:txBody>
      </p:sp>
    </p:spTree>
    <p:extLst>
      <p:ext uri="{BB962C8B-B14F-4D97-AF65-F5344CB8AC3E}">
        <p14:creationId xmlns:p14="http://schemas.microsoft.com/office/powerpoint/2010/main" val="3054088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2D4D1-017B-C6BC-7AEA-EB1E0774A2F7}"/>
            </a:ext>
          </a:extLst>
        </p:cNvPr>
        <p:cNvGrpSpPr/>
        <p:nvPr/>
      </p:nvGrpSpPr>
      <p:grpSpPr>
        <a:xfrm>
          <a:off x="0" y="0"/>
          <a:ext cx="0" cy="0"/>
          <a:chOff x="0" y="0"/>
          <a:chExt cx="0" cy="0"/>
        </a:xfrm>
      </p:grpSpPr>
      <p:pic>
        <p:nvPicPr>
          <p:cNvPr id="3" name="Picture 2" descr="A screenshot of a graph&#10;&#10;AI-generated content may be incorrect.">
            <a:extLst>
              <a:ext uri="{FF2B5EF4-FFF2-40B4-BE49-F238E27FC236}">
                <a16:creationId xmlns:a16="http://schemas.microsoft.com/office/drawing/2014/main" id="{8C65FC38-3A79-FCE1-E15E-599BC5EC2D1F}"/>
              </a:ext>
            </a:extLst>
          </p:cNvPr>
          <p:cNvPicPr>
            <a:picLocks noChangeAspect="1"/>
          </p:cNvPicPr>
          <p:nvPr/>
        </p:nvPicPr>
        <p:blipFill>
          <a:blip r:embed="rId3"/>
          <a:srcRect l="7110" t="36038" b="-1"/>
          <a:stretch>
            <a:fillRect/>
          </a:stretch>
        </p:blipFill>
        <p:spPr>
          <a:xfrm>
            <a:off x="8110602" y="447063"/>
            <a:ext cx="3795386" cy="2626621"/>
          </a:xfrm>
          <a:prstGeom prst="rect">
            <a:avLst/>
          </a:prstGeom>
          <a:noFill/>
        </p:spPr>
      </p:pic>
      <p:sp>
        <p:nvSpPr>
          <p:cNvPr id="2" name="Rubrik 1">
            <a:extLst>
              <a:ext uri="{FF2B5EF4-FFF2-40B4-BE49-F238E27FC236}">
                <a16:creationId xmlns:a16="http://schemas.microsoft.com/office/drawing/2014/main" id="{D7A443D3-B185-B1D4-B6D6-FE7ADB6846BF}"/>
              </a:ext>
            </a:extLst>
          </p:cNvPr>
          <p:cNvSpPr>
            <a:spLocks noGrp="1"/>
          </p:cNvSpPr>
          <p:nvPr>
            <p:ph type="title"/>
          </p:nvPr>
        </p:nvSpPr>
        <p:spPr>
          <a:xfrm>
            <a:off x="1103709" y="265373"/>
            <a:ext cx="9360000" cy="657339"/>
          </a:xfrm>
        </p:spPr>
        <p:txBody>
          <a:bodyPr anchor="t">
            <a:normAutofit/>
          </a:bodyPr>
          <a:lstStyle/>
          <a:p>
            <a:r>
              <a:rPr lang="en-GB" sz="4200" spc="-1" noProof="0" dirty="0">
                <a:solidFill>
                  <a:srgbClr val="404040"/>
                </a:solidFill>
                <a:latin typeface="Segoe UI Light"/>
              </a:rPr>
              <a:t>Spectroscopy</a:t>
            </a:r>
          </a:p>
        </p:txBody>
      </p:sp>
      <p:sp>
        <p:nvSpPr>
          <p:cNvPr id="4" name="Platshållare för sidfot 3">
            <a:extLst>
              <a:ext uri="{FF2B5EF4-FFF2-40B4-BE49-F238E27FC236}">
                <a16:creationId xmlns:a16="http://schemas.microsoft.com/office/drawing/2014/main" id="{B132C21B-B2F2-68B6-8F28-3B1C98842825}"/>
              </a:ext>
            </a:extLst>
          </p:cNvPr>
          <p:cNvSpPr>
            <a:spLocks noGrp="1"/>
          </p:cNvSpPr>
          <p:nvPr>
            <p:ph type="ftr" sz="quarter" idx="11"/>
          </p:nvPr>
        </p:nvSpPr>
        <p:spPr>
          <a:xfrm>
            <a:off x="2053244" y="6475270"/>
            <a:ext cx="4320448" cy="365125"/>
          </a:xfrm>
        </p:spPr>
        <p:txBody>
          <a:bodyPr anchor="ctr">
            <a:normAutofit/>
          </a:bodyPr>
          <a:lstStyle/>
          <a:p>
            <a:pPr>
              <a:spcAft>
                <a:spcPts val="600"/>
              </a:spcAft>
            </a:pPr>
            <a:r>
              <a:rPr lang="en-GB" noProof="0" dirty="0"/>
              <a:t>PRESENTATION TITLE/FOOTER</a:t>
            </a:r>
          </a:p>
        </p:txBody>
      </p:sp>
      <p:sp>
        <p:nvSpPr>
          <p:cNvPr id="5" name="Platshållare för bildnummer 4">
            <a:extLst>
              <a:ext uri="{FF2B5EF4-FFF2-40B4-BE49-F238E27FC236}">
                <a16:creationId xmlns:a16="http://schemas.microsoft.com/office/drawing/2014/main" id="{C26E468C-C0FE-DD5C-CF32-834389F7CE7B}"/>
              </a:ext>
            </a:extLst>
          </p:cNvPr>
          <p:cNvSpPr>
            <a:spLocks noGrp="1"/>
          </p:cNvSpPr>
          <p:nvPr>
            <p:ph type="sldNum" sz="quarter" idx="12"/>
          </p:nvPr>
        </p:nvSpPr>
        <p:spPr>
          <a:xfrm>
            <a:off x="8735292" y="6475270"/>
            <a:ext cx="2743200" cy="365125"/>
          </a:xfrm>
        </p:spPr>
        <p:txBody>
          <a:bodyPr anchor="ctr">
            <a:normAutofit/>
          </a:bodyPr>
          <a:lstStyle/>
          <a:p>
            <a:pPr>
              <a:spcAft>
                <a:spcPts val="600"/>
              </a:spcAft>
            </a:pPr>
            <a:fld id="{F7283078-D760-1647-8B80-66BA8B52336D}" type="slidenum">
              <a:rPr lang="en-GB" noProof="0" smtClean="0"/>
              <a:pPr>
                <a:spcAft>
                  <a:spcPts val="600"/>
                </a:spcAft>
              </a:pPr>
              <a:t>23</a:t>
            </a:fld>
            <a:endParaRPr lang="en-GB" noProof="0" dirty="0"/>
          </a:p>
        </p:txBody>
      </p:sp>
      <p:sp>
        <p:nvSpPr>
          <p:cNvPr id="6" name="Platshållare för innehåll 5">
            <a:extLst>
              <a:ext uri="{FF2B5EF4-FFF2-40B4-BE49-F238E27FC236}">
                <a16:creationId xmlns:a16="http://schemas.microsoft.com/office/drawing/2014/main" id="{1DE60B4A-827C-6F00-4171-A6F0FE08687B}"/>
              </a:ext>
            </a:extLst>
          </p:cNvPr>
          <p:cNvSpPr>
            <a:spLocks noGrp="1"/>
          </p:cNvSpPr>
          <p:nvPr>
            <p:ph idx="1"/>
          </p:nvPr>
        </p:nvSpPr>
        <p:spPr>
          <a:xfrm>
            <a:off x="1094400" y="1562400"/>
            <a:ext cx="5223850" cy="4768062"/>
          </a:xfrm>
        </p:spPr>
        <p:txBody>
          <a:bodyPr>
            <a:normAutofit/>
          </a:bodyPr>
          <a:lstStyle/>
          <a:p>
            <a:pPr>
              <a:lnSpc>
                <a:spcPct val="90000"/>
              </a:lnSpc>
              <a:buFont typeface="Wingdings" pitchFamily="2" charset="2"/>
              <a:buChar char="§"/>
            </a:pPr>
            <a:r>
              <a:rPr lang="en-GB" sz="1700" noProof="0" dirty="0"/>
              <a:t>BIFROST single crystal data analysis : </a:t>
            </a:r>
            <a:r>
              <a:rPr lang="en-GB" sz="1700" b="1" noProof="0" dirty="0"/>
              <a:t>PACE</a:t>
            </a:r>
            <a:r>
              <a:rPr lang="en-GB" sz="1700" noProof="0" dirty="0"/>
              <a:t> neutrons (developed by ISIS). It is now available on VISA (via the Python interface).</a:t>
            </a:r>
          </a:p>
          <a:p>
            <a:pPr>
              <a:lnSpc>
                <a:spcPct val="90000"/>
              </a:lnSpc>
              <a:buFont typeface="Wingdings" pitchFamily="2" charset="2"/>
              <a:buChar char="§"/>
            </a:pPr>
            <a:endParaRPr lang="en-GB" sz="1700" noProof="0" dirty="0"/>
          </a:p>
          <a:p>
            <a:pPr>
              <a:lnSpc>
                <a:spcPct val="90000"/>
              </a:lnSpc>
              <a:buFont typeface="Wingdings" pitchFamily="2" charset="2"/>
              <a:buChar char="§"/>
            </a:pPr>
            <a:r>
              <a:rPr lang="en-GB" sz="1700" noProof="0" dirty="0"/>
              <a:t>Powder spectroscopy analysis: </a:t>
            </a:r>
            <a:r>
              <a:rPr lang="en-GB" sz="1700" b="1" noProof="0" dirty="0" err="1"/>
              <a:t>EasyDynamics</a:t>
            </a:r>
            <a:r>
              <a:rPr lang="en-GB" sz="1700" noProof="0" dirty="0"/>
              <a:t>, covering mostly </a:t>
            </a:r>
            <a:r>
              <a:rPr lang="en-GB" sz="1700" noProof="0" dirty="0" err="1"/>
              <a:t>quasielastic</a:t>
            </a:r>
            <a:r>
              <a:rPr lang="en-GB" sz="1700" noProof="0" dirty="0"/>
              <a:t> (QENS) and inelastic scattering.</a:t>
            </a:r>
          </a:p>
          <a:p>
            <a:pPr>
              <a:lnSpc>
                <a:spcPct val="90000"/>
              </a:lnSpc>
              <a:buFont typeface="Wingdings" pitchFamily="2" charset="2"/>
              <a:buChar char="§"/>
            </a:pPr>
            <a:endParaRPr lang="en-GB" sz="1700" noProof="0" dirty="0"/>
          </a:p>
          <a:p>
            <a:pPr>
              <a:lnSpc>
                <a:spcPct val="90000"/>
              </a:lnSpc>
              <a:buFont typeface="Wingdings" pitchFamily="2" charset="2"/>
              <a:buChar char="§"/>
            </a:pPr>
            <a:r>
              <a:rPr lang="en-GB" sz="1700" noProof="0" dirty="0"/>
              <a:t>Plans for the next period involve building the graphical interface for </a:t>
            </a:r>
            <a:r>
              <a:rPr lang="en-GB" sz="1700" noProof="0" dirty="0" err="1"/>
              <a:t>EasyDynamics</a:t>
            </a:r>
            <a:r>
              <a:rPr lang="en-GB" sz="1700" noProof="0" dirty="0"/>
              <a:t>.</a:t>
            </a:r>
          </a:p>
          <a:p>
            <a:pPr>
              <a:lnSpc>
                <a:spcPct val="90000"/>
              </a:lnSpc>
              <a:buFont typeface="Wingdings" pitchFamily="2" charset="2"/>
              <a:buChar char="§"/>
            </a:pPr>
            <a:endParaRPr lang="en-GB" sz="1700" noProof="0" dirty="0"/>
          </a:p>
        </p:txBody>
      </p:sp>
      <p:sp>
        <p:nvSpPr>
          <p:cNvPr id="7" name="Platshållare för text 6">
            <a:extLst>
              <a:ext uri="{FF2B5EF4-FFF2-40B4-BE49-F238E27FC236}">
                <a16:creationId xmlns:a16="http://schemas.microsoft.com/office/drawing/2014/main" id="{7932237F-79A9-A95A-D8B5-B0BB833E7A81}"/>
              </a:ext>
            </a:extLst>
          </p:cNvPr>
          <p:cNvSpPr>
            <a:spLocks noGrp="1"/>
          </p:cNvSpPr>
          <p:nvPr>
            <p:ph type="body" sz="quarter" idx="14"/>
          </p:nvPr>
        </p:nvSpPr>
        <p:spPr>
          <a:xfrm>
            <a:off x="1103709" y="931026"/>
            <a:ext cx="9360000" cy="507076"/>
          </a:xfrm>
        </p:spPr>
        <p:txBody>
          <a:bodyPr>
            <a:normAutofit/>
          </a:bodyPr>
          <a:lstStyle/>
          <a:p>
            <a:pPr>
              <a:spcAft>
                <a:spcPts val="600"/>
              </a:spcAft>
            </a:pPr>
            <a:r>
              <a:rPr lang="en-GB" sz="2400" dirty="0"/>
              <a:t>In-house developed: </a:t>
            </a:r>
            <a:r>
              <a:rPr lang="en-GB" sz="2400" dirty="0" err="1"/>
              <a:t>EasyDynamics</a:t>
            </a:r>
            <a:endParaRPr lang="en-GB" noProof="0" dirty="0"/>
          </a:p>
        </p:txBody>
      </p:sp>
      <p:sp>
        <p:nvSpPr>
          <p:cNvPr id="10" name="Platshållare för datum 3">
            <a:extLst>
              <a:ext uri="{FF2B5EF4-FFF2-40B4-BE49-F238E27FC236}">
                <a16:creationId xmlns:a16="http://schemas.microsoft.com/office/drawing/2014/main" id="{C84B3127-1C81-4DC8-E552-0CEE00D5B318}"/>
              </a:ext>
            </a:extLst>
          </p:cNvPr>
          <p:cNvSpPr>
            <a:spLocks noGrp="1"/>
          </p:cNvSpPr>
          <p:nvPr>
            <p:ph type="dt" sz="half" idx="10"/>
          </p:nvPr>
        </p:nvSpPr>
        <p:spPr>
          <a:xfrm>
            <a:off x="1195647" y="6475270"/>
            <a:ext cx="832658" cy="365125"/>
          </a:xfrm>
        </p:spPr>
        <p:txBody>
          <a:bodyPr anchor="ctr">
            <a:normAutofit/>
          </a:bodyPr>
          <a:lstStyle/>
          <a:p>
            <a:pPr>
              <a:spcAft>
                <a:spcPts val="600"/>
              </a:spcAft>
            </a:pPr>
            <a:fld id="{18896B66-0B3A-474C-9C9C-E4F07B1F5DAD}" type="datetime1">
              <a:rPr lang="en-GB" noProof="0" smtClean="0"/>
              <a:pPr>
                <a:spcAft>
                  <a:spcPts val="600"/>
                </a:spcAft>
              </a:pPr>
              <a:t>20/10/2025</a:t>
            </a:fld>
            <a:endParaRPr lang="en-GB" noProof="0" dirty="0"/>
          </a:p>
        </p:txBody>
      </p:sp>
      <p:sp>
        <p:nvSpPr>
          <p:cNvPr id="8" name="TextBox 7">
            <a:extLst>
              <a:ext uri="{FF2B5EF4-FFF2-40B4-BE49-F238E27FC236}">
                <a16:creationId xmlns:a16="http://schemas.microsoft.com/office/drawing/2014/main" id="{697D16F3-1444-DB8D-E079-B2EC84C741F7}"/>
              </a:ext>
            </a:extLst>
          </p:cNvPr>
          <p:cNvSpPr txBox="1"/>
          <p:nvPr/>
        </p:nvSpPr>
        <p:spPr>
          <a:xfrm>
            <a:off x="7825878" y="2951167"/>
            <a:ext cx="4804552" cy="369332"/>
          </a:xfrm>
          <a:prstGeom prst="rect">
            <a:avLst/>
          </a:prstGeom>
          <a:noFill/>
        </p:spPr>
        <p:txBody>
          <a:bodyPr wrap="square" rtlCol="0">
            <a:spAutoFit/>
          </a:bodyPr>
          <a:lstStyle/>
          <a:p>
            <a:r>
              <a:rPr lang="en-GB" sz="1000" i="1" noProof="0" dirty="0"/>
              <a:t>Fitting a </a:t>
            </a:r>
            <a:r>
              <a:rPr lang="en-GB" sz="1000" b="1" i="1" noProof="0" dirty="0"/>
              <a:t>spin wave </a:t>
            </a:r>
            <a:r>
              <a:rPr lang="en-GB" sz="1000" i="1" noProof="0" dirty="0"/>
              <a:t>model to simulated data using </a:t>
            </a:r>
            <a:r>
              <a:rPr lang="en-GB" sz="1000" i="1" noProof="0" dirty="0" err="1"/>
              <a:t>pace_neutrons</a:t>
            </a:r>
            <a:r>
              <a:rPr lang="en-GB" sz="1000" i="1" noProof="0" dirty="0"/>
              <a:t> on VISA</a:t>
            </a:r>
            <a:r>
              <a:rPr lang="en-GB" noProof="0" dirty="0"/>
              <a:t>.</a:t>
            </a:r>
            <a:endParaRPr lang="en-GB" noProof="0" dirty="0">
              <a:solidFill>
                <a:srgbClr val="666666"/>
              </a:solidFill>
            </a:endParaRPr>
          </a:p>
        </p:txBody>
      </p:sp>
      <p:pic>
        <p:nvPicPr>
          <p:cNvPr id="9" name="Picture 8" descr="A screen shot of a computer screen&#10;&#10;AI-generated content may be incorrect.">
            <a:extLst>
              <a:ext uri="{FF2B5EF4-FFF2-40B4-BE49-F238E27FC236}">
                <a16:creationId xmlns:a16="http://schemas.microsoft.com/office/drawing/2014/main" id="{BE90C2BB-66F9-84F0-272B-B8524129FAB1}"/>
              </a:ext>
            </a:extLst>
          </p:cNvPr>
          <p:cNvPicPr>
            <a:picLocks noChangeAspect="1"/>
          </p:cNvPicPr>
          <p:nvPr/>
        </p:nvPicPr>
        <p:blipFill>
          <a:blip r:embed="rId4"/>
          <a:srcRect l="13325" t="17306" r="5026" b="14068"/>
          <a:stretch>
            <a:fillRect/>
          </a:stretch>
        </p:blipFill>
        <p:spPr>
          <a:xfrm>
            <a:off x="6318250" y="3942206"/>
            <a:ext cx="3282124" cy="2255094"/>
          </a:xfrm>
          <a:prstGeom prst="rect">
            <a:avLst/>
          </a:prstGeom>
        </p:spPr>
      </p:pic>
      <p:sp>
        <p:nvSpPr>
          <p:cNvPr id="11" name="TextBox 10">
            <a:extLst>
              <a:ext uri="{FF2B5EF4-FFF2-40B4-BE49-F238E27FC236}">
                <a16:creationId xmlns:a16="http://schemas.microsoft.com/office/drawing/2014/main" id="{9CB43DDF-DBF6-2BDA-6186-79A5680AC20F}"/>
              </a:ext>
            </a:extLst>
          </p:cNvPr>
          <p:cNvSpPr txBox="1"/>
          <p:nvPr/>
        </p:nvSpPr>
        <p:spPr>
          <a:xfrm>
            <a:off x="6049636" y="6197300"/>
            <a:ext cx="4649212" cy="553998"/>
          </a:xfrm>
          <a:prstGeom prst="rect">
            <a:avLst/>
          </a:prstGeom>
          <a:noFill/>
        </p:spPr>
        <p:txBody>
          <a:bodyPr wrap="square" rtlCol="0">
            <a:spAutoFit/>
          </a:bodyPr>
          <a:lstStyle/>
          <a:p>
            <a:r>
              <a:rPr lang="en-GB" sz="1000" i="1" noProof="0" dirty="0"/>
              <a:t>Example of </a:t>
            </a:r>
            <a:r>
              <a:rPr lang="en-GB" sz="1000" i="1" noProof="0" dirty="0" err="1"/>
              <a:t>EasyDynamicsLib</a:t>
            </a:r>
            <a:r>
              <a:rPr lang="en-GB" sz="1000" i="1" noProof="0" dirty="0"/>
              <a:t> using simulated data. 16 cuts of intensity as a function of energy are fitted simultaneously to a Brownian diffusion model, while each cut has its own resolution, background and elastic scattering</a:t>
            </a:r>
            <a:endParaRPr lang="en-GB" sz="1000" i="1" noProof="0" dirty="0">
              <a:solidFill>
                <a:srgbClr val="666666"/>
              </a:solidFill>
            </a:endParaRPr>
          </a:p>
        </p:txBody>
      </p:sp>
    </p:spTree>
    <p:extLst>
      <p:ext uri="{BB962C8B-B14F-4D97-AF65-F5344CB8AC3E}">
        <p14:creationId xmlns:p14="http://schemas.microsoft.com/office/powerpoint/2010/main" val="1915603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0F9A1F-669D-0283-C67A-CC4A3A731582}"/>
            </a:ext>
          </a:extLst>
        </p:cNvPr>
        <p:cNvGrpSpPr/>
        <p:nvPr/>
      </p:nvGrpSpPr>
      <p:grpSpPr>
        <a:xfrm>
          <a:off x="0" y="0"/>
          <a:ext cx="0" cy="0"/>
          <a:chOff x="0" y="0"/>
          <a:chExt cx="0" cy="0"/>
        </a:xfrm>
      </p:grpSpPr>
      <p:sp>
        <p:nvSpPr>
          <p:cNvPr id="362" name="PlaceHolder 1">
            <a:extLst>
              <a:ext uri="{FF2B5EF4-FFF2-40B4-BE49-F238E27FC236}">
                <a16:creationId xmlns:a16="http://schemas.microsoft.com/office/drawing/2014/main" id="{56D52C14-AB16-ED61-9C69-A344D66AACC6}"/>
              </a:ext>
            </a:extLst>
          </p:cNvPr>
          <p:cNvSpPr>
            <a:spLocks noGrp="1"/>
          </p:cNvSpPr>
          <p:nvPr>
            <p:ph type="title"/>
          </p:nvPr>
        </p:nvSpPr>
        <p:spPr>
          <a:xfrm>
            <a:off x="1103760" y="265320"/>
            <a:ext cx="9359280" cy="656640"/>
          </a:xfrm>
          <a:prstGeom prst="rect">
            <a:avLst/>
          </a:prstGeom>
          <a:noFill/>
          <a:ln w="0">
            <a:noFill/>
          </a:ln>
        </p:spPr>
        <p:txBody>
          <a:bodyPr lIns="90000" tIns="45000" rIns="90000" bIns="18000" anchor="t">
            <a:noAutofit/>
          </a:bodyPr>
          <a:lstStyle/>
          <a:p>
            <a:pPr>
              <a:lnSpc>
                <a:spcPct val="90000"/>
              </a:lnSpc>
              <a:buNone/>
            </a:pPr>
            <a:r>
              <a:rPr lang="en-SE" sz="4200" spc="-1" dirty="0">
                <a:solidFill>
                  <a:srgbClr val="404040"/>
                </a:solidFill>
                <a:latin typeface="Segoe UI Light"/>
              </a:rPr>
              <a:t>Conclusion</a:t>
            </a:r>
          </a:p>
        </p:txBody>
      </p:sp>
      <p:sp>
        <p:nvSpPr>
          <p:cNvPr id="4" name="PlaceHolder 3">
            <a:extLst>
              <a:ext uri="{FF2B5EF4-FFF2-40B4-BE49-F238E27FC236}">
                <a16:creationId xmlns:a16="http://schemas.microsoft.com/office/drawing/2014/main" id="{F70E66F3-454E-C84C-B112-37644D5C3503}"/>
              </a:ext>
            </a:extLst>
          </p:cNvPr>
          <p:cNvSpPr>
            <a:spLocks noGrp="1"/>
          </p:cNvSpPr>
          <p:nvPr>
            <p:ph type="sldNum" idx="3"/>
          </p:nvPr>
        </p:nvSpPr>
        <p:spPr/>
        <p:txBody>
          <a:bodyPr/>
          <a:lstStyle/>
          <a:p>
            <a:fld id="{DF4EDC8A-EB52-4B17-9EFA-BCD4CA2F8873}" type="slidenum">
              <a:rPr/>
              <a:t>24</a:t>
            </a:fld>
            <a:endParaRPr/>
          </a:p>
        </p:txBody>
      </p:sp>
      <p:sp>
        <p:nvSpPr>
          <p:cNvPr id="5" name="PlaceHolder 4">
            <a:extLst>
              <a:ext uri="{FF2B5EF4-FFF2-40B4-BE49-F238E27FC236}">
                <a16:creationId xmlns:a16="http://schemas.microsoft.com/office/drawing/2014/main" id="{E2AAD0BD-D870-0751-AF49-64E8BA100E6B}"/>
              </a:ext>
            </a:extLst>
          </p:cNvPr>
          <p:cNvSpPr>
            <a:spLocks noGrp="1"/>
          </p:cNvSpPr>
          <p:nvPr>
            <p:ph type="dt" idx="4"/>
          </p:nvPr>
        </p:nvSpPr>
        <p:spPr/>
        <p:txBody>
          <a:bodyPr/>
          <a:lstStyle/>
          <a:p>
            <a:fld id="{E7D50558-AFED-41FA-862A-742195F9241D}" type="datetime1">
              <a:rPr lang="en-US"/>
              <a:t>10/16/25</a:t>
            </a:fld>
            <a:endParaRPr lang="en-US"/>
          </a:p>
        </p:txBody>
      </p:sp>
      <p:sp>
        <p:nvSpPr>
          <p:cNvPr id="2" name="TextBox 1">
            <a:extLst>
              <a:ext uri="{FF2B5EF4-FFF2-40B4-BE49-F238E27FC236}">
                <a16:creationId xmlns:a16="http://schemas.microsoft.com/office/drawing/2014/main" id="{27F07FD7-78B8-EA9A-0178-8E193141E190}"/>
              </a:ext>
            </a:extLst>
          </p:cNvPr>
          <p:cNvSpPr txBox="1"/>
          <p:nvPr/>
        </p:nvSpPr>
        <p:spPr>
          <a:xfrm>
            <a:off x="1195560" y="1385455"/>
            <a:ext cx="9398727" cy="2585323"/>
          </a:xfrm>
          <a:prstGeom prst="rect">
            <a:avLst/>
          </a:prstGeom>
          <a:noFill/>
        </p:spPr>
        <p:txBody>
          <a:bodyPr wrap="none" rtlCol="0">
            <a:spAutoFit/>
          </a:bodyPr>
          <a:lstStyle/>
          <a:p>
            <a:pPr marL="285750" indent="-285750">
              <a:buFont typeface="Arial" panose="020B0604020202020204" pitchFamily="34" charset="0"/>
              <a:buChar char="•"/>
            </a:pPr>
            <a:r>
              <a:rPr lang="en-SE" dirty="0"/>
              <a:t>DMSC is well prepared for supporting first instrument</a:t>
            </a:r>
          </a:p>
          <a:p>
            <a:pPr marL="285750" indent="-285750">
              <a:buFont typeface="Arial" panose="020B0604020202020204" pitchFamily="34" charset="0"/>
              <a:buChar char="•"/>
            </a:pPr>
            <a:r>
              <a:rPr lang="en-GB" dirty="0"/>
              <a:t>Plans for a new data </a:t>
            </a:r>
            <a:r>
              <a:rPr lang="en-GB" dirty="0" err="1"/>
              <a:t>center</a:t>
            </a:r>
            <a:r>
              <a:rPr lang="en-GB" dirty="0"/>
              <a:t> is underway and is not foreseen to impact HC</a:t>
            </a:r>
          </a:p>
          <a:p>
            <a:pPr marL="285750" indent="-285750">
              <a:buFont typeface="Arial" panose="020B0604020202020204" pitchFamily="34" charset="0"/>
              <a:buChar char="•"/>
            </a:pPr>
            <a:r>
              <a:rPr lang="en-GB" dirty="0"/>
              <a:t>Using simulated data and data from similar instruments for extensive end-to-end testing</a:t>
            </a:r>
          </a:p>
          <a:p>
            <a:pPr marL="742950" lvl="1" indent="-285750">
              <a:buFont typeface="Arial" panose="020B0604020202020204" pitchFamily="34" charset="0"/>
              <a:buChar char="•"/>
            </a:pPr>
            <a:r>
              <a:rPr lang="en-GB" dirty="0"/>
              <a:t>Proposal submission → data reduction → data analysis → data management</a:t>
            </a:r>
            <a:endParaRPr lang="en-SE" dirty="0"/>
          </a:p>
          <a:p>
            <a:pPr marL="285750" indent="-285750">
              <a:buFont typeface="Arial" panose="020B0604020202020204" pitchFamily="34" charset="0"/>
              <a:buChar char="•"/>
            </a:pPr>
            <a:r>
              <a:rPr lang="en-SE" dirty="0"/>
              <a:t>Majority of the user journey is completed</a:t>
            </a:r>
          </a:p>
          <a:p>
            <a:pPr marL="742950" lvl="1" indent="-285750">
              <a:buFont typeface="Arial" panose="020B0604020202020204" pitchFamily="34" charset="0"/>
              <a:buChar char="•"/>
            </a:pPr>
            <a:r>
              <a:rPr lang="en-SE" dirty="0"/>
              <a:t>Proposal submission</a:t>
            </a:r>
          </a:p>
          <a:p>
            <a:pPr marL="742950" lvl="1" indent="-285750">
              <a:buFont typeface="Arial" panose="020B0604020202020204" pitchFamily="34" charset="0"/>
              <a:buChar char="•"/>
            </a:pPr>
            <a:r>
              <a:rPr lang="en-SE" dirty="0"/>
              <a:t>Review</a:t>
            </a:r>
          </a:p>
          <a:p>
            <a:pPr marL="742950" lvl="1" indent="-285750">
              <a:buFont typeface="Arial" panose="020B0604020202020204" pitchFamily="34" charset="0"/>
              <a:buChar char="•"/>
            </a:pPr>
            <a:r>
              <a:rPr lang="en-SE" dirty="0"/>
              <a:t>Scheduling</a:t>
            </a:r>
          </a:p>
          <a:p>
            <a:pPr marL="742950" lvl="1" indent="-285750">
              <a:buFont typeface="Arial" panose="020B0604020202020204" pitchFamily="34" charset="0"/>
              <a:buChar char="•"/>
            </a:pPr>
            <a:r>
              <a:rPr lang="en-SE" dirty="0"/>
              <a:t>Site-access</a:t>
            </a:r>
          </a:p>
        </p:txBody>
      </p:sp>
    </p:spTree>
    <p:extLst>
      <p:ext uri="{BB962C8B-B14F-4D97-AF65-F5344CB8AC3E}">
        <p14:creationId xmlns:p14="http://schemas.microsoft.com/office/powerpoint/2010/main" val="554786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PlaceHolder 1"/>
          <p:cNvSpPr>
            <a:spLocks noGrp="1"/>
          </p:cNvSpPr>
          <p:nvPr>
            <p:ph type="title"/>
          </p:nvPr>
        </p:nvSpPr>
        <p:spPr>
          <a:xfrm>
            <a:off x="1930320" y="1153800"/>
            <a:ext cx="8639640" cy="2387160"/>
          </a:xfrm>
          <a:prstGeom prst="rect">
            <a:avLst/>
          </a:prstGeom>
          <a:noFill/>
          <a:ln w="0">
            <a:noFill/>
          </a:ln>
        </p:spPr>
        <p:txBody>
          <a:bodyPr lIns="90000" anchor="b">
            <a:noAutofit/>
          </a:bodyPr>
          <a:lstStyle/>
          <a:p>
            <a:pPr>
              <a:lnSpc>
                <a:spcPct val="100000"/>
              </a:lnSpc>
              <a:buNone/>
            </a:pPr>
            <a:r>
              <a:rPr lang="en-GB" sz="4200" b="0" strike="noStrike" spc="-1">
                <a:solidFill>
                  <a:srgbClr val="FFFFFF"/>
                </a:solidFill>
                <a:latin typeface="Segoe UI Semibold"/>
              </a:rPr>
              <a:t>Questions?</a:t>
            </a:r>
            <a:endParaRPr lang="sv-SE" sz="4200" b="0" strike="noStrike" spc="-1">
              <a:solidFill>
                <a:srgbClr val="000000"/>
              </a:solidFill>
              <a:latin typeface="Segoe U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DD0D7-F123-537B-E1B5-40974AC3C5CF}"/>
              </a:ext>
            </a:extLst>
          </p:cNvPr>
          <p:cNvSpPr>
            <a:spLocks noGrp="1"/>
          </p:cNvSpPr>
          <p:nvPr>
            <p:ph type="title"/>
          </p:nvPr>
        </p:nvSpPr>
        <p:spPr/>
        <p:txBody>
          <a:bodyPr/>
          <a:lstStyle/>
          <a:p>
            <a:r>
              <a:rPr lang="en-US" sz="4200" spc="-1" dirty="0">
                <a:solidFill>
                  <a:srgbClr val="404040"/>
                </a:solidFill>
                <a:latin typeface="Segoe UI Light"/>
              </a:rPr>
              <a:t>New ESS Data Policy</a:t>
            </a:r>
            <a:endParaRPr lang="en-SE" sz="4200" spc="-1" dirty="0">
              <a:solidFill>
                <a:srgbClr val="404040"/>
              </a:solidFill>
              <a:latin typeface="Segoe UI Light"/>
            </a:endParaRPr>
          </a:p>
        </p:txBody>
      </p:sp>
      <p:sp>
        <p:nvSpPr>
          <p:cNvPr id="3" name="Slide Number Placeholder 2">
            <a:extLst>
              <a:ext uri="{FF2B5EF4-FFF2-40B4-BE49-F238E27FC236}">
                <a16:creationId xmlns:a16="http://schemas.microsoft.com/office/drawing/2014/main" id="{A19B2661-3590-00FB-5EED-EB0F03F4F225}"/>
              </a:ext>
            </a:extLst>
          </p:cNvPr>
          <p:cNvSpPr>
            <a:spLocks noGrp="1"/>
          </p:cNvSpPr>
          <p:nvPr>
            <p:ph type="sldNum" sz="quarter" idx="12"/>
          </p:nvPr>
        </p:nvSpPr>
        <p:spPr/>
        <p:txBody>
          <a:bodyPr/>
          <a:lstStyle/>
          <a:p>
            <a:fld id="{F7283078-D760-1647-8B80-66BA8B52336D}" type="slidenum">
              <a:rPr lang="sv-SE" smtClean="0"/>
              <a:t>3</a:t>
            </a:fld>
            <a:endParaRPr lang="sv-SE" dirty="0"/>
          </a:p>
        </p:txBody>
      </p:sp>
      <p:sp>
        <p:nvSpPr>
          <p:cNvPr id="4" name="Text Placeholder 3">
            <a:extLst>
              <a:ext uri="{FF2B5EF4-FFF2-40B4-BE49-F238E27FC236}">
                <a16:creationId xmlns:a16="http://schemas.microsoft.com/office/drawing/2014/main" id="{BFE5F39F-B789-05B1-5CF7-516A34893AE4}"/>
              </a:ext>
            </a:extLst>
          </p:cNvPr>
          <p:cNvSpPr>
            <a:spLocks noGrp="1"/>
          </p:cNvSpPr>
          <p:nvPr>
            <p:ph type="body" sz="quarter" idx="14"/>
          </p:nvPr>
        </p:nvSpPr>
        <p:spPr/>
        <p:txBody>
          <a:bodyPr/>
          <a:lstStyle/>
          <a:p>
            <a:r>
              <a:rPr lang="en-SE" dirty="0"/>
              <a:t>Main elements</a:t>
            </a:r>
          </a:p>
        </p:txBody>
      </p:sp>
      <p:sp>
        <p:nvSpPr>
          <p:cNvPr id="5" name="Content Placeholder 4">
            <a:extLst>
              <a:ext uri="{FF2B5EF4-FFF2-40B4-BE49-F238E27FC236}">
                <a16:creationId xmlns:a16="http://schemas.microsoft.com/office/drawing/2014/main" id="{6B5CE332-4BFF-F49D-29C2-559D14AB5036}"/>
              </a:ext>
            </a:extLst>
          </p:cNvPr>
          <p:cNvSpPr>
            <a:spLocks noGrp="1"/>
          </p:cNvSpPr>
          <p:nvPr>
            <p:ph idx="1"/>
          </p:nvPr>
        </p:nvSpPr>
        <p:spPr>
          <a:xfrm>
            <a:off x="997418" y="1508926"/>
            <a:ext cx="6702063" cy="4768062"/>
          </a:xfrm>
        </p:spPr>
        <p:txBody>
          <a:bodyPr/>
          <a:lstStyle/>
          <a:p>
            <a:r>
              <a:rPr lang="en-GB" sz="1800" spc="-1" dirty="0">
                <a:solidFill>
                  <a:srgbClr val="666666"/>
                </a:solidFill>
                <a:latin typeface="Segoe UI"/>
              </a:rPr>
              <a:t> ESS is the custodian of raw data and metadata from all instruments</a:t>
            </a:r>
          </a:p>
          <a:p>
            <a:pPr>
              <a:buFont typeface="Arial" panose="020B0604020202020204" pitchFamily="34" charset="0"/>
              <a:buChar char="•"/>
            </a:pPr>
            <a:r>
              <a:rPr lang="en-GB" sz="1800" spc="-1" dirty="0">
                <a:solidFill>
                  <a:srgbClr val="666666"/>
                </a:solidFill>
                <a:latin typeface="Segoe UI"/>
              </a:rPr>
              <a:t> High level metadata will be published as soon as possible, i.e. Title, Authors, Instrument, Abstract</a:t>
            </a:r>
          </a:p>
          <a:p>
            <a:pPr>
              <a:buFont typeface="Arial" panose="020B0604020202020204" pitchFamily="34" charset="0"/>
              <a:buChar char="•"/>
            </a:pPr>
            <a:r>
              <a:rPr lang="en-GB" sz="1800" spc="-1" dirty="0">
                <a:solidFill>
                  <a:srgbClr val="666666"/>
                </a:solidFill>
                <a:latin typeface="Segoe UI"/>
              </a:rPr>
              <a:t> Experimental team has sole access to the data during embargo period of 3 years</a:t>
            </a:r>
          </a:p>
          <a:p>
            <a:pPr>
              <a:buFont typeface="Arial" panose="020B0604020202020204" pitchFamily="34" charset="0"/>
              <a:buChar char="•"/>
            </a:pPr>
            <a:r>
              <a:rPr lang="en-GB" sz="1800" spc="-1" dirty="0">
                <a:solidFill>
                  <a:srgbClr val="666666"/>
                </a:solidFill>
                <a:latin typeface="Segoe UI"/>
              </a:rPr>
              <a:t> After embargo ESS will make the data “Open Access”</a:t>
            </a:r>
          </a:p>
          <a:p>
            <a:pPr>
              <a:buFont typeface="Arial" panose="020B0604020202020204" pitchFamily="34" charset="0"/>
              <a:buChar char="•"/>
            </a:pPr>
            <a:r>
              <a:rPr lang="en-GB" sz="1800" spc="-1" dirty="0">
                <a:solidFill>
                  <a:srgbClr val="666666"/>
                </a:solidFill>
                <a:latin typeface="Segoe UI"/>
              </a:rPr>
              <a:t> Access to the results of analysis performed on raw data and metadata is restricted to the team performing the analysis</a:t>
            </a:r>
            <a:endParaRPr lang="en-SE" sz="1800" spc="-1" dirty="0">
              <a:solidFill>
                <a:srgbClr val="666666"/>
              </a:solidFill>
              <a:latin typeface="Segoe UI"/>
            </a:endParaRPr>
          </a:p>
        </p:txBody>
      </p:sp>
      <p:pic>
        <p:nvPicPr>
          <p:cNvPr id="1026" name="Picture 2">
            <a:extLst>
              <a:ext uri="{FF2B5EF4-FFF2-40B4-BE49-F238E27FC236}">
                <a16:creationId xmlns:a16="http://schemas.microsoft.com/office/drawing/2014/main" id="{FB205510-1352-4D72-5A4D-E982384826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8385" y="1594824"/>
            <a:ext cx="3738590" cy="4365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2435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a:extLst>
              <a:ext uri="{FF2B5EF4-FFF2-40B4-BE49-F238E27FC236}">
                <a16:creationId xmlns:a16="http://schemas.microsoft.com/office/drawing/2014/main" id="{FB8EADFC-23A3-DD43-AA36-DBDEDBEB524D}"/>
              </a:ext>
            </a:extLst>
          </p:cNvPr>
          <p:cNvSpPr txBox="1"/>
          <p:nvPr/>
        </p:nvSpPr>
        <p:spPr>
          <a:xfrm>
            <a:off x="4212963" y="4058089"/>
            <a:ext cx="3068739" cy="1569660"/>
          </a:xfrm>
          <a:prstGeom prst="rect">
            <a:avLst/>
          </a:prstGeom>
          <a:noFill/>
        </p:spPr>
        <p:txBody>
          <a:bodyPr wrap="square" rtlCol="0">
            <a:spAutoFit/>
          </a:bodyPr>
          <a:lstStyle/>
          <a:p>
            <a:pPr marL="285750" indent="-285750" algn="l">
              <a:buFont typeface="Wingdings" pitchFamily="2" charset="2"/>
              <a:buChar char="ü"/>
            </a:pPr>
            <a:r>
              <a:rPr lang="en-GB" sz="1600" dirty="0">
                <a:solidFill>
                  <a:schemeClr val="accent3"/>
                </a:solidFill>
              </a:rPr>
              <a:t>Experiments</a:t>
            </a:r>
          </a:p>
          <a:p>
            <a:pPr marL="285750" indent="-285750">
              <a:buFont typeface="Wingdings" pitchFamily="2" charset="2"/>
              <a:buChar char="Ø"/>
            </a:pPr>
            <a:r>
              <a:rPr lang="en-GB" sz="1600" dirty="0">
                <a:solidFill>
                  <a:schemeClr val="accent6"/>
                </a:solidFill>
              </a:rPr>
              <a:t>Sample environments</a:t>
            </a:r>
          </a:p>
          <a:p>
            <a:pPr marL="285750" indent="-285750" algn="l">
              <a:buFont typeface="Wingdings" pitchFamily="2" charset="2"/>
              <a:buChar char="ü"/>
            </a:pPr>
            <a:r>
              <a:rPr lang="en-GB" sz="1600" dirty="0">
                <a:solidFill>
                  <a:schemeClr val="accent3"/>
                </a:solidFill>
              </a:rPr>
              <a:t>Local contacts</a:t>
            </a:r>
          </a:p>
          <a:p>
            <a:pPr marL="285750" indent="-285750" algn="l">
              <a:buFont typeface="Arial" panose="020B0604020202020204" pitchFamily="34" charset="0"/>
              <a:buChar char="•"/>
            </a:pPr>
            <a:r>
              <a:rPr lang="en-GB" sz="1600" dirty="0">
                <a:solidFill>
                  <a:schemeClr val="tx1">
                    <a:lumMod val="65000"/>
                    <a:lumOff val="35000"/>
                  </a:schemeClr>
                </a:solidFill>
              </a:rPr>
              <a:t>User lab facilities</a:t>
            </a:r>
          </a:p>
          <a:p>
            <a:pPr marL="285750" indent="-285750" algn="l">
              <a:buFont typeface="Wingdings" pitchFamily="2" charset="2"/>
              <a:buChar char="ü"/>
            </a:pPr>
            <a:r>
              <a:rPr lang="en-GB" sz="1600" dirty="0">
                <a:solidFill>
                  <a:schemeClr val="accent3"/>
                </a:solidFill>
              </a:rPr>
              <a:t>Experiment notification</a:t>
            </a:r>
          </a:p>
          <a:p>
            <a:pPr marL="285750" indent="-285750" algn="l">
              <a:buFont typeface="Arial" panose="020B0604020202020204" pitchFamily="34" charset="0"/>
              <a:buChar char="•"/>
            </a:pPr>
            <a:endParaRPr lang="en-GB" sz="1600" dirty="0">
              <a:solidFill>
                <a:schemeClr val="tx1">
                  <a:lumMod val="65000"/>
                  <a:lumOff val="35000"/>
                </a:schemeClr>
              </a:solidFill>
            </a:endParaRPr>
          </a:p>
        </p:txBody>
      </p:sp>
      <p:sp>
        <p:nvSpPr>
          <p:cNvPr id="51" name="TextBox 50">
            <a:extLst>
              <a:ext uri="{FF2B5EF4-FFF2-40B4-BE49-F238E27FC236}">
                <a16:creationId xmlns:a16="http://schemas.microsoft.com/office/drawing/2014/main" id="{80A112CD-B5FD-D44F-AE93-DBE1981A73F4}"/>
              </a:ext>
            </a:extLst>
          </p:cNvPr>
          <p:cNvSpPr txBox="1"/>
          <p:nvPr/>
        </p:nvSpPr>
        <p:spPr>
          <a:xfrm>
            <a:off x="10016492" y="1592231"/>
            <a:ext cx="3226647" cy="1569660"/>
          </a:xfrm>
          <a:prstGeom prst="rect">
            <a:avLst/>
          </a:prstGeom>
          <a:noFill/>
        </p:spPr>
        <p:txBody>
          <a:bodyPr wrap="square" rtlCol="0">
            <a:spAutoFit/>
          </a:bodyPr>
          <a:lstStyle/>
          <a:p>
            <a:pPr marL="285750" indent="-285750" algn="l">
              <a:buFont typeface="Wingdings" pitchFamily="2" charset="2"/>
              <a:buChar char="ü"/>
            </a:pPr>
            <a:r>
              <a:rPr lang="en-GB" sz="1600" dirty="0">
                <a:solidFill>
                  <a:schemeClr val="accent3"/>
                </a:solidFill>
              </a:rPr>
              <a:t>Feedback</a:t>
            </a:r>
          </a:p>
          <a:p>
            <a:pPr marL="285750" indent="-285750" algn="l">
              <a:buFont typeface="Arial" panose="020B0604020202020204" pitchFamily="34" charset="0"/>
              <a:buChar char="•"/>
            </a:pPr>
            <a:r>
              <a:rPr lang="en-GB" sz="1600" dirty="0">
                <a:solidFill>
                  <a:schemeClr val="tx1">
                    <a:lumMod val="65000"/>
                    <a:lumOff val="35000"/>
                  </a:schemeClr>
                </a:solidFill>
              </a:rPr>
              <a:t>Experiment report</a:t>
            </a:r>
          </a:p>
          <a:p>
            <a:pPr marL="285750" indent="-285750" algn="l">
              <a:buFont typeface="Wingdings" pitchFamily="2" charset="2"/>
              <a:buChar char="ü"/>
            </a:pPr>
            <a:r>
              <a:rPr lang="en-GB" sz="1600" dirty="0">
                <a:solidFill>
                  <a:schemeClr val="accent3"/>
                </a:solidFill>
              </a:rPr>
              <a:t>Data curation</a:t>
            </a:r>
          </a:p>
          <a:p>
            <a:pPr marL="285750" indent="-285750" algn="l">
              <a:buFont typeface="Arial" panose="020B0604020202020204" pitchFamily="34" charset="0"/>
              <a:buChar char="•"/>
            </a:pPr>
            <a:r>
              <a:rPr lang="en-GB" sz="1600" dirty="0">
                <a:solidFill>
                  <a:schemeClr val="tx1">
                    <a:lumMod val="65000"/>
                    <a:lumOff val="35000"/>
                  </a:schemeClr>
                </a:solidFill>
              </a:rPr>
              <a:t>Expenses review</a:t>
            </a:r>
          </a:p>
          <a:p>
            <a:pPr marL="285750" indent="-285750" algn="l">
              <a:buFont typeface="Wingdings" pitchFamily="2" charset="2"/>
              <a:buChar char="ü"/>
            </a:pPr>
            <a:r>
              <a:rPr lang="en-GB" sz="1600" dirty="0">
                <a:solidFill>
                  <a:schemeClr val="accent3"/>
                </a:solidFill>
              </a:rPr>
              <a:t>Publications</a:t>
            </a:r>
          </a:p>
          <a:p>
            <a:pPr marL="285750" indent="-285750" algn="l">
              <a:buFont typeface="Wingdings" pitchFamily="2" charset="2"/>
              <a:buChar char="ü"/>
            </a:pPr>
            <a:r>
              <a:rPr lang="en-GB" sz="1600" dirty="0">
                <a:solidFill>
                  <a:schemeClr val="tx1">
                    <a:lumMod val="65000"/>
                    <a:lumOff val="35000"/>
                  </a:schemeClr>
                </a:solidFill>
              </a:rPr>
              <a:t>KPIs</a:t>
            </a:r>
          </a:p>
        </p:txBody>
      </p:sp>
      <p:grpSp>
        <p:nvGrpSpPr>
          <p:cNvPr id="6" name="Group 5">
            <a:extLst>
              <a:ext uri="{FF2B5EF4-FFF2-40B4-BE49-F238E27FC236}">
                <a16:creationId xmlns:a16="http://schemas.microsoft.com/office/drawing/2014/main" id="{570D7A45-3143-7594-608E-5D8220819308}"/>
              </a:ext>
            </a:extLst>
          </p:cNvPr>
          <p:cNvGrpSpPr/>
          <p:nvPr/>
        </p:nvGrpSpPr>
        <p:grpSpPr>
          <a:xfrm>
            <a:off x="341997" y="3165537"/>
            <a:ext cx="11735699" cy="892552"/>
            <a:chOff x="456301" y="3597577"/>
            <a:chExt cx="10686082" cy="531951"/>
          </a:xfrm>
        </p:grpSpPr>
        <p:sp>
          <p:nvSpPr>
            <p:cNvPr id="3" name="Chevron 2">
              <a:extLst>
                <a:ext uri="{FF2B5EF4-FFF2-40B4-BE49-F238E27FC236}">
                  <a16:creationId xmlns:a16="http://schemas.microsoft.com/office/drawing/2014/main" id="{267D8EE4-E683-D24A-AC4F-778CC162B0FE}"/>
                </a:ext>
              </a:extLst>
            </p:cNvPr>
            <p:cNvSpPr/>
            <p:nvPr/>
          </p:nvSpPr>
          <p:spPr>
            <a:xfrm>
              <a:off x="456301" y="3597577"/>
              <a:ext cx="1874192" cy="531951"/>
            </a:xfrm>
            <a:prstGeom prst="chevron">
              <a:avLst/>
            </a:prstGeom>
            <a:solidFill>
              <a:srgbClr val="049ED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bg1"/>
                  </a:solidFill>
                </a:rPr>
                <a:t>Registration</a:t>
              </a:r>
            </a:p>
          </p:txBody>
        </p:sp>
        <p:sp>
          <p:nvSpPr>
            <p:cNvPr id="42" name="Chevron 41">
              <a:extLst>
                <a:ext uri="{FF2B5EF4-FFF2-40B4-BE49-F238E27FC236}">
                  <a16:creationId xmlns:a16="http://schemas.microsoft.com/office/drawing/2014/main" id="{8C9952D5-5E3D-3942-895C-608D9C852EB8}"/>
                </a:ext>
              </a:extLst>
            </p:cNvPr>
            <p:cNvSpPr/>
            <p:nvPr/>
          </p:nvSpPr>
          <p:spPr>
            <a:xfrm>
              <a:off x="2218679" y="3597577"/>
              <a:ext cx="1874192" cy="531951"/>
            </a:xfrm>
            <a:prstGeom prst="chevron">
              <a:avLst/>
            </a:prstGeom>
            <a:solidFill>
              <a:srgbClr val="0088C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bg1"/>
                  </a:solidFill>
                </a:rPr>
                <a:t>Proposal</a:t>
              </a:r>
            </a:p>
          </p:txBody>
        </p:sp>
        <p:sp>
          <p:nvSpPr>
            <p:cNvPr id="43" name="Chevron 42">
              <a:extLst>
                <a:ext uri="{FF2B5EF4-FFF2-40B4-BE49-F238E27FC236}">
                  <a16:creationId xmlns:a16="http://schemas.microsoft.com/office/drawing/2014/main" id="{423E990C-213A-9D49-92A5-C14E3EB0FD09}"/>
                </a:ext>
              </a:extLst>
            </p:cNvPr>
            <p:cNvSpPr/>
            <p:nvPr/>
          </p:nvSpPr>
          <p:spPr>
            <a:xfrm>
              <a:off x="3981056" y="3597577"/>
              <a:ext cx="1874192" cy="531951"/>
            </a:xfrm>
            <a:prstGeom prst="chevron">
              <a:avLst/>
            </a:prstGeom>
            <a:solidFill>
              <a:srgbClr val="0372A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bg1"/>
                  </a:solidFill>
                </a:rPr>
                <a:t>Scheduling</a:t>
              </a:r>
            </a:p>
          </p:txBody>
        </p:sp>
        <p:sp>
          <p:nvSpPr>
            <p:cNvPr id="44" name="Chevron 43">
              <a:extLst>
                <a:ext uri="{FF2B5EF4-FFF2-40B4-BE49-F238E27FC236}">
                  <a16:creationId xmlns:a16="http://schemas.microsoft.com/office/drawing/2014/main" id="{7690943A-D656-584C-A299-1F12358870EE}"/>
                </a:ext>
              </a:extLst>
            </p:cNvPr>
            <p:cNvSpPr/>
            <p:nvPr/>
          </p:nvSpPr>
          <p:spPr>
            <a:xfrm>
              <a:off x="5743434" y="3597577"/>
              <a:ext cx="1874192" cy="531951"/>
            </a:xfrm>
            <a:prstGeom prst="chevron">
              <a:avLst/>
            </a:prstGeom>
            <a:solidFill>
              <a:srgbClr val="005D9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bg1"/>
                  </a:solidFill>
                </a:rPr>
                <a:t>Planning</a:t>
              </a:r>
              <a:endParaRPr lang="en-GB" sz="1400" dirty="0">
                <a:solidFill>
                  <a:schemeClr val="tx1"/>
                </a:solidFill>
              </a:endParaRPr>
            </a:p>
          </p:txBody>
        </p:sp>
        <p:sp>
          <p:nvSpPr>
            <p:cNvPr id="45" name="Chevron 44">
              <a:extLst>
                <a:ext uri="{FF2B5EF4-FFF2-40B4-BE49-F238E27FC236}">
                  <a16:creationId xmlns:a16="http://schemas.microsoft.com/office/drawing/2014/main" id="{4EF729CC-D107-F64F-9D89-D050E00E4CF9}"/>
                </a:ext>
              </a:extLst>
            </p:cNvPr>
            <p:cNvSpPr/>
            <p:nvPr/>
          </p:nvSpPr>
          <p:spPr>
            <a:xfrm>
              <a:off x="7505812" y="3597577"/>
              <a:ext cx="1874192" cy="531951"/>
            </a:xfrm>
            <a:prstGeom prst="chevron">
              <a:avLst/>
            </a:prstGeom>
            <a:solidFill>
              <a:srgbClr val="00487E">
                <a:alpha val="50211"/>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bg1"/>
                  </a:solidFill>
                </a:rPr>
                <a:t>Performing &amp; Analysing</a:t>
              </a:r>
            </a:p>
          </p:txBody>
        </p:sp>
        <p:sp>
          <p:nvSpPr>
            <p:cNvPr id="46" name="Chevron 45">
              <a:extLst>
                <a:ext uri="{FF2B5EF4-FFF2-40B4-BE49-F238E27FC236}">
                  <a16:creationId xmlns:a16="http://schemas.microsoft.com/office/drawing/2014/main" id="{87B82338-8B5E-164E-9D18-3B2824D42317}"/>
                </a:ext>
              </a:extLst>
            </p:cNvPr>
            <p:cNvSpPr/>
            <p:nvPr/>
          </p:nvSpPr>
          <p:spPr>
            <a:xfrm>
              <a:off x="9268191" y="3597577"/>
              <a:ext cx="1874192" cy="531951"/>
            </a:xfrm>
            <a:prstGeom prst="chevron">
              <a:avLst/>
            </a:prstGeom>
            <a:solidFill>
              <a:srgbClr val="0033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bg1"/>
                  </a:solidFill>
                </a:rPr>
                <a:t>Wrap-up &amp; Harvesting</a:t>
              </a:r>
            </a:p>
          </p:txBody>
        </p:sp>
      </p:grpSp>
      <p:sp>
        <p:nvSpPr>
          <p:cNvPr id="7" name="TextBox 6">
            <a:extLst>
              <a:ext uri="{FF2B5EF4-FFF2-40B4-BE49-F238E27FC236}">
                <a16:creationId xmlns:a16="http://schemas.microsoft.com/office/drawing/2014/main" id="{D292F4A0-7B39-E149-863B-B78DC3D4BE2C}"/>
              </a:ext>
            </a:extLst>
          </p:cNvPr>
          <p:cNvSpPr txBox="1"/>
          <p:nvPr/>
        </p:nvSpPr>
        <p:spPr>
          <a:xfrm>
            <a:off x="341997" y="4058089"/>
            <a:ext cx="2868466" cy="830997"/>
          </a:xfrm>
          <a:prstGeom prst="rect">
            <a:avLst/>
          </a:prstGeom>
          <a:noFill/>
        </p:spPr>
        <p:txBody>
          <a:bodyPr wrap="square" rtlCol="0">
            <a:spAutoFit/>
          </a:bodyPr>
          <a:lstStyle/>
          <a:p>
            <a:pPr marL="285750" indent="-285750" algn="l">
              <a:buFont typeface="Wingdings" pitchFamily="2" charset="2"/>
              <a:buChar char="ü"/>
            </a:pPr>
            <a:r>
              <a:rPr lang="en-GB" sz="1600" dirty="0">
                <a:solidFill>
                  <a:schemeClr val="accent3"/>
                </a:solidFill>
              </a:rPr>
              <a:t>Register</a:t>
            </a:r>
          </a:p>
          <a:p>
            <a:pPr marL="285750" indent="-285750" algn="l">
              <a:buFont typeface="Wingdings" pitchFamily="2" charset="2"/>
              <a:buChar char="ü"/>
            </a:pPr>
            <a:r>
              <a:rPr lang="en-GB" sz="1600" dirty="0">
                <a:solidFill>
                  <a:schemeClr val="accent3"/>
                </a:solidFill>
              </a:rPr>
              <a:t>Personal Data</a:t>
            </a:r>
          </a:p>
          <a:p>
            <a:pPr marL="285750" indent="-285750" algn="l">
              <a:buFont typeface="Wingdings" pitchFamily="2" charset="2"/>
              <a:buChar char="ü"/>
            </a:pPr>
            <a:r>
              <a:rPr lang="en-GB" sz="1600" dirty="0">
                <a:solidFill>
                  <a:schemeClr val="accent3"/>
                </a:solidFill>
              </a:rPr>
              <a:t>Digital Access</a:t>
            </a:r>
          </a:p>
        </p:txBody>
      </p:sp>
      <p:sp>
        <p:nvSpPr>
          <p:cNvPr id="47" name="TextBox 46">
            <a:extLst>
              <a:ext uri="{FF2B5EF4-FFF2-40B4-BE49-F238E27FC236}">
                <a16:creationId xmlns:a16="http://schemas.microsoft.com/office/drawing/2014/main" id="{AE9B59E2-F2C0-6D49-9CB6-4AE0C3222D3C}"/>
              </a:ext>
            </a:extLst>
          </p:cNvPr>
          <p:cNvSpPr txBox="1"/>
          <p:nvPr/>
        </p:nvSpPr>
        <p:spPr>
          <a:xfrm>
            <a:off x="2275129" y="2015740"/>
            <a:ext cx="3127026" cy="1077218"/>
          </a:xfrm>
          <a:prstGeom prst="rect">
            <a:avLst/>
          </a:prstGeom>
          <a:noFill/>
        </p:spPr>
        <p:txBody>
          <a:bodyPr wrap="square" rtlCol="0">
            <a:spAutoFit/>
          </a:bodyPr>
          <a:lstStyle/>
          <a:p>
            <a:pPr marL="285750" indent="-285750" algn="l">
              <a:buFont typeface="Wingdings" pitchFamily="2" charset="2"/>
              <a:buChar char="ü"/>
            </a:pPr>
            <a:r>
              <a:rPr lang="en-GB" sz="1600" dirty="0">
                <a:solidFill>
                  <a:schemeClr val="accent3"/>
                </a:solidFill>
              </a:rPr>
              <a:t>Submit proposals</a:t>
            </a:r>
          </a:p>
          <a:p>
            <a:pPr marL="285750" indent="-285750" algn="l">
              <a:buFont typeface="Wingdings" pitchFamily="2" charset="2"/>
              <a:buChar char="ü"/>
            </a:pPr>
            <a:r>
              <a:rPr lang="en-GB" sz="1600" dirty="0">
                <a:solidFill>
                  <a:schemeClr val="accent3"/>
                </a:solidFill>
              </a:rPr>
              <a:t>Technical review</a:t>
            </a:r>
          </a:p>
          <a:p>
            <a:pPr marL="285750" indent="-285750" algn="l">
              <a:buFont typeface="Wingdings" pitchFamily="2" charset="2"/>
              <a:buChar char="ü"/>
            </a:pPr>
            <a:r>
              <a:rPr lang="en-GB" sz="1600" dirty="0">
                <a:solidFill>
                  <a:schemeClr val="accent3"/>
                </a:solidFill>
              </a:rPr>
              <a:t>Excellence review</a:t>
            </a:r>
          </a:p>
          <a:p>
            <a:pPr marL="285750" indent="-285750" algn="l">
              <a:buFont typeface="Wingdings" pitchFamily="2" charset="2"/>
              <a:buChar char="ü"/>
            </a:pPr>
            <a:r>
              <a:rPr lang="en-GB" sz="1600" dirty="0">
                <a:solidFill>
                  <a:schemeClr val="accent3"/>
                </a:solidFill>
              </a:rPr>
              <a:t>Result notification</a:t>
            </a:r>
          </a:p>
        </p:txBody>
      </p:sp>
      <p:sp>
        <p:nvSpPr>
          <p:cNvPr id="49" name="TextBox 48">
            <a:extLst>
              <a:ext uri="{FF2B5EF4-FFF2-40B4-BE49-F238E27FC236}">
                <a16:creationId xmlns:a16="http://schemas.microsoft.com/office/drawing/2014/main" id="{4B966BDF-3FC1-BC4C-9861-8475971A59F2}"/>
              </a:ext>
            </a:extLst>
          </p:cNvPr>
          <p:cNvSpPr txBox="1"/>
          <p:nvPr/>
        </p:nvSpPr>
        <p:spPr>
          <a:xfrm>
            <a:off x="6096000" y="1346009"/>
            <a:ext cx="3226647" cy="1815882"/>
          </a:xfrm>
          <a:prstGeom prst="rect">
            <a:avLst/>
          </a:prstGeom>
          <a:noFill/>
        </p:spPr>
        <p:txBody>
          <a:bodyPr wrap="square" rtlCol="0">
            <a:spAutoFit/>
          </a:bodyPr>
          <a:lstStyle/>
          <a:p>
            <a:pPr marL="285750" indent="-285750" algn="l">
              <a:buFont typeface="Wingdings" pitchFamily="2" charset="2"/>
              <a:buChar char="ü"/>
            </a:pPr>
            <a:r>
              <a:rPr lang="en-GB" sz="1600" dirty="0">
                <a:solidFill>
                  <a:schemeClr val="accent3"/>
                </a:solidFill>
              </a:rPr>
              <a:t>Users notify ESS of team</a:t>
            </a:r>
          </a:p>
          <a:p>
            <a:pPr marL="285750" indent="-285750" algn="l">
              <a:buFont typeface="Wingdings" pitchFamily="2" charset="2"/>
              <a:buChar char="Ø"/>
            </a:pPr>
            <a:r>
              <a:rPr lang="en-GB" sz="1600" dirty="0">
                <a:solidFill>
                  <a:schemeClr val="accent6"/>
                </a:solidFill>
              </a:rPr>
              <a:t>User training</a:t>
            </a:r>
          </a:p>
          <a:p>
            <a:pPr marL="285750" indent="-285750" algn="l">
              <a:buFont typeface="Wingdings" pitchFamily="2" charset="2"/>
              <a:buChar char="Ø"/>
            </a:pPr>
            <a:r>
              <a:rPr lang="en-GB" sz="1600" dirty="0">
                <a:solidFill>
                  <a:schemeClr val="accent6"/>
                </a:solidFill>
              </a:rPr>
              <a:t>Experiment safety review</a:t>
            </a:r>
          </a:p>
          <a:p>
            <a:pPr marL="285750" indent="-285750" algn="l">
              <a:buFont typeface="Wingdings" pitchFamily="2" charset="2"/>
              <a:buChar char="Ø"/>
            </a:pPr>
            <a:r>
              <a:rPr lang="en-GB" sz="1600" dirty="0">
                <a:solidFill>
                  <a:schemeClr val="accent6"/>
                </a:solidFill>
              </a:rPr>
              <a:t>Travel and accommodation</a:t>
            </a:r>
          </a:p>
          <a:p>
            <a:pPr marL="285750" indent="-285750" algn="l">
              <a:buFont typeface="Wingdings" pitchFamily="2" charset="2"/>
              <a:buChar char="ü"/>
            </a:pPr>
            <a:r>
              <a:rPr lang="en-GB" sz="1600" dirty="0">
                <a:solidFill>
                  <a:schemeClr val="accent3"/>
                </a:solidFill>
              </a:rPr>
              <a:t>Ship samples</a:t>
            </a:r>
          </a:p>
          <a:p>
            <a:pPr marL="285750" indent="-285750" algn="l">
              <a:buFont typeface="Wingdings" pitchFamily="2" charset="2"/>
              <a:buChar char="ü"/>
            </a:pPr>
            <a:r>
              <a:rPr lang="en-GB" sz="1600" dirty="0">
                <a:solidFill>
                  <a:schemeClr val="accent3"/>
                </a:solidFill>
              </a:rPr>
              <a:t>Physical Access</a:t>
            </a:r>
          </a:p>
          <a:p>
            <a:pPr marL="285750" indent="-285750" algn="l">
              <a:buFont typeface="Wingdings" pitchFamily="2" charset="2"/>
              <a:buChar char="ü"/>
            </a:pPr>
            <a:r>
              <a:rPr lang="en-GB" sz="1600" dirty="0">
                <a:solidFill>
                  <a:schemeClr val="accent3"/>
                </a:solidFill>
              </a:rPr>
              <a:t>Dosimetry</a:t>
            </a:r>
          </a:p>
        </p:txBody>
      </p:sp>
      <p:sp>
        <p:nvSpPr>
          <p:cNvPr id="50" name="TextBox 49">
            <a:extLst>
              <a:ext uri="{FF2B5EF4-FFF2-40B4-BE49-F238E27FC236}">
                <a16:creationId xmlns:a16="http://schemas.microsoft.com/office/drawing/2014/main" id="{54E9E4AB-4B0B-124D-AC2B-D064B8334338}"/>
              </a:ext>
            </a:extLst>
          </p:cNvPr>
          <p:cNvSpPr txBox="1"/>
          <p:nvPr/>
        </p:nvSpPr>
        <p:spPr>
          <a:xfrm>
            <a:off x="7978750" y="4146627"/>
            <a:ext cx="3226647" cy="584775"/>
          </a:xfrm>
          <a:prstGeom prst="rect">
            <a:avLst/>
          </a:prstGeom>
          <a:noFill/>
        </p:spPr>
        <p:txBody>
          <a:bodyPr wrap="square" rtlCol="0">
            <a:spAutoFit/>
          </a:bodyPr>
          <a:lstStyle/>
          <a:p>
            <a:pPr marL="285750" indent="-285750" algn="l">
              <a:buFont typeface="Wingdings" pitchFamily="2" charset="2"/>
              <a:buChar char="ü"/>
            </a:pPr>
            <a:r>
              <a:rPr lang="en-GB" sz="1600" dirty="0">
                <a:solidFill>
                  <a:schemeClr val="accent3"/>
                </a:solidFill>
              </a:rPr>
              <a:t>Data directories in place</a:t>
            </a:r>
          </a:p>
          <a:p>
            <a:pPr marL="285750" indent="-285750">
              <a:buFont typeface="Wingdings" pitchFamily="2" charset="2"/>
              <a:buChar char="ü"/>
            </a:pPr>
            <a:r>
              <a:rPr lang="en-GB" sz="1600" dirty="0">
                <a:solidFill>
                  <a:schemeClr val="accent3"/>
                </a:solidFill>
              </a:rPr>
              <a:t>Permissions for files</a:t>
            </a:r>
          </a:p>
        </p:txBody>
      </p:sp>
      <p:sp>
        <p:nvSpPr>
          <p:cNvPr id="5" name="Rubrik 1">
            <a:extLst>
              <a:ext uri="{FF2B5EF4-FFF2-40B4-BE49-F238E27FC236}">
                <a16:creationId xmlns:a16="http://schemas.microsoft.com/office/drawing/2014/main" id="{546E88AC-CF4B-5AE2-A8AF-C40AFBE43788}"/>
              </a:ext>
            </a:extLst>
          </p:cNvPr>
          <p:cNvSpPr>
            <a:spLocks noGrp="1"/>
          </p:cNvSpPr>
          <p:nvPr>
            <p:ph type="title"/>
          </p:nvPr>
        </p:nvSpPr>
        <p:spPr>
          <a:xfrm>
            <a:off x="1103709" y="265373"/>
            <a:ext cx="9360000" cy="657339"/>
          </a:xfrm>
        </p:spPr>
        <p:txBody>
          <a:bodyPr/>
          <a:lstStyle/>
          <a:p>
            <a:r>
              <a:rPr lang="en-GB" sz="4200" spc="-1" dirty="0">
                <a:solidFill>
                  <a:srgbClr val="404040"/>
                </a:solidFill>
                <a:latin typeface="Segoe UI Light"/>
              </a:rPr>
              <a:t>The User Journey</a:t>
            </a:r>
          </a:p>
        </p:txBody>
      </p:sp>
      <p:sp>
        <p:nvSpPr>
          <p:cNvPr id="2" name="TextBox 1">
            <a:extLst>
              <a:ext uri="{FF2B5EF4-FFF2-40B4-BE49-F238E27FC236}">
                <a16:creationId xmlns:a16="http://schemas.microsoft.com/office/drawing/2014/main" id="{CE858DE7-AD00-A825-BAE1-2812E02A137A}"/>
              </a:ext>
            </a:extLst>
          </p:cNvPr>
          <p:cNvSpPr txBox="1"/>
          <p:nvPr/>
        </p:nvSpPr>
        <p:spPr>
          <a:xfrm>
            <a:off x="9882205" y="5404716"/>
            <a:ext cx="1601721" cy="923330"/>
          </a:xfrm>
          <a:prstGeom prst="rect">
            <a:avLst/>
          </a:prstGeom>
          <a:noFill/>
        </p:spPr>
        <p:txBody>
          <a:bodyPr wrap="none" rtlCol="0">
            <a:spAutoFit/>
          </a:bodyPr>
          <a:lstStyle/>
          <a:p>
            <a:pPr marL="285750" indent="-285750">
              <a:buFont typeface="Wingdings" pitchFamily="2" charset="2"/>
              <a:buChar char="ü"/>
            </a:pPr>
            <a:r>
              <a:rPr lang="en-SE" dirty="0">
                <a:solidFill>
                  <a:schemeClr val="accent3"/>
                </a:solidFill>
              </a:rPr>
              <a:t>Done</a:t>
            </a:r>
          </a:p>
          <a:p>
            <a:pPr marL="285750" indent="-285750">
              <a:buFont typeface="Wingdings" pitchFamily="2" charset="2"/>
              <a:buChar char="Ø"/>
            </a:pPr>
            <a:r>
              <a:rPr lang="en-SE" dirty="0">
                <a:solidFill>
                  <a:schemeClr val="accent6"/>
                </a:solidFill>
              </a:rPr>
              <a:t>Ongoing</a:t>
            </a:r>
          </a:p>
          <a:p>
            <a:pPr marL="285750" indent="-285750">
              <a:buFont typeface="Arial" panose="020B0604020202020204" pitchFamily="34" charset="0"/>
              <a:buChar char="•"/>
            </a:pPr>
            <a:r>
              <a:rPr lang="en-SE" dirty="0"/>
              <a:t>Not started</a:t>
            </a:r>
          </a:p>
        </p:txBody>
      </p:sp>
    </p:spTree>
    <p:extLst>
      <p:ext uri="{BB962C8B-B14F-4D97-AF65-F5344CB8AC3E}">
        <p14:creationId xmlns:p14="http://schemas.microsoft.com/office/powerpoint/2010/main" val="287049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B6090-2051-24AE-B365-542823ABAC71}"/>
            </a:ext>
          </a:extLst>
        </p:cNvPr>
        <p:cNvGrpSpPr/>
        <p:nvPr/>
      </p:nvGrpSpPr>
      <p:grpSpPr>
        <a:xfrm>
          <a:off x="0" y="0"/>
          <a:ext cx="0" cy="0"/>
          <a:chOff x="0" y="0"/>
          <a:chExt cx="0" cy="0"/>
        </a:xfrm>
      </p:grpSpPr>
      <p:sp>
        <p:nvSpPr>
          <p:cNvPr id="362" name="PlaceHolder 1">
            <a:extLst>
              <a:ext uri="{FF2B5EF4-FFF2-40B4-BE49-F238E27FC236}">
                <a16:creationId xmlns:a16="http://schemas.microsoft.com/office/drawing/2014/main" id="{155E8EFC-59D9-449D-369E-6FFE1B3C993B}"/>
              </a:ext>
            </a:extLst>
          </p:cNvPr>
          <p:cNvSpPr>
            <a:spLocks noGrp="1"/>
          </p:cNvSpPr>
          <p:nvPr>
            <p:ph type="title"/>
          </p:nvPr>
        </p:nvSpPr>
        <p:spPr>
          <a:xfrm>
            <a:off x="1103760" y="265320"/>
            <a:ext cx="9359280" cy="656640"/>
          </a:xfrm>
          <a:prstGeom prst="rect">
            <a:avLst/>
          </a:prstGeom>
          <a:noFill/>
          <a:ln w="0">
            <a:noFill/>
          </a:ln>
        </p:spPr>
        <p:txBody>
          <a:bodyPr lIns="90000" tIns="45000" rIns="90000" bIns="18000" anchor="t">
            <a:noAutofit/>
          </a:bodyPr>
          <a:lstStyle/>
          <a:p>
            <a:pPr>
              <a:lnSpc>
                <a:spcPct val="90000"/>
              </a:lnSpc>
              <a:buNone/>
            </a:pPr>
            <a:r>
              <a:rPr lang="en-SE" sz="4200" spc="-1" dirty="0">
                <a:solidFill>
                  <a:srgbClr val="404040"/>
                </a:solidFill>
                <a:latin typeface="Segoe UI Light"/>
              </a:rPr>
              <a:t>Experiment Safety Review</a:t>
            </a:r>
          </a:p>
        </p:txBody>
      </p:sp>
      <p:sp>
        <p:nvSpPr>
          <p:cNvPr id="4" name="PlaceHolder 3">
            <a:extLst>
              <a:ext uri="{FF2B5EF4-FFF2-40B4-BE49-F238E27FC236}">
                <a16:creationId xmlns:a16="http://schemas.microsoft.com/office/drawing/2014/main" id="{EF046765-0E6B-098A-1150-022569468D5F}"/>
              </a:ext>
            </a:extLst>
          </p:cNvPr>
          <p:cNvSpPr>
            <a:spLocks noGrp="1"/>
          </p:cNvSpPr>
          <p:nvPr>
            <p:ph type="sldNum" idx="3"/>
          </p:nvPr>
        </p:nvSpPr>
        <p:spPr/>
        <p:txBody>
          <a:bodyPr/>
          <a:lstStyle/>
          <a:p>
            <a:fld id="{DF4EDC8A-EB52-4B17-9EFA-BCD4CA2F8873}" type="slidenum">
              <a:rPr/>
              <a:t>5</a:t>
            </a:fld>
            <a:endParaRPr/>
          </a:p>
        </p:txBody>
      </p:sp>
      <p:sp>
        <p:nvSpPr>
          <p:cNvPr id="5" name="PlaceHolder 4">
            <a:extLst>
              <a:ext uri="{FF2B5EF4-FFF2-40B4-BE49-F238E27FC236}">
                <a16:creationId xmlns:a16="http://schemas.microsoft.com/office/drawing/2014/main" id="{ECACEC2E-2862-E4C8-4228-46B78F90F7AF}"/>
              </a:ext>
            </a:extLst>
          </p:cNvPr>
          <p:cNvSpPr>
            <a:spLocks noGrp="1"/>
          </p:cNvSpPr>
          <p:nvPr>
            <p:ph type="dt" idx="4"/>
          </p:nvPr>
        </p:nvSpPr>
        <p:spPr/>
        <p:txBody>
          <a:bodyPr/>
          <a:lstStyle/>
          <a:p>
            <a:fld id="{E7D50558-AFED-41FA-862A-742195F9241D}" type="datetime1">
              <a:rPr lang="en-US"/>
              <a:t>10/14/25</a:t>
            </a:fld>
            <a:endParaRPr lang="en-US"/>
          </a:p>
        </p:txBody>
      </p:sp>
      <p:sp>
        <p:nvSpPr>
          <p:cNvPr id="9" name="TextBox 8">
            <a:extLst>
              <a:ext uri="{FF2B5EF4-FFF2-40B4-BE49-F238E27FC236}">
                <a16:creationId xmlns:a16="http://schemas.microsoft.com/office/drawing/2014/main" id="{8C668B67-3683-CF84-F07F-73BAE6347EED}"/>
              </a:ext>
            </a:extLst>
          </p:cNvPr>
          <p:cNvSpPr txBox="1"/>
          <p:nvPr/>
        </p:nvSpPr>
        <p:spPr>
          <a:xfrm>
            <a:off x="1103760" y="1159483"/>
            <a:ext cx="9359280" cy="923330"/>
          </a:xfrm>
          <a:prstGeom prst="rect">
            <a:avLst/>
          </a:prstGeom>
          <a:noFill/>
        </p:spPr>
        <p:txBody>
          <a:bodyPr wrap="square" rtlCol="0">
            <a:spAutoFit/>
          </a:bodyPr>
          <a:lstStyle/>
          <a:p>
            <a:pPr marL="285750" indent="-285750">
              <a:buFont typeface="Arial" panose="020B0604020202020204" pitchFamily="34" charset="0"/>
              <a:buChar char="•"/>
            </a:pPr>
            <a:r>
              <a:rPr lang="en-SE" dirty="0">
                <a:latin typeface=""/>
              </a:rPr>
              <a:t>U</a:t>
            </a:r>
            <a:r>
              <a:rPr lang="en-GB" dirty="0">
                <a:latin typeface=""/>
              </a:rPr>
              <a:t>s</a:t>
            </a:r>
            <a:r>
              <a:rPr lang="en-SE" dirty="0">
                <a:latin typeface=""/>
              </a:rPr>
              <a:t>er Office</a:t>
            </a:r>
          </a:p>
          <a:p>
            <a:pPr marL="742950" lvl="1" indent="-285750">
              <a:buFont typeface="Arial" panose="020B0604020202020204" pitchFamily="34" charset="0"/>
              <a:buChar char="•"/>
            </a:pPr>
            <a:endParaRPr lang="en-SE" dirty="0">
              <a:latin typeface=""/>
            </a:endParaRPr>
          </a:p>
          <a:p>
            <a:pPr lvl="1"/>
            <a:endParaRPr lang="en-SE" dirty="0">
              <a:latin typeface=""/>
            </a:endParaRPr>
          </a:p>
        </p:txBody>
      </p:sp>
      <p:pic>
        <p:nvPicPr>
          <p:cNvPr id="8" name="Picture 7" descr="A diagram of a safety document&#10;&#10;AI-generated content may be incorrect.">
            <a:extLst>
              <a:ext uri="{FF2B5EF4-FFF2-40B4-BE49-F238E27FC236}">
                <a16:creationId xmlns:a16="http://schemas.microsoft.com/office/drawing/2014/main" id="{98B19A17-E81F-4F79-17BD-9ABAC0DD4169}"/>
              </a:ext>
            </a:extLst>
          </p:cNvPr>
          <p:cNvPicPr>
            <a:picLocks noChangeAspect="1"/>
          </p:cNvPicPr>
          <p:nvPr/>
        </p:nvPicPr>
        <p:blipFill rotWithShape="1">
          <a:blip r:embed="rId3">
            <a:extLst>
              <a:ext uri="{28A0092B-C50C-407E-A947-70E740481C1C}">
                <a14:useLocalDpi xmlns:a14="http://schemas.microsoft.com/office/drawing/2010/main" val="0"/>
              </a:ext>
            </a:extLst>
          </a:blip>
          <a:srcRect l="1971" t="1544" r="1" b="1515"/>
          <a:stretch/>
        </p:blipFill>
        <p:spPr>
          <a:xfrm>
            <a:off x="1195560" y="1008993"/>
            <a:ext cx="4565119" cy="5466328"/>
          </a:xfrm>
          <a:prstGeom prst="rect">
            <a:avLst/>
          </a:prstGeom>
        </p:spPr>
      </p:pic>
      <p:pic>
        <p:nvPicPr>
          <p:cNvPr id="13" name="Picture 12" descr="A screenshot of a computer&#10;&#10;AI-generated content may be incorrect.">
            <a:extLst>
              <a:ext uri="{FF2B5EF4-FFF2-40B4-BE49-F238E27FC236}">
                <a16:creationId xmlns:a16="http://schemas.microsoft.com/office/drawing/2014/main" id="{2F1D32E5-69EF-FE87-CB82-BA065B86D2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5237" y="1074492"/>
            <a:ext cx="5211203" cy="4624025"/>
          </a:xfrm>
          <a:prstGeom prst="rect">
            <a:avLst/>
          </a:prstGeom>
        </p:spPr>
      </p:pic>
    </p:spTree>
    <p:extLst>
      <p:ext uri="{BB962C8B-B14F-4D97-AF65-F5344CB8AC3E}">
        <p14:creationId xmlns:p14="http://schemas.microsoft.com/office/powerpoint/2010/main" val="3819501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PlaceHolder 1"/>
          <p:cNvSpPr>
            <a:spLocks noGrp="1"/>
          </p:cNvSpPr>
          <p:nvPr>
            <p:ph type="title"/>
          </p:nvPr>
        </p:nvSpPr>
        <p:spPr>
          <a:xfrm>
            <a:off x="851760" y="265320"/>
            <a:ext cx="9358920" cy="656280"/>
          </a:xfrm>
          <a:prstGeom prst="rect">
            <a:avLst/>
          </a:prstGeom>
          <a:noFill/>
          <a:ln w="0">
            <a:noFill/>
          </a:ln>
        </p:spPr>
        <p:txBody>
          <a:bodyPr lIns="90000" tIns="45000" rIns="90000" bIns="18000" anchor="t">
            <a:noAutofit/>
          </a:bodyPr>
          <a:lstStyle/>
          <a:p>
            <a:pPr>
              <a:lnSpc>
                <a:spcPct val="90000"/>
              </a:lnSpc>
              <a:buNone/>
            </a:pPr>
            <a:r>
              <a:rPr lang="en-GB" sz="4200" b="0" strike="noStrike" spc="-1" dirty="0">
                <a:solidFill>
                  <a:srgbClr val="404040"/>
                </a:solidFill>
                <a:latin typeface="Segoe UI Light"/>
                <a:ea typeface="DejaVu Sans"/>
              </a:rPr>
              <a:t>Data Curation</a:t>
            </a:r>
            <a:endParaRPr lang="en-SE" sz="4200" b="0" strike="noStrike" spc="-1" dirty="0">
              <a:solidFill>
                <a:srgbClr val="000000"/>
              </a:solidFill>
              <a:latin typeface="Calibri"/>
            </a:endParaRPr>
          </a:p>
        </p:txBody>
      </p:sp>
      <p:sp>
        <p:nvSpPr>
          <p:cNvPr id="56" name="PlaceHolder 2"/>
          <p:cNvSpPr>
            <a:spLocks noGrp="1"/>
          </p:cNvSpPr>
          <p:nvPr>
            <p:ph type="sldNum" idx="5"/>
          </p:nvPr>
        </p:nvSpPr>
        <p:spPr>
          <a:xfrm>
            <a:off x="8735400" y="6475320"/>
            <a:ext cx="2742120" cy="363960"/>
          </a:xfrm>
          <a:prstGeom prst="rect">
            <a:avLst/>
          </a:prstGeom>
          <a:noFill/>
          <a:ln w="0">
            <a:noFill/>
          </a:ln>
        </p:spPr>
        <p:txBody>
          <a:bodyPr lIns="90000" tIns="45000" rIns="90000" bIns="45000" anchor="ctr">
            <a:noAutofit/>
          </a:bodyPr>
          <a:lstStyle>
            <a:lvl1pPr algn="r">
              <a:lnSpc>
                <a:spcPct val="100000"/>
              </a:lnSpc>
              <a:buNone/>
              <a:defRPr lang="sv-SE" sz="800" b="1" strike="noStrike" spc="-1">
                <a:solidFill>
                  <a:srgbClr val="CCCCCC"/>
                </a:solidFill>
                <a:latin typeface="Segoe UI"/>
                <a:ea typeface="DejaVu Sans"/>
              </a:defRPr>
            </a:lvl1pPr>
          </a:lstStyle>
          <a:p>
            <a:pPr algn="r">
              <a:lnSpc>
                <a:spcPct val="100000"/>
              </a:lnSpc>
              <a:buNone/>
            </a:pPr>
            <a:fld id="{45B9EB1D-311F-4D7F-B8AE-7B0FA9F5AADF}" type="slidenum">
              <a:rPr lang="sv-SE" sz="800" b="1" strike="noStrike" spc="-1">
                <a:solidFill>
                  <a:srgbClr val="CCCCCC"/>
                </a:solidFill>
                <a:latin typeface="Segoe UI"/>
                <a:ea typeface="DejaVu Sans"/>
              </a:rPr>
              <a:t>6</a:t>
            </a:fld>
            <a:endParaRPr lang="en-US" sz="800" b="0" strike="noStrike" spc="-1">
              <a:latin typeface="Times New Roman"/>
            </a:endParaRPr>
          </a:p>
        </p:txBody>
      </p:sp>
      <p:sp>
        <p:nvSpPr>
          <p:cNvPr id="57" name="Platshållare för innehåll 1"/>
          <p:cNvSpPr/>
          <p:nvPr/>
        </p:nvSpPr>
        <p:spPr>
          <a:xfrm>
            <a:off x="551340" y="1103940"/>
            <a:ext cx="7901280" cy="4474800"/>
          </a:xfrm>
          <a:prstGeom prst="rect">
            <a:avLst/>
          </a:prstGeom>
          <a:noFill/>
          <a:ln w="0">
            <a:noFill/>
          </a:ln>
        </p:spPr>
        <p:style>
          <a:lnRef idx="0">
            <a:scrgbClr r="0" g="0" b="0"/>
          </a:lnRef>
          <a:fillRef idx="0">
            <a:scrgbClr r="0" g="0" b="0"/>
          </a:fillRef>
          <a:effectRef idx="0">
            <a:scrgbClr r="0" g="0" b="0"/>
          </a:effectRef>
          <a:fontRef idx="minor"/>
        </p:style>
        <p:txBody>
          <a:bodyPr lIns="0" tIns="45000" rIns="18000" bIns="45000" anchor="t">
            <a:noAutofit/>
          </a:bodyPr>
          <a:lstStyle/>
          <a:p>
            <a:pPr marL="233280">
              <a:lnSpc>
                <a:spcPct val="100000"/>
              </a:lnSpc>
              <a:buNone/>
              <a:tabLst>
                <a:tab pos="0" algn="l"/>
              </a:tabLst>
            </a:pPr>
            <a:r>
              <a:rPr lang="en-US" spc="-1" dirty="0">
                <a:solidFill>
                  <a:srgbClr val="666666"/>
                </a:solidFill>
                <a:latin typeface="Segoe UI"/>
              </a:rPr>
              <a:t>On-Going activities:</a:t>
            </a:r>
          </a:p>
          <a:p>
            <a:pPr marL="519120" lvl="2" indent="-285840">
              <a:lnSpc>
                <a:spcPct val="100000"/>
              </a:lnSpc>
              <a:buClr>
                <a:srgbClr val="666666"/>
              </a:buClr>
              <a:buFont typeface="Arial"/>
              <a:buChar char="•"/>
              <a:tabLst>
                <a:tab pos="0" algn="l"/>
              </a:tabLst>
            </a:pPr>
            <a:r>
              <a:rPr lang="en-GB" spc="-1" dirty="0">
                <a:solidFill>
                  <a:srgbClr val="666666"/>
                </a:solidFill>
                <a:latin typeface="Segoe UI"/>
              </a:rPr>
              <a:t>Documented individual instrument metadata</a:t>
            </a:r>
          </a:p>
          <a:p>
            <a:pPr marL="519120" lvl="2" indent="-285840">
              <a:lnSpc>
                <a:spcPct val="100000"/>
              </a:lnSpc>
              <a:buClr>
                <a:srgbClr val="666666"/>
              </a:buClr>
              <a:buFont typeface="Arial"/>
              <a:buChar char="•"/>
              <a:tabLst>
                <a:tab pos="0" algn="l"/>
              </a:tabLst>
            </a:pPr>
            <a:r>
              <a:rPr lang="en-GB" spc="-1" dirty="0" err="1">
                <a:solidFill>
                  <a:srgbClr val="666666"/>
                </a:solidFill>
                <a:latin typeface="Segoe UI"/>
              </a:rPr>
              <a:t>NiCOS</a:t>
            </a:r>
            <a:r>
              <a:rPr lang="en-GB" spc="-1" dirty="0">
                <a:solidFill>
                  <a:srgbClr val="666666"/>
                </a:solidFill>
                <a:latin typeface="Segoe UI"/>
              </a:rPr>
              <a:t> integration for proposal and sample information</a:t>
            </a:r>
            <a:endParaRPr lang="en-US" spc="-1" dirty="0">
              <a:solidFill>
                <a:srgbClr val="666666"/>
              </a:solidFill>
              <a:latin typeface="Segoe UI"/>
            </a:endParaRPr>
          </a:p>
          <a:p>
            <a:pPr marL="519120" lvl="2" indent="-285840">
              <a:lnSpc>
                <a:spcPct val="100000"/>
              </a:lnSpc>
              <a:buClr>
                <a:srgbClr val="666666"/>
              </a:buClr>
              <a:buFont typeface="Arial"/>
              <a:buChar char="•"/>
              <a:tabLst>
                <a:tab pos="0" algn="l"/>
              </a:tabLst>
            </a:pPr>
            <a:r>
              <a:rPr lang="en-GB" spc="-1" dirty="0">
                <a:solidFill>
                  <a:srgbClr val="666666"/>
                </a:solidFill>
                <a:latin typeface="Segoe UI"/>
              </a:rPr>
              <a:t>Instrument metadata acceptance from stakeholder</a:t>
            </a:r>
            <a:endParaRPr lang="en-US" spc="-1" dirty="0">
              <a:solidFill>
                <a:srgbClr val="666666"/>
              </a:solidFill>
              <a:latin typeface="Segoe UI"/>
            </a:endParaRPr>
          </a:p>
          <a:p>
            <a:pPr marL="519120" lvl="2" indent="-285840">
              <a:lnSpc>
                <a:spcPct val="100000"/>
              </a:lnSpc>
              <a:buClr>
                <a:srgbClr val="666666"/>
              </a:buClr>
              <a:buFont typeface="Arial"/>
              <a:buChar char="•"/>
              <a:tabLst>
                <a:tab pos="0" algn="l"/>
              </a:tabLst>
            </a:pPr>
            <a:r>
              <a:rPr lang="en-GB" spc="-1" dirty="0">
                <a:solidFill>
                  <a:srgbClr val="666666"/>
                </a:solidFill>
                <a:latin typeface="Segoe UI"/>
              </a:rPr>
              <a:t>New dataset ingestor</a:t>
            </a:r>
            <a:endParaRPr lang="en-US" spc="-1" dirty="0">
              <a:solidFill>
                <a:srgbClr val="666666"/>
              </a:solidFill>
              <a:latin typeface="Segoe UI"/>
            </a:endParaRPr>
          </a:p>
          <a:p>
            <a:pPr>
              <a:lnSpc>
                <a:spcPct val="100000"/>
              </a:lnSpc>
              <a:buNone/>
              <a:tabLst>
                <a:tab pos="0" algn="l"/>
              </a:tabLst>
            </a:pPr>
            <a:endParaRPr lang="en-US" sz="1800" b="0" strike="noStrike" spc="-1" dirty="0">
              <a:latin typeface="Arial"/>
            </a:endParaRPr>
          </a:p>
          <a:p>
            <a:pPr marL="233280">
              <a:lnSpc>
                <a:spcPct val="100000"/>
              </a:lnSpc>
              <a:buNone/>
              <a:tabLst>
                <a:tab pos="0" algn="l"/>
              </a:tabLst>
            </a:pPr>
            <a:r>
              <a:rPr lang="en-GB" sz="1800" b="0" strike="noStrike" spc="-1" dirty="0">
                <a:solidFill>
                  <a:srgbClr val="666666"/>
                </a:solidFill>
                <a:latin typeface="Segoe UI"/>
                <a:ea typeface="DejaVu Sans"/>
              </a:rPr>
              <a:t>Future milestones:</a:t>
            </a:r>
            <a:endParaRPr lang="en-US" sz="1800" b="0" strike="noStrike" spc="-1" dirty="0">
              <a:latin typeface="Arial"/>
            </a:endParaRPr>
          </a:p>
          <a:p>
            <a:pPr marL="519120" lvl="2" indent="-285840">
              <a:lnSpc>
                <a:spcPct val="100000"/>
              </a:lnSpc>
              <a:buClr>
                <a:srgbClr val="666666"/>
              </a:buClr>
              <a:buFont typeface="Arial"/>
              <a:buChar char="•"/>
              <a:tabLst>
                <a:tab pos="0" algn="l"/>
              </a:tabLst>
            </a:pPr>
            <a:r>
              <a:rPr lang="en-US" spc="-1" dirty="0">
                <a:solidFill>
                  <a:srgbClr val="666666"/>
                </a:solidFill>
                <a:latin typeface="Segoe UI"/>
              </a:rPr>
              <a:t>Technique specific dataset pages</a:t>
            </a:r>
          </a:p>
          <a:p>
            <a:pPr marL="519120" lvl="2" indent="-285840">
              <a:lnSpc>
                <a:spcPct val="100000"/>
              </a:lnSpc>
              <a:buClr>
                <a:srgbClr val="666666"/>
              </a:buClr>
              <a:buFont typeface="Arial"/>
              <a:buChar char="•"/>
              <a:tabLst>
                <a:tab pos="0" algn="l"/>
              </a:tabLst>
            </a:pPr>
            <a:r>
              <a:rPr lang="en-US" spc="-1" dirty="0">
                <a:solidFill>
                  <a:srgbClr val="666666"/>
                </a:solidFill>
                <a:latin typeface="Segoe UI"/>
              </a:rPr>
              <a:t>Integration between VISA and </a:t>
            </a:r>
            <a:r>
              <a:rPr lang="en-US" spc="-1" dirty="0" err="1">
                <a:solidFill>
                  <a:srgbClr val="666666"/>
                </a:solidFill>
                <a:latin typeface="Segoe UI"/>
              </a:rPr>
              <a:t>SciCat</a:t>
            </a:r>
            <a:endParaRPr lang="en-US" spc="-1" dirty="0">
              <a:solidFill>
                <a:srgbClr val="666666"/>
              </a:solidFill>
              <a:latin typeface="Segoe UI"/>
            </a:endParaRPr>
          </a:p>
          <a:p>
            <a:pPr marL="519120" lvl="2" indent="-285840">
              <a:lnSpc>
                <a:spcPct val="100000"/>
              </a:lnSpc>
              <a:buClr>
                <a:srgbClr val="666666"/>
              </a:buClr>
              <a:buFont typeface="Arial"/>
              <a:buChar char="•"/>
              <a:tabLst>
                <a:tab pos="0" algn="l"/>
              </a:tabLst>
            </a:pPr>
            <a:r>
              <a:rPr lang="en-US" spc="-1" dirty="0">
                <a:solidFill>
                  <a:srgbClr val="666666"/>
                </a:solidFill>
                <a:latin typeface="Segoe UI"/>
              </a:rPr>
              <a:t>Technique widgets, HDF5 Viewer</a:t>
            </a:r>
          </a:p>
          <a:p>
            <a:pPr marL="519120" lvl="2" indent="-285840">
              <a:lnSpc>
                <a:spcPct val="100000"/>
              </a:lnSpc>
              <a:buClr>
                <a:srgbClr val="666666"/>
              </a:buClr>
              <a:buFont typeface="Arial"/>
              <a:buChar char="•"/>
              <a:tabLst>
                <a:tab pos="0" algn="l"/>
              </a:tabLst>
            </a:pPr>
            <a:endParaRPr lang="en-US" sz="1800" b="0" strike="noStrike" spc="-1" dirty="0">
              <a:latin typeface="Arial"/>
            </a:endParaRPr>
          </a:p>
          <a:p>
            <a:pPr marL="347760">
              <a:lnSpc>
                <a:spcPct val="100000"/>
              </a:lnSpc>
              <a:spcBef>
                <a:spcPts val="1001"/>
              </a:spcBef>
              <a:buNone/>
              <a:tabLst>
                <a:tab pos="0" algn="l"/>
              </a:tabLst>
            </a:pPr>
            <a:endParaRPr lang="en-US" sz="1800" b="0" strike="noStrike" spc="-1" dirty="0">
              <a:latin typeface="Arial"/>
            </a:endParaRPr>
          </a:p>
          <a:p>
            <a:pPr>
              <a:lnSpc>
                <a:spcPct val="100000"/>
              </a:lnSpc>
              <a:spcBef>
                <a:spcPts val="1001"/>
              </a:spcBef>
              <a:buNone/>
              <a:tabLst>
                <a:tab pos="0" algn="l"/>
              </a:tabLst>
            </a:pPr>
            <a:endParaRPr lang="en-US" sz="2000" b="0" strike="noStrike" spc="-1" dirty="0">
              <a:latin typeface="Arial"/>
            </a:endParaRPr>
          </a:p>
        </p:txBody>
      </p:sp>
      <p:pic>
        <p:nvPicPr>
          <p:cNvPr id="60" name="Picture 59"/>
          <p:cNvPicPr/>
          <p:nvPr/>
        </p:nvPicPr>
        <p:blipFill>
          <a:blip r:embed="rId3"/>
          <a:stretch/>
        </p:blipFill>
        <p:spPr>
          <a:xfrm>
            <a:off x="8012120" y="1329616"/>
            <a:ext cx="3923526" cy="4198768"/>
          </a:xfrm>
          <a:prstGeom prst="rect">
            <a:avLst/>
          </a:prstGeom>
          <a:ln w="0">
            <a:noFill/>
          </a:ln>
        </p:spPr>
      </p:pic>
      <p:graphicFrame>
        <p:nvGraphicFramePr>
          <p:cNvPr id="5" name="Content Placeholder 7">
            <a:extLst>
              <a:ext uri="{FF2B5EF4-FFF2-40B4-BE49-F238E27FC236}">
                <a16:creationId xmlns:a16="http://schemas.microsoft.com/office/drawing/2014/main" id="{BA7B1798-440A-AD46-5829-42078DB1A3AB}"/>
              </a:ext>
            </a:extLst>
          </p:cNvPr>
          <p:cNvGraphicFramePr>
            <a:graphicFrameLocks/>
          </p:cNvGraphicFramePr>
          <p:nvPr>
            <p:extLst>
              <p:ext uri="{D42A27DB-BD31-4B8C-83A1-F6EECF244321}">
                <p14:modId xmlns:p14="http://schemas.microsoft.com/office/powerpoint/2010/main" val="317550611"/>
              </p:ext>
            </p:extLst>
          </p:nvPr>
        </p:nvGraphicFramePr>
        <p:xfrm>
          <a:off x="935544" y="4164623"/>
          <a:ext cx="6118399" cy="8804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Can 5">
            <a:extLst>
              <a:ext uri="{FF2B5EF4-FFF2-40B4-BE49-F238E27FC236}">
                <a16:creationId xmlns:a16="http://schemas.microsoft.com/office/drawing/2014/main" id="{B86C1BBD-A7E3-D7E5-DE7A-060B7CF9770E}"/>
              </a:ext>
            </a:extLst>
          </p:cNvPr>
          <p:cNvSpPr/>
          <p:nvPr/>
        </p:nvSpPr>
        <p:spPr>
          <a:xfrm>
            <a:off x="5855585" y="5476976"/>
            <a:ext cx="1014239" cy="862200"/>
          </a:xfrm>
          <a:prstGeom prst="can">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sz="2800" b="1" dirty="0"/>
              <a:t>FAIR</a:t>
            </a:r>
          </a:p>
        </p:txBody>
      </p:sp>
      <p:cxnSp>
        <p:nvCxnSpPr>
          <p:cNvPr id="7" name="Elbow Connector 6">
            <a:extLst>
              <a:ext uri="{FF2B5EF4-FFF2-40B4-BE49-F238E27FC236}">
                <a16:creationId xmlns:a16="http://schemas.microsoft.com/office/drawing/2014/main" id="{846E8556-20C4-7D5B-EB30-ABC56C1AC834}"/>
              </a:ext>
            </a:extLst>
          </p:cNvPr>
          <p:cNvCxnSpPr>
            <a:cxnSpLocks/>
            <a:endCxn id="6" idx="2"/>
          </p:cNvCxnSpPr>
          <p:nvPr/>
        </p:nvCxnSpPr>
        <p:spPr>
          <a:xfrm>
            <a:off x="1797706" y="4914020"/>
            <a:ext cx="4057879" cy="994056"/>
          </a:xfrm>
          <a:prstGeom prst="bentConnector3">
            <a:avLst>
              <a:gd name="adj1" fmla="val -2744"/>
            </a:avLst>
          </a:prstGeom>
          <a:ln w="28575">
            <a:solidFill>
              <a:srgbClr val="666666"/>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D2173AD-4135-11FF-F5BD-53AB73E236CC}"/>
              </a:ext>
            </a:extLst>
          </p:cNvPr>
          <p:cNvCxnSpPr>
            <a:cxnSpLocks/>
          </p:cNvCxnSpPr>
          <p:nvPr/>
        </p:nvCxnSpPr>
        <p:spPr>
          <a:xfrm>
            <a:off x="6165126" y="6179865"/>
            <a:ext cx="0" cy="44372"/>
          </a:xfrm>
          <a:prstGeom prst="straightConnector1">
            <a:avLst/>
          </a:prstGeom>
          <a:ln w="28575">
            <a:solidFill>
              <a:srgbClr val="666666"/>
            </a:solidFill>
            <a:tailEnd type="none" w="lg"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B2B3BE4-45A3-3F08-2B56-3F86DA96954D}"/>
              </a:ext>
            </a:extLst>
          </p:cNvPr>
          <p:cNvSpPr txBox="1"/>
          <p:nvPr/>
        </p:nvSpPr>
        <p:spPr>
          <a:xfrm>
            <a:off x="6184628" y="7535302"/>
            <a:ext cx="1705615" cy="1200329"/>
          </a:xfrm>
          <a:prstGeom prst="rect">
            <a:avLst/>
          </a:prstGeom>
          <a:noFill/>
        </p:spPr>
        <p:txBody>
          <a:bodyPr wrap="square" rtlCol="0">
            <a:spAutoFit/>
          </a:bodyPr>
          <a:lstStyle/>
          <a:p>
            <a:pPr algn="l"/>
            <a:r>
              <a:rPr lang="en-DK" dirty="0">
                <a:solidFill>
                  <a:srgbClr val="666666"/>
                </a:solidFill>
              </a:rPr>
              <a:t>Community standards for processed data (e.g. CIF)</a:t>
            </a:r>
          </a:p>
        </p:txBody>
      </p:sp>
      <p:pic>
        <p:nvPicPr>
          <p:cNvPr id="17" name="Picture 16">
            <a:extLst>
              <a:ext uri="{FF2B5EF4-FFF2-40B4-BE49-F238E27FC236}">
                <a16:creationId xmlns:a16="http://schemas.microsoft.com/office/drawing/2014/main" id="{79400326-EB5A-0AC2-C2E5-96B2C0CFBABB}"/>
              </a:ext>
            </a:extLst>
          </p:cNvPr>
          <p:cNvPicPr>
            <a:picLocks noChangeAspect="1"/>
          </p:cNvPicPr>
          <p:nvPr/>
        </p:nvPicPr>
        <p:blipFill>
          <a:blip r:embed="rId9"/>
          <a:stretch>
            <a:fillRect/>
          </a:stretch>
        </p:blipFill>
        <p:spPr>
          <a:xfrm>
            <a:off x="6977229" y="5598873"/>
            <a:ext cx="1786754" cy="625364"/>
          </a:xfrm>
          <a:prstGeom prst="rect">
            <a:avLst/>
          </a:prstGeom>
        </p:spPr>
      </p:pic>
      <p:cxnSp>
        <p:nvCxnSpPr>
          <p:cNvPr id="45" name="Elbow Connector 44">
            <a:extLst>
              <a:ext uri="{FF2B5EF4-FFF2-40B4-BE49-F238E27FC236}">
                <a16:creationId xmlns:a16="http://schemas.microsoft.com/office/drawing/2014/main" id="{B5161767-5560-11F4-A0BE-48D5C08162AD}"/>
              </a:ext>
            </a:extLst>
          </p:cNvPr>
          <p:cNvCxnSpPr>
            <a:cxnSpLocks/>
          </p:cNvCxnSpPr>
          <p:nvPr/>
        </p:nvCxnSpPr>
        <p:spPr>
          <a:xfrm>
            <a:off x="3195157" y="4892690"/>
            <a:ext cx="2660428" cy="1015386"/>
          </a:xfrm>
          <a:prstGeom prst="bentConnector3">
            <a:avLst>
              <a:gd name="adj1" fmla="val 522"/>
            </a:avLst>
          </a:prstGeom>
          <a:ln w="28575">
            <a:solidFill>
              <a:srgbClr val="666666"/>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50" name="Elbow Connector 49">
            <a:extLst>
              <a:ext uri="{FF2B5EF4-FFF2-40B4-BE49-F238E27FC236}">
                <a16:creationId xmlns:a16="http://schemas.microsoft.com/office/drawing/2014/main" id="{028B0D36-75E7-701C-AE14-27D421FAD331}"/>
              </a:ext>
            </a:extLst>
          </p:cNvPr>
          <p:cNvCxnSpPr>
            <a:cxnSpLocks/>
            <a:endCxn id="6" idx="2"/>
          </p:cNvCxnSpPr>
          <p:nvPr/>
        </p:nvCxnSpPr>
        <p:spPr>
          <a:xfrm>
            <a:off x="4752870" y="4914020"/>
            <a:ext cx="1102715" cy="994056"/>
          </a:xfrm>
          <a:prstGeom prst="bentConnector3">
            <a:avLst>
              <a:gd name="adj1" fmla="val -1940"/>
            </a:avLst>
          </a:prstGeom>
          <a:ln w="28575">
            <a:solidFill>
              <a:srgbClr val="666666"/>
            </a:solidFill>
            <a:tailEnd type="triangle" w="lg" len="med"/>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AD83A-B98C-E599-08D2-5CF63B68D213}"/>
              </a:ext>
            </a:extLst>
          </p:cNvPr>
          <p:cNvSpPr>
            <a:spLocks noGrp="1"/>
          </p:cNvSpPr>
          <p:nvPr>
            <p:ph type="title"/>
          </p:nvPr>
        </p:nvSpPr>
        <p:spPr/>
        <p:txBody>
          <a:bodyPr/>
          <a:lstStyle/>
          <a:p>
            <a:r>
              <a:rPr lang="en-DK" sz="4200" spc="-1">
                <a:solidFill>
                  <a:srgbClr val="404040"/>
                </a:solidFill>
                <a:latin typeface="Segoe UI Light"/>
              </a:rPr>
              <a:t>New server room</a:t>
            </a:r>
          </a:p>
        </p:txBody>
      </p:sp>
      <p:sp>
        <p:nvSpPr>
          <p:cNvPr id="3" name="Footer Placeholder 2">
            <a:extLst>
              <a:ext uri="{FF2B5EF4-FFF2-40B4-BE49-F238E27FC236}">
                <a16:creationId xmlns:a16="http://schemas.microsoft.com/office/drawing/2014/main" id="{95ABEA03-77E7-C22C-C15B-D564C45CDCFF}"/>
              </a:ext>
            </a:extLst>
          </p:cNvPr>
          <p:cNvSpPr>
            <a:spLocks noGrp="1"/>
          </p:cNvSpPr>
          <p:nvPr>
            <p:ph type="ftr" sz="quarter" idx="11"/>
          </p:nvPr>
        </p:nvSpPr>
        <p:spPr/>
        <p:txBody>
          <a:bodyPr/>
          <a:lstStyle/>
          <a:p>
            <a:r>
              <a:rPr lang="sv-SE"/>
              <a:t>PRESENTATION TITLE/FOOTER</a:t>
            </a:r>
          </a:p>
        </p:txBody>
      </p:sp>
      <p:sp>
        <p:nvSpPr>
          <p:cNvPr id="4" name="Slide Number Placeholder 3">
            <a:extLst>
              <a:ext uri="{FF2B5EF4-FFF2-40B4-BE49-F238E27FC236}">
                <a16:creationId xmlns:a16="http://schemas.microsoft.com/office/drawing/2014/main" id="{C5FF638F-A91B-5ABD-B3D4-D3F6C84FB066}"/>
              </a:ext>
            </a:extLst>
          </p:cNvPr>
          <p:cNvSpPr>
            <a:spLocks noGrp="1"/>
          </p:cNvSpPr>
          <p:nvPr>
            <p:ph type="sldNum" sz="quarter" idx="12"/>
          </p:nvPr>
        </p:nvSpPr>
        <p:spPr/>
        <p:txBody>
          <a:bodyPr/>
          <a:lstStyle/>
          <a:p>
            <a:fld id="{F7283078-D760-1647-8B80-66BA8B52336D}" type="slidenum">
              <a:rPr lang="sv-SE" smtClean="0"/>
              <a:t>7</a:t>
            </a:fld>
            <a:endParaRPr lang="sv-SE"/>
          </a:p>
        </p:txBody>
      </p:sp>
      <p:sp>
        <p:nvSpPr>
          <p:cNvPr id="5" name="Text Placeholder 4">
            <a:extLst>
              <a:ext uri="{FF2B5EF4-FFF2-40B4-BE49-F238E27FC236}">
                <a16:creationId xmlns:a16="http://schemas.microsoft.com/office/drawing/2014/main" id="{DBA7EF0C-2508-BBE5-3324-79698A4C1E53}"/>
              </a:ext>
            </a:extLst>
          </p:cNvPr>
          <p:cNvSpPr>
            <a:spLocks noGrp="1"/>
          </p:cNvSpPr>
          <p:nvPr>
            <p:ph type="body" sz="quarter" idx="14"/>
          </p:nvPr>
        </p:nvSpPr>
        <p:spPr/>
        <p:txBody>
          <a:bodyPr/>
          <a:lstStyle/>
          <a:p>
            <a:r>
              <a:rPr lang="en-DK"/>
              <a:t>~250 m from DMSC offices</a:t>
            </a:r>
          </a:p>
        </p:txBody>
      </p:sp>
      <p:sp>
        <p:nvSpPr>
          <p:cNvPr id="7" name="Date Placeholder 6">
            <a:extLst>
              <a:ext uri="{FF2B5EF4-FFF2-40B4-BE49-F238E27FC236}">
                <a16:creationId xmlns:a16="http://schemas.microsoft.com/office/drawing/2014/main" id="{AA88142C-D60D-54F0-B899-28F9BD515E05}"/>
              </a:ext>
            </a:extLst>
          </p:cNvPr>
          <p:cNvSpPr>
            <a:spLocks noGrp="1"/>
          </p:cNvSpPr>
          <p:nvPr>
            <p:ph type="dt" sz="half" idx="10"/>
          </p:nvPr>
        </p:nvSpPr>
        <p:spPr/>
        <p:txBody>
          <a:bodyPr/>
          <a:lstStyle/>
          <a:p>
            <a:fld id="{18896B66-0B3A-474C-9C9C-E4F07B1F5DAD}" type="datetime1">
              <a:rPr lang="sv-SE" smtClean="0"/>
              <a:t>2025-10-15</a:t>
            </a:fld>
            <a:endParaRPr lang="sv-SE"/>
          </a:p>
        </p:txBody>
      </p:sp>
      <p:pic>
        <p:nvPicPr>
          <p:cNvPr id="18" name="Content Placeholder 17" descr="Aerial view of a building&#10;&#10;AI-generated content may be incorrect.">
            <a:extLst>
              <a:ext uri="{FF2B5EF4-FFF2-40B4-BE49-F238E27FC236}">
                <a16:creationId xmlns:a16="http://schemas.microsoft.com/office/drawing/2014/main" id="{60E2A64F-755F-04BB-6FBF-43D3CD398590}"/>
              </a:ext>
            </a:extLst>
          </p:cNvPr>
          <p:cNvPicPr>
            <a:picLocks noGrp="1" noChangeAspect="1"/>
          </p:cNvPicPr>
          <p:nvPr>
            <p:ph idx="1"/>
          </p:nvPr>
        </p:nvPicPr>
        <p:blipFill>
          <a:blip r:embed="rId3"/>
          <a:srcRect t="3615" b="12164"/>
          <a:stretch>
            <a:fillRect/>
          </a:stretch>
        </p:blipFill>
        <p:spPr>
          <a:xfrm>
            <a:off x="1103708" y="1456840"/>
            <a:ext cx="9359999" cy="5129940"/>
          </a:xfrm>
        </p:spPr>
      </p:pic>
    </p:spTree>
    <p:extLst>
      <p:ext uri="{BB962C8B-B14F-4D97-AF65-F5344CB8AC3E}">
        <p14:creationId xmlns:p14="http://schemas.microsoft.com/office/powerpoint/2010/main" val="2490835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73C29-9A05-394B-A545-CD6415F9218E}"/>
              </a:ext>
            </a:extLst>
          </p:cNvPr>
          <p:cNvSpPr>
            <a:spLocks noGrp="1"/>
          </p:cNvSpPr>
          <p:nvPr>
            <p:ph type="title"/>
          </p:nvPr>
        </p:nvSpPr>
        <p:spPr>
          <a:xfrm>
            <a:off x="903766" y="284591"/>
            <a:ext cx="9360000" cy="657339"/>
          </a:xfrm>
        </p:spPr>
        <p:txBody>
          <a:bodyPr>
            <a:normAutofit/>
          </a:bodyPr>
          <a:lstStyle/>
          <a:p>
            <a:r>
              <a:rPr lang="en-US" sz="4200" spc="-1" dirty="0">
                <a:solidFill>
                  <a:srgbClr val="404040"/>
                </a:solidFill>
                <a:latin typeface="Segoe UI Light"/>
              </a:rPr>
              <a:t>DMSC Datacenter (Lyngby)</a:t>
            </a:r>
          </a:p>
        </p:txBody>
      </p:sp>
      <p:sp>
        <p:nvSpPr>
          <p:cNvPr id="4" name="Slide Number Placeholder 3">
            <a:extLst>
              <a:ext uri="{FF2B5EF4-FFF2-40B4-BE49-F238E27FC236}">
                <a16:creationId xmlns:a16="http://schemas.microsoft.com/office/drawing/2014/main" id="{CFD17F86-BA8E-9D44-A831-82F5280542DA}"/>
              </a:ext>
            </a:extLst>
          </p:cNvPr>
          <p:cNvSpPr>
            <a:spLocks noGrp="1"/>
          </p:cNvSpPr>
          <p:nvPr>
            <p:ph type="sldNum" sz="quarter" idx="12"/>
          </p:nvPr>
        </p:nvSpPr>
        <p:spPr/>
        <p:txBody>
          <a:bodyPr/>
          <a:lstStyle/>
          <a:p>
            <a:fld id="{F7283078-D760-1647-8B80-66BA8B52336D}" type="slidenum">
              <a:rPr lang="sv-SE" smtClean="0"/>
              <a:t>8</a:t>
            </a:fld>
            <a:endParaRPr lang="sv-SE" dirty="0"/>
          </a:p>
        </p:txBody>
      </p:sp>
      <p:sp>
        <p:nvSpPr>
          <p:cNvPr id="6" name="Text Placeholder 5">
            <a:extLst>
              <a:ext uri="{FF2B5EF4-FFF2-40B4-BE49-F238E27FC236}">
                <a16:creationId xmlns:a16="http://schemas.microsoft.com/office/drawing/2014/main" id="{CCBE22C9-8350-CF49-AED9-AC5F84D1AB04}"/>
              </a:ext>
            </a:extLst>
          </p:cNvPr>
          <p:cNvSpPr>
            <a:spLocks noGrp="1"/>
          </p:cNvSpPr>
          <p:nvPr>
            <p:ph type="body" sz="quarter" idx="14"/>
          </p:nvPr>
        </p:nvSpPr>
        <p:spPr/>
        <p:txBody>
          <a:bodyPr/>
          <a:lstStyle/>
          <a:p>
            <a:r>
              <a:rPr lang="en-US" dirty="0"/>
              <a:t>Status, timeline and impact</a:t>
            </a:r>
          </a:p>
        </p:txBody>
      </p:sp>
      <p:sp>
        <p:nvSpPr>
          <p:cNvPr id="9" name="Date Placeholder 8">
            <a:extLst>
              <a:ext uri="{FF2B5EF4-FFF2-40B4-BE49-F238E27FC236}">
                <a16:creationId xmlns:a16="http://schemas.microsoft.com/office/drawing/2014/main" id="{FC51F056-DE07-B344-B075-2A3EBB1D2E63}"/>
              </a:ext>
            </a:extLst>
          </p:cNvPr>
          <p:cNvSpPr>
            <a:spLocks noGrp="1"/>
          </p:cNvSpPr>
          <p:nvPr>
            <p:ph type="dt" sz="half" idx="10"/>
          </p:nvPr>
        </p:nvSpPr>
        <p:spPr>
          <a:xfrm>
            <a:off x="1195647" y="6475270"/>
            <a:ext cx="962762" cy="365125"/>
          </a:xfrm>
        </p:spPr>
        <p:txBody>
          <a:bodyPr/>
          <a:lstStyle/>
          <a:p>
            <a:fld id="{18896B66-0B3A-474C-9C9C-E4F07B1F5DAD}" type="datetime1">
              <a:rPr lang="sv-SE" smtClean="0"/>
              <a:t>2025-10-16</a:t>
            </a:fld>
            <a:endParaRPr lang="sv-SE" dirty="0"/>
          </a:p>
        </p:txBody>
      </p:sp>
      <p:sp>
        <p:nvSpPr>
          <p:cNvPr id="10" name="TextBox 9">
            <a:extLst>
              <a:ext uri="{FF2B5EF4-FFF2-40B4-BE49-F238E27FC236}">
                <a16:creationId xmlns:a16="http://schemas.microsoft.com/office/drawing/2014/main" id="{CAC29B4D-18BF-D94D-8662-D36B651856DA}"/>
              </a:ext>
            </a:extLst>
          </p:cNvPr>
          <p:cNvSpPr txBox="1"/>
          <p:nvPr/>
        </p:nvSpPr>
        <p:spPr>
          <a:xfrm>
            <a:off x="903767" y="1310506"/>
            <a:ext cx="10158839" cy="1477328"/>
          </a:xfrm>
          <a:prstGeom prst="rect">
            <a:avLst/>
          </a:prstGeom>
          <a:noFill/>
        </p:spPr>
        <p:txBody>
          <a:bodyPr wrap="square" rtlCol="0">
            <a:spAutoFit/>
          </a:bodyPr>
          <a:lstStyle/>
          <a:p>
            <a:pPr algn="l"/>
            <a:r>
              <a:rPr lang="en-US" b="1" dirty="0">
                <a:solidFill>
                  <a:srgbClr val="666666"/>
                </a:solidFill>
              </a:rPr>
              <a:t>Status:</a:t>
            </a:r>
          </a:p>
          <a:p>
            <a:pPr marL="285750" indent="-285750" algn="l">
              <a:buFont typeface="Arial" panose="020B0604020202020204" pitchFamily="34" charset="0"/>
              <a:buChar char="•"/>
            </a:pPr>
            <a:r>
              <a:rPr lang="en-US" b="1" dirty="0">
                <a:solidFill>
                  <a:srgbClr val="666666"/>
                </a:solidFill>
              </a:rPr>
              <a:t>Decision</a:t>
            </a:r>
            <a:r>
              <a:rPr lang="en-US" dirty="0">
                <a:solidFill>
                  <a:srgbClr val="666666"/>
                </a:solidFill>
              </a:rPr>
              <a:t> – ESS has decided to go with a Modular datacenter solution, located at DTU, Lyngby (DK) –  pending approval by council</a:t>
            </a:r>
            <a:endParaRPr lang="en-US" b="1" dirty="0">
              <a:solidFill>
                <a:srgbClr val="666666"/>
              </a:solidFill>
            </a:endParaRPr>
          </a:p>
          <a:p>
            <a:pPr marL="285750" indent="-285750" algn="l">
              <a:buFont typeface="Arial" panose="020B0604020202020204" pitchFamily="34" charset="0"/>
              <a:buChar char="•"/>
            </a:pPr>
            <a:r>
              <a:rPr lang="en-US" b="1" dirty="0">
                <a:solidFill>
                  <a:srgbClr val="666666"/>
                </a:solidFill>
              </a:rPr>
              <a:t>Current server-room </a:t>
            </a:r>
            <a:r>
              <a:rPr lang="en-US" dirty="0">
                <a:solidFill>
                  <a:srgbClr val="666666"/>
                </a:solidFill>
              </a:rPr>
              <a:t>– Lease in COBIS DC has been extended with BII until July 2027 to ensure continued operations </a:t>
            </a:r>
          </a:p>
        </p:txBody>
      </p:sp>
      <p:graphicFrame>
        <p:nvGraphicFramePr>
          <p:cNvPr id="11" name="Diagram 10">
            <a:extLst>
              <a:ext uri="{FF2B5EF4-FFF2-40B4-BE49-F238E27FC236}">
                <a16:creationId xmlns:a16="http://schemas.microsoft.com/office/drawing/2014/main" id="{A49E0531-6B4E-0E7C-C04C-1C4354284330}"/>
              </a:ext>
            </a:extLst>
          </p:cNvPr>
          <p:cNvGraphicFramePr/>
          <p:nvPr>
            <p:extLst>
              <p:ext uri="{D42A27DB-BD31-4B8C-83A1-F6EECF244321}">
                <p14:modId xmlns:p14="http://schemas.microsoft.com/office/powerpoint/2010/main" val="2342109092"/>
              </p:ext>
            </p:extLst>
          </p:nvPr>
        </p:nvGraphicFramePr>
        <p:xfrm>
          <a:off x="892732" y="2627800"/>
          <a:ext cx="9781954" cy="23083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a:extLst>
              <a:ext uri="{FF2B5EF4-FFF2-40B4-BE49-F238E27FC236}">
                <a16:creationId xmlns:a16="http://schemas.microsoft.com/office/drawing/2014/main" id="{DF67BDE3-E07A-EEAF-CB83-514C9CBF5EFB}"/>
              </a:ext>
            </a:extLst>
          </p:cNvPr>
          <p:cNvSpPr txBox="1"/>
          <p:nvPr/>
        </p:nvSpPr>
        <p:spPr>
          <a:xfrm>
            <a:off x="903766" y="4854695"/>
            <a:ext cx="10158839" cy="923330"/>
          </a:xfrm>
          <a:prstGeom prst="rect">
            <a:avLst/>
          </a:prstGeom>
          <a:noFill/>
        </p:spPr>
        <p:txBody>
          <a:bodyPr wrap="square" rtlCol="0">
            <a:spAutoFit/>
          </a:bodyPr>
          <a:lstStyle/>
          <a:p>
            <a:pPr algn="l"/>
            <a:r>
              <a:rPr lang="en-US" b="1" dirty="0">
                <a:solidFill>
                  <a:srgbClr val="666666"/>
                </a:solidFill>
              </a:rPr>
              <a:t>Impact on Hot Commissioning:</a:t>
            </a:r>
          </a:p>
          <a:p>
            <a:pPr marL="285750" indent="-285750" algn="l">
              <a:buFont typeface="Arial" panose="020B0604020202020204" pitchFamily="34" charset="0"/>
              <a:buChar char="•"/>
            </a:pPr>
            <a:r>
              <a:rPr lang="en-US" b="1" dirty="0">
                <a:solidFill>
                  <a:srgbClr val="666666"/>
                </a:solidFill>
              </a:rPr>
              <a:t>Capacity</a:t>
            </a:r>
            <a:r>
              <a:rPr lang="en-US" dirty="0">
                <a:solidFill>
                  <a:srgbClr val="666666"/>
                </a:solidFill>
              </a:rPr>
              <a:t> – existing and new datacenter will be sufficient to support HC activities and first science.</a:t>
            </a:r>
            <a:endParaRPr lang="en-US" b="1" dirty="0">
              <a:solidFill>
                <a:srgbClr val="666666"/>
              </a:solidFill>
            </a:endParaRPr>
          </a:p>
          <a:p>
            <a:pPr marL="285750" indent="-285750" algn="l">
              <a:buFont typeface="Arial" panose="020B0604020202020204" pitchFamily="34" charset="0"/>
              <a:buChar char="•"/>
            </a:pPr>
            <a:r>
              <a:rPr lang="en-US" b="1" dirty="0">
                <a:solidFill>
                  <a:srgbClr val="666666"/>
                </a:solidFill>
              </a:rPr>
              <a:t>Resources</a:t>
            </a:r>
            <a:r>
              <a:rPr lang="en-US" dirty="0">
                <a:solidFill>
                  <a:srgbClr val="666666"/>
                </a:solidFill>
              </a:rPr>
              <a:t> – Compute/storage resources for Data Acquisition is unaffected (located in Lund)</a:t>
            </a:r>
          </a:p>
        </p:txBody>
      </p:sp>
    </p:spTree>
    <p:extLst>
      <p:ext uri="{BB962C8B-B14F-4D97-AF65-F5344CB8AC3E}">
        <p14:creationId xmlns:p14="http://schemas.microsoft.com/office/powerpoint/2010/main" val="172294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2B8CA-037B-198E-2040-F30D146F60A7}"/>
            </a:ext>
          </a:extLst>
        </p:cNvPr>
        <p:cNvGrpSpPr/>
        <p:nvPr/>
      </p:nvGrpSpPr>
      <p:grpSpPr>
        <a:xfrm>
          <a:off x="0" y="0"/>
          <a:ext cx="0" cy="0"/>
          <a:chOff x="0" y="0"/>
          <a:chExt cx="0" cy="0"/>
        </a:xfrm>
      </p:grpSpPr>
      <p:sp>
        <p:nvSpPr>
          <p:cNvPr id="362" name="PlaceHolder 1">
            <a:extLst>
              <a:ext uri="{FF2B5EF4-FFF2-40B4-BE49-F238E27FC236}">
                <a16:creationId xmlns:a16="http://schemas.microsoft.com/office/drawing/2014/main" id="{08374309-9274-8E58-9424-853B55F9CD51}"/>
              </a:ext>
            </a:extLst>
          </p:cNvPr>
          <p:cNvSpPr>
            <a:spLocks noGrp="1"/>
          </p:cNvSpPr>
          <p:nvPr>
            <p:ph type="title"/>
          </p:nvPr>
        </p:nvSpPr>
        <p:spPr>
          <a:xfrm>
            <a:off x="1103760" y="265320"/>
            <a:ext cx="9359280" cy="656640"/>
          </a:xfrm>
          <a:prstGeom prst="rect">
            <a:avLst/>
          </a:prstGeom>
          <a:noFill/>
          <a:ln w="0">
            <a:noFill/>
          </a:ln>
        </p:spPr>
        <p:txBody>
          <a:bodyPr lIns="90000" tIns="45000" rIns="90000" bIns="18000" anchor="t">
            <a:noAutofit/>
          </a:bodyPr>
          <a:lstStyle/>
          <a:p>
            <a:pPr>
              <a:lnSpc>
                <a:spcPct val="90000"/>
              </a:lnSpc>
              <a:buNone/>
            </a:pPr>
            <a:r>
              <a:rPr lang="en-SE" sz="4200" spc="-1" dirty="0">
                <a:solidFill>
                  <a:srgbClr val="404040"/>
                </a:solidFill>
                <a:latin typeface="Segoe UI Light"/>
              </a:rPr>
              <a:t>Training Schools</a:t>
            </a:r>
          </a:p>
        </p:txBody>
      </p:sp>
      <p:sp>
        <p:nvSpPr>
          <p:cNvPr id="4" name="PlaceHolder 3">
            <a:extLst>
              <a:ext uri="{FF2B5EF4-FFF2-40B4-BE49-F238E27FC236}">
                <a16:creationId xmlns:a16="http://schemas.microsoft.com/office/drawing/2014/main" id="{82F57AE8-6973-BE1A-69D0-A5BA024E1C61}"/>
              </a:ext>
            </a:extLst>
          </p:cNvPr>
          <p:cNvSpPr>
            <a:spLocks noGrp="1"/>
          </p:cNvSpPr>
          <p:nvPr>
            <p:ph type="sldNum" idx="3"/>
          </p:nvPr>
        </p:nvSpPr>
        <p:spPr/>
        <p:txBody>
          <a:bodyPr/>
          <a:lstStyle/>
          <a:p>
            <a:fld id="{DF4EDC8A-EB52-4B17-9EFA-BCD4CA2F8873}" type="slidenum">
              <a:rPr/>
              <a:t>9</a:t>
            </a:fld>
            <a:endParaRPr/>
          </a:p>
        </p:txBody>
      </p:sp>
      <p:sp>
        <p:nvSpPr>
          <p:cNvPr id="5" name="PlaceHolder 4">
            <a:extLst>
              <a:ext uri="{FF2B5EF4-FFF2-40B4-BE49-F238E27FC236}">
                <a16:creationId xmlns:a16="http://schemas.microsoft.com/office/drawing/2014/main" id="{F74D8AF8-776E-39A2-FFE5-9F939C3D9350}"/>
              </a:ext>
            </a:extLst>
          </p:cNvPr>
          <p:cNvSpPr>
            <a:spLocks noGrp="1"/>
          </p:cNvSpPr>
          <p:nvPr>
            <p:ph type="dt" idx="4"/>
          </p:nvPr>
        </p:nvSpPr>
        <p:spPr/>
        <p:txBody>
          <a:bodyPr/>
          <a:lstStyle/>
          <a:p>
            <a:fld id="{E7D50558-AFED-41FA-862A-742195F9241D}" type="datetime1">
              <a:rPr lang="en-US"/>
              <a:t>10/16/25</a:t>
            </a:fld>
            <a:endParaRPr lang="en-US"/>
          </a:p>
        </p:txBody>
      </p:sp>
      <p:sp>
        <p:nvSpPr>
          <p:cNvPr id="3" name="TextBox 2">
            <a:extLst>
              <a:ext uri="{FF2B5EF4-FFF2-40B4-BE49-F238E27FC236}">
                <a16:creationId xmlns:a16="http://schemas.microsoft.com/office/drawing/2014/main" id="{F5849919-0E26-040F-6F1E-8CBB1F457640}"/>
              </a:ext>
            </a:extLst>
          </p:cNvPr>
          <p:cNvSpPr txBox="1"/>
          <p:nvPr/>
        </p:nvSpPr>
        <p:spPr>
          <a:xfrm>
            <a:off x="1195560" y="3117990"/>
            <a:ext cx="7203113" cy="1754326"/>
          </a:xfrm>
          <a:prstGeom prst="rect">
            <a:avLst/>
          </a:prstGeom>
          <a:noFill/>
        </p:spPr>
        <p:txBody>
          <a:bodyPr wrap="square">
            <a:spAutoFit/>
          </a:bodyPr>
          <a:lstStyle/>
          <a:p>
            <a:r>
              <a:rPr lang="en-GB" spc="-1" dirty="0">
                <a:solidFill>
                  <a:srgbClr val="666666"/>
                </a:solidFill>
                <a:latin typeface="Segoe UI"/>
              </a:rPr>
              <a:t>Subjects include: </a:t>
            </a:r>
          </a:p>
          <a:p>
            <a:pPr marL="285750" indent="-285750">
              <a:buFont typeface="Arial" panose="020B0604020202020204" pitchFamily="34" charset="0"/>
              <a:buChar char="•"/>
            </a:pPr>
            <a:r>
              <a:rPr lang="en-GB" spc="-1" dirty="0">
                <a:solidFill>
                  <a:srgbClr val="666666"/>
                </a:solidFill>
                <a:latin typeface="Segoe UI"/>
              </a:rPr>
              <a:t>Using Python for scientific computing</a:t>
            </a:r>
          </a:p>
          <a:p>
            <a:pPr marL="285750" indent="-285750">
              <a:buFont typeface="Arial" panose="020B0604020202020204" pitchFamily="34" charset="0"/>
              <a:buChar char="•"/>
            </a:pPr>
            <a:r>
              <a:rPr lang="en-GB" spc="-1" dirty="0">
                <a:solidFill>
                  <a:srgbClr val="666666"/>
                </a:solidFill>
                <a:latin typeface="Segoe UI"/>
              </a:rPr>
              <a:t>Data Management and the role of data in the beamtime proposal</a:t>
            </a:r>
          </a:p>
          <a:p>
            <a:pPr marL="285750" indent="-285750">
              <a:buFont typeface="Arial" panose="020B0604020202020204" pitchFamily="34" charset="0"/>
              <a:buChar char="•"/>
            </a:pPr>
            <a:r>
              <a:rPr lang="en-GB" spc="-1" dirty="0">
                <a:solidFill>
                  <a:srgbClr val="666666"/>
                </a:solidFill>
                <a:latin typeface="Segoe UI"/>
              </a:rPr>
              <a:t>Simulating neutron scattering experiments</a:t>
            </a:r>
          </a:p>
          <a:p>
            <a:pPr marL="285750" indent="-285750">
              <a:buFont typeface="Arial" panose="020B0604020202020204" pitchFamily="34" charset="0"/>
              <a:buChar char="•"/>
            </a:pPr>
            <a:r>
              <a:rPr lang="en-GB" spc="-1" dirty="0">
                <a:solidFill>
                  <a:srgbClr val="666666"/>
                </a:solidFill>
                <a:latin typeface="Segoe UI"/>
              </a:rPr>
              <a:t>Modern reduction and analysis of data</a:t>
            </a:r>
          </a:p>
          <a:p>
            <a:pPr marL="285750" indent="-285750">
              <a:buFont typeface="Arial" panose="020B0604020202020204" pitchFamily="34" charset="0"/>
              <a:buChar char="•"/>
            </a:pPr>
            <a:r>
              <a:rPr lang="en-GB" spc="-1" dirty="0">
                <a:solidFill>
                  <a:srgbClr val="666666"/>
                </a:solidFill>
                <a:latin typeface="Segoe UI"/>
              </a:rPr>
              <a:t>The importance of scientific metadata and reproducibility</a:t>
            </a:r>
          </a:p>
        </p:txBody>
      </p:sp>
      <p:sp>
        <p:nvSpPr>
          <p:cNvPr id="6" name="TextBox 5">
            <a:extLst>
              <a:ext uri="{FF2B5EF4-FFF2-40B4-BE49-F238E27FC236}">
                <a16:creationId xmlns:a16="http://schemas.microsoft.com/office/drawing/2014/main" id="{2FA69F87-5560-9D48-D0AA-FB0D73BC1939}"/>
              </a:ext>
            </a:extLst>
          </p:cNvPr>
          <p:cNvSpPr txBox="1"/>
          <p:nvPr/>
        </p:nvSpPr>
        <p:spPr>
          <a:xfrm>
            <a:off x="1195560" y="1215234"/>
            <a:ext cx="3228769" cy="1477328"/>
          </a:xfrm>
          <a:prstGeom prst="rect">
            <a:avLst/>
          </a:prstGeom>
          <a:noFill/>
        </p:spPr>
        <p:txBody>
          <a:bodyPr wrap="none" rtlCol="0">
            <a:spAutoFit/>
          </a:bodyPr>
          <a:lstStyle/>
          <a:p>
            <a:pPr marL="285750" indent="-285750">
              <a:buFont typeface="Arial" panose="020B0604020202020204" pitchFamily="34" charset="0"/>
              <a:buChar char="•"/>
            </a:pPr>
            <a:r>
              <a:rPr lang="en-SE" spc="-1" dirty="0">
                <a:solidFill>
                  <a:srgbClr val="666666"/>
                </a:solidFill>
                <a:latin typeface="Segoe UI"/>
              </a:rPr>
              <a:t>Summer school #3 finished</a:t>
            </a:r>
          </a:p>
          <a:p>
            <a:pPr marL="742950" lvl="1" indent="-285750">
              <a:buFont typeface="Arial" panose="020B0604020202020204" pitchFamily="34" charset="0"/>
              <a:buChar char="•"/>
            </a:pPr>
            <a:r>
              <a:rPr lang="en-SE" spc="-1" dirty="0">
                <a:solidFill>
                  <a:srgbClr val="666666"/>
                </a:solidFill>
                <a:latin typeface="Segoe UI"/>
              </a:rPr>
              <a:t>21 Participants</a:t>
            </a:r>
          </a:p>
          <a:p>
            <a:pPr marL="742950" lvl="1" indent="-285750">
              <a:buFont typeface="Arial" panose="020B0604020202020204" pitchFamily="34" charset="0"/>
              <a:buChar char="•"/>
            </a:pPr>
            <a:r>
              <a:rPr lang="en-SE" spc="-1" dirty="0">
                <a:solidFill>
                  <a:srgbClr val="666666"/>
                </a:solidFill>
                <a:latin typeface="Segoe UI"/>
              </a:rPr>
              <a:t>Next year planned</a:t>
            </a:r>
          </a:p>
          <a:p>
            <a:pPr marL="285750" indent="-285750">
              <a:buFont typeface="Arial" panose="020B0604020202020204" pitchFamily="34" charset="0"/>
              <a:buChar char="•"/>
            </a:pPr>
            <a:r>
              <a:rPr lang="en-SE" spc="-1" dirty="0">
                <a:solidFill>
                  <a:srgbClr val="666666"/>
                </a:solidFill>
                <a:latin typeface="Segoe UI"/>
              </a:rPr>
              <a:t>Winter school planned</a:t>
            </a:r>
          </a:p>
          <a:p>
            <a:pPr marL="742950" lvl="1" indent="-285750">
              <a:buFont typeface="Arial" panose="020B0604020202020204" pitchFamily="34" charset="0"/>
              <a:buChar char="•"/>
            </a:pPr>
            <a:r>
              <a:rPr lang="en-SE" spc="-1" dirty="0">
                <a:solidFill>
                  <a:srgbClr val="666666"/>
                </a:solidFill>
                <a:latin typeface="Segoe UI"/>
              </a:rPr>
              <a:t>ESS Staff only</a:t>
            </a:r>
          </a:p>
        </p:txBody>
      </p:sp>
      <p:pic>
        <p:nvPicPr>
          <p:cNvPr id="7" name="Picture 6">
            <a:extLst>
              <a:ext uri="{FF2B5EF4-FFF2-40B4-BE49-F238E27FC236}">
                <a16:creationId xmlns:a16="http://schemas.microsoft.com/office/drawing/2014/main" id="{C035F80E-5F3B-8830-BC36-433C32C374A9}"/>
              </a:ext>
            </a:extLst>
          </p:cNvPr>
          <p:cNvPicPr>
            <a:picLocks noChangeAspect="1"/>
          </p:cNvPicPr>
          <p:nvPr/>
        </p:nvPicPr>
        <p:blipFill>
          <a:blip r:embed="rId3"/>
          <a:stretch>
            <a:fillRect/>
          </a:stretch>
        </p:blipFill>
        <p:spPr>
          <a:xfrm>
            <a:off x="1195560" y="5424749"/>
            <a:ext cx="1268133" cy="655931"/>
          </a:xfrm>
          <a:prstGeom prst="rect">
            <a:avLst/>
          </a:prstGeom>
        </p:spPr>
      </p:pic>
      <p:pic>
        <p:nvPicPr>
          <p:cNvPr id="2050" name="Picture 2">
            <a:extLst>
              <a:ext uri="{FF2B5EF4-FFF2-40B4-BE49-F238E27FC236}">
                <a16:creationId xmlns:a16="http://schemas.microsoft.com/office/drawing/2014/main" id="{C46E8CBB-791B-5410-080A-247B7C9348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1649" y="5380205"/>
            <a:ext cx="844002" cy="7004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0D7B11DD-51AA-B6F2-783A-090F116BED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3607" y="5424749"/>
            <a:ext cx="1828263" cy="703905"/>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6">
            <a:extLst>
              <a:ext uri="{FF2B5EF4-FFF2-40B4-BE49-F238E27FC236}">
                <a16:creationId xmlns:a16="http://schemas.microsoft.com/office/drawing/2014/main" id="{C26CAD1F-E67D-2960-F84C-D0B2128CC1A9}"/>
              </a:ext>
            </a:extLst>
          </p:cNvPr>
          <p:cNvSpPr>
            <a:spLocks noChangeAspect="1" noChangeArrowheads="1"/>
          </p:cNvSpPr>
          <p:nvPr/>
        </p:nvSpPr>
        <p:spPr bwMode="auto">
          <a:xfrm>
            <a:off x="4508500" y="1841500"/>
            <a:ext cx="3175000" cy="3175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SE"/>
          </a:p>
        </p:txBody>
      </p:sp>
      <p:pic>
        <p:nvPicPr>
          <p:cNvPr id="12" name="Picture 11" descr="A graph with blue and red squares&#10;&#10;AI-generated content may be incorrect.">
            <a:extLst>
              <a:ext uri="{FF2B5EF4-FFF2-40B4-BE49-F238E27FC236}">
                <a16:creationId xmlns:a16="http://schemas.microsoft.com/office/drawing/2014/main" id="{80AE9050-310A-60B4-137F-0D6E8BF0D3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68415" y="1070390"/>
            <a:ext cx="3339323" cy="2582679"/>
          </a:xfrm>
          <a:prstGeom prst="rect">
            <a:avLst/>
          </a:prstGeom>
        </p:spPr>
      </p:pic>
      <p:pic>
        <p:nvPicPr>
          <p:cNvPr id="13" name="Picture 12" descr="A group of people sitting at tables with laptops in front of them&#10;&#10;AI-generated content may be incorrect.">
            <a:extLst>
              <a:ext uri="{FF2B5EF4-FFF2-40B4-BE49-F238E27FC236}">
                <a16:creationId xmlns:a16="http://schemas.microsoft.com/office/drawing/2014/main" id="{A4528CA3-A1C5-4E98-5DEA-49EA1FE2C486}"/>
              </a:ext>
            </a:extLst>
          </p:cNvPr>
          <p:cNvPicPr>
            <a:picLocks noChangeAspect="1"/>
          </p:cNvPicPr>
          <p:nvPr/>
        </p:nvPicPr>
        <p:blipFill>
          <a:blip r:embed="rId7"/>
          <a:stretch>
            <a:fillRect/>
          </a:stretch>
        </p:blipFill>
        <p:spPr>
          <a:xfrm>
            <a:off x="8576629" y="3738548"/>
            <a:ext cx="3238337" cy="2428753"/>
          </a:xfrm>
          <a:prstGeom prst="rect">
            <a:avLst/>
          </a:prstGeom>
        </p:spPr>
      </p:pic>
    </p:spTree>
    <p:extLst>
      <p:ext uri="{BB962C8B-B14F-4D97-AF65-F5344CB8AC3E}">
        <p14:creationId xmlns:p14="http://schemas.microsoft.com/office/powerpoint/2010/main" val="1653067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00000"/>
      </a:dk2>
      <a:lt2>
        <a:srgbClr val="FFFFFF"/>
      </a:lt2>
      <a:accent1>
        <a:srgbClr val="0099DC"/>
      </a:accent1>
      <a:accent2>
        <a:srgbClr val="003366"/>
      </a:accent2>
      <a:accent3>
        <a:srgbClr val="99BE00"/>
      </a:accent3>
      <a:accent4>
        <a:srgbClr val="006646"/>
      </a:accent4>
      <a:accent5>
        <a:srgbClr val="FF7D00"/>
      </a:accent5>
      <a:accent6>
        <a:srgbClr val="821482"/>
      </a:accent6>
      <a:hlink>
        <a:srgbClr val="0099DC"/>
      </a:hlink>
      <a:folHlink>
        <a:srgbClr val="0099DC"/>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00000"/>
      </a:dk2>
      <a:lt2>
        <a:srgbClr val="FFFFFF"/>
      </a:lt2>
      <a:accent1>
        <a:srgbClr val="0099DC"/>
      </a:accent1>
      <a:accent2>
        <a:srgbClr val="003366"/>
      </a:accent2>
      <a:accent3>
        <a:srgbClr val="99BE00"/>
      </a:accent3>
      <a:accent4>
        <a:srgbClr val="006646"/>
      </a:accent4>
      <a:accent5>
        <a:srgbClr val="FF7D00"/>
      </a:accent5>
      <a:accent6>
        <a:srgbClr val="821482"/>
      </a:accent6>
      <a:hlink>
        <a:srgbClr val="0099DC"/>
      </a:hlink>
      <a:folHlink>
        <a:srgbClr val="0099DC"/>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00000"/>
      </a:dk2>
      <a:lt2>
        <a:srgbClr val="FFFFFF"/>
      </a:lt2>
      <a:accent1>
        <a:srgbClr val="0099DC"/>
      </a:accent1>
      <a:accent2>
        <a:srgbClr val="003366"/>
      </a:accent2>
      <a:accent3>
        <a:srgbClr val="99BE00"/>
      </a:accent3>
      <a:accent4>
        <a:srgbClr val="006646"/>
      </a:accent4>
      <a:accent5>
        <a:srgbClr val="FF7D00"/>
      </a:accent5>
      <a:accent6>
        <a:srgbClr val="821482"/>
      </a:accent6>
      <a:hlink>
        <a:srgbClr val="0099DC"/>
      </a:hlink>
      <a:folHlink>
        <a:srgbClr val="0099DC"/>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00000"/>
      </a:dk2>
      <a:lt2>
        <a:srgbClr val="FFFFFF"/>
      </a:lt2>
      <a:accent1>
        <a:srgbClr val="0099DC"/>
      </a:accent1>
      <a:accent2>
        <a:srgbClr val="003366"/>
      </a:accent2>
      <a:accent3>
        <a:srgbClr val="99BE00"/>
      </a:accent3>
      <a:accent4>
        <a:srgbClr val="006646"/>
      </a:accent4>
      <a:accent5>
        <a:srgbClr val="FF7D00"/>
      </a:accent5>
      <a:accent6>
        <a:srgbClr val="821482"/>
      </a:accent6>
      <a:hlink>
        <a:srgbClr val="0099DC"/>
      </a:hlink>
      <a:folHlink>
        <a:srgbClr val="0099DC"/>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Office-tema</Template>
  <TotalTime>132131</TotalTime>
  <Words>3878</Words>
  <Application>Microsoft Macintosh PowerPoint</Application>
  <PresentationFormat>Widescreen</PresentationFormat>
  <Paragraphs>683</Paragraphs>
  <Slides>25</Slides>
  <Notes>23</Notes>
  <HiddenSlides>1</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25</vt:i4>
      </vt:variant>
    </vt:vector>
  </HeadingPairs>
  <TitlesOfParts>
    <vt:vector size="41" baseType="lpstr">
      <vt:lpstr>Aptos</vt:lpstr>
      <vt:lpstr>Arial</vt:lpstr>
      <vt:lpstr>Calibri</vt:lpstr>
      <vt:lpstr>Courier New</vt:lpstr>
      <vt:lpstr>Helvetica</vt:lpstr>
      <vt:lpstr>Segoe UI</vt:lpstr>
      <vt:lpstr>Segoe UI Light</vt:lpstr>
      <vt:lpstr>Segoe UI Semibold</vt:lpstr>
      <vt:lpstr>Symbol</vt:lpstr>
      <vt:lpstr>System Font Regular</vt:lpstr>
      <vt:lpstr>Times</vt:lpstr>
      <vt:lpstr>Times New Roman</vt:lpstr>
      <vt:lpstr>Wingdings</vt:lpstr>
      <vt:lpstr>Office Theme</vt:lpstr>
      <vt:lpstr>Office Theme</vt:lpstr>
      <vt:lpstr>Office Theme</vt:lpstr>
      <vt:lpstr>PowerPoint Presentation</vt:lpstr>
      <vt:lpstr>DMSC</vt:lpstr>
      <vt:lpstr>New ESS Data Policy</vt:lpstr>
      <vt:lpstr>The User Journey</vt:lpstr>
      <vt:lpstr>Experiment Safety Review</vt:lpstr>
      <vt:lpstr>Data Curation</vt:lpstr>
      <vt:lpstr>New server room</vt:lpstr>
      <vt:lpstr>DMSC Datacenter (Lyngby)</vt:lpstr>
      <vt:lpstr>Training Schools</vt:lpstr>
      <vt:lpstr>New instrument data scientists</vt:lpstr>
      <vt:lpstr>Software status (for HC) - Simplified</vt:lpstr>
      <vt:lpstr>BIFROST</vt:lpstr>
      <vt:lpstr>LoKI</vt:lpstr>
      <vt:lpstr>ODIN</vt:lpstr>
      <vt:lpstr>DREAM</vt:lpstr>
      <vt:lpstr>NMX</vt:lpstr>
      <vt:lpstr>Modelling subgroup</vt:lpstr>
      <vt:lpstr>Modelling subgroup</vt:lpstr>
      <vt:lpstr>Live Data Processing &amp; Dashboard</vt:lpstr>
      <vt:lpstr>Code Shelf and VISA</vt:lpstr>
      <vt:lpstr>Data analysis software</vt:lpstr>
      <vt:lpstr>Imaging</vt:lpstr>
      <vt:lpstr>Spectroscopy</vt:lpstr>
      <vt:lpstr>Conclusion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Fredrik Bolmsten</dc:creator>
  <dc:description/>
  <cp:lastModifiedBy>Fredrik Bolmsten</cp:lastModifiedBy>
  <cp:revision>189</cp:revision>
  <cp:lastPrinted>2019-03-08T10:27:30Z</cp:lastPrinted>
  <dcterms:created xsi:type="dcterms:W3CDTF">2022-02-10T08:24:58Z</dcterms:created>
  <dcterms:modified xsi:type="dcterms:W3CDTF">2025-10-21T13:20:25Z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5</vt:i4>
  </property>
  <property fmtid="{D5CDD505-2E9C-101B-9397-08002B2CF9AE}" pid="3" name="PresentationFormat">
    <vt:lpwstr>Widescreen</vt:lpwstr>
  </property>
  <property fmtid="{D5CDD505-2E9C-101B-9397-08002B2CF9AE}" pid="4" name="Slides">
    <vt:i4>16</vt:i4>
  </property>
</Properties>
</file>