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307" r:id="rId3"/>
    <p:sldId id="310" r:id="rId4"/>
    <p:sldId id="298" r:id="rId5"/>
    <p:sldId id="313" r:id="rId6"/>
    <p:sldId id="301" r:id="rId7"/>
    <p:sldId id="312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76" autoAdjust="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2015-09-23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2015-09-23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2015-09-23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2015-09-23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2015-09-23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2015-09-23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ick.gazis@esss.se" TargetMode="External"/><Relationship Id="rId2" Type="http://schemas.openxmlformats.org/officeDocument/2006/relationships/hyperlink" Target="http://www.europeanspallationsource.s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ss-ics.atlassian.net/wiki/display/DIG/Inventory+of+integration+models+and+drawings+for+the+ACCSYS+component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chess.esss.lu.se/enovia/tvc-action/showObject/Workspace%20Vault/IKC%20Exchange/0000003411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nick.gazis@esss.se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Status &amp; updates from the accelerator models</a:t>
            </a:r>
            <a:endParaRPr lang="sv-SE" sz="4000" dirty="0"/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  <a:hlinkClick r:id="rId2"/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r>
              <a:rPr lang="sv-SE" sz="1400" dirty="0" smtClean="0">
                <a:solidFill>
                  <a:srgbClr val="FFFFFF"/>
                </a:solidFill>
              </a:rPr>
              <a:t> September 2015</a:t>
            </a:r>
            <a:endParaRPr lang="en-GB" sz="1400" dirty="0" smtClean="0">
              <a:solidFill>
                <a:srgbClr val="FFFFFF"/>
              </a:solidFill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1512168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FFFFFF"/>
                </a:solidFill>
                <a:hlinkClick r:id="rId3"/>
              </a:rPr>
              <a:t>nick.gazis@esss.se</a:t>
            </a:r>
            <a:endParaRPr lang="en-US" sz="20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On-going work with the CAD Inventory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/>
          </a:p>
        </p:txBody>
      </p:sp>
      <p:sp>
        <p:nvSpPr>
          <p:cNvPr id="4" name="Content Placeholder 6"/>
          <p:cNvSpPr>
            <a:spLocks noGrp="1"/>
          </p:cNvSpPr>
          <p:nvPr>
            <p:ph idx="1"/>
          </p:nvPr>
        </p:nvSpPr>
        <p:spPr>
          <a:xfrm>
            <a:off x="0" y="1384176"/>
            <a:ext cx="9144000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The inventory of the CAD model for the accelerator is now summarized under a link: </a:t>
            </a:r>
          </a:p>
          <a:p>
            <a:pPr marL="0" indent="0">
              <a:buNone/>
            </a:pPr>
            <a:r>
              <a:rPr lang="en-US" sz="1200" i="1" dirty="0">
                <a:hlinkClick r:id="rId2"/>
              </a:rPr>
              <a:t>https://ess-ics.atlassian.net/wiki/display/DIG/Inventory+of+integration+models+and+drawings+for+the+ACCSYS+components</a:t>
            </a:r>
            <a:r>
              <a:rPr lang="en-US" sz="1200" i="1" dirty="0"/>
              <a:t> </a:t>
            </a:r>
          </a:p>
          <a:p>
            <a:pPr marL="0" indent="0">
              <a:buNone/>
            </a:pPr>
            <a:r>
              <a:rPr lang="en-US" sz="1800" dirty="0" smtClean="0"/>
              <a:t> </a:t>
            </a:r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r>
              <a:rPr lang="en-US" sz="1800" i="1" dirty="0" smtClean="0"/>
              <a:t> </a:t>
            </a:r>
            <a:endParaRPr lang="en-US" sz="1800" i="1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52" y="2204864"/>
            <a:ext cx="2668448" cy="4532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6228184" y="2518971"/>
            <a:ext cx="2952328" cy="2016224"/>
            <a:chOff x="6156176" y="2708920"/>
            <a:chExt cx="2952328" cy="2016224"/>
          </a:xfrm>
        </p:grpSpPr>
        <p:sp>
          <p:nvSpPr>
            <p:cNvPr id="7" name="Content Placeholder 6"/>
            <p:cNvSpPr txBox="1">
              <a:spLocks/>
            </p:cNvSpPr>
            <p:nvPr/>
          </p:nvSpPr>
          <p:spPr>
            <a:xfrm>
              <a:off x="6156176" y="2708920"/>
              <a:ext cx="2952328" cy="100811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 baseline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400" kern="1200" baseline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 baseline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800" kern="1200" baseline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800" dirty="0" smtClean="0"/>
                <a:t>Inventory is reported per tunnel section with one of the following statuses: </a:t>
              </a:r>
              <a:br>
                <a:rPr lang="en-US" sz="1800" dirty="0" smtClean="0"/>
              </a:br>
              <a:endParaRPr lang="en-US" sz="1800" i="1" dirty="0"/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192" y="3392996"/>
              <a:ext cx="2592288" cy="126014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ectangle 11"/>
            <p:cNvSpPr/>
            <p:nvPr/>
          </p:nvSpPr>
          <p:spPr>
            <a:xfrm>
              <a:off x="6228184" y="2708920"/>
              <a:ext cx="2704318" cy="2016224"/>
            </a:xfrm>
            <a:prstGeom prst="rect">
              <a:avLst/>
            </a:prstGeom>
            <a:noFill/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283968" y="4941168"/>
            <a:ext cx="2952328" cy="1016476"/>
            <a:chOff x="6156176" y="5229200"/>
            <a:chExt cx="2952328" cy="1016476"/>
          </a:xfrm>
        </p:grpSpPr>
        <p:sp>
          <p:nvSpPr>
            <p:cNvPr id="13" name="Content Placeholder 6"/>
            <p:cNvSpPr txBox="1">
              <a:spLocks/>
            </p:cNvSpPr>
            <p:nvPr/>
          </p:nvSpPr>
          <p:spPr>
            <a:xfrm>
              <a:off x="6156176" y="5229200"/>
              <a:ext cx="2952328" cy="100811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 baseline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400" kern="1200" baseline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 baseline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800" kern="1200" baseline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800" dirty="0" smtClean="0"/>
                <a:t>Current goal is to reach for all tunnel sections the level of: </a:t>
              </a:r>
              <a:endParaRPr lang="en-US" sz="1800" i="1" dirty="0"/>
            </a:p>
          </p:txBody>
        </p:sp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32177" y="5877272"/>
              <a:ext cx="2600325" cy="3048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Rectangle 19"/>
            <p:cNvSpPr/>
            <p:nvPr/>
          </p:nvSpPr>
          <p:spPr>
            <a:xfrm>
              <a:off x="6238820" y="5237564"/>
              <a:ext cx="2797676" cy="1008112"/>
            </a:xfrm>
            <a:prstGeom prst="rect">
              <a:avLst/>
            </a:prstGeom>
            <a:noFill/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893653" y="2254580"/>
            <a:ext cx="3287711" cy="2542572"/>
            <a:chOff x="2868464" y="2542612"/>
            <a:chExt cx="3287711" cy="2542572"/>
          </a:xfrm>
        </p:grpSpPr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4223" y="3212976"/>
              <a:ext cx="3257550" cy="180022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Content Placeholder 6"/>
            <p:cNvSpPr txBox="1">
              <a:spLocks/>
            </p:cNvSpPr>
            <p:nvPr/>
          </p:nvSpPr>
          <p:spPr>
            <a:xfrm>
              <a:off x="3026834" y="2542612"/>
              <a:ext cx="2952328" cy="67036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 baseline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400" kern="1200" baseline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 baseline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800" kern="1200" baseline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en-US" sz="1800" dirty="0" smtClean="0"/>
                <a:t>Each tunnel section contains sub-systems:</a:t>
              </a:r>
              <a:endParaRPr lang="en-US" sz="1800" i="1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868464" y="2626608"/>
              <a:ext cx="3287711" cy="2458576"/>
            </a:xfrm>
            <a:prstGeom prst="rect">
              <a:avLst/>
            </a:prstGeom>
            <a:noFill/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2881056" y="6237312"/>
            <a:ext cx="5723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Your feedback on the inventory status will be </a:t>
            </a: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appreciated.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32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 Reminder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50" y="1484784"/>
            <a:ext cx="7239450" cy="41662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857320"/>
            <a:ext cx="4113747" cy="504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3"/>
          <p:cNvSpPr txBox="1">
            <a:spLocks/>
          </p:cNvSpPr>
          <p:nvPr/>
        </p:nvSpPr>
        <p:spPr>
          <a:xfrm>
            <a:off x="107504" y="5805264"/>
            <a:ext cx="8928992" cy="1080120"/>
          </a:xfrm>
          <a:prstGeom prst="rect">
            <a:avLst/>
          </a:prstGeom>
        </p:spPr>
        <p:txBody>
          <a:bodyPr anchor="ctr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LinacLego summarizes the links to the CHESS documents for the relevant component design (slot)</a:t>
            </a:r>
            <a:endParaRPr lang="en-US" sz="800" dirty="0" smtClean="0"/>
          </a:p>
          <a:p>
            <a:r>
              <a:rPr lang="en-US" sz="8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please use &amp; update the dedicated CHESS references</a:t>
            </a:r>
            <a:endParaRPr lang="sv-SE" i="1" dirty="0" smtClean="0"/>
          </a:p>
        </p:txBody>
      </p:sp>
    </p:spTree>
    <p:extLst>
      <p:ext uri="{BB962C8B-B14F-4D97-AF65-F5344CB8AC3E}">
        <p14:creationId xmlns:p14="http://schemas.microsoft.com/office/powerpoint/2010/main" val="325268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Lattice hierarchy in </a:t>
            </a:r>
            <a:r>
              <a:rPr lang="en-US" dirty="0" err="1"/>
              <a:t>LinacLego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 dirty="0"/>
          </a:p>
        </p:txBody>
      </p:sp>
      <p:grpSp>
        <p:nvGrpSpPr>
          <p:cNvPr id="51" name="Group 50"/>
          <p:cNvGrpSpPr/>
          <p:nvPr/>
        </p:nvGrpSpPr>
        <p:grpSpPr>
          <a:xfrm>
            <a:off x="1965678" y="1603852"/>
            <a:ext cx="1295028" cy="1295028"/>
            <a:chOff x="1821662" y="1603852"/>
            <a:chExt cx="1295028" cy="1295028"/>
          </a:xfrm>
        </p:grpSpPr>
        <p:pic>
          <p:nvPicPr>
            <p:cNvPr id="22" name="Picture 2" descr="C:\Users\nikolaosgazis\Desktop\images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1662" y="1603852"/>
              <a:ext cx="1295028" cy="12950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Rectangle 26"/>
            <p:cNvSpPr/>
            <p:nvPr/>
          </p:nvSpPr>
          <p:spPr>
            <a:xfrm>
              <a:off x="2252594" y="1844824"/>
              <a:ext cx="57900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/>
                <a:t>LEBT</a:t>
              </a:r>
              <a:endParaRPr lang="sv-SE" sz="16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69534" y="1606550"/>
            <a:ext cx="1295028" cy="1295028"/>
            <a:chOff x="525518" y="1606550"/>
            <a:chExt cx="1295028" cy="1295028"/>
          </a:xfrm>
        </p:grpSpPr>
        <p:pic>
          <p:nvPicPr>
            <p:cNvPr id="4098" name="Picture 2" descr="C:\Users\nikolaosgazis\Desktop\images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518" y="1606550"/>
              <a:ext cx="1295028" cy="12950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956450" y="1847522"/>
              <a:ext cx="54995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ISRC</a:t>
              </a:r>
              <a:endParaRPr lang="sv-SE" sz="16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261822" y="1629916"/>
            <a:ext cx="1295028" cy="1295028"/>
            <a:chOff x="3117806" y="1629916"/>
            <a:chExt cx="1295028" cy="1295028"/>
          </a:xfrm>
        </p:grpSpPr>
        <p:pic>
          <p:nvPicPr>
            <p:cNvPr id="34" name="Picture 2" descr="C:\Users\nikolaosgazis\Desktop\images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17806" y="1629916"/>
              <a:ext cx="1295028" cy="12950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6" name="Rectangle 35"/>
            <p:cNvSpPr/>
            <p:nvPr/>
          </p:nvSpPr>
          <p:spPr>
            <a:xfrm>
              <a:off x="3540427" y="1847522"/>
              <a:ext cx="52751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/>
                <a:t>RFQ</a:t>
              </a:r>
              <a:endParaRPr lang="sv-SE" sz="1600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557966" y="1629916"/>
            <a:ext cx="1295028" cy="1295028"/>
            <a:chOff x="4413950" y="1629916"/>
            <a:chExt cx="1295028" cy="1295028"/>
          </a:xfrm>
        </p:grpSpPr>
        <p:pic>
          <p:nvPicPr>
            <p:cNvPr id="35" name="Picture 2" descr="C:\Users\nikolaosgazis\Desktop\images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3950" y="1629916"/>
              <a:ext cx="1295028" cy="12950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Rectangle 36"/>
            <p:cNvSpPr/>
            <p:nvPr/>
          </p:nvSpPr>
          <p:spPr>
            <a:xfrm>
              <a:off x="4852008" y="1847522"/>
              <a:ext cx="49494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/>
                <a:t>DTL</a:t>
              </a:r>
              <a:endParaRPr lang="sv-SE" sz="1600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855226" y="1628800"/>
            <a:ext cx="1295028" cy="1295028"/>
            <a:chOff x="5711210" y="1628800"/>
            <a:chExt cx="1295028" cy="1295028"/>
          </a:xfrm>
        </p:grpSpPr>
        <p:pic>
          <p:nvPicPr>
            <p:cNvPr id="38" name="Picture 2" descr="C:\Users\nikolaosgazis\Desktop\images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1210" y="1628800"/>
              <a:ext cx="1295028" cy="12950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9" name="Rectangle 38"/>
            <p:cNvSpPr/>
            <p:nvPr/>
          </p:nvSpPr>
          <p:spPr>
            <a:xfrm>
              <a:off x="6149268" y="1846406"/>
              <a:ext cx="49244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/>
                <a:t>SPK</a:t>
              </a:r>
              <a:endParaRPr lang="sv-SE" sz="1600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7151370" y="1629916"/>
            <a:ext cx="1295028" cy="1295028"/>
            <a:chOff x="7007354" y="1629916"/>
            <a:chExt cx="1295028" cy="1295028"/>
          </a:xfrm>
        </p:grpSpPr>
        <p:pic>
          <p:nvPicPr>
            <p:cNvPr id="40" name="Picture 2" descr="C:\Users\nikolaosgazis\Desktop\images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07354" y="1629916"/>
              <a:ext cx="1295028" cy="12950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" name="Rectangle 40"/>
            <p:cNvSpPr/>
            <p:nvPr/>
          </p:nvSpPr>
          <p:spPr>
            <a:xfrm>
              <a:off x="7445412" y="1847522"/>
              <a:ext cx="55816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/>
                <a:t>MBL</a:t>
              </a:r>
              <a:endParaRPr lang="sv-SE" sz="1600" dirty="0"/>
            </a:p>
          </p:txBody>
        </p:sp>
      </p:grpSp>
      <p:sp>
        <p:nvSpPr>
          <p:cNvPr id="42" name="Rectangle 41"/>
          <p:cNvSpPr/>
          <p:nvPr/>
        </p:nvSpPr>
        <p:spPr>
          <a:xfrm>
            <a:off x="8302382" y="2082334"/>
            <a:ext cx="590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etc…</a:t>
            </a:r>
            <a:endParaRPr lang="sv-SE" sz="1600" dirty="0"/>
          </a:p>
        </p:txBody>
      </p:sp>
      <p:sp>
        <p:nvSpPr>
          <p:cNvPr id="43" name="Hexagon 42"/>
          <p:cNvSpPr/>
          <p:nvPr/>
        </p:nvSpPr>
        <p:spPr>
          <a:xfrm>
            <a:off x="3261822" y="3284984"/>
            <a:ext cx="957046" cy="576064"/>
          </a:xfrm>
          <a:prstGeom prst="hexag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SPK-01</a:t>
            </a:r>
            <a:endParaRPr lang="sv-SE" sz="1400" dirty="0"/>
          </a:p>
        </p:txBody>
      </p:sp>
      <p:sp>
        <p:nvSpPr>
          <p:cNvPr id="48" name="Rectangle 47"/>
          <p:cNvSpPr/>
          <p:nvPr/>
        </p:nvSpPr>
        <p:spPr>
          <a:xfrm>
            <a:off x="6228184" y="3212976"/>
            <a:ext cx="34290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/>
              <a:t>…</a:t>
            </a:r>
            <a:endParaRPr lang="sv-SE" sz="3000" b="1" dirty="0"/>
          </a:p>
        </p:txBody>
      </p:sp>
      <p:sp>
        <p:nvSpPr>
          <p:cNvPr id="44" name="Right Brace 43"/>
          <p:cNvSpPr/>
          <p:nvPr/>
        </p:nvSpPr>
        <p:spPr>
          <a:xfrm rot="16200000">
            <a:off x="5281634" y="970282"/>
            <a:ext cx="366898" cy="4406522"/>
          </a:xfrm>
          <a:prstGeom prst="rightBrace">
            <a:avLst>
              <a:gd name="adj1" fmla="val 8333"/>
              <a:gd name="adj2" fmla="val 70278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4" name="Hexagon 53"/>
          <p:cNvSpPr/>
          <p:nvPr/>
        </p:nvSpPr>
        <p:spPr>
          <a:xfrm>
            <a:off x="4283968" y="3284984"/>
            <a:ext cx="957046" cy="576064"/>
          </a:xfrm>
          <a:prstGeom prst="hexag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SPK-02</a:t>
            </a:r>
            <a:endParaRPr lang="sv-SE" sz="1400" dirty="0"/>
          </a:p>
        </p:txBody>
      </p:sp>
      <p:sp>
        <p:nvSpPr>
          <p:cNvPr id="55" name="Hexagon 54"/>
          <p:cNvSpPr/>
          <p:nvPr/>
        </p:nvSpPr>
        <p:spPr>
          <a:xfrm>
            <a:off x="5333650" y="3284984"/>
            <a:ext cx="957046" cy="576064"/>
          </a:xfrm>
          <a:prstGeom prst="hexag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SPK-03</a:t>
            </a:r>
            <a:endParaRPr lang="sv-SE" sz="1400" dirty="0"/>
          </a:p>
        </p:txBody>
      </p:sp>
      <p:sp>
        <p:nvSpPr>
          <p:cNvPr id="57" name="Hexagon 56"/>
          <p:cNvSpPr/>
          <p:nvPr/>
        </p:nvSpPr>
        <p:spPr>
          <a:xfrm>
            <a:off x="6653324" y="3284984"/>
            <a:ext cx="957046" cy="576064"/>
          </a:xfrm>
          <a:prstGeom prst="hexag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SPK-13</a:t>
            </a:r>
            <a:endParaRPr lang="sv-SE" sz="1400" dirty="0"/>
          </a:p>
        </p:txBody>
      </p:sp>
      <p:grpSp>
        <p:nvGrpSpPr>
          <p:cNvPr id="62" name="Group 61"/>
          <p:cNvGrpSpPr/>
          <p:nvPr/>
        </p:nvGrpSpPr>
        <p:grpSpPr>
          <a:xfrm>
            <a:off x="4997063" y="4037921"/>
            <a:ext cx="1084849" cy="967097"/>
            <a:chOff x="3345499" y="5013175"/>
            <a:chExt cx="1084849" cy="967097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3888" y="5013175"/>
              <a:ext cx="648072" cy="752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4" name="Rectangle 63"/>
            <p:cNvSpPr/>
            <p:nvPr/>
          </p:nvSpPr>
          <p:spPr>
            <a:xfrm>
              <a:off x="3345499" y="5672495"/>
              <a:ext cx="108484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SPK-02-LWU</a:t>
              </a:r>
              <a:endParaRPr lang="sv-SE" sz="1400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997062" y="4929845"/>
            <a:ext cx="994183" cy="967097"/>
            <a:chOff x="3345499" y="5013175"/>
            <a:chExt cx="994183" cy="967097"/>
          </a:xfrm>
        </p:grpSpPr>
        <p:pic>
          <p:nvPicPr>
            <p:cNvPr id="6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3888" y="5013175"/>
              <a:ext cx="648072" cy="752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8" name="Rectangle 67"/>
            <p:cNvSpPr/>
            <p:nvPr/>
          </p:nvSpPr>
          <p:spPr>
            <a:xfrm>
              <a:off x="3345499" y="5672495"/>
              <a:ext cx="99418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SPK-02-CM</a:t>
              </a:r>
              <a:endParaRPr lang="sv-SE" sz="1400" dirty="0"/>
            </a:p>
          </p:txBody>
        </p:sp>
      </p:grpSp>
      <p:grpSp>
        <p:nvGrpSpPr>
          <p:cNvPr id="4104" name="Group 4103"/>
          <p:cNvGrpSpPr/>
          <p:nvPr/>
        </p:nvGrpSpPr>
        <p:grpSpPr>
          <a:xfrm>
            <a:off x="4762491" y="3851175"/>
            <a:ext cx="452961" cy="1454834"/>
            <a:chOff x="4618475" y="4121212"/>
            <a:chExt cx="452961" cy="1454834"/>
          </a:xfrm>
        </p:grpSpPr>
        <p:cxnSp>
          <p:nvCxnSpPr>
            <p:cNvPr id="4096" name="Straight Arrow Connector 4095"/>
            <p:cNvCxnSpPr/>
            <p:nvPr/>
          </p:nvCxnSpPr>
          <p:spPr>
            <a:xfrm>
              <a:off x="4618475" y="4707149"/>
              <a:ext cx="45296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>
              <a:off x="4618475" y="5570450"/>
              <a:ext cx="452960" cy="79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3" name="Straight Connector 4102"/>
            <p:cNvCxnSpPr/>
            <p:nvPr/>
          </p:nvCxnSpPr>
          <p:spPr>
            <a:xfrm flipV="1">
              <a:off x="4618475" y="4121212"/>
              <a:ext cx="0" cy="14548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05" name="Rectangle 4104"/>
          <p:cNvSpPr/>
          <p:nvPr/>
        </p:nvSpPr>
        <p:spPr>
          <a:xfrm rot="16200000">
            <a:off x="-230053" y="1918119"/>
            <a:ext cx="133248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b="1" dirty="0" smtClean="0"/>
              <a:t>SECTION</a:t>
            </a:r>
            <a:endParaRPr lang="sv-SE" sz="2500" b="1" dirty="0"/>
          </a:p>
        </p:txBody>
      </p:sp>
      <p:sp>
        <p:nvSpPr>
          <p:cNvPr id="83" name="Rectangle 82"/>
          <p:cNvSpPr/>
          <p:nvPr/>
        </p:nvSpPr>
        <p:spPr>
          <a:xfrm rot="16200000">
            <a:off x="25945" y="3222528"/>
            <a:ext cx="78418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b="1" dirty="0" smtClean="0"/>
              <a:t>CELL</a:t>
            </a:r>
            <a:endParaRPr lang="sv-SE" sz="2500" b="1" dirty="0"/>
          </a:p>
        </p:txBody>
      </p:sp>
      <p:sp>
        <p:nvSpPr>
          <p:cNvPr id="84" name="Rectangle 83"/>
          <p:cNvSpPr/>
          <p:nvPr/>
        </p:nvSpPr>
        <p:spPr>
          <a:xfrm rot="16200000">
            <a:off x="233" y="4328360"/>
            <a:ext cx="83561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b="1" dirty="0" smtClean="0"/>
              <a:t>SLOT</a:t>
            </a:r>
            <a:endParaRPr lang="sv-SE" sz="2500" b="1" dirty="0"/>
          </a:p>
        </p:txBody>
      </p:sp>
      <p:grpSp>
        <p:nvGrpSpPr>
          <p:cNvPr id="4112" name="Group 4111"/>
          <p:cNvGrpSpPr/>
          <p:nvPr/>
        </p:nvGrpSpPr>
        <p:grpSpPr>
          <a:xfrm>
            <a:off x="5940152" y="4902259"/>
            <a:ext cx="2609424" cy="830997"/>
            <a:chOff x="6211048" y="4974267"/>
            <a:chExt cx="2609424" cy="830997"/>
          </a:xfrm>
        </p:grpSpPr>
        <p:sp>
          <p:nvSpPr>
            <p:cNvPr id="4110" name="Rectangle 4109"/>
            <p:cNvSpPr/>
            <p:nvPr/>
          </p:nvSpPr>
          <p:spPr>
            <a:xfrm>
              <a:off x="6211048" y="4974267"/>
              <a:ext cx="260942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u="sng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BEAMLINE ELEMENTS</a:t>
              </a:r>
              <a:r>
                <a:rPr lang="en-US" sz="1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/>
              </a:r>
              <a:br>
                <a:rPr lang="en-US" sz="1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</a:br>
              <a:r>
                <a:rPr lang="en-US" sz="1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SPK-02-LWU-QH01, </a:t>
              </a:r>
              <a:br>
                <a:rPr lang="en-US" sz="1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</a:br>
              <a:r>
                <a:rPr lang="en-US" sz="1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SPK-02-LWU-QH02, …</a:t>
              </a:r>
              <a:endParaRPr lang="sv-SE" sz="1600" dirty="0"/>
            </a:p>
          </p:txBody>
        </p:sp>
        <p:sp>
          <p:nvSpPr>
            <p:cNvPr id="4111" name="Double Brace 4110"/>
            <p:cNvSpPr/>
            <p:nvPr/>
          </p:nvSpPr>
          <p:spPr>
            <a:xfrm>
              <a:off x="6509308" y="5085184"/>
              <a:ext cx="2023132" cy="596988"/>
            </a:xfrm>
            <a:prstGeom prst="bracePai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45" name="Oval 44"/>
          <p:cNvSpPr/>
          <p:nvPr/>
        </p:nvSpPr>
        <p:spPr>
          <a:xfrm>
            <a:off x="58399" y="4073456"/>
            <a:ext cx="755576" cy="98686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Rectangle 45"/>
          <p:cNvSpPr/>
          <p:nvPr/>
        </p:nvSpPr>
        <p:spPr>
          <a:xfrm>
            <a:off x="197660" y="5157192"/>
            <a:ext cx="430233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 smtClean="0">
                <a:solidFill>
                  <a:schemeClr val="accent2"/>
                </a:solidFill>
              </a:rPr>
              <a:t>Level of exchange for the CAD files between IKC-ESS</a:t>
            </a:r>
            <a:endParaRPr lang="sv-SE" sz="2500" b="1" dirty="0">
              <a:solidFill>
                <a:schemeClr val="accent2"/>
              </a:solidFill>
            </a:endParaRPr>
          </a:p>
        </p:txBody>
      </p:sp>
      <p:cxnSp>
        <p:nvCxnSpPr>
          <p:cNvPr id="47" name="Straight Arrow Connector 46"/>
          <p:cNvCxnSpPr>
            <a:stCxn id="46" idx="0"/>
            <a:endCxn id="45" idx="6"/>
          </p:cNvCxnSpPr>
          <p:nvPr/>
        </p:nvCxnSpPr>
        <p:spPr>
          <a:xfrm flipH="1" flipV="1">
            <a:off x="813975" y="4566887"/>
            <a:ext cx="1534851" cy="5903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4997064" y="3915396"/>
            <a:ext cx="1084848" cy="2177899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53" name="Straight Arrow Connector 52"/>
          <p:cNvCxnSpPr>
            <a:stCxn id="46" idx="0"/>
            <a:endCxn id="52" idx="2"/>
          </p:cNvCxnSpPr>
          <p:nvPr/>
        </p:nvCxnSpPr>
        <p:spPr>
          <a:xfrm flipV="1">
            <a:off x="2348826" y="5004346"/>
            <a:ext cx="2648238" cy="1528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4206340" y="98768"/>
            <a:ext cx="2664296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 REFERENCE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207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IKC exchange folder</a:t>
            </a:r>
            <a:r>
              <a:rPr lang="en-GB" dirty="0"/>
              <a:t/>
            </a:r>
            <a:br>
              <a:rPr lang="en-GB" dirty="0"/>
            </a:br>
            <a:r>
              <a:rPr lang="en-GB" sz="1300" dirty="0">
                <a:hlinkClick r:id="rId2"/>
              </a:rPr>
              <a:t>https://</a:t>
            </a:r>
            <a:r>
              <a:rPr lang="en-GB" sz="1300" dirty="0" smtClean="0">
                <a:hlinkClick r:id="rId2"/>
              </a:rPr>
              <a:t>chess.esss.lu.se/enovia/tvc-action/showObject/Workspace%20Vault/IKC%20Exchange/0000003411</a:t>
            </a:r>
            <a:r>
              <a:rPr lang="en-GB" sz="1300" dirty="0" smtClean="0"/>
              <a:t> </a:t>
            </a:r>
            <a:endParaRPr lang="sv-SE" sz="13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5</a:t>
            </a:fld>
            <a:endParaRPr lang="sv-SE"/>
          </a:p>
        </p:txBody>
      </p:sp>
      <p:sp>
        <p:nvSpPr>
          <p:cNvPr id="27" name="Content Placeholder 3"/>
          <p:cNvSpPr txBox="1">
            <a:spLocks/>
          </p:cNvSpPr>
          <p:nvPr/>
        </p:nvSpPr>
        <p:spPr>
          <a:xfrm>
            <a:off x="2843808" y="1556792"/>
            <a:ext cx="2376264" cy="5081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e.g.1: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ACCSYS warm </a:t>
            </a:r>
            <a:r>
              <a:rPr lang="en-US" i="1" dirty="0" err="1" smtClean="0"/>
              <a:t>linac</a:t>
            </a:r>
            <a:r>
              <a:rPr lang="en-US" i="1" dirty="0" smtClean="0"/>
              <a:t> export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i="1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i="1" dirty="0"/>
          </a:p>
          <a:p>
            <a:pPr marL="0" indent="0">
              <a:buFont typeface="Arial" panose="020B0604020202020204" pitchFamily="34" charset="0"/>
              <a:buNone/>
            </a:pPr>
            <a:endParaRPr lang="en-US" i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i="1" dirty="0" smtClean="0"/>
              <a:t>e.g.2: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i="1" dirty="0" smtClean="0"/>
              <a:t>SPK tunnel section export </a:t>
            </a:r>
            <a:endParaRPr lang="sv-SE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556792"/>
            <a:ext cx="3932551" cy="21260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C:\Users\nikolaosgazis\Desktop\SPK Tunnel Sectio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66355"/>
            <a:ext cx="3932551" cy="27716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79673" y="1844824"/>
            <a:ext cx="2476103" cy="4104456"/>
            <a:chOff x="79673" y="1844824"/>
            <a:chExt cx="2476103" cy="4104456"/>
          </a:xfrm>
        </p:grpSpPr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084" y="3573016"/>
              <a:ext cx="2240201" cy="230425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79673" y="1844824"/>
              <a:ext cx="2332087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chemeClr val="bg1">
                      <a:lumMod val="50000"/>
                    </a:schemeClr>
                  </a:solidFill>
                </a:rPr>
                <a:t>The output from the accelerator integration is  also available under the exchange folder:</a:t>
              </a:r>
              <a:endParaRPr lang="sv-SE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9673" y="1844824"/>
              <a:ext cx="2476103" cy="4104456"/>
            </a:xfrm>
            <a:prstGeom prst="rect">
              <a:avLst/>
            </a:prstGeom>
            <a:noFill/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429026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End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1484784"/>
            <a:ext cx="8219256" cy="413732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Thank you for your updated contributions, </a:t>
            </a:r>
            <a:br>
              <a:rPr lang="en-US" dirty="0" smtClean="0"/>
            </a:br>
            <a:r>
              <a:rPr lang="en-US" dirty="0" smtClean="0"/>
              <a:t>looking forward for more!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 dirty="0"/>
          </a:p>
        </p:txBody>
      </p:sp>
      <p:sp>
        <p:nvSpPr>
          <p:cNvPr id="3" name="Rectangle 2"/>
          <p:cNvSpPr/>
          <p:nvPr/>
        </p:nvSpPr>
        <p:spPr>
          <a:xfrm>
            <a:off x="35496" y="6021288"/>
            <a:ext cx="7344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i="1" dirty="0"/>
              <a:t>*Users of IKCs have been receiving CHESS login’s and Confluence login’s: </a:t>
            </a:r>
            <a:br>
              <a:rPr lang="en-US" sz="1600" i="1" dirty="0"/>
            </a:br>
            <a:r>
              <a:rPr lang="en-US" sz="1600" i="1" dirty="0"/>
              <a:t>for more please send </a:t>
            </a:r>
            <a:r>
              <a:rPr lang="en-US" sz="1600" i="1" u="sng" dirty="0"/>
              <a:t>e-mail</a:t>
            </a:r>
            <a:r>
              <a:rPr lang="en-US" sz="1600" i="1" dirty="0"/>
              <a:t> and </a:t>
            </a:r>
            <a:r>
              <a:rPr lang="en-US" sz="1600" i="1" u="sng" dirty="0"/>
              <a:t>affiliation</a:t>
            </a:r>
            <a:r>
              <a:rPr lang="en-US" sz="1600" i="1" dirty="0"/>
              <a:t> to </a:t>
            </a:r>
            <a:r>
              <a:rPr lang="en-US" sz="1600" i="1" dirty="0">
                <a:hlinkClick r:id="rId2"/>
              </a:rPr>
              <a:t>nick.gazis@esss.se</a:t>
            </a:r>
            <a:r>
              <a:rPr lang="en-US" sz="16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824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ight Arrow Callout 55"/>
          <p:cNvSpPr/>
          <p:nvPr/>
        </p:nvSpPr>
        <p:spPr>
          <a:xfrm>
            <a:off x="72008" y="1484784"/>
            <a:ext cx="2051720" cy="1440160"/>
          </a:xfrm>
          <a:prstGeom prst="rightArrowCallout">
            <a:avLst>
              <a:gd name="adj1" fmla="val 25000"/>
              <a:gd name="adj2" fmla="val 23677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327" y="1079278"/>
            <a:ext cx="5618081" cy="57787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Integration Drawing Exchange Solution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/>
          </a:p>
        </p:txBody>
      </p:sp>
      <p:cxnSp>
        <p:nvCxnSpPr>
          <p:cNvPr id="12" name="Straight Arrow Connector 11"/>
          <p:cNvCxnSpPr>
            <a:stCxn id="18" idx="2"/>
            <a:endCxn id="13" idx="2"/>
          </p:cNvCxnSpPr>
          <p:nvPr/>
        </p:nvCxnSpPr>
        <p:spPr>
          <a:xfrm>
            <a:off x="1525252" y="6453336"/>
            <a:ext cx="756084" cy="3559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281336" y="6733219"/>
            <a:ext cx="1728192" cy="152165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Content Placeholder 3"/>
          <p:cNvSpPr txBox="1">
            <a:spLocks/>
          </p:cNvSpPr>
          <p:nvPr/>
        </p:nvSpPr>
        <p:spPr>
          <a:xfrm>
            <a:off x="625152" y="6165304"/>
            <a:ext cx="1800200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 smtClean="0"/>
              <a:t>History bar</a:t>
            </a:r>
            <a:endParaRPr lang="sv-SE" dirty="0"/>
          </a:p>
        </p:txBody>
      </p:sp>
      <p:sp>
        <p:nvSpPr>
          <p:cNvPr id="21" name="Oval 20"/>
          <p:cNvSpPr/>
          <p:nvPr/>
        </p:nvSpPr>
        <p:spPr>
          <a:xfrm>
            <a:off x="1960495" y="1484784"/>
            <a:ext cx="1497180" cy="224173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2" name="Straight Arrow Connector 21"/>
          <p:cNvCxnSpPr>
            <a:stCxn id="36" idx="0"/>
            <a:endCxn id="21" idx="2"/>
          </p:cNvCxnSpPr>
          <p:nvPr/>
        </p:nvCxnSpPr>
        <p:spPr>
          <a:xfrm flipV="1">
            <a:off x="1453244" y="1596871"/>
            <a:ext cx="507251" cy="18385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6" name="Content Placeholder 3"/>
          <p:cNvSpPr txBox="1">
            <a:spLocks/>
          </p:cNvSpPr>
          <p:nvPr/>
        </p:nvSpPr>
        <p:spPr>
          <a:xfrm>
            <a:off x="697160" y="3435414"/>
            <a:ext cx="1512168" cy="462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 smtClean="0"/>
              <a:t>Collaboration area in CHESS</a:t>
            </a:r>
            <a:endParaRPr lang="sv-SE" dirty="0"/>
          </a:p>
        </p:txBody>
      </p:sp>
      <p:sp>
        <p:nvSpPr>
          <p:cNvPr id="38" name="Content Placeholder 3"/>
          <p:cNvSpPr txBox="1">
            <a:spLocks/>
          </p:cNvSpPr>
          <p:nvPr/>
        </p:nvSpPr>
        <p:spPr>
          <a:xfrm>
            <a:off x="1142800" y="5013176"/>
            <a:ext cx="1210544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 smtClean="0"/>
              <a:t>Parent folder</a:t>
            </a:r>
            <a:endParaRPr lang="sv-SE" dirty="0"/>
          </a:p>
        </p:txBody>
      </p:sp>
      <p:sp>
        <p:nvSpPr>
          <p:cNvPr id="43" name="Oval 42"/>
          <p:cNvSpPr/>
          <p:nvPr/>
        </p:nvSpPr>
        <p:spPr>
          <a:xfrm>
            <a:off x="2296324" y="3060811"/>
            <a:ext cx="705092" cy="224173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4" name="Straight Arrow Connector 43"/>
          <p:cNvCxnSpPr>
            <a:stCxn id="38" idx="0"/>
            <a:endCxn id="43" idx="2"/>
          </p:cNvCxnSpPr>
          <p:nvPr/>
        </p:nvCxnSpPr>
        <p:spPr>
          <a:xfrm flipV="1">
            <a:off x="1748072" y="3172898"/>
            <a:ext cx="548252" cy="18402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2" name="Right Brace 41"/>
          <p:cNvSpPr/>
          <p:nvPr/>
        </p:nvSpPr>
        <p:spPr>
          <a:xfrm>
            <a:off x="7897960" y="3084925"/>
            <a:ext cx="288032" cy="1784235"/>
          </a:xfrm>
          <a:prstGeom prst="rightBrac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Content Placeholder 3"/>
          <p:cNvSpPr txBox="1">
            <a:spLocks/>
          </p:cNvSpPr>
          <p:nvPr/>
        </p:nvSpPr>
        <p:spPr>
          <a:xfrm>
            <a:off x="8185992" y="3666645"/>
            <a:ext cx="958008" cy="59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 smtClean="0"/>
              <a:t>Exchange folders</a:t>
            </a:r>
            <a:endParaRPr lang="sv-SE" dirty="0"/>
          </a:p>
        </p:txBody>
      </p:sp>
      <p:sp>
        <p:nvSpPr>
          <p:cNvPr id="57" name="Content Placeholder 3"/>
          <p:cNvSpPr>
            <a:spLocks noGrp="1"/>
          </p:cNvSpPr>
          <p:nvPr>
            <p:ph sz="half" idx="2"/>
          </p:nvPr>
        </p:nvSpPr>
        <p:spPr>
          <a:xfrm>
            <a:off x="107504" y="1484784"/>
            <a:ext cx="1800200" cy="288032"/>
          </a:xfrm>
        </p:spPr>
        <p:txBody>
          <a:bodyPr anchor="ctr">
            <a:normAutofit fontScale="55000" lnSpcReduction="20000"/>
          </a:bodyPr>
          <a:lstStyle/>
          <a:p>
            <a:pPr marL="0" indent="0">
              <a:buNone/>
            </a:pPr>
            <a:r>
              <a:rPr lang="sv-SE" dirty="0" smtClean="0">
                <a:solidFill>
                  <a:schemeClr val="bg1"/>
                </a:solidFill>
              </a:rPr>
              <a:t>Login CHESS</a:t>
            </a:r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58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72816"/>
            <a:ext cx="1215425" cy="10081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4206340" y="98768"/>
            <a:ext cx="2664296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 REFERENCE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339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KC Integration in CHES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IKC Integration in CHESS</Template>
  <TotalTime>2564</TotalTime>
  <Words>198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IKC Integration in CHESS</vt:lpstr>
      <vt:lpstr>Status &amp; updates from the accelerator models</vt:lpstr>
      <vt:lpstr>On-going work with the CAD Inventory</vt:lpstr>
      <vt:lpstr>Kind Reminder</vt:lpstr>
      <vt:lpstr>Lattice hierarchy in LinacLego</vt:lpstr>
      <vt:lpstr>IKC exchange folder https://chess.esss.lu.se/enovia/tvc-action/showObject/Workspace%20Vault/IKC%20Exchange/0000003411 </vt:lpstr>
      <vt:lpstr>End</vt:lpstr>
      <vt:lpstr>Integration Drawing Exchange Solution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IKC Integration in CHESS</dc:title>
  <dc:creator>Carl-Johan Hårdh</dc:creator>
  <cp:lastModifiedBy>Nick Gazis</cp:lastModifiedBy>
  <cp:revision>218</cp:revision>
  <dcterms:created xsi:type="dcterms:W3CDTF">2015-01-12T11:51:50Z</dcterms:created>
  <dcterms:modified xsi:type="dcterms:W3CDTF">2015-09-23T07:48:41Z</dcterms:modified>
</cp:coreProperties>
</file>